
<file path=[Content_Types].xml><?xml version="1.0" encoding="utf-8"?>
<Types xmlns="http://schemas.openxmlformats.org/package/2006/content-types">
  <Default Extension="xml" ContentType="application/xml"/>
  <Default Extension="jpeg" ContentType="image/jpeg"/>
  <Default Extension="tiff" ContentType="image/tiff"/>
  <Default Extension="rels" ContentType="application/vnd.openxmlformats-package.relationships+xml"/>
  <Default Extension="xlsx" ContentType="application/vnd.openxmlformats-officedocument.spreadsheetml.sheet"/>
  <Default Extension="tif" ContentType="image/t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400" b="1" i="0" u="none" strike="noStrike" cap="none" spc="0" normalizeH="0" baseline="0">
        <a:ln>
          <a:noFill/>
        </a:ln>
        <a:solidFill>
          <a:srgbClr val="000000"/>
        </a:solidFill>
        <a:effectLst/>
        <a:uFillTx/>
        <a:latin typeface="+mn-lt"/>
        <a:ea typeface="+mn-ea"/>
        <a:cs typeface="+mn-cs"/>
        <a:sym typeface="Arial"/>
      </a:defRPr>
    </a:lvl1pPr>
    <a:lvl2pPr marL="0" marR="0" indent="0" algn="ctr" defTabSz="412750" rtl="0" fontAlgn="auto" latinLnBrk="0" hangingPunct="0">
      <a:lnSpc>
        <a:spcPct val="100000"/>
      </a:lnSpc>
      <a:spcBef>
        <a:spcPts val="0"/>
      </a:spcBef>
      <a:spcAft>
        <a:spcPts val="0"/>
      </a:spcAft>
      <a:buClrTx/>
      <a:buSzTx/>
      <a:buFontTx/>
      <a:buNone/>
      <a:tabLst/>
      <a:defRPr kumimoji="0" sz="1400" b="1" i="0" u="none" strike="noStrike" cap="none" spc="0" normalizeH="0" baseline="0">
        <a:ln>
          <a:noFill/>
        </a:ln>
        <a:solidFill>
          <a:srgbClr val="000000"/>
        </a:solidFill>
        <a:effectLst/>
        <a:uFillTx/>
        <a:latin typeface="+mn-lt"/>
        <a:ea typeface="+mn-ea"/>
        <a:cs typeface="+mn-cs"/>
        <a:sym typeface="Arial"/>
      </a:defRPr>
    </a:lvl2pPr>
    <a:lvl3pPr marL="0" marR="0" indent="0" algn="ctr" defTabSz="412750" rtl="0" fontAlgn="auto" latinLnBrk="0" hangingPunct="0">
      <a:lnSpc>
        <a:spcPct val="100000"/>
      </a:lnSpc>
      <a:spcBef>
        <a:spcPts val="0"/>
      </a:spcBef>
      <a:spcAft>
        <a:spcPts val="0"/>
      </a:spcAft>
      <a:buClrTx/>
      <a:buSzTx/>
      <a:buFontTx/>
      <a:buNone/>
      <a:tabLst/>
      <a:defRPr kumimoji="0" sz="1400" b="1" i="0" u="none" strike="noStrike" cap="none" spc="0" normalizeH="0" baseline="0">
        <a:ln>
          <a:noFill/>
        </a:ln>
        <a:solidFill>
          <a:srgbClr val="000000"/>
        </a:solidFill>
        <a:effectLst/>
        <a:uFillTx/>
        <a:latin typeface="+mn-lt"/>
        <a:ea typeface="+mn-ea"/>
        <a:cs typeface="+mn-cs"/>
        <a:sym typeface="Arial"/>
      </a:defRPr>
    </a:lvl3pPr>
    <a:lvl4pPr marL="0" marR="0" indent="0" algn="ctr" defTabSz="412750" rtl="0" fontAlgn="auto" latinLnBrk="0" hangingPunct="0">
      <a:lnSpc>
        <a:spcPct val="100000"/>
      </a:lnSpc>
      <a:spcBef>
        <a:spcPts val="0"/>
      </a:spcBef>
      <a:spcAft>
        <a:spcPts val="0"/>
      </a:spcAft>
      <a:buClrTx/>
      <a:buSzTx/>
      <a:buFontTx/>
      <a:buNone/>
      <a:tabLst/>
      <a:defRPr kumimoji="0" sz="1400" b="1" i="0" u="none" strike="noStrike" cap="none" spc="0" normalizeH="0" baseline="0">
        <a:ln>
          <a:noFill/>
        </a:ln>
        <a:solidFill>
          <a:srgbClr val="000000"/>
        </a:solidFill>
        <a:effectLst/>
        <a:uFillTx/>
        <a:latin typeface="+mn-lt"/>
        <a:ea typeface="+mn-ea"/>
        <a:cs typeface="+mn-cs"/>
        <a:sym typeface="Arial"/>
      </a:defRPr>
    </a:lvl4pPr>
    <a:lvl5pPr marL="0" marR="0" indent="0" algn="ctr" defTabSz="412750" rtl="0" fontAlgn="auto" latinLnBrk="0" hangingPunct="0">
      <a:lnSpc>
        <a:spcPct val="100000"/>
      </a:lnSpc>
      <a:spcBef>
        <a:spcPts val="0"/>
      </a:spcBef>
      <a:spcAft>
        <a:spcPts val="0"/>
      </a:spcAft>
      <a:buClrTx/>
      <a:buSzTx/>
      <a:buFontTx/>
      <a:buNone/>
      <a:tabLst/>
      <a:defRPr kumimoji="0" sz="1400" b="1" i="0" u="none" strike="noStrike" cap="none" spc="0" normalizeH="0" baseline="0">
        <a:ln>
          <a:noFill/>
        </a:ln>
        <a:solidFill>
          <a:srgbClr val="000000"/>
        </a:solidFill>
        <a:effectLst/>
        <a:uFillTx/>
        <a:latin typeface="+mn-lt"/>
        <a:ea typeface="+mn-ea"/>
        <a:cs typeface="+mn-cs"/>
        <a:sym typeface="Arial"/>
      </a:defRPr>
    </a:lvl5pPr>
    <a:lvl6pPr marL="0" marR="0" indent="0" algn="ctr" defTabSz="412750" rtl="0" fontAlgn="auto" latinLnBrk="0" hangingPunct="0">
      <a:lnSpc>
        <a:spcPct val="100000"/>
      </a:lnSpc>
      <a:spcBef>
        <a:spcPts val="0"/>
      </a:spcBef>
      <a:spcAft>
        <a:spcPts val="0"/>
      </a:spcAft>
      <a:buClrTx/>
      <a:buSzTx/>
      <a:buFontTx/>
      <a:buNone/>
      <a:tabLst/>
      <a:defRPr kumimoji="0" sz="1400" b="1" i="0" u="none" strike="noStrike" cap="none" spc="0" normalizeH="0" baseline="0">
        <a:ln>
          <a:noFill/>
        </a:ln>
        <a:solidFill>
          <a:srgbClr val="000000"/>
        </a:solidFill>
        <a:effectLst/>
        <a:uFillTx/>
        <a:latin typeface="+mn-lt"/>
        <a:ea typeface="+mn-ea"/>
        <a:cs typeface="+mn-cs"/>
        <a:sym typeface="Arial"/>
      </a:defRPr>
    </a:lvl6pPr>
    <a:lvl7pPr marL="0" marR="0" indent="0" algn="ctr" defTabSz="412750" rtl="0" fontAlgn="auto" latinLnBrk="0" hangingPunct="0">
      <a:lnSpc>
        <a:spcPct val="100000"/>
      </a:lnSpc>
      <a:spcBef>
        <a:spcPts val="0"/>
      </a:spcBef>
      <a:spcAft>
        <a:spcPts val="0"/>
      </a:spcAft>
      <a:buClrTx/>
      <a:buSzTx/>
      <a:buFontTx/>
      <a:buNone/>
      <a:tabLst/>
      <a:defRPr kumimoji="0" sz="1400" b="1" i="0" u="none" strike="noStrike" cap="none" spc="0" normalizeH="0" baseline="0">
        <a:ln>
          <a:noFill/>
        </a:ln>
        <a:solidFill>
          <a:srgbClr val="000000"/>
        </a:solidFill>
        <a:effectLst/>
        <a:uFillTx/>
        <a:latin typeface="+mn-lt"/>
        <a:ea typeface="+mn-ea"/>
        <a:cs typeface="+mn-cs"/>
        <a:sym typeface="Arial"/>
      </a:defRPr>
    </a:lvl7pPr>
    <a:lvl8pPr marL="0" marR="0" indent="0" algn="ctr" defTabSz="412750" rtl="0" fontAlgn="auto" latinLnBrk="0" hangingPunct="0">
      <a:lnSpc>
        <a:spcPct val="100000"/>
      </a:lnSpc>
      <a:spcBef>
        <a:spcPts val="0"/>
      </a:spcBef>
      <a:spcAft>
        <a:spcPts val="0"/>
      </a:spcAft>
      <a:buClrTx/>
      <a:buSzTx/>
      <a:buFontTx/>
      <a:buNone/>
      <a:tabLst/>
      <a:defRPr kumimoji="0" sz="1400" b="1" i="0" u="none" strike="noStrike" cap="none" spc="0" normalizeH="0" baseline="0">
        <a:ln>
          <a:noFill/>
        </a:ln>
        <a:solidFill>
          <a:srgbClr val="000000"/>
        </a:solidFill>
        <a:effectLst/>
        <a:uFillTx/>
        <a:latin typeface="+mn-lt"/>
        <a:ea typeface="+mn-ea"/>
        <a:cs typeface="+mn-cs"/>
        <a:sym typeface="Arial"/>
      </a:defRPr>
    </a:lvl8pPr>
    <a:lvl9pPr marL="0" marR="0" indent="0" algn="ctr" defTabSz="412750" rtl="0" fontAlgn="auto" latinLnBrk="0" hangingPunct="0">
      <a:lnSpc>
        <a:spcPct val="100000"/>
      </a:lnSpc>
      <a:spcBef>
        <a:spcPts val="0"/>
      </a:spcBef>
      <a:spcAft>
        <a:spcPts val="0"/>
      </a:spcAft>
      <a:buClrTx/>
      <a:buSzTx/>
      <a:buFontTx/>
      <a:buNone/>
      <a:tabLst/>
      <a:defRPr kumimoji="0" sz="1400" b="1" i="0" u="none" strike="noStrike" cap="none" spc="0" normalizeH="0" baseline="0">
        <a:ln>
          <a:noFill/>
        </a:ln>
        <a:solidFill>
          <a:srgbClr val="000000"/>
        </a:solidFill>
        <a:effectLst/>
        <a:uFillTx/>
        <a:latin typeface="+mn-lt"/>
        <a:ea typeface="+mn-ea"/>
        <a:cs typeface="+mn-cs"/>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9A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n"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n"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n"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FFF"/>
          </a:solidFill>
        </a:fill>
      </a:tcStyle>
    </a:wholeTbl>
    <a:band2H>
      <a:tcTxStyle/>
      <a:tcStyle>
        <a:tcBdr/>
        <a:fill>
          <a:solidFill>
            <a:srgbClr val="E6F0F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F0CC"/>
          </a:solidFill>
        </a:fill>
      </a:tcStyle>
    </a:wholeTbl>
    <a:band2H>
      <a:tcTxStyle/>
      <a:tcStyle>
        <a:tcBdr/>
        <a:fill>
          <a:solidFill>
            <a:srgbClr val="EAF8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1E1"/>
          </a:solidFill>
        </a:fill>
      </a:tcStyle>
    </a:wholeTbl>
    <a:band2H>
      <a:tcTxStyle/>
      <a:tcStyle>
        <a:tcBdr/>
        <a:fill>
          <a:solidFill>
            <a:srgbClr val="FCE9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showGuides="1">
      <p:cViewPr varScale="1">
        <p:scale>
          <a:sx n="94" d="100"/>
          <a:sy n="94" d="100"/>
        </p:scale>
        <p:origin x="-1056" y="-10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notesMaster" Target="notesMasters/notesMaster1.xml"/><Relationship Id="rId93" Type="http://schemas.openxmlformats.org/officeDocument/2006/relationships/printerSettings" Target="printerSettings/printerSettings1.bin"/><Relationship Id="rId94" Type="http://schemas.openxmlformats.org/officeDocument/2006/relationships/presProps" Target="presProps.xml"/><Relationship Id="rId95" Type="http://schemas.openxmlformats.org/officeDocument/2006/relationships/viewProps" Target="viewProps.xml"/><Relationship Id="rId96" Type="http://schemas.openxmlformats.org/officeDocument/2006/relationships/theme" Target="theme/theme1.xml"/><Relationship Id="rId9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charts/_rels/chart1.xml.rels><?xml version="1.0" encoding="UTF-8" standalone="yes"?>
<Relationships xmlns="http://schemas.openxmlformats.org/package/2006/relationships"><Relationship Id="rId1" Type="http://schemas.openxmlformats.org/officeDocument/2006/relationships/package" Target="../embeddings/Feuille_Microsoft_Excel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Feuille_Microsoft_Excel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Feuille_Microsoft_Excel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Feuille_Microsoft_Excel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Feuille_Microsoft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Feuille_Microsoft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Feuille_Microsoft_Excel4.xlsx"/></Relationships>
</file>

<file path=ppt/charts/_rels/chart5.xml.rels><?xml version="1.0" encoding="UTF-8" standalone="yes"?>
<Relationships xmlns="http://schemas.openxmlformats.org/package/2006/relationships"><Relationship Id="rId1" Type="http://schemas.openxmlformats.org/officeDocument/2006/relationships/package" Target="../embeddings/Feuille_Microsoft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Feuille_Microsoft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Feuille_Microsoft_Excel7.xlsx"/></Relationships>
</file>

<file path=ppt/charts/_rels/chart8.xml.rels><?xml version="1.0" encoding="UTF-8" standalone="yes"?>
<Relationships xmlns="http://schemas.openxmlformats.org/package/2006/relationships"><Relationship Id="rId1" Type="http://schemas.openxmlformats.org/officeDocument/2006/relationships/package" Target="../embeddings/Feuille_Microsoft_Excel8.xlsx"/></Relationships>
</file>

<file path=ppt/charts/_rels/chart9.xml.rels><?xml version="1.0" encoding="UTF-8" standalone="yes"?>
<Relationships xmlns="http://schemas.openxmlformats.org/package/2006/relationships"><Relationship Id="rId1" Type="http://schemas.openxmlformats.org/officeDocument/2006/relationships/package" Target="../embeddings/Feuille_Microsoft_Excel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r-FR"/>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D3D5D5"/>
            </a:solidFill>
            <a:ln w="12700" cap="flat">
              <a:noFill/>
              <a:miter lim="400000"/>
            </a:ln>
            <a:effectLst/>
          </c:spPr>
          <c:dPt>
            <c:idx val="0"/>
            <c:bubble3D val="0"/>
          </c:dPt>
          <c:dPt>
            <c:idx val="1"/>
            <c:bubble3D val="0"/>
            <c:spPr>
              <a:solidFill>
                <a:schemeClr val="accent3"/>
              </a:solidFill>
              <a:ln w="12700" cap="flat">
                <a:noFill/>
                <a:miter lim="400000"/>
              </a:ln>
              <a:effectLst/>
            </c:spPr>
          </c:dPt>
          <c:cat>
            <c:strRef>
              <c:f>Sheet1!$B$1:$C$1</c:f>
              <c:strCache>
                <c:ptCount val="2"/>
                <c:pt idx="0">
                  <c:v>2014</c:v>
                </c:pt>
                <c:pt idx="1">
                  <c:v>2013</c:v>
                </c:pt>
              </c:strCache>
            </c:strRef>
          </c:cat>
          <c:val>
            <c:numRef>
              <c:f>Sheet1!$B$2:$C$2</c:f>
              <c:numCache>
                <c:formatCode>General</c:formatCode>
                <c:ptCount val="2"/>
                <c:pt idx="0">
                  <c:v>80.0</c:v>
                </c:pt>
                <c:pt idx="1">
                  <c:v>20.0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fr-FR"/>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242424"/>
              </a:solidFill>
              <a:ln w="12700" cap="flat">
                <a:noFill/>
                <a:miter lim="400000"/>
              </a:ln>
              <a:effectLst/>
            </c:spPr>
          </c:dPt>
          <c:cat>
            <c:strRef>
              <c:f>Sheet1!$B$1:$C$1</c:f>
              <c:strCache>
                <c:ptCount val="2"/>
                <c:pt idx="0">
                  <c:v>2014</c:v>
                </c:pt>
                <c:pt idx="1">
                  <c:v>2013</c:v>
                </c:pt>
              </c:strCache>
            </c:strRef>
          </c:cat>
          <c:val>
            <c:numRef>
              <c:f>Sheet1!$B$2:$C$2</c:f>
              <c:numCache>
                <c:formatCode>General</c:formatCode>
                <c:ptCount val="2"/>
                <c:pt idx="0">
                  <c:v>9.0</c:v>
                </c:pt>
                <c:pt idx="1">
                  <c:v>91.0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fr-FR"/>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242424"/>
              </a:solidFill>
              <a:ln w="12700" cap="flat">
                <a:noFill/>
                <a:miter lim="400000"/>
              </a:ln>
              <a:effectLst/>
            </c:spPr>
          </c:dPt>
          <c:cat>
            <c:strRef>
              <c:f>Sheet1!$B$1:$C$1</c:f>
              <c:strCache>
                <c:ptCount val="2"/>
                <c:pt idx="0">
                  <c:v>2014</c:v>
                </c:pt>
                <c:pt idx="1">
                  <c:v>2013</c:v>
                </c:pt>
              </c:strCache>
            </c:strRef>
          </c:cat>
          <c:val>
            <c:numRef>
              <c:f>Sheet1!$B$2:$C$2</c:f>
              <c:numCache>
                <c:formatCode>General</c:formatCode>
                <c:ptCount val="2"/>
                <c:pt idx="0">
                  <c:v>23.0</c:v>
                </c:pt>
                <c:pt idx="1">
                  <c:v>77.0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fr-FR"/>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242424"/>
              </a:solidFill>
              <a:ln w="12700" cap="flat">
                <a:noFill/>
                <a:miter lim="400000"/>
              </a:ln>
              <a:effectLst/>
            </c:spPr>
          </c:dPt>
          <c:cat>
            <c:strRef>
              <c:f>Sheet1!$B$1:$C$1</c:f>
              <c:strCache>
                <c:ptCount val="2"/>
                <c:pt idx="0">
                  <c:v>2014</c:v>
                </c:pt>
                <c:pt idx="1">
                  <c:v>2013</c:v>
                </c:pt>
              </c:strCache>
            </c:strRef>
          </c:cat>
          <c:val>
            <c:numRef>
              <c:f>Sheet1!$B$2:$C$2</c:f>
              <c:numCache>
                <c:formatCode>General</c:formatCode>
                <c:ptCount val="2"/>
                <c:pt idx="0">
                  <c:v>23.0</c:v>
                </c:pt>
                <c:pt idx="1">
                  <c:v>77.0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fr-FR"/>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242424"/>
              </a:solidFill>
              <a:ln w="12700" cap="flat">
                <a:noFill/>
                <a:miter lim="400000"/>
              </a:ln>
              <a:effectLst/>
            </c:spPr>
          </c:dPt>
          <c:cat>
            <c:strRef>
              <c:f>Sheet1!$B$1:$C$1</c:f>
              <c:strCache>
                <c:ptCount val="2"/>
                <c:pt idx="0">
                  <c:v>2014</c:v>
                </c:pt>
                <c:pt idx="1">
                  <c:v>2013</c:v>
                </c:pt>
              </c:strCache>
            </c:strRef>
          </c:cat>
          <c:val>
            <c:numRef>
              <c:f>Sheet1!$B$2:$C$2</c:f>
              <c:numCache>
                <c:formatCode>General</c:formatCode>
                <c:ptCount val="2"/>
                <c:pt idx="0">
                  <c:v>60.0</c:v>
                </c:pt>
                <c:pt idx="1">
                  <c:v>40.0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fr-FR"/>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242424"/>
              </a:solidFill>
              <a:ln w="12700" cap="flat">
                <a:noFill/>
                <a:miter lim="400000"/>
              </a:ln>
              <a:effectLst/>
            </c:spPr>
          </c:dPt>
          <c:cat>
            <c:strRef>
              <c:f>Sheet1!$B$1:$C$1</c:f>
              <c:strCache>
                <c:ptCount val="2"/>
                <c:pt idx="0">
                  <c:v>2014</c:v>
                </c:pt>
                <c:pt idx="1">
                  <c:v>2013</c:v>
                </c:pt>
              </c:strCache>
            </c:strRef>
          </c:cat>
          <c:val>
            <c:numRef>
              <c:f>Sheet1!$B$2:$C$2</c:f>
              <c:numCache>
                <c:formatCode>General</c:formatCode>
                <c:ptCount val="2"/>
                <c:pt idx="0">
                  <c:v>56.0</c:v>
                </c:pt>
                <c:pt idx="1">
                  <c:v>44.0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fr-FR"/>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242424"/>
              </a:solidFill>
              <a:ln w="12700" cap="flat">
                <a:noFill/>
                <a:miter lim="400000"/>
              </a:ln>
              <a:effectLst/>
            </c:spPr>
          </c:dPt>
          <c:cat>
            <c:strRef>
              <c:f>Sheet1!$B$1:$C$1</c:f>
              <c:strCache>
                <c:ptCount val="2"/>
                <c:pt idx="0">
                  <c:v>2014</c:v>
                </c:pt>
                <c:pt idx="1">
                  <c:v>2013</c:v>
                </c:pt>
              </c:strCache>
            </c:strRef>
          </c:cat>
          <c:val>
            <c:numRef>
              <c:f>Sheet1!$B$2:$C$2</c:f>
              <c:numCache>
                <c:formatCode>General</c:formatCode>
                <c:ptCount val="2"/>
                <c:pt idx="0">
                  <c:v>70.0</c:v>
                </c:pt>
                <c:pt idx="1">
                  <c:v>30.0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lang val="fr-FR"/>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242424"/>
              </a:solidFill>
              <a:ln w="12700" cap="flat">
                <a:noFill/>
                <a:miter lim="400000"/>
              </a:ln>
              <a:effectLst/>
            </c:spPr>
          </c:dPt>
          <c:cat>
            <c:strRef>
              <c:f>Sheet1!$B$1:$C$1</c:f>
              <c:strCache>
                <c:ptCount val="2"/>
                <c:pt idx="0">
                  <c:v>2014</c:v>
                </c:pt>
                <c:pt idx="1">
                  <c:v>2013</c:v>
                </c:pt>
              </c:strCache>
            </c:strRef>
          </c:cat>
          <c:val>
            <c:numRef>
              <c:f>Sheet1!$B$2:$C$2</c:f>
              <c:numCache>
                <c:formatCode>General</c:formatCode>
                <c:ptCount val="2"/>
                <c:pt idx="0">
                  <c:v>25.0</c:v>
                </c:pt>
                <c:pt idx="1">
                  <c:v>75.0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1"/>
  <c:lang val="fr-FR"/>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242424"/>
              </a:solidFill>
              <a:ln w="12700" cap="flat">
                <a:noFill/>
                <a:miter lim="400000"/>
              </a:ln>
              <a:effectLst/>
            </c:spPr>
          </c:dPt>
          <c:cat>
            <c:strRef>
              <c:f>Sheet1!$B$1:$C$1</c:f>
              <c:strCache>
                <c:ptCount val="2"/>
                <c:pt idx="0">
                  <c:v>2014</c:v>
                </c:pt>
                <c:pt idx="1">
                  <c:v>2013</c:v>
                </c:pt>
              </c:strCache>
            </c:strRef>
          </c:cat>
          <c:val>
            <c:numRef>
              <c:f>Sheet1!$B$2:$C$2</c:f>
              <c:numCache>
                <c:formatCode>General</c:formatCode>
                <c:ptCount val="2"/>
                <c:pt idx="0">
                  <c:v>7.0</c:v>
                </c:pt>
                <c:pt idx="1">
                  <c:v>93.0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1"/>
  <c:lang val="fr-FR"/>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754EB3"/>
            </a:solidFill>
            <a:ln w="12700" cap="flat">
              <a:noFill/>
              <a:miter lim="400000"/>
            </a:ln>
            <a:effectLst/>
          </c:spPr>
          <c:dPt>
            <c:idx val="0"/>
            <c:bubble3D val="0"/>
          </c:dPt>
          <c:dPt>
            <c:idx val="1"/>
            <c:bubble3D val="0"/>
            <c:spPr>
              <a:solidFill>
                <a:srgbClr val="B55AC9"/>
              </a:solidFill>
              <a:ln w="12700" cap="flat">
                <a:noFill/>
                <a:miter lim="400000"/>
              </a:ln>
              <a:effectLst/>
            </c:spPr>
          </c:dPt>
          <c:cat>
            <c:strRef>
              <c:f>Sheet1!$B$1:$C$1</c:f>
              <c:strCache>
                <c:ptCount val="2"/>
                <c:pt idx="0">
                  <c:v>2013</c:v>
                </c:pt>
                <c:pt idx="1">
                  <c:v>2014</c:v>
                </c:pt>
              </c:strCache>
            </c:strRef>
          </c:cat>
          <c:val>
            <c:numRef>
              <c:f>Sheet1!$B$2:$C$2</c:f>
              <c:numCache>
                <c:formatCode>General</c:formatCode>
                <c:ptCount val="2"/>
                <c:pt idx="0">
                  <c:v>44.0</c:v>
                </c:pt>
                <c:pt idx="1">
                  <c:v>56.0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1"/>
  <c:lang val="fr-FR"/>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754EB3"/>
            </a:solidFill>
            <a:ln w="12700" cap="flat">
              <a:noFill/>
              <a:miter lim="400000"/>
            </a:ln>
            <a:effectLst/>
          </c:spPr>
          <c:dPt>
            <c:idx val="0"/>
            <c:bubble3D val="0"/>
          </c:dPt>
          <c:dPt>
            <c:idx val="1"/>
            <c:bubble3D val="0"/>
            <c:spPr>
              <a:solidFill>
                <a:srgbClr val="B55AC9"/>
              </a:solidFill>
              <a:ln w="12700" cap="flat">
                <a:noFill/>
                <a:miter lim="400000"/>
              </a:ln>
              <a:effectLst/>
            </c:spPr>
          </c:dPt>
          <c:cat>
            <c:strRef>
              <c:f>Sheet1!$B$1:$C$1</c:f>
              <c:strCache>
                <c:ptCount val="2"/>
                <c:pt idx="0">
                  <c:v>2013</c:v>
                </c:pt>
                <c:pt idx="1">
                  <c:v>2014</c:v>
                </c:pt>
              </c:strCache>
            </c:strRef>
          </c:cat>
          <c:val>
            <c:numRef>
              <c:f>Sheet1!$B$2:$C$2</c:f>
              <c:numCache>
                <c:formatCode>General</c:formatCode>
                <c:ptCount val="2"/>
                <c:pt idx="0">
                  <c:v>27.0</c:v>
                </c:pt>
                <c:pt idx="1">
                  <c:v>73.0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1"/>
  <c:lang val="fr-FR"/>
  <c:roundedCorners val="0"/>
  <c:style val="18"/>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Region 1</c:v>
                </c:pt>
              </c:strCache>
            </c:strRef>
          </c:tx>
          <c:spPr>
            <a:solidFill>
              <a:srgbClr val="FFFFFF"/>
            </a:solidFill>
            <a:ln w="12700" cap="flat">
              <a:noFill/>
              <a:miter lim="400000"/>
            </a:ln>
            <a:effectLst/>
          </c:spPr>
          <c:dPt>
            <c:idx val="0"/>
            <c:bubble3D val="0"/>
          </c:dPt>
          <c:dPt>
            <c:idx val="1"/>
            <c:bubble3D val="0"/>
            <c:spPr>
              <a:solidFill>
                <a:srgbClr val="242424"/>
              </a:solidFill>
              <a:ln w="12700" cap="flat">
                <a:noFill/>
                <a:miter lim="400000"/>
              </a:ln>
              <a:effectLst/>
            </c:spPr>
          </c:dPt>
          <c:cat>
            <c:strRef>
              <c:f>Sheet1!$B$1:$C$1</c:f>
              <c:strCache>
                <c:ptCount val="2"/>
                <c:pt idx="0">
                  <c:v>2014</c:v>
                </c:pt>
                <c:pt idx="1">
                  <c:v>2013</c:v>
                </c:pt>
              </c:strCache>
            </c:strRef>
          </c:cat>
          <c:val>
            <c:numRef>
              <c:f>Sheet1!$B$2:$C$2</c:f>
              <c:numCache>
                <c:formatCode>General</c:formatCode>
                <c:ptCount val="2"/>
                <c:pt idx="0">
                  <c:v>5.0</c:v>
                </c:pt>
                <c:pt idx="1">
                  <c:v>95.0</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5" name="Shape 245"/>
          <p:cNvSpPr>
            <a:spLocks noGrp="1" noRot="1" noChangeAspect="1"/>
          </p:cNvSpPr>
          <p:nvPr>
            <p:ph type="sldImg"/>
          </p:nvPr>
        </p:nvSpPr>
        <p:spPr>
          <a:xfrm>
            <a:off x="1143000" y="685800"/>
            <a:ext cx="4572000" cy="3429000"/>
          </a:xfrm>
          <a:prstGeom prst="rect">
            <a:avLst/>
          </a:prstGeom>
        </p:spPr>
        <p:txBody>
          <a:bodyPr/>
          <a:lstStyle/>
          <a:p>
            <a:endParaRPr/>
          </a:p>
        </p:txBody>
      </p:sp>
      <p:sp>
        <p:nvSpPr>
          <p:cNvPr id="246" name="Shape 24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102188902"/>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Arial"/>
      </a:defRPr>
    </a:lvl1pPr>
    <a:lvl2pPr indent="228600" defTabSz="457200" latinLnBrk="0">
      <a:lnSpc>
        <a:spcPct val="117999"/>
      </a:lnSpc>
      <a:defRPr sz="2200">
        <a:latin typeface="+mn-lt"/>
        <a:ea typeface="+mn-ea"/>
        <a:cs typeface="+mn-cs"/>
        <a:sym typeface="Arial"/>
      </a:defRPr>
    </a:lvl2pPr>
    <a:lvl3pPr indent="457200" defTabSz="457200" latinLnBrk="0">
      <a:lnSpc>
        <a:spcPct val="117999"/>
      </a:lnSpc>
      <a:defRPr sz="2200">
        <a:latin typeface="+mn-lt"/>
        <a:ea typeface="+mn-ea"/>
        <a:cs typeface="+mn-cs"/>
        <a:sym typeface="Arial"/>
      </a:defRPr>
    </a:lvl3pPr>
    <a:lvl4pPr indent="685800" defTabSz="457200" latinLnBrk="0">
      <a:lnSpc>
        <a:spcPct val="117999"/>
      </a:lnSpc>
      <a:defRPr sz="2200">
        <a:latin typeface="+mn-lt"/>
        <a:ea typeface="+mn-ea"/>
        <a:cs typeface="+mn-cs"/>
        <a:sym typeface="Arial"/>
      </a:defRPr>
    </a:lvl4pPr>
    <a:lvl5pPr indent="914400" defTabSz="457200" latinLnBrk="0">
      <a:lnSpc>
        <a:spcPct val="117999"/>
      </a:lnSpc>
      <a:defRPr sz="2200">
        <a:latin typeface="+mn-lt"/>
        <a:ea typeface="+mn-ea"/>
        <a:cs typeface="+mn-cs"/>
        <a:sym typeface="Arial"/>
      </a:defRPr>
    </a:lvl5pPr>
    <a:lvl6pPr indent="1143000" defTabSz="457200" latinLnBrk="0">
      <a:lnSpc>
        <a:spcPct val="117999"/>
      </a:lnSpc>
      <a:defRPr sz="2200">
        <a:latin typeface="+mn-lt"/>
        <a:ea typeface="+mn-ea"/>
        <a:cs typeface="+mn-cs"/>
        <a:sym typeface="Arial"/>
      </a:defRPr>
    </a:lvl6pPr>
    <a:lvl7pPr indent="1371600" defTabSz="457200" latinLnBrk="0">
      <a:lnSpc>
        <a:spcPct val="117999"/>
      </a:lnSpc>
      <a:defRPr sz="2200">
        <a:latin typeface="+mn-lt"/>
        <a:ea typeface="+mn-ea"/>
        <a:cs typeface="+mn-cs"/>
        <a:sym typeface="Arial"/>
      </a:defRPr>
    </a:lvl7pPr>
    <a:lvl8pPr indent="1600200" defTabSz="457200" latinLnBrk="0">
      <a:lnSpc>
        <a:spcPct val="117999"/>
      </a:lnSpc>
      <a:defRPr sz="2200">
        <a:latin typeface="+mn-lt"/>
        <a:ea typeface="+mn-ea"/>
        <a:cs typeface="+mn-cs"/>
        <a:sym typeface="Arial"/>
      </a:defRPr>
    </a:lvl8pPr>
    <a:lvl9pPr indent="1828800" defTabSz="457200" latinLnBrk="0">
      <a:lnSpc>
        <a:spcPct val="117999"/>
      </a:lnSpc>
      <a:defRPr sz="2200">
        <a:latin typeface="+mn-lt"/>
        <a:ea typeface="+mn-ea"/>
        <a:cs typeface="+mn-cs"/>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8" name="Shape 1968"/>
          <p:cNvSpPr>
            <a:spLocks noGrp="1" noRot="1" noChangeAspect="1"/>
          </p:cNvSpPr>
          <p:nvPr>
            <p:ph type="sldImg"/>
          </p:nvPr>
        </p:nvSpPr>
        <p:spPr>
          <a:prstGeom prst="rect">
            <a:avLst/>
          </a:prstGeom>
        </p:spPr>
        <p:txBody>
          <a:bodyPr/>
          <a:lstStyle/>
          <a:p>
            <a:endParaRPr/>
          </a:p>
        </p:txBody>
      </p:sp>
      <p:sp>
        <p:nvSpPr>
          <p:cNvPr id="1969" name="Shape 1969"/>
          <p:cNvSpPr>
            <a:spLocks noGrp="1"/>
          </p:cNvSpPr>
          <p:nvPr>
            <p:ph type="body" sz="quarter" idx="1"/>
          </p:nvPr>
        </p:nvSpPr>
        <p:spPr>
          <a:prstGeom prst="rect">
            <a:avLst/>
          </a:prstGeom>
        </p:spPr>
        <p:txBody>
          <a:bodyPr/>
          <a:lstStyle>
            <a:lvl1pPr>
              <a:defRPr sz="2400"/>
            </a:lvl1pPr>
          </a:lstStyle>
          <a:p>
            <a:r>
              <a:t>https://www.360natives.com/10-realite-virtuelle-28032017/</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Contenu header">
    <p:spTree>
      <p:nvGrpSpPr>
        <p:cNvPr id="1" name=""/>
        <p:cNvGrpSpPr/>
        <p:nvPr/>
      </p:nvGrpSpPr>
      <p:grpSpPr>
        <a:xfrm>
          <a:off x="0" y="0"/>
          <a:ext cx="0" cy="0"/>
          <a:chOff x="0" y="0"/>
          <a:chExt cx="0" cy="0"/>
        </a:xfrm>
      </p:grpSpPr>
      <p:sp>
        <p:nvSpPr>
          <p:cNvPr id="1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8" name="Title Text"/>
          <p:cNvSpPr txBox="1">
            <a:spLocks noGrp="1"/>
          </p:cNvSpPr>
          <p:nvPr>
            <p:ph type="title"/>
          </p:nvPr>
        </p:nvSpPr>
        <p:spPr>
          <a:prstGeom prst="rect">
            <a:avLst/>
          </a:prstGeom>
        </p:spPr>
        <p:txBody>
          <a:bodyPr/>
          <a:lstStyle/>
          <a:p>
            <a:r>
              <a:t>Title Text</a:t>
            </a:r>
          </a:p>
        </p:txBody>
      </p:sp>
    </p:spTree>
  </p:cSld>
  <p:clrMapOvr>
    <a:masterClrMapping/>
  </p:clrMapOvr>
  <p:transition xmlns:p14="http://schemas.microsoft.com/office/powerpoint/2010/mai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Contenu header &amp; image gauche">
    <p:spTree>
      <p:nvGrpSpPr>
        <p:cNvPr id="1" name=""/>
        <p:cNvGrpSpPr/>
        <p:nvPr/>
      </p:nvGrpSpPr>
      <p:grpSpPr>
        <a:xfrm>
          <a:off x="0" y="0"/>
          <a:ext cx="0" cy="0"/>
          <a:chOff x="0" y="0"/>
          <a:chExt cx="0" cy="0"/>
        </a:xfrm>
      </p:grpSpPr>
      <p:sp>
        <p:nvSpPr>
          <p:cNvPr id="11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1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117"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18" name="Rectangle"/>
          <p:cNvSpPr/>
          <p:nvPr/>
        </p:nvSpPr>
        <p:spPr>
          <a:xfrm>
            <a:off x="-22476" y="-51712"/>
            <a:ext cx="12241497" cy="832216"/>
          </a:xfrm>
          <a:prstGeom prst="rect">
            <a:avLst/>
          </a:prstGeom>
          <a:gradFill>
            <a:gsLst>
              <a:gs pos="0">
                <a:srgbClr val="7C5AFF"/>
              </a:gs>
              <a:gs pos="100000">
                <a:srgbClr val="0076BA"/>
              </a:gs>
            </a:gsLst>
            <a:lin ang="10933325"/>
          </a:gradFill>
          <a:ln w="3175">
            <a:miter lim="400000"/>
          </a:ln>
        </p:spPr>
        <p:txBody>
          <a:bodyPr lIns="0" tIns="0" rIns="0" bIns="0" anchor="ctr"/>
          <a:lstStyle/>
          <a:p>
            <a:pPr>
              <a:defRPr sz="1600">
                <a:solidFill>
                  <a:srgbClr val="FFFFFF"/>
                </a:solidFill>
              </a:defRPr>
            </a:pPr>
            <a:endParaRPr/>
          </a:p>
        </p:txBody>
      </p:sp>
      <p:sp>
        <p:nvSpPr>
          <p:cNvPr id="119" name="Image"/>
          <p:cNvSpPr>
            <a:spLocks noGrp="1"/>
          </p:cNvSpPr>
          <p:nvPr>
            <p:ph type="pic" idx="13"/>
          </p:nvPr>
        </p:nvSpPr>
        <p:spPr>
          <a:xfrm>
            <a:off x="-16735" y="780896"/>
            <a:ext cx="6215267" cy="5665795"/>
          </a:xfrm>
          <a:prstGeom prst="rect">
            <a:avLst/>
          </a:prstGeom>
        </p:spPr>
        <p:txBody>
          <a:bodyPr lIns="91439" tIns="45719" rIns="91439" bIns="45719">
            <a:noAutofit/>
          </a:bodyPr>
          <a:lstStyle/>
          <a:p>
            <a:endParaRPr/>
          </a:p>
        </p:txBody>
      </p:sp>
      <p:sp>
        <p:nvSpPr>
          <p:cNvPr id="120" name="Body Level One…"/>
          <p:cNvSpPr txBox="1">
            <a:spLocks noGrp="1"/>
          </p:cNvSpPr>
          <p:nvPr>
            <p:ph type="body" sz="half" idx="1"/>
          </p:nvPr>
        </p:nvSpPr>
        <p:spPr>
          <a:xfrm>
            <a:off x="6634682" y="1170821"/>
            <a:ext cx="5047873" cy="4924942"/>
          </a:xfrm>
          <a:prstGeom prst="rect">
            <a:avLst/>
          </a:prstGeom>
        </p:spPr>
        <p:txBody>
          <a:bodyPr/>
          <a:lstStyle>
            <a:lvl1pPr marL="0" indent="0">
              <a:spcBef>
                <a:spcPts val="0"/>
              </a:spcBef>
              <a:buSzTx/>
              <a:buNone/>
            </a:lvl1pPr>
            <a:lvl2pPr marL="0" indent="635000">
              <a:spcBef>
                <a:spcPts val="0"/>
              </a:spcBef>
              <a:buSzTx/>
              <a:buNone/>
            </a:lvl2pPr>
            <a:lvl3pPr marL="0" indent="1270000">
              <a:spcBef>
                <a:spcPts val="0"/>
              </a:spcBef>
              <a:buSzTx/>
              <a:buNone/>
            </a:lvl3pPr>
            <a:lvl4pPr marL="0" indent="1905000">
              <a:spcBef>
                <a:spcPts val="0"/>
              </a:spcBef>
              <a:buSzTx/>
              <a:buNone/>
            </a:lvl4pPr>
            <a:lvl5pPr marL="0" indent="25400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1" name="Title Text"/>
          <p:cNvSpPr txBox="1">
            <a:spLocks noGrp="1"/>
          </p:cNvSpPr>
          <p:nvPr>
            <p:ph type="title"/>
          </p:nvPr>
        </p:nvSpPr>
        <p:spPr>
          <a:prstGeom prst="rect">
            <a:avLst/>
          </a:prstGeom>
        </p:spPr>
        <p:txBody>
          <a:bodyPr/>
          <a:lstStyle/>
          <a:p>
            <a:r>
              <a:t>Title Text</a:t>
            </a:r>
          </a:p>
        </p:txBody>
      </p:sp>
    </p:spTree>
  </p:cSld>
  <p:clrMapOvr>
    <a:masterClrMapping/>
  </p:clrMapOvr>
  <p:transition xmlns:p14="http://schemas.microsoft.com/office/powerpoint/2010/mai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Contenu header noir &amp; Photo">
    <p:bg>
      <p:bgPr>
        <a:solidFill>
          <a:srgbClr val="000000"/>
        </a:solidFill>
        <a:effectLst/>
      </p:bgPr>
    </p:bg>
    <p:spTree>
      <p:nvGrpSpPr>
        <p:cNvPr id="1" name=""/>
        <p:cNvGrpSpPr/>
        <p:nvPr/>
      </p:nvGrpSpPr>
      <p:grpSpPr>
        <a:xfrm>
          <a:off x="0" y="0"/>
          <a:ext cx="0" cy="0"/>
          <a:chOff x="0" y="0"/>
          <a:chExt cx="0" cy="0"/>
        </a:xfrm>
      </p:grpSpPr>
      <p:sp>
        <p:nvSpPr>
          <p:cNvPr id="12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3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131"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32" name="Rectangle"/>
          <p:cNvSpPr/>
          <p:nvPr/>
        </p:nvSpPr>
        <p:spPr>
          <a:xfrm>
            <a:off x="-22476" y="-51712"/>
            <a:ext cx="12241497" cy="832216"/>
          </a:xfrm>
          <a:prstGeom prst="rect">
            <a:avLst/>
          </a:prstGeom>
          <a:gradFill>
            <a:gsLst>
              <a:gs pos="0">
                <a:srgbClr val="7C5AFF"/>
              </a:gs>
              <a:gs pos="100000">
                <a:srgbClr val="0076BA"/>
              </a:gs>
            </a:gsLst>
            <a:lin ang="10933325"/>
          </a:gradFill>
          <a:ln w="3175">
            <a:miter lim="400000"/>
          </a:ln>
        </p:spPr>
        <p:txBody>
          <a:bodyPr lIns="0" tIns="0" rIns="0" bIns="0" anchor="ctr"/>
          <a:lstStyle/>
          <a:p>
            <a:pPr>
              <a:defRPr sz="1600">
                <a:solidFill>
                  <a:srgbClr val="FFFFFF"/>
                </a:solidFill>
              </a:defRPr>
            </a:pPr>
            <a:endParaRPr/>
          </a:p>
        </p:txBody>
      </p:sp>
      <p:sp>
        <p:nvSpPr>
          <p:cNvPr id="133" name="Image"/>
          <p:cNvSpPr>
            <a:spLocks noGrp="1"/>
          </p:cNvSpPr>
          <p:nvPr>
            <p:ph type="pic" idx="13"/>
          </p:nvPr>
        </p:nvSpPr>
        <p:spPr>
          <a:xfrm>
            <a:off x="0" y="784206"/>
            <a:ext cx="12192000" cy="5665350"/>
          </a:xfrm>
          <a:prstGeom prst="rect">
            <a:avLst/>
          </a:prstGeom>
        </p:spPr>
        <p:txBody>
          <a:bodyPr lIns="91439" tIns="45719" rIns="91439" bIns="45719">
            <a:noAutofit/>
          </a:bodyPr>
          <a:lstStyle/>
          <a:p>
            <a:endParaRPr/>
          </a:p>
        </p:txBody>
      </p:sp>
      <p:sp>
        <p:nvSpPr>
          <p:cNvPr id="134" name="Title Text"/>
          <p:cNvSpPr txBox="1">
            <a:spLocks noGrp="1"/>
          </p:cNvSpPr>
          <p:nvPr>
            <p:ph type="title"/>
          </p:nvPr>
        </p:nvSpPr>
        <p:spPr>
          <a:prstGeom prst="rect">
            <a:avLst/>
          </a:prstGeom>
        </p:spPr>
        <p:txBody>
          <a:bodyPr/>
          <a:lstStyle/>
          <a:p>
            <a:r>
              <a:t>Title Text</a:t>
            </a:r>
          </a:p>
        </p:txBody>
      </p:sp>
    </p:spTree>
  </p:cSld>
  <p:clrMapOvr>
    <a:masterClrMapping/>
  </p:clrMapOvr>
  <p:transition xmlns:p14="http://schemas.microsoft.com/office/powerpoint/2010/mai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Contenu sans header">
    <p:spTree>
      <p:nvGrpSpPr>
        <p:cNvPr id="1" name=""/>
        <p:cNvGrpSpPr/>
        <p:nvPr/>
      </p:nvGrpSpPr>
      <p:grpSpPr>
        <a:xfrm>
          <a:off x="0" y="0"/>
          <a:ext cx="0" cy="0"/>
          <a:chOff x="0" y="0"/>
          <a:chExt cx="0" cy="0"/>
        </a:xfrm>
      </p:grpSpPr>
      <p:sp>
        <p:nvSpPr>
          <p:cNvPr id="14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4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43"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144"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Tree>
  </p:cSld>
  <p:clrMapOvr>
    <a:masterClrMapping/>
  </p:clrMapOvr>
  <p:transition xmlns:p14="http://schemas.microsoft.com/office/powerpoint/2010/mai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Contenu sans header noir">
    <p:bg>
      <p:bgPr>
        <a:solidFill>
          <a:srgbClr val="000000"/>
        </a:solidFill>
        <a:effectLst/>
      </p:bgPr>
    </p:bg>
    <p:spTree>
      <p:nvGrpSpPr>
        <p:cNvPr id="1" name=""/>
        <p:cNvGrpSpPr/>
        <p:nvPr/>
      </p:nvGrpSpPr>
      <p:grpSpPr>
        <a:xfrm>
          <a:off x="0" y="0"/>
          <a:ext cx="0" cy="0"/>
          <a:chOff x="0" y="0"/>
          <a:chExt cx="0" cy="0"/>
        </a:xfrm>
      </p:grpSpPr>
      <p:sp>
        <p:nvSpPr>
          <p:cNvPr id="15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5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53"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154"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Tree>
  </p:cSld>
  <p:clrMapOvr>
    <a:masterClrMapping/>
  </p:clrMapOvr>
  <p:transition xmlns:p14="http://schemas.microsoft.com/office/powerpoint/2010/mai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161" name="Slide Number"/>
          <p:cNvSpPr txBox="1">
            <a:spLocks noGrp="1"/>
          </p:cNvSpPr>
          <p:nvPr>
            <p:ph type="sldNum" sz="quarter" idx="2"/>
          </p:nvPr>
        </p:nvSpPr>
        <p:spPr>
          <a:xfrm>
            <a:off x="5976317" y="6540500"/>
            <a:ext cx="233016" cy="223615"/>
          </a:xfrm>
          <a:prstGeom prst="rect">
            <a:avLst/>
          </a:prstGeom>
        </p:spPr>
        <p:txBody>
          <a:bodyPr/>
          <a:lstStyle>
            <a:lvl1pPr>
              <a:defRPr>
                <a:solidFill>
                  <a:srgbClr val="000000"/>
                </a:solidFill>
              </a:defRPr>
            </a:lvl1p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Divider">
    <p:bg>
      <p:bgPr>
        <a:solidFill>
          <a:srgbClr val="B51700"/>
        </a:solidFill>
        <a:effectLst/>
      </p:bgPr>
    </p:bg>
    <p:spTree>
      <p:nvGrpSpPr>
        <p:cNvPr id="1" name=""/>
        <p:cNvGrpSpPr/>
        <p:nvPr/>
      </p:nvGrpSpPr>
      <p:grpSpPr>
        <a:xfrm>
          <a:off x="0" y="0"/>
          <a:ext cx="0" cy="0"/>
          <a:chOff x="0" y="0"/>
          <a:chExt cx="0" cy="0"/>
        </a:xfrm>
      </p:grpSpPr>
      <p:sp>
        <p:nvSpPr>
          <p:cNvPr id="16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6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7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171"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72"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endParaRPr/>
          </a:p>
        </p:txBody>
      </p:sp>
      <p:sp>
        <p:nvSpPr>
          <p:cNvPr id="173" name="1"/>
          <p:cNvSpPr txBox="1">
            <a:spLocks noGrp="1"/>
          </p:cNvSpPr>
          <p:nvPr>
            <p:ph type="body" sz="quarter" idx="13"/>
          </p:nvPr>
        </p:nvSpPr>
        <p:spPr>
          <a:xfrm>
            <a:off x="2566408" y="2866294"/>
            <a:ext cx="473163" cy="877603"/>
          </a:xfrm>
          <a:prstGeom prst="rect">
            <a:avLst/>
          </a:prstGeom>
        </p:spPr>
        <p:txBody>
          <a:bodyPr wrap="none" anchor="ctr">
            <a:spAutoFit/>
          </a:bodyPr>
          <a:lstStyle>
            <a:lvl1pPr marL="0" indent="0" algn="ctr">
              <a:spcBef>
                <a:spcPts val="0"/>
              </a:spcBef>
              <a:buSzTx/>
              <a:buNone/>
              <a:defRPr sz="5800" b="1">
                <a:solidFill>
                  <a:srgbClr val="B51700"/>
                </a:solidFill>
              </a:defRPr>
            </a:lvl1pPr>
          </a:lstStyle>
          <a:p>
            <a:r>
              <a:t>1</a:t>
            </a:r>
          </a:p>
        </p:txBody>
      </p:sp>
      <p:sp>
        <p:nvSpPr>
          <p:cNvPr id="174"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endParaRPr/>
          </a:p>
        </p:txBody>
      </p:sp>
      <p:sp>
        <p:nvSpPr>
          <p:cNvPr id="175" name="Title Text"/>
          <p:cNvSpPr txBox="1">
            <a:spLocks noGrp="1"/>
          </p:cNvSpPr>
          <p:nvPr>
            <p:ph type="title"/>
          </p:nvPr>
        </p:nvSpPr>
        <p:spPr>
          <a:xfrm>
            <a:off x="4183741" y="2440821"/>
            <a:ext cx="5279581" cy="1728550"/>
          </a:xfrm>
          <a:prstGeom prst="rect">
            <a:avLst/>
          </a:prstGeom>
        </p:spPr>
        <p:txBody>
          <a:bodyPr/>
          <a:lstStyle>
            <a:lvl1pPr>
              <a:defRPr sz="3000" cap="all"/>
            </a:lvl1pPr>
          </a:lstStyle>
          <a:p>
            <a:r>
              <a:t>Title Text</a:t>
            </a:r>
          </a:p>
        </p:txBody>
      </p:sp>
    </p:spTree>
  </p:cSld>
  <p:clrMapOvr>
    <a:masterClrMapping/>
  </p:clrMapOvr>
  <p:transition xmlns:p14="http://schemas.microsoft.com/office/powerpoint/2010/mai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Divider sous partie">
    <p:bg>
      <p:bgPr>
        <a:solidFill>
          <a:srgbClr val="B51700"/>
        </a:solidFill>
        <a:effectLst/>
      </p:bgPr>
    </p:bg>
    <p:spTree>
      <p:nvGrpSpPr>
        <p:cNvPr id="1" name=""/>
        <p:cNvGrpSpPr/>
        <p:nvPr/>
      </p:nvGrpSpPr>
      <p:grpSpPr>
        <a:xfrm>
          <a:off x="0" y="0"/>
          <a:ext cx="0" cy="0"/>
          <a:chOff x="0" y="0"/>
          <a:chExt cx="0" cy="0"/>
        </a:xfrm>
      </p:grpSpPr>
      <p:sp>
        <p:nvSpPr>
          <p:cNvPr id="18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8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185"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86" name="Shape"/>
          <p:cNvSpPr/>
          <p:nvPr/>
        </p:nvSpPr>
        <p:spPr>
          <a:xfrm>
            <a:off x="1812198" y="2314304"/>
            <a:ext cx="1981582" cy="198158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rgbClr val="FFFFFF"/>
          </a:solidFill>
          <a:ln w="3175">
            <a:miter lim="400000"/>
          </a:ln>
        </p:spPr>
        <p:txBody>
          <a:bodyPr lIns="0" tIns="0" rIns="0" bIns="0" anchor="ctr"/>
          <a:lstStyle/>
          <a:p>
            <a:pPr>
              <a:defRPr sz="1600">
                <a:solidFill>
                  <a:srgbClr val="FFFFFF"/>
                </a:solidFill>
              </a:defRPr>
            </a:pPr>
            <a:endParaRPr/>
          </a:p>
        </p:txBody>
      </p:sp>
      <p:sp>
        <p:nvSpPr>
          <p:cNvPr id="187" name="1.1"/>
          <p:cNvSpPr txBox="1">
            <a:spLocks noGrp="1"/>
          </p:cNvSpPr>
          <p:nvPr>
            <p:ph type="body" sz="quarter" idx="13"/>
          </p:nvPr>
        </p:nvSpPr>
        <p:spPr>
          <a:xfrm>
            <a:off x="2259251" y="2866294"/>
            <a:ext cx="1087476" cy="877603"/>
          </a:xfrm>
          <a:prstGeom prst="rect">
            <a:avLst/>
          </a:prstGeom>
        </p:spPr>
        <p:txBody>
          <a:bodyPr wrap="none" anchor="ctr">
            <a:spAutoFit/>
          </a:bodyPr>
          <a:lstStyle>
            <a:lvl1pPr marL="0" indent="0" algn="ctr">
              <a:spcBef>
                <a:spcPts val="0"/>
              </a:spcBef>
              <a:buSzTx/>
              <a:buNone/>
              <a:defRPr sz="5800" b="1">
                <a:solidFill>
                  <a:srgbClr val="B51700"/>
                </a:solidFill>
              </a:defRPr>
            </a:lvl1pPr>
          </a:lstStyle>
          <a:p>
            <a:r>
              <a:t>1.1</a:t>
            </a:r>
          </a:p>
        </p:txBody>
      </p:sp>
      <p:sp>
        <p:nvSpPr>
          <p:cNvPr id="188" name="Title Text"/>
          <p:cNvSpPr txBox="1">
            <a:spLocks noGrp="1"/>
          </p:cNvSpPr>
          <p:nvPr>
            <p:ph type="title"/>
          </p:nvPr>
        </p:nvSpPr>
        <p:spPr>
          <a:xfrm>
            <a:off x="4509618" y="2440821"/>
            <a:ext cx="5279580" cy="1728550"/>
          </a:xfrm>
          <a:prstGeom prst="rect">
            <a:avLst/>
          </a:prstGeom>
        </p:spPr>
        <p:txBody>
          <a:bodyPr/>
          <a:lstStyle>
            <a:lvl1pPr>
              <a:defRPr sz="3000" cap="all"/>
            </a:lvl1pPr>
          </a:lstStyle>
          <a:p>
            <a:r>
              <a:t>Title Text</a:t>
            </a:r>
          </a:p>
        </p:txBody>
      </p:sp>
      <p:sp>
        <p:nvSpPr>
          <p:cNvPr id="189" name="Shape"/>
          <p:cNvSpPr/>
          <p:nvPr/>
        </p:nvSpPr>
        <p:spPr>
          <a:xfrm>
            <a:off x="1546676" y="2048783"/>
            <a:ext cx="2512626" cy="251262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ln w="63500">
            <a:solidFill>
              <a:srgbClr val="FFFFFF"/>
            </a:solidFill>
            <a:miter lim="400000"/>
          </a:ln>
        </p:spPr>
        <p:txBody>
          <a:bodyPr lIns="0" tIns="0" rIns="0" bIns="0" anchor="ctr"/>
          <a:lstStyle/>
          <a:p>
            <a:pPr>
              <a:defRPr sz="1600">
                <a:solidFill>
                  <a:srgbClr val="FFFFFF"/>
                </a:solidFill>
              </a:defRPr>
            </a:pPr>
            <a:endParaRPr/>
          </a:p>
        </p:txBody>
      </p:sp>
    </p:spTree>
  </p:cSld>
  <p:clrMapOvr>
    <a:masterClrMapping/>
  </p:clrMapOvr>
  <p:transition xmlns:p14="http://schemas.microsoft.com/office/powerpoint/2010/mai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Cover HUBREPORT">
    <p:spTree>
      <p:nvGrpSpPr>
        <p:cNvPr id="1" name=""/>
        <p:cNvGrpSpPr/>
        <p:nvPr/>
      </p:nvGrpSpPr>
      <p:grpSpPr>
        <a:xfrm>
          <a:off x="0" y="0"/>
          <a:ext cx="0" cy="0"/>
          <a:chOff x="0" y="0"/>
          <a:chExt cx="0" cy="0"/>
        </a:xfrm>
      </p:grpSpPr>
      <p:sp>
        <p:nvSpPr>
          <p:cNvPr id="196" name="Image"/>
          <p:cNvSpPr>
            <a:spLocks noGrp="1"/>
          </p:cNvSpPr>
          <p:nvPr>
            <p:ph type="pic" idx="13"/>
          </p:nvPr>
        </p:nvSpPr>
        <p:spPr>
          <a:xfrm>
            <a:off x="-9993" y="0"/>
            <a:ext cx="12211986" cy="6428504"/>
          </a:xfrm>
          <a:prstGeom prst="rect">
            <a:avLst/>
          </a:prstGeom>
        </p:spPr>
        <p:txBody>
          <a:bodyPr lIns="91439" tIns="45719" rIns="91439" bIns="45719">
            <a:noAutofit/>
          </a:bodyPr>
          <a:lstStyle/>
          <a:p>
            <a:endParaRPr/>
          </a:p>
        </p:txBody>
      </p:sp>
      <p:sp>
        <p:nvSpPr>
          <p:cNvPr id="197" name="Insérer titre du report…"/>
          <p:cNvSpPr txBox="1">
            <a:spLocks noGrp="1"/>
          </p:cNvSpPr>
          <p:nvPr>
            <p:ph type="body" sz="quarter" idx="14"/>
          </p:nvPr>
        </p:nvSpPr>
        <p:spPr>
          <a:xfrm>
            <a:off x="1179894" y="4062635"/>
            <a:ext cx="9524410" cy="1183830"/>
          </a:xfrm>
          <a:prstGeom prst="rect">
            <a:avLst/>
          </a:prstGeom>
          <a:solidFill>
            <a:srgbClr val="000000">
              <a:alpha val="52594"/>
            </a:srgbClr>
          </a:solidFill>
          <a:ln w="3175"/>
        </p:spPr>
        <p:txBody>
          <a:bodyPr anchor="ctr">
            <a:spAutoFit/>
          </a:bodyPr>
          <a:lstStyle/>
          <a:p>
            <a:pPr marL="0" indent="0">
              <a:spcBef>
                <a:spcPts val="0"/>
              </a:spcBef>
              <a:buSzTx/>
              <a:buNone/>
              <a:defRPr sz="5400" b="1" cap="all">
                <a:solidFill>
                  <a:srgbClr val="FFFFFF"/>
                </a:solidFill>
              </a:defRPr>
            </a:pPr>
            <a:r>
              <a:t>Insérer titre du report</a:t>
            </a:r>
          </a:p>
          <a:p>
            <a:pPr marL="0" indent="0">
              <a:spcBef>
                <a:spcPts val="0"/>
              </a:spcBef>
              <a:buSzTx/>
              <a:buNone/>
              <a:defRPr b="1" cap="all">
                <a:solidFill>
                  <a:srgbClr val="FFFFFF"/>
                </a:solidFill>
              </a:defRPr>
            </a:pPr>
            <a:r>
              <a:t>Insérer sous-titre</a:t>
            </a:r>
          </a:p>
        </p:txBody>
      </p:sp>
      <p:pic>
        <p:nvPicPr>
          <p:cNvPr id="198" name="image2.png" descr="image2.png"/>
          <p:cNvPicPr>
            <a:picLocks noChangeAspect="1"/>
          </p:cNvPicPr>
          <p:nvPr/>
        </p:nvPicPr>
        <p:blipFill>
          <a:blip r:embed="rId2">
            <a:extLst/>
          </a:blip>
          <a:stretch>
            <a:fillRect/>
          </a:stretch>
        </p:blipFill>
        <p:spPr>
          <a:xfrm>
            <a:off x="10972358" y="303411"/>
            <a:ext cx="820443" cy="1333218"/>
          </a:xfrm>
          <a:prstGeom prst="rect">
            <a:avLst/>
          </a:prstGeom>
          <a:ln w="12700">
            <a:miter lim="400000"/>
          </a:ln>
        </p:spPr>
      </p:pic>
      <p:sp>
        <p:nvSpPr>
          <p:cNvPr id="199" name="2017"/>
          <p:cNvSpPr txBox="1">
            <a:spLocks noGrp="1"/>
          </p:cNvSpPr>
          <p:nvPr>
            <p:ph type="body" sz="quarter" idx="15"/>
          </p:nvPr>
        </p:nvSpPr>
        <p:spPr>
          <a:xfrm>
            <a:off x="5421889" y="5814724"/>
            <a:ext cx="1348222" cy="470137"/>
          </a:xfrm>
          <a:prstGeom prst="rect">
            <a:avLst/>
          </a:prstGeom>
          <a:ln w="3175"/>
        </p:spPr>
        <p:txBody>
          <a:bodyPr anchor="ctr">
            <a:spAutoFit/>
          </a:bodyPr>
          <a:lstStyle>
            <a:lvl1pPr marL="0" indent="0" algn="ctr">
              <a:spcBef>
                <a:spcPts val="0"/>
              </a:spcBef>
              <a:buSzTx/>
              <a:buNone/>
              <a:defRPr sz="3000" b="1" cap="all">
                <a:solidFill>
                  <a:srgbClr val="FFFFFF"/>
                </a:solidFill>
              </a:defRPr>
            </a:lvl1pPr>
          </a:lstStyle>
          <a:p>
            <a:r>
              <a:t>2017</a:t>
            </a:r>
          </a:p>
        </p:txBody>
      </p:sp>
      <p:sp>
        <p:nvSpPr>
          <p:cNvPr id="200" name="Rectangle"/>
          <p:cNvSpPr/>
          <p:nvPr/>
        </p:nvSpPr>
        <p:spPr>
          <a:xfrm>
            <a:off x="6743945" y="6029278"/>
            <a:ext cx="235943" cy="41028"/>
          </a:xfrm>
          <a:prstGeom prst="rect">
            <a:avLst/>
          </a:prstGeom>
          <a:solidFill>
            <a:srgbClr val="FFFFFF"/>
          </a:solidFill>
          <a:ln w="3175">
            <a:miter lim="400000"/>
          </a:ln>
        </p:spPr>
        <p:txBody>
          <a:bodyPr lIns="35718" tIns="35718" rIns="35718" bIns="35718" anchor="ctr"/>
          <a:lstStyle/>
          <a:p>
            <a:pPr defTabSz="410765">
              <a:defRPr>
                <a:solidFill>
                  <a:srgbClr val="FFFFFF"/>
                </a:solidFill>
              </a:defRPr>
            </a:pPr>
            <a:endParaRPr/>
          </a:p>
        </p:txBody>
      </p:sp>
      <p:sp>
        <p:nvSpPr>
          <p:cNvPr id="201" name="Rectangle"/>
          <p:cNvSpPr/>
          <p:nvPr/>
        </p:nvSpPr>
        <p:spPr>
          <a:xfrm rot="16200000">
            <a:off x="393579" y="4608314"/>
            <a:ext cx="1214240" cy="92472"/>
          </a:xfrm>
          <a:prstGeom prst="rect">
            <a:avLst/>
          </a:prstGeom>
          <a:solidFill>
            <a:srgbClr val="FFFFFF"/>
          </a:solidFill>
          <a:ln w="3175">
            <a:miter lim="400000"/>
          </a:ln>
        </p:spPr>
        <p:txBody>
          <a:bodyPr lIns="35718" tIns="35718" rIns="35718" bIns="35718" anchor="ctr"/>
          <a:lstStyle/>
          <a:p>
            <a:pPr defTabSz="410765">
              <a:defRPr>
                <a:solidFill>
                  <a:srgbClr val="FFFFFF"/>
                </a:solidFill>
              </a:defRPr>
            </a:pPr>
            <a:endParaRPr/>
          </a:p>
        </p:txBody>
      </p:sp>
      <p:sp>
        <p:nvSpPr>
          <p:cNvPr id="202" name="Rectangle"/>
          <p:cNvSpPr/>
          <p:nvPr/>
        </p:nvSpPr>
        <p:spPr>
          <a:xfrm>
            <a:off x="5283445" y="6029278"/>
            <a:ext cx="235943" cy="41028"/>
          </a:xfrm>
          <a:prstGeom prst="rect">
            <a:avLst/>
          </a:prstGeom>
          <a:solidFill>
            <a:srgbClr val="FFFFFF"/>
          </a:solidFill>
          <a:ln w="3175">
            <a:miter lim="400000"/>
          </a:ln>
        </p:spPr>
        <p:txBody>
          <a:bodyPr lIns="35718" tIns="35718" rIns="35718" bIns="35718" anchor="ctr"/>
          <a:lstStyle/>
          <a:p>
            <a:pPr defTabSz="410765">
              <a:defRPr>
                <a:solidFill>
                  <a:srgbClr val="FFFFFF"/>
                </a:solidFill>
              </a:defRPr>
            </a:pPr>
            <a:endParaRPr/>
          </a:p>
        </p:txBody>
      </p:sp>
      <p:sp>
        <p:nvSpPr>
          <p:cNvPr id="203" name="Rectangle"/>
          <p:cNvSpPr/>
          <p:nvPr/>
        </p:nvSpPr>
        <p:spPr>
          <a:xfrm>
            <a:off x="-1" y="6424540"/>
            <a:ext cx="12192001" cy="478975"/>
          </a:xfrm>
          <a:prstGeom prst="rect">
            <a:avLst/>
          </a:prstGeom>
          <a:solidFill>
            <a:srgbClr val="000000"/>
          </a:solidFill>
          <a:ln w="3175">
            <a:miter lim="400000"/>
          </a:ln>
        </p:spPr>
        <p:txBody>
          <a:bodyPr lIns="22859" tIns="22859" rIns="22859" bIns="22859" anchor="ctr"/>
          <a:lstStyle/>
          <a:p>
            <a:pPr defTabSz="457200">
              <a:defRPr sz="900"/>
            </a:pPr>
            <a:endParaRPr/>
          </a:p>
        </p:txBody>
      </p:sp>
      <p:sp>
        <p:nvSpPr>
          <p:cNvPr id="204" name="Hubinstitute.com"/>
          <p:cNvSpPr txBox="1"/>
          <p:nvPr/>
        </p:nvSpPr>
        <p:spPr>
          <a:xfrm>
            <a:off x="5432815" y="6570854"/>
            <a:ext cx="1326370" cy="186346"/>
          </a:xfrm>
          <a:prstGeom prst="rect">
            <a:avLst/>
          </a:prstGeom>
          <a:ln w="3175">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defTabSz="228600">
              <a:defRPr sz="1000" cap="all">
                <a:solidFill>
                  <a:srgbClr val="FFFFFF"/>
                </a:solidFill>
              </a:defRPr>
            </a:lvl1pPr>
          </a:lstStyle>
          <a:p>
            <a:r>
              <a:t>Hubinstitute.com</a:t>
            </a:r>
          </a:p>
        </p:txBody>
      </p:sp>
      <p:sp>
        <p:nvSpPr>
          <p:cNvPr id="205" name="Rectangle"/>
          <p:cNvSpPr/>
          <p:nvPr/>
        </p:nvSpPr>
        <p:spPr>
          <a:xfrm>
            <a:off x="-635" y="554687"/>
            <a:ext cx="2495880" cy="573101"/>
          </a:xfrm>
          <a:prstGeom prst="rect">
            <a:avLst/>
          </a:prstGeom>
          <a:solidFill>
            <a:srgbClr val="000000">
              <a:alpha val="76460"/>
            </a:srgbClr>
          </a:solidFill>
          <a:ln w="3175">
            <a:miter lim="400000"/>
          </a:ln>
        </p:spPr>
        <p:txBody>
          <a:bodyPr lIns="0" tIns="0" rIns="0" bIns="0" anchor="ctr"/>
          <a:lstStyle/>
          <a:p>
            <a:pPr>
              <a:defRPr sz="1600">
                <a:solidFill>
                  <a:srgbClr val="FFFFFF"/>
                </a:solidFill>
              </a:defRPr>
            </a:pPr>
            <a:endParaRPr/>
          </a:p>
        </p:txBody>
      </p:sp>
      <p:sp>
        <p:nvSpPr>
          <p:cNvPr id="206" name="HUBREPORT"/>
          <p:cNvSpPr txBox="1">
            <a:spLocks noGrp="1"/>
          </p:cNvSpPr>
          <p:nvPr>
            <p:ph type="body" sz="quarter" idx="16"/>
          </p:nvPr>
        </p:nvSpPr>
        <p:spPr>
          <a:xfrm>
            <a:off x="177342" y="624388"/>
            <a:ext cx="2154822" cy="433699"/>
          </a:xfrm>
          <a:prstGeom prst="rect">
            <a:avLst/>
          </a:prstGeom>
          <a:ln w="3175"/>
          <a:effectLst>
            <a:outerShdw blurRad="25400" dist="12700" dir="5400000" rotWithShape="0">
              <a:srgbClr val="000000">
                <a:alpha val="50000"/>
              </a:srgbClr>
            </a:outerShdw>
          </a:effectLst>
        </p:spPr>
        <p:txBody>
          <a:bodyPr wrap="none" anchor="ctr">
            <a:spAutoFit/>
          </a:bodyPr>
          <a:lstStyle>
            <a:lvl1pPr marL="0" indent="0">
              <a:spcBef>
                <a:spcPts val="0"/>
              </a:spcBef>
              <a:buSzTx/>
              <a:buNone/>
              <a:defRPr sz="2600" b="1" cap="all">
                <a:solidFill>
                  <a:srgbClr val="FFFFFF"/>
                </a:solidFill>
              </a:defRPr>
            </a:lvl1pPr>
          </a:lstStyle>
          <a:p>
            <a:r>
              <a:t>HUBREPORT</a:t>
            </a:r>
          </a:p>
        </p:txBody>
      </p:sp>
      <p:sp>
        <p:nvSpPr>
          <p:cNvPr id="207" name="Rectangle"/>
          <p:cNvSpPr/>
          <p:nvPr/>
        </p:nvSpPr>
        <p:spPr>
          <a:xfrm>
            <a:off x="8519231" y="5480798"/>
            <a:ext cx="3672769" cy="573102"/>
          </a:xfrm>
          <a:prstGeom prst="rect">
            <a:avLst/>
          </a:prstGeom>
          <a:solidFill>
            <a:srgbClr val="000000">
              <a:alpha val="76460"/>
            </a:srgbClr>
          </a:solidFill>
          <a:ln w="3175">
            <a:miter lim="400000"/>
          </a:ln>
        </p:spPr>
        <p:txBody>
          <a:bodyPr lIns="0" tIns="0" rIns="0" bIns="0" anchor="ctr"/>
          <a:lstStyle/>
          <a:p>
            <a:pPr>
              <a:defRPr sz="1600">
                <a:solidFill>
                  <a:srgbClr val="FFFFFF"/>
                </a:solidFill>
              </a:defRPr>
            </a:pPr>
            <a:endParaRPr/>
          </a:p>
        </p:txBody>
      </p:sp>
      <p:sp>
        <p:nvSpPr>
          <p:cNvPr id="208" name="Insérer version"/>
          <p:cNvSpPr txBox="1">
            <a:spLocks noGrp="1"/>
          </p:cNvSpPr>
          <p:nvPr>
            <p:ph type="body" sz="quarter" idx="17"/>
          </p:nvPr>
        </p:nvSpPr>
        <p:spPr>
          <a:xfrm>
            <a:off x="8953980" y="5550499"/>
            <a:ext cx="3109306" cy="433699"/>
          </a:xfrm>
          <a:prstGeom prst="rect">
            <a:avLst/>
          </a:prstGeom>
          <a:ln w="3175"/>
          <a:effectLst>
            <a:outerShdw blurRad="25400" dist="12700" dir="5400000" rotWithShape="0">
              <a:srgbClr val="000000">
                <a:alpha val="50000"/>
              </a:srgbClr>
            </a:outerShdw>
          </a:effectLst>
        </p:spPr>
        <p:txBody>
          <a:bodyPr wrap="none" anchor="ctr">
            <a:spAutoFit/>
          </a:bodyPr>
          <a:lstStyle>
            <a:lvl1pPr marL="0" indent="0" algn="r">
              <a:spcBef>
                <a:spcPts val="0"/>
              </a:spcBef>
              <a:buSzTx/>
              <a:buNone/>
              <a:defRPr sz="2600" cap="all">
                <a:solidFill>
                  <a:srgbClr val="FFFFFF"/>
                </a:solidFill>
              </a:defRPr>
            </a:lvl1pPr>
          </a:lstStyle>
          <a:p>
            <a:r>
              <a:t>Insérer version</a:t>
            </a:r>
          </a:p>
        </p:txBody>
      </p:sp>
      <p:sp>
        <p:nvSpPr>
          <p:cNvPr id="209" name="Slide Number"/>
          <p:cNvSpPr txBox="1">
            <a:spLocks noGrp="1"/>
          </p:cNvSpPr>
          <p:nvPr>
            <p:ph type="sldNum" sz="quarter" idx="2"/>
          </p:nvPr>
        </p:nvSpPr>
        <p:spPr>
          <a:xfrm>
            <a:off x="5976317" y="6540500"/>
            <a:ext cx="233016" cy="223615"/>
          </a:xfrm>
          <a:prstGeom prst="rect">
            <a:avLst/>
          </a:prstGeom>
        </p:spPr>
        <p:txBody>
          <a:bodyPr/>
          <a:lstStyle>
            <a:lvl1pPr>
              <a:defRPr>
                <a:solidFill>
                  <a:srgbClr val="000000"/>
                </a:solidFill>
              </a:defRPr>
            </a:lvl1p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Cover Présentation">
    <p:spTree>
      <p:nvGrpSpPr>
        <p:cNvPr id="1" name=""/>
        <p:cNvGrpSpPr/>
        <p:nvPr/>
      </p:nvGrpSpPr>
      <p:grpSpPr>
        <a:xfrm>
          <a:off x="0" y="0"/>
          <a:ext cx="0" cy="0"/>
          <a:chOff x="0" y="0"/>
          <a:chExt cx="0" cy="0"/>
        </a:xfrm>
      </p:grpSpPr>
      <p:sp>
        <p:nvSpPr>
          <p:cNvPr id="216" name="Image"/>
          <p:cNvSpPr>
            <a:spLocks noGrp="1"/>
          </p:cNvSpPr>
          <p:nvPr>
            <p:ph type="pic" idx="13"/>
          </p:nvPr>
        </p:nvSpPr>
        <p:spPr>
          <a:xfrm>
            <a:off x="4134" y="-19765"/>
            <a:ext cx="12183732" cy="6445321"/>
          </a:xfrm>
          <a:prstGeom prst="rect">
            <a:avLst/>
          </a:prstGeom>
        </p:spPr>
        <p:txBody>
          <a:bodyPr lIns="91439" tIns="45719" rIns="91439" bIns="45719">
            <a:noAutofit/>
          </a:bodyPr>
          <a:lstStyle/>
          <a:p>
            <a:endParaRPr/>
          </a:p>
        </p:txBody>
      </p:sp>
      <p:sp>
        <p:nvSpPr>
          <p:cNvPr id="217" name="Rectangle"/>
          <p:cNvSpPr/>
          <p:nvPr/>
        </p:nvSpPr>
        <p:spPr>
          <a:xfrm>
            <a:off x="1349467" y="1136808"/>
            <a:ext cx="8857451" cy="1932068"/>
          </a:xfrm>
          <a:prstGeom prst="rect">
            <a:avLst/>
          </a:prstGeom>
          <a:solidFill>
            <a:srgbClr val="FFFFFF"/>
          </a:solidFill>
          <a:ln w="3175">
            <a:miter lim="400000"/>
          </a:ln>
        </p:spPr>
        <p:txBody>
          <a:bodyPr lIns="0" tIns="0" rIns="0" bIns="0" anchor="ctr"/>
          <a:lstStyle/>
          <a:p>
            <a:pPr>
              <a:defRPr sz="1600">
                <a:solidFill>
                  <a:srgbClr val="FFFFFF"/>
                </a:solidFill>
              </a:defRPr>
            </a:pPr>
            <a:endParaRPr/>
          </a:p>
        </p:txBody>
      </p:sp>
      <p:sp>
        <p:nvSpPr>
          <p:cNvPr id="218" name="Triangle"/>
          <p:cNvSpPr/>
          <p:nvPr/>
        </p:nvSpPr>
        <p:spPr>
          <a:xfrm>
            <a:off x="7456130" y="-29726"/>
            <a:ext cx="4740078" cy="299724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close/>
              </a:path>
            </a:pathLst>
          </a:custGeom>
          <a:solidFill>
            <a:srgbClr val="000000"/>
          </a:solidFill>
          <a:ln w="3175">
            <a:miter lim="400000"/>
          </a:ln>
        </p:spPr>
        <p:txBody>
          <a:bodyPr lIns="0" tIns="0" rIns="0" bIns="0" anchor="ctr"/>
          <a:lstStyle/>
          <a:p>
            <a:pPr>
              <a:defRPr sz="1600">
                <a:solidFill>
                  <a:srgbClr val="FFFFFF"/>
                </a:solidFill>
              </a:defRPr>
            </a:pPr>
            <a:endParaRPr/>
          </a:p>
        </p:txBody>
      </p:sp>
      <p:sp>
        <p:nvSpPr>
          <p:cNvPr id="219" name="Image"/>
          <p:cNvSpPr>
            <a:spLocks noGrp="1"/>
          </p:cNvSpPr>
          <p:nvPr>
            <p:ph type="pic" sz="quarter" idx="14"/>
          </p:nvPr>
        </p:nvSpPr>
        <p:spPr>
          <a:xfrm>
            <a:off x="10825281" y="168394"/>
            <a:ext cx="1105153" cy="1795871"/>
          </a:xfrm>
          <a:prstGeom prst="rect">
            <a:avLst/>
          </a:prstGeom>
        </p:spPr>
        <p:txBody>
          <a:bodyPr lIns="91439" tIns="45719" rIns="91439" bIns="45719">
            <a:noAutofit/>
          </a:bodyPr>
          <a:lstStyle/>
          <a:p>
            <a:endParaRPr/>
          </a:p>
        </p:txBody>
      </p:sp>
      <p:sp>
        <p:nvSpPr>
          <p:cNvPr id="220" name="Rectangle"/>
          <p:cNvSpPr/>
          <p:nvPr/>
        </p:nvSpPr>
        <p:spPr>
          <a:xfrm>
            <a:off x="932814" y="1770686"/>
            <a:ext cx="112555" cy="1472033"/>
          </a:xfrm>
          <a:prstGeom prst="rect">
            <a:avLst/>
          </a:prstGeom>
          <a:solidFill>
            <a:srgbClr val="000000"/>
          </a:solidFill>
          <a:ln w="3175">
            <a:miter lim="400000"/>
          </a:ln>
        </p:spPr>
        <p:txBody>
          <a:bodyPr lIns="0" tIns="0" rIns="0" bIns="0" anchor="ctr"/>
          <a:lstStyle/>
          <a:p>
            <a:pPr>
              <a:defRPr sz="1600" b="0"/>
            </a:pPr>
            <a:endParaRPr/>
          </a:p>
        </p:txBody>
      </p:sp>
      <p:sp>
        <p:nvSpPr>
          <p:cNvPr id="221" name="Rectangle"/>
          <p:cNvSpPr/>
          <p:nvPr/>
        </p:nvSpPr>
        <p:spPr>
          <a:xfrm>
            <a:off x="-1" y="6424540"/>
            <a:ext cx="12192001" cy="478975"/>
          </a:xfrm>
          <a:prstGeom prst="rect">
            <a:avLst/>
          </a:prstGeom>
          <a:solidFill>
            <a:srgbClr val="000000"/>
          </a:solidFill>
          <a:ln w="3175">
            <a:miter lim="400000"/>
          </a:ln>
        </p:spPr>
        <p:txBody>
          <a:bodyPr lIns="22859" tIns="22859" rIns="22859" bIns="22859" anchor="ctr"/>
          <a:lstStyle/>
          <a:p>
            <a:pPr defTabSz="457200">
              <a:defRPr sz="900"/>
            </a:pPr>
            <a:endParaRPr/>
          </a:p>
        </p:txBody>
      </p:sp>
      <p:sp>
        <p:nvSpPr>
          <p:cNvPr id="222" name="Hubinstitute.com"/>
          <p:cNvSpPr txBox="1"/>
          <p:nvPr/>
        </p:nvSpPr>
        <p:spPr>
          <a:xfrm>
            <a:off x="5432815" y="6570854"/>
            <a:ext cx="1326370" cy="186346"/>
          </a:xfrm>
          <a:prstGeom prst="rect">
            <a:avLst/>
          </a:prstGeom>
          <a:ln w="3175">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defTabSz="228600">
              <a:defRPr sz="1000" cap="all">
                <a:solidFill>
                  <a:srgbClr val="FFFFFF"/>
                </a:solidFill>
              </a:defRPr>
            </a:lvl1pPr>
          </a:lstStyle>
          <a:p>
            <a:r>
              <a:t>Hubinstitute.com</a:t>
            </a:r>
          </a:p>
        </p:txBody>
      </p:sp>
      <p:sp>
        <p:nvSpPr>
          <p:cNvPr id="223" name="Title Text"/>
          <p:cNvSpPr txBox="1">
            <a:spLocks noGrp="1"/>
          </p:cNvSpPr>
          <p:nvPr>
            <p:ph type="title"/>
          </p:nvPr>
        </p:nvSpPr>
        <p:spPr>
          <a:xfrm>
            <a:off x="1379389" y="1770686"/>
            <a:ext cx="7566031" cy="1472033"/>
          </a:xfrm>
          <a:prstGeom prst="rect">
            <a:avLst/>
          </a:prstGeom>
        </p:spPr>
        <p:txBody>
          <a:bodyPr/>
          <a:lstStyle>
            <a:lvl1pPr>
              <a:defRPr sz="5500" cap="all">
                <a:solidFill>
                  <a:srgbClr val="000000"/>
                </a:solidFill>
              </a:defRPr>
            </a:lvl1pPr>
          </a:lstStyle>
          <a:p>
            <a:r>
              <a:t>Title Text</a:t>
            </a:r>
          </a:p>
        </p:txBody>
      </p:sp>
      <p:sp>
        <p:nvSpPr>
          <p:cNvPr id="224" name="Slide Number"/>
          <p:cNvSpPr txBox="1">
            <a:spLocks noGrp="1"/>
          </p:cNvSpPr>
          <p:nvPr>
            <p:ph type="sldNum" sz="quarter" idx="2"/>
          </p:nvPr>
        </p:nvSpPr>
        <p:spPr>
          <a:xfrm>
            <a:off x="5976317" y="6540500"/>
            <a:ext cx="233016" cy="223615"/>
          </a:xfrm>
          <a:prstGeom prst="rect">
            <a:avLst/>
          </a:prstGeom>
        </p:spPr>
        <p:txBody>
          <a:bodyPr/>
          <a:lstStyle>
            <a:lvl1pPr>
              <a:defRPr>
                <a:solidFill>
                  <a:srgbClr val="000000"/>
                </a:solidFill>
              </a:defRPr>
            </a:lvl1p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Conclusion">
    <p:spTree>
      <p:nvGrpSpPr>
        <p:cNvPr id="1" name=""/>
        <p:cNvGrpSpPr/>
        <p:nvPr/>
      </p:nvGrpSpPr>
      <p:grpSpPr>
        <a:xfrm>
          <a:off x="0" y="0"/>
          <a:ext cx="0" cy="0"/>
          <a:chOff x="0" y="0"/>
          <a:chExt cx="0" cy="0"/>
        </a:xfrm>
      </p:grpSpPr>
      <p:sp>
        <p:nvSpPr>
          <p:cNvPr id="231" name="Image"/>
          <p:cNvSpPr>
            <a:spLocks noGrp="1"/>
          </p:cNvSpPr>
          <p:nvPr>
            <p:ph type="pic" idx="13"/>
          </p:nvPr>
        </p:nvSpPr>
        <p:spPr>
          <a:xfrm>
            <a:off x="4134" y="-19765"/>
            <a:ext cx="12183732" cy="6445321"/>
          </a:xfrm>
          <a:prstGeom prst="rect">
            <a:avLst/>
          </a:prstGeom>
        </p:spPr>
        <p:txBody>
          <a:bodyPr lIns="91439" tIns="45719" rIns="91439" bIns="45719">
            <a:noAutofit/>
          </a:bodyPr>
          <a:lstStyle/>
          <a:p>
            <a:endParaRPr/>
          </a:p>
        </p:txBody>
      </p:sp>
      <p:sp>
        <p:nvSpPr>
          <p:cNvPr id="232" name="Rectangle"/>
          <p:cNvSpPr/>
          <p:nvPr/>
        </p:nvSpPr>
        <p:spPr>
          <a:xfrm>
            <a:off x="1349467" y="1136808"/>
            <a:ext cx="8857451" cy="1932068"/>
          </a:xfrm>
          <a:prstGeom prst="rect">
            <a:avLst/>
          </a:prstGeom>
          <a:solidFill>
            <a:srgbClr val="FFFFFF"/>
          </a:solidFill>
          <a:ln w="3175">
            <a:miter lim="400000"/>
          </a:ln>
        </p:spPr>
        <p:txBody>
          <a:bodyPr lIns="0" tIns="0" rIns="0" bIns="0" anchor="ctr"/>
          <a:lstStyle/>
          <a:p>
            <a:pPr>
              <a:defRPr sz="1600">
                <a:solidFill>
                  <a:srgbClr val="FFFFFF"/>
                </a:solidFill>
              </a:defRPr>
            </a:pPr>
            <a:endParaRPr/>
          </a:p>
        </p:txBody>
      </p:sp>
      <p:sp>
        <p:nvSpPr>
          <p:cNvPr id="233" name="Triangle"/>
          <p:cNvSpPr/>
          <p:nvPr/>
        </p:nvSpPr>
        <p:spPr>
          <a:xfrm>
            <a:off x="7456130" y="-29726"/>
            <a:ext cx="4740078" cy="299724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close/>
              </a:path>
            </a:pathLst>
          </a:custGeom>
          <a:solidFill>
            <a:srgbClr val="000000"/>
          </a:solidFill>
          <a:ln w="3175">
            <a:miter lim="400000"/>
          </a:ln>
        </p:spPr>
        <p:txBody>
          <a:bodyPr lIns="0" tIns="0" rIns="0" bIns="0" anchor="ctr"/>
          <a:lstStyle/>
          <a:p>
            <a:pPr>
              <a:defRPr sz="1600">
                <a:solidFill>
                  <a:srgbClr val="FFFFFF"/>
                </a:solidFill>
              </a:defRPr>
            </a:pPr>
            <a:endParaRPr/>
          </a:p>
        </p:txBody>
      </p:sp>
      <p:sp>
        <p:nvSpPr>
          <p:cNvPr id="234" name="Image"/>
          <p:cNvSpPr>
            <a:spLocks noGrp="1"/>
          </p:cNvSpPr>
          <p:nvPr>
            <p:ph type="pic" sz="quarter" idx="14"/>
          </p:nvPr>
        </p:nvSpPr>
        <p:spPr>
          <a:xfrm>
            <a:off x="10825281" y="168394"/>
            <a:ext cx="1105153" cy="1795871"/>
          </a:xfrm>
          <a:prstGeom prst="rect">
            <a:avLst/>
          </a:prstGeom>
        </p:spPr>
        <p:txBody>
          <a:bodyPr lIns="91439" tIns="45719" rIns="91439" bIns="45719">
            <a:noAutofit/>
          </a:bodyPr>
          <a:lstStyle/>
          <a:p>
            <a:endParaRPr/>
          </a:p>
        </p:txBody>
      </p:sp>
      <p:sp>
        <p:nvSpPr>
          <p:cNvPr id="235" name="Rectangle"/>
          <p:cNvSpPr/>
          <p:nvPr/>
        </p:nvSpPr>
        <p:spPr>
          <a:xfrm>
            <a:off x="1006881" y="2045813"/>
            <a:ext cx="126731" cy="921778"/>
          </a:xfrm>
          <a:prstGeom prst="rect">
            <a:avLst/>
          </a:prstGeom>
          <a:solidFill>
            <a:srgbClr val="000000"/>
          </a:solidFill>
          <a:ln w="3175">
            <a:miter lim="400000"/>
          </a:ln>
        </p:spPr>
        <p:txBody>
          <a:bodyPr lIns="0" tIns="0" rIns="0" bIns="0" anchor="ctr"/>
          <a:lstStyle/>
          <a:p>
            <a:pPr>
              <a:defRPr sz="1600" b="0"/>
            </a:pPr>
            <a:endParaRPr/>
          </a:p>
        </p:txBody>
      </p:sp>
      <p:sp>
        <p:nvSpPr>
          <p:cNvPr id="236" name="Rectangle"/>
          <p:cNvSpPr/>
          <p:nvPr/>
        </p:nvSpPr>
        <p:spPr>
          <a:xfrm>
            <a:off x="-1" y="6424540"/>
            <a:ext cx="12192001" cy="478975"/>
          </a:xfrm>
          <a:prstGeom prst="rect">
            <a:avLst/>
          </a:prstGeom>
          <a:solidFill>
            <a:srgbClr val="000000"/>
          </a:solidFill>
          <a:ln w="3175">
            <a:miter lim="400000"/>
          </a:ln>
        </p:spPr>
        <p:txBody>
          <a:bodyPr lIns="22859" tIns="22859" rIns="22859" bIns="22859" anchor="ctr"/>
          <a:lstStyle/>
          <a:p>
            <a:pPr defTabSz="457200">
              <a:defRPr sz="900"/>
            </a:pPr>
            <a:endParaRPr/>
          </a:p>
        </p:txBody>
      </p:sp>
      <p:sp>
        <p:nvSpPr>
          <p:cNvPr id="237" name="Hubinstitute.com"/>
          <p:cNvSpPr txBox="1"/>
          <p:nvPr/>
        </p:nvSpPr>
        <p:spPr>
          <a:xfrm>
            <a:off x="5432815" y="6570854"/>
            <a:ext cx="1326370" cy="186346"/>
          </a:xfrm>
          <a:prstGeom prst="rect">
            <a:avLst/>
          </a:prstGeom>
          <a:ln w="3175">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defTabSz="228600">
              <a:defRPr sz="1000" cap="all">
                <a:solidFill>
                  <a:srgbClr val="FFFFFF"/>
                </a:solidFill>
              </a:defRPr>
            </a:lvl1pPr>
          </a:lstStyle>
          <a:p>
            <a:r>
              <a:t>Hubinstitute.com</a:t>
            </a:r>
          </a:p>
        </p:txBody>
      </p:sp>
      <p:sp>
        <p:nvSpPr>
          <p:cNvPr id="238" name="Title Text"/>
          <p:cNvSpPr txBox="1">
            <a:spLocks noGrp="1"/>
          </p:cNvSpPr>
          <p:nvPr>
            <p:ph type="title"/>
          </p:nvPr>
        </p:nvSpPr>
        <p:spPr>
          <a:xfrm>
            <a:off x="1379389" y="1770686"/>
            <a:ext cx="7566031" cy="1472033"/>
          </a:xfrm>
          <a:prstGeom prst="rect">
            <a:avLst/>
          </a:prstGeom>
        </p:spPr>
        <p:txBody>
          <a:bodyPr/>
          <a:lstStyle>
            <a:lvl1pPr>
              <a:defRPr sz="5500" cap="all">
                <a:solidFill>
                  <a:srgbClr val="000000"/>
                </a:solidFill>
              </a:defRPr>
            </a:lvl1pPr>
          </a:lstStyle>
          <a:p>
            <a:r>
              <a:t>Title Text</a:t>
            </a:r>
          </a:p>
        </p:txBody>
      </p:sp>
      <p:sp>
        <p:nvSpPr>
          <p:cNvPr id="239" name="Slide Number"/>
          <p:cNvSpPr txBox="1">
            <a:spLocks noGrp="1"/>
          </p:cNvSpPr>
          <p:nvPr>
            <p:ph type="sldNum" sz="quarter" idx="2"/>
          </p:nvPr>
        </p:nvSpPr>
        <p:spPr>
          <a:xfrm>
            <a:off x="5976317" y="6540500"/>
            <a:ext cx="233016" cy="223615"/>
          </a:xfrm>
          <a:prstGeom prst="rect">
            <a:avLst/>
          </a:prstGeom>
        </p:spPr>
        <p:txBody>
          <a:bodyPr/>
          <a:lstStyle>
            <a:lvl1pPr>
              <a:defRPr>
                <a:solidFill>
                  <a:srgbClr val="000000"/>
                </a:solidFill>
              </a:defRPr>
            </a:lvl1p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Contenu header empty">
    <p:spTree>
      <p:nvGrpSpPr>
        <p:cNvPr id="1" name=""/>
        <p:cNvGrpSpPr/>
        <p:nvPr/>
      </p:nvGrpSpPr>
      <p:grpSpPr>
        <a:xfrm>
          <a:off x="0" y="0"/>
          <a:ext cx="0" cy="0"/>
          <a:chOff x="0" y="0"/>
          <a:chExt cx="0" cy="0"/>
        </a:xfrm>
      </p:grpSpPr>
      <p:sp>
        <p:nvSpPr>
          <p:cNvPr id="2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6" name="Title Text"/>
          <p:cNvSpPr txBox="1">
            <a:spLocks noGrp="1"/>
          </p:cNvSpPr>
          <p:nvPr>
            <p:ph type="title"/>
          </p:nvPr>
        </p:nvSpPr>
        <p:spPr>
          <a:prstGeom prst="rect">
            <a:avLst/>
          </a:prstGeom>
        </p:spPr>
        <p:txBody>
          <a:bodyPr/>
          <a:lstStyle/>
          <a:p>
            <a:r>
              <a:t>Title Text</a:t>
            </a:r>
          </a:p>
        </p:txBody>
      </p:sp>
    </p:spTree>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Contenu header double">
    <p:spTree>
      <p:nvGrpSpPr>
        <p:cNvPr id="1" name=""/>
        <p:cNvGrpSpPr/>
        <p:nvPr/>
      </p:nvGrpSpPr>
      <p:grpSpPr>
        <a:xfrm>
          <a:off x="0" y="0"/>
          <a:ext cx="0" cy="0"/>
          <a:chOff x="0" y="0"/>
          <a:chExt cx="0" cy="0"/>
        </a:xfrm>
      </p:grpSpPr>
      <p:sp>
        <p:nvSpPr>
          <p:cNvPr id="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4" name="Body Level One…"/>
          <p:cNvSpPr txBox="1">
            <a:spLocks noGrp="1"/>
          </p:cNvSpPr>
          <p:nvPr>
            <p:ph type="body" sz="half" idx="13"/>
          </p:nvPr>
        </p:nvSpPr>
        <p:spPr>
          <a:xfrm>
            <a:off x="6720892" y="1309192"/>
            <a:ext cx="4639649" cy="464820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5" name="Body Level One…"/>
          <p:cNvSpPr txBox="1">
            <a:spLocks noGrp="1"/>
          </p:cNvSpPr>
          <p:nvPr>
            <p:ph type="body" sz="half" idx="14"/>
          </p:nvPr>
        </p:nvSpPr>
        <p:spPr>
          <a:xfrm>
            <a:off x="831459" y="1309192"/>
            <a:ext cx="4639649" cy="464820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6" name="Title Text"/>
          <p:cNvSpPr txBox="1">
            <a:spLocks noGrp="1"/>
          </p:cNvSpPr>
          <p:nvPr>
            <p:ph type="title"/>
          </p:nvPr>
        </p:nvSpPr>
        <p:spPr>
          <a:prstGeom prst="rect">
            <a:avLst/>
          </a:prstGeom>
        </p:spPr>
        <p:txBody>
          <a:bodyPr/>
          <a:lstStyle/>
          <a:p>
            <a:r>
              <a:t>Title Text</a:t>
            </a:r>
          </a:p>
        </p:txBody>
      </p:sp>
    </p:spTree>
  </p:cSld>
  <p:clrMapOvr>
    <a:masterClrMapping/>
  </p:clrMapOvr>
  <p:transition xmlns:p14="http://schemas.microsoft.com/office/powerpoint/2010/mai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Contenu double bande header">
    <p:spTree>
      <p:nvGrpSpPr>
        <p:cNvPr id="1" name=""/>
        <p:cNvGrpSpPr/>
        <p:nvPr/>
      </p:nvGrpSpPr>
      <p:grpSpPr>
        <a:xfrm>
          <a:off x="0" y="0"/>
          <a:ext cx="0" cy="0"/>
          <a:chOff x="0" y="0"/>
          <a:chExt cx="0" cy="0"/>
        </a:xfrm>
      </p:grpSpPr>
      <p:sp>
        <p:nvSpPr>
          <p:cNvPr id="4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4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46"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47" name="Rectangle"/>
          <p:cNvSpPr/>
          <p:nvPr/>
        </p:nvSpPr>
        <p:spPr>
          <a:xfrm>
            <a:off x="-22476" y="-51712"/>
            <a:ext cx="12241497" cy="832216"/>
          </a:xfrm>
          <a:prstGeom prst="rect">
            <a:avLst/>
          </a:prstGeom>
          <a:gradFill>
            <a:gsLst>
              <a:gs pos="0">
                <a:srgbClr val="7C5AFF"/>
              </a:gs>
              <a:gs pos="100000">
                <a:srgbClr val="0076BA"/>
              </a:gs>
            </a:gsLst>
            <a:lin ang="10933325"/>
          </a:gradFill>
          <a:ln w="3175">
            <a:miter lim="400000"/>
          </a:ln>
        </p:spPr>
        <p:txBody>
          <a:bodyPr lIns="0" tIns="0" rIns="0" bIns="0" anchor="ctr"/>
          <a:lstStyle/>
          <a:p>
            <a:pPr>
              <a:defRPr sz="1600">
                <a:solidFill>
                  <a:srgbClr val="FFFFFF"/>
                </a:solidFill>
              </a:defRPr>
            </a:pPr>
            <a:endParaRPr/>
          </a:p>
        </p:txBody>
      </p:sp>
      <p:sp>
        <p:nvSpPr>
          <p:cNvPr id="48" name="Rectangle"/>
          <p:cNvSpPr/>
          <p:nvPr/>
        </p:nvSpPr>
        <p:spPr>
          <a:xfrm>
            <a:off x="-24749" y="781152"/>
            <a:ext cx="12241498" cy="696885"/>
          </a:xfrm>
          <a:prstGeom prst="rect">
            <a:avLst/>
          </a:prstGeom>
          <a:solidFill>
            <a:srgbClr val="A19693"/>
          </a:solidFill>
          <a:ln w="3175">
            <a:miter lim="400000"/>
          </a:ln>
        </p:spPr>
        <p:txBody>
          <a:bodyPr lIns="0" tIns="0" rIns="0" bIns="0" anchor="ctr"/>
          <a:lstStyle/>
          <a:p>
            <a:pPr>
              <a:defRPr sz="1600">
                <a:solidFill>
                  <a:srgbClr val="FFFFFF"/>
                </a:solidFill>
              </a:defRPr>
            </a:pPr>
            <a:endParaRPr/>
          </a:p>
        </p:txBody>
      </p:sp>
      <p:sp>
        <p:nvSpPr>
          <p:cNvPr id="49" name="Title Text"/>
          <p:cNvSpPr txBox="1">
            <a:spLocks noGrp="1"/>
          </p:cNvSpPr>
          <p:nvPr>
            <p:ph type="body" sz="quarter" idx="13"/>
          </p:nvPr>
        </p:nvSpPr>
        <p:spPr>
          <a:xfrm>
            <a:off x="489885" y="818671"/>
            <a:ext cx="11212230" cy="621847"/>
          </a:xfrm>
          <a:prstGeom prst="rect">
            <a:avLst/>
          </a:prstGeom>
        </p:spPr>
        <p:txBody>
          <a:bodyPr anchor="ctr"/>
          <a:lstStyle>
            <a:lvl1pPr marL="0" indent="0">
              <a:spcBef>
                <a:spcPts val="0"/>
              </a:spcBef>
              <a:buSzTx/>
              <a:buNone/>
              <a:defRPr>
                <a:solidFill>
                  <a:srgbClr val="FFFFFF"/>
                </a:solidFill>
              </a:defRPr>
            </a:lvl1pPr>
          </a:lstStyle>
          <a:p>
            <a:r>
              <a:t>Title Text</a:t>
            </a:r>
          </a:p>
        </p:txBody>
      </p:sp>
      <p:sp>
        <p:nvSpPr>
          <p:cNvPr id="50" name="Body Level One…"/>
          <p:cNvSpPr txBox="1">
            <a:spLocks noGrp="1"/>
          </p:cNvSpPr>
          <p:nvPr>
            <p:ph type="body" idx="1"/>
          </p:nvPr>
        </p:nvSpPr>
        <p:spPr>
          <a:xfrm>
            <a:off x="844550" y="1617197"/>
            <a:ext cx="10502900" cy="464820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1" name="Title Text"/>
          <p:cNvSpPr txBox="1"/>
          <p:nvPr/>
        </p:nvSpPr>
        <p:spPr>
          <a:xfrm>
            <a:off x="489885" y="53473"/>
            <a:ext cx="11212230" cy="62184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normAutofit/>
          </a:bodyPr>
          <a:lstStyle>
            <a:lvl1pPr algn="l">
              <a:defRPr sz="2400">
                <a:solidFill>
                  <a:srgbClr val="FFFFFF"/>
                </a:solidFill>
              </a:defRPr>
            </a:lvl1pPr>
          </a:lstStyle>
          <a:p>
            <a:r>
              <a:t>Title Text</a:t>
            </a:r>
          </a:p>
        </p:txBody>
      </p:sp>
    </p:spTree>
  </p:cSld>
  <p:clrMapOvr>
    <a:masterClrMapping/>
  </p:clrMapOvr>
  <p:transition xmlns:p14="http://schemas.microsoft.com/office/powerpoint/2010/mai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ntenu header noir">
    <p:bg>
      <p:bgPr>
        <a:solidFill>
          <a:srgbClr val="000000"/>
        </a:solidFill>
        <a:effectLst/>
      </p:bgPr>
    </p:bg>
    <p:spTree>
      <p:nvGrpSpPr>
        <p:cNvPr id="1" name=""/>
        <p:cNvGrpSpPr/>
        <p:nvPr/>
      </p:nvGrpSpPr>
      <p:grpSpPr>
        <a:xfrm>
          <a:off x="0" y="0"/>
          <a:ext cx="0" cy="0"/>
          <a:chOff x="0" y="0"/>
          <a:chExt cx="0" cy="0"/>
        </a:xfrm>
      </p:grpSpPr>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59" name="Body Level One…"/>
          <p:cNvSpPr txBox="1">
            <a:spLocks noGrp="1"/>
          </p:cNvSpPr>
          <p:nvPr>
            <p:ph type="body" idx="1"/>
          </p:nvPr>
        </p:nvSpPr>
        <p:spPr>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60" name="Title Text"/>
          <p:cNvSpPr txBox="1">
            <a:spLocks noGrp="1"/>
          </p:cNvSpPr>
          <p:nvPr>
            <p:ph type="title"/>
          </p:nvPr>
        </p:nvSpPr>
        <p:spPr>
          <a:prstGeom prst="rect">
            <a:avLst/>
          </a:prstGeom>
        </p:spPr>
        <p:txBody>
          <a:bodyPr/>
          <a:lstStyle/>
          <a:p>
            <a:r>
              <a:t>Title Text</a:t>
            </a:r>
          </a:p>
        </p:txBody>
      </p:sp>
    </p:spTree>
  </p:cSld>
  <p:clrMapOvr>
    <a:masterClrMapping/>
  </p:clrMapOvr>
  <p:transition xmlns:p14="http://schemas.microsoft.com/office/powerpoint/2010/mai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Contenu header empty noir">
    <p:bg>
      <p:bgPr>
        <a:solidFill>
          <a:srgbClr val="000000"/>
        </a:solidFill>
        <a:effectLst/>
      </p:bgPr>
    </p:bg>
    <p:spTree>
      <p:nvGrpSpPr>
        <p:cNvPr id="1" name=""/>
        <p:cNvGrpSpPr/>
        <p:nvPr/>
      </p:nvGrpSpPr>
      <p:grpSpPr>
        <a:xfrm>
          <a:off x="0" y="0"/>
          <a:ext cx="0" cy="0"/>
          <a:chOff x="0" y="0"/>
          <a:chExt cx="0" cy="0"/>
        </a:xfrm>
      </p:grpSpPr>
      <p:sp>
        <p:nvSpPr>
          <p:cNvPr id="6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68" name="Title Text"/>
          <p:cNvSpPr txBox="1">
            <a:spLocks noGrp="1"/>
          </p:cNvSpPr>
          <p:nvPr>
            <p:ph type="title"/>
          </p:nvPr>
        </p:nvSpPr>
        <p:spPr>
          <a:prstGeom prst="rect">
            <a:avLst/>
          </a:prstGeom>
        </p:spPr>
        <p:txBody>
          <a:bodyPr/>
          <a:lstStyle/>
          <a:p>
            <a:r>
              <a:t>Title Text</a:t>
            </a:r>
          </a:p>
        </p:txBody>
      </p:sp>
    </p:spTree>
  </p:cSld>
  <p:clrMapOvr>
    <a:masterClrMapping/>
  </p:clrMapOvr>
  <p:transition xmlns:p14="http://schemas.microsoft.com/office/powerpoint/2010/mai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Contenu header double noir">
    <p:bg>
      <p:bgPr>
        <a:solidFill>
          <a:srgbClr val="000000"/>
        </a:solidFill>
        <a:effectLst/>
      </p:bgPr>
    </p:bg>
    <p:spTree>
      <p:nvGrpSpPr>
        <p:cNvPr id="1" name=""/>
        <p:cNvGrpSpPr/>
        <p:nvPr/>
      </p:nvGrpSpPr>
      <p:grpSpPr>
        <a:xfrm>
          <a:off x="0" y="0"/>
          <a:ext cx="0" cy="0"/>
          <a:chOff x="0" y="0"/>
          <a:chExt cx="0" cy="0"/>
        </a:xfrm>
      </p:grpSpPr>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76" name="Body Level One…"/>
          <p:cNvSpPr txBox="1">
            <a:spLocks noGrp="1"/>
          </p:cNvSpPr>
          <p:nvPr>
            <p:ph type="body" sz="half" idx="13"/>
          </p:nvPr>
        </p:nvSpPr>
        <p:spPr>
          <a:xfrm>
            <a:off x="6720892" y="1309192"/>
            <a:ext cx="4639649" cy="4648201"/>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77" name="Body Level One…"/>
          <p:cNvSpPr txBox="1">
            <a:spLocks noGrp="1"/>
          </p:cNvSpPr>
          <p:nvPr>
            <p:ph type="body" sz="half" idx="14"/>
          </p:nvPr>
        </p:nvSpPr>
        <p:spPr>
          <a:xfrm>
            <a:off x="831459" y="1309192"/>
            <a:ext cx="4639649" cy="4648201"/>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78" name="Title Text"/>
          <p:cNvSpPr txBox="1">
            <a:spLocks noGrp="1"/>
          </p:cNvSpPr>
          <p:nvPr>
            <p:ph type="title"/>
          </p:nvPr>
        </p:nvSpPr>
        <p:spPr>
          <a:prstGeom prst="rect">
            <a:avLst/>
          </a:prstGeom>
        </p:spPr>
        <p:txBody>
          <a:bodyPr/>
          <a:lstStyle/>
          <a:p>
            <a:r>
              <a:t>Title Text</a:t>
            </a:r>
          </a:p>
        </p:txBody>
      </p:sp>
    </p:spTree>
  </p:cSld>
  <p:clrMapOvr>
    <a:masterClrMapping/>
  </p:clrMapOvr>
  <p:transition xmlns:p14="http://schemas.microsoft.com/office/powerpoint/2010/mai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Contenu double bande header noir">
    <p:bg>
      <p:bgPr>
        <a:solidFill>
          <a:srgbClr val="000000"/>
        </a:solidFill>
        <a:effectLst/>
      </p:bgPr>
    </p:bg>
    <p:spTree>
      <p:nvGrpSpPr>
        <p:cNvPr id="1" name=""/>
        <p:cNvGrpSpPr/>
        <p:nvPr/>
      </p:nvGrpSpPr>
      <p:grpSpPr>
        <a:xfrm>
          <a:off x="0" y="0"/>
          <a:ext cx="0" cy="0"/>
          <a:chOff x="0" y="0"/>
          <a:chExt cx="0" cy="0"/>
        </a:xfrm>
      </p:grpSpPr>
      <p:sp>
        <p:nvSpPr>
          <p:cNvPr id="8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8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88"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89" name="Rectangle"/>
          <p:cNvSpPr/>
          <p:nvPr/>
        </p:nvSpPr>
        <p:spPr>
          <a:xfrm>
            <a:off x="-22476" y="-51712"/>
            <a:ext cx="12241497" cy="832216"/>
          </a:xfrm>
          <a:prstGeom prst="rect">
            <a:avLst/>
          </a:prstGeom>
          <a:gradFill>
            <a:gsLst>
              <a:gs pos="0">
                <a:srgbClr val="7C5AFF"/>
              </a:gs>
              <a:gs pos="100000">
                <a:srgbClr val="0076BA"/>
              </a:gs>
            </a:gsLst>
            <a:lin ang="10933325"/>
          </a:gradFill>
          <a:ln w="3175">
            <a:miter lim="400000"/>
          </a:ln>
        </p:spPr>
        <p:txBody>
          <a:bodyPr lIns="0" tIns="0" rIns="0" bIns="0" anchor="ctr"/>
          <a:lstStyle/>
          <a:p>
            <a:pPr>
              <a:defRPr sz="1600">
                <a:solidFill>
                  <a:srgbClr val="FFFFFF"/>
                </a:solidFill>
              </a:defRPr>
            </a:pPr>
            <a:endParaRPr/>
          </a:p>
        </p:txBody>
      </p:sp>
      <p:sp>
        <p:nvSpPr>
          <p:cNvPr id="90" name="Rectangle"/>
          <p:cNvSpPr/>
          <p:nvPr/>
        </p:nvSpPr>
        <p:spPr>
          <a:xfrm>
            <a:off x="-24749" y="781152"/>
            <a:ext cx="12241498" cy="696885"/>
          </a:xfrm>
          <a:prstGeom prst="rect">
            <a:avLst/>
          </a:prstGeom>
          <a:solidFill>
            <a:srgbClr val="A19693"/>
          </a:solidFill>
          <a:ln w="3175">
            <a:miter lim="400000"/>
          </a:ln>
        </p:spPr>
        <p:txBody>
          <a:bodyPr lIns="0" tIns="0" rIns="0" bIns="0" anchor="ctr"/>
          <a:lstStyle/>
          <a:p>
            <a:pPr>
              <a:defRPr sz="1600">
                <a:solidFill>
                  <a:srgbClr val="FFFFFF"/>
                </a:solidFill>
              </a:defRPr>
            </a:pPr>
            <a:endParaRPr/>
          </a:p>
        </p:txBody>
      </p:sp>
      <p:sp>
        <p:nvSpPr>
          <p:cNvPr id="91" name="Title Text"/>
          <p:cNvSpPr txBox="1">
            <a:spLocks noGrp="1"/>
          </p:cNvSpPr>
          <p:nvPr>
            <p:ph type="body" sz="quarter" idx="13"/>
          </p:nvPr>
        </p:nvSpPr>
        <p:spPr>
          <a:xfrm>
            <a:off x="489885" y="818671"/>
            <a:ext cx="11212230" cy="621847"/>
          </a:xfrm>
          <a:prstGeom prst="rect">
            <a:avLst/>
          </a:prstGeom>
        </p:spPr>
        <p:txBody>
          <a:bodyPr anchor="ctr"/>
          <a:lstStyle>
            <a:lvl1pPr marL="0" indent="0">
              <a:spcBef>
                <a:spcPts val="0"/>
              </a:spcBef>
              <a:buSzTx/>
              <a:buNone/>
              <a:defRPr>
                <a:solidFill>
                  <a:srgbClr val="FFFFFF"/>
                </a:solidFill>
              </a:defRPr>
            </a:lvl1pPr>
          </a:lstStyle>
          <a:p>
            <a:r>
              <a:t>Title Text</a:t>
            </a:r>
          </a:p>
        </p:txBody>
      </p:sp>
      <p:sp>
        <p:nvSpPr>
          <p:cNvPr id="92" name="Body Level One…"/>
          <p:cNvSpPr txBox="1">
            <a:spLocks noGrp="1"/>
          </p:cNvSpPr>
          <p:nvPr>
            <p:ph type="body" idx="1"/>
          </p:nvPr>
        </p:nvSpPr>
        <p:spPr>
          <a:xfrm>
            <a:off x="844550" y="1617197"/>
            <a:ext cx="10502900" cy="4648201"/>
          </a:xfrm>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93" name="Title Text"/>
          <p:cNvSpPr txBox="1"/>
          <p:nvPr/>
        </p:nvSpPr>
        <p:spPr>
          <a:xfrm>
            <a:off x="489885" y="53473"/>
            <a:ext cx="11212230" cy="62184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normAutofit/>
          </a:bodyPr>
          <a:lstStyle>
            <a:lvl1pPr algn="l">
              <a:defRPr sz="2400">
                <a:solidFill>
                  <a:srgbClr val="FFFFFF"/>
                </a:solidFill>
              </a:defRPr>
            </a:lvl1pPr>
          </a:lstStyle>
          <a:p>
            <a:r>
              <a:t>Title Text</a:t>
            </a:r>
          </a:p>
        </p:txBody>
      </p:sp>
    </p:spTree>
  </p:cSld>
  <p:clrMapOvr>
    <a:masterClrMapping/>
  </p:clrMapOvr>
  <p:transition xmlns:p14="http://schemas.microsoft.com/office/powerpoint/2010/mai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Contenu header &amp; image droite">
    <p:spTree>
      <p:nvGrpSpPr>
        <p:cNvPr id="1" name=""/>
        <p:cNvGrpSpPr/>
        <p:nvPr/>
      </p:nvGrpSpPr>
      <p:grpSpPr>
        <a:xfrm>
          <a:off x="0" y="0"/>
          <a:ext cx="0" cy="0"/>
          <a:chOff x="0" y="0"/>
          <a:chExt cx="0" cy="0"/>
        </a:xfrm>
      </p:grpSpPr>
      <p:sp>
        <p:nvSpPr>
          <p:cNvPr id="100" name="Image"/>
          <p:cNvSpPr>
            <a:spLocks noGrp="1"/>
          </p:cNvSpPr>
          <p:nvPr>
            <p:ph type="pic" idx="13"/>
          </p:nvPr>
        </p:nvSpPr>
        <p:spPr>
          <a:xfrm>
            <a:off x="6159516" y="762124"/>
            <a:ext cx="6056944" cy="5698423"/>
          </a:xfrm>
          <a:prstGeom prst="rect">
            <a:avLst/>
          </a:prstGeom>
        </p:spPr>
        <p:txBody>
          <a:bodyPr lIns="91439" tIns="45719" rIns="91439" bIns="45719">
            <a:noAutofit/>
          </a:bodyPr>
          <a:lstStyle/>
          <a:p>
            <a:endParaRPr/>
          </a:p>
        </p:txBody>
      </p:sp>
      <p:sp>
        <p:nvSpPr>
          <p:cNvPr id="10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0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0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104"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05" name="Rectangle"/>
          <p:cNvSpPr/>
          <p:nvPr/>
        </p:nvSpPr>
        <p:spPr>
          <a:xfrm>
            <a:off x="-22476" y="-51712"/>
            <a:ext cx="12241497" cy="832216"/>
          </a:xfrm>
          <a:prstGeom prst="rect">
            <a:avLst/>
          </a:prstGeom>
          <a:gradFill>
            <a:gsLst>
              <a:gs pos="0">
                <a:srgbClr val="7C5AFF"/>
              </a:gs>
              <a:gs pos="100000">
                <a:srgbClr val="0076BA"/>
              </a:gs>
            </a:gsLst>
            <a:lin ang="10933325"/>
          </a:gradFill>
          <a:ln w="3175">
            <a:miter lim="400000"/>
          </a:ln>
        </p:spPr>
        <p:txBody>
          <a:bodyPr lIns="0" tIns="0" rIns="0" bIns="0" anchor="ctr"/>
          <a:lstStyle/>
          <a:p>
            <a:pPr>
              <a:defRPr sz="1600">
                <a:solidFill>
                  <a:srgbClr val="FFFFFF"/>
                </a:solidFill>
              </a:defRPr>
            </a:pPr>
            <a:endParaRPr/>
          </a:p>
        </p:txBody>
      </p:sp>
      <p:sp>
        <p:nvSpPr>
          <p:cNvPr id="106" name="Body Level One…"/>
          <p:cNvSpPr txBox="1">
            <a:spLocks noGrp="1"/>
          </p:cNvSpPr>
          <p:nvPr>
            <p:ph type="body" sz="half" idx="1"/>
          </p:nvPr>
        </p:nvSpPr>
        <p:spPr>
          <a:xfrm>
            <a:off x="513282" y="1170821"/>
            <a:ext cx="5047873" cy="4924942"/>
          </a:xfrm>
          <a:prstGeom prst="rect">
            <a:avLst/>
          </a:prstGeom>
        </p:spPr>
        <p:txBody>
          <a:bodyPr/>
          <a:lstStyle>
            <a:lvl1pPr marL="0" indent="0">
              <a:spcBef>
                <a:spcPts val="0"/>
              </a:spcBef>
              <a:buSzTx/>
              <a:buNone/>
            </a:lvl1pPr>
            <a:lvl2pPr marL="0" indent="635000">
              <a:spcBef>
                <a:spcPts val="0"/>
              </a:spcBef>
              <a:buSzTx/>
              <a:buNone/>
            </a:lvl2pPr>
            <a:lvl3pPr marL="0" indent="1270000">
              <a:spcBef>
                <a:spcPts val="0"/>
              </a:spcBef>
              <a:buSzTx/>
              <a:buNone/>
            </a:lvl3pPr>
            <a:lvl4pPr marL="0" indent="1905000">
              <a:spcBef>
                <a:spcPts val="0"/>
              </a:spcBef>
              <a:buSzTx/>
              <a:buNone/>
            </a:lvl4pPr>
            <a:lvl5pPr marL="0" indent="25400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07" name="Title Text"/>
          <p:cNvSpPr txBox="1">
            <a:spLocks noGrp="1"/>
          </p:cNvSpPr>
          <p:nvPr>
            <p:ph type="title"/>
          </p:nvPr>
        </p:nvSpPr>
        <p:spPr>
          <a:prstGeom prst="rect">
            <a:avLst/>
          </a:prstGeom>
        </p:spPr>
        <p:txBody>
          <a:bodyPr/>
          <a:lstStyle/>
          <a:p>
            <a:r>
              <a:t>Title Text</a:t>
            </a:r>
          </a:p>
        </p:txBody>
      </p:sp>
    </p:spTree>
  </p:cSld>
  <p:clrMapOvr>
    <a:masterClrMapping/>
  </p:clrMapOvr>
  <p:transition xmlns:p14="http://schemas.microsoft.com/office/powerpoint/2010/mai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21"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3" name="Slide Number"/>
          <p:cNvSpPr txBox="1">
            <a:spLocks noGrp="1"/>
          </p:cNvSpPr>
          <p:nvPr>
            <p:ph type="sldNum" sz="quarter" idx="2"/>
          </p:nvPr>
        </p:nvSpPr>
        <p:spPr>
          <a:xfrm>
            <a:off x="11843717" y="6538231"/>
            <a:ext cx="233016" cy="223616"/>
          </a:xfrm>
          <a:prstGeom prst="rect">
            <a:avLst/>
          </a:prstGeom>
          <a:ln w="12700">
            <a:miter lim="400000"/>
          </a:ln>
        </p:spPr>
        <p:txBody>
          <a:bodyPr wrap="none" lIns="25400" tIns="25400" rIns="25400" bIns="25400">
            <a:spAutoFit/>
          </a:bodyPr>
          <a:lstStyle>
            <a:lvl1pPr>
              <a:defRPr sz="1200" b="0">
                <a:solidFill>
                  <a:srgbClr val="FFFFFF"/>
                </a:solidFill>
              </a:defRPr>
            </a:lvl1pPr>
          </a:lstStyle>
          <a:p>
            <a:fld id="{86CB4B4D-7CA3-9044-876B-883B54F8677D}" type="slidenum">
              <a:t>‹#›</a:t>
            </a:fld>
            <a:endParaRPr/>
          </a:p>
        </p:txBody>
      </p:sp>
      <p:sp>
        <p:nvSpPr>
          <p:cNvPr id="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5" name="image25.png" descr="image25.png"/>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6" name="Rectangle"/>
          <p:cNvSpPr/>
          <p:nvPr/>
        </p:nvSpPr>
        <p:spPr>
          <a:xfrm>
            <a:off x="-22476" y="-51712"/>
            <a:ext cx="12241497" cy="832216"/>
          </a:xfrm>
          <a:prstGeom prst="rect">
            <a:avLst/>
          </a:prstGeom>
          <a:gradFill>
            <a:gsLst>
              <a:gs pos="0">
                <a:srgbClr val="7C5AFF"/>
              </a:gs>
              <a:gs pos="100000">
                <a:srgbClr val="0076BA"/>
              </a:gs>
            </a:gsLst>
            <a:lin ang="10933325"/>
          </a:gradFill>
          <a:ln w="3175">
            <a:miter lim="400000"/>
          </a:ln>
        </p:spPr>
        <p:txBody>
          <a:bodyPr lIns="0" tIns="0" rIns="0" bIns="0" anchor="ctr"/>
          <a:lstStyle/>
          <a:p>
            <a:pPr>
              <a:defRPr sz="1600">
                <a:solidFill>
                  <a:srgbClr val="FFFFFF"/>
                </a:solidFill>
              </a:defRPr>
            </a:pPr>
            <a:endParaRPr/>
          </a:p>
        </p:txBody>
      </p:sp>
      <p:sp>
        <p:nvSpPr>
          <p:cNvPr id="7" name="Body Level One…"/>
          <p:cNvSpPr txBox="1">
            <a:spLocks noGrp="1"/>
          </p:cNvSpPr>
          <p:nvPr>
            <p:ph type="body" idx="1"/>
          </p:nvPr>
        </p:nvSpPr>
        <p:spPr>
          <a:xfrm>
            <a:off x="844550" y="1366340"/>
            <a:ext cx="10502900" cy="464820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ormAutofit/>
          </a:bodyPr>
          <a:lstStyle/>
          <a:p>
            <a:r>
              <a:t>Body Level One</a:t>
            </a:r>
          </a:p>
          <a:p>
            <a:pPr lvl="1"/>
            <a:r>
              <a:t>Body Level Two</a:t>
            </a:r>
          </a:p>
          <a:p>
            <a:pPr lvl="2"/>
            <a:r>
              <a:t>Body Level Three</a:t>
            </a:r>
          </a:p>
          <a:p>
            <a:pPr lvl="3"/>
            <a:r>
              <a:t>Body Level Four</a:t>
            </a:r>
          </a:p>
          <a:p>
            <a:pPr lvl="4"/>
            <a:r>
              <a:t>Body Level Five</a:t>
            </a:r>
          </a:p>
        </p:txBody>
      </p:sp>
      <p:sp>
        <p:nvSpPr>
          <p:cNvPr id="8" name="Title Text"/>
          <p:cNvSpPr txBox="1"/>
          <p:nvPr/>
        </p:nvSpPr>
        <p:spPr>
          <a:xfrm>
            <a:off x="489885" y="53473"/>
            <a:ext cx="11212230" cy="62184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normAutofit/>
          </a:bodyPr>
          <a:lstStyle>
            <a:lvl1pPr algn="l">
              <a:defRPr sz="2400">
                <a:solidFill>
                  <a:srgbClr val="FFFFFF"/>
                </a:solidFill>
              </a:defRPr>
            </a:lvl1pPr>
          </a:lstStyle>
          <a:p>
            <a:r>
              <a:t>Title Text</a:t>
            </a:r>
          </a:p>
        </p:txBody>
      </p:sp>
      <p:sp>
        <p:nvSpPr>
          <p:cNvPr id="9" name="Title Text"/>
          <p:cNvSpPr txBox="1">
            <a:spLocks noGrp="1"/>
          </p:cNvSpPr>
          <p:nvPr>
            <p:ph type="title"/>
          </p:nvPr>
        </p:nvSpPr>
        <p:spPr>
          <a:xfrm>
            <a:off x="489885" y="53473"/>
            <a:ext cx="10502901" cy="62184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normAutofit/>
          </a:bodyPr>
          <a:lstStyle/>
          <a:p>
            <a:r>
              <a:t>Title Text</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xmlns:p14="http://schemas.microsoft.com/office/powerpoint/2010/main" spd="med"/>
  <p:txStyles>
    <p:titleStyle>
      <a:lvl1pPr marL="0" marR="0" indent="0" algn="l" defTabSz="412750" latinLnBrk="0">
        <a:lnSpc>
          <a:spcPct val="100000"/>
        </a:lnSpc>
        <a:spcBef>
          <a:spcPts val="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Arial"/>
        </a:defRPr>
      </a:lvl1pPr>
      <a:lvl2pPr marL="0" marR="0" indent="228600" algn="l" defTabSz="412750" latinLnBrk="0">
        <a:lnSpc>
          <a:spcPct val="100000"/>
        </a:lnSpc>
        <a:spcBef>
          <a:spcPts val="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Arial"/>
        </a:defRPr>
      </a:lvl2pPr>
      <a:lvl3pPr marL="0" marR="0" indent="457200" algn="l" defTabSz="412750" latinLnBrk="0">
        <a:lnSpc>
          <a:spcPct val="100000"/>
        </a:lnSpc>
        <a:spcBef>
          <a:spcPts val="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Arial"/>
        </a:defRPr>
      </a:lvl3pPr>
      <a:lvl4pPr marL="0" marR="0" indent="685800" algn="l" defTabSz="412750" latinLnBrk="0">
        <a:lnSpc>
          <a:spcPct val="100000"/>
        </a:lnSpc>
        <a:spcBef>
          <a:spcPts val="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Arial"/>
        </a:defRPr>
      </a:lvl4pPr>
      <a:lvl5pPr marL="0" marR="0" indent="914400" algn="l" defTabSz="412750" latinLnBrk="0">
        <a:lnSpc>
          <a:spcPct val="100000"/>
        </a:lnSpc>
        <a:spcBef>
          <a:spcPts val="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Arial"/>
        </a:defRPr>
      </a:lvl5pPr>
      <a:lvl6pPr marL="0" marR="0" indent="1143000" algn="l" defTabSz="412750" latinLnBrk="0">
        <a:lnSpc>
          <a:spcPct val="100000"/>
        </a:lnSpc>
        <a:spcBef>
          <a:spcPts val="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Arial"/>
        </a:defRPr>
      </a:lvl6pPr>
      <a:lvl7pPr marL="0" marR="0" indent="1371600" algn="l" defTabSz="412750" latinLnBrk="0">
        <a:lnSpc>
          <a:spcPct val="100000"/>
        </a:lnSpc>
        <a:spcBef>
          <a:spcPts val="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Arial"/>
        </a:defRPr>
      </a:lvl7pPr>
      <a:lvl8pPr marL="0" marR="0" indent="1600200" algn="l" defTabSz="412750" latinLnBrk="0">
        <a:lnSpc>
          <a:spcPct val="100000"/>
        </a:lnSpc>
        <a:spcBef>
          <a:spcPts val="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Arial"/>
        </a:defRPr>
      </a:lvl8pPr>
      <a:lvl9pPr marL="0" marR="0" indent="1828800" algn="l" defTabSz="412750" latinLnBrk="0">
        <a:lnSpc>
          <a:spcPct val="100000"/>
        </a:lnSpc>
        <a:spcBef>
          <a:spcPts val="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Arial"/>
        </a:defRPr>
      </a:lvl9pPr>
    </p:titleStyle>
    <p:bodyStyle>
      <a:lvl1pPr marL="317500" marR="0" indent="-317500" algn="l" defTabSz="412750" latinLnBrk="0">
        <a:lnSpc>
          <a:spcPct val="100000"/>
        </a:lnSpc>
        <a:spcBef>
          <a:spcPts val="2900"/>
        </a:spcBef>
        <a:spcAft>
          <a:spcPts val="0"/>
        </a:spcAft>
        <a:buClrTx/>
        <a:buSzPct val="125000"/>
        <a:buFontTx/>
        <a:buChar char="•"/>
        <a:tabLst/>
        <a:defRPr sz="2400" b="0" i="0" u="none" strike="noStrike" cap="none" spc="0" baseline="0">
          <a:ln>
            <a:noFill/>
          </a:ln>
          <a:solidFill>
            <a:srgbClr val="000000"/>
          </a:solidFill>
          <a:uFillTx/>
          <a:latin typeface="+mn-lt"/>
          <a:ea typeface="+mn-ea"/>
          <a:cs typeface="+mn-cs"/>
          <a:sym typeface="Arial"/>
        </a:defRPr>
      </a:lvl1pPr>
      <a:lvl2pPr marL="952500" marR="0" indent="-317500" algn="l" defTabSz="412750" latinLnBrk="0">
        <a:lnSpc>
          <a:spcPct val="100000"/>
        </a:lnSpc>
        <a:spcBef>
          <a:spcPts val="2900"/>
        </a:spcBef>
        <a:spcAft>
          <a:spcPts val="0"/>
        </a:spcAft>
        <a:buClrTx/>
        <a:buSzPct val="125000"/>
        <a:buFontTx/>
        <a:buChar char="•"/>
        <a:tabLst/>
        <a:defRPr sz="2400" b="0" i="0" u="none" strike="noStrike" cap="none" spc="0" baseline="0">
          <a:ln>
            <a:noFill/>
          </a:ln>
          <a:solidFill>
            <a:srgbClr val="000000"/>
          </a:solidFill>
          <a:uFillTx/>
          <a:latin typeface="+mn-lt"/>
          <a:ea typeface="+mn-ea"/>
          <a:cs typeface="+mn-cs"/>
          <a:sym typeface="Arial"/>
        </a:defRPr>
      </a:lvl2pPr>
      <a:lvl3pPr marL="1587500" marR="0" indent="-317500" algn="l" defTabSz="412750" latinLnBrk="0">
        <a:lnSpc>
          <a:spcPct val="100000"/>
        </a:lnSpc>
        <a:spcBef>
          <a:spcPts val="2900"/>
        </a:spcBef>
        <a:spcAft>
          <a:spcPts val="0"/>
        </a:spcAft>
        <a:buClrTx/>
        <a:buSzPct val="125000"/>
        <a:buFontTx/>
        <a:buChar char="•"/>
        <a:tabLst/>
        <a:defRPr sz="2400" b="0" i="0" u="none" strike="noStrike" cap="none" spc="0" baseline="0">
          <a:ln>
            <a:noFill/>
          </a:ln>
          <a:solidFill>
            <a:srgbClr val="000000"/>
          </a:solidFill>
          <a:uFillTx/>
          <a:latin typeface="+mn-lt"/>
          <a:ea typeface="+mn-ea"/>
          <a:cs typeface="+mn-cs"/>
          <a:sym typeface="Arial"/>
        </a:defRPr>
      </a:lvl3pPr>
      <a:lvl4pPr marL="2222500" marR="0" indent="-317500" algn="l" defTabSz="412750" latinLnBrk="0">
        <a:lnSpc>
          <a:spcPct val="100000"/>
        </a:lnSpc>
        <a:spcBef>
          <a:spcPts val="2900"/>
        </a:spcBef>
        <a:spcAft>
          <a:spcPts val="0"/>
        </a:spcAft>
        <a:buClrTx/>
        <a:buSzPct val="125000"/>
        <a:buFontTx/>
        <a:buChar char="•"/>
        <a:tabLst/>
        <a:defRPr sz="2400" b="0" i="0" u="none" strike="noStrike" cap="none" spc="0" baseline="0">
          <a:ln>
            <a:noFill/>
          </a:ln>
          <a:solidFill>
            <a:srgbClr val="000000"/>
          </a:solidFill>
          <a:uFillTx/>
          <a:latin typeface="+mn-lt"/>
          <a:ea typeface="+mn-ea"/>
          <a:cs typeface="+mn-cs"/>
          <a:sym typeface="Arial"/>
        </a:defRPr>
      </a:lvl4pPr>
      <a:lvl5pPr marL="2857500" marR="0" indent="-317500" algn="l" defTabSz="412750" latinLnBrk="0">
        <a:lnSpc>
          <a:spcPct val="100000"/>
        </a:lnSpc>
        <a:spcBef>
          <a:spcPts val="2900"/>
        </a:spcBef>
        <a:spcAft>
          <a:spcPts val="0"/>
        </a:spcAft>
        <a:buClrTx/>
        <a:buSzPct val="125000"/>
        <a:buFontTx/>
        <a:buChar char="•"/>
        <a:tabLst/>
        <a:defRPr sz="2400" b="0" i="0" u="none" strike="noStrike" cap="none" spc="0" baseline="0">
          <a:ln>
            <a:noFill/>
          </a:ln>
          <a:solidFill>
            <a:srgbClr val="000000"/>
          </a:solidFill>
          <a:uFillTx/>
          <a:latin typeface="+mn-lt"/>
          <a:ea typeface="+mn-ea"/>
          <a:cs typeface="+mn-cs"/>
          <a:sym typeface="Arial"/>
        </a:defRPr>
      </a:lvl5pPr>
      <a:lvl6pPr marL="3492500" marR="0" indent="-317500" algn="l" defTabSz="412750" latinLnBrk="0">
        <a:lnSpc>
          <a:spcPct val="100000"/>
        </a:lnSpc>
        <a:spcBef>
          <a:spcPts val="2900"/>
        </a:spcBef>
        <a:spcAft>
          <a:spcPts val="0"/>
        </a:spcAft>
        <a:buClrTx/>
        <a:buSzPct val="125000"/>
        <a:buFontTx/>
        <a:buChar char="•"/>
        <a:tabLst/>
        <a:defRPr sz="2400" b="0" i="0" u="none" strike="noStrike" cap="none" spc="0" baseline="0">
          <a:ln>
            <a:noFill/>
          </a:ln>
          <a:solidFill>
            <a:srgbClr val="000000"/>
          </a:solidFill>
          <a:uFillTx/>
          <a:latin typeface="+mn-lt"/>
          <a:ea typeface="+mn-ea"/>
          <a:cs typeface="+mn-cs"/>
          <a:sym typeface="Arial"/>
        </a:defRPr>
      </a:lvl6pPr>
      <a:lvl7pPr marL="4127500" marR="0" indent="-317500" algn="l" defTabSz="412750" latinLnBrk="0">
        <a:lnSpc>
          <a:spcPct val="100000"/>
        </a:lnSpc>
        <a:spcBef>
          <a:spcPts val="2900"/>
        </a:spcBef>
        <a:spcAft>
          <a:spcPts val="0"/>
        </a:spcAft>
        <a:buClrTx/>
        <a:buSzPct val="125000"/>
        <a:buFontTx/>
        <a:buChar char="•"/>
        <a:tabLst/>
        <a:defRPr sz="2400" b="0" i="0" u="none" strike="noStrike" cap="none" spc="0" baseline="0">
          <a:ln>
            <a:noFill/>
          </a:ln>
          <a:solidFill>
            <a:srgbClr val="000000"/>
          </a:solidFill>
          <a:uFillTx/>
          <a:latin typeface="+mn-lt"/>
          <a:ea typeface="+mn-ea"/>
          <a:cs typeface="+mn-cs"/>
          <a:sym typeface="Arial"/>
        </a:defRPr>
      </a:lvl7pPr>
      <a:lvl8pPr marL="4762500" marR="0" indent="-317500" algn="l" defTabSz="412750" latinLnBrk="0">
        <a:lnSpc>
          <a:spcPct val="100000"/>
        </a:lnSpc>
        <a:spcBef>
          <a:spcPts val="2900"/>
        </a:spcBef>
        <a:spcAft>
          <a:spcPts val="0"/>
        </a:spcAft>
        <a:buClrTx/>
        <a:buSzPct val="125000"/>
        <a:buFontTx/>
        <a:buChar char="•"/>
        <a:tabLst/>
        <a:defRPr sz="2400" b="0" i="0" u="none" strike="noStrike" cap="none" spc="0" baseline="0">
          <a:ln>
            <a:noFill/>
          </a:ln>
          <a:solidFill>
            <a:srgbClr val="000000"/>
          </a:solidFill>
          <a:uFillTx/>
          <a:latin typeface="+mn-lt"/>
          <a:ea typeface="+mn-ea"/>
          <a:cs typeface="+mn-cs"/>
          <a:sym typeface="Arial"/>
        </a:defRPr>
      </a:lvl8pPr>
      <a:lvl9pPr marL="5397500" marR="0" indent="-317500" algn="l" defTabSz="412750" latinLnBrk="0">
        <a:lnSpc>
          <a:spcPct val="100000"/>
        </a:lnSpc>
        <a:spcBef>
          <a:spcPts val="2900"/>
        </a:spcBef>
        <a:spcAft>
          <a:spcPts val="0"/>
        </a:spcAft>
        <a:buClrTx/>
        <a:buSzPct val="125000"/>
        <a:buFontTx/>
        <a:buChar char="•"/>
        <a:tabLst/>
        <a:defRPr sz="2400" b="0" i="0" u="none" strike="noStrike" cap="none" spc="0" baseline="0">
          <a:ln>
            <a:noFill/>
          </a:ln>
          <a:solidFill>
            <a:srgbClr val="000000"/>
          </a:solidFill>
          <a:uFillTx/>
          <a:latin typeface="+mn-lt"/>
          <a:ea typeface="+mn-ea"/>
          <a:cs typeface="+mn-cs"/>
          <a:sym typeface="Arial"/>
        </a:defRPr>
      </a:lvl9pPr>
    </p:bodyStyle>
    <p:otherStyle>
      <a:lvl1pPr marL="0" marR="0" indent="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1pPr>
      <a:lvl2pPr marL="0" marR="0" indent="2286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2pPr>
      <a:lvl3pPr marL="0" marR="0" indent="4572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3pPr>
      <a:lvl4pPr marL="0" marR="0" indent="6858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4pPr>
      <a:lvl5pPr marL="0" marR="0" indent="9144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5pPr>
      <a:lvl6pPr marL="0" marR="0" indent="11430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6pPr>
      <a:lvl7pPr marL="0" marR="0" indent="13716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7pPr>
      <a:lvl8pPr marL="0" marR="0" indent="16002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8pPr>
      <a:lvl9pPr marL="0" marR="0" indent="18288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3.jpe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19.png"/><Relationship Id="rId5" Type="http://schemas.openxmlformats.org/officeDocument/2006/relationships/hyperlink" Target="https://www.lesechos.fr/12/01/2017/LesEchos/22360-015-ECH_revolution-numerique---moins-de-10---des-emplois-sont-menaces-en-france.htm" TargetMode="External"/><Relationship Id="rId1" Type="http://schemas.openxmlformats.org/officeDocument/2006/relationships/slideLayout" Target="../slideLayouts/slideLayout12.xml"/><Relationship Id="rId2"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20.tiff"/></Relationships>
</file>

<file path=ppt/slides/_rels/slide13.xml.rels><?xml version="1.0" encoding="UTF-8" standalone="yes"?>
<Relationships xmlns="http://schemas.openxmlformats.org/package/2006/relationships"><Relationship Id="rId3" Type="http://schemas.openxmlformats.org/officeDocument/2006/relationships/image" Target="../media/image21.tiff"/><Relationship Id="rId4" Type="http://schemas.openxmlformats.org/officeDocument/2006/relationships/image" Target="../media/image22.tiff"/><Relationship Id="rId5" Type="http://schemas.openxmlformats.org/officeDocument/2006/relationships/image" Target="../media/image23.tiff"/><Relationship Id="rId6" Type="http://schemas.openxmlformats.org/officeDocument/2006/relationships/slide" Target="slide16.xml"/><Relationship Id="rId7" Type="http://schemas.openxmlformats.org/officeDocument/2006/relationships/slide" Target="slide17.xml"/><Relationship Id="rId8" Type="http://schemas.openxmlformats.org/officeDocument/2006/relationships/image" Target="../media/image12.tiff"/><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s://fr.linkedin.com/pulse/macron-le-choix-de-lintelligence-collective-emile-servan-schreiber" TargetMode="External"/><Relationship Id="rId5" Type="http://schemas.openxmlformats.org/officeDocument/2006/relationships/image" Target="../media/image25.png"/><Relationship Id="rId6" Type="http://schemas.openxmlformats.org/officeDocument/2006/relationships/image" Target="../media/image11.tiff"/><Relationship Id="rId7" Type="http://schemas.openxmlformats.org/officeDocument/2006/relationships/image" Target="../media/image12.tiff"/><Relationship Id="rId1" Type="http://schemas.openxmlformats.org/officeDocument/2006/relationships/slideLayout" Target="../slideLayouts/slideLayout12.xml"/><Relationship Id="rId2" Type="http://schemas.openxmlformats.org/officeDocument/2006/relationships/image" Target="../media/image24.tiff"/></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7" Type="http://schemas.openxmlformats.org/officeDocument/2006/relationships/hyperlink" Target="https://nextstart.fr/2017/05/21/les-4-piliers-du-management-collaboratif-les-4c%E2%80%8B-par-f-boyer" TargetMode="External"/><Relationship Id="rId8" Type="http://schemas.openxmlformats.org/officeDocument/2006/relationships/hyperlink" Target="https://nextstart.fr/2017/05/21/les-4-piliers-du-management-collaboratif-les-4c%E2%80%8B-par-f-boyer/" TargetMode="External"/><Relationship Id="rId9" Type="http://schemas.openxmlformats.org/officeDocument/2006/relationships/image" Target="../media/image30.tiff"/><Relationship Id="rId10"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hyperlink" Target="https://www.capital.fr/votre-carriere/comment-blablacar-conserve-son-esprit-start-up-1222061" TargetMode="External"/><Relationship Id="rId4" Type="http://schemas.openxmlformats.org/officeDocument/2006/relationships/hyperlink" Target="https://www.blablacar.fr/" TargetMode="External"/><Relationship Id="rId5" Type="http://schemas.openxmlformats.org/officeDocument/2006/relationships/image" Target="../media/image32.png"/><Relationship Id="rId6" Type="http://schemas.openxmlformats.org/officeDocument/2006/relationships/image" Target="../media/image33.png"/><Relationship Id="rId7" Type="http://schemas.openxmlformats.org/officeDocument/2006/relationships/image" Target="../media/image34.png"/><Relationship Id="rId8" Type="http://schemas.openxmlformats.org/officeDocument/2006/relationships/image" Target="../media/image35.png"/><Relationship Id="rId9" Type="http://schemas.openxmlformats.org/officeDocument/2006/relationships/image" Target="../media/image36.png"/><Relationship Id="rId10"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37.tiff"/><Relationship Id="rId4" Type="http://schemas.openxmlformats.org/officeDocument/2006/relationships/image" Target="../media/image1.png"/><Relationship Id="rId5" Type="http://schemas.openxmlformats.org/officeDocument/2006/relationships/image" Target="../media/image38.png"/><Relationship Id="rId6" Type="http://schemas.openxmlformats.org/officeDocument/2006/relationships/hyperlink" Target="https://changethework.com/entreprise-liberee-talent-io" TargetMode="External"/><Relationship Id="rId7" Type="http://schemas.openxmlformats.org/officeDocument/2006/relationships/image" Target="../media/image34.png"/><Relationship Id="rId8" Type="http://schemas.openxmlformats.org/officeDocument/2006/relationships/image" Target="../media/image35.png"/><Relationship Id="rId9" Type="http://schemas.openxmlformats.org/officeDocument/2006/relationships/image" Target="../media/image36.png"/><Relationship Id="rId10"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s://www.talent.io/"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julhiet-sterwen.com/wp-content/uploads/2016/10/InfographieBarom%C3%A8treJulhietSterwenDigitalWorkplace.pdf" TargetMode="External"/><Relationship Id="rId4" Type="http://schemas.openxmlformats.org/officeDocument/2006/relationships/chart" Target="../charts/chart2.xml"/><Relationship Id="rId5" Type="http://schemas.openxmlformats.org/officeDocument/2006/relationships/chart" Target="../charts/chart3.xml"/><Relationship Id="rId6" Type="http://schemas.openxmlformats.org/officeDocument/2006/relationships/chart" Target="../charts/chart4.xml"/><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image" Target="../media/image40.png"/><Relationship Id="rId20" Type="http://schemas.openxmlformats.org/officeDocument/2006/relationships/image" Target="../media/image47.png"/><Relationship Id="rId21" Type="http://schemas.openxmlformats.org/officeDocument/2006/relationships/hyperlink" Target="https://www.facebook.com/workplace" TargetMode="External"/><Relationship Id="rId22" Type="http://schemas.openxmlformats.org/officeDocument/2006/relationships/image" Target="../media/image48.png"/><Relationship Id="rId23" Type="http://schemas.openxmlformats.org/officeDocument/2006/relationships/slide" Target="slide21.xml"/><Relationship Id="rId24" Type="http://schemas.openxmlformats.org/officeDocument/2006/relationships/image" Target="../media/image31.tiff"/><Relationship Id="rId10" Type="http://schemas.openxmlformats.org/officeDocument/2006/relationships/image" Target="../media/image41.png"/><Relationship Id="rId11" Type="http://schemas.openxmlformats.org/officeDocument/2006/relationships/image" Target="../media/image42.png"/><Relationship Id="rId12" Type="http://schemas.openxmlformats.org/officeDocument/2006/relationships/image" Target="../media/image43.png"/><Relationship Id="rId13" Type="http://schemas.openxmlformats.org/officeDocument/2006/relationships/hyperlink" Target="https://www.yammer.com/?locale=fr" TargetMode="External"/><Relationship Id="rId14" Type="http://schemas.openxmlformats.org/officeDocument/2006/relationships/hyperlink" Target="https://www.elium.com/fr/" TargetMode="External"/><Relationship Id="rId15" Type="http://schemas.openxmlformats.org/officeDocument/2006/relationships/hyperlink" Target="https://www.talkspirit.com/" TargetMode="External"/><Relationship Id="rId16" Type="http://schemas.openxmlformats.org/officeDocument/2006/relationships/hyperlink" Target="https://slack.com/intl/fr-fr" TargetMode="External"/><Relationship Id="rId17" Type="http://schemas.openxmlformats.org/officeDocument/2006/relationships/image" Target="../media/image44.png"/><Relationship Id="rId18" Type="http://schemas.openxmlformats.org/officeDocument/2006/relationships/image" Target="../media/image45.png"/><Relationship Id="rId19" Type="http://schemas.openxmlformats.org/officeDocument/2006/relationships/image" Target="../media/image46.png"/><Relationship Id="rId1" Type="http://schemas.openxmlformats.org/officeDocument/2006/relationships/slideLayout" Target="../slideLayouts/slideLayout12.xml"/><Relationship Id="rId2" Type="http://schemas.openxmlformats.org/officeDocument/2006/relationships/hyperlink" Target="https://www.skype.com/fr/business/skype-for-business/" TargetMode="External"/><Relationship Id="rId3" Type="http://schemas.openxmlformats.org/officeDocument/2006/relationships/image" Target="../media/image39.png"/><Relationship Id="rId4" Type="http://schemas.openxmlformats.org/officeDocument/2006/relationships/image" Target="../media/image1.png"/><Relationship Id="rId5" Type="http://schemas.openxmlformats.org/officeDocument/2006/relationships/hyperlink" Target="https://www.google.com/intl/fr_ALL/drive/" TargetMode="External"/><Relationship Id="rId6" Type="http://schemas.openxmlformats.org/officeDocument/2006/relationships/hyperlink" Target="https://trello.com/" TargetMode="External"/><Relationship Id="rId7" Type="http://schemas.openxmlformats.org/officeDocument/2006/relationships/hyperlink" Target="https://onedrive.live.com/about/fr-fr/" TargetMode="External"/><Relationship Id="rId8" Type="http://schemas.openxmlformats.org/officeDocument/2006/relationships/hyperlink" Target="https://www.dropbox.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tiff"/><Relationship Id="rId4" Type="http://schemas.openxmlformats.org/officeDocument/2006/relationships/image" Target="../media/image5.tiff"/><Relationship Id="rId5" Type="http://schemas.openxmlformats.org/officeDocument/2006/relationships/image" Target="../media/image6.jpeg"/><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11" Type="http://schemas.openxmlformats.org/officeDocument/2006/relationships/hyperlink" Target="https://www.nureva.com/" TargetMode="External"/><Relationship Id="rId12" Type="http://schemas.openxmlformats.org/officeDocument/2006/relationships/image" Target="../media/image53.png"/><Relationship Id="rId13" Type="http://schemas.openxmlformats.org/officeDocument/2006/relationships/hyperlink" Target="https://www.oblong.com/" TargetMode="External"/><Relationship Id="rId14" Type="http://schemas.openxmlformats.org/officeDocument/2006/relationships/image" Target="../media/image54.png"/><Relationship Id="rId15"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s://www.youtube.com/watch?v=mA9n3BcYvYw&amp;feature=youtu.be" TargetMode="External"/><Relationship Id="rId3" Type="http://schemas.openxmlformats.org/officeDocument/2006/relationships/image" Target="../media/image49.png"/><Relationship Id="rId4" Type="http://schemas.openxmlformats.org/officeDocument/2006/relationships/image" Target="../media/image1.png"/><Relationship Id="rId5" Type="http://schemas.openxmlformats.org/officeDocument/2006/relationships/hyperlink" Target="https://www.youtube.com/watch?v=OavRKkN8ir4" TargetMode="External"/><Relationship Id="rId6" Type="http://schemas.openxmlformats.org/officeDocument/2006/relationships/image" Target="../media/image50.png"/><Relationship Id="rId7" Type="http://schemas.openxmlformats.org/officeDocument/2006/relationships/hyperlink" Target="https://www.youtube.com/watch?v=KkQAeFDaHoI&amp;feature=youtu.be" TargetMode="External"/><Relationship Id="rId8" Type="http://schemas.openxmlformats.org/officeDocument/2006/relationships/image" Target="../media/image51.png"/><Relationship Id="rId9" Type="http://schemas.openxmlformats.org/officeDocument/2006/relationships/hyperlink" Target="https://www.cisco.com/c/fr_fr/index.html" TargetMode="External"/><Relationship Id="rId10" Type="http://schemas.openxmlformats.org/officeDocument/2006/relationships/image" Target="../media/image52.png"/></Relationships>
</file>

<file path=ppt/slides/_rels/slide21.xml.rels><?xml version="1.0" encoding="UTF-8" standalone="yes"?>
<Relationships xmlns="http://schemas.openxmlformats.org/package/2006/relationships"><Relationship Id="rId11" Type="http://schemas.openxmlformats.org/officeDocument/2006/relationships/image" Target="../media/image61.png"/><Relationship Id="rId12" Type="http://schemas.openxmlformats.org/officeDocument/2006/relationships/image" Target="../media/image34.png"/><Relationship Id="rId13" Type="http://schemas.openxmlformats.org/officeDocument/2006/relationships/image" Target="../media/image35.png"/><Relationship Id="rId14" Type="http://schemas.openxmlformats.org/officeDocument/2006/relationships/image" Target="../media/image36.png"/><Relationship Id="rId15"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s://www.facebook.com/HUBInstitute/videos/1135106713287939/" TargetMode="External"/><Relationship Id="rId3" Type="http://schemas.openxmlformats.org/officeDocument/2006/relationships/image" Target="../media/image55.png"/><Relationship Id="rId4" Type="http://schemas.openxmlformats.org/officeDocument/2006/relationships/image" Target="../media/image1.png"/><Relationship Id="rId5" Type="http://schemas.openxmlformats.org/officeDocument/2006/relationships/hyperlink" Target="http://www.consolis.com/" TargetMode="External"/><Relationship Id="rId6" Type="http://schemas.openxmlformats.org/officeDocument/2006/relationships/image" Target="../media/image56.png"/><Relationship Id="rId7" Type="http://schemas.openxmlformats.org/officeDocument/2006/relationships/image" Target="../media/image57.png"/><Relationship Id="rId8" Type="http://schemas.openxmlformats.org/officeDocument/2006/relationships/image" Target="../media/image58.png"/><Relationship Id="rId9" Type="http://schemas.openxmlformats.org/officeDocument/2006/relationships/image" Target="../media/image59.png"/><Relationship Id="rId10" Type="http://schemas.openxmlformats.org/officeDocument/2006/relationships/image" Target="../media/image6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62.tiff"/><Relationship Id="rId5" Type="http://schemas.openxmlformats.org/officeDocument/2006/relationships/chart" Target="../charts/chart6.xml"/><Relationship Id="rId6" Type="http://schemas.openxmlformats.org/officeDocument/2006/relationships/hyperlink" Target="https://www.forbes.com/sites/workday/2016/05/05/workforce-2020-what-you-need-to-know-now/%23372a08632d63" TargetMode="External"/><Relationship Id="rId7" Type="http://schemas.openxmlformats.org/officeDocument/2006/relationships/hyperlink" Target="https://www.facebook.com/orangebusiness/photos/a.10150434204839603.415587.32415364602/10155735446109603/?type=3" TargetMode="External"/><Relationship Id="rId1" Type="http://schemas.openxmlformats.org/officeDocument/2006/relationships/slideLayout" Target="../slideLayouts/slideLayout12.xml"/><Relationship Id="rId2" Type="http://schemas.openxmlformats.org/officeDocument/2006/relationships/chart" Target="../charts/chart5.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64.png"/><Relationship Id="rId5" Type="http://schemas.openxmlformats.org/officeDocument/2006/relationships/image" Target="../media/image65.png"/><Relationship Id="rId6" Type="http://schemas.openxmlformats.org/officeDocument/2006/relationships/image" Target="../media/image66.png"/><Relationship Id="rId7" Type="http://schemas.openxmlformats.org/officeDocument/2006/relationships/slide" Target="slide47.xml"/><Relationship Id="rId8" Type="http://schemas.openxmlformats.org/officeDocument/2006/relationships/slide" Target="slide11.xml"/><Relationship Id="rId9" Type="http://schemas.openxmlformats.org/officeDocument/2006/relationships/slide" Target="slide28.xml"/><Relationship Id="rId10" Type="http://schemas.openxmlformats.org/officeDocument/2006/relationships/image" Target="../media/image67.tiff"/><Relationship Id="rId11" Type="http://schemas.openxmlformats.org/officeDocument/2006/relationships/image" Target="../media/image68.tiff"/><Relationship Id="rId1" Type="http://schemas.openxmlformats.org/officeDocument/2006/relationships/slideLayout" Target="../slideLayouts/slideLayout12.xml"/><Relationship Id="rId2" Type="http://schemas.openxmlformats.org/officeDocument/2006/relationships/image" Target="../media/image63.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s://start.lesechos.fr/rejoindre-une-entreprise/actu-recrutement/l-etude-qui-tord-le-cou-aux-cliches-sur-la-generation-y-au-travail-8609.php"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huffingtonpost.fr/michael-dias/pourquoi-la-generation-y-est-elle-en-train-de-demissionner_a_21648282/" TargetMode="External"/><Relationship Id="rId4"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image" Target="../media/image69.jpeg"/></Relationships>
</file>

<file path=ppt/slides/_rels/slide27.xml.rels><?xml version="1.0" encoding="UTF-8" standalone="yes"?>
<Relationships xmlns="http://schemas.openxmlformats.org/package/2006/relationships"><Relationship Id="rId11" Type="http://schemas.openxmlformats.org/officeDocument/2006/relationships/image" Target="../media/image35.png"/><Relationship Id="rId12" Type="http://schemas.openxmlformats.org/officeDocument/2006/relationships/image" Target="../media/image36.png"/><Relationship Id="rId13"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s://www.pernod-ricard.com/fr/nous-rejoindre/le-yac/" TargetMode="External"/><Relationship Id="rId3" Type="http://schemas.openxmlformats.org/officeDocument/2006/relationships/image" Target="../media/image70.png"/><Relationship Id="rId4" Type="http://schemas.openxmlformats.org/officeDocument/2006/relationships/image" Target="../media/image71.png"/><Relationship Id="rId5" Type="http://schemas.openxmlformats.org/officeDocument/2006/relationships/image" Target="../media/image1.png"/><Relationship Id="rId6" Type="http://schemas.openxmlformats.org/officeDocument/2006/relationships/hyperlink" Target="http://www.lefigaro.fr/societes/2017/01/18/20005-20170118ARTFIG00016-quand-les-jeunes-prennent-le-pouvoir-chez-pernod-ricard.php" TargetMode="External"/><Relationship Id="rId7" Type="http://schemas.openxmlformats.org/officeDocument/2006/relationships/hyperlink" Target="https://www.pernod-ricard.com/fr" TargetMode="External"/><Relationship Id="rId8" Type="http://schemas.openxmlformats.org/officeDocument/2006/relationships/image" Target="../media/image72.png"/><Relationship Id="rId9" Type="http://schemas.openxmlformats.org/officeDocument/2006/relationships/hyperlink" Target="http://www.strategies.fr/actualites/marques/1032862W/accorhotels-cree-un-shadow-comex-avec-des-25-35-ans.html" TargetMode="External"/><Relationship Id="rId10" Type="http://schemas.openxmlformats.org/officeDocument/2006/relationships/image" Target="../media/image3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chart" Target="../charts/chart7.xml"/><Relationship Id="rId4" Type="http://schemas.openxmlformats.org/officeDocument/2006/relationships/chart" Target="../charts/chart8.xml"/><Relationship Id="rId5" Type="http://schemas.openxmlformats.org/officeDocument/2006/relationships/image" Target="../media/image73.png"/><Relationship Id="rId6" Type="http://schemas.openxmlformats.org/officeDocument/2006/relationships/image" Target="../media/image74.png"/><Relationship Id="rId7" Type="http://schemas.openxmlformats.org/officeDocument/2006/relationships/hyperlink" Target="https://siecledigital.fr/2016/08/03/infographie-imaginez-bureaux-futur/" TargetMode="External"/><Relationship Id="rId8" Type="http://schemas.openxmlformats.org/officeDocument/2006/relationships/image" Target="../media/image67.tiff"/><Relationship Id="rId9" Type="http://schemas.openxmlformats.org/officeDocument/2006/relationships/image" Target="../media/image68.tiff"/><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8.tiff"/><Relationship Id="rId4" Type="http://schemas.openxmlformats.org/officeDocument/2006/relationships/image" Target="../media/image9.tiff"/><Relationship Id="rId1" Type="http://schemas.openxmlformats.org/officeDocument/2006/relationships/slideLayout" Target="../slideLayouts/slideLayout14.xml"/><Relationship Id="rId2"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zevillage.net/2017/06/livre-blanc-coworking-les-nouveaux-bureaux-de-lentreprise/"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75.jpeg"/><Relationship Id="rId4" Type="http://schemas.openxmlformats.org/officeDocument/2006/relationships/image" Target="../media/image76.jpeg"/><Relationship Id="rId5" Type="http://schemas.openxmlformats.org/officeDocument/2006/relationships/image" Target="../media/image77.png"/><Relationship Id="rId6" Type="http://schemas.openxmlformats.org/officeDocument/2006/relationships/slide" Target="slide32.xml"/><Relationship Id="rId7" Type="http://schemas.openxmlformats.org/officeDocument/2006/relationships/slide" Target="slide33.xml"/><Relationship Id="rId8" Type="http://schemas.openxmlformats.org/officeDocument/2006/relationships/hyperlink" Target="http://www.lbmg-worklabs.com/wp-content/uploads/2015/11/Synth%C3%A8se-VF-partenaires.pdf" TargetMode="External"/><Relationship Id="rId9" Type="http://schemas.openxmlformats.org/officeDocument/2006/relationships/image" Target="../media/image67.tiff"/><Relationship Id="rId10" Type="http://schemas.openxmlformats.org/officeDocument/2006/relationships/image" Target="../media/image68.tiff"/><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image" Target="../media/image78.jpeg"/><Relationship Id="rId4" Type="http://schemas.openxmlformats.org/officeDocument/2006/relationships/hyperlink" Target="https://youtu.be/4G1DkbyIyfA" TargetMode="External"/><Relationship Id="rId5" Type="http://schemas.openxmlformats.org/officeDocument/2006/relationships/image" Target="../media/image79.png"/><Relationship Id="rId6" Type="http://schemas.openxmlformats.org/officeDocument/2006/relationships/image" Target="../media/image1.png"/><Relationship Id="rId7" Type="http://schemas.openxmlformats.org/officeDocument/2006/relationships/image" Target="../media/image34.png"/><Relationship Id="rId8" Type="http://schemas.openxmlformats.org/officeDocument/2006/relationships/image" Target="../media/image35.png"/><Relationship Id="rId9" Type="http://schemas.openxmlformats.org/officeDocument/2006/relationships/image" Target="../media/image36.png"/><Relationship Id="rId10"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s://betc.com/fr/"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80.tiff"/><Relationship Id="rId4" Type="http://schemas.openxmlformats.org/officeDocument/2006/relationships/image" Target="../media/image1.png"/><Relationship Id="rId5" Type="http://schemas.openxmlformats.org/officeDocument/2006/relationships/image" Target="../media/image81.png"/><Relationship Id="rId6" Type="http://schemas.openxmlformats.org/officeDocument/2006/relationships/hyperlink" Target="https://start.lesechos.fr/partenaires/societe-generale/les-dunes-incarnation-de-la-transformation-digitale-de-societe-generale-8581.php" TargetMode="External"/><Relationship Id="rId7" Type="http://schemas.openxmlformats.org/officeDocument/2006/relationships/image" Target="../media/image34.png"/><Relationship Id="rId8" Type="http://schemas.openxmlformats.org/officeDocument/2006/relationships/image" Target="../media/image35.png"/><Relationship Id="rId9" Type="http://schemas.openxmlformats.org/officeDocument/2006/relationships/image" Target="../media/image36.png"/><Relationship Id="rId10"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s://particuliers.societegenerale.fr/"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83.png"/><Relationship Id="rId5" Type="http://schemas.openxmlformats.org/officeDocument/2006/relationships/image" Target="../media/image84.png"/><Relationship Id="rId6" Type="http://schemas.openxmlformats.org/officeDocument/2006/relationships/hyperlink" Target="https://houseofcadres.fr/en-clair-cest-quoi-le-travail-flexible/" TargetMode="External"/><Relationship Id="rId7" Type="http://schemas.openxmlformats.org/officeDocument/2006/relationships/image" Target="../media/image67.tiff"/><Relationship Id="rId8" Type="http://schemas.openxmlformats.org/officeDocument/2006/relationships/image" Target="../media/image68.tiff"/><Relationship Id="rId1" Type="http://schemas.openxmlformats.org/officeDocument/2006/relationships/slideLayout" Target="../slideLayouts/slideLayout12.xml"/><Relationship Id="rId2" Type="http://schemas.openxmlformats.org/officeDocument/2006/relationships/image" Target="../media/image82.png"/></Relationships>
</file>

<file path=ppt/slides/_rels/slide35.xml.rels><?xml version="1.0" encoding="UTF-8" standalone="yes"?>
<Relationships xmlns="http://schemas.openxmlformats.org/package/2006/relationships"><Relationship Id="rId3" Type="http://schemas.openxmlformats.org/officeDocument/2006/relationships/image" Target="../media/image85.png"/><Relationship Id="rId4" Type="http://schemas.openxmlformats.org/officeDocument/2006/relationships/image" Target="../media/image86.png"/><Relationship Id="rId5" Type="http://schemas.openxmlformats.org/officeDocument/2006/relationships/image" Target="../media/image87.png"/><Relationship Id="rId6" Type="http://schemas.openxmlformats.org/officeDocument/2006/relationships/hyperlink" Target="https://cdn.malt.com/etude-freelance-2017/etude-complete-malt-ouishare-2017.pdf" TargetMode="External"/><Relationship Id="rId7" Type="http://schemas.openxmlformats.org/officeDocument/2006/relationships/hyperlink" Target="https://www.mckinsey.com/~/media/McKinsey/Global%20Themes/Employment%20and%20Growth/Independent%20work%20Choice%20necessity%20and%20the%20gig%20economy/Independent-Work-Choice-necessity-and-the-gig-economy-Executive-Summary.ashx" TargetMode="External"/><Relationship Id="rId8" Type="http://schemas.openxmlformats.org/officeDocument/2006/relationships/image" Target="../media/image68.tiff"/><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1.png"/><Relationship Id="rId5" Type="http://schemas.openxmlformats.org/officeDocument/2006/relationships/image" Target="../media/image89.png"/><Relationship Id="rId6" Type="http://schemas.openxmlformats.org/officeDocument/2006/relationships/image" Target="../media/image34.png"/><Relationship Id="rId7" Type="http://schemas.openxmlformats.org/officeDocument/2006/relationships/image" Target="../media/image35.png"/><Relationship Id="rId8" Type="http://schemas.openxmlformats.org/officeDocument/2006/relationships/image" Target="../media/image36.png"/><Relationship Id="rId9"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www.groupe-adecco.fr/marques/yoss/"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image" Target="../media/image1.png"/><Relationship Id="rId5" Type="http://schemas.openxmlformats.org/officeDocument/2006/relationships/hyperlink" Target="https://www.lesechos.fr/idees-debats/cercle/cercle-167374-relations-grands-groupesstart-ups-des-modeles-de-collaboration-2071454.php" TargetMode="External"/><Relationship Id="rId6" Type="http://schemas.openxmlformats.org/officeDocument/2006/relationships/image" Target="../media/image11.tiff"/><Relationship Id="rId7" Type="http://schemas.openxmlformats.org/officeDocument/2006/relationships/image" Target="../media/image12.tiff"/><Relationship Id="rId1" Type="http://schemas.openxmlformats.org/officeDocument/2006/relationships/slideLayout" Target="../slideLayouts/slideLayout12.xml"/><Relationship Id="rId2" Type="http://schemas.openxmlformats.org/officeDocument/2006/relationships/hyperlink" Target="https://www.youtube.com/watch?v=R1LWmG-7YaI"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91.jpeg"/><Relationship Id="rId4" Type="http://schemas.openxmlformats.org/officeDocument/2006/relationships/image" Target="../media/image1.png"/><Relationship Id="rId5" Type="http://schemas.openxmlformats.org/officeDocument/2006/relationships/hyperlink" Target="https://www.grdf.fr/" TargetMode="External"/><Relationship Id="rId6" Type="http://schemas.openxmlformats.org/officeDocument/2006/relationships/image" Target="../media/image92.png"/><Relationship Id="rId7" Type="http://schemas.openxmlformats.org/officeDocument/2006/relationships/image" Target="../media/image34.png"/><Relationship Id="rId8" Type="http://schemas.openxmlformats.org/officeDocument/2006/relationships/image" Target="../media/image35.png"/><Relationship Id="rId9" Type="http://schemas.openxmlformats.org/officeDocument/2006/relationships/image" Target="../media/image36.png"/><Relationship Id="rId10"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s://lejournaldeleco.fr/news_abonnes/formation-innovante-un-partenariat-startup-grand-groupe-valide-par-le-prix-du-digital-au-challenge-national-innovation-de-grdf/%23.WgmYX8bibIU"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93.tiff"/><Relationship Id="rId4" Type="http://schemas.openxmlformats.org/officeDocument/2006/relationships/image" Target="../media/image1.png"/><Relationship Id="rId5" Type="http://schemas.openxmlformats.org/officeDocument/2006/relationships/hyperlink" Target="https://www.forbes.fr/entrepreneurs/the-camp-un-autre-futur-se-construit-en-provence/" TargetMode="External"/><Relationship Id="rId6" Type="http://schemas.openxmlformats.org/officeDocument/2006/relationships/hyperlink" Target="https://thecamp.fr/fr" TargetMode="External"/><Relationship Id="rId7" Type="http://schemas.openxmlformats.org/officeDocument/2006/relationships/image" Target="../media/image94.png"/><Relationship Id="rId8" Type="http://schemas.openxmlformats.org/officeDocument/2006/relationships/image" Target="../media/image34.png"/><Relationship Id="rId9" Type="http://schemas.openxmlformats.org/officeDocument/2006/relationships/image" Target="../media/image35.png"/><Relationship Id="rId10" Type="http://schemas.openxmlformats.org/officeDocument/2006/relationships/image" Target="../media/image36.png"/><Relationship Id="rId11"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s://lejournaldeleco.fr/news_abonnes/formation-innovante-un-partenariat-startup-grand-groupe-valide-par-le-prix-du-digital-au-challenge-national-innovation-de-grdf/%23.WgmYX8bibIU"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41.xml.rels><?xml version="1.0" encoding="UTF-8" standalone="yes"?>
<Relationships xmlns="http://schemas.openxmlformats.org/package/2006/relationships"><Relationship Id="rId11" Type="http://schemas.openxmlformats.org/officeDocument/2006/relationships/hyperlink" Target="https://www.happytech.life/" TargetMode="External"/><Relationship Id="rId12" Type="http://schemas.openxmlformats.org/officeDocument/2006/relationships/image" Target="../media/image98.png"/><Relationship Id="rId13" Type="http://schemas.openxmlformats.org/officeDocument/2006/relationships/image" Target="../media/image99.png"/><Relationship Id="rId14" Type="http://schemas.openxmlformats.org/officeDocument/2006/relationships/image" Target="../media/image100.png"/><Relationship Id="rId15" Type="http://schemas.openxmlformats.org/officeDocument/2006/relationships/image" Target="../media/image101.png"/><Relationship Id="rId16" Type="http://schemas.openxmlformats.org/officeDocument/2006/relationships/hyperlink" Target="http://certifiesympa.com/" TargetMode="External"/><Relationship Id="rId17" Type="http://schemas.openxmlformats.org/officeDocument/2006/relationships/image" Target="../media/image102.png"/><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fabriquespinoza.fr/" TargetMode="External"/><Relationship Id="rId4" Type="http://schemas.openxmlformats.org/officeDocument/2006/relationships/hyperlink" Target="https://vitaelia.fr/" TargetMode="External"/><Relationship Id="rId5" Type="http://schemas.openxmlformats.org/officeDocument/2006/relationships/hyperlink" Target="https://happy-at-work.org/" TargetMode="External"/><Relationship Id="rId6" Type="http://schemas.openxmlformats.org/officeDocument/2006/relationships/image" Target="../media/image95.png"/><Relationship Id="rId7" Type="http://schemas.openxmlformats.org/officeDocument/2006/relationships/image" Target="../media/image96.png"/><Relationship Id="rId8" Type="http://schemas.openxmlformats.org/officeDocument/2006/relationships/image" Target="../media/image97.png"/><Relationship Id="rId9" Type="http://schemas.openxmlformats.org/officeDocument/2006/relationships/hyperlink" Target="http://clubdescho.com/" TargetMode="External"/><Relationship Id="rId10" Type="http://schemas.openxmlformats.org/officeDocument/2006/relationships/hyperlink" Target="https://www.wohasu.world/world-happiness-summit/"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103.tiff"/><Relationship Id="rId4" Type="http://schemas.openxmlformats.org/officeDocument/2006/relationships/image" Target="../media/image104.png"/><Relationship Id="rId5" Type="http://schemas.openxmlformats.org/officeDocument/2006/relationships/image" Target="../media/image105.png"/><Relationship Id="rId6" Type="http://schemas.openxmlformats.org/officeDocument/2006/relationships/image" Target="../media/image106.png"/><Relationship Id="rId7" Type="http://schemas.openxmlformats.org/officeDocument/2006/relationships/image" Target="../media/image107.png"/><Relationship Id="rId8" Type="http://schemas.openxmlformats.org/officeDocument/2006/relationships/image" Target="../media/image108.png"/><Relationship Id="rId9" Type="http://schemas.openxmlformats.org/officeDocument/2006/relationships/hyperlink" Target="https://www.welcometothejungle.co/articles/le-metier-de-chief-happiness-officer-cho-en-startup" TargetMode="External"/><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hyperlink" Target="https://www.youtube.com/watch?v=4m1A_UEJqcI" TargetMode="External"/><Relationship Id="rId4" Type="http://schemas.openxmlformats.org/officeDocument/2006/relationships/image" Target="../media/image109.png"/><Relationship Id="rId5" Type="http://schemas.openxmlformats.org/officeDocument/2006/relationships/image" Target="../media/image110.png"/><Relationship Id="rId6" Type="http://schemas.openxmlformats.org/officeDocument/2006/relationships/image" Target="../media/image111.png"/><Relationship Id="rId7" Type="http://schemas.openxmlformats.org/officeDocument/2006/relationships/image" Target="../media/image112.png"/><Relationship Id="rId8" Type="http://schemas.openxmlformats.org/officeDocument/2006/relationships/image" Target="../media/image113.png"/><Relationship Id="rId9" Type="http://schemas.openxmlformats.org/officeDocument/2006/relationships/image" Target="../media/image114.png"/><Relationship Id="rId10" Type="http://schemas.openxmlformats.org/officeDocument/2006/relationships/image" Target="../media/image12.tiff"/><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44.xml.rels><?xml version="1.0" encoding="UTF-8" standalone="yes"?>
<Relationships xmlns="http://schemas.openxmlformats.org/package/2006/relationships"><Relationship Id="rId3" Type="http://schemas.openxmlformats.org/officeDocument/2006/relationships/image" Target="../media/image115.png"/><Relationship Id="rId4" Type="http://schemas.openxmlformats.org/officeDocument/2006/relationships/image" Target="../media/image1.png"/><Relationship Id="rId5" Type="http://schemas.openxmlformats.org/officeDocument/2006/relationships/hyperlink" Target="http://www.myhappyjob.fr/etre-chief-happiness-officer-cest-avant-tout-un-savoir-etre/" TargetMode="External"/><Relationship Id="rId6" Type="http://schemas.openxmlformats.org/officeDocument/2006/relationships/image" Target="../media/image116.png"/><Relationship Id="rId7" Type="http://schemas.openxmlformats.org/officeDocument/2006/relationships/image" Target="../media/image34.png"/><Relationship Id="rId8" Type="http://schemas.openxmlformats.org/officeDocument/2006/relationships/image" Target="../media/image35.png"/><Relationship Id="rId9" Type="http://schemas.openxmlformats.org/officeDocument/2006/relationships/image" Target="../media/image36.png"/><Relationship Id="rId10"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s://www.alloresto.fr/"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www.lesechos.fr/thema/030394317804-yoga-luminotherapie-sieste-quand-lentreprise-prend-soin-de-ses-salaries-2099359.php" TargetMode="External"/><Relationship Id="rId4" Type="http://schemas.openxmlformats.org/officeDocument/2006/relationships/image" Target="../media/image117.png"/><Relationship Id="rId5" Type="http://schemas.openxmlformats.org/officeDocument/2006/relationships/hyperlink" Target="https://www.gymlib.com/en" TargetMode="External"/><Relationship Id="rId6" Type="http://schemas.openxmlformats.org/officeDocument/2006/relationships/image" Target="../media/image118.png"/><Relationship Id="rId7" Type="http://schemas.openxmlformats.org/officeDocument/2006/relationships/hyperlink" Target="https://www.gymlib.com/en/corporate" TargetMode="External"/><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46.xml.rels><?xml version="1.0" encoding="UTF-8" standalone="yes"?>
<Relationships xmlns="http://schemas.openxmlformats.org/package/2006/relationships"><Relationship Id="rId3" Type="http://schemas.openxmlformats.org/officeDocument/2006/relationships/image" Target="../media/image119.png"/><Relationship Id="rId4" Type="http://schemas.openxmlformats.org/officeDocument/2006/relationships/image" Target="../media/image1.png"/><Relationship Id="rId5" Type="http://schemas.openxmlformats.org/officeDocument/2006/relationships/hyperlink" Target="https://www.ovh.com/fr/" TargetMode="External"/><Relationship Id="rId6" Type="http://schemas.openxmlformats.org/officeDocument/2006/relationships/image" Target="../media/image120.png"/><Relationship Id="rId7" Type="http://schemas.openxmlformats.org/officeDocument/2006/relationships/image" Target="../media/image34.png"/><Relationship Id="rId8" Type="http://schemas.openxmlformats.org/officeDocument/2006/relationships/image" Target="../media/image35.png"/><Relationship Id="rId9" Type="http://schemas.openxmlformats.org/officeDocument/2006/relationships/image" Target="../media/image36.png"/><Relationship Id="rId10"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s://www.lesechos.fr/thema/030410187719-a-roubaix-ovh-soigne-le-bien-etre-et-la-sante-de-ses-salaries-2099361.php"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121.tiff"/><Relationship Id="rId4" Type="http://schemas.openxmlformats.org/officeDocument/2006/relationships/image" Target="../media/image122.tiff"/><Relationship Id="rId5" Type="http://schemas.openxmlformats.org/officeDocument/2006/relationships/image" Target="../media/image123.tiff"/><Relationship Id="rId6" Type="http://schemas.openxmlformats.org/officeDocument/2006/relationships/image" Target="../media/image124.tiff"/><Relationship Id="rId7" Type="http://schemas.openxmlformats.org/officeDocument/2006/relationships/image" Target="../media/image125.tiff"/><Relationship Id="rId8" Type="http://schemas.openxmlformats.org/officeDocument/2006/relationships/image" Target="../media/image126.tiff"/><Relationship Id="rId9" Type="http://schemas.openxmlformats.org/officeDocument/2006/relationships/hyperlink" Target="https://fr.linkedin.com/pulse/la-pyramide-de-motivation-et-les-risques-en-cas-h%C3%A9l%C3%A8ne-jauneau" TargetMode="External"/><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27.tiff"/><Relationship Id="rId3" Type="http://schemas.openxmlformats.org/officeDocument/2006/relationships/image" Target="../media/image1.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s://management-post-moderne.fr/" TargetMode="External"/><Relationship Id="rId1" Type="http://schemas.openxmlformats.org/officeDocument/2006/relationships/slideLayout" Target="../slideLayouts/slideLayout12.xml"/><Relationship Id="rId2" Type="http://schemas.openxmlformats.org/officeDocument/2006/relationships/image" Target="../media/image12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130.png"/><Relationship Id="rId5" Type="http://schemas.openxmlformats.org/officeDocument/2006/relationships/hyperlink" Target="https://corp.hubinstitute.com/hubklub-rh-leadership/" TargetMode="External"/><Relationship Id="rId1" Type="http://schemas.openxmlformats.org/officeDocument/2006/relationships/slideLayout" Target="../slideLayouts/slideLayout12.xml"/><Relationship Id="rId2" Type="http://schemas.openxmlformats.org/officeDocument/2006/relationships/image" Target="../media/image129.jpeg"/></Relationships>
</file>

<file path=ppt/slides/_rels/slide51.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6.png"/><Relationship Id="rId8"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s://corp.hubinstitute.com/hubklub-rh-leadership/"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133.png"/><Relationship Id="rId5" Type="http://schemas.openxmlformats.org/officeDocument/2006/relationships/hyperlink" Target="https://futurstalents.com/transformation-digitale/bigdata-rh/analytique-rh-sans_limite_intelligence-artificielle/" TargetMode="External"/><Relationship Id="rId6" Type="http://schemas.openxmlformats.org/officeDocument/2006/relationships/hyperlink" Target="https://www.rhinfo.com/thematiques/gestion-administrative/sirh/lanalytique-rh-outil-de-dialogue-social?utm_content=buffer24854&amp;utm_medium=social&amp;utm_source=linkedin.com&amp;utm_campaign=buffer" TargetMode="External"/><Relationship Id="rId7" Type="http://schemas.openxmlformats.org/officeDocument/2006/relationships/image" Target="../media/image11.tiff"/><Relationship Id="rId8" Type="http://schemas.openxmlformats.org/officeDocument/2006/relationships/image" Target="../media/image12.tiff"/><Relationship Id="rId1" Type="http://schemas.openxmlformats.org/officeDocument/2006/relationships/slideLayout" Target="../slideLayouts/slideLayout12.xml"/><Relationship Id="rId2" Type="http://schemas.openxmlformats.org/officeDocument/2006/relationships/image" Target="../media/image132.png"/></Relationships>
</file>

<file path=ppt/slides/_rels/slide54.xml.rels><?xml version="1.0" encoding="UTF-8" standalone="yes"?>
<Relationships xmlns="http://schemas.openxmlformats.org/package/2006/relationships"><Relationship Id="rId3" Type="http://schemas.openxmlformats.org/officeDocument/2006/relationships/image" Target="../media/image134.png"/><Relationship Id="rId4" Type="http://schemas.openxmlformats.org/officeDocument/2006/relationships/hyperlink" Target="http://www.journaldunet.com/solutions/expert/66468/people-analytics---les-7-piliers-d-une-mise-en-place-efficace.shtml" TargetMode="External"/><Relationship Id="rId5" Type="http://schemas.openxmlformats.org/officeDocument/2006/relationships/image" Target="../media/image11.tiff"/><Relationship Id="rId6" Type="http://schemas.openxmlformats.org/officeDocument/2006/relationships/image" Target="../media/image12.tiff"/><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55.xml.rels><?xml version="1.0" encoding="UTF-8" standalone="yes"?>
<Relationships xmlns="http://schemas.openxmlformats.org/package/2006/relationships"><Relationship Id="rId3" Type="http://schemas.openxmlformats.org/officeDocument/2006/relationships/image" Target="../media/image135.jpeg"/><Relationship Id="rId4" Type="http://schemas.openxmlformats.org/officeDocument/2006/relationships/hyperlink" Target="https://www.blogdumoderateur.com/jubiwee-utiliser-people-analytics-prendre-meilleures-decisions-rh/" TargetMode="External"/><Relationship Id="rId5" Type="http://schemas.openxmlformats.org/officeDocument/2006/relationships/image" Target="../media/image136.png"/><Relationship Id="rId6" Type="http://schemas.openxmlformats.org/officeDocument/2006/relationships/image" Target="../media/image1.png"/><Relationship Id="rId7" Type="http://schemas.openxmlformats.org/officeDocument/2006/relationships/image" Target="../media/image34.png"/><Relationship Id="rId8" Type="http://schemas.openxmlformats.org/officeDocument/2006/relationships/image" Target="../media/image35.png"/><Relationship Id="rId9" Type="http://schemas.openxmlformats.org/officeDocument/2006/relationships/image" Target="../media/image36.png"/><Relationship Id="rId10"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s://jubiwee.com/en/"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s://www.lemonde-apres.com/fr/blog/lintrapreneuriat-la-cle-du-succes-de-lentreprise-de-demain" TargetMode="External"/><Relationship Id="rId1" Type="http://schemas.openxmlformats.org/officeDocument/2006/relationships/slideLayout" Target="../slideLayouts/slideLayout12.xml"/><Relationship Id="rId2" Type="http://schemas.openxmlformats.org/officeDocument/2006/relationships/image" Target="../media/image137.png"/></Relationships>
</file>

<file path=ppt/slides/_rels/slide57.xml.rels><?xml version="1.0" encoding="UTF-8" standalone="yes"?>
<Relationships xmlns="http://schemas.openxmlformats.org/package/2006/relationships"><Relationship Id="rId11" Type="http://schemas.openxmlformats.org/officeDocument/2006/relationships/image" Target="../media/image31.tiff"/><Relationship Id="rId12" Type="http://schemas.openxmlformats.org/officeDocument/2006/relationships/image" Target="../media/image140.tiff"/><Relationship Id="rId1" Type="http://schemas.openxmlformats.org/officeDocument/2006/relationships/slideLayout" Target="../slideLayouts/slideLayout12.xml"/><Relationship Id="rId2" Type="http://schemas.openxmlformats.org/officeDocument/2006/relationships/hyperlink" Target="https://www.ohmykeys.com/" TargetMode="External"/><Relationship Id="rId3" Type="http://schemas.openxmlformats.org/officeDocument/2006/relationships/image" Target="../media/image138.tiff"/><Relationship Id="rId4" Type="http://schemas.openxmlformats.org/officeDocument/2006/relationships/image" Target="../media/image1.png"/><Relationship Id="rId5" Type="http://schemas.openxmlformats.org/officeDocument/2006/relationships/hyperlink" Target="https://legroupe.laposte.fr/profil/la-strategie/a-la-conquete-de-l-avenir" TargetMode="External"/><Relationship Id="rId6" Type="http://schemas.openxmlformats.org/officeDocument/2006/relationships/image" Target="../media/image139.png"/><Relationship Id="rId7" Type="http://schemas.openxmlformats.org/officeDocument/2006/relationships/hyperlink" Target="https://www.youtube.com/watch?v=KlRQFxIZwt0" TargetMode="External"/><Relationship Id="rId8" Type="http://schemas.openxmlformats.org/officeDocument/2006/relationships/image" Target="../media/image34.png"/><Relationship Id="rId9" Type="http://schemas.openxmlformats.org/officeDocument/2006/relationships/image" Target="../media/image35.png"/><Relationship Id="rId10" Type="http://schemas.openxmlformats.org/officeDocument/2006/relationships/image" Target="../media/image36.png"/></Relationships>
</file>

<file path=ppt/slides/_rels/slide58.xml.rels><?xml version="1.0" encoding="UTF-8" standalone="yes"?>
<Relationships xmlns="http://schemas.openxmlformats.org/package/2006/relationships"><Relationship Id="rId3" Type="http://schemas.openxmlformats.org/officeDocument/2006/relationships/image" Target="../media/image141.png"/><Relationship Id="rId4" Type="http://schemas.openxmlformats.org/officeDocument/2006/relationships/image" Target="../media/image142.jpeg"/><Relationship Id="rId5" Type="http://schemas.openxmlformats.org/officeDocument/2006/relationships/image" Target="../media/image1.png"/><Relationship Id="rId6" Type="http://schemas.openxmlformats.org/officeDocument/2006/relationships/hyperlink" Target="https://www.usine-digitale.fr/article/pour-se-transformer-leroy-merlin-pratique-l-innovation-sous-contrainte.N609868" TargetMode="External"/><Relationship Id="rId7" Type="http://schemas.openxmlformats.org/officeDocument/2006/relationships/image" Target="../media/image143.png"/><Relationship Id="rId8" Type="http://schemas.openxmlformats.org/officeDocument/2006/relationships/image" Target="../media/image34.png"/><Relationship Id="rId9" Type="http://schemas.openxmlformats.org/officeDocument/2006/relationships/image" Target="../media/image35.png"/><Relationship Id="rId10" Type="http://schemas.openxmlformats.org/officeDocument/2006/relationships/image" Target="../media/image36.png"/><Relationship Id="rId11"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lappart.leroymerlin.fr/" TargetMode="External"/></Relationships>
</file>

<file path=ppt/slides/_rels/slide59.xml.rels><?xml version="1.0" encoding="UTF-8" standalone="yes"?>
<Relationships xmlns="http://schemas.openxmlformats.org/package/2006/relationships"><Relationship Id="rId11" Type="http://schemas.openxmlformats.org/officeDocument/2006/relationships/hyperlink" Target="https://www.loomio.org/" TargetMode="External"/><Relationship Id="rId12" Type="http://schemas.openxmlformats.org/officeDocument/2006/relationships/image" Target="../media/image148.tif"/><Relationship Id="rId13" Type="http://schemas.openxmlformats.org/officeDocument/2006/relationships/hyperlink" Target="http://cobudget.co/%23/" TargetMode="External"/><Relationship Id="rId14" Type="http://schemas.openxmlformats.org/officeDocument/2006/relationships/image" Target="../media/image149.tif"/><Relationship Id="rId15" Type="http://schemas.openxmlformats.org/officeDocument/2006/relationships/hyperlink" Target="https://www.bloom-at-work.com/fr/" TargetMode="External"/><Relationship Id="rId16" Type="http://schemas.openxmlformats.org/officeDocument/2006/relationships/image" Target="../media/image150.png"/><Relationship Id="rId17" Type="http://schemas.openxmlformats.org/officeDocument/2006/relationships/image" Target="../media/image11.tiff"/><Relationship Id="rId18" Type="http://schemas.openxmlformats.org/officeDocument/2006/relationships/image" Target="../media/image12.tiff"/><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www.toguna.io/" TargetMode="External"/><Relationship Id="rId4" Type="http://schemas.openxmlformats.org/officeDocument/2006/relationships/image" Target="../media/image144.png"/><Relationship Id="rId5" Type="http://schemas.openxmlformats.org/officeDocument/2006/relationships/hyperlink" Target="http://www.ourcompanyapp.com/" TargetMode="External"/><Relationship Id="rId6" Type="http://schemas.openxmlformats.org/officeDocument/2006/relationships/image" Target="../media/image145.jpeg"/><Relationship Id="rId7" Type="http://schemas.openxmlformats.org/officeDocument/2006/relationships/hyperlink" Target="http://group-hpi.com/" TargetMode="External"/><Relationship Id="rId8" Type="http://schemas.openxmlformats.org/officeDocument/2006/relationships/image" Target="../media/image146.png"/><Relationship Id="rId9" Type="http://schemas.openxmlformats.org/officeDocument/2006/relationships/image" Target="../media/image147.png"/><Relationship Id="rId10" Type="http://schemas.openxmlformats.org/officeDocument/2006/relationships/slide" Target="slide6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hyperlink" Target="http://www.latribune.fr/economie/international/robots-les-propos-alarmants-de-la-banque-mondiale-sur-l-emploi-703387.html" TargetMode="External"/><Relationship Id="rId5" Type="http://schemas.openxmlformats.org/officeDocument/2006/relationships/hyperlink" Target="http://fr.statista.com/infographie/5366/la-robotisation-menace-des-millions-demplois" TargetMode="External"/><Relationship Id="rId6" Type="http://schemas.openxmlformats.org/officeDocument/2006/relationships/hyperlink" Target="http://media-publications.bcg.com/10feb2015-infographic.jpg" TargetMode="External"/><Relationship Id="rId7" Type="http://schemas.openxmlformats.org/officeDocument/2006/relationships/image" Target="../media/image1.png"/><Relationship Id="rId8" Type="http://schemas.openxmlformats.org/officeDocument/2006/relationships/hyperlink" Target="https://fr.slideshare.net/TheBostonConsultingGroup/robotics-in-manufacturing" TargetMode="External"/><Relationship Id="rId9" Type="http://schemas.openxmlformats.org/officeDocument/2006/relationships/image" Target="../media/image11.tiff"/><Relationship Id="rId10" Type="http://schemas.openxmlformats.org/officeDocument/2006/relationships/image" Target="../media/image12.tiff"/><Relationship Id="rId1" Type="http://schemas.openxmlformats.org/officeDocument/2006/relationships/slideLayout" Target="../slideLayouts/slideLayout12.xml"/><Relationship Id="rId2" Type="http://schemas.openxmlformats.org/officeDocument/2006/relationships/chart" Target="../charts/chart1.xml"/></Relationships>
</file>

<file path=ppt/slides/_rels/slide60.xml.rels><?xml version="1.0" encoding="UTF-8" standalone="yes"?>
<Relationships xmlns="http://schemas.openxmlformats.org/package/2006/relationships"><Relationship Id="rId3" Type="http://schemas.openxmlformats.org/officeDocument/2006/relationships/image" Target="../media/image151.jpeg"/><Relationship Id="rId4" Type="http://schemas.openxmlformats.org/officeDocument/2006/relationships/hyperlink" Target="https://www.brainlinks.com/" TargetMode="External"/><Relationship Id="rId5" Type="http://schemas.openxmlformats.org/officeDocument/2006/relationships/image" Target="../media/image152.png"/><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61.xml.rels><?xml version="1.0" encoding="UTF-8" standalone="yes"?>
<Relationships xmlns="http://schemas.openxmlformats.org/package/2006/relationships"><Relationship Id="rId3" Type="http://schemas.openxmlformats.org/officeDocument/2006/relationships/hyperlink" Target="http://www.toguna.io/" TargetMode="External"/><Relationship Id="rId4" Type="http://schemas.openxmlformats.org/officeDocument/2006/relationships/image" Target="../media/image144.png"/><Relationship Id="rId5" Type="http://schemas.openxmlformats.org/officeDocument/2006/relationships/image" Target="../media/image153.png"/><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chart" Target="../charts/chart9.xml"/><Relationship Id="rId5" Type="http://schemas.openxmlformats.org/officeDocument/2006/relationships/hyperlink" Target="http://www.stepstone.fr/b2b/espace-recruteur/nos-conseils-recrutement/enquetes-internationales/upload/CR-Enquete-Marque-Employeur.pdf" TargetMode="External"/><Relationship Id="rId6" Type="http://schemas.openxmlformats.org/officeDocument/2006/relationships/chart" Target="../charts/chart10.xml"/><Relationship Id="rId7" Type="http://schemas.openxmlformats.org/officeDocument/2006/relationships/hyperlink" Target="https://www.parlonsrh.com/quest-ce-que-la-marque-employeur-3-0/" TargetMode="External"/><Relationship Id="rId8" Type="http://schemas.openxmlformats.org/officeDocument/2006/relationships/image" Target="../media/image155.tiff"/><Relationship Id="rId9" Type="http://schemas.openxmlformats.org/officeDocument/2006/relationships/image" Target="../media/image156.tiff"/><Relationship Id="rId1" Type="http://schemas.openxmlformats.org/officeDocument/2006/relationships/slideLayout" Target="../slideLayouts/slideLayout12.xml"/><Relationship Id="rId2" Type="http://schemas.openxmlformats.org/officeDocument/2006/relationships/image" Target="../media/image154.png"/></Relationships>
</file>

<file path=ppt/slides/_rels/slide64.xml.rels><?xml version="1.0" encoding="UTF-8" standalone="yes"?>
<Relationships xmlns="http://schemas.openxmlformats.org/package/2006/relationships"><Relationship Id="rId3" Type="http://schemas.openxmlformats.org/officeDocument/2006/relationships/image" Target="../media/image157.png"/><Relationship Id="rId4" Type="http://schemas.openxmlformats.org/officeDocument/2006/relationships/image" Target="../media/image158.png"/><Relationship Id="rId5" Type="http://schemas.openxmlformats.org/officeDocument/2006/relationships/hyperlink" Target="https://www.lesechos.fr/idees-debats/cercle/cercle-155324-la-marque-employeur-a-lepreuve-de-lexperience-employe-1208161.php%23BlIxLYGsTXJ4PuM6.99" TargetMode="External"/><Relationship Id="rId6" Type="http://schemas.openxmlformats.org/officeDocument/2006/relationships/slide" Target="slide52.xml"/><Relationship Id="rId7" Type="http://schemas.openxmlformats.org/officeDocument/2006/relationships/image" Target="../media/image159.tiff"/><Relationship Id="rId8" Type="http://schemas.openxmlformats.org/officeDocument/2006/relationships/image" Target="../media/image160.tiff"/><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65.xml.rels><?xml version="1.0" encoding="UTF-8" standalone="yes"?>
<Relationships xmlns="http://schemas.openxmlformats.org/package/2006/relationships"><Relationship Id="rId3" Type="http://schemas.openxmlformats.org/officeDocument/2006/relationships/image" Target="../media/image161.jpeg"/><Relationship Id="rId4" Type="http://schemas.openxmlformats.org/officeDocument/2006/relationships/image" Target="../media/image162.png"/><Relationship Id="rId5" Type="http://schemas.openxmlformats.org/officeDocument/2006/relationships/image" Target="../media/image163.png"/><Relationship Id="rId6" Type="http://schemas.openxmlformats.org/officeDocument/2006/relationships/image" Target="../media/image164.png"/><Relationship Id="rId7" Type="http://schemas.openxmlformats.org/officeDocument/2006/relationships/hyperlink" Target="https://www.franceinter.fr/economie/facebook-les-reseaux-sociaux-outils-indispensables-au-recrutement-emploi" TargetMode="External"/><Relationship Id="rId8" Type="http://schemas.openxmlformats.org/officeDocument/2006/relationships/image" Target="../media/image165.png"/><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66.xml.rels><?xml version="1.0" encoding="UTF-8" standalone="yes"?>
<Relationships xmlns="http://schemas.openxmlformats.org/package/2006/relationships"><Relationship Id="rId3" Type="http://schemas.openxmlformats.org/officeDocument/2006/relationships/chart" Target="../charts/chart11.xml"/><Relationship Id="rId4" Type="http://schemas.openxmlformats.org/officeDocument/2006/relationships/chart" Target="../charts/chart12.xml"/><Relationship Id="rId5" Type="http://schemas.openxmlformats.org/officeDocument/2006/relationships/hyperlink" Target="http://www.joberate.com/" TargetMode="External"/><Relationship Id="rId6" Type="http://schemas.openxmlformats.org/officeDocument/2006/relationships/image" Target="../media/image166.jpeg"/><Relationship Id="rId7" Type="http://schemas.openxmlformats.org/officeDocument/2006/relationships/hyperlink" Target="http://www.lefigaro.fr/vie-bureau/2014/05/19/09008-20140519ARTFIG00214-comment-nous-sommes-recrutes-par-des-robots.php" TargetMode="External"/><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67.xml.rels><?xml version="1.0" encoding="UTF-8" standalone="yes"?>
<Relationships xmlns="http://schemas.openxmlformats.org/package/2006/relationships"><Relationship Id="rId11" Type="http://schemas.openxmlformats.org/officeDocument/2006/relationships/image" Target="../media/image170.png"/><Relationship Id="rId12" Type="http://schemas.openxmlformats.org/officeDocument/2006/relationships/image" Target="../media/image171.png"/><Relationship Id="rId13" Type="http://schemas.openxmlformats.org/officeDocument/2006/relationships/image" Target="../media/image162.png"/><Relationship Id="rId14" Type="http://schemas.openxmlformats.org/officeDocument/2006/relationships/image" Target="../media/image172.png"/><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s://www.monkey-tie.com/" TargetMode="External"/><Relationship Id="rId4" Type="http://schemas.openxmlformats.org/officeDocument/2006/relationships/hyperlink" Target="https://www.clustree.com/fr" TargetMode="External"/><Relationship Id="rId5" Type="http://schemas.openxmlformats.org/officeDocument/2006/relationships/hyperlink" Target="https://www.jacando.com/fr/en/" TargetMode="External"/><Relationship Id="rId6" Type="http://schemas.openxmlformats.org/officeDocument/2006/relationships/hyperlink" Target="https://www.meteojob.com/" TargetMode="External"/><Relationship Id="rId7" Type="http://schemas.openxmlformats.org/officeDocument/2006/relationships/hyperlink" Target="http://www.assessfirst.com/fr/" TargetMode="External"/><Relationship Id="rId8" Type="http://schemas.openxmlformats.org/officeDocument/2006/relationships/image" Target="../media/image167.jpeg"/><Relationship Id="rId9" Type="http://schemas.openxmlformats.org/officeDocument/2006/relationships/image" Target="../media/image168.png"/><Relationship Id="rId10" Type="http://schemas.openxmlformats.org/officeDocument/2006/relationships/image" Target="../media/image169.png"/></Relationships>
</file>

<file path=ppt/slides/_rels/slide68.xml.rels><?xml version="1.0" encoding="UTF-8" standalone="yes"?>
<Relationships xmlns="http://schemas.openxmlformats.org/package/2006/relationships"><Relationship Id="rId11" Type="http://schemas.openxmlformats.org/officeDocument/2006/relationships/slide" Target="slide69.xml"/><Relationship Id="rId12" Type="http://schemas.openxmlformats.org/officeDocument/2006/relationships/image" Target="../media/image160.tiff"/><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173.jpeg"/><Relationship Id="rId4" Type="http://schemas.openxmlformats.org/officeDocument/2006/relationships/hyperlink" Target="http://www.goshaba.com/" TargetMode="External"/><Relationship Id="rId5" Type="http://schemas.openxmlformats.org/officeDocument/2006/relationships/image" Target="../media/image174.png"/><Relationship Id="rId6" Type="http://schemas.openxmlformats.org/officeDocument/2006/relationships/hyperlink" Target="http://coxibiz.com/" TargetMode="External"/><Relationship Id="rId7" Type="http://schemas.openxmlformats.org/officeDocument/2006/relationships/image" Target="../media/image175.png"/><Relationship Id="rId8" Type="http://schemas.openxmlformats.org/officeDocument/2006/relationships/hyperlink" Target="https://www.people-in.fr/" TargetMode="External"/><Relationship Id="rId9" Type="http://schemas.openxmlformats.org/officeDocument/2006/relationships/image" Target="../media/image176.png"/><Relationship Id="rId10" Type="http://schemas.openxmlformats.org/officeDocument/2006/relationships/hyperlink" Target="http://www.recrutons.fr/voici-17-innovations-tendances-rh-dont-recruteurs-raffoler-2017.html"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177.jpeg"/><Relationship Id="rId4" Type="http://schemas.openxmlformats.org/officeDocument/2006/relationships/image" Target="../media/image1.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6.png"/><Relationship Id="rId8"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www.neo-jobs.fr/blog/dans-les-coulisses-de-la-undiz-academy/"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3.jpeg"/><Relationship Id="rId3" Type="http://schemas.openxmlformats.org/officeDocument/2006/relationships/image" Target="../media/image1.png"/></Relationships>
</file>

<file path=ppt/slides/_rels/slide70.xml.rels><?xml version="1.0" encoding="UTF-8" standalone="yes"?>
<Relationships xmlns="http://schemas.openxmlformats.org/package/2006/relationships"><Relationship Id="rId3" Type="http://schemas.openxmlformats.org/officeDocument/2006/relationships/hyperlink" Target="https://salonenligne.pole-emploi.fr/candidat/" TargetMode="External"/><Relationship Id="rId4" Type="http://schemas.openxmlformats.org/officeDocument/2006/relationships/image" Target="../media/image178.png"/><Relationship Id="rId5" Type="http://schemas.openxmlformats.org/officeDocument/2006/relationships/image" Target="../media/image179.png"/><Relationship Id="rId6" Type="http://schemas.openxmlformats.org/officeDocument/2006/relationships/image" Target="../media/image180.jpeg"/><Relationship Id="rId7" Type="http://schemas.openxmlformats.org/officeDocument/2006/relationships/slide" Target="slide71.xml"/><Relationship Id="rId8"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71.xml.rels><?xml version="1.0" encoding="UTF-8" standalone="yes"?>
<Relationships xmlns="http://schemas.openxmlformats.org/package/2006/relationships"><Relationship Id="rId3" Type="http://schemas.openxmlformats.org/officeDocument/2006/relationships/image" Target="../media/image181.tiff"/><Relationship Id="rId4" Type="http://schemas.openxmlformats.org/officeDocument/2006/relationships/image" Target="../media/image1.png"/><Relationship Id="rId5" Type="http://schemas.openxmlformats.org/officeDocument/2006/relationships/image" Target="../media/image182.png"/><Relationship Id="rId6" Type="http://schemas.openxmlformats.org/officeDocument/2006/relationships/image" Target="../media/image34.png"/><Relationship Id="rId7" Type="http://schemas.openxmlformats.org/officeDocument/2006/relationships/image" Target="../media/image35.png"/><Relationship Id="rId8" Type="http://schemas.openxmlformats.org/officeDocument/2006/relationships/image" Target="../media/image36.png"/><Relationship Id="rId9"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s://www.ouest-france.fr/economie/entreprises/recrutement/lorient-un-salon-virtuel-de-l-emploi-dans-l-agroalimentaire-4975100" TargetMode="Externa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png"/><Relationship Id="rId3" Type="http://schemas.openxmlformats.org/officeDocument/2006/relationships/image" Target="../media/image2.png"/></Relationships>
</file>

<file path=ppt/slides/_rels/slide73.xml.rels><?xml version="1.0" encoding="UTF-8" standalone="yes"?>
<Relationships xmlns="http://schemas.openxmlformats.org/package/2006/relationships"><Relationship Id="rId3" Type="http://schemas.openxmlformats.org/officeDocument/2006/relationships/hyperlink" Target="https://www.cegos.fr/Pages/enquete-formation-professionnelle-cegos-2017.aspx" TargetMode="External"/><Relationship Id="rId4" Type="http://schemas.openxmlformats.org/officeDocument/2006/relationships/hyperlink" Target="http://www.istf-formation.fr/com/livre_blanc_chiffres_2017_digital_learning.pdf" TargetMode="External"/><Relationship Id="rId5" Type="http://schemas.openxmlformats.org/officeDocument/2006/relationships/image" Target="../media/image183.png"/><Relationship Id="rId6" Type="http://schemas.openxmlformats.org/officeDocument/2006/relationships/image" Target="../media/image184.png"/><Relationship Id="rId7" Type="http://schemas.openxmlformats.org/officeDocument/2006/relationships/image" Target="../media/image185.png"/><Relationship Id="rId8" Type="http://schemas.openxmlformats.org/officeDocument/2006/relationships/image" Target="../media/image186.png"/><Relationship Id="rId9" Type="http://schemas.openxmlformats.org/officeDocument/2006/relationships/image" Target="../media/image187.tiff"/><Relationship Id="rId10" Type="http://schemas.openxmlformats.org/officeDocument/2006/relationships/image" Target="../media/image188.tiff"/><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74.xml.rels><?xml version="1.0" encoding="UTF-8" standalone="yes"?>
<Relationships xmlns="http://schemas.openxmlformats.org/package/2006/relationships"><Relationship Id="rId3" Type="http://schemas.openxmlformats.org/officeDocument/2006/relationships/image" Target="../media/image189.jpeg"/><Relationship Id="rId4" Type="http://schemas.openxmlformats.org/officeDocument/2006/relationships/image" Target="../media/image190.jpeg"/><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75.xml.rels><?xml version="1.0" encoding="UTF-8" standalone="yes"?>
<Relationships xmlns="http://schemas.openxmlformats.org/package/2006/relationships"><Relationship Id="rId3" Type="http://schemas.openxmlformats.org/officeDocument/2006/relationships/hyperlink" Target="http://www.journaldunet.com/management/expert/67809/favoriser-l-auto-formation-en-entreprise.shtml" TargetMode="External"/><Relationship Id="rId4" Type="http://schemas.openxmlformats.org/officeDocument/2006/relationships/hyperlink" Target="http://www.journaldunet.com/management/expert/64562/mooc--cooc--spoc--sooc----quelles-differences.shtml" TargetMode="External"/><Relationship Id="rId5" Type="http://schemas.openxmlformats.org/officeDocument/2006/relationships/image" Target="../media/image187.tiff"/><Relationship Id="rId6" Type="http://schemas.openxmlformats.org/officeDocument/2006/relationships/image" Target="../media/image188.tiff"/><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76.xml.rels><?xml version="1.0" encoding="UTF-8" standalone="yes"?>
<Relationships xmlns="http://schemas.openxmlformats.org/package/2006/relationships"><Relationship Id="rId3" Type="http://schemas.openxmlformats.org/officeDocument/2006/relationships/image" Target="../media/image191.jpeg"/><Relationship Id="rId4" Type="http://schemas.openxmlformats.org/officeDocument/2006/relationships/image" Target="../media/image1.png"/><Relationship Id="rId5" Type="http://schemas.openxmlformats.org/officeDocument/2006/relationships/image" Target="../media/image192.png"/><Relationship Id="rId6" Type="http://schemas.openxmlformats.org/officeDocument/2006/relationships/image" Target="../media/image193.png"/><Relationship Id="rId7" Type="http://schemas.openxmlformats.org/officeDocument/2006/relationships/image" Target="../media/image194.png"/><Relationship Id="rId8" Type="http://schemas.openxmlformats.org/officeDocument/2006/relationships/image" Target="../media/image34.png"/><Relationship Id="rId9" Type="http://schemas.openxmlformats.org/officeDocument/2006/relationships/image" Target="../media/image35.png"/><Relationship Id="rId10" Type="http://schemas.openxmlformats.org/officeDocument/2006/relationships/image" Target="../media/image36.png"/><Relationship Id="rId11"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s://www.groupe-tf1.fr/fr/carrieres/actualites/lancement-des-%C2%AB-parcours-connect-%C2%BBle-programme-de-formation-in%C3%A9dit-lanc%C3%A9-par-le-groupe-tf1" TargetMode="External"/></Relationships>
</file>

<file path=ppt/slides/_rels/slide77.xml.rels><?xml version="1.0" encoding="UTF-8" standalone="yes"?>
<Relationships xmlns="http://schemas.openxmlformats.org/package/2006/relationships"><Relationship Id="rId11" Type="http://schemas.openxmlformats.org/officeDocument/2006/relationships/hyperlink" Target="https://www.sparted.com/" TargetMode="External"/><Relationship Id="rId12" Type="http://schemas.openxmlformats.org/officeDocument/2006/relationships/hyperlink" Target="https://speach.me/" TargetMode="External"/><Relationship Id="rId13" Type="http://schemas.openxmlformats.org/officeDocument/2006/relationships/image" Target="../media/image199.png"/><Relationship Id="rId14" Type="http://schemas.openxmlformats.org/officeDocument/2006/relationships/image" Target="../media/image200.jpeg"/><Relationship Id="rId15" Type="http://schemas.openxmlformats.org/officeDocument/2006/relationships/hyperlink" Target="https://www.lynda.com/" TargetMode="External"/><Relationship Id="rId16" Type="http://schemas.openxmlformats.org/officeDocument/2006/relationships/hyperlink" Target="https://www.youtube.com/" TargetMode="External"/><Relationship Id="rId17" Type="http://schemas.openxmlformats.org/officeDocument/2006/relationships/image" Target="../media/image201.png"/><Relationship Id="rId18" Type="http://schemas.openxmlformats.org/officeDocument/2006/relationships/image" Target="../media/image202.png"/><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hyperlink" Target="https://www.grovo.com/" TargetMode="External"/><Relationship Id="rId4" Type="http://schemas.openxmlformats.org/officeDocument/2006/relationships/hyperlink" Target="https://www.udacity.com/" TargetMode="External"/><Relationship Id="rId5" Type="http://schemas.openxmlformats.org/officeDocument/2006/relationships/hyperlink" Target="https://www.coursera.org/" TargetMode="External"/><Relationship Id="rId6" Type="http://schemas.openxmlformats.org/officeDocument/2006/relationships/hyperlink" Target="https://openclassrooms.com/" TargetMode="External"/><Relationship Id="rId7" Type="http://schemas.openxmlformats.org/officeDocument/2006/relationships/image" Target="../media/image195.png"/><Relationship Id="rId8" Type="http://schemas.openxmlformats.org/officeDocument/2006/relationships/image" Target="../media/image196.png"/><Relationship Id="rId9" Type="http://schemas.openxmlformats.org/officeDocument/2006/relationships/image" Target="../media/image197.png"/><Relationship Id="rId10" Type="http://schemas.openxmlformats.org/officeDocument/2006/relationships/image" Target="../media/image198.png"/></Relationships>
</file>

<file path=ppt/slides/_rels/slide78.xml.rels><?xml version="1.0" encoding="UTF-8" standalone="yes"?>
<Relationships xmlns="http://schemas.openxmlformats.org/package/2006/relationships"><Relationship Id="rId3" Type="http://schemas.openxmlformats.org/officeDocument/2006/relationships/hyperlink" Target="https://www.td.org/Publications/Blogs/Learning-Technologies-Blog/2017/09/5-Rules-for-Successful-Microlearning" TargetMode="External"/><Relationship Id="rId4" Type="http://schemas.openxmlformats.org/officeDocument/2006/relationships/hyperlink" Target="http://cursus.edu/article/28506/avantages-limites-microapprentissage/%23.WglRssbibIU" TargetMode="External"/><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79.xml.rels><?xml version="1.0" encoding="UTF-8" standalone="yes"?>
<Relationships xmlns="http://schemas.openxmlformats.org/package/2006/relationships"><Relationship Id="rId3" Type="http://schemas.openxmlformats.org/officeDocument/2006/relationships/image" Target="../media/image203.jpeg"/><Relationship Id="rId4" Type="http://schemas.openxmlformats.org/officeDocument/2006/relationships/image" Target="../media/image204.png"/><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hyperlink" Target="http://www3.weforum.org/docs/WEF_Future_of_Jobs.pdf" TargetMode="External"/><Relationship Id="rId1" Type="http://schemas.openxmlformats.org/officeDocument/2006/relationships/slideLayout" Target="../slideLayouts/slideLayout12.xml"/><Relationship Id="rId2" Type="http://schemas.openxmlformats.org/officeDocument/2006/relationships/image" Target="../media/image14.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png"/><Relationship Id="rId3" Type="http://schemas.openxmlformats.org/officeDocument/2006/relationships/image" Target="../media/image205.jpeg"/></Relationships>
</file>

<file path=ppt/slides/_rels/slide81.xml.rels><?xml version="1.0" encoding="UTF-8" standalone="yes"?>
<Relationships xmlns="http://schemas.openxmlformats.org/package/2006/relationships"><Relationship Id="rId3" Type="http://schemas.openxmlformats.org/officeDocument/2006/relationships/hyperlink" Target="https://hubinstitute.com/2017/09/dmexco-2017-tendances-digitales/" TargetMode="External"/><Relationship Id="rId4" Type="http://schemas.openxmlformats.org/officeDocument/2006/relationships/hyperlink" Target="http://www.usine-digitale.fr/editorial/realite-virtuelle-et-augmentee-d-ou-part-on-et-ou-va-t-on.N494629" TargetMode="External"/><Relationship Id="rId5" Type="http://schemas.openxmlformats.org/officeDocument/2006/relationships/image" Target="../media/image206.png"/><Relationship Id="rId6" Type="http://schemas.openxmlformats.org/officeDocument/2006/relationships/image" Target="../media/image187.tiff"/><Relationship Id="rId7" Type="http://schemas.openxmlformats.org/officeDocument/2006/relationships/image" Target="../media/image188.tiff"/><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07.jpeg"/><Relationship Id="rId5" Type="http://schemas.openxmlformats.org/officeDocument/2006/relationships/hyperlink" Target="https://www.360natives.com/10-realite-virtuelle-28032017/" TargetMode="External"/><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83.xml.rels><?xml version="1.0" encoding="UTF-8" standalone="yes"?>
<Relationships xmlns="http://schemas.openxmlformats.org/package/2006/relationships"><Relationship Id="rId3" Type="http://schemas.openxmlformats.org/officeDocument/2006/relationships/image" Target="../media/image208.jpeg"/><Relationship Id="rId4" Type="http://schemas.openxmlformats.org/officeDocument/2006/relationships/slide" Target="slide87.xml"/><Relationship Id="rId5" Type="http://schemas.openxmlformats.org/officeDocument/2006/relationships/hyperlink" Target="https://www.youtube.com/watch?v=GiX29mcPymY" TargetMode="External"/><Relationship Id="rId6" Type="http://schemas.openxmlformats.org/officeDocument/2006/relationships/image" Target="../media/image209.png"/><Relationship Id="rId7"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84.xml.rels><?xml version="1.0" encoding="UTF-8" standalone="yes"?>
<Relationships xmlns="http://schemas.openxmlformats.org/package/2006/relationships"><Relationship Id="rId3" Type="http://schemas.openxmlformats.org/officeDocument/2006/relationships/image" Target="../media/image210.png"/><Relationship Id="rId4" Type="http://schemas.openxmlformats.org/officeDocument/2006/relationships/image" Target="../media/image211.png"/><Relationship Id="rId5" Type="http://schemas.openxmlformats.org/officeDocument/2006/relationships/image" Target="../media/image212.png"/><Relationship Id="rId6" Type="http://schemas.openxmlformats.org/officeDocument/2006/relationships/hyperlink" Target="http://www.journaldunet.com/management/expert/67078/la-realite-augmentee-dans-la-formation---le-futur-de-l-ed-tech.shtml" TargetMode="External"/><Relationship Id="rId7" Type="http://schemas.openxmlformats.org/officeDocument/2006/relationships/slide" Target="slide88.xml"/><Relationship Id="rId8"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85.xml.rels><?xml version="1.0" encoding="UTF-8" standalone="yes"?>
<Relationships xmlns="http://schemas.openxmlformats.org/package/2006/relationships"><Relationship Id="rId3" Type="http://schemas.openxmlformats.org/officeDocument/2006/relationships/image" Target="../media/image213.jpeg"/><Relationship Id="rId4" Type="http://schemas.openxmlformats.org/officeDocument/2006/relationships/hyperlink" Target="http://junglevr.io/en/bienvenue-en/" TargetMode="External"/><Relationship Id="rId5" Type="http://schemas.openxmlformats.org/officeDocument/2006/relationships/image" Target="../media/image214.png"/><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15.jpeg"/><Relationship Id="rId3" Type="http://schemas.openxmlformats.org/officeDocument/2006/relationships/image" Target="../media/image1.png"/></Relationships>
</file>

<file path=ppt/slides/_rels/slide87.xml.rels><?xml version="1.0" encoding="UTF-8" standalone="yes"?>
<Relationships xmlns="http://schemas.openxmlformats.org/package/2006/relationships"><Relationship Id="rId3" Type="http://schemas.openxmlformats.org/officeDocument/2006/relationships/image" Target="../media/image216.jpeg"/><Relationship Id="rId4" Type="http://schemas.openxmlformats.org/officeDocument/2006/relationships/image" Target="../media/image1.png"/><Relationship Id="rId5" Type="http://schemas.openxmlformats.org/officeDocument/2006/relationships/hyperlink" Target="http://exclusiverh.com/articles/serious-game/la-realite-augmentee-s-invite-dans-les-formations-de-renault.htm" TargetMode="External"/><Relationship Id="rId6" Type="http://schemas.openxmlformats.org/officeDocument/2006/relationships/image" Target="../media/image217.png"/><Relationship Id="rId7" Type="http://schemas.openxmlformats.org/officeDocument/2006/relationships/image" Target="../media/image218.png"/><Relationship Id="rId8" Type="http://schemas.openxmlformats.org/officeDocument/2006/relationships/image" Target="../media/image34.png"/><Relationship Id="rId9" Type="http://schemas.openxmlformats.org/officeDocument/2006/relationships/image" Target="../media/image35.png"/><Relationship Id="rId10" Type="http://schemas.openxmlformats.org/officeDocument/2006/relationships/image" Target="../media/image36.png"/><Relationship Id="rId11"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s://www.renault.fr/" TargetMode="External"/></Relationships>
</file>

<file path=ppt/slides/_rels/slide88.xml.rels><?xml version="1.0" encoding="UTF-8" standalone="yes"?>
<Relationships xmlns="http://schemas.openxmlformats.org/package/2006/relationships"><Relationship Id="rId3" Type="http://schemas.openxmlformats.org/officeDocument/2006/relationships/image" Target="../media/image219.jpeg"/><Relationship Id="rId4" Type="http://schemas.openxmlformats.org/officeDocument/2006/relationships/image" Target="../media/image1.png"/><Relationship Id="rId5" Type="http://schemas.openxmlformats.org/officeDocument/2006/relationships/hyperlink" Target="https://www.goglasses.fr/realite-virtuelle/formation-vr-walmart" TargetMode="External"/><Relationship Id="rId6" Type="http://schemas.openxmlformats.org/officeDocument/2006/relationships/image" Target="../media/image220.png"/><Relationship Id="rId7" Type="http://schemas.openxmlformats.org/officeDocument/2006/relationships/image" Target="../media/image34.png"/><Relationship Id="rId8" Type="http://schemas.openxmlformats.org/officeDocument/2006/relationships/image" Target="../media/image35.png"/><Relationship Id="rId9" Type="http://schemas.openxmlformats.org/officeDocument/2006/relationships/image" Target="../media/image36.png"/><Relationship Id="rId10" Type="http://schemas.openxmlformats.org/officeDocument/2006/relationships/image" Target="../media/image31.tiff"/><Relationship Id="rId1" Type="http://schemas.openxmlformats.org/officeDocument/2006/relationships/slideLayout" Target="../slideLayouts/slideLayout12.xml"/><Relationship Id="rId2" Type="http://schemas.openxmlformats.org/officeDocument/2006/relationships/hyperlink" Target="https://www.walmart.com/" TargetMode="External"/></Relationships>
</file>

<file path=ppt/slides/_rels/slide89.xml.rels><?xml version="1.0" encoding="UTF-8" standalone="yes"?>
<Relationships xmlns="http://schemas.openxmlformats.org/package/2006/relationships"><Relationship Id="rId11" Type="http://schemas.openxmlformats.org/officeDocument/2006/relationships/hyperlink" Target="https://hubs.ly/H0971qh0" TargetMode="External"/><Relationship Id="rId12" Type="http://schemas.openxmlformats.org/officeDocument/2006/relationships/image" Target="../media/image225.png"/><Relationship Id="rId13" Type="http://schemas.openxmlformats.org/officeDocument/2006/relationships/hyperlink" Target="https://hubs.ly/H0971qG0" TargetMode="External"/><Relationship Id="rId14" Type="http://schemas.openxmlformats.org/officeDocument/2006/relationships/image" Target="../media/image226.png"/><Relationship Id="rId15" Type="http://schemas.openxmlformats.org/officeDocument/2006/relationships/image" Target="../media/image227.tiff"/><Relationship Id="rId16" Type="http://schemas.openxmlformats.org/officeDocument/2006/relationships/hyperlink" Target="https://hubs.ly/H09nd7N0" TargetMode="External"/><Relationship Id="rId17" Type="http://schemas.openxmlformats.org/officeDocument/2006/relationships/image" Target="../media/image228.tiff"/><Relationship Id="rId1" Type="http://schemas.openxmlformats.org/officeDocument/2006/relationships/slideLayout" Target="../slideLayouts/slideLayout14.xml"/><Relationship Id="rId2" Type="http://schemas.openxmlformats.org/officeDocument/2006/relationships/hyperlink" Target="mailto:nathalie.lengoc@hubinstitute.com?subject=J'ai%20une%20question%20au%20sujet%20des%20HUBREPORT" TargetMode="External"/><Relationship Id="rId3" Type="http://schemas.openxmlformats.org/officeDocument/2006/relationships/hyperlink" Target="https://hubs.ly/H0971rG0" TargetMode="External"/><Relationship Id="rId4" Type="http://schemas.openxmlformats.org/officeDocument/2006/relationships/image" Target="../media/image221.png"/><Relationship Id="rId5" Type="http://schemas.openxmlformats.org/officeDocument/2006/relationships/hyperlink" Target="https://hubs.ly/H0971M-0" TargetMode="External"/><Relationship Id="rId6" Type="http://schemas.openxmlformats.org/officeDocument/2006/relationships/image" Target="../media/image222.tiff"/><Relationship Id="rId7" Type="http://schemas.openxmlformats.org/officeDocument/2006/relationships/hyperlink" Target="http://hubklub.hubinstitute.com/hubreport/future-of-data-crm-2017/" TargetMode="External"/><Relationship Id="rId8" Type="http://schemas.openxmlformats.org/officeDocument/2006/relationships/image" Target="../media/image223.png"/><Relationship Id="rId9" Type="http://schemas.openxmlformats.org/officeDocument/2006/relationships/hyperlink" Target="https://hubs.ly/H0971M20" TargetMode="External"/><Relationship Id="rId10" Type="http://schemas.openxmlformats.org/officeDocument/2006/relationships/image" Target="../media/image224.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hyperlink" Target="https://www.frenchweb.fr/le-futur-du-travail-et-la-mutation-des-emplois/267902" TargetMode="External"/><Relationship Id="rId5" Type="http://schemas.openxmlformats.org/officeDocument/2006/relationships/image" Target="../media/image11.tiff"/><Relationship Id="rId6" Type="http://schemas.openxmlformats.org/officeDocument/2006/relationships/image" Target="../media/image12.tiff"/><Relationship Id="rId1" Type="http://schemas.openxmlformats.org/officeDocument/2006/relationships/slideLayout" Target="../slideLayouts/slideLayout12.xml"/><Relationship Id="rId2" Type="http://schemas.openxmlformats.org/officeDocument/2006/relationships/image" Target="../media/image1.png"/></Relationships>
</file>

<file path=ppt/slides/_rels/slide90.xml.rels><?xml version="1.0" encoding="UTF-8" standalone="yes"?>
<Relationships xmlns="http://schemas.openxmlformats.org/package/2006/relationships"><Relationship Id="rId3" Type="http://schemas.openxmlformats.org/officeDocument/2006/relationships/hyperlink" Target="mailto:lena.melard@hubinstitute.com?subject=J'ai%20une%20question%20au%20sujet%20de%20ce%20HUBREPORT" TargetMode="External"/><Relationship Id="rId4" Type="http://schemas.openxmlformats.org/officeDocument/2006/relationships/hyperlink" Target="mailto:elodiesarfati@people-in.fr?subject=J'ai%20une%20question%20au%20sujet%20de%20ce%20HUBREPORT" TargetMode="External"/><Relationship Id="rId5" Type="http://schemas.openxmlformats.org/officeDocument/2006/relationships/image" Target="../media/image229.png"/><Relationship Id="rId1" Type="http://schemas.openxmlformats.org/officeDocument/2006/relationships/slideLayout" Target="../slideLayouts/slideLayout14.xml"/><Relationship Id="rId2" Type="http://schemas.openxmlformats.org/officeDocument/2006/relationships/hyperlink" Target="mailto:nathalie.lengoc@hubinstitute.com?subject=J'ai%20une%20question%20au%20sujet%20de%20ce%20HUBREPOR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Rectangle"/>
          <p:cNvSpPr/>
          <p:nvPr/>
        </p:nvSpPr>
        <p:spPr>
          <a:xfrm>
            <a:off x="8519231" y="5480798"/>
            <a:ext cx="3672769" cy="573103"/>
          </a:xfrm>
          <a:prstGeom prst="rect">
            <a:avLst/>
          </a:prstGeom>
          <a:solidFill>
            <a:srgbClr val="000000">
              <a:alpha val="76460"/>
            </a:srgbClr>
          </a:solidFill>
          <a:ln w="12700">
            <a:miter lim="400000"/>
          </a:ln>
        </p:spPr>
        <p:txBody>
          <a:bodyPr lIns="0" tIns="0" rIns="0" bIns="0" anchor="ctr"/>
          <a:lstStyle/>
          <a:p>
            <a:pPr>
              <a:defRPr sz="1600">
                <a:solidFill>
                  <a:srgbClr val="FFFFFF"/>
                </a:solidFill>
              </a:defRPr>
            </a:pPr>
            <a:endParaRPr/>
          </a:p>
        </p:txBody>
      </p:sp>
      <p:sp>
        <p:nvSpPr>
          <p:cNvPr id="249" name="Rectangle"/>
          <p:cNvSpPr/>
          <p:nvPr/>
        </p:nvSpPr>
        <p:spPr>
          <a:xfrm>
            <a:off x="-636" y="554686"/>
            <a:ext cx="2495882" cy="573102"/>
          </a:xfrm>
          <a:prstGeom prst="rect">
            <a:avLst/>
          </a:prstGeom>
          <a:solidFill>
            <a:srgbClr val="000000">
              <a:alpha val="76460"/>
            </a:srgbClr>
          </a:solidFill>
          <a:ln w="12700">
            <a:miter lim="400000"/>
          </a:ln>
        </p:spPr>
        <p:txBody>
          <a:bodyPr lIns="0" tIns="0" rIns="0" bIns="0" anchor="ctr"/>
          <a:lstStyle/>
          <a:p>
            <a:pPr>
              <a:defRPr sz="1600">
                <a:solidFill>
                  <a:srgbClr val="FFFFFF"/>
                </a:solidFill>
              </a:defRPr>
            </a:pPr>
            <a:endParaRPr/>
          </a:p>
        </p:txBody>
      </p:sp>
      <p:pic>
        <p:nvPicPr>
          <p:cNvPr id="250" name="575.jpeg" descr="575.jpeg"/>
          <p:cNvPicPr>
            <a:picLocks noGrp="1" noChangeAspect="1"/>
          </p:cNvPicPr>
          <p:nvPr>
            <p:ph type="pic" idx="13"/>
          </p:nvPr>
        </p:nvPicPr>
        <p:blipFill>
          <a:blip r:embed="rId2" cstate="print">
            <a:alphaModFix amt="87882"/>
            <a:extLst>
              <a:ext uri="{28A0092B-C50C-407E-A947-70E740481C1C}">
                <a14:useLocalDpi xmlns:a14="http://schemas.microsoft.com/office/drawing/2010/main"/>
              </a:ext>
            </a:extLst>
          </a:blip>
          <a:srcRect/>
          <a:stretch>
            <a:fillRect/>
          </a:stretch>
        </p:blipFill>
        <p:spPr>
          <a:xfrm>
            <a:off x="-9993" y="0"/>
            <a:ext cx="12211986" cy="6428504"/>
          </a:xfrm>
          <a:prstGeom prst="rect">
            <a:avLst/>
          </a:prstGeom>
        </p:spPr>
      </p:pic>
      <p:sp>
        <p:nvSpPr>
          <p:cNvPr id="251" name="FUture of work…"/>
          <p:cNvSpPr txBox="1">
            <a:spLocks noGrp="1"/>
          </p:cNvSpPr>
          <p:nvPr>
            <p:ph type="body" idx="14"/>
          </p:nvPr>
        </p:nvSpPr>
        <p:spPr>
          <a:prstGeom prst="rect">
            <a:avLst/>
          </a:prstGeom>
        </p:spPr>
        <p:txBody>
          <a:bodyPr/>
          <a:lstStyle/>
          <a:p>
            <a:pPr marL="0" indent="0">
              <a:spcBef>
                <a:spcPts val="0"/>
              </a:spcBef>
              <a:buSzTx/>
              <a:buNone/>
              <a:defRPr sz="5400" b="1" cap="all">
                <a:solidFill>
                  <a:srgbClr val="FFFFFF"/>
                </a:solidFill>
              </a:defRPr>
            </a:pPr>
            <a:r>
              <a:t>FUture of work</a:t>
            </a:r>
          </a:p>
          <a:p>
            <a:pPr marL="0" indent="0">
              <a:spcBef>
                <a:spcPts val="0"/>
              </a:spcBef>
              <a:buSzTx/>
              <a:buNone/>
              <a:defRPr b="1" cap="all">
                <a:solidFill>
                  <a:srgbClr val="FFFFFF"/>
                </a:solidFill>
              </a:defRPr>
            </a:pPr>
            <a:r>
              <a:t>8 grandes transformations du monde du travail</a:t>
            </a:r>
          </a:p>
        </p:txBody>
      </p:sp>
      <p:pic>
        <p:nvPicPr>
          <p:cNvPr id="252" name="image2.png" descr="image2.png"/>
          <p:cNvPicPr>
            <a:picLocks noChangeAspect="1"/>
          </p:cNvPicPr>
          <p:nvPr/>
        </p:nvPicPr>
        <p:blipFill>
          <a:blip r:embed="rId3">
            <a:extLst/>
          </a:blip>
          <a:stretch>
            <a:fillRect/>
          </a:stretch>
        </p:blipFill>
        <p:spPr>
          <a:xfrm>
            <a:off x="10972358" y="303411"/>
            <a:ext cx="820443" cy="1333218"/>
          </a:xfrm>
          <a:prstGeom prst="rect">
            <a:avLst/>
          </a:prstGeom>
          <a:ln w="12700">
            <a:miter lim="400000"/>
          </a:ln>
        </p:spPr>
      </p:pic>
      <p:sp>
        <p:nvSpPr>
          <p:cNvPr id="253" name="2017"/>
          <p:cNvSpPr txBox="1">
            <a:spLocks noGrp="1"/>
          </p:cNvSpPr>
          <p:nvPr>
            <p:ph type="body" idx="15"/>
          </p:nvPr>
        </p:nvSpPr>
        <p:spPr>
          <a:prstGeom prst="rect">
            <a:avLst/>
          </a:prstGeom>
        </p:spPr>
        <p:txBody>
          <a:bodyPr/>
          <a:lstStyle/>
          <a:p>
            <a:r>
              <a:t>2017</a:t>
            </a:r>
          </a:p>
        </p:txBody>
      </p:sp>
      <p:sp>
        <p:nvSpPr>
          <p:cNvPr id="254" name="Rectangle"/>
          <p:cNvSpPr/>
          <p:nvPr/>
        </p:nvSpPr>
        <p:spPr>
          <a:xfrm>
            <a:off x="6743945" y="6029278"/>
            <a:ext cx="235943" cy="41028"/>
          </a:xfrm>
          <a:prstGeom prst="rect">
            <a:avLst/>
          </a:prstGeom>
          <a:solidFill>
            <a:srgbClr val="FFFFFF"/>
          </a:solidFill>
          <a:ln w="3175">
            <a:miter lim="400000"/>
          </a:ln>
        </p:spPr>
        <p:txBody>
          <a:bodyPr lIns="35718" tIns="35718" rIns="35718" bIns="35718" anchor="ctr"/>
          <a:lstStyle/>
          <a:p>
            <a:pPr defTabSz="410765">
              <a:defRPr>
                <a:solidFill>
                  <a:srgbClr val="FFFFFF"/>
                </a:solidFill>
              </a:defRPr>
            </a:pPr>
            <a:endParaRPr/>
          </a:p>
        </p:txBody>
      </p:sp>
      <p:sp>
        <p:nvSpPr>
          <p:cNvPr id="255" name="Rectangle"/>
          <p:cNvSpPr/>
          <p:nvPr/>
        </p:nvSpPr>
        <p:spPr>
          <a:xfrm rot="16200000">
            <a:off x="393579" y="4608314"/>
            <a:ext cx="1214240" cy="92472"/>
          </a:xfrm>
          <a:prstGeom prst="rect">
            <a:avLst/>
          </a:prstGeom>
          <a:solidFill>
            <a:srgbClr val="FFFFFF"/>
          </a:solidFill>
          <a:ln w="3175">
            <a:miter lim="400000"/>
          </a:ln>
        </p:spPr>
        <p:txBody>
          <a:bodyPr lIns="35718" tIns="35718" rIns="35718" bIns="35718" anchor="ctr"/>
          <a:lstStyle/>
          <a:p>
            <a:pPr defTabSz="410765">
              <a:defRPr>
                <a:solidFill>
                  <a:srgbClr val="FFFFFF"/>
                </a:solidFill>
              </a:defRPr>
            </a:pPr>
            <a:endParaRPr/>
          </a:p>
        </p:txBody>
      </p:sp>
      <p:sp>
        <p:nvSpPr>
          <p:cNvPr id="256" name="Rectangle"/>
          <p:cNvSpPr/>
          <p:nvPr/>
        </p:nvSpPr>
        <p:spPr>
          <a:xfrm>
            <a:off x="5283445" y="6029278"/>
            <a:ext cx="235943" cy="41028"/>
          </a:xfrm>
          <a:prstGeom prst="rect">
            <a:avLst/>
          </a:prstGeom>
          <a:solidFill>
            <a:srgbClr val="FFFFFF"/>
          </a:solidFill>
          <a:ln w="3175">
            <a:miter lim="400000"/>
          </a:ln>
        </p:spPr>
        <p:txBody>
          <a:bodyPr lIns="35718" tIns="35718" rIns="35718" bIns="35718" anchor="ctr"/>
          <a:lstStyle/>
          <a:p>
            <a:pPr defTabSz="410765">
              <a:defRPr>
                <a:solidFill>
                  <a:srgbClr val="FFFFFF"/>
                </a:solidFill>
              </a:defRPr>
            </a:pPr>
            <a:endParaRPr/>
          </a:p>
        </p:txBody>
      </p:sp>
      <p:sp>
        <p:nvSpPr>
          <p:cNvPr id="257" name="Rectangle"/>
          <p:cNvSpPr/>
          <p:nvPr/>
        </p:nvSpPr>
        <p:spPr>
          <a:xfrm>
            <a:off x="-1" y="6424540"/>
            <a:ext cx="12192001" cy="478975"/>
          </a:xfrm>
          <a:prstGeom prst="rect">
            <a:avLst/>
          </a:prstGeom>
          <a:solidFill>
            <a:srgbClr val="000000"/>
          </a:solidFill>
          <a:ln w="3175">
            <a:miter lim="400000"/>
          </a:ln>
        </p:spPr>
        <p:txBody>
          <a:bodyPr lIns="22859" tIns="22859" rIns="22859" bIns="22859" anchor="ctr"/>
          <a:lstStyle/>
          <a:p>
            <a:pPr defTabSz="457200">
              <a:defRPr sz="900"/>
            </a:pPr>
            <a:endParaRPr/>
          </a:p>
        </p:txBody>
      </p:sp>
      <p:sp>
        <p:nvSpPr>
          <p:cNvPr id="258" name="Hubinstitute.com"/>
          <p:cNvSpPr txBox="1"/>
          <p:nvPr/>
        </p:nvSpPr>
        <p:spPr>
          <a:xfrm>
            <a:off x="5432815" y="6570854"/>
            <a:ext cx="1326370" cy="186346"/>
          </a:xfrm>
          <a:prstGeom prst="rect">
            <a:avLst/>
          </a:prstGeom>
          <a:ln w="3175">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defTabSz="228600">
              <a:defRPr sz="1000" cap="all">
                <a:solidFill>
                  <a:srgbClr val="FFFFFF"/>
                </a:solidFill>
              </a:defRPr>
            </a:lvl1pPr>
          </a:lstStyle>
          <a:p>
            <a:r>
              <a:t>Hubinstitute.com</a:t>
            </a:r>
          </a:p>
        </p:txBody>
      </p:sp>
      <p:sp>
        <p:nvSpPr>
          <p:cNvPr id="259" name="Rectangle"/>
          <p:cNvSpPr/>
          <p:nvPr/>
        </p:nvSpPr>
        <p:spPr>
          <a:xfrm>
            <a:off x="-635" y="554687"/>
            <a:ext cx="2495880" cy="573101"/>
          </a:xfrm>
          <a:prstGeom prst="rect">
            <a:avLst/>
          </a:prstGeom>
          <a:solidFill>
            <a:srgbClr val="000000">
              <a:alpha val="76460"/>
            </a:srgbClr>
          </a:solidFill>
          <a:ln w="3175">
            <a:miter lim="400000"/>
          </a:ln>
        </p:spPr>
        <p:txBody>
          <a:bodyPr lIns="0" tIns="0" rIns="0" bIns="0" anchor="ctr"/>
          <a:lstStyle/>
          <a:p>
            <a:pPr>
              <a:defRPr sz="1600">
                <a:solidFill>
                  <a:srgbClr val="FFFFFF"/>
                </a:solidFill>
              </a:defRPr>
            </a:pPr>
            <a:endParaRPr/>
          </a:p>
        </p:txBody>
      </p:sp>
      <p:sp>
        <p:nvSpPr>
          <p:cNvPr id="260" name="HUBREPORT"/>
          <p:cNvSpPr txBox="1">
            <a:spLocks noGrp="1"/>
          </p:cNvSpPr>
          <p:nvPr>
            <p:ph type="body" idx="16"/>
          </p:nvPr>
        </p:nvSpPr>
        <p:spPr>
          <a:prstGeom prst="rect">
            <a:avLst/>
          </a:prstGeom>
        </p:spPr>
        <p:txBody>
          <a:bodyPr/>
          <a:lstStyle/>
          <a:p>
            <a:r>
              <a:t>HUBREPORT</a:t>
            </a:r>
          </a:p>
        </p:txBody>
      </p:sp>
      <p:sp>
        <p:nvSpPr>
          <p:cNvPr id="261" name="Rectangle"/>
          <p:cNvSpPr/>
          <p:nvPr/>
        </p:nvSpPr>
        <p:spPr>
          <a:xfrm>
            <a:off x="8519231" y="5480798"/>
            <a:ext cx="3672769" cy="573102"/>
          </a:xfrm>
          <a:prstGeom prst="rect">
            <a:avLst/>
          </a:prstGeom>
          <a:solidFill>
            <a:srgbClr val="000000">
              <a:alpha val="76460"/>
            </a:srgbClr>
          </a:solidFill>
          <a:ln w="3175">
            <a:miter lim="400000"/>
          </a:ln>
        </p:spPr>
        <p:txBody>
          <a:bodyPr lIns="0" tIns="0" rIns="0" bIns="0" anchor="ctr"/>
          <a:lstStyle/>
          <a:p>
            <a:pPr>
              <a:defRPr sz="1600">
                <a:solidFill>
                  <a:srgbClr val="FFFFFF"/>
                </a:solidFill>
              </a:defRPr>
            </a:pPr>
            <a:endParaRPr/>
          </a:p>
        </p:txBody>
      </p:sp>
      <p:sp>
        <p:nvSpPr>
          <p:cNvPr id="262" name="version intégrale"/>
          <p:cNvSpPr txBox="1">
            <a:spLocks noGrp="1"/>
          </p:cNvSpPr>
          <p:nvPr>
            <p:ph type="body" idx="17"/>
          </p:nvPr>
        </p:nvSpPr>
        <p:spPr>
          <a:xfrm>
            <a:off x="8550259" y="5550499"/>
            <a:ext cx="3513027" cy="433699"/>
          </a:xfrm>
          <a:prstGeom prst="rect">
            <a:avLst/>
          </a:prstGeom>
        </p:spPr>
        <p:txBody>
          <a:bodyPr/>
          <a:lstStyle/>
          <a:p>
            <a:r>
              <a:t>version intégrale</a:t>
            </a:r>
          </a:p>
        </p:txBody>
      </p:sp>
      <p:pic>
        <p:nvPicPr>
          <p:cNvPr id="263"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
        <p:nvSpPr>
          <p:cNvPr id="264" name="Rectangle"/>
          <p:cNvSpPr/>
          <p:nvPr/>
        </p:nvSpPr>
        <p:spPr>
          <a:xfrm>
            <a:off x="6743944" y="6029278"/>
            <a:ext cx="235944" cy="41029"/>
          </a:xfrm>
          <a:prstGeom prst="rect">
            <a:avLst/>
          </a:prstGeom>
          <a:solidFill>
            <a:srgbClr val="FFFFFF"/>
          </a:solidFill>
          <a:ln w="12700">
            <a:miter lim="400000"/>
          </a:ln>
        </p:spPr>
        <p:txBody>
          <a:bodyPr lIns="0" tIns="0" rIns="0" bIns="0" anchor="ctr"/>
          <a:lstStyle/>
          <a:p>
            <a:pPr defTabSz="410764">
              <a:defRPr>
                <a:solidFill>
                  <a:srgbClr val="FFFFFF"/>
                </a:solidFill>
              </a:defRPr>
            </a:pPr>
            <a:endParaRPr/>
          </a:p>
        </p:txBody>
      </p:sp>
      <p:sp>
        <p:nvSpPr>
          <p:cNvPr id="265" name="Rectangle"/>
          <p:cNvSpPr/>
          <p:nvPr/>
        </p:nvSpPr>
        <p:spPr>
          <a:xfrm rot="16200000">
            <a:off x="393579" y="4608314"/>
            <a:ext cx="1214241" cy="92473"/>
          </a:xfrm>
          <a:prstGeom prst="rect">
            <a:avLst/>
          </a:prstGeom>
          <a:solidFill>
            <a:srgbClr val="FFFFFF"/>
          </a:solidFill>
          <a:ln w="12700">
            <a:miter lim="400000"/>
          </a:ln>
        </p:spPr>
        <p:txBody>
          <a:bodyPr lIns="0" tIns="0" rIns="0" bIns="0" anchor="ctr"/>
          <a:lstStyle/>
          <a:p>
            <a:pPr defTabSz="410764">
              <a:defRPr>
                <a:solidFill>
                  <a:srgbClr val="FFFFFF"/>
                </a:solidFill>
              </a:defRPr>
            </a:pPr>
            <a:endParaRPr/>
          </a:p>
        </p:txBody>
      </p:sp>
      <p:sp>
        <p:nvSpPr>
          <p:cNvPr id="266" name="Rectangle"/>
          <p:cNvSpPr/>
          <p:nvPr/>
        </p:nvSpPr>
        <p:spPr>
          <a:xfrm>
            <a:off x="5283444" y="6029278"/>
            <a:ext cx="235944" cy="41029"/>
          </a:xfrm>
          <a:prstGeom prst="rect">
            <a:avLst/>
          </a:prstGeom>
          <a:solidFill>
            <a:srgbClr val="FFFFFF"/>
          </a:solidFill>
          <a:ln w="12700">
            <a:miter lim="400000"/>
          </a:ln>
        </p:spPr>
        <p:txBody>
          <a:bodyPr lIns="0" tIns="0" rIns="0" bIns="0" anchor="ctr"/>
          <a:lstStyle/>
          <a:p>
            <a:pPr defTabSz="410764">
              <a:defRPr>
                <a:solidFill>
                  <a:srgbClr val="FFFFFF"/>
                </a:solidFill>
              </a:defRPr>
            </a:pPr>
            <a:endParaRPr/>
          </a:p>
        </p:txBody>
      </p:sp>
      <p:sp>
        <p:nvSpPr>
          <p:cNvPr id="267" name="Rectangle"/>
          <p:cNvSpPr/>
          <p:nvPr/>
        </p:nvSpPr>
        <p:spPr>
          <a:xfrm>
            <a:off x="-2" y="6424540"/>
            <a:ext cx="12192003" cy="478975"/>
          </a:xfrm>
          <a:prstGeom prst="rect">
            <a:avLst/>
          </a:prstGeom>
          <a:solidFill>
            <a:srgbClr val="000000"/>
          </a:solidFill>
          <a:ln w="12700">
            <a:miter lim="400000"/>
          </a:ln>
        </p:spPr>
        <p:txBody>
          <a:bodyPr lIns="0" tIns="0" rIns="0" bIns="0" anchor="ctr"/>
          <a:lstStyle/>
          <a:p>
            <a:pPr defTabSz="457200">
              <a:defRPr sz="900"/>
            </a:pPr>
            <a:endParaRPr/>
          </a:p>
        </p:txBody>
      </p:sp>
      <p:sp>
        <p:nvSpPr>
          <p:cNvPr id="268" name="Hubinstitute.com"/>
          <p:cNvSpPr txBox="1"/>
          <p:nvPr/>
        </p:nvSpPr>
        <p:spPr>
          <a:xfrm>
            <a:off x="5432814" y="6570854"/>
            <a:ext cx="1326370" cy="186346"/>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defTabSz="228600">
              <a:defRPr sz="1000" cap="all">
                <a:solidFill>
                  <a:srgbClr val="FFFFFF"/>
                </a:solidFill>
              </a:defRPr>
            </a:lvl1pPr>
          </a:lstStyle>
          <a:p>
            <a:r>
              <a:t>Hubinstitute.com</a:t>
            </a:r>
          </a:p>
        </p:txBody>
      </p:sp>
    </p:spTree>
  </p:cSld>
  <p:clrMapOvr>
    <a:masterClrMapping/>
  </p:clrMapOvr>
  <p:transition xmlns:p14="http://schemas.microsoft.com/office/powerpoint/2010/mai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5" name="Image" descr="Image"/>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38804" y="-43999"/>
            <a:ext cx="6169709" cy="6749381"/>
          </a:xfrm>
          <a:prstGeom prst="rect">
            <a:avLst/>
          </a:prstGeom>
          <a:ln w="12700">
            <a:miter lim="400000"/>
          </a:ln>
        </p:spPr>
      </p:pic>
      <p:sp>
        <p:nvSpPr>
          <p:cNvPr id="42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42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42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10</a:t>
            </a:fld>
            <a:endParaRPr/>
          </a:p>
        </p:txBody>
      </p:sp>
      <p:pic>
        <p:nvPicPr>
          <p:cNvPr id="429" name="image25.png" descr="image2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430" name="Rectangle 6"/>
          <p:cNvSpPr txBox="1"/>
          <p:nvPr/>
        </p:nvSpPr>
        <p:spPr>
          <a:xfrm>
            <a:off x="6725509" y="5409900"/>
            <a:ext cx="5254521" cy="59237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r">
              <a:defRPr sz="1700"/>
            </a:lvl1pPr>
          </a:lstStyle>
          <a:p>
            <a:r>
              <a:t>Près d’un emploi sur deux a de fortes chances d'être transformé, d’après l’OCDE.</a:t>
            </a:r>
          </a:p>
        </p:txBody>
      </p:sp>
      <p:pic>
        <p:nvPicPr>
          <p:cNvPr id="431" name="Image" descr="Image"/>
          <p:cNvPicPr>
            <a:picLocks noChangeAspect="1"/>
          </p:cNvPicPr>
          <p:nvPr/>
        </p:nvPicPr>
        <p:blipFill>
          <a:blip r:embed="rId4">
            <a:extLst/>
          </a:blip>
          <a:stretch>
            <a:fillRect/>
          </a:stretch>
        </p:blipFill>
        <p:spPr>
          <a:xfrm>
            <a:off x="6350605" y="5384165"/>
            <a:ext cx="708829" cy="592379"/>
          </a:xfrm>
          <a:prstGeom prst="rect">
            <a:avLst/>
          </a:prstGeom>
          <a:ln w="12700">
            <a:miter lim="400000"/>
          </a:ln>
        </p:spPr>
      </p:pic>
      <p:sp>
        <p:nvSpPr>
          <p:cNvPr id="432" name="Se transformer…"/>
          <p:cNvSpPr txBox="1"/>
          <p:nvPr/>
        </p:nvSpPr>
        <p:spPr>
          <a:xfrm>
            <a:off x="6705017" y="792699"/>
            <a:ext cx="5120202" cy="3244138"/>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F19A28"/>
                </a:solidFill>
              </a:defRPr>
            </a:pPr>
            <a:r>
              <a:t>Se transformer</a:t>
            </a:r>
          </a:p>
          <a:p>
            <a:pPr algn="l">
              <a:defRPr sz="2000"/>
            </a:pPr>
            <a:endParaRPr/>
          </a:p>
          <a:p>
            <a:pPr algn="l">
              <a:defRPr sz="1700" b="0"/>
            </a:pPr>
            <a:r>
              <a:t>Le défi ne serait donc pas la disparition des emplois mais </a:t>
            </a:r>
            <a:r>
              <a:rPr b="1"/>
              <a:t>leur transformation</a:t>
            </a:r>
            <a:r>
              <a:t>, et leur adéquation avec le profil des employés. </a:t>
            </a:r>
          </a:p>
          <a:p>
            <a:pPr algn="l">
              <a:defRPr sz="1700" b="0"/>
            </a:pPr>
            <a:r>
              <a:t>Le progrès technique nécessite des profils de plus en plus qualifiés, ce qui implique de développer de nouvelles compétences et qualifications.</a:t>
            </a:r>
          </a:p>
          <a:p>
            <a:pPr algn="l">
              <a:defRPr sz="1700" b="0"/>
            </a:pPr>
            <a:endParaRPr/>
          </a:p>
          <a:p>
            <a:pPr algn="l">
              <a:defRPr sz="1700" b="0"/>
            </a:pPr>
            <a:r>
              <a:t>Le défi majeur est notre agilité et notre </a:t>
            </a:r>
            <a:r>
              <a:rPr b="1"/>
              <a:t>capacité à nous adapter à la transformation numérique</a:t>
            </a:r>
            <a:r>
              <a:t>. L’enjeu est donc celui de la formation.</a:t>
            </a:r>
          </a:p>
        </p:txBody>
      </p:sp>
      <p:sp>
        <p:nvSpPr>
          <p:cNvPr id="433" name="Source : Révolution numérique : moins de 10% des emplois menacés en France, Les Echos, 2017">
            <a:hlinkClick r:id="rId5"/>
          </p:cNvPr>
          <p:cNvSpPr txBox="1"/>
          <p:nvPr/>
        </p:nvSpPr>
        <p:spPr>
          <a:xfrm>
            <a:off x="8017708" y="6180642"/>
            <a:ext cx="3992073"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a:defRPr sz="700" b="0"/>
            </a:pPr>
            <a:r>
              <a:t>Source : </a:t>
            </a:r>
            <a:r>
              <a:rPr i="1"/>
              <a:t>Révolution numérique : moins de 10% des emplois menacés en France</a:t>
            </a:r>
            <a:r>
              <a:t>, Les Echos, 2017  </a:t>
            </a:r>
          </a:p>
        </p:txBody>
      </p:sp>
      <p:sp>
        <p:nvSpPr>
          <p:cNvPr id="434" name="Automatisation du travail"/>
          <p:cNvSpPr txBox="1"/>
          <p:nvPr/>
        </p:nvSpPr>
        <p:spPr>
          <a:xfrm>
            <a:off x="10067762" y="6582988"/>
            <a:ext cx="155947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800" b="0" cap="all">
                <a:solidFill>
                  <a:srgbClr val="FFFFFF"/>
                </a:solidFill>
              </a:defRPr>
            </a:lvl1pPr>
          </a:lstStyle>
          <a:p>
            <a:r>
              <a:t>Automatisation du travail</a:t>
            </a:r>
          </a:p>
        </p:txBody>
      </p:sp>
    </p:spTree>
  </p:cSld>
  <p:clrMapOvr>
    <a:masterClrMapping/>
  </p:clrMapOvr>
  <p:transition xmlns:p14="http://schemas.microsoft.com/office/powerpoint/2010/mai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53B5A5"/>
        </a:solidFill>
        <a:effectLst/>
      </p:bgPr>
    </p:bg>
    <p:spTree>
      <p:nvGrpSpPr>
        <p:cNvPr id="1" name=""/>
        <p:cNvGrpSpPr/>
        <p:nvPr/>
      </p:nvGrpSpPr>
      <p:grpSpPr>
        <a:xfrm>
          <a:off x="0" y="0"/>
          <a:ext cx="0" cy="0"/>
          <a:chOff x="0" y="0"/>
          <a:chExt cx="0" cy="0"/>
        </a:xfrm>
      </p:grpSpPr>
      <p:sp>
        <p:nvSpPr>
          <p:cNvPr id="436"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61D2C2">
              <a:alpha val="34480"/>
            </a:srgbClr>
          </a:solidFill>
          <a:ln w="3175">
            <a:miter lim="400000"/>
          </a:ln>
        </p:spPr>
        <p:txBody>
          <a:bodyPr lIns="0" tIns="0" rIns="0" bIns="0" anchor="ctr"/>
          <a:lstStyle/>
          <a:p>
            <a:pPr>
              <a:defRPr sz="1600">
                <a:solidFill>
                  <a:srgbClr val="FFFFFF"/>
                </a:solidFill>
              </a:defRPr>
            </a:pPr>
            <a:endParaRPr/>
          </a:p>
        </p:txBody>
      </p:sp>
      <p:sp>
        <p:nvSpPr>
          <p:cNvPr id="437"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4CA699">
              <a:alpha val="37890"/>
            </a:srgbClr>
          </a:solidFill>
          <a:ln w="3175">
            <a:miter lim="400000"/>
          </a:ln>
        </p:spPr>
        <p:txBody>
          <a:bodyPr lIns="0" tIns="0" rIns="0" bIns="0" anchor="ctr"/>
          <a:lstStyle/>
          <a:p>
            <a:pPr>
              <a:defRPr sz="1600">
                <a:solidFill>
                  <a:srgbClr val="FFFFFF"/>
                </a:solidFill>
              </a:defRPr>
            </a:pPr>
            <a:endParaRPr/>
          </a:p>
        </p:txBody>
      </p:sp>
      <p:sp>
        <p:nvSpPr>
          <p:cNvPr id="438"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6BE8D6">
              <a:alpha val="22696"/>
            </a:srgbClr>
          </a:solidFill>
          <a:ln w="3175">
            <a:miter lim="400000"/>
          </a:ln>
        </p:spPr>
        <p:txBody>
          <a:bodyPr lIns="0" tIns="0" rIns="0" bIns="0" anchor="ctr"/>
          <a:lstStyle/>
          <a:p>
            <a:pPr>
              <a:defRPr sz="1600">
                <a:solidFill>
                  <a:srgbClr val="FFFFFF"/>
                </a:solidFill>
              </a:defRPr>
            </a:pPr>
            <a:endParaRPr/>
          </a:p>
        </p:txBody>
      </p:sp>
      <p:sp>
        <p:nvSpPr>
          <p:cNvPr id="439"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440" name="Slide Number"/>
          <p:cNvSpPr txBox="1">
            <a:spLocks noGrp="1"/>
          </p:cNvSpPr>
          <p:nvPr>
            <p:ph type="sldNum" sz="quarter" idx="2"/>
          </p:nvPr>
        </p:nvSpPr>
        <p:spPr>
          <a:xfrm>
            <a:off x="11849372" y="6538231"/>
            <a:ext cx="221706" cy="223616"/>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11</a:t>
            </a:fld>
            <a:endParaRPr/>
          </a:p>
        </p:txBody>
      </p:sp>
      <p:sp>
        <p:nvSpPr>
          <p:cNvPr id="441"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442"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443"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endParaRPr/>
          </a:p>
        </p:txBody>
      </p:sp>
      <p:sp>
        <p:nvSpPr>
          <p:cNvPr id="444" name="2"/>
          <p:cNvSpPr txBox="1">
            <a:spLocks noGrp="1"/>
          </p:cNvSpPr>
          <p:nvPr>
            <p:ph type="body" idx="13"/>
          </p:nvPr>
        </p:nvSpPr>
        <p:spPr>
          <a:prstGeom prst="rect">
            <a:avLst/>
          </a:prstGeom>
        </p:spPr>
        <p:txBody>
          <a:bodyPr/>
          <a:lstStyle>
            <a:lvl1pPr>
              <a:defRPr>
                <a:solidFill>
                  <a:srgbClr val="53B5A5"/>
                </a:solidFill>
              </a:defRPr>
            </a:lvl1pPr>
          </a:lstStyle>
          <a:p>
            <a:r>
              <a:t>2</a:t>
            </a:r>
          </a:p>
        </p:txBody>
      </p:sp>
      <p:sp>
        <p:nvSpPr>
          <p:cNvPr id="445"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endParaRPr/>
          </a:p>
        </p:txBody>
      </p:sp>
      <p:pic>
        <p:nvPicPr>
          <p:cNvPr id="446"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
        <p:nvSpPr>
          <p:cNvPr id="447" name="L’entreprise collaborative :…"/>
          <p:cNvSpPr txBox="1">
            <a:spLocks noGrp="1"/>
          </p:cNvSpPr>
          <p:nvPr>
            <p:ph type="title"/>
          </p:nvPr>
        </p:nvSpPr>
        <p:spPr>
          <a:prstGeom prst="rect">
            <a:avLst/>
          </a:prstGeom>
        </p:spPr>
        <p:txBody>
          <a:bodyPr/>
          <a:lstStyle/>
          <a:p>
            <a:pPr>
              <a:defRPr sz="2800"/>
            </a:pPr>
            <a:r>
              <a:t>L’entreprise collaborative :</a:t>
            </a:r>
          </a:p>
          <a:p>
            <a:pPr>
              <a:defRPr sz="2800"/>
            </a:pPr>
            <a:r>
              <a:t>une force collective</a:t>
            </a:r>
          </a:p>
        </p:txBody>
      </p:sp>
    </p:spTree>
  </p:cSld>
  <p:clrMapOvr>
    <a:masterClrMapping/>
  </p:clrMapOvr>
  <p:transition xmlns:p14="http://schemas.microsoft.com/office/powerpoint/2010/mai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 name="Rectangle"/>
          <p:cNvSpPr/>
          <p:nvPr/>
        </p:nvSpPr>
        <p:spPr>
          <a:xfrm>
            <a:off x="-135732" y="-63500"/>
            <a:ext cx="5142311" cy="6858000"/>
          </a:xfrm>
          <a:prstGeom prst="rect">
            <a:avLst/>
          </a:prstGeom>
          <a:solidFill>
            <a:srgbClr val="4AA59D"/>
          </a:solidFill>
          <a:ln w="12700">
            <a:miter lim="400000"/>
          </a:ln>
        </p:spPr>
        <p:txBody>
          <a:bodyPr lIns="0" tIns="0" rIns="0" bIns="0" anchor="ctr"/>
          <a:lstStyle/>
          <a:p>
            <a:endParaRPr/>
          </a:p>
        </p:txBody>
      </p:sp>
      <p:sp>
        <p:nvSpPr>
          <p:cNvPr id="450"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451"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452"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12</a:t>
            </a:fld>
            <a:endParaRPr/>
          </a:p>
        </p:txBody>
      </p:sp>
      <p:pic>
        <p:nvPicPr>
          <p:cNvPr id="453"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454" name="Introduction au management collectif…"/>
          <p:cNvSpPr txBox="1"/>
          <p:nvPr/>
        </p:nvSpPr>
        <p:spPr>
          <a:xfrm>
            <a:off x="5792249" y="2419359"/>
            <a:ext cx="2833297" cy="26738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457200">
              <a:defRPr sz="1800">
                <a:solidFill>
                  <a:srgbClr val="54B4A5"/>
                </a:solidFill>
              </a:defRPr>
            </a:pPr>
            <a:r>
              <a:t>Introduction au management collectif</a:t>
            </a:r>
          </a:p>
          <a:p>
            <a:pPr algn="just" defTabSz="457200">
              <a:defRPr sz="1800"/>
            </a:pPr>
            <a:endParaRPr/>
          </a:p>
          <a:p>
            <a:pPr algn="just" defTabSz="457200">
              <a:defRPr b="0"/>
            </a:pPr>
            <a:r>
              <a:t>Les transformations digitales et sociétales ont contribué à rendre </a:t>
            </a:r>
            <a:r>
              <a:rPr b="1"/>
              <a:t>obsolètes certaines formes de management</a:t>
            </a:r>
            <a:r>
              <a:t>. Cette prise de conscience du 21</a:t>
            </a:r>
            <a:r>
              <a:rPr baseline="31999"/>
              <a:t>ème</a:t>
            </a:r>
            <a:r>
              <a:t> siècle a poussé les entreprises à mettre en place des modes de management davantage tournés vers un </a:t>
            </a:r>
            <a:r>
              <a:rPr b="1"/>
              <a:t>mana-gement participatif</a:t>
            </a:r>
            <a:r>
              <a:t>. </a:t>
            </a:r>
          </a:p>
        </p:txBody>
      </p:sp>
      <p:sp>
        <p:nvSpPr>
          <p:cNvPr id="455" name="Repenser l’organisation…"/>
          <p:cNvSpPr txBox="1"/>
          <p:nvPr/>
        </p:nvSpPr>
        <p:spPr>
          <a:xfrm>
            <a:off x="8845256" y="2727587"/>
            <a:ext cx="2833299" cy="22039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457200">
              <a:defRPr sz="1800">
                <a:solidFill>
                  <a:srgbClr val="54B4A5"/>
                </a:solidFill>
              </a:defRPr>
            </a:pPr>
            <a:r>
              <a:t>Repenser l’organisation</a:t>
            </a:r>
          </a:p>
          <a:p>
            <a:pPr algn="l" defTabSz="457200">
              <a:defRPr sz="1800"/>
            </a:pPr>
            <a:endParaRPr/>
          </a:p>
          <a:p>
            <a:pPr algn="just" defTabSz="457200">
              <a:defRPr b="0"/>
            </a:pPr>
            <a:r>
              <a:t>Les organisations ont évolué, en s’inspirant notamment des Gafa* et en détruisant progressivement l’efficience de la structure pyrami-dale. Au programme: la </a:t>
            </a:r>
            <a:r>
              <a:rPr b="1"/>
              <a:t>décentra-lisation</a:t>
            </a:r>
            <a:r>
              <a:t> des prises de décision et une volonté de </a:t>
            </a:r>
            <a:r>
              <a:rPr b="1"/>
              <a:t>mobiliser les in-telligences collectives</a:t>
            </a:r>
            <a:r>
              <a:t>.</a:t>
            </a:r>
          </a:p>
        </p:txBody>
      </p:sp>
      <p:sp>
        <p:nvSpPr>
          <p:cNvPr id="456" name="Devenir une entreprise collaborative"/>
          <p:cNvSpPr txBox="1"/>
          <p:nvPr/>
        </p:nvSpPr>
        <p:spPr>
          <a:xfrm>
            <a:off x="5844213" y="1564396"/>
            <a:ext cx="5846802" cy="4087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2500">
                <a:solidFill>
                  <a:srgbClr val="54B4A5"/>
                </a:solidFill>
              </a:defRPr>
            </a:lvl1pPr>
          </a:lstStyle>
          <a:p>
            <a:r>
              <a:t>Devenir une entreprise collaborative</a:t>
            </a:r>
          </a:p>
        </p:txBody>
      </p:sp>
      <p:sp>
        <p:nvSpPr>
          <p:cNvPr id="457" name="* Google, Apple, Facebook, Amazon"/>
          <p:cNvSpPr txBox="1"/>
          <p:nvPr/>
        </p:nvSpPr>
        <p:spPr>
          <a:xfrm>
            <a:off x="10628505" y="6237528"/>
            <a:ext cx="1491761"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defTabSz="457200">
              <a:defRPr sz="700" b="0"/>
            </a:lvl1pPr>
          </a:lstStyle>
          <a:p>
            <a:r>
              <a:t>* Google, Apple, Facebook, Amazon</a:t>
            </a:r>
          </a:p>
        </p:txBody>
      </p:sp>
      <p:pic>
        <p:nvPicPr>
          <p:cNvPr id="458" name="Image" descr="Image"/>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777" y="2470671"/>
            <a:ext cx="5007770" cy="3390520"/>
          </a:xfrm>
          <a:custGeom>
            <a:avLst/>
            <a:gdLst/>
            <a:ahLst/>
            <a:cxnLst>
              <a:cxn ang="0">
                <a:pos x="wd2" y="hd2"/>
              </a:cxn>
              <a:cxn ang="5400000">
                <a:pos x="wd2" y="hd2"/>
              </a:cxn>
              <a:cxn ang="10800000">
                <a:pos x="wd2" y="hd2"/>
              </a:cxn>
              <a:cxn ang="16200000">
                <a:pos x="wd2" y="hd2"/>
              </a:cxn>
            </a:cxnLst>
            <a:rect l="0" t="0" r="r" b="b"/>
            <a:pathLst>
              <a:path w="21600" h="21599" extrusionOk="0">
                <a:moveTo>
                  <a:pt x="17932" y="0"/>
                </a:moveTo>
                <a:cubicBezTo>
                  <a:pt x="17774" y="-1"/>
                  <a:pt x="17661" y="11"/>
                  <a:pt x="17569" y="46"/>
                </a:cubicBezTo>
                <a:cubicBezTo>
                  <a:pt x="17456" y="105"/>
                  <a:pt x="17356" y="200"/>
                  <a:pt x="17279" y="327"/>
                </a:cubicBezTo>
                <a:cubicBezTo>
                  <a:pt x="17271" y="341"/>
                  <a:pt x="17262" y="356"/>
                  <a:pt x="17254" y="372"/>
                </a:cubicBezTo>
                <a:cubicBezTo>
                  <a:pt x="17244" y="390"/>
                  <a:pt x="17235" y="408"/>
                  <a:pt x="17226" y="428"/>
                </a:cubicBezTo>
                <a:cubicBezTo>
                  <a:pt x="17218" y="444"/>
                  <a:pt x="17211" y="462"/>
                  <a:pt x="17204" y="478"/>
                </a:cubicBezTo>
                <a:cubicBezTo>
                  <a:pt x="17187" y="520"/>
                  <a:pt x="17171" y="563"/>
                  <a:pt x="17158" y="610"/>
                </a:cubicBezTo>
                <a:cubicBezTo>
                  <a:pt x="17078" y="890"/>
                  <a:pt x="17073" y="1108"/>
                  <a:pt x="17137" y="1608"/>
                </a:cubicBezTo>
                <a:cubicBezTo>
                  <a:pt x="17164" y="1821"/>
                  <a:pt x="17190" y="2112"/>
                  <a:pt x="17202" y="2334"/>
                </a:cubicBezTo>
                <a:cubicBezTo>
                  <a:pt x="17206" y="2393"/>
                  <a:pt x="17210" y="2449"/>
                  <a:pt x="17211" y="2496"/>
                </a:cubicBezTo>
                <a:lnTo>
                  <a:pt x="17211" y="2516"/>
                </a:lnTo>
                <a:cubicBezTo>
                  <a:pt x="17211" y="2517"/>
                  <a:pt x="17211" y="2517"/>
                  <a:pt x="17211" y="2518"/>
                </a:cubicBezTo>
                <a:lnTo>
                  <a:pt x="17213" y="2567"/>
                </a:lnTo>
                <a:lnTo>
                  <a:pt x="17219" y="2893"/>
                </a:lnTo>
                <a:lnTo>
                  <a:pt x="17207" y="2895"/>
                </a:lnTo>
                <a:lnTo>
                  <a:pt x="16951" y="2920"/>
                </a:lnTo>
                <a:cubicBezTo>
                  <a:pt x="16854" y="2930"/>
                  <a:pt x="16766" y="2954"/>
                  <a:pt x="16685" y="2986"/>
                </a:cubicBezTo>
                <a:cubicBezTo>
                  <a:pt x="16676" y="2990"/>
                  <a:pt x="16666" y="2992"/>
                  <a:pt x="16656" y="2996"/>
                </a:cubicBezTo>
                <a:cubicBezTo>
                  <a:pt x="16628" y="3009"/>
                  <a:pt x="16601" y="3026"/>
                  <a:pt x="16574" y="3042"/>
                </a:cubicBezTo>
                <a:cubicBezTo>
                  <a:pt x="16375" y="3164"/>
                  <a:pt x="16228" y="3379"/>
                  <a:pt x="16108" y="3712"/>
                </a:cubicBezTo>
                <a:cubicBezTo>
                  <a:pt x="16090" y="3769"/>
                  <a:pt x="16079" y="3807"/>
                  <a:pt x="16064" y="3853"/>
                </a:cubicBezTo>
                <a:cubicBezTo>
                  <a:pt x="16051" y="3894"/>
                  <a:pt x="16038" y="3931"/>
                  <a:pt x="16026" y="3975"/>
                </a:cubicBezTo>
                <a:cubicBezTo>
                  <a:pt x="15927" y="4339"/>
                  <a:pt x="15927" y="4346"/>
                  <a:pt x="15908" y="5439"/>
                </a:cubicBezTo>
                <a:lnTo>
                  <a:pt x="15906" y="5454"/>
                </a:lnTo>
                <a:lnTo>
                  <a:pt x="15891" y="6490"/>
                </a:lnTo>
                <a:lnTo>
                  <a:pt x="15889" y="6498"/>
                </a:lnTo>
                <a:lnTo>
                  <a:pt x="15889" y="6536"/>
                </a:lnTo>
                <a:lnTo>
                  <a:pt x="15704" y="7143"/>
                </a:lnTo>
                <a:cubicBezTo>
                  <a:pt x="15603" y="7477"/>
                  <a:pt x="15509" y="7770"/>
                  <a:pt x="15496" y="7792"/>
                </a:cubicBezTo>
                <a:cubicBezTo>
                  <a:pt x="15495" y="7794"/>
                  <a:pt x="15493" y="7792"/>
                  <a:pt x="15492" y="7792"/>
                </a:cubicBezTo>
                <a:cubicBezTo>
                  <a:pt x="15492" y="7792"/>
                  <a:pt x="15492" y="7795"/>
                  <a:pt x="15492" y="7795"/>
                </a:cubicBezTo>
                <a:cubicBezTo>
                  <a:pt x="15483" y="7810"/>
                  <a:pt x="15462" y="7777"/>
                  <a:pt x="15437" y="7719"/>
                </a:cubicBezTo>
                <a:cubicBezTo>
                  <a:pt x="15422" y="7685"/>
                  <a:pt x="15405" y="7645"/>
                  <a:pt x="15388" y="7595"/>
                </a:cubicBezTo>
                <a:cubicBezTo>
                  <a:pt x="15318" y="7392"/>
                  <a:pt x="15309" y="7309"/>
                  <a:pt x="15307" y="6708"/>
                </a:cubicBezTo>
                <a:cubicBezTo>
                  <a:pt x="15305" y="6571"/>
                  <a:pt x="15303" y="6432"/>
                  <a:pt x="15300" y="6232"/>
                </a:cubicBezTo>
                <a:cubicBezTo>
                  <a:pt x="15295" y="5808"/>
                  <a:pt x="15287" y="5511"/>
                  <a:pt x="15271" y="5282"/>
                </a:cubicBezTo>
                <a:cubicBezTo>
                  <a:pt x="15235" y="4882"/>
                  <a:pt x="15165" y="4649"/>
                  <a:pt x="15042" y="4432"/>
                </a:cubicBezTo>
                <a:cubicBezTo>
                  <a:pt x="15038" y="4426"/>
                  <a:pt x="15036" y="4419"/>
                  <a:pt x="15032" y="4412"/>
                </a:cubicBezTo>
                <a:cubicBezTo>
                  <a:pt x="15005" y="4365"/>
                  <a:pt x="14967" y="4317"/>
                  <a:pt x="14924" y="4268"/>
                </a:cubicBezTo>
                <a:cubicBezTo>
                  <a:pt x="14918" y="4262"/>
                  <a:pt x="14913" y="4254"/>
                  <a:pt x="14907" y="4248"/>
                </a:cubicBezTo>
                <a:cubicBezTo>
                  <a:pt x="14906" y="4247"/>
                  <a:pt x="14904" y="4246"/>
                  <a:pt x="14903" y="4245"/>
                </a:cubicBezTo>
                <a:cubicBezTo>
                  <a:pt x="14901" y="4243"/>
                  <a:pt x="14899" y="4240"/>
                  <a:pt x="14896" y="4238"/>
                </a:cubicBezTo>
                <a:cubicBezTo>
                  <a:pt x="14749" y="4085"/>
                  <a:pt x="14544" y="3944"/>
                  <a:pt x="14446" y="3944"/>
                </a:cubicBezTo>
                <a:cubicBezTo>
                  <a:pt x="14319" y="3944"/>
                  <a:pt x="14305" y="3860"/>
                  <a:pt x="14285" y="2941"/>
                </a:cubicBezTo>
                <a:cubicBezTo>
                  <a:pt x="14281" y="2766"/>
                  <a:pt x="14276" y="2606"/>
                  <a:pt x="14268" y="2458"/>
                </a:cubicBezTo>
                <a:cubicBezTo>
                  <a:pt x="14263" y="2373"/>
                  <a:pt x="14257" y="2293"/>
                  <a:pt x="14251" y="2218"/>
                </a:cubicBezTo>
                <a:cubicBezTo>
                  <a:pt x="14247" y="2164"/>
                  <a:pt x="14241" y="2111"/>
                  <a:pt x="14236" y="2061"/>
                </a:cubicBezTo>
                <a:cubicBezTo>
                  <a:pt x="14233" y="2040"/>
                  <a:pt x="14231" y="2021"/>
                  <a:pt x="14229" y="2000"/>
                </a:cubicBezTo>
                <a:cubicBezTo>
                  <a:pt x="14171" y="1508"/>
                  <a:pt x="14066" y="1193"/>
                  <a:pt x="13886" y="979"/>
                </a:cubicBezTo>
                <a:cubicBezTo>
                  <a:pt x="13871" y="961"/>
                  <a:pt x="13855" y="945"/>
                  <a:pt x="13839" y="928"/>
                </a:cubicBezTo>
                <a:cubicBezTo>
                  <a:pt x="13838" y="928"/>
                  <a:pt x="13837" y="926"/>
                  <a:pt x="13837" y="926"/>
                </a:cubicBezTo>
                <a:cubicBezTo>
                  <a:pt x="13811" y="900"/>
                  <a:pt x="13786" y="877"/>
                  <a:pt x="13760" y="855"/>
                </a:cubicBezTo>
                <a:cubicBezTo>
                  <a:pt x="13742" y="840"/>
                  <a:pt x="13724" y="828"/>
                  <a:pt x="13707" y="814"/>
                </a:cubicBezTo>
                <a:cubicBezTo>
                  <a:pt x="13687" y="800"/>
                  <a:pt x="13668" y="785"/>
                  <a:pt x="13647" y="771"/>
                </a:cubicBezTo>
                <a:cubicBezTo>
                  <a:pt x="13616" y="752"/>
                  <a:pt x="13584" y="736"/>
                  <a:pt x="13551" y="718"/>
                </a:cubicBezTo>
                <a:cubicBezTo>
                  <a:pt x="13477" y="680"/>
                  <a:pt x="13396" y="654"/>
                  <a:pt x="13316" y="640"/>
                </a:cubicBezTo>
                <a:cubicBezTo>
                  <a:pt x="13308" y="639"/>
                  <a:pt x="13300" y="639"/>
                  <a:pt x="13291" y="637"/>
                </a:cubicBezTo>
                <a:cubicBezTo>
                  <a:pt x="13261" y="633"/>
                  <a:pt x="13231" y="631"/>
                  <a:pt x="13202" y="630"/>
                </a:cubicBezTo>
                <a:cubicBezTo>
                  <a:pt x="13193" y="630"/>
                  <a:pt x="13185" y="627"/>
                  <a:pt x="13176" y="627"/>
                </a:cubicBezTo>
                <a:cubicBezTo>
                  <a:pt x="13142" y="627"/>
                  <a:pt x="13109" y="631"/>
                  <a:pt x="13077" y="635"/>
                </a:cubicBezTo>
                <a:cubicBezTo>
                  <a:pt x="13072" y="636"/>
                  <a:pt x="13067" y="634"/>
                  <a:pt x="13063" y="635"/>
                </a:cubicBezTo>
                <a:cubicBezTo>
                  <a:pt x="12974" y="649"/>
                  <a:pt x="12897" y="681"/>
                  <a:pt x="12842" y="726"/>
                </a:cubicBezTo>
                <a:cubicBezTo>
                  <a:pt x="12813" y="754"/>
                  <a:pt x="12789" y="788"/>
                  <a:pt x="12769" y="830"/>
                </a:cubicBezTo>
                <a:cubicBezTo>
                  <a:pt x="12768" y="833"/>
                  <a:pt x="12766" y="834"/>
                  <a:pt x="12765" y="837"/>
                </a:cubicBezTo>
                <a:cubicBezTo>
                  <a:pt x="12760" y="859"/>
                  <a:pt x="12736" y="891"/>
                  <a:pt x="12704" y="923"/>
                </a:cubicBezTo>
                <a:cubicBezTo>
                  <a:pt x="12701" y="926"/>
                  <a:pt x="12698" y="928"/>
                  <a:pt x="12695" y="931"/>
                </a:cubicBezTo>
                <a:cubicBezTo>
                  <a:pt x="12668" y="956"/>
                  <a:pt x="12637" y="981"/>
                  <a:pt x="12604" y="1002"/>
                </a:cubicBezTo>
                <a:cubicBezTo>
                  <a:pt x="12490" y="1074"/>
                  <a:pt x="12448" y="1136"/>
                  <a:pt x="12382" y="1328"/>
                </a:cubicBezTo>
                <a:cubicBezTo>
                  <a:pt x="12338" y="1454"/>
                  <a:pt x="12298" y="1678"/>
                  <a:pt x="12272" y="1902"/>
                </a:cubicBezTo>
                <a:cubicBezTo>
                  <a:pt x="12261" y="2076"/>
                  <a:pt x="12257" y="2300"/>
                  <a:pt x="12258" y="2625"/>
                </a:cubicBezTo>
                <a:cubicBezTo>
                  <a:pt x="12265" y="2772"/>
                  <a:pt x="12272" y="2989"/>
                  <a:pt x="12274" y="3244"/>
                </a:cubicBezTo>
                <a:lnTo>
                  <a:pt x="12277" y="3874"/>
                </a:lnTo>
                <a:lnTo>
                  <a:pt x="12084" y="3932"/>
                </a:lnTo>
                <a:cubicBezTo>
                  <a:pt x="12008" y="3954"/>
                  <a:pt x="11940" y="3988"/>
                  <a:pt x="11875" y="4023"/>
                </a:cubicBezTo>
                <a:cubicBezTo>
                  <a:pt x="11844" y="4040"/>
                  <a:pt x="11811" y="4055"/>
                  <a:pt x="11783" y="4076"/>
                </a:cubicBezTo>
                <a:cubicBezTo>
                  <a:pt x="11738" y="4107"/>
                  <a:pt x="11697" y="4143"/>
                  <a:pt x="11658" y="4182"/>
                </a:cubicBezTo>
                <a:cubicBezTo>
                  <a:pt x="11655" y="4184"/>
                  <a:pt x="11653" y="4187"/>
                  <a:pt x="11651" y="4190"/>
                </a:cubicBezTo>
                <a:cubicBezTo>
                  <a:pt x="11627" y="4214"/>
                  <a:pt x="11604" y="4238"/>
                  <a:pt x="11582" y="4265"/>
                </a:cubicBezTo>
                <a:cubicBezTo>
                  <a:pt x="11574" y="4276"/>
                  <a:pt x="11565" y="4287"/>
                  <a:pt x="11557" y="4298"/>
                </a:cubicBezTo>
                <a:cubicBezTo>
                  <a:pt x="11428" y="4472"/>
                  <a:pt x="11335" y="4701"/>
                  <a:pt x="11266" y="5006"/>
                </a:cubicBezTo>
                <a:cubicBezTo>
                  <a:pt x="11256" y="5047"/>
                  <a:pt x="11248" y="5102"/>
                  <a:pt x="11242" y="5176"/>
                </a:cubicBezTo>
                <a:cubicBezTo>
                  <a:pt x="11240" y="5208"/>
                  <a:pt x="11239" y="5222"/>
                  <a:pt x="11237" y="5272"/>
                </a:cubicBezTo>
                <a:cubicBezTo>
                  <a:pt x="11236" y="5278"/>
                  <a:pt x="11235" y="5287"/>
                  <a:pt x="11235" y="5294"/>
                </a:cubicBezTo>
                <a:cubicBezTo>
                  <a:pt x="11221" y="5659"/>
                  <a:pt x="11207" y="6401"/>
                  <a:pt x="11199" y="7213"/>
                </a:cubicBezTo>
                <a:lnTo>
                  <a:pt x="11180" y="9198"/>
                </a:lnTo>
                <a:lnTo>
                  <a:pt x="10898" y="9213"/>
                </a:lnTo>
                <a:cubicBezTo>
                  <a:pt x="10742" y="9221"/>
                  <a:pt x="10594" y="9213"/>
                  <a:pt x="10567" y="9198"/>
                </a:cubicBezTo>
                <a:cubicBezTo>
                  <a:pt x="10532" y="9178"/>
                  <a:pt x="10577" y="9084"/>
                  <a:pt x="10742" y="8834"/>
                </a:cubicBezTo>
                <a:cubicBezTo>
                  <a:pt x="10977" y="8477"/>
                  <a:pt x="11060" y="8335"/>
                  <a:pt x="11088" y="8192"/>
                </a:cubicBezTo>
                <a:cubicBezTo>
                  <a:pt x="11098" y="8113"/>
                  <a:pt x="11102" y="8018"/>
                  <a:pt x="11098" y="7934"/>
                </a:cubicBezTo>
                <a:cubicBezTo>
                  <a:pt x="11085" y="7775"/>
                  <a:pt x="11011" y="7642"/>
                  <a:pt x="10572" y="6872"/>
                </a:cubicBezTo>
                <a:lnTo>
                  <a:pt x="10151" y="6134"/>
                </a:lnTo>
                <a:lnTo>
                  <a:pt x="10151" y="6124"/>
                </a:lnTo>
                <a:lnTo>
                  <a:pt x="10151" y="6111"/>
                </a:lnTo>
                <a:lnTo>
                  <a:pt x="10151" y="5699"/>
                </a:lnTo>
                <a:cubicBezTo>
                  <a:pt x="10151" y="5688"/>
                  <a:pt x="10151" y="5680"/>
                  <a:pt x="10151" y="5669"/>
                </a:cubicBezTo>
                <a:cubicBezTo>
                  <a:pt x="10149" y="5307"/>
                  <a:pt x="10125" y="4979"/>
                  <a:pt x="10083" y="4728"/>
                </a:cubicBezTo>
                <a:cubicBezTo>
                  <a:pt x="10079" y="4709"/>
                  <a:pt x="10076" y="4689"/>
                  <a:pt x="10072" y="4670"/>
                </a:cubicBezTo>
                <a:cubicBezTo>
                  <a:pt x="10070" y="4655"/>
                  <a:pt x="10067" y="4641"/>
                  <a:pt x="10064" y="4627"/>
                </a:cubicBezTo>
                <a:cubicBezTo>
                  <a:pt x="10021" y="4434"/>
                  <a:pt x="9959" y="4276"/>
                  <a:pt x="9877" y="4137"/>
                </a:cubicBezTo>
                <a:cubicBezTo>
                  <a:pt x="9704" y="3850"/>
                  <a:pt x="9442" y="3670"/>
                  <a:pt x="9117" y="3626"/>
                </a:cubicBezTo>
                <a:cubicBezTo>
                  <a:pt x="8895" y="3596"/>
                  <a:pt x="8872" y="3583"/>
                  <a:pt x="8881" y="3499"/>
                </a:cubicBezTo>
                <a:cubicBezTo>
                  <a:pt x="8887" y="3448"/>
                  <a:pt x="8905" y="3091"/>
                  <a:pt x="8920" y="2706"/>
                </a:cubicBezTo>
                <a:cubicBezTo>
                  <a:pt x="8936" y="2320"/>
                  <a:pt x="8962" y="1933"/>
                  <a:pt x="8980" y="1843"/>
                </a:cubicBezTo>
                <a:cubicBezTo>
                  <a:pt x="8990" y="1794"/>
                  <a:pt x="8997" y="1743"/>
                  <a:pt x="9003" y="1694"/>
                </a:cubicBezTo>
                <a:cubicBezTo>
                  <a:pt x="9006" y="1662"/>
                  <a:pt x="9008" y="1631"/>
                  <a:pt x="9009" y="1601"/>
                </a:cubicBezTo>
                <a:cubicBezTo>
                  <a:pt x="9032" y="1162"/>
                  <a:pt x="8878" y="758"/>
                  <a:pt x="8607" y="552"/>
                </a:cubicBezTo>
                <a:cubicBezTo>
                  <a:pt x="8597" y="544"/>
                  <a:pt x="8591" y="538"/>
                  <a:pt x="8581" y="531"/>
                </a:cubicBezTo>
                <a:cubicBezTo>
                  <a:pt x="8542" y="504"/>
                  <a:pt x="8500" y="479"/>
                  <a:pt x="8456" y="460"/>
                </a:cubicBezTo>
                <a:cubicBezTo>
                  <a:pt x="8425" y="447"/>
                  <a:pt x="8391" y="437"/>
                  <a:pt x="8355" y="428"/>
                </a:cubicBezTo>
                <a:cubicBezTo>
                  <a:pt x="8293" y="415"/>
                  <a:pt x="8219" y="408"/>
                  <a:pt x="8106" y="402"/>
                </a:cubicBezTo>
                <a:cubicBezTo>
                  <a:pt x="8032" y="399"/>
                  <a:pt x="7966" y="398"/>
                  <a:pt x="7904" y="402"/>
                </a:cubicBezTo>
                <a:cubicBezTo>
                  <a:pt x="7733" y="422"/>
                  <a:pt x="7574" y="470"/>
                  <a:pt x="7474" y="546"/>
                </a:cubicBezTo>
                <a:cubicBezTo>
                  <a:pt x="6904" y="981"/>
                  <a:pt x="6831" y="2124"/>
                  <a:pt x="7299" y="3257"/>
                </a:cubicBezTo>
                <a:cubicBezTo>
                  <a:pt x="7316" y="3298"/>
                  <a:pt x="7329" y="3334"/>
                  <a:pt x="7342" y="3368"/>
                </a:cubicBezTo>
                <a:cubicBezTo>
                  <a:pt x="7398" y="3506"/>
                  <a:pt x="7417" y="3582"/>
                  <a:pt x="7393" y="3593"/>
                </a:cubicBezTo>
                <a:cubicBezTo>
                  <a:pt x="7393" y="3593"/>
                  <a:pt x="7392" y="3593"/>
                  <a:pt x="7392" y="3593"/>
                </a:cubicBezTo>
                <a:cubicBezTo>
                  <a:pt x="7382" y="3597"/>
                  <a:pt x="7346" y="3602"/>
                  <a:pt x="7308" y="3608"/>
                </a:cubicBezTo>
                <a:cubicBezTo>
                  <a:pt x="7298" y="3610"/>
                  <a:pt x="7298" y="3609"/>
                  <a:pt x="7287" y="3611"/>
                </a:cubicBezTo>
                <a:cubicBezTo>
                  <a:pt x="7232" y="3618"/>
                  <a:pt x="7161" y="3627"/>
                  <a:pt x="7089" y="3633"/>
                </a:cubicBezTo>
                <a:cubicBezTo>
                  <a:pt x="7024" y="3639"/>
                  <a:pt x="6972" y="3646"/>
                  <a:pt x="6924" y="3656"/>
                </a:cubicBezTo>
                <a:cubicBezTo>
                  <a:pt x="6894" y="3663"/>
                  <a:pt x="6864" y="3672"/>
                  <a:pt x="6837" y="3681"/>
                </a:cubicBezTo>
                <a:cubicBezTo>
                  <a:pt x="6803" y="3694"/>
                  <a:pt x="6770" y="3707"/>
                  <a:pt x="6736" y="3727"/>
                </a:cubicBezTo>
                <a:cubicBezTo>
                  <a:pt x="6736" y="3727"/>
                  <a:pt x="6735" y="3729"/>
                  <a:pt x="6734" y="3729"/>
                </a:cubicBezTo>
                <a:cubicBezTo>
                  <a:pt x="6700" y="3749"/>
                  <a:pt x="6666" y="3772"/>
                  <a:pt x="6627" y="3800"/>
                </a:cubicBezTo>
                <a:cubicBezTo>
                  <a:pt x="6626" y="3801"/>
                  <a:pt x="6626" y="3802"/>
                  <a:pt x="6625" y="3803"/>
                </a:cubicBezTo>
                <a:cubicBezTo>
                  <a:pt x="6625" y="3803"/>
                  <a:pt x="6623" y="3803"/>
                  <a:pt x="6623" y="3803"/>
                </a:cubicBezTo>
                <a:cubicBezTo>
                  <a:pt x="6204" y="4108"/>
                  <a:pt x="6043" y="4662"/>
                  <a:pt x="6041" y="5795"/>
                </a:cubicBezTo>
                <a:lnTo>
                  <a:pt x="6041" y="6220"/>
                </a:lnTo>
                <a:lnTo>
                  <a:pt x="5647" y="6948"/>
                </a:lnTo>
                <a:cubicBezTo>
                  <a:pt x="5449" y="7315"/>
                  <a:pt x="5284" y="7648"/>
                  <a:pt x="5247" y="7747"/>
                </a:cubicBezTo>
                <a:cubicBezTo>
                  <a:pt x="5242" y="7762"/>
                  <a:pt x="5235" y="7776"/>
                  <a:pt x="5231" y="7790"/>
                </a:cubicBezTo>
                <a:cubicBezTo>
                  <a:pt x="5220" y="7850"/>
                  <a:pt x="5212" y="7967"/>
                  <a:pt x="5213" y="8060"/>
                </a:cubicBezTo>
                <a:cubicBezTo>
                  <a:pt x="5215" y="8350"/>
                  <a:pt x="5163" y="8317"/>
                  <a:pt x="5045" y="7954"/>
                </a:cubicBezTo>
                <a:lnTo>
                  <a:pt x="4934" y="7613"/>
                </a:lnTo>
                <a:lnTo>
                  <a:pt x="4934" y="6528"/>
                </a:lnTo>
                <a:cubicBezTo>
                  <a:pt x="4934" y="6526"/>
                  <a:pt x="4934" y="6527"/>
                  <a:pt x="4934" y="6526"/>
                </a:cubicBezTo>
                <a:cubicBezTo>
                  <a:pt x="4934" y="6300"/>
                  <a:pt x="4931" y="6116"/>
                  <a:pt x="4928" y="5942"/>
                </a:cubicBezTo>
                <a:cubicBezTo>
                  <a:pt x="4920" y="5504"/>
                  <a:pt x="4899" y="5175"/>
                  <a:pt x="4860" y="4918"/>
                </a:cubicBezTo>
                <a:cubicBezTo>
                  <a:pt x="4842" y="4811"/>
                  <a:pt x="4820" y="4716"/>
                  <a:pt x="4793" y="4622"/>
                </a:cubicBezTo>
                <a:cubicBezTo>
                  <a:pt x="4707" y="4316"/>
                  <a:pt x="4536" y="4062"/>
                  <a:pt x="4328" y="3912"/>
                </a:cubicBezTo>
                <a:cubicBezTo>
                  <a:pt x="4324" y="3909"/>
                  <a:pt x="4319" y="3904"/>
                  <a:pt x="4316" y="3901"/>
                </a:cubicBezTo>
                <a:cubicBezTo>
                  <a:pt x="4246" y="3853"/>
                  <a:pt x="4173" y="3816"/>
                  <a:pt x="4096" y="3793"/>
                </a:cubicBezTo>
                <a:cubicBezTo>
                  <a:pt x="4067" y="3784"/>
                  <a:pt x="4040" y="3772"/>
                  <a:pt x="4014" y="3760"/>
                </a:cubicBezTo>
                <a:cubicBezTo>
                  <a:pt x="4010" y="3759"/>
                  <a:pt x="4003" y="3757"/>
                  <a:pt x="3999" y="3757"/>
                </a:cubicBezTo>
                <a:cubicBezTo>
                  <a:pt x="3955" y="3757"/>
                  <a:pt x="3923" y="3732"/>
                  <a:pt x="3903" y="3681"/>
                </a:cubicBezTo>
                <a:cubicBezTo>
                  <a:pt x="3897" y="3674"/>
                  <a:pt x="3892" y="3668"/>
                  <a:pt x="3889" y="3661"/>
                </a:cubicBezTo>
                <a:cubicBezTo>
                  <a:pt x="3874" y="3619"/>
                  <a:pt x="3852" y="3166"/>
                  <a:pt x="3841" y="2655"/>
                </a:cubicBezTo>
                <a:cubicBezTo>
                  <a:pt x="3823" y="1783"/>
                  <a:pt x="3779" y="1254"/>
                  <a:pt x="3679" y="951"/>
                </a:cubicBezTo>
                <a:cubicBezTo>
                  <a:pt x="3619" y="806"/>
                  <a:pt x="3542" y="698"/>
                  <a:pt x="3458" y="640"/>
                </a:cubicBezTo>
                <a:cubicBezTo>
                  <a:pt x="3412" y="617"/>
                  <a:pt x="3362" y="604"/>
                  <a:pt x="3306" y="602"/>
                </a:cubicBezTo>
                <a:cubicBezTo>
                  <a:pt x="3294" y="602"/>
                  <a:pt x="3279" y="599"/>
                  <a:pt x="3266" y="597"/>
                </a:cubicBezTo>
                <a:cubicBezTo>
                  <a:pt x="3194" y="608"/>
                  <a:pt x="3152" y="594"/>
                  <a:pt x="3119" y="541"/>
                </a:cubicBezTo>
                <a:cubicBezTo>
                  <a:pt x="3099" y="529"/>
                  <a:pt x="3080" y="513"/>
                  <a:pt x="3064" y="498"/>
                </a:cubicBezTo>
                <a:cubicBezTo>
                  <a:pt x="2840" y="294"/>
                  <a:pt x="2578" y="282"/>
                  <a:pt x="2340" y="463"/>
                </a:cubicBezTo>
                <a:cubicBezTo>
                  <a:pt x="2253" y="529"/>
                  <a:pt x="2179" y="601"/>
                  <a:pt x="2114" y="680"/>
                </a:cubicBezTo>
                <a:cubicBezTo>
                  <a:pt x="2028" y="797"/>
                  <a:pt x="1953" y="936"/>
                  <a:pt x="1898" y="1095"/>
                </a:cubicBezTo>
                <a:cubicBezTo>
                  <a:pt x="1887" y="1130"/>
                  <a:pt x="1876" y="1166"/>
                  <a:pt x="1866" y="1201"/>
                </a:cubicBezTo>
                <a:cubicBezTo>
                  <a:pt x="1785" y="1533"/>
                  <a:pt x="1772" y="1980"/>
                  <a:pt x="1806" y="2625"/>
                </a:cubicBezTo>
                <a:cubicBezTo>
                  <a:pt x="1832" y="3119"/>
                  <a:pt x="1835" y="3442"/>
                  <a:pt x="1816" y="3555"/>
                </a:cubicBezTo>
                <a:cubicBezTo>
                  <a:pt x="1802" y="3640"/>
                  <a:pt x="1788" y="3685"/>
                  <a:pt x="1760" y="3717"/>
                </a:cubicBezTo>
                <a:cubicBezTo>
                  <a:pt x="1751" y="3727"/>
                  <a:pt x="1739" y="3736"/>
                  <a:pt x="1726" y="3745"/>
                </a:cubicBezTo>
                <a:cubicBezTo>
                  <a:pt x="1705" y="3757"/>
                  <a:pt x="1680" y="3769"/>
                  <a:pt x="1645" y="3783"/>
                </a:cubicBezTo>
                <a:cubicBezTo>
                  <a:pt x="1440" y="3860"/>
                  <a:pt x="1265" y="4005"/>
                  <a:pt x="1132" y="4210"/>
                </a:cubicBezTo>
                <a:cubicBezTo>
                  <a:pt x="936" y="4510"/>
                  <a:pt x="853" y="4873"/>
                  <a:pt x="830" y="5608"/>
                </a:cubicBezTo>
                <a:cubicBezTo>
                  <a:pt x="826" y="5762"/>
                  <a:pt x="824" y="5922"/>
                  <a:pt x="823" y="6081"/>
                </a:cubicBezTo>
                <a:cubicBezTo>
                  <a:pt x="823" y="6086"/>
                  <a:pt x="822" y="6093"/>
                  <a:pt x="822" y="6098"/>
                </a:cubicBezTo>
                <a:cubicBezTo>
                  <a:pt x="822" y="6102"/>
                  <a:pt x="822" y="6105"/>
                  <a:pt x="822" y="6109"/>
                </a:cubicBezTo>
                <a:lnTo>
                  <a:pt x="822" y="6801"/>
                </a:lnTo>
                <a:lnTo>
                  <a:pt x="502" y="7590"/>
                </a:lnTo>
                <a:cubicBezTo>
                  <a:pt x="200" y="8333"/>
                  <a:pt x="182" y="8392"/>
                  <a:pt x="199" y="8576"/>
                </a:cubicBezTo>
                <a:cubicBezTo>
                  <a:pt x="208" y="8681"/>
                  <a:pt x="228" y="8751"/>
                  <a:pt x="269" y="8821"/>
                </a:cubicBezTo>
                <a:cubicBezTo>
                  <a:pt x="269" y="8822"/>
                  <a:pt x="268" y="8823"/>
                  <a:pt x="269" y="8824"/>
                </a:cubicBezTo>
                <a:cubicBezTo>
                  <a:pt x="282" y="8845"/>
                  <a:pt x="297" y="8867"/>
                  <a:pt x="312" y="8887"/>
                </a:cubicBezTo>
                <a:cubicBezTo>
                  <a:pt x="320" y="8898"/>
                  <a:pt x="326" y="8908"/>
                  <a:pt x="336" y="8920"/>
                </a:cubicBezTo>
                <a:cubicBezTo>
                  <a:pt x="445" y="9055"/>
                  <a:pt x="470" y="9139"/>
                  <a:pt x="409" y="9183"/>
                </a:cubicBezTo>
                <a:cubicBezTo>
                  <a:pt x="375" y="9210"/>
                  <a:pt x="309" y="9223"/>
                  <a:pt x="207" y="9223"/>
                </a:cubicBezTo>
                <a:lnTo>
                  <a:pt x="0" y="9223"/>
                </a:lnTo>
                <a:lnTo>
                  <a:pt x="0" y="14126"/>
                </a:lnTo>
                <a:lnTo>
                  <a:pt x="972" y="14138"/>
                </a:lnTo>
                <a:cubicBezTo>
                  <a:pt x="1924" y="14150"/>
                  <a:pt x="1945" y="14153"/>
                  <a:pt x="1936" y="14244"/>
                </a:cubicBezTo>
                <a:cubicBezTo>
                  <a:pt x="1931" y="14296"/>
                  <a:pt x="1920" y="14673"/>
                  <a:pt x="1910" y="15084"/>
                </a:cubicBezTo>
                <a:cubicBezTo>
                  <a:pt x="1896" y="15712"/>
                  <a:pt x="1902" y="15915"/>
                  <a:pt x="1957" y="16363"/>
                </a:cubicBezTo>
                <a:cubicBezTo>
                  <a:pt x="1992" y="16656"/>
                  <a:pt x="2014" y="16913"/>
                  <a:pt x="2006" y="16932"/>
                </a:cubicBezTo>
                <a:cubicBezTo>
                  <a:pt x="1998" y="16951"/>
                  <a:pt x="1903" y="16980"/>
                  <a:pt x="1794" y="16998"/>
                </a:cubicBezTo>
                <a:cubicBezTo>
                  <a:pt x="1538" y="17038"/>
                  <a:pt x="1412" y="17097"/>
                  <a:pt x="1342" y="17210"/>
                </a:cubicBezTo>
                <a:cubicBezTo>
                  <a:pt x="1290" y="17295"/>
                  <a:pt x="1243" y="17304"/>
                  <a:pt x="644" y="17304"/>
                </a:cubicBezTo>
                <a:lnTo>
                  <a:pt x="0" y="17304"/>
                </a:lnTo>
                <a:lnTo>
                  <a:pt x="0" y="21131"/>
                </a:lnTo>
                <a:lnTo>
                  <a:pt x="0" y="21599"/>
                </a:lnTo>
                <a:lnTo>
                  <a:pt x="10800" y="21599"/>
                </a:lnTo>
                <a:lnTo>
                  <a:pt x="21600" y="21599"/>
                </a:lnTo>
                <a:lnTo>
                  <a:pt x="21600" y="21131"/>
                </a:lnTo>
                <a:lnTo>
                  <a:pt x="21600" y="17304"/>
                </a:lnTo>
                <a:lnTo>
                  <a:pt x="20542" y="17304"/>
                </a:lnTo>
                <a:cubicBezTo>
                  <a:pt x="19928" y="17304"/>
                  <a:pt x="19451" y="17285"/>
                  <a:pt x="19404" y="17258"/>
                </a:cubicBezTo>
                <a:lnTo>
                  <a:pt x="19322" y="17210"/>
                </a:lnTo>
                <a:lnTo>
                  <a:pt x="19330" y="15680"/>
                </a:lnTo>
                <a:lnTo>
                  <a:pt x="19339" y="14151"/>
                </a:lnTo>
                <a:lnTo>
                  <a:pt x="20470" y="14138"/>
                </a:lnTo>
                <a:lnTo>
                  <a:pt x="21600" y="14126"/>
                </a:lnTo>
                <a:lnTo>
                  <a:pt x="21600" y="9223"/>
                </a:lnTo>
                <a:lnTo>
                  <a:pt x="20818" y="9211"/>
                </a:lnTo>
                <a:lnTo>
                  <a:pt x="20035" y="9198"/>
                </a:lnTo>
                <a:lnTo>
                  <a:pt x="20025" y="8316"/>
                </a:lnTo>
                <a:cubicBezTo>
                  <a:pt x="20025" y="8315"/>
                  <a:pt x="20025" y="8314"/>
                  <a:pt x="20025" y="8313"/>
                </a:cubicBezTo>
                <a:cubicBezTo>
                  <a:pt x="20020" y="7825"/>
                  <a:pt x="20023" y="7403"/>
                  <a:pt x="20030" y="7375"/>
                </a:cubicBezTo>
                <a:cubicBezTo>
                  <a:pt x="20039" y="7340"/>
                  <a:pt x="20187" y="7358"/>
                  <a:pt x="20513" y="7431"/>
                </a:cubicBezTo>
                <a:cubicBezTo>
                  <a:pt x="21000" y="7540"/>
                  <a:pt x="21121" y="7558"/>
                  <a:pt x="21220" y="7491"/>
                </a:cubicBezTo>
                <a:lnTo>
                  <a:pt x="21246" y="7469"/>
                </a:lnTo>
                <a:cubicBezTo>
                  <a:pt x="21275" y="7446"/>
                  <a:pt x="21302" y="7419"/>
                  <a:pt x="21326" y="7388"/>
                </a:cubicBezTo>
                <a:cubicBezTo>
                  <a:pt x="21344" y="7364"/>
                  <a:pt x="21359" y="7337"/>
                  <a:pt x="21374" y="7309"/>
                </a:cubicBezTo>
                <a:cubicBezTo>
                  <a:pt x="21456" y="7146"/>
                  <a:pt x="21475" y="6919"/>
                  <a:pt x="21432" y="6738"/>
                </a:cubicBezTo>
                <a:cubicBezTo>
                  <a:pt x="21414" y="6677"/>
                  <a:pt x="21389" y="6620"/>
                  <a:pt x="21353" y="6571"/>
                </a:cubicBezTo>
                <a:cubicBezTo>
                  <a:pt x="21322" y="6529"/>
                  <a:pt x="21153" y="6336"/>
                  <a:pt x="20953" y="6109"/>
                </a:cubicBezTo>
                <a:cubicBezTo>
                  <a:pt x="20832" y="5974"/>
                  <a:pt x="20788" y="5927"/>
                  <a:pt x="20633" y="5752"/>
                </a:cubicBezTo>
                <a:lnTo>
                  <a:pt x="20018" y="5062"/>
                </a:lnTo>
                <a:lnTo>
                  <a:pt x="20018" y="4872"/>
                </a:lnTo>
                <a:lnTo>
                  <a:pt x="20006" y="4602"/>
                </a:lnTo>
                <a:cubicBezTo>
                  <a:pt x="20000" y="4472"/>
                  <a:pt x="19992" y="4361"/>
                  <a:pt x="19982" y="4258"/>
                </a:cubicBezTo>
                <a:cubicBezTo>
                  <a:pt x="19917" y="3741"/>
                  <a:pt x="19765" y="3360"/>
                  <a:pt x="19537" y="3138"/>
                </a:cubicBezTo>
                <a:cubicBezTo>
                  <a:pt x="19402" y="3015"/>
                  <a:pt x="19244" y="2941"/>
                  <a:pt x="19072" y="2926"/>
                </a:cubicBezTo>
                <a:cubicBezTo>
                  <a:pt x="19056" y="2924"/>
                  <a:pt x="19044" y="2920"/>
                  <a:pt x="19029" y="2918"/>
                </a:cubicBezTo>
                <a:cubicBezTo>
                  <a:pt x="19021" y="2918"/>
                  <a:pt x="19014" y="2918"/>
                  <a:pt x="19007" y="2918"/>
                </a:cubicBezTo>
                <a:cubicBezTo>
                  <a:pt x="18908" y="2918"/>
                  <a:pt x="18819" y="2904"/>
                  <a:pt x="18808" y="2888"/>
                </a:cubicBezTo>
                <a:cubicBezTo>
                  <a:pt x="18797" y="2872"/>
                  <a:pt x="18821" y="2793"/>
                  <a:pt x="18861" y="2713"/>
                </a:cubicBezTo>
                <a:cubicBezTo>
                  <a:pt x="18961" y="2514"/>
                  <a:pt x="18997" y="2321"/>
                  <a:pt x="19019" y="1876"/>
                </a:cubicBezTo>
                <a:cubicBezTo>
                  <a:pt x="19021" y="1765"/>
                  <a:pt x="19022" y="1647"/>
                  <a:pt x="19022" y="1492"/>
                </a:cubicBezTo>
                <a:cubicBezTo>
                  <a:pt x="19022" y="1201"/>
                  <a:pt x="19021" y="1046"/>
                  <a:pt x="19012" y="933"/>
                </a:cubicBezTo>
                <a:cubicBezTo>
                  <a:pt x="18999" y="839"/>
                  <a:pt x="18982" y="756"/>
                  <a:pt x="18957" y="678"/>
                </a:cubicBezTo>
                <a:cubicBezTo>
                  <a:pt x="18957" y="677"/>
                  <a:pt x="18955" y="679"/>
                  <a:pt x="18955" y="678"/>
                </a:cubicBezTo>
                <a:cubicBezTo>
                  <a:pt x="18954" y="675"/>
                  <a:pt x="18953" y="671"/>
                  <a:pt x="18952" y="668"/>
                </a:cubicBezTo>
                <a:cubicBezTo>
                  <a:pt x="18945" y="647"/>
                  <a:pt x="18938" y="625"/>
                  <a:pt x="18930" y="605"/>
                </a:cubicBezTo>
                <a:cubicBezTo>
                  <a:pt x="18889" y="506"/>
                  <a:pt x="18843" y="421"/>
                  <a:pt x="18793" y="349"/>
                </a:cubicBezTo>
                <a:cubicBezTo>
                  <a:pt x="18676" y="201"/>
                  <a:pt x="18494" y="92"/>
                  <a:pt x="18272" y="31"/>
                </a:cubicBezTo>
                <a:cubicBezTo>
                  <a:pt x="18172" y="12"/>
                  <a:pt x="18061" y="1"/>
                  <a:pt x="17932" y="0"/>
                </a:cubicBezTo>
                <a:close/>
                <a:moveTo>
                  <a:pt x="5259" y="8442"/>
                </a:moveTo>
                <a:cubicBezTo>
                  <a:pt x="5270" y="8445"/>
                  <a:pt x="5287" y="8468"/>
                  <a:pt x="5315" y="8513"/>
                </a:cubicBezTo>
                <a:cubicBezTo>
                  <a:pt x="5350" y="8568"/>
                  <a:pt x="5433" y="8657"/>
                  <a:pt x="5500" y="8708"/>
                </a:cubicBezTo>
                <a:cubicBezTo>
                  <a:pt x="5596" y="8780"/>
                  <a:pt x="5625" y="8834"/>
                  <a:pt x="5642" y="8965"/>
                </a:cubicBezTo>
                <a:cubicBezTo>
                  <a:pt x="5654" y="9057"/>
                  <a:pt x="5655" y="9150"/>
                  <a:pt x="5644" y="9175"/>
                </a:cubicBezTo>
                <a:cubicBezTo>
                  <a:pt x="5619" y="9234"/>
                  <a:pt x="4975" y="9237"/>
                  <a:pt x="4951" y="9178"/>
                </a:cubicBezTo>
                <a:cubicBezTo>
                  <a:pt x="4940" y="9153"/>
                  <a:pt x="4964" y="9109"/>
                  <a:pt x="5004" y="9079"/>
                </a:cubicBezTo>
                <a:cubicBezTo>
                  <a:pt x="5151" y="8967"/>
                  <a:pt x="5249" y="8792"/>
                  <a:pt x="5230" y="8677"/>
                </a:cubicBezTo>
                <a:cubicBezTo>
                  <a:pt x="5219" y="8617"/>
                  <a:pt x="5220" y="8533"/>
                  <a:pt x="5231" y="8490"/>
                </a:cubicBezTo>
                <a:cubicBezTo>
                  <a:pt x="5240" y="8456"/>
                  <a:pt x="5247" y="8439"/>
                  <a:pt x="5259" y="8442"/>
                </a:cubicBezTo>
                <a:close/>
                <a:moveTo>
                  <a:pt x="11387" y="14126"/>
                </a:moveTo>
                <a:lnTo>
                  <a:pt x="11492" y="14242"/>
                </a:lnTo>
                <a:cubicBezTo>
                  <a:pt x="11686" y="14461"/>
                  <a:pt x="11885" y="14557"/>
                  <a:pt x="12205" y="14588"/>
                </a:cubicBezTo>
                <a:lnTo>
                  <a:pt x="12508" y="14616"/>
                </a:lnTo>
                <a:lnTo>
                  <a:pt x="12529" y="15248"/>
                </a:lnTo>
                <a:cubicBezTo>
                  <a:pt x="12541" y="15595"/>
                  <a:pt x="12578" y="16088"/>
                  <a:pt x="12613" y="16345"/>
                </a:cubicBezTo>
                <a:cubicBezTo>
                  <a:pt x="12647" y="16602"/>
                  <a:pt x="12669" y="16827"/>
                  <a:pt x="12662" y="16843"/>
                </a:cubicBezTo>
                <a:cubicBezTo>
                  <a:pt x="12656" y="16860"/>
                  <a:pt x="12547" y="16887"/>
                  <a:pt x="12421" y="16904"/>
                </a:cubicBezTo>
                <a:cubicBezTo>
                  <a:pt x="12095" y="16949"/>
                  <a:pt x="11969" y="17007"/>
                  <a:pt x="11848" y="17164"/>
                </a:cubicBezTo>
                <a:lnTo>
                  <a:pt x="11740" y="17304"/>
                </a:lnTo>
                <a:lnTo>
                  <a:pt x="10786" y="17304"/>
                </a:lnTo>
                <a:cubicBezTo>
                  <a:pt x="10049" y="17304"/>
                  <a:pt x="9829" y="17288"/>
                  <a:pt x="9817" y="17243"/>
                </a:cubicBezTo>
                <a:cubicBezTo>
                  <a:pt x="9809" y="17211"/>
                  <a:pt x="9806" y="16502"/>
                  <a:pt x="9811" y="15668"/>
                </a:cubicBezTo>
                <a:lnTo>
                  <a:pt x="9819" y="14151"/>
                </a:lnTo>
                <a:lnTo>
                  <a:pt x="10603" y="14138"/>
                </a:lnTo>
                <a:lnTo>
                  <a:pt x="11387" y="14126"/>
                </a:lnTo>
                <a:close/>
                <a:moveTo>
                  <a:pt x="15150" y="14126"/>
                </a:moveTo>
                <a:lnTo>
                  <a:pt x="15978" y="14138"/>
                </a:lnTo>
                <a:lnTo>
                  <a:pt x="16809" y="14151"/>
                </a:lnTo>
                <a:lnTo>
                  <a:pt x="16809" y="15716"/>
                </a:lnTo>
                <a:lnTo>
                  <a:pt x="16809" y="17278"/>
                </a:lnTo>
                <a:lnTo>
                  <a:pt x="15812" y="17291"/>
                </a:lnTo>
                <a:lnTo>
                  <a:pt x="14816" y="17301"/>
                </a:lnTo>
                <a:lnTo>
                  <a:pt x="14715" y="17164"/>
                </a:lnTo>
                <a:cubicBezTo>
                  <a:pt x="14605" y="17016"/>
                  <a:pt x="14439" y="16930"/>
                  <a:pt x="14260" y="16929"/>
                </a:cubicBezTo>
                <a:cubicBezTo>
                  <a:pt x="14077" y="16929"/>
                  <a:pt x="14060" y="16859"/>
                  <a:pt x="14123" y="16358"/>
                </a:cubicBezTo>
                <a:cubicBezTo>
                  <a:pt x="14152" y="16119"/>
                  <a:pt x="14181" y="15631"/>
                  <a:pt x="14188" y="15271"/>
                </a:cubicBezTo>
                <a:lnTo>
                  <a:pt x="14200" y="14616"/>
                </a:lnTo>
                <a:lnTo>
                  <a:pt x="14393" y="14583"/>
                </a:lnTo>
                <a:cubicBezTo>
                  <a:pt x="14650" y="14540"/>
                  <a:pt x="14863" y="14430"/>
                  <a:pt x="15020" y="14262"/>
                </a:cubicBezTo>
                <a:lnTo>
                  <a:pt x="15150" y="14126"/>
                </a:lnTo>
                <a:close/>
                <a:moveTo>
                  <a:pt x="3526" y="14151"/>
                </a:moveTo>
                <a:lnTo>
                  <a:pt x="5201" y="14151"/>
                </a:lnTo>
                <a:lnTo>
                  <a:pt x="6875" y="14151"/>
                </a:lnTo>
                <a:lnTo>
                  <a:pt x="7005" y="15703"/>
                </a:lnTo>
                <a:cubicBezTo>
                  <a:pt x="7076" y="16558"/>
                  <a:pt x="7128" y="17269"/>
                  <a:pt x="7120" y="17281"/>
                </a:cubicBezTo>
                <a:cubicBezTo>
                  <a:pt x="7111" y="17293"/>
                  <a:pt x="6461" y="17304"/>
                  <a:pt x="5673" y="17304"/>
                </a:cubicBezTo>
                <a:cubicBezTo>
                  <a:pt x="4655" y="17304"/>
                  <a:pt x="4235" y="17287"/>
                  <a:pt x="4220" y="17250"/>
                </a:cubicBezTo>
                <a:cubicBezTo>
                  <a:pt x="4179" y="17153"/>
                  <a:pt x="3938" y="17033"/>
                  <a:pt x="3716" y="17000"/>
                </a:cubicBezTo>
                <a:cubicBezTo>
                  <a:pt x="3595" y="16982"/>
                  <a:pt x="3486" y="16959"/>
                  <a:pt x="3475" y="16950"/>
                </a:cubicBezTo>
                <a:cubicBezTo>
                  <a:pt x="3465" y="16940"/>
                  <a:pt x="3484" y="16706"/>
                  <a:pt x="3518" y="16429"/>
                </a:cubicBezTo>
                <a:cubicBezTo>
                  <a:pt x="3568" y="16009"/>
                  <a:pt x="3573" y="15810"/>
                  <a:pt x="3555" y="15225"/>
                </a:cubicBezTo>
                <a:cubicBezTo>
                  <a:pt x="3544" y="14840"/>
                  <a:pt x="3532" y="14438"/>
                  <a:pt x="3530" y="14335"/>
                </a:cubicBezTo>
                <a:lnTo>
                  <a:pt x="3526" y="14151"/>
                </a:lnTo>
                <a:close/>
                <a:moveTo>
                  <a:pt x="8397" y="14151"/>
                </a:moveTo>
                <a:lnTo>
                  <a:pt x="8523" y="14151"/>
                </a:lnTo>
                <a:lnTo>
                  <a:pt x="8650" y="14151"/>
                </a:lnTo>
                <a:lnTo>
                  <a:pt x="8686" y="15248"/>
                </a:lnTo>
                <a:cubicBezTo>
                  <a:pt x="8706" y="15852"/>
                  <a:pt x="8726" y="16556"/>
                  <a:pt x="8730" y="16813"/>
                </a:cubicBezTo>
                <a:lnTo>
                  <a:pt x="8737" y="17278"/>
                </a:lnTo>
                <a:lnTo>
                  <a:pt x="8645" y="17293"/>
                </a:lnTo>
                <a:cubicBezTo>
                  <a:pt x="8526" y="17311"/>
                  <a:pt x="8508" y="17278"/>
                  <a:pt x="8508" y="17066"/>
                </a:cubicBezTo>
                <a:cubicBezTo>
                  <a:pt x="8508" y="16931"/>
                  <a:pt x="8492" y="16888"/>
                  <a:pt x="8443" y="16869"/>
                </a:cubicBezTo>
                <a:cubicBezTo>
                  <a:pt x="8381" y="16845"/>
                  <a:pt x="8380" y="16812"/>
                  <a:pt x="8388" y="15496"/>
                </a:cubicBezTo>
                <a:lnTo>
                  <a:pt x="8397" y="14151"/>
                </a:lnTo>
                <a:close/>
              </a:path>
            </a:pathLst>
          </a:custGeom>
          <a:ln w="12700">
            <a:miter lim="400000"/>
          </a:ln>
        </p:spPr>
      </p:pic>
      <p:sp>
        <p:nvSpPr>
          <p:cNvPr id="459" name="L’entreprise collaborative"/>
          <p:cNvSpPr txBox="1"/>
          <p:nvPr/>
        </p:nvSpPr>
        <p:spPr>
          <a:xfrm>
            <a:off x="9973405" y="6582988"/>
            <a:ext cx="165382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L’entreprise collaborative</a:t>
            </a:r>
          </a:p>
        </p:txBody>
      </p:sp>
    </p:spTree>
  </p:cSld>
  <p:clrMapOvr>
    <a:masterClrMapping/>
  </p:clrMapOvr>
  <p:transition xmlns:p14="http://schemas.microsoft.com/office/powerpoint/2010/mai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46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46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13</a:t>
            </a:fld>
            <a:endParaRPr/>
          </a:p>
        </p:txBody>
      </p:sp>
      <p:pic>
        <p:nvPicPr>
          <p:cNvPr id="464"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465" name="Types d’organisations s’inscrivant dans une mouvance visant à être performant tout en donnant plus de latitudes et de sens au travail."/>
          <p:cNvSpPr txBox="1"/>
          <p:nvPr/>
        </p:nvSpPr>
        <p:spPr>
          <a:xfrm>
            <a:off x="304799" y="1036922"/>
            <a:ext cx="11617992"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defTabSz="457200">
              <a:defRPr b="0"/>
            </a:pPr>
            <a:r>
              <a:t>Types d’organisations s’inscrivant dans une mouvance visant à être performantes tout en donnant</a:t>
            </a:r>
            <a:r>
              <a:rPr b="1"/>
              <a:t> plus de latitudes et de sens au travail</a:t>
            </a:r>
            <a:r>
              <a:t>. </a:t>
            </a:r>
          </a:p>
        </p:txBody>
      </p:sp>
      <p:sp>
        <p:nvSpPr>
          <p:cNvPr id="466" name="Vers une entreprise libérée ?"/>
          <p:cNvSpPr txBox="1"/>
          <p:nvPr/>
        </p:nvSpPr>
        <p:spPr>
          <a:xfrm>
            <a:off x="286884" y="194715"/>
            <a:ext cx="4404631" cy="408715"/>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2500">
                <a:solidFill>
                  <a:srgbClr val="54B4A5"/>
                </a:solidFill>
              </a:defRPr>
            </a:lvl1pPr>
          </a:lstStyle>
          <a:p>
            <a:r>
              <a:t>Vers une entreprise libérée ?</a:t>
            </a:r>
          </a:p>
        </p:txBody>
      </p:sp>
      <p:sp>
        <p:nvSpPr>
          <p:cNvPr id="467" name="Organisations Hautement Performantes (HPO)…"/>
          <p:cNvSpPr txBox="1"/>
          <p:nvPr/>
        </p:nvSpPr>
        <p:spPr>
          <a:xfrm>
            <a:off x="8227100" y="4484329"/>
            <a:ext cx="3750608" cy="159479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457200">
              <a:defRPr>
                <a:solidFill>
                  <a:srgbClr val="54B4A5"/>
                </a:solidFill>
              </a:defRPr>
            </a:pPr>
            <a:r>
              <a:t>Organisations Hautement Performantes (HPO)</a:t>
            </a:r>
          </a:p>
          <a:p>
            <a:pPr algn="just" defTabSz="457200">
              <a:defRPr sz="1300" b="0"/>
            </a:pPr>
            <a:r>
              <a:t>Elles viennent du monde d'Internet. Elles combinent des principes holacratiques, notamment la recherche de sens, avec l’utilisation systématique des technologies issues du </a:t>
            </a:r>
            <a:r>
              <a:rPr b="1"/>
              <a:t>design thinking</a:t>
            </a:r>
            <a:r>
              <a:t> et de la numérisation : </a:t>
            </a:r>
            <a:r>
              <a:rPr b="1"/>
              <a:t>crowdsourcing</a:t>
            </a:r>
            <a:r>
              <a:t>, </a:t>
            </a:r>
            <a:r>
              <a:rPr b="1"/>
              <a:t>freelancers</a:t>
            </a:r>
            <a:r>
              <a:t>, réseaux sociaux, etc. (ex : </a:t>
            </a:r>
            <a:r>
              <a:rPr b="1"/>
              <a:t>Apple</a:t>
            </a:r>
            <a:r>
              <a:t>).</a:t>
            </a:r>
          </a:p>
        </p:txBody>
      </p:sp>
      <p:pic>
        <p:nvPicPr>
          <p:cNvPr id="468" name="Image" descr="Image"/>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74" y="1444459"/>
            <a:ext cx="4023360" cy="2880322"/>
          </a:xfrm>
          <a:prstGeom prst="rect">
            <a:avLst/>
          </a:prstGeom>
          <a:ln w="12700">
            <a:miter lim="400000"/>
          </a:ln>
        </p:spPr>
      </p:pic>
      <p:pic>
        <p:nvPicPr>
          <p:cNvPr id="469" name="Image" descr="Image"/>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4023433" y="1444459"/>
            <a:ext cx="4023362" cy="2880322"/>
          </a:xfrm>
          <a:prstGeom prst="rect">
            <a:avLst/>
          </a:prstGeom>
          <a:ln w="12700">
            <a:miter lim="400000"/>
          </a:ln>
        </p:spPr>
      </p:pic>
      <p:pic>
        <p:nvPicPr>
          <p:cNvPr id="470" name="Image" descr="Image"/>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8044184" y="1444459"/>
            <a:ext cx="4147892" cy="2880322"/>
          </a:xfrm>
          <a:prstGeom prst="rect">
            <a:avLst/>
          </a:prstGeom>
          <a:ln w="12700">
            <a:miter lim="400000"/>
          </a:ln>
        </p:spPr>
      </p:pic>
      <p:sp>
        <p:nvSpPr>
          <p:cNvPr id="471" name="Circle">
            <a:hlinkClick r:id="rId6" action="ppaction://hlinksldjump"/>
          </p:cNvPr>
          <p:cNvSpPr/>
          <p:nvPr/>
        </p:nvSpPr>
        <p:spPr>
          <a:xfrm>
            <a:off x="3366694" y="1546876"/>
            <a:ext cx="530457" cy="530457"/>
          </a:xfrm>
          <a:prstGeom prst="ellipse">
            <a:avLst/>
          </a:prstGeom>
          <a:solidFill>
            <a:srgbClr val="54B4A5"/>
          </a:solidFill>
          <a:ln w="12700">
            <a:miter lim="400000"/>
          </a:ln>
        </p:spPr>
        <p:txBody>
          <a:bodyPr lIns="0" tIns="0" rIns="0" bIns="0" anchor="ctr"/>
          <a:lstStyle/>
          <a:p>
            <a:pPr>
              <a:defRPr sz="1600">
                <a:solidFill>
                  <a:srgbClr val="FFFFFF"/>
                </a:solidFill>
              </a:defRPr>
            </a:pPr>
            <a:endParaRPr/>
          </a:p>
        </p:txBody>
      </p:sp>
      <p:sp>
        <p:nvSpPr>
          <p:cNvPr id="472" name="Light Bulb"/>
          <p:cNvSpPr/>
          <p:nvPr/>
        </p:nvSpPr>
        <p:spPr>
          <a:xfrm>
            <a:off x="3531279" y="1642566"/>
            <a:ext cx="201287" cy="34902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25400">
            <a:solidFill>
              <a:srgbClr val="000000"/>
            </a:solidFill>
            <a:miter lim="400000"/>
          </a:ln>
        </p:spPr>
        <p:txBody>
          <a:bodyPr lIns="0" tIns="0" rIns="0" bIns="0" anchor="ctr"/>
          <a:lstStyle/>
          <a:p>
            <a:pPr>
              <a:defRPr sz="1600">
                <a:solidFill>
                  <a:srgbClr val="FFFFFF"/>
                </a:solidFill>
              </a:defRPr>
            </a:pPr>
            <a:endParaRPr/>
          </a:p>
        </p:txBody>
      </p:sp>
      <p:sp>
        <p:nvSpPr>
          <p:cNvPr id="473" name="Tribus…"/>
          <p:cNvSpPr txBox="1"/>
          <p:nvPr/>
        </p:nvSpPr>
        <p:spPr>
          <a:xfrm>
            <a:off x="214292" y="4484329"/>
            <a:ext cx="3750608" cy="178529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457200">
              <a:defRPr>
                <a:solidFill>
                  <a:srgbClr val="54B4A5"/>
                </a:solidFill>
              </a:defRPr>
            </a:pPr>
            <a:r>
              <a:t>Tribus</a:t>
            </a:r>
          </a:p>
          <a:p>
            <a:pPr defTabSz="457200">
              <a:defRPr>
                <a:solidFill>
                  <a:srgbClr val="007B76"/>
                </a:solidFill>
              </a:defRPr>
            </a:pPr>
            <a:endParaRPr/>
          </a:p>
          <a:p>
            <a:pPr algn="just" defTabSz="457200">
              <a:defRPr sz="1300" b="0"/>
            </a:pPr>
            <a:r>
              <a:t>Inspirées du mode agile et initiées par Spotify, elles regroupent des </a:t>
            </a:r>
            <a:r>
              <a:rPr b="1"/>
              <a:t>équipes pluridisciplinaires </a:t>
            </a:r>
            <a:r>
              <a:t>(tribus) qui ont pour mission de produire à très court terme (des MVP </a:t>
            </a:r>
            <a:r>
              <a:rPr b="1"/>
              <a:t>en sprint</a:t>
            </a:r>
            <a:r>
              <a:t> ; résultat précis en mode itératif). Les tribus sont constituées de plusieurs squads réunissant toutes les fonctions nécessaires au développement du projet. </a:t>
            </a:r>
          </a:p>
        </p:txBody>
      </p:sp>
      <p:sp>
        <p:nvSpPr>
          <p:cNvPr id="474" name="Holacratie…"/>
          <p:cNvSpPr txBox="1"/>
          <p:nvPr/>
        </p:nvSpPr>
        <p:spPr>
          <a:xfrm>
            <a:off x="4433556" y="4484329"/>
            <a:ext cx="3139470" cy="178529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457200">
              <a:defRPr>
                <a:solidFill>
                  <a:srgbClr val="54B4A5"/>
                </a:solidFill>
              </a:defRPr>
            </a:pPr>
            <a:r>
              <a:t>Holacratie</a:t>
            </a:r>
          </a:p>
          <a:p>
            <a:pPr defTabSz="457200">
              <a:defRPr>
                <a:solidFill>
                  <a:srgbClr val="007B76"/>
                </a:solidFill>
              </a:defRPr>
            </a:pPr>
            <a:endParaRPr/>
          </a:p>
          <a:p>
            <a:pPr algn="just" defTabSz="457200">
              <a:defRPr sz="1300" b="0"/>
            </a:pPr>
            <a:r>
              <a:t>Développement de </a:t>
            </a:r>
            <a:r>
              <a:rPr b="1"/>
              <a:t>l’auto-gouvernance</a:t>
            </a:r>
            <a:r>
              <a:t>. C’est la compétence qui détermine la personne qui décide. Les entreprises holacratiques favorisent les </a:t>
            </a:r>
            <a:r>
              <a:rPr b="1"/>
              <a:t>équipes</a:t>
            </a:r>
            <a:r>
              <a:t> </a:t>
            </a:r>
            <a:r>
              <a:rPr b="1"/>
              <a:t>autonomes</a:t>
            </a:r>
            <a:r>
              <a:t> qui se gèrent </a:t>
            </a:r>
            <a:r>
              <a:rPr b="1"/>
              <a:t>sans manager</a:t>
            </a:r>
            <a:r>
              <a:t> et dont les fonctions peuvent tourner dans l’entreprise (ex: </a:t>
            </a:r>
            <a:r>
              <a:rPr b="1"/>
              <a:t>Zappos</a:t>
            </a:r>
            <a:r>
              <a:t>, </a:t>
            </a:r>
            <a:r>
              <a:rPr b="1"/>
              <a:t>Castorama</a:t>
            </a:r>
            <a:r>
              <a:t>).</a:t>
            </a:r>
          </a:p>
        </p:txBody>
      </p:sp>
      <p:sp>
        <p:nvSpPr>
          <p:cNvPr id="475" name="Circle">
            <a:hlinkClick r:id="rId7" action="ppaction://hlinksldjump"/>
          </p:cNvPr>
          <p:cNvSpPr/>
          <p:nvPr/>
        </p:nvSpPr>
        <p:spPr>
          <a:xfrm>
            <a:off x="7322742" y="1546876"/>
            <a:ext cx="530459" cy="530459"/>
          </a:xfrm>
          <a:prstGeom prst="ellipse">
            <a:avLst/>
          </a:prstGeom>
          <a:solidFill>
            <a:srgbClr val="54B4A5"/>
          </a:solidFill>
          <a:ln w="12700">
            <a:miter lim="400000"/>
          </a:ln>
        </p:spPr>
        <p:txBody>
          <a:bodyPr lIns="0" tIns="0" rIns="0" bIns="0" anchor="ctr"/>
          <a:lstStyle/>
          <a:p>
            <a:pPr>
              <a:defRPr sz="1600">
                <a:solidFill>
                  <a:srgbClr val="FFFFFF"/>
                </a:solidFill>
              </a:defRPr>
            </a:pPr>
            <a:endParaRPr/>
          </a:p>
        </p:txBody>
      </p:sp>
      <p:sp>
        <p:nvSpPr>
          <p:cNvPr id="476" name="Light Bulb"/>
          <p:cNvSpPr/>
          <p:nvPr/>
        </p:nvSpPr>
        <p:spPr>
          <a:xfrm>
            <a:off x="7487328" y="1639820"/>
            <a:ext cx="201288" cy="34902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25400">
            <a:solidFill>
              <a:srgbClr val="000000"/>
            </a:solidFill>
            <a:miter lim="400000"/>
          </a:ln>
        </p:spPr>
        <p:txBody>
          <a:bodyPr lIns="0" tIns="0" rIns="0" bIns="0" anchor="ctr"/>
          <a:lstStyle/>
          <a:p>
            <a:pPr>
              <a:defRPr sz="1600">
                <a:solidFill>
                  <a:srgbClr val="FFFFFF"/>
                </a:solidFill>
              </a:defRPr>
            </a:pPr>
            <a:endParaRPr/>
          </a:p>
        </p:txBody>
      </p:sp>
      <p:pic>
        <p:nvPicPr>
          <p:cNvPr id="477" name="Image" descr="Image"/>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603740" y="1450555"/>
            <a:ext cx="376916" cy="327918"/>
          </a:xfrm>
          <a:prstGeom prst="rect">
            <a:avLst/>
          </a:prstGeom>
          <a:ln w="12700">
            <a:miter lim="400000"/>
          </a:ln>
        </p:spPr>
      </p:pic>
      <p:pic>
        <p:nvPicPr>
          <p:cNvPr id="478" name="Image" descr="Image"/>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666740" y="1475955"/>
            <a:ext cx="376916" cy="327918"/>
          </a:xfrm>
          <a:prstGeom prst="rect">
            <a:avLst/>
          </a:prstGeom>
          <a:ln w="12700">
            <a:miter lim="400000"/>
          </a:ln>
        </p:spPr>
      </p:pic>
      <p:sp>
        <p:nvSpPr>
          <p:cNvPr id="479" name="L’entreprise collaborative"/>
          <p:cNvSpPr txBox="1"/>
          <p:nvPr/>
        </p:nvSpPr>
        <p:spPr>
          <a:xfrm>
            <a:off x="9973405" y="6582988"/>
            <a:ext cx="165382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L’entreprise collaborative</a:t>
            </a:r>
          </a:p>
        </p:txBody>
      </p:sp>
    </p:spTree>
  </p:cSld>
  <p:clrMapOvr>
    <a:masterClrMapping/>
  </p:clrMapOvr>
  <p:transition xmlns:p14="http://schemas.microsoft.com/office/powerpoint/2010/mai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 name="Rectangle"/>
          <p:cNvSpPr/>
          <p:nvPr/>
        </p:nvSpPr>
        <p:spPr>
          <a:xfrm>
            <a:off x="-2" y="-1"/>
            <a:ext cx="3791748" cy="6858001"/>
          </a:xfrm>
          <a:prstGeom prst="rect">
            <a:avLst/>
          </a:prstGeom>
          <a:solidFill>
            <a:srgbClr val="54B4A5"/>
          </a:solidFill>
          <a:ln w="12700">
            <a:miter lim="400000"/>
          </a:ln>
        </p:spPr>
        <p:txBody>
          <a:bodyPr lIns="0" tIns="0" rIns="0" bIns="0"/>
          <a:lstStyle/>
          <a:p>
            <a:pPr defTabSz="1219168">
              <a:defRPr sz="2400" b="0">
                <a:solidFill>
                  <a:srgbClr val="27282D"/>
                </a:solidFill>
              </a:defRPr>
            </a:pPr>
            <a:endParaRPr/>
          </a:p>
        </p:txBody>
      </p:sp>
      <p:pic>
        <p:nvPicPr>
          <p:cNvPr id="482" name="25.jpeg" descr="25.jpe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3791744" y="0"/>
            <a:ext cx="3384378" cy="6858000"/>
          </a:xfrm>
          <a:prstGeom prst="rect">
            <a:avLst/>
          </a:prstGeom>
          <a:ln w="12700">
            <a:miter lim="400000"/>
          </a:ln>
        </p:spPr>
      </p:pic>
      <p:sp>
        <p:nvSpPr>
          <p:cNvPr id="48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48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48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14</a:t>
            </a:fld>
            <a:endParaRPr/>
          </a:p>
        </p:txBody>
      </p:sp>
      <p:pic>
        <p:nvPicPr>
          <p:cNvPr id="486" name="image25.png" descr="image2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487" name="Qu’est ce que…"/>
          <p:cNvSpPr txBox="1"/>
          <p:nvPr/>
        </p:nvSpPr>
        <p:spPr>
          <a:xfrm>
            <a:off x="238527" y="1632611"/>
            <a:ext cx="3434744" cy="141760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lnSpc>
                <a:spcPct val="110000"/>
              </a:lnSpc>
              <a:defRPr sz="3000">
                <a:solidFill>
                  <a:srgbClr val="FFFFFF"/>
                </a:solidFill>
              </a:defRPr>
            </a:pPr>
            <a:r>
              <a:t>Qu’est ce que</a:t>
            </a:r>
          </a:p>
          <a:p>
            <a:pPr algn="l">
              <a:lnSpc>
                <a:spcPct val="110000"/>
              </a:lnSpc>
              <a:defRPr sz="3000">
                <a:solidFill>
                  <a:srgbClr val="FFFFFF"/>
                </a:solidFill>
              </a:defRPr>
            </a:pPr>
            <a:r>
              <a:t>l’intelligence</a:t>
            </a:r>
          </a:p>
          <a:p>
            <a:pPr algn="l">
              <a:lnSpc>
                <a:spcPct val="110000"/>
              </a:lnSpc>
              <a:defRPr sz="3000">
                <a:solidFill>
                  <a:srgbClr val="FFFFFF"/>
                </a:solidFill>
              </a:defRPr>
            </a:pPr>
            <a:r>
              <a:t>collective ?</a:t>
            </a:r>
          </a:p>
        </p:txBody>
      </p:sp>
      <p:pic>
        <p:nvPicPr>
          <p:cNvPr id="488" name="Image" descr="Image">
            <a:hlinkClick r:id="rId4"/>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10515084" y="4697969"/>
            <a:ext cx="1297699" cy="1297707"/>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6"/>
                  <a:pt x="2882" y="3017"/>
                </a:cubicBezTo>
                <a:cubicBezTo>
                  <a:pt x="-961" y="7038"/>
                  <a:pt x="-961" y="13557"/>
                  <a:pt x="2882" y="17579"/>
                </a:cubicBezTo>
                <a:cubicBezTo>
                  <a:pt x="6724" y="21600"/>
                  <a:pt x="12954" y="21600"/>
                  <a:pt x="16796" y="17579"/>
                </a:cubicBezTo>
                <a:cubicBezTo>
                  <a:pt x="20639" y="13557"/>
                  <a:pt x="20639" y="7038"/>
                  <a:pt x="16796" y="3017"/>
                </a:cubicBezTo>
                <a:cubicBezTo>
                  <a:pt x="14875" y="1006"/>
                  <a:pt x="12357" y="0"/>
                  <a:pt x="9839" y="0"/>
                </a:cubicBezTo>
                <a:close/>
              </a:path>
            </a:pathLst>
          </a:custGeom>
          <a:ln w="12700">
            <a:miter lim="400000"/>
          </a:ln>
        </p:spPr>
      </p:pic>
      <p:sp>
        <p:nvSpPr>
          <p:cNvPr id="489" name="Dr Emile Servan-Schreiber,…">
            <a:hlinkClick r:id="rId4"/>
          </p:cNvPr>
          <p:cNvSpPr txBox="1"/>
          <p:nvPr/>
        </p:nvSpPr>
        <p:spPr>
          <a:xfrm>
            <a:off x="7960965" y="5416483"/>
            <a:ext cx="2427041" cy="579215"/>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defTabSz="457200">
              <a:defRPr sz="1200" b="0"/>
            </a:pPr>
            <a:r>
              <a:t>Emile Servan-Schreiber,  </a:t>
            </a:r>
          </a:p>
          <a:p>
            <a:pPr algn="r" defTabSz="457200">
              <a:defRPr sz="1200" b="0" i="1"/>
            </a:pPr>
            <a:r>
              <a:t>Docteur en psychologie cognitive, </a:t>
            </a:r>
          </a:p>
          <a:p>
            <a:pPr algn="r" defTabSz="457200">
              <a:defRPr sz="1200" b="0" i="1"/>
            </a:pPr>
            <a:r>
              <a:t>article LinkedIn, 21 avril 2017</a:t>
            </a:r>
          </a:p>
        </p:txBody>
      </p:sp>
      <p:sp>
        <p:nvSpPr>
          <p:cNvPr id="490" name="‘‘"/>
          <p:cNvSpPr txBox="1"/>
          <p:nvPr/>
        </p:nvSpPr>
        <p:spPr>
          <a:xfrm>
            <a:off x="7132049" y="867932"/>
            <a:ext cx="465225" cy="91445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6100">
                <a:solidFill>
                  <a:srgbClr val="54B3A5"/>
                </a:solidFill>
              </a:defRPr>
            </a:lvl1pPr>
          </a:lstStyle>
          <a:p>
            <a:r>
              <a:t>‘‘</a:t>
            </a:r>
          </a:p>
        </p:txBody>
      </p:sp>
      <p:sp>
        <p:nvSpPr>
          <p:cNvPr id="491" name="’’"/>
          <p:cNvSpPr txBox="1"/>
          <p:nvPr/>
        </p:nvSpPr>
        <p:spPr>
          <a:xfrm>
            <a:off x="10515084" y="4030449"/>
            <a:ext cx="353269" cy="667520"/>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4400">
                <a:solidFill>
                  <a:srgbClr val="54B3A5"/>
                </a:solidFill>
              </a:defRPr>
            </a:lvl1pPr>
          </a:lstStyle>
          <a:p>
            <a:r>
              <a:t>’’</a:t>
            </a:r>
          </a:p>
        </p:txBody>
      </p:sp>
      <p:sp>
        <p:nvSpPr>
          <p:cNvPr id="492" name="Pour les scientifiques, c’est la capacité d’un groupe à être plus intelligent que les individus les plus intelligents du groupe.…"/>
          <p:cNvSpPr txBox="1"/>
          <p:nvPr/>
        </p:nvSpPr>
        <p:spPr>
          <a:xfrm>
            <a:off x="7555309" y="1263891"/>
            <a:ext cx="4192193" cy="28897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b="0" i="1"/>
            </a:pPr>
            <a:r>
              <a:t>Pour les scientifiques, c’est la capacité d’un groupe à </a:t>
            </a:r>
            <a:r>
              <a:rPr b="1"/>
              <a:t>être plus intelligent que les individus les plus intelligents du groupe</a:t>
            </a:r>
            <a:r>
              <a:t>.  </a:t>
            </a:r>
          </a:p>
          <a:p>
            <a:pPr algn="just" defTabSz="457200">
              <a:defRPr b="0" i="1"/>
            </a:pPr>
            <a:endParaRPr/>
          </a:p>
          <a:p>
            <a:pPr algn="just" defTabSz="457200">
              <a:defRPr b="0" i="1"/>
            </a:pPr>
            <a:r>
              <a:t>(…) Pour que cela fonctionne, quatre ingrédients sont nécessaires : </a:t>
            </a:r>
            <a:r>
              <a:rPr b="1"/>
              <a:t>diversité des opinions</a:t>
            </a:r>
            <a:r>
              <a:t>, </a:t>
            </a:r>
            <a:r>
              <a:rPr b="1"/>
              <a:t>indépendance d'esprit</a:t>
            </a:r>
            <a:r>
              <a:t>, </a:t>
            </a:r>
            <a:r>
              <a:rPr b="1"/>
              <a:t>décentralisation des sources</a:t>
            </a:r>
            <a:r>
              <a:t> et, enfin, un mécanisme efficace pour </a:t>
            </a:r>
            <a:r>
              <a:rPr b="1"/>
              <a:t>synthétiser l'information récoltée</a:t>
            </a:r>
            <a:r>
              <a:t>.  </a:t>
            </a:r>
          </a:p>
          <a:p>
            <a:pPr algn="just" defTabSz="457200">
              <a:defRPr b="0" i="1"/>
            </a:pPr>
            <a:endParaRPr/>
          </a:p>
          <a:p>
            <a:pPr algn="just" defTabSz="457200">
              <a:defRPr b="0" i="1"/>
            </a:pPr>
            <a:r>
              <a:t>Si on respecte la recette, le groupe sera plus intelligent que « le meilleur d’entre nous ». Mais si un seul ingrédient vient à manquer, on sombre facilement dans la sottise, ou pire.</a:t>
            </a:r>
          </a:p>
        </p:txBody>
      </p:sp>
      <p:sp>
        <p:nvSpPr>
          <p:cNvPr id="493" name="L’entreprise libérée atteint son paroxysme avec l’holacratie. Les rôles sont assurés en toute autonomie, sans hiérarchie, sans fiche de poste.…"/>
          <p:cNvSpPr txBox="1"/>
          <p:nvPr/>
        </p:nvSpPr>
        <p:spPr>
          <a:xfrm>
            <a:off x="290612" y="3691536"/>
            <a:ext cx="3182145" cy="170785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b="0">
                <a:solidFill>
                  <a:srgbClr val="FFFFFF"/>
                </a:solidFill>
              </a:defRPr>
            </a:pPr>
            <a:r>
              <a:t>L’entreprise libérée atteint son paroxysme avec l’</a:t>
            </a:r>
            <a:r>
              <a:rPr b="1"/>
              <a:t>holacratie</a:t>
            </a:r>
            <a:r>
              <a:t>. Les rôles sont assurés en toute autonomie, sans hiérarchie, sans fiche de poste.</a:t>
            </a:r>
          </a:p>
          <a:p>
            <a:pPr algn="just" defTabSz="457200">
              <a:defRPr sz="1600" b="0">
                <a:solidFill>
                  <a:srgbClr val="FFFFFF"/>
                </a:solidFill>
              </a:defRPr>
            </a:pPr>
            <a:r>
              <a:rPr b="1"/>
              <a:t>L’intelligence collective</a:t>
            </a:r>
            <a:r>
              <a:rPr sz="2000"/>
              <a:t> </a:t>
            </a:r>
            <a:r>
              <a:t>y prend une place prépondérante</a:t>
            </a:r>
            <a:r>
              <a:rPr b="1"/>
              <a:t>.</a:t>
            </a:r>
          </a:p>
        </p:txBody>
      </p:sp>
      <p:sp>
        <p:nvSpPr>
          <p:cNvPr id="494" name="Circle">
            <a:hlinkClick r:id="rId4"/>
          </p:cNvPr>
          <p:cNvSpPr/>
          <p:nvPr/>
        </p:nvSpPr>
        <p:spPr>
          <a:xfrm>
            <a:off x="9591697" y="4856435"/>
            <a:ext cx="564236" cy="579215"/>
          </a:xfrm>
          <a:prstGeom prst="ellipse">
            <a:avLst/>
          </a:prstGeom>
          <a:solidFill>
            <a:srgbClr val="54B4A5"/>
          </a:solidFill>
          <a:ln w="12700">
            <a:miter lim="400000"/>
          </a:ln>
        </p:spPr>
        <p:txBody>
          <a:bodyPr lIns="0" tIns="0" rIns="0" bIns="0" anchor="ctr"/>
          <a:lstStyle/>
          <a:p>
            <a:pPr>
              <a:defRPr sz="1600">
                <a:solidFill>
                  <a:srgbClr val="FFFFFF"/>
                </a:solidFill>
              </a:defRPr>
            </a:pPr>
            <a:endParaRPr/>
          </a:p>
        </p:txBody>
      </p:sp>
      <p:pic>
        <p:nvPicPr>
          <p:cNvPr id="495" name="Image" descr="Image"/>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679971" y="4969036"/>
            <a:ext cx="387795" cy="336827"/>
          </a:xfrm>
          <a:prstGeom prst="rect">
            <a:avLst/>
          </a:prstGeom>
          <a:ln w="12700">
            <a:miter lim="400000"/>
          </a:ln>
        </p:spPr>
      </p:pic>
      <p:pic>
        <p:nvPicPr>
          <p:cNvPr id="496" name="Image" descr="Image"/>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882655" y="4772409"/>
            <a:ext cx="376917" cy="327918"/>
          </a:xfrm>
          <a:prstGeom prst="rect">
            <a:avLst/>
          </a:prstGeom>
          <a:ln w="12700">
            <a:miter lim="400000"/>
          </a:ln>
        </p:spPr>
      </p:pic>
      <p:sp>
        <p:nvSpPr>
          <p:cNvPr id="497" name="L’entreprise collaborative"/>
          <p:cNvSpPr txBox="1"/>
          <p:nvPr/>
        </p:nvSpPr>
        <p:spPr>
          <a:xfrm>
            <a:off x="9973405" y="6582988"/>
            <a:ext cx="165382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L’entreprise collaborative</a:t>
            </a:r>
          </a:p>
        </p:txBody>
      </p:sp>
    </p:spTree>
  </p:cSld>
  <p:clrMapOvr>
    <a:masterClrMapping/>
  </p:clrMapOvr>
  <p:transition xmlns:p14="http://schemas.microsoft.com/office/powerpoint/2010/mai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50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50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15</a:t>
            </a:fld>
            <a:endParaRPr/>
          </a:p>
        </p:txBody>
      </p:sp>
      <p:pic>
        <p:nvPicPr>
          <p:cNvPr id="502"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503" name="Les 4 piliers du management collaboratif"/>
          <p:cNvSpPr txBox="1"/>
          <p:nvPr/>
        </p:nvSpPr>
        <p:spPr>
          <a:xfrm>
            <a:off x="511089" y="371821"/>
            <a:ext cx="6221109" cy="408714"/>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2500">
                <a:solidFill>
                  <a:srgbClr val="54B4A5"/>
                </a:solidFill>
              </a:defRPr>
            </a:lvl1pPr>
          </a:lstStyle>
          <a:p>
            <a:r>
              <a:t>Les 4 piliers du management collaboratif</a:t>
            </a:r>
          </a:p>
        </p:txBody>
      </p:sp>
      <p:sp>
        <p:nvSpPr>
          <p:cNvPr id="504" name="Croyance spontanée ou démontrée de la valeur (morale, affective ou professionnelle) d’une personne qui fait que l’on est incapable d’imaginer de sa part de la tromperie ou de la trahison."/>
          <p:cNvSpPr txBox="1"/>
          <p:nvPr/>
        </p:nvSpPr>
        <p:spPr>
          <a:xfrm>
            <a:off x="462512" y="4799435"/>
            <a:ext cx="1949762" cy="156939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sz="1300"/>
            </a:pPr>
            <a:r>
              <a:t>Croyance spontanée</a:t>
            </a:r>
            <a:r>
              <a:rPr b="0"/>
              <a:t> ou démontrée de la valeur (morale, affective ou professionnelle) d’une personne qui fait que l’on est incapable d’imaginer de sa part de la tromperie ou de la trahison.</a:t>
            </a:r>
          </a:p>
        </p:txBody>
      </p:sp>
      <p:sp>
        <p:nvSpPr>
          <p:cNvPr id="505" name="Le choix peut être résumé comme la liberté donnée à une personne à s’engager de manière volontaire, en connaissance de cause et en assumant les conséquences"/>
          <p:cNvSpPr txBox="1"/>
          <p:nvPr/>
        </p:nvSpPr>
        <p:spPr>
          <a:xfrm>
            <a:off x="8577812" y="4852417"/>
            <a:ext cx="2347933" cy="118840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sz="1300" b="0"/>
            </a:pPr>
            <a:r>
              <a:t>Le choix peut être résumé comme la liberté donnée à une personne à s’engager de manière </a:t>
            </a:r>
            <a:r>
              <a:rPr b="1"/>
              <a:t>volontaire</a:t>
            </a:r>
            <a:r>
              <a:t>, en connaissance de cause et en </a:t>
            </a:r>
            <a:r>
              <a:rPr b="1"/>
              <a:t>assumant</a:t>
            </a:r>
            <a:r>
              <a:t> </a:t>
            </a:r>
            <a:r>
              <a:rPr b="1"/>
              <a:t>les</a:t>
            </a:r>
            <a:r>
              <a:t> </a:t>
            </a:r>
            <a:r>
              <a:rPr b="1"/>
              <a:t>conséquences</a:t>
            </a:r>
          </a:p>
        </p:txBody>
      </p:sp>
      <p:sp>
        <p:nvSpPr>
          <p:cNvPr id="506" name="La coopération désigne l’idée d’agir, de travailler conjointement avec une ou plusieurs autres personnes"/>
          <p:cNvSpPr txBox="1"/>
          <p:nvPr/>
        </p:nvSpPr>
        <p:spPr>
          <a:xfrm>
            <a:off x="2938243" y="4799435"/>
            <a:ext cx="1949762" cy="99789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sz="1300" b="0"/>
            </a:pPr>
            <a:r>
              <a:t>La coopération désigne l’idée d’agir, de </a:t>
            </a:r>
            <a:r>
              <a:rPr b="1"/>
              <a:t>travailler conjointement</a:t>
            </a:r>
            <a:r>
              <a:t> avec une ou plusieurs autres personnes</a:t>
            </a:r>
          </a:p>
        </p:txBody>
      </p:sp>
      <p:sp>
        <p:nvSpPr>
          <p:cNvPr id="507" name="La convivialité désigne la qualité et le caractère positif et agréable des relations entre personnes."/>
          <p:cNvSpPr txBox="1"/>
          <p:nvPr/>
        </p:nvSpPr>
        <p:spPr>
          <a:xfrm>
            <a:off x="5656812" y="4799435"/>
            <a:ext cx="2152193" cy="80739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sz="1300" b="0"/>
            </a:pPr>
            <a:r>
              <a:t>La convivialité désigne la qualité et le caractère </a:t>
            </a:r>
            <a:r>
              <a:rPr b="1"/>
              <a:t>positif</a:t>
            </a:r>
            <a:r>
              <a:t> et </a:t>
            </a:r>
            <a:r>
              <a:rPr b="1"/>
              <a:t>agréable</a:t>
            </a:r>
            <a:r>
              <a:t> des relations entre personnes.</a:t>
            </a:r>
          </a:p>
        </p:txBody>
      </p:sp>
      <p:grpSp>
        <p:nvGrpSpPr>
          <p:cNvPr id="511" name="Group"/>
          <p:cNvGrpSpPr/>
          <p:nvPr/>
        </p:nvGrpSpPr>
        <p:grpSpPr>
          <a:xfrm>
            <a:off x="5849893" y="2055197"/>
            <a:ext cx="3216829" cy="2563776"/>
            <a:chOff x="0" y="0"/>
            <a:chExt cx="3216827" cy="2563775"/>
          </a:xfrm>
        </p:grpSpPr>
        <p:sp>
          <p:nvSpPr>
            <p:cNvPr id="508" name="Shape"/>
            <p:cNvSpPr/>
            <p:nvPr/>
          </p:nvSpPr>
          <p:spPr>
            <a:xfrm>
              <a:off x="0" y="2714"/>
              <a:ext cx="3216828" cy="2561062"/>
            </a:xfrm>
            <a:custGeom>
              <a:avLst/>
              <a:gdLst/>
              <a:ahLst/>
              <a:cxnLst>
                <a:cxn ang="0">
                  <a:pos x="wd2" y="hd2"/>
                </a:cxn>
                <a:cxn ang="5400000">
                  <a:pos x="wd2" y="hd2"/>
                </a:cxn>
                <a:cxn ang="10800000">
                  <a:pos x="wd2" y="hd2"/>
                </a:cxn>
                <a:cxn ang="16200000">
                  <a:pos x="wd2" y="hd2"/>
                </a:cxn>
              </a:cxnLst>
              <a:rect l="0" t="0" r="r" b="b"/>
              <a:pathLst>
                <a:path w="21600" h="21600" extrusionOk="0">
                  <a:moveTo>
                    <a:pt x="17197" y="0"/>
                  </a:moveTo>
                  <a:lnTo>
                    <a:pt x="0" y="21600"/>
                  </a:lnTo>
                  <a:lnTo>
                    <a:pt x="9089" y="21600"/>
                  </a:lnTo>
                  <a:lnTo>
                    <a:pt x="21600" y="5885"/>
                  </a:lnTo>
                  <a:lnTo>
                    <a:pt x="21600" y="0"/>
                  </a:lnTo>
                  <a:lnTo>
                    <a:pt x="17197" y="0"/>
                  </a:lnTo>
                  <a:close/>
                </a:path>
              </a:pathLst>
            </a:custGeom>
            <a:solidFill>
              <a:srgbClr val="54B3A5"/>
            </a:solidFill>
            <a:ln w="12700" cap="flat">
              <a:noFill/>
              <a:miter lim="400000"/>
            </a:ln>
            <a:effectLst/>
          </p:spPr>
          <p:txBody>
            <a:bodyPr wrap="square" lIns="0" tIns="0" rIns="0" bIns="0" numCol="1" anchor="ctr">
              <a:noAutofit/>
            </a:bodyPr>
            <a:lstStyle/>
            <a:p>
              <a:pPr defTabSz="584200">
                <a:defRPr sz="3200" b="0">
                  <a:solidFill>
                    <a:srgbClr val="FFFFFF"/>
                  </a:solidFill>
                </a:defRPr>
              </a:pPr>
              <a:endParaRPr/>
            </a:p>
          </p:txBody>
        </p:sp>
        <p:sp>
          <p:nvSpPr>
            <p:cNvPr id="509" name="Rectangle"/>
            <p:cNvSpPr/>
            <p:nvPr/>
          </p:nvSpPr>
          <p:spPr>
            <a:xfrm>
              <a:off x="2560667" y="-1"/>
              <a:ext cx="656108" cy="695097"/>
            </a:xfrm>
            <a:prstGeom prst="rect">
              <a:avLst/>
            </a:prstGeom>
            <a:solidFill>
              <a:srgbClr val="3B8076"/>
            </a:solidFill>
            <a:ln w="12700" cap="flat">
              <a:noFill/>
              <a:miter lim="400000"/>
            </a:ln>
            <a:effectLst/>
          </p:spPr>
          <p:txBody>
            <a:bodyPr wrap="square" lIns="0" tIns="0" rIns="0" bIns="0" numCol="1" anchor="ctr">
              <a:noAutofit/>
            </a:bodyPr>
            <a:lstStyle/>
            <a:p>
              <a:pPr defTabSz="584200">
                <a:defRPr sz="3200" b="0">
                  <a:solidFill>
                    <a:srgbClr val="FFFFFF"/>
                  </a:solidFill>
                </a:defRPr>
              </a:pPr>
              <a:endParaRPr/>
            </a:p>
          </p:txBody>
        </p:sp>
        <p:sp>
          <p:nvSpPr>
            <p:cNvPr id="510" name="3"/>
            <p:cNvSpPr txBox="1"/>
            <p:nvPr/>
          </p:nvSpPr>
          <p:spPr>
            <a:xfrm>
              <a:off x="2643942" y="87620"/>
              <a:ext cx="501065" cy="48850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6" tIns="71436" rIns="71436" bIns="71436" numCol="1" anchor="ctr">
              <a:spAutoFit/>
            </a:bodyPr>
            <a:lstStyle>
              <a:lvl1pPr defTabSz="821530">
                <a:defRPr sz="2400" b="0">
                  <a:solidFill>
                    <a:srgbClr val="FFFFFF"/>
                  </a:solidFill>
                </a:defRPr>
              </a:lvl1pPr>
            </a:lstStyle>
            <a:p>
              <a:r>
                <a:t>3</a:t>
              </a:r>
            </a:p>
          </p:txBody>
        </p:sp>
      </p:grpSp>
      <p:grpSp>
        <p:nvGrpSpPr>
          <p:cNvPr id="517" name="Group"/>
          <p:cNvGrpSpPr/>
          <p:nvPr/>
        </p:nvGrpSpPr>
        <p:grpSpPr>
          <a:xfrm>
            <a:off x="8512659" y="2055197"/>
            <a:ext cx="3216829" cy="2563776"/>
            <a:chOff x="0" y="0"/>
            <a:chExt cx="3216827" cy="2563775"/>
          </a:xfrm>
        </p:grpSpPr>
        <p:sp>
          <p:nvSpPr>
            <p:cNvPr id="512" name="Shape"/>
            <p:cNvSpPr/>
            <p:nvPr/>
          </p:nvSpPr>
          <p:spPr>
            <a:xfrm>
              <a:off x="0" y="2714"/>
              <a:ext cx="3216828" cy="2561062"/>
            </a:xfrm>
            <a:custGeom>
              <a:avLst/>
              <a:gdLst/>
              <a:ahLst/>
              <a:cxnLst>
                <a:cxn ang="0">
                  <a:pos x="wd2" y="hd2"/>
                </a:cxn>
                <a:cxn ang="5400000">
                  <a:pos x="wd2" y="hd2"/>
                </a:cxn>
                <a:cxn ang="10800000">
                  <a:pos x="wd2" y="hd2"/>
                </a:cxn>
                <a:cxn ang="16200000">
                  <a:pos x="wd2" y="hd2"/>
                </a:cxn>
              </a:cxnLst>
              <a:rect l="0" t="0" r="r" b="b"/>
              <a:pathLst>
                <a:path w="21600" h="21600" extrusionOk="0">
                  <a:moveTo>
                    <a:pt x="17197" y="0"/>
                  </a:moveTo>
                  <a:lnTo>
                    <a:pt x="0" y="21600"/>
                  </a:lnTo>
                  <a:lnTo>
                    <a:pt x="9089" y="21600"/>
                  </a:lnTo>
                  <a:lnTo>
                    <a:pt x="21600" y="5885"/>
                  </a:lnTo>
                  <a:lnTo>
                    <a:pt x="21600" y="0"/>
                  </a:lnTo>
                  <a:lnTo>
                    <a:pt x="17197" y="0"/>
                  </a:lnTo>
                  <a:close/>
                </a:path>
              </a:pathLst>
            </a:custGeom>
            <a:solidFill>
              <a:srgbClr val="97D2C0"/>
            </a:solidFill>
            <a:ln w="12700" cap="flat">
              <a:noFill/>
              <a:miter lim="400000"/>
            </a:ln>
            <a:effectLst/>
          </p:spPr>
          <p:txBody>
            <a:bodyPr wrap="square" lIns="0" tIns="0" rIns="0" bIns="0" numCol="1" anchor="ctr">
              <a:noAutofit/>
            </a:bodyPr>
            <a:lstStyle/>
            <a:p>
              <a:pPr defTabSz="584200">
                <a:defRPr sz="3200" b="0">
                  <a:solidFill>
                    <a:srgbClr val="FFFFFF"/>
                  </a:solidFill>
                </a:defRPr>
              </a:pPr>
              <a:endParaRPr/>
            </a:p>
          </p:txBody>
        </p:sp>
        <p:sp>
          <p:nvSpPr>
            <p:cNvPr id="513" name="Rectangle"/>
            <p:cNvSpPr/>
            <p:nvPr/>
          </p:nvSpPr>
          <p:spPr>
            <a:xfrm>
              <a:off x="2560668" y="-1"/>
              <a:ext cx="656108" cy="695097"/>
            </a:xfrm>
            <a:prstGeom prst="rect">
              <a:avLst/>
            </a:prstGeom>
            <a:solidFill>
              <a:srgbClr val="729F92"/>
            </a:solidFill>
            <a:ln w="12700" cap="flat">
              <a:noFill/>
              <a:miter lim="400000"/>
            </a:ln>
            <a:effectLst/>
          </p:spPr>
          <p:txBody>
            <a:bodyPr wrap="square" lIns="0" tIns="0" rIns="0" bIns="0" numCol="1" anchor="ctr">
              <a:noAutofit/>
            </a:bodyPr>
            <a:lstStyle/>
            <a:p>
              <a:pPr defTabSz="584200">
                <a:defRPr sz="3200" b="0">
                  <a:solidFill>
                    <a:srgbClr val="FFFFFF"/>
                  </a:solidFill>
                </a:defRPr>
              </a:pPr>
              <a:endParaRPr/>
            </a:p>
          </p:txBody>
        </p:sp>
        <p:sp>
          <p:nvSpPr>
            <p:cNvPr id="514" name="4"/>
            <p:cNvSpPr txBox="1"/>
            <p:nvPr/>
          </p:nvSpPr>
          <p:spPr>
            <a:xfrm>
              <a:off x="2643943" y="81478"/>
              <a:ext cx="501065" cy="50078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6" tIns="71436" rIns="71436" bIns="71436" numCol="1" anchor="ctr">
              <a:spAutoFit/>
            </a:bodyPr>
            <a:lstStyle>
              <a:lvl1pPr defTabSz="821530">
                <a:defRPr sz="2500" b="0">
                  <a:solidFill>
                    <a:srgbClr val="FFFFFF"/>
                  </a:solidFill>
                </a:defRPr>
              </a:lvl1pPr>
            </a:lstStyle>
            <a:p>
              <a:r>
                <a:t>4</a:t>
              </a:r>
            </a:p>
          </p:txBody>
        </p:sp>
        <p:sp>
          <p:nvSpPr>
            <p:cNvPr id="515" name="Choix"/>
            <p:cNvSpPr txBox="1"/>
            <p:nvPr/>
          </p:nvSpPr>
          <p:spPr>
            <a:xfrm rot="18900000">
              <a:off x="1111136" y="1276049"/>
              <a:ext cx="1314789" cy="34563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defTabSz="910828">
                <a:spcBef>
                  <a:spcPts val="1700"/>
                </a:spcBef>
                <a:defRPr sz="2400">
                  <a:solidFill>
                    <a:srgbClr val="FFFFFF"/>
                  </a:solidFill>
                </a:defRPr>
              </a:lvl1pPr>
            </a:lstStyle>
            <a:p>
              <a:r>
                <a:t>Choix</a:t>
              </a:r>
            </a:p>
          </p:txBody>
        </p:sp>
        <p:pic>
          <p:nvPicPr>
            <p:cNvPr id="516" name="noun_1371402_cc.png" descr="noun_1371402_cc.png"/>
            <p:cNvPicPr>
              <a:picLocks noChangeAspect="1"/>
            </p:cNvPicPr>
            <p:nvPr/>
          </p:nvPicPr>
          <p:blipFill>
            <a:blip r:embed="rId3" cstate="print">
              <a:extLst>
                <a:ext uri="{28A0092B-C50C-407E-A947-70E740481C1C}">
                  <a14:useLocalDpi xmlns:a14="http://schemas.microsoft.com/office/drawing/2010/main"/>
                </a:ext>
              </a:extLst>
            </a:blip>
            <a:srcRect b="16412"/>
            <a:stretch>
              <a:fillRect/>
            </a:stretch>
          </p:blipFill>
          <p:spPr>
            <a:xfrm>
              <a:off x="658252" y="1948729"/>
              <a:ext cx="627715" cy="524686"/>
            </a:xfrm>
            <a:prstGeom prst="rect">
              <a:avLst/>
            </a:prstGeom>
            <a:ln w="12700" cap="flat">
              <a:noFill/>
              <a:miter lim="400000"/>
            </a:ln>
            <a:effectLst/>
          </p:spPr>
        </p:pic>
      </p:grpSp>
      <p:grpSp>
        <p:nvGrpSpPr>
          <p:cNvPr id="524" name="Group"/>
          <p:cNvGrpSpPr/>
          <p:nvPr/>
        </p:nvGrpSpPr>
        <p:grpSpPr>
          <a:xfrm>
            <a:off x="543461" y="2055197"/>
            <a:ext cx="3216832" cy="2563776"/>
            <a:chOff x="-1" y="0"/>
            <a:chExt cx="3216831" cy="2563775"/>
          </a:xfrm>
        </p:grpSpPr>
        <p:grpSp>
          <p:nvGrpSpPr>
            <p:cNvPr id="522" name="Group"/>
            <p:cNvGrpSpPr/>
            <p:nvPr/>
          </p:nvGrpSpPr>
          <p:grpSpPr>
            <a:xfrm>
              <a:off x="-2" y="-1"/>
              <a:ext cx="3216833" cy="2563777"/>
              <a:chOff x="0" y="0"/>
              <a:chExt cx="3216831" cy="2563775"/>
            </a:xfrm>
          </p:grpSpPr>
          <p:sp>
            <p:nvSpPr>
              <p:cNvPr id="518" name="Shape"/>
              <p:cNvSpPr/>
              <p:nvPr/>
            </p:nvSpPr>
            <p:spPr>
              <a:xfrm>
                <a:off x="-1" y="2714"/>
                <a:ext cx="3216833" cy="2561062"/>
              </a:xfrm>
              <a:custGeom>
                <a:avLst/>
                <a:gdLst/>
                <a:ahLst/>
                <a:cxnLst>
                  <a:cxn ang="0">
                    <a:pos x="wd2" y="hd2"/>
                  </a:cxn>
                  <a:cxn ang="5400000">
                    <a:pos x="wd2" y="hd2"/>
                  </a:cxn>
                  <a:cxn ang="10800000">
                    <a:pos x="wd2" y="hd2"/>
                  </a:cxn>
                  <a:cxn ang="16200000">
                    <a:pos x="wd2" y="hd2"/>
                  </a:cxn>
                </a:cxnLst>
                <a:rect l="0" t="0" r="r" b="b"/>
                <a:pathLst>
                  <a:path w="21600" h="21600" extrusionOk="0">
                    <a:moveTo>
                      <a:pt x="17197" y="0"/>
                    </a:moveTo>
                    <a:lnTo>
                      <a:pt x="0" y="21600"/>
                    </a:lnTo>
                    <a:lnTo>
                      <a:pt x="9089" y="21600"/>
                    </a:lnTo>
                    <a:lnTo>
                      <a:pt x="21600" y="5885"/>
                    </a:lnTo>
                    <a:lnTo>
                      <a:pt x="21600" y="0"/>
                    </a:lnTo>
                    <a:lnTo>
                      <a:pt x="17197" y="0"/>
                    </a:lnTo>
                    <a:close/>
                  </a:path>
                </a:pathLst>
              </a:custGeom>
              <a:solidFill>
                <a:srgbClr val="54B3A5"/>
              </a:solidFill>
              <a:ln w="12700" cap="flat">
                <a:noFill/>
                <a:miter lim="400000"/>
              </a:ln>
              <a:effectLst/>
            </p:spPr>
            <p:txBody>
              <a:bodyPr wrap="square" lIns="0" tIns="0" rIns="0" bIns="0" numCol="1" anchor="ctr">
                <a:noAutofit/>
              </a:bodyPr>
              <a:lstStyle/>
              <a:p>
                <a:pPr defTabSz="584200">
                  <a:defRPr sz="3200" b="0">
                    <a:solidFill>
                      <a:srgbClr val="FFFFFF"/>
                    </a:solidFill>
                  </a:defRPr>
                </a:pPr>
                <a:endParaRPr/>
              </a:p>
            </p:txBody>
          </p:sp>
          <p:sp>
            <p:nvSpPr>
              <p:cNvPr id="519" name="Rectangle"/>
              <p:cNvSpPr/>
              <p:nvPr/>
            </p:nvSpPr>
            <p:spPr>
              <a:xfrm>
                <a:off x="2560671" y="-1"/>
                <a:ext cx="656108" cy="695097"/>
              </a:xfrm>
              <a:prstGeom prst="rect">
                <a:avLst/>
              </a:prstGeom>
              <a:solidFill>
                <a:srgbClr val="3B8076"/>
              </a:solidFill>
              <a:ln w="12700" cap="flat">
                <a:noFill/>
                <a:miter lim="400000"/>
              </a:ln>
              <a:effectLst/>
            </p:spPr>
            <p:txBody>
              <a:bodyPr wrap="square" lIns="0" tIns="0" rIns="0" bIns="0" numCol="1" anchor="ctr">
                <a:noAutofit/>
              </a:bodyPr>
              <a:lstStyle/>
              <a:p>
                <a:pPr defTabSz="584200">
                  <a:defRPr sz="3200" b="0">
                    <a:solidFill>
                      <a:srgbClr val="FFFFFF"/>
                    </a:solidFill>
                  </a:defRPr>
                </a:pPr>
                <a:endParaRPr/>
              </a:p>
            </p:txBody>
          </p:sp>
          <p:sp>
            <p:nvSpPr>
              <p:cNvPr id="520" name="1"/>
              <p:cNvSpPr txBox="1"/>
              <p:nvPr/>
            </p:nvSpPr>
            <p:spPr>
              <a:xfrm>
                <a:off x="2643946" y="87620"/>
                <a:ext cx="501065" cy="48850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6" tIns="71436" rIns="71436" bIns="71436" numCol="1" anchor="ctr">
                <a:spAutoFit/>
              </a:bodyPr>
              <a:lstStyle>
                <a:lvl1pPr defTabSz="821530">
                  <a:defRPr sz="2400" b="0">
                    <a:solidFill>
                      <a:srgbClr val="FFFFFF"/>
                    </a:solidFill>
                  </a:defRPr>
                </a:lvl1pPr>
              </a:lstStyle>
              <a:p>
                <a:r>
                  <a:t>1</a:t>
                </a:r>
              </a:p>
            </p:txBody>
          </p:sp>
          <p:sp>
            <p:nvSpPr>
              <p:cNvPr id="521" name="Confiance"/>
              <p:cNvSpPr txBox="1"/>
              <p:nvPr/>
            </p:nvSpPr>
            <p:spPr>
              <a:xfrm rot="18900000">
                <a:off x="1067184" y="1096554"/>
                <a:ext cx="1749086" cy="34563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defTabSz="910828">
                  <a:spcBef>
                    <a:spcPts val="1700"/>
                  </a:spcBef>
                  <a:defRPr sz="2400">
                    <a:solidFill>
                      <a:srgbClr val="FFFFFF"/>
                    </a:solidFill>
                  </a:defRPr>
                </a:lvl1pPr>
              </a:lstStyle>
              <a:p>
                <a:r>
                  <a:t>Confiance</a:t>
                </a:r>
              </a:p>
            </p:txBody>
          </p:sp>
        </p:grpSp>
        <p:pic>
          <p:nvPicPr>
            <p:cNvPr id="523" name="noun_1076622_cc.png" descr="noun_1076622_cc.png"/>
            <p:cNvPicPr>
              <a:picLocks noChangeAspect="1"/>
            </p:cNvPicPr>
            <p:nvPr/>
          </p:nvPicPr>
          <p:blipFill>
            <a:blip r:embed="rId4" cstate="print">
              <a:extLst>
                <a:ext uri="{28A0092B-C50C-407E-A947-70E740481C1C}">
                  <a14:useLocalDpi xmlns:a14="http://schemas.microsoft.com/office/drawing/2010/main"/>
                </a:ext>
              </a:extLst>
            </a:blip>
            <a:srcRect b="16712"/>
            <a:stretch>
              <a:fillRect/>
            </a:stretch>
          </p:blipFill>
          <p:spPr>
            <a:xfrm>
              <a:off x="665373" y="2074493"/>
              <a:ext cx="502586" cy="418590"/>
            </a:xfrm>
            <a:prstGeom prst="rect">
              <a:avLst/>
            </a:prstGeom>
            <a:ln w="12700" cap="flat">
              <a:noFill/>
              <a:miter lim="400000"/>
            </a:ln>
            <a:effectLst/>
          </p:spPr>
        </p:pic>
      </p:grpSp>
      <p:grpSp>
        <p:nvGrpSpPr>
          <p:cNvPr id="531" name="Group"/>
          <p:cNvGrpSpPr/>
          <p:nvPr/>
        </p:nvGrpSpPr>
        <p:grpSpPr>
          <a:xfrm>
            <a:off x="3085526" y="2055197"/>
            <a:ext cx="3216831" cy="2563776"/>
            <a:chOff x="0" y="0"/>
            <a:chExt cx="3216830" cy="2563775"/>
          </a:xfrm>
        </p:grpSpPr>
        <p:grpSp>
          <p:nvGrpSpPr>
            <p:cNvPr id="529" name="Group"/>
            <p:cNvGrpSpPr/>
            <p:nvPr/>
          </p:nvGrpSpPr>
          <p:grpSpPr>
            <a:xfrm>
              <a:off x="-1" y="-1"/>
              <a:ext cx="3216832" cy="2563777"/>
              <a:chOff x="0" y="0"/>
              <a:chExt cx="3216830" cy="2563775"/>
            </a:xfrm>
          </p:grpSpPr>
          <p:sp>
            <p:nvSpPr>
              <p:cNvPr id="525" name="Shape"/>
              <p:cNvSpPr/>
              <p:nvPr/>
            </p:nvSpPr>
            <p:spPr>
              <a:xfrm>
                <a:off x="-1" y="2714"/>
                <a:ext cx="3216832" cy="2561062"/>
              </a:xfrm>
              <a:custGeom>
                <a:avLst/>
                <a:gdLst/>
                <a:ahLst/>
                <a:cxnLst>
                  <a:cxn ang="0">
                    <a:pos x="wd2" y="hd2"/>
                  </a:cxn>
                  <a:cxn ang="5400000">
                    <a:pos x="wd2" y="hd2"/>
                  </a:cxn>
                  <a:cxn ang="10800000">
                    <a:pos x="wd2" y="hd2"/>
                  </a:cxn>
                  <a:cxn ang="16200000">
                    <a:pos x="wd2" y="hd2"/>
                  </a:cxn>
                </a:cxnLst>
                <a:rect l="0" t="0" r="r" b="b"/>
                <a:pathLst>
                  <a:path w="21600" h="21600" extrusionOk="0">
                    <a:moveTo>
                      <a:pt x="17197" y="0"/>
                    </a:moveTo>
                    <a:lnTo>
                      <a:pt x="0" y="21600"/>
                    </a:lnTo>
                    <a:lnTo>
                      <a:pt x="9089" y="21600"/>
                    </a:lnTo>
                    <a:lnTo>
                      <a:pt x="21600" y="5885"/>
                    </a:lnTo>
                    <a:lnTo>
                      <a:pt x="21600" y="0"/>
                    </a:lnTo>
                    <a:lnTo>
                      <a:pt x="17197" y="0"/>
                    </a:lnTo>
                    <a:close/>
                  </a:path>
                </a:pathLst>
              </a:custGeom>
              <a:solidFill>
                <a:srgbClr val="97D2C0"/>
              </a:solidFill>
              <a:ln w="12700" cap="flat">
                <a:noFill/>
                <a:miter lim="400000"/>
              </a:ln>
              <a:effectLst/>
            </p:spPr>
            <p:txBody>
              <a:bodyPr wrap="square" lIns="0" tIns="0" rIns="0" bIns="0" numCol="1" anchor="ctr">
                <a:noAutofit/>
              </a:bodyPr>
              <a:lstStyle/>
              <a:p>
                <a:pPr defTabSz="584200">
                  <a:defRPr sz="3200" b="0">
                    <a:solidFill>
                      <a:srgbClr val="FFFFFF"/>
                    </a:solidFill>
                  </a:defRPr>
                </a:pPr>
                <a:endParaRPr/>
              </a:p>
            </p:txBody>
          </p:sp>
          <p:sp>
            <p:nvSpPr>
              <p:cNvPr id="526" name="Rectangle"/>
              <p:cNvSpPr/>
              <p:nvPr/>
            </p:nvSpPr>
            <p:spPr>
              <a:xfrm>
                <a:off x="2560669" y="-1"/>
                <a:ext cx="656108" cy="695097"/>
              </a:xfrm>
              <a:prstGeom prst="rect">
                <a:avLst/>
              </a:prstGeom>
              <a:solidFill>
                <a:srgbClr val="729F92"/>
              </a:solidFill>
              <a:ln w="12700" cap="flat">
                <a:noFill/>
                <a:miter lim="400000"/>
              </a:ln>
              <a:effectLst/>
            </p:spPr>
            <p:txBody>
              <a:bodyPr wrap="square" lIns="0" tIns="0" rIns="0" bIns="0" numCol="1" anchor="ctr">
                <a:noAutofit/>
              </a:bodyPr>
              <a:lstStyle/>
              <a:p>
                <a:pPr defTabSz="584200">
                  <a:defRPr sz="3200" b="0">
                    <a:solidFill>
                      <a:srgbClr val="FFFFFF"/>
                    </a:solidFill>
                  </a:defRPr>
                </a:pPr>
                <a:endParaRPr/>
              </a:p>
            </p:txBody>
          </p:sp>
          <p:sp>
            <p:nvSpPr>
              <p:cNvPr id="527" name="2"/>
              <p:cNvSpPr txBox="1"/>
              <p:nvPr/>
            </p:nvSpPr>
            <p:spPr>
              <a:xfrm>
                <a:off x="2643944" y="87620"/>
                <a:ext cx="501065" cy="48850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6" tIns="71436" rIns="71436" bIns="71436" numCol="1" anchor="ctr">
                <a:spAutoFit/>
              </a:bodyPr>
              <a:lstStyle>
                <a:lvl1pPr defTabSz="821530">
                  <a:defRPr sz="2400" b="0">
                    <a:solidFill>
                      <a:srgbClr val="FFFFFF"/>
                    </a:solidFill>
                  </a:defRPr>
                </a:lvl1pPr>
              </a:lstStyle>
              <a:p>
                <a:r>
                  <a:t>2</a:t>
                </a:r>
              </a:p>
            </p:txBody>
          </p:sp>
          <p:sp>
            <p:nvSpPr>
              <p:cNvPr id="528" name="Coopération"/>
              <p:cNvSpPr txBox="1"/>
              <p:nvPr/>
            </p:nvSpPr>
            <p:spPr>
              <a:xfrm rot="18900000">
                <a:off x="842040" y="1191681"/>
                <a:ext cx="1941706" cy="34563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defTabSz="910828">
                  <a:spcBef>
                    <a:spcPts val="1700"/>
                  </a:spcBef>
                  <a:defRPr sz="2400">
                    <a:solidFill>
                      <a:srgbClr val="FFFFFF"/>
                    </a:solidFill>
                  </a:defRPr>
                </a:lvl1pPr>
              </a:lstStyle>
              <a:p>
                <a:r>
                  <a:t>Coopération</a:t>
                </a:r>
              </a:p>
            </p:txBody>
          </p:sp>
        </p:grpSp>
        <p:pic>
          <p:nvPicPr>
            <p:cNvPr id="530" name="noun_933592_cc.png" descr="noun_933592_cc.png"/>
            <p:cNvPicPr>
              <a:picLocks noChangeAspect="1"/>
            </p:cNvPicPr>
            <p:nvPr/>
          </p:nvPicPr>
          <p:blipFill>
            <a:blip r:embed="rId5" cstate="print">
              <a:extLst>
                <a:ext uri="{28A0092B-C50C-407E-A947-70E740481C1C}">
                  <a14:useLocalDpi xmlns:a14="http://schemas.microsoft.com/office/drawing/2010/main"/>
                </a:ext>
              </a:extLst>
            </a:blip>
            <a:srcRect b="26984"/>
            <a:stretch>
              <a:fillRect/>
            </a:stretch>
          </p:blipFill>
          <p:spPr>
            <a:xfrm>
              <a:off x="600256" y="1944585"/>
              <a:ext cx="714052" cy="521365"/>
            </a:xfrm>
            <a:prstGeom prst="rect">
              <a:avLst/>
            </a:prstGeom>
            <a:ln w="12700" cap="flat">
              <a:noFill/>
              <a:miter lim="400000"/>
            </a:ln>
            <a:effectLst/>
          </p:spPr>
        </p:pic>
      </p:grpSp>
      <p:sp>
        <p:nvSpPr>
          <p:cNvPr id="532" name="Convivialité"/>
          <p:cNvSpPr txBox="1"/>
          <p:nvPr/>
        </p:nvSpPr>
        <p:spPr>
          <a:xfrm rot="18900000">
            <a:off x="6434348" y="3296548"/>
            <a:ext cx="2431307" cy="34563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defTabSz="910828">
              <a:spcBef>
                <a:spcPts val="1700"/>
              </a:spcBef>
              <a:defRPr sz="2400">
                <a:solidFill>
                  <a:srgbClr val="FFFFFF"/>
                </a:solidFill>
              </a:defRPr>
            </a:lvl1pPr>
          </a:lstStyle>
          <a:p>
            <a:r>
              <a:t>Convivialité</a:t>
            </a:r>
          </a:p>
        </p:txBody>
      </p:sp>
      <p:pic>
        <p:nvPicPr>
          <p:cNvPr id="533" name="noun_749162_cc.png" descr="noun_749162_cc.png"/>
          <p:cNvPicPr>
            <a:picLocks noChangeAspect="1"/>
          </p:cNvPicPr>
          <p:nvPr/>
        </p:nvPicPr>
        <p:blipFill>
          <a:blip r:embed="rId6" cstate="print">
            <a:extLst>
              <a:ext uri="{28A0092B-C50C-407E-A947-70E740481C1C}">
                <a14:useLocalDpi xmlns:a14="http://schemas.microsoft.com/office/drawing/2010/main"/>
              </a:ext>
            </a:extLst>
          </a:blip>
          <a:srcRect b="14202"/>
          <a:stretch>
            <a:fillRect/>
          </a:stretch>
        </p:blipFill>
        <p:spPr>
          <a:xfrm>
            <a:off x="6600714" y="4130814"/>
            <a:ext cx="476354" cy="408699"/>
          </a:xfrm>
          <a:prstGeom prst="rect">
            <a:avLst/>
          </a:prstGeom>
          <a:ln w="12700">
            <a:miter lim="400000"/>
          </a:ln>
        </p:spPr>
      </p:pic>
      <p:sp>
        <p:nvSpPr>
          <p:cNvPr id="534" name="Circle">
            <a:hlinkClick r:id="rId7"/>
          </p:cNvPr>
          <p:cNvSpPr/>
          <p:nvPr/>
        </p:nvSpPr>
        <p:spPr>
          <a:xfrm>
            <a:off x="11165948" y="207337"/>
            <a:ext cx="737683" cy="737682"/>
          </a:xfrm>
          <a:prstGeom prst="ellipse">
            <a:avLst/>
          </a:prstGeom>
          <a:solidFill>
            <a:srgbClr val="54B4A5"/>
          </a:solidFill>
          <a:ln w="12700">
            <a:miter lim="400000"/>
          </a:ln>
        </p:spPr>
        <p:txBody>
          <a:bodyPr lIns="0" tIns="0" rIns="0" bIns="0" anchor="ctr"/>
          <a:lstStyle/>
          <a:p>
            <a:pPr>
              <a:defRPr sz="1600">
                <a:solidFill>
                  <a:srgbClr val="FFFFFF"/>
                </a:solidFill>
              </a:defRPr>
            </a:pPr>
            <a:endParaRPr/>
          </a:p>
        </p:txBody>
      </p:sp>
      <p:sp>
        <p:nvSpPr>
          <p:cNvPr id="535" name="Source: Les 4 pillars du management collaboratif, NextStart, 2017">
            <a:hlinkClick r:id="rId8"/>
          </p:cNvPr>
          <p:cNvSpPr txBox="1"/>
          <p:nvPr/>
        </p:nvSpPr>
        <p:spPr>
          <a:xfrm>
            <a:off x="9462344" y="6279690"/>
            <a:ext cx="2682535"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a:defRPr sz="700" b="0"/>
            </a:pPr>
            <a:r>
              <a:t>Source : </a:t>
            </a:r>
            <a:r>
              <a:rPr i="1"/>
              <a:t>Les 4 piliers du management collaboratif</a:t>
            </a:r>
            <a:r>
              <a:t>, NextStart, 2017</a:t>
            </a:r>
          </a:p>
        </p:txBody>
      </p:sp>
      <p:sp>
        <p:nvSpPr>
          <p:cNvPr id="536" name="Moins controversés que la notion d’entreprise libérée, les principes simples d’agilité, de management collaboratif, de management bienveillant, de recherche de bonheur et de quête de sens, permettent d’appliquer simplement ou en partie les concepts de l’entreprise libérée."/>
          <p:cNvSpPr txBox="1"/>
          <p:nvPr/>
        </p:nvSpPr>
        <p:spPr>
          <a:xfrm>
            <a:off x="492060" y="907303"/>
            <a:ext cx="10662662" cy="7299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b="0"/>
            </a:pPr>
            <a:r>
              <a:t>Moins controversés que la notion d’entreprise libérée, les principes simples d’agilité, de </a:t>
            </a:r>
            <a:r>
              <a:rPr b="1">
                <a:solidFill>
                  <a:srgbClr val="46C1A4"/>
                </a:solidFill>
              </a:rPr>
              <a:t>management collaboratif</a:t>
            </a:r>
            <a:r>
              <a:rPr>
                <a:solidFill>
                  <a:srgbClr val="46C1A4"/>
                </a:solidFill>
              </a:rPr>
              <a:t>,</a:t>
            </a:r>
            <a:r>
              <a:t> de management bienveillant, de recherche de bonheur et de quête de sens, permettent d’appliquer simplement ou en partie les concepts de l’entreprise libérée.</a:t>
            </a:r>
          </a:p>
        </p:txBody>
      </p:sp>
      <p:pic>
        <p:nvPicPr>
          <p:cNvPr id="537" name="Image" descr="Image"/>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1316954" y="388570"/>
            <a:ext cx="460945" cy="400364"/>
          </a:xfrm>
          <a:prstGeom prst="rect">
            <a:avLst/>
          </a:prstGeom>
          <a:ln w="12700">
            <a:miter lim="400000"/>
          </a:ln>
        </p:spPr>
      </p:pic>
      <p:pic>
        <p:nvPicPr>
          <p:cNvPr id="538"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557871" y="154854"/>
            <a:ext cx="448015" cy="389773"/>
          </a:xfrm>
          <a:prstGeom prst="rect">
            <a:avLst/>
          </a:prstGeom>
          <a:ln w="12700">
            <a:miter lim="400000"/>
          </a:ln>
        </p:spPr>
      </p:pic>
      <p:sp>
        <p:nvSpPr>
          <p:cNvPr id="539" name="L’entreprise collaborative"/>
          <p:cNvSpPr txBox="1"/>
          <p:nvPr/>
        </p:nvSpPr>
        <p:spPr>
          <a:xfrm>
            <a:off x="9973405" y="6582988"/>
            <a:ext cx="165382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L’entreprise collaborative</a:t>
            </a:r>
          </a:p>
        </p:txBody>
      </p:sp>
    </p:spTree>
  </p:cSld>
  <p:clrMapOvr>
    <a:masterClrMapping/>
  </p:clrMapOvr>
  <p:transition xmlns:p14="http://schemas.microsoft.com/office/powerpoint/2010/mai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 name="Line"/>
          <p:cNvSpPr/>
          <p:nvPr/>
        </p:nvSpPr>
        <p:spPr>
          <a:xfrm flipV="1">
            <a:off x="3929459" y="24257"/>
            <a:ext cx="2" cy="6478442"/>
          </a:xfrm>
          <a:prstGeom prst="line">
            <a:avLst/>
          </a:prstGeom>
          <a:ln w="12700">
            <a:solidFill>
              <a:srgbClr val="53585F"/>
            </a:solidFill>
            <a:miter lim="400000"/>
          </a:ln>
        </p:spPr>
        <p:txBody>
          <a:bodyPr lIns="45718" tIns="45718" rIns="45718" bIns="45718"/>
          <a:lstStyle/>
          <a:p>
            <a:endParaRPr/>
          </a:p>
        </p:txBody>
      </p:sp>
      <p:sp>
        <p:nvSpPr>
          <p:cNvPr id="54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54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54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16</a:t>
            </a:fld>
            <a:endParaRPr/>
          </a:p>
        </p:txBody>
      </p:sp>
      <p:pic>
        <p:nvPicPr>
          <p:cNvPr id="545"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546" name="CAS PRATIQUE 1 : BlaBlaCar, une organisation collective dans un esprit start-up"/>
          <p:cNvSpPr txBox="1"/>
          <p:nvPr/>
        </p:nvSpPr>
        <p:spPr>
          <a:xfrm>
            <a:off x="4354884" y="307098"/>
            <a:ext cx="6299202"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54B4A5"/>
                </a:solidFill>
              </a:defRPr>
            </a:pPr>
            <a:r>
              <a:t>CAS PRATIQUE N°1 :</a:t>
            </a:r>
            <a:br/>
            <a:r>
              <a:t>BlaBlaCar, une organisation collective dans un esprit start-up</a:t>
            </a:r>
          </a:p>
        </p:txBody>
      </p:sp>
      <p:sp>
        <p:nvSpPr>
          <p:cNvPr id="547" name="QUOI ?…"/>
          <p:cNvSpPr txBox="1"/>
          <p:nvPr/>
        </p:nvSpPr>
        <p:spPr>
          <a:xfrm>
            <a:off x="5092700" y="1766371"/>
            <a:ext cx="6299200" cy="883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3A5"/>
                </a:solidFill>
              </a:defRPr>
            </a:pPr>
            <a:r>
              <a:t>QUOI ?</a:t>
            </a:r>
            <a:r>
              <a:rPr>
                <a:solidFill>
                  <a:srgbClr val="53585F"/>
                </a:solidFill>
              </a:rPr>
              <a:t> </a:t>
            </a:r>
          </a:p>
          <a:p>
            <a:pPr algn="just" defTabSz="457200">
              <a:defRPr b="0"/>
            </a:pPr>
            <a:r>
              <a:t>BlaBlaCar s’est réorganisée en </a:t>
            </a:r>
            <a:r>
              <a:rPr b="1"/>
              <a:t>tribus</a:t>
            </a:r>
            <a:r>
              <a:t> (</a:t>
            </a:r>
            <a:r>
              <a:rPr i="1"/>
              <a:t>tribe</a:t>
            </a:r>
            <a:r>
              <a:t>) de </a:t>
            </a:r>
            <a:r>
              <a:rPr b="1"/>
              <a:t>8 à 12 personnes</a:t>
            </a:r>
            <a:r>
              <a:t> qui réunissent toutes les compétences (designer UX, product manager, développeurs, data analyst, manager). </a:t>
            </a:r>
          </a:p>
        </p:txBody>
      </p:sp>
      <p:sp>
        <p:nvSpPr>
          <p:cNvPr id="548" name="Circle">
            <a:hlinkClick r:id="rId3"/>
          </p:cNvPr>
          <p:cNvSpPr/>
          <p:nvPr/>
        </p:nvSpPr>
        <p:spPr>
          <a:xfrm>
            <a:off x="10784948" y="510914"/>
            <a:ext cx="737683" cy="737682"/>
          </a:xfrm>
          <a:prstGeom prst="ellipse">
            <a:avLst/>
          </a:prstGeom>
          <a:solidFill>
            <a:srgbClr val="54B4A5"/>
          </a:solidFill>
          <a:ln w="12700">
            <a:miter lim="400000"/>
          </a:ln>
        </p:spPr>
        <p:txBody>
          <a:bodyPr lIns="0" tIns="0" rIns="0" bIns="0" anchor="ctr"/>
          <a:lstStyle/>
          <a:p>
            <a:pPr>
              <a:defRPr sz="1600">
                <a:solidFill>
                  <a:srgbClr val="FFFFFF"/>
                </a:solidFill>
              </a:defRPr>
            </a:pPr>
            <a:endParaRPr/>
          </a:p>
        </p:txBody>
      </p:sp>
      <p:sp>
        <p:nvSpPr>
          <p:cNvPr id="549" name="Light Bulb"/>
          <p:cNvSpPr/>
          <p:nvPr/>
        </p:nvSpPr>
        <p:spPr>
          <a:xfrm>
            <a:off x="11013830" y="643986"/>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grpSp>
        <p:nvGrpSpPr>
          <p:cNvPr id="552" name="Rectangle"/>
          <p:cNvGrpSpPr/>
          <p:nvPr/>
        </p:nvGrpSpPr>
        <p:grpSpPr>
          <a:xfrm>
            <a:off x="-12700" y="5844281"/>
            <a:ext cx="3905797" cy="588567"/>
            <a:chOff x="0" y="0"/>
            <a:chExt cx="3905796" cy="588565"/>
          </a:xfrm>
        </p:grpSpPr>
        <p:sp>
          <p:nvSpPr>
            <p:cNvPr id="550" name="Rectangle"/>
            <p:cNvSpPr/>
            <p:nvPr/>
          </p:nvSpPr>
          <p:spPr>
            <a:xfrm>
              <a:off x="0" y="-1"/>
              <a:ext cx="3905797" cy="588567"/>
            </a:xfrm>
            <a:prstGeom prst="rect">
              <a:avLst/>
            </a:prstGeom>
            <a:solidFill>
              <a:srgbClr val="FFFFFF">
                <a:alpha val="72628"/>
              </a:srgbClr>
            </a:solidFill>
            <a:ln w="12700" cap="flat">
              <a:noFill/>
              <a:miter lim="400000"/>
            </a:ln>
            <a:effectLst/>
          </p:spPr>
          <p:txBody>
            <a:bodyPr wrap="square" lIns="0" tIns="0" rIns="0" bIns="0" numCol="1" anchor="ctr">
              <a:noAutofit/>
            </a:bodyPr>
            <a:lstStyle/>
            <a:p>
              <a:pPr>
                <a:defRPr sz="1600"/>
              </a:pPr>
              <a:endParaRPr/>
            </a:p>
          </p:txBody>
        </p:sp>
        <p:sp>
          <p:nvSpPr>
            <p:cNvPr id="551" name="Rectangle"/>
            <p:cNvSpPr txBox="1"/>
            <p:nvPr/>
          </p:nvSpPr>
          <p:spPr>
            <a:xfrm>
              <a:off x="0" y="184856"/>
              <a:ext cx="3905797" cy="21885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noAutofit/>
            </a:bodyPr>
            <a:lstStyle>
              <a:lvl1pPr>
                <a:defRPr sz="1600"/>
              </a:lvl1pPr>
            </a:lstStyle>
            <a:p>
              <a:r>
                <a:t> </a:t>
              </a:r>
            </a:p>
          </p:txBody>
        </p:sp>
      </p:grpSp>
      <p:pic>
        <p:nvPicPr>
          <p:cNvPr id="553" name="Image" descr="Image">
            <a:hlinkClick r:id="rId4"/>
          </p:cNvPr>
          <p:cNvPicPr>
            <a:picLocks noChangeAspect="1"/>
          </p:cNvPicPr>
          <p:nvPr/>
        </p:nvPicPr>
        <p:blipFill>
          <a:blip r:embed="rId5">
            <a:extLst/>
          </a:blip>
          <a:stretch>
            <a:fillRect/>
          </a:stretch>
        </p:blipFill>
        <p:spPr>
          <a:xfrm>
            <a:off x="1183021" y="5763328"/>
            <a:ext cx="1747567" cy="523466"/>
          </a:xfrm>
          <a:prstGeom prst="rect">
            <a:avLst/>
          </a:prstGeom>
          <a:ln w="12700">
            <a:miter lim="400000"/>
          </a:ln>
        </p:spPr>
      </p:pic>
      <p:pic>
        <p:nvPicPr>
          <p:cNvPr id="554" name="Image" descr="Image">
            <a:hlinkClick r:id="rId4"/>
          </p:cNvPr>
          <p:cNvPicPr>
            <a:picLocks noChangeAspect="1"/>
          </p:cNvPicPr>
          <p:nvPr/>
        </p:nvPicPr>
        <p:blipFill>
          <a:blip r:embed="rId6">
            <a:extLst/>
          </a:blip>
          <a:stretch>
            <a:fillRect/>
          </a:stretch>
        </p:blipFill>
        <p:spPr>
          <a:xfrm>
            <a:off x="374169" y="1268353"/>
            <a:ext cx="3365272" cy="3990251"/>
          </a:xfrm>
          <a:prstGeom prst="rect">
            <a:avLst/>
          </a:prstGeom>
          <a:ln w="12700">
            <a:miter lim="400000"/>
          </a:ln>
        </p:spPr>
      </p:pic>
      <p:sp>
        <p:nvSpPr>
          <p:cNvPr id="555" name="L’INTÉRÊT ?…"/>
          <p:cNvSpPr txBox="1"/>
          <p:nvPr/>
        </p:nvSpPr>
        <p:spPr>
          <a:xfrm>
            <a:off x="5026526" y="3236362"/>
            <a:ext cx="6299202" cy="1289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4A5"/>
                </a:solidFill>
              </a:defRPr>
            </a:pPr>
            <a:r>
              <a:t>L’INTÉRÊT ?</a:t>
            </a:r>
            <a:endParaRPr>
              <a:solidFill>
                <a:srgbClr val="94BAA8"/>
              </a:solidFill>
            </a:endParaRPr>
          </a:p>
          <a:p>
            <a:pPr algn="just" defTabSz="584200">
              <a:defRPr b="0"/>
            </a:pPr>
            <a:r>
              <a:t>Les tribes sont de </a:t>
            </a:r>
            <a:r>
              <a:rPr b="1"/>
              <a:t>mini-start-ups</a:t>
            </a:r>
            <a:r>
              <a:t> qui se consacrent à des projets précis (ex : inventer de nouvelles fonctionnalités ou d'autres façons de monétiser le service). Cela permet de conserver la réactivité des débuts, mais aussi de </a:t>
            </a:r>
            <a:r>
              <a:rPr b="1"/>
              <a:t>mobiliser les salariés</a:t>
            </a:r>
            <a:r>
              <a:t> sur l’intégralité d’un projet, et donc de donner du sens au travail des salariés.</a:t>
            </a:r>
          </a:p>
        </p:txBody>
      </p:sp>
      <p:sp>
        <p:nvSpPr>
          <p:cNvPr id="556" name="ET AUSSI……"/>
          <p:cNvSpPr txBox="1"/>
          <p:nvPr/>
        </p:nvSpPr>
        <p:spPr>
          <a:xfrm>
            <a:off x="5026526" y="4932358"/>
            <a:ext cx="6299202"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4A5"/>
                </a:solidFill>
              </a:defRPr>
            </a:pPr>
            <a:r>
              <a:t>ET AUSSI…</a:t>
            </a:r>
            <a:endParaRPr>
              <a:solidFill>
                <a:srgbClr val="94BAA8"/>
              </a:solidFill>
            </a:endParaRPr>
          </a:p>
          <a:p>
            <a:pPr algn="just" defTabSz="584200">
              <a:defRPr b="0"/>
            </a:pPr>
            <a:r>
              <a:t>BlaBlaCar a mis en place une communication sur les </a:t>
            </a:r>
            <a:r>
              <a:rPr b="1"/>
              <a:t>valeurs profondes</a:t>
            </a:r>
            <a:r>
              <a:t> de l’entreprise, des sessions de partage (BlaBlaTalk), des espaces de travail pensés pour un maximum </a:t>
            </a:r>
            <a:r>
              <a:rPr b="1"/>
              <a:t>d’échange et de flexibilité</a:t>
            </a:r>
            <a:r>
              <a:t>.</a:t>
            </a:r>
          </a:p>
        </p:txBody>
      </p:sp>
      <p:sp>
        <p:nvSpPr>
          <p:cNvPr id="557" name="Source : Entreprise libérée, un bel exemple de mise en place, Mag Change The Work, 2017">
            <a:hlinkClick r:id="rId3"/>
          </p:cNvPr>
          <p:cNvSpPr txBox="1"/>
          <p:nvPr/>
        </p:nvSpPr>
        <p:spPr>
          <a:xfrm>
            <a:off x="9157354" y="6228820"/>
            <a:ext cx="2939295"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defTabSz="457200">
              <a:defRPr sz="700" b="0"/>
            </a:pPr>
            <a:r>
              <a:t>Source : </a:t>
            </a:r>
            <a:r>
              <a:rPr i="1"/>
              <a:t>Comment BlaBlaCar conserve son esprit Start-up</a:t>
            </a:r>
            <a:r>
              <a:t>, Capital, 2017</a:t>
            </a:r>
          </a:p>
        </p:txBody>
      </p:sp>
      <p:pic>
        <p:nvPicPr>
          <p:cNvPr id="558" name="noun_727762_cc.png" descr="noun_727762_cc.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4258312" y="2058127"/>
            <a:ext cx="585491" cy="596775"/>
          </a:xfrm>
          <a:prstGeom prst="rect">
            <a:avLst/>
          </a:prstGeom>
          <a:ln w="12700">
            <a:miter lim="400000"/>
          </a:ln>
        </p:spPr>
      </p:pic>
      <p:pic>
        <p:nvPicPr>
          <p:cNvPr id="559" name="noun_1045096_cc.png" descr="noun_1045096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200566" y="4970692"/>
            <a:ext cx="700986" cy="596832"/>
          </a:xfrm>
          <a:prstGeom prst="rect">
            <a:avLst/>
          </a:prstGeom>
          <a:ln w="12700">
            <a:miter lim="400000"/>
          </a:ln>
        </p:spPr>
      </p:pic>
      <p:pic>
        <p:nvPicPr>
          <p:cNvPr id="560" name="noun_648400_cc.png" descr="noun_648400_cc.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4251962" y="3516714"/>
            <a:ext cx="585457" cy="654887"/>
          </a:xfrm>
          <a:prstGeom prst="rect">
            <a:avLst/>
          </a:prstGeom>
          <a:ln w="12700">
            <a:miter lim="400000"/>
          </a:ln>
        </p:spPr>
      </p:pic>
      <p:pic>
        <p:nvPicPr>
          <p:cNvPr id="561"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230060" y="418923"/>
            <a:ext cx="448015" cy="389774"/>
          </a:xfrm>
          <a:prstGeom prst="rect">
            <a:avLst/>
          </a:prstGeom>
          <a:ln w="12700">
            <a:miter lim="400000"/>
          </a:ln>
        </p:spPr>
      </p:pic>
      <p:sp>
        <p:nvSpPr>
          <p:cNvPr id="562" name="L’entreprise collaborative"/>
          <p:cNvSpPr txBox="1"/>
          <p:nvPr/>
        </p:nvSpPr>
        <p:spPr>
          <a:xfrm>
            <a:off x="9973405" y="6582988"/>
            <a:ext cx="165382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L’entreprise collaborative</a:t>
            </a:r>
          </a:p>
        </p:txBody>
      </p:sp>
    </p:spTree>
  </p:cSld>
  <p:clrMapOvr>
    <a:masterClrMapping/>
  </p:clrMapOvr>
  <p:transition xmlns:p14="http://schemas.microsoft.com/office/powerpoint/2010/mai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56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566" name="Image" descr="Image">
            <a:hlinkClick r:id="rId2"/>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0" y="-25400"/>
            <a:ext cx="3935761" cy="6462899"/>
          </a:xfrm>
          <a:prstGeom prst="rect">
            <a:avLst/>
          </a:prstGeom>
          <a:ln w="12700">
            <a:miter lim="400000"/>
          </a:ln>
        </p:spPr>
      </p:pic>
      <p:sp>
        <p:nvSpPr>
          <p:cNvPr id="56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17</a:t>
            </a:fld>
            <a:endParaRPr/>
          </a:p>
        </p:txBody>
      </p:sp>
      <p:pic>
        <p:nvPicPr>
          <p:cNvPr id="568"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569" name="Cas pratique 2 :…"/>
          <p:cNvSpPr txBox="1"/>
          <p:nvPr/>
        </p:nvSpPr>
        <p:spPr>
          <a:xfrm>
            <a:off x="4361234" y="487721"/>
            <a:ext cx="6050696" cy="7770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cap="all">
                <a:solidFill>
                  <a:srgbClr val="54B4A5"/>
                </a:solidFill>
              </a:defRPr>
            </a:pPr>
            <a:r>
              <a:t>Cas pratique N°2 :</a:t>
            </a:r>
          </a:p>
          <a:p>
            <a:pPr algn="l">
              <a:defRPr sz="2500" u="sng">
                <a:solidFill>
                  <a:srgbClr val="54B4A5"/>
                </a:solidFill>
              </a:defRPr>
            </a:pPr>
            <a:r>
              <a:rPr u="none"/>
              <a:t>talent.io, un modèle d’entreprise libérée</a:t>
            </a:r>
          </a:p>
        </p:txBody>
      </p:sp>
      <p:sp>
        <p:nvSpPr>
          <p:cNvPr id="570" name="QUOI ?…"/>
          <p:cNvSpPr txBox="1"/>
          <p:nvPr/>
        </p:nvSpPr>
        <p:spPr>
          <a:xfrm>
            <a:off x="5159905" y="1795765"/>
            <a:ext cx="6299202"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3A5"/>
                </a:solidFill>
              </a:defRPr>
            </a:pPr>
            <a:r>
              <a:t>QUOI ? </a:t>
            </a:r>
          </a:p>
          <a:p>
            <a:pPr algn="just" defTabSz="457200">
              <a:defRPr b="0"/>
            </a:pPr>
            <a:r>
              <a:t>Chez Talent.io, il n’y a pas de manager, et les décisions sont prises </a:t>
            </a:r>
            <a:r>
              <a:rPr b="1"/>
              <a:t>de manière collective</a:t>
            </a:r>
            <a:r>
              <a:t>. Les valeurs sont clairement définies, et ont été élaborées via un </a:t>
            </a:r>
            <a:r>
              <a:rPr b="1"/>
              <a:t>processus décisionnel commun</a:t>
            </a:r>
            <a:r>
              <a:t>. Le rôle du manager est décortiqué en micro-responsabilités confiées à plusieurs acteurs. </a:t>
            </a:r>
          </a:p>
        </p:txBody>
      </p:sp>
      <p:sp>
        <p:nvSpPr>
          <p:cNvPr id="571" name="L’INTÉRÊT ?…"/>
          <p:cNvSpPr txBox="1"/>
          <p:nvPr/>
        </p:nvSpPr>
        <p:spPr>
          <a:xfrm>
            <a:off x="5159905" y="3283324"/>
            <a:ext cx="6299202"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3A5"/>
                </a:solidFill>
              </a:defRPr>
            </a:pPr>
            <a:r>
              <a:t>L’INTÉRÊT ?</a:t>
            </a:r>
          </a:p>
          <a:p>
            <a:pPr algn="just" defTabSz="457200">
              <a:defRPr b="0"/>
            </a:pPr>
            <a:r>
              <a:t>Ce modèle d’organisation permet d’</a:t>
            </a:r>
            <a:r>
              <a:rPr b="1"/>
              <a:t>impliquer tous les collaborateurs</a:t>
            </a:r>
            <a:r>
              <a:t> et de </a:t>
            </a:r>
            <a:r>
              <a:rPr b="1"/>
              <a:t>favoriser leur autonomie</a:t>
            </a:r>
            <a:r>
              <a:t>, tout en permettant de déceler des talents ou des « fibres professionnelles » dans des domaines variés parfois éloignés du secteur pour lequel les salariés ont été recrutés. </a:t>
            </a:r>
          </a:p>
        </p:txBody>
      </p:sp>
      <p:sp>
        <p:nvSpPr>
          <p:cNvPr id="572" name="ET AUSSI……"/>
          <p:cNvSpPr txBox="1"/>
          <p:nvPr/>
        </p:nvSpPr>
        <p:spPr>
          <a:xfrm>
            <a:off x="5159905" y="4708330"/>
            <a:ext cx="6299202"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3A5"/>
                </a:solidFill>
              </a:defRPr>
            </a:pPr>
            <a:r>
              <a:t>ET AUSSI…</a:t>
            </a:r>
          </a:p>
          <a:p>
            <a:pPr algn="just" defTabSz="457200">
              <a:defRPr b="0"/>
            </a:pPr>
            <a:r>
              <a:t>Des rôles sont créés pour répondre aux besoins ponctuels ou à long terme ; ils permettent à tous de s’investir à tour de rôle et </a:t>
            </a:r>
            <a:r>
              <a:rPr b="1"/>
              <a:t>d’être responsabilisés sur différents sujets</a:t>
            </a:r>
            <a:r>
              <a:t>. Des outils comme Nuclino, Trello ou Slack pour la communication d’équipe sont utilisés pour favoriser ce fonctionnement. </a:t>
            </a:r>
          </a:p>
        </p:txBody>
      </p:sp>
      <p:grpSp>
        <p:nvGrpSpPr>
          <p:cNvPr id="575" name="Rectangle"/>
          <p:cNvGrpSpPr/>
          <p:nvPr/>
        </p:nvGrpSpPr>
        <p:grpSpPr>
          <a:xfrm>
            <a:off x="-12700" y="5840114"/>
            <a:ext cx="3961111" cy="596902"/>
            <a:chOff x="0" y="0"/>
            <a:chExt cx="3961110" cy="596901"/>
          </a:xfrm>
        </p:grpSpPr>
        <p:sp>
          <p:nvSpPr>
            <p:cNvPr id="573" name="Rectangle"/>
            <p:cNvSpPr/>
            <p:nvPr/>
          </p:nvSpPr>
          <p:spPr>
            <a:xfrm>
              <a:off x="0" y="-1"/>
              <a:ext cx="3961111" cy="596903"/>
            </a:xfrm>
            <a:prstGeom prst="rect">
              <a:avLst/>
            </a:prstGeom>
            <a:solidFill>
              <a:srgbClr val="FFFFFF">
                <a:alpha val="72628"/>
              </a:srgbClr>
            </a:solidFill>
            <a:ln w="12700" cap="flat">
              <a:noFill/>
              <a:miter lim="400000"/>
            </a:ln>
            <a:effectLst/>
          </p:spPr>
          <p:txBody>
            <a:bodyPr wrap="square" lIns="0" tIns="0" rIns="0" bIns="0" numCol="1" anchor="ctr">
              <a:noAutofit/>
            </a:bodyPr>
            <a:lstStyle/>
            <a:p>
              <a:pPr>
                <a:defRPr sz="1600"/>
              </a:pPr>
              <a:endParaRPr/>
            </a:p>
          </p:txBody>
        </p:sp>
        <p:sp>
          <p:nvSpPr>
            <p:cNvPr id="574" name="Text"/>
            <p:cNvSpPr txBox="1"/>
            <p:nvPr/>
          </p:nvSpPr>
          <p:spPr>
            <a:xfrm>
              <a:off x="0" y="187474"/>
              <a:ext cx="3961111" cy="22195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lvl1pPr>
            </a:lstStyle>
            <a:p>
              <a:r>
                <a:t> </a:t>
              </a:r>
            </a:p>
          </p:txBody>
        </p:sp>
      </p:grpSp>
      <p:pic>
        <p:nvPicPr>
          <p:cNvPr id="576" name="Image" descr="Image">
            <a:hlinkClick r:id="rId2"/>
          </p:cNvPr>
          <p:cNvPicPr>
            <a:picLocks noChangeAspect="1"/>
          </p:cNvPicPr>
          <p:nvPr/>
        </p:nvPicPr>
        <p:blipFill>
          <a:blip r:embed="rId5">
            <a:extLst/>
          </a:blip>
          <a:stretch>
            <a:fillRect/>
          </a:stretch>
        </p:blipFill>
        <p:spPr>
          <a:xfrm>
            <a:off x="1284730" y="6009123"/>
            <a:ext cx="1366249" cy="258882"/>
          </a:xfrm>
          <a:prstGeom prst="rect">
            <a:avLst/>
          </a:prstGeom>
          <a:ln w="12700">
            <a:miter lim="400000"/>
          </a:ln>
        </p:spPr>
      </p:pic>
      <p:sp>
        <p:nvSpPr>
          <p:cNvPr id="577" name="Source : Entreprise libérée, un bel exemple de mise en place, Mag Change The Work, 2017">
            <a:hlinkClick r:id="rId6"/>
          </p:cNvPr>
          <p:cNvSpPr txBox="1"/>
          <p:nvPr/>
        </p:nvSpPr>
        <p:spPr>
          <a:xfrm>
            <a:off x="8400928" y="6222897"/>
            <a:ext cx="3677538"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defTabSz="457200">
              <a:defRPr sz="700" b="0"/>
            </a:pPr>
            <a:r>
              <a:t>Source : </a:t>
            </a:r>
            <a:r>
              <a:rPr i="1"/>
              <a:t>Entreprise libérée, un bel exemple de mise en place</a:t>
            </a:r>
            <a:r>
              <a:t>, Mag Change The Work, 2017</a:t>
            </a:r>
          </a:p>
        </p:txBody>
      </p:sp>
      <p:sp>
        <p:nvSpPr>
          <p:cNvPr id="578" name="Circle">
            <a:hlinkClick r:id="rId6"/>
          </p:cNvPr>
          <p:cNvSpPr/>
          <p:nvPr/>
        </p:nvSpPr>
        <p:spPr>
          <a:xfrm>
            <a:off x="10784948" y="510914"/>
            <a:ext cx="737683" cy="737682"/>
          </a:xfrm>
          <a:prstGeom prst="ellipse">
            <a:avLst/>
          </a:prstGeom>
          <a:solidFill>
            <a:srgbClr val="54B4A5"/>
          </a:solidFill>
          <a:ln w="12700">
            <a:miter lim="400000"/>
          </a:ln>
        </p:spPr>
        <p:txBody>
          <a:bodyPr lIns="0" tIns="0" rIns="0" bIns="0" anchor="ctr"/>
          <a:lstStyle/>
          <a:p>
            <a:pPr>
              <a:defRPr sz="1600">
                <a:solidFill>
                  <a:srgbClr val="FFFFFF"/>
                </a:solidFill>
              </a:defRPr>
            </a:pPr>
            <a:endParaRPr/>
          </a:p>
        </p:txBody>
      </p:sp>
      <p:sp>
        <p:nvSpPr>
          <p:cNvPr id="579" name="Light Bulb"/>
          <p:cNvSpPr/>
          <p:nvPr/>
        </p:nvSpPr>
        <p:spPr>
          <a:xfrm>
            <a:off x="11013830" y="643986"/>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pic>
        <p:nvPicPr>
          <p:cNvPr id="580" name="noun_727762_cc.png" descr="noun_727762_cc.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4258312" y="2058127"/>
            <a:ext cx="585491" cy="596775"/>
          </a:xfrm>
          <a:prstGeom prst="rect">
            <a:avLst/>
          </a:prstGeom>
          <a:ln w="12700">
            <a:miter lim="400000"/>
          </a:ln>
        </p:spPr>
      </p:pic>
      <p:pic>
        <p:nvPicPr>
          <p:cNvPr id="581" name="noun_1045096_cc.png" descr="noun_1045096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200566" y="4970692"/>
            <a:ext cx="700986" cy="596832"/>
          </a:xfrm>
          <a:prstGeom prst="rect">
            <a:avLst/>
          </a:prstGeom>
          <a:ln w="12700">
            <a:miter lim="400000"/>
          </a:ln>
        </p:spPr>
      </p:pic>
      <p:pic>
        <p:nvPicPr>
          <p:cNvPr id="582" name="noun_648400_cc.png" descr="noun_648400_cc.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4251962" y="3516714"/>
            <a:ext cx="585457" cy="654887"/>
          </a:xfrm>
          <a:prstGeom prst="rect">
            <a:avLst/>
          </a:prstGeom>
          <a:ln w="12700">
            <a:miter lim="400000"/>
          </a:ln>
        </p:spPr>
      </p:pic>
      <p:pic>
        <p:nvPicPr>
          <p:cNvPr id="583"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230060" y="418923"/>
            <a:ext cx="448015" cy="389774"/>
          </a:xfrm>
          <a:prstGeom prst="rect">
            <a:avLst/>
          </a:prstGeom>
          <a:ln w="12700">
            <a:miter lim="400000"/>
          </a:ln>
        </p:spPr>
      </p:pic>
      <p:sp>
        <p:nvSpPr>
          <p:cNvPr id="584" name="L’entreprise collaborative"/>
          <p:cNvSpPr txBox="1"/>
          <p:nvPr/>
        </p:nvSpPr>
        <p:spPr>
          <a:xfrm>
            <a:off x="9973405" y="6582988"/>
            <a:ext cx="165382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L’entreprise collaborative</a:t>
            </a:r>
          </a:p>
        </p:txBody>
      </p:sp>
    </p:spTree>
  </p:cSld>
  <p:clrMapOvr>
    <a:masterClrMapping/>
  </p:clrMapOvr>
  <p:transition xmlns:p14="http://schemas.microsoft.com/office/powerpoint/2010/mai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58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58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18</a:t>
            </a:fld>
            <a:endParaRPr/>
          </a:p>
        </p:txBody>
      </p:sp>
      <p:pic>
        <p:nvPicPr>
          <p:cNvPr id="589"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590" name="Des usages nouveaux qui s’installent mais restent à développer auprès de l’ensemble des collaborateurs"/>
          <p:cNvSpPr txBox="1"/>
          <p:nvPr/>
        </p:nvSpPr>
        <p:spPr>
          <a:xfrm>
            <a:off x="547139" y="177667"/>
            <a:ext cx="11097722" cy="7770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defTabSz="457200">
              <a:defRPr sz="2500">
                <a:solidFill>
                  <a:srgbClr val="54B4A5"/>
                </a:solidFill>
              </a:defRPr>
            </a:pPr>
            <a:r>
              <a:t>Des nouveaux usages s’installent mais restent à développer </a:t>
            </a:r>
          </a:p>
          <a:p>
            <a:pPr algn="l" defTabSz="457200">
              <a:defRPr sz="2500">
                <a:solidFill>
                  <a:srgbClr val="54B4A5"/>
                </a:solidFill>
              </a:defRPr>
            </a:pPr>
            <a:r>
              <a:t>auprès de l’ensemble des collaborateurs</a:t>
            </a:r>
          </a:p>
        </p:txBody>
      </p:sp>
      <p:sp>
        <p:nvSpPr>
          <p:cNvPr id="591" name="Source: Julhiet Sterwen, 2017">
            <a:hlinkClick r:id="rId3"/>
          </p:cNvPr>
          <p:cNvSpPr txBox="1"/>
          <p:nvPr/>
        </p:nvSpPr>
        <p:spPr>
          <a:xfrm>
            <a:off x="10170493" y="6256091"/>
            <a:ext cx="1990912"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700" b="0"/>
            </a:lvl1pPr>
          </a:lstStyle>
          <a:p>
            <a:r>
              <a:t>Source: Infographie Ifop et Julhiet Sterwen, 2017</a:t>
            </a:r>
          </a:p>
        </p:txBody>
      </p:sp>
      <p:graphicFrame>
        <p:nvGraphicFramePr>
          <p:cNvPr id="592" name="2D Pie Chart"/>
          <p:cNvGraphicFramePr/>
          <p:nvPr/>
        </p:nvGraphicFramePr>
        <p:xfrm>
          <a:off x="5159771" y="1258524"/>
          <a:ext cx="1914956" cy="1914957"/>
        </p:xfrm>
        <a:graphic>
          <a:graphicData uri="http://schemas.openxmlformats.org/drawingml/2006/chart">
            <c:chart xmlns:c="http://schemas.openxmlformats.org/drawingml/2006/chart" xmlns:r="http://schemas.openxmlformats.org/officeDocument/2006/relationships" r:id="rId4"/>
          </a:graphicData>
        </a:graphic>
      </p:graphicFrame>
      <p:sp>
        <p:nvSpPr>
          <p:cNvPr id="593" name="Circle"/>
          <p:cNvSpPr/>
          <p:nvPr/>
        </p:nvSpPr>
        <p:spPr>
          <a:xfrm>
            <a:off x="5290000" y="1388753"/>
            <a:ext cx="1654498" cy="1654499"/>
          </a:xfrm>
          <a:prstGeom prst="ellipse">
            <a:avLst/>
          </a:prstGeom>
          <a:solidFill>
            <a:srgbClr val="929292"/>
          </a:solidFill>
          <a:ln w="12700">
            <a:solidFill>
              <a:srgbClr val="000000">
                <a:alpha val="0"/>
              </a:srgbClr>
            </a:solidFill>
            <a:miter lim="400000"/>
          </a:ln>
        </p:spPr>
        <p:txBody>
          <a:bodyPr lIns="25400" tIns="25400" rIns="25400" bIns="25400" anchor="ctr"/>
          <a:lstStyle/>
          <a:p>
            <a:pPr defTabSz="292100">
              <a:defRPr sz="2000">
                <a:solidFill>
                  <a:srgbClr val="FFFFFF"/>
                </a:solidFill>
                <a:effectLst>
                  <a:outerShdw blurRad="38100" dist="12700" dir="5400000" rotWithShape="0">
                    <a:srgbClr val="000000">
                      <a:alpha val="50000"/>
                    </a:srgbClr>
                  </a:outerShdw>
                </a:effectLst>
              </a:defRPr>
            </a:pPr>
            <a:endParaRPr/>
          </a:p>
        </p:txBody>
      </p:sp>
      <p:sp>
        <p:nvSpPr>
          <p:cNvPr id="594" name="40%"/>
          <p:cNvSpPr/>
          <p:nvPr/>
        </p:nvSpPr>
        <p:spPr>
          <a:xfrm>
            <a:off x="5346737" y="1802395"/>
            <a:ext cx="1541022" cy="82721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lstStyle>
            <a:lvl1pPr>
              <a:defRPr sz="4500">
                <a:solidFill>
                  <a:srgbClr val="FFFFFF"/>
                </a:solidFill>
              </a:defRPr>
            </a:lvl1pPr>
          </a:lstStyle>
          <a:p>
            <a:r>
              <a:t>40%</a:t>
            </a:r>
          </a:p>
        </p:txBody>
      </p:sp>
      <p:sp>
        <p:nvSpPr>
          <p:cNvPr id="595" name="ont adopté un RSE…"/>
          <p:cNvSpPr txBox="1"/>
          <p:nvPr/>
        </p:nvSpPr>
        <p:spPr>
          <a:xfrm>
            <a:off x="4638078" y="3038700"/>
            <a:ext cx="2958341" cy="5013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sz="1600"/>
            </a:pPr>
            <a:r>
              <a:t>ont adopté un RSE </a:t>
            </a:r>
          </a:p>
          <a:p>
            <a:pPr>
              <a:defRPr sz="1600"/>
            </a:pPr>
            <a:r>
              <a:t>(Réseau Social d’Entreprise)</a:t>
            </a:r>
          </a:p>
        </p:txBody>
      </p:sp>
      <p:graphicFrame>
        <p:nvGraphicFramePr>
          <p:cNvPr id="596" name="2D Pie Chart"/>
          <p:cNvGraphicFramePr/>
          <p:nvPr/>
        </p:nvGraphicFramePr>
        <p:xfrm>
          <a:off x="2728399" y="3327253"/>
          <a:ext cx="1914956" cy="1914956"/>
        </p:xfrm>
        <a:graphic>
          <a:graphicData uri="http://schemas.openxmlformats.org/drawingml/2006/chart">
            <c:chart xmlns:c="http://schemas.openxmlformats.org/drawingml/2006/chart" xmlns:r="http://schemas.openxmlformats.org/officeDocument/2006/relationships" r:id="rId5"/>
          </a:graphicData>
        </a:graphic>
      </p:graphicFrame>
      <p:sp>
        <p:nvSpPr>
          <p:cNvPr id="597" name="Circle"/>
          <p:cNvSpPr/>
          <p:nvPr/>
        </p:nvSpPr>
        <p:spPr>
          <a:xfrm>
            <a:off x="2858628" y="3457482"/>
            <a:ext cx="1654498" cy="1654499"/>
          </a:xfrm>
          <a:prstGeom prst="ellipse">
            <a:avLst/>
          </a:prstGeom>
          <a:solidFill>
            <a:srgbClr val="54B4A5"/>
          </a:solidFill>
          <a:ln w="12700">
            <a:solidFill>
              <a:srgbClr val="000000">
                <a:alpha val="0"/>
              </a:srgbClr>
            </a:solidFill>
            <a:miter lim="400000"/>
          </a:ln>
        </p:spPr>
        <p:txBody>
          <a:bodyPr lIns="25400" tIns="25400" rIns="25400" bIns="25400" anchor="ctr"/>
          <a:lstStyle/>
          <a:p>
            <a:pPr defTabSz="292100">
              <a:defRPr sz="2000">
                <a:solidFill>
                  <a:srgbClr val="FFFFFF"/>
                </a:solidFill>
                <a:effectLst>
                  <a:outerShdw blurRad="38100" dist="12700" dir="5400000" rotWithShape="0">
                    <a:srgbClr val="000000">
                      <a:alpha val="50000"/>
                    </a:srgbClr>
                  </a:outerShdw>
                </a:effectLst>
              </a:defRPr>
            </a:pPr>
            <a:endParaRPr/>
          </a:p>
        </p:txBody>
      </p:sp>
      <p:sp>
        <p:nvSpPr>
          <p:cNvPr id="598" name="44%"/>
          <p:cNvSpPr/>
          <p:nvPr/>
        </p:nvSpPr>
        <p:spPr>
          <a:xfrm>
            <a:off x="2915367" y="3871124"/>
            <a:ext cx="1541021" cy="8272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lstStyle>
            <a:lvl1pPr>
              <a:defRPr sz="4500">
                <a:solidFill>
                  <a:srgbClr val="FFFFFF"/>
                </a:solidFill>
              </a:defRPr>
            </a:lvl1pPr>
          </a:lstStyle>
          <a:p>
            <a:r>
              <a:t>44%</a:t>
            </a:r>
          </a:p>
        </p:txBody>
      </p:sp>
      <p:sp>
        <p:nvSpPr>
          <p:cNvPr id="599" name="utilisent des outils de travail collaboratif"/>
          <p:cNvSpPr txBox="1"/>
          <p:nvPr/>
        </p:nvSpPr>
        <p:spPr>
          <a:xfrm>
            <a:off x="2269229" y="5189738"/>
            <a:ext cx="2833296" cy="50135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600"/>
            </a:lvl1pPr>
          </a:lstStyle>
          <a:p>
            <a:r>
              <a:t>utilisent des outils de travail collaboratif</a:t>
            </a:r>
          </a:p>
        </p:txBody>
      </p:sp>
      <p:graphicFrame>
        <p:nvGraphicFramePr>
          <p:cNvPr id="600" name="2D Pie Chart"/>
          <p:cNvGraphicFramePr/>
          <p:nvPr/>
        </p:nvGraphicFramePr>
        <p:xfrm>
          <a:off x="7567399" y="3395169"/>
          <a:ext cx="1914956" cy="1914957"/>
        </p:xfrm>
        <a:graphic>
          <a:graphicData uri="http://schemas.openxmlformats.org/drawingml/2006/chart">
            <c:chart xmlns:c="http://schemas.openxmlformats.org/drawingml/2006/chart" xmlns:r="http://schemas.openxmlformats.org/officeDocument/2006/relationships" r:id="rId6"/>
          </a:graphicData>
        </a:graphic>
      </p:graphicFrame>
      <p:sp>
        <p:nvSpPr>
          <p:cNvPr id="601" name="Circle"/>
          <p:cNvSpPr/>
          <p:nvPr/>
        </p:nvSpPr>
        <p:spPr>
          <a:xfrm>
            <a:off x="7697628" y="3525398"/>
            <a:ext cx="1654498" cy="1654499"/>
          </a:xfrm>
          <a:prstGeom prst="ellipse">
            <a:avLst/>
          </a:prstGeom>
          <a:solidFill>
            <a:srgbClr val="6DB1A5"/>
          </a:solidFill>
          <a:ln w="12700">
            <a:solidFill>
              <a:srgbClr val="000000">
                <a:alpha val="0"/>
              </a:srgbClr>
            </a:solidFill>
            <a:miter lim="400000"/>
          </a:ln>
        </p:spPr>
        <p:txBody>
          <a:bodyPr lIns="25400" tIns="25400" rIns="25400" bIns="25400" anchor="ctr"/>
          <a:lstStyle/>
          <a:p>
            <a:pPr defTabSz="292100">
              <a:defRPr sz="2000">
                <a:solidFill>
                  <a:srgbClr val="FFFFFF"/>
                </a:solidFill>
                <a:effectLst>
                  <a:outerShdw blurRad="38100" dist="12700" dir="5400000" rotWithShape="0">
                    <a:srgbClr val="000000">
                      <a:alpha val="50000"/>
                    </a:srgbClr>
                  </a:outerShdw>
                </a:effectLst>
              </a:defRPr>
            </a:pPr>
            <a:endParaRPr/>
          </a:p>
        </p:txBody>
      </p:sp>
      <p:sp>
        <p:nvSpPr>
          <p:cNvPr id="602" name="30%"/>
          <p:cNvSpPr/>
          <p:nvPr/>
        </p:nvSpPr>
        <p:spPr>
          <a:xfrm>
            <a:off x="7754366" y="3939040"/>
            <a:ext cx="1541022" cy="8272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lstStyle>
            <a:lvl1pPr>
              <a:defRPr sz="4500">
                <a:solidFill>
                  <a:srgbClr val="FFFFFF"/>
                </a:solidFill>
              </a:defRPr>
            </a:lvl1pPr>
          </a:lstStyle>
          <a:p>
            <a:r>
              <a:t>30%</a:t>
            </a:r>
          </a:p>
        </p:txBody>
      </p:sp>
      <p:sp>
        <p:nvSpPr>
          <p:cNvPr id="603" name="Utilisent un intranet"/>
          <p:cNvSpPr txBox="1"/>
          <p:nvPr/>
        </p:nvSpPr>
        <p:spPr>
          <a:xfrm>
            <a:off x="6590319" y="5223896"/>
            <a:ext cx="3869135" cy="50135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defRPr sz="1600"/>
            </a:pPr>
            <a:r>
              <a:t>se servent d’outils de visio-conférence</a:t>
            </a:r>
          </a:p>
          <a:p>
            <a:pPr>
              <a:defRPr sz="1600"/>
            </a:pPr>
            <a:r>
              <a:t>ou téléphone on line</a:t>
            </a:r>
          </a:p>
        </p:txBody>
      </p:sp>
      <p:sp>
        <p:nvSpPr>
          <p:cNvPr id="604" name="* Échantillon de 1301 collaborateurs français"/>
          <p:cNvSpPr txBox="1"/>
          <p:nvPr/>
        </p:nvSpPr>
        <p:spPr>
          <a:xfrm>
            <a:off x="525657" y="6033789"/>
            <a:ext cx="4262773"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b="0"/>
            </a:lvl1pPr>
          </a:lstStyle>
          <a:p>
            <a:r>
              <a:t>* Échantillon de 1301 collaborateurs français</a:t>
            </a:r>
          </a:p>
        </p:txBody>
      </p:sp>
      <p:sp>
        <p:nvSpPr>
          <p:cNvPr id="605" name="L’entreprise collaborative"/>
          <p:cNvSpPr txBox="1"/>
          <p:nvPr/>
        </p:nvSpPr>
        <p:spPr>
          <a:xfrm>
            <a:off x="9973405" y="6582988"/>
            <a:ext cx="165382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L’entreprise collaborative</a:t>
            </a:r>
          </a:p>
        </p:txBody>
      </p:sp>
    </p:spTree>
  </p:cSld>
  <p:clrMapOvr>
    <a:masterClrMapping/>
  </p:clrMapOvr>
  <p:transition xmlns:p14="http://schemas.microsoft.com/office/powerpoint/2010/mai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60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609" name="Circle">
            <a:hlinkClick r:id="rId2"/>
          </p:cNvPr>
          <p:cNvSpPr/>
          <p:nvPr/>
        </p:nvSpPr>
        <p:spPr>
          <a:xfrm>
            <a:off x="9238726" y="4591682"/>
            <a:ext cx="1440369" cy="1440369"/>
          </a:xfrm>
          <a:prstGeom prst="ellipse">
            <a:avLst/>
          </a:prstGeom>
          <a:solidFill>
            <a:srgbClr val="52A3EF">
              <a:alpha val="77855"/>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pic>
        <p:nvPicPr>
          <p:cNvPr id="610" name="Image" descr="Image"/>
          <p:cNvPicPr>
            <a:picLocks noChangeAspect="1"/>
          </p:cNvPicPr>
          <p:nvPr/>
        </p:nvPicPr>
        <p:blipFill>
          <a:blip r:embed="rId3">
            <a:extLst/>
          </a:blip>
          <a:stretch>
            <a:fillRect/>
          </a:stretch>
        </p:blipFill>
        <p:spPr>
          <a:xfrm>
            <a:off x="9608349" y="4961304"/>
            <a:ext cx="701125" cy="701126"/>
          </a:xfrm>
          <a:prstGeom prst="rect">
            <a:avLst/>
          </a:prstGeom>
          <a:ln w="12700">
            <a:miter lim="400000"/>
          </a:ln>
        </p:spPr>
      </p:pic>
      <p:sp>
        <p:nvSpPr>
          <p:cNvPr id="61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19</a:t>
            </a:fld>
            <a:endParaRPr/>
          </a:p>
        </p:txBody>
      </p:sp>
      <p:pic>
        <p:nvPicPr>
          <p:cNvPr id="612"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613" name="Des outils de gestion et de partage &amp; des outils d’échange"/>
          <p:cNvSpPr txBox="1"/>
          <p:nvPr/>
        </p:nvSpPr>
        <p:spPr>
          <a:xfrm>
            <a:off x="726112" y="738898"/>
            <a:ext cx="9292974" cy="4087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54B4A5"/>
                </a:solidFill>
              </a:defRPr>
            </a:lvl1pPr>
          </a:lstStyle>
          <a:p>
            <a:r>
              <a:t>Des outils de gestion et de partage &amp; des outils d’échange</a:t>
            </a:r>
          </a:p>
        </p:txBody>
      </p:sp>
      <p:sp>
        <p:nvSpPr>
          <p:cNvPr id="614" name="Circle">
            <a:hlinkClick r:id="rId5"/>
          </p:cNvPr>
          <p:cNvSpPr/>
          <p:nvPr/>
        </p:nvSpPr>
        <p:spPr>
          <a:xfrm>
            <a:off x="589858" y="2273466"/>
            <a:ext cx="1386006" cy="1386005"/>
          </a:xfrm>
          <a:prstGeom prst="ellipse">
            <a:avLst/>
          </a:prstGeom>
          <a:solidFill>
            <a:srgbClr val="1B6AA5"/>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615" name="Circle">
            <a:hlinkClick r:id="rId6"/>
          </p:cNvPr>
          <p:cNvSpPr/>
          <p:nvPr/>
        </p:nvSpPr>
        <p:spPr>
          <a:xfrm>
            <a:off x="2134976" y="2970876"/>
            <a:ext cx="2039479" cy="2039479"/>
          </a:xfrm>
          <a:prstGeom prst="ellipse">
            <a:avLst/>
          </a:prstGeom>
          <a:solidFill>
            <a:srgbClr val="B0CD63">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616" name="Circle">
            <a:hlinkClick r:id="rId7"/>
          </p:cNvPr>
          <p:cNvSpPr/>
          <p:nvPr/>
        </p:nvSpPr>
        <p:spPr>
          <a:xfrm>
            <a:off x="1657027" y="1930040"/>
            <a:ext cx="1591531" cy="1591531"/>
          </a:xfrm>
          <a:prstGeom prst="ellipse">
            <a:avLst/>
          </a:prstGeom>
          <a:solidFill>
            <a:srgbClr val="46C1A4">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617" name="Circle">
            <a:hlinkClick r:id="rId8"/>
          </p:cNvPr>
          <p:cNvSpPr/>
          <p:nvPr/>
        </p:nvSpPr>
        <p:spPr>
          <a:xfrm>
            <a:off x="3814555" y="2570004"/>
            <a:ext cx="1591531" cy="1591533"/>
          </a:xfrm>
          <a:prstGeom prst="ellipse">
            <a:avLst/>
          </a:prstGeom>
          <a:solidFill>
            <a:srgbClr val="F0C424">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pic>
        <p:nvPicPr>
          <p:cNvPr id="618" name="Image" descr="Image"/>
          <p:cNvPicPr>
            <a:picLocks noChangeAspect="1"/>
          </p:cNvPicPr>
          <p:nvPr/>
        </p:nvPicPr>
        <p:blipFill>
          <a:blip r:embed="rId9" cstate="print">
            <a:extLst>
              <a:ext uri="{28A0092B-C50C-407E-A947-70E740481C1C}">
                <a14:useLocalDpi xmlns:a14="http://schemas.microsoft.com/office/drawing/2010/main"/>
              </a:ext>
            </a:extLst>
          </a:blip>
          <a:srcRect l="5968" t="883" r="345" b="13072"/>
          <a:stretch>
            <a:fillRect/>
          </a:stretch>
        </p:blipFill>
        <p:spPr>
          <a:xfrm>
            <a:off x="2477273" y="3749760"/>
            <a:ext cx="1354619" cy="379017"/>
          </a:xfrm>
          <a:custGeom>
            <a:avLst/>
            <a:gdLst/>
            <a:ahLst/>
            <a:cxnLst>
              <a:cxn ang="0">
                <a:pos x="wd2" y="hd2"/>
              </a:cxn>
              <a:cxn ang="5400000">
                <a:pos x="wd2" y="hd2"/>
              </a:cxn>
              <a:cxn ang="10800000">
                <a:pos x="wd2" y="hd2"/>
              </a:cxn>
              <a:cxn ang="16200000">
                <a:pos x="wd2" y="hd2"/>
              </a:cxn>
            </a:cxnLst>
            <a:rect l="0" t="0" r="r" b="b"/>
            <a:pathLst>
              <a:path w="21593" h="21170" extrusionOk="0">
                <a:moveTo>
                  <a:pt x="18518" y="0"/>
                </a:moveTo>
                <a:cubicBezTo>
                  <a:pt x="18190" y="103"/>
                  <a:pt x="17936" y="247"/>
                  <a:pt x="17879" y="488"/>
                </a:cubicBezTo>
                <a:cubicBezTo>
                  <a:pt x="17877" y="499"/>
                  <a:pt x="17851" y="693"/>
                  <a:pt x="17848" y="709"/>
                </a:cubicBezTo>
                <a:cubicBezTo>
                  <a:pt x="17767" y="1103"/>
                  <a:pt x="17357" y="3836"/>
                  <a:pt x="16981" y="6362"/>
                </a:cubicBezTo>
                <a:cubicBezTo>
                  <a:pt x="16726" y="8078"/>
                  <a:pt x="16481" y="9698"/>
                  <a:pt x="16254" y="11350"/>
                </a:cubicBezTo>
                <a:cubicBezTo>
                  <a:pt x="15837" y="14393"/>
                  <a:pt x="15355" y="16770"/>
                  <a:pt x="14982" y="17978"/>
                </a:cubicBezTo>
                <a:cubicBezTo>
                  <a:pt x="14702" y="18883"/>
                  <a:pt x="14487" y="19136"/>
                  <a:pt x="14394" y="18488"/>
                </a:cubicBezTo>
                <a:cubicBezTo>
                  <a:pt x="14364" y="18272"/>
                  <a:pt x="14343" y="17957"/>
                  <a:pt x="14343" y="17534"/>
                </a:cubicBezTo>
                <a:cubicBezTo>
                  <a:pt x="14343" y="17235"/>
                  <a:pt x="14385" y="16714"/>
                  <a:pt x="14457" y="16071"/>
                </a:cubicBezTo>
                <a:cubicBezTo>
                  <a:pt x="14519" y="15469"/>
                  <a:pt x="14617" y="14745"/>
                  <a:pt x="14729" y="13921"/>
                </a:cubicBezTo>
                <a:cubicBezTo>
                  <a:pt x="14810" y="13324"/>
                  <a:pt x="14906" y="12710"/>
                  <a:pt x="15007" y="12037"/>
                </a:cubicBezTo>
                <a:cubicBezTo>
                  <a:pt x="15226" y="10549"/>
                  <a:pt x="15486" y="8970"/>
                  <a:pt x="15792" y="7293"/>
                </a:cubicBezTo>
                <a:cubicBezTo>
                  <a:pt x="15871" y="6844"/>
                  <a:pt x="15925" y="6402"/>
                  <a:pt x="16007" y="5963"/>
                </a:cubicBezTo>
                <a:cubicBezTo>
                  <a:pt x="16222" y="4807"/>
                  <a:pt x="16416" y="3665"/>
                  <a:pt x="16551" y="2749"/>
                </a:cubicBezTo>
                <a:cubicBezTo>
                  <a:pt x="16553" y="2732"/>
                  <a:pt x="16548" y="2743"/>
                  <a:pt x="16551" y="2727"/>
                </a:cubicBezTo>
                <a:cubicBezTo>
                  <a:pt x="16588" y="2477"/>
                  <a:pt x="16580" y="2428"/>
                  <a:pt x="16608" y="2217"/>
                </a:cubicBezTo>
                <a:cubicBezTo>
                  <a:pt x="16662" y="1805"/>
                  <a:pt x="16693" y="1522"/>
                  <a:pt x="16715" y="1264"/>
                </a:cubicBezTo>
                <a:cubicBezTo>
                  <a:pt x="16719" y="1194"/>
                  <a:pt x="16748" y="975"/>
                  <a:pt x="16747" y="931"/>
                </a:cubicBezTo>
                <a:cubicBezTo>
                  <a:pt x="16727" y="648"/>
                  <a:pt x="16469" y="470"/>
                  <a:pt x="15950" y="333"/>
                </a:cubicBezTo>
                <a:lnTo>
                  <a:pt x="14900" y="7448"/>
                </a:lnTo>
                <a:cubicBezTo>
                  <a:pt x="14029" y="13299"/>
                  <a:pt x="13658" y="15200"/>
                  <a:pt x="13128" y="16670"/>
                </a:cubicBezTo>
                <a:cubicBezTo>
                  <a:pt x="12415" y="18647"/>
                  <a:pt x="11879" y="19377"/>
                  <a:pt x="11591" y="18754"/>
                </a:cubicBezTo>
                <a:cubicBezTo>
                  <a:pt x="11478" y="18509"/>
                  <a:pt x="11770" y="17246"/>
                  <a:pt x="12401" y="15251"/>
                </a:cubicBezTo>
                <a:cubicBezTo>
                  <a:pt x="13421" y="12025"/>
                  <a:pt x="13962" y="9071"/>
                  <a:pt x="13799" y="7581"/>
                </a:cubicBezTo>
                <a:cubicBezTo>
                  <a:pt x="13580" y="5587"/>
                  <a:pt x="12232" y="6196"/>
                  <a:pt x="11888" y="8446"/>
                </a:cubicBezTo>
                <a:cubicBezTo>
                  <a:pt x="11765" y="9252"/>
                  <a:pt x="11633" y="9404"/>
                  <a:pt x="11281" y="9133"/>
                </a:cubicBezTo>
                <a:cubicBezTo>
                  <a:pt x="10965" y="8890"/>
                  <a:pt x="10669" y="9114"/>
                  <a:pt x="10307" y="9865"/>
                </a:cubicBezTo>
                <a:cubicBezTo>
                  <a:pt x="9754" y="11006"/>
                  <a:pt x="9611" y="10898"/>
                  <a:pt x="9611" y="9332"/>
                </a:cubicBezTo>
                <a:cubicBezTo>
                  <a:pt x="9611" y="8731"/>
                  <a:pt x="9501" y="8335"/>
                  <a:pt x="9326" y="8335"/>
                </a:cubicBezTo>
                <a:cubicBezTo>
                  <a:pt x="9120" y="8335"/>
                  <a:pt x="9019" y="8854"/>
                  <a:pt x="8959" y="10153"/>
                </a:cubicBezTo>
                <a:cubicBezTo>
                  <a:pt x="8913" y="11144"/>
                  <a:pt x="8690" y="13552"/>
                  <a:pt x="8466" y="15517"/>
                </a:cubicBezTo>
                <a:cubicBezTo>
                  <a:pt x="8241" y="17482"/>
                  <a:pt x="8096" y="19457"/>
                  <a:pt x="8143" y="19884"/>
                </a:cubicBezTo>
                <a:cubicBezTo>
                  <a:pt x="8298" y="21298"/>
                  <a:pt x="8666" y="20681"/>
                  <a:pt x="8852" y="18709"/>
                </a:cubicBezTo>
                <a:cubicBezTo>
                  <a:pt x="9163" y="15402"/>
                  <a:pt x="10798" y="10057"/>
                  <a:pt x="11053" y="11505"/>
                </a:cubicBezTo>
                <a:cubicBezTo>
                  <a:pt x="11099" y="11767"/>
                  <a:pt x="11031" y="12857"/>
                  <a:pt x="10901" y="13943"/>
                </a:cubicBezTo>
                <a:cubicBezTo>
                  <a:pt x="10712" y="15527"/>
                  <a:pt x="10700" y="16288"/>
                  <a:pt x="10838" y="17756"/>
                </a:cubicBezTo>
                <a:cubicBezTo>
                  <a:pt x="11137" y="20930"/>
                  <a:pt x="12066" y="21600"/>
                  <a:pt x="13021" y="19330"/>
                </a:cubicBezTo>
                <a:cubicBezTo>
                  <a:pt x="13568" y="18029"/>
                  <a:pt x="13579" y="18019"/>
                  <a:pt x="13742" y="19086"/>
                </a:cubicBezTo>
                <a:cubicBezTo>
                  <a:pt x="13832" y="19679"/>
                  <a:pt x="14058" y="20379"/>
                  <a:pt x="14242" y="20638"/>
                </a:cubicBezTo>
                <a:cubicBezTo>
                  <a:pt x="14711" y="21300"/>
                  <a:pt x="14724" y="21302"/>
                  <a:pt x="15115" y="20195"/>
                </a:cubicBezTo>
                <a:cubicBezTo>
                  <a:pt x="15456" y="19226"/>
                  <a:pt x="15482" y="19213"/>
                  <a:pt x="15956" y="20195"/>
                </a:cubicBezTo>
                <a:cubicBezTo>
                  <a:pt x="16483" y="21283"/>
                  <a:pt x="16999" y="21005"/>
                  <a:pt x="17380" y="19397"/>
                </a:cubicBezTo>
                <a:cubicBezTo>
                  <a:pt x="17558" y="18643"/>
                  <a:pt x="17622" y="18668"/>
                  <a:pt x="18006" y="19663"/>
                </a:cubicBezTo>
                <a:cubicBezTo>
                  <a:pt x="18285" y="20385"/>
                  <a:pt x="18544" y="20626"/>
                  <a:pt x="18752" y="20394"/>
                </a:cubicBezTo>
                <a:cubicBezTo>
                  <a:pt x="19176" y="19923"/>
                  <a:pt x="19701" y="17264"/>
                  <a:pt x="20018" y="13988"/>
                </a:cubicBezTo>
                <a:cubicBezTo>
                  <a:pt x="20256" y="11518"/>
                  <a:pt x="20321" y="11292"/>
                  <a:pt x="20935" y="10773"/>
                </a:cubicBezTo>
                <a:lnTo>
                  <a:pt x="21593" y="10219"/>
                </a:lnTo>
                <a:lnTo>
                  <a:pt x="21593" y="9998"/>
                </a:lnTo>
                <a:lnTo>
                  <a:pt x="21593" y="9687"/>
                </a:lnTo>
                <a:lnTo>
                  <a:pt x="20986" y="9510"/>
                </a:lnTo>
                <a:cubicBezTo>
                  <a:pt x="20578" y="9399"/>
                  <a:pt x="20257" y="8917"/>
                  <a:pt x="20024" y="8047"/>
                </a:cubicBezTo>
                <a:cubicBezTo>
                  <a:pt x="19832" y="7329"/>
                  <a:pt x="19551" y="6739"/>
                  <a:pt x="19398" y="6739"/>
                </a:cubicBezTo>
                <a:cubicBezTo>
                  <a:pt x="18972" y="6739"/>
                  <a:pt x="18318" y="9332"/>
                  <a:pt x="17835" y="12924"/>
                </a:cubicBezTo>
                <a:cubicBezTo>
                  <a:pt x="17329" y="16685"/>
                  <a:pt x="16396" y="20224"/>
                  <a:pt x="16254" y="18931"/>
                </a:cubicBezTo>
                <a:cubicBezTo>
                  <a:pt x="16111" y="17622"/>
                  <a:pt x="16733" y="12544"/>
                  <a:pt x="17709" y="7094"/>
                </a:cubicBezTo>
                <a:cubicBezTo>
                  <a:pt x="18209" y="4294"/>
                  <a:pt x="18620" y="1523"/>
                  <a:pt x="18620" y="909"/>
                </a:cubicBezTo>
                <a:lnTo>
                  <a:pt x="18620" y="0"/>
                </a:lnTo>
                <a:lnTo>
                  <a:pt x="18531" y="0"/>
                </a:lnTo>
                <a:lnTo>
                  <a:pt x="18518" y="0"/>
                </a:lnTo>
                <a:close/>
                <a:moveTo>
                  <a:pt x="9554" y="3170"/>
                </a:moveTo>
                <a:cubicBezTo>
                  <a:pt x="9358" y="3113"/>
                  <a:pt x="9094" y="3177"/>
                  <a:pt x="8700" y="3347"/>
                </a:cubicBezTo>
                <a:cubicBezTo>
                  <a:pt x="8154" y="3583"/>
                  <a:pt x="7412" y="3770"/>
                  <a:pt x="7055" y="3768"/>
                </a:cubicBezTo>
                <a:cubicBezTo>
                  <a:pt x="6535" y="3766"/>
                  <a:pt x="6410" y="3960"/>
                  <a:pt x="6410" y="4722"/>
                </a:cubicBezTo>
                <a:cubicBezTo>
                  <a:pt x="6410" y="5372"/>
                  <a:pt x="6522" y="5675"/>
                  <a:pt x="6777" y="5675"/>
                </a:cubicBezTo>
                <a:cubicBezTo>
                  <a:pt x="7324" y="5675"/>
                  <a:pt x="7353" y="6269"/>
                  <a:pt x="6966" y="9754"/>
                </a:cubicBezTo>
                <a:cubicBezTo>
                  <a:pt x="6774" y="11484"/>
                  <a:pt x="6497" y="14444"/>
                  <a:pt x="6346" y="16337"/>
                </a:cubicBezTo>
                <a:cubicBezTo>
                  <a:pt x="6083" y="19649"/>
                  <a:pt x="6083" y="19807"/>
                  <a:pt x="6346" y="20483"/>
                </a:cubicBezTo>
                <a:cubicBezTo>
                  <a:pt x="6497" y="20869"/>
                  <a:pt x="6653" y="21170"/>
                  <a:pt x="6701" y="21170"/>
                </a:cubicBezTo>
                <a:cubicBezTo>
                  <a:pt x="6748" y="21170"/>
                  <a:pt x="6914" y="19304"/>
                  <a:pt x="7061" y="17025"/>
                </a:cubicBezTo>
                <a:cubicBezTo>
                  <a:pt x="7336" y="12757"/>
                  <a:pt x="7933" y="7695"/>
                  <a:pt x="8346" y="6096"/>
                </a:cubicBezTo>
                <a:cubicBezTo>
                  <a:pt x="8668" y="4850"/>
                  <a:pt x="9420" y="4335"/>
                  <a:pt x="9706" y="5165"/>
                </a:cubicBezTo>
                <a:cubicBezTo>
                  <a:pt x="9886" y="5691"/>
                  <a:pt x="9971" y="5704"/>
                  <a:pt x="10117" y="5187"/>
                </a:cubicBezTo>
                <a:cubicBezTo>
                  <a:pt x="10261" y="4674"/>
                  <a:pt x="10236" y="4354"/>
                  <a:pt x="9997" y="3724"/>
                </a:cubicBezTo>
                <a:cubicBezTo>
                  <a:pt x="9875" y="3405"/>
                  <a:pt x="9749" y="3227"/>
                  <a:pt x="9554" y="3170"/>
                </a:cubicBezTo>
                <a:close/>
                <a:moveTo>
                  <a:pt x="2601" y="3635"/>
                </a:moveTo>
                <a:cubicBezTo>
                  <a:pt x="820" y="3523"/>
                  <a:pt x="222" y="3673"/>
                  <a:pt x="128" y="4190"/>
                </a:cubicBezTo>
                <a:cubicBezTo>
                  <a:pt x="56" y="4587"/>
                  <a:pt x="9" y="8167"/>
                  <a:pt x="1" y="11815"/>
                </a:cubicBezTo>
                <a:cubicBezTo>
                  <a:pt x="-7" y="15464"/>
                  <a:pt x="21" y="19159"/>
                  <a:pt x="90" y="19796"/>
                </a:cubicBezTo>
                <a:cubicBezTo>
                  <a:pt x="172" y="20543"/>
                  <a:pt x="495" y="20655"/>
                  <a:pt x="2570" y="20527"/>
                </a:cubicBezTo>
                <a:lnTo>
                  <a:pt x="4955" y="20372"/>
                </a:lnTo>
                <a:lnTo>
                  <a:pt x="4955" y="12081"/>
                </a:lnTo>
                <a:lnTo>
                  <a:pt x="4955" y="3791"/>
                </a:lnTo>
                <a:lnTo>
                  <a:pt x="2601" y="3635"/>
                </a:lnTo>
                <a:close/>
                <a:moveTo>
                  <a:pt x="3658" y="5121"/>
                </a:moveTo>
                <a:cubicBezTo>
                  <a:pt x="4408" y="5121"/>
                  <a:pt x="4575" y="5921"/>
                  <a:pt x="4575" y="9421"/>
                </a:cubicBezTo>
                <a:cubicBezTo>
                  <a:pt x="4575" y="11069"/>
                  <a:pt x="4493" y="12704"/>
                  <a:pt x="4392" y="13057"/>
                </a:cubicBezTo>
                <a:cubicBezTo>
                  <a:pt x="4155" y="13887"/>
                  <a:pt x="3161" y="13887"/>
                  <a:pt x="2924" y="13057"/>
                </a:cubicBezTo>
                <a:cubicBezTo>
                  <a:pt x="2686" y="12223"/>
                  <a:pt x="2686" y="6597"/>
                  <a:pt x="2924" y="5764"/>
                </a:cubicBezTo>
                <a:cubicBezTo>
                  <a:pt x="3024" y="5411"/>
                  <a:pt x="3356" y="5121"/>
                  <a:pt x="3658" y="5121"/>
                </a:cubicBezTo>
                <a:close/>
                <a:moveTo>
                  <a:pt x="1551" y="5232"/>
                </a:moveTo>
                <a:lnTo>
                  <a:pt x="2209" y="5409"/>
                </a:lnTo>
                <a:lnTo>
                  <a:pt x="2209" y="11549"/>
                </a:lnTo>
                <a:lnTo>
                  <a:pt x="2209" y="17690"/>
                </a:lnTo>
                <a:lnTo>
                  <a:pt x="1526" y="17845"/>
                </a:lnTo>
                <a:cubicBezTo>
                  <a:pt x="1124" y="17937"/>
                  <a:pt x="757" y="17747"/>
                  <a:pt x="646" y="17357"/>
                </a:cubicBezTo>
                <a:cubicBezTo>
                  <a:pt x="521" y="16918"/>
                  <a:pt x="457" y="14943"/>
                  <a:pt x="457" y="11527"/>
                </a:cubicBezTo>
                <a:cubicBezTo>
                  <a:pt x="457" y="5542"/>
                  <a:pt x="550" y="4979"/>
                  <a:pt x="1551" y="5232"/>
                </a:cubicBezTo>
                <a:close/>
                <a:moveTo>
                  <a:pt x="12907" y="8401"/>
                </a:moveTo>
                <a:cubicBezTo>
                  <a:pt x="12954" y="8455"/>
                  <a:pt x="13001" y="8584"/>
                  <a:pt x="13040" y="8800"/>
                </a:cubicBezTo>
                <a:cubicBezTo>
                  <a:pt x="13073" y="8992"/>
                  <a:pt x="12932" y="9766"/>
                  <a:pt x="12742" y="10640"/>
                </a:cubicBezTo>
                <a:cubicBezTo>
                  <a:pt x="12699" y="11022"/>
                  <a:pt x="12594" y="11515"/>
                  <a:pt x="12413" y="12148"/>
                </a:cubicBezTo>
                <a:cubicBezTo>
                  <a:pt x="12126" y="13156"/>
                  <a:pt x="11953" y="13487"/>
                  <a:pt x="11863" y="13256"/>
                </a:cubicBezTo>
                <a:cubicBezTo>
                  <a:pt x="11850" y="13237"/>
                  <a:pt x="11845" y="13232"/>
                  <a:pt x="11838" y="13190"/>
                </a:cubicBezTo>
                <a:cubicBezTo>
                  <a:pt x="11835" y="13179"/>
                  <a:pt x="11827" y="13179"/>
                  <a:pt x="11825" y="13167"/>
                </a:cubicBezTo>
                <a:cubicBezTo>
                  <a:pt x="11806" y="13061"/>
                  <a:pt x="11843" y="12859"/>
                  <a:pt x="11850" y="12702"/>
                </a:cubicBezTo>
                <a:cubicBezTo>
                  <a:pt x="11859" y="12559"/>
                  <a:pt x="11844" y="12499"/>
                  <a:pt x="11869" y="12303"/>
                </a:cubicBezTo>
                <a:cubicBezTo>
                  <a:pt x="11897" y="12093"/>
                  <a:pt x="11943" y="11887"/>
                  <a:pt x="11990" y="11660"/>
                </a:cubicBezTo>
                <a:cubicBezTo>
                  <a:pt x="12054" y="11284"/>
                  <a:pt x="12100" y="10954"/>
                  <a:pt x="12211" y="10463"/>
                </a:cubicBezTo>
                <a:cubicBezTo>
                  <a:pt x="12575" y="8852"/>
                  <a:pt x="12767" y="8242"/>
                  <a:pt x="12907" y="8401"/>
                </a:cubicBezTo>
                <a:close/>
                <a:moveTo>
                  <a:pt x="19398" y="9177"/>
                </a:moveTo>
                <a:cubicBezTo>
                  <a:pt x="19407" y="9198"/>
                  <a:pt x="19408" y="9261"/>
                  <a:pt x="19417" y="9288"/>
                </a:cubicBezTo>
                <a:cubicBezTo>
                  <a:pt x="19520" y="9452"/>
                  <a:pt x="19549" y="10162"/>
                  <a:pt x="19518" y="11150"/>
                </a:cubicBezTo>
                <a:cubicBezTo>
                  <a:pt x="19506" y="11524"/>
                  <a:pt x="19474" y="11949"/>
                  <a:pt x="19442" y="12392"/>
                </a:cubicBezTo>
                <a:cubicBezTo>
                  <a:pt x="19430" y="12545"/>
                  <a:pt x="19424" y="12699"/>
                  <a:pt x="19410" y="12857"/>
                </a:cubicBezTo>
                <a:cubicBezTo>
                  <a:pt x="19365" y="13395"/>
                  <a:pt x="19301" y="13920"/>
                  <a:pt x="19227" y="14498"/>
                </a:cubicBezTo>
                <a:cubicBezTo>
                  <a:pt x="19226" y="14502"/>
                  <a:pt x="19228" y="14515"/>
                  <a:pt x="19227" y="14520"/>
                </a:cubicBezTo>
                <a:cubicBezTo>
                  <a:pt x="19176" y="14913"/>
                  <a:pt x="19140" y="15300"/>
                  <a:pt x="19075" y="15695"/>
                </a:cubicBezTo>
                <a:cubicBezTo>
                  <a:pt x="18698" y="17997"/>
                  <a:pt x="18524" y="18637"/>
                  <a:pt x="18354" y="18355"/>
                </a:cubicBezTo>
                <a:cubicBezTo>
                  <a:pt x="18348" y="18356"/>
                  <a:pt x="18346" y="18313"/>
                  <a:pt x="18341" y="18310"/>
                </a:cubicBezTo>
                <a:cubicBezTo>
                  <a:pt x="18314" y="18257"/>
                  <a:pt x="18287" y="18253"/>
                  <a:pt x="18259" y="18155"/>
                </a:cubicBezTo>
                <a:cubicBezTo>
                  <a:pt x="18236" y="18076"/>
                  <a:pt x="18243" y="17885"/>
                  <a:pt x="18227" y="17778"/>
                </a:cubicBezTo>
                <a:cubicBezTo>
                  <a:pt x="18226" y="17766"/>
                  <a:pt x="18222" y="17791"/>
                  <a:pt x="18221" y="17778"/>
                </a:cubicBezTo>
                <a:cubicBezTo>
                  <a:pt x="18220" y="17771"/>
                  <a:pt x="18222" y="17742"/>
                  <a:pt x="18221" y="17734"/>
                </a:cubicBezTo>
                <a:cubicBezTo>
                  <a:pt x="18044" y="16415"/>
                  <a:pt x="18340" y="13356"/>
                  <a:pt x="18974" y="10352"/>
                </a:cubicBezTo>
                <a:cubicBezTo>
                  <a:pt x="19143" y="9553"/>
                  <a:pt x="19272" y="9243"/>
                  <a:pt x="19366" y="9244"/>
                </a:cubicBezTo>
                <a:cubicBezTo>
                  <a:pt x="19368" y="9244"/>
                  <a:pt x="19377" y="9220"/>
                  <a:pt x="19379" y="9222"/>
                </a:cubicBezTo>
                <a:cubicBezTo>
                  <a:pt x="19383" y="9225"/>
                  <a:pt x="19394" y="9170"/>
                  <a:pt x="19398" y="9177"/>
                </a:cubicBezTo>
                <a:close/>
              </a:path>
            </a:pathLst>
          </a:custGeom>
          <a:ln w="12700">
            <a:miter lim="400000"/>
          </a:ln>
        </p:spPr>
      </p:pic>
      <p:pic>
        <p:nvPicPr>
          <p:cNvPr id="619" name="Image" descr="Image"/>
          <p:cNvPicPr>
            <a:picLocks noChangeAspect="1"/>
          </p:cNvPicPr>
          <p:nvPr/>
        </p:nvPicPr>
        <p:blipFill>
          <a:blip r:embed="rId10">
            <a:extLst/>
          </a:blip>
          <a:stretch>
            <a:fillRect/>
          </a:stretch>
        </p:blipFill>
        <p:spPr>
          <a:xfrm>
            <a:off x="1687659" y="2479599"/>
            <a:ext cx="1561876" cy="492272"/>
          </a:xfrm>
          <a:prstGeom prst="rect">
            <a:avLst/>
          </a:prstGeom>
          <a:ln w="12700">
            <a:miter lim="400000"/>
          </a:ln>
        </p:spPr>
      </p:pic>
      <p:pic>
        <p:nvPicPr>
          <p:cNvPr id="620" name="Image" descr="Image"/>
          <p:cNvPicPr>
            <a:picLocks noChangeAspect="1"/>
          </p:cNvPicPr>
          <p:nvPr/>
        </p:nvPicPr>
        <p:blipFill>
          <a:blip r:embed="rId11" cstate="print">
            <a:extLst>
              <a:ext uri="{28A0092B-C50C-407E-A947-70E740481C1C}">
                <a14:useLocalDpi xmlns:a14="http://schemas.microsoft.com/office/drawing/2010/main"/>
              </a:ext>
            </a:extLst>
          </a:blip>
          <a:srcRect l="630" t="5179" r="671" b="5217"/>
          <a:stretch>
            <a:fillRect/>
          </a:stretch>
        </p:blipFill>
        <p:spPr>
          <a:xfrm>
            <a:off x="4226929" y="3043148"/>
            <a:ext cx="766764" cy="645320"/>
          </a:xfrm>
          <a:custGeom>
            <a:avLst/>
            <a:gdLst/>
            <a:ahLst/>
            <a:cxnLst>
              <a:cxn ang="0">
                <a:pos x="wd2" y="hd2"/>
              </a:cxn>
              <a:cxn ang="5400000">
                <a:pos x="wd2" y="hd2"/>
              </a:cxn>
              <a:cxn ang="10800000">
                <a:pos x="wd2" y="hd2"/>
              </a:cxn>
              <a:cxn ang="16200000">
                <a:pos x="wd2" y="hd2"/>
              </a:cxn>
            </a:cxnLst>
            <a:rect l="0" t="0" r="r" b="b"/>
            <a:pathLst>
              <a:path w="21600" h="21599" extrusionOk="0">
                <a:moveTo>
                  <a:pt x="5366" y="0"/>
                </a:moveTo>
                <a:cubicBezTo>
                  <a:pt x="5300" y="0"/>
                  <a:pt x="4035" y="905"/>
                  <a:pt x="2560" y="2019"/>
                </a:cubicBezTo>
                <a:lnTo>
                  <a:pt x="0" y="3958"/>
                </a:lnTo>
                <a:lnTo>
                  <a:pt x="2504" y="5818"/>
                </a:lnTo>
                <a:cubicBezTo>
                  <a:pt x="3957" y="6898"/>
                  <a:pt x="5172" y="7845"/>
                  <a:pt x="5210" y="7917"/>
                </a:cubicBezTo>
                <a:cubicBezTo>
                  <a:pt x="5315" y="8118"/>
                  <a:pt x="4874" y="8505"/>
                  <a:pt x="2270" y="10481"/>
                </a:cubicBezTo>
                <a:lnTo>
                  <a:pt x="45" y="12168"/>
                </a:lnTo>
                <a:lnTo>
                  <a:pt x="2583" y="14134"/>
                </a:lnTo>
                <a:cubicBezTo>
                  <a:pt x="3304" y="14694"/>
                  <a:pt x="3444" y="14783"/>
                  <a:pt x="3935" y="15156"/>
                </a:cubicBezTo>
                <a:cubicBezTo>
                  <a:pt x="4449" y="15539"/>
                  <a:pt x="5270" y="16169"/>
                  <a:pt x="5311" y="16179"/>
                </a:cubicBezTo>
                <a:cubicBezTo>
                  <a:pt x="5381" y="16174"/>
                  <a:pt x="6568" y="15303"/>
                  <a:pt x="7983" y="14227"/>
                </a:cubicBezTo>
                <a:cubicBezTo>
                  <a:pt x="9143" y="13345"/>
                  <a:pt x="10038" y="12724"/>
                  <a:pt x="10465" y="12473"/>
                </a:cubicBezTo>
                <a:cubicBezTo>
                  <a:pt x="10560" y="12415"/>
                  <a:pt x="10778" y="12261"/>
                  <a:pt x="10800" y="12261"/>
                </a:cubicBezTo>
                <a:cubicBezTo>
                  <a:pt x="10803" y="12265"/>
                  <a:pt x="10811" y="12261"/>
                  <a:pt x="10811" y="12261"/>
                </a:cubicBezTo>
                <a:cubicBezTo>
                  <a:pt x="10942" y="12261"/>
                  <a:pt x="11937" y="12941"/>
                  <a:pt x="13025" y="13775"/>
                </a:cubicBezTo>
                <a:cubicBezTo>
                  <a:pt x="14112" y="14609"/>
                  <a:pt x="15291" y="15501"/>
                  <a:pt x="15641" y="15754"/>
                </a:cubicBezTo>
                <a:lnTo>
                  <a:pt x="16256" y="16193"/>
                </a:lnTo>
                <a:cubicBezTo>
                  <a:pt x="16293" y="16185"/>
                  <a:pt x="17214" y="15491"/>
                  <a:pt x="18011" y="14891"/>
                </a:cubicBezTo>
                <a:lnTo>
                  <a:pt x="18973" y="14147"/>
                </a:lnTo>
                <a:lnTo>
                  <a:pt x="21578" y="12154"/>
                </a:lnTo>
                <a:lnTo>
                  <a:pt x="19207" y="10348"/>
                </a:lnTo>
                <a:cubicBezTo>
                  <a:pt x="17859" y="9322"/>
                  <a:pt x="16653" y="8370"/>
                  <a:pt x="16524" y="8222"/>
                </a:cubicBezTo>
                <a:cubicBezTo>
                  <a:pt x="16331" y="8001"/>
                  <a:pt x="16765" y="7592"/>
                  <a:pt x="19017" y="5898"/>
                </a:cubicBezTo>
                <a:lnTo>
                  <a:pt x="21600" y="3945"/>
                </a:lnTo>
                <a:lnTo>
                  <a:pt x="19051" y="2019"/>
                </a:lnTo>
                <a:cubicBezTo>
                  <a:pt x="17576" y="905"/>
                  <a:pt x="16311" y="0"/>
                  <a:pt x="16245" y="0"/>
                </a:cubicBezTo>
                <a:cubicBezTo>
                  <a:pt x="16178" y="0"/>
                  <a:pt x="14963" y="893"/>
                  <a:pt x="13539" y="1979"/>
                </a:cubicBezTo>
                <a:cubicBezTo>
                  <a:pt x="12115" y="3065"/>
                  <a:pt x="10878" y="3945"/>
                  <a:pt x="10800" y="3945"/>
                </a:cubicBezTo>
                <a:cubicBezTo>
                  <a:pt x="10933" y="3945"/>
                  <a:pt x="12073" y="4796"/>
                  <a:pt x="13260" y="5712"/>
                </a:cubicBezTo>
                <a:cubicBezTo>
                  <a:pt x="13283" y="5729"/>
                  <a:pt x="13293" y="5735"/>
                  <a:pt x="13316" y="5752"/>
                </a:cubicBezTo>
                <a:cubicBezTo>
                  <a:pt x="14324" y="6500"/>
                  <a:pt x="15099" y="7098"/>
                  <a:pt x="15507" y="7425"/>
                </a:cubicBezTo>
                <a:cubicBezTo>
                  <a:pt x="15584" y="7487"/>
                  <a:pt x="15902" y="7717"/>
                  <a:pt x="15932" y="7744"/>
                </a:cubicBezTo>
                <a:cubicBezTo>
                  <a:pt x="15991" y="7800"/>
                  <a:pt x="16009" y="7854"/>
                  <a:pt x="16021" y="7917"/>
                </a:cubicBezTo>
                <a:cubicBezTo>
                  <a:pt x="16036" y="7933"/>
                  <a:pt x="16144" y="8017"/>
                  <a:pt x="16144" y="8023"/>
                </a:cubicBezTo>
                <a:cubicBezTo>
                  <a:pt x="16144" y="8024"/>
                  <a:pt x="16123" y="8048"/>
                  <a:pt x="16122" y="8050"/>
                </a:cubicBezTo>
                <a:cubicBezTo>
                  <a:pt x="16150" y="8081"/>
                  <a:pt x="16194" y="8124"/>
                  <a:pt x="16189" y="8130"/>
                </a:cubicBezTo>
                <a:cubicBezTo>
                  <a:pt x="16116" y="8216"/>
                  <a:pt x="15022" y="9086"/>
                  <a:pt x="13752" y="10056"/>
                </a:cubicBezTo>
                <a:cubicBezTo>
                  <a:pt x="12481" y="11026"/>
                  <a:pt x="11289" y="11916"/>
                  <a:pt x="11102" y="12035"/>
                </a:cubicBezTo>
                <a:cubicBezTo>
                  <a:pt x="11082" y="12047"/>
                  <a:pt x="11056" y="12040"/>
                  <a:pt x="11035" y="12048"/>
                </a:cubicBezTo>
                <a:cubicBezTo>
                  <a:pt x="11031" y="12051"/>
                  <a:pt x="10970" y="12099"/>
                  <a:pt x="10968" y="12101"/>
                </a:cubicBezTo>
                <a:cubicBezTo>
                  <a:pt x="10961" y="12106"/>
                  <a:pt x="10910" y="12067"/>
                  <a:pt x="10889" y="12061"/>
                </a:cubicBezTo>
                <a:cubicBezTo>
                  <a:pt x="10790" y="12052"/>
                  <a:pt x="10650" y="11995"/>
                  <a:pt x="10476" y="11902"/>
                </a:cubicBezTo>
                <a:cubicBezTo>
                  <a:pt x="10060" y="11680"/>
                  <a:pt x="9388" y="11198"/>
                  <a:pt x="8161" y="10268"/>
                </a:cubicBezTo>
                <a:cubicBezTo>
                  <a:pt x="7424" y="9708"/>
                  <a:pt x="7253" y="9557"/>
                  <a:pt x="6753" y="9166"/>
                </a:cubicBezTo>
                <a:cubicBezTo>
                  <a:pt x="6284" y="8800"/>
                  <a:pt x="5459" y="8186"/>
                  <a:pt x="5422" y="8143"/>
                </a:cubicBezTo>
                <a:cubicBezTo>
                  <a:pt x="5410" y="8128"/>
                  <a:pt x="5493" y="8043"/>
                  <a:pt x="5579" y="7957"/>
                </a:cubicBezTo>
                <a:cubicBezTo>
                  <a:pt x="5580" y="7951"/>
                  <a:pt x="5588" y="7950"/>
                  <a:pt x="5590" y="7944"/>
                </a:cubicBezTo>
                <a:cubicBezTo>
                  <a:pt x="5604" y="7888"/>
                  <a:pt x="5630" y="7826"/>
                  <a:pt x="5680" y="7771"/>
                </a:cubicBezTo>
                <a:cubicBezTo>
                  <a:pt x="5682" y="7768"/>
                  <a:pt x="5710" y="7762"/>
                  <a:pt x="5713" y="7758"/>
                </a:cubicBezTo>
                <a:cubicBezTo>
                  <a:pt x="5715" y="7756"/>
                  <a:pt x="5711" y="7747"/>
                  <a:pt x="5713" y="7744"/>
                </a:cubicBezTo>
                <a:cubicBezTo>
                  <a:pt x="5797" y="7659"/>
                  <a:pt x="5926" y="7560"/>
                  <a:pt x="6104" y="7425"/>
                </a:cubicBezTo>
                <a:cubicBezTo>
                  <a:pt x="6219" y="7339"/>
                  <a:pt x="6243" y="7316"/>
                  <a:pt x="6328" y="7253"/>
                </a:cubicBezTo>
                <a:cubicBezTo>
                  <a:pt x="6857" y="6837"/>
                  <a:pt x="7579" y="6295"/>
                  <a:pt x="8396" y="5685"/>
                </a:cubicBezTo>
                <a:cubicBezTo>
                  <a:pt x="9562" y="4783"/>
                  <a:pt x="10664" y="3945"/>
                  <a:pt x="10800" y="3945"/>
                </a:cubicBezTo>
                <a:cubicBezTo>
                  <a:pt x="10722" y="3945"/>
                  <a:pt x="9496" y="3065"/>
                  <a:pt x="8072" y="1979"/>
                </a:cubicBezTo>
                <a:cubicBezTo>
                  <a:pt x="6648" y="893"/>
                  <a:pt x="5433" y="0"/>
                  <a:pt x="5366" y="0"/>
                </a:cubicBezTo>
                <a:close/>
                <a:moveTo>
                  <a:pt x="10800" y="13709"/>
                </a:moveTo>
                <a:cubicBezTo>
                  <a:pt x="10701" y="13709"/>
                  <a:pt x="8952" y="15024"/>
                  <a:pt x="7502" y="16139"/>
                </a:cubicBezTo>
                <a:cubicBezTo>
                  <a:pt x="6525" y="16907"/>
                  <a:pt x="5669" y="17599"/>
                  <a:pt x="5680" y="17667"/>
                </a:cubicBezTo>
                <a:cubicBezTo>
                  <a:pt x="5736" y="17779"/>
                  <a:pt x="6792" y="18662"/>
                  <a:pt x="8128" y="19686"/>
                </a:cubicBezTo>
                <a:cubicBezTo>
                  <a:pt x="9140" y="20461"/>
                  <a:pt x="9890" y="21005"/>
                  <a:pt x="10330" y="21307"/>
                </a:cubicBezTo>
                <a:cubicBezTo>
                  <a:pt x="10493" y="21418"/>
                  <a:pt x="10752" y="21596"/>
                  <a:pt x="10778" y="21599"/>
                </a:cubicBezTo>
                <a:cubicBezTo>
                  <a:pt x="10972" y="21600"/>
                  <a:pt x="15140" y="18437"/>
                  <a:pt x="15753" y="17840"/>
                </a:cubicBezTo>
                <a:cubicBezTo>
                  <a:pt x="15799" y="17794"/>
                  <a:pt x="15964" y="17654"/>
                  <a:pt x="15965" y="17641"/>
                </a:cubicBezTo>
                <a:cubicBezTo>
                  <a:pt x="15959" y="17510"/>
                  <a:pt x="10967" y="13709"/>
                  <a:pt x="10800" y="13709"/>
                </a:cubicBezTo>
                <a:close/>
              </a:path>
            </a:pathLst>
          </a:custGeom>
          <a:ln w="12700">
            <a:miter lim="400000"/>
          </a:ln>
        </p:spPr>
      </p:pic>
      <p:pic>
        <p:nvPicPr>
          <p:cNvPr id="621" name="Image" descr="Image"/>
          <p:cNvPicPr>
            <a:picLocks noChangeAspect="1"/>
          </p:cNvPicPr>
          <p:nvPr/>
        </p:nvPicPr>
        <p:blipFill>
          <a:blip r:embed="rId12">
            <a:extLst/>
          </a:blip>
          <a:stretch>
            <a:fillRect/>
          </a:stretch>
        </p:blipFill>
        <p:spPr>
          <a:xfrm>
            <a:off x="932298" y="2604486"/>
            <a:ext cx="701126" cy="701126"/>
          </a:xfrm>
          <a:prstGeom prst="rect">
            <a:avLst/>
          </a:prstGeom>
          <a:ln w="12700">
            <a:miter lim="400000"/>
          </a:ln>
        </p:spPr>
      </p:pic>
      <p:sp>
        <p:nvSpPr>
          <p:cNvPr id="622" name="Circle">
            <a:hlinkClick r:id="rId13"/>
          </p:cNvPr>
          <p:cNvSpPr/>
          <p:nvPr/>
        </p:nvSpPr>
        <p:spPr>
          <a:xfrm>
            <a:off x="7936128" y="3537958"/>
            <a:ext cx="1681131" cy="1681131"/>
          </a:xfrm>
          <a:prstGeom prst="ellipse">
            <a:avLst/>
          </a:prstGeom>
          <a:solidFill>
            <a:srgbClr val="F28C58"/>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623" name="Circle">
            <a:hlinkClick r:id="rId14"/>
          </p:cNvPr>
          <p:cNvSpPr/>
          <p:nvPr/>
        </p:nvSpPr>
        <p:spPr>
          <a:xfrm>
            <a:off x="8938841" y="2531085"/>
            <a:ext cx="1799377" cy="1799377"/>
          </a:xfrm>
          <a:prstGeom prst="ellipse">
            <a:avLst/>
          </a:prstGeom>
          <a:solidFill>
            <a:srgbClr val="1B6AA5">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624" name="Circle">
            <a:hlinkClick r:id="rId15"/>
          </p:cNvPr>
          <p:cNvSpPr/>
          <p:nvPr/>
        </p:nvSpPr>
        <p:spPr>
          <a:xfrm>
            <a:off x="5755340" y="3279399"/>
            <a:ext cx="1989597" cy="1989597"/>
          </a:xfrm>
          <a:prstGeom prst="ellipse">
            <a:avLst/>
          </a:prstGeom>
          <a:solidFill>
            <a:srgbClr val="B0CD63">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625" name="Circle">
            <a:hlinkClick r:id="rId16"/>
          </p:cNvPr>
          <p:cNvSpPr/>
          <p:nvPr/>
        </p:nvSpPr>
        <p:spPr>
          <a:xfrm>
            <a:off x="7036165" y="2654470"/>
            <a:ext cx="1552607" cy="1552605"/>
          </a:xfrm>
          <a:prstGeom prst="ellipse">
            <a:avLst/>
          </a:prstGeom>
          <a:solidFill>
            <a:srgbClr val="F0C424">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pic>
        <p:nvPicPr>
          <p:cNvPr id="626" name="Image" descr="Image"/>
          <p:cNvPicPr>
            <a:picLocks noChangeAspect="1"/>
          </p:cNvPicPr>
          <p:nvPr/>
        </p:nvPicPr>
        <p:blipFill>
          <a:blip r:embed="rId17">
            <a:extLst/>
          </a:blip>
          <a:stretch>
            <a:fillRect/>
          </a:stretch>
        </p:blipFill>
        <p:spPr>
          <a:xfrm>
            <a:off x="8497095" y="4163469"/>
            <a:ext cx="613642" cy="529964"/>
          </a:xfrm>
          <a:prstGeom prst="rect">
            <a:avLst/>
          </a:prstGeom>
          <a:ln w="12700">
            <a:miter lim="400000"/>
          </a:ln>
        </p:spPr>
      </p:pic>
      <p:pic>
        <p:nvPicPr>
          <p:cNvPr id="627" name="Image" descr="Image"/>
          <p:cNvPicPr>
            <a:picLocks noChangeAspect="1"/>
          </p:cNvPicPr>
          <p:nvPr/>
        </p:nvPicPr>
        <p:blipFill>
          <a:blip r:embed="rId18">
            <a:extLst/>
          </a:blip>
          <a:stretch>
            <a:fillRect/>
          </a:stretch>
        </p:blipFill>
        <p:spPr>
          <a:xfrm>
            <a:off x="9186957" y="3144080"/>
            <a:ext cx="1303143" cy="573384"/>
          </a:xfrm>
          <a:prstGeom prst="rect">
            <a:avLst/>
          </a:prstGeom>
          <a:ln w="12700">
            <a:miter lim="400000"/>
          </a:ln>
        </p:spPr>
      </p:pic>
      <p:pic>
        <p:nvPicPr>
          <p:cNvPr id="628" name="Image" descr="Image"/>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6074085" y="4152257"/>
            <a:ext cx="1352128" cy="243942"/>
          </a:xfrm>
          <a:prstGeom prst="rect">
            <a:avLst/>
          </a:prstGeom>
          <a:ln w="12700">
            <a:miter lim="400000"/>
          </a:ln>
        </p:spPr>
      </p:pic>
      <p:pic>
        <p:nvPicPr>
          <p:cNvPr id="629" name="Image" descr="Image"/>
          <p:cNvPicPr>
            <a:picLocks noChangeAspect="1"/>
          </p:cNvPicPr>
          <p:nvPr/>
        </p:nvPicPr>
        <p:blipFill>
          <a:blip r:embed="rId20">
            <a:extLst/>
          </a:blip>
          <a:stretch>
            <a:fillRect/>
          </a:stretch>
        </p:blipFill>
        <p:spPr>
          <a:xfrm>
            <a:off x="7252089" y="3270275"/>
            <a:ext cx="1120799" cy="320957"/>
          </a:xfrm>
          <a:prstGeom prst="rect">
            <a:avLst/>
          </a:prstGeom>
          <a:ln w="12700">
            <a:miter lim="400000"/>
          </a:ln>
        </p:spPr>
      </p:pic>
      <p:sp>
        <p:nvSpPr>
          <p:cNvPr id="630" name="Circle">
            <a:hlinkClick r:id="rId21"/>
          </p:cNvPr>
          <p:cNvSpPr/>
          <p:nvPr/>
        </p:nvSpPr>
        <p:spPr>
          <a:xfrm>
            <a:off x="10049536" y="3652149"/>
            <a:ext cx="1552607" cy="1552605"/>
          </a:xfrm>
          <a:prstGeom prst="ellipse">
            <a:avLst/>
          </a:prstGeom>
          <a:solidFill>
            <a:srgbClr val="46C1A4">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pic>
        <p:nvPicPr>
          <p:cNvPr id="631" name="Image" descr="Image"/>
          <p:cNvPicPr>
            <a:picLocks noChangeAspect="1"/>
          </p:cNvPicPr>
          <p:nvPr/>
        </p:nvPicPr>
        <p:blipFill>
          <a:blip r:embed="rId22">
            <a:extLst/>
          </a:blip>
          <a:stretch>
            <a:fillRect/>
          </a:stretch>
        </p:blipFill>
        <p:spPr>
          <a:xfrm>
            <a:off x="10290032" y="4220557"/>
            <a:ext cx="1071613" cy="415788"/>
          </a:xfrm>
          <a:prstGeom prst="rect">
            <a:avLst/>
          </a:prstGeom>
          <a:ln w="12700">
            <a:miter lim="400000"/>
          </a:ln>
        </p:spPr>
      </p:pic>
      <p:sp>
        <p:nvSpPr>
          <p:cNvPr id="632" name="Outils de gestion et partage"/>
          <p:cNvSpPr txBox="1"/>
          <p:nvPr/>
        </p:nvSpPr>
        <p:spPr>
          <a:xfrm>
            <a:off x="1590546" y="5162997"/>
            <a:ext cx="2966660" cy="297738"/>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1700"/>
            </a:lvl1pPr>
          </a:lstStyle>
          <a:p>
            <a:r>
              <a:t>Outils de gestion et partage </a:t>
            </a:r>
          </a:p>
        </p:txBody>
      </p:sp>
      <p:sp>
        <p:nvSpPr>
          <p:cNvPr id="633" name="Outils d’échange"/>
          <p:cNvSpPr txBox="1"/>
          <p:nvPr/>
        </p:nvSpPr>
        <p:spPr>
          <a:xfrm>
            <a:off x="7896776" y="2046828"/>
            <a:ext cx="1803035" cy="297738"/>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1700"/>
            </a:lvl1pPr>
          </a:lstStyle>
          <a:p>
            <a:r>
              <a:t>Outils d’échange</a:t>
            </a:r>
          </a:p>
        </p:txBody>
      </p:sp>
      <p:sp>
        <p:nvSpPr>
          <p:cNvPr id="634" name="Circle">
            <a:hlinkClick r:id="rId23" action="ppaction://hlinksldjump"/>
          </p:cNvPr>
          <p:cNvSpPr/>
          <p:nvPr/>
        </p:nvSpPr>
        <p:spPr>
          <a:xfrm>
            <a:off x="11088289" y="3060160"/>
            <a:ext cx="737681" cy="737679"/>
          </a:xfrm>
          <a:prstGeom prst="ellipse">
            <a:avLst/>
          </a:prstGeom>
          <a:solidFill>
            <a:srgbClr val="54B3A4"/>
          </a:solidFill>
          <a:ln w="3175">
            <a:miter lim="400000"/>
          </a:ln>
        </p:spPr>
        <p:txBody>
          <a:bodyPr lIns="0" tIns="0" rIns="0" bIns="0" anchor="ctr"/>
          <a:lstStyle/>
          <a:p>
            <a:pPr>
              <a:defRPr sz="1600">
                <a:solidFill>
                  <a:srgbClr val="FFFFFF"/>
                </a:solidFill>
              </a:defRPr>
            </a:pPr>
            <a:endParaRPr/>
          </a:p>
        </p:txBody>
      </p:sp>
      <p:sp>
        <p:nvSpPr>
          <p:cNvPr id="635" name="Light Bulb"/>
          <p:cNvSpPr/>
          <p:nvPr/>
        </p:nvSpPr>
        <p:spPr>
          <a:xfrm>
            <a:off x="11317169" y="3193232"/>
            <a:ext cx="279920" cy="48536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pic>
        <p:nvPicPr>
          <p:cNvPr id="636" name="Image" descr="Image"/>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11534860" y="2971623"/>
            <a:ext cx="448015" cy="389774"/>
          </a:xfrm>
          <a:prstGeom prst="rect">
            <a:avLst/>
          </a:prstGeom>
          <a:ln w="12700">
            <a:miter lim="400000"/>
          </a:ln>
        </p:spPr>
      </p:pic>
      <p:sp>
        <p:nvSpPr>
          <p:cNvPr id="637" name="L’entreprise collaborative"/>
          <p:cNvSpPr txBox="1"/>
          <p:nvPr/>
        </p:nvSpPr>
        <p:spPr>
          <a:xfrm>
            <a:off x="9973405" y="6582988"/>
            <a:ext cx="165382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L’entreprise collaborative</a:t>
            </a:r>
          </a:p>
        </p:txBody>
      </p:sp>
    </p:spTree>
  </p:cSld>
  <p:clrMapOvr>
    <a:masterClrMapping/>
  </p:clrMapOvr>
  <p:transition xmlns:p14="http://schemas.microsoft.com/office/powerpoint/2010/mai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271"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272" name="Slide Number"/>
          <p:cNvSpPr txBox="1">
            <a:spLocks noGrp="1"/>
          </p:cNvSpPr>
          <p:nvPr>
            <p:ph type="sldNum" sz="quarter" idx="2"/>
          </p:nvPr>
        </p:nvSpPr>
        <p:spPr>
          <a:xfrm>
            <a:off x="11886096" y="6538231"/>
            <a:ext cx="148258" cy="223616"/>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2</a:t>
            </a:fld>
            <a:endParaRPr/>
          </a:p>
        </p:txBody>
      </p:sp>
      <p:pic>
        <p:nvPicPr>
          <p:cNvPr id="273"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274" name="Éditorial"/>
          <p:cNvSpPr txBox="1"/>
          <p:nvPr/>
        </p:nvSpPr>
        <p:spPr>
          <a:xfrm>
            <a:off x="8748893" y="1117168"/>
            <a:ext cx="3109702" cy="47013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a:defRPr sz="3000">
                <a:solidFill>
                  <a:srgbClr val="5E5E5E"/>
                </a:solidFill>
              </a:defRPr>
            </a:lvl1pPr>
          </a:lstStyle>
          <a:p>
            <a:r>
              <a:t>Éditorial</a:t>
            </a:r>
          </a:p>
        </p:txBody>
      </p:sp>
      <p:sp>
        <p:nvSpPr>
          <p:cNvPr id="275" name="Future of work"/>
          <p:cNvSpPr txBox="1">
            <a:spLocks noGrp="1"/>
          </p:cNvSpPr>
          <p:nvPr>
            <p:ph type="title" idx="4294967295"/>
          </p:nvPr>
        </p:nvSpPr>
        <p:spPr>
          <a:xfrm>
            <a:off x="5751822" y="209339"/>
            <a:ext cx="6106772" cy="970428"/>
          </a:xfrm>
          <a:prstGeom prst="rect">
            <a:avLst/>
          </a:prstGeom>
        </p:spPr>
        <p:txBody>
          <a:bodyPr/>
          <a:lstStyle>
            <a:lvl1pPr algn="r">
              <a:defRPr sz="3800" cap="all">
                <a:solidFill>
                  <a:srgbClr val="000000"/>
                </a:solidFill>
              </a:defRPr>
            </a:lvl1pPr>
          </a:lstStyle>
          <a:p>
            <a:r>
              <a:t>Future of work</a:t>
            </a:r>
          </a:p>
        </p:txBody>
      </p:sp>
      <p:sp>
        <p:nvSpPr>
          <p:cNvPr id="276" name="Paphius quin etiam et Cornelius senatores, ambo venenorum artibus pravis se polluisse confessi, eodem pronuntiante Maximino sunt interfecti. pari sorte etiam procurator monetae extinctus est. Sericum enim et Asbolium supra dictos, quoniam cum hortaretur passim nominare, quos vellent, adiecta religione firmarat, nullum igni vel ferro se puniri iussurum, plumbi validis ictibus interemit. et post hoe flammis Campensem aruspicem dedit, in negotio eius nullo sacramento constrictus.…"/>
          <p:cNvSpPr txBox="1">
            <a:spLocks noGrp="1"/>
          </p:cNvSpPr>
          <p:nvPr>
            <p:ph type="body" sz="half" idx="4294967295"/>
          </p:nvPr>
        </p:nvSpPr>
        <p:spPr>
          <a:xfrm>
            <a:off x="4737896" y="1720940"/>
            <a:ext cx="7076222" cy="3749662"/>
          </a:xfrm>
          <a:prstGeom prst="rect">
            <a:avLst/>
          </a:prstGeom>
        </p:spPr>
        <p:txBody>
          <a:bodyPr>
            <a:noAutofit/>
          </a:bodyPr>
          <a:lstStyle/>
          <a:p>
            <a:pPr marL="0" indent="0" algn="just">
              <a:spcBef>
                <a:spcPts val="0"/>
              </a:spcBef>
              <a:buSzTx/>
              <a:buNone/>
              <a:defRPr sz="1200"/>
            </a:pPr>
            <a:r>
              <a:t>Améliorer, analyser… robotiser ? À en croire les évolutions et la digitalisation, notre société tendrait vers un monde aseptisé, proche de Gattaca*, dans lequel l’erreur n’aurait peu ou plus de place. Le </a:t>
            </a:r>
            <a:r>
              <a:rPr i="1"/>
              <a:t>Machine Learning</a:t>
            </a:r>
            <a:r>
              <a:t> intégrerait des modèles de données pour permettre de recruter et surveiller de près les départs, les envies d’évolution, les parcours professionnels. Algorithme et </a:t>
            </a:r>
            <a:r>
              <a:rPr i="1"/>
              <a:t>Analytique RH</a:t>
            </a:r>
            <a:r>
              <a:t> seraient-ils donc le crédo de l’avenir ? Oui, mais non.</a:t>
            </a:r>
          </a:p>
          <a:p>
            <a:pPr marL="0" indent="0" algn="just">
              <a:spcBef>
                <a:spcPts val="0"/>
              </a:spcBef>
              <a:buSzTx/>
              <a:buNone/>
              <a:defRPr sz="1200"/>
            </a:pPr>
            <a:endParaRPr/>
          </a:p>
          <a:p>
            <a:pPr marL="0" indent="0" algn="just">
              <a:spcBef>
                <a:spcPts val="0"/>
              </a:spcBef>
              <a:buSzTx/>
              <a:buNone/>
              <a:defRPr sz="1200"/>
            </a:pPr>
            <a:r>
              <a:t>Oui, parce que la digitalisation apporte son lot d’informations et d’analyses plus ou moins prédictives, qu’il convient d’intégrer au monde du travail, mais avec lesquelles il est également nécessaire de prendre du recul. Du recul pourquoi ? Parce que les générations évoluent, les attentes des salariés et leur mode de fonctionnement aussi.</a:t>
            </a:r>
          </a:p>
          <a:p>
            <a:pPr marL="0" indent="0" algn="just">
              <a:spcBef>
                <a:spcPts val="0"/>
              </a:spcBef>
              <a:buSzTx/>
              <a:buNone/>
              <a:defRPr sz="1200"/>
            </a:pPr>
            <a:endParaRPr/>
          </a:p>
          <a:p>
            <a:pPr marL="0" indent="0" algn="just">
              <a:spcBef>
                <a:spcPts val="0"/>
              </a:spcBef>
              <a:buSzTx/>
              <a:buNone/>
              <a:defRPr sz="1200"/>
            </a:pPr>
            <a:r>
              <a:t>Non, il ne faudra pas uniquement jurer par </a:t>
            </a:r>
            <a:r>
              <a:rPr i="1"/>
              <a:t>l’Intelligence Artificielle</a:t>
            </a:r>
            <a:r>
              <a:t> à l’avenir, parce que demain est aussi synonyme de </a:t>
            </a:r>
            <a:r>
              <a:rPr i="1"/>
              <a:t>meilleure qualité de vie au travail</a:t>
            </a:r>
            <a:r>
              <a:t>, de </a:t>
            </a:r>
            <a:r>
              <a:rPr i="1"/>
              <a:t>flexibilité</a:t>
            </a:r>
            <a:r>
              <a:t>, et d’humanité. Il faudra donc compter sur plus de qualités humaines dans les futurs jobs qui n’existent pas encore et sur plus d’humain également dans l’espace de travail et dans la manière d’organiser les entreprises.</a:t>
            </a:r>
          </a:p>
          <a:p>
            <a:pPr marL="0" indent="0" algn="just">
              <a:spcBef>
                <a:spcPts val="0"/>
              </a:spcBef>
              <a:buSzTx/>
              <a:buNone/>
              <a:defRPr sz="1200"/>
            </a:pPr>
            <a:endParaRPr/>
          </a:p>
          <a:p>
            <a:pPr marL="0" indent="0" algn="just">
              <a:spcBef>
                <a:spcPts val="0"/>
              </a:spcBef>
              <a:buSzTx/>
              <a:buNone/>
              <a:defRPr sz="1200"/>
            </a:pPr>
            <a:r>
              <a:t>En 2020, </a:t>
            </a:r>
            <a:r>
              <a:rPr i="1"/>
              <a:t>on attendra de vous plus de créativité et d’intelligence émotionnelle</a:t>
            </a:r>
            <a:r>
              <a:t>. Dès demain, on attend du </a:t>
            </a:r>
            <a:r>
              <a:rPr i="1"/>
              <a:t>manager une posture bienveillante</a:t>
            </a:r>
            <a:r>
              <a:t>, </a:t>
            </a:r>
            <a:r>
              <a:rPr i="1"/>
              <a:t>une entreprise souple</a:t>
            </a:r>
            <a:r>
              <a:t>, </a:t>
            </a:r>
            <a:r>
              <a:rPr i="1"/>
              <a:t>un travail avec du sens</a:t>
            </a:r>
            <a:r>
              <a:t>. La data a de l’avenir, c’est certain, mais pour servir de nouvelles aspirations et accompagner le changement de la société et des salariés, qui vont vite, toujours plus vite.</a:t>
            </a:r>
          </a:p>
        </p:txBody>
      </p:sp>
      <p:sp>
        <p:nvSpPr>
          <p:cNvPr id="277" name="Nathalie Le Ngoc…"/>
          <p:cNvSpPr txBox="1"/>
          <p:nvPr/>
        </p:nvSpPr>
        <p:spPr>
          <a:xfrm>
            <a:off x="5339674" y="5527623"/>
            <a:ext cx="2392289" cy="364146"/>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defRPr sz="1200"/>
            </a:pPr>
            <a:r>
              <a:t>Nathalie Le Ngoc</a:t>
            </a:r>
          </a:p>
          <a:p>
            <a:pPr>
              <a:defRPr sz="1000" i="1">
                <a:solidFill>
                  <a:srgbClr val="5E5E5E"/>
                </a:solidFill>
              </a:defRPr>
            </a:pPr>
            <a:r>
              <a:t>Directrice des Études du HUB Institute</a:t>
            </a:r>
          </a:p>
        </p:txBody>
      </p:sp>
      <p:sp>
        <p:nvSpPr>
          <p:cNvPr id="278" name="Élodie Sarfati…"/>
          <p:cNvSpPr txBox="1"/>
          <p:nvPr/>
        </p:nvSpPr>
        <p:spPr>
          <a:xfrm>
            <a:off x="9074285" y="5527623"/>
            <a:ext cx="1982764" cy="503846"/>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defRPr sz="1200"/>
            </a:pPr>
            <a:r>
              <a:t>Élodie Sarfati</a:t>
            </a:r>
          </a:p>
          <a:p>
            <a:pPr>
              <a:defRPr sz="1000" i="1">
                <a:solidFill>
                  <a:srgbClr val="5E5E5E"/>
                </a:solidFill>
              </a:defRPr>
            </a:pPr>
            <a:r>
              <a:t>Collaboratrice du HUB Institute</a:t>
            </a:r>
          </a:p>
          <a:p>
            <a:pPr>
              <a:defRPr sz="1000" i="1">
                <a:solidFill>
                  <a:srgbClr val="5E5E5E"/>
                </a:solidFill>
              </a:defRPr>
            </a:pPr>
            <a:r>
              <a:t>Fondatrice de People In</a:t>
            </a:r>
          </a:p>
        </p:txBody>
      </p:sp>
      <p:pic>
        <p:nvPicPr>
          <p:cNvPr id="279" name="Image" descr="Image"/>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4909368" y="290742"/>
            <a:ext cx="970360" cy="970395"/>
          </a:xfrm>
          <a:custGeom>
            <a:avLst/>
            <a:gdLst/>
            <a:ahLst/>
            <a:cxnLst>
              <a:cxn ang="0">
                <a:pos x="wd2" y="hd2"/>
              </a:cxn>
              <a:cxn ang="5400000">
                <a:pos x="wd2" y="hd2"/>
              </a:cxn>
              <a:cxn ang="10800000">
                <a:pos x="wd2" y="hd2"/>
              </a:cxn>
              <a:cxn ang="16200000">
                <a:pos x="wd2" y="hd2"/>
              </a:cxn>
            </a:cxnLst>
            <a:rect l="0" t="0" r="r" b="b"/>
            <a:pathLst>
              <a:path w="21600" h="20595" extrusionOk="0">
                <a:moveTo>
                  <a:pt x="10804" y="0"/>
                </a:moveTo>
                <a:cubicBezTo>
                  <a:pt x="8040" y="0"/>
                  <a:pt x="5272" y="1005"/>
                  <a:pt x="3163" y="3015"/>
                </a:cubicBezTo>
                <a:cubicBezTo>
                  <a:pt x="1054" y="5026"/>
                  <a:pt x="0" y="7666"/>
                  <a:pt x="0" y="10301"/>
                </a:cubicBezTo>
                <a:cubicBezTo>
                  <a:pt x="0" y="12937"/>
                  <a:pt x="1054" y="15568"/>
                  <a:pt x="3163" y="17579"/>
                </a:cubicBezTo>
                <a:cubicBezTo>
                  <a:pt x="7381" y="21600"/>
                  <a:pt x="14219" y="21600"/>
                  <a:pt x="18437" y="17579"/>
                </a:cubicBezTo>
                <a:cubicBezTo>
                  <a:pt x="20546" y="15568"/>
                  <a:pt x="21600" y="12937"/>
                  <a:pt x="21600" y="10301"/>
                </a:cubicBezTo>
                <a:cubicBezTo>
                  <a:pt x="21600" y="7666"/>
                  <a:pt x="20546" y="5026"/>
                  <a:pt x="18437" y="3015"/>
                </a:cubicBezTo>
                <a:cubicBezTo>
                  <a:pt x="16328" y="1005"/>
                  <a:pt x="13569" y="0"/>
                  <a:pt x="10804" y="0"/>
                </a:cubicBezTo>
                <a:close/>
              </a:path>
            </a:pathLst>
          </a:custGeom>
          <a:ln w="12700">
            <a:miter lim="400000"/>
          </a:ln>
        </p:spPr>
      </p:pic>
      <p:sp>
        <p:nvSpPr>
          <p:cNvPr id="280" name="*Bienvenue à Gattaca, film futuriste réalisé par Andrew Nicco, 1998"/>
          <p:cNvSpPr txBox="1"/>
          <p:nvPr/>
        </p:nvSpPr>
        <p:spPr>
          <a:xfrm>
            <a:off x="9426079" y="6241379"/>
            <a:ext cx="2712140"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700" b="0"/>
            </a:lvl1pPr>
          </a:lstStyle>
          <a:p>
            <a:r>
              <a:t>*Bienvenue à Gattaca, film futuriste réalisé par Andrew Nicco, 1998</a:t>
            </a:r>
          </a:p>
        </p:txBody>
      </p:sp>
      <p:pic>
        <p:nvPicPr>
          <p:cNvPr id="281" name="Image" descr="Image"/>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1480" y="780132"/>
            <a:ext cx="4027414" cy="4340102"/>
          </a:xfrm>
          <a:prstGeom prst="rect">
            <a:avLst/>
          </a:prstGeom>
          <a:ln w="12700">
            <a:miter lim="400000"/>
          </a:ln>
        </p:spPr>
      </p:pic>
      <p:pic>
        <p:nvPicPr>
          <p:cNvPr id="282" name="Photo Elodie SARFATI.jpg" descr="Photo Elodie SARFATI.jp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6050626" y="290753"/>
            <a:ext cx="970386" cy="970373"/>
          </a:xfrm>
          <a:custGeom>
            <a:avLst/>
            <a:gdLst/>
            <a:ahLst/>
            <a:cxnLst>
              <a:cxn ang="0">
                <a:pos x="wd2" y="hd2"/>
              </a:cxn>
              <a:cxn ang="5400000">
                <a:pos x="wd2" y="hd2"/>
              </a:cxn>
              <a:cxn ang="10800000">
                <a:pos x="wd2" y="hd2"/>
              </a:cxn>
              <a:cxn ang="16200000">
                <a:pos x="wd2" y="hd2"/>
              </a:cxn>
            </a:cxnLst>
            <a:rect l="0" t="0" r="r" b="b"/>
            <a:pathLst>
              <a:path w="19679" h="20595" extrusionOk="0">
                <a:moveTo>
                  <a:pt x="9835" y="0"/>
                </a:moveTo>
                <a:cubicBezTo>
                  <a:pt x="7317" y="0"/>
                  <a:pt x="4802" y="1005"/>
                  <a:pt x="2881" y="3015"/>
                </a:cubicBezTo>
                <a:cubicBezTo>
                  <a:pt x="-961" y="7036"/>
                  <a:pt x="-961" y="13558"/>
                  <a:pt x="2881" y="17579"/>
                </a:cubicBezTo>
                <a:cubicBezTo>
                  <a:pt x="6723" y="21600"/>
                  <a:pt x="12955" y="21600"/>
                  <a:pt x="16797" y="17579"/>
                </a:cubicBezTo>
                <a:cubicBezTo>
                  <a:pt x="20639" y="13558"/>
                  <a:pt x="20639" y="7036"/>
                  <a:pt x="16797" y="3015"/>
                </a:cubicBezTo>
                <a:cubicBezTo>
                  <a:pt x="14876" y="1005"/>
                  <a:pt x="12353" y="0"/>
                  <a:pt x="9835" y="0"/>
                </a:cubicBezTo>
                <a:close/>
              </a:path>
            </a:pathLst>
          </a:custGeom>
          <a:ln w="12700">
            <a:miter lim="400000"/>
          </a:ln>
        </p:spPr>
      </p:pic>
    </p:spTree>
  </p:cSld>
  <p:clrMapOvr>
    <a:masterClrMapping/>
  </p:clrMapOvr>
  <p:transition xmlns:p14="http://schemas.microsoft.com/office/powerpoint/2010/mai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9"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64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641" name="Image" descr="Image">
            <a:hlinkClick r:id="rId2"/>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8391855" y="2349798"/>
            <a:ext cx="3025026" cy="1761036"/>
          </a:xfrm>
          <a:prstGeom prst="rect">
            <a:avLst/>
          </a:prstGeom>
          <a:ln w="12700">
            <a:miter lim="400000"/>
          </a:ln>
        </p:spPr>
      </p:pic>
      <p:sp>
        <p:nvSpPr>
          <p:cNvPr id="642"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20</a:t>
            </a:fld>
            <a:endParaRPr/>
          </a:p>
        </p:txBody>
      </p:sp>
      <p:pic>
        <p:nvPicPr>
          <p:cNvPr id="643"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pic>
        <p:nvPicPr>
          <p:cNvPr id="644" name="Image" descr="Image">
            <a:hlinkClick r:id="rId5"/>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1039226" y="2350585"/>
            <a:ext cx="2981717" cy="1691369"/>
          </a:xfrm>
          <a:prstGeom prst="rect">
            <a:avLst/>
          </a:prstGeom>
          <a:ln w="12700">
            <a:miter lim="400000"/>
          </a:ln>
        </p:spPr>
      </p:pic>
      <p:grpSp>
        <p:nvGrpSpPr>
          <p:cNvPr id="649" name="Group"/>
          <p:cNvGrpSpPr/>
          <p:nvPr/>
        </p:nvGrpSpPr>
        <p:grpSpPr>
          <a:xfrm>
            <a:off x="948164" y="2237496"/>
            <a:ext cx="3183407" cy="2434939"/>
            <a:chOff x="0" y="0"/>
            <a:chExt cx="3183406" cy="2434937"/>
          </a:xfrm>
        </p:grpSpPr>
        <p:sp>
          <p:nvSpPr>
            <p:cNvPr id="645" name="Shape"/>
            <p:cNvSpPr/>
            <p:nvPr/>
          </p:nvSpPr>
          <p:spPr>
            <a:xfrm>
              <a:off x="-1" y="-1"/>
              <a:ext cx="3183408" cy="2194605"/>
            </a:xfrm>
            <a:custGeom>
              <a:avLst/>
              <a:gdLst/>
              <a:ahLst/>
              <a:cxnLst>
                <a:cxn ang="0">
                  <a:pos x="wd2" y="hd2"/>
                </a:cxn>
                <a:cxn ang="5400000">
                  <a:pos x="wd2" y="hd2"/>
                </a:cxn>
                <a:cxn ang="10800000">
                  <a:pos x="wd2" y="hd2"/>
                </a:cxn>
                <a:cxn ang="16200000">
                  <a:pos x="wd2" y="hd2"/>
                </a:cxn>
              </a:cxnLst>
              <a:rect l="0" t="0" r="r" b="b"/>
              <a:pathLst>
                <a:path w="21600" h="21600" extrusionOk="0">
                  <a:moveTo>
                    <a:pt x="20944" y="0"/>
                  </a:moveTo>
                  <a:cubicBezTo>
                    <a:pt x="656" y="0"/>
                    <a:pt x="656" y="0"/>
                    <a:pt x="656" y="0"/>
                  </a:cubicBezTo>
                  <a:cubicBezTo>
                    <a:pt x="293" y="0"/>
                    <a:pt x="0" y="425"/>
                    <a:pt x="0" y="951"/>
                  </a:cubicBezTo>
                  <a:cubicBezTo>
                    <a:pt x="0" y="20660"/>
                    <a:pt x="0" y="20660"/>
                    <a:pt x="0" y="20660"/>
                  </a:cubicBezTo>
                  <a:cubicBezTo>
                    <a:pt x="0" y="21186"/>
                    <a:pt x="293" y="21600"/>
                    <a:pt x="656" y="21600"/>
                  </a:cubicBezTo>
                  <a:cubicBezTo>
                    <a:pt x="20944" y="21600"/>
                    <a:pt x="20944" y="21600"/>
                    <a:pt x="20944" y="21600"/>
                  </a:cubicBezTo>
                  <a:cubicBezTo>
                    <a:pt x="21307" y="21600"/>
                    <a:pt x="21600" y="21186"/>
                    <a:pt x="21600" y="20660"/>
                  </a:cubicBezTo>
                  <a:cubicBezTo>
                    <a:pt x="21600" y="951"/>
                    <a:pt x="21600" y="951"/>
                    <a:pt x="21600" y="951"/>
                  </a:cubicBezTo>
                  <a:cubicBezTo>
                    <a:pt x="21600" y="425"/>
                    <a:pt x="21307" y="0"/>
                    <a:pt x="20944" y="0"/>
                  </a:cubicBezTo>
                  <a:close/>
                  <a:moveTo>
                    <a:pt x="20852" y="17728"/>
                  </a:moveTo>
                  <a:cubicBezTo>
                    <a:pt x="764" y="17728"/>
                    <a:pt x="764" y="17728"/>
                    <a:pt x="764" y="17728"/>
                  </a:cubicBezTo>
                  <a:cubicBezTo>
                    <a:pt x="764" y="1086"/>
                    <a:pt x="764" y="1086"/>
                    <a:pt x="764" y="1086"/>
                  </a:cubicBezTo>
                  <a:cubicBezTo>
                    <a:pt x="20852" y="1086"/>
                    <a:pt x="20852" y="1086"/>
                    <a:pt x="20852" y="1086"/>
                  </a:cubicBezTo>
                  <a:lnTo>
                    <a:pt x="20852" y="17728"/>
                  </a:lnTo>
                  <a:close/>
                </a:path>
              </a:pathLst>
            </a:custGeom>
            <a:solidFill>
              <a:srgbClr val="000000"/>
            </a:solidFill>
            <a:ln w="12700" cap="flat">
              <a:noFill/>
              <a:miter lim="400000"/>
            </a:ln>
            <a:effectLst/>
          </p:spPr>
          <p:txBody>
            <a:bodyPr wrap="square" lIns="0" tIns="0" rIns="0" bIns="0" numCol="1" anchor="t">
              <a:noAutofit/>
            </a:bodyPr>
            <a:lstStyle/>
            <a:p>
              <a:pPr algn="l" defTabSz="914400">
                <a:defRPr sz="1800" b="0">
                  <a:uFill>
                    <a:solidFill>
                      <a:srgbClr val="000000"/>
                    </a:solidFill>
                  </a:uFill>
                </a:defRPr>
              </a:pPr>
              <a:endParaRPr/>
            </a:p>
          </p:txBody>
        </p:sp>
        <p:sp>
          <p:nvSpPr>
            <p:cNvPr id="646" name="Shape"/>
            <p:cNvSpPr/>
            <p:nvPr/>
          </p:nvSpPr>
          <p:spPr>
            <a:xfrm>
              <a:off x="-1" y="1907573"/>
              <a:ext cx="3183408" cy="2911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4512"/>
                    <a:pt x="0" y="14512"/>
                    <a:pt x="0" y="14512"/>
                  </a:cubicBezTo>
                  <a:cubicBezTo>
                    <a:pt x="0" y="18478"/>
                    <a:pt x="293" y="21600"/>
                    <a:pt x="656" y="21600"/>
                  </a:cubicBezTo>
                  <a:cubicBezTo>
                    <a:pt x="20944" y="21600"/>
                    <a:pt x="20944" y="21600"/>
                    <a:pt x="20944" y="21600"/>
                  </a:cubicBezTo>
                  <a:cubicBezTo>
                    <a:pt x="21307" y="21600"/>
                    <a:pt x="21600" y="18478"/>
                    <a:pt x="21600" y="14512"/>
                  </a:cubicBezTo>
                  <a:cubicBezTo>
                    <a:pt x="21600" y="0"/>
                    <a:pt x="21600" y="0"/>
                    <a:pt x="21600" y="0"/>
                  </a:cubicBezTo>
                  <a:lnTo>
                    <a:pt x="0" y="0"/>
                  </a:lnTo>
                  <a:close/>
                </a:path>
              </a:pathLst>
            </a:custGeom>
            <a:solidFill>
              <a:srgbClr val="777777"/>
            </a:solidFill>
            <a:ln w="12700" cap="flat">
              <a:noFill/>
              <a:miter lim="400000"/>
            </a:ln>
            <a:effectLst/>
          </p:spPr>
          <p:txBody>
            <a:bodyPr wrap="square" lIns="0" tIns="0" rIns="0" bIns="0" numCol="1" anchor="t">
              <a:noAutofit/>
            </a:bodyPr>
            <a:lstStyle/>
            <a:p>
              <a:pPr algn="l" defTabSz="914400">
                <a:defRPr sz="1800" b="0">
                  <a:uFill>
                    <a:solidFill>
                      <a:srgbClr val="000000"/>
                    </a:solidFill>
                  </a:uFill>
                </a:defRPr>
              </a:pPr>
              <a:endParaRPr/>
            </a:p>
          </p:txBody>
        </p:sp>
        <p:sp>
          <p:nvSpPr>
            <p:cNvPr id="647" name="Shape"/>
            <p:cNvSpPr/>
            <p:nvPr/>
          </p:nvSpPr>
          <p:spPr>
            <a:xfrm>
              <a:off x="1215406" y="2198722"/>
              <a:ext cx="752594" cy="23621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867" y="0"/>
                  </a:lnTo>
                  <a:lnTo>
                    <a:pt x="20812" y="0"/>
                  </a:lnTo>
                  <a:lnTo>
                    <a:pt x="21600" y="21600"/>
                  </a:lnTo>
                  <a:close/>
                </a:path>
              </a:pathLst>
            </a:custGeom>
            <a:solidFill>
              <a:srgbClr val="888888"/>
            </a:solidFill>
            <a:ln w="12700" cap="flat">
              <a:noFill/>
              <a:miter lim="400000"/>
            </a:ln>
            <a:effectLst/>
          </p:spPr>
          <p:txBody>
            <a:bodyPr wrap="square" lIns="0" tIns="0" rIns="0" bIns="0" numCol="1" anchor="t">
              <a:noAutofit/>
            </a:bodyPr>
            <a:lstStyle/>
            <a:p>
              <a:pPr algn="l" defTabSz="914400">
                <a:defRPr sz="1800" b="0">
                  <a:uFill>
                    <a:solidFill>
                      <a:srgbClr val="000000"/>
                    </a:solidFill>
                  </a:uFill>
                </a:defRPr>
              </a:pPr>
              <a:endParaRPr/>
            </a:p>
          </p:txBody>
        </p:sp>
        <p:sp>
          <p:nvSpPr>
            <p:cNvPr id="648" name="Circle"/>
            <p:cNvSpPr/>
            <p:nvPr/>
          </p:nvSpPr>
          <p:spPr>
            <a:xfrm>
              <a:off x="1523035" y="1987227"/>
              <a:ext cx="145575" cy="145577"/>
            </a:xfrm>
            <a:prstGeom prst="ellipse">
              <a:avLst/>
            </a:prstGeom>
            <a:solidFill>
              <a:srgbClr val="666666"/>
            </a:solidFill>
            <a:ln w="12700" cap="flat">
              <a:noFill/>
              <a:miter lim="400000"/>
            </a:ln>
            <a:effectLst/>
          </p:spPr>
          <p:txBody>
            <a:bodyPr wrap="square" lIns="0" tIns="0" rIns="0" bIns="0" numCol="1" anchor="t">
              <a:noAutofit/>
            </a:bodyPr>
            <a:lstStyle/>
            <a:p>
              <a:pPr algn="l" defTabSz="914400">
                <a:defRPr sz="1800" b="0">
                  <a:uFill>
                    <a:solidFill>
                      <a:srgbClr val="000000"/>
                    </a:solidFill>
                  </a:uFill>
                </a:defRPr>
              </a:pPr>
              <a:endParaRPr/>
            </a:p>
          </p:txBody>
        </p:sp>
      </p:grpSp>
      <p:sp>
        <p:nvSpPr>
          <p:cNvPr id="650" name="Travailler en direct et ensemble"/>
          <p:cNvSpPr txBox="1"/>
          <p:nvPr/>
        </p:nvSpPr>
        <p:spPr>
          <a:xfrm>
            <a:off x="751512" y="840498"/>
            <a:ext cx="5846803" cy="4087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54B4A5"/>
                </a:solidFill>
              </a:defRPr>
            </a:lvl1pPr>
          </a:lstStyle>
          <a:p>
            <a:r>
              <a:t>Travailler en direct et ensemble</a:t>
            </a:r>
          </a:p>
        </p:txBody>
      </p:sp>
      <p:sp>
        <p:nvSpPr>
          <p:cNvPr id="651" name="La tablette géante SPARK Board de Cisco est connecté avec les outils Apple"/>
          <p:cNvSpPr txBox="1"/>
          <p:nvPr/>
        </p:nvSpPr>
        <p:spPr>
          <a:xfrm>
            <a:off x="935258" y="4738120"/>
            <a:ext cx="3209216" cy="654585"/>
          </a:xfrm>
          <a:prstGeom prst="rect">
            <a:avLst/>
          </a:prstGeom>
          <a:solidFill>
            <a:srgbClr val="53585F"/>
          </a:solidFill>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b="0">
                <a:solidFill>
                  <a:srgbClr val="FFFFFF"/>
                </a:solidFill>
              </a:defRPr>
            </a:pPr>
            <a:r>
              <a:t>La tablette géante Spark Board </a:t>
            </a:r>
          </a:p>
          <a:p>
            <a:pPr>
              <a:defRPr b="0">
                <a:solidFill>
                  <a:srgbClr val="FFFFFF"/>
                </a:solidFill>
              </a:defRPr>
            </a:pPr>
            <a:r>
              <a:t>de Cisco est connectée avec </a:t>
            </a:r>
          </a:p>
          <a:p>
            <a:pPr>
              <a:defRPr b="0">
                <a:solidFill>
                  <a:srgbClr val="FFFFFF"/>
                </a:solidFill>
              </a:defRPr>
            </a:pPr>
            <a:r>
              <a:t>les outils Apple</a:t>
            </a:r>
          </a:p>
        </p:txBody>
      </p:sp>
      <p:pic>
        <p:nvPicPr>
          <p:cNvPr id="652" name="Image" descr="Image">
            <a:hlinkClick r:id="rId7"/>
          </p:cNvPr>
          <p:cNvPicPr>
            <a:picLocks noChangeAspect="1"/>
          </p:cNvPicPr>
          <p:nvPr/>
        </p:nvPicPr>
        <p:blipFill>
          <a:blip r:embed="rId8" cstate="print">
            <a:extLst>
              <a:ext uri="{28A0092B-C50C-407E-A947-70E740481C1C}">
                <a14:useLocalDpi xmlns:a14="http://schemas.microsoft.com/office/drawing/2010/main"/>
              </a:ext>
            </a:extLst>
          </a:blip>
          <a:srcRect l="2564" r="2563"/>
          <a:stretch>
            <a:fillRect/>
          </a:stretch>
        </p:blipFill>
        <p:spPr>
          <a:xfrm>
            <a:off x="4694360" y="2317055"/>
            <a:ext cx="3076164" cy="1826442"/>
          </a:xfrm>
          <a:prstGeom prst="rect">
            <a:avLst/>
          </a:prstGeom>
          <a:ln w="12700">
            <a:miter lim="400000"/>
          </a:ln>
        </p:spPr>
      </p:pic>
      <p:grpSp>
        <p:nvGrpSpPr>
          <p:cNvPr id="657" name="Group"/>
          <p:cNvGrpSpPr/>
          <p:nvPr/>
        </p:nvGrpSpPr>
        <p:grpSpPr>
          <a:xfrm>
            <a:off x="4597451" y="2241784"/>
            <a:ext cx="3257593" cy="2491681"/>
            <a:chOff x="0" y="0"/>
            <a:chExt cx="3257591" cy="2491679"/>
          </a:xfrm>
        </p:grpSpPr>
        <p:sp>
          <p:nvSpPr>
            <p:cNvPr id="653" name="Shape"/>
            <p:cNvSpPr/>
            <p:nvPr/>
          </p:nvSpPr>
          <p:spPr>
            <a:xfrm>
              <a:off x="0" y="-1"/>
              <a:ext cx="3257592" cy="2245745"/>
            </a:xfrm>
            <a:custGeom>
              <a:avLst/>
              <a:gdLst/>
              <a:ahLst/>
              <a:cxnLst>
                <a:cxn ang="0">
                  <a:pos x="wd2" y="hd2"/>
                </a:cxn>
                <a:cxn ang="5400000">
                  <a:pos x="wd2" y="hd2"/>
                </a:cxn>
                <a:cxn ang="10800000">
                  <a:pos x="wd2" y="hd2"/>
                </a:cxn>
                <a:cxn ang="16200000">
                  <a:pos x="wd2" y="hd2"/>
                </a:cxn>
              </a:cxnLst>
              <a:rect l="0" t="0" r="r" b="b"/>
              <a:pathLst>
                <a:path w="21600" h="21600" extrusionOk="0">
                  <a:moveTo>
                    <a:pt x="20944" y="0"/>
                  </a:moveTo>
                  <a:cubicBezTo>
                    <a:pt x="656" y="0"/>
                    <a:pt x="656" y="0"/>
                    <a:pt x="656" y="0"/>
                  </a:cubicBezTo>
                  <a:cubicBezTo>
                    <a:pt x="293" y="0"/>
                    <a:pt x="0" y="425"/>
                    <a:pt x="0" y="951"/>
                  </a:cubicBezTo>
                  <a:cubicBezTo>
                    <a:pt x="0" y="20660"/>
                    <a:pt x="0" y="20660"/>
                    <a:pt x="0" y="20660"/>
                  </a:cubicBezTo>
                  <a:cubicBezTo>
                    <a:pt x="0" y="21186"/>
                    <a:pt x="293" y="21600"/>
                    <a:pt x="656" y="21600"/>
                  </a:cubicBezTo>
                  <a:cubicBezTo>
                    <a:pt x="20944" y="21600"/>
                    <a:pt x="20944" y="21600"/>
                    <a:pt x="20944" y="21600"/>
                  </a:cubicBezTo>
                  <a:cubicBezTo>
                    <a:pt x="21307" y="21600"/>
                    <a:pt x="21600" y="21186"/>
                    <a:pt x="21600" y="20660"/>
                  </a:cubicBezTo>
                  <a:cubicBezTo>
                    <a:pt x="21600" y="951"/>
                    <a:pt x="21600" y="951"/>
                    <a:pt x="21600" y="951"/>
                  </a:cubicBezTo>
                  <a:cubicBezTo>
                    <a:pt x="21600" y="425"/>
                    <a:pt x="21307" y="0"/>
                    <a:pt x="20944" y="0"/>
                  </a:cubicBezTo>
                  <a:close/>
                  <a:moveTo>
                    <a:pt x="20852" y="17728"/>
                  </a:moveTo>
                  <a:cubicBezTo>
                    <a:pt x="764" y="17728"/>
                    <a:pt x="764" y="17728"/>
                    <a:pt x="764" y="17728"/>
                  </a:cubicBezTo>
                  <a:cubicBezTo>
                    <a:pt x="764" y="1086"/>
                    <a:pt x="764" y="1086"/>
                    <a:pt x="764" y="1086"/>
                  </a:cubicBezTo>
                  <a:cubicBezTo>
                    <a:pt x="20852" y="1086"/>
                    <a:pt x="20852" y="1086"/>
                    <a:pt x="20852" y="1086"/>
                  </a:cubicBezTo>
                  <a:lnTo>
                    <a:pt x="20852" y="17728"/>
                  </a:lnTo>
                  <a:close/>
                </a:path>
              </a:pathLst>
            </a:custGeom>
            <a:solidFill>
              <a:srgbClr val="000000"/>
            </a:solidFill>
            <a:ln w="12700" cap="flat">
              <a:noFill/>
              <a:miter lim="400000"/>
            </a:ln>
            <a:effectLst/>
          </p:spPr>
          <p:txBody>
            <a:bodyPr wrap="square" lIns="0" tIns="0" rIns="0" bIns="0" numCol="1" anchor="t">
              <a:noAutofit/>
            </a:bodyPr>
            <a:lstStyle/>
            <a:p>
              <a:pPr algn="l" defTabSz="914400">
                <a:defRPr sz="1800" b="0">
                  <a:uFill>
                    <a:solidFill>
                      <a:srgbClr val="000000"/>
                    </a:solidFill>
                  </a:uFill>
                </a:defRPr>
              </a:pPr>
              <a:endParaRPr/>
            </a:p>
          </p:txBody>
        </p:sp>
        <p:sp>
          <p:nvSpPr>
            <p:cNvPr id="654" name="Shape"/>
            <p:cNvSpPr/>
            <p:nvPr/>
          </p:nvSpPr>
          <p:spPr>
            <a:xfrm>
              <a:off x="0" y="1952025"/>
              <a:ext cx="3257592" cy="2979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4512"/>
                    <a:pt x="0" y="14512"/>
                    <a:pt x="0" y="14512"/>
                  </a:cubicBezTo>
                  <a:cubicBezTo>
                    <a:pt x="0" y="18478"/>
                    <a:pt x="293" y="21600"/>
                    <a:pt x="656" y="21600"/>
                  </a:cubicBezTo>
                  <a:cubicBezTo>
                    <a:pt x="20944" y="21600"/>
                    <a:pt x="20944" y="21600"/>
                    <a:pt x="20944" y="21600"/>
                  </a:cubicBezTo>
                  <a:cubicBezTo>
                    <a:pt x="21307" y="21600"/>
                    <a:pt x="21600" y="18478"/>
                    <a:pt x="21600" y="14512"/>
                  </a:cubicBezTo>
                  <a:cubicBezTo>
                    <a:pt x="21600" y="0"/>
                    <a:pt x="21600" y="0"/>
                    <a:pt x="21600" y="0"/>
                  </a:cubicBezTo>
                  <a:lnTo>
                    <a:pt x="0" y="0"/>
                  </a:lnTo>
                  <a:close/>
                </a:path>
              </a:pathLst>
            </a:custGeom>
            <a:solidFill>
              <a:srgbClr val="777777"/>
            </a:solidFill>
            <a:ln w="12700" cap="flat">
              <a:noFill/>
              <a:miter lim="400000"/>
            </a:ln>
            <a:effectLst/>
          </p:spPr>
          <p:txBody>
            <a:bodyPr wrap="square" lIns="0" tIns="0" rIns="0" bIns="0" numCol="1" anchor="t">
              <a:noAutofit/>
            </a:bodyPr>
            <a:lstStyle/>
            <a:p>
              <a:pPr algn="l" defTabSz="914400">
                <a:defRPr sz="1800" b="0">
                  <a:uFill>
                    <a:solidFill>
                      <a:srgbClr val="000000"/>
                    </a:solidFill>
                  </a:uFill>
                </a:defRPr>
              </a:pPr>
              <a:endParaRPr/>
            </a:p>
          </p:txBody>
        </p:sp>
        <p:sp>
          <p:nvSpPr>
            <p:cNvPr id="655" name="Shape"/>
            <p:cNvSpPr/>
            <p:nvPr/>
          </p:nvSpPr>
          <p:spPr>
            <a:xfrm>
              <a:off x="1243730" y="2249959"/>
              <a:ext cx="770132" cy="24172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867" y="0"/>
                  </a:lnTo>
                  <a:lnTo>
                    <a:pt x="20812" y="0"/>
                  </a:lnTo>
                  <a:lnTo>
                    <a:pt x="21600" y="21600"/>
                  </a:lnTo>
                  <a:close/>
                </a:path>
              </a:pathLst>
            </a:custGeom>
            <a:solidFill>
              <a:srgbClr val="888888"/>
            </a:solidFill>
            <a:ln w="12700" cap="flat">
              <a:noFill/>
              <a:miter lim="400000"/>
            </a:ln>
            <a:effectLst/>
          </p:spPr>
          <p:txBody>
            <a:bodyPr wrap="square" lIns="0" tIns="0" rIns="0" bIns="0" numCol="1" anchor="t">
              <a:noAutofit/>
            </a:bodyPr>
            <a:lstStyle/>
            <a:p>
              <a:pPr algn="l" defTabSz="914400">
                <a:defRPr sz="1800" b="0">
                  <a:uFill>
                    <a:solidFill>
                      <a:srgbClr val="000000"/>
                    </a:solidFill>
                  </a:uFill>
                </a:defRPr>
              </a:pPr>
              <a:endParaRPr/>
            </a:p>
          </p:txBody>
        </p:sp>
        <p:sp>
          <p:nvSpPr>
            <p:cNvPr id="656" name="Circle"/>
            <p:cNvSpPr/>
            <p:nvPr/>
          </p:nvSpPr>
          <p:spPr>
            <a:xfrm>
              <a:off x="1558528" y="2033535"/>
              <a:ext cx="148967" cy="148969"/>
            </a:xfrm>
            <a:prstGeom prst="ellipse">
              <a:avLst/>
            </a:prstGeom>
            <a:solidFill>
              <a:srgbClr val="666666"/>
            </a:solidFill>
            <a:ln w="12700" cap="flat">
              <a:noFill/>
              <a:miter lim="400000"/>
            </a:ln>
            <a:effectLst/>
          </p:spPr>
          <p:txBody>
            <a:bodyPr wrap="square" lIns="0" tIns="0" rIns="0" bIns="0" numCol="1" anchor="t">
              <a:noAutofit/>
            </a:bodyPr>
            <a:lstStyle/>
            <a:p>
              <a:pPr algn="l" defTabSz="914400">
                <a:defRPr sz="1800" b="0">
                  <a:uFill>
                    <a:solidFill>
                      <a:srgbClr val="000000"/>
                    </a:solidFill>
                  </a:uFill>
                </a:defRPr>
              </a:pPr>
              <a:endParaRPr/>
            </a:p>
          </p:txBody>
        </p:sp>
      </p:grpSp>
      <p:sp>
        <p:nvSpPr>
          <p:cNvPr id="658" name="L’outil de collaboration Nureva Span Visual Collaboration"/>
          <p:cNvSpPr txBox="1"/>
          <p:nvPr/>
        </p:nvSpPr>
        <p:spPr>
          <a:xfrm>
            <a:off x="4580485" y="4877821"/>
            <a:ext cx="3209216" cy="451384"/>
          </a:xfrm>
          <a:prstGeom prst="rect">
            <a:avLst/>
          </a:prstGeom>
          <a:solidFill>
            <a:srgbClr val="53585F"/>
          </a:solidFill>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defTabSz="457200">
              <a:defRPr b="0">
                <a:solidFill>
                  <a:srgbClr val="FFFFFF"/>
                </a:solidFill>
              </a:defRPr>
            </a:lvl1pPr>
          </a:lstStyle>
          <a:p>
            <a:r>
              <a:t>L’outil de collaboration Nureva Span Visual Collaboration</a:t>
            </a:r>
          </a:p>
        </p:txBody>
      </p:sp>
      <p:grpSp>
        <p:nvGrpSpPr>
          <p:cNvPr id="663" name="Group"/>
          <p:cNvGrpSpPr/>
          <p:nvPr/>
        </p:nvGrpSpPr>
        <p:grpSpPr>
          <a:xfrm>
            <a:off x="8312643" y="2268012"/>
            <a:ext cx="3183408" cy="2434939"/>
            <a:chOff x="0" y="0"/>
            <a:chExt cx="3183406" cy="2434937"/>
          </a:xfrm>
        </p:grpSpPr>
        <p:sp>
          <p:nvSpPr>
            <p:cNvPr id="659" name="Shape"/>
            <p:cNvSpPr/>
            <p:nvPr/>
          </p:nvSpPr>
          <p:spPr>
            <a:xfrm>
              <a:off x="-1" y="-1"/>
              <a:ext cx="3183408" cy="2194604"/>
            </a:xfrm>
            <a:custGeom>
              <a:avLst/>
              <a:gdLst/>
              <a:ahLst/>
              <a:cxnLst>
                <a:cxn ang="0">
                  <a:pos x="wd2" y="hd2"/>
                </a:cxn>
                <a:cxn ang="5400000">
                  <a:pos x="wd2" y="hd2"/>
                </a:cxn>
                <a:cxn ang="10800000">
                  <a:pos x="wd2" y="hd2"/>
                </a:cxn>
                <a:cxn ang="16200000">
                  <a:pos x="wd2" y="hd2"/>
                </a:cxn>
              </a:cxnLst>
              <a:rect l="0" t="0" r="r" b="b"/>
              <a:pathLst>
                <a:path w="21600" h="21600" extrusionOk="0">
                  <a:moveTo>
                    <a:pt x="20944" y="0"/>
                  </a:moveTo>
                  <a:cubicBezTo>
                    <a:pt x="656" y="0"/>
                    <a:pt x="656" y="0"/>
                    <a:pt x="656" y="0"/>
                  </a:cubicBezTo>
                  <a:cubicBezTo>
                    <a:pt x="293" y="0"/>
                    <a:pt x="0" y="425"/>
                    <a:pt x="0" y="951"/>
                  </a:cubicBezTo>
                  <a:cubicBezTo>
                    <a:pt x="0" y="20660"/>
                    <a:pt x="0" y="20660"/>
                    <a:pt x="0" y="20660"/>
                  </a:cubicBezTo>
                  <a:cubicBezTo>
                    <a:pt x="0" y="21186"/>
                    <a:pt x="293" y="21600"/>
                    <a:pt x="656" y="21600"/>
                  </a:cubicBezTo>
                  <a:cubicBezTo>
                    <a:pt x="20944" y="21600"/>
                    <a:pt x="20944" y="21600"/>
                    <a:pt x="20944" y="21600"/>
                  </a:cubicBezTo>
                  <a:cubicBezTo>
                    <a:pt x="21307" y="21600"/>
                    <a:pt x="21600" y="21186"/>
                    <a:pt x="21600" y="20660"/>
                  </a:cubicBezTo>
                  <a:cubicBezTo>
                    <a:pt x="21600" y="951"/>
                    <a:pt x="21600" y="951"/>
                    <a:pt x="21600" y="951"/>
                  </a:cubicBezTo>
                  <a:cubicBezTo>
                    <a:pt x="21600" y="425"/>
                    <a:pt x="21307" y="0"/>
                    <a:pt x="20944" y="0"/>
                  </a:cubicBezTo>
                  <a:close/>
                  <a:moveTo>
                    <a:pt x="20852" y="17728"/>
                  </a:moveTo>
                  <a:cubicBezTo>
                    <a:pt x="764" y="17728"/>
                    <a:pt x="764" y="17728"/>
                    <a:pt x="764" y="17728"/>
                  </a:cubicBezTo>
                  <a:cubicBezTo>
                    <a:pt x="764" y="1086"/>
                    <a:pt x="764" y="1086"/>
                    <a:pt x="764" y="1086"/>
                  </a:cubicBezTo>
                  <a:cubicBezTo>
                    <a:pt x="20852" y="1086"/>
                    <a:pt x="20852" y="1086"/>
                    <a:pt x="20852" y="1086"/>
                  </a:cubicBezTo>
                  <a:lnTo>
                    <a:pt x="20852" y="17728"/>
                  </a:lnTo>
                  <a:close/>
                </a:path>
              </a:pathLst>
            </a:custGeom>
            <a:solidFill>
              <a:srgbClr val="000000"/>
            </a:solidFill>
            <a:ln w="12700" cap="flat">
              <a:noFill/>
              <a:miter lim="400000"/>
            </a:ln>
            <a:effectLst/>
          </p:spPr>
          <p:txBody>
            <a:bodyPr wrap="square" lIns="0" tIns="0" rIns="0" bIns="0" numCol="1" anchor="t">
              <a:noAutofit/>
            </a:bodyPr>
            <a:lstStyle/>
            <a:p>
              <a:pPr algn="l" defTabSz="914400">
                <a:defRPr sz="1800" b="0">
                  <a:uFill>
                    <a:solidFill>
                      <a:srgbClr val="000000"/>
                    </a:solidFill>
                  </a:uFill>
                </a:defRPr>
              </a:pPr>
              <a:endParaRPr/>
            </a:p>
          </p:txBody>
        </p:sp>
        <p:sp>
          <p:nvSpPr>
            <p:cNvPr id="660" name="Shape"/>
            <p:cNvSpPr/>
            <p:nvPr/>
          </p:nvSpPr>
          <p:spPr>
            <a:xfrm>
              <a:off x="-1" y="1907572"/>
              <a:ext cx="3183408" cy="2911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4512"/>
                    <a:pt x="0" y="14512"/>
                    <a:pt x="0" y="14512"/>
                  </a:cubicBezTo>
                  <a:cubicBezTo>
                    <a:pt x="0" y="18478"/>
                    <a:pt x="293" y="21600"/>
                    <a:pt x="656" y="21600"/>
                  </a:cubicBezTo>
                  <a:cubicBezTo>
                    <a:pt x="20944" y="21600"/>
                    <a:pt x="20944" y="21600"/>
                    <a:pt x="20944" y="21600"/>
                  </a:cubicBezTo>
                  <a:cubicBezTo>
                    <a:pt x="21307" y="21600"/>
                    <a:pt x="21600" y="18478"/>
                    <a:pt x="21600" y="14512"/>
                  </a:cubicBezTo>
                  <a:cubicBezTo>
                    <a:pt x="21600" y="0"/>
                    <a:pt x="21600" y="0"/>
                    <a:pt x="21600" y="0"/>
                  </a:cubicBezTo>
                  <a:lnTo>
                    <a:pt x="0" y="0"/>
                  </a:lnTo>
                  <a:close/>
                </a:path>
              </a:pathLst>
            </a:custGeom>
            <a:solidFill>
              <a:srgbClr val="777777"/>
            </a:solidFill>
            <a:ln w="12700" cap="flat">
              <a:noFill/>
              <a:miter lim="400000"/>
            </a:ln>
            <a:effectLst/>
          </p:spPr>
          <p:txBody>
            <a:bodyPr wrap="square" lIns="0" tIns="0" rIns="0" bIns="0" numCol="1" anchor="t">
              <a:noAutofit/>
            </a:bodyPr>
            <a:lstStyle/>
            <a:p>
              <a:pPr algn="l" defTabSz="914400">
                <a:defRPr sz="1800" b="0">
                  <a:uFill>
                    <a:solidFill>
                      <a:srgbClr val="000000"/>
                    </a:solidFill>
                  </a:uFill>
                </a:defRPr>
              </a:pPr>
              <a:endParaRPr/>
            </a:p>
          </p:txBody>
        </p:sp>
        <p:sp>
          <p:nvSpPr>
            <p:cNvPr id="661" name="Shape"/>
            <p:cNvSpPr/>
            <p:nvPr/>
          </p:nvSpPr>
          <p:spPr>
            <a:xfrm>
              <a:off x="1215406" y="2198721"/>
              <a:ext cx="752594" cy="2362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867" y="0"/>
                  </a:lnTo>
                  <a:lnTo>
                    <a:pt x="20812" y="0"/>
                  </a:lnTo>
                  <a:lnTo>
                    <a:pt x="21600" y="21600"/>
                  </a:lnTo>
                  <a:close/>
                </a:path>
              </a:pathLst>
            </a:custGeom>
            <a:solidFill>
              <a:srgbClr val="888888"/>
            </a:solidFill>
            <a:ln w="12700" cap="flat">
              <a:noFill/>
              <a:miter lim="400000"/>
            </a:ln>
            <a:effectLst/>
          </p:spPr>
          <p:txBody>
            <a:bodyPr wrap="square" lIns="0" tIns="0" rIns="0" bIns="0" numCol="1" anchor="t">
              <a:noAutofit/>
            </a:bodyPr>
            <a:lstStyle/>
            <a:p>
              <a:pPr algn="l" defTabSz="914400">
                <a:defRPr sz="1800" b="0">
                  <a:uFill>
                    <a:solidFill>
                      <a:srgbClr val="000000"/>
                    </a:solidFill>
                  </a:uFill>
                </a:defRPr>
              </a:pPr>
              <a:endParaRPr/>
            </a:p>
          </p:txBody>
        </p:sp>
        <p:sp>
          <p:nvSpPr>
            <p:cNvPr id="662" name="Circle"/>
            <p:cNvSpPr/>
            <p:nvPr/>
          </p:nvSpPr>
          <p:spPr>
            <a:xfrm>
              <a:off x="1523035" y="1987226"/>
              <a:ext cx="145575" cy="145577"/>
            </a:xfrm>
            <a:prstGeom prst="ellipse">
              <a:avLst/>
            </a:prstGeom>
            <a:solidFill>
              <a:srgbClr val="666666"/>
            </a:solidFill>
            <a:ln w="12700" cap="flat">
              <a:noFill/>
              <a:miter lim="400000"/>
            </a:ln>
            <a:effectLst/>
          </p:spPr>
          <p:txBody>
            <a:bodyPr wrap="square" lIns="0" tIns="0" rIns="0" bIns="0" numCol="1" anchor="t">
              <a:noAutofit/>
            </a:bodyPr>
            <a:lstStyle/>
            <a:p>
              <a:pPr algn="l" defTabSz="914400">
                <a:defRPr sz="1800" b="0">
                  <a:uFill>
                    <a:solidFill>
                      <a:srgbClr val="000000"/>
                    </a:solidFill>
                  </a:uFill>
                </a:defRPr>
              </a:pPr>
              <a:endParaRPr/>
            </a:p>
          </p:txBody>
        </p:sp>
      </p:grpSp>
      <p:sp>
        <p:nvSpPr>
          <p:cNvPr id="664" name="Mezzanine est une pièce de travail conçue par Oblong"/>
          <p:cNvSpPr txBox="1"/>
          <p:nvPr/>
        </p:nvSpPr>
        <p:spPr>
          <a:xfrm>
            <a:off x="8276184" y="4877821"/>
            <a:ext cx="3209216" cy="451384"/>
          </a:xfrm>
          <a:prstGeom prst="rect">
            <a:avLst/>
          </a:prstGeom>
          <a:solidFill>
            <a:srgbClr val="53585F"/>
          </a:solidFill>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defTabSz="457200">
              <a:defRPr b="0">
                <a:solidFill>
                  <a:srgbClr val="FFFFFF"/>
                </a:solidFill>
              </a:defRPr>
            </a:lvl1pPr>
          </a:lstStyle>
          <a:p>
            <a:r>
              <a:t>Mezzanine est une pièce de travail conçue par Oblong</a:t>
            </a:r>
          </a:p>
        </p:txBody>
      </p:sp>
      <p:sp>
        <p:nvSpPr>
          <p:cNvPr id="665" name="Circle">
            <a:hlinkClick r:id="rId5"/>
          </p:cNvPr>
          <p:cNvSpPr/>
          <p:nvPr/>
        </p:nvSpPr>
        <p:spPr>
          <a:xfrm>
            <a:off x="695950" y="1968382"/>
            <a:ext cx="729955" cy="729955"/>
          </a:xfrm>
          <a:prstGeom prst="ellipse">
            <a:avLst/>
          </a:prstGeom>
          <a:solidFill>
            <a:srgbClr val="54B4A5"/>
          </a:solidFill>
          <a:ln w="12700">
            <a:miter lim="400000"/>
          </a:ln>
        </p:spPr>
        <p:txBody>
          <a:bodyPr lIns="0" tIns="0" rIns="0" bIns="0" anchor="ctr"/>
          <a:lstStyle/>
          <a:p>
            <a:pPr>
              <a:defRPr sz="1600">
                <a:solidFill>
                  <a:srgbClr val="FFFFFF"/>
                </a:solidFill>
              </a:defRPr>
            </a:pPr>
            <a:endParaRPr/>
          </a:p>
        </p:txBody>
      </p:sp>
      <p:sp>
        <p:nvSpPr>
          <p:cNvPr id="666" name="Video"/>
          <p:cNvSpPr/>
          <p:nvPr/>
        </p:nvSpPr>
        <p:spPr>
          <a:xfrm>
            <a:off x="798961" y="2186666"/>
            <a:ext cx="523934" cy="293387"/>
          </a:xfrm>
          <a:custGeom>
            <a:avLst/>
            <a:gdLst/>
            <a:ahLst/>
            <a:cxnLst>
              <a:cxn ang="0">
                <a:pos x="wd2" y="hd2"/>
              </a:cxn>
              <a:cxn ang="5400000">
                <a:pos x="wd2" y="hd2"/>
              </a:cxn>
              <a:cxn ang="10800000">
                <a:pos x="wd2" y="hd2"/>
              </a:cxn>
              <a:cxn ang="16200000">
                <a:pos x="wd2" y="hd2"/>
              </a:cxn>
            </a:cxnLst>
            <a:rect l="0" t="0" r="r" b="b"/>
            <a:pathLst>
              <a:path w="21600" h="21600"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38100">
            <a:solidFill>
              <a:srgbClr val="000000"/>
            </a:solidFill>
            <a:miter lim="400000"/>
          </a:ln>
        </p:spPr>
        <p:txBody>
          <a:bodyPr lIns="0" tIns="0" rIns="0" bIns="0" anchor="ctr"/>
          <a:lstStyle/>
          <a:p>
            <a:pPr>
              <a:defRPr sz="1600"/>
            </a:pPr>
            <a:endParaRPr/>
          </a:p>
        </p:txBody>
      </p:sp>
      <p:sp>
        <p:nvSpPr>
          <p:cNvPr id="667" name="Circle">
            <a:hlinkClick r:id="rId7"/>
          </p:cNvPr>
          <p:cNvSpPr/>
          <p:nvPr/>
        </p:nvSpPr>
        <p:spPr>
          <a:xfrm>
            <a:off x="4326689" y="1968382"/>
            <a:ext cx="729954" cy="729955"/>
          </a:xfrm>
          <a:prstGeom prst="ellipse">
            <a:avLst/>
          </a:prstGeom>
          <a:solidFill>
            <a:srgbClr val="54B4A5"/>
          </a:solidFill>
          <a:ln w="12700">
            <a:miter lim="400000"/>
          </a:ln>
        </p:spPr>
        <p:txBody>
          <a:bodyPr lIns="0" tIns="0" rIns="0" bIns="0" anchor="ctr"/>
          <a:lstStyle/>
          <a:p>
            <a:pPr>
              <a:defRPr sz="1600">
                <a:solidFill>
                  <a:srgbClr val="FFFFFF"/>
                </a:solidFill>
              </a:defRPr>
            </a:pPr>
            <a:endParaRPr/>
          </a:p>
        </p:txBody>
      </p:sp>
      <p:sp>
        <p:nvSpPr>
          <p:cNvPr id="668" name="Video"/>
          <p:cNvSpPr/>
          <p:nvPr/>
        </p:nvSpPr>
        <p:spPr>
          <a:xfrm>
            <a:off x="4429699" y="2186666"/>
            <a:ext cx="523935" cy="293387"/>
          </a:xfrm>
          <a:custGeom>
            <a:avLst/>
            <a:gdLst/>
            <a:ahLst/>
            <a:cxnLst>
              <a:cxn ang="0">
                <a:pos x="wd2" y="hd2"/>
              </a:cxn>
              <a:cxn ang="5400000">
                <a:pos x="wd2" y="hd2"/>
              </a:cxn>
              <a:cxn ang="10800000">
                <a:pos x="wd2" y="hd2"/>
              </a:cxn>
              <a:cxn ang="16200000">
                <a:pos x="wd2" y="hd2"/>
              </a:cxn>
            </a:cxnLst>
            <a:rect l="0" t="0" r="r" b="b"/>
            <a:pathLst>
              <a:path w="21600" h="21600"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38100">
            <a:solidFill>
              <a:srgbClr val="000000"/>
            </a:solidFill>
            <a:miter lim="400000"/>
          </a:ln>
        </p:spPr>
        <p:txBody>
          <a:bodyPr lIns="0" tIns="0" rIns="0" bIns="0" anchor="ctr"/>
          <a:lstStyle/>
          <a:p>
            <a:pPr>
              <a:defRPr sz="1600"/>
            </a:pPr>
            <a:endParaRPr/>
          </a:p>
        </p:txBody>
      </p:sp>
      <p:sp>
        <p:nvSpPr>
          <p:cNvPr id="669" name="Circle">
            <a:hlinkClick r:id="rId2"/>
          </p:cNvPr>
          <p:cNvSpPr/>
          <p:nvPr/>
        </p:nvSpPr>
        <p:spPr>
          <a:xfrm>
            <a:off x="7957428" y="1968382"/>
            <a:ext cx="729955" cy="729955"/>
          </a:xfrm>
          <a:prstGeom prst="ellipse">
            <a:avLst/>
          </a:prstGeom>
          <a:solidFill>
            <a:srgbClr val="54B4A5"/>
          </a:solidFill>
          <a:ln w="12700">
            <a:miter lim="400000"/>
          </a:ln>
        </p:spPr>
        <p:txBody>
          <a:bodyPr lIns="0" tIns="0" rIns="0" bIns="0" anchor="ctr"/>
          <a:lstStyle/>
          <a:p>
            <a:pPr>
              <a:defRPr sz="1600">
                <a:solidFill>
                  <a:srgbClr val="FFFFFF"/>
                </a:solidFill>
              </a:defRPr>
            </a:pPr>
            <a:endParaRPr/>
          </a:p>
        </p:txBody>
      </p:sp>
      <p:sp>
        <p:nvSpPr>
          <p:cNvPr id="670" name="Video"/>
          <p:cNvSpPr/>
          <p:nvPr/>
        </p:nvSpPr>
        <p:spPr>
          <a:xfrm>
            <a:off x="8060438" y="2186666"/>
            <a:ext cx="523934" cy="293387"/>
          </a:xfrm>
          <a:custGeom>
            <a:avLst/>
            <a:gdLst/>
            <a:ahLst/>
            <a:cxnLst>
              <a:cxn ang="0">
                <a:pos x="wd2" y="hd2"/>
              </a:cxn>
              <a:cxn ang="5400000">
                <a:pos x="wd2" y="hd2"/>
              </a:cxn>
              <a:cxn ang="10800000">
                <a:pos x="wd2" y="hd2"/>
              </a:cxn>
              <a:cxn ang="16200000">
                <a:pos x="wd2" y="hd2"/>
              </a:cxn>
            </a:cxnLst>
            <a:rect l="0" t="0" r="r" b="b"/>
            <a:pathLst>
              <a:path w="21600" h="21600"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38100">
            <a:solidFill>
              <a:srgbClr val="000000"/>
            </a:solidFill>
            <a:miter lim="400000"/>
          </a:ln>
        </p:spPr>
        <p:txBody>
          <a:bodyPr lIns="0" tIns="0" rIns="0" bIns="0" anchor="ctr"/>
          <a:lstStyle/>
          <a:p>
            <a:pPr>
              <a:defRPr sz="1600"/>
            </a:pPr>
            <a:endParaRPr/>
          </a:p>
        </p:txBody>
      </p:sp>
      <p:pic>
        <p:nvPicPr>
          <p:cNvPr id="671" name="Image" descr="Image">
            <a:hlinkClick r:id="rId9"/>
          </p:cNvPr>
          <p:cNvPicPr>
            <a:picLocks noChangeAspect="1"/>
          </p:cNvPicPr>
          <p:nvPr/>
        </p:nvPicPr>
        <p:blipFill>
          <a:blip r:embed="rId10">
            <a:extLst/>
          </a:blip>
          <a:stretch>
            <a:fillRect/>
          </a:stretch>
        </p:blipFill>
        <p:spPr>
          <a:xfrm>
            <a:off x="2041470" y="5658422"/>
            <a:ext cx="977235" cy="517936"/>
          </a:xfrm>
          <a:prstGeom prst="rect">
            <a:avLst/>
          </a:prstGeom>
          <a:ln w="12700">
            <a:miter lim="400000"/>
          </a:ln>
        </p:spPr>
      </p:pic>
      <p:pic>
        <p:nvPicPr>
          <p:cNvPr id="672" name="Image" descr="Image">
            <a:hlinkClick r:id="rId11"/>
          </p:cNvPr>
          <p:cNvPicPr>
            <a:picLocks noChangeAspect="1"/>
          </p:cNvPicPr>
          <p:nvPr/>
        </p:nvPicPr>
        <p:blipFill>
          <a:blip r:embed="rId12">
            <a:extLst/>
          </a:blip>
          <a:stretch>
            <a:fillRect/>
          </a:stretch>
        </p:blipFill>
        <p:spPr>
          <a:xfrm>
            <a:off x="5616535" y="5521504"/>
            <a:ext cx="1558610" cy="791775"/>
          </a:xfrm>
          <a:prstGeom prst="rect">
            <a:avLst/>
          </a:prstGeom>
          <a:ln w="12700">
            <a:miter lim="400000"/>
          </a:ln>
        </p:spPr>
      </p:pic>
      <p:pic>
        <p:nvPicPr>
          <p:cNvPr id="673" name="Image" descr="Image">
            <a:hlinkClick r:id="rId13"/>
          </p:cNvPr>
          <p:cNvPicPr>
            <a:picLocks noChangeAspect="1"/>
          </p:cNvPicPr>
          <p:nvPr/>
        </p:nvPicPr>
        <p:blipFill>
          <a:blip r:embed="rId14">
            <a:extLst/>
          </a:blip>
          <a:stretch>
            <a:fillRect/>
          </a:stretch>
        </p:blipFill>
        <p:spPr>
          <a:xfrm>
            <a:off x="8760838" y="5504076"/>
            <a:ext cx="2466154" cy="986463"/>
          </a:xfrm>
          <a:prstGeom prst="rect">
            <a:avLst/>
          </a:prstGeom>
          <a:ln w="12700">
            <a:miter lim="400000"/>
          </a:ln>
        </p:spPr>
      </p:pic>
      <p:pic>
        <p:nvPicPr>
          <p:cNvPr id="674" name="Image" descr="Image"/>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347160" y="1815923"/>
            <a:ext cx="448015" cy="389774"/>
          </a:xfrm>
          <a:prstGeom prst="rect">
            <a:avLst/>
          </a:prstGeom>
          <a:ln w="12700">
            <a:miter lim="400000"/>
          </a:ln>
        </p:spPr>
      </p:pic>
      <p:pic>
        <p:nvPicPr>
          <p:cNvPr id="675" name="Image" descr="Image"/>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662525" y="1815923"/>
            <a:ext cx="448015" cy="389774"/>
          </a:xfrm>
          <a:prstGeom prst="rect">
            <a:avLst/>
          </a:prstGeom>
          <a:ln w="12700">
            <a:miter lim="400000"/>
          </a:ln>
        </p:spPr>
      </p:pic>
      <p:pic>
        <p:nvPicPr>
          <p:cNvPr id="676" name="Image" descr="Image"/>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1068425" y="1815923"/>
            <a:ext cx="448015" cy="389774"/>
          </a:xfrm>
          <a:prstGeom prst="rect">
            <a:avLst/>
          </a:prstGeom>
          <a:ln w="12700">
            <a:miter lim="400000"/>
          </a:ln>
        </p:spPr>
      </p:pic>
      <p:sp>
        <p:nvSpPr>
          <p:cNvPr id="677" name="L’entreprise collaborative"/>
          <p:cNvSpPr txBox="1"/>
          <p:nvPr/>
        </p:nvSpPr>
        <p:spPr>
          <a:xfrm>
            <a:off x="9973405" y="6582988"/>
            <a:ext cx="165382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L’entreprise collaborative</a:t>
            </a:r>
          </a:p>
        </p:txBody>
      </p:sp>
    </p:spTree>
  </p:cSld>
  <p:clrMapOvr>
    <a:masterClrMapping/>
  </p:clrMapOvr>
  <p:transition xmlns:p14="http://schemas.microsoft.com/office/powerpoint/2010/mai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9" name="image96.png" descr="image96.png">
            <a:hlinkClick r:id="rId2"/>
          </p:cNvPr>
          <p:cNvPicPr>
            <a:picLocks noChangeAspect="1"/>
          </p:cNvPicPr>
          <p:nvPr/>
        </p:nvPicPr>
        <p:blipFill>
          <a:blip r:embed="rId3">
            <a:extLst/>
          </a:blip>
          <a:stretch>
            <a:fillRect/>
          </a:stretch>
        </p:blipFill>
        <p:spPr>
          <a:xfrm>
            <a:off x="679014" y="677696"/>
            <a:ext cx="2577411" cy="4860260"/>
          </a:xfrm>
          <a:prstGeom prst="rect">
            <a:avLst/>
          </a:prstGeom>
          <a:ln w="12700">
            <a:miter lim="400000"/>
          </a:ln>
        </p:spPr>
      </p:pic>
      <p:sp>
        <p:nvSpPr>
          <p:cNvPr id="680"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681"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682"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21</a:t>
            </a:fld>
            <a:endParaRPr/>
          </a:p>
        </p:txBody>
      </p:sp>
      <p:pic>
        <p:nvPicPr>
          <p:cNvPr id="683"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684" name="Cas pratique N°3 :…"/>
          <p:cNvSpPr txBox="1"/>
          <p:nvPr/>
        </p:nvSpPr>
        <p:spPr>
          <a:xfrm>
            <a:off x="4361234" y="303572"/>
            <a:ext cx="6260526"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54B3A4"/>
                </a:solidFill>
              </a:defRPr>
            </a:pPr>
            <a:r>
              <a:rPr cap="all"/>
              <a:t>Cas pratique N°3</a:t>
            </a:r>
            <a:r>
              <a:t> :</a:t>
            </a:r>
          </a:p>
          <a:p>
            <a:pPr algn="l">
              <a:defRPr sz="2500">
                <a:solidFill>
                  <a:srgbClr val="54B3A4"/>
                </a:solidFill>
              </a:defRPr>
            </a:pPr>
            <a:r>
              <a:t>Fédérer les 10 000 employés de Consolis grâce à la plateforme Workplace</a:t>
            </a:r>
          </a:p>
        </p:txBody>
      </p:sp>
      <p:sp>
        <p:nvSpPr>
          <p:cNvPr id="685" name="L’INTÉRÊT ?…"/>
          <p:cNvSpPr txBox="1"/>
          <p:nvPr/>
        </p:nvSpPr>
        <p:spPr>
          <a:xfrm>
            <a:off x="5168900" y="3064440"/>
            <a:ext cx="6172831" cy="16959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3A4"/>
                </a:solidFill>
              </a:defRPr>
            </a:pPr>
            <a:r>
              <a:t>L’INTÉRÊT ?</a:t>
            </a:r>
          </a:p>
          <a:p>
            <a:pPr algn="just" defTabSz="457200">
              <a:defRPr b="0"/>
            </a:pPr>
            <a:r>
              <a:t>Reprenant les mêmes codes d’usage que Facebook, intuitif et mobile, Workplace est facile à implémenter et à utiliser. Il permet de </a:t>
            </a:r>
            <a:r>
              <a:rPr b="1"/>
              <a:t>briser les silos</a:t>
            </a:r>
            <a:r>
              <a:t> : des employés de tous les pays partagent leurs projets, les C-level Executive commentent les messages des collaborateurs, des outils de sondage permettent d’interroger tout le monde et d’avoir une remontée immédiate des résultats. Tout le monde se sent concerné, dans </a:t>
            </a:r>
            <a:r>
              <a:rPr b="1"/>
              <a:t>tous les départements</a:t>
            </a:r>
            <a:r>
              <a:t> et </a:t>
            </a:r>
            <a:r>
              <a:rPr b="1"/>
              <a:t>à tous les niveaux de l’entreprise</a:t>
            </a:r>
            <a:r>
              <a:t>.</a:t>
            </a:r>
          </a:p>
        </p:txBody>
      </p:sp>
      <p:sp>
        <p:nvSpPr>
          <p:cNvPr id="686" name="ET AUSSI……"/>
          <p:cNvSpPr txBox="1"/>
          <p:nvPr/>
        </p:nvSpPr>
        <p:spPr>
          <a:xfrm>
            <a:off x="5168900" y="4864547"/>
            <a:ext cx="6172831" cy="1289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3A4"/>
                </a:solidFill>
              </a:defRPr>
            </a:pPr>
            <a:r>
              <a:t>ET AUSSI…</a:t>
            </a:r>
          </a:p>
          <a:p>
            <a:pPr algn="just" defTabSz="457200">
              <a:defRPr b="0"/>
            </a:pPr>
            <a:r>
              <a:t>Afin de simplifier l’accès à la connaissance et de répondre instantanément aux questions répétitives des employés dans Workplace, Consolis a mis en place des solutions intelligentes. Ces solutions prennent la forme de </a:t>
            </a:r>
            <a:r>
              <a:rPr b="1"/>
              <a:t>chatbots.</a:t>
            </a:r>
            <a:r>
              <a:t> Développés par Clevy, ils viennent en </a:t>
            </a:r>
            <a:r>
              <a:rPr b="1"/>
              <a:t>support des fonctions RH, IT</a:t>
            </a:r>
            <a:r>
              <a:t>, mais apportent aussi un </a:t>
            </a:r>
            <a:r>
              <a:rPr b="1"/>
              <a:t>support métier.</a:t>
            </a:r>
          </a:p>
        </p:txBody>
      </p:sp>
      <p:sp>
        <p:nvSpPr>
          <p:cNvPr id="687" name="Rectangle"/>
          <p:cNvSpPr/>
          <p:nvPr/>
        </p:nvSpPr>
        <p:spPr>
          <a:xfrm>
            <a:off x="-12700" y="5699336"/>
            <a:ext cx="3961111" cy="737679"/>
          </a:xfrm>
          <a:prstGeom prst="rect">
            <a:avLst/>
          </a:prstGeom>
          <a:solidFill>
            <a:srgbClr val="FFFFFF">
              <a:alpha val="71905"/>
            </a:srgbClr>
          </a:solidFill>
          <a:ln w="3175">
            <a:miter lim="400000"/>
          </a:ln>
          <a:extLst>
            <a:ext uri="{C572A759-6A51-4108-AA02-DFA0A04FC94B}">
              <ma14:wrappingTextBoxFlag xmlns:ma14="http://schemas.microsoft.com/office/mac/drawingml/2011/main" val="1"/>
            </a:ext>
          </a:extLst>
        </p:spPr>
        <p:txBody>
          <a:bodyPr lIns="0" tIns="0" rIns="0" bIns="0" anchor="ctr"/>
          <a:lstStyle>
            <a:lvl1pPr>
              <a:defRPr sz="1600"/>
            </a:lvl1pPr>
          </a:lstStyle>
          <a:p>
            <a:r>
              <a:t> </a:t>
            </a:r>
          </a:p>
        </p:txBody>
      </p:sp>
      <p:sp>
        <p:nvSpPr>
          <p:cNvPr id="688" name="Circle">
            <a:hlinkClick r:id="rId2"/>
          </p:cNvPr>
          <p:cNvSpPr/>
          <p:nvPr/>
        </p:nvSpPr>
        <p:spPr>
          <a:xfrm>
            <a:off x="10837403" y="369832"/>
            <a:ext cx="737681" cy="737679"/>
          </a:xfrm>
          <a:prstGeom prst="ellipse">
            <a:avLst/>
          </a:prstGeom>
          <a:solidFill>
            <a:srgbClr val="54B3A4"/>
          </a:solidFill>
          <a:ln w="3175">
            <a:miter lim="400000"/>
          </a:ln>
        </p:spPr>
        <p:txBody>
          <a:bodyPr lIns="0" tIns="0" rIns="0" bIns="0" anchor="ctr"/>
          <a:lstStyle/>
          <a:p>
            <a:pPr>
              <a:defRPr sz="1600">
                <a:solidFill>
                  <a:srgbClr val="FFFFFF"/>
                </a:solidFill>
              </a:defRPr>
            </a:pPr>
            <a:endParaRPr/>
          </a:p>
        </p:txBody>
      </p:sp>
      <p:sp>
        <p:nvSpPr>
          <p:cNvPr id="689" name="Light Bulb"/>
          <p:cNvSpPr/>
          <p:nvPr/>
        </p:nvSpPr>
        <p:spPr>
          <a:xfrm>
            <a:off x="11066284" y="502904"/>
            <a:ext cx="279920" cy="48536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sp>
        <p:nvSpPr>
          <p:cNvPr id="690" name="Source : HUBDAY Future of Work, 2017">
            <a:hlinkClick r:id="rId2"/>
          </p:cNvPr>
          <p:cNvSpPr txBox="1"/>
          <p:nvPr/>
        </p:nvSpPr>
        <p:spPr>
          <a:xfrm>
            <a:off x="10436221" y="6258254"/>
            <a:ext cx="1639696"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defTabSz="457200">
              <a:defRPr sz="700" b="0"/>
            </a:lvl1pPr>
          </a:lstStyle>
          <a:p>
            <a:r>
              <a:t>Source : HUBDAY Future of Work, 2017</a:t>
            </a:r>
          </a:p>
        </p:txBody>
      </p:sp>
      <p:sp>
        <p:nvSpPr>
          <p:cNvPr id="691" name="QUOI ?…"/>
          <p:cNvSpPr txBox="1"/>
          <p:nvPr/>
        </p:nvSpPr>
        <p:spPr>
          <a:xfrm>
            <a:off x="5182559" y="1629832"/>
            <a:ext cx="6172831" cy="1289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4B3A4"/>
                </a:solidFill>
              </a:defRPr>
            </a:pPr>
            <a:r>
              <a:t>QUOI ? </a:t>
            </a:r>
            <a:endParaRPr>
              <a:solidFill>
                <a:srgbClr val="F6696A"/>
              </a:solidFill>
            </a:endParaRPr>
          </a:p>
          <a:p>
            <a:pPr algn="just" defTabSz="457200">
              <a:defRPr b="0"/>
            </a:pPr>
            <a:r>
              <a:t>Consolis, acteur majeur de l’infrastructure, du rail et du building, a </a:t>
            </a:r>
            <a:r>
              <a:rPr b="1"/>
              <a:t>déployé en juin 2017 Workplace</a:t>
            </a:r>
            <a:r>
              <a:t> pour consolider la communication en interne de ses 10 000 employés répartis à travers 25 pays. Aujourd’hui, le Workplace de l’entreprise comprend </a:t>
            </a:r>
            <a:r>
              <a:rPr b="1"/>
              <a:t>40 00 comptes</a:t>
            </a:r>
            <a:r>
              <a:t> et connaît un grand succès : le </a:t>
            </a:r>
            <a:r>
              <a:rPr b="1"/>
              <a:t>taux d’adoption est massif (88%)</a:t>
            </a:r>
            <a:r>
              <a:t> et on dénombre </a:t>
            </a:r>
            <a:r>
              <a:rPr b="1"/>
              <a:t>80% d’actifs mensuels</a:t>
            </a:r>
            <a:r>
              <a:t>.</a:t>
            </a:r>
          </a:p>
        </p:txBody>
      </p:sp>
      <p:pic>
        <p:nvPicPr>
          <p:cNvPr id="692" name="Image" descr="Image">
            <a:hlinkClick r:id="rId5"/>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16630" y="5901091"/>
            <a:ext cx="1538023" cy="334039"/>
          </a:xfrm>
          <a:prstGeom prst="rect">
            <a:avLst/>
          </a:prstGeom>
          <a:ln w="12700">
            <a:miter lim="400000"/>
          </a:ln>
        </p:spPr>
      </p:pic>
      <p:pic>
        <p:nvPicPr>
          <p:cNvPr id="693" name="Image" descr="Image"/>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1999498" y="5817548"/>
            <a:ext cx="1859292" cy="501131"/>
          </a:xfrm>
          <a:prstGeom prst="rect">
            <a:avLst/>
          </a:prstGeom>
          <a:ln w="12700">
            <a:miter lim="400000"/>
          </a:ln>
        </p:spPr>
      </p:pic>
      <p:grpSp>
        <p:nvGrpSpPr>
          <p:cNvPr id="699" name="Groupe 2">
            <a:hlinkClick r:id="rId2"/>
          </p:cNvPr>
          <p:cNvGrpSpPr/>
          <p:nvPr/>
        </p:nvGrpSpPr>
        <p:grpSpPr>
          <a:xfrm>
            <a:off x="-17857" y="1481271"/>
            <a:ext cx="681706" cy="3895458"/>
            <a:chOff x="0" y="0"/>
            <a:chExt cx="681705" cy="3895457"/>
          </a:xfrm>
        </p:grpSpPr>
        <p:sp>
          <p:nvSpPr>
            <p:cNvPr id="694" name="Rectangle 1"/>
            <p:cNvSpPr/>
            <p:nvPr/>
          </p:nvSpPr>
          <p:spPr>
            <a:xfrm>
              <a:off x="0" y="0"/>
              <a:ext cx="681706" cy="3895458"/>
            </a:xfrm>
            <a:prstGeom prst="rect">
              <a:avLst/>
            </a:prstGeom>
            <a:solidFill>
              <a:srgbClr val="FFFFFF"/>
            </a:solidFill>
            <a:ln w="12700" cap="flat">
              <a:noFill/>
              <a:miter lim="400000"/>
            </a:ln>
            <a:effectLst/>
          </p:spPr>
          <p:txBody>
            <a:bodyPr wrap="square" lIns="91428" tIns="91428" rIns="91428" bIns="91428" numCol="1" anchor="ctr">
              <a:noAutofit/>
            </a:bodyPr>
            <a:lstStyle/>
            <a:p>
              <a:pPr defTabSz="825500">
                <a:defRPr sz="5000" b="0">
                  <a:solidFill>
                    <a:srgbClr val="FFFFFF"/>
                  </a:solidFill>
                </a:defRPr>
              </a:pPr>
              <a:endParaRPr/>
            </a:p>
          </p:txBody>
        </p:sp>
        <p:pic>
          <p:nvPicPr>
            <p:cNvPr id="695" name="Picture 7" descr="Picture 7"/>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0438" y="608409"/>
              <a:ext cx="600690" cy="638609"/>
            </a:xfrm>
            <a:prstGeom prst="rect">
              <a:avLst/>
            </a:prstGeom>
            <a:ln w="12700" cap="flat">
              <a:noFill/>
              <a:miter lim="400000"/>
            </a:ln>
            <a:effectLst/>
          </p:spPr>
        </p:pic>
        <p:pic>
          <p:nvPicPr>
            <p:cNvPr id="696" name="Picture 1" descr="Picture 1"/>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40438" y="1414858"/>
              <a:ext cx="600690" cy="646524"/>
            </a:xfrm>
            <a:prstGeom prst="rect">
              <a:avLst/>
            </a:prstGeom>
            <a:ln w="12700" cap="flat">
              <a:noFill/>
              <a:miter lim="400000"/>
            </a:ln>
            <a:effectLst/>
          </p:spPr>
        </p:pic>
        <p:pic>
          <p:nvPicPr>
            <p:cNvPr id="697" name="Picture 1" descr="Picture 1"/>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a:xfrm>
              <a:off x="40438" y="2107489"/>
              <a:ext cx="600690" cy="646523"/>
            </a:xfrm>
            <a:prstGeom prst="rect">
              <a:avLst/>
            </a:prstGeom>
            <a:ln w="12700" cap="flat">
              <a:noFill/>
              <a:miter lim="400000"/>
            </a:ln>
            <a:effectLst/>
          </p:spPr>
        </p:pic>
        <p:pic>
          <p:nvPicPr>
            <p:cNvPr id="698" name="Picture 1" descr="Picture 1"/>
            <p:cNvPicPr>
              <a:picLocks noChangeAspect="1"/>
            </p:cNvPicPr>
            <p:nvPr/>
          </p:nvPicPr>
          <p:blipFill>
            <a:blip r:embed="rId11" cstate="print">
              <a:extLst>
                <a:ext uri="{28A0092B-C50C-407E-A947-70E740481C1C}">
                  <a14:useLocalDpi xmlns:a14="http://schemas.microsoft.com/office/drawing/2010/main"/>
                </a:ext>
              </a:extLst>
            </a:blip>
            <a:srcRect/>
            <a:stretch>
              <a:fillRect/>
            </a:stretch>
          </p:blipFill>
          <p:spPr>
            <a:xfrm>
              <a:off x="40438" y="2832581"/>
              <a:ext cx="600690" cy="638609"/>
            </a:xfrm>
            <a:prstGeom prst="rect">
              <a:avLst/>
            </a:prstGeom>
            <a:ln w="12700" cap="flat">
              <a:noFill/>
              <a:miter lim="400000"/>
            </a:ln>
            <a:effectLst/>
          </p:spPr>
        </p:pic>
      </p:grpSp>
      <p:sp>
        <p:nvSpPr>
          <p:cNvPr id="700" name="Circle">
            <a:hlinkClick r:id="rId2"/>
          </p:cNvPr>
          <p:cNvSpPr/>
          <p:nvPr/>
        </p:nvSpPr>
        <p:spPr>
          <a:xfrm>
            <a:off x="3119923" y="494960"/>
            <a:ext cx="501254" cy="501254"/>
          </a:xfrm>
          <a:prstGeom prst="ellipse">
            <a:avLst/>
          </a:prstGeom>
          <a:solidFill>
            <a:srgbClr val="54B4A5"/>
          </a:solidFill>
          <a:ln w="12700">
            <a:miter lim="400000"/>
          </a:ln>
        </p:spPr>
        <p:txBody>
          <a:bodyPr lIns="0" tIns="0" rIns="0" bIns="0" anchor="ctr"/>
          <a:lstStyle/>
          <a:p>
            <a:pPr>
              <a:defRPr sz="1600">
                <a:solidFill>
                  <a:srgbClr val="FFFFFF"/>
                </a:solidFill>
              </a:defRPr>
            </a:pPr>
            <a:endParaRPr/>
          </a:p>
        </p:txBody>
      </p:sp>
      <p:sp>
        <p:nvSpPr>
          <p:cNvPr id="701" name="Video"/>
          <p:cNvSpPr/>
          <p:nvPr/>
        </p:nvSpPr>
        <p:spPr>
          <a:xfrm>
            <a:off x="3190659" y="644853"/>
            <a:ext cx="359782" cy="201467"/>
          </a:xfrm>
          <a:custGeom>
            <a:avLst/>
            <a:gdLst/>
            <a:ahLst/>
            <a:cxnLst>
              <a:cxn ang="0">
                <a:pos x="wd2" y="hd2"/>
              </a:cxn>
              <a:cxn ang="5400000">
                <a:pos x="wd2" y="hd2"/>
              </a:cxn>
              <a:cxn ang="10800000">
                <a:pos x="wd2" y="hd2"/>
              </a:cxn>
              <a:cxn ang="16200000">
                <a:pos x="wd2" y="hd2"/>
              </a:cxn>
            </a:cxnLst>
            <a:rect l="0" t="0" r="r" b="b"/>
            <a:pathLst>
              <a:path w="21600" h="21600"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25400">
            <a:solidFill>
              <a:srgbClr val="000000"/>
            </a:solidFill>
            <a:miter lim="400000"/>
          </a:ln>
        </p:spPr>
        <p:txBody>
          <a:bodyPr lIns="0" tIns="0" rIns="0" bIns="0" anchor="ctr"/>
          <a:lstStyle/>
          <a:p>
            <a:pPr>
              <a:defRPr sz="1600"/>
            </a:pPr>
            <a:endParaRPr/>
          </a:p>
        </p:txBody>
      </p:sp>
      <p:pic>
        <p:nvPicPr>
          <p:cNvPr id="702" name="noun_727762_cc.png" descr="noun_727762_cc.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a:xfrm>
            <a:off x="4271971" y="1907877"/>
            <a:ext cx="585491" cy="596775"/>
          </a:xfrm>
          <a:prstGeom prst="rect">
            <a:avLst/>
          </a:prstGeom>
          <a:ln w="12700">
            <a:miter lim="400000"/>
          </a:ln>
        </p:spPr>
      </p:pic>
      <p:pic>
        <p:nvPicPr>
          <p:cNvPr id="703" name="noun_1045096_cc.png" descr="noun_1045096_cc.png"/>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a:xfrm>
            <a:off x="4200566" y="5021492"/>
            <a:ext cx="700986" cy="596832"/>
          </a:xfrm>
          <a:prstGeom prst="rect">
            <a:avLst/>
          </a:prstGeom>
          <a:ln w="12700">
            <a:miter lim="400000"/>
          </a:ln>
        </p:spPr>
      </p:pic>
      <p:pic>
        <p:nvPicPr>
          <p:cNvPr id="704" name="noun_648400_cc.png" descr="noun_648400_cc.png"/>
          <p:cNvPicPr>
            <a:picLocks noChangeAspect="1"/>
          </p:cNvPicPr>
          <p:nvPr/>
        </p:nvPicPr>
        <p:blipFill>
          <a:blip r:embed="rId14" cstate="print">
            <a:extLst>
              <a:ext uri="{28A0092B-C50C-407E-A947-70E740481C1C}">
                <a14:useLocalDpi xmlns:a14="http://schemas.microsoft.com/office/drawing/2010/main"/>
              </a:ext>
            </a:extLst>
          </a:blip>
          <a:srcRect/>
          <a:stretch>
            <a:fillRect/>
          </a:stretch>
        </p:blipFill>
        <p:spPr>
          <a:xfrm>
            <a:off x="4251962" y="3516714"/>
            <a:ext cx="585457" cy="654887"/>
          </a:xfrm>
          <a:prstGeom prst="rect">
            <a:avLst/>
          </a:prstGeom>
          <a:ln w="12700">
            <a:miter lim="400000"/>
          </a:ln>
        </p:spPr>
      </p:pic>
      <p:pic>
        <p:nvPicPr>
          <p:cNvPr id="705" name="Image" descr="Image"/>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11279225" y="266523"/>
            <a:ext cx="448015" cy="389774"/>
          </a:xfrm>
          <a:prstGeom prst="rect">
            <a:avLst/>
          </a:prstGeom>
          <a:ln w="12700">
            <a:miter lim="400000"/>
          </a:ln>
        </p:spPr>
      </p:pic>
      <p:pic>
        <p:nvPicPr>
          <p:cNvPr id="706" name="Image" descr="Image"/>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3379825" y="355423"/>
            <a:ext cx="448015" cy="389774"/>
          </a:xfrm>
          <a:prstGeom prst="rect">
            <a:avLst/>
          </a:prstGeom>
          <a:ln w="12700">
            <a:miter lim="400000"/>
          </a:ln>
        </p:spPr>
      </p:pic>
      <p:sp>
        <p:nvSpPr>
          <p:cNvPr id="707" name="L’entreprise collaborative"/>
          <p:cNvSpPr txBox="1"/>
          <p:nvPr/>
        </p:nvSpPr>
        <p:spPr>
          <a:xfrm>
            <a:off x="9973405" y="6582988"/>
            <a:ext cx="165382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L’entreprise collaborative</a:t>
            </a:r>
          </a:p>
        </p:txBody>
      </p:sp>
    </p:spTree>
  </p:cSld>
  <p:clrMapOvr>
    <a:masterClrMapping/>
  </p:clrMapOvr>
  <p:transition xmlns:p14="http://schemas.microsoft.com/office/powerpoint/2010/main" spd="med"/>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66969"/>
        </a:solidFill>
        <a:effectLst/>
      </p:bgPr>
    </p:bg>
    <p:spTree>
      <p:nvGrpSpPr>
        <p:cNvPr id="1" name=""/>
        <p:cNvGrpSpPr/>
        <p:nvPr/>
      </p:nvGrpSpPr>
      <p:grpSpPr>
        <a:xfrm>
          <a:off x="0" y="0"/>
          <a:ext cx="0" cy="0"/>
          <a:chOff x="0" y="0"/>
          <a:chExt cx="0" cy="0"/>
        </a:xfrm>
      </p:grpSpPr>
      <p:sp>
        <p:nvSpPr>
          <p:cNvPr id="709"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6AEBA">
              <a:alpha val="34480"/>
            </a:srgbClr>
          </a:solidFill>
          <a:ln w="3175">
            <a:miter lim="400000"/>
          </a:ln>
        </p:spPr>
        <p:txBody>
          <a:bodyPr lIns="0" tIns="0" rIns="0" bIns="0" anchor="ctr"/>
          <a:lstStyle/>
          <a:p>
            <a:pPr>
              <a:defRPr sz="1600">
                <a:solidFill>
                  <a:srgbClr val="FFFFFF"/>
                </a:solidFill>
              </a:defRPr>
            </a:pPr>
            <a:endParaRPr/>
          </a:p>
        </p:txBody>
      </p:sp>
      <p:sp>
        <p:nvSpPr>
          <p:cNvPr id="710"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66969">
              <a:alpha val="37890"/>
            </a:srgbClr>
          </a:solidFill>
          <a:ln w="3175">
            <a:miter lim="400000"/>
          </a:ln>
        </p:spPr>
        <p:txBody>
          <a:bodyPr lIns="0" tIns="0" rIns="0" bIns="0" anchor="ctr"/>
          <a:lstStyle/>
          <a:p>
            <a:pPr>
              <a:defRPr sz="1600">
                <a:solidFill>
                  <a:srgbClr val="FFFFFF"/>
                </a:solidFill>
              </a:defRPr>
            </a:pPr>
            <a:endParaRPr/>
          </a:p>
        </p:txBody>
      </p:sp>
      <p:sp>
        <p:nvSpPr>
          <p:cNvPr id="711"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C1A3">
              <a:alpha val="22696"/>
            </a:srgbClr>
          </a:solidFill>
          <a:ln w="3175">
            <a:miter lim="400000"/>
          </a:ln>
        </p:spPr>
        <p:txBody>
          <a:bodyPr lIns="0" tIns="0" rIns="0" bIns="0" anchor="ctr"/>
          <a:lstStyle/>
          <a:p>
            <a:pPr>
              <a:defRPr sz="1600">
                <a:solidFill>
                  <a:srgbClr val="FFFFFF"/>
                </a:solidFill>
              </a:defRPr>
            </a:pPr>
            <a:endParaRPr/>
          </a:p>
        </p:txBody>
      </p:sp>
      <p:sp>
        <p:nvSpPr>
          <p:cNvPr id="71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71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22</a:t>
            </a:fld>
            <a:endParaRPr/>
          </a:p>
        </p:txBody>
      </p:sp>
      <p:sp>
        <p:nvSpPr>
          <p:cNvPr id="71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715"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716"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endParaRPr/>
          </a:p>
        </p:txBody>
      </p:sp>
      <p:sp>
        <p:nvSpPr>
          <p:cNvPr id="717" name="3"/>
          <p:cNvSpPr txBox="1">
            <a:spLocks noGrp="1"/>
          </p:cNvSpPr>
          <p:nvPr>
            <p:ph type="body" idx="13"/>
          </p:nvPr>
        </p:nvSpPr>
        <p:spPr>
          <a:prstGeom prst="rect">
            <a:avLst/>
          </a:prstGeom>
        </p:spPr>
        <p:txBody>
          <a:bodyPr/>
          <a:lstStyle>
            <a:lvl1pPr>
              <a:defRPr>
                <a:solidFill>
                  <a:srgbClr val="F66969"/>
                </a:solidFill>
              </a:defRPr>
            </a:lvl1pPr>
          </a:lstStyle>
          <a:p>
            <a:r>
              <a:t>3</a:t>
            </a:r>
          </a:p>
        </p:txBody>
      </p:sp>
      <p:sp>
        <p:nvSpPr>
          <p:cNvPr id="718"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endParaRPr/>
          </a:p>
        </p:txBody>
      </p:sp>
      <p:sp>
        <p:nvSpPr>
          <p:cNvPr id="719" name="Impacts générationnels :…"/>
          <p:cNvSpPr txBox="1">
            <a:spLocks noGrp="1"/>
          </p:cNvSpPr>
          <p:nvPr>
            <p:ph type="title"/>
          </p:nvPr>
        </p:nvSpPr>
        <p:spPr>
          <a:xfrm>
            <a:off x="4064482" y="2440821"/>
            <a:ext cx="5518099" cy="1728550"/>
          </a:xfrm>
          <a:prstGeom prst="rect">
            <a:avLst/>
          </a:prstGeom>
        </p:spPr>
        <p:txBody>
          <a:bodyPr>
            <a:normAutofit fontScale="90000"/>
          </a:bodyPr>
          <a:lstStyle/>
          <a:p>
            <a:pPr defTabSz="404495">
              <a:defRPr sz="2940"/>
            </a:pPr>
            <a:r>
              <a:t>Impacts générationnels :</a:t>
            </a:r>
          </a:p>
          <a:p>
            <a:pPr defTabSz="404495">
              <a:defRPr sz="2940"/>
            </a:pPr>
            <a:r>
              <a:t>Mieux intégrer </a:t>
            </a:r>
          </a:p>
          <a:p>
            <a:pPr defTabSz="404495">
              <a:defRPr sz="2940"/>
            </a:pPr>
            <a:r>
              <a:t>les générations Y et Z</a:t>
            </a:r>
          </a:p>
        </p:txBody>
      </p:sp>
      <p:pic>
        <p:nvPicPr>
          <p:cNvPr id="720"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Tree>
  </p:cSld>
  <p:clrMapOvr>
    <a:masterClrMapping/>
  </p:clrMapOvr>
  <p:transition xmlns:p14="http://schemas.microsoft.com/office/powerpoint/2010/mai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72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graphicFrame>
        <p:nvGraphicFramePr>
          <p:cNvPr id="724" name="2D Pie Chart"/>
          <p:cNvGraphicFramePr/>
          <p:nvPr/>
        </p:nvGraphicFramePr>
        <p:xfrm>
          <a:off x="4046504" y="2581592"/>
          <a:ext cx="1891020" cy="1891020"/>
        </p:xfrm>
        <a:graphic>
          <a:graphicData uri="http://schemas.openxmlformats.org/drawingml/2006/chart">
            <c:chart xmlns:c="http://schemas.openxmlformats.org/drawingml/2006/chart" xmlns:r="http://schemas.openxmlformats.org/officeDocument/2006/relationships" r:id="rId2"/>
          </a:graphicData>
        </a:graphic>
      </p:graphicFrame>
      <p:sp>
        <p:nvSpPr>
          <p:cNvPr id="72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23</a:t>
            </a:fld>
            <a:endParaRPr/>
          </a:p>
        </p:txBody>
      </p:sp>
      <p:pic>
        <p:nvPicPr>
          <p:cNvPr id="726" name="image25.png" descr="image2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pic>
        <p:nvPicPr>
          <p:cNvPr id="727" name="278.jpeg" descr="278.jpe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591137" y="-27768"/>
            <a:ext cx="7992269" cy="6471842"/>
          </a:xfrm>
          <a:custGeom>
            <a:avLst/>
            <a:gdLst/>
            <a:ahLst/>
            <a:cxnLst>
              <a:cxn ang="0">
                <a:pos x="wd2" y="hd2"/>
              </a:cxn>
              <a:cxn ang="5400000">
                <a:pos x="wd2" y="hd2"/>
              </a:cxn>
              <a:cxn ang="10800000">
                <a:pos x="wd2" y="hd2"/>
              </a:cxn>
              <a:cxn ang="16200000">
                <a:pos x="wd2" y="hd2"/>
              </a:cxn>
            </a:cxnLst>
            <a:rect l="0" t="0" r="r" b="b"/>
            <a:pathLst>
              <a:path w="21600" h="21600" extrusionOk="0">
                <a:moveTo>
                  <a:pt x="21529" y="0"/>
                </a:moveTo>
                <a:lnTo>
                  <a:pt x="9243" y="24"/>
                </a:lnTo>
                <a:lnTo>
                  <a:pt x="0" y="21600"/>
                </a:lnTo>
                <a:lnTo>
                  <a:pt x="21600" y="21600"/>
                </a:lnTo>
                <a:lnTo>
                  <a:pt x="21529" y="0"/>
                </a:lnTo>
                <a:close/>
              </a:path>
            </a:pathLst>
          </a:custGeom>
          <a:ln w="12700">
            <a:miter lim="400000"/>
          </a:ln>
        </p:spPr>
      </p:pic>
      <p:sp>
        <p:nvSpPr>
          <p:cNvPr id="728" name="Des changements inhérents aux changements de générations"/>
          <p:cNvSpPr txBox="1"/>
          <p:nvPr/>
        </p:nvSpPr>
        <p:spPr>
          <a:xfrm>
            <a:off x="464472" y="564813"/>
            <a:ext cx="7165321" cy="7770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F66969"/>
                </a:solidFill>
              </a:defRPr>
            </a:lvl1pPr>
          </a:lstStyle>
          <a:p>
            <a:r>
              <a:t>Des changements inhérents aux changements de générations</a:t>
            </a:r>
          </a:p>
        </p:txBody>
      </p:sp>
      <p:graphicFrame>
        <p:nvGraphicFramePr>
          <p:cNvPr id="729" name="2D Pie Chart"/>
          <p:cNvGraphicFramePr/>
          <p:nvPr/>
        </p:nvGraphicFramePr>
        <p:xfrm>
          <a:off x="1144177" y="2581592"/>
          <a:ext cx="1891021" cy="1891020"/>
        </p:xfrm>
        <a:graphic>
          <a:graphicData uri="http://schemas.openxmlformats.org/drawingml/2006/chart">
            <c:chart xmlns:c="http://schemas.openxmlformats.org/drawingml/2006/chart" xmlns:r="http://schemas.openxmlformats.org/officeDocument/2006/relationships" r:id="rId5"/>
          </a:graphicData>
        </a:graphic>
      </p:graphicFrame>
      <p:sp>
        <p:nvSpPr>
          <p:cNvPr id="730" name="Circle"/>
          <p:cNvSpPr/>
          <p:nvPr/>
        </p:nvSpPr>
        <p:spPr>
          <a:xfrm>
            <a:off x="1262439" y="2702247"/>
            <a:ext cx="1654499" cy="1654499"/>
          </a:xfrm>
          <a:prstGeom prst="ellipse">
            <a:avLst/>
          </a:prstGeom>
          <a:solidFill>
            <a:srgbClr val="F66969"/>
          </a:solidFill>
          <a:ln w="12700">
            <a:solidFill>
              <a:srgbClr val="000000">
                <a:alpha val="0"/>
              </a:srgbClr>
            </a:solidFill>
            <a:miter lim="400000"/>
          </a:ln>
        </p:spPr>
        <p:txBody>
          <a:bodyPr lIns="0" tIns="0" rIns="0" bIns="0" anchor="ctr"/>
          <a:lstStyle/>
          <a:p>
            <a:pPr defTabSz="292100">
              <a:defRPr sz="2000">
                <a:solidFill>
                  <a:srgbClr val="FFFFFF"/>
                </a:solidFill>
                <a:effectLst>
                  <a:outerShdw blurRad="38100" dist="12700" dir="5400000" rotWithShape="0">
                    <a:srgbClr val="000000">
                      <a:alpha val="50000"/>
                    </a:srgbClr>
                  </a:outerShdw>
                </a:effectLst>
              </a:defRPr>
            </a:pPr>
            <a:endParaRPr/>
          </a:p>
        </p:txBody>
      </p:sp>
      <p:sp>
        <p:nvSpPr>
          <p:cNvPr id="731" name="93%"/>
          <p:cNvSpPr txBox="1"/>
          <p:nvPr/>
        </p:nvSpPr>
        <p:spPr>
          <a:xfrm>
            <a:off x="1319177" y="3183244"/>
            <a:ext cx="1541022" cy="69250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4500">
                <a:solidFill>
                  <a:srgbClr val="FFFFFF"/>
                </a:solidFill>
              </a:defRPr>
            </a:lvl1pPr>
          </a:lstStyle>
          <a:p>
            <a:r>
              <a:t>93%</a:t>
            </a:r>
          </a:p>
        </p:txBody>
      </p:sp>
      <p:sp>
        <p:nvSpPr>
          <p:cNvPr id="732" name="Circle"/>
          <p:cNvSpPr/>
          <p:nvPr/>
        </p:nvSpPr>
        <p:spPr>
          <a:xfrm>
            <a:off x="4164764" y="2702247"/>
            <a:ext cx="1654499" cy="1654499"/>
          </a:xfrm>
          <a:prstGeom prst="ellipse">
            <a:avLst/>
          </a:prstGeom>
          <a:solidFill>
            <a:srgbClr val="F66969"/>
          </a:solidFill>
          <a:ln w="12700">
            <a:solidFill>
              <a:srgbClr val="000000">
                <a:alpha val="0"/>
              </a:srgbClr>
            </a:solidFill>
            <a:miter lim="400000"/>
          </a:ln>
        </p:spPr>
        <p:txBody>
          <a:bodyPr lIns="0" tIns="0" rIns="0" bIns="0" anchor="ctr"/>
          <a:lstStyle/>
          <a:p>
            <a:pPr defTabSz="292100">
              <a:defRPr sz="2000">
                <a:solidFill>
                  <a:srgbClr val="FFFFFF"/>
                </a:solidFill>
                <a:effectLst>
                  <a:outerShdw blurRad="38100" dist="12700" dir="5400000" rotWithShape="0">
                    <a:srgbClr val="000000">
                      <a:alpha val="50000"/>
                    </a:srgbClr>
                  </a:outerShdw>
                </a:effectLst>
              </a:defRPr>
            </a:pPr>
            <a:endParaRPr/>
          </a:p>
        </p:txBody>
      </p:sp>
      <p:sp>
        <p:nvSpPr>
          <p:cNvPr id="733" name="75%"/>
          <p:cNvSpPr txBox="1"/>
          <p:nvPr/>
        </p:nvSpPr>
        <p:spPr>
          <a:xfrm>
            <a:off x="4221502" y="3183244"/>
            <a:ext cx="1541023" cy="69250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4500">
                <a:solidFill>
                  <a:srgbClr val="FFFFFF"/>
                </a:solidFill>
              </a:defRPr>
            </a:lvl1pPr>
          </a:lstStyle>
          <a:p>
            <a:r>
              <a:t>75%</a:t>
            </a:r>
          </a:p>
        </p:txBody>
      </p:sp>
      <p:sp>
        <p:nvSpPr>
          <p:cNvPr id="734" name="Des jeunes actifs ne veulent plus d’un bureau classique"/>
          <p:cNvSpPr txBox="1"/>
          <p:nvPr/>
        </p:nvSpPr>
        <p:spPr>
          <a:xfrm>
            <a:off x="1256088" y="4762572"/>
            <a:ext cx="1667199" cy="8577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defTabSz="457200">
              <a:defRPr b="0"/>
            </a:lvl1pPr>
          </a:lstStyle>
          <a:p>
            <a:r>
              <a:t>des jeunes actifs Français ne veulent plus d’un bureau classique</a:t>
            </a:r>
          </a:p>
        </p:txBody>
      </p:sp>
      <p:sp>
        <p:nvSpPr>
          <p:cNvPr id="735" name="Des forces de l’entreprise seront représentées par des Millennials en 2020, autrement appelés Génération Y ou Digital Native"/>
          <p:cNvSpPr txBox="1"/>
          <p:nvPr/>
        </p:nvSpPr>
        <p:spPr>
          <a:xfrm>
            <a:off x="3693378" y="4737800"/>
            <a:ext cx="2597271" cy="10609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defTabSz="457200">
              <a:defRPr b="0"/>
            </a:lvl1pPr>
          </a:lstStyle>
          <a:p>
            <a:r>
              <a:t>des forces de l’entreprise  aux Etats-Unis seront représentées par des Millennials en 2025, autrement appelés Génération Y ou Digital Native</a:t>
            </a:r>
          </a:p>
        </p:txBody>
      </p:sp>
      <p:sp>
        <p:nvSpPr>
          <p:cNvPr id="736" name="Les générations Y et Z ont fait germer une conception nouvelle du travail. Il faut changer le monde, donner du sens aux action, agir collectivement et pourtant…. travailler en toute autonomie."/>
          <p:cNvSpPr txBox="1"/>
          <p:nvPr/>
        </p:nvSpPr>
        <p:spPr>
          <a:xfrm>
            <a:off x="546100" y="1672775"/>
            <a:ext cx="7002065" cy="654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b="0"/>
            </a:pPr>
            <a:r>
              <a:t>Les générations Y et Z ont fait germer une conception nouvelle du travail. Il faut désormais changer le monde, donner du sens aux actions, agir collectivement, </a:t>
            </a:r>
            <a:r>
              <a:rPr b="1"/>
              <a:t>en toute autonomie tout en travaillant. </a:t>
            </a:r>
          </a:p>
        </p:txBody>
      </p:sp>
      <p:sp>
        <p:nvSpPr>
          <p:cNvPr id="737" name="Sources : Workforce 2020 : What you Need to Know Now, Forbes, 2017">
            <a:hlinkClick r:id="rId6"/>
          </p:cNvPr>
          <p:cNvSpPr txBox="1"/>
          <p:nvPr/>
        </p:nvSpPr>
        <p:spPr>
          <a:xfrm>
            <a:off x="3421759" y="5905808"/>
            <a:ext cx="2966005"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sz="700" b="0"/>
            </a:pPr>
            <a:r>
              <a:t>Sources : </a:t>
            </a:r>
            <a:r>
              <a:rPr i="1"/>
              <a:t>Workforce 2020 : What you Need to Know Now</a:t>
            </a:r>
            <a:r>
              <a:t>, Forbes, 2017</a:t>
            </a:r>
          </a:p>
        </p:txBody>
      </p:sp>
      <p:sp>
        <p:nvSpPr>
          <p:cNvPr id="738" name="Orange Business Service, 2017">
            <a:hlinkClick r:id="rId7"/>
          </p:cNvPr>
          <p:cNvSpPr txBox="1"/>
          <p:nvPr/>
        </p:nvSpPr>
        <p:spPr>
          <a:xfrm>
            <a:off x="5051339" y="6052034"/>
            <a:ext cx="1313744"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700" b="0"/>
            </a:lvl1pPr>
          </a:lstStyle>
          <a:p>
            <a:r>
              <a:t>Orange Business Service, 2017</a:t>
            </a:r>
          </a:p>
        </p:txBody>
      </p:sp>
      <p:sp>
        <p:nvSpPr>
          <p:cNvPr id="739" name="Impacts générationnels"/>
          <p:cNvSpPr txBox="1"/>
          <p:nvPr/>
        </p:nvSpPr>
        <p:spPr>
          <a:xfrm>
            <a:off x="10161822" y="6582988"/>
            <a:ext cx="146541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Impacts générationnels</a:t>
            </a:r>
          </a:p>
        </p:txBody>
      </p:sp>
    </p:spTree>
  </p:cSld>
  <p:clrMapOvr>
    <a:masterClrMapping/>
  </p:clrMapOvr>
  <p:transition xmlns:p14="http://schemas.microsoft.com/office/powerpoint/2010/mai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1" name="323.jpeg" descr="323.jpe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8094346" y="-16516"/>
            <a:ext cx="4076119" cy="6557699"/>
          </a:xfrm>
          <a:prstGeom prst="rect">
            <a:avLst/>
          </a:prstGeom>
          <a:ln w="12700">
            <a:miter lim="400000"/>
          </a:ln>
        </p:spPr>
      </p:pic>
      <p:sp>
        <p:nvSpPr>
          <p:cNvPr id="74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74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74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24</a:t>
            </a:fld>
            <a:endParaRPr/>
          </a:p>
        </p:txBody>
      </p:sp>
      <p:pic>
        <p:nvPicPr>
          <p:cNvPr id="745" name="image25.png" descr="image2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pic>
        <p:nvPicPr>
          <p:cNvPr id="746" name="noun_692570_cc.png" descr="noun_692570_cc.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533547" y="2618451"/>
            <a:ext cx="913862" cy="548038"/>
          </a:xfrm>
          <a:prstGeom prst="rect">
            <a:avLst/>
          </a:prstGeom>
          <a:ln w="12700">
            <a:miter lim="400000"/>
          </a:ln>
        </p:spPr>
      </p:pic>
      <p:pic>
        <p:nvPicPr>
          <p:cNvPr id="747" name="noun_1036889_cc.png" descr="noun_1036889_cc.png"/>
          <p:cNvPicPr>
            <a:picLocks noChangeAspect="1"/>
          </p:cNvPicPr>
          <p:nvPr/>
        </p:nvPicPr>
        <p:blipFill>
          <a:blip r:embed="rId5" cstate="print">
            <a:extLst>
              <a:ext uri="{28A0092B-C50C-407E-A947-70E740481C1C}">
                <a14:useLocalDpi xmlns:a14="http://schemas.microsoft.com/office/drawing/2010/main"/>
              </a:ext>
            </a:extLst>
          </a:blip>
          <a:srcRect b="16196"/>
          <a:stretch>
            <a:fillRect/>
          </a:stretch>
        </p:blipFill>
        <p:spPr>
          <a:xfrm>
            <a:off x="619455" y="3556668"/>
            <a:ext cx="745753" cy="624963"/>
          </a:xfrm>
          <a:prstGeom prst="rect">
            <a:avLst/>
          </a:prstGeom>
          <a:ln w="12700">
            <a:miter lim="400000"/>
          </a:ln>
        </p:spPr>
      </p:pic>
      <p:pic>
        <p:nvPicPr>
          <p:cNvPr id="748" name="noun_1251645_cc.png" descr="noun_1251645_cc.png"/>
          <p:cNvPicPr>
            <a:picLocks noChangeAspect="1"/>
          </p:cNvPicPr>
          <p:nvPr/>
        </p:nvPicPr>
        <p:blipFill>
          <a:blip r:embed="rId6" cstate="print">
            <a:extLst>
              <a:ext uri="{28A0092B-C50C-407E-A947-70E740481C1C}">
                <a14:useLocalDpi xmlns:a14="http://schemas.microsoft.com/office/drawing/2010/main"/>
              </a:ext>
            </a:extLst>
          </a:blip>
          <a:srcRect b="14959"/>
          <a:stretch>
            <a:fillRect/>
          </a:stretch>
        </p:blipFill>
        <p:spPr>
          <a:xfrm>
            <a:off x="546828" y="4495029"/>
            <a:ext cx="833175" cy="708525"/>
          </a:xfrm>
          <a:prstGeom prst="rect">
            <a:avLst/>
          </a:prstGeom>
          <a:ln w="12700">
            <a:miter lim="400000"/>
          </a:ln>
        </p:spPr>
      </p:pic>
      <p:sp>
        <p:nvSpPr>
          <p:cNvPr id="749" name="Workforce…"/>
          <p:cNvSpPr txBox="1"/>
          <p:nvPr/>
        </p:nvSpPr>
        <p:spPr>
          <a:xfrm>
            <a:off x="1578153" y="2565202"/>
            <a:ext cx="4606370" cy="654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a:solidFill>
                  <a:srgbClr val="F66969"/>
                </a:solidFill>
              </a:defRPr>
            </a:pPr>
            <a:r>
              <a:t>Workforce</a:t>
            </a:r>
          </a:p>
          <a:p>
            <a:pPr algn="just" defTabSz="457200">
              <a:defRPr b="0"/>
            </a:pPr>
            <a:r>
              <a:t>Revoir la manière de penser les salariés d’aujourd’hui et ce qu’ils peuvent apporter collectivement.           </a:t>
            </a:r>
          </a:p>
        </p:txBody>
      </p:sp>
      <p:sp>
        <p:nvSpPr>
          <p:cNvPr id="750" name="Workspace…"/>
          <p:cNvSpPr txBox="1"/>
          <p:nvPr/>
        </p:nvSpPr>
        <p:spPr>
          <a:xfrm>
            <a:off x="1579924" y="3527164"/>
            <a:ext cx="4606370" cy="654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a:solidFill>
                  <a:srgbClr val="F66969"/>
                </a:solidFill>
              </a:defRPr>
            </a:pPr>
            <a:r>
              <a:t>Workspace</a:t>
            </a:r>
          </a:p>
          <a:p>
            <a:pPr algn="just" defTabSz="457200">
              <a:defRPr b="0"/>
            </a:pPr>
            <a:r>
              <a:t>Réinventer l’espace de travail comme un espace dynamique, d’interaction et de créativité. </a:t>
            </a:r>
          </a:p>
        </p:txBody>
      </p:sp>
      <p:sp>
        <p:nvSpPr>
          <p:cNvPr id="751" name="Workflow…"/>
          <p:cNvSpPr txBox="1"/>
          <p:nvPr/>
        </p:nvSpPr>
        <p:spPr>
          <a:xfrm>
            <a:off x="1578153" y="4420349"/>
            <a:ext cx="4606370" cy="8577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a:solidFill>
                  <a:srgbClr val="F66969"/>
                </a:solidFill>
              </a:defRPr>
            </a:pPr>
            <a:r>
              <a:t>Workflow</a:t>
            </a:r>
          </a:p>
          <a:p>
            <a:pPr algn="just" defTabSz="457200">
              <a:defRPr b="0"/>
            </a:pPr>
            <a:r>
              <a:t>Trouver la juste posture du dirigeant, à la fois bienveillante, « juste », donneuse de sens et permettant l’impulsion.</a:t>
            </a:r>
          </a:p>
        </p:txBody>
      </p:sp>
      <p:sp>
        <p:nvSpPr>
          <p:cNvPr id="752" name="Pour Alexandre Pachulski, Dirigeant de TalentSoft, la révolution du monde du travail passe par la remise en question des  3 W : Workforce, Workspace, Workflow*."/>
          <p:cNvSpPr txBox="1"/>
          <p:nvPr/>
        </p:nvSpPr>
        <p:spPr>
          <a:xfrm>
            <a:off x="564379" y="1465071"/>
            <a:ext cx="6353908" cy="654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b="0"/>
            </a:pPr>
            <a:r>
              <a:t>Pour Alexandre Pachulski, dirigeant de TalentSoft, la révolution du monde du travail passe par la remise en question des 3 W : </a:t>
            </a:r>
            <a:r>
              <a:rPr b="1"/>
              <a:t>Workforce</a:t>
            </a:r>
            <a:r>
              <a:t>, </a:t>
            </a:r>
            <a:r>
              <a:rPr b="1"/>
              <a:t>Workspace</a:t>
            </a:r>
            <a:r>
              <a:t>, </a:t>
            </a:r>
            <a:r>
              <a:rPr b="1"/>
              <a:t>Workflow</a:t>
            </a:r>
            <a:r>
              <a:t>*.  </a:t>
            </a:r>
          </a:p>
        </p:txBody>
      </p:sp>
      <p:sp>
        <p:nvSpPr>
          <p:cNvPr id="753" name="Circle">
            <a:hlinkClick r:id="rId7" action="ppaction://hlinksldjump"/>
          </p:cNvPr>
          <p:cNvSpPr/>
          <p:nvPr/>
        </p:nvSpPr>
        <p:spPr>
          <a:xfrm>
            <a:off x="7097526" y="4471626"/>
            <a:ext cx="548087" cy="548087"/>
          </a:xfrm>
          <a:prstGeom prst="ellipse">
            <a:avLst/>
          </a:prstGeom>
          <a:solidFill>
            <a:srgbClr val="F66969"/>
          </a:solidFill>
          <a:ln w="12700">
            <a:miter lim="400000"/>
          </a:ln>
        </p:spPr>
        <p:txBody>
          <a:bodyPr lIns="0" tIns="0" rIns="0" bIns="0" anchor="ctr"/>
          <a:lstStyle/>
          <a:p>
            <a:pPr defTabSz="825500">
              <a:defRPr sz="3200">
                <a:solidFill>
                  <a:srgbClr val="FFFFFF"/>
                </a:solidFill>
              </a:defRPr>
            </a:pPr>
            <a:endParaRPr/>
          </a:p>
        </p:txBody>
      </p:sp>
      <p:sp>
        <p:nvSpPr>
          <p:cNvPr id="754" name="*Main d’œuvre, Espace de travail, Flux de travail"/>
          <p:cNvSpPr txBox="1"/>
          <p:nvPr/>
        </p:nvSpPr>
        <p:spPr>
          <a:xfrm>
            <a:off x="6063824" y="6243812"/>
            <a:ext cx="1975632"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defTabSz="457200">
              <a:defRPr sz="700" b="0"/>
            </a:lvl1pPr>
          </a:lstStyle>
          <a:p>
            <a:r>
              <a:t>*Main d’œuvre, Espace de travail, Flux de travail</a:t>
            </a:r>
          </a:p>
        </p:txBody>
      </p:sp>
      <p:sp>
        <p:nvSpPr>
          <p:cNvPr id="755" name="Circle">
            <a:hlinkClick r:id="rId8" action="ppaction://hlinksldjump"/>
          </p:cNvPr>
          <p:cNvSpPr/>
          <p:nvPr/>
        </p:nvSpPr>
        <p:spPr>
          <a:xfrm>
            <a:off x="7097525" y="2514886"/>
            <a:ext cx="548089" cy="548089"/>
          </a:xfrm>
          <a:prstGeom prst="ellipse">
            <a:avLst/>
          </a:prstGeom>
          <a:solidFill>
            <a:srgbClr val="F66969"/>
          </a:solidFill>
          <a:ln w="12700">
            <a:miter lim="400000"/>
          </a:ln>
        </p:spPr>
        <p:txBody>
          <a:bodyPr lIns="0" tIns="0" rIns="0" bIns="0" anchor="ctr"/>
          <a:lstStyle/>
          <a:p>
            <a:pPr defTabSz="825500">
              <a:defRPr sz="3200">
                <a:solidFill>
                  <a:srgbClr val="FFFFFF"/>
                </a:solidFill>
              </a:defRPr>
            </a:pPr>
            <a:endParaRPr/>
          </a:p>
        </p:txBody>
      </p:sp>
      <p:sp>
        <p:nvSpPr>
          <p:cNvPr id="756" name="Circle">
            <a:hlinkClick r:id="rId9" action="ppaction://hlinksldjump"/>
          </p:cNvPr>
          <p:cNvSpPr/>
          <p:nvPr/>
        </p:nvSpPr>
        <p:spPr>
          <a:xfrm>
            <a:off x="7097525" y="3491601"/>
            <a:ext cx="548089" cy="548089"/>
          </a:xfrm>
          <a:prstGeom prst="ellipse">
            <a:avLst/>
          </a:prstGeom>
          <a:solidFill>
            <a:srgbClr val="F66969"/>
          </a:solidFill>
          <a:ln w="12700">
            <a:miter lim="400000"/>
          </a:ln>
        </p:spPr>
        <p:txBody>
          <a:bodyPr lIns="0" tIns="0" rIns="0" bIns="0" anchor="ctr"/>
          <a:lstStyle/>
          <a:p>
            <a:pPr defTabSz="825500">
              <a:defRPr sz="3200">
                <a:solidFill>
                  <a:srgbClr val="FFFFFF"/>
                </a:solidFill>
              </a:defRPr>
            </a:pPr>
            <a:endParaRPr/>
          </a:p>
        </p:txBody>
      </p:sp>
      <p:sp>
        <p:nvSpPr>
          <p:cNvPr id="757" name="Des changements inhérents aux changements de générations"/>
          <p:cNvSpPr txBox="1"/>
          <p:nvPr/>
        </p:nvSpPr>
        <p:spPr>
          <a:xfrm>
            <a:off x="464472" y="564813"/>
            <a:ext cx="7165321" cy="7770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F66969"/>
                </a:solidFill>
              </a:defRPr>
            </a:lvl1pPr>
          </a:lstStyle>
          <a:p>
            <a:r>
              <a:t>Des changements inhérents aux changements de générations</a:t>
            </a:r>
          </a:p>
        </p:txBody>
      </p:sp>
      <p:sp>
        <p:nvSpPr>
          <p:cNvPr id="758" name="Voir notre partie ‘Devenir une entreprise collective’"/>
          <p:cNvSpPr txBox="1"/>
          <p:nvPr/>
        </p:nvSpPr>
        <p:spPr>
          <a:xfrm>
            <a:off x="5720952" y="3187398"/>
            <a:ext cx="1975632" cy="27607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defTabSz="457200">
              <a:defRPr sz="800"/>
            </a:lvl1pPr>
          </a:lstStyle>
          <a:p>
            <a:r>
              <a:t>Voir notre partie ‘Devenir une entreprise collaborative’</a:t>
            </a:r>
          </a:p>
        </p:txBody>
      </p:sp>
      <p:sp>
        <p:nvSpPr>
          <p:cNvPr id="759" name="Voir notre partie ‘Travailler de manière plus flexible’"/>
          <p:cNvSpPr txBox="1"/>
          <p:nvPr/>
        </p:nvSpPr>
        <p:spPr>
          <a:xfrm>
            <a:off x="5876301" y="4118413"/>
            <a:ext cx="1820284" cy="27607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defTabSz="457200">
              <a:defRPr sz="800"/>
            </a:lvl1pPr>
          </a:lstStyle>
          <a:p>
            <a:r>
              <a:t>Voir notre partie ‘Travailler de manière plus flexible’</a:t>
            </a:r>
          </a:p>
        </p:txBody>
      </p:sp>
      <p:sp>
        <p:nvSpPr>
          <p:cNvPr id="760" name="Voir notre partie ‘Inventer le manager de demain’"/>
          <p:cNvSpPr txBox="1"/>
          <p:nvPr/>
        </p:nvSpPr>
        <p:spPr>
          <a:xfrm>
            <a:off x="5876301" y="5091365"/>
            <a:ext cx="1820284" cy="27607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defTabSz="457200">
              <a:defRPr sz="800"/>
            </a:lvl1pPr>
          </a:lstStyle>
          <a:p>
            <a:r>
              <a:t>Voir notre partie ‘Inventer le manager de demain’</a:t>
            </a:r>
          </a:p>
        </p:txBody>
      </p:sp>
      <p:pic>
        <p:nvPicPr>
          <p:cNvPr id="761"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168850" y="2612854"/>
            <a:ext cx="405439" cy="352152"/>
          </a:xfrm>
          <a:prstGeom prst="rect">
            <a:avLst/>
          </a:prstGeom>
          <a:ln w="12700">
            <a:miter lim="400000"/>
          </a:ln>
        </p:spPr>
      </p:pic>
      <p:pic>
        <p:nvPicPr>
          <p:cNvPr id="762" name="Image" descr="Image"/>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412579" y="2451127"/>
            <a:ext cx="362263" cy="315169"/>
          </a:xfrm>
          <a:prstGeom prst="rect">
            <a:avLst/>
          </a:prstGeom>
          <a:ln w="12700">
            <a:miter lim="400000"/>
          </a:ln>
        </p:spPr>
      </p:pic>
      <p:pic>
        <p:nvPicPr>
          <p:cNvPr id="763"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157984" y="3575166"/>
            <a:ext cx="405438" cy="352153"/>
          </a:xfrm>
          <a:prstGeom prst="rect">
            <a:avLst/>
          </a:prstGeom>
          <a:ln w="12700">
            <a:miter lim="400000"/>
          </a:ln>
        </p:spPr>
      </p:pic>
      <p:pic>
        <p:nvPicPr>
          <p:cNvPr id="764" name="Image" descr="Image"/>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417931" y="3462098"/>
            <a:ext cx="362263" cy="315169"/>
          </a:xfrm>
          <a:prstGeom prst="rect">
            <a:avLst/>
          </a:prstGeom>
          <a:ln w="12700">
            <a:miter lim="400000"/>
          </a:ln>
        </p:spPr>
      </p:pic>
      <p:pic>
        <p:nvPicPr>
          <p:cNvPr id="765"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157984" y="4556455"/>
            <a:ext cx="405438" cy="352152"/>
          </a:xfrm>
          <a:prstGeom prst="rect">
            <a:avLst/>
          </a:prstGeom>
          <a:ln w="12700">
            <a:miter lim="400000"/>
          </a:ln>
        </p:spPr>
      </p:pic>
      <p:pic>
        <p:nvPicPr>
          <p:cNvPr id="766" name="Image" descr="Image"/>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7401712" y="4410948"/>
            <a:ext cx="362263" cy="315169"/>
          </a:xfrm>
          <a:prstGeom prst="rect">
            <a:avLst/>
          </a:prstGeom>
          <a:ln w="12700">
            <a:miter lim="400000"/>
          </a:ln>
        </p:spPr>
      </p:pic>
      <p:sp>
        <p:nvSpPr>
          <p:cNvPr id="767" name="Impacts générationnels"/>
          <p:cNvSpPr txBox="1"/>
          <p:nvPr/>
        </p:nvSpPr>
        <p:spPr>
          <a:xfrm>
            <a:off x="10161822" y="6582988"/>
            <a:ext cx="146541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Impacts générationnels</a:t>
            </a:r>
          </a:p>
        </p:txBody>
      </p:sp>
    </p:spTree>
  </p:cSld>
  <p:clrMapOvr>
    <a:masterClrMapping/>
  </p:clrMapOvr>
  <p:transition xmlns:p14="http://schemas.microsoft.com/office/powerpoint/2010/mai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77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77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25</a:t>
            </a:fld>
            <a:endParaRPr/>
          </a:p>
        </p:txBody>
      </p:sp>
      <p:pic>
        <p:nvPicPr>
          <p:cNvPr id="772"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773" name="Ce que les jeunes veulent voir changer dans le monde du travail"/>
          <p:cNvSpPr txBox="1"/>
          <p:nvPr/>
        </p:nvSpPr>
        <p:spPr>
          <a:xfrm>
            <a:off x="563933" y="525821"/>
            <a:ext cx="7340243" cy="7770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F66969"/>
                </a:solidFill>
              </a:defRPr>
            </a:pPr>
            <a:r>
              <a:t>Ce que les jeunes veulent voir changer dans </a:t>
            </a:r>
          </a:p>
          <a:p>
            <a:pPr algn="l">
              <a:defRPr sz="2500">
                <a:solidFill>
                  <a:srgbClr val="F66969"/>
                </a:solidFill>
              </a:defRPr>
            </a:pPr>
            <a:r>
              <a:t>le monde du travail</a:t>
            </a:r>
          </a:p>
        </p:txBody>
      </p:sp>
      <p:sp>
        <p:nvSpPr>
          <p:cNvPr id="774" name="Line"/>
          <p:cNvSpPr/>
          <p:nvPr/>
        </p:nvSpPr>
        <p:spPr>
          <a:xfrm flipV="1">
            <a:off x="2310442" y="4990690"/>
            <a:ext cx="7130097" cy="124"/>
          </a:xfrm>
          <a:prstGeom prst="line">
            <a:avLst/>
          </a:prstGeom>
          <a:ln w="12700">
            <a:solidFill>
              <a:srgbClr val="929292"/>
            </a:solidFill>
            <a:custDash>
              <a:ds d="200000" sp="200000"/>
            </a:custDash>
            <a:miter lim="400000"/>
            <a:headEnd type="diamond"/>
            <a:tailEnd type="diamond"/>
          </a:ln>
        </p:spPr>
        <p:txBody>
          <a:bodyPr lIns="45718" tIns="45718" rIns="45718" bIns="45718"/>
          <a:lstStyle/>
          <a:p>
            <a:endParaRPr/>
          </a:p>
        </p:txBody>
      </p:sp>
      <p:sp>
        <p:nvSpPr>
          <p:cNvPr id="775" name="20%"/>
          <p:cNvSpPr txBox="1"/>
          <p:nvPr/>
        </p:nvSpPr>
        <p:spPr>
          <a:xfrm>
            <a:off x="3829994" y="3031793"/>
            <a:ext cx="570398"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444444"/>
                </a:solidFill>
              </a:defRPr>
            </a:lvl1pPr>
          </a:lstStyle>
          <a:p>
            <a:r>
              <a:t>20%</a:t>
            </a:r>
          </a:p>
        </p:txBody>
      </p:sp>
      <p:sp>
        <p:nvSpPr>
          <p:cNvPr id="776" name="10%"/>
          <p:cNvSpPr txBox="1"/>
          <p:nvPr/>
        </p:nvSpPr>
        <p:spPr>
          <a:xfrm>
            <a:off x="2875976" y="3745905"/>
            <a:ext cx="570397"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444444"/>
                </a:solidFill>
              </a:defRPr>
            </a:lvl1pPr>
          </a:lstStyle>
          <a:p>
            <a:r>
              <a:t>10%</a:t>
            </a:r>
          </a:p>
        </p:txBody>
      </p:sp>
      <p:sp>
        <p:nvSpPr>
          <p:cNvPr id="777" name="22,50%"/>
          <p:cNvSpPr txBox="1"/>
          <p:nvPr/>
        </p:nvSpPr>
        <p:spPr>
          <a:xfrm>
            <a:off x="4634777" y="2864417"/>
            <a:ext cx="802739"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444444"/>
                </a:solidFill>
              </a:defRPr>
            </a:lvl1pPr>
          </a:lstStyle>
          <a:p>
            <a:r>
              <a:t>22,50%</a:t>
            </a:r>
          </a:p>
        </p:txBody>
      </p:sp>
      <p:sp>
        <p:nvSpPr>
          <p:cNvPr id="778" name="29%"/>
          <p:cNvSpPr txBox="1"/>
          <p:nvPr/>
        </p:nvSpPr>
        <p:spPr>
          <a:xfrm>
            <a:off x="5738162" y="2284206"/>
            <a:ext cx="570397"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444444"/>
                </a:solidFill>
              </a:defRPr>
            </a:lvl1pPr>
          </a:lstStyle>
          <a:p>
            <a:r>
              <a:t>29%</a:t>
            </a:r>
          </a:p>
        </p:txBody>
      </p:sp>
      <p:sp>
        <p:nvSpPr>
          <p:cNvPr id="779" name="30%"/>
          <p:cNvSpPr txBox="1"/>
          <p:nvPr/>
        </p:nvSpPr>
        <p:spPr>
          <a:xfrm>
            <a:off x="6618895" y="2077721"/>
            <a:ext cx="570399"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444444"/>
                </a:solidFill>
              </a:defRPr>
            </a:lvl1pPr>
          </a:lstStyle>
          <a:p>
            <a:r>
              <a:t>30%</a:t>
            </a:r>
          </a:p>
        </p:txBody>
      </p:sp>
      <p:sp>
        <p:nvSpPr>
          <p:cNvPr id="780" name="Lieux et espaces de travail"/>
          <p:cNvSpPr txBox="1"/>
          <p:nvPr/>
        </p:nvSpPr>
        <p:spPr>
          <a:xfrm>
            <a:off x="3689682" y="5449394"/>
            <a:ext cx="802739" cy="50343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100">
                <a:solidFill>
                  <a:srgbClr val="444444"/>
                </a:solidFill>
              </a:defRPr>
            </a:lvl1pPr>
          </a:lstStyle>
          <a:p>
            <a:r>
              <a:t>Lieux et espaces de travail</a:t>
            </a:r>
          </a:p>
        </p:txBody>
      </p:sp>
      <p:sp>
        <p:nvSpPr>
          <p:cNvPr id="781" name="Partage des tâches avec des robots"/>
          <p:cNvSpPr txBox="1"/>
          <p:nvPr/>
        </p:nvSpPr>
        <p:spPr>
          <a:xfrm>
            <a:off x="2759804" y="5373194"/>
            <a:ext cx="802740" cy="65583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100">
                <a:solidFill>
                  <a:srgbClr val="444444"/>
                </a:solidFill>
              </a:defRPr>
            </a:lvl1pPr>
          </a:lstStyle>
          <a:p>
            <a:r>
              <a:t>Partage des tâches avec des robots </a:t>
            </a:r>
          </a:p>
        </p:txBody>
      </p:sp>
      <p:sp>
        <p:nvSpPr>
          <p:cNvPr id="782" name="Nouvelles formes de contrat de travail"/>
          <p:cNvSpPr txBox="1"/>
          <p:nvPr/>
        </p:nvSpPr>
        <p:spPr>
          <a:xfrm>
            <a:off x="4634777" y="5373194"/>
            <a:ext cx="802739" cy="65583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100">
                <a:solidFill>
                  <a:srgbClr val="444444"/>
                </a:solidFill>
              </a:defRPr>
            </a:lvl1pPr>
          </a:lstStyle>
          <a:p>
            <a:r>
              <a:t>Nouvelles formes de contrat de travail</a:t>
            </a:r>
          </a:p>
        </p:txBody>
      </p:sp>
      <p:sp>
        <p:nvSpPr>
          <p:cNvPr id="783" name="Nouvelles formes de collaboration"/>
          <p:cNvSpPr txBox="1"/>
          <p:nvPr/>
        </p:nvSpPr>
        <p:spPr>
          <a:xfrm>
            <a:off x="5503011" y="5445423"/>
            <a:ext cx="973079" cy="50343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100">
                <a:solidFill>
                  <a:srgbClr val="444444"/>
                </a:solidFill>
              </a:defRPr>
            </a:lvl1pPr>
          </a:lstStyle>
          <a:p>
            <a:r>
              <a:t>Nouvelles formes de collaboration</a:t>
            </a:r>
          </a:p>
        </p:txBody>
      </p:sp>
      <p:sp>
        <p:nvSpPr>
          <p:cNvPr id="784" name="Compétences connaissance"/>
          <p:cNvSpPr txBox="1"/>
          <p:nvPr/>
        </p:nvSpPr>
        <p:spPr>
          <a:xfrm>
            <a:off x="6422797" y="5536891"/>
            <a:ext cx="1024592" cy="35103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100">
                <a:solidFill>
                  <a:srgbClr val="444444"/>
                </a:solidFill>
              </a:defRPr>
            </a:lvl1pPr>
          </a:lstStyle>
          <a:p>
            <a:r>
              <a:t>Compétences connaissance</a:t>
            </a:r>
          </a:p>
        </p:txBody>
      </p:sp>
      <p:sp>
        <p:nvSpPr>
          <p:cNvPr id="785" name="39%"/>
          <p:cNvSpPr txBox="1"/>
          <p:nvPr/>
        </p:nvSpPr>
        <p:spPr>
          <a:xfrm>
            <a:off x="7547709" y="1549358"/>
            <a:ext cx="570397"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444444"/>
                </a:solidFill>
              </a:defRPr>
            </a:lvl1pPr>
          </a:lstStyle>
          <a:p>
            <a:r>
              <a:t>39%</a:t>
            </a:r>
          </a:p>
        </p:txBody>
      </p:sp>
      <p:sp>
        <p:nvSpPr>
          <p:cNvPr id="786" name="Organisation du travail"/>
          <p:cNvSpPr txBox="1"/>
          <p:nvPr/>
        </p:nvSpPr>
        <p:spPr>
          <a:xfrm>
            <a:off x="7449353" y="5525593"/>
            <a:ext cx="973080" cy="35103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100">
                <a:solidFill>
                  <a:srgbClr val="444444"/>
                </a:solidFill>
              </a:defRPr>
            </a:lvl1pPr>
          </a:lstStyle>
          <a:p>
            <a:r>
              <a:t>Organisation du travail</a:t>
            </a:r>
          </a:p>
        </p:txBody>
      </p:sp>
      <p:sp>
        <p:nvSpPr>
          <p:cNvPr id="787" name="Rounded Rectangle"/>
          <p:cNvSpPr/>
          <p:nvPr/>
        </p:nvSpPr>
        <p:spPr>
          <a:xfrm>
            <a:off x="2906328" y="4227691"/>
            <a:ext cx="493183" cy="941501"/>
          </a:xfrm>
          <a:prstGeom prst="roundRect">
            <a:avLst>
              <a:gd name="adj" fmla="val 50000"/>
            </a:avLst>
          </a:prstGeom>
          <a:solidFill>
            <a:srgbClr val="F6696A"/>
          </a:solidFill>
          <a:ln w="12700">
            <a:solidFill>
              <a:srgbClr val="000000">
                <a:alpha val="0"/>
              </a:srgbClr>
            </a:solidFill>
            <a:miter lim="400000"/>
          </a:ln>
        </p:spPr>
        <p:txBody>
          <a:bodyPr lIns="0" tIns="0" rIns="0" bIns="0" anchor="ctr"/>
          <a:lstStyle/>
          <a:p>
            <a:pPr defTabSz="292100">
              <a:defRPr sz="1800" b="0">
                <a:solidFill>
                  <a:srgbClr val="FFFFFF"/>
                </a:solidFill>
                <a:effectLst>
                  <a:outerShdw blurRad="38100" dist="12700" dir="5400000" rotWithShape="0">
                    <a:srgbClr val="000000">
                      <a:alpha val="50000"/>
                    </a:srgbClr>
                  </a:outerShdw>
                </a:effectLst>
              </a:defRPr>
            </a:pPr>
            <a:endParaRPr/>
          </a:p>
        </p:txBody>
      </p:sp>
      <p:sp>
        <p:nvSpPr>
          <p:cNvPr id="788" name="Rounded Rectangle"/>
          <p:cNvSpPr/>
          <p:nvPr/>
        </p:nvSpPr>
        <p:spPr>
          <a:xfrm>
            <a:off x="3851871" y="3513577"/>
            <a:ext cx="493182" cy="1655617"/>
          </a:xfrm>
          <a:prstGeom prst="roundRect">
            <a:avLst>
              <a:gd name="adj" fmla="val 50000"/>
            </a:avLst>
          </a:prstGeom>
          <a:solidFill>
            <a:srgbClr val="ACACAC"/>
          </a:solidFill>
          <a:ln w="12700">
            <a:solidFill>
              <a:srgbClr val="000000">
                <a:alpha val="0"/>
              </a:srgbClr>
            </a:solidFill>
            <a:miter lim="400000"/>
          </a:ln>
        </p:spPr>
        <p:txBody>
          <a:bodyPr lIns="0" tIns="0" rIns="0" bIns="0" anchor="ctr"/>
          <a:lstStyle/>
          <a:p>
            <a:pPr defTabSz="292100">
              <a:defRPr sz="1800" b="0">
                <a:solidFill>
                  <a:srgbClr val="FFFFFF"/>
                </a:solidFill>
                <a:effectLst>
                  <a:outerShdw blurRad="38100" dist="12700" dir="5400000" rotWithShape="0">
                    <a:srgbClr val="000000">
                      <a:alpha val="50000"/>
                    </a:srgbClr>
                  </a:outerShdw>
                </a:effectLst>
              </a:defRPr>
            </a:pPr>
            <a:endParaRPr/>
          </a:p>
        </p:txBody>
      </p:sp>
      <p:sp>
        <p:nvSpPr>
          <p:cNvPr id="789" name="Rounded Rectangle"/>
          <p:cNvSpPr/>
          <p:nvPr/>
        </p:nvSpPr>
        <p:spPr>
          <a:xfrm>
            <a:off x="4797414" y="3334687"/>
            <a:ext cx="493182" cy="1834505"/>
          </a:xfrm>
          <a:prstGeom prst="roundRect">
            <a:avLst>
              <a:gd name="adj" fmla="val 50000"/>
            </a:avLst>
          </a:prstGeom>
          <a:solidFill>
            <a:srgbClr val="F6696A"/>
          </a:solidFill>
          <a:ln w="12700">
            <a:solidFill>
              <a:srgbClr val="000000">
                <a:alpha val="0"/>
              </a:srgbClr>
            </a:solidFill>
            <a:miter lim="400000"/>
          </a:ln>
        </p:spPr>
        <p:txBody>
          <a:bodyPr lIns="0" tIns="0" rIns="0" bIns="0" anchor="ctr"/>
          <a:lstStyle/>
          <a:p>
            <a:pPr defTabSz="292100">
              <a:defRPr sz="2000" b="0">
                <a:solidFill>
                  <a:srgbClr val="FFFFFF"/>
                </a:solidFill>
                <a:effectLst>
                  <a:outerShdw blurRad="38100" dist="12700" dir="5400000" rotWithShape="0">
                    <a:srgbClr val="000000">
                      <a:alpha val="50000"/>
                    </a:srgbClr>
                  </a:outerShdw>
                </a:effectLst>
              </a:defRPr>
            </a:pPr>
            <a:endParaRPr/>
          </a:p>
        </p:txBody>
      </p:sp>
      <p:sp>
        <p:nvSpPr>
          <p:cNvPr id="790" name="Rounded Rectangle"/>
          <p:cNvSpPr/>
          <p:nvPr/>
        </p:nvSpPr>
        <p:spPr>
          <a:xfrm>
            <a:off x="5742959" y="2765991"/>
            <a:ext cx="493182" cy="2403200"/>
          </a:xfrm>
          <a:prstGeom prst="roundRect">
            <a:avLst>
              <a:gd name="adj" fmla="val 50000"/>
            </a:avLst>
          </a:prstGeom>
          <a:solidFill>
            <a:srgbClr val="ACACAC"/>
          </a:solidFill>
          <a:ln w="12700">
            <a:solidFill>
              <a:srgbClr val="000000">
                <a:alpha val="0"/>
              </a:srgbClr>
            </a:solidFill>
            <a:miter lim="400000"/>
          </a:ln>
        </p:spPr>
        <p:txBody>
          <a:bodyPr lIns="0" tIns="0" rIns="0" bIns="0" anchor="ctr"/>
          <a:lstStyle/>
          <a:p>
            <a:pPr defTabSz="292100">
              <a:defRPr sz="1800" b="0">
                <a:solidFill>
                  <a:srgbClr val="FFFFFF"/>
                </a:solidFill>
                <a:effectLst>
                  <a:outerShdw blurRad="38100" dist="12700" dir="5400000" rotWithShape="0">
                    <a:srgbClr val="000000">
                      <a:alpha val="50000"/>
                    </a:srgbClr>
                  </a:outerShdw>
                </a:effectLst>
              </a:defRPr>
            </a:pPr>
            <a:endParaRPr/>
          </a:p>
        </p:txBody>
      </p:sp>
      <p:sp>
        <p:nvSpPr>
          <p:cNvPr id="791" name="Rounded Rectangle"/>
          <p:cNvSpPr/>
          <p:nvPr/>
        </p:nvSpPr>
        <p:spPr>
          <a:xfrm>
            <a:off x="6688501" y="2570803"/>
            <a:ext cx="493182" cy="2598387"/>
          </a:xfrm>
          <a:prstGeom prst="roundRect">
            <a:avLst>
              <a:gd name="adj" fmla="val 50000"/>
            </a:avLst>
          </a:prstGeom>
          <a:solidFill>
            <a:srgbClr val="F6696A"/>
          </a:solidFill>
          <a:ln w="12700">
            <a:solidFill>
              <a:srgbClr val="000000">
                <a:alpha val="0"/>
              </a:srgbClr>
            </a:solidFill>
            <a:miter lim="400000"/>
          </a:ln>
        </p:spPr>
        <p:txBody>
          <a:bodyPr lIns="0" tIns="0" rIns="0" bIns="0" anchor="ctr"/>
          <a:lstStyle/>
          <a:p>
            <a:pPr defTabSz="292100">
              <a:defRPr sz="1800" b="0">
                <a:solidFill>
                  <a:srgbClr val="FFFFFF"/>
                </a:solidFill>
                <a:effectLst>
                  <a:outerShdw blurRad="38100" dist="12700" dir="5400000" rotWithShape="0">
                    <a:srgbClr val="000000">
                      <a:alpha val="50000"/>
                    </a:srgbClr>
                  </a:outerShdw>
                </a:effectLst>
              </a:defRPr>
            </a:pPr>
            <a:endParaRPr/>
          </a:p>
        </p:txBody>
      </p:sp>
      <p:sp>
        <p:nvSpPr>
          <p:cNvPr id="792" name="Rounded Rectangle"/>
          <p:cNvSpPr/>
          <p:nvPr/>
        </p:nvSpPr>
        <p:spPr>
          <a:xfrm>
            <a:off x="7586319" y="2039124"/>
            <a:ext cx="493182" cy="3116153"/>
          </a:xfrm>
          <a:prstGeom prst="roundRect">
            <a:avLst>
              <a:gd name="adj" fmla="val 50000"/>
            </a:avLst>
          </a:prstGeom>
          <a:solidFill>
            <a:srgbClr val="ACACAC"/>
          </a:solidFill>
          <a:ln w="12700">
            <a:solidFill>
              <a:srgbClr val="000000">
                <a:alpha val="0"/>
              </a:srgbClr>
            </a:solidFill>
            <a:miter lim="400000"/>
          </a:ln>
        </p:spPr>
        <p:txBody>
          <a:bodyPr lIns="0" tIns="0" rIns="0" bIns="0" anchor="ctr"/>
          <a:lstStyle/>
          <a:p>
            <a:pPr defTabSz="292100">
              <a:defRPr sz="1800" b="0">
                <a:solidFill>
                  <a:srgbClr val="FFFFFF"/>
                </a:solidFill>
                <a:effectLst>
                  <a:outerShdw blurRad="38100" dist="12700" dir="5400000" rotWithShape="0">
                    <a:srgbClr val="000000">
                      <a:alpha val="50000"/>
                    </a:srgbClr>
                  </a:outerShdw>
                </a:effectLst>
              </a:defRPr>
            </a:pPr>
            <a:endParaRPr/>
          </a:p>
        </p:txBody>
      </p:sp>
      <p:sp>
        <p:nvSpPr>
          <p:cNvPr id="793" name="Rounded Rectangle"/>
          <p:cNvSpPr/>
          <p:nvPr/>
        </p:nvSpPr>
        <p:spPr>
          <a:xfrm>
            <a:off x="8622103" y="1523083"/>
            <a:ext cx="493183" cy="3646108"/>
          </a:xfrm>
          <a:prstGeom prst="roundRect">
            <a:avLst>
              <a:gd name="adj" fmla="val 50000"/>
            </a:avLst>
          </a:prstGeom>
          <a:solidFill>
            <a:srgbClr val="F6696A"/>
          </a:solidFill>
          <a:ln w="12700">
            <a:solidFill>
              <a:srgbClr val="000000">
                <a:alpha val="0"/>
              </a:srgbClr>
            </a:solidFill>
            <a:miter lim="400000"/>
          </a:ln>
        </p:spPr>
        <p:txBody>
          <a:bodyPr lIns="0" tIns="0" rIns="0" bIns="0" anchor="ctr"/>
          <a:lstStyle/>
          <a:p>
            <a:pPr defTabSz="292100">
              <a:defRPr sz="1800" b="0">
                <a:solidFill>
                  <a:srgbClr val="FFFFFF"/>
                </a:solidFill>
                <a:effectLst>
                  <a:outerShdw blurRad="38100" dist="12700" dir="5400000" rotWithShape="0">
                    <a:srgbClr val="000000">
                      <a:alpha val="50000"/>
                    </a:srgbClr>
                  </a:outerShdw>
                </a:effectLst>
              </a:defRPr>
            </a:pPr>
            <a:endParaRPr/>
          </a:p>
        </p:txBody>
      </p:sp>
      <p:sp>
        <p:nvSpPr>
          <p:cNvPr id="794" name="47%"/>
          <p:cNvSpPr txBox="1"/>
          <p:nvPr/>
        </p:nvSpPr>
        <p:spPr>
          <a:xfrm>
            <a:off x="8583496" y="1041300"/>
            <a:ext cx="570397"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444444"/>
                </a:solidFill>
              </a:defRPr>
            </a:lvl1pPr>
          </a:lstStyle>
          <a:p>
            <a:r>
              <a:t>47%</a:t>
            </a:r>
          </a:p>
        </p:txBody>
      </p:sp>
      <p:sp>
        <p:nvSpPr>
          <p:cNvPr id="795" name="Equilibre vie perso et professionnelle"/>
          <p:cNvSpPr txBox="1"/>
          <p:nvPr/>
        </p:nvSpPr>
        <p:spPr>
          <a:xfrm>
            <a:off x="8416556" y="5460691"/>
            <a:ext cx="1105197" cy="50343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100">
                <a:solidFill>
                  <a:srgbClr val="444444"/>
                </a:solidFill>
              </a:defRPr>
            </a:lvl1pPr>
          </a:lstStyle>
          <a:p>
            <a:r>
              <a:t>Equilibre vie perso et professionnelle</a:t>
            </a:r>
          </a:p>
        </p:txBody>
      </p:sp>
      <p:sp>
        <p:nvSpPr>
          <p:cNvPr id="796" name="Source : Valeurs arrondies extraites de l’infographie “L’étude qui tord le cou aux clichés sur la génération Y”, Viavoice - Manpowergroup - Les Echos START - 2017">
            <a:hlinkClick r:id="rId3"/>
          </p:cNvPr>
          <p:cNvSpPr txBox="1"/>
          <p:nvPr/>
        </p:nvSpPr>
        <p:spPr>
          <a:xfrm>
            <a:off x="5667309" y="6258254"/>
            <a:ext cx="6408609"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defTabSz="457200">
              <a:defRPr sz="700" b="0"/>
            </a:pPr>
            <a:r>
              <a:t>Source : Valeurs arrondies extraites de l’infographie </a:t>
            </a:r>
            <a:r>
              <a:rPr i="1"/>
              <a:t>L’étude qui tord le cou aux clichés sur la génération Y</a:t>
            </a:r>
            <a:r>
              <a:t>, Viavoice - Manpowergroup - Les Echos START - 2017</a:t>
            </a:r>
          </a:p>
        </p:txBody>
      </p:sp>
      <p:sp>
        <p:nvSpPr>
          <p:cNvPr id="797" name="Impacts générationnels"/>
          <p:cNvSpPr txBox="1"/>
          <p:nvPr/>
        </p:nvSpPr>
        <p:spPr>
          <a:xfrm>
            <a:off x="10161822" y="6582988"/>
            <a:ext cx="146541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Impacts générationnels</a:t>
            </a:r>
          </a:p>
        </p:txBody>
      </p:sp>
    </p:spTree>
  </p:cSld>
  <p:clrMapOvr>
    <a:masterClrMapping/>
  </p:clrMapOvr>
  <p:transition xmlns:p14="http://schemas.microsoft.com/office/powerpoint/2010/mai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9" name="95288-OKBFEO-557.jpg" descr="95288-OKBFEO-557.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0" y="0"/>
            <a:ext cx="12192001" cy="6858000"/>
          </a:xfrm>
          <a:prstGeom prst="rect">
            <a:avLst/>
          </a:prstGeom>
          <a:ln w="12700">
            <a:miter lim="400000"/>
          </a:ln>
        </p:spPr>
      </p:pic>
      <p:sp>
        <p:nvSpPr>
          <p:cNvPr id="800"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801"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grpSp>
        <p:nvGrpSpPr>
          <p:cNvPr id="804" name="Group"/>
          <p:cNvGrpSpPr/>
          <p:nvPr/>
        </p:nvGrpSpPr>
        <p:grpSpPr>
          <a:xfrm>
            <a:off x="3524820" y="966414"/>
            <a:ext cx="5142362" cy="4925173"/>
            <a:chOff x="0" y="0"/>
            <a:chExt cx="5142360" cy="4925171"/>
          </a:xfrm>
        </p:grpSpPr>
        <p:sp>
          <p:nvSpPr>
            <p:cNvPr id="802" name="Rectangle"/>
            <p:cNvSpPr/>
            <p:nvPr/>
          </p:nvSpPr>
          <p:spPr>
            <a:xfrm>
              <a:off x="0" y="-1"/>
              <a:ext cx="5142362" cy="4925172"/>
            </a:xfrm>
            <a:prstGeom prst="rect">
              <a:avLst/>
            </a:prstGeom>
            <a:solidFill>
              <a:srgbClr val="FFFFFF"/>
            </a:solidFill>
            <a:ln w="12700" cap="flat">
              <a:noFill/>
              <a:miter lim="400000"/>
            </a:ln>
            <a:effectLst/>
          </p:spPr>
          <p:txBody>
            <a:bodyPr wrap="square" lIns="0" tIns="0" rIns="0" bIns="0" numCol="1" anchor="t">
              <a:noAutofit/>
            </a:bodyPr>
            <a:lstStyle/>
            <a:p>
              <a:pPr defTabSz="1219168">
                <a:defRPr sz="2400" b="0">
                  <a:solidFill>
                    <a:srgbClr val="27282D"/>
                  </a:solidFill>
                </a:defRPr>
              </a:pPr>
              <a:endParaRPr/>
            </a:p>
          </p:txBody>
        </p:sp>
        <p:sp>
          <p:nvSpPr>
            <p:cNvPr id="803" name="Rectangle"/>
            <p:cNvSpPr/>
            <p:nvPr/>
          </p:nvSpPr>
          <p:spPr>
            <a:xfrm>
              <a:off x="188988" y="180870"/>
              <a:ext cx="4764387" cy="4563431"/>
            </a:xfrm>
            <a:prstGeom prst="rect">
              <a:avLst/>
            </a:prstGeom>
            <a:noFill/>
            <a:ln w="76200" cap="flat">
              <a:solidFill>
                <a:srgbClr val="F66969"/>
              </a:solidFill>
              <a:prstDash val="solid"/>
              <a:miter lim="400000"/>
            </a:ln>
            <a:effectLst/>
          </p:spPr>
          <p:txBody>
            <a:bodyPr wrap="square" lIns="0" tIns="0" rIns="0" bIns="0" numCol="1" anchor="t">
              <a:noAutofit/>
            </a:bodyPr>
            <a:lstStyle/>
            <a:p>
              <a:pPr defTabSz="1219168">
                <a:defRPr sz="2400" b="0">
                  <a:solidFill>
                    <a:srgbClr val="27282D"/>
                  </a:solidFill>
                </a:defRPr>
              </a:pPr>
              <a:endParaRPr/>
            </a:p>
          </p:txBody>
        </p:sp>
      </p:grpSp>
      <p:sp>
        <p:nvSpPr>
          <p:cNvPr id="805" name="Group"/>
          <p:cNvSpPr txBox="1"/>
          <p:nvPr/>
        </p:nvSpPr>
        <p:spPr>
          <a:xfrm>
            <a:off x="4186725" y="2200238"/>
            <a:ext cx="3818550" cy="2438541"/>
          </a:xfrm>
          <a:prstGeom prst="rect">
            <a:avLst/>
          </a:prstGeom>
          <a:ln w="12700">
            <a:miter lim="400000"/>
          </a:ln>
          <a:extLst>
            <a:ext uri="{C572A759-6A51-4108-AA02-DFA0A04FC94B}">
              <ma14:wrappingTextBoxFlag xmlns:ma14="http://schemas.microsoft.com/office/mac/drawingml/2011/main" val="1"/>
            </a:ext>
          </a:extLst>
        </p:spPr>
        <p:txBody>
          <a:bodyPr lIns="22859" tIns="22859" rIns="22859" bIns="22859">
            <a:spAutoFit/>
          </a:bodyPr>
          <a:lstStyle/>
          <a:p>
            <a:pPr algn="l" defTabSz="457200">
              <a:defRPr sz="1800" b="0"/>
            </a:pPr>
            <a:r>
              <a:t>Ceux qui composent la génération Y disent rechercher une </a:t>
            </a:r>
            <a:r>
              <a:rPr b="1">
                <a:solidFill>
                  <a:srgbClr val="F66969"/>
                </a:solidFill>
              </a:rPr>
              <a:t>mission</a:t>
            </a:r>
            <a:r>
              <a:t> davantage qu'un travail, un </a:t>
            </a:r>
            <a:r>
              <a:rPr b="1">
                <a:solidFill>
                  <a:srgbClr val="F66969"/>
                </a:solidFill>
              </a:rPr>
              <a:t>mentor plutôt qu'un chef</a:t>
            </a:r>
            <a:r>
              <a:rPr b="1">
                <a:solidFill>
                  <a:srgbClr val="54B4A5"/>
                </a:solidFill>
              </a:rPr>
              <a:t> </a:t>
            </a:r>
            <a:r>
              <a:t>et veulent avant tout </a:t>
            </a:r>
            <a:r>
              <a:rPr b="1">
                <a:solidFill>
                  <a:srgbClr val="F66969"/>
                </a:solidFill>
              </a:rPr>
              <a:t>avoir de l'impact, de l'influence</a:t>
            </a:r>
            <a:r>
              <a:t> dans ce qu'ils font. </a:t>
            </a:r>
          </a:p>
          <a:p>
            <a:pPr algn="l" defTabSz="457200">
              <a:defRPr sz="1800" b="0"/>
            </a:pPr>
            <a:endParaRPr/>
          </a:p>
          <a:p>
            <a:pPr algn="l" defTabSz="457200">
              <a:defRPr sz="1800" b="0"/>
            </a:pPr>
            <a:r>
              <a:t>Quitte à prendre le risque de tout abandonner s'ils ne l'obtiennent pas.</a:t>
            </a:r>
          </a:p>
        </p:txBody>
      </p:sp>
      <p:sp>
        <p:nvSpPr>
          <p:cNvPr id="806" name="Source : Pourquoi la génération Y est-elle en train de démissionner, Huffington Post, 2017">
            <a:hlinkClick r:id="rId3"/>
          </p:cNvPr>
          <p:cNvSpPr txBox="1"/>
          <p:nvPr/>
        </p:nvSpPr>
        <p:spPr>
          <a:xfrm>
            <a:off x="6594619" y="6228745"/>
            <a:ext cx="5492236" cy="13679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defTabSz="457200">
              <a:defRPr sz="700" b="0">
                <a:solidFill>
                  <a:srgbClr val="FFFFFF"/>
                </a:solidFill>
              </a:defRPr>
            </a:pPr>
            <a:r>
              <a:t>Source : </a:t>
            </a:r>
            <a:r>
              <a:rPr i="1"/>
              <a:t>Pourquoi la génération Y est-elle en train de démissionner</a:t>
            </a:r>
            <a:r>
              <a:t>, Huffington Post, 2017</a:t>
            </a:r>
          </a:p>
        </p:txBody>
      </p:sp>
      <p:sp>
        <p:nvSpPr>
          <p:cNvPr id="80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26</a:t>
            </a:fld>
            <a:endParaRPr/>
          </a:p>
        </p:txBody>
      </p:sp>
      <p:pic>
        <p:nvPicPr>
          <p:cNvPr id="808"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809" name="- Michael Dias Fondateur de l’agence Spitch"/>
          <p:cNvSpPr txBox="1"/>
          <p:nvPr/>
        </p:nvSpPr>
        <p:spPr>
          <a:xfrm>
            <a:off x="6347197" y="5092868"/>
            <a:ext cx="1880828" cy="414531"/>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defTabSz="457200">
              <a:defRPr sz="1500" b="0"/>
            </a:pPr>
            <a:r>
              <a:t>- Michael Dias</a:t>
            </a:r>
            <a:br/>
            <a:r>
              <a:rPr sz="1100">
                <a:solidFill>
                  <a:srgbClr val="535353"/>
                </a:solidFill>
              </a:rPr>
              <a:t>Fondateur de l’agence Spitch</a:t>
            </a:r>
          </a:p>
        </p:txBody>
      </p:sp>
      <p:sp>
        <p:nvSpPr>
          <p:cNvPr id="810" name="‘‘"/>
          <p:cNvSpPr txBox="1"/>
          <p:nvPr/>
        </p:nvSpPr>
        <p:spPr>
          <a:xfrm>
            <a:off x="3793704" y="1809260"/>
            <a:ext cx="465225" cy="91445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6100">
                <a:solidFill>
                  <a:srgbClr val="F66969"/>
                </a:solidFill>
              </a:defRPr>
            </a:lvl1pPr>
          </a:lstStyle>
          <a:p>
            <a:r>
              <a:t>‘‘</a:t>
            </a:r>
          </a:p>
        </p:txBody>
      </p:sp>
      <p:sp>
        <p:nvSpPr>
          <p:cNvPr id="811" name="’’"/>
          <p:cNvSpPr txBox="1"/>
          <p:nvPr/>
        </p:nvSpPr>
        <p:spPr>
          <a:xfrm>
            <a:off x="7909010" y="4423667"/>
            <a:ext cx="353269" cy="667520"/>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4400">
                <a:solidFill>
                  <a:srgbClr val="F66969"/>
                </a:solidFill>
              </a:defRPr>
            </a:lvl1pPr>
          </a:lstStyle>
          <a:p>
            <a:r>
              <a:t>’’</a:t>
            </a:r>
          </a:p>
        </p:txBody>
      </p:sp>
      <p:sp>
        <p:nvSpPr>
          <p:cNvPr id="812" name="Impacts générationnels"/>
          <p:cNvSpPr txBox="1"/>
          <p:nvPr/>
        </p:nvSpPr>
        <p:spPr>
          <a:xfrm>
            <a:off x="10161822" y="6582988"/>
            <a:ext cx="146541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Impacts générationnels</a:t>
            </a:r>
          </a:p>
        </p:txBody>
      </p:sp>
    </p:spTree>
  </p:cSld>
  <p:clrMapOvr>
    <a:masterClrMapping/>
  </p:clrMapOvr>
  <p:transition xmlns:p14="http://schemas.microsoft.com/office/powerpoint/2010/mai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4" name="Image" descr="Image">
            <a:hlinkClick r:id="rId2"/>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728" y="-12885"/>
            <a:ext cx="3930172" cy="3650716"/>
          </a:xfrm>
          <a:prstGeom prst="rect">
            <a:avLst/>
          </a:prstGeom>
          <a:ln w="12700">
            <a:miter lim="400000"/>
          </a:ln>
        </p:spPr>
      </p:pic>
      <p:pic>
        <p:nvPicPr>
          <p:cNvPr id="815" name="Image" descr="Image">
            <a:hlinkClick r:id="rId2"/>
          </p:cNvPr>
          <p:cNvPicPr>
            <a:picLocks noChangeAspect="1"/>
          </p:cNvPicPr>
          <p:nvPr/>
        </p:nvPicPr>
        <p:blipFill>
          <a:blip r:embed="rId4">
            <a:extLst/>
          </a:blip>
          <a:srcRect/>
          <a:stretch>
            <a:fillRect/>
          </a:stretch>
        </p:blipFill>
        <p:spPr>
          <a:xfrm>
            <a:off x="-50" y="3479917"/>
            <a:ext cx="3935761" cy="2213866"/>
          </a:xfrm>
          <a:prstGeom prst="rect">
            <a:avLst/>
          </a:prstGeom>
          <a:ln w="12700">
            <a:miter lim="400000"/>
          </a:ln>
        </p:spPr>
      </p:pic>
      <p:sp>
        <p:nvSpPr>
          <p:cNvPr id="81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81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81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27</a:t>
            </a:fld>
            <a:endParaRPr/>
          </a:p>
        </p:txBody>
      </p:sp>
      <p:pic>
        <p:nvPicPr>
          <p:cNvPr id="819" name="image25.png" descr="image25.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820" name="Cas pratique 3 :…"/>
          <p:cNvSpPr txBox="1"/>
          <p:nvPr/>
        </p:nvSpPr>
        <p:spPr>
          <a:xfrm>
            <a:off x="4361234" y="303571"/>
            <a:ext cx="6050696" cy="11453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cap="all">
                <a:solidFill>
                  <a:srgbClr val="F66969"/>
                </a:solidFill>
              </a:defRPr>
            </a:pPr>
            <a:r>
              <a:t>Cas pratique N°4</a:t>
            </a:r>
            <a:r>
              <a:rPr cap="none"/>
              <a:t> :</a:t>
            </a:r>
          </a:p>
          <a:p>
            <a:pPr algn="l">
              <a:defRPr sz="2500">
                <a:solidFill>
                  <a:srgbClr val="F66969"/>
                </a:solidFill>
              </a:defRPr>
            </a:pPr>
            <a:r>
              <a:t>Les jeunes à l’honneur chez</a:t>
            </a:r>
          </a:p>
          <a:p>
            <a:pPr algn="l">
              <a:defRPr sz="2500">
                <a:solidFill>
                  <a:srgbClr val="F66969"/>
                </a:solidFill>
              </a:defRPr>
            </a:pPr>
            <a:r>
              <a:t>Pernod Ricard</a:t>
            </a:r>
          </a:p>
        </p:txBody>
      </p:sp>
      <p:sp>
        <p:nvSpPr>
          <p:cNvPr id="821" name="L’INTÉRÊT ?…"/>
          <p:cNvSpPr txBox="1"/>
          <p:nvPr/>
        </p:nvSpPr>
        <p:spPr>
          <a:xfrm>
            <a:off x="5168900" y="3572440"/>
            <a:ext cx="6299200" cy="6799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66869"/>
                </a:solidFill>
              </a:defRPr>
            </a:pPr>
            <a:r>
              <a:t>L’INTÉRÊT ?</a:t>
            </a:r>
          </a:p>
          <a:p>
            <a:pPr algn="l" defTabSz="457200">
              <a:defRPr b="0"/>
            </a:pPr>
            <a:r>
              <a:t>Aligner les attentes de la génération Y  et le fonctionnel actuel des organisations, tout en étant </a:t>
            </a:r>
            <a:r>
              <a:rPr b="1"/>
              <a:t>porteur d’innovation sociale</a:t>
            </a:r>
            <a:r>
              <a:t> et de bien-être.  </a:t>
            </a:r>
          </a:p>
        </p:txBody>
      </p:sp>
      <p:sp>
        <p:nvSpPr>
          <p:cNvPr id="822" name="ET AUSSI……"/>
          <p:cNvSpPr txBox="1"/>
          <p:nvPr/>
        </p:nvSpPr>
        <p:spPr>
          <a:xfrm>
            <a:off x="5168900" y="4794246"/>
            <a:ext cx="6299200"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66869"/>
                </a:solidFill>
              </a:defRPr>
            </a:pPr>
            <a:r>
              <a:t>ET AUSSI…</a:t>
            </a:r>
          </a:p>
          <a:p>
            <a:pPr algn="just" defTabSz="457200">
              <a:defRPr b="0"/>
            </a:pPr>
            <a:r>
              <a:t>Un « Youth Network » a été mis en place : </a:t>
            </a:r>
            <a:r>
              <a:rPr b="1"/>
              <a:t>186 ambassadeurs internes</a:t>
            </a:r>
            <a:r>
              <a:t> de 44 nationalités différentes sont chargés de faire le lien avec la direction des différentes filiales. De plus, le réseau social interne au groupe, Chatter, retransmet les avancées du YAC.</a:t>
            </a:r>
          </a:p>
        </p:txBody>
      </p:sp>
      <p:sp>
        <p:nvSpPr>
          <p:cNvPr id="823" name="Circle">
            <a:hlinkClick r:id="rId6"/>
          </p:cNvPr>
          <p:cNvSpPr/>
          <p:nvPr/>
        </p:nvSpPr>
        <p:spPr>
          <a:xfrm>
            <a:off x="10837402" y="369832"/>
            <a:ext cx="737683" cy="737681"/>
          </a:xfrm>
          <a:prstGeom prst="ellipse">
            <a:avLst/>
          </a:prstGeom>
          <a:solidFill>
            <a:srgbClr val="F66969"/>
          </a:solidFill>
          <a:ln w="12700">
            <a:miter lim="400000"/>
          </a:ln>
        </p:spPr>
        <p:txBody>
          <a:bodyPr lIns="0" tIns="0" rIns="0" bIns="0" anchor="ctr"/>
          <a:lstStyle/>
          <a:p>
            <a:pPr>
              <a:defRPr sz="1600">
                <a:solidFill>
                  <a:srgbClr val="FFFFFF"/>
                </a:solidFill>
              </a:defRPr>
            </a:pPr>
            <a:endParaRPr/>
          </a:p>
        </p:txBody>
      </p:sp>
      <p:sp>
        <p:nvSpPr>
          <p:cNvPr id="824" name="Light Bulb"/>
          <p:cNvSpPr/>
          <p:nvPr/>
        </p:nvSpPr>
        <p:spPr>
          <a:xfrm>
            <a:off x="11066284" y="502903"/>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pic>
        <p:nvPicPr>
          <p:cNvPr id="825" name="Image" descr="Image">
            <a:hlinkClick r:id="rId7"/>
          </p:cNvPr>
          <p:cNvPicPr>
            <a:picLocks noChangeAspect="1"/>
          </p:cNvPicPr>
          <p:nvPr/>
        </p:nvPicPr>
        <p:blipFill>
          <a:blip r:embed="rId8">
            <a:extLst/>
          </a:blip>
          <a:stretch>
            <a:fillRect/>
          </a:stretch>
        </p:blipFill>
        <p:spPr>
          <a:xfrm>
            <a:off x="1264339" y="5740753"/>
            <a:ext cx="1407031" cy="654846"/>
          </a:xfrm>
          <a:prstGeom prst="rect">
            <a:avLst/>
          </a:prstGeom>
          <a:ln w="12700">
            <a:miter lim="400000"/>
          </a:ln>
        </p:spPr>
      </p:pic>
      <p:sp>
        <p:nvSpPr>
          <p:cNvPr id="826" name="Source : Quand les jeunes prennent le pouvoir, Le Figaro, 2017">
            <a:hlinkClick r:id="rId6"/>
          </p:cNvPr>
          <p:cNvSpPr txBox="1"/>
          <p:nvPr/>
        </p:nvSpPr>
        <p:spPr>
          <a:xfrm>
            <a:off x="9506765" y="6258254"/>
            <a:ext cx="2569153"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defTabSz="457200">
              <a:defRPr sz="700" b="0"/>
            </a:pPr>
            <a:r>
              <a:t>Source : </a:t>
            </a:r>
            <a:r>
              <a:rPr i="1"/>
              <a:t>Quand les jeunes prennent le pouvoir</a:t>
            </a:r>
            <a:r>
              <a:t>, Le Figaro, 2017</a:t>
            </a:r>
          </a:p>
        </p:txBody>
      </p:sp>
      <p:sp>
        <p:nvSpPr>
          <p:cNvPr id="827" name="QUOI ?…"/>
          <p:cNvSpPr txBox="1"/>
          <p:nvPr/>
        </p:nvSpPr>
        <p:spPr>
          <a:xfrm>
            <a:off x="5168900" y="1678480"/>
            <a:ext cx="6299200" cy="14927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66969"/>
                </a:solidFill>
              </a:defRPr>
            </a:pPr>
            <a:r>
              <a:t>QUOI ? </a:t>
            </a:r>
            <a:endParaRPr>
              <a:solidFill>
                <a:srgbClr val="F6696A"/>
              </a:solidFill>
            </a:endParaRPr>
          </a:p>
          <a:p>
            <a:pPr algn="just" defTabSz="457200">
              <a:defRPr b="0"/>
            </a:pPr>
            <a:r>
              <a:t>Pernod Ricard a instauré un Youth Action Council (YAC). Cet organe de conseil interne composé de </a:t>
            </a:r>
            <a:r>
              <a:rPr b="1"/>
              <a:t>9 jeunes de moins de 30 ans</a:t>
            </a:r>
            <a:r>
              <a:t>, issus de secteurs et de pays différents, a pour but de proposer des idées novatrices. Et il n’en manque pas. En quelques années, le YAC est devenu une véritable force de propositions et un modèle pour d’autres entreprises qui ont récemment choisi de donner aux jeunes la parole sur les sujets du Comex (ex : </a:t>
            </a:r>
            <a:r>
              <a:rPr b="1">
                <a:uFill>
                  <a:solidFill>
                    <a:srgbClr val="0000FF"/>
                  </a:solidFill>
                </a:uFill>
                <a:hlinkClick r:id="rId9"/>
              </a:rPr>
              <a:t>Accor</a:t>
            </a:r>
            <a:r>
              <a:t>).  </a:t>
            </a:r>
          </a:p>
        </p:txBody>
      </p:sp>
      <p:pic>
        <p:nvPicPr>
          <p:cNvPr id="828" name="noun_727762_cc.png" descr="noun_727762_cc.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a:xfrm>
            <a:off x="4258312" y="2058127"/>
            <a:ext cx="585491" cy="596775"/>
          </a:xfrm>
          <a:prstGeom prst="rect">
            <a:avLst/>
          </a:prstGeom>
          <a:ln w="12700">
            <a:miter lim="400000"/>
          </a:ln>
        </p:spPr>
      </p:pic>
      <p:pic>
        <p:nvPicPr>
          <p:cNvPr id="829" name="noun_1045096_cc.png" descr="noun_1045096_cc.png"/>
          <p:cNvPicPr>
            <a:picLocks noChangeAspect="1"/>
          </p:cNvPicPr>
          <p:nvPr/>
        </p:nvPicPr>
        <p:blipFill>
          <a:blip r:embed="rId11" cstate="print">
            <a:extLst>
              <a:ext uri="{28A0092B-C50C-407E-A947-70E740481C1C}">
                <a14:useLocalDpi xmlns:a14="http://schemas.microsoft.com/office/drawing/2010/main"/>
              </a:ext>
            </a:extLst>
          </a:blip>
          <a:srcRect/>
          <a:stretch>
            <a:fillRect/>
          </a:stretch>
        </p:blipFill>
        <p:spPr>
          <a:xfrm>
            <a:off x="4200566" y="4970692"/>
            <a:ext cx="700986" cy="596832"/>
          </a:xfrm>
          <a:prstGeom prst="rect">
            <a:avLst/>
          </a:prstGeom>
          <a:ln w="12700">
            <a:miter lim="400000"/>
          </a:ln>
        </p:spPr>
      </p:pic>
      <p:pic>
        <p:nvPicPr>
          <p:cNvPr id="830" name="noun_648400_cc.png" descr="noun_648400_cc.png"/>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a:xfrm>
            <a:off x="4251962" y="3516714"/>
            <a:ext cx="585457" cy="654887"/>
          </a:xfrm>
          <a:prstGeom prst="rect">
            <a:avLst/>
          </a:prstGeom>
          <a:ln w="12700">
            <a:miter lim="400000"/>
          </a:ln>
        </p:spPr>
      </p:pic>
      <p:grpSp>
        <p:nvGrpSpPr>
          <p:cNvPr id="833" name="Rectangle"/>
          <p:cNvGrpSpPr/>
          <p:nvPr/>
        </p:nvGrpSpPr>
        <p:grpSpPr>
          <a:xfrm>
            <a:off x="-12700" y="5699335"/>
            <a:ext cx="3961111" cy="737680"/>
            <a:chOff x="0" y="0"/>
            <a:chExt cx="3961110" cy="737679"/>
          </a:xfrm>
        </p:grpSpPr>
        <p:sp>
          <p:nvSpPr>
            <p:cNvPr id="831" name="Rectangle"/>
            <p:cNvSpPr/>
            <p:nvPr/>
          </p:nvSpPr>
          <p:spPr>
            <a:xfrm>
              <a:off x="0" y="-1"/>
              <a:ext cx="3961111" cy="737681"/>
            </a:xfrm>
            <a:prstGeom prst="rect">
              <a:avLst/>
            </a:prstGeom>
            <a:solidFill>
              <a:srgbClr val="FFFFFF">
                <a:alpha val="71905"/>
              </a:srgbClr>
            </a:solidFill>
            <a:ln w="12700" cap="flat">
              <a:noFill/>
              <a:miter lim="400000"/>
            </a:ln>
            <a:effectLst/>
          </p:spPr>
          <p:txBody>
            <a:bodyPr wrap="square" lIns="0" tIns="0" rIns="0" bIns="0" numCol="1" anchor="ctr">
              <a:noAutofit/>
            </a:bodyPr>
            <a:lstStyle/>
            <a:p>
              <a:pPr>
                <a:defRPr sz="1600"/>
              </a:pPr>
              <a:endParaRPr/>
            </a:p>
          </p:txBody>
        </p:sp>
        <p:sp>
          <p:nvSpPr>
            <p:cNvPr id="832" name="Text"/>
            <p:cNvSpPr txBox="1"/>
            <p:nvPr/>
          </p:nvSpPr>
          <p:spPr>
            <a:xfrm>
              <a:off x="0" y="257863"/>
              <a:ext cx="3961111" cy="22195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lvl1pPr>
            </a:lstStyle>
            <a:p>
              <a:r>
                <a:t> </a:t>
              </a:r>
            </a:p>
          </p:txBody>
        </p:sp>
      </p:grpSp>
      <p:pic>
        <p:nvPicPr>
          <p:cNvPr id="834" name="Image" descr="Image"/>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11309677" y="286228"/>
            <a:ext cx="448016" cy="389773"/>
          </a:xfrm>
          <a:prstGeom prst="rect">
            <a:avLst/>
          </a:prstGeom>
          <a:ln w="12700">
            <a:miter lim="400000"/>
          </a:ln>
        </p:spPr>
      </p:pic>
      <p:sp>
        <p:nvSpPr>
          <p:cNvPr id="835" name="Impacts générationnels"/>
          <p:cNvSpPr txBox="1"/>
          <p:nvPr/>
        </p:nvSpPr>
        <p:spPr>
          <a:xfrm>
            <a:off x="10161822" y="6582988"/>
            <a:ext cx="146541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Impacts générationnels</a:t>
            </a:r>
          </a:p>
        </p:txBody>
      </p:sp>
    </p:spTree>
  </p:cSld>
  <p:clrMapOvr>
    <a:masterClrMapping/>
  </p:clrMapOvr>
  <p:transition xmlns:p14="http://schemas.microsoft.com/office/powerpoint/2010/main" spd="med"/>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744FB2"/>
        </a:solidFill>
        <a:effectLst/>
      </p:bgPr>
    </p:bg>
    <p:spTree>
      <p:nvGrpSpPr>
        <p:cNvPr id="1" name=""/>
        <p:cNvGrpSpPr/>
        <p:nvPr/>
      </p:nvGrpSpPr>
      <p:grpSpPr>
        <a:xfrm>
          <a:off x="0" y="0"/>
          <a:ext cx="0" cy="0"/>
          <a:chOff x="0" y="0"/>
          <a:chExt cx="0" cy="0"/>
        </a:xfrm>
      </p:grpSpPr>
      <p:sp>
        <p:nvSpPr>
          <p:cNvPr id="837"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BB65E2">
              <a:alpha val="34480"/>
            </a:srgbClr>
          </a:solidFill>
          <a:ln w="3175">
            <a:miter lim="400000"/>
          </a:ln>
        </p:spPr>
        <p:txBody>
          <a:bodyPr lIns="0" tIns="0" rIns="0" bIns="0" anchor="ctr"/>
          <a:lstStyle/>
          <a:p>
            <a:pPr>
              <a:defRPr sz="1600">
                <a:solidFill>
                  <a:srgbClr val="FFFFFF"/>
                </a:solidFill>
              </a:defRPr>
            </a:pPr>
            <a:endParaRPr/>
          </a:p>
        </p:txBody>
      </p:sp>
      <p:sp>
        <p:nvSpPr>
          <p:cNvPr id="838"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8B4BA9">
              <a:alpha val="37890"/>
            </a:srgbClr>
          </a:solidFill>
          <a:ln w="3175">
            <a:miter lim="400000"/>
          </a:ln>
        </p:spPr>
        <p:txBody>
          <a:bodyPr lIns="0" tIns="0" rIns="0" bIns="0" anchor="ctr"/>
          <a:lstStyle/>
          <a:p>
            <a:pPr>
              <a:defRPr sz="1600">
                <a:solidFill>
                  <a:srgbClr val="FFFFFF"/>
                </a:solidFill>
              </a:defRPr>
            </a:pPr>
            <a:endParaRPr/>
          </a:p>
        </p:txBody>
      </p:sp>
      <p:sp>
        <p:nvSpPr>
          <p:cNvPr id="839"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B762E1">
              <a:alpha val="22696"/>
            </a:srgbClr>
          </a:solidFill>
          <a:ln w="3175">
            <a:miter lim="400000"/>
          </a:ln>
        </p:spPr>
        <p:txBody>
          <a:bodyPr lIns="0" tIns="0" rIns="0" bIns="0" anchor="ctr"/>
          <a:lstStyle/>
          <a:p>
            <a:pPr>
              <a:defRPr sz="1600">
                <a:solidFill>
                  <a:srgbClr val="FFFFFF"/>
                </a:solidFill>
              </a:defRPr>
            </a:pPr>
            <a:endParaRPr/>
          </a:p>
        </p:txBody>
      </p:sp>
      <p:sp>
        <p:nvSpPr>
          <p:cNvPr id="840"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84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28</a:t>
            </a:fld>
            <a:endParaRPr/>
          </a:p>
        </p:txBody>
      </p:sp>
      <p:sp>
        <p:nvSpPr>
          <p:cNvPr id="84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843"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844"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endParaRPr/>
          </a:p>
        </p:txBody>
      </p:sp>
      <p:sp>
        <p:nvSpPr>
          <p:cNvPr id="845" name="4"/>
          <p:cNvSpPr txBox="1">
            <a:spLocks noGrp="1"/>
          </p:cNvSpPr>
          <p:nvPr>
            <p:ph type="body" idx="13"/>
          </p:nvPr>
        </p:nvSpPr>
        <p:spPr>
          <a:prstGeom prst="rect">
            <a:avLst/>
          </a:prstGeom>
        </p:spPr>
        <p:txBody>
          <a:bodyPr/>
          <a:lstStyle>
            <a:lvl1pPr>
              <a:defRPr>
                <a:solidFill>
                  <a:srgbClr val="754EB2"/>
                </a:solidFill>
              </a:defRPr>
            </a:lvl1pPr>
          </a:lstStyle>
          <a:p>
            <a:r>
              <a:t>4</a:t>
            </a:r>
          </a:p>
        </p:txBody>
      </p:sp>
      <p:sp>
        <p:nvSpPr>
          <p:cNvPr id="846"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endParaRPr/>
          </a:p>
        </p:txBody>
      </p:sp>
      <p:sp>
        <p:nvSpPr>
          <p:cNvPr id="847" name="Travailler de manière plus flexible"/>
          <p:cNvSpPr txBox="1">
            <a:spLocks noGrp="1"/>
          </p:cNvSpPr>
          <p:nvPr>
            <p:ph type="title"/>
          </p:nvPr>
        </p:nvSpPr>
        <p:spPr>
          <a:xfrm>
            <a:off x="4064482" y="2440821"/>
            <a:ext cx="5518099" cy="1728550"/>
          </a:xfrm>
          <a:prstGeom prst="rect">
            <a:avLst/>
          </a:prstGeom>
        </p:spPr>
        <p:txBody>
          <a:bodyPr/>
          <a:lstStyle/>
          <a:p>
            <a:r>
              <a:t>Travailler de manière plus flexible</a:t>
            </a:r>
          </a:p>
        </p:txBody>
      </p:sp>
      <p:pic>
        <p:nvPicPr>
          <p:cNvPr id="848"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Tree>
  </p:cSld>
  <p:clrMapOvr>
    <a:masterClrMapping/>
  </p:clrMapOvr>
  <p:transition xmlns:p14="http://schemas.microsoft.com/office/powerpoint/2010/mai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 name="Rectangle"/>
          <p:cNvSpPr/>
          <p:nvPr/>
        </p:nvSpPr>
        <p:spPr>
          <a:xfrm>
            <a:off x="6109656" y="-66099"/>
            <a:ext cx="6096003" cy="6823718"/>
          </a:xfrm>
          <a:prstGeom prst="rect">
            <a:avLst/>
          </a:prstGeom>
          <a:solidFill>
            <a:srgbClr val="754EB3"/>
          </a:solidFill>
          <a:ln w="12700">
            <a:miter lim="400000"/>
          </a:ln>
        </p:spPr>
        <p:txBody>
          <a:bodyPr lIns="0" tIns="0" rIns="0" bIns="0" anchor="ctr"/>
          <a:lstStyle/>
          <a:p>
            <a:pPr>
              <a:defRPr sz="1600">
                <a:solidFill>
                  <a:srgbClr val="D9C9F5"/>
                </a:solidFill>
              </a:defRPr>
            </a:pPr>
            <a:endParaRPr/>
          </a:p>
        </p:txBody>
      </p:sp>
      <p:sp>
        <p:nvSpPr>
          <p:cNvPr id="85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85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85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29</a:t>
            </a:fld>
            <a:endParaRPr/>
          </a:p>
        </p:txBody>
      </p:sp>
      <p:pic>
        <p:nvPicPr>
          <p:cNvPr id="854"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855" name="Une flexibilité multiple"/>
          <p:cNvSpPr txBox="1"/>
          <p:nvPr/>
        </p:nvSpPr>
        <p:spPr>
          <a:xfrm>
            <a:off x="265643" y="1459318"/>
            <a:ext cx="5173560" cy="47013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3000">
                <a:solidFill>
                  <a:srgbClr val="754EB3"/>
                </a:solidFill>
              </a:defRPr>
            </a:lvl1pPr>
          </a:lstStyle>
          <a:p>
            <a:r>
              <a:t>Une flexibilité multiple</a:t>
            </a:r>
          </a:p>
        </p:txBody>
      </p:sp>
      <p:sp>
        <p:nvSpPr>
          <p:cNvPr id="856" name="Quote Bubble"/>
          <p:cNvSpPr/>
          <p:nvPr/>
        </p:nvSpPr>
        <p:spPr>
          <a:xfrm>
            <a:off x="6497108" y="328097"/>
            <a:ext cx="1434530" cy="1434531"/>
          </a:xfrm>
          <a:prstGeom prst="wedgeEllipseCallout">
            <a:avLst>
              <a:gd name="adj1" fmla="val 61665"/>
              <a:gd name="adj2" fmla="val 60863"/>
            </a:avLst>
          </a:prstGeom>
          <a:solidFill>
            <a:srgbClr val="D5D5D5"/>
          </a:solidFill>
          <a:ln w="12700">
            <a:solidFill>
              <a:srgbClr val="000000">
                <a:alpha val="0"/>
              </a:srgbClr>
            </a:solidFill>
            <a:miter lim="400000"/>
          </a:ln>
        </p:spPr>
        <p:txBody>
          <a:bodyPr lIns="0" tIns="0" rIns="0" bIns="0" anchor="ctr"/>
          <a:lstStyle/>
          <a:p>
            <a:pPr defTabSz="292100">
              <a:defRPr sz="2000">
                <a:solidFill>
                  <a:srgbClr val="FFFFFF"/>
                </a:solidFill>
                <a:effectLst>
                  <a:outerShdw blurRad="38100" dist="12700" dir="5400000" rotWithShape="0">
                    <a:srgbClr val="000000">
                      <a:alpha val="50000"/>
                    </a:srgbClr>
                  </a:outerShdw>
                </a:effectLst>
              </a:defRPr>
            </a:pPr>
            <a:endParaRPr/>
          </a:p>
        </p:txBody>
      </p:sp>
      <p:graphicFrame>
        <p:nvGraphicFramePr>
          <p:cNvPr id="857" name="2D Pie Chart"/>
          <p:cNvGraphicFramePr/>
          <p:nvPr/>
        </p:nvGraphicFramePr>
        <p:xfrm>
          <a:off x="6612479" y="448788"/>
          <a:ext cx="1203962" cy="1203962"/>
        </p:xfrm>
        <a:graphic>
          <a:graphicData uri="http://schemas.openxmlformats.org/drawingml/2006/chart">
            <c:chart xmlns:c="http://schemas.openxmlformats.org/drawingml/2006/chart" xmlns:r="http://schemas.openxmlformats.org/officeDocument/2006/relationships" r:id="rId3"/>
          </a:graphicData>
        </a:graphic>
      </p:graphicFrame>
      <p:sp>
        <p:nvSpPr>
          <p:cNvPr id="858" name="56%"/>
          <p:cNvSpPr txBox="1"/>
          <p:nvPr/>
        </p:nvSpPr>
        <p:spPr>
          <a:xfrm>
            <a:off x="6723897" y="817225"/>
            <a:ext cx="981128" cy="47013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3000">
                <a:solidFill>
                  <a:srgbClr val="FFFFFF"/>
                </a:solidFill>
              </a:defRPr>
            </a:lvl1pPr>
          </a:lstStyle>
          <a:p>
            <a:r>
              <a:t>56%</a:t>
            </a:r>
          </a:p>
        </p:txBody>
      </p:sp>
      <p:sp>
        <p:nvSpPr>
          <p:cNvPr id="859" name="Quote Bubble"/>
          <p:cNvSpPr/>
          <p:nvPr/>
        </p:nvSpPr>
        <p:spPr>
          <a:xfrm>
            <a:off x="6320023" y="3532637"/>
            <a:ext cx="1434530" cy="1434530"/>
          </a:xfrm>
          <a:prstGeom prst="wedgeEllipseCallout">
            <a:avLst>
              <a:gd name="adj1" fmla="val 67049"/>
              <a:gd name="adj2" fmla="val 51416"/>
            </a:avLst>
          </a:prstGeom>
          <a:solidFill>
            <a:srgbClr val="D5D5D5"/>
          </a:solidFill>
          <a:ln w="12700">
            <a:solidFill>
              <a:srgbClr val="000000">
                <a:alpha val="0"/>
              </a:srgbClr>
            </a:solidFill>
            <a:miter lim="400000"/>
          </a:ln>
        </p:spPr>
        <p:txBody>
          <a:bodyPr lIns="0" tIns="0" rIns="0" bIns="0" anchor="ctr"/>
          <a:lstStyle/>
          <a:p>
            <a:pPr defTabSz="292100">
              <a:defRPr sz="2000">
                <a:solidFill>
                  <a:srgbClr val="FFFFFF"/>
                </a:solidFill>
                <a:effectLst>
                  <a:outerShdw blurRad="38100" dist="12700" dir="5400000" rotWithShape="0">
                    <a:srgbClr val="000000">
                      <a:alpha val="50000"/>
                    </a:srgbClr>
                  </a:outerShdw>
                </a:effectLst>
              </a:defRPr>
            </a:pPr>
            <a:endParaRPr/>
          </a:p>
        </p:txBody>
      </p:sp>
      <p:graphicFrame>
        <p:nvGraphicFramePr>
          <p:cNvPr id="860" name="2D Pie Chart"/>
          <p:cNvGraphicFramePr/>
          <p:nvPr/>
        </p:nvGraphicFramePr>
        <p:xfrm>
          <a:off x="6433575" y="3653328"/>
          <a:ext cx="1203962" cy="1203962"/>
        </p:xfrm>
        <a:graphic>
          <a:graphicData uri="http://schemas.openxmlformats.org/drawingml/2006/chart">
            <c:chart xmlns:c="http://schemas.openxmlformats.org/drawingml/2006/chart" xmlns:r="http://schemas.openxmlformats.org/officeDocument/2006/relationships" r:id="rId4"/>
          </a:graphicData>
        </a:graphic>
      </p:graphicFrame>
      <p:sp>
        <p:nvSpPr>
          <p:cNvPr id="861" name="73%"/>
          <p:cNvSpPr txBox="1"/>
          <p:nvPr/>
        </p:nvSpPr>
        <p:spPr>
          <a:xfrm>
            <a:off x="6546812" y="4021764"/>
            <a:ext cx="981126" cy="47013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3000">
                <a:solidFill>
                  <a:srgbClr val="FFFFFF"/>
                </a:solidFill>
              </a:defRPr>
            </a:lvl1pPr>
          </a:lstStyle>
          <a:p>
            <a:r>
              <a:t>73%</a:t>
            </a:r>
          </a:p>
        </p:txBody>
      </p:sp>
      <p:sp>
        <p:nvSpPr>
          <p:cNvPr id="862" name="ZoneTexte 9"/>
          <p:cNvSpPr txBox="1"/>
          <p:nvPr/>
        </p:nvSpPr>
        <p:spPr>
          <a:xfrm>
            <a:off x="9155655" y="1485512"/>
            <a:ext cx="2655235" cy="14174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800">
                <a:solidFill>
                  <a:srgbClr val="FFFFFF"/>
                </a:solidFill>
              </a:defRPr>
            </a:lvl1pPr>
          </a:lstStyle>
          <a:p>
            <a:r>
              <a:t>Des employés français pensent qu’ils pourront, à terme, décider de leurs horaires de travail</a:t>
            </a:r>
          </a:p>
        </p:txBody>
      </p:sp>
      <p:sp>
        <p:nvSpPr>
          <p:cNvPr id="863" name="ZoneTexte 9"/>
          <p:cNvSpPr txBox="1"/>
          <p:nvPr/>
        </p:nvSpPr>
        <p:spPr>
          <a:xfrm>
            <a:off x="9187409" y="4822769"/>
            <a:ext cx="2655235" cy="88406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800">
                <a:solidFill>
                  <a:srgbClr val="FFFFFF"/>
                </a:solidFill>
              </a:defRPr>
            </a:lvl1pPr>
          </a:lstStyle>
          <a:p>
            <a:r>
              <a:t>Des employés français privilégient un espace collaboratif</a:t>
            </a:r>
          </a:p>
        </p:txBody>
      </p:sp>
      <p:pic>
        <p:nvPicPr>
          <p:cNvPr id="864" name="Image" descr="Image"/>
          <p:cNvPicPr>
            <a:picLocks noChangeAspect="1"/>
          </p:cNvPicPr>
          <p:nvPr/>
        </p:nvPicPr>
        <p:blipFill>
          <a:blip r:embed="rId5">
            <a:extLst/>
          </a:blip>
          <a:stretch>
            <a:fillRect/>
          </a:stretch>
        </p:blipFill>
        <p:spPr>
          <a:xfrm>
            <a:off x="8247130" y="4882114"/>
            <a:ext cx="765493" cy="765375"/>
          </a:xfrm>
          <a:prstGeom prst="rect">
            <a:avLst/>
          </a:prstGeom>
          <a:ln w="12700">
            <a:miter lim="400000"/>
          </a:ln>
        </p:spPr>
      </p:pic>
      <p:pic>
        <p:nvPicPr>
          <p:cNvPr id="865" name="Image" descr="Image"/>
          <p:cNvPicPr>
            <a:picLocks noChangeAspect="1"/>
          </p:cNvPicPr>
          <p:nvPr/>
        </p:nvPicPr>
        <p:blipFill>
          <a:blip r:embed="rId6">
            <a:extLst/>
          </a:blip>
          <a:stretch>
            <a:fillRect/>
          </a:stretch>
        </p:blipFill>
        <p:spPr>
          <a:xfrm>
            <a:off x="8248888" y="1705885"/>
            <a:ext cx="761977" cy="755149"/>
          </a:xfrm>
          <a:prstGeom prst="rect">
            <a:avLst/>
          </a:prstGeom>
          <a:ln w="12700">
            <a:miter lim="400000"/>
          </a:ln>
        </p:spPr>
      </p:pic>
      <p:sp>
        <p:nvSpPr>
          <p:cNvPr id="866" name="ZoneTexte 12"/>
          <p:cNvSpPr txBox="1"/>
          <p:nvPr/>
        </p:nvSpPr>
        <p:spPr>
          <a:xfrm>
            <a:off x="283454" y="2134402"/>
            <a:ext cx="4846768" cy="2180704"/>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spcBef>
                <a:spcPts val="600"/>
              </a:spcBef>
              <a:defRPr sz="1500" b="0"/>
            </a:pPr>
            <a:r>
              <a:t>Pour s’adapter à la digitalisation, aux nouvelles formes d’organisations, aux impacts liés aux changements générationnels, les entreprises </a:t>
            </a:r>
            <a:r>
              <a:rPr b="1"/>
              <a:t>tendent vers davantage de flexibilité</a:t>
            </a:r>
            <a:r>
              <a:t>.</a:t>
            </a:r>
          </a:p>
          <a:p>
            <a:pPr algn="l">
              <a:spcBef>
                <a:spcPts val="600"/>
              </a:spcBef>
              <a:defRPr sz="1500" b="0"/>
            </a:pPr>
            <a:endParaRPr/>
          </a:p>
          <a:p>
            <a:pPr algn="l">
              <a:spcBef>
                <a:spcPts val="600"/>
              </a:spcBef>
              <a:defRPr sz="1500" b="0"/>
            </a:pPr>
            <a:r>
              <a:t>Flexibilité la fois avec des </a:t>
            </a:r>
            <a:r>
              <a:rPr b="1"/>
              <a:t>lieux de travail alternatifs</a:t>
            </a:r>
            <a:r>
              <a:t>, mais aussi, et plus récemment, flexibilité dans les </a:t>
            </a:r>
            <a:r>
              <a:rPr b="1"/>
              <a:t>formes de travail proposées</a:t>
            </a:r>
            <a:r>
              <a:t> (explosion du free-lance, collaboration avec des start-ups, etc.).</a:t>
            </a:r>
          </a:p>
        </p:txBody>
      </p:sp>
      <p:sp>
        <p:nvSpPr>
          <p:cNvPr id="867" name="Rectangle 41">
            <a:hlinkClick r:id="rId7"/>
          </p:cNvPr>
          <p:cNvSpPr txBox="1"/>
          <p:nvPr/>
        </p:nvSpPr>
        <p:spPr>
          <a:xfrm>
            <a:off x="4801523" y="6184436"/>
            <a:ext cx="7348900" cy="17743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sz="700" b="0">
                <a:solidFill>
                  <a:srgbClr val="FFFFFF"/>
                </a:solidFill>
              </a:defRPr>
            </a:pPr>
            <a:r>
              <a:t>Source : Infographie </a:t>
            </a:r>
            <a:r>
              <a:rPr i="1"/>
              <a:t>Comment imaginez-vous les bureaux du futur</a:t>
            </a:r>
            <a:r>
              <a:t>, Siècle Digital, 2016</a:t>
            </a:r>
          </a:p>
        </p:txBody>
      </p:sp>
      <p:sp>
        <p:nvSpPr>
          <p:cNvPr id="868" name="Circle">
            <a:hlinkClick r:id="rId7"/>
          </p:cNvPr>
          <p:cNvSpPr/>
          <p:nvPr/>
        </p:nvSpPr>
        <p:spPr>
          <a:xfrm>
            <a:off x="5383188" y="296873"/>
            <a:ext cx="539059" cy="539059"/>
          </a:xfrm>
          <a:prstGeom prst="ellipse">
            <a:avLst/>
          </a:prstGeom>
          <a:solidFill>
            <a:srgbClr val="744EB3"/>
          </a:solidFill>
          <a:ln w="12700">
            <a:miter lim="400000"/>
          </a:ln>
        </p:spPr>
        <p:txBody>
          <a:bodyPr lIns="0" tIns="0" rIns="0" bIns="0" anchor="ctr"/>
          <a:lstStyle/>
          <a:p>
            <a:pPr>
              <a:defRPr sz="1600">
                <a:solidFill>
                  <a:srgbClr val="FFFFFF"/>
                </a:solidFill>
              </a:defRPr>
            </a:pPr>
            <a:endParaRPr/>
          </a:p>
        </p:txBody>
      </p:sp>
      <p:pic>
        <p:nvPicPr>
          <p:cNvPr id="869" name="Image" descr="Image"/>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448009" y="382285"/>
            <a:ext cx="405439" cy="352152"/>
          </a:xfrm>
          <a:prstGeom prst="rect">
            <a:avLst/>
          </a:prstGeom>
          <a:ln w="12700">
            <a:miter lim="400000"/>
          </a:ln>
        </p:spPr>
      </p:pic>
      <p:pic>
        <p:nvPicPr>
          <p:cNvPr id="870" name="Image" descr="Image"/>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691738" y="220558"/>
            <a:ext cx="362263" cy="315169"/>
          </a:xfrm>
          <a:prstGeom prst="rect">
            <a:avLst/>
          </a:prstGeom>
          <a:ln w="12700">
            <a:miter lim="400000"/>
          </a:ln>
        </p:spPr>
      </p:pic>
      <p:sp>
        <p:nvSpPr>
          <p:cNvPr id="871" name="Le Travail plus flexible"/>
          <p:cNvSpPr txBox="1"/>
          <p:nvPr/>
        </p:nvSpPr>
        <p:spPr>
          <a:xfrm>
            <a:off x="10212225" y="6582988"/>
            <a:ext cx="141500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 Travail plus flexible</a:t>
            </a:r>
          </a:p>
        </p:txBody>
      </p:sp>
    </p:spTree>
  </p:cSld>
  <p:clrMapOvr>
    <a:masterClrMapping/>
  </p:clrMapOvr>
  <p:transition xmlns:p14="http://schemas.microsoft.com/office/powerpoint/2010/mai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 name="Group"/>
          <p:cNvGrpSpPr/>
          <p:nvPr/>
        </p:nvGrpSpPr>
        <p:grpSpPr>
          <a:xfrm>
            <a:off x="3037" y="-7066"/>
            <a:ext cx="12246371" cy="3523459"/>
            <a:chOff x="0" y="0"/>
            <a:chExt cx="12246370" cy="3523457"/>
          </a:xfrm>
          <a:solidFill>
            <a:srgbClr val="4B9AB8"/>
          </a:solidFill>
        </p:grpSpPr>
        <p:sp>
          <p:nvSpPr>
            <p:cNvPr id="284" name="Rectangle"/>
            <p:cNvSpPr/>
            <p:nvPr/>
          </p:nvSpPr>
          <p:spPr>
            <a:xfrm>
              <a:off x="0" y="0"/>
              <a:ext cx="12246371" cy="3523458"/>
            </a:xfrm>
            <a:prstGeom prst="rect">
              <a:avLst/>
            </a:prstGeom>
            <a:grpFill/>
            <a:ln w="3175" cap="flat">
              <a:noFill/>
              <a:miter lim="400000"/>
            </a:ln>
            <a:effectLst/>
          </p:spPr>
          <p:txBody>
            <a:bodyPr wrap="square" lIns="0" tIns="0" rIns="0" bIns="0" numCol="1" anchor="ctr">
              <a:noAutofit/>
            </a:bodyPr>
            <a:lstStyle/>
            <a:p>
              <a:pPr>
                <a:defRPr sz="1600">
                  <a:solidFill>
                    <a:srgbClr val="FFFFFF"/>
                  </a:solidFill>
                </a:defRPr>
              </a:pPr>
              <a:endParaRPr/>
            </a:p>
          </p:txBody>
        </p:sp>
        <p:pic>
          <p:nvPicPr>
            <p:cNvPr id="285" name="48.jpg" descr="48.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2958225" y="214806"/>
              <a:ext cx="6044174" cy="3294111"/>
            </a:xfrm>
            <a:prstGeom prst="rect">
              <a:avLst/>
            </a:prstGeom>
            <a:grpFill/>
            <a:ln w="12700" cap="flat">
              <a:noFill/>
              <a:miter lim="400000"/>
            </a:ln>
            <a:effectLst/>
          </p:spPr>
        </p:pic>
      </p:grpSp>
      <p:sp>
        <p:nvSpPr>
          <p:cNvPr id="287" name="CE RAPPORT EST MULTIMÉDIA…"/>
          <p:cNvSpPr txBox="1"/>
          <p:nvPr/>
        </p:nvSpPr>
        <p:spPr>
          <a:xfrm>
            <a:off x="3060700" y="3840078"/>
            <a:ext cx="5969001" cy="7663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l" defTabSz="914400">
              <a:defRPr sz="3000">
                <a:solidFill>
                  <a:srgbClr val="E54C4B"/>
                </a:solidFill>
              </a:defRPr>
            </a:pPr>
            <a:r>
              <a:t>CE RAPPORT EST MULTIMÉDIA</a:t>
            </a:r>
          </a:p>
          <a:p>
            <a:pPr algn="l" defTabSz="914400">
              <a:defRPr sz="2000">
                <a:solidFill>
                  <a:srgbClr val="E54C4B"/>
                </a:solidFill>
              </a:defRPr>
            </a:pPr>
            <a:r>
              <a:t>CLIQUEZ SUR CES ICÔNES POUR DÉCOUVRIR</a:t>
            </a:r>
          </a:p>
        </p:txBody>
      </p:sp>
      <p:sp>
        <p:nvSpPr>
          <p:cNvPr id="288" name="Rectangle"/>
          <p:cNvSpPr/>
          <p:nvPr/>
        </p:nvSpPr>
        <p:spPr>
          <a:xfrm>
            <a:off x="155825" y="171111"/>
            <a:ext cx="11880350" cy="6515778"/>
          </a:xfrm>
          <a:prstGeom prst="rect">
            <a:avLst/>
          </a:prstGeom>
          <a:ln w="25400">
            <a:solidFill>
              <a:srgbClr val="E54C4B"/>
            </a:solidFill>
          </a:ln>
        </p:spPr>
        <p:txBody>
          <a:bodyPr lIns="0" tIns="0" rIns="0" bIns="0" anchor="ctr"/>
          <a:lstStyle/>
          <a:p>
            <a:endParaRPr/>
          </a:p>
        </p:txBody>
      </p:sp>
      <p:sp>
        <p:nvSpPr>
          <p:cNvPr id="289" name="Circle"/>
          <p:cNvSpPr/>
          <p:nvPr/>
        </p:nvSpPr>
        <p:spPr>
          <a:xfrm>
            <a:off x="3145218" y="4906298"/>
            <a:ext cx="737681" cy="737681"/>
          </a:xfrm>
          <a:prstGeom prst="ellipse">
            <a:avLst/>
          </a:prstGeom>
          <a:solidFill>
            <a:srgbClr val="E54C4B"/>
          </a:solidFill>
          <a:ln w="3175">
            <a:miter lim="400000"/>
          </a:ln>
        </p:spPr>
        <p:txBody>
          <a:bodyPr lIns="0" tIns="0" rIns="0" bIns="0" anchor="ctr"/>
          <a:lstStyle/>
          <a:p>
            <a:pPr>
              <a:defRPr sz="1600">
                <a:solidFill>
                  <a:srgbClr val="E54C4B"/>
                </a:solidFill>
              </a:defRPr>
            </a:pPr>
            <a:endParaRPr/>
          </a:p>
        </p:txBody>
      </p:sp>
      <p:pic>
        <p:nvPicPr>
          <p:cNvPr id="290" name="Image" descr="Image"/>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96446" y="4987135"/>
            <a:ext cx="635224" cy="551737"/>
          </a:xfrm>
          <a:prstGeom prst="rect">
            <a:avLst/>
          </a:prstGeom>
          <a:ln w="12700">
            <a:miter lim="400000"/>
          </a:ln>
        </p:spPr>
      </p:pic>
      <p:sp>
        <p:nvSpPr>
          <p:cNvPr id="291" name="Circle"/>
          <p:cNvSpPr/>
          <p:nvPr/>
        </p:nvSpPr>
        <p:spPr>
          <a:xfrm>
            <a:off x="5717231" y="4894163"/>
            <a:ext cx="737681" cy="737681"/>
          </a:xfrm>
          <a:prstGeom prst="ellipse">
            <a:avLst/>
          </a:prstGeom>
          <a:solidFill>
            <a:srgbClr val="E54C4B"/>
          </a:solidFill>
          <a:ln w="3175">
            <a:miter lim="400000"/>
          </a:ln>
        </p:spPr>
        <p:txBody>
          <a:bodyPr lIns="0" tIns="0" rIns="0" bIns="0" anchor="ctr"/>
          <a:lstStyle/>
          <a:p>
            <a:pPr>
              <a:defRPr sz="1600">
                <a:solidFill>
                  <a:srgbClr val="FFFFFF"/>
                </a:solidFill>
              </a:defRPr>
            </a:pPr>
            <a:endParaRPr/>
          </a:p>
        </p:txBody>
      </p:sp>
      <p:sp>
        <p:nvSpPr>
          <p:cNvPr id="292" name="Video"/>
          <p:cNvSpPr/>
          <p:nvPr/>
        </p:nvSpPr>
        <p:spPr>
          <a:xfrm>
            <a:off x="5833203" y="5126892"/>
            <a:ext cx="529479" cy="296492"/>
          </a:xfrm>
          <a:custGeom>
            <a:avLst/>
            <a:gdLst/>
            <a:ahLst/>
            <a:cxnLst>
              <a:cxn ang="0">
                <a:pos x="wd2" y="hd2"/>
              </a:cxn>
              <a:cxn ang="5400000">
                <a:pos x="wd2" y="hd2"/>
              </a:cxn>
              <a:cxn ang="10800000">
                <a:pos x="wd2" y="hd2"/>
              </a:cxn>
              <a:cxn ang="16200000">
                <a:pos x="wd2" y="hd2"/>
              </a:cxn>
            </a:cxnLst>
            <a:rect l="0" t="0" r="r" b="b"/>
            <a:pathLst>
              <a:path w="21600" h="21600"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38100">
            <a:solidFill>
              <a:srgbClr val="000000"/>
            </a:solidFill>
            <a:miter lim="400000"/>
          </a:ln>
        </p:spPr>
        <p:txBody>
          <a:bodyPr lIns="0" tIns="0" rIns="0" bIns="0" anchor="ctr"/>
          <a:lstStyle/>
          <a:p>
            <a:pPr>
              <a:defRPr sz="1600"/>
            </a:pPr>
            <a:endParaRPr/>
          </a:p>
        </p:txBody>
      </p:sp>
      <p:sp>
        <p:nvSpPr>
          <p:cNvPr id="293" name="Circle"/>
          <p:cNvSpPr/>
          <p:nvPr/>
        </p:nvSpPr>
        <p:spPr>
          <a:xfrm>
            <a:off x="7922768" y="4955654"/>
            <a:ext cx="737683" cy="737681"/>
          </a:xfrm>
          <a:prstGeom prst="ellipse">
            <a:avLst/>
          </a:prstGeom>
          <a:solidFill>
            <a:srgbClr val="E54C4B"/>
          </a:solidFill>
          <a:ln w="3175">
            <a:miter lim="400000"/>
          </a:ln>
        </p:spPr>
        <p:txBody>
          <a:bodyPr lIns="0" tIns="0" rIns="0" bIns="0" anchor="ctr"/>
          <a:lstStyle/>
          <a:p>
            <a:pPr>
              <a:defRPr sz="1600">
                <a:solidFill>
                  <a:srgbClr val="FFFFFF"/>
                </a:solidFill>
              </a:defRPr>
            </a:pPr>
            <a:endParaRPr/>
          </a:p>
        </p:txBody>
      </p:sp>
      <p:sp>
        <p:nvSpPr>
          <p:cNvPr id="294" name="Light Bulb"/>
          <p:cNvSpPr/>
          <p:nvPr/>
        </p:nvSpPr>
        <p:spPr>
          <a:xfrm>
            <a:off x="8151648" y="5088726"/>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sp>
        <p:nvSpPr>
          <p:cNvPr id="295" name="Du contenu additionnel…"/>
          <p:cNvSpPr txBox="1"/>
          <p:nvPr/>
        </p:nvSpPr>
        <p:spPr>
          <a:xfrm>
            <a:off x="1858843" y="5827799"/>
            <a:ext cx="3170497" cy="551738"/>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228600">
              <a:defRPr sz="1700">
                <a:solidFill>
                  <a:srgbClr val="E54C4B"/>
                </a:solidFill>
              </a:defRPr>
            </a:pPr>
            <a:r>
              <a:t>Du contenu additionnel</a:t>
            </a:r>
          </a:p>
          <a:p>
            <a:pPr defTabSz="228600">
              <a:defRPr sz="1700">
                <a:solidFill>
                  <a:srgbClr val="E54C4B"/>
                </a:solidFill>
              </a:defRPr>
            </a:pPr>
            <a:r>
              <a:t>(études, articles, sites web…)</a:t>
            </a:r>
          </a:p>
        </p:txBody>
      </p:sp>
      <p:sp>
        <p:nvSpPr>
          <p:cNvPr id="296" name="Une vidéo"/>
          <p:cNvSpPr txBox="1"/>
          <p:nvPr/>
        </p:nvSpPr>
        <p:spPr>
          <a:xfrm>
            <a:off x="5301033" y="5943806"/>
            <a:ext cx="1488334" cy="297738"/>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defTabSz="228600">
              <a:defRPr sz="1700">
                <a:solidFill>
                  <a:srgbClr val="E54C4B"/>
                </a:solidFill>
              </a:defRPr>
            </a:lvl1pPr>
          </a:lstStyle>
          <a:p>
            <a:r>
              <a:t>Une vidéo</a:t>
            </a:r>
          </a:p>
        </p:txBody>
      </p:sp>
      <p:sp>
        <p:nvSpPr>
          <p:cNvPr id="297" name="Un cas pratique"/>
          <p:cNvSpPr txBox="1"/>
          <p:nvPr/>
        </p:nvSpPr>
        <p:spPr>
          <a:xfrm>
            <a:off x="7142803" y="5954799"/>
            <a:ext cx="2297612" cy="297738"/>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defTabSz="228600">
              <a:defRPr sz="1700">
                <a:solidFill>
                  <a:srgbClr val="E54C4B"/>
                </a:solidFill>
              </a:defRPr>
            </a:lvl1pPr>
          </a:lstStyle>
          <a:p>
            <a:r>
              <a:t>Un cas pratique</a:t>
            </a:r>
          </a:p>
        </p:txBody>
      </p:sp>
      <p:pic>
        <p:nvPicPr>
          <p:cNvPr id="298" name="Image" descr="Image"/>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71122" y="4740238"/>
            <a:ext cx="567579" cy="493794"/>
          </a:xfrm>
          <a:prstGeom prst="rect">
            <a:avLst/>
          </a:prstGeom>
          <a:ln w="12700">
            <a:miter lim="400000"/>
          </a:ln>
        </p:spPr>
      </p:pic>
      <p:pic>
        <p:nvPicPr>
          <p:cNvPr id="299" name="Image" descr="Image"/>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40473" y="4790290"/>
            <a:ext cx="567579" cy="493794"/>
          </a:xfrm>
          <a:prstGeom prst="rect">
            <a:avLst/>
          </a:prstGeom>
          <a:ln w="12700">
            <a:miter lim="400000"/>
          </a:ln>
        </p:spPr>
      </p:pic>
      <p:pic>
        <p:nvPicPr>
          <p:cNvPr id="300" name="Image" descr="Image"/>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571909" y="4790290"/>
            <a:ext cx="567579" cy="493794"/>
          </a:xfrm>
          <a:prstGeom prst="rect">
            <a:avLst/>
          </a:prstGeom>
          <a:ln w="12700">
            <a:miter lim="400000"/>
          </a:ln>
        </p:spPr>
      </p:pic>
    </p:spTree>
  </p:cSld>
  <p:clrMapOvr>
    <a:masterClrMapping/>
  </p:clrMapOvr>
  <p:transition xmlns:p14="http://schemas.microsoft.com/office/powerpoint/2010/mai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87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87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30</a:t>
            </a:fld>
            <a:endParaRPr/>
          </a:p>
        </p:txBody>
      </p:sp>
      <p:pic>
        <p:nvPicPr>
          <p:cNvPr id="876"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877" name="Circle"/>
          <p:cNvSpPr/>
          <p:nvPr/>
        </p:nvSpPr>
        <p:spPr>
          <a:xfrm>
            <a:off x="4667732" y="2195409"/>
            <a:ext cx="690885" cy="690885"/>
          </a:xfrm>
          <a:prstGeom prst="ellipse">
            <a:avLst/>
          </a:prstGeom>
          <a:solidFill>
            <a:srgbClr val="754EB3"/>
          </a:solidFill>
          <a:ln w="12700">
            <a:solidFill>
              <a:srgbClr val="000000">
                <a:alpha val="0"/>
              </a:srgbClr>
            </a:solidFill>
            <a:miter lim="400000"/>
          </a:ln>
        </p:spPr>
        <p:txBody>
          <a:bodyPr lIns="0" tIns="0" rIns="0" bIns="0" anchor="ctr"/>
          <a:lstStyle/>
          <a:p>
            <a:pPr>
              <a:defRPr sz="2800" b="0">
                <a:solidFill>
                  <a:srgbClr val="F5D328"/>
                </a:solidFill>
                <a:effectLst>
                  <a:outerShdw blurRad="38100" dist="12700" dir="5400000" rotWithShape="0">
                    <a:srgbClr val="000000">
                      <a:alpha val="50000"/>
                    </a:srgbClr>
                  </a:outerShdw>
                </a:effectLst>
              </a:defRPr>
            </a:pPr>
            <a:endParaRPr/>
          </a:p>
        </p:txBody>
      </p:sp>
      <p:sp>
        <p:nvSpPr>
          <p:cNvPr id="878" name="Circle"/>
          <p:cNvSpPr/>
          <p:nvPr/>
        </p:nvSpPr>
        <p:spPr>
          <a:xfrm>
            <a:off x="4127818" y="3388678"/>
            <a:ext cx="690885" cy="690885"/>
          </a:xfrm>
          <a:prstGeom prst="ellipse">
            <a:avLst/>
          </a:prstGeom>
          <a:solidFill>
            <a:srgbClr val="754EB3"/>
          </a:solidFill>
          <a:ln w="12700">
            <a:solidFill>
              <a:srgbClr val="000000">
                <a:alpha val="0"/>
              </a:srgbClr>
            </a:solidFill>
            <a:miter lim="400000"/>
          </a:ln>
        </p:spPr>
        <p:txBody>
          <a:bodyPr lIns="0" tIns="0" rIns="0" bIns="0" anchor="ctr"/>
          <a:lstStyle/>
          <a:p>
            <a:pPr>
              <a:defRPr sz="2800" b="0">
                <a:solidFill>
                  <a:srgbClr val="F5D328"/>
                </a:solidFill>
                <a:effectLst>
                  <a:outerShdw blurRad="38100" dist="12700" dir="5400000" rotWithShape="0">
                    <a:srgbClr val="000000">
                      <a:alpha val="50000"/>
                    </a:srgbClr>
                  </a:outerShdw>
                </a:effectLst>
              </a:defRPr>
            </a:pPr>
            <a:endParaRPr/>
          </a:p>
        </p:txBody>
      </p:sp>
      <p:sp>
        <p:nvSpPr>
          <p:cNvPr id="879" name="Circle"/>
          <p:cNvSpPr/>
          <p:nvPr/>
        </p:nvSpPr>
        <p:spPr>
          <a:xfrm>
            <a:off x="4599170" y="4576064"/>
            <a:ext cx="690885" cy="690885"/>
          </a:xfrm>
          <a:prstGeom prst="ellipse">
            <a:avLst/>
          </a:prstGeom>
          <a:solidFill>
            <a:srgbClr val="754EB3"/>
          </a:solidFill>
          <a:ln w="12700">
            <a:solidFill>
              <a:srgbClr val="000000">
                <a:alpha val="0"/>
              </a:srgbClr>
            </a:solidFill>
            <a:miter lim="400000"/>
          </a:ln>
        </p:spPr>
        <p:txBody>
          <a:bodyPr lIns="0" tIns="0" rIns="0" bIns="0" anchor="ctr"/>
          <a:lstStyle/>
          <a:p>
            <a:pPr>
              <a:defRPr sz="2800" b="0">
                <a:solidFill>
                  <a:srgbClr val="F5D328"/>
                </a:solidFill>
                <a:effectLst>
                  <a:outerShdw blurRad="38100" dist="12700" dir="5400000" rotWithShape="0">
                    <a:srgbClr val="000000">
                      <a:alpha val="50000"/>
                    </a:srgbClr>
                  </a:outerShdw>
                </a:effectLst>
              </a:defRPr>
            </a:pPr>
            <a:endParaRPr/>
          </a:p>
        </p:txBody>
      </p:sp>
      <p:sp>
        <p:nvSpPr>
          <p:cNvPr id="880" name="Circle"/>
          <p:cNvSpPr/>
          <p:nvPr/>
        </p:nvSpPr>
        <p:spPr>
          <a:xfrm>
            <a:off x="7019218" y="2200001"/>
            <a:ext cx="690885" cy="690885"/>
          </a:xfrm>
          <a:prstGeom prst="ellipse">
            <a:avLst/>
          </a:prstGeom>
          <a:solidFill>
            <a:srgbClr val="754EB3"/>
          </a:solidFill>
          <a:ln w="12700">
            <a:solidFill>
              <a:srgbClr val="000000">
                <a:alpha val="0"/>
              </a:srgbClr>
            </a:solidFill>
            <a:miter lim="400000"/>
          </a:ln>
        </p:spPr>
        <p:txBody>
          <a:bodyPr lIns="0" tIns="0" rIns="0" bIns="0" anchor="ctr"/>
          <a:lstStyle/>
          <a:p>
            <a:pPr>
              <a:defRPr sz="2800" b="0">
                <a:solidFill>
                  <a:srgbClr val="484848"/>
                </a:solidFill>
                <a:effectLst>
                  <a:outerShdw blurRad="38100" dist="12700" dir="5400000" rotWithShape="0">
                    <a:srgbClr val="000000">
                      <a:alpha val="50000"/>
                    </a:srgbClr>
                  </a:outerShdw>
                </a:effectLst>
              </a:defRPr>
            </a:pPr>
            <a:endParaRPr/>
          </a:p>
        </p:txBody>
      </p:sp>
      <p:sp>
        <p:nvSpPr>
          <p:cNvPr id="881" name="Circle"/>
          <p:cNvSpPr/>
          <p:nvPr/>
        </p:nvSpPr>
        <p:spPr>
          <a:xfrm>
            <a:off x="7576271" y="3384703"/>
            <a:ext cx="690885" cy="690885"/>
          </a:xfrm>
          <a:prstGeom prst="ellipse">
            <a:avLst/>
          </a:prstGeom>
          <a:solidFill>
            <a:srgbClr val="754EB3"/>
          </a:solidFill>
          <a:ln w="12700">
            <a:solidFill>
              <a:srgbClr val="000000">
                <a:alpha val="0"/>
              </a:srgbClr>
            </a:solidFill>
            <a:miter lim="400000"/>
          </a:ln>
        </p:spPr>
        <p:txBody>
          <a:bodyPr lIns="0" tIns="0" rIns="0" bIns="0" anchor="ctr"/>
          <a:lstStyle/>
          <a:p>
            <a:pPr>
              <a:defRPr sz="2800" b="0">
                <a:solidFill>
                  <a:srgbClr val="484848"/>
                </a:solidFill>
                <a:effectLst>
                  <a:outerShdw blurRad="38100" dist="12700" dir="5400000" rotWithShape="0">
                    <a:srgbClr val="000000">
                      <a:alpha val="50000"/>
                    </a:srgbClr>
                  </a:outerShdw>
                </a:effectLst>
              </a:defRPr>
            </a:pPr>
            <a:endParaRPr/>
          </a:p>
        </p:txBody>
      </p:sp>
      <p:sp>
        <p:nvSpPr>
          <p:cNvPr id="882" name="Circle"/>
          <p:cNvSpPr/>
          <p:nvPr/>
        </p:nvSpPr>
        <p:spPr>
          <a:xfrm>
            <a:off x="7147769" y="4572089"/>
            <a:ext cx="690885" cy="690885"/>
          </a:xfrm>
          <a:prstGeom prst="ellipse">
            <a:avLst/>
          </a:prstGeom>
          <a:solidFill>
            <a:srgbClr val="754EB3"/>
          </a:solidFill>
          <a:ln w="12700">
            <a:solidFill>
              <a:srgbClr val="000000">
                <a:alpha val="0"/>
              </a:srgbClr>
            </a:solidFill>
            <a:miter lim="400000"/>
          </a:ln>
        </p:spPr>
        <p:txBody>
          <a:bodyPr lIns="0" tIns="0" rIns="0" bIns="0" anchor="ctr"/>
          <a:lstStyle/>
          <a:p>
            <a:pPr>
              <a:defRPr sz="2800" b="0">
                <a:solidFill>
                  <a:srgbClr val="484848"/>
                </a:solidFill>
                <a:effectLst>
                  <a:outerShdw blurRad="38100" dist="12700" dir="5400000" rotWithShape="0">
                    <a:srgbClr val="000000">
                      <a:alpha val="50000"/>
                    </a:srgbClr>
                  </a:outerShdw>
                </a:effectLst>
              </a:defRPr>
            </a:pPr>
            <a:endParaRPr/>
          </a:p>
        </p:txBody>
      </p:sp>
      <p:sp>
        <p:nvSpPr>
          <p:cNvPr id="883" name="Shape"/>
          <p:cNvSpPr/>
          <p:nvPr/>
        </p:nvSpPr>
        <p:spPr>
          <a:xfrm rot="5400000">
            <a:off x="7051863" y="3600477"/>
            <a:ext cx="433419" cy="298225"/>
          </a:xfrm>
          <a:custGeom>
            <a:avLst/>
            <a:gdLst/>
            <a:ahLst/>
            <a:cxnLst>
              <a:cxn ang="0">
                <a:pos x="wd2" y="hd2"/>
              </a:cxn>
              <a:cxn ang="5400000">
                <a:pos x="wd2" y="hd2"/>
              </a:cxn>
              <a:cxn ang="10800000">
                <a:pos x="wd2" y="hd2"/>
              </a:cxn>
              <a:cxn ang="16200000">
                <a:pos x="wd2" y="hd2"/>
              </a:cxn>
            </a:cxnLst>
            <a:rect l="0" t="0" r="r" b="b"/>
            <a:pathLst>
              <a:path w="21600" h="21600" extrusionOk="0">
                <a:moveTo>
                  <a:pt x="1336" y="21600"/>
                </a:moveTo>
                <a:cubicBezTo>
                  <a:pt x="969" y="21600"/>
                  <a:pt x="657" y="21366"/>
                  <a:pt x="393" y="20890"/>
                </a:cubicBezTo>
                <a:cubicBezTo>
                  <a:pt x="132" y="20402"/>
                  <a:pt x="0" y="19835"/>
                  <a:pt x="0" y="19171"/>
                </a:cubicBezTo>
                <a:cubicBezTo>
                  <a:pt x="0" y="18481"/>
                  <a:pt x="136" y="17908"/>
                  <a:pt x="404" y="17419"/>
                </a:cubicBezTo>
                <a:lnTo>
                  <a:pt x="9822" y="716"/>
                </a:lnTo>
                <a:cubicBezTo>
                  <a:pt x="10090" y="241"/>
                  <a:pt x="10413" y="0"/>
                  <a:pt x="10791" y="0"/>
                </a:cubicBezTo>
                <a:cubicBezTo>
                  <a:pt x="11176" y="0"/>
                  <a:pt x="11503" y="241"/>
                  <a:pt x="11775" y="716"/>
                </a:cubicBezTo>
                <a:lnTo>
                  <a:pt x="21196" y="17419"/>
                </a:lnTo>
                <a:cubicBezTo>
                  <a:pt x="21464" y="17908"/>
                  <a:pt x="21600" y="18481"/>
                  <a:pt x="21600" y="19171"/>
                </a:cubicBezTo>
                <a:cubicBezTo>
                  <a:pt x="21600" y="19816"/>
                  <a:pt x="21468" y="20376"/>
                  <a:pt x="21203" y="20871"/>
                </a:cubicBezTo>
                <a:cubicBezTo>
                  <a:pt x="20943" y="21359"/>
                  <a:pt x="20627" y="21600"/>
                  <a:pt x="20264" y="21600"/>
                </a:cubicBezTo>
                <a:lnTo>
                  <a:pt x="1336" y="21600"/>
                </a:lnTo>
                <a:close/>
              </a:path>
            </a:pathLst>
          </a:custGeom>
          <a:solidFill>
            <a:srgbClr val="D9C9F5"/>
          </a:solidFill>
          <a:ln w="12700">
            <a:miter lim="400000"/>
          </a:ln>
        </p:spPr>
        <p:txBody>
          <a:bodyPr lIns="0" tIns="0" rIns="0" bIns="0" anchor="ctr"/>
          <a:lstStyle/>
          <a:p>
            <a:pPr defTabSz="228600">
              <a:defRPr b="0">
                <a:solidFill>
                  <a:srgbClr val="FFFFFF"/>
                </a:solidFill>
                <a:effectLst>
                  <a:outerShdw blurRad="38100" dist="12700" dir="5400000" rotWithShape="0">
                    <a:srgbClr val="000000">
                      <a:alpha val="50000"/>
                    </a:srgbClr>
                  </a:outerShdw>
                </a:effectLst>
              </a:defRPr>
            </a:pPr>
            <a:endParaRPr/>
          </a:p>
        </p:txBody>
      </p:sp>
      <p:sp>
        <p:nvSpPr>
          <p:cNvPr id="884" name="Shape"/>
          <p:cNvSpPr/>
          <p:nvPr/>
        </p:nvSpPr>
        <p:spPr>
          <a:xfrm rot="16199991">
            <a:off x="4878349" y="3600475"/>
            <a:ext cx="433420" cy="298225"/>
          </a:xfrm>
          <a:custGeom>
            <a:avLst/>
            <a:gdLst/>
            <a:ahLst/>
            <a:cxnLst>
              <a:cxn ang="0">
                <a:pos x="wd2" y="hd2"/>
              </a:cxn>
              <a:cxn ang="5400000">
                <a:pos x="wd2" y="hd2"/>
              </a:cxn>
              <a:cxn ang="10800000">
                <a:pos x="wd2" y="hd2"/>
              </a:cxn>
              <a:cxn ang="16200000">
                <a:pos x="wd2" y="hd2"/>
              </a:cxn>
            </a:cxnLst>
            <a:rect l="0" t="0" r="r" b="b"/>
            <a:pathLst>
              <a:path w="21600" h="21600" extrusionOk="0">
                <a:moveTo>
                  <a:pt x="1336" y="21600"/>
                </a:moveTo>
                <a:cubicBezTo>
                  <a:pt x="969" y="21600"/>
                  <a:pt x="657" y="21366"/>
                  <a:pt x="393" y="20890"/>
                </a:cubicBezTo>
                <a:cubicBezTo>
                  <a:pt x="132" y="20402"/>
                  <a:pt x="0" y="19835"/>
                  <a:pt x="0" y="19171"/>
                </a:cubicBezTo>
                <a:cubicBezTo>
                  <a:pt x="0" y="18481"/>
                  <a:pt x="136" y="17908"/>
                  <a:pt x="404" y="17419"/>
                </a:cubicBezTo>
                <a:lnTo>
                  <a:pt x="9822" y="716"/>
                </a:lnTo>
                <a:cubicBezTo>
                  <a:pt x="10090" y="241"/>
                  <a:pt x="10413" y="0"/>
                  <a:pt x="10791" y="0"/>
                </a:cubicBezTo>
                <a:cubicBezTo>
                  <a:pt x="11176" y="0"/>
                  <a:pt x="11503" y="241"/>
                  <a:pt x="11775" y="716"/>
                </a:cubicBezTo>
                <a:lnTo>
                  <a:pt x="21196" y="17419"/>
                </a:lnTo>
                <a:cubicBezTo>
                  <a:pt x="21464" y="17908"/>
                  <a:pt x="21600" y="18481"/>
                  <a:pt x="21600" y="19171"/>
                </a:cubicBezTo>
                <a:cubicBezTo>
                  <a:pt x="21600" y="19816"/>
                  <a:pt x="21468" y="20376"/>
                  <a:pt x="21203" y="20871"/>
                </a:cubicBezTo>
                <a:cubicBezTo>
                  <a:pt x="20943" y="21359"/>
                  <a:pt x="20627" y="21600"/>
                  <a:pt x="20264" y="21600"/>
                </a:cubicBezTo>
                <a:lnTo>
                  <a:pt x="1336" y="21600"/>
                </a:lnTo>
                <a:close/>
              </a:path>
            </a:pathLst>
          </a:custGeom>
          <a:solidFill>
            <a:srgbClr val="D9C9F5"/>
          </a:solidFill>
          <a:ln w="12700">
            <a:miter lim="400000"/>
          </a:ln>
        </p:spPr>
        <p:txBody>
          <a:bodyPr lIns="0" tIns="0" rIns="0" bIns="0" anchor="ctr"/>
          <a:lstStyle/>
          <a:p>
            <a:pPr defTabSz="228600">
              <a:defRPr b="0">
                <a:solidFill>
                  <a:srgbClr val="FFFFFF"/>
                </a:solidFill>
                <a:effectLst>
                  <a:outerShdw blurRad="38100" dist="12700" dir="5400000" rotWithShape="0">
                    <a:srgbClr val="000000">
                      <a:alpha val="50000"/>
                    </a:srgbClr>
                  </a:outerShdw>
                </a:effectLst>
              </a:defRPr>
            </a:pPr>
            <a:endParaRPr/>
          </a:p>
        </p:txBody>
      </p:sp>
      <p:sp>
        <p:nvSpPr>
          <p:cNvPr id="885" name="Shape"/>
          <p:cNvSpPr/>
          <p:nvPr/>
        </p:nvSpPr>
        <p:spPr>
          <a:xfrm rot="18899993">
            <a:off x="5161160" y="2816316"/>
            <a:ext cx="433419" cy="298225"/>
          </a:xfrm>
          <a:custGeom>
            <a:avLst/>
            <a:gdLst/>
            <a:ahLst/>
            <a:cxnLst>
              <a:cxn ang="0">
                <a:pos x="wd2" y="hd2"/>
              </a:cxn>
              <a:cxn ang="5400000">
                <a:pos x="wd2" y="hd2"/>
              </a:cxn>
              <a:cxn ang="10800000">
                <a:pos x="wd2" y="hd2"/>
              </a:cxn>
              <a:cxn ang="16200000">
                <a:pos x="wd2" y="hd2"/>
              </a:cxn>
            </a:cxnLst>
            <a:rect l="0" t="0" r="r" b="b"/>
            <a:pathLst>
              <a:path w="21600" h="21600" extrusionOk="0">
                <a:moveTo>
                  <a:pt x="1336" y="21600"/>
                </a:moveTo>
                <a:cubicBezTo>
                  <a:pt x="969" y="21600"/>
                  <a:pt x="657" y="21366"/>
                  <a:pt x="393" y="20890"/>
                </a:cubicBezTo>
                <a:cubicBezTo>
                  <a:pt x="132" y="20402"/>
                  <a:pt x="0" y="19835"/>
                  <a:pt x="0" y="19171"/>
                </a:cubicBezTo>
                <a:cubicBezTo>
                  <a:pt x="0" y="18481"/>
                  <a:pt x="136" y="17908"/>
                  <a:pt x="404" y="17419"/>
                </a:cubicBezTo>
                <a:lnTo>
                  <a:pt x="9822" y="716"/>
                </a:lnTo>
                <a:cubicBezTo>
                  <a:pt x="10090" y="241"/>
                  <a:pt x="10413" y="0"/>
                  <a:pt x="10791" y="0"/>
                </a:cubicBezTo>
                <a:cubicBezTo>
                  <a:pt x="11176" y="0"/>
                  <a:pt x="11503" y="241"/>
                  <a:pt x="11775" y="716"/>
                </a:cubicBezTo>
                <a:lnTo>
                  <a:pt x="21196" y="17419"/>
                </a:lnTo>
                <a:cubicBezTo>
                  <a:pt x="21464" y="17908"/>
                  <a:pt x="21600" y="18481"/>
                  <a:pt x="21600" y="19171"/>
                </a:cubicBezTo>
                <a:cubicBezTo>
                  <a:pt x="21600" y="19816"/>
                  <a:pt x="21468" y="20376"/>
                  <a:pt x="21203" y="20871"/>
                </a:cubicBezTo>
                <a:cubicBezTo>
                  <a:pt x="20943" y="21359"/>
                  <a:pt x="20627" y="21600"/>
                  <a:pt x="20264" y="21600"/>
                </a:cubicBezTo>
                <a:lnTo>
                  <a:pt x="1336" y="21600"/>
                </a:lnTo>
                <a:close/>
              </a:path>
            </a:pathLst>
          </a:custGeom>
          <a:solidFill>
            <a:srgbClr val="D9C9F5"/>
          </a:solidFill>
          <a:ln w="12700">
            <a:miter lim="400000"/>
          </a:ln>
        </p:spPr>
        <p:txBody>
          <a:bodyPr lIns="0" tIns="0" rIns="0" bIns="0" anchor="ctr"/>
          <a:lstStyle/>
          <a:p>
            <a:pPr defTabSz="228600">
              <a:defRPr b="0">
                <a:solidFill>
                  <a:srgbClr val="FFFFFF"/>
                </a:solidFill>
                <a:effectLst>
                  <a:outerShdw blurRad="38100" dist="12700" dir="5400000" rotWithShape="0">
                    <a:srgbClr val="000000">
                      <a:alpha val="50000"/>
                    </a:srgbClr>
                  </a:outerShdw>
                </a:effectLst>
              </a:defRPr>
            </a:pPr>
            <a:endParaRPr/>
          </a:p>
        </p:txBody>
      </p:sp>
      <p:sp>
        <p:nvSpPr>
          <p:cNvPr id="886" name="Shape"/>
          <p:cNvSpPr/>
          <p:nvPr/>
        </p:nvSpPr>
        <p:spPr>
          <a:xfrm rot="2700000">
            <a:off x="6716414" y="2829172"/>
            <a:ext cx="433419" cy="298224"/>
          </a:xfrm>
          <a:custGeom>
            <a:avLst/>
            <a:gdLst/>
            <a:ahLst/>
            <a:cxnLst>
              <a:cxn ang="0">
                <a:pos x="wd2" y="hd2"/>
              </a:cxn>
              <a:cxn ang="5400000">
                <a:pos x="wd2" y="hd2"/>
              </a:cxn>
              <a:cxn ang="10800000">
                <a:pos x="wd2" y="hd2"/>
              </a:cxn>
              <a:cxn ang="16200000">
                <a:pos x="wd2" y="hd2"/>
              </a:cxn>
            </a:cxnLst>
            <a:rect l="0" t="0" r="r" b="b"/>
            <a:pathLst>
              <a:path w="21600" h="21600" extrusionOk="0">
                <a:moveTo>
                  <a:pt x="1336" y="21600"/>
                </a:moveTo>
                <a:cubicBezTo>
                  <a:pt x="969" y="21600"/>
                  <a:pt x="657" y="21366"/>
                  <a:pt x="393" y="20890"/>
                </a:cubicBezTo>
                <a:cubicBezTo>
                  <a:pt x="132" y="20402"/>
                  <a:pt x="0" y="19835"/>
                  <a:pt x="0" y="19171"/>
                </a:cubicBezTo>
                <a:cubicBezTo>
                  <a:pt x="0" y="18481"/>
                  <a:pt x="136" y="17908"/>
                  <a:pt x="404" y="17419"/>
                </a:cubicBezTo>
                <a:lnTo>
                  <a:pt x="9822" y="716"/>
                </a:lnTo>
                <a:cubicBezTo>
                  <a:pt x="10090" y="241"/>
                  <a:pt x="10413" y="0"/>
                  <a:pt x="10791" y="0"/>
                </a:cubicBezTo>
                <a:cubicBezTo>
                  <a:pt x="11176" y="0"/>
                  <a:pt x="11503" y="241"/>
                  <a:pt x="11775" y="716"/>
                </a:cubicBezTo>
                <a:lnTo>
                  <a:pt x="21196" y="17419"/>
                </a:lnTo>
                <a:cubicBezTo>
                  <a:pt x="21464" y="17908"/>
                  <a:pt x="21600" y="18481"/>
                  <a:pt x="21600" y="19171"/>
                </a:cubicBezTo>
                <a:cubicBezTo>
                  <a:pt x="21600" y="19816"/>
                  <a:pt x="21468" y="20376"/>
                  <a:pt x="21203" y="20871"/>
                </a:cubicBezTo>
                <a:cubicBezTo>
                  <a:pt x="20943" y="21359"/>
                  <a:pt x="20627" y="21600"/>
                  <a:pt x="20264" y="21600"/>
                </a:cubicBezTo>
                <a:lnTo>
                  <a:pt x="1336" y="21600"/>
                </a:lnTo>
                <a:close/>
              </a:path>
            </a:pathLst>
          </a:custGeom>
          <a:solidFill>
            <a:srgbClr val="D9C9F5"/>
          </a:solidFill>
          <a:ln w="12700">
            <a:miter lim="400000"/>
          </a:ln>
        </p:spPr>
        <p:txBody>
          <a:bodyPr lIns="0" tIns="0" rIns="0" bIns="0" anchor="ctr"/>
          <a:lstStyle/>
          <a:p>
            <a:pPr defTabSz="228600">
              <a:defRPr b="0">
                <a:solidFill>
                  <a:srgbClr val="FFFFFF"/>
                </a:solidFill>
                <a:effectLst>
                  <a:outerShdw blurRad="38100" dist="12700" dir="5400000" rotWithShape="0">
                    <a:srgbClr val="000000">
                      <a:alpha val="50000"/>
                    </a:srgbClr>
                  </a:outerShdw>
                </a:effectLst>
              </a:defRPr>
            </a:pPr>
            <a:endParaRPr/>
          </a:p>
        </p:txBody>
      </p:sp>
      <p:sp>
        <p:nvSpPr>
          <p:cNvPr id="887" name="Shape"/>
          <p:cNvSpPr/>
          <p:nvPr/>
        </p:nvSpPr>
        <p:spPr>
          <a:xfrm rot="7425843">
            <a:off x="6743338" y="4380350"/>
            <a:ext cx="433419" cy="298225"/>
          </a:xfrm>
          <a:custGeom>
            <a:avLst/>
            <a:gdLst/>
            <a:ahLst/>
            <a:cxnLst>
              <a:cxn ang="0">
                <a:pos x="wd2" y="hd2"/>
              </a:cxn>
              <a:cxn ang="5400000">
                <a:pos x="wd2" y="hd2"/>
              </a:cxn>
              <a:cxn ang="10800000">
                <a:pos x="wd2" y="hd2"/>
              </a:cxn>
              <a:cxn ang="16200000">
                <a:pos x="wd2" y="hd2"/>
              </a:cxn>
            </a:cxnLst>
            <a:rect l="0" t="0" r="r" b="b"/>
            <a:pathLst>
              <a:path w="21600" h="21600" extrusionOk="0">
                <a:moveTo>
                  <a:pt x="1336" y="21600"/>
                </a:moveTo>
                <a:cubicBezTo>
                  <a:pt x="969" y="21600"/>
                  <a:pt x="657" y="21366"/>
                  <a:pt x="393" y="20890"/>
                </a:cubicBezTo>
                <a:cubicBezTo>
                  <a:pt x="132" y="20402"/>
                  <a:pt x="0" y="19835"/>
                  <a:pt x="0" y="19171"/>
                </a:cubicBezTo>
                <a:cubicBezTo>
                  <a:pt x="0" y="18481"/>
                  <a:pt x="136" y="17908"/>
                  <a:pt x="404" y="17419"/>
                </a:cubicBezTo>
                <a:lnTo>
                  <a:pt x="9822" y="716"/>
                </a:lnTo>
                <a:cubicBezTo>
                  <a:pt x="10090" y="241"/>
                  <a:pt x="10413" y="0"/>
                  <a:pt x="10791" y="0"/>
                </a:cubicBezTo>
                <a:cubicBezTo>
                  <a:pt x="11176" y="0"/>
                  <a:pt x="11503" y="241"/>
                  <a:pt x="11775" y="716"/>
                </a:cubicBezTo>
                <a:lnTo>
                  <a:pt x="21196" y="17419"/>
                </a:lnTo>
                <a:cubicBezTo>
                  <a:pt x="21464" y="17908"/>
                  <a:pt x="21600" y="18481"/>
                  <a:pt x="21600" y="19171"/>
                </a:cubicBezTo>
                <a:cubicBezTo>
                  <a:pt x="21600" y="19816"/>
                  <a:pt x="21468" y="20376"/>
                  <a:pt x="21203" y="20871"/>
                </a:cubicBezTo>
                <a:cubicBezTo>
                  <a:pt x="20943" y="21359"/>
                  <a:pt x="20627" y="21600"/>
                  <a:pt x="20264" y="21600"/>
                </a:cubicBezTo>
                <a:lnTo>
                  <a:pt x="1336" y="21600"/>
                </a:lnTo>
                <a:close/>
              </a:path>
            </a:pathLst>
          </a:custGeom>
          <a:solidFill>
            <a:srgbClr val="D9C9F5"/>
          </a:solidFill>
          <a:ln w="12700">
            <a:miter lim="400000"/>
          </a:ln>
        </p:spPr>
        <p:txBody>
          <a:bodyPr lIns="0" tIns="0" rIns="0" bIns="0" anchor="ctr"/>
          <a:lstStyle/>
          <a:p>
            <a:pPr defTabSz="228600">
              <a:defRPr b="0">
                <a:solidFill>
                  <a:srgbClr val="FFFFFF"/>
                </a:solidFill>
                <a:effectLst>
                  <a:outerShdw blurRad="38100" dist="12700" dir="5400000" rotWithShape="0">
                    <a:srgbClr val="000000">
                      <a:alpha val="50000"/>
                    </a:srgbClr>
                  </a:outerShdw>
                </a:effectLst>
              </a:defRPr>
            </a:pPr>
            <a:endParaRPr/>
          </a:p>
        </p:txBody>
      </p:sp>
      <p:sp>
        <p:nvSpPr>
          <p:cNvPr id="888" name="Shape"/>
          <p:cNvSpPr/>
          <p:nvPr/>
        </p:nvSpPr>
        <p:spPr>
          <a:xfrm rot="13499993">
            <a:off x="5199727" y="4358926"/>
            <a:ext cx="433419" cy="298225"/>
          </a:xfrm>
          <a:custGeom>
            <a:avLst/>
            <a:gdLst/>
            <a:ahLst/>
            <a:cxnLst>
              <a:cxn ang="0">
                <a:pos x="wd2" y="hd2"/>
              </a:cxn>
              <a:cxn ang="5400000">
                <a:pos x="wd2" y="hd2"/>
              </a:cxn>
              <a:cxn ang="10800000">
                <a:pos x="wd2" y="hd2"/>
              </a:cxn>
              <a:cxn ang="16200000">
                <a:pos x="wd2" y="hd2"/>
              </a:cxn>
            </a:cxnLst>
            <a:rect l="0" t="0" r="r" b="b"/>
            <a:pathLst>
              <a:path w="21600" h="21600" extrusionOk="0">
                <a:moveTo>
                  <a:pt x="1336" y="21600"/>
                </a:moveTo>
                <a:cubicBezTo>
                  <a:pt x="969" y="21600"/>
                  <a:pt x="657" y="21366"/>
                  <a:pt x="393" y="20890"/>
                </a:cubicBezTo>
                <a:cubicBezTo>
                  <a:pt x="132" y="20402"/>
                  <a:pt x="0" y="19835"/>
                  <a:pt x="0" y="19171"/>
                </a:cubicBezTo>
                <a:cubicBezTo>
                  <a:pt x="0" y="18481"/>
                  <a:pt x="136" y="17908"/>
                  <a:pt x="404" y="17419"/>
                </a:cubicBezTo>
                <a:lnTo>
                  <a:pt x="9822" y="716"/>
                </a:lnTo>
                <a:cubicBezTo>
                  <a:pt x="10090" y="241"/>
                  <a:pt x="10413" y="0"/>
                  <a:pt x="10791" y="0"/>
                </a:cubicBezTo>
                <a:cubicBezTo>
                  <a:pt x="11176" y="0"/>
                  <a:pt x="11503" y="241"/>
                  <a:pt x="11775" y="716"/>
                </a:cubicBezTo>
                <a:lnTo>
                  <a:pt x="21196" y="17419"/>
                </a:lnTo>
                <a:cubicBezTo>
                  <a:pt x="21464" y="17908"/>
                  <a:pt x="21600" y="18481"/>
                  <a:pt x="21600" y="19171"/>
                </a:cubicBezTo>
                <a:cubicBezTo>
                  <a:pt x="21600" y="19816"/>
                  <a:pt x="21468" y="20376"/>
                  <a:pt x="21203" y="20871"/>
                </a:cubicBezTo>
                <a:cubicBezTo>
                  <a:pt x="20943" y="21359"/>
                  <a:pt x="20627" y="21600"/>
                  <a:pt x="20264" y="21600"/>
                </a:cubicBezTo>
                <a:lnTo>
                  <a:pt x="1336" y="21600"/>
                </a:lnTo>
                <a:close/>
              </a:path>
            </a:pathLst>
          </a:custGeom>
          <a:solidFill>
            <a:srgbClr val="D9C9F5"/>
          </a:solidFill>
          <a:ln w="12700">
            <a:miter lim="400000"/>
          </a:ln>
        </p:spPr>
        <p:txBody>
          <a:bodyPr lIns="0" tIns="0" rIns="0" bIns="0" anchor="ctr"/>
          <a:lstStyle/>
          <a:p>
            <a:pPr defTabSz="228600">
              <a:defRPr b="0">
                <a:solidFill>
                  <a:srgbClr val="FFFFFF"/>
                </a:solidFill>
                <a:effectLst>
                  <a:outerShdw blurRad="38100" dist="12700" dir="5400000" rotWithShape="0">
                    <a:srgbClr val="000000">
                      <a:alpha val="50000"/>
                    </a:srgbClr>
                  </a:outerShdw>
                </a:effectLst>
              </a:defRPr>
            </a:pPr>
            <a:endParaRPr/>
          </a:p>
        </p:txBody>
      </p:sp>
      <p:grpSp>
        <p:nvGrpSpPr>
          <p:cNvPr id="891" name="Les Bénéfices…"/>
          <p:cNvGrpSpPr/>
          <p:nvPr/>
        </p:nvGrpSpPr>
        <p:grpSpPr>
          <a:xfrm>
            <a:off x="5465440" y="3032883"/>
            <a:ext cx="1433483" cy="1433483"/>
            <a:chOff x="0" y="0"/>
            <a:chExt cx="1433481" cy="1433481"/>
          </a:xfrm>
        </p:grpSpPr>
        <p:sp>
          <p:nvSpPr>
            <p:cNvPr id="889" name="Circle"/>
            <p:cNvSpPr/>
            <p:nvPr/>
          </p:nvSpPr>
          <p:spPr>
            <a:xfrm>
              <a:off x="0" y="0"/>
              <a:ext cx="1433482" cy="1433482"/>
            </a:xfrm>
            <a:prstGeom prst="ellipse">
              <a:avLst/>
            </a:prstGeom>
            <a:solidFill>
              <a:srgbClr val="754EB3"/>
            </a:solidFill>
            <a:ln w="12700" cap="flat">
              <a:noFill/>
              <a:miter lim="400000"/>
            </a:ln>
            <a:effectLst/>
          </p:spPr>
          <p:txBody>
            <a:bodyPr wrap="square" lIns="0" tIns="0" rIns="0" bIns="0" numCol="1" anchor="ctr">
              <a:noAutofit/>
            </a:bodyPr>
            <a:lstStyle/>
            <a:p>
              <a:pPr>
                <a:lnSpc>
                  <a:spcPct val="150000"/>
                </a:lnSpc>
                <a:defRPr sz="1200" cap="all">
                  <a:solidFill>
                    <a:srgbClr val="FFFFFF"/>
                  </a:solidFill>
                </a:defRPr>
              </a:pPr>
              <a:endParaRPr/>
            </a:p>
          </p:txBody>
        </p:sp>
        <p:sp>
          <p:nvSpPr>
            <p:cNvPr id="890" name="Les Bénéfices…"/>
            <p:cNvSpPr txBox="1"/>
            <p:nvPr/>
          </p:nvSpPr>
          <p:spPr>
            <a:xfrm>
              <a:off x="209927" y="101919"/>
              <a:ext cx="1013627" cy="122964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pPr>
                <a:lnSpc>
                  <a:spcPct val="150000"/>
                </a:lnSpc>
                <a:defRPr sz="1200" cap="all">
                  <a:solidFill>
                    <a:srgbClr val="FFFFFF"/>
                  </a:solidFill>
                </a:defRPr>
              </a:pPr>
              <a:r>
                <a:t>Les Bénéfices</a:t>
              </a:r>
            </a:p>
            <a:p>
              <a:pPr>
                <a:lnSpc>
                  <a:spcPct val="150000"/>
                </a:lnSpc>
                <a:defRPr sz="1200" cap="all">
                  <a:solidFill>
                    <a:srgbClr val="FFFFFF"/>
                  </a:solidFill>
                </a:defRPr>
              </a:pPr>
              <a:r>
                <a:t>du travail en tiers-lieux</a:t>
              </a:r>
            </a:p>
          </p:txBody>
        </p:sp>
      </p:grpSp>
      <p:sp>
        <p:nvSpPr>
          <p:cNvPr id="892" name="47% de baisse du stress"/>
          <p:cNvSpPr txBox="1"/>
          <p:nvPr/>
        </p:nvSpPr>
        <p:spPr>
          <a:xfrm>
            <a:off x="2425600" y="2380349"/>
            <a:ext cx="2139002" cy="260468"/>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l">
              <a:spcBef>
                <a:spcPts val="600"/>
              </a:spcBef>
              <a:defRPr sz="1500"/>
            </a:pPr>
            <a:r>
              <a:t>47%</a:t>
            </a:r>
            <a:r>
              <a:rPr b="0"/>
              <a:t> de baisse du stress</a:t>
            </a:r>
          </a:p>
        </p:txBody>
      </p:sp>
      <p:sp>
        <p:nvSpPr>
          <p:cNvPr id="893" name="«  Le travail en tiers-lieu est une bouffée d’air frais par rapport au travail en entreprise  »"/>
          <p:cNvSpPr txBox="1"/>
          <p:nvPr/>
        </p:nvSpPr>
        <p:spPr>
          <a:xfrm>
            <a:off x="1034503" y="3401876"/>
            <a:ext cx="2833298" cy="69226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spcBef>
                <a:spcPts val="600"/>
              </a:spcBef>
              <a:defRPr sz="1500" b="0" i="1"/>
            </a:lvl1pPr>
          </a:lstStyle>
          <a:p>
            <a:r>
              <a:t>«  Le travail en tiers-lieu est une bouffée d’air frais par rapport au travail en entreprise  »</a:t>
            </a:r>
          </a:p>
        </p:txBody>
      </p:sp>
      <p:sp>
        <p:nvSpPr>
          <p:cNvPr id="894" name="29% des salariés se déclarent plus efficaces en tiers-lieu qu’à domicile"/>
          <p:cNvSpPr txBox="1"/>
          <p:nvPr/>
        </p:nvSpPr>
        <p:spPr>
          <a:xfrm>
            <a:off x="1680845" y="4604579"/>
            <a:ext cx="2833297" cy="69226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spcBef>
                <a:spcPts val="600"/>
              </a:spcBef>
              <a:defRPr sz="1500"/>
            </a:pPr>
            <a:r>
              <a:t>29%</a:t>
            </a:r>
            <a:r>
              <a:rPr b="0"/>
              <a:t> des salariés se déclarent plus efficaces en tiers-lieu qu’à domicile</a:t>
            </a:r>
          </a:p>
        </p:txBody>
      </p:sp>
      <p:sp>
        <p:nvSpPr>
          <p:cNvPr id="895" name="« Il y a des fois où l’on ressent physiquement le besoin de travailler en dehors de la maison »"/>
          <p:cNvSpPr txBox="1"/>
          <p:nvPr/>
        </p:nvSpPr>
        <p:spPr>
          <a:xfrm>
            <a:off x="8013027" y="4604579"/>
            <a:ext cx="3306919" cy="69226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spcBef>
                <a:spcPts val="600"/>
              </a:spcBef>
              <a:defRPr sz="1500" b="0" i="1"/>
            </a:lvl1pPr>
          </a:lstStyle>
          <a:p>
            <a:r>
              <a:t>« Il y a des fois où l’on ressent physiquement le besoin de travailler en dehors de la maison »</a:t>
            </a:r>
          </a:p>
        </p:txBody>
      </p:sp>
      <p:sp>
        <p:nvSpPr>
          <p:cNvPr id="896" name="« Travailler proche de notre lieu de travail, c’est plus efficace »"/>
          <p:cNvSpPr txBox="1"/>
          <p:nvPr/>
        </p:nvSpPr>
        <p:spPr>
          <a:xfrm>
            <a:off x="8425743" y="3499700"/>
            <a:ext cx="2969273" cy="476368"/>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spcBef>
                <a:spcPts val="600"/>
              </a:spcBef>
              <a:defRPr sz="1500" b="0" i="1"/>
            </a:lvl1pPr>
          </a:lstStyle>
          <a:p>
            <a:r>
              <a:t>« Travailler proche de notre lieu de travail, c’est plus efficace »</a:t>
            </a:r>
          </a:p>
        </p:txBody>
      </p:sp>
      <p:sp>
        <p:nvSpPr>
          <p:cNvPr id="897" name="71% se disent plus efficaces en tiers-lieux qu’au bureau"/>
          <p:cNvSpPr txBox="1"/>
          <p:nvPr/>
        </p:nvSpPr>
        <p:spPr>
          <a:xfrm>
            <a:off x="7851088" y="2302666"/>
            <a:ext cx="2833297" cy="476368"/>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spcBef>
                <a:spcPts val="600"/>
              </a:spcBef>
              <a:defRPr sz="1500"/>
            </a:pPr>
            <a:r>
              <a:t>71%</a:t>
            </a:r>
            <a:r>
              <a:rPr b="0"/>
              <a:t> se disent plus efficaces en tiers-lieux qu’au bureau</a:t>
            </a:r>
          </a:p>
        </p:txBody>
      </p:sp>
      <p:sp>
        <p:nvSpPr>
          <p:cNvPr id="898" name="Rectangle 41">
            <a:hlinkClick r:id="rId3"/>
          </p:cNvPr>
          <p:cNvSpPr txBox="1"/>
          <p:nvPr/>
        </p:nvSpPr>
        <p:spPr>
          <a:xfrm>
            <a:off x="4801523" y="6184436"/>
            <a:ext cx="7348900" cy="17743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sz="700" b="0"/>
            </a:pPr>
            <a:r>
              <a:t>Source :  Livre blanc </a:t>
            </a:r>
            <a:r>
              <a:rPr i="1"/>
              <a:t>Coworking, les nouveaux bureaux de l’entreprise</a:t>
            </a:r>
            <a:r>
              <a:t>, Néo-Nomade &amp; Ze Village, 2017</a:t>
            </a:r>
          </a:p>
        </p:txBody>
      </p:sp>
      <p:sp>
        <p:nvSpPr>
          <p:cNvPr id="899" name="Les tiers-lieux de travail désignent tous les espaces de travail alternatifs, entre bureau et domicile tels que les espace de coworking, les centres d’affaires, les cafés, Fablab, etc."/>
          <p:cNvSpPr txBox="1"/>
          <p:nvPr/>
        </p:nvSpPr>
        <p:spPr>
          <a:xfrm>
            <a:off x="518211" y="1162628"/>
            <a:ext cx="10365587"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a:pPr>
            <a:r>
              <a:t>Les tiers-lieux de travail désignent tous les </a:t>
            </a:r>
            <a:r>
              <a:rPr b="1"/>
              <a:t>espaces de travail alternatifs</a:t>
            </a:r>
            <a:r>
              <a:t>, entre bureau et domicile tels que les espaces de coworking, les centres d’affaires, les cafés, Fablab, etc.</a:t>
            </a:r>
          </a:p>
        </p:txBody>
      </p:sp>
      <p:sp>
        <p:nvSpPr>
          <p:cNvPr id="900" name="Thunderbolt"/>
          <p:cNvSpPr/>
          <p:nvPr/>
        </p:nvSpPr>
        <p:spPr>
          <a:xfrm>
            <a:off x="4896939" y="2315157"/>
            <a:ext cx="232468" cy="451384"/>
          </a:xfrm>
          <a:custGeom>
            <a:avLst/>
            <a:gdLst/>
            <a:ahLst/>
            <a:cxnLst>
              <a:cxn ang="0">
                <a:pos x="wd2" y="hd2"/>
              </a:cxn>
              <a:cxn ang="5400000">
                <a:pos x="wd2" y="hd2"/>
              </a:cxn>
              <a:cxn ang="10800000">
                <a:pos x="wd2" y="hd2"/>
              </a:cxn>
              <a:cxn ang="16200000">
                <a:pos x="wd2" y="hd2"/>
              </a:cxn>
            </a:cxnLst>
            <a:rect l="0" t="0" r="r" b="b"/>
            <a:pathLst>
              <a:path w="21600" h="21383" extrusionOk="0">
                <a:moveTo>
                  <a:pt x="19015" y="0"/>
                </a:moveTo>
                <a:lnTo>
                  <a:pt x="0" y="12374"/>
                </a:lnTo>
                <a:lnTo>
                  <a:pt x="9106" y="12448"/>
                </a:lnTo>
                <a:cubicBezTo>
                  <a:pt x="9106" y="12448"/>
                  <a:pt x="3935" y="21161"/>
                  <a:pt x="3791" y="21380"/>
                </a:cubicBezTo>
                <a:cubicBezTo>
                  <a:pt x="3648" y="21600"/>
                  <a:pt x="21600" y="9446"/>
                  <a:pt x="21600" y="9446"/>
                </a:cubicBezTo>
                <a:lnTo>
                  <a:pt x="12838" y="9446"/>
                </a:lnTo>
                <a:lnTo>
                  <a:pt x="19015" y="0"/>
                </a:lnTo>
                <a:close/>
              </a:path>
            </a:pathLst>
          </a:custGeom>
          <a:solidFill>
            <a:srgbClr val="FFFFFF"/>
          </a:solidFill>
          <a:ln w="12700">
            <a:miter lim="400000"/>
          </a:ln>
        </p:spPr>
        <p:txBody>
          <a:bodyPr lIns="0" tIns="0" rIns="0" bIns="0" anchor="ctr"/>
          <a:lstStyle/>
          <a:p>
            <a:pPr>
              <a:defRPr sz="1600">
                <a:solidFill>
                  <a:srgbClr val="FFFFFF"/>
                </a:solidFill>
              </a:defRPr>
            </a:pPr>
            <a:endParaRPr/>
          </a:p>
        </p:txBody>
      </p:sp>
      <p:sp>
        <p:nvSpPr>
          <p:cNvPr id="901" name="Computer"/>
          <p:cNvSpPr/>
          <p:nvPr/>
        </p:nvSpPr>
        <p:spPr>
          <a:xfrm>
            <a:off x="7168144" y="2382266"/>
            <a:ext cx="393030" cy="317168"/>
          </a:xfrm>
          <a:custGeom>
            <a:avLst/>
            <a:gdLst/>
            <a:ahLst/>
            <a:cxnLst>
              <a:cxn ang="0">
                <a:pos x="wd2" y="hd2"/>
              </a:cxn>
              <a:cxn ang="5400000">
                <a:pos x="wd2" y="hd2"/>
              </a:cxn>
              <a:cxn ang="10800000">
                <a:pos x="wd2" y="hd2"/>
              </a:cxn>
              <a:cxn ang="16200000">
                <a:pos x="wd2" y="hd2"/>
              </a:cxn>
            </a:cxnLst>
            <a:rect l="0" t="0" r="r" b="b"/>
            <a:pathLst>
              <a:path w="21595" h="21600" extrusionOk="0">
                <a:moveTo>
                  <a:pt x="464" y="0"/>
                </a:moveTo>
                <a:cubicBezTo>
                  <a:pt x="210" y="0"/>
                  <a:pt x="0" y="261"/>
                  <a:pt x="0" y="575"/>
                </a:cubicBezTo>
                <a:lnTo>
                  <a:pt x="0" y="17777"/>
                </a:lnTo>
                <a:cubicBezTo>
                  <a:pt x="0" y="18091"/>
                  <a:pt x="210" y="18354"/>
                  <a:pt x="464" y="18354"/>
                </a:cubicBezTo>
                <a:lnTo>
                  <a:pt x="9148" y="18354"/>
                </a:lnTo>
                <a:lnTo>
                  <a:pt x="9116" y="18513"/>
                </a:lnTo>
                <a:lnTo>
                  <a:pt x="8753" y="20763"/>
                </a:lnTo>
                <a:lnTo>
                  <a:pt x="7690" y="20763"/>
                </a:lnTo>
                <a:lnTo>
                  <a:pt x="7690" y="21600"/>
                </a:lnTo>
                <a:lnTo>
                  <a:pt x="13905" y="21600"/>
                </a:lnTo>
                <a:lnTo>
                  <a:pt x="13905" y="20763"/>
                </a:lnTo>
                <a:lnTo>
                  <a:pt x="12842" y="20763"/>
                </a:lnTo>
                <a:lnTo>
                  <a:pt x="12479" y="18513"/>
                </a:lnTo>
                <a:lnTo>
                  <a:pt x="12452" y="18354"/>
                </a:lnTo>
                <a:lnTo>
                  <a:pt x="21131" y="18354"/>
                </a:lnTo>
                <a:cubicBezTo>
                  <a:pt x="21384" y="18354"/>
                  <a:pt x="21595" y="18091"/>
                  <a:pt x="21595" y="17777"/>
                </a:cubicBezTo>
                <a:lnTo>
                  <a:pt x="21595" y="575"/>
                </a:lnTo>
                <a:cubicBezTo>
                  <a:pt x="21600" y="261"/>
                  <a:pt x="21389" y="0"/>
                  <a:pt x="21136" y="0"/>
                </a:cubicBezTo>
                <a:lnTo>
                  <a:pt x="464" y="0"/>
                </a:lnTo>
                <a:close/>
                <a:moveTo>
                  <a:pt x="10800" y="542"/>
                </a:moveTo>
                <a:cubicBezTo>
                  <a:pt x="10913" y="542"/>
                  <a:pt x="11006" y="650"/>
                  <a:pt x="11006" y="797"/>
                </a:cubicBezTo>
                <a:cubicBezTo>
                  <a:pt x="11006" y="937"/>
                  <a:pt x="10913" y="1052"/>
                  <a:pt x="10800" y="1052"/>
                </a:cubicBezTo>
                <a:cubicBezTo>
                  <a:pt x="10686" y="1052"/>
                  <a:pt x="10594" y="937"/>
                  <a:pt x="10594" y="797"/>
                </a:cubicBezTo>
                <a:cubicBezTo>
                  <a:pt x="10594" y="656"/>
                  <a:pt x="10686" y="542"/>
                  <a:pt x="10800" y="542"/>
                </a:cubicBezTo>
                <a:close/>
                <a:moveTo>
                  <a:pt x="1242" y="1734"/>
                </a:moveTo>
                <a:lnTo>
                  <a:pt x="20358" y="1734"/>
                </a:lnTo>
                <a:lnTo>
                  <a:pt x="20358" y="15233"/>
                </a:lnTo>
                <a:lnTo>
                  <a:pt x="1242" y="15233"/>
                </a:lnTo>
                <a:lnTo>
                  <a:pt x="1242" y="1734"/>
                </a:lnTo>
                <a:close/>
              </a:path>
            </a:pathLst>
          </a:custGeom>
          <a:solidFill>
            <a:srgbClr val="FFFFFF"/>
          </a:solidFill>
          <a:ln w="12700">
            <a:miter lim="400000"/>
          </a:ln>
        </p:spPr>
        <p:txBody>
          <a:bodyPr lIns="0" tIns="0" rIns="0" bIns="0" anchor="ctr"/>
          <a:lstStyle/>
          <a:p>
            <a:pPr>
              <a:defRPr sz="1600">
                <a:solidFill>
                  <a:srgbClr val="FFFFFF"/>
                </a:solidFill>
              </a:defRPr>
            </a:pPr>
            <a:endParaRPr/>
          </a:p>
        </p:txBody>
      </p:sp>
      <p:sp>
        <p:nvSpPr>
          <p:cNvPr id="902" name="Wind"/>
          <p:cNvSpPr/>
          <p:nvPr/>
        </p:nvSpPr>
        <p:spPr>
          <a:xfrm>
            <a:off x="4283173" y="3575532"/>
            <a:ext cx="380176" cy="317173"/>
          </a:xfrm>
          <a:custGeom>
            <a:avLst/>
            <a:gdLst/>
            <a:ahLst/>
            <a:cxnLst>
              <a:cxn ang="0">
                <a:pos x="wd2" y="hd2"/>
              </a:cxn>
              <a:cxn ang="5400000">
                <a:pos x="wd2" y="hd2"/>
              </a:cxn>
              <a:cxn ang="10800000">
                <a:pos x="wd2" y="hd2"/>
              </a:cxn>
              <a:cxn ang="16200000">
                <a:pos x="wd2" y="hd2"/>
              </a:cxn>
            </a:cxnLst>
            <a:rect l="0" t="0" r="r" b="b"/>
            <a:pathLst>
              <a:path w="21598" h="21586" extrusionOk="0">
                <a:moveTo>
                  <a:pt x="11007" y="3"/>
                </a:moveTo>
                <a:cubicBezTo>
                  <a:pt x="10519" y="-14"/>
                  <a:pt x="10178" y="40"/>
                  <a:pt x="10143" y="46"/>
                </a:cubicBezTo>
                <a:cubicBezTo>
                  <a:pt x="9825" y="98"/>
                  <a:pt x="9605" y="450"/>
                  <a:pt x="9648" y="830"/>
                </a:cubicBezTo>
                <a:cubicBezTo>
                  <a:pt x="9692" y="1210"/>
                  <a:pt x="9984" y="1474"/>
                  <a:pt x="10301" y="1422"/>
                </a:cubicBezTo>
                <a:cubicBezTo>
                  <a:pt x="10319" y="1419"/>
                  <a:pt x="12142" y="1155"/>
                  <a:pt x="13202" y="2265"/>
                </a:cubicBezTo>
                <a:cubicBezTo>
                  <a:pt x="13739" y="2827"/>
                  <a:pt x="14011" y="3682"/>
                  <a:pt x="14008" y="4804"/>
                </a:cubicBezTo>
                <a:lnTo>
                  <a:pt x="14008" y="4830"/>
                </a:lnTo>
                <a:cubicBezTo>
                  <a:pt x="14009" y="4842"/>
                  <a:pt x="14024" y="6068"/>
                  <a:pt x="13259" y="7015"/>
                </a:cubicBezTo>
                <a:cubicBezTo>
                  <a:pt x="12615" y="7814"/>
                  <a:pt x="11591" y="8215"/>
                  <a:pt x="10224" y="8212"/>
                </a:cubicBezTo>
                <a:lnTo>
                  <a:pt x="581" y="8212"/>
                </a:lnTo>
                <a:cubicBezTo>
                  <a:pt x="260" y="8212"/>
                  <a:pt x="0" y="8524"/>
                  <a:pt x="0" y="8908"/>
                </a:cubicBezTo>
                <a:cubicBezTo>
                  <a:pt x="0" y="9291"/>
                  <a:pt x="260" y="9603"/>
                  <a:pt x="581" y="9603"/>
                </a:cubicBezTo>
                <a:lnTo>
                  <a:pt x="10222" y="9603"/>
                </a:lnTo>
                <a:cubicBezTo>
                  <a:pt x="11918" y="9606"/>
                  <a:pt x="13221" y="9062"/>
                  <a:pt x="14093" y="7982"/>
                </a:cubicBezTo>
                <a:cubicBezTo>
                  <a:pt x="15162" y="6657"/>
                  <a:pt x="15171" y="5000"/>
                  <a:pt x="15168" y="4798"/>
                </a:cubicBezTo>
                <a:cubicBezTo>
                  <a:pt x="15169" y="3260"/>
                  <a:pt x="14766" y="2055"/>
                  <a:pt x="13966" y="1218"/>
                </a:cubicBezTo>
                <a:cubicBezTo>
                  <a:pt x="13047" y="255"/>
                  <a:pt x="11820" y="32"/>
                  <a:pt x="11007" y="3"/>
                </a:cubicBezTo>
                <a:close/>
                <a:moveTo>
                  <a:pt x="18476" y="6734"/>
                </a:moveTo>
                <a:cubicBezTo>
                  <a:pt x="18113" y="6721"/>
                  <a:pt x="17862" y="6760"/>
                  <a:pt x="17835" y="6765"/>
                </a:cubicBezTo>
                <a:cubicBezTo>
                  <a:pt x="17519" y="6817"/>
                  <a:pt x="17297" y="7166"/>
                  <a:pt x="17339" y="7545"/>
                </a:cubicBezTo>
                <a:cubicBezTo>
                  <a:pt x="17382" y="7925"/>
                  <a:pt x="17674" y="8191"/>
                  <a:pt x="17991" y="8141"/>
                </a:cubicBezTo>
                <a:cubicBezTo>
                  <a:pt x="18003" y="8140"/>
                  <a:pt x="19225" y="7959"/>
                  <a:pt x="19926" y="8697"/>
                </a:cubicBezTo>
                <a:cubicBezTo>
                  <a:pt x="20272" y="9062"/>
                  <a:pt x="20439" y="9601"/>
                  <a:pt x="20437" y="10347"/>
                </a:cubicBezTo>
                <a:lnTo>
                  <a:pt x="20439" y="10373"/>
                </a:lnTo>
                <a:cubicBezTo>
                  <a:pt x="20439" y="10381"/>
                  <a:pt x="20449" y="11166"/>
                  <a:pt x="19953" y="11780"/>
                </a:cubicBezTo>
                <a:cubicBezTo>
                  <a:pt x="19530" y="12304"/>
                  <a:pt x="18848" y="12570"/>
                  <a:pt x="17928" y="12570"/>
                </a:cubicBezTo>
                <a:cubicBezTo>
                  <a:pt x="17923" y="12570"/>
                  <a:pt x="17919" y="12570"/>
                  <a:pt x="17915" y="12570"/>
                </a:cubicBezTo>
                <a:lnTo>
                  <a:pt x="581" y="12546"/>
                </a:lnTo>
                <a:cubicBezTo>
                  <a:pt x="261" y="12546"/>
                  <a:pt x="1" y="12858"/>
                  <a:pt x="0" y="13242"/>
                </a:cubicBezTo>
                <a:cubicBezTo>
                  <a:pt x="0" y="13625"/>
                  <a:pt x="259" y="13936"/>
                  <a:pt x="579" y="13937"/>
                </a:cubicBezTo>
                <a:lnTo>
                  <a:pt x="17913" y="13959"/>
                </a:lnTo>
                <a:cubicBezTo>
                  <a:pt x="17919" y="13959"/>
                  <a:pt x="17924" y="13959"/>
                  <a:pt x="17930" y="13959"/>
                </a:cubicBezTo>
                <a:cubicBezTo>
                  <a:pt x="19175" y="13959"/>
                  <a:pt x="20136" y="13552"/>
                  <a:pt x="20786" y="12746"/>
                </a:cubicBezTo>
                <a:cubicBezTo>
                  <a:pt x="21582" y="11760"/>
                  <a:pt x="21600" y="10526"/>
                  <a:pt x="21598" y="10345"/>
                </a:cubicBezTo>
                <a:cubicBezTo>
                  <a:pt x="21599" y="9190"/>
                  <a:pt x="21292" y="8281"/>
                  <a:pt x="20685" y="7646"/>
                </a:cubicBezTo>
                <a:cubicBezTo>
                  <a:pt x="19996" y="6924"/>
                  <a:pt x="19082" y="6757"/>
                  <a:pt x="18476" y="6734"/>
                </a:cubicBezTo>
                <a:close/>
                <a:moveTo>
                  <a:pt x="15068" y="16652"/>
                </a:moveTo>
                <a:lnTo>
                  <a:pt x="579" y="16666"/>
                </a:lnTo>
                <a:cubicBezTo>
                  <a:pt x="259" y="16666"/>
                  <a:pt x="0" y="16977"/>
                  <a:pt x="0" y="17361"/>
                </a:cubicBezTo>
                <a:cubicBezTo>
                  <a:pt x="1" y="17745"/>
                  <a:pt x="260" y="18055"/>
                  <a:pt x="581" y="18055"/>
                </a:cubicBezTo>
                <a:lnTo>
                  <a:pt x="15070" y="18040"/>
                </a:lnTo>
                <a:cubicBezTo>
                  <a:pt x="15073" y="18040"/>
                  <a:pt x="15076" y="18040"/>
                  <a:pt x="15078" y="18040"/>
                </a:cubicBezTo>
                <a:cubicBezTo>
                  <a:pt x="15565" y="18040"/>
                  <a:pt x="15920" y="18171"/>
                  <a:pt x="16133" y="18426"/>
                </a:cubicBezTo>
                <a:cubicBezTo>
                  <a:pt x="16371" y="18712"/>
                  <a:pt x="16372" y="19087"/>
                  <a:pt x="16372" y="19092"/>
                </a:cubicBezTo>
                <a:lnTo>
                  <a:pt x="16372" y="19118"/>
                </a:lnTo>
                <a:cubicBezTo>
                  <a:pt x="16373" y="19486"/>
                  <a:pt x="16297" y="19746"/>
                  <a:pt x="16140" y="19912"/>
                </a:cubicBezTo>
                <a:cubicBezTo>
                  <a:pt x="15853" y="20215"/>
                  <a:pt x="15324" y="20212"/>
                  <a:pt x="15144" y="20185"/>
                </a:cubicBezTo>
                <a:cubicBezTo>
                  <a:pt x="14828" y="20135"/>
                  <a:pt x="14538" y="20400"/>
                  <a:pt x="14494" y="20779"/>
                </a:cubicBezTo>
                <a:cubicBezTo>
                  <a:pt x="14451" y="21160"/>
                  <a:pt x="14671" y="21509"/>
                  <a:pt x="14989" y="21562"/>
                </a:cubicBezTo>
                <a:cubicBezTo>
                  <a:pt x="15025" y="21568"/>
                  <a:pt x="15152" y="21586"/>
                  <a:pt x="15330" y="21586"/>
                </a:cubicBezTo>
                <a:cubicBezTo>
                  <a:pt x="15730" y="21586"/>
                  <a:pt x="16392" y="21493"/>
                  <a:pt x="16901" y="20961"/>
                </a:cubicBezTo>
                <a:cubicBezTo>
                  <a:pt x="17189" y="20659"/>
                  <a:pt x="17533" y="20097"/>
                  <a:pt x="17533" y="19124"/>
                </a:cubicBezTo>
                <a:cubicBezTo>
                  <a:pt x="17535" y="18965"/>
                  <a:pt x="17519" y="18144"/>
                  <a:pt x="16976" y="17472"/>
                </a:cubicBezTo>
                <a:cubicBezTo>
                  <a:pt x="16535" y="16926"/>
                  <a:pt x="15897" y="16646"/>
                  <a:pt x="15068" y="16652"/>
                </a:cubicBezTo>
                <a:close/>
              </a:path>
            </a:pathLst>
          </a:custGeom>
          <a:solidFill>
            <a:srgbClr val="FFFFFF"/>
          </a:solidFill>
          <a:ln w="12700">
            <a:miter lim="400000"/>
          </a:ln>
        </p:spPr>
        <p:txBody>
          <a:bodyPr lIns="0" tIns="0" rIns="0" bIns="0" anchor="ctr"/>
          <a:lstStyle/>
          <a:p>
            <a:pPr>
              <a:defRPr sz="1600">
                <a:solidFill>
                  <a:srgbClr val="FFFFFF"/>
                </a:solidFill>
              </a:defRPr>
            </a:pPr>
            <a:endParaRPr/>
          </a:p>
        </p:txBody>
      </p:sp>
      <p:sp>
        <p:nvSpPr>
          <p:cNvPr id="903" name="House"/>
          <p:cNvSpPr/>
          <p:nvPr/>
        </p:nvSpPr>
        <p:spPr>
          <a:xfrm>
            <a:off x="7312800" y="4799743"/>
            <a:ext cx="360823" cy="260470"/>
          </a:xfrm>
          <a:custGeom>
            <a:avLst/>
            <a:gdLst/>
            <a:ahLst/>
            <a:cxnLst>
              <a:cxn ang="0">
                <a:pos x="wd2" y="hd2"/>
              </a:cxn>
              <a:cxn ang="5400000">
                <a:pos x="wd2" y="hd2"/>
              </a:cxn>
              <a:cxn ang="10800000">
                <a:pos x="wd2" y="hd2"/>
              </a:cxn>
              <a:cxn ang="16200000">
                <a:pos x="wd2" y="hd2"/>
              </a:cxn>
            </a:cxnLst>
            <a:rect l="0" t="0" r="r" b="b"/>
            <a:pathLst>
              <a:path w="21600" h="21600" extrusionOk="0">
                <a:moveTo>
                  <a:pt x="16423" y="0"/>
                </a:moveTo>
                <a:lnTo>
                  <a:pt x="16423" y="1823"/>
                </a:lnTo>
                <a:lnTo>
                  <a:pt x="648" y="1823"/>
                </a:lnTo>
                <a:lnTo>
                  <a:pt x="0" y="11097"/>
                </a:lnTo>
                <a:lnTo>
                  <a:pt x="21600" y="11097"/>
                </a:lnTo>
                <a:lnTo>
                  <a:pt x="20950" y="1823"/>
                </a:lnTo>
                <a:lnTo>
                  <a:pt x="18193" y="1823"/>
                </a:lnTo>
                <a:lnTo>
                  <a:pt x="18193" y="0"/>
                </a:lnTo>
                <a:lnTo>
                  <a:pt x="16423" y="0"/>
                </a:lnTo>
                <a:close/>
                <a:moveTo>
                  <a:pt x="10800" y="4341"/>
                </a:moveTo>
                <a:lnTo>
                  <a:pt x="13520" y="6440"/>
                </a:lnTo>
                <a:lnTo>
                  <a:pt x="13520" y="7611"/>
                </a:lnTo>
                <a:lnTo>
                  <a:pt x="10800" y="5512"/>
                </a:lnTo>
                <a:lnTo>
                  <a:pt x="8078" y="7611"/>
                </a:lnTo>
                <a:lnTo>
                  <a:pt x="8078" y="6440"/>
                </a:lnTo>
                <a:lnTo>
                  <a:pt x="10800" y="4341"/>
                </a:lnTo>
                <a:close/>
                <a:moveTo>
                  <a:pt x="9332" y="7590"/>
                </a:moveTo>
                <a:lnTo>
                  <a:pt x="9332" y="8792"/>
                </a:lnTo>
                <a:lnTo>
                  <a:pt x="12266" y="8792"/>
                </a:lnTo>
                <a:lnTo>
                  <a:pt x="12266" y="7590"/>
                </a:lnTo>
                <a:lnTo>
                  <a:pt x="12864" y="8051"/>
                </a:lnTo>
                <a:lnTo>
                  <a:pt x="12864" y="9619"/>
                </a:lnTo>
                <a:lnTo>
                  <a:pt x="8735" y="9619"/>
                </a:lnTo>
                <a:lnTo>
                  <a:pt x="8735" y="8051"/>
                </a:lnTo>
                <a:lnTo>
                  <a:pt x="9332" y="7590"/>
                </a:lnTo>
                <a:close/>
                <a:moveTo>
                  <a:pt x="948" y="11913"/>
                </a:moveTo>
                <a:lnTo>
                  <a:pt x="948" y="21600"/>
                </a:lnTo>
                <a:lnTo>
                  <a:pt x="20652" y="21600"/>
                </a:lnTo>
                <a:lnTo>
                  <a:pt x="20652" y="11913"/>
                </a:lnTo>
                <a:lnTo>
                  <a:pt x="948" y="11913"/>
                </a:lnTo>
                <a:close/>
                <a:moveTo>
                  <a:pt x="3390" y="13540"/>
                </a:moveTo>
                <a:lnTo>
                  <a:pt x="7298" y="13540"/>
                </a:lnTo>
                <a:lnTo>
                  <a:pt x="7298" y="17867"/>
                </a:lnTo>
                <a:lnTo>
                  <a:pt x="3390" y="17867"/>
                </a:lnTo>
                <a:lnTo>
                  <a:pt x="3390" y="13540"/>
                </a:lnTo>
                <a:close/>
                <a:moveTo>
                  <a:pt x="9381" y="13540"/>
                </a:moveTo>
                <a:lnTo>
                  <a:pt x="12217" y="13540"/>
                </a:lnTo>
                <a:lnTo>
                  <a:pt x="12217" y="19922"/>
                </a:lnTo>
                <a:lnTo>
                  <a:pt x="9381" y="19922"/>
                </a:lnTo>
                <a:lnTo>
                  <a:pt x="9381" y="13540"/>
                </a:lnTo>
                <a:close/>
                <a:moveTo>
                  <a:pt x="14302" y="13540"/>
                </a:moveTo>
                <a:lnTo>
                  <a:pt x="18208" y="13540"/>
                </a:lnTo>
                <a:lnTo>
                  <a:pt x="18208" y="17867"/>
                </a:lnTo>
                <a:lnTo>
                  <a:pt x="14302" y="17867"/>
                </a:lnTo>
                <a:lnTo>
                  <a:pt x="14302" y="13540"/>
                </a:lnTo>
                <a:close/>
              </a:path>
            </a:pathLst>
          </a:custGeom>
          <a:solidFill>
            <a:srgbClr val="FFFFFF"/>
          </a:solidFill>
          <a:ln w="12700">
            <a:miter lim="400000"/>
          </a:ln>
        </p:spPr>
        <p:txBody>
          <a:bodyPr lIns="0" tIns="0" rIns="0" bIns="0" anchor="ctr"/>
          <a:lstStyle/>
          <a:p>
            <a:pPr>
              <a:defRPr sz="1600">
                <a:solidFill>
                  <a:srgbClr val="FFFFFF"/>
                </a:solidFill>
              </a:defRPr>
            </a:pPr>
            <a:endParaRPr/>
          </a:p>
        </p:txBody>
      </p:sp>
      <p:sp>
        <p:nvSpPr>
          <p:cNvPr id="904" name="Coffee cup - to go"/>
          <p:cNvSpPr/>
          <p:nvPr/>
        </p:nvSpPr>
        <p:spPr>
          <a:xfrm>
            <a:off x="4841423" y="4791319"/>
            <a:ext cx="206380" cy="318789"/>
          </a:xfrm>
          <a:custGeom>
            <a:avLst/>
            <a:gdLst/>
            <a:ahLst/>
            <a:cxnLst>
              <a:cxn ang="0">
                <a:pos x="wd2" y="hd2"/>
              </a:cxn>
              <a:cxn ang="5400000">
                <a:pos x="wd2" y="hd2"/>
              </a:cxn>
              <a:cxn ang="10800000">
                <a:pos x="wd2" y="hd2"/>
              </a:cxn>
              <a:cxn ang="16200000">
                <a:pos x="wd2" y="hd2"/>
              </a:cxn>
            </a:cxnLst>
            <a:rect l="0" t="0" r="r" b="b"/>
            <a:pathLst>
              <a:path w="21600" h="21600" extrusionOk="0">
                <a:moveTo>
                  <a:pt x="2982" y="0"/>
                </a:moveTo>
                <a:cubicBezTo>
                  <a:pt x="2614" y="0"/>
                  <a:pt x="2296" y="158"/>
                  <a:pt x="2214" y="381"/>
                </a:cubicBezTo>
                <a:lnTo>
                  <a:pt x="1712" y="2077"/>
                </a:lnTo>
                <a:lnTo>
                  <a:pt x="19888" y="2077"/>
                </a:lnTo>
                <a:lnTo>
                  <a:pt x="19386" y="381"/>
                </a:lnTo>
                <a:cubicBezTo>
                  <a:pt x="19304" y="158"/>
                  <a:pt x="18986" y="0"/>
                  <a:pt x="18618" y="0"/>
                </a:cubicBezTo>
                <a:lnTo>
                  <a:pt x="2982" y="0"/>
                </a:lnTo>
                <a:close/>
                <a:moveTo>
                  <a:pt x="513" y="2356"/>
                </a:moveTo>
                <a:cubicBezTo>
                  <a:pt x="345" y="2356"/>
                  <a:pt x="210" y="2458"/>
                  <a:pt x="210" y="2584"/>
                </a:cubicBezTo>
                <a:lnTo>
                  <a:pt x="0" y="3424"/>
                </a:lnTo>
                <a:cubicBezTo>
                  <a:pt x="0" y="3550"/>
                  <a:pt x="138" y="3652"/>
                  <a:pt x="305" y="3652"/>
                </a:cubicBezTo>
                <a:lnTo>
                  <a:pt x="21295" y="3652"/>
                </a:lnTo>
                <a:cubicBezTo>
                  <a:pt x="21462" y="3652"/>
                  <a:pt x="21600" y="3550"/>
                  <a:pt x="21600" y="3424"/>
                </a:cubicBezTo>
                <a:lnTo>
                  <a:pt x="21390" y="2584"/>
                </a:lnTo>
                <a:cubicBezTo>
                  <a:pt x="21390" y="2458"/>
                  <a:pt x="21255" y="2356"/>
                  <a:pt x="21087" y="2356"/>
                </a:cubicBezTo>
                <a:lnTo>
                  <a:pt x="513" y="2356"/>
                </a:lnTo>
                <a:close/>
                <a:moveTo>
                  <a:pt x="1186" y="3931"/>
                </a:moveTo>
                <a:lnTo>
                  <a:pt x="3455" y="21321"/>
                </a:lnTo>
                <a:cubicBezTo>
                  <a:pt x="3475" y="21478"/>
                  <a:pt x="3726" y="21600"/>
                  <a:pt x="4026" y="21600"/>
                </a:cubicBezTo>
                <a:lnTo>
                  <a:pt x="17574" y="21600"/>
                </a:lnTo>
                <a:cubicBezTo>
                  <a:pt x="17874" y="21600"/>
                  <a:pt x="18124" y="21478"/>
                  <a:pt x="18145" y="21321"/>
                </a:cubicBezTo>
                <a:lnTo>
                  <a:pt x="20414" y="3931"/>
                </a:lnTo>
                <a:lnTo>
                  <a:pt x="1186" y="3931"/>
                </a:lnTo>
                <a:close/>
              </a:path>
            </a:pathLst>
          </a:custGeom>
          <a:solidFill>
            <a:srgbClr val="FFFFFF"/>
          </a:solidFill>
          <a:ln w="12700">
            <a:miter lim="400000"/>
          </a:ln>
        </p:spPr>
        <p:txBody>
          <a:bodyPr lIns="0" tIns="0" rIns="0" bIns="0" anchor="ctr"/>
          <a:lstStyle/>
          <a:p>
            <a:pPr>
              <a:defRPr sz="1600">
                <a:solidFill>
                  <a:srgbClr val="FFFFFF"/>
                </a:solidFill>
              </a:defRPr>
            </a:pPr>
            <a:endParaRPr/>
          </a:p>
        </p:txBody>
      </p:sp>
      <p:sp>
        <p:nvSpPr>
          <p:cNvPr id="905" name="Clock"/>
          <p:cNvSpPr/>
          <p:nvPr/>
        </p:nvSpPr>
        <p:spPr>
          <a:xfrm>
            <a:off x="7763130" y="3585991"/>
            <a:ext cx="317168" cy="31716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3" y="0"/>
                  <a:pt x="0" y="4833"/>
                  <a:pt x="0" y="10800"/>
                </a:cubicBezTo>
                <a:cubicBezTo>
                  <a:pt x="0" y="16767"/>
                  <a:pt x="4833" y="21600"/>
                  <a:pt x="10800" y="21600"/>
                </a:cubicBezTo>
                <a:cubicBezTo>
                  <a:pt x="16767" y="21600"/>
                  <a:pt x="21600" y="16767"/>
                  <a:pt x="21600" y="10800"/>
                </a:cubicBezTo>
                <a:cubicBezTo>
                  <a:pt x="21600" y="4833"/>
                  <a:pt x="16762" y="0"/>
                  <a:pt x="10800" y="0"/>
                </a:cubicBezTo>
                <a:close/>
                <a:moveTo>
                  <a:pt x="10714" y="1340"/>
                </a:moveTo>
                <a:lnTo>
                  <a:pt x="10886" y="1340"/>
                </a:lnTo>
                <a:cubicBezTo>
                  <a:pt x="10994" y="1340"/>
                  <a:pt x="11080" y="1426"/>
                  <a:pt x="11080" y="1534"/>
                </a:cubicBezTo>
                <a:lnTo>
                  <a:pt x="11080" y="3100"/>
                </a:lnTo>
                <a:cubicBezTo>
                  <a:pt x="11080" y="3208"/>
                  <a:pt x="10994" y="3294"/>
                  <a:pt x="10886" y="3294"/>
                </a:cubicBezTo>
                <a:lnTo>
                  <a:pt x="10714" y="3294"/>
                </a:lnTo>
                <a:cubicBezTo>
                  <a:pt x="10606" y="3294"/>
                  <a:pt x="10520" y="3208"/>
                  <a:pt x="10520" y="3100"/>
                </a:cubicBezTo>
                <a:lnTo>
                  <a:pt x="10520" y="1534"/>
                </a:lnTo>
                <a:cubicBezTo>
                  <a:pt x="10520" y="1426"/>
                  <a:pt x="10606" y="1340"/>
                  <a:pt x="10714" y="1340"/>
                </a:cubicBezTo>
                <a:close/>
                <a:moveTo>
                  <a:pt x="6218" y="2541"/>
                </a:moveTo>
                <a:cubicBezTo>
                  <a:pt x="6293" y="2532"/>
                  <a:pt x="6369" y="2567"/>
                  <a:pt x="6409" y="2636"/>
                </a:cubicBezTo>
                <a:lnTo>
                  <a:pt x="7192" y="3991"/>
                </a:lnTo>
                <a:cubicBezTo>
                  <a:pt x="7246" y="4083"/>
                  <a:pt x="7215" y="4202"/>
                  <a:pt x="7123" y="4256"/>
                </a:cubicBezTo>
                <a:lnTo>
                  <a:pt x="6971" y="4342"/>
                </a:lnTo>
                <a:cubicBezTo>
                  <a:pt x="6879" y="4396"/>
                  <a:pt x="6760" y="4363"/>
                  <a:pt x="6706" y="4271"/>
                </a:cubicBezTo>
                <a:lnTo>
                  <a:pt x="5923" y="2916"/>
                </a:lnTo>
                <a:cubicBezTo>
                  <a:pt x="5869" y="2824"/>
                  <a:pt x="5902" y="2700"/>
                  <a:pt x="5994" y="2651"/>
                </a:cubicBezTo>
                <a:lnTo>
                  <a:pt x="6146" y="2565"/>
                </a:lnTo>
                <a:cubicBezTo>
                  <a:pt x="6169" y="2552"/>
                  <a:pt x="6194" y="2544"/>
                  <a:pt x="6218" y="2541"/>
                </a:cubicBezTo>
                <a:close/>
                <a:moveTo>
                  <a:pt x="15382" y="2541"/>
                </a:moveTo>
                <a:cubicBezTo>
                  <a:pt x="15406" y="2544"/>
                  <a:pt x="15431" y="2552"/>
                  <a:pt x="15454" y="2565"/>
                </a:cubicBezTo>
                <a:lnTo>
                  <a:pt x="15606" y="2651"/>
                </a:lnTo>
                <a:cubicBezTo>
                  <a:pt x="15698" y="2705"/>
                  <a:pt x="15731" y="2824"/>
                  <a:pt x="15677" y="2916"/>
                </a:cubicBezTo>
                <a:lnTo>
                  <a:pt x="14894" y="4271"/>
                </a:lnTo>
                <a:cubicBezTo>
                  <a:pt x="14840" y="4363"/>
                  <a:pt x="14721" y="4396"/>
                  <a:pt x="14629" y="4342"/>
                </a:cubicBezTo>
                <a:lnTo>
                  <a:pt x="14477" y="4256"/>
                </a:lnTo>
                <a:cubicBezTo>
                  <a:pt x="14385" y="4202"/>
                  <a:pt x="14354" y="4083"/>
                  <a:pt x="14408" y="3991"/>
                </a:cubicBezTo>
                <a:lnTo>
                  <a:pt x="15191" y="2636"/>
                </a:lnTo>
                <a:cubicBezTo>
                  <a:pt x="15231" y="2567"/>
                  <a:pt x="15307" y="2532"/>
                  <a:pt x="15382" y="2541"/>
                </a:cubicBezTo>
                <a:close/>
                <a:moveTo>
                  <a:pt x="16951" y="4904"/>
                </a:moveTo>
                <a:lnTo>
                  <a:pt x="17280" y="5282"/>
                </a:lnTo>
                <a:lnTo>
                  <a:pt x="11762" y="10660"/>
                </a:lnTo>
                <a:lnTo>
                  <a:pt x="12221" y="10903"/>
                </a:lnTo>
                <a:lnTo>
                  <a:pt x="11600" y="11978"/>
                </a:lnTo>
                <a:lnTo>
                  <a:pt x="10876" y="11524"/>
                </a:lnTo>
                <a:lnTo>
                  <a:pt x="10265" y="12118"/>
                </a:lnTo>
                <a:lnTo>
                  <a:pt x="9433" y="11205"/>
                </a:lnTo>
                <a:lnTo>
                  <a:pt x="9833" y="10871"/>
                </a:lnTo>
                <a:lnTo>
                  <a:pt x="6161" y="8576"/>
                </a:lnTo>
                <a:lnTo>
                  <a:pt x="6556" y="7896"/>
                </a:lnTo>
                <a:lnTo>
                  <a:pt x="10736" y="10115"/>
                </a:lnTo>
                <a:lnTo>
                  <a:pt x="16951" y="4904"/>
                </a:lnTo>
                <a:close/>
                <a:moveTo>
                  <a:pt x="2838" y="5900"/>
                </a:moveTo>
                <a:cubicBezTo>
                  <a:pt x="2863" y="5903"/>
                  <a:pt x="2888" y="5911"/>
                  <a:pt x="2911" y="5925"/>
                </a:cubicBezTo>
                <a:lnTo>
                  <a:pt x="4266" y="6708"/>
                </a:lnTo>
                <a:cubicBezTo>
                  <a:pt x="4358" y="6762"/>
                  <a:pt x="4391" y="6879"/>
                  <a:pt x="4337" y="6971"/>
                </a:cubicBezTo>
                <a:lnTo>
                  <a:pt x="4249" y="7123"/>
                </a:lnTo>
                <a:cubicBezTo>
                  <a:pt x="4195" y="7215"/>
                  <a:pt x="4078" y="7248"/>
                  <a:pt x="3986" y="7194"/>
                </a:cubicBezTo>
                <a:lnTo>
                  <a:pt x="2629" y="6411"/>
                </a:lnTo>
                <a:cubicBezTo>
                  <a:pt x="2537" y="6357"/>
                  <a:pt x="2506" y="6238"/>
                  <a:pt x="2560" y="6146"/>
                </a:cubicBezTo>
                <a:lnTo>
                  <a:pt x="2646" y="5994"/>
                </a:lnTo>
                <a:cubicBezTo>
                  <a:pt x="2687" y="5925"/>
                  <a:pt x="2764" y="5890"/>
                  <a:pt x="2838" y="5900"/>
                </a:cubicBezTo>
                <a:close/>
                <a:moveTo>
                  <a:pt x="18757" y="5900"/>
                </a:moveTo>
                <a:cubicBezTo>
                  <a:pt x="18831" y="5890"/>
                  <a:pt x="18908" y="5925"/>
                  <a:pt x="18949" y="5994"/>
                </a:cubicBezTo>
                <a:lnTo>
                  <a:pt x="19035" y="6146"/>
                </a:lnTo>
                <a:cubicBezTo>
                  <a:pt x="19089" y="6238"/>
                  <a:pt x="19056" y="6357"/>
                  <a:pt x="18964" y="6411"/>
                </a:cubicBezTo>
                <a:lnTo>
                  <a:pt x="17609" y="7194"/>
                </a:lnTo>
                <a:cubicBezTo>
                  <a:pt x="17517" y="7248"/>
                  <a:pt x="17398" y="7215"/>
                  <a:pt x="17344" y="7123"/>
                </a:cubicBezTo>
                <a:lnTo>
                  <a:pt x="17258" y="6971"/>
                </a:lnTo>
                <a:cubicBezTo>
                  <a:pt x="17204" y="6879"/>
                  <a:pt x="17237" y="6762"/>
                  <a:pt x="17329" y="6708"/>
                </a:cubicBezTo>
                <a:lnTo>
                  <a:pt x="18684" y="5925"/>
                </a:lnTo>
                <a:cubicBezTo>
                  <a:pt x="18707" y="5911"/>
                  <a:pt x="18732" y="5903"/>
                  <a:pt x="18757" y="5900"/>
                </a:cubicBezTo>
                <a:close/>
                <a:moveTo>
                  <a:pt x="10800" y="10439"/>
                </a:moveTo>
                <a:cubicBezTo>
                  <a:pt x="10707" y="10439"/>
                  <a:pt x="10614" y="10475"/>
                  <a:pt x="10544" y="10545"/>
                </a:cubicBezTo>
                <a:cubicBezTo>
                  <a:pt x="10402" y="10686"/>
                  <a:pt x="10402" y="10915"/>
                  <a:pt x="10544" y="11056"/>
                </a:cubicBezTo>
                <a:cubicBezTo>
                  <a:pt x="10685" y="11198"/>
                  <a:pt x="10915" y="11198"/>
                  <a:pt x="11056" y="11056"/>
                </a:cubicBezTo>
                <a:cubicBezTo>
                  <a:pt x="11198" y="10915"/>
                  <a:pt x="11198" y="10686"/>
                  <a:pt x="11056" y="10545"/>
                </a:cubicBezTo>
                <a:cubicBezTo>
                  <a:pt x="10986" y="10475"/>
                  <a:pt x="10893" y="10439"/>
                  <a:pt x="10800" y="10439"/>
                </a:cubicBezTo>
                <a:close/>
                <a:moveTo>
                  <a:pt x="1529" y="10520"/>
                </a:moveTo>
                <a:lnTo>
                  <a:pt x="3095" y="10520"/>
                </a:lnTo>
                <a:cubicBezTo>
                  <a:pt x="3203" y="10520"/>
                  <a:pt x="3289" y="10606"/>
                  <a:pt x="3289" y="10714"/>
                </a:cubicBezTo>
                <a:lnTo>
                  <a:pt x="3289" y="10886"/>
                </a:lnTo>
                <a:cubicBezTo>
                  <a:pt x="3289" y="10994"/>
                  <a:pt x="3203" y="11082"/>
                  <a:pt x="3095" y="11082"/>
                </a:cubicBezTo>
                <a:lnTo>
                  <a:pt x="1529" y="11082"/>
                </a:lnTo>
                <a:cubicBezTo>
                  <a:pt x="1426" y="11082"/>
                  <a:pt x="1333" y="10994"/>
                  <a:pt x="1333" y="10886"/>
                </a:cubicBezTo>
                <a:lnTo>
                  <a:pt x="1333" y="10714"/>
                </a:lnTo>
                <a:cubicBezTo>
                  <a:pt x="1333" y="10606"/>
                  <a:pt x="1421" y="10520"/>
                  <a:pt x="1529" y="10520"/>
                </a:cubicBezTo>
                <a:close/>
                <a:moveTo>
                  <a:pt x="18500" y="10520"/>
                </a:moveTo>
                <a:lnTo>
                  <a:pt x="20066" y="10520"/>
                </a:lnTo>
                <a:cubicBezTo>
                  <a:pt x="20174" y="10520"/>
                  <a:pt x="20260" y="10606"/>
                  <a:pt x="20260" y="10714"/>
                </a:cubicBezTo>
                <a:lnTo>
                  <a:pt x="20260" y="10886"/>
                </a:lnTo>
                <a:cubicBezTo>
                  <a:pt x="20260" y="10994"/>
                  <a:pt x="20174" y="11082"/>
                  <a:pt x="20066" y="11082"/>
                </a:cubicBezTo>
                <a:lnTo>
                  <a:pt x="18500" y="11082"/>
                </a:lnTo>
                <a:cubicBezTo>
                  <a:pt x="18392" y="11082"/>
                  <a:pt x="18306" y="10994"/>
                  <a:pt x="18306" y="10886"/>
                </a:cubicBezTo>
                <a:lnTo>
                  <a:pt x="18306" y="10714"/>
                </a:lnTo>
                <a:cubicBezTo>
                  <a:pt x="18306" y="10606"/>
                  <a:pt x="18392" y="10520"/>
                  <a:pt x="18500" y="10520"/>
                </a:cubicBezTo>
                <a:close/>
                <a:moveTo>
                  <a:pt x="4058" y="14383"/>
                </a:moveTo>
                <a:cubicBezTo>
                  <a:pt x="4133" y="14373"/>
                  <a:pt x="4209" y="14408"/>
                  <a:pt x="4249" y="14477"/>
                </a:cubicBezTo>
                <a:lnTo>
                  <a:pt x="4337" y="14629"/>
                </a:lnTo>
                <a:cubicBezTo>
                  <a:pt x="4391" y="14721"/>
                  <a:pt x="4358" y="14840"/>
                  <a:pt x="4266" y="14894"/>
                </a:cubicBezTo>
                <a:lnTo>
                  <a:pt x="2911" y="15677"/>
                </a:lnTo>
                <a:cubicBezTo>
                  <a:pt x="2819" y="15731"/>
                  <a:pt x="2700" y="15698"/>
                  <a:pt x="2646" y="15606"/>
                </a:cubicBezTo>
                <a:lnTo>
                  <a:pt x="2560" y="15456"/>
                </a:lnTo>
                <a:cubicBezTo>
                  <a:pt x="2506" y="15364"/>
                  <a:pt x="2537" y="15245"/>
                  <a:pt x="2629" y="15191"/>
                </a:cubicBezTo>
                <a:lnTo>
                  <a:pt x="3986" y="14408"/>
                </a:lnTo>
                <a:cubicBezTo>
                  <a:pt x="4009" y="14394"/>
                  <a:pt x="4034" y="14386"/>
                  <a:pt x="4058" y="14383"/>
                </a:cubicBezTo>
                <a:close/>
                <a:moveTo>
                  <a:pt x="17536" y="14383"/>
                </a:moveTo>
                <a:cubicBezTo>
                  <a:pt x="17561" y="14386"/>
                  <a:pt x="17586" y="14394"/>
                  <a:pt x="17609" y="14408"/>
                </a:cubicBezTo>
                <a:lnTo>
                  <a:pt x="18964" y="15191"/>
                </a:lnTo>
                <a:cubicBezTo>
                  <a:pt x="19056" y="15245"/>
                  <a:pt x="19089" y="15364"/>
                  <a:pt x="19035" y="15456"/>
                </a:cubicBezTo>
                <a:lnTo>
                  <a:pt x="18949" y="15606"/>
                </a:lnTo>
                <a:cubicBezTo>
                  <a:pt x="18895" y="15698"/>
                  <a:pt x="18776" y="15731"/>
                  <a:pt x="18684" y="15677"/>
                </a:cubicBezTo>
                <a:lnTo>
                  <a:pt x="17329" y="14894"/>
                </a:lnTo>
                <a:cubicBezTo>
                  <a:pt x="17237" y="14840"/>
                  <a:pt x="17204" y="14721"/>
                  <a:pt x="17258" y="14629"/>
                </a:cubicBezTo>
                <a:lnTo>
                  <a:pt x="17344" y="14477"/>
                </a:lnTo>
                <a:cubicBezTo>
                  <a:pt x="17385" y="14408"/>
                  <a:pt x="17462" y="14373"/>
                  <a:pt x="17536" y="14383"/>
                </a:cubicBezTo>
                <a:close/>
                <a:moveTo>
                  <a:pt x="6893" y="17239"/>
                </a:moveTo>
                <a:cubicBezTo>
                  <a:pt x="6918" y="17243"/>
                  <a:pt x="6943" y="17251"/>
                  <a:pt x="6966" y="17265"/>
                </a:cubicBezTo>
                <a:lnTo>
                  <a:pt x="7118" y="17351"/>
                </a:lnTo>
                <a:cubicBezTo>
                  <a:pt x="7210" y="17399"/>
                  <a:pt x="7241" y="17519"/>
                  <a:pt x="7187" y="17616"/>
                </a:cubicBezTo>
                <a:lnTo>
                  <a:pt x="6404" y="18971"/>
                </a:lnTo>
                <a:cubicBezTo>
                  <a:pt x="6350" y="19063"/>
                  <a:pt x="6231" y="19094"/>
                  <a:pt x="6139" y="19040"/>
                </a:cubicBezTo>
                <a:lnTo>
                  <a:pt x="5989" y="18954"/>
                </a:lnTo>
                <a:cubicBezTo>
                  <a:pt x="5897" y="18900"/>
                  <a:pt x="5864" y="18781"/>
                  <a:pt x="5918" y="18689"/>
                </a:cubicBezTo>
                <a:lnTo>
                  <a:pt x="6701" y="17334"/>
                </a:lnTo>
                <a:cubicBezTo>
                  <a:pt x="6742" y="17265"/>
                  <a:pt x="6819" y="17230"/>
                  <a:pt x="6893" y="17239"/>
                </a:cubicBezTo>
                <a:close/>
                <a:moveTo>
                  <a:pt x="14696" y="17239"/>
                </a:moveTo>
                <a:cubicBezTo>
                  <a:pt x="14771" y="17230"/>
                  <a:pt x="14847" y="17265"/>
                  <a:pt x="14887" y="17334"/>
                </a:cubicBezTo>
                <a:lnTo>
                  <a:pt x="15670" y="18689"/>
                </a:lnTo>
                <a:cubicBezTo>
                  <a:pt x="15730" y="18781"/>
                  <a:pt x="15698" y="18900"/>
                  <a:pt x="15601" y="18954"/>
                </a:cubicBezTo>
                <a:lnTo>
                  <a:pt x="15449" y="19040"/>
                </a:lnTo>
                <a:cubicBezTo>
                  <a:pt x="15357" y="19094"/>
                  <a:pt x="15238" y="19063"/>
                  <a:pt x="15184" y="18971"/>
                </a:cubicBezTo>
                <a:lnTo>
                  <a:pt x="14401" y="17616"/>
                </a:lnTo>
                <a:cubicBezTo>
                  <a:pt x="14347" y="17524"/>
                  <a:pt x="14380" y="17405"/>
                  <a:pt x="14472" y="17351"/>
                </a:cubicBezTo>
                <a:lnTo>
                  <a:pt x="14624" y="17265"/>
                </a:lnTo>
                <a:cubicBezTo>
                  <a:pt x="14647" y="17251"/>
                  <a:pt x="14672" y="17243"/>
                  <a:pt x="14696" y="17239"/>
                </a:cubicBezTo>
                <a:close/>
                <a:moveTo>
                  <a:pt x="10714" y="18306"/>
                </a:moveTo>
                <a:lnTo>
                  <a:pt x="10886" y="18306"/>
                </a:lnTo>
                <a:cubicBezTo>
                  <a:pt x="10994" y="18306"/>
                  <a:pt x="11080" y="18392"/>
                  <a:pt x="11080" y="18500"/>
                </a:cubicBezTo>
                <a:lnTo>
                  <a:pt x="11080" y="20066"/>
                </a:lnTo>
                <a:cubicBezTo>
                  <a:pt x="11080" y="20174"/>
                  <a:pt x="10994" y="20262"/>
                  <a:pt x="10886" y="20262"/>
                </a:cubicBezTo>
                <a:lnTo>
                  <a:pt x="10714" y="20262"/>
                </a:lnTo>
                <a:cubicBezTo>
                  <a:pt x="10606" y="20262"/>
                  <a:pt x="10520" y="20174"/>
                  <a:pt x="10520" y="20066"/>
                </a:cubicBezTo>
                <a:lnTo>
                  <a:pt x="10520" y="18500"/>
                </a:lnTo>
                <a:cubicBezTo>
                  <a:pt x="10520" y="18392"/>
                  <a:pt x="10606" y="18306"/>
                  <a:pt x="10714" y="18306"/>
                </a:cubicBezTo>
                <a:close/>
              </a:path>
            </a:pathLst>
          </a:custGeom>
          <a:solidFill>
            <a:srgbClr val="FFFFFF"/>
          </a:solidFill>
          <a:ln w="12700">
            <a:miter lim="400000"/>
          </a:ln>
        </p:spPr>
        <p:txBody>
          <a:bodyPr lIns="0" tIns="0" rIns="0" bIns="0" anchor="ctr"/>
          <a:lstStyle/>
          <a:p>
            <a:pPr>
              <a:defRPr sz="1600">
                <a:solidFill>
                  <a:srgbClr val="FFFFFF"/>
                </a:solidFill>
              </a:defRPr>
            </a:pPr>
            <a:endParaRPr/>
          </a:p>
        </p:txBody>
      </p:sp>
      <p:sp>
        <p:nvSpPr>
          <p:cNvPr id="906" name="Des lieux de travail alternatifs"/>
          <p:cNvSpPr txBox="1"/>
          <p:nvPr/>
        </p:nvSpPr>
        <p:spPr>
          <a:xfrm>
            <a:off x="518212" y="499216"/>
            <a:ext cx="4366419" cy="396430"/>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2400">
                <a:solidFill>
                  <a:srgbClr val="754EB3"/>
                </a:solidFill>
              </a:defRPr>
            </a:lvl1pPr>
          </a:lstStyle>
          <a:p>
            <a:r>
              <a:t>Des lieux de travail alternatifs</a:t>
            </a:r>
          </a:p>
        </p:txBody>
      </p:sp>
      <p:sp>
        <p:nvSpPr>
          <p:cNvPr id="907" name="Le Travail plus flexible"/>
          <p:cNvSpPr txBox="1"/>
          <p:nvPr/>
        </p:nvSpPr>
        <p:spPr>
          <a:xfrm>
            <a:off x="10212225" y="6582988"/>
            <a:ext cx="141500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 Travail plus flexible</a:t>
            </a:r>
          </a:p>
        </p:txBody>
      </p:sp>
    </p:spTree>
  </p:cSld>
  <p:clrMapOvr>
    <a:masterClrMapping/>
  </p:clrMapOvr>
  <p:transition xmlns:p14="http://schemas.microsoft.com/office/powerpoint/2010/mai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9"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91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91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31</a:t>
            </a:fld>
            <a:endParaRPr/>
          </a:p>
        </p:txBody>
      </p:sp>
      <p:pic>
        <p:nvPicPr>
          <p:cNvPr id="912"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913" name="Réaménager les espaces en interne pour plus de flexibilité"/>
          <p:cNvSpPr txBox="1"/>
          <p:nvPr/>
        </p:nvSpPr>
        <p:spPr>
          <a:xfrm>
            <a:off x="518212" y="1023247"/>
            <a:ext cx="8372982" cy="260468"/>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1500"/>
            </a:lvl1pPr>
          </a:lstStyle>
          <a:p>
            <a:r>
              <a:t>Réaménager les espaces en interne pour plus de flexibilité</a:t>
            </a:r>
          </a:p>
        </p:txBody>
      </p:sp>
      <p:sp>
        <p:nvSpPr>
          <p:cNvPr id="914" name="Des lieux de travail alternatifs"/>
          <p:cNvSpPr txBox="1"/>
          <p:nvPr/>
        </p:nvSpPr>
        <p:spPr>
          <a:xfrm>
            <a:off x="518212" y="499216"/>
            <a:ext cx="4366419" cy="396430"/>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2400">
                <a:solidFill>
                  <a:srgbClr val="754EB3"/>
                </a:solidFill>
              </a:defRPr>
            </a:lvl1pPr>
          </a:lstStyle>
          <a:p>
            <a:r>
              <a:t>Des lieux de travail alternatifs</a:t>
            </a:r>
          </a:p>
        </p:txBody>
      </p:sp>
      <p:sp>
        <p:nvSpPr>
          <p:cNvPr id="915" name="Repenser TOUS les espaces :…"/>
          <p:cNvSpPr txBox="1"/>
          <p:nvPr/>
        </p:nvSpPr>
        <p:spPr>
          <a:xfrm>
            <a:off x="3092639" y="5224157"/>
            <a:ext cx="4174829" cy="56485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l">
              <a:defRPr sz="2000">
                <a:solidFill>
                  <a:srgbClr val="744EB3"/>
                </a:solidFill>
              </a:defRPr>
            </a:pPr>
            <a:r>
              <a:t>Repenser TOUS les espaces</a:t>
            </a:r>
          </a:p>
          <a:p>
            <a:pPr algn="l">
              <a:defRPr sz="1600" b="0"/>
            </a:pPr>
            <a:r>
              <a:t>L’exemple des Magasins Généraux de BETC.</a:t>
            </a:r>
          </a:p>
        </p:txBody>
      </p:sp>
      <p:sp>
        <p:nvSpPr>
          <p:cNvPr id="916" name="Le flex-office, desk sharing ou encore bureau tournant…"/>
          <p:cNvSpPr txBox="1"/>
          <p:nvPr/>
        </p:nvSpPr>
        <p:spPr>
          <a:xfrm>
            <a:off x="3102082" y="3515381"/>
            <a:ext cx="6711034" cy="79345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l">
              <a:defRPr sz="2000">
                <a:solidFill>
                  <a:srgbClr val="744EB3"/>
                </a:solidFill>
              </a:defRPr>
            </a:pPr>
            <a:r>
              <a:t>Le flex-office, desk sharing ou encore bureau tournant</a:t>
            </a:r>
          </a:p>
          <a:p>
            <a:pPr algn="l">
              <a:defRPr sz="1600" b="0"/>
            </a:pPr>
            <a:r>
              <a:t>L’exemple des Dunes de la Société Générale.</a:t>
            </a:r>
          </a:p>
          <a:p>
            <a:pPr algn="l">
              <a:defRPr sz="1600" b="0"/>
            </a:pPr>
            <a:r>
              <a:t>Adapté au digital, mais parfois critiqué pour son manque d’échange.</a:t>
            </a:r>
          </a:p>
        </p:txBody>
      </p:sp>
      <p:sp>
        <p:nvSpPr>
          <p:cNvPr id="917" name="Le Coworking intra-entreprise – CorpoWorking…"/>
          <p:cNvSpPr txBox="1"/>
          <p:nvPr/>
        </p:nvSpPr>
        <p:spPr>
          <a:xfrm>
            <a:off x="3080297" y="2053282"/>
            <a:ext cx="7303691" cy="56485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l">
              <a:defRPr sz="2000">
                <a:solidFill>
                  <a:srgbClr val="744EB3"/>
                </a:solidFill>
              </a:defRPr>
            </a:pPr>
            <a:r>
              <a:t>Le coworking intra-entreprise : « CorpoWorking »</a:t>
            </a:r>
          </a:p>
          <a:p>
            <a:pPr algn="l">
              <a:defRPr sz="1600" b="0"/>
            </a:pPr>
            <a:r>
              <a:t>Développer des espaces et pratiques collaboratifs, des communautés, des liens.</a:t>
            </a:r>
          </a:p>
        </p:txBody>
      </p:sp>
      <p:pic>
        <p:nvPicPr>
          <p:cNvPr id="918" name="2-betc-magasins-gcncraux-c-hervc-abbadie1474024265.jpeg" descr="2-betc-magasins-gcncraux-c-hervc-abbadie1474024265.jpe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055430" y="4734264"/>
            <a:ext cx="1337470" cy="154463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5400"/>
                </a:lnTo>
                <a:lnTo>
                  <a:pt x="0" y="16200"/>
                </a:lnTo>
                <a:lnTo>
                  <a:pt x="10800" y="21600"/>
                </a:lnTo>
                <a:lnTo>
                  <a:pt x="21600" y="16200"/>
                </a:lnTo>
                <a:lnTo>
                  <a:pt x="21600" y="5400"/>
                </a:lnTo>
                <a:lnTo>
                  <a:pt x="10800" y="0"/>
                </a:lnTo>
                <a:close/>
              </a:path>
            </a:pathLst>
          </a:custGeom>
          <a:ln w="12700">
            <a:miter lim="400000"/>
          </a:ln>
        </p:spPr>
      </p:pic>
      <p:pic>
        <p:nvPicPr>
          <p:cNvPr id="919" name="image46.jpeg" descr="image46.jpe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055430" y="3139788"/>
            <a:ext cx="1337470" cy="154449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5400"/>
                </a:lnTo>
                <a:lnTo>
                  <a:pt x="0" y="16200"/>
                </a:lnTo>
                <a:lnTo>
                  <a:pt x="10800" y="21600"/>
                </a:lnTo>
                <a:lnTo>
                  <a:pt x="21600" y="16200"/>
                </a:lnTo>
                <a:lnTo>
                  <a:pt x="21600" y="5400"/>
                </a:lnTo>
                <a:lnTo>
                  <a:pt x="10800" y="0"/>
                </a:lnTo>
                <a:close/>
              </a:path>
            </a:pathLst>
          </a:custGeom>
          <a:ln w="12700">
            <a:miter lim="400000"/>
          </a:ln>
        </p:spPr>
      </p:pic>
      <p:pic>
        <p:nvPicPr>
          <p:cNvPr id="920" name="Image" descr="Image"/>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1033644" y="1563388"/>
            <a:ext cx="1337470" cy="154449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5400"/>
                </a:lnTo>
                <a:lnTo>
                  <a:pt x="0" y="16200"/>
                </a:lnTo>
                <a:lnTo>
                  <a:pt x="10800" y="21600"/>
                </a:lnTo>
                <a:lnTo>
                  <a:pt x="21600" y="16200"/>
                </a:lnTo>
                <a:lnTo>
                  <a:pt x="21600" y="5400"/>
                </a:lnTo>
                <a:lnTo>
                  <a:pt x="10800" y="0"/>
                </a:lnTo>
                <a:close/>
              </a:path>
            </a:pathLst>
          </a:custGeom>
          <a:ln w="12700">
            <a:miter lim="400000"/>
          </a:ln>
        </p:spPr>
      </p:pic>
      <p:sp>
        <p:nvSpPr>
          <p:cNvPr id="921" name="Circle">
            <a:hlinkClick r:id="rId6" action="ppaction://hlinksldjump"/>
          </p:cNvPr>
          <p:cNvSpPr/>
          <p:nvPr/>
        </p:nvSpPr>
        <p:spPr>
          <a:xfrm>
            <a:off x="2154239" y="4684426"/>
            <a:ext cx="596643" cy="596643"/>
          </a:xfrm>
          <a:prstGeom prst="ellipse">
            <a:avLst/>
          </a:prstGeom>
          <a:solidFill>
            <a:srgbClr val="744EB3"/>
          </a:solidFill>
          <a:ln w="12700">
            <a:miter lim="400000"/>
          </a:ln>
        </p:spPr>
        <p:txBody>
          <a:bodyPr lIns="0" tIns="0" rIns="0" bIns="0" anchor="ctr"/>
          <a:lstStyle/>
          <a:p>
            <a:pPr>
              <a:defRPr sz="1600">
                <a:solidFill>
                  <a:srgbClr val="FFFFFF"/>
                </a:solidFill>
              </a:defRPr>
            </a:pPr>
            <a:endParaRPr/>
          </a:p>
        </p:txBody>
      </p:sp>
      <p:sp>
        <p:nvSpPr>
          <p:cNvPr id="922" name="Circle">
            <a:hlinkClick r:id="rId7" action="ppaction://hlinksldjump"/>
          </p:cNvPr>
          <p:cNvSpPr/>
          <p:nvPr/>
        </p:nvSpPr>
        <p:spPr>
          <a:xfrm>
            <a:off x="2154239" y="3139788"/>
            <a:ext cx="596643" cy="596643"/>
          </a:xfrm>
          <a:prstGeom prst="ellipse">
            <a:avLst/>
          </a:prstGeom>
          <a:solidFill>
            <a:srgbClr val="744EB3"/>
          </a:solidFill>
          <a:ln w="12700">
            <a:miter lim="400000"/>
          </a:ln>
        </p:spPr>
        <p:txBody>
          <a:bodyPr lIns="0" tIns="0" rIns="0" bIns="0" anchor="ctr"/>
          <a:lstStyle/>
          <a:p>
            <a:pPr>
              <a:defRPr sz="1600">
                <a:solidFill>
                  <a:srgbClr val="FFFFFF"/>
                </a:solidFill>
              </a:defRPr>
            </a:pPr>
            <a:endParaRPr/>
          </a:p>
        </p:txBody>
      </p:sp>
      <p:sp>
        <p:nvSpPr>
          <p:cNvPr id="923" name="Light Bulb"/>
          <p:cNvSpPr/>
          <p:nvPr/>
        </p:nvSpPr>
        <p:spPr>
          <a:xfrm>
            <a:off x="2339948" y="3242846"/>
            <a:ext cx="225225" cy="39052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25400">
            <a:solidFill>
              <a:srgbClr val="000000"/>
            </a:solidFill>
            <a:miter lim="400000"/>
          </a:ln>
        </p:spPr>
        <p:txBody>
          <a:bodyPr lIns="0" tIns="0" rIns="0" bIns="0" anchor="ctr"/>
          <a:lstStyle/>
          <a:p>
            <a:pPr>
              <a:defRPr sz="1600">
                <a:solidFill>
                  <a:srgbClr val="FFFFFF"/>
                </a:solidFill>
              </a:defRPr>
            </a:pPr>
            <a:endParaRPr/>
          </a:p>
        </p:txBody>
      </p:sp>
      <p:sp>
        <p:nvSpPr>
          <p:cNvPr id="924" name="Circle">
            <a:hlinkClick r:id="rId8"/>
          </p:cNvPr>
          <p:cNvSpPr/>
          <p:nvPr/>
        </p:nvSpPr>
        <p:spPr>
          <a:xfrm>
            <a:off x="2132452" y="1587793"/>
            <a:ext cx="596643" cy="596643"/>
          </a:xfrm>
          <a:prstGeom prst="ellipse">
            <a:avLst/>
          </a:prstGeom>
          <a:solidFill>
            <a:srgbClr val="744EB3"/>
          </a:solidFill>
          <a:ln w="12700">
            <a:miter lim="400000"/>
          </a:ln>
        </p:spPr>
        <p:txBody>
          <a:bodyPr lIns="0" tIns="0" rIns="0" bIns="0" anchor="ctr"/>
          <a:lstStyle/>
          <a:p>
            <a:pPr>
              <a:defRPr sz="1600">
                <a:solidFill>
                  <a:srgbClr val="FFFFFF"/>
                </a:solidFill>
              </a:defRPr>
            </a:pPr>
            <a:endParaRPr/>
          </a:p>
        </p:txBody>
      </p:sp>
      <p:sp>
        <p:nvSpPr>
          <p:cNvPr id="925" name="Light Bulb"/>
          <p:cNvSpPr/>
          <p:nvPr/>
        </p:nvSpPr>
        <p:spPr>
          <a:xfrm>
            <a:off x="2339948" y="4787484"/>
            <a:ext cx="225225" cy="39052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25400">
            <a:solidFill>
              <a:srgbClr val="000000"/>
            </a:solidFill>
            <a:miter lim="400000"/>
          </a:ln>
        </p:spPr>
        <p:txBody>
          <a:bodyPr lIns="0" tIns="0" rIns="0" bIns="0" anchor="ctr"/>
          <a:lstStyle/>
          <a:p>
            <a:pPr>
              <a:defRPr sz="1600">
                <a:solidFill>
                  <a:srgbClr val="FFFFFF"/>
                </a:solidFill>
              </a:defRPr>
            </a:pPr>
            <a:endParaRPr/>
          </a:p>
        </p:txBody>
      </p:sp>
      <p:pic>
        <p:nvPicPr>
          <p:cNvPr id="926" name="Image" descr="Image"/>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224678" y="1712161"/>
            <a:ext cx="405438" cy="352153"/>
          </a:xfrm>
          <a:prstGeom prst="rect">
            <a:avLst/>
          </a:prstGeom>
          <a:ln w="12700">
            <a:miter lim="400000"/>
          </a:ln>
        </p:spPr>
      </p:pic>
      <p:pic>
        <p:nvPicPr>
          <p:cNvPr id="927"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2468406" y="1550434"/>
            <a:ext cx="362263" cy="315169"/>
          </a:xfrm>
          <a:prstGeom prst="rect">
            <a:avLst/>
          </a:prstGeom>
          <a:ln w="12700">
            <a:miter lim="400000"/>
          </a:ln>
        </p:spPr>
      </p:pic>
      <p:pic>
        <p:nvPicPr>
          <p:cNvPr id="928"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2468406" y="3049950"/>
            <a:ext cx="362263" cy="315169"/>
          </a:xfrm>
          <a:prstGeom prst="rect">
            <a:avLst/>
          </a:prstGeom>
          <a:ln w="12700">
            <a:miter lim="400000"/>
          </a:ln>
        </p:spPr>
      </p:pic>
      <p:pic>
        <p:nvPicPr>
          <p:cNvPr id="929"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2487133" y="4596281"/>
            <a:ext cx="362263" cy="315169"/>
          </a:xfrm>
          <a:prstGeom prst="rect">
            <a:avLst/>
          </a:prstGeom>
          <a:ln w="12700">
            <a:miter lim="400000"/>
          </a:ln>
        </p:spPr>
      </p:pic>
      <p:sp>
        <p:nvSpPr>
          <p:cNvPr id="930" name="Le Travail plus flexible"/>
          <p:cNvSpPr txBox="1"/>
          <p:nvPr/>
        </p:nvSpPr>
        <p:spPr>
          <a:xfrm>
            <a:off x="10212225" y="6582988"/>
            <a:ext cx="141500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 Travail plus flexible</a:t>
            </a:r>
          </a:p>
        </p:txBody>
      </p:sp>
    </p:spTree>
  </p:cSld>
  <p:clrMapOvr>
    <a:masterClrMapping/>
  </p:clrMapOvr>
  <p:transition xmlns:p14="http://schemas.microsoft.com/office/powerpoint/2010/mai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2" name="2-betc-magasins-gcncraux-c-hervc-abbadie1474024265.jpeg" descr="2-betc-magasins-gcncraux-c-hervc-abbadie1474024265.jpeg">
            <a:hlinkClick r:id="rId2"/>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0" y="-1"/>
            <a:ext cx="3935761" cy="6832603"/>
          </a:xfrm>
          <a:prstGeom prst="rect">
            <a:avLst/>
          </a:prstGeom>
          <a:ln w="12700">
            <a:miter lim="400000"/>
          </a:ln>
        </p:spPr>
      </p:pic>
      <p:sp>
        <p:nvSpPr>
          <p:cNvPr id="933" name="CAS PRATIQUE 4 : Un espace de travail revisité pour une innovation maximale chez Société Générale"/>
          <p:cNvSpPr txBox="1"/>
          <p:nvPr/>
        </p:nvSpPr>
        <p:spPr>
          <a:xfrm>
            <a:off x="4361570" y="269946"/>
            <a:ext cx="7307400" cy="11453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754EB3"/>
                </a:solidFill>
              </a:defRPr>
            </a:pPr>
            <a:r>
              <a:t>CAS PRATIQUE N°5 : </a:t>
            </a:r>
          </a:p>
          <a:p>
            <a:pPr algn="l">
              <a:defRPr sz="2500">
                <a:solidFill>
                  <a:srgbClr val="754EB3"/>
                </a:solidFill>
              </a:defRPr>
            </a:pPr>
            <a:r>
              <a:t>Les Magasins Généraux BETC à Pantin</a:t>
            </a:r>
            <a:br/>
            <a:endParaRPr/>
          </a:p>
        </p:txBody>
      </p:sp>
      <p:sp>
        <p:nvSpPr>
          <p:cNvPr id="934" name="L’INTÉRÊT ?…"/>
          <p:cNvSpPr txBox="1"/>
          <p:nvPr/>
        </p:nvSpPr>
        <p:spPr>
          <a:xfrm>
            <a:off x="5270500" y="2989588"/>
            <a:ext cx="6515383" cy="14927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L’INTÉRÊT ?</a:t>
            </a:r>
          </a:p>
          <a:p>
            <a:pPr algn="just" defTabSz="457200">
              <a:defRPr b="0"/>
            </a:pPr>
            <a:r>
              <a:t>Que les métiers se croisent, que des rencontres inédites aient lieu. Le bâtiment est capable d’accueillir tous les collaborateurs et offre la possibilité à chacun de trouver sa place, tester des choses, </a:t>
            </a:r>
            <a:r>
              <a:rPr b="1"/>
              <a:t>produire de nouvelles idées</a:t>
            </a:r>
            <a:r>
              <a:t> dans des domaines variés (publicité, musique, cuisine, art). Pour s’ouvrir à d’autres expertises et s’enrichir quotidiennement, les Magasins Généraux sont également </a:t>
            </a:r>
            <a:r>
              <a:rPr b="1"/>
              <a:t>ouverts à des acteurs extérieurs à BETC</a:t>
            </a:r>
            <a:r>
              <a:t>.</a:t>
            </a:r>
          </a:p>
        </p:txBody>
      </p:sp>
      <p:sp>
        <p:nvSpPr>
          <p:cNvPr id="935" name="Rectangle"/>
          <p:cNvSpPr/>
          <p:nvPr/>
        </p:nvSpPr>
        <p:spPr>
          <a:xfrm>
            <a:off x="-12700" y="5840114"/>
            <a:ext cx="3961111" cy="596902"/>
          </a:xfrm>
          <a:prstGeom prst="rect">
            <a:avLst/>
          </a:prstGeom>
          <a:solidFill>
            <a:srgbClr val="FFFFFF">
              <a:alpha val="92527"/>
            </a:srgbClr>
          </a:solidFill>
          <a:ln w="12700">
            <a:miter lim="400000"/>
          </a:ln>
        </p:spPr>
        <p:txBody>
          <a:bodyPr lIns="0" tIns="0" rIns="0" bIns="0" anchor="ctr"/>
          <a:lstStyle/>
          <a:p>
            <a:pPr>
              <a:defRPr sz="1600"/>
            </a:pPr>
            <a:endParaRPr/>
          </a:p>
        </p:txBody>
      </p:sp>
      <p:sp>
        <p:nvSpPr>
          <p:cNvPr id="936" name="Circle">
            <a:hlinkClick r:id="rId4"/>
          </p:cNvPr>
          <p:cNvSpPr/>
          <p:nvPr/>
        </p:nvSpPr>
        <p:spPr>
          <a:xfrm>
            <a:off x="10997658" y="238482"/>
            <a:ext cx="737683" cy="737681"/>
          </a:xfrm>
          <a:prstGeom prst="ellipse">
            <a:avLst/>
          </a:prstGeom>
          <a:solidFill>
            <a:srgbClr val="754EB3"/>
          </a:solidFill>
          <a:ln w="12700">
            <a:miter lim="400000"/>
          </a:ln>
        </p:spPr>
        <p:txBody>
          <a:bodyPr lIns="0" tIns="0" rIns="0" bIns="0" anchor="ctr"/>
          <a:lstStyle/>
          <a:p>
            <a:pPr>
              <a:defRPr sz="1600">
                <a:solidFill>
                  <a:srgbClr val="FFFFFF"/>
                </a:solidFill>
              </a:defRPr>
            </a:pPr>
            <a:endParaRPr/>
          </a:p>
        </p:txBody>
      </p:sp>
      <p:sp>
        <p:nvSpPr>
          <p:cNvPr id="937"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sp>
        <p:nvSpPr>
          <p:cNvPr id="938" name="ET AUSSI……"/>
          <p:cNvSpPr txBox="1"/>
          <p:nvPr/>
        </p:nvSpPr>
        <p:spPr>
          <a:xfrm>
            <a:off x="5270500" y="4794246"/>
            <a:ext cx="6515383"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ET AUSSI…</a:t>
            </a:r>
          </a:p>
          <a:p>
            <a:pPr algn="just" defTabSz="457200">
              <a:defRPr b="0"/>
            </a:pPr>
            <a:r>
              <a:t>L’entreprise souhaite participer au </a:t>
            </a:r>
            <a:r>
              <a:rPr b="1"/>
              <a:t>développement de la vie du quartier</a:t>
            </a:r>
            <a:r>
              <a:t> en faisant appel à des associations pour prendre la parole, mais également en proposant des activité de plein air. BETC r</a:t>
            </a:r>
            <a:r>
              <a:rPr b="1"/>
              <a:t>epense également la cantine</a:t>
            </a:r>
            <a:r>
              <a:t> en entreprise en offrant un lieu de vie insolite et une cuisine préparée par des chefs.</a:t>
            </a:r>
          </a:p>
        </p:txBody>
      </p:sp>
      <p:pic>
        <p:nvPicPr>
          <p:cNvPr id="939" name="Image" descr="Image">
            <a:hlinkClick r:id="rId2"/>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1235025" y="5876831"/>
            <a:ext cx="1465702" cy="523466"/>
          </a:xfrm>
          <a:prstGeom prst="rect">
            <a:avLst/>
          </a:prstGeom>
          <a:ln w="12700">
            <a:miter lim="400000"/>
          </a:ln>
        </p:spPr>
      </p:pic>
      <p:sp>
        <p:nvSpPr>
          <p:cNvPr id="940" name="QUOI ?…"/>
          <p:cNvSpPr txBox="1"/>
          <p:nvPr/>
        </p:nvSpPr>
        <p:spPr>
          <a:xfrm>
            <a:off x="5270500" y="1488831"/>
            <a:ext cx="6515383" cy="1289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QUOI ? </a:t>
            </a:r>
          </a:p>
          <a:p>
            <a:pPr algn="just" defTabSz="457200">
              <a:defRPr b="0"/>
            </a:pPr>
            <a:r>
              <a:t>L’agence de publicité BETC a rénové et s’est installée aux Magasins Généraux à Pantin. Ce bâtiment de 20 000 m² permet à l’agence de </a:t>
            </a:r>
            <a:r>
              <a:rPr b="1"/>
              <a:t>regrouper toutes ses équipes sur un même site</a:t>
            </a:r>
            <a:r>
              <a:t>. Le lieu permet des expérimentations spatiales inédites : </a:t>
            </a:r>
            <a:r>
              <a:rPr b="1"/>
              <a:t>travail en flex-office</a:t>
            </a:r>
            <a:r>
              <a:t>, différentes typologies d’espaces adaptés à différents usages et favorisant les rencontres</a:t>
            </a:r>
          </a:p>
        </p:txBody>
      </p:sp>
      <p:sp>
        <p:nvSpPr>
          <p:cNvPr id="941" name="Circle">
            <a:hlinkClick r:id="rId4"/>
          </p:cNvPr>
          <p:cNvSpPr/>
          <p:nvPr/>
        </p:nvSpPr>
        <p:spPr>
          <a:xfrm>
            <a:off x="11068178" y="4350478"/>
            <a:ext cx="596643" cy="596643"/>
          </a:xfrm>
          <a:prstGeom prst="ellipse">
            <a:avLst/>
          </a:prstGeom>
          <a:solidFill>
            <a:srgbClr val="744EB3"/>
          </a:solidFill>
          <a:ln w="12700">
            <a:miter lim="400000"/>
          </a:ln>
        </p:spPr>
        <p:txBody>
          <a:bodyPr lIns="0" tIns="0" rIns="0" bIns="0" anchor="ctr"/>
          <a:lstStyle/>
          <a:p>
            <a:pPr>
              <a:defRPr sz="1600">
                <a:solidFill>
                  <a:srgbClr val="FFFFFF"/>
                </a:solidFill>
              </a:defRPr>
            </a:pPr>
            <a:endParaRPr/>
          </a:p>
        </p:txBody>
      </p:sp>
      <p:sp>
        <p:nvSpPr>
          <p:cNvPr id="942" name="Video"/>
          <p:cNvSpPr/>
          <p:nvPr/>
        </p:nvSpPr>
        <p:spPr>
          <a:xfrm>
            <a:off x="11161977" y="4538710"/>
            <a:ext cx="428248" cy="239806"/>
          </a:xfrm>
          <a:custGeom>
            <a:avLst/>
            <a:gdLst/>
            <a:ahLst/>
            <a:cxnLst>
              <a:cxn ang="0">
                <a:pos x="wd2" y="hd2"/>
              </a:cxn>
              <a:cxn ang="5400000">
                <a:pos x="wd2" y="hd2"/>
              </a:cxn>
              <a:cxn ang="10800000">
                <a:pos x="wd2" y="hd2"/>
              </a:cxn>
              <a:cxn ang="16200000">
                <a:pos x="wd2" y="hd2"/>
              </a:cxn>
            </a:cxnLst>
            <a:rect l="0" t="0" r="r" b="b"/>
            <a:pathLst>
              <a:path w="21600" h="21600"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25400">
            <a:solidFill>
              <a:srgbClr val="000000"/>
            </a:solidFill>
            <a:miter lim="400000"/>
          </a:ln>
        </p:spPr>
        <p:txBody>
          <a:bodyPr lIns="0" tIns="0" rIns="0" bIns="0" anchor="ctr"/>
          <a:lstStyle/>
          <a:p>
            <a:pPr>
              <a:defRPr sz="1600"/>
            </a:pPr>
            <a:endParaRPr/>
          </a:p>
        </p:txBody>
      </p:sp>
      <p:sp>
        <p:nvSpPr>
          <p:cNvPr id="94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94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94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32</a:t>
            </a:fld>
            <a:endParaRPr/>
          </a:p>
        </p:txBody>
      </p:sp>
      <p:pic>
        <p:nvPicPr>
          <p:cNvPr id="946" name="image25.png" descr="image25.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pic>
        <p:nvPicPr>
          <p:cNvPr id="947" name="noun_727762_cc.png" descr="noun_727762_cc.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4504175" y="1880559"/>
            <a:ext cx="585491" cy="596775"/>
          </a:xfrm>
          <a:prstGeom prst="rect">
            <a:avLst/>
          </a:prstGeom>
          <a:ln w="12700">
            <a:miter lim="400000"/>
          </a:ln>
        </p:spPr>
      </p:pic>
      <p:pic>
        <p:nvPicPr>
          <p:cNvPr id="948" name="noun_1045096_cc.png" descr="noun_1045096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446430" y="4793124"/>
            <a:ext cx="700986" cy="596832"/>
          </a:xfrm>
          <a:prstGeom prst="rect">
            <a:avLst/>
          </a:prstGeom>
          <a:ln w="12700">
            <a:miter lim="400000"/>
          </a:ln>
        </p:spPr>
      </p:pic>
      <p:pic>
        <p:nvPicPr>
          <p:cNvPr id="949" name="noun_648400_cc.png" descr="noun_648400_cc.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4497825" y="3339146"/>
            <a:ext cx="585457" cy="654887"/>
          </a:xfrm>
          <a:prstGeom prst="rect">
            <a:avLst/>
          </a:prstGeom>
          <a:ln w="12700">
            <a:miter lim="400000"/>
          </a:ln>
        </p:spPr>
      </p:pic>
      <p:pic>
        <p:nvPicPr>
          <p:cNvPr id="950"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pic>
        <p:nvPicPr>
          <p:cNvPr id="951"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436677" y="4286118"/>
            <a:ext cx="448016" cy="389774"/>
          </a:xfrm>
          <a:prstGeom prst="rect">
            <a:avLst/>
          </a:prstGeom>
          <a:ln w="12700">
            <a:miter lim="400000"/>
          </a:ln>
        </p:spPr>
      </p:pic>
      <p:sp>
        <p:nvSpPr>
          <p:cNvPr id="952" name="Le Travail plus flexible"/>
          <p:cNvSpPr txBox="1"/>
          <p:nvPr/>
        </p:nvSpPr>
        <p:spPr>
          <a:xfrm>
            <a:off x="10212225" y="6582988"/>
            <a:ext cx="141500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 Travail plus flexible</a:t>
            </a:r>
          </a:p>
        </p:txBody>
      </p:sp>
    </p:spTree>
  </p:cSld>
  <p:clrMapOvr>
    <a:masterClrMapping/>
  </p:clrMapOvr>
  <p:transition xmlns:p14="http://schemas.microsoft.com/office/powerpoint/2010/mai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4" name="Image" descr="Image">
            <a:hlinkClick r:id="rId2"/>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0" y="-1"/>
            <a:ext cx="3935761" cy="6832603"/>
          </a:xfrm>
          <a:prstGeom prst="rect">
            <a:avLst/>
          </a:prstGeom>
          <a:ln w="12700">
            <a:miter lim="400000"/>
          </a:ln>
        </p:spPr>
      </p:pic>
      <p:sp>
        <p:nvSpPr>
          <p:cNvPr id="95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95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95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33</a:t>
            </a:fld>
            <a:endParaRPr/>
          </a:p>
        </p:txBody>
      </p:sp>
      <p:pic>
        <p:nvPicPr>
          <p:cNvPr id="958"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959" name="CAS PRATIQUE 4 : Un espace de travail revisité pour une innovation maximale chez Société Générale"/>
          <p:cNvSpPr txBox="1"/>
          <p:nvPr/>
        </p:nvSpPr>
        <p:spPr>
          <a:xfrm>
            <a:off x="4361570" y="269946"/>
            <a:ext cx="7307400" cy="11453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754EB3"/>
                </a:solidFill>
              </a:defRPr>
            </a:pPr>
            <a:r>
              <a:t>CAS PRATIQUE 6 :</a:t>
            </a:r>
            <a:br/>
            <a:r>
              <a:t>Un espace de travail revisité pour une innovation maximale chez Société Générale</a:t>
            </a:r>
          </a:p>
        </p:txBody>
      </p:sp>
      <p:sp>
        <p:nvSpPr>
          <p:cNvPr id="960" name="QUOI ?…"/>
          <p:cNvSpPr txBox="1"/>
          <p:nvPr/>
        </p:nvSpPr>
        <p:spPr>
          <a:xfrm>
            <a:off x="5372100" y="1775293"/>
            <a:ext cx="6515383" cy="1086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QUOI ? </a:t>
            </a:r>
          </a:p>
          <a:p>
            <a:pPr algn="just" defTabSz="457200">
              <a:defRPr b="0"/>
            </a:pPr>
            <a:r>
              <a:t>La Société Générale s’est installée aux Dunes, à Val de Fontenay, sur 126 000 m² d’espaces entièrement pensés pour </a:t>
            </a:r>
            <a:r>
              <a:rPr b="1"/>
              <a:t>favoriser une organisation collective</a:t>
            </a:r>
            <a:r>
              <a:t>. Les bureaux ne sont plus attitrés. Des boxes individuels cohabitent avec des espaces ouverts, collaboratifs ou d’expérimentation.</a:t>
            </a:r>
          </a:p>
        </p:txBody>
      </p:sp>
      <p:sp>
        <p:nvSpPr>
          <p:cNvPr id="961" name="L’INTÉRÊT ?…"/>
          <p:cNvSpPr txBox="1"/>
          <p:nvPr/>
        </p:nvSpPr>
        <p:spPr>
          <a:xfrm>
            <a:off x="5372100" y="3439562"/>
            <a:ext cx="6515383" cy="883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L’INTÉRÊT ?</a:t>
            </a:r>
          </a:p>
          <a:p>
            <a:pPr algn="just" defTabSz="457200">
              <a:defRPr b="0"/>
            </a:pPr>
            <a:r>
              <a:t>Offrir aux collaborateurs un environnement de travail plus agréable, et un meilleur équilibre entre concentration et collaboration.</a:t>
            </a:r>
            <a:endParaRPr sz="1500">
              <a:solidFill>
                <a:srgbClr val="FFFFFF"/>
              </a:solidFill>
            </a:endParaRPr>
          </a:p>
          <a:p>
            <a:pPr algn="just" defTabSz="457200">
              <a:defRPr b="0"/>
            </a:pPr>
            <a:r>
              <a:t>Le but : </a:t>
            </a:r>
            <a:r>
              <a:rPr b="1"/>
              <a:t>gagner en efficacité, agilité, et productivité</a:t>
            </a:r>
            <a:r>
              <a:t>.</a:t>
            </a:r>
          </a:p>
        </p:txBody>
      </p:sp>
      <p:sp>
        <p:nvSpPr>
          <p:cNvPr id="962" name="Rectangle"/>
          <p:cNvSpPr/>
          <p:nvPr/>
        </p:nvSpPr>
        <p:spPr>
          <a:xfrm>
            <a:off x="-12700" y="5840114"/>
            <a:ext cx="3961111" cy="596902"/>
          </a:xfrm>
          <a:prstGeom prst="rect">
            <a:avLst/>
          </a:prstGeom>
          <a:solidFill>
            <a:srgbClr val="FFFFFF">
              <a:alpha val="66375"/>
            </a:srgbClr>
          </a:solidFill>
          <a:ln w="12700">
            <a:miter lim="400000"/>
          </a:ln>
        </p:spPr>
        <p:txBody>
          <a:bodyPr lIns="0" tIns="0" rIns="0" bIns="0" anchor="ctr"/>
          <a:lstStyle/>
          <a:p>
            <a:pPr>
              <a:defRPr sz="1600"/>
            </a:pPr>
            <a:endParaRPr/>
          </a:p>
        </p:txBody>
      </p:sp>
      <p:pic>
        <p:nvPicPr>
          <p:cNvPr id="963" name="Picture 2" descr="Picture 2">
            <a:hlinkClick r:id="rId2"/>
          </p:cNvPr>
          <p:cNvPicPr>
            <a:picLocks noChangeAspect="1"/>
          </p:cNvPicPr>
          <p:nvPr/>
        </p:nvPicPr>
        <p:blipFill>
          <a:blip r:embed="rId5">
            <a:extLst/>
          </a:blip>
          <a:stretch>
            <a:fillRect/>
          </a:stretch>
        </p:blipFill>
        <p:spPr>
          <a:xfrm>
            <a:off x="1255799" y="5993819"/>
            <a:ext cx="1424111" cy="289493"/>
          </a:xfrm>
          <a:prstGeom prst="rect">
            <a:avLst/>
          </a:prstGeom>
          <a:ln w="12700">
            <a:miter lim="400000"/>
          </a:ln>
        </p:spPr>
      </p:pic>
      <p:sp>
        <p:nvSpPr>
          <p:cNvPr id="964" name="Circle">
            <a:hlinkClick r:id="rId6"/>
          </p:cNvPr>
          <p:cNvSpPr/>
          <p:nvPr/>
        </p:nvSpPr>
        <p:spPr>
          <a:xfrm>
            <a:off x="10997658" y="238482"/>
            <a:ext cx="737683" cy="737681"/>
          </a:xfrm>
          <a:prstGeom prst="ellipse">
            <a:avLst/>
          </a:prstGeom>
          <a:solidFill>
            <a:srgbClr val="754EB3"/>
          </a:solidFill>
          <a:ln w="12700">
            <a:miter lim="400000"/>
          </a:ln>
        </p:spPr>
        <p:txBody>
          <a:bodyPr lIns="0" tIns="0" rIns="0" bIns="0" anchor="ctr"/>
          <a:lstStyle/>
          <a:p>
            <a:pPr>
              <a:defRPr sz="1600">
                <a:solidFill>
                  <a:srgbClr val="FFFFFF"/>
                </a:solidFill>
              </a:defRPr>
            </a:pPr>
            <a:endParaRPr/>
          </a:p>
        </p:txBody>
      </p:sp>
      <p:sp>
        <p:nvSpPr>
          <p:cNvPr id="965"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sp>
        <p:nvSpPr>
          <p:cNvPr id="966" name="Rectangle"/>
          <p:cNvSpPr/>
          <p:nvPr/>
        </p:nvSpPr>
        <p:spPr>
          <a:xfrm>
            <a:off x="605900" y="344896"/>
            <a:ext cx="2752794" cy="1086387"/>
          </a:xfrm>
          <a:prstGeom prst="rect">
            <a:avLst/>
          </a:prstGeom>
          <a:solidFill>
            <a:srgbClr val="FFFFFF"/>
          </a:solidFill>
          <a:ln w="12700">
            <a:miter lim="400000"/>
          </a:ln>
        </p:spPr>
        <p:txBody>
          <a:bodyPr lIns="0" tIns="0" rIns="0" bIns="0" anchor="ctr"/>
          <a:lstStyle/>
          <a:p>
            <a:pPr>
              <a:defRPr>
                <a:solidFill>
                  <a:srgbClr val="744EB3"/>
                </a:solidFill>
              </a:defRPr>
            </a:pPr>
            <a:endParaRPr/>
          </a:p>
        </p:txBody>
      </p:sp>
      <p:sp>
        <p:nvSpPr>
          <p:cNvPr id="967" name="sont dédiés aux espaces alternatifs (fitness, restauration, salle de jeux, kiosque à musique, patios, salle de sieste)…"/>
          <p:cNvSpPr txBox="1"/>
          <p:nvPr/>
        </p:nvSpPr>
        <p:spPr>
          <a:xfrm>
            <a:off x="651930" y="865901"/>
            <a:ext cx="2631850" cy="50638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spAutoFit/>
          </a:bodyPr>
          <a:lstStyle>
            <a:lvl1pPr>
              <a:defRPr sz="1000" b="0"/>
            </a:lvl1pPr>
          </a:lstStyle>
          <a:p>
            <a:r>
              <a:t>sont dédiés aux espaces alternatifs (fitness, restauration, salle de jeux, kiosque à musique, patios, salle de sieste)… </a:t>
            </a:r>
          </a:p>
        </p:txBody>
      </p:sp>
      <p:sp>
        <p:nvSpPr>
          <p:cNvPr id="968" name="ZoneTexte 24"/>
          <p:cNvSpPr txBox="1"/>
          <p:nvPr/>
        </p:nvSpPr>
        <p:spPr>
          <a:xfrm>
            <a:off x="591458" y="398959"/>
            <a:ext cx="2752794" cy="51077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3000">
                <a:solidFill>
                  <a:srgbClr val="744EB3"/>
                </a:solidFill>
              </a:defRPr>
            </a:lvl1pPr>
          </a:lstStyle>
          <a:p>
            <a:r>
              <a:t>14 000 m²</a:t>
            </a:r>
          </a:p>
        </p:txBody>
      </p:sp>
      <p:sp>
        <p:nvSpPr>
          <p:cNvPr id="969" name="ZoneTexte 1">
            <a:hlinkClick r:id="rId6"/>
          </p:cNvPr>
          <p:cNvSpPr txBox="1"/>
          <p:nvPr/>
        </p:nvSpPr>
        <p:spPr>
          <a:xfrm>
            <a:off x="9518074" y="6227935"/>
            <a:ext cx="2608869"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a:defRPr sz="700" b="0"/>
            </a:lvl1pPr>
          </a:lstStyle>
          <a:p>
            <a:r>
              <a:t>Source : Les Dunes, Les Echos, 2017</a:t>
            </a:r>
          </a:p>
        </p:txBody>
      </p:sp>
      <p:sp>
        <p:nvSpPr>
          <p:cNvPr id="970" name="ET AUSSI……"/>
          <p:cNvSpPr txBox="1"/>
          <p:nvPr/>
        </p:nvSpPr>
        <p:spPr>
          <a:xfrm>
            <a:off x="5372100" y="4794246"/>
            <a:ext cx="6515383"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ET AUSSI…</a:t>
            </a:r>
          </a:p>
          <a:p>
            <a:pPr algn="just" defTabSz="457200">
              <a:defRPr b="0"/>
            </a:pPr>
            <a:r>
              <a:t>L’entreprise s’est équipée d'outils digitaux adaptés pour permettre une utilisation efficiente des nouveaux locaux : </a:t>
            </a:r>
            <a:r>
              <a:rPr b="1"/>
              <a:t>domotique</a:t>
            </a:r>
            <a:r>
              <a:t>, géolocalisation indoor, disponibilité en temps réel des </a:t>
            </a:r>
            <a:r>
              <a:rPr b="1"/>
              <a:t>bureaux flexwork</a:t>
            </a:r>
            <a:r>
              <a:t> et des salles de réunion, mur inscriptible, etc.</a:t>
            </a:r>
          </a:p>
        </p:txBody>
      </p:sp>
      <p:pic>
        <p:nvPicPr>
          <p:cNvPr id="971" name="noun_727762_cc.png" descr="noun_727762_cc.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4504175" y="1880559"/>
            <a:ext cx="585491" cy="596775"/>
          </a:xfrm>
          <a:prstGeom prst="rect">
            <a:avLst/>
          </a:prstGeom>
          <a:ln w="12700">
            <a:miter lim="400000"/>
          </a:ln>
        </p:spPr>
      </p:pic>
      <p:pic>
        <p:nvPicPr>
          <p:cNvPr id="972" name="noun_1045096_cc.png" descr="noun_1045096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446430" y="4793124"/>
            <a:ext cx="700986" cy="596832"/>
          </a:xfrm>
          <a:prstGeom prst="rect">
            <a:avLst/>
          </a:prstGeom>
          <a:ln w="12700">
            <a:miter lim="400000"/>
          </a:ln>
        </p:spPr>
      </p:pic>
      <p:pic>
        <p:nvPicPr>
          <p:cNvPr id="973" name="noun_648400_cc.png" descr="noun_648400_cc.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4497825" y="3339146"/>
            <a:ext cx="585457" cy="654887"/>
          </a:xfrm>
          <a:prstGeom prst="rect">
            <a:avLst/>
          </a:prstGeom>
          <a:ln w="12700">
            <a:miter lim="400000"/>
          </a:ln>
        </p:spPr>
      </p:pic>
      <p:pic>
        <p:nvPicPr>
          <p:cNvPr id="974"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sp>
        <p:nvSpPr>
          <p:cNvPr id="975" name="Le Travail plus flexible"/>
          <p:cNvSpPr txBox="1"/>
          <p:nvPr/>
        </p:nvSpPr>
        <p:spPr>
          <a:xfrm>
            <a:off x="10212225" y="6582988"/>
            <a:ext cx="141500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 Travail plus flexible</a:t>
            </a:r>
          </a:p>
        </p:txBody>
      </p:sp>
    </p:spTree>
  </p:cSld>
  <p:clrMapOvr>
    <a:masterClrMapping/>
  </p:clrMapOvr>
  <p:transition xmlns:p14="http://schemas.microsoft.com/office/powerpoint/2010/mai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7" name="Image" descr="Image"/>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3801185" y="0"/>
            <a:ext cx="8400259" cy="6858000"/>
          </a:xfrm>
          <a:prstGeom prst="rect">
            <a:avLst/>
          </a:prstGeom>
          <a:ln w="12700">
            <a:miter lim="400000"/>
          </a:ln>
        </p:spPr>
      </p:pic>
      <p:sp>
        <p:nvSpPr>
          <p:cNvPr id="97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97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98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34</a:t>
            </a:fld>
            <a:endParaRPr/>
          </a:p>
        </p:txBody>
      </p:sp>
      <p:pic>
        <p:nvPicPr>
          <p:cNvPr id="981" name="image25.png" descr="image2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982" name="Rectangle"/>
          <p:cNvSpPr/>
          <p:nvPr/>
        </p:nvSpPr>
        <p:spPr>
          <a:xfrm>
            <a:off x="5924570" y="1884690"/>
            <a:ext cx="3841258" cy="1057028"/>
          </a:xfrm>
          <a:prstGeom prst="rect">
            <a:avLst/>
          </a:prstGeom>
          <a:solidFill>
            <a:srgbClr val="FFFFFF"/>
          </a:solidFill>
          <a:ln w="76200">
            <a:solidFill>
              <a:srgbClr val="744FB2"/>
            </a:solidFill>
            <a:miter lim="400000"/>
          </a:ln>
        </p:spPr>
        <p:txBody>
          <a:bodyPr lIns="0" tIns="0" rIns="0" bIns="0" anchor="ctr"/>
          <a:lstStyle/>
          <a:p>
            <a:pPr>
              <a:defRPr sz="1600">
                <a:solidFill>
                  <a:srgbClr val="FFFFFF"/>
                </a:solidFill>
              </a:defRPr>
            </a:pPr>
            <a:endParaRPr/>
          </a:p>
        </p:txBody>
      </p:sp>
      <p:sp>
        <p:nvSpPr>
          <p:cNvPr id="983" name="Flexibilité des horaires de travail et Télétravail…"/>
          <p:cNvSpPr txBox="1"/>
          <p:nvPr/>
        </p:nvSpPr>
        <p:spPr>
          <a:xfrm>
            <a:off x="377555" y="2937707"/>
            <a:ext cx="2879538" cy="2686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marL="185208" indent="-185208" algn="l">
              <a:buSzPct val="125000"/>
              <a:buChar char="•"/>
              <a:defRPr b="0"/>
            </a:pPr>
            <a:r>
              <a:t>Flexibilité des horaires de travail et télétravail</a:t>
            </a:r>
          </a:p>
          <a:p>
            <a:pPr marL="185208" indent="-185208" algn="l">
              <a:buSzPct val="125000"/>
              <a:buChar char="•"/>
              <a:defRPr b="0"/>
            </a:pPr>
            <a:endParaRPr/>
          </a:p>
          <a:p>
            <a:pPr marL="185208" indent="-185208" algn="l">
              <a:buSzPct val="125000"/>
              <a:buChar char="•"/>
              <a:defRPr b="0"/>
            </a:pPr>
            <a:r>
              <a:t>Forfait réduit ou annualisé (3/5</a:t>
            </a:r>
            <a:r>
              <a:rPr baseline="30000"/>
              <a:t>ème</a:t>
            </a:r>
            <a:r>
              <a:t>, 4/5</a:t>
            </a:r>
            <a:r>
              <a:rPr baseline="30000"/>
              <a:t>ème</a:t>
            </a:r>
            <a:r>
              <a:t> )</a:t>
            </a:r>
          </a:p>
          <a:p>
            <a:pPr marL="185208" indent="-185208" algn="l">
              <a:buSzPct val="125000"/>
              <a:buChar char="•"/>
              <a:defRPr b="0"/>
            </a:pPr>
            <a:endParaRPr/>
          </a:p>
          <a:p>
            <a:pPr marL="185208" indent="-185208" algn="l">
              <a:buSzPct val="125000"/>
              <a:buChar char="•"/>
              <a:defRPr b="0"/>
            </a:pPr>
            <a:r>
              <a:t>Jobsharing (deux salariés mi-temps formant un temps plein)</a:t>
            </a:r>
          </a:p>
          <a:p>
            <a:pPr marL="185208" indent="-185208" algn="l">
              <a:buSzPct val="125000"/>
              <a:buChar char="•"/>
              <a:defRPr b="0"/>
            </a:pPr>
            <a:endParaRPr/>
          </a:p>
          <a:p>
            <a:pPr marL="185208" indent="-185208" algn="l">
              <a:buSzPct val="125000"/>
              <a:buChar char="•"/>
              <a:defRPr b="0"/>
            </a:pPr>
            <a:r>
              <a:t>Intrapreneuriat </a:t>
            </a:r>
          </a:p>
          <a:p>
            <a:pPr marL="185208" indent="-185208" algn="l">
              <a:buSzPct val="125000"/>
              <a:buChar char="•"/>
              <a:defRPr b="0"/>
            </a:pPr>
            <a:endParaRPr/>
          </a:p>
          <a:p>
            <a:pPr marL="185208" indent="-185208" algn="l">
              <a:buSzPct val="125000"/>
              <a:buChar char="•"/>
              <a:defRPr b="0"/>
            </a:pPr>
            <a:r>
              <a:t>Temps partagé (avec d’autres entreprises, partage d’un salarié)</a:t>
            </a:r>
          </a:p>
        </p:txBody>
      </p:sp>
      <p:sp>
        <p:nvSpPr>
          <p:cNvPr id="984" name="Rectangle"/>
          <p:cNvSpPr/>
          <p:nvPr/>
        </p:nvSpPr>
        <p:spPr>
          <a:xfrm>
            <a:off x="5925787" y="2942258"/>
            <a:ext cx="3838826" cy="2370983"/>
          </a:xfrm>
          <a:prstGeom prst="rect">
            <a:avLst/>
          </a:prstGeom>
          <a:solidFill>
            <a:srgbClr val="FFFFFF"/>
          </a:solidFill>
          <a:ln w="76200">
            <a:solidFill>
              <a:srgbClr val="744FB2"/>
            </a:solidFill>
            <a:miter lim="400000"/>
          </a:ln>
        </p:spPr>
        <p:txBody>
          <a:bodyPr lIns="0" tIns="0" rIns="0" bIns="0" anchor="ctr"/>
          <a:lstStyle/>
          <a:p>
            <a:pPr>
              <a:defRPr sz="1600">
                <a:solidFill>
                  <a:srgbClr val="FFFFFF"/>
                </a:solidFill>
              </a:defRPr>
            </a:pPr>
            <a:endParaRPr/>
          </a:p>
        </p:txBody>
      </p:sp>
      <p:pic>
        <p:nvPicPr>
          <p:cNvPr id="985" name="Picture 2" descr="Picture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802605" y="2063792"/>
            <a:ext cx="1209482" cy="298340"/>
          </a:xfrm>
          <a:prstGeom prst="rect">
            <a:avLst/>
          </a:prstGeom>
          <a:ln w="12700">
            <a:miter lim="400000"/>
          </a:ln>
        </p:spPr>
      </p:pic>
      <p:sp>
        <p:nvSpPr>
          <p:cNvPr id="986" name="Xavier de Mazenod Éditeur de Zevillage"/>
          <p:cNvSpPr txBox="1"/>
          <p:nvPr/>
        </p:nvSpPr>
        <p:spPr>
          <a:xfrm>
            <a:off x="7518065" y="2341988"/>
            <a:ext cx="1778559" cy="439515"/>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defRPr sz="1500">
                <a:solidFill>
                  <a:srgbClr val="744FB2"/>
                </a:solidFill>
              </a:defRPr>
            </a:pPr>
            <a:r>
              <a:t>Xavier de Mazenod</a:t>
            </a:r>
            <a:br/>
            <a:r>
              <a:rPr sz="1200" b="0"/>
              <a:t>Éditeur de Zevillage</a:t>
            </a:r>
          </a:p>
        </p:txBody>
      </p:sp>
      <p:sp>
        <p:nvSpPr>
          <p:cNvPr id="987" name="Télétravail, coworking, flexiwork, tiers-lieux, nomadisme, corpoworking, New ways of working (NWOW), bureaux partagés, BYOD, travail collaboratif.…"/>
          <p:cNvSpPr txBox="1"/>
          <p:nvPr/>
        </p:nvSpPr>
        <p:spPr>
          <a:xfrm>
            <a:off x="6378764" y="3190857"/>
            <a:ext cx="3097082" cy="18737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i="1"/>
            </a:pPr>
            <a:r>
              <a:t>Télétravail, coworking, flexiwork, tiers-lieux, nomadisme, corpoworking, New ways of working (NWOW), bureaux partagés, BYOD, travail collaboratif. </a:t>
            </a:r>
          </a:p>
          <a:p>
            <a:pPr algn="just">
              <a:defRPr b="0" i="1"/>
            </a:pPr>
            <a:r>
              <a:t>Par ces différentes appellations, </a:t>
            </a:r>
            <a:r>
              <a:rPr b="1"/>
              <a:t>le travail flexible est déjà là</a:t>
            </a:r>
            <a:r>
              <a:t>. Il est arrivé tellement vite que nous n’avons toujours pas créé les mots pour le définir en français.</a:t>
            </a:r>
          </a:p>
        </p:txBody>
      </p:sp>
      <p:pic>
        <p:nvPicPr>
          <p:cNvPr id="988" name="Image" descr="Image"/>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6529605" y="2016114"/>
            <a:ext cx="794226" cy="794185"/>
          </a:xfrm>
          <a:custGeom>
            <a:avLst/>
            <a:gdLst/>
            <a:ahLst/>
            <a:cxnLst>
              <a:cxn ang="0">
                <a:pos x="wd2" y="hd2"/>
              </a:cxn>
              <a:cxn ang="5400000">
                <a:pos x="wd2" y="hd2"/>
              </a:cxn>
              <a:cxn ang="10800000">
                <a:pos x="wd2" y="hd2"/>
              </a:cxn>
              <a:cxn ang="16200000">
                <a:pos x="wd2" y="hd2"/>
              </a:cxn>
            </a:cxnLst>
            <a:rect l="0" t="0" r="r" b="b"/>
            <a:pathLst>
              <a:path w="19679" h="20595" extrusionOk="0">
                <a:moveTo>
                  <a:pt x="9844" y="0"/>
                </a:moveTo>
                <a:cubicBezTo>
                  <a:pt x="7326" y="0"/>
                  <a:pt x="4803" y="1006"/>
                  <a:pt x="2882" y="3015"/>
                </a:cubicBezTo>
                <a:cubicBezTo>
                  <a:pt x="-961" y="7037"/>
                  <a:pt x="-961" y="13556"/>
                  <a:pt x="2882" y="17578"/>
                </a:cubicBezTo>
                <a:cubicBezTo>
                  <a:pt x="6725" y="21600"/>
                  <a:pt x="12953" y="21600"/>
                  <a:pt x="16796" y="17578"/>
                </a:cubicBezTo>
                <a:cubicBezTo>
                  <a:pt x="20639" y="13556"/>
                  <a:pt x="20639" y="7037"/>
                  <a:pt x="16796" y="3015"/>
                </a:cubicBezTo>
                <a:cubicBezTo>
                  <a:pt x="14875" y="1006"/>
                  <a:pt x="12362" y="0"/>
                  <a:pt x="9844" y="0"/>
                </a:cubicBezTo>
                <a:close/>
              </a:path>
            </a:pathLst>
          </a:custGeom>
          <a:ln w="12700">
            <a:miter lim="400000"/>
          </a:ln>
        </p:spPr>
      </p:pic>
      <p:sp>
        <p:nvSpPr>
          <p:cNvPr id="989" name="‘‘"/>
          <p:cNvSpPr txBox="1"/>
          <p:nvPr/>
        </p:nvSpPr>
        <p:spPr>
          <a:xfrm>
            <a:off x="5961171" y="2971771"/>
            <a:ext cx="465225" cy="91445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6100">
                <a:solidFill>
                  <a:srgbClr val="744EB3"/>
                </a:solidFill>
              </a:defRPr>
            </a:lvl1pPr>
          </a:lstStyle>
          <a:p>
            <a:r>
              <a:t>‘‘</a:t>
            </a:r>
          </a:p>
        </p:txBody>
      </p:sp>
      <p:sp>
        <p:nvSpPr>
          <p:cNvPr id="990" name="’’"/>
          <p:cNvSpPr txBox="1"/>
          <p:nvPr/>
        </p:nvSpPr>
        <p:spPr>
          <a:xfrm>
            <a:off x="9212877" y="4849579"/>
            <a:ext cx="353269" cy="667519"/>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4400">
                <a:solidFill>
                  <a:srgbClr val="744EB3"/>
                </a:solidFill>
              </a:defRPr>
            </a:lvl1pPr>
          </a:lstStyle>
          <a:p>
            <a:r>
              <a:t>’’</a:t>
            </a:r>
          </a:p>
        </p:txBody>
      </p:sp>
      <p:sp>
        <p:nvSpPr>
          <p:cNvPr id="991" name="Circle">
            <a:hlinkClick r:id="rId6"/>
          </p:cNvPr>
          <p:cNvSpPr/>
          <p:nvPr/>
        </p:nvSpPr>
        <p:spPr>
          <a:xfrm>
            <a:off x="3131055" y="2481273"/>
            <a:ext cx="539059" cy="539059"/>
          </a:xfrm>
          <a:prstGeom prst="ellipse">
            <a:avLst/>
          </a:prstGeom>
          <a:solidFill>
            <a:srgbClr val="744EB3"/>
          </a:solidFill>
          <a:ln w="12700">
            <a:miter lim="400000"/>
          </a:ln>
        </p:spPr>
        <p:txBody>
          <a:bodyPr lIns="0" tIns="0" rIns="0" bIns="0" anchor="ctr"/>
          <a:lstStyle/>
          <a:p>
            <a:pPr>
              <a:defRPr sz="1600">
                <a:solidFill>
                  <a:srgbClr val="FFFFFF"/>
                </a:solidFill>
              </a:defRPr>
            </a:pPr>
            <a:endParaRPr/>
          </a:p>
        </p:txBody>
      </p:sp>
      <p:sp>
        <p:nvSpPr>
          <p:cNvPr id="992" name="Rectangle 1">
            <a:hlinkClick r:id="rId6"/>
          </p:cNvPr>
          <p:cNvSpPr txBox="1"/>
          <p:nvPr/>
        </p:nvSpPr>
        <p:spPr>
          <a:xfrm>
            <a:off x="9231179" y="6210093"/>
            <a:ext cx="2879537" cy="17743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lnSpc>
                <a:spcPct val="150000"/>
              </a:lnSpc>
              <a:defRPr sz="700" b="0"/>
            </a:pPr>
            <a:r>
              <a:t>Source : </a:t>
            </a:r>
            <a:r>
              <a:rPr i="1"/>
              <a:t>Au fait, c’est quoi le travail flexible ?</a:t>
            </a:r>
            <a:r>
              <a:t>, House of Cadres, 2016 </a:t>
            </a:r>
          </a:p>
        </p:txBody>
      </p:sp>
      <p:sp>
        <p:nvSpPr>
          <p:cNvPr id="993" name="Des nouvelles formes de travail : vers quoi se tournent les entreprises pour leurs salariés ?"/>
          <p:cNvSpPr txBox="1"/>
          <p:nvPr/>
        </p:nvSpPr>
        <p:spPr>
          <a:xfrm>
            <a:off x="377555" y="1233708"/>
            <a:ext cx="3195223" cy="121089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000">
                <a:solidFill>
                  <a:srgbClr val="754EB3"/>
                </a:solidFill>
              </a:defRPr>
            </a:lvl1pPr>
          </a:lstStyle>
          <a:p>
            <a:r>
              <a:t>Des nouvelles formes de travail : vers quoi se tournent les entreprises pour leurs salariés ?</a:t>
            </a:r>
          </a:p>
        </p:txBody>
      </p:sp>
      <p:pic>
        <p:nvPicPr>
          <p:cNvPr id="994" name="Image" descr="Image"/>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187722" y="2571033"/>
            <a:ext cx="405438" cy="352152"/>
          </a:xfrm>
          <a:prstGeom prst="rect">
            <a:avLst/>
          </a:prstGeom>
          <a:ln w="12700">
            <a:miter lim="400000"/>
          </a:ln>
        </p:spPr>
      </p:pic>
      <p:pic>
        <p:nvPicPr>
          <p:cNvPr id="995" name="Image" descr="Image"/>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431450" y="2409306"/>
            <a:ext cx="362263" cy="315169"/>
          </a:xfrm>
          <a:prstGeom prst="rect">
            <a:avLst/>
          </a:prstGeom>
          <a:ln w="12700">
            <a:miter lim="400000"/>
          </a:ln>
        </p:spPr>
      </p:pic>
      <p:sp>
        <p:nvSpPr>
          <p:cNvPr id="996" name="Le Travail plus flexible"/>
          <p:cNvSpPr txBox="1"/>
          <p:nvPr/>
        </p:nvSpPr>
        <p:spPr>
          <a:xfrm>
            <a:off x="10212225" y="6582988"/>
            <a:ext cx="141500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 Travail plus flexible</a:t>
            </a:r>
          </a:p>
        </p:txBody>
      </p:sp>
    </p:spTree>
  </p:cSld>
  <p:clrMapOvr>
    <a:masterClrMapping/>
  </p:clrMapOvr>
  <p:transition xmlns:p14="http://schemas.microsoft.com/office/powerpoint/2010/mai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99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00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35</a:t>
            </a:fld>
            <a:endParaRPr/>
          </a:p>
        </p:txBody>
      </p:sp>
      <p:pic>
        <p:nvPicPr>
          <p:cNvPr id="1001"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002" name="Callout"/>
          <p:cNvSpPr/>
          <p:nvPr/>
        </p:nvSpPr>
        <p:spPr>
          <a:xfrm>
            <a:off x="946659" y="2694713"/>
            <a:ext cx="2721770" cy="516337"/>
          </a:xfrm>
          <a:custGeom>
            <a:avLst/>
            <a:gdLst/>
            <a:ahLst/>
            <a:cxnLst>
              <a:cxn ang="0">
                <a:pos x="wd2" y="hd2"/>
              </a:cxn>
              <a:cxn ang="5400000">
                <a:pos x="wd2" y="hd2"/>
              </a:cxn>
              <a:cxn ang="10800000">
                <a:pos x="wd2" y="hd2"/>
              </a:cxn>
              <a:cxn ang="16200000">
                <a:pos x="wd2" y="hd2"/>
              </a:cxn>
            </a:cxnLst>
            <a:rect l="0" t="0" r="r" b="b"/>
            <a:pathLst>
              <a:path w="21600" h="21600" extrusionOk="0">
                <a:moveTo>
                  <a:pt x="11216" y="0"/>
                </a:moveTo>
                <a:lnTo>
                  <a:pt x="10271" y="5130"/>
                </a:lnTo>
                <a:lnTo>
                  <a:pt x="1008" y="5130"/>
                </a:lnTo>
                <a:cubicBezTo>
                  <a:pt x="451" y="5130"/>
                  <a:pt x="0" y="7509"/>
                  <a:pt x="0" y="10443"/>
                </a:cubicBezTo>
                <a:lnTo>
                  <a:pt x="0" y="16287"/>
                </a:lnTo>
                <a:cubicBezTo>
                  <a:pt x="0" y="19221"/>
                  <a:pt x="451" y="21600"/>
                  <a:pt x="1008" y="21600"/>
                </a:cubicBezTo>
                <a:lnTo>
                  <a:pt x="20592" y="21600"/>
                </a:lnTo>
                <a:cubicBezTo>
                  <a:pt x="21149" y="21600"/>
                  <a:pt x="21600" y="19221"/>
                  <a:pt x="21600" y="16287"/>
                </a:cubicBezTo>
                <a:lnTo>
                  <a:pt x="21600" y="10443"/>
                </a:lnTo>
                <a:cubicBezTo>
                  <a:pt x="21600" y="7509"/>
                  <a:pt x="21149" y="5130"/>
                  <a:pt x="20592" y="5130"/>
                </a:cubicBezTo>
                <a:lnTo>
                  <a:pt x="12157" y="5130"/>
                </a:lnTo>
                <a:lnTo>
                  <a:pt x="11216" y="0"/>
                </a:lnTo>
                <a:close/>
              </a:path>
            </a:pathLst>
          </a:custGeom>
          <a:solidFill>
            <a:srgbClr val="754EB3"/>
          </a:solidFill>
          <a:ln w="12700">
            <a:solidFill>
              <a:srgbClr val="000000">
                <a:alpha val="0"/>
              </a:srgbClr>
            </a:solidFill>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003" name="Micro-entreprises /…"/>
          <p:cNvSpPr txBox="1"/>
          <p:nvPr/>
        </p:nvSpPr>
        <p:spPr>
          <a:xfrm>
            <a:off x="1094367" y="2833821"/>
            <a:ext cx="2519117" cy="35061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defTabSz="323850">
              <a:defRPr sz="1200">
                <a:solidFill>
                  <a:srgbClr val="FFFFFF"/>
                </a:solidFill>
              </a:defRPr>
            </a:pPr>
            <a:r>
              <a:t>Micro-entreprises /</a:t>
            </a:r>
          </a:p>
          <a:p>
            <a:pPr defTabSz="323850">
              <a:defRPr sz="1200">
                <a:solidFill>
                  <a:srgbClr val="FFFFFF"/>
                </a:solidFill>
              </a:defRPr>
            </a:pPr>
            <a:r>
              <a:t>Auto-entreprises</a:t>
            </a:r>
          </a:p>
        </p:txBody>
      </p:sp>
      <p:sp>
        <p:nvSpPr>
          <p:cNvPr id="1004" name="Callout"/>
          <p:cNvSpPr/>
          <p:nvPr/>
        </p:nvSpPr>
        <p:spPr>
          <a:xfrm>
            <a:off x="4740533" y="2694713"/>
            <a:ext cx="2721771" cy="516337"/>
          </a:xfrm>
          <a:custGeom>
            <a:avLst/>
            <a:gdLst/>
            <a:ahLst/>
            <a:cxnLst>
              <a:cxn ang="0">
                <a:pos x="wd2" y="hd2"/>
              </a:cxn>
              <a:cxn ang="5400000">
                <a:pos x="wd2" y="hd2"/>
              </a:cxn>
              <a:cxn ang="10800000">
                <a:pos x="wd2" y="hd2"/>
              </a:cxn>
              <a:cxn ang="16200000">
                <a:pos x="wd2" y="hd2"/>
              </a:cxn>
            </a:cxnLst>
            <a:rect l="0" t="0" r="r" b="b"/>
            <a:pathLst>
              <a:path w="21600" h="21600" extrusionOk="0">
                <a:moveTo>
                  <a:pt x="10627" y="0"/>
                </a:moveTo>
                <a:lnTo>
                  <a:pt x="9685" y="5130"/>
                </a:lnTo>
                <a:lnTo>
                  <a:pt x="1008" y="5130"/>
                </a:lnTo>
                <a:cubicBezTo>
                  <a:pt x="451" y="5130"/>
                  <a:pt x="0" y="7509"/>
                  <a:pt x="0" y="10443"/>
                </a:cubicBezTo>
                <a:lnTo>
                  <a:pt x="0" y="16287"/>
                </a:lnTo>
                <a:cubicBezTo>
                  <a:pt x="0" y="19221"/>
                  <a:pt x="451" y="21600"/>
                  <a:pt x="1008" y="21600"/>
                </a:cubicBezTo>
                <a:lnTo>
                  <a:pt x="20592" y="21600"/>
                </a:lnTo>
                <a:cubicBezTo>
                  <a:pt x="21149" y="21600"/>
                  <a:pt x="21600" y="19221"/>
                  <a:pt x="21600" y="16287"/>
                </a:cubicBezTo>
                <a:lnTo>
                  <a:pt x="21600" y="10443"/>
                </a:lnTo>
                <a:cubicBezTo>
                  <a:pt x="21600" y="7509"/>
                  <a:pt x="21149" y="5130"/>
                  <a:pt x="20592" y="5130"/>
                </a:cubicBezTo>
                <a:lnTo>
                  <a:pt x="11572" y="5130"/>
                </a:lnTo>
                <a:lnTo>
                  <a:pt x="10627" y="0"/>
                </a:lnTo>
                <a:close/>
              </a:path>
            </a:pathLst>
          </a:custGeom>
          <a:solidFill>
            <a:srgbClr val="A14EB3"/>
          </a:solidFill>
          <a:ln w="12700">
            <a:solidFill>
              <a:srgbClr val="000000">
                <a:alpha val="0"/>
              </a:srgbClr>
            </a:solidFill>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005" name="Entreprises Individuelles…"/>
          <p:cNvSpPr txBox="1"/>
          <p:nvPr/>
        </p:nvSpPr>
        <p:spPr>
          <a:xfrm>
            <a:off x="4851303" y="2864741"/>
            <a:ext cx="2519117" cy="35061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defTabSz="323850">
              <a:defRPr sz="1200">
                <a:solidFill>
                  <a:srgbClr val="FFFFFF"/>
                </a:solidFill>
              </a:defRPr>
            </a:pPr>
            <a:r>
              <a:t>Entreprises Individuelles</a:t>
            </a:r>
          </a:p>
          <a:p>
            <a:pPr defTabSz="323850">
              <a:defRPr sz="1200">
                <a:solidFill>
                  <a:srgbClr val="FFFFFF"/>
                </a:solidFill>
              </a:defRPr>
            </a:pPr>
            <a:r>
              <a:t>(EURL, EIRL, SASU)</a:t>
            </a:r>
          </a:p>
        </p:txBody>
      </p:sp>
      <p:sp>
        <p:nvSpPr>
          <p:cNvPr id="1006" name="Callout"/>
          <p:cNvSpPr/>
          <p:nvPr/>
        </p:nvSpPr>
        <p:spPr>
          <a:xfrm>
            <a:off x="8417289" y="2656943"/>
            <a:ext cx="2721771" cy="516336"/>
          </a:xfrm>
          <a:custGeom>
            <a:avLst/>
            <a:gdLst/>
            <a:ahLst/>
            <a:cxnLst>
              <a:cxn ang="0">
                <a:pos x="wd2" y="hd2"/>
              </a:cxn>
              <a:cxn ang="5400000">
                <a:pos x="wd2" y="hd2"/>
              </a:cxn>
              <a:cxn ang="10800000">
                <a:pos x="wd2" y="hd2"/>
              </a:cxn>
              <a:cxn ang="16200000">
                <a:pos x="wd2" y="hd2"/>
              </a:cxn>
            </a:cxnLst>
            <a:rect l="0" t="0" r="r" b="b"/>
            <a:pathLst>
              <a:path w="21600" h="21600" extrusionOk="0">
                <a:moveTo>
                  <a:pt x="11216" y="0"/>
                </a:moveTo>
                <a:lnTo>
                  <a:pt x="10271" y="5130"/>
                </a:lnTo>
                <a:lnTo>
                  <a:pt x="1008" y="5130"/>
                </a:lnTo>
                <a:cubicBezTo>
                  <a:pt x="451" y="5130"/>
                  <a:pt x="0" y="7509"/>
                  <a:pt x="0" y="10443"/>
                </a:cubicBezTo>
                <a:lnTo>
                  <a:pt x="0" y="16287"/>
                </a:lnTo>
                <a:cubicBezTo>
                  <a:pt x="0" y="19221"/>
                  <a:pt x="451" y="21600"/>
                  <a:pt x="1008" y="21600"/>
                </a:cubicBezTo>
                <a:lnTo>
                  <a:pt x="20592" y="21600"/>
                </a:lnTo>
                <a:cubicBezTo>
                  <a:pt x="21149" y="21600"/>
                  <a:pt x="21600" y="19221"/>
                  <a:pt x="21600" y="16287"/>
                </a:cubicBezTo>
                <a:lnTo>
                  <a:pt x="21600" y="10443"/>
                </a:lnTo>
                <a:cubicBezTo>
                  <a:pt x="21600" y="7509"/>
                  <a:pt x="21149" y="5130"/>
                  <a:pt x="20592" y="5130"/>
                </a:cubicBezTo>
                <a:lnTo>
                  <a:pt x="12157" y="5130"/>
                </a:lnTo>
                <a:lnTo>
                  <a:pt x="11216" y="0"/>
                </a:lnTo>
                <a:close/>
              </a:path>
            </a:pathLst>
          </a:custGeom>
          <a:solidFill>
            <a:srgbClr val="3530B3"/>
          </a:solidFill>
          <a:ln w="12700">
            <a:solidFill>
              <a:srgbClr val="000000">
                <a:alpha val="0"/>
              </a:srgbClr>
            </a:solidFill>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007" name="Portage salarial, coopératives d’activité (CAE)"/>
          <p:cNvSpPr txBox="1"/>
          <p:nvPr/>
        </p:nvSpPr>
        <p:spPr>
          <a:xfrm>
            <a:off x="8528057" y="2826972"/>
            <a:ext cx="2519118" cy="35061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323850">
              <a:defRPr sz="1200">
                <a:solidFill>
                  <a:srgbClr val="FFFFFF"/>
                </a:solidFill>
              </a:defRPr>
            </a:lvl1pPr>
          </a:lstStyle>
          <a:p>
            <a:r>
              <a:t>Portage salarial, coopératives d’activité (CAE)</a:t>
            </a:r>
          </a:p>
        </p:txBody>
      </p:sp>
      <p:sp>
        <p:nvSpPr>
          <p:cNvPr id="1008" name="Circle"/>
          <p:cNvSpPr/>
          <p:nvPr/>
        </p:nvSpPr>
        <p:spPr>
          <a:xfrm>
            <a:off x="1793065" y="1430970"/>
            <a:ext cx="1028957" cy="1028957"/>
          </a:xfrm>
          <a:prstGeom prst="ellipse">
            <a:avLst/>
          </a:prstGeom>
          <a:solidFill>
            <a:srgbClr val="D9C9F5"/>
          </a:solidFill>
          <a:ln w="12700">
            <a:miter lim="400000"/>
          </a:ln>
        </p:spPr>
        <p:txBody>
          <a:bodyPr lIns="0" tIns="0" rIns="0" bIns="0" anchor="ctr"/>
          <a:lstStyle/>
          <a:p>
            <a:pPr defTabSz="825500">
              <a:defRPr sz="3200">
                <a:solidFill>
                  <a:srgbClr val="FFFFFF"/>
                </a:solidFill>
              </a:defRPr>
            </a:pPr>
            <a:endParaRPr/>
          </a:p>
        </p:txBody>
      </p:sp>
      <p:sp>
        <p:nvSpPr>
          <p:cNvPr id="1009" name="3 types de formule pour le travailleur indépendant"/>
          <p:cNvSpPr txBox="1"/>
          <p:nvPr/>
        </p:nvSpPr>
        <p:spPr>
          <a:xfrm>
            <a:off x="656538" y="463345"/>
            <a:ext cx="6402602" cy="621849"/>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25400" tIns="25400" rIns="25400" bIns="25400" anchor="ctr">
            <a:normAutofit/>
          </a:bodyPr>
          <a:lstStyle>
            <a:lvl1pPr algn="l" defTabSz="288925">
              <a:defRPr sz="2100">
                <a:solidFill>
                  <a:srgbClr val="754EB3"/>
                </a:solidFill>
              </a:defRPr>
            </a:lvl1pPr>
          </a:lstStyle>
          <a:p>
            <a:r>
              <a:t>3 types de formule pour le travailleur indépendant</a:t>
            </a:r>
          </a:p>
        </p:txBody>
      </p:sp>
      <p:pic>
        <p:nvPicPr>
          <p:cNvPr id="1010" name="Image" descr="Image"/>
          <p:cNvPicPr>
            <a:picLocks noChangeAspect="1"/>
          </p:cNvPicPr>
          <p:nvPr/>
        </p:nvPicPr>
        <p:blipFill>
          <a:blip r:embed="rId3">
            <a:extLst/>
          </a:blip>
          <a:stretch>
            <a:fillRect/>
          </a:stretch>
        </p:blipFill>
        <p:spPr>
          <a:xfrm>
            <a:off x="1968051" y="1652030"/>
            <a:ext cx="678986" cy="586838"/>
          </a:xfrm>
          <a:prstGeom prst="rect">
            <a:avLst/>
          </a:prstGeom>
          <a:ln w="12700">
            <a:miter lim="400000"/>
          </a:ln>
        </p:spPr>
      </p:pic>
      <p:sp>
        <p:nvSpPr>
          <p:cNvPr id="1011" name="Circle"/>
          <p:cNvSpPr/>
          <p:nvPr/>
        </p:nvSpPr>
        <p:spPr>
          <a:xfrm>
            <a:off x="5528379" y="1430970"/>
            <a:ext cx="1028960" cy="1028957"/>
          </a:xfrm>
          <a:prstGeom prst="ellipse">
            <a:avLst/>
          </a:prstGeom>
          <a:solidFill>
            <a:srgbClr val="D9C9F5"/>
          </a:solidFill>
          <a:ln w="12700">
            <a:miter lim="400000"/>
          </a:ln>
        </p:spPr>
        <p:txBody>
          <a:bodyPr lIns="0" tIns="0" rIns="0" bIns="0" anchor="ctr"/>
          <a:lstStyle/>
          <a:p>
            <a:pPr defTabSz="825500">
              <a:defRPr sz="3200">
                <a:solidFill>
                  <a:srgbClr val="FFFFFF"/>
                </a:solidFill>
              </a:defRPr>
            </a:pPr>
            <a:endParaRPr/>
          </a:p>
        </p:txBody>
      </p:sp>
      <p:pic>
        <p:nvPicPr>
          <p:cNvPr id="1012" name="Image" descr="Image"/>
          <p:cNvPicPr>
            <a:picLocks noChangeAspect="1"/>
          </p:cNvPicPr>
          <p:nvPr/>
        </p:nvPicPr>
        <p:blipFill>
          <a:blip r:embed="rId4">
            <a:extLst/>
          </a:blip>
          <a:stretch>
            <a:fillRect/>
          </a:stretch>
        </p:blipFill>
        <p:spPr>
          <a:xfrm>
            <a:off x="5651527" y="1607227"/>
            <a:ext cx="782663" cy="676444"/>
          </a:xfrm>
          <a:prstGeom prst="rect">
            <a:avLst/>
          </a:prstGeom>
          <a:ln w="12700">
            <a:miter lim="400000"/>
          </a:ln>
        </p:spPr>
      </p:pic>
      <p:sp>
        <p:nvSpPr>
          <p:cNvPr id="1013" name="Circle"/>
          <p:cNvSpPr/>
          <p:nvPr/>
        </p:nvSpPr>
        <p:spPr>
          <a:xfrm>
            <a:off x="9273137" y="1430970"/>
            <a:ext cx="1028959" cy="1028957"/>
          </a:xfrm>
          <a:prstGeom prst="ellipse">
            <a:avLst/>
          </a:prstGeom>
          <a:solidFill>
            <a:srgbClr val="D9C9F5"/>
          </a:solidFill>
          <a:ln w="12700">
            <a:miter lim="400000"/>
          </a:ln>
        </p:spPr>
        <p:txBody>
          <a:bodyPr lIns="0" tIns="0" rIns="0" bIns="0" anchor="ctr"/>
          <a:lstStyle/>
          <a:p>
            <a:pPr defTabSz="825500">
              <a:defRPr sz="3200">
                <a:solidFill>
                  <a:srgbClr val="FFFFFF"/>
                </a:solidFill>
              </a:defRPr>
            </a:pPr>
            <a:endParaRPr/>
          </a:p>
        </p:txBody>
      </p:sp>
      <p:pic>
        <p:nvPicPr>
          <p:cNvPr id="1014" name="Image" descr="Image"/>
          <p:cNvPicPr>
            <a:picLocks noChangeAspect="1"/>
          </p:cNvPicPr>
          <p:nvPr/>
        </p:nvPicPr>
        <p:blipFill>
          <a:blip r:embed="rId5">
            <a:extLst/>
          </a:blip>
          <a:stretch>
            <a:fillRect/>
          </a:stretch>
        </p:blipFill>
        <p:spPr>
          <a:xfrm>
            <a:off x="9399492" y="1607227"/>
            <a:ext cx="776248" cy="676444"/>
          </a:xfrm>
          <a:prstGeom prst="rect">
            <a:avLst/>
          </a:prstGeom>
          <a:ln w="12700">
            <a:miter lim="400000"/>
          </a:ln>
        </p:spPr>
      </p:pic>
      <p:sp>
        <p:nvSpPr>
          <p:cNvPr id="1015" name="ZoneTexte 26">
            <a:hlinkClick r:id="rId6"/>
          </p:cNvPr>
          <p:cNvSpPr txBox="1"/>
          <p:nvPr/>
        </p:nvSpPr>
        <p:spPr>
          <a:xfrm>
            <a:off x="6369224" y="5459888"/>
            <a:ext cx="4432083" cy="83658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3000">
                <a:solidFill>
                  <a:srgbClr val="805DB9"/>
                </a:solidFill>
              </a:defRPr>
            </a:pPr>
            <a:r>
              <a:t>90% </a:t>
            </a:r>
          </a:p>
          <a:p>
            <a:pPr algn="l">
              <a:defRPr sz="1200"/>
            </a:pPr>
            <a:r>
              <a:t>des freelances le sont par choix,</a:t>
            </a:r>
          </a:p>
          <a:p>
            <a:pPr algn="l">
              <a:defRPr sz="1000" b="0"/>
            </a:pPr>
            <a:r>
              <a:t>d’après l’</a:t>
            </a:r>
            <a:r>
              <a:rPr b="1">
                <a:uFill>
                  <a:solidFill>
                    <a:srgbClr val="0000FF"/>
                  </a:solidFill>
                </a:uFill>
                <a:hlinkClick r:id="rId6"/>
              </a:rPr>
              <a:t>étude 2017 de la plateforme des freelances HOPWORK  </a:t>
            </a:r>
          </a:p>
        </p:txBody>
      </p:sp>
      <p:sp>
        <p:nvSpPr>
          <p:cNvPr id="1016" name="ZoneTexte 26">
            <a:hlinkClick r:id="rId7"/>
          </p:cNvPr>
          <p:cNvSpPr txBox="1"/>
          <p:nvPr/>
        </p:nvSpPr>
        <p:spPr>
          <a:xfrm>
            <a:off x="-434622" y="5459888"/>
            <a:ext cx="6286407" cy="83658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sz="3000">
                <a:solidFill>
                  <a:srgbClr val="754EB3"/>
                </a:solidFill>
              </a:defRPr>
            </a:pPr>
            <a:r>
              <a:t>13 millions</a:t>
            </a:r>
          </a:p>
          <a:p>
            <a:pPr algn="r">
              <a:defRPr sz="1200"/>
            </a:pPr>
            <a:r>
              <a:t>De personnes pratiquent un travail en indépendant en France,</a:t>
            </a:r>
          </a:p>
          <a:p>
            <a:pPr algn="r">
              <a:defRPr sz="1000" b="0"/>
            </a:pPr>
            <a:r>
              <a:t>d’après l’</a:t>
            </a:r>
            <a:r>
              <a:rPr b="1">
                <a:uFill>
                  <a:solidFill>
                    <a:srgbClr val="0000FF"/>
                  </a:solidFill>
                </a:uFill>
                <a:hlinkClick r:id="rId7"/>
              </a:rPr>
              <a:t>étude 2016 de McKinsey</a:t>
            </a:r>
          </a:p>
        </p:txBody>
      </p:sp>
      <p:sp>
        <p:nvSpPr>
          <p:cNvPr id="1017" name="Line"/>
          <p:cNvSpPr/>
          <p:nvPr/>
        </p:nvSpPr>
        <p:spPr>
          <a:xfrm flipV="1">
            <a:off x="6137232" y="5459888"/>
            <a:ext cx="2" cy="836587"/>
          </a:xfrm>
          <a:prstGeom prst="line">
            <a:avLst/>
          </a:prstGeom>
          <a:ln w="12700">
            <a:solidFill>
              <a:srgbClr val="000000"/>
            </a:solidFill>
            <a:miter lim="400000"/>
          </a:ln>
        </p:spPr>
        <p:txBody>
          <a:bodyPr lIns="45718" tIns="45718" rIns="45718" bIns="45718"/>
          <a:lstStyle/>
          <a:p>
            <a:endParaRPr/>
          </a:p>
        </p:txBody>
      </p:sp>
      <p:sp>
        <p:nvSpPr>
          <p:cNvPr id="1018" name="Ce dispositif s'adresse aux personnes physiques souhaitant exercer (ou exerçant) en entreprise individuelle. Une activité de micro-entrepreneur peut être exercée parallèlement à d'autres statuts ou activités. En France, il existe 1 million d’auto-entreprises en France, en tant qu’activité principale ou complémentaire."/>
          <p:cNvSpPr txBox="1"/>
          <p:nvPr/>
        </p:nvSpPr>
        <p:spPr>
          <a:xfrm>
            <a:off x="890896" y="3367520"/>
            <a:ext cx="2833298" cy="141741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just">
              <a:defRPr sz="1200" b="0"/>
            </a:pPr>
            <a:r>
              <a:t>Ce dispositif s'adresse aux personnes physiques souhaitant exercer (ou exerçant) en entreprise individuelle. Une activité de micro-entrepreneur peut être exercée parallèlement à d'autres statuts ou activités. En France, il existe </a:t>
            </a:r>
            <a:r>
              <a:rPr b="1"/>
              <a:t>1 million d’auto-entreprises</a:t>
            </a:r>
            <a:r>
              <a:t>, activité principale ou complémentaire.</a:t>
            </a:r>
          </a:p>
        </p:txBody>
      </p:sp>
      <p:sp>
        <p:nvSpPr>
          <p:cNvPr id="1019" name="Le portage salarial est une relation contractuelle tripartite dans laquelle un salarié porté ayant un contrat de travail avec une entreprise de portage salarial effectue une prestation pour le compte d'entreprises clientes. Très en vogue, cette option permet la sécurité du régime salarié appliqué aux indépendants."/>
          <p:cNvSpPr txBox="1"/>
          <p:nvPr/>
        </p:nvSpPr>
        <p:spPr>
          <a:xfrm>
            <a:off x="8256240" y="3367520"/>
            <a:ext cx="3238252" cy="159521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just">
              <a:defRPr sz="1200" b="0"/>
            </a:pPr>
            <a:r>
              <a:t>Le portage salarial est une relation contractuelle tripartite dans laquelle un salarié dispose d’un contrat de travail avec une entreprise de portage salarial mais effectue une prestation pour le compte d'entreprises clientes en tant qu’indépendant (à la mission/au forfait/etc.). Très en vogue, cette option permet aux indépendants d’avoir la </a:t>
            </a:r>
            <a:r>
              <a:rPr b="1"/>
              <a:t>sécurité du régime salarié.</a:t>
            </a:r>
          </a:p>
        </p:txBody>
      </p:sp>
      <p:sp>
        <p:nvSpPr>
          <p:cNvPr id="1020" name="L'EIRL désigne l’Entreprise Individuelle à Responsabilité Limitée et l’EURL est l'Entreprise Unipersonnelle à Responsabilité Limitée.  La SASU, elle, désigne une société par actions simplifiée unipersonnelle. Ces formats sont souvent plébiscités par les travailleurs qui dépassent les plafonds des micro-entreprises."/>
          <p:cNvSpPr txBox="1"/>
          <p:nvPr/>
        </p:nvSpPr>
        <p:spPr>
          <a:xfrm>
            <a:off x="4515582" y="3367520"/>
            <a:ext cx="3054555" cy="141741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gn="just">
              <a:defRPr sz="1200" b="0"/>
            </a:pPr>
            <a:r>
              <a:t>L'EIRL désigne l’Entreprise Individuelle à Responsabilité Limitée et l’EURL est l'Entreprise Unipersonnelle à Responsabilité Limitée.  La SASU, elle, désigne une société par actions simplifiée unipersonnelle. Ces formats sont souvent plébiscités par les </a:t>
            </a:r>
            <a:r>
              <a:rPr b="1"/>
              <a:t>travailleurs qui dépassent les plafonds des micro-entreprises</a:t>
            </a:r>
            <a:r>
              <a:t>.</a:t>
            </a:r>
          </a:p>
        </p:txBody>
      </p:sp>
      <p:sp>
        <p:nvSpPr>
          <p:cNvPr id="1021" name="Circle">
            <a:hlinkClick r:id="" action="ppaction://hlinkshowjump?jump=nextslide"/>
          </p:cNvPr>
          <p:cNvSpPr/>
          <p:nvPr/>
        </p:nvSpPr>
        <p:spPr>
          <a:xfrm>
            <a:off x="10997659" y="444349"/>
            <a:ext cx="531814" cy="531813"/>
          </a:xfrm>
          <a:prstGeom prst="ellipse">
            <a:avLst/>
          </a:prstGeom>
          <a:solidFill>
            <a:srgbClr val="754EB3"/>
          </a:solidFill>
          <a:ln w="3175">
            <a:miter lim="400000"/>
          </a:ln>
        </p:spPr>
        <p:txBody>
          <a:bodyPr lIns="0" tIns="0" rIns="0" bIns="0" anchor="ctr"/>
          <a:lstStyle/>
          <a:p>
            <a:pPr>
              <a:defRPr sz="1600">
                <a:solidFill>
                  <a:srgbClr val="FFFFFF"/>
                </a:solidFill>
              </a:defRPr>
            </a:pPr>
            <a:endParaRPr/>
          </a:p>
        </p:txBody>
      </p:sp>
      <p:sp>
        <p:nvSpPr>
          <p:cNvPr id="1022" name="Light Bulb"/>
          <p:cNvSpPr/>
          <p:nvPr/>
        </p:nvSpPr>
        <p:spPr>
          <a:xfrm>
            <a:off x="11162665" y="540284"/>
            <a:ext cx="201802" cy="34991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25400">
            <a:solidFill>
              <a:srgbClr val="000000"/>
            </a:solidFill>
            <a:miter lim="400000"/>
          </a:ln>
        </p:spPr>
        <p:txBody>
          <a:bodyPr lIns="0" tIns="0" rIns="0" bIns="0" anchor="ctr"/>
          <a:lstStyle/>
          <a:p>
            <a:pPr>
              <a:defRPr sz="1600">
                <a:solidFill>
                  <a:srgbClr val="FFFFFF"/>
                </a:solidFill>
              </a:defRPr>
            </a:pPr>
            <a:endParaRPr/>
          </a:p>
        </p:txBody>
      </p:sp>
      <p:pic>
        <p:nvPicPr>
          <p:cNvPr id="1023" name="Image" descr="Image"/>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1305450" y="360372"/>
            <a:ext cx="362263" cy="315169"/>
          </a:xfrm>
          <a:prstGeom prst="rect">
            <a:avLst/>
          </a:prstGeom>
          <a:ln w="12700">
            <a:miter lim="400000"/>
          </a:ln>
        </p:spPr>
      </p:pic>
      <p:sp>
        <p:nvSpPr>
          <p:cNvPr id="1024" name="Le Travail plus flexible"/>
          <p:cNvSpPr txBox="1"/>
          <p:nvPr/>
        </p:nvSpPr>
        <p:spPr>
          <a:xfrm>
            <a:off x="10212225" y="6582988"/>
            <a:ext cx="141500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 Travail plus flexible</a:t>
            </a:r>
          </a:p>
        </p:txBody>
      </p:sp>
    </p:spTree>
  </p:cSld>
  <p:clrMapOvr>
    <a:masterClrMapping/>
  </p:clrMapOvr>
  <p:transition xmlns:p14="http://schemas.microsoft.com/office/powerpoint/2010/mai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Image" descr="Image">
            <a:hlinkClick r:id="rId2"/>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0" y="-25400"/>
            <a:ext cx="3935760" cy="6858001"/>
          </a:xfrm>
          <a:prstGeom prst="rect">
            <a:avLst/>
          </a:prstGeom>
          <a:ln w="12700">
            <a:miter lim="400000"/>
          </a:ln>
        </p:spPr>
      </p:pic>
      <p:sp>
        <p:nvSpPr>
          <p:cNvPr id="1027"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02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029"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36</a:t>
            </a:fld>
            <a:endParaRPr/>
          </a:p>
        </p:txBody>
      </p:sp>
      <p:pic>
        <p:nvPicPr>
          <p:cNvPr id="1030"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031" name="CAS PRATIQUE N°7 : YOSS, la plateforme qui met en relation…"/>
          <p:cNvSpPr txBox="1"/>
          <p:nvPr/>
        </p:nvSpPr>
        <p:spPr>
          <a:xfrm>
            <a:off x="4361571" y="269947"/>
            <a:ext cx="7307400"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754EB3"/>
                </a:solidFill>
              </a:defRPr>
            </a:pPr>
            <a:r>
              <a:t>CAS PRATIQUE N°7 :</a:t>
            </a:r>
            <a:br/>
            <a:r>
              <a:t>YOSS, la plateforme qui met en relation </a:t>
            </a:r>
          </a:p>
          <a:p>
            <a:pPr algn="l">
              <a:defRPr sz="2500">
                <a:solidFill>
                  <a:srgbClr val="754EB3"/>
                </a:solidFill>
              </a:defRPr>
            </a:pPr>
            <a:r>
              <a:t>les freelances et les grands groupes</a:t>
            </a:r>
          </a:p>
        </p:txBody>
      </p:sp>
      <p:sp>
        <p:nvSpPr>
          <p:cNvPr id="1032" name="QUOI ?…"/>
          <p:cNvSpPr txBox="1"/>
          <p:nvPr/>
        </p:nvSpPr>
        <p:spPr>
          <a:xfrm>
            <a:off x="5279582" y="1768930"/>
            <a:ext cx="6515383" cy="14927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QUOI ? </a:t>
            </a:r>
          </a:p>
          <a:p>
            <a:pPr algn="just" defTabSz="457200">
              <a:defRPr sz="1500" b="0"/>
            </a:pPr>
            <a:r>
              <a:rPr sz="1400"/>
              <a:t>YOSS est une solution digitale qui rapproche les freelances et les grands groupes, </a:t>
            </a:r>
            <a:r>
              <a:rPr sz="1400" b="1"/>
              <a:t>développée avec le partenariat technologique de Microsoft</a:t>
            </a:r>
            <a:r>
              <a:rPr sz="1400"/>
              <a:t>. Elle met à disposition un portail avec une fonction recherche, un soutien quotidien aux entreprises et un suivi administratif. Les entreprises peuvent </a:t>
            </a:r>
            <a:r>
              <a:rPr sz="1400" b="1"/>
              <a:t>contacter directement les freelances</a:t>
            </a:r>
            <a:r>
              <a:rPr sz="1400"/>
              <a:t> qui répondent à leur cahier des charges interne et externe.</a:t>
            </a:r>
          </a:p>
        </p:txBody>
      </p:sp>
      <p:sp>
        <p:nvSpPr>
          <p:cNvPr id="1033" name="L’INTÉRÊT ?…"/>
          <p:cNvSpPr txBox="1"/>
          <p:nvPr/>
        </p:nvSpPr>
        <p:spPr>
          <a:xfrm>
            <a:off x="5279582" y="3583206"/>
            <a:ext cx="6515383" cy="1289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L’INTÉRÊT ?</a:t>
            </a:r>
          </a:p>
          <a:p>
            <a:pPr algn="just" defTabSz="457200">
              <a:defRPr sz="1500" b="0">
                <a:solidFill>
                  <a:srgbClr val="FFFFFF"/>
                </a:solidFill>
              </a:defRPr>
            </a:pPr>
            <a:r>
              <a:rPr sz="1400">
                <a:solidFill>
                  <a:srgbClr val="000000"/>
                </a:solidFill>
              </a:rPr>
              <a:t>Son ambition est de répondre aux mutations du marché du travail non seulement en facilitant la mise en relation entre les grandes entreprises et les freelances, mais également en les accompagnant au quotidien grâce à une offre de services à la demande. YOSS facilite les démarches des freelances : </a:t>
            </a:r>
            <a:r>
              <a:rPr sz="1400" b="1">
                <a:solidFill>
                  <a:srgbClr val="000000"/>
                </a:solidFill>
              </a:rPr>
              <a:t>assurances</a:t>
            </a:r>
            <a:r>
              <a:rPr sz="1400">
                <a:solidFill>
                  <a:srgbClr val="000000"/>
                </a:solidFill>
              </a:rPr>
              <a:t>, </a:t>
            </a:r>
            <a:r>
              <a:rPr sz="1400" b="1">
                <a:solidFill>
                  <a:srgbClr val="000000"/>
                </a:solidFill>
              </a:rPr>
              <a:t>conseils juridiques</a:t>
            </a:r>
            <a:r>
              <a:rPr sz="1400">
                <a:solidFill>
                  <a:srgbClr val="000000"/>
                </a:solidFill>
              </a:rPr>
              <a:t> ou comptables sont les services que la plateforme propose. </a:t>
            </a:r>
          </a:p>
        </p:txBody>
      </p:sp>
      <p:sp>
        <p:nvSpPr>
          <p:cNvPr id="1034" name="Rectangle"/>
          <p:cNvSpPr/>
          <p:nvPr/>
        </p:nvSpPr>
        <p:spPr>
          <a:xfrm>
            <a:off x="-12700" y="5840114"/>
            <a:ext cx="3961111" cy="596901"/>
          </a:xfrm>
          <a:prstGeom prst="rect">
            <a:avLst/>
          </a:prstGeom>
          <a:solidFill>
            <a:srgbClr val="FFFFFF">
              <a:alpha val="66375"/>
            </a:srgbClr>
          </a:solidFill>
          <a:ln w="3175">
            <a:miter lim="400000"/>
          </a:ln>
        </p:spPr>
        <p:txBody>
          <a:bodyPr lIns="0" tIns="0" rIns="0" bIns="0" anchor="ctr"/>
          <a:lstStyle/>
          <a:p>
            <a:pPr>
              <a:defRPr sz="1600"/>
            </a:pPr>
            <a:endParaRPr/>
          </a:p>
        </p:txBody>
      </p:sp>
      <p:sp>
        <p:nvSpPr>
          <p:cNvPr id="1035" name="Circle">
            <a:hlinkClick r:id="rId2"/>
          </p:cNvPr>
          <p:cNvSpPr/>
          <p:nvPr/>
        </p:nvSpPr>
        <p:spPr>
          <a:xfrm>
            <a:off x="10997659" y="238482"/>
            <a:ext cx="737681" cy="737680"/>
          </a:xfrm>
          <a:prstGeom prst="ellipse">
            <a:avLst/>
          </a:prstGeom>
          <a:solidFill>
            <a:srgbClr val="754EB3"/>
          </a:solidFill>
          <a:ln w="3175">
            <a:miter lim="400000"/>
          </a:ln>
        </p:spPr>
        <p:txBody>
          <a:bodyPr lIns="0" tIns="0" rIns="0" bIns="0" anchor="ctr"/>
          <a:lstStyle/>
          <a:p>
            <a:pPr>
              <a:defRPr sz="1600">
                <a:solidFill>
                  <a:srgbClr val="FFFFFF"/>
                </a:solidFill>
              </a:defRPr>
            </a:pPr>
            <a:endParaRPr/>
          </a:p>
        </p:txBody>
      </p:sp>
      <p:sp>
        <p:nvSpPr>
          <p:cNvPr id="1036" name="Light Bulb"/>
          <p:cNvSpPr/>
          <p:nvPr/>
        </p:nvSpPr>
        <p:spPr>
          <a:xfrm>
            <a:off x="11226540" y="371555"/>
            <a:ext cx="279920" cy="48536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sp>
        <p:nvSpPr>
          <p:cNvPr id="1037" name="ZoneTexte 1"/>
          <p:cNvSpPr txBox="1"/>
          <p:nvPr/>
        </p:nvSpPr>
        <p:spPr>
          <a:xfrm>
            <a:off x="9527769" y="6195757"/>
            <a:ext cx="2608868" cy="13679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a:defRPr sz="700" b="0"/>
            </a:lvl1pPr>
          </a:lstStyle>
          <a:p>
            <a:r>
              <a:t>Source : Communiqué de presse, Adecco Group, 2017</a:t>
            </a:r>
          </a:p>
        </p:txBody>
      </p:sp>
      <p:sp>
        <p:nvSpPr>
          <p:cNvPr id="1038" name="ET AUSSI……"/>
          <p:cNvSpPr txBox="1"/>
          <p:nvPr/>
        </p:nvSpPr>
        <p:spPr>
          <a:xfrm>
            <a:off x="5279582" y="5194282"/>
            <a:ext cx="6515383" cy="6799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ET AUSSI…</a:t>
            </a:r>
          </a:p>
          <a:p>
            <a:pPr algn="just" defTabSz="457200">
              <a:defRPr b="0"/>
            </a:pPr>
            <a:r>
              <a:t>La solution </a:t>
            </a:r>
            <a:r>
              <a:rPr b="1"/>
              <a:t>facilite également la facturation</a:t>
            </a:r>
            <a:r>
              <a:t> : les freelances sont </a:t>
            </a:r>
            <a:r>
              <a:rPr b="1"/>
              <a:t>payés en trois jours</a:t>
            </a:r>
            <a:r>
              <a:t>, tandis que les clients respectent leur période de paiement habituelle.</a:t>
            </a:r>
          </a:p>
        </p:txBody>
      </p:sp>
      <p:pic>
        <p:nvPicPr>
          <p:cNvPr id="1039" name="Image" descr="Image">
            <a:hlinkClick r:id="rId2"/>
          </p:cNvPr>
          <p:cNvPicPr>
            <a:picLocks noChangeAspect="1"/>
          </p:cNvPicPr>
          <p:nvPr/>
        </p:nvPicPr>
        <p:blipFill>
          <a:blip r:embed="rId5">
            <a:extLst/>
          </a:blip>
          <a:stretch>
            <a:fillRect/>
          </a:stretch>
        </p:blipFill>
        <p:spPr>
          <a:xfrm>
            <a:off x="1487081" y="5930602"/>
            <a:ext cx="961548" cy="415926"/>
          </a:xfrm>
          <a:prstGeom prst="rect">
            <a:avLst/>
          </a:prstGeom>
          <a:ln w="12700">
            <a:miter lim="400000"/>
          </a:ln>
        </p:spPr>
      </p:pic>
      <p:pic>
        <p:nvPicPr>
          <p:cNvPr id="1040" name="noun_727762_cc.png" descr="noun_727762_cc.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314975" y="2290331"/>
            <a:ext cx="585491" cy="596775"/>
          </a:xfrm>
          <a:prstGeom prst="rect">
            <a:avLst/>
          </a:prstGeom>
          <a:ln w="12700">
            <a:miter lim="400000"/>
          </a:ln>
        </p:spPr>
      </p:pic>
      <p:pic>
        <p:nvPicPr>
          <p:cNvPr id="1041" name="noun_1045096_cc.png" descr="noun_1045096_cc.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4257230" y="5202896"/>
            <a:ext cx="700986" cy="596833"/>
          </a:xfrm>
          <a:prstGeom prst="rect">
            <a:avLst/>
          </a:prstGeom>
          <a:ln w="12700">
            <a:miter lim="400000"/>
          </a:ln>
        </p:spPr>
      </p:pic>
      <p:pic>
        <p:nvPicPr>
          <p:cNvPr id="1042" name="noun_648400_cc.png" descr="noun_648400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308625" y="3748919"/>
            <a:ext cx="585457" cy="654887"/>
          </a:xfrm>
          <a:prstGeom prst="rect">
            <a:avLst/>
          </a:prstGeom>
          <a:ln w="12700">
            <a:miter lim="400000"/>
          </a:ln>
        </p:spPr>
      </p:pic>
      <p:pic>
        <p:nvPicPr>
          <p:cNvPr id="1043" name="Image" descr="Image"/>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sp>
        <p:nvSpPr>
          <p:cNvPr id="1044" name="Le Travail plus flexible"/>
          <p:cNvSpPr txBox="1"/>
          <p:nvPr/>
        </p:nvSpPr>
        <p:spPr>
          <a:xfrm>
            <a:off x="10212225" y="6582988"/>
            <a:ext cx="141500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 Travail plus flexible</a:t>
            </a:r>
          </a:p>
        </p:txBody>
      </p:sp>
    </p:spTree>
  </p:cSld>
  <p:clrMapOvr>
    <a:masterClrMapping/>
  </p:clrMapOvr>
  <p:transition xmlns:p14="http://schemas.microsoft.com/office/powerpoint/2010/mai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6" name="Image" descr="Image">
            <a:hlinkClick r:id="rId2"/>
          </p:cNvPr>
          <p:cNvPicPr>
            <a:picLocks noChangeAspect="1"/>
          </p:cNvPicPr>
          <p:nvPr/>
        </p:nvPicPr>
        <p:blipFill>
          <a:blip r:embed="rId3">
            <a:extLst/>
          </a:blip>
          <a:stretch>
            <a:fillRect/>
          </a:stretch>
        </p:blipFill>
        <p:spPr>
          <a:xfrm>
            <a:off x="10315120" y="1327797"/>
            <a:ext cx="1637235" cy="920945"/>
          </a:xfrm>
          <a:prstGeom prst="rect">
            <a:avLst/>
          </a:prstGeom>
          <a:ln w="12700">
            <a:miter lim="400000"/>
          </a:ln>
        </p:spPr>
      </p:pic>
      <p:sp>
        <p:nvSpPr>
          <p:cNvPr id="1047"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04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049" name="Line"/>
          <p:cNvSpPr/>
          <p:nvPr/>
        </p:nvSpPr>
        <p:spPr>
          <a:xfrm flipV="1">
            <a:off x="7135258" y="1442547"/>
            <a:ext cx="2" cy="3972906"/>
          </a:xfrm>
          <a:prstGeom prst="line">
            <a:avLst/>
          </a:prstGeom>
          <a:ln w="12700">
            <a:solidFill>
              <a:srgbClr val="000000"/>
            </a:solidFill>
            <a:miter lim="400000"/>
          </a:ln>
        </p:spPr>
        <p:txBody>
          <a:bodyPr lIns="45718" tIns="45718" rIns="45718" bIns="45718"/>
          <a:lstStyle/>
          <a:p>
            <a:endParaRPr/>
          </a:p>
        </p:txBody>
      </p:sp>
      <p:sp>
        <p:nvSpPr>
          <p:cNvPr id="105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37</a:t>
            </a:fld>
            <a:endParaRPr/>
          </a:p>
        </p:txBody>
      </p:sp>
      <p:pic>
        <p:nvPicPr>
          <p:cNvPr id="1051"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052" name="Source : Relation Grands Groupes-Start-up, Les Echos, 2017">
            <a:hlinkClick r:id="rId5"/>
          </p:cNvPr>
          <p:cNvSpPr txBox="1"/>
          <p:nvPr/>
        </p:nvSpPr>
        <p:spPr>
          <a:xfrm>
            <a:off x="9676551" y="6218320"/>
            <a:ext cx="2484853"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a:defRPr sz="700" b="0"/>
            </a:pPr>
            <a:r>
              <a:t>Source : </a:t>
            </a:r>
            <a:r>
              <a:rPr i="1"/>
              <a:t>Relation Grands Groupes-Start-up</a:t>
            </a:r>
            <a:r>
              <a:t>, Les Echos, 2017</a:t>
            </a:r>
          </a:p>
        </p:txBody>
      </p:sp>
      <p:sp>
        <p:nvSpPr>
          <p:cNvPr id="1053" name="Circle">
            <a:hlinkClick r:id="rId5"/>
          </p:cNvPr>
          <p:cNvSpPr/>
          <p:nvPr/>
        </p:nvSpPr>
        <p:spPr>
          <a:xfrm>
            <a:off x="6141337" y="3289632"/>
            <a:ext cx="539059" cy="539059"/>
          </a:xfrm>
          <a:prstGeom prst="ellipse">
            <a:avLst/>
          </a:prstGeom>
          <a:solidFill>
            <a:srgbClr val="744EB3"/>
          </a:solidFill>
          <a:ln w="12700">
            <a:miter lim="400000"/>
          </a:ln>
        </p:spPr>
        <p:txBody>
          <a:bodyPr lIns="0" tIns="0" rIns="0" bIns="0" anchor="ctr"/>
          <a:lstStyle/>
          <a:p>
            <a:pPr>
              <a:defRPr sz="1600">
                <a:solidFill>
                  <a:srgbClr val="FFFFFF"/>
                </a:solidFill>
              </a:defRPr>
            </a:pPr>
            <a:endParaRPr/>
          </a:p>
        </p:txBody>
      </p:sp>
      <p:sp>
        <p:nvSpPr>
          <p:cNvPr id="1054" name="ZoneTexte 18"/>
          <p:cNvSpPr txBox="1"/>
          <p:nvPr/>
        </p:nvSpPr>
        <p:spPr>
          <a:xfrm>
            <a:off x="7599995" y="1328635"/>
            <a:ext cx="2506904" cy="6266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000">
                <a:solidFill>
                  <a:srgbClr val="744EB3"/>
                </a:solidFill>
              </a:defRPr>
            </a:lvl1pPr>
          </a:lstStyle>
          <a:p>
            <a:r>
              <a:t>Des modes de collaboration variés</a:t>
            </a:r>
          </a:p>
        </p:txBody>
      </p:sp>
      <p:sp>
        <p:nvSpPr>
          <p:cNvPr id="1055" name="Circle"/>
          <p:cNvSpPr/>
          <p:nvPr/>
        </p:nvSpPr>
        <p:spPr>
          <a:xfrm rot="21304984">
            <a:off x="7606360" y="4406920"/>
            <a:ext cx="1325191" cy="1325191"/>
          </a:xfrm>
          <a:prstGeom prst="ellipse">
            <a:avLst/>
          </a:prstGeom>
          <a:solidFill>
            <a:srgbClr val="6666B2"/>
          </a:solidFill>
          <a:ln w="12700">
            <a:solidFill>
              <a:srgbClr val="FFFFFF"/>
            </a:solidFill>
            <a:miter lim="400000"/>
          </a:ln>
        </p:spPr>
        <p:txBody>
          <a:bodyPr lIns="0" tIns="0" rIns="0" bIns="0" anchor="ctr"/>
          <a:lstStyle/>
          <a:p>
            <a:pPr>
              <a:defRPr sz="1600">
                <a:solidFill>
                  <a:srgbClr val="FFFFFF"/>
                </a:solidFill>
              </a:defRPr>
            </a:pPr>
            <a:endParaRPr/>
          </a:p>
        </p:txBody>
      </p:sp>
      <p:sp>
        <p:nvSpPr>
          <p:cNvPr id="1056" name="Hackathon"/>
          <p:cNvSpPr txBox="1"/>
          <p:nvPr/>
        </p:nvSpPr>
        <p:spPr>
          <a:xfrm>
            <a:off x="7614037" y="4945423"/>
            <a:ext cx="1185252"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FFFFFF"/>
                </a:solidFill>
              </a:defRPr>
            </a:lvl1pPr>
          </a:lstStyle>
          <a:p>
            <a:r>
              <a:t>Hackathon</a:t>
            </a:r>
          </a:p>
        </p:txBody>
      </p:sp>
      <p:sp>
        <p:nvSpPr>
          <p:cNvPr id="1057" name="Circle"/>
          <p:cNvSpPr/>
          <p:nvPr/>
        </p:nvSpPr>
        <p:spPr>
          <a:xfrm rot="21304984">
            <a:off x="9547252" y="4406920"/>
            <a:ext cx="1325191" cy="1325191"/>
          </a:xfrm>
          <a:prstGeom prst="ellipse">
            <a:avLst/>
          </a:prstGeom>
          <a:solidFill>
            <a:srgbClr val="3530B3"/>
          </a:solidFill>
          <a:ln w="12700">
            <a:solidFill>
              <a:srgbClr val="FFFFFF"/>
            </a:solidFill>
            <a:miter lim="400000"/>
          </a:ln>
        </p:spPr>
        <p:txBody>
          <a:bodyPr lIns="0" tIns="0" rIns="0" bIns="0" anchor="ctr"/>
          <a:lstStyle/>
          <a:p>
            <a:pPr>
              <a:defRPr sz="1600">
                <a:solidFill>
                  <a:srgbClr val="FFFFFF"/>
                </a:solidFill>
              </a:defRPr>
            </a:pPr>
            <a:endParaRPr/>
          </a:p>
        </p:txBody>
      </p:sp>
      <p:sp>
        <p:nvSpPr>
          <p:cNvPr id="1058" name="Concours"/>
          <p:cNvSpPr txBox="1"/>
          <p:nvPr/>
        </p:nvSpPr>
        <p:spPr>
          <a:xfrm>
            <a:off x="9665472" y="4945423"/>
            <a:ext cx="1088751"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FFFFFF"/>
                </a:solidFill>
              </a:defRPr>
            </a:lvl1pPr>
          </a:lstStyle>
          <a:p>
            <a:r>
              <a:t>Concours</a:t>
            </a:r>
          </a:p>
        </p:txBody>
      </p:sp>
      <p:sp>
        <p:nvSpPr>
          <p:cNvPr id="1059" name="Circle"/>
          <p:cNvSpPr/>
          <p:nvPr/>
        </p:nvSpPr>
        <p:spPr>
          <a:xfrm rot="21304984">
            <a:off x="7544067" y="2936830"/>
            <a:ext cx="1325191" cy="1325191"/>
          </a:xfrm>
          <a:prstGeom prst="ellipse">
            <a:avLst/>
          </a:prstGeom>
          <a:solidFill>
            <a:srgbClr val="9258DD"/>
          </a:solidFill>
          <a:ln w="12700">
            <a:solidFill>
              <a:srgbClr val="FFFFFF"/>
            </a:solidFill>
            <a:miter lim="400000"/>
          </a:ln>
        </p:spPr>
        <p:txBody>
          <a:bodyPr lIns="0" tIns="0" rIns="0" bIns="0" anchor="ctr"/>
          <a:lstStyle/>
          <a:p>
            <a:pPr>
              <a:defRPr sz="1600">
                <a:solidFill>
                  <a:srgbClr val="FFFFFF"/>
                </a:solidFill>
              </a:defRPr>
            </a:pPr>
            <a:endParaRPr/>
          </a:p>
        </p:txBody>
      </p:sp>
      <p:sp>
        <p:nvSpPr>
          <p:cNvPr id="1060" name="Innovation…"/>
          <p:cNvSpPr txBox="1"/>
          <p:nvPr/>
        </p:nvSpPr>
        <p:spPr>
          <a:xfrm>
            <a:off x="7590123" y="3373733"/>
            <a:ext cx="1233078" cy="451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a:solidFill>
                  <a:srgbClr val="FFFFFF"/>
                </a:solidFill>
              </a:defRPr>
            </a:pPr>
            <a:r>
              <a:t>Innovation</a:t>
            </a:r>
          </a:p>
          <a:p>
            <a:pPr>
              <a:defRPr>
                <a:solidFill>
                  <a:srgbClr val="FFFFFF"/>
                </a:solidFill>
              </a:defRPr>
            </a:pPr>
            <a:r>
              <a:t>Lab</a:t>
            </a:r>
          </a:p>
        </p:txBody>
      </p:sp>
      <p:sp>
        <p:nvSpPr>
          <p:cNvPr id="1061" name="Circle"/>
          <p:cNvSpPr/>
          <p:nvPr/>
        </p:nvSpPr>
        <p:spPr>
          <a:xfrm rot="21304984">
            <a:off x="8695513" y="3667674"/>
            <a:ext cx="1162759" cy="1162759"/>
          </a:xfrm>
          <a:prstGeom prst="ellipse">
            <a:avLst/>
          </a:prstGeom>
          <a:solidFill>
            <a:srgbClr val="AC3A8F"/>
          </a:solidFill>
          <a:ln w="12700">
            <a:solidFill>
              <a:srgbClr val="FFFFFF"/>
            </a:solidFill>
            <a:miter lim="400000"/>
          </a:ln>
        </p:spPr>
        <p:txBody>
          <a:bodyPr lIns="0" tIns="0" rIns="0" bIns="0" anchor="ctr"/>
          <a:lstStyle/>
          <a:p>
            <a:pPr>
              <a:defRPr sz="1600">
                <a:solidFill>
                  <a:srgbClr val="FFFFFF"/>
                </a:solidFill>
              </a:defRPr>
            </a:pPr>
            <a:endParaRPr/>
          </a:p>
        </p:txBody>
      </p:sp>
      <p:sp>
        <p:nvSpPr>
          <p:cNvPr id="1062" name="Forum"/>
          <p:cNvSpPr txBox="1"/>
          <p:nvPr/>
        </p:nvSpPr>
        <p:spPr>
          <a:xfrm>
            <a:off x="8901129" y="4145570"/>
            <a:ext cx="751527"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a:solidFill>
                  <a:srgbClr val="FFFFFF"/>
                </a:solidFill>
              </a:defRPr>
            </a:lvl1pPr>
          </a:lstStyle>
          <a:p>
            <a:r>
              <a:t>Forum</a:t>
            </a:r>
          </a:p>
        </p:txBody>
      </p:sp>
      <p:sp>
        <p:nvSpPr>
          <p:cNvPr id="1063" name="Circle"/>
          <p:cNvSpPr/>
          <p:nvPr/>
        </p:nvSpPr>
        <p:spPr>
          <a:xfrm rot="21304984">
            <a:off x="8696197" y="2294774"/>
            <a:ext cx="1325191" cy="1325191"/>
          </a:xfrm>
          <a:prstGeom prst="ellipse">
            <a:avLst/>
          </a:prstGeom>
          <a:solidFill>
            <a:srgbClr val="A14EB3"/>
          </a:solidFill>
          <a:ln w="12700">
            <a:solidFill>
              <a:srgbClr val="FFFFFF"/>
            </a:solidFill>
            <a:miter lim="400000"/>
          </a:ln>
        </p:spPr>
        <p:txBody>
          <a:bodyPr lIns="0" tIns="0" rIns="0" bIns="0" anchor="ctr"/>
          <a:lstStyle/>
          <a:p>
            <a:pPr>
              <a:defRPr sz="1600">
                <a:solidFill>
                  <a:srgbClr val="FFFFFF"/>
                </a:solidFill>
              </a:defRPr>
            </a:pPr>
            <a:endParaRPr/>
          </a:p>
        </p:txBody>
      </p:sp>
      <p:sp>
        <p:nvSpPr>
          <p:cNvPr id="1064" name="Espace de…"/>
          <p:cNvSpPr txBox="1"/>
          <p:nvPr/>
        </p:nvSpPr>
        <p:spPr>
          <a:xfrm>
            <a:off x="8636728" y="2731678"/>
            <a:ext cx="1444130" cy="451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a:solidFill>
                  <a:srgbClr val="FFFFFF"/>
                </a:solidFill>
              </a:defRPr>
            </a:pPr>
            <a:r>
              <a:t>Espace de </a:t>
            </a:r>
          </a:p>
          <a:p>
            <a:pPr>
              <a:defRPr>
                <a:solidFill>
                  <a:srgbClr val="FFFFFF"/>
                </a:solidFill>
              </a:defRPr>
            </a:pPr>
            <a:r>
              <a:t>co-travail</a:t>
            </a:r>
          </a:p>
        </p:txBody>
      </p:sp>
      <p:sp>
        <p:nvSpPr>
          <p:cNvPr id="1065" name="500 des plus grandes entreprises du monde travaillent en collaboration avec des start-ups…"/>
          <p:cNvSpPr txBox="1"/>
          <p:nvPr/>
        </p:nvSpPr>
        <p:spPr>
          <a:xfrm>
            <a:off x="789314" y="1335492"/>
            <a:ext cx="6056870" cy="15308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l">
              <a:defRPr sz="2000">
                <a:solidFill>
                  <a:srgbClr val="744EB3"/>
                </a:solidFill>
              </a:defRPr>
            </a:pPr>
            <a:r>
              <a:t>500 des plus grandes entreprises du monde travaillent en open innovation avec des start-ups</a:t>
            </a:r>
          </a:p>
          <a:p>
            <a:pPr algn="l">
              <a:defRPr sz="2000"/>
            </a:pPr>
            <a:endParaRPr/>
          </a:p>
          <a:p>
            <a:pPr algn="l"/>
            <a:r>
              <a:t>92 %</a:t>
            </a:r>
            <a:r>
              <a:rPr b="0"/>
              <a:t> des grandes entreprises françaises ont un programme de collaboration avec les start-ups, ce qui place l</a:t>
            </a:r>
            <a:r>
              <a:t>a France première au classement mondial de l’open innovation.</a:t>
            </a:r>
          </a:p>
        </p:txBody>
      </p:sp>
      <p:sp>
        <p:nvSpPr>
          <p:cNvPr id="1066" name="Pourquoi travailler avec une start-up ?…"/>
          <p:cNvSpPr txBox="1"/>
          <p:nvPr/>
        </p:nvSpPr>
        <p:spPr>
          <a:xfrm>
            <a:off x="762760" y="3206315"/>
            <a:ext cx="5469541" cy="2305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000">
                <a:solidFill>
                  <a:srgbClr val="744EB3"/>
                </a:solidFill>
              </a:defRPr>
            </a:pPr>
            <a:r>
              <a:t>Pourquoi travailler avec une start-up ?</a:t>
            </a:r>
          </a:p>
          <a:p>
            <a:pPr algn="l">
              <a:defRPr sz="1000">
                <a:solidFill>
                  <a:srgbClr val="744EB3"/>
                </a:solidFill>
              </a:defRPr>
            </a:pPr>
            <a:endParaRPr/>
          </a:p>
          <a:p>
            <a:pPr marL="198435" indent="-198435" algn="just">
              <a:buSzPct val="125000"/>
              <a:buChar char="•"/>
              <a:defRPr b="0"/>
            </a:pPr>
            <a:r>
              <a:t>Parce qu’elle répond à un besoin classique (relation client-fournisseur)</a:t>
            </a:r>
          </a:p>
          <a:p>
            <a:pPr marL="198435" indent="-198435" algn="just">
              <a:buSzPct val="125000"/>
              <a:buChar char="•"/>
              <a:defRPr b="0"/>
            </a:pPr>
            <a:r>
              <a:t>Pour répondre à une volonté d’innover </a:t>
            </a:r>
          </a:p>
          <a:p>
            <a:pPr marL="198435" indent="-198435" algn="just">
              <a:buSzPct val="125000"/>
              <a:buChar char="•"/>
              <a:defRPr b="0"/>
            </a:pPr>
            <a:r>
              <a:t>Parce qu’elle offre un service sur-mesure  </a:t>
            </a:r>
          </a:p>
          <a:p>
            <a:pPr marL="198435" indent="-198435" algn="just">
              <a:buSzPct val="125000"/>
              <a:buChar char="•"/>
              <a:defRPr b="0"/>
            </a:pPr>
            <a:r>
              <a:t>Parce qu’on recherche à investir</a:t>
            </a:r>
          </a:p>
          <a:p>
            <a:pPr marL="198435" indent="-198435" algn="just">
              <a:buSzPct val="125000"/>
              <a:buChar char="•"/>
              <a:defRPr b="0"/>
            </a:pPr>
            <a:r>
              <a:t>Parce que le Groupe doit s’adapter à certains besoins clients non décelés jusqu’à présent mais déjà pris en main par les start-ups</a:t>
            </a:r>
          </a:p>
          <a:p>
            <a:pPr marL="198435" indent="-198435" algn="just">
              <a:buSzPct val="125000"/>
              <a:buChar char="•"/>
              <a:defRPr b="0"/>
            </a:pPr>
            <a:r>
              <a:t>Pour sortir de sa zone de confort naturelle et aller cherche les innovations de rupture</a:t>
            </a:r>
          </a:p>
        </p:txBody>
      </p:sp>
      <p:sp>
        <p:nvSpPr>
          <p:cNvPr id="1067" name="Start-up / Grand Groupe : des opposés qui s’attirent"/>
          <p:cNvSpPr txBox="1">
            <a:spLocks noGrp="1"/>
          </p:cNvSpPr>
          <p:nvPr>
            <p:ph type="title" idx="4294967295"/>
          </p:nvPr>
        </p:nvSpPr>
        <p:spPr>
          <a:xfrm>
            <a:off x="744339" y="373708"/>
            <a:ext cx="10996041" cy="621847"/>
          </a:xfrm>
          <a:prstGeom prst="rect">
            <a:avLst/>
          </a:prstGeom>
        </p:spPr>
        <p:txBody>
          <a:bodyPr/>
          <a:lstStyle>
            <a:lvl1pPr>
              <a:defRPr>
                <a:solidFill>
                  <a:srgbClr val="754EB3"/>
                </a:solidFill>
              </a:defRPr>
            </a:lvl1pPr>
          </a:lstStyle>
          <a:p>
            <a:r>
              <a:t>Start-up / Grand Groupe : des opposés qui s’attirent</a:t>
            </a:r>
          </a:p>
        </p:txBody>
      </p:sp>
      <p:grpSp>
        <p:nvGrpSpPr>
          <p:cNvPr id="1072" name="Group"/>
          <p:cNvGrpSpPr/>
          <p:nvPr/>
        </p:nvGrpSpPr>
        <p:grpSpPr>
          <a:xfrm>
            <a:off x="10315120" y="1293801"/>
            <a:ext cx="1637235" cy="1252295"/>
            <a:chOff x="0" y="0"/>
            <a:chExt cx="1637233" cy="1252294"/>
          </a:xfrm>
        </p:grpSpPr>
        <p:sp>
          <p:nvSpPr>
            <p:cNvPr id="1068" name="Shape"/>
            <p:cNvSpPr/>
            <p:nvPr/>
          </p:nvSpPr>
          <p:spPr>
            <a:xfrm>
              <a:off x="-1" y="-1"/>
              <a:ext cx="1637235" cy="1128691"/>
            </a:xfrm>
            <a:custGeom>
              <a:avLst/>
              <a:gdLst/>
              <a:ahLst/>
              <a:cxnLst>
                <a:cxn ang="0">
                  <a:pos x="wd2" y="hd2"/>
                </a:cxn>
                <a:cxn ang="5400000">
                  <a:pos x="wd2" y="hd2"/>
                </a:cxn>
                <a:cxn ang="10800000">
                  <a:pos x="wd2" y="hd2"/>
                </a:cxn>
                <a:cxn ang="16200000">
                  <a:pos x="wd2" y="hd2"/>
                </a:cxn>
              </a:cxnLst>
              <a:rect l="0" t="0" r="r" b="b"/>
              <a:pathLst>
                <a:path w="21600" h="21600" extrusionOk="0">
                  <a:moveTo>
                    <a:pt x="20944" y="0"/>
                  </a:moveTo>
                  <a:cubicBezTo>
                    <a:pt x="656" y="0"/>
                    <a:pt x="656" y="0"/>
                    <a:pt x="656" y="0"/>
                  </a:cubicBezTo>
                  <a:cubicBezTo>
                    <a:pt x="293" y="0"/>
                    <a:pt x="0" y="425"/>
                    <a:pt x="0" y="951"/>
                  </a:cubicBezTo>
                  <a:cubicBezTo>
                    <a:pt x="0" y="20660"/>
                    <a:pt x="0" y="20660"/>
                    <a:pt x="0" y="20660"/>
                  </a:cubicBezTo>
                  <a:cubicBezTo>
                    <a:pt x="0" y="21186"/>
                    <a:pt x="293" y="21600"/>
                    <a:pt x="656" y="21600"/>
                  </a:cubicBezTo>
                  <a:cubicBezTo>
                    <a:pt x="20944" y="21600"/>
                    <a:pt x="20944" y="21600"/>
                    <a:pt x="20944" y="21600"/>
                  </a:cubicBezTo>
                  <a:cubicBezTo>
                    <a:pt x="21307" y="21600"/>
                    <a:pt x="21600" y="21186"/>
                    <a:pt x="21600" y="20660"/>
                  </a:cubicBezTo>
                  <a:cubicBezTo>
                    <a:pt x="21600" y="951"/>
                    <a:pt x="21600" y="951"/>
                    <a:pt x="21600" y="951"/>
                  </a:cubicBezTo>
                  <a:cubicBezTo>
                    <a:pt x="21600" y="425"/>
                    <a:pt x="21307" y="0"/>
                    <a:pt x="20944" y="0"/>
                  </a:cubicBezTo>
                  <a:close/>
                  <a:moveTo>
                    <a:pt x="20852" y="17728"/>
                  </a:moveTo>
                  <a:cubicBezTo>
                    <a:pt x="764" y="17728"/>
                    <a:pt x="764" y="17728"/>
                    <a:pt x="764" y="17728"/>
                  </a:cubicBezTo>
                  <a:cubicBezTo>
                    <a:pt x="764" y="1086"/>
                    <a:pt x="764" y="1086"/>
                    <a:pt x="764" y="1086"/>
                  </a:cubicBezTo>
                  <a:cubicBezTo>
                    <a:pt x="20852" y="1086"/>
                    <a:pt x="20852" y="1086"/>
                    <a:pt x="20852" y="1086"/>
                  </a:cubicBezTo>
                  <a:lnTo>
                    <a:pt x="20852" y="17728"/>
                  </a:lnTo>
                  <a:close/>
                </a:path>
              </a:pathLst>
            </a:custGeom>
            <a:solidFill>
              <a:srgbClr val="000000"/>
            </a:solidFill>
            <a:ln w="12700" cap="flat">
              <a:noFill/>
              <a:miter lim="400000"/>
            </a:ln>
            <a:effectLst/>
          </p:spPr>
          <p:txBody>
            <a:bodyPr wrap="square" lIns="0" tIns="0" rIns="0" bIns="0" numCol="1" anchor="t">
              <a:noAutofit/>
            </a:bodyPr>
            <a:lstStyle/>
            <a:p>
              <a:pPr algn="l" defTabSz="914400">
                <a:defRPr sz="1800" b="0">
                  <a:uFill>
                    <a:solidFill>
                      <a:srgbClr val="000000"/>
                    </a:solidFill>
                  </a:uFill>
                </a:defRPr>
              </a:pPr>
              <a:endParaRPr/>
            </a:p>
          </p:txBody>
        </p:sp>
        <p:sp>
          <p:nvSpPr>
            <p:cNvPr id="1069" name="Shape"/>
            <p:cNvSpPr/>
            <p:nvPr/>
          </p:nvSpPr>
          <p:spPr>
            <a:xfrm>
              <a:off x="-1" y="981069"/>
              <a:ext cx="1637235" cy="14974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4512"/>
                    <a:pt x="0" y="14512"/>
                    <a:pt x="0" y="14512"/>
                  </a:cubicBezTo>
                  <a:cubicBezTo>
                    <a:pt x="0" y="18478"/>
                    <a:pt x="293" y="21600"/>
                    <a:pt x="656" y="21600"/>
                  </a:cubicBezTo>
                  <a:cubicBezTo>
                    <a:pt x="20944" y="21600"/>
                    <a:pt x="20944" y="21600"/>
                    <a:pt x="20944" y="21600"/>
                  </a:cubicBezTo>
                  <a:cubicBezTo>
                    <a:pt x="21307" y="21600"/>
                    <a:pt x="21600" y="18478"/>
                    <a:pt x="21600" y="14512"/>
                  </a:cubicBezTo>
                  <a:cubicBezTo>
                    <a:pt x="21600" y="0"/>
                    <a:pt x="21600" y="0"/>
                    <a:pt x="21600" y="0"/>
                  </a:cubicBezTo>
                  <a:lnTo>
                    <a:pt x="0" y="0"/>
                  </a:lnTo>
                  <a:close/>
                </a:path>
              </a:pathLst>
            </a:custGeom>
            <a:solidFill>
              <a:srgbClr val="777777"/>
            </a:solidFill>
            <a:ln w="12700" cap="flat">
              <a:noFill/>
              <a:miter lim="400000"/>
            </a:ln>
            <a:effectLst/>
          </p:spPr>
          <p:txBody>
            <a:bodyPr wrap="square" lIns="0" tIns="0" rIns="0" bIns="0" numCol="1" anchor="t">
              <a:noAutofit/>
            </a:bodyPr>
            <a:lstStyle/>
            <a:p>
              <a:pPr algn="l" defTabSz="914400">
                <a:defRPr sz="1800" b="0">
                  <a:uFill>
                    <a:solidFill>
                      <a:srgbClr val="000000"/>
                    </a:solidFill>
                  </a:uFill>
                </a:defRPr>
              </a:pPr>
              <a:endParaRPr/>
            </a:p>
          </p:txBody>
        </p:sp>
        <p:sp>
          <p:nvSpPr>
            <p:cNvPr id="1070" name="Shape"/>
            <p:cNvSpPr/>
            <p:nvPr/>
          </p:nvSpPr>
          <p:spPr>
            <a:xfrm>
              <a:off x="625086" y="1130808"/>
              <a:ext cx="387061" cy="1214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867" y="0"/>
                  </a:lnTo>
                  <a:lnTo>
                    <a:pt x="20812" y="0"/>
                  </a:lnTo>
                  <a:lnTo>
                    <a:pt x="21600" y="21600"/>
                  </a:lnTo>
                  <a:close/>
                </a:path>
              </a:pathLst>
            </a:custGeom>
            <a:solidFill>
              <a:srgbClr val="888888"/>
            </a:solidFill>
            <a:ln w="12700" cap="flat">
              <a:noFill/>
              <a:miter lim="400000"/>
            </a:ln>
            <a:effectLst/>
          </p:spPr>
          <p:txBody>
            <a:bodyPr wrap="square" lIns="0" tIns="0" rIns="0" bIns="0" numCol="1" anchor="t">
              <a:noAutofit/>
            </a:bodyPr>
            <a:lstStyle/>
            <a:p>
              <a:pPr algn="l" defTabSz="914400">
                <a:defRPr sz="1800" b="0">
                  <a:uFill>
                    <a:solidFill>
                      <a:srgbClr val="000000"/>
                    </a:solidFill>
                  </a:uFill>
                </a:defRPr>
              </a:pPr>
              <a:endParaRPr/>
            </a:p>
          </p:txBody>
        </p:sp>
        <p:sp>
          <p:nvSpPr>
            <p:cNvPr id="1071" name="Circle"/>
            <p:cNvSpPr/>
            <p:nvPr/>
          </p:nvSpPr>
          <p:spPr>
            <a:xfrm>
              <a:off x="783300" y="1022035"/>
              <a:ext cx="74870" cy="74871"/>
            </a:xfrm>
            <a:prstGeom prst="ellipse">
              <a:avLst/>
            </a:prstGeom>
            <a:solidFill>
              <a:srgbClr val="666666"/>
            </a:solidFill>
            <a:ln w="12700" cap="flat">
              <a:noFill/>
              <a:miter lim="400000"/>
            </a:ln>
            <a:effectLst/>
          </p:spPr>
          <p:txBody>
            <a:bodyPr wrap="square" lIns="0" tIns="0" rIns="0" bIns="0" numCol="1" anchor="t">
              <a:noAutofit/>
            </a:bodyPr>
            <a:lstStyle/>
            <a:p>
              <a:pPr algn="l" defTabSz="914400">
                <a:defRPr sz="1800" b="0">
                  <a:uFill>
                    <a:solidFill>
                      <a:srgbClr val="000000"/>
                    </a:solidFill>
                  </a:uFill>
                </a:defRPr>
              </a:pPr>
              <a:endParaRPr/>
            </a:p>
          </p:txBody>
        </p:sp>
      </p:grpSp>
      <p:sp>
        <p:nvSpPr>
          <p:cNvPr id="1073" name="Circle">
            <a:hlinkClick r:id="rId2"/>
          </p:cNvPr>
          <p:cNvSpPr/>
          <p:nvPr/>
        </p:nvSpPr>
        <p:spPr>
          <a:xfrm>
            <a:off x="10109441" y="1116652"/>
            <a:ext cx="451384" cy="451384"/>
          </a:xfrm>
          <a:prstGeom prst="ellipse">
            <a:avLst/>
          </a:prstGeom>
          <a:solidFill>
            <a:srgbClr val="744EB3"/>
          </a:solidFill>
          <a:ln w="12700">
            <a:miter lim="400000"/>
          </a:ln>
        </p:spPr>
        <p:txBody>
          <a:bodyPr lIns="0" tIns="0" rIns="0" bIns="0" anchor="ctr"/>
          <a:lstStyle/>
          <a:p>
            <a:pPr>
              <a:defRPr sz="1600">
                <a:solidFill>
                  <a:srgbClr val="FFFFFF"/>
                </a:solidFill>
              </a:defRPr>
            </a:pPr>
            <a:endParaRPr/>
          </a:p>
        </p:txBody>
      </p:sp>
      <p:sp>
        <p:nvSpPr>
          <p:cNvPr id="1074" name="Video"/>
          <p:cNvSpPr/>
          <p:nvPr/>
        </p:nvSpPr>
        <p:spPr>
          <a:xfrm>
            <a:off x="10200402" y="1266899"/>
            <a:ext cx="269461" cy="150890"/>
          </a:xfrm>
          <a:custGeom>
            <a:avLst/>
            <a:gdLst/>
            <a:ahLst/>
            <a:cxnLst>
              <a:cxn ang="0">
                <a:pos x="wd2" y="hd2"/>
              </a:cxn>
              <a:cxn ang="5400000">
                <a:pos x="wd2" y="hd2"/>
              </a:cxn>
              <a:cxn ang="10800000">
                <a:pos x="wd2" y="hd2"/>
              </a:cxn>
              <a:cxn ang="16200000">
                <a:pos x="wd2" y="hd2"/>
              </a:cxn>
            </a:cxnLst>
            <a:rect l="0" t="0" r="r" b="b"/>
            <a:pathLst>
              <a:path w="21600" h="21600"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12700">
            <a:solidFill>
              <a:srgbClr val="000000"/>
            </a:solidFill>
            <a:miter lim="400000"/>
          </a:ln>
        </p:spPr>
        <p:txBody>
          <a:bodyPr lIns="0" tIns="0" rIns="0" bIns="0" anchor="ctr"/>
          <a:lstStyle/>
          <a:p>
            <a:pPr>
              <a:defRPr sz="1600"/>
            </a:pPr>
            <a:endParaRPr/>
          </a:p>
        </p:txBody>
      </p:sp>
      <p:sp>
        <p:nvSpPr>
          <p:cNvPr id="1075" name="Quand les grands groupes rencontrent les start-ups,…"/>
          <p:cNvSpPr txBox="1"/>
          <p:nvPr/>
        </p:nvSpPr>
        <p:spPr>
          <a:xfrm>
            <a:off x="10248685" y="2618413"/>
            <a:ext cx="1795506" cy="42806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sz="900" b="0"/>
            </a:pPr>
            <a:r>
              <a:t>Quand les grands groupes rencontrent les start-ups, </a:t>
            </a:r>
          </a:p>
          <a:p>
            <a:pPr>
              <a:defRPr sz="900" b="0"/>
            </a:pPr>
            <a:r>
              <a:t>Antoine Denoix , Axa France</a:t>
            </a:r>
          </a:p>
        </p:txBody>
      </p:sp>
      <p:pic>
        <p:nvPicPr>
          <p:cNvPr id="1076" name="Image" descr="Image"/>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18120" y="3375485"/>
            <a:ext cx="387794" cy="336827"/>
          </a:xfrm>
          <a:prstGeom prst="rect">
            <a:avLst/>
          </a:prstGeom>
          <a:ln w="12700">
            <a:miter lim="400000"/>
          </a:ln>
        </p:spPr>
      </p:pic>
      <p:pic>
        <p:nvPicPr>
          <p:cNvPr id="1077" name="Image" descr="Image"/>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420803" y="3178858"/>
            <a:ext cx="376917" cy="327918"/>
          </a:xfrm>
          <a:prstGeom prst="rect">
            <a:avLst/>
          </a:prstGeom>
          <a:ln w="12700">
            <a:miter lim="400000"/>
          </a:ln>
        </p:spPr>
      </p:pic>
      <p:pic>
        <p:nvPicPr>
          <p:cNvPr id="1078" name="Image" descr="Image"/>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45050" y="999880"/>
            <a:ext cx="376917" cy="327918"/>
          </a:xfrm>
          <a:prstGeom prst="rect">
            <a:avLst/>
          </a:prstGeom>
          <a:ln w="12700">
            <a:miter lim="400000"/>
          </a:ln>
        </p:spPr>
      </p:pic>
      <p:sp>
        <p:nvSpPr>
          <p:cNvPr id="1079" name="Le Travail plus flexible"/>
          <p:cNvSpPr txBox="1"/>
          <p:nvPr/>
        </p:nvSpPr>
        <p:spPr>
          <a:xfrm>
            <a:off x="10212225" y="6582988"/>
            <a:ext cx="141500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 Travail plus flexible</a:t>
            </a:r>
          </a:p>
        </p:txBody>
      </p:sp>
    </p:spTree>
  </p:cSld>
  <p:clrMapOvr>
    <a:masterClrMapping/>
  </p:clrMapOvr>
  <p:transition xmlns:p14="http://schemas.microsoft.com/office/powerpoint/2010/mai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1" name="image51.jpeg" descr="image51.jpeg">
            <a:hlinkClick r:id="rId2"/>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0" y="-6516"/>
            <a:ext cx="3935761" cy="6501250"/>
          </a:xfrm>
          <a:prstGeom prst="rect">
            <a:avLst/>
          </a:prstGeom>
          <a:ln w="12700">
            <a:miter lim="400000"/>
          </a:ln>
        </p:spPr>
      </p:pic>
      <p:sp>
        <p:nvSpPr>
          <p:cNvPr id="108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08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08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38</a:t>
            </a:fld>
            <a:endParaRPr/>
          </a:p>
        </p:txBody>
      </p:sp>
      <p:pic>
        <p:nvPicPr>
          <p:cNvPr id="1085"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086" name="CAS PRATIQUE 5 :…"/>
          <p:cNvSpPr txBox="1"/>
          <p:nvPr/>
        </p:nvSpPr>
        <p:spPr>
          <a:xfrm>
            <a:off x="4361570" y="269946"/>
            <a:ext cx="6790602" cy="11453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754EB3"/>
                </a:solidFill>
              </a:defRPr>
            </a:pPr>
            <a:r>
              <a:t>CAS PRATIQUE N°8 :</a:t>
            </a:r>
          </a:p>
          <a:p>
            <a:pPr algn="l">
              <a:defRPr sz="2500">
                <a:solidFill>
                  <a:srgbClr val="754EB3"/>
                </a:solidFill>
              </a:defRPr>
            </a:pPr>
            <a:r>
              <a:t>GRDF et Preda, un partenariat start-up/grand groupe pour une formation innovante</a:t>
            </a:r>
          </a:p>
        </p:txBody>
      </p:sp>
      <p:sp>
        <p:nvSpPr>
          <p:cNvPr id="1087" name="QUOI ?…"/>
          <p:cNvSpPr txBox="1"/>
          <p:nvPr/>
        </p:nvSpPr>
        <p:spPr>
          <a:xfrm>
            <a:off x="5372100" y="1775293"/>
            <a:ext cx="6312000" cy="1086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QUOI ? </a:t>
            </a:r>
          </a:p>
          <a:p>
            <a:pPr algn="just" defTabSz="457200">
              <a:defRPr b="0"/>
            </a:pPr>
            <a:r>
              <a:t>La politique d’open-innovation mise en place par GRDF a permis une collaboration réussie, et un projet lauréat du prix Digital, entre la start-up </a:t>
            </a:r>
            <a:r>
              <a:rPr b="1"/>
              <a:t>Preda</a:t>
            </a:r>
            <a:r>
              <a:t> et </a:t>
            </a:r>
            <a:r>
              <a:rPr b="1"/>
              <a:t>GRDF Centre</a:t>
            </a:r>
            <a:r>
              <a:t>, avec l’application mobile “</a:t>
            </a:r>
            <a:r>
              <a:rPr b="1"/>
              <a:t>Tefépamal</a:t>
            </a:r>
            <a:r>
              <a:t>”, lors du Challenge innovation KIOZ. La clef de cette collaboration aura été la confiance.</a:t>
            </a:r>
          </a:p>
        </p:txBody>
      </p:sp>
      <p:sp>
        <p:nvSpPr>
          <p:cNvPr id="1088" name="L’INTÉRÊT ?…"/>
          <p:cNvSpPr txBox="1"/>
          <p:nvPr/>
        </p:nvSpPr>
        <p:spPr>
          <a:xfrm>
            <a:off x="5372100" y="3337962"/>
            <a:ext cx="6312000" cy="1086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L’INTÉRÊT ?</a:t>
            </a:r>
          </a:p>
          <a:p>
            <a:pPr algn="just" defTabSz="457200">
              <a:defRPr b="0"/>
            </a:pPr>
            <a:r>
              <a:t>Fonctionner avec une start-up pour un projet digital a permis une </a:t>
            </a:r>
            <a:r>
              <a:rPr b="1"/>
              <a:t>approche agile, innovante,</a:t>
            </a:r>
            <a:r>
              <a:t> et résolument </a:t>
            </a:r>
            <a:r>
              <a:rPr b="1"/>
              <a:t>tournée « Expérience Utilisateur »</a:t>
            </a:r>
            <a:r>
              <a:t>. </a:t>
            </a:r>
            <a:endParaRPr sz="1500">
              <a:solidFill>
                <a:srgbClr val="FFFFFF"/>
              </a:solidFill>
            </a:endParaRPr>
          </a:p>
          <a:p>
            <a:pPr algn="just" defTabSz="457200">
              <a:defRPr b="0"/>
            </a:pPr>
            <a:r>
              <a:t>L’enjeu est également de dépasser les lenteurs de fonctionnement des grands groupes en </a:t>
            </a:r>
            <a:r>
              <a:rPr b="1"/>
              <a:t>répondant à un besoin au plus vite</a:t>
            </a:r>
            <a:r>
              <a:t>.</a:t>
            </a:r>
          </a:p>
        </p:txBody>
      </p:sp>
      <p:sp>
        <p:nvSpPr>
          <p:cNvPr id="1089" name="Rectangle"/>
          <p:cNvSpPr/>
          <p:nvPr/>
        </p:nvSpPr>
        <p:spPr>
          <a:xfrm>
            <a:off x="-12700" y="5840114"/>
            <a:ext cx="3961111" cy="596902"/>
          </a:xfrm>
          <a:prstGeom prst="rect">
            <a:avLst/>
          </a:prstGeom>
          <a:solidFill>
            <a:srgbClr val="FFFFFF">
              <a:alpha val="89879"/>
            </a:srgbClr>
          </a:solidFill>
          <a:ln w="12700">
            <a:miter lim="400000"/>
          </a:ln>
        </p:spPr>
        <p:txBody>
          <a:bodyPr lIns="0" tIns="0" rIns="0" bIns="0" anchor="ctr"/>
          <a:lstStyle/>
          <a:p>
            <a:pPr>
              <a:defRPr sz="1600"/>
            </a:pPr>
            <a:endParaRPr/>
          </a:p>
        </p:txBody>
      </p:sp>
      <p:sp>
        <p:nvSpPr>
          <p:cNvPr id="1090" name="Circle">
            <a:hlinkClick r:id="rId2"/>
          </p:cNvPr>
          <p:cNvSpPr/>
          <p:nvPr/>
        </p:nvSpPr>
        <p:spPr>
          <a:xfrm>
            <a:off x="10997658" y="238482"/>
            <a:ext cx="737683" cy="737681"/>
          </a:xfrm>
          <a:prstGeom prst="ellipse">
            <a:avLst/>
          </a:prstGeom>
          <a:solidFill>
            <a:srgbClr val="754EB3"/>
          </a:solidFill>
          <a:ln w="12700">
            <a:miter lim="400000"/>
          </a:ln>
        </p:spPr>
        <p:txBody>
          <a:bodyPr lIns="0" tIns="0" rIns="0" bIns="0" anchor="ctr"/>
          <a:lstStyle/>
          <a:p>
            <a:pPr>
              <a:defRPr sz="1600">
                <a:solidFill>
                  <a:srgbClr val="FFFFFF"/>
                </a:solidFill>
              </a:defRPr>
            </a:pPr>
            <a:endParaRPr/>
          </a:p>
        </p:txBody>
      </p:sp>
      <p:sp>
        <p:nvSpPr>
          <p:cNvPr id="1091"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sp>
        <p:nvSpPr>
          <p:cNvPr id="1092" name="ZoneTexte 1">
            <a:hlinkClick r:id="rId2"/>
          </p:cNvPr>
          <p:cNvSpPr txBox="1"/>
          <p:nvPr/>
        </p:nvSpPr>
        <p:spPr>
          <a:xfrm>
            <a:off x="6337799" y="6227935"/>
            <a:ext cx="5793899"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sz="700" b="0"/>
            </a:pPr>
            <a:r>
              <a:t>Source : </a:t>
            </a:r>
            <a:r>
              <a:rPr i="1"/>
              <a:t>Formation innovante : un partenariat Start-up/Grand Groupe</a:t>
            </a:r>
            <a:r>
              <a:t>, Le Journal de L’Eco, 2017</a:t>
            </a:r>
          </a:p>
        </p:txBody>
      </p:sp>
      <p:pic>
        <p:nvPicPr>
          <p:cNvPr id="1093" name="Image" descr="Image">
            <a:hlinkClick r:id="rId5"/>
          </p:cNvPr>
          <p:cNvPicPr>
            <a:picLocks noChangeAspect="1"/>
          </p:cNvPicPr>
          <p:nvPr/>
        </p:nvPicPr>
        <p:blipFill>
          <a:blip r:embed="rId6">
            <a:extLst/>
          </a:blip>
          <a:stretch>
            <a:fillRect/>
          </a:stretch>
        </p:blipFill>
        <p:spPr>
          <a:xfrm>
            <a:off x="1567261" y="5950044"/>
            <a:ext cx="801189" cy="471469"/>
          </a:xfrm>
          <a:prstGeom prst="rect">
            <a:avLst/>
          </a:prstGeom>
          <a:ln w="12700">
            <a:miter lim="400000"/>
          </a:ln>
        </p:spPr>
      </p:pic>
      <p:sp>
        <p:nvSpPr>
          <p:cNvPr id="1094" name="ET AUSSI……"/>
          <p:cNvSpPr txBox="1"/>
          <p:nvPr/>
        </p:nvSpPr>
        <p:spPr>
          <a:xfrm>
            <a:off x="5372100" y="4692646"/>
            <a:ext cx="6312000" cy="1289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ET AUSSI…</a:t>
            </a:r>
          </a:p>
          <a:p>
            <a:pPr algn="just" defTabSz="457200">
              <a:defRPr b="0"/>
            </a:pPr>
            <a:r>
              <a:t>Pour embarquer et sensibiliser l’ensemble des salariés, GRDF Centre a également </a:t>
            </a:r>
            <a:r>
              <a:rPr b="1"/>
              <a:t>investi les réseaux sociaux</a:t>
            </a:r>
            <a:r>
              <a:t>. Un </a:t>
            </a:r>
            <a:r>
              <a:rPr i="1"/>
              <a:t>teaser</a:t>
            </a:r>
            <a:r>
              <a:t> a été réalisé et diffusé en ligne, et une large promotion a été faite sur Facebook et Yammer (RSE). Une tablette tactile a également été mise en jeu pour qui obtiendrait le meilleur score au lancement.</a:t>
            </a:r>
          </a:p>
        </p:txBody>
      </p:sp>
      <p:pic>
        <p:nvPicPr>
          <p:cNvPr id="1095" name="noun_727762_cc.png" descr="noun_727762_cc.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4490516" y="2126422"/>
            <a:ext cx="585491" cy="596775"/>
          </a:xfrm>
          <a:prstGeom prst="rect">
            <a:avLst/>
          </a:prstGeom>
          <a:ln w="12700">
            <a:miter lim="400000"/>
          </a:ln>
        </p:spPr>
      </p:pic>
      <p:pic>
        <p:nvPicPr>
          <p:cNvPr id="1096" name="noun_1045096_cc.png" descr="noun_1045096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432770" y="5038987"/>
            <a:ext cx="700987" cy="596832"/>
          </a:xfrm>
          <a:prstGeom prst="rect">
            <a:avLst/>
          </a:prstGeom>
          <a:ln w="12700">
            <a:miter lim="400000"/>
          </a:ln>
        </p:spPr>
      </p:pic>
      <p:pic>
        <p:nvPicPr>
          <p:cNvPr id="1097" name="noun_648400_cc.png" descr="noun_648400_cc.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4484166" y="3585009"/>
            <a:ext cx="585457" cy="654887"/>
          </a:xfrm>
          <a:prstGeom prst="rect">
            <a:avLst/>
          </a:prstGeom>
          <a:ln w="12700">
            <a:miter lim="400000"/>
          </a:ln>
        </p:spPr>
      </p:pic>
      <p:pic>
        <p:nvPicPr>
          <p:cNvPr id="1098"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sp>
        <p:nvSpPr>
          <p:cNvPr id="1099" name="Le Travail plus flexible"/>
          <p:cNvSpPr txBox="1"/>
          <p:nvPr/>
        </p:nvSpPr>
        <p:spPr>
          <a:xfrm>
            <a:off x="10212225" y="6582988"/>
            <a:ext cx="141500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 Travail plus flexible</a:t>
            </a:r>
          </a:p>
        </p:txBody>
      </p:sp>
    </p:spTree>
  </p:cSld>
  <p:clrMapOvr>
    <a:masterClrMapping/>
  </p:clrMapOvr>
  <p:transition xmlns:p14="http://schemas.microsoft.com/office/powerpoint/2010/mai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10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1103" name="Image" descr="Image">
            <a:hlinkClick r:id="rId2"/>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0" y="-25401"/>
            <a:ext cx="3935761" cy="6499628"/>
          </a:xfrm>
          <a:prstGeom prst="rect">
            <a:avLst/>
          </a:prstGeom>
          <a:ln w="12700">
            <a:miter lim="400000"/>
          </a:ln>
        </p:spPr>
      </p:pic>
      <p:sp>
        <p:nvSpPr>
          <p:cNvPr id="110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39</a:t>
            </a:fld>
            <a:endParaRPr/>
          </a:p>
        </p:txBody>
      </p:sp>
      <p:pic>
        <p:nvPicPr>
          <p:cNvPr id="1105"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106" name="CAS PRATIQUE 6 :…"/>
          <p:cNvSpPr txBox="1"/>
          <p:nvPr/>
        </p:nvSpPr>
        <p:spPr>
          <a:xfrm>
            <a:off x="4361570" y="269946"/>
            <a:ext cx="5999814" cy="11453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754EB3"/>
                </a:solidFill>
              </a:defRPr>
            </a:pPr>
            <a:r>
              <a:t>CAS PRATIQUE N°9 :</a:t>
            </a:r>
          </a:p>
          <a:p>
            <a:pPr algn="l">
              <a:defRPr sz="2500">
                <a:solidFill>
                  <a:srgbClr val="754EB3"/>
                </a:solidFill>
              </a:defRPr>
            </a:pPr>
            <a:r>
              <a:t>The Camp, un nouveau genre d’espace de travail en Provence</a:t>
            </a:r>
          </a:p>
        </p:txBody>
      </p:sp>
      <p:sp>
        <p:nvSpPr>
          <p:cNvPr id="1107" name="Rectangle"/>
          <p:cNvSpPr/>
          <p:nvPr/>
        </p:nvSpPr>
        <p:spPr>
          <a:xfrm>
            <a:off x="-12700" y="5840114"/>
            <a:ext cx="3961111" cy="596902"/>
          </a:xfrm>
          <a:prstGeom prst="rect">
            <a:avLst/>
          </a:prstGeom>
          <a:solidFill>
            <a:srgbClr val="FFFFFF">
              <a:alpha val="66886"/>
            </a:srgbClr>
          </a:solidFill>
          <a:ln w="12700">
            <a:miter lim="400000"/>
          </a:ln>
        </p:spPr>
        <p:txBody>
          <a:bodyPr lIns="0" tIns="0" rIns="0" bIns="0" anchor="ctr"/>
          <a:lstStyle/>
          <a:p>
            <a:pPr>
              <a:defRPr sz="1600"/>
            </a:pPr>
            <a:endParaRPr/>
          </a:p>
        </p:txBody>
      </p:sp>
      <p:sp>
        <p:nvSpPr>
          <p:cNvPr id="1108" name="Circle">
            <a:hlinkClick r:id="rId5"/>
          </p:cNvPr>
          <p:cNvSpPr/>
          <p:nvPr/>
        </p:nvSpPr>
        <p:spPr>
          <a:xfrm>
            <a:off x="10997658" y="238482"/>
            <a:ext cx="737683" cy="737681"/>
          </a:xfrm>
          <a:prstGeom prst="ellipse">
            <a:avLst/>
          </a:prstGeom>
          <a:solidFill>
            <a:srgbClr val="754EB3"/>
          </a:solidFill>
          <a:ln w="12700">
            <a:miter lim="400000"/>
          </a:ln>
        </p:spPr>
        <p:txBody>
          <a:bodyPr lIns="0" tIns="0" rIns="0" bIns="0" anchor="ctr"/>
          <a:lstStyle/>
          <a:p>
            <a:pPr>
              <a:defRPr sz="1600">
                <a:solidFill>
                  <a:srgbClr val="FFFFFF"/>
                </a:solidFill>
              </a:defRPr>
            </a:pPr>
            <a:endParaRPr/>
          </a:p>
        </p:txBody>
      </p:sp>
      <p:sp>
        <p:nvSpPr>
          <p:cNvPr id="1109"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pic>
        <p:nvPicPr>
          <p:cNvPr id="1110" name="Image" descr="Image">
            <a:hlinkClick r:id="rId6"/>
          </p:cNvPr>
          <p:cNvPicPr>
            <a:picLocks noChangeAspect="1"/>
          </p:cNvPicPr>
          <p:nvPr/>
        </p:nvPicPr>
        <p:blipFill>
          <a:blip r:embed="rId7">
            <a:extLst/>
          </a:blip>
          <a:stretch>
            <a:fillRect/>
          </a:stretch>
        </p:blipFill>
        <p:spPr>
          <a:xfrm>
            <a:off x="1106288" y="5736501"/>
            <a:ext cx="1723133" cy="804129"/>
          </a:xfrm>
          <a:prstGeom prst="rect">
            <a:avLst/>
          </a:prstGeom>
          <a:ln w="12700">
            <a:miter lim="400000"/>
          </a:ln>
        </p:spPr>
      </p:pic>
      <p:sp>
        <p:nvSpPr>
          <p:cNvPr id="1111" name="QUOI ?…"/>
          <p:cNvSpPr txBox="1"/>
          <p:nvPr/>
        </p:nvSpPr>
        <p:spPr>
          <a:xfrm>
            <a:off x="5372100" y="1673693"/>
            <a:ext cx="6312000" cy="1289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QUOI ? </a:t>
            </a:r>
          </a:p>
          <a:p>
            <a:pPr algn="just" defTabSz="457200"/>
            <a:r>
              <a:rPr b="0"/>
              <a:t>Inauguré fin septembre 2017, </a:t>
            </a:r>
            <a:r>
              <a:t>The Camp</a:t>
            </a:r>
            <a:r>
              <a:rPr b="0"/>
              <a:t> est un lieu d’innovation, défini comme un tiers-lieu, dont les contours se dessinent encore. Une </a:t>
            </a:r>
            <a:r>
              <a:t>quarantaine de start-ups</a:t>
            </a:r>
            <a:r>
              <a:rPr b="0"/>
              <a:t> y sera à terme incubée. Un </a:t>
            </a:r>
            <a:r>
              <a:t>programme d’accélération</a:t>
            </a:r>
            <a:r>
              <a:rPr b="0"/>
              <a:t> sera également proposé. Enfin, </a:t>
            </a:r>
            <a:r>
              <a:t>l’intrapreneuriat</a:t>
            </a:r>
            <a:r>
              <a:rPr b="0"/>
              <a:t> permettra à des salariés de grands groupes de tester leur idée  au sein de la start-up studio de The Camp.</a:t>
            </a:r>
          </a:p>
        </p:txBody>
      </p:sp>
      <p:sp>
        <p:nvSpPr>
          <p:cNvPr id="1112" name="L’INTÉRÊT ?…"/>
          <p:cNvSpPr txBox="1"/>
          <p:nvPr/>
        </p:nvSpPr>
        <p:spPr>
          <a:xfrm>
            <a:off x="5372100" y="3355068"/>
            <a:ext cx="6312000" cy="1086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L’INTÉRÊT ?</a:t>
            </a:r>
          </a:p>
          <a:p>
            <a:pPr algn="just" defTabSz="457200">
              <a:defRPr b="0"/>
            </a:pPr>
            <a:r>
              <a:t>Créer un lieu de vie où sont traitées </a:t>
            </a:r>
            <a:r>
              <a:rPr b="1"/>
              <a:t>les thématiques d’avenir</a:t>
            </a:r>
            <a:r>
              <a:t> en favorisant </a:t>
            </a:r>
            <a:r>
              <a:rPr b="1"/>
              <a:t>l’innovation par tous, l’échange et la recherche de sens </a:t>
            </a:r>
            <a:r>
              <a:t>: scolaires, grands groupes, artistes, petites et moyennes entreprises, start-ups, chercheurs, militants se rencontrent sur le site.</a:t>
            </a:r>
          </a:p>
        </p:txBody>
      </p:sp>
      <p:sp>
        <p:nvSpPr>
          <p:cNvPr id="1113" name="ET AUSSI……"/>
          <p:cNvSpPr txBox="1"/>
          <p:nvPr/>
        </p:nvSpPr>
        <p:spPr>
          <a:xfrm>
            <a:off x="5372100" y="4895846"/>
            <a:ext cx="6312000"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754EB3"/>
                </a:solidFill>
              </a:defRPr>
            </a:pPr>
            <a:r>
              <a:t>ET AUSSI…</a:t>
            </a:r>
          </a:p>
          <a:p>
            <a:pPr algn="just" defTabSz="457200">
              <a:defRPr b="0"/>
            </a:pPr>
            <a:r>
              <a:t>Les cinq thématiques perçues comme les grands challenges de demain par l’équipe de The Camp, en consultation avec des Millennials sont : </a:t>
            </a:r>
            <a:r>
              <a:rPr b="1"/>
              <a:t>protection des océans, mobilité, qualité de vie, éducation</a:t>
            </a:r>
            <a:r>
              <a:t> et </a:t>
            </a:r>
            <a:r>
              <a:rPr b="1"/>
              <a:t>empowerment</a:t>
            </a:r>
            <a:r>
              <a:t>.</a:t>
            </a:r>
          </a:p>
        </p:txBody>
      </p:sp>
      <p:sp>
        <p:nvSpPr>
          <p:cNvPr id="1114" name="ZoneTexte 18">
            <a:hlinkClick r:id="rId5"/>
          </p:cNvPr>
          <p:cNvSpPr txBox="1"/>
          <p:nvPr/>
        </p:nvSpPr>
        <p:spPr>
          <a:xfrm>
            <a:off x="8756525" y="6233423"/>
            <a:ext cx="3316140"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sz="700" b="0"/>
            </a:pPr>
            <a:r>
              <a:t>Source : </a:t>
            </a:r>
            <a:r>
              <a:rPr i="1"/>
              <a:t>The Camp, Un Autre Futur Se Construit En Provence</a:t>
            </a:r>
            <a:r>
              <a:t>, Forbes, 2017</a:t>
            </a:r>
          </a:p>
        </p:txBody>
      </p:sp>
      <p:pic>
        <p:nvPicPr>
          <p:cNvPr id="1115" name="noun_727762_cc.png" descr="noun_727762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490516" y="2126422"/>
            <a:ext cx="585491" cy="596775"/>
          </a:xfrm>
          <a:prstGeom prst="rect">
            <a:avLst/>
          </a:prstGeom>
          <a:ln w="12700">
            <a:miter lim="400000"/>
          </a:ln>
        </p:spPr>
      </p:pic>
      <p:pic>
        <p:nvPicPr>
          <p:cNvPr id="1116" name="noun_1045096_cc.png" descr="noun_1045096_cc.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4432770" y="5038987"/>
            <a:ext cx="700987" cy="596832"/>
          </a:xfrm>
          <a:prstGeom prst="rect">
            <a:avLst/>
          </a:prstGeom>
          <a:ln w="12700">
            <a:miter lim="400000"/>
          </a:ln>
        </p:spPr>
      </p:pic>
      <p:pic>
        <p:nvPicPr>
          <p:cNvPr id="1117" name="noun_648400_cc.png" descr="noun_648400_cc.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a:xfrm>
            <a:off x="4484166" y="3585009"/>
            <a:ext cx="585457" cy="654887"/>
          </a:xfrm>
          <a:prstGeom prst="rect">
            <a:avLst/>
          </a:prstGeom>
          <a:ln w="12700">
            <a:miter lim="400000"/>
          </a:ln>
        </p:spPr>
      </p:pic>
      <p:pic>
        <p:nvPicPr>
          <p:cNvPr id="1118" name="Image" descr="Image"/>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sp>
        <p:nvSpPr>
          <p:cNvPr id="1119" name="Le Travail plus flexible"/>
          <p:cNvSpPr txBox="1"/>
          <p:nvPr/>
        </p:nvSpPr>
        <p:spPr>
          <a:xfrm>
            <a:off x="10212225" y="6582988"/>
            <a:ext cx="1415009"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Le Travail plus flexible</a:t>
            </a:r>
          </a:p>
        </p:txBody>
      </p:sp>
    </p:spTree>
  </p:cSld>
  <p:clrMapOvr>
    <a:masterClrMapping/>
  </p:clrMapOvr>
  <p:transition xmlns:p14="http://schemas.microsoft.com/office/powerpoint/2010/mai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30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304" name="Slide Number"/>
          <p:cNvSpPr txBox="1">
            <a:spLocks noGrp="1"/>
          </p:cNvSpPr>
          <p:nvPr>
            <p:ph type="sldNum" sz="quarter" idx="2"/>
          </p:nvPr>
        </p:nvSpPr>
        <p:spPr>
          <a:xfrm>
            <a:off x="11886096" y="6538231"/>
            <a:ext cx="148258" cy="223616"/>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4</a:t>
            </a:fld>
            <a:endParaRPr/>
          </a:p>
        </p:txBody>
      </p:sp>
      <p:pic>
        <p:nvPicPr>
          <p:cNvPr id="305"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grpSp>
        <p:nvGrpSpPr>
          <p:cNvPr id="314" name="Group"/>
          <p:cNvGrpSpPr/>
          <p:nvPr/>
        </p:nvGrpSpPr>
        <p:grpSpPr>
          <a:xfrm>
            <a:off x="791139" y="762040"/>
            <a:ext cx="10609722" cy="5082976"/>
            <a:chOff x="0" y="0"/>
            <a:chExt cx="10609721" cy="5082975"/>
          </a:xfrm>
        </p:grpSpPr>
        <p:sp>
          <p:nvSpPr>
            <p:cNvPr id="306" name="Rectangle"/>
            <p:cNvSpPr/>
            <p:nvPr/>
          </p:nvSpPr>
          <p:spPr>
            <a:xfrm>
              <a:off x="-1" y="0"/>
              <a:ext cx="2422518" cy="2457473"/>
            </a:xfrm>
            <a:prstGeom prst="rect">
              <a:avLst/>
            </a:prstGeom>
            <a:solidFill>
              <a:srgbClr val="F19A28"/>
            </a:solidFill>
            <a:ln w="12700" cap="flat">
              <a:noFill/>
              <a:miter lim="400000"/>
            </a:ln>
            <a:effectLst/>
          </p:spPr>
          <p:txBody>
            <a:bodyPr wrap="square" lIns="0" tIns="0" rIns="0" bIns="0" numCol="1" anchor="ctr">
              <a:noAutofit/>
            </a:bodyPr>
            <a:lstStyle/>
            <a:p>
              <a:endParaRPr/>
            </a:p>
          </p:txBody>
        </p:sp>
        <p:sp>
          <p:nvSpPr>
            <p:cNvPr id="307" name="Rectangle"/>
            <p:cNvSpPr/>
            <p:nvPr/>
          </p:nvSpPr>
          <p:spPr>
            <a:xfrm>
              <a:off x="2672051" y="0"/>
              <a:ext cx="2539087" cy="2457473"/>
            </a:xfrm>
            <a:prstGeom prst="rect">
              <a:avLst/>
            </a:prstGeom>
            <a:solidFill>
              <a:srgbClr val="54B4A5"/>
            </a:solidFill>
            <a:ln w="12700" cap="flat">
              <a:noFill/>
              <a:miter lim="400000"/>
            </a:ln>
            <a:effectLst/>
          </p:spPr>
          <p:txBody>
            <a:bodyPr wrap="square" lIns="0" tIns="0" rIns="0" bIns="0" numCol="1" anchor="ctr">
              <a:noAutofit/>
            </a:bodyPr>
            <a:lstStyle/>
            <a:p>
              <a:endParaRPr/>
            </a:p>
          </p:txBody>
        </p:sp>
        <p:sp>
          <p:nvSpPr>
            <p:cNvPr id="308" name="Rectangle"/>
            <p:cNvSpPr/>
            <p:nvPr/>
          </p:nvSpPr>
          <p:spPr>
            <a:xfrm>
              <a:off x="5419280" y="0"/>
              <a:ext cx="2422518" cy="2457473"/>
            </a:xfrm>
            <a:prstGeom prst="rect">
              <a:avLst/>
            </a:prstGeom>
            <a:solidFill>
              <a:srgbClr val="F66969"/>
            </a:solidFill>
            <a:ln w="12700" cap="flat">
              <a:noFill/>
              <a:miter lim="400000"/>
            </a:ln>
            <a:effectLst/>
          </p:spPr>
          <p:txBody>
            <a:bodyPr wrap="square" lIns="0" tIns="0" rIns="0" bIns="0" numCol="1" anchor="ctr">
              <a:noAutofit/>
            </a:bodyPr>
            <a:lstStyle/>
            <a:p>
              <a:endParaRPr/>
            </a:p>
          </p:txBody>
        </p:sp>
        <p:sp>
          <p:nvSpPr>
            <p:cNvPr id="309" name="Rectangle"/>
            <p:cNvSpPr/>
            <p:nvPr/>
          </p:nvSpPr>
          <p:spPr>
            <a:xfrm>
              <a:off x="8070635" y="16792"/>
              <a:ext cx="2539087" cy="2423889"/>
            </a:xfrm>
            <a:prstGeom prst="rect">
              <a:avLst/>
            </a:prstGeom>
            <a:solidFill>
              <a:srgbClr val="744FB2"/>
            </a:solidFill>
            <a:ln w="12700" cap="flat">
              <a:noFill/>
              <a:miter lim="400000"/>
            </a:ln>
            <a:effectLst/>
          </p:spPr>
          <p:txBody>
            <a:bodyPr wrap="square" lIns="0" tIns="0" rIns="0" bIns="0" numCol="1" anchor="ctr">
              <a:noAutofit/>
            </a:bodyPr>
            <a:lstStyle/>
            <a:p>
              <a:endParaRPr/>
            </a:p>
          </p:txBody>
        </p:sp>
        <p:sp>
          <p:nvSpPr>
            <p:cNvPr id="310" name="Rectangle"/>
            <p:cNvSpPr/>
            <p:nvPr/>
          </p:nvSpPr>
          <p:spPr>
            <a:xfrm>
              <a:off x="0" y="2625503"/>
              <a:ext cx="2422517" cy="2457473"/>
            </a:xfrm>
            <a:prstGeom prst="rect">
              <a:avLst/>
            </a:prstGeom>
            <a:solidFill>
              <a:srgbClr val="FFBD0E"/>
            </a:solidFill>
            <a:ln w="12700" cap="flat">
              <a:noFill/>
              <a:miter lim="400000"/>
            </a:ln>
            <a:effectLst/>
          </p:spPr>
          <p:txBody>
            <a:bodyPr wrap="square" lIns="0" tIns="0" rIns="0" bIns="0" numCol="1" anchor="ctr">
              <a:noAutofit/>
            </a:bodyPr>
            <a:lstStyle/>
            <a:p>
              <a:endParaRPr/>
            </a:p>
          </p:txBody>
        </p:sp>
        <p:sp>
          <p:nvSpPr>
            <p:cNvPr id="311" name="Rectangle"/>
            <p:cNvSpPr/>
            <p:nvPr/>
          </p:nvSpPr>
          <p:spPr>
            <a:xfrm>
              <a:off x="2651355" y="2625503"/>
              <a:ext cx="2539087" cy="2457473"/>
            </a:xfrm>
            <a:prstGeom prst="rect">
              <a:avLst/>
            </a:prstGeom>
            <a:solidFill>
              <a:srgbClr val="53A2EF"/>
            </a:solidFill>
            <a:ln w="12700" cap="flat">
              <a:noFill/>
              <a:miter lim="400000"/>
            </a:ln>
            <a:effectLst/>
          </p:spPr>
          <p:txBody>
            <a:bodyPr wrap="square" lIns="0" tIns="0" rIns="0" bIns="0" numCol="1" anchor="ctr">
              <a:noAutofit/>
            </a:bodyPr>
            <a:lstStyle/>
            <a:p>
              <a:endParaRPr/>
            </a:p>
          </p:txBody>
        </p:sp>
        <p:sp>
          <p:nvSpPr>
            <p:cNvPr id="312" name="Rectangle"/>
            <p:cNvSpPr/>
            <p:nvPr/>
          </p:nvSpPr>
          <p:spPr>
            <a:xfrm>
              <a:off x="5419280" y="2625503"/>
              <a:ext cx="2422518" cy="2457473"/>
            </a:xfrm>
            <a:prstGeom prst="rect">
              <a:avLst/>
            </a:prstGeom>
            <a:solidFill>
              <a:srgbClr val="99195E"/>
            </a:solidFill>
            <a:ln w="12700" cap="flat">
              <a:noFill/>
              <a:miter lim="400000"/>
            </a:ln>
            <a:effectLst/>
          </p:spPr>
          <p:txBody>
            <a:bodyPr wrap="square" lIns="0" tIns="0" rIns="0" bIns="0" numCol="1" anchor="ctr">
              <a:noAutofit/>
            </a:bodyPr>
            <a:lstStyle/>
            <a:p>
              <a:endParaRPr/>
            </a:p>
          </p:txBody>
        </p:sp>
        <p:sp>
          <p:nvSpPr>
            <p:cNvPr id="313" name="Rectangle"/>
            <p:cNvSpPr/>
            <p:nvPr/>
          </p:nvSpPr>
          <p:spPr>
            <a:xfrm>
              <a:off x="8070635" y="2625503"/>
              <a:ext cx="2539087" cy="2457473"/>
            </a:xfrm>
            <a:prstGeom prst="rect">
              <a:avLst/>
            </a:prstGeom>
            <a:solidFill>
              <a:srgbClr val="072199"/>
            </a:solidFill>
            <a:ln w="12700" cap="flat">
              <a:noFill/>
              <a:miter lim="400000"/>
            </a:ln>
            <a:effectLst/>
          </p:spPr>
          <p:txBody>
            <a:bodyPr wrap="square" lIns="0" tIns="0" rIns="0" bIns="0" numCol="1" anchor="ctr">
              <a:noAutofit/>
            </a:bodyPr>
            <a:lstStyle/>
            <a:p>
              <a:endParaRPr/>
            </a:p>
          </p:txBody>
        </p:sp>
      </p:grpSp>
      <p:sp>
        <p:nvSpPr>
          <p:cNvPr id="315" name="Le marché de l’emploi, bouleversé par l’automatisation du travail"/>
          <p:cNvSpPr txBox="1"/>
          <p:nvPr/>
        </p:nvSpPr>
        <p:spPr>
          <a:xfrm>
            <a:off x="861852" y="1540505"/>
            <a:ext cx="2266811" cy="123389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lstStyle>
            <a:lvl1pPr>
              <a:defRPr sz="1300" cap="all">
                <a:solidFill>
                  <a:srgbClr val="FFFFFF"/>
                </a:solidFill>
              </a:defRPr>
            </a:lvl1pPr>
          </a:lstStyle>
          <a:p>
            <a:r>
              <a:t>Le marché de l’emploi, bouleversé par l’automatisation du travail</a:t>
            </a:r>
          </a:p>
        </p:txBody>
      </p:sp>
      <p:sp>
        <p:nvSpPr>
          <p:cNvPr id="316" name="L’entreprise collaborative :…"/>
          <p:cNvSpPr txBox="1"/>
          <p:nvPr/>
        </p:nvSpPr>
        <p:spPr>
          <a:xfrm>
            <a:off x="3584123" y="1623975"/>
            <a:ext cx="2266812" cy="106695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lstStyle/>
          <a:p>
            <a:pPr>
              <a:defRPr sz="1300" cap="all">
                <a:solidFill>
                  <a:srgbClr val="FFFFFF"/>
                </a:solidFill>
              </a:defRPr>
            </a:pPr>
            <a:r>
              <a:t>L’entreprise collaborative :</a:t>
            </a:r>
          </a:p>
          <a:p>
            <a:pPr>
              <a:defRPr sz="1300" cap="all">
                <a:solidFill>
                  <a:srgbClr val="FFFFFF"/>
                </a:solidFill>
              </a:defRPr>
            </a:pPr>
            <a:r>
              <a:t>une force collective</a:t>
            </a:r>
          </a:p>
        </p:txBody>
      </p:sp>
      <p:sp>
        <p:nvSpPr>
          <p:cNvPr id="317" name="Impacts générationnels :…"/>
          <p:cNvSpPr txBox="1"/>
          <p:nvPr/>
        </p:nvSpPr>
        <p:spPr>
          <a:xfrm>
            <a:off x="6230055" y="1737686"/>
            <a:ext cx="2419491" cy="83953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lstStyle/>
          <a:p>
            <a:pPr>
              <a:defRPr sz="1300" cap="all">
                <a:solidFill>
                  <a:srgbClr val="FFFFFF"/>
                </a:solidFill>
              </a:defRPr>
            </a:pPr>
            <a:r>
              <a:t>Impacts générationnels :</a:t>
            </a:r>
          </a:p>
          <a:p>
            <a:pPr>
              <a:defRPr sz="1300" cap="all">
                <a:solidFill>
                  <a:srgbClr val="FFFFFF"/>
                </a:solidFill>
              </a:defRPr>
            </a:pPr>
            <a:r>
              <a:t>Mieux intégrer </a:t>
            </a:r>
          </a:p>
          <a:p>
            <a:pPr>
              <a:defRPr sz="1300" cap="all">
                <a:solidFill>
                  <a:srgbClr val="FFFFFF"/>
                </a:solidFill>
              </a:defRPr>
            </a:pPr>
            <a:r>
              <a:t>les générations Y et Z</a:t>
            </a:r>
          </a:p>
        </p:txBody>
      </p:sp>
      <p:sp>
        <p:nvSpPr>
          <p:cNvPr id="318" name="Travailler de manière plus flexible"/>
          <p:cNvSpPr txBox="1"/>
          <p:nvPr/>
        </p:nvSpPr>
        <p:spPr>
          <a:xfrm>
            <a:off x="9028666" y="1934867"/>
            <a:ext cx="2266812" cy="44517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lstStyle>
            <a:lvl1pPr>
              <a:defRPr sz="1300" cap="all">
                <a:solidFill>
                  <a:srgbClr val="FFFFFF"/>
                </a:solidFill>
              </a:defRPr>
            </a:lvl1pPr>
          </a:lstStyle>
          <a:p>
            <a:r>
              <a:t>Travailler de manière plus flexible</a:t>
            </a:r>
          </a:p>
        </p:txBody>
      </p:sp>
      <p:sp>
        <p:nvSpPr>
          <p:cNvPr id="319" name="Vers un cadre de travail plus humain"/>
          <p:cNvSpPr txBox="1"/>
          <p:nvPr/>
        </p:nvSpPr>
        <p:spPr>
          <a:xfrm>
            <a:off x="861852" y="4535923"/>
            <a:ext cx="2266811" cy="44517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lstStyle>
            <a:lvl1pPr>
              <a:defRPr sz="1300" cap="all">
                <a:solidFill>
                  <a:srgbClr val="FFFFFF"/>
                </a:solidFill>
              </a:defRPr>
            </a:lvl1pPr>
          </a:lstStyle>
          <a:p>
            <a:r>
              <a:t>Vers un cadre de travail plus humain</a:t>
            </a:r>
          </a:p>
        </p:txBody>
      </p:sp>
      <p:sp>
        <p:nvSpPr>
          <p:cNvPr id="320" name="Améliorer les performances"/>
          <p:cNvSpPr txBox="1"/>
          <p:nvPr/>
        </p:nvSpPr>
        <p:spPr>
          <a:xfrm>
            <a:off x="3584123" y="4535923"/>
            <a:ext cx="2266812" cy="44517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lstStyle>
            <a:lvl1pPr>
              <a:defRPr sz="1300" cap="all">
                <a:solidFill>
                  <a:srgbClr val="FFFFFF"/>
                </a:solidFill>
              </a:defRPr>
            </a:lvl1pPr>
          </a:lstStyle>
          <a:p>
            <a:r>
              <a:t>Améliorer les performances</a:t>
            </a:r>
          </a:p>
        </p:txBody>
      </p:sp>
      <p:sp>
        <p:nvSpPr>
          <p:cNvPr id="321" name="Le digital,…"/>
          <p:cNvSpPr txBox="1"/>
          <p:nvPr/>
        </p:nvSpPr>
        <p:spPr>
          <a:xfrm>
            <a:off x="6306395" y="4233128"/>
            <a:ext cx="2266811" cy="123389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lstStyle/>
          <a:p>
            <a:pPr>
              <a:defRPr sz="1300" cap="all">
                <a:solidFill>
                  <a:srgbClr val="FFFFFF"/>
                </a:solidFill>
              </a:defRPr>
            </a:pPr>
            <a:r>
              <a:t>Le digital,</a:t>
            </a:r>
          </a:p>
          <a:p>
            <a:pPr>
              <a:defRPr sz="1300" cap="all">
                <a:solidFill>
                  <a:srgbClr val="FFFFFF"/>
                </a:solidFill>
              </a:defRPr>
            </a:pPr>
            <a:r>
              <a:t>nouveau levier d’efficacitÉ du processus de  recrutement </a:t>
            </a:r>
          </a:p>
        </p:txBody>
      </p:sp>
      <p:sp>
        <p:nvSpPr>
          <p:cNvPr id="322" name="La montÉE en compétence rendue plus accessible"/>
          <p:cNvSpPr txBox="1"/>
          <p:nvPr/>
        </p:nvSpPr>
        <p:spPr>
          <a:xfrm>
            <a:off x="9028666" y="4316598"/>
            <a:ext cx="2266812" cy="106695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lstStyle>
            <a:lvl1pPr>
              <a:defRPr sz="1300" cap="all">
                <a:solidFill>
                  <a:srgbClr val="FFFFFF"/>
                </a:solidFill>
              </a:defRPr>
            </a:lvl1pPr>
          </a:lstStyle>
          <a:p>
            <a:r>
              <a:t>La montÉE en compétence rendue plus accessible</a:t>
            </a:r>
          </a:p>
        </p:txBody>
      </p:sp>
      <p:sp>
        <p:nvSpPr>
          <p:cNvPr id="323" name="1"/>
          <p:cNvSpPr/>
          <p:nvPr/>
        </p:nvSpPr>
        <p:spPr>
          <a:xfrm>
            <a:off x="1764626" y="908230"/>
            <a:ext cx="461264" cy="461263"/>
          </a:xfrm>
          <a:prstGeom prst="ellipse">
            <a:avLst/>
          </a:prstGeom>
          <a:solidFill>
            <a:srgbClr val="FFFFFF"/>
          </a:solidFill>
          <a:ln w="12700">
            <a:miter lim="400000"/>
          </a:ln>
          <a:extLst>
            <a:ext uri="{C572A759-6A51-4108-AA02-DFA0A04FC94B}">
              <ma14:wrappingTextBoxFlag xmlns:ma14="http://schemas.microsoft.com/office/mac/drawingml/2011/main" val="1"/>
            </a:ext>
          </a:extLst>
        </p:spPr>
        <p:txBody>
          <a:bodyPr lIns="0" tIns="0" rIns="0" bIns="0" anchor="ctr"/>
          <a:lstStyle>
            <a:lvl1pPr>
              <a:defRPr sz="1600">
                <a:solidFill>
                  <a:srgbClr val="F19A28"/>
                </a:solidFill>
              </a:defRPr>
            </a:lvl1pPr>
          </a:lstStyle>
          <a:p>
            <a:r>
              <a:t>1</a:t>
            </a:r>
          </a:p>
        </p:txBody>
      </p:sp>
      <p:sp>
        <p:nvSpPr>
          <p:cNvPr id="324" name="2"/>
          <p:cNvSpPr/>
          <p:nvPr/>
        </p:nvSpPr>
        <p:spPr>
          <a:xfrm>
            <a:off x="4486897" y="908230"/>
            <a:ext cx="461264" cy="461263"/>
          </a:xfrm>
          <a:prstGeom prst="ellipse">
            <a:avLst/>
          </a:prstGeom>
          <a:solidFill>
            <a:srgbClr val="FFFFFF"/>
          </a:solidFill>
          <a:ln w="12700">
            <a:miter lim="400000"/>
          </a:ln>
          <a:extLst>
            <a:ext uri="{C572A759-6A51-4108-AA02-DFA0A04FC94B}">
              <ma14:wrappingTextBoxFlag xmlns:ma14="http://schemas.microsoft.com/office/mac/drawingml/2011/main" val="1"/>
            </a:ext>
          </a:extLst>
        </p:spPr>
        <p:txBody>
          <a:bodyPr lIns="0" tIns="0" rIns="0" bIns="0" anchor="ctr"/>
          <a:lstStyle>
            <a:lvl1pPr>
              <a:defRPr sz="1600">
                <a:solidFill>
                  <a:srgbClr val="54B4A5"/>
                </a:solidFill>
              </a:defRPr>
            </a:lvl1pPr>
          </a:lstStyle>
          <a:p>
            <a:r>
              <a:t>2</a:t>
            </a:r>
          </a:p>
        </p:txBody>
      </p:sp>
      <p:sp>
        <p:nvSpPr>
          <p:cNvPr id="325" name="3"/>
          <p:cNvSpPr/>
          <p:nvPr/>
        </p:nvSpPr>
        <p:spPr>
          <a:xfrm>
            <a:off x="7209169" y="908230"/>
            <a:ext cx="461264" cy="461263"/>
          </a:xfrm>
          <a:prstGeom prst="ellipse">
            <a:avLst/>
          </a:prstGeom>
          <a:solidFill>
            <a:srgbClr val="FFFFFF"/>
          </a:solidFill>
          <a:ln w="12700">
            <a:miter lim="400000"/>
          </a:ln>
          <a:extLst>
            <a:ext uri="{C572A759-6A51-4108-AA02-DFA0A04FC94B}">
              <ma14:wrappingTextBoxFlag xmlns:ma14="http://schemas.microsoft.com/office/mac/drawingml/2011/main" val="1"/>
            </a:ext>
          </a:extLst>
        </p:spPr>
        <p:txBody>
          <a:bodyPr lIns="0" tIns="0" rIns="0" bIns="0" anchor="ctr"/>
          <a:lstStyle>
            <a:lvl1pPr>
              <a:defRPr sz="1600">
                <a:solidFill>
                  <a:srgbClr val="F66969"/>
                </a:solidFill>
              </a:defRPr>
            </a:lvl1pPr>
          </a:lstStyle>
          <a:p>
            <a:r>
              <a:t>3</a:t>
            </a:r>
          </a:p>
        </p:txBody>
      </p:sp>
      <p:sp>
        <p:nvSpPr>
          <p:cNvPr id="326" name="4"/>
          <p:cNvSpPr/>
          <p:nvPr/>
        </p:nvSpPr>
        <p:spPr>
          <a:xfrm>
            <a:off x="9931441" y="908230"/>
            <a:ext cx="461263" cy="461263"/>
          </a:xfrm>
          <a:prstGeom prst="ellipse">
            <a:avLst/>
          </a:prstGeom>
          <a:solidFill>
            <a:srgbClr val="FFFFFF"/>
          </a:solidFill>
          <a:ln w="12700">
            <a:miter lim="400000"/>
          </a:ln>
          <a:extLst>
            <a:ext uri="{C572A759-6A51-4108-AA02-DFA0A04FC94B}">
              <ma14:wrappingTextBoxFlag xmlns:ma14="http://schemas.microsoft.com/office/mac/drawingml/2011/main" val="1"/>
            </a:ext>
          </a:extLst>
        </p:spPr>
        <p:txBody>
          <a:bodyPr lIns="0" tIns="0" rIns="0" bIns="0" anchor="ctr"/>
          <a:lstStyle>
            <a:lvl1pPr>
              <a:defRPr sz="1600">
                <a:solidFill>
                  <a:srgbClr val="744FB2"/>
                </a:solidFill>
              </a:defRPr>
            </a:lvl1pPr>
          </a:lstStyle>
          <a:p>
            <a:r>
              <a:t>4</a:t>
            </a:r>
          </a:p>
        </p:txBody>
      </p:sp>
      <p:sp>
        <p:nvSpPr>
          <p:cNvPr id="327" name="5"/>
          <p:cNvSpPr/>
          <p:nvPr/>
        </p:nvSpPr>
        <p:spPr>
          <a:xfrm>
            <a:off x="1764626" y="3585373"/>
            <a:ext cx="461264" cy="461264"/>
          </a:xfrm>
          <a:prstGeom prst="ellipse">
            <a:avLst/>
          </a:prstGeom>
          <a:solidFill>
            <a:srgbClr val="FFFFFF"/>
          </a:solidFill>
          <a:ln w="12700">
            <a:miter lim="400000"/>
          </a:ln>
          <a:extLst>
            <a:ext uri="{C572A759-6A51-4108-AA02-DFA0A04FC94B}">
              <ma14:wrappingTextBoxFlag xmlns:ma14="http://schemas.microsoft.com/office/mac/drawingml/2011/main" val="1"/>
            </a:ext>
          </a:extLst>
        </p:spPr>
        <p:txBody>
          <a:bodyPr lIns="0" tIns="0" rIns="0" bIns="0" anchor="ctr"/>
          <a:lstStyle>
            <a:lvl1pPr>
              <a:defRPr sz="1600">
                <a:solidFill>
                  <a:srgbClr val="FFBD0E"/>
                </a:solidFill>
              </a:defRPr>
            </a:lvl1pPr>
          </a:lstStyle>
          <a:p>
            <a:r>
              <a:t>5</a:t>
            </a:r>
          </a:p>
        </p:txBody>
      </p:sp>
      <p:sp>
        <p:nvSpPr>
          <p:cNvPr id="328" name="6"/>
          <p:cNvSpPr/>
          <p:nvPr/>
        </p:nvSpPr>
        <p:spPr>
          <a:xfrm>
            <a:off x="4486897" y="3585373"/>
            <a:ext cx="461264" cy="461264"/>
          </a:xfrm>
          <a:prstGeom prst="ellipse">
            <a:avLst/>
          </a:prstGeom>
          <a:solidFill>
            <a:srgbClr val="FFFFFF"/>
          </a:solidFill>
          <a:ln w="12700">
            <a:miter lim="400000"/>
          </a:ln>
          <a:extLst>
            <a:ext uri="{C572A759-6A51-4108-AA02-DFA0A04FC94B}">
              <ma14:wrappingTextBoxFlag xmlns:ma14="http://schemas.microsoft.com/office/mac/drawingml/2011/main" val="1"/>
            </a:ext>
          </a:extLst>
        </p:spPr>
        <p:txBody>
          <a:bodyPr lIns="0" tIns="0" rIns="0" bIns="0" anchor="ctr"/>
          <a:lstStyle>
            <a:lvl1pPr>
              <a:defRPr sz="1600">
                <a:solidFill>
                  <a:srgbClr val="53A2EF"/>
                </a:solidFill>
              </a:defRPr>
            </a:lvl1pPr>
          </a:lstStyle>
          <a:p>
            <a:r>
              <a:t>6</a:t>
            </a:r>
          </a:p>
        </p:txBody>
      </p:sp>
      <p:sp>
        <p:nvSpPr>
          <p:cNvPr id="329" name="7"/>
          <p:cNvSpPr/>
          <p:nvPr/>
        </p:nvSpPr>
        <p:spPr>
          <a:xfrm>
            <a:off x="7209169" y="3585373"/>
            <a:ext cx="461264" cy="461264"/>
          </a:xfrm>
          <a:prstGeom prst="ellipse">
            <a:avLst/>
          </a:prstGeom>
          <a:solidFill>
            <a:srgbClr val="FFFFFF"/>
          </a:solidFill>
          <a:ln w="12700">
            <a:miter lim="400000"/>
          </a:ln>
          <a:extLst>
            <a:ext uri="{C572A759-6A51-4108-AA02-DFA0A04FC94B}">
              <ma14:wrappingTextBoxFlag xmlns:ma14="http://schemas.microsoft.com/office/mac/drawingml/2011/main" val="1"/>
            </a:ext>
          </a:extLst>
        </p:spPr>
        <p:txBody>
          <a:bodyPr lIns="0" tIns="0" rIns="0" bIns="0" anchor="ctr"/>
          <a:lstStyle>
            <a:lvl1pPr>
              <a:defRPr sz="1600">
                <a:solidFill>
                  <a:srgbClr val="99195F"/>
                </a:solidFill>
              </a:defRPr>
            </a:lvl1pPr>
          </a:lstStyle>
          <a:p>
            <a:r>
              <a:t>7</a:t>
            </a:r>
          </a:p>
        </p:txBody>
      </p:sp>
      <p:sp>
        <p:nvSpPr>
          <p:cNvPr id="330" name="8"/>
          <p:cNvSpPr/>
          <p:nvPr/>
        </p:nvSpPr>
        <p:spPr>
          <a:xfrm>
            <a:off x="9931440" y="3585373"/>
            <a:ext cx="461264" cy="461264"/>
          </a:xfrm>
          <a:prstGeom prst="ellipse">
            <a:avLst/>
          </a:prstGeom>
          <a:solidFill>
            <a:srgbClr val="FFFFFF"/>
          </a:solidFill>
          <a:ln w="12700">
            <a:miter lim="400000"/>
          </a:ln>
          <a:extLst>
            <a:ext uri="{C572A759-6A51-4108-AA02-DFA0A04FC94B}">
              <ma14:wrappingTextBoxFlag xmlns:ma14="http://schemas.microsoft.com/office/mac/drawingml/2011/main" val="1"/>
            </a:ext>
          </a:extLst>
        </p:spPr>
        <p:txBody>
          <a:bodyPr lIns="0" tIns="0" rIns="0" bIns="0" anchor="ctr"/>
          <a:lstStyle>
            <a:lvl1pPr>
              <a:defRPr sz="1600">
                <a:solidFill>
                  <a:srgbClr val="072199"/>
                </a:solidFill>
              </a:defRPr>
            </a:lvl1pPr>
          </a:lstStyle>
          <a:p>
            <a:r>
              <a:t>8</a:t>
            </a:r>
          </a:p>
        </p:txBody>
      </p:sp>
    </p:spTree>
  </p:cSld>
  <p:clrMapOvr>
    <a:masterClrMapping/>
  </p:clrMapOvr>
  <p:transition xmlns:p14="http://schemas.microsoft.com/office/powerpoint/2010/main" spd="med"/>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BD0E"/>
        </a:solidFill>
        <a:effectLst/>
      </p:bgPr>
    </p:bg>
    <p:spTree>
      <p:nvGrpSpPr>
        <p:cNvPr id="1" name=""/>
        <p:cNvGrpSpPr/>
        <p:nvPr/>
      </p:nvGrpSpPr>
      <p:grpSpPr>
        <a:xfrm>
          <a:off x="0" y="0"/>
          <a:ext cx="0" cy="0"/>
          <a:chOff x="0" y="0"/>
          <a:chExt cx="0" cy="0"/>
        </a:xfrm>
      </p:grpSpPr>
      <p:sp>
        <p:nvSpPr>
          <p:cNvPr id="1121"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EF64">
              <a:alpha val="34480"/>
            </a:srgbClr>
          </a:solidFill>
          <a:ln w="3175">
            <a:miter lim="400000"/>
          </a:ln>
        </p:spPr>
        <p:txBody>
          <a:bodyPr lIns="0" tIns="0" rIns="0" bIns="0" anchor="ctr"/>
          <a:lstStyle/>
          <a:p>
            <a:pPr>
              <a:defRPr sz="1600">
                <a:solidFill>
                  <a:srgbClr val="FFFFFF"/>
                </a:solidFill>
              </a:defRPr>
            </a:pPr>
            <a:endParaRPr/>
          </a:p>
        </p:txBody>
      </p:sp>
      <p:sp>
        <p:nvSpPr>
          <p:cNvPr id="1122"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BD0D">
              <a:alpha val="37890"/>
            </a:srgbClr>
          </a:solidFill>
          <a:ln w="3175">
            <a:miter lim="400000"/>
          </a:ln>
        </p:spPr>
        <p:txBody>
          <a:bodyPr lIns="0" tIns="0" rIns="0" bIns="0" anchor="ctr"/>
          <a:lstStyle/>
          <a:p>
            <a:pPr>
              <a:defRPr sz="1600">
                <a:solidFill>
                  <a:srgbClr val="FFFFFF"/>
                </a:solidFill>
              </a:defRPr>
            </a:pPr>
            <a:endParaRPr/>
          </a:p>
        </p:txBody>
      </p:sp>
      <p:sp>
        <p:nvSpPr>
          <p:cNvPr id="1123"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EF64">
              <a:alpha val="22696"/>
            </a:srgbClr>
          </a:solidFill>
          <a:ln w="3175">
            <a:miter lim="400000"/>
          </a:ln>
        </p:spPr>
        <p:txBody>
          <a:bodyPr lIns="0" tIns="0" rIns="0" bIns="0" anchor="ctr"/>
          <a:lstStyle/>
          <a:p>
            <a:pPr>
              <a:defRPr sz="1600">
                <a:solidFill>
                  <a:srgbClr val="FFFFFF"/>
                </a:solidFill>
              </a:defRPr>
            </a:pPr>
            <a:endParaRPr/>
          </a:p>
        </p:txBody>
      </p:sp>
      <p:sp>
        <p:nvSpPr>
          <p:cNvPr id="112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12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40</a:t>
            </a:fld>
            <a:endParaRPr/>
          </a:p>
        </p:txBody>
      </p:sp>
      <p:sp>
        <p:nvSpPr>
          <p:cNvPr id="112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1127"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128"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endParaRPr/>
          </a:p>
        </p:txBody>
      </p:sp>
      <p:sp>
        <p:nvSpPr>
          <p:cNvPr id="1129" name="5"/>
          <p:cNvSpPr txBox="1">
            <a:spLocks noGrp="1"/>
          </p:cNvSpPr>
          <p:nvPr>
            <p:ph type="body" idx="13"/>
          </p:nvPr>
        </p:nvSpPr>
        <p:spPr>
          <a:prstGeom prst="rect">
            <a:avLst/>
          </a:prstGeom>
        </p:spPr>
        <p:txBody>
          <a:bodyPr/>
          <a:lstStyle>
            <a:lvl1pPr>
              <a:defRPr>
                <a:solidFill>
                  <a:srgbClr val="535353"/>
                </a:solidFill>
              </a:defRPr>
            </a:lvl1pPr>
          </a:lstStyle>
          <a:p>
            <a:r>
              <a:t>5</a:t>
            </a:r>
          </a:p>
        </p:txBody>
      </p:sp>
      <p:sp>
        <p:nvSpPr>
          <p:cNvPr id="1130"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endParaRPr/>
          </a:p>
        </p:txBody>
      </p:sp>
      <p:sp>
        <p:nvSpPr>
          <p:cNvPr id="1131" name="Vers un cadre de travail plus humain"/>
          <p:cNvSpPr txBox="1">
            <a:spLocks noGrp="1"/>
          </p:cNvSpPr>
          <p:nvPr>
            <p:ph type="title"/>
          </p:nvPr>
        </p:nvSpPr>
        <p:spPr>
          <a:xfrm>
            <a:off x="4064482" y="2440821"/>
            <a:ext cx="5518099" cy="1728550"/>
          </a:xfrm>
          <a:prstGeom prst="rect">
            <a:avLst/>
          </a:prstGeom>
        </p:spPr>
        <p:txBody>
          <a:bodyPr/>
          <a:lstStyle>
            <a:lvl1pPr>
              <a:defRPr>
                <a:solidFill>
                  <a:srgbClr val="535353"/>
                </a:solidFill>
              </a:defRPr>
            </a:lvl1pPr>
          </a:lstStyle>
          <a:p>
            <a:r>
              <a:t>Vers un cadre de travail plus humain</a:t>
            </a:r>
          </a:p>
        </p:txBody>
      </p:sp>
      <p:pic>
        <p:nvPicPr>
          <p:cNvPr id="1132"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Tree>
  </p:cSld>
  <p:clrMapOvr>
    <a:masterClrMapping/>
  </p:clrMapOvr>
  <p:transition xmlns:p14="http://schemas.microsoft.com/office/powerpoint/2010/mai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13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136"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41</a:t>
            </a:fld>
            <a:endParaRPr/>
          </a:p>
        </p:txBody>
      </p:sp>
      <p:pic>
        <p:nvPicPr>
          <p:cNvPr id="1137"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138" name="Une entreprise heureuse et une qualité de vie au travail"/>
          <p:cNvSpPr txBox="1"/>
          <p:nvPr/>
        </p:nvSpPr>
        <p:spPr>
          <a:xfrm>
            <a:off x="463556" y="679245"/>
            <a:ext cx="8692382" cy="621849"/>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25400" tIns="25400" rIns="25400" bIns="25400" anchor="ctr">
            <a:normAutofit/>
          </a:bodyPr>
          <a:lstStyle>
            <a:lvl1pPr algn="l">
              <a:defRPr sz="2500">
                <a:solidFill>
                  <a:srgbClr val="FFBD0D"/>
                </a:solidFill>
              </a:defRPr>
            </a:lvl1pPr>
          </a:lstStyle>
          <a:p>
            <a:r>
              <a:t>Une entreprise heureuse et une qualité de vie au travail </a:t>
            </a:r>
          </a:p>
        </p:txBody>
      </p:sp>
      <p:sp>
        <p:nvSpPr>
          <p:cNvPr id="1139" name="Un Hot Topic en 2017"/>
          <p:cNvSpPr txBox="1"/>
          <p:nvPr/>
        </p:nvSpPr>
        <p:spPr>
          <a:xfrm>
            <a:off x="1116230" y="1669203"/>
            <a:ext cx="2114651" cy="27275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defTabSz="457200">
              <a:defRPr sz="1600"/>
            </a:lvl1pPr>
          </a:lstStyle>
          <a:p>
            <a:r>
              <a:t>Un Hot Topic en 2017</a:t>
            </a:r>
          </a:p>
        </p:txBody>
      </p:sp>
      <p:sp>
        <p:nvSpPr>
          <p:cNvPr id="1140" name="Circle">
            <a:hlinkClick r:id="rId3"/>
          </p:cNvPr>
          <p:cNvSpPr/>
          <p:nvPr/>
        </p:nvSpPr>
        <p:spPr>
          <a:xfrm>
            <a:off x="6158917" y="3149430"/>
            <a:ext cx="1744419" cy="1744418"/>
          </a:xfrm>
          <a:prstGeom prst="ellipse">
            <a:avLst/>
          </a:prstGeom>
          <a:solidFill>
            <a:srgbClr val="F28C58"/>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141" name="Circle">
            <a:hlinkClick r:id="rId4"/>
          </p:cNvPr>
          <p:cNvSpPr/>
          <p:nvPr/>
        </p:nvSpPr>
        <p:spPr>
          <a:xfrm>
            <a:off x="3896033" y="2881136"/>
            <a:ext cx="2064495" cy="2064495"/>
          </a:xfrm>
          <a:prstGeom prst="ellipse">
            <a:avLst/>
          </a:prstGeom>
          <a:solidFill>
            <a:srgbClr val="B0CD63">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142" name="Circle">
            <a:hlinkClick r:id="rId5"/>
          </p:cNvPr>
          <p:cNvSpPr/>
          <p:nvPr/>
        </p:nvSpPr>
        <p:spPr>
          <a:xfrm>
            <a:off x="5225076" y="2232684"/>
            <a:ext cx="1611053" cy="1611053"/>
          </a:xfrm>
          <a:prstGeom prst="ellipse">
            <a:avLst/>
          </a:prstGeom>
          <a:solidFill>
            <a:srgbClr val="F0C424">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pic>
        <p:nvPicPr>
          <p:cNvPr id="1143" name="Image" descr="Image"/>
          <p:cNvPicPr>
            <a:picLocks noChangeAspect="1"/>
          </p:cNvPicPr>
          <p:nvPr/>
        </p:nvPicPr>
        <p:blipFill>
          <a:blip r:embed="rId6">
            <a:extLst/>
          </a:blip>
          <a:stretch>
            <a:fillRect/>
          </a:stretch>
        </p:blipFill>
        <p:spPr>
          <a:xfrm>
            <a:off x="6548545" y="3659656"/>
            <a:ext cx="965165" cy="794405"/>
          </a:xfrm>
          <a:prstGeom prst="rect">
            <a:avLst/>
          </a:prstGeom>
          <a:ln w="12700">
            <a:miter lim="400000"/>
          </a:ln>
        </p:spPr>
      </p:pic>
      <p:pic>
        <p:nvPicPr>
          <p:cNvPr id="1144" name="Image" descr="Image"/>
          <p:cNvPicPr>
            <a:picLocks noChangeAspect="1"/>
          </p:cNvPicPr>
          <p:nvPr/>
        </p:nvPicPr>
        <p:blipFill>
          <a:blip r:embed="rId7">
            <a:extLst/>
          </a:blip>
          <a:stretch>
            <a:fillRect/>
          </a:stretch>
        </p:blipFill>
        <p:spPr>
          <a:xfrm>
            <a:off x="5587927" y="2586576"/>
            <a:ext cx="885352" cy="64525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800"/>
                </a:lnTo>
                <a:cubicBezTo>
                  <a:pt x="0" y="20946"/>
                  <a:pt x="17" y="21600"/>
                  <a:pt x="319" y="21600"/>
                </a:cubicBezTo>
                <a:cubicBezTo>
                  <a:pt x="497" y="21600"/>
                  <a:pt x="724" y="21340"/>
                  <a:pt x="823" y="21029"/>
                </a:cubicBezTo>
                <a:cubicBezTo>
                  <a:pt x="1068" y="20261"/>
                  <a:pt x="2094" y="20114"/>
                  <a:pt x="2362" y="20803"/>
                </a:cubicBezTo>
                <a:cubicBezTo>
                  <a:pt x="2466" y="21069"/>
                  <a:pt x="2503" y="21353"/>
                  <a:pt x="2440" y="21441"/>
                </a:cubicBezTo>
                <a:cubicBezTo>
                  <a:pt x="2404" y="21490"/>
                  <a:pt x="3958" y="21531"/>
                  <a:pt x="6129" y="21560"/>
                </a:cubicBezTo>
                <a:cubicBezTo>
                  <a:pt x="7203" y="21526"/>
                  <a:pt x="8017" y="21480"/>
                  <a:pt x="7987" y="21414"/>
                </a:cubicBezTo>
                <a:cubicBezTo>
                  <a:pt x="7856" y="21121"/>
                  <a:pt x="8326" y="18811"/>
                  <a:pt x="8520" y="18797"/>
                </a:cubicBezTo>
                <a:cubicBezTo>
                  <a:pt x="8753" y="18781"/>
                  <a:pt x="9196" y="20611"/>
                  <a:pt x="9091" y="21162"/>
                </a:cubicBezTo>
                <a:cubicBezTo>
                  <a:pt x="9018" y="21543"/>
                  <a:pt x="9787" y="21581"/>
                  <a:pt x="14435" y="21587"/>
                </a:cubicBezTo>
                <a:lnTo>
                  <a:pt x="14494" y="20670"/>
                </a:lnTo>
                <a:cubicBezTo>
                  <a:pt x="14572" y="19400"/>
                  <a:pt x="14907" y="19367"/>
                  <a:pt x="15510" y="20564"/>
                </a:cubicBezTo>
                <a:lnTo>
                  <a:pt x="16014" y="21587"/>
                </a:lnTo>
                <a:lnTo>
                  <a:pt x="17388" y="21587"/>
                </a:lnTo>
                <a:lnTo>
                  <a:pt x="17388" y="20896"/>
                </a:lnTo>
                <a:cubicBezTo>
                  <a:pt x="17388" y="20229"/>
                  <a:pt x="17666" y="19594"/>
                  <a:pt x="17960" y="19594"/>
                </a:cubicBezTo>
                <a:cubicBezTo>
                  <a:pt x="18034" y="19594"/>
                  <a:pt x="18285" y="20038"/>
                  <a:pt x="18512" y="20590"/>
                </a:cubicBezTo>
                <a:lnTo>
                  <a:pt x="18918" y="21587"/>
                </a:lnTo>
                <a:lnTo>
                  <a:pt x="20264" y="21600"/>
                </a:lnTo>
                <a:lnTo>
                  <a:pt x="21600" y="21600"/>
                </a:lnTo>
                <a:lnTo>
                  <a:pt x="21600" y="13749"/>
                </a:lnTo>
                <a:lnTo>
                  <a:pt x="21600" y="5898"/>
                </a:lnTo>
                <a:lnTo>
                  <a:pt x="19354" y="5898"/>
                </a:lnTo>
                <a:lnTo>
                  <a:pt x="17117" y="5898"/>
                </a:lnTo>
                <a:lnTo>
                  <a:pt x="16420" y="2949"/>
                </a:lnTo>
                <a:lnTo>
                  <a:pt x="15713" y="0"/>
                </a:lnTo>
                <a:lnTo>
                  <a:pt x="0" y="0"/>
                </a:lnTo>
                <a:close/>
                <a:moveTo>
                  <a:pt x="5064" y="11557"/>
                </a:moveTo>
                <a:cubicBezTo>
                  <a:pt x="5901" y="11557"/>
                  <a:pt x="6329" y="13117"/>
                  <a:pt x="5703" y="13895"/>
                </a:cubicBezTo>
                <a:cubicBezTo>
                  <a:pt x="5049" y="14706"/>
                  <a:pt x="4028" y="14088"/>
                  <a:pt x="4028" y="12886"/>
                </a:cubicBezTo>
                <a:cubicBezTo>
                  <a:pt x="4028" y="12255"/>
                  <a:pt x="4574" y="11557"/>
                  <a:pt x="5064" y="11557"/>
                </a:cubicBezTo>
                <a:close/>
                <a:moveTo>
                  <a:pt x="8355" y="11570"/>
                </a:moveTo>
                <a:cubicBezTo>
                  <a:pt x="8684" y="11524"/>
                  <a:pt x="9023" y="11689"/>
                  <a:pt x="9227" y="12089"/>
                </a:cubicBezTo>
                <a:cubicBezTo>
                  <a:pt x="9611" y="12840"/>
                  <a:pt x="9592" y="13209"/>
                  <a:pt x="9149" y="13815"/>
                </a:cubicBezTo>
                <a:cubicBezTo>
                  <a:pt x="8631" y="14526"/>
                  <a:pt x="7952" y="14454"/>
                  <a:pt x="7571" y="13656"/>
                </a:cubicBezTo>
                <a:cubicBezTo>
                  <a:pt x="7290" y="13068"/>
                  <a:pt x="7281" y="12934"/>
                  <a:pt x="7523" y="12341"/>
                </a:cubicBezTo>
                <a:cubicBezTo>
                  <a:pt x="7708" y="11886"/>
                  <a:pt x="8027" y="11617"/>
                  <a:pt x="8355" y="11570"/>
                </a:cubicBezTo>
                <a:close/>
                <a:moveTo>
                  <a:pt x="11918" y="11570"/>
                </a:moveTo>
                <a:cubicBezTo>
                  <a:pt x="12110" y="11591"/>
                  <a:pt x="12284" y="11674"/>
                  <a:pt x="12412" y="11849"/>
                </a:cubicBezTo>
                <a:cubicBezTo>
                  <a:pt x="12740" y="12300"/>
                  <a:pt x="12676" y="13423"/>
                  <a:pt x="12296" y="13895"/>
                </a:cubicBezTo>
                <a:cubicBezTo>
                  <a:pt x="12112" y="14124"/>
                  <a:pt x="11783" y="14320"/>
                  <a:pt x="11570" y="14320"/>
                </a:cubicBezTo>
                <a:cubicBezTo>
                  <a:pt x="11153" y="14320"/>
                  <a:pt x="10611" y="13456"/>
                  <a:pt x="10611" y="12793"/>
                </a:cubicBezTo>
                <a:cubicBezTo>
                  <a:pt x="10611" y="12064"/>
                  <a:pt x="11342" y="11508"/>
                  <a:pt x="11918" y="11570"/>
                </a:cubicBezTo>
                <a:close/>
                <a:moveTo>
                  <a:pt x="12112" y="17827"/>
                </a:moveTo>
                <a:cubicBezTo>
                  <a:pt x="12888" y="17827"/>
                  <a:pt x="13269" y="19668"/>
                  <a:pt x="12654" y="20431"/>
                </a:cubicBezTo>
                <a:cubicBezTo>
                  <a:pt x="12219" y="20971"/>
                  <a:pt x="11849" y="20948"/>
                  <a:pt x="11473" y="20378"/>
                </a:cubicBezTo>
                <a:cubicBezTo>
                  <a:pt x="10885" y="19486"/>
                  <a:pt x="11299" y="17827"/>
                  <a:pt x="12112" y="17827"/>
                </a:cubicBezTo>
                <a:close/>
                <a:moveTo>
                  <a:pt x="15210" y="17867"/>
                </a:moveTo>
                <a:cubicBezTo>
                  <a:pt x="15501" y="17924"/>
                  <a:pt x="15646" y="18128"/>
                  <a:pt x="15646" y="18465"/>
                </a:cubicBezTo>
                <a:cubicBezTo>
                  <a:pt x="15646" y="19121"/>
                  <a:pt x="14705" y="19322"/>
                  <a:pt x="14532" y="18704"/>
                </a:cubicBezTo>
                <a:cubicBezTo>
                  <a:pt x="14377" y="18150"/>
                  <a:pt x="14682" y="17765"/>
                  <a:pt x="15210" y="17867"/>
                </a:cubicBezTo>
                <a:close/>
                <a:moveTo>
                  <a:pt x="1501" y="18359"/>
                </a:moveTo>
                <a:cubicBezTo>
                  <a:pt x="1557" y="18341"/>
                  <a:pt x="1623" y="18464"/>
                  <a:pt x="1752" y="18704"/>
                </a:cubicBezTo>
                <a:cubicBezTo>
                  <a:pt x="1898" y="18975"/>
                  <a:pt x="1991" y="19318"/>
                  <a:pt x="1956" y="19461"/>
                </a:cubicBezTo>
                <a:cubicBezTo>
                  <a:pt x="1876" y="19790"/>
                  <a:pt x="1346" y="19945"/>
                  <a:pt x="1230" y="19674"/>
                </a:cubicBezTo>
                <a:cubicBezTo>
                  <a:pt x="1182" y="19563"/>
                  <a:pt x="1221" y="19182"/>
                  <a:pt x="1317" y="18837"/>
                </a:cubicBezTo>
                <a:cubicBezTo>
                  <a:pt x="1402" y="18531"/>
                  <a:pt x="1445" y="18376"/>
                  <a:pt x="1501" y="18359"/>
                </a:cubicBezTo>
                <a:close/>
              </a:path>
            </a:pathLst>
          </a:custGeom>
          <a:ln w="12700">
            <a:miter lim="400000"/>
          </a:ln>
        </p:spPr>
      </p:pic>
      <p:pic>
        <p:nvPicPr>
          <p:cNvPr id="1145" name="Image" descr="Image"/>
          <p:cNvPicPr>
            <a:picLocks noChangeAspect="1"/>
          </p:cNvPicPr>
          <p:nvPr/>
        </p:nvPicPr>
        <p:blipFill>
          <a:blip r:embed="rId8">
            <a:extLst/>
          </a:blip>
          <a:stretch>
            <a:fillRect/>
          </a:stretch>
        </p:blipFill>
        <p:spPr>
          <a:xfrm>
            <a:off x="3979240" y="3659582"/>
            <a:ext cx="1898082" cy="5106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792"/>
                </a:lnTo>
                <a:lnTo>
                  <a:pt x="0" y="21600"/>
                </a:lnTo>
                <a:lnTo>
                  <a:pt x="21600" y="21600"/>
                </a:lnTo>
                <a:lnTo>
                  <a:pt x="21600" y="10792"/>
                </a:lnTo>
                <a:lnTo>
                  <a:pt x="21600" y="0"/>
                </a:lnTo>
                <a:lnTo>
                  <a:pt x="0" y="0"/>
                </a:lnTo>
                <a:close/>
                <a:moveTo>
                  <a:pt x="11561" y="7418"/>
                </a:moveTo>
                <a:cubicBezTo>
                  <a:pt x="11685" y="7511"/>
                  <a:pt x="11787" y="7852"/>
                  <a:pt x="11787" y="8358"/>
                </a:cubicBezTo>
                <a:cubicBezTo>
                  <a:pt x="11787" y="8937"/>
                  <a:pt x="11700" y="9209"/>
                  <a:pt x="11493" y="9298"/>
                </a:cubicBezTo>
                <a:cubicBezTo>
                  <a:pt x="11147" y="9447"/>
                  <a:pt x="10999" y="8761"/>
                  <a:pt x="11191" y="7905"/>
                </a:cubicBezTo>
                <a:cubicBezTo>
                  <a:pt x="11287" y="7471"/>
                  <a:pt x="11437" y="7325"/>
                  <a:pt x="11561" y="7418"/>
                </a:cubicBezTo>
                <a:close/>
                <a:moveTo>
                  <a:pt x="15851" y="10322"/>
                </a:moveTo>
                <a:cubicBezTo>
                  <a:pt x="15911" y="10275"/>
                  <a:pt x="15967" y="10292"/>
                  <a:pt x="16009" y="10389"/>
                </a:cubicBezTo>
                <a:cubicBezTo>
                  <a:pt x="16159" y="10733"/>
                  <a:pt x="16145" y="12368"/>
                  <a:pt x="15987" y="12957"/>
                </a:cubicBezTo>
                <a:cubicBezTo>
                  <a:pt x="15914" y="13226"/>
                  <a:pt x="15824" y="13443"/>
                  <a:pt x="15788" y="13443"/>
                </a:cubicBezTo>
                <a:cubicBezTo>
                  <a:pt x="15653" y="13443"/>
                  <a:pt x="15458" y="12443"/>
                  <a:pt x="15458" y="11748"/>
                </a:cubicBezTo>
                <a:cubicBezTo>
                  <a:pt x="15458" y="11149"/>
                  <a:pt x="15673" y="10461"/>
                  <a:pt x="15851" y="10322"/>
                </a:cubicBezTo>
                <a:close/>
                <a:moveTo>
                  <a:pt x="10500" y="10355"/>
                </a:moveTo>
                <a:cubicBezTo>
                  <a:pt x="10707" y="10235"/>
                  <a:pt x="10795" y="10908"/>
                  <a:pt x="10680" y="12117"/>
                </a:cubicBezTo>
                <a:cubicBezTo>
                  <a:pt x="10562" y="13363"/>
                  <a:pt x="10316" y="13735"/>
                  <a:pt x="10111" y="12973"/>
                </a:cubicBezTo>
                <a:cubicBezTo>
                  <a:pt x="9904" y="12203"/>
                  <a:pt x="9949" y="11488"/>
                  <a:pt x="10256" y="10741"/>
                </a:cubicBezTo>
                <a:cubicBezTo>
                  <a:pt x="10349" y="10515"/>
                  <a:pt x="10431" y="10395"/>
                  <a:pt x="10500" y="10355"/>
                </a:cubicBezTo>
                <a:close/>
                <a:moveTo>
                  <a:pt x="18886" y="12403"/>
                </a:moveTo>
                <a:cubicBezTo>
                  <a:pt x="18924" y="12392"/>
                  <a:pt x="18956" y="12445"/>
                  <a:pt x="18981" y="12537"/>
                </a:cubicBezTo>
                <a:cubicBezTo>
                  <a:pt x="19091" y="12941"/>
                  <a:pt x="19074" y="13405"/>
                  <a:pt x="18904" y="14920"/>
                </a:cubicBezTo>
                <a:cubicBezTo>
                  <a:pt x="18696" y="16774"/>
                  <a:pt x="18310" y="18201"/>
                  <a:pt x="18163" y="17656"/>
                </a:cubicBezTo>
                <a:cubicBezTo>
                  <a:pt x="18123" y="17505"/>
                  <a:pt x="18091" y="16868"/>
                  <a:pt x="18091" y="16229"/>
                </a:cubicBezTo>
                <a:cubicBezTo>
                  <a:pt x="18091" y="14853"/>
                  <a:pt x="18619" y="12477"/>
                  <a:pt x="18886" y="12403"/>
                </a:cubicBezTo>
                <a:close/>
              </a:path>
            </a:pathLst>
          </a:custGeom>
          <a:ln w="12700">
            <a:miter lim="400000"/>
          </a:ln>
        </p:spPr>
      </p:pic>
      <p:sp>
        <p:nvSpPr>
          <p:cNvPr id="1146" name="Circle">
            <a:hlinkClick r:id="rId9"/>
          </p:cNvPr>
          <p:cNvSpPr/>
          <p:nvPr/>
        </p:nvSpPr>
        <p:spPr>
          <a:xfrm>
            <a:off x="9374371" y="3927183"/>
            <a:ext cx="1172525" cy="1172525"/>
          </a:xfrm>
          <a:prstGeom prst="ellipse">
            <a:avLst/>
          </a:prstGeom>
          <a:solidFill>
            <a:srgbClr val="52A3EF">
              <a:alpha val="77855"/>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147" name="Circle">
            <a:hlinkClick r:id="rId10"/>
          </p:cNvPr>
          <p:cNvSpPr/>
          <p:nvPr/>
        </p:nvSpPr>
        <p:spPr>
          <a:xfrm>
            <a:off x="9130249" y="2249764"/>
            <a:ext cx="1464773" cy="1464773"/>
          </a:xfrm>
          <a:prstGeom prst="ellipse">
            <a:avLst/>
          </a:prstGeom>
          <a:solidFill>
            <a:srgbClr val="1B6AA5">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148" name="Circle">
            <a:hlinkClick r:id="rId11"/>
          </p:cNvPr>
          <p:cNvSpPr/>
          <p:nvPr/>
        </p:nvSpPr>
        <p:spPr>
          <a:xfrm>
            <a:off x="10034405" y="2958149"/>
            <a:ext cx="1263891" cy="1263891"/>
          </a:xfrm>
          <a:prstGeom prst="ellipse">
            <a:avLst/>
          </a:prstGeom>
          <a:solidFill>
            <a:srgbClr val="46C1A4">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pic>
        <p:nvPicPr>
          <p:cNvPr id="1149" name="Image" descr="Image"/>
          <p:cNvPicPr>
            <a:picLocks noChangeAspect="1"/>
          </p:cNvPicPr>
          <p:nvPr/>
        </p:nvPicPr>
        <p:blipFill>
          <a:blip r:embed="rId12">
            <a:extLst/>
          </a:blip>
          <a:stretch>
            <a:fillRect/>
          </a:stretch>
        </p:blipFill>
        <p:spPr>
          <a:xfrm>
            <a:off x="9319408" y="2829478"/>
            <a:ext cx="1086455" cy="305345"/>
          </a:xfrm>
          <a:prstGeom prst="rect">
            <a:avLst/>
          </a:prstGeom>
          <a:ln w="12700">
            <a:miter lim="400000"/>
          </a:ln>
        </p:spPr>
      </p:pic>
      <p:pic>
        <p:nvPicPr>
          <p:cNvPr id="1150" name="Image" descr="Image"/>
          <p:cNvPicPr>
            <a:picLocks noChangeAspect="1"/>
          </p:cNvPicPr>
          <p:nvPr/>
        </p:nvPicPr>
        <p:blipFill>
          <a:blip r:embed="rId13">
            <a:extLst/>
          </a:blip>
          <a:stretch>
            <a:fillRect/>
          </a:stretch>
        </p:blipFill>
        <p:spPr>
          <a:xfrm>
            <a:off x="10172400" y="3469232"/>
            <a:ext cx="987899" cy="241722"/>
          </a:xfrm>
          <a:prstGeom prst="rect">
            <a:avLst/>
          </a:prstGeom>
          <a:ln w="12700">
            <a:miter lim="400000"/>
          </a:ln>
        </p:spPr>
      </p:pic>
      <p:pic>
        <p:nvPicPr>
          <p:cNvPr id="1151" name="Image" descr="Image"/>
          <p:cNvPicPr>
            <a:picLocks noChangeAspect="1"/>
          </p:cNvPicPr>
          <p:nvPr/>
        </p:nvPicPr>
        <p:blipFill>
          <a:blip r:embed="rId14" cstate="print">
            <a:extLst>
              <a:ext uri="{28A0092B-C50C-407E-A947-70E740481C1C}">
                <a14:useLocalDpi xmlns:a14="http://schemas.microsoft.com/office/drawing/2010/main"/>
              </a:ext>
            </a:extLst>
          </a:blip>
          <a:srcRect/>
          <a:stretch>
            <a:fillRect/>
          </a:stretch>
        </p:blipFill>
        <p:spPr>
          <a:xfrm>
            <a:off x="9650642" y="4201838"/>
            <a:ext cx="619919" cy="623095"/>
          </a:xfrm>
          <a:custGeom>
            <a:avLst/>
            <a:gdLst/>
            <a:ahLst/>
            <a:cxnLst>
              <a:cxn ang="0">
                <a:pos x="wd2" y="hd2"/>
              </a:cxn>
              <a:cxn ang="5400000">
                <a:pos x="wd2" y="hd2"/>
              </a:cxn>
              <a:cxn ang="10800000">
                <a:pos x="wd2" y="hd2"/>
              </a:cxn>
              <a:cxn ang="16200000">
                <a:pos x="wd2" y="hd2"/>
              </a:cxn>
            </a:cxnLst>
            <a:rect l="0" t="0" r="r" b="b"/>
            <a:pathLst>
              <a:path w="21600" h="21600" extrusionOk="0">
                <a:moveTo>
                  <a:pt x="11187" y="0"/>
                </a:moveTo>
                <a:cubicBezTo>
                  <a:pt x="10113" y="120"/>
                  <a:pt x="9672" y="370"/>
                  <a:pt x="8878" y="936"/>
                </a:cubicBezTo>
                <a:cubicBezTo>
                  <a:pt x="8280" y="1361"/>
                  <a:pt x="8007" y="1432"/>
                  <a:pt x="7191" y="1321"/>
                </a:cubicBezTo>
                <a:cubicBezTo>
                  <a:pt x="5912" y="1146"/>
                  <a:pt x="4876" y="1618"/>
                  <a:pt x="4508" y="2545"/>
                </a:cubicBezTo>
                <a:cubicBezTo>
                  <a:pt x="4130" y="3500"/>
                  <a:pt x="3464" y="4183"/>
                  <a:pt x="2572" y="4540"/>
                </a:cubicBezTo>
                <a:cubicBezTo>
                  <a:pt x="1511" y="4965"/>
                  <a:pt x="1224" y="5537"/>
                  <a:pt x="1258" y="7127"/>
                </a:cubicBezTo>
                <a:cubicBezTo>
                  <a:pt x="1285" y="8339"/>
                  <a:pt x="1222" y="8554"/>
                  <a:pt x="636" y="9218"/>
                </a:cubicBezTo>
                <a:lnTo>
                  <a:pt x="0" y="9919"/>
                </a:lnTo>
                <a:lnTo>
                  <a:pt x="0" y="11612"/>
                </a:lnTo>
                <a:lnTo>
                  <a:pt x="636" y="12355"/>
                </a:lnTo>
                <a:cubicBezTo>
                  <a:pt x="1201" y="13012"/>
                  <a:pt x="1280" y="13273"/>
                  <a:pt x="1286" y="14515"/>
                </a:cubicBezTo>
                <a:cubicBezTo>
                  <a:pt x="1294" y="16154"/>
                  <a:pt x="1553" y="16571"/>
                  <a:pt x="2862" y="17197"/>
                </a:cubicBezTo>
                <a:cubicBezTo>
                  <a:pt x="3544" y="17523"/>
                  <a:pt x="3912" y="17893"/>
                  <a:pt x="4314" y="18670"/>
                </a:cubicBezTo>
                <a:cubicBezTo>
                  <a:pt x="4993" y="19979"/>
                  <a:pt x="5727" y="20398"/>
                  <a:pt x="7080" y="20224"/>
                </a:cubicBezTo>
                <a:cubicBezTo>
                  <a:pt x="7984" y="20108"/>
                  <a:pt x="8197" y="20170"/>
                  <a:pt x="9168" y="20843"/>
                </a:cubicBezTo>
                <a:lnTo>
                  <a:pt x="10247" y="21600"/>
                </a:lnTo>
                <a:lnTo>
                  <a:pt x="11353" y="21600"/>
                </a:lnTo>
                <a:lnTo>
                  <a:pt x="12183" y="20926"/>
                </a:lnTo>
                <a:cubicBezTo>
                  <a:pt x="12932" y="20311"/>
                  <a:pt x="13163" y="20238"/>
                  <a:pt x="14465" y="20224"/>
                </a:cubicBezTo>
                <a:cubicBezTo>
                  <a:pt x="16113" y="20207"/>
                  <a:pt x="16456" y="20019"/>
                  <a:pt x="17106" y="18725"/>
                </a:cubicBezTo>
                <a:cubicBezTo>
                  <a:pt x="17591" y="17758"/>
                  <a:pt x="18270" y="17108"/>
                  <a:pt x="18820" y="17101"/>
                </a:cubicBezTo>
                <a:cubicBezTo>
                  <a:pt x="19018" y="17099"/>
                  <a:pt x="19440" y="16804"/>
                  <a:pt x="19747" y="16441"/>
                </a:cubicBezTo>
                <a:cubicBezTo>
                  <a:pt x="20231" y="15868"/>
                  <a:pt x="20299" y="15599"/>
                  <a:pt x="20259" y="14446"/>
                </a:cubicBezTo>
                <a:cubicBezTo>
                  <a:pt x="20217" y="13259"/>
                  <a:pt x="20287" y="13013"/>
                  <a:pt x="20909" y="12121"/>
                </a:cubicBezTo>
                <a:lnTo>
                  <a:pt x="21600" y="11116"/>
                </a:lnTo>
                <a:lnTo>
                  <a:pt x="21600" y="10759"/>
                </a:lnTo>
                <a:lnTo>
                  <a:pt x="21600" y="10415"/>
                </a:lnTo>
                <a:lnTo>
                  <a:pt x="20826" y="9300"/>
                </a:lnTo>
                <a:cubicBezTo>
                  <a:pt x="20137" y="8304"/>
                  <a:pt x="20070" y="8067"/>
                  <a:pt x="20176" y="7209"/>
                </a:cubicBezTo>
                <a:cubicBezTo>
                  <a:pt x="20348" y="5808"/>
                  <a:pt x="19941" y="5066"/>
                  <a:pt x="18668" y="4416"/>
                </a:cubicBezTo>
                <a:cubicBezTo>
                  <a:pt x="17822" y="3984"/>
                  <a:pt x="17500" y="3656"/>
                  <a:pt x="17106" y="2834"/>
                </a:cubicBezTo>
                <a:cubicBezTo>
                  <a:pt x="16511" y="1596"/>
                  <a:pt x="15680" y="1150"/>
                  <a:pt x="14299" y="1335"/>
                </a:cubicBezTo>
                <a:cubicBezTo>
                  <a:pt x="13506" y="1440"/>
                  <a:pt x="13227" y="1355"/>
                  <a:pt x="12197" y="674"/>
                </a:cubicBezTo>
                <a:lnTo>
                  <a:pt x="11187" y="0"/>
                </a:lnTo>
                <a:close/>
              </a:path>
            </a:pathLst>
          </a:custGeom>
          <a:ln w="12700">
            <a:miter lim="400000"/>
          </a:ln>
        </p:spPr>
      </p:pic>
      <p:sp>
        <p:nvSpPr>
          <p:cNvPr id="1152" name="Des entreprises et labels dédiés au bien-être en entreprise sont nés"/>
          <p:cNvSpPr txBox="1"/>
          <p:nvPr/>
        </p:nvSpPr>
        <p:spPr>
          <a:xfrm>
            <a:off x="4043302" y="1693158"/>
            <a:ext cx="3832672" cy="5013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defTabSz="457200">
              <a:defRPr sz="1600"/>
            </a:lvl1pPr>
          </a:lstStyle>
          <a:p>
            <a:r>
              <a:t>Des entreprises et labels dédiés au bien-être en entreprise sont nés</a:t>
            </a:r>
          </a:p>
        </p:txBody>
      </p:sp>
      <p:sp>
        <p:nvSpPr>
          <p:cNvPr id="1153" name="Ainsi que des communautés et événements à travers le monde"/>
          <p:cNvSpPr txBox="1"/>
          <p:nvPr/>
        </p:nvSpPr>
        <p:spPr>
          <a:xfrm>
            <a:off x="8433175" y="1671092"/>
            <a:ext cx="3152477" cy="5013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defTabSz="457200">
              <a:defRPr sz="1600"/>
            </a:lvl1pPr>
          </a:lstStyle>
          <a:p>
            <a:r>
              <a:t>Ainsi que des communautés et événements à travers le monde </a:t>
            </a:r>
          </a:p>
        </p:txBody>
      </p:sp>
      <p:pic>
        <p:nvPicPr>
          <p:cNvPr id="1154" name="Image" descr="Image"/>
          <p:cNvPicPr>
            <a:picLocks noChangeAspect="1"/>
          </p:cNvPicPr>
          <p:nvPr/>
        </p:nvPicPr>
        <p:blipFill>
          <a:blip r:embed="rId15">
            <a:extLst/>
          </a:blip>
          <a:stretch>
            <a:fillRect/>
          </a:stretch>
        </p:blipFill>
        <p:spPr>
          <a:xfrm>
            <a:off x="1267092" y="2249764"/>
            <a:ext cx="1556535" cy="2176971"/>
          </a:xfrm>
          <a:prstGeom prst="rect">
            <a:avLst/>
          </a:prstGeom>
          <a:ln w="12700">
            <a:miter lim="400000"/>
          </a:ln>
        </p:spPr>
      </p:pic>
      <p:sp>
        <p:nvSpPr>
          <p:cNvPr id="1155" name="Rectangle"/>
          <p:cNvSpPr/>
          <p:nvPr/>
        </p:nvSpPr>
        <p:spPr>
          <a:xfrm>
            <a:off x="558299" y="1515698"/>
            <a:ext cx="2974121" cy="3648804"/>
          </a:xfrm>
          <a:prstGeom prst="rect">
            <a:avLst/>
          </a:prstGeom>
          <a:ln w="50800">
            <a:solidFill>
              <a:srgbClr val="FFBD0D"/>
            </a:solidFill>
            <a:miter lim="400000"/>
          </a:ln>
        </p:spPr>
        <p:txBody>
          <a:bodyPr lIns="0" tIns="0" rIns="0" bIns="0" anchor="ctr"/>
          <a:lstStyle/>
          <a:p>
            <a:pPr>
              <a:defRPr sz="1600">
                <a:solidFill>
                  <a:srgbClr val="FFFFFF"/>
                </a:solidFill>
              </a:defRPr>
            </a:pPr>
            <a:endParaRPr/>
          </a:p>
        </p:txBody>
      </p:sp>
      <p:sp>
        <p:nvSpPr>
          <p:cNvPr id="1156" name="Rectangle"/>
          <p:cNvSpPr/>
          <p:nvPr/>
        </p:nvSpPr>
        <p:spPr>
          <a:xfrm>
            <a:off x="3728606" y="1515698"/>
            <a:ext cx="4462068" cy="3648804"/>
          </a:xfrm>
          <a:prstGeom prst="rect">
            <a:avLst/>
          </a:prstGeom>
          <a:ln w="50800">
            <a:solidFill>
              <a:srgbClr val="FFBD0D"/>
            </a:solidFill>
            <a:miter lim="400000"/>
          </a:ln>
        </p:spPr>
        <p:txBody>
          <a:bodyPr lIns="0" tIns="0" rIns="0" bIns="0" anchor="ctr"/>
          <a:lstStyle/>
          <a:p>
            <a:pPr>
              <a:defRPr sz="1600">
                <a:solidFill>
                  <a:srgbClr val="FFFFFF"/>
                </a:solidFill>
              </a:defRPr>
            </a:pPr>
            <a:endParaRPr/>
          </a:p>
        </p:txBody>
      </p:sp>
      <p:sp>
        <p:nvSpPr>
          <p:cNvPr id="1157" name="Rectangle"/>
          <p:cNvSpPr/>
          <p:nvPr/>
        </p:nvSpPr>
        <p:spPr>
          <a:xfrm>
            <a:off x="8385127" y="1515698"/>
            <a:ext cx="3248573" cy="3648804"/>
          </a:xfrm>
          <a:prstGeom prst="rect">
            <a:avLst/>
          </a:prstGeom>
          <a:ln w="50800">
            <a:solidFill>
              <a:srgbClr val="FFBD0D"/>
            </a:solidFill>
            <a:miter lim="400000"/>
          </a:ln>
        </p:spPr>
        <p:txBody>
          <a:bodyPr lIns="0" tIns="0" rIns="0" bIns="0" anchor="ctr"/>
          <a:lstStyle/>
          <a:p>
            <a:pPr>
              <a:defRPr sz="1600">
                <a:solidFill>
                  <a:srgbClr val="FFFFFF"/>
                </a:solidFill>
              </a:defRPr>
            </a:pPr>
            <a:endParaRPr/>
          </a:p>
        </p:txBody>
      </p:sp>
      <p:sp>
        <p:nvSpPr>
          <p:cNvPr id="1158" name="32%"/>
          <p:cNvSpPr txBox="1"/>
          <p:nvPr/>
        </p:nvSpPr>
        <p:spPr>
          <a:xfrm>
            <a:off x="3601339" y="5379106"/>
            <a:ext cx="1452961" cy="729358"/>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4800">
                <a:solidFill>
                  <a:srgbClr val="FFBD0D"/>
                </a:solidFill>
              </a:defRPr>
            </a:lvl1pPr>
          </a:lstStyle>
          <a:p>
            <a:r>
              <a:t>32% </a:t>
            </a:r>
          </a:p>
        </p:txBody>
      </p:sp>
      <p:sp>
        <p:nvSpPr>
          <p:cNvPr id="1159" name="Des salariés disposent d’un espace détente ou coin sieste*"/>
          <p:cNvSpPr txBox="1"/>
          <p:nvPr/>
        </p:nvSpPr>
        <p:spPr>
          <a:xfrm>
            <a:off x="5039019" y="5518092"/>
            <a:ext cx="3152476"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lstStyle>
          <a:p>
            <a:r>
              <a:t>Des salariés disposent d’un espace détente ou coin sieste*</a:t>
            </a:r>
          </a:p>
        </p:txBody>
      </p:sp>
      <p:sp>
        <p:nvSpPr>
          <p:cNvPr id="1160" name="Circle">
            <a:hlinkClick r:id="rId16"/>
          </p:cNvPr>
          <p:cNvSpPr/>
          <p:nvPr/>
        </p:nvSpPr>
        <p:spPr>
          <a:xfrm>
            <a:off x="6690952" y="2245787"/>
            <a:ext cx="1101753" cy="1101753"/>
          </a:xfrm>
          <a:prstGeom prst="ellipse">
            <a:avLst/>
          </a:prstGeom>
          <a:solidFill>
            <a:srgbClr val="A2D0EE">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pic>
        <p:nvPicPr>
          <p:cNvPr id="1161" name="Image" descr="Image"/>
          <p:cNvPicPr>
            <a:picLocks noChangeAspect="1"/>
          </p:cNvPicPr>
          <p:nvPr/>
        </p:nvPicPr>
        <p:blipFill>
          <a:blip r:embed="rId17">
            <a:extLst/>
          </a:blip>
          <a:stretch>
            <a:fillRect/>
          </a:stretch>
        </p:blipFill>
        <p:spPr>
          <a:xfrm>
            <a:off x="6860972" y="2462579"/>
            <a:ext cx="761711" cy="668168"/>
          </a:xfrm>
          <a:prstGeom prst="rect">
            <a:avLst/>
          </a:prstGeom>
          <a:ln w="12700">
            <a:miter lim="400000"/>
          </a:ln>
        </p:spPr>
      </p:pic>
      <p:sp>
        <p:nvSpPr>
          <p:cNvPr id="1162" name="ZoneTexte 18"/>
          <p:cNvSpPr txBox="1"/>
          <p:nvPr/>
        </p:nvSpPr>
        <p:spPr>
          <a:xfrm>
            <a:off x="8756525" y="6233424"/>
            <a:ext cx="3316140"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sz="700" b="0"/>
            </a:pPr>
            <a:r>
              <a:t>Source : *Baromètre 2017, Observatoire Actinéo </a:t>
            </a:r>
          </a:p>
        </p:txBody>
      </p:sp>
      <p:sp>
        <p:nvSpPr>
          <p:cNvPr id="1163" name="Humaniser le travail"/>
          <p:cNvSpPr txBox="1"/>
          <p:nvPr/>
        </p:nvSpPr>
        <p:spPr>
          <a:xfrm>
            <a:off x="10366808" y="6582988"/>
            <a:ext cx="126042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Humaniser le travail</a:t>
            </a:r>
          </a:p>
        </p:txBody>
      </p:sp>
    </p:spTree>
  </p:cSld>
  <p:clrMapOvr>
    <a:masterClrMapping/>
  </p:clrMapOvr>
  <p:transition xmlns:p14="http://schemas.microsoft.com/office/powerpoint/2010/mai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16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16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42</a:t>
            </a:fld>
            <a:endParaRPr/>
          </a:p>
        </p:txBody>
      </p:sp>
      <p:pic>
        <p:nvPicPr>
          <p:cNvPr id="1168"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pic>
        <p:nvPicPr>
          <p:cNvPr id="1169" name="256.jpeg" descr="256.jpe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6723494" y="609401"/>
            <a:ext cx="5473701" cy="5639595"/>
          </a:xfrm>
          <a:custGeom>
            <a:avLst/>
            <a:gdLst/>
            <a:ahLst/>
            <a:cxnLst>
              <a:cxn ang="0">
                <a:pos x="wd2" y="hd2"/>
              </a:cxn>
              <a:cxn ang="5400000">
                <a:pos x="wd2" y="hd2"/>
              </a:cxn>
              <a:cxn ang="10800000">
                <a:pos x="wd2" y="hd2"/>
              </a:cxn>
              <a:cxn ang="16200000">
                <a:pos x="wd2" y="hd2"/>
              </a:cxn>
            </a:cxnLst>
            <a:rect l="0" t="0" r="r" b="b"/>
            <a:pathLst>
              <a:path w="21600" h="21600" extrusionOk="0">
                <a:moveTo>
                  <a:pt x="21530" y="0"/>
                </a:moveTo>
                <a:lnTo>
                  <a:pt x="9246" y="24"/>
                </a:lnTo>
                <a:lnTo>
                  <a:pt x="0" y="21548"/>
                </a:lnTo>
                <a:lnTo>
                  <a:pt x="21600" y="21600"/>
                </a:lnTo>
                <a:lnTo>
                  <a:pt x="21530" y="0"/>
                </a:lnTo>
                <a:close/>
              </a:path>
            </a:pathLst>
          </a:custGeom>
          <a:ln w="12700">
            <a:miter lim="400000"/>
          </a:ln>
        </p:spPr>
      </p:pic>
      <p:sp>
        <p:nvSpPr>
          <p:cNvPr id="1170" name="La naissance d’un nouveau métier : Le Chief Happiness Officer (CHO)"/>
          <p:cNvSpPr txBox="1"/>
          <p:nvPr/>
        </p:nvSpPr>
        <p:spPr>
          <a:xfrm>
            <a:off x="644268" y="756913"/>
            <a:ext cx="7165321" cy="7770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FFBD0D"/>
                </a:solidFill>
              </a:defRPr>
            </a:pPr>
            <a:r>
              <a:t>La naissance d’un nouveau métier : </a:t>
            </a:r>
          </a:p>
          <a:p>
            <a:pPr algn="l">
              <a:defRPr sz="2500">
                <a:solidFill>
                  <a:srgbClr val="FFBD0D"/>
                </a:solidFill>
              </a:defRPr>
            </a:pPr>
            <a:r>
              <a:t>le Chief Happiness Officer (CHO)</a:t>
            </a:r>
          </a:p>
        </p:txBody>
      </p:sp>
      <p:sp>
        <p:nvSpPr>
          <p:cNvPr id="1171" name="« La révolution humaine sera plus importante que la révolution industrielle »"/>
          <p:cNvSpPr txBox="1"/>
          <p:nvPr/>
        </p:nvSpPr>
        <p:spPr>
          <a:xfrm>
            <a:off x="644268" y="1759132"/>
            <a:ext cx="7002066"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defTabSz="457200"/>
          </a:lstStyle>
          <a:p>
            <a:r>
              <a:t>« La révolution humaine sera plus importante que la révolution industrielle »</a:t>
            </a:r>
          </a:p>
        </p:txBody>
      </p:sp>
      <p:pic>
        <p:nvPicPr>
          <p:cNvPr id="1172" name="noun_1290336_cc.png" descr="noun_1290336_cc.png"/>
          <p:cNvPicPr>
            <a:picLocks noChangeAspect="1"/>
          </p:cNvPicPr>
          <p:nvPr/>
        </p:nvPicPr>
        <p:blipFill>
          <a:blip r:embed="rId4" cstate="print">
            <a:extLst>
              <a:ext uri="{28A0092B-C50C-407E-A947-70E740481C1C}">
                <a14:useLocalDpi xmlns:a14="http://schemas.microsoft.com/office/drawing/2010/main"/>
              </a:ext>
            </a:extLst>
          </a:blip>
          <a:srcRect l="10896" r="10896" b="15664"/>
          <a:stretch>
            <a:fillRect/>
          </a:stretch>
        </p:blipFill>
        <p:spPr>
          <a:xfrm>
            <a:off x="1022746" y="2681065"/>
            <a:ext cx="527808" cy="569173"/>
          </a:xfrm>
          <a:prstGeom prst="rect">
            <a:avLst/>
          </a:prstGeom>
          <a:ln w="12700">
            <a:miter lim="400000"/>
          </a:ln>
        </p:spPr>
      </p:pic>
      <p:pic>
        <p:nvPicPr>
          <p:cNvPr id="1173" name="noun_1112701_cc.png" descr="noun_1112701_cc.png"/>
          <p:cNvPicPr>
            <a:picLocks noChangeAspect="1"/>
          </p:cNvPicPr>
          <p:nvPr/>
        </p:nvPicPr>
        <p:blipFill>
          <a:blip r:embed="rId5" cstate="print">
            <a:extLst>
              <a:ext uri="{28A0092B-C50C-407E-A947-70E740481C1C}">
                <a14:useLocalDpi xmlns:a14="http://schemas.microsoft.com/office/drawing/2010/main"/>
              </a:ext>
            </a:extLst>
          </a:blip>
          <a:srcRect l="8147" t="7235" r="9710" b="21953"/>
          <a:stretch>
            <a:fillRect/>
          </a:stretch>
        </p:blipFill>
        <p:spPr>
          <a:xfrm>
            <a:off x="1024929" y="3361237"/>
            <a:ext cx="523789" cy="451539"/>
          </a:xfrm>
          <a:prstGeom prst="rect">
            <a:avLst/>
          </a:prstGeom>
          <a:ln w="12700">
            <a:miter lim="400000"/>
          </a:ln>
        </p:spPr>
      </p:pic>
      <p:pic>
        <p:nvPicPr>
          <p:cNvPr id="1174" name="noun_1337903_cc.png" descr="noun_1337903_cc.png"/>
          <p:cNvPicPr>
            <a:picLocks noChangeAspect="1"/>
          </p:cNvPicPr>
          <p:nvPr/>
        </p:nvPicPr>
        <p:blipFill>
          <a:blip r:embed="rId6" cstate="print">
            <a:extLst>
              <a:ext uri="{28A0092B-C50C-407E-A947-70E740481C1C}">
                <a14:useLocalDpi xmlns:a14="http://schemas.microsoft.com/office/drawing/2010/main"/>
              </a:ext>
            </a:extLst>
          </a:blip>
          <a:srcRect l="9265" t="12445" r="10716" b="24351"/>
          <a:stretch>
            <a:fillRect/>
          </a:stretch>
        </p:blipFill>
        <p:spPr>
          <a:xfrm>
            <a:off x="975915" y="3923933"/>
            <a:ext cx="621418" cy="490829"/>
          </a:xfrm>
          <a:prstGeom prst="rect">
            <a:avLst/>
          </a:prstGeom>
          <a:ln w="12700">
            <a:miter lim="400000"/>
          </a:ln>
        </p:spPr>
      </p:pic>
      <p:pic>
        <p:nvPicPr>
          <p:cNvPr id="1175" name="noun_1430234_cc.png" descr="noun_1430234_cc.png"/>
          <p:cNvPicPr>
            <a:picLocks noChangeAspect="1"/>
          </p:cNvPicPr>
          <p:nvPr/>
        </p:nvPicPr>
        <p:blipFill>
          <a:blip r:embed="rId7" cstate="print">
            <a:extLst>
              <a:ext uri="{28A0092B-C50C-407E-A947-70E740481C1C}">
                <a14:useLocalDpi xmlns:a14="http://schemas.microsoft.com/office/drawing/2010/main"/>
              </a:ext>
            </a:extLst>
          </a:blip>
          <a:srcRect l="11454" r="9881" b="16326"/>
          <a:stretch>
            <a:fillRect/>
          </a:stretch>
        </p:blipFill>
        <p:spPr>
          <a:xfrm>
            <a:off x="1057472" y="4525919"/>
            <a:ext cx="458414" cy="487615"/>
          </a:xfrm>
          <a:prstGeom prst="rect">
            <a:avLst/>
          </a:prstGeom>
          <a:ln w="12700">
            <a:miter lim="400000"/>
          </a:ln>
        </p:spPr>
      </p:pic>
      <p:pic>
        <p:nvPicPr>
          <p:cNvPr id="1176" name="noun_904040_cc.png" descr="noun_904040_cc.png"/>
          <p:cNvPicPr>
            <a:picLocks noChangeAspect="1"/>
          </p:cNvPicPr>
          <p:nvPr/>
        </p:nvPicPr>
        <p:blipFill>
          <a:blip r:embed="rId8" cstate="print">
            <a:extLst>
              <a:ext uri="{28A0092B-C50C-407E-A947-70E740481C1C}">
                <a14:useLocalDpi xmlns:a14="http://schemas.microsoft.com/office/drawing/2010/main"/>
              </a:ext>
            </a:extLst>
          </a:blip>
          <a:srcRect l="11588" r="11588" b="19398"/>
          <a:stretch>
            <a:fillRect/>
          </a:stretch>
        </p:blipFill>
        <p:spPr>
          <a:xfrm>
            <a:off x="1015404" y="5130205"/>
            <a:ext cx="542539" cy="569221"/>
          </a:xfrm>
          <a:prstGeom prst="rect">
            <a:avLst/>
          </a:prstGeom>
          <a:ln w="12700">
            <a:miter lim="400000"/>
          </a:ln>
        </p:spPr>
      </p:pic>
      <p:sp>
        <p:nvSpPr>
          <p:cNvPr id="1177" name="5 missions du CHO :"/>
          <p:cNvSpPr txBox="1"/>
          <p:nvPr/>
        </p:nvSpPr>
        <p:spPr>
          <a:xfrm>
            <a:off x="997546" y="2215987"/>
            <a:ext cx="2547443" cy="334591"/>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2000">
                <a:solidFill>
                  <a:srgbClr val="FFBD0D"/>
                </a:solidFill>
              </a:defRPr>
            </a:lvl1pPr>
          </a:lstStyle>
          <a:p>
            <a:r>
              <a:t>5 missions du CHO :</a:t>
            </a:r>
          </a:p>
        </p:txBody>
      </p:sp>
      <p:sp>
        <p:nvSpPr>
          <p:cNvPr id="1178" name="INSPIRATION à travers son histoire personnelle"/>
          <p:cNvSpPr txBox="1"/>
          <p:nvPr/>
        </p:nvSpPr>
        <p:spPr>
          <a:xfrm>
            <a:off x="1899247" y="2841531"/>
            <a:ext cx="3951364"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defTabSz="457200">
              <a:defRPr>
                <a:solidFill>
                  <a:srgbClr val="FFBD0D"/>
                </a:solidFill>
              </a:defRPr>
            </a:pPr>
            <a:r>
              <a:t>INSPIRATION</a:t>
            </a:r>
            <a:r>
              <a:rPr b="0">
                <a:solidFill>
                  <a:srgbClr val="000000"/>
                </a:solidFill>
              </a:rPr>
              <a:t> à travers son histoire personnelle</a:t>
            </a:r>
          </a:p>
        </p:txBody>
      </p:sp>
      <p:sp>
        <p:nvSpPr>
          <p:cNvPr id="1179" name="COACHING en se concentrant sur les qualités et réussites"/>
          <p:cNvSpPr txBox="1"/>
          <p:nvPr/>
        </p:nvSpPr>
        <p:spPr>
          <a:xfrm>
            <a:off x="1881695" y="3361367"/>
            <a:ext cx="3420468" cy="451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defTabSz="457200">
              <a:defRPr>
                <a:solidFill>
                  <a:srgbClr val="FFBD0D"/>
                </a:solidFill>
              </a:defRPr>
            </a:pPr>
            <a:r>
              <a:t>COACHING</a:t>
            </a:r>
            <a:r>
              <a:rPr b="0">
                <a:solidFill>
                  <a:srgbClr val="000000"/>
                </a:solidFill>
              </a:rPr>
              <a:t> en se concentrant sur les qualités et réussites</a:t>
            </a:r>
          </a:p>
        </p:txBody>
      </p:sp>
      <p:sp>
        <p:nvSpPr>
          <p:cNvPr id="1180" name="VALEURS de l’entreprise incarnées en interne"/>
          <p:cNvSpPr txBox="1"/>
          <p:nvPr/>
        </p:nvSpPr>
        <p:spPr>
          <a:xfrm>
            <a:off x="1909179" y="4045308"/>
            <a:ext cx="3801456"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defTabSz="457200">
              <a:defRPr>
                <a:solidFill>
                  <a:srgbClr val="FFBD0D"/>
                </a:solidFill>
              </a:defRPr>
            </a:pPr>
            <a:r>
              <a:t>VALEURS</a:t>
            </a:r>
            <a:r>
              <a:rPr b="0">
                <a:solidFill>
                  <a:srgbClr val="000000"/>
                </a:solidFill>
              </a:rPr>
              <a:t> de l’entreprise incarnées en interne</a:t>
            </a:r>
          </a:p>
        </p:txBody>
      </p:sp>
      <p:sp>
        <p:nvSpPr>
          <p:cNvPr id="1181" name="ÉVÉNEMENTS qui créent de la surprise (exit l’happy hour du jeudi soir)"/>
          <p:cNvSpPr txBox="1"/>
          <p:nvPr/>
        </p:nvSpPr>
        <p:spPr>
          <a:xfrm>
            <a:off x="1884690" y="4559161"/>
            <a:ext cx="3420469" cy="451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defTabSz="457200">
              <a:defRPr>
                <a:solidFill>
                  <a:srgbClr val="FFBD0D"/>
                </a:solidFill>
              </a:defRPr>
            </a:pPr>
            <a:r>
              <a:t>ÉVÉNEMENTS</a:t>
            </a:r>
            <a:r>
              <a:rPr b="0">
                <a:solidFill>
                  <a:srgbClr val="000000"/>
                </a:solidFill>
              </a:rPr>
              <a:t> qui créent de la surprise (exit l’happy hour du jeudi soir)</a:t>
            </a:r>
          </a:p>
        </p:txBody>
      </p:sp>
      <p:sp>
        <p:nvSpPr>
          <p:cNvPr id="1182" name="ENVIRONNEMENT du bureau, ère du feng shui"/>
          <p:cNvSpPr txBox="1"/>
          <p:nvPr/>
        </p:nvSpPr>
        <p:spPr>
          <a:xfrm>
            <a:off x="1907321" y="5290674"/>
            <a:ext cx="4699604"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defTabSz="457200">
              <a:defRPr>
                <a:solidFill>
                  <a:srgbClr val="FFBD0D"/>
                </a:solidFill>
              </a:defRPr>
            </a:pPr>
            <a:r>
              <a:t>ENVIRONNEMENT</a:t>
            </a:r>
            <a:r>
              <a:rPr>
                <a:solidFill>
                  <a:srgbClr val="000000"/>
                </a:solidFill>
              </a:rPr>
              <a:t> </a:t>
            </a:r>
            <a:r>
              <a:rPr b="0">
                <a:solidFill>
                  <a:srgbClr val="000000"/>
                </a:solidFill>
              </a:rPr>
              <a:t>du bureau, avec l’ère du feng shui</a:t>
            </a:r>
          </a:p>
        </p:txBody>
      </p:sp>
      <p:sp>
        <p:nvSpPr>
          <p:cNvPr id="1183" name="Source : le CHO en start-up, Welcome The Jungle,  2017">
            <a:hlinkClick r:id="rId9"/>
          </p:cNvPr>
          <p:cNvSpPr txBox="1"/>
          <p:nvPr/>
        </p:nvSpPr>
        <p:spPr>
          <a:xfrm>
            <a:off x="4109193" y="6244497"/>
            <a:ext cx="2460154"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defTabSz="457200">
              <a:defRPr sz="700" b="0"/>
            </a:pPr>
            <a:r>
              <a:t>Source : L</a:t>
            </a:r>
            <a:r>
              <a:rPr i="1"/>
              <a:t>e CHO en start-up</a:t>
            </a:r>
            <a:r>
              <a:t>, Welcome To The Jungle,  2017</a:t>
            </a:r>
          </a:p>
        </p:txBody>
      </p:sp>
      <p:sp>
        <p:nvSpPr>
          <p:cNvPr id="1184" name="Humaniser le travail"/>
          <p:cNvSpPr txBox="1"/>
          <p:nvPr/>
        </p:nvSpPr>
        <p:spPr>
          <a:xfrm>
            <a:off x="10366808" y="6582988"/>
            <a:ext cx="126042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Humaniser le travail</a:t>
            </a:r>
          </a:p>
        </p:txBody>
      </p:sp>
    </p:spTree>
  </p:cSld>
  <p:clrMapOvr>
    <a:masterClrMapping/>
  </p:clrMapOvr>
  <p:transition xmlns:p14="http://schemas.microsoft.com/office/powerpoint/2010/mai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18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18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43</a:t>
            </a:fld>
            <a:endParaRPr/>
          </a:p>
        </p:txBody>
      </p:sp>
      <p:pic>
        <p:nvPicPr>
          <p:cNvPr id="1189"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pic>
        <p:nvPicPr>
          <p:cNvPr id="1190" name="Image" descr="Image">
            <a:hlinkClick r:id="rId3"/>
          </p:cNvPr>
          <p:cNvPicPr>
            <a:picLocks noChangeAspect="1"/>
          </p:cNvPicPr>
          <p:nvPr/>
        </p:nvPicPr>
        <p:blipFill>
          <a:blip r:embed="rId4">
            <a:extLst/>
          </a:blip>
          <a:stretch>
            <a:fillRect/>
          </a:stretch>
        </p:blipFill>
        <p:spPr>
          <a:xfrm>
            <a:off x="1208333" y="1849944"/>
            <a:ext cx="4122263" cy="2384344"/>
          </a:xfrm>
          <a:prstGeom prst="rect">
            <a:avLst/>
          </a:prstGeom>
          <a:ln w="12700">
            <a:miter lim="400000"/>
          </a:ln>
        </p:spPr>
      </p:pic>
      <p:sp>
        <p:nvSpPr>
          <p:cNvPr id="1191" name="Shape"/>
          <p:cNvSpPr/>
          <p:nvPr/>
        </p:nvSpPr>
        <p:spPr>
          <a:xfrm>
            <a:off x="1116820" y="1740416"/>
            <a:ext cx="4305894" cy="2968433"/>
          </a:xfrm>
          <a:custGeom>
            <a:avLst/>
            <a:gdLst/>
            <a:ahLst/>
            <a:cxnLst>
              <a:cxn ang="0">
                <a:pos x="wd2" y="hd2"/>
              </a:cxn>
              <a:cxn ang="5400000">
                <a:pos x="wd2" y="hd2"/>
              </a:cxn>
              <a:cxn ang="10800000">
                <a:pos x="wd2" y="hd2"/>
              </a:cxn>
              <a:cxn ang="16200000">
                <a:pos x="wd2" y="hd2"/>
              </a:cxn>
            </a:cxnLst>
            <a:rect l="0" t="0" r="r" b="b"/>
            <a:pathLst>
              <a:path w="21600" h="21600" extrusionOk="0">
                <a:moveTo>
                  <a:pt x="20944" y="0"/>
                </a:moveTo>
                <a:cubicBezTo>
                  <a:pt x="656" y="0"/>
                  <a:pt x="656" y="0"/>
                  <a:pt x="656" y="0"/>
                </a:cubicBezTo>
                <a:cubicBezTo>
                  <a:pt x="293" y="0"/>
                  <a:pt x="0" y="425"/>
                  <a:pt x="0" y="951"/>
                </a:cubicBezTo>
                <a:cubicBezTo>
                  <a:pt x="0" y="20660"/>
                  <a:pt x="0" y="20660"/>
                  <a:pt x="0" y="20660"/>
                </a:cubicBezTo>
                <a:cubicBezTo>
                  <a:pt x="0" y="21186"/>
                  <a:pt x="293" y="21600"/>
                  <a:pt x="656" y="21600"/>
                </a:cubicBezTo>
                <a:cubicBezTo>
                  <a:pt x="20944" y="21600"/>
                  <a:pt x="20944" y="21600"/>
                  <a:pt x="20944" y="21600"/>
                </a:cubicBezTo>
                <a:cubicBezTo>
                  <a:pt x="21307" y="21600"/>
                  <a:pt x="21600" y="21186"/>
                  <a:pt x="21600" y="20660"/>
                </a:cubicBezTo>
                <a:cubicBezTo>
                  <a:pt x="21600" y="951"/>
                  <a:pt x="21600" y="951"/>
                  <a:pt x="21600" y="951"/>
                </a:cubicBezTo>
                <a:cubicBezTo>
                  <a:pt x="21600" y="425"/>
                  <a:pt x="21307" y="0"/>
                  <a:pt x="20944" y="0"/>
                </a:cubicBezTo>
                <a:close/>
                <a:moveTo>
                  <a:pt x="20852" y="17728"/>
                </a:moveTo>
                <a:cubicBezTo>
                  <a:pt x="764" y="17728"/>
                  <a:pt x="764" y="17728"/>
                  <a:pt x="764" y="17728"/>
                </a:cubicBezTo>
                <a:cubicBezTo>
                  <a:pt x="764" y="1086"/>
                  <a:pt x="764" y="1086"/>
                  <a:pt x="764" y="1086"/>
                </a:cubicBezTo>
                <a:cubicBezTo>
                  <a:pt x="20852" y="1086"/>
                  <a:pt x="20852" y="1086"/>
                  <a:pt x="20852" y="1086"/>
                </a:cubicBezTo>
                <a:lnTo>
                  <a:pt x="20852" y="17728"/>
                </a:lnTo>
                <a:close/>
              </a:path>
            </a:pathLst>
          </a:custGeom>
          <a:solidFill>
            <a:srgbClr val="000000"/>
          </a:solidFill>
          <a:ln w="12700">
            <a:miter lim="400000"/>
          </a:ln>
        </p:spPr>
        <p:txBody>
          <a:bodyPr lIns="0" tIns="0" rIns="0" bIns="0"/>
          <a:lstStyle/>
          <a:p>
            <a:pPr algn="l" defTabSz="914400">
              <a:defRPr sz="1800" b="0">
                <a:uFill>
                  <a:solidFill>
                    <a:srgbClr val="000000"/>
                  </a:solidFill>
                </a:uFill>
              </a:defRPr>
            </a:pPr>
            <a:endParaRPr/>
          </a:p>
        </p:txBody>
      </p:sp>
      <p:sp>
        <p:nvSpPr>
          <p:cNvPr id="1192" name="Shape"/>
          <p:cNvSpPr/>
          <p:nvPr/>
        </p:nvSpPr>
        <p:spPr>
          <a:xfrm>
            <a:off x="1116820" y="4320610"/>
            <a:ext cx="4305894" cy="39381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4512"/>
                  <a:pt x="0" y="14512"/>
                  <a:pt x="0" y="14512"/>
                </a:cubicBezTo>
                <a:cubicBezTo>
                  <a:pt x="0" y="18478"/>
                  <a:pt x="293" y="21600"/>
                  <a:pt x="656" y="21600"/>
                </a:cubicBezTo>
                <a:cubicBezTo>
                  <a:pt x="20944" y="21600"/>
                  <a:pt x="20944" y="21600"/>
                  <a:pt x="20944" y="21600"/>
                </a:cubicBezTo>
                <a:cubicBezTo>
                  <a:pt x="21307" y="21600"/>
                  <a:pt x="21600" y="18478"/>
                  <a:pt x="21600" y="14512"/>
                </a:cubicBezTo>
                <a:cubicBezTo>
                  <a:pt x="21600" y="0"/>
                  <a:pt x="21600" y="0"/>
                  <a:pt x="21600" y="0"/>
                </a:cubicBezTo>
                <a:lnTo>
                  <a:pt x="0" y="0"/>
                </a:lnTo>
                <a:close/>
              </a:path>
            </a:pathLst>
          </a:custGeom>
          <a:solidFill>
            <a:srgbClr val="777777"/>
          </a:solidFill>
          <a:ln w="12700">
            <a:miter lim="400000"/>
          </a:ln>
        </p:spPr>
        <p:txBody>
          <a:bodyPr lIns="0" tIns="0" rIns="0" bIns="0"/>
          <a:lstStyle/>
          <a:p>
            <a:pPr algn="l" defTabSz="914400">
              <a:defRPr sz="1800" b="0">
                <a:uFill>
                  <a:solidFill>
                    <a:srgbClr val="000000"/>
                  </a:solidFill>
                </a:uFill>
              </a:defRPr>
            </a:pPr>
            <a:endParaRPr/>
          </a:p>
        </p:txBody>
      </p:sp>
      <p:sp>
        <p:nvSpPr>
          <p:cNvPr id="1193" name="Shape"/>
          <p:cNvSpPr/>
          <p:nvPr/>
        </p:nvSpPr>
        <p:spPr>
          <a:xfrm>
            <a:off x="2760787" y="4714420"/>
            <a:ext cx="1017961" cy="31950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867" y="0"/>
                </a:lnTo>
                <a:lnTo>
                  <a:pt x="20812" y="0"/>
                </a:lnTo>
                <a:lnTo>
                  <a:pt x="21600" y="21600"/>
                </a:lnTo>
                <a:close/>
              </a:path>
            </a:pathLst>
          </a:custGeom>
          <a:solidFill>
            <a:srgbClr val="888888"/>
          </a:solidFill>
          <a:ln w="12700">
            <a:miter lim="400000"/>
          </a:ln>
        </p:spPr>
        <p:txBody>
          <a:bodyPr lIns="0" tIns="0" rIns="0" bIns="0"/>
          <a:lstStyle/>
          <a:p>
            <a:pPr algn="l" defTabSz="914400">
              <a:defRPr sz="1800" b="0">
                <a:uFill>
                  <a:solidFill>
                    <a:srgbClr val="000000"/>
                  </a:solidFill>
                </a:uFill>
              </a:defRPr>
            </a:pPr>
            <a:endParaRPr/>
          </a:p>
        </p:txBody>
      </p:sp>
      <p:sp>
        <p:nvSpPr>
          <p:cNvPr id="1194" name="Circle"/>
          <p:cNvSpPr/>
          <p:nvPr/>
        </p:nvSpPr>
        <p:spPr>
          <a:xfrm>
            <a:off x="3176887" y="4428351"/>
            <a:ext cx="196907" cy="196909"/>
          </a:xfrm>
          <a:prstGeom prst="ellipse">
            <a:avLst/>
          </a:prstGeom>
          <a:solidFill>
            <a:srgbClr val="666666"/>
          </a:solidFill>
          <a:ln w="12700">
            <a:miter lim="400000"/>
          </a:ln>
        </p:spPr>
        <p:txBody>
          <a:bodyPr lIns="0" tIns="0" rIns="0" bIns="0"/>
          <a:lstStyle/>
          <a:p>
            <a:pPr algn="l" defTabSz="914400">
              <a:defRPr sz="1800" b="0">
                <a:uFill>
                  <a:solidFill>
                    <a:srgbClr val="000000"/>
                  </a:solidFill>
                </a:uFill>
              </a:defRPr>
            </a:pPr>
            <a:endParaRPr/>
          </a:p>
        </p:txBody>
      </p:sp>
      <p:sp>
        <p:nvSpPr>
          <p:cNvPr id="1195" name="Circle">
            <a:hlinkClick r:id="rId3"/>
          </p:cNvPr>
          <p:cNvSpPr/>
          <p:nvPr/>
        </p:nvSpPr>
        <p:spPr>
          <a:xfrm>
            <a:off x="801589" y="1496912"/>
            <a:ext cx="732043" cy="732043"/>
          </a:xfrm>
          <a:prstGeom prst="ellipse">
            <a:avLst/>
          </a:prstGeom>
          <a:solidFill>
            <a:srgbClr val="FFBD0D"/>
          </a:solidFill>
          <a:ln w="12700">
            <a:miter lim="400000"/>
          </a:ln>
        </p:spPr>
        <p:txBody>
          <a:bodyPr lIns="0" tIns="0" rIns="0" bIns="0" anchor="ctr"/>
          <a:lstStyle/>
          <a:p>
            <a:pPr>
              <a:defRPr sz="1600">
                <a:solidFill>
                  <a:srgbClr val="FFFFFF"/>
                </a:solidFill>
              </a:defRPr>
            </a:pPr>
            <a:endParaRPr/>
          </a:p>
        </p:txBody>
      </p:sp>
      <p:sp>
        <p:nvSpPr>
          <p:cNvPr id="1196" name="Video"/>
          <p:cNvSpPr/>
          <p:nvPr/>
        </p:nvSpPr>
        <p:spPr>
          <a:xfrm>
            <a:off x="904893" y="1715820"/>
            <a:ext cx="525434" cy="294226"/>
          </a:xfrm>
          <a:custGeom>
            <a:avLst/>
            <a:gdLst/>
            <a:ahLst/>
            <a:cxnLst>
              <a:cxn ang="0">
                <a:pos x="wd2" y="hd2"/>
              </a:cxn>
              <a:cxn ang="5400000">
                <a:pos x="wd2" y="hd2"/>
              </a:cxn>
              <a:cxn ang="10800000">
                <a:pos x="wd2" y="hd2"/>
              </a:cxn>
              <a:cxn ang="16200000">
                <a:pos x="wd2" y="hd2"/>
              </a:cxn>
            </a:cxnLst>
            <a:rect l="0" t="0" r="r" b="b"/>
            <a:pathLst>
              <a:path w="21600" h="21600"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38100">
            <a:solidFill>
              <a:srgbClr val="000000"/>
            </a:solidFill>
            <a:miter lim="400000"/>
          </a:ln>
        </p:spPr>
        <p:txBody>
          <a:bodyPr lIns="0" tIns="0" rIns="0" bIns="0" anchor="ctr"/>
          <a:lstStyle/>
          <a:p>
            <a:pPr>
              <a:defRPr sz="1600"/>
            </a:pPr>
            <a:endParaRPr/>
          </a:p>
        </p:txBody>
      </p:sp>
      <p:sp>
        <p:nvSpPr>
          <p:cNvPr id="1197" name="Rectangle"/>
          <p:cNvSpPr/>
          <p:nvPr/>
        </p:nvSpPr>
        <p:spPr>
          <a:xfrm>
            <a:off x="2522825" y="5202763"/>
            <a:ext cx="1496921" cy="41915"/>
          </a:xfrm>
          <a:prstGeom prst="rect">
            <a:avLst/>
          </a:prstGeom>
          <a:solidFill>
            <a:srgbClr val="666666"/>
          </a:solidFill>
          <a:ln w="12700">
            <a:miter lim="400000"/>
          </a:ln>
        </p:spPr>
        <p:txBody>
          <a:bodyPr lIns="0" tIns="0" rIns="0" bIns="0"/>
          <a:lstStyle/>
          <a:p>
            <a:pPr algn="l" defTabSz="457200">
              <a:defRPr sz="900">
                <a:uFill>
                  <a:solidFill>
                    <a:srgbClr val="000000"/>
                  </a:solidFill>
                </a:uFill>
              </a:defRPr>
            </a:pPr>
            <a:endParaRPr/>
          </a:p>
        </p:txBody>
      </p:sp>
      <p:sp>
        <p:nvSpPr>
          <p:cNvPr id="1198" name="Shape"/>
          <p:cNvSpPr/>
          <p:nvPr/>
        </p:nvSpPr>
        <p:spPr>
          <a:xfrm>
            <a:off x="2526817" y="5027123"/>
            <a:ext cx="1492929" cy="17564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2859" y="0"/>
                </a:lnTo>
                <a:lnTo>
                  <a:pt x="18683" y="0"/>
                </a:lnTo>
                <a:lnTo>
                  <a:pt x="21600" y="21600"/>
                </a:lnTo>
                <a:close/>
              </a:path>
            </a:pathLst>
          </a:custGeom>
          <a:solidFill>
            <a:srgbClr val="AAAAAA"/>
          </a:solidFill>
          <a:ln w="12700">
            <a:miter lim="400000"/>
          </a:ln>
        </p:spPr>
        <p:txBody>
          <a:bodyPr lIns="0" tIns="0" rIns="0" bIns="0"/>
          <a:lstStyle/>
          <a:p>
            <a:pPr algn="l" defTabSz="457200">
              <a:defRPr sz="900">
                <a:uFill>
                  <a:solidFill>
                    <a:srgbClr val="000000"/>
                  </a:solidFill>
                </a:uFill>
              </a:defRPr>
            </a:pPr>
            <a:endParaRPr/>
          </a:p>
        </p:txBody>
      </p:sp>
      <p:sp>
        <p:nvSpPr>
          <p:cNvPr id="1199" name="Quelques actions du CHO :"/>
          <p:cNvSpPr txBox="1"/>
          <p:nvPr/>
        </p:nvSpPr>
        <p:spPr>
          <a:xfrm>
            <a:off x="949068" y="713704"/>
            <a:ext cx="7165321" cy="4087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FFBD0D"/>
                </a:solidFill>
              </a:defRPr>
            </a:lvl1pPr>
          </a:lstStyle>
          <a:p>
            <a:r>
              <a:t>Quelques actions du CHO :</a:t>
            </a:r>
          </a:p>
        </p:txBody>
      </p:sp>
      <p:pic>
        <p:nvPicPr>
          <p:cNvPr id="1200" name="noun_1309538_cc.png" descr="noun_1309538_cc.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6347015" y="1447769"/>
            <a:ext cx="966473" cy="750430"/>
          </a:xfrm>
          <a:prstGeom prst="rect">
            <a:avLst/>
          </a:prstGeom>
          <a:ln w="12700">
            <a:miter lim="400000"/>
          </a:ln>
        </p:spPr>
      </p:pic>
      <p:pic>
        <p:nvPicPr>
          <p:cNvPr id="1201" name="noun_98633_cc.png" descr="noun_98633_cc.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327626" y="2336984"/>
            <a:ext cx="966541" cy="426239"/>
          </a:xfrm>
          <a:prstGeom prst="rect">
            <a:avLst/>
          </a:prstGeom>
          <a:ln w="12700">
            <a:miter lim="400000"/>
          </a:ln>
        </p:spPr>
      </p:pic>
      <p:pic>
        <p:nvPicPr>
          <p:cNvPr id="1202" name="noun_10156_cc.png" descr="noun_10156_cc.png"/>
          <p:cNvPicPr>
            <a:picLocks noChangeAspect="1"/>
          </p:cNvPicPr>
          <p:nvPr/>
        </p:nvPicPr>
        <p:blipFill>
          <a:blip r:embed="rId7" cstate="print">
            <a:extLst>
              <a:ext uri="{28A0092B-C50C-407E-A947-70E740481C1C}">
                <a14:useLocalDpi xmlns:a14="http://schemas.microsoft.com/office/drawing/2010/main"/>
              </a:ext>
            </a:extLst>
          </a:blip>
          <a:srcRect b="14918"/>
          <a:stretch>
            <a:fillRect/>
          </a:stretch>
        </p:blipFill>
        <p:spPr>
          <a:xfrm>
            <a:off x="6390728" y="3013526"/>
            <a:ext cx="839989" cy="714666"/>
          </a:xfrm>
          <a:prstGeom prst="rect">
            <a:avLst/>
          </a:prstGeom>
          <a:ln w="12700">
            <a:miter lim="400000"/>
          </a:ln>
        </p:spPr>
      </p:pic>
      <p:pic>
        <p:nvPicPr>
          <p:cNvPr id="1203" name="noun_676369_cc.png" descr="noun_676369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6390728" y="3813607"/>
            <a:ext cx="840378" cy="750357"/>
          </a:xfrm>
          <a:prstGeom prst="rect">
            <a:avLst/>
          </a:prstGeom>
          <a:ln w="12700">
            <a:miter lim="400000"/>
          </a:ln>
        </p:spPr>
      </p:pic>
      <p:pic>
        <p:nvPicPr>
          <p:cNvPr id="1204" name="noun_1007427_cc.png" descr="noun_1007427_cc.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6390729" y="4655018"/>
            <a:ext cx="840235" cy="796599"/>
          </a:xfrm>
          <a:prstGeom prst="rect">
            <a:avLst/>
          </a:prstGeom>
          <a:ln w="12700">
            <a:miter lim="400000"/>
          </a:ln>
        </p:spPr>
      </p:pic>
      <p:sp>
        <p:nvSpPr>
          <p:cNvPr id="1205" name="Family Day: On cuisine pour l’ensemble de l’équipe"/>
          <p:cNvSpPr txBox="1"/>
          <p:nvPr/>
        </p:nvSpPr>
        <p:spPr>
          <a:xfrm>
            <a:off x="7505366" y="1708776"/>
            <a:ext cx="3841814" cy="451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r>
              <a:t>Family Day : </a:t>
            </a:r>
            <a:r>
              <a:rPr b="0"/>
              <a:t>on cuisine pour l’ensemble de l’équipe</a:t>
            </a:r>
          </a:p>
        </p:txBody>
      </p:sp>
      <p:sp>
        <p:nvSpPr>
          <p:cNvPr id="1206" name="Les apéros originaux"/>
          <p:cNvSpPr txBox="1"/>
          <p:nvPr/>
        </p:nvSpPr>
        <p:spPr>
          <a:xfrm>
            <a:off x="7485977" y="2523611"/>
            <a:ext cx="3841814"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a:lstStyle>
          <a:p>
            <a:r>
              <a:t>Les apéros originaux</a:t>
            </a:r>
          </a:p>
        </p:txBody>
      </p:sp>
      <p:sp>
        <p:nvSpPr>
          <p:cNvPr id="1207" name="Actions solidaires: backup à l’équipe de production, un soir de la semaine"/>
          <p:cNvSpPr txBox="1"/>
          <p:nvPr/>
        </p:nvSpPr>
        <p:spPr>
          <a:xfrm>
            <a:off x="7485977" y="3145101"/>
            <a:ext cx="3986780"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r>
              <a:t>Actions solidaires : </a:t>
            </a:r>
            <a:r>
              <a:rPr b="0"/>
              <a:t>donner un coup de main à une équipe d’un autre département régulièrement</a:t>
            </a:r>
          </a:p>
        </p:txBody>
      </p:sp>
      <p:sp>
        <p:nvSpPr>
          <p:cNvPr id="1208" name="L’intervenant surprise: une personne inspirante vient donner une conférence gratuite au bureau"/>
          <p:cNvSpPr txBox="1"/>
          <p:nvPr/>
        </p:nvSpPr>
        <p:spPr>
          <a:xfrm>
            <a:off x="7485977" y="3861560"/>
            <a:ext cx="3841814" cy="654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r>
              <a:t>L’intervenant surprise : </a:t>
            </a:r>
            <a:r>
              <a:rPr b="0"/>
              <a:t>une personne inspirante vient donner une conférence gratuite au bureau</a:t>
            </a:r>
          </a:p>
        </p:txBody>
      </p:sp>
      <p:sp>
        <p:nvSpPr>
          <p:cNvPr id="1209" name="Animation disruptive: un artiste peintre va peindre le bureau et ses collaborateurs pendant toute une après-midi"/>
          <p:cNvSpPr txBox="1"/>
          <p:nvPr/>
        </p:nvSpPr>
        <p:spPr>
          <a:xfrm>
            <a:off x="7485977" y="4781221"/>
            <a:ext cx="3841814" cy="654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r>
              <a:t>Animation disruptive : </a:t>
            </a:r>
            <a:r>
              <a:rPr b="0"/>
              <a:t>par exemple,</a:t>
            </a:r>
            <a:r>
              <a:t> </a:t>
            </a:r>
            <a:r>
              <a:rPr b="0"/>
              <a:t>un artiste peintre va peindre le bureau de ses collaborateurs pendant toute une après-midi</a:t>
            </a:r>
          </a:p>
        </p:txBody>
      </p:sp>
      <p:sp>
        <p:nvSpPr>
          <p:cNvPr id="1210" name="Le mot d’Arnaud Collery CHO et formateur"/>
          <p:cNvSpPr txBox="1"/>
          <p:nvPr/>
        </p:nvSpPr>
        <p:spPr>
          <a:xfrm>
            <a:off x="1217188" y="5350199"/>
            <a:ext cx="3841815" cy="654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b="0"/>
            </a:pPr>
            <a:r>
              <a:t>Le mot d’Arnaud Collery, Global Chief Happiness &amp; Chief Storytelling Officer de</a:t>
            </a:r>
          </a:p>
          <a:p>
            <a:pPr>
              <a:defRPr b="0"/>
            </a:pPr>
            <a:r>
              <a:t>Stand up for Passion</a:t>
            </a:r>
          </a:p>
        </p:txBody>
      </p:sp>
      <p:pic>
        <p:nvPicPr>
          <p:cNvPr id="1211"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214047" y="1388670"/>
            <a:ext cx="376917" cy="327918"/>
          </a:xfrm>
          <a:prstGeom prst="rect">
            <a:avLst/>
          </a:prstGeom>
          <a:ln w="12700">
            <a:miter lim="400000"/>
          </a:ln>
        </p:spPr>
      </p:pic>
      <p:sp>
        <p:nvSpPr>
          <p:cNvPr id="1212" name="Humaniser le travail"/>
          <p:cNvSpPr txBox="1"/>
          <p:nvPr/>
        </p:nvSpPr>
        <p:spPr>
          <a:xfrm>
            <a:off x="10366808" y="6582988"/>
            <a:ext cx="126042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Humaniser le travail</a:t>
            </a:r>
          </a:p>
        </p:txBody>
      </p:sp>
    </p:spTree>
  </p:cSld>
  <p:clrMapOvr>
    <a:masterClrMapping/>
  </p:clrMapOvr>
  <p:transition xmlns:p14="http://schemas.microsoft.com/office/powerpoint/2010/mai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4" name="Image" descr="Image">
            <a:hlinkClick r:id="rId2"/>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0" y="-25400"/>
            <a:ext cx="3935761" cy="6858001"/>
          </a:xfrm>
          <a:prstGeom prst="rect">
            <a:avLst/>
          </a:prstGeom>
          <a:ln w="12700">
            <a:miter lim="400000"/>
          </a:ln>
        </p:spPr>
      </p:pic>
      <p:sp>
        <p:nvSpPr>
          <p:cNvPr id="121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21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21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44</a:t>
            </a:fld>
            <a:endParaRPr/>
          </a:p>
        </p:txBody>
      </p:sp>
      <p:pic>
        <p:nvPicPr>
          <p:cNvPr id="1218"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219" name="CAS PRATIQUE 7 :…"/>
          <p:cNvSpPr txBox="1"/>
          <p:nvPr/>
        </p:nvSpPr>
        <p:spPr>
          <a:xfrm>
            <a:off x="4361570" y="269947"/>
            <a:ext cx="6763782"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FFBD0D"/>
                </a:solidFill>
              </a:defRPr>
            </a:pPr>
            <a:r>
              <a:t>CAS PRATIQUE N°10 :</a:t>
            </a:r>
          </a:p>
          <a:p>
            <a:pPr algn="l">
              <a:defRPr sz="2500">
                <a:solidFill>
                  <a:srgbClr val="FFBD0D"/>
                </a:solidFill>
              </a:defRPr>
            </a:pPr>
            <a:r>
              <a:t>Le bonheur au travail chez Allo Resto : priorité des Millennials</a:t>
            </a:r>
          </a:p>
        </p:txBody>
      </p:sp>
      <p:sp>
        <p:nvSpPr>
          <p:cNvPr id="1220" name="QUOI ?…"/>
          <p:cNvSpPr txBox="1"/>
          <p:nvPr/>
        </p:nvSpPr>
        <p:spPr>
          <a:xfrm>
            <a:off x="5372100" y="1673693"/>
            <a:ext cx="6312000" cy="1289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QUOI ? </a:t>
            </a:r>
          </a:p>
          <a:p>
            <a:pPr algn="just" defTabSz="457200">
              <a:defRPr b="0"/>
            </a:pPr>
            <a:r>
              <a:t>Suite à des difficultés internes en 2015, Nathalie Forrestier, l’une des plus anciennes salariées d’Allo Resto, a proposé à son DG, le fondateur de l’entreprise, d’être responsable de la communication interne et de la culture d’entreprise. Elle gérait alors l’information, organisait des événements… Elle est ainsi tout naturellement devenue </a:t>
            </a:r>
            <a:r>
              <a:rPr b="1"/>
              <a:t>Chief Happiness Officer</a:t>
            </a:r>
            <a:r>
              <a:t>. </a:t>
            </a:r>
          </a:p>
        </p:txBody>
      </p:sp>
      <p:sp>
        <p:nvSpPr>
          <p:cNvPr id="1221" name="L’INTÉRÊT ?…"/>
          <p:cNvSpPr txBox="1"/>
          <p:nvPr/>
        </p:nvSpPr>
        <p:spPr>
          <a:xfrm>
            <a:off x="5372100" y="3236362"/>
            <a:ext cx="6312000" cy="1289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L’INTÉRÊT ?</a:t>
            </a:r>
          </a:p>
          <a:p>
            <a:pPr algn="just" defTabSz="457200">
              <a:defRPr b="0"/>
            </a:pPr>
            <a:r>
              <a:t>Une meilleure communication au sein de l’entreprise et entre les employés, un « mieux-être » et épanouissement des collaborateurs. Le CHO s’assure aussi des </a:t>
            </a:r>
            <a:r>
              <a:rPr b="1"/>
              <a:t>bonnes pratiques managériales</a:t>
            </a:r>
            <a:r>
              <a:t>, fait en sorte que les objectifs individuels participent à l’objectif général, crée du liant entre les services, favorise le dialogue, etc. </a:t>
            </a:r>
          </a:p>
        </p:txBody>
      </p:sp>
      <p:sp>
        <p:nvSpPr>
          <p:cNvPr id="1222" name="ET AUSSI……"/>
          <p:cNvSpPr txBox="1"/>
          <p:nvPr/>
        </p:nvSpPr>
        <p:spPr>
          <a:xfrm>
            <a:off x="5372100" y="4794246"/>
            <a:ext cx="6312000"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ET AUSSI…</a:t>
            </a:r>
          </a:p>
          <a:p>
            <a:pPr algn="just" defTabSz="457200">
              <a:defRPr b="0"/>
            </a:pPr>
            <a:r>
              <a:t>Des événements conviviaux (avec les conjoints, pour les anniversaires, etc.) sont mis en place. Mais aussi, dans le cadre d’un recrutement, le nouveau venu est invité à un événement interne avant son arrivée et </a:t>
            </a:r>
            <a:r>
              <a:rPr b="1"/>
              <a:t>se voit attribué un parrain</a:t>
            </a:r>
            <a:r>
              <a:t>. </a:t>
            </a:r>
          </a:p>
        </p:txBody>
      </p:sp>
      <p:sp>
        <p:nvSpPr>
          <p:cNvPr id="1223" name="Rectangle"/>
          <p:cNvSpPr/>
          <p:nvPr/>
        </p:nvSpPr>
        <p:spPr>
          <a:xfrm>
            <a:off x="-12700" y="5840114"/>
            <a:ext cx="3961111" cy="596902"/>
          </a:xfrm>
          <a:prstGeom prst="rect">
            <a:avLst/>
          </a:prstGeom>
          <a:solidFill>
            <a:srgbClr val="FFFFFF">
              <a:alpha val="89879"/>
            </a:srgbClr>
          </a:solidFill>
          <a:ln w="12700">
            <a:miter lim="400000"/>
          </a:ln>
        </p:spPr>
        <p:txBody>
          <a:bodyPr lIns="0" tIns="0" rIns="0" bIns="0" anchor="ctr"/>
          <a:lstStyle/>
          <a:p>
            <a:pPr>
              <a:defRPr sz="1600"/>
            </a:pPr>
            <a:endParaRPr/>
          </a:p>
        </p:txBody>
      </p:sp>
      <p:sp>
        <p:nvSpPr>
          <p:cNvPr id="1224" name="Circle">
            <a:hlinkClick r:id="rId5"/>
          </p:cNvPr>
          <p:cNvSpPr/>
          <p:nvPr/>
        </p:nvSpPr>
        <p:spPr>
          <a:xfrm>
            <a:off x="10997658" y="238482"/>
            <a:ext cx="737683" cy="737681"/>
          </a:xfrm>
          <a:prstGeom prst="ellipse">
            <a:avLst/>
          </a:prstGeom>
          <a:solidFill>
            <a:srgbClr val="FFBD0D"/>
          </a:solidFill>
          <a:ln w="12700">
            <a:miter lim="400000"/>
          </a:ln>
        </p:spPr>
        <p:txBody>
          <a:bodyPr lIns="0" tIns="0" rIns="0" bIns="0" anchor="ctr"/>
          <a:lstStyle/>
          <a:p>
            <a:pPr>
              <a:defRPr sz="1600">
                <a:solidFill>
                  <a:srgbClr val="FFFFFF"/>
                </a:solidFill>
              </a:defRPr>
            </a:pPr>
            <a:endParaRPr/>
          </a:p>
        </p:txBody>
      </p:sp>
      <p:sp>
        <p:nvSpPr>
          <p:cNvPr id="1225"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sp>
        <p:nvSpPr>
          <p:cNvPr id="1226" name="ZoneTexte 1">
            <a:hlinkClick r:id="rId5"/>
          </p:cNvPr>
          <p:cNvSpPr txBox="1"/>
          <p:nvPr/>
        </p:nvSpPr>
        <p:spPr>
          <a:xfrm>
            <a:off x="6216925" y="6225128"/>
            <a:ext cx="5793898"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defTabSz="457200">
              <a:defRPr sz="700" b="0"/>
            </a:pPr>
            <a:r>
              <a:t>Source : </a:t>
            </a:r>
            <a:r>
              <a:rPr i="1"/>
              <a:t>Être CHO c’est avant tout un savoir-être</a:t>
            </a:r>
            <a:r>
              <a:t>, My Happy Job, 2017</a:t>
            </a:r>
          </a:p>
        </p:txBody>
      </p:sp>
      <p:pic>
        <p:nvPicPr>
          <p:cNvPr id="1227" name="Image" descr="Image">
            <a:hlinkClick r:id="rId2"/>
          </p:cNvPr>
          <p:cNvPicPr>
            <a:picLocks noChangeAspect="1"/>
          </p:cNvPicPr>
          <p:nvPr/>
        </p:nvPicPr>
        <p:blipFill>
          <a:blip r:embed="rId6">
            <a:extLst/>
          </a:blip>
          <a:stretch>
            <a:fillRect/>
          </a:stretch>
        </p:blipFill>
        <p:spPr>
          <a:xfrm>
            <a:off x="1185569" y="5903879"/>
            <a:ext cx="1564573" cy="469373"/>
          </a:xfrm>
          <a:prstGeom prst="rect">
            <a:avLst/>
          </a:prstGeom>
          <a:ln w="12700">
            <a:miter lim="400000"/>
          </a:ln>
        </p:spPr>
      </p:pic>
      <p:pic>
        <p:nvPicPr>
          <p:cNvPr id="1228" name="noun_727762_cc.png" descr="noun_727762_cc.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4490516" y="2126422"/>
            <a:ext cx="585491" cy="596775"/>
          </a:xfrm>
          <a:prstGeom prst="rect">
            <a:avLst/>
          </a:prstGeom>
          <a:ln w="12700">
            <a:miter lim="400000"/>
          </a:ln>
        </p:spPr>
      </p:pic>
      <p:pic>
        <p:nvPicPr>
          <p:cNvPr id="1229" name="noun_1045096_cc.png" descr="noun_1045096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432770" y="5038987"/>
            <a:ext cx="700987" cy="596832"/>
          </a:xfrm>
          <a:prstGeom prst="rect">
            <a:avLst/>
          </a:prstGeom>
          <a:ln w="12700">
            <a:miter lim="400000"/>
          </a:ln>
        </p:spPr>
      </p:pic>
      <p:pic>
        <p:nvPicPr>
          <p:cNvPr id="1230" name="noun_648400_cc.png" descr="noun_648400_cc.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4484166" y="3585009"/>
            <a:ext cx="585457" cy="654887"/>
          </a:xfrm>
          <a:prstGeom prst="rect">
            <a:avLst/>
          </a:prstGeom>
          <a:ln w="12700">
            <a:miter lim="400000"/>
          </a:ln>
        </p:spPr>
      </p:pic>
      <p:pic>
        <p:nvPicPr>
          <p:cNvPr id="1231"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sp>
        <p:nvSpPr>
          <p:cNvPr id="1232" name="Humaniser le travail"/>
          <p:cNvSpPr txBox="1"/>
          <p:nvPr/>
        </p:nvSpPr>
        <p:spPr>
          <a:xfrm>
            <a:off x="10366808" y="6582988"/>
            <a:ext cx="126042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Humaniser le travail</a:t>
            </a:r>
          </a:p>
        </p:txBody>
      </p:sp>
    </p:spTree>
  </p:cSld>
  <p:clrMapOvr>
    <a:masterClrMapping/>
  </p:clrMapOvr>
  <p:transition xmlns:p14="http://schemas.microsoft.com/office/powerpoint/2010/mai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23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236"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45</a:t>
            </a:fld>
            <a:endParaRPr/>
          </a:p>
        </p:txBody>
      </p:sp>
      <p:pic>
        <p:nvPicPr>
          <p:cNvPr id="1237"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pic>
        <p:nvPicPr>
          <p:cNvPr id="1238" name="Image" descr="Image">
            <a:hlinkClick r:id="rId3"/>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 y="-11177"/>
            <a:ext cx="12192001" cy="3262602"/>
          </a:xfrm>
          <a:prstGeom prst="rect">
            <a:avLst/>
          </a:prstGeom>
          <a:ln w="12700">
            <a:miter lim="400000"/>
          </a:ln>
        </p:spPr>
      </p:pic>
      <p:sp>
        <p:nvSpPr>
          <p:cNvPr id="1239" name="Yoga, méditation matinale, luminothérapie, activités ludiques au déjeuner, mur d’escalade, espaces multi-sensoriels, cabines de sommeil, potager au milieu de l’open-space, ou piano en libre-service : les entreprises regorgent d’idées pour soigner et fidéliser leurs employés."/>
          <p:cNvSpPr txBox="1"/>
          <p:nvPr/>
        </p:nvSpPr>
        <p:spPr>
          <a:xfrm>
            <a:off x="304799" y="4155760"/>
            <a:ext cx="4335831" cy="133996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500" b="0"/>
            </a:pPr>
            <a:r>
              <a:t>Yoga, méditation matinale, luminothérapie, activités ludiques au déjeuner, mur d’escalade, </a:t>
            </a:r>
            <a:r>
              <a:rPr b="1"/>
              <a:t>espaces multi-sensoriels</a:t>
            </a:r>
            <a:r>
              <a:t>, cabines de sommeil, </a:t>
            </a:r>
            <a:r>
              <a:rPr b="1"/>
              <a:t>potager au milieu de l’open-space</a:t>
            </a:r>
            <a:r>
              <a:t>, ou piano en libre-service : les entreprises regorgent d’idées pour soigner et fidéliser leurs employés.</a:t>
            </a:r>
          </a:p>
        </p:txBody>
      </p:sp>
      <p:sp>
        <p:nvSpPr>
          <p:cNvPr id="1240" name="Quelles innovations futures ?"/>
          <p:cNvSpPr txBox="1"/>
          <p:nvPr/>
        </p:nvSpPr>
        <p:spPr>
          <a:xfrm>
            <a:off x="304799" y="3429000"/>
            <a:ext cx="8692382" cy="62184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normAutofit/>
          </a:bodyPr>
          <a:lstStyle>
            <a:lvl1pPr algn="l">
              <a:defRPr sz="2500">
                <a:solidFill>
                  <a:srgbClr val="FFBD0D"/>
                </a:solidFill>
              </a:defRPr>
            </a:lvl1pPr>
          </a:lstStyle>
          <a:p>
            <a:r>
              <a:t>Quelles innovations futures ?</a:t>
            </a:r>
          </a:p>
        </p:txBody>
      </p:sp>
      <p:sp>
        <p:nvSpPr>
          <p:cNvPr id="1241" name="Source : Quand l’entreprise prend soin de ses salariés, les Echos, 2017">
            <a:hlinkClick r:id="rId3"/>
          </p:cNvPr>
          <p:cNvSpPr txBox="1"/>
          <p:nvPr/>
        </p:nvSpPr>
        <p:spPr>
          <a:xfrm>
            <a:off x="126875" y="6254851"/>
            <a:ext cx="2885208"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defTabSz="457200">
              <a:defRPr sz="700" b="0"/>
            </a:pPr>
            <a:r>
              <a:t>Source : </a:t>
            </a:r>
            <a:r>
              <a:rPr i="1"/>
              <a:t>Quand l’entreprise prend soin de ses salariés</a:t>
            </a:r>
            <a:r>
              <a:t>, les Echos, 2017</a:t>
            </a:r>
          </a:p>
        </p:txBody>
      </p:sp>
      <p:pic>
        <p:nvPicPr>
          <p:cNvPr id="1242" name="Image" descr="Image">
            <a:hlinkClick r:id="rId5"/>
          </p:cNvPr>
          <p:cNvPicPr>
            <a:picLocks noChangeAspect="1"/>
          </p:cNvPicPr>
          <p:nvPr/>
        </p:nvPicPr>
        <p:blipFill>
          <a:blip r:embed="rId6">
            <a:extLst/>
          </a:blip>
          <a:stretch>
            <a:fillRect/>
          </a:stretch>
        </p:blipFill>
        <p:spPr>
          <a:xfrm>
            <a:off x="8856302" y="3628281"/>
            <a:ext cx="3065071" cy="2437048"/>
          </a:xfrm>
          <a:prstGeom prst="rect">
            <a:avLst/>
          </a:prstGeom>
          <a:ln w="12700">
            <a:miter lim="400000"/>
          </a:ln>
        </p:spPr>
      </p:pic>
      <p:sp>
        <p:nvSpPr>
          <p:cNvPr id="1243" name="Rounded Rectangle"/>
          <p:cNvSpPr/>
          <p:nvPr/>
        </p:nvSpPr>
        <p:spPr>
          <a:xfrm>
            <a:off x="5139138" y="3516597"/>
            <a:ext cx="3581221" cy="2660416"/>
          </a:xfrm>
          <a:prstGeom prst="roundRect">
            <a:avLst>
              <a:gd name="adj" fmla="val 13741"/>
            </a:avLst>
          </a:prstGeom>
          <a:solidFill>
            <a:srgbClr val="FFBE0D"/>
          </a:solidFill>
          <a:ln w="12700">
            <a:miter lim="400000"/>
          </a:ln>
        </p:spPr>
        <p:txBody>
          <a:bodyPr lIns="0" tIns="0" rIns="0" bIns="0" anchor="ctr"/>
          <a:lstStyle/>
          <a:p>
            <a:endParaRPr/>
          </a:p>
        </p:txBody>
      </p:sp>
      <p:sp>
        <p:nvSpPr>
          <p:cNvPr id="1244" name="Gymlib.com est un site internet permettant au grand public d’accéder sans engagement, à la carte et au meilleur prix à un large réseau de salles de sport partout en France.…"/>
          <p:cNvSpPr txBox="1"/>
          <p:nvPr/>
        </p:nvSpPr>
        <p:spPr>
          <a:xfrm>
            <a:off x="5298872" y="4177793"/>
            <a:ext cx="3261753" cy="172304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just" defTabSz="457200">
              <a:defRPr sz="1000" b="0">
                <a:solidFill>
                  <a:srgbClr val="535353"/>
                </a:solidFill>
              </a:defRPr>
            </a:pPr>
            <a:r>
              <a:t>Gymlib.com est un site internet permettant au grand public d’accéder sans engagement, à la carte et au meilleur prix à un large réseau de salles de sport partout en France.</a:t>
            </a:r>
          </a:p>
          <a:p>
            <a:pPr algn="just" defTabSz="457200">
              <a:defRPr sz="1000" b="0">
                <a:solidFill>
                  <a:srgbClr val="535353"/>
                </a:solidFill>
              </a:defRPr>
            </a:pPr>
            <a:r>
              <a:t>Observant une tendance de fond autour du bien-être au travail comme du sport santé, la start-up a lancé l’an dernier </a:t>
            </a:r>
            <a:r>
              <a:rPr u="sng">
                <a:solidFill>
                  <a:srgbClr val="0000FF"/>
                </a:solidFill>
                <a:uFill>
                  <a:solidFill>
                    <a:srgbClr val="0000FF"/>
                  </a:solidFill>
                </a:uFill>
                <a:hlinkClick r:id="rId7"/>
              </a:rPr>
              <a:t>Gymlib Corporate</a:t>
            </a:r>
            <a:r>
              <a:t>. Cette solution s’adresse aux entreprises désireuses d’encourager l’activité physique de leurs salariés. Elle s’articule autour d’une Carte sport donnant un accès illimité aux 200 activités sportives proposées par l’ensemble du réseau partenaires et d’une palette de services associés. </a:t>
            </a:r>
          </a:p>
        </p:txBody>
      </p:sp>
      <p:sp>
        <p:nvSpPr>
          <p:cNvPr id="1245" name="Gymlib, le prochain ticket restaurant du sport ?"/>
          <p:cNvSpPr txBox="1"/>
          <p:nvPr/>
        </p:nvSpPr>
        <p:spPr>
          <a:xfrm>
            <a:off x="5298872" y="3653406"/>
            <a:ext cx="2440475" cy="47636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defTabSz="457200">
              <a:defRPr sz="1500">
                <a:solidFill>
                  <a:srgbClr val="FFFFFF"/>
                </a:solidFill>
              </a:defRPr>
            </a:lvl1pPr>
          </a:lstStyle>
          <a:p>
            <a:r>
              <a:t>Gymlib, le prochain ticket restaurant du sport ?</a:t>
            </a:r>
          </a:p>
        </p:txBody>
      </p:sp>
      <p:sp>
        <p:nvSpPr>
          <p:cNvPr id="1246" name="Humaniser le travail"/>
          <p:cNvSpPr txBox="1"/>
          <p:nvPr/>
        </p:nvSpPr>
        <p:spPr>
          <a:xfrm>
            <a:off x="10366808" y="6582988"/>
            <a:ext cx="126042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Humaniser le travail</a:t>
            </a:r>
          </a:p>
        </p:txBody>
      </p:sp>
    </p:spTree>
  </p:cSld>
  <p:clrMapOvr>
    <a:masterClrMapping/>
  </p:clrMapOvr>
  <p:transition xmlns:p14="http://schemas.microsoft.com/office/powerpoint/2010/mai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8" name="Image" descr="Image">
            <a:hlinkClick r:id="rId2"/>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88" y="-114300"/>
            <a:ext cx="3935762" cy="6858001"/>
          </a:xfrm>
          <a:prstGeom prst="rect">
            <a:avLst/>
          </a:prstGeom>
          <a:ln w="12700">
            <a:miter lim="400000"/>
          </a:ln>
        </p:spPr>
      </p:pic>
      <p:sp>
        <p:nvSpPr>
          <p:cNvPr id="1249"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25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25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46</a:t>
            </a:fld>
            <a:endParaRPr/>
          </a:p>
        </p:txBody>
      </p:sp>
      <p:pic>
        <p:nvPicPr>
          <p:cNvPr id="1252"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253" name="CAS PRATIQUE 9 :…"/>
          <p:cNvSpPr txBox="1"/>
          <p:nvPr/>
        </p:nvSpPr>
        <p:spPr>
          <a:xfrm>
            <a:off x="4361570" y="454096"/>
            <a:ext cx="6210279" cy="7770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FFBD0D"/>
                </a:solidFill>
              </a:defRPr>
            </a:pPr>
            <a:r>
              <a:t>CAS PRATIQUE N°11 :</a:t>
            </a:r>
          </a:p>
          <a:p>
            <a:pPr algn="l">
              <a:defRPr sz="2500">
                <a:solidFill>
                  <a:srgbClr val="FFBD0D"/>
                </a:solidFill>
              </a:defRPr>
            </a:pPr>
            <a:r>
              <a:t>Du sport pour les employés chez OVH</a:t>
            </a:r>
          </a:p>
        </p:txBody>
      </p:sp>
      <p:sp>
        <p:nvSpPr>
          <p:cNvPr id="1254" name="QUOI ?…"/>
          <p:cNvSpPr txBox="1"/>
          <p:nvPr/>
        </p:nvSpPr>
        <p:spPr>
          <a:xfrm>
            <a:off x="5372100" y="1775293"/>
            <a:ext cx="6312000" cy="1086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QUOI ? </a:t>
            </a:r>
          </a:p>
          <a:p>
            <a:pPr algn="l" defTabSz="457200">
              <a:defRPr b="0"/>
            </a:pPr>
            <a:r>
              <a:t>Chez OVH, on retrouve une </a:t>
            </a:r>
            <a:r>
              <a:rPr b="1"/>
              <a:t>salle multi-sports à l’accès totalement gratuit</a:t>
            </a:r>
            <a:r>
              <a:t>, un coach sportif, des cours de yoga, des sports collectifs, un ostéopathe ou kiné, et des challenges sportifs construits par le coach en collaboration avec les RH et managers.</a:t>
            </a:r>
          </a:p>
        </p:txBody>
      </p:sp>
      <p:sp>
        <p:nvSpPr>
          <p:cNvPr id="1255" name="L’INTÉRÊT ?…"/>
          <p:cNvSpPr txBox="1"/>
          <p:nvPr/>
        </p:nvSpPr>
        <p:spPr>
          <a:xfrm>
            <a:off x="5372100" y="3337963"/>
            <a:ext cx="6312000"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L’INTÉRÊT ?</a:t>
            </a:r>
          </a:p>
          <a:p>
            <a:pPr algn="just" defTabSz="457200">
              <a:defRPr b="0"/>
            </a:pPr>
            <a:r>
              <a:t>Ces investissement permettent d’améliorer la qualité de vie au travail et la santé mais aussi de </a:t>
            </a:r>
            <a:r>
              <a:rPr b="1"/>
              <a:t>renforcer l’esprit d’équipe et l’appartenance à un collectif</a:t>
            </a:r>
            <a:r>
              <a:t> : rencontres, création de lien, échanges informels pour partager « autre chose ».</a:t>
            </a:r>
          </a:p>
        </p:txBody>
      </p:sp>
      <p:sp>
        <p:nvSpPr>
          <p:cNvPr id="1256" name="ET AUSSI……"/>
          <p:cNvSpPr txBox="1"/>
          <p:nvPr/>
        </p:nvSpPr>
        <p:spPr>
          <a:xfrm>
            <a:off x="5372100" y="4997446"/>
            <a:ext cx="6312000" cy="6799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ET AUSSI…</a:t>
            </a:r>
          </a:p>
          <a:p>
            <a:pPr algn="l" defTabSz="457200">
              <a:defRPr b="0"/>
            </a:pPr>
            <a:r>
              <a:t>Une </a:t>
            </a:r>
            <a:r>
              <a:rPr b="1"/>
              <a:t>crèche d’entreprise</a:t>
            </a:r>
            <a:r>
              <a:t> et un mini-club pour accueillir les enfants de 3 à 6 ans pendant des vacances scolaires pour faciliter la vie des parents.</a:t>
            </a:r>
          </a:p>
        </p:txBody>
      </p:sp>
      <p:sp>
        <p:nvSpPr>
          <p:cNvPr id="1257" name="Rectangle"/>
          <p:cNvSpPr/>
          <p:nvPr/>
        </p:nvSpPr>
        <p:spPr>
          <a:xfrm>
            <a:off x="-12700" y="5840114"/>
            <a:ext cx="3961111" cy="596902"/>
          </a:xfrm>
          <a:prstGeom prst="rect">
            <a:avLst/>
          </a:prstGeom>
          <a:solidFill>
            <a:srgbClr val="FFFFFF">
              <a:alpha val="89879"/>
            </a:srgbClr>
          </a:solidFill>
          <a:ln w="12700">
            <a:miter lim="400000"/>
          </a:ln>
        </p:spPr>
        <p:txBody>
          <a:bodyPr lIns="0" tIns="0" rIns="0" bIns="0" anchor="ctr"/>
          <a:lstStyle/>
          <a:p>
            <a:pPr>
              <a:defRPr sz="1600"/>
            </a:pPr>
            <a:endParaRPr/>
          </a:p>
        </p:txBody>
      </p:sp>
      <p:sp>
        <p:nvSpPr>
          <p:cNvPr id="1258" name="Circle">
            <a:hlinkClick r:id="rId2"/>
          </p:cNvPr>
          <p:cNvSpPr/>
          <p:nvPr/>
        </p:nvSpPr>
        <p:spPr>
          <a:xfrm>
            <a:off x="10997658" y="238482"/>
            <a:ext cx="737683" cy="737681"/>
          </a:xfrm>
          <a:prstGeom prst="ellipse">
            <a:avLst/>
          </a:prstGeom>
          <a:solidFill>
            <a:srgbClr val="FFBD0D"/>
          </a:solidFill>
          <a:ln w="12700">
            <a:miter lim="400000"/>
          </a:ln>
        </p:spPr>
        <p:txBody>
          <a:bodyPr lIns="0" tIns="0" rIns="0" bIns="0" anchor="ctr"/>
          <a:lstStyle/>
          <a:p>
            <a:pPr>
              <a:defRPr sz="1600">
                <a:solidFill>
                  <a:srgbClr val="FFFFFF"/>
                </a:solidFill>
              </a:defRPr>
            </a:pPr>
            <a:endParaRPr/>
          </a:p>
        </p:txBody>
      </p:sp>
      <p:sp>
        <p:nvSpPr>
          <p:cNvPr id="1259"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sp>
        <p:nvSpPr>
          <p:cNvPr id="1260" name="ZoneTexte 1">
            <a:hlinkClick r:id="rId2"/>
          </p:cNvPr>
          <p:cNvSpPr txBox="1"/>
          <p:nvPr/>
        </p:nvSpPr>
        <p:spPr>
          <a:xfrm>
            <a:off x="6255327" y="6225128"/>
            <a:ext cx="5793898"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defTabSz="457200">
              <a:defRPr sz="700" b="0"/>
            </a:pPr>
            <a:r>
              <a:t>Source : </a:t>
            </a:r>
            <a:r>
              <a:rPr i="1"/>
              <a:t>OVH soigne ses salariés</a:t>
            </a:r>
            <a:r>
              <a:t>, les Echos,  2017</a:t>
            </a:r>
          </a:p>
        </p:txBody>
      </p:sp>
      <p:pic>
        <p:nvPicPr>
          <p:cNvPr id="1261" name="Image" descr="Image">
            <a:hlinkClick r:id="rId5"/>
          </p:cNvPr>
          <p:cNvPicPr>
            <a:picLocks noChangeAspect="1"/>
          </p:cNvPicPr>
          <p:nvPr/>
        </p:nvPicPr>
        <p:blipFill>
          <a:blip r:embed="rId6">
            <a:extLst/>
          </a:blip>
          <a:stretch>
            <a:fillRect/>
          </a:stretch>
        </p:blipFill>
        <p:spPr>
          <a:xfrm>
            <a:off x="1587989" y="5906325"/>
            <a:ext cx="783442" cy="523466"/>
          </a:xfrm>
          <a:prstGeom prst="rect">
            <a:avLst/>
          </a:prstGeom>
          <a:ln w="12700">
            <a:miter lim="400000"/>
          </a:ln>
        </p:spPr>
      </p:pic>
      <p:pic>
        <p:nvPicPr>
          <p:cNvPr id="1262" name="noun_727762_cc.png" descr="noun_727762_cc.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4490516" y="2126422"/>
            <a:ext cx="585491" cy="596775"/>
          </a:xfrm>
          <a:prstGeom prst="rect">
            <a:avLst/>
          </a:prstGeom>
          <a:ln w="12700">
            <a:miter lim="400000"/>
          </a:ln>
        </p:spPr>
      </p:pic>
      <p:pic>
        <p:nvPicPr>
          <p:cNvPr id="1263" name="noun_1045096_cc.png" descr="noun_1045096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432770" y="5038987"/>
            <a:ext cx="700987" cy="596832"/>
          </a:xfrm>
          <a:prstGeom prst="rect">
            <a:avLst/>
          </a:prstGeom>
          <a:ln w="12700">
            <a:miter lim="400000"/>
          </a:ln>
        </p:spPr>
      </p:pic>
      <p:pic>
        <p:nvPicPr>
          <p:cNvPr id="1264" name="noun_648400_cc.png" descr="noun_648400_cc.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4484166" y="3585009"/>
            <a:ext cx="585457" cy="654887"/>
          </a:xfrm>
          <a:prstGeom prst="rect">
            <a:avLst/>
          </a:prstGeom>
          <a:ln w="12700">
            <a:miter lim="400000"/>
          </a:ln>
        </p:spPr>
      </p:pic>
      <p:pic>
        <p:nvPicPr>
          <p:cNvPr id="1265"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sp>
        <p:nvSpPr>
          <p:cNvPr id="1266" name="Humaniser le travail"/>
          <p:cNvSpPr txBox="1"/>
          <p:nvPr/>
        </p:nvSpPr>
        <p:spPr>
          <a:xfrm>
            <a:off x="10366808" y="6582988"/>
            <a:ext cx="126042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Humaniser le travail</a:t>
            </a:r>
          </a:p>
        </p:txBody>
      </p:sp>
    </p:spTree>
  </p:cSld>
  <p:clrMapOvr>
    <a:masterClrMapping/>
  </p:clrMapOvr>
  <p:transition xmlns:p14="http://schemas.microsoft.com/office/powerpoint/2010/mai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26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27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47</a:t>
            </a:fld>
            <a:endParaRPr/>
          </a:p>
        </p:txBody>
      </p:sp>
      <p:pic>
        <p:nvPicPr>
          <p:cNvPr id="1271"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272" name="L’importance du bien-être des employés et l’importance du rôle de manager dans leur motivation"/>
          <p:cNvSpPr txBox="1"/>
          <p:nvPr/>
        </p:nvSpPr>
        <p:spPr>
          <a:xfrm>
            <a:off x="631569" y="339053"/>
            <a:ext cx="8306832" cy="7770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FFBD0D"/>
                </a:solidFill>
              </a:defRPr>
            </a:lvl1pPr>
          </a:lstStyle>
          <a:p>
            <a:r>
              <a:t>L’importance du bien-être des employés et l’importance du rôle de manager dans leur motivation </a:t>
            </a:r>
          </a:p>
        </p:txBody>
      </p:sp>
      <p:pic>
        <p:nvPicPr>
          <p:cNvPr id="1273" name="OIHEI70.jpeg" descr="OIHEI70.jpe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661541" y="1314000"/>
            <a:ext cx="3420456" cy="2160243"/>
          </a:xfrm>
          <a:prstGeom prst="rect">
            <a:avLst/>
          </a:prstGeom>
          <a:ln w="12700">
            <a:miter lim="400000"/>
          </a:ln>
        </p:spPr>
      </p:pic>
      <p:pic>
        <p:nvPicPr>
          <p:cNvPr id="1274" name="129.jpeg" descr="129.jpe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4207971" y="1314001"/>
            <a:ext cx="3420457" cy="2160242"/>
          </a:xfrm>
          <a:prstGeom prst="rect">
            <a:avLst/>
          </a:prstGeom>
          <a:ln w="12700">
            <a:miter lim="400000"/>
          </a:ln>
        </p:spPr>
      </p:pic>
      <p:pic>
        <p:nvPicPr>
          <p:cNvPr id="1275" name="business_9.jpeg" descr="business_9.jpe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7754404" y="1314162"/>
            <a:ext cx="3420457" cy="2160080"/>
          </a:xfrm>
          <a:prstGeom prst="rect">
            <a:avLst/>
          </a:prstGeom>
          <a:ln w="12700">
            <a:miter lim="400000"/>
          </a:ln>
        </p:spPr>
      </p:pic>
      <p:pic>
        <p:nvPicPr>
          <p:cNvPr id="1276" name="ON40SE0.jpeg" descr="ON40SE0.jpe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7754404" y="3582415"/>
            <a:ext cx="3420457" cy="2160080"/>
          </a:xfrm>
          <a:prstGeom prst="rect">
            <a:avLst/>
          </a:prstGeom>
          <a:ln w="12700">
            <a:miter lim="400000"/>
          </a:ln>
        </p:spPr>
      </p:pic>
      <p:pic>
        <p:nvPicPr>
          <p:cNvPr id="1277" name="04 150p-01.jpeg" descr="04 150p-01.jpe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4207971" y="3582253"/>
            <a:ext cx="3420457" cy="2160241"/>
          </a:xfrm>
          <a:prstGeom prst="rect">
            <a:avLst/>
          </a:prstGeom>
          <a:ln w="12700">
            <a:miter lim="400000"/>
          </a:ln>
        </p:spPr>
      </p:pic>
      <p:pic>
        <p:nvPicPr>
          <p:cNvPr id="1278" name="17216-NR2T7A.jpeg" descr="17216-NR2T7A.jpe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661541" y="3582253"/>
            <a:ext cx="3420456" cy="2160242"/>
          </a:xfrm>
          <a:prstGeom prst="rect">
            <a:avLst/>
          </a:prstGeom>
          <a:ln w="12700">
            <a:miter lim="400000"/>
          </a:ln>
        </p:spPr>
      </p:pic>
      <p:grpSp>
        <p:nvGrpSpPr>
          <p:cNvPr id="1281" name="Inspirer et donner de l’énergie…"/>
          <p:cNvGrpSpPr/>
          <p:nvPr/>
        </p:nvGrpSpPr>
        <p:grpSpPr>
          <a:xfrm>
            <a:off x="660399" y="2881014"/>
            <a:ext cx="3422553" cy="596902"/>
            <a:chOff x="0" y="0"/>
            <a:chExt cx="3422551" cy="596901"/>
          </a:xfrm>
        </p:grpSpPr>
        <p:sp>
          <p:nvSpPr>
            <p:cNvPr id="1279" name="Rectangle"/>
            <p:cNvSpPr/>
            <p:nvPr/>
          </p:nvSpPr>
          <p:spPr>
            <a:xfrm>
              <a:off x="-1" y="-1"/>
              <a:ext cx="3422553" cy="596903"/>
            </a:xfrm>
            <a:prstGeom prst="rect">
              <a:avLst/>
            </a:prstGeom>
            <a:solidFill>
              <a:srgbClr val="FFFFFF">
                <a:alpha val="66375"/>
              </a:srgbClr>
            </a:solidFill>
            <a:ln w="12700" cap="flat">
              <a:noFill/>
              <a:miter lim="400000"/>
            </a:ln>
            <a:effectLst/>
          </p:spPr>
          <p:txBody>
            <a:bodyPr wrap="square" lIns="0" tIns="0" rIns="0" bIns="0" numCol="1" anchor="ctr">
              <a:noAutofit/>
            </a:bodyPr>
            <a:lstStyle/>
            <a:p>
              <a:endParaRPr/>
            </a:p>
          </p:txBody>
        </p:sp>
        <p:sp>
          <p:nvSpPr>
            <p:cNvPr id="1280" name="Inspirer et donner de l’énergie…"/>
            <p:cNvSpPr txBox="1"/>
            <p:nvPr/>
          </p:nvSpPr>
          <p:spPr>
            <a:xfrm>
              <a:off x="-1" y="98158"/>
              <a:ext cx="3422553" cy="4005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r>
                <a:t>Inspirer et donner de l’énergie</a:t>
              </a:r>
            </a:p>
            <a:p>
              <a:r>
                <a:t>en étant exemplaire</a:t>
              </a:r>
            </a:p>
          </p:txBody>
        </p:sp>
      </p:grpSp>
      <p:grpSp>
        <p:nvGrpSpPr>
          <p:cNvPr id="1284" name="Instaurer un climat de confiance en faisant preuve d’équité"/>
          <p:cNvGrpSpPr/>
          <p:nvPr/>
        </p:nvGrpSpPr>
        <p:grpSpPr>
          <a:xfrm>
            <a:off x="4206830" y="2881014"/>
            <a:ext cx="3422553" cy="596902"/>
            <a:chOff x="0" y="0"/>
            <a:chExt cx="3422551" cy="596901"/>
          </a:xfrm>
        </p:grpSpPr>
        <p:sp>
          <p:nvSpPr>
            <p:cNvPr id="1282" name="Rectangle"/>
            <p:cNvSpPr/>
            <p:nvPr/>
          </p:nvSpPr>
          <p:spPr>
            <a:xfrm>
              <a:off x="0" y="-1"/>
              <a:ext cx="3422552" cy="596903"/>
            </a:xfrm>
            <a:prstGeom prst="rect">
              <a:avLst/>
            </a:prstGeom>
            <a:solidFill>
              <a:srgbClr val="FFFFFF">
                <a:alpha val="66375"/>
              </a:srgbClr>
            </a:solidFill>
            <a:ln w="12700" cap="flat">
              <a:noFill/>
              <a:miter lim="400000"/>
            </a:ln>
            <a:effectLst/>
          </p:spPr>
          <p:txBody>
            <a:bodyPr wrap="square" lIns="0" tIns="0" rIns="0" bIns="0" numCol="1" anchor="ctr">
              <a:noAutofit/>
            </a:bodyPr>
            <a:lstStyle/>
            <a:p>
              <a:endParaRPr/>
            </a:p>
          </p:txBody>
        </p:sp>
        <p:sp>
          <p:nvSpPr>
            <p:cNvPr id="1283" name="Instaurer un climat de confiance en faisant preuve d’équité"/>
            <p:cNvSpPr txBox="1"/>
            <p:nvPr/>
          </p:nvSpPr>
          <p:spPr>
            <a:xfrm>
              <a:off x="0" y="98158"/>
              <a:ext cx="3422552" cy="4005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r>
                <a:t>Instaurer un climat de confiance en faisant preuve d’équité</a:t>
              </a:r>
            </a:p>
          </p:txBody>
        </p:sp>
      </p:grpSp>
      <p:grpSp>
        <p:nvGrpSpPr>
          <p:cNvPr id="1287" name="Être positif et bienveillant"/>
          <p:cNvGrpSpPr/>
          <p:nvPr/>
        </p:nvGrpSpPr>
        <p:grpSpPr>
          <a:xfrm>
            <a:off x="7754404" y="2881014"/>
            <a:ext cx="3422552" cy="596902"/>
            <a:chOff x="0" y="0"/>
            <a:chExt cx="3422551" cy="596901"/>
          </a:xfrm>
        </p:grpSpPr>
        <p:sp>
          <p:nvSpPr>
            <p:cNvPr id="1285" name="Rectangle"/>
            <p:cNvSpPr/>
            <p:nvPr/>
          </p:nvSpPr>
          <p:spPr>
            <a:xfrm>
              <a:off x="-1" y="-1"/>
              <a:ext cx="3422553" cy="596903"/>
            </a:xfrm>
            <a:prstGeom prst="rect">
              <a:avLst/>
            </a:prstGeom>
            <a:solidFill>
              <a:srgbClr val="FFFFFF">
                <a:alpha val="66375"/>
              </a:srgbClr>
            </a:solidFill>
            <a:ln w="12700" cap="flat">
              <a:noFill/>
              <a:miter lim="400000"/>
            </a:ln>
            <a:effectLst/>
          </p:spPr>
          <p:txBody>
            <a:bodyPr wrap="square" lIns="0" tIns="0" rIns="0" bIns="0" numCol="1" anchor="ctr">
              <a:noAutofit/>
            </a:bodyPr>
            <a:lstStyle/>
            <a:p>
              <a:endParaRPr/>
            </a:p>
          </p:txBody>
        </p:sp>
        <p:sp>
          <p:nvSpPr>
            <p:cNvPr id="1286" name="Être positif et bienveillant"/>
            <p:cNvSpPr txBox="1"/>
            <p:nvPr/>
          </p:nvSpPr>
          <p:spPr>
            <a:xfrm>
              <a:off x="-1" y="199758"/>
              <a:ext cx="3422553" cy="1973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r>
                <a:t>Être positif et bienveillant</a:t>
              </a:r>
            </a:p>
          </p:txBody>
        </p:sp>
      </p:grpSp>
      <p:grpSp>
        <p:nvGrpSpPr>
          <p:cNvPr id="1290" name="Donner de l’autonomie aux collaborateurs et accepter leurs erreurs"/>
          <p:cNvGrpSpPr/>
          <p:nvPr/>
        </p:nvGrpSpPr>
        <p:grpSpPr>
          <a:xfrm>
            <a:off x="659258" y="5034260"/>
            <a:ext cx="3422552" cy="704256"/>
            <a:chOff x="0" y="0"/>
            <a:chExt cx="3422551" cy="704255"/>
          </a:xfrm>
        </p:grpSpPr>
        <p:sp>
          <p:nvSpPr>
            <p:cNvPr id="1288" name="Rectangle"/>
            <p:cNvSpPr/>
            <p:nvPr/>
          </p:nvSpPr>
          <p:spPr>
            <a:xfrm>
              <a:off x="-1" y="-1"/>
              <a:ext cx="3422553" cy="704257"/>
            </a:xfrm>
            <a:prstGeom prst="rect">
              <a:avLst/>
            </a:prstGeom>
            <a:solidFill>
              <a:srgbClr val="FFFFFF">
                <a:alpha val="66375"/>
              </a:srgbClr>
            </a:solidFill>
            <a:ln w="12700" cap="flat">
              <a:noFill/>
              <a:miter lim="400000"/>
            </a:ln>
            <a:effectLst/>
          </p:spPr>
          <p:txBody>
            <a:bodyPr wrap="square" lIns="0" tIns="0" rIns="0" bIns="0" numCol="1" anchor="ctr">
              <a:noAutofit/>
            </a:bodyPr>
            <a:lstStyle/>
            <a:p>
              <a:endParaRPr/>
            </a:p>
          </p:txBody>
        </p:sp>
        <p:sp>
          <p:nvSpPr>
            <p:cNvPr id="1289" name="Donner de l’autonomie aux collaborateurs et accepter leurs erreurs"/>
            <p:cNvSpPr txBox="1"/>
            <p:nvPr/>
          </p:nvSpPr>
          <p:spPr>
            <a:xfrm>
              <a:off x="-1" y="151835"/>
              <a:ext cx="3422553" cy="4005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r>
                <a:t>Donner de l’autonomie aux collaborateurs et accepter leurs erreurs</a:t>
              </a:r>
            </a:p>
          </p:txBody>
        </p:sp>
      </p:grpSp>
      <p:grpSp>
        <p:nvGrpSpPr>
          <p:cNvPr id="1293" name="Connaitre chacun de ses collaborateurs et leur apporter un management personnalisé"/>
          <p:cNvGrpSpPr/>
          <p:nvPr/>
        </p:nvGrpSpPr>
        <p:grpSpPr>
          <a:xfrm>
            <a:off x="4206830" y="4983460"/>
            <a:ext cx="3422553" cy="805856"/>
            <a:chOff x="0" y="0"/>
            <a:chExt cx="3422551" cy="805855"/>
          </a:xfrm>
        </p:grpSpPr>
        <p:sp>
          <p:nvSpPr>
            <p:cNvPr id="1291" name="Rectangle"/>
            <p:cNvSpPr/>
            <p:nvPr/>
          </p:nvSpPr>
          <p:spPr>
            <a:xfrm>
              <a:off x="0" y="-1"/>
              <a:ext cx="3422552" cy="805857"/>
            </a:xfrm>
            <a:prstGeom prst="rect">
              <a:avLst/>
            </a:prstGeom>
            <a:solidFill>
              <a:srgbClr val="FFFFFF">
                <a:alpha val="83205"/>
              </a:srgbClr>
            </a:solidFill>
            <a:ln w="12700" cap="flat">
              <a:noFill/>
              <a:miter lim="400000"/>
            </a:ln>
            <a:effectLst/>
          </p:spPr>
          <p:txBody>
            <a:bodyPr wrap="square" lIns="0" tIns="0" rIns="0" bIns="0" numCol="1" anchor="ctr">
              <a:noAutofit/>
            </a:bodyPr>
            <a:lstStyle/>
            <a:p>
              <a:endParaRPr/>
            </a:p>
          </p:txBody>
        </p:sp>
        <p:sp>
          <p:nvSpPr>
            <p:cNvPr id="1292" name="Connaître chacun de ses collaborateurs et leur apporter un management personnalisé"/>
            <p:cNvSpPr txBox="1"/>
            <p:nvPr/>
          </p:nvSpPr>
          <p:spPr>
            <a:xfrm>
              <a:off x="0" y="101035"/>
              <a:ext cx="3422552" cy="6037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p>
              <a:r>
                <a:t>Connaître chacun de ses collaborateurs et leur apporter un management personnalisé</a:t>
              </a:r>
            </a:p>
          </p:txBody>
        </p:sp>
      </p:grpSp>
      <p:sp>
        <p:nvSpPr>
          <p:cNvPr id="1294" name="Rectangle"/>
          <p:cNvSpPr/>
          <p:nvPr/>
        </p:nvSpPr>
        <p:spPr>
          <a:xfrm>
            <a:off x="7753263" y="5037137"/>
            <a:ext cx="3422552" cy="698502"/>
          </a:xfrm>
          <a:prstGeom prst="rect">
            <a:avLst/>
          </a:prstGeom>
          <a:solidFill>
            <a:srgbClr val="FFFFFF">
              <a:alpha val="92527"/>
            </a:srgbClr>
          </a:solidFill>
          <a:ln w="12700">
            <a:miter lim="400000"/>
          </a:ln>
        </p:spPr>
        <p:txBody>
          <a:bodyPr lIns="0" tIns="0" rIns="0" bIns="0" anchor="ctr"/>
          <a:lstStyle/>
          <a:p>
            <a:endParaRPr/>
          </a:p>
        </p:txBody>
      </p:sp>
      <p:sp>
        <p:nvSpPr>
          <p:cNvPr id="1295" name="Donner du sens, avoir une vision concrète et mettre en perspective…"/>
          <p:cNvSpPr txBox="1"/>
          <p:nvPr/>
        </p:nvSpPr>
        <p:spPr>
          <a:xfrm>
            <a:off x="7753263" y="5084495"/>
            <a:ext cx="3422552" cy="603785"/>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p>
            <a:r>
              <a:t>Donner du sens, avoir une vision concrète et mettre en perspective</a:t>
            </a:r>
          </a:p>
          <a:p>
            <a:r>
              <a:t>le rôle de chacun </a:t>
            </a:r>
          </a:p>
        </p:txBody>
      </p:sp>
      <p:sp>
        <p:nvSpPr>
          <p:cNvPr id="1296" name="Source : Pyramide de la motivation, Axa, 2016">
            <a:hlinkClick r:id="rId9"/>
          </p:cNvPr>
          <p:cNvSpPr txBox="1"/>
          <p:nvPr/>
        </p:nvSpPr>
        <p:spPr>
          <a:xfrm>
            <a:off x="10193039" y="6231675"/>
            <a:ext cx="1886949"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defTabSz="457200">
              <a:defRPr sz="700" b="0"/>
            </a:lvl1pPr>
          </a:lstStyle>
          <a:p>
            <a:r>
              <a:t>Source : Pyramide de la motivation, Axa, 2016</a:t>
            </a:r>
          </a:p>
        </p:txBody>
      </p:sp>
      <p:sp>
        <p:nvSpPr>
          <p:cNvPr id="1297" name="Humaniser le travail"/>
          <p:cNvSpPr txBox="1"/>
          <p:nvPr/>
        </p:nvSpPr>
        <p:spPr>
          <a:xfrm>
            <a:off x="10366808" y="6582988"/>
            <a:ext cx="126042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Humaniser le travail</a:t>
            </a:r>
          </a:p>
        </p:txBody>
      </p:sp>
    </p:spTree>
  </p:cSld>
  <p:clrMapOvr>
    <a:masterClrMapping/>
  </p:clrMapOvr>
  <p:transition xmlns:p14="http://schemas.microsoft.com/office/powerpoint/2010/mai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9" name="Image" descr="Image"/>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7276208" y="0"/>
            <a:ext cx="4988934" cy="6858001"/>
          </a:xfrm>
          <a:prstGeom prst="rect">
            <a:avLst/>
          </a:prstGeom>
          <a:ln w="12700">
            <a:miter lim="400000"/>
          </a:ln>
        </p:spPr>
      </p:pic>
      <p:sp>
        <p:nvSpPr>
          <p:cNvPr id="1300"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301"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302"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48</a:t>
            </a:fld>
            <a:endParaRPr/>
          </a:p>
        </p:txBody>
      </p:sp>
      <p:pic>
        <p:nvPicPr>
          <p:cNvPr id="1303" name="image25.png" descr="image2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304" name="Le manager de demain"/>
          <p:cNvSpPr txBox="1"/>
          <p:nvPr/>
        </p:nvSpPr>
        <p:spPr>
          <a:xfrm>
            <a:off x="669668" y="470441"/>
            <a:ext cx="7165321" cy="4087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FFBD0D"/>
                </a:solidFill>
              </a:defRPr>
            </a:lvl1pPr>
          </a:lstStyle>
          <a:p>
            <a:r>
              <a:t>Le manager de demain</a:t>
            </a:r>
          </a:p>
        </p:txBody>
      </p:sp>
      <p:sp>
        <p:nvSpPr>
          <p:cNvPr id="1305" name="« Être dirigeant c’est donner du sens »"/>
          <p:cNvSpPr txBox="1"/>
          <p:nvPr/>
        </p:nvSpPr>
        <p:spPr>
          <a:xfrm>
            <a:off x="856956" y="1196752"/>
            <a:ext cx="4069292" cy="27275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marL="211666" indent="-211666" algn="l" defTabSz="457200">
              <a:buClr>
                <a:srgbClr val="FFBD0D"/>
              </a:buClr>
              <a:buSzPct val="125000"/>
              <a:buChar char="•"/>
              <a:defRPr sz="1600"/>
            </a:lvl1pPr>
          </a:lstStyle>
          <a:p>
            <a:r>
              <a:t>« Être dirigeant, c’est donner du sens »</a:t>
            </a:r>
          </a:p>
        </p:txBody>
      </p:sp>
      <p:sp>
        <p:nvSpPr>
          <p:cNvPr id="1306" name="Il y a de plus en plus de formations de management agile. Insertion de la notion de « développement personnel » dans le milieu professionnel."/>
          <p:cNvSpPr txBox="1"/>
          <p:nvPr/>
        </p:nvSpPr>
        <p:spPr>
          <a:xfrm>
            <a:off x="856956" y="1557105"/>
            <a:ext cx="5819778" cy="7299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defTabSz="457200">
              <a:defRPr sz="1600" b="0"/>
            </a:lvl1pPr>
          </a:lstStyle>
          <a:p>
            <a:r>
              <a:t>Il y a de plus en plus de formations au management agile. Insertion de la notion de « développement personnel » dans le milieu professionnel. </a:t>
            </a:r>
          </a:p>
        </p:txBody>
      </p:sp>
      <p:sp>
        <p:nvSpPr>
          <p:cNvPr id="1307" name="La questions des émotions tend à s’inviter dans le management :"/>
          <p:cNvSpPr txBox="1"/>
          <p:nvPr/>
        </p:nvSpPr>
        <p:spPr>
          <a:xfrm>
            <a:off x="856956" y="2529914"/>
            <a:ext cx="5819778" cy="5013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marL="211666" lvl="2" indent="-211666" algn="l" defTabSz="457200">
              <a:buClr>
                <a:srgbClr val="FFBD0D"/>
              </a:buClr>
              <a:buSzPct val="125000"/>
              <a:buChar char="•"/>
              <a:defRPr sz="1600"/>
            </a:pPr>
            <a:r>
              <a:t>La gestion des émotions tend à s’inviter dans                  le management : </a:t>
            </a:r>
          </a:p>
        </p:txBody>
      </p:sp>
      <p:sp>
        <p:nvSpPr>
          <p:cNvPr id="1308" name="Le quotient émotionnel intégré comme mesure de recrutement des candidats."/>
          <p:cNvSpPr txBox="1"/>
          <p:nvPr/>
        </p:nvSpPr>
        <p:spPr>
          <a:xfrm>
            <a:off x="856956" y="3143670"/>
            <a:ext cx="5819778" cy="50135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defTabSz="457200">
              <a:defRPr sz="1600" b="0"/>
            </a:lvl1pPr>
          </a:lstStyle>
          <a:p>
            <a:r>
              <a:t>Le quotient émotionnel intégré comme mesure de recrutement des candidats. </a:t>
            </a:r>
          </a:p>
        </p:txBody>
      </p:sp>
      <p:sp>
        <p:nvSpPr>
          <p:cNvPr id="1309" name="L’équilibre vie pro - vie perso :"/>
          <p:cNvSpPr txBox="1"/>
          <p:nvPr/>
        </p:nvSpPr>
        <p:spPr>
          <a:xfrm>
            <a:off x="856956" y="3839393"/>
            <a:ext cx="5819778" cy="2727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marL="211666" indent="-211666" algn="l" defTabSz="457200">
              <a:buClr>
                <a:srgbClr val="FFBD0D"/>
              </a:buClr>
              <a:buSzPct val="125000"/>
              <a:buChar char="•"/>
              <a:defRPr sz="1600"/>
            </a:lvl1pPr>
          </a:lstStyle>
          <a:p>
            <a:r>
              <a:t>L’équilibre vie pro - vie perso :</a:t>
            </a:r>
          </a:p>
        </p:txBody>
      </p:sp>
      <p:sp>
        <p:nvSpPr>
          <p:cNvPr id="1310" name="Le home office, de plus en plus répandu, inspiration des pays nordiques où il n’y a pas la culture du présentéisme."/>
          <p:cNvSpPr txBox="1"/>
          <p:nvPr/>
        </p:nvSpPr>
        <p:spPr>
          <a:xfrm>
            <a:off x="856956" y="4181498"/>
            <a:ext cx="5819778" cy="5013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defTabSz="457200">
              <a:defRPr sz="1600" b="0"/>
            </a:lvl1pPr>
          </a:lstStyle>
          <a:p>
            <a:r>
              <a:t>Le « home office », de plus en plus répandu, inspiration des pays nordiques où il n’y a pas la culture du présentéisme.</a:t>
            </a:r>
          </a:p>
        </p:txBody>
      </p:sp>
      <p:sp>
        <p:nvSpPr>
          <p:cNvPr id="1311" name="L’ère est au « vulnerability management » :"/>
          <p:cNvSpPr txBox="1"/>
          <p:nvPr/>
        </p:nvSpPr>
        <p:spPr>
          <a:xfrm>
            <a:off x="856956" y="4956445"/>
            <a:ext cx="4419733" cy="272754"/>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marL="211666" indent="-211666" algn="l" defTabSz="457200">
              <a:buClr>
                <a:srgbClr val="FFBD0D"/>
              </a:buClr>
              <a:buSzPct val="125000"/>
              <a:buChar char="•"/>
              <a:defRPr sz="1600"/>
            </a:lvl1pPr>
          </a:lstStyle>
          <a:p>
            <a:r>
              <a:t>L’ère est au « vulnerability management » :</a:t>
            </a:r>
          </a:p>
        </p:txBody>
      </p:sp>
      <p:sp>
        <p:nvSpPr>
          <p:cNvPr id="1312" name="On ose parler de soi, on fait tomber le masque de la figure indestructible et froide, on montre qui on est vraiment en osant parler de ses faiblesses et de ses échecs."/>
          <p:cNvSpPr txBox="1"/>
          <p:nvPr/>
        </p:nvSpPr>
        <p:spPr>
          <a:xfrm>
            <a:off x="856956" y="5261945"/>
            <a:ext cx="5804929" cy="72995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defTabSz="457200">
              <a:defRPr sz="1600" b="0"/>
            </a:lvl1pPr>
          </a:lstStyle>
          <a:p>
            <a:r>
              <a:t>On ose parler de soi, on fait tomber le masque de la figure indestructible et froide, on montre qui on est vraiment en osant parler de ses faiblesses et de ses échecs. </a:t>
            </a:r>
          </a:p>
        </p:txBody>
      </p:sp>
      <p:sp>
        <p:nvSpPr>
          <p:cNvPr id="1313" name="Humaniser le travail"/>
          <p:cNvSpPr txBox="1"/>
          <p:nvPr/>
        </p:nvSpPr>
        <p:spPr>
          <a:xfrm>
            <a:off x="10366808" y="6582988"/>
            <a:ext cx="126042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Humaniser le travail</a:t>
            </a:r>
          </a:p>
        </p:txBody>
      </p:sp>
    </p:spTree>
  </p:cSld>
  <p:clrMapOvr>
    <a:masterClrMapping/>
  </p:clrMapOvr>
  <p:transition xmlns:p14="http://schemas.microsoft.com/office/powerpoint/2010/mai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5" name="28.jpeg" descr="28.jpe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13876" y="4166"/>
            <a:ext cx="4914474" cy="6849535"/>
          </a:xfrm>
          <a:prstGeom prst="rect">
            <a:avLst/>
          </a:prstGeom>
          <a:ln w="12700">
            <a:miter lim="400000"/>
          </a:ln>
        </p:spPr>
      </p:pic>
      <p:sp>
        <p:nvSpPr>
          <p:cNvPr id="131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31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31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49</a:t>
            </a:fld>
            <a:endParaRPr/>
          </a:p>
        </p:txBody>
      </p:sp>
      <p:pic>
        <p:nvPicPr>
          <p:cNvPr id="1319" name="image25.png" descr="image2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320" name="Source : Management Post Moderne">
            <a:hlinkClick r:id="rId4"/>
          </p:cNvPr>
          <p:cNvSpPr txBox="1"/>
          <p:nvPr/>
        </p:nvSpPr>
        <p:spPr>
          <a:xfrm>
            <a:off x="10576089" y="6195444"/>
            <a:ext cx="1526140"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defTabSz="457200">
              <a:defRPr sz="700" b="0"/>
            </a:pPr>
            <a:r>
              <a:t>Source : Management-Post-Moderne</a:t>
            </a:r>
          </a:p>
        </p:txBody>
      </p:sp>
      <p:sp>
        <p:nvSpPr>
          <p:cNvPr id="1321" name="Management de demain"/>
          <p:cNvSpPr txBox="1"/>
          <p:nvPr/>
        </p:nvSpPr>
        <p:spPr>
          <a:xfrm>
            <a:off x="5318864" y="283981"/>
            <a:ext cx="4181108" cy="4087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FFBD0D"/>
                </a:solidFill>
              </a:defRPr>
            </a:lvl1pPr>
          </a:lstStyle>
          <a:p>
            <a:r>
              <a:t>Management de demain </a:t>
            </a:r>
          </a:p>
        </p:txBody>
      </p:sp>
      <p:graphicFrame>
        <p:nvGraphicFramePr>
          <p:cNvPr id="1322" name="Table"/>
          <p:cNvGraphicFramePr/>
          <p:nvPr/>
        </p:nvGraphicFramePr>
        <p:xfrm>
          <a:off x="5318864" y="908720"/>
          <a:ext cx="6461542" cy="5039359"/>
        </p:xfrm>
        <a:graphic>
          <a:graphicData uri="http://schemas.openxmlformats.org/drawingml/2006/table">
            <a:tbl>
              <a:tblPr firstRow="1">
                <a:tableStyleId>{4C3C2611-4C71-4FC5-86AE-919BDF0F9419}</a:tableStyleId>
              </a:tblPr>
              <a:tblGrid>
                <a:gridCol w="3230771"/>
                <a:gridCol w="3230771"/>
              </a:tblGrid>
              <a:tr h="292997">
                <a:tc>
                  <a:txBody>
                    <a:bodyPr/>
                    <a:lstStyle/>
                    <a:p>
                      <a:pPr defTabSz="914400">
                        <a:tabLst>
                          <a:tab pos="825500" algn="l"/>
                        </a:tabLst>
                        <a:defRPr sz="1800" b="0">
                          <a:solidFill>
                            <a:srgbClr val="000000"/>
                          </a:solidFill>
                        </a:defRPr>
                      </a:pPr>
                      <a:r>
                        <a:rPr sz="1400" b="1">
                          <a:solidFill>
                            <a:srgbClr val="FFFFFF"/>
                          </a:solidFill>
                        </a:rPr>
                        <a:t>HIER</a:t>
                      </a:r>
                    </a:p>
                  </a:txBody>
                  <a:tcPr marL="50800" marR="50800" marT="50800" marB="50800" anchor="ctr" horzOverflow="overflow">
                    <a:solidFill>
                      <a:srgbClr val="F7BA01"/>
                    </a:solidFill>
                  </a:tcPr>
                </a:tc>
                <a:tc>
                  <a:txBody>
                    <a:bodyPr/>
                    <a:lstStyle/>
                    <a:p>
                      <a:pPr defTabSz="914400">
                        <a:tabLst>
                          <a:tab pos="825500" algn="l"/>
                        </a:tabLst>
                        <a:defRPr sz="1800" b="0">
                          <a:solidFill>
                            <a:srgbClr val="000000"/>
                          </a:solidFill>
                        </a:defRPr>
                      </a:pPr>
                      <a:r>
                        <a:rPr sz="1400" b="1">
                          <a:solidFill>
                            <a:srgbClr val="FFFFFF"/>
                          </a:solidFill>
                        </a:rPr>
                        <a:t>DEMAIN</a:t>
                      </a:r>
                    </a:p>
                  </a:txBody>
                  <a:tcPr marL="50800" marR="50800" marT="50800" marB="50800" anchor="ctr" horzOverflow="overflow">
                    <a:solidFill>
                      <a:srgbClr val="F7BA01"/>
                    </a:solidFill>
                  </a:tcPr>
                </a:tc>
              </a:tr>
              <a:tr h="292997">
                <a:tc>
                  <a:txBody>
                    <a:bodyPr/>
                    <a:lstStyle/>
                    <a:p>
                      <a:pPr defTabSz="914400">
                        <a:defRPr sz="1800"/>
                      </a:pPr>
                      <a:r>
                        <a:rPr sz="1400"/>
                        <a:t>Contrat</a:t>
                      </a:r>
                    </a:p>
                  </a:txBody>
                  <a:tcPr marL="50800" marR="50800" marT="50800" marB="50800" anchor="ctr" horzOverflow="overflow">
                    <a:lnL w="3175">
                      <a:solidFill>
                        <a:srgbClr val="5D5D5D"/>
                      </a:solidFill>
                      <a:miter lim="400000"/>
                    </a:lnL>
                  </a:tcPr>
                </a:tc>
                <a:tc>
                  <a:txBody>
                    <a:bodyPr/>
                    <a:lstStyle/>
                    <a:p>
                      <a:pPr defTabSz="914400">
                        <a:defRPr sz="1800"/>
                      </a:pPr>
                      <a:r>
                        <a:rPr sz="1400"/>
                        <a:t>Pacte</a:t>
                      </a:r>
                    </a:p>
                  </a:txBody>
                  <a:tcPr marL="50800" marR="50800" marT="50800" marB="50800" anchor="ctr" horzOverflow="overflow">
                    <a:lnR w="3175">
                      <a:solidFill>
                        <a:srgbClr val="5D5D5D"/>
                      </a:solidFill>
                      <a:miter lim="400000"/>
                    </a:lnR>
                  </a:tcPr>
                </a:tc>
              </a:tr>
              <a:tr h="292997">
                <a:tc>
                  <a:txBody>
                    <a:bodyPr/>
                    <a:lstStyle/>
                    <a:p>
                      <a:pPr defTabSz="914400">
                        <a:defRPr sz="1800"/>
                      </a:pPr>
                      <a:r>
                        <a:rPr sz="1400"/>
                        <a:t>Raison</a:t>
                      </a:r>
                    </a:p>
                  </a:txBody>
                  <a:tcPr marL="50800" marR="50800" marT="50800" marB="50800" anchor="ctr" horzOverflow="overflow">
                    <a:lnL w="3175">
                      <a:solidFill>
                        <a:srgbClr val="5D5D5D"/>
                      </a:solidFill>
                      <a:miter lim="400000"/>
                    </a:lnL>
                  </a:tcPr>
                </a:tc>
                <a:tc>
                  <a:txBody>
                    <a:bodyPr/>
                    <a:lstStyle/>
                    <a:p>
                      <a:pPr defTabSz="914400">
                        <a:defRPr sz="1800"/>
                      </a:pPr>
                      <a:r>
                        <a:rPr sz="1400"/>
                        <a:t>Instinct</a:t>
                      </a:r>
                    </a:p>
                  </a:txBody>
                  <a:tcPr marL="50800" marR="50800" marT="50800" marB="50800" anchor="ctr" horzOverflow="overflow">
                    <a:lnR w="3175">
                      <a:solidFill>
                        <a:srgbClr val="5D5D5D"/>
                      </a:solidFill>
                      <a:miter lim="400000"/>
                    </a:lnR>
                  </a:tcPr>
                </a:tc>
              </a:tr>
              <a:tr h="292997">
                <a:tc>
                  <a:txBody>
                    <a:bodyPr/>
                    <a:lstStyle/>
                    <a:p>
                      <a:pPr defTabSz="914400">
                        <a:defRPr sz="1800"/>
                      </a:pPr>
                      <a:r>
                        <a:rPr sz="1400"/>
                        <a:t>Droit chemin</a:t>
                      </a:r>
                    </a:p>
                  </a:txBody>
                  <a:tcPr marL="50800" marR="50800" marT="50800" marB="50800" anchor="ctr" horzOverflow="overflow">
                    <a:lnL w="3175">
                      <a:solidFill>
                        <a:srgbClr val="5D5D5D"/>
                      </a:solidFill>
                      <a:miter lim="400000"/>
                    </a:lnL>
                  </a:tcPr>
                </a:tc>
                <a:tc>
                  <a:txBody>
                    <a:bodyPr/>
                    <a:lstStyle/>
                    <a:p>
                      <a:pPr defTabSz="914400">
                        <a:defRPr sz="1800"/>
                      </a:pPr>
                      <a:r>
                        <a:rPr sz="1400"/>
                        <a:t>Sinueux destin</a:t>
                      </a:r>
                    </a:p>
                  </a:txBody>
                  <a:tcPr marL="50800" marR="50800" marT="50800" marB="50800" anchor="ctr" horzOverflow="overflow">
                    <a:lnR w="3175">
                      <a:solidFill>
                        <a:srgbClr val="5D5D5D"/>
                      </a:solidFill>
                      <a:miter lim="400000"/>
                    </a:lnR>
                  </a:tcPr>
                </a:tc>
              </a:tr>
              <a:tr h="292997">
                <a:tc>
                  <a:txBody>
                    <a:bodyPr/>
                    <a:lstStyle/>
                    <a:p>
                      <a:pPr defTabSz="914400">
                        <a:defRPr sz="1800"/>
                      </a:pPr>
                      <a:r>
                        <a:rPr sz="1400"/>
                        <a:t>Savoir vivre</a:t>
                      </a:r>
                    </a:p>
                  </a:txBody>
                  <a:tcPr marL="50800" marR="50800" marT="50800" marB="50800" anchor="ctr" horzOverflow="overflow">
                    <a:lnL w="3175">
                      <a:solidFill>
                        <a:srgbClr val="5D5D5D"/>
                      </a:solidFill>
                      <a:miter lim="400000"/>
                    </a:lnL>
                  </a:tcPr>
                </a:tc>
                <a:tc>
                  <a:txBody>
                    <a:bodyPr/>
                    <a:lstStyle/>
                    <a:p>
                      <a:pPr defTabSz="914400">
                        <a:defRPr sz="1800"/>
                      </a:pPr>
                      <a:r>
                        <a:rPr sz="1400"/>
                        <a:t>Vouloir vivre</a:t>
                      </a:r>
                    </a:p>
                  </a:txBody>
                  <a:tcPr marL="50800" marR="50800" marT="50800" marB="50800" anchor="ctr" horzOverflow="overflow">
                    <a:lnR w="3175">
                      <a:solidFill>
                        <a:srgbClr val="5D5D5D"/>
                      </a:solidFill>
                      <a:miter lim="400000"/>
                    </a:lnR>
                  </a:tcPr>
                </a:tc>
              </a:tr>
              <a:tr h="292997">
                <a:tc>
                  <a:txBody>
                    <a:bodyPr/>
                    <a:lstStyle/>
                    <a:p>
                      <a:pPr defTabSz="914400">
                        <a:defRPr sz="1800"/>
                      </a:pPr>
                      <a:r>
                        <a:rPr sz="1400"/>
                        <a:t>Besoin de liberté</a:t>
                      </a:r>
                    </a:p>
                  </a:txBody>
                  <a:tcPr marL="50800" marR="50800" marT="50800" marB="50800" anchor="ctr" horzOverflow="overflow">
                    <a:lnL w="3175">
                      <a:solidFill>
                        <a:srgbClr val="5D5D5D"/>
                      </a:solidFill>
                      <a:miter lim="400000"/>
                    </a:lnL>
                  </a:tcPr>
                </a:tc>
                <a:tc>
                  <a:txBody>
                    <a:bodyPr/>
                    <a:lstStyle/>
                    <a:p>
                      <a:pPr defTabSz="914400">
                        <a:defRPr sz="1800"/>
                      </a:pPr>
                      <a:r>
                        <a:rPr sz="1400"/>
                        <a:t>Besoin d’appartenance</a:t>
                      </a:r>
                    </a:p>
                  </a:txBody>
                  <a:tcPr marL="50800" marR="50800" marT="50800" marB="50800" anchor="ctr" horzOverflow="overflow">
                    <a:lnR w="3175">
                      <a:solidFill>
                        <a:srgbClr val="5D5D5D"/>
                      </a:solidFill>
                      <a:miter lim="400000"/>
                    </a:lnR>
                  </a:tcPr>
                </a:tc>
              </a:tr>
              <a:tr h="292997">
                <a:tc>
                  <a:txBody>
                    <a:bodyPr/>
                    <a:lstStyle/>
                    <a:p>
                      <a:pPr defTabSz="914400">
                        <a:defRPr sz="1800"/>
                      </a:pPr>
                      <a:r>
                        <a:rPr sz="1400"/>
                        <a:t>Communication</a:t>
                      </a:r>
                    </a:p>
                  </a:txBody>
                  <a:tcPr marL="50800" marR="50800" marT="50800" marB="50800" anchor="ctr" horzOverflow="overflow">
                    <a:lnL w="3175">
                      <a:solidFill>
                        <a:srgbClr val="5D5D5D"/>
                      </a:solidFill>
                      <a:miter lim="400000"/>
                    </a:lnL>
                  </a:tcPr>
                </a:tc>
                <a:tc>
                  <a:txBody>
                    <a:bodyPr/>
                    <a:lstStyle/>
                    <a:p>
                      <a:pPr defTabSz="914400">
                        <a:defRPr sz="1800"/>
                      </a:pPr>
                      <a:r>
                        <a:rPr sz="1400"/>
                        <a:t>Connexion</a:t>
                      </a:r>
                    </a:p>
                  </a:txBody>
                  <a:tcPr marL="50800" marR="50800" marT="50800" marB="50800" anchor="ctr" horzOverflow="overflow">
                    <a:lnR w="3175">
                      <a:solidFill>
                        <a:srgbClr val="5D5D5D"/>
                      </a:solidFill>
                      <a:miter lim="400000"/>
                    </a:lnR>
                  </a:tcPr>
                </a:tc>
              </a:tr>
              <a:tr h="292997">
                <a:tc>
                  <a:txBody>
                    <a:bodyPr/>
                    <a:lstStyle/>
                    <a:p>
                      <a:pPr defTabSz="914400">
                        <a:defRPr sz="1800"/>
                      </a:pPr>
                      <a:r>
                        <a:rPr sz="1400"/>
                        <a:t>Homogénéisation</a:t>
                      </a:r>
                    </a:p>
                  </a:txBody>
                  <a:tcPr marL="50800" marR="50800" marT="50800" marB="50800" anchor="ctr" horzOverflow="overflow">
                    <a:lnL w="3175">
                      <a:solidFill>
                        <a:srgbClr val="5D5D5D"/>
                      </a:solidFill>
                      <a:miter lim="400000"/>
                    </a:lnL>
                  </a:tcPr>
                </a:tc>
                <a:tc>
                  <a:txBody>
                    <a:bodyPr/>
                    <a:lstStyle/>
                    <a:p>
                      <a:pPr defTabSz="914400">
                        <a:defRPr sz="1800"/>
                      </a:pPr>
                      <a:r>
                        <a:rPr sz="1400"/>
                        <a:t>Fragmentation</a:t>
                      </a:r>
                    </a:p>
                  </a:txBody>
                  <a:tcPr marL="50800" marR="50800" marT="50800" marB="50800" anchor="ctr" horzOverflow="overflow">
                    <a:lnR w="3175">
                      <a:solidFill>
                        <a:srgbClr val="5D5D5D"/>
                      </a:solidFill>
                      <a:miter lim="400000"/>
                    </a:lnR>
                  </a:tcPr>
                </a:tc>
              </a:tr>
              <a:tr h="292997">
                <a:tc>
                  <a:txBody>
                    <a:bodyPr/>
                    <a:lstStyle/>
                    <a:p>
                      <a:pPr defTabSz="914400">
                        <a:defRPr sz="1800"/>
                      </a:pPr>
                      <a:r>
                        <a:rPr sz="1400"/>
                        <a:t>Universalité</a:t>
                      </a:r>
                    </a:p>
                  </a:txBody>
                  <a:tcPr marL="50800" marR="50800" marT="50800" marB="50800" anchor="ctr" horzOverflow="overflow">
                    <a:lnL w="3175">
                      <a:solidFill>
                        <a:srgbClr val="5D5D5D"/>
                      </a:solidFill>
                      <a:miter lim="400000"/>
                    </a:lnL>
                  </a:tcPr>
                </a:tc>
                <a:tc>
                  <a:txBody>
                    <a:bodyPr/>
                    <a:lstStyle/>
                    <a:p>
                      <a:pPr defTabSz="914400">
                        <a:defRPr sz="1800"/>
                      </a:pPr>
                      <a:r>
                        <a:rPr sz="1400"/>
                        <a:t>Spécificité</a:t>
                      </a:r>
                    </a:p>
                  </a:txBody>
                  <a:tcPr marL="50800" marR="50800" marT="50800" marB="50800" anchor="ctr" horzOverflow="overflow">
                    <a:lnR w="3175">
                      <a:solidFill>
                        <a:srgbClr val="5D5D5D"/>
                      </a:solidFill>
                      <a:miter lim="400000"/>
                    </a:lnR>
                  </a:tcPr>
                </a:tc>
              </a:tr>
              <a:tr h="292997">
                <a:tc>
                  <a:txBody>
                    <a:bodyPr/>
                    <a:lstStyle/>
                    <a:p>
                      <a:pPr defTabSz="914400">
                        <a:defRPr sz="1800"/>
                      </a:pPr>
                      <a:r>
                        <a:rPr sz="1400"/>
                        <a:t>Standardisation</a:t>
                      </a:r>
                    </a:p>
                  </a:txBody>
                  <a:tcPr marL="50800" marR="50800" marT="50800" marB="50800" anchor="ctr" horzOverflow="overflow">
                    <a:lnL w="3175">
                      <a:solidFill>
                        <a:srgbClr val="5D5D5D"/>
                      </a:solidFill>
                      <a:miter lim="400000"/>
                    </a:lnL>
                  </a:tcPr>
                </a:tc>
                <a:tc>
                  <a:txBody>
                    <a:bodyPr/>
                    <a:lstStyle/>
                    <a:p>
                      <a:pPr defTabSz="914400">
                        <a:defRPr sz="1800"/>
                      </a:pPr>
                      <a:r>
                        <a:rPr sz="1400"/>
                        <a:t>Artisanat</a:t>
                      </a:r>
                    </a:p>
                  </a:txBody>
                  <a:tcPr marL="50800" marR="50800" marT="50800" marB="50800" anchor="ctr" horzOverflow="overflow">
                    <a:lnR w="3175">
                      <a:solidFill>
                        <a:srgbClr val="5D5D5D"/>
                      </a:solidFill>
                      <a:miter lim="400000"/>
                    </a:lnR>
                  </a:tcPr>
                </a:tc>
              </a:tr>
              <a:tr h="292997">
                <a:tc>
                  <a:txBody>
                    <a:bodyPr/>
                    <a:lstStyle/>
                    <a:p>
                      <a:pPr defTabSz="914400">
                        <a:defRPr sz="1800"/>
                      </a:pPr>
                      <a:r>
                        <a:rPr sz="1400"/>
                        <a:t>Productivité</a:t>
                      </a:r>
                    </a:p>
                  </a:txBody>
                  <a:tcPr marL="50800" marR="50800" marT="50800" marB="50800" anchor="ctr" horzOverflow="overflow">
                    <a:lnL w="3175">
                      <a:solidFill>
                        <a:srgbClr val="5D5D5D"/>
                      </a:solidFill>
                      <a:miter lim="400000"/>
                    </a:lnL>
                  </a:tcPr>
                </a:tc>
                <a:tc>
                  <a:txBody>
                    <a:bodyPr/>
                    <a:lstStyle/>
                    <a:p>
                      <a:pPr defTabSz="914400">
                        <a:defRPr sz="1800"/>
                      </a:pPr>
                      <a:r>
                        <a:rPr sz="1400"/>
                        <a:t>Effectivité</a:t>
                      </a:r>
                    </a:p>
                  </a:txBody>
                  <a:tcPr marL="50800" marR="50800" marT="50800" marB="50800" anchor="ctr" horzOverflow="overflow">
                    <a:lnR w="3175">
                      <a:solidFill>
                        <a:srgbClr val="5D5D5D"/>
                      </a:solidFill>
                      <a:miter lim="400000"/>
                    </a:lnR>
                  </a:tcPr>
                </a:tc>
              </a:tr>
              <a:tr h="292997">
                <a:tc>
                  <a:txBody>
                    <a:bodyPr/>
                    <a:lstStyle/>
                    <a:p>
                      <a:pPr defTabSz="914400">
                        <a:defRPr sz="1800"/>
                      </a:pPr>
                      <a:r>
                        <a:rPr sz="1400"/>
                        <a:t>Obéissance</a:t>
                      </a:r>
                    </a:p>
                  </a:txBody>
                  <a:tcPr marL="50800" marR="50800" marT="50800" marB="50800" anchor="ctr" horzOverflow="overflow">
                    <a:lnL w="3175">
                      <a:solidFill>
                        <a:srgbClr val="5D5D5D"/>
                      </a:solidFill>
                      <a:miter lim="400000"/>
                    </a:lnL>
                  </a:tcPr>
                </a:tc>
                <a:tc>
                  <a:txBody>
                    <a:bodyPr/>
                    <a:lstStyle/>
                    <a:p>
                      <a:pPr defTabSz="914400">
                        <a:defRPr sz="1800"/>
                      </a:pPr>
                      <a:r>
                        <a:rPr sz="1400"/>
                        <a:t>Besoin de comprendre</a:t>
                      </a:r>
                    </a:p>
                  </a:txBody>
                  <a:tcPr marL="50800" marR="50800" marT="50800" marB="50800" anchor="ctr" horzOverflow="overflow">
                    <a:lnR w="3175">
                      <a:solidFill>
                        <a:srgbClr val="5D5D5D"/>
                      </a:solidFill>
                      <a:miter lim="400000"/>
                    </a:lnR>
                  </a:tcPr>
                </a:tc>
              </a:tr>
              <a:tr h="292997">
                <a:tc>
                  <a:txBody>
                    <a:bodyPr/>
                    <a:lstStyle/>
                    <a:p>
                      <a:pPr defTabSz="914400">
                        <a:defRPr sz="1800"/>
                      </a:pPr>
                      <a:r>
                        <a:rPr sz="1400"/>
                        <a:t>Durée</a:t>
                      </a:r>
                    </a:p>
                  </a:txBody>
                  <a:tcPr marL="50800" marR="50800" marT="50800" marB="50800" anchor="ctr" horzOverflow="overflow">
                    <a:lnL w="3175">
                      <a:solidFill>
                        <a:srgbClr val="5D5D5D"/>
                      </a:solidFill>
                      <a:miter lim="400000"/>
                    </a:lnL>
                  </a:tcPr>
                </a:tc>
                <a:tc>
                  <a:txBody>
                    <a:bodyPr/>
                    <a:lstStyle/>
                    <a:p>
                      <a:pPr defTabSz="914400">
                        <a:defRPr sz="1800"/>
                      </a:pPr>
                      <a:r>
                        <a:rPr sz="1400"/>
                        <a:t>Intensité</a:t>
                      </a:r>
                    </a:p>
                  </a:txBody>
                  <a:tcPr marL="50800" marR="50800" marT="50800" marB="50800" anchor="ctr" horzOverflow="overflow">
                    <a:lnR w="3175">
                      <a:solidFill>
                        <a:srgbClr val="5D5D5D"/>
                      </a:solidFill>
                      <a:miter lim="400000"/>
                    </a:lnR>
                  </a:tcPr>
                </a:tc>
              </a:tr>
              <a:tr h="292997">
                <a:tc>
                  <a:txBody>
                    <a:bodyPr/>
                    <a:lstStyle/>
                    <a:p>
                      <a:pPr defTabSz="914400">
                        <a:defRPr sz="1800"/>
                      </a:pPr>
                      <a:r>
                        <a:rPr sz="1400"/>
                        <a:t>Distinction individuelle</a:t>
                      </a:r>
                    </a:p>
                  </a:txBody>
                  <a:tcPr marL="50800" marR="50800" marT="50800" marB="50800" anchor="ctr" horzOverflow="overflow">
                    <a:lnL w="3175">
                      <a:solidFill>
                        <a:srgbClr val="5D5D5D"/>
                      </a:solidFill>
                      <a:miter lim="400000"/>
                    </a:lnL>
                  </a:tcPr>
                </a:tc>
                <a:tc>
                  <a:txBody>
                    <a:bodyPr/>
                    <a:lstStyle/>
                    <a:p>
                      <a:pPr defTabSz="914400">
                        <a:defRPr sz="1800"/>
                      </a:pPr>
                      <a:r>
                        <a:rPr sz="1400"/>
                        <a:t>Intégration collective</a:t>
                      </a:r>
                    </a:p>
                  </a:txBody>
                  <a:tcPr marL="50800" marR="50800" marT="50800" marB="50800" anchor="ctr" horzOverflow="overflow">
                    <a:lnR w="3175">
                      <a:solidFill>
                        <a:srgbClr val="5D5D5D"/>
                      </a:solidFill>
                      <a:miter lim="400000"/>
                    </a:lnR>
                  </a:tcPr>
                </a:tc>
              </a:tr>
              <a:tr h="292997">
                <a:tc>
                  <a:txBody>
                    <a:bodyPr/>
                    <a:lstStyle/>
                    <a:p>
                      <a:pPr defTabSz="914400">
                        <a:defRPr sz="1800"/>
                      </a:pPr>
                      <a:r>
                        <a:rPr sz="1400"/>
                        <a:t>Froideur managériale</a:t>
                      </a:r>
                    </a:p>
                  </a:txBody>
                  <a:tcPr marL="50800" marR="50800" marT="50800" marB="50800" anchor="ctr" horzOverflow="overflow">
                    <a:lnL w="3175">
                      <a:solidFill>
                        <a:srgbClr val="5D5D5D"/>
                      </a:solidFill>
                      <a:miter lim="400000"/>
                    </a:lnL>
                  </a:tcPr>
                </a:tc>
                <a:tc>
                  <a:txBody>
                    <a:bodyPr/>
                    <a:lstStyle/>
                    <a:p>
                      <a:pPr defTabSz="914400">
                        <a:defRPr sz="1800"/>
                      </a:pPr>
                      <a:r>
                        <a:rPr sz="1400"/>
                        <a:t>Empathie</a:t>
                      </a:r>
                    </a:p>
                  </a:txBody>
                  <a:tcPr marL="50800" marR="50800" marT="50800" marB="50800" anchor="ctr" horzOverflow="overflow">
                    <a:lnR w="3175">
                      <a:solidFill>
                        <a:srgbClr val="5D5D5D"/>
                      </a:solidFill>
                      <a:miter lim="400000"/>
                    </a:lnR>
                  </a:tcPr>
                </a:tc>
              </a:tr>
              <a:tr h="292997">
                <a:tc>
                  <a:txBody>
                    <a:bodyPr/>
                    <a:lstStyle/>
                    <a:p>
                      <a:pPr defTabSz="914400">
                        <a:defRPr sz="1800"/>
                      </a:pPr>
                      <a:r>
                        <a:rPr sz="1400"/>
                        <a:t>Perfection</a:t>
                      </a:r>
                    </a:p>
                  </a:txBody>
                  <a:tcPr marL="50800" marR="50800" marT="50800" marB="50800" anchor="ctr" horzOverflow="overflow">
                    <a:lnL w="3175">
                      <a:solidFill>
                        <a:srgbClr val="5D5D5D"/>
                      </a:solidFill>
                      <a:miter lim="400000"/>
                    </a:lnL>
                    <a:lnB w="3175">
                      <a:solidFill>
                        <a:srgbClr val="606060"/>
                      </a:solidFill>
                      <a:miter lim="400000"/>
                    </a:lnB>
                  </a:tcPr>
                </a:tc>
                <a:tc>
                  <a:txBody>
                    <a:bodyPr/>
                    <a:lstStyle/>
                    <a:p>
                      <a:pPr defTabSz="914400">
                        <a:defRPr sz="1800"/>
                      </a:pPr>
                      <a:r>
                        <a:rPr sz="1400"/>
                        <a:t>Droit à l’erreur</a:t>
                      </a:r>
                    </a:p>
                  </a:txBody>
                  <a:tcPr marL="50800" marR="50800" marT="50800" marB="50800" anchor="ctr" horzOverflow="overflow">
                    <a:lnR w="3175">
                      <a:solidFill>
                        <a:srgbClr val="5D5D5D"/>
                      </a:solidFill>
                      <a:miter lim="400000"/>
                    </a:lnR>
                    <a:lnB w="3175">
                      <a:solidFill>
                        <a:srgbClr val="606060"/>
                      </a:solidFill>
                      <a:miter lim="400000"/>
                    </a:lnB>
                  </a:tcPr>
                </a:tc>
              </a:tr>
            </a:tbl>
          </a:graphicData>
        </a:graphic>
      </p:graphicFrame>
      <p:sp>
        <p:nvSpPr>
          <p:cNvPr id="1323" name="Humaniser le travail"/>
          <p:cNvSpPr txBox="1"/>
          <p:nvPr/>
        </p:nvSpPr>
        <p:spPr>
          <a:xfrm>
            <a:off x="10366808" y="6582988"/>
            <a:ext cx="126042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Humaniser le travail</a:t>
            </a:r>
          </a:p>
        </p:txBody>
      </p:sp>
    </p:spTree>
  </p:cSld>
  <p:clrMapOvr>
    <a:masterClrMapping/>
  </p:clrMapOvr>
  <p:transition xmlns:p14="http://schemas.microsoft.com/office/powerpoint/2010/mai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19A28"/>
        </a:solidFill>
        <a:effectLst/>
      </p:bgPr>
    </p:bg>
    <p:spTree>
      <p:nvGrpSpPr>
        <p:cNvPr id="1" name=""/>
        <p:cNvGrpSpPr/>
        <p:nvPr/>
      </p:nvGrpSpPr>
      <p:grpSpPr>
        <a:xfrm>
          <a:off x="0" y="0"/>
          <a:ext cx="0" cy="0"/>
          <a:chOff x="0" y="0"/>
          <a:chExt cx="0" cy="0"/>
        </a:xfrm>
      </p:grpSpPr>
      <p:grpSp>
        <p:nvGrpSpPr>
          <p:cNvPr id="335" name="Group"/>
          <p:cNvGrpSpPr/>
          <p:nvPr/>
        </p:nvGrpSpPr>
        <p:grpSpPr>
          <a:xfrm>
            <a:off x="-4823129" y="-5243681"/>
            <a:ext cx="19462914" cy="15825648"/>
            <a:chOff x="1" y="0"/>
            <a:chExt cx="19462913" cy="15825646"/>
          </a:xfrm>
        </p:grpSpPr>
        <p:sp>
          <p:nvSpPr>
            <p:cNvPr id="332" name="Triangle"/>
            <p:cNvSpPr/>
            <p:nvPr/>
          </p:nvSpPr>
          <p:spPr>
            <a:xfrm rot="18944897">
              <a:off x="5848143" y="2417013"/>
              <a:ext cx="11396422" cy="1099161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1DEB6">
                <a:alpha val="22696"/>
              </a:srgbClr>
            </a:solidFill>
            <a:ln w="3175" cap="flat">
              <a:noFill/>
              <a:miter lim="400000"/>
            </a:ln>
            <a:effectLst/>
          </p:spPr>
          <p:txBody>
            <a:bodyPr wrap="square" lIns="0" tIns="0" rIns="0" bIns="0" numCol="1" anchor="ctr">
              <a:noAutofit/>
            </a:bodyPr>
            <a:lstStyle/>
            <a:p>
              <a:pPr>
                <a:defRPr sz="1600">
                  <a:solidFill>
                    <a:srgbClr val="FFFFFF"/>
                  </a:solidFill>
                </a:defRPr>
              </a:pPr>
              <a:endParaRPr/>
            </a:p>
          </p:txBody>
        </p:sp>
        <p:sp>
          <p:nvSpPr>
            <p:cNvPr id="333" name="Triangle"/>
            <p:cNvSpPr/>
            <p:nvPr/>
          </p:nvSpPr>
          <p:spPr>
            <a:xfrm rot="16480801">
              <a:off x="244198" y="3133307"/>
              <a:ext cx="11396422" cy="1099161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BE7D">
                <a:alpha val="34480"/>
              </a:srgbClr>
            </a:solidFill>
            <a:ln w="3175" cap="flat">
              <a:noFill/>
              <a:miter lim="400000"/>
            </a:ln>
            <a:effectLst/>
          </p:spPr>
          <p:txBody>
            <a:bodyPr wrap="square" lIns="0" tIns="0" rIns="0" bIns="0" numCol="1" anchor="ctr">
              <a:noAutofit/>
            </a:bodyPr>
            <a:lstStyle/>
            <a:p>
              <a:pPr>
                <a:defRPr sz="1600">
                  <a:solidFill>
                    <a:srgbClr val="FFFFFF"/>
                  </a:solidFill>
                </a:defRPr>
              </a:pPr>
              <a:endParaRPr/>
            </a:p>
          </p:txBody>
        </p:sp>
        <p:sp>
          <p:nvSpPr>
            <p:cNvPr id="334" name="Triangle"/>
            <p:cNvSpPr/>
            <p:nvPr/>
          </p:nvSpPr>
          <p:spPr>
            <a:xfrm rot="20605182">
              <a:off x="7333202" y="4137727"/>
              <a:ext cx="9841632" cy="82310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E19028">
                <a:alpha val="37890"/>
              </a:srgbClr>
            </a:solidFill>
            <a:ln w="3175" cap="flat">
              <a:noFill/>
              <a:miter lim="400000"/>
            </a:ln>
            <a:effectLst/>
          </p:spPr>
          <p:txBody>
            <a:bodyPr wrap="square" lIns="0" tIns="0" rIns="0" bIns="0" numCol="1" anchor="ctr">
              <a:noAutofit/>
            </a:bodyPr>
            <a:lstStyle/>
            <a:p>
              <a:pPr>
                <a:defRPr sz="1600">
                  <a:solidFill>
                    <a:srgbClr val="FFFFFF"/>
                  </a:solidFill>
                </a:defRPr>
              </a:pPr>
              <a:endParaRPr/>
            </a:p>
          </p:txBody>
        </p:sp>
      </p:grpSp>
      <p:sp>
        <p:nvSpPr>
          <p:cNvPr id="33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337" name="Slide Number"/>
          <p:cNvSpPr txBox="1">
            <a:spLocks noGrp="1"/>
          </p:cNvSpPr>
          <p:nvPr>
            <p:ph type="sldNum" sz="quarter" idx="2"/>
          </p:nvPr>
        </p:nvSpPr>
        <p:spPr>
          <a:xfrm>
            <a:off x="11886096" y="6538231"/>
            <a:ext cx="148258" cy="223616"/>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5</a:t>
            </a:fld>
            <a:endParaRPr/>
          </a:p>
        </p:txBody>
      </p:sp>
      <p:sp>
        <p:nvSpPr>
          <p:cNvPr id="33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339"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340"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endParaRPr/>
          </a:p>
        </p:txBody>
      </p:sp>
      <p:sp>
        <p:nvSpPr>
          <p:cNvPr id="341" name="1"/>
          <p:cNvSpPr txBox="1">
            <a:spLocks noGrp="1"/>
          </p:cNvSpPr>
          <p:nvPr>
            <p:ph type="body" idx="13"/>
          </p:nvPr>
        </p:nvSpPr>
        <p:spPr>
          <a:prstGeom prst="rect">
            <a:avLst/>
          </a:prstGeom>
        </p:spPr>
        <p:txBody>
          <a:bodyPr/>
          <a:lstStyle>
            <a:lvl1pPr>
              <a:defRPr>
                <a:solidFill>
                  <a:srgbClr val="F19A28"/>
                </a:solidFill>
              </a:defRPr>
            </a:lvl1pPr>
          </a:lstStyle>
          <a:p>
            <a:r>
              <a:t>1</a:t>
            </a:r>
          </a:p>
        </p:txBody>
      </p:sp>
      <p:sp>
        <p:nvSpPr>
          <p:cNvPr id="342"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endParaRPr/>
          </a:p>
        </p:txBody>
      </p:sp>
      <p:sp>
        <p:nvSpPr>
          <p:cNvPr id="343" name="Le marché de l’emploi, bouleversé par l’automatisation du travail"/>
          <p:cNvSpPr txBox="1">
            <a:spLocks noGrp="1"/>
          </p:cNvSpPr>
          <p:nvPr>
            <p:ph type="title"/>
          </p:nvPr>
        </p:nvSpPr>
        <p:spPr>
          <a:xfrm>
            <a:off x="4183741" y="2440821"/>
            <a:ext cx="5279580" cy="1728550"/>
          </a:xfrm>
          <a:prstGeom prst="rect">
            <a:avLst/>
          </a:prstGeom>
        </p:spPr>
        <p:txBody>
          <a:bodyPr>
            <a:normAutofit fontScale="90000"/>
          </a:bodyPr>
          <a:lstStyle>
            <a:lvl1pPr defTabSz="400367">
              <a:defRPr sz="2910"/>
            </a:lvl1pPr>
          </a:lstStyle>
          <a:p>
            <a:r>
              <a:t>Le marché de l’emploi, bouleversé par l’automatisation du travail</a:t>
            </a:r>
          </a:p>
        </p:txBody>
      </p:sp>
      <p:pic>
        <p:nvPicPr>
          <p:cNvPr id="344"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Tree>
  </p:cSld>
  <p:clrMapOvr>
    <a:masterClrMapping/>
  </p:clrMapOvr>
  <p:transition xmlns:p14="http://schemas.microsoft.com/office/powerpoint/2010/mai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5" name="Rectangle"/>
          <p:cNvSpPr/>
          <p:nvPr/>
        </p:nvSpPr>
        <p:spPr>
          <a:xfrm>
            <a:off x="-2" y="-1"/>
            <a:ext cx="3791748" cy="6858001"/>
          </a:xfrm>
          <a:prstGeom prst="rect">
            <a:avLst/>
          </a:prstGeom>
          <a:solidFill>
            <a:srgbClr val="FFBD0D"/>
          </a:solidFill>
          <a:ln w="12700">
            <a:miter lim="400000"/>
          </a:ln>
        </p:spPr>
        <p:txBody>
          <a:bodyPr lIns="0" tIns="0" rIns="0" bIns="0"/>
          <a:lstStyle/>
          <a:p>
            <a:pPr defTabSz="1219168">
              <a:defRPr sz="2400" b="0">
                <a:solidFill>
                  <a:srgbClr val="FFBD0D"/>
                </a:solidFill>
              </a:defRPr>
            </a:pPr>
            <a:endParaRPr/>
          </a:p>
        </p:txBody>
      </p:sp>
      <p:pic>
        <p:nvPicPr>
          <p:cNvPr id="1326" name="OIUH890.jpeg" descr="OIUH890.jpe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3791744" y="0"/>
            <a:ext cx="3384378" cy="6858001"/>
          </a:xfrm>
          <a:prstGeom prst="rect">
            <a:avLst/>
          </a:prstGeom>
          <a:ln w="12700">
            <a:miter lim="400000"/>
          </a:ln>
        </p:spPr>
      </p:pic>
      <p:sp>
        <p:nvSpPr>
          <p:cNvPr id="1327"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32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329"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50</a:t>
            </a:fld>
            <a:endParaRPr/>
          </a:p>
        </p:txBody>
      </p:sp>
      <p:pic>
        <p:nvPicPr>
          <p:cNvPr id="1330" name="image25.png" descr="image2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331" name="Gérer les résistances au changement"/>
          <p:cNvSpPr txBox="1"/>
          <p:nvPr/>
        </p:nvSpPr>
        <p:spPr>
          <a:xfrm>
            <a:off x="305054" y="394520"/>
            <a:ext cx="3181635" cy="141760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lnSpc>
                <a:spcPct val="110000"/>
              </a:lnSpc>
              <a:defRPr sz="3000">
                <a:solidFill>
                  <a:srgbClr val="FFFFFF"/>
                </a:solidFill>
              </a:defRPr>
            </a:pPr>
            <a:r>
              <a:t>Gérer </a:t>
            </a:r>
          </a:p>
          <a:p>
            <a:pPr algn="l">
              <a:lnSpc>
                <a:spcPct val="110000"/>
              </a:lnSpc>
              <a:defRPr sz="3000">
                <a:solidFill>
                  <a:srgbClr val="FFFFFF"/>
                </a:solidFill>
              </a:defRPr>
            </a:pPr>
            <a:r>
              <a:t>les résistances </a:t>
            </a:r>
          </a:p>
          <a:p>
            <a:pPr algn="l">
              <a:lnSpc>
                <a:spcPct val="110000"/>
              </a:lnSpc>
              <a:defRPr sz="3000">
                <a:solidFill>
                  <a:srgbClr val="FFFFFF"/>
                </a:solidFill>
              </a:defRPr>
            </a:pPr>
            <a:r>
              <a:t>au changement</a:t>
            </a:r>
          </a:p>
        </p:txBody>
      </p:sp>
      <p:sp>
        <p:nvSpPr>
          <p:cNvPr id="1332" name="Bien –être en entreprise : Le coaching en entreprise et l’intérêt pour les sciences cognitives et les neurosciences connaissent un essor."/>
          <p:cNvSpPr txBox="1"/>
          <p:nvPr/>
        </p:nvSpPr>
        <p:spPr>
          <a:xfrm>
            <a:off x="239769" y="2180480"/>
            <a:ext cx="3312205" cy="118715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b="0">
                <a:solidFill>
                  <a:srgbClr val="424242"/>
                </a:solidFill>
              </a:defRPr>
            </a:pPr>
            <a:r>
              <a:t>Bien-être en entreprise : Le </a:t>
            </a:r>
            <a:r>
              <a:rPr b="1"/>
              <a:t>coaching en entreprise</a:t>
            </a:r>
            <a:r>
              <a:t> et l’intérêt pour les </a:t>
            </a:r>
            <a:r>
              <a:rPr b="1"/>
              <a:t>sciences cognitives </a:t>
            </a:r>
            <a:r>
              <a:t>et les </a:t>
            </a:r>
            <a:r>
              <a:rPr b="1"/>
              <a:t>neurosciences</a:t>
            </a:r>
            <a:r>
              <a:t> connaissent un essor. </a:t>
            </a:r>
          </a:p>
        </p:txBody>
      </p:sp>
      <p:sp>
        <p:nvSpPr>
          <p:cNvPr id="1333" name="MODE MENTAL AUTOMATIQUE"/>
          <p:cNvSpPr txBox="1"/>
          <p:nvPr/>
        </p:nvSpPr>
        <p:spPr>
          <a:xfrm>
            <a:off x="7707992" y="704770"/>
            <a:ext cx="3859238" cy="3345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defTabSz="457200">
              <a:defRPr sz="2000">
                <a:solidFill>
                  <a:srgbClr val="FFCA00"/>
                </a:solidFill>
              </a:defRPr>
            </a:lvl1pPr>
          </a:lstStyle>
          <a:p>
            <a:r>
              <a:t>MODE MENTAL AUTOMATIQUE</a:t>
            </a:r>
          </a:p>
        </p:txBody>
      </p:sp>
      <p:sp>
        <p:nvSpPr>
          <p:cNvPr id="1334" name="Utilisé pour gérer les situations connues / Maîtrisées (ou que l’on croit maîtriser)…"/>
          <p:cNvSpPr txBox="1"/>
          <p:nvPr/>
        </p:nvSpPr>
        <p:spPr>
          <a:xfrm>
            <a:off x="7513364" y="1096294"/>
            <a:ext cx="4248494" cy="140222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indent="182879" defTabSz="457200">
              <a:defRPr sz="1800" b="0"/>
            </a:pPr>
            <a:r>
              <a:t>Utilisé pour gérer les situations connues / maîtrisées (ou que l’on croit maîtriser)</a:t>
            </a:r>
          </a:p>
          <a:p>
            <a:pPr indent="182879" defTabSz="457200">
              <a:defRPr sz="2000" cap="small"/>
            </a:pPr>
            <a:r>
              <a:t>Automatique</a:t>
            </a:r>
          </a:p>
          <a:p>
            <a:pPr indent="182879" defTabSz="457200">
              <a:defRPr sz="1800" cap="small"/>
            </a:pPr>
            <a:r>
              <a:t>Programmé</a:t>
            </a:r>
          </a:p>
        </p:txBody>
      </p:sp>
      <p:sp>
        <p:nvSpPr>
          <p:cNvPr id="1335" name="MODE MENTAL ADAPTATIF"/>
          <p:cNvSpPr txBox="1"/>
          <p:nvPr/>
        </p:nvSpPr>
        <p:spPr>
          <a:xfrm>
            <a:off x="7940908" y="3575030"/>
            <a:ext cx="3393406" cy="3345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defTabSz="457200">
              <a:defRPr sz="2000">
                <a:solidFill>
                  <a:srgbClr val="FFCA00"/>
                </a:solidFill>
              </a:defRPr>
            </a:lvl1pPr>
          </a:lstStyle>
          <a:p>
            <a:r>
              <a:t>MODE MENTAL ADAPTATIF</a:t>
            </a:r>
          </a:p>
        </p:txBody>
      </p:sp>
      <p:sp>
        <p:nvSpPr>
          <p:cNvPr id="1336" name="Utilisé pour gérer les situations nouvelles, inconnues…"/>
          <p:cNvSpPr txBox="1"/>
          <p:nvPr/>
        </p:nvSpPr>
        <p:spPr>
          <a:xfrm>
            <a:off x="7610709" y="3976037"/>
            <a:ext cx="4153009" cy="137682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defTabSz="457200">
              <a:defRPr sz="1800" b="0"/>
            </a:pPr>
            <a:r>
              <a:t>Utilisé pour gérer les situations nouvelles, inconnues  </a:t>
            </a:r>
          </a:p>
          <a:p>
            <a:pPr defTabSz="457200">
              <a:defRPr sz="1800" cap="small"/>
            </a:pPr>
            <a:r>
              <a:t>Créateur</a:t>
            </a:r>
          </a:p>
          <a:p>
            <a:pPr defTabSz="457200">
              <a:defRPr sz="1800" cap="small"/>
            </a:pPr>
            <a:r>
              <a:t>Adaptatif</a:t>
            </a:r>
          </a:p>
          <a:p>
            <a:pPr defTabSz="457200">
              <a:defRPr sz="1800" cap="small"/>
            </a:pPr>
            <a:r>
              <a:t>Programmeur </a:t>
            </a:r>
          </a:p>
        </p:txBody>
      </p:sp>
      <p:pic>
        <p:nvPicPr>
          <p:cNvPr id="1337" name="noun_1150161_cc.png" descr="noun_1150161_cc.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rot="10800000">
            <a:off x="9376350" y="2594467"/>
            <a:ext cx="522407" cy="787914"/>
          </a:xfrm>
          <a:prstGeom prst="rect">
            <a:avLst/>
          </a:prstGeom>
          <a:ln w="12700">
            <a:miter lim="400000"/>
          </a:ln>
        </p:spPr>
      </p:pic>
      <p:sp>
        <p:nvSpPr>
          <p:cNvPr id="1338" name="Source : P. Moorkens, Institut de neurocognitivisme / HUBKLUB RH &amp; Leadership du Hub Institute">
            <a:hlinkClick r:id="rId5"/>
          </p:cNvPr>
          <p:cNvSpPr txBox="1"/>
          <p:nvPr/>
        </p:nvSpPr>
        <p:spPr>
          <a:xfrm>
            <a:off x="7922831" y="6225815"/>
            <a:ext cx="4248494"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defTabSz="457200">
              <a:defRPr sz="700" b="0"/>
            </a:lvl1pPr>
          </a:lstStyle>
          <a:p>
            <a:r>
              <a:t>Source : P. Moorkens, Institut de neurocognitivisme / HUBKLUB RH &amp; Leadership du Hub Institute </a:t>
            </a:r>
          </a:p>
        </p:txBody>
      </p:sp>
      <p:sp>
        <p:nvSpPr>
          <p:cNvPr id="1339" name="Utilisé à mauvais escient, le mode mental automatique génère du stress.…"/>
          <p:cNvSpPr txBox="1"/>
          <p:nvPr/>
        </p:nvSpPr>
        <p:spPr>
          <a:xfrm>
            <a:off x="203596" y="3803469"/>
            <a:ext cx="3384552" cy="21015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b="0">
                <a:solidFill>
                  <a:srgbClr val="424242"/>
                </a:solidFill>
              </a:defRPr>
            </a:pPr>
            <a:r>
              <a:t>Neurocognitivisme : </a:t>
            </a:r>
          </a:p>
          <a:p>
            <a:pPr algn="just" defTabSz="457200">
              <a:defRPr sz="1600" b="0">
                <a:solidFill>
                  <a:srgbClr val="424242"/>
                </a:solidFill>
              </a:defRPr>
            </a:pPr>
            <a:r>
              <a:t>Utilisé à mauvais escient, le </a:t>
            </a:r>
            <a:r>
              <a:rPr b="1"/>
              <a:t>mode mental automatique</a:t>
            </a:r>
            <a:r>
              <a:t> génère du stress.  </a:t>
            </a:r>
          </a:p>
          <a:p>
            <a:pPr algn="just" defTabSz="457200">
              <a:defRPr sz="1600" b="0">
                <a:solidFill>
                  <a:srgbClr val="424242"/>
                </a:solidFill>
              </a:defRPr>
            </a:pPr>
            <a:r>
              <a:t>Réussir à passer en </a:t>
            </a:r>
            <a:r>
              <a:rPr b="1"/>
              <a:t>mode mental adaptatif</a:t>
            </a:r>
            <a:r>
              <a:t> serait donc un défi pour s’aider soi-même et aider ses collaborateurs à accepter et intégrer le changement.    </a:t>
            </a:r>
          </a:p>
        </p:txBody>
      </p:sp>
      <p:sp>
        <p:nvSpPr>
          <p:cNvPr id="1340" name="Humaniser le travail"/>
          <p:cNvSpPr txBox="1"/>
          <p:nvPr/>
        </p:nvSpPr>
        <p:spPr>
          <a:xfrm>
            <a:off x="10366808" y="6582988"/>
            <a:ext cx="126042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Humaniser le travail</a:t>
            </a:r>
          </a:p>
        </p:txBody>
      </p:sp>
    </p:spTree>
  </p:cSld>
  <p:clrMapOvr>
    <a:masterClrMapping/>
  </p:clrMapOvr>
  <p:transition xmlns:p14="http://schemas.microsoft.com/office/powerpoint/2010/mai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34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1344" name="Capture d’écran 2017-11-27 à 16.19.38.png" descr="Capture d’écran 2017-11-27 à 16.19.38.png">
            <a:hlinkClick r:id="rId2"/>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9243" y="-24527"/>
            <a:ext cx="4014256" cy="6486388"/>
          </a:xfrm>
          <a:prstGeom prst="rect">
            <a:avLst/>
          </a:prstGeom>
          <a:ln w="12700">
            <a:miter lim="400000"/>
          </a:ln>
        </p:spPr>
      </p:pic>
      <p:sp>
        <p:nvSpPr>
          <p:cNvPr id="134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51</a:t>
            </a:fld>
            <a:endParaRPr/>
          </a:p>
        </p:txBody>
      </p:sp>
      <p:pic>
        <p:nvPicPr>
          <p:cNvPr id="1346"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347" name="CAS PRATIQUE N°12 :…"/>
          <p:cNvSpPr txBox="1"/>
          <p:nvPr/>
        </p:nvSpPr>
        <p:spPr>
          <a:xfrm>
            <a:off x="4361571" y="288789"/>
            <a:ext cx="5999812" cy="110763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400">
                <a:solidFill>
                  <a:srgbClr val="FFBD0D"/>
                </a:solidFill>
              </a:defRPr>
            </a:pPr>
            <a:r>
              <a:t>CAS PRATIQUE N°12 :</a:t>
            </a:r>
          </a:p>
          <a:p>
            <a:pPr algn="l">
              <a:defRPr sz="2400">
                <a:solidFill>
                  <a:srgbClr val="FFBD0D"/>
                </a:solidFill>
              </a:defRPr>
            </a:pPr>
            <a:r>
              <a:t>Le « HUBKLUB RH &amp; LEADERSHIP » libère les énergies Humaines</a:t>
            </a:r>
          </a:p>
        </p:txBody>
      </p:sp>
      <p:sp>
        <p:nvSpPr>
          <p:cNvPr id="1348" name="QUOI ?…"/>
          <p:cNvSpPr txBox="1"/>
          <p:nvPr/>
        </p:nvSpPr>
        <p:spPr>
          <a:xfrm>
            <a:off x="5272455" y="1494934"/>
            <a:ext cx="6312001" cy="16959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QUOI ? </a:t>
            </a:r>
            <a:endParaRPr>
              <a:solidFill>
                <a:srgbClr val="754EB3"/>
              </a:solidFill>
            </a:endParaRPr>
          </a:p>
          <a:p>
            <a:pPr algn="just" defTabSz="457200">
              <a:defRPr b="0"/>
            </a:pPr>
            <a:r>
              <a:t>La transformation digitale n’est pas une conduite du changement comme les autres. Nous allons devoir </a:t>
            </a:r>
            <a:r>
              <a:rPr b="1"/>
              <a:t>expérimenter de nouvelles règles du jeu</a:t>
            </a:r>
            <a:r>
              <a:t> pour vivre dans un monde en perpétuel changement. Le triptyque </a:t>
            </a:r>
            <a:r>
              <a:rPr b="1"/>
              <a:t>RH, Management et CDO </a:t>
            </a:r>
            <a:r>
              <a:t>est essentiel dans l’accompagnement de l’évolution des métiers, des talents et des compétences. Nos experts </a:t>
            </a:r>
            <a:r>
              <a:rPr b="1"/>
              <a:t>Caroline Loisel</a:t>
            </a:r>
            <a:r>
              <a:t>, Directrice conseil Be Birds et </a:t>
            </a:r>
            <a:r>
              <a:rPr b="1"/>
              <a:t>Emmanuel Vivier</a:t>
            </a:r>
            <a:r>
              <a:t>, Co-fondateur du HUB Institute, ont souhaité les réunir dans un cercle d’échanges authentique et bienveillant.</a:t>
            </a:r>
          </a:p>
        </p:txBody>
      </p:sp>
      <p:sp>
        <p:nvSpPr>
          <p:cNvPr id="1349" name="L’INTÉRÊT ?…"/>
          <p:cNvSpPr txBox="1"/>
          <p:nvPr/>
        </p:nvSpPr>
        <p:spPr>
          <a:xfrm>
            <a:off x="5272455" y="3291238"/>
            <a:ext cx="6312000" cy="137473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rPr dirty="0"/>
              <a:t>L’INTÉRÊT ?</a:t>
            </a:r>
            <a:endParaRPr dirty="0">
              <a:solidFill>
                <a:srgbClr val="754EB3"/>
              </a:solidFill>
            </a:endParaRPr>
          </a:p>
          <a:p>
            <a:pPr algn="just" defTabSz="228600">
              <a:defRPr b="0"/>
            </a:pPr>
            <a:r>
              <a:rPr dirty="0"/>
              <a:t>Le Membership permet d’aider les individus et le collectif à basculer vers une </a:t>
            </a:r>
            <a:r>
              <a:rPr b="1" dirty="0"/>
              <a:t>culture digitale plus agile, plus innovante et plus collaborative</a:t>
            </a:r>
            <a:r>
              <a:rPr dirty="0"/>
              <a:t>. La communauté du HUBKLUB permet de partager les meilleures pratiques et d’avoir des angles de vues interdisciplinaires (neurosciences, philosophie, managériaux, etc).</a:t>
            </a:r>
          </a:p>
        </p:txBody>
      </p:sp>
      <p:sp>
        <p:nvSpPr>
          <p:cNvPr id="1350" name="ET AUSSI……"/>
          <p:cNvSpPr txBox="1"/>
          <p:nvPr/>
        </p:nvSpPr>
        <p:spPr>
          <a:xfrm>
            <a:off x="5289566" y="4847942"/>
            <a:ext cx="6312000"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FFBD0D"/>
                </a:solidFill>
              </a:defRPr>
            </a:pPr>
            <a:r>
              <a:t>ET AUSSI…</a:t>
            </a:r>
            <a:endParaRPr>
              <a:solidFill>
                <a:srgbClr val="754EB3"/>
              </a:solidFill>
            </a:endParaRPr>
          </a:p>
          <a:p>
            <a:pPr algn="just" defTabSz="457200">
              <a:defRPr b="0"/>
            </a:pPr>
            <a:r>
              <a:t>Un accès à des moments d’échanges privilégiés (petit-déjeuner, keynotes, tables rondes, retours d’expériences, workshops), des </a:t>
            </a:r>
            <a:r>
              <a:rPr b="1"/>
              <a:t>visites d’entreprises</a:t>
            </a:r>
            <a:r>
              <a:t> et des modules de </a:t>
            </a:r>
            <a:r>
              <a:rPr b="1"/>
              <a:t>digital learning sur la transformation digitale</a:t>
            </a:r>
            <a:r>
              <a:t>.</a:t>
            </a:r>
          </a:p>
        </p:txBody>
      </p:sp>
      <p:sp>
        <p:nvSpPr>
          <p:cNvPr id="1351" name="Circle">
            <a:hlinkClick r:id="rId2"/>
          </p:cNvPr>
          <p:cNvSpPr/>
          <p:nvPr/>
        </p:nvSpPr>
        <p:spPr>
          <a:xfrm>
            <a:off x="10997658" y="238482"/>
            <a:ext cx="737683" cy="737681"/>
          </a:xfrm>
          <a:prstGeom prst="ellipse">
            <a:avLst/>
          </a:prstGeom>
          <a:solidFill>
            <a:srgbClr val="FFBD0D"/>
          </a:solidFill>
          <a:ln w="12700">
            <a:miter lim="400000"/>
          </a:ln>
        </p:spPr>
        <p:txBody>
          <a:bodyPr lIns="0" tIns="0" rIns="0" bIns="0" anchor="ctr"/>
          <a:lstStyle/>
          <a:p>
            <a:pPr>
              <a:defRPr sz="1600">
                <a:solidFill>
                  <a:srgbClr val="FFFFFF"/>
                </a:solidFill>
              </a:defRPr>
            </a:pPr>
            <a:endParaRPr/>
          </a:p>
        </p:txBody>
      </p:sp>
      <p:sp>
        <p:nvSpPr>
          <p:cNvPr id="1352"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sp>
        <p:nvSpPr>
          <p:cNvPr id="1353" name="POUR EN SAVOIR PLUS">
            <a:hlinkClick r:id="rId2"/>
          </p:cNvPr>
          <p:cNvSpPr/>
          <p:nvPr/>
        </p:nvSpPr>
        <p:spPr>
          <a:xfrm>
            <a:off x="8928117" y="5812664"/>
            <a:ext cx="3019043" cy="464774"/>
          </a:xfrm>
          <a:prstGeom prst="roundRect">
            <a:avLst>
              <a:gd name="adj" fmla="val 15000"/>
            </a:avLst>
          </a:prstGeom>
          <a:solidFill>
            <a:srgbClr val="FFBD0D"/>
          </a:solidFill>
          <a:ln w="3175">
            <a:miter lim="400000"/>
          </a:ln>
          <a:extLst>
            <a:ext uri="{C572A759-6A51-4108-AA02-DFA0A04FC94B}">
              <ma14:wrappingTextBoxFlag xmlns:ma14="http://schemas.microsoft.com/office/mac/drawingml/2011/main" val="1"/>
            </a:ext>
          </a:extLst>
        </p:spPr>
        <p:txBody>
          <a:bodyPr lIns="0" tIns="0" rIns="0" bIns="0" anchor="ctr"/>
          <a:lstStyle>
            <a:lvl1pPr>
              <a:defRPr sz="1600">
                <a:solidFill>
                  <a:srgbClr val="FFFFFF"/>
                </a:solidFill>
              </a:defRPr>
            </a:lvl1pPr>
          </a:lstStyle>
          <a:p>
            <a:r>
              <a:t>POUR EN SAVOIR PLUS</a:t>
            </a:r>
          </a:p>
        </p:txBody>
      </p:sp>
      <p:pic>
        <p:nvPicPr>
          <p:cNvPr id="1354" name="noun_727762_cc.png" descr="noun_727762_cc.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4490516" y="2126422"/>
            <a:ext cx="585491" cy="596775"/>
          </a:xfrm>
          <a:prstGeom prst="rect">
            <a:avLst/>
          </a:prstGeom>
          <a:ln w="12700">
            <a:miter lim="400000"/>
          </a:ln>
        </p:spPr>
      </p:pic>
      <p:pic>
        <p:nvPicPr>
          <p:cNvPr id="1355" name="noun_1045096_cc.png" descr="noun_1045096_cc.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432770" y="5038987"/>
            <a:ext cx="700987" cy="596832"/>
          </a:xfrm>
          <a:prstGeom prst="rect">
            <a:avLst/>
          </a:prstGeom>
          <a:ln w="12700">
            <a:miter lim="400000"/>
          </a:ln>
        </p:spPr>
      </p:pic>
      <p:pic>
        <p:nvPicPr>
          <p:cNvPr id="1356" name="noun_648400_cc.png" descr="noun_648400_cc.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4484166" y="3585009"/>
            <a:ext cx="585457" cy="654887"/>
          </a:xfrm>
          <a:prstGeom prst="rect">
            <a:avLst/>
          </a:prstGeom>
          <a:ln w="12700">
            <a:miter lim="400000"/>
          </a:ln>
        </p:spPr>
      </p:pic>
      <p:pic>
        <p:nvPicPr>
          <p:cNvPr id="1357" name="Image" descr="Image"/>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sp>
        <p:nvSpPr>
          <p:cNvPr id="1358" name="Humaniser le travail"/>
          <p:cNvSpPr txBox="1"/>
          <p:nvPr/>
        </p:nvSpPr>
        <p:spPr>
          <a:xfrm>
            <a:off x="10366808" y="6582988"/>
            <a:ext cx="126042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Humaniser le travail</a:t>
            </a:r>
          </a:p>
        </p:txBody>
      </p:sp>
    </p:spTree>
  </p:cSld>
  <p:clrMapOvr>
    <a:masterClrMapping/>
  </p:clrMapOvr>
  <p:transition xmlns:p14="http://schemas.microsoft.com/office/powerpoint/2010/main" spd="med"/>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53A2EF"/>
        </a:solidFill>
        <a:effectLst/>
      </p:bgPr>
    </p:bg>
    <p:spTree>
      <p:nvGrpSpPr>
        <p:cNvPr id="1" name=""/>
        <p:cNvGrpSpPr/>
        <p:nvPr/>
      </p:nvGrpSpPr>
      <p:grpSpPr>
        <a:xfrm>
          <a:off x="0" y="0"/>
          <a:ext cx="0" cy="0"/>
          <a:chOff x="0" y="0"/>
          <a:chExt cx="0" cy="0"/>
        </a:xfrm>
      </p:grpSpPr>
      <p:sp>
        <p:nvSpPr>
          <p:cNvPr id="1360"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61D2C2">
              <a:alpha val="34480"/>
            </a:srgbClr>
          </a:solidFill>
          <a:ln w="3175">
            <a:miter lim="400000"/>
          </a:ln>
        </p:spPr>
        <p:txBody>
          <a:bodyPr lIns="0" tIns="0" rIns="0" bIns="0" anchor="ctr"/>
          <a:lstStyle/>
          <a:p>
            <a:pPr>
              <a:defRPr sz="1600">
                <a:solidFill>
                  <a:srgbClr val="FFFFFF"/>
                </a:solidFill>
              </a:defRPr>
            </a:pPr>
            <a:endParaRPr/>
          </a:p>
        </p:txBody>
      </p:sp>
      <p:sp>
        <p:nvSpPr>
          <p:cNvPr id="1361"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53A2EF">
              <a:alpha val="37890"/>
            </a:srgbClr>
          </a:solidFill>
          <a:ln w="3175">
            <a:miter lim="400000"/>
          </a:ln>
        </p:spPr>
        <p:txBody>
          <a:bodyPr lIns="0" tIns="0" rIns="0" bIns="0" anchor="ctr"/>
          <a:lstStyle/>
          <a:p>
            <a:pPr>
              <a:defRPr sz="1600">
                <a:solidFill>
                  <a:srgbClr val="FFFFFF"/>
                </a:solidFill>
              </a:defRPr>
            </a:pPr>
            <a:endParaRPr/>
          </a:p>
        </p:txBody>
      </p:sp>
      <p:sp>
        <p:nvSpPr>
          <p:cNvPr id="1362"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6BE8D6">
              <a:alpha val="22696"/>
            </a:srgbClr>
          </a:solidFill>
          <a:ln w="3175">
            <a:miter lim="400000"/>
          </a:ln>
        </p:spPr>
        <p:txBody>
          <a:bodyPr lIns="0" tIns="0" rIns="0" bIns="0" anchor="ctr"/>
          <a:lstStyle/>
          <a:p>
            <a:pPr>
              <a:defRPr sz="1600">
                <a:solidFill>
                  <a:srgbClr val="FFFFFF"/>
                </a:solidFill>
              </a:defRPr>
            </a:pPr>
            <a:endParaRPr/>
          </a:p>
        </p:txBody>
      </p:sp>
      <p:sp>
        <p:nvSpPr>
          <p:cNvPr id="136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36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52</a:t>
            </a:fld>
            <a:endParaRPr/>
          </a:p>
        </p:txBody>
      </p:sp>
      <p:sp>
        <p:nvSpPr>
          <p:cNvPr id="136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1366"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367"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endParaRPr/>
          </a:p>
        </p:txBody>
      </p:sp>
      <p:sp>
        <p:nvSpPr>
          <p:cNvPr id="1368" name="6"/>
          <p:cNvSpPr txBox="1">
            <a:spLocks noGrp="1"/>
          </p:cNvSpPr>
          <p:nvPr>
            <p:ph type="body" idx="13"/>
          </p:nvPr>
        </p:nvSpPr>
        <p:spPr>
          <a:prstGeom prst="rect">
            <a:avLst/>
          </a:prstGeom>
        </p:spPr>
        <p:txBody>
          <a:bodyPr/>
          <a:lstStyle>
            <a:lvl1pPr>
              <a:defRPr>
                <a:solidFill>
                  <a:srgbClr val="53A2EF"/>
                </a:solidFill>
              </a:defRPr>
            </a:lvl1pPr>
          </a:lstStyle>
          <a:p>
            <a:r>
              <a:t>6</a:t>
            </a:r>
          </a:p>
        </p:txBody>
      </p:sp>
      <p:sp>
        <p:nvSpPr>
          <p:cNvPr id="1369"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endParaRPr/>
          </a:p>
        </p:txBody>
      </p:sp>
      <p:sp>
        <p:nvSpPr>
          <p:cNvPr id="1370" name="Améliorer les performances"/>
          <p:cNvSpPr txBox="1">
            <a:spLocks noGrp="1"/>
          </p:cNvSpPr>
          <p:nvPr>
            <p:ph type="title"/>
          </p:nvPr>
        </p:nvSpPr>
        <p:spPr>
          <a:xfrm>
            <a:off x="4064482" y="2440821"/>
            <a:ext cx="5518099" cy="1728550"/>
          </a:xfrm>
          <a:prstGeom prst="rect">
            <a:avLst/>
          </a:prstGeom>
        </p:spPr>
        <p:txBody>
          <a:bodyPr/>
          <a:lstStyle/>
          <a:p>
            <a:r>
              <a:t>Améliorer les performances</a:t>
            </a:r>
          </a:p>
        </p:txBody>
      </p:sp>
      <p:pic>
        <p:nvPicPr>
          <p:cNvPr id="1371"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Tree>
  </p:cSld>
  <p:clrMapOvr>
    <a:masterClrMapping/>
  </p:clrMapOvr>
  <p:transition xmlns:p14="http://schemas.microsoft.com/office/powerpoint/2010/mai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37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1375" name="Image" descr="Image"/>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6159998" y="-41089"/>
            <a:ext cx="6062292" cy="3949611"/>
          </a:xfrm>
          <a:prstGeom prst="rect">
            <a:avLst/>
          </a:prstGeom>
          <a:ln w="12700">
            <a:miter lim="400000"/>
          </a:ln>
        </p:spPr>
      </p:pic>
      <p:sp>
        <p:nvSpPr>
          <p:cNvPr id="1376"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53</a:t>
            </a:fld>
            <a:endParaRPr/>
          </a:p>
        </p:txBody>
      </p:sp>
      <p:pic>
        <p:nvPicPr>
          <p:cNvPr id="1377" name="image25.png" descr="image2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378" name="ZoneTexte 11"/>
          <p:cNvSpPr txBox="1"/>
          <p:nvPr/>
        </p:nvSpPr>
        <p:spPr>
          <a:xfrm>
            <a:off x="385797" y="1610652"/>
            <a:ext cx="5165820" cy="3753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sz="1500"/>
            </a:pPr>
            <a:r>
              <a:t>Avec l’arrivée de l’IA (Machine Learning), des masses de données peuvent désormais être exploitées et ont un réel impact décisionnel.</a:t>
            </a:r>
          </a:p>
          <a:p>
            <a:pPr algn="just"/>
            <a:endParaRPr sz="1500"/>
          </a:p>
          <a:p>
            <a:pPr algn="just">
              <a:defRPr b="0"/>
            </a:pPr>
            <a:r>
              <a:t>Bien qu’elle nécessite un investissement en logiciels et compétences statistiques (et donc un coût), </a:t>
            </a:r>
            <a:r>
              <a:rPr b="1"/>
              <a:t>l’analytique RH </a:t>
            </a:r>
            <a:r>
              <a:t>s’avère porteuse de valeurs en entreprise. Contrairement au pilotage RH qui est davantage informatif, l’Analytique se veut « décisionnelle » et  dans « le présent ». </a:t>
            </a:r>
          </a:p>
          <a:p>
            <a:pPr algn="just">
              <a:defRPr b="0"/>
            </a:pPr>
            <a:endParaRPr/>
          </a:p>
          <a:p>
            <a:pPr algn="just">
              <a:defRPr b="0"/>
            </a:pPr>
            <a:r>
              <a:t>Elle oppose </a:t>
            </a:r>
            <a:r>
              <a:rPr b="1"/>
              <a:t>des faits et des chiffres </a:t>
            </a:r>
            <a:r>
              <a:t>aux idées et aux perceptions, sur des problématiques sociales parfois complexes. </a:t>
            </a:r>
          </a:p>
          <a:p>
            <a:pPr algn="just">
              <a:defRPr b="0"/>
            </a:pPr>
            <a:endParaRPr/>
          </a:p>
          <a:p>
            <a:pPr algn="just">
              <a:defRPr b="0"/>
            </a:pPr>
            <a:r>
              <a:t>Absentéisme, présentéisme, turnover, égalité professionnelle, gestion des âges, rémunération, etc. sont autant de facteurs dont l’analyse est rendue possible par de </a:t>
            </a:r>
            <a:r>
              <a:rPr b="1"/>
              <a:t>nouveaux outils toujours plus performants</a:t>
            </a:r>
            <a:r>
              <a:t> et qui incluent l’analyse de multiples facteurs. </a:t>
            </a:r>
          </a:p>
        </p:txBody>
      </p:sp>
      <p:sp>
        <p:nvSpPr>
          <p:cNvPr id="1379" name="Rectangle"/>
          <p:cNvSpPr/>
          <p:nvPr/>
        </p:nvSpPr>
        <p:spPr>
          <a:xfrm>
            <a:off x="6188200" y="4220445"/>
            <a:ext cx="5487390" cy="749385"/>
          </a:xfrm>
          <a:prstGeom prst="rect">
            <a:avLst/>
          </a:prstGeom>
          <a:solidFill>
            <a:srgbClr val="FFFFFF"/>
          </a:solidFill>
          <a:ln w="25400">
            <a:solidFill>
              <a:srgbClr val="53A3F0"/>
            </a:solidFill>
            <a:miter lim="400000"/>
          </a:ln>
        </p:spPr>
        <p:txBody>
          <a:bodyPr lIns="0" tIns="0" rIns="0" bIns="0" anchor="ctr"/>
          <a:lstStyle/>
          <a:p>
            <a:pPr>
              <a:defRPr sz="1600">
                <a:solidFill>
                  <a:srgbClr val="FFFFFF"/>
                </a:solidFill>
              </a:defRPr>
            </a:pPr>
            <a:endParaRPr/>
          </a:p>
        </p:txBody>
      </p:sp>
      <p:sp>
        <p:nvSpPr>
          <p:cNvPr id="1380" name="Analytique des Ressources Humaines"/>
          <p:cNvSpPr txBox="1"/>
          <p:nvPr/>
        </p:nvSpPr>
        <p:spPr>
          <a:xfrm>
            <a:off x="416334" y="998309"/>
            <a:ext cx="4868185" cy="33459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000">
                <a:solidFill>
                  <a:srgbClr val="53A3F0"/>
                </a:solidFill>
              </a:defRPr>
            </a:lvl1pPr>
          </a:lstStyle>
          <a:p>
            <a:r>
              <a:t>Analytique des Ressources Humaines</a:t>
            </a:r>
          </a:p>
        </p:txBody>
      </p:sp>
      <p:sp>
        <p:nvSpPr>
          <p:cNvPr id="1381" name="Rectangle"/>
          <p:cNvSpPr/>
          <p:nvPr/>
        </p:nvSpPr>
        <p:spPr>
          <a:xfrm>
            <a:off x="6189416" y="4970369"/>
            <a:ext cx="5484959" cy="1283458"/>
          </a:xfrm>
          <a:prstGeom prst="rect">
            <a:avLst/>
          </a:prstGeom>
          <a:solidFill>
            <a:srgbClr val="FFFFFF"/>
          </a:solidFill>
          <a:ln w="25400">
            <a:solidFill>
              <a:srgbClr val="53A3F0"/>
            </a:solidFill>
            <a:miter lim="400000"/>
          </a:ln>
        </p:spPr>
        <p:txBody>
          <a:bodyPr lIns="0" tIns="0" rIns="0" bIns="0" anchor="ctr"/>
          <a:lstStyle/>
          <a:p>
            <a:pPr>
              <a:defRPr sz="1600">
                <a:solidFill>
                  <a:srgbClr val="FFFFFF"/>
                </a:solidFill>
              </a:defRPr>
            </a:pPr>
            <a:endParaRPr/>
          </a:p>
        </p:txBody>
      </p:sp>
      <p:sp>
        <p:nvSpPr>
          <p:cNvPr id="1382" name="Jean-Baptiste Audrerie…"/>
          <p:cNvSpPr txBox="1"/>
          <p:nvPr/>
        </p:nvSpPr>
        <p:spPr>
          <a:xfrm>
            <a:off x="7648715" y="4381937"/>
            <a:ext cx="2174573" cy="426400"/>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defRPr sz="1300">
                <a:solidFill>
                  <a:srgbClr val="53A3F0"/>
                </a:solidFill>
              </a:defRPr>
            </a:pPr>
            <a:r>
              <a:t>Jean-Baptiste Audrerie</a:t>
            </a:r>
            <a:endParaRPr b="0"/>
          </a:p>
          <a:p>
            <a:pPr>
              <a:defRPr sz="1300" b="0">
                <a:solidFill>
                  <a:srgbClr val="53A3F0"/>
                </a:solidFill>
              </a:defRPr>
            </a:pPr>
            <a:r>
              <a:t>Psychologue organisationnel</a:t>
            </a:r>
          </a:p>
        </p:txBody>
      </p:sp>
      <p:sp>
        <p:nvSpPr>
          <p:cNvPr id="1383" name="L’analytique RH promet d’exploiter les données pour résoudre les nombreux problèmes de gestion de la main d’œuvre. On pense au recrutement prédictif, à la gestion préventive des départs, à la réduction des comportements à risque au travail… L’arrivée fulgurante de l’intelligence artificielle (IA) va transformer radicalement l’analytique RH."/>
          <p:cNvSpPr txBox="1"/>
          <p:nvPr/>
        </p:nvSpPr>
        <p:spPr>
          <a:xfrm>
            <a:off x="6659168" y="5017898"/>
            <a:ext cx="4723252" cy="118839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a:defRPr sz="1300" b="0" i="1"/>
            </a:lvl1pPr>
          </a:lstStyle>
          <a:p>
            <a:r>
              <a:t>L’analytique RH promet d’exploiter les données pour résoudre les nombreux problèmes de gestion de la main d’œuvre. On pense au recrutement prédictif, à la gestion préventive des départs, à la réduction des comportements à risque au travail… L’arrivée fulgurante de l’intelligence artificielle (IA) va transformer radicalement l’analytique RH.</a:t>
            </a:r>
          </a:p>
        </p:txBody>
      </p:sp>
      <p:pic>
        <p:nvPicPr>
          <p:cNvPr id="1384" name="Image" descr="Image"/>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02672" y="4325460"/>
            <a:ext cx="539344" cy="539250"/>
          </a:xfrm>
          <a:custGeom>
            <a:avLst/>
            <a:gdLst/>
            <a:ahLst/>
            <a:cxnLst>
              <a:cxn ang="0">
                <a:pos x="wd2" y="hd2"/>
              </a:cxn>
              <a:cxn ang="5400000">
                <a:pos x="wd2" y="hd2"/>
              </a:cxn>
              <a:cxn ang="10800000">
                <a:pos x="wd2" y="hd2"/>
              </a:cxn>
              <a:cxn ang="16200000">
                <a:pos x="wd2" y="hd2"/>
              </a:cxn>
            </a:cxnLst>
            <a:rect l="0" t="0" r="r" b="b"/>
            <a:pathLst>
              <a:path w="19679" h="21600" extrusionOk="0">
                <a:moveTo>
                  <a:pt x="9833" y="0"/>
                </a:moveTo>
                <a:cubicBezTo>
                  <a:pt x="7315" y="0"/>
                  <a:pt x="4803" y="1054"/>
                  <a:pt x="2882" y="3163"/>
                </a:cubicBezTo>
                <a:cubicBezTo>
                  <a:pt x="-960" y="7379"/>
                  <a:pt x="-960" y="14221"/>
                  <a:pt x="2882" y="18437"/>
                </a:cubicBezTo>
                <a:cubicBezTo>
                  <a:pt x="4803" y="20546"/>
                  <a:pt x="7315" y="21600"/>
                  <a:pt x="9833" y="21600"/>
                </a:cubicBezTo>
                <a:cubicBezTo>
                  <a:pt x="12350" y="21600"/>
                  <a:pt x="14877" y="20546"/>
                  <a:pt x="16798" y="18437"/>
                </a:cubicBezTo>
                <a:cubicBezTo>
                  <a:pt x="20640" y="14221"/>
                  <a:pt x="20640" y="7379"/>
                  <a:pt x="16798" y="3163"/>
                </a:cubicBezTo>
                <a:cubicBezTo>
                  <a:pt x="14877" y="1054"/>
                  <a:pt x="12350" y="0"/>
                  <a:pt x="9833" y="0"/>
                </a:cubicBezTo>
                <a:close/>
              </a:path>
            </a:pathLst>
          </a:custGeom>
          <a:ln w="12700">
            <a:miter lim="400000"/>
          </a:ln>
        </p:spPr>
      </p:pic>
      <p:sp>
        <p:nvSpPr>
          <p:cNvPr id="1385" name="‘‘"/>
          <p:cNvSpPr txBox="1"/>
          <p:nvPr/>
        </p:nvSpPr>
        <p:spPr>
          <a:xfrm>
            <a:off x="6145303" y="4895896"/>
            <a:ext cx="465226" cy="91445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6100">
                <a:solidFill>
                  <a:srgbClr val="53A3F0"/>
                </a:solidFill>
              </a:defRPr>
            </a:lvl1pPr>
          </a:lstStyle>
          <a:p>
            <a:r>
              <a:t>‘‘</a:t>
            </a:r>
          </a:p>
        </p:txBody>
      </p:sp>
      <p:sp>
        <p:nvSpPr>
          <p:cNvPr id="1386" name="’’"/>
          <p:cNvSpPr txBox="1"/>
          <p:nvPr/>
        </p:nvSpPr>
        <p:spPr>
          <a:xfrm>
            <a:off x="11264544" y="5918111"/>
            <a:ext cx="353270" cy="667520"/>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4400">
                <a:solidFill>
                  <a:srgbClr val="53A3F0"/>
                </a:solidFill>
              </a:defRPr>
            </a:lvl1pPr>
          </a:lstStyle>
          <a:p>
            <a:r>
              <a:t>’’</a:t>
            </a:r>
          </a:p>
        </p:txBody>
      </p:sp>
      <p:sp>
        <p:nvSpPr>
          <p:cNvPr id="1387" name="Circle">
            <a:hlinkClick r:id="rId5"/>
          </p:cNvPr>
          <p:cNvSpPr/>
          <p:nvPr/>
        </p:nvSpPr>
        <p:spPr>
          <a:xfrm>
            <a:off x="5257334" y="272475"/>
            <a:ext cx="539059" cy="539058"/>
          </a:xfrm>
          <a:prstGeom prst="ellipse">
            <a:avLst/>
          </a:prstGeom>
          <a:solidFill>
            <a:srgbClr val="53A3F0"/>
          </a:solidFill>
          <a:ln w="12700">
            <a:miter lim="400000"/>
          </a:ln>
        </p:spPr>
        <p:txBody>
          <a:bodyPr lIns="0" tIns="0" rIns="0" bIns="0" anchor="ctr"/>
          <a:lstStyle/>
          <a:p>
            <a:pPr>
              <a:defRPr sz="1600">
                <a:solidFill>
                  <a:srgbClr val="FFFFFF"/>
                </a:solidFill>
              </a:defRPr>
            </a:pPr>
            <a:endParaRPr/>
          </a:p>
        </p:txBody>
      </p:sp>
      <p:sp>
        <p:nvSpPr>
          <p:cNvPr id="1388" name="Shape 974">
            <a:hlinkClick r:id="rId6"/>
          </p:cNvPr>
          <p:cNvSpPr txBox="1"/>
          <p:nvPr/>
        </p:nvSpPr>
        <p:spPr>
          <a:xfrm>
            <a:off x="95249" y="6163155"/>
            <a:ext cx="3384776" cy="17742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700" b="0"/>
            </a:pPr>
            <a:r>
              <a:t>Source : </a:t>
            </a:r>
            <a:r>
              <a:rPr i="1"/>
              <a:t>L’Analytique RH, formidable outil de dialogue social,</a:t>
            </a:r>
            <a:r>
              <a:t> RHInfo.com, 2017</a:t>
            </a:r>
          </a:p>
        </p:txBody>
      </p:sp>
      <p:pic>
        <p:nvPicPr>
          <p:cNvPr id="1389" name="Image" descr="Image"/>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329204" y="376414"/>
            <a:ext cx="387794" cy="336827"/>
          </a:xfrm>
          <a:prstGeom prst="rect">
            <a:avLst/>
          </a:prstGeom>
          <a:ln w="12700">
            <a:miter lim="400000"/>
          </a:ln>
        </p:spPr>
      </p:pic>
      <p:pic>
        <p:nvPicPr>
          <p:cNvPr id="1390" name="Image" descr="Image"/>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31887" y="179787"/>
            <a:ext cx="376917" cy="327918"/>
          </a:xfrm>
          <a:prstGeom prst="rect">
            <a:avLst/>
          </a:prstGeom>
          <a:ln w="12700">
            <a:miter lim="400000"/>
          </a:ln>
        </p:spPr>
      </p:pic>
      <p:sp>
        <p:nvSpPr>
          <p:cNvPr id="1391" name="Améliorer les performances"/>
          <p:cNvSpPr txBox="1"/>
          <p:nvPr/>
        </p:nvSpPr>
        <p:spPr>
          <a:xfrm>
            <a:off x="9858758" y="6582988"/>
            <a:ext cx="176847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Améliorer les performances</a:t>
            </a:r>
          </a:p>
        </p:txBody>
      </p:sp>
    </p:spTree>
  </p:cSld>
  <p:clrMapOvr>
    <a:masterClrMapping/>
  </p:clrMapOvr>
  <p:transition xmlns:p14="http://schemas.microsoft.com/office/powerpoint/2010/mai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3"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394"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39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54</a:t>
            </a:fld>
            <a:endParaRPr/>
          </a:p>
        </p:txBody>
      </p:sp>
      <p:pic>
        <p:nvPicPr>
          <p:cNvPr id="1396"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pic>
        <p:nvPicPr>
          <p:cNvPr id="1397" name="Image" descr="Image"/>
          <p:cNvPicPr>
            <a:picLocks noChangeAspect="1"/>
          </p:cNvPicPr>
          <p:nvPr/>
        </p:nvPicPr>
        <p:blipFill>
          <a:blip r:embed="rId3">
            <a:extLst/>
          </a:blip>
          <a:stretch>
            <a:fillRect/>
          </a:stretch>
        </p:blipFill>
        <p:spPr>
          <a:xfrm>
            <a:off x="6809081" y="1185775"/>
            <a:ext cx="5218312" cy="5218312"/>
          </a:xfrm>
          <a:prstGeom prst="rect">
            <a:avLst/>
          </a:prstGeom>
          <a:ln w="12700">
            <a:miter lim="400000"/>
          </a:ln>
        </p:spPr>
      </p:pic>
      <p:sp>
        <p:nvSpPr>
          <p:cNvPr id="1398" name="People analytics ou comment gagner la « guerre des talents »"/>
          <p:cNvSpPr txBox="1"/>
          <p:nvPr/>
        </p:nvSpPr>
        <p:spPr>
          <a:xfrm>
            <a:off x="467134" y="560158"/>
            <a:ext cx="4547439" cy="62669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000">
                <a:solidFill>
                  <a:srgbClr val="53A3F0"/>
                </a:solidFill>
              </a:defRPr>
            </a:lvl1pPr>
          </a:lstStyle>
          <a:p>
            <a:r>
              <a:t>People analytics ou comment gagner la « guerre des talents » </a:t>
            </a:r>
          </a:p>
        </p:txBody>
      </p:sp>
      <p:sp>
        <p:nvSpPr>
          <p:cNvPr id="1399" name="Circle">
            <a:hlinkClick r:id="rId4"/>
          </p:cNvPr>
          <p:cNvSpPr/>
          <p:nvPr/>
        </p:nvSpPr>
        <p:spPr>
          <a:xfrm>
            <a:off x="10969970" y="323275"/>
            <a:ext cx="539059" cy="539058"/>
          </a:xfrm>
          <a:prstGeom prst="ellipse">
            <a:avLst/>
          </a:prstGeom>
          <a:solidFill>
            <a:srgbClr val="53A3F0"/>
          </a:solidFill>
          <a:ln w="12700">
            <a:miter lim="400000"/>
          </a:ln>
        </p:spPr>
        <p:txBody>
          <a:bodyPr lIns="0" tIns="0" rIns="0" bIns="0" anchor="ctr"/>
          <a:lstStyle/>
          <a:p>
            <a:pPr>
              <a:defRPr sz="1600">
                <a:solidFill>
                  <a:srgbClr val="FFFFFF"/>
                </a:solidFill>
              </a:defRPr>
            </a:pPr>
            <a:endParaRPr/>
          </a:p>
        </p:txBody>
      </p:sp>
      <p:sp>
        <p:nvSpPr>
          <p:cNvPr id="1400" name="ZoneTexte 11"/>
          <p:cNvSpPr txBox="1"/>
          <p:nvPr/>
        </p:nvSpPr>
        <p:spPr>
          <a:xfrm>
            <a:off x="942058" y="2393922"/>
            <a:ext cx="5030189" cy="3296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r>
              <a:t>Données et outils en silo déconnectés :</a:t>
            </a:r>
            <a:r>
              <a:rPr b="0"/>
              <a:t> masse de données et outils qui ne s’intègrent pas les uns aux autres.</a:t>
            </a:r>
          </a:p>
          <a:p>
            <a:pPr algn="just">
              <a:defRPr b="0"/>
            </a:pPr>
            <a:endParaRPr b="0"/>
          </a:p>
          <a:p>
            <a:pPr algn="just"/>
            <a:r>
              <a:t>Manque d’optimisation :</a:t>
            </a:r>
            <a:r>
              <a:rPr b="0"/>
              <a:t>  trier et hiérarchiser les informations pertinentes afin d’optimiser les étapes de la gestion du cycle de vie du talent.</a:t>
            </a:r>
          </a:p>
          <a:p>
            <a:pPr algn="just">
              <a:defRPr b="0"/>
            </a:pPr>
            <a:endParaRPr b="0"/>
          </a:p>
          <a:p>
            <a:pPr algn="just"/>
            <a:r>
              <a:t>Expertise analytique :</a:t>
            </a:r>
            <a:r>
              <a:rPr b="0"/>
              <a:t> manque de ressources nécessaires pour transformer les données obtenues en véritables résultats opérationnels.</a:t>
            </a:r>
          </a:p>
          <a:p>
            <a:pPr algn="just">
              <a:defRPr b="0"/>
            </a:pPr>
            <a:endParaRPr b="0"/>
          </a:p>
          <a:p>
            <a:pPr algn="just"/>
            <a:r>
              <a:t>Analyse prédictive des données :</a:t>
            </a:r>
            <a:r>
              <a:rPr b="0"/>
              <a:t> manque de recul et d’interprétation, malgré l’abondance des données, pour déterminer les tendances permettant l’anticipation des comportements des nouveaux salariés ou des besoins organisationnels.</a:t>
            </a:r>
          </a:p>
        </p:txBody>
      </p:sp>
      <p:sp>
        <p:nvSpPr>
          <p:cNvPr id="1401" name="Pour mettre en place une démarche analytique,…"/>
          <p:cNvSpPr txBox="1"/>
          <p:nvPr/>
        </p:nvSpPr>
        <p:spPr>
          <a:xfrm>
            <a:off x="518279" y="1362116"/>
            <a:ext cx="5030783" cy="551738"/>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just">
              <a:defRPr sz="1700"/>
            </a:pPr>
            <a:r>
              <a:t>Pour mettre en place une démarche analytique, </a:t>
            </a:r>
          </a:p>
          <a:p>
            <a:pPr algn="just">
              <a:defRPr sz="1700"/>
            </a:pPr>
            <a:r>
              <a:t>4 défis principaux à relever :</a:t>
            </a:r>
          </a:p>
        </p:txBody>
      </p:sp>
      <p:sp>
        <p:nvSpPr>
          <p:cNvPr id="1402" name="Gear"/>
          <p:cNvSpPr/>
          <p:nvPr/>
        </p:nvSpPr>
        <p:spPr>
          <a:xfrm>
            <a:off x="617373" y="2448206"/>
            <a:ext cx="227975" cy="226983"/>
          </a:xfrm>
          <a:custGeom>
            <a:avLst/>
            <a:gdLst/>
            <a:ahLst/>
            <a:cxnLst>
              <a:cxn ang="0">
                <a:pos x="wd2" y="hd2"/>
              </a:cxn>
              <a:cxn ang="5400000">
                <a:pos x="wd2" y="hd2"/>
              </a:cxn>
              <a:cxn ang="10800000">
                <a:pos x="wd2" y="hd2"/>
              </a:cxn>
              <a:cxn ang="16200000">
                <a:pos x="wd2" y="hd2"/>
              </a:cxn>
            </a:cxnLst>
            <a:rect l="0" t="0" r="r" b="b"/>
            <a:pathLst>
              <a:path w="21600" h="21599"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rgbClr val="000000"/>
          </a:solidFill>
          <a:ln w="12700">
            <a:miter lim="400000"/>
          </a:ln>
        </p:spPr>
        <p:txBody>
          <a:bodyPr lIns="0" tIns="0" rIns="0" bIns="0" anchor="ctr"/>
          <a:lstStyle/>
          <a:p>
            <a:pPr>
              <a:defRPr sz="1600">
                <a:solidFill>
                  <a:srgbClr val="FFFFFF"/>
                </a:solidFill>
              </a:defRPr>
            </a:pPr>
            <a:endParaRPr/>
          </a:p>
        </p:txBody>
      </p:sp>
      <p:sp>
        <p:nvSpPr>
          <p:cNvPr id="1403" name="Gear"/>
          <p:cNvSpPr/>
          <p:nvPr/>
        </p:nvSpPr>
        <p:spPr>
          <a:xfrm>
            <a:off x="617373" y="3061338"/>
            <a:ext cx="227975" cy="226983"/>
          </a:xfrm>
          <a:custGeom>
            <a:avLst/>
            <a:gdLst/>
            <a:ahLst/>
            <a:cxnLst>
              <a:cxn ang="0">
                <a:pos x="wd2" y="hd2"/>
              </a:cxn>
              <a:cxn ang="5400000">
                <a:pos x="wd2" y="hd2"/>
              </a:cxn>
              <a:cxn ang="10800000">
                <a:pos x="wd2" y="hd2"/>
              </a:cxn>
              <a:cxn ang="16200000">
                <a:pos x="wd2" y="hd2"/>
              </a:cxn>
            </a:cxnLst>
            <a:rect l="0" t="0" r="r" b="b"/>
            <a:pathLst>
              <a:path w="21600" h="21599"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rgbClr val="000000"/>
          </a:solidFill>
          <a:ln w="12700">
            <a:miter lim="400000"/>
          </a:ln>
        </p:spPr>
        <p:txBody>
          <a:bodyPr lIns="0" tIns="0" rIns="0" bIns="0" anchor="ctr"/>
          <a:lstStyle/>
          <a:p>
            <a:pPr>
              <a:defRPr sz="1600">
                <a:solidFill>
                  <a:srgbClr val="FFFFFF"/>
                </a:solidFill>
              </a:defRPr>
            </a:pPr>
            <a:endParaRPr/>
          </a:p>
        </p:txBody>
      </p:sp>
      <p:sp>
        <p:nvSpPr>
          <p:cNvPr id="1404" name="Gear"/>
          <p:cNvSpPr/>
          <p:nvPr/>
        </p:nvSpPr>
        <p:spPr>
          <a:xfrm>
            <a:off x="617373" y="3872005"/>
            <a:ext cx="227975" cy="226982"/>
          </a:xfrm>
          <a:custGeom>
            <a:avLst/>
            <a:gdLst/>
            <a:ahLst/>
            <a:cxnLst>
              <a:cxn ang="0">
                <a:pos x="wd2" y="hd2"/>
              </a:cxn>
              <a:cxn ang="5400000">
                <a:pos x="wd2" y="hd2"/>
              </a:cxn>
              <a:cxn ang="10800000">
                <a:pos x="wd2" y="hd2"/>
              </a:cxn>
              <a:cxn ang="16200000">
                <a:pos x="wd2" y="hd2"/>
              </a:cxn>
            </a:cxnLst>
            <a:rect l="0" t="0" r="r" b="b"/>
            <a:pathLst>
              <a:path w="21600" h="21599"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rgbClr val="000000"/>
          </a:solidFill>
          <a:ln w="12700">
            <a:miter lim="400000"/>
          </a:ln>
        </p:spPr>
        <p:txBody>
          <a:bodyPr lIns="0" tIns="0" rIns="0" bIns="0" anchor="ctr"/>
          <a:lstStyle/>
          <a:p>
            <a:pPr>
              <a:defRPr sz="1600">
                <a:solidFill>
                  <a:srgbClr val="FFFFFF"/>
                </a:solidFill>
              </a:defRPr>
            </a:pPr>
            <a:endParaRPr/>
          </a:p>
        </p:txBody>
      </p:sp>
      <p:sp>
        <p:nvSpPr>
          <p:cNvPr id="1405" name="Gear"/>
          <p:cNvSpPr/>
          <p:nvPr/>
        </p:nvSpPr>
        <p:spPr>
          <a:xfrm>
            <a:off x="617710" y="4644387"/>
            <a:ext cx="227975" cy="226983"/>
          </a:xfrm>
          <a:custGeom>
            <a:avLst/>
            <a:gdLst/>
            <a:ahLst/>
            <a:cxnLst>
              <a:cxn ang="0">
                <a:pos x="wd2" y="hd2"/>
              </a:cxn>
              <a:cxn ang="5400000">
                <a:pos x="wd2" y="hd2"/>
              </a:cxn>
              <a:cxn ang="10800000">
                <a:pos x="wd2" y="hd2"/>
              </a:cxn>
              <a:cxn ang="16200000">
                <a:pos x="wd2" y="hd2"/>
              </a:cxn>
            </a:cxnLst>
            <a:rect l="0" t="0" r="r" b="b"/>
            <a:pathLst>
              <a:path w="21600" h="21599"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rgbClr val="000000"/>
          </a:solidFill>
          <a:ln w="12700">
            <a:miter lim="400000"/>
          </a:ln>
        </p:spPr>
        <p:txBody>
          <a:bodyPr lIns="0" tIns="0" rIns="0" bIns="0" anchor="ctr"/>
          <a:lstStyle/>
          <a:p>
            <a:pPr>
              <a:defRPr sz="1600">
                <a:solidFill>
                  <a:srgbClr val="FFFFFF"/>
                </a:solidFill>
              </a:defRPr>
            </a:pPr>
            <a:endParaRPr/>
          </a:p>
        </p:txBody>
      </p:sp>
      <p:sp>
        <p:nvSpPr>
          <p:cNvPr id="1406" name="Découvrez ici les 7 piliers pour mettre en marche la démarche">
            <a:hlinkClick r:id="rId4"/>
          </p:cNvPr>
          <p:cNvSpPr txBox="1"/>
          <p:nvPr/>
        </p:nvSpPr>
        <p:spPr>
          <a:xfrm>
            <a:off x="8259516" y="698009"/>
            <a:ext cx="2721672" cy="32604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a:defRPr sz="1000"/>
            </a:lvl1pPr>
          </a:lstStyle>
          <a:p>
            <a:r>
              <a:t>Découvrez ici les 7 piliers pour mettre en place la démarche </a:t>
            </a:r>
          </a:p>
        </p:txBody>
      </p:sp>
      <p:pic>
        <p:nvPicPr>
          <p:cNvPr id="1407" name="Image" descr="Image"/>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1042834" y="426127"/>
            <a:ext cx="387794" cy="336827"/>
          </a:xfrm>
          <a:prstGeom prst="rect">
            <a:avLst/>
          </a:prstGeom>
          <a:ln w="12700">
            <a:miter lim="400000"/>
          </a:ln>
        </p:spPr>
      </p:pic>
      <p:pic>
        <p:nvPicPr>
          <p:cNvPr id="1408" name="Image" descr="Image"/>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1245518" y="229500"/>
            <a:ext cx="376916" cy="327918"/>
          </a:xfrm>
          <a:prstGeom prst="rect">
            <a:avLst/>
          </a:prstGeom>
          <a:ln w="12700">
            <a:miter lim="400000"/>
          </a:ln>
        </p:spPr>
      </p:pic>
      <p:sp>
        <p:nvSpPr>
          <p:cNvPr id="1409" name="Améliorer les performances"/>
          <p:cNvSpPr txBox="1"/>
          <p:nvPr/>
        </p:nvSpPr>
        <p:spPr>
          <a:xfrm>
            <a:off x="9858758" y="6582988"/>
            <a:ext cx="176847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Améliorer les performances</a:t>
            </a:r>
          </a:p>
        </p:txBody>
      </p:sp>
    </p:spTree>
  </p:cSld>
  <p:clrMapOvr>
    <a:masterClrMapping/>
  </p:clrMapOvr>
  <p:transition xmlns:p14="http://schemas.microsoft.com/office/powerpoint/2010/mai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13" name="Picture 2">
            <a:hlinkClick r:id="rId2"/>
          </p:cNvPr>
          <p:cNvGrpSpPr/>
          <p:nvPr/>
        </p:nvGrpSpPr>
        <p:grpSpPr>
          <a:xfrm>
            <a:off x="0" y="-16273"/>
            <a:ext cx="3981450" cy="6458350"/>
            <a:chOff x="0" y="0"/>
            <a:chExt cx="3981450" cy="6458348"/>
          </a:xfrm>
        </p:grpSpPr>
        <p:sp>
          <p:nvSpPr>
            <p:cNvPr id="1411" name="Rectangle"/>
            <p:cNvSpPr/>
            <p:nvPr/>
          </p:nvSpPr>
          <p:spPr>
            <a:xfrm>
              <a:off x="0" y="0"/>
              <a:ext cx="3981450" cy="6458349"/>
            </a:xfrm>
            <a:prstGeom prst="rect">
              <a:avLst/>
            </a:prstGeom>
            <a:solidFill>
              <a:srgbClr val="0F2094"/>
            </a:solidFill>
            <a:ln w="12700" cap="flat">
              <a:noFill/>
              <a:miter lim="400000"/>
            </a:ln>
            <a:effectLst/>
          </p:spPr>
          <p:txBody>
            <a:bodyPr wrap="square" lIns="0" tIns="0" rIns="0" bIns="0" numCol="1" anchor="ctr">
              <a:noAutofit/>
            </a:bodyPr>
            <a:lstStyle/>
            <a:p>
              <a:endParaRPr/>
            </a:p>
          </p:txBody>
        </p:sp>
        <p:pic>
          <p:nvPicPr>
            <p:cNvPr id="1412" name="AAEAAQAAAAAAAAfzAAAAJDlkMGM0NjRhLTYzNzUtNGFiMi1hZWUzLTA1ZjJhYjEzNTBjYQ.jpg" descr="AAEAAQAAAAAAAAfzAAAAJDlkMGM0NjRhLTYzNzUtNGFiMi1hZWUzLTA1ZjJhYjEzNTBjYQ.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0"/>
              <a:ext cx="3981450" cy="6458349"/>
            </a:xfrm>
            <a:prstGeom prst="rect">
              <a:avLst/>
            </a:prstGeom>
            <a:ln w="9525" cap="flat">
              <a:solidFill>
                <a:srgbClr val="000000"/>
              </a:solidFill>
              <a:prstDash val="solid"/>
              <a:round/>
            </a:ln>
            <a:effectLst/>
          </p:spPr>
        </p:pic>
      </p:grpSp>
      <p:sp>
        <p:nvSpPr>
          <p:cNvPr id="1414" name="CAS PRATIQUE 14 :…"/>
          <p:cNvSpPr txBox="1"/>
          <p:nvPr/>
        </p:nvSpPr>
        <p:spPr>
          <a:xfrm>
            <a:off x="4361570" y="454097"/>
            <a:ext cx="5999814" cy="7770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53A3F0"/>
                </a:solidFill>
              </a:defRPr>
            </a:pPr>
            <a:r>
              <a:t>CAS PRATIQUE N°13 : </a:t>
            </a:r>
          </a:p>
          <a:p>
            <a:pPr algn="l">
              <a:defRPr sz="2500">
                <a:solidFill>
                  <a:srgbClr val="53A3F0"/>
                </a:solidFill>
              </a:defRPr>
            </a:pPr>
            <a:r>
              <a:t>Le People Analytics par Jubiwee</a:t>
            </a:r>
          </a:p>
        </p:txBody>
      </p:sp>
      <p:sp>
        <p:nvSpPr>
          <p:cNvPr id="1415" name="QUOI ?…"/>
          <p:cNvSpPr txBox="1"/>
          <p:nvPr/>
        </p:nvSpPr>
        <p:spPr>
          <a:xfrm>
            <a:off x="5272454" y="1804519"/>
            <a:ext cx="6312002" cy="1289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rPr>
                <a:solidFill>
                  <a:srgbClr val="53A3F0"/>
                </a:solidFill>
              </a:rPr>
              <a:t>QUOI ?</a:t>
            </a:r>
            <a:r>
              <a:t> </a:t>
            </a:r>
            <a:endParaRPr>
              <a:solidFill>
                <a:srgbClr val="754EB3"/>
              </a:solidFill>
            </a:endParaRPr>
          </a:p>
          <a:p>
            <a:pPr lvl="1" algn="just" defTabSz="457200">
              <a:defRPr b="0"/>
            </a:pPr>
            <a:r>
              <a:t>Jubiwee permet de personnaliser et d’</a:t>
            </a:r>
            <a:r>
              <a:rPr b="1"/>
              <a:t>améliorer l’expérience employé grâce au Big Data</a:t>
            </a:r>
            <a:r>
              <a:t>. La plateforme permet de récolter les différentes opinions des employés via des questionnaires courts, d’</a:t>
            </a:r>
            <a:r>
              <a:rPr b="1"/>
              <a:t>organiser l’information dans un tableau de bord</a:t>
            </a:r>
            <a:r>
              <a:t> et de prioriser les tâches en fournissant une feuille de route claire et concrète.</a:t>
            </a:r>
          </a:p>
        </p:txBody>
      </p:sp>
      <p:sp>
        <p:nvSpPr>
          <p:cNvPr id="1416" name="L’INTÉRÊT ?…"/>
          <p:cNvSpPr txBox="1"/>
          <p:nvPr/>
        </p:nvSpPr>
        <p:spPr>
          <a:xfrm>
            <a:off x="5272454" y="3481109"/>
            <a:ext cx="6312001"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L’INTÉRÊT ?</a:t>
            </a:r>
            <a:endParaRPr>
              <a:solidFill>
                <a:srgbClr val="754EB3"/>
              </a:solidFill>
            </a:endParaRPr>
          </a:p>
          <a:p>
            <a:pPr algn="just" defTabSz="457200">
              <a:defRPr b="0"/>
            </a:pPr>
            <a:r>
              <a:t>L’objectif est d’aider les entreprises à </a:t>
            </a:r>
            <a:r>
              <a:rPr b="1"/>
              <a:t>identifier les attentes des employés</a:t>
            </a:r>
            <a:r>
              <a:t> et les </a:t>
            </a:r>
            <a:r>
              <a:rPr b="1"/>
              <a:t>transformer en point d’action clairs</a:t>
            </a:r>
            <a:r>
              <a:t>. L’idée centrale, c’est d’</a:t>
            </a:r>
            <a:r>
              <a:rPr b="1"/>
              <a:t>être proactif et non correctif</a:t>
            </a:r>
            <a:r>
              <a:t>.</a:t>
            </a:r>
          </a:p>
        </p:txBody>
      </p:sp>
      <p:sp>
        <p:nvSpPr>
          <p:cNvPr id="1417" name="ET AUSSI……"/>
          <p:cNvSpPr txBox="1"/>
          <p:nvPr/>
        </p:nvSpPr>
        <p:spPr>
          <a:xfrm>
            <a:off x="5272454" y="4818686"/>
            <a:ext cx="6312001"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ET AUSSI…</a:t>
            </a:r>
            <a:endParaRPr>
              <a:solidFill>
                <a:srgbClr val="754EB3"/>
              </a:solidFill>
            </a:endParaRPr>
          </a:p>
          <a:p>
            <a:pPr algn="just" defTabSz="457200">
              <a:defRPr b="0"/>
            </a:pPr>
            <a:r>
              <a:t>Jubiwee souhaite être un des acteurs de l’évolution de la relation employé/employeur. L’objectif à terme est de </a:t>
            </a:r>
            <a:r>
              <a:rPr b="1"/>
              <a:t>fidéliser les employés en améliorant leur qualité de travail</a:t>
            </a:r>
            <a:r>
              <a:t> notamment les freelances et les entrepreneurs puisqu’ils seront de plus en plus nombreux en entreprise. </a:t>
            </a:r>
          </a:p>
        </p:txBody>
      </p:sp>
      <p:sp>
        <p:nvSpPr>
          <p:cNvPr id="1418" name="ZoneTexte 18">
            <a:hlinkClick r:id="rId4"/>
          </p:cNvPr>
          <p:cNvSpPr txBox="1"/>
          <p:nvPr/>
        </p:nvSpPr>
        <p:spPr>
          <a:xfrm>
            <a:off x="7848723" y="6233423"/>
            <a:ext cx="4223942"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sz="700" b="0"/>
            </a:pPr>
            <a:r>
              <a:t>Source : </a:t>
            </a:r>
            <a:r>
              <a:rPr i="1"/>
              <a:t>Utiliser le people analytics pour prendre les meilleures décisions</a:t>
            </a:r>
            <a:r>
              <a:t>, Le blog du modérateur , 2017</a:t>
            </a:r>
          </a:p>
        </p:txBody>
      </p:sp>
      <p:sp>
        <p:nvSpPr>
          <p:cNvPr id="1419" name="Rectangle"/>
          <p:cNvSpPr/>
          <p:nvPr/>
        </p:nvSpPr>
        <p:spPr>
          <a:xfrm>
            <a:off x="-24680" y="5856435"/>
            <a:ext cx="4006130" cy="596902"/>
          </a:xfrm>
          <a:prstGeom prst="rect">
            <a:avLst/>
          </a:prstGeom>
          <a:solidFill>
            <a:srgbClr val="FFFFFF">
              <a:alpha val="66886"/>
            </a:srgbClr>
          </a:solidFill>
          <a:ln w="12700">
            <a:miter lim="400000"/>
          </a:ln>
        </p:spPr>
        <p:txBody>
          <a:bodyPr lIns="0" tIns="0" rIns="0" bIns="0" anchor="ctr"/>
          <a:lstStyle/>
          <a:p>
            <a:pPr>
              <a:defRPr sz="1600"/>
            </a:pPr>
            <a:endParaRPr/>
          </a:p>
        </p:txBody>
      </p:sp>
      <p:pic>
        <p:nvPicPr>
          <p:cNvPr id="1420" name="Image" descr="Image">
            <a:hlinkClick r:id="rId2"/>
          </p:cNvPr>
          <p:cNvPicPr>
            <a:picLocks noChangeAspect="1"/>
          </p:cNvPicPr>
          <p:nvPr/>
        </p:nvPicPr>
        <p:blipFill>
          <a:blip r:embed="rId5">
            <a:extLst/>
          </a:blip>
          <a:stretch>
            <a:fillRect/>
          </a:stretch>
        </p:blipFill>
        <p:spPr>
          <a:xfrm>
            <a:off x="746125" y="5075385"/>
            <a:ext cx="2489200" cy="2159001"/>
          </a:xfrm>
          <a:prstGeom prst="rect">
            <a:avLst/>
          </a:prstGeom>
          <a:ln w="12700">
            <a:miter lim="400000"/>
          </a:ln>
        </p:spPr>
      </p:pic>
      <p:sp>
        <p:nvSpPr>
          <p:cNvPr id="142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42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42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55</a:t>
            </a:fld>
            <a:endParaRPr/>
          </a:p>
        </p:txBody>
      </p:sp>
      <p:pic>
        <p:nvPicPr>
          <p:cNvPr id="1424" name="image25.png" descr="image25.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425" name="Circle">
            <a:hlinkClick r:id="rId4"/>
          </p:cNvPr>
          <p:cNvSpPr/>
          <p:nvPr/>
        </p:nvSpPr>
        <p:spPr>
          <a:xfrm>
            <a:off x="10997658" y="238482"/>
            <a:ext cx="737683" cy="737681"/>
          </a:xfrm>
          <a:prstGeom prst="ellipse">
            <a:avLst/>
          </a:prstGeom>
          <a:solidFill>
            <a:srgbClr val="53A3F0"/>
          </a:solidFill>
          <a:ln w="12700">
            <a:miter lim="400000"/>
          </a:ln>
        </p:spPr>
        <p:txBody>
          <a:bodyPr lIns="0" tIns="0" rIns="0" bIns="0" anchor="ctr"/>
          <a:lstStyle/>
          <a:p>
            <a:pPr>
              <a:defRPr sz="1600">
                <a:solidFill>
                  <a:srgbClr val="FFFFFF"/>
                </a:solidFill>
              </a:defRPr>
            </a:pPr>
            <a:endParaRPr/>
          </a:p>
        </p:txBody>
      </p:sp>
      <p:sp>
        <p:nvSpPr>
          <p:cNvPr id="1426"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pic>
        <p:nvPicPr>
          <p:cNvPr id="1427" name="noun_727762_cc.png" descr="noun_727762_cc.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4490516" y="2126422"/>
            <a:ext cx="585491" cy="596775"/>
          </a:xfrm>
          <a:prstGeom prst="rect">
            <a:avLst/>
          </a:prstGeom>
          <a:ln w="12700">
            <a:miter lim="400000"/>
          </a:ln>
        </p:spPr>
      </p:pic>
      <p:pic>
        <p:nvPicPr>
          <p:cNvPr id="1428" name="noun_1045096_cc.png" descr="noun_1045096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432770" y="5038987"/>
            <a:ext cx="700987" cy="596832"/>
          </a:xfrm>
          <a:prstGeom prst="rect">
            <a:avLst/>
          </a:prstGeom>
          <a:ln w="12700">
            <a:miter lim="400000"/>
          </a:ln>
        </p:spPr>
      </p:pic>
      <p:pic>
        <p:nvPicPr>
          <p:cNvPr id="1429" name="noun_648400_cc.png" descr="noun_648400_cc.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4484166" y="3585009"/>
            <a:ext cx="585457" cy="654887"/>
          </a:xfrm>
          <a:prstGeom prst="rect">
            <a:avLst/>
          </a:prstGeom>
          <a:ln w="12700">
            <a:miter lim="400000"/>
          </a:ln>
        </p:spPr>
      </p:pic>
      <p:pic>
        <p:nvPicPr>
          <p:cNvPr id="1430"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sp>
        <p:nvSpPr>
          <p:cNvPr id="1431" name="Améliorer les performances"/>
          <p:cNvSpPr txBox="1"/>
          <p:nvPr/>
        </p:nvSpPr>
        <p:spPr>
          <a:xfrm>
            <a:off x="9858758" y="6582988"/>
            <a:ext cx="176847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Améliorer les performances</a:t>
            </a:r>
          </a:p>
        </p:txBody>
      </p:sp>
    </p:spTree>
  </p:cSld>
  <p:clrMapOvr>
    <a:masterClrMapping/>
  </p:clrMapOvr>
  <p:transition xmlns:p14="http://schemas.microsoft.com/office/powerpoint/2010/mai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 name="Image" descr="Image"/>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7311646" y="-30958"/>
            <a:ext cx="4891765" cy="6858002"/>
          </a:xfrm>
          <a:prstGeom prst="rect">
            <a:avLst/>
          </a:prstGeom>
          <a:ln w="12700">
            <a:miter lim="400000"/>
          </a:ln>
        </p:spPr>
      </p:pic>
      <p:sp>
        <p:nvSpPr>
          <p:cNvPr id="143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43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436"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56</a:t>
            </a:fld>
            <a:endParaRPr/>
          </a:p>
        </p:txBody>
      </p:sp>
      <p:pic>
        <p:nvPicPr>
          <p:cNvPr id="1437" name="image25.png" descr="image2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438" name="De salarié à Intrapreneur"/>
          <p:cNvSpPr txBox="1"/>
          <p:nvPr/>
        </p:nvSpPr>
        <p:spPr>
          <a:xfrm>
            <a:off x="467134" y="675289"/>
            <a:ext cx="5436439" cy="39642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400">
                <a:solidFill>
                  <a:srgbClr val="53A3F0"/>
                </a:solidFill>
              </a:defRPr>
            </a:lvl1pPr>
          </a:lstStyle>
          <a:p>
            <a:r>
              <a:t>De salarié à intrapreneur</a:t>
            </a:r>
          </a:p>
        </p:txBody>
      </p:sp>
      <p:sp>
        <p:nvSpPr>
          <p:cNvPr id="1439" name="ZoneTexte 8"/>
          <p:cNvSpPr txBox="1"/>
          <p:nvPr/>
        </p:nvSpPr>
        <p:spPr>
          <a:xfrm>
            <a:off x="524226" y="1220456"/>
            <a:ext cx="5537784" cy="8577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b="0"/>
            </a:pPr>
            <a:r>
              <a:t>Contraction des termes « interne » et « entrepreneuriat ».</a:t>
            </a:r>
          </a:p>
          <a:p>
            <a:pPr algn="just">
              <a:defRPr b="0"/>
            </a:pPr>
            <a:r>
              <a:t>Cela consiste en le développement d'un projet au caractère novateur, </a:t>
            </a:r>
            <a:r>
              <a:rPr b="1"/>
              <a:t>porté par un salarié au sein d'une entreprise</a:t>
            </a:r>
            <a:r>
              <a:t>, en accord et avec tout le soutien de sa direction.</a:t>
            </a:r>
          </a:p>
        </p:txBody>
      </p:sp>
      <p:sp>
        <p:nvSpPr>
          <p:cNvPr id="1440" name="ZoneTexte 9"/>
          <p:cNvSpPr txBox="1"/>
          <p:nvPr/>
        </p:nvSpPr>
        <p:spPr>
          <a:xfrm>
            <a:off x="413133" y="2514617"/>
            <a:ext cx="5544441" cy="3491083"/>
          </a:xfrm>
          <a:prstGeom prst="rect">
            <a:avLst/>
          </a:prstGeom>
          <a:ln w="12700">
            <a:miter lim="400000"/>
          </a:ln>
          <a:extLst>
            <a:ext uri="{C572A759-6A51-4108-AA02-DFA0A04FC94B}">
              <ma14:wrappingTextBoxFlag xmlns:ma14="http://schemas.microsoft.com/office/mac/drawingml/2011/main" val="1"/>
            </a:ext>
          </a:extLst>
        </p:spPr>
        <p:txBody>
          <a:bodyPr lIns="179999" tIns="179999" rIns="179999" bIns="179999" anchor="ctr">
            <a:spAutoFit/>
          </a:bodyPr>
          <a:lstStyle/>
          <a:p>
            <a:pPr algn="l">
              <a:defRPr sz="2000">
                <a:solidFill>
                  <a:srgbClr val="53A3F0"/>
                </a:solidFill>
              </a:defRPr>
            </a:pPr>
            <a:r>
              <a:t>Les avantages ?   </a:t>
            </a:r>
            <a:endParaRPr sz="1600">
              <a:solidFill>
                <a:srgbClr val="8D4FD1"/>
              </a:solidFill>
            </a:endParaRPr>
          </a:p>
          <a:p>
            <a:pPr marL="285750" indent="-285750" algn="l">
              <a:spcBef>
                <a:spcPts val="600"/>
              </a:spcBef>
              <a:buSzPct val="100000"/>
              <a:buFont typeface="Arial"/>
              <a:buChar char="▪"/>
              <a:defRPr b="0"/>
            </a:pPr>
            <a:r>
              <a:t>permet de </a:t>
            </a:r>
            <a:r>
              <a:rPr b="1"/>
              <a:t>révéler des talents</a:t>
            </a:r>
          </a:p>
          <a:p>
            <a:pPr marL="285750" indent="-285750" algn="l">
              <a:spcBef>
                <a:spcPts val="600"/>
              </a:spcBef>
              <a:buSzPct val="100000"/>
              <a:buFont typeface="Arial"/>
              <a:buChar char="▪"/>
              <a:defRPr b="0"/>
            </a:pPr>
            <a:r>
              <a:t>permet d’assouvir la quête d’autonomie et soif d’entreprendre </a:t>
            </a:r>
          </a:p>
          <a:p>
            <a:pPr marL="285750" indent="-285750" algn="l">
              <a:spcBef>
                <a:spcPts val="600"/>
              </a:spcBef>
              <a:buSzPct val="100000"/>
              <a:buFont typeface="Arial"/>
              <a:buChar char="▪"/>
              <a:defRPr b="0"/>
            </a:pPr>
            <a:r>
              <a:t>permet de nourrir l’innovation de l’entreprise</a:t>
            </a:r>
          </a:p>
          <a:p>
            <a:pPr marL="285750" indent="-285750" algn="l">
              <a:spcBef>
                <a:spcPts val="600"/>
              </a:spcBef>
              <a:buSzPct val="100000"/>
              <a:buFont typeface="Arial"/>
              <a:buChar char="▪"/>
              <a:defRPr b="0"/>
            </a:pPr>
            <a:r>
              <a:t>l’entreprise est actrice de sa valeur ajoutée en apportant le soutien professionnel et les </a:t>
            </a:r>
            <a:r>
              <a:rPr b="1"/>
              <a:t>moyens financiers</a:t>
            </a:r>
            <a:r>
              <a:t> aux projets</a:t>
            </a:r>
          </a:p>
          <a:p>
            <a:pPr marL="285750" indent="-285750" algn="l">
              <a:spcBef>
                <a:spcPts val="600"/>
              </a:spcBef>
              <a:buSzPct val="100000"/>
              <a:buFont typeface="Arial"/>
              <a:buChar char="▪"/>
              <a:defRPr b="0"/>
            </a:pPr>
            <a:r>
              <a:t>donne un </a:t>
            </a:r>
            <a:r>
              <a:rPr b="1"/>
              <a:t>coup de jeune à la marque employeur</a:t>
            </a:r>
            <a:r>
              <a:t> avec un esprit « start-up » et ainsi un pouvoir d’attraction</a:t>
            </a:r>
          </a:p>
          <a:p>
            <a:pPr marL="285750" indent="-285750" algn="l">
              <a:spcBef>
                <a:spcPts val="600"/>
              </a:spcBef>
              <a:buSzPct val="100000"/>
              <a:buFont typeface="Arial"/>
              <a:buChar char="▪"/>
              <a:defRPr b="0"/>
            </a:pPr>
            <a:r>
              <a:t>porteur d’espoir par son caractère démocratique et ouvert  </a:t>
            </a:r>
          </a:p>
          <a:p>
            <a:pPr marL="285750" indent="-285750" algn="l">
              <a:spcBef>
                <a:spcPts val="600"/>
              </a:spcBef>
              <a:buSzPct val="100000"/>
              <a:buFont typeface="Arial"/>
              <a:buChar char="▪"/>
              <a:defRPr b="0"/>
            </a:pPr>
            <a:r>
              <a:t>performance accrue pour l’entreprise</a:t>
            </a:r>
          </a:p>
          <a:p>
            <a:pPr marL="285750" indent="-285750" algn="l">
              <a:spcBef>
                <a:spcPts val="600"/>
              </a:spcBef>
              <a:buSzPct val="100000"/>
              <a:buFont typeface="Arial"/>
              <a:buChar char="▪"/>
              <a:defRPr b="0"/>
            </a:pPr>
            <a:r>
              <a:t>il en résulte de </a:t>
            </a:r>
            <a:r>
              <a:rPr b="1"/>
              <a:t>nouveaux produits</a:t>
            </a:r>
            <a:r>
              <a:t>, services, amélioration du fonctionnement interne, etc.</a:t>
            </a:r>
          </a:p>
        </p:txBody>
      </p:sp>
      <p:sp>
        <p:nvSpPr>
          <p:cNvPr id="1441" name="Shape 974">
            <a:hlinkClick r:id="rId4"/>
          </p:cNvPr>
          <p:cNvSpPr txBox="1"/>
          <p:nvPr/>
        </p:nvSpPr>
        <p:spPr>
          <a:xfrm>
            <a:off x="2357027" y="6233485"/>
            <a:ext cx="4939687" cy="17742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sz="700" b="0"/>
            </a:pPr>
            <a:r>
              <a:t>Source : </a:t>
            </a:r>
            <a:r>
              <a:rPr i="1"/>
              <a:t>Intrapreneuriat, la clef du succès</a:t>
            </a:r>
            <a:r>
              <a:t>, lemonde-apres.com  </a:t>
            </a:r>
          </a:p>
        </p:txBody>
      </p:sp>
      <p:sp>
        <p:nvSpPr>
          <p:cNvPr id="1442" name="Améliorer les performances"/>
          <p:cNvSpPr txBox="1"/>
          <p:nvPr/>
        </p:nvSpPr>
        <p:spPr>
          <a:xfrm>
            <a:off x="9858758" y="6582988"/>
            <a:ext cx="176847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Améliorer les performances</a:t>
            </a:r>
          </a:p>
        </p:txBody>
      </p:sp>
    </p:spTree>
  </p:cSld>
  <p:clrMapOvr>
    <a:masterClrMapping/>
  </p:clrMapOvr>
  <p:transition xmlns:p14="http://schemas.microsoft.com/office/powerpoint/2010/mai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4" name="Image" descr="Image">
            <a:hlinkClick r:id="rId2"/>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1" y="-25400"/>
            <a:ext cx="3935761" cy="6858001"/>
          </a:xfrm>
          <a:prstGeom prst="rect">
            <a:avLst/>
          </a:prstGeom>
          <a:ln w="12700">
            <a:miter lim="400000"/>
          </a:ln>
        </p:spPr>
      </p:pic>
      <p:sp>
        <p:nvSpPr>
          <p:cNvPr id="144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44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44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57</a:t>
            </a:fld>
            <a:endParaRPr/>
          </a:p>
        </p:txBody>
      </p:sp>
      <p:pic>
        <p:nvPicPr>
          <p:cNvPr id="1448"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449" name="CAS PRATIQUE 10 :…"/>
          <p:cNvSpPr txBox="1"/>
          <p:nvPr/>
        </p:nvSpPr>
        <p:spPr>
          <a:xfrm>
            <a:off x="4466804" y="168602"/>
            <a:ext cx="5999813" cy="15136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53A3F0"/>
                </a:solidFill>
              </a:defRPr>
            </a:pPr>
            <a:r>
              <a:t>CAS PRATIQUE N°14 :</a:t>
            </a:r>
          </a:p>
          <a:p>
            <a:pPr algn="l">
              <a:defRPr sz="2500">
                <a:solidFill>
                  <a:srgbClr val="53A3F0"/>
                </a:solidFill>
              </a:defRPr>
            </a:pPr>
            <a:r>
              <a:t>La Poste se réinvente </a:t>
            </a:r>
          </a:p>
          <a:p>
            <a:pPr algn="l">
              <a:defRPr sz="2500">
                <a:solidFill>
                  <a:srgbClr val="53A3F0"/>
                </a:solidFill>
              </a:defRPr>
            </a:pPr>
            <a:r>
              <a:t>avec l’intrapreneuriat pour faire face </a:t>
            </a:r>
          </a:p>
          <a:p>
            <a:pPr algn="l">
              <a:defRPr sz="2500">
                <a:solidFill>
                  <a:srgbClr val="53A3F0"/>
                </a:solidFill>
              </a:defRPr>
            </a:pPr>
            <a:r>
              <a:t>à la révolution numérique</a:t>
            </a:r>
          </a:p>
        </p:txBody>
      </p:sp>
      <p:sp>
        <p:nvSpPr>
          <p:cNvPr id="1450" name="Rectangle"/>
          <p:cNvSpPr/>
          <p:nvPr/>
        </p:nvSpPr>
        <p:spPr>
          <a:xfrm>
            <a:off x="-12700" y="5840114"/>
            <a:ext cx="3961111" cy="596902"/>
          </a:xfrm>
          <a:prstGeom prst="rect">
            <a:avLst/>
          </a:prstGeom>
          <a:solidFill>
            <a:srgbClr val="FFFFFF">
              <a:alpha val="66886"/>
            </a:srgbClr>
          </a:solidFill>
          <a:ln w="12700">
            <a:miter lim="400000"/>
          </a:ln>
        </p:spPr>
        <p:txBody>
          <a:bodyPr lIns="0" tIns="0" rIns="0" bIns="0" anchor="ctr"/>
          <a:lstStyle/>
          <a:p>
            <a:pPr>
              <a:defRPr sz="1600"/>
            </a:pPr>
            <a:endParaRPr/>
          </a:p>
        </p:txBody>
      </p:sp>
      <p:sp>
        <p:nvSpPr>
          <p:cNvPr id="1451" name="Circle">
            <a:hlinkClick r:id="rId5"/>
          </p:cNvPr>
          <p:cNvSpPr/>
          <p:nvPr/>
        </p:nvSpPr>
        <p:spPr>
          <a:xfrm>
            <a:off x="10997658" y="238482"/>
            <a:ext cx="737683" cy="737681"/>
          </a:xfrm>
          <a:prstGeom prst="ellipse">
            <a:avLst/>
          </a:prstGeom>
          <a:solidFill>
            <a:srgbClr val="53A3F0"/>
          </a:solidFill>
          <a:ln w="12700">
            <a:miter lim="400000"/>
          </a:ln>
        </p:spPr>
        <p:txBody>
          <a:bodyPr lIns="0" tIns="0" rIns="0" bIns="0" anchor="ctr"/>
          <a:lstStyle/>
          <a:p>
            <a:pPr>
              <a:defRPr sz="1600">
                <a:solidFill>
                  <a:srgbClr val="FFFFFF"/>
                </a:solidFill>
              </a:defRPr>
            </a:pPr>
            <a:endParaRPr/>
          </a:p>
        </p:txBody>
      </p:sp>
      <p:sp>
        <p:nvSpPr>
          <p:cNvPr id="1452"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sp>
        <p:nvSpPr>
          <p:cNvPr id="1453" name="QUOI ?…"/>
          <p:cNvSpPr txBox="1"/>
          <p:nvPr/>
        </p:nvSpPr>
        <p:spPr>
          <a:xfrm>
            <a:off x="5372100" y="1905151"/>
            <a:ext cx="6312000" cy="1086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QUOI ? </a:t>
            </a:r>
            <a:endParaRPr>
              <a:solidFill>
                <a:srgbClr val="754EB3"/>
              </a:solidFill>
            </a:endParaRPr>
          </a:p>
          <a:p>
            <a:pPr algn="just" defTabSz="457200">
              <a:defRPr b="0"/>
            </a:pPr>
            <a:r>
              <a:t>Concours « 20 projets pour 2020 » : La Poste a lancé un </a:t>
            </a:r>
            <a:r>
              <a:rPr b="1"/>
              <a:t>programme de transformation</a:t>
            </a:r>
            <a:r>
              <a:t> à destination de l’ensemble des postiers. À travers plusieurs étapes, les collaborateurs sont invités à monter et à proposer des projets innovants et ambitieux en équipe sélectionnés par un jury.</a:t>
            </a:r>
          </a:p>
        </p:txBody>
      </p:sp>
      <p:sp>
        <p:nvSpPr>
          <p:cNvPr id="1454" name="L’INTÉRÊT ?…"/>
          <p:cNvSpPr txBox="1"/>
          <p:nvPr/>
        </p:nvSpPr>
        <p:spPr>
          <a:xfrm>
            <a:off x="5372100" y="3484926"/>
            <a:ext cx="6312000"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L’INTÉRÊT ?</a:t>
            </a:r>
            <a:endParaRPr>
              <a:solidFill>
                <a:srgbClr val="754EB3"/>
              </a:solidFill>
            </a:endParaRPr>
          </a:p>
          <a:p>
            <a:pPr algn="just" defTabSz="457200">
              <a:defRPr b="0"/>
            </a:pPr>
            <a:r>
              <a:t>Voyant son chiffre d’affaires baisser tous les mois sur son activité courrier, La Poste doit se réinventer et </a:t>
            </a:r>
            <a:r>
              <a:rPr b="1"/>
              <a:t>changer de modèle</a:t>
            </a:r>
            <a:r>
              <a:t> face à la révolution numérique. Promouvoir la </a:t>
            </a:r>
            <a:r>
              <a:rPr b="1"/>
              <a:t>coopération</a:t>
            </a:r>
            <a:r>
              <a:t> et les </a:t>
            </a:r>
            <a:r>
              <a:rPr b="1"/>
              <a:t>méthodes collaboratives</a:t>
            </a:r>
            <a:r>
              <a:t>, favoriser l’émergence d’un esprit d’entreprise et d’innovation au sein du Groupe.</a:t>
            </a:r>
          </a:p>
        </p:txBody>
      </p:sp>
      <p:sp>
        <p:nvSpPr>
          <p:cNvPr id="1455" name="ET AUSSI……"/>
          <p:cNvSpPr txBox="1"/>
          <p:nvPr/>
        </p:nvSpPr>
        <p:spPr>
          <a:xfrm>
            <a:off x="5372100" y="4924102"/>
            <a:ext cx="6312000" cy="1086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ET AUSSI…</a:t>
            </a:r>
            <a:endParaRPr>
              <a:solidFill>
                <a:srgbClr val="754EB3"/>
              </a:solidFill>
            </a:endParaRPr>
          </a:p>
          <a:p>
            <a:pPr algn="just" defTabSz="457200">
              <a:defRPr b="0"/>
            </a:pPr>
            <a:r>
              <a:t>Chaque équipe sélectionnée est </a:t>
            </a:r>
            <a:r>
              <a:rPr b="1"/>
              <a:t>accompagnée par un expert externe</a:t>
            </a:r>
            <a:r>
              <a:t> et </a:t>
            </a:r>
            <a:r>
              <a:rPr b="1"/>
              <a:t>coachée par des chefs d’entreprise</a:t>
            </a:r>
            <a:r>
              <a:t>. Les projets gagnants vont pouvoir tester la viabilité de celui-ci pendant plusieurs mois avec l’appui d’un sponsor du Comité Exécutif.</a:t>
            </a:r>
          </a:p>
        </p:txBody>
      </p:sp>
      <p:sp>
        <p:nvSpPr>
          <p:cNvPr id="1456" name="ZoneTexte 18">
            <a:hlinkClick r:id="rId5"/>
          </p:cNvPr>
          <p:cNvSpPr txBox="1"/>
          <p:nvPr/>
        </p:nvSpPr>
        <p:spPr>
          <a:xfrm>
            <a:off x="8756525" y="6233423"/>
            <a:ext cx="3316140"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a:defRPr sz="700" b="0"/>
            </a:lvl1pPr>
          </a:lstStyle>
          <a:p>
            <a:r>
              <a:t>Source : Groupe La Poste 2017</a:t>
            </a:r>
          </a:p>
        </p:txBody>
      </p:sp>
      <p:sp>
        <p:nvSpPr>
          <p:cNvPr id="1457" name="ZoneTexte 3">
            <a:hlinkClick r:id="rId2"/>
          </p:cNvPr>
          <p:cNvSpPr txBox="1"/>
          <p:nvPr/>
        </p:nvSpPr>
        <p:spPr>
          <a:xfrm>
            <a:off x="174057" y="5937856"/>
            <a:ext cx="2380841" cy="40141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sz="1200"/>
            </a:pPr>
            <a:r>
              <a:t>Ohmykeys</a:t>
            </a:r>
            <a:r>
              <a:rPr b="0"/>
              <a:t>, un service inventé par un salarié du groupe La Poste</a:t>
            </a:r>
          </a:p>
        </p:txBody>
      </p:sp>
      <p:pic>
        <p:nvPicPr>
          <p:cNvPr id="1458" name="Image" descr="Image">
            <a:hlinkClick r:id="rId5"/>
          </p:cNvPr>
          <p:cNvPicPr>
            <a:picLocks noChangeAspect="1"/>
          </p:cNvPicPr>
          <p:nvPr/>
        </p:nvPicPr>
        <p:blipFill>
          <a:blip r:embed="rId6">
            <a:extLst/>
          </a:blip>
          <a:stretch>
            <a:fillRect/>
          </a:stretch>
        </p:blipFill>
        <p:spPr>
          <a:xfrm>
            <a:off x="2811552" y="5876831"/>
            <a:ext cx="854076" cy="523466"/>
          </a:xfrm>
          <a:prstGeom prst="rect">
            <a:avLst/>
          </a:prstGeom>
          <a:ln w="12700">
            <a:miter lim="400000"/>
          </a:ln>
        </p:spPr>
      </p:pic>
      <p:sp>
        <p:nvSpPr>
          <p:cNvPr id="1459" name="Circle">
            <a:hlinkClick r:id="rId7"/>
          </p:cNvPr>
          <p:cNvSpPr/>
          <p:nvPr/>
        </p:nvSpPr>
        <p:spPr>
          <a:xfrm>
            <a:off x="7005537" y="3365792"/>
            <a:ext cx="375418" cy="375418"/>
          </a:xfrm>
          <a:prstGeom prst="ellipse">
            <a:avLst/>
          </a:prstGeom>
          <a:solidFill>
            <a:srgbClr val="53A3F0"/>
          </a:solidFill>
          <a:ln w="12700">
            <a:miter lim="400000"/>
          </a:ln>
        </p:spPr>
        <p:txBody>
          <a:bodyPr lIns="0" tIns="0" rIns="0" bIns="0" anchor="ctr"/>
          <a:lstStyle/>
          <a:p>
            <a:pPr>
              <a:defRPr sz="1600">
                <a:solidFill>
                  <a:srgbClr val="FFFFFF"/>
                </a:solidFill>
              </a:defRPr>
            </a:pPr>
            <a:endParaRPr/>
          </a:p>
        </p:txBody>
      </p:sp>
      <p:sp>
        <p:nvSpPr>
          <p:cNvPr id="1460" name="Video"/>
          <p:cNvSpPr/>
          <p:nvPr/>
        </p:nvSpPr>
        <p:spPr>
          <a:xfrm>
            <a:off x="7058516" y="3478055"/>
            <a:ext cx="269461" cy="150891"/>
          </a:xfrm>
          <a:custGeom>
            <a:avLst/>
            <a:gdLst/>
            <a:ahLst/>
            <a:cxnLst>
              <a:cxn ang="0">
                <a:pos x="wd2" y="hd2"/>
              </a:cxn>
              <a:cxn ang="5400000">
                <a:pos x="wd2" y="hd2"/>
              </a:cxn>
              <a:cxn ang="10800000">
                <a:pos x="wd2" y="hd2"/>
              </a:cxn>
              <a:cxn ang="16200000">
                <a:pos x="wd2" y="hd2"/>
              </a:cxn>
            </a:cxnLst>
            <a:rect l="0" t="0" r="r" b="b"/>
            <a:pathLst>
              <a:path w="21600" h="21600"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12700">
            <a:solidFill>
              <a:srgbClr val="000000"/>
            </a:solidFill>
            <a:miter lim="400000"/>
          </a:ln>
        </p:spPr>
        <p:txBody>
          <a:bodyPr lIns="0" tIns="0" rIns="0" bIns="0" anchor="ctr"/>
          <a:lstStyle/>
          <a:p>
            <a:pPr>
              <a:defRPr sz="1600"/>
            </a:pPr>
            <a:endParaRPr/>
          </a:p>
        </p:txBody>
      </p:sp>
      <p:pic>
        <p:nvPicPr>
          <p:cNvPr id="1461" name="noun_727762_cc.png" descr="noun_727762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490516" y="2126422"/>
            <a:ext cx="585491" cy="596775"/>
          </a:xfrm>
          <a:prstGeom prst="rect">
            <a:avLst/>
          </a:prstGeom>
          <a:ln w="12700">
            <a:miter lim="400000"/>
          </a:ln>
        </p:spPr>
      </p:pic>
      <p:pic>
        <p:nvPicPr>
          <p:cNvPr id="1462" name="noun_1045096_cc.png" descr="noun_1045096_cc.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4432770" y="5038987"/>
            <a:ext cx="700987" cy="596832"/>
          </a:xfrm>
          <a:prstGeom prst="rect">
            <a:avLst/>
          </a:prstGeom>
          <a:ln w="12700">
            <a:miter lim="400000"/>
          </a:ln>
        </p:spPr>
      </p:pic>
      <p:pic>
        <p:nvPicPr>
          <p:cNvPr id="1463" name="noun_648400_cc.png" descr="noun_648400_cc.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a:xfrm>
            <a:off x="4484166" y="3585009"/>
            <a:ext cx="585457" cy="654887"/>
          </a:xfrm>
          <a:prstGeom prst="rect">
            <a:avLst/>
          </a:prstGeom>
          <a:ln w="12700">
            <a:miter lim="400000"/>
          </a:ln>
        </p:spPr>
      </p:pic>
      <p:pic>
        <p:nvPicPr>
          <p:cNvPr id="1464" name="Image" descr="Image"/>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pic>
        <p:nvPicPr>
          <p:cNvPr id="1465" name="Image" descr="Image"/>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201486" y="3267009"/>
            <a:ext cx="257028" cy="223615"/>
          </a:xfrm>
          <a:prstGeom prst="rect">
            <a:avLst/>
          </a:prstGeom>
          <a:ln w="12700">
            <a:miter lim="400000"/>
          </a:ln>
        </p:spPr>
      </p:pic>
      <p:sp>
        <p:nvSpPr>
          <p:cNvPr id="1466" name="Améliorer les performances"/>
          <p:cNvSpPr txBox="1"/>
          <p:nvPr/>
        </p:nvSpPr>
        <p:spPr>
          <a:xfrm>
            <a:off x="9858758" y="6582988"/>
            <a:ext cx="176847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Améliorer les performances</a:t>
            </a:r>
          </a:p>
        </p:txBody>
      </p:sp>
    </p:spTree>
  </p:cSld>
  <p:clrMapOvr>
    <a:masterClrMapping/>
  </p:clrMapOvr>
  <p:transition xmlns:p14="http://schemas.microsoft.com/office/powerpoint/2010/mai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8" name="Picture 2" descr="Picture 2">
            <a:hlinkClick r:id="rId2"/>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99394"/>
            <a:ext cx="3938977" cy="6612699"/>
          </a:xfrm>
          <a:prstGeom prst="rect">
            <a:avLst/>
          </a:prstGeom>
          <a:ln w="12700">
            <a:miter lim="400000"/>
          </a:ln>
        </p:spPr>
      </p:pic>
      <p:sp>
        <p:nvSpPr>
          <p:cNvPr id="1469"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47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1471" name="Picture 4" descr="Picture 4"/>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20891" y="-99392"/>
            <a:ext cx="1944400" cy="1242240"/>
          </a:xfrm>
          <a:prstGeom prst="rect">
            <a:avLst/>
          </a:prstGeom>
          <a:ln w="12700">
            <a:miter lim="400000"/>
          </a:ln>
        </p:spPr>
      </p:pic>
      <p:sp>
        <p:nvSpPr>
          <p:cNvPr id="1472"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58</a:t>
            </a:fld>
            <a:endParaRPr/>
          </a:p>
        </p:txBody>
      </p:sp>
      <p:pic>
        <p:nvPicPr>
          <p:cNvPr id="1473" name="image25.png" descr="image25.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474" name="CAS PRATIQUE 11 :…"/>
          <p:cNvSpPr txBox="1"/>
          <p:nvPr/>
        </p:nvSpPr>
        <p:spPr>
          <a:xfrm>
            <a:off x="4361570" y="269946"/>
            <a:ext cx="5999814" cy="11453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53A3F0"/>
                </a:solidFill>
              </a:defRPr>
            </a:pPr>
            <a:r>
              <a:t>CAS PRATIQUE N°15 :</a:t>
            </a:r>
          </a:p>
          <a:p>
            <a:pPr algn="l">
              <a:defRPr sz="2500">
                <a:solidFill>
                  <a:srgbClr val="53A3F0"/>
                </a:solidFill>
              </a:defRPr>
            </a:pPr>
            <a:r>
              <a:t>Les dernières innovations de Leroy Merlin issues de l’intrapreneuriat</a:t>
            </a:r>
          </a:p>
        </p:txBody>
      </p:sp>
      <p:sp>
        <p:nvSpPr>
          <p:cNvPr id="1475" name="Rectangle"/>
          <p:cNvSpPr/>
          <p:nvPr/>
        </p:nvSpPr>
        <p:spPr>
          <a:xfrm>
            <a:off x="-12700" y="5840114"/>
            <a:ext cx="3961111" cy="596902"/>
          </a:xfrm>
          <a:prstGeom prst="rect">
            <a:avLst/>
          </a:prstGeom>
          <a:solidFill>
            <a:srgbClr val="FFFFFF">
              <a:alpha val="66886"/>
            </a:srgbClr>
          </a:solidFill>
          <a:ln w="12700">
            <a:miter lim="400000"/>
          </a:ln>
        </p:spPr>
        <p:txBody>
          <a:bodyPr lIns="0" tIns="0" rIns="0" bIns="0" anchor="ctr"/>
          <a:lstStyle/>
          <a:p>
            <a:pPr>
              <a:defRPr sz="1600"/>
            </a:pPr>
            <a:endParaRPr/>
          </a:p>
        </p:txBody>
      </p:sp>
      <p:sp>
        <p:nvSpPr>
          <p:cNvPr id="1476" name="Circle">
            <a:hlinkClick r:id="rId6"/>
          </p:cNvPr>
          <p:cNvSpPr/>
          <p:nvPr/>
        </p:nvSpPr>
        <p:spPr>
          <a:xfrm>
            <a:off x="10997658" y="238482"/>
            <a:ext cx="737683" cy="737681"/>
          </a:xfrm>
          <a:prstGeom prst="ellipse">
            <a:avLst/>
          </a:prstGeom>
          <a:solidFill>
            <a:srgbClr val="53A3F0"/>
          </a:solidFill>
          <a:ln w="12700">
            <a:miter lim="400000"/>
          </a:ln>
        </p:spPr>
        <p:txBody>
          <a:bodyPr lIns="0" tIns="0" rIns="0" bIns="0" anchor="ctr"/>
          <a:lstStyle/>
          <a:p>
            <a:pPr>
              <a:defRPr sz="1600">
                <a:solidFill>
                  <a:srgbClr val="FFFFFF"/>
                </a:solidFill>
              </a:defRPr>
            </a:pPr>
            <a:endParaRPr/>
          </a:p>
        </p:txBody>
      </p:sp>
      <p:sp>
        <p:nvSpPr>
          <p:cNvPr id="1477"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sp>
        <p:nvSpPr>
          <p:cNvPr id="1478" name="QUOI ?…"/>
          <p:cNvSpPr txBox="1"/>
          <p:nvPr/>
        </p:nvSpPr>
        <p:spPr>
          <a:xfrm>
            <a:off x="5282805" y="1571201"/>
            <a:ext cx="6312002" cy="2102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QUOI ? </a:t>
            </a:r>
            <a:endParaRPr>
              <a:solidFill>
                <a:srgbClr val="754EB3"/>
              </a:solidFill>
            </a:endParaRPr>
          </a:p>
          <a:p>
            <a:pPr algn="just" defTabSz="457200">
              <a:defRPr b="0"/>
            </a:pPr>
            <a:r>
              <a:rPr b="1"/>
              <a:t>L’Appart By Leroy Merlin</a:t>
            </a:r>
            <a:r>
              <a:t>, </a:t>
            </a:r>
            <a:r>
              <a:rPr b="1"/>
              <a:t>Mon Coach Déco</a:t>
            </a:r>
            <a:r>
              <a:t> et </a:t>
            </a:r>
            <a:r>
              <a:rPr b="1"/>
              <a:t>Permettez-Moi de Construire</a:t>
            </a:r>
            <a:r>
              <a:t>, sont successivement </a:t>
            </a:r>
            <a:r>
              <a:rPr b="1"/>
              <a:t>un salon avec une cuisine ouverte</a:t>
            </a:r>
            <a:r>
              <a:t> où l'on trouve des conseillers de vente renommés "les colocs”, une </a:t>
            </a:r>
            <a:r>
              <a:rPr b="1"/>
              <a:t>appli</a:t>
            </a:r>
            <a:r>
              <a:t> qui aide à trouver des idées de décoration pour son intérieur, et une </a:t>
            </a:r>
            <a:r>
              <a:rPr b="1"/>
              <a:t>plateforme</a:t>
            </a:r>
            <a:r>
              <a:t> qui permet de digitaliser tout le processus d'obtention d'un permis de construire ou d'agrandissement. Tous ces projets sont nés de </a:t>
            </a:r>
            <a:r>
              <a:rPr b="1"/>
              <a:t>l’intrapreneuriat</a:t>
            </a:r>
            <a:r>
              <a:t>, pratiqué ici dans la cellule “Start” du groupe, une entité créée en 2015 et composée de quatre employés sous la direction de la directrice innovation et entrepreneuriat de Leroy Merlin.</a:t>
            </a:r>
          </a:p>
        </p:txBody>
      </p:sp>
      <p:sp>
        <p:nvSpPr>
          <p:cNvPr id="1479" name="L’INTÉRÊT ?…"/>
          <p:cNvSpPr txBox="1"/>
          <p:nvPr/>
        </p:nvSpPr>
        <p:spPr>
          <a:xfrm>
            <a:off x="5308205" y="3863787"/>
            <a:ext cx="6312002"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L’INTÉRÊT ?</a:t>
            </a:r>
            <a:endParaRPr>
              <a:solidFill>
                <a:srgbClr val="754EB3"/>
              </a:solidFill>
            </a:endParaRPr>
          </a:p>
          <a:p>
            <a:pPr algn="just" defTabSz="457200">
              <a:defRPr b="0"/>
            </a:pPr>
            <a:r>
              <a:t>S’adresser aux Millennials, combler le gap entre l'inspiration puisée sur les réseaux sociaux et sa difficile concrétisation, </a:t>
            </a:r>
            <a:r>
              <a:rPr b="1"/>
              <a:t>identifier des prospects beaucoup plus tôt</a:t>
            </a:r>
            <a:r>
              <a:t> et leur adresser des offres ciblées.</a:t>
            </a:r>
          </a:p>
        </p:txBody>
      </p:sp>
      <p:sp>
        <p:nvSpPr>
          <p:cNvPr id="1480" name="ET AUSSI……"/>
          <p:cNvSpPr txBox="1"/>
          <p:nvPr/>
        </p:nvSpPr>
        <p:spPr>
          <a:xfrm>
            <a:off x="5305199" y="4994247"/>
            <a:ext cx="6312002"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53A3F0"/>
                </a:solidFill>
              </a:defRPr>
            </a:pPr>
            <a:r>
              <a:t>ET AUSSI…</a:t>
            </a:r>
            <a:endParaRPr>
              <a:solidFill>
                <a:srgbClr val="754EB3"/>
              </a:solidFill>
            </a:endParaRPr>
          </a:p>
          <a:p>
            <a:pPr algn="just" defTabSz="457200">
              <a:defRPr b="0"/>
            </a:pPr>
            <a:r>
              <a:t>Les intrapreneurs sont accompagnés pendant trois mois et </a:t>
            </a:r>
            <a:r>
              <a:rPr b="1"/>
              <a:t>immergés au sein d’accélérateurs</a:t>
            </a:r>
            <a:r>
              <a:t> (Numa et Euratechnonologies) pour vivre pleinement l’expérience start-up, et doivent travailler avec des budgets restreints, selon des méthodes de lean start-up.</a:t>
            </a:r>
          </a:p>
        </p:txBody>
      </p:sp>
      <p:sp>
        <p:nvSpPr>
          <p:cNvPr id="1481" name="ZoneTexte 18">
            <a:hlinkClick r:id="rId6"/>
          </p:cNvPr>
          <p:cNvSpPr txBox="1"/>
          <p:nvPr/>
        </p:nvSpPr>
        <p:spPr>
          <a:xfrm>
            <a:off x="7848723" y="6233423"/>
            <a:ext cx="4223942"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sz="700" b="0"/>
            </a:pPr>
            <a:r>
              <a:t>Source : </a:t>
            </a:r>
            <a:r>
              <a:rPr i="1"/>
              <a:t>Pour se transformer, Leroy Merlin pratique l’innovation sous contrainte</a:t>
            </a:r>
            <a:r>
              <a:t>, Usine Digitale, 2017</a:t>
            </a:r>
          </a:p>
        </p:txBody>
      </p:sp>
      <p:pic>
        <p:nvPicPr>
          <p:cNvPr id="1482" name="Image" descr="Image">
            <a:hlinkClick r:id="rId2"/>
          </p:cNvPr>
          <p:cNvPicPr>
            <a:picLocks noChangeAspect="1"/>
          </p:cNvPicPr>
          <p:nvPr/>
        </p:nvPicPr>
        <p:blipFill>
          <a:blip r:embed="rId7">
            <a:extLst/>
          </a:blip>
          <a:stretch>
            <a:fillRect/>
          </a:stretch>
        </p:blipFill>
        <p:spPr>
          <a:xfrm>
            <a:off x="1598775" y="5915207"/>
            <a:ext cx="741436" cy="446716"/>
          </a:xfrm>
          <a:prstGeom prst="rect">
            <a:avLst/>
          </a:prstGeom>
          <a:ln w="12700">
            <a:miter lim="400000"/>
          </a:ln>
        </p:spPr>
      </p:pic>
      <p:pic>
        <p:nvPicPr>
          <p:cNvPr id="1483" name="noun_727762_cc.png" descr="noun_727762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490516" y="2126422"/>
            <a:ext cx="585491" cy="596775"/>
          </a:xfrm>
          <a:prstGeom prst="rect">
            <a:avLst/>
          </a:prstGeom>
          <a:ln w="12700">
            <a:miter lim="400000"/>
          </a:ln>
        </p:spPr>
      </p:pic>
      <p:pic>
        <p:nvPicPr>
          <p:cNvPr id="1484" name="noun_1045096_cc.png" descr="noun_1045096_cc.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4445470" y="5115187"/>
            <a:ext cx="700987" cy="596832"/>
          </a:xfrm>
          <a:prstGeom prst="rect">
            <a:avLst/>
          </a:prstGeom>
          <a:ln w="12700">
            <a:miter lim="400000"/>
          </a:ln>
        </p:spPr>
      </p:pic>
      <p:pic>
        <p:nvPicPr>
          <p:cNvPr id="1485" name="noun_648400_cc.png" descr="noun_648400_cc.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a:xfrm>
            <a:off x="4515916" y="3977957"/>
            <a:ext cx="585457" cy="654887"/>
          </a:xfrm>
          <a:prstGeom prst="rect">
            <a:avLst/>
          </a:prstGeom>
          <a:ln w="12700">
            <a:miter lim="400000"/>
          </a:ln>
        </p:spPr>
      </p:pic>
      <p:pic>
        <p:nvPicPr>
          <p:cNvPr id="1486" name="Image" descr="Image"/>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sp>
        <p:nvSpPr>
          <p:cNvPr id="1487" name="Améliorer les performances"/>
          <p:cNvSpPr txBox="1"/>
          <p:nvPr/>
        </p:nvSpPr>
        <p:spPr>
          <a:xfrm>
            <a:off x="9858758" y="6582988"/>
            <a:ext cx="176847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Améliorer les performances</a:t>
            </a:r>
          </a:p>
        </p:txBody>
      </p:sp>
    </p:spTree>
  </p:cSld>
  <p:clrMapOvr>
    <a:masterClrMapping/>
  </p:clrMapOvr>
  <p:transition xmlns:p14="http://schemas.microsoft.com/office/powerpoint/2010/mai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9"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49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49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59</a:t>
            </a:fld>
            <a:endParaRPr/>
          </a:p>
        </p:txBody>
      </p:sp>
      <p:pic>
        <p:nvPicPr>
          <p:cNvPr id="1492"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493" name="Shape 811"/>
          <p:cNvSpPr txBox="1"/>
          <p:nvPr/>
        </p:nvSpPr>
        <p:spPr>
          <a:xfrm>
            <a:off x="454399" y="363571"/>
            <a:ext cx="10369193" cy="79266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2400">
                <a:solidFill>
                  <a:srgbClr val="53A3F0"/>
                </a:solidFill>
              </a:defRPr>
            </a:pPr>
            <a:r>
              <a:t>Culture du feedback : développement des sites et applications </a:t>
            </a:r>
          </a:p>
          <a:p>
            <a:pPr algn="l">
              <a:defRPr sz="2400">
                <a:solidFill>
                  <a:srgbClr val="53A3F0"/>
                </a:solidFill>
              </a:defRPr>
            </a:pPr>
            <a:r>
              <a:t>qui boostent l’engagement des équipes et la collaboration</a:t>
            </a:r>
          </a:p>
        </p:txBody>
      </p:sp>
      <p:pic>
        <p:nvPicPr>
          <p:cNvPr id="1494" name="pasted-image.png" descr="pasted-image.png">
            <a:hlinkClick r:id="rId3"/>
          </p:cNvPr>
          <p:cNvPicPr>
            <a:picLocks noChangeAspect="1"/>
          </p:cNvPicPr>
          <p:nvPr/>
        </p:nvPicPr>
        <p:blipFill>
          <a:blip r:embed="rId4">
            <a:extLst/>
          </a:blip>
          <a:stretch>
            <a:fillRect/>
          </a:stretch>
        </p:blipFill>
        <p:spPr>
          <a:xfrm>
            <a:off x="1652868" y="2079549"/>
            <a:ext cx="1457118" cy="1276767"/>
          </a:xfrm>
          <a:prstGeom prst="rect">
            <a:avLst/>
          </a:prstGeom>
          <a:ln w="12700">
            <a:miter lim="400000"/>
          </a:ln>
        </p:spPr>
      </p:pic>
      <p:pic>
        <p:nvPicPr>
          <p:cNvPr id="1495" name="Picture 4" descr="Picture 4">
            <a:hlinkClick r:id="rId5"/>
          </p:cNvPr>
          <p:cNvPicPr>
            <a:picLocks noChangeAspect="1"/>
          </p:cNvPicPr>
          <p:nvPr/>
        </p:nvPicPr>
        <p:blipFill>
          <a:blip r:embed="rId6">
            <a:extLst/>
          </a:blip>
          <a:stretch>
            <a:fillRect/>
          </a:stretch>
        </p:blipFill>
        <p:spPr>
          <a:xfrm>
            <a:off x="4032519" y="2548868"/>
            <a:ext cx="3819137" cy="962424"/>
          </a:xfrm>
          <a:prstGeom prst="rect">
            <a:avLst/>
          </a:prstGeom>
          <a:ln w="12700">
            <a:miter lim="400000"/>
          </a:ln>
        </p:spPr>
      </p:pic>
      <p:pic>
        <p:nvPicPr>
          <p:cNvPr id="1496" name="Picture 10" descr="Picture 10">
            <a:hlinkClick r:id="rId7"/>
          </p:cNvPr>
          <p:cNvPicPr>
            <a:picLocks noChangeAspect="1"/>
          </p:cNvPicPr>
          <p:nvPr/>
        </p:nvPicPr>
        <p:blipFill>
          <a:blip r:embed="rId8">
            <a:extLst/>
          </a:blip>
          <a:stretch>
            <a:fillRect/>
          </a:stretch>
        </p:blipFill>
        <p:spPr>
          <a:xfrm>
            <a:off x="394312" y="3971547"/>
            <a:ext cx="1552844" cy="1552845"/>
          </a:xfrm>
          <a:prstGeom prst="rect">
            <a:avLst/>
          </a:prstGeom>
          <a:ln w="12700">
            <a:miter lim="400000"/>
          </a:ln>
        </p:spPr>
      </p:pic>
      <p:sp>
        <p:nvSpPr>
          <p:cNvPr id="1497" name="ZoneTexte 8">
            <a:hlinkClick r:id="rId7"/>
          </p:cNvPr>
          <p:cNvSpPr txBox="1"/>
          <p:nvPr/>
        </p:nvSpPr>
        <p:spPr>
          <a:xfrm>
            <a:off x="767406" y="5544939"/>
            <a:ext cx="1958315" cy="7180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sz="1800"/>
            </a:pPr>
            <a:r>
              <a:t>SpeakUp </a:t>
            </a:r>
          </a:p>
          <a:p>
            <a:r>
              <a:t>De Human Predictive Intelligence</a:t>
            </a:r>
          </a:p>
        </p:txBody>
      </p:sp>
      <p:pic>
        <p:nvPicPr>
          <p:cNvPr id="1498" name="Picture 11" descr="Picture 11">
            <a:hlinkClick r:id="rId7"/>
          </p:cNvPr>
          <p:cNvPicPr>
            <a:picLocks noChangeAspect="1"/>
          </p:cNvPicPr>
          <p:nvPr/>
        </p:nvPicPr>
        <p:blipFill>
          <a:blip r:embed="rId9">
            <a:extLst/>
          </a:blip>
          <a:stretch>
            <a:fillRect/>
          </a:stretch>
        </p:blipFill>
        <p:spPr>
          <a:xfrm>
            <a:off x="1926544" y="3821128"/>
            <a:ext cx="1601830" cy="1703265"/>
          </a:xfrm>
          <a:prstGeom prst="rect">
            <a:avLst/>
          </a:prstGeom>
          <a:ln w="12700">
            <a:miter lim="400000"/>
          </a:ln>
        </p:spPr>
      </p:pic>
      <p:sp>
        <p:nvSpPr>
          <p:cNvPr id="1499" name="ZoneTexte 25"/>
          <p:cNvSpPr txBox="1"/>
          <p:nvPr/>
        </p:nvSpPr>
        <p:spPr>
          <a:xfrm>
            <a:off x="1402269" y="3383120"/>
            <a:ext cx="1958315"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r>
              <a:t>De Brainlinks</a:t>
            </a:r>
          </a:p>
        </p:txBody>
      </p:sp>
      <p:sp>
        <p:nvSpPr>
          <p:cNvPr id="1500" name="Circle">
            <a:hlinkClick r:id="rId10" action="ppaction://hlinksldjump"/>
          </p:cNvPr>
          <p:cNvSpPr/>
          <p:nvPr/>
        </p:nvSpPr>
        <p:spPr>
          <a:xfrm>
            <a:off x="11302345" y="5495206"/>
            <a:ext cx="539059" cy="539059"/>
          </a:xfrm>
          <a:prstGeom prst="ellipse">
            <a:avLst/>
          </a:prstGeom>
          <a:solidFill>
            <a:srgbClr val="53A3F0"/>
          </a:solidFill>
          <a:ln w="12700">
            <a:miter lim="400000"/>
          </a:ln>
        </p:spPr>
        <p:txBody>
          <a:bodyPr lIns="0" tIns="0" rIns="0" bIns="0" anchor="ctr"/>
          <a:lstStyle/>
          <a:p>
            <a:pPr>
              <a:defRPr sz="1600">
                <a:solidFill>
                  <a:srgbClr val="FFFFFF"/>
                </a:solidFill>
              </a:defRPr>
            </a:pPr>
            <a:endParaRPr/>
          </a:p>
        </p:txBody>
      </p:sp>
      <p:sp>
        <p:nvSpPr>
          <p:cNvPr id="1501" name="Voir aussi Digital, nouveau levier du recrutement"/>
          <p:cNvSpPr txBox="1"/>
          <p:nvPr/>
        </p:nvSpPr>
        <p:spPr>
          <a:xfrm>
            <a:off x="8591891" y="5869940"/>
            <a:ext cx="2721672" cy="32604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a:defRPr sz="1000"/>
            </a:lvl1pPr>
          </a:lstStyle>
          <a:p>
            <a:r>
              <a:t>Voir aussi Digital, nouveau levier du recrutement</a:t>
            </a:r>
          </a:p>
        </p:txBody>
      </p:sp>
      <p:pic>
        <p:nvPicPr>
          <p:cNvPr id="1502" name="Image" descr="Image">
            <a:hlinkClick r:id="rId11"/>
          </p:cNvPr>
          <p:cNvPicPr>
            <a:picLocks noChangeAspect="1"/>
          </p:cNvPicPr>
          <p:nvPr/>
        </p:nvPicPr>
        <p:blipFill>
          <a:blip r:embed="rId12">
            <a:extLst/>
          </a:blip>
          <a:stretch>
            <a:fillRect/>
          </a:stretch>
        </p:blipFill>
        <p:spPr>
          <a:xfrm>
            <a:off x="8287794" y="4368652"/>
            <a:ext cx="2379645" cy="608217"/>
          </a:xfrm>
          <a:prstGeom prst="rect">
            <a:avLst/>
          </a:prstGeom>
          <a:ln w="12700">
            <a:miter lim="400000"/>
          </a:ln>
        </p:spPr>
      </p:pic>
      <p:pic>
        <p:nvPicPr>
          <p:cNvPr id="1503" name="Image" descr="Image">
            <a:hlinkClick r:id="rId13"/>
          </p:cNvPr>
          <p:cNvPicPr>
            <a:picLocks noChangeAspect="1"/>
          </p:cNvPicPr>
          <p:nvPr/>
        </p:nvPicPr>
        <p:blipFill>
          <a:blip r:embed="rId14">
            <a:extLst/>
          </a:blip>
          <a:stretch>
            <a:fillRect/>
          </a:stretch>
        </p:blipFill>
        <p:spPr>
          <a:xfrm>
            <a:off x="8438924" y="2696614"/>
            <a:ext cx="2858273" cy="666931"/>
          </a:xfrm>
          <a:prstGeom prst="rect">
            <a:avLst/>
          </a:prstGeom>
          <a:ln w="12700">
            <a:miter lim="400000"/>
          </a:ln>
        </p:spPr>
      </p:pic>
      <p:pic>
        <p:nvPicPr>
          <p:cNvPr id="1504" name="Image" descr="Image">
            <a:hlinkClick r:id="rId15"/>
          </p:cNvPr>
          <p:cNvPicPr>
            <a:picLocks noChangeAspect="1"/>
          </p:cNvPicPr>
          <p:nvPr/>
        </p:nvPicPr>
        <p:blipFill>
          <a:blip r:embed="rId16">
            <a:extLst/>
          </a:blip>
          <a:stretch>
            <a:fillRect/>
          </a:stretch>
        </p:blipFill>
        <p:spPr>
          <a:xfrm>
            <a:off x="4777869" y="4547737"/>
            <a:ext cx="2032483" cy="792669"/>
          </a:xfrm>
          <a:prstGeom prst="rect">
            <a:avLst/>
          </a:prstGeom>
          <a:ln w="12700">
            <a:miter lim="400000"/>
          </a:ln>
        </p:spPr>
      </p:pic>
      <p:pic>
        <p:nvPicPr>
          <p:cNvPr id="1505" name="Image" descr="Image"/>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11374319" y="5593795"/>
            <a:ext cx="387795" cy="336828"/>
          </a:xfrm>
          <a:prstGeom prst="rect">
            <a:avLst/>
          </a:prstGeom>
          <a:ln w="12700">
            <a:miter lim="400000"/>
          </a:ln>
        </p:spPr>
      </p:pic>
      <p:pic>
        <p:nvPicPr>
          <p:cNvPr id="1506" name="Image" descr="Image"/>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11577003" y="5397169"/>
            <a:ext cx="376916" cy="327917"/>
          </a:xfrm>
          <a:prstGeom prst="rect">
            <a:avLst/>
          </a:prstGeom>
          <a:ln w="12700">
            <a:miter lim="400000"/>
          </a:ln>
        </p:spPr>
      </p:pic>
      <p:sp>
        <p:nvSpPr>
          <p:cNvPr id="1507" name="Améliorer les performances"/>
          <p:cNvSpPr txBox="1"/>
          <p:nvPr/>
        </p:nvSpPr>
        <p:spPr>
          <a:xfrm>
            <a:off x="9858758" y="6582988"/>
            <a:ext cx="176847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Améliorer les performances</a:t>
            </a:r>
          </a:p>
        </p:txBody>
      </p:sp>
    </p:spTree>
  </p:cSld>
  <p:clrMapOvr>
    <a:masterClrMapping/>
  </p:clrMapOvr>
  <p:transition xmlns:p14="http://schemas.microsoft.com/office/powerpoint/2010/mai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Rectangle"/>
          <p:cNvSpPr/>
          <p:nvPr/>
        </p:nvSpPr>
        <p:spPr>
          <a:xfrm>
            <a:off x="6134875" y="-110520"/>
            <a:ext cx="6096003" cy="6823718"/>
          </a:xfrm>
          <a:prstGeom prst="rect">
            <a:avLst/>
          </a:prstGeom>
          <a:solidFill>
            <a:srgbClr val="6A6A6A"/>
          </a:solidFill>
          <a:ln w="12700">
            <a:miter lim="400000"/>
          </a:ln>
        </p:spPr>
        <p:txBody>
          <a:bodyPr lIns="0" tIns="0" rIns="0" bIns="0" anchor="ctr"/>
          <a:lstStyle/>
          <a:p>
            <a:pPr>
              <a:defRPr sz="1600">
                <a:solidFill>
                  <a:srgbClr val="FFFFFF"/>
                </a:solidFill>
              </a:defRPr>
            </a:pPr>
            <a:endParaRPr/>
          </a:p>
        </p:txBody>
      </p:sp>
      <p:sp>
        <p:nvSpPr>
          <p:cNvPr id="347"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34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graphicFrame>
        <p:nvGraphicFramePr>
          <p:cNvPr id="349" name="2D Pie Chart"/>
          <p:cNvGraphicFramePr/>
          <p:nvPr/>
        </p:nvGraphicFramePr>
        <p:xfrm>
          <a:off x="9570911" y="923663"/>
          <a:ext cx="1891020" cy="1891020"/>
        </p:xfrm>
        <a:graphic>
          <a:graphicData uri="http://schemas.openxmlformats.org/drawingml/2006/chart">
            <c:chart xmlns:c="http://schemas.openxmlformats.org/drawingml/2006/chart" xmlns:r="http://schemas.openxmlformats.org/officeDocument/2006/relationships" r:id="rId2"/>
          </a:graphicData>
        </a:graphic>
      </p:graphicFrame>
      <p:sp>
        <p:nvSpPr>
          <p:cNvPr id="350" name="Group"/>
          <p:cNvSpPr/>
          <p:nvPr/>
        </p:nvSpPr>
        <p:spPr>
          <a:xfrm>
            <a:off x="6580672" y="3486334"/>
            <a:ext cx="1953863" cy="1953863"/>
          </a:xfrm>
          <a:prstGeom prst="ellipse">
            <a:avLst/>
          </a:prstGeom>
          <a:solidFill>
            <a:srgbClr val="B0CD63"/>
          </a:solidFill>
          <a:ln w="12700">
            <a:miter lim="400000"/>
          </a:ln>
        </p:spPr>
        <p:txBody>
          <a:bodyPr lIns="0" tIns="0" rIns="0" bIns="0" anchor="ctr"/>
          <a:lstStyle/>
          <a:p>
            <a:pPr defTabSz="825500">
              <a:defRPr sz="5600" b="0">
                <a:solidFill>
                  <a:srgbClr val="FFFFFF"/>
                </a:solidFill>
                <a:effectLst>
                  <a:outerShdw blurRad="38100" dist="12700" dir="5400000" rotWithShape="0">
                    <a:srgbClr val="000000">
                      <a:alpha val="50000"/>
                    </a:srgbClr>
                  </a:outerShdw>
                </a:effectLst>
              </a:defRPr>
            </a:pPr>
            <a:endParaRPr/>
          </a:p>
        </p:txBody>
      </p:sp>
      <p:pic>
        <p:nvPicPr>
          <p:cNvPr id="351" name="Image" descr="Image"/>
          <p:cNvPicPr>
            <a:picLocks noChangeAspect="1"/>
          </p:cNvPicPr>
          <p:nvPr/>
        </p:nvPicPr>
        <p:blipFill>
          <a:blip r:embed="rId3">
            <a:extLst/>
          </a:blip>
          <a:stretch>
            <a:fillRect/>
          </a:stretch>
        </p:blipFill>
        <p:spPr>
          <a:xfrm>
            <a:off x="6373678" y="3514059"/>
            <a:ext cx="2207279" cy="1781591"/>
          </a:xfrm>
          <a:prstGeom prst="rect">
            <a:avLst/>
          </a:prstGeom>
          <a:ln w="12700">
            <a:miter lim="400000"/>
          </a:ln>
        </p:spPr>
      </p:pic>
      <p:sp>
        <p:nvSpPr>
          <p:cNvPr id="352" name="Circle"/>
          <p:cNvSpPr/>
          <p:nvPr/>
        </p:nvSpPr>
        <p:spPr>
          <a:xfrm>
            <a:off x="6570633" y="904949"/>
            <a:ext cx="1973943" cy="1973944"/>
          </a:xfrm>
          <a:prstGeom prst="ellipse">
            <a:avLst/>
          </a:prstGeom>
          <a:solidFill>
            <a:srgbClr val="11B3FF"/>
          </a:solidFill>
          <a:ln w="12700">
            <a:miter lim="400000"/>
          </a:ln>
        </p:spPr>
        <p:txBody>
          <a:bodyPr lIns="0" tIns="0" rIns="0" bIns="0" anchor="ctr"/>
          <a:lstStyle/>
          <a:p>
            <a:pPr defTabSz="825500">
              <a:defRPr sz="5600" b="0">
                <a:solidFill>
                  <a:srgbClr val="FFFFFF"/>
                </a:solidFill>
                <a:effectLst>
                  <a:outerShdw blurRad="38100" dist="12700" dir="5400000" rotWithShape="0">
                    <a:srgbClr val="000000">
                      <a:alpha val="50000"/>
                    </a:srgbClr>
                  </a:outerShdw>
                </a:effectLst>
              </a:defRPr>
            </a:pPr>
            <a:endParaRPr/>
          </a:p>
        </p:txBody>
      </p:sp>
      <p:sp>
        <p:nvSpPr>
          <p:cNvPr id="353" name="x4"/>
          <p:cNvSpPr txBox="1"/>
          <p:nvPr/>
        </p:nvSpPr>
        <p:spPr>
          <a:xfrm>
            <a:off x="6692819" y="1271844"/>
            <a:ext cx="1729570" cy="692505"/>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defRPr sz="4500"/>
            </a:pPr>
            <a:r>
              <a:t>67</a:t>
            </a:r>
            <a:r>
              <a:rPr sz="2000"/>
              <a:t>Milliards</a:t>
            </a:r>
          </a:p>
        </p:txBody>
      </p:sp>
      <p:sp>
        <p:nvSpPr>
          <p:cNvPr id="354" name="nombre de robots sur le marché du travail"/>
          <p:cNvSpPr txBox="1"/>
          <p:nvPr/>
        </p:nvSpPr>
        <p:spPr>
          <a:xfrm>
            <a:off x="6300128" y="2938686"/>
            <a:ext cx="2514951"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cap="all">
                <a:solidFill>
                  <a:srgbClr val="FFFFFF"/>
                </a:solidFill>
              </a:defRPr>
            </a:lvl1pPr>
          </a:lstStyle>
          <a:p>
            <a:r>
              <a:t>De dollars investis en robotique en 2025</a:t>
            </a:r>
          </a:p>
        </p:txBody>
      </p:sp>
      <p:sp>
        <p:nvSpPr>
          <p:cNvPr id="355" name="des tâches seront automatisées"/>
          <p:cNvSpPr txBox="1"/>
          <p:nvPr/>
        </p:nvSpPr>
        <p:spPr>
          <a:xfrm>
            <a:off x="9258944" y="2837086"/>
            <a:ext cx="2514951" cy="654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cap="all">
                <a:solidFill>
                  <a:srgbClr val="FFFFFF"/>
                </a:solidFill>
              </a:defRPr>
            </a:lvl1pPr>
          </a:lstStyle>
          <a:p>
            <a:r>
              <a:t>des tâches seront traitées par des robots en 2025</a:t>
            </a:r>
          </a:p>
        </p:txBody>
      </p:sp>
      <p:sp>
        <p:nvSpPr>
          <p:cNvPr id="356" name="d’emplois vont disparaître en France"/>
          <p:cNvSpPr txBox="1"/>
          <p:nvPr/>
        </p:nvSpPr>
        <p:spPr>
          <a:xfrm>
            <a:off x="6199775" y="5488551"/>
            <a:ext cx="2715659" cy="451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cap="all">
                <a:solidFill>
                  <a:srgbClr val="FFFFFF"/>
                </a:solidFill>
              </a:defRPr>
            </a:lvl1pPr>
          </a:lstStyle>
          <a:p>
            <a:r>
              <a:t>d’emplois vont Être dÉtruits en France</a:t>
            </a:r>
          </a:p>
        </p:txBody>
      </p:sp>
      <p:sp>
        <p:nvSpPr>
          <p:cNvPr id="357" name="des emplois vont disparaitre dans le monde"/>
          <p:cNvSpPr txBox="1"/>
          <p:nvPr/>
        </p:nvSpPr>
        <p:spPr>
          <a:xfrm>
            <a:off x="9074069" y="5486283"/>
            <a:ext cx="2884704" cy="654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cap="all">
                <a:solidFill>
                  <a:srgbClr val="FFFFFF"/>
                </a:solidFill>
              </a:defRPr>
            </a:lvl1pPr>
          </a:lstStyle>
          <a:p>
            <a:r>
              <a:t>des emplois vont Être Détruits dans les pays en développement</a:t>
            </a:r>
          </a:p>
        </p:txBody>
      </p:sp>
      <p:sp>
        <p:nvSpPr>
          <p:cNvPr id="358" name="Circle">
            <a:hlinkClick r:id="rId4"/>
          </p:cNvPr>
          <p:cNvSpPr/>
          <p:nvPr/>
        </p:nvSpPr>
        <p:spPr>
          <a:xfrm>
            <a:off x="9539489" y="3486336"/>
            <a:ext cx="1953862" cy="1953862"/>
          </a:xfrm>
          <a:prstGeom prst="ellipse">
            <a:avLst/>
          </a:prstGeom>
          <a:solidFill>
            <a:srgbClr val="E7B627">
              <a:alpha val="80000"/>
            </a:srgbClr>
          </a:solidFill>
          <a:ln w="12700">
            <a:miter lim="400000"/>
          </a:ln>
        </p:spPr>
        <p:txBody>
          <a:bodyPr lIns="0" tIns="0" rIns="0" bIns="0" anchor="ctr"/>
          <a:lstStyle/>
          <a:p>
            <a:pPr defTabSz="825500">
              <a:defRPr sz="5600" b="0">
                <a:solidFill>
                  <a:srgbClr val="FFFFFF"/>
                </a:solidFill>
                <a:effectLst>
                  <a:outerShdw blurRad="38100" dist="12700" dir="5400000" rotWithShape="0">
                    <a:srgbClr val="000000">
                      <a:alpha val="50000"/>
                    </a:srgbClr>
                  </a:outerShdw>
                </a:effectLst>
              </a:defRPr>
            </a:pPr>
            <a:endParaRPr/>
          </a:p>
        </p:txBody>
      </p:sp>
      <p:sp>
        <p:nvSpPr>
          <p:cNvPr id="359" name="3M"/>
          <p:cNvSpPr txBox="1"/>
          <p:nvPr/>
        </p:nvSpPr>
        <p:spPr>
          <a:xfrm>
            <a:off x="7128901" y="4117013"/>
            <a:ext cx="857406" cy="692505"/>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4500">
                <a:solidFill>
                  <a:srgbClr val="FFFFFF"/>
                </a:solidFill>
              </a:defRPr>
            </a:lvl1pPr>
          </a:lstStyle>
          <a:p>
            <a:r>
              <a:t>3M</a:t>
            </a:r>
          </a:p>
        </p:txBody>
      </p:sp>
      <p:sp>
        <p:nvSpPr>
          <p:cNvPr id="360" name="2/3"/>
          <p:cNvSpPr txBox="1"/>
          <p:nvPr/>
        </p:nvSpPr>
        <p:spPr>
          <a:xfrm>
            <a:off x="10087438" y="3837986"/>
            <a:ext cx="857964" cy="692504"/>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4500"/>
            </a:lvl1pPr>
          </a:lstStyle>
          <a:p>
            <a:r>
              <a:t>2/3</a:t>
            </a:r>
          </a:p>
        </p:txBody>
      </p:sp>
      <p:sp>
        <p:nvSpPr>
          <p:cNvPr id="361" name="Circle"/>
          <p:cNvSpPr/>
          <p:nvPr/>
        </p:nvSpPr>
        <p:spPr>
          <a:xfrm>
            <a:off x="9693440" y="1044318"/>
            <a:ext cx="1654499" cy="1654499"/>
          </a:xfrm>
          <a:prstGeom prst="ellipse">
            <a:avLst/>
          </a:prstGeom>
          <a:solidFill>
            <a:srgbClr val="46C1A4"/>
          </a:solidFill>
          <a:ln w="12700">
            <a:solidFill>
              <a:srgbClr val="000000">
                <a:alpha val="0"/>
              </a:srgbClr>
            </a:solidFill>
            <a:miter lim="400000"/>
          </a:ln>
        </p:spPr>
        <p:txBody>
          <a:bodyPr lIns="0" tIns="0" rIns="0" bIns="0" anchor="ctr"/>
          <a:lstStyle/>
          <a:p>
            <a:pPr defTabSz="292100">
              <a:defRPr sz="2000">
                <a:solidFill>
                  <a:srgbClr val="FFFFFF"/>
                </a:solidFill>
                <a:effectLst>
                  <a:outerShdw blurRad="38100" dist="12700" dir="5400000" rotWithShape="0">
                    <a:srgbClr val="000000">
                      <a:alpha val="50000"/>
                    </a:srgbClr>
                  </a:outerShdw>
                </a:effectLst>
              </a:defRPr>
            </a:pPr>
            <a:endParaRPr/>
          </a:p>
        </p:txBody>
      </p:sp>
      <p:sp>
        <p:nvSpPr>
          <p:cNvPr id="362" name="20%"/>
          <p:cNvSpPr txBox="1"/>
          <p:nvPr/>
        </p:nvSpPr>
        <p:spPr>
          <a:xfrm>
            <a:off x="9802565" y="1395855"/>
            <a:ext cx="1541022" cy="69250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4500"/>
            </a:lvl1pPr>
          </a:lstStyle>
          <a:p>
            <a:r>
              <a:t>25%</a:t>
            </a:r>
          </a:p>
        </p:txBody>
      </p:sp>
      <p:sp>
        <p:nvSpPr>
          <p:cNvPr id="363" name="Suitcase"/>
          <p:cNvSpPr/>
          <p:nvPr/>
        </p:nvSpPr>
        <p:spPr>
          <a:xfrm>
            <a:off x="9920840" y="4671895"/>
            <a:ext cx="300759" cy="257680"/>
          </a:xfrm>
          <a:custGeom>
            <a:avLst/>
            <a:gdLst/>
            <a:ahLst/>
            <a:cxnLst>
              <a:cxn ang="0">
                <a:pos x="wd2" y="hd2"/>
              </a:cxn>
              <a:cxn ang="5400000">
                <a:pos x="wd2" y="hd2"/>
              </a:cxn>
              <a:cxn ang="10800000">
                <a:pos x="wd2" y="hd2"/>
              </a:cxn>
              <a:cxn ang="16200000">
                <a:pos x="wd2" y="hd2"/>
              </a:cxn>
            </a:cxnLst>
            <a:rect l="0" t="0" r="r" b="b"/>
            <a:pathLst>
              <a:path w="21600" h="21600" extrusionOk="0">
                <a:moveTo>
                  <a:pt x="6487" y="0"/>
                </a:moveTo>
                <a:lnTo>
                  <a:pt x="6487" y="2989"/>
                </a:lnTo>
                <a:lnTo>
                  <a:pt x="4591" y="2989"/>
                </a:lnTo>
                <a:lnTo>
                  <a:pt x="4591" y="2214"/>
                </a:lnTo>
                <a:lnTo>
                  <a:pt x="2409" y="2214"/>
                </a:lnTo>
                <a:lnTo>
                  <a:pt x="2409" y="2989"/>
                </a:lnTo>
                <a:cubicBezTo>
                  <a:pt x="1080" y="2995"/>
                  <a:pt x="0" y="4263"/>
                  <a:pt x="0" y="5808"/>
                </a:cubicBezTo>
                <a:lnTo>
                  <a:pt x="0" y="18781"/>
                </a:lnTo>
                <a:cubicBezTo>
                  <a:pt x="0" y="20332"/>
                  <a:pt x="1085" y="21600"/>
                  <a:pt x="2414" y="21600"/>
                </a:cubicBezTo>
                <a:lnTo>
                  <a:pt x="19185" y="21600"/>
                </a:lnTo>
                <a:cubicBezTo>
                  <a:pt x="20513" y="21600"/>
                  <a:pt x="21600" y="20332"/>
                  <a:pt x="21600" y="18781"/>
                </a:cubicBezTo>
                <a:lnTo>
                  <a:pt x="21600" y="5808"/>
                </a:lnTo>
                <a:cubicBezTo>
                  <a:pt x="21600" y="4257"/>
                  <a:pt x="20515" y="2989"/>
                  <a:pt x="19191" y="2989"/>
                </a:cubicBezTo>
                <a:lnTo>
                  <a:pt x="19191" y="2214"/>
                </a:lnTo>
                <a:lnTo>
                  <a:pt x="17009" y="2214"/>
                </a:lnTo>
                <a:lnTo>
                  <a:pt x="17009" y="2989"/>
                </a:lnTo>
                <a:lnTo>
                  <a:pt x="15113" y="2989"/>
                </a:lnTo>
                <a:lnTo>
                  <a:pt x="15113" y="0"/>
                </a:lnTo>
                <a:lnTo>
                  <a:pt x="6487" y="0"/>
                </a:lnTo>
                <a:close/>
                <a:moveTo>
                  <a:pt x="7940" y="1690"/>
                </a:moveTo>
                <a:lnTo>
                  <a:pt x="13660" y="1690"/>
                </a:lnTo>
                <a:lnTo>
                  <a:pt x="13660" y="2983"/>
                </a:lnTo>
                <a:lnTo>
                  <a:pt x="7940" y="2983"/>
                </a:lnTo>
                <a:lnTo>
                  <a:pt x="7940" y="1690"/>
                </a:lnTo>
                <a:close/>
              </a:path>
            </a:pathLst>
          </a:custGeom>
          <a:solidFill>
            <a:srgbClr val="FFFFFF"/>
          </a:solidFill>
          <a:ln w="12700">
            <a:miter lim="400000"/>
          </a:ln>
        </p:spPr>
        <p:txBody>
          <a:bodyPr lIns="0" tIns="0" rIns="0" bIns="0" anchor="ctr"/>
          <a:lstStyle/>
          <a:p>
            <a:pPr>
              <a:defRPr sz="1600">
                <a:solidFill>
                  <a:srgbClr val="FFFFFF"/>
                </a:solidFill>
              </a:defRPr>
            </a:pPr>
            <a:endParaRPr/>
          </a:p>
        </p:txBody>
      </p:sp>
      <p:sp>
        <p:nvSpPr>
          <p:cNvPr id="364" name="Suitcase"/>
          <p:cNvSpPr/>
          <p:nvPr/>
        </p:nvSpPr>
        <p:spPr>
          <a:xfrm>
            <a:off x="10366040" y="4671895"/>
            <a:ext cx="300759" cy="257680"/>
          </a:xfrm>
          <a:custGeom>
            <a:avLst/>
            <a:gdLst/>
            <a:ahLst/>
            <a:cxnLst>
              <a:cxn ang="0">
                <a:pos x="wd2" y="hd2"/>
              </a:cxn>
              <a:cxn ang="5400000">
                <a:pos x="wd2" y="hd2"/>
              </a:cxn>
              <a:cxn ang="10800000">
                <a:pos x="wd2" y="hd2"/>
              </a:cxn>
              <a:cxn ang="16200000">
                <a:pos x="wd2" y="hd2"/>
              </a:cxn>
            </a:cxnLst>
            <a:rect l="0" t="0" r="r" b="b"/>
            <a:pathLst>
              <a:path w="21600" h="21600" extrusionOk="0">
                <a:moveTo>
                  <a:pt x="6487" y="0"/>
                </a:moveTo>
                <a:lnTo>
                  <a:pt x="6487" y="2989"/>
                </a:lnTo>
                <a:lnTo>
                  <a:pt x="4591" y="2989"/>
                </a:lnTo>
                <a:lnTo>
                  <a:pt x="4591" y="2214"/>
                </a:lnTo>
                <a:lnTo>
                  <a:pt x="2409" y="2214"/>
                </a:lnTo>
                <a:lnTo>
                  <a:pt x="2409" y="2989"/>
                </a:lnTo>
                <a:cubicBezTo>
                  <a:pt x="1080" y="2995"/>
                  <a:pt x="0" y="4263"/>
                  <a:pt x="0" y="5808"/>
                </a:cubicBezTo>
                <a:lnTo>
                  <a:pt x="0" y="18781"/>
                </a:lnTo>
                <a:cubicBezTo>
                  <a:pt x="0" y="20332"/>
                  <a:pt x="1085" y="21600"/>
                  <a:pt x="2414" y="21600"/>
                </a:cubicBezTo>
                <a:lnTo>
                  <a:pt x="19185" y="21600"/>
                </a:lnTo>
                <a:cubicBezTo>
                  <a:pt x="20513" y="21600"/>
                  <a:pt x="21600" y="20332"/>
                  <a:pt x="21600" y="18781"/>
                </a:cubicBezTo>
                <a:lnTo>
                  <a:pt x="21600" y="5808"/>
                </a:lnTo>
                <a:cubicBezTo>
                  <a:pt x="21600" y="4257"/>
                  <a:pt x="20515" y="2989"/>
                  <a:pt x="19191" y="2989"/>
                </a:cubicBezTo>
                <a:lnTo>
                  <a:pt x="19191" y="2214"/>
                </a:lnTo>
                <a:lnTo>
                  <a:pt x="17009" y="2214"/>
                </a:lnTo>
                <a:lnTo>
                  <a:pt x="17009" y="2989"/>
                </a:lnTo>
                <a:lnTo>
                  <a:pt x="15113" y="2989"/>
                </a:lnTo>
                <a:lnTo>
                  <a:pt x="15113" y="0"/>
                </a:lnTo>
                <a:lnTo>
                  <a:pt x="6487" y="0"/>
                </a:lnTo>
                <a:close/>
                <a:moveTo>
                  <a:pt x="7940" y="1690"/>
                </a:moveTo>
                <a:lnTo>
                  <a:pt x="13660" y="1690"/>
                </a:lnTo>
                <a:lnTo>
                  <a:pt x="13660" y="2983"/>
                </a:lnTo>
                <a:lnTo>
                  <a:pt x="7940" y="2983"/>
                </a:lnTo>
                <a:lnTo>
                  <a:pt x="7940" y="1690"/>
                </a:lnTo>
                <a:close/>
              </a:path>
            </a:pathLst>
          </a:custGeom>
          <a:solidFill>
            <a:srgbClr val="FFFFFF"/>
          </a:solidFill>
          <a:ln w="12700">
            <a:miter lim="400000"/>
          </a:ln>
        </p:spPr>
        <p:txBody>
          <a:bodyPr lIns="0" tIns="0" rIns="0" bIns="0" anchor="ctr"/>
          <a:lstStyle/>
          <a:p>
            <a:pPr>
              <a:defRPr sz="1600">
                <a:solidFill>
                  <a:srgbClr val="FFFFFF"/>
                </a:solidFill>
              </a:defRPr>
            </a:pPr>
            <a:endParaRPr/>
          </a:p>
        </p:txBody>
      </p:sp>
      <p:sp>
        <p:nvSpPr>
          <p:cNvPr id="365" name="Suitcase"/>
          <p:cNvSpPr/>
          <p:nvPr/>
        </p:nvSpPr>
        <p:spPr>
          <a:xfrm>
            <a:off x="10811240" y="4671895"/>
            <a:ext cx="300759" cy="257680"/>
          </a:xfrm>
          <a:custGeom>
            <a:avLst/>
            <a:gdLst/>
            <a:ahLst/>
            <a:cxnLst>
              <a:cxn ang="0">
                <a:pos x="wd2" y="hd2"/>
              </a:cxn>
              <a:cxn ang="5400000">
                <a:pos x="wd2" y="hd2"/>
              </a:cxn>
              <a:cxn ang="10800000">
                <a:pos x="wd2" y="hd2"/>
              </a:cxn>
              <a:cxn ang="16200000">
                <a:pos x="wd2" y="hd2"/>
              </a:cxn>
            </a:cxnLst>
            <a:rect l="0" t="0" r="r" b="b"/>
            <a:pathLst>
              <a:path w="21600" h="21600" extrusionOk="0">
                <a:moveTo>
                  <a:pt x="6487" y="0"/>
                </a:moveTo>
                <a:lnTo>
                  <a:pt x="6487" y="2989"/>
                </a:lnTo>
                <a:lnTo>
                  <a:pt x="4591" y="2989"/>
                </a:lnTo>
                <a:lnTo>
                  <a:pt x="4591" y="2214"/>
                </a:lnTo>
                <a:lnTo>
                  <a:pt x="2409" y="2214"/>
                </a:lnTo>
                <a:lnTo>
                  <a:pt x="2409" y="2989"/>
                </a:lnTo>
                <a:cubicBezTo>
                  <a:pt x="1080" y="2995"/>
                  <a:pt x="0" y="4263"/>
                  <a:pt x="0" y="5808"/>
                </a:cubicBezTo>
                <a:lnTo>
                  <a:pt x="0" y="18781"/>
                </a:lnTo>
                <a:cubicBezTo>
                  <a:pt x="0" y="20332"/>
                  <a:pt x="1085" y="21600"/>
                  <a:pt x="2414" y="21600"/>
                </a:cubicBezTo>
                <a:lnTo>
                  <a:pt x="19185" y="21600"/>
                </a:lnTo>
                <a:cubicBezTo>
                  <a:pt x="20513" y="21600"/>
                  <a:pt x="21600" y="20332"/>
                  <a:pt x="21600" y="18781"/>
                </a:cubicBezTo>
                <a:lnTo>
                  <a:pt x="21600" y="5808"/>
                </a:lnTo>
                <a:cubicBezTo>
                  <a:pt x="21600" y="4257"/>
                  <a:pt x="20515" y="2989"/>
                  <a:pt x="19191" y="2989"/>
                </a:cubicBezTo>
                <a:lnTo>
                  <a:pt x="19191" y="2214"/>
                </a:lnTo>
                <a:lnTo>
                  <a:pt x="17009" y="2214"/>
                </a:lnTo>
                <a:lnTo>
                  <a:pt x="17009" y="2989"/>
                </a:lnTo>
                <a:lnTo>
                  <a:pt x="15113" y="2989"/>
                </a:lnTo>
                <a:lnTo>
                  <a:pt x="15113" y="0"/>
                </a:lnTo>
                <a:lnTo>
                  <a:pt x="6487" y="0"/>
                </a:lnTo>
                <a:close/>
                <a:moveTo>
                  <a:pt x="7940" y="1690"/>
                </a:moveTo>
                <a:lnTo>
                  <a:pt x="13660" y="1690"/>
                </a:lnTo>
                <a:lnTo>
                  <a:pt x="13660" y="2983"/>
                </a:lnTo>
                <a:lnTo>
                  <a:pt x="7940" y="2983"/>
                </a:lnTo>
                <a:lnTo>
                  <a:pt x="7940" y="1690"/>
                </a:lnTo>
                <a:close/>
              </a:path>
            </a:pathLst>
          </a:custGeom>
          <a:solidFill>
            <a:srgbClr val="000000"/>
          </a:solidFill>
          <a:ln w="12700">
            <a:miter lim="400000"/>
          </a:ln>
        </p:spPr>
        <p:txBody>
          <a:bodyPr lIns="0" tIns="0" rIns="0" bIns="0" anchor="ctr"/>
          <a:lstStyle/>
          <a:p>
            <a:pPr>
              <a:defRPr sz="1600">
                <a:solidFill>
                  <a:srgbClr val="FFFFFF"/>
                </a:solidFill>
              </a:defRPr>
            </a:pPr>
            <a:endParaRPr/>
          </a:p>
        </p:txBody>
      </p:sp>
      <p:sp>
        <p:nvSpPr>
          <p:cNvPr id="366" name="Robot"/>
          <p:cNvSpPr/>
          <p:nvPr/>
        </p:nvSpPr>
        <p:spPr>
          <a:xfrm>
            <a:off x="6897819" y="2066408"/>
            <a:ext cx="302059" cy="451385"/>
          </a:xfrm>
          <a:custGeom>
            <a:avLst/>
            <a:gdLst/>
            <a:ahLst/>
            <a:cxnLst>
              <a:cxn ang="0">
                <a:pos x="wd2" y="hd2"/>
              </a:cxn>
              <a:cxn ang="5400000">
                <a:pos x="wd2" y="hd2"/>
              </a:cxn>
              <a:cxn ang="10800000">
                <a:pos x="wd2" y="hd2"/>
              </a:cxn>
              <a:cxn ang="16200000">
                <a:pos x="wd2" y="hd2"/>
              </a:cxn>
            </a:cxnLst>
            <a:rect l="0" t="0" r="r" b="b"/>
            <a:pathLst>
              <a:path w="21547" h="21600" extrusionOk="0">
                <a:moveTo>
                  <a:pt x="7636" y="0"/>
                </a:moveTo>
                <a:cubicBezTo>
                  <a:pt x="7308" y="0"/>
                  <a:pt x="7042" y="178"/>
                  <a:pt x="7042" y="398"/>
                </a:cubicBezTo>
                <a:lnTo>
                  <a:pt x="7042" y="1269"/>
                </a:lnTo>
                <a:cubicBezTo>
                  <a:pt x="7042" y="1360"/>
                  <a:pt x="6932" y="1434"/>
                  <a:pt x="6796" y="1434"/>
                </a:cubicBezTo>
                <a:lnTo>
                  <a:pt x="6444" y="1434"/>
                </a:lnTo>
                <a:cubicBezTo>
                  <a:pt x="6308" y="1434"/>
                  <a:pt x="6197" y="1509"/>
                  <a:pt x="6197" y="1600"/>
                </a:cubicBezTo>
                <a:lnTo>
                  <a:pt x="6197" y="2450"/>
                </a:lnTo>
                <a:cubicBezTo>
                  <a:pt x="6197" y="2541"/>
                  <a:pt x="6308" y="2614"/>
                  <a:pt x="6444" y="2614"/>
                </a:cubicBezTo>
                <a:lnTo>
                  <a:pt x="6796" y="2614"/>
                </a:lnTo>
                <a:cubicBezTo>
                  <a:pt x="6932" y="2614"/>
                  <a:pt x="7042" y="2688"/>
                  <a:pt x="7042" y="2779"/>
                </a:cubicBezTo>
                <a:lnTo>
                  <a:pt x="7042" y="4048"/>
                </a:lnTo>
                <a:lnTo>
                  <a:pt x="4708" y="4048"/>
                </a:lnTo>
                <a:cubicBezTo>
                  <a:pt x="4373" y="4048"/>
                  <a:pt x="4102" y="4230"/>
                  <a:pt x="4102" y="4455"/>
                </a:cubicBezTo>
                <a:lnTo>
                  <a:pt x="4102" y="5592"/>
                </a:lnTo>
                <a:lnTo>
                  <a:pt x="3470" y="5592"/>
                </a:lnTo>
                <a:lnTo>
                  <a:pt x="3470" y="5197"/>
                </a:lnTo>
                <a:cubicBezTo>
                  <a:pt x="3470" y="5006"/>
                  <a:pt x="3238" y="4850"/>
                  <a:pt x="2952" y="4850"/>
                </a:cubicBezTo>
                <a:lnTo>
                  <a:pt x="575" y="4850"/>
                </a:lnTo>
                <a:cubicBezTo>
                  <a:pt x="289" y="4850"/>
                  <a:pt x="57" y="5006"/>
                  <a:pt x="57" y="5197"/>
                </a:cubicBezTo>
                <a:lnTo>
                  <a:pt x="57" y="9364"/>
                </a:lnTo>
                <a:cubicBezTo>
                  <a:pt x="57" y="9530"/>
                  <a:pt x="233" y="9669"/>
                  <a:pt x="464" y="9703"/>
                </a:cubicBezTo>
                <a:lnTo>
                  <a:pt x="464" y="10395"/>
                </a:lnTo>
                <a:cubicBezTo>
                  <a:pt x="233" y="10429"/>
                  <a:pt x="57" y="10568"/>
                  <a:pt x="57" y="10734"/>
                </a:cubicBezTo>
                <a:lnTo>
                  <a:pt x="57" y="13326"/>
                </a:lnTo>
                <a:cubicBezTo>
                  <a:pt x="57" y="13518"/>
                  <a:pt x="290" y="13672"/>
                  <a:pt x="575" y="13672"/>
                </a:cubicBezTo>
                <a:lnTo>
                  <a:pt x="771" y="13672"/>
                </a:lnTo>
                <a:lnTo>
                  <a:pt x="117" y="14205"/>
                </a:lnTo>
                <a:cubicBezTo>
                  <a:pt x="10" y="14293"/>
                  <a:pt x="-27" y="14412"/>
                  <a:pt x="19" y="14521"/>
                </a:cubicBezTo>
                <a:lnTo>
                  <a:pt x="480" y="15614"/>
                </a:lnTo>
                <a:cubicBezTo>
                  <a:pt x="506" y="15676"/>
                  <a:pt x="590" y="15719"/>
                  <a:pt x="686" y="15719"/>
                </a:cubicBezTo>
                <a:lnTo>
                  <a:pt x="1020" y="15719"/>
                </a:lnTo>
                <a:cubicBezTo>
                  <a:pt x="1138" y="15719"/>
                  <a:pt x="1234" y="15655"/>
                  <a:pt x="1234" y="15576"/>
                </a:cubicBezTo>
                <a:lnTo>
                  <a:pt x="1234" y="14788"/>
                </a:lnTo>
                <a:cubicBezTo>
                  <a:pt x="1234" y="14591"/>
                  <a:pt x="1472" y="14431"/>
                  <a:pt x="1765" y="14431"/>
                </a:cubicBezTo>
                <a:cubicBezTo>
                  <a:pt x="2058" y="14431"/>
                  <a:pt x="2293" y="14591"/>
                  <a:pt x="2293" y="14788"/>
                </a:cubicBezTo>
                <a:lnTo>
                  <a:pt x="2293" y="15576"/>
                </a:lnTo>
                <a:cubicBezTo>
                  <a:pt x="2293" y="15655"/>
                  <a:pt x="2389" y="15719"/>
                  <a:pt x="2507" y="15719"/>
                </a:cubicBezTo>
                <a:lnTo>
                  <a:pt x="2842" y="15719"/>
                </a:lnTo>
                <a:cubicBezTo>
                  <a:pt x="2937" y="15719"/>
                  <a:pt x="3022" y="15676"/>
                  <a:pt x="3048" y="15614"/>
                </a:cubicBezTo>
                <a:lnTo>
                  <a:pt x="3508" y="14521"/>
                </a:lnTo>
                <a:cubicBezTo>
                  <a:pt x="3554" y="14412"/>
                  <a:pt x="3518" y="14293"/>
                  <a:pt x="3410" y="14205"/>
                </a:cubicBezTo>
                <a:lnTo>
                  <a:pt x="2756" y="13672"/>
                </a:lnTo>
                <a:lnTo>
                  <a:pt x="2952" y="13672"/>
                </a:lnTo>
                <a:cubicBezTo>
                  <a:pt x="3238" y="13672"/>
                  <a:pt x="3470" y="13518"/>
                  <a:pt x="3470" y="13326"/>
                </a:cubicBezTo>
                <a:lnTo>
                  <a:pt x="3470" y="10734"/>
                </a:lnTo>
                <a:cubicBezTo>
                  <a:pt x="3470" y="10568"/>
                  <a:pt x="3297" y="10429"/>
                  <a:pt x="3065" y="10395"/>
                </a:cubicBezTo>
                <a:lnTo>
                  <a:pt x="3065" y="9703"/>
                </a:lnTo>
                <a:cubicBezTo>
                  <a:pt x="3297" y="9669"/>
                  <a:pt x="3470" y="9530"/>
                  <a:pt x="3470" y="9364"/>
                </a:cubicBezTo>
                <a:lnTo>
                  <a:pt x="3470" y="7843"/>
                </a:lnTo>
                <a:lnTo>
                  <a:pt x="4102" y="7843"/>
                </a:lnTo>
                <a:lnTo>
                  <a:pt x="4102" y="13265"/>
                </a:lnTo>
                <a:cubicBezTo>
                  <a:pt x="4102" y="13490"/>
                  <a:pt x="4373" y="13672"/>
                  <a:pt x="4708" y="13672"/>
                </a:cubicBezTo>
                <a:lnTo>
                  <a:pt x="5367" y="13672"/>
                </a:lnTo>
                <a:lnTo>
                  <a:pt x="5367" y="19636"/>
                </a:lnTo>
                <a:cubicBezTo>
                  <a:pt x="5367" y="19764"/>
                  <a:pt x="5302" y="19890"/>
                  <a:pt x="5186" y="19992"/>
                </a:cubicBezTo>
                <a:lnTo>
                  <a:pt x="4326" y="20751"/>
                </a:lnTo>
                <a:cubicBezTo>
                  <a:pt x="4210" y="20853"/>
                  <a:pt x="4145" y="20979"/>
                  <a:pt x="4145" y="21107"/>
                </a:cubicBezTo>
                <a:lnTo>
                  <a:pt x="4145" y="21327"/>
                </a:lnTo>
                <a:cubicBezTo>
                  <a:pt x="4145" y="21477"/>
                  <a:pt x="4328" y="21600"/>
                  <a:pt x="4552" y="21600"/>
                </a:cubicBezTo>
                <a:lnTo>
                  <a:pt x="9040" y="21600"/>
                </a:lnTo>
                <a:cubicBezTo>
                  <a:pt x="9264" y="21600"/>
                  <a:pt x="9447" y="21477"/>
                  <a:pt x="9447" y="21327"/>
                </a:cubicBezTo>
                <a:lnTo>
                  <a:pt x="9447" y="13672"/>
                </a:lnTo>
                <a:lnTo>
                  <a:pt x="12099" y="13672"/>
                </a:lnTo>
                <a:lnTo>
                  <a:pt x="12099" y="21327"/>
                </a:lnTo>
                <a:cubicBezTo>
                  <a:pt x="12099" y="21477"/>
                  <a:pt x="12282" y="21600"/>
                  <a:pt x="12506" y="21600"/>
                </a:cubicBezTo>
                <a:lnTo>
                  <a:pt x="16994" y="21600"/>
                </a:lnTo>
                <a:cubicBezTo>
                  <a:pt x="17218" y="21600"/>
                  <a:pt x="17399" y="21477"/>
                  <a:pt x="17399" y="21327"/>
                </a:cubicBezTo>
                <a:lnTo>
                  <a:pt x="17399" y="21107"/>
                </a:lnTo>
                <a:cubicBezTo>
                  <a:pt x="17399" y="20979"/>
                  <a:pt x="17336" y="20853"/>
                  <a:pt x="17220" y="20751"/>
                </a:cubicBezTo>
                <a:lnTo>
                  <a:pt x="16357" y="19992"/>
                </a:lnTo>
                <a:cubicBezTo>
                  <a:pt x="16241" y="19890"/>
                  <a:pt x="16179" y="19764"/>
                  <a:pt x="16179" y="19636"/>
                </a:cubicBezTo>
                <a:lnTo>
                  <a:pt x="16179" y="13672"/>
                </a:lnTo>
                <a:lnTo>
                  <a:pt x="16838" y="13672"/>
                </a:lnTo>
                <a:cubicBezTo>
                  <a:pt x="17173" y="13672"/>
                  <a:pt x="17444" y="13490"/>
                  <a:pt x="17444" y="13265"/>
                </a:cubicBezTo>
                <a:lnTo>
                  <a:pt x="17444" y="7843"/>
                </a:lnTo>
                <a:lnTo>
                  <a:pt x="18075" y="7843"/>
                </a:lnTo>
                <a:lnTo>
                  <a:pt x="18075" y="9364"/>
                </a:lnTo>
                <a:cubicBezTo>
                  <a:pt x="18075" y="9530"/>
                  <a:pt x="18249" y="9669"/>
                  <a:pt x="18480" y="9703"/>
                </a:cubicBezTo>
                <a:lnTo>
                  <a:pt x="18480" y="10395"/>
                </a:lnTo>
                <a:cubicBezTo>
                  <a:pt x="18249" y="10429"/>
                  <a:pt x="18075" y="10568"/>
                  <a:pt x="18075" y="10734"/>
                </a:cubicBezTo>
                <a:lnTo>
                  <a:pt x="18075" y="13326"/>
                </a:lnTo>
                <a:cubicBezTo>
                  <a:pt x="18075" y="13518"/>
                  <a:pt x="18308" y="13672"/>
                  <a:pt x="18594" y="13672"/>
                </a:cubicBezTo>
                <a:lnTo>
                  <a:pt x="18790" y="13672"/>
                </a:lnTo>
                <a:lnTo>
                  <a:pt x="18136" y="14205"/>
                </a:lnTo>
                <a:cubicBezTo>
                  <a:pt x="18028" y="14293"/>
                  <a:pt x="17991" y="14412"/>
                  <a:pt x="18038" y="14521"/>
                </a:cubicBezTo>
                <a:lnTo>
                  <a:pt x="18498" y="15614"/>
                </a:lnTo>
                <a:cubicBezTo>
                  <a:pt x="18524" y="15676"/>
                  <a:pt x="18609" y="15719"/>
                  <a:pt x="18704" y="15719"/>
                </a:cubicBezTo>
                <a:lnTo>
                  <a:pt x="19039" y="15719"/>
                </a:lnTo>
                <a:cubicBezTo>
                  <a:pt x="19157" y="15719"/>
                  <a:pt x="19250" y="15655"/>
                  <a:pt x="19250" y="15576"/>
                </a:cubicBezTo>
                <a:lnTo>
                  <a:pt x="19250" y="14788"/>
                </a:lnTo>
                <a:cubicBezTo>
                  <a:pt x="19250" y="14591"/>
                  <a:pt x="19488" y="14431"/>
                  <a:pt x="19781" y="14431"/>
                </a:cubicBezTo>
                <a:cubicBezTo>
                  <a:pt x="20074" y="14431"/>
                  <a:pt x="20312" y="14591"/>
                  <a:pt x="20312" y="14788"/>
                </a:cubicBezTo>
                <a:lnTo>
                  <a:pt x="20312" y="15576"/>
                </a:lnTo>
                <a:cubicBezTo>
                  <a:pt x="20312" y="15655"/>
                  <a:pt x="20408" y="15719"/>
                  <a:pt x="20525" y="15719"/>
                </a:cubicBezTo>
                <a:lnTo>
                  <a:pt x="20860" y="15719"/>
                </a:lnTo>
                <a:cubicBezTo>
                  <a:pt x="20955" y="15719"/>
                  <a:pt x="21038" y="15676"/>
                  <a:pt x="21064" y="15614"/>
                </a:cubicBezTo>
                <a:lnTo>
                  <a:pt x="21527" y="14521"/>
                </a:lnTo>
                <a:cubicBezTo>
                  <a:pt x="21573" y="14412"/>
                  <a:pt x="21536" y="14293"/>
                  <a:pt x="21429" y="14205"/>
                </a:cubicBezTo>
                <a:lnTo>
                  <a:pt x="20775" y="13672"/>
                </a:lnTo>
                <a:lnTo>
                  <a:pt x="20971" y="13672"/>
                </a:lnTo>
                <a:cubicBezTo>
                  <a:pt x="21256" y="13672"/>
                  <a:pt x="21489" y="13518"/>
                  <a:pt x="21489" y="13326"/>
                </a:cubicBezTo>
                <a:lnTo>
                  <a:pt x="21489" y="10734"/>
                </a:lnTo>
                <a:cubicBezTo>
                  <a:pt x="21489" y="10568"/>
                  <a:pt x="21313" y="10429"/>
                  <a:pt x="21081" y="10395"/>
                </a:cubicBezTo>
                <a:lnTo>
                  <a:pt x="21081" y="9703"/>
                </a:lnTo>
                <a:cubicBezTo>
                  <a:pt x="21313" y="9669"/>
                  <a:pt x="21489" y="9530"/>
                  <a:pt x="21489" y="9364"/>
                </a:cubicBezTo>
                <a:lnTo>
                  <a:pt x="21489" y="5197"/>
                </a:lnTo>
                <a:cubicBezTo>
                  <a:pt x="21489" y="5006"/>
                  <a:pt x="21256" y="4850"/>
                  <a:pt x="20971" y="4850"/>
                </a:cubicBezTo>
                <a:lnTo>
                  <a:pt x="18594" y="4850"/>
                </a:lnTo>
                <a:cubicBezTo>
                  <a:pt x="18308" y="4850"/>
                  <a:pt x="18075" y="5006"/>
                  <a:pt x="18075" y="5197"/>
                </a:cubicBezTo>
                <a:lnTo>
                  <a:pt x="18075" y="5592"/>
                </a:lnTo>
                <a:lnTo>
                  <a:pt x="17444" y="5592"/>
                </a:lnTo>
                <a:lnTo>
                  <a:pt x="17444" y="4455"/>
                </a:lnTo>
                <a:cubicBezTo>
                  <a:pt x="17444" y="4230"/>
                  <a:pt x="17173" y="4048"/>
                  <a:pt x="16838" y="4048"/>
                </a:cubicBezTo>
                <a:lnTo>
                  <a:pt x="14503" y="4048"/>
                </a:lnTo>
                <a:lnTo>
                  <a:pt x="14503" y="2779"/>
                </a:lnTo>
                <a:cubicBezTo>
                  <a:pt x="14503" y="2688"/>
                  <a:pt x="14614" y="2614"/>
                  <a:pt x="14750" y="2614"/>
                </a:cubicBezTo>
                <a:lnTo>
                  <a:pt x="15102" y="2614"/>
                </a:lnTo>
                <a:cubicBezTo>
                  <a:pt x="15238" y="2614"/>
                  <a:pt x="15349" y="2541"/>
                  <a:pt x="15349" y="2450"/>
                </a:cubicBezTo>
                <a:lnTo>
                  <a:pt x="15349" y="1600"/>
                </a:lnTo>
                <a:cubicBezTo>
                  <a:pt x="15349" y="1509"/>
                  <a:pt x="15238" y="1434"/>
                  <a:pt x="15102" y="1434"/>
                </a:cubicBezTo>
                <a:lnTo>
                  <a:pt x="14750" y="1434"/>
                </a:lnTo>
                <a:cubicBezTo>
                  <a:pt x="14614" y="1434"/>
                  <a:pt x="14503" y="1360"/>
                  <a:pt x="14503" y="1269"/>
                </a:cubicBezTo>
                <a:lnTo>
                  <a:pt x="14503" y="398"/>
                </a:lnTo>
                <a:cubicBezTo>
                  <a:pt x="14503" y="178"/>
                  <a:pt x="14238" y="0"/>
                  <a:pt x="13910" y="0"/>
                </a:cubicBezTo>
                <a:lnTo>
                  <a:pt x="7636" y="0"/>
                </a:lnTo>
                <a:close/>
                <a:moveTo>
                  <a:pt x="9228" y="1434"/>
                </a:moveTo>
                <a:cubicBezTo>
                  <a:pt x="9713" y="1434"/>
                  <a:pt x="10106" y="1700"/>
                  <a:pt x="10106" y="2025"/>
                </a:cubicBezTo>
                <a:cubicBezTo>
                  <a:pt x="10106" y="2350"/>
                  <a:pt x="9713" y="2614"/>
                  <a:pt x="9228" y="2614"/>
                </a:cubicBezTo>
                <a:cubicBezTo>
                  <a:pt x="8743" y="2614"/>
                  <a:pt x="8351" y="2350"/>
                  <a:pt x="8351" y="2025"/>
                </a:cubicBezTo>
                <a:cubicBezTo>
                  <a:pt x="8351" y="1700"/>
                  <a:pt x="8743" y="1434"/>
                  <a:pt x="9228" y="1434"/>
                </a:cubicBezTo>
                <a:close/>
                <a:moveTo>
                  <a:pt x="12317" y="1434"/>
                </a:moveTo>
                <a:cubicBezTo>
                  <a:pt x="12802" y="1434"/>
                  <a:pt x="13195" y="1700"/>
                  <a:pt x="13195" y="2025"/>
                </a:cubicBezTo>
                <a:cubicBezTo>
                  <a:pt x="13195" y="2350"/>
                  <a:pt x="12802" y="2614"/>
                  <a:pt x="12317" y="2614"/>
                </a:cubicBezTo>
                <a:cubicBezTo>
                  <a:pt x="11832" y="2614"/>
                  <a:pt x="11440" y="2350"/>
                  <a:pt x="11440" y="2025"/>
                </a:cubicBezTo>
                <a:cubicBezTo>
                  <a:pt x="11440" y="1700"/>
                  <a:pt x="11832" y="1434"/>
                  <a:pt x="12317" y="1434"/>
                </a:cubicBezTo>
                <a:close/>
                <a:moveTo>
                  <a:pt x="8091" y="5474"/>
                </a:moveTo>
                <a:lnTo>
                  <a:pt x="13454" y="5474"/>
                </a:lnTo>
                <a:lnTo>
                  <a:pt x="13454" y="7795"/>
                </a:lnTo>
                <a:lnTo>
                  <a:pt x="8091" y="7795"/>
                </a:lnTo>
                <a:lnTo>
                  <a:pt x="8091" y="5474"/>
                </a:lnTo>
                <a:close/>
                <a:moveTo>
                  <a:pt x="8688" y="8716"/>
                </a:moveTo>
                <a:cubicBezTo>
                  <a:pt x="9016" y="8716"/>
                  <a:pt x="9281" y="8895"/>
                  <a:pt x="9281" y="9116"/>
                </a:cubicBezTo>
                <a:cubicBezTo>
                  <a:pt x="9281" y="9336"/>
                  <a:pt x="9016" y="9514"/>
                  <a:pt x="8688" y="9514"/>
                </a:cubicBezTo>
                <a:cubicBezTo>
                  <a:pt x="8359" y="9514"/>
                  <a:pt x="8091" y="9336"/>
                  <a:pt x="8091" y="9116"/>
                </a:cubicBezTo>
                <a:cubicBezTo>
                  <a:pt x="8091" y="8895"/>
                  <a:pt x="8359" y="8716"/>
                  <a:pt x="8688" y="8716"/>
                </a:cubicBezTo>
                <a:close/>
                <a:moveTo>
                  <a:pt x="10773" y="8716"/>
                </a:moveTo>
                <a:cubicBezTo>
                  <a:pt x="11102" y="8716"/>
                  <a:pt x="11369" y="8895"/>
                  <a:pt x="11369" y="9116"/>
                </a:cubicBezTo>
                <a:cubicBezTo>
                  <a:pt x="11369" y="9336"/>
                  <a:pt x="11102" y="9514"/>
                  <a:pt x="10773" y="9514"/>
                </a:cubicBezTo>
                <a:cubicBezTo>
                  <a:pt x="10444" y="9514"/>
                  <a:pt x="10177" y="9336"/>
                  <a:pt x="10177" y="9116"/>
                </a:cubicBezTo>
                <a:cubicBezTo>
                  <a:pt x="10177" y="8895"/>
                  <a:pt x="10444" y="8716"/>
                  <a:pt x="10773" y="8716"/>
                </a:cubicBezTo>
                <a:close/>
                <a:moveTo>
                  <a:pt x="12858" y="8716"/>
                </a:moveTo>
                <a:cubicBezTo>
                  <a:pt x="13187" y="8716"/>
                  <a:pt x="13454" y="8895"/>
                  <a:pt x="13454" y="9116"/>
                </a:cubicBezTo>
                <a:cubicBezTo>
                  <a:pt x="13454" y="9336"/>
                  <a:pt x="13187" y="9514"/>
                  <a:pt x="12858" y="9514"/>
                </a:cubicBezTo>
                <a:cubicBezTo>
                  <a:pt x="12530" y="9514"/>
                  <a:pt x="12265" y="9336"/>
                  <a:pt x="12265" y="9116"/>
                </a:cubicBezTo>
                <a:cubicBezTo>
                  <a:pt x="12265" y="8895"/>
                  <a:pt x="12530" y="8716"/>
                  <a:pt x="12858" y="8716"/>
                </a:cubicBezTo>
                <a:close/>
                <a:moveTo>
                  <a:pt x="10773" y="10277"/>
                </a:moveTo>
                <a:cubicBezTo>
                  <a:pt x="11801" y="10277"/>
                  <a:pt x="12768" y="10545"/>
                  <a:pt x="13495" y="11033"/>
                </a:cubicBezTo>
                <a:lnTo>
                  <a:pt x="11917" y="12093"/>
                </a:lnTo>
                <a:cubicBezTo>
                  <a:pt x="11612" y="11888"/>
                  <a:pt x="11205" y="11774"/>
                  <a:pt x="10773" y="11774"/>
                </a:cubicBezTo>
                <a:cubicBezTo>
                  <a:pt x="10341" y="11774"/>
                  <a:pt x="9934" y="11888"/>
                  <a:pt x="9628" y="12093"/>
                </a:cubicBezTo>
                <a:lnTo>
                  <a:pt x="8051" y="11033"/>
                </a:lnTo>
                <a:cubicBezTo>
                  <a:pt x="8778" y="10545"/>
                  <a:pt x="9745" y="10277"/>
                  <a:pt x="10773" y="10277"/>
                </a:cubicBezTo>
                <a:close/>
              </a:path>
            </a:pathLst>
          </a:custGeom>
          <a:solidFill>
            <a:srgbClr val="FFFFFF"/>
          </a:solidFill>
          <a:ln w="12700">
            <a:miter lim="400000"/>
          </a:ln>
        </p:spPr>
        <p:txBody>
          <a:bodyPr lIns="0" tIns="0" rIns="0" bIns="0" anchor="ctr"/>
          <a:lstStyle/>
          <a:p>
            <a:pPr>
              <a:defRPr sz="1600">
                <a:solidFill>
                  <a:srgbClr val="FFFFFF"/>
                </a:solidFill>
              </a:defRPr>
            </a:pPr>
            <a:endParaRPr/>
          </a:p>
        </p:txBody>
      </p:sp>
      <p:sp>
        <p:nvSpPr>
          <p:cNvPr id="367" name="Robot"/>
          <p:cNvSpPr/>
          <p:nvPr/>
        </p:nvSpPr>
        <p:spPr>
          <a:xfrm>
            <a:off x="7237569" y="2066408"/>
            <a:ext cx="302060" cy="451385"/>
          </a:xfrm>
          <a:custGeom>
            <a:avLst/>
            <a:gdLst/>
            <a:ahLst/>
            <a:cxnLst>
              <a:cxn ang="0">
                <a:pos x="wd2" y="hd2"/>
              </a:cxn>
              <a:cxn ang="5400000">
                <a:pos x="wd2" y="hd2"/>
              </a:cxn>
              <a:cxn ang="10800000">
                <a:pos x="wd2" y="hd2"/>
              </a:cxn>
              <a:cxn ang="16200000">
                <a:pos x="wd2" y="hd2"/>
              </a:cxn>
            </a:cxnLst>
            <a:rect l="0" t="0" r="r" b="b"/>
            <a:pathLst>
              <a:path w="21547" h="21600" extrusionOk="0">
                <a:moveTo>
                  <a:pt x="7636" y="0"/>
                </a:moveTo>
                <a:cubicBezTo>
                  <a:pt x="7308" y="0"/>
                  <a:pt x="7042" y="178"/>
                  <a:pt x="7042" y="398"/>
                </a:cubicBezTo>
                <a:lnTo>
                  <a:pt x="7042" y="1269"/>
                </a:lnTo>
                <a:cubicBezTo>
                  <a:pt x="7042" y="1360"/>
                  <a:pt x="6932" y="1434"/>
                  <a:pt x="6796" y="1434"/>
                </a:cubicBezTo>
                <a:lnTo>
                  <a:pt x="6444" y="1434"/>
                </a:lnTo>
                <a:cubicBezTo>
                  <a:pt x="6308" y="1434"/>
                  <a:pt x="6197" y="1509"/>
                  <a:pt x="6197" y="1600"/>
                </a:cubicBezTo>
                <a:lnTo>
                  <a:pt x="6197" y="2450"/>
                </a:lnTo>
                <a:cubicBezTo>
                  <a:pt x="6197" y="2541"/>
                  <a:pt x="6308" y="2614"/>
                  <a:pt x="6444" y="2614"/>
                </a:cubicBezTo>
                <a:lnTo>
                  <a:pt x="6796" y="2614"/>
                </a:lnTo>
                <a:cubicBezTo>
                  <a:pt x="6932" y="2614"/>
                  <a:pt x="7042" y="2688"/>
                  <a:pt x="7042" y="2779"/>
                </a:cubicBezTo>
                <a:lnTo>
                  <a:pt x="7042" y="4048"/>
                </a:lnTo>
                <a:lnTo>
                  <a:pt x="4708" y="4048"/>
                </a:lnTo>
                <a:cubicBezTo>
                  <a:pt x="4373" y="4048"/>
                  <a:pt x="4102" y="4230"/>
                  <a:pt x="4102" y="4455"/>
                </a:cubicBezTo>
                <a:lnTo>
                  <a:pt x="4102" y="5592"/>
                </a:lnTo>
                <a:lnTo>
                  <a:pt x="3470" y="5592"/>
                </a:lnTo>
                <a:lnTo>
                  <a:pt x="3470" y="5197"/>
                </a:lnTo>
                <a:cubicBezTo>
                  <a:pt x="3470" y="5006"/>
                  <a:pt x="3238" y="4850"/>
                  <a:pt x="2952" y="4850"/>
                </a:cubicBezTo>
                <a:lnTo>
                  <a:pt x="575" y="4850"/>
                </a:lnTo>
                <a:cubicBezTo>
                  <a:pt x="289" y="4850"/>
                  <a:pt x="57" y="5006"/>
                  <a:pt x="57" y="5197"/>
                </a:cubicBezTo>
                <a:lnTo>
                  <a:pt x="57" y="9364"/>
                </a:lnTo>
                <a:cubicBezTo>
                  <a:pt x="57" y="9530"/>
                  <a:pt x="233" y="9669"/>
                  <a:pt x="464" y="9703"/>
                </a:cubicBezTo>
                <a:lnTo>
                  <a:pt x="464" y="10395"/>
                </a:lnTo>
                <a:cubicBezTo>
                  <a:pt x="233" y="10429"/>
                  <a:pt x="57" y="10568"/>
                  <a:pt x="57" y="10734"/>
                </a:cubicBezTo>
                <a:lnTo>
                  <a:pt x="57" y="13326"/>
                </a:lnTo>
                <a:cubicBezTo>
                  <a:pt x="57" y="13518"/>
                  <a:pt x="290" y="13672"/>
                  <a:pt x="575" y="13672"/>
                </a:cubicBezTo>
                <a:lnTo>
                  <a:pt x="771" y="13672"/>
                </a:lnTo>
                <a:lnTo>
                  <a:pt x="117" y="14205"/>
                </a:lnTo>
                <a:cubicBezTo>
                  <a:pt x="10" y="14293"/>
                  <a:pt x="-27" y="14412"/>
                  <a:pt x="19" y="14521"/>
                </a:cubicBezTo>
                <a:lnTo>
                  <a:pt x="480" y="15614"/>
                </a:lnTo>
                <a:cubicBezTo>
                  <a:pt x="506" y="15676"/>
                  <a:pt x="590" y="15719"/>
                  <a:pt x="686" y="15719"/>
                </a:cubicBezTo>
                <a:lnTo>
                  <a:pt x="1020" y="15719"/>
                </a:lnTo>
                <a:cubicBezTo>
                  <a:pt x="1138" y="15719"/>
                  <a:pt x="1234" y="15655"/>
                  <a:pt x="1234" y="15576"/>
                </a:cubicBezTo>
                <a:lnTo>
                  <a:pt x="1234" y="14788"/>
                </a:lnTo>
                <a:cubicBezTo>
                  <a:pt x="1234" y="14591"/>
                  <a:pt x="1472" y="14431"/>
                  <a:pt x="1765" y="14431"/>
                </a:cubicBezTo>
                <a:cubicBezTo>
                  <a:pt x="2058" y="14431"/>
                  <a:pt x="2293" y="14591"/>
                  <a:pt x="2293" y="14788"/>
                </a:cubicBezTo>
                <a:lnTo>
                  <a:pt x="2293" y="15576"/>
                </a:lnTo>
                <a:cubicBezTo>
                  <a:pt x="2293" y="15655"/>
                  <a:pt x="2389" y="15719"/>
                  <a:pt x="2507" y="15719"/>
                </a:cubicBezTo>
                <a:lnTo>
                  <a:pt x="2842" y="15719"/>
                </a:lnTo>
                <a:cubicBezTo>
                  <a:pt x="2937" y="15719"/>
                  <a:pt x="3022" y="15676"/>
                  <a:pt x="3048" y="15614"/>
                </a:cubicBezTo>
                <a:lnTo>
                  <a:pt x="3508" y="14521"/>
                </a:lnTo>
                <a:cubicBezTo>
                  <a:pt x="3554" y="14412"/>
                  <a:pt x="3518" y="14293"/>
                  <a:pt x="3410" y="14205"/>
                </a:cubicBezTo>
                <a:lnTo>
                  <a:pt x="2756" y="13672"/>
                </a:lnTo>
                <a:lnTo>
                  <a:pt x="2952" y="13672"/>
                </a:lnTo>
                <a:cubicBezTo>
                  <a:pt x="3238" y="13672"/>
                  <a:pt x="3470" y="13518"/>
                  <a:pt x="3470" y="13326"/>
                </a:cubicBezTo>
                <a:lnTo>
                  <a:pt x="3470" y="10734"/>
                </a:lnTo>
                <a:cubicBezTo>
                  <a:pt x="3470" y="10568"/>
                  <a:pt x="3297" y="10429"/>
                  <a:pt x="3065" y="10395"/>
                </a:cubicBezTo>
                <a:lnTo>
                  <a:pt x="3065" y="9703"/>
                </a:lnTo>
                <a:cubicBezTo>
                  <a:pt x="3297" y="9669"/>
                  <a:pt x="3470" y="9530"/>
                  <a:pt x="3470" y="9364"/>
                </a:cubicBezTo>
                <a:lnTo>
                  <a:pt x="3470" y="7843"/>
                </a:lnTo>
                <a:lnTo>
                  <a:pt x="4102" y="7843"/>
                </a:lnTo>
                <a:lnTo>
                  <a:pt x="4102" y="13265"/>
                </a:lnTo>
                <a:cubicBezTo>
                  <a:pt x="4102" y="13490"/>
                  <a:pt x="4373" y="13672"/>
                  <a:pt x="4708" y="13672"/>
                </a:cubicBezTo>
                <a:lnTo>
                  <a:pt x="5367" y="13672"/>
                </a:lnTo>
                <a:lnTo>
                  <a:pt x="5367" y="19636"/>
                </a:lnTo>
                <a:cubicBezTo>
                  <a:pt x="5367" y="19764"/>
                  <a:pt x="5302" y="19890"/>
                  <a:pt x="5186" y="19992"/>
                </a:cubicBezTo>
                <a:lnTo>
                  <a:pt x="4326" y="20751"/>
                </a:lnTo>
                <a:cubicBezTo>
                  <a:pt x="4210" y="20853"/>
                  <a:pt x="4145" y="20979"/>
                  <a:pt x="4145" y="21107"/>
                </a:cubicBezTo>
                <a:lnTo>
                  <a:pt x="4145" y="21327"/>
                </a:lnTo>
                <a:cubicBezTo>
                  <a:pt x="4145" y="21477"/>
                  <a:pt x="4328" y="21600"/>
                  <a:pt x="4552" y="21600"/>
                </a:cubicBezTo>
                <a:lnTo>
                  <a:pt x="9040" y="21600"/>
                </a:lnTo>
                <a:cubicBezTo>
                  <a:pt x="9264" y="21600"/>
                  <a:pt x="9447" y="21477"/>
                  <a:pt x="9447" y="21327"/>
                </a:cubicBezTo>
                <a:lnTo>
                  <a:pt x="9447" y="13672"/>
                </a:lnTo>
                <a:lnTo>
                  <a:pt x="12099" y="13672"/>
                </a:lnTo>
                <a:lnTo>
                  <a:pt x="12099" y="21327"/>
                </a:lnTo>
                <a:cubicBezTo>
                  <a:pt x="12099" y="21477"/>
                  <a:pt x="12282" y="21600"/>
                  <a:pt x="12506" y="21600"/>
                </a:cubicBezTo>
                <a:lnTo>
                  <a:pt x="16994" y="21600"/>
                </a:lnTo>
                <a:cubicBezTo>
                  <a:pt x="17218" y="21600"/>
                  <a:pt x="17399" y="21477"/>
                  <a:pt x="17399" y="21327"/>
                </a:cubicBezTo>
                <a:lnTo>
                  <a:pt x="17399" y="21107"/>
                </a:lnTo>
                <a:cubicBezTo>
                  <a:pt x="17399" y="20979"/>
                  <a:pt x="17336" y="20853"/>
                  <a:pt x="17220" y="20751"/>
                </a:cubicBezTo>
                <a:lnTo>
                  <a:pt x="16357" y="19992"/>
                </a:lnTo>
                <a:cubicBezTo>
                  <a:pt x="16241" y="19890"/>
                  <a:pt x="16179" y="19764"/>
                  <a:pt x="16179" y="19636"/>
                </a:cubicBezTo>
                <a:lnTo>
                  <a:pt x="16179" y="13672"/>
                </a:lnTo>
                <a:lnTo>
                  <a:pt x="16838" y="13672"/>
                </a:lnTo>
                <a:cubicBezTo>
                  <a:pt x="17173" y="13672"/>
                  <a:pt x="17444" y="13490"/>
                  <a:pt x="17444" y="13265"/>
                </a:cubicBezTo>
                <a:lnTo>
                  <a:pt x="17444" y="7843"/>
                </a:lnTo>
                <a:lnTo>
                  <a:pt x="18075" y="7843"/>
                </a:lnTo>
                <a:lnTo>
                  <a:pt x="18075" y="9364"/>
                </a:lnTo>
                <a:cubicBezTo>
                  <a:pt x="18075" y="9530"/>
                  <a:pt x="18249" y="9669"/>
                  <a:pt x="18480" y="9703"/>
                </a:cubicBezTo>
                <a:lnTo>
                  <a:pt x="18480" y="10395"/>
                </a:lnTo>
                <a:cubicBezTo>
                  <a:pt x="18249" y="10429"/>
                  <a:pt x="18075" y="10568"/>
                  <a:pt x="18075" y="10734"/>
                </a:cubicBezTo>
                <a:lnTo>
                  <a:pt x="18075" y="13326"/>
                </a:lnTo>
                <a:cubicBezTo>
                  <a:pt x="18075" y="13518"/>
                  <a:pt x="18308" y="13672"/>
                  <a:pt x="18594" y="13672"/>
                </a:cubicBezTo>
                <a:lnTo>
                  <a:pt x="18790" y="13672"/>
                </a:lnTo>
                <a:lnTo>
                  <a:pt x="18136" y="14205"/>
                </a:lnTo>
                <a:cubicBezTo>
                  <a:pt x="18028" y="14293"/>
                  <a:pt x="17991" y="14412"/>
                  <a:pt x="18038" y="14521"/>
                </a:cubicBezTo>
                <a:lnTo>
                  <a:pt x="18498" y="15614"/>
                </a:lnTo>
                <a:cubicBezTo>
                  <a:pt x="18524" y="15676"/>
                  <a:pt x="18609" y="15719"/>
                  <a:pt x="18704" y="15719"/>
                </a:cubicBezTo>
                <a:lnTo>
                  <a:pt x="19039" y="15719"/>
                </a:lnTo>
                <a:cubicBezTo>
                  <a:pt x="19157" y="15719"/>
                  <a:pt x="19250" y="15655"/>
                  <a:pt x="19250" y="15576"/>
                </a:cubicBezTo>
                <a:lnTo>
                  <a:pt x="19250" y="14788"/>
                </a:lnTo>
                <a:cubicBezTo>
                  <a:pt x="19250" y="14591"/>
                  <a:pt x="19488" y="14431"/>
                  <a:pt x="19781" y="14431"/>
                </a:cubicBezTo>
                <a:cubicBezTo>
                  <a:pt x="20074" y="14431"/>
                  <a:pt x="20312" y="14591"/>
                  <a:pt x="20312" y="14788"/>
                </a:cubicBezTo>
                <a:lnTo>
                  <a:pt x="20312" y="15576"/>
                </a:lnTo>
                <a:cubicBezTo>
                  <a:pt x="20312" y="15655"/>
                  <a:pt x="20408" y="15719"/>
                  <a:pt x="20525" y="15719"/>
                </a:cubicBezTo>
                <a:lnTo>
                  <a:pt x="20860" y="15719"/>
                </a:lnTo>
                <a:cubicBezTo>
                  <a:pt x="20955" y="15719"/>
                  <a:pt x="21038" y="15676"/>
                  <a:pt x="21064" y="15614"/>
                </a:cubicBezTo>
                <a:lnTo>
                  <a:pt x="21527" y="14521"/>
                </a:lnTo>
                <a:cubicBezTo>
                  <a:pt x="21573" y="14412"/>
                  <a:pt x="21536" y="14293"/>
                  <a:pt x="21429" y="14205"/>
                </a:cubicBezTo>
                <a:lnTo>
                  <a:pt x="20775" y="13672"/>
                </a:lnTo>
                <a:lnTo>
                  <a:pt x="20971" y="13672"/>
                </a:lnTo>
                <a:cubicBezTo>
                  <a:pt x="21256" y="13672"/>
                  <a:pt x="21489" y="13518"/>
                  <a:pt x="21489" y="13326"/>
                </a:cubicBezTo>
                <a:lnTo>
                  <a:pt x="21489" y="10734"/>
                </a:lnTo>
                <a:cubicBezTo>
                  <a:pt x="21489" y="10568"/>
                  <a:pt x="21313" y="10429"/>
                  <a:pt x="21081" y="10395"/>
                </a:cubicBezTo>
                <a:lnTo>
                  <a:pt x="21081" y="9703"/>
                </a:lnTo>
                <a:cubicBezTo>
                  <a:pt x="21313" y="9669"/>
                  <a:pt x="21489" y="9530"/>
                  <a:pt x="21489" y="9364"/>
                </a:cubicBezTo>
                <a:lnTo>
                  <a:pt x="21489" y="5197"/>
                </a:lnTo>
                <a:cubicBezTo>
                  <a:pt x="21489" y="5006"/>
                  <a:pt x="21256" y="4850"/>
                  <a:pt x="20971" y="4850"/>
                </a:cubicBezTo>
                <a:lnTo>
                  <a:pt x="18594" y="4850"/>
                </a:lnTo>
                <a:cubicBezTo>
                  <a:pt x="18308" y="4850"/>
                  <a:pt x="18075" y="5006"/>
                  <a:pt x="18075" y="5197"/>
                </a:cubicBezTo>
                <a:lnTo>
                  <a:pt x="18075" y="5592"/>
                </a:lnTo>
                <a:lnTo>
                  <a:pt x="17444" y="5592"/>
                </a:lnTo>
                <a:lnTo>
                  <a:pt x="17444" y="4455"/>
                </a:lnTo>
                <a:cubicBezTo>
                  <a:pt x="17444" y="4230"/>
                  <a:pt x="17173" y="4048"/>
                  <a:pt x="16838" y="4048"/>
                </a:cubicBezTo>
                <a:lnTo>
                  <a:pt x="14503" y="4048"/>
                </a:lnTo>
                <a:lnTo>
                  <a:pt x="14503" y="2779"/>
                </a:lnTo>
                <a:cubicBezTo>
                  <a:pt x="14503" y="2688"/>
                  <a:pt x="14614" y="2614"/>
                  <a:pt x="14750" y="2614"/>
                </a:cubicBezTo>
                <a:lnTo>
                  <a:pt x="15102" y="2614"/>
                </a:lnTo>
                <a:cubicBezTo>
                  <a:pt x="15238" y="2614"/>
                  <a:pt x="15349" y="2541"/>
                  <a:pt x="15349" y="2450"/>
                </a:cubicBezTo>
                <a:lnTo>
                  <a:pt x="15349" y="1600"/>
                </a:lnTo>
                <a:cubicBezTo>
                  <a:pt x="15349" y="1509"/>
                  <a:pt x="15238" y="1434"/>
                  <a:pt x="15102" y="1434"/>
                </a:cubicBezTo>
                <a:lnTo>
                  <a:pt x="14750" y="1434"/>
                </a:lnTo>
                <a:cubicBezTo>
                  <a:pt x="14614" y="1434"/>
                  <a:pt x="14503" y="1360"/>
                  <a:pt x="14503" y="1269"/>
                </a:cubicBezTo>
                <a:lnTo>
                  <a:pt x="14503" y="398"/>
                </a:lnTo>
                <a:cubicBezTo>
                  <a:pt x="14503" y="178"/>
                  <a:pt x="14238" y="0"/>
                  <a:pt x="13910" y="0"/>
                </a:cubicBezTo>
                <a:lnTo>
                  <a:pt x="7636" y="0"/>
                </a:lnTo>
                <a:close/>
                <a:moveTo>
                  <a:pt x="9228" y="1434"/>
                </a:moveTo>
                <a:cubicBezTo>
                  <a:pt x="9713" y="1434"/>
                  <a:pt x="10106" y="1700"/>
                  <a:pt x="10106" y="2025"/>
                </a:cubicBezTo>
                <a:cubicBezTo>
                  <a:pt x="10106" y="2350"/>
                  <a:pt x="9713" y="2614"/>
                  <a:pt x="9228" y="2614"/>
                </a:cubicBezTo>
                <a:cubicBezTo>
                  <a:pt x="8743" y="2614"/>
                  <a:pt x="8351" y="2350"/>
                  <a:pt x="8351" y="2025"/>
                </a:cubicBezTo>
                <a:cubicBezTo>
                  <a:pt x="8351" y="1700"/>
                  <a:pt x="8743" y="1434"/>
                  <a:pt x="9228" y="1434"/>
                </a:cubicBezTo>
                <a:close/>
                <a:moveTo>
                  <a:pt x="12317" y="1434"/>
                </a:moveTo>
                <a:cubicBezTo>
                  <a:pt x="12802" y="1434"/>
                  <a:pt x="13195" y="1700"/>
                  <a:pt x="13195" y="2025"/>
                </a:cubicBezTo>
                <a:cubicBezTo>
                  <a:pt x="13195" y="2350"/>
                  <a:pt x="12802" y="2614"/>
                  <a:pt x="12317" y="2614"/>
                </a:cubicBezTo>
                <a:cubicBezTo>
                  <a:pt x="11832" y="2614"/>
                  <a:pt x="11440" y="2350"/>
                  <a:pt x="11440" y="2025"/>
                </a:cubicBezTo>
                <a:cubicBezTo>
                  <a:pt x="11440" y="1700"/>
                  <a:pt x="11832" y="1434"/>
                  <a:pt x="12317" y="1434"/>
                </a:cubicBezTo>
                <a:close/>
                <a:moveTo>
                  <a:pt x="8091" y="5474"/>
                </a:moveTo>
                <a:lnTo>
                  <a:pt x="13454" y="5474"/>
                </a:lnTo>
                <a:lnTo>
                  <a:pt x="13454" y="7795"/>
                </a:lnTo>
                <a:lnTo>
                  <a:pt x="8091" y="7795"/>
                </a:lnTo>
                <a:lnTo>
                  <a:pt x="8091" y="5474"/>
                </a:lnTo>
                <a:close/>
                <a:moveTo>
                  <a:pt x="8688" y="8716"/>
                </a:moveTo>
                <a:cubicBezTo>
                  <a:pt x="9016" y="8716"/>
                  <a:pt x="9281" y="8895"/>
                  <a:pt x="9281" y="9116"/>
                </a:cubicBezTo>
                <a:cubicBezTo>
                  <a:pt x="9281" y="9336"/>
                  <a:pt x="9016" y="9514"/>
                  <a:pt x="8688" y="9514"/>
                </a:cubicBezTo>
                <a:cubicBezTo>
                  <a:pt x="8359" y="9514"/>
                  <a:pt x="8091" y="9336"/>
                  <a:pt x="8091" y="9116"/>
                </a:cubicBezTo>
                <a:cubicBezTo>
                  <a:pt x="8091" y="8895"/>
                  <a:pt x="8359" y="8716"/>
                  <a:pt x="8688" y="8716"/>
                </a:cubicBezTo>
                <a:close/>
                <a:moveTo>
                  <a:pt x="10773" y="8716"/>
                </a:moveTo>
                <a:cubicBezTo>
                  <a:pt x="11102" y="8716"/>
                  <a:pt x="11369" y="8895"/>
                  <a:pt x="11369" y="9116"/>
                </a:cubicBezTo>
                <a:cubicBezTo>
                  <a:pt x="11369" y="9336"/>
                  <a:pt x="11102" y="9514"/>
                  <a:pt x="10773" y="9514"/>
                </a:cubicBezTo>
                <a:cubicBezTo>
                  <a:pt x="10444" y="9514"/>
                  <a:pt x="10177" y="9336"/>
                  <a:pt x="10177" y="9116"/>
                </a:cubicBezTo>
                <a:cubicBezTo>
                  <a:pt x="10177" y="8895"/>
                  <a:pt x="10444" y="8716"/>
                  <a:pt x="10773" y="8716"/>
                </a:cubicBezTo>
                <a:close/>
                <a:moveTo>
                  <a:pt x="12858" y="8716"/>
                </a:moveTo>
                <a:cubicBezTo>
                  <a:pt x="13187" y="8716"/>
                  <a:pt x="13454" y="8895"/>
                  <a:pt x="13454" y="9116"/>
                </a:cubicBezTo>
                <a:cubicBezTo>
                  <a:pt x="13454" y="9336"/>
                  <a:pt x="13187" y="9514"/>
                  <a:pt x="12858" y="9514"/>
                </a:cubicBezTo>
                <a:cubicBezTo>
                  <a:pt x="12530" y="9514"/>
                  <a:pt x="12265" y="9336"/>
                  <a:pt x="12265" y="9116"/>
                </a:cubicBezTo>
                <a:cubicBezTo>
                  <a:pt x="12265" y="8895"/>
                  <a:pt x="12530" y="8716"/>
                  <a:pt x="12858" y="8716"/>
                </a:cubicBezTo>
                <a:close/>
                <a:moveTo>
                  <a:pt x="10773" y="10277"/>
                </a:moveTo>
                <a:cubicBezTo>
                  <a:pt x="11801" y="10277"/>
                  <a:pt x="12768" y="10545"/>
                  <a:pt x="13495" y="11033"/>
                </a:cubicBezTo>
                <a:lnTo>
                  <a:pt x="11917" y="12093"/>
                </a:lnTo>
                <a:cubicBezTo>
                  <a:pt x="11612" y="11888"/>
                  <a:pt x="11205" y="11774"/>
                  <a:pt x="10773" y="11774"/>
                </a:cubicBezTo>
                <a:cubicBezTo>
                  <a:pt x="10341" y="11774"/>
                  <a:pt x="9934" y="11888"/>
                  <a:pt x="9628" y="12093"/>
                </a:cubicBezTo>
                <a:lnTo>
                  <a:pt x="8051" y="11033"/>
                </a:lnTo>
                <a:cubicBezTo>
                  <a:pt x="8778" y="10545"/>
                  <a:pt x="9745" y="10277"/>
                  <a:pt x="10773" y="10277"/>
                </a:cubicBezTo>
                <a:close/>
              </a:path>
            </a:pathLst>
          </a:custGeom>
          <a:solidFill>
            <a:srgbClr val="FFFFFF"/>
          </a:solidFill>
          <a:ln w="12700">
            <a:miter lim="400000"/>
          </a:ln>
        </p:spPr>
        <p:txBody>
          <a:bodyPr lIns="0" tIns="0" rIns="0" bIns="0" anchor="ctr"/>
          <a:lstStyle/>
          <a:p>
            <a:pPr>
              <a:defRPr sz="1600">
                <a:solidFill>
                  <a:srgbClr val="FFFFFF"/>
                </a:solidFill>
              </a:defRPr>
            </a:pPr>
            <a:endParaRPr/>
          </a:p>
        </p:txBody>
      </p:sp>
      <p:sp>
        <p:nvSpPr>
          <p:cNvPr id="368" name="Robot"/>
          <p:cNvSpPr/>
          <p:nvPr/>
        </p:nvSpPr>
        <p:spPr>
          <a:xfrm>
            <a:off x="7577319" y="2066408"/>
            <a:ext cx="302060" cy="451385"/>
          </a:xfrm>
          <a:custGeom>
            <a:avLst/>
            <a:gdLst/>
            <a:ahLst/>
            <a:cxnLst>
              <a:cxn ang="0">
                <a:pos x="wd2" y="hd2"/>
              </a:cxn>
              <a:cxn ang="5400000">
                <a:pos x="wd2" y="hd2"/>
              </a:cxn>
              <a:cxn ang="10800000">
                <a:pos x="wd2" y="hd2"/>
              </a:cxn>
              <a:cxn ang="16200000">
                <a:pos x="wd2" y="hd2"/>
              </a:cxn>
            </a:cxnLst>
            <a:rect l="0" t="0" r="r" b="b"/>
            <a:pathLst>
              <a:path w="21547" h="21600" extrusionOk="0">
                <a:moveTo>
                  <a:pt x="7636" y="0"/>
                </a:moveTo>
                <a:cubicBezTo>
                  <a:pt x="7308" y="0"/>
                  <a:pt x="7042" y="178"/>
                  <a:pt x="7042" y="398"/>
                </a:cubicBezTo>
                <a:lnTo>
                  <a:pt x="7042" y="1269"/>
                </a:lnTo>
                <a:cubicBezTo>
                  <a:pt x="7042" y="1360"/>
                  <a:pt x="6932" y="1434"/>
                  <a:pt x="6796" y="1434"/>
                </a:cubicBezTo>
                <a:lnTo>
                  <a:pt x="6444" y="1434"/>
                </a:lnTo>
                <a:cubicBezTo>
                  <a:pt x="6308" y="1434"/>
                  <a:pt x="6197" y="1509"/>
                  <a:pt x="6197" y="1600"/>
                </a:cubicBezTo>
                <a:lnTo>
                  <a:pt x="6197" y="2450"/>
                </a:lnTo>
                <a:cubicBezTo>
                  <a:pt x="6197" y="2541"/>
                  <a:pt x="6308" y="2614"/>
                  <a:pt x="6444" y="2614"/>
                </a:cubicBezTo>
                <a:lnTo>
                  <a:pt x="6796" y="2614"/>
                </a:lnTo>
                <a:cubicBezTo>
                  <a:pt x="6932" y="2614"/>
                  <a:pt x="7042" y="2688"/>
                  <a:pt x="7042" y="2779"/>
                </a:cubicBezTo>
                <a:lnTo>
                  <a:pt x="7042" y="4048"/>
                </a:lnTo>
                <a:lnTo>
                  <a:pt x="4708" y="4048"/>
                </a:lnTo>
                <a:cubicBezTo>
                  <a:pt x="4373" y="4048"/>
                  <a:pt x="4102" y="4230"/>
                  <a:pt x="4102" y="4455"/>
                </a:cubicBezTo>
                <a:lnTo>
                  <a:pt x="4102" y="5592"/>
                </a:lnTo>
                <a:lnTo>
                  <a:pt x="3470" y="5592"/>
                </a:lnTo>
                <a:lnTo>
                  <a:pt x="3470" y="5197"/>
                </a:lnTo>
                <a:cubicBezTo>
                  <a:pt x="3470" y="5006"/>
                  <a:pt x="3238" y="4850"/>
                  <a:pt x="2952" y="4850"/>
                </a:cubicBezTo>
                <a:lnTo>
                  <a:pt x="575" y="4850"/>
                </a:lnTo>
                <a:cubicBezTo>
                  <a:pt x="289" y="4850"/>
                  <a:pt x="57" y="5006"/>
                  <a:pt x="57" y="5197"/>
                </a:cubicBezTo>
                <a:lnTo>
                  <a:pt x="57" y="9364"/>
                </a:lnTo>
                <a:cubicBezTo>
                  <a:pt x="57" y="9530"/>
                  <a:pt x="233" y="9669"/>
                  <a:pt x="464" y="9703"/>
                </a:cubicBezTo>
                <a:lnTo>
                  <a:pt x="464" y="10395"/>
                </a:lnTo>
                <a:cubicBezTo>
                  <a:pt x="233" y="10429"/>
                  <a:pt x="57" y="10568"/>
                  <a:pt x="57" y="10734"/>
                </a:cubicBezTo>
                <a:lnTo>
                  <a:pt x="57" y="13326"/>
                </a:lnTo>
                <a:cubicBezTo>
                  <a:pt x="57" y="13518"/>
                  <a:pt x="290" y="13672"/>
                  <a:pt x="575" y="13672"/>
                </a:cubicBezTo>
                <a:lnTo>
                  <a:pt x="771" y="13672"/>
                </a:lnTo>
                <a:lnTo>
                  <a:pt x="117" y="14205"/>
                </a:lnTo>
                <a:cubicBezTo>
                  <a:pt x="10" y="14293"/>
                  <a:pt x="-27" y="14412"/>
                  <a:pt x="19" y="14521"/>
                </a:cubicBezTo>
                <a:lnTo>
                  <a:pt x="480" y="15614"/>
                </a:lnTo>
                <a:cubicBezTo>
                  <a:pt x="506" y="15676"/>
                  <a:pt x="590" y="15719"/>
                  <a:pt x="686" y="15719"/>
                </a:cubicBezTo>
                <a:lnTo>
                  <a:pt x="1020" y="15719"/>
                </a:lnTo>
                <a:cubicBezTo>
                  <a:pt x="1138" y="15719"/>
                  <a:pt x="1234" y="15655"/>
                  <a:pt x="1234" y="15576"/>
                </a:cubicBezTo>
                <a:lnTo>
                  <a:pt x="1234" y="14788"/>
                </a:lnTo>
                <a:cubicBezTo>
                  <a:pt x="1234" y="14591"/>
                  <a:pt x="1472" y="14431"/>
                  <a:pt x="1765" y="14431"/>
                </a:cubicBezTo>
                <a:cubicBezTo>
                  <a:pt x="2058" y="14431"/>
                  <a:pt x="2293" y="14591"/>
                  <a:pt x="2293" y="14788"/>
                </a:cubicBezTo>
                <a:lnTo>
                  <a:pt x="2293" y="15576"/>
                </a:lnTo>
                <a:cubicBezTo>
                  <a:pt x="2293" y="15655"/>
                  <a:pt x="2389" y="15719"/>
                  <a:pt x="2507" y="15719"/>
                </a:cubicBezTo>
                <a:lnTo>
                  <a:pt x="2842" y="15719"/>
                </a:lnTo>
                <a:cubicBezTo>
                  <a:pt x="2937" y="15719"/>
                  <a:pt x="3022" y="15676"/>
                  <a:pt x="3048" y="15614"/>
                </a:cubicBezTo>
                <a:lnTo>
                  <a:pt x="3508" y="14521"/>
                </a:lnTo>
                <a:cubicBezTo>
                  <a:pt x="3554" y="14412"/>
                  <a:pt x="3518" y="14293"/>
                  <a:pt x="3410" y="14205"/>
                </a:cubicBezTo>
                <a:lnTo>
                  <a:pt x="2756" y="13672"/>
                </a:lnTo>
                <a:lnTo>
                  <a:pt x="2952" y="13672"/>
                </a:lnTo>
                <a:cubicBezTo>
                  <a:pt x="3238" y="13672"/>
                  <a:pt x="3470" y="13518"/>
                  <a:pt x="3470" y="13326"/>
                </a:cubicBezTo>
                <a:lnTo>
                  <a:pt x="3470" y="10734"/>
                </a:lnTo>
                <a:cubicBezTo>
                  <a:pt x="3470" y="10568"/>
                  <a:pt x="3297" y="10429"/>
                  <a:pt x="3065" y="10395"/>
                </a:cubicBezTo>
                <a:lnTo>
                  <a:pt x="3065" y="9703"/>
                </a:lnTo>
                <a:cubicBezTo>
                  <a:pt x="3297" y="9669"/>
                  <a:pt x="3470" y="9530"/>
                  <a:pt x="3470" y="9364"/>
                </a:cubicBezTo>
                <a:lnTo>
                  <a:pt x="3470" y="7843"/>
                </a:lnTo>
                <a:lnTo>
                  <a:pt x="4102" y="7843"/>
                </a:lnTo>
                <a:lnTo>
                  <a:pt x="4102" y="13265"/>
                </a:lnTo>
                <a:cubicBezTo>
                  <a:pt x="4102" y="13490"/>
                  <a:pt x="4373" y="13672"/>
                  <a:pt x="4708" y="13672"/>
                </a:cubicBezTo>
                <a:lnTo>
                  <a:pt x="5367" y="13672"/>
                </a:lnTo>
                <a:lnTo>
                  <a:pt x="5367" y="19636"/>
                </a:lnTo>
                <a:cubicBezTo>
                  <a:pt x="5367" y="19764"/>
                  <a:pt x="5302" y="19890"/>
                  <a:pt x="5186" y="19992"/>
                </a:cubicBezTo>
                <a:lnTo>
                  <a:pt x="4326" y="20751"/>
                </a:lnTo>
                <a:cubicBezTo>
                  <a:pt x="4210" y="20853"/>
                  <a:pt x="4145" y="20979"/>
                  <a:pt x="4145" y="21107"/>
                </a:cubicBezTo>
                <a:lnTo>
                  <a:pt x="4145" y="21327"/>
                </a:lnTo>
                <a:cubicBezTo>
                  <a:pt x="4145" y="21477"/>
                  <a:pt x="4328" y="21600"/>
                  <a:pt x="4552" y="21600"/>
                </a:cubicBezTo>
                <a:lnTo>
                  <a:pt x="9040" y="21600"/>
                </a:lnTo>
                <a:cubicBezTo>
                  <a:pt x="9264" y="21600"/>
                  <a:pt x="9447" y="21477"/>
                  <a:pt x="9447" y="21327"/>
                </a:cubicBezTo>
                <a:lnTo>
                  <a:pt x="9447" y="13672"/>
                </a:lnTo>
                <a:lnTo>
                  <a:pt x="12099" y="13672"/>
                </a:lnTo>
                <a:lnTo>
                  <a:pt x="12099" y="21327"/>
                </a:lnTo>
                <a:cubicBezTo>
                  <a:pt x="12099" y="21477"/>
                  <a:pt x="12282" y="21600"/>
                  <a:pt x="12506" y="21600"/>
                </a:cubicBezTo>
                <a:lnTo>
                  <a:pt x="16994" y="21600"/>
                </a:lnTo>
                <a:cubicBezTo>
                  <a:pt x="17218" y="21600"/>
                  <a:pt x="17399" y="21477"/>
                  <a:pt x="17399" y="21327"/>
                </a:cubicBezTo>
                <a:lnTo>
                  <a:pt x="17399" y="21107"/>
                </a:lnTo>
                <a:cubicBezTo>
                  <a:pt x="17399" y="20979"/>
                  <a:pt x="17336" y="20853"/>
                  <a:pt x="17220" y="20751"/>
                </a:cubicBezTo>
                <a:lnTo>
                  <a:pt x="16357" y="19992"/>
                </a:lnTo>
                <a:cubicBezTo>
                  <a:pt x="16241" y="19890"/>
                  <a:pt x="16179" y="19764"/>
                  <a:pt x="16179" y="19636"/>
                </a:cubicBezTo>
                <a:lnTo>
                  <a:pt x="16179" y="13672"/>
                </a:lnTo>
                <a:lnTo>
                  <a:pt x="16838" y="13672"/>
                </a:lnTo>
                <a:cubicBezTo>
                  <a:pt x="17173" y="13672"/>
                  <a:pt x="17444" y="13490"/>
                  <a:pt x="17444" y="13265"/>
                </a:cubicBezTo>
                <a:lnTo>
                  <a:pt x="17444" y="7843"/>
                </a:lnTo>
                <a:lnTo>
                  <a:pt x="18075" y="7843"/>
                </a:lnTo>
                <a:lnTo>
                  <a:pt x="18075" y="9364"/>
                </a:lnTo>
                <a:cubicBezTo>
                  <a:pt x="18075" y="9530"/>
                  <a:pt x="18249" y="9669"/>
                  <a:pt x="18480" y="9703"/>
                </a:cubicBezTo>
                <a:lnTo>
                  <a:pt x="18480" y="10395"/>
                </a:lnTo>
                <a:cubicBezTo>
                  <a:pt x="18249" y="10429"/>
                  <a:pt x="18075" y="10568"/>
                  <a:pt x="18075" y="10734"/>
                </a:cubicBezTo>
                <a:lnTo>
                  <a:pt x="18075" y="13326"/>
                </a:lnTo>
                <a:cubicBezTo>
                  <a:pt x="18075" y="13518"/>
                  <a:pt x="18308" y="13672"/>
                  <a:pt x="18594" y="13672"/>
                </a:cubicBezTo>
                <a:lnTo>
                  <a:pt x="18790" y="13672"/>
                </a:lnTo>
                <a:lnTo>
                  <a:pt x="18136" y="14205"/>
                </a:lnTo>
                <a:cubicBezTo>
                  <a:pt x="18028" y="14293"/>
                  <a:pt x="17991" y="14412"/>
                  <a:pt x="18038" y="14521"/>
                </a:cubicBezTo>
                <a:lnTo>
                  <a:pt x="18498" y="15614"/>
                </a:lnTo>
                <a:cubicBezTo>
                  <a:pt x="18524" y="15676"/>
                  <a:pt x="18609" y="15719"/>
                  <a:pt x="18704" y="15719"/>
                </a:cubicBezTo>
                <a:lnTo>
                  <a:pt x="19039" y="15719"/>
                </a:lnTo>
                <a:cubicBezTo>
                  <a:pt x="19157" y="15719"/>
                  <a:pt x="19250" y="15655"/>
                  <a:pt x="19250" y="15576"/>
                </a:cubicBezTo>
                <a:lnTo>
                  <a:pt x="19250" y="14788"/>
                </a:lnTo>
                <a:cubicBezTo>
                  <a:pt x="19250" y="14591"/>
                  <a:pt x="19488" y="14431"/>
                  <a:pt x="19781" y="14431"/>
                </a:cubicBezTo>
                <a:cubicBezTo>
                  <a:pt x="20074" y="14431"/>
                  <a:pt x="20312" y="14591"/>
                  <a:pt x="20312" y="14788"/>
                </a:cubicBezTo>
                <a:lnTo>
                  <a:pt x="20312" y="15576"/>
                </a:lnTo>
                <a:cubicBezTo>
                  <a:pt x="20312" y="15655"/>
                  <a:pt x="20408" y="15719"/>
                  <a:pt x="20525" y="15719"/>
                </a:cubicBezTo>
                <a:lnTo>
                  <a:pt x="20860" y="15719"/>
                </a:lnTo>
                <a:cubicBezTo>
                  <a:pt x="20955" y="15719"/>
                  <a:pt x="21038" y="15676"/>
                  <a:pt x="21064" y="15614"/>
                </a:cubicBezTo>
                <a:lnTo>
                  <a:pt x="21527" y="14521"/>
                </a:lnTo>
                <a:cubicBezTo>
                  <a:pt x="21573" y="14412"/>
                  <a:pt x="21536" y="14293"/>
                  <a:pt x="21429" y="14205"/>
                </a:cubicBezTo>
                <a:lnTo>
                  <a:pt x="20775" y="13672"/>
                </a:lnTo>
                <a:lnTo>
                  <a:pt x="20971" y="13672"/>
                </a:lnTo>
                <a:cubicBezTo>
                  <a:pt x="21256" y="13672"/>
                  <a:pt x="21489" y="13518"/>
                  <a:pt x="21489" y="13326"/>
                </a:cubicBezTo>
                <a:lnTo>
                  <a:pt x="21489" y="10734"/>
                </a:lnTo>
                <a:cubicBezTo>
                  <a:pt x="21489" y="10568"/>
                  <a:pt x="21313" y="10429"/>
                  <a:pt x="21081" y="10395"/>
                </a:cubicBezTo>
                <a:lnTo>
                  <a:pt x="21081" y="9703"/>
                </a:lnTo>
                <a:cubicBezTo>
                  <a:pt x="21313" y="9669"/>
                  <a:pt x="21489" y="9530"/>
                  <a:pt x="21489" y="9364"/>
                </a:cubicBezTo>
                <a:lnTo>
                  <a:pt x="21489" y="5197"/>
                </a:lnTo>
                <a:cubicBezTo>
                  <a:pt x="21489" y="5006"/>
                  <a:pt x="21256" y="4850"/>
                  <a:pt x="20971" y="4850"/>
                </a:cubicBezTo>
                <a:lnTo>
                  <a:pt x="18594" y="4850"/>
                </a:lnTo>
                <a:cubicBezTo>
                  <a:pt x="18308" y="4850"/>
                  <a:pt x="18075" y="5006"/>
                  <a:pt x="18075" y="5197"/>
                </a:cubicBezTo>
                <a:lnTo>
                  <a:pt x="18075" y="5592"/>
                </a:lnTo>
                <a:lnTo>
                  <a:pt x="17444" y="5592"/>
                </a:lnTo>
                <a:lnTo>
                  <a:pt x="17444" y="4455"/>
                </a:lnTo>
                <a:cubicBezTo>
                  <a:pt x="17444" y="4230"/>
                  <a:pt x="17173" y="4048"/>
                  <a:pt x="16838" y="4048"/>
                </a:cubicBezTo>
                <a:lnTo>
                  <a:pt x="14503" y="4048"/>
                </a:lnTo>
                <a:lnTo>
                  <a:pt x="14503" y="2779"/>
                </a:lnTo>
                <a:cubicBezTo>
                  <a:pt x="14503" y="2688"/>
                  <a:pt x="14614" y="2614"/>
                  <a:pt x="14750" y="2614"/>
                </a:cubicBezTo>
                <a:lnTo>
                  <a:pt x="15102" y="2614"/>
                </a:lnTo>
                <a:cubicBezTo>
                  <a:pt x="15238" y="2614"/>
                  <a:pt x="15349" y="2541"/>
                  <a:pt x="15349" y="2450"/>
                </a:cubicBezTo>
                <a:lnTo>
                  <a:pt x="15349" y="1600"/>
                </a:lnTo>
                <a:cubicBezTo>
                  <a:pt x="15349" y="1509"/>
                  <a:pt x="15238" y="1434"/>
                  <a:pt x="15102" y="1434"/>
                </a:cubicBezTo>
                <a:lnTo>
                  <a:pt x="14750" y="1434"/>
                </a:lnTo>
                <a:cubicBezTo>
                  <a:pt x="14614" y="1434"/>
                  <a:pt x="14503" y="1360"/>
                  <a:pt x="14503" y="1269"/>
                </a:cubicBezTo>
                <a:lnTo>
                  <a:pt x="14503" y="398"/>
                </a:lnTo>
                <a:cubicBezTo>
                  <a:pt x="14503" y="178"/>
                  <a:pt x="14238" y="0"/>
                  <a:pt x="13910" y="0"/>
                </a:cubicBezTo>
                <a:lnTo>
                  <a:pt x="7636" y="0"/>
                </a:lnTo>
                <a:close/>
                <a:moveTo>
                  <a:pt x="9228" y="1434"/>
                </a:moveTo>
                <a:cubicBezTo>
                  <a:pt x="9713" y="1434"/>
                  <a:pt x="10106" y="1700"/>
                  <a:pt x="10106" y="2025"/>
                </a:cubicBezTo>
                <a:cubicBezTo>
                  <a:pt x="10106" y="2350"/>
                  <a:pt x="9713" y="2614"/>
                  <a:pt x="9228" y="2614"/>
                </a:cubicBezTo>
                <a:cubicBezTo>
                  <a:pt x="8743" y="2614"/>
                  <a:pt x="8351" y="2350"/>
                  <a:pt x="8351" y="2025"/>
                </a:cubicBezTo>
                <a:cubicBezTo>
                  <a:pt x="8351" y="1700"/>
                  <a:pt x="8743" y="1434"/>
                  <a:pt x="9228" y="1434"/>
                </a:cubicBezTo>
                <a:close/>
                <a:moveTo>
                  <a:pt x="12317" y="1434"/>
                </a:moveTo>
                <a:cubicBezTo>
                  <a:pt x="12802" y="1434"/>
                  <a:pt x="13195" y="1700"/>
                  <a:pt x="13195" y="2025"/>
                </a:cubicBezTo>
                <a:cubicBezTo>
                  <a:pt x="13195" y="2350"/>
                  <a:pt x="12802" y="2614"/>
                  <a:pt x="12317" y="2614"/>
                </a:cubicBezTo>
                <a:cubicBezTo>
                  <a:pt x="11832" y="2614"/>
                  <a:pt x="11440" y="2350"/>
                  <a:pt x="11440" y="2025"/>
                </a:cubicBezTo>
                <a:cubicBezTo>
                  <a:pt x="11440" y="1700"/>
                  <a:pt x="11832" y="1434"/>
                  <a:pt x="12317" y="1434"/>
                </a:cubicBezTo>
                <a:close/>
                <a:moveTo>
                  <a:pt x="8091" y="5474"/>
                </a:moveTo>
                <a:lnTo>
                  <a:pt x="13454" y="5474"/>
                </a:lnTo>
                <a:lnTo>
                  <a:pt x="13454" y="7795"/>
                </a:lnTo>
                <a:lnTo>
                  <a:pt x="8091" y="7795"/>
                </a:lnTo>
                <a:lnTo>
                  <a:pt x="8091" y="5474"/>
                </a:lnTo>
                <a:close/>
                <a:moveTo>
                  <a:pt x="8688" y="8716"/>
                </a:moveTo>
                <a:cubicBezTo>
                  <a:pt x="9016" y="8716"/>
                  <a:pt x="9281" y="8895"/>
                  <a:pt x="9281" y="9116"/>
                </a:cubicBezTo>
                <a:cubicBezTo>
                  <a:pt x="9281" y="9336"/>
                  <a:pt x="9016" y="9514"/>
                  <a:pt x="8688" y="9514"/>
                </a:cubicBezTo>
                <a:cubicBezTo>
                  <a:pt x="8359" y="9514"/>
                  <a:pt x="8091" y="9336"/>
                  <a:pt x="8091" y="9116"/>
                </a:cubicBezTo>
                <a:cubicBezTo>
                  <a:pt x="8091" y="8895"/>
                  <a:pt x="8359" y="8716"/>
                  <a:pt x="8688" y="8716"/>
                </a:cubicBezTo>
                <a:close/>
                <a:moveTo>
                  <a:pt x="10773" y="8716"/>
                </a:moveTo>
                <a:cubicBezTo>
                  <a:pt x="11102" y="8716"/>
                  <a:pt x="11369" y="8895"/>
                  <a:pt x="11369" y="9116"/>
                </a:cubicBezTo>
                <a:cubicBezTo>
                  <a:pt x="11369" y="9336"/>
                  <a:pt x="11102" y="9514"/>
                  <a:pt x="10773" y="9514"/>
                </a:cubicBezTo>
                <a:cubicBezTo>
                  <a:pt x="10444" y="9514"/>
                  <a:pt x="10177" y="9336"/>
                  <a:pt x="10177" y="9116"/>
                </a:cubicBezTo>
                <a:cubicBezTo>
                  <a:pt x="10177" y="8895"/>
                  <a:pt x="10444" y="8716"/>
                  <a:pt x="10773" y="8716"/>
                </a:cubicBezTo>
                <a:close/>
                <a:moveTo>
                  <a:pt x="12858" y="8716"/>
                </a:moveTo>
                <a:cubicBezTo>
                  <a:pt x="13187" y="8716"/>
                  <a:pt x="13454" y="8895"/>
                  <a:pt x="13454" y="9116"/>
                </a:cubicBezTo>
                <a:cubicBezTo>
                  <a:pt x="13454" y="9336"/>
                  <a:pt x="13187" y="9514"/>
                  <a:pt x="12858" y="9514"/>
                </a:cubicBezTo>
                <a:cubicBezTo>
                  <a:pt x="12530" y="9514"/>
                  <a:pt x="12265" y="9336"/>
                  <a:pt x="12265" y="9116"/>
                </a:cubicBezTo>
                <a:cubicBezTo>
                  <a:pt x="12265" y="8895"/>
                  <a:pt x="12530" y="8716"/>
                  <a:pt x="12858" y="8716"/>
                </a:cubicBezTo>
                <a:close/>
                <a:moveTo>
                  <a:pt x="10773" y="10277"/>
                </a:moveTo>
                <a:cubicBezTo>
                  <a:pt x="11801" y="10277"/>
                  <a:pt x="12768" y="10545"/>
                  <a:pt x="13495" y="11033"/>
                </a:cubicBezTo>
                <a:lnTo>
                  <a:pt x="11917" y="12093"/>
                </a:lnTo>
                <a:cubicBezTo>
                  <a:pt x="11612" y="11888"/>
                  <a:pt x="11205" y="11774"/>
                  <a:pt x="10773" y="11774"/>
                </a:cubicBezTo>
                <a:cubicBezTo>
                  <a:pt x="10341" y="11774"/>
                  <a:pt x="9934" y="11888"/>
                  <a:pt x="9628" y="12093"/>
                </a:cubicBezTo>
                <a:lnTo>
                  <a:pt x="8051" y="11033"/>
                </a:lnTo>
                <a:cubicBezTo>
                  <a:pt x="8778" y="10545"/>
                  <a:pt x="9745" y="10277"/>
                  <a:pt x="10773" y="10277"/>
                </a:cubicBezTo>
                <a:close/>
              </a:path>
            </a:pathLst>
          </a:custGeom>
          <a:solidFill>
            <a:srgbClr val="FFFFFF"/>
          </a:solidFill>
          <a:ln w="12700">
            <a:miter lim="400000"/>
          </a:ln>
        </p:spPr>
        <p:txBody>
          <a:bodyPr lIns="0" tIns="0" rIns="0" bIns="0" anchor="ctr"/>
          <a:lstStyle/>
          <a:p>
            <a:pPr>
              <a:defRPr sz="1600">
                <a:solidFill>
                  <a:srgbClr val="FFFFFF"/>
                </a:solidFill>
              </a:defRPr>
            </a:pPr>
            <a:endParaRPr/>
          </a:p>
        </p:txBody>
      </p:sp>
      <p:sp>
        <p:nvSpPr>
          <p:cNvPr id="369" name="Robot"/>
          <p:cNvSpPr/>
          <p:nvPr/>
        </p:nvSpPr>
        <p:spPr>
          <a:xfrm>
            <a:off x="7915316" y="2054848"/>
            <a:ext cx="302060" cy="451385"/>
          </a:xfrm>
          <a:custGeom>
            <a:avLst/>
            <a:gdLst/>
            <a:ahLst/>
            <a:cxnLst>
              <a:cxn ang="0">
                <a:pos x="wd2" y="hd2"/>
              </a:cxn>
              <a:cxn ang="5400000">
                <a:pos x="wd2" y="hd2"/>
              </a:cxn>
              <a:cxn ang="10800000">
                <a:pos x="wd2" y="hd2"/>
              </a:cxn>
              <a:cxn ang="16200000">
                <a:pos x="wd2" y="hd2"/>
              </a:cxn>
            </a:cxnLst>
            <a:rect l="0" t="0" r="r" b="b"/>
            <a:pathLst>
              <a:path w="21547" h="21600" extrusionOk="0">
                <a:moveTo>
                  <a:pt x="7636" y="0"/>
                </a:moveTo>
                <a:cubicBezTo>
                  <a:pt x="7308" y="0"/>
                  <a:pt x="7042" y="178"/>
                  <a:pt x="7042" y="398"/>
                </a:cubicBezTo>
                <a:lnTo>
                  <a:pt x="7042" y="1269"/>
                </a:lnTo>
                <a:cubicBezTo>
                  <a:pt x="7042" y="1360"/>
                  <a:pt x="6932" y="1434"/>
                  <a:pt x="6796" y="1434"/>
                </a:cubicBezTo>
                <a:lnTo>
                  <a:pt x="6444" y="1434"/>
                </a:lnTo>
                <a:cubicBezTo>
                  <a:pt x="6308" y="1434"/>
                  <a:pt x="6197" y="1509"/>
                  <a:pt x="6197" y="1600"/>
                </a:cubicBezTo>
                <a:lnTo>
                  <a:pt x="6197" y="2450"/>
                </a:lnTo>
                <a:cubicBezTo>
                  <a:pt x="6197" y="2541"/>
                  <a:pt x="6308" y="2614"/>
                  <a:pt x="6444" y="2614"/>
                </a:cubicBezTo>
                <a:lnTo>
                  <a:pt x="6796" y="2614"/>
                </a:lnTo>
                <a:cubicBezTo>
                  <a:pt x="6932" y="2614"/>
                  <a:pt x="7042" y="2688"/>
                  <a:pt x="7042" y="2779"/>
                </a:cubicBezTo>
                <a:lnTo>
                  <a:pt x="7042" y="4048"/>
                </a:lnTo>
                <a:lnTo>
                  <a:pt x="4708" y="4048"/>
                </a:lnTo>
                <a:cubicBezTo>
                  <a:pt x="4373" y="4048"/>
                  <a:pt x="4102" y="4230"/>
                  <a:pt x="4102" y="4455"/>
                </a:cubicBezTo>
                <a:lnTo>
                  <a:pt x="4102" y="5592"/>
                </a:lnTo>
                <a:lnTo>
                  <a:pt x="3470" y="5592"/>
                </a:lnTo>
                <a:lnTo>
                  <a:pt x="3470" y="5197"/>
                </a:lnTo>
                <a:cubicBezTo>
                  <a:pt x="3470" y="5006"/>
                  <a:pt x="3238" y="4850"/>
                  <a:pt x="2952" y="4850"/>
                </a:cubicBezTo>
                <a:lnTo>
                  <a:pt x="575" y="4850"/>
                </a:lnTo>
                <a:cubicBezTo>
                  <a:pt x="289" y="4850"/>
                  <a:pt x="57" y="5006"/>
                  <a:pt x="57" y="5197"/>
                </a:cubicBezTo>
                <a:lnTo>
                  <a:pt x="57" y="9364"/>
                </a:lnTo>
                <a:cubicBezTo>
                  <a:pt x="57" y="9530"/>
                  <a:pt x="233" y="9669"/>
                  <a:pt x="464" y="9703"/>
                </a:cubicBezTo>
                <a:lnTo>
                  <a:pt x="464" y="10395"/>
                </a:lnTo>
                <a:cubicBezTo>
                  <a:pt x="233" y="10429"/>
                  <a:pt x="57" y="10568"/>
                  <a:pt x="57" y="10734"/>
                </a:cubicBezTo>
                <a:lnTo>
                  <a:pt x="57" y="13326"/>
                </a:lnTo>
                <a:cubicBezTo>
                  <a:pt x="57" y="13518"/>
                  <a:pt x="290" y="13672"/>
                  <a:pt x="575" y="13672"/>
                </a:cubicBezTo>
                <a:lnTo>
                  <a:pt x="771" y="13672"/>
                </a:lnTo>
                <a:lnTo>
                  <a:pt x="117" y="14205"/>
                </a:lnTo>
                <a:cubicBezTo>
                  <a:pt x="10" y="14293"/>
                  <a:pt x="-27" y="14412"/>
                  <a:pt x="19" y="14521"/>
                </a:cubicBezTo>
                <a:lnTo>
                  <a:pt x="480" y="15614"/>
                </a:lnTo>
                <a:cubicBezTo>
                  <a:pt x="506" y="15676"/>
                  <a:pt x="590" y="15719"/>
                  <a:pt x="686" y="15719"/>
                </a:cubicBezTo>
                <a:lnTo>
                  <a:pt x="1020" y="15719"/>
                </a:lnTo>
                <a:cubicBezTo>
                  <a:pt x="1138" y="15719"/>
                  <a:pt x="1234" y="15655"/>
                  <a:pt x="1234" y="15576"/>
                </a:cubicBezTo>
                <a:lnTo>
                  <a:pt x="1234" y="14788"/>
                </a:lnTo>
                <a:cubicBezTo>
                  <a:pt x="1234" y="14591"/>
                  <a:pt x="1472" y="14431"/>
                  <a:pt x="1765" y="14431"/>
                </a:cubicBezTo>
                <a:cubicBezTo>
                  <a:pt x="2058" y="14431"/>
                  <a:pt x="2293" y="14591"/>
                  <a:pt x="2293" y="14788"/>
                </a:cubicBezTo>
                <a:lnTo>
                  <a:pt x="2293" y="15576"/>
                </a:lnTo>
                <a:cubicBezTo>
                  <a:pt x="2293" y="15655"/>
                  <a:pt x="2389" y="15719"/>
                  <a:pt x="2507" y="15719"/>
                </a:cubicBezTo>
                <a:lnTo>
                  <a:pt x="2842" y="15719"/>
                </a:lnTo>
                <a:cubicBezTo>
                  <a:pt x="2937" y="15719"/>
                  <a:pt x="3022" y="15676"/>
                  <a:pt x="3048" y="15614"/>
                </a:cubicBezTo>
                <a:lnTo>
                  <a:pt x="3508" y="14521"/>
                </a:lnTo>
                <a:cubicBezTo>
                  <a:pt x="3554" y="14412"/>
                  <a:pt x="3518" y="14293"/>
                  <a:pt x="3410" y="14205"/>
                </a:cubicBezTo>
                <a:lnTo>
                  <a:pt x="2756" y="13672"/>
                </a:lnTo>
                <a:lnTo>
                  <a:pt x="2952" y="13672"/>
                </a:lnTo>
                <a:cubicBezTo>
                  <a:pt x="3238" y="13672"/>
                  <a:pt x="3470" y="13518"/>
                  <a:pt x="3470" y="13326"/>
                </a:cubicBezTo>
                <a:lnTo>
                  <a:pt x="3470" y="10734"/>
                </a:lnTo>
                <a:cubicBezTo>
                  <a:pt x="3470" y="10568"/>
                  <a:pt x="3297" y="10429"/>
                  <a:pt x="3065" y="10395"/>
                </a:cubicBezTo>
                <a:lnTo>
                  <a:pt x="3065" y="9703"/>
                </a:lnTo>
                <a:cubicBezTo>
                  <a:pt x="3297" y="9669"/>
                  <a:pt x="3470" y="9530"/>
                  <a:pt x="3470" y="9364"/>
                </a:cubicBezTo>
                <a:lnTo>
                  <a:pt x="3470" y="7843"/>
                </a:lnTo>
                <a:lnTo>
                  <a:pt x="4102" y="7843"/>
                </a:lnTo>
                <a:lnTo>
                  <a:pt x="4102" y="13265"/>
                </a:lnTo>
                <a:cubicBezTo>
                  <a:pt x="4102" y="13490"/>
                  <a:pt x="4373" y="13672"/>
                  <a:pt x="4708" y="13672"/>
                </a:cubicBezTo>
                <a:lnTo>
                  <a:pt x="5367" y="13672"/>
                </a:lnTo>
                <a:lnTo>
                  <a:pt x="5367" y="19636"/>
                </a:lnTo>
                <a:cubicBezTo>
                  <a:pt x="5367" y="19764"/>
                  <a:pt x="5302" y="19890"/>
                  <a:pt x="5186" y="19992"/>
                </a:cubicBezTo>
                <a:lnTo>
                  <a:pt x="4326" y="20751"/>
                </a:lnTo>
                <a:cubicBezTo>
                  <a:pt x="4210" y="20853"/>
                  <a:pt x="4145" y="20979"/>
                  <a:pt x="4145" y="21107"/>
                </a:cubicBezTo>
                <a:lnTo>
                  <a:pt x="4145" y="21327"/>
                </a:lnTo>
                <a:cubicBezTo>
                  <a:pt x="4145" y="21477"/>
                  <a:pt x="4328" y="21600"/>
                  <a:pt x="4552" y="21600"/>
                </a:cubicBezTo>
                <a:lnTo>
                  <a:pt x="9040" y="21600"/>
                </a:lnTo>
                <a:cubicBezTo>
                  <a:pt x="9264" y="21600"/>
                  <a:pt x="9447" y="21477"/>
                  <a:pt x="9447" y="21327"/>
                </a:cubicBezTo>
                <a:lnTo>
                  <a:pt x="9447" y="13672"/>
                </a:lnTo>
                <a:lnTo>
                  <a:pt x="12099" y="13672"/>
                </a:lnTo>
                <a:lnTo>
                  <a:pt x="12099" y="21327"/>
                </a:lnTo>
                <a:cubicBezTo>
                  <a:pt x="12099" y="21477"/>
                  <a:pt x="12282" y="21600"/>
                  <a:pt x="12506" y="21600"/>
                </a:cubicBezTo>
                <a:lnTo>
                  <a:pt x="16994" y="21600"/>
                </a:lnTo>
                <a:cubicBezTo>
                  <a:pt x="17218" y="21600"/>
                  <a:pt x="17399" y="21477"/>
                  <a:pt x="17399" y="21327"/>
                </a:cubicBezTo>
                <a:lnTo>
                  <a:pt x="17399" y="21107"/>
                </a:lnTo>
                <a:cubicBezTo>
                  <a:pt x="17399" y="20979"/>
                  <a:pt x="17336" y="20853"/>
                  <a:pt x="17220" y="20751"/>
                </a:cubicBezTo>
                <a:lnTo>
                  <a:pt x="16357" y="19992"/>
                </a:lnTo>
                <a:cubicBezTo>
                  <a:pt x="16241" y="19890"/>
                  <a:pt x="16179" y="19764"/>
                  <a:pt x="16179" y="19636"/>
                </a:cubicBezTo>
                <a:lnTo>
                  <a:pt x="16179" y="13672"/>
                </a:lnTo>
                <a:lnTo>
                  <a:pt x="16838" y="13672"/>
                </a:lnTo>
                <a:cubicBezTo>
                  <a:pt x="17173" y="13672"/>
                  <a:pt x="17444" y="13490"/>
                  <a:pt x="17444" y="13265"/>
                </a:cubicBezTo>
                <a:lnTo>
                  <a:pt x="17444" y="7843"/>
                </a:lnTo>
                <a:lnTo>
                  <a:pt x="18075" y="7843"/>
                </a:lnTo>
                <a:lnTo>
                  <a:pt x="18075" y="9364"/>
                </a:lnTo>
                <a:cubicBezTo>
                  <a:pt x="18075" y="9530"/>
                  <a:pt x="18249" y="9669"/>
                  <a:pt x="18480" y="9703"/>
                </a:cubicBezTo>
                <a:lnTo>
                  <a:pt x="18480" y="10395"/>
                </a:lnTo>
                <a:cubicBezTo>
                  <a:pt x="18249" y="10429"/>
                  <a:pt x="18075" y="10568"/>
                  <a:pt x="18075" y="10734"/>
                </a:cubicBezTo>
                <a:lnTo>
                  <a:pt x="18075" y="13326"/>
                </a:lnTo>
                <a:cubicBezTo>
                  <a:pt x="18075" y="13518"/>
                  <a:pt x="18308" y="13672"/>
                  <a:pt x="18594" y="13672"/>
                </a:cubicBezTo>
                <a:lnTo>
                  <a:pt x="18790" y="13672"/>
                </a:lnTo>
                <a:lnTo>
                  <a:pt x="18136" y="14205"/>
                </a:lnTo>
                <a:cubicBezTo>
                  <a:pt x="18028" y="14293"/>
                  <a:pt x="17991" y="14412"/>
                  <a:pt x="18038" y="14521"/>
                </a:cubicBezTo>
                <a:lnTo>
                  <a:pt x="18498" y="15614"/>
                </a:lnTo>
                <a:cubicBezTo>
                  <a:pt x="18524" y="15676"/>
                  <a:pt x="18609" y="15719"/>
                  <a:pt x="18704" y="15719"/>
                </a:cubicBezTo>
                <a:lnTo>
                  <a:pt x="19039" y="15719"/>
                </a:lnTo>
                <a:cubicBezTo>
                  <a:pt x="19157" y="15719"/>
                  <a:pt x="19250" y="15655"/>
                  <a:pt x="19250" y="15576"/>
                </a:cubicBezTo>
                <a:lnTo>
                  <a:pt x="19250" y="14788"/>
                </a:lnTo>
                <a:cubicBezTo>
                  <a:pt x="19250" y="14591"/>
                  <a:pt x="19488" y="14431"/>
                  <a:pt x="19781" y="14431"/>
                </a:cubicBezTo>
                <a:cubicBezTo>
                  <a:pt x="20074" y="14431"/>
                  <a:pt x="20312" y="14591"/>
                  <a:pt x="20312" y="14788"/>
                </a:cubicBezTo>
                <a:lnTo>
                  <a:pt x="20312" y="15576"/>
                </a:lnTo>
                <a:cubicBezTo>
                  <a:pt x="20312" y="15655"/>
                  <a:pt x="20408" y="15719"/>
                  <a:pt x="20525" y="15719"/>
                </a:cubicBezTo>
                <a:lnTo>
                  <a:pt x="20860" y="15719"/>
                </a:lnTo>
                <a:cubicBezTo>
                  <a:pt x="20955" y="15719"/>
                  <a:pt x="21038" y="15676"/>
                  <a:pt x="21064" y="15614"/>
                </a:cubicBezTo>
                <a:lnTo>
                  <a:pt x="21527" y="14521"/>
                </a:lnTo>
                <a:cubicBezTo>
                  <a:pt x="21573" y="14412"/>
                  <a:pt x="21536" y="14293"/>
                  <a:pt x="21429" y="14205"/>
                </a:cubicBezTo>
                <a:lnTo>
                  <a:pt x="20775" y="13672"/>
                </a:lnTo>
                <a:lnTo>
                  <a:pt x="20971" y="13672"/>
                </a:lnTo>
                <a:cubicBezTo>
                  <a:pt x="21256" y="13672"/>
                  <a:pt x="21489" y="13518"/>
                  <a:pt x="21489" y="13326"/>
                </a:cubicBezTo>
                <a:lnTo>
                  <a:pt x="21489" y="10734"/>
                </a:lnTo>
                <a:cubicBezTo>
                  <a:pt x="21489" y="10568"/>
                  <a:pt x="21313" y="10429"/>
                  <a:pt x="21081" y="10395"/>
                </a:cubicBezTo>
                <a:lnTo>
                  <a:pt x="21081" y="9703"/>
                </a:lnTo>
                <a:cubicBezTo>
                  <a:pt x="21313" y="9669"/>
                  <a:pt x="21489" y="9530"/>
                  <a:pt x="21489" y="9364"/>
                </a:cubicBezTo>
                <a:lnTo>
                  <a:pt x="21489" y="5197"/>
                </a:lnTo>
                <a:cubicBezTo>
                  <a:pt x="21489" y="5006"/>
                  <a:pt x="21256" y="4850"/>
                  <a:pt x="20971" y="4850"/>
                </a:cubicBezTo>
                <a:lnTo>
                  <a:pt x="18594" y="4850"/>
                </a:lnTo>
                <a:cubicBezTo>
                  <a:pt x="18308" y="4850"/>
                  <a:pt x="18075" y="5006"/>
                  <a:pt x="18075" y="5197"/>
                </a:cubicBezTo>
                <a:lnTo>
                  <a:pt x="18075" y="5592"/>
                </a:lnTo>
                <a:lnTo>
                  <a:pt x="17444" y="5592"/>
                </a:lnTo>
                <a:lnTo>
                  <a:pt x="17444" y="4455"/>
                </a:lnTo>
                <a:cubicBezTo>
                  <a:pt x="17444" y="4230"/>
                  <a:pt x="17173" y="4048"/>
                  <a:pt x="16838" y="4048"/>
                </a:cubicBezTo>
                <a:lnTo>
                  <a:pt x="14503" y="4048"/>
                </a:lnTo>
                <a:lnTo>
                  <a:pt x="14503" y="2779"/>
                </a:lnTo>
                <a:cubicBezTo>
                  <a:pt x="14503" y="2688"/>
                  <a:pt x="14614" y="2614"/>
                  <a:pt x="14750" y="2614"/>
                </a:cubicBezTo>
                <a:lnTo>
                  <a:pt x="15102" y="2614"/>
                </a:lnTo>
                <a:cubicBezTo>
                  <a:pt x="15238" y="2614"/>
                  <a:pt x="15349" y="2541"/>
                  <a:pt x="15349" y="2450"/>
                </a:cubicBezTo>
                <a:lnTo>
                  <a:pt x="15349" y="1600"/>
                </a:lnTo>
                <a:cubicBezTo>
                  <a:pt x="15349" y="1509"/>
                  <a:pt x="15238" y="1434"/>
                  <a:pt x="15102" y="1434"/>
                </a:cubicBezTo>
                <a:lnTo>
                  <a:pt x="14750" y="1434"/>
                </a:lnTo>
                <a:cubicBezTo>
                  <a:pt x="14614" y="1434"/>
                  <a:pt x="14503" y="1360"/>
                  <a:pt x="14503" y="1269"/>
                </a:cubicBezTo>
                <a:lnTo>
                  <a:pt x="14503" y="398"/>
                </a:lnTo>
                <a:cubicBezTo>
                  <a:pt x="14503" y="178"/>
                  <a:pt x="14238" y="0"/>
                  <a:pt x="13910" y="0"/>
                </a:cubicBezTo>
                <a:lnTo>
                  <a:pt x="7636" y="0"/>
                </a:lnTo>
                <a:close/>
                <a:moveTo>
                  <a:pt x="9228" y="1434"/>
                </a:moveTo>
                <a:cubicBezTo>
                  <a:pt x="9713" y="1434"/>
                  <a:pt x="10106" y="1700"/>
                  <a:pt x="10106" y="2025"/>
                </a:cubicBezTo>
                <a:cubicBezTo>
                  <a:pt x="10106" y="2350"/>
                  <a:pt x="9713" y="2614"/>
                  <a:pt x="9228" y="2614"/>
                </a:cubicBezTo>
                <a:cubicBezTo>
                  <a:pt x="8743" y="2614"/>
                  <a:pt x="8351" y="2350"/>
                  <a:pt x="8351" y="2025"/>
                </a:cubicBezTo>
                <a:cubicBezTo>
                  <a:pt x="8351" y="1700"/>
                  <a:pt x="8743" y="1434"/>
                  <a:pt x="9228" y="1434"/>
                </a:cubicBezTo>
                <a:close/>
                <a:moveTo>
                  <a:pt x="12317" y="1434"/>
                </a:moveTo>
                <a:cubicBezTo>
                  <a:pt x="12802" y="1434"/>
                  <a:pt x="13195" y="1700"/>
                  <a:pt x="13195" y="2025"/>
                </a:cubicBezTo>
                <a:cubicBezTo>
                  <a:pt x="13195" y="2350"/>
                  <a:pt x="12802" y="2614"/>
                  <a:pt x="12317" y="2614"/>
                </a:cubicBezTo>
                <a:cubicBezTo>
                  <a:pt x="11832" y="2614"/>
                  <a:pt x="11440" y="2350"/>
                  <a:pt x="11440" y="2025"/>
                </a:cubicBezTo>
                <a:cubicBezTo>
                  <a:pt x="11440" y="1700"/>
                  <a:pt x="11832" y="1434"/>
                  <a:pt x="12317" y="1434"/>
                </a:cubicBezTo>
                <a:close/>
                <a:moveTo>
                  <a:pt x="8091" y="5474"/>
                </a:moveTo>
                <a:lnTo>
                  <a:pt x="13454" y="5474"/>
                </a:lnTo>
                <a:lnTo>
                  <a:pt x="13454" y="7795"/>
                </a:lnTo>
                <a:lnTo>
                  <a:pt x="8091" y="7795"/>
                </a:lnTo>
                <a:lnTo>
                  <a:pt x="8091" y="5474"/>
                </a:lnTo>
                <a:close/>
                <a:moveTo>
                  <a:pt x="8688" y="8716"/>
                </a:moveTo>
                <a:cubicBezTo>
                  <a:pt x="9016" y="8716"/>
                  <a:pt x="9281" y="8895"/>
                  <a:pt x="9281" y="9116"/>
                </a:cubicBezTo>
                <a:cubicBezTo>
                  <a:pt x="9281" y="9336"/>
                  <a:pt x="9016" y="9514"/>
                  <a:pt x="8688" y="9514"/>
                </a:cubicBezTo>
                <a:cubicBezTo>
                  <a:pt x="8359" y="9514"/>
                  <a:pt x="8091" y="9336"/>
                  <a:pt x="8091" y="9116"/>
                </a:cubicBezTo>
                <a:cubicBezTo>
                  <a:pt x="8091" y="8895"/>
                  <a:pt x="8359" y="8716"/>
                  <a:pt x="8688" y="8716"/>
                </a:cubicBezTo>
                <a:close/>
                <a:moveTo>
                  <a:pt x="10773" y="8716"/>
                </a:moveTo>
                <a:cubicBezTo>
                  <a:pt x="11102" y="8716"/>
                  <a:pt x="11369" y="8895"/>
                  <a:pt x="11369" y="9116"/>
                </a:cubicBezTo>
                <a:cubicBezTo>
                  <a:pt x="11369" y="9336"/>
                  <a:pt x="11102" y="9514"/>
                  <a:pt x="10773" y="9514"/>
                </a:cubicBezTo>
                <a:cubicBezTo>
                  <a:pt x="10444" y="9514"/>
                  <a:pt x="10177" y="9336"/>
                  <a:pt x="10177" y="9116"/>
                </a:cubicBezTo>
                <a:cubicBezTo>
                  <a:pt x="10177" y="8895"/>
                  <a:pt x="10444" y="8716"/>
                  <a:pt x="10773" y="8716"/>
                </a:cubicBezTo>
                <a:close/>
                <a:moveTo>
                  <a:pt x="12858" y="8716"/>
                </a:moveTo>
                <a:cubicBezTo>
                  <a:pt x="13187" y="8716"/>
                  <a:pt x="13454" y="8895"/>
                  <a:pt x="13454" y="9116"/>
                </a:cubicBezTo>
                <a:cubicBezTo>
                  <a:pt x="13454" y="9336"/>
                  <a:pt x="13187" y="9514"/>
                  <a:pt x="12858" y="9514"/>
                </a:cubicBezTo>
                <a:cubicBezTo>
                  <a:pt x="12530" y="9514"/>
                  <a:pt x="12265" y="9336"/>
                  <a:pt x="12265" y="9116"/>
                </a:cubicBezTo>
                <a:cubicBezTo>
                  <a:pt x="12265" y="8895"/>
                  <a:pt x="12530" y="8716"/>
                  <a:pt x="12858" y="8716"/>
                </a:cubicBezTo>
                <a:close/>
                <a:moveTo>
                  <a:pt x="10773" y="10277"/>
                </a:moveTo>
                <a:cubicBezTo>
                  <a:pt x="11801" y="10277"/>
                  <a:pt x="12768" y="10545"/>
                  <a:pt x="13495" y="11033"/>
                </a:cubicBezTo>
                <a:lnTo>
                  <a:pt x="11917" y="12093"/>
                </a:lnTo>
                <a:cubicBezTo>
                  <a:pt x="11612" y="11888"/>
                  <a:pt x="11205" y="11774"/>
                  <a:pt x="10773" y="11774"/>
                </a:cubicBezTo>
                <a:cubicBezTo>
                  <a:pt x="10341" y="11774"/>
                  <a:pt x="9934" y="11888"/>
                  <a:pt x="9628" y="12093"/>
                </a:cubicBezTo>
                <a:lnTo>
                  <a:pt x="8051" y="11033"/>
                </a:lnTo>
                <a:cubicBezTo>
                  <a:pt x="8778" y="10545"/>
                  <a:pt x="9745" y="10277"/>
                  <a:pt x="10773" y="10277"/>
                </a:cubicBezTo>
                <a:close/>
              </a:path>
            </a:pathLst>
          </a:custGeom>
          <a:solidFill>
            <a:srgbClr val="FFFFFF"/>
          </a:solidFill>
          <a:ln w="12700">
            <a:miter lim="400000"/>
          </a:ln>
        </p:spPr>
        <p:txBody>
          <a:bodyPr lIns="0" tIns="0" rIns="0" bIns="0" anchor="ctr"/>
          <a:lstStyle/>
          <a:p>
            <a:pPr>
              <a:defRPr sz="1600">
                <a:solidFill>
                  <a:srgbClr val="FFFFFF"/>
                </a:solidFill>
              </a:defRPr>
            </a:pPr>
            <a:endParaRPr/>
          </a:p>
        </p:txBody>
      </p:sp>
      <p:sp>
        <p:nvSpPr>
          <p:cNvPr id="370" name="Wrench"/>
          <p:cNvSpPr/>
          <p:nvPr/>
        </p:nvSpPr>
        <p:spPr>
          <a:xfrm rot="5250945">
            <a:off x="10389735" y="1875994"/>
            <a:ext cx="255163" cy="891780"/>
          </a:xfrm>
          <a:custGeom>
            <a:avLst/>
            <a:gdLst/>
            <a:ahLst/>
            <a:cxnLst>
              <a:cxn ang="0">
                <a:pos x="wd2" y="hd2"/>
              </a:cxn>
              <a:cxn ang="5400000">
                <a:pos x="wd2" y="hd2"/>
              </a:cxn>
              <a:cxn ang="10800000">
                <a:pos x="wd2" y="hd2"/>
              </a:cxn>
              <a:cxn ang="16200000">
                <a:pos x="wd2" y="hd2"/>
              </a:cxn>
            </a:cxnLst>
            <a:rect l="0" t="0" r="r" b="b"/>
            <a:pathLst>
              <a:path w="21351" h="21089" extrusionOk="0">
                <a:moveTo>
                  <a:pt x="10495" y="1"/>
                </a:moveTo>
                <a:cubicBezTo>
                  <a:pt x="5537" y="237"/>
                  <a:pt x="2663" y="1178"/>
                  <a:pt x="1749" y="2267"/>
                </a:cubicBezTo>
                <a:cubicBezTo>
                  <a:pt x="1263" y="2301"/>
                  <a:pt x="679" y="2339"/>
                  <a:pt x="433" y="2354"/>
                </a:cubicBezTo>
                <a:cubicBezTo>
                  <a:pt x="-23" y="2381"/>
                  <a:pt x="-170" y="2869"/>
                  <a:pt x="241" y="2922"/>
                </a:cubicBezTo>
                <a:cubicBezTo>
                  <a:pt x="457" y="2950"/>
                  <a:pt x="979" y="3018"/>
                  <a:pt x="1429" y="3077"/>
                </a:cubicBezTo>
                <a:cubicBezTo>
                  <a:pt x="1447" y="3792"/>
                  <a:pt x="2245" y="4513"/>
                  <a:pt x="3787" y="5096"/>
                </a:cubicBezTo>
                <a:cubicBezTo>
                  <a:pt x="6520" y="6130"/>
                  <a:pt x="7537" y="7410"/>
                  <a:pt x="7537" y="8611"/>
                </a:cubicBezTo>
                <a:cubicBezTo>
                  <a:pt x="7537" y="9390"/>
                  <a:pt x="5738" y="18573"/>
                  <a:pt x="5738" y="19703"/>
                </a:cubicBezTo>
                <a:cubicBezTo>
                  <a:pt x="5738" y="21590"/>
                  <a:pt x="15503" y="21512"/>
                  <a:pt x="15503" y="19703"/>
                </a:cubicBezTo>
                <a:cubicBezTo>
                  <a:pt x="15503" y="18645"/>
                  <a:pt x="14559" y="11348"/>
                  <a:pt x="14559" y="8655"/>
                </a:cubicBezTo>
                <a:cubicBezTo>
                  <a:pt x="14559" y="6354"/>
                  <a:pt x="19684" y="4736"/>
                  <a:pt x="21238" y="4314"/>
                </a:cubicBezTo>
                <a:cubicBezTo>
                  <a:pt x="21430" y="4262"/>
                  <a:pt x="21367" y="4172"/>
                  <a:pt x="21122" y="4143"/>
                </a:cubicBezTo>
                <a:lnTo>
                  <a:pt x="8981" y="2738"/>
                </a:lnTo>
                <a:lnTo>
                  <a:pt x="7956" y="2069"/>
                </a:lnTo>
                <a:cubicBezTo>
                  <a:pt x="7956" y="2069"/>
                  <a:pt x="9739" y="792"/>
                  <a:pt x="10809" y="114"/>
                </a:cubicBezTo>
                <a:cubicBezTo>
                  <a:pt x="10903" y="55"/>
                  <a:pt x="10723" y="-10"/>
                  <a:pt x="10495" y="1"/>
                </a:cubicBezTo>
                <a:close/>
                <a:moveTo>
                  <a:pt x="15555" y="549"/>
                </a:moveTo>
                <a:cubicBezTo>
                  <a:pt x="15455" y="559"/>
                  <a:pt x="15369" y="582"/>
                  <a:pt x="15322" y="611"/>
                </a:cubicBezTo>
                <a:cubicBezTo>
                  <a:pt x="14260" y="1278"/>
                  <a:pt x="12673" y="2415"/>
                  <a:pt x="12673" y="2415"/>
                </a:cubicBezTo>
                <a:lnTo>
                  <a:pt x="13511" y="3001"/>
                </a:lnTo>
                <a:lnTo>
                  <a:pt x="17977" y="3519"/>
                </a:lnTo>
                <a:cubicBezTo>
                  <a:pt x="18982" y="1431"/>
                  <a:pt x="16932" y="699"/>
                  <a:pt x="15869" y="554"/>
                </a:cubicBezTo>
                <a:cubicBezTo>
                  <a:pt x="15765" y="540"/>
                  <a:pt x="15655" y="539"/>
                  <a:pt x="15555" y="549"/>
                </a:cubicBezTo>
                <a:close/>
                <a:moveTo>
                  <a:pt x="8899" y="4831"/>
                </a:moveTo>
                <a:cubicBezTo>
                  <a:pt x="8932" y="4832"/>
                  <a:pt x="8962" y="4838"/>
                  <a:pt x="8969" y="4849"/>
                </a:cubicBezTo>
                <a:lnTo>
                  <a:pt x="9190" y="5208"/>
                </a:lnTo>
                <a:cubicBezTo>
                  <a:pt x="9224" y="5263"/>
                  <a:pt x="9450" y="5291"/>
                  <a:pt x="9610" y="5257"/>
                </a:cubicBezTo>
                <a:lnTo>
                  <a:pt x="10553" y="5058"/>
                </a:lnTo>
                <a:cubicBezTo>
                  <a:pt x="10713" y="5025"/>
                  <a:pt x="10944" y="5050"/>
                  <a:pt x="10978" y="5106"/>
                </a:cubicBezTo>
                <a:lnTo>
                  <a:pt x="11176" y="5433"/>
                </a:lnTo>
                <a:cubicBezTo>
                  <a:pt x="11210" y="5489"/>
                  <a:pt x="11442" y="5514"/>
                  <a:pt x="11601" y="5481"/>
                </a:cubicBezTo>
                <a:lnTo>
                  <a:pt x="12544" y="5283"/>
                </a:lnTo>
                <a:cubicBezTo>
                  <a:pt x="12704" y="5250"/>
                  <a:pt x="12930" y="5276"/>
                  <a:pt x="12964" y="5331"/>
                </a:cubicBezTo>
                <a:lnTo>
                  <a:pt x="13168" y="5659"/>
                </a:lnTo>
                <a:cubicBezTo>
                  <a:pt x="13201" y="5714"/>
                  <a:pt x="13427" y="5740"/>
                  <a:pt x="13587" y="5706"/>
                </a:cubicBezTo>
                <a:lnTo>
                  <a:pt x="14623" y="5489"/>
                </a:lnTo>
                <a:cubicBezTo>
                  <a:pt x="14688" y="5476"/>
                  <a:pt x="14776" y="5494"/>
                  <a:pt x="14746" y="5516"/>
                </a:cubicBezTo>
                <a:lnTo>
                  <a:pt x="14134" y="5948"/>
                </a:lnTo>
                <a:cubicBezTo>
                  <a:pt x="14053" y="6006"/>
                  <a:pt x="13820" y="6034"/>
                  <a:pt x="13616" y="6011"/>
                </a:cubicBezTo>
                <a:lnTo>
                  <a:pt x="8422" y="5423"/>
                </a:lnTo>
                <a:cubicBezTo>
                  <a:pt x="8218" y="5400"/>
                  <a:pt x="8119" y="5335"/>
                  <a:pt x="8201" y="5277"/>
                </a:cubicBezTo>
                <a:lnTo>
                  <a:pt x="8818" y="4844"/>
                </a:lnTo>
                <a:cubicBezTo>
                  <a:pt x="8833" y="4833"/>
                  <a:pt x="8866" y="4830"/>
                  <a:pt x="8899" y="4831"/>
                </a:cubicBezTo>
                <a:close/>
                <a:moveTo>
                  <a:pt x="10576" y="18867"/>
                </a:moveTo>
                <a:cubicBezTo>
                  <a:pt x="12209" y="18867"/>
                  <a:pt x="13529" y="19241"/>
                  <a:pt x="13529" y="19703"/>
                </a:cubicBezTo>
                <a:cubicBezTo>
                  <a:pt x="13529" y="20164"/>
                  <a:pt x="12209" y="20539"/>
                  <a:pt x="10576" y="20539"/>
                </a:cubicBezTo>
                <a:cubicBezTo>
                  <a:pt x="8944" y="20539"/>
                  <a:pt x="7618" y="20164"/>
                  <a:pt x="7618" y="19703"/>
                </a:cubicBezTo>
                <a:cubicBezTo>
                  <a:pt x="7618" y="19241"/>
                  <a:pt x="8944" y="18867"/>
                  <a:pt x="10576" y="18867"/>
                </a:cubicBezTo>
                <a:close/>
              </a:path>
            </a:pathLst>
          </a:custGeom>
          <a:solidFill>
            <a:srgbClr val="FFFFFF"/>
          </a:solidFill>
          <a:ln w="12700">
            <a:miter lim="400000"/>
          </a:ln>
        </p:spPr>
        <p:txBody>
          <a:bodyPr lIns="0" tIns="0" rIns="0" bIns="0" anchor="ctr"/>
          <a:lstStyle/>
          <a:p>
            <a:pPr>
              <a:defRPr sz="1600">
                <a:solidFill>
                  <a:srgbClr val="FFFFFF"/>
                </a:solidFill>
              </a:defRPr>
            </a:pPr>
            <a:endParaRPr/>
          </a:p>
        </p:txBody>
      </p:sp>
      <p:sp>
        <p:nvSpPr>
          <p:cNvPr id="371" name="La transformation du marché du travail s’accélère"/>
          <p:cNvSpPr txBox="1"/>
          <p:nvPr/>
        </p:nvSpPr>
        <p:spPr>
          <a:xfrm>
            <a:off x="382706" y="617949"/>
            <a:ext cx="5173560" cy="7770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F19A28"/>
                </a:solidFill>
              </a:defRPr>
            </a:lvl1pPr>
          </a:lstStyle>
          <a:p>
            <a:r>
              <a:t>La transformation du marché    du travail s’accélère</a:t>
            </a:r>
          </a:p>
        </p:txBody>
      </p:sp>
      <p:sp>
        <p:nvSpPr>
          <p:cNvPr id="372" name="Source: *Étude Rolland Berger / Infographie Robotisation, Statista, 2017">
            <a:hlinkClick r:id="rId5"/>
          </p:cNvPr>
          <p:cNvSpPr txBox="1"/>
          <p:nvPr/>
        </p:nvSpPr>
        <p:spPr>
          <a:xfrm>
            <a:off x="7902198" y="6256091"/>
            <a:ext cx="4259208" cy="136792"/>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700" b="0">
                <a:solidFill>
                  <a:srgbClr val="FFFFFF"/>
                </a:solidFill>
              </a:defRPr>
            </a:lvl1pPr>
          </a:lstStyle>
          <a:p>
            <a:r>
              <a:t>Source : *Étude Rolland Berger / Étude Boston Consulting Group / Infographie Robotisation, Statista, 2017</a:t>
            </a:r>
          </a:p>
        </p:txBody>
      </p:sp>
      <p:sp>
        <p:nvSpPr>
          <p:cNvPr id="373" name="Circle">
            <a:hlinkClick r:id="rId6"/>
          </p:cNvPr>
          <p:cNvSpPr/>
          <p:nvPr/>
        </p:nvSpPr>
        <p:spPr>
          <a:xfrm>
            <a:off x="11257339" y="303705"/>
            <a:ext cx="539059" cy="539058"/>
          </a:xfrm>
          <a:prstGeom prst="ellipse">
            <a:avLst/>
          </a:prstGeom>
          <a:solidFill>
            <a:srgbClr val="F19A28"/>
          </a:solidFill>
          <a:ln w="12700">
            <a:miter lim="400000"/>
          </a:ln>
        </p:spPr>
        <p:txBody>
          <a:bodyPr lIns="0" tIns="0" rIns="0" bIns="0" anchor="ctr"/>
          <a:lstStyle/>
          <a:p>
            <a:pPr>
              <a:defRPr sz="1600">
                <a:solidFill>
                  <a:srgbClr val="FFFFFF"/>
                </a:solidFill>
              </a:defRPr>
            </a:pPr>
            <a:endParaRPr/>
          </a:p>
        </p:txBody>
      </p:sp>
      <p:sp>
        <p:nvSpPr>
          <p:cNvPr id="374" name="Mais qui est concerné ?…"/>
          <p:cNvSpPr txBox="1"/>
          <p:nvPr/>
        </p:nvSpPr>
        <p:spPr>
          <a:xfrm>
            <a:off x="227562" y="5003431"/>
            <a:ext cx="5171022" cy="65292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spcBef>
                <a:spcPts val="600"/>
              </a:spcBef>
              <a:defRPr sz="1800">
                <a:solidFill>
                  <a:srgbClr val="F19A28"/>
                </a:solidFill>
              </a:defRPr>
            </a:pPr>
            <a:r>
              <a:t>Mais qui est concerné ?</a:t>
            </a:r>
          </a:p>
          <a:p>
            <a:pPr>
              <a:spcBef>
                <a:spcPts val="600"/>
              </a:spcBef>
              <a:defRPr sz="1800">
                <a:solidFill>
                  <a:srgbClr val="F19A28"/>
                </a:solidFill>
              </a:defRPr>
            </a:pPr>
            <a:r>
              <a:t>Et comment le monde du travail s’adapte-t-il ?</a:t>
            </a:r>
            <a:r>
              <a:rPr>
                <a:solidFill>
                  <a:srgbClr val="AFB3FF"/>
                </a:solidFill>
              </a:rPr>
              <a:t> </a:t>
            </a:r>
          </a:p>
        </p:txBody>
      </p:sp>
      <p:sp>
        <p:nvSpPr>
          <p:cNvPr id="375" name="ZoneTexte 12"/>
          <p:cNvSpPr txBox="1"/>
          <p:nvPr/>
        </p:nvSpPr>
        <p:spPr>
          <a:xfrm>
            <a:off x="383975" y="1785784"/>
            <a:ext cx="4810393" cy="287962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spcBef>
                <a:spcPts val="600"/>
              </a:spcBef>
            </a:pPr>
            <a:r>
              <a:t>10% par an </a:t>
            </a:r>
            <a:r>
              <a:rPr b="0"/>
              <a:t>: c’est l’augmentation potentielle des </a:t>
            </a:r>
            <a:r>
              <a:t>investissements en robotique avancée</a:t>
            </a:r>
            <a:r>
              <a:rPr b="0"/>
              <a:t> jusqu’en 2025,  où le chiffre atteindra les 67 milliards de dollars, selon le scénario du Boston Consulting Group.</a:t>
            </a:r>
          </a:p>
          <a:p>
            <a:pPr algn="just">
              <a:spcBef>
                <a:spcPts val="600"/>
              </a:spcBef>
              <a:defRPr b="0"/>
            </a:pPr>
            <a:r>
              <a:t>Et les chiffres montrent que cette tendance s’accélère : l’automatisation de 20% des tâches engendrerait </a:t>
            </a:r>
            <a:r>
              <a:rPr b="1"/>
              <a:t>la suppression de 3 millions d'emplois en France</a:t>
            </a:r>
            <a:r>
              <a:t>, d'ici à 2025*. L’OCDE, elle, parle de 9% des emplois menacés dans l’Hexagone.</a:t>
            </a:r>
          </a:p>
          <a:p>
            <a:pPr algn="just">
              <a:spcBef>
                <a:spcPts val="600"/>
              </a:spcBef>
              <a:defRPr b="0"/>
            </a:pPr>
            <a:r>
              <a:t>Et la France n’est pas la seule : </a:t>
            </a:r>
            <a:r>
              <a:rPr b="1"/>
              <a:t>2/3 des emplois dans les pays en développement pourraient être détruits</a:t>
            </a:r>
            <a:r>
              <a:t> à cause de l’automatisation des tâches, selon le directeur de la Banque mondiale Jim Yong Kim.</a:t>
            </a:r>
          </a:p>
        </p:txBody>
      </p:sp>
      <p:sp>
        <p:nvSpPr>
          <p:cNvPr id="376" name="Slide Number"/>
          <p:cNvSpPr txBox="1">
            <a:spLocks noGrp="1"/>
          </p:cNvSpPr>
          <p:nvPr>
            <p:ph type="sldNum" sz="quarter" idx="2"/>
          </p:nvPr>
        </p:nvSpPr>
        <p:spPr>
          <a:xfrm>
            <a:off x="11886096" y="6538231"/>
            <a:ext cx="148258" cy="223616"/>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6</a:t>
            </a:fld>
            <a:endParaRPr/>
          </a:p>
        </p:txBody>
      </p:sp>
      <p:pic>
        <p:nvPicPr>
          <p:cNvPr id="377" name="image25.png" descr="image25.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378" name="Circle">
            <a:hlinkClick r:id="rId8"/>
          </p:cNvPr>
          <p:cNvSpPr/>
          <p:nvPr/>
        </p:nvSpPr>
        <p:spPr>
          <a:xfrm>
            <a:off x="5347072" y="1796692"/>
            <a:ext cx="539059" cy="539059"/>
          </a:xfrm>
          <a:prstGeom prst="ellipse">
            <a:avLst/>
          </a:prstGeom>
          <a:solidFill>
            <a:srgbClr val="F19A28"/>
          </a:solidFill>
          <a:ln w="12700">
            <a:miter lim="400000"/>
          </a:ln>
        </p:spPr>
        <p:txBody>
          <a:bodyPr lIns="0" tIns="0" rIns="0" bIns="0" anchor="ctr"/>
          <a:lstStyle/>
          <a:p>
            <a:pPr>
              <a:defRPr sz="1600">
                <a:solidFill>
                  <a:srgbClr val="FFFFFF"/>
                </a:solidFill>
              </a:defRPr>
            </a:pPr>
            <a:endParaRPr/>
          </a:p>
        </p:txBody>
      </p:sp>
      <p:pic>
        <p:nvPicPr>
          <p:cNvPr id="379" name="Image" descr="Image"/>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427888" y="1902849"/>
            <a:ext cx="387794" cy="336827"/>
          </a:xfrm>
          <a:prstGeom prst="rect">
            <a:avLst/>
          </a:prstGeom>
          <a:ln w="12700">
            <a:miter lim="400000"/>
          </a:ln>
        </p:spPr>
      </p:pic>
      <p:pic>
        <p:nvPicPr>
          <p:cNvPr id="380"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630571" y="1706222"/>
            <a:ext cx="376917" cy="327918"/>
          </a:xfrm>
          <a:prstGeom prst="rect">
            <a:avLst/>
          </a:prstGeom>
          <a:ln w="12700">
            <a:miter lim="400000"/>
          </a:ln>
        </p:spPr>
      </p:pic>
      <p:pic>
        <p:nvPicPr>
          <p:cNvPr id="381" name="Image" descr="Image"/>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1312656" y="415282"/>
            <a:ext cx="387795" cy="336827"/>
          </a:xfrm>
          <a:prstGeom prst="rect">
            <a:avLst/>
          </a:prstGeom>
          <a:ln w="12700">
            <a:miter lim="400000"/>
          </a:ln>
        </p:spPr>
      </p:pic>
      <p:pic>
        <p:nvPicPr>
          <p:cNvPr id="382"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515340" y="218655"/>
            <a:ext cx="376916" cy="327918"/>
          </a:xfrm>
          <a:prstGeom prst="rect">
            <a:avLst/>
          </a:prstGeom>
          <a:ln w="12700">
            <a:miter lim="400000"/>
          </a:ln>
        </p:spPr>
      </p:pic>
      <p:sp>
        <p:nvSpPr>
          <p:cNvPr id="383" name="Automatisation du travail"/>
          <p:cNvSpPr txBox="1"/>
          <p:nvPr/>
        </p:nvSpPr>
        <p:spPr>
          <a:xfrm>
            <a:off x="10067762" y="6582988"/>
            <a:ext cx="155947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800" b="0" cap="all">
                <a:solidFill>
                  <a:srgbClr val="FFFFFF"/>
                </a:solidFill>
              </a:defRPr>
            </a:lvl1pPr>
          </a:lstStyle>
          <a:p>
            <a:r>
              <a:t>Automatisation du travail</a:t>
            </a:r>
          </a:p>
        </p:txBody>
      </p:sp>
    </p:spTree>
  </p:cSld>
  <p:clrMapOvr>
    <a:masterClrMapping/>
  </p:clrMapOvr>
  <p:transition xmlns:p14="http://schemas.microsoft.com/office/powerpoint/2010/mai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9"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51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51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60</a:t>
            </a:fld>
            <a:endParaRPr/>
          </a:p>
        </p:txBody>
      </p:sp>
      <p:pic>
        <p:nvPicPr>
          <p:cNvPr id="1512"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513" name="CAS PRATIQUE 1 :…"/>
          <p:cNvSpPr txBox="1"/>
          <p:nvPr/>
        </p:nvSpPr>
        <p:spPr>
          <a:xfrm>
            <a:off x="227658" y="298268"/>
            <a:ext cx="11736684" cy="39642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l">
              <a:defRPr sz="2400">
                <a:solidFill>
                  <a:srgbClr val="53A3F0"/>
                </a:solidFill>
              </a:defRPr>
            </a:pPr>
            <a:r>
              <a:t>INTERVIEW : </a:t>
            </a:r>
            <a:r>
              <a:rPr sz="2000"/>
              <a:t>Johan Gautier, le management participatif à travers une application dédiée </a:t>
            </a:r>
          </a:p>
        </p:txBody>
      </p:sp>
      <p:sp>
        <p:nvSpPr>
          <p:cNvPr id="1514" name="ZoneTexte 1"/>
          <p:cNvSpPr txBox="1"/>
          <p:nvPr/>
        </p:nvSpPr>
        <p:spPr>
          <a:xfrm>
            <a:off x="4208080" y="1263905"/>
            <a:ext cx="7598706" cy="43926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numCol="2" spcCol="379935"/>
          <a:lstStyle/>
          <a:p>
            <a:pPr algn="just">
              <a:defRPr sz="1200" i="1"/>
            </a:pPr>
            <a:r>
              <a:t>En quoi un outil de management participatif peut -il être utile à une entreprise aujourd'hui selon vous ? </a:t>
            </a:r>
          </a:p>
          <a:p>
            <a:pPr algn="just">
              <a:defRPr sz="1200" b="0"/>
            </a:pPr>
            <a:r>
              <a:t>Dans les années 90 à 2000, les entreprises ont beaucoup travaillé leur storytelling auprès des consommateurs. Assez souvent, ce storytelling était alors utilisé à nouveau pour l’interne, sous forme d’injonction : « Chers collaborateurs, voici l’histoire de notre société, achetez !». C’est l’époque des grandes valeurs de l’entreprise affichées aux murs que personne ne reconnait dans son expérience quotidienne. </a:t>
            </a:r>
          </a:p>
          <a:p>
            <a:pPr algn="just">
              <a:defRPr sz="1200" b="0"/>
            </a:pPr>
            <a:r>
              <a:t>Depuis le management a évolué et continue d’évoluer vers plus d’autonomie et de responsabilité données aux collaborateurs. Non pas sur la stratégie de l’entreprise, qui reste un exercice de direction, mais sur les moyens de mettre en oeuvre cette stratégie, d’atteindre les objectifs et de construire la culture d’entreprise. </a:t>
            </a:r>
          </a:p>
          <a:p>
            <a:pPr algn="just">
              <a:defRPr sz="1200" b="0"/>
            </a:pPr>
            <a:r>
              <a:t>D’un point de vue méthodologique, cela donne lieu à un dialogue structuré, élargi, co-construit, perme-ttant à chacun d’interagir et de participer afin de s’approprier les ambitions de l’entreprise. </a:t>
            </a:r>
          </a:p>
          <a:p>
            <a:pPr algn="just">
              <a:defRPr sz="1200" b="0"/>
            </a:pPr>
            <a:r>
              <a:t>Un outil de management participatif permet ainsi de créer un storytelling plus engageant : « Chers collaborateurs, voici notre ambition, co-construisez l’histoire ! »</a:t>
            </a:r>
          </a:p>
          <a:p>
            <a:pPr algn="just">
              <a:defRPr sz="1200" b="0"/>
            </a:pPr>
            <a:endParaRPr/>
          </a:p>
          <a:p>
            <a:pPr algn="just">
              <a:defRPr sz="1200" b="0"/>
            </a:pPr>
            <a:r>
              <a:rPr b="1" i="1"/>
              <a:t>L'intelligence collective semble être au cœur de votre démarche : comment la qualifieriez-vous auprès d'un chef d'entreprise ? </a:t>
            </a:r>
            <a:endParaRPr i="1"/>
          </a:p>
          <a:p>
            <a:pPr algn="just">
              <a:defRPr sz="1200" b="0"/>
            </a:pPr>
            <a:r>
              <a:t>S’il vous arrive, en tant que dirigeant ou manager de penser « je vois bien que la performance de mon entreprise/ma team est infiniment meilleure lorsque les équipes sont engagées », l’intelligence collective est probablement la réponse. </a:t>
            </a:r>
          </a:p>
          <a:p>
            <a:pPr algn="just">
              <a:defRPr sz="1200" b="0"/>
            </a:pPr>
            <a:r>
              <a:t>Il faut cependant accepter de considérer que les employés savent parfois mieux que nous ce que sont les véritables critères de succès terrain. </a:t>
            </a:r>
          </a:p>
          <a:p>
            <a:pPr algn="just">
              <a:defRPr sz="1200" b="0"/>
            </a:pPr>
            <a:r>
              <a:t>Savoir lâcher prise sur le "comment", faire confiance à l’appropriation, pour se concerter sur la mission et le sens ! C’est ce que font avec beaucoup de succès nos clients comme Saint-Gobain/Pum Plastiques, BNP, Hopscotch.</a:t>
            </a:r>
          </a:p>
        </p:txBody>
      </p:sp>
      <p:sp>
        <p:nvSpPr>
          <p:cNvPr id="1515" name="Line"/>
          <p:cNvSpPr/>
          <p:nvPr/>
        </p:nvSpPr>
        <p:spPr>
          <a:xfrm flipV="1">
            <a:off x="3967027" y="1155753"/>
            <a:ext cx="2" cy="4608964"/>
          </a:xfrm>
          <a:prstGeom prst="line">
            <a:avLst/>
          </a:prstGeom>
          <a:ln w="12700">
            <a:solidFill>
              <a:srgbClr val="53A3F0"/>
            </a:solidFill>
            <a:miter lim="400000"/>
          </a:ln>
        </p:spPr>
        <p:txBody>
          <a:bodyPr lIns="45718" tIns="45718" rIns="45718" bIns="45718"/>
          <a:lstStyle/>
          <a:p>
            <a:endParaRPr/>
          </a:p>
        </p:txBody>
      </p:sp>
      <p:sp>
        <p:nvSpPr>
          <p:cNvPr id="1516" name="Rectangle 10"/>
          <p:cNvSpPr txBox="1"/>
          <p:nvPr/>
        </p:nvSpPr>
        <p:spPr>
          <a:xfrm>
            <a:off x="322491" y="4412077"/>
            <a:ext cx="3525559" cy="1153254"/>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1200" b="0"/>
            </a:pPr>
            <a:r>
              <a:t>Johan Gautier, CEO &amp; Co-founder de Brainlinks, a créé une application mobile (</a:t>
            </a:r>
            <a:r>
              <a:rPr b="1"/>
              <a:t>Toguna</a:t>
            </a:r>
            <a:r>
              <a:t>) à destination des entreprises qui veulent travailler l’engagement des collaborateurs au projet d’entreprise en permettant à chacun de co-construire l’histoire collective. </a:t>
            </a:r>
          </a:p>
        </p:txBody>
      </p:sp>
      <p:pic>
        <p:nvPicPr>
          <p:cNvPr id="1517" name="Image 7" descr="Image 7"/>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391929" y="1931191"/>
            <a:ext cx="1386682" cy="147518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7"/>
                  <a:pt x="0" y="10803"/>
                </a:cubicBezTo>
                <a:cubicBezTo>
                  <a:pt x="0" y="16768"/>
                  <a:pt x="4835" y="21600"/>
                  <a:pt x="10800" y="21600"/>
                </a:cubicBezTo>
                <a:cubicBezTo>
                  <a:pt x="16765" y="21600"/>
                  <a:pt x="21600" y="16768"/>
                  <a:pt x="21600" y="10803"/>
                </a:cubicBezTo>
                <a:cubicBezTo>
                  <a:pt x="21600" y="4837"/>
                  <a:pt x="16765" y="0"/>
                  <a:pt x="10800" y="0"/>
                </a:cubicBezTo>
                <a:close/>
              </a:path>
            </a:pathLst>
          </a:custGeom>
          <a:ln w="12700">
            <a:miter lim="400000"/>
          </a:ln>
        </p:spPr>
      </p:pic>
      <p:pic>
        <p:nvPicPr>
          <p:cNvPr id="1518" name="Image 15" descr="Image 15">
            <a:hlinkClick r:id="rId4"/>
          </p:cNvPr>
          <p:cNvPicPr>
            <a:picLocks noChangeAspect="1"/>
          </p:cNvPicPr>
          <p:nvPr/>
        </p:nvPicPr>
        <p:blipFill>
          <a:blip r:embed="rId5">
            <a:extLst/>
          </a:blip>
          <a:stretch>
            <a:fillRect/>
          </a:stretch>
        </p:blipFill>
        <p:spPr>
          <a:xfrm>
            <a:off x="480807" y="3653859"/>
            <a:ext cx="2295122" cy="510737"/>
          </a:xfrm>
          <a:prstGeom prst="rect">
            <a:avLst/>
          </a:prstGeom>
          <a:ln w="12700">
            <a:miter lim="400000"/>
          </a:ln>
        </p:spPr>
      </p:pic>
      <p:sp>
        <p:nvSpPr>
          <p:cNvPr id="1519" name="Flèche droite 14"/>
          <p:cNvSpPr/>
          <p:nvPr/>
        </p:nvSpPr>
        <p:spPr>
          <a:xfrm>
            <a:off x="11179650" y="6071815"/>
            <a:ext cx="890179" cy="288034"/>
          </a:xfrm>
          <a:prstGeom prst="rightArrow">
            <a:avLst>
              <a:gd name="adj1" fmla="val 50000"/>
              <a:gd name="adj2" fmla="val 50000"/>
            </a:avLst>
          </a:prstGeom>
          <a:solidFill>
            <a:srgbClr val="3530B3"/>
          </a:solidFill>
          <a:ln w="12700">
            <a:miter lim="400000"/>
          </a:ln>
        </p:spPr>
        <p:txBody>
          <a:bodyPr lIns="0" tIns="0" rIns="0" bIns="0" anchor="ctr"/>
          <a:lstStyle/>
          <a:p>
            <a:pPr>
              <a:defRPr sz="1600">
                <a:solidFill>
                  <a:srgbClr val="FFFFFF"/>
                </a:solidFill>
              </a:defRPr>
            </a:pPr>
            <a:endParaRPr/>
          </a:p>
        </p:txBody>
      </p:sp>
      <p:sp>
        <p:nvSpPr>
          <p:cNvPr id="1520" name="Améliorer les performances"/>
          <p:cNvSpPr txBox="1"/>
          <p:nvPr/>
        </p:nvSpPr>
        <p:spPr>
          <a:xfrm>
            <a:off x="9858758" y="6582988"/>
            <a:ext cx="176847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Améliorer les performances</a:t>
            </a:r>
          </a:p>
        </p:txBody>
      </p:sp>
    </p:spTree>
  </p:cSld>
  <p:clrMapOvr>
    <a:masterClrMapping/>
  </p:clrMapOvr>
  <p:transition xmlns:p14="http://schemas.microsoft.com/office/powerpoint/2010/mai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52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52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61</a:t>
            </a:fld>
            <a:endParaRPr/>
          </a:p>
        </p:txBody>
      </p:sp>
      <p:pic>
        <p:nvPicPr>
          <p:cNvPr id="1525"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526" name="ZoneTexte 1"/>
          <p:cNvSpPr txBox="1"/>
          <p:nvPr/>
        </p:nvSpPr>
        <p:spPr>
          <a:xfrm>
            <a:off x="4378959" y="1031101"/>
            <a:ext cx="7329356" cy="546941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numCol="2" spcCol="366467"/>
          <a:lstStyle/>
          <a:p>
            <a:pPr algn="just">
              <a:defRPr sz="1200" i="1"/>
            </a:pPr>
            <a:r>
              <a:t>Comment les clients se servent-ils d'une application comme la vôtre ? Pourquoi ? </a:t>
            </a:r>
          </a:p>
          <a:p>
            <a:pPr algn="just">
              <a:defRPr sz="1200" i="1"/>
            </a:pPr>
            <a:endParaRPr/>
          </a:p>
          <a:p>
            <a:pPr algn="just">
              <a:defRPr sz="1200" b="0"/>
            </a:pPr>
            <a:r>
              <a:t>Avec le recul nous constatons 3 grands cas d’utilisation : </a:t>
            </a:r>
          </a:p>
          <a:p>
            <a:pPr algn="just">
              <a:defRPr sz="1200" b="0"/>
            </a:pPr>
            <a:endParaRPr/>
          </a:p>
          <a:p>
            <a:pPr algn="just">
              <a:defRPr sz="1200" b="0"/>
            </a:pPr>
            <a:r>
              <a:t>La </a:t>
            </a:r>
            <a:r>
              <a:rPr b="1"/>
              <a:t>co-construction d’un sujet délicat, stratégique </a:t>
            </a:r>
            <a:r>
              <a:t>ou </a:t>
            </a:r>
            <a:r>
              <a:rPr b="1"/>
              <a:t>polémique</a:t>
            </a:r>
            <a:r>
              <a:t>. Dans ce cas d’usage, ce ne sont pas les bonnes idées qui nourrissent l’application, mais les idées puissantes. Celles qui font consensus et sur lesquelles les dirigeants peuvent s’appuyer. Par exemple, l’un de nos clients a modifié son modèle de tarification en s’inspirant d’Amazon Premium car cette suggestion a recueilli un très fort consensus. </a:t>
            </a:r>
          </a:p>
          <a:p>
            <a:pPr algn="just">
              <a:defRPr sz="1200" b="0"/>
            </a:pPr>
            <a:endParaRPr/>
          </a:p>
          <a:p>
            <a:pPr algn="just">
              <a:defRPr sz="1200" b="0"/>
            </a:pPr>
            <a:r>
              <a:rPr b="1"/>
              <a:t>L’innovation, souvent associée à un travail sur la perception individuelle et le changement.</a:t>
            </a:r>
            <a:r>
              <a:t> Exemple d’un grand groupe industriel dont les équipes de vente tendaient à ne vendre que les mêmes produits - avec lesquels ils se sentaient confortables depuis des années - mettant ainsi en péril le travail du marketing et de l’innovation sur les nouvelles sorties. En demandant aux équipes de co-construire le nom et les caractéristiques des nouveaux produits, ils ont permis à chacun de le faire sien, avec des résultats immédiats sur les ventes !</a:t>
            </a:r>
          </a:p>
          <a:p>
            <a:pPr algn="just">
              <a:defRPr sz="1200" b="0"/>
            </a:pPr>
            <a:endParaRPr/>
          </a:p>
          <a:p>
            <a:pPr algn="just">
              <a:defRPr sz="1200" b="0"/>
            </a:pPr>
            <a:endParaRPr/>
          </a:p>
          <a:p>
            <a:pPr algn="just">
              <a:defRPr sz="1200" b="0"/>
            </a:pPr>
            <a:r>
              <a:rPr b="1"/>
              <a:t>La culture, l’ADN, la signature,</a:t>
            </a:r>
            <a:r>
              <a:t> fondation de l’évolution des entreprises. Certains de nos clients travaillent à la prise de conscience collective d’un avenir différent (industries menacées de fermeture par ex), certains au déploiement de leur culture sur de nouveaux métiers ou nouvelles branches, pour soutenir le chantier d’innovation managériale.</a:t>
            </a:r>
          </a:p>
          <a:p>
            <a:pPr marL="171450" indent="-171450" algn="just">
              <a:buSzPct val="100000"/>
              <a:buChar char="-"/>
              <a:defRPr sz="1200" i="1"/>
            </a:pPr>
            <a:endParaRPr/>
          </a:p>
          <a:p>
            <a:pPr algn="just">
              <a:defRPr sz="1200" i="1"/>
            </a:pPr>
            <a:r>
              <a:t>Ces outils d'aide au management participatif ne risquent-ils pas d'empêcher un dialogue physique ? </a:t>
            </a:r>
          </a:p>
          <a:p>
            <a:pPr algn="just">
              <a:defRPr sz="1200" i="1"/>
            </a:pPr>
            <a:endParaRPr/>
          </a:p>
          <a:p>
            <a:pPr algn="just">
              <a:defRPr sz="1200" b="0"/>
            </a:pPr>
            <a:r>
              <a:t>Absolument ! Et il n’est pas question de remplacer un dialogue physique/réel qui reste de très loin la meilleure façon de co-créer une histoire et de partager une ambition. Raison pour laquelle Toguna n’est pas déployée dans des groupes en dessous de 50 à 100 personnes, taille en dessous de laquelle il est possible de rester dans le dialogue, et au-dessus de laquelle le problème d’appropriation se pose. Une part importante de nos clients viennent d’ailleurs de nos partenaires cabinets de conseils, qui ont déployé une méthodologie physique de dialogue auprès d’un premier cercle managérial, et qui cherchent à l’étendre auprès de dizaines de milliers de collaborateurs.</a:t>
            </a:r>
          </a:p>
          <a:p>
            <a:pPr algn="just">
              <a:defRPr sz="1200" b="0"/>
            </a:pPr>
            <a:r>
              <a:t/>
            </a:r>
            <a:br/>
            <a:endParaRPr/>
          </a:p>
        </p:txBody>
      </p:sp>
      <p:pic>
        <p:nvPicPr>
          <p:cNvPr id="1527" name="pasted-image.png" descr="pasted-image.png">
            <a:hlinkClick r:id="rId3"/>
          </p:cNvPr>
          <p:cNvPicPr>
            <a:picLocks noChangeAspect="1"/>
          </p:cNvPicPr>
          <p:nvPr/>
        </p:nvPicPr>
        <p:blipFill>
          <a:blip r:embed="rId4">
            <a:extLst/>
          </a:blip>
          <a:stretch>
            <a:fillRect/>
          </a:stretch>
        </p:blipFill>
        <p:spPr>
          <a:xfrm>
            <a:off x="3071664" y="2954222"/>
            <a:ext cx="1168089" cy="1023511"/>
          </a:xfrm>
          <a:prstGeom prst="rect">
            <a:avLst/>
          </a:prstGeom>
          <a:ln w="12700">
            <a:miter lim="400000"/>
          </a:ln>
        </p:spPr>
      </p:pic>
      <p:pic>
        <p:nvPicPr>
          <p:cNvPr id="1528" name="pasted-image.png" descr="pasted-image.png">
            <a:hlinkClick r:id="rId3"/>
          </p:cNvPr>
          <p:cNvPicPr>
            <a:picLocks noChangeAspect="1"/>
          </p:cNvPicPr>
          <p:nvPr/>
        </p:nvPicPr>
        <p:blipFill>
          <a:blip r:embed="rId5">
            <a:extLst/>
          </a:blip>
          <a:stretch>
            <a:fillRect/>
          </a:stretch>
        </p:blipFill>
        <p:spPr>
          <a:xfrm>
            <a:off x="664775" y="1529963"/>
            <a:ext cx="2113347" cy="4235146"/>
          </a:xfrm>
          <a:prstGeom prst="rect">
            <a:avLst/>
          </a:prstGeom>
          <a:ln w="12700">
            <a:miter lim="400000"/>
          </a:ln>
        </p:spPr>
      </p:pic>
      <p:sp>
        <p:nvSpPr>
          <p:cNvPr id="1529" name="CAS PRATIQUE 1 :…"/>
          <p:cNvSpPr txBox="1"/>
          <p:nvPr/>
        </p:nvSpPr>
        <p:spPr>
          <a:xfrm>
            <a:off x="227658" y="298268"/>
            <a:ext cx="11736684" cy="39642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l">
              <a:defRPr sz="2400">
                <a:solidFill>
                  <a:srgbClr val="53A3F0"/>
                </a:solidFill>
              </a:defRPr>
            </a:pPr>
            <a:r>
              <a:t>INTERVIEW : </a:t>
            </a:r>
            <a:r>
              <a:rPr sz="2000"/>
              <a:t>Johan Gautier, le management participatif à travers une application dédiée </a:t>
            </a:r>
          </a:p>
        </p:txBody>
      </p:sp>
      <p:sp>
        <p:nvSpPr>
          <p:cNvPr id="1530" name="Améliorer les performances"/>
          <p:cNvSpPr txBox="1"/>
          <p:nvPr/>
        </p:nvSpPr>
        <p:spPr>
          <a:xfrm>
            <a:off x="9858758" y="6582988"/>
            <a:ext cx="1768476"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Améliorer les performances</a:t>
            </a:r>
          </a:p>
        </p:txBody>
      </p:sp>
    </p:spTree>
  </p:cSld>
  <p:clrMapOvr>
    <a:masterClrMapping/>
  </p:clrMapOvr>
  <p:transition xmlns:p14="http://schemas.microsoft.com/office/powerpoint/2010/main" spd="med"/>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99195E"/>
        </a:solidFill>
        <a:effectLst/>
      </p:bgPr>
    </p:bg>
    <p:spTree>
      <p:nvGrpSpPr>
        <p:cNvPr id="1" name=""/>
        <p:cNvGrpSpPr/>
        <p:nvPr/>
      </p:nvGrpSpPr>
      <p:grpSpPr>
        <a:xfrm>
          <a:off x="0" y="0"/>
          <a:ext cx="0" cy="0"/>
          <a:chOff x="0" y="0"/>
          <a:chExt cx="0" cy="0"/>
        </a:xfrm>
      </p:grpSpPr>
      <p:sp>
        <p:nvSpPr>
          <p:cNvPr id="1532"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DD2D88">
              <a:alpha val="29595"/>
            </a:srgbClr>
          </a:solidFill>
          <a:ln w="3175">
            <a:miter lim="400000"/>
          </a:ln>
        </p:spPr>
        <p:txBody>
          <a:bodyPr lIns="0" tIns="0" rIns="0" bIns="0" anchor="ctr"/>
          <a:lstStyle/>
          <a:p>
            <a:pPr>
              <a:defRPr sz="1600">
                <a:solidFill>
                  <a:srgbClr val="FFFFFF"/>
                </a:solidFill>
              </a:defRPr>
            </a:pPr>
            <a:endParaRPr/>
          </a:p>
        </p:txBody>
      </p:sp>
      <p:sp>
        <p:nvSpPr>
          <p:cNvPr id="1533"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D67EB4">
              <a:alpha val="24562"/>
            </a:srgbClr>
          </a:solidFill>
          <a:ln w="3175">
            <a:miter lim="400000"/>
          </a:ln>
        </p:spPr>
        <p:txBody>
          <a:bodyPr lIns="0" tIns="0" rIns="0" bIns="0" anchor="ctr"/>
          <a:lstStyle/>
          <a:p>
            <a:pPr>
              <a:defRPr sz="1600">
                <a:solidFill>
                  <a:srgbClr val="FFFFFF"/>
                </a:solidFill>
              </a:defRPr>
            </a:pPr>
            <a:endParaRPr/>
          </a:p>
        </p:txBody>
      </p:sp>
      <p:sp>
        <p:nvSpPr>
          <p:cNvPr id="1534"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CB2A7B">
              <a:alpha val="19190"/>
            </a:srgbClr>
          </a:solidFill>
          <a:ln w="3175">
            <a:miter lim="400000"/>
          </a:ln>
        </p:spPr>
        <p:txBody>
          <a:bodyPr lIns="0" tIns="0" rIns="0" bIns="0" anchor="ctr"/>
          <a:lstStyle/>
          <a:p>
            <a:pPr>
              <a:defRPr sz="1600">
                <a:solidFill>
                  <a:srgbClr val="FFFFFF"/>
                </a:solidFill>
              </a:defRPr>
            </a:pPr>
            <a:endParaRPr/>
          </a:p>
        </p:txBody>
      </p:sp>
      <p:sp>
        <p:nvSpPr>
          <p:cNvPr id="153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536"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62</a:t>
            </a:fld>
            <a:endParaRPr/>
          </a:p>
        </p:txBody>
      </p:sp>
      <p:sp>
        <p:nvSpPr>
          <p:cNvPr id="153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1538"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539"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endParaRPr/>
          </a:p>
        </p:txBody>
      </p:sp>
      <p:sp>
        <p:nvSpPr>
          <p:cNvPr id="1540" name="7"/>
          <p:cNvSpPr txBox="1">
            <a:spLocks noGrp="1"/>
          </p:cNvSpPr>
          <p:nvPr>
            <p:ph type="body" idx="13"/>
          </p:nvPr>
        </p:nvSpPr>
        <p:spPr>
          <a:prstGeom prst="rect">
            <a:avLst/>
          </a:prstGeom>
        </p:spPr>
        <p:txBody>
          <a:bodyPr/>
          <a:lstStyle>
            <a:lvl1pPr>
              <a:defRPr>
                <a:solidFill>
                  <a:srgbClr val="99195F"/>
                </a:solidFill>
              </a:defRPr>
            </a:lvl1pPr>
          </a:lstStyle>
          <a:p>
            <a:r>
              <a:t>7</a:t>
            </a:r>
          </a:p>
        </p:txBody>
      </p:sp>
      <p:sp>
        <p:nvSpPr>
          <p:cNvPr id="1541"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endParaRPr/>
          </a:p>
        </p:txBody>
      </p:sp>
      <p:sp>
        <p:nvSpPr>
          <p:cNvPr id="1542" name="Le digital,…"/>
          <p:cNvSpPr txBox="1">
            <a:spLocks noGrp="1"/>
          </p:cNvSpPr>
          <p:nvPr>
            <p:ph type="title"/>
          </p:nvPr>
        </p:nvSpPr>
        <p:spPr>
          <a:xfrm>
            <a:off x="4064482" y="2440821"/>
            <a:ext cx="5518099" cy="1728550"/>
          </a:xfrm>
          <a:prstGeom prst="rect">
            <a:avLst/>
          </a:prstGeom>
        </p:spPr>
        <p:txBody>
          <a:bodyPr>
            <a:normAutofit fontScale="90000"/>
          </a:bodyPr>
          <a:lstStyle/>
          <a:p>
            <a:pPr defTabSz="387984">
              <a:defRPr sz="2820"/>
            </a:pPr>
            <a:r>
              <a:t>Le digital,</a:t>
            </a:r>
          </a:p>
          <a:p>
            <a:pPr defTabSz="387984">
              <a:defRPr sz="2820"/>
            </a:pPr>
            <a:r>
              <a:t>nouveau levier d’efficacitÉ du processus de  recrutement </a:t>
            </a:r>
          </a:p>
        </p:txBody>
      </p:sp>
      <p:pic>
        <p:nvPicPr>
          <p:cNvPr id="1543"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Tree>
  </p:cSld>
  <p:clrMapOvr>
    <a:masterClrMapping/>
  </p:clrMapOvr>
  <p:transition xmlns:p14="http://schemas.microsoft.com/office/powerpoint/2010/mai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5" name="Image" descr="Image"/>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7311648" y="-30958"/>
            <a:ext cx="4891763" cy="6858002"/>
          </a:xfrm>
          <a:prstGeom prst="rect">
            <a:avLst/>
          </a:prstGeom>
          <a:ln w="12700">
            <a:miter lim="400000"/>
          </a:ln>
        </p:spPr>
      </p:pic>
      <p:sp>
        <p:nvSpPr>
          <p:cNvPr id="154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54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54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63</a:t>
            </a:fld>
            <a:endParaRPr/>
          </a:p>
        </p:txBody>
      </p:sp>
      <p:pic>
        <p:nvPicPr>
          <p:cNvPr id="1549" name="image25.png" descr="image2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graphicFrame>
        <p:nvGraphicFramePr>
          <p:cNvPr id="1550" name="2D Pie Chart"/>
          <p:cNvGraphicFramePr/>
          <p:nvPr/>
        </p:nvGraphicFramePr>
        <p:xfrm>
          <a:off x="778902" y="1631339"/>
          <a:ext cx="1891020" cy="1891020"/>
        </p:xfrm>
        <a:graphic>
          <a:graphicData uri="http://schemas.openxmlformats.org/drawingml/2006/chart">
            <c:chart xmlns:c="http://schemas.openxmlformats.org/drawingml/2006/chart" xmlns:r="http://schemas.openxmlformats.org/officeDocument/2006/relationships" r:id="rId4"/>
          </a:graphicData>
        </a:graphic>
      </p:graphicFrame>
      <p:sp>
        <p:nvSpPr>
          <p:cNvPr id="1551" name="Circle"/>
          <p:cNvSpPr/>
          <p:nvPr/>
        </p:nvSpPr>
        <p:spPr>
          <a:xfrm>
            <a:off x="897162" y="1751994"/>
            <a:ext cx="1654500" cy="1654499"/>
          </a:xfrm>
          <a:prstGeom prst="ellipse">
            <a:avLst/>
          </a:prstGeom>
          <a:solidFill>
            <a:srgbClr val="CB2A7B"/>
          </a:solidFill>
          <a:ln w="12700">
            <a:solidFill>
              <a:srgbClr val="000000">
                <a:alpha val="0"/>
              </a:srgbClr>
            </a:solidFill>
            <a:miter lim="400000"/>
          </a:ln>
        </p:spPr>
        <p:txBody>
          <a:bodyPr lIns="0" tIns="0" rIns="0" bIns="0" anchor="ctr"/>
          <a:lstStyle/>
          <a:p>
            <a:pPr defTabSz="292100">
              <a:defRPr sz="2000">
                <a:solidFill>
                  <a:srgbClr val="53A3F0"/>
                </a:solidFill>
                <a:effectLst>
                  <a:outerShdw blurRad="38100" dist="12700" dir="5400000" rotWithShape="0">
                    <a:srgbClr val="000000">
                      <a:alpha val="50000"/>
                    </a:srgbClr>
                  </a:outerShdw>
                </a:effectLst>
              </a:defRPr>
            </a:pPr>
            <a:endParaRPr/>
          </a:p>
        </p:txBody>
      </p:sp>
      <p:sp>
        <p:nvSpPr>
          <p:cNvPr id="1552" name="95%"/>
          <p:cNvSpPr txBox="1"/>
          <p:nvPr/>
        </p:nvSpPr>
        <p:spPr>
          <a:xfrm>
            <a:off x="953900" y="2232991"/>
            <a:ext cx="1541024" cy="69250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4500">
                <a:solidFill>
                  <a:srgbClr val="FFFFFF"/>
                </a:solidFill>
              </a:defRPr>
            </a:lvl1pPr>
          </a:lstStyle>
          <a:p>
            <a:r>
              <a:t>95%</a:t>
            </a:r>
          </a:p>
        </p:txBody>
      </p:sp>
      <p:sp>
        <p:nvSpPr>
          <p:cNvPr id="1553" name="des candidats font des recherches sur le web sur l’entreprise avant de postuler"/>
          <p:cNvSpPr txBox="1"/>
          <p:nvPr/>
        </p:nvSpPr>
        <p:spPr>
          <a:xfrm>
            <a:off x="2833871" y="2214266"/>
            <a:ext cx="3436167" cy="7299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1600"/>
            </a:lvl1pPr>
          </a:lstStyle>
          <a:p>
            <a:r>
              <a:t>des candidats font des recherches sur le web sur l’entreprise avant de postuler</a:t>
            </a:r>
          </a:p>
        </p:txBody>
      </p:sp>
      <p:sp>
        <p:nvSpPr>
          <p:cNvPr id="1554" name="Le marketing RH ou comment développer sa marque employeur pour être plus performant"/>
          <p:cNvSpPr txBox="1"/>
          <p:nvPr/>
        </p:nvSpPr>
        <p:spPr>
          <a:xfrm>
            <a:off x="177099" y="221202"/>
            <a:ext cx="7024953" cy="7770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defTabSz="457200">
              <a:defRPr sz="2500">
                <a:solidFill>
                  <a:srgbClr val="99195E"/>
                </a:solidFill>
              </a:defRPr>
            </a:lvl1pPr>
          </a:lstStyle>
          <a:p>
            <a:r>
              <a:t>Le marketing RH ou comment développer sa marque employeur pour être plus performant</a:t>
            </a:r>
          </a:p>
        </p:txBody>
      </p:sp>
      <p:sp>
        <p:nvSpPr>
          <p:cNvPr id="1555" name="Source : Qu’est-ce que la marque employeur 3.0, ParlonsRH.Com, Enquête Stepstone, 2017">
            <a:hlinkClick r:id="rId5"/>
          </p:cNvPr>
          <p:cNvSpPr txBox="1"/>
          <p:nvPr/>
        </p:nvSpPr>
        <p:spPr>
          <a:xfrm>
            <a:off x="4484820" y="6095672"/>
            <a:ext cx="2737316" cy="2256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a:defRPr sz="700" b="0"/>
            </a:pPr>
            <a:endParaRPr/>
          </a:p>
          <a:p>
            <a:pPr algn="r">
              <a:defRPr sz="700" b="0"/>
            </a:pPr>
            <a:r>
              <a:t>Sources : Enquête Stepstone menée dans 8 pays européens, 2017 </a:t>
            </a:r>
          </a:p>
        </p:txBody>
      </p:sp>
      <p:graphicFrame>
        <p:nvGraphicFramePr>
          <p:cNvPr id="1556" name="2D Pie Chart"/>
          <p:cNvGraphicFramePr/>
          <p:nvPr/>
        </p:nvGraphicFramePr>
        <p:xfrm>
          <a:off x="775938" y="3848709"/>
          <a:ext cx="1891020" cy="1891020"/>
        </p:xfrm>
        <a:graphic>
          <a:graphicData uri="http://schemas.openxmlformats.org/drawingml/2006/chart">
            <c:chart xmlns:c="http://schemas.openxmlformats.org/drawingml/2006/chart" xmlns:r="http://schemas.openxmlformats.org/officeDocument/2006/relationships" r:id="rId6"/>
          </a:graphicData>
        </a:graphic>
      </p:graphicFrame>
      <p:sp>
        <p:nvSpPr>
          <p:cNvPr id="1557" name="Circle"/>
          <p:cNvSpPr/>
          <p:nvPr/>
        </p:nvSpPr>
        <p:spPr>
          <a:xfrm>
            <a:off x="894198" y="3969363"/>
            <a:ext cx="1654501" cy="1654499"/>
          </a:xfrm>
          <a:prstGeom prst="ellipse">
            <a:avLst/>
          </a:prstGeom>
          <a:solidFill>
            <a:srgbClr val="99195E"/>
          </a:solidFill>
          <a:ln w="12700">
            <a:solidFill>
              <a:srgbClr val="000000">
                <a:alpha val="0"/>
              </a:srgbClr>
            </a:solidFill>
            <a:miter lim="400000"/>
          </a:ln>
        </p:spPr>
        <p:txBody>
          <a:bodyPr lIns="0" tIns="0" rIns="0" bIns="0" anchor="ctr"/>
          <a:lstStyle/>
          <a:p>
            <a:pPr defTabSz="292100">
              <a:defRPr sz="2000">
                <a:solidFill>
                  <a:srgbClr val="53A3F0"/>
                </a:solidFill>
                <a:effectLst>
                  <a:outerShdw blurRad="38100" dist="12700" dir="5400000" rotWithShape="0">
                    <a:srgbClr val="000000">
                      <a:alpha val="50000"/>
                    </a:srgbClr>
                  </a:outerShdw>
                </a:effectLst>
              </a:defRPr>
            </a:pPr>
            <a:endParaRPr/>
          </a:p>
        </p:txBody>
      </p:sp>
      <p:sp>
        <p:nvSpPr>
          <p:cNvPr id="1558" name="91%"/>
          <p:cNvSpPr txBox="1"/>
          <p:nvPr/>
        </p:nvSpPr>
        <p:spPr>
          <a:xfrm>
            <a:off x="950937" y="4450361"/>
            <a:ext cx="1541023" cy="69250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4500">
                <a:solidFill>
                  <a:srgbClr val="FFFFFF"/>
                </a:solidFill>
              </a:defRPr>
            </a:lvl1pPr>
          </a:lstStyle>
          <a:p>
            <a:r>
              <a:t>91%</a:t>
            </a:r>
          </a:p>
        </p:txBody>
      </p:sp>
      <p:sp>
        <p:nvSpPr>
          <p:cNvPr id="1559" name="postulent suite à des remarques positives lues, mêmes s’ils ne connaissaient pas l’entreprise"/>
          <p:cNvSpPr txBox="1"/>
          <p:nvPr/>
        </p:nvSpPr>
        <p:spPr>
          <a:xfrm>
            <a:off x="2833871" y="4480268"/>
            <a:ext cx="3436167" cy="7299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1600"/>
            </a:lvl1pPr>
          </a:lstStyle>
          <a:p>
            <a:r>
              <a:t>postulent suite à des remarques positives lues, mêmes s’ils ne connaissaient pas l’entreprise</a:t>
            </a:r>
          </a:p>
        </p:txBody>
      </p:sp>
      <p:sp>
        <p:nvSpPr>
          <p:cNvPr id="1560" name="Rectangle"/>
          <p:cNvSpPr/>
          <p:nvPr/>
        </p:nvSpPr>
        <p:spPr>
          <a:xfrm>
            <a:off x="7948486" y="3418478"/>
            <a:ext cx="3838827" cy="2370983"/>
          </a:xfrm>
          <a:prstGeom prst="rect">
            <a:avLst/>
          </a:prstGeom>
          <a:solidFill>
            <a:srgbClr val="FFFFFF"/>
          </a:solidFill>
          <a:ln w="76200">
            <a:solidFill>
              <a:srgbClr val="99195E"/>
            </a:solidFill>
            <a:miter lim="400000"/>
          </a:ln>
        </p:spPr>
        <p:txBody>
          <a:bodyPr lIns="0" tIns="0" rIns="0" bIns="0" anchor="ctr"/>
          <a:lstStyle/>
          <a:p>
            <a:pPr>
              <a:defRPr sz="1600">
                <a:solidFill>
                  <a:srgbClr val="FFFFFF"/>
                </a:solidFill>
              </a:defRPr>
            </a:pPr>
            <a:endParaRPr/>
          </a:p>
        </p:txBody>
      </p:sp>
      <p:sp>
        <p:nvSpPr>
          <p:cNvPr id="1561" name="Shape 814"/>
          <p:cNvSpPr txBox="1"/>
          <p:nvPr/>
        </p:nvSpPr>
        <p:spPr>
          <a:xfrm>
            <a:off x="8238996" y="3600315"/>
            <a:ext cx="3257805" cy="1975998"/>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lnSpc>
                <a:spcPts val="2500"/>
              </a:lnSpc>
              <a:defRPr sz="1600">
                <a:solidFill>
                  <a:srgbClr val="3630BA"/>
                </a:solidFill>
              </a:defRPr>
            </a:pPr>
            <a:r>
              <a:t>V</a:t>
            </a:r>
            <a:r>
              <a:rPr>
                <a:solidFill>
                  <a:srgbClr val="000000"/>
                </a:solidFill>
              </a:rPr>
              <a:t>ALEURS</a:t>
            </a:r>
          </a:p>
          <a:p>
            <a:pPr>
              <a:lnSpc>
                <a:spcPts val="2500"/>
              </a:lnSpc>
              <a:defRPr sz="1600"/>
            </a:pPr>
            <a:r>
              <a:t>PRATIQUES MANAGÉRIALES</a:t>
            </a:r>
          </a:p>
          <a:p>
            <a:pPr>
              <a:lnSpc>
                <a:spcPts val="2500"/>
              </a:lnSpc>
              <a:defRPr sz="1600"/>
            </a:pPr>
            <a:r>
              <a:t>POSSIBILITÉS D’ÉVOLUTION</a:t>
            </a:r>
          </a:p>
          <a:p>
            <a:pPr>
              <a:lnSpc>
                <a:spcPts val="2500"/>
              </a:lnSpc>
              <a:defRPr sz="1600"/>
            </a:pPr>
            <a:r>
              <a:t>COMMUNICATION INTERNE</a:t>
            </a:r>
          </a:p>
          <a:p>
            <a:pPr>
              <a:lnSpc>
                <a:spcPts val="2500"/>
              </a:lnSpc>
              <a:defRPr sz="1600"/>
            </a:pPr>
            <a:r>
              <a:t>CULTURE D’ENTREPRISE</a:t>
            </a:r>
          </a:p>
          <a:p>
            <a:pPr>
              <a:lnSpc>
                <a:spcPts val="2500"/>
              </a:lnSpc>
              <a:defRPr sz="1600"/>
            </a:pPr>
            <a:r>
              <a:t>RÉPUTATION DE L’ENTREPRISE</a:t>
            </a:r>
          </a:p>
        </p:txBody>
      </p:sp>
      <p:sp>
        <p:nvSpPr>
          <p:cNvPr id="1562" name="Circle">
            <a:hlinkClick r:id="rId7"/>
          </p:cNvPr>
          <p:cNvSpPr/>
          <p:nvPr/>
        </p:nvSpPr>
        <p:spPr>
          <a:xfrm>
            <a:off x="6010514" y="1237401"/>
            <a:ext cx="737681" cy="737682"/>
          </a:xfrm>
          <a:prstGeom prst="ellipse">
            <a:avLst/>
          </a:prstGeom>
          <a:solidFill>
            <a:srgbClr val="99195E"/>
          </a:solidFill>
          <a:ln w="12700">
            <a:miter lim="400000"/>
          </a:ln>
        </p:spPr>
        <p:txBody>
          <a:bodyPr lIns="0" tIns="0" rIns="0" bIns="0" anchor="ctr"/>
          <a:lstStyle/>
          <a:p>
            <a:pPr>
              <a:defRPr sz="1600">
                <a:solidFill>
                  <a:srgbClr val="FFFFFF"/>
                </a:solidFill>
              </a:defRPr>
            </a:pPr>
            <a:endParaRPr/>
          </a:p>
        </p:txBody>
      </p:sp>
      <p:grpSp>
        <p:nvGrpSpPr>
          <p:cNvPr id="1565" name="Group"/>
          <p:cNvGrpSpPr/>
          <p:nvPr/>
        </p:nvGrpSpPr>
        <p:grpSpPr>
          <a:xfrm>
            <a:off x="6099457" y="1126585"/>
            <a:ext cx="793099" cy="729954"/>
            <a:chOff x="0" y="0"/>
            <a:chExt cx="793097" cy="729952"/>
          </a:xfrm>
        </p:grpSpPr>
        <p:pic>
          <p:nvPicPr>
            <p:cNvPr id="1563" name="Image" descr="Image"/>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0" y="269055"/>
              <a:ext cx="530640" cy="460898"/>
            </a:xfrm>
            <a:prstGeom prst="rect">
              <a:avLst/>
            </a:prstGeom>
            <a:ln w="12700" cap="flat">
              <a:noFill/>
              <a:miter lim="400000"/>
            </a:ln>
            <a:effectLst/>
          </p:spPr>
        </p:pic>
        <p:pic>
          <p:nvPicPr>
            <p:cNvPr id="1564" name="Image" descr="Image"/>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77343" y="0"/>
              <a:ext cx="515755" cy="448707"/>
            </a:xfrm>
            <a:prstGeom prst="rect">
              <a:avLst/>
            </a:prstGeom>
            <a:ln w="12700" cap="flat">
              <a:noFill/>
              <a:miter lim="400000"/>
            </a:ln>
            <a:effectLst/>
          </p:spPr>
        </p:pic>
      </p:grpSp>
      <p:sp>
        <p:nvSpPr>
          <p:cNvPr id="1566" name="Recrutement &amp; digital"/>
          <p:cNvSpPr txBox="1"/>
          <p:nvPr/>
        </p:nvSpPr>
        <p:spPr>
          <a:xfrm>
            <a:off x="10274782" y="6582988"/>
            <a:ext cx="135245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Recrutement &amp; digital</a:t>
            </a:r>
          </a:p>
        </p:txBody>
      </p:sp>
    </p:spTree>
  </p:cSld>
  <p:clrMapOvr>
    <a:masterClrMapping/>
  </p:clrMapOvr>
  <p:transition xmlns:p14="http://schemas.microsoft.com/office/powerpoint/2010/mai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56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57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64</a:t>
            </a:fld>
            <a:endParaRPr/>
          </a:p>
        </p:txBody>
      </p:sp>
      <p:pic>
        <p:nvPicPr>
          <p:cNvPr id="1571"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572" name="Les sites de notation des employeurs font partie intégrante du processus de recrutement ?"/>
          <p:cNvSpPr txBox="1"/>
          <p:nvPr/>
        </p:nvSpPr>
        <p:spPr>
          <a:xfrm>
            <a:off x="634267" y="562812"/>
            <a:ext cx="7578519" cy="7770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2500">
                <a:solidFill>
                  <a:srgbClr val="99195E"/>
                </a:solidFill>
              </a:defRPr>
            </a:lvl1pPr>
          </a:lstStyle>
          <a:p>
            <a:r>
              <a:t>Les sites de notation des employeurs font partie intégrante du processus de recrutement</a:t>
            </a:r>
          </a:p>
        </p:txBody>
      </p:sp>
      <p:pic>
        <p:nvPicPr>
          <p:cNvPr id="1573" name="Image 3" descr="Image 3"/>
          <p:cNvPicPr>
            <a:picLocks noChangeAspect="1"/>
          </p:cNvPicPr>
          <p:nvPr/>
        </p:nvPicPr>
        <p:blipFill>
          <a:blip r:embed="rId3">
            <a:extLst/>
          </a:blip>
          <a:stretch>
            <a:fillRect/>
          </a:stretch>
        </p:blipFill>
        <p:spPr>
          <a:xfrm>
            <a:off x="591456" y="1952581"/>
            <a:ext cx="6709627" cy="1616990"/>
          </a:xfrm>
          <a:prstGeom prst="rect">
            <a:avLst/>
          </a:prstGeom>
          <a:ln w="12700">
            <a:miter lim="400000"/>
          </a:ln>
        </p:spPr>
      </p:pic>
      <p:pic>
        <p:nvPicPr>
          <p:cNvPr id="1574" name="Image 2" descr="Image 2"/>
          <p:cNvPicPr>
            <a:picLocks noChangeAspect="1"/>
          </p:cNvPicPr>
          <p:nvPr/>
        </p:nvPicPr>
        <p:blipFill>
          <a:blip r:embed="rId4">
            <a:extLst/>
          </a:blip>
          <a:stretch>
            <a:fillRect/>
          </a:stretch>
        </p:blipFill>
        <p:spPr>
          <a:xfrm>
            <a:off x="794656" y="3816131"/>
            <a:ext cx="6709627" cy="1582586"/>
          </a:xfrm>
          <a:prstGeom prst="rect">
            <a:avLst/>
          </a:prstGeom>
          <a:ln w="12700">
            <a:miter lim="400000"/>
          </a:ln>
        </p:spPr>
      </p:pic>
      <p:sp>
        <p:nvSpPr>
          <p:cNvPr id="1575" name="Rectangle"/>
          <p:cNvSpPr/>
          <p:nvPr/>
        </p:nvSpPr>
        <p:spPr>
          <a:xfrm>
            <a:off x="628538" y="1907840"/>
            <a:ext cx="6910497" cy="3661422"/>
          </a:xfrm>
          <a:prstGeom prst="rect">
            <a:avLst/>
          </a:prstGeom>
          <a:ln w="76200">
            <a:solidFill>
              <a:srgbClr val="99195E"/>
            </a:solidFill>
            <a:miter lim="400000"/>
          </a:ln>
        </p:spPr>
        <p:txBody>
          <a:bodyPr lIns="0" tIns="0" rIns="0" bIns="0"/>
          <a:lstStyle/>
          <a:p>
            <a:pPr defTabSz="1219168">
              <a:defRPr sz="2400" b="0">
                <a:solidFill>
                  <a:srgbClr val="27282D"/>
                </a:solidFill>
              </a:defRPr>
            </a:pPr>
            <a:endParaRPr/>
          </a:p>
        </p:txBody>
      </p:sp>
      <p:sp>
        <p:nvSpPr>
          <p:cNvPr id="1576" name="ZoneTexte 6"/>
          <p:cNvSpPr txBox="1"/>
          <p:nvPr/>
        </p:nvSpPr>
        <p:spPr>
          <a:xfrm>
            <a:off x="7952068" y="2611729"/>
            <a:ext cx="3613365" cy="8577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just">
              <a:defRPr b="0"/>
            </a:lvl1pPr>
          </a:lstStyle>
          <a:p>
            <a:r>
              <a:t>La marque employeur est l’un des leviers du recrutement et les candidats reconnaissent consulter ces sites pour s’informer sur l’entreprise.  </a:t>
            </a:r>
          </a:p>
        </p:txBody>
      </p:sp>
      <p:sp>
        <p:nvSpPr>
          <p:cNvPr id="1577" name="Rectangle 12"/>
          <p:cNvSpPr txBox="1"/>
          <p:nvPr/>
        </p:nvSpPr>
        <p:spPr>
          <a:xfrm>
            <a:off x="7952068" y="3598648"/>
            <a:ext cx="3613365" cy="126672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4000">
                <a:solidFill>
                  <a:srgbClr val="99195E"/>
                </a:solidFill>
              </a:defRPr>
            </a:pPr>
            <a:r>
              <a:t>70% </a:t>
            </a:r>
            <a:r>
              <a:rPr sz="1400" b="0">
                <a:solidFill>
                  <a:srgbClr val="000000"/>
                </a:solidFill>
              </a:rPr>
              <a:t>des entreprises du CAC 40 répondent à ces nouveaux enjeux en créant leur propre page carrière sur ces sites de notation.</a:t>
            </a:r>
          </a:p>
        </p:txBody>
      </p:sp>
      <p:sp>
        <p:nvSpPr>
          <p:cNvPr id="1578" name="ZoneTexte 13">
            <a:hlinkClick r:id="rId5"/>
          </p:cNvPr>
          <p:cNvSpPr txBox="1"/>
          <p:nvPr/>
        </p:nvSpPr>
        <p:spPr>
          <a:xfrm>
            <a:off x="6240016" y="6210340"/>
            <a:ext cx="5853109"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sz="700" b="0"/>
            </a:pPr>
            <a:r>
              <a:t>Source : </a:t>
            </a:r>
            <a:r>
              <a:rPr i="1"/>
              <a:t>La marque employeur aux mains des salariés</a:t>
            </a:r>
            <a:r>
              <a:t>, Les Echos, 2016</a:t>
            </a:r>
          </a:p>
        </p:txBody>
      </p:sp>
      <p:sp>
        <p:nvSpPr>
          <p:cNvPr id="1579" name="Circle">
            <a:hlinkClick r:id="rId6" action="ppaction://hlinksldjump"/>
          </p:cNvPr>
          <p:cNvSpPr/>
          <p:nvPr/>
        </p:nvSpPr>
        <p:spPr>
          <a:xfrm>
            <a:off x="10823830" y="4741417"/>
            <a:ext cx="548089" cy="548089"/>
          </a:xfrm>
          <a:prstGeom prst="ellipse">
            <a:avLst/>
          </a:prstGeom>
          <a:solidFill>
            <a:srgbClr val="99195E"/>
          </a:solidFill>
          <a:ln w="12700">
            <a:miter lim="400000"/>
          </a:ln>
        </p:spPr>
        <p:txBody>
          <a:bodyPr lIns="0" tIns="0" rIns="0" bIns="0" anchor="ctr"/>
          <a:lstStyle/>
          <a:p>
            <a:pPr defTabSz="825500">
              <a:defRPr sz="3200">
                <a:solidFill>
                  <a:srgbClr val="FFFFFF"/>
                </a:solidFill>
              </a:defRPr>
            </a:pPr>
            <a:endParaRPr/>
          </a:p>
        </p:txBody>
      </p:sp>
      <p:sp>
        <p:nvSpPr>
          <p:cNvPr id="1580" name="Voir notre partie ‘Améliorer les performances’"/>
          <p:cNvSpPr txBox="1"/>
          <p:nvPr/>
        </p:nvSpPr>
        <p:spPr>
          <a:xfrm>
            <a:off x="9447258" y="5413928"/>
            <a:ext cx="1975632" cy="27607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defTabSz="457200">
              <a:defRPr sz="800"/>
            </a:lvl1pPr>
          </a:lstStyle>
          <a:p>
            <a:r>
              <a:t>Voir notre partie ‘Améliorer les performances’</a:t>
            </a:r>
          </a:p>
        </p:txBody>
      </p:sp>
      <p:grpSp>
        <p:nvGrpSpPr>
          <p:cNvPr id="1583" name="Group"/>
          <p:cNvGrpSpPr/>
          <p:nvPr/>
        </p:nvGrpSpPr>
        <p:grpSpPr>
          <a:xfrm>
            <a:off x="10904163" y="4637701"/>
            <a:ext cx="595502" cy="548089"/>
            <a:chOff x="0" y="0"/>
            <a:chExt cx="595500" cy="548087"/>
          </a:xfrm>
        </p:grpSpPr>
        <p:pic>
          <p:nvPicPr>
            <p:cNvPr id="1581" name="Image" descr="Image"/>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0" y="202020"/>
              <a:ext cx="398433" cy="346068"/>
            </a:xfrm>
            <a:prstGeom prst="rect">
              <a:avLst/>
            </a:prstGeom>
            <a:ln w="12700" cap="flat">
              <a:noFill/>
              <a:miter lim="400000"/>
            </a:ln>
            <a:effectLst/>
          </p:spPr>
        </p:pic>
        <p:pic>
          <p:nvPicPr>
            <p:cNvPr id="1582" name="Image" descr="Image"/>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08244" y="0"/>
              <a:ext cx="387257" cy="336913"/>
            </a:xfrm>
            <a:prstGeom prst="rect">
              <a:avLst/>
            </a:prstGeom>
            <a:ln w="12700" cap="flat">
              <a:noFill/>
              <a:miter lim="400000"/>
            </a:ln>
            <a:effectLst/>
          </p:spPr>
        </p:pic>
      </p:grpSp>
      <p:sp>
        <p:nvSpPr>
          <p:cNvPr id="1584" name="Recrutement &amp; digital"/>
          <p:cNvSpPr txBox="1"/>
          <p:nvPr/>
        </p:nvSpPr>
        <p:spPr>
          <a:xfrm>
            <a:off x="10274782" y="6582988"/>
            <a:ext cx="135245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Recrutement &amp; digital</a:t>
            </a:r>
          </a:p>
        </p:txBody>
      </p:sp>
    </p:spTree>
  </p:cSld>
  <p:clrMapOvr>
    <a:masterClrMapping/>
  </p:clrMapOvr>
  <p:transition xmlns:p14="http://schemas.microsoft.com/office/powerpoint/2010/mai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58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58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65</a:t>
            </a:fld>
            <a:endParaRPr/>
          </a:p>
        </p:txBody>
      </p:sp>
      <p:pic>
        <p:nvPicPr>
          <p:cNvPr id="1589"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pic>
        <p:nvPicPr>
          <p:cNvPr id="1590" name="Picture 5" descr="Picture 5"/>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79962" y="-721726"/>
            <a:ext cx="5053436" cy="5330225"/>
          </a:xfrm>
          <a:prstGeom prst="rect">
            <a:avLst/>
          </a:prstGeom>
          <a:ln w="12700">
            <a:miter lim="400000"/>
          </a:ln>
        </p:spPr>
      </p:pic>
      <p:sp>
        <p:nvSpPr>
          <p:cNvPr id="1591" name="Shape 811"/>
          <p:cNvSpPr txBox="1"/>
          <p:nvPr/>
        </p:nvSpPr>
        <p:spPr>
          <a:xfrm>
            <a:off x="5326414" y="1156771"/>
            <a:ext cx="4678427" cy="43706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2400">
                <a:solidFill>
                  <a:srgbClr val="99195E"/>
                </a:solidFill>
              </a:defRPr>
            </a:lvl1pPr>
          </a:lstStyle>
          <a:p>
            <a:r>
              <a:t>Utiliser les réseaux sociaux</a:t>
            </a:r>
          </a:p>
        </p:txBody>
      </p:sp>
      <p:pic>
        <p:nvPicPr>
          <p:cNvPr id="1592" name="Image 16" descr="Image 16"/>
          <p:cNvPicPr>
            <a:picLocks noChangeAspect="1"/>
          </p:cNvPicPr>
          <p:nvPr/>
        </p:nvPicPr>
        <p:blipFill>
          <a:blip r:embed="rId4">
            <a:extLst/>
          </a:blip>
          <a:stretch>
            <a:fillRect/>
          </a:stretch>
        </p:blipFill>
        <p:spPr>
          <a:xfrm>
            <a:off x="1067175" y="5188334"/>
            <a:ext cx="437067" cy="437068"/>
          </a:xfrm>
          <a:prstGeom prst="rect">
            <a:avLst/>
          </a:prstGeom>
          <a:ln w="12700">
            <a:miter lim="400000"/>
          </a:ln>
        </p:spPr>
      </p:pic>
      <p:sp>
        <p:nvSpPr>
          <p:cNvPr id="1593" name="Shape 811"/>
          <p:cNvSpPr txBox="1"/>
          <p:nvPr/>
        </p:nvSpPr>
        <p:spPr>
          <a:xfrm>
            <a:off x="998355" y="4694296"/>
            <a:ext cx="1649428" cy="3133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600">
                <a:solidFill>
                  <a:srgbClr val="99195E"/>
                </a:solidFill>
              </a:defRPr>
            </a:lvl1pPr>
          </a:lstStyle>
          <a:p>
            <a:r>
              <a:t>Des avantages</a:t>
            </a:r>
          </a:p>
        </p:txBody>
      </p:sp>
      <p:pic>
        <p:nvPicPr>
          <p:cNvPr id="1594" name="Image 17" descr="Image 17"/>
          <p:cNvPicPr>
            <a:picLocks noChangeAspect="1"/>
          </p:cNvPicPr>
          <p:nvPr/>
        </p:nvPicPr>
        <p:blipFill>
          <a:blip r:embed="rId5">
            <a:extLst/>
          </a:blip>
          <a:stretch>
            <a:fillRect/>
          </a:stretch>
        </p:blipFill>
        <p:spPr>
          <a:xfrm>
            <a:off x="980689" y="5806049"/>
            <a:ext cx="508439" cy="508439"/>
          </a:xfrm>
          <a:prstGeom prst="rect">
            <a:avLst/>
          </a:prstGeom>
          <a:ln w="12700">
            <a:miter lim="400000"/>
          </a:ln>
        </p:spPr>
      </p:pic>
      <p:pic>
        <p:nvPicPr>
          <p:cNvPr id="1595" name="Image 22" descr="Image 22"/>
          <p:cNvPicPr>
            <a:picLocks noChangeAspect="1"/>
          </p:cNvPicPr>
          <p:nvPr/>
        </p:nvPicPr>
        <p:blipFill>
          <a:blip r:embed="rId6">
            <a:extLst/>
          </a:blip>
          <a:stretch>
            <a:fillRect/>
          </a:stretch>
        </p:blipFill>
        <p:spPr>
          <a:xfrm>
            <a:off x="5404584" y="5648494"/>
            <a:ext cx="508439" cy="508439"/>
          </a:xfrm>
          <a:prstGeom prst="rect">
            <a:avLst/>
          </a:prstGeom>
          <a:ln w="12700">
            <a:miter lim="400000"/>
          </a:ln>
        </p:spPr>
      </p:pic>
      <p:sp>
        <p:nvSpPr>
          <p:cNvPr id="1596" name="ZoneTexte 18"/>
          <p:cNvSpPr txBox="1"/>
          <p:nvPr/>
        </p:nvSpPr>
        <p:spPr>
          <a:xfrm>
            <a:off x="1545937" y="5282775"/>
            <a:ext cx="1852412"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b="0"/>
            </a:lvl1pPr>
          </a:lstStyle>
          <a:p>
            <a:r>
              <a:t>GAIN DE TEMPS</a:t>
            </a:r>
          </a:p>
        </p:txBody>
      </p:sp>
      <p:sp>
        <p:nvSpPr>
          <p:cNvPr id="1597" name="ZoneTexte 19"/>
          <p:cNvSpPr txBox="1"/>
          <p:nvPr/>
        </p:nvSpPr>
        <p:spPr>
          <a:xfrm>
            <a:off x="1527148" y="5936176"/>
            <a:ext cx="3829123"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b="0"/>
            </a:lvl1pPr>
          </a:lstStyle>
          <a:p>
            <a:r>
              <a:t>BAISSE DU BUDGET RECRUTEMENT </a:t>
            </a:r>
          </a:p>
        </p:txBody>
      </p:sp>
      <p:sp>
        <p:nvSpPr>
          <p:cNvPr id="1598" name="ZoneTexte 21"/>
          <p:cNvSpPr txBox="1"/>
          <p:nvPr/>
        </p:nvSpPr>
        <p:spPr>
          <a:xfrm>
            <a:off x="6260857" y="5115165"/>
            <a:ext cx="2421934"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b="0"/>
            </a:lvl1pPr>
          </a:lstStyle>
          <a:p>
            <a:r>
              <a:t>SOURCING FACILITÉ</a:t>
            </a:r>
          </a:p>
        </p:txBody>
      </p:sp>
      <p:sp>
        <p:nvSpPr>
          <p:cNvPr id="1599" name="ZoneTexte 23"/>
          <p:cNvSpPr txBox="1"/>
          <p:nvPr/>
        </p:nvSpPr>
        <p:spPr>
          <a:xfrm>
            <a:off x="6261829" y="5778621"/>
            <a:ext cx="3406761"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b="0"/>
            </a:lvl1pPr>
          </a:lstStyle>
          <a:p>
            <a:r>
              <a:t>RELATION DIRECTE ET PRIVILEGIÉE</a:t>
            </a:r>
          </a:p>
        </p:txBody>
      </p:sp>
      <p:sp>
        <p:nvSpPr>
          <p:cNvPr id="1600" name="ZoneTexte 7">
            <a:hlinkClick r:id="rId7"/>
          </p:cNvPr>
          <p:cNvSpPr txBox="1"/>
          <p:nvPr/>
        </p:nvSpPr>
        <p:spPr>
          <a:xfrm>
            <a:off x="6260089" y="6257969"/>
            <a:ext cx="5853110"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sz="700" b="0"/>
            </a:pPr>
            <a:r>
              <a:t>Source  : </a:t>
            </a:r>
            <a:r>
              <a:rPr i="1"/>
              <a:t>Les réseaux sociaux, outils indispensables</a:t>
            </a:r>
            <a:r>
              <a:t>, France Inter, 2017</a:t>
            </a:r>
          </a:p>
        </p:txBody>
      </p:sp>
      <p:sp>
        <p:nvSpPr>
          <p:cNvPr id="1601" name="1/3 des recruteurs utilisaient les réseaux sociaux en juin 2016 (APEC).…"/>
          <p:cNvSpPr txBox="1"/>
          <p:nvPr/>
        </p:nvSpPr>
        <p:spPr>
          <a:xfrm>
            <a:off x="5973194" y="2486822"/>
            <a:ext cx="4557863" cy="1312491"/>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sz="1600"/>
            </a:pPr>
            <a:r>
              <a:t>1/3 des recruteurs utilisaient les réseaux sociaux en juin 2016 (APEC).</a:t>
            </a:r>
          </a:p>
          <a:p>
            <a:pPr algn="just">
              <a:defRPr sz="1600"/>
            </a:pPr>
            <a:endParaRPr/>
          </a:p>
          <a:p>
            <a:pPr algn="just">
              <a:defRPr sz="1600"/>
            </a:pPr>
            <a:r>
              <a:t>En 2016, LinkedIn était le plus utilisé à </a:t>
            </a:r>
            <a:r>
              <a:rPr sz="2000">
                <a:solidFill>
                  <a:srgbClr val="99195E"/>
                </a:solidFill>
              </a:rPr>
              <a:t>79%</a:t>
            </a:r>
            <a:r>
              <a:t>, suivi de Facebook à </a:t>
            </a:r>
            <a:r>
              <a:rPr sz="2000">
                <a:solidFill>
                  <a:srgbClr val="99195E"/>
                </a:solidFill>
              </a:rPr>
              <a:t>26%</a:t>
            </a:r>
            <a:r>
              <a:t> et Twitter à </a:t>
            </a:r>
            <a:r>
              <a:rPr sz="2000">
                <a:solidFill>
                  <a:srgbClr val="99195E"/>
                </a:solidFill>
              </a:rPr>
              <a:t>14%</a:t>
            </a:r>
            <a:r>
              <a:t>.</a:t>
            </a:r>
          </a:p>
        </p:txBody>
      </p:sp>
      <p:sp>
        <p:nvSpPr>
          <p:cNvPr id="1602" name="Rectangle"/>
          <p:cNvSpPr/>
          <p:nvPr/>
        </p:nvSpPr>
        <p:spPr>
          <a:xfrm>
            <a:off x="5363671" y="2019065"/>
            <a:ext cx="5776909" cy="2248005"/>
          </a:xfrm>
          <a:prstGeom prst="rect">
            <a:avLst/>
          </a:prstGeom>
          <a:ln w="76200">
            <a:solidFill>
              <a:srgbClr val="99195E"/>
            </a:solidFill>
            <a:miter lim="400000"/>
          </a:ln>
        </p:spPr>
        <p:txBody>
          <a:bodyPr lIns="0" tIns="0" rIns="0" bIns="0"/>
          <a:lstStyle/>
          <a:p>
            <a:pPr defTabSz="1219168">
              <a:defRPr sz="2400" b="0">
                <a:solidFill>
                  <a:srgbClr val="27282D"/>
                </a:solidFill>
              </a:defRPr>
            </a:pPr>
            <a:endParaRPr/>
          </a:p>
        </p:txBody>
      </p:sp>
      <p:pic>
        <p:nvPicPr>
          <p:cNvPr id="1603" name="Image" descr="Image"/>
          <p:cNvPicPr>
            <a:picLocks noChangeAspect="1"/>
          </p:cNvPicPr>
          <p:nvPr/>
        </p:nvPicPr>
        <p:blipFill>
          <a:blip r:embed="rId8">
            <a:extLst/>
          </a:blip>
          <a:stretch>
            <a:fillRect/>
          </a:stretch>
        </p:blipFill>
        <p:spPr>
          <a:xfrm>
            <a:off x="5469187" y="4987478"/>
            <a:ext cx="379234" cy="503559"/>
          </a:xfrm>
          <a:prstGeom prst="rect">
            <a:avLst/>
          </a:prstGeom>
          <a:ln w="12700">
            <a:miter lim="400000"/>
          </a:ln>
        </p:spPr>
      </p:pic>
      <p:sp>
        <p:nvSpPr>
          <p:cNvPr id="1604" name="Recrutement &amp; digital"/>
          <p:cNvSpPr txBox="1"/>
          <p:nvPr/>
        </p:nvSpPr>
        <p:spPr>
          <a:xfrm>
            <a:off x="10274782" y="6582988"/>
            <a:ext cx="135245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Recrutement &amp; digital</a:t>
            </a:r>
          </a:p>
        </p:txBody>
      </p:sp>
    </p:spTree>
  </p:cSld>
  <p:clrMapOvr>
    <a:masterClrMapping/>
  </p:clrMapOvr>
  <p:transition xmlns:p14="http://schemas.microsoft.com/office/powerpoint/2010/mai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60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60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66</a:t>
            </a:fld>
            <a:endParaRPr/>
          </a:p>
        </p:txBody>
      </p:sp>
      <p:pic>
        <p:nvPicPr>
          <p:cNvPr id="1609"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610" name="Shape 811"/>
          <p:cNvSpPr txBox="1"/>
          <p:nvPr/>
        </p:nvSpPr>
        <p:spPr>
          <a:xfrm>
            <a:off x="466271" y="506028"/>
            <a:ext cx="9404513" cy="437066"/>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2400">
                <a:solidFill>
                  <a:srgbClr val="99195E"/>
                </a:solidFill>
              </a:defRPr>
            </a:lvl1pPr>
          </a:lstStyle>
          <a:p>
            <a:r>
              <a:t>L’intelligence artificielle : au démarrage l’ATS </a:t>
            </a:r>
          </a:p>
        </p:txBody>
      </p:sp>
      <p:sp>
        <p:nvSpPr>
          <p:cNvPr id="1611" name="ZoneTexte 3"/>
          <p:cNvSpPr txBox="1"/>
          <p:nvPr/>
        </p:nvSpPr>
        <p:spPr>
          <a:xfrm>
            <a:off x="665091" y="1535868"/>
            <a:ext cx="5765491" cy="10609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a:pPr>
            <a:r>
              <a:t>Depuis quelques années, les </a:t>
            </a:r>
            <a:r>
              <a:rPr b="1"/>
              <a:t>Applicant Tracking System (ATS) </a:t>
            </a:r>
            <a:r>
              <a:t>permettent aux entreprises qui en sont équipées d’automatiser les process de recrutement. Les CV sont lus automatiquement et analysés par des algorithmes qui permettent de faire des tris. </a:t>
            </a:r>
          </a:p>
          <a:p>
            <a:pPr algn="just"/>
            <a:r>
              <a:t>Vers une robotisation du recrutement ? </a:t>
            </a:r>
          </a:p>
        </p:txBody>
      </p:sp>
      <p:graphicFrame>
        <p:nvGraphicFramePr>
          <p:cNvPr id="1612" name="2D Pie Chart"/>
          <p:cNvGraphicFramePr/>
          <p:nvPr/>
        </p:nvGraphicFramePr>
        <p:xfrm>
          <a:off x="1140197" y="2985391"/>
          <a:ext cx="1867384" cy="1867385"/>
        </p:xfrm>
        <a:graphic>
          <a:graphicData uri="http://schemas.openxmlformats.org/drawingml/2006/chart">
            <c:chart xmlns:c="http://schemas.openxmlformats.org/drawingml/2006/chart" xmlns:r="http://schemas.openxmlformats.org/officeDocument/2006/relationships" r:id="rId3"/>
          </a:graphicData>
        </a:graphic>
      </p:graphicFrame>
      <p:sp>
        <p:nvSpPr>
          <p:cNvPr id="1613" name="Circle"/>
          <p:cNvSpPr/>
          <p:nvPr/>
        </p:nvSpPr>
        <p:spPr>
          <a:xfrm>
            <a:off x="1246639" y="3096591"/>
            <a:ext cx="1654501" cy="1654501"/>
          </a:xfrm>
          <a:prstGeom prst="ellipse">
            <a:avLst/>
          </a:prstGeom>
          <a:solidFill>
            <a:srgbClr val="53585F"/>
          </a:solidFill>
          <a:ln w="12700">
            <a:solidFill>
              <a:srgbClr val="000000">
                <a:alpha val="0"/>
              </a:srgbClr>
            </a:solidFill>
            <a:miter lim="400000"/>
          </a:ln>
        </p:spPr>
        <p:txBody>
          <a:bodyPr lIns="0" tIns="0" rIns="0" bIns="0" anchor="ctr"/>
          <a:lstStyle/>
          <a:p>
            <a:pPr defTabSz="292100">
              <a:defRPr sz="2000">
                <a:solidFill>
                  <a:srgbClr val="FFFFFF"/>
                </a:solidFill>
                <a:effectLst>
                  <a:outerShdw blurRad="38100" dist="12700" dir="5400000" rotWithShape="0">
                    <a:srgbClr val="000000">
                      <a:alpha val="50000"/>
                    </a:srgbClr>
                  </a:outerShdw>
                </a:effectLst>
              </a:defRPr>
            </a:pPr>
            <a:endParaRPr/>
          </a:p>
        </p:txBody>
      </p:sp>
      <p:sp>
        <p:nvSpPr>
          <p:cNvPr id="1614" name="ZoneTexte 15"/>
          <p:cNvSpPr txBox="1"/>
          <p:nvPr/>
        </p:nvSpPr>
        <p:spPr>
          <a:xfrm>
            <a:off x="1390656" y="3581253"/>
            <a:ext cx="1459440" cy="69250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4500">
                <a:solidFill>
                  <a:srgbClr val="FFFFFF"/>
                </a:solidFill>
              </a:defRPr>
            </a:lvl1pPr>
          </a:lstStyle>
          <a:p>
            <a:r>
              <a:t>95 %</a:t>
            </a:r>
          </a:p>
        </p:txBody>
      </p:sp>
      <p:graphicFrame>
        <p:nvGraphicFramePr>
          <p:cNvPr id="1615" name="2D Pie Chart"/>
          <p:cNvGraphicFramePr/>
          <p:nvPr/>
        </p:nvGraphicFramePr>
        <p:xfrm>
          <a:off x="3918689" y="2985391"/>
          <a:ext cx="1867384" cy="1867385"/>
        </p:xfrm>
        <a:graphic>
          <a:graphicData uri="http://schemas.openxmlformats.org/drawingml/2006/chart">
            <c:chart xmlns:c="http://schemas.openxmlformats.org/drawingml/2006/chart" xmlns:r="http://schemas.openxmlformats.org/officeDocument/2006/relationships" r:id="rId4"/>
          </a:graphicData>
        </a:graphic>
      </p:graphicFrame>
      <p:sp>
        <p:nvSpPr>
          <p:cNvPr id="1616" name="Circle"/>
          <p:cNvSpPr/>
          <p:nvPr/>
        </p:nvSpPr>
        <p:spPr>
          <a:xfrm>
            <a:off x="4025131" y="3096591"/>
            <a:ext cx="1654501" cy="1654501"/>
          </a:xfrm>
          <a:prstGeom prst="ellipse">
            <a:avLst/>
          </a:prstGeom>
          <a:solidFill>
            <a:srgbClr val="11AD9B"/>
          </a:solidFill>
          <a:ln w="12700">
            <a:solidFill>
              <a:srgbClr val="000000">
                <a:alpha val="0"/>
              </a:srgbClr>
            </a:solidFill>
            <a:miter lim="400000"/>
          </a:ln>
        </p:spPr>
        <p:txBody>
          <a:bodyPr lIns="0" tIns="0" rIns="0" bIns="0" anchor="ctr"/>
          <a:lstStyle/>
          <a:p>
            <a:pPr defTabSz="292100">
              <a:defRPr sz="2000">
                <a:solidFill>
                  <a:srgbClr val="FFFFFF"/>
                </a:solidFill>
                <a:effectLst>
                  <a:outerShdw blurRad="38100" dist="12700" dir="5400000" rotWithShape="0">
                    <a:srgbClr val="000000">
                      <a:alpha val="50000"/>
                    </a:srgbClr>
                  </a:outerShdw>
                </a:effectLst>
              </a:defRPr>
            </a:pPr>
            <a:endParaRPr/>
          </a:p>
        </p:txBody>
      </p:sp>
      <p:sp>
        <p:nvSpPr>
          <p:cNvPr id="1617" name="ZoneTexte 18"/>
          <p:cNvSpPr txBox="1"/>
          <p:nvPr/>
        </p:nvSpPr>
        <p:spPr>
          <a:xfrm>
            <a:off x="4122661" y="3581253"/>
            <a:ext cx="1459440" cy="69250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4500">
                <a:solidFill>
                  <a:srgbClr val="FFFFFF"/>
                </a:solidFill>
              </a:defRPr>
            </a:lvl1pPr>
          </a:lstStyle>
          <a:p>
            <a:r>
              <a:t>50 %</a:t>
            </a:r>
          </a:p>
        </p:txBody>
      </p:sp>
      <p:sp>
        <p:nvSpPr>
          <p:cNvPr id="1618" name="ZoneTexte 19"/>
          <p:cNvSpPr txBox="1"/>
          <p:nvPr/>
        </p:nvSpPr>
        <p:spPr>
          <a:xfrm>
            <a:off x="1067067" y="5083395"/>
            <a:ext cx="2013644" cy="451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b="0"/>
            </a:lvl1pPr>
          </a:lstStyle>
          <a:p>
            <a:r>
              <a:t>Des grosses entreprises sont équipées d’un ATS</a:t>
            </a:r>
          </a:p>
        </p:txBody>
      </p:sp>
      <p:sp>
        <p:nvSpPr>
          <p:cNvPr id="1619" name="ZoneTexte 21"/>
          <p:cNvSpPr txBox="1"/>
          <p:nvPr/>
        </p:nvSpPr>
        <p:spPr>
          <a:xfrm>
            <a:off x="4060292" y="5083395"/>
            <a:ext cx="1584178" cy="451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b="0"/>
            </a:lvl1pPr>
          </a:lstStyle>
          <a:p>
            <a:r>
              <a:t>Des PME sont équipées d’un ATS</a:t>
            </a:r>
          </a:p>
        </p:txBody>
      </p:sp>
      <p:sp>
        <p:nvSpPr>
          <p:cNvPr id="1620" name="Rectangle 11">
            <a:hlinkClick r:id="rId5"/>
          </p:cNvPr>
          <p:cNvSpPr txBox="1"/>
          <p:nvPr/>
        </p:nvSpPr>
        <p:spPr>
          <a:xfrm>
            <a:off x="6953680" y="3747582"/>
            <a:ext cx="3417044" cy="171122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defRPr b="0"/>
            </a:pPr>
            <a:r>
              <a:t>L'entreprise </a:t>
            </a:r>
            <a:r>
              <a:rPr b="1">
                <a:solidFill>
                  <a:srgbClr val="99195E"/>
                </a:solidFill>
              </a:rPr>
              <a:t>Joberate</a:t>
            </a:r>
            <a:r>
              <a:t> a mis au point un logiciel qui analyse les données des employés disponibles publiquement sur les réseaux sociaux (ou en achetant ces informations auprès d'entreprises spécialisées). Elle établit ensuite un     « </a:t>
            </a:r>
            <a:r>
              <a:rPr b="1"/>
              <a:t>J-score</a:t>
            </a:r>
            <a:r>
              <a:t> », qui permet de déterminer si l’employé est sur le « départ » ou non. </a:t>
            </a:r>
          </a:p>
        </p:txBody>
      </p:sp>
      <p:pic>
        <p:nvPicPr>
          <p:cNvPr id="1621" name="Picture 2" descr="Picture 2">
            <a:hlinkClick r:id="rId5"/>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486531" y="1371775"/>
            <a:ext cx="4351406" cy="2201242"/>
          </a:xfrm>
          <a:prstGeom prst="rect">
            <a:avLst/>
          </a:prstGeom>
          <a:ln w="12700">
            <a:miter lim="400000"/>
          </a:ln>
        </p:spPr>
      </p:pic>
      <p:sp>
        <p:nvSpPr>
          <p:cNvPr id="1622" name="ZoneTexte 18">
            <a:hlinkClick r:id="rId7"/>
          </p:cNvPr>
          <p:cNvSpPr txBox="1"/>
          <p:nvPr/>
        </p:nvSpPr>
        <p:spPr>
          <a:xfrm>
            <a:off x="7848723" y="6233423"/>
            <a:ext cx="4223942"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sz="700" b="0"/>
            </a:pPr>
            <a:r>
              <a:t>Source : </a:t>
            </a:r>
            <a:r>
              <a:rPr i="1"/>
              <a:t>Comment nous sommes recrutés par des robots</a:t>
            </a:r>
            <a:r>
              <a:t>, Le Figaro, 2014</a:t>
            </a:r>
          </a:p>
        </p:txBody>
      </p:sp>
      <p:sp>
        <p:nvSpPr>
          <p:cNvPr id="1623" name="Recrutement &amp; digital"/>
          <p:cNvSpPr txBox="1"/>
          <p:nvPr/>
        </p:nvSpPr>
        <p:spPr>
          <a:xfrm>
            <a:off x="10274782" y="6582988"/>
            <a:ext cx="135245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Recrutement &amp; digital</a:t>
            </a:r>
          </a:p>
        </p:txBody>
      </p:sp>
    </p:spTree>
  </p:cSld>
  <p:clrMapOvr>
    <a:masterClrMapping/>
  </p:clrMapOvr>
  <p:transition xmlns:p14="http://schemas.microsoft.com/office/powerpoint/2010/mai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62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62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67</a:t>
            </a:fld>
            <a:endParaRPr/>
          </a:p>
        </p:txBody>
      </p:sp>
      <p:pic>
        <p:nvPicPr>
          <p:cNvPr id="1628"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629" name="Shape 811"/>
          <p:cNvSpPr txBox="1"/>
          <p:nvPr/>
        </p:nvSpPr>
        <p:spPr>
          <a:xfrm>
            <a:off x="466271" y="506028"/>
            <a:ext cx="9404513" cy="437066"/>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2400">
                <a:solidFill>
                  <a:srgbClr val="99195E"/>
                </a:solidFill>
              </a:defRPr>
            </a:lvl1pPr>
          </a:lstStyle>
          <a:p>
            <a:r>
              <a:t>IA et recrutement par affinités : plateforme de matchmaking</a:t>
            </a:r>
          </a:p>
        </p:txBody>
      </p:sp>
      <p:sp>
        <p:nvSpPr>
          <p:cNvPr id="1630" name="Circle">
            <a:hlinkClick r:id="rId3"/>
          </p:cNvPr>
          <p:cNvSpPr/>
          <p:nvPr/>
        </p:nvSpPr>
        <p:spPr>
          <a:xfrm>
            <a:off x="10146086" y="3585534"/>
            <a:ext cx="1688481" cy="1688481"/>
          </a:xfrm>
          <a:prstGeom prst="ellipse">
            <a:avLst/>
          </a:prstGeom>
          <a:solidFill>
            <a:srgbClr val="52A3EF">
              <a:alpha val="77855"/>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631" name="Circle">
            <a:hlinkClick r:id="rId4"/>
          </p:cNvPr>
          <p:cNvSpPr/>
          <p:nvPr/>
        </p:nvSpPr>
        <p:spPr>
          <a:xfrm>
            <a:off x="9285614" y="2141441"/>
            <a:ext cx="1970717" cy="1970717"/>
          </a:xfrm>
          <a:prstGeom prst="ellipse">
            <a:avLst/>
          </a:prstGeom>
          <a:solidFill>
            <a:srgbClr val="F28C58"/>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632" name="Circle">
            <a:hlinkClick r:id="rId5"/>
          </p:cNvPr>
          <p:cNvSpPr/>
          <p:nvPr/>
        </p:nvSpPr>
        <p:spPr>
          <a:xfrm>
            <a:off x="6967373" y="1960641"/>
            <a:ext cx="2332315" cy="2332317"/>
          </a:xfrm>
          <a:prstGeom prst="ellipse">
            <a:avLst/>
          </a:prstGeom>
          <a:solidFill>
            <a:srgbClr val="B0CD63">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633" name="Circle">
            <a:hlinkClick r:id="rId6"/>
          </p:cNvPr>
          <p:cNvSpPr/>
          <p:nvPr/>
        </p:nvSpPr>
        <p:spPr>
          <a:xfrm>
            <a:off x="8468828" y="1228066"/>
            <a:ext cx="1820051" cy="1820050"/>
          </a:xfrm>
          <a:prstGeom prst="ellipse">
            <a:avLst/>
          </a:prstGeom>
          <a:solidFill>
            <a:srgbClr val="F0C424">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634" name="Circle">
            <a:hlinkClick r:id="rId7"/>
          </p:cNvPr>
          <p:cNvSpPr/>
          <p:nvPr/>
        </p:nvSpPr>
        <p:spPr>
          <a:xfrm>
            <a:off x="7444125" y="3830195"/>
            <a:ext cx="1820051" cy="1820051"/>
          </a:xfrm>
          <a:prstGeom prst="ellipse">
            <a:avLst/>
          </a:prstGeom>
          <a:solidFill>
            <a:srgbClr val="46C1A4">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pic>
        <p:nvPicPr>
          <p:cNvPr id="1635" name="Picture 10" descr="Picture 10"/>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7478846" y="2794311"/>
            <a:ext cx="1256281" cy="909526"/>
          </a:xfrm>
          <a:custGeom>
            <a:avLst/>
            <a:gdLst/>
            <a:ahLst/>
            <a:cxnLst>
              <a:cxn ang="0">
                <a:pos x="wd2" y="hd2"/>
              </a:cxn>
              <a:cxn ang="5400000">
                <a:pos x="wd2" y="hd2"/>
              </a:cxn>
              <a:cxn ang="10800000">
                <a:pos x="wd2" y="hd2"/>
              </a:cxn>
              <a:cxn ang="16200000">
                <a:pos x="wd2" y="hd2"/>
              </a:cxn>
            </a:cxnLst>
            <a:rect l="0" t="0" r="r" b="b"/>
            <a:pathLst>
              <a:path w="21299" h="21131" extrusionOk="0">
                <a:moveTo>
                  <a:pt x="5181" y="0"/>
                </a:moveTo>
                <a:cubicBezTo>
                  <a:pt x="4376" y="0"/>
                  <a:pt x="3489" y="111"/>
                  <a:pt x="3210" y="249"/>
                </a:cubicBezTo>
                <a:cubicBezTo>
                  <a:pt x="2807" y="449"/>
                  <a:pt x="2637" y="447"/>
                  <a:pt x="2395" y="240"/>
                </a:cubicBezTo>
                <a:cubicBezTo>
                  <a:pt x="1783" y="-283"/>
                  <a:pt x="1157" y="542"/>
                  <a:pt x="1729" y="1116"/>
                </a:cubicBezTo>
                <a:cubicBezTo>
                  <a:pt x="1928" y="1315"/>
                  <a:pt x="1897" y="1451"/>
                  <a:pt x="1500" y="2112"/>
                </a:cubicBezTo>
                <a:cubicBezTo>
                  <a:pt x="812" y="3254"/>
                  <a:pt x="599" y="4156"/>
                  <a:pt x="599" y="5855"/>
                </a:cubicBezTo>
                <a:cubicBezTo>
                  <a:pt x="599" y="7856"/>
                  <a:pt x="1079" y="8990"/>
                  <a:pt x="2281" y="9820"/>
                </a:cubicBezTo>
                <a:cubicBezTo>
                  <a:pt x="3074" y="10368"/>
                  <a:pt x="3140" y="10375"/>
                  <a:pt x="5356" y="10300"/>
                </a:cubicBezTo>
                <a:cubicBezTo>
                  <a:pt x="7865" y="10215"/>
                  <a:pt x="8229" y="10066"/>
                  <a:pt x="9037" y="8806"/>
                </a:cubicBezTo>
                <a:cubicBezTo>
                  <a:pt x="9636" y="7872"/>
                  <a:pt x="9864" y="6825"/>
                  <a:pt x="9783" y="5413"/>
                </a:cubicBezTo>
                <a:cubicBezTo>
                  <a:pt x="9659" y="3265"/>
                  <a:pt x="8688" y="1313"/>
                  <a:pt x="7294" y="415"/>
                </a:cubicBezTo>
                <a:cubicBezTo>
                  <a:pt x="6785" y="87"/>
                  <a:pt x="6333" y="0"/>
                  <a:pt x="5181" y="0"/>
                </a:cubicBezTo>
                <a:close/>
                <a:moveTo>
                  <a:pt x="15563" y="0"/>
                </a:moveTo>
                <a:cubicBezTo>
                  <a:pt x="13648" y="0"/>
                  <a:pt x="12783" y="467"/>
                  <a:pt x="11741" y="2056"/>
                </a:cubicBezTo>
                <a:cubicBezTo>
                  <a:pt x="10773" y="3531"/>
                  <a:pt x="10446" y="4955"/>
                  <a:pt x="10692" y="6565"/>
                </a:cubicBezTo>
                <a:cubicBezTo>
                  <a:pt x="10978" y="8437"/>
                  <a:pt x="11695" y="9522"/>
                  <a:pt x="13067" y="10180"/>
                </a:cubicBezTo>
                <a:cubicBezTo>
                  <a:pt x="13234" y="10260"/>
                  <a:pt x="14455" y="10301"/>
                  <a:pt x="15785" y="10272"/>
                </a:cubicBezTo>
                <a:cubicBezTo>
                  <a:pt x="17782" y="10230"/>
                  <a:pt x="18290" y="10157"/>
                  <a:pt x="18706" y="9848"/>
                </a:cubicBezTo>
                <a:cubicBezTo>
                  <a:pt x="20200" y="8738"/>
                  <a:pt x="20859" y="6545"/>
                  <a:pt x="20368" y="4297"/>
                </a:cubicBezTo>
                <a:cubicBezTo>
                  <a:pt x="20211" y="3579"/>
                  <a:pt x="20219" y="3432"/>
                  <a:pt x="20442" y="3209"/>
                </a:cubicBezTo>
                <a:cubicBezTo>
                  <a:pt x="20871" y="2779"/>
                  <a:pt x="20763" y="2278"/>
                  <a:pt x="20240" y="2278"/>
                </a:cubicBezTo>
                <a:cubicBezTo>
                  <a:pt x="19939" y="2278"/>
                  <a:pt x="19487" y="1982"/>
                  <a:pt x="18941" y="1429"/>
                </a:cubicBezTo>
                <a:cubicBezTo>
                  <a:pt x="17701" y="174"/>
                  <a:pt x="17278" y="0"/>
                  <a:pt x="15563" y="0"/>
                </a:cubicBezTo>
                <a:close/>
                <a:moveTo>
                  <a:pt x="7839" y="2665"/>
                </a:moveTo>
                <a:cubicBezTo>
                  <a:pt x="8153" y="2707"/>
                  <a:pt x="8480" y="2906"/>
                  <a:pt x="8788" y="3283"/>
                </a:cubicBezTo>
                <a:cubicBezTo>
                  <a:pt x="9230" y="3825"/>
                  <a:pt x="9279" y="3997"/>
                  <a:pt x="9279" y="5072"/>
                </a:cubicBezTo>
                <a:cubicBezTo>
                  <a:pt x="9279" y="6174"/>
                  <a:pt x="9234" y="6309"/>
                  <a:pt x="8714" y="6962"/>
                </a:cubicBezTo>
                <a:cubicBezTo>
                  <a:pt x="7956" y="7914"/>
                  <a:pt x="7425" y="7897"/>
                  <a:pt x="6702" y="6907"/>
                </a:cubicBezTo>
                <a:cubicBezTo>
                  <a:pt x="6179" y="6190"/>
                  <a:pt x="6160" y="6092"/>
                  <a:pt x="6224" y="5035"/>
                </a:cubicBezTo>
                <a:cubicBezTo>
                  <a:pt x="6307" y="3673"/>
                  <a:pt x="6858" y="2815"/>
                  <a:pt x="7529" y="2683"/>
                </a:cubicBezTo>
                <a:cubicBezTo>
                  <a:pt x="7629" y="2664"/>
                  <a:pt x="7734" y="2651"/>
                  <a:pt x="7839" y="2665"/>
                </a:cubicBezTo>
                <a:close/>
                <a:moveTo>
                  <a:pt x="16391" y="2683"/>
                </a:moveTo>
                <a:cubicBezTo>
                  <a:pt x="17021" y="2717"/>
                  <a:pt x="17620" y="3312"/>
                  <a:pt x="17817" y="4316"/>
                </a:cubicBezTo>
                <a:cubicBezTo>
                  <a:pt x="18023" y="5363"/>
                  <a:pt x="17785" y="6459"/>
                  <a:pt x="17205" y="7128"/>
                </a:cubicBezTo>
                <a:cubicBezTo>
                  <a:pt x="16559" y="7873"/>
                  <a:pt x="15953" y="7831"/>
                  <a:pt x="15355" y="6990"/>
                </a:cubicBezTo>
                <a:lnTo>
                  <a:pt x="14877" y="6316"/>
                </a:lnTo>
                <a:lnTo>
                  <a:pt x="14399" y="6990"/>
                </a:lnTo>
                <a:cubicBezTo>
                  <a:pt x="13802" y="7834"/>
                  <a:pt x="13201" y="7880"/>
                  <a:pt x="12549" y="7128"/>
                </a:cubicBezTo>
                <a:cubicBezTo>
                  <a:pt x="12014" y="6511"/>
                  <a:pt x="11951" y="6012"/>
                  <a:pt x="12387" y="5855"/>
                </a:cubicBezTo>
                <a:cubicBezTo>
                  <a:pt x="12554" y="5796"/>
                  <a:pt x="12683" y="5572"/>
                  <a:pt x="12683" y="5357"/>
                </a:cubicBezTo>
                <a:cubicBezTo>
                  <a:pt x="12683" y="4811"/>
                  <a:pt x="12286" y="4870"/>
                  <a:pt x="12179" y="5431"/>
                </a:cubicBezTo>
                <a:cubicBezTo>
                  <a:pt x="12111" y="5786"/>
                  <a:pt x="12052" y="5840"/>
                  <a:pt x="11916" y="5653"/>
                </a:cubicBezTo>
                <a:cubicBezTo>
                  <a:pt x="11649" y="5287"/>
                  <a:pt x="12035" y="3602"/>
                  <a:pt x="12502" y="3098"/>
                </a:cubicBezTo>
                <a:cubicBezTo>
                  <a:pt x="13061" y="2496"/>
                  <a:pt x="13877" y="2568"/>
                  <a:pt x="14426" y="3264"/>
                </a:cubicBezTo>
                <a:lnTo>
                  <a:pt x="14870" y="3827"/>
                </a:lnTo>
                <a:lnTo>
                  <a:pt x="15308" y="3264"/>
                </a:lnTo>
                <a:cubicBezTo>
                  <a:pt x="15627" y="2846"/>
                  <a:pt x="16014" y="2663"/>
                  <a:pt x="16391" y="2683"/>
                </a:cubicBezTo>
                <a:close/>
                <a:moveTo>
                  <a:pt x="8532" y="4970"/>
                </a:moveTo>
                <a:cubicBezTo>
                  <a:pt x="8302" y="4970"/>
                  <a:pt x="8220" y="5410"/>
                  <a:pt x="8404" y="5662"/>
                </a:cubicBezTo>
                <a:cubicBezTo>
                  <a:pt x="8596" y="5924"/>
                  <a:pt x="8761" y="5798"/>
                  <a:pt x="8761" y="5385"/>
                </a:cubicBezTo>
                <a:cubicBezTo>
                  <a:pt x="8761" y="5155"/>
                  <a:pt x="8658" y="4970"/>
                  <a:pt x="8532" y="4970"/>
                </a:cubicBezTo>
                <a:close/>
                <a:moveTo>
                  <a:pt x="15341" y="4970"/>
                </a:moveTo>
                <a:cubicBezTo>
                  <a:pt x="15200" y="4970"/>
                  <a:pt x="15106" y="5149"/>
                  <a:pt x="15106" y="5404"/>
                </a:cubicBezTo>
                <a:cubicBezTo>
                  <a:pt x="15106" y="5908"/>
                  <a:pt x="15456" y="5831"/>
                  <a:pt x="15530" y="5311"/>
                </a:cubicBezTo>
                <a:cubicBezTo>
                  <a:pt x="15559" y="5107"/>
                  <a:pt x="15481" y="4970"/>
                  <a:pt x="15341" y="4970"/>
                </a:cubicBezTo>
                <a:close/>
                <a:moveTo>
                  <a:pt x="17757" y="13250"/>
                </a:moveTo>
                <a:cubicBezTo>
                  <a:pt x="17609" y="13250"/>
                  <a:pt x="17525" y="13537"/>
                  <a:pt x="17494" y="14136"/>
                </a:cubicBezTo>
                <a:lnTo>
                  <a:pt x="17447" y="15011"/>
                </a:lnTo>
                <a:lnTo>
                  <a:pt x="16768" y="15067"/>
                </a:lnTo>
                <a:cubicBezTo>
                  <a:pt x="15562" y="15164"/>
                  <a:pt x="15413" y="15272"/>
                  <a:pt x="15099" y="16275"/>
                </a:cubicBezTo>
                <a:cubicBezTo>
                  <a:pt x="14809" y="17203"/>
                  <a:pt x="14500" y="17340"/>
                  <a:pt x="14500" y="16542"/>
                </a:cubicBezTo>
                <a:cubicBezTo>
                  <a:pt x="14500" y="16316"/>
                  <a:pt x="14335" y="15901"/>
                  <a:pt x="14130" y="15620"/>
                </a:cubicBezTo>
                <a:cubicBezTo>
                  <a:pt x="13804" y="15173"/>
                  <a:pt x="13635" y="15115"/>
                  <a:pt x="12771" y="15141"/>
                </a:cubicBezTo>
                <a:cubicBezTo>
                  <a:pt x="11800" y="15170"/>
                  <a:pt x="11782" y="15180"/>
                  <a:pt x="11782" y="15740"/>
                </a:cubicBezTo>
                <a:cubicBezTo>
                  <a:pt x="11782" y="16053"/>
                  <a:pt x="11683" y="16421"/>
                  <a:pt x="11560" y="16561"/>
                </a:cubicBezTo>
                <a:cubicBezTo>
                  <a:pt x="11375" y="16772"/>
                  <a:pt x="11309" y="16723"/>
                  <a:pt x="11190" y="16293"/>
                </a:cubicBezTo>
                <a:cubicBezTo>
                  <a:pt x="10981" y="15542"/>
                  <a:pt x="10441" y="15113"/>
                  <a:pt x="9716" y="15113"/>
                </a:cubicBezTo>
                <a:cubicBezTo>
                  <a:pt x="9195" y="15113"/>
                  <a:pt x="9015" y="15233"/>
                  <a:pt x="8693" y="15758"/>
                </a:cubicBezTo>
                <a:cubicBezTo>
                  <a:pt x="8131" y="16672"/>
                  <a:pt x="8156" y="17843"/>
                  <a:pt x="8747" y="18654"/>
                </a:cubicBezTo>
                <a:cubicBezTo>
                  <a:pt x="9165" y="19226"/>
                  <a:pt x="9247" y="19256"/>
                  <a:pt x="10234" y="19188"/>
                </a:cubicBezTo>
                <a:cubicBezTo>
                  <a:pt x="10810" y="19148"/>
                  <a:pt x="11355" y="19052"/>
                  <a:pt x="11445" y="18976"/>
                </a:cubicBezTo>
                <a:cubicBezTo>
                  <a:pt x="11535" y="18899"/>
                  <a:pt x="11649" y="18925"/>
                  <a:pt x="11701" y="19041"/>
                </a:cubicBezTo>
                <a:cubicBezTo>
                  <a:pt x="11935" y="19560"/>
                  <a:pt x="12071" y="19147"/>
                  <a:pt x="12112" y="17778"/>
                </a:cubicBezTo>
                <a:cubicBezTo>
                  <a:pt x="12151" y="16465"/>
                  <a:pt x="12197" y="16249"/>
                  <a:pt x="12542" y="15897"/>
                </a:cubicBezTo>
                <a:cubicBezTo>
                  <a:pt x="13415" y="15006"/>
                  <a:pt x="14197" y="16052"/>
                  <a:pt x="14197" y="18110"/>
                </a:cubicBezTo>
                <a:cubicBezTo>
                  <a:pt x="14197" y="19454"/>
                  <a:pt x="14459" y="19666"/>
                  <a:pt x="14527" y="18377"/>
                </a:cubicBezTo>
                <a:cubicBezTo>
                  <a:pt x="14581" y="17369"/>
                  <a:pt x="14792" y="17252"/>
                  <a:pt x="15079" y="18073"/>
                </a:cubicBezTo>
                <a:cubicBezTo>
                  <a:pt x="15387" y="18954"/>
                  <a:pt x="15908" y="19325"/>
                  <a:pt x="16653" y="19188"/>
                </a:cubicBezTo>
                <a:cubicBezTo>
                  <a:pt x="17272" y="19074"/>
                  <a:pt x="17636" y="18692"/>
                  <a:pt x="18066" y="17685"/>
                </a:cubicBezTo>
                <a:cubicBezTo>
                  <a:pt x="18216" y="17332"/>
                  <a:pt x="18255" y="17359"/>
                  <a:pt x="18490" y="18036"/>
                </a:cubicBezTo>
                <a:cubicBezTo>
                  <a:pt x="18853" y="19084"/>
                  <a:pt x="19569" y="19472"/>
                  <a:pt x="20516" y="19124"/>
                </a:cubicBezTo>
                <a:cubicBezTo>
                  <a:pt x="21319" y="18829"/>
                  <a:pt x="21587" y="16525"/>
                  <a:pt x="20926" y="15620"/>
                </a:cubicBezTo>
                <a:cubicBezTo>
                  <a:pt x="20639" y="15227"/>
                  <a:pt x="20397" y="15113"/>
                  <a:pt x="19856" y="15113"/>
                </a:cubicBezTo>
                <a:cubicBezTo>
                  <a:pt x="19247" y="15113"/>
                  <a:pt x="19102" y="15209"/>
                  <a:pt x="18699" y="15832"/>
                </a:cubicBezTo>
                <a:cubicBezTo>
                  <a:pt x="18444" y="16227"/>
                  <a:pt x="18171" y="16501"/>
                  <a:pt x="18100" y="16441"/>
                </a:cubicBezTo>
                <a:cubicBezTo>
                  <a:pt x="18030" y="16381"/>
                  <a:pt x="17972" y="15638"/>
                  <a:pt x="17972" y="14790"/>
                </a:cubicBezTo>
                <a:cubicBezTo>
                  <a:pt x="17972" y="13586"/>
                  <a:pt x="17928" y="13250"/>
                  <a:pt x="17757" y="13250"/>
                </a:cubicBezTo>
                <a:close/>
                <a:moveTo>
                  <a:pt x="1198" y="13665"/>
                </a:moveTo>
                <a:cubicBezTo>
                  <a:pt x="1115" y="13665"/>
                  <a:pt x="1050" y="13808"/>
                  <a:pt x="1050" y="13979"/>
                </a:cubicBezTo>
                <a:cubicBezTo>
                  <a:pt x="1050" y="14150"/>
                  <a:pt x="1115" y="14292"/>
                  <a:pt x="1198" y="14292"/>
                </a:cubicBezTo>
                <a:cubicBezTo>
                  <a:pt x="1281" y="14292"/>
                  <a:pt x="1352" y="14150"/>
                  <a:pt x="1352" y="13979"/>
                </a:cubicBezTo>
                <a:cubicBezTo>
                  <a:pt x="1352" y="13808"/>
                  <a:pt x="1281" y="13665"/>
                  <a:pt x="1198" y="13665"/>
                </a:cubicBezTo>
                <a:close/>
                <a:moveTo>
                  <a:pt x="3203" y="15085"/>
                </a:moveTo>
                <a:cubicBezTo>
                  <a:pt x="2556" y="15160"/>
                  <a:pt x="1960" y="15775"/>
                  <a:pt x="1864" y="16874"/>
                </a:cubicBezTo>
                <a:cubicBezTo>
                  <a:pt x="1779" y="17851"/>
                  <a:pt x="2035" y="18629"/>
                  <a:pt x="2564" y="18995"/>
                </a:cubicBezTo>
                <a:cubicBezTo>
                  <a:pt x="3028" y="19317"/>
                  <a:pt x="3545" y="19329"/>
                  <a:pt x="3950" y="19032"/>
                </a:cubicBezTo>
                <a:cubicBezTo>
                  <a:pt x="4173" y="18868"/>
                  <a:pt x="4301" y="18868"/>
                  <a:pt x="4421" y="19032"/>
                </a:cubicBezTo>
                <a:cubicBezTo>
                  <a:pt x="4707" y="19425"/>
                  <a:pt x="4824" y="19278"/>
                  <a:pt x="4824" y="18543"/>
                </a:cubicBezTo>
                <a:cubicBezTo>
                  <a:pt x="4824" y="17551"/>
                  <a:pt x="5026" y="17477"/>
                  <a:pt x="5491" y="18312"/>
                </a:cubicBezTo>
                <a:cubicBezTo>
                  <a:pt x="5936" y="19112"/>
                  <a:pt x="6659" y="19422"/>
                  <a:pt x="7354" y="19105"/>
                </a:cubicBezTo>
                <a:cubicBezTo>
                  <a:pt x="7782" y="18909"/>
                  <a:pt x="7968" y="18254"/>
                  <a:pt x="7550" y="18414"/>
                </a:cubicBezTo>
                <a:cubicBezTo>
                  <a:pt x="6787" y="18707"/>
                  <a:pt x="6247" y="18649"/>
                  <a:pt x="5988" y="18257"/>
                </a:cubicBezTo>
                <a:cubicBezTo>
                  <a:pt x="5562" y="17613"/>
                  <a:pt x="5611" y="16579"/>
                  <a:pt x="6096" y="16007"/>
                </a:cubicBezTo>
                <a:cubicBezTo>
                  <a:pt x="6559" y="15461"/>
                  <a:pt x="6763" y="15424"/>
                  <a:pt x="7314" y="15768"/>
                </a:cubicBezTo>
                <a:cubicBezTo>
                  <a:pt x="7526" y="15900"/>
                  <a:pt x="7750" y="15945"/>
                  <a:pt x="7812" y="15860"/>
                </a:cubicBezTo>
                <a:cubicBezTo>
                  <a:pt x="8022" y="15573"/>
                  <a:pt x="7343" y="15113"/>
                  <a:pt x="6702" y="15113"/>
                </a:cubicBezTo>
                <a:cubicBezTo>
                  <a:pt x="6060" y="15113"/>
                  <a:pt x="5739" y="15450"/>
                  <a:pt x="5188" y="16690"/>
                </a:cubicBezTo>
                <a:cubicBezTo>
                  <a:pt x="5025" y="17056"/>
                  <a:pt x="4999" y="17049"/>
                  <a:pt x="4851" y="16533"/>
                </a:cubicBezTo>
                <a:cubicBezTo>
                  <a:pt x="4550" y="15479"/>
                  <a:pt x="3850" y="15011"/>
                  <a:pt x="3203" y="15085"/>
                </a:cubicBezTo>
                <a:close/>
                <a:moveTo>
                  <a:pt x="1211" y="15141"/>
                </a:moveTo>
                <a:cubicBezTo>
                  <a:pt x="1134" y="15147"/>
                  <a:pt x="1044" y="15950"/>
                  <a:pt x="1016" y="17547"/>
                </a:cubicBezTo>
                <a:lnTo>
                  <a:pt x="976" y="19972"/>
                </a:lnTo>
                <a:lnTo>
                  <a:pt x="491" y="20396"/>
                </a:lnTo>
                <a:cubicBezTo>
                  <a:pt x="224" y="20626"/>
                  <a:pt x="3" y="20883"/>
                  <a:pt x="0" y="20968"/>
                </a:cubicBezTo>
                <a:cubicBezTo>
                  <a:pt x="-13" y="21317"/>
                  <a:pt x="440" y="21079"/>
                  <a:pt x="881" y="20516"/>
                </a:cubicBezTo>
                <a:lnTo>
                  <a:pt x="1352" y="19917"/>
                </a:lnTo>
                <a:lnTo>
                  <a:pt x="1352" y="17519"/>
                </a:lnTo>
                <a:cubicBezTo>
                  <a:pt x="1352" y="15924"/>
                  <a:pt x="1288" y="15135"/>
                  <a:pt x="1211" y="15141"/>
                </a:cubicBezTo>
                <a:close/>
                <a:moveTo>
                  <a:pt x="3384" y="15528"/>
                </a:moveTo>
                <a:cubicBezTo>
                  <a:pt x="4419" y="15528"/>
                  <a:pt x="4904" y="17309"/>
                  <a:pt x="4152" y="18340"/>
                </a:cubicBezTo>
                <a:cubicBezTo>
                  <a:pt x="3611" y="19081"/>
                  <a:pt x="2611" y="18915"/>
                  <a:pt x="2268" y="18036"/>
                </a:cubicBezTo>
                <a:cubicBezTo>
                  <a:pt x="1801" y="16840"/>
                  <a:pt x="2385" y="15528"/>
                  <a:pt x="3384" y="15528"/>
                </a:cubicBezTo>
                <a:close/>
                <a:moveTo>
                  <a:pt x="9770" y="15592"/>
                </a:moveTo>
                <a:cubicBezTo>
                  <a:pt x="9994" y="15628"/>
                  <a:pt x="10223" y="15783"/>
                  <a:pt x="10436" y="16063"/>
                </a:cubicBezTo>
                <a:cubicBezTo>
                  <a:pt x="10974" y="16768"/>
                  <a:pt x="11005" y="17563"/>
                  <a:pt x="10524" y="18183"/>
                </a:cubicBezTo>
                <a:cubicBezTo>
                  <a:pt x="9585" y="19392"/>
                  <a:pt x="8227" y="17959"/>
                  <a:pt x="8821" y="16385"/>
                </a:cubicBezTo>
                <a:cubicBezTo>
                  <a:pt x="9040" y="15804"/>
                  <a:pt x="9398" y="15531"/>
                  <a:pt x="9770" y="15592"/>
                </a:cubicBezTo>
                <a:close/>
                <a:moveTo>
                  <a:pt x="19836" y="15721"/>
                </a:moveTo>
                <a:cubicBezTo>
                  <a:pt x="20133" y="15709"/>
                  <a:pt x="20438" y="15880"/>
                  <a:pt x="20670" y="16219"/>
                </a:cubicBezTo>
                <a:cubicBezTo>
                  <a:pt x="21082" y="16820"/>
                  <a:pt x="21086" y="17392"/>
                  <a:pt x="20684" y="18091"/>
                </a:cubicBezTo>
                <a:cubicBezTo>
                  <a:pt x="20275" y="18805"/>
                  <a:pt x="19608" y="18820"/>
                  <a:pt x="19103" y="18128"/>
                </a:cubicBezTo>
                <a:cubicBezTo>
                  <a:pt x="18650" y="17507"/>
                  <a:pt x="18631" y="17001"/>
                  <a:pt x="19042" y="16284"/>
                </a:cubicBezTo>
                <a:cubicBezTo>
                  <a:pt x="19247" y="15928"/>
                  <a:pt x="19539" y="15733"/>
                  <a:pt x="19836" y="15721"/>
                </a:cubicBezTo>
                <a:close/>
                <a:moveTo>
                  <a:pt x="16492" y="15758"/>
                </a:moveTo>
                <a:cubicBezTo>
                  <a:pt x="16743" y="15763"/>
                  <a:pt x="16986" y="15918"/>
                  <a:pt x="17192" y="16219"/>
                </a:cubicBezTo>
                <a:cubicBezTo>
                  <a:pt x="17622" y="16847"/>
                  <a:pt x="17609" y="17500"/>
                  <a:pt x="17151" y="18128"/>
                </a:cubicBezTo>
                <a:cubicBezTo>
                  <a:pt x="16698" y="18749"/>
                  <a:pt x="16329" y="18766"/>
                  <a:pt x="15806" y="18202"/>
                </a:cubicBezTo>
                <a:cubicBezTo>
                  <a:pt x="15301" y="17658"/>
                  <a:pt x="15280" y="16796"/>
                  <a:pt x="15758" y="16182"/>
                </a:cubicBezTo>
                <a:cubicBezTo>
                  <a:pt x="15985" y="15890"/>
                  <a:pt x="16241" y="15753"/>
                  <a:pt x="16492" y="15758"/>
                </a:cubicBezTo>
                <a:close/>
              </a:path>
            </a:pathLst>
          </a:custGeom>
          <a:ln w="12700">
            <a:miter lim="400000"/>
          </a:ln>
        </p:spPr>
      </p:pic>
      <p:pic>
        <p:nvPicPr>
          <p:cNvPr id="1636" name="Picture 6" descr="Picture 6"/>
          <p:cNvPicPr>
            <a:picLocks noChangeAspect="1"/>
          </p:cNvPicPr>
          <p:nvPr/>
        </p:nvPicPr>
        <p:blipFill>
          <a:blip r:embed="rId9">
            <a:extLst/>
          </a:blip>
          <a:stretch>
            <a:fillRect/>
          </a:stretch>
        </p:blipFill>
        <p:spPr>
          <a:xfrm>
            <a:off x="10205520" y="4228171"/>
            <a:ext cx="1569615" cy="403206"/>
          </a:xfrm>
          <a:prstGeom prst="rect">
            <a:avLst/>
          </a:prstGeom>
          <a:ln w="12700">
            <a:miter lim="400000"/>
          </a:ln>
        </p:spPr>
      </p:pic>
      <p:pic>
        <p:nvPicPr>
          <p:cNvPr id="1637" name="Picture 8" descr="Picture 8"/>
          <p:cNvPicPr>
            <a:picLocks noChangeAspect="1"/>
          </p:cNvPicPr>
          <p:nvPr/>
        </p:nvPicPr>
        <p:blipFill>
          <a:blip r:embed="rId10">
            <a:extLst/>
          </a:blip>
          <a:stretch>
            <a:fillRect/>
          </a:stretch>
        </p:blipFill>
        <p:spPr>
          <a:xfrm>
            <a:off x="7594917" y="4538617"/>
            <a:ext cx="1518465" cy="403206"/>
          </a:xfrm>
          <a:prstGeom prst="rect">
            <a:avLst/>
          </a:prstGeom>
          <a:ln w="12700">
            <a:miter lim="400000"/>
          </a:ln>
        </p:spPr>
      </p:pic>
      <p:pic>
        <p:nvPicPr>
          <p:cNvPr id="1638" name="Image" descr="Image"/>
          <p:cNvPicPr>
            <a:picLocks noChangeAspect="1"/>
          </p:cNvPicPr>
          <p:nvPr/>
        </p:nvPicPr>
        <p:blipFill>
          <a:blip r:embed="rId11">
            <a:extLst/>
          </a:blip>
          <a:stretch>
            <a:fillRect/>
          </a:stretch>
        </p:blipFill>
        <p:spPr>
          <a:xfrm>
            <a:off x="8795208" y="1949063"/>
            <a:ext cx="1167292" cy="373899"/>
          </a:xfrm>
          <a:prstGeom prst="rect">
            <a:avLst/>
          </a:prstGeom>
          <a:ln w="12700">
            <a:miter lim="400000"/>
          </a:ln>
        </p:spPr>
      </p:pic>
      <p:pic>
        <p:nvPicPr>
          <p:cNvPr id="1639" name="Image" descr="Image"/>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9480847" y="2871142"/>
            <a:ext cx="1557352" cy="551017"/>
          </a:xfrm>
          <a:prstGeom prst="rect">
            <a:avLst/>
          </a:prstGeom>
          <a:ln w="12700">
            <a:miter lim="400000"/>
          </a:ln>
        </p:spPr>
      </p:pic>
      <p:sp>
        <p:nvSpPr>
          <p:cNvPr id="1640" name="ZoneTexte 1"/>
          <p:cNvSpPr txBox="1"/>
          <p:nvPr/>
        </p:nvSpPr>
        <p:spPr>
          <a:xfrm>
            <a:off x="670916" y="1431566"/>
            <a:ext cx="6172665" cy="150802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defRPr b="0"/>
            </a:pPr>
            <a:r>
              <a:t>Le </a:t>
            </a:r>
            <a:r>
              <a:rPr b="1"/>
              <a:t>matchmaking professionnel</a:t>
            </a:r>
            <a:r>
              <a:t> (ou </a:t>
            </a:r>
            <a:r>
              <a:rPr b="1"/>
              <a:t>matching</a:t>
            </a:r>
            <a:r>
              <a:t>) met en relation un individu, avec un poste ou une entreprise, en s’appuyant généralement sur un algorithme, et le plus souvent par affinités, compétences, valeurs… </a:t>
            </a:r>
          </a:p>
          <a:p>
            <a:pPr algn="just">
              <a:defRPr b="0"/>
            </a:pPr>
            <a:r>
              <a:t>Ces outils peuvent analyser CV, réseaux sociaux, lettres de motivation, ou réaliser des tests de personnalité, pour permettre de proposer aux candidats comme aux recruteurs, une « rencontre » ayant davantage de chances, statistiquement, de succès. </a:t>
            </a:r>
          </a:p>
        </p:txBody>
      </p:sp>
      <p:sp>
        <p:nvSpPr>
          <p:cNvPr id="1641" name="Shape 811"/>
          <p:cNvSpPr txBox="1"/>
          <p:nvPr/>
        </p:nvSpPr>
        <p:spPr>
          <a:xfrm>
            <a:off x="415470" y="3282460"/>
            <a:ext cx="5359300" cy="3133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600">
                <a:solidFill>
                  <a:srgbClr val="99195E"/>
                </a:solidFill>
              </a:defRPr>
            </a:lvl1pPr>
          </a:lstStyle>
          <a:p>
            <a:r>
              <a:t>Le recrutement prédictif : pourquoi ? </a:t>
            </a:r>
          </a:p>
        </p:txBody>
      </p:sp>
      <p:sp>
        <p:nvSpPr>
          <p:cNvPr id="1642" name="Rectangle 2"/>
          <p:cNvSpPr txBox="1"/>
          <p:nvPr/>
        </p:nvSpPr>
        <p:spPr>
          <a:xfrm>
            <a:off x="539914" y="3789040"/>
            <a:ext cx="6096003" cy="89842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marL="285750" indent="-285750" algn="l">
              <a:buSzPct val="100000"/>
              <a:buFont typeface="Arial"/>
              <a:buChar char="•"/>
              <a:defRPr b="0"/>
            </a:pPr>
            <a:r>
              <a:t>Analyser en détail et facilement les candidatures</a:t>
            </a:r>
          </a:p>
          <a:p>
            <a:pPr marL="285750" indent="-285750" algn="l">
              <a:buSzPct val="100000"/>
              <a:buFont typeface="Arial"/>
              <a:buChar char="•"/>
              <a:defRPr b="0"/>
            </a:pPr>
            <a:r>
              <a:t>Evaluer l’adéquation d’un profil avec un poste</a:t>
            </a:r>
          </a:p>
          <a:p>
            <a:pPr marL="285750" indent="-285750" algn="l">
              <a:buSzPct val="100000"/>
              <a:buFont typeface="Arial"/>
              <a:buChar char="•"/>
              <a:defRPr b="0"/>
            </a:pPr>
            <a:r>
              <a:t>Intégrer des critères spécifiques, notamment des soft skills (intelligence émotionnelle, qualités relationnelles, valeurs…)</a:t>
            </a:r>
          </a:p>
        </p:txBody>
      </p:sp>
      <p:pic>
        <p:nvPicPr>
          <p:cNvPr id="1643" name="Image 26" descr="Image 26"/>
          <p:cNvPicPr>
            <a:picLocks noChangeAspect="1"/>
          </p:cNvPicPr>
          <p:nvPr/>
        </p:nvPicPr>
        <p:blipFill>
          <a:blip r:embed="rId13">
            <a:extLst/>
          </a:blip>
          <a:stretch>
            <a:fillRect/>
          </a:stretch>
        </p:blipFill>
        <p:spPr>
          <a:xfrm>
            <a:off x="651769" y="4923697"/>
            <a:ext cx="428810" cy="428810"/>
          </a:xfrm>
          <a:prstGeom prst="rect">
            <a:avLst/>
          </a:prstGeom>
          <a:ln w="12700">
            <a:miter lim="400000"/>
          </a:ln>
        </p:spPr>
      </p:pic>
      <p:sp>
        <p:nvSpPr>
          <p:cNvPr id="1644" name="ZoneTexte 27"/>
          <p:cNvSpPr txBox="1"/>
          <p:nvPr/>
        </p:nvSpPr>
        <p:spPr>
          <a:xfrm>
            <a:off x="1439775" y="5014009"/>
            <a:ext cx="1815227" cy="248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a:solidFill>
                  <a:srgbClr val="99195E"/>
                </a:solidFill>
              </a:defRPr>
            </a:lvl1pPr>
          </a:lstStyle>
          <a:p>
            <a:r>
              <a:t>GAIN DE TEMPS</a:t>
            </a:r>
          </a:p>
        </p:txBody>
      </p:sp>
      <p:sp>
        <p:nvSpPr>
          <p:cNvPr id="1645" name="ZoneTexte 29"/>
          <p:cNvSpPr txBox="1"/>
          <p:nvPr/>
        </p:nvSpPr>
        <p:spPr>
          <a:xfrm>
            <a:off x="1443116" y="5648656"/>
            <a:ext cx="4298715"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a:solidFill>
                  <a:srgbClr val="99195E"/>
                </a:solidFill>
              </a:defRPr>
            </a:lvl1pPr>
          </a:lstStyle>
          <a:p>
            <a:r>
              <a:t>ADÉQUATION RECRUTEURS-CANDIDATS </a:t>
            </a:r>
          </a:p>
        </p:txBody>
      </p:sp>
      <p:pic>
        <p:nvPicPr>
          <p:cNvPr id="1646" name="Image" descr="Image"/>
          <p:cNvPicPr>
            <a:picLocks noChangeAspect="1"/>
          </p:cNvPicPr>
          <p:nvPr/>
        </p:nvPicPr>
        <p:blipFill>
          <a:blip r:embed="rId14">
            <a:extLst/>
          </a:blip>
          <a:stretch>
            <a:fillRect/>
          </a:stretch>
        </p:blipFill>
        <p:spPr>
          <a:xfrm>
            <a:off x="562871" y="5510608"/>
            <a:ext cx="606606" cy="524281"/>
          </a:xfrm>
          <a:prstGeom prst="rect">
            <a:avLst/>
          </a:prstGeom>
          <a:ln w="12700">
            <a:miter lim="400000"/>
          </a:ln>
        </p:spPr>
      </p:pic>
      <p:sp>
        <p:nvSpPr>
          <p:cNvPr id="1647" name="Recrutement &amp; digital"/>
          <p:cNvSpPr txBox="1"/>
          <p:nvPr/>
        </p:nvSpPr>
        <p:spPr>
          <a:xfrm>
            <a:off x="10274782" y="6582988"/>
            <a:ext cx="135245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Recrutement &amp; digital</a:t>
            </a:r>
          </a:p>
        </p:txBody>
      </p:sp>
    </p:spTree>
  </p:cSld>
  <p:clrMapOvr>
    <a:masterClrMapping/>
  </p:clrMapOvr>
  <p:transition xmlns:p14="http://schemas.microsoft.com/office/powerpoint/2010/mai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9"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65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65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68</a:t>
            </a:fld>
            <a:endParaRPr/>
          </a:p>
        </p:txBody>
      </p:sp>
      <p:pic>
        <p:nvPicPr>
          <p:cNvPr id="1652"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653" name="Shape 811"/>
          <p:cNvSpPr txBox="1"/>
          <p:nvPr/>
        </p:nvSpPr>
        <p:spPr>
          <a:xfrm>
            <a:off x="466271" y="366328"/>
            <a:ext cx="9404513" cy="437066"/>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2400">
                <a:solidFill>
                  <a:srgbClr val="99195E"/>
                </a:solidFill>
              </a:defRPr>
            </a:lvl1pPr>
          </a:lstStyle>
          <a:p>
            <a:r>
              <a:t>Des tests de compétences, des challenges, des jeux</a:t>
            </a:r>
          </a:p>
        </p:txBody>
      </p:sp>
      <p:pic>
        <p:nvPicPr>
          <p:cNvPr id="1654" name="Picture 2" descr="Picture 2"/>
          <p:cNvPicPr>
            <a:picLocks noChangeAspect="1"/>
          </p:cNvPicPr>
          <p:nvPr/>
        </p:nvPicPr>
        <p:blipFill>
          <a:blip r:embed="rId3">
            <a:extLst/>
          </a:blip>
          <a:stretch>
            <a:fillRect/>
          </a:stretch>
        </p:blipFill>
        <p:spPr>
          <a:xfrm>
            <a:off x="2553839" y="1917090"/>
            <a:ext cx="4094904" cy="4094903"/>
          </a:xfrm>
          <a:prstGeom prst="rect">
            <a:avLst/>
          </a:prstGeom>
          <a:ln w="12700">
            <a:miter lim="400000"/>
          </a:ln>
        </p:spPr>
      </p:pic>
      <p:sp>
        <p:nvSpPr>
          <p:cNvPr id="1655" name="Rectangle 25"/>
          <p:cNvSpPr/>
          <p:nvPr/>
        </p:nvSpPr>
        <p:spPr>
          <a:xfrm>
            <a:off x="-672753" y="2348880"/>
            <a:ext cx="4464499" cy="2520282"/>
          </a:xfrm>
          <a:prstGeom prst="rect">
            <a:avLst/>
          </a:prstGeom>
          <a:solidFill>
            <a:srgbClr val="98195F"/>
          </a:solidFill>
          <a:ln w="12700">
            <a:miter lim="400000"/>
          </a:ln>
        </p:spPr>
        <p:txBody>
          <a:bodyPr lIns="0" tIns="0" rIns="0" bIns="0" anchor="ctr"/>
          <a:lstStyle/>
          <a:p>
            <a:pPr>
              <a:defRPr sz="1600">
                <a:solidFill>
                  <a:srgbClr val="FFFFFF"/>
                </a:solidFill>
              </a:defRPr>
            </a:pPr>
            <a:endParaRPr/>
          </a:p>
        </p:txBody>
      </p:sp>
      <p:pic>
        <p:nvPicPr>
          <p:cNvPr id="1656" name="Picture 2" descr="Picture 2">
            <a:hlinkClick r:id="rId4"/>
          </p:cNvPr>
          <p:cNvPicPr>
            <a:picLocks noChangeAspect="1"/>
          </p:cNvPicPr>
          <p:nvPr/>
        </p:nvPicPr>
        <p:blipFill>
          <a:blip r:embed="rId5">
            <a:extLst/>
          </a:blip>
          <a:stretch>
            <a:fillRect/>
          </a:stretch>
        </p:blipFill>
        <p:spPr>
          <a:xfrm>
            <a:off x="6434011" y="3423284"/>
            <a:ext cx="2420983" cy="645100"/>
          </a:xfrm>
          <a:prstGeom prst="rect">
            <a:avLst/>
          </a:prstGeom>
          <a:ln w="12700">
            <a:miter lim="400000"/>
          </a:ln>
        </p:spPr>
      </p:pic>
      <p:pic>
        <p:nvPicPr>
          <p:cNvPr id="1657" name="Picture 4" descr="Picture 4">
            <a:hlinkClick r:id="rId6"/>
          </p:cNvPr>
          <p:cNvPicPr>
            <a:picLocks noChangeAspect="1"/>
          </p:cNvPicPr>
          <p:nvPr/>
        </p:nvPicPr>
        <p:blipFill>
          <a:blip r:embed="rId7">
            <a:extLst/>
          </a:blip>
          <a:stretch>
            <a:fillRect/>
          </a:stretch>
        </p:blipFill>
        <p:spPr>
          <a:xfrm>
            <a:off x="6431755" y="1596576"/>
            <a:ext cx="2490850" cy="704108"/>
          </a:xfrm>
          <a:prstGeom prst="rect">
            <a:avLst/>
          </a:prstGeom>
          <a:ln w="12700">
            <a:miter lim="400000"/>
          </a:ln>
        </p:spPr>
      </p:pic>
      <p:pic>
        <p:nvPicPr>
          <p:cNvPr id="1658" name="Image 6" descr="Image 6">
            <a:hlinkClick r:id="rId8"/>
          </p:cNvPr>
          <p:cNvPicPr>
            <a:picLocks noChangeAspect="1"/>
          </p:cNvPicPr>
          <p:nvPr/>
        </p:nvPicPr>
        <p:blipFill>
          <a:blip r:embed="rId9">
            <a:extLst/>
          </a:blip>
          <a:stretch>
            <a:fillRect/>
          </a:stretch>
        </p:blipFill>
        <p:spPr>
          <a:xfrm>
            <a:off x="6312024" y="4838012"/>
            <a:ext cx="2277917" cy="1335186"/>
          </a:xfrm>
          <a:prstGeom prst="rect">
            <a:avLst/>
          </a:prstGeom>
          <a:ln w="12700">
            <a:miter lim="400000"/>
          </a:ln>
        </p:spPr>
      </p:pic>
      <p:sp>
        <p:nvSpPr>
          <p:cNvPr id="1659" name="ZoneTexte 8"/>
          <p:cNvSpPr txBox="1"/>
          <p:nvPr/>
        </p:nvSpPr>
        <p:spPr>
          <a:xfrm>
            <a:off x="8969943" y="3113743"/>
            <a:ext cx="2877254" cy="1264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a:pPr>
            <a:r>
              <a:t>Cette solution permet de traiter de grands volumes de candidatures. Les profils sont ainsi sélectionnés en fonction de compétences préci-ses et de leur savoir-être.</a:t>
            </a:r>
          </a:p>
          <a:p>
            <a:pPr algn="just">
              <a:defRPr b="0" i="1" u="sng">
                <a:solidFill>
                  <a:srgbClr val="0000FF"/>
                </a:solidFill>
                <a:uFill>
                  <a:solidFill>
                    <a:srgbClr val="0000FF"/>
                  </a:solidFill>
                </a:uFill>
              </a:defRPr>
            </a:pPr>
            <a:r>
              <a:rPr>
                <a:hlinkClick r:id="rId4"/>
              </a:rPr>
              <a:t>http://www.goshaba.com/</a:t>
            </a:r>
          </a:p>
        </p:txBody>
      </p:sp>
      <p:sp>
        <p:nvSpPr>
          <p:cNvPr id="1660" name="Rectangle 10"/>
          <p:cNvSpPr txBox="1"/>
          <p:nvPr/>
        </p:nvSpPr>
        <p:spPr>
          <a:xfrm>
            <a:off x="9028168" y="1318691"/>
            <a:ext cx="2819029" cy="130482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defRPr b="0"/>
            </a:pPr>
            <a:r>
              <a:t>Propose une solution de recru-tement par challenge permettant d’évaluer les candidats sur leurs compétences à travers des mises en situation en ligne. </a:t>
            </a:r>
            <a:r>
              <a:rPr i="1" u="sng">
                <a:solidFill>
                  <a:srgbClr val="0000FF"/>
                </a:solidFill>
                <a:uFill>
                  <a:solidFill>
                    <a:srgbClr val="0000FF"/>
                  </a:solidFill>
                </a:uFill>
                <a:hlinkClick r:id="rId6"/>
              </a:rPr>
              <a:t>http://coxibiz.com/</a:t>
            </a:r>
          </a:p>
        </p:txBody>
      </p:sp>
      <p:sp>
        <p:nvSpPr>
          <p:cNvPr id="1661" name="Rectangle 11"/>
          <p:cNvSpPr txBox="1"/>
          <p:nvPr/>
        </p:nvSpPr>
        <p:spPr>
          <a:xfrm>
            <a:off x="9030127" y="4636873"/>
            <a:ext cx="2880787" cy="150802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defRPr b="0" i="1"/>
            </a:pPr>
            <a:endParaRPr/>
          </a:p>
          <a:p>
            <a:pPr algn="just">
              <a:defRPr b="0"/>
            </a:pPr>
            <a:r>
              <a:t>Identification des compétences clés requises pour un poste, présélection des candidats après évaluation de la compétence d’après un test en ligne sur mesure.  </a:t>
            </a:r>
            <a:r>
              <a:rPr i="1" u="sng">
                <a:solidFill>
                  <a:srgbClr val="0000FF"/>
                </a:solidFill>
                <a:uFill>
                  <a:solidFill>
                    <a:srgbClr val="0000FF"/>
                  </a:solidFill>
                </a:uFill>
                <a:hlinkClick r:id="rId8"/>
              </a:rPr>
              <a:t>https://www.people-in.fr/</a:t>
            </a:r>
          </a:p>
        </p:txBody>
      </p:sp>
      <p:sp>
        <p:nvSpPr>
          <p:cNvPr id="1662" name="Rectangle 22"/>
          <p:cNvSpPr txBox="1"/>
          <p:nvPr/>
        </p:nvSpPr>
        <p:spPr>
          <a:xfrm>
            <a:off x="191344" y="2564902"/>
            <a:ext cx="3360167" cy="168499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defRPr sz="1600" b="0">
                <a:solidFill>
                  <a:srgbClr val="FFFFFF"/>
                </a:solidFill>
              </a:defRPr>
            </a:pPr>
            <a:r>
              <a:t>L’heure est à la </a:t>
            </a:r>
            <a:r>
              <a:rPr b="1"/>
              <a:t>gamification</a:t>
            </a:r>
            <a:r>
              <a:t>. La dimension ludique des tests permet une évaluation pertinente et efficace des candidats. Avec les Serious Games en particulier, des solutions de sélection sont mises à la disposition des DRH.</a:t>
            </a:r>
          </a:p>
        </p:txBody>
      </p:sp>
      <p:sp>
        <p:nvSpPr>
          <p:cNvPr id="1663" name="ZoneTexte 24">
            <a:hlinkClick r:id="rId10"/>
          </p:cNvPr>
          <p:cNvSpPr txBox="1"/>
          <p:nvPr/>
        </p:nvSpPr>
        <p:spPr>
          <a:xfrm>
            <a:off x="119334" y="6202645"/>
            <a:ext cx="2736307"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700" b="0"/>
            </a:pPr>
            <a:r>
              <a:t>Source : </a:t>
            </a:r>
            <a:r>
              <a:rPr i="1"/>
              <a:t>17 innovations et tendances RH</a:t>
            </a:r>
            <a:r>
              <a:t>, nousrecrutons.fr, 2017</a:t>
            </a:r>
          </a:p>
        </p:txBody>
      </p:sp>
      <p:sp>
        <p:nvSpPr>
          <p:cNvPr id="1664" name="Shape 811"/>
          <p:cNvSpPr txBox="1"/>
          <p:nvPr/>
        </p:nvSpPr>
        <p:spPr>
          <a:xfrm>
            <a:off x="6497342" y="836712"/>
            <a:ext cx="5359299" cy="3133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r">
              <a:defRPr sz="1600">
                <a:solidFill>
                  <a:srgbClr val="99195E"/>
                </a:solidFill>
              </a:defRPr>
            </a:lvl1pPr>
          </a:lstStyle>
          <a:p>
            <a:r>
              <a:t>Des start-ups qui testent les compétences </a:t>
            </a:r>
          </a:p>
        </p:txBody>
      </p:sp>
      <p:sp>
        <p:nvSpPr>
          <p:cNvPr id="1665" name="Circle">
            <a:hlinkClick r:id="rId11" action="ppaction://hlinksldjump"/>
          </p:cNvPr>
          <p:cNvSpPr/>
          <p:nvPr/>
        </p:nvSpPr>
        <p:spPr>
          <a:xfrm>
            <a:off x="2568070" y="1529641"/>
            <a:ext cx="737683" cy="737683"/>
          </a:xfrm>
          <a:prstGeom prst="ellipse">
            <a:avLst/>
          </a:prstGeom>
          <a:solidFill>
            <a:srgbClr val="99195E"/>
          </a:solidFill>
          <a:ln w="12700">
            <a:miter lim="400000"/>
          </a:ln>
        </p:spPr>
        <p:txBody>
          <a:bodyPr lIns="0" tIns="0" rIns="0" bIns="0" anchor="ctr"/>
          <a:lstStyle/>
          <a:p>
            <a:pPr>
              <a:defRPr sz="1600">
                <a:solidFill>
                  <a:srgbClr val="FFFFFF"/>
                </a:solidFill>
              </a:defRPr>
            </a:pPr>
            <a:endParaRPr/>
          </a:p>
        </p:txBody>
      </p:sp>
      <p:sp>
        <p:nvSpPr>
          <p:cNvPr id="1666" name="Light Bulb"/>
          <p:cNvSpPr/>
          <p:nvPr/>
        </p:nvSpPr>
        <p:spPr>
          <a:xfrm>
            <a:off x="2796950" y="1669155"/>
            <a:ext cx="279922" cy="48536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pic>
        <p:nvPicPr>
          <p:cNvPr id="1667" name="Image" descr="Image"/>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3005906" y="1432589"/>
            <a:ext cx="387257" cy="336914"/>
          </a:xfrm>
          <a:prstGeom prst="rect">
            <a:avLst/>
          </a:prstGeom>
          <a:ln w="12700">
            <a:miter lim="400000"/>
          </a:ln>
        </p:spPr>
      </p:pic>
      <p:sp>
        <p:nvSpPr>
          <p:cNvPr id="1668" name="Recrutement &amp; digital"/>
          <p:cNvSpPr txBox="1"/>
          <p:nvPr/>
        </p:nvSpPr>
        <p:spPr>
          <a:xfrm>
            <a:off x="10274782" y="6582988"/>
            <a:ext cx="135245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Recrutement &amp; digital</a:t>
            </a:r>
          </a:p>
        </p:txBody>
      </p:sp>
    </p:spTree>
  </p:cSld>
  <p:clrMapOvr>
    <a:masterClrMapping/>
  </p:clrMapOvr>
  <p:transition xmlns:p14="http://schemas.microsoft.com/office/powerpoint/2010/mai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0" name="Picture 2" descr="Picture 2">
            <a:hlinkClick r:id="rId2"/>
          </p:cNvPr>
          <p:cNvPicPr>
            <a:picLocks noChangeAspect="1"/>
          </p:cNvPicPr>
          <p:nvPr/>
        </p:nvPicPr>
        <p:blipFill>
          <a:blip r:embed="rId3">
            <a:extLst/>
          </a:blip>
          <a:stretch>
            <a:fillRect/>
          </a:stretch>
        </p:blipFill>
        <p:spPr>
          <a:xfrm>
            <a:off x="-29813" y="-34344"/>
            <a:ext cx="4189685" cy="6546382"/>
          </a:xfrm>
          <a:prstGeom prst="rect">
            <a:avLst/>
          </a:prstGeom>
          <a:ln w="12700">
            <a:miter lim="400000"/>
          </a:ln>
        </p:spPr>
      </p:pic>
      <p:sp>
        <p:nvSpPr>
          <p:cNvPr id="167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67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67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69</a:t>
            </a:fld>
            <a:endParaRPr/>
          </a:p>
        </p:txBody>
      </p:sp>
      <p:pic>
        <p:nvPicPr>
          <p:cNvPr id="1674"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675" name="CAS PRATIQUE 12 :…"/>
          <p:cNvSpPr txBox="1"/>
          <p:nvPr/>
        </p:nvSpPr>
        <p:spPr>
          <a:xfrm>
            <a:off x="4466804" y="536902"/>
            <a:ext cx="5999813" cy="7770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8B275D"/>
                </a:solidFill>
              </a:defRPr>
            </a:pPr>
            <a:r>
              <a:t>CAS PRATIQUE 16 :</a:t>
            </a:r>
          </a:p>
          <a:p>
            <a:pPr algn="l">
              <a:defRPr sz="2500">
                <a:solidFill>
                  <a:srgbClr val="8B275D"/>
                </a:solidFill>
              </a:defRPr>
            </a:pPr>
            <a:r>
              <a:t>Un recrutement décalé chez Undiz</a:t>
            </a:r>
          </a:p>
        </p:txBody>
      </p:sp>
      <p:sp>
        <p:nvSpPr>
          <p:cNvPr id="1676" name="Circle">
            <a:hlinkClick r:id="rId2"/>
          </p:cNvPr>
          <p:cNvSpPr/>
          <p:nvPr/>
        </p:nvSpPr>
        <p:spPr>
          <a:xfrm>
            <a:off x="10997658" y="238482"/>
            <a:ext cx="737683" cy="737681"/>
          </a:xfrm>
          <a:prstGeom prst="ellipse">
            <a:avLst/>
          </a:prstGeom>
          <a:solidFill>
            <a:srgbClr val="8B275D"/>
          </a:solidFill>
          <a:ln w="12700">
            <a:miter lim="400000"/>
          </a:ln>
        </p:spPr>
        <p:txBody>
          <a:bodyPr lIns="0" tIns="0" rIns="0" bIns="0" anchor="ctr"/>
          <a:lstStyle/>
          <a:p>
            <a:pPr>
              <a:defRPr sz="1600">
                <a:solidFill>
                  <a:srgbClr val="FFFFFF"/>
                </a:solidFill>
              </a:defRPr>
            </a:pPr>
            <a:endParaRPr/>
          </a:p>
        </p:txBody>
      </p:sp>
      <p:sp>
        <p:nvSpPr>
          <p:cNvPr id="1677"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sp>
        <p:nvSpPr>
          <p:cNvPr id="1678" name="QUOI ?…"/>
          <p:cNvSpPr txBox="1"/>
          <p:nvPr/>
        </p:nvSpPr>
        <p:spPr>
          <a:xfrm>
            <a:off x="5372100" y="1701952"/>
            <a:ext cx="6312000" cy="14927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8B275D"/>
                </a:solidFill>
              </a:defRPr>
            </a:pPr>
            <a:r>
              <a:t>QUOI ? </a:t>
            </a:r>
            <a:endParaRPr>
              <a:solidFill>
                <a:srgbClr val="754EB3"/>
              </a:solidFill>
            </a:endParaRPr>
          </a:p>
          <a:p>
            <a:pPr algn="just" defTabSz="457200">
              <a:defRPr b="0"/>
            </a:pPr>
            <a:r>
              <a:t>Pour recruter des chef de projet de site e-commerce, Undiz a lancé une </a:t>
            </a:r>
            <a:r>
              <a:rPr b="1"/>
              <a:t>campagne de recrutement digitalisée</a:t>
            </a:r>
            <a:r>
              <a:t>, proche du modèle du hackaton, durant laquelle les candidats avaient dû convaincre en </a:t>
            </a:r>
            <a:r>
              <a:rPr b="1"/>
              <a:t>une vidéo d’une minute</a:t>
            </a:r>
            <a:r>
              <a:t> pour participer au projet. Ils ont ensuite passé plusieurs jours dans les locaux, à créer des « stories » sur les réseaux sociaux puis ont du </a:t>
            </a:r>
            <a:r>
              <a:rPr b="1"/>
              <a:t>réaménager un magasin à Paris en équipe</a:t>
            </a:r>
            <a:r>
              <a:t>.</a:t>
            </a:r>
          </a:p>
        </p:txBody>
      </p:sp>
      <p:sp>
        <p:nvSpPr>
          <p:cNvPr id="1679" name="L’INTÉRÊT ?…"/>
          <p:cNvSpPr txBox="1"/>
          <p:nvPr/>
        </p:nvSpPr>
        <p:spPr>
          <a:xfrm>
            <a:off x="5372100" y="3484926"/>
            <a:ext cx="6312000" cy="1086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8B275D"/>
                </a:solidFill>
              </a:defRPr>
            </a:pPr>
            <a:r>
              <a:t>L’INTÉRÊT ?</a:t>
            </a:r>
            <a:endParaRPr>
              <a:solidFill>
                <a:srgbClr val="754EB3"/>
              </a:solidFill>
            </a:endParaRPr>
          </a:p>
          <a:p>
            <a:pPr algn="just" defTabSz="457200">
              <a:defRPr b="0"/>
            </a:pPr>
            <a:r>
              <a:t>Les candidats ont été </a:t>
            </a:r>
            <a:r>
              <a:rPr b="1"/>
              <a:t>testés sur leurs compétences</a:t>
            </a:r>
            <a:r>
              <a:t> directement liées aux attentes métiers.  Au total, </a:t>
            </a:r>
            <a:r>
              <a:rPr b="1"/>
              <a:t>7 personnes</a:t>
            </a:r>
            <a:r>
              <a:t> ont été embauchées chez Undiz ou dans les autres marques du groupe. Mais c’est aussi toute la marque employeur d’Undiz qui a été valorisée à travers cette opération. </a:t>
            </a:r>
          </a:p>
        </p:txBody>
      </p:sp>
      <p:sp>
        <p:nvSpPr>
          <p:cNvPr id="1680" name="ET AUSSI……"/>
          <p:cNvSpPr txBox="1"/>
          <p:nvPr/>
        </p:nvSpPr>
        <p:spPr>
          <a:xfrm>
            <a:off x="5372100" y="4867616"/>
            <a:ext cx="6312000" cy="6799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8B275D"/>
                </a:solidFill>
              </a:defRPr>
            </a:pPr>
            <a:r>
              <a:t>ET AUSSI…</a:t>
            </a:r>
            <a:endParaRPr>
              <a:solidFill>
                <a:srgbClr val="754EB3"/>
              </a:solidFill>
            </a:endParaRPr>
          </a:p>
          <a:p>
            <a:pPr algn="just" defTabSz="457200">
              <a:defRPr b="0"/>
            </a:pPr>
            <a:r>
              <a:t>Avant la finale du Challenge (« Pitch sur e-stratégie »), les candidats sélectionnés ont </a:t>
            </a:r>
            <a:r>
              <a:rPr b="1"/>
              <a:t>voyagé à Dublin</a:t>
            </a:r>
            <a:r>
              <a:t> au cœur de l’entreprise et de sa e-stratégie.</a:t>
            </a:r>
          </a:p>
        </p:txBody>
      </p:sp>
      <p:sp>
        <p:nvSpPr>
          <p:cNvPr id="1681" name="ZoneTexte 18">
            <a:hlinkClick r:id="rId2"/>
          </p:cNvPr>
          <p:cNvSpPr txBox="1"/>
          <p:nvPr/>
        </p:nvSpPr>
        <p:spPr>
          <a:xfrm>
            <a:off x="8756525" y="6233423"/>
            <a:ext cx="3316140"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sz="700" b="0"/>
            </a:pPr>
            <a:r>
              <a:t>Source : </a:t>
            </a:r>
            <a:r>
              <a:rPr i="1"/>
              <a:t>Dans les coulisses de la Undiz Academy</a:t>
            </a:r>
            <a:r>
              <a:t>, Neoblog, 2017</a:t>
            </a:r>
          </a:p>
        </p:txBody>
      </p:sp>
      <p:pic>
        <p:nvPicPr>
          <p:cNvPr id="1682" name="noun_727762_cc.png" descr="noun_727762_cc.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4490516" y="2126422"/>
            <a:ext cx="585491" cy="596775"/>
          </a:xfrm>
          <a:prstGeom prst="rect">
            <a:avLst/>
          </a:prstGeom>
          <a:ln w="12700">
            <a:miter lim="400000"/>
          </a:ln>
        </p:spPr>
      </p:pic>
      <p:pic>
        <p:nvPicPr>
          <p:cNvPr id="1683" name="noun_1045096_cc.png" descr="noun_1045096_cc.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432770" y="5038987"/>
            <a:ext cx="700987" cy="596832"/>
          </a:xfrm>
          <a:prstGeom prst="rect">
            <a:avLst/>
          </a:prstGeom>
          <a:ln w="12700">
            <a:miter lim="400000"/>
          </a:ln>
        </p:spPr>
      </p:pic>
      <p:pic>
        <p:nvPicPr>
          <p:cNvPr id="1684" name="noun_648400_cc.png" descr="noun_648400_cc.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4484166" y="3585009"/>
            <a:ext cx="585457" cy="654887"/>
          </a:xfrm>
          <a:prstGeom prst="rect">
            <a:avLst/>
          </a:prstGeom>
          <a:ln w="12700">
            <a:miter lim="400000"/>
          </a:ln>
        </p:spPr>
      </p:pic>
      <p:pic>
        <p:nvPicPr>
          <p:cNvPr id="1685" name="Image" descr="Image"/>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sp>
        <p:nvSpPr>
          <p:cNvPr id="1686" name="Recrutement &amp; digital"/>
          <p:cNvSpPr txBox="1"/>
          <p:nvPr/>
        </p:nvSpPr>
        <p:spPr>
          <a:xfrm>
            <a:off x="10274782" y="6582988"/>
            <a:ext cx="135245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Recrutement &amp; digital</a:t>
            </a:r>
          </a:p>
        </p:txBody>
      </p:sp>
    </p:spTree>
  </p:cSld>
  <p:clrMapOvr>
    <a:masterClrMapping/>
  </p:clrMapOvr>
  <p:transition xmlns:p14="http://schemas.microsoft.com/office/powerpoint/2010/mai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5" name="Image" descr="Image"/>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19608" y="-17135"/>
            <a:ext cx="5026809" cy="6476942"/>
          </a:xfrm>
          <a:prstGeom prst="rect">
            <a:avLst/>
          </a:prstGeom>
          <a:ln w="12700">
            <a:miter lim="400000"/>
          </a:ln>
        </p:spPr>
      </p:pic>
      <p:sp>
        <p:nvSpPr>
          <p:cNvPr id="38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38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388" name="Slide Number"/>
          <p:cNvSpPr txBox="1">
            <a:spLocks noGrp="1"/>
          </p:cNvSpPr>
          <p:nvPr>
            <p:ph type="sldNum" sz="quarter" idx="2"/>
          </p:nvPr>
        </p:nvSpPr>
        <p:spPr>
          <a:xfrm>
            <a:off x="11886096" y="6538231"/>
            <a:ext cx="148258" cy="223616"/>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7</a:t>
            </a:fld>
            <a:endParaRPr/>
          </a:p>
        </p:txBody>
      </p:sp>
      <p:pic>
        <p:nvPicPr>
          <p:cNvPr id="389" name="image25.png" descr="image2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390" name="Rectangle 5"/>
          <p:cNvSpPr txBox="1"/>
          <p:nvPr/>
        </p:nvSpPr>
        <p:spPr>
          <a:xfrm>
            <a:off x="5487768" y="3734122"/>
            <a:ext cx="5686099" cy="146992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1600">
                <a:solidFill>
                  <a:srgbClr val="F19A28"/>
                </a:solidFill>
              </a:defRPr>
            </a:pPr>
            <a:r>
              <a:t>Fonctions qui risquent de disparaître :</a:t>
            </a:r>
          </a:p>
          <a:p>
            <a:pPr algn="l">
              <a:defRPr sz="1000">
                <a:solidFill>
                  <a:srgbClr val="0126D4"/>
                </a:solidFill>
              </a:defRPr>
            </a:pPr>
            <a:endParaRPr/>
          </a:p>
          <a:p>
            <a:pPr marL="211666" indent="-211666" algn="l">
              <a:buSzPct val="125000"/>
              <a:buChar char="•"/>
              <a:defRPr b="0"/>
            </a:pPr>
            <a:r>
              <a:t>Ouvriers (qualifiés et non qualifiés)</a:t>
            </a:r>
          </a:p>
          <a:p>
            <a:pPr marL="211666" indent="-211666" algn="l">
              <a:buSzPct val="125000"/>
              <a:buChar char="•"/>
              <a:defRPr b="0"/>
            </a:pPr>
            <a:r>
              <a:t>Emplois de bureaux</a:t>
            </a:r>
          </a:p>
          <a:p>
            <a:pPr marL="211666" indent="-211666" algn="l">
              <a:buSzPct val="125000"/>
              <a:buChar char="•"/>
              <a:defRPr b="0"/>
            </a:pPr>
            <a:r>
              <a:t>Fonctions d’administration (publique)</a:t>
            </a:r>
          </a:p>
          <a:p>
            <a:pPr marL="211666" indent="-211666" algn="l">
              <a:buSzPct val="125000"/>
              <a:buChar char="•"/>
              <a:defRPr b="0"/>
            </a:pPr>
            <a:r>
              <a:t>Service aux entreprises</a:t>
            </a:r>
          </a:p>
          <a:p>
            <a:pPr marL="211666" indent="-211666" algn="l">
              <a:buSzPct val="125000"/>
              <a:buChar char="•"/>
              <a:defRPr b="0"/>
            </a:pPr>
            <a:r>
              <a:t>Certaines professions intellectuelles (comptable, juriste) </a:t>
            </a:r>
          </a:p>
        </p:txBody>
      </p:sp>
      <p:sp>
        <p:nvSpPr>
          <p:cNvPr id="391" name="Des emplois en déclin face au…"/>
          <p:cNvSpPr txBox="1"/>
          <p:nvPr/>
        </p:nvSpPr>
        <p:spPr>
          <a:xfrm>
            <a:off x="5551197" y="492065"/>
            <a:ext cx="5144742" cy="777015"/>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l">
              <a:defRPr sz="2500">
                <a:solidFill>
                  <a:srgbClr val="F19A28"/>
                </a:solidFill>
              </a:defRPr>
            </a:pPr>
            <a:r>
              <a:t>Des emplois en déclin face au</a:t>
            </a:r>
          </a:p>
          <a:p>
            <a:pPr algn="l">
              <a:defRPr sz="2500">
                <a:solidFill>
                  <a:srgbClr val="F19A28"/>
                </a:solidFill>
              </a:defRPr>
            </a:pPr>
            <a:r>
              <a:t>deep learning &amp; machine learning</a:t>
            </a:r>
          </a:p>
        </p:txBody>
      </p:sp>
      <p:sp>
        <p:nvSpPr>
          <p:cNvPr id="392" name="Les tâches pour lesquelles la question à résoudre est précise et les données pour apprendre sont nombreuses sont menacées par l’Intelligence Artificielle (l’apprentissage automatique – Deep Learning – qui synthétise des modèles de données)…"/>
          <p:cNvSpPr txBox="1"/>
          <p:nvPr/>
        </p:nvSpPr>
        <p:spPr>
          <a:xfrm>
            <a:off x="5539673" y="1740695"/>
            <a:ext cx="5686099" cy="1670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a:pPr>
            <a:r>
              <a:t>Les tâches pour lesquelles </a:t>
            </a:r>
            <a:r>
              <a:rPr b="1"/>
              <a:t>la question à résoudre est précise</a:t>
            </a:r>
            <a:r>
              <a:t> et </a:t>
            </a:r>
            <a:r>
              <a:rPr b="1"/>
              <a:t>les données pour apprendre sont nombreuses </a:t>
            </a:r>
            <a:r>
              <a:t>sont menacées par l’intelligence artificielle (et en particulier l’apprentissage automatique – Deep Learning – qui synthétise des modèles de données).</a:t>
            </a:r>
          </a:p>
          <a:p>
            <a:pPr algn="just">
              <a:defRPr b="0"/>
            </a:pPr>
            <a:endParaRPr/>
          </a:p>
          <a:p>
            <a:pPr algn="just">
              <a:defRPr b="0"/>
            </a:pPr>
            <a:r>
              <a:t>Cela touche notamment </a:t>
            </a:r>
            <a:r>
              <a:rPr b="1"/>
              <a:t>les emplois d’experts</a:t>
            </a:r>
            <a:r>
              <a:t> pour lesquels la question est bien définie et une grande volumétrie de données est disponible.</a:t>
            </a:r>
          </a:p>
        </p:txBody>
      </p:sp>
      <p:sp>
        <p:nvSpPr>
          <p:cNvPr id="393" name="Automatisation du travail"/>
          <p:cNvSpPr txBox="1"/>
          <p:nvPr/>
        </p:nvSpPr>
        <p:spPr>
          <a:xfrm>
            <a:off x="10067762" y="6582988"/>
            <a:ext cx="155947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800" b="0" cap="all">
                <a:solidFill>
                  <a:srgbClr val="FFFFFF"/>
                </a:solidFill>
              </a:defRPr>
            </a:lvl1pPr>
          </a:lstStyle>
          <a:p>
            <a:r>
              <a:t>Automatisation du travail</a:t>
            </a:r>
          </a:p>
        </p:txBody>
      </p:sp>
    </p:spTree>
  </p:cSld>
  <p:clrMapOvr>
    <a:masterClrMapping/>
  </p:clrMapOvr>
  <p:transition xmlns:p14="http://schemas.microsoft.com/office/powerpoint/2010/mai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68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69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70</a:t>
            </a:fld>
            <a:endParaRPr/>
          </a:p>
        </p:txBody>
      </p:sp>
      <p:pic>
        <p:nvPicPr>
          <p:cNvPr id="1691"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pic>
        <p:nvPicPr>
          <p:cNvPr id="1692" name="Capture d’écran 2017-11-27 à 11.50.36.png" descr="Capture d’écran 2017-11-27 à 11.50.36.png">
            <a:hlinkClick r:id="rId3"/>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2" y="-11177"/>
            <a:ext cx="12192002" cy="3262603"/>
          </a:xfrm>
          <a:prstGeom prst="rect">
            <a:avLst/>
          </a:prstGeom>
          <a:ln w="12700">
            <a:miter lim="400000"/>
          </a:ln>
        </p:spPr>
      </p:pic>
      <p:sp>
        <p:nvSpPr>
          <p:cNvPr id="1693" name="Essor des plateformes de recrutement virtuelles"/>
          <p:cNvSpPr txBox="1"/>
          <p:nvPr/>
        </p:nvSpPr>
        <p:spPr>
          <a:xfrm>
            <a:off x="2429199" y="3794962"/>
            <a:ext cx="7333600" cy="408714"/>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2500">
                <a:solidFill>
                  <a:srgbClr val="99195E"/>
                </a:solidFill>
              </a:defRPr>
            </a:lvl1pPr>
          </a:lstStyle>
          <a:p>
            <a:r>
              <a:t>Essor des plateformes de recrutement virtuelles</a:t>
            </a:r>
          </a:p>
        </p:txBody>
      </p:sp>
      <p:pic>
        <p:nvPicPr>
          <p:cNvPr id="1694" name="Picture 4" descr="Picture 4"/>
          <p:cNvPicPr>
            <a:picLocks noChangeAspect="1"/>
          </p:cNvPicPr>
          <p:nvPr/>
        </p:nvPicPr>
        <p:blipFill>
          <a:blip r:embed="rId5">
            <a:extLst/>
          </a:blip>
          <a:stretch>
            <a:fillRect/>
          </a:stretch>
        </p:blipFill>
        <p:spPr>
          <a:xfrm>
            <a:off x="50788" y="-19742"/>
            <a:ext cx="2109384" cy="1028327"/>
          </a:xfrm>
          <a:prstGeom prst="rect">
            <a:avLst/>
          </a:prstGeom>
          <a:ln w="12700">
            <a:miter lim="400000"/>
          </a:ln>
        </p:spPr>
      </p:pic>
      <p:sp>
        <p:nvSpPr>
          <p:cNvPr id="1695" name="ZoneTexte 2"/>
          <p:cNvSpPr txBox="1"/>
          <p:nvPr/>
        </p:nvSpPr>
        <p:spPr>
          <a:xfrm>
            <a:off x="3362521" y="4528361"/>
            <a:ext cx="3658056" cy="118715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sz="1600"/>
            </a:pPr>
            <a:r>
              <a:t>Principe</a:t>
            </a:r>
            <a:r>
              <a:rPr b="0"/>
              <a:t> : des candidats se connectent à une plateforme interactive pour mieux connaître une entreprise, envoyer leur CV, parler avec un interlocuteur, échanger via un chat ou postuler.</a:t>
            </a:r>
          </a:p>
        </p:txBody>
      </p:sp>
      <p:pic>
        <p:nvPicPr>
          <p:cNvPr id="1696" name="Picture 6" descr="Picture 6">
            <a:hlinkClick r:id="rId3"/>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7051344" y="4448638"/>
            <a:ext cx="1591802" cy="1346468"/>
          </a:xfrm>
          <a:prstGeom prst="rect">
            <a:avLst/>
          </a:prstGeom>
          <a:ln w="12700">
            <a:miter lim="400000"/>
          </a:ln>
        </p:spPr>
      </p:pic>
      <p:sp>
        <p:nvSpPr>
          <p:cNvPr id="1697" name="Circle">
            <a:hlinkClick r:id="rId7" action="ppaction://hlinksldjump"/>
          </p:cNvPr>
          <p:cNvSpPr/>
          <p:nvPr/>
        </p:nvSpPr>
        <p:spPr>
          <a:xfrm>
            <a:off x="10997658" y="238482"/>
            <a:ext cx="737683" cy="737681"/>
          </a:xfrm>
          <a:prstGeom prst="ellipse">
            <a:avLst/>
          </a:prstGeom>
          <a:solidFill>
            <a:srgbClr val="8B275D"/>
          </a:solidFill>
          <a:ln w="12700">
            <a:miter lim="400000"/>
          </a:ln>
        </p:spPr>
        <p:txBody>
          <a:bodyPr lIns="0" tIns="0" rIns="0" bIns="0" anchor="ctr"/>
          <a:lstStyle/>
          <a:p>
            <a:pPr>
              <a:defRPr sz="1600">
                <a:solidFill>
                  <a:srgbClr val="FFFFFF"/>
                </a:solidFill>
              </a:defRPr>
            </a:pPr>
            <a:endParaRPr/>
          </a:p>
        </p:txBody>
      </p:sp>
      <p:sp>
        <p:nvSpPr>
          <p:cNvPr id="1698"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pic>
        <p:nvPicPr>
          <p:cNvPr id="1699" name="Image" descr="Image"/>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sp>
        <p:nvSpPr>
          <p:cNvPr id="1700" name="Recrutement &amp; digital"/>
          <p:cNvSpPr txBox="1"/>
          <p:nvPr/>
        </p:nvSpPr>
        <p:spPr>
          <a:xfrm>
            <a:off x="10274782" y="6582988"/>
            <a:ext cx="135245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Recrutement &amp; digital</a:t>
            </a:r>
          </a:p>
        </p:txBody>
      </p:sp>
    </p:spTree>
  </p:cSld>
  <p:clrMapOvr>
    <a:masterClrMapping/>
  </p:clrMapOvr>
  <p:transition xmlns:p14="http://schemas.microsoft.com/office/powerpoint/2010/mai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70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1704" name="Picture 2" descr="Picture 2">
            <a:hlinkClick r:id="rId2"/>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9813" y="-7245"/>
            <a:ext cx="4189686" cy="4460184"/>
          </a:xfrm>
          <a:prstGeom prst="rect">
            <a:avLst/>
          </a:prstGeom>
          <a:ln w="12700">
            <a:miter lim="400000"/>
          </a:ln>
        </p:spPr>
      </p:pic>
      <p:sp>
        <p:nvSpPr>
          <p:cNvPr id="170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71</a:t>
            </a:fld>
            <a:endParaRPr/>
          </a:p>
        </p:txBody>
      </p:sp>
      <p:pic>
        <p:nvPicPr>
          <p:cNvPr id="1706"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707" name="CAS PRATIQUE 13 :…"/>
          <p:cNvSpPr txBox="1"/>
          <p:nvPr/>
        </p:nvSpPr>
        <p:spPr>
          <a:xfrm>
            <a:off x="4466804" y="352752"/>
            <a:ext cx="5999813"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8B275D"/>
                </a:solidFill>
              </a:defRPr>
            </a:pPr>
            <a:r>
              <a:t>CAS PRATIQUE N°17 :</a:t>
            </a:r>
          </a:p>
          <a:p>
            <a:pPr algn="l">
              <a:defRPr sz="2500">
                <a:solidFill>
                  <a:srgbClr val="8B275D"/>
                </a:solidFill>
              </a:defRPr>
            </a:pPr>
            <a:r>
              <a:t>Un salon virtuel de recrutement dans l’agroalimentaire par Inpôle</a:t>
            </a:r>
          </a:p>
        </p:txBody>
      </p:sp>
      <p:sp>
        <p:nvSpPr>
          <p:cNvPr id="1708" name="Circle">
            <a:hlinkClick r:id="rId2"/>
          </p:cNvPr>
          <p:cNvSpPr/>
          <p:nvPr/>
        </p:nvSpPr>
        <p:spPr>
          <a:xfrm>
            <a:off x="10997658" y="238482"/>
            <a:ext cx="737683" cy="737681"/>
          </a:xfrm>
          <a:prstGeom prst="ellipse">
            <a:avLst/>
          </a:prstGeom>
          <a:solidFill>
            <a:srgbClr val="8B275D"/>
          </a:solidFill>
          <a:ln w="12700">
            <a:miter lim="400000"/>
          </a:ln>
        </p:spPr>
        <p:txBody>
          <a:bodyPr lIns="0" tIns="0" rIns="0" bIns="0" anchor="ctr"/>
          <a:lstStyle/>
          <a:p>
            <a:pPr>
              <a:defRPr sz="1600">
                <a:solidFill>
                  <a:srgbClr val="FFFFFF"/>
                </a:solidFill>
              </a:defRPr>
            </a:pPr>
            <a:endParaRPr/>
          </a:p>
        </p:txBody>
      </p:sp>
      <p:sp>
        <p:nvSpPr>
          <p:cNvPr id="1709"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000000"/>
            </a:solidFill>
            <a:miter lim="400000"/>
          </a:ln>
        </p:spPr>
        <p:txBody>
          <a:bodyPr lIns="0" tIns="0" rIns="0" bIns="0" anchor="ctr"/>
          <a:lstStyle/>
          <a:p>
            <a:pPr>
              <a:defRPr sz="1600">
                <a:solidFill>
                  <a:srgbClr val="FFFFFF"/>
                </a:solidFill>
              </a:defRPr>
            </a:pPr>
            <a:endParaRPr/>
          </a:p>
        </p:txBody>
      </p:sp>
      <p:sp>
        <p:nvSpPr>
          <p:cNvPr id="1710" name="QUOI ?…"/>
          <p:cNvSpPr txBox="1"/>
          <p:nvPr/>
        </p:nvSpPr>
        <p:spPr>
          <a:xfrm>
            <a:off x="5384800" y="1930551"/>
            <a:ext cx="6312000" cy="14927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8B275D"/>
                </a:solidFill>
              </a:defRPr>
            </a:pPr>
            <a:r>
              <a:t>QUOI ? </a:t>
            </a:r>
            <a:endParaRPr>
              <a:solidFill>
                <a:srgbClr val="754EB3"/>
              </a:solidFill>
            </a:endParaRPr>
          </a:p>
          <a:p>
            <a:pPr algn="just" defTabSz="457200">
              <a:defRPr b="0"/>
            </a:pPr>
            <a:r>
              <a:t>Une quarantaine d'entreprises de l’industrie agroalimentaire issue de la Bretagne et Normandies, représentant tous les domaines d'activité ont participé à </a:t>
            </a:r>
            <a:r>
              <a:rPr b="1"/>
              <a:t>un salon virtuel de recrutement organisé par Inpôle</a:t>
            </a:r>
            <a:r>
              <a:t>. Un salon qui s'adresse à toutes les catégories de salariés, opérateurs, techniciens, cadres, ingénieurs, et dans lesquels les candidats pouvaient se déplacer auprès de stands virtuels.</a:t>
            </a:r>
          </a:p>
        </p:txBody>
      </p:sp>
      <p:sp>
        <p:nvSpPr>
          <p:cNvPr id="1711" name="L’INTÉRÊT ?…"/>
          <p:cNvSpPr txBox="1"/>
          <p:nvPr/>
        </p:nvSpPr>
        <p:spPr>
          <a:xfrm>
            <a:off x="5384800" y="3815126"/>
            <a:ext cx="6312000"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8B275D"/>
                </a:solidFill>
              </a:defRPr>
            </a:pPr>
            <a:r>
              <a:t>L’INTÉRÊT ?</a:t>
            </a:r>
            <a:endParaRPr>
              <a:solidFill>
                <a:srgbClr val="754EB3"/>
              </a:solidFill>
            </a:endParaRPr>
          </a:p>
          <a:p>
            <a:pPr algn="just" defTabSz="457200">
              <a:defRPr b="0"/>
            </a:pPr>
            <a:r>
              <a:t>Un gain en efficacité, avec </a:t>
            </a:r>
            <a:r>
              <a:rPr b="1"/>
              <a:t>zéro déplacement et un coût limité</a:t>
            </a:r>
            <a:r>
              <a:t> (pas de stand). Une visibilité accrue de par l’innovation et un travail sur les marques employeurs.</a:t>
            </a:r>
          </a:p>
        </p:txBody>
      </p:sp>
      <p:sp>
        <p:nvSpPr>
          <p:cNvPr id="1712" name="ET AUSSI……"/>
          <p:cNvSpPr txBox="1"/>
          <p:nvPr/>
        </p:nvSpPr>
        <p:spPr>
          <a:xfrm>
            <a:off x="5410200" y="5096216"/>
            <a:ext cx="6312000" cy="6799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8B275D"/>
                </a:solidFill>
              </a:defRPr>
            </a:pPr>
            <a:r>
              <a:t>ET AUSSI…</a:t>
            </a:r>
            <a:endParaRPr>
              <a:solidFill>
                <a:srgbClr val="754EB3"/>
              </a:solidFill>
            </a:endParaRPr>
          </a:p>
          <a:p>
            <a:pPr algn="just" defTabSz="457200">
              <a:defRPr b="0"/>
            </a:pPr>
            <a:r>
              <a:t>Les candidats qui ne disposent pas d'une connexion Internet ont pu se rendre dans</a:t>
            </a:r>
            <a:r>
              <a:rPr b="1"/>
              <a:t> l'agence Pôle emploi</a:t>
            </a:r>
            <a:r>
              <a:t> la plus proche où un écran leur a été ouvert.</a:t>
            </a:r>
          </a:p>
        </p:txBody>
      </p:sp>
      <p:sp>
        <p:nvSpPr>
          <p:cNvPr id="1713" name="ZoneTexte 18">
            <a:hlinkClick r:id="rId2"/>
          </p:cNvPr>
          <p:cNvSpPr txBox="1"/>
          <p:nvPr/>
        </p:nvSpPr>
        <p:spPr>
          <a:xfrm>
            <a:off x="8756525" y="6233423"/>
            <a:ext cx="3316140"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sz="700" b="0"/>
            </a:pPr>
            <a:r>
              <a:t>Source : </a:t>
            </a:r>
            <a:r>
              <a:rPr i="1"/>
              <a:t>Salons virtuels à Lorient</a:t>
            </a:r>
            <a:r>
              <a:t>, Ouest France, 2017</a:t>
            </a:r>
          </a:p>
        </p:txBody>
      </p:sp>
      <p:pic>
        <p:nvPicPr>
          <p:cNvPr id="1714" name="Image" descr="Image">
            <a:hlinkClick r:id="rId2"/>
          </p:cNvPr>
          <p:cNvPicPr>
            <a:picLocks noChangeAspect="1"/>
          </p:cNvPicPr>
          <p:nvPr/>
        </p:nvPicPr>
        <p:blipFill>
          <a:blip r:embed="rId5">
            <a:extLst/>
          </a:blip>
          <a:stretch>
            <a:fillRect/>
          </a:stretch>
        </p:blipFill>
        <p:spPr>
          <a:xfrm>
            <a:off x="-29813" y="4094738"/>
            <a:ext cx="4189811" cy="2352741"/>
          </a:xfrm>
          <a:prstGeom prst="rect">
            <a:avLst/>
          </a:prstGeom>
          <a:ln w="12700">
            <a:miter lim="400000"/>
          </a:ln>
        </p:spPr>
      </p:pic>
      <p:pic>
        <p:nvPicPr>
          <p:cNvPr id="1715" name="noun_727762_cc.png" descr="noun_727762_cc.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492403" y="2215339"/>
            <a:ext cx="585491" cy="596775"/>
          </a:xfrm>
          <a:prstGeom prst="rect">
            <a:avLst/>
          </a:prstGeom>
          <a:ln w="12700">
            <a:miter lim="400000"/>
          </a:ln>
        </p:spPr>
      </p:pic>
      <p:pic>
        <p:nvPicPr>
          <p:cNvPr id="1716" name="noun_1045096_cc.png" descr="noun_1045096_cc.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4434658" y="5127904"/>
            <a:ext cx="700986" cy="596832"/>
          </a:xfrm>
          <a:prstGeom prst="rect">
            <a:avLst/>
          </a:prstGeom>
          <a:ln w="12700">
            <a:miter lim="400000"/>
          </a:ln>
        </p:spPr>
      </p:pic>
      <p:pic>
        <p:nvPicPr>
          <p:cNvPr id="1717" name="noun_648400_cc.png" descr="noun_648400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486053" y="3673926"/>
            <a:ext cx="585458" cy="654887"/>
          </a:xfrm>
          <a:prstGeom prst="rect">
            <a:avLst/>
          </a:prstGeom>
          <a:ln w="12700">
            <a:miter lim="400000"/>
          </a:ln>
        </p:spPr>
      </p:pic>
      <p:pic>
        <p:nvPicPr>
          <p:cNvPr id="1718" name="Image" descr="Image"/>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sp>
        <p:nvSpPr>
          <p:cNvPr id="1719" name="Recrutement &amp; digital"/>
          <p:cNvSpPr txBox="1"/>
          <p:nvPr/>
        </p:nvSpPr>
        <p:spPr>
          <a:xfrm>
            <a:off x="10274782" y="6582988"/>
            <a:ext cx="135245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Recrutement &amp; digital</a:t>
            </a:r>
          </a:p>
        </p:txBody>
      </p:sp>
    </p:spTree>
  </p:cSld>
  <p:clrMapOvr>
    <a:masterClrMapping/>
  </p:clrMapOvr>
  <p:transition xmlns:p14="http://schemas.microsoft.com/office/powerpoint/2010/main" spd="med"/>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0D2093"/>
        </a:solidFill>
        <a:effectLst/>
      </p:bgPr>
    </p:bg>
    <p:spTree>
      <p:nvGrpSpPr>
        <p:cNvPr id="1" name=""/>
        <p:cNvGrpSpPr/>
        <p:nvPr/>
      </p:nvGrpSpPr>
      <p:grpSpPr>
        <a:xfrm>
          <a:off x="0" y="0"/>
          <a:ext cx="0" cy="0"/>
          <a:chOff x="0" y="0"/>
          <a:chExt cx="0" cy="0"/>
        </a:xfrm>
      </p:grpSpPr>
      <p:sp>
        <p:nvSpPr>
          <p:cNvPr id="1721"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0731EE">
              <a:alpha val="34480"/>
            </a:srgbClr>
          </a:solidFill>
          <a:ln w="3175">
            <a:miter lim="400000"/>
          </a:ln>
        </p:spPr>
        <p:txBody>
          <a:bodyPr lIns="0" tIns="0" rIns="0" bIns="0" anchor="ctr"/>
          <a:lstStyle/>
          <a:p>
            <a:pPr>
              <a:defRPr sz="1600">
                <a:solidFill>
                  <a:srgbClr val="FFFFFF"/>
                </a:solidFill>
              </a:defRPr>
            </a:pPr>
            <a:endParaRPr/>
          </a:p>
        </p:txBody>
      </p:sp>
      <p:sp>
        <p:nvSpPr>
          <p:cNvPr id="1722"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03176E">
              <a:alpha val="37890"/>
            </a:srgbClr>
          </a:solidFill>
          <a:ln w="3175">
            <a:miter lim="400000"/>
          </a:ln>
        </p:spPr>
        <p:txBody>
          <a:bodyPr lIns="0" tIns="0" rIns="0" bIns="0" anchor="ctr"/>
          <a:lstStyle/>
          <a:p>
            <a:pPr>
              <a:defRPr sz="1600">
                <a:solidFill>
                  <a:srgbClr val="FFFFFF"/>
                </a:solidFill>
              </a:defRPr>
            </a:pPr>
            <a:endParaRPr/>
          </a:p>
        </p:txBody>
      </p:sp>
      <p:sp>
        <p:nvSpPr>
          <p:cNvPr id="1723"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0835FF">
              <a:alpha val="22696"/>
            </a:srgbClr>
          </a:solidFill>
          <a:ln w="3175">
            <a:miter lim="400000"/>
          </a:ln>
        </p:spPr>
        <p:txBody>
          <a:bodyPr lIns="0" tIns="0" rIns="0" bIns="0" anchor="ctr"/>
          <a:lstStyle/>
          <a:p>
            <a:pPr>
              <a:defRPr sz="1600">
                <a:solidFill>
                  <a:srgbClr val="FFFFFF"/>
                </a:solidFill>
              </a:defRPr>
            </a:pPr>
            <a:endParaRPr/>
          </a:p>
        </p:txBody>
      </p:sp>
      <p:sp>
        <p:nvSpPr>
          <p:cNvPr id="172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72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72</a:t>
            </a:fld>
            <a:endParaRPr/>
          </a:p>
        </p:txBody>
      </p:sp>
      <p:sp>
        <p:nvSpPr>
          <p:cNvPr id="172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1727"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728" name="Rectangle"/>
          <p:cNvSpPr/>
          <p:nvPr/>
        </p:nvSpPr>
        <p:spPr>
          <a:xfrm>
            <a:off x="2270760" y="2040294"/>
            <a:ext cx="1064459" cy="2529603"/>
          </a:xfrm>
          <a:prstGeom prst="rect">
            <a:avLst/>
          </a:prstGeom>
          <a:solidFill>
            <a:srgbClr val="FFFFFF"/>
          </a:solidFill>
          <a:ln w="76200">
            <a:solidFill>
              <a:srgbClr val="FFFFFF"/>
            </a:solidFill>
            <a:miter lim="400000"/>
          </a:ln>
        </p:spPr>
        <p:txBody>
          <a:bodyPr lIns="0" tIns="0" rIns="0" bIns="0" anchor="ctr"/>
          <a:lstStyle/>
          <a:p>
            <a:pPr>
              <a:defRPr sz="1600">
                <a:solidFill>
                  <a:srgbClr val="FFFFFF"/>
                </a:solidFill>
              </a:defRPr>
            </a:pPr>
            <a:endParaRPr/>
          </a:p>
        </p:txBody>
      </p:sp>
      <p:sp>
        <p:nvSpPr>
          <p:cNvPr id="1729" name="8"/>
          <p:cNvSpPr txBox="1">
            <a:spLocks noGrp="1"/>
          </p:cNvSpPr>
          <p:nvPr>
            <p:ph type="body" idx="13"/>
          </p:nvPr>
        </p:nvSpPr>
        <p:spPr>
          <a:prstGeom prst="rect">
            <a:avLst/>
          </a:prstGeom>
        </p:spPr>
        <p:txBody>
          <a:bodyPr/>
          <a:lstStyle>
            <a:lvl1pPr>
              <a:defRPr>
                <a:solidFill>
                  <a:srgbClr val="072199"/>
                </a:solidFill>
              </a:defRPr>
            </a:lvl1pPr>
          </a:lstStyle>
          <a:p>
            <a:r>
              <a:t>8</a:t>
            </a:r>
          </a:p>
        </p:txBody>
      </p:sp>
      <p:sp>
        <p:nvSpPr>
          <p:cNvPr id="1730" name="Rectangle"/>
          <p:cNvSpPr/>
          <p:nvPr/>
        </p:nvSpPr>
        <p:spPr>
          <a:xfrm>
            <a:off x="3835400" y="2052994"/>
            <a:ext cx="5976263" cy="2529603"/>
          </a:xfrm>
          <a:prstGeom prst="rect">
            <a:avLst/>
          </a:prstGeom>
          <a:ln w="76200">
            <a:solidFill>
              <a:srgbClr val="FFFFFF"/>
            </a:solidFill>
            <a:miter lim="400000"/>
          </a:ln>
        </p:spPr>
        <p:txBody>
          <a:bodyPr lIns="0" tIns="0" rIns="0" bIns="0" anchor="ctr"/>
          <a:lstStyle/>
          <a:p>
            <a:pPr>
              <a:defRPr sz="1600">
                <a:solidFill>
                  <a:srgbClr val="FFFFFF"/>
                </a:solidFill>
              </a:defRPr>
            </a:pPr>
            <a:endParaRPr/>
          </a:p>
        </p:txBody>
      </p:sp>
      <p:sp>
        <p:nvSpPr>
          <p:cNvPr id="1731" name="La montÉE en compétence rendue plus accessible"/>
          <p:cNvSpPr txBox="1">
            <a:spLocks noGrp="1"/>
          </p:cNvSpPr>
          <p:nvPr>
            <p:ph type="title"/>
          </p:nvPr>
        </p:nvSpPr>
        <p:spPr>
          <a:xfrm>
            <a:off x="4064482" y="2440821"/>
            <a:ext cx="5518099" cy="1728550"/>
          </a:xfrm>
          <a:prstGeom prst="rect">
            <a:avLst/>
          </a:prstGeom>
        </p:spPr>
        <p:txBody>
          <a:bodyPr/>
          <a:lstStyle/>
          <a:p>
            <a:r>
              <a:t>La montÉE en compétence rendue plus accessible</a:t>
            </a:r>
          </a:p>
        </p:txBody>
      </p:sp>
      <p:pic>
        <p:nvPicPr>
          <p:cNvPr id="1732" name="image2.png" descr="image2.png"/>
          <p:cNvPicPr>
            <a:picLocks noChangeAspect="1"/>
          </p:cNvPicPr>
          <p:nvPr/>
        </p:nvPicPr>
        <p:blipFill>
          <a:blip r:embed="rId3">
            <a:extLst/>
          </a:blip>
          <a:stretch>
            <a:fillRect/>
          </a:stretch>
        </p:blipFill>
        <p:spPr>
          <a:xfrm>
            <a:off x="10972358" y="303411"/>
            <a:ext cx="820444" cy="1333219"/>
          </a:xfrm>
          <a:prstGeom prst="rect">
            <a:avLst/>
          </a:prstGeom>
          <a:ln w="12700">
            <a:miter lim="400000"/>
          </a:ln>
        </p:spPr>
      </p:pic>
    </p:spTree>
  </p:cSld>
  <p:clrMapOvr>
    <a:masterClrMapping/>
  </p:clrMapOvr>
  <p:transition xmlns:p14="http://schemas.microsoft.com/office/powerpoint/2010/mai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4" name="Rectangle"/>
          <p:cNvSpPr/>
          <p:nvPr/>
        </p:nvSpPr>
        <p:spPr>
          <a:xfrm>
            <a:off x="6109656" y="-66099"/>
            <a:ext cx="6096003" cy="6823718"/>
          </a:xfrm>
          <a:prstGeom prst="rect">
            <a:avLst/>
          </a:prstGeom>
          <a:solidFill>
            <a:srgbClr val="09209A"/>
          </a:solidFill>
          <a:ln w="12700">
            <a:miter lim="400000"/>
          </a:ln>
        </p:spPr>
        <p:txBody>
          <a:bodyPr lIns="0" tIns="0" rIns="0" bIns="0" anchor="ctr"/>
          <a:lstStyle/>
          <a:p>
            <a:pPr>
              <a:defRPr sz="1600">
                <a:solidFill>
                  <a:srgbClr val="D9C9F5"/>
                </a:solidFill>
              </a:defRPr>
            </a:pPr>
            <a:endParaRPr/>
          </a:p>
        </p:txBody>
      </p:sp>
      <p:sp>
        <p:nvSpPr>
          <p:cNvPr id="173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73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73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73</a:t>
            </a:fld>
            <a:endParaRPr/>
          </a:p>
        </p:txBody>
      </p:sp>
      <p:pic>
        <p:nvPicPr>
          <p:cNvPr id="1738"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739" name="Formation et Digital : Tendances 2017"/>
          <p:cNvSpPr txBox="1"/>
          <p:nvPr/>
        </p:nvSpPr>
        <p:spPr>
          <a:xfrm>
            <a:off x="265643" y="671718"/>
            <a:ext cx="5173560" cy="90193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3000">
                <a:solidFill>
                  <a:srgbClr val="09209A"/>
                </a:solidFill>
              </a:defRPr>
            </a:lvl1pPr>
          </a:lstStyle>
          <a:p>
            <a:r>
              <a:t>Formation et digital : tendances 2017</a:t>
            </a:r>
          </a:p>
        </p:txBody>
      </p:sp>
      <p:sp>
        <p:nvSpPr>
          <p:cNvPr id="1740" name="ZoneTexte 9"/>
          <p:cNvSpPr txBox="1"/>
          <p:nvPr/>
        </p:nvSpPr>
        <p:spPr>
          <a:xfrm>
            <a:off x="8267820" y="1817841"/>
            <a:ext cx="3385746" cy="66733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2000">
                <a:solidFill>
                  <a:srgbClr val="FFFFFF"/>
                </a:solidFill>
              </a:defRPr>
            </a:lvl1pPr>
          </a:lstStyle>
          <a:p>
            <a:r>
              <a:t>de l’offre de formation est digitale en 2017</a:t>
            </a:r>
          </a:p>
        </p:txBody>
      </p:sp>
      <p:sp>
        <p:nvSpPr>
          <p:cNvPr id="1741" name="Circle"/>
          <p:cNvSpPr/>
          <p:nvPr/>
        </p:nvSpPr>
        <p:spPr>
          <a:xfrm>
            <a:off x="6734543" y="1521806"/>
            <a:ext cx="1259401" cy="1259401"/>
          </a:xfrm>
          <a:prstGeom prst="ellipse">
            <a:avLst/>
          </a:prstGeom>
          <a:solidFill>
            <a:srgbClr val="0C436D"/>
          </a:solidFill>
          <a:ln w="25400">
            <a:solidFill>
              <a:srgbClr val="FFFFFF"/>
            </a:solidFill>
            <a:bevel/>
          </a:ln>
        </p:spPr>
        <p:txBody>
          <a:bodyPr lIns="0" tIns="0" rIns="0" bIns="0" anchor="ctr"/>
          <a:lstStyle/>
          <a:p>
            <a:pPr defTabSz="457200">
              <a:defRPr sz="900" b="0">
                <a:solidFill>
                  <a:srgbClr val="FFFFFF"/>
                </a:solidFill>
              </a:defRPr>
            </a:pPr>
            <a:endParaRPr/>
          </a:p>
        </p:txBody>
      </p:sp>
      <p:sp>
        <p:nvSpPr>
          <p:cNvPr id="1742" name="Circle"/>
          <p:cNvSpPr/>
          <p:nvPr/>
        </p:nvSpPr>
        <p:spPr>
          <a:xfrm>
            <a:off x="6734543" y="3536844"/>
            <a:ext cx="1259401" cy="1259401"/>
          </a:xfrm>
          <a:prstGeom prst="ellipse">
            <a:avLst/>
          </a:prstGeom>
          <a:solidFill>
            <a:srgbClr val="46C1A4"/>
          </a:solidFill>
          <a:ln w="25400">
            <a:solidFill>
              <a:srgbClr val="FFFFFF"/>
            </a:solidFill>
            <a:bevel/>
          </a:ln>
        </p:spPr>
        <p:txBody>
          <a:bodyPr lIns="0" tIns="0" rIns="0" bIns="0" anchor="ctr"/>
          <a:lstStyle/>
          <a:p>
            <a:pPr defTabSz="457200">
              <a:defRPr sz="900" b="0">
                <a:solidFill>
                  <a:srgbClr val="FFFFFF"/>
                </a:solidFill>
              </a:defRPr>
            </a:pPr>
            <a:endParaRPr/>
          </a:p>
        </p:txBody>
      </p:sp>
      <p:sp>
        <p:nvSpPr>
          <p:cNvPr id="1743" name="38%"/>
          <p:cNvSpPr txBox="1"/>
          <p:nvPr/>
        </p:nvSpPr>
        <p:spPr>
          <a:xfrm>
            <a:off x="6420468" y="1914356"/>
            <a:ext cx="1983554" cy="48117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defTabSz="323850">
              <a:spcBef>
                <a:spcPts val="800"/>
              </a:spcBef>
              <a:defRPr sz="3400">
                <a:solidFill>
                  <a:srgbClr val="FFFFFF"/>
                </a:solidFill>
              </a:defRPr>
            </a:pPr>
            <a:r>
              <a:t>38</a:t>
            </a:r>
            <a:r>
              <a:rPr sz="2500" b="0"/>
              <a:t>%</a:t>
            </a:r>
          </a:p>
        </p:txBody>
      </p:sp>
      <p:sp>
        <p:nvSpPr>
          <p:cNvPr id="1744" name="Shape 901"/>
          <p:cNvSpPr txBox="1"/>
          <p:nvPr/>
        </p:nvSpPr>
        <p:spPr>
          <a:xfrm>
            <a:off x="1352154" y="2191797"/>
            <a:ext cx="3213256" cy="31339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600" b="0">
                <a:solidFill>
                  <a:srgbClr val="262626"/>
                </a:solidFill>
              </a:defRPr>
            </a:lvl1pPr>
          </a:lstStyle>
          <a:p>
            <a:r>
              <a:t>Augmentation du Digital Learning </a:t>
            </a:r>
          </a:p>
        </p:txBody>
      </p:sp>
      <p:sp>
        <p:nvSpPr>
          <p:cNvPr id="1745" name="Shape 901"/>
          <p:cNvSpPr txBox="1"/>
          <p:nvPr/>
        </p:nvSpPr>
        <p:spPr>
          <a:xfrm>
            <a:off x="1310411" y="3074765"/>
            <a:ext cx="4104242" cy="54199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600" b="0">
                <a:solidFill>
                  <a:srgbClr val="262626"/>
                </a:solidFill>
              </a:defRPr>
            </a:lvl1pPr>
          </a:lstStyle>
          <a:p>
            <a:r>
              <a:t>Développement des formations vers les « soft skills »</a:t>
            </a:r>
          </a:p>
        </p:txBody>
      </p:sp>
      <p:sp>
        <p:nvSpPr>
          <p:cNvPr id="1746" name="Shape 901"/>
          <p:cNvSpPr txBox="1"/>
          <p:nvPr/>
        </p:nvSpPr>
        <p:spPr>
          <a:xfrm>
            <a:off x="1302273" y="3816020"/>
            <a:ext cx="6134101" cy="5419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1600" b="0">
                <a:solidFill>
                  <a:srgbClr val="262626"/>
                </a:solidFill>
              </a:defRPr>
            </a:pPr>
            <a:r>
              <a:t>Une large adhésion autour de la formation mixte :</a:t>
            </a:r>
          </a:p>
          <a:p>
            <a:pPr algn="l">
              <a:defRPr sz="1600" b="0">
                <a:solidFill>
                  <a:srgbClr val="262626"/>
                </a:solidFill>
              </a:defRPr>
            </a:pPr>
            <a:r>
              <a:t>Blending Learning</a:t>
            </a:r>
          </a:p>
        </p:txBody>
      </p:sp>
      <p:sp>
        <p:nvSpPr>
          <p:cNvPr id="1747" name="Shape 901"/>
          <p:cNvSpPr txBox="1"/>
          <p:nvPr/>
        </p:nvSpPr>
        <p:spPr>
          <a:xfrm>
            <a:off x="1311874" y="4701270"/>
            <a:ext cx="4101315" cy="5419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1600" b="0">
                <a:solidFill>
                  <a:srgbClr val="262626"/>
                </a:solidFill>
              </a:defRPr>
            </a:pPr>
            <a:r>
              <a:t>Percée de l’IA, du micro-learning, </a:t>
            </a:r>
          </a:p>
          <a:p>
            <a:pPr algn="l">
              <a:defRPr sz="1600" b="0">
                <a:solidFill>
                  <a:srgbClr val="262626"/>
                </a:solidFill>
              </a:defRPr>
            </a:pPr>
            <a:r>
              <a:t>de la réalité virtuelle et augmentée </a:t>
            </a:r>
          </a:p>
        </p:txBody>
      </p:sp>
      <p:sp>
        <p:nvSpPr>
          <p:cNvPr id="1748" name="+7%"/>
          <p:cNvSpPr txBox="1"/>
          <p:nvPr/>
        </p:nvSpPr>
        <p:spPr>
          <a:xfrm>
            <a:off x="6372466" y="3956298"/>
            <a:ext cx="1983554" cy="48117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defTabSz="323850">
              <a:spcBef>
                <a:spcPts val="800"/>
              </a:spcBef>
              <a:defRPr sz="3400">
                <a:solidFill>
                  <a:srgbClr val="FFFFFF"/>
                </a:solidFill>
              </a:defRPr>
            </a:pPr>
            <a:r>
              <a:t>56</a:t>
            </a:r>
            <a:r>
              <a:rPr sz="2500" b="0"/>
              <a:t>%</a:t>
            </a:r>
          </a:p>
        </p:txBody>
      </p:sp>
      <p:sp>
        <p:nvSpPr>
          <p:cNvPr id="1749" name="ZoneTexte 18">
            <a:hlinkClick r:id="rId3"/>
          </p:cNvPr>
          <p:cNvSpPr txBox="1"/>
          <p:nvPr/>
        </p:nvSpPr>
        <p:spPr>
          <a:xfrm>
            <a:off x="7848723" y="6188973"/>
            <a:ext cx="4223942" cy="22569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r">
              <a:defRPr sz="700" b="0">
                <a:solidFill>
                  <a:srgbClr val="FFFFFF"/>
                </a:solidFill>
              </a:defRPr>
            </a:lvl1pPr>
          </a:lstStyle>
          <a:p>
            <a:r>
              <a:t>Source : Baromètre 2017 de l'Observatoire Cegos sur 1129 salariés, et 180 responsables des ressources humaines français, travaillant dans des entreprises du secteur privé de plus de 50 salariés.</a:t>
            </a:r>
          </a:p>
        </p:txBody>
      </p:sp>
      <p:sp>
        <p:nvSpPr>
          <p:cNvPr id="1750" name="ZoneTexte 9"/>
          <p:cNvSpPr txBox="1"/>
          <p:nvPr/>
        </p:nvSpPr>
        <p:spPr>
          <a:xfrm>
            <a:off x="8267820" y="3863219"/>
            <a:ext cx="3385746" cy="66732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2000">
                <a:solidFill>
                  <a:srgbClr val="FFFFFF"/>
                </a:solidFill>
              </a:defRPr>
            </a:lvl1pPr>
          </a:lstStyle>
          <a:p>
            <a:r>
              <a:t>de l’offre de formation sera digitale en 2020</a:t>
            </a:r>
          </a:p>
        </p:txBody>
      </p:sp>
      <p:sp>
        <p:nvSpPr>
          <p:cNvPr id="1751" name="Circle">
            <a:hlinkClick r:id="rId4"/>
          </p:cNvPr>
          <p:cNvSpPr/>
          <p:nvPr/>
        </p:nvSpPr>
        <p:spPr>
          <a:xfrm>
            <a:off x="5015696" y="463581"/>
            <a:ext cx="737683" cy="737683"/>
          </a:xfrm>
          <a:prstGeom prst="ellipse">
            <a:avLst/>
          </a:prstGeom>
          <a:solidFill>
            <a:srgbClr val="09209A"/>
          </a:solidFill>
          <a:ln w="12700">
            <a:miter lim="400000"/>
          </a:ln>
        </p:spPr>
        <p:txBody>
          <a:bodyPr lIns="0" tIns="0" rIns="0" bIns="0" anchor="ctr"/>
          <a:lstStyle/>
          <a:p>
            <a:pPr>
              <a:defRPr sz="1600">
                <a:solidFill>
                  <a:srgbClr val="FFFFFF"/>
                </a:solidFill>
              </a:defRPr>
            </a:pPr>
            <a:endParaRPr/>
          </a:p>
        </p:txBody>
      </p:sp>
      <p:pic>
        <p:nvPicPr>
          <p:cNvPr id="1752" name="Image" descr="Image"/>
          <p:cNvPicPr>
            <a:picLocks noChangeAspect="1"/>
          </p:cNvPicPr>
          <p:nvPr/>
        </p:nvPicPr>
        <p:blipFill>
          <a:blip r:embed="rId5">
            <a:extLst/>
          </a:blip>
          <a:stretch>
            <a:fillRect/>
          </a:stretch>
        </p:blipFill>
        <p:spPr>
          <a:xfrm>
            <a:off x="321886" y="1979653"/>
            <a:ext cx="910718" cy="737681"/>
          </a:xfrm>
          <a:prstGeom prst="rect">
            <a:avLst/>
          </a:prstGeom>
          <a:ln w="12700">
            <a:miter lim="400000"/>
          </a:ln>
        </p:spPr>
      </p:pic>
      <p:pic>
        <p:nvPicPr>
          <p:cNvPr id="1753" name="Image" descr="Image"/>
          <p:cNvPicPr>
            <a:picLocks noChangeAspect="1"/>
          </p:cNvPicPr>
          <p:nvPr/>
        </p:nvPicPr>
        <p:blipFill>
          <a:blip r:embed="rId6">
            <a:extLst/>
          </a:blip>
          <a:stretch>
            <a:fillRect/>
          </a:stretch>
        </p:blipFill>
        <p:spPr>
          <a:xfrm>
            <a:off x="321595" y="2861433"/>
            <a:ext cx="845134" cy="737682"/>
          </a:xfrm>
          <a:prstGeom prst="rect">
            <a:avLst/>
          </a:prstGeom>
          <a:ln w="12700">
            <a:miter lim="400000"/>
          </a:ln>
        </p:spPr>
      </p:pic>
      <p:pic>
        <p:nvPicPr>
          <p:cNvPr id="1754" name="Image" descr="Image"/>
          <p:cNvPicPr>
            <a:picLocks noChangeAspect="1"/>
          </p:cNvPicPr>
          <p:nvPr/>
        </p:nvPicPr>
        <p:blipFill>
          <a:blip r:embed="rId7">
            <a:extLst/>
          </a:blip>
          <a:stretch>
            <a:fillRect/>
          </a:stretch>
        </p:blipFill>
        <p:spPr>
          <a:xfrm>
            <a:off x="408279" y="3934169"/>
            <a:ext cx="671767" cy="464752"/>
          </a:xfrm>
          <a:prstGeom prst="rect">
            <a:avLst/>
          </a:prstGeom>
          <a:ln w="12700">
            <a:miter lim="400000"/>
          </a:ln>
        </p:spPr>
      </p:pic>
      <p:pic>
        <p:nvPicPr>
          <p:cNvPr id="1755" name="Image" descr="Image"/>
          <p:cNvPicPr>
            <a:picLocks noChangeAspect="1"/>
          </p:cNvPicPr>
          <p:nvPr/>
        </p:nvPicPr>
        <p:blipFill>
          <a:blip r:embed="rId8">
            <a:extLst/>
          </a:blip>
          <a:stretch>
            <a:fillRect/>
          </a:stretch>
        </p:blipFill>
        <p:spPr>
          <a:xfrm>
            <a:off x="350786" y="4812631"/>
            <a:ext cx="786753" cy="415927"/>
          </a:xfrm>
          <a:prstGeom prst="rect">
            <a:avLst/>
          </a:prstGeom>
          <a:ln w="12700">
            <a:miter lim="400000"/>
          </a:ln>
        </p:spPr>
      </p:pic>
      <p:pic>
        <p:nvPicPr>
          <p:cNvPr id="1756" name="Image" descr="Image"/>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394019" y="398106"/>
            <a:ext cx="471509" cy="410213"/>
          </a:xfrm>
          <a:prstGeom prst="rect">
            <a:avLst/>
          </a:prstGeom>
          <a:ln w="12700">
            <a:miter lim="400000"/>
          </a:ln>
        </p:spPr>
      </p:pic>
      <p:pic>
        <p:nvPicPr>
          <p:cNvPr id="1757"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140757" y="638839"/>
            <a:ext cx="443111" cy="410213"/>
          </a:xfrm>
          <a:prstGeom prst="rect">
            <a:avLst/>
          </a:prstGeom>
          <a:ln w="12700">
            <a:miter lim="400000"/>
          </a:ln>
        </p:spPr>
      </p:pic>
      <p:sp>
        <p:nvSpPr>
          <p:cNvPr id="1758" name="Formation et montée en compétence"/>
          <p:cNvSpPr txBox="1"/>
          <p:nvPr/>
        </p:nvSpPr>
        <p:spPr>
          <a:xfrm>
            <a:off x="9428149" y="6582988"/>
            <a:ext cx="2199085"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Formation et montée en compétence</a:t>
            </a:r>
          </a:p>
        </p:txBody>
      </p:sp>
    </p:spTree>
  </p:cSld>
  <p:clrMapOvr>
    <a:masterClrMapping/>
  </p:clrMapOvr>
  <p:transition xmlns:p14="http://schemas.microsoft.com/office/powerpoint/2010/mai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0" name="Rectangle"/>
          <p:cNvSpPr/>
          <p:nvPr/>
        </p:nvSpPr>
        <p:spPr>
          <a:xfrm>
            <a:off x="6105695" y="-57390"/>
            <a:ext cx="6140376" cy="6762954"/>
          </a:xfrm>
          <a:prstGeom prst="rect">
            <a:avLst/>
          </a:prstGeom>
          <a:solidFill>
            <a:srgbClr val="F7A924"/>
          </a:solidFill>
          <a:ln w="12700">
            <a:miter lim="400000"/>
          </a:ln>
        </p:spPr>
        <p:txBody>
          <a:bodyPr lIns="0" tIns="0" rIns="0" bIns="0" anchor="ctr"/>
          <a:lstStyle/>
          <a:p>
            <a:pPr>
              <a:defRPr sz="1600">
                <a:solidFill>
                  <a:srgbClr val="F7A924"/>
                </a:solidFill>
              </a:defRPr>
            </a:pPr>
            <a:endParaRPr/>
          </a:p>
        </p:txBody>
      </p:sp>
      <p:sp>
        <p:nvSpPr>
          <p:cNvPr id="1761" name="Rectangle"/>
          <p:cNvSpPr/>
          <p:nvPr/>
        </p:nvSpPr>
        <p:spPr>
          <a:xfrm>
            <a:off x="-24173" y="-57390"/>
            <a:ext cx="6140377" cy="6762954"/>
          </a:xfrm>
          <a:prstGeom prst="rect">
            <a:avLst/>
          </a:prstGeom>
          <a:solidFill>
            <a:srgbClr val="9FD3DA"/>
          </a:solidFill>
          <a:ln w="12700">
            <a:miter lim="400000"/>
          </a:ln>
        </p:spPr>
        <p:txBody>
          <a:bodyPr lIns="0" tIns="0" rIns="0" bIns="0" anchor="ctr"/>
          <a:lstStyle/>
          <a:p>
            <a:pPr>
              <a:defRPr sz="1600">
                <a:solidFill>
                  <a:srgbClr val="95BAA8"/>
                </a:solidFill>
              </a:defRPr>
            </a:pPr>
            <a:endParaRPr/>
          </a:p>
        </p:txBody>
      </p:sp>
      <p:sp>
        <p:nvSpPr>
          <p:cNvPr id="1762"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763"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76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74</a:t>
            </a:fld>
            <a:endParaRPr/>
          </a:p>
        </p:txBody>
      </p:sp>
      <p:pic>
        <p:nvPicPr>
          <p:cNvPr id="1765"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766" name="Rectangle 5"/>
          <p:cNvSpPr txBox="1"/>
          <p:nvPr/>
        </p:nvSpPr>
        <p:spPr>
          <a:xfrm>
            <a:off x="763947" y="161241"/>
            <a:ext cx="10664106" cy="449352"/>
          </a:xfrm>
          <a:prstGeom prst="rect">
            <a:avLst/>
          </a:prstGeom>
          <a:solidFill>
            <a:srgbClr val="FFFFFF">
              <a:alpha val="69688"/>
            </a:srgbClr>
          </a:solidFill>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2500"/>
            </a:lvl1pPr>
          </a:lstStyle>
          <a:p>
            <a:r>
              <a:t>L’approche socio-émotionnelle érigée au rang de condition de succès </a:t>
            </a:r>
          </a:p>
        </p:txBody>
      </p:sp>
      <p:pic>
        <p:nvPicPr>
          <p:cNvPr id="1767" name="112927-OOLS03-198.jpg" descr="112927-OOLS03-198.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884907" y="4523828"/>
            <a:ext cx="2020497" cy="1865052"/>
          </a:xfrm>
          <a:prstGeom prst="rect">
            <a:avLst/>
          </a:prstGeom>
          <a:ln w="12700">
            <a:miter lim="400000"/>
          </a:ln>
        </p:spPr>
      </p:pic>
      <p:sp>
        <p:nvSpPr>
          <p:cNvPr id="1768" name="ZoneTexte 6"/>
          <p:cNvSpPr txBox="1"/>
          <p:nvPr/>
        </p:nvSpPr>
        <p:spPr>
          <a:xfrm>
            <a:off x="834714" y="2467555"/>
            <a:ext cx="4107979" cy="280342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marL="342900" indent="-342900" algn="l">
              <a:spcBef>
                <a:spcPts val="600"/>
              </a:spcBef>
              <a:buSzPct val="100000"/>
              <a:buAutoNum type="arabicPeriod"/>
              <a:defRPr cap="small"/>
            </a:pPr>
            <a:r>
              <a:t>Résolution de problèmes complexes</a:t>
            </a:r>
          </a:p>
          <a:p>
            <a:pPr marL="342900" indent="-342900" algn="l">
              <a:spcBef>
                <a:spcPts val="600"/>
              </a:spcBef>
              <a:buSzPct val="100000"/>
              <a:buAutoNum type="arabicPeriod"/>
              <a:defRPr cap="small"/>
            </a:pPr>
            <a:r>
              <a:t>Se coordonner avec les autres</a:t>
            </a:r>
          </a:p>
          <a:p>
            <a:pPr marL="342900" indent="-342900" algn="l">
              <a:spcBef>
                <a:spcPts val="600"/>
              </a:spcBef>
              <a:buSzPct val="100000"/>
              <a:buAutoNum type="arabicPeriod"/>
              <a:defRPr cap="small"/>
            </a:pPr>
            <a:r>
              <a:t>People Management </a:t>
            </a:r>
          </a:p>
          <a:p>
            <a:pPr marL="342900" indent="-342900" algn="l">
              <a:spcBef>
                <a:spcPts val="600"/>
              </a:spcBef>
              <a:buSzPct val="100000"/>
              <a:buAutoNum type="arabicPeriod"/>
              <a:defRPr cap="small"/>
            </a:pPr>
            <a:r>
              <a:t>Pensée critique</a:t>
            </a:r>
          </a:p>
          <a:p>
            <a:pPr marL="342900" indent="-342900" algn="l">
              <a:spcBef>
                <a:spcPts val="600"/>
              </a:spcBef>
              <a:buSzPct val="100000"/>
              <a:buAutoNum type="arabicPeriod"/>
              <a:defRPr cap="small"/>
            </a:pPr>
            <a:r>
              <a:t>Négociation</a:t>
            </a:r>
          </a:p>
          <a:p>
            <a:pPr marL="342900" indent="-342900" algn="l">
              <a:spcBef>
                <a:spcPts val="600"/>
              </a:spcBef>
              <a:buSzPct val="100000"/>
              <a:buAutoNum type="arabicPeriod"/>
              <a:defRPr cap="small"/>
            </a:pPr>
            <a:r>
              <a:t>Contrôle qualité</a:t>
            </a:r>
          </a:p>
          <a:p>
            <a:pPr marL="342900" indent="-342900" algn="l">
              <a:spcBef>
                <a:spcPts val="600"/>
              </a:spcBef>
              <a:buSzPct val="100000"/>
              <a:buAutoNum type="arabicPeriod"/>
              <a:defRPr cap="small"/>
            </a:pPr>
            <a:r>
              <a:t>Orientation Service</a:t>
            </a:r>
          </a:p>
          <a:p>
            <a:pPr marL="342900" indent="-342900" algn="l">
              <a:spcBef>
                <a:spcPts val="600"/>
              </a:spcBef>
              <a:buSzPct val="100000"/>
              <a:buAutoNum type="arabicPeriod"/>
              <a:defRPr cap="small"/>
            </a:pPr>
            <a:r>
              <a:t>Capacité de jugement et prise de décision</a:t>
            </a:r>
          </a:p>
          <a:p>
            <a:pPr marL="342900" indent="-342900" algn="l">
              <a:spcBef>
                <a:spcPts val="600"/>
              </a:spcBef>
              <a:buSzPct val="100000"/>
              <a:buAutoNum type="arabicPeriod"/>
              <a:defRPr cap="small"/>
            </a:pPr>
            <a:r>
              <a:t>Ecoute active</a:t>
            </a:r>
          </a:p>
          <a:p>
            <a:pPr marL="342900" indent="-342900" algn="l">
              <a:spcBef>
                <a:spcPts val="600"/>
              </a:spcBef>
              <a:buSzPct val="100000"/>
              <a:buAutoNum type="arabicPeriod"/>
              <a:defRPr cap="small"/>
            </a:pPr>
            <a:r>
              <a:t>Intelligence émotionnelle</a:t>
            </a:r>
          </a:p>
        </p:txBody>
      </p:sp>
      <p:sp>
        <p:nvSpPr>
          <p:cNvPr id="1769" name="En 2015"/>
          <p:cNvSpPr txBox="1"/>
          <p:nvPr/>
        </p:nvSpPr>
        <p:spPr>
          <a:xfrm>
            <a:off x="823462" y="1836004"/>
            <a:ext cx="1491172" cy="47013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3000" cap="small"/>
            </a:lvl1pPr>
          </a:lstStyle>
          <a:p>
            <a:r>
              <a:t>En 2015</a:t>
            </a:r>
          </a:p>
        </p:txBody>
      </p:sp>
      <p:sp>
        <p:nvSpPr>
          <p:cNvPr id="1770" name="En 2020"/>
          <p:cNvSpPr txBox="1"/>
          <p:nvPr/>
        </p:nvSpPr>
        <p:spPr>
          <a:xfrm>
            <a:off x="7406107" y="1836004"/>
            <a:ext cx="1491172" cy="47013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3000" cap="small"/>
            </a:lvl1pPr>
          </a:lstStyle>
          <a:p>
            <a:r>
              <a:t>En 2020</a:t>
            </a:r>
          </a:p>
        </p:txBody>
      </p:sp>
      <p:pic>
        <p:nvPicPr>
          <p:cNvPr id="1771" name="02.jpg" descr="02.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0094065" y="4601021"/>
            <a:ext cx="1818962" cy="1710453"/>
          </a:xfrm>
          <a:prstGeom prst="rect">
            <a:avLst/>
          </a:prstGeom>
          <a:ln w="12700">
            <a:miter lim="400000"/>
          </a:ln>
        </p:spPr>
      </p:pic>
      <p:sp>
        <p:nvSpPr>
          <p:cNvPr id="1772" name="ZoneTexte 8"/>
          <p:cNvSpPr txBox="1"/>
          <p:nvPr/>
        </p:nvSpPr>
        <p:spPr>
          <a:xfrm>
            <a:off x="7486971" y="2456998"/>
            <a:ext cx="4107978" cy="280342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marL="342900" indent="-342900" algn="l">
              <a:spcBef>
                <a:spcPts val="600"/>
              </a:spcBef>
              <a:buSzPct val="100000"/>
              <a:buAutoNum type="arabicPeriod"/>
              <a:defRPr cap="small"/>
            </a:pPr>
            <a:r>
              <a:t>Résolution de problèmes complexes</a:t>
            </a:r>
          </a:p>
          <a:p>
            <a:pPr marL="342900" indent="-342900" algn="l">
              <a:spcBef>
                <a:spcPts val="600"/>
              </a:spcBef>
              <a:buSzPct val="100000"/>
              <a:buAutoNum type="arabicPeriod"/>
              <a:defRPr cap="small">
                <a:solidFill>
                  <a:srgbClr val="072199"/>
                </a:solidFill>
              </a:defRPr>
            </a:pPr>
            <a:r>
              <a:t>Pensée critique</a:t>
            </a:r>
          </a:p>
          <a:p>
            <a:pPr marL="342900" indent="-342900" algn="l">
              <a:spcBef>
                <a:spcPts val="600"/>
              </a:spcBef>
              <a:buSzPct val="100000"/>
              <a:buAutoNum type="arabicPeriod"/>
              <a:defRPr cap="small">
                <a:solidFill>
                  <a:srgbClr val="072199"/>
                </a:solidFill>
              </a:defRPr>
            </a:pPr>
            <a:r>
              <a:t>Créativité</a:t>
            </a:r>
          </a:p>
          <a:p>
            <a:pPr marL="342900" indent="-342900" algn="l">
              <a:spcBef>
                <a:spcPts val="600"/>
              </a:spcBef>
              <a:buSzPct val="100000"/>
              <a:buAutoNum type="arabicPeriod"/>
              <a:defRPr cap="small"/>
            </a:pPr>
            <a:r>
              <a:t>People Management </a:t>
            </a:r>
          </a:p>
          <a:p>
            <a:pPr marL="342900" indent="-342900" algn="l">
              <a:spcBef>
                <a:spcPts val="600"/>
              </a:spcBef>
              <a:buSzPct val="100000"/>
              <a:buAutoNum type="arabicPeriod"/>
              <a:defRPr cap="small"/>
            </a:pPr>
            <a:r>
              <a:t>Se coordonner avec les autres</a:t>
            </a:r>
          </a:p>
          <a:p>
            <a:pPr marL="342900" indent="-342900" algn="l">
              <a:spcBef>
                <a:spcPts val="600"/>
              </a:spcBef>
              <a:buSzPct val="100000"/>
              <a:buAutoNum type="arabicPeriod"/>
              <a:defRPr cap="small">
                <a:solidFill>
                  <a:srgbClr val="072199"/>
                </a:solidFill>
              </a:defRPr>
            </a:pPr>
            <a:r>
              <a:t>Intelligence émotionnelle</a:t>
            </a:r>
          </a:p>
          <a:p>
            <a:pPr marL="342900" indent="-342900" algn="l">
              <a:spcBef>
                <a:spcPts val="600"/>
              </a:spcBef>
              <a:buSzPct val="100000"/>
              <a:buAutoNum type="arabicPeriod"/>
              <a:defRPr cap="small"/>
            </a:pPr>
            <a:r>
              <a:t>Capacité de jugement et prise de décision</a:t>
            </a:r>
          </a:p>
          <a:p>
            <a:pPr marL="342900" indent="-342900" algn="l">
              <a:spcBef>
                <a:spcPts val="600"/>
              </a:spcBef>
              <a:buSzPct val="100000"/>
              <a:buAutoNum type="arabicPeriod"/>
              <a:defRPr cap="small"/>
            </a:pPr>
            <a:r>
              <a:t>Orientation Service</a:t>
            </a:r>
          </a:p>
          <a:p>
            <a:pPr marL="342900" indent="-342900" algn="l">
              <a:spcBef>
                <a:spcPts val="600"/>
              </a:spcBef>
              <a:buSzPct val="100000"/>
              <a:buAutoNum type="arabicPeriod"/>
              <a:defRPr cap="small"/>
            </a:pPr>
            <a:r>
              <a:t>Négociation</a:t>
            </a:r>
          </a:p>
          <a:p>
            <a:pPr marL="342900" indent="-342900" algn="l">
              <a:spcBef>
                <a:spcPts val="600"/>
              </a:spcBef>
              <a:buSzPct val="100000"/>
              <a:buAutoNum type="arabicPeriod"/>
              <a:defRPr cap="small"/>
            </a:pPr>
            <a:r>
              <a:t>Flexibilité cognitive</a:t>
            </a:r>
          </a:p>
        </p:txBody>
      </p:sp>
      <p:sp>
        <p:nvSpPr>
          <p:cNvPr id="1773" name="ZoneTexte 4"/>
          <p:cNvSpPr txBox="1"/>
          <p:nvPr/>
        </p:nvSpPr>
        <p:spPr>
          <a:xfrm>
            <a:off x="7237359" y="6225349"/>
            <a:ext cx="4831308" cy="17743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r">
              <a:defRPr sz="700" b="0">
                <a:solidFill>
                  <a:srgbClr val="FFFFFF"/>
                </a:solidFill>
              </a:defRPr>
            </a:lvl1pPr>
          </a:lstStyle>
          <a:p>
            <a:r>
              <a:t>Source : Forum Economique de Davos, janvier 2016</a:t>
            </a:r>
          </a:p>
        </p:txBody>
      </p:sp>
      <p:sp>
        <p:nvSpPr>
          <p:cNvPr id="1774" name="Les compétences recherchées"/>
          <p:cNvSpPr txBox="1"/>
          <p:nvPr/>
        </p:nvSpPr>
        <p:spPr>
          <a:xfrm>
            <a:off x="809155" y="1490494"/>
            <a:ext cx="3762625" cy="334591"/>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2000"/>
            </a:lvl1pPr>
          </a:lstStyle>
          <a:p>
            <a:r>
              <a:t>Les compétences recherchées</a:t>
            </a:r>
          </a:p>
        </p:txBody>
      </p:sp>
      <p:sp>
        <p:nvSpPr>
          <p:cNvPr id="1775" name="Les compétences recherchées"/>
          <p:cNvSpPr txBox="1"/>
          <p:nvPr/>
        </p:nvSpPr>
        <p:spPr>
          <a:xfrm>
            <a:off x="7406107" y="1490494"/>
            <a:ext cx="3762624" cy="334591"/>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2000"/>
            </a:lvl1pPr>
          </a:lstStyle>
          <a:p>
            <a:r>
              <a:t>Les compétences recherchées</a:t>
            </a:r>
          </a:p>
        </p:txBody>
      </p:sp>
      <p:sp>
        <p:nvSpPr>
          <p:cNvPr id="1776" name="Formation et montée en compétence"/>
          <p:cNvSpPr txBox="1"/>
          <p:nvPr/>
        </p:nvSpPr>
        <p:spPr>
          <a:xfrm>
            <a:off x="9428149" y="6582988"/>
            <a:ext cx="2199085"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Formation et montée en compétence</a:t>
            </a:r>
          </a:p>
        </p:txBody>
      </p:sp>
    </p:spTree>
  </p:cSld>
  <p:clrMapOvr>
    <a:masterClrMapping/>
  </p:clrMapOvr>
  <p:transition xmlns:p14="http://schemas.microsoft.com/office/powerpoint/2010/mai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77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78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75</a:t>
            </a:fld>
            <a:endParaRPr/>
          </a:p>
        </p:txBody>
      </p:sp>
      <p:pic>
        <p:nvPicPr>
          <p:cNvPr id="1781"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782" name="Connecteur droit 4"/>
          <p:cNvSpPr/>
          <p:nvPr/>
        </p:nvSpPr>
        <p:spPr>
          <a:xfrm flipH="1">
            <a:off x="1754291" y="497018"/>
            <a:ext cx="1" cy="5531509"/>
          </a:xfrm>
          <a:prstGeom prst="line">
            <a:avLst/>
          </a:prstGeom>
          <a:ln>
            <a:solidFill>
              <a:srgbClr val="404040"/>
            </a:solidFill>
          </a:ln>
        </p:spPr>
        <p:txBody>
          <a:bodyPr lIns="45718" tIns="45718" rIns="45718" bIns="45718"/>
          <a:lstStyle/>
          <a:p>
            <a:endParaRPr/>
          </a:p>
        </p:txBody>
      </p:sp>
      <p:sp>
        <p:nvSpPr>
          <p:cNvPr id="1783" name="Connecteur droit 5"/>
          <p:cNvSpPr/>
          <p:nvPr/>
        </p:nvSpPr>
        <p:spPr>
          <a:xfrm>
            <a:off x="116559" y="3021007"/>
            <a:ext cx="7943000" cy="1"/>
          </a:xfrm>
          <a:prstGeom prst="line">
            <a:avLst/>
          </a:prstGeom>
          <a:ln>
            <a:solidFill>
              <a:srgbClr val="404040"/>
            </a:solidFill>
          </a:ln>
        </p:spPr>
        <p:txBody>
          <a:bodyPr lIns="45718" tIns="45718" rIns="45718" bIns="45718"/>
          <a:lstStyle/>
          <a:p>
            <a:endParaRPr/>
          </a:p>
        </p:txBody>
      </p:sp>
      <p:sp>
        <p:nvSpPr>
          <p:cNvPr id="1784" name="ZoneTexte 6"/>
          <p:cNvSpPr txBox="1"/>
          <p:nvPr/>
        </p:nvSpPr>
        <p:spPr>
          <a:xfrm>
            <a:off x="371531" y="4193316"/>
            <a:ext cx="1137315" cy="35066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1800"/>
            </a:lvl1pPr>
          </a:lstStyle>
          <a:p>
            <a:r>
              <a:t>OUTILS </a:t>
            </a:r>
          </a:p>
        </p:txBody>
      </p:sp>
      <p:sp>
        <p:nvSpPr>
          <p:cNvPr id="1785" name="ZoneTexte 7"/>
          <p:cNvSpPr txBox="1"/>
          <p:nvPr/>
        </p:nvSpPr>
        <p:spPr>
          <a:xfrm>
            <a:off x="121322" y="1292836"/>
            <a:ext cx="1637734" cy="6173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sz="1800">
                <a:solidFill>
                  <a:srgbClr val="262626"/>
                </a:solidFill>
              </a:defRPr>
            </a:pPr>
            <a:r>
              <a:t>CONCEPT </a:t>
            </a:r>
          </a:p>
          <a:p>
            <a:pPr>
              <a:defRPr sz="1800">
                <a:solidFill>
                  <a:srgbClr val="262626"/>
                </a:solidFill>
              </a:defRPr>
            </a:pPr>
            <a:r>
              <a:t>DEMARCHE</a:t>
            </a:r>
          </a:p>
        </p:txBody>
      </p:sp>
      <p:grpSp>
        <p:nvGrpSpPr>
          <p:cNvPr id="1788" name="Rectangle 8"/>
          <p:cNvGrpSpPr/>
          <p:nvPr/>
        </p:nvGrpSpPr>
        <p:grpSpPr>
          <a:xfrm>
            <a:off x="4329963" y="798730"/>
            <a:ext cx="2632904" cy="608028"/>
            <a:chOff x="-1" y="0"/>
            <a:chExt cx="2632903" cy="608026"/>
          </a:xfrm>
        </p:grpSpPr>
        <p:sp>
          <p:nvSpPr>
            <p:cNvPr id="1786" name="Rectangle"/>
            <p:cNvSpPr/>
            <p:nvPr/>
          </p:nvSpPr>
          <p:spPr>
            <a:xfrm>
              <a:off x="-2" y="0"/>
              <a:ext cx="2632904" cy="608027"/>
            </a:xfrm>
            <a:prstGeom prst="rect">
              <a:avLst/>
            </a:prstGeom>
            <a:solidFill>
              <a:srgbClr val="FFFFFF"/>
            </a:solidFill>
            <a:ln w="25400" cap="flat">
              <a:solidFill>
                <a:srgbClr val="474747"/>
              </a:solidFill>
              <a:prstDash val="solid"/>
              <a:round/>
            </a:ln>
            <a:effectLst/>
          </p:spPr>
          <p:txBody>
            <a:bodyPr wrap="square" lIns="0" tIns="0" rIns="0" bIns="0" numCol="1" anchor="ctr">
              <a:noAutofit/>
            </a:bodyPr>
            <a:lstStyle/>
            <a:p>
              <a:pPr>
                <a:defRPr>
                  <a:solidFill>
                    <a:srgbClr val="FFFFFF"/>
                  </a:solidFill>
                </a:defRPr>
              </a:pPr>
              <a:endParaRPr/>
            </a:p>
          </p:txBody>
        </p:sp>
        <p:sp>
          <p:nvSpPr>
            <p:cNvPr id="1787" name="Auto-formation"/>
            <p:cNvSpPr txBox="1"/>
            <p:nvPr/>
          </p:nvSpPr>
          <p:spPr>
            <a:xfrm>
              <a:off x="-2" y="147317"/>
              <a:ext cx="2632904" cy="3133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ctr">
              <a:spAutoFit/>
            </a:bodyPr>
            <a:lstStyle>
              <a:lvl1pPr>
                <a:defRPr sz="1600">
                  <a:solidFill>
                    <a:srgbClr val="262626"/>
                  </a:solidFill>
                </a:defRPr>
              </a:lvl1pPr>
            </a:lstStyle>
            <a:p>
              <a:r>
                <a:t>Auto-formation </a:t>
              </a:r>
            </a:p>
          </p:txBody>
        </p:sp>
      </p:grpSp>
      <p:grpSp>
        <p:nvGrpSpPr>
          <p:cNvPr id="1791" name="Flèche droite 17"/>
          <p:cNvGrpSpPr/>
          <p:nvPr/>
        </p:nvGrpSpPr>
        <p:grpSpPr>
          <a:xfrm>
            <a:off x="6813838" y="493363"/>
            <a:ext cx="4765504" cy="1218763"/>
            <a:chOff x="0" y="0"/>
            <a:chExt cx="4765502" cy="1218762"/>
          </a:xfrm>
        </p:grpSpPr>
        <p:sp>
          <p:nvSpPr>
            <p:cNvPr id="1789" name="Arrow"/>
            <p:cNvSpPr/>
            <p:nvPr/>
          </p:nvSpPr>
          <p:spPr>
            <a:xfrm>
              <a:off x="0" y="0"/>
              <a:ext cx="4765503" cy="1218763"/>
            </a:xfrm>
            <a:prstGeom prst="rightArrow">
              <a:avLst>
                <a:gd name="adj1" fmla="val 50000"/>
                <a:gd name="adj2" fmla="val 50000"/>
              </a:avLst>
            </a:prstGeom>
            <a:solidFill>
              <a:srgbClr val="FFFFFF"/>
            </a:solidFill>
            <a:ln w="25400" cap="flat">
              <a:solidFill>
                <a:srgbClr val="474747"/>
              </a:solidFill>
              <a:prstDash val="solid"/>
              <a:round/>
            </a:ln>
            <a:effectLst/>
          </p:spPr>
          <p:txBody>
            <a:bodyPr wrap="square" lIns="0" tIns="0" rIns="0" bIns="0" numCol="1" anchor="ctr">
              <a:noAutofit/>
            </a:bodyPr>
            <a:lstStyle/>
            <a:p>
              <a:pPr>
                <a:defRPr>
                  <a:solidFill>
                    <a:srgbClr val="FFFFFF"/>
                  </a:solidFill>
                </a:defRPr>
              </a:pPr>
              <a:endParaRPr/>
            </a:p>
          </p:txBody>
        </p:sp>
        <p:sp>
          <p:nvSpPr>
            <p:cNvPr id="1790" name="Vers un Apprentissage pervasif et adaptatif ?"/>
            <p:cNvSpPr txBox="1"/>
            <p:nvPr/>
          </p:nvSpPr>
          <p:spPr>
            <a:xfrm>
              <a:off x="0" y="452685"/>
              <a:ext cx="4652344" cy="31339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ctr">
              <a:spAutoFit/>
            </a:bodyPr>
            <a:lstStyle>
              <a:lvl1pPr>
                <a:defRPr sz="1600">
                  <a:solidFill>
                    <a:srgbClr val="262626"/>
                  </a:solidFill>
                </a:defRPr>
              </a:lvl1pPr>
            </a:lstStyle>
            <a:p>
              <a:r>
                <a:t>Vers un Apprentissage pervasif et adaptatif ? </a:t>
              </a:r>
            </a:p>
          </p:txBody>
        </p:sp>
      </p:grpSp>
      <p:sp>
        <p:nvSpPr>
          <p:cNvPr id="1792" name="ZoneTexte 13"/>
          <p:cNvSpPr txBox="1"/>
          <p:nvPr/>
        </p:nvSpPr>
        <p:spPr>
          <a:xfrm>
            <a:off x="8632886" y="2862410"/>
            <a:ext cx="2833297" cy="191442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just">
              <a:defRPr b="0"/>
            </a:lvl1pPr>
          </a:lstStyle>
          <a:p>
            <a:r>
              <a:t>« Outre la personnalisation, la gamification et les micro-contenus (micro-learning), l’Intelligence Artificielle (IA) permet aujourd’hui de recommander de nouvelles ressources aux collaborateurs et constitue un outil essentiel pour franchir une nouvelle étape dans la personnalisation. »</a:t>
            </a:r>
          </a:p>
        </p:txBody>
      </p:sp>
      <p:sp>
        <p:nvSpPr>
          <p:cNvPr id="1793" name="ZoneTexte 15">
            <a:hlinkClick r:id="rId3"/>
          </p:cNvPr>
          <p:cNvSpPr txBox="1"/>
          <p:nvPr/>
        </p:nvSpPr>
        <p:spPr>
          <a:xfrm>
            <a:off x="8816723" y="6181480"/>
            <a:ext cx="3272880" cy="17743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sz="700" b="0"/>
            </a:pPr>
            <a:r>
              <a:t>Source : </a:t>
            </a:r>
            <a:r>
              <a:rPr i="1"/>
              <a:t>Favoriser l’auto-formation</a:t>
            </a:r>
            <a:r>
              <a:t>, Journaldunet, 2017</a:t>
            </a:r>
          </a:p>
        </p:txBody>
      </p:sp>
      <p:grpSp>
        <p:nvGrpSpPr>
          <p:cNvPr id="1796" name="Rectangle 18"/>
          <p:cNvGrpSpPr/>
          <p:nvPr/>
        </p:nvGrpSpPr>
        <p:grpSpPr>
          <a:xfrm>
            <a:off x="2299658" y="802025"/>
            <a:ext cx="2211164" cy="608027"/>
            <a:chOff x="0" y="0"/>
            <a:chExt cx="2211162" cy="608026"/>
          </a:xfrm>
        </p:grpSpPr>
        <p:sp>
          <p:nvSpPr>
            <p:cNvPr id="1794" name="Rectangle"/>
            <p:cNvSpPr/>
            <p:nvPr/>
          </p:nvSpPr>
          <p:spPr>
            <a:xfrm>
              <a:off x="-1" y="0"/>
              <a:ext cx="2211164" cy="608027"/>
            </a:xfrm>
            <a:prstGeom prst="rect">
              <a:avLst/>
            </a:prstGeom>
            <a:solidFill>
              <a:srgbClr val="FFFFFF"/>
            </a:solidFill>
            <a:ln w="25400" cap="flat">
              <a:solidFill>
                <a:srgbClr val="474747"/>
              </a:solidFill>
              <a:prstDash val="solid"/>
              <a:round/>
            </a:ln>
            <a:effectLst/>
          </p:spPr>
          <p:txBody>
            <a:bodyPr wrap="square" lIns="0" tIns="0" rIns="0" bIns="0" numCol="1" anchor="ctr">
              <a:noAutofit/>
            </a:bodyPr>
            <a:lstStyle/>
            <a:p>
              <a:pPr>
                <a:defRPr>
                  <a:solidFill>
                    <a:srgbClr val="FFFFFF"/>
                  </a:solidFill>
                </a:defRPr>
              </a:pPr>
              <a:endParaRPr/>
            </a:p>
          </p:txBody>
        </p:sp>
        <p:sp>
          <p:nvSpPr>
            <p:cNvPr id="1795" name="Présentiel…"/>
            <p:cNvSpPr txBox="1"/>
            <p:nvPr/>
          </p:nvSpPr>
          <p:spPr>
            <a:xfrm>
              <a:off x="-1" y="33017"/>
              <a:ext cx="2211164" cy="54199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ctr">
              <a:spAutoFit/>
            </a:bodyPr>
            <a:lstStyle/>
            <a:p>
              <a:pPr>
                <a:defRPr sz="1600">
                  <a:solidFill>
                    <a:srgbClr val="262626"/>
                  </a:solidFill>
                </a:defRPr>
              </a:pPr>
              <a:r>
                <a:t>Présentiel </a:t>
              </a:r>
              <a:endParaRPr>
                <a:solidFill>
                  <a:srgbClr val="FFFFFF"/>
                </a:solidFill>
              </a:endParaRPr>
            </a:p>
            <a:p>
              <a:pPr>
                <a:defRPr sz="1600">
                  <a:solidFill>
                    <a:srgbClr val="262626"/>
                  </a:solidFill>
                </a:defRPr>
              </a:pPr>
              <a:r>
                <a:t>Et Tutorat</a:t>
              </a:r>
            </a:p>
          </p:txBody>
        </p:sp>
      </p:grpSp>
      <p:sp>
        <p:nvSpPr>
          <p:cNvPr id="1797" name="Group"/>
          <p:cNvSpPr/>
          <p:nvPr/>
        </p:nvSpPr>
        <p:spPr>
          <a:xfrm>
            <a:off x="4096427" y="4215701"/>
            <a:ext cx="1681135" cy="1681135"/>
          </a:xfrm>
          <a:prstGeom prst="ellipse">
            <a:avLst/>
          </a:prstGeom>
          <a:solidFill>
            <a:srgbClr val="F28C58"/>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798" name="Group"/>
          <p:cNvSpPr/>
          <p:nvPr/>
        </p:nvSpPr>
        <p:spPr>
          <a:xfrm>
            <a:off x="3328458" y="3152564"/>
            <a:ext cx="1799379" cy="1799379"/>
          </a:xfrm>
          <a:prstGeom prst="ellipse">
            <a:avLst/>
          </a:prstGeom>
          <a:solidFill>
            <a:srgbClr val="1B6AA5">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799" name="Group"/>
          <p:cNvSpPr/>
          <p:nvPr/>
        </p:nvSpPr>
        <p:spPr>
          <a:xfrm>
            <a:off x="2185849" y="3957142"/>
            <a:ext cx="1989599" cy="1989599"/>
          </a:xfrm>
          <a:prstGeom prst="ellipse">
            <a:avLst/>
          </a:prstGeom>
          <a:solidFill>
            <a:srgbClr val="B0CD63">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800" name="Circle"/>
          <p:cNvSpPr/>
          <p:nvPr/>
        </p:nvSpPr>
        <p:spPr>
          <a:xfrm>
            <a:off x="5492736" y="3660902"/>
            <a:ext cx="1552609" cy="1552609"/>
          </a:xfrm>
          <a:prstGeom prst="ellipse">
            <a:avLst/>
          </a:prstGeom>
          <a:solidFill>
            <a:srgbClr val="F0C424">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801" name="Circle"/>
          <p:cNvSpPr/>
          <p:nvPr/>
        </p:nvSpPr>
        <p:spPr>
          <a:xfrm>
            <a:off x="6480047" y="4329891"/>
            <a:ext cx="1552609" cy="1552609"/>
          </a:xfrm>
          <a:prstGeom prst="ellipse">
            <a:avLst/>
          </a:prstGeom>
          <a:solidFill>
            <a:srgbClr val="46C1A4">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802" name="Circle">
            <a:hlinkClick r:id="rId4"/>
          </p:cNvPr>
          <p:cNvSpPr/>
          <p:nvPr/>
        </p:nvSpPr>
        <p:spPr>
          <a:xfrm>
            <a:off x="11031439" y="1611888"/>
            <a:ext cx="737683" cy="737683"/>
          </a:xfrm>
          <a:prstGeom prst="ellipse">
            <a:avLst/>
          </a:prstGeom>
          <a:solidFill>
            <a:srgbClr val="072199"/>
          </a:solidFill>
          <a:ln w="12700">
            <a:miter lim="400000"/>
          </a:ln>
        </p:spPr>
        <p:txBody>
          <a:bodyPr lIns="0" tIns="0" rIns="0" bIns="0" anchor="ctr"/>
          <a:lstStyle/>
          <a:p>
            <a:pPr>
              <a:defRPr sz="1600">
                <a:solidFill>
                  <a:srgbClr val="FFFFFF"/>
                </a:solidFill>
              </a:defRPr>
            </a:pPr>
            <a:endParaRPr/>
          </a:p>
        </p:txBody>
      </p:sp>
      <p:sp>
        <p:nvSpPr>
          <p:cNvPr id="1803" name="ZoneTexte 3"/>
          <p:cNvSpPr txBox="1"/>
          <p:nvPr/>
        </p:nvSpPr>
        <p:spPr>
          <a:xfrm>
            <a:off x="2614195" y="4837793"/>
            <a:ext cx="1122194" cy="248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r>
              <a:t>VIDEOS </a:t>
            </a:r>
          </a:p>
        </p:txBody>
      </p:sp>
      <p:sp>
        <p:nvSpPr>
          <p:cNvPr id="1804" name="ZoneTexte 34"/>
          <p:cNvSpPr txBox="1"/>
          <p:nvPr/>
        </p:nvSpPr>
        <p:spPr>
          <a:xfrm>
            <a:off x="3706450" y="3724961"/>
            <a:ext cx="1122194" cy="654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r>
              <a:t>MODULES E-LEARNING</a:t>
            </a:r>
          </a:p>
        </p:txBody>
      </p:sp>
      <p:sp>
        <p:nvSpPr>
          <p:cNvPr id="1805" name="ZoneTexte 35"/>
          <p:cNvSpPr txBox="1"/>
          <p:nvPr/>
        </p:nvSpPr>
        <p:spPr>
          <a:xfrm>
            <a:off x="4329569" y="4869562"/>
            <a:ext cx="1249644" cy="451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r>
              <a:t>CLASSES VIRTUELLES</a:t>
            </a:r>
          </a:p>
        </p:txBody>
      </p:sp>
      <p:sp>
        <p:nvSpPr>
          <p:cNvPr id="1806" name="ZoneTexte 36"/>
          <p:cNvSpPr txBox="1"/>
          <p:nvPr/>
        </p:nvSpPr>
        <p:spPr>
          <a:xfrm>
            <a:off x="5644217" y="4076560"/>
            <a:ext cx="1249644" cy="654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r>
              <a:t>MOOC SPOOC COOC</a:t>
            </a:r>
          </a:p>
        </p:txBody>
      </p:sp>
      <p:sp>
        <p:nvSpPr>
          <p:cNvPr id="1807" name="ZoneTexte 37"/>
          <p:cNvSpPr txBox="1"/>
          <p:nvPr/>
        </p:nvSpPr>
        <p:spPr>
          <a:xfrm>
            <a:off x="6643806" y="4843914"/>
            <a:ext cx="1249644" cy="451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r>
              <a:t>RESEAU SOCIAL </a:t>
            </a:r>
          </a:p>
        </p:txBody>
      </p:sp>
      <p:sp>
        <p:nvSpPr>
          <p:cNvPr id="1808" name="Circle"/>
          <p:cNvSpPr/>
          <p:nvPr/>
        </p:nvSpPr>
        <p:spPr>
          <a:xfrm>
            <a:off x="5392570" y="5021800"/>
            <a:ext cx="1552609" cy="1390893"/>
          </a:xfrm>
          <a:prstGeom prst="ellipse">
            <a:avLst/>
          </a:prstGeom>
          <a:solidFill>
            <a:srgbClr val="FEF9D6">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809" name="ZoneTexte 39"/>
          <p:cNvSpPr txBox="1"/>
          <p:nvPr/>
        </p:nvSpPr>
        <p:spPr>
          <a:xfrm>
            <a:off x="5570890" y="5195113"/>
            <a:ext cx="1249644" cy="8577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r>
              <a:t>REALITE VIRTUELLE OU AUGMENTEE</a:t>
            </a:r>
          </a:p>
        </p:txBody>
      </p:sp>
      <p:sp>
        <p:nvSpPr>
          <p:cNvPr id="1810" name="Circle"/>
          <p:cNvSpPr/>
          <p:nvPr/>
        </p:nvSpPr>
        <p:spPr>
          <a:xfrm>
            <a:off x="6893859" y="3126116"/>
            <a:ext cx="1413405" cy="1451671"/>
          </a:xfrm>
          <a:prstGeom prst="ellipse">
            <a:avLst/>
          </a:prstGeom>
          <a:solidFill>
            <a:srgbClr val="F9BFDC">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811" name="ZoneTexte 41"/>
          <p:cNvSpPr txBox="1"/>
          <p:nvPr/>
        </p:nvSpPr>
        <p:spPr>
          <a:xfrm>
            <a:off x="6945176" y="3590091"/>
            <a:ext cx="1249644" cy="4513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r>
              <a:t>SERIOUS GAME</a:t>
            </a:r>
          </a:p>
        </p:txBody>
      </p:sp>
      <p:sp>
        <p:nvSpPr>
          <p:cNvPr id="1812" name="L’IA - Intelligence artificielle ?"/>
          <p:cNvSpPr txBox="1"/>
          <p:nvPr/>
        </p:nvSpPr>
        <p:spPr>
          <a:xfrm>
            <a:off x="8616759" y="2401131"/>
            <a:ext cx="3399890" cy="31002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1800">
                <a:solidFill>
                  <a:srgbClr val="072199"/>
                </a:solidFill>
              </a:defRPr>
            </a:lvl1pPr>
          </a:lstStyle>
          <a:p>
            <a:r>
              <a:t>L’IA - Intelligence artificielle ?</a:t>
            </a:r>
          </a:p>
        </p:txBody>
      </p:sp>
      <p:grpSp>
        <p:nvGrpSpPr>
          <p:cNvPr id="1815" name="Blending-learning ou formation mixte"/>
          <p:cNvGrpSpPr/>
          <p:nvPr/>
        </p:nvGrpSpPr>
        <p:grpSpPr>
          <a:xfrm>
            <a:off x="2299659" y="1509578"/>
            <a:ext cx="2833298" cy="617364"/>
            <a:chOff x="0" y="0"/>
            <a:chExt cx="2833297" cy="617362"/>
          </a:xfrm>
        </p:grpSpPr>
        <p:sp>
          <p:nvSpPr>
            <p:cNvPr id="1813" name="Rectangle"/>
            <p:cNvSpPr/>
            <p:nvPr/>
          </p:nvSpPr>
          <p:spPr>
            <a:xfrm>
              <a:off x="-1" y="0"/>
              <a:ext cx="2833299" cy="617363"/>
            </a:xfrm>
            <a:prstGeom prst="rect">
              <a:avLst/>
            </a:prstGeom>
            <a:solidFill>
              <a:srgbClr val="072199"/>
            </a:solidFill>
            <a:ln w="12700" cap="flat">
              <a:noFill/>
              <a:miter lim="400000"/>
            </a:ln>
            <a:effectLst/>
          </p:spPr>
          <p:txBody>
            <a:bodyPr wrap="square" lIns="0" tIns="0" rIns="0" bIns="0" numCol="1" anchor="ctr">
              <a:noAutofit/>
            </a:bodyPr>
            <a:lstStyle/>
            <a:p>
              <a:pPr>
                <a:defRPr sz="1600">
                  <a:solidFill>
                    <a:srgbClr val="FFFFFF"/>
                  </a:solidFill>
                </a:defRPr>
              </a:pPr>
              <a:endParaRPr/>
            </a:p>
          </p:txBody>
        </p:sp>
        <p:sp>
          <p:nvSpPr>
            <p:cNvPr id="1814" name="Blending-learning ou formation mixte"/>
            <p:cNvSpPr txBox="1"/>
            <p:nvPr/>
          </p:nvSpPr>
          <p:spPr>
            <a:xfrm>
              <a:off x="-1" y="83405"/>
              <a:ext cx="2833299" cy="45055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solidFill>
                    <a:srgbClr val="FFFFFF"/>
                  </a:solidFill>
                </a:defRPr>
              </a:lvl1pPr>
            </a:lstStyle>
            <a:p>
              <a:r>
                <a:t>Blending-learning ou formation mixte</a:t>
              </a:r>
            </a:p>
          </p:txBody>
        </p:sp>
      </p:grpSp>
      <p:grpSp>
        <p:nvGrpSpPr>
          <p:cNvPr id="1818" name="Micro-learning"/>
          <p:cNvGrpSpPr/>
          <p:nvPr/>
        </p:nvGrpSpPr>
        <p:grpSpPr>
          <a:xfrm>
            <a:off x="6188542" y="2207667"/>
            <a:ext cx="1852686" cy="602910"/>
            <a:chOff x="0" y="0"/>
            <a:chExt cx="1852684" cy="602909"/>
          </a:xfrm>
        </p:grpSpPr>
        <p:sp>
          <p:nvSpPr>
            <p:cNvPr id="1816" name="Rectangle"/>
            <p:cNvSpPr/>
            <p:nvPr/>
          </p:nvSpPr>
          <p:spPr>
            <a:xfrm>
              <a:off x="0" y="-1"/>
              <a:ext cx="1852685" cy="602911"/>
            </a:xfrm>
            <a:prstGeom prst="rect">
              <a:avLst/>
            </a:prstGeom>
            <a:solidFill>
              <a:srgbClr val="072199"/>
            </a:solidFill>
            <a:ln w="12700" cap="flat">
              <a:noFill/>
              <a:miter lim="400000"/>
            </a:ln>
            <a:effectLst/>
          </p:spPr>
          <p:txBody>
            <a:bodyPr wrap="square" lIns="0" tIns="0" rIns="0" bIns="0" numCol="1" anchor="ctr">
              <a:noAutofit/>
            </a:bodyPr>
            <a:lstStyle/>
            <a:p>
              <a:pPr>
                <a:defRPr sz="1600">
                  <a:solidFill>
                    <a:srgbClr val="FFFFFF"/>
                  </a:solidFill>
                </a:defRPr>
              </a:pPr>
              <a:endParaRPr/>
            </a:p>
          </p:txBody>
        </p:sp>
        <p:sp>
          <p:nvSpPr>
            <p:cNvPr id="1817" name="Micro-learning"/>
            <p:cNvSpPr txBox="1"/>
            <p:nvPr/>
          </p:nvSpPr>
          <p:spPr>
            <a:xfrm>
              <a:off x="0" y="190478"/>
              <a:ext cx="1852685" cy="22195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solidFill>
                    <a:srgbClr val="FFFFFF"/>
                  </a:solidFill>
                </a:defRPr>
              </a:lvl1pPr>
            </a:lstStyle>
            <a:p>
              <a:r>
                <a:t>Micro-learning</a:t>
              </a:r>
            </a:p>
          </p:txBody>
        </p:sp>
      </p:grpSp>
      <p:grpSp>
        <p:nvGrpSpPr>
          <p:cNvPr id="1821" name="E-learning"/>
          <p:cNvGrpSpPr/>
          <p:nvPr/>
        </p:nvGrpSpPr>
        <p:grpSpPr>
          <a:xfrm>
            <a:off x="5206429" y="1516177"/>
            <a:ext cx="2833297" cy="617364"/>
            <a:chOff x="0" y="0"/>
            <a:chExt cx="2833296" cy="617362"/>
          </a:xfrm>
        </p:grpSpPr>
        <p:sp>
          <p:nvSpPr>
            <p:cNvPr id="1819" name="Rectangle"/>
            <p:cNvSpPr/>
            <p:nvPr/>
          </p:nvSpPr>
          <p:spPr>
            <a:xfrm>
              <a:off x="-1" y="0"/>
              <a:ext cx="2833298" cy="617363"/>
            </a:xfrm>
            <a:prstGeom prst="rect">
              <a:avLst/>
            </a:prstGeom>
            <a:solidFill>
              <a:srgbClr val="072199"/>
            </a:solidFill>
            <a:ln w="12700" cap="flat">
              <a:noFill/>
              <a:miter lim="400000"/>
            </a:ln>
            <a:effectLst/>
          </p:spPr>
          <p:txBody>
            <a:bodyPr wrap="square" lIns="0" tIns="0" rIns="0" bIns="0" numCol="1" anchor="ctr">
              <a:noAutofit/>
            </a:bodyPr>
            <a:lstStyle/>
            <a:p>
              <a:pPr>
                <a:defRPr sz="1600">
                  <a:solidFill>
                    <a:srgbClr val="FFFFFF"/>
                  </a:solidFill>
                </a:defRPr>
              </a:pPr>
              <a:endParaRPr/>
            </a:p>
          </p:txBody>
        </p:sp>
        <p:sp>
          <p:nvSpPr>
            <p:cNvPr id="1820" name="E-learning"/>
            <p:cNvSpPr txBox="1"/>
            <p:nvPr/>
          </p:nvSpPr>
          <p:spPr>
            <a:xfrm>
              <a:off x="-1" y="197705"/>
              <a:ext cx="2833298" cy="22195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sz="1600">
                  <a:solidFill>
                    <a:srgbClr val="FFFFFF"/>
                  </a:solidFill>
                </a:defRPr>
              </a:lvl1pPr>
            </a:lstStyle>
            <a:p>
              <a:r>
                <a:t>E-learning</a:t>
              </a:r>
            </a:p>
          </p:txBody>
        </p:sp>
      </p:grpSp>
      <p:pic>
        <p:nvPicPr>
          <p:cNvPr id="1822" name="Image" descr="Image"/>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1413545" y="1529364"/>
            <a:ext cx="471510" cy="410214"/>
          </a:xfrm>
          <a:prstGeom prst="rect">
            <a:avLst/>
          </a:prstGeom>
          <a:ln w="12700">
            <a:miter lim="400000"/>
          </a:ln>
        </p:spPr>
      </p:pic>
      <p:pic>
        <p:nvPicPr>
          <p:cNvPr id="1823" name="Image" descr="Image"/>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1160283" y="1770097"/>
            <a:ext cx="443111" cy="410213"/>
          </a:xfrm>
          <a:prstGeom prst="rect">
            <a:avLst/>
          </a:prstGeom>
          <a:ln w="12700">
            <a:miter lim="400000"/>
          </a:ln>
        </p:spPr>
      </p:pic>
      <p:sp>
        <p:nvSpPr>
          <p:cNvPr id="1824" name="Formation et montée en compétence"/>
          <p:cNvSpPr txBox="1"/>
          <p:nvPr/>
        </p:nvSpPr>
        <p:spPr>
          <a:xfrm>
            <a:off x="9428149" y="6582988"/>
            <a:ext cx="2199085"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Formation et montée en compétence</a:t>
            </a:r>
          </a:p>
        </p:txBody>
      </p:sp>
    </p:spTree>
  </p:cSld>
  <p:clrMapOvr>
    <a:masterClrMapping/>
  </p:clrMapOvr>
  <p:transition xmlns:p14="http://schemas.microsoft.com/office/powerpoint/2010/mai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6" name="IMG_1567.jpeg" descr="IMG_1567.jpeg">
            <a:hlinkClick r:id="rId2"/>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7814" y="-377233"/>
            <a:ext cx="3981907" cy="6866951"/>
          </a:xfrm>
          <a:prstGeom prst="rect">
            <a:avLst/>
          </a:prstGeom>
          <a:ln w="12700">
            <a:miter lim="400000"/>
          </a:ln>
        </p:spPr>
      </p:pic>
      <p:sp>
        <p:nvSpPr>
          <p:cNvPr id="1827"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82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829"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76</a:t>
            </a:fld>
            <a:endParaRPr/>
          </a:p>
        </p:txBody>
      </p:sp>
      <p:pic>
        <p:nvPicPr>
          <p:cNvPr id="1830"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831" name="CAS PRATIQUE N°18 :…"/>
          <p:cNvSpPr txBox="1"/>
          <p:nvPr/>
        </p:nvSpPr>
        <p:spPr>
          <a:xfrm>
            <a:off x="4361571" y="110989"/>
            <a:ext cx="5999812" cy="1463230"/>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400">
                <a:solidFill>
                  <a:srgbClr val="09209A"/>
                </a:solidFill>
              </a:defRPr>
            </a:pPr>
            <a:r>
              <a:t>CAS PRATIQUE N°18 :</a:t>
            </a:r>
          </a:p>
          <a:p>
            <a:pPr algn="l">
              <a:defRPr sz="2400">
                <a:solidFill>
                  <a:srgbClr val="09209A"/>
                </a:solidFill>
              </a:defRPr>
            </a:pPr>
            <a:r>
              <a:t>« Parcours Connect », </a:t>
            </a:r>
          </a:p>
          <a:p>
            <a:pPr algn="l">
              <a:defRPr sz="2400">
                <a:solidFill>
                  <a:srgbClr val="09209A"/>
                </a:solidFill>
              </a:defRPr>
            </a:pPr>
            <a:r>
              <a:t>programme d’accompagnement à la transformation  (TF1/ HUB Institute)</a:t>
            </a:r>
          </a:p>
        </p:txBody>
      </p:sp>
      <p:sp>
        <p:nvSpPr>
          <p:cNvPr id="1832" name="Circle">
            <a:hlinkClick r:id="rId2"/>
          </p:cNvPr>
          <p:cNvSpPr/>
          <p:nvPr/>
        </p:nvSpPr>
        <p:spPr>
          <a:xfrm>
            <a:off x="10997659" y="238482"/>
            <a:ext cx="737681" cy="737680"/>
          </a:xfrm>
          <a:prstGeom prst="ellipse">
            <a:avLst/>
          </a:prstGeom>
          <a:solidFill>
            <a:srgbClr val="09209A"/>
          </a:solidFill>
          <a:ln w="3175">
            <a:miter lim="400000"/>
          </a:ln>
        </p:spPr>
        <p:txBody>
          <a:bodyPr lIns="0" tIns="0" rIns="0" bIns="0" anchor="ctr"/>
          <a:lstStyle/>
          <a:p>
            <a:pPr>
              <a:defRPr sz="1600">
                <a:solidFill>
                  <a:srgbClr val="FFFFFF"/>
                </a:solidFill>
              </a:defRPr>
            </a:pPr>
            <a:endParaRPr/>
          </a:p>
        </p:txBody>
      </p:sp>
      <p:sp>
        <p:nvSpPr>
          <p:cNvPr id="1833" name="Light Bulb"/>
          <p:cNvSpPr/>
          <p:nvPr/>
        </p:nvSpPr>
        <p:spPr>
          <a:xfrm>
            <a:off x="11226540" y="371555"/>
            <a:ext cx="279920" cy="48536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FFFFFF"/>
            </a:solidFill>
            <a:miter lim="400000"/>
          </a:ln>
        </p:spPr>
        <p:txBody>
          <a:bodyPr lIns="0" tIns="0" rIns="0" bIns="0" anchor="ctr"/>
          <a:lstStyle/>
          <a:p>
            <a:pPr>
              <a:defRPr sz="1600">
                <a:solidFill>
                  <a:srgbClr val="FFFFFF"/>
                </a:solidFill>
              </a:defRPr>
            </a:pPr>
            <a:endParaRPr/>
          </a:p>
        </p:txBody>
      </p:sp>
      <p:sp>
        <p:nvSpPr>
          <p:cNvPr id="1834" name="QUOI ?…"/>
          <p:cNvSpPr txBox="1"/>
          <p:nvPr/>
        </p:nvSpPr>
        <p:spPr>
          <a:xfrm>
            <a:off x="5272454" y="1664262"/>
            <a:ext cx="6312001" cy="1924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QUOI ? </a:t>
            </a:r>
            <a:endParaRPr>
              <a:solidFill>
                <a:srgbClr val="754EB3"/>
              </a:solidFill>
            </a:endParaRPr>
          </a:p>
          <a:p>
            <a:pPr algn="just" defTabSz="457200">
              <a:defRPr b="0"/>
            </a:pPr>
            <a:r>
              <a:rPr sz="1600"/>
              <a:t>L</a:t>
            </a:r>
            <a:r>
              <a:t>e groupe TF1 a lancé les « Parcours Connect », un programme de développement des compétences combinant</a:t>
            </a:r>
            <a:r>
              <a:rPr b="1"/>
              <a:t> les hard skills</a:t>
            </a:r>
            <a:r>
              <a:t> (data, mobile etc) et </a:t>
            </a:r>
            <a:r>
              <a:rPr b="1"/>
              <a:t>les softs skills</a:t>
            </a:r>
            <a:r>
              <a:t> (collaboratif, posture face au changement, etc.) pour accompagner ses 2500 collaborateurs et créer une culture commune. </a:t>
            </a:r>
          </a:p>
          <a:p>
            <a:pPr algn="just" defTabSz="457200">
              <a:defRPr b="0"/>
            </a:pPr>
            <a:r>
              <a:t>Le « Parcours Connect », c’est </a:t>
            </a:r>
            <a:r>
              <a:rPr b="1"/>
              <a:t>3 jours en immersion</a:t>
            </a:r>
            <a:r>
              <a:t> avec des témoignages d’intervenants extérieurs, des experts, des ateliers de groupe et des visites d’entreprise (SmartVR, Microsoft, My Littleparis, Octo Technology…), organisés par session de 25 collaborateurs.</a:t>
            </a:r>
          </a:p>
        </p:txBody>
      </p:sp>
      <p:sp>
        <p:nvSpPr>
          <p:cNvPr id="1835" name="L’INTÉRÊT ?…"/>
          <p:cNvSpPr txBox="1"/>
          <p:nvPr/>
        </p:nvSpPr>
        <p:spPr>
          <a:xfrm>
            <a:off x="5300210" y="3795650"/>
            <a:ext cx="6312000" cy="1289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L’INTÉRÊT ?</a:t>
            </a:r>
            <a:endParaRPr>
              <a:solidFill>
                <a:srgbClr val="754EB3"/>
              </a:solidFill>
            </a:endParaRPr>
          </a:p>
          <a:p>
            <a:pPr algn="just" defTabSz="457200">
              <a:defRPr b="0"/>
            </a:pPr>
            <a:r>
              <a:t>« La nouvelle ère du numérique » impose aux entreprises de refondre leur stratégie, leur business model, leur organisation et </a:t>
            </a:r>
            <a:r>
              <a:rPr b="1"/>
              <a:t>leur façon de travailler</a:t>
            </a:r>
            <a:r>
              <a:t>. Avec le parcours de formation innovant « Connect », le groupe TF1 </a:t>
            </a:r>
            <a:r>
              <a:rPr b="1"/>
              <a:t>accompagne la transformation digitale</a:t>
            </a:r>
            <a:r>
              <a:t> de ses talents de manière impactante, collaborative et enthousiaste.</a:t>
            </a:r>
          </a:p>
        </p:txBody>
      </p:sp>
      <p:sp>
        <p:nvSpPr>
          <p:cNvPr id="1836" name="ET AUSSI……"/>
          <p:cNvSpPr txBox="1"/>
          <p:nvPr/>
        </p:nvSpPr>
        <p:spPr>
          <a:xfrm>
            <a:off x="5300210" y="5292037"/>
            <a:ext cx="6312000" cy="883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ET AUSSI…</a:t>
            </a:r>
            <a:endParaRPr>
              <a:solidFill>
                <a:srgbClr val="754EB3"/>
              </a:solidFill>
            </a:endParaRPr>
          </a:p>
          <a:p>
            <a:pPr algn="just" defTabSz="457200">
              <a:defRPr b="0"/>
            </a:pPr>
            <a:r>
              <a:t>Animé par les experts du HUB Institute, cette formation certifiée permet rencontres et partages, moments uniques et privilégiés, innovants et inspirants. Elle est </a:t>
            </a:r>
            <a:r>
              <a:rPr b="1"/>
              <a:t>prise en compte via les CPF par les OPCA.</a:t>
            </a:r>
          </a:p>
        </p:txBody>
      </p:sp>
      <p:sp>
        <p:nvSpPr>
          <p:cNvPr id="1837" name="Rectangle"/>
          <p:cNvSpPr/>
          <p:nvPr/>
        </p:nvSpPr>
        <p:spPr>
          <a:xfrm>
            <a:off x="-12700" y="5840114"/>
            <a:ext cx="3961111" cy="596901"/>
          </a:xfrm>
          <a:prstGeom prst="rect">
            <a:avLst/>
          </a:prstGeom>
          <a:solidFill>
            <a:srgbClr val="FFFFFF">
              <a:alpha val="89879"/>
            </a:srgbClr>
          </a:solidFill>
          <a:ln w="3175">
            <a:miter lim="400000"/>
          </a:ln>
        </p:spPr>
        <p:txBody>
          <a:bodyPr lIns="0" tIns="0" rIns="0" bIns="0" anchor="ctr"/>
          <a:lstStyle/>
          <a:p>
            <a:pPr>
              <a:defRPr sz="1600"/>
            </a:pPr>
            <a:endParaRPr/>
          </a:p>
        </p:txBody>
      </p:sp>
      <p:pic>
        <p:nvPicPr>
          <p:cNvPr id="1838" name="Capture d’écran 2017-10-25 à 14.30.35.png" descr="Capture d’écran 2017-10-25 à 14.30.35.png"/>
          <p:cNvPicPr>
            <a:picLocks noChangeAspect="1"/>
          </p:cNvPicPr>
          <p:nvPr/>
        </p:nvPicPr>
        <p:blipFill>
          <a:blip r:embed="rId5">
            <a:extLst/>
          </a:blip>
          <a:stretch>
            <a:fillRect/>
          </a:stretch>
        </p:blipFill>
        <p:spPr>
          <a:xfrm>
            <a:off x="1516380" y="5876825"/>
            <a:ext cx="2332522" cy="523396"/>
          </a:xfrm>
          <a:prstGeom prst="rect">
            <a:avLst/>
          </a:prstGeom>
          <a:ln w="12700">
            <a:miter lim="400000"/>
          </a:ln>
        </p:spPr>
      </p:pic>
      <p:pic>
        <p:nvPicPr>
          <p:cNvPr id="1839" name="Capture d’écran 2017-10-25 à 14.29.13.png" descr="Capture d’écran 2017-10-25 à 14.29.13.png"/>
          <p:cNvPicPr>
            <a:picLocks noChangeAspect="1"/>
          </p:cNvPicPr>
          <p:nvPr/>
        </p:nvPicPr>
        <p:blipFill>
          <a:blip r:embed="rId6">
            <a:extLst/>
          </a:blip>
          <a:stretch>
            <a:fillRect/>
          </a:stretch>
        </p:blipFill>
        <p:spPr>
          <a:xfrm>
            <a:off x="600762" y="5876825"/>
            <a:ext cx="907362" cy="523479"/>
          </a:xfrm>
          <a:prstGeom prst="rect">
            <a:avLst/>
          </a:prstGeom>
          <a:ln w="12700">
            <a:miter lim="400000"/>
          </a:ln>
        </p:spPr>
      </p:pic>
      <p:pic>
        <p:nvPicPr>
          <p:cNvPr id="1840" name="image25.png" descr="image25.png"/>
          <p:cNvPicPr>
            <a:picLocks noChangeAspect="1"/>
          </p:cNvPicPr>
          <p:nvPr/>
        </p:nvPicPr>
        <p:blipFill>
          <a:blip r:embed="rId7">
            <a:extLst/>
          </a:blip>
          <a:stretch>
            <a:fillRect/>
          </a:stretch>
        </p:blipFill>
        <p:spPr>
          <a:xfrm>
            <a:off x="22768" y="5876825"/>
            <a:ext cx="523479" cy="523479"/>
          </a:xfrm>
          <a:prstGeom prst="rect">
            <a:avLst/>
          </a:prstGeom>
          <a:ln w="12700">
            <a:miter lim="400000"/>
          </a:ln>
        </p:spPr>
      </p:pic>
      <p:pic>
        <p:nvPicPr>
          <p:cNvPr id="1841" name="noun_727762_cc.png" descr="noun_727762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492403" y="2215339"/>
            <a:ext cx="585491" cy="596775"/>
          </a:xfrm>
          <a:prstGeom prst="rect">
            <a:avLst/>
          </a:prstGeom>
          <a:ln w="12700">
            <a:miter lim="400000"/>
          </a:ln>
        </p:spPr>
      </p:pic>
      <p:pic>
        <p:nvPicPr>
          <p:cNvPr id="1842" name="noun_1045096_cc.png" descr="noun_1045096_cc.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4434658" y="5435179"/>
            <a:ext cx="700986" cy="596832"/>
          </a:xfrm>
          <a:prstGeom prst="rect">
            <a:avLst/>
          </a:prstGeom>
          <a:ln w="12700">
            <a:miter lim="400000"/>
          </a:ln>
        </p:spPr>
      </p:pic>
      <p:pic>
        <p:nvPicPr>
          <p:cNvPr id="1843" name="noun_648400_cc.png" descr="noun_648400_cc.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a:xfrm>
            <a:off x="4492403" y="3892471"/>
            <a:ext cx="585458" cy="654887"/>
          </a:xfrm>
          <a:prstGeom prst="rect">
            <a:avLst/>
          </a:prstGeom>
          <a:ln w="12700">
            <a:miter lim="400000"/>
          </a:ln>
        </p:spPr>
      </p:pic>
      <p:pic>
        <p:nvPicPr>
          <p:cNvPr id="1844" name="Image" descr="Image"/>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sp>
        <p:nvSpPr>
          <p:cNvPr id="1845" name="Formation et montée en compétence"/>
          <p:cNvSpPr txBox="1"/>
          <p:nvPr/>
        </p:nvSpPr>
        <p:spPr>
          <a:xfrm>
            <a:off x="9428149" y="6582988"/>
            <a:ext cx="2199085"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Formation et montée en compétence</a:t>
            </a:r>
          </a:p>
        </p:txBody>
      </p:sp>
    </p:spTree>
  </p:cSld>
  <p:clrMapOvr>
    <a:masterClrMapping/>
  </p:clrMapOvr>
  <p:transition xmlns:p14="http://schemas.microsoft.com/office/powerpoint/2010/mai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7"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848"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849"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77</a:t>
            </a:fld>
            <a:endParaRPr/>
          </a:p>
        </p:txBody>
      </p:sp>
      <p:pic>
        <p:nvPicPr>
          <p:cNvPr id="1850"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851" name="Circle">
            <a:hlinkClick r:id="rId3"/>
          </p:cNvPr>
          <p:cNvSpPr/>
          <p:nvPr/>
        </p:nvSpPr>
        <p:spPr>
          <a:xfrm>
            <a:off x="5122898" y="2101238"/>
            <a:ext cx="1688479" cy="1688481"/>
          </a:xfrm>
          <a:prstGeom prst="ellipse">
            <a:avLst/>
          </a:prstGeom>
          <a:solidFill>
            <a:srgbClr val="52A3EF">
              <a:alpha val="77855"/>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852" name="Plateformes de formation"/>
          <p:cNvSpPr txBox="1"/>
          <p:nvPr/>
        </p:nvSpPr>
        <p:spPr>
          <a:xfrm>
            <a:off x="570443" y="454009"/>
            <a:ext cx="5619422" cy="47013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3000">
                <a:solidFill>
                  <a:srgbClr val="09209A"/>
                </a:solidFill>
              </a:defRPr>
            </a:lvl1pPr>
          </a:lstStyle>
          <a:p>
            <a:r>
              <a:t>Plateformes de formation</a:t>
            </a:r>
          </a:p>
        </p:txBody>
      </p:sp>
      <p:sp>
        <p:nvSpPr>
          <p:cNvPr id="1853" name="Circle">
            <a:hlinkClick r:id="rId4"/>
          </p:cNvPr>
          <p:cNvSpPr/>
          <p:nvPr/>
        </p:nvSpPr>
        <p:spPr>
          <a:xfrm>
            <a:off x="2732545" y="2867262"/>
            <a:ext cx="1621081" cy="1621081"/>
          </a:xfrm>
          <a:prstGeom prst="ellipse">
            <a:avLst/>
          </a:prstGeom>
          <a:solidFill>
            <a:srgbClr val="F28C58"/>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854" name="Circle">
            <a:hlinkClick r:id="rId5"/>
          </p:cNvPr>
          <p:cNvSpPr/>
          <p:nvPr/>
        </p:nvSpPr>
        <p:spPr>
          <a:xfrm>
            <a:off x="825597" y="2718540"/>
            <a:ext cx="1918525" cy="1918525"/>
          </a:xfrm>
          <a:prstGeom prst="ellipse">
            <a:avLst/>
          </a:prstGeom>
          <a:solidFill>
            <a:srgbClr val="B0CD63">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855" name="Circle">
            <a:hlinkClick r:id="rId6"/>
          </p:cNvPr>
          <p:cNvSpPr/>
          <p:nvPr/>
        </p:nvSpPr>
        <p:spPr>
          <a:xfrm>
            <a:off x="2060670" y="2115934"/>
            <a:ext cx="1497145" cy="1497145"/>
          </a:xfrm>
          <a:prstGeom prst="ellipse">
            <a:avLst/>
          </a:prstGeom>
          <a:solidFill>
            <a:srgbClr val="F0C424">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pic>
        <p:nvPicPr>
          <p:cNvPr id="1856" name="Picture 11" descr="Picture 11"/>
          <p:cNvPicPr>
            <a:picLocks noChangeAspect="1"/>
          </p:cNvPicPr>
          <p:nvPr/>
        </p:nvPicPr>
        <p:blipFill>
          <a:blip r:embed="rId7">
            <a:extLst/>
          </a:blip>
          <a:stretch>
            <a:fillRect/>
          </a:stretch>
        </p:blipFill>
        <p:spPr>
          <a:xfrm>
            <a:off x="2318393" y="2517648"/>
            <a:ext cx="981698" cy="693718"/>
          </a:xfrm>
          <a:prstGeom prst="rect">
            <a:avLst/>
          </a:prstGeom>
          <a:ln w="12700">
            <a:miter lim="400000"/>
          </a:ln>
        </p:spPr>
      </p:pic>
      <p:pic>
        <p:nvPicPr>
          <p:cNvPr id="1857" name="Picture 2" descr="Picture 2"/>
          <p:cNvPicPr>
            <a:picLocks noChangeAspect="1"/>
          </p:cNvPicPr>
          <p:nvPr/>
        </p:nvPicPr>
        <p:blipFill>
          <a:blip r:embed="rId8">
            <a:extLst/>
          </a:blip>
          <a:stretch>
            <a:fillRect/>
          </a:stretch>
        </p:blipFill>
        <p:spPr>
          <a:xfrm>
            <a:off x="1160328" y="3552452"/>
            <a:ext cx="1249064" cy="250700"/>
          </a:xfrm>
          <a:prstGeom prst="rect">
            <a:avLst/>
          </a:prstGeom>
          <a:ln w="12700">
            <a:miter lim="400000"/>
          </a:ln>
        </p:spPr>
      </p:pic>
      <p:pic>
        <p:nvPicPr>
          <p:cNvPr id="1858" name="Image" descr="Image"/>
          <p:cNvPicPr>
            <a:picLocks noChangeAspect="1"/>
          </p:cNvPicPr>
          <p:nvPr/>
        </p:nvPicPr>
        <p:blipFill>
          <a:blip r:embed="rId9" cstate="print">
            <a:extLst>
              <a:ext uri="{28A0092B-C50C-407E-A947-70E740481C1C}">
                <a14:useLocalDpi xmlns:a14="http://schemas.microsoft.com/office/drawing/2010/main"/>
              </a:ext>
            </a:extLst>
          </a:blip>
          <a:srcRect l="24677" r="24677"/>
          <a:stretch>
            <a:fillRect/>
          </a:stretch>
        </p:blipFill>
        <p:spPr>
          <a:xfrm>
            <a:off x="3132557" y="3358796"/>
            <a:ext cx="821001" cy="851068"/>
          </a:xfrm>
          <a:prstGeom prst="rect">
            <a:avLst/>
          </a:prstGeom>
          <a:ln w="12700">
            <a:miter lim="400000"/>
          </a:ln>
        </p:spPr>
      </p:pic>
      <p:sp>
        <p:nvSpPr>
          <p:cNvPr id="1859" name="ZoneTexte 10"/>
          <p:cNvSpPr txBox="1"/>
          <p:nvPr/>
        </p:nvSpPr>
        <p:spPr>
          <a:xfrm>
            <a:off x="1119514" y="1609309"/>
            <a:ext cx="2940194" cy="31339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1600"/>
            </a:lvl1pPr>
          </a:lstStyle>
          <a:p>
            <a:r>
              <a:t>MOOC SPOC COOC</a:t>
            </a:r>
          </a:p>
        </p:txBody>
      </p:sp>
      <p:sp>
        <p:nvSpPr>
          <p:cNvPr id="1860" name="ZoneTexte 11"/>
          <p:cNvSpPr txBox="1"/>
          <p:nvPr/>
        </p:nvSpPr>
        <p:spPr>
          <a:xfrm>
            <a:off x="4911006" y="1609309"/>
            <a:ext cx="2940193" cy="31339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1600"/>
            </a:lvl1pPr>
          </a:lstStyle>
          <a:p>
            <a:r>
              <a:t>Micro-Learning</a:t>
            </a:r>
          </a:p>
        </p:txBody>
      </p:sp>
      <p:sp>
        <p:nvSpPr>
          <p:cNvPr id="1861" name="ZoneTexte 17"/>
          <p:cNvSpPr txBox="1"/>
          <p:nvPr/>
        </p:nvSpPr>
        <p:spPr>
          <a:xfrm>
            <a:off x="8548441" y="1609309"/>
            <a:ext cx="2940193" cy="31339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1600"/>
            </a:lvl1pPr>
          </a:lstStyle>
          <a:p>
            <a:r>
              <a:t>Vidéos </a:t>
            </a:r>
          </a:p>
        </p:txBody>
      </p:sp>
      <p:pic>
        <p:nvPicPr>
          <p:cNvPr id="1862" name="Image" descr="Image"/>
          <p:cNvPicPr>
            <a:picLocks noChangeAspect="1"/>
          </p:cNvPicPr>
          <p:nvPr/>
        </p:nvPicPr>
        <p:blipFill>
          <a:blip r:embed="rId10">
            <a:extLst/>
          </a:blip>
          <a:stretch>
            <a:fillRect/>
          </a:stretch>
        </p:blipFill>
        <p:spPr>
          <a:xfrm>
            <a:off x="5122898" y="2659719"/>
            <a:ext cx="1688480" cy="737646"/>
          </a:xfrm>
          <a:prstGeom prst="rect">
            <a:avLst/>
          </a:prstGeom>
          <a:ln w="12700">
            <a:miter lim="400000"/>
          </a:ln>
        </p:spPr>
      </p:pic>
      <p:sp>
        <p:nvSpPr>
          <p:cNvPr id="1863" name="Circle">
            <a:hlinkClick r:id="rId11"/>
          </p:cNvPr>
          <p:cNvSpPr/>
          <p:nvPr/>
        </p:nvSpPr>
        <p:spPr>
          <a:xfrm>
            <a:off x="5060222" y="3576504"/>
            <a:ext cx="1688479" cy="1688482"/>
          </a:xfrm>
          <a:prstGeom prst="ellipse">
            <a:avLst/>
          </a:prstGeom>
          <a:solidFill>
            <a:srgbClr val="1B6AA5">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864" name="Oval">
            <a:hlinkClick r:id="rId12"/>
          </p:cNvPr>
          <p:cNvSpPr/>
          <p:nvPr/>
        </p:nvSpPr>
        <p:spPr>
          <a:xfrm>
            <a:off x="6478099" y="2938690"/>
            <a:ext cx="1418375" cy="1395951"/>
          </a:xfrm>
          <a:prstGeom prst="ellipse">
            <a:avLst/>
          </a:prstGeom>
          <a:solidFill>
            <a:srgbClr val="46C1A4">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pic>
        <p:nvPicPr>
          <p:cNvPr id="1865" name="Image" descr="Image"/>
          <p:cNvPicPr>
            <a:picLocks noChangeAspect="1"/>
          </p:cNvPicPr>
          <p:nvPr/>
        </p:nvPicPr>
        <p:blipFill>
          <a:blip r:embed="rId13">
            <a:extLst/>
          </a:blip>
          <a:stretch>
            <a:fillRect/>
          </a:stretch>
        </p:blipFill>
        <p:spPr>
          <a:xfrm>
            <a:off x="5272516" y="4225113"/>
            <a:ext cx="1263890" cy="391265"/>
          </a:xfrm>
          <a:prstGeom prst="rect">
            <a:avLst/>
          </a:prstGeom>
          <a:ln w="12700">
            <a:miter lim="400000"/>
          </a:ln>
        </p:spPr>
      </p:pic>
      <p:pic>
        <p:nvPicPr>
          <p:cNvPr id="1866" name="Picture 18" descr="Picture 18"/>
          <p:cNvPicPr>
            <a:picLocks noChangeAspect="1"/>
          </p:cNvPicPr>
          <p:nvPr/>
        </p:nvPicPr>
        <p:blipFill>
          <a:blip r:embed="rId14" cstate="print">
            <a:extLst>
              <a:ext uri="{28A0092B-C50C-407E-A947-70E740481C1C}">
                <a14:useLocalDpi xmlns:a14="http://schemas.microsoft.com/office/drawing/2010/main"/>
              </a:ext>
            </a:extLst>
          </a:blip>
          <a:srcRect/>
          <a:stretch>
            <a:fillRect/>
          </a:stretch>
        </p:blipFill>
        <p:spPr>
          <a:xfrm>
            <a:off x="6712673" y="3458715"/>
            <a:ext cx="1103710" cy="223839"/>
          </a:xfrm>
          <a:custGeom>
            <a:avLst/>
            <a:gdLst/>
            <a:ahLst/>
            <a:cxnLst>
              <a:cxn ang="0">
                <a:pos x="wd2" y="hd2"/>
              </a:cxn>
              <a:cxn ang="5400000">
                <a:pos x="wd2" y="hd2"/>
              </a:cxn>
              <a:cxn ang="10800000">
                <a:pos x="wd2" y="hd2"/>
              </a:cxn>
              <a:cxn ang="16200000">
                <a:pos x="wd2" y="hd2"/>
              </a:cxn>
            </a:cxnLst>
            <a:rect l="0" t="0" r="r" b="b"/>
            <a:pathLst>
              <a:path w="21600" h="21600" extrusionOk="0">
                <a:moveTo>
                  <a:pt x="1483" y="0"/>
                </a:moveTo>
                <a:lnTo>
                  <a:pt x="986" y="1647"/>
                </a:lnTo>
                <a:cubicBezTo>
                  <a:pt x="656" y="2759"/>
                  <a:pt x="409" y="4059"/>
                  <a:pt x="241" y="5553"/>
                </a:cubicBezTo>
                <a:cubicBezTo>
                  <a:pt x="78" y="7007"/>
                  <a:pt x="22" y="7769"/>
                  <a:pt x="0" y="10072"/>
                </a:cubicBezTo>
                <a:cubicBezTo>
                  <a:pt x="26" y="11610"/>
                  <a:pt x="75" y="12494"/>
                  <a:pt x="194" y="13711"/>
                </a:cubicBezTo>
                <a:cubicBezTo>
                  <a:pt x="316" y="14953"/>
                  <a:pt x="547" y="16490"/>
                  <a:pt x="699" y="17119"/>
                </a:cubicBezTo>
                <a:cubicBezTo>
                  <a:pt x="989" y="18316"/>
                  <a:pt x="1750" y="19703"/>
                  <a:pt x="2649" y="20643"/>
                </a:cubicBezTo>
                <a:cubicBezTo>
                  <a:pt x="2940" y="20947"/>
                  <a:pt x="3205" y="21357"/>
                  <a:pt x="3231" y="21562"/>
                </a:cubicBezTo>
                <a:cubicBezTo>
                  <a:pt x="3233" y="21574"/>
                  <a:pt x="3373" y="21588"/>
                  <a:pt x="3402" y="21600"/>
                </a:cubicBezTo>
                <a:lnTo>
                  <a:pt x="3239" y="20106"/>
                </a:lnTo>
                <a:lnTo>
                  <a:pt x="3045" y="18306"/>
                </a:lnTo>
                <a:lnTo>
                  <a:pt x="3270" y="17196"/>
                </a:lnTo>
                <a:lnTo>
                  <a:pt x="3495" y="16085"/>
                </a:lnTo>
                <a:lnTo>
                  <a:pt x="4210" y="17923"/>
                </a:lnTo>
                <a:lnTo>
                  <a:pt x="4917" y="19762"/>
                </a:lnTo>
                <a:lnTo>
                  <a:pt x="4769" y="18038"/>
                </a:lnTo>
                <a:cubicBezTo>
                  <a:pt x="4632" y="16426"/>
                  <a:pt x="4637" y="16295"/>
                  <a:pt x="4792" y="15664"/>
                </a:cubicBezTo>
                <a:cubicBezTo>
                  <a:pt x="5223" y="13910"/>
                  <a:pt x="5367" y="12439"/>
                  <a:pt x="5367" y="9804"/>
                </a:cubicBezTo>
                <a:cubicBezTo>
                  <a:pt x="5367" y="7659"/>
                  <a:pt x="5324" y="6975"/>
                  <a:pt x="5126" y="5821"/>
                </a:cubicBezTo>
                <a:cubicBezTo>
                  <a:pt x="4995" y="5054"/>
                  <a:pt x="4771" y="4114"/>
                  <a:pt x="4629" y="3753"/>
                </a:cubicBezTo>
                <a:cubicBezTo>
                  <a:pt x="4326" y="2985"/>
                  <a:pt x="3762" y="2902"/>
                  <a:pt x="3674" y="3600"/>
                </a:cubicBezTo>
                <a:cubicBezTo>
                  <a:pt x="3635" y="3911"/>
                  <a:pt x="3526" y="3681"/>
                  <a:pt x="3371" y="2987"/>
                </a:cubicBezTo>
                <a:cubicBezTo>
                  <a:pt x="2825" y="535"/>
                  <a:pt x="2534" y="67"/>
                  <a:pt x="1483" y="0"/>
                </a:cubicBezTo>
                <a:close/>
                <a:moveTo>
                  <a:pt x="15332" y="4098"/>
                </a:moveTo>
                <a:cubicBezTo>
                  <a:pt x="15247" y="4321"/>
                  <a:pt x="15236" y="5364"/>
                  <a:pt x="15216" y="9230"/>
                </a:cubicBezTo>
                <a:cubicBezTo>
                  <a:pt x="15200" y="12141"/>
                  <a:pt x="15218" y="14781"/>
                  <a:pt x="15262" y="15089"/>
                </a:cubicBezTo>
                <a:cubicBezTo>
                  <a:pt x="15309" y="15422"/>
                  <a:pt x="15357" y="15577"/>
                  <a:pt x="15402" y="15626"/>
                </a:cubicBezTo>
                <a:cubicBezTo>
                  <a:pt x="15412" y="15633"/>
                  <a:pt x="15423" y="15658"/>
                  <a:pt x="15433" y="15664"/>
                </a:cubicBezTo>
                <a:cubicBezTo>
                  <a:pt x="15575" y="15626"/>
                  <a:pt x="15689" y="14185"/>
                  <a:pt x="15689" y="11949"/>
                </a:cubicBezTo>
                <a:cubicBezTo>
                  <a:pt x="15689" y="9943"/>
                  <a:pt x="15722" y="9293"/>
                  <a:pt x="15837" y="9077"/>
                </a:cubicBezTo>
                <a:cubicBezTo>
                  <a:pt x="16132" y="8521"/>
                  <a:pt x="16278" y="9564"/>
                  <a:pt x="16326" y="12562"/>
                </a:cubicBezTo>
                <a:cubicBezTo>
                  <a:pt x="16366" y="15056"/>
                  <a:pt x="16400" y="15434"/>
                  <a:pt x="16559" y="15434"/>
                </a:cubicBezTo>
                <a:cubicBezTo>
                  <a:pt x="16723" y="15434"/>
                  <a:pt x="16738" y="15087"/>
                  <a:pt x="16761" y="12064"/>
                </a:cubicBezTo>
                <a:cubicBezTo>
                  <a:pt x="16779" y="9743"/>
                  <a:pt x="16755" y="8432"/>
                  <a:pt x="16668" y="7851"/>
                </a:cubicBezTo>
                <a:cubicBezTo>
                  <a:pt x="16549" y="7051"/>
                  <a:pt x="16173" y="6726"/>
                  <a:pt x="15876" y="7162"/>
                </a:cubicBezTo>
                <a:cubicBezTo>
                  <a:pt x="15781" y="7300"/>
                  <a:pt x="15724" y="6889"/>
                  <a:pt x="15689" y="5783"/>
                </a:cubicBezTo>
                <a:cubicBezTo>
                  <a:pt x="15653" y="4603"/>
                  <a:pt x="15591" y="4203"/>
                  <a:pt x="15441" y="4098"/>
                </a:cubicBezTo>
                <a:cubicBezTo>
                  <a:pt x="15392" y="4064"/>
                  <a:pt x="15360" y="4023"/>
                  <a:pt x="15332" y="4098"/>
                </a:cubicBezTo>
                <a:close/>
                <a:moveTo>
                  <a:pt x="3814" y="4328"/>
                </a:moveTo>
                <a:cubicBezTo>
                  <a:pt x="3989" y="4156"/>
                  <a:pt x="4488" y="5325"/>
                  <a:pt x="4753" y="6626"/>
                </a:cubicBezTo>
                <a:cubicBezTo>
                  <a:pt x="5290" y="9260"/>
                  <a:pt x="5058" y="12993"/>
                  <a:pt x="4233" y="15013"/>
                </a:cubicBezTo>
                <a:cubicBezTo>
                  <a:pt x="3756" y="16181"/>
                  <a:pt x="3654" y="15648"/>
                  <a:pt x="3868" y="13136"/>
                </a:cubicBezTo>
                <a:cubicBezTo>
                  <a:pt x="4023" y="11312"/>
                  <a:pt x="3991" y="7441"/>
                  <a:pt x="3806" y="5745"/>
                </a:cubicBezTo>
                <a:cubicBezTo>
                  <a:pt x="3754" y="5273"/>
                  <a:pt x="3732" y="4694"/>
                  <a:pt x="3759" y="4481"/>
                </a:cubicBezTo>
                <a:cubicBezTo>
                  <a:pt x="3770" y="4399"/>
                  <a:pt x="3788" y="4352"/>
                  <a:pt x="3814" y="4328"/>
                </a:cubicBezTo>
                <a:close/>
                <a:moveTo>
                  <a:pt x="8823" y="6855"/>
                </a:moveTo>
                <a:cubicBezTo>
                  <a:pt x="8735" y="6840"/>
                  <a:pt x="8649" y="6928"/>
                  <a:pt x="8575" y="7123"/>
                </a:cubicBezTo>
                <a:cubicBezTo>
                  <a:pt x="8476" y="7383"/>
                  <a:pt x="8271" y="7467"/>
                  <a:pt x="8117" y="7315"/>
                </a:cubicBezTo>
                <a:lnTo>
                  <a:pt x="7829" y="7009"/>
                </a:lnTo>
                <a:lnTo>
                  <a:pt x="7829" y="9421"/>
                </a:lnTo>
                <a:cubicBezTo>
                  <a:pt x="7813" y="15502"/>
                  <a:pt x="7819" y="17433"/>
                  <a:pt x="7876" y="17885"/>
                </a:cubicBezTo>
                <a:cubicBezTo>
                  <a:pt x="7986" y="18760"/>
                  <a:pt x="8152" y="18072"/>
                  <a:pt x="8202" y="16506"/>
                </a:cubicBezTo>
                <a:cubicBezTo>
                  <a:pt x="8236" y="15424"/>
                  <a:pt x="8286" y="15057"/>
                  <a:pt x="8381" y="15204"/>
                </a:cubicBezTo>
                <a:cubicBezTo>
                  <a:pt x="8454" y="15319"/>
                  <a:pt x="8675" y="15400"/>
                  <a:pt x="8870" y="15396"/>
                </a:cubicBezTo>
                <a:cubicBezTo>
                  <a:pt x="9220" y="15388"/>
                  <a:pt x="9352" y="14900"/>
                  <a:pt x="9616" y="12715"/>
                </a:cubicBezTo>
                <a:cubicBezTo>
                  <a:pt x="9702" y="12001"/>
                  <a:pt x="9737" y="12075"/>
                  <a:pt x="9911" y="13519"/>
                </a:cubicBezTo>
                <a:cubicBezTo>
                  <a:pt x="10056" y="14727"/>
                  <a:pt x="10183" y="15213"/>
                  <a:pt x="10423" y="15434"/>
                </a:cubicBezTo>
                <a:cubicBezTo>
                  <a:pt x="10819" y="15799"/>
                  <a:pt x="11245" y="15158"/>
                  <a:pt x="11285" y="14132"/>
                </a:cubicBezTo>
                <a:cubicBezTo>
                  <a:pt x="11312" y="13460"/>
                  <a:pt x="11265" y="13413"/>
                  <a:pt x="10866" y="13672"/>
                </a:cubicBezTo>
                <a:cubicBezTo>
                  <a:pt x="10462" y="13936"/>
                  <a:pt x="10399" y="13870"/>
                  <a:pt x="10307" y="13021"/>
                </a:cubicBezTo>
                <a:cubicBezTo>
                  <a:pt x="10171" y="11772"/>
                  <a:pt x="10286" y="11541"/>
                  <a:pt x="10990" y="11719"/>
                </a:cubicBezTo>
                <a:cubicBezTo>
                  <a:pt x="11501" y="11848"/>
                  <a:pt x="11530" y="11895"/>
                  <a:pt x="11557" y="13060"/>
                </a:cubicBezTo>
                <a:cubicBezTo>
                  <a:pt x="11573" y="13735"/>
                  <a:pt x="11674" y="14602"/>
                  <a:pt x="11783" y="14974"/>
                </a:cubicBezTo>
                <a:cubicBezTo>
                  <a:pt x="11893" y="15355"/>
                  <a:pt x="12062" y="15577"/>
                  <a:pt x="12210" y="15626"/>
                </a:cubicBezTo>
                <a:cubicBezTo>
                  <a:pt x="12212" y="15627"/>
                  <a:pt x="12215" y="15624"/>
                  <a:pt x="12217" y="15626"/>
                </a:cubicBezTo>
                <a:cubicBezTo>
                  <a:pt x="12365" y="15668"/>
                  <a:pt x="12494" y="15539"/>
                  <a:pt x="12536" y="15204"/>
                </a:cubicBezTo>
                <a:cubicBezTo>
                  <a:pt x="12573" y="14907"/>
                  <a:pt x="12656" y="14925"/>
                  <a:pt x="12777" y="15243"/>
                </a:cubicBezTo>
                <a:cubicBezTo>
                  <a:pt x="13098" y="16087"/>
                  <a:pt x="13185" y="15176"/>
                  <a:pt x="13134" y="11413"/>
                </a:cubicBezTo>
                <a:cubicBezTo>
                  <a:pt x="13080" y="7391"/>
                  <a:pt x="13017" y="7075"/>
                  <a:pt x="12311" y="7238"/>
                </a:cubicBezTo>
                <a:cubicBezTo>
                  <a:pt x="11912" y="7331"/>
                  <a:pt x="11800" y="7518"/>
                  <a:pt x="11775" y="8157"/>
                </a:cubicBezTo>
                <a:cubicBezTo>
                  <a:pt x="11748" y="8836"/>
                  <a:pt x="11801" y="8974"/>
                  <a:pt x="12109" y="8885"/>
                </a:cubicBezTo>
                <a:cubicBezTo>
                  <a:pt x="12473" y="8780"/>
                  <a:pt x="12810" y="9584"/>
                  <a:pt x="12715" y="10340"/>
                </a:cubicBezTo>
                <a:cubicBezTo>
                  <a:pt x="12687" y="10559"/>
                  <a:pt x="12496" y="10723"/>
                  <a:pt x="12295" y="10723"/>
                </a:cubicBezTo>
                <a:cubicBezTo>
                  <a:pt x="12094" y="10723"/>
                  <a:pt x="11849" y="10926"/>
                  <a:pt x="11751" y="11183"/>
                </a:cubicBezTo>
                <a:cubicBezTo>
                  <a:pt x="11595" y="11595"/>
                  <a:pt x="11555" y="11401"/>
                  <a:pt x="11402" y="9651"/>
                </a:cubicBezTo>
                <a:cubicBezTo>
                  <a:pt x="11266" y="8092"/>
                  <a:pt x="11155" y="7567"/>
                  <a:pt x="10905" y="7162"/>
                </a:cubicBezTo>
                <a:cubicBezTo>
                  <a:pt x="10461" y="6443"/>
                  <a:pt x="9993" y="7426"/>
                  <a:pt x="9856" y="9345"/>
                </a:cubicBezTo>
                <a:cubicBezTo>
                  <a:pt x="9802" y="10111"/>
                  <a:pt x="9742" y="10723"/>
                  <a:pt x="9717" y="10723"/>
                </a:cubicBezTo>
                <a:cubicBezTo>
                  <a:pt x="9691" y="10723"/>
                  <a:pt x="9597" y="10004"/>
                  <a:pt x="9515" y="9153"/>
                </a:cubicBezTo>
                <a:cubicBezTo>
                  <a:pt x="9383" y="7789"/>
                  <a:pt x="9089" y="6901"/>
                  <a:pt x="8823" y="6855"/>
                </a:cubicBezTo>
                <a:close/>
                <a:moveTo>
                  <a:pt x="14322" y="6894"/>
                </a:moveTo>
                <a:cubicBezTo>
                  <a:pt x="14213" y="6897"/>
                  <a:pt x="14101" y="6953"/>
                  <a:pt x="13996" y="7123"/>
                </a:cubicBezTo>
                <a:cubicBezTo>
                  <a:pt x="13291" y="8265"/>
                  <a:pt x="13207" y="13387"/>
                  <a:pt x="13864" y="15089"/>
                </a:cubicBezTo>
                <a:cubicBezTo>
                  <a:pt x="14285" y="16179"/>
                  <a:pt x="15107" y="15090"/>
                  <a:pt x="14990" y="13596"/>
                </a:cubicBezTo>
                <a:cubicBezTo>
                  <a:pt x="14930" y="12822"/>
                  <a:pt x="14737" y="12780"/>
                  <a:pt x="14509" y="13481"/>
                </a:cubicBezTo>
                <a:cubicBezTo>
                  <a:pt x="14294" y="14139"/>
                  <a:pt x="14092" y="13749"/>
                  <a:pt x="13903" y="12332"/>
                </a:cubicBezTo>
                <a:cubicBezTo>
                  <a:pt x="13788" y="11468"/>
                  <a:pt x="13779" y="11012"/>
                  <a:pt x="13856" y="10302"/>
                </a:cubicBezTo>
                <a:cubicBezTo>
                  <a:pt x="14004" y="8949"/>
                  <a:pt x="14280" y="8363"/>
                  <a:pt x="14493" y="8923"/>
                </a:cubicBezTo>
                <a:cubicBezTo>
                  <a:pt x="14767" y="9641"/>
                  <a:pt x="14959" y="9455"/>
                  <a:pt x="14959" y="8502"/>
                </a:cubicBezTo>
                <a:cubicBezTo>
                  <a:pt x="14959" y="7540"/>
                  <a:pt x="14652" y="6885"/>
                  <a:pt x="14322" y="6894"/>
                </a:cubicBezTo>
                <a:close/>
                <a:moveTo>
                  <a:pt x="6897" y="7047"/>
                </a:moveTo>
                <a:cubicBezTo>
                  <a:pt x="6698" y="7028"/>
                  <a:pt x="6506" y="7240"/>
                  <a:pt x="6392" y="7698"/>
                </a:cubicBezTo>
                <a:cubicBezTo>
                  <a:pt x="6327" y="7961"/>
                  <a:pt x="6284" y="8783"/>
                  <a:pt x="6299" y="9536"/>
                </a:cubicBezTo>
                <a:cubicBezTo>
                  <a:pt x="6326" y="10854"/>
                  <a:pt x="6402" y="11188"/>
                  <a:pt x="6998" y="12485"/>
                </a:cubicBezTo>
                <a:cubicBezTo>
                  <a:pt x="7065" y="12630"/>
                  <a:pt x="7121" y="12928"/>
                  <a:pt x="7130" y="13174"/>
                </a:cubicBezTo>
                <a:cubicBezTo>
                  <a:pt x="7152" y="13803"/>
                  <a:pt x="6644" y="14029"/>
                  <a:pt x="6524" y="13443"/>
                </a:cubicBezTo>
                <a:cubicBezTo>
                  <a:pt x="6368" y="12678"/>
                  <a:pt x="6190" y="12886"/>
                  <a:pt x="6190" y="13826"/>
                </a:cubicBezTo>
                <a:cubicBezTo>
                  <a:pt x="6190" y="14355"/>
                  <a:pt x="6284" y="14850"/>
                  <a:pt x="6439" y="15128"/>
                </a:cubicBezTo>
                <a:cubicBezTo>
                  <a:pt x="7054" y="16230"/>
                  <a:pt x="7557" y="15223"/>
                  <a:pt x="7557" y="12906"/>
                </a:cubicBezTo>
                <a:cubicBezTo>
                  <a:pt x="7557" y="11756"/>
                  <a:pt x="7499" y="11488"/>
                  <a:pt x="7153" y="10762"/>
                </a:cubicBezTo>
                <a:cubicBezTo>
                  <a:pt x="6933" y="10298"/>
                  <a:pt x="6729" y="9690"/>
                  <a:pt x="6695" y="9421"/>
                </a:cubicBezTo>
                <a:cubicBezTo>
                  <a:pt x="6604" y="8694"/>
                  <a:pt x="6899" y="8313"/>
                  <a:pt x="7138" y="8847"/>
                </a:cubicBezTo>
                <a:cubicBezTo>
                  <a:pt x="7268" y="9137"/>
                  <a:pt x="7392" y="9144"/>
                  <a:pt x="7472" y="8885"/>
                </a:cubicBezTo>
                <a:cubicBezTo>
                  <a:pt x="7578" y="8541"/>
                  <a:pt x="7572" y="8363"/>
                  <a:pt x="7425" y="7813"/>
                </a:cubicBezTo>
                <a:cubicBezTo>
                  <a:pt x="7297" y="7332"/>
                  <a:pt x="7096" y="7066"/>
                  <a:pt x="6897" y="7047"/>
                </a:cubicBezTo>
                <a:close/>
                <a:moveTo>
                  <a:pt x="19138" y="7315"/>
                </a:moveTo>
                <a:cubicBezTo>
                  <a:pt x="19074" y="7284"/>
                  <a:pt x="19007" y="7299"/>
                  <a:pt x="18936" y="7353"/>
                </a:cubicBezTo>
                <a:cubicBezTo>
                  <a:pt x="18783" y="7523"/>
                  <a:pt x="18621" y="7942"/>
                  <a:pt x="18579" y="8311"/>
                </a:cubicBezTo>
                <a:cubicBezTo>
                  <a:pt x="18509" y="8922"/>
                  <a:pt x="18486" y="8921"/>
                  <a:pt x="18353" y="8349"/>
                </a:cubicBezTo>
                <a:cubicBezTo>
                  <a:pt x="18245" y="7883"/>
                  <a:pt x="18126" y="7617"/>
                  <a:pt x="18012" y="7468"/>
                </a:cubicBezTo>
                <a:cubicBezTo>
                  <a:pt x="17922" y="7439"/>
                  <a:pt x="17842" y="7416"/>
                  <a:pt x="17724" y="7430"/>
                </a:cubicBezTo>
                <a:cubicBezTo>
                  <a:pt x="17670" y="7500"/>
                  <a:pt x="17618" y="7578"/>
                  <a:pt x="17569" y="7736"/>
                </a:cubicBezTo>
                <a:cubicBezTo>
                  <a:pt x="17411" y="8243"/>
                  <a:pt x="17328" y="8307"/>
                  <a:pt x="17250" y="7928"/>
                </a:cubicBezTo>
                <a:cubicBezTo>
                  <a:pt x="17173" y="7548"/>
                  <a:pt x="17155" y="8421"/>
                  <a:pt x="17165" y="11413"/>
                </a:cubicBezTo>
                <a:lnTo>
                  <a:pt x="17173" y="15319"/>
                </a:lnTo>
                <a:cubicBezTo>
                  <a:pt x="17173" y="15322"/>
                  <a:pt x="17180" y="15316"/>
                  <a:pt x="17181" y="15319"/>
                </a:cubicBezTo>
                <a:lnTo>
                  <a:pt x="17243" y="12332"/>
                </a:lnTo>
                <a:cubicBezTo>
                  <a:pt x="17295" y="9815"/>
                  <a:pt x="17343" y="9104"/>
                  <a:pt x="17522" y="8426"/>
                </a:cubicBezTo>
                <a:cubicBezTo>
                  <a:pt x="17793" y="7406"/>
                  <a:pt x="17878" y="7385"/>
                  <a:pt x="18136" y="8272"/>
                </a:cubicBezTo>
                <a:cubicBezTo>
                  <a:pt x="18313" y="8879"/>
                  <a:pt x="18338" y="9395"/>
                  <a:pt x="18338" y="12102"/>
                </a:cubicBezTo>
                <a:cubicBezTo>
                  <a:pt x="18338" y="13878"/>
                  <a:pt x="18379" y="15204"/>
                  <a:pt x="18431" y="15204"/>
                </a:cubicBezTo>
                <a:cubicBezTo>
                  <a:pt x="18483" y="15204"/>
                  <a:pt x="18517" y="13878"/>
                  <a:pt x="18517" y="12102"/>
                </a:cubicBezTo>
                <a:cubicBezTo>
                  <a:pt x="18517" y="9395"/>
                  <a:pt x="18550" y="8879"/>
                  <a:pt x="18726" y="8272"/>
                </a:cubicBezTo>
                <a:cubicBezTo>
                  <a:pt x="19237" y="6518"/>
                  <a:pt x="19619" y="8456"/>
                  <a:pt x="19619" y="12791"/>
                </a:cubicBezTo>
                <a:cubicBezTo>
                  <a:pt x="19619" y="14341"/>
                  <a:pt x="19634" y="15593"/>
                  <a:pt x="19658" y="15626"/>
                </a:cubicBezTo>
                <a:cubicBezTo>
                  <a:pt x="19659" y="15625"/>
                  <a:pt x="19665" y="15626"/>
                  <a:pt x="19666" y="15626"/>
                </a:cubicBezTo>
                <a:cubicBezTo>
                  <a:pt x="19691" y="15593"/>
                  <a:pt x="19705" y="14202"/>
                  <a:pt x="19705" y="12485"/>
                </a:cubicBezTo>
                <a:cubicBezTo>
                  <a:pt x="19705" y="9693"/>
                  <a:pt x="19679" y="9213"/>
                  <a:pt x="19472" y="8196"/>
                </a:cubicBezTo>
                <a:cubicBezTo>
                  <a:pt x="19395" y="7819"/>
                  <a:pt x="19332" y="7580"/>
                  <a:pt x="19270" y="7430"/>
                </a:cubicBezTo>
                <a:cubicBezTo>
                  <a:pt x="19224" y="7363"/>
                  <a:pt x="19183" y="7337"/>
                  <a:pt x="19138" y="7315"/>
                </a:cubicBezTo>
                <a:close/>
                <a:moveTo>
                  <a:pt x="20722" y="7468"/>
                </a:moveTo>
                <a:cubicBezTo>
                  <a:pt x="20694" y="7468"/>
                  <a:pt x="20678" y="7502"/>
                  <a:pt x="20652" y="7506"/>
                </a:cubicBezTo>
                <a:cubicBezTo>
                  <a:pt x="20625" y="7538"/>
                  <a:pt x="20595" y="7538"/>
                  <a:pt x="20567" y="7583"/>
                </a:cubicBezTo>
                <a:cubicBezTo>
                  <a:pt x="20196" y="8184"/>
                  <a:pt x="20070" y="9178"/>
                  <a:pt x="20070" y="11413"/>
                </a:cubicBezTo>
                <a:cubicBezTo>
                  <a:pt x="20070" y="13421"/>
                  <a:pt x="20204" y="14687"/>
                  <a:pt x="20466" y="15204"/>
                </a:cubicBezTo>
                <a:cubicBezTo>
                  <a:pt x="20766" y="15797"/>
                  <a:pt x="20969" y="15735"/>
                  <a:pt x="21313" y="14936"/>
                </a:cubicBezTo>
                <a:cubicBezTo>
                  <a:pt x="21430" y="14663"/>
                  <a:pt x="21501" y="14450"/>
                  <a:pt x="21546" y="14170"/>
                </a:cubicBezTo>
                <a:cubicBezTo>
                  <a:pt x="21490" y="14126"/>
                  <a:pt x="21353" y="14299"/>
                  <a:pt x="21212" y="14630"/>
                </a:cubicBezTo>
                <a:cubicBezTo>
                  <a:pt x="21030" y="15054"/>
                  <a:pt x="20819" y="15227"/>
                  <a:pt x="20676" y="15051"/>
                </a:cubicBezTo>
                <a:cubicBezTo>
                  <a:pt x="20414" y="14729"/>
                  <a:pt x="20117" y="12800"/>
                  <a:pt x="20210" y="12064"/>
                </a:cubicBezTo>
                <a:cubicBezTo>
                  <a:pt x="20242" y="11806"/>
                  <a:pt x="20574" y="11604"/>
                  <a:pt x="20948" y="11604"/>
                </a:cubicBezTo>
                <a:lnTo>
                  <a:pt x="21600" y="11604"/>
                </a:lnTo>
                <a:cubicBezTo>
                  <a:pt x="21597" y="11334"/>
                  <a:pt x="21594" y="11040"/>
                  <a:pt x="21592" y="10762"/>
                </a:cubicBezTo>
                <a:cubicBezTo>
                  <a:pt x="21518" y="9037"/>
                  <a:pt x="21306" y="7868"/>
                  <a:pt x="21025" y="7506"/>
                </a:cubicBezTo>
                <a:cubicBezTo>
                  <a:pt x="20930" y="7499"/>
                  <a:pt x="20855" y="7469"/>
                  <a:pt x="20722" y="7468"/>
                </a:cubicBezTo>
                <a:close/>
                <a:moveTo>
                  <a:pt x="20800" y="7813"/>
                </a:moveTo>
                <a:cubicBezTo>
                  <a:pt x="20849" y="7796"/>
                  <a:pt x="20902" y="7795"/>
                  <a:pt x="20948" y="7851"/>
                </a:cubicBezTo>
                <a:cubicBezTo>
                  <a:pt x="21207" y="8171"/>
                  <a:pt x="21490" y="9955"/>
                  <a:pt x="21398" y="10685"/>
                </a:cubicBezTo>
                <a:cubicBezTo>
                  <a:pt x="21326" y="11259"/>
                  <a:pt x="20289" y="11328"/>
                  <a:pt x="20217" y="10762"/>
                </a:cubicBezTo>
                <a:cubicBezTo>
                  <a:pt x="20078" y="9651"/>
                  <a:pt x="20457" y="7928"/>
                  <a:pt x="20800" y="7813"/>
                </a:cubicBezTo>
                <a:close/>
                <a:moveTo>
                  <a:pt x="8660" y="8464"/>
                </a:moveTo>
                <a:cubicBezTo>
                  <a:pt x="8713" y="8464"/>
                  <a:pt x="8856" y="8972"/>
                  <a:pt x="8979" y="9574"/>
                </a:cubicBezTo>
                <a:cubicBezTo>
                  <a:pt x="9213" y="10724"/>
                  <a:pt x="9205" y="11587"/>
                  <a:pt x="8948" y="13060"/>
                </a:cubicBezTo>
                <a:cubicBezTo>
                  <a:pt x="8872" y="13491"/>
                  <a:pt x="8751" y="13864"/>
                  <a:pt x="8683" y="13864"/>
                </a:cubicBezTo>
                <a:cubicBezTo>
                  <a:pt x="8499" y="13864"/>
                  <a:pt x="8194" y="12201"/>
                  <a:pt x="8194" y="11183"/>
                </a:cubicBezTo>
                <a:cubicBezTo>
                  <a:pt x="8194" y="10238"/>
                  <a:pt x="8498" y="8464"/>
                  <a:pt x="8660" y="8464"/>
                </a:cubicBezTo>
                <a:close/>
                <a:moveTo>
                  <a:pt x="10617" y="8464"/>
                </a:moveTo>
                <a:cubicBezTo>
                  <a:pt x="10763" y="8464"/>
                  <a:pt x="11044" y="10038"/>
                  <a:pt x="10967" y="10417"/>
                </a:cubicBezTo>
                <a:cubicBezTo>
                  <a:pt x="10933" y="10582"/>
                  <a:pt x="10777" y="10723"/>
                  <a:pt x="10617" y="10723"/>
                </a:cubicBezTo>
                <a:cubicBezTo>
                  <a:pt x="10458" y="10723"/>
                  <a:pt x="10302" y="10582"/>
                  <a:pt x="10268" y="10417"/>
                </a:cubicBezTo>
                <a:cubicBezTo>
                  <a:pt x="10191" y="10038"/>
                  <a:pt x="10472" y="8464"/>
                  <a:pt x="10617" y="8464"/>
                </a:cubicBezTo>
                <a:close/>
                <a:moveTo>
                  <a:pt x="12450" y="11604"/>
                </a:moveTo>
                <a:cubicBezTo>
                  <a:pt x="12741" y="11604"/>
                  <a:pt x="12813" y="12401"/>
                  <a:pt x="12621" y="13443"/>
                </a:cubicBezTo>
                <a:cubicBezTo>
                  <a:pt x="12429" y="14484"/>
                  <a:pt x="12277" y="14540"/>
                  <a:pt x="12124" y="13634"/>
                </a:cubicBezTo>
                <a:cubicBezTo>
                  <a:pt x="11973" y="12740"/>
                  <a:pt x="12155" y="11604"/>
                  <a:pt x="12450" y="11604"/>
                </a:cubicBezTo>
                <a:close/>
              </a:path>
            </a:pathLst>
          </a:custGeom>
          <a:ln w="12700">
            <a:miter lim="400000"/>
          </a:ln>
        </p:spPr>
      </p:pic>
      <p:sp>
        <p:nvSpPr>
          <p:cNvPr id="1867" name="Circle">
            <a:hlinkClick r:id="rId15"/>
          </p:cNvPr>
          <p:cNvSpPr/>
          <p:nvPr/>
        </p:nvSpPr>
        <p:spPr>
          <a:xfrm>
            <a:off x="8868054" y="2912674"/>
            <a:ext cx="1918525" cy="1918525"/>
          </a:xfrm>
          <a:prstGeom prst="ellipse">
            <a:avLst/>
          </a:prstGeom>
          <a:solidFill>
            <a:srgbClr val="B0CD63">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sp>
        <p:nvSpPr>
          <p:cNvPr id="1868" name="Circle">
            <a:hlinkClick r:id="rId16"/>
          </p:cNvPr>
          <p:cNvSpPr/>
          <p:nvPr/>
        </p:nvSpPr>
        <p:spPr>
          <a:xfrm>
            <a:off x="10103128" y="2310071"/>
            <a:ext cx="1497145" cy="1497144"/>
          </a:xfrm>
          <a:prstGeom prst="ellipse">
            <a:avLst/>
          </a:prstGeom>
          <a:solidFill>
            <a:srgbClr val="F0C424">
              <a:alpha val="80000"/>
            </a:srgbClr>
          </a:solidFill>
          <a:ln w="12700">
            <a:miter lim="400000"/>
          </a:ln>
        </p:spPr>
        <p:txBody>
          <a:bodyPr lIns="0" tIns="0" rIns="0" bIns="0" anchor="ctr"/>
          <a:lstStyle/>
          <a:p>
            <a:pPr>
              <a:defRPr sz="2800" b="0">
                <a:solidFill>
                  <a:srgbClr val="FFFFFF"/>
                </a:solidFill>
                <a:effectLst>
                  <a:outerShdw blurRad="38100" dist="12700" dir="5400000" rotWithShape="0">
                    <a:srgbClr val="000000">
                      <a:alpha val="50000"/>
                    </a:srgbClr>
                  </a:outerShdw>
                </a:effectLst>
              </a:defRPr>
            </a:pPr>
            <a:endParaRPr/>
          </a:p>
        </p:txBody>
      </p:sp>
      <p:pic>
        <p:nvPicPr>
          <p:cNvPr id="1869" name="Image" descr="Image"/>
          <p:cNvPicPr>
            <a:picLocks noChangeAspect="1"/>
          </p:cNvPicPr>
          <p:nvPr/>
        </p:nvPicPr>
        <p:blipFill>
          <a:blip r:embed="rId17">
            <a:extLst/>
          </a:blip>
          <a:stretch>
            <a:fillRect/>
          </a:stretch>
        </p:blipFill>
        <p:spPr>
          <a:xfrm>
            <a:off x="9399530" y="3446486"/>
            <a:ext cx="840483" cy="850902"/>
          </a:xfrm>
          <a:prstGeom prst="rect">
            <a:avLst/>
          </a:prstGeom>
          <a:ln w="12700">
            <a:miter lim="400000"/>
          </a:ln>
        </p:spPr>
      </p:pic>
      <p:pic>
        <p:nvPicPr>
          <p:cNvPr id="1870" name="Image" descr="Image"/>
          <p:cNvPicPr>
            <a:picLocks noChangeAspect="1"/>
          </p:cNvPicPr>
          <p:nvPr/>
        </p:nvPicPr>
        <p:blipFill>
          <a:blip r:embed="rId18">
            <a:extLst/>
          </a:blip>
          <a:stretch>
            <a:fillRect/>
          </a:stretch>
        </p:blipFill>
        <p:spPr>
          <a:xfrm>
            <a:off x="10420880" y="2796159"/>
            <a:ext cx="821137" cy="464764"/>
          </a:xfrm>
          <a:prstGeom prst="rect">
            <a:avLst/>
          </a:prstGeom>
          <a:ln w="12700">
            <a:miter lim="400000"/>
          </a:ln>
        </p:spPr>
      </p:pic>
      <p:sp>
        <p:nvSpPr>
          <p:cNvPr id="1871" name="ZoneTexte 21"/>
          <p:cNvSpPr txBox="1"/>
          <p:nvPr/>
        </p:nvSpPr>
        <p:spPr>
          <a:xfrm>
            <a:off x="9255300" y="5123719"/>
            <a:ext cx="2142561" cy="49202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just"/>
          </a:lstStyle>
          <a:p>
            <a:r>
              <a:t>Chaînes privées et Tuto sur YouTube</a:t>
            </a:r>
          </a:p>
        </p:txBody>
      </p:sp>
      <p:sp>
        <p:nvSpPr>
          <p:cNvPr id="1872" name="ZoneTexte 14"/>
          <p:cNvSpPr txBox="1"/>
          <p:nvPr/>
        </p:nvSpPr>
        <p:spPr>
          <a:xfrm>
            <a:off x="983879" y="5908187"/>
            <a:ext cx="2940194" cy="313392"/>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1600"/>
            </a:lvl1pPr>
          </a:lstStyle>
          <a:p>
            <a:r>
              <a:t>Et bien d’autres …</a:t>
            </a:r>
          </a:p>
        </p:txBody>
      </p:sp>
      <p:sp>
        <p:nvSpPr>
          <p:cNvPr id="1873" name="Formation et montée en compétence"/>
          <p:cNvSpPr txBox="1"/>
          <p:nvPr/>
        </p:nvSpPr>
        <p:spPr>
          <a:xfrm>
            <a:off x="9428149" y="6582988"/>
            <a:ext cx="2199085"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Formation et montée en compétence</a:t>
            </a:r>
          </a:p>
        </p:txBody>
      </p:sp>
    </p:spTree>
  </p:cSld>
  <p:clrMapOvr>
    <a:masterClrMapping/>
  </p:clrMapOvr>
  <p:transition xmlns:p14="http://schemas.microsoft.com/office/powerpoint/2010/mai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87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87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78</a:t>
            </a:fld>
            <a:endParaRPr/>
          </a:p>
        </p:txBody>
      </p:sp>
      <p:pic>
        <p:nvPicPr>
          <p:cNvPr id="1878"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879" name="5 règles d’or du Micro-Learning"/>
          <p:cNvSpPr txBox="1"/>
          <p:nvPr/>
        </p:nvSpPr>
        <p:spPr>
          <a:xfrm>
            <a:off x="570443" y="454009"/>
            <a:ext cx="8562721" cy="47013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3000">
                <a:solidFill>
                  <a:srgbClr val="09209A"/>
                </a:solidFill>
              </a:defRPr>
            </a:lvl1pPr>
          </a:lstStyle>
          <a:p>
            <a:r>
              <a:t> 5 règles d’or du « Micro-Learning »</a:t>
            </a:r>
          </a:p>
        </p:txBody>
      </p:sp>
      <p:sp>
        <p:nvSpPr>
          <p:cNvPr id="1880" name="Rectangle 7"/>
          <p:cNvSpPr txBox="1"/>
          <p:nvPr/>
        </p:nvSpPr>
        <p:spPr>
          <a:xfrm>
            <a:off x="5325129" y="3740859"/>
            <a:ext cx="1657513" cy="408714"/>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2500">
                <a:solidFill>
                  <a:srgbClr val="072199"/>
                </a:solidFill>
              </a:defRPr>
            </a:lvl1pPr>
          </a:lstStyle>
          <a:p>
            <a:r>
              <a:t>Avantages</a:t>
            </a:r>
          </a:p>
        </p:txBody>
      </p:sp>
      <p:sp>
        <p:nvSpPr>
          <p:cNvPr id="1881" name="Rectangle"/>
          <p:cNvSpPr/>
          <p:nvPr/>
        </p:nvSpPr>
        <p:spPr>
          <a:xfrm>
            <a:off x="1094980" y="3675898"/>
            <a:ext cx="10002040" cy="1964534"/>
          </a:xfrm>
          <a:prstGeom prst="rect">
            <a:avLst/>
          </a:prstGeom>
          <a:ln w="76200">
            <a:solidFill>
              <a:srgbClr val="072199"/>
            </a:solidFill>
            <a:miter lim="400000"/>
          </a:ln>
        </p:spPr>
        <p:txBody>
          <a:bodyPr lIns="0" tIns="0" rIns="0" bIns="0"/>
          <a:lstStyle/>
          <a:p>
            <a:pPr defTabSz="1219168">
              <a:defRPr sz="2400" b="0">
                <a:solidFill>
                  <a:srgbClr val="27282D"/>
                </a:solidFill>
              </a:defRPr>
            </a:pPr>
            <a:endParaRPr/>
          </a:p>
        </p:txBody>
      </p:sp>
      <p:grpSp>
        <p:nvGrpSpPr>
          <p:cNvPr id="1902" name="Group"/>
          <p:cNvGrpSpPr/>
          <p:nvPr/>
        </p:nvGrpSpPr>
        <p:grpSpPr>
          <a:xfrm>
            <a:off x="1046949" y="1488006"/>
            <a:ext cx="10098103" cy="2037414"/>
            <a:chOff x="0" y="0"/>
            <a:chExt cx="10098101" cy="2037412"/>
          </a:xfrm>
        </p:grpSpPr>
        <p:grpSp>
          <p:nvGrpSpPr>
            <p:cNvPr id="1884" name="Proposer la formation au moment du besoin"/>
            <p:cNvGrpSpPr/>
            <p:nvPr/>
          </p:nvGrpSpPr>
          <p:grpSpPr>
            <a:xfrm>
              <a:off x="0" y="0"/>
              <a:ext cx="1940270" cy="2037413"/>
              <a:chOff x="0" y="0"/>
              <a:chExt cx="1940269" cy="2037412"/>
            </a:xfrm>
          </p:grpSpPr>
          <p:sp>
            <p:nvSpPr>
              <p:cNvPr id="1882" name="Rectangle"/>
              <p:cNvSpPr/>
              <p:nvPr/>
            </p:nvSpPr>
            <p:spPr>
              <a:xfrm>
                <a:off x="0" y="-1"/>
                <a:ext cx="1940270" cy="2037414"/>
              </a:xfrm>
              <a:prstGeom prst="rect">
                <a:avLst/>
              </a:prstGeom>
              <a:solidFill>
                <a:srgbClr val="072199"/>
              </a:solidFill>
              <a:ln w="12700" cap="flat">
                <a:noFill/>
                <a:miter lim="400000"/>
              </a:ln>
              <a:effectLst/>
            </p:spPr>
            <p:txBody>
              <a:bodyPr wrap="square" lIns="0" tIns="0" rIns="0" bIns="0" numCol="1" anchor="ctr">
                <a:noAutofit/>
              </a:bodyPr>
              <a:lstStyle/>
              <a:p>
                <a:pPr>
                  <a:defRPr>
                    <a:solidFill>
                      <a:srgbClr val="FFFFFF"/>
                    </a:solidFill>
                  </a:defRPr>
                </a:pPr>
                <a:endParaRPr/>
              </a:p>
            </p:txBody>
          </p:sp>
          <p:sp>
            <p:nvSpPr>
              <p:cNvPr id="1883" name="Proposer la formation au moment du besoin"/>
              <p:cNvSpPr txBox="1"/>
              <p:nvPr/>
            </p:nvSpPr>
            <p:spPr>
              <a:xfrm>
                <a:off x="0" y="818414"/>
                <a:ext cx="1940270" cy="4005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a:solidFill>
                      <a:srgbClr val="FFFFFF"/>
                    </a:solidFill>
                  </a:defRPr>
                </a:lvl1pPr>
              </a:lstStyle>
              <a:p>
                <a:r>
                  <a:t>Proposer la formation au moment du besoin </a:t>
                </a:r>
              </a:p>
            </p:txBody>
          </p:sp>
        </p:grpSp>
        <p:grpSp>
          <p:nvGrpSpPr>
            <p:cNvPr id="1887" name="Découper les formations en micro-sujets ciblés"/>
            <p:cNvGrpSpPr/>
            <p:nvPr/>
          </p:nvGrpSpPr>
          <p:grpSpPr>
            <a:xfrm>
              <a:off x="2020731" y="0"/>
              <a:ext cx="1940272" cy="2037413"/>
              <a:chOff x="0" y="0"/>
              <a:chExt cx="1940271" cy="2037412"/>
            </a:xfrm>
          </p:grpSpPr>
          <p:sp>
            <p:nvSpPr>
              <p:cNvPr id="1885" name="Rectangle"/>
              <p:cNvSpPr/>
              <p:nvPr/>
            </p:nvSpPr>
            <p:spPr>
              <a:xfrm>
                <a:off x="-1" y="-1"/>
                <a:ext cx="1940273" cy="2037414"/>
              </a:xfrm>
              <a:prstGeom prst="rect">
                <a:avLst/>
              </a:prstGeom>
              <a:solidFill>
                <a:srgbClr val="072199"/>
              </a:solidFill>
              <a:ln w="12700" cap="flat">
                <a:noFill/>
                <a:miter lim="400000"/>
              </a:ln>
              <a:effectLst/>
            </p:spPr>
            <p:txBody>
              <a:bodyPr wrap="square" lIns="0" tIns="0" rIns="0" bIns="0" numCol="1" anchor="ctr">
                <a:noAutofit/>
              </a:bodyPr>
              <a:lstStyle/>
              <a:p>
                <a:pPr>
                  <a:defRPr>
                    <a:solidFill>
                      <a:srgbClr val="FFFFFF"/>
                    </a:solidFill>
                  </a:defRPr>
                </a:pPr>
                <a:endParaRPr/>
              </a:p>
            </p:txBody>
          </p:sp>
          <p:sp>
            <p:nvSpPr>
              <p:cNvPr id="1886" name="Découper les formations en micro-sujets ciblés"/>
              <p:cNvSpPr txBox="1"/>
              <p:nvPr/>
            </p:nvSpPr>
            <p:spPr>
              <a:xfrm>
                <a:off x="-1" y="716814"/>
                <a:ext cx="1940273" cy="6037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a:solidFill>
                      <a:srgbClr val="FFFFFF"/>
                    </a:solidFill>
                  </a:defRPr>
                </a:lvl1pPr>
              </a:lstStyle>
              <a:p>
                <a:r>
                  <a:t>Découper les formations en micro-sujets ciblés </a:t>
                </a:r>
              </a:p>
            </p:txBody>
          </p:sp>
        </p:grpSp>
        <p:grpSp>
          <p:nvGrpSpPr>
            <p:cNvPr id="1890" name="Démarrer par une histoire, une attache émotionnelle"/>
            <p:cNvGrpSpPr/>
            <p:nvPr/>
          </p:nvGrpSpPr>
          <p:grpSpPr>
            <a:xfrm>
              <a:off x="4040066" y="3008"/>
              <a:ext cx="1940272" cy="2031396"/>
              <a:chOff x="0" y="0"/>
              <a:chExt cx="1940271" cy="2031394"/>
            </a:xfrm>
          </p:grpSpPr>
          <p:sp>
            <p:nvSpPr>
              <p:cNvPr id="1888" name="Rectangle"/>
              <p:cNvSpPr/>
              <p:nvPr/>
            </p:nvSpPr>
            <p:spPr>
              <a:xfrm>
                <a:off x="-1" y="0"/>
                <a:ext cx="1940273" cy="2031395"/>
              </a:xfrm>
              <a:prstGeom prst="rect">
                <a:avLst/>
              </a:prstGeom>
              <a:solidFill>
                <a:srgbClr val="072199"/>
              </a:solidFill>
              <a:ln w="12700" cap="flat">
                <a:noFill/>
                <a:miter lim="400000"/>
              </a:ln>
              <a:effectLst/>
            </p:spPr>
            <p:txBody>
              <a:bodyPr wrap="square" lIns="0" tIns="0" rIns="0" bIns="0" numCol="1" anchor="ctr">
                <a:noAutofit/>
              </a:bodyPr>
              <a:lstStyle/>
              <a:p>
                <a:pPr>
                  <a:defRPr>
                    <a:solidFill>
                      <a:srgbClr val="FFFFFF"/>
                    </a:solidFill>
                  </a:defRPr>
                </a:pPr>
                <a:endParaRPr/>
              </a:p>
            </p:txBody>
          </p:sp>
          <p:sp>
            <p:nvSpPr>
              <p:cNvPr id="1889" name="Démarrer par une histoire, une attache émotionnelle"/>
              <p:cNvSpPr txBox="1"/>
              <p:nvPr/>
            </p:nvSpPr>
            <p:spPr>
              <a:xfrm>
                <a:off x="-1" y="713805"/>
                <a:ext cx="1940273" cy="60378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a:solidFill>
                      <a:srgbClr val="FFFFFF"/>
                    </a:solidFill>
                  </a:defRPr>
                </a:lvl1pPr>
              </a:lstStyle>
              <a:p>
                <a:r>
                  <a:t>Démarrer par une histoire, une attache émotionnelle</a:t>
                </a:r>
              </a:p>
            </p:txBody>
          </p:sp>
        </p:grpSp>
        <p:grpSp>
          <p:nvGrpSpPr>
            <p:cNvPr id="1893" name="Découper les formations en micro-sujets ciblés"/>
            <p:cNvGrpSpPr/>
            <p:nvPr/>
          </p:nvGrpSpPr>
          <p:grpSpPr>
            <a:xfrm>
              <a:off x="6098948" y="0"/>
              <a:ext cx="1940272" cy="2037413"/>
              <a:chOff x="0" y="0"/>
              <a:chExt cx="1940271" cy="2037412"/>
            </a:xfrm>
          </p:grpSpPr>
          <p:sp>
            <p:nvSpPr>
              <p:cNvPr id="1891" name="Rectangle"/>
              <p:cNvSpPr/>
              <p:nvPr/>
            </p:nvSpPr>
            <p:spPr>
              <a:xfrm>
                <a:off x="-1" y="-1"/>
                <a:ext cx="1940273" cy="2037414"/>
              </a:xfrm>
              <a:prstGeom prst="rect">
                <a:avLst/>
              </a:prstGeom>
              <a:solidFill>
                <a:srgbClr val="072199"/>
              </a:solidFill>
              <a:ln w="12700" cap="flat">
                <a:noFill/>
                <a:miter lim="400000"/>
              </a:ln>
              <a:effectLst/>
            </p:spPr>
            <p:txBody>
              <a:bodyPr wrap="square" lIns="0" tIns="0" rIns="0" bIns="0" numCol="1" anchor="ctr">
                <a:noAutofit/>
              </a:bodyPr>
              <a:lstStyle/>
              <a:p>
                <a:pPr>
                  <a:defRPr>
                    <a:solidFill>
                      <a:srgbClr val="FFFFFF"/>
                    </a:solidFill>
                  </a:defRPr>
                </a:pPr>
                <a:endParaRPr/>
              </a:p>
            </p:txBody>
          </p:sp>
          <p:sp>
            <p:nvSpPr>
              <p:cNvPr id="1892" name="Clôturer par un passage à l'action ou un exercice concret"/>
              <p:cNvSpPr txBox="1"/>
              <p:nvPr/>
            </p:nvSpPr>
            <p:spPr>
              <a:xfrm>
                <a:off x="-1" y="716814"/>
                <a:ext cx="1940273" cy="6037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a:solidFill>
                      <a:srgbClr val="FFFFFF"/>
                    </a:solidFill>
                  </a:defRPr>
                </a:lvl1pPr>
              </a:lstStyle>
              <a:p>
                <a:r>
                  <a:t>Clôturer par un passage à l'action ou un exercice concret</a:t>
                </a:r>
              </a:p>
            </p:txBody>
          </p:sp>
        </p:grpSp>
        <p:grpSp>
          <p:nvGrpSpPr>
            <p:cNvPr id="1896" name="Encadrer par des événements, workshop, autres formations, etc."/>
            <p:cNvGrpSpPr/>
            <p:nvPr/>
          </p:nvGrpSpPr>
          <p:grpSpPr>
            <a:xfrm>
              <a:off x="8157830" y="0"/>
              <a:ext cx="1940272" cy="2037413"/>
              <a:chOff x="0" y="0"/>
              <a:chExt cx="1940271" cy="2037412"/>
            </a:xfrm>
          </p:grpSpPr>
          <p:sp>
            <p:nvSpPr>
              <p:cNvPr id="1894" name="Rectangle"/>
              <p:cNvSpPr/>
              <p:nvPr/>
            </p:nvSpPr>
            <p:spPr>
              <a:xfrm>
                <a:off x="-1" y="-1"/>
                <a:ext cx="1940273" cy="2037414"/>
              </a:xfrm>
              <a:prstGeom prst="rect">
                <a:avLst/>
              </a:prstGeom>
              <a:solidFill>
                <a:srgbClr val="072199"/>
              </a:solidFill>
              <a:ln w="12700" cap="flat">
                <a:noFill/>
                <a:miter lim="400000"/>
              </a:ln>
              <a:effectLst/>
            </p:spPr>
            <p:txBody>
              <a:bodyPr wrap="square" lIns="0" tIns="0" rIns="0" bIns="0" numCol="1" anchor="ctr">
                <a:noAutofit/>
              </a:bodyPr>
              <a:lstStyle/>
              <a:p>
                <a:pPr>
                  <a:defRPr>
                    <a:solidFill>
                      <a:srgbClr val="FFFFFF"/>
                    </a:solidFill>
                  </a:defRPr>
                </a:pPr>
                <a:endParaRPr/>
              </a:p>
            </p:txBody>
          </p:sp>
          <p:sp>
            <p:nvSpPr>
              <p:cNvPr id="1895" name="Encadrer par des événements, workshop, autres formations, etc."/>
              <p:cNvSpPr txBox="1"/>
              <p:nvPr/>
            </p:nvSpPr>
            <p:spPr>
              <a:xfrm>
                <a:off x="-1" y="615214"/>
                <a:ext cx="1940273" cy="8069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defRPr>
                    <a:solidFill>
                      <a:srgbClr val="FFFFFF"/>
                    </a:solidFill>
                  </a:defRPr>
                </a:lvl1pPr>
              </a:lstStyle>
              <a:p>
                <a:r>
                  <a:t>Encadrer par des événements, workshop, autres formations, etc. </a:t>
                </a:r>
              </a:p>
            </p:txBody>
          </p:sp>
        </p:grpSp>
        <p:sp>
          <p:nvSpPr>
            <p:cNvPr id="1897" name="Rectangle 7"/>
            <p:cNvSpPr txBox="1"/>
            <p:nvPr/>
          </p:nvSpPr>
          <p:spPr>
            <a:xfrm>
              <a:off x="865221" y="64562"/>
              <a:ext cx="209827" cy="40871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25400" tIns="25400" rIns="25400" bIns="25400" numCol="1" anchor="ctr">
              <a:spAutoFit/>
            </a:bodyPr>
            <a:lstStyle>
              <a:lvl1pPr>
                <a:defRPr sz="2500">
                  <a:solidFill>
                    <a:srgbClr val="FFFFFF"/>
                  </a:solidFill>
                </a:defRPr>
              </a:lvl1pPr>
            </a:lstStyle>
            <a:p>
              <a:r>
                <a:t>1</a:t>
              </a:r>
            </a:p>
          </p:txBody>
        </p:sp>
        <p:sp>
          <p:nvSpPr>
            <p:cNvPr id="1898" name="Rectangle 7"/>
            <p:cNvSpPr txBox="1"/>
            <p:nvPr/>
          </p:nvSpPr>
          <p:spPr>
            <a:xfrm>
              <a:off x="2847106" y="64562"/>
              <a:ext cx="209826" cy="40871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25400" tIns="25400" rIns="25400" bIns="25400" numCol="1" anchor="ctr">
              <a:spAutoFit/>
            </a:bodyPr>
            <a:lstStyle>
              <a:lvl1pPr>
                <a:defRPr sz="2500">
                  <a:solidFill>
                    <a:srgbClr val="FFFFFF"/>
                  </a:solidFill>
                </a:defRPr>
              </a:lvl1pPr>
            </a:lstStyle>
            <a:p>
              <a:r>
                <a:t>2</a:t>
              </a:r>
            </a:p>
          </p:txBody>
        </p:sp>
        <p:sp>
          <p:nvSpPr>
            <p:cNvPr id="1899" name="Rectangle 7"/>
            <p:cNvSpPr txBox="1"/>
            <p:nvPr/>
          </p:nvSpPr>
          <p:spPr>
            <a:xfrm>
              <a:off x="4944137" y="64562"/>
              <a:ext cx="209826" cy="40871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25400" tIns="25400" rIns="25400" bIns="25400" numCol="1" anchor="ctr">
              <a:spAutoFit/>
            </a:bodyPr>
            <a:lstStyle>
              <a:lvl1pPr>
                <a:defRPr sz="2500">
                  <a:solidFill>
                    <a:srgbClr val="FFFFFF"/>
                  </a:solidFill>
                </a:defRPr>
              </a:lvl1pPr>
            </a:lstStyle>
            <a:p>
              <a:r>
                <a:t>3</a:t>
              </a:r>
            </a:p>
          </p:txBody>
        </p:sp>
        <p:sp>
          <p:nvSpPr>
            <p:cNvPr id="1900" name="Rectangle 7"/>
            <p:cNvSpPr txBox="1"/>
            <p:nvPr/>
          </p:nvSpPr>
          <p:spPr>
            <a:xfrm>
              <a:off x="6964171" y="64562"/>
              <a:ext cx="209826" cy="40871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25400" tIns="25400" rIns="25400" bIns="25400" numCol="1" anchor="ctr">
              <a:spAutoFit/>
            </a:bodyPr>
            <a:lstStyle>
              <a:lvl1pPr>
                <a:defRPr sz="2500">
                  <a:solidFill>
                    <a:srgbClr val="FFFFFF"/>
                  </a:solidFill>
                </a:defRPr>
              </a:lvl1pPr>
            </a:lstStyle>
            <a:p>
              <a:r>
                <a:t>4</a:t>
              </a:r>
            </a:p>
          </p:txBody>
        </p:sp>
        <p:sp>
          <p:nvSpPr>
            <p:cNvPr id="1901" name="Rectangle 7"/>
            <p:cNvSpPr txBox="1"/>
            <p:nvPr/>
          </p:nvSpPr>
          <p:spPr>
            <a:xfrm>
              <a:off x="9023053" y="64562"/>
              <a:ext cx="209826" cy="40871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25400" tIns="25400" rIns="25400" bIns="25400" numCol="1" anchor="ctr">
              <a:spAutoFit/>
            </a:bodyPr>
            <a:lstStyle>
              <a:lvl1pPr>
                <a:defRPr sz="2500">
                  <a:solidFill>
                    <a:srgbClr val="FFFFFF"/>
                  </a:solidFill>
                </a:defRPr>
              </a:lvl1pPr>
            </a:lstStyle>
            <a:p>
              <a:r>
                <a:t>5</a:t>
              </a:r>
            </a:p>
          </p:txBody>
        </p:sp>
      </p:grpSp>
      <p:sp>
        <p:nvSpPr>
          <p:cNvPr id="1903" name="Motivation exacerbée, pic de concentration…"/>
          <p:cNvSpPr txBox="1"/>
          <p:nvPr/>
        </p:nvSpPr>
        <p:spPr>
          <a:xfrm>
            <a:off x="1501501" y="4164760"/>
            <a:ext cx="6282371" cy="1264184"/>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marL="285750" indent="-285750" algn="just">
              <a:buSzPct val="100000"/>
              <a:buFont typeface="Arial"/>
              <a:buChar char="•"/>
              <a:defRPr b="0"/>
            </a:pPr>
            <a:r>
              <a:t>Motivation exacerbée, pic de concentration</a:t>
            </a:r>
          </a:p>
          <a:p>
            <a:pPr marL="285750" indent="-285750" algn="just">
              <a:buSzPct val="100000"/>
              <a:buFont typeface="Arial"/>
              <a:buChar char="•"/>
              <a:defRPr b="0"/>
            </a:pPr>
            <a:r>
              <a:t>Adapté à la Génération Y </a:t>
            </a:r>
          </a:p>
          <a:p>
            <a:pPr marL="285750" indent="-285750" algn="just">
              <a:buSzPct val="100000"/>
              <a:buFont typeface="Arial"/>
              <a:buChar char="•"/>
              <a:defRPr b="0"/>
            </a:pPr>
            <a:r>
              <a:t>Gain de temps </a:t>
            </a:r>
          </a:p>
          <a:p>
            <a:pPr marL="285750" indent="-285750" algn="just">
              <a:buSzPct val="100000"/>
              <a:buFont typeface="Arial"/>
              <a:buChar char="•"/>
              <a:defRPr b="0"/>
            </a:pPr>
            <a:r>
              <a:t>Coûts réduits</a:t>
            </a:r>
          </a:p>
          <a:p>
            <a:pPr marL="285750" indent="-285750" algn="just">
              <a:buSzPct val="100000"/>
              <a:buFont typeface="Arial"/>
              <a:buChar char="•"/>
              <a:defRPr b="0"/>
            </a:pPr>
            <a:r>
              <a:t>Formation nomade</a:t>
            </a:r>
          </a:p>
          <a:p>
            <a:pPr marL="285750" indent="-285750" algn="just">
              <a:buSzPct val="100000"/>
              <a:buFont typeface="Arial"/>
              <a:buChar char="•"/>
              <a:defRPr b="0"/>
            </a:pPr>
            <a:r>
              <a:t>Supports multiples envisageables (Vidéos, Webzine, Snapchat, Quizz, etc )</a:t>
            </a:r>
          </a:p>
        </p:txBody>
      </p:sp>
      <p:sp>
        <p:nvSpPr>
          <p:cNvPr id="1904" name="ZoneTexte 19">
            <a:hlinkClick r:id="rId3"/>
          </p:cNvPr>
          <p:cNvSpPr txBox="1"/>
          <p:nvPr/>
        </p:nvSpPr>
        <p:spPr>
          <a:xfrm>
            <a:off x="6126345" y="6068285"/>
            <a:ext cx="6030423" cy="17743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sz="700" b="0"/>
            </a:pPr>
            <a:r>
              <a:t>Source : </a:t>
            </a:r>
            <a:r>
              <a:rPr i="1"/>
              <a:t>5 rules for microdevelopment</a:t>
            </a:r>
            <a:r>
              <a:t>, Association For Talent, 2017</a:t>
            </a:r>
          </a:p>
        </p:txBody>
      </p:sp>
      <p:sp>
        <p:nvSpPr>
          <p:cNvPr id="1905" name="ZoneTexte 20">
            <a:hlinkClick r:id="rId4"/>
          </p:cNvPr>
          <p:cNvSpPr txBox="1"/>
          <p:nvPr/>
        </p:nvSpPr>
        <p:spPr>
          <a:xfrm>
            <a:off x="6126345" y="6212189"/>
            <a:ext cx="6030423" cy="17743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sz="700" b="0"/>
            </a:pPr>
            <a:r>
              <a:rPr i="1"/>
              <a:t>Avantages et limites du micro-apprentissage</a:t>
            </a:r>
            <a:r>
              <a:t>, Cursus.edu, 2017</a:t>
            </a:r>
          </a:p>
        </p:txBody>
      </p:sp>
      <p:sp>
        <p:nvSpPr>
          <p:cNvPr id="1906" name="Formation et montée en compétence"/>
          <p:cNvSpPr txBox="1"/>
          <p:nvPr/>
        </p:nvSpPr>
        <p:spPr>
          <a:xfrm>
            <a:off x="9428149" y="6582988"/>
            <a:ext cx="2199085"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Formation et montée en compétence</a:t>
            </a:r>
          </a:p>
        </p:txBody>
      </p:sp>
    </p:spTree>
  </p:cSld>
  <p:clrMapOvr>
    <a:masterClrMapping/>
  </p:clrMapOvr>
  <p:transition xmlns:p14="http://schemas.microsoft.com/office/powerpoint/2010/mai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90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91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79</a:t>
            </a:fld>
            <a:endParaRPr/>
          </a:p>
        </p:txBody>
      </p:sp>
      <p:pic>
        <p:nvPicPr>
          <p:cNvPr id="1911"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912" name="CAS PRATIQUE 1 :…"/>
          <p:cNvSpPr txBox="1"/>
          <p:nvPr/>
        </p:nvSpPr>
        <p:spPr>
          <a:xfrm>
            <a:off x="227658" y="298268"/>
            <a:ext cx="11736684" cy="39642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l">
              <a:defRPr sz="2400">
                <a:solidFill>
                  <a:srgbClr val="09209A"/>
                </a:solidFill>
              </a:defRPr>
            </a:pPr>
            <a:r>
              <a:t>INTERVIEW : </a:t>
            </a:r>
            <a:r>
              <a:rPr sz="2000"/>
              <a:t>Emad Jelouali, BNP Paribas, penser les formations en « mobile learning »</a:t>
            </a:r>
          </a:p>
        </p:txBody>
      </p:sp>
      <p:sp>
        <p:nvSpPr>
          <p:cNvPr id="1913" name="Flèche droite 14"/>
          <p:cNvSpPr/>
          <p:nvPr/>
        </p:nvSpPr>
        <p:spPr>
          <a:xfrm>
            <a:off x="11179650" y="6071815"/>
            <a:ext cx="890179" cy="288034"/>
          </a:xfrm>
          <a:prstGeom prst="rightArrow">
            <a:avLst>
              <a:gd name="adj1" fmla="val 50000"/>
              <a:gd name="adj2" fmla="val 50000"/>
            </a:avLst>
          </a:prstGeom>
          <a:solidFill>
            <a:srgbClr val="3530B3"/>
          </a:solidFill>
          <a:ln w="12700">
            <a:miter lim="400000"/>
          </a:ln>
        </p:spPr>
        <p:txBody>
          <a:bodyPr lIns="0" tIns="0" rIns="0" bIns="0" anchor="ctr"/>
          <a:lstStyle/>
          <a:p>
            <a:pPr>
              <a:defRPr sz="1600">
                <a:solidFill>
                  <a:srgbClr val="FFFFFF"/>
                </a:solidFill>
              </a:defRPr>
            </a:pPr>
            <a:endParaRPr/>
          </a:p>
        </p:txBody>
      </p:sp>
      <p:sp>
        <p:nvSpPr>
          <p:cNvPr id="1914" name="Line"/>
          <p:cNvSpPr/>
          <p:nvPr/>
        </p:nvSpPr>
        <p:spPr>
          <a:xfrm flipV="1">
            <a:off x="3501857" y="1486248"/>
            <a:ext cx="2" cy="4164277"/>
          </a:xfrm>
          <a:prstGeom prst="line">
            <a:avLst/>
          </a:prstGeom>
          <a:ln w="12700">
            <a:solidFill>
              <a:srgbClr val="7D4BB9"/>
            </a:solidFill>
            <a:miter lim="400000"/>
          </a:ln>
        </p:spPr>
        <p:txBody>
          <a:bodyPr lIns="45718" tIns="45718" rIns="45718" bIns="45718"/>
          <a:lstStyle/>
          <a:p>
            <a:endParaRPr/>
          </a:p>
        </p:txBody>
      </p:sp>
      <p:sp>
        <p:nvSpPr>
          <p:cNvPr id="1915" name="Rectangle 13"/>
          <p:cNvSpPr txBox="1"/>
          <p:nvPr/>
        </p:nvSpPr>
        <p:spPr>
          <a:xfrm>
            <a:off x="338243" y="3638436"/>
            <a:ext cx="2766409" cy="239785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defRPr sz="1200" b="0"/>
            </a:pPr>
            <a:r>
              <a:t>Le département </a:t>
            </a:r>
            <a:r>
              <a:rPr b="1"/>
              <a:t>Learning &amp; Develop-ment</a:t>
            </a:r>
            <a:r>
              <a:t>, dirigé par Emad Jelouali, intervient sur demande des différents services BNP International Retail Banking, pour tous les pays hors zone euro dans lesquels ils sont implantés, et apporte support et conseil pour certains, et contenus complets de formations pour d’autres. La </a:t>
            </a:r>
            <a:r>
              <a:rPr b="1"/>
              <a:t>e-Factory</a:t>
            </a:r>
            <a:r>
              <a:t>, </a:t>
            </a:r>
            <a:r>
              <a:rPr b="1"/>
              <a:t>studio de création internalisé</a:t>
            </a:r>
            <a:r>
              <a:t>, permet de regrouper l’ensemble des compé-tences nécessaires à la création de contenus digitalisés.</a:t>
            </a:r>
          </a:p>
        </p:txBody>
      </p:sp>
      <p:pic>
        <p:nvPicPr>
          <p:cNvPr id="1916" name="Picture 2" descr="Picture 2"/>
          <p:cNvPicPr>
            <a:picLocks noChangeAspect="1"/>
          </p:cNvPicPr>
          <p:nvPr/>
        </p:nvPicPr>
        <p:blipFill>
          <a:blip r:embed="rId3">
            <a:extLst/>
          </a:blip>
          <a:stretch>
            <a:fillRect/>
          </a:stretch>
        </p:blipFill>
        <p:spPr>
          <a:xfrm>
            <a:off x="790576" y="1235695"/>
            <a:ext cx="1861620" cy="1861620"/>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4833" y="0"/>
                  <a:pt x="0" y="4833"/>
                  <a:pt x="0" y="10798"/>
                </a:cubicBezTo>
                <a:cubicBezTo>
                  <a:pt x="0" y="16761"/>
                  <a:pt x="4833" y="21600"/>
                  <a:pt x="10798" y="21600"/>
                </a:cubicBezTo>
                <a:cubicBezTo>
                  <a:pt x="16761" y="21600"/>
                  <a:pt x="21600" y="16761"/>
                  <a:pt x="21600" y="10798"/>
                </a:cubicBezTo>
                <a:cubicBezTo>
                  <a:pt x="21600" y="4833"/>
                  <a:pt x="16761" y="0"/>
                  <a:pt x="10798" y="0"/>
                </a:cubicBezTo>
                <a:close/>
              </a:path>
            </a:pathLst>
          </a:custGeom>
          <a:ln w="12700">
            <a:miter lim="400000"/>
          </a:ln>
        </p:spPr>
      </p:pic>
      <p:sp>
        <p:nvSpPr>
          <p:cNvPr id="1917" name="ZoneTexte 1"/>
          <p:cNvSpPr txBox="1"/>
          <p:nvPr/>
        </p:nvSpPr>
        <p:spPr>
          <a:xfrm>
            <a:off x="3635711" y="1778330"/>
            <a:ext cx="8319414" cy="387219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numCol="2" spcCol="415970"/>
          <a:lstStyle/>
          <a:p>
            <a:pPr algn="just">
              <a:defRPr sz="1200"/>
            </a:pPr>
            <a:r>
              <a:t>Pourquoi BNP Paris IRB a-t-elle choisi d’internaliser la création de contenus de formation ? </a:t>
            </a:r>
          </a:p>
          <a:p>
            <a:pPr algn="just">
              <a:defRPr sz="1200"/>
            </a:pPr>
            <a:endParaRPr/>
          </a:p>
          <a:p>
            <a:pPr algn="just">
              <a:defRPr sz="1200" b="0"/>
            </a:pPr>
            <a:r>
              <a:t>Avant 2014, il n’y avait que des formations en présentiel, je me déplaçais régulièrement en Afrique pour animer ces formations. L’avènement du digital, avec lequel nous souhaitons être en phase, a permis d’envisager d’autres options. Nous avions le choix entre un travail en collaboration avec des prestataires externes, mais au regard des spécificités de chacun de nos pays, il nous aurait fallu faire plusieurs versions pour chaque formation et des mises à jours régulières. Le budget aurait été trop conséquent. Nous avons donc choisi de créer une petite structure en interne pour la création de contenus digitaux qui est passé de trois personnes en 2014 à huit personnes aujourd'hui, et qui créent plus de 50 pro-grammes de formation (composés d'environ 200 cap-sules de savoirs)  par an.</a:t>
            </a:r>
          </a:p>
          <a:p>
            <a:pPr algn="just">
              <a:defRPr sz="1200"/>
            </a:pPr>
            <a:endParaRPr/>
          </a:p>
          <a:p>
            <a:pPr algn="just">
              <a:defRPr sz="1200"/>
            </a:pPr>
            <a:endParaRPr/>
          </a:p>
          <a:p>
            <a:pPr algn="just">
              <a:defRPr sz="1200"/>
            </a:pPr>
            <a:endParaRPr/>
          </a:p>
          <a:p>
            <a:pPr algn="just">
              <a:defRPr sz="1200"/>
            </a:pPr>
            <a:r>
              <a:t>Quel type de modules de formations créez-vous et préconisez-vous ? </a:t>
            </a:r>
          </a:p>
          <a:p>
            <a:pPr algn="just">
              <a:defRPr sz="1200" b="0"/>
            </a:pPr>
            <a:endParaRPr/>
          </a:p>
          <a:p>
            <a:pPr algn="just">
              <a:defRPr sz="1200" b="0"/>
            </a:pPr>
            <a:r>
              <a:t>Nous créons tout type de module de formation, allant d’une simple vidéo avec un objectif pédagogique d’une durée de 3 à 5 minutes au e-learning complet de 30 minutes. Pour nous, </a:t>
            </a:r>
            <a:r>
              <a:rPr b="1"/>
              <a:t>il faut vraiment s’orienter vers le micro-learning</a:t>
            </a:r>
            <a:r>
              <a:t>  qui est le format d’avenir, et même le format d’aujourd’hui ! Plus de 10 minutes c’est long, il faut découper les objectifs si l’on souhaite continuer à intéresser l’apprenant.  Il faut également créer des  formations en « mobile learning », et même </a:t>
            </a:r>
            <a:r>
              <a:rPr b="1"/>
              <a:t>les penser « mobile first »</a:t>
            </a:r>
            <a:r>
              <a:t>. Aujourd’hui trouver une réponse à son besoin en se connectant sur son téléphone, c’est le béaba. C’est en tout cas l’orientation que nous avons prise avec notre application de formation désormais téléchargeable sur le Store. Avec le « micro-learning », et via le « mobile learning » entre autres, </a:t>
            </a:r>
            <a:r>
              <a:rPr b="1"/>
              <a:t>l’apprenant peut avoir retenu un objectif essentiel en 3 minutes</a:t>
            </a:r>
            <a:r>
              <a:t>. Et éventuellement, s’il le souhaite, il peut aller plus loin, à travers un e-learning plus complet, et à son rythme.</a:t>
            </a:r>
          </a:p>
        </p:txBody>
      </p:sp>
      <p:pic>
        <p:nvPicPr>
          <p:cNvPr id="1918" name="Image" descr="Image"/>
          <p:cNvPicPr>
            <a:picLocks noChangeAspect="1"/>
          </p:cNvPicPr>
          <p:nvPr/>
        </p:nvPicPr>
        <p:blipFill>
          <a:blip r:embed="rId4">
            <a:extLst/>
          </a:blip>
          <a:stretch>
            <a:fillRect/>
          </a:stretch>
        </p:blipFill>
        <p:spPr>
          <a:xfrm>
            <a:off x="358520" y="3081288"/>
            <a:ext cx="2347773" cy="522748"/>
          </a:xfrm>
          <a:prstGeom prst="rect">
            <a:avLst/>
          </a:prstGeom>
          <a:ln w="12700">
            <a:miter lim="400000"/>
          </a:ln>
        </p:spPr>
      </p:pic>
      <p:sp>
        <p:nvSpPr>
          <p:cNvPr id="1919" name="Formation et montée en compétence"/>
          <p:cNvSpPr txBox="1"/>
          <p:nvPr/>
        </p:nvSpPr>
        <p:spPr>
          <a:xfrm>
            <a:off x="9428149" y="6582988"/>
            <a:ext cx="2199085"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Formation et montée en compétence</a:t>
            </a:r>
          </a:p>
        </p:txBody>
      </p:sp>
    </p:spTree>
  </p:cSld>
  <p:clrMapOvr>
    <a:masterClrMapping/>
  </p:clrMapOvr>
  <p:transition xmlns:p14="http://schemas.microsoft.com/office/powerpoint/2010/mai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5" name="Image" descr="Image"/>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6914974" y="-66479"/>
            <a:ext cx="5290534" cy="6513944"/>
          </a:xfrm>
          <a:prstGeom prst="rect">
            <a:avLst/>
          </a:prstGeom>
          <a:ln w="12700">
            <a:miter lim="400000"/>
          </a:ln>
        </p:spPr>
      </p:pic>
      <p:sp>
        <p:nvSpPr>
          <p:cNvPr id="39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39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398" name="Les activités liées à la créativité et aux relations interpersonnelles semblent exemptes de robotisation. Par exemple : les psychologues, médecins, kinésithérapeutes et métiers liés aux services à la personne. Les emplois d'utilité collective et des services à la personne connaîtraient même une certaine croissance."/>
          <p:cNvSpPr txBox="1"/>
          <p:nvPr/>
        </p:nvSpPr>
        <p:spPr>
          <a:xfrm>
            <a:off x="749084" y="1181201"/>
            <a:ext cx="4808267" cy="1264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a:pPr>
            <a:r>
              <a:t>Les activités liées à la </a:t>
            </a:r>
            <a:r>
              <a:rPr b="1"/>
              <a:t>créativité</a:t>
            </a:r>
            <a:r>
              <a:t> et </a:t>
            </a:r>
            <a:r>
              <a:rPr b="1"/>
              <a:t>aux</a:t>
            </a:r>
            <a:r>
              <a:t> </a:t>
            </a:r>
            <a:r>
              <a:rPr b="1"/>
              <a:t>relations interpersonnelles</a:t>
            </a:r>
            <a:r>
              <a:t> semblent exemptes de robotisation. Par exemple : les psychologues, médecins, kinésithérapeutes et métiers liés aux services à la personne. Les emplois d'utilité collective et des services à la personne connaîtraient même une certaine croissance.</a:t>
            </a:r>
          </a:p>
        </p:txBody>
      </p:sp>
      <p:sp>
        <p:nvSpPr>
          <p:cNvPr id="399" name="Slide Number"/>
          <p:cNvSpPr txBox="1">
            <a:spLocks noGrp="1"/>
          </p:cNvSpPr>
          <p:nvPr>
            <p:ph type="sldNum" sz="quarter" idx="2"/>
          </p:nvPr>
        </p:nvSpPr>
        <p:spPr>
          <a:xfrm>
            <a:off x="11886096" y="6538231"/>
            <a:ext cx="148258" cy="223616"/>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8</a:t>
            </a:fld>
            <a:endParaRPr/>
          </a:p>
        </p:txBody>
      </p:sp>
      <p:pic>
        <p:nvPicPr>
          <p:cNvPr id="400" name="image25.png" descr="image2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401" name="Rectangle 5"/>
          <p:cNvSpPr txBox="1"/>
          <p:nvPr/>
        </p:nvSpPr>
        <p:spPr>
          <a:xfrm>
            <a:off x="723747" y="2816557"/>
            <a:ext cx="5686099" cy="125402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1500">
                <a:solidFill>
                  <a:srgbClr val="F19A28"/>
                </a:solidFill>
              </a:defRPr>
            </a:pPr>
            <a:r>
              <a:t>Secteurs “gagnants” en termes d’emploi :</a:t>
            </a:r>
          </a:p>
          <a:p>
            <a:pPr algn="l">
              <a:defRPr sz="1000">
                <a:solidFill>
                  <a:srgbClr val="0126D4"/>
                </a:solidFill>
              </a:defRPr>
            </a:pPr>
            <a:endParaRPr/>
          </a:p>
          <a:p>
            <a:pPr marL="211666" indent="-211666" algn="l">
              <a:buSzPct val="125000"/>
              <a:buChar char="•"/>
              <a:defRPr b="0"/>
            </a:pPr>
            <a:r>
              <a:t>Conseil et assistance</a:t>
            </a:r>
          </a:p>
          <a:p>
            <a:pPr marL="211666" indent="-211666" algn="l">
              <a:buSzPct val="125000"/>
              <a:buChar char="•"/>
              <a:defRPr b="0"/>
            </a:pPr>
            <a:r>
              <a:t>Action sociale</a:t>
            </a:r>
          </a:p>
          <a:p>
            <a:pPr marL="211666" indent="-211666" algn="l">
              <a:buSzPct val="125000"/>
              <a:buChar char="•"/>
              <a:defRPr b="0"/>
            </a:pPr>
            <a:r>
              <a:t>Services personnels et domestiques</a:t>
            </a:r>
          </a:p>
          <a:p>
            <a:pPr marL="211666" indent="-211666" algn="l">
              <a:buSzPct val="125000"/>
              <a:buChar char="•"/>
              <a:defRPr b="0"/>
            </a:pPr>
            <a:r>
              <a:t>Activités récréatives, culturelles et sportives</a:t>
            </a:r>
          </a:p>
        </p:txBody>
      </p:sp>
      <p:sp>
        <p:nvSpPr>
          <p:cNvPr id="402" name="492 000 postes créés dans la finance…"/>
          <p:cNvSpPr txBox="1"/>
          <p:nvPr/>
        </p:nvSpPr>
        <p:spPr>
          <a:xfrm>
            <a:off x="1118555" y="4646102"/>
            <a:ext cx="3807091" cy="95855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marL="264583" indent="-264583" algn="l">
              <a:buSzPct val="50000"/>
              <a:buBlip>
                <a:blip r:embed="rId4"/>
              </a:buBlip>
              <a:defRPr sz="1600"/>
            </a:pPr>
            <a:r>
              <a:t>492 000</a:t>
            </a:r>
            <a:r>
              <a:rPr b="0"/>
              <a:t> postes créés dans la</a:t>
            </a:r>
            <a:r>
              <a:t> finance</a:t>
            </a:r>
          </a:p>
          <a:p>
            <a:pPr marL="264583" indent="-264583" algn="l">
              <a:buSzPct val="50000"/>
              <a:buBlip>
                <a:blip r:embed="rId4"/>
              </a:buBlip>
              <a:defRPr sz="1600"/>
            </a:pPr>
            <a:r>
              <a:t>416 000</a:t>
            </a:r>
            <a:r>
              <a:rPr b="0"/>
              <a:t> dans le </a:t>
            </a:r>
            <a:r>
              <a:t>management</a:t>
            </a:r>
          </a:p>
          <a:p>
            <a:pPr marL="264583" indent="-264583" algn="l">
              <a:buSzPct val="50000"/>
              <a:buBlip>
                <a:blip r:embed="rId4"/>
              </a:buBlip>
              <a:defRPr sz="1600"/>
            </a:pPr>
            <a:r>
              <a:t>339 000</a:t>
            </a:r>
            <a:r>
              <a:rPr b="0"/>
              <a:t> dans l’</a:t>
            </a:r>
            <a:r>
              <a:t>engineering</a:t>
            </a:r>
            <a:endParaRPr b="0"/>
          </a:p>
          <a:p>
            <a:pPr marL="264583" indent="-264583" algn="l">
              <a:buSzPct val="50000"/>
              <a:buBlip>
                <a:blip r:embed="rId4"/>
              </a:buBlip>
              <a:defRPr sz="1600"/>
            </a:pPr>
            <a:r>
              <a:t>405 000 </a:t>
            </a:r>
            <a:r>
              <a:rPr b="0"/>
              <a:t>dans l’</a:t>
            </a:r>
            <a:r>
              <a:t>informatique</a:t>
            </a:r>
          </a:p>
        </p:txBody>
      </p:sp>
      <p:pic>
        <p:nvPicPr>
          <p:cNvPr id="403" name="Rounded Rectangle" descr="Rounded Rectangle"/>
          <p:cNvPicPr>
            <a:picLocks noChangeAspect="1"/>
          </p:cNvPicPr>
          <p:nvPr/>
        </p:nvPicPr>
        <p:blipFill>
          <a:blip r:embed="rId5">
            <a:extLst/>
          </a:blip>
          <a:stretch>
            <a:fillRect/>
          </a:stretch>
        </p:blipFill>
        <p:spPr>
          <a:xfrm>
            <a:off x="697617" y="4360974"/>
            <a:ext cx="4911201" cy="1528808"/>
          </a:xfrm>
          <a:prstGeom prst="rect">
            <a:avLst/>
          </a:prstGeom>
          <a:ln w="12700">
            <a:miter lim="400000"/>
          </a:ln>
        </p:spPr>
      </p:pic>
      <p:sp>
        <p:nvSpPr>
          <p:cNvPr id="404" name="Source: The Future of jobs, World Economic Forum / Evolution de l'emploi à l'horizon 2030, Centre d’Analyse Stratégique, 2017">
            <a:hlinkClick r:id="rId6"/>
          </p:cNvPr>
          <p:cNvSpPr txBox="1"/>
          <p:nvPr/>
        </p:nvSpPr>
        <p:spPr>
          <a:xfrm>
            <a:off x="688207" y="6266302"/>
            <a:ext cx="6195326" cy="13679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sz="700" b="0"/>
            </a:pPr>
            <a:r>
              <a:t>Source : </a:t>
            </a:r>
            <a:r>
              <a:rPr i="1"/>
              <a:t>The Future of jobs</a:t>
            </a:r>
            <a:r>
              <a:t>, World Economic Forum / Evolution de l'emploi à l'horizon 2030, Centre d’Analyse Stratégique, 2017</a:t>
            </a:r>
          </a:p>
        </p:txBody>
      </p:sp>
      <p:sp>
        <p:nvSpPr>
          <p:cNvPr id="405" name="Des emplois porteurs"/>
          <p:cNvSpPr txBox="1"/>
          <p:nvPr/>
        </p:nvSpPr>
        <p:spPr>
          <a:xfrm>
            <a:off x="723751" y="401314"/>
            <a:ext cx="3309969" cy="408715"/>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2500">
                <a:solidFill>
                  <a:srgbClr val="F19A28"/>
                </a:solidFill>
              </a:defRPr>
            </a:lvl1pPr>
          </a:lstStyle>
          <a:p>
            <a:r>
              <a:t>Des emplois porteurs</a:t>
            </a:r>
          </a:p>
        </p:txBody>
      </p:sp>
      <p:sp>
        <p:nvSpPr>
          <p:cNvPr id="406" name="Automatisation du travail"/>
          <p:cNvSpPr txBox="1"/>
          <p:nvPr/>
        </p:nvSpPr>
        <p:spPr>
          <a:xfrm>
            <a:off x="10067762" y="6582988"/>
            <a:ext cx="155947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800" b="0" cap="all">
                <a:solidFill>
                  <a:srgbClr val="FFFFFF"/>
                </a:solidFill>
              </a:defRPr>
            </a:lvl1pPr>
          </a:lstStyle>
          <a:p>
            <a:r>
              <a:t>Automatisation du travail</a:t>
            </a:r>
          </a:p>
        </p:txBody>
      </p:sp>
    </p:spTree>
  </p:cSld>
  <p:clrMapOvr>
    <a:masterClrMapping/>
  </p:clrMapOvr>
  <p:transition xmlns:p14="http://schemas.microsoft.com/office/powerpoint/2010/mai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92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92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80</a:t>
            </a:fld>
            <a:endParaRPr/>
          </a:p>
        </p:txBody>
      </p:sp>
      <p:pic>
        <p:nvPicPr>
          <p:cNvPr id="1924"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925" name="CAS PRATIQUE 1 :…"/>
          <p:cNvSpPr txBox="1"/>
          <p:nvPr/>
        </p:nvSpPr>
        <p:spPr>
          <a:xfrm>
            <a:off x="227658" y="298268"/>
            <a:ext cx="11736684" cy="39642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l">
              <a:defRPr sz="2400">
                <a:solidFill>
                  <a:srgbClr val="09209A"/>
                </a:solidFill>
              </a:defRPr>
            </a:pPr>
            <a:r>
              <a:t>INTERVIEW : </a:t>
            </a:r>
            <a:r>
              <a:rPr sz="2000"/>
              <a:t>Emad Jelouali, BNP Paribas, penser les formations en « mobile learning »</a:t>
            </a:r>
          </a:p>
        </p:txBody>
      </p:sp>
      <p:sp>
        <p:nvSpPr>
          <p:cNvPr id="1926" name="ZoneTexte 8"/>
          <p:cNvSpPr txBox="1"/>
          <p:nvPr/>
        </p:nvSpPr>
        <p:spPr>
          <a:xfrm>
            <a:off x="319844" y="1085924"/>
            <a:ext cx="11552312" cy="4272534"/>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numCol="3" spcCol="577615"/>
          <a:lstStyle/>
          <a:p>
            <a:pPr algn="just">
              <a:defRPr sz="1200"/>
            </a:pPr>
            <a:r>
              <a:t>Quelles formations font l’unanimité aujourd’hui et dans quels métiers ? </a:t>
            </a:r>
          </a:p>
          <a:p>
            <a:pPr algn="just">
              <a:defRPr sz="1200"/>
            </a:pPr>
            <a:endParaRPr b="0"/>
          </a:p>
          <a:p>
            <a:pPr algn="just">
              <a:defRPr sz="1200" b="0"/>
            </a:pPr>
            <a:r>
              <a:t>Les parcours de formation ne sont plus pensés par fonctions mais par compétences. Aujourd’hui, </a:t>
            </a:r>
            <a:r>
              <a:rPr b="1"/>
              <a:t>les salariés pensent évolution, employabilité, et intérêt pour l’avenir.</a:t>
            </a:r>
            <a:r>
              <a:t> En résumé, tout ce qui est lié au digital et à l’innovation est très recherché et une formation sur le domaine de l’agilité ou du design thinking peut être suivie par un financier sans que ce soit « inadapté ». Nous menons beaucoup de formations dans ce domaine. Nous sommes également très sollicités sur la question de la data mais, pour l’instant, nous devons faire appel à des prestataires dans ce domaine. </a:t>
            </a:r>
          </a:p>
          <a:p>
            <a:pPr algn="just">
              <a:defRPr sz="1200" b="0"/>
            </a:pPr>
            <a:r>
              <a:t> </a:t>
            </a:r>
          </a:p>
          <a:p>
            <a:pPr algn="just">
              <a:defRPr sz="1200" b="0"/>
            </a:pPr>
            <a:endParaRPr/>
          </a:p>
          <a:p>
            <a:pPr algn="just">
              <a:defRPr sz="1200" b="0"/>
            </a:pPr>
            <a:endParaRPr/>
          </a:p>
          <a:p>
            <a:pPr algn="just">
              <a:defRPr sz="1200"/>
            </a:pPr>
            <a:endParaRPr/>
          </a:p>
          <a:p>
            <a:pPr algn="just">
              <a:defRPr sz="1200"/>
            </a:pPr>
            <a:endParaRPr/>
          </a:p>
          <a:p>
            <a:pPr algn="just">
              <a:defRPr sz="1200"/>
            </a:pPr>
            <a:endParaRPr/>
          </a:p>
          <a:p>
            <a:pPr algn="just">
              <a:defRPr sz="1200"/>
            </a:pPr>
            <a:endParaRPr/>
          </a:p>
          <a:p>
            <a:pPr algn="just">
              <a:defRPr sz="1200"/>
            </a:pPr>
            <a:r>
              <a:t>Quels conseils donneriez-vous à une société n’ayant pas digitalisé ses formations ?  </a:t>
            </a:r>
          </a:p>
          <a:p>
            <a:pPr algn="just">
              <a:defRPr sz="1200"/>
            </a:pPr>
            <a:endParaRPr/>
          </a:p>
          <a:p>
            <a:pPr algn="just">
              <a:defRPr sz="1200" b="0"/>
            </a:pPr>
            <a:r>
              <a:t>Je leur dirais d’oser et de se lancer. Il faut se donner les moyens au risque que le coût soit bien plus cher : </a:t>
            </a:r>
            <a:r>
              <a:rPr b="1"/>
              <a:t>le développement des compétences, c’est le moyen d’améliorer son business</a:t>
            </a:r>
            <a:r>
              <a:t>. Dire à un nouvel arrivant que l’année prochaine, il sera formé à un sujet qui l’intéresse aujourd’hui, ça n’a pas de sens. Il va se débrouiller seul et se rendre sur YouTube, Google. Tout va très vite, il faut être agile et donner les moyens aux responsables formation. </a:t>
            </a:r>
          </a:p>
          <a:p>
            <a:pPr algn="just">
              <a:defRPr sz="1200" b="0"/>
            </a:pPr>
            <a:r>
              <a:t> </a:t>
            </a:r>
          </a:p>
          <a:p>
            <a:pPr algn="just">
              <a:defRPr sz="1200"/>
            </a:pPr>
            <a:endParaRPr/>
          </a:p>
          <a:p>
            <a:pPr algn="just">
              <a:defRPr sz="1200"/>
            </a:pPr>
            <a:endParaRPr/>
          </a:p>
          <a:p>
            <a:pPr algn="just">
              <a:defRPr sz="1200"/>
            </a:pPr>
            <a:endParaRPr/>
          </a:p>
          <a:p>
            <a:pPr algn="just">
              <a:defRPr sz="1200"/>
            </a:pPr>
            <a:endParaRPr/>
          </a:p>
          <a:p>
            <a:pPr algn="just">
              <a:defRPr sz="1200"/>
            </a:pPr>
            <a:endParaRPr/>
          </a:p>
          <a:p>
            <a:pPr algn="just">
              <a:defRPr sz="1200"/>
            </a:pPr>
            <a:endParaRPr/>
          </a:p>
          <a:p>
            <a:pPr algn="just">
              <a:defRPr sz="1200"/>
            </a:pPr>
            <a:endParaRPr/>
          </a:p>
          <a:p>
            <a:pPr algn="just">
              <a:defRPr sz="1200"/>
            </a:pPr>
            <a:endParaRPr/>
          </a:p>
          <a:p>
            <a:pPr algn="just">
              <a:defRPr sz="1200"/>
            </a:pPr>
            <a:r>
              <a:t>Passer en tout « digital », n’est-ce pas risquer de perdre de vue les vraies problématiques des salariés ? </a:t>
            </a:r>
          </a:p>
          <a:p>
            <a:pPr algn="just">
              <a:defRPr sz="1200"/>
            </a:pPr>
            <a:endParaRPr/>
          </a:p>
          <a:p>
            <a:pPr algn="just">
              <a:defRPr sz="1200" b="0"/>
            </a:pPr>
            <a:r>
              <a:t>Ce n’est pas possible ni souhaitable de passer au « tout digital ». Les apprenants sont des êtres humains et, à un moment donné, il faut discuter et échanger. </a:t>
            </a:r>
            <a:r>
              <a:rPr b="1"/>
              <a:t>Je milite pour le Blended Learning.</a:t>
            </a:r>
            <a:r>
              <a:t> Faire du présentiel pour le principe, ça n’a pas d’intérêt, mais créer du « tout digital » ou s’orienter vers de l’innovation simplement parce que c’est ludique (sans objectif clair de formation), ça n’a pas de sens non plus : il faut qu’il y ait une valeur ajoutée dans les deux cas, et dans le présentiel, je pense que c’est le travail en équipe, la mise en situation/l’étude de cas qui apportent un vrai plus.  Il faut laisser la possibilité à la fin d’une formation (par exemple, SPOC* de 3 semaines) de se retrouver pour travailler en équipe, discuter de certaines situations. C’est également l’occasion d’avoir une certification par exemple.  </a:t>
            </a:r>
          </a:p>
          <a:p>
            <a:pPr algn="just">
              <a:defRPr sz="1200" b="0"/>
            </a:pPr>
            <a:endParaRPr/>
          </a:p>
          <a:p>
            <a:pPr algn="r">
              <a:defRPr sz="700" b="0"/>
            </a:pPr>
            <a:r>
              <a:t> *Small Private Online Course</a:t>
            </a:r>
          </a:p>
        </p:txBody>
      </p:sp>
      <p:pic>
        <p:nvPicPr>
          <p:cNvPr id="1927" name="Picture 3" descr="Picture 3"/>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015879" y="4212798"/>
            <a:ext cx="2428596" cy="2066085"/>
          </a:xfrm>
          <a:prstGeom prst="rect">
            <a:avLst/>
          </a:prstGeom>
          <a:ln w="12700">
            <a:miter lim="400000"/>
          </a:ln>
        </p:spPr>
      </p:pic>
      <p:sp>
        <p:nvSpPr>
          <p:cNvPr id="1928" name="Formation et montée en compétence"/>
          <p:cNvSpPr txBox="1"/>
          <p:nvPr/>
        </p:nvSpPr>
        <p:spPr>
          <a:xfrm>
            <a:off x="9428149" y="6582988"/>
            <a:ext cx="2199085"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Formation et montée en compétence</a:t>
            </a:r>
          </a:p>
        </p:txBody>
      </p:sp>
    </p:spTree>
  </p:cSld>
  <p:clrMapOvr>
    <a:masterClrMapping/>
  </p:clrMapOvr>
  <p:transition xmlns:p14="http://schemas.microsoft.com/office/powerpoint/2010/mai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0"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931"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932"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81</a:t>
            </a:fld>
            <a:endParaRPr/>
          </a:p>
        </p:txBody>
      </p:sp>
      <p:pic>
        <p:nvPicPr>
          <p:cNvPr id="1933"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934" name="Place à la réalité virtuelle…"/>
          <p:cNvSpPr txBox="1"/>
          <p:nvPr/>
        </p:nvSpPr>
        <p:spPr>
          <a:xfrm>
            <a:off x="265643" y="887618"/>
            <a:ext cx="5173560" cy="47013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3000">
                <a:solidFill>
                  <a:srgbClr val="09209A"/>
                </a:solidFill>
              </a:defRPr>
            </a:lvl1pPr>
          </a:lstStyle>
          <a:p>
            <a:r>
              <a:t>Place à la réalité virtuelle…</a:t>
            </a:r>
          </a:p>
        </p:txBody>
      </p:sp>
      <p:sp>
        <p:nvSpPr>
          <p:cNvPr id="1935" name="ZoneTexte 9"/>
          <p:cNvSpPr txBox="1"/>
          <p:nvPr/>
        </p:nvSpPr>
        <p:spPr>
          <a:xfrm>
            <a:off x="8398241" y="3988120"/>
            <a:ext cx="3385746" cy="154362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2000"/>
            </a:lvl1pPr>
          </a:lstStyle>
          <a:p>
            <a:r>
              <a:t>pour le marché mondial des équipements de la réalité augmentée (AR) et de la réalité virtuelle (VR) par rapport à 2016</a:t>
            </a:r>
          </a:p>
        </p:txBody>
      </p:sp>
      <p:sp>
        <p:nvSpPr>
          <p:cNvPr id="1936" name="Circle"/>
          <p:cNvSpPr/>
          <p:nvPr/>
        </p:nvSpPr>
        <p:spPr>
          <a:xfrm rot="21551094">
            <a:off x="6591513" y="3974117"/>
            <a:ext cx="1571639" cy="1571639"/>
          </a:xfrm>
          <a:prstGeom prst="ellipse">
            <a:avLst/>
          </a:prstGeom>
          <a:solidFill>
            <a:srgbClr val="0C436D"/>
          </a:solidFill>
          <a:ln w="25400">
            <a:solidFill>
              <a:srgbClr val="0076BA"/>
            </a:solidFill>
            <a:bevel/>
          </a:ln>
        </p:spPr>
        <p:txBody>
          <a:bodyPr lIns="0" tIns="0" rIns="0" bIns="0" anchor="ctr"/>
          <a:lstStyle/>
          <a:p>
            <a:pPr defTabSz="457200">
              <a:defRPr sz="900" b="0">
                <a:solidFill>
                  <a:srgbClr val="FFFFFF"/>
                </a:solidFill>
              </a:defRPr>
            </a:pPr>
            <a:endParaRPr/>
          </a:p>
        </p:txBody>
      </p:sp>
      <p:sp>
        <p:nvSpPr>
          <p:cNvPr id="1937" name="+ 25,5%"/>
          <p:cNvSpPr txBox="1"/>
          <p:nvPr/>
        </p:nvSpPr>
        <p:spPr>
          <a:xfrm>
            <a:off x="6624190" y="4550267"/>
            <a:ext cx="1506285" cy="419337"/>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defTabSz="323850">
              <a:spcBef>
                <a:spcPts val="800"/>
              </a:spcBef>
              <a:defRPr sz="3000">
                <a:solidFill>
                  <a:srgbClr val="FFFFFF"/>
                </a:solidFill>
              </a:defRPr>
            </a:lvl1pPr>
          </a:lstStyle>
          <a:p>
            <a:r>
              <a:t>+ 25,5%</a:t>
            </a:r>
          </a:p>
        </p:txBody>
      </p:sp>
      <p:sp>
        <p:nvSpPr>
          <p:cNvPr id="1938" name="Shape 901"/>
          <p:cNvSpPr txBox="1"/>
          <p:nvPr/>
        </p:nvSpPr>
        <p:spPr>
          <a:xfrm>
            <a:off x="253650" y="1600418"/>
            <a:ext cx="4572262" cy="77059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1600" b="0">
                <a:solidFill>
                  <a:srgbClr val="262626"/>
                </a:solidFill>
              </a:defRPr>
            </a:pPr>
            <a:r>
              <a:t>Cette nouvelle technologie permet d’acquérir </a:t>
            </a:r>
          </a:p>
          <a:p>
            <a:pPr algn="l">
              <a:defRPr sz="1600" b="0">
                <a:solidFill>
                  <a:srgbClr val="262626"/>
                </a:solidFill>
              </a:defRPr>
            </a:pPr>
            <a:r>
              <a:t>des compétences dans un environnement virtuel et réaliste.</a:t>
            </a:r>
          </a:p>
        </p:txBody>
      </p:sp>
      <p:sp>
        <p:nvSpPr>
          <p:cNvPr id="1939" name="ZoneTexte 18">
            <a:hlinkClick r:id="rId3"/>
          </p:cNvPr>
          <p:cNvSpPr txBox="1"/>
          <p:nvPr/>
        </p:nvSpPr>
        <p:spPr>
          <a:xfrm>
            <a:off x="7845136" y="6138451"/>
            <a:ext cx="4223942"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sz="700" b="0"/>
            </a:pPr>
            <a:r>
              <a:t>Source :</a:t>
            </a:r>
            <a:r>
              <a:rPr i="1"/>
              <a:t> DMEXCO, 5 grandes tendances à retenir</a:t>
            </a:r>
            <a:r>
              <a:t>, HUB Institute, 2017</a:t>
            </a:r>
          </a:p>
        </p:txBody>
      </p:sp>
      <p:sp>
        <p:nvSpPr>
          <p:cNvPr id="1940" name="Circle">
            <a:hlinkClick r:id="rId4"/>
          </p:cNvPr>
          <p:cNvSpPr/>
          <p:nvPr/>
        </p:nvSpPr>
        <p:spPr>
          <a:xfrm>
            <a:off x="5228292" y="119308"/>
            <a:ext cx="737683" cy="737683"/>
          </a:xfrm>
          <a:prstGeom prst="ellipse">
            <a:avLst/>
          </a:prstGeom>
          <a:solidFill>
            <a:srgbClr val="09209A"/>
          </a:solidFill>
          <a:ln w="12700">
            <a:miter lim="400000"/>
          </a:ln>
        </p:spPr>
        <p:txBody>
          <a:bodyPr lIns="0" tIns="0" rIns="0" bIns="0" anchor="ctr"/>
          <a:lstStyle/>
          <a:p>
            <a:pPr>
              <a:defRPr sz="1600">
                <a:solidFill>
                  <a:srgbClr val="FFFFFF"/>
                </a:solidFill>
              </a:defRPr>
            </a:pPr>
            <a:endParaRPr/>
          </a:p>
        </p:txBody>
      </p:sp>
      <p:sp>
        <p:nvSpPr>
          <p:cNvPr id="1941" name="… et augmentée"/>
          <p:cNvSpPr txBox="1"/>
          <p:nvPr/>
        </p:nvSpPr>
        <p:spPr>
          <a:xfrm>
            <a:off x="265643" y="2744146"/>
            <a:ext cx="5173560" cy="47013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3000">
                <a:solidFill>
                  <a:srgbClr val="09209A"/>
                </a:solidFill>
              </a:defRPr>
            </a:lvl1pPr>
          </a:lstStyle>
          <a:p>
            <a:r>
              <a:t>… et augmentée</a:t>
            </a:r>
          </a:p>
        </p:txBody>
      </p:sp>
      <p:sp>
        <p:nvSpPr>
          <p:cNvPr id="1942" name="Shape 901"/>
          <p:cNvSpPr txBox="1"/>
          <p:nvPr/>
        </p:nvSpPr>
        <p:spPr>
          <a:xfrm>
            <a:off x="277393" y="3346580"/>
            <a:ext cx="5494480" cy="168499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1600" b="0">
                <a:solidFill>
                  <a:srgbClr val="262626"/>
                </a:solidFill>
              </a:defRPr>
            </a:pPr>
            <a:r>
              <a:t>La réalité augmentée superpose des éléments </a:t>
            </a:r>
          </a:p>
          <a:p>
            <a:pPr algn="l">
              <a:defRPr sz="1600" b="0">
                <a:solidFill>
                  <a:srgbClr val="262626"/>
                </a:solidFill>
              </a:defRPr>
            </a:pPr>
            <a:r>
              <a:t>de la réalité et des éléments calculés par un système informatique en direct.</a:t>
            </a:r>
          </a:p>
          <a:p>
            <a:pPr algn="l">
              <a:defRPr sz="1600" b="0">
                <a:solidFill>
                  <a:srgbClr val="262626"/>
                </a:solidFill>
              </a:defRPr>
            </a:pPr>
            <a:endParaRPr/>
          </a:p>
          <a:p>
            <a:pPr algn="l">
              <a:defRPr sz="1600" b="0">
                <a:solidFill>
                  <a:srgbClr val="262626"/>
                </a:solidFill>
              </a:defRPr>
            </a:pPr>
            <a:r>
              <a:t>Ces technologies sont utilisées dans la santé, l’immobilier, le tourisme… mais aussi dans le cadre de la formation professionnelle en général. </a:t>
            </a:r>
          </a:p>
        </p:txBody>
      </p:sp>
      <p:pic>
        <p:nvPicPr>
          <p:cNvPr id="1943" name="Picture 2" descr="Picture 2"/>
          <p:cNvPicPr>
            <a:picLocks noChangeAspect="1"/>
          </p:cNvPicPr>
          <p:nvPr/>
        </p:nvPicPr>
        <p:blipFill>
          <a:blip r:embed="rId5">
            <a:extLst/>
          </a:blip>
          <a:stretch>
            <a:fillRect/>
          </a:stretch>
        </p:blipFill>
        <p:spPr>
          <a:xfrm>
            <a:off x="6078192" y="-107563"/>
            <a:ext cx="6370714" cy="3185357"/>
          </a:xfrm>
          <a:prstGeom prst="rect">
            <a:avLst/>
          </a:prstGeom>
          <a:ln w="12700">
            <a:miter lim="400000"/>
          </a:ln>
        </p:spPr>
      </p:pic>
      <p:sp>
        <p:nvSpPr>
          <p:cNvPr id="1944" name="ZoneTexte 18">
            <a:hlinkClick r:id="rId4"/>
          </p:cNvPr>
          <p:cNvSpPr txBox="1"/>
          <p:nvPr/>
        </p:nvSpPr>
        <p:spPr>
          <a:xfrm>
            <a:off x="7845136" y="6253579"/>
            <a:ext cx="4223942" cy="136793"/>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sz="700" b="0"/>
            </a:pPr>
            <a:r>
              <a:rPr i="1"/>
              <a:t>Réalité virtuelle et augmentée</a:t>
            </a:r>
            <a:r>
              <a:t>, Usine Digitale, 2017</a:t>
            </a:r>
          </a:p>
        </p:txBody>
      </p:sp>
      <p:sp>
        <p:nvSpPr>
          <p:cNvPr id="1945" name="Voire mixte !"/>
          <p:cNvSpPr txBox="1"/>
          <p:nvPr/>
        </p:nvSpPr>
        <p:spPr>
          <a:xfrm>
            <a:off x="265643" y="5501756"/>
            <a:ext cx="5173560" cy="470136"/>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3000">
                <a:solidFill>
                  <a:srgbClr val="09209A"/>
                </a:solidFill>
              </a:defRPr>
            </a:lvl1pPr>
          </a:lstStyle>
          <a:p>
            <a:r>
              <a:t>…voire mixte !</a:t>
            </a:r>
          </a:p>
        </p:txBody>
      </p:sp>
      <p:pic>
        <p:nvPicPr>
          <p:cNvPr id="1946" name="Image" descr="Image"/>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592543" y="62143"/>
            <a:ext cx="471509" cy="410213"/>
          </a:xfrm>
          <a:prstGeom prst="rect">
            <a:avLst/>
          </a:prstGeom>
          <a:ln w="12700">
            <a:miter lim="400000"/>
          </a:ln>
        </p:spPr>
      </p:pic>
      <p:pic>
        <p:nvPicPr>
          <p:cNvPr id="1947" name="Image" descr="Image"/>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339281" y="302876"/>
            <a:ext cx="443111" cy="410213"/>
          </a:xfrm>
          <a:prstGeom prst="rect">
            <a:avLst/>
          </a:prstGeom>
          <a:ln w="12700">
            <a:miter lim="400000"/>
          </a:ln>
        </p:spPr>
      </p:pic>
      <p:sp>
        <p:nvSpPr>
          <p:cNvPr id="1948" name="Formation et montée en compétence"/>
          <p:cNvSpPr txBox="1"/>
          <p:nvPr/>
        </p:nvSpPr>
        <p:spPr>
          <a:xfrm>
            <a:off x="9428149" y="6582988"/>
            <a:ext cx="2199085"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Formation et montée en compétence</a:t>
            </a:r>
          </a:p>
        </p:txBody>
      </p:sp>
    </p:spTree>
  </p:cSld>
  <p:clrMapOvr>
    <a:masterClrMapping/>
  </p:clrMapOvr>
  <p:transition xmlns:p14="http://schemas.microsoft.com/office/powerpoint/2010/mai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0"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951"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952" name="Shape 871"/>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82</a:t>
            </a:fld>
            <a:endParaRPr/>
          </a:p>
        </p:txBody>
      </p:sp>
      <p:pic>
        <p:nvPicPr>
          <p:cNvPr id="1953" name="image25.png" descr="image2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954" name="ZoneTexte 4"/>
          <p:cNvSpPr txBox="1"/>
          <p:nvPr/>
        </p:nvSpPr>
        <p:spPr>
          <a:xfrm>
            <a:off x="3258405" y="1981167"/>
            <a:ext cx="2594271" cy="54199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600"/>
            </a:lvl1pPr>
          </a:lstStyle>
          <a:p>
            <a:r>
              <a:t>De casques auront été commercialisés en 2021</a:t>
            </a:r>
          </a:p>
        </p:txBody>
      </p:sp>
      <p:sp>
        <p:nvSpPr>
          <p:cNvPr id="1955" name="ZoneTexte 5"/>
          <p:cNvSpPr txBox="1"/>
          <p:nvPr/>
        </p:nvSpPr>
        <p:spPr>
          <a:xfrm>
            <a:off x="9686878" y="1836193"/>
            <a:ext cx="2265531" cy="99919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600"/>
            </a:lvl1pPr>
          </a:lstStyle>
          <a:p>
            <a:r>
              <a:t>D’investissements pour le marché de la réalité virtuelle et de la réalité augmentée</a:t>
            </a:r>
          </a:p>
        </p:txBody>
      </p:sp>
      <p:sp>
        <p:nvSpPr>
          <p:cNvPr id="1956" name="ZoneTexte 6"/>
          <p:cNvSpPr txBox="1"/>
          <p:nvPr/>
        </p:nvSpPr>
        <p:spPr>
          <a:xfrm>
            <a:off x="9686878" y="4137731"/>
            <a:ext cx="2265531" cy="77059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600"/>
            </a:lvl1pPr>
          </a:lstStyle>
          <a:p>
            <a:r>
              <a:t>C’est la fourchette d’achat d’un casque de réalité virtuelle</a:t>
            </a:r>
          </a:p>
        </p:txBody>
      </p:sp>
      <p:sp>
        <p:nvSpPr>
          <p:cNvPr id="1957" name="ZoneTexte 7"/>
          <p:cNvSpPr txBox="1"/>
          <p:nvPr/>
        </p:nvSpPr>
        <p:spPr>
          <a:xfrm>
            <a:off x="472972" y="1637931"/>
            <a:ext cx="2779868" cy="1643804"/>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5400">
                <a:solidFill>
                  <a:srgbClr val="0F2094"/>
                </a:solidFill>
              </a:defRPr>
            </a:lvl1pPr>
          </a:lstStyle>
          <a:p>
            <a:r>
              <a:t> 100 millions</a:t>
            </a:r>
          </a:p>
        </p:txBody>
      </p:sp>
      <p:sp>
        <p:nvSpPr>
          <p:cNvPr id="1958" name="ZoneTexte 8"/>
          <p:cNvSpPr txBox="1"/>
          <p:nvPr/>
        </p:nvSpPr>
        <p:spPr>
          <a:xfrm>
            <a:off x="1198713" y="4182821"/>
            <a:ext cx="1744169" cy="85640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5400">
                <a:solidFill>
                  <a:srgbClr val="0F2094"/>
                </a:solidFill>
              </a:defRPr>
            </a:lvl1pPr>
          </a:lstStyle>
          <a:p>
            <a:r>
              <a:t>39%</a:t>
            </a:r>
          </a:p>
        </p:txBody>
      </p:sp>
      <p:sp>
        <p:nvSpPr>
          <p:cNvPr id="1959" name="ZoneTexte 9"/>
          <p:cNvSpPr txBox="1"/>
          <p:nvPr/>
        </p:nvSpPr>
        <p:spPr>
          <a:xfrm>
            <a:off x="6736694" y="3789121"/>
            <a:ext cx="2470246" cy="164380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5400">
                <a:solidFill>
                  <a:srgbClr val="0F2094"/>
                </a:solidFill>
              </a:defRPr>
            </a:lvl1pPr>
          </a:lstStyle>
          <a:p>
            <a:r>
              <a:t>100 à 1000 €</a:t>
            </a:r>
          </a:p>
        </p:txBody>
      </p:sp>
      <p:sp>
        <p:nvSpPr>
          <p:cNvPr id="1960" name="Connecteur droit 11"/>
          <p:cNvSpPr/>
          <p:nvPr/>
        </p:nvSpPr>
        <p:spPr>
          <a:xfrm>
            <a:off x="706074" y="3542630"/>
            <a:ext cx="10140289" cy="1"/>
          </a:xfrm>
          <a:prstGeom prst="line">
            <a:avLst/>
          </a:prstGeom>
          <a:ln w="12700">
            <a:solidFill>
              <a:srgbClr val="000000"/>
            </a:solidFill>
          </a:ln>
        </p:spPr>
        <p:txBody>
          <a:bodyPr lIns="45718" tIns="45718" rIns="45718" bIns="45718"/>
          <a:lstStyle/>
          <a:p>
            <a:endParaRPr/>
          </a:p>
        </p:txBody>
      </p:sp>
      <p:sp>
        <p:nvSpPr>
          <p:cNvPr id="1961" name="Connecteur droit 12"/>
          <p:cNvSpPr/>
          <p:nvPr/>
        </p:nvSpPr>
        <p:spPr>
          <a:xfrm flipH="1">
            <a:off x="6250404" y="2000192"/>
            <a:ext cx="3" cy="3350108"/>
          </a:xfrm>
          <a:prstGeom prst="line">
            <a:avLst/>
          </a:prstGeom>
          <a:ln w="12700">
            <a:solidFill>
              <a:srgbClr val="000000"/>
            </a:solidFill>
          </a:ln>
        </p:spPr>
        <p:txBody>
          <a:bodyPr lIns="45718" tIns="45718" rIns="45718" bIns="45718"/>
          <a:lstStyle/>
          <a:p>
            <a:endParaRPr/>
          </a:p>
        </p:txBody>
      </p:sp>
      <p:pic>
        <p:nvPicPr>
          <p:cNvPr id="1962" name="Picture 2" descr="Picture 2"/>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flipH="1">
            <a:off x="5420186" y="2749515"/>
            <a:ext cx="1660437" cy="1656273"/>
          </a:xfrm>
          <a:prstGeom prst="rect">
            <a:avLst/>
          </a:prstGeom>
          <a:ln w="12700">
            <a:miter lim="400000"/>
          </a:ln>
        </p:spPr>
      </p:pic>
      <p:sp>
        <p:nvSpPr>
          <p:cNvPr id="1963" name="ZoneTexte 14">
            <a:hlinkClick r:id="rId5"/>
          </p:cNvPr>
          <p:cNvSpPr txBox="1"/>
          <p:nvPr/>
        </p:nvSpPr>
        <p:spPr>
          <a:xfrm>
            <a:off x="6121400" y="6211306"/>
            <a:ext cx="6030423" cy="17743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sz="700" b="0"/>
            </a:pPr>
            <a:r>
              <a:t>Source :  </a:t>
            </a:r>
            <a:r>
              <a:rPr i="1"/>
              <a:t>10 Chiffres de la Réalité Virtuelle</a:t>
            </a:r>
            <a:r>
              <a:t>, 360natives.com, 2017</a:t>
            </a:r>
          </a:p>
        </p:txBody>
      </p:sp>
      <p:sp>
        <p:nvSpPr>
          <p:cNvPr id="1964" name="ZoneTexte 10"/>
          <p:cNvSpPr txBox="1"/>
          <p:nvPr/>
        </p:nvSpPr>
        <p:spPr>
          <a:xfrm>
            <a:off x="6648135" y="1637931"/>
            <a:ext cx="3193578" cy="1643804"/>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5400">
                <a:solidFill>
                  <a:srgbClr val="0F2094"/>
                </a:solidFill>
              </a:defRPr>
            </a:lvl1pPr>
          </a:lstStyle>
          <a:p>
            <a:r>
              <a:t>108 milliards</a:t>
            </a:r>
          </a:p>
        </p:txBody>
      </p:sp>
      <p:sp>
        <p:nvSpPr>
          <p:cNvPr id="1965" name="ZoneTexte 3"/>
          <p:cNvSpPr txBox="1"/>
          <p:nvPr/>
        </p:nvSpPr>
        <p:spPr>
          <a:xfrm>
            <a:off x="3258406" y="4273081"/>
            <a:ext cx="2670125" cy="99919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1600"/>
            </a:lvl1pPr>
          </a:lstStyle>
          <a:p>
            <a:r>
              <a:t>Des développeurs de jeux vidéos travaillent sur de la réalité virtuelle ou augmentée </a:t>
            </a:r>
          </a:p>
        </p:txBody>
      </p:sp>
      <p:sp>
        <p:nvSpPr>
          <p:cNvPr id="1966" name="Rectangle 4"/>
          <p:cNvSpPr txBox="1"/>
          <p:nvPr/>
        </p:nvSpPr>
        <p:spPr>
          <a:xfrm>
            <a:off x="613420" y="348775"/>
            <a:ext cx="8162702" cy="510774"/>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3000">
                <a:solidFill>
                  <a:srgbClr val="0F2094"/>
                </a:solidFill>
              </a:defRPr>
            </a:lvl1pPr>
          </a:lstStyle>
          <a:p>
            <a:r>
              <a:t>Quelques chiffres clés de l’AR et la VR</a:t>
            </a:r>
          </a:p>
        </p:txBody>
      </p:sp>
      <p:sp>
        <p:nvSpPr>
          <p:cNvPr id="1967" name="Formation et montée en compétence"/>
          <p:cNvSpPr txBox="1"/>
          <p:nvPr/>
        </p:nvSpPr>
        <p:spPr>
          <a:xfrm>
            <a:off x="9428149" y="6582988"/>
            <a:ext cx="2199085"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Formation et montée en compétence</a:t>
            </a:r>
          </a:p>
        </p:txBody>
      </p:sp>
    </p:spTree>
  </p:cSld>
  <p:clrMapOvr>
    <a:masterClrMapping/>
  </p:clrMapOvr>
  <p:transition xmlns:p14="http://schemas.microsoft.com/office/powerpoint/2010/mai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97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97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83</a:t>
            </a:fld>
            <a:endParaRPr/>
          </a:p>
        </p:txBody>
      </p:sp>
      <p:pic>
        <p:nvPicPr>
          <p:cNvPr id="1974"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975" name="Des applications métier concrètes"/>
          <p:cNvSpPr txBox="1"/>
          <p:nvPr/>
        </p:nvSpPr>
        <p:spPr>
          <a:xfrm>
            <a:off x="289387" y="472116"/>
            <a:ext cx="7403122" cy="470137"/>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lgn="l">
              <a:defRPr sz="3000">
                <a:solidFill>
                  <a:srgbClr val="09209A"/>
                </a:solidFill>
              </a:defRPr>
            </a:lvl1pPr>
          </a:lstStyle>
          <a:p>
            <a:r>
              <a:t>Des applications métier concrètes</a:t>
            </a:r>
          </a:p>
        </p:txBody>
      </p:sp>
      <p:sp>
        <p:nvSpPr>
          <p:cNvPr id="1976" name="Shape 877"/>
          <p:cNvSpPr txBox="1"/>
          <p:nvPr/>
        </p:nvSpPr>
        <p:spPr>
          <a:xfrm>
            <a:off x="911424" y="4851160"/>
            <a:ext cx="4618507" cy="89842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b="0"/>
            </a:lvl1pPr>
          </a:lstStyle>
          <a:p>
            <a:r>
              <a:t>Exercice d’entraînement virtuel, casques connectés, monde virtuel en 3D, Renault est précurseur en matière de gamification de ses formations depuis plusieurs années. </a:t>
            </a:r>
          </a:p>
        </p:txBody>
      </p:sp>
      <p:sp>
        <p:nvSpPr>
          <p:cNvPr id="1977" name="Shape 877"/>
          <p:cNvSpPr txBox="1"/>
          <p:nvPr/>
        </p:nvSpPr>
        <p:spPr>
          <a:xfrm>
            <a:off x="6405002" y="5767730"/>
            <a:ext cx="4950376" cy="49202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b="0"/>
            </a:lvl1pPr>
          </a:lstStyle>
          <a:p>
            <a:r>
              <a:t>Développement de l’industrie par Gabler, avec la réalité virtuelle et augmentée</a:t>
            </a:r>
          </a:p>
        </p:txBody>
      </p:sp>
      <p:sp>
        <p:nvSpPr>
          <p:cNvPr id="1978" name="ZoneTexte 7"/>
          <p:cNvSpPr txBox="1"/>
          <p:nvPr/>
        </p:nvSpPr>
        <p:spPr>
          <a:xfrm>
            <a:off x="321315" y="1130031"/>
            <a:ext cx="11329380" cy="54199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l">
              <a:defRPr sz="1600"/>
            </a:pPr>
            <a:r>
              <a:t>Une immersion totale permettant à l’apprenant de se former selon le sens qui lui convient le mieux : </a:t>
            </a:r>
          </a:p>
          <a:p>
            <a:pPr algn="l">
              <a:defRPr sz="1600"/>
            </a:pPr>
            <a:r>
              <a:t>visuel, auditif, kinesthésique…  Tout peut être simulé en même temps, l’apprenant est en conditions favorables.</a:t>
            </a:r>
          </a:p>
        </p:txBody>
      </p:sp>
      <p:pic>
        <p:nvPicPr>
          <p:cNvPr id="1979" name="Picture 2" descr="Picture 2"/>
          <p:cNvPicPr>
            <a:picLocks noChangeAspect="1"/>
          </p:cNvPicPr>
          <p:nvPr/>
        </p:nvPicPr>
        <p:blipFill>
          <a:blip r:embed="rId3">
            <a:extLst/>
          </a:blip>
          <a:stretch>
            <a:fillRect/>
          </a:stretch>
        </p:blipFill>
        <p:spPr>
          <a:xfrm>
            <a:off x="1000100" y="2172580"/>
            <a:ext cx="4207258" cy="2404149"/>
          </a:xfrm>
          <a:prstGeom prst="rect">
            <a:avLst/>
          </a:prstGeom>
          <a:ln w="12700">
            <a:miter lim="400000"/>
          </a:ln>
        </p:spPr>
      </p:pic>
      <p:sp>
        <p:nvSpPr>
          <p:cNvPr id="1980" name="Circle">
            <a:hlinkClick r:id="rId4" action="ppaction://hlinksldjump"/>
          </p:cNvPr>
          <p:cNvSpPr/>
          <p:nvPr/>
        </p:nvSpPr>
        <p:spPr>
          <a:xfrm>
            <a:off x="821367" y="2165939"/>
            <a:ext cx="737685" cy="737683"/>
          </a:xfrm>
          <a:prstGeom prst="ellipse">
            <a:avLst/>
          </a:prstGeom>
          <a:solidFill>
            <a:srgbClr val="0F2094"/>
          </a:solidFill>
          <a:ln w="12700">
            <a:miter lim="400000"/>
          </a:ln>
        </p:spPr>
        <p:txBody>
          <a:bodyPr lIns="0" tIns="0" rIns="0" bIns="0" anchor="ctr"/>
          <a:lstStyle/>
          <a:p>
            <a:pPr>
              <a:defRPr sz="1600">
                <a:solidFill>
                  <a:srgbClr val="0F2094"/>
                </a:solidFill>
              </a:defRPr>
            </a:pPr>
            <a:endParaRPr/>
          </a:p>
        </p:txBody>
      </p:sp>
      <p:sp>
        <p:nvSpPr>
          <p:cNvPr id="1981" name="Light Bulb"/>
          <p:cNvSpPr/>
          <p:nvPr/>
        </p:nvSpPr>
        <p:spPr>
          <a:xfrm>
            <a:off x="1050249" y="2299011"/>
            <a:ext cx="279922" cy="48536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25400">
            <a:solidFill>
              <a:srgbClr val="FFFFFF"/>
            </a:solidFill>
            <a:miter lim="400000"/>
          </a:ln>
        </p:spPr>
        <p:txBody>
          <a:bodyPr lIns="0" tIns="0" rIns="0" bIns="0" anchor="ctr"/>
          <a:lstStyle/>
          <a:p>
            <a:pPr>
              <a:defRPr sz="1600">
                <a:solidFill>
                  <a:srgbClr val="FFFFFF"/>
                </a:solidFill>
              </a:defRPr>
            </a:pPr>
            <a:endParaRPr/>
          </a:p>
        </p:txBody>
      </p:sp>
      <p:pic>
        <p:nvPicPr>
          <p:cNvPr id="1982" name="Picture 3" descr="Picture 3">
            <a:hlinkClick r:id="rId5"/>
          </p:cNvPr>
          <p:cNvPicPr>
            <a:picLocks noChangeAspect="1"/>
          </p:cNvPicPr>
          <p:nvPr/>
        </p:nvPicPr>
        <p:blipFill>
          <a:blip r:embed="rId6">
            <a:extLst/>
          </a:blip>
          <a:stretch>
            <a:fillRect/>
          </a:stretch>
        </p:blipFill>
        <p:spPr>
          <a:xfrm>
            <a:off x="6571599" y="2127978"/>
            <a:ext cx="4189847" cy="2381142"/>
          </a:xfrm>
          <a:prstGeom prst="rect">
            <a:avLst/>
          </a:prstGeom>
          <a:ln w="12700">
            <a:miter lim="400000"/>
          </a:ln>
        </p:spPr>
      </p:pic>
      <p:sp>
        <p:nvSpPr>
          <p:cNvPr id="1983" name="Shape"/>
          <p:cNvSpPr/>
          <p:nvPr/>
        </p:nvSpPr>
        <p:spPr>
          <a:xfrm>
            <a:off x="6508002" y="2020302"/>
            <a:ext cx="4305895" cy="2968433"/>
          </a:xfrm>
          <a:custGeom>
            <a:avLst/>
            <a:gdLst/>
            <a:ahLst/>
            <a:cxnLst>
              <a:cxn ang="0">
                <a:pos x="wd2" y="hd2"/>
              </a:cxn>
              <a:cxn ang="5400000">
                <a:pos x="wd2" y="hd2"/>
              </a:cxn>
              <a:cxn ang="10800000">
                <a:pos x="wd2" y="hd2"/>
              </a:cxn>
              <a:cxn ang="16200000">
                <a:pos x="wd2" y="hd2"/>
              </a:cxn>
            </a:cxnLst>
            <a:rect l="0" t="0" r="r" b="b"/>
            <a:pathLst>
              <a:path w="21600" h="21600" extrusionOk="0">
                <a:moveTo>
                  <a:pt x="20944" y="0"/>
                </a:moveTo>
                <a:cubicBezTo>
                  <a:pt x="656" y="0"/>
                  <a:pt x="656" y="0"/>
                  <a:pt x="656" y="0"/>
                </a:cubicBezTo>
                <a:cubicBezTo>
                  <a:pt x="293" y="0"/>
                  <a:pt x="0" y="425"/>
                  <a:pt x="0" y="951"/>
                </a:cubicBezTo>
                <a:cubicBezTo>
                  <a:pt x="0" y="20660"/>
                  <a:pt x="0" y="20660"/>
                  <a:pt x="0" y="20660"/>
                </a:cubicBezTo>
                <a:cubicBezTo>
                  <a:pt x="0" y="21186"/>
                  <a:pt x="293" y="21600"/>
                  <a:pt x="656" y="21600"/>
                </a:cubicBezTo>
                <a:cubicBezTo>
                  <a:pt x="20944" y="21600"/>
                  <a:pt x="20944" y="21600"/>
                  <a:pt x="20944" y="21600"/>
                </a:cubicBezTo>
                <a:cubicBezTo>
                  <a:pt x="21307" y="21600"/>
                  <a:pt x="21600" y="21186"/>
                  <a:pt x="21600" y="20660"/>
                </a:cubicBezTo>
                <a:cubicBezTo>
                  <a:pt x="21600" y="951"/>
                  <a:pt x="21600" y="951"/>
                  <a:pt x="21600" y="951"/>
                </a:cubicBezTo>
                <a:cubicBezTo>
                  <a:pt x="21600" y="425"/>
                  <a:pt x="21307" y="0"/>
                  <a:pt x="20944" y="0"/>
                </a:cubicBezTo>
                <a:close/>
                <a:moveTo>
                  <a:pt x="20852" y="17728"/>
                </a:moveTo>
                <a:cubicBezTo>
                  <a:pt x="764" y="17728"/>
                  <a:pt x="764" y="17728"/>
                  <a:pt x="764" y="17728"/>
                </a:cubicBezTo>
                <a:cubicBezTo>
                  <a:pt x="764" y="1086"/>
                  <a:pt x="764" y="1086"/>
                  <a:pt x="764" y="1086"/>
                </a:cubicBezTo>
                <a:cubicBezTo>
                  <a:pt x="20852" y="1086"/>
                  <a:pt x="20852" y="1086"/>
                  <a:pt x="20852" y="1086"/>
                </a:cubicBezTo>
                <a:lnTo>
                  <a:pt x="20852" y="17728"/>
                </a:lnTo>
                <a:close/>
              </a:path>
            </a:pathLst>
          </a:custGeom>
          <a:solidFill>
            <a:srgbClr val="000000"/>
          </a:solidFill>
          <a:ln w="12700">
            <a:miter lim="400000"/>
          </a:ln>
        </p:spPr>
        <p:txBody>
          <a:bodyPr lIns="0" tIns="0" rIns="0" bIns="0"/>
          <a:lstStyle/>
          <a:p>
            <a:pPr algn="l" defTabSz="914400">
              <a:defRPr sz="1800" b="0">
                <a:uFill>
                  <a:solidFill>
                    <a:srgbClr val="000000"/>
                  </a:solidFill>
                </a:uFill>
              </a:defRPr>
            </a:pPr>
            <a:endParaRPr/>
          </a:p>
        </p:txBody>
      </p:sp>
      <p:sp>
        <p:nvSpPr>
          <p:cNvPr id="1984" name="Shape"/>
          <p:cNvSpPr/>
          <p:nvPr/>
        </p:nvSpPr>
        <p:spPr>
          <a:xfrm>
            <a:off x="6508002" y="4600497"/>
            <a:ext cx="4305895" cy="39381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4512"/>
                  <a:pt x="0" y="14512"/>
                  <a:pt x="0" y="14512"/>
                </a:cubicBezTo>
                <a:cubicBezTo>
                  <a:pt x="0" y="18478"/>
                  <a:pt x="293" y="21600"/>
                  <a:pt x="656" y="21600"/>
                </a:cubicBezTo>
                <a:cubicBezTo>
                  <a:pt x="20944" y="21600"/>
                  <a:pt x="20944" y="21600"/>
                  <a:pt x="20944" y="21600"/>
                </a:cubicBezTo>
                <a:cubicBezTo>
                  <a:pt x="21307" y="21600"/>
                  <a:pt x="21600" y="18478"/>
                  <a:pt x="21600" y="14512"/>
                </a:cubicBezTo>
                <a:cubicBezTo>
                  <a:pt x="21600" y="0"/>
                  <a:pt x="21600" y="0"/>
                  <a:pt x="21600" y="0"/>
                </a:cubicBezTo>
                <a:lnTo>
                  <a:pt x="0" y="0"/>
                </a:lnTo>
                <a:close/>
              </a:path>
            </a:pathLst>
          </a:custGeom>
          <a:solidFill>
            <a:srgbClr val="777777"/>
          </a:solidFill>
          <a:ln w="12700">
            <a:miter lim="400000"/>
          </a:ln>
        </p:spPr>
        <p:txBody>
          <a:bodyPr lIns="0" tIns="0" rIns="0" bIns="0"/>
          <a:lstStyle/>
          <a:p>
            <a:pPr algn="l" defTabSz="914400">
              <a:defRPr sz="1800" b="0">
                <a:uFill>
                  <a:solidFill>
                    <a:srgbClr val="000000"/>
                  </a:solidFill>
                </a:uFill>
              </a:defRPr>
            </a:pPr>
            <a:endParaRPr/>
          </a:p>
        </p:txBody>
      </p:sp>
      <p:sp>
        <p:nvSpPr>
          <p:cNvPr id="1985" name="Shape"/>
          <p:cNvSpPr/>
          <p:nvPr/>
        </p:nvSpPr>
        <p:spPr>
          <a:xfrm>
            <a:off x="8151969" y="4994307"/>
            <a:ext cx="1017961" cy="31950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867" y="0"/>
                </a:lnTo>
                <a:lnTo>
                  <a:pt x="20812" y="0"/>
                </a:lnTo>
                <a:lnTo>
                  <a:pt x="21600" y="21600"/>
                </a:lnTo>
                <a:close/>
              </a:path>
            </a:pathLst>
          </a:custGeom>
          <a:solidFill>
            <a:srgbClr val="888888"/>
          </a:solidFill>
          <a:ln w="12700">
            <a:miter lim="400000"/>
          </a:ln>
        </p:spPr>
        <p:txBody>
          <a:bodyPr lIns="0" tIns="0" rIns="0" bIns="0"/>
          <a:lstStyle/>
          <a:p>
            <a:pPr algn="l" defTabSz="914400">
              <a:defRPr sz="1800" b="0">
                <a:uFill>
                  <a:solidFill>
                    <a:srgbClr val="000000"/>
                  </a:solidFill>
                </a:uFill>
              </a:defRPr>
            </a:pPr>
            <a:endParaRPr/>
          </a:p>
        </p:txBody>
      </p:sp>
      <p:sp>
        <p:nvSpPr>
          <p:cNvPr id="1986" name="Circle"/>
          <p:cNvSpPr/>
          <p:nvPr/>
        </p:nvSpPr>
        <p:spPr>
          <a:xfrm>
            <a:off x="8568070" y="4708237"/>
            <a:ext cx="196907" cy="196909"/>
          </a:xfrm>
          <a:prstGeom prst="ellipse">
            <a:avLst/>
          </a:prstGeom>
          <a:solidFill>
            <a:srgbClr val="666666"/>
          </a:solidFill>
          <a:ln w="12700">
            <a:miter lim="400000"/>
          </a:ln>
        </p:spPr>
        <p:txBody>
          <a:bodyPr lIns="0" tIns="0" rIns="0" bIns="0"/>
          <a:lstStyle/>
          <a:p>
            <a:pPr algn="l" defTabSz="914400">
              <a:defRPr sz="1800" b="0">
                <a:uFill>
                  <a:solidFill>
                    <a:srgbClr val="000000"/>
                  </a:solidFill>
                </a:uFill>
              </a:defRPr>
            </a:pPr>
            <a:endParaRPr/>
          </a:p>
        </p:txBody>
      </p:sp>
      <p:sp>
        <p:nvSpPr>
          <p:cNvPr id="1987" name="Circle">
            <a:hlinkClick r:id="rId5"/>
          </p:cNvPr>
          <p:cNvSpPr/>
          <p:nvPr/>
        </p:nvSpPr>
        <p:spPr>
          <a:xfrm>
            <a:off x="6248667" y="1770684"/>
            <a:ext cx="732043" cy="732043"/>
          </a:xfrm>
          <a:prstGeom prst="ellipse">
            <a:avLst/>
          </a:prstGeom>
          <a:solidFill>
            <a:srgbClr val="0F2094"/>
          </a:solidFill>
          <a:ln w="12700">
            <a:miter lim="400000"/>
          </a:ln>
        </p:spPr>
        <p:txBody>
          <a:bodyPr lIns="0" tIns="0" rIns="0" bIns="0" anchor="ctr"/>
          <a:lstStyle/>
          <a:p>
            <a:pPr>
              <a:defRPr sz="1600">
                <a:solidFill>
                  <a:srgbClr val="FFFFFF"/>
                </a:solidFill>
              </a:defRPr>
            </a:pPr>
            <a:endParaRPr/>
          </a:p>
        </p:txBody>
      </p:sp>
      <p:sp>
        <p:nvSpPr>
          <p:cNvPr id="1988" name="Video"/>
          <p:cNvSpPr/>
          <p:nvPr/>
        </p:nvSpPr>
        <p:spPr>
          <a:xfrm>
            <a:off x="6351971" y="1989592"/>
            <a:ext cx="525434" cy="294226"/>
          </a:xfrm>
          <a:custGeom>
            <a:avLst/>
            <a:gdLst/>
            <a:ahLst/>
            <a:cxnLst>
              <a:cxn ang="0">
                <a:pos x="wd2" y="hd2"/>
              </a:cxn>
              <a:cxn ang="5400000">
                <a:pos x="wd2" y="hd2"/>
              </a:cxn>
              <a:cxn ang="10800000">
                <a:pos x="wd2" y="hd2"/>
              </a:cxn>
              <a:cxn ang="16200000">
                <a:pos x="wd2" y="hd2"/>
              </a:cxn>
            </a:cxnLst>
            <a:rect l="0" t="0" r="r" b="b"/>
            <a:pathLst>
              <a:path w="21600" h="21600" extrusionOk="0">
                <a:moveTo>
                  <a:pt x="1386" y="0"/>
                </a:moveTo>
                <a:cubicBezTo>
                  <a:pt x="623" y="0"/>
                  <a:pt x="0" y="1113"/>
                  <a:pt x="0" y="2475"/>
                </a:cubicBezTo>
                <a:lnTo>
                  <a:pt x="0" y="19125"/>
                </a:lnTo>
                <a:cubicBezTo>
                  <a:pt x="0" y="20487"/>
                  <a:pt x="623" y="21600"/>
                  <a:pt x="1386" y="21600"/>
                </a:cubicBezTo>
                <a:lnTo>
                  <a:pt x="15853" y="21600"/>
                </a:lnTo>
                <a:cubicBezTo>
                  <a:pt x="16616" y="21600"/>
                  <a:pt x="17239" y="20487"/>
                  <a:pt x="17239" y="19125"/>
                </a:cubicBezTo>
                <a:lnTo>
                  <a:pt x="17239" y="15008"/>
                </a:lnTo>
                <a:cubicBezTo>
                  <a:pt x="17501" y="15278"/>
                  <a:pt x="17778" y="15564"/>
                  <a:pt x="17979" y="15771"/>
                </a:cubicBezTo>
                <a:lnTo>
                  <a:pt x="21000" y="18884"/>
                </a:lnTo>
                <a:cubicBezTo>
                  <a:pt x="21330" y="19224"/>
                  <a:pt x="21600" y="18948"/>
                  <a:pt x="21600" y="18268"/>
                </a:cubicBezTo>
                <a:lnTo>
                  <a:pt x="21600" y="12039"/>
                </a:lnTo>
                <a:cubicBezTo>
                  <a:pt x="21600" y="11358"/>
                  <a:pt x="21600" y="10242"/>
                  <a:pt x="21600" y="9561"/>
                </a:cubicBezTo>
                <a:lnTo>
                  <a:pt x="21600" y="3332"/>
                </a:lnTo>
                <a:cubicBezTo>
                  <a:pt x="21600" y="2652"/>
                  <a:pt x="21330" y="2376"/>
                  <a:pt x="21000" y="2716"/>
                </a:cubicBezTo>
                <a:lnTo>
                  <a:pt x="17979" y="5829"/>
                </a:lnTo>
                <a:cubicBezTo>
                  <a:pt x="17778" y="6036"/>
                  <a:pt x="17500" y="6322"/>
                  <a:pt x="17239" y="6592"/>
                </a:cubicBezTo>
                <a:lnTo>
                  <a:pt x="17239" y="2475"/>
                </a:lnTo>
                <a:cubicBezTo>
                  <a:pt x="17239" y="1113"/>
                  <a:pt x="16616" y="0"/>
                  <a:pt x="15853" y="0"/>
                </a:cubicBezTo>
                <a:lnTo>
                  <a:pt x="1386" y="0"/>
                </a:lnTo>
                <a:close/>
              </a:path>
            </a:pathLst>
          </a:custGeom>
          <a:ln w="25400">
            <a:solidFill>
              <a:srgbClr val="FFFFFF"/>
            </a:solidFill>
            <a:miter lim="400000"/>
          </a:ln>
        </p:spPr>
        <p:txBody>
          <a:bodyPr lIns="0" tIns="0" rIns="0" bIns="0" anchor="ctr"/>
          <a:lstStyle/>
          <a:p>
            <a:pPr>
              <a:defRPr sz="1600"/>
            </a:pPr>
            <a:endParaRPr/>
          </a:p>
        </p:txBody>
      </p:sp>
      <p:sp>
        <p:nvSpPr>
          <p:cNvPr id="1989" name="Rectangle"/>
          <p:cNvSpPr/>
          <p:nvPr/>
        </p:nvSpPr>
        <p:spPr>
          <a:xfrm>
            <a:off x="7914007" y="5482649"/>
            <a:ext cx="1496921" cy="41915"/>
          </a:xfrm>
          <a:prstGeom prst="rect">
            <a:avLst/>
          </a:prstGeom>
          <a:solidFill>
            <a:srgbClr val="666666"/>
          </a:solidFill>
          <a:ln w="12700">
            <a:miter lim="400000"/>
          </a:ln>
        </p:spPr>
        <p:txBody>
          <a:bodyPr lIns="0" tIns="0" rIns="0" bIns="0"/>
          <a:lstStyle/>
          <a:p>
            <a:pPr algn="l" defTabSz="457200">
              <a:defRPr sz="900">
                <a:uFill>
                  <a:solidFill>
                    <a:srgbClr val="000000"/>
                  </a:solidFill>
                </a:uFill>
              </a:defRPr>
            </a:pPr>
            <a:endParaRPr/>
          </a:p>
        </p:txBody>
      </p:sp>
      <p:sp>
        <p:nvSpPr>
          <p:cNvPr id="1990" name="Shape"/>
          <p:cNvSpPr/>
          <p:nvPr/>
        </p:nvSpPr>
        <p:spPr>
          <a:xfrm>
            <a:off x="7917999" y="5307010"/>
            <a:ext cx="1492929" cy="17564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2859" y="0"/>
                </a:lnTo>
                <a:lnTo>
                  <a:pt x="18683" y="0"/>
                </a:lnTo>
                <a:lnTo>
                  <a:pt x="21600" y="21600"/>
                </a:lnTo>
                <a:close/>
              </a:path>
            </a:pathLst>
          </a:custGeom>
          <a:solidFill>
            <a:srgbClr val="AAAAAA"/>
          </a:solidFill>
          <a:ln w="12700">
            <a:miter lim="400000"/>
          </a:ln>
        </p:spPr>
        <p:txBody>
          <a:bodyPr lIns="0" tIns="0" rIns="0" bIns="0"/>
          <a:lstStyle/>
          <a:p>
            <a:pPr algn="l" defTabSz="457200">
              <a:defRPr sz="900">
                <a:uFill>
                  <a:solidFill>
                    <a:srgbClr val="000000"/>
                  </a:solidFill>
                </a:uFill>
              </a:defRPr>
            </a:pPr>
            <a:endParaRPr/>
          </a:p>
        </p:txBody>
      </p:sp>
      <p:pic>
        <p:nvPicPr>
          <p:cNvPr id="1991" name="Image" descr="Image"/>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604253" y="1631654"/>
            <a:ext cx="448015" cy="389773"/>
          </a:xfrm>
          <a:prstGeom prst="rect">
            <a:avLst/>
          </a:prstGeom>
          <a:ln w="12700">
            <a:miter lim="400000"/>
          </a:ln>
        </p:spPr>
      </p:pic>
      <p:pic>
        <p:nvPicPr>
          <p:cNvPr id="1992" name="Image" descr="Image"/>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263753" y="2024550"/>
            <a:ext cx="448015" cy="389774"/>
          </a:xfrm>
          <a:prstGeom prst="rect">
            <a:avLst/>
          </a:prstGeom>
          <a:ln w="12700">
            <a:miter lim="400000"/>
          </a:ln>
        </p:spPr>
      </p:pic>
      <p:sp>
        <p:nvSpPr>
          <p:cNvPr id="1993" name="Formation et montée en compétence"/>
          <p:cNvSpPr txBox="1"/>
          <p:nvPr/>
        </p:nvSpPr>
        <p:spPr>
          <a:xfrm>
            <a:off x="9428149" y="6582988"/>
            <a:ext cx="2199085"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Formation et montée en compétence</a:t>
            </a:r>
          </a:p>
        </p:txBody>
      </p:sp>
    </p:spTree>
  </p:cSld>
  <p:clrMapOvr>
    <a:masterClrMapping/>
  </p:clrMapOvr>
  <p:transition xmlns:p14="http://schemas.microsoft.com/office/powerpoint/2010/mai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5"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1996"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199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84</a:t>
            </a:fld>
            <a:endParaRPr/>
          </a:p>
        </p:txBody>
      </p:sp>
      <p:pic>
        <p:nvPicPr>
          <p:cNvPr id="1998"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1999" name="Square"/>
          <p:cNvSpPr/>
          <p:nvPr/>
        </p:nvSpPr>
        <p:spPr>
          <a:xfrm>
            <a:off x="2142913" y="3160474"/>
            <a:ext cx="2867855" cy="2875425"/>
          </a:xfrm>
          <a:prstGeom prst="rect">
            <a:avLst/>
          </a:prstGeom>
          <a:solidFill>
            <a:srgbClr val="0C3EE0"/>
          </a:solidFill>
          <a:ln w="12700">
            <a:miter lim="400000"/>
          </a:ln>
        </p:spPr>
        <p:txBody>
          <a:bodyPr lIns="0" tIns="0" rIns="0" bIns="0" anchor="ctr"/>
          <a:lstStyle/>
          <a:p>
            <a:pPr>
              <a:defRPr sz="1600">
                <a:solidFill>
                  <a:srgbClr val="FFFFFF"/>
                </a:solidFill>
              </a:defRPr>
            </a:pPr>
            <a:endParaRPr/>
          </a:p>
        </p:txBody>
      </p:sp>
      <p:sp>
        <p:nvSpPr>
          <p:cNvPr id="2000" name="Rectangle"/>
          <p:cNvSpPr/>
          <p:nvPr/>
        </p:nvSpPr>
        <p:spPr>
          <a:xfrm>
            <a:off x="5424921" y="2504635"/>
            <a:ext cx="2867855" cy="3531263"/>
          </a:xfrm>
          <a:prstGeom prst="rect">
            <a:avLst/>
          </a:prstGeom>
          <a:solidFill>
            <a:srgbClr val="3530B3"/>
          </a:solidFill>
          <a:ln w="12700">
            <a:miter lim="400000"/>
          </a:ln>
        </p:spPr>
        <p:txBody>
          <a:bodyPr lIns="0" tIns="0" rIns="0" bIns="0" anchor="ctr"/>
          <a:lstStyle/>
          <a:p>
            <a:pPr>
              <a:defRPr sz="1600">
                <a:solidFill>
                  <a:srgbClr val="FFFFFF"/>
                </a:solidFill>
              </a:defRPr>
            </a:pPr>
            <a:endParaRPr/>
          </a:p>
        </p:txBody>
      </p:sp>
      <p:sp>
        <p:nvSpPr>
          <p:cNvPr id="2001" name="Rectangle"/>
          <p:cNvSpPr/>
          <p:nvPr/>
        </p:nvSpPr>
        <p:spPr>
          <a:xfrm>
            <a:off x="8706929" y="1707213"/>
            <a:ext cx="2867853" cy="4328686"/>
          </a:xfrm>
          <a:prstGeom prst="rect">
            <a:avLst/>
          </a:prstGeom>
          <a:solidFill>
            <a:srgbClr val="4E3EB3"/>
          </a:solidFill>
          <a:ln w="12700">
            <a:miter lim="400000"/>
          </a:ln>
        </p:spPr>
        <p:txBody>
          <a:bodyPr lIns="0" tIns="0" rIns="0" bIns="0" anchor="ctr"/>
          <a:lstStyle/>
          <a:p>
            <a:pPr>
              <a:defRPr sz="1600">
                <a:solidFill>
                  <a:srgbClr val="FFFFFF"/>
                </a:solidFill>
              </a:defRPr>
            </a:pPr>
            <a:endParaRPr/>
          </a:p>
        </p:txBody>
      </p:sp>
      <p:sp>
        <p:nvSpPr>
          <p:cNvPr id="2002" name="Une solution motivante pour les apprenants"/>
          <p:cNvSpPr txBox="1"/>
          <p:nvPr/>
        </p:nvSpPr>
        <p:spPr>
          <a:xfrm>
            <a:off x="2554876" y="3524463"/>
            <a:ext cx="2043931" cy="111012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800" cap="all">
                <a:solidFill>
                  <a:srgbClr val="FFFFFF"/>
                </a:solidFill>
              </a:defRPr>
            </a:lvl1pPr>
          </a:lstStyle>
          <a:p>
            <a:r>
              <a:t>Une solution motivante pour les apprenants</a:t>
            </a:r>
          </a:p>
        </p:txBody>
      </p:sp>
      <p:sp>
        <p:nvSpPr>
          <p:cNvPr id="2003" name="Des scenarii reproductibles à l’infini"/>
          <p:cNvSpPr txBox="1"/>
          <p:nvPr/>
        </p:nvSpPr>
        <p:spPr>
          <a:xfrm>
            <a:off x="5424921" y="3325541"/>
            <a:ext cx="2863439" cy="84342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lvl1pPr>
              <a:defRPr sz="1800" cap="all">
                <a:solidFill>
                  <a:srgbClr val="FFFFFF"/>
                </a:solidFill>
              </a:defRPr>
            </a:lvl1pPr>
          </a:lstStyle>
          <a:p>
            <a:r>
              <a:t>Des scenarii reproductibles à l’infini</a:t>
            </a:r>
          </a:p>
        </p:txBody>
      </p:sp>
      <p:sp>
        <p:nvSpPr>
          <p:cNvPr id="2004" name="Un coût limité comparativement aux environnements que l’on peut créer et qui peuvent coûter cher à l’utilisation…"/>
          <p:cNvSpPr txBox="1"/>
          <p:nvPr/>
        </p:nvSpPr>
        <p:spPr>
          <a:xfrm>
            <a:off x="8887689" y="2335571"/>
            <a:ext cx="2506334" cy="2546468"/>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defRPr sz="1700" cap="all">
                <a:solidFill>
                  <a:srgbClr val="FFFFFF"/>
                </a:solidFill>
              </a:defRPr>
            </a:pPr>
            <a:r>
              <a:t>Un coût limité comparativement aux environnements que l’on peut créer et qui peuvent coûter cher à l’utilisation</a:t>
            </a:r>
          </a:p>
          <a:p>
            <a:pPr>
              <a:defRPr sz="1700" cap="all">
                <a:solidFill>
                  <a:srgbClr val="FFFFFF"/>
                </a:solidFill>
              </a:defRPr>
            </a:pPr>
            <a:r>
              <a:t> </a:t>
            </a:r>
            <a:r>
              <a:rPr sz="1500" b="0" cap="none"/>
              <a:t>(cockpit, grues, machines à la pointe de l’innovation)</a:t>
            </a:r>
          </a:p>
        </p:txBody>
      </p:sp>
      <p:pic>
        <p:nvPicPr>
          <p:cNvPr id="2005" name="noun_540079_cc.png" descr="noun_540079_cc.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919814" y="4755200"/>
            <a:ext cx="1314120" cy="1124670"/>
          </a:xfrm>
          <a:prstGeom prst="rect">
            <a:avLst/>
          </a:prstGeom>
          <a:ln w="12700">
            <a:miter lim="400000"/>
          </a:ln>
        </p:spPr>
      </p:pic>
      <p:pic>
        <p:nvPicPr>
          <p:cNvPr id="2006" name="noun_229090_cc.png" descr="noun_229090_cc.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082758" y="4755200"/>
            <a:ext cx="1552234" cy="1124741"/>
          </a:xfrm>
          <a:prstGeom prst="rect">
            <a:avLst/>
          </a:prstGeom>
          <a:ln w="12700">
            <a:miter lim="400000"/>
          </a:ln>
        </p:spPr>
      </p:pic>
      <p:pic>
        <p:nvPicPr>
          <p:cNvPr id="2007" name="noun_1056231_cc.png" descr="noun_1056231_cc.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9564986" y="4915106"/>
            <a:ext cx="1352212" cy="1032445"/>
          </a:xfrm>
          <a:prstGeom prst="rect">
            <a:avLst/>
          </a:prstGeom>
          <a:ln w="12700">
            <a:miter lim="400000"/>
          </a:ln>
        </p:spPr>
      </p:pic>
      <p:sp>
        <p:nvSpPr>
          <p:cNvPr id="2008" name="Rectangle 4"/>
          <p:cNvSpPr txBox="1"/>
          <p:nvPr/>
        </p:nvSpPr>
        <p:spPr>
          <a:xfrm>
            <a:off x="613420" y="348775"/>
            <a:ext cx="8162702" cy="510774"/>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l">
              <a:defRPr sz="3000">
                <a:solidFill>
                  <a:srgbClr val="0F2094"/>
                </a:solidFill>
              </a:defRPr>
            </a:lvl1pPr>
          </a:lstStyle>
          <a:p>
            <a:r>
              <a:t>Pourquoi faire appel à la VR et l’AR ?</a:t>
            </a:r>
          </a:p>
        </p:txBody>
      </p:sp>
      <p:sp>
        <p:nvSpPr>
          <p:cNvPr id="2009" name="ZoneTexte 13"/>
          <p:cNvSpPr txBox="1"/>
          <p:nvPr/>
        </p:nvSpPr>
        <p:spPr>
          <a:xfrm>
            <a:off x="621568" y="1098671"/>
            <a:ext cx="8023436" cy="87813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marL="211666" indent="-211666" algn="l">
              <a:lnSpc>
                <a:spcPct val="70000"/>
              </a:lnSpc>
              <a:buSzPct val="125000"/>
              <a:buChar char="•"/>
              <a:defRPr sz="1700" b="0"/>
            </a:pPr>
            <a:r>
              <a:t>Une utilité évidente pour l’acquisition de </a:t>
            </a:r>
            <a:r>
              <a:rPr b="1"/>
              <a:t>multiples compétences techniques (notamment industrielles)</a:t>
            </a:r>
            <a:r>
              <a:t>. </a:t>
            </a:r>
          </a:p>
          <a:p>
            <a:pPr marL="211666" indent="-211666" algn="l">
              <a:lnSpc>
                <a:spcPct val="70000"/>
              </a:lnSpc>
              <a:buSzPct val="125000"/>
              <a:buChar char="•"/>
              <a:defRPr sz="1700" b="0"/>
            </a:pPr>
            <a:endParaRPr/>
          </a:p>
          <a:p>
            <a:pPr marL="211666" indent="-211666" algn="l">
              <a:lnSpc>
                <a:spcPct val="70000"/>
              </a:lnSpc>
              <a:buSzPct val="125000"/>
              <a:buChar char="•"/>
              <a:defRPr sz="1700" b="0"/>
            </a:pPr>
            <a:r>
              <a:t>Une utilité</a:t>
            </a:r>
            <a:r>
              <a:rPr b="1"/>
              <a:t> à démontrer</a:t>
            </a:r>
            <a:r>
              <a:t> et en cours de développement </a:t>
            </a:r>
            <a:r>
              <a:rPr b="1"/>
              <a:t>pour les soft skills</a:t>
            </a:r>
            <a:r>
              <a:t>.</a:t>
            </a:r>
          </a:p>
        </p:txBody>
      </p:sp>
      <p:sp>
        <p:nvSpPr>
          <p:cNvPr id="2010" name="ZoneTexte 20">
            <a:hlinkClick r:id="rId6"/>
          </p:cNvPr>
          <p:cNvSpPr txBox="1"/>
          <p:nvPr/>
        </p:nvSpPr>
        <p:spPr>
          <a:xfrm>
            <a:off x="6096000" y="6204329"/>
            <a:ext cx="6030423" cy="17743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r">
              <a:defRPr sz="700" b="0"/>
            </a:pPr>
            <a:r>
              <a:t>Source : </a:t>
            </a:r>
            <a:r>
              <a:rPr i="1"/>
              <a:t>La réalité augmentée dans la formation</a:t>
            </a:r>
            <a:r>
              <a:t>, Journal du Net, 2017</a:t>
            </a:r>
          </a:p>
        </p:txBody>
      </p:sp>
      <p:sp>
        <p:nvSpPr>
          <p:cNvPr id="2011" name="Circle">
            <a:hlinkClick r:id="rId7" action="ppaction://hlinksldjump"/>
          </p:cNvPr>
          <p:cNvSpPr/>
          <p:nvPr/>
        </p:nvSpPr>
        <p:spPr>
          <a:xfrm>
            <a:off x="10505888" y="552493"/>
            <a:ext cx="737685" cy="737683"/>
          </a:xfrm>
          <a:prstGeom prst="ellipse">
            <a:avLst/>
          </a:prstGeom>
          <a:solidFill>
            <a:srgbClr val="0F2094"/>
          </a:solidFill>
          <a:ln w="12700">
            <a:miter lim="400000"/>
          </a:ln>
        </p:spPr>
        <p:txBody>
          <a:bodyPr lIns="0" tIns="0" rIns="0" bIns="0" anchor="ctr"/>
          <a:lstStyle/>
          <a:p>
            <a:pPr>
              <a:defRPr sz="1600">
                <a:solidFill>
                  <a:srgbClr val="0F2094"/>
                </a:solidFill>
              </a:defRPr>
            </a:pPr>
            <a:endParaRPr/>
          </a:p>
        </p:txBody>
      </p:sp>
      <p:sp>
        <p:nvSpPr>
          <p:cNvPr id="2012" name="Light Bulb"/>
          <p:cNvSpPr/>
          <p:nvPr/>
        </p:nvSpPr>
        <p:spPr>
          <a:xfrm>
            <a:off x="10734771" y="685564"/>
            <a:ext cx="279922" cy="48536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FFFFFF"/>
            </a:solidFill>
            <a:miter lim="400000"/>
          </a:ln>
        </p:spPr>
        <p:txBody>
          <a:bodyPr lIns="0" tIns="0" rIns="0" bIns="0" anchor="ctr"/>
          <a:lstStyle/>
          <a:p>
            <a:pPr>
              <a:defRPr sz="1600">
                <a:solidFill>
                  <a:srgbClr val="FFFFFF"/>
                </a:solidFill>
              </a:defRPr>
            </a:pPr>
            <a:endParaRPr/>
          </a:p>
        </p:txBody>
      </p:sp>
      <p:pic>
        <p:nvPicPr>
          <p:cNvPr id="2013" name="Image" descr="Image"/>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941692" y="435119"/>
            <a:ext cx="448015" cy="389773"/>
          </a:xfrm>
          <a:prstGeom prst="rect">
            <a:avLst/>
          </a:prstGeom>
          <a:ln w="12700">
            <a:miter lim="400000"/>
          </a:ln>
        </p:spPr>
      </p:pic>
      <p:sp>
        <p:nvSpPr>
          <p:cNvPr id="2014" name="Formation et montée en compétence"/>
          <p:cNvSpPr txBox="1"/>
          <p:nvPr/>
        </p:nvSpPr>
        <p:spPr>
          <a:xfrm>
            <a:off x="9428149" y="6582988"/>
            <a:ext cx="2199085"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Formation et montée en compétence</a:t>
            </a:r>
          </a:p>
        </p:txBody>
      </p:sp>
    </p:spTree>
  </p:cSld>
  <p:clrMapOvr>
    <a:masterClrMapping/>
  </p:clrMapOvr>
  <p:transition xmlns:p14="http://schemas.microsoft.com/office/powerpoint/2010/mai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6"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2017"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201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85</a:t>
            </a:fld>
            <a:endParaRPr/>
          </a:p>
        </p:txBody>
      </p:sp>
      <p:pic>
        <p:nvPicPr>
          <p:cNvPr id="2019"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2020" name="CAS PRATIQUE 1 :…"/>
          <p:cNvSpPr txBox="1"/>
          <p:nvPr/>
        </p:nvSpPr>
        <p:spPr>
          <a:xfrm>
            <a:off x="227658" y="298268"/>
            <a:ext cx="11736684" cy="39642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l">
              <a:defRPr sz="2400">
                <a:solidFill>
                  <a:srgbClr val="09209A"/>
                </a:solidFill>
              </a:defRPr>
            </a:pPr>
            <a:r>
              <a:t>INTERVIEW : </a:t>
            </a:r>
            <a:r>
              <a:rPr sz="2000"/>
              <a:t>Florian Pons, Jungle VR, la VR et l’AR au service de formations efficientes </a:t>
            </a:r>
          </a:p>
        </p:txBody>
      </p:sp>
      <p:sp>
        <p:nvSpPr>
          <p:cNvPr id="2021" name="Flèche droite 14"/>
          <p:cNvSpPr/>
          <p:nvPr/>
        </p:nvSpPr>
        <p:spPr>
          <a:xfrm>
            <a:off x="11179650" y="6071815"/>
            <a:ext cx="890179" cy="288034"/>
          </a:xfrm>
          <a:prstGeom prst="rightArrow">
            <a:avLst>
              <a:gd name="adj1" fmla="val 50000"/>
              <a:gd name="adj2" fmla="val 50000"/>
            </a:avLst>
          </a:prstGeom>
          <a:solidFill>
            <a:srgbClr val="3530B3"/>
          </a:solidFill>
          <a:ln w="12700">
            <a:miter lim="400000"/>
          </a:ln>
        </p:spPr>
        <p:txBody>
          <a:bodyPr lIns="0" tIns="0" rIns="0" bIns="0" anchor="ctr"/>
          <a:lstStyle/>
          <a:p>
            <a:pPr>
              <a:defRPr sz="1600">
                <a:solidFill>
                  <a:srgbClr val="FFFFFF"/>
                </a:solidFill>
              </a:defRPr>
            </a:pPr>
            <a:endParaRPr/>
          </a:p>
        </p:txBody>
      </p:sp>
      <p:sp>
        <p:nvSpPr>
          <p:cNvPr id="2022" name="ZoneTexte 1"/>
          <p:cNvSpPr txBox="1"/>
          <p:nvPr/>
        </p:nvSpPr>
        <p:spPr>
          <a:xfrm>
            <a:off x="4243880" y="1452939"/>
            <a:ext cx="7632849" cy="432931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numCol="2" spcCol="381642"/>
          <a:lstStyle/>
          <a:p>
            <a:pPr algn="just">
              <a:defRPr sz="1200" i="1"/>
            </a:pPr>
            <a:r>
              <a:t>Pourquoi la réalité virtuelle (VR) et la réalité augmentée (AR) sont-elles des technologies adaptées à un environnement de formation selon vous ?</a:t>
            </a:r>
          </a:p>
          <a:p>
            <a:pPr algn="just">
              <a:defRPr sz="1200"/>
            </a:pPr>
            <a:endParaRPr/>
          </a:p>
          <a:p>
            <a:pPr algn="just">
              <a:defRPr sz="1200" b="0"/>
            </a:pPr>
            <a:r>
              <a:t>La réalité virtuelle et la réalité augmentée sont d'une aide précieuse pour la formation pour plusieurs raisons. Tout d'abord, </a:t>
            </a:r>
            <a:r>
              <a:rPr b="1"/>
              <a:t>l'objectif pédagogique est atteint plus facilement</a:t>
            </a:r>
            <a:r>
              <a:t> car l'apprenant retient mieux sa formation en réalité virtuelle qu'en regardant de simples vidéos ou en répondant à des questions théoriques (étude Google Daydream, juillet 2017). Ensuite, les apprenants sont contents de se former sur ces technologies. </a:t>
            </a:r>
            <a:r>
              <a:rPr b="1"/>
              <a:t>L'aspect ludique permet d'avoir des apprenants plus investis</a:t>
            </a:r>
            <a:r>
              <a:t>, qui se forment plus souvent et plus longtemps. Le troisième point important à retenir est </a:t>
            </a:r>
            <a:r>
              <a:rPr b="1"/>
              <a:t>l'économie réalisée</a:t>
            </a:r>
            <a:r>
              <a:t> par rapport à certaines formations présentielles : les coûts de déplacements (coût et temps de transport) ou même le coût pour maintenir une ligne de production à l'arrêt le temps de la formation. </a:t>
            </a:r>
          </a:p>
          <a:p>
            <a:pPr algn="just">
              <a:defRPr sz="1200" b="0"/>
            </a:pPr>
            <a:endParaRPr/>
          </a:p>
          <a:p>
            <a:pPr algn="just">
              <a:defRPr sz="1200" b="0"/>
            </a:pPr>
            <a:endParaRPr/>
          </a:p>
          <a:p>
            <a:pPr algn="just">
              <a:defRPr sz="1200" b="0"/>
            </a:pPr>
            <a:r>
              <a:t>En présentiel, il faut compter le coût de création et l'espace nécessaire à la création d'un centre de formation physique (faux chantier, faux amphi-théâtre, faux magasin, fausse usine, etc.) et bien sûr le coût humain. </a:t>
            </a:r>
          </a:p>
          <a:p>
            <a:pPr algn="just">
              <a:defRPr sz="1200"/>
            </a:pPr>
            <a:r>
              <a:rPr b="0"/>
              <a:t/>
            </a:r>
            <a:br>
              <a:rPr b="0"/>
            </a:br>
            <a:r>
              <a:rPr i="1"/>
              <a:t>Quels sont les intervenants et experts de la réalité virtuelle (VR) et de la réalité augmentée (AR) ?</a:t>
            </a:r>
            <a:endParaRPr b="0" i="1"/>
          </a:p>
          <a:p>
            <a:pPr algn="just">
              <a:defRPr sz="1200" b="0"/>
            </a:pPr>
            <a:r>
              <a:t>Chez Jungle VR, les intervenants sont variés. Nos équipes sont composées d'experts pédagogiques, de formateurs et de scénaristes qui nous permettent de travailler sur l'objectif pédagogique, au cœur de notre démarche. Nous sommes également accom-pagnés par des spécialistes des secteurs traités (experts métier)  en fonction du domaine du client : BTP, aviation, chimie, transport, automobile, management, banque, sécurité, etc. Pour la partie développement logiciel, notre équipe technique est composée de modeleurs 3D, de développeurs et d'experts en réalité virtuelle et réalité augmenté. </a:t>
            </a:r>
          </a:p>
        </p:txBody>
      </p:sp>
      <p:sp>
        <p:nvSpPr>
          <p:cNvPr id="2023" name="Line"/>
          <p:cNvSpPr/>
          <p:nvPr/>
        </p:nvSpPr>
        <p:spPr>
          <a:xfrm flipV="1">
            <a:off x="4048292" y="1426466"/>
            <a:ext cx="2" cy="4164279"/>
          </a:xfrm>
          <a:prstGeom prst="line">
            <a:avLst/>
          </a:prstGeom>
          <a:ln w="12700">
            <a:solidFill>
              <a:srgbClr val="7D4BB9"/>
            </a:solidFill>
            <a:miter lim="400000"/>
          </a:ln>
        </p:spPr>
        <p:txBody>
          <a:bodyPr lIns="45718" tIns="45718" rIns="45718" bIns="45718"/>
          <a:lstStyle/>
          <a:p>
            <a:endParaRPr/>
          </a:p>
        </p:txBody>
      </p:sp>
      <p:sp>
        <p:nvSpPr>
          <p:cNvPr id="2024" name="Rectangle 13"/>
          <p:cNvSpPr txBox="1"/>
          <p:nvPr/>
        </p:nvSpPr>
        <p:spPr>
          <a:xfrm>
            <a:off x="327147" y="4846673"/>
            <a:ext cx="3525560" cy="133105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sz="1200" b="0"/>
            </a:pPr>
            <a:r>
              <a:t>Florian Pons, CEO de Jungle VR, dirige un studio de développement de formations en réalité virtuelle et réalité augmentée. </a:t>
            </a:r>
          </a:p>
          <a:p>
            <a:pPr>
              <a:defRPr sz="1200" b="0"/>
            </a:pPr>
            <a:r>
              <a:t>Son credo : mettre les technologies immersives au service des RH pour servir la marque employeur. </a:t>
            </a:r>
          </a:p>
          <a:p>
            <a:pPr>
              <a:defRPr sz="1200"/>
            </a:pPr>
            <a:r>
              <a:rPr b="0"/>
              <a:t/>
            </a:r>
            <a:br>
              <a:rPr b="0"/>
            </a:br>
            <a:r>
              <a:rPr b="0"/>
              <a:t> </a:t>
            </a:r>
          </a:p>
        </p:txBody>
      </p:sp>
      <p:pic>
        <p:nvPicPr>
          <p:cNvPr id="2025" name="Picture 2" descr="Picture 2"/>
          <p:cNvPicPr>
            <a:picLocks noChangeAspect="1"/>
          </p:cNvPicPr>
          <p:nvPr/>
        </p:nvPicPr>
        <p:blipFill>
          <a:blip r:embed="rId3">
            <a:extLst/>
          </a:blip>
          <a:stretch>
            <a:fillRect/>
          </a:stretch>
        </p:blipFill>
        <p:spPr>
          <a:xfrm>
            <a:off x="1054140" y="2704933"/>
            <a:ext cx="1861619" cy="1861620"/>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4833" y="0"/>
                  <a:pt x="0" y="4833"/>
                  <a:pt x="0" y="10798"/>
                </a:cubicBezTo>
                <a:cubicBezTo>
                  <a:pt x="0" y="16761"/>
                  <a:pt x="4833" y="21600"/>
                  <a:pt x="10798" y="21600"/>
                </a:cubicBezTo>
                <a:cubicBezTo>
                  <a:pt x="16761" y="21600"/>
                  <a:pt x="21600" y="16761"/>
                  <a:pt x="21600" y="10798"/>
                </a:cubicBezTo>
                <a:cubicBezTo>
                  <a:pt x="21600" y="4833"/>
                  <a:pt x="16761" y="0"/>
                  <a:pt x="10798" y="0"/>
                </a:cubicBezTo>
                <a:close/>
              </a:path>
            </a:pathLst>
          </a:custGeom>
          <a:ln w="12700">
            <a:miter lim="400000"/>
          </a:ln>
        </p:spPr>
      </p:pic>
      <p:pic>
        <p:nvPicPr>
          <p:cNvPr id="2026" name="Image 18" descr="Image 18">
            <a:hlinkClick r:id="rId4"/>
          </p:cNvPr>
          <p:cNvPicPr>
            <a:picLocks noChangeAspect="1"/>
          </p:cNvPicPr>
          <p:nvPr/>
        </p:nvPicPr>
        <p:blipFill>
          <a:blip r:embed="rId5">
            <a:extLst/>
          </a:blip>
          <a:stretch>
            <a:fillRect/>
          </a:stretch>
        </p:blipFill>
        <p:spPr>
          <a:xfrm>
            <a:off x="302321" y="1092964"/>
            <a:ext cx="3365256" cy="1661239"/>
          </a:xfrm>
          <a:prstGeom prst="rect">
            <a:avLst/>
          </a:prstGeom>
          <a:ln w="12700">
            <a:miter lim="400000"/>
          </a:ln>
        </p:spPr>
      </p:pic>
      <p:sp>
        <p:nvSpPr>
          <p:cNvPr id="2027" name="Formation et montée en compétence"/>
          <p:cNvSpPr txBox="1"/>
          <p:nvPr/>
        </p:nvSpPr>
        <p:spPr>
          <a:xfrm>
            <a:off x="9428149" y="6582988"/>
            <a:ext cx="2199085"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Formation et montée en compétence</a:t>
            </a:r>
          </a:p>
        </p:txBody>
      </p:sp>
    </p:spTree>
  </p:cSld>
  <p:clrMapOvr>
    <a:masterClrMapping/>
  </p:clrMapOvr>
  <p:transition xmlns:p14="http://schemas.microsoft.com/office/powerpoint/2010/mai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9" name="Picture 2" descr="Picture 2"/>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6528047" y="810181"/>
            <a:ext cx="5665946" cy="5631895"/>
          </a:xfrm>
          <a:prstGeom prst="rect">
            <a:avLst/>
          </a:prstGeom>
          <a:ln w="12700">
            <a:miter lim="400000"/>
          </a:ln>
        </p:spPr>
      </p:pic>
      <p:sp>
        <p:nvSpPr>
          <p:cNvPr id="2030" name="Rectangle"/>
          <p:cNvSpPr/>
          <p:nvPr/>
        </p:nvSpPr>
        <p:spPr>
          <a:xfrm>
            <a:off x="-43824" y="1035038"/>
            <a:ext cx="8995800" cy="4787924"/>
          </a:xfrm>
          <a:prstGeom prst="rect">
            <a:avLst/>
          </a:prstGeom>
          <a:solidFill>
            <a:srgbClr val="FFFFFF"/>
          </a:solidFill>
          <a:ln w="12700">
            <a:miter lim="400000"/>
          </a:ln>
        </p:spPr>
        <p:txBody>
          <a:bodyPr lIns="0" tIns="0" rIns="0" bIns="0" anchor="ctr"/>
          <a:lstStyle/>
          <a:p>
            <a:endParaRPr/>
          </a:p>
        </p:txBody>
      </p:sp>
      <p:sp>
        <p:nvSpPr>
          <p:cNvPr id="2031"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2032"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203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86</a:t>
            </a:fld>
            <a:endParaRPr/>
          </a:p>
        </p:txBody>
      </p:sp>
      <p:pic>
        <p:nvPicPr>
          <p:cNvPr id="2034" name="image25.png" descr="image2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2035" name="ZoneTexte 1"/>
          <p:cNvSpPr txBox="1"/>
          <p:nvPr/>
        </p:nvSpPr>
        <p:spPr>
          <a:xfrm>
            <a:off x="448347" y="1268759"/>
            <a:ext cx="8315673" cy="4787924"/>
          </a:xfrm>
          <a:prstGeom prst="rect">
            <a:avLst/>
          </a:prstGeom>
          <a:ln w="12700">
            <a:miter lim="400000"/>
          </a:ln>
          <a:extLst>
            <a:ext uri="{C572A759-6A51-4108-AA02-DFA0A04FC94B}">
              <ma14:wrappingTextBoxFlag xmlns:ma14="http://schemas.microsoft.com/office/mac/drawingml/2011/main" val="1"/>
            </a:ext>
          </a:extLst>
        </p:spPr>
        <p:txBody>
          <a:bodyPr lIns="45719" rIns="45719" numCol="2" spcCol="415783"/>
          <a:lstStyle/>
          <a:p>
            <a:pPr algn="just">
              <a:defRPr sz="1200" i="1"/>
            </a:pPr>
            <a:r>
              <a:t>Quel est l'environnement de formation le plus étonnant que vous ayez dû concevoir pour un client ?</a:t>
            </a:r>
            <a:endParaRPr b="0"/>
          </a:p>
          <a:p>
            <a:pPr algn="just">
              <a:defRPr sz="1200" i="1"/>
            </a:pPr>
            <a:endParaRPr b="0"/>
          </a:p>
          <a:p>
            <a:pPr algn="just">
              <a:defRPr sz="1200" b="0"/>
            </a:pPr>
            <a:r>
              <a:t>Nous avons développé une </a:t>
            </a:r>
            <a:r>
              <a:rPr b="1"/>
              <a:t>formation de méthode agile "Scrum" </a:t>
            </a:r>
            <a:r>
              <a:t>pour un client. Un projet captivant, demandé par un client assez visionnaire... il fallait y penser ! Autrement, on nous a récemment demandé de </a:t>
            </a:r>
            <a:r>
              <a:rPr b="1"/>
              <a:t>recréer un hôtel et sa plage</a:t>
            </a:r>
            <a:r>
              <a:t> aux Antilles. Le gou-vernement d'un pays d'Asie nous a également contactés afin que nous aidions le département des pompiers à mieux se former. Enfin, nous venons de terminer un projet sur la ville du futur pour le Groupe Fayat où </a:t>
            </a:r>
            <a:r>
              <a:rPr b="1"/>
              <a:t>nous avons modélisé Paris </a:t>
            </a:r>
            <a:r>
              <a:t>ainsi que ses égouts. Vous pouvez ainsi évoluer dans la ville, réparer les luminaires, évoluer dans les égouts et même survoler Paris en hélicoptère. C'est assez impressionnant. </a:t>
            </a:r>
          </a:p>
          <a:p>
            <a:pPr algn="just">
              <a:defRPr sz="1200" b="0"/>
            </a:pPr>
            <a:endParaRPr/>
          </a:p>
          <a:p>
            <a:pPr algn="just">
              <a:defRPr sz="1200" i="1"/>
            </a:pPr>
            <a:r>
              <a:t>Quelles sont les formations et les secteurs de prédilection pour la VR et l’AR ?</a:t>
            </a:r>
          </a:p>
          <a:p>
            <a:pPr algn="just">
              <a:defRPr sz="1200" i="1"/>
            </a:pPr>
            <a:endParaRPr/>
          </a:p>
          <a:p>
            <a:pPr algn="just">
              <a:defRPr sz="1200" b="0"/>
            </a:pPr>
            <a:r>
              <a:t>Notre formation qualifiante en </a:t>
            </a:r>
            <a:r>
              <a:rPr b="1"/>
              <a:t>sécurité incendie </a:t>
            </a:r>
            <a:r>
              <a:t>en entreprise est bien plus fun que des cours théoriques et nous paraît totalement adaptée à la VR. Nous avons également une </a:t>
            </a:r>
            <a:r>
              <a:rPr b="1"/>
              <a:t>chasse aux risques dans un chantier</a:t>
            </a:r>
            <a:r>
              <a:t> de bâtiment neuf (BTP). </a:t>
            </a:r>
          </a:p>
          <a:p>
            <a:pPr algn="just">
              <a:defRPr sz="1200" b="0"/>
            </a:pPr>
            <a:r>
              <a:t>Mais plus globalement, la réalité virtuelle et augmentée est adaptée à tous les secteurs et c'est ce qui est fabuleux avec cette technologie. Le premier exemple qui me vient en tête, au delà d'explorer l'espace ou de marcher sur la lune, est la création d'une formation où </a:t>
            </a:r>
            <a:r>
              <a:rPr b="1"/>
              <a:t>nous avons entièrement modélisé une plateforme pétrolière offshore.</a:t>
            </a:r>
            <a:r>
              <a:t> Cela permet de réduire les coûts de déplacement car les apprenants devaient jusqu'à maintenant être déplacés par hélicoptère. L'usine du futur dans </a:t>
            </a:r>
            <a:r>
              <a:rPr b="1"/>
              <a:t>le secteur automobile</a:t>
            </a:r>
            <a:r>
              <a:t> pourrait également être un secteur d'avenir.  </a:t>
            </a:r>
          </a:p>
          <a:p>
            <a:pPr algn="just">
              <a:defRPr sz="1200" b="0"/>
            </a:pPr>
            <a:endParaRPr/>
          </a:p>
          <a:p>
            <a:pPr algn="just">
              <a:defRPr sz="1200" i="1"/>
            </a:pPr>
            <a:r>
              <a:t>Pensez-vous que le niveau d'équipement requis pour ce type de formation et son coût constituent des freins à son évolution?</a:t>
            </a:r>
          </a:p>
          <a:p>
            <a:pPr algn="just">
              <a:defRPr sz="1200" b="0" i="1"/>
            </a:pPr>
            <a:endParaRPr/>
          </a:p>
          <a:p>
            <a:pPr algn="just">
              <a:defRPr sz="1200" b="0"/>
            </a:pPr>
            <a:r>
              <a:t>Absolument pas. En fonction de l'objectif pédagogique à atteindre, les coûts peuvent être adaptés. Certaines formations ont besoin de 9m² et d'un équipement à 2500€ alors que d'autres se font sur un poste de travail classique avec des casques à 29€ dans lesquels l'apprenant glisse son téléphone portable. Pour nous, il n'y a aujourd'hui aucun frein au développement de formations en réalité virtuelle ou augmentée. </a:t>
            </a:r>
          </a:p>
        </p:txBody>
      </p:sp>
      <p:sp>
        <p:nvSpPr>
          <p:cNvPr id="2036" name="CAS PRATIQUE 1 :…"/>
          <p:cNvSpPr txBox="1"/>
          <p:nvPr/>
        </p:nvSpPr>
        <p:spPr>
          <a:xfrm>
            <a:off x="227658" y="298268"/>
            <a:ext cx="11736684" cy="396429"/>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l">
              <a:defRPr sz="2400">
                <a:solidFill>
                  <a:srgbClr val="09209A"/>
                </a:solidFill>
              </a:defRPr>
            </a:pPr>
            <a:r>
              <a:t>INTERVIEW : </a:t>
            </a:r>
            <a:r>
              <a:rPr sz="2000"/>
              <a:t>Florian Pons, Jungle VR, la VR et l’AR au service de formations efficientes </a:t>
            </a:r>
          </a:p>
        </p:txBody>
      </p:sp>
      <p:sp>
        <p:nvSpPr>
          <p:cNvPr id="2037" name="Formation et montée en compétence"/>
          <p:cNvSpPr txBox="1"/>
          <p:nvPr/>
        </p:nvSpPr>
        <p:spPr>
          <a:xfrm>
            <a:off x="9428149" y="6582988"/>
            <a:ext cx="2199085"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Formation et montée en compétence</a:t>
            </a:r>
          </a:p>
        </p:txBody>
      </p:sp>
    </p:spTree>
  </p:cSld>
  <p:clrMapOvr>
    <a:masterClrMapping/>
  </p:clrMapOvr>
  <p:transition xmlns:p14="http://schemas.microsoft.com/office/powerpoint/2010/mai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9"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2040"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grpSp>
        <p:nvGrpSpPr>
          <p:cNvPr id="2043" name="Picture 2">
            <a:hlinkClick r:id="rId2"/>
          </p:cNvPr>
          <p:cNvGrpSpPr/>
          <p:nvPr/>
        </p:nvGrpSpPr>
        <p:grpSpPr>
          <a:xfrm>
            <a:off x="0" y="-16273"/>
            <a:ext cx="3981450" cy="6458350"/>
            <a:chOff x="0" y="0"/>
            <a:chExt cx="3981450" cy="6458348"/>
          </a:xfrm>
        </p:grpSpPr>
        <p:sp>
          <p:nvSpPr>
            <p:cNvPr id="2041" name="Rectangle"/>
            <p:cNvSpPr/>
            <p:nvPr/>
          </p:nvSpPr>
          <p:spPr>
            <a:xfrm>
              <a:off x="0" y="0"/>
              <a:ext cx="3981450" cy="6458349"/>
            </a:xfrm>
            <a:prstGeom prst="rect">
              <a:avLst/>
            </a:prstGeom>
            <a:solidFill>
              <a:srgbClr val="0F2094"/>
            </a:solidFill>
            <a:ln w="12700" cap="flat">
              <a:noFill/>
              <a:miter lim="400000"/>
            </a:ln>
            <a:effectLst/>
          </p:spPr>
          <p:txBody>
            <a:bodyPr wrap="square" lIns="0" tIns="0" rIns="0" bIns="0" numCol="1" anchor="ctr">
              <a:noAutofit/>
            </a:bodyPr>
            <a:lstStyle/>
            <a:p>
              <a:endParaRPr/>
            </a:p>
          </p:txBody>
        </p:sp>
        <p:pic>
          <p:nvPicPr>
            <p:cNvPr id="2042" name="image195.jpeg" descr="image195.jpe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0"/>
              <a:ext cx="3981450" cy="6458349"/>
            </a:xfrm>
            <a:prstGeom prst="rect">
              <a:avLst/>
            </a:prstGeom>
            <a:ln w="9525" cap="flat">
              <a:solidFill>
                <a:srgbClr val="000000"/>
              </a:solidFill>
              <a:prstDash val="solid"/>
              <a:round/>
            </a:ln>
            <a:effectLst/>
          </p:spPr>
        </p:pic>
      </p:grpSp>
      <p:sp>
        <p:nvSpPr>
          <p:cNvPr id="204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87</a:t>
            </a:fld>
            <a:endParaRPr/>
          </a:p>
        </p:txBody>
      </p:sp>
      <p:pic>
        <p:nvPicPr>
          <p:cNvPr id="2045"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2046" name="CAS PRATIQUE 14 :…"/>
          <p:cNvSpPr txBox="1"/>
          <p:nvPr/>
        </p:nvSpPr>
        <p:spPr>
          <a:xfrm>
            <a:off x="4361570" y="269946"/>
            <a:ext cx="5554955" cy="114531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09209A"/>
                </a:solidFill>
              </a:defRPr>
            </a:pPr>
            <a:r>
              <a:t>CAS PRATIQUE N°19 :</a:t>
            </a:r>
          </a:p>
          <a:p>
            <a:pPr algn="l">
              <a:defRPr sz="2500">
                <a:solidFill>
                  <a:srgbClr val="09209A"/>
                </a:solidFill>
              </a:defRPr>
            </a:pPr>
            <a:r>
              <a:t>« Learning by doing » avec l’AR chez Renault </a:t>
            </a:r>
          </a:p>
        </p:txBody>
      </p:sp>
      <p:sp>
        <p:nvSpPr>
          <p:cNvPr id="2047" name="Circle">
            <a:hlinkClick r:id="rId5"/>
          </p:cNvPr>
          <p:cNvSpPr/>
          <p:nvPr/>
        </p:nvSpPr>
        <p:spPr>
          <a:xfrm>
            <a:off x="10997658" y="238482"/>
            <a:ext cx="737683" cy="737681"/>
          </a:xfrm>
          <a:prstGeom prst="ellipse">
            <a:avLst/>
          </a:prstGeom>
          <a:solidFill>
            <a:srgbClr val="09209A"/>
          </a:solidFill>
          <a:ln w="12700">
            <a:miter lim="400000"/>
          </a:ln>
        </p:spPr>
        <p:txBody>
          <a:bodyPr lIns="0" tIns="0" rIns="0" bIns="0" anchor="ctr"/>
          <a:lstStyle/>
          <a:p>
            <a:pPr>
              <a:defRPr sz="1600">
                <a:solidFill>
                  <a:srgbClr val="FFFFFF"/>
                </a:solidFill>
              </a:defRPr>
            </a:pPr>
            <a:endParaRPr/>
          </a:p>
        </p:txBody>
      </p:sp>
      <p:sp>
        <p:nvSpPr>
          <p:cNvPr id="2048"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FFFFFF"/>
            </a:solidFill>
            <a:miter lim="400000"/>
          </a:ln>
        </p:spPr>
        <p:txBody>
          <a:bodyPr lIns="0" tIns="0" rIns="0" bIns="0" anchor="ctr"/>
          <a:lstStyle/>
          <a:p>
            <a:pPr>
              <a:defRPr sz="1600">
                <a:solidFill>
                  <a:srgbClr val="FFFFFF"/>
                </a:solidFill>
              </a:defRPr>
            </a:pPr>
            <a:endParaRPr/>
          </a:p>
        </p:txBody>
      </p:sp>
      <p:sp>
        <p:nvSpPr>
          <p:cNvPr id="2049" name="QUOI ?…"/>
          <p:cNvSpPr txBox="1"/>
          <p:nvPr/>
        </p:nvSpPr>
        <p:spPr>
          <a:xfrm>
            <a:off x="5272454" y="1698133"/>
            <a:ext cx="6312003" cy="12895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QUOI ? </a:t>
            </a:r>
            <a:endParaRPr>
              <a:solidFill>
                <a:srgbClr val="754EB3"/>
              </a:solidFill>
            </a:endParaRPr>
          </a:p>
          <a:p>
            <a:pPr algn="just" defTabSz="457200">
              <a:defRPr b="0"/>
            </a:pPr>
            <a:r>
              <a:t>Pour former ses techniciens à la réparation de batterie et aux pré-requis avant une intervention, Renault s’est équipé d’un </a:t>
            </a:r>
            <a:r>
              <a:rPr b="1"/>
              <a:t>serious game qui s’appuie sur la Réalité Virtuelle</a:t>
            </a:r>
            <a:r>
              <a:t>, ainsi que d’un exercice d’entraînement virtuel à la réparation, en réalité augmentée. </a:t>
            </a:r>
            <a:r>
              <a:rPr b="1"/>
              <a:t>Casques connectés sur les yeux</a:t>
            </a:r>
            <a:r>
              <a:t>, monde virtuel en 3D, les techniciens se déplacent et </a:t>
            </a:r>
            <a:r>
              <a:rPr b="1"/>
              <a:t>interagissent avec les véhicules électriques</a:t>
            </a:r>
            <a:r>
              <a:t>.</a:t>
            </a:r>
          </a:p>
        </p:txBody>
      </p:sp>
      <p:sp>
        <p:nvSpPr>
          <p:cNvPr id="2050" name="L’INTÉRÊT ?…"/>
          <p:cNvSpPr txBox="1"/>
          <p:nvPr/>
        </p:nvSpPr>
        <p:spPr>
          <a:xfrm>
            <a:off x="5272454" y="3379508"/>
            <a:ext cx="6312001" cy="1086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L’INTÉRÊT ?</a:t>
            </a:r>
            <a:endParaRPr>
              <a:solidFill>
                <a:srgbClr val="754EB3"/>
              </a:solidFill>
            </a:endParaRPr>
          </a:p>
          <a:p>
            <a:pPr algn="just" defTabSz="457200">
              <a:defRPr b="0"/>
            </a:pPr>
            <a:r>
              <a:t>Des contenus digitaux en 3D sont superposés à un environnement réel, ce qui permet aux techniciens de </a:t>
            </a:r>
            <a:r>
              <a:rPr b="1"/>
              <a:t>se former sur des pièces dangereuses</a:t>
            </a:r>
            <a:r>
              <a:t> sans aucun risque et ainsi d’optimiser leurs gestes, d’</a:t>
            </a:r>
            <a:r>
              <a:rPr b="1"/>
              <a:t>expérimenter de nouvelles approches</a:t>
            </a:r>
            <a:r>
              <a:t>.</a:t>
            </a:r>
          </a:p>
        </p:txBody>
      </p:sp>
      <p:sp>
        <p:nvSpPr>
          <p:cNvPr id="2051" name="ET AUSSI……"/>
          <p:cNvSpPr txBox="1"/>
          <p:nvPr/>
        </p:nvSpPr>
        <p:spPr>
          <a:xfrm>
            <a:off x="5272454" y="4717086"/>
            <a:ext cx="6312001" cy="12895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ET AUSSI…</a:t>
            </a:r>
            <a:endParaRPr>
              <a:solidFill>
                <a:srgbClr val="754EB3"/>
              </a:solidFill>
            </a:endParaRPr>
          </a:p>
          <a:p>
            <a:pPr algn="just" defTabSz="457200">
              <a:defRPr b="0"/>
            </a:pPr>
            <a:r>
              <a:t>Fin 2016, Renault avait déjà lancé sa TV Training, une plateforme de vidéos disponibles en 25 langues,  surnommée le « YouTube de la formation ». L’enjeu de ce support était de </a:t>
            </a:r>
            <a:r>
              <a:rPr b="1"/>
              <a:t>former</a:t>
            </a:r>
            <a:r>
              <a:t>, à l’échelle mondiale, </a:t>
            </a:r>
            <a:r>
              <a:rPr b="1"/>
              <a:t>l’ensemble de ses salariés, lors de chaque lancement de nouveaux produits</a:t>
            </a:r>
            <a:r>
              <a:t> (véhicules, systèmes multimédia embarqués…).</a:t>
            </a:r>
          </a:p>
        </p:txBody>
      </p:sp>
      <p:sp>
        <p:nvSpPr>
          <p:cNvPr id="2052" name="ZoneTexte 18">
            <a:hlinkClick r:id="rId5"/>
          </p:cNvPr>
          <p:cNvSpPr txBox="1"/>
          <p:nvPr/>
        </p:nvSpPr>
        <p:spPr>
          <a:xfrm>
            <a:off x="7848723" y="6233423"/>
            <a:ext cx="4223942"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sz="700" b="0"/>
            </a:pPr>
            <a:r>
              <a:t>Source : </a:t>
            </a:r>
            <a:r>
              <a:rPr i="1"/>
              <a:t>La réalité augmentée s’invite dans les formations chez Renault</a:t>
            </a:r>
            <a:r>
              <a:t>, ExclusiveRH.Com, 2017</a:t>
            </a:r>
          </a:p>
        </p:txBody>
      </p:sp>
      <p:sp>
        <p:nvSpPr>
          <p:cNvPr id="2053" name="Rectangle"/>
          <p:cNvSpPr/>
          <p:nvPr/>
        </p:nvSpPr>
        <p:spPr>
          <a:xfrm>
            <a:off x="-24680" y="5856435"/>
            <a:ext cx="4006130" cy="596902"/>
          </a:xfrm>
          <a:prstGeom prst="rect">
            <a:avLst/>
          </a:prstGeom>
          <a:solidFill>
            <a:srgbClr val="FFFFFF">
              <a:alpha val="66886"/>
            </a:srgbClr>
          </a:solidFill>
          <a:ln w="12700">
            <a:miter lim="400000"/>
          </a:ln>
        </p:spPr>
        <p:txBody>
          <a:bodyPr lIns="0" tIns="0" rIns="0" bIns="0" anchor="ctr"/>
          <a:lstStyle/>
          <a:p>
            <a:pPr>
              <a:defRPr sz="1600"/>
            </a:pPr>
            <a:endParaRPr/>
          </a:p>
        </p:txBody>
      </p:sp>
      <p:pic>
        <p:nvPicPr>
          <p:cNvPr id="2054" name="Picture 8" descr="Picture 8">
            <a:hlinkClick r:id="rId2"/>
          </p:cNvPr>
          <p:cNvPicPr>
            <a:picLocks noChangeAspect="1"/>
          </p:cNvPicPr>
          <p:nvPr/>
        </p:nvPicPr>
        <p:blipFill>
          <a:blip r:embed="rId6">
            <a:extLst/>
          </a:blip>
          <a:stretch>
            <a:fillRect/>
          </a:stretch>
        </p:blipFill>
        <p:spPr>
          <a:xfrm>
            <a:off x="1688644" y="5893153"/>
            <a:ext cx="579482" cy="523466"/>
          </a:xfrm>
          <a:prstGeom prst="rect">
            <a:avLst/>
          </a:prstGeom>
          <a:ln w="12700">
            <a:miter lim="400000"/>
          </a:ln>
        </p:spPr>
      </p:pic>
      <p:grpSp>
        <p:nvGrpSpPr>
          <p:cNvPr id="2057" name="Picture 2">
            <a:hlinkClick r:id="rId2"/>
          </p:cNvPr>
          <p:cNvGrpSpPr/>
          <p:nvPr/>
        </p:nvGrpSpPr>
        <p:grpSpPr>
          <a:xfrm>
            <a:off x="-17104" y="-35143"/>
            <a:ext cx="3990977" cy="3027625"/>
            <a:chOff x="0" y="0"/>
            <a:chExt cx="3990976" cy="3027623"/>
          </a:xfrm>
        </p:grpSpPr>
        <p:pic>
          <p:nvPicPr>
            <p:cNvPr id="2055" name="image196.png" descr="image196.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4762" y="11688"/>
              <a:ext cx="3981452" cy="3011174"/>
            </a:xfrm>
            <a:prstGeom prst="rect">
              <a:avLst/>
            </a:prstGeom>
            <a:ln w="12700" cap="flat">
              <a:noFill/>
              <a:miter lim="400000"/>
            </a:ln>
            <a:effectLst/>
          </p:spPr>
        </p:pic>
        <p:sp>
          <p:nvSpPr>
            <p:cNvPr id="2056" name="Rectangle"/>
            <p:cNvSpPr/>
            <p:nvPr/>
          </p:nvSpPr>
          <p:spPr>
            <a:xfrm>
              <a:off x="0" y="0"/>
              <a:ext cx="3990977" cy="3027624"/>
            </a:xfrm>
            <a:prstGeom prst="rect">
              <a:avLst/>
            </a:prstGeom>
            <a:noFill/>
            <a:ln w="9525" cap="flat">
              <a:solidFill>
                <a:srgbClr val="000000"/>
              </a:solidFill>
              <a:prstDash val="solid"/>
              <a:round/>
            </a:ln>
            <a:effectLst/>
          </p:spPr>
          <p:txBody>
            <a:bodyPr wrap="square" lIns="0" tIns="0" rIns="0" bIns="0" numCol="1" anchor="ctr">
              <a:noAutofit/>
            </a:bodyPr>
            <a:lstStyle/>
            <a:p>
              <a:endParaRPr/>
            </a:p>
          </p:txBody>
        </p:sp>
      </p:grpSp>
      <p:pic>
        <p:nvPicPr>
          <p:cNvPr id="2058" name="noun_727762_cc.png" descr="noun_727762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478744" y="2014330"/>
            <a:ext cx="585491" cy="596775"/>
          </a:xfrm>
          <a:prstGeom prst="rect">
            <a:avLst/>
          </a:prstGeom>
          <a:ln w="12700">
            <a:miter lim="400000"/>
          </a:ln>
        </p:spPr>
      </p:pic>
      <p:pic>
        <p:nvPicPr>
          <p:cNvPr id="2059" name="noun_1045096_cc.png" descr="noun_1045096_cc.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4420999" y="5234171"/>
            <a:ext cx="700986" cy="596832"/>
          </a:xfrm>
          <a:prstGeom prst="rect">
            <a:avLst/>
          </a:prstGeom>
          <a:ln w="12700">
            <a:miter lim="400000"/>
          </a:ln>
        </p:spPr>
      </p:pic>
      <p:pic>
        <p:nvPicPr>
          <p:cNvPr id="2060" name="noun_648400_cc.png" descr="noun_648400_cc.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a:xfrm>
            <a:off x="4478744" y="3691463"/>
            <a:ext cx="585457" cy="654887"/>
          </a:xfrm>
          <a:prstGeom prst="rect">
            <a:avLst/>
          </a:prstGeom>
          <a:ln w="12700">
            <a:miter lim="400000"/>
          </a:ln>
        </p:spPr>
      </p:pic>
      <p:pic>
        <p:nvPicPr>
          <p:cNvPr id="2061" name="Image" descr="Image"/>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sp>
        <p:nvSpPr>
          <p:cNvPr id="2062" name="Formation et montée en compétence"/>
          <p:cNvSpPr txBox="1"/>
          <p:nvPr/>
        </p:nvSpPr>
        <p:spPr>
          <a:xfrm>
            <a:off x="9428149" y="6582988"/>
            <a:ext cx="2199085"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Formation et montée en compétence</a:t>
            </a:r>
          </a:p>
        </p:txBody>
      </p:sp>
    </p:spTree>
  </p:cSld>
  <p:clrMapOvr>
    <a:masterClrMapping/>
  </p:clrMapOvr>
  <p:transition xmlns:p14="http://schemas.microsoft.com/office/powerpoint/2010/mai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4"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2065"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pic>
        <p:nvPicPr>
          <p:cNvPr id="2066" name="Picture 8" descr="Picture 8">
            <a:hlinkClick r:id="rId2"/>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 y="-27384"/>
            <a:ext cx="3981452" cy="6487790"/>
          </a:xfrm>
          <a:prstGeom prst="rect">
            <a:avLst/>
          </a:prstGeom>
          <a:ln w="12700">
            <a:miter lim="400000"/>
          </a:ln>
        </p:spPr>
      </p:pic>
      <p:sp>
        <p:nvSpPr>
          <p:cNvPr id="206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88</a:t>
            </a:fld>
            <a:endParaRPr/>
          </a:p>
        </p:txBody>
      </p:sp>
      <p:pic>
        <p:nvPicPr>
          <p:cNvPr id="2068" name="image25.png" descr="image25.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sp>
        <p:nvSpPr>
          <p:cNvPr id="2069" name="CAS PRATIQUE 14 :…"/>
          <p:cNvSpPr txBox="1"/>
          <p:nvPr/>
        </p:nvSpPr>
        <p:spPr>
          <a:xfrm>
            <a:off x="4361569" y="269947"/>
            <a:ext cx="6414950" cy="114531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l">
              <a:defRPr sz="2500">
                <a:solidFill>
                  <a:srgbClr val="09209A"/>
                </a:solidFill>
              </a:defRPr>
            </a:pPr>
            <a:r>
              <a:t>CAS PRATIQUE N°20 :</a:t>
            </a:r>
          </a:p>
          <a:p>
            <a:pPr algn="l">
              <a:defRPr sz="2500">
                <a:solidFill>
                  <a:srgbClr val="09209A"/>
                </a:solidFill>
              </a:defRPr>
            </a:pPr>
            <a:r>
              <a:t>200 centres de formation américains équipés en réalité virtuelle chez Walmart</a:t>
            </a:r>
          </a:p>
        </p:txBody>
      </p:sp>
      <p:sp>
        <p:nvSpPr>
          <p:cNvPr id="2070" name="Circle">
            <a:hlinkClick r:id="rId5"/>
          </p:cNvPr>
          <p:cNvSpPr/>
          <p:nvPr/>
        </p:nvSpPr>
        <p:spPr>
          <a:xfrm>
            <a:off x="10997658" y="238482"/>
            <a:ext cx="737683" cy="737681"/>
          </a:xfrm>
          <a:prstGeom prst="ellipse">
            <a:avLst/>
          </a:prstGeom>
          <a:solidFill>
            <a:srgbClr val="09209A"/>
          </a:solidFill>
          <a:ln w="12700">
            <a:miter lim="400000"/>
          </a:ln>
        </p:spPr>
        <p:txBody>
          <a:bodyPr lIns="0" tIns="0" rIns="0" bIns="0" anchor="ctr"/>
          <a:lstStyle/>
          <a:p>
            <a:pPr>
              <a:defRPr sz="1600">
                <a:solidFill>
                  <a:srgbClr val="FFFFFF"/>
                </a:solidFill>
              </a:defRPr>
            </a:pPr>
            <a:endParaRPr/>
          </a:p>
        </p:txBody>
      </p:sp>
      <p:sp>
        <p:nvSpPr>
          <p:cNvPr id="2071" name="Light Bulb"/>
          <p:cNvSpPr/>
          <p:nvPr/>
        </p:nvSpPr>
        <p:spPr>
          <a:xfrm>
            <a:off x="11226540" y="371555"/>
            <a:ext cx="279921" cy="4853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2843"/>
                  <a:pt x="0" y="6352"/>
                </a:cubicBezTo>
                <a:cubicBezTo>
                  <a:pt x="0" y="7004"/>
                  <a:pt x="167" y="7633"/>
                  <a:pt x="477" y="8225"/>
                </a:cubicBezTo>
                <a:cubicBezTo>
                  <a:pt x="477" y="8225"/>
                  <a:pt x="477" y="8226"/>
                  <a:pt x="477" y="8227"/>
                </a:cubicBezTo>
                <a:cubicBezTo>
                  <a:pt x="491" y="8261"/>
                  <a:pt x="527" y="8322"/>
                  <a:pt x="579" y="8405"/>
                </a:cubicBezTo>
                <a:cubicBezTo>
                  <a:pt x="693" y="8601"/>
                  <a:pt x="822" y="8793"/>
                  <a:pt x="966" y="8979"/>
                </a:cubicBezTo>
                <a:cubicBezTo>
                  <a:pt x="2223" y="10787"/>
                  <a:pt x="5439" y="15160"/>
                  <a:pt x="5440" y="16141"/>
                </a:cubicBezTo>
                <a:lnTo>
                  <a:pt x="5656" y="16902"/>
                </a:lnTo>
                <a:cubicBezTo>
                  <a:pt x="5656" y="16902"/>
                  <a:pt x="5696" y="16981"/>
                  <a:pt x="5817" y="17079"/>
                </a:cubicBezTo>
                <a:lnTo>
                  <a:pt x="15815" y="17079"/>
                </a:lnTo>
                <a:cubicBezTo>
                  <a:pt x="15936" y="16981"/>
                  <a:pt x="15976" y="16902"/>
                  <a:pt x="15976" y="16902"/>
                </a:cubicBezTo>
                <a:lnTo>
                  <a:pt x="16193" y="16141"/>
                </a:lnTo>
                <a:cubicBezTo>
                  <a:pt x="16193" y="14948"/>
                  <a:pt x="20944" y="8742"/>
                  <a:pt x="21152" y="8227"/>
                </a:cubicBezTo>
                <a:cubicBezTo>
                  <a:pt x="21159" y="8211"/>
                  <a:pt x="21155" y="8198"/>
                  <a:pt x="21141" y="8188"/>
                </a:cubicBezTo>
                <a:cubicBezTo>
                  <a:pt x="21438" y="7607"/>
                  <a:pt x="21600" y="6990"/>
                  <a:pt x="21600" y="6352"/>
                </a:cubicBezTo>
                <a:cubicBezTo>
                  <a:pt x="21600" y="2843"/>
                  <a:pt x="16765" y="0"/>
                  <a:pt x="10800" y="0"/>
                </a:cubicBezTo>
                <a:close/>
                <a:moveTo>
                  <a:pt x="5943" y="17697"/>
                </a:moveTo>
                <a:cubicBezTo>
                  <a:pt x="5930" y="17727"/>
                  <a:pt x="5919" y="17758"/>
                  <a:pt x="5919" y="17791"/>
                </a:cubicBezTo>
                <a:lnTo>
                  <a:pt x="5919" y="18399"/>
                </a:lnTo>
                <a:cubicBezTo>
                  <a:pt x="5919" y="18599"/>
                  <a:pt x="6178" y="18765"/>
                  <a:pt x="6510" y="18795"/>
                </a:cubicBezTo>
                <a:cubicBezTo>
                  <a:pt x="6431" y="18855"/>
                  <a:pt x="6382" y="18929"/>
                  <a:pt x="6382" y="19010"/>
                </a:cubicBezTo>
                <a:lnTo>
                  <a:pt x="6382" y="19541"/>
                </a:lnTo>
                <a:cubicBezTo>
                  <a:pt x="6382" y="19736"/>
                  <a:pt x="6656" y="19894"/>
                  <a:pt x="6993" y="19894"/>
                </a:cubicBezTo>
                <a:lnTo>
                  <a:pt x="7186" y="19894"/>
                </a:lnTo>
                <a:lnTo>
                  <a:pt x="7186" y="20380"/>
                </a:lnTo>
                <a:cubicBezTo>
                  <a:pt x="7186" y="20568"/>
                  <a:pt x="7454" y="20721"/>
                  <a:pt x="7780" y="20721"/>
                </a:cubicBezTo>
                <a:lnTo>
                  <a:pt x="8816" y="20721"/>
                </a:lnTo>
                <a:cubicBezTo>
                  <a:pt x="8925" y="21215"/>
                  <a:pt x="9771" y="21600"/>
                  <a:pt x="10800" y="21600"/>
                </a:cubicBezTo>
                <a:cubicBezTo>
                  <a:pt x="11829" y="21600"/>
                  <a:pt x="12675" y="21215"/>
                  <a:pt x="12784" y="20721"/>
                </a:cubicBezTo>
                <a:lnTo>
                  <a:pt x="13820" y="20721"/>
                </a:lnTo>
                <a:cubicBezTo>
                  <a:pt x="14146" y="20721"/>
                  <a:pt x="14414" y="20568"/>
                  <a:pt x="14414" y="20380"/>
                </a:cubicBezTo>
                <a:lnTo>
                  <a:pt x="14414" y="19894"/>
                </a:lnTo>
                <a:lnTo>
                  <a:pt x="14607" y="19894"/>
                </a:lnTo>
                <a:cubicBezTo>
                  <a:pt x="14944" y="19894"/>
                  <a:pt x="15218" y="19736"/>
                  <a:pt x="15218" y="19541"/>
                </a:cubicBezTo>
                <a:lnTo>
                  <a:pt x="15218" y="19010"/>
                </a:lnTo>
                <a:cubicBezTo>
                  <a:pt x="15218" y="18929"/>
                  <a:pt x="15169" y="18855"/>
                  <a:pt x="15090" y="18795"/>
                </a:cubicBezTo>
                <a:cubicBezTo>
                  <a:pt x="15422" y="18765"/>
                  <a:pt x="15681" y="18599"/>
                  <a:pt x="15681" y="18399"/>
                </a:cubicBezTo>
                <a:lnTo>
                  <a:pt x="15681" y="17791"/>
                </a:lnTo>
                <a:cubicBezTo>
                  <a:pt x="15681" y="17758"/>
                  <a:pt x="15670" y="17727"/>
                  <a:pt x="15657" y="17697"/>
                </a:cubicBezTo>
                <a:lnTo>
                  <a:pt x="5943" y="17697"/>
                </a:lnTo>
                <a:close/>
              </a:path>
            </a:pathLst>
          </a:custGeom>
          <a:ln w="38100">
            <a:solidFill>
              <a:srgbClr val="FFFFFF"/>
            </a:solidFill>
            <a:miter lim="400000"/>
          </a:ln>
        </p:spPr>
        <p:txBody>
          <a:bodyPr lIns="0" tIns="0" rIns="0" bIns="0" anchor="ctr"/>
          <a:lstStyle/>
          <a:p>
            <a:pPr>
              <a:defRPr sz="1600">
                <a:solidFill>
                  <a:srgbClr val="FFFFFF"/>
                </a:solidFill>
              </a:defRPr>
            </a:pPr>
            <a:endParaRPr/>
          </a:p>
        </p:txBody>
      </p:sp>
      <p:sp>
        <p:nvSpPr>
          <p:cNvPr id="2072" name="QUOI ?…"/>
          <p:cNvSpPr txBox="1"/>
          <p:nvPr/>
        </p:nvSpPr>
        <p:spPr>
          <a:xfrm>
            <a:off x="5272454" y="1678196"/>
            <a:ext cx="6312003" cy="16959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QUOI ? </a:t>
            </a:r>
            <a:endParaRPr>
              <a:solidFill>
                <a:srgbClr val="754EB3"/>
              </a:solidFill>
            </a:endParaRPr>
          </a:p>
          <a:p>
            <a:pPr algn="just" defTabSz="457200">
              <a:defRPr b="0"/>
            </a:pPr>
            <a:r>
              <a:t>Walmart, géant américain de la grande distribution, réalise l’un des plus gros investissements dans la formation en réalité virtuelle en équipant </a:t>
            </a:r>
            <a:r>
              <a:rPr b="1"/>
              <a:t>200 centres de formation</a:t>
            </a:r>
            <a:r>
              <a:t> (Walmart Academy) </a:t>
            </a:r>
            <a:r>
              <a:rPr b="1"/>
              <a:t>de technologies immersives</a:t>
            </a:r>
            <a:r>
              <a:t> (casques Oculus Rift). Différents scénarios seront diffusés sur les casques : service à la clientèle, gestion ou encore événement particulier. Les utilisateurs devront alors faire des choix en fonction des mises en situation, que les formateurs pourront analyser et faire évoluer.</a:t>
            </a:r>
          </a:p>
        </p:txBody>
      </p:sp>
      <p:sp>
        <p:nvSpPr>
          <p:cNvPr id="2073" name="L’INTÉRÊT ?…"/>
          <p:cNvSpPr txBox="1"/>
          <p:nvPr/>
        </p:nvSpPr>
        <p:spPr>
          <a:xfrm>
            <a:off x="5272454" y="3631317"/>
            <a:ext cx="6312001" cy="8831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L’INTÉRÊT ?</a:t>
            </a:r>
            <a:endParaRPr>
              <a:solidFill>
                <a:srgbClr val="754EB3"/>
              </a:solidFill>
            </a:endParaRPr>
          </a:p>
          <a:p>
            <a:pPr algn="just" defTabSz="457200">
              <a:defRPr b="0"/>
            </a:pPr>
            <a:r>
              <a:t>Former aux soft skills, et préparer les salariés à des situations difficiles ou  difficiles à reproduire dans le monde réel comme, par exemple, le</a:t>
            </a:r>
            <a:r>
              <a:rPr b="1"/>
              <a:t> Black Friday</a:t>
            </a:r>
            <a:r>
              <a:t>. </a:t>
            </a:r>
          </a:p>
        </p:txBody>
      </p:sp>
      <p:sp>
        <p:nvSpPr>
          <p:cNvPr id="2074" name="ET AUSSI……"/>
          <p:cNvSpPr txBox="1"/>
          <p:nvPr/>
        </p:nvSpPr>
        <p:spPr>
          <a:xfrm>
            <a:off x="5272454" y="4920286"/>
            <a:ext cx="6312001" cy="8831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defTabSz="457200">
              <a:defRPr sz="1600">
                <a:solidFill>
                  <a:srgbClr val="09209A"/>
                </a:solidFill>
              </a:defRPr>
            </a:pPr>
            <a:r>
              <a:t>ET AUSSI…</a:t>
            </a:r>
            <a:endParaRPr>
              <a:solidFill>
                <a:srgbClr val="754EB3"/>
              </a:solidFill>
            </a:endParaRPr>
          </a:p>
          <a:p>
            <a:pPr algn="just" defTabSz="457200">
              <a:defRPr b="0"/>
            </a:pPr>
            <a:r>
              <a:t>En moyenne, les contenus développés durent entre </a:t>
            </a:r>
            <a:r>
              <a:rPr b="1"/>
              <a:t>30 secondes et 5 minutes</a:t>
            </a:r>
            <a:r>
              <a:t>. A l’avenir, Walmart souhaiterait étendre ce dispositif à l’ensemble de ses enseignes et en faire une </a:t>
            </a:r>
            <a:r>
              <a:rPr b="1"/>
              <a:t>formation continue</a:t>
            </a:r>
            <a:r>
              <a:t>. </a:t>
            </a:r>
          </a:p>
        </p:txBody>
      </p:sp>
      <p:sp>
        <p:nvSpPr>
          <p:cNvPr id="2075" name="ZoneTexte 18">
            <a:hlinkClick r:id="rId5"/>
          </p:cNvPr>
          <p:cNvSpPr txBox="1"/>
          <p:nvPr/>
        </p:nvSpPr>
        <p:spPr>
          <a:xfrm>
            <a:off x="7848723" y="6233424"/>
            <a:ext cx="4223942" cy="136792"/>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r">
              <a:defRPr sz="700" b="0"/>
            </a:pPr>
            <a:r>
              <a:t>Source : </a:t>
            </a:r>
            <a:r>
              <a:rPr i="1"/>
              <a:t>Walmart déploie massivement la réalité virtuelle</a:t>
            </a:r>
            <a:r>
              <a:t>, GoGlasses.fr, 2017</a:t>
            </a:r>
          </a:p>
        </p:txBody>
      </p:sp>
      <p:sp>
        <p:nvSpPr>
          <p:cNvPr id="2076" name="Rectangle"/>
          <p:cNvSpPr/>
          <p:nvPr/>
        </p:nvSpPr>
        <p:spPr>
          <a:xfrm>
            <a:off x="-24680" y="5856435"/>
            <a:ext cx="4006130" cy="596902"/>
          </a:xfrm>
          <a:prstGeom prst="rect">
            <a:avLst/>
          </a:prstGeom>
          <a:solidFill>
            <a:srgbClr val="FFFFFF">
              <a:alpha val="66886"/>
            </a:srgbClr>
          </a:solidFill>
          <a:ln w="12700">
            <a:miter lim="400000"/>
          </a:ln>
        </p:spPr>
        <p:txBody>
          <a:bodyPr lIns="0" tIns="0" rIns="0" bIns="0" anchor="ctr"/>
          <a:lstStyle/>
          <a:p>
            <a:pPr>
              <a:defRPr sz="1600"/>
            </a:pPr>
            <a:endParaRPr/>
          </a:p>
        </p:txBody>
      </p:sp>
      <p:pic>
        <p:nvPicPr>
          <p:cNvPr id="2077" name="Image" descr="Image">
            <a:hlinkClick r:id="rId2"/>
          </p:cNvPr>
          <p:cNvPicPr>
            <a:picLocks noChangeAspect="1"/>
          </p:cNvPicPr>
          <p:nvPr/>
        </p:nvPicPr>
        <p:blipFill>
          <a:blip r:embed="rId6">
            <a:extLst/>
          </a:blip>
          <a:stretch>
            <a:fillRect/>
          </a:stretch>
        </p:blipFill>
        <p:spPr>
          <a:xfrm>
            <a:off x="1403689" y="6003132"/>
            <a:ext cx="1149392" cy="303507"/>
          </a:xfrm>
          <a:prstGeom prst="rect">
            <a:avLst/>
          </a:prstGeom>
          <a:ln w="12700">
            <a:miter lim="400000"/>
          </a:ln>
        </p:spPr>
      </p:pic>
      <p:pic>
        <p:nvPicPr>
          <p:cNvPr id="2078" name="noun_727762_cc.png" descr="noun_727762_cc.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4492403" y="1846544"/>
            <a:ext cx="585491" cy="596775"/>
          </a:xfrm>
          <a:prstGeom prst="rect">
            <a:avLst/>
          </a:prstGeom>
          <a:ln w="12700">
            <a:miter lim="400000"/>
          </a:ln>
        </p:spPr>
      </p:pic>
      <p:pic>
        <p:nvPicPr>
          <p:cNvPr id="2079" name="noun_1045096_cc.png" descr="noun_1045096_cc.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4434658" y="5066384"/>
            <a:ext cx="700986" cy="596832"/>
          </a:xfrm>
          <a:prstGeom prst="rect">
            <a:avLst/>
          </a:prstGeom>
          <a:ln w="12700">
            <a:miter lim="400000"/>
          </a:ln>
        </p:spPr>
      </p:pic>
      <p:pic>
        <p:nvPicPr>
          <p:cNvPr id="2080" name="noun_648400_cc.png" descr="noun_648400_cc.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4492403" y="3523676"/>
            <a:ext cx="585458" cy="654887"/>
          </a:xfrm>
          <a:prstGeom prst="rect">
            <a:avLst/>
          </a:prstGeom>
          <a:ln w="12700">
            <a:miter lim="400000"/>
          </a:ln>
        </p:spPr>
      </p:pic>
      <p:pic>
        <p:nvPicPr>
          <p:cNvPr id="2081" name="Image" descr="Image"/>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1473485" y="169222"/>
            <a:ext cx="448015" cy="389773"/>
          </a:xfrm>
          <a:prstGeom prst="rect">
            <a:avLst/>
          </a:prstGeom>
          <a:ln w="12700">
            <a:miter lim="400000"/>
          </a:ln>
        </p:spPr>
      </p:pic>
      <p:sp>
        <p:nvSpPr>
          <p:cNvPr id="2082" name="Formation et montée en compétence"/>
          <p:cNvSpPr txBox="1"/>
          <p:nvPr/>
        </p:nvSpPr>
        <p:spPr>
          <a:xfrm>
            <a:off x="9428149" y="6582988"/>
            <a:ext cx="2199085"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r">
              <a:defRPr sz="800" b="0" cap="all">
                <a:solidFill>
                  <a:srgbClr val="FFFFFF"/>
                </a:solidFill>
              </a:defRPr>
            </a:lvl1pPr>
          </a:lstStyle>
          <a:p>
            <a:r>
              <a:t>Formation et montée en compétence</a:t>
            </a:r>
          </a:p>
        </p:txBody>
      </p:sp>
    </p:spTree>
  </p:cSld>
  <p:clrMapOvr>
    <a:masterClrMapping/>
  </p:clrMapOvr>
  <p:transition xmlns:p14="http://schemas.microsoft.com/office/powerpoint/2010/main" spd="med"/>
</p:sld>
</file>

<file path=ppt/slides/slide89.xml><?xml version="1.0" encoding="utf-8"?>
<p:sld xmlns:a="http://schemas.openxmlformats.org/drawingml/2006/main" xmlns:r="http://schemas.openxmlformats.org/officeDocument/2006/relationships" xmlns:p="http://schemas.openxmlformats.org/presentationml/2006/main">
  <p:cSld>
    <p:bg>
      <p:bgPr>
        <a:solidFill>
          <a:srgbClr val="352FB3"/>
        </a:solidFill>
        <a:effectLst/>
      </p:bgPr>
    </p:bg>
    <p:spTree>
      <p:nvGrpSpPr>
        <p:cNvPr id="1" name=""/>
        <p:cNvGrpSpPr/>
        <p:nvPr/>
      </p:nvGrpSpPr>
      <p:grpSpPr>
        <a:xfrm>
          <a:off x="0" y="0"/>
          <a:ext cx="0" cy="0"/>
          <a:chOff x="0" y="0"/>
          <a:chExt cx="0" cy="0"/>
        </a:xfrm>
      </p:grpSpPr>
      <p:sp>
        <p:nvSpPr>
          <p:cNvPr id="2084"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1D46FF">
              <a:alpha val="22696"/>
            </a:srgbClr>
          </a:solidFill>
          <a:ln w="3175">
            <a:miter lim="400000"/>
          </a:ln>
        </p:spPr>
        <p:txBody>
          <a:bodyPr lIns="0" tIns="0" rIns="0" bIns="0" anchor="ctr"/>
          <a:lstStyle/>
          <a:p>
            <a:pPr>
              <a:defRPr sz="1600">
                <a:solidFill>
                  <a:srgbClr val="FFFFFF"/>
                </a:solidFill>
              </a:defRPr>
            </a:pPr>
            <a:endParaRPr/>
          </a:p>
        </p:txBody>
      </p:sp>
      <p:sp>
        <p:nvSpPr>
          <p:cNvPr id="2085"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2B69BA">
              <a:alpha val="34480"/>
            </a:srgbClr>
          </a:solidFill>
          <a:ln w="3175">
            <a:miter lim="400000"/>
          </a:ln>
        </p:spPr>
        <p:txBody>
          <a:bodyPr lIns="0" tIns="0" rIns="0" bIns="0" anchor="ctr"/>
          <a:lstStyle/>
          <a:p>
            <a:pPr>
              <a:defRPr sz="1600">
                <a:solidFill>
                  <a:srgbClr val="FFFFFF"/>
                </a:solidFill>
              </a:defRPr>
            </a:pPr>
            <a:endParaRPr/>
          </a:p>
        </p:txBody>
      </p:sp>
      <p:sp>
        <p:nvSpPr>
          <p:cNvPr id="2086"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45608A">
              <a:alpha val="37890"/>
            </a:srgbClr>
          </a:solidFill>
          <a:ln w="3175">
            <a:miter lim="400000"/>
          </a:ln>
        </p:spPr>
        <p:txBody>
          <a:bodyPr lIns="0" tIns="0" rIns="0" bIns="0" anchor="ctr"/>
          <a:lstStyle/>
          <a:p>
            <a:pPr>
              <a:defRPr sz="1600">
                <a:solidFill>
                  <a:srgbClr val="FFFFFF"/>
                </a:solidFill>
              </a:defRPr>
            </a:pPr>
            <a:endParaRPr/>
          </a:p>
        </p:txBody>
      </p:sp>
      <p:sp>
        <p:nvSpPr>
          <p:cNvPr id="2087" name="CONTACT…"/>
          <p:cNvSpPr txBox="1"/>
          <p:nvPr/>
        </p:nvSpPr>
        <p:spPr>
          <a:xfrm>
            <a:off x="9157602" y="3055877"/>
            <a:ext cx="2338140" cy="741934"/>
          </a:xfrm>
          <a:prstGeom prst="rect">
            <a:avLst/>
          </a:prstGeom>
          <a:ln w="3175">
            <a:miter lim="400000"/>
          </a:ln>
          <a:extLst>
            <a:ext uri="{C572A759-6A51-4108-AA02-DFA0A04FC94B}">
              <ma14:wrappingTextBoxFlag xmlns:ma14="http://schemas.microsoft.com/office/mac/drawingml/2011/main" val="1"/>
            </a:ext>
          </a:extLst>
        </p:spPr>
        <p:txBody>
          <a:bodyPr wrap="none" lIns="17859" tIns="17859" rIns="17859" bIns="17859" anchor="ctr">
            <a:spAutoFit/>
          </a:bodyPr>
          <a:lstStyle/>
          <a:p>
            <a:pPr algn="l" defTabSz="205382">
              <a:defRPr sz="1200">
                <a:solidFill>
                  <a:srgbClr val="FFFFFF"/>
                </a:solidFill>
              </a:defRPr>
            </a:pPr>
            <a:r>
              <a:t>CONTACT</a:t>
            </a:r>
          </a:p>
          <a:p>
            <a:pPr algn="l" defTabSz="205382">
              <a:defRPr sz="1200">
                <a:solidFill>
                  <a:srgbClr val="FFFFFF"/>
                </a:solidFill>
              </a:defRPr>
            </a:pPr>
            <a:r>
              <a:t>Nathalie Le Ngoc</a:t>
            </a:r>
          </a:p>
          <a:p>
            <a:pPr algn="l" defTabSz="205382">
              <a:defRPr sz="1200" b="0">
                <a:solidFill>
                  <a:srgbClr val="FFFFFF"/>
                </a:solidFill>
              </a:defRPr>
            </a:pPr>
            <a:r>
              <a:t>Directrice des Études Digitales</a:t>
            </a:r>
          </a:p>
          <a:p>
            <a:pPr algn="l" defTabSz="205382">
              <a:defRPr sz="1200" b="0">
                <a:solidFill>
                  <a:srgbClr val="FFFFFF"/>
                </a:solidFill>
              </a:defRPr>
            </a:pPr>
            <a:r>
              <a:rPr u="sng">
                <a:hlinkClick r:id="rId2"/>
              </a:rPr>
              <a:t>nathalie.lengoc@hubinstitute.com</a:t>
            </a:r>
          </a:p>
        </p:txBody>
      </p:sp>
      <p:sp>
        <p:nvSpPr>
          <p:cNvPr id="2088" name="Ce hubreport vous a plu ?…"/>
          <p:cNvSpPr/>
          <p:nvPr/>
        </p:nvSpPr>
        <p:spPr>
          <a:xfrm>
            <a:off x="431573" y="306492"/>
            <a:ext cx="7853295" cy="931504"/>
          </a:xfrm>
          <a:prstGeom prst="rect">
            <a:avLst/>
          </a:prstGeom>
          <a:ln w="3175">
            <a:miter lim="400000"/>
          </a:ln>
          <a:extLst>
            <a:ext uri="{C572A759-6A51-4108-AA02-DFA0A04FC94B}">
              <ma14:wrappingTextBoxFlag xmlns:ma14="http://schemas.microsoft.com/office/mac/drawingml/2011/main" val="1"/>
            </a:ext>
          </a:extLst>
        </p:spPr>
        <p:txBody>
          <a:bodyPr lIns="25400" tIns="25400" rIns="25400" bIns="25400" anchor="ctr"/>
          <a:lstStyle/>
          <a:p>
            <a:pPr algn="l">
              <a:defRPr sz="2200" cap="all">
                <a:solidFill>
                  <a:srgbClr val="FFFFFF"/>
                </a:solidFill>
              </a:defRPr>
            </a:pPr>
            <a:r>
              <a:t>Ce hubreport vous a plu ?</a:t>
            </a:r>
          </a:p>
          <a:p>
            <a:pPr algn="l">
              <a:defRPr sz="2200" cap="all">
                <a:solidFill>
                  <a:srgbClr val="FFFFFF"/>
                </a:solidFill>
              </a:defRPr>
            </a:pPr>
            <a:r>
              <a:t>découvrez nos autres études !</a:t>
            </a:r>
          </a:p>
        </p:txBody>
      </p:sp>
      <p:pic>
        <p:nvPicPr>
          <p:cNvPr id="2089" name="Capture d’écran 2017-06-06 à 17.12.26.png" descr="Capture d’écran 2017-06-06 à 17.12.26.png">
            <a:hlinkClick r:id="rId3"/>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108894" y="2054134"/>
            <a:ext cx="2309746" cy="1739204"/>
          </a:xfrm>
          <a:prstGeom prst="rect">
            <a:avLst/>
          </a:prstGeom>
          <a:ln w="12700">
            <a:miter lim="400000"/>
          </a:ln>
        </p:spPr>
      </p:pic>
      <p:pic>
        <p:nvPicPr>
          <p:cNvPr id="2090" name="Image" descr="Image">
            <a:hlinkClick r:id="rId5"/>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108894" y="3875820"/>
            <a:ext cx="2337880" cy="1743437"/>
          </a:xfrm>
          <a:prstGeom prst="rect">
            <a:avLst/>
          </a:prstGeom>
          <a:ln w="12700">
            <a:miter lim="400000"/>
          </a:ln>
        </p:spPr>
      </p:pic>
      <p:pic>
        <p:nvPicPr>
          <p:cNvPr id="2091" name="Capture d’écran 2017-11-13 à 12.30.10.png" descr="Capture d’écran 2017-11-13 à 12.30.10.png">
            <a:hlinkClick r:id="rId7"/>
          </p:cNvPr>
          <p:cNvPicPr>
            <a:picLocks noChangeAspect="1"/>
          </p:cNvPicPr>
          <p:nvPr/>
        </p:nvPicPr>
        <p:blipFill>
          <a:blip r:embed="rId8">
            <a:extLst/>
          </a:blip>
          <a:stretch>
            <a:fillRect/>
          </a:stretch>
        </p:blipFill>
        <p:spPr>
          <a:xfrm>
            <a:off x="522415" y="2054134"/>
            <a:ext cx="3091746" cy="1739108"/>
          </a:xfrm>
          <a:prstGeom prst="rect">
            <a:avLst/>
          </a:prstGeom>
          <a:ln w="12700">
            <a:miter lim="400000"/>
          </a:ln>
        </p:spPr>
      </p:pic>
      <p:pic>
        <p:nvPicPr>
          <p:cNvPr id="2092" name="Image" descr="Image">
            <a:hlinkClick r:id="rId9"/>
          </p:cNvPr>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a:xfrm>
            <a:off x="522415" y="3879789"/>
            <a:ext cx="3110555" cy="1735206"/>
          </a:xfrm>
          <a:prstGeom prst="rect">
            <a:avLst/>
          </a:prstGeom>
          <a:ln w="12700">
            <a:miter lim="400000"/>
          </a:ln>
        </p:spPr>
      </p:pic>
      <p:pic>
        <p:nvPicPr>
          <p:cNvPr id="2093" name="Capture d’écran 2017-06-06 à 17.22.42.png" descr="Capture d’écran 2017-06-06 à 17.22.42.png">
            <a:hlinkClick r:id="rId11"/>
          </p:cNvPr>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a:xfrm>
            <a:off x="3706621" y="2054134"/>
            <a:ext cx="2309745" cy="1739204"/>
          </a:xfrm>
          <a:prstGeom prst="rect">
            <a:avLst/>
          </a:prstGeom>
          <a:ln w="12700">
            <a:miter lim="400000"/>
          </a:ln>
        </p:spPr>
      </p:pic>
      <p:pic>
        <p:nvPicPr>
          <p:cNvPr id="2094" name="Capture d’écran 2017-06-06 à 17.12.18.png" descr="Capture d’écran 2017-06-06 à 17.12.18.png">
            <a:hlinkClick r:id="rId13"/>
          </p:cNvPr>
          <p:cNvPicPr>
            <a:picLocks noChangeAspect="1"/>
          </p:cNvPicPr>
          <p:nvPr/>
        </p:nvPicPr>
        <p:blipFill>
          <a:blip r:embed="rId14" cstate="print">
            <a:extLst>
              <a:ext uri="{28A0092B-C50C-407E-A947-70E740481C1C}">
                <a14:useLocalDpi xmlns:a14="http://schemas.microsoft.com/office/drawing/2010/main"/>
              </a:ext>
            </a:extLst>
          </a:blip>
          <a:srcRect/>
          <a:stretch>
            <a:fillRect/>
          </a:stretch>
        </p:blipFill>
        <p:spPr>
          <a:xfrm>
            <a:off x="3706621" y="3875820"/>
            <a:ext cx="2309745" cy="1739203"/>
          </a:xfrm>
          <a:prstGeom prst="rect">
            <a:avLst/>
          </a:prstGeom>
          <a:ln w="12700">
            <a:miter lim="400000"/>
          </a:ln>
        </p:spPr>
      </p:pic>
      <p:pic>
        <p:nvPicPr>
          <p:cNvPr id="2095" name="Image" descr="Image"/>
          <p:cNvPicPr>
            <a:picLocks noChangeAspect="1"/>
          </p:cNvPicPr>
          <p:nvPr/>
        </p:nvPicPr>
        <p:blipFill>
          <a:blip r:embed="rId15" cstate="print">
            <a:extLst>
              <a:ext uri="{28A0092B-C50C-407E-A947-70E740481C1C}">
                <a14:useLocalDpi xmlns:a14="http://schemas.microsoft.com/office/drawing/2010/main"/>
              </a:ext>
            </a:extLst>
          </a:blip>
          <a:srcRect/>
          <a:stretch>
            <a:fillRect/>
          </a:stretch>
        </p:blipFill>
        <p:spPr>
          <a:xfrm>
            <a:off x="10441257" y="2339602"/>
            <a:ext cx="970430" cy="970395"/>
          </a:xfrm>
          <a:custGeom>
            <a:avLst/>
            <a:gdLst/>
            <a:ahLst/>
            <a:cxnLst>
              <a:cxn ang="0">
                <a:pos x="wd2" y="hd2"/>
              </a:cxn>
              <a:cxn ang="5400000">
                <a:pos x="wd2" y="hd2"/>
              </a:cxn>
              <a:cxn ang="10800000">
                <a:pos x="wd2" y="hd2"/>
              </a:cxn>
              <a:cxn ang="16200000">
                <a:pos x="wd2" y="hd2"/>
              </a:cxn>
            </a:cxnLst>
            <a:rect l="0" t="0" r="r" b="b"/>
            <a:pathLst>
              <a:path w="19679" h="20595" extrusionOk="0">
                <a:moveTo>
                  <a:pt x="9843" y="0"/>
                </a:moveTo>
                <a:cubicBezTo>
                  <a:pt x="7325" y="0"/>
                  <a:pt x="4803" y="1005"/>
                  <a:pt x="2882" y="3015"/>
                </a:cubicBezTo>
                <a:cubicBezTo>
                  <a:pt x="-961" y="7037"/>
                  <a:pt x="-961" y="13557"/>
                  <a:pt x="2882" y="17579"/>
                </a:cubicBezTo>
                <a:cubicBezTo>
                  <a:pt x="6724" y="21600"/>
                  <a:pt x="12954" y="21600"/>
                  <a:pt x="16796" y="17579"/>
                </a:cubicBezTo>
                <a:cubicBezTo>
                  <a:pt x="20639" y="13557"/>
                  <a:pt x="20639" y="7037"/>
                  <a:pt x="16796" y="3015"/>
                </a:cubicBezTo>
                <a:cubicBezTo>
                  <a:pt x="14875" y="1005"/>
                  <a:pt x="12361" y="0"/>
                  <a:pt x="9843" y="0"/>
                </a:cubicBezTo>
                <a:close/>
              </a:path>
            </a:pathLst>
          </a:custGeom>
          <a:ln w="12700">
            <a:miter lim="400000"/>
          </a:ln>
        </p:spPr>
      </p:pic>
      <p:sp>
        <p:nvSpPr>
          <p:cNvPr id="2096" name="Découvrir tous nos hubreport">
            <a:hlinkClick r:id="rId16"/>
          </p:cNvPr>
          <p:cNvSpPr/>
          <p:nvPr/>
        </p:nvSpPr>
        <p:spPr>
          <a:xfrm>
            <a:off x="8735077" y="5759887"/>
            <a:ext cx="3019042" cy="639696"/>
          </a:xfrm>
          <a:prstGeom prst="roundRect">
            <a:avLst>
              <a:gd name="adj" fmla="val 10898"/>
            </a:avLst>
          </a:prstGeom>
          <a:solidFill>
            <a:srgbClr val="FFFFFF"/>
          </a:solidFill>
          <a:ln w="3175">
            <a:miter lim="400000"/>
          </a:ln>
          <a:extLst>
            <a:ext uri="{C572A759-6A51-4108-AA02-DFA0A04FC94B}">
              <ma14:wrappingTextBoxFlag xmlns:ma14="http://schemas.microsoft.com/office/mac/drawingml/2011/main" val="1"/>
            </a:ext>
          </a:extLst>
        </p:spPr>
        <p:txBody>
          <a:bodyPr lIns="0" tIns="0" rIns="0" bIns="0" anchor="ctr"/>
          <a:lstStyle>
            <a:lvl1pPr>
              <a:defRPr sz="1600" cap="all">
                <a:solidFill>
                  <a:srgbClr val="352FB3"/>
                </a:solidFill>
              </a:defRPr>
            </a:lvl1pPr>
          </a:lstStyle>
          <a:p>
            <a:r>
              <a:t>Découvrir tous nos hubreport</a:t>
            </a:r>
          </a:p>
        </p:txBody>
      </p:sp>
      <p:pic>
        <p:nvPicPr>
          <p:cNvPr id="2097" name="Image" descr="Image"/>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11124440" y="-8969"/>
            <a:ext cx="838120" cy="1393032"/>
          </a:xfrm>
          <a:prstGeom prst="rect">
            <a:avLst/>
          </a:prstGeom>
          <a:ln w="12700">
            <a:miter lim="400000"/>
          </a:ln>
        </p:spPr>
      </p:pic>
    </p:spTree>
  </p:cSld>
  <p:clrMapOvr>
    <a:masterClrMapping/>
  </p:clrMapOvr>
  <p:transition xmlns:p14="http://schemas.microsoft.com/office/powerpoint/2010/mai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Rectangle 7"/>
          <p:cNvSpPr/>
          <p:nvPr/>
        </p:nvSpPr>
        <p:spPr>
          <a:xfrm>
            <a:off x="1" y="6442076"/>
            <a:ext cx="12192001" cy="415926"/>
          </a:xfrm>
          <a:prstGeom prst="rect">
            <a:avLst/>
          </a:prstGeom>
          <a:solidFill>
            <a:srgbClr val="262626"/>
          </a:solidFill>
          <a:ln w="3175">
            <a:miter lim="400000"/>
          </a:ln>
        </p:spPr>
        <p:txBody>
          <a:bodyPr lIns="45719" rIns="45719" anchor="ctr"/>
          <a:lstStyle/>
          <a:p>
            <a:pPr defTabSz="914400">
              <a:defRPr sz="1800">
                <a:solidFill>
                  <a:srgbClr val="FFFFFF"/>
                </a:solidFill>
              </a:defRPr>
            </a:pPr>
            <a:endParaRPr/>
          </a:p>
        </p:txBody>
      </p:sp>
      <p:sp>
        <p:nvSpPr>
          <p:cNvPr id="409" name="Rectangle 21"/>
          <p:cNvSpPr txBox="1"/>
          <p:nvPr/>
        </p:nvSpPr>
        <p:spPr>
          <a:xfrm>
            <a:off x="431799" y="6600376"/>
            <a:ext cx="2833297" cy="1270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l" defTabSz="914400">
              <a:lnSpc>
                <a:spcPct val="10000"/>
              </a:lnSpc>
              <a:defRPr sz="700" b="0">
                <a:solidFill>
                  <a:srgbClr val="FFFFFF"/>
                </a:solidFill>
              </a:defRPr>
            </a:lvl1pPr>
          </a:lstStyle>
          <a:p>
            <a:r>
              <a:t>© 2017 HUB Institute.  All Rights Reserved.					</a:t>
            </a:r>
          </a:p>
        </p:txBody>
      </p:sp>
      <p:sp>
        <p:nvSpPr>
          <p:cNvPr id="410" name="Slide Number"/>
          <p:cNvSpPr txBox="1">
            <a:spLocks noGrp="1"/>
          </p:cNvSpPr>
          <p:nvPr>
            <p:ph type="sldNum" sz="quarter" idx="2"/>
          </p:nvPr>
        </p:nvSpPr>
        <p:spPr>
          <a:xfrm>
            <a:off x="11886096" y="6538231"/>
            <a:ext cx="148258" cy="223616"/>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9</a:t>
            </a:fld>
            <a:endParaRPr/>
          </a:p>
        </p:txBody>
      </p:sp>
      <p:pic>
        <p:nvPicPr>
          <p:cNvPr id="411" name="image25.png" descr="image25.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531" y="6499917"/>
            <a:ext cx="327917" cy="327918"/>
          </a:xfrm>
          <a:prstGeom prst="rect">
            <a:avLst/>
          </a:prstGeom>
          <a:ln w="12700">
            <a:miter lim="400000"/>
          </a:ln>
        </p:spPr>
      </p:pic>
      <p:pic>
        <p:nvPicPr>
          <p:cNvPr id="412" name="Image" descr="Image"/>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 y="-11178"/>
            <a:ext cx="12192002" cy="3262603"/>
          </a:xfrm>
          <a:prstGeom prst="rect">
            <a:avLst/>
          </a:prstGeom>
          <a:ln w="12700">
            <a:miter lim="400000"/>
          </a:ln>
        </p:spPr>
      </p:pic>
      <p:sp>
        <p:nvSpPr>
          <p:cNvPr id="413" name="L’homme est complémentaire des nouvelles formes automatisées de production et de création de valeur : les technologies numériques produisent des emplois directs dans la filière numérique ou dans de nouvelles activités."/>
          <p:cNvSpPr txBox="1"/>
          <p:nvPr/>
        </p:nvSpPr>
        <p:spPr>
          <a:xfrm>
            <a:off x="960970" y="4106066"/>
            <a:ext cx="4584101" cy="8577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spAutoFit/>
          </a:bodyPr>
          <a:lstStyle/>
          <a:p>
            <a:pPr algn="just">
              <a:defRPr b="0"/>
            </a:pPr>
            <a:r>
              <a:t>L’homme est </a:t>
            </a:r>
            <a:r>
              <a:rPr b="1"/>
              <a:t>complémentaire</a:t>
            </a:r>
            <a:r>
              <a:t> des nouvelles formes automatisées de production et de création de valeur : les technologies numériques produisent des emplois directs dans la filière numérique ou dans de nouvelles activités.</a:t>
            </a:r>
          </a:p>
        </p:txBody>
      </p:sp>
      <p:sp>
        <p:nvSpPr>
          <p:cNvPr id="414" name="Inventer de nouveaux métiers"/>
          <p:cNvSpPr txBox="1"/>
          <p:nvPr/>
        </p:nvSpPr>
        <p:spPr>
          <a:xfrm>
            <a:off x="980321" y="3605982"/>
            <a:ext cx="4545398" cy="408714"/>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2500">
                <a:solidFill>
                  <a:srgbClr val="F19A28"/>
                </a:solidFill>
              </a:defRPr>
            </a:lvl1pPr>
          </a:lstStyle>
          <a:p>
            <a:r>
              <a:t>Inventer de nouveaux métiers</a:t>
            </a:r>
          </a:p>
        </p:txBody>
      </p:sp>
      <p:sp>
        <p:nvSpPr>
          <p:cNvPr id="415" name="Un exemple de nouveau métier"/>
          <p:cNvSpPr txBox="1"/>
          <p:nvPr/>
        </p:nvSpPr>
        <p:spPr>
          <a:xfrm>
            <a:off x="6305929" y="4060099"/>
            <a:ext cx="3830893" cy="297738"/>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1700">
                <a:solidFill>
                  <a:srgbClr val="F19A28"/>
                </a:solidFill>
              </a:defRPr>
            </a:lvl1pPr>
          </a:lstStyle>
          <a:p>
            <a:r>
              <a:t>Un exemple : l’économie quaternaire</a:t>
            </a:r>
          </a:p>
        </p:txBody>
      </p:sp>
      <p:sp>
        <p:nvSpPr>
          <p:cNvPr id="416" name="Miser sur les interactions"/>
          <p:cNvSpPr txBox="1"/>
          <p:nvPr/>
        </p:nvSpPr>
        <p:spPr>
          <a:xfrm>
            <a:off x="961435" y="5055220"/>
            <a:ext cx="2667268" cy="29773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lgn="l">
              <a:defRPr sz="1700">
                <a:solidFill>
                  <a:srgbClr val="F19A28"/>
                </a:solidFill>
              </a:defRPr>
            </a:lvl1pPr>
          </a:lstStyle>
          <a:p>
            <a:r>
              <a:t>Miser sur les interactions</a:t>
            </a:r>
          </a:p>
        </p:txBody>
      </p:sp>
      <p:sp>
        <p:nvSpPr>
          <p:cNvPr id="417" name="Les relations entre humains, avec des dimensions émotionnelles, affectives, artistiques, dépasseront le cadre de l’automatisation tout en profitant d’un nouvel « environnement intelligent »."/>
          <p:cNvSpPr txBox="1"/>
          <p:nvPr/>
        </p:nvSpPr>
        <p:spPr>
          <a:xfrm>
            <a:off x="960970" y="5314805"/>
            <a:ext cx="4584101" cy="857784"/>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defRPr b="0"/>
            </a:pPr>
            <a:r>
              <a:t>Les relations entre humains, avec des dimensions </a:t>
            </a:r>
            <a:r>
              <a:rPr b="1"/>
              <a:t>émotionnelles</a:t>
            </a:r>
            <a:r>
              <a:t>, affectives, </a:t>
            </a:r>
            <a:r>
              <a:rPr b="1"/>
              <a:t>artistiques</a:t>
            </a:r>
            <a:r>
              <a:t>, dépasseront le cadre de l’automatisation tout en profitant d’un nouvel « environnement intelligent ».</a:t>
            </a:r>
          </a:p>
        </p:txBody>
      </p:sp>
      <p:sp>
        <p:nvSpPr>
          <p:cNvPr id="418" name="Source: Le futur du travail et la mutation des emplois, FrenchWeb, 2016">
            <a:hlinkClick r:id="rId4"/>
          </p:cNvPr>
          <p:cNvSpPr txBox="1"/>
          <p:nvPr/>
        </p:nvSpPr>
        <p:spPr>
          <a:xfrm>
            <a:off x="9196126" y="6218320"/>
            <a:ext cx="2918068" cy="136793"/>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p>
            <a:pPr algn="r">
              <a:defRPr sz="700" b="0"/>
            </a:pPr>
            <a:r>
              <a:t>Source : </a:t>
            </a:r>
            <a:r>
              <a:rPr i="1"/>
              <a:t>Le futur du travail et la mutation des emplois</a:t>
            </a:r>
            <a:r>
              <a:t>, FrenchWeb, 2016</a:t>
            </a:r>
          </a:p>
        </p:txBody>
      </p:sp>
      <p:sp>
        <p:nvSpPr>
          <p:cNvPr id="419" name="Circle">
            <a:hlinkClick r:id="rId4"/>
          </p:cNvPr>
          <p:cNvSpPr/>
          <p:nvPr/>
        </p:nvSpPr>
        <p:spPr>
          <a:xfrm>
            <a:off x="10309859" y="3939438"/>
            <a:ext cx="539059" cy="539059"/>
          </a:xfrm>
          <a:prstGeom prst="ellipse">
            <a:avLst/>
          </a:prstGeom>
          <a:solidFill>
            <a:srgbClr val="F19A28"/>
          </a:solidFill>
          <a:ln w="12700">
            <a:miter lim="400000"/>
          </a:ln>
        </p:spPr>
        <p:txBody>
          <a:bodyPr lIns="0" tIns="0" rIns="0" bIns="0" anchor="ctr"/>
          <a:lstStyle/>
          <a:p>
            <a:pPr>
              <a:defRPr sz="1600">
                <a:solidFill>
                  <a:srgbClr val="FFFFFF"/>
                </a:solidFill>
              </a:defRPr>
            </a:pPr>
            <a:endParaRPr/>
          </a:p>
        </p:txBody>
      </p:sp>
      <p:sp>
        <p:nvSpPr>
          <p:cNvPr id="420" name="L’économie quaternaire propose des biens ou la mise à disposition de biens ainsi que des services, rendant flou la distinction entre le secondaire et tertiaire. Elle place le client au centre de l’expérience et s’intéresse plus au service reçu et perçu qu’aux produits sous-jacents. Elle est considérée comme l’une des économies d’avenir."/>
          <p:cNvSpPr txBox="1"/>
          <p:nvPr/>
        </p:nvSpPr>
        <p:spPr>
          <a:xfrm>
            <a:off x="6285045" y="4507894"/>
            <a:ext cx="4587167" cy="1467385"/>
          </a:xfrm>
          <a:prstGeom prst="rect">
            <a:avLst/>
          </a:prstGeom>
          <a:ln w="12700">
            <a:miter lim="400000"/>
          </a:ln>
          <a:extLst>
            <a:ext uri="{C572A759-6A51-4108-AA02-DFA0A04FC94B}">
              <ma14:wrappingTextBoxFlag xmlns:ma14="http://schemas.microsoft.com/office/mac/drawingml/2011/main" val="1"/>
            </a:ext>
          </a:extLst>
        </p:spPr>
        <p:txBody>
          <a:bodyPr lIns="25400" tIns="25400" rIns="25400" bIns="25400" anchor="ctr">
            <a:spAutoFit/>
          </a:bodyPr>
          <a:lstStyle/>
          <a:p>
            <a:pPr algn="just"/>
            <a:r>
              <a:t>L’économie quaternaire</a:t>
            </a:r>
            <a:r>
              <a:rPr b="0"/>
              <a:t> propose des biens ou la mise à disposition de biens avec des services associés, rendant floue la distinction entre le secondaire et tertiaire. Elle place le client au centre de l’expérience et s’intéresse plus au </a:t>
            </a:r>
            <a:r>
              <a:t>service reçu et perçu</a:t>
            </a:r>
            <a:r>
              <a:rPr b="0"/>
              <a:t> qu’aux produits sous-jacents. Elle est considérée comme l’une des économies d’avenir. </a:t>
            </a:r>
          </a:p>
        </p:txBody>
      </p:sp>
      <p:pic>
        <p:nvPicPr>
          <p:cNvPr id="421" name="Image" descr="Image"/>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85069" y="4047460"/>
            <a:ext cx="387795" cy="336827"/>
          </a:xfrm>
          <a:prstGeom prst="rect">
            <a:avLst/>
          </a:prstGeom>
          <a:ln w="12700">
            <a:miter lim="400000"/>
          </a:ln>
        </p:spPr>
      </p:pic>
      <p:pic>
        <p:nvPicPr>
          <p:cNvPr id="422" name="Image" descr="Image"/>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587753" y="3850834"/>
            <a:ext cx="376917" cy="327917"/>
          </a:xfrm>
          <a:prstGeom prst="rect">
            <a:avLst/>
          </a:prstGeom>
          <a:ln w="12700">
            <a:miter lim="400000"/>
          </a:ln>
        </p:spPr>
      </p:pic>
      <p:sp>
        <p:nvSpPr>
          <p:cNvPr id="423" name="Automatisation du travail"/>
          <p:cNvSpPr txBox="1"/>
          <p:nvPr/>
        </p:nvSpPr>
        <p:spPr>
          <a:xfrm>
            <a:off x="10067762" y="6582988"/>
            <a:ext cx="1559472" cy="161777"/>
          </a:xfrm>
          <a:prstGeom prst="rect">
            <a:avLst/>
          </a:prstGeom>
          <a:ln w="12700">
            <a:miter lim="400000"/>
          </a:ln>
          <a:extLst>
            <a:ext uri="{C572A759-6A51-4108-AA02-DFA0A04FC94B}">
              <ma14:wrappingTextBoxFlag xmlns:ma14="http://schemas.microsoft.com/office/mac/drawingml/2011/main" val="1"/>
            </a:ext>
          </a:extLst>
        </p:spPr>
        <p:txBody>
          <a:bodyPr wrap="none" lIns="25400" tIns="25400" rIns="25400" bIns="25400" anchor="ctr">
            <a:spAutoFit/>
          </a:bodyPr>
          <a:lstStyle>
            <a:lvl1pPr>
              <a:defRPr sz="800" b="0" cap="all">
                <a:solidFill>
                  <a:srgbClr val="FFFFFF"/>
                </a:solidFill>
              </a:defRPr>
            </a:lvl1pPr>
          </a:lstStyle>
          <a:p>
            <a:r>
              <a:t>Automatisation du travail</a:t>
            </a:r>
          </a:p>
        </p:txBody>
      </p:sp>
    </p:spTree>
  </p:cSld>
  <p:clrMapOvr>
    <a:masterClrMapping/>
  </p:clrMapOvr>
  <p:transition xmlns:p14="http://schemas.microsoft.com/office/powerpoint/2010/main" spd="med"/>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352FB3"/>
        </a:solidFill>
        <a:effectLst/>
      </p:bgPr>
    </p:bg>
    <p:spTree>
      <p:nvGrpSpPr>
        <p:cNvPr id="1" name=""/>
        <p:cNvGrpSpPr/>
        <p:nvPr/>
      </p:nvGrpSpPr>
      <p:grpSpPr>
        <a:xfrm>
          <a:off x="0" y="0"/>
          <a:ext cx="0" cy="0"/>
          <a:chOff x="0" y="0"/>
          <a:chExt cx="0" cy="0"/>
        </a:xfrm>
      </p:grpSpPr>
      <p:sp>
        <p:nvSpPr>
          <p:cNvPr id="2099" name="Triangle"/>
          <p:cNvSpPr/>
          <p:nvPr/>
        </p:nvSpPr>
        <p:spPr>
          <a:xfrm rot="18944897">
            <a:off x="1025013" y="-2826667"/>
            <a:ext cx="11396422" cy="1099162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1D46FF">
              <a:alpha val="22696"/>
            </a:srgbClr>
          </a:solidFill>
          <a:ln w="3175">
            <a:miter lim="400000"/>
          </a:ln>
        </p:spPr>
        <p:txBody>
          <a:bodyPr lIns="0" tIns="0" rIns="0" bIns="0" anchor="ctr"/>
          <a:lstStyle/>
          <a:p>
            <a:pPr>
              <a:defRPr sz="1600">
                <a:solidFill>
                  <a:srgbClr val="FFFFFF"/>
                </a:solidFill>
              </a:defRPr>
            </a:pPr>
            <a:endParaRPr/>
          </a:p>
        </p:txBody>
      </p:sp>
      <p:sp>
        <p:nvSpPr>
          <p:cNvPr id="2100" name="Triangle"/>
          <p:cNvSpPr/>
          <p:nvPr/>
        </p:nvSpPr>
        <p:spPr>
          <a:xfrm rot="16480801">
            <a:off x="-4578932" y="-2110373"/>
            <a:ext cx="11396422" cy="1099161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2B69BA">
              <a:alpha val="34480"/>
            </a:srgbClr>
          </a:solidFill>
          <a:ln w="3175">
            <a:miter lim="400000"/>
          </a:ln>
        </p:spPr>
        <p:txBody>
          <a:bodyPr lIns="0" tIns="0" rIns="0" bIns="0" anchor="ctr"/>
          <a:lstStyle/>
          <a:p>
            <a:pPr>
              <a:defRPr sz="1600">
                <a:solidFill>
                  <a:srgbClr val="FFFFFF"/>
                </a:solidFill>
              </a:defRPr>
            </a:pPr>
            <a:endParaRPr/>
          </a:p>
        </p:txBody>
      </p:sp>
      <p:sp>
        <p:nvSpPr>
          <p:cNvPr id="2101" name="Triangle"/>
          <p:cNvSpPr/>
          <p:nvPr/>
        </p:nvSpPr>
        <p:spPr>
          <a:xfrm rot="20605182">
            <a:off x="2510071" y="-1105953"/>
            <a:ext cx="9841633" cy="82310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45608A">
              <a:alpha val="37890"/>
            </a:srgbClr>
          </a:solidFill>
          <a:ln w="3175">
            <a:miter lim="400000"/>
          </a:ln>
        </p:spPr>
        <p:txBody>
          <a:bodyPr lIns="0" tIns="0" rIns="0" bIns="0" anchor="ctr"/>
          <a:lstStyle/>
          <a:p>
            <a:pPr>
              <a:defRPr sz="1600">
                <a:solidFill>
                  <a:srgbClr val="FFFFFF"/>
                </a:solidFill>
              </a:defRPr>
            </a:pPr>
            <a:endParaRPr/>
          </a:p>
        </p:txBody>
      </p:sp>
      <p:sp>
        <p:nvSpPr>
          <p:cNvPr id="2102" name="Rectangle"/>
          <p:cNvSpPr/>
          <p:nvPr/>
        </p:nvSpPr>
        <p:spPr>
          <a:xfrm>
            <a:off x="155825" y="171111"/>
            <a:ext cx="11880350" cy="6515778"/>
          </a:xfrm>
          <a:prstGeom prst="rect">
            <a:avLst/>
          </a:prstGeom>
          <a:ln w="25400">
            <a:solidFill>
              <a:srgbClr val="FFFFFF"/>
            </a:solidFill>
          </a:ln>
        </p:spPr>
        <p:txBody>
          <a:bodyPr lIns="0" tIns="0" rIns="0" bIns="0" anchor="ctr"/>
          <a:lstStyle/>
          <a:p>
            <a:endParaRPr/>
          </a:p>
        </p:txBody>
      </p:sp>
      <p:sp>
        <p:nvSpPr>
          <p:cNvPr id="2103" name="Crédits"/>
          <p:cNvSpPr/>
          <p:nvPr/>
        </p:nvSpPr>
        <p:spPr>
          <a:xfrm>
            <a:off x="5770248" y="4111653"/>
            <a:ext cx="5978209" cy="684023"/>
          </a:xfrm>
          <a:prstGeom prst="rect">
            <a:avLst/>
          </a:prstGeom>
          <a:ln w="3175">
            <a:miter lim="400000"/>
          </a:ln>
          <a:extLst>
            <a:ext uri="{C572A759-6A51-4108-AA02-DFA0A04FC94B}">
              <ma14:wrappingTextBoxFlag xmlns:ma14="http://schemas.microsoft.com/office/mac/drawingml/2011/main" val="1"/>
            </a:ext>
          </a:extLst>
        </p:spPr>
        <p:txBody>
          <a:bodyPr lIns="25400" tIns="25400" rIns="25400" bIns="25400" anchor="ctr"/>
          <a:lstStyle>
            <a:lvl1pPr algn="r">
              <a:defRPr sz="2000" cap="all">
                <a:solidFill>
                  <a:srgbClr val="FFFFFF"/>
                </a:solidFill>
              </a:defRPr>
            </a:lvl1pPr>
          </a:lstStyle>
          <a:p>
            <a:r>
              <a:t>Crédits</a:t>
            </a:r>
          </a:p>
        </p:txBody>
      </p:sp>
      <p:sp>
        <p:nvSpPr>
          <p:cNvPr id="2104" name="Ce HUBREPORT est réalisé par le HUB Institute…"/>
          <p:cNvSpPr txBox="1"/>
          <p:nvPr/>
        </p:nvSpPr>
        <p:spPr>
          <a:xfrm>
            <a:off x="6075500" y="5050947"/>
            <a:ext cx="5672957" cy="1343136"/>
          </a:xfrm>
          <a:prstGeom prst="rect">
            <a:avLst/>
          </a:prstGeom>
          <a:ln w="3175">
            <a:miter lim="400000"/>
          </a:ln>
          <a:extLst>
            <a:ext uri="{C572A759-6A51-4108-AA02-DFA0A04FC94B}">
              <ma14:wrappingTextBoxFlag xmlns:ma14="http://schemas.microsoft.com/office/mac/drawingml/2011/main" val="1"/>
            </a:ext>
          </a:extLst>
        </p:spPr>
        <p:txBody>
          <a:bodyPr lIns="22859" tIns="22859" rIns="22859" bIns="22859" anchor="b">
            <a:spAutoFit/>
          </a:bodyPr>
          <a:lstStyle/>
          <a:p>
            <a:pPr algn="r" defTabSz="457200">
              <a:lnSpc>
                <a:spcPct val="150000"/>
              </a:lnSpc>
              <a:defRPr sz="1800">
                <a:solidFill>
                  <a:srgbClr val="FFFFFF"/>
                </a:solidFill>
              </a:defRPr>
            </a:pPr>
            <a:r>
              <a:t>Ce HUBREPORT est réalisé par le HUB Institute</a:t>
            </a:r>
          </a:p>
          <a:p>
            <a:pPr algn="r" defTabSz="457200">
              <a:lnSpc>
                <a:spcPct val="150000"/>
              </a:lnSpc>
              <a:defRPr sz="1600" b="0">
                <a:solidFill>
                  <a:srgbClr val="FFFFFF"/>
                </a:solidFill>
              </a:defRPr>
            </a:pPr>
            <a:r>
              <a:t>Direction des Études : </a:t>
            </a:r>
            <a:r>
              <a:rPr b="1">
                <a:uFill>
                  <a:solidFill>
                    <a:srgbClr val="0000FF"/>
                  </a:solidFill>
                </a:uFill>
                <a:hlinkClick r:id="rId2"/>
              </a:rPr>
              <a:t>Nathalie Le Ngoc</a:t>
            </a:r>
          </a:p>
          <a:p>
            <a:pPr algn="r" defTabSz="457200">
              <a:lnSpc>
                <a:spcPct val="150000"/>
              </a:lnSpc>
              <a:defRPr sz="1600" b="0">
                <a:solidFill>
                  <a:srgbClr val="FFFFFF"/>
                </a:solidFill>
              </a:defRPr>
            </a:pPr>
            <a:r>
              <a:t>Chargée d’Étude : </a:t>
            </a:r>
            <a:r>
              <a:rPr b="1">
                <a:uFill>
                  <a:solidFill>
                    <a:srgbClr val="0000FF"/>
                  </a:solidFill>
                </a:uFill>
                <a:hlinkClick r:id="rId3"/>
              </a:rPr>
              <a:t>Léna Mélard</a:t>
            </a:r>
          </a:p>
          <a:p>
            <a:pPr algn="r" defTabSz="457200">
              <a:lnSpc>
                <a:spcPct val="150000"/>
              </a:lnSpc>
              <a:defRPr sz="1600" b="0">
                <a:solidFill>
                  <a:srgbClr val="FFFFFF"/>
                </a:solidFill>
              </a:defRPr>
            </a:pPr>
            <a:r>
              <a:t>Collaboratrice : </a:t>
            </a:r>
            <a:r>
              <a:rPr b="1">
                <a:uFill>
                  <a:solidFill>
                    <a:srgbClr val="0000FF"/>
                  </a:solidFill>
                </a:uFill>
                <a:hlinkClick r:id="rId4"/>
              </a:rPr>
              <a:t>Elodie Sarfati</a:t>
            </a:r>
          </a:p>
        </p:txBody>
      </p:sp>
      <p:pic>
        <p:nvPicPr>
          <p:cNvPr id="2105" name="HUBi-ThinkTankWhite.png" descr="HUBi-ThinkTankWhite.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0674" y="353218"/>
            <a:ext cx="2734708" cy="854597"/>
          </a:xfrm>
          <a:prstGeom prst="rect">
            <a:avLst/>
          </a:prstGeom>
          <a:ln w="12700">
            <a:miter lim="400000"/>
          </a:ln>
        </p:spPr>
      </p:pic>
    </p:spTree>
  </p:cSld>
  <p:clrMapOvr>
    <a:masterClrMapping/>
  </p:clrMapOvr>
  <p:transition xmlns:p14="http://schemas.microsoft.com/office/powerpoint/2010/main" spd="med"/>
</p:sld>
</file>

<file path=ppt/theme/theme1.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Arial"/>
        <a:ea typeface="Arial"/>
        <a:cs typeface="Arial"/>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412750" rtl="0" fontAlgn="auto" latinLnBrk="0" hangingPunct="0">
          <a:lnSpc>
            <a:spcPct val="100000"/>
          </a:lnSpc>
          <a:spcBef>
            <a:spcPts val="0"/>
          </a:spcBef>
          <a:spcAft>
            <a:spcPts val="0"/>
          </a:spcAft>
          <a:buClrTx/>
          <a:buSzTx/>
          <a:buFontTx/>
          <a:buNone/>
          <a:tabLst/>
          <a:defRPr kumimoji="0" sz="1400" b="1"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25400" tIns="25400" rIns="25400" bIns="25400" numCol="1" spcCol="38100" rtlCol="0" anchor="ctr">
        <a:spAutoFit/>
      </a:bodyPr>
      <a:lstStyle>
        <a:defPPr marL="0" marR="0" indent="0" algn="ctr" defTabSz="412750" rtl="0" fontAlgn="auto" latinLnBrk="0" hangingPunct="0">
          <a:lnSpc>
            <a:spcPct val="100000"/>
          </a:lnSpc>
          <a:spcBef>
            <a:spcPts val="0"/>
          </a:spcBef>
          <a:spcAft>
            <a:spcPts val="0"/>
          </a:spcAft>
          <a:buClrTx/>
          <a:buSzTx/>
          <a:buFontTx/>
          <a:buNone/>
          <a:tabLst/>
          <a:defRPr kumimoji="0" sz="1400" b="1"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Arial"/>
        <a:ea typeface="Arial"/>
        <a:cs typeface="Arial"/>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412750" rtl="0" fontAlgn="auto" latinLnBrk="0" hangingPunct="0">
          <a:lnSpc>
            <a:spcPct val="100000"/>
          </a:lnSpc>
          <a:spcBef>
            <a:spcPts val="0"/>
          </a:spcBef>
          <a:spcAft>
            <a:spcPts val="0"/>
          </a:spcAft>
          <a:buClrTx/>
          <a:buSzTx/>
          <a:buFontTx/>
          <a:buNone/>
          <a:tabLst/>
          <a:defRPr kumimoji="0" sz="1400" b="1"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25400" tIns="25400" rIns="25400" bIns="25400" numCol="1" spcCol="38100" rtlCol="0" anchor="ctr">
        <a:spAutoFit/>
      </a:bodyPr>
      <a:lstStyle>
        <a:defPPr marL="0" marR="0" indent="0" algn="ctr" defTabSz="412750" rtl="0" fontAlgn="auto" latinLnBrk="0" hangingPunct="0">
          <a:lnSpc>
            <a:spcPct val="100000"/>
          </a:lnSpc>
          <a:spcBef>
            <a:spcPts val="0"/>
          </a:spcBef>
          <a:spcAft>
            <a:spcPts val="0"/>
          </a:spcAft>
          <a:buClrTx/>
          <a:buSzTx/>
          <a:buFontTx/>
          <a:buNone/>
          <a:tabLst/>
          <a:defRPr kumimoji="0" sz="1400" b="1"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10029</Words>
  <Application>Microsoft Macintosh PowerPoint</Application>
  <PresentationFormat>Personnalisé</PresentationFormat>
  <Paragraphs>1185</Paragraphs>
  <Slides>90</Slides>
  <Notes>1</Notes>
  <HiddenSlides>0</HiddenSlides>
  <MMClips>0</MMClips>
  <ScaleCrop>false</ScaleCrop>
  <HeadingPairs>
    <vt:vector size="4" baseType="variant">
      <vt:variant>
        <vt:lpstr>Thème</vt:lpstr>
      </vt:variant>
      <vt:variant>
        <vt:i4>1</vt:i4>
      </vt:variant>
      <vt:variant>
        <vt:lpstr>Titres des diapositives</vt:lpstr>
      </vt:variant>
      <vt:variant>
        <vt:i4>90</vt:i4>
      </vt:variant>
    </vt:vector>
  </HeadingPairs>
  <TitlesOfParts>
    <vt:vector size="91" baseType="lpstr">
      <vt:lpstr>White</vt:lpstr>
      <vt:lpstr>Présentation PowerPoint</vt:lpstr>
      <vt:lpstr>Future of work</vt:lpstr>
      <vt:lpstr>Présentation PowerPoint</vt:lpstr>
      <vt:lpstr>Présentation PowerPoint</vt:lpstr>
      <vt:lpstr>Le marché de l’emploi, bouleversé par l’automatisation du travail</vt:lpstr>
      <vt:lpstr>Présentation PowerPoint</vt:lpstr>
      <vt:lpstr>Présentation PowerPoint</vt:lpstr>
      <vt:lpstr>Présentation PowerPoint</vt:lpstr>
      <vt:lpstr>Présentation PowerPoint</vt:lpstr>
      <vt:lpstr>Présentation PowerPoint</vt:lpstr>
      <vt:lpstr>L’entreprise collaborative : une force collective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Impacts générationnels : Mieux intégrer  les générations Y et Z</vt:lpstr>
      <vt:lpstr>Présentation PowerPoint</vt:lpstr>
      <vt:lpstr>Présentation PowerPoint</vt:lpstr>
      <vt:lpstr>Présentation PowerPoint</vt:lpstr>
      <vt:lpstr>Présentation PowerPoint</vt:lpstr>
      <vt:lpstr>Présentation PowerPoint</vt:lpstr>
      <vt:lpstr>Travailler de manière plus flexible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Start-up / Grand Groupe : des opposés qui s’attirent</vt:lpstr>
      <vt:lpstr>Présentation PowerPoint</vt:lpstr>
      <vt:lpstr>Présentation PowerPoint</vt:lpstr>
      <vt:lpstr>Vers un cadre de travail plus humain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Améliorer les performances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 digital, nouveau levier d’efficacitÉ du processus de  recrutement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La montÉE en compétence rendue plus accessible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cp:lastModifiedBy>Nathalie L.</cp:lastModifiedBy>
  <cp:revision>2</cp:revision>
  <dcterms:modified xsi:type="dcterms:W3CDTF">2017-12-07T01:57:57Z</dcterms:modified>
</cp:coreProperties>
</file>