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71" r:id="rId3"/>
    <p:sldId id="274" r:id="rId4"/>
    <p:sldId id="275" r:id="rId5"/>
    <p:sldId id="277" r:id="rId6"/>
    <p:sldId id="276" r:id="rId7"/>
    <p:sldId id="281" r:id="rId8"/>
    <p:sldId id="278" r:id="rId9"/>
    <p:sldId id="280" r:id="rId10"/>
    <p:sldId id="279" r:id="rId11"/>
    <p:sldId id="284" r:id="rId12"/>
    <p:sldId id="282" r:id="rId13"/>
    <p:sldId id="283" r:id="rId14"/>
    <p:sldId id="293" r:id="rId15"/>
    <p:sldId id="292" r:id="rId16"/>
    <p:sldId id="288" r:id="rId17"/>
    <p:sldId id="287" r:id="rId18"/>
    <p:sldId id="289" r:id="rId19"/>
    <p:sldId id="270" r:id="rId20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tman Lisa - HK" initials="JL-H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58"/>
    <a:srgbClr val="F6BB00"/>
    <a:srgbClr val="D97D4F"/>
    <a:srgbClr val="D368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8"/>
    <p:restoredTop sz="86856" autoAdjust="0"/>
  </p:normalViewPr>
  <p:slideViewPr>
    <p:cSldViewPr>
      <p:cViewPr>
        <p:scale>
          <a:sx n="151" d="100"/>
          <a:sy n="151" d="100"/>
        </p:scale>
        <p:origin x="-23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56834-5B14-450F-93FD-D54E1DB79F7F}" type="datetimeFigureOut">
              <a:rPr lang="sv-SE" smtClean="0"/>
              <a:t>2018-03-08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7761A-7214-4EA3-8FA4-4452E2BEDA2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085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7761A-7214-4EA3-8FA4-4452E2BEDA2B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5713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7761A-7214-4EA3-8FA4-4452E2BEDA2B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631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7761A-7214-4EA3-8FA4-4452E2BEDA2B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0882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7761A-7214-4EA3-8FA4-4452E2BEDA2B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4202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7761A-7214-4EA3-8FA4-4452E2BEDA2B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8025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7761A-7214-4EA3-8FA4-4452E2BEDA2B}" type="slidenum">
              <a:rPr lang="sv-SE" smtClean="0">
                <a:solidFill>
                  <a:prstClr val="black"/>
                </a:solidFill>
              </a:rPr>
              <a:pPr/>
              <a:t>14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3990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7761A-7214-4EA3-8FA4-4452E2BEDA2B}" type="slidenum">
              <a:rPr lang="sv-SE" smtClean="0">
                <a:solidFill>
                  <a:prstClr val="black"/>
                </a:solidFill>
              </a:rPr>
              <a:pPr/>
              <a:t>15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6572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7761A-7214-4EA3-8FA4-4452E2BEDA2B}" type="slidenum">
              <a:rPr lang="sv-SE" smtClean="0"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26764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7761A-7214-4EA3-8FA4-4452E2BEDA2B}" type="slidenum">
              <a:rPr lang="sv-SE" smtClean="0"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58077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7761A-7214-4EA3-8FA4-4452E2BEDA2B}" type="slidenum">
              <a:rPr lang="sv-SE" smtClean="0"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72935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BBB13-2803-AD4D-A3B7-4006023693A0}" type="slidenum">
              <a:rPr lang="sv-SE" smtClean="0"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2527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7761A-7214-4EA3-8FA4-4452E2BEDA2B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4998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7761A-7214-4EA3-8FA4-4452E2BEDA2B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1320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7761A-7214-4EA3-8FA4-4452E2BEDA2B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1184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7761A-7214-4EA3-8FA4-4452E2BEDA2B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1649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7761A-7214-4EA3-8FA4-4452E2BEDA2B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3805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7761A-7214-4EA3-8FA4-4452E2BEDA2B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5951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7761A-7214-4EA3-8FA4-4452E2BEDA2B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6143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7761A-7214-4EA3-8FA4-4452E2BEDA2B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261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28801" y="2354400"/>
            <a:ext cx="7703999" cy="2592000"/>
          </a:xfrm>
        </p:spPr>
        <p:txBody>
          <a:bodyPr anchor="t" anchorCtr="0"/>
          <a:lstStyle>
            <a:lvl1pPr algn="l">
              <a:defRPr sz="4400" b="1" i="0" kern="60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r>
              <a:rPr lang="sv-SE" dirty="0"/>
              <a:t>Presentationens förstasida</a:t>
            </a:r>
            <a:br>
              <a:rPr lang="sv-SE" dirty="0"/>
            </a:br>
            <a:r>
              <a:rPr lang="sv-SE" dirty="0"/>
              <a:t>skriv rubrik här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728801" y="2037600"/>
            <a:ext cx="7703999" cy="360000"/>
          </a:xfrm>
        </p:spPr>
        <p:txBody>
          <a:bodyPr anchor="b" anchorCtr="0"/>
          <a:lstStyle>
            <a:lvl1pPr marL="0" indent="0">
              <a:lnSpc>
                <a:spcPct val="80000"/>
              </a:lnSpc>
              <a:spcBef>
                <a:spcPts val="500"/>
              </a:spcBef>
              <a:buNone/>
              <a:defRPr sz="1400" kern="600" cap="none" spc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20xx-xx-xx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 hasCustomPrompt="1"/>
          </p:nvPr>
        </p:nvSpPr>
        <p:spPr>
          <a:xfrm>
            <a:off x="728801" y="5212800"/>
            <a:ext cx="7703999" cy="1011600"/>
          </a:xfrm>
        </p:spPr>
        <p:txBody>
          <a:bodyPr/>
          <a:lstStyle>
            <a:lvl1pPr marL="0" indent="0">
              <a:lnSpc>
                <a:spcPct val="80000"/>
              </a:lnSpc>
              <a:spcBef>
                <a:spcPts val="500"/>
              </a:spcBef>
              <a:buNone/>
              <a:defRPr sz="1800" kern="600" cap="none" spc="0">
                <a:solidFill>
                  <a:srgbClr val="003D58"/>
                </a:solidFill>
                <a:latin typeface="Arial"/>
                <a:cs typeface="Arial"/>
              </a:defRPr>
            </a:lvl1pPr>
            <a:lvl2pPr marL="648000" indent="0">
              <a:buNone/>
              <a:defRPr/>
            </a:lvl2pPr>
            <a:lvl3pPr marL="1224000" indent="0">
              <a:buNone/>
              <a:defRPr/>
            </a:lvl3pPr>
            <a:lvl4pPr marL="1728000" indent="0">
              <a:buNone/>
              <a:defRPr/>
            </a:lvl4pPr>
            <a:lvl5pPr marL="2124000" indent="0">
              <a:buNone/>
              <a:defRPr/>
            </a:lvl5pPr>
          </a:lstStyle>
          <a:p>
            <a:pPr lvl="0"/>
            <a:r>
              <a:rPr lang="sv-SE" dirty="0"/>
              <a:t>klicka här för att lägga till författare eller underrubrik</a:t>
            </a:r>
          </a:p>
        </p:txBody>
      </p:sp>
      <p:sp>
        <p:nvSpPr>
          <p:cNvPr id="7" name="Platshållare för sidfot 10"/>
          <p:cNvSpPr>
            <a:spLocks noGrp="1"/>
          </p:cNvSpPr>
          <p:nvPr>
            <p:ph type="ftr" sz="quarter" idx="3"/>
          </p:nvPr>
        </p:nvSpPr>
        <p:spPr>
          <a:xfrm>
            <a:off x="1346855" y="6372143"/>
            <a:ext cx="2503487" cy="155462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11"/>
          <p:cNvSpPr>
            <a:spLocks noGrp="1"/>
          </p:cNvSpPr>
          <p:nvPr>
            <p:ph type="sldNum" sz="quarter" idx="4"/>
          </p:nvPr>
        </p:nvSpPr>
        <p:spPr>
          <a:xfrm>
            <a:off x="727200" y="6375225"/>
            <a:ext cx="619655" cy="160214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fld id="{74BBEAD7-53CB-7440-A3D2-9E178126490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621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tx2"/>
                </a:solidFill>
                <a:latin typeface="Arial"/>
                <a:cs typeface="Arial"/>
              </a:defRPr>
            </a:lvl2pPr>
            <a:lvl3pPr>
              <a:defRPr>
                <a:solidFill>
                  <a:schemeClr val="tx2"/>
                </a:solidFill>
                <a:latin typeface="Arial"/>
                <a:cs typeface="Arial"/>
              </a:defRPr>
            </a:lvl3pPr>
            <a:lvl4pPr>
              <a:defRPr>
                <a:solidFill>
                  <a:schemeClr val="tx2"/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2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9" name="Platshållare för sidfot 10"/>
          <p:cNvSpPr>
            <a:spLocks noGrp="1"/>
          </p:cNvSpPr>
          <p:nvPr>
            <p:ph type="ftr" sz="quarter" idx="3"/>
          </p:nvPr>
        </p:nvSpPr>
        <p:spPr>
          <a:xfrm>
            <a:off x="1346855" y="6372143"/>
            <a:ext cx="2503487" cy="155462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20" name="Platshållare för bildnummer 11"/>
          <p:cNvSpPr>
            <a:spLocks noGrp="1"/>
          </p:cNvSpPr>
          <p:nvPr>
            <p:ph type="sldNum" sz="quarter" idx="4"/>
          </p:nvPr>
        </p:nvSpPr>
        <p:spPr>
          <a:xfrm>
            <a:off x="727200" y="6375225"/>
            <a:ext cx="619655" cy="160214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fld id="{74BBEAD7-53CB-7440-A3D2-9E178126490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679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7200" y="2354400"/>
            <a:ext cx="7705600" cy="2592000"/>
          </a:xfrm>
        </p:spPr>
        <p:txBody>
          <a:bodyPr anchor="t"/>
          <a:lstStyle>
            <a:lvl1pPr algn="l">
              <a:defRPr sz="4400" b="1" i="0" kern="600" cap="none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r>
              <a:rPr lang="sv-SE" dirty="0"/>
              <a:t>Kapitelsida</a:t>
            </a:r>
          </a:p>
        </p:txBody>
      </p:sp>
      <p:sp>
        <p:nvSpPr>
          <p:cNvPr id="18" name="Platshållare för sidfot 10"/>
          <p:cNvSpPr>
            <a:spLocks noGrp="1"/>
          </p:cNvSpPr>
          <p:nvPr>
            <p:ph type="ftr" sz="quarter" idx="3"/>
          </p:nvPr>
        </p:nvSpPr>
        <p:spPr>
          <a:xfrm>
            <a:off x="1346855" y="6372143"/>
            <a:ext cx="2503487" cy="155462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19" name="Platshållare för bildnummer 11"/>
          <p:cNvSpPr>
            <a:spLocks noGrp="1"/>
          </p:cNvSpPr>
          <p:nvPr>
            <p:ph type="sldNum" sz="quarter" idx="4"/>
          </p:nvPr>
        </p:nvSpPr>
        <p:spPr>
          <a:xfrm>
            <a:off x="727200" y="6375225"/>
            <a:ext cx="619655" cy="160214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fld id="{74BBEAD7-53CB-7440-A3D2-9E178126490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983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303536" y="2013003"/>
            <a:ext cx="6119998" cy="4140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+mj-lt"/>
              <a:buNone/>
              <a:defRPr sz="1400" kern="800" cap="none" spc="0">
                <a:solidFill>
                  <a:srgbClr val="003D58"/>
                </a:solidFill>
                <a:latin typeface="Arial"/>
                <a:cs typeface="Arial"/>
              </a:defRPr>
            </a:lvl1pPr>
            <a:lvl2pPr marL="414000" indent="0">
              <a:buFont typeface="+mj-lt"/>
              <a:buNone/>
              <a:defRPr kern="1200" cap="small" spc="100">
                <a:solidFill>
                  <a:schemeClr val="accent2"/>
                </a:solidFill>
                <a:latin typeface="Trade Gothic LT Std Bold No. 2"/>
              </a:defRPr>
            </a:lvl2pPr>
            <a:lvl3pPr marL="792000" indent="0">
              <a:buFont typeface="+mj-lt"/>
              <a:buNone/>
              <a:defRPr kern="1200" cap="small" spc="100">
                <a:solidFill>
                  <a:schemeClr val="accent2"/>
                </a:solidFill>
                <a:latin typeface="Trade Gothic LT Std Bold No. 2"/>
              </a:defRPr>
            </a:lvl3pPr>
            <a:lvl4pPr marL="1116000" indent="0">
              <a:buFont typeface="+mj-lt"/>
              <a:buNone/>
              <a:defRPr kern="1200" cap="small" spc="100">
                <a:solidFill>
                  <a:schemeClr val="accent2"/>
                </a:solidFill>
                <a:latin typeface="Trade Gothic LT Std Bold No. 2"/>
              </a:defRPr>
            </a:lvl4pPr>
            <a:lvl5pPr marL="1404000" indent="0">
              <a:buFont typeface="+mj-lt"/>
              <a:buNone/>
              <a:defRPr kern="1200" cap="small" spc="100">
                <a:solidFill>
                  <a:schemeClr val="accent2"/>
                </a:solidFill>
                <a:latin typeface="Trade Gothic LT Std Bold No. 2"/>
              </a:defRPr>
            </a:lvl5pPr>
          </a:lstStyle>
          <a:p>
            <a:pPr lvl="0"/>
            <a:r>
              <a:rPr lang="sv-SE" dirty="0"/>
              <a:t>Innehållsförteckning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727199" y="2013003"/>
            <a:ext cx="1260000" cy="4140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defRPr sz="1400" kern="500" cap="none" spc="0" baseline="0">
                <a:solidFill>
                  <a:srgbClr val="003D58"/>
                </a:solidFill>
                <a:latin typeface="Arial"/>
                <a:cs typeface="Arial"/>
              </a:defRPr>
            </a:lvl1pPr>
            <a:lvl2pPr marL="648000" indent="0">
              <a:buNone/>
              <a:defRPr sz="1000" kern="600" cap="small" baseline="0">
                <a:solidFill>
                  <a:schemeClr val="accent2"/>
                </a:solidFill>
                <a:latin typeface="Trade Gothic LT Std Bold No. 2"/>
              </a:defRPr>
            </a:lvl2pPr>
            <a:lvl3pPr marL="1224000" indent="0">
              <a:buNone/>
              <a:defRPr sz="1000" kern="600" cap="small" baseline="0">
                <a:solidFill>
                  <a:schemeClr val="accent2"/>
                </a:solidFill>
                <a:latin typeface="Trade Gothic LT Std Bold No. 2"/>
              </a:defRPr>
            </a:lvl3pPr>
            <a:lvl4pPr marL="1728000" indent="0">
              <a:buNone/>
              <a:defRPr sz="1000" kern="600" cap="small" baseline="0">
                <a:solidFill>
                  <a:schemeClr val="accent2"/>
                </a:solidFill>
                <a:latin typeface="Trade Gothic LT Std Bold No. 2"/>
              </a:defRPr>
            </a:lvl4pPr>
            <a:lvl5pPr marL="2124000" indent="0">
              <a:buNone/>
              <a:defRPr sz="1000" kern="600" cap="small" baseline="0">
                <a:solidFill>
                  <a:schemeClr val="accent2"/>
                </a:solidFill>
                <a:latin typeface="Trade Gothic LT Std Bold No. 2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rubrik 1"/>
          <p:cNvSpPr>
            <a:spLocks noGrp="1"/>
          </p:cNvSpPr>
          <p:nvPr>
            <p:ph type="title"/>
          </p:nvPr>
        </p:nvSpPr>
        <p:spPr>
          <a:xfrm>
            <a:off x="727204" y="432000"/>
            <a:ext cx="6982416" cy="108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>
                <a:solidFill>
                  <a:srgbClr val="003D58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21" name="Platshållare för sidfot 10"/>
          <p:cNvSpPr>
            <a:spLocks noGrp="1"/>
          </p:cNvSpPr>
          <p:nvPr>
            <p:ph type="ftr" sz="quarter" idx="3"/>
          </p:nvPr>
        </p:nvSpPr>
        <p:spPr>
          <a:xfrm>
            <a:off x="1346855" y="6372143"/>
            <a:ext cx="2503487" cy="155462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22" name="Platshållare för bildnummer 11"/>
          <p:cNvSpPr>
            <a:spLocks noGrp="1"/>
          </p:cNvSpPr>
          <p:nvPr>
            <p:ph type="sldNum" sz="quarter" idx="4"/>
          </p:nvPr>
        </p:nvSpPr>
        <p:spPr>
          <a:xfrm>
            <a:off x="727200" y="6375225"/>
            <a:ext cx="619655" cy="160214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fld id="{74BBEAD7-53CB-7440-A3D2-9E178126490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153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quarter" idx="12"/>
          </p:nvPr>
        </p:nvSpPr>
        <p:spPr>
          <a:xfrm>
            <a:off x="718800" y="1936800"/>
            <a:ext cx="3708000" cy="4117975"/>
          </a:xfrm>
        </p:spPr>
        <p:txBody>
          <a:bodyPr/>
          <a:lstStyle>
            <a:lvl1pPr marL="360000" indent="-360000">
              <a:spcBef>
                <a:spcPts val="1000"/>
              </a:spcBef>
              <a:defRPr sz="2000" baseline="0">
                <a:solidFill>
                  <a:srgbClr val="003D58"/>
                </a:solidFill>
              </a:defRPr>
            </a:lvl1pPr>
            <a:lvl2pPr marL="864000" indent="-360000">
              <a:spcBef>
                <a:spcPts val="800"/>
              </a:spcBef>
              <a:defRPr sz="1600">
                <a:solidFill>
                  <a:srgbClr val="003D58"/>
                </a:solidFill>
              </a:defRPr>
            </a:lvl2pPr>
            <a:lvl3pPr marL="1152000" indent="-288000">
              <a:spcBef>
                <a:spcPts val="800"/>
              </a:spcBef>
              <a:defRPr sz="1400" baseline="0">
                <a:solidFill>
                  <a:srgbClr val="003D58"/>
                </a:solidFill>
              </a:defRPr>
            </a:lvl3pPr>
            <a:lvl4pPr marL="1476000" indent="-288000">
              <a:spcBef>
                <a:spcPts val="600"/>
              </a:spcBef>
              <a:defRPr sz="1200" baseline="0">
                <a:solidFill>
                  <a:srgbClr val="003D58"/>
                </a:solidFill>
              </a:defRPr>
            </a:lvl4pPr>
            <a:lvl5pPr marL="1692000" indent="-216000">
              <a:spcBef>
                <a:spcPts val="600"/>
              </a:spcBef>
              <a:defRPr sz="1000" baseline="0">
                <a:solidFill>
                  <a:srgbClr val="003D58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7205" y="432000"/>
            <a:ext cx="6985591" cy="1080000"/>
          </a:xfrm>
        </p:spPr>
        <p:txBody>
          <a:bodyPr/>
          <a:lstStyle>
            <a:lvl1pPr>
              <a:defRPr>
                <a:solidFill>
                  <a:srgbClr val="003D58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8" name="Platshållare för innehåll 2"/>
          <p:cNvSpPr>
            <a:spLocks noGrp="1"/>
          </p:cNvSpPr>
          <p:nvPr>
            <p:ph sz="half" idx="10"/>
          </p:nvPr>
        </p:nvSpPr>
        <p:spPr>
          <a:xfrm>
            <a:off x="4724800" y="1936800"/>
            <a:ext cx="3708000" cy="4117975"/>
          </a:xfrm>
        </p:spPr>
        <p:txBody>
          <a:bodyPr/>
          <a:lstStyle>
            <a:lvl1pPr marL="360000" indent="-360000">
              <a:spcBef>
                <a:spcPts val="1000"/>
              </a:spcBef>
              <a:defRPr sz="2000">
                <a:solidFill>
                  <a:srgbClr val="003D58"/>
                </a:solidFill>
              </a:defRPr>
            </a:lvl1pPr>
            <a:lvl2pPr marL="864000" indent="-360000">
              <a:spcBef>
                <a:spcPts val="800"/>
              </a:spcBef>
              <a:defRPr sz="1600" baseline="0">
                <a:solidFill>
                  <a:srgbClr val="003D58"/>
                </a:solidFill>
              </a:defRPr>
            </a:lvl2pPr>
            <a:lvl3pPr marL="1152000" indent="-288000">
              <a:spcBef>
                <a:spcPts val="800"/>
              </a:spcBef>
              <a:defRPr sz="1400" baseline="0">
                <a:solidFill>
                  <a:srgbClr val="003D58"/>
                </a:solidFill>
              </a:defRPr>
            </a:lvl3pPr>
            <a:lvl4pPr marL="1476000" indent="-288000">
              <a:spcBef>
                <a:spcPts val="600"/>
              </a:spcBef>
              <a:defRPr sz="1200">
                <a:solidFill>
                  <a:srgbClr val="003D58"/>
                </a:solidFill>
              </a:defRPr>
            </a:lvl4pPr>
            <a:lvl5pPr marL="1692000" indent="-216000">
              <a:spcBef>
                <a:spcPts val="600"/>
              </a:spcBef>
              <a:defRPr sz="1000" baseline="0">
                <a:solidFill>
                  <a:srgbClr val="003D5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1" name="Platshållare för sidfot 10"/>
          <p:cNvSpPr>
            <a:spLocks noGrp="1"/>
          </p:cNvSpPr>
          <p:nvPr>
            <p:ph type="ftr" sz="quarter" idx="3"/>
          </p:nvPr>
        </p:nvSpPr>
        <p:spPr>
          <a:xfrm>
            <a:off x="1346855" y="6372143"/>
            <a:ext cx="2503487" cy="155462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22" name="Platshållare för bildnummer 11"/>
          <p:cNvSpPr>
            <a:spLocks noGrp="1"/>
          </p:cNvSpPr>
          <p:nvPr>
            <p:ph type="sldNum" sz="quarter" idx="4"/>
          </p:nvPr>
        </p:nvSpPr>
        <p:spPr>
          <a:xfrm>
            <a:off x="727200" y="6375225"/>
            <a:ext cx="619655" cy="160214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fld id="{74BBEAD7-53CB-7440-A3D2-9E178126490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023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58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6" name="Platshållare för sidfot 10"/>
          <p:cNvSpPr>
            <a:spLocks noGrp="1"/>
          </p:cNvSpPr>
          <p:nvPr>
            <p:ph type="ftr" sz="quarter" idx="3"/>
          </p:nvPr>
        </p:nvSpPr>
        <p:spPr>
          <a:xfrm>
            <a:off x="1346855" y="6372143"/>
            <a:ext cx="2503487" cy="155462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11"/>
          <p:cNvSpPr>
            <a:spLocks noGrp="1"/>
          </p:cNvSpPr>
          <p:nvPr>
            <p:ph type="sldNum" sz="quarter" idx="4"/>
          </p:nvPr>
        </p:nvSpPr>
        <p:spPr>
          <a:xfrm>
            <a:off x="727200" y="6375225"/>
            <a:ext cx="619655" cy="160214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fld id="{74BBEAD7-53CB-7440-A3D2-9E178126490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284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sidfot 10"/>
          <p:cNvSpPr>
            <a:spLocks noGrp="1"/>
          </p:cNvSpPr>
          <p:nvPr>
            <p:ph type="ftr" sz="quarter" idx="3"/>
          </p:nvPr>
        </p:nvSpPr>
        <p:spPr>
          <a:xfrm>
            <a:off x="1346855" y="6372143"/>
            <a:ext cx="2503487" cy="155462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11"/>
          <p:cNvSpPr>
            <a:spLocks noGrp="1"/>
          </p:cNvSpPr>
          <p:nvPr>
            <p:ph type="sldNum" sz="quarter" idx="4"/>
          </p:nvPr>
        </p:nvSpPr>
        <p:spPr>
          <a:xfrm>
            <a:off x="727200" y="6375225"/>
            <a:ext cx="619655" cy="160214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fld id="{74BBEAD7-53CB-7440-A3D2-9E178126490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706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elt r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637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27204" y="432000"/>
            <a:ext cx="6983990" cy="107999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7200" y="1937927"/>
            <a:ext cx="7703999" cy="4117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 descr="krim_cirkel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51" y="264033"/>
            <a:ext cx="647698" cy="647698"/>
          </a:xfrm>
          <a:prstGeom prst="rect">
            <a:avLst/>
          </a:prstGeom>
        </p:spPr>
      </p:pic>
      <p:pic>
        <p:nvPicPr>
          <p:cNvPr id="10" name="Bildobjekt 9" descr="KRI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324" y="519643"/>
            <a:ext cx="549359" cy="450650"/>
          </a:xfrm>
          <a:prstGeom prst="rect">
            <a:avLst/>
          </a:prstGeom>
        </p:spPr>
      </p:pic>
      <p:pic>
        <p:nvPicPr>
          <p:cNvPr id="11" name="Bildobjekt 10" descr="krim_logo_nycklar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407" y="6304658"/>
            <a:ext cx="930451" cy="26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22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8" r:id="rId4"/>
    <p:sldLayoutId id="2147483656" r:id="rId5"/>
    <p:sldLayoutId id="2147483654" r:id="rId6"/>
    <p:sldLayoutId id="2147483655" r:id="rId7"/>
    <p:sldLayoutId id="2147483659" r:id="rId8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400" b="1" i="0" kern="1200" baseline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60000" indent="-360000" algn="l" defTabSz="457200" rtl="0" eaLnBrk="1" latinLnBrk="0" hangingPunct="1">
        <a:spcBef>
          <a:spcPts val="1500"/>
        </a:spcBef>
        <a:buSzPct val="126000"/>
        <a:buFont typeface="Lucida Grande"/>
        <a:buChar char="–"/>
        <a:defRPr sz="2000" b="0" i="0" kern="1200">
          <a:solidFill>
            <a:srgbClr val="003D58"/>
          </a:solidFill>
          <a:latin typeface="Arial"/>
          <a:ea typeface="+mn-ea"/>
          <a:cs typeface="Arial"/>
        </a:defRPr>
      </a:lvl1pPr>
      <a:lvl2pPr marL="684000" indent="-288000" algn="l" defTabSz="457200" rtl="0" eaLnBrk="1" latinLnBrk="0" hangingPunct="1">
        <a:spcBef>
          <a:spcPts val="800"/>
        </a:spcBef>
        <a:buSzPct val="126000"/>
        <a:buFont typeface="Lucida Grande"/>
        <a:buChar char="–"/>
        <a:defRPr sz="1600" b="0" i="0" kern="1200">
          <a:solidFill>
            <a:srgbClr val="003D58"/>
          </a:solidFill>
          <a:latin typeface="Arial"/>
          <a:ea typeface="+mn-ea"/>
          <a:cs typeface="Arial"/>
        </a:defRPr>
      </a:lvl2pPr>
      <a:lvl3pPr marL="1008000" indent="-288000" algn="l" defTabSz="457200" rtl="0" eaLnBrk="1" latinLnBrk="0" hangingPunct="1">
        <a:spcBef>
          <a:spcPts val="800"/>
        </a:spcBef>
        <a:buSzPct val="126000"/>
        <a:buFont typeface="Lucida Grande"/>
        <a:buChar char="–"/>
        <a:defRPr sz="1400" b="0" i="0" kern="1200" baseline="0">
          <a:solidFill>
            <a:srgbClr val="003D58"/>
          </a:solidFill>
          <a:latin typeface="Arial"/>
          <a:ea typeface="+mn-ea"/>
          <a:cs typeface="Arial"/>
        </a:defRPr>
      </a:lvl3pPr>
      <a:lvl4pPr marL="1296000" indent="-288000" algn="l" defTabSz="457200" rtl="0" eaLnBrk="1" latinLnBrk="0" hangingPunct="1">
        <a:spcBef>
          <a:spcPts val="800"/>
        </a:spcBef>
        <a:buSzPct val="126000"/>
        <a:buFont typeface="Lucida Grande"/>
        <a:buChar char="–"/>
        <a:defRPr sz="1200" b="0" i="0" kern="1200" baseline="0">
          <a:solidFill>
            <a:srgbClr val="003D58"/>
          </a:solidFill>
          <a:latin typeface="Arial"/>
          <a:ea typeface="+mn-ea"/>
          <a:cs typeface="Arial"/>
        </a:defRPr>
      </a:lvl4pPr>
      <a:lvl5pPr marL="1512000" indent="-216000" algn="l" defTabSz="457200" rtl="0" eaLnBrk="1" latinLnBrk="0" hangingPunct="1">
        <a:spcBef>
          <a:spcPts val="800"/>
        </a:spcBef>
        <a:buSzPct val="126000"/>
        <a:buFont typeface="Lucida Grande"/>
        <a:buChar char="–"/>
        <a:defRPr sz="1000" b="0" i="0" kern="1200" baseline="0">
          <a:solidFill>
            <a:srgbClr val="003D58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Har samhället sprungit </a:t>
            </a:r>
            <a:br>
              <a:rPr lang="sv-SE" dirty="0"/>
            </a:br>
            <a:r>
              <a:rPr lang="sv-SE" dirty="0"/>
              <a:t>ifrån kriminalpolitiken?</a:t>
            </a:r>
            <a:br>
              <a:rPr lang="sv-SE" dirty="0"/>
            </a:br>
            <a:r>
              <a:rPr lang="sv-SE" i="1" dirty="0"/>
              <a:t/>
            </a:r>
            <a:br>
              <a:rPr lang="sv-SE" i="1" dirty="0"/>
            </a:b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Juristämman 2018</a:t>
            </a:r>
          </a:p>
          <a:p>
            <a:r>
              <a:rPr lang="sv-SE" dirty="0"/>
              <a:t>Nils Öberg 2018-03-07</a:t>
            </a:r>
          </a:p>
        </p:txBody>
      </p:sp>
    </p:spTree>
    <p:extLst>
      <p:ext uri="{BB962C8B-B14F-4D97-AF65-F5344CB8AC3E}">
        <p14:creationId xmlns:p14="http://schemas.microsoft.com/office/powerpoint/2010/main" val="711220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05820"/>
            <a:ext cx="2597150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>
                <a:solidFill>
                  <a:srgbClr val="003D58"/>
                </a:solidFill>
              </a:rPr>
              <a:t>Nya Zeeland +66 procent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Ökning av vålds- och sexualbrott.</a:t>
            </a:r>
          </a:p>
          <a:p>
            <a:r>
              <a:rPr lang="sv-SE" dirty="0"/>
              <a:t>Hög polisuppklaring.</a:t>
            </a:r>
          </a:p>
          <a:p>
            <a:r>
              <a:rPr lang="sv-SE" dirty="0"/>
              <a:t>Maori, 6 ggr överrisk, 15% av befolkningen, gängbrottslighet.</a:t>
            </a:r>
          </a:p>
          <a:p>
            <a:r>
              <a:rPr lang="sv-SE" dirty="0"/>
              <a:t>Kriminalpolitisk kursändring 1999, ”tuffare tag mot brottslighet”.</a:t>
            </a:r>
          </a:p>
          <a:p>
            <a:r>
              <a:rPr lang="sv-SE" dirty="0"/>
              <a:t>Skärpning av borgen, straffskalor och frigivningsvillkor.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09120"/>
            <a:ext cx="434022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8595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Kanada +18 procent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727200" y="1937927"/>
            <a:ext cx="7703999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Liknande utveckling som i England/Wales och Nya Zeeland,    men med en senare start på ökningen.</a:t>
            </a:r>
          </a:p>
          <a:p>
            <a:r>
              <a:rPr lang="sv-SE" dirty="0"/>
              <a:t>Andelen ursprungsbefolkning och svarta växer kraftigt i kanadensiska anstalter.</a:t>
            </a:r>
          </a:p>
          <a:p>
            <a:endParaRPr lang="sv-SE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75671"/>
            <a:ext cx="4560887" cy="1317625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3933056"/>
            <a:ext cx="2530475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291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7204" y="-27258"/>
            <a:ext cx="6983990" cy="1079994"/>
          </a:xfrm>
        </p:spPr>
        <p:txBody>
          <a:bodyPr/>
          <a:lstStyle/>
          <a:p>
            <a:r>
              <a:rPr lang="sv-SE" sz="3200" dirty="0"/>
              <a:t>Några gemensamma nämnare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27200" y="1340768"/>
            <a:ext cx="7703999" cy="4968552"/>
          </a:xfrm>
        </p:spPr>
        <p:txBody>
          <a:bodyPr/>
          <a:lstStyle/>
          <a:p>
            <a:r>
              <a:rPr lang="sv-SE" dirty="0"/>
              <a:t>Straffskärpningar (höjningar av miniminivåer).</a:t>
            </a:r>
          </a:p>
          <a:p>
            <a:r>
              <a:rPr lang="sv-SE" dirty="0"/>
              <a:t>Riskbaserade interneringsstraff utan tidsgränser.</a:t>
            </a:r>
          </a:p>
          <a:p>
            <a:r>
              <a:rPr lang="sv-SE" dirty="0"/>
              <a:t>Ändringar av villkorlig frigivning (tidsgränser och villkor).</a:t>
            </a:r>
          </a:p>
          <a:p>
            <a:r>
              <a:rPr lang="sv-SE" dirty="0"/>
              <a:t>Ökade krav på omfattande föreskrifter vid villkorlig frigivning.</a:t>
            </a:r>
          </a:p>
          <a:p>
            <a:r>
              <a:rPr lang="sv-SE" dirty="0"/>
              <a:t>Sänkta trösklar för förverkande av villkorlig frigivning.</a:t>
            </a:r>
          </a:p>
          <a:p>
            <a:r>
              <a:rPr lang="sv-SE" dirty="0"/>
              <a:t>Stora satsningar på brottsbekämpning (polis).</a:t>
            </a:r>
          </a:p>
          <a:p>
            <a:r>
              <a:rPr lang="sv-SE" dirty="0"/>
              <a:t>Befolkningsökningar.</a:t>
            </a:r>
          </a:p>
          <a:p>
            <a:r>
              <a:rPr lang="sv-SE" dirty="0"/>
              <a:t>Minskade gränskontroller, ökad rörlighet för personer.</a:t>
            </a:r>
          </a:p>
          <a:p>
            <a:r>
              <a:rPr lang="sv-SE" dirty="0"/>
              <a:t>Presumtion för fängelse istället för övervakning</a:t>
            </a:r>
          </a:p>
          <a:p>
            <a:r>
              <a:rPr lang="sv-SE" dirty="0"/>
              <a:t>Segregation och socialt utanförskap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114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>
                <a:solidFill>
                  <a:srgbClr val="003D58"/>
                </a:solidFill>
                <a:cs typeface="Arial" panose="020B0604020202020204" pitchFamily="34" charset="0"/>
              </a:rPr>
              <a:t/>
            </a:r>
            <a:br>
              <a:rPr lang="sv-SE" sz="3200" dirty="0">
                <a:solidFill>
                  <a:srgbClr val="003D58"/>
                </a:solidFill>
                <a:cs typeface="Arial" panose="020B0604020202020204" pitchFamily="34" charset="0"/>
              </a:rPr>
            </a:br>
            <a:r>
              <a:rPr lang="sv-SE" sz="3200" dirty="0">
                <a:solidFill>
                  <a:srgbClr val="003D58"/>
                </a:solidFill>
                <a:cs typeface="Arial" panose="020B0604020202020204" pitchFamily="34" charset="0"/>
              </a:rPr>
              <a:t/>
            </a:r>
            <a:br>
              <a:rPr lang="sv-SE" sz="3200" dirty="0">
                <a:solidFill>
                  <a:srgbClr val="003D58"/>
                </a:solidFill>
                <a:cs typeface="Arial" panose="020B0604020202020204" pitchFamily="34" charset="0"/>
              </a:rPr>
            </a:br>
            <a:r>
              <a:rPr lang="sv-SE" sz="3200" dirty="0">
                <a:solidFill>
                  <a:srgbClr val="003D58"/>
                </a:solidFill>
                <a:cs typeface="Arial" panose="020B0604020202020204" pitchFamily="34" charset="0"/>
              </a:rPr>
              <a:t>Svenska erfarenheter</a:t>
            </a:r>
            <a:r>
              <a:rPr lang="sv-SE" sz="4400" dirty="0">
                <a:solidFill>
                  <a:srgbClr val="003D58"/>
                </a:solidFill>
                <a:cs typeface="Arial" panose="020B0604020202020204" pitchFamily="34" charset="0"/>
              </a:rPr>
              <a:t/>
            </a:r>
            <a:br>
              <a:rPr lang="sv-SE" sz="4400" dirty="0">
                <a:solidFill>
                  <a:srgbClr val="003D58"/>
                </a:solidFill>
                <a:cs typeface="Arial" panose="020B0604020202020204" pitchFamily="34" charset="0"/>
              </a:rPr>
            </a:br>
            <a:r>
              <a:rPr lang="sv-SE" sz="2000" dirty="0">
                <a:solidFill>
                  <a:srgbClr val="003D58"/>
                </a:solidFill>
                <a:cs typeface="Arial" panose="020B0604020202020204" pitchFamily="34" charset="0"/>
              </a:rPr>
              <a:t>Platser och beläggning 1989-2016</a:t>
            </a:r>
            <a:endParaRPr lang="sv-SE" dirty="0">
              <a:solidFill>
                <a:srgbClr val="003D58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87" y="1939747"/>
            <a:ext cx="7371206" cy="3939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2890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>
                <a:solidFill>
                  <a:srgbClr val="003D58"/>
                </a:solidFill>
              </a:rPr>
              <a:t>Påföljder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49" y="1938339"/>
            <a:ext cx="6859487" cy="3675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ktangel 4"/>
          <p:cNvSpPr/>
          <p:nvPr/>
        </p:nvSpPr>
        <p:spPr>
          <a:xfrm>
            <a:off x="899592" y="6093296"/>
            <a:ext cx="78703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003D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inklusive skyddstillsyn med föreskrifter kontraktsvård eller samhällstjänst</a:t>
            </a:r>
            <a:r>
              <a:rPr lang="sv-SE" sz="1200" dirty="0">
                <a:solidFill>
                  <a:srgbClr val="003D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v-S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16050"/>
            <a:ext cx="2016224" cy="332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4925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7204" y="432000"/>
            <a:ext cx="7085156" cy="1052784"/>
          </a:xfrm>
        </p:spPr>
        <p:txBody>
          <a:bodyPr/>
          <a:lstStyle/>
          <a:p>
            <a:r>
              <a:rPr lang="sv-SE" sz="3200" dirty="0">
                <a:solidFill>
                  <a:srgbClr val="003D58"/>
                </a:solidFill>
              </a:rPr>
              <a:t>Lagakraftvunna fängelsedomar 2014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49" y="1938339"/>
            <a:ext cx="7219527" cy="38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3185"/>
            <a:ext cx="2016224" cy="719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0022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8208783" cy="5006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774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>
                <a:solidFill>
                  <a:srgbClr val="003D58"/>
                </a:solidFill>
              </a:rPr>
              <a:t>Strafftid och vistelsetid 2016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rgbClr val="003D58"/>
                </a:solidFill>
              </a:rPr>
              <a:t>Kort straff = strafftid på 6 månader eller kortare (68 procent).</a:t>
            </a:r>
          </a:p>
          <a:p>
            <a:r>
              <a:rPr lang="sv-SE" dirty="0">
                <a:solidFill>
                  <a:srgbClr val="003D58"/>
                </a:solidFill>
              </a:rPr>
              <a:t>Vistelsetid = häktestid och villkorlig frigivning borträknat.</a:t>
            </a:r>
          </a:p>
          <a:p>
            <a:r>
              <a:rPr lang="sv-SE" dirty="0">
                <a:solidFill>
                  <a:srgbClr val="003D58"/>
                </a:solidFill>
              </a:rPr>
              <a:t>2016 avgick </a:t>
            </a:r>
            <a:r>
              <a:rPr lang="sv-SE" b="1" dirty="0">
                <a:solidFill>
                  <a:srgbClr val="003D58"/>
                </a:solidFill>
              </a:rPr>
              <a:t>4995 korttidsdömda </a:t>
            </a:r>
            <a:r>
              <a:rPr lang="sv-SE" dirty="0">
                <a:solidFill>
                  <a:srgbClr val="003D58"/>
                </a:solidFill>
              </a:rPr>
              <a:t>klienter från anstalt, vilket är drygt hälften av samtliga avgångar.</a:t>
            </a:r>
          </a:p>
          <a:p>
            <a:r>
              <a:rPr lang="sv-SE" b="1" dirty="0">
                <a:solidFill>
                  <a:srgbClr val="003D58"/>
                </a:solidFill>
              </a:rPr>
              <a:t>85 procent </a:t>
            </a:r>
            <a:r>
              <a:rPr lang="sv-SE" dirty="0">
                <a:solidFill>
                  <a:srgbClr val="003D58"/>
                </a:solidFill>
              </a:rPr>
              <a:t>av dem hade en faktisk vistelsetid på under två månader. </a:t>
            </a:r>
          </a:p>
          <a:p>
            <a:r>
              <a:rPr lang="sv-SE" dirty="0">
                <a:solidFill>
                  <a:srgbClr val="003D58"/>
                </a:solidFill>
              </a:rPr>
              <a:t>Bara </a:t>
            </a:r>
            <a:r>
              <a:rPr lang="sv-SE" b="1" dirty="0">
                <a:solidFill>
                  <a:srgbClr val="003D58"/>
                </a:solidFill>
              </a:rPr>
              <a:t>fem av hundra </a:t>
            </a:r>
            <a:r>
              <a:rPr lang="sv-SE" dirty="0">
                <a:solidFill>
                  <a:srgbClr val="003D58"/>
                </a:solidFill>
              </a:rPr>
              <a:t>(200/5000)</a:t>
            </a:r>
            <a:r>
              <a:rPr lang="sv-SE" b="1" dirty="0">
                <a:solidFill>
                  <a:srgbClr val="003D58"/>
                </a:solidFill>
              </a:rPr>
              <a:t> </a:t>
            </a:r>
            <a:r>
              <a:rPr lang="sv-SE" dirty="0">
                <a:solidFill>
                  <a:srgbClr val="003D58"/>
                </a:solidFill>
              </a:rPr>
              <a:t>kunde nås av och fullborda ett behandlingsprogram.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8309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>
                <a:solidFill>
                  <a:srgbClr val="003D58"/>
                </a:solidFill>
              </a:rPr>
              <a:t>Påföljdssystemet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rgbClr val="003D58"/>
                </a:solidFill>
              </a:rPr>
              <a:t>Straffens utformning och dess återfallsförebyggande innehåll hänger ihop med varandra.</a:t>
            </a:r>
          </a:p>
          <a:p>
            <a:r>
              <a:rPr lang="sv-SE" dirty="0">
                <a:solidFill>
                  <a:srgbClr val="003D58"/>
                </a:solidFill>
              </a:rPr>
              <a:t>Starkt beroende av samhällsutvecklingen och målgruppen.</a:t>
            </a:r>
          </a:p>
          <a:p>
            <a:r>
              <a:rPr lang="sv-SE" dirty="0">
                <a:solidFill>
                  <a:srgbClr val="003D58"/>
                </a:solidFill>
              </a:rPr>
              <a:t>Frivårdspåföljdernas utveckling nyckelfråga.</a:t>
            </a:r>
          </a:p>
          <a:p>
            <a:r>
              <a:rPr lang="sv-SE" dirty="0">
                <a:solidFill>
                  <a:srgbClr val="003D58"/>
                </a:solidFill>
              </a:rPr>
              <a:t>Begripligare genom tydligare rangordning och straffmätning.</a:t>
            </a:r>
          </a:p>
          <a:p>
            <a:r>
              <a:rPr lang="sv-SE" dirty="0">
                <a:solidFill>
                  <a:srgbClr val="003D58"/>
                </a:solidFill>
              </a:rPr>
              <a:t>Samhällstjänsten outvecklad som påföljdsform.</a:t>
            </a:r>
          </a:p>
          <a:p>
            <a:r>
              <a:rPr lang="sv-SE" dirty="0">
                <a:solidFill>
                  <a:srgbClr val="003D58"/>
                </a:solidFill>
              </a:rPr>
              <a:t>Föreskrifter vid skyddstillsyn, nya kombinationsmöjligheter.</a:t>
            </a:r>
          </a:p>
          <a:p>
            <a:r>
              <a:rPr lang="sv-SE" dirty="0">
                <a:solidFill>
                  <a:srgbClr val="003D58"/>
                </a:solidFill>
              </a:rPr>
              <a:t>Övervakningsnämndernas roll.</a:t>
            </a:r>
          </a:p>
          <a:p>
            <a:r>
              <a:rPr lang="sv-SE" dirty="0">
                <a:solidFill>
                  <a:srgbClr val="003D58"/>
                </a:solidFill>
              </a:rPr>
              <a:t>Artbrottsinstitutets utformning och tillämpning måste diskuteras.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883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1"/>
            <a:ext cx="9144000" cy="68573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6" name="Bildobjekt 5" descr="krim_cirke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238" y="952497"/>
            <a:ext cx="4564735" cy="4564735"/>
          </a:xfrm>
          <a:prstGeom prst="rect">
            <a:avLst/>
          </a:prstGeom>
        </p:spPr>
      </p:pic>
      <p:pic>
        <p:nvPicPr>
          <p:cNvPr id="4" name="Bildobjekt 3" descr="KRI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1" y="3217333"/>
            <a:ext cx="2667000" cy="2187791"/>
          </a:xfrm>
          <a:prstGeom prst="rect">
            <a:avLst/>
          </a:prstGeom>
        </p:spPr>
      </p:pic>
      <p:pic>
        <p:nvPicPr>
          <p:cNvPr id="5" name="Bildobjekt 4" descr="krim_logo_nyckla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915" y="5521253"/>
            <a:ext cx="2158372" cy="617095"/>
          </a:xfrm>
          <a:prstGeom prst="rect">
            <a:avLst/>
          </a:prstGeom>
        </p:spPr>
      </p:pic>
      <p:pic>
        <p:nvPicPr>
          <p:cNvPr id="7" name="Bildobjekt 6" descr="VI_BRYTER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05" y="1896533"/>
            <a:ext cx="3969194" cy="133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810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>
                <a:solidFill>
                  <a:srgbClr val="003D58"/>
                </a:solidFill>
              </a:rPr>
              <a:t>En typisk dag hos oss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rgbClr val="003D58"/>
                </a:solidFill>
              </a:rPr>
              <a:t>15 000 intagna och klienter totalt</a:t>
            </a:r>
          </a:p>
          <a:p>
            <a:r>
              <a:rPr lang="sv-SE" dirty="0">
                <a:solidFill>
                  <a:srgbClr val="003D58"/>
                </a:solidFill>
              </a:rPr>
              <a:t>1 700 häktade</a:t>
            </a:r>
          </a:p>
          <a:p>
            <a:r>
              <a:rPr lang="sv-SE" dirty="0">
                <a:solidFill>
                  <a:srgbClr val="003D58"/>
                </a:solidFill>
              </a:rPr>
              <a:t>3 700 intagna i anstalt</a:t>
            </a:r>
          </a:p>
          <a:p>
            <a:r>
              <a:rPr lang="sv-SE" dirty="0">
                <a:solidFill>
                  <a:srgbClr val="003D58"/>
                </a:solidFill>
              </a:rPr>
              <a:t>9 900 klienter i frivården</a:t>
            </a:r>
          </a:p>
          <a:p>
            <a:r>
              <a:rPr lang="sv-SE" dirty="0">
                <a:solidFill>
                  <a:srgbClr val="003D58"/>
                </a:solidFill>
              </a:rPr>
              <a:t>94 procent män, 6 procent kvinnor</a:t>
            </a:r>
          </a:p>
          <a:p>
            <a:r>
              <a:rPr lang="sv-SE" dirty="0">
                <a:solidFill>
                  <a:srgbClr val="003D58"/>
                </a:solidFill>
              </a:rPr>
              <a:t>En handfull barn i anstalt under 3 år</a:t>
            </a:r>
          </a:p>
          <a:p>
            <a:r>
              <a:rPr lang="sv-SE" dirty="0">
                <a:solidFill>
                  <a:srgbClr val="003D58"/>
                </a:solidFill>
              </a:rPr>
              <a:t>Barn och unga i häkte ca 90 (region Stockholm).</a:t>
            </a:r>
          </a:p>
          <a:p>
            <a:r>
              <a:rPr lang="sv-SE" dirty="0">
                <a:solidFill>
                  <a:srgbClr val="003D58"/>
                </a:solidFill>
              </a:rPr>
              <a:t>80 barn per dag, alltså 30 000 barn per år, har en eller två föräldrar i Kriminalvården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596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>
                <a:solidFill>
                  <a:srgbClr val="003D58"/>
                </a:solidFill>
                <a:cs typeface="Arial" panose="020B0604020202020204" pitchFamily="34" charset="0"/>
              </a:rPr>
              <a:t>Klientutveckling 1998-2016</a:t>
            </a:r>
            <a:endParaRPr lang="sv-SE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80492"/>
            <a:ext cx="5542526" cy="3440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upp 8"/>
          <p:cNvGrpSpPr/>
          <p:nvPr/>
        </p:nvGrpSpPr>
        <p:grpSpPr>
          <a:xfrm>
            <a:off x="6854538" y="2189376"/>
            <a:ext cx="1677902" cy="1383640"/>
            <a:chOff x="6854538" y="2315101"/>
            <a:chExt cx="1677902" cy="1383640"/>
          </a:xfrm>
        </p:grpSpPr>
        <p:sp>
          <p:nvSpPr>
            <p:cNvPr id="4" name="textruta 3"/>
            <p:cNvSpPr txBox="1"/>
            <p:nvPr/>
          </p:nvSpPr>
          <p:spPr>
            <a:xfrm>
              <a:off x="7074990" y="2636912"/>
              <a:ext cx="1457450" cy="10618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sv-SE" sz="1400" dirty="0">
                  <a:solidFill>
                    <a:srgbClr val="003D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häktade </a:t>
              </a:r>
            </a:p>
            <a:p>
              <a:pPr>
                <a:lnSpc>
                  <a:spcPct val="150000"/>
                </a:lnSpc>
              </a:pPr>
              <a:r>
                <a:rPr lang="sv-SE" sz="1400" dirty="0">
                  <a:solidFill>
                    <a:srgbClr val="003D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fängelsedömda </a:t>
              </a:r>
            </a:p>
            <a:p>
              <a:pPr>
                <a:lnSpc>
                  <a:spcPct val="150000"/>
                </a:lnSpc>
              </a:pPr>
              <a:r>
                <a:rPr lang="sv-SE" sz="1400" dirty="0">
                  <a:solidFill>
                    <a:srgbClr val="003D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frivårdsklienter</a:t>
              </a:r>
              <a:endParaRPr lang="sv-SE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ktangel 4"/>
            <p:cNvSpPr>
              <a:spLocks noChangeAspect="1"/>
            </p:cNvSpPr>
            <p:nvPr/>
          </p:nvSpPr>
          <p:spPr>
            <a:xfrm>
              <a:off x="6984280" y="2816944"/>
              <a:ext cx="108000" cy="108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7" name="Rektangel 6"/>
            <p:cNvSpPr>
              <a:spLocks noChangeAspect="1"/>
            </p:cNvSpPr>
            <p:nvPr/>
          </p:nvSpPr>
          <p:spPr>
            <a:xfrm>
              <a:off x="6984280" y="3140968"/>
              <a:ext cx="108000" cy="108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8" name="Rektangel 7"/>
            <p:cNvSpPr>
              <a:spLocks noChangeAspect="1"/>
            </p:cNvSpPr>
            <p:nvPr/>
          </p:nvSpPr>
          <p:spPr>
            <a:xfrm>
              <a:off x="6984280" y="3465016"/>
              <a:ext cx="108000" cy="108000"/>
            </a:xfrm>
            <a:prstGeom prst="rect">
              <a:avLst/>
            </a:prstGeom>
            <a:solidFill>
              <a:srgbClr val="F6BB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6" name="textruta 5"/>
            <p:cNvSpPr txBox="1"/>
            <p:nvPr/>
          </p:nvSpPr>
          <p:spPr>
            <a:xfrm>
              <a:off x="6854538" y="2315101"/>
              <a:ext cx="12458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b="1" dirty="0">
                  <a:solidFill>
                    <a:srgbClr val="003D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Medelantal</a:t>
              </a:r>
              <a:endParaRPr lang="sv-SE" dirty="0">
                <a:latin typeface="Trade Gothic 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9089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>
                <a:solidFill>
                  <a:srgbClr val="003D58"/>
                </a:solidFill>
              </a:rPr>
              <a:t>Varför minskar inflödet?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rgbClr val="003D58"/>
                </a:solidFill>
              </a:rPr>
              <a:t>Ålderseffekter</a:t>
            </a:r>
          </a:p>
          <a:p>
            <a:r>
              <a:rPr lang="sv-SE" dirty="0">
                <a:solidFill>
                  <a:srgbClr val="003D58"/>
                </a:solidFill>
              </a:rPr>
              <a:t>Kortare medelstrafftider för narkotikabrott</a:t>
            </a:r>
          </a:p>
          <a:p>
            <a:r>
              <a:rPr lang="sv-SE" dirty="0">
                <a:solidFill>
                  <a:srgbClr val="003D58"/>
                </a:solidFill>
              </a:rPr>
              <a:t>Effektivitetsförluster i rättsväsendet</a:t>
            </a:r>
          </a:p>
          <a:p>
            <a:r>
              <a:rPr lang="sv-SE" dirty="0">
                <a:solidFill>
                  <a:srgbClr val="003D58"/>
                </a:solidFill>
              </a:rPr>
              <a:t>Minskad ungdomsbrottslighet</a:t>
            </a:r>
          </a:p>
          <a:p>
            <a:r>
              <a:rPr lang="sv-SE" dirty="0">
                <a:solidFill>
                  <a:srgbClr val="003D58"/>
                </a:solidFill>
              </a:rPr>
              <a:t>Återfallen minskar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1390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>
                <a:solidFill>
                  <a:srgbClr val="003D58"/>
                </a:solidFill>
              </a:rPr>
              <a:t>Narkotikabrott</a:t>
            </a:r>
            <a:br>
              <a:rPr lang="sv-SE" sz="3200" dirty="0">
                <a:solidFill>
                  <a:srgbClr val="003D58"/>
                </a:solidFill>
              </a:rPr>
            </a:br>
            <a:r>
              <a:rPr lang="sv-SE" sz="2000" dirty="0">
                <a:solidFill>
                  <a:srgbClr val="003D58"/>
                </a:solidFill>
              </a:rPr>
              <a:t>Färre långtidsdömda, fler korttidsdömda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16833"/>
            <a:ext cx="7272808" cy="4214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1979712" y="6262573"/>
            <a:ext cx="4177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rgbClr val="003D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Nyintagna dömda för narkotikabrott, strafftid</a:t>
            </a:r>
          </a:p>
        </p:txBody>
      </p:sp>
    </p:spTree>
    <p:extLst>
      <p:ext uri="{BB962C8B-B14F-4D97-AF65-F5344CB8AC3E}">
        <p14:creationId xmlns:p14="http://schemas.microsoft.com/office/powerpoint/2010/main" val="2692516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>
                <a:solidFill>
                  <a:srgbClr val="003D58"/>
                </a:solidFill>
              </a:rPr>
              <a:t>Narkotikabrott/smuggling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7704856" cy="4114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670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>
                <a:solidFill>
                  <a:srgbClr val="003D58"/>
                </a:solidFill>
              </a:rPr>
              <a:t>Återfall till kriminalvård</a:t>
            </a:r>
            <a:br>
              <a:rPr lang="sv-SE" sz="3200" dirty="0">
                <a:solidFill>
                  <a:srgbClr val="003D58"/>
                </a:solidFill>
              </a:rPr>
            </a:br>
            <a:r>
              <a:rPr lang="sv-SE" sz="2000" dirty="0">
                <a:solidFill>
                  <a:srgbClr val="003D58"/>
                </a:solidFill>
              </a:rPr>
              <a:t>Tre års uppföljning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" y="1940247"/>
            <a:ext cx="7237602" cy="3865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434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72966"/>
            <a:ext cx="27305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6983990" cy="1079994"/>
          </a:xfrm>
        </p:spPr>
        <p:txBody>
          <a:bodyPr/>
          <a:lstStyle/>
          <a:p>
            <a:r>
              <a:rPr lang="sv-SE" sz="3200" dirty="0">
                <a:solidFill>
                  <a:srgbClr val="003D58"/>
                </a:solidFill>
              </a:rPr>
              <a:t>Norge +51 procent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Dubblering av antalet utländska </a:t>
            </a:r>
            <a:r>
              <a:rPr lang="sv-SE" dirty="0" smtClean="0"/>
              <a:t>medborgare i anstalt och häkte </a:t>
            </a:r>
            <a:r>
              <a:rPr lang="sv-SE" dirty="0"/>
              <a:t>sedan 2007.</a:t>
            </a:r>
          </a:p>
          <a:p>
            <a:r>
              <a:rPr lang="sv-SE" dirty="0"/>
              <a:t>Schengen-samarbetets utvidgning österut.</a:t>
            </a:r>
          </a:p>
          <a:p>
            <a:r>
              <a:rPr lang="sv-SE" dirty="0"/>
              <a:t>Utländska medborgare uteslutna från alternativa påföljder.</a:t>
            </a:r>
          </a:p>
          <a:p>
            <a:r>
              <a:rPr lang="sv-SE" dirty="0"/>
              <a:t>Straffskärpningar, bland annat för sexualbrott.</a:t>
            </a:r>
            <a:endParaRPr lang="en-GB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309192"/>
            <a:ext cx="4157039" cy="16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5824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>
                <a:solidFill>
                  <a:srgbClr val="003D58"/>
                </a:solidFill>
              </a:rPr>
              <a:t>England och Wales +32 procent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rgbClr val="003D58"/>
                </a:solidFill>
              </a:rPr>
              <a:t>Interneringsstraff 2005, ersattes 2012 av fullängdsstraff.</a:t>
            </a:r>
          </a:p>
          <a:p>
            <a:r>
              <a:rPr lang="sv-SE" dirty="0">
                <a:solidFill>
                  <a:srgbClr val="003D58"/>
                </a:solidFill>
              </a:rPr>
              <a:t>Fler döms till livstid, både villkorade och absoluta.</a:t>
            </a:r>
          </a:p>
          <a:p>
            <a:r>
              <a:rPr lang="sv-SE" dirty="0">
                <a:solidFill>
                  <a:srgbClr val="003D58"/>
                </a:solidFill>
              </a:rPr>
              <a:t>Höjda minimistraff och ”Three strikes </a:t>
            </a:r>
            <a:r>
              <a:rPr lang="sv-SE" dirty="0" err="1">
                <a:solidFill>
                  <a:srgbClr val="003D58"/>
                </a:solidFill>
              </a:rPr>
              <a:t>out</a:t>
            </a:r>
            <a:r>
              <a:rPr lang="sv-SE" dirty="0">
                <a:solidFill>
                  <a:srgbClr val="003D58"/>
                </a:solidFill>
              </a:rPr>
              <a:t>”.</a:t>
            </a:r>
          </a:p>
          <a:p>
            <a:r>
              <a:rPr lang="sv-SE" dirty="0">
                <a:solidFill>
                  <a:srgbClr val="003D58"/>
                </a:solidFill>
              </a:rPr>
              <a:t>Förverkande av villkorlig frigivning</a:t>
            </a:r>
          </a:p>
          <a:p>
            <a:r>
              <a:rPr lang="sv-SE" dirty="0">
                <a:solidFill>
                  <a:srgbClr val="003D58"/>
                </a:solidFill>
              </a:rPr>
              <a:t>6 ggr fler förverkar villkorlig frigivning.</a:t>
            </a:r>
          </a:p>
          <a:p>
            <a:endParaRPr lang="sv-S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67683"/>
            <a:ext cx="4329113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008313"/>
            <a:ext cx="2054225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0743594"/>
      </p:ext>
    </p:extLst>
  </p:cSld>
  <p:clrMapOvr>
    <a:masterClrMapping/>
  </p:clrMapOvr>
</p:sld>
</file>

<file path=ppt/theme/theme1.xml><?xml version="1.0" encoding="utf-8"?>
<a:theme xmlns:a="http://schemas.openxmlformats.org/drawingml/2006/main" name="Kriminalvårdens PPT-mall">
  <a:themeElements>
    <a:clrScheme name="krim_140404">
      <a:dk1>
        <a:sysClr val="windowText" lastClr="000000"/>
      </a:dk1>
      <a:lt1>
        <a:sysClr val="window" lastClr="FFFFFF"/>
      </a:lt1>
      <a:dk2>
        <a:srgbClr val="003D58"/>
      </a:dk2>
      <a:lt2>
        <a:srgbClr val="EECD00"/>
      </a:lt2>
      <a:accent1>
        <a:srgbClr val="D36834"/>
      </a:accent1>
      <a:accent2>
        <a:srgbClr val="108BAF"/>
      </a:accent2>
      <a:accent3>
        <a:srgbClr val="39A188"/>
      </a:accent3>
      <a:accent4>
        <a:srgbClr val="B10021"/>
      </a:accent4>
      <a:accent5>
        <a:srgbClr val="BDBDBD"/>
      </a:accent5>
      <a:accent6>
        <a:srgbClr val="FFDF30"/>
      </a:accent6>
      <a:hlink>
        <a:srgbClr val="A40F2B"/>
      </a:hlink>
      <a:folHlink>
        <a:srgbClr val="F081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Trade Gothic 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Kriminalvårdens PPT-mall</Template>
  <TotalTime>249</TotalTime>
  <Words>483</Words>
  <Application>Microsoft Office PowerPoint</Application>
  <PresentationFormat>Bildspel på skärmen (4:3)</PresentationFormat>
  <Paragraphs>96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0" baseType="lpstr">
      <vt:lpstr>Kriminalvårdens PPT-mall</vt:lpstr>
      <vt:lpstr>Har samhället sprungit  ifrån kriminalpolitiken?  </vt:lpstr>
      <vt:lpstr>En typisk dag hos oss</vt:lpstr>
      <vt:lpstr>Klientutveckling 1998-2016</vt:lpstr>
      <vt:lpstr>Varför minskar inflödet?</vt:lpstr>
      <vt:lpstr>Narkotikabrott Färre långtidsdömda, fler korttidsdömda</vt:lpstr>
      <vt:lpstr>Narkotikabrott/smuggling</vt:lpstr>
      <vt:lpstr>Återfall till kriminalvård Tre års uppföljning</vt:lpstr>
      <vt:lpstr>Norge +51 procent</vt:lpstr>
      <vt:lpstr>England och Wales +32 procent</vt:lpstr>
      <vt:lpstr>Nya Zeeland +66 procent</vt:lpstr>
      <vt:lpstr>Kanada +18 procent</vt:lpstr>
      <vt:lpstr>Några gemensamma nämnare</vt:lpstr>
      <vt:lpstr>  Svenska erfarenheter Platser och beläggning 1989-2016</vt:lpstr>
      <vt:lpstr>Påföljder</vt:lpstr>
      <vt:lpstr>Lagakraftvunna fängelsedomar 2014</vt:lpstr>
      <vt:lpstr>PowerPoint-presentation</vt:lpstr>
      <vt:lpstr>Strafftid och vistelsetid 2016</vt:lpstr>
      <vt:lpstr>Påföljdssystemet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tänka på när man gör en PowerPoint</dc:title>
  <dc:creator>Henriksson Jenny /HK</dc:creator>
  <cp:lastModifiedBy>Karvik Lena - HK</cp:lastModifiedBy>
  <cp:revision>23</cp:revision>
  <cp:lastPrinted>2018-03-07T07:38:28Z</cp:lastPrinted>
  <dcterms:created xsi:type="dcterms:W3CDTF">2016-03-04T12:12:01Z</dcterms:created>
  <dcterms:modified xsi:type="dcterms:W3CDTF">2018-03-08T09:00:10Z</dcterms:modified>
</cp:coreProperties>
</file>