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8" r:id="rId7"/>
    <p:sldId id="269" r:id="rId8"/>
    <p:sldId id="263" r:id="rId9"/>
    <p:sldId id="264" r:id="rId10"/>
    <p:sldId id="270" r:id="rId11"/>
    <p:sldId id="265" r:id="rId12"/>
    <p:sldId id="266" r:id="rId13"/>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75E0BF4-1091-4377-A9F2-3F20C8473C8F}" type="datetimeFigureOut">
              <a:rPr lang="sv-SE" smtClean="0"/>
              <a:t>2018-03-07</a:t>
            </a:fld>
            <a:endParaRPr lang="sv-SE"/>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BCCA8E6-AE50-4394-B060-269DD76BD048}" type="slidenum">
              <a:rPr lang="sv-SE" smtClean="0"/>
              <a:t>‹#›</a:t>
            </a:fld>
            <a:endParaRPr lang="sv-SE"/>
          </a:p>
        </p:txBody>
      </p:sp>
    </p:spTree>
    <p:extLst>
      <p:ext uri="{BB962C8B-B14F-4D97-AF65-F5344CB8AC3E}">
        <p14:creationId xmlns:p14="http://schemas.microsoft.com/office/powerpoint/2010/main" val="14413334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5128" name="Rectangle 8"/>
          <p:cNvSpPr>
            <a:spLocks noChangeArrowheads="1"/>
          </p:cNvSpPr>
          <p:nvPr/>
        </p:nvSpPr>
        <p:spPr bwMode="auto">
          <a:xfrm>
            <a:off x="0" y="0"/>
            <a:ext cx="168275" cy="6734175"/>
          </a:xfrm>
          <a:prstGeom prst="rect">
            <a:avLst/>
          </a:prstGeom>
          <a:solidFill>
            <a:schemeClr val="accent1"/>
          </a:solidFill>
          <a:ln w="9525">
            <a:noFill/>
            <a:miter lim="800000"/>
            <a:headEnd/>
            <a:tailEnd/>
          </a:ln>
          <a:effectLst/>
        </p:spPr>
        <p:txBody>
          <a:bodyPr wrap="none" anchor="ctr"/>
          <a:lstStyle/>
          <a:p>
            <a:endParaRPr lang="sv-SE"/>
          </a:p>
        </p:txBody>
      </p:sp>
      <p:sp>
        <p:nvSpPr>
          <p:cNvPr id="5141" name="Rectangle 21"/>
          <p:cNvSpPr>
            <a:spLocks noChangeArrowheads="1"/>
          </p:cNvSpPr>
          <p:nvPr/>
        </p:nvSpPr>
        <p:spPr bwMode="auto">
          <a:xfrm>
            <a:off x="0" y="6681788"/>
            <a:ext cx="9144000" cy="176212"/>
          </a:xfrm>
          <a:prstGeom prst="rect">
            <a:avLst/>
          </a:prstGeom>
          <a:solidFill>
            <a:srgbClr val="000000"/>
          </a:solidFill>
          <a:ln w="9525">
            <a:noFill/>
            <a:miter lim="800000"/>
            <a:headEnd/>
            <a:tailEnd/>
          </a:ln>
          <a:effectLst/>
        </p:spPr>
        <p:txBody>
          <a:bodyPr wrap="none" anchor="ctr"/>
          <a:lstStyle/>
          <a:p>
            <a:endParaRPr lang="sv-SE"/>
          </a:p>
        </p:txBody>
      </p:sp>
      <p:sp>
        <p:nvSpPr>
          <p:cNvPr id="5140" name="Rectangle 20"/>
          <p:cNvSpPr>
            <a:spLocks noChangeArrowheads="1"/>
          </p:cNvSpPr>
          <p:nvPr/>
        </p:nvSpPr>
        <p:spPr bwMode="auto">
          <a:xfrm>
            <a:off x="14288" y="6694488"/>
            <a:ext cx="395287" cy="144462"/>
          </a:xfrm>
          <a:prstGeom prst="rect">
            <a:avLst/>
          </a:prstGeom>
          <a:noFill/>
          <a:ln w="9525">
            <a:noFill/>
            <a:miter lim="800000"/>
            <a:headEnd/>
            <a:tailEnd/>
          </a:ln>
          <a:effectLst/>
        </p:spPr>
        <p:txBody>
          <a:bodyPr lIns="36000" tIns="0" rIns="36000" bIns="0" anchor="b"/>
          <a:lstStyle/>
          <a:p>
            <a:pPr algn="l">
              <a:spcBef>
                <a:spcPct val="0"/>
              </a:spcBef>
              <a:tabLst>
                <a:tab pos="9144000" algn="r"/>
              </a:tabLst>
            </a:pPr>
            <a:fld id="{0C797257-8954-4751-9755-5D976C882AF9}" type="slidenum">
              <a:rPr lang="sv-SE" sz="800" b="1">
                <a:solidFill>
                  <a:schemeClr val="bg1"/>
                </a:solidFill>
              </a:rPr>
              <a:pPr algn="l">
                <a:spcBef>
                  <a:spcPct val="0"/>
                </a:spcBef>
                <a:tabLst>
                  <a:tab pos="9144000" algn="r"/>
                </a:tabLst>
              </a:pPr>
              <a:t>‹#›</a:t>
            </a:fld>
            <a:r>
              <a:rPr lang="sv-SE" sz="1200" b="1">
                <a:solidFill>
                  <a:schemeClr val="bg1"/>
                </a:solidFill>
              </a:rPr>
              <a:t> 	</a:t>
            </a:r>
            <a:r>
              <a:rPr lang="sv-SE" sz="1100" b="1">
                <a:solidFill>
                  <a:schemeClr val="bg1"/>
                </a:solidFill>
              </a:rPr>
              <a:t> </a:t>
            </a:r>
          </a:p>
        </p:txBody>
      </p:sp>
      <p:sp>
        <p:nvSpPr>
          <p:cNvPr id="5124" name="Rectangle 4"/>
          <p:cNvSpPr>
            <a:spLocks noGrp="1" noChangeArrowheads="1"/>
          </p:cNvSpPr>
          <p:nvPr>
            <p:ph type="ctrTitle"/>
          </p:nvPr>
        </p:nvSpPr>
        <p:spPr>
          <a:xfrm>
            <a:off x="685800" y="765175"/>
            <a:ext cx="7772400" cy="1470025"/>
          </a:xfrm>
        </p:spPr>
        <p:txBody>
          <a:bodyPr/>
          <a:lstStyle>
            <a:lvl1pPr algn="ctr">
              <a:lnSpc>
                <a:spcPts val="3800"/>
              </a:lnSpc>
              <a:defRPr sz="4000"/>
            </a:lvl1pPr>
          </a:lstStyle>
          <a:p>
            <a:r>
              <a:rPr lang="sv-SE" smtClean="0"/>
              <a:t>Klicka här för att ändra format</a:t>
            </a:r>
            <a:endParaRPr lang="sv-SE"/>
          </a:p>
        </p:txBody>
      </p:sp>
      <p:sp>
        <p:nvSpPr>
          <p:cNvPr id="5125" name="Rectangle 5"/>
          <p:cNvSpPr>
            <a:spLocks noGrp="1" noChangeArrowheads="1"/>
          </p:cNvSpPr>
          <p:nvPr>
            <p:ph type="subTitle" idx="1"/>
          </p:nvPr>
        </p:nvSpPr>
        <p:spPr>
          <a:xfrm>
            <a:off x="1371600" y="2420938"/>
            <a:ext cx="6400800" cy="1752600"/>
          </a:xfrm>
        </p:spPr>
        <p:txBody>
          <a:bodyPr/>
          <a:lstStyle>
            <a:lvl1pPr marL="0" indent="0" algn="ctr">
              <a:buFontTx/>
              <a:buNone/>
              <a:defRPr/>
            </a:lvl1pPr>
          </a:lstStyle>
          <a:p>
            <a:r>
              <a:rPr lang="sv-SE" smtClean="0"/>
              <a:t>Klicka här för att ändra format på underrubrik i bakgrunden</a:t>
            </a:r>
            <a:endParaRPr lang="sv-SE"/>
          </a:p>
        </p:txBody>
      </p:sp>
      <p:pic>
        <p:nvPicPr>
          <p:cNvPr id="2" name="Bildobjekt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8500" y="4648200"/>
            <a:ext cx="2670053" cy="1813564"/>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sz="quarter" idx="10"/>
          </p:nvPr>
        </p:nvSpPr>
        <p:spPr/>
        <p:txBody>
          <a:bodyPr/>
          <a:lstStyle>
            <a:lvl1pPr>
              <a:defRPr/>
            </a:lvl1pPr>
          </a:lstStyle>
          <a:p>
            <a:endParaRPr lang="sv-SE"/>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sz="quarter" idx="10"/>
          </p:nvPr>
        </p:nvSpPr>
        <p:spPr/>
        <p:txBody>
          <a:bodyPr/>
          <a:lstStyle>
            <a:lvl1pPr>
              <a:defRPr/>
            </a:lvl1pPr>
          </a:lstStyle>
          <a:p>
            <a:endParaRPr lang="sv-SE"/>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text 2"/>
          <p:cNvSpPr>
            <a:spLocks noGrp="1"/>
          </p:cNvSpPr>
          <p:nvPr>
            <p:ph type="body"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sz="quarter" idx="10"/>
          </p:nvPr>
        </p:nvSpPr>
        <p:spPr/>
        <p:txBody>
          <a:bodyPr/>
          <a:lstStyle/>
          <a:p>
            <a:r>
              <a:rPr lang="sv-SE" smtClean="0"/>
              <a:t>HÖGSTA DOMSTOLEN</a:t>
            </a:r>
            <a:endParaRPr lang="sv-SE"/>
          </a:p>
        </p:txBody>
      </p:sp>
    </p:spTree>
    <p:extLst>
      <p:ext uri="{BB962C8B-B14F-4D97-AF65-F5344CB8AC3E}">
        <p14:creationId xmlns:p14="http://schemas.microsoft.com/office/powerpoint/2010/main" val="180337936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sidfot 3"/>
          <p:cNvSpPr>
            <a:spLocks noGrp="1"/>
          </p:cNvSpPr>
          <p:nvPr>
            <p:ph type="ftr" sz="quarter" idx="10"/>
          </p:nvPr>
        </p:nvSpPr>
        <p:spPr/>
        <p:txBody>
          <a:bodyPr/>
          <a:lstStyle>
            <a:lvl1pPr>
              <a:defRPr/>
            </a:lvl1pPr>
          </a:lstStyle>
          <a:p>
            <a:endParaRPr lang="sv-SE"/>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sidfot 3"/>
          <p:cNvSpPr>
            <a:spLocks noGrp="1"/>
          </p:cNvSpPr>
          <p:nvPr>
            <p:ph type="ftr" sz="quarter" idx="10"/>
          </p:nvPr>
        </p:nvSpPr>
        <p:spPr/>
        <p:txBody>
          <a:bodyPr/>
          <a:lstStyle>
            <a:lvl1pPr>
              <a:defRPr/>
            </a:lvl1pPr>
          </a:lstStyle>
          <a:p>
            <a:endParaRPr lang="sv-SE"/>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412875"/>
            <a:ext cx="4038600" cy="4713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412875"/>
            <a:ext cx="4038600" cy="4713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sidfot 4"/>
          <p:cNvSpPr>
            <a:spLocks noGrp="1"/>
          </p:cNvSpPr>
          <p:nvPr>
            <p:ph type="ftr" sz="quarter" idx="10"/>
          </p:nvPr>
        </p:nvSpPr>
        <p:spPr/>
        <p:txBody>
          <a:bodyPr/>
          <a:lstStyle>
            <a:lvl1pPr>
              <a:defRPr/>
            </a:lvl1pPr>
          </a:lstStyle>
          <a:p>
            <a:endParaRPr lang="sv-SE"/>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sidfot 6"/>
          <p:cNvSpPr>
            <a:spLocks noGrp="1"/>
          </p:cNvSpPr>
          <p:nvPr>
            <p:ph type="ftr" sz="quarter" idx="10"/>
          </p:nvPr>
        </p:nvSpPr>
        <p:spPr/>
        <p:txBody>
          <a:bodyPr/>
          <a:lstStyle>
            <a:lvl1pPr>
              <a:defRPr/>
            </a:lvl1pPr>
          </a:lstStyle>
          <a:p>
            <a:endParaRPr lang="sv-SE"/>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sidfot 2"/>
          <p:cNvSpPr>
            <a:spLocks noGrp="1"/>
          </p:cNvSpPr>
          <p:nvPr>
            <p:ph type="ftr" sz="quarter" idx="10"/>
          </p:nvPr>
        </p:nvSpPr>
        <p:spPr/>
        <p:txBody>
          <a:bodyPr/>
          <a:lstStyle>
            <a:lvl1pPr>
              <a:defRPr/>
            </a:lvl1pPr>
          </a:lstStyle>
          <a:p>
            <a:endParaRPr lang="sv-SE"/>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sidfot 1"/>
          <p:cNvSpPr>
            <a:spLocks noGrp="1"/>
          </p:cNvSpPr>
          <p:nvPr>
            <p:ph type="ftr" sz="quarter" idx="10"/>
          </p:nvPr>
        </p:nvSpPr>
        <p:spPr/>
        <p:txBody>
          <a:bodyPr/>
          <a:lstStyle>
            <a:lvl1pPr>
              <a:defRPr/>
            </a:lvl1pPr>
          </a:lstStyle>
          <a:p>
            <a:endParaRPr lang="sv-SE"/>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sidfot 4"/>
          <p:cNvSpPr>
            <a:spLocks noGrp="1"/>
          </p:cNvSpPr>
          <p:nvPr>
            <p:ph type="ftr" sz="quarter" idx="10"/>
          </p:nvPr>
        </p:nvSpPr>
        <p:spPr/>
        <p:txBody>
          <a:bodyPr/>
          <a:lstStyle>
            <a:lvl1pPr>
              <a:defRPr/>
            </a:lvl1pPr>
          </a:lstStyle>
          <a:p>
            <a:endParaRPr lang="sv-SE"/>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sidfot 4"/>
          <p:cNvSpPr>
            <a:spLocks noGrp="1"/>
          </p:cNvSpPr>
          <p:nvPr>
            <p:ph type="ftr" sz="quarter" idx="10"/>
          </p:nvPr>
        </p:nvSpPr>
        <p:spPr/>
        <p:txBody>
          <a:bodyPr/>
          <a:lstStyle>
            <a:lvl1pPr>
              <a:defRPr/>
            </a:lvl1pPr>
          </a:lstStyle>
          <a:p>
            <a:endParaRPr lang="sv-SE"/>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168275" cy="6734175"/>
          </a:xfrm>
          <a:prstGeom prst="rect">
            <a:avLst/>
          </a:prstGeom>
          <a:solidFill>
            <a:schemeClr val="accent1"/>
          </a:solidFill>
          <a:ln w="9525">
            <a:noFill/>
            <a:miter lim="800000"/>
            <a:headEnd/>
            <a:tailEnd/>
          </a:ln>
          <a:effectLst/>
        </p:spPr>
        <p:txBody>
          <a:bodyPr wrap="none" anchor="ctr"/>
          <a:lstStyle/>
          <a:p>
            <a:endParaRPr lang="sv-SE"/>
          </a:p>
        </p:txBody>
      </p:sp>
      <p:sp>
        <p:nvSpPr>
          <p:cNvPr id="1050" name="Rectangle 26"/>
          <p:cNvSpPr>
            <a:spLocks noChangeArrowheads="1"/>
          </p:cNvSpPr>
          <p:nvPr/>
        </p:nvSpPr>
        <p:spPr bwMode="auto">
          <a:xfrm>
            <a:off x="0" y="6681788"/>
            <a:ext cx="9144000" cy="176212"/>
          </a:xfrm>
          <a:prstGeom prst="rect">
            <a:avLst/>
          </a:prstGeom>
          <a:solidFill>
            <a:srgbClr val="000000"/>
          </a:solidFill>
          <a:ln w="9525">
            <a:noFill/>
            <a:miter lim="800000"/>
            <a:headEnd/>
            <a:tailEnd/>
          </a:ln>
          <a:effectLst/>
        </p:spPr>
        <p:txBody>
          <a:bodyPr wrap="none" anchor="ctr"/>
          <a:lstStyle/>
          <a:p>
            <a:endParaRPr lang="sv-SE"/>
          </a:p>
        </p:txBody>
      </p:sp>
      <p:sp>
        <p:nvSpPr>
          <p:cNvPr id="1026" name="Rectangle 2"/>
          <p:cNvSpPr>
            <a:spLocks noGrp="1" noChangeArrowheads="1"/>
          </p:cNvSpPr>
          <p:nvPr>
            <p:ph type="title"/>
          </p:nvPr>
        </p:nvSpPr>
        <p:spPr bwMode="auto">
          <a:xfrm>
            <a:off x="457200" y="274638"/>
            <a:ext cx="8229600" cy="7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dirty="0" smtClean="0"/>
              <a:t>Huvudrubrik</a:t>
            </a:r>
          </a:p>
        </p:txBody>
      </p:sp>
      <p:sp>
        <p:nvSpPr>
          <p:cNvPr id="1027" name="Rectangle 3"/>
          <p:cNvSpPr>
            <a:spLocks noGrp="1" noChangeArrowheads="1"/>
          </p:cNvSpPr>
          <p:nvPr>
            <p:ph type="body" idx="1"/>
          </p:nvPr>
        </p:nvSpPr>
        <p:spPr bwMode="auto">
          <a:xfrm>
            <a:off x="457200" y="1412875"/>
            <a:ext cx="8229600" cy="4713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46" name="Rectangle 22"/>
          <p:cNvSpPr>
            <a:spLocks noGrp="1" noChangeArrowheads="1"/>
          </p:cNvSpPr>
          <p:nvPr>
            <p:ph type="ftr" sz="quarter" idx="3"/>
          </p:nvPr>
        </p:nvSpPr>
        <p:spPr bwMode="auto">
          <a:xfrm>
            <a:off x="539750" y="6677025"/>
            <a:ext cx="8604250" cy="190500"/>
          </a:xfrm>
          <a:prstGeom prst="rect">
            <a:avLst/>
          </a:prstGeom>
          <a:noFill/>
          <a:ln w="9525">
            <a:noFill/>
            <a:miter lim="800000"/>
            <a:headEnd/>
            <a:tailEnd/>
          </a:ln>
          <a:effectLst/>
        </p:spPr>
        <p:txBody>
          <a:bodyPr vert="horz" wrap="none" lIns="36000" tIns="0" rIns="36000" bIns="0" numCol="1" anchor="t" anchorCtr="0" compatLnSpc="1">
            <a:prstTxWarp prst="textNoShape">
              <a:avLst/>
            </a:prstTxWarp>
          </a:bodyPr>
          <a:lstStyle>
            <a:lvl1pPr algn="r">
              <a:spcBef>
                <a:spcPct val="0"/>
              </a:spcBef>
              <a:defRPr sz="1300" b="1">
                <a:solidFill>
                  <a:schemeClr val="bg1"/>
                </a:solidFill>
              </a:defRPr>
            </a:lvl1pPr>
          </a:lstStyle>
          <a:p>
            <a:r>
              <a:rPr lang="sv-SE" smtClean="0"/>
              <a:t>HÖGSTA DOMSTOLEN</a:t>
            </a:r>
            <a:endParaRPr lang="sv-SE"/>
          </a:p>
        </p:txBody>
      </p:sp>
      <p:sp>
        <p:nvSpPr>
          <p:cNvPr id="1053" name="Rectangle 29"/>
          <p:cNvSpPr>
            <a:spLocks noChangeArrowheads="1"/>
          </p:cNvSpPr>
          <p:nvPr/>
        </p:nvSpPr>
        <p:spPr bwMode="auto">
          <a:xfrm>
            <a:off x="14288" y="6694488"/>
            <a:ext cx="395287" cy="144462"/>
          </a:xfrm>
          <a:prstGeom prst="rect">
            <a:avLst/>
          </a:prstGeom>
          <a:noFill/>
          <a:ln w="9525">
            <a:noFill/>
            <a:miter lim="800000"/>
            <a:headEnd/>
            <a:tailEnd/>
          </a:ln>
          <a:effectLst/>
        </p:spPr>
        <p:txBody>
          <a:bodyPr lIns="36000" tIns="0" rIns="36000" bIns="0" anchor="b"/>
          <a:lstStyle/>
          <a:p>
            <a:pPr algn="l">
              <a:spcBef>
                <a:spcPct val="0"/>
              </a:spcBef>
              <a:tabLst>
                <a:tab pos="9144000" algn="r"/>
              </a:tabLst>
            </a:pPr>
            <a:fld id="{6819FBE7-0700-4B2F-A349-50DC99DFC65F}" type="slidenum">
              <a:rPr lang="sv-SE" sz="800" b="1">
                <a:solidFill>
                  <a:schemeClr val="bg1"/>
                </a:solidFill>
              </a:rPr>
              <a:pPr algn="l">
                <a:spcBef>
                  <a:spcPct val="0"/>
                </a:spcBef>
                <a:tabLst>
                  <a:tab pos="9144000" algn="r"/>
                </a:tabLst>
              </a:pPr>
              <a:t>‹#›</a:t>
            </a:fld>
            <a:r>
              <a:rPr lang="sv-SE" sz="1200" b="1">
                <a:solidFill>
                  <a:schemeClr val="bg1"/>
                </a:solidFill>
              </a:rPr>
              <a:t> 	</a:t>
            </a:r>
            <a:r>
              <a:rPr lang="sv-SE" sz="1100" b="1">
                <a:solidFill>
                  <a:schemeClr val="bg1"/>
                </a:solidFill>
              </a:rPr>
              <a:t> </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iming>
    <p:tnLst>
      <p:par>
        <p:cTn id="1" dur="indefinite" restart="never" nodeType="tmRoot"/>
      </p:par>
    </p:tnLst>
  </p:timing>
  <p:hf hd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rgbClr val="003399"/>
          </a:solidFill>
          <a:latin typeface="Garamond" pitchFamily="18" charset="0"/>
        </a:defRPr>
      </a:lvl2pPr>
      <a:lvl3pPr algn="l" rtl="0" eaLnBrk="1" fontAlgn="base" hangingPunct="1">
        <a:spcBef>
          <a:spcPct val="0"/>
        </a:spcBef>
        <a:spcAft>
          <a:spcPct val="0"/>
        </a:spcAft>
        <a:defRPr sz="3200" b="1">
          <a:solidFill>
            <a:srgbClr val="003399"/>
          </a:solidFill>
          <a:latin typeface="Garamond" pitchFamily="18" charset="0"/>
        </a:defRPr>
      </a:lvl3pPr>
      <a:lvl4pPr algn="l" rtl="0" eaLnBrk="1" fontAlgn="base" hangingPunct="1">
        <a:spcBef>
          <a:spcPct val="0"/>
        </a:spcBef>
        <a:spcAft>
          <a:spcPct val="0"/>
        </a:spcAft>
        <a:defRPr sz="3200" b="1">
          <a:solidFill>
            <a:srgbClr val="003399"/>
          </a:solidFill>
          <a:latin typeface="Garamond" pitchFamily="18" charset="0"/>
        </a:defRPr>
      </a:lvl4pPr>
      <a:lvl5pPr algn="l" rtl="0" eaLnBrk="1" fontAlgn="base" hangingPunct="1">
        <a:spcBef>
          <a:spcPct val="0"/>
        </a:spcBef>
        <a:spcAft>
          <a:spcPct val="0"/>
        </a:spcAft>
        <a:defRPr sz="3200" b="1">
          <a:solidFill>
            <a:srgbClr val="003399"/>
          </a:solidFill>
          <a:latin typeface="Garamond" pitchFamily="18" charset="0"/>
        </a:defRPr>
      </a:lvl5pPr>
      <a:lvl6pPr marL="457200" algn="l" rtl="0" eaLnBrk="1" fontAlgn="base" hangingPunct="1">
        <a:spcBef>
          <a:spcPct val="0"/>
        </a:spcBef>
        <a:spcAft>
          <a:spcPct val="0"/>
        </a:spcAft>
        <a:defRPr sz="3200" b="1">
          <a:solidFill>
            <a:srgbClr val="003399"/>
          </a:solidFill>
          <a:latin typeface="Garamond" pitchFamily="18" charset="0"/>
        </a:defRPr>
      </a:lvl6pPr>
      <a:lvl7pPr marL="914400" algn="l" rtl="0" eaLnBrk="1" fontAlgn="base" hangingPunct="1">
        <a:spcBef>
          <a:spcPct val="0"/>
        </a:spcBef>
        <a:spcAft>
          <a:spcPct val="0"/>
        </a:spcAft>
        <a:defRPr sz="3200" b="1">
          <a:solidFill>
            <a:srgbClr val="003399"/>
          </a:solidFill>
          <a:latin typeface="Garamond" pitchFamily="18" charset="0"/>
        </a:defRPr>
      </a:lvl7pPr>
      <a:lvl8pPr marL="1371600" algn="l" rtl="0" eaLnBrk="1" fontAlgn="base" hangingPunct="1">
        <a:spcBef>
          <a:spcPct val="0"/>
        </a:spcBef>
        <a:spcAft>
          <a:spcPct val="0"/>
        </a:spcAft>
        <a:defRPr sz="3200" b="1">
          <a:solidFill>
            <a:srgbClr val="003399"/>
          </a:solidFill>
          <a:latin typeface="Garamond" pitchFamily="18" charset="0"/>
        </a:defRPr>
      </a:lvl8pPr>
      <a:lvl9pPr marL="1828800" algn="l" rtl="0" eaLnBrk="1" fontAlgn="base" hangingPunct="1">
        <a:spcBef>
          <a:spcPct val="0"/>
        </a:spcBef>
        <a:spcAft>
          <a:spcPct val="0"/>
        </a:spcAft>
        <a:defRPr sz="3200" b="1">
          <a:solidFill>
            <a:srgbClr val="003399"/>
          </a:solidFill>
          <a:latin typeface="Garamond" pitchFamily="18" charset="0"/>
        </a:defRPr>
      </a:lvl9pPr>
    </p:titleStyle>
    <p:bodyStyle>
      <a:lvl1pPr marL="342900" indent="-342900" algn="l" rtl="0" eaLnBrk="1" fontAlgn="base" hangingPunct="1">
        <a:spcBef>
          <a:spcPct val="20000"/>
        </a:spcBef>
        <a:spcAft>
          <a:spcPct val="2000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5576" y="908720"/>
            <a:ext cx="7772400" cy="1470025"/>
          </a:xfrm>
        </p:spPr>
        <p:txBody>
          <a:bodyPr/>
          <a:lstStyle/>
          <a:p>
            <a:r>
              <a:rPr lang="sv-SE" dirty="0" smtClean="0"/>
              <a:t/>
            </a:r>
            <a:br>
              <a:rPr lang="sv-SE" dirty="0" smtClean="0"/>
            </a:br>
            <a:r>
              <a:rPr lang="sv-SE" dirty="0"/>
              <a:t/>
            </a:r>
            <a:br>
              <a:rPr lang="sv-SE" dirty="0"/>
            </a:br>
            <a:r>
              <a:rPr lang="sv-SE" dirty="0" smtClean="0"/>
              <a:t>Prejudikatbildning från Högsta domstolen</a:t>
            </a:r>
            <a:endParaRPr lang="sv-SE" dirty="0"/>
          </a:p>
        </p:txBody>
      </p:sp>
    </p:spTree>
    <p:extLst>
      <p:ext uri="{BB962C8B-B14F-4D97-AF65-F5344CB8AC3E}">
        <p14:creationId xmlns:p14="http://schemas.microsoft.com/office/powerpoint/2010/main" val="164369554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Olika typer av prejudikat (forts.)</a:t>
            </a:r>
            <a:endParaRPr lang="sv-SE" dirty="0"/>
          </a:p>
        </p:txBody>
      </p:sp>
      <p:sp>
        <p:nvSpPr>
          <p:cNvPr id="3" name="Platshållare för innehåll 2"/>
          <p:cNvSpPr>
            <a:spLocks noGrp="1"/>
          </p:cNvSpPr>
          <p:nvPr>
            <p:ph idx="1"/>
          </p:nvPr>
        </p:nvSpPr>
        <p:spPr/>
        <p:txBody>
          <a:bodyPr/>
          <a:lstStyle/>
          <a:p>
            <a:pPr marL="0" indent="0">
              <a:buNone/>
            </a:pPr>
            <a:r>
              <a:rPr lang="sv-SE" sz="1800" u="sng" dirty="0" smtClean="0"/>
              <a:t>Flera </a:t>
            </a:r>
            <a:r>
              <a:rPr lang="sv-SE" sz="1800" u="sng" dirty="0"/>
              <a:t>prejudikat tillsammans</a:t>
            </a:r>
          </a:p>
          <a:p>
            <a:pPr marL="0" indent="0">
              <a:buNone/>
            </a:pPr>
            <a:r>
              <a:rPr lang="sv-SE" sz="1800" dirty="0"/>
              <a:t>NJA 2014 s. 139 I-IV (Företagsbotsfallen)</a:t>
            </a:r>
          </a:p>
          <a:p>
            <a:pPr marL="0" indent="0">
              <a:buNone/>
            </a:pPr>
            <a:endParaRPr lang="sv-SE" sz="1800" dirty="0" smtClean="0"/>
          </a:p>
          <a:p>
            <a:pPr marL="0" indent="0">
              <a:buNone/>
            </a:pPr>
            <a:r>
              <a:rPr lang="sv-SE" u="sng" dirty="0" smtClean="0"/>
              <a:t>Stegprejudikat</a:t>
            </a:r>
          </a:p>
          <a:p>
            <a:pPr marL="0" indent="0">
              <a:buNone/>
            </a:pPr>
            <a:r>
              <a:rPr lang="sv-SE" sz="1800" dirty="0" smtClean="0"/>
              <a:t>Ett system byggs ut steg för steg</a:t>
            </a:r>
            <a:endParaRPr lang="sv-SE" sz="1800" dirty="0" smtClean="0"/>
          </a:p>
          <a:p>
            <a:pPr marL="0" indent="0">
              <a:buNone/>
            </a:pPr>
            <a:r>
              <a:rPr lang="sv-SE" sz="1800" dirty="0" smtClean="0"/>
              <a:t>Dold </a:t>
            </a:r>
            <a:r>
              <a:rPr lang="sv-SE" sz="1800" dirty="0" smtClean="0"/>
              <a:t>samäganderätt? Ett antal domar sedan NJA 1980 s. </a:t>
            </a:r>
            <a:r>
              <a:rPr lang="sv-SE" sz="1800" dirty="0"/>
              <a:t>705, senast </a:t>
            </a:r>
            <a:r>
              <a:rPr lang="sv-SE" sz="1800" dirty="0" smtClean="0"/>
              <a:t>NJA </a:t>
            </a:r>
            <a:r>
              <a:rPr lang="sv-SE" sz="1800" dirty="0"/>
              <a:t>2013 s. 632 (Dold samäganderätt preskriberas </a:t>
            </a:r>
            <a:r>
              <a:rPr lang="sv-SE" sz="1800" dirty="0" smtClean="0"/>
              <a:t>inte)</a:t>
            </a:r>
            <a:endParaRPr lang="sv-SE" sz="1800" dirty="0"/>
          </a:p>
          <a:p>
            <a:pPr marL="0" indent="0">
              <a:buNone/>
            </a:pPr>
            <a:endParaRPr lang="sv-SE" sz="1800" dirty="0"/>
          </a:p>
          <a:p>
            <a:pPr marL="0" indent="0">
              <a:buNone/>
            </a:pPr>
            <a:r>
              <a:rPr lang="sv-SE" sz="1800" u="sng" dirty="0" smtClean="0"/>
              <a:t>Handläggningsprejudikat</a:t>
            </a:r>
          </a:p>
          <a:p>
            <a:pPr marL="0" indent="0">
              <a:buNone/>
            </a:pPr>
            <a:r>
              <a:rPr lang="sv-SE" sz="1800" dirty="0" smtClean="0"/>
              <a:t>Anvisningar till domstolarna</a:t>
            </a:r>
          </a:p>
          <a:p>
            <a:pPr marL="0" indent="0">
              <a:buNone/>
            </a:pPr>
            <a:r>
              <a:rPr lang="sv-SE" sz="1800" dirty="0"/>
              <a:t>NJA 2017 s. 281 (T till </a:t>
            </a:r>
            <a:r>
              <a:rPr lang="sv-SE" sz="1800" dirty="0" smtClean="0"/>
              <a:t>FT) Fråga </a:t>
            </a:r>
            <a:r>
              <a:rPr lang="sv-SE" sz="1800" dirty="0"/>
              <a:t>om byte av handläggningsform från ordinärt till förenklat tvistemål.</a:t>
            </a:r>
          </a:p>
          <a:p>
            <a:pPr marL="0" indent="0">
              <a:buNone/>
            </a:pPr>
            <a:endParaRPr lang="sv-SE" sz="1800" dirty="0"/>
          </a:p>
        </p:txBody>
      </p:sp>
      <p:sp>
        <p:nvSpPr>
          <p:cNvPr id="4" name="Platshållare för sidfot 3"/>
          <p:cNvSpPr>
            <a:spLocks noGrp="1"/>
          </p:cNvSpPr>
          <p:nvPr>
            <p:ph type="ftr" sz="quarter" idx="10"/>
          </p:nvPr>
        </p:nvSpPr>
        <p:spPr>
          <a:xfrm>
            <a:off x="971600" y="7317432"/>
            <a:ext cx="8604250" cy="190500"/>
          </a:xfrm>
        </p:spPr>
        <p:txBody>
          <a:bodyPr/>
          <a:lstStyle/>
          <a:p>
            <a:endParaRPr lang="sv-SE"/>
          </a:p>
        </p:txBody>
      </p:sp>
    </p:spTree>
    <p:extLst>
      <p:ext uri="{BB962C8B-B14F-4D97-AF65-F5344CB8AC3E}">
        <p14:creationId xmlns:p14="http://schemas.microsoft.com/office/powerpoint/2010/main" val="376884402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Några </a:t>
            </a:r>
            <a:r>
              <a:rPr lang="sv-SE" dirty="0" smtClean="0"/>
              <a:t>exempel från senare år </a:t>
            </a:r>
            <a:endParaRPr lang="sv-SE" dirty="0"/>
          </a:p>
        </p:txBody>
      </p:sp>
      <p:sp>
        <p:nvSpPr>
          <p:cNvPr id="3" name="Platshållare för innehåll 2"/>
          <p:cNvSpPr>
            <a:spLocks noGrp="1"/>
          </p:cNvSpPr>
          <p:nvPr>
            <p:ph idx="1"/>
          </p:nvPr>
        </p:nvSpPr>
        <p:spPr>
          <a:xfrm>
            <a:off x="395536" y="1052736"/>
            <a:ext cx="8229600" cy="4713288"/>
          </a:xfrm>
        </p:spPr>
        <p:txBody>
          <a:bodyPr/>
          <a:lstStyle/>
          <a:p>
            <a:pPr marL="0" indent="0">
              <a:buNone/>
            </a:pPr>
            <a:r>
              <a:rPr lang="sv-SE" b="1" dirty="0" smtClean="0"/>
              <a:t>Aktivism?</a:t>
            </a:r>
          </a:p>
          <a:p>
            <a:pPr marL="457200" indent="-457200">
              <a:buAutoNum type="arabicPeriod"/>
            </a:pPr>
            <a:r>
              <a:rPr lang="sv-SE" dirty="0" smtClean="0"/>
              <a:t>NJA </a:t>
            </a:r>
            <a:r>
              <a:rPr lang="sv-SE" dirty="0"/>
              <a:t>2011 s. </a:t>
            </a:r>
            <a:r>
              <a:rPr lang="sv-SE" dirty="0" smtClean="0"/>
              <a:t>357 (</a:t>
            </a:r>
            <a:r>
              <a:rPr lang="sv-SE" dirty="0" err="1" smtClean="0"/>
              <a:t>Mefedrondomen</a:t>
            </a:r>
            <a:r>
              <a:rPr lang="sv-SE" dirty="0" smtClean="0"/>
              <a:t>) och </a:t>
            </a:r>
            <a:r>
              <a:rPr lang="sv-SE" dirty="0"/>
              <a:t>efterföljande </a:t>
            </a:r>
            <a:r>
              <a:rPr lang="sv-SE" dirty="0" smtClean="0"/>
              <a:t>avgöranden om </a:t>
            </a:r>
            <a:r>
              <a:rPr lang="sv-SE" dirty="0"/>
              <a:t>påföljdspraxis i </a:t>
            </a:r>
            <a:r>
              <a:rPr lang="sv-SE" dirty="0" smtClean="0"/>
              <a:t>narkotikamål</a:t>
            </a:r>
          </a:p>
          <a:p>
            <a:pPr marL="457200" indent="-457200">
              <a:buAutoNum type="arabicPeriod"/>
            </a:pPr>
            <a:r>
              <a:rPr lang="sv-SE" dirty="0" smtClean="0"/>
              <a:t>NJA </a:t>
            </a:r>
            <a:r>
              <a:rPr lang="sv-SE" dirty="0"/>
              <a:t>2013 s. </a:t>
            </a:r>
            <a:r>
              <a:rPr lang="sv-SE" dirty="0" smtClean="0"/>
              <a:t>502 (Juniavgörandet; </a:t>
            </a:r>
            <a:r>
              <a:rPr lang="sv-SE" dirty="0" smtClean="0"/>
              <a:t>plenum ang</a:t>
            </a:r>
            <a:r>
              <a:rPr lang="sv-SE" dirty="0" smtClean="0"/>
              <a:t>. </a:t>
            </a:r>
            <a:r>
              <a:rPr lang="sv-SE" dirty="0" err="1" smtClean="0"/>
              <a:t>ne</a:t>
            </a:r>
            <a:r>
              <a:rPr lang="sv-SE" dirty="0" smtClean="0"/>
              <a:t> bis in idem)</a:t>
            </a:r>
          </a:p>
          <a:p>
            <a:pPr marL="457200" indent="-457200">
              <a:buAutoNum type="arabicPeriod"/>
            </a:pPr>
            <a:r>
              <a:rPr lang="sv-SE" dirty="0" smtClean="0"/>
              <a:t>NJA </a:t>
            </a:r>
            <a:r>
              <a:rPr lang="sv-SE" dirty="0"/>
              <a:t>2014 s. 323 </a:t>
            </a:r>
            <a:r>
              <a:rPr lang="sv-SE" dirty="0" smtClean="0"/>
              <a:t>(ang. skadestånd vid överträdelse av grundlagen; förlorat medborgarskap) </a:t>
            </a:r>
          </a:p>
          <a:p>
            <a:pPr marL="457200" indent="-457200">
              <a:buAutoNum type="arabicPeriod"/>
            </a:pPr>
            <a:r>
              <a:rPr lang="sv-SE" dirty="0" smtClean="0"/>
              <a:t>NJA </a:t>
            </a:r>
            <a:r>
              <a:rPr lang="sv-SE" dirty="0"/>
              <a:t>2016 s. </a:t>
            </a:r>
            <a:r>
              <a:rPr lang="sv-SE" dirty="0" smtClean="0"/>
              <a:t>3 </a:t>
            </a:r>
            <a:r>
              <a:rPr lang="sv-SE" dirty="0"/>
              <a:t>(</a:t>
            </a:r>
            <a:r>
              <a:rPr lang="sv-SE" dirty="0" smtClean="0"/>
              <a:t>Mordstraffskalan; ang. om den lagändring som år 2014 gjordes i 3 kap. 1 § BrB har medfört att rättsläget förändrats)</a:t>
            </a:r>
            <a:endParaRPr lang="sv-SE" dirty="0"/>
          </a:p>
          <a:p>
            <a:pPr marL="0" indent="0">
              <a:buNone/>
            </a:pPr>
            <a:endParaRPr lang="sv-SE" dirty="0"/>
          </a:p>
          <a:p>
            <a:pPr marL="457200" lvl="1" indent="0">
              <a:buNone/>
            </a:pPr>
            <a:endParaRPr lang="sv-SE" dirty="0" smtClean="0"/>
          </a:p>
        </p:txBody>
      </p:sp>
      <p:sp>
        <p:nvSpPr>
          <p:cNvPr id="4" name="Platshållare för sidfot 3"/>
          <p:cNvSpPr>
            <a:spLocks noGrp="1"/>
          </p:cNvSpPr>
          <p:nvPr>
            <p:ph type="ftr" sz="quarter" idx="10"/>
          </p:nvPr>
        </p:nvSpPr>
        <p:spPr/>
        <p:txBody>
          <a:bodyPr/>
          <a:lstStyle/>
          <a:p>
            <a:endParaRPr lang="sv-SE"/>
          </a:p>
        </p:txBody>
      </p:sp>
    </p:spTree>
    <p:extLst>
      <p:ext uri="{BB962C8B-B14F-4D97-AF65-F5344CB8AC3E}">
        <p14:creationId xmlns:p14="http://schemas.microsoft.com/office/powerpoint/2010/main" val="194745240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EU-domstolen, Europadomstolen och utländsk rätt</a:t>
            </a:r>
            <a:endParaRPr lang="sv-SE" dirty="0"/>
          </a:p>
        </p:txBody>
      </p:sp>
      <p:sp>
        <p:nvSpPr>
          <p:cNvPr id="3" name="Platshållare för innehåll 2"/>
          <p:cNvSpPr>
            <a:spLocks noGrp="1"/>
          </p:cNvSpPr>
          <p:nvPr>
            <p:ph idx="1"/>
          </p:nvPr>
        </p:nvSpPr>
        <p:spPr>
          <a:xfrm>
            <a:off x="467544" y="1268760"/>
            <a:ext cx="8229600" cy="4713288"/>
          </a:xfrm>
        </p:spPr>
        <p:txBody>
          <a:bodyPr/>
          <a:lstStyle/>
          <a:p>
            <a:pPr marL="0" indent="0">
              <a:buNone/>
            </a:pPr>
            <a:r>
              <a:rPr lang="sv-SE" u="sng" dirty="0" smtClean="0"/>
              <a:t>EU-domstolen</a:t>
            </a:r>
          </a:p>
          <a:p>
            <a:pPr marL="0" indent="0">
              <a:buNone/>
            </a:pPr>
            <a:r>
              <a:rPr lang="sv-SE" sz="1800" dirty="0" smtClean="0"/>
              <a:t>Skyldigheten att inhämta förhandsavgörande </a:t>
            </a:r>
          </a:p>
          <a:p>
            <a:pPr marL="0" indent="0">
              <a:buNone/>
            </a:pPr>
            <a:r>
              <a:rPr lang="sv-SE" sz="1800" dirty="0" smtClean="0"/>
              <a:t>2018: Försäkringsförmedling (på gång)</a:t>
            </a:r>
          </a:p>
          <a:p>
            <a:pPr marL="0" indent="0">
              <a:buNone/>
            </a:pPr>
            <a:r>
              <a:rPr lang="sv-SE" sz="1800" dirty="0"/>
              <a:t>2017: </a:t>
            </a:r>
            <a:r>
              <a:rPr lang="sv-SE" sz="1800" dirty="0" smtClean="0"/>
              <a:t>HD:s dom den 22 november 2017 </a:t>
            </a:r>
            <a:r>
              <a:rPr lang="sv-SE" sz="1800" dirty="0" smtClean="0"/>
              <a:t>(</a:t>
            </a:r>
            <a:r>
              <a:rPr lang="sv-SE" sz="1800" dirty="0" smtClean="0"/>
              <a:t>Länsförsäkringars EU-varumärke)</a:t>
            </a:r>
          </a:p>
          <a:p>
            <a:pPr marL="0" indent="0">
              <a:buNone/>
            </a:pPr>
            <a:r>
              <a:rPr lang="sv-SE" sz="1800" dirty="0"/>
              <a:t>2016: NJA 2016 s. </a:t>
            </a:r>
            <a:r>
              <a:rPr lang="sv-SE" sz="1800" dirty="0" smtClean="0"/>
              <a:t>1093 </a:t>
            </a:r>
            <a:r>
              <a:rPr lang="sv-SE" sz="1800" dirty="0" smtClean="0"/>
              <a:t>(</a:t>
            </a:r>
            <a:r>
              <a:rPr lang="sv-SE" sz="1800" dirty="0" err="1" smtClean="0"/>
              <a:t>Reach</a:t>
            </a:r>
            <a:r>
              <a:rPr lang="sv-SE" sz="1800" dirty="0" smtClean="0"/>
              <a:t>, EU:s kemikalieförordning)</a:t>
            </a:r>
            <a:endParaRPr lang="sv-SE" dirty="0" smtClean="0"/>
          </a:p>
          <a:p>
            <a:pPr marL="0" indent="0">
              <a:buNone/>
            </a:pPr>
            <a:endParaRPr lang="sv-SE" dirty="0" smtClean="0"/>
          </a:p>
          <a:p>
            <a:pPr marL="0" indent="0">
              <a:buNone/>
            </a:pPr>
            <a:r>
              <a:rPr lang="sv-SE" u="sng" dirty="0" smtClean="0"/>
              <a:t>Europadomstolen och Europakonventionen</a:t>
            </a:r>
          </a:p>
          <a:p>
            <a:pPr marL="0" indent="0">
              <a:buNone/>
            </a:pPr>
            <a:r>
              <a:rPr lang="sv-SE" sz="1800" dirty="0" smtClean="0"/>
              <a:t>Kan </a:t>
            </a:r>
            <a:r>
              <a:rPr lang="sv-SE" sz="1800" dirty="0"/>
              <a:t>kränkning av Europakonventionen genom en facklig stridsåtgärd medföra skadeståndsansvar? NJA 2015 s. </a:t>
            </a:r>
            <a:r>
              <a:rPr lang="sv-SE" sz="1800" dirty="0" smtClean="0"/>
              <a:t>899</a:t>
            </a:r>
          </a:p>
          <a:p>
            <a:pPr marL="0" indent="0">
              <a:buNone/>
            </a:pPr>
            <a:r>
              <a:rPr lang="sv-SE" sz="1800" dirty="0" smtClean="0"/>
              <a:t>Kan överlämnande för straffverkställighet strida mot Europakonventionen? (Under 2017 Lettland, Polen samt </a:t>
            </a:r>
            <a:r>
              <a:rPr lang="sv-SE" sz="1800" dirty="0" smtClean="0"/>
              <a:t>Bosnien/Hercegovina</a:t>
            </a:r>
            <a:r>
              <a:rPr lang="sv-SE" sz="1800" dirty="0" smtClean="0"/>
              <a:t>)</a:t>
            </a:r>
            <a:endParaRPr lang="sv-SE" sz="1800" dirty="0"/>
          </a:p>
          <a:p>
            <a:pPr marL="0" indent="0">
              <a:buNone/>
            </a:pPr>
            <a:endParaRPr lang="sv-SE" dirty="0" smtClean="0"/>
          </a:p>
          <a:p>
            <a:pPr marL="0" indent="0">
              <a:buNone/>
            </a:pPr>
            <a:endParaRPr lang="sv-SE" dirty="0"/>
          </a:p>
        </p:txBody>
      </p:sp>
      <p:sp>
        <p:nvSpPr>
          <p:cNvPr id="4" name="Platshållare för sidfot 3"/>
          <p:cNvSpPr>
            <a:spLocks noGrp="1"/>
          </p:cNvSpPr>
          <p:nvPr>
            <p:ph type="ftr" sz="quarter" idx="10"/>
          </p:nvPr>
        </p:nvSpPr>
        <p:spPr/>
        <p:txBody>
          <a:bodyPr/>
          <a:lstStyle/>
          <a:p>
            <a:endParaRPr lang="sv-SE"/>
          </a:p>
        </p:txBody>
      </p:sp>
    </p:spTree>
    <p:extLst>
      <p:ext uri="{BB962C8B-B14F-4D97-AF65-F5344CB8AC3E}">
        <p14:creationId xmlns:p14="http://schemas.microsoft.com/office/powerpoint/2010/main" val="344513473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Högsta domstolen som prejudikatinstans</a:t>
            </a:r>
            <a:endParaRPr lang="sv-SE" dirty="0"/>
          </a:p>
        </p:txBody>
      </p:sp>
      <p:sp>
        <p:nvSpPr>
          <p:cNvPr id="3" name="Platshållare för text 2"/>
          <p:cNvSpPr>
            <a:spLocks noGrp="1"/>
          </p:cNvSpPr>
          <p:nvPr>
            <p:ph type="body" idx="1"/>
          </p:nvPr>
        </p:nvSpPr>
        <p:spPr>
          <a:xfrm>
            <a:off x="395536" y="1268760"/>
            <a:ext cx="8229600" cy="4713288"/>
          </a:xfrm>
        </p:spPr>
        <p:txBody>
          <a:bodyPr/>
          <a:lstStyle/>
          <a:p>
            <a:pPr marL="0" indent="0">
              <a:buNone/>
            </a:pPr>
            <a:r>
              <a:rPr lang="sv-SE" dirty="0" smtClean="0"/>
              <a:t>Högsta domstolen får meddela prövningstillstånd endast </a:t>
            </a:r>
            <a:r>
              <a:rPr lang="sv-SE" dirty="0"/>
              <a:t>om</a:t>
            </a:r>
          </a:p>
          <a:p>
            <a:pPr marL="0" indent="0">
              <a:buNone/>
            </a:pPr>
            <a:r>
              <a:rPr lang="sv-SE" dirty="0"/>
              <a:t>1</a:t>
            </a:r>
            <a:r>
              <a:rPr lang="sv-SE" dirty="0" smtClean="0"/>
              <a:t>. det </a:t>
            </a:r>
            <a:r>
              <a:rPr lang="sv-SE" dirty="0"/>
              <a:t>är av vikt för ledning av rättstillämpningen att överklagandet prövas av Högsta domstolen, eller</a:t>
            </a:r>
          </a:p>
          <a:p>
            <a:pPr marL="0" indent="0">
              <a:buNone/>
            </a:pPr>
            <a:r>
              <a:rPr lang="sv-SE" dirty="0" smtClean="0"/>
              <a:t>2. det </a:t>
            </a:r>
            <a:r>
              <a:rPr lang="sv-SE" dirty="0"/>
              <a:t>finns synnerliga skäl till sådan prövning, såsom att det finns grund för resning eller att domvilla förekommit eller att målets utgång i hovrätten uppenbarligen beror på grovt förbiseende eller grovt </a:t>
            </a:r>
            <a:r>
              <a:rPr lang="sv-SE" dirty="0" smtClean="0"/>
              <a:t>misstag</a:t>
            </a:r>
            <a:r>
              <a:rPr lang="sv-SE" dirty="0"/>
              <a:t> </a:t>
            </a:r>
            <a:r>
              <a:rPr lang="sv-SE" dirty="0" smtClean="0"/>
              <a:t>(54 kap 10 § RB).</a:t>
            </a:r>
            <a:endParaRPr lang="sv-SE" dirty="0"/>
          </a:p>
          <a:p>
            <a:pPr marL="0" indent="0">
              <a:buNone/>
            </a:pPr>
            <a:endParaRPr lang="sv-SE" dirty="0"/>
          </a:p>
          <a:p>
            <a:pPr marL="0" indent="0">
              <a:buNone/>
            </a:pPr>
            <a:r>
              <a:rPr lang="sv-SE" dirty="0"/>
              <a:t>Prövningstillstånd får begränsas till att gälla en </a:t>
            </a:r>
            <a:r>
              <a:rPr lang="sv-SE" dirty="0" smtClean="0"/>
              <a:t>prejudikatfråga </a:t>
            </a:r>
            <a:r>
              <a:rPr lang="sv-SE" dirty="0"/>
              <a:t>eller en viss del av </a:t>
            </a:r>
            <a:r>
              <a:rPr lang="sv-SE" dirty="0" smtClean="0"/>
              <a:t>målet (54 kap. 11 § RB; s.k. partiellt prövningstillstånd).</a:t>
            </a:r>
            <a:endParaRPr lang="sv-SE" dirty="0"/>
          </a:p>
        </p:txBody>
      </p:sp>
      <p:sp>
        <p:nvSpPr>
          <p:cNvPr id="4" name="Platshållare för sidfot 3"/>
          <p:cNvSpPr>
            <a:spLocks noGrp="1"/>
          </p:cNvSpPr>
          <p:nvPr>
            <p:ph type="ftr" sz="quarter" idx="10"/>
          </p:nvPr>
        </p:nvSpPr>
        <p:spPr/>
        <p:txBody>
          <a:bodyPr/>
          <a:lstStyle/>
          <a:p>
            <a:r>
              <a:rPr lang="sv-SE" smtClean="0"/>
              <a:t>HÖGSTA DOMSTOLEN</a:t>
            </a:r>
            <a:endParaRPr lang="sv-SE"/>
          </a:p>
        </p:txBody>
      </p:sp>
    </p:spTree>
    <p:extLst>
      <p:ext uri="{BB962C8B-B14F-4D97-AF65-F5344CB8AC3E}">
        <p14:creationId xmlns:p14="http://schemas.microsoft.com/office/powerpoint/2010/main" val="187386257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Prejudikatvägar</a:t>
            </a:r>
            <a:endParaRPr lang="sv-SE" dirty="0"/>
          </a:p>
        </p:txBody>
      </p:sp>
      <p:sp>
        <p:nvSpPr>
          <p:cNvPr id="3" name="Platshållare för text 2"/>
          <p:cNvSpPr>
            <a:spLocks noGrp="1"/>
          </p:cNvSpPr>
          <p:nvPr>
            <p:ph type="body" idx="1"/>
          </p:nvPr>
        </p:nvSpPr>
        <p:spPr>
          <a:xfrm>
            <a:off x="467544" y="1196752"/>
            <a:ext cx="8229600" cy="4713288"/>
          </a:xfrm>
        </p:spPr>
        <p:txBody>
          <a:bodyPr/>
          <a:lstStyle/>
          <a:p>
            <a:pPr marL="0" indent="0">
              <a:buNone/>
            </a:pPr>
            <a:r>
              <a:rPr lang="sv-SE" dirty="0" smtClean="0"/>
              <a:t>1. Vanligt överklagande från hovrätt</a:t>
            </a:r>
          </a:p>
          <a:p>
            <a:pPr marL="0" indent="0">
              <a:buNone/>
            </a:pPr>
            <a:endParaRPr lang="sv-SE" dirty="0" smtClean="0"/>
          </a:p>
          <a:p>
            <a:pPr marL="0" indent="0">
              <a:buNone/>
            </a:pPr>
            <a:r>
              <a:rPr lang="sv-SE" dirty="0" smtClean="0"/>
              <a:t>2</a:t>
            </a:r>
            <a:r>
              <a:rPr lang="sv-SE" dirty="0"/>
              <a:t>. Språngdispens i </a:t>
            </a:r>
            <a:r>
              <a:rPr lang="sv-SE" dirty="0" smtClean="0"/>
              <a:t>s.k. pt/pt-mål </a:t>
            </a:r>
          </a:p>
          <a:p>
            <a:pPr lvl="1">
              <a:buFont typeface="Arial" panose="020B0604020202020204" pitchFamily="34" charset="0"/>
              <a:buChar char="•"/>
            </a:pPr>
            <a:r>
              <a:rPr lang="sv-SE" dirty="0" smtClean="0"/>
              <a:t>54 kap. 12 </a:t>
            </a:r>
            <a:r>
              <a:rPr lang="sv-SE" dirty="0"/>
              <a:t>a § RB</a:t>
            </a:r>
          </a:p>
          <a:p>
            <a:pPr lvl="1">
              <a:buFont typeface="Arial" panose="020B0604020202020204" pitchFamily="34" charset="0"/>
              <a:buChar char="•"/>
            </a:pPr>
            <a:r>
              <a:rPr lang="sv-SE" dirty="0" smtClean="0"/>
              <a:t>Alla mål</a:t>
            </a:r>
          </a:p>
          <a:p>
            <a:pPr lvl="1">
              <a:buFont typeface="Arial" panose="020B0604020202020204" pitchFamily="34" charset="0"/>
              <a:buChar char="•"/>
            </a:pPr>
            <a:r>
              <a:rPr lang="sv-SE" dirty="0"/>
              <a:t>T.ex. NJA 2017 s. 94 (Tolkning av en stadfäst </a:t>
            </a:r>
            <a:r>
              <a:rPr lang="sv-SE" dirty="0" smtClean="0"/>
              <a:t>förlikning) och NJA </a:t>
            </a:r>
            <a:r>
              <a:rPr lang="sv-SE" dirty="0"/>
              <a:t>2017 s. 362 </a:t>
            </a:r>
            <a:r>
              <a:rPr lang="sv-SE" dirty="0" smtClean="0"/>
              <a:t>(ang. sönderrivet </a:t>
            </a:r>
            <a:r>
              <a:rPr lang="sv-SE" dirty="0"/>
              <a:t>testamente)</a:t>
            </a:r>
          </a:p>
          <a:p>
            <a:pPr marL="457200" lvl="1" indent="0">
              <a:buNone/>
            </a:pPr>
            <a:endParaRPr lang="sv-SE" dirty="0"/>
          </a:p>
          <a:p>
            <a:pPr marL="0" indent="0">
              <a:buNone/>
            </a:pPr>
            <a:r>
              <a:rPr lang="sv-SE" dirty="0"/>
              <a:t>3. </a:t>
            </a:r>
            <a:r>
              <a:rPr lang="sv-SE" dirty="0" smtClean="0"/>
              <a:t>Hissdispens</a:t>
            </a:r>
          </a:p>
          <a:p>
            <a:pPr lvl="1">
              <a:buFont typeface="Arial" panose="020B0604020202020204" pitchFamily="34" charset="0"/>
              <a:buChar char="•"/>
            </a:pPr>
            <a:r>
              <a:rPr lang="sv-SE" dirty="0" smtClean="0"/>
              <a:t>56 kap. 13 § RB</a:t>
            </a:r>
            <a:endParaRPr lang="sv-SE" dirty="0"/>
          </a:p>
          <a:p>
            <a:pPr lvl="1">
              <a:buFont typeface="Arial" panose="020B0604020202020204" pitchFamily="34" charset="0"/>
              <a:buChar char="•"/>
            </a:pPr>
            <a:r>
              <a:rPr lang="sv-SE" dirty="0" smtClean="0"/>
              <a:t>Dispositiva tvistemål</a:t>
            </a:r>
          </a:p>
          <a:p>
            <a:pPr lvl="1">
              <a:buFont typeface="Arial" panose="020B0604020202020204" pitchFamily="34" charset="0"/>
              <a:buChar char="•"/>
            </a:pPr>
            <a:r>
              <a:rPr lang="sv-SE" dirty="0" smtClean="0"/>
              <a:t>T.ex. NJA </a:t>
            </a:r>
            <a:r>
              <a:rPr lang="sv-SE" dirty="0"/>
              <a:t>2007 s. 747 </a:t>
            </a:r>
            <a:r>
              <a:rPr lang="sv-SE" dirty="0" smtClean="0"/>
              <a:t>(ang. om EKMR är tillämplig mellan privatpersoner) och NJA </a:t>
            </a:r>
            <a:r>
              <a:rPr lang="sv-SE" dirty="0"/>
              <a:t>2015 s. 1072 </a:t>
            </a:r>
            <a:r>
              <a:rPr lang="sv-SE" dirty="0" smtClean="0"/>
              <a:t>(</a:t>
            </a:r>
            <a:r>
              <a:rPr lang="sv-SE" dirty="0"/>
              <a:t>T</a:t>
            </a:r>
            <a:r>
              <a:rPr lang="sv-SE" dirty="0" smtClean="0"/>
              <a:t>ryckerimomsen I)</a:t>
            </a:r>
            <a:endParaRPr lang="sv-SE" dirty="0"/>
          </a:p>
          <a:p>
            <a:pPr lvl="1">
              <a:buFont typeface="Arial" panose="020B0604020202020204" pitchFamily="34" charset="0"/>
              <a:buChar char="•"/>
            </a:pPr>
            <a:endParaRPr lang="sv-SE" dirty="0"/>
          </a:p>
          <a:p>
            <a:pPr lvl="1"/>
            <a:endParaRPr lang="sv-SE" dirty="0" smtClean="0"/>
          </a:p>
        </p:txBody>
      </p:sp>
      <p:sp>
        <p:nvSpPr>
          <p:cNvPr id="4" name="Platshållare för sidfot 3"/>
          <p:cNvSpPr>
            <a:spLocks noGrp="1"/>
          </p:cNvSpPr>
          <p:nvPr>
            <p:ph type="ftr" sz="quarter" idx="10"/>
          </p:nvPr>
        </p:nvSpPr>
        <p:spPr/>
        <p:txBody>
          <a:bodyPr/>
          <a:lstStyle/>
          <a:p>
            <a:r>
              <a:rPr lang="sv-SE" smtClean="0"/>
              <a:t>HÖGSTA DOMSTOLEN</a:t>
            </a:r>
            <a:endParaRPr lang="sv-SE"/>
          </a:p>
        </p:txBody>
      </p:sp>
    </p:spTree>
    <p:extLst>
      <p:ext uri="{BB962C8B-B14F-4D97-AF65-F5344CB8AC3E}">
        <p14:creationId xmlns:p14="http://schemas.microsoft.com/office/powerpoint/2010/main" val="249995290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Vad talar för </a:t>
            </a:r>
            <a:r>
              <a:rPr lang="sv-SE" dirty="0" smtClean="0"/>
              <a:t>prövningstillstånd </a:t>
            </a:r>
            <a:endParaRPr lang="sv-SE" dirty="0"/>
          </a:p>
        </p:txBody>
      </p:sp>
      <p:sp>
        <p:nvSpPr>
          <p:cNvPr id="3" name="Platshållare för text 2"/>
          <p:cNvSpPr>
            <a:spLocks noGrp="1"/>
          </p:cNvSpPr>
          <p:nvPr>
            <p:ph type="body" idx="1"/>
          </p:nvPr>
        </p:nvSpPr>
        <p:spPr>
          <a:xfrm>
            <a:off x="467544" y="1052736"/>
            <a:ext cx="8229600" cy="4713288"/>
          </a:xfrm>
        </p:spPr>
        <p:txBody>
          <a:bodyPr/>
          <a:lstStyle/>
          <a:p>
            <a:pPr marL="0" indent="0">
              <a:buNone/>
            </a:pPr>
            <a:r>
              <a:rPr lang="sv-SE" u="sng" dirty="0" smtClean="0"/>
              <a:t>Motstridiga underrättsdomar</a:t>
            </a:r>
          </a:p>
          <a:p>
            <a:pPr marL="0" indent="0">
              <a:buNone/>
            </a:pPr>
            <a:r>
              <a:rPr lang="sv-SE" sz="1800" dirty="0" smtClean="0"/>
              <a:t>NJA </a:t>
            </a:r>
            <a:r>
              <a:rPr lang="sv-SE" sz="1800" dirty="0"/>
              <a:t>2015 s. 1072 </a:t>
            </a:r>
            <a:r>
              <a:rPr lang="sv-SE" sz="1800" dirty="0" smtClean="0"/>
              <a:t>(Tryckerimomsen I)</a:t>
            </a:r>
          </a:p>
          <a:p>
            <a:pPr marL="0" indent="0">
              <a:buNone/>
            </a:pPr>
            <a:r>
              <a:rPr lang="sv-SE" sz="1800" dirty="0" smtClean="0"/>
              <a:t>HD:s </a:t>
            </a:r>
            <a:r>
              <a:rPr lang="sv-SE" sz="1800" dirty="0" smtClean="0"/>
              <a:t>dom den 2 november 2017 </a:t>
            </a:r>
            <a:r>
              <a:rPr lang="sv-SE" sz="1800" dirty="0" smtClean="0"/>
              <a:t>(</a:t>
            </a:r>
            <a:r>
              <a:rPr lang="sv-SE" sz="1800" dirty="0" err="1" smtClean="0"/>
              <a:t>Collectors</a:t>
            </a:r>
            <a:r>
              <a:rPr lang="sv-SE" sz="1800" dirty="0" smtClean="0"/>
              <a:t> elektroniska skuldebrev)</a:t>
            </a:r>
            <a:endParaRPr lang="sv-SE" sz="1800" dirty="0"/>
          </a:p>
          <a:p>
            <a:pPr marL="0" indent="0">
              <a:buNone/>
            </a:pPr>
            <a:endParaRPr lang="sv-SE" sz="1800" dirty="0" smtClean="0"/>
          </a:p>
          <a:p>
            <a:pPr marL="0" indent="0">
              <a:buNone/>
            </a:pPr>
            <a:r>
              <a:rPr lang="sv-SE" u="sng" dirty="0" smtClean="0"/>
              <a:t>Olika </a:t>
            </a:r>
            <a:r>
              <a:rPr lang="sv-SE" u="sng" dirty="0"/>
              <a:t>uppfattningar i </a:t>
            </a:r>
            <a:r>
              <a:rPr lang="sv-SE" u="sng" dirty="0" smtClean="0"/>
              <a:t>doktrinen</a:t>
            </a:r>
          </a:p>
          <a:p>
            <a:pPr marL="0" indent="0">
              <a:buNone/>
            </a:pPr>
            <a:r>
              <a:rPr lang="sv-SE" sz="1800" dirty="0" smtClean="0"/>
              <a:t>NJA </a:t>
            </a:r>
            <a:r>
              <a:rPr lang="sv-SE" sz="1800" dirty="0"/>
              <a:t>2016 s. 945 </a:t>
            </a:r>
            <a:r>
              <a:rPr lang="sv-SE" sz="1800" dirty="0" smtClean="0"/>
              <a:t>(ang. skadestånd vid partiell </a:t>
            </a:r>
            <a:r>
              <a:rPr lang="sv-SE" sz="1800" dirty="0"/>
              <a:t>skada på </a:t>
            </a:r>
            <a:r>
              <a:rPr lang="sv-SE" sz="1800" dirty="0" smtClean="0"/>
              <a:t>byggnad)</a:t>
            </a:r>
          </a:p>
          <a:p>
            <a:pPr marL="457200" lvl="1" indent="0">
              <a:buNone/>
            </a:pPr>
            <a:endParaRPr lang="sv-SE" dirty="0"/>
          </a:p>
          <a:p>
            <a:pPr marL="0" indent="0">
              <a:buNone/>
            </a:pPr>
            <a:r>
              <a:rPr lang="sv-SE" u="sng" dirty="0" smtClean="0"/>
              <a:t>Ny </a:t>
            </a:r>
            <a:r>
              <a:rPr lang="sv-SE" u="sng" dirty="0"/>
              <a:t>lagstiftning med behov av </a:t>
            </a:r>
            <a:r>
              <a:rPr lang="sv-SE" u="sng" dirty="0" smtClean="0"/>
              <a:t>rättspraxis</a:t>
            </a:r>
          </a:p>
          <a:p>
            <a:pPr marL="0" indent="0">
              <a:buNone/>
            </a:pPr>
            <a:r>
              <a:rPr lang="sv-SE" sz="1800" dirty="0" smtClean="0"/>
              <a:t>70-talet</a:t>
            </a:r>
            <a:r>
              <a:rPr lang="sv-SE" sz="1800" dirty="0" smtClean="0"/>
              <a:t>: 4 kap. 19 § JB om </a:t>
            </a:r>
            <a:r>
              <a:rPr lang="sv-SE" sz="1800" dirty="0"/>
              <a:t>fel i </a:t>
            </a:r>
            <a:r>
              <a:rPr lang="sv-SE" sz="1800" dirty="0" smtClean="0"/>
              <a:t>fastighet</a:t>
            </a:r>
          </a:p>
          <a:p>
            <a:pPr marL="0" indent="0">
              <a:buNone/>
            </a:pPr>
            <a:r>
              <a:rPr lang="sv-SE" sz="1800" dirty="0" smtClean="0"/>
              <a:t>90-talet och </a:t>
            </a:r>
            <a:r>
              <a:rPr lang="sv-SE" sz="1800" dirty="0"/>
              <a:t>framåt</a:t>
            </a:r>
            <a:r>
              <a:rPr lang="sv-SE" sz="1800" dirty="0" smtClean="0"/>
              <a:t>: </a:t>
            </a:r>
            <a:r>
              <a:rPr lang="sv-SE" sz="1800" dirty="0" smtClean="0"/>
              <a:t>Skuldsaneringslagen</a:t>
            </a:r>
            <a:endParaRPr lang="sv-SE" sz="1800" dirty="0"/>
          </a:p>
          <a:p>
            <a:pPr marL="0" indent="0">
              <a:buNone/>
            </a:pPr>
            <a:r>
              <a:rPr lang="sv-SE" sz="1800" dirty="0" smtClean="0"/>
              <a:t>2010-talet: NJA 2011 s. 89 (Synnerligen grov misshandel?) och HD:s dom den </a:t>
            </a:r>
            <a:r>
              <a:rPr lang="sv-SE" sz="1800" dirty="0"/>
              <a:t>7 november </a:t>
            </a:r>
            <a:r>
              <a:rPr lang="sv-SE" sz="1800" dirty="0" smtClean="0"/>
              <a:t>2017 </a:t>
            </a:r>
            <a:r>
              <a:rPr lang="sv-SE" sz="1800" dirty="0"/>
              <a:t>i mål nr B </a:t>
            </a:r>
            <a:r>
              <a:rPr lang="sv-SE" sz="1800" dirty="0" smtClean="0"/>
              <a:t>3130-17 (Fem automatkarbiner) </a:t>
            </a:r>
            <a:r>
              <a:rPr lang="sv-SE" dirty="0"/>
              <a:t>	</a:t>
            </a:r>
          </a:p>
          <a:p>
            <a:pPr marL="0" indent="0">
              <a:buNone/>
            </a:pPr>
            <a:r>
              <a:rPr lang="sv-SE" dirty="0"/>
              <a:t>	</a:t>
            </a:r>
            <a:endParaRPr lang="sv-SE" dirty="0" smtClean="0"/>
          </a:p>
          <a:p>
            <a:pPr marL="0" indent="0">
              <a:buNone/>
            </a:pPr>
            <a:endParaRPr lang="sv-SE" dirty="0"/>
          </a:p>
        </p:txBody>
      </p:sp>
      <p:sp>
        <p:nvSpPr>
          <p:cNvPr id="4" name="Platshållare för sidfot 3"/>
          <p:cNvSpPr>
            <a:spLocks noGrp="1"/>
          </p:cNvSpPr>
          <p:nvPr>
            <p:ph type="ftr" sz="quarter" idx="10"/>
          </p:nvPr>
        </p:nvSpPr>
        <p:spPr/>
        <p:txBody>
          <a:bodyPr/>
          <a:lstStyle/>
          <a:p>
            <a:r>
              <a:rPr lang="sv-SE" smtClean="0"/>
              <a:t>HÖGSTA DOMSTOLEN</a:t>
            </a:r>
            <a:endParaRPr lang="sv-SE"/>
          </a:p>
        </p:txBody>
      </p:sp>
    </p:spTree>
    <p:extLst>
      <p:ext uri="{BB962C8B-B14F-4D97-AF65-F5344CB8AC3E}">
        <p14:creationId xmlns:p14="http://schemas.microsoft.com/office/powerpoint/2010/main" val="249659615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Vad talar för </a:t>
            </a:r>
            <a:r>
              <a:rPr lang="sv-SE" dirty="0" smtClean="0"/>
              <a:t>prövningstillstånd (forts.)</a:t>
            </a:r>
            <a:endParaRPr lang="sv-SE" dirty="0"/>
          </a:p>
        </p:txBody>
      </p:sp>
      <p:sp>
        <p:nvSpPr>
          <p:cNvPr id="3" name="Platshållare för text 2"/>
          <p:cNvSpPr>
            <a:spLocks noGrp="1"/>
          </p:cNvSpPr>
          <p:nvPr>
            <p:ph type="body" idx="1"/>
          </p:nvPr>
        </p:nvSpPr>
        <p:spPr>
          <a:xfrm>
            <a:off x="467544" y="1196752"/>
            <a:ext cx="8229600" cy="4713288"/>
          </a:xfrm>
        </p:spPr>
        <p:txBody>
          <a:bodyPr/>
          <a:lstStyle/>
          <a:p>
            <a:pPr marL="0" indent="0">
              <a:buNone/>
            </a:pPr>
            <a:r>
              <a:rPr lang="sv-SE" u="sng" dirty="0" smtClean="0"/>
              <a:t>Stort </a:t>
            </a:r>
            <a:r>
              <a:rPr lang="sv-SE" u="sng" dirty="0"/>
              <a:t>praktiskt behov av </a:t>
            </a:r>
            <a:r>
              <a:rPr lang="sv-SE" u="sng" dirty="0" smtClean="0"/>
              <a:t>klarläggande</a:t>
            </a:r>
          </a:p>
          <a:p>
            <a:pPr marL="0" indent="0">
              <a:buNone/>
            </a:pPr>
            <a:r>
              <a:rPr lang="sv-SE" sz="1800" dirty="0"/>
              <a:t>NJA 2016 s. 719 (Flyktingpojkens </a:t>
            </a:r>
            <a:r>
              <a:rPr lang="sv-SE" sz="1800" dirty="0" smtClean="0"/>
              <a:t>ålder; ang. påföljdsbestämning i ett fall där den tilltalades ålder inte varit klarlagd)</a:t>
            </a:r>
            <a:endParaRPr lang="sv-SE" sz="1800" dirty="0"/>
          </a:p>
          <a:p>
            <a:pPr marL="0" indent="0">
              <a:buNone/>
            </a:pPr>
            <a:r>
              <a:rPr lang="sv-SE" sz="1800" dirty="0" smtClean="0"/>
              <a:t>NJA </a:t>
            </a:r>
            <a:r>
              <a:rPr lang="sv-SE" sz="1800" dirty="0"/>
              <a:t>2016 s. 1035 </a:t>
            </a:r>
            <a:r>
              <a:rPr lang="sv-SE" sz="1800" dirty="0" smtClean="0"/>
              <a:t>(Dröjsmålsränta </a:t>
            </a:r>
            <a:r>
              <a:rPr lang="sv-SE" sz="1800" dirty="0"/>
              <a:t>på </a:t>
            </a:r>
            <a:r>
              <a:rPr lang="sv-SE" sz="1800" dirty="0" smtClean="0"/>
              <a:t>ersättning </a:t>
            </a:r>
            <a:r>
              <a:rPr lang="sv-SE" sz="1800" dirty="0"/>
              <a:t>från </a:t>
            </a:r>
            <a:r>
              <a:rPr lang="sv-SE" sz="1800" dirty="0" smtClean="0"/>
              <a:t>Migrationsverket)</a:t>
            </a:r>
          </a:p>
          <a:p>
            <a:pPr marL="0" indent="0">
              <a:buNone/>
            </a:pPr>
            <a:endParaRPr lang="sv-SE" dirty="0" smtClean="0"/>
          </a:p>
          <a:p>
            <a:pPr marL="0" indent="0">
              <a:buNone/>
            </a:pPr>
            <a:r>
              <a:rPr lang="sv-SE" u="sng" dirty="0" smtClean="0"/>
              <a:t>Ny teknik</a:t>
            </a:r>
          </a:p>
          <a:p>
            <a:pPr marL="0" indent="0">
              <a:buNone/>
            </a:pPr>
            <a:r>
              <a:rPr lang="sv-SE" sz="1800" dirty="0" smtClean="0"/>
              <a:t>NJA 2015 s. 675 </a:t>
            </a:r>
            <a:r>
              <a:rPr lang="sv-SE" sz="1800" dirty="0" smtClean="0"/>
              <a:t>(Samtycke </a:t>
            </a:r>
            <a:r>
              <a:rPr lang="sv-SE" sz="1800" dirty="0" smtClean="0"/>
              <a:t>till assisterad befruktning)</a:t>
            </a:r>
          </a:p>
          <a:p>
            <a:pPr marL="0" indent="0">
              <a:buNone/>
            </a:pPr>
            <a:r>
              <a:rPr lang="sv-SE" sz="1800" dirty="0" smtClean="0"/>
              <a:t>NJA 2016 s. 1195 Internetauktionen</a:t>
            </a:r>
          </a:p>
          <a:p>
            <a:pPr marL="0" indent="0">
              <a:buNone/>
            </a:pPr>
            <a:r>
              <a:rPr lang="sv-SE" sz="1800" dirty="0" smtClean="0"/>
              <a:t>HD:s </a:t>
            </a:r>
            <a:r>
              <a:rPr lang="sv-SE" sz="1800" dirty="0" smtClean="0"/>
              <a:t>dom den </a:t>
            </a:r>
            <a:r>
              <a:rPr lang="sv-SE" sz="1800" dirty="0"/>
              <a:t>22 december 2017 </a:t>
            </a:r>
            <a:r>
              <a:rPr lang="sv-SE" sz="1800" dirty="0" smtClean="0"/>
              <a:t>(Avtalsbundenhet </a:t>
            </a:r>
            <a:r>
              <a:rPr lang="sv-SE" sz="1800" dirty="0" smtClean="0"/>
              <a:t>genom elektronisk underskrift)</a:t>
            </a:r>
            <a:endParaRPr lang="sv-SE" sz="1800" dirty="0"/>
          </a:p>
        </p:txBody>
      </p:sp>
      <p:sp>
        <p:nvSpPr>
          <p:cNvPr id="4" name="Platshållare för sidfot 3"/>
          <p:cNvSpPr>
            <a:spLocks noGrp="1"/>
          </p:cNvSpPr>
          <p:nvPr>
            <p:ph type="ftr" sz="quarter" idx="10"/>
          </p:nvPr>
        </p:nvSpPr>
        <p:spPr/>
        <p:txBody>
          <a:bodyPr/>
          <a:lstStyle/>
          <a:p>
            <a:r>
              <a:rPr lang="sv-SE" smtClean="0"/>
              <a:t>HÖGSTA DOMSTOLEN</a:t>
            </a:r>
            <a:endParaRPr lang="sv-SE"/>
          </a:p>
        </p:txBody>
      </p:sp>
    </p:spTree>
    <p:extLst>
      <p:ext uri="{BB962C8B-B14F-4D97-AF65-F5344CB8AC3E}">
        <p14:creationId xmlns:p14="http://schemas.microsoft.com/office/powerpoint/2010/main" val="11711517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Hur skapas ett prejudikat?</a:t>
            </a:r>
            <a:endParaRPr lang="sv-SE" dirty="0"/>
          </a:p>
        </p:txBody>
      </p:sp>
      <p:sp>
        <p:nvSpPr>
          <p:cNvPr id="3" name="Platshållare för text 2"/>
          <p:cNvSpPr>
            <a:spLocks noGrp="1"/>
          </p:cNvSpPr>
          <p:nvPr>
            <p:ph type="body" idx="1"/>
          </p:nvPr>
        </p:nvSpPr>
        <p:spPr>
          <a:xfrm>
            <a:off x="467544" y="1124744"/>
            <a:ext cx="8229600" cy="4713288"/>
          </a:xfrm>
        </p:spPr>
        <p:txBody>
          <a:bodyPr/>
          <a:lstStyle/>
          <a:p>
            <a:pPr marL="0" indent="0">
              <a:buNone/>
            </a:pPr>
            <a:r>
              <a:rPr lang="sv-SE" u="sng" dirty="0" smtClean="0"/>
              <a:t>Arbetsgången i HD</a:t>
            </a:r>
          </a:p>
          <a:p>
            <a:pPr marL="0" indent="0">
              <a:buNone/>
            </a:pPr>
            <a:r>
              <a:rPr lang="sv-SE" sz="1800" dirty="0" smtClean="0"/>
              <a:t>Justitiesekreteraren/beredningsjuristen </a:t>
            </a:r>
            <a:r>
              <a:rPr lang="sv-SE" sz="1800" dirty="0"/>
              <a:t>utreder</a:t>
            </a:r>
          </a:p>
          <a:p>
            <a:pPr marL="0" indent="0">
              <a:buNone/>
            </a:pPr>
            <a:r>
              <a:rPr lang="sv-SE" sz="1800" dirty="0" smtClean="0"/>
              <a:t>Utdelning av </a:t>
            </a:r>
            <a:r>
              <a:rPr lang="sv-SE" sz="1800" dirty="0" smtClean="0"/>
              <a:t>tryck, onsdag/torsdag vecka 1</a:t>
            </a:r>
            <a:endParaRPr lang="sv-SE" sz="1800" dirty="0" smtClean="0"/>
          </a:p>
          <a:p>
            <a:pPr marL="0" indent="0">
              <a:buNone/>
            </a:pPr>
            <a:r>
              <a:rPr lang="sv-SE" sz="1800" dirty="0" smtClean="0"/>
              <a:t>Föredragning </a:t>
            </a:r>
            <a:r>
              <a:rPr lang="sv-SE" sz="1800" dirty="0"/>
              <a:t>eller </a:t>
            </a:r>
            <a:r>
              <a:rPr lang="sv-SE" sz="1800" dirty="0" smtClean="0"/>
              <a:t>huvudförhandling, tisdag/onsdag vecka 3</a:t>
            </a:r>
            <a:endParaRPr lang="sv-SE" sz="1800" dirty="0"/>
          </a:p>
          <a:p>
            <a:pPr marL="0" indent="0">
              <a:buNone/>
            </a:pPr>
            <a:r>
              <a:rPr lang="sv-SE" sz="1800" dirty="0" smtClean="0"/>
              <a:t>Överläggning omedelbart efteråt</a:t>
            </a:r>
            <a:endParaRPr lang="sv-SE" sz="1800" dirty="0"/>
          </a:p>
          <a:p>
            <a:pPr marL="0" indent="0">
              <a:buNone/>
            </a:pPr>
            <a:r>
              <a:rPr lang="sv-SE" sz="1800" dirty="0" smtClean="0"/>
              <a:t>Votum </a:t>
            </a:r>
            <a:r>
              <a:rPr lang="sv-SE" sz="1800" dirty="0"/>
              <a:t>och </a:t>
            </a:r>
            <a:r>
              <a:rPr lang="sv-SE" sz="1800" dirty="0" smtClean="0"/>
              <a:t>referatrubrik, måndag vecka 4</a:t>
            </a:r>
            <a:endParaRPr lang="sv-SE" sz="1800" dirty="0"/>
          </a:p>
          <a:p>
            <a:pPr marL="0" indent="0">
              <a:buNone/>
            </a:pPr>
            <a:r>
              <a:rPr lang="sv-SE" sz="1800" dirty="0" smtClean="0"/>
              <a:t>Återställning, torsdag vecka 4</a:t>
            </a:r>
            <a:endParaRPr lang="sv-SE" sz="1800" dirty="0"/>
          </a:p>
          <a:p>
            <a:pPr marL="0" indent="0">
              <a:buNone/>
            </a:pPr>
            <a:r>
              <a:rPr lang="sv-SE" sz="1800" dirty="0" smtClean="0"/>
              <a:t>Cirkulation, vecka 5/6</a:t>
            </a:r>
          </a:p>
          <a:p>
            <a:pPr marL="0" indent="0">
              <a:buNone/>
            </a:pPr>
            <a:r>
              <a:rPr lang="sv-SE" sz="1800" dirty="0" smtClean="0"/>
              <a:t>Meddelande </a:t>
            </a:r>
            <a:r>
              <a:rPr lang="sv-SE" sz="1800" dirty="0" smtClean="0"/>
              <a:t>av </a:t>
            </a:r>
            <a:r>
              <a:rPr lang="sv-SE" sz="1800" dirty="0" smtClean="0"/>
              <a:t>dom/beslut, vecka 6/7</a:t>
            </a:r>
            <a:endParaRPr lang="sv-SE" sz="1800" dirty="0"/>
          </a:p>
          <a:p>
            <a:pPr marL="0" indent="0">
              <a:buNone/>
            </a:pPr>
            <a:endParaRPr lang="sv-SE" sz="1800" dirty="0" smtClean="0"/>
          </a:p>
          <a:p>
            <a:pPr marL="0" indent="0">
              <a:buNone/>
            </a:pPr>
            <a:r>
              <a:rPr lang="sv-SE" sz="1800" dirty="0" smtClean="0"/>
              <a:t>Något om n</a:t>
            </a:r>
            <a:r>
              <a:rPr lang="sv-SE" sz="1800" dirty="0" smtClean="0"/>
              <a:t>amngivning</a:t>
            </a:r>
            <a:endParaRPr lang="sv-SE" sz="1800" dirty="0" smtClean="0"/>
          </a:p>
          <a:p>
            <a:pPr marL="0" indent="0">
              <a:buNone/>
            </a:pPr>
            <a:endParaRPr lang="sv-SE" sz="1800" dirty="0" smtClean="0"/>
          </a:p>
          <a:p>
            <a:pPr marL="0" indent="0">
              <a:buNone/>
            </a:pPr>
            <a:endParaRPr lang="sv-SE" u="sng" dirty="0"/>
          </a:p>
        </p:txBody>
      </p:sp>
      <p:sp>
        <p:nvSpPr>
          <p:cNvPr id="4" name="Platshållare för sidfot 3"/>
          <p:cNvSpPr>
            <a:spLocks noGrp="1"/>
          </p:cNvSpPr>
          <p:nvPr>
            <p:ph type="ftr" sz="quarter" idx="10"/>
          </p:nvPr>
        </p:nvSpPr>
        <p:spPr/>
        <p:txBody>
          <a:bodyPr/>
          <a:lstStyle/>
          <a:p>
            <a:r>
              <a:rPr lang="sv-SE" smtClean="0"/>
              <a:t>HÖGSTA DOMSTOLEN</a:t>
            </a:r>
            <a:endParaRPr lang="sv-SE"/>
          </a:p>
        </p:txBody>
      </p:sp>
    </p:spTree>
    <p:extLst>
      <p:ext uri="{BB962C8B-B14F-4D97-AF65-F5344CB8AC3E}">
        <p14:creationId xmlns:p14="http://schemas.microsoft.com/office/powerpoint/2010/main" val="393101206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Hur skapas ett prejudikat? (forts.)</a:t>
            </a:r>
            <a:endParaRPr lang="sv-SE" dirty="0"/>
          </a:p>
        </p:txBody>
      </p:sp>
      <p:sp>
        <p:nvSpPr>
          <p:cNvPr id="3" name="Platshållare för text 2"/>
          <p:cNvSpPr>
            <a:spLocks noGrp="1"/>
          </p:cNvSpPr>
          <p:nvPr>
            <p:ph type="body" idx="1"/>
          </p:nvPr>
        </p:nvSpPr>
        <p:spPr>
          <a:xfrm>
            <a:off x="467544" y="1124744"/>
            <a:ext cx="8229600" cy="4713288"/>
          </a:xfrm>
        </p:spPr>
        <p:txBody>
          <a:bodyPr/>
          <a:lstStyle/>
          <a:p>
            <a:pPr marL="0" indent="0">
              <a:buNone/>
            </a:pPr>
            <a:r>
              <a:rPr lang="sv-SE" u="sng" dirty="0"/>
              <a:t>Skiljaktigheter och tillägg</a:t>
            </a:r>
          </a:p>
          <a:p>
            <a:pPr marL="0" indent="0">
              <a:buNone/>
            </a:pPr>
            <a:r>
              <a:rPr lang="sv-SE" sz="1800" dirty="0"/>
              <a:t>Kerstin Calissendorff, Göran Lambertz och Stefan Lindskog i Svensk Juristtidning 2012 s. 313</a:t>
            </a:r>
          </a:p>
          <a:p>
            <a:pPr marL="0" indent="0">
              <a:buNone/>
            </a:pPr>
            <a:endParaRPr lang="sv-SE" dirty="0" smtClean="0"/>
          </a:p>
          <a:p>
            <a:pPr marL="0" indent="0">
              <a:buNone/>
            </a:pPr>
            <a:r>
              <a:rPr lang="sv-SE" u="sng" dirty="0" smtClean="0"/>
              <a:t>Plenum</a:t>
            </a:r>
            <a:endParaRPr lang="sv-SE" u="sng" dirty="0"/>
          </a:p>
          <a:p>
            <a:pPr marL="0" indent="0">
              <a:buNone/>
            </a:pPr>
            <a:r>
              <a:rPr lang="sv-SE" sz="1800" dirty="0" smtClean="0"/>
              <a:t>Helst </a:t>
            </a:r>
            <a:r>
              <a:rPr lang="sv-SE" sz="1800" dirty="0" smtClean="0"/>
              <a:t>inte</a:t>
            </a:r>
            <a:r>
              <a:rPr lang="sv-SE" sz="1800" dirty="0" smtClean="0"/>
              <a:t>!</a:t>
            </a:r>
          </a:p>
          <a:p>
            <a:pPr marL="0" indent="0">
              <a:buNone/>
            </a:pPr>
            <a:r>
              <a:rPr lang="sv-SE" sz="1800" dirty="0" smtClean="0"/>
              <a:t>Senast domen 24 november 2017</a:t>
            </a:r>
            <a:r>
              <a:rPr lang="sv-SE" sz="1800" dirty="0"/>
              <a:t>(De hänskjutna ersättningsfrågorna)</a:t>
            </a:r>
          </a:p>
          <a:p>
            <a:pPr marL="0" indent="0">
              <a:buNone/>
            </a:pPr>
            <a:r>
              <a:rPr lang="sv-SE" sz="1800" dirty="0" smtClean="0"/>
              <a:t>Kränkningsersättning </a:t>
            </a:r>
            <a:r>
              <a:rPr lang="sv-SE" sz="1800" dirty="0"/>
              <a:t>ska som utgångspunkt bestämmas efter de principer som gäller vid tiden för fastställande av ersättningen. Ersättning för sveda och värk ska som utgångspunkt bestämmas efter de principer som gällde vid tidpunkten för skadans uppkomst. (Jfr NJA 1997 s. 315.)</a:t>
            </a:r>
          </a:p>
          <a:p>
            <a:pPr marL="0" indent="0">
              <a:buNone/>
            </a:pPr>
            <a:endParaRPr lang="sv-SE" sz="1800" dirty="0"/>
          </a:p>
          <a:p>
            <a:pPr marL="0" indent="0">
              <a:buNone/>
            </a:pPr>
            <a:endParaRPr lang="sv-SE" sz="1800" dirty="0"/>
          </a:p>
        </p:txBody>
      </p:sp>
      <p:sp>
        <p:nvSpPr>
          <p:cNvPr id="4" name="Platshållare för sidfot 3"/>
          <p:cNvSpPr>
            <a:spLocks noGrp="1"/>
          </p:cNvSpPr>
          <p:nvPr>
            <p:ph type="ftr" sz="quarter" idx="10"/>
          </p:nvPr>
        </p:nvSpPr>
        <p:spPr/>
        <p:txBody>
          <a:bodyPr/>
          <a:lstStyle/>
          <a:p>
            <a:r>
              <a:rPr lang="sv-SE" smtClean="0"/>
              <a:t>HÖGSTA DOMSTOLEN</a:t>
            </a:r>
            <a:endParaRPr lang="sv-SE"/>
          </a:p>
        </p:txBody>
      </p:sp>
    </p:spTree>
    <p:extLst>
      <p:ext uri="{BB962C8B-B14F-4D97-AF65-F5344CB8AC3E}">
        <p14:creationId xmlns:p14="http://schemas.microsoft.com/office/powerpoint/2010/main" val="407135857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Olika typer av prejudikat</a:t>
            </a:r>
            <a:endParaRPr lang="sv-SE" dirty="0"/>
          </a:p>
        </p:txBody>
      </p:sp>
      <p:sp>
        <p:nvSpPr>
          <p:cNvPr id="3" name="Platshållare för innehåll 2"/>
          <p:cNvSpPr>
            <a:spLocks noGrp="1"/>
          </p:cNvSpPr>
          <p:nvPr>
            <p:ph idx="1"/>
          </p:nvPr>
        </p:nvSpPr>
        <p:spPr>
          <a:xfrm>
            <a:off x="467544" y="1196752"/>
            <a:ext cx="8229600" cy="4713288"/>
          </a:xfrm>
        </p:spPr>
        <p:txBody>
          <a:bodyPr/>
          <a:lstStyle/>
          <a:p>
            <a:pPr marL="0" indent="0">
              <a:buNone/>
            </a:pPr>
            <a:r>
              <a:rPr lang="sv-SE" u="sng" dirty="0" smtClean="0"/>
              <a:t>Normprejudikat</a:t>
            </a:r>
          </a:p>
          <a:p>
            <a:pPr marL="0" indent="0">
              <a:buNone/>
            </a:pPr>
            <a:r>
              <a:rPr lang="sv-SE" sz="1800" dirty="0" smtClean="0"/>
              <a:t>En norm slås fast, se ofta referatrubriken i målet:</a:t>
            </a:r>
          </a:p>
          <a:p>
            <a:pPr marL="0" indent="0">
              <a:buNone/>
            </a:pPr>
            <a:r>
              <a:rPr lang="sv-SE" sz="1800" dirty="0" smtClean="0"/>
              <a:t>NJA </a:t>
            </a:r>
            <a:r>
              <a:rPr lang="sv-SE" sz="1800" dirty="0"/>
              <a:t>2017 s. </a:t>
            </a:r>
            <a:r>
              <a:rPr lang="sv-SE" sz="1800" dirty="0" smtClean="0"/>
              <a:t>343 </a:t>
            </a:r>
            <a:r>
              <a:rPr lang="sv-SE" sz="1800" dirty="0" smtClean="0"/>
              <a:t>En </a:t>
            </a:r>
            <a:r>
              <a:rPr lang="sv-SE" sz="1800" dirty="0"/>
              <a:t>fordran på kränkningsersättning kan inte överlåtas innan den har </a:t>
            </a:r>
            <a:r>
              <a:rPr lang="sv-SE" sz="1800" dirty="0" smtClean="0"/>
              <a:t>fastställts</a:t>
            </a:r>
          </a:p>
          <a:p>
            <a:pPr marL="0" indent="0">
              <a:buNone/>
            </a:pPr>
            <a:r>
              <a:rPr lang="sv-SE" sz="1800" dirty="0" smtClean="0"/>
              <a:t>HD:s </a:t>
            </a:r>
            <a:r>
              <a:rPr lang="sv-SE" sz="1800" dirty="0"/>
              <a:t>dom den 22 december 2017, </a:t>
            </a:r>
            <a:r>
              <a:rPr lang="sv-SE" sz="1800" dirty="0" smtClean="0"/>
              <a:t>Rätten till ett </a:t>
            </a:r>
            <a:r>
              <a:rPr lang="sv-SE" sz="1800" dirty="0"/>
              <a:t>domännamn kan förverkas</a:t>
            </a:r>
          </a:p>
          <a:p>
            <a:pPr marL="0" indent="0">
              <a:buNone/>
            </a:pPr>
            <a:endParaRPr lang="sv-SE" u="sng" dirty="0" smtClean="0"/>
          </a:p>
          <a:p>
            <a:pPr marL="0" indent="0">
              <a:buNone/>
            </a:pPr>
            <a:r>
              <a:rPr lang="sv-SE" u="sng" dirty="0" smtClean="0"/>
              <a:t>Rättsutvecklande</a:t>
            </a:r>
            <a:endParaRPr lang="sv-SE" u="sng" dirty="0" smtClean="0"/>
          </a:p>
          <a:p>
            <a:pPr marL="0" indent="0">
              <a:buNone/>
            </a:pPr>
            <a:r>
              <a:rPr lang="sv-SE" sz="1800" dirty="0" smtClean="0"/>
              <a:t>Rättsliga principer klarläggs</a:t>
            </a:r>
          </a:p>
          <a:p>
            <a:pPr marL="0" indent="0">
              <a:buNone/>
            </a:pPr>
            <a:r>
              <a:rPr lang="sv-SE" sz="1800" dirty="0" smtClean="0"/>
              <a:t>NJA </a:t>
            </a:r>
            <a:r>
              <a:rPr lang="sv-SE" sz="1800" dirty="0"/>
              <a:t>2017 s. 371 (Den oförsäkrade </a:t>
            </a:r>
            <a:r>
              <a:rPr lang="sv-SE" sz="1800" dirty="0" smtClean="0"/>
              <a:t>båten). Det </a:t>
            </a:r>
            <a:r>
              <a:rPr lang="sv-SE" sz="1800" dirty="0"/>
              <a:t>förhållandet att båten varit oförsäkrad har bedömts sakna betydelse för skadeståndets storlek.</a:t>
            </a:r>
          </a:p>
          <a:p>
            <a:pPr marL="0" indent="0">
              <a:buNone/>
            </a:pPr>
            <a:r>
              <a:rPr lang="sv-SE" sz="1800" dirty="0" smtClean="0"/>
              <a:t>HD:s </a:t>
            </a:r>
            <a:r>
              <a:rPr lang="sv-SE" sz="1800" dirty="0" smtClean="0"/>
              <a:t>dom den 14 februari 2018 </a:t>
            </a:r>
            <a:r>
              <a:rPr lang="sv-SE" sz="1800" dirty="0" smtClean="0"/>
              <a:t>(</a:t>
            </a:r>
            <a:r>
              <a:rPr lang="sv-SE" sz="1800" dirty="0" smtClean="0"/>
              <a:t>Traktoråterförsäljaren) </a:t>
            </a:r>
            <a:r>
              <a:rPr lang="sv-SE" sz="1800" dirty="0"/>
              <a:t>O</a:t>
            </a:r>
            <a:r>
              <a:rPr lang="sv-SE" sz="1800" dirty="0" smtClean="0"/>
              <a:t>m uppsägningstid och avgångsvederlag för återförsäljare</a:t>
            </a:r>
          </a:p>
          <a:p>
            <a:pPr marL="0" indent="0">
              <a:buNone/>
            </a:pPr>
            <a:endParaRPr lang="sv-SE" dirty="0"/>
          </a:p>
        </p:txBody>
      </p:sp>
      <p:sp>
        <p:nvSpPr>
          <p:cNvPr id="4" name="Platshållare för sidfot 3"/>
          <p:cNvSpPr>
            <a:spLocks noGrp="1"/>
          </p:cNvSpPr>
          <p:nvPr>
            <p:ph type="ftr" sz="quarter" idx="10"/>
          </p:nvPr>
        </p:nvSpPr>
        <p:spPr/>
        <p:txBody>
          <a:bodyPr/>
          <a:lstStyle/>
          <a:p>
            <a:endParaRPr lang="sv-SE"/>
          </a:p>
        </p:txBody>
      </p:sp>
    </p:spTree>
    <p:extLst>
      <p:ext uri="{BB962C8B-B14F-4D97-AF65-F5344CB8AC3E}">
        <p14:creationId xmlns:p14="http://schemas.microsoft.com/office/powerpoint/2010/main" val="36777590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Olika typer av prejudikat (forts.)</a:t>
            </a:r>
            <a:endParaRPr lang="sv-SE" dirty="0"/>
          </a:p>
        </p:txBody>
      </p:sp>
      <p:sp>
        <p:nvSpPr>
          <p:cNvPr id="3" name="Platshållare för innehåll 2"/>
          <p:cNvSpPr>
            <a:spLocks noGrp="1"/>
          </p:cNvSpPr>
          <p:nvPr>
            <p:ph idx="1"/>
          </p:nvPr>
        </p:nvSpPr>
        <p:spPr/>
        <p:txBody>
          <a:bodyPr/>
          <a:lstStyle/>
          <a:p>
            <a:pPr marL="0" indent="0">
              <a:buNone/>
            </a:pPr>
            <a:r>
              <a:rPr lang="sv-SE" sz="1800" u="sng" dirty="0"/>
              <a:t>Mönsterprejudikat</a:t>
            </a:r>
          </a:p>
          <a:p>
            <a:pPr marL="0" indent="0">
              <a:buNone/>
            </a:pPr>
            <a:r>
              <a:rPr lang="sv-SE" sz="1800" dirty="0"/>
              <a:t>Prejudikat för att visa t.ex. en analysmodell</a:t>
            </a:r>
          </a:p>
          <a:p>
            <a:pPr marL="0" indent="0">
              <a:buNone/>
            </a:pPr>
            <a:r>
              <a:rPr lang="sv-SE" sz="1800" dirty="0"/>
              <a:t>NJA 2015 s. 702 (Balkongmålet)</a:t>
            </a:r>
          </a:p>
          <a:p>
            <a:pPr marL="0" indent="0">
              <a:buNone/>
            </a:pPr>
            <a:r>
              <a:rPr lang="sv-SE" sz="1800" dirty="0"/>
              <a:t>NJA 2017 s. 9 (Multitotal; ang. beräkning av utebliven vinst)</a:t>
            </a:r>
          </a:p>
          <a:p>
            <a:pPr marL="0" indent="0">
              <a:buNone/>
            </a:pPr>
            <a:r>
              <a:rPr lang="sv-SE" sz="1800" dirty="0"/>
              <a:t>NJA 2017 s. 316 I och II (ang. bevisvärdering i mål om sexualbrott)</a:t>
            </a:r>
          </a:p>
          <a:p>
            <a:pPr marL="0" indent="0">
              <a:buNone/>
            </a:pPr>
            <a:endParaRPr lang="sv-SE" sz="1800" u="sng" dirty="0" smtClean="0"/>
          </a:p>
          <a:p>
            <a:pPr marL="0" indent="0">
              <a:buNone/>
            </a:pPr>
            <a:r>
              <a:rPr lang="sv-SE" sz="1800" u="sng" dirty="0" smtClean="0"/>
              <a:t>Sammanfattande </a:t>
            </a:r>
            <a:r>
              <a:rPr lang="sv-SE" sz="1800" u="sng" dirty="0" smtClean="0"/>
              <a:t>prejudikat</a:t>
            </a:r>
          </a:p>
          <a:p>
            <a:pPr marL="0" indent="0">
              <a:buNone/>
            </a:pPr>
            <a:r>
              <a:rPr lang="sv-SE" sz="1800" dirty="0" smtClean="0"/>
              <a:t>Prejudikatet används för att sammanfatta praxis</a:t>
            </a:r>
          </a:p>
          <a:p>
            <a:pPr marL="0" indent="0">
              <a:buNone/>
            </a:pPr>
            <a:r>
              <a:rPr lang="sv-SE" sz="1800" dirty="0" smtClean="0"/>
              <a:t>NJA </a:t>
            </a:r>
            <a:r>
              <a:rPr lang="sv-SE" sz="1800" dirty="0" smtClean="0"/>
              <a:t>2015 s. 846 (ang. tolkning </a:t>
            </a:r>
            <a:r>
              <a:rPr lang="sv-SE" sz="1800" dirty="0"/>
              <a:t>av överklagande beträffande </a:t>
            </a:r>
            <a:r>
              <a:rPr lang="sv-SE" sz="1800" dirty="0" smtClean="0"/>
              <a:t>rättegångskostnader)</a:t>
            </a:r>
          </a:p>
          <a:p>
            <a:pPr marL="0" indent="0">
              <a:buNone/>
            </a:pPr>
            <a:endParaRPr lang="sv-SE" sz="1800" dirty="0" smtClean="0"/>
          </a:p>
        </p:txBody>
      </p:sp>
      <p:sp>
        <p:nvSpPr>
          <p:cNvPr id="4" name="Platshållare för sidfot 3"/>
          <p:cNvSpPr>
            <a:spLocks noGrp="1"/>
          </p:cNvSpPr>
          <p:nvPr>
            <p:ph type="ftr" sz="quarter" idx="10"/>
          </p:nvPr>
        </p:nvSpPr>
        <p:spPr>
          <a:xfrm>
            <a:off x="971600" y="7317432"/>
            <a:ext cx="8604250" cy="190500"/>
          </a:xfrm>
        </p:spPr>
        <p:txBody>
          <a:bodyPr/>
          <a:lstStyle/>
          <a:p>
            <a:endParaRPr lang="sv-SE"/>
          </a:p>
        </p:txBody>
      </p:sp>
    </p:spTree>
    <p:extLst>
      <p:ext uri="{BB962C8B-B14F-4D97-AF65-F5344CB8AC3E}">
        <p14:creationId xmlns:p14="http://schemas.microsoft.com/office/powerpoint/2010/main" val="4237084660"/>
      </p:ext>
    </p:extLst>
  </p:cSld>
  <p:clrMapOvr>
    <a:masterClrMapping/>
  </p:clrMapOvr>
  <p:transition>
    <p:fade/>
  </p:transition>
</p:sld>
</file>

<file path=ppt/theme/theme1.xml><?xml version="1.0" encoding="utf-8"?>
<a:theme xmlns:a="http://schemas.openxmlformats.org/drawingml/2006/main" name="mall_sverigesdomstolar_v0">
  <a:themeElements>
    <a:clrScheme name="SverigesDomstolar">
      <a:dk1>
        <a:sysClr val="windowText" lastClr="000000"/>
      </a:dk1>
      <a:lt1>
        <a:sysClr val="window" lastClr="FFFFFF"/>
      </a:lt1>
      <a:dk2>
        <a:srgbClr val="006699"/>
      </a:dk2>
      <a:lt2>
        <a:srgbClr val="E0E0E0"/>
      </a:lt2>
      <a:accent1>
        <a:srgbClr val="CC654D"/>
      </a:accent1>
      <a:accent2>
        <a:srgbClr val="6699CC"/>
      </a:accent2>
      <a:accent3>
        <a:srgbClr val="FFCC66"/>
      </a:accent3>
      <a:accent4>
        <a:srgbClr val="990000"/>
      </a:accent4>
      <a:accent5>
        <a:srgbClr val="006699"/>
      </a:accent5>
      <a:accent6>
        <a:srgbClr val="CC9933"/>
      </a:accent6>
      <a:hlink>
        <a:srgbClr val="0000FF"/>
      </a:hlink>
      <a:folHlink>
        <a:srgbClr val="800080"/>
      </a:folHlink>
    </a:clrScheme>
    <a:fontScheme name="mall_sverigesdomstolar_v0">
      <a:majorFont>
        <a:latin typeface="Garamond"/>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accent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1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noFill/>
        <a:ln w="12700" cap="flat" cmpd="sng" algn="ctr">
          <a:solidFill>
            <a:srgbClr val="CC6666"/>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sv-SE" sz="1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mall_sverigesdomstolar_v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ll_sverigesdomstolar_v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ll_sverigesdomstolar_v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ll_sverigesdomstolar_v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ll_sverigesdomstolar_v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ll_sverigesdomstolar_v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ll_sverigesdomstolar_v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ll_sverigesdomstolar_v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ll_sverigesdomstolar_v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ll_sverigesdomstolar_v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ll_sverigesdomstolar_v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ll_sverigesdomstolar_v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ll_sverigesdomstolar_v0 13">
        <a:dk1>
          <a:srgbClr val="000000"/>
        </a:dk1>
        <a:lt1>
          <a:srgbClr val="CCFF99"/>
        </a:lt1>
        <a:dk2>
          <a:srgbClr val="000000"/>
        </a:dk2>
        <a:lt2>
          <a:srgbClr val="808080"/>
        </a:lt2>
        <a:accent1>
          <a:srgbClr val="BBE0E3"/>
        </a:accent1>
        <a:accent2>
          <a:srgbClr val="333399"/>
        </a:accent2>
        <a:accent3>
          <a:srgbClr val="E2FFC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ll_sverigesdomstolar_v0 14">
        <a:dk1>
          <a:srgbClr val="000000"/>
        </a:dk1>
        <a:lt1>
          <a:srgbClr val="FFFFFF"/>
        </a:lt1>
        <a:dk2>
          <a:srgbClr val="006699"/>
        </a:dk2>
        <a:lt2>
          <a:srgbClr val="C0C0C0"/>
        </a:lt2>
        <a:accent1>
          <a:srgbClr val="CC6666"/>
        </a:accent1>
        <a:accent2>
          <a:srgbClr val="333399"/>
        </a:accent2>
        <a:accent3>
          <a:srgbClr val="FFFFFF"/>
        </a:accent3>
        <a:accent4>
          <a:srgbClr val="000000"/>
        </a:accent4>
        <a:accent5>
          <a:srgbClr val="E2B8B8"/>
        </a:accent5>
        <a:accent6>
          <a:srgbClr val="2D2D8A"/>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Grundmall</Template>
  <TotalTime>206</TotalTime>
  <Words>913</Words>
  <Application>Microsoft Office PowerPoint</Application>
  <PresentationFormat>Bildspel på skärmen (4:3)</PresentationFormat>
  <Paragraphs>114</Paragraphs>
  <Slides>12</Slides>
  <Notes>0</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mall_sverigesdomstolar_v0</vt:lpstr>
      <vt:lpstr>  Prejudikatbildning från Högsta domstolen</vt:lpstr>
      <vt:lpstr>Högsta domstolen som prejudikatinstans</vt:lpstr>
      <vt:lpstr>Prejudikatvägar</vt:lpstr>
      <vt:lpstr>Vad talar för prövningstillstånd </vt:lpstr>
      <vt:lpstr>Vad talar för prövningstillstånd (forts.)</vt:lpstr>
      <vt:lpstr>Hur skapas ett prejudikat?</vt:lpstr>
      <vt:lpstr>Hur skapas ett prejudikat? (forts.)</vt:lpstr>
      <vt:lpstr>Olika typer av prejudikat</vt:lpstr>
      <vt:lpstr>Olika typer av prejudikat (forts.)</vt:lpstr>
      <vt:lpstr>Olika typer av prejudikat (forts.)</vt:lpstr>
      <vt:lpstr>Några exempel från senare år </vt:lpstr>
      <vt:lpstr>EU-domstolen, Europadomstolen och utländsk rätt</vt:lpstr>
    </vt:vector>
  </TitlesOfParts>
  <Company>Sveriges Domstolar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Prejudikatbildning från Högsta domstolen</dc:title>
  <dc:creator>Linda Heikkilä</dc:creator>
  <cp:lastModifiedBy>Lars Edlund</cp:lastModifiedBy>
  <cp:revision>21</cp:revision>
  <cp:lastPrinted>2018-03-06T12:59:34Z</cp:lastPrinted>
  <dcterms:created xsi:type="dcterms:W3CDTF">2018-03-05T16:16:53Z</dcterms:created>
  <dcterms:modified xsi:type="dcterms:W3CDTF">2018-03-07T11:20:14Z</dcterms:modified>
</cp:coreProperties>
</file>