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tags/tag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xml" ContentType="application/vnd.openxmlformats-officedocument.presentationml.tags+xml"/>
  <Override PartName="/ppt/notesSlides/notesSlide54.xml" ContentType="application/vnd.openxmlformats-officedocument.presentationml.notesSlide+xml"/>
  <Override PartName="/ppt/tags/tag4.xml" ContentType="application/vnd.openxmlformats-officedocument.presentationml.tags+xml"/>
  <Override PartName="/ppt/notesSlides/notesSlide55.xml" ContentType="application/vnd.openxmlformats-officedocument.presentationml.notesSlide+xml"/>
  <Override PartName="/ppt/tags/tag5.xml" ContentType="application/vnd.openxmlformats-officedocument.presentationml.tags+xml"/>
  <Override PartName="/ppt/notesSlides/notesSlide56.xml" ContentType="application/vnd.openxmlformats-officedocument.presentationml.notesSlide+xml"/>
  <Override PartName="/ppt/tags/tag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 id="2147483675" r:id="rId3"/>
    <p:sldMasterId id="2147483681" r:id="rId4"/>
    <p:sldMasterId id="2147483686" r:id="rId5"/>
    <p:sldMasterId id="2147483691" r:id="rId6"/>
  </p:sldMasterIdLst>
  <p:notesMasterIdLst>
    <p:notesMasterId r:id="rId74"/>
  </p:notesMasterIdLst>
  <p:sldIdLst>
    <p:sldId id="256" r:id="rId7"/>
    <p:sldId id="257" r:id="rId8"/>
    <p:sldId id="264" r:id="rId9"/>
    <p:sldId id="265" r:id="rId10"/>
    <p:sldId id="327" r:id="rId11"/>
    <p:sldId id="328" r:id="rId12"/>
    <p:sldId id="329" r:id="rId13"/>
    <p:sldId id="258" r:id="rId14"/>
    <p:sldId id="259" r:id="rId15"/>
    <p:sldId id="260" r:id="rId16"/>
    <p:sldId id="269" r:id="rId17"/>
    <p:sldId id="270" r:id="rId18"/>
    <p:sldId id="271" r:id="rId19"/>
    <p:sldId id="272" r:id="rId20"/>
    <p:sldId id="273" r:id="rId21"/>
    <p:sldId id="274" r:id="rId22"/>
    <p:sldId id="275" r:id="rId23"/>
    <p:sldId id="276" r:id="rId24"/>
    <p:sldId id="277" r:id="rId25"/>
    <p:sldId id="278" r:id="rId26"/>
    <p:sldId id="280" r:id="rId27"/>
    <p:sldId id="282" r:id="rId28"/>
    <p:sldId id="281" r:id="rId29"/>
    <p:sldId id="283" r:id="rId30"/>
    <p:sldId id="285" r:id="rId31"/>
    <p:sldId id="284" r:id="rId32"/>
    <p:sldId id="279"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302" r:id="rId46"/>
    <p:sldId id="299" r:id="rId47"/>
    <p:sldId id="300" r:id="rId48"/>
    <p:sldId id="301" r:id="rId49"/>
    <p:sldId id="298"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BD4E"/>
    <a:srgbClr val="76B9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36"/>
    <p:restoredTop sz="61588" autoAdjust="0"/>
  </p:normalViewPr>
  <p:slideViewPr>
    <p:cSldViewPr snapToGrid="0" snapToObjects="1">
      <p:cViewPr>
        <p:scale>
          <a:sx n="75" d="100"/>
          <a:sy n="75" d="100"/>
        </p:scale>
        <p:origin x="1886" y="-54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8802568346843102E-2"/>
          <c:y val="0.188290856025424"/>
          <c:w val="0.90952380952381096"/>
          <c:h val="0.61722488038277601"/>
        </c:manualLayout>
      </c:layout>
      <c:barChart>
        <c:barDir val="col"/>
        <c:grouping val="clustered"/>
        <c:varyColors val="0"/>
        <c:ser>
          <c:idx val="0"/>
          <c:order val="0"/>
          <c:tx>
            <c:strRef>
              <c:f>Sheet1!$A$2</c:f>
              <c:strCache>
                <c:ptCount val="1"/>
              </c:strCache>
            </c:strRef>
          </c:tx>
          <c:spPr>
            <a:solidFill>
              <a:srgbClr val="00B0F0"/>
            </a:solidFill>
            <a:ln>
              <a:noFill/>
            </a:ln>
            <a:effectLst>
              <a:outerShdw blurRad="57150" dist="19050" dir="5400000" algn="ctr" rotWithShape="0">
                <a:srgbClr val="000000">
                  <a:alpha val="63000"/>
                </a:srgbClr>
              </a:outerShdw>
            </a:effectLst>
          </c:spPr>
          <c:invertIfNegative val="0"/>
          <c:dLbls>
            <c:delete val="1"/>
          </c:dLbls>
          <c:cat>
            <c:strRef>
              <c:f>Sheet1!$B$1:$F$1</c:f>
              <c:strCache>
                <c:ptCount val="5"/>
                <c:pt idx="0">
                  <c:v>Metal</c:v>
                </c:pt>
                <c:pt idx="1">
                  <c:v>HDPE</c:v>
                </c:pt>
                <c:pt idx="2">
                  <c:v>HPL</c:v>
                </c:pt>
                <c:pt idx="3">
                  <c:v>CL</c:v>
                </c:pt>
                <c:pt idx="4">
                  <c:v>SCRC</c:v>
                </c:pt>
              </c:strCache>
            </c:strRef>
          </c:cat>
          <c:val>
            <c:numRef>
              <c:f>Sheet1!$B$2:$F$2</c:f>
              <c:numCache>
                <c:formatCode>General</c:formatCode>
                <c:ptCount val="5"/>
                <c:pt idx="0">
                  <c:v>5</c:v>
                </c:pt>
                <c:pt idx="1">
                  <c:v>3</c:v>
                </c:pt>
                <c:pt idx="2">
                  <c:v>9</c:v>
                </c:pt>
                <c:pt idx="3">
                  <c:v>8</c:v>
                </c:pt>
                <c:pt idx="4">
                  <c:v>9</c:v>
                </c:pt>
              </c:numCache>
            </c:numRef>
          </c:val>
          <c:extLst>
            <c:ext xmlns:c16="http://schemas.microsoft.com/office/drawing/2014/chart" uri="{C3380CC4-5D6E-409C-BE32-E72D297353CC}">
              <c16:uniqueId val="{00000000-FAE2-4C2E-B7DB-E54E20DE5AC1}"/>
            </c:ext>
          </c:extLst>
        </c:ser>
        <c:ser>
          <c:idx val="1"/>
          <c:order val="1"/>
          <c:tx>
            <c:strRef>
              <c:f>Sheet1!$A$3</c:f>
              <c:strCache>
                <c:ptCount val="1"/>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Sheet1!$B$1:$F$1</c:f>
              <c:strCache>
                <c:ptCount val="5"/>
                <c:pt idx="0">
                  <c:v>Metal</c:v>
                </c:pt>
                <c:pt idx="1">
                  <c:v>HDPE</c:v>
                </c:pt>
                <c:pt idx="2">
                  <c:v>HPL</c:v>
                </c:pt>
                <c:pt idx="3">
                  <c:v>CL</c:v>
                </c:pt>
                <c:pt idx="4">
                  <c:v>SCRC</c:v>
                </c:pt>
              </c:strCache>
            </c:strRef>
          </c:cat>
          <c:val>
            <c:numRef>
              <c:f>Sheet1!$B$3:$F$3</c:f>
              <c:numCache>
                <c:formatCode>General</c:formatCode>
                <c:ptCount val="5"/>
              </c:numCache>
            </c:numRef>
          </c:val>
          <c:extLst>
            <c:ext xmlns:c16="http://schemas.microsoft.com/office/drawing/2014/chart" uri="{C3380CC4-5D6E-409C-BE32-E72D297353CC}">
              <c16:uniqueId val="{00000001-FAE2-4C2E-B7DB-E54E20DE5AC1}"/>
            </c:ext>
          </c:extLst>
        </c:ser>
        <c:ser>
          <c:idx val="2"/>
          <c:order val="2"/>
          <c:tx>
            <c:strRef>
              <c:f>Sheet1!$A$4</c:f>
              <c:strCache>
                <c:ptCount val="1"/>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Sheet1!$B$1:$F$1</c:f>
              <c:strCache>
                <c:ptCount val="5"/>
                <c:pt idx="0">
                  <c:v>Metal</c:v>
                </c:pt>
                <c:pt idx="1">
                  <c:v>HDPE</c:v>
                </c:pt>
                <c:pt idx="2">
                  <c:v>HPL</c:v>
                </c:pt>
                <c:pt idx="3">
                  <c:v>CL</c:v>
                </c:pt>
                <c:pt idx="4">
                  <c:v>SCRC</c:v>
                </c:pt>
              </c:strCache>
            </c:strRef>
          </c:cat>
          <c:val>
            <c:numRef>
              <c:f>Sheet1!$B$4:$F$4</c:f>
              <c:numCache>
                <c:formatCode>General</c:formatCode>
                <c:ptCount val="5"/>
              </c:numCache>
            </c:numRef>
          </c:val>
          <c:extLst>
            <c:ext xmlns:c16="http://schemas.microsoft.com/office/drawing/2014/chart" uri="{C3380CC4-5D6E-409C-BE32-E72D297353CC}">
              <c16:uniqueId val="{00000002-FAE2-4C2E-B7DB-E54E20DE5AC1}"/>
            </c:ext>
          </c:extLst>
        </c:ser>
        <c:dLbls>
          <c:dLblPos val="inEnd"/>
          <c:showLegendKey val="0"/>
          <c:showVal val="1"/>
          <c:showCatName val="0"/>
          <c:showSerName val="0"/>
          <c:showPercent val="0"/>
          <c:showBubbleSize val="0"/>
        </c:dLbls>
        <c:gapWidth val="190"/>
        <c:overlap val="73"/>
        <c:axId val="1348013664"/>
        <c:axId val="1348016496"/>
      </c:barChart>
      <c:catAx>
        <c:axId val="13480136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520000" spcFirstLastPara="1" vertOverflow="ellipsis" wrap="square" anchor="ctr" anchorCtr="1"/>
          <a:lstStyle/>
          <a:p>
            <a:pPr>
              <a:defRPr sz="1197" b="0" i="0" u="none" strike="noStrike" kern="1200" baseline="0">
                <a:solidFill>
                  <a:schemeClr val="lt1">
                    <a:lumMod val="85000"/>
                  </a:schemeClr>
                </a:solidFill>
                <a:latin typeface="Arial" charset="0"/>
                <a:ea typeface="+mn-ea"/>
                <a:cs typeface="+mn-cs"/>
              </a:defRPr>
            </a:pPr>
            <a:endParaRPr lang="en-US"/>
          </a:p>
        </c:txPr>
        <c:crossAx val="1348016496"/>
        <c:crosses val="autoZero"/>
        <c:auto val="1"/>
        <c:lblAlgn val="ctr"/>
        <c:lblOffset val="100"/>
        <c:tickLblSkip val="1"/>
        <c:tickMarkSkip val="1"/>
        <c:noMultiLvlLbl val="0"/>
      </c:catAx>
      <c:valAx>
        <c:axId val="1348016496"/>
        <c:scaling>
          <c:orientation val="minMax"/>
          <c:max val="9"/>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Arial" charset="0"/>
                <a:ea typeface="+mn-ea"/>
                <a:cs typeface="+mn-cs"/>
              </a:defRPr>
            </a:pPr>
            <a:endParaRPr lang="en-US"/>
          </a:p>
        </c:txPr>
        <c:crossAx val="1348013664"/>
        <c:crosses val="autoZero"/>
        <c:crossBetween val="between"/>
      </c:valAx>
      <c:spPr>
        <a:noFill/>
        <a:ln>
          <a:noFill/>
        </a:ln>
        <a:effectLst/>
      </c:spPr>
    </c:plotArea>
    <c:plotVisOnly val="1"/>
    <c:dispBlanksAs val="gap"/>
    <c:showDLblsOverMax val="0"/>
  </c:chart>
  <c:spPr>
    <a:gradFill flip="none" rotWithShape="1">
      <a:gsLst>
        <a:gs pos="52016">
          <a:srgbClr val="000000">
            <a:alpha val="68000"/>
          </a:srgbClr>
        </a:gs>
        <a:gs pos="2000">
          <a:schemeClr val="accent1">
            <a:lumMod val="0"/>
            <a:alpha val="80000"/>
          </a:schemeClr>
        </a:gs>
        <a:gs pos="98000">
          <a:schemeClr val="accent1">
            <a:lumMod val="0"/>
            <a:alpha val="80000"/>
          </a:schemeClr>
        </a:gs>
      </a:gsLst>
      <a:lin ang="5400000" scaled="0"/>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8802568346843102E-2"/>
          <c:y val="0.170559205979503"/>
          <c:w val="0.90952380952381096"/>
          <c:h val="0.63495642621525294"/>
        </c:manualLayout>
      </c:layout>
      <c:barChart>
        <c:barDir val="col"/>
        <c:grouping val="clustered"/>
        <c:varyColors val="0"/>
        <c:ser>
          <c:idx val="0"/>
          <c:order val="0"/>
          <c:tx>
            <c:strRef>
              <c:f>Sheet1!$A$2</c:f>
              <c:strCache>
                <c:ptCount val="1"/>
              </c:strCache>
            </c:strRef>
          </c:tx>
          <c:spPr>
            <a:solidFill>
              <a:srgbClr val="00B0F0"/>
            </a:solidFill>
            <a:ln>
              <a:noFill/>
            </a:ln>
            <a:effectLst>
              <a:outerShdw blurRad="57150" dist="19050" dir="5400000" algn="ctr" rotWithShape="0">
                <a:srgbClr val="000000">
                  <a:alpha val="63000"/>
                </a:srgbClr>
              </a:outerShdw>
            </a:effectLst>
          </c:spPr>
          <c:invertIfNegative val="0"/>
          <c:dLbls>
            <c:delete val="1"/>
          </c:dLbls>
          <c:cat>
            <c:strRef>
              <c:f>Sheet1!$B$1:$F$1</c:f>
              <c:strCache>
                <c:ptCount val="5"/>
                <c:pt idx="0">
                  <c:v>Metal</c:v>
                </c:pt>
                <c:pt idx="1">
                  <c:v>HPL</c:v>
                </c:pt>
                <c:pt idx="2">
                  <c:v>HDPE</c:v>
                </c:pt>
                <c:pt idx="3">
                  <c:v>CL</c:v>
                </c:pt>
                <c:pt idx="4">
                  <c:v>SCRC</c:v>
                </c:pt>
              </c:strCache>
            </c:strRef>
          </c:cat>
          <c:val>
            <c:numRef>
              <c:f>Sheet1!$B$2:$F$2</c:f>
              <c:numCache>
                <c:formatCode>General</c:formatCode>
                <c:ptCount val="5"/>
                <c:pt idx="0">
                  <c:v>3</c:v>
                </c:pt>
                <c:pt idx="1">
                  <c:v>10</c:v>
                </c:pt>
                <c:pt idx="2">
                  <c:v>4.5</c:v>
                </c:pt>
                <c:pt idx="3">
                  <c:v>10</c:v>
                </c:pt>
                <c:pt idx="4">
                  <c:v>10</c:v>
                </c:pt>
              </c:numCache>
            </c:numRef>
          </c:val>
          <c:extLst>
            <c:ext xmlns:c16="http://schemas.microsoft.com/office/drawing/2014/chart" uri="{C3380CC4-5D6E-409C-BE32-E72D297353CC}">
              <c16:uniqueId val="{00000000-FAE2-4C2E-B7DB-E54E20DE5AC1}"/>
            </c:ext>
          </c:extLst>
        </c:ser>
        <c:ser>
          <c:idx val="1"/>
          <c:order val="1"/>
          <c:tx>
            <c:strRef>
              <c:f>Sheet1!$A$3</c:f>
              <c:strCache>
                <c:ptCount val="1"/>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Sheet1!$B$1:$F$1</c:f>
              <c:strCache>
                <c:ptCount val="5"/>
                <c:pt idx="0">
                  <c:v>Metal</c:v>
                </c:pt>
                <c:pt idx="1">
                  <c:v>HPL</c:v>
                </c:pt>
                <c:pt idx="2">
                  <c:v>HDPE</c:v>
                </c:pt>
                <c:pt idx="3">
                  <c:v>CL</c:v>
                </c:pt>
                <c:pt idx="4">
                  <c:v>SCRC</c:v>
                </c:pt>
              </c:strCache>
            </c:strRef>
          </c:cat>
          <c:val>
            <c:numRef>
              <c:f>Sheet1!$B$3:$F$3</c:f>
              <c:numCache>
                <c:formatCode>General</c:formatCode>
                <c:ptCount val="5"/>
              </c:numCache>
            </c:numRef>
          </c:val>
          <c:extLst>
            <c:ext xmlns:c16="http://schemas.microsoft.com/office/drawing/2014/chart" uri="{C3380CC4-5D6E-409C-BE32-E72D297353CC}">
              <c16:uniqueId val="{00000001-FAE2-4C2E-B7DB-E54E20DE5AC1}"/>
            </c:ext>
          </c:extLst>
        </c:ser>
        <c:ser>
          <c:idx val="2"/>
          <c:order val="2"/>
          <c:tx>
            <c:strRef>
              <c:f>Sheet1!$A$4</c:f>
              <c:strCache>
                <c:ptCount val="1"/>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Sheet1!$B$1:$F$1</c:f>
              <c:strCache>
                <c:ptCount val="5"/>
                <c:pt idx="0">
                  <c:v>Metal</c:v>
                </c:pt>
                <c:pt idx="1">
                  <c:v>HPL</c:v>
                </c:pt>
                <c:pt idx="2">
                  <c:v>HDPE</c:v>
                </c:pt>
                <c:pt idx="3">
                  <c:v>CL</c:v>
                </c:pt>
                <c:pt idx="4">
                  <c:v>SCRC</c:v>
                </c:pt>
              </c:strCache>
            </c:strRef>
          </c:cat>
          <c:val>
            <c:numRef>
              <c:f>Sheet1!$B$4:$F$4</c:f>
              <c:numCache>
                <c:formatCode>General</c:formatCode>
                <c:ptCount val="5"/>
              </c:numCache>
            </c:numRef>
          </c:val>
          <c:extLst>
            <c:ext xmlns:c16="http://schemas.microsoft.com/office/drawing/2014/chart" uri="{C3380CC4-5D6E-409C-BE32-E72D297353CC}">
              <c16:uniqueId val="{00000002-FAE2-4C2E-B7DB-E54E20DE5AC1}"/>
            </c:ext>
          </c:extLst>
        </c:ser>
        <c:dLbls>
          <c:dLblPos val="inEnd"/>
          <c:showLegendKey val="0"/>
          <c:showVal val="1"/>
          <c:showCatName val="0"/>
          <c:showSerName val="0"/>
          <c:showPercent val="0"/>
          <c:showBubbleSize val="0"/>
        </c:dLbls>
        <c:gapWidth val="181"/>
        <c:overlap val="66"/>
        <c:axId val="1348064928"/>
        <c:axId val="1348067760"/>
      </c:barChart>
      <c:catAx>
        <c:axId val="1348064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520000" spcFirstLastPara="1" vertOverflow="ellipsis" wrap="square" anchor="ctr" anchorCtr="1"/>
          <a:lstStyle/>
          <a:p>
            <a:pPr>
              <a:defRPr sz="1197" b="0" i="0" u="none" strike="noStrike" kern="1200" baseline="0">
                <a:solidFill>
                  <a:schemeClr val="lt1">
                    <a:lumMod val="85000"/>
                  </a:schemeClr>
                </a:solidFill>
                <a:latin typeface="Arial" charset="0"/>
                <a:ea typeface="+mn-ea"/>
                <a:cs typeface="+mn-cs"/>
              </a:defRPr>
            </a:pPr>
            <a:endParaRPr lang="en-US"/>
          </a:p>
        </c:txPr>
        <c:crossAx val="1348067760"/>
        <c:crosses val="autoZero"/>
        <c:auto val="1"/>
        <c:lblAlgn val="ctr"/>
        <c:lblOffset val="100"/>
        <c:tickLblSkip val="1"/>
        <c:tickMarkSkip val="1"/>
        <c:noMultiLvlLbl val="0"/>
      </c:catAx>
      <c:valAx>
        <c:axId val="1348067760"/>
        <c:scaling>
          <c:orientation val="minMax"/>
          <c:max val="1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Arial" charset="0"/>
                <a:ea typeface="+mn-ea"/>
                <a:cs typeface="+mn-cs"/>
              </a:defRPr>
            </a:pPr>
            <a:endParaRPr lang="en-US"/>
          </a:p>
        </c:txPr>
        <c:crossAx val="1348064928"/>
        <c:crosses val="autoZero"/>
        <c:crossBetween val="between"/>
      </c:valAx>
      <c:spPr>
        <a:noFill/>
        <a:ln>
          <a:noFill/>
        </a:ln>
        <a:effectLst/>
      </c:spPr>
    </c:plotArea>
    <c:plotVisOnly val="1"/>
    <c:dispBlanksAs val="gap"/>
    <c:showDLblsOverMax val="0"/>
  </c:chart>
  <c:spPr>
    <a:gradFill flip="none" rotWithShape="1">
      <a:gsLst>
        <a:gs pos="52016">
          <a:srgbClr val="000000">
            <a:alpha val="68000"/>
          </a:srgbClr>
        </a:gs>
        <a:gs pos="2000">
          <a:schemeClr val="accent1">
            <a:lumMod val="0"/>
            <a:alpha val="80000"/>
          </a:schemeClr>
        </a:gs>
        <a:gs pos="98000">
          <a:schemeClr val="accent1">
            <a:lumMod val="0"/>
            <a:alpha val="80000"/>
          </a:schemeClr>
        </a:gs>
      </a:gsLst>
      <a:lin ang="5400000" scaled="0"/>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8802568346843102E-2"/>
          <c:y val="0.170559205979503"/>
          <c:w val="0.90952380952381096"/>
          <c:h val="0.63495642621525294"/>
        </c:manualLayout>
      </c:layout>
      <c:barChart>
        <c:barDir val="col"/>
        <c:grouping val="clustered"/>
        <c:varyColors val="0"/>
        <c:ser>
          <c:idx val="0"/>
          <c:order val="0"/>
          <c:tx>
            <c:strRef>
              <c:f>Sheet1!$A$2</c:f>
              <c:strCache>
                <c:ptCount val="1"/>
              </c:strCache>
            </c:strRef>
          </c:tx>
          <c:spPr>
            <a:solidFill>
              <a:srgbClr val="00B0F0"/>
            </a:solidFill>
            <a:ln>
              <a:noFill/>
            </a:ln>
            <a:effectLst>
              <a:outerShdw blurRad="57150" dist="19050" dir="5400000" algn="ctr" rotWithShape="0">
                <a:srgbClr val="000000">
                  <a:alpha val="63000"/>
                </a:srgbClr>
              </a:outerShdw>
            </a:effectLst>
          </c:spPr>
          <c:invertIfNegative val="0"/>
          <c:cat>
            <c:strRef>
              <c:f>Sheet1!$B$1:$F$1</c:f>
              <c:strCache>
                <c:ptCount val="5"/>
                <c:pt idx="0">
                  <c:v>Metal</c:v>
                </c:pt>
                <c:pt idx="1">
                  <c:v>HPL</c:v>
                </c:pt>
                <c:pt idx="2">
                  <c:v>HDPE</c:v>
                </c:pt>
                <c:pt idx="3">
                  <c:v>CL</c:v>
                </c:pt>
                <c:pt idx="4">
                  <c:v>SCRC</c:v>
                </c:pt>
              </c:strCache>
            </c:strRef>
          </c:cat>
          <c:val>
            <c:numRef>
              <c:f>Sheet1!$B$2:$F$2</c:f>
              <c:numCache>
                <c:formatCode>General</c:formatCode>
                <c:ptCount val="5"/>
                <c:pt idx="0">
                  <c:v>2</c:v>
                </c:pt>
                <c:pt idx="1">
                  <c:v>3</c:v>
                </c:pt>
                <c:pt idx="2">
                  <c:v>2</c:v>
                </c:pt>
                <c:pt idx="3">
                  <c:v>48</c:v>
                </c:pt>
                <c:pt idx="4">
                  <c:v>34</c:v>
                </c:pt>
              </c:numCache>
            </c:numRef>
          </c:val>
          <c:extLst>
            <c:ext xmlns:c16="http://schemas.microsoft.com/office/drawing/2014/chart" uri="{C3380CC4-5D6E-409C-BE32-E72D297353CC}">
              <c16:uniqueId val="{00000000-FAE2-4C2E-B7DB-E54E20DE5AC1}"/>
            </c:ext>
          </c:extLst>
        </c:ser>
        <c:ser>
          <c:idx val="1"/>
          <c:order val="1"/>
          <c:tx>
            <c:strRef>
              <c:f>Sheet1!$A$3</c:f>
              <c:strCache>
                <c:ptCount val="1"/>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Sheet1!$B$1:$F$1</c:f>
              <c:strCache>
                <c:ptCount val="5"/>
                <c:pt idx="0">
                  <c:v>Metal</c:v>
                </c:pt>
                <c:pt idx="1">
                  <c:v>HPL</c:v>
                </c:pt>
                <c:pt idx="2">
                  <c:v>HDPE</c:v>
                </c:pt>
                <c:pt idx="3">
                  <c:v>CL</c:v>
                </c:pt>
                <c:pt idx="4">
                  <c:v>SCRC</c:v>
                </c:pt>
              </c:strCache>
            </c:strRef>
          </c:cat>
          <c:val>
            <c:numRef>
              <c:f>Sheet1!$B$3:$F$3</c:f>
              <c:numCache>
                <c:formatCode>General</c:formatCode>
                <c:ptCount val="5"/>
              </c:numCache>
            </c:numRef>
          </c:val>
          <c:extLst>
            <c:ext xmlns:c16="http://schemas.microsoft.com/office/drawing/2014/chart" uri="{C3380CC4-5D6E-409C-BE32-E72D297353CC}">
              <c16:uniqueId val="{00000001-FAE2-4C2E-B7DB-E54E20DE5AC1}"/>
            </c:ext>
          </c:extLst>
        </c:ser>
        <c:ser>
          <c:idx val="2"/>
          <c:order val="2"/>
          <c:tx>
            <c:strRef>
              <c:f>Sheet1!$A$4</c:f>
              <c:strCache>
                <c:ptCount val="1"/>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Sheet1!$B$1:$F$1</c:f>
              <c:strCache>
                <c:ptCount val="5"/>
                <c:pt idx="0">
                  <c:v>Metal</c:v>
                </c:pt>
                <c:pt idx="1">
                  <c:v>HPL</c:v>
                </c:pt>
                <c:pt idx="2">
                  <c:v>HDPE</c:v>
                </c:pt>
                <c:pt idx="3">
                  <c:v>CL</c:v>
                </c:pt>
                <c:pt idx="4">
                  <c:v>SCRC</c:v>
                </c:pt>
              </c:strCache>
            </c:strRef>
          </c:cat>
          <c:val>
            <c:numRef>
              <c:f>Sheet1!$B$4:$F$4</c:f>
              <c:numCache>
                <c:formatCode>General</c:formatCode>
                <c:ptCount val="5"/>
              </c:numCache>
            </c:numRef>
          </c:val>
          <c:extLst>
            <c:ext xmlns:c16="http://schemas.microsoft.com/office/drawing/2014/chart" uri="{C3380CC4-5D6E-409C-BE32-E72D297353CC}">
              <c16:uniqueId val="{00000002-FAE2-4C2E-B7DB-E54E20DE5AC1}"/>
            </c:ext>
          </c:extLst>
        </c:ser>
        <c:dLbls>
          <c:showLegendKey val="0"/>
          <c:showVal val="0"/>
          <c:showCatName val="0"/>
          <c:showSerName val="0"/>
          <c:showPercent val="0"/>
          <c:showBubbleSize val="0"/>
        </c:dLbls>
        <c:gapWidth val="153"/>
        <c:overlap val="58"/>
        <c:axId val="1251954976"/>
        <c:axId val="1251957264"/>
      </c:barChart>
      <c:catAx>
        <c:axId val="1251954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520000" spcFirstLastPara="1" vertOverflow="ellipsis" wrap="square" anchor="ctr" anchorCtr="1"/>
          <a:lstStyle/>
          <a:p>
            <a:pPr>
              <a:defRPr sz="1197" b="0" i="0" u="none" strike="noStrike" kern="1200" baseline="0">
                <a:solidFill>
                  <a:schemeClr val="lt1">
                    <a:lumMod val="85000"/>
                  </a:schemeClr>
                </a:solidFill>
                <a:latin typeface="Arial" charset="0"/>
                <a:ea typeface="+mn-ea"/>
                <a:cs typeface="+mn-cs"/>
              </a:defRPr>
            </a:pPr>
            <a:endParaRPr lang="en-US"/>
          </a:p>
        </c:txPr>
        <c:crossAx val="1251957264"/>
        <c:crossesAt val="0"/>
        <c:auto val="1"/>
        <c:lblAlgn val="ctr"/>
        <c:lblOffset val="100"/>
        <c:tickLblSkip val="1"/>
        <c:tickMarkSkip val="1"/>
        <c:noMultiLvlLbl val="0"/>
      </c:catAx>
      <c:valAx>
        <c:axId val="1251957264"/>
        <c:scaling>
          <c:orientation val="minMax"/>
          <c:max val="5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Arial" charset="0"/>
                <a:ea typeface="+mn-ea"/>
                <a:cs typeface="+mn-cs"/>
              </a:defRPr>
            </a:pPr>
            <a:endParaRPr lang="en-US"/>
          </a:p>
        </c:txPr>
        <c:crossAx val="1251954976"/>
        <c:crosses val="autoZero"/>
        <c:crossBetween val="between"/>
        <c:majorUnit val="5"/>
        <c:minorUnit val="0.5"/>
      </c:valAx>
      <c:spPr>
        <a:noFill/>
        <a:ln>
          <a:noFill/>
        </a:ln>
        <a:effectLst/>
      </c:spPr>
    </c:plotArea>
    <c:plotVisOnly val="1"/>
    <c:dispBlanksAs val="gap"/>
    <c:showDLblsOverMax val="0"/>
  </c:chart>
  <c:spPr>
    <a:gradFill flip="none" rotWithShape="1">
      <a:gsLst>
        <a:gs pos="52016">
          <a:srgbClr val="000000">
            <a:alpha val="68000"/>
          </a:srgbClr>
        </a:gs>
        <a:gs pos="2000">
          <a:schemeClr val="accent1">
            <a:lumMod val="0"/>
            <a:alpha val="80000"/>
          </a:schemeClr>
        </a:gs>
        <a:gs pos="98000">
          <a:schemeClr val="accent1">
            <a:lumMod val="0"/>
            <a:alpha val="80000"/>
          </a:schemeClr>
        </a:gs>
      </a:gsLst>
      <a:lin ang="5400000" scaled="0"/>
      <a:tileRect/>
    </a:grad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38606-12EC-EA4E-BAF4-581B323075AD}" type="datetimeFigureOut">
              <a:rPr lang="en-US" smtClean="0"/>
              <a:t>3/13/2018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8E924-8D19-324D-8909-B204222C5A27}" type="slidenum">
              <a:rPr lang="en-US" smtClean="0"/>
              <a:t>‹#›</a:t>
            </a:fld>
            <a:endParaRPr lang="en-US"/>
          </a:p>
        </p:txBody>
      </p:sp>
    </p:spTree>
    <p:extLst>
      <p:ext uri="{BB962C8B-B14F-4D97-AF65-F5344CB8AC3E}">
        <p14:creationId xmlns:p14="http://schemas.microsoft.com/office/powerpoint/2010/main" val="1016269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Specifying Code-Compliant Toilet Partitions presented by </a:t>
            </a:r>
            <a:r>
              <a:rPr lang="en-US" dirty="0" err="1" smtClean="0"/>
              <a:t>Bobrick</a:t>
            </a:r>
            <a:r>
              <a:rPr lang="en-US" dirty="0" smtClean="0"/>
              <a:t> Washroom Equipment, Inc.</a:t>
            </a:r>
          </a:p>
          <a:p>
            <a:r>
              <a:rPr lang="en-US" dirty="0" smtClean="0"/>
              <a:t> </a:t>
            </a:r>
          </a:p>
          <a:p>
            <a:r>
              <a:rPr lang="en-US" dirty="0" smtClean="0"/>
              <a:t>This presentation has been prepared by Alan </a:t>
            </a:r>
            <a:r>
              <a:rPr lang="en-US" dirty="0" err="1" smtClean="0"/>
              <a:t>Gettelman</a:t>
            </a:r>
            <a:r>
              <a:rPr lang="en-US" dirty="0" smtClean="0"/>
              <a:t>, </a:t>
            </a:r>
            <a:r>
              <a:rPr lang="en-US" dirty="0" err="1" smtClean="0"/>
              <a:t>Bobrick</a:t>
            </a:r>
            <a:r>
              <a:rPr lang="en-US" dirty="0" smtClean="0"/>
              <a:t> Vice President of External Affairs.</a:t>
            </a:r>
          </a:p>
          <a:p>
            <a:r>
              <a:rPr lang="en-US" dirty="0" smtClean="0"/>
              <a:t> </a:t>
            </a:r>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a:t>
            </a:fld>
            <a:endParaRPr lang="en-US"/>
          </a:p>
        </p:txBody>
      </p:sp>
    </p:spTree>
    <p:extLst>
      <p:ext uri="{BB962C8B-B14F-4D97-AF65-F5344CB8AC3E}">
        <p14:creationId xmlns:p14="http://schemas.microsoft.com/office/powerpoint/2010/main" val="3472655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There are numerous model codes written by both the ICC and NFPA. The codes of most interest pertaining to the subject of Interior Finishes</a:t>
            </a:r>
            <a:r>
              <a:rPr lang="en-US" baseline="0" dirty="0" smtClean="0"/>
              <a:t>, which include </a:t>
            </a:r>
            <a:r>
              <a:rPr lang="en-US" dirty="0" smtClean="0"/>
              <a:t>toilet room privacy partitions, are the:</a:t>
            </a:r>
          </a:p>
          <a:p>
            <a:pPr lvl="0"/>
            <a:endParaRPr lang="en-US" dirty="0" smtClean="0"/>
          </a:p>
          <a:p>
            <a:pPr lvl="0"/>
            <a:r>
              <a:rPr lang="en-US" dirty="0" smtClean="0"/>
              <a:t>CLICK International Building Code (IBC), </a:t>
            </a:r>
          </a:p>
          <a:p>
            <a:pPr lvl="0"/>
            <a:endParaRPr lang="en-US" dirty="0" smtClean="0"/>
          </a:p>
          <a:p>
            <a:pPr lvl="0"/>
            <a:r>
              <a:rPr lang="en-US" dirty="0" smtClean="0"/>
              <a:t>CLICK International Fire Code (IFC), </a:t>
            </a:r>
          </a:p>
          <a:p>
            <a:pPr lvl="0"/>
            <a:endParaRPr lang="en-US" dirty="0" smtClean="0"/>
          </a:p>
          <a:p>
            <a:pPr lvl="0"/>
            <a:r>
              <a:rPr lang="en-US" dirty="0" smtClean="0"/>
              <a:t>CLICK NFPA Life Safety Code® (NFPA 101®) </a:t>
            </a:r>
          </a:p>
          <a:p>
            <a:pPr lvl="0"/>
            <a:endParaRPr lang="en-US" dirty="0" smtClean="0"/>
          </a:p>
          <a:p>
            <a:pPr lvl="0"/>
            <a:r>
              <a:rPr lang="en-US" dirty="0" smtClean="0"/>
              <a:t>CLICK and the NFPA Fire Code (NFPA 1), which is virtually identical to NFPA 101 with regard to the requirement being discussed.</a:t>
            </a:r>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10</a:t>
            </a:fld>
            <a:endParaRPr lang="en-US"/>
          </a:p>
        </p:txBody>
      </p:sp>
    </p:spTree>
    <p:extLst>
      <p:ext uri="{BB962C8B-B14F-4D97-AF65-F5344CB8AC3E}">
        <p14:creationId xmlns:p14="http://schemas.microsoft.com/office/powerpoint/2010/main" val="110736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The model codes written by both ICC and NFPA clearly regulate toilet room privacy partitions as “interior finish.” </a:t>
            </a:r>
          </a:p>
          <a:p>
            <a:pPr lvl="0"/>
            <a:endParaRPr lang="en-US" dirty="0" smtClean="0"/>
          </a:p>
          <a:p>
            <a:pPr lvl="0"/>
            <a:r>
              <a:rPr lang="en-US" dirty="0" smtClean="0"/>
              <a:t>This is an important clarification, as some jurisdictions have interpreted that fire and building code requirements for interior finish do not apply to various types of partitions including toilet room privacy partitions. </a:t>
            </a:r>
          </a:p>
          <a:p>
            <a:pPr lvl="0"/>
            <a:endParaRPr lang="en-US" dirty="0" smtClean="0"/>
          </a:p>
          <a:p>
            <a:pPr lvl="0"/>
            <a:r>
              <a:rPr lang="en-US" dirty="0" smtClean="0"/>
              <a:t>These revisions started with the 2006 editions of these documents. The 2009, 2012, 2015 editions of the IBC and IFC and the 2012 editions of the NFPA 101 and NFPA 1 reaffirm earlier editions that toilet room privacy partitions shall be regulated as interior finish, and as such, shall comply with any</a:t>
            </a:r>
            <a:r>
              <a:rPr lang="en-US" baseline="0" dirty="0" smtClean="0"/>
              <a:t> </a:t>
            </a:r>
            <a:r>
              <a:rPr lang="en-US" dirty="0" smtClean="0"/>
              <a:t>compliance standards</a:t>
            </a:r>
            <a:r>
              <a:rPr lang="en-US" baseline="0" dirty="0" smtClean="0"/>
              <a:t> pertaining to interior finish.</a:t>
            </a:r>
            <a:endParaRPr lang="en-US" dirty="0" smtClean="0"/>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11</a:t>
            </a:fld>
            <a:endParaRPr lang="en-US"/>
          </a:p>
        </p:txBody>
      </p:sp>
    </p:spTree>
    <p:extLst>
      <p:ext uri="{BB962C8B-B14F-4D97-AF65-F5344CB8AC3E}">
        <p14:creationId xmlns:p14="http://schemas.microsoft.com/office/powerpoint/2010/main" val="216056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Non-polypropylene (PP) and non-high-density polyethylene (HDPE) toilet partition materials include: stainless steel; painted metal; high pressure laminate (HPL); compact laminate (CL), also known as solid phenolic core (with brown or black edge); color-through-solid phenolic and solid color reinforced composite (SCRC).  </a:t>
            </a:r>
          </a:p>
          <a:p>
            <a:pPr defTabSz="914300">
              <a:defRPr/>
            </a:pPr>
            <a:endParaRPr lang="en-US" dirty="0" smtClean="0"/>
          </a:p>
          <a:p>
            <a:pPr defTabSz="914300">
              <a:defRPr/>
            </a:pPr>
            <a:r>
              <a:rPr lang="en-US" dirty="0" smtClean="0"/>
              <a:t>CLICK These materials, used as toilet room privacy partitions, are regulated as an interior finish and require testing in accordance and compliance with ASTM E 84 or UL 723 testing. </a:t>
            </a:r>
          </a:p>
          <a:p>
            <a:pPr defTabSz="914300">
              <a:defRPr/>
            </a:pPr>
            <a:r>
              <a:rPr lang="en-US" dirty="0" smtClean="0"/>
              <a:t> </a:t>
            </a:r>
          </a:p>
          <a:p>
            <a:pPr defTabSz="914300">
              <a:defRPr/>
            </a:pPr>
            <a:r>
              <a:rPr lang="en-US" dirty="0" smtClean="0"/>
              <a:t>CLICK They are also allowed testing in accordance and compliance with NFPA 286 Room-Corner Test instead of ASTM E 84 or UL 723.  </a:t>
            </a:r>
          </a:p>
          <a:p>
            <a:pPr defTabSz="914300">
              <a:defRPr/>
            </a:pPr>
            <a:endParaRPr lang="en-US" dirty="0" smtClean="0"/>
          </a:p>
          <a:p>
            <a:pPr defTabSz="914300">
              <a:defRPr/>
            </a:pPr>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12</a:t>
            </a:fld>
            <a:endParaRPr lang="en-US"/>
          </a:p>
        </p:txBody>
      </p:sp>
    </p:spTree>
    <p:extLst>
      <p:ext uri="{BB962C8B-B14F-4D97-AF65-F5344CB8AC3E}">
        <p14:creationId xmlns:p14="http://schemas.microsoft.com/office/powerpoint/2010/main" val="120267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Starting with the 2012 through 2015 editions of the IBC and IFC, and with the 2012 editions of the NFPA 101 and NFPA 1, the requirements for polypropylene (PP) and high-density polyethylene (HDPE), have been revised. </a:t>
            </a:r>
          </a:p>
          <a:p>
            <a:endParaRPr lang="en-US" dirty="0" smtClean="0"/>
          </a:p>
          <a:p>
            <a:r>
              <a:rPr lang="en-US" dirty="0" smtClean="0"/>
              <a:t>CLICK It has been recognized for some time that ASTM E 84 (the tunnel test) is not the best test method to use in most cases when testing certain plastics. </a:t>
            </a:r>
          </a:p>
          <a:p>
            <a:pPr lvl="0"/>
            <a:endParaRPr lang="en-US" dirty="0" smtClean="0"/>
          </a:p>
          <a:p>
            <a:pPr lvl="0"/>
            <a:r>
              <a:rPr lang="en-US" dirty="0" smtClean="0"/>
              <a:t>CLICK Both the ICC and NFPA membership concluded that the test performance of PP and HDPE was such that testing per ASTM E 84 was inappropriate and that NFPA 286 (the Room-Corner Test) was the proper way to regulate them. </a:t>
            </a:r>
          </a:p>
          <a:p>
            <a:pPr lvl="0"/>
            <a:endParaRPr lang="en-US" dirty="0" smtClean="0"/>
          </a:p>
          <a:p>
            <a:pPr lvl="0"/>
            <a:r>
              <a:rPr lang="en-US" dirty="0" smtClean="0"/>
              <a:t>CLICK As a result, all four codes now require that interior finishes using PP or HDPE be tested in accordance with the NFPA 286 Room-Corner Test. This full-scale test is far better at determining the hazards of an interior finish, especially with certain plastics, than is the traditional “tunnel test,” ASTM E 84. It should be noted that both the IFC and NFPA 101 apply this new requirement to existing interior finishes.</a:t>
            </a:r>
          </a:p>
          <a:p>
            <a:pPr lvl="0"/>
            <a:endParaRPr lang="en-US" dirty="0" smtClean="0"/>
          </a:p>
          <a:p>
            <a:pPr lvl="0"/>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13</a:t>
            </a:fld>
            <a:endParaRPr lang="en-US"/>
          </a:p>
        </p:txBody>
      </p:sp>
    </p:spTree>
    <p:extLst>
      <p:ext uri="{BB962C8B-B14F-4D97-AF65-F5344CB8AC3E}">
        <p14:creationId xmlns:p14="http://schemas.microsoft.com/office/powerpoint/2010/main" val="8111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It is recommended that architects, interior designers, specifiers and contractors request complete ASTM E 84, UL 723 or NFPA 286 Room-Corner Test compliance documents from high pressure laminate, compact laminate, color-through-solid phenolic and solid core reinforced composite (SCRC) toilet partition manufacturers and insist on unmodified NFPA 286 Room-Corner Test compliance documentation from polypropylene (PP) and high density polyethylene (HDPE) toilet partition manufacturers prior to specifying or purchasing either untreated or treated HDPE toilet partitions.</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14</a:t>
            </a:fld>
            <a:endParaRPr lang="en-US"/>
          </a:p>
        </p:txBody>
      </p:sp>
    </p:spTree>
    <p:extLst>
      <p:ext uri="{BB962C8B-B14F-4D97-AF65-F5344CB8AC3E}">
        <p14:creationId xmlns:p14="http://schemas.microsoft.com/office/powerpoint/2010/main" val="1012707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b="0" baseline="0" dirty="0" smtClean="0"/>
              <a:t>Whether you’re specifying a roofing system or toilet compartments, every client expects compliance expertise from an architect. They do not want the risks and liabilities of building code violations. In any specification for solid plastic, solid polymer, PP or HDPE toilet compartments, we recommend adding specific language to ensure that the toilet compartment specifications you produce are code-compliant. </a:t>
            </a:r>
          </a:p>
          <a:p>
            <a:pPr defTabSz="914300">
              <a:defRPr/>
            </a:pPr>
            <a:endParaRPr lang="en-US" b="0" baseline="0" dirty="0" smtClean="0"/>
          </a:p>
          <a:p>
            <a:pPr defTabSz="914300">
              <a:defRPr/>
            </a:pPr>
            <a:r>
              <a:rPr lang="en-US" b="0" baseline="0" dirty="0" smtClean="0"/>
              <a:t>CLICK If you’re specifying HDPE solid plastic toilet compartments, which includes solid polymer, polypropylene or high-density polyethylene (HDPE), we suggest you include the phrase “Solid plastic, HDPE toilet compartments shall be tested and comply with the NFPA 286 Room-Corner Test” in your solid plastic HDPE toilet compartment specifications. </a:t>
            </a:r>
          </a:p>
          <a:p>
            <a:pPr defTabSz="914300">
              <a:defRPr/>
            </a:pPr>
            <a:endParaRPr lang="en-US" b="0" baseline="0" dirty="0" smtClean="0"/>
          </a:p>
          <a:p>
            <a:pPr defTabSz="914300">
              <a:defRPr/>
            </a:pPr>
            <a:r>
              <a:rPr lang="en-US" b="0" baseline="0" dirty="0" smtClean="0"/>
              <a:t>CLICK If you’re specifying non-plastic toilet compartments, such as compact laminate, high-pressure laminate or stainless steel, we suggest you use the language “Compact laminate, high pressure laminate or stainless steel toilet compartments shall be tested and comply with ASTM E84, UL 723 or alternatively, NFPA 286.” </a:t>
            </a:r>
          </a:p>
          <a:p>
            <a:pPr defTabSz="914300">
              <a:defRPr/>
            </a:pPr>
            <a:endParaRPr lang="en-US" b="0" baseline="0" dirty="0" smtClean="0"/>
          </a:p>
          <a:p>
            <a:pPr defTabSz="914300">
              <a:defRPr/>
            </a:pPr>
            <a:r>
              <a:rPr lang="en-US" b="0" baseline="0" dirty="0" smtClean="0"/>
              <a:t>By adding the language, appropriate for the material you’re specifying, you ensure that your toilet compartment specifications are code-compliant and it’s now up to the contractor to fulfill what you specify. </a:t>
            </a:r>
          </a:p>
          <a:p>
            <a:pPr defTabSz="914300">
              <a:defRPr/>
            </a:pPr>
            <a:endParaRPr lang="en-US" b="0" baseline="0" dirty="0" smtClean="0"/>
          </a:p>
          <a:p>
            <a:pPr defTabSz="914300">
              <a:defRPr/>
            </a:pPr>
            <a:r>
              <a:rPr lang="en-US" b="0"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15</a:t>
            </a:fld>
            <a:endParaRPr lang="en-US"/>
          </a:p>
        </p:txBody>
      </p:sp>
    </p:spTree>
    <p:extLst>
      <p:ext uri="{BB962C8B-B14F-4D97-AF65-F5344CB8AC3E}">
        <p14:creationId xmlns:p14="http://schemas.microsoft.com/office/powerpoint/2010/main" val="407612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will learn how to select</a:t>
            </a:r>
            <a:r>
              <a:rPr lang="en-US" baseline="0" dirty="0" smtClean="0"/>
              <a:t> the most appropriate toilet partition material, hardware, mounting configuration and privacy options based on building type.</a:t>
            </a:r>
          </a:p>
          <a:p>
            <a:endParaRPr lang="en-US" baseline="0" dirty="0" smtClean="0"/>
          </a:p>
          <a:p>
            <a:r>
              <a:rPr lang="en-US"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16</a:t>
            </a:fld>
            <a:endParaRPr lang="en-US"/>
          </a:p>
        </p:txBody>
      </p:sp>
    </p:spTree>
    <p:extLst>
      <p:ext uri="{BB962C8B-B14F-4D97-AF65-F5344CB8AC3E}">
        <p14:creationId xmlns:p14="http://schemas.microsoft.com/office/powerpoint/2010/main" val="3572447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This course will focus on six common materials used for toilet partitions, which are painted metal, stainless steel, high pressure laminate, compact laminate, high density polyethylene (HDPE) and solid color reinforced composite (SCRC). Other materials are available, such as solid surface, special laminates and marble.  </a:t>
            </a:r>
          </a:p>
          <a:p>
            <a:pPr lvl="0"/>
            <a:endParaRPr lang="en-US" dirty="0" smtClean="0"/>
          </a:p>
          <a:p>
            <a:pPr lvl="0"/>
            <a:r>
              <a:rPr lang="en-US" dirty="0" smtClean="0"/>
              <a:t>In a bit, we will review the pros and cons of each of these six toilet partition materials.</a:t>
            </a:r>
          </a:p>
          <a:p>
            <a:pPr lvl="0"/>
            <a:endParaRPr lang="en-US" dirty="0" smtClean="0"/>
          </a:p>
          <a:p>
            <a:pPr defTabSz="914300">
              <a:defRPr/>
            </a:pPr>
            <a:r>
              <a:rPr lang="en-US" dirty="0" smtClean="0"/>
              <a:t>Let’s position the six common materials by their construction methods. </a:t>
            </a:r>
          </a:p>
          <a:p>
            <a:pPr defTabSz="914300">
              <a:defRPr/>
            </a:pPr>
            <a:r>
              <a:rPr lang="en-US" dirty="0" smtClean="0"/>
              <a:t> </a:t>
            </a:r>
          </a:p>
          <a:p>
            <a:pPr defTabSz="914300">
              <a:defRPr/>
            </a:pPr>
            <a:r>
              <a:rPr lang="en-US" dirty="0" smtClean="0"/>
              <a:t>CLICK Honeycomb construction includes painted metal and stainless steel.  </a:t>
            </a:r>
          </a:p>
          <a:p>
            <a:pPr defTabSz="914300">
              <a:defRPr/>
            </a:pPr>
            <a:endParaRPr lang="en-US" dirty="0" smtClean="0"/>
          </a:p>
          <a:p>
            <a:pPr defTabSz="914300">
              <a:defRPr/>
            </a:pPr>
            <a:r>
              <a:rPr lang="en-US" dirty="0" smtClean="0"/>
              <a:t>CLICK Bonded construction includes high pressure laminate </a:t>
            </a:r>
          </a:p>
          <a:p>
            <a:pPr defTabSz="914300">
              <a:defRPr/>
            </a:pPr>
            <a:endParaRPr lang="en-US" dirty="0" smtClean="0"/>
          </a:p>
          <a:p>
            <a:pPr defTabSz="914300">
              <a:defRPr/>
            </a:pPr>
            <a:r>
              <a:rPr lang="en-US" dirty="0" smtClean="0"/>
              <a:t>CLICK and layered construction includes compact laminate. </a:t>
            </a:r>
          </a:p>
          <a:p>
            <a:pPr defTabSz="914300">
              <a:defRPr/>
            </a:pPr>
            <a:endParaRPr lang="en-US" dirty="0" smtClean="0"/>
          </a:p>
          <a:p>
            <a:pPr defTabSz="914300">
              <a:defRPr/>
            </a:pPr>
            <a:r>
              <a:rPr lang="en-US" dirty="0" smtClean="0"/>
              <a:t>CLICK Finally, homogenous construction includes HDPE and SCRC. </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17</a:t>
            </a:fld>
            <a:endParaRPr lang="en-US"/>
          </a:p>
        </p:txBody>
      </p:sp>
    </p:spTree>
    <p:extLst>
      <p:ext uri="{BB962C8B-B14F-4D97-AF65-F5344CB8AC3E}">
        <p14:creationId xmlns:p14="http://schemas.microsoft.com/office/powerpoint/2010/main" val="78316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we’ll discuss metal partitions with a honeycomb construction. Painted metal, with either a baked enamel or powder coated surface, and stainless steel, both have a honeycomb cardboard core.</a:t>
            </a:r>
          </a:p>
          <a:p>
            <a:endParaRPr lang="en-US" dirty="0" smtClean="0"/>
          </a:p>
          <a:p>
            <a:r>
              <a:rPr lang="en-US" dirty="0" smtClean="0"/>
              <a:t>CLICK</a:t>
            </a:r>
            <a:r>
              <a:rPr lang="en-US" baseline="0" dirty="0" smtClean="0"/>
              <a:t> </a:t>
            </a:r>
            <a:r>
              <a:rPr lang="en-US" dirty="0" smtClean="0"/>
              <a:t>The pros of painted metal toilet partitions are their wide availability and low cost. Another benefit is that they can qualify as a Class “A” Interior Wall Finish Classification.  </a:t>
            </a:r>
          </a:p>
          <a:p>
            <a:endParaRPr lang="en-US" dirty="0" smtClean="0"/>
          </a:p>
          <a:p>
            <a:r>
              <a:rPr lang="en-US" dirty="0" smtClean="0"/>
              <a:t>The cons of painted metal partitions are that they rust, dent, scratch and their exposed cardboard cores can absorb odors.  Also, graffiti is difficult to remove from painted metal partitions and they have a limited warranty.</a:t>
            </a:r>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18</a:t>
            </a:fld>
            <a:endParaRPr lang="en-US"/>
          </a:p>
        </p:txBody>
      </p:sp>
    </p:spTree>
    <p:extLst>
      <p:ext uri="{BB962C8B-B14F-4D97-AF65-F5344CB8AC3E}">
        <p14:creationId xmlns:p14="http://schemas.microsoft.com/office/powerpoint/2010/main" val="4096619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pros of stainless steel toilet partitions are that they are corrosion resistant, improve cleanliness, have high design appeal, and can also receive a Class “A” Interior Wall Finish Classification.  The cons, like painted metal, are that they dent</a:t>
            </a:r>
            <a:r>
              <a:rPr lang="en-US" baseline="0" dirty="0" smtClean="0"/>
              <a:t> and scratch, their </a:t>
            </a:r>
            <a:r>
              <a:rPr lang="en-US" dirty="0" smtClean="0"/>
              <a:t>exposed cardboard cores absorb odors and they have a limited warranty.  In addition, stainless steel is more expensive than painted metal.</a:t>
            </a:r>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19</a:t>
            </a:fld>
            <a:endParaRPr lang="en-US"/>
          </a:p>
        </p:txBody>
      </p:sp>
    </p:spTree>
    <p:extLst>
      <p:ext uri="{BB962C8B-B14F-4D97-AF65-F5344CB8AC3E}">
        <p14:creationId xmlns:p14="http://schemas.microsoft.com/office/powerpoint/2010/main" val="140794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Bobrick</a:t>
            </a:r>
            <a:r>
              <a:rPr lang="en-US" dirty="0" smtClean="0"/>
              <a:t> Washroom Equipment is a registered provider with the American Institute of Architects (AIA) Continuing Education Systems (CES).  </a:t>
            </a:r>
          </a:p>
          <a:p>
            <a:endParaRPr lang="en-US" dirty="0" smtClean="0"/>
          </a:p>
          <a:p>
            <a:r>
              <a:rPr lang="en-US" dirty="0" smtClean="0"/>
              <a:t>This program is registered for continuing professional education. The</a:t>
            </a:r>
            <a:r>
              <a:rPr lang="en-US" baseline="0" dirty="0" smtClean="0"/>
              <a:t> product </a:t>
            </a:r>
            <a:r>
              <a:rPr lang="en-US" dirty="0" smtClean="0"/>
              <a:t>content is not considered an approval or endorsement by the AIA.</a:t>
            </a:r>
          </a:p>
          <a:p>
            <a:endParaRPr lang="en-US" dirty="0" smtClean="0"/>
          </a:p>
          <a:p>
            <a:pPr defTabSz="897252">
              <a:defRPr/>
            </a:pPr>
            <a:r>
              <a:rPr lang="en-US" dirty="0" smtClean="0"/>
              <a:t>Credits earned on completion of this program will be reported to CES Records for AIA members. </a:t>
            </a:r>
          </a:p>
          <a:p>
            <a:pPr defTabSz="897252">
              <a:defRPr/>
            </a:pPr>
            <a:endParaRPr lang="en-US" dirty="0" smtClean="0"/>
          </a:p>
          <a:p>
            <a:pPr defTabSz="897252">
              <a:defRPr/>
            </a:pPr>
            <a:r>
              <a:rPr lang="en-US" dirty="0" smtClean="0"/>
              <a:t>Certificates of Completion are available for recordkeeping and self-reporting purposes. </a:t>
            </a:r>
          </a:p>
          <a:p>
            <a:pPr defTabSz="897252">
              <a:defRPr/>
            </a:pPr>
            <a:endParaRPr lang="en-US" dirty="0" smtClean="0"/>
          </a:p>
          <a:p>
            <a:pPr defTabSz="897252">
              <a:defRPr/>
            </a:pPr>
            <a:r>
              <a:rPr lang="en-US" dirty="0" smtClean="0"/>
              <a:t>We</a:t>
            </a:r>
            <a:r>
              <a:rPr lang="en-US" baseline="0" dirty="0" smtClean="0"/>
              <a:t> have available a completed Provider’s Form for California Architects Board Licensing Renewal.</a:t>
            </a:r>
            <a:endParaRPr lang="en-US" dirty="0" smtClean="0"/>
          </a:p>
          <a:p>
            <a:endParaRPr lang="en-US" dirty="0" smtClean="0"/>
          </a:p>
          <a:p>
            <a:r>
              <a:rPr lang="en-US" dirty="0" smtClean="0"/>
              <a:t>Questions related to specific prod</a:t>
            </a:r>
            <a:r>
              <a:rPr lang="en-US" baseline="0" dirty="0" smtClean="0"/>
              <a:t>ucts and their application should be directed </a:t>
            </a:r>
            <a:r>
              <a:rPr lang="en-US" dirty="0" smtClean="0"/>
              <a:t>to </a:t>
            </a:r>
            <a:r>
              <a:rPr lang="en-US" dirty="0" err="1" smtClean="0"/>
              <a:t>Bobrick</a:t>
            </a:r>
            <a:r>
              <a:rPr lang="en-US" dirty="0" smtClean="0"/>
              <a:t> Washroom Equipment, Inc. after you complete this learning unit.</a:t>
            </a:r>
          </a:p>
          <a:p>
            <a:endParaRPr lang="en-US" dirty="0" smtClean="0"/>
          </a:p>
          <a:p>
            <a:r>
              <a:rPr lang="en-US" dirty="0" smtClean="0">
                <a:solidFill>
                  <a:schemeClr val="tx1"/>
                </a:solidFill>
              </a:rPr>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a:t>
            </a:fld>
            <a:endParaRPr lang="en-US"/>
          </a:p>
        </p:txBody>
      </p:sp>
    </p:spTree>
    <p:extLst>
      <p:ext uri="{BB962C8B-B14F-4D97-AF65-F5344CB8AC3E}">
        <p14:creationId xmlns:p14="http://schemas.microsoft.com/office/powerpoint/2010/main" val="4202607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bonded construction method for high pressure laminate uses high-pressure plastic laminate on the outer surfaces bonded with glue to industrial-grade wood particle board. The particle board may vary in density; three-ply, 45-pound density is best for durability and sub-surface support.</a:t>
            </a:r>
          </a:p>
          <a:p>
            <a:pPr lvl="0"/>
            <a:endParaRPr lang="en-US" dirty="0" smtClean="0"/>
          </a:p>
          <a:p>
            <a:pPr lvl="0"/>
            <a:r>
              <a:rPr lang="en-US" dirty="0" smtClean="0"/>
              <a:t>CLICK The pros of high pressure laminate toilet partitions are that they are available in many colors and patterns and are graffiti-</a:t>
            </a:r>
            <a:r>
              <a:rPr lang="en-US" baseline="0" dirty="0" smtClean="0"/>
              <a:t> and</a:t>
            </a:r>
            <a:r>
              <a:rPr lang="en-US" dirty="0" smtClean="0"/>
              <a:t> scratch-resistant.  High pressure laminate toilet partitions are inexpensive and can obtain a Class “B” Interior Wall Finish Classification.</a:t>
            </a:r>
          </a:p>
          <a:p>
            <a:pPr lvl="0"/>
            <a:endParaRPr lang="en-US" dirty="0" smtClean="0"/>
          </a:p>
          <a:p>
            <a:pPr lvl="0"/>
            <a:r>
              <a:rPr lang="en-US" dirty="0" smtClean="0"/>
              <a:t>The cons are that they have visible brown or black edges, deep scratches may expose dark Kraft paper, the core material may swell when exposed to excessive moisture, and they absorb odors.  Also, special laminates may increase costs and lead time and have a limited warranty.</a:t>
            </a:r>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20</a:t>
            </a:fld>
            <a:endParaRPr lang="en-US"/>
          </a:p>
        </p:txBody>
      </p:sp>
    </p:spTree>
    <p:extLst>
      <p:ext uri="{BB962C8B-B14F-4D97-AF65-F5344CB8AC3E}">
        <p14:creationId xmlns:p14="http://schemas.microsoft.com/office/powerpoint/2010/main" val="1988968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Partition materials with layered construction are known as compact laminate, also known as “solid phenolic” or “thick stock.” Compact laminate is constructed of layers of resin-impregnated Kraft paper, a color or decorative sheet on the top and bottom, and over that, a clear melamine protective sheet. All of this is fused together using pressure and heat.</a:t>
            </a:r>
          </a:p>
          <a:p>
            <a:pPr lvl="0"/>
            <a:endParaRPr lang="en-US" dirty="0" smtClean="0"/>
          </a:p>
          <a:p>
            <a:pPr lvl="0"/>
            <a:r>
              <a:rPr lang="en-US" dirty="0" smtClean="0"/>
              <a:t>CLICK The pros of compact laminate toilet partitions are that they are water resistant so they can be “hosed-down” for cleaning and they are a hard material that is dent-resistant, scratch-resistant and graffiti-resistant.  Compact laminate partitions are available in a wide color selection and have Class “A or B” Interior Wall Finish Classification with a 25-year warranty.  </a:t>
            </a:r>
          </a:p>
          <a:p>
            <a:pPr lvl="0"/>
            <a:endParaRPr lang="en-US" dirty="0" smtClean="0"/>
          </a:p>
          <a:p>
            <a:pPr lvl="0"/>
            <a:r>
              <a:rPr lang="en-US" dirty="0" smtClean="0"/>
              <a:t>The cons are that because it is a layered construction, the black core can be exposed by deep scratches and black or brown edges are visible.</a:t>
            </a:r>
          </a:p>
          <a:p>
            <a:pPr lvl="0"/>
            <a:endParaRPr lang="en-US" dirty="0" smtClean="0"/>
          </a:p>
          <a:p>
            <a:pPr lvl="0"/>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21</a:t>
            </a:fld>
            <a:endParaRPr lang="en-US"/>
          </a:p>
        </p:txBody>
      </p:sp>
    </p:spTree>
    <p:extLst>
      <p:ext uri="{BB962C8B-B14F-4D97-AF65-F5344CB8AC3E}">
        <p14:creationId xmlns:p14="http://schemas.microsoft.com/office/powerpoint/2010/main" val="4192908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Homogeneous construction has the same material properties throughout the thickness of the material.  A popular material with this type of construction is HDPE, which has the same material and color throughout the thickness of the partition and is made by extruding HDPE pellets into sheets.</a:t>
            </a:r>
          </a:p>
          <a:p>
            <a:pPr lvl="0"/>
            <a:endParaRPr lang="en-US" dirty="0" smtClean="0"/>
          </a:p>
          <a:p>
            <a:pPr lvl="0"/>
            <a:r>
              <a:rPr lang="en-US" dirty="0" smtClean="0"/>
              <a:t>CLICK</a:t>
            </a:r>
            <a:r>
              <a:rPr lang="en-US" baseline="0" dirty="0" smtClean="0"/>
              <a:t> </a:t>
            </a:r>
            <a:r>
              <a:rPr lang="en-US" dirty="0" smtClean="0"/>
              <a:t>The pros of HDPE toilet partitions are that they have a homogeneous solid color throughout and are therefore repairable so gouges and scratches can be sanded out. The material is water resistant so it can be “hosed-down” for cleaning and it has high recycled content and an extended warranty.  </a:t>
            </a:r>
          </a:p>
          <a:p>
            <a:pPr lvl="0"/>
            <a:endParaRPr lang="en-US" dirty="0" smtClean="0"/>
          </a:p>
          <a:p>
            <a:pPr lvl="0"/>
            <a:r>
              <a:rPr lang="en-US" dirty="0" smtClean="0"/>
              <a:t>The cons of HDPE are that graffiti “ghosts” into the material and cannot be fully removed.  It is the softest of the materials discussed so it</a:t>
            </a:r>
            <a:r>
              <a:rPr lang="en-US" baseline="0" dirty="0" smtClean="0"/>
              <a:t> can be</a:t>
            </a:r>
            <a:r>
              <a:rPr lang="en-US" dirty="0" smtClean="0"/>
              <a:t> easily scratched and dented due to its low impact-resistance.  To comply with 2009, 2012 and 2015 IBC, and 2012 NFPA 101, HDPE partitions must comply with the NFPA 286 Room-Corner Test. It is critical to request NFPA 286 Room-Corner</a:t>
            </a:r>
            <a:r>
              <a:rPr lang="en-US" baseline="0" dirty="0" smtClean="0"/>
              <a:t> Test documentation when specifying HDPE partitions. </a:t>
            </a:r>
            <a:endParaRPr lang="en-US" dirty="0" smtClean="0"/>
          </a:p>
          <a:p>
            <a:pPr lvl="0"/>
            <a:endParaRPr lang="en-US" dirty="0" smtClean="0"/>
          </a:p>
          <a:p>
            <a:pPr lvl="0"/>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22</a:t>
            </a:fld>
            <a:endParaRPr lang="en-US"/>
          </a:p>
        </p:txBody>
      </p:sp>
    </p:spTree>
    <p:extLst>
      <p:ext uri="{BB962C8B-B14F-4D97-AF65-F5344CB8AC3E}">
        <p14:creationId xmlns:p14="http://schemas.microsoft.com/office/powerpoint/2010/main" val="1496529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Another homogeneous material is SCRC, which consists of a clear melamine sheet on the top and the bottom, fused under pressure to dry-formed wood chips impregnated with phenolic resin.</a:t>
            </a:r>
          </a:p>
          <a:p>
            <a:pPr lvl="0"/>
            <a:endParaRPr lang="en-US" dirty="0" smtClean="0"/>
          </a:p>
          <a:p>
            <a:pPr lvl="0"/>
            <a:r>
              <a:rPr lang="en-US" dirty="0" smtClean="0"/>
              <a:t>CLICK The pros of SCRC are that the material is a homogeneous solid color throughout and like HDPE is repairable so gouges and scratches can be sanded out.  It has a graffiti-resistant surface (no ghosting) and is a hard material with high resistance to scratches and dents.  The material is also water-resistant so it can be “hosed-down” for cleaning, has Class “B” Interior Wall Finish Classification and a 25-year warranty.</a:t>
            </a:r>
            <a:r>
              <a:rPr lang="en-US" b="1" dirty="0" smtClean="0"/>
              <a:t> </a:t>
            </a:r>
            <a:endParaRPr lang="en-US" dirty="0" smtClean="0"/>
          </a:p>
          <a:p>
            <a:pPr lvl="0"/>
            <a:endParaRPr lang="en-US" dirty="0" smtClean="0"/>
          </a:p>
          <a:p>
            <a:pPr lvl="0"/>
            <a:r>
              <a:rPr lang="en-US" dirty="0" smtClean="0"/>
              <a:t>Disadvantages of SCRC toilet partitions include they are only available in limited colors and the price of SCRC partitions is similar to stainless steel partitions.</a:t>
            </a:r>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23</a:t>
            </a:fld>
            <a:endParaRPr lang="en-US"/>
          </a:p>
        </p:txBody>
      </p:sp>
    </p:spTree>
    <p:extLst>
      <p:ext uri="{BB962C8B-B14F-4D97-AF65-F5344CB8AC3E}">
        <p14:creationId xmlns:p14="http://schemas.microsoft.com/office/powerpoint/2010/main" val="376344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Now let’s see how performance testing compares these materials. The American Society for Testing and Materials (ASTM) protocol was selected because it provides an objective, repeatable and comparable procedure to analyze the relative differences between toilet partition materials.</a:t>
            </a:r>
          </a:p>
          <a:p>
            <a:pPr defTabSz="914300">
              <a:defRPr/>
            </a:pPr>
            <a:endParaRPr lang="en-US" dirty="0" smtClean="0"/>
          </a:p>
          <a:p>
            <a:pPr defTabSz="914300">
              <a:defRPr/>
            </a:pPr>
            <a:r>
              <a:rPr lang="en-US" dirty="0" smtClean="0"/>
              <a:t>CLICK The graffiti resistance test consists of preparing samples of material with marks from 9 different staining agents. </a:t>
            </a:r>
          </a:p>
          <a:p>
            <a:pPr defTabSz="914300">
              <a:defRPr/>
            </a:pPr>
            <a:endParaRPr lang="en-US" dirty="0" smtClean="0"/>
          </a:p>
          <a:p>
            <a:pPr defTabSz="914300">
              <a:defRPr/>
            </a:pPr>
            <a:r>
              <a:rPr lang="en-US" dirty="0" smtClean="0"/>
              <a:t>CLICK After 24 hours, the marks are cleaned using different cleaning methods until they are removed. </a:t>
            </a:r>
          </a:p>
          <a:p>
            <a:pPr defTabSz="914300">
              <a:defRPr/>
            </a:pPr>
            <a:r>
              <a:rPr lang="en-US" dirty="0" smtClean="0"/>
              <a:t>  </a:t>
            </a:r>
          </a:p>
          <a:p>
            <a:pPr defTabSz="914300">
              <a:defRPr/>
            </a:pPr>
            <a:r>
              <a:rPr lang="en-US" dirty="0" smtClean="0"/>
              <a:t>CLICK The removability or non-removability of the 9 different marking agents is then recorded.</a:t>
            </a:r>
          </a:p>
          <a:p>
            <a:pPr defTabSz="914300">
              <a:defRPr/>
            </a:pPr>
            <a:endParaRPr lang="en-US" dirty="0" smtClean="0"/>
          </a:p>
          <a:p>
            <a:pPr defTabSz="914300">
              <a:defRPr/>
            </a:pPr>
            <a:r>
              <a:rPr lang="en-US" dirty="0" smtClean="0"/>
              <a:t>CLICK</a:t>
            </a:r>
          </a:p>
          <a:p>
            <a:pPr defTabSz="914300">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24</a:t>
            </a:fld>
            <a:endParaRPr lang="en-US"/>
          </a:p>
        </p:txBody>
      </p:sp>
    </p:spTree>
    <p:extLst>
      <p:ext uri="{BB962C8B-B14F-4D97-AF65-F5344CB8AC3E}">
        <p14:creationId xmlns:p14="http://schemas.microsoft.com/office/powerpoint/2010/main" val="2149121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Let’s review the chart on this slide.  Along the horizontal</a:t>
            </a:r>
            <a:r>
              <a:rPr lang="en-US" baseline="0" dirty="0" smtClean="0"/>
              <a:t> </a:t>
            </a:r>
            <a:r>
              <a:rPr lang="en-US" dirty="0" smtClean="0"/>
              <a:t>(X-axis) are the five different partition materials tested. Along the vertical (Y-axis) are the number of graffiti marks cleaned.</a:t>
            </a:r>
          </a:p>
          <a:p>
            <a:pPr marL="171431" indent="-171431">
              <a:buFont typeface="Arial" pitchFamily="34" charset="0"/>
              <a:buChar char="•"/>
            </a:pPr>
            <a:r>
              <a:rPr lang="en-US" dirty="0" smtClean="0"/>
              <a:t>All 9 marks were removed from high pressure laminate and SCRC.</a:t>
            </a:r>
          </a:p>
          <a:p>
            <a:pPr marL="171431" indent="-171431">
              <a:buFont typeface="Arial" pitchFamily="34" charset="0"/>
              <a:buChar char="•"/>
            </a:pPr>
            <a:r>
              <a:rPr lang="en-US" dirty="0" smtClean="0"/>
              <a:t>8 marks were cleaned from compact laminate, leaving one.</a:t>
            </a:r>
          </a:p>
          <a:p>
            <a:pPr marL="171431" indent="-171431">
              <a:buFont typeface="Arial" pitchFamily="34" charset="0"/>
              <a:buChar char="•"/>
            </a:pPr>
            <a:r>
              <a:rPr lang="en-US" dirty="0" smtClean="0"/>
              <a:t>5 were cleaned from painted metal, leaving 4, and</a:t>
            </a:r>
          </a:p>
          <a:p>
            <a:pPr marL="171431" indent="-171431">
              <a:buFont typeface="Arial" pitchFamily="34" charset="0"/>
              <a:buChar char="•"/>
            </a:pPr>
            <a:r>
              <a:rPr lang="en-US" dirty="0" smtClean="0"/>
              <a:t>3 were cleaned from untreated HDPE, leaving 6.</a:t>
            </a:r>
          </a:p>
          <a:p>
            <a:endParaRPr lang="en-US" dirty="0" smtClean="0"/>
          </a:p>
          <a:p>
            <a:r>
              <a:rPr lang="en-US" dirty="0" smtClean="0"/>
              <a:t>The test concluded that high pressure laminate and SCRC are the easiest to clean</a:t>
            </a:r>
            <a:r>
              <a:rPr lang="en-US" baseline="0" dirty="0" smtClean="0"/>
              <a:t>. Th</a:t>
            </a:r>
            <a:r>
              <a:rPr lang="en-US" dirty="0" smtClean="0"/>
              <a:t>ese materials are well suited where graffiti is a problem.</a:t>
            </a:r>
            <a:r>
              <a:rPr lang="en-US" baseline="0" dirty="0" smtClean="0"/>
              <a:t> This test revealed that HDPE is most difficult to clean.</a:t>
            </a:r>
          </a:p>
          <a:p>
            <a:endParaRPr lang="en-US" baseline="0" dirty="0" smtClean="0"/>
          </a:p>
          <a:p>
            <a:r>
              <a:rPr lang="en-US" dirty="0" smtClean="0"/>
              <a:t>Note</a:t>
            </a:r>
            <a:r>
              <a:rPr lang="en-US" baseline="0" dirty="0" smtClean="0"/>
              <a:t> that</a:t>
            </a:r>
            <a:r>
              <a:rPr lang="en-US" dirty="0" smtClean="0"/>
              <a:t> stainless steel was not tested.</a:t>
            </a:r>
          </a:p>
          <a:p>
            <a:endParaRPr lang="en-US" dirty="0" smtClean="0"/>
          </a:p>
          <a:p>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25</a:t>
            </a:fld>
            <a:endParaRPr lang="en-US"/>
          </a:p>
        </p:txBody>
      </p:sp>
    </p:spTree>
    <p:extLst>
      <p:ext uri="{BB962C8B-B14F-4D97-AF65-F5344CB8AC3E}">
        <p14:creationId xmlns:p14="http://schemas.microsoft.com/office/powerpoint/2010/main" val="538279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ASTM also</a:t>
            </a:r>
            <a:r>
              <a:rPr lang="en-US" baseline="0" dirty="0" smtClean="0"/>
              <a:t> standardizes a</a:t>
            </a:r>
            <a:r>
              <a:rPr lang="en-US" dirty="0" smtClean="0"/>
              <a:t> procedure to test the scrape-</a:t>
            </a:r>
            <a:r>
              <a:rPr lang="en-US" baseline="0" dirty="0" smtClean="0"/>
              <a:t> or scratch-</a:t>
            </a:r>
            <a:r>
              <a:rPr lang="en-US" dirty="0" smtClean="0"/>
              <a:t>resistance of coatings, such as paints.  </a:t>
            </a:r>
          </a:p>
          <a:p>
            <a:pPr defTabSz="914300">
              <a:defRPr/>
            </a:pPr>
            <a:endParaRPr lang="en-US" dirty="0" smtClean="0"/>
          </a:p>
          <a:p>
            <a:pPr defTabSz="914300">
              <a:defRPr/>
            </a:pPr>
            <a:r>
              <a:rPr lang="en-US" dirty="0" smtClean="0"/>
              <a:t>CLICK In this procedure,</a:t>
            </a:r>
            <a:r>
              <a:rPr lang="en-US" baseline="0" dirty="0" smtClean="0"/>
              <a:t> </a:t>
            </a:r>
            <a:r>
              <a:rPr lang="en-US" dirty="0" smtClean="0"/>
              <a:t>weight is added to a scraper and a material sample is dragged underneath the loaded scraper. </a:t>
            </a:r>
          </a:p>
          <a:p>
            <a:pPr defTabSz="914300">
              <a:defRPr/>
            </a:pPr>
            <a:endParaRPr lang="en-US" dirty="0" smtClean="0"/>
          </a:p>
          <a:p>
            <a:pPr defTabSz="914300">
              <a:defRPr/>
            </a:pPr>
            <a:r>
              <a:rPr lang="en-US" dirty="0" smtClean="0"/>
              <a:t>CLICK When a scratch occurs, the weight is recorded. The amount of weight is varied up to a maximum of 10 kilograms (approximately 22 pounds). </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26</a:t>
            </a:fld>
            <a:endParaRPr lang="en-US"/>
          </a:p>
        </p:txBody>
      </p:sp>
    </p:spTree>
    <p:extLst>
      <p:ext uri="{BB962C8B-B14F-4D97-AF65-F5344CB8AC3E}">
        <p14:creationId xmlns:p14="http://schemas.microsoft.com/office/powerpoint/2010/main" val="2950546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Again, the chart shows the materials that are tested along the horizontal axis and the amount of weight in kilograms it took to scratch the material along the vertical axis. </a:t>
            </a:r>
          </a:p>
          <a:p>
            <a:pPr defTabSz="914300">
              <a:defRPr/>
            </a:pPr>
            <a:endParaRPr lang="en-US" dirty="0" smtClean="0"/>
          </a:p>
          <a:p>
            <a:pPr defTabSz="914300">
              <a:defRPr/>
            </a:pPr>
            <a:r>
              <a:rPr lang="en-US" dirty="0" smtClean="0"/>
              <a:t>High pressure laminate, compact laminate, and SCRC did not scratch with 10 kilograms of weight.  </a:t>
            </a:r>
          </a:p>
          <a:p>
            <a:pPr defTabSz="914300">
              <a:defRPr/>
            </a:pPr>
            <a:endParaRPr lang="en-US" dirty="0" smtClean="0"/>
          </a:p>
          <a:p>
            <a:pPr defTabSz="914300">
              <a:defRPr/>
            </a:pPr>
            <a:r>
              <a:rPr lang="en-US" dirty="0" smtClean="0"/>
              <a:t>Untreated HDPE scratched with less than 4.5 kilograms (approximately 10 pounds) and painted metal with 3 kilograms (approximately 6.5 pounds).  </a:t>
            </a:r>
          </a:p>
          <a:p>
            <a:pPr defTabSz="914300">
              <a:defRPr/>
            </a:pPr>
            <a:endParaRPr lang="en-US" dirty="0" smtClean="0"/>
          </a:p>
          <a:p>
            <a:pPr defTabSz="914300">
              <a:defRPr/>
            </a:pPr>
            <a:r>
              <a:rPr lang="en-US" dirty="0" smtClean="0"/>
              <a:t>High pressure laminate, compact laminate, and SCRC were the most scratch-resistant of the materials tested.</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27</a:t>
            </a:fld>
            <a:endParaRPr lang="en-US"/>
          </a:p>
        </p:txBody>
      </p:sp>
    </p:spTree>
    <p:extLst>
      <p:ext uri="{BB962C8B-B14F-4D97-AF65-F5344CB8AC3E}">
        <p14:creationId xmlns:p14="http://schemas.microsoft.com/office/powerpoint/2010/main" val="152426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ASTM D 2794 Impact Resistance test was developed to evaluate the effect of denting by dropping a 2-pound steel ball on a coating film and its substrate from increasing heights.  </a:t>
            </a:r>
          </a:p>
          <a:p>
            <a:endParaRPr lang="en-US" dirty="0" smtClean="0"/>
          </a:p>
          <a:p>
            <a:r>
              <a:rPr lang="en-US" dirty="0" smtClean="0"/>
              <a:t>CLICK In this protocol, when a dent occurs, the drop height is recorded. </a:t>
            </a:r>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28</a:t>
            </a:fld>
            <a:endParaRPr lang="en-US"/>
          </a:p>
        </p:txBody>
      </p:sp>
    </p:spTree>
    <p:extLst>
      <p:ext uri="{BB962C8B-B14F-4D97-AF65-F5344CB8AC3E}">
        <p14:creationId xmlns:p14="http://schemas.microsoft.com/office/powerpoint/2010/main" val="2730799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In this chart, the left vertical axis shows the drop height in inches.  </a:t>
            </a:r>
          </a:p>
          <a:p>
            <a:pPr lvl="0"/>
            <a:endParaRPr lang="en-US" dirty="0" smtClean="0"/>
          </a:p>
          <a:p>
            <a:pPr lvl="0"/>
            <a:r>
              <a:rPr lang="en-US" dirty="0" smtClean="0"/>
              <a:t>Untreated HDPE, metal and high pressure laminate are relatively easy to dent. </a:t>
            </a:r>
          </a:p>
          <a:p>
            <a:pPr lvl="0"/>
            <a:endParaRPr lang="en-US" dirty="0" smtClean="0"/>
          </a:p>
          <a:p>
            <a:pPr lvl="0"/>
            <a:r>
              <a:rPr lang="en-US" dirty="0" smtClean="0"/>
              <a:t>Compact laminate and SCRC are the most dent-resistant.  Compact laminate materials can</a:t>
            </a:r>
            <a:r>
              <a:rPr lang="en-US" baseline="0" dirty="0" smtClean="0"/>
              <a:t> withstand an impact from a 2-pound steel ball from approximately 48 </a:t>
            </a:r>
            <a:r>
              <a:rPr lang="en-US" b="0" baseline="0" dirty="0" smtClean="0"/>
              <a:t>inches</a:t>
            </a:r>
            <a:r>
              <a:rPr lang="en-US" baseline="0" dirty="0" smtClean="0"/>
              <a:t> before a dent occurs. </a:t>
            </a:r>
          </a:p>
          <a:p>
            <a:pPr lvl="0"/>
            <a:endParaRPr lang="en-US" baseline="0"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29</a:t>
            </a:fld>
            <a:endParaRPr lang="en-US"/>
          </a:p>
        </p:txBody>
      </p:sp>
    </p:spTree>
    <p:extLst>
      <p:ext uri="{BB962C8B-B14F-4D97-AF65-F5344CB8AC3E}">
        <p14:creationId xmlns:p14="http://schemas.microsoft.com/office/powerpoint/2010/main" val="31736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CEU is registered with the Interior Design Continuing Education Council (IDCEC) for continuing education credits. This credit will be accepted by the American Society of Interior Designers (ASID), International Interior Designers Association (IIDA) and Interior Designers of Canada (IDC). </a:t>
            </a:r>
          </a:p>
          <a:p>
            <a:r>
              <a:rPr lang="en-US" dirty="0" smtClean="0"/>
              <a:t> </a:t>
            </a:r>
          </a:p>
          <a:p>
            <a:r>
              <a:rPr lang="en-US" dirty="0" smtClean="0"/>
              <a:t>The content included is not deemed or construed to be an approval or endorsement by IDCEC of any material or construction or any method or manner of handling, using, distributing or dealing in any material or product. </a:t>
            </a:r>
          </a:p>
          <a:p>
            <a:r>
              <a:rPr lang="en-US" dirty="0" smtClean="0"/>
              <a:t> </a:t>
            </a:r>
          </a:p>
          <a:p>
            <a:r>
              <a:rPr lang="en-US" dirty="0" smtClean="0"/>
              <a:t>Questions related to specific materials, methods and services should be directed to the instructor or provider of this CEU. </a:t>
            </a:r>
          </a:p>
          <a:p>
            <a:r>
              <a:rPr lang="en-US" dirty="0" smtClean="0"/>
              <a:t> </a:t>
            </a:r>
          </a:p>
          <a:p>
            <a:pPr lvl="0">
              <a:buFont typeface="Arial" pitchFamily="34" charset="0"/>
              <a:buNone/>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a:t>
            </a:fld>
            <a:endParaRPr lang="en-US"/>
          </a:p>
        </p:txBody>
      </p:sp>
    </p:spTree>
    <p:extLst>
      <p:ext uri="{BB962C8B-B14F-4D97-AF65-F5344CB8AC3E}">
        <p14:creationId xmlns:p14="http://schemas.microsoft.com/office/powerpoint/2010/main" val="1884749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Protocol ASTM E 84 test results are used by the ICC and NFPA to evaluate the burning characteristics of materials classified as Interior Wall and Ceiling Finishes. </a:t>
            </a:r>
          </a:p>
          <a:p>
            <a:pPr lvl="0"/>
            <a:endParaRPr lang="en-US" dirty="0" smtClean="0"/>
          </a:p>
          <a:p>
            <a:pPr lvl="0"/>
            <a:r>
              <a:rPr lang="en-US" dirty="0" smtClean="0"/>
              <a:t>CLICK In this test procedure, material is placed in a tunnel and flame is introduced to surface of material.  </a:t>
            </a:r>
          </a:p>
          <a:p>
            <a:pPr lvl="0"/>
            <a:endParaRPr lang="en-US" dirty="0" smtClean="0"/>
          </a:p>
          <a:p>
            <a:pPr lvl="0"/>
            <a:r>
              <a:rPr lang="en-US" dirty="0" smtClean="0"/>
              <a:t>CLICK The rate of flame spread and the degree of smoke development, measured by the visibility in the tunnel, are recorded throughout a 10-minute test.  </a:t>
            </a:r>
          </a:p>
          <a:p>
            <a:pPr lvl="0"/>
            <a:endParaRPr lang="en-US" dirty="0" smtClean="0"/>
          </a:p>
          <a:p>
            <a:pPr lvl="0"/>
            <a:r>
              <a:rPr lang="en-US" dirty="0" smtClean="0"/>
              <a:t>CLICK As we discussed earlier, the ASTM E 84 test is relevant for all toilet partition materials except HDPE and PP, such as stainless steel, painted metal, high pressure laminate, compact laminate (brown or black edge), color-through phenolic, and solid color reinforced composite (SCRC).  These materials all require testing in accordance and compliance with ASTM E 84 or UL 723.  Alternatively, they can be tested in accordance and compliance with the NFPA 286 Room-Corner Test. HDPE and PP both require NFPA 286 Room-Corner Test compliance. </a:t>
            </a:r>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30</a:t>
            </a:fld>
            <a:endParaRPr lang="en-US"/>
          </a:p>
        </p:txBody>
      </p:sp>
    </p:spTree>
    <p:extLst>
      <p:ext uri="{BB962C8B-B14F-4D97-AF65-F5344CB8AC3E}">
        <p14:creationId xmlns:p14="http://schemas.microsoft.com/office/powerpoint/2010/main" val="1277589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Let’s review the chart on this slide. The partition materials are in the first column. The top row has two indexes; the Flame Spread (distance/time) Index and the Smoke Development (volume) Index.  </a:t>
            </a:r>
          </a:p>
          <a:p>
            <a:pPr defTabSz="914300">
              <a:defRPr/>
            </a:pPr>
            <a:endParaRPr lang="en-US" dirty="0" smtClean="0"/>
          </a:p>
          <a:p>
            <a:pPr defTabSz="914300">
              <a:defRPr/>
            </a:pPr>
            <a:r>
              <a:rPr lang="en-US" dirty="0" smtClean="0"/>
              <a:t>The scores on these indexes determine the Interior Wall and Ceiling Finish Classification. To receive an Interior Wall and Ceiling Finish Classification, the Flame Spread Index must be 200 or less and the Smoke Development Index must be 450 or less.  All materials are under the 200 index for Flame Spread.  One material, HDPE,</a:t>
            </a:r>
            <a:r>
              <a:rPr lang="en-US" baseline="0" dirty="0" smtClean="0"/>
              <a:t> must be tested and comply with the NFPA 286 Room Corner-Test, not the ASTM E 84 Tunnel Test. </a:t>
            </a:r>
          </a:p>
          <a:p>
            <a:pPr defTabSz="914300">
              <a:defRPr/>
            </a:pPr>
            <a:endParaRPr lang="en-US" baseline="0" dirty="0" smtClean="0"/>
          </a:p>
          <a:p>
            <a:pPr defTabSz="914300">
              <a:defRPr/>
            </a:pPr>
            <a:r>
              <a:rPr lang="en-US" baseline="0" dirty="0" smtClean="0"/>
              <a:t>Note that stainless steel was not tested. </a:t>
            </a:r>
            <a:endParaRPr lang="en-US" dirty="0" smtClean="0"/>
          </a:p>
          <a:p>
            <a:pPr defTabSz="914300">
              <a:defRPr/>
            </a:pPr>
            <a:endParaRPr lang="en-US" dirty="0" smtClean="0"/>
          </a:p>
          <a:p>
            <a:pPr defTabSz="914300">
              <a:defRPr/>
            </a:pPr>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31</a:t>
            </a:fld>
            <a:endParaRPr lang="en-US"/>
          </a:p>
        </p:txBody>
      </p:sp>
    </p:spTree>
    <p:extLst>
      <p:ext uri="{BB962C8B-B14F-4D97-AF65-F5344CB8AC3E}">
        <p14:creationId xmlns:p14="http://schemas.microsoft.com/office/powerpoint/2010/main" val="365194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Flame Spread Index requirements are as follows:</a:t>
            </a:r>
          </a:p>
          <a:p>
            <a:pPr marL="171431" indent="-171431">
              <a:buFont typeface="Arial" pitchFamily="34" charset="0"/>
              <a:buChar char="•"/>
            </a:pPr>
            <a:r>
              <a:rPr lang="en-US" dirty="0" smtClean="0"/>
              <a:t>for Class A, 25 or less</a:t>
            </a:r>
          </a:p>
          <a:p>
            <a:pPr marL="171431" indent="-171431">
              <a:buFont typeface="Arial" pitchFamily="34" charset="0"/>
              <a:buChar char="•"/>
            </a:pPr>
            <a:r>
              <a:rPr lang="en-US" dirty="0" smtClean="0"/>
              <a:t>for Class B, between 26 and 75, and</a:t>
            </a:r>
          </a:p>
          <a:p>
            <a:pPr marL="171431" indent="-171431">
              <a:buFont typeface="Arial" pitchFamily="34" charset="0"/>
              <a:buChar char="•"/>
            </a:pPr>
            <a:r>
              <a:rPr lang="en-US" dirty="0" smtClean="0"/>
              <a:t>for Class C, between 76 and 200. </a:t>
            </a:r>
          </a:p>
          <a:p>
            <a:pPr lvl="0"/>
            <a:endParaRPr lang="en-US" dirty="0" smtClean="0"/>
          </a:p>
          <a:p>
            <a:pPr lvl="0"/>
            <a:r>
              <a:rPr lang="en-US" dirty="0" smtClean="0"/>
              <a:t>CLICK The test concluded the following: </a:t>
            </a:r>
          </a:p>
          <a:p>
            <a:pPr marL="171431" indent="-171431">
              <a:buFont typeface="Arial" pitchFamily="34" charset="0"/>
              <a:buChar char="•"/>
            </a:pPr>
            <a:r>
              <a:rPr lang="en-US" dirty="0" smtClean="0"/>
              <a:t>Painted metal tested as a Class A, and </a:t>
            </a:r>
          </a:p>
          <a:p>
            <a:pPr marL="171431" indent="-171431">
              <a:buFont typeface="Arial" pitchFamily="34" charset="0"/>
              <a:buChar char="•"/>
            </a:pPr>
            <a:r>
              <a:rPr lang="en-US" dirty="0" smtClean="0"/>
              <a:t>High pressure laminate as Class B. </a:t>
            </a:r>
          </a:p>
          <a:p>
            <a:pPr marL="171431" indent="-171431">
              <a:buFont typeface="Arial" pitchFamily="34" charset="0"/>
              <a:buChar char="•"/>
            </a:pPr>
            <a:r>
              <a:rPr lang="en-US" dirty="0" smtClean="0"/>
              <a:t>Compact laminate is Class B, and can be ordered as a Class A.</a:t>
            </a:r>
          </a:p>
          <a:p>
            <a:pPr marL="171431" indent="-171431">
              <a:buFont typeface="Arial" pitchFamily="34" charset="0"/>
              <a:buChar char="•"/>
            </a:pPr>
            <a:r>
              <a:rPr lang="en-US" dirty="0" smtClean="0"/>
              <a:t>SCRC is Class B.</a:t>
            </a:r>
          </a:p>
          <a:p>
            <a:pPr marL="171431" indent="-171431">
              <a:buFont typeface="Arial" pitchFamily="34" charset="0"/>
              <a:buChar char="•"/>
            </a:pPr>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32</a:t>
            </a:fld>
            <a:endParaRPr lang="en-US"/>
          </a:p>
        </p:txBody>
      </p:sp>
    </p:spTree>
    <p:extLst>
      <p:ext uri="{BB962C8B-B14F-4D97-AF65-F5344CB8AC3E}">
        <p14:creationId xmlns:p14="http://schemas.microsoft.com/office/powerpoint/2010/main" val="2762258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b="0" dirty="0" smtClean="0"/>
              <a:t>Toilet</a:t>
            </a:r>
            <a:r>
              <a:rPr lang="en-US" b="0" baseline="0" dirty="0" smtClean="0"/>
              <a:t> partition hardware consists of components such as hinges, latches and keepers, coat hooks, as well as mounting brackets. </a:t>
            </a:r>
            <a:r>
              <a:rPr lang="en-US" dirty="0" smtClean="0"/>
              <a:t>Hardware and mounting configuration are two considerations for toilet partition durability.  If inappropriate hardware is selected for the intended use and it does not perform well, then the toilet partition system will be less durable; this is also true for the mounting configuration. </a:t>
            </a:r>
          </a:p>
          <a:p>
            <a:pPr defTabSz="914300">
              <a:defRPr/>
            </a:pPr>
            <a:endParaRPr lang="en-US" dirty="0" smtClean="0"/>
          </a:p>
          <a:p>
            <a:pPr defTabSz="914300">
              <a:defRPr/>
            </a:pPr>
            <a:r>
              <a:rPr lang="en-US" dirty="0" smtClean="0"/>
              <a:t>First, let’s talk about hardware. </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33</a:t>
            </a:fld>
            <a:endParaRPr lang="en-US"/>
          </a:p>
        </p:txBody>
      </p:sp>
    </p:spTree>
    <p:extLst>
      <p:ext uri="{BB962C8B-B14F-4D97-AF65-F5344CB8AC3E}">
        <p14:creationId xmlns:p14="http://schemas.microsoft.com/office/powerpoint/2010/main" val="1002235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Selection of hardware affects the durability and design of toilet partitions. This chart compares price vs. durability of different hardware types.  The horizontal axis shows the relative price of hardware. To the left is less expensive and to the right is more expensive.  The vertical axis shows durability, from less durable on the bottom to more durable on the top. </a:t>
            </a:r>
            <a:r>
              <a:rPr lang="en-US" dirty="0" err="1" smtClean="0"/>
              <a:t>Zamak</a:t>
            </a:r>
            <a:r>
              <a:rPr lang="en-US" dirty="0" smtClean="0"/>
              <a:t> is an alloy made up of zinc, aluminum, magnesium and copper and is common on metal and high pressure laminate partitions.  </a:t>
            </a:r>
          </a:p>
          <a:p>
            <a:pPr lvl="0"/>
            <a:endParaRPr lang="en-US" dirty="0" smtClean="0"/>
          </a:p>
          <a:p>
            <a:pPr lvl="0"/>
            <a:r>
              <a:rPr lang="en-US" dirty="0" smtClean="0"/>
              <a:t>Aluminum and stainless steel hardware are more durable. These materials cost more but in life-cycle cost evaluations, if less-durable, less-expensive hardware fails, life-cycle costs increase.  Full-height institutional hardware is the most durable.  Also, because of the full-height hinge and attachment brackets, sight gaps are reduced, adding privacy.  Specify concealed hardware when a clean flush front is desirable. Most importantly, do not specify less durable hardware to reduce cost in heavy traffic, vandal prone bathrooms.  When hardware fails, the whole partition fails.</a:t>
            </a:r>
          </a:p>
          <a:p>
            <a:pPr lvl="0"/>
            <a:endParaRPr lang="en-US" dirty="0" smtClean="0"/>
          </a:p>
          <a:p>
            <a:pPr lvl="0"/>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34</a:t>
            </a:fld>
            <a:endParaRPr lang="en-US"/>
          </a:p>
        </p:txBody>
      </p:sp>
    </p:spTree>
    <p:extLst>
      <p:ext uri="{BB962C8B-B14F-4D97-AF65-F5344CB8AC3E}">
        <p14:creationId xmlns:p14="http://schemas.microsoft.com/office/powerpoint/2010/main" val="2531264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Now, we will move onto the four mounting configurations as shown in the images on this slide.  The photos move from the most durable in the upper left to the least durable in the bottom right.  </a:t>
            </a:r>
          </a:p>
          <a:p>
            <a:pPr marL="171431" indent="-171431">
              <a:buFont typeface="Arial" pitchFamily="34" charset="0"/>
              <a:buChar char="•"/>
            </a:pPr>
            <a:r>
              <a:rPr lang="en-US" dirty="0" smtClean="0"/>
              <a:t>Overhead-Braced </a:t>
            </a:r>
            <a:r>
              <a:rPr lang="en-US" dirty="0" smtClean="0"/>
              <a:t>offers the sturdiest mounting configuration at a budget price level.  The stiles have two attachment points. </a:t>
            </a:r>
          </a:p>
          <a:p>
            <a:pPr marL="171431" indent="-171431">
              <a:buFont typeface="Arial" pitchFamily="34" charset="0"/>
              <a:buChar char="•"/>
            </a:pPr>
            <a:r>
              <a:rPr lang="en-US" dirty="0" smtClean="0"/>
              <a:t>Floor-to-Ceiling Anchored is also the most durable.  It has two attachment points, and</a:t>
            </a:r>
            <a:r>
              <a:rPr lang="en-US" baseline="0" dirty="0" smtClean="0"/>
              <a:t> is </a:t>
            </a:r>
            <a:r>
              <a:rPr lang="en-US" dirty="0" smtClean="0"/>
              <a:t>similar to </a:t>
            </a:r>
            <a:r>
              <a:rPr lang="en-US" dirty="0" smtClean="0"/>
              <a:t>Overhead-Braced </a:t>
            </a:r>
            <a:r>
              <a:rPr lang="en-US" dirty="0" smtClean="0"/>
              <a:t>in durability with improved aesthetics, </a:t>
            </a:r>
            <a:r>
              <a:rPr lang="en-US" baseline="0" dirty="0" smtClean="0"/>
              <a:t>but it is more expensive</a:t>
            </a:r>
            <a:r>
              <a:rPr lang="en-US" dirty="0" smtClean="0"/>
              <a:t>.</a:t>
            </a:r>
          </a:p>
          <a:p>
            <a:pPr marL="171431" indent="-171431">
              <a:buFont typeface="Arial" pitchFamily="34" charset="0"/>
              <a:buChar char="•"/>
            </a:pPr>
            <a:r>
              <a:rPr lang="en-US" dirty="0" smtClean="0"/>
              <a:t>Floor Anchored is great for aesthetics, but with its single attachment point, it must be anchored into a solid base substrate.  Specify this configuration only in low-traffic, non-vandal prone bathrooms.</a:t>
            </a:r>
          </a:p>
          <a:p>
            <a:pPr marL="171431" indent="-171431">
              <a:buFont typeface="Arial" pitchFamily="34" charset="0"/>
              <a:buChar char="•"/>
            </a:pPr>
            <a:r>
              <a:rPr lang="en-US" dirty="0" smtClean="0"/>
              <a:t>A favorite for custodians is Ceiling-Hung, as it reduces cleaning time because there is no attachment to the floor. Structural support must be detailed and provided in-ceiling</a:t>
            </a:r>
            <a:r>
              <a:rPr lang="en-US" baseline="0" dirty="0" smtClean="0"/>
              <a:t> </a:t>
            </a:r>
            <a:r>
              <a:rPr lang="en-US" dirty="0" smtClean="0"/>
              <a:t>for stable installation of stiles. It is not recommended for high traffic or vandal-prone bathrooms. The single attachment point is high in the ceiling, so if a vandal applies pressure to the bottom, partitions may wobble, doors may open, and in an extreme cases, the partition or hardware may break.</a:t>
            </a:r>
          </a:p>
          <a:p>
            <a:endParaRPr lang="en-US" dirty="0" smtClean="0"/>
          </a:p>
          <a:p>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35</a:t>
            </a:fld>
            <a:endParaRPr lang="en-US"/>
          </a:p>
        </p:txBody>
      </p:sp>
    </p:spTree>
    <p:extLst>
      <p:ext uri="{BB962C8B-B14F-4D97-AF65-F5344CB8AC3E}">
        <p14:creationId xmlns:p14="http://schemas.microsoft.com/office/powerpoint/2010/main" val="2055325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The primary challenge in specifying toilet partitions is to match the client’s needs with partition materials.  The budget will always be an important factor for a client.  In assessing their needs, consider whether they need low cost today or if they are looking for low life-cycle cost over the long term.  This chart is a price comparison of toilet partition materials.  It shows the relative difference among materials with standard installation.  </a:t>
            </a:r>
          </a:p>
          <a:p>
            <a:pPr defTabSz="914300">
              <a:defRPr/>
            </a:pPr>
            <a:endParaRPr lang="en-US" dirty="0" smtClean="0"/>
          </a:p>
          <a:p>
            <a:pPr defTabSz="914300">
              <a:defRPr/>
            </a:pPr>
            <a:r>
              <a:rPr lang="en-US" dirty="0" smtClean="0"/>
              <a:t>Note:  Painted metal toilet partition prices have increased, closing the price difference with high pressure laminate, which offers more design freedom. As you can see, stainless steel and SCRC are the most expensive, at about 2.7 times the price of painted metal or high pressure laminate.</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36</a:t>
            </a:fld>
            <a:endParaRPr lang="en-US"/>
          </a:p>
        </p:txBody>
      </p:sp>
    </p:spTree>
    <p:extLst>
      <p:ext uri="{BB962C8B-B14F-4D97-AF65-F5344CB8AC3E}">
        <p14:creationId xmlns:p14="http://schemas.microsoft.com/office/powerpoint/2010/main" val="356159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Now, we will examine how the building type forms a baseline for the design. </a:t>
            </a:r>
          </a:p>
          <a:p>
            <a:pPr defTabSz="914300">
              <a:defRPr/>
            </a:pPr>
            <a:r>
              <a:rPr lang="en-US" dirty="0" smtClean="0"/>
              <a:t> </a:t>
            </a:r>
          </a:p>
          <a:p>
            <a:pPr defTabSz="914300">
              <a:defRPr/>
            </a:pPr>
            <a:r>
              <a:rPr lang="en-US" dirty="0" smtClean="0"/>
              <a:t>CLICK The three building types we will discuss are prestige, standard use and heavy traffic.</a:t>
            </a:r>
          </a:p>
          <a:p>
            <a:pPr defTabSz="914300">
              <a:defRPr/>
            </a:pPr>
            <a:r>
              <a:rPr lang="en-US" dirty="0" smtClean="0"/>
              <a:t> </a:t>
            </a:r>
          </a:p>
          <a:p>
            <a:pPr defTabSz="914300">
              <a:defRPr/>
            </a:pPr>
            <a:r>
              <a:rPr lang="en-US" dirty="0" smtClean="0"/>
              <a:t>When you understand these three basic categories, it is much easier to match a toilet partition material to the client needs.</a:t>
            </a:r>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37</a:t>
            </a:fld>
            <a:endParaRPr lang="en-US"/>
          </a:p>
        </p:txBody>
      </p:sp>
    </p:spTree>
    <p:extLst>
      <p:ext uri="{BB962C8B-B14F-4D97-AF65-F5344CB8AC3E}">
        <p14:creationId xmlns:p14="http://schemas.microsoft.com/office/powerpoint/2010/main" val="68852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Prestige buildings are signature facilities with moderate to low traffic flow with minimal use and abuse.  </a:t>
            </a:r>
          </a:p>
          <a:p>
            <a:pPr defTabSz="914300">
              <a:defRPr/>
            </a:pPr>
            <a:endParaRPr lang="en-US" dirty="0" smtClean="0"/>
          </a:p>
          <a:p>
            <a:pPr defTabSz="914300">
              <a:defRPr/>
            </a:pPr>
            <a:r>
              <a:rPr lang="en-US" dirty="0" smtClean="0"/>
              <a:t>CLICK These types of buildings include corporate headquarters, Class A office projects, civic center icons and major universities.</a:t>
            </a:r>
          </a:p>
          <a:p>
            <a:endParaRPr lang="en-US" dirty="0" smtClean="0"/>
          </a:p>
          <a:p>
            <a:pPr defTabSz="897301">
              <a:defRPr/>
            </a:pPr>
            <a:r>
              <a:rPr lang="en-US" dirty="0" smtClean="0"/>
              <a:t>CLICK The focus is on architectural design excellence and quality materials and equipment.  </a:t>
            </a:r>
          </a:p>
          <a:p>
            <a:endParaRPr lang="en-US" dirty="0" smtClean="0"/>
          </a:p>
          <a:p>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38</a:t>
            </a:fld>
            <a:endParaRPr lang="en-US"/>
          </a:p>
        </p:txBody>
      </p:sp>
    </p:spTree>
    <p:extLst>
      <p:ext uri="{BB962C8B-B14F-4D97-AF65-F5344CB8AC3E}">
        <p14:creationId xmlns:p14="http://schemas.microsoft.com/office/powerpoint/2010/main" val="1084545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Standard Use buildings have moderate to heavy traffic and moderate to heavy incidence of vandalism.  This choice is price-driven.  </a:t>
            </a:r>
          </a:p>
          <a:p>
            <a:pPr lvl="0"/>
            <a:endParaRPr lang="en-US" dirty="0" smtClean="0"/>
          </a:p>
          <a:p>
            <a:pPr lvl="0"/>
            <a:r>
              <a:rPr lang="en-US" dirty="0" smtClean="0"/>
              <a:t>CLICK Standard Use buildings include commercial office facilities, healthcare centers, hospitality projects and manufacturing plants.  </a:t>
            </a:r>
          </a:p>
          <a:p>
            <a:pPr lvl="0"/>
            <a:endParaRPr lang="en-US" dirty="0" smtClean="0"/>
          </a:p>
          <a:p>
            <a:pPr lvl="0"/>
            <a:r>
              <a:rPr lang="en-US" dirty="0" smtClean="0"/>
              <a:t>CLICK The restroom usage and accessory requirements are moderate to heavy traffic with some heavy use and abuse.  Equipment durability is important, as are budget-sensitive specifications.</a:t>
            </a:r>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39</a:t>
            </a:fld>
            <a:endParaRPr lang="en-US"/>
          </a:p>
        </p:txBody>
      </p:sp>
    </p:spTree>
    <p:extLst>
      <p:ext uri="{BB962C8B-B14F-4D97-AF65-F5344CB8AC3E}">
        <p14:creationId xmlns:p14="http://schemas.microsoft.com/office/powerpoint/2010/main" val="135338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program is registered for one (1) CEU value. IDCEC class-code is: 103747.</a:t>
            </a:r>
          </a:p>
          <a:p>
            <a:r>
              <a:rPr lang="en-US" dirty="0" smtClean="0"/>
              <a:t> </a:t>
            </a:r>
          </a:p>
          <a:p>
            <a:pPr lvl="0">
              <a:buFont typeface="Arial" pitchFamily="34" charset="0"/>
              <a:buChar char="•"/>
            </a:pPr>
            <a:r>
              <a:rPr lang="en-US" dirty="0" smtClean="0"/>
              <a:t> This CEU will be reported on your behalf to IDCEC and you will receive an email notification. Please log in and complete the electronic survey for this CEU. </a:t>
            </a:r>
          </a:p>
          <a:p>
            <a:pPr lvl="0">
              <a:buFont typeface="Arial" pitchFamily="34" charset="0"/>
              <a:buChar char="•"/>
            </a:pPr>
            <a:r>
              <a:rPr lang="en-US" dirty="0" smtClean="0"/>
              <a:t> Certificates of completion will be automatically issued once you have submitted the online survey for this CEU. </a:t>
            </a:r>
          </a:p>
          <a:p>
            <a:pPr lvl="0">
              <a:buFont typeface="Arial" pitchFamily="34" charset="0"/>
              <a:buChar char="•"/>
            </a:pPr>
            <a:r>
              <a:rPr lang="en-US" dirty="0" smtClean="0"/>
              <a:t> Attendees who do not belong to ASID, IIDA or IDC and do not have a unique IDCEC number will be provided with a Certificate of Completion after this CEU. </a:t>
            </a:r>
          </a:p>
          <a:p>
            <a:endParaRPr lang="en-US" dirty="0" smtClean="0"/>
          </a:p>
          <a:p>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a:t>
            </a:fld>
            <a:endParaRPr lang="en-US"/>
          </a:p>
        </p:txBody>
      </p:sp>
    </p:spTree>
    <p:extLst>
      <p:ext uri="{BB962C8B-B14F-4D97-AF65-F5344CB8AC3E}">
        <p14:creationId xmlns:p14="http://schemas.microsoft.com/office/powerpoint/2010/main" val="286965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Finally, Heavy Traffic buildings have heavy traffic flow with a possible high incidence of vandalism.  Where there is heavy traffic and vandal problems, heavy traffic occupancy must be considered first in the design, overriding the prestigious and standard use models. </a:t>
            </a:r>
          </a:p>
          <a:p>
            <a:pPr lvl="0"/>
            <a:endParaRPr lang="en-US" dirty="0" smtClean="0"/>
          </a:p>
          <a:p>
            <a:pPr lvl="0"/>
            <a:r>
              <a:rPr lang="en-US" dirty="0" smtClean="0"/>
              <a:t>CLICK Heavy Traffic buildings include K-12 schools, retail malls, amusement and recreation facilities, as well as transportation centers.</a:t>
            </a:r>
          </a:p>
          <a:p>
            <a:pPr lvl="0"/>
            <a:endParaRPr lang="en-US" dirty="0" smtClean="0"/>
          </a:p>
          <a:p>
            <a:pPr lvl="0"/>
            <a:r>
              <a:rPr lang="en-US" dirty="0" smtClean="0"/>
              <a:t>CLICK Restroom usage and accessory requirements include periods of extreme traffic flows, vandal-prone use and abuse, equipment durability over design, and extra-large dispensing and disposal</a:t>
            </a:r>
            <a:r>
              <a:rPr lang="en-US" baseline="0" dirty="0" smtClean="0"/>
              <a:t> </a:t>
            </a:r>
            <a:r>
              <a:rPr lang="en-US" dirty="0" smtClean="0"/>
              <a:t>capacities.</a:t>
            </a:r>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40</a:t>
            </a:fld>
            <a:endParaRPr lang="en-US"/>
          </a:p>
        </p:txBody>
      </p:sp>
    </p:spTree>
    <p:extLst>
      <p:ext uri="{BB962C8B-B14F-4D97-AF65-F5344CB8AC3E}">
        <p14:creationId xmlns:p14="http://schemas.microsoft.com/office/powerpoint/2010/main" val="937390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To summarize, let’s review the Matching Partition Materials to Building Needs chart on this slide.  It shows the building types in the left column with the 6 material types across the top row.  Colored circles range from poor selection choice (RED), good choice (YELLOW), to the best choice for that building type (GREEN CIRCLE WITH STAR).</a:t>
            </a:r>
          </a:p>
          <a:p>
            <a:pPr defTabSz="914300">
              <a:defRPr/>
            </a:pPr>
            <a:endParaRPr lang="en-US" dirty="0" smtClean="0"/>
          </a:p>
          <a:p>
            <a:pPr defTabSz="914300">
              <a:defRPr/>
            </a:pPr>
            <a:r>
              <a:rPr lang="en-US" dirty="0" smtClean="0"/>
              <a:t>For</a:t>
            </a:r>
            <a:r>
              <a:rPr lang="en-US" baseline="0" dirty="0" smtClean="0"/>
              <a:t> Heavy Traffic applications, SCRC partitions are usually the best choice due to their superior scratch- and graffiti-resistant characteristics in addition to their ability to have graffiti removed completely. Compact laminate can also be a good choice for Heavy Traffic buildings. Painted metal and stainless steel are not well-suited for these applications.  </a:t>
            </a:r>
          </a:p>
          <a:p>
            <a:pPr defTabSz="914300">
              <a:defRPr/>
            </a:pPr>
            <a:endParaRPr lang="en-US" baseline="0" dirty="0" smtClean="0"/>
          </a:p>
          <a:p>
            <a:pPr defTabSz="914300">
              <a:defRPr/>
            </a:pPr>
            <a:r>
              <a:rPr lang="en-US" baseline="0" dirty="0" smtClean="0"/>
              <a:t>For Standard Use buildings, HPL partitions are the best choice due to their price and good resistance to scratches and impact. </a:t>
            </a:r>
          </a:p>
          <a:p>
            <a:pPr defTabSz="914300">
              <a:defRPr/>
            </a:pPr>
            <a:endParaRPr lang="en-US" baseline="0" dirty="0" smtClean="0"/>
          </a:p>
          <a:p>
            <a:pPr defTabSz="914300">
              <a:defRPr/>
            </a:pPr>
            <a:r>
              <a:rPr lang="en-US" baseline="0" dirty="0" smtClean="0"/>
              <a:t>For Prestige applications, Stainless Steel and HPL are the best choices. While these materials are among the most expensive, they can produce the high-end aesthetic and design appeal that these projects often require. </a:t>
            </a:r>
            <a:endParaRPr lang="en-US" dirty="0" smtClean="0"/>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41</a:t>
            </a:fld>
            <a:endParaRPr lang="en-US"/>
          </a:p>
        </p:txBody>
      </p:sp>
    </p:spTree>
    <p:extLst>
      <p:ext uri="{BB962C8B-B14F-4D97-AF65-F5344CB8AC3E}">
        <p14:creationId xmlns:p14="http://schemas.microsoft.com/office/powerpoint/2010/main" val="3952946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Finally, it’s important to note that privacy is quickly becoming a key consideration in toilet partition design. </a:t>
            </a:r>
          </a:p>
          <a:p>
            <a:pPr defTabSz="914300">
              <a:defRPr/>
            </a:pPr>
            <a:endParaRPr lang="en-US" dirty="0" smtClean="0"/>
          </a:p>
          <a:p>
            <a:pPr defTabSz="914300">
              <a:defRPr/>
            </a:pPr>
            <a:r>
              <a:rPr lang="en-US" dirty="0" smtClean="0"/>
              <a:t>Integrated no-sightline privacy doors and stiles have routed</a:t>
            </a:r>
            <a:r>
              <a:rPr lang="en-US" baseline="0" dirty="0" smtClean="0"/>
              <a:t> edges that result in an</a:t>
            </a:r>
            <a:r>
              <a:rPr lang="en-US" dirty="0" smtClean="0"/>
              <a:t> interlocking design with no sight lines.  They come with standard or optional full-height hardware. These</a:t>
            </a:r>
            <a:r>
              <a:rPr lang="en-US" baseline="0" dirty="0" smtClean="0"/>
              <a:t> configurations typically produce flush styling across a series of doors and stiles to produce a high-end, clean aesthetic. </a:t>
            </a:r>
          </a:p>
          <a:p>
            <a:pPr defTabSz="914300">
              <a:defRPr/>
            </a:pPr>
            <a:endParaRPr lang="en-US" baseline="0"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42</a:t>
            </a:fld>
            <a:endParaRPr lang="en-US"/>
          </a:p>
        </p:txBody>
      </p:sp>
    </p:spTree>
    <p:extLst>
      <p:ext uri="{BB962C8B-B14F-4D97-AF65-F5344CB8AC3E}">
        <p14:creationId xmlns:p14="http://schemas.microsoft.com/office/powerpoint/2010/main" val="3207871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Extended height privacy compartments consist of 72-inch high doors</a:t>
            </a:r>
            <a:r>
              <a:rPr lang="en-US" baseline="0" dirty="0" smtClean="0"/>
              <a:t> and </a:t>
            </a:r>
            <a:r>
              <a:rPr lang="en-US" dirty="0" smtClean="0"/>
              <a:t>panels with nominal 4-inch floor clearance and come with standard or full-height hardware.  A combination of integrated no-sightline</a:t>
            </a:r>
            <a:r>
              <a:rPr lang="en-US" baseline="0" dirty="0" smtClean="0"/>
              <a:t> privacy doors and stiles with extended height privacy compartments</a:t>
            </a:r>
            <a:r>
              <a:rPr lang="en-US" dirty="0" smtClean="0"/>
              <a:t> provides the most privacy, as it combines both an interlocking design with no sight lines and 72-inch high compartments.</a:t>
            </a:r>
          </a:p>
          <a:p>
            <a:pPr defTabSz="914300">
              <a:defRPr/>
            </a:pPr>
            <a:endParaRPr lang="en-US" dirty="0" smtClean="0"/>
          </a:p>
          <a:p>
            <a:pPr defTabSz="914300">
              <a:defRPr/>
            </a:pPr>
            <a:r>
              <a:rPr lang="en-US" dirty="0" smtClean="0"/>
              <a:t>Compare this to the standard sizes of toilet compartment doors</a:t>
            </a:r>
            <a:r>
              <a:rPr lang="en-US" baseline="0" dirty="0" smtClean="0"/>
              <a:t> and panels. </a:t>
            </a:r>
            <a:r>
              <a:rPr lang="en-US" dirty="0" smtClean="0"/>
              <a:t>Metal,</a:t>
            </a:r>
            <a:r>
              <a:rPr lang="en-US" baseline="0" dirty="0" smtClean="0"/>
              <a:t> stainless steel, high pressure laminate, compact laminate and SCRC partitions are typically 58 inches high. HDPE partition doors and panels are typically 55 inches high. Therefore, maximum height compartments can add as much as an additional 17 inches to the standard door height, depending on the material used. </a:t>
            </a:r>
            <a:endParaRPr lang="en-US" dirty="0" smtClean="0"/>
          </a:p>
          <a:p>
            <a:pPr defTabSz="914300">
              <a:defRPr/>
            </a:pPr>
            <a:endParaRPr lang="en-US" dirty="0" smtClean="0"/>
          </a:p>
          <a:p>
            <a:pPr defTabSz="914300">
              <a:defRPr/>
            </a:pPr>
            <a:r>
              <a:rPr lang="en-US" dirty="0" smtClean="0"/>
              <a:t>Both integrated no-sightline privacy doors and stiles and extended height privacy panels are typically available in all four</a:t>
            </a:r>
            <a:r>
              <a:rPr lang="en-US" baseline="0" dirty="0" smtClean="0"/>
              <a:t> standard mounting configurations.</a:t>
            </a:r>
          </a:p>
          <a:p>
            <a:pPr defTabSz="914300">
              <a:defRPr/>
            </a:pPr>
            <a:endParaRPr lang="en-US" baseline="0" dirty="0" smtClean="0"/>
          </a:p>
          <a:p>
            <a:pPr defTabSz="914300">
              <a:defRPr/>
            </a:pPr>
            <a:r>
              <a:rPr lang="en-US" dirty="0" smtClean="0"/>
              <a:t>CLICK</a:t>
            </a:r>
            <a:endParaRPr lang="en-US" b="1" dirty="0" smtClean="0"/>
          </a:p>
          <a:p>
            <a:pPr defTabSz="914300">
              <a:defRPr/>
            </a:pPr>
            <a:endParaRPr lang="en-US" dirty="0" smtClean="0"/>
          </a:p>
          <a:p>
            <a:pPr defTabSz="914300">
              <a:defRPr/>
            </a:pPr>
            <a:endParaRPr lang="en-US" dirty="0" smtClean="0"/>
          </a:p>
          <a:p>
            <a:pPr defTabSz="914300">
              <a:defRPr/>
            </a:pPr>
            <a:endParaRPr lang="en-US" dirty="0" smtClean="0"/>
          </a:p>
          <a:p>
            <a:pPr defTabSz="914300">
              <a:defRPr/>
            </a:pPr>
            <a:endParaRPr lang="en-US" dirty="0" smtClean="0"/>
          </a:p>
          <a:p>
            <a:pPr defTabSz="914300">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43</a:t>
            </a:fld>
            <a:endParaRPr lang="en-US"/>
          </a:p>
        </p:txBody>
      </p:sp>
    </p:spTree>
    <p:extLst>
      <p:ext uri="{BB962C8B-B14F-4D97-AF65-F5344CB8AC3E}">
        <p14:creationId xmlns:p14="http://schemas.microsoft.com/office/powerpoint/2010/main" val="4223875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An </a:t>
            </a:r>
            <a:r>
              <a:rPr lang="en-US" dirty="0" smtClean="0"/>
              <a:t>increasing proportion of today’s restroom users see privacy as a key amenity for reasons ranging from personal preference to health needs. For example, a diabetic individual may prefer increased privacy while they self-administer insulin injections in a toilet compartment. Due to evolving societal attitudes and other factors, the needs of the transgender population have driven significant demand for privacy options across a number of building types, especially educational facilities. Consequently, privacy partitions and gender-inclusive restroom design often go hand-in-hand.</a:t>
            </a:r>
          </a:p>
          <a:p>
            <a:pPr defTabSz="914300">
              <a:defRPr/>
            </a:pPr>
            <a:endParaRPr lang="en-US" dirty="0" smtClean="0"/>
          </a:p>
          <a:p>
            <a:pPr defTabSz="914300">
              <a:defRPr/>
            </a:pPr>
            <a:r>
              <a:rPr lang="en-US" dirty="0" smtClean="0"/>
              <a:t>CLICK In addition to educational facilities such as universities, owners of office buildings that cater to a younger workforce have also been primary adopters of privacy partitions in recent years. </a:t>
            </a:r>
          </a:p>
          <a:p>
            <a:pPr defTabSz="914300">
              <a:defRPr/>
            </a:pPr>
            <a:endParaRPr lang="en-US" dirty="0" smtClean="0"/>
          </a:p>
          <a:p>
            <a:pPr defTabSz="914300">
              <a:defRPr/>
            </a:pPr>
            <a:r>
              <a:rPr lang="en-US" dirty="0" smtClean="0"/>
              <a:t>CLICK </a:t>
            </a:r>
            <a:r>
              <a:rPr lang="en-US" b="0" dirty="0" smtClean="0"/>
              <a:t>It’s important</a:t>
            </a:r>
            <a:r>
              <a:rPr lang="en-US" b="0" baseline="0" dirty="0" smtClean="0"/>
              <a:t> to note that historically, the United States has caught up to other nations only recently in terms of the privacy options offered. Asia and Europe have had privacy options for years. This is because American manufacturers of metal partitions in the 1920s utilized sheet sizes that produced doors that were 12 inches off the floor—eventually, that size became the standard. </a:t>
            </a:r>
            <a:endParaRPr lang="en-US" dirty="0" smtClean="0"/>
          </a:p>
          <a:p>
            <a:pPr defTabSz="914300">
              <a:defRPr/>
            </a:pPr>
            <a:endParaRPr lang="en-US" dirty="0" smtClean="0"/>
          </a:p>
          <a:p>
            <a:pPr defTabSz="914300">
              <a:defRPr/>
            </a:pPr>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44</a:t>
            </a:fld>
            <a:endParaRPr lang="en-US"/>
          </a:p>
        </p:txBody>
      </p:sp>
    </p:spTree>
    <p:extLst>
      <p:ext uri="{BB962C8B-B14F-4D97-AF65-F5344CB8AC3E}">
        <p14:creationId xmlns:p14="http://schemas.microsoft.com/office/powerpoint/2010/main" val="103220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A number of states have passed laws requiring public facilities to have gender-inclusive (or gender-neutral) restrooms. </a:t>
            </a:r>
          </a:p>
          <a:p>
            <a:pPr defTabSz="914300">
              <a:defRPr/>
            </a:pPr>
            <a:endParaRPr lang="en-US" dirty="0" smtClean="0"/>
          </a:p>
          <a:p>
            <a:pPr defTabSz="914300">
              <a:defRPr/>
            </a:pPr>
            <a:r>
              <a:rPr lang="en-US" dirty="0" smtClean="0"/>
              <a:t>The states in green have conflicting legislation—that is, city, state and/or federal codes are at odds with one-another regarding this issue. The states in orange have passed laws requiring public facilities to have gender-inclusive bathrooms. The states in yellow have pending legislation. The one state in purple, North Carolina, restricts access to some public bathrooms by some individuals, by law. </a:t>
            </a:r>
          </a:p>
          <a:p>
            <a:pPr defTabSz="914300">
              <a:defRPr/>
            </a:pPr>
            <a:endParaRPr lang="en-US" dirty="0" smtClean="0"/>
          </a:p>
          <a:p>
            <a:pPr defTabSz="914300">
              <a:defRPr/>
            </a:pPr>
            <a:r>
              <a:rPr lang="en-US" dirty="0" smtClean="0"/>
              <a:t>Finally, the states in white have no pending legislation on the issue. </a:t>
            </a:r>
          </a:p>
          <a:p>
            <a:pPr defTabSz="914300">
              <a:defRPr/>
            </a:pPr>
            <a:endParaRPr lang="en-US" dirty="0" smtClean="0"/>
          </a:p>
          <a:p>
            <a:pPr defTabSz="914300">
              <a:defRPr/>
            </a:pPr>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45</a:t>
            </a:fld>
            <a:endParaRPr lang="en-US"/>
          </a:p>
        </p:txBody>
      </p:sp>
    </p:spTree>
    <p:extLst>
      <p:ext uri="{BB962C8B-B14F-4D97-AF65-F5344CB8AC3E}">
        <p14:creationId xmlns:p14="http://schemas.microsoft.com/office/powerpoint/2010/main" val="1747078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California is one of the states that have passed laws regarding gender-inclusive bathrooms and many California facilities have adopted them, regardless of whether or not they are required to by law.  The Moffitt Library at the University of California, Berkeley, shown here, was originally designed in the late 1960s. In 2016, a renovation was completed that included gender-inclusive bathrooms. </a:t>
            </a:r>
          </a:p>
          <a:p>
            <a:pPr defTabSz="914300">
              <a:defRPr/>
            </a:pPr>
            <a:endParaRPr lang="en-US" dirty="0" smtClean="0"/>
          </a:p>
          <a:p>
            <a:pPr defTabSz="914300">
              <a:defRPr/>
            </a:pPr>
            <a:r>
              <a:rPr lang="en-US" dirty="0" smtClean="0"/>
              <a:t>Prior to construction, the University president declared that the renovated library must feature gender-inclusive toilet rooms that were individual and “room-like,” so that no individual could reach under or over a door or panel with their cell phone or a “selfie stick.” The new restrooms feature high-privacy, integrated no-sightline privacy doors and stiles with floor-to-ceiling doors and extended height panels to enhance user privacy, support gender-inclusive design and promote peace of mind. Note that these features can be equally valuable to gender-inclusive restrooms as they would be to traditional men’s or women’s rooms. </a:t>
            </a:r>
          </a:p>
          <a:p>
            <a:pPr defTabSz="914300">
              <a:defRPr/>
            </a:pPr>
            <a:endParaRPr lang="en-US" b="1" baseline="0" dirty="0" smtClean="0"/>
          </a:p>
          <a:p>
            <a:pPr defTabSz="914300">
              <a:defRPr/>
            </a:pPr>
            <a:r>
              <a:rPr lang="en-US" b="0" baseline="0" dirty="0" smtClean="0"/>
              <a:t>CLICK San Jose State University has also employed privacy partitions to satisfy evolving preferences, installing </a:t>
            </a:r>
            <a:r>
              <a:rPr lang="en-US" dirty="0" smtClean="0"/>
              <a:t>90</a:t>
            </a:r>
            <a:r>
              <a:rPr lang="en-US" sz="1200" kern="1200" dirty="0" smtClean="0">
                <a:solidFill>
                  <a:schemeClr val="tx1"/>
                </a:solidFill>
                <a:latin typeface="+mn-lt"/>
                <a:ea typeface="+mn-ea"/>
                <a:cs typeface="+mn-cs"/>
              </a:rPr>
              <a:t>"</a:t>
            </a:r>
            <a:r>
              <a:rPr lang="en-US" dirty="0" smtClean="0"/>
              <a:t>-</a:t>
            </a:r>
            <a:r>
              <a:rPr lang="en-US" dirty="0" smtClean="0"/>
              <a:t>tall panels and </a:t>
            </a:r>
            <a:r>
              <a:rPr lang="en-US" dirty="0" smtClean="0"/>
              <a:t>80</a:t>
            </a:r>
            <a:r>
              <a:rPr lang="en-US" sz="1200" kern="1200" dirty="0" smtClean="0">
                <a:solidFill>
                  <a:schemeClr val="tx1"/>
                </a:solidFill>
                <a:latin typeface="+mn-lt"/>
                <a:ea typeface="+mn-ea"/>
                <a:cs typeface="+mn-cs"/>
              </a:rPr>
              <a:t>"</a:t>
            </a:r>
            <a:r>
              <a:rPr lang="en-US" dirty="0" smtClean="0"/>
              <a:t>-</a:t>
            </a:r>
            <a:r>
              <a:rPr lang="en-US" dirty="0" smtClean="0"/>
              <a:t>tall gapless doors. </a:t>
            </a:r>
            <a:endParaRPr lang="en-US" b="1" baseline="0" dirty="0" smtClean="0"/>
          </a:p>
          <a:p>
            <a:pPr defTabSz="914300">
              <a:defRPr/>
            </a:pPr>
            <a:endParaRPr lang="en-US" b="1" baseline="0" dirty="0" smtClean="0"/>
          </a:p>
          <a:p>
            <a:pPr defTabSz="914300">
              <a:defRPr/>
            </a:pPr>
            <a:r>
              <a:rPr lang="en-US" b="0" baseline="0" dirty="0" smtClean="0"/>
              <a:t>CLICK</a:t>
            </a:r>
            <a:endParaRPr lang="en-US" b="0"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46</a:t>
            </a:fld>
            <a:endParaRPr lang="en-US"/>
          </a:p>
        </p:txBody>
      </p:sp>
    </p:spTree>
    <p:extLst>
      <p:ext uri="{BB962C8B-B14F-4D97-AF65-F5344CB8AC3E}">
        <p14:creationId xmlns:p14="http://schemas.microsoft.com/office/powerpoint/2010/main" val="3594387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b="0" baseline="0" dirty="0" smtClean="0"/>
              <a:t>One popular privacy solution is full toilet rooms or single-user restrooms, often found in fine dining restaurants and high-end hotels. These typically consist of a toilet inside a room built with fully finished, stud walls, with an entry door. </a:t>
            </a:r>
          </a:p>
          <a:p>
            <a:pPr defTabSz="914300">
              <a:defRPr/>
            </a:pPr>
            <a:endParaRPr lang="en-US" b="0" baseline="0" dirty="0" smtClean="0"/>
          </a:p>
          <a:p>
            <a:pPr defTabSz="914300">
              <a:defRPr/>
            </a:pPr>
            <a:r>
              <a:rPr lang="en-US" b="0" baseline="0" dirty="0" smtClean="0"/>
              <a:t>CLICK While this construction configuration can support privacy and gender-inclusive design, it comes at a high financial and spatial cost relative to privacy toilet partitions with integrated privacy options. For example, in full room construction, each room must meet local codes individually and have its own lighting, ventilation and fire suppression sprinkler. Each of these mechanical services adds to the cost. In addition, when constructing full toilet rooms, the material must be code-compliant, just like a traditional toilet partition system. </a:t>
            </a:r>
          </a:p>
          <a:p>
            <a:pPr defTabSz="914300">
              <a:defRPr/>
            </a:pPr>
            <a:endParaRPr lang="en-US" b="0" baseline="0" dirty="0" smtClean="0"/>
          </a:p>
          <a:p>
            <a:pPr defTabSz="914300">
              <a:defRPr/>
            </a:pPr>
            <a:r>
              <a:rPr lang="en-US" b="0" baseline="0" dirty="0" smtClean="0"/>
              <a:t>CLICK Full rooms also have considerable construction needs, including studs, drywall, painting and tiling, as well as indirect costs, such as the extra space they can take up and the utilization of contractors from several trades. </a:t>
            </a:r>
          </a:p>
          <a:p>
            <a:pPr defTabSz="914300">
              <a:defRPr/>
            </a:pPr>
            <a:endParaRPr lang="en-US" dirty="0" smtClean="0"/>
          </a:p>
          <a:p>
            <a:pPr defTabSz="914300">
              <a:defRPr/>
            </a:pPr>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47</a:t>
            </a:fld>
            <a:endParaRPr lang="en-US"/>
          </a:p>
        </p:txBody>
      </p:sp>
    </p:spTree>
    <p:extLst>
      <p:ext uri="{BB962C8B-B14F-4D97-AF65-F5344CB8AC3E}">
        <p14:creationId xmlns:p14="http://schemas.microsoft.com/office/powerpoint/2010/main" val="2143811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b="0" baseline="0" dirty="0" smtClean="0"/>
              <a:t>When budget and space are important, privacy toilet partitions typically provide the best balance of compliance, cost, aesthetics and privacy. </a:t>
            </a:r>
          </a:p>
          <a:p>
            <a:pPr defTabSz="914300">
              <a:defRPr/>
            </a:pPr>
            <a:endParaRPr lang="en-US" b="0" baseline="0" dirty="0" smtClean="0"/>
          </a:p>
          <a:p>
            <a:pPr defTabSz="914300">
              <a:defRPr/>
            </a:pPr>
            <a:r>
              <a:rPr lang="en-US" b="0" baseline="0" dirty="0" smtClean="0"/>
              <a:t>CLICK Privacy partitions allow each compartment to share HVAC and ventilation systems across the tops and bottoms of stalls, can utilize recessed lighting systems to share light across the entire row of partitions and can share a single fire suppression system at a rate of one nozzle for multiple toilet compartments if partition panels are at least 22 inches beneath the ceiling, otherwise the rate is one nozzle per toilet compartment. </a:t>
            </a:r>
            <a:endParaRPr lang="en-US" dirty="0" smtClean="0"/>
          </a:p>
          <a:p>
            <a:pPr defTabSz="914300">
              <a:defRPr/>
            </a:pPr>
            <a:endParaRPr lang="en-US" dirty="0" smtClean="0"/>
          </a:p>
          <a:p>
            <a:pPr defTabSz="914300">
              <a:defRPr/>
            </a:pPr>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48</a:t>
            </a:fld>
            <a:endParaRPr lang="en-US"/>
          </a:p>
        </p:txBody>
      </p:sp>
    </p:spTree>
    <p:extLst>
      <p:ext uri="{BB962C8B-B14F-4D97-AF65-F5344CB8AC3E}">
        <p14:creationId xmlns:p14="http://schemas.microsoft.com/office/powerpoint/2010/main" val="274691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shows the relative cost differences for different degrees of privacy while taking into consideration the efforts required to ensure compliance.  </a:t>
            </a:r>
            <a:r>
              <a:rPr lang="en-US" dirty="0" smtClean="0"/>
              <a:t>Standard</a:t>
            </a:r>
            <a:r>
              <a:rPr lang="en-US" baseline="0" dirty="0" smtClean="0"/>
              <a:t> toilet partitions with 58-inch-tall doors and panels with 85-inch-tall stiles will cost from $650 to $1,500 per stall, for a total of $3,750 to $7,500 for a five-stall layout. There are typically no infrastructure implications. Only plumbing and </a:t>
            </a:r>
            <a:r>
              <a:rPr lang="en-US" b="0" baseline="0" dirty="0" smtClean="0"/>
              <a:t>tiling services are required. </a:t>
            </a:r>
          </a:p>
          <a:p>
            <a:endParaRPr lang="en-US" b="0" baseline="0" dirty="0" smtClean="0"/>
          </a:p>
          <a:p>
            <a:r>
              <a:rPr lang="en-US" baseline="0" dirty="0" smtClean="0"/>
              <a:t>Increased privacy toilet partitions with 72-inch-tall doors and panels with 85-inch-tall stiles will cost between $1,500 and $2,200 per stall, for a total for $7,500 to $11,000. There are no infrastructure implications. Only plumbing and </a:t>
            </a:r>
            <a:r>
              <a:rPr lang="en-US" b="0" baseline="0" dirty="0" smtClean="0"/>
              <a:t>tiling are required. </a:t>
            </a:r>
          </a:p>
          <a:p>
            <a:endParaRPr lang="en-US" b="0" baseline="0" dirty="0" smtClean="0"/>
          </a:p>
          <a:p>
            <a:r>
              <a:rPr lang="en-US" baseline="0" dirty="0" smtClean="0"/>
              <a:t>Extended, fully enclosed toilet partitions feature doors, stiles and panels to fit the room’s height. They cost between $2,200 and $2,600 per stall for a total cost of $11,000 to $18,000, plus about $900 per stall for separate ventilation, fire sprinklers, alarms and lighting. Plumbing, </a:t>
            </a:r>
            <a:r>
              <a:rPr lang="en-US" b="0" baseline="0" dirty="0" smtClean="0"/>
              <a:t>tiling, electrical and mechanical services are required. </a:t>
            </a:r>
            <a:endParaRPr lang="en-US" b="1" baseline="0" dirty="0" smtClean="0"/>
          </a:p>
          <a:p>
            <a:endParaRPr lang="en-US" baseline="0" dirty="0" smtClean="0"/>
          </a:p>
          <a:p>
            <a:r>
              <a:rPr lang="en-US" baseline="0" dirty="0" smtClean="0"/>
              <a:t>A fully enclosed room with drywall to fit the room’s height will cost from $2,700 to $4,000 per room, totaling $13,500 to $20,000 or more. The client will also pay around $900 for infrastructure and must coordinate six trades: plumbing,</a:t>
            </a:r>
            <a:r>
              <a:rPr lang="en-US" b="1" baseline="0" dirty="0" smtClean="0"/>
              <a:t> </a:t>
            </a:r>
            <a:r>
              <a:rPr lang="en-US" b="0" baseline="0" dirty="0" smtClean="0"/>
              <a:t>framing and drywall, painting, tiling, electrical and mechanical. </a:t>
            </a:r>
          </a:p>
          <a:p>
            <a:endParaRPr lang="en-US" b="0" baseline="0" dirty="0" smtClean="0"/>
          </a:p>
          <a:p>
            <a:r>
              <a:rPr lang="en-US" b="0" baseline="0"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49</a:t>
            </a:fld>
            <a:endParaRPr lang="en-US"/>
          </a:p>
        </p:txBody>
      </p:sp>
    </p:spTree>
    <p:extLst>
      <p:ext uri="{BB962C8B-B14F-4D97-AF65-F5344CB8AC3E}">
        <p14:creationId xmlns:p14="http://schemas.microsoft.com/office/powerpoint/2010/main" val="303496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This presentation is protected by US and international copyright laws. Reproduction, distribution, display and use of the presentation without written permission of the speaker is strictly prohibited.</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a:t>
            </a:fld>
            <a:endParaRPr lang="en-US"/>
          </a:p>
        </p:txBody>
      </p:sp>
    </p:spTree>
    <p:extLst>
      <p:ext uri="{BB962C8B-B14F-4D97-AF65-F5344CB8AC3E}">
        <p14:creationId xmlns:p14="http://schemas.microsoft.com/office/powerpoint/2010/main" val="2675628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Now, we will describe three ADA accessible toilet compartment layouts.</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50</a:t>
            </a:fld>
            <a:endParaRPr lang="en-US"/>
          </a:p>
        </p:txBody>
      </p:sp>
    </p:spTree>
    <p:extLst>
      <p:ext uri="{BB962C8B-B14F-4D97-AF65-F5344CB8AC3E}">
        <p14:creationId xmlns:p14="http://schemas.microsoft.com/office/powerpoint/2010/main" val="2293877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Accessible toilet compartments are required in all public restrooms.  </a:t>
            </a:r>
          </a:p>
          <a:p>
            <a:pPr defTabSz="914300">
              <a:defRPr/>
            </a:pPr>
            <a:endParaRPr lang="en-US" dirty="0" smtClean="0"/>
          </a:p>
          <a:p>
            <a:pPr defTabSz="914300">
              <a:defRPr/>
            </a:pPr>
            <a:r>
              <a:rPr lang="en-US" dirty="0" smtClean="0"/>
              <a:t>CLICK There are two basic toilet compartment designs that are shown</a:t>
            </a:r>
            <a:r>
              <a:rPr lang="en-US" baseline="0" dirty="0" smtClean="0"/>
              <a:t> in the standards: the Wheelchair Accessible Toilet Compartment and the Ambulatory Accessible Toilet Compartment. </a:t>
            </a:r>
          </a:p>
          <a:p>
            <a:pPr defTabSz="914300">
              <a:defRPr/>
            </a:pPr>
            <a:endParaRPr lang="en-US" baseline="0" dirty="0" smtClean="0"/>
          </a:p>
          <a:p>
            <a:pPr defTabSz="914300">
              <a:defRPr/>
            </a:pPr>
            <a:r>
              <a:rPr lang="en-US" baseline="0" dirty="0" smtClean="0"/>
              <a:t>CLICK The wheelchair accessible toilet compartment accommodates people who use wheelchairs and who transfer onto and off of a toilet using a variety of approaches. </a:t>
            </a:r>
          </a:p>
          <a:p>
            <a:pPr defTabSz="914300">
              <a:defRPr/>
            </a:pPr>
            <a:endParaRPr lang="en-US" baseline="0" dirty="0" smtClean="0"/>
          </a:p>
          <a:p>
            <a:pPr defTabSz="914300">
              <a:defRPr/>
            </a:pPr>
            <a:r>
              <a:rPr lang="en-US" baseline="0" dirty="0" smtClean="0"/>
              <a:t>CLICK The ambulatory accessible toilet compartment accommodates people who use canes, crutches or walkers to assist their mobility. </a:t>
            </a:r>
          </a:p>
          <a:p>
            <a:pPr defTabSz="914300">
              <a:defRPr/>
            </a:pPr>
            <a:endParaRPr lang="en-US" dirty="0" smtClean="0"/>
          </a:p>
          <a:p>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51</a:t>
            </a:fld>
            <a:endParaRPr lang="en-US"/>
          </a:p>
        </p:txBody>
      </p:sp>
    </p:spTree>
    <p:extLst>
      <p:ext uri="{BB962C8B-B14F-4D97-AF65-F5344CB8AC3E}">
        <p14:creationId xmlns:p14="http://schemas.microsoft.com/office/powerpoint/2010/main" val="538998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sz="1200" dirty="0" smtClean="0"/>
              <a:t>There are two styles of Wheelchair</a:t>
            </a:r>
            <a:r>
              <a:rPr lang="en-US" sz="1200" baseline="0" dirty="0" smtClean="0"/>
              <a:t> Accessible Toilet Compartments: standard front access and large wheelchair accessible with side door access. </a:t>
            </a:r>
            <a:endParaRPr lang="en-US" sz="1200" dirty="0" smtClean="0"/>
          </a:p>
          <a:p>
            <a:pPr defTabSz="914300">
              <a:defRPr/>
            </a:pPr>
            <a:endParaRPr lang="en-US" sz="1200" dirty="0" smtClean="0"/>
          </a:p>
          <a:p>
            <a:pPr defTabSz="914300">
              <a:defRPr/>
            </a:pPr>
            <a:r>
              <a:rPr lang="en-US" sz="1200" dirty="0" smtClean="0"/>
              <a:t>CLICK In the standard front access wheelchair accessible toilet compartment, the depth must be 56 inches minimum for wall-hung toilets and 59 inches minimum for floor-mounted toilets. </a:t>
            </a:r>
          </a:p>
          <a:p>
            <a:pPr defTabSz="914300">
              <a:defRPr/>
            </a:pPr>
            <a:endParaRPr lang="en-US" sz="1200" dirty="0" smtClean="0"/>
          </a:p>
          <a:p>
            <a:pPr defTabSz="914300">
              <a:defRPr/>
            </a:pPr>
            <a:r>
              <a:rPr lang="en-US" sz="1200" dirty="0" smtClean="0"/>
              <a:t>CLICK The minimum width is 60 inches. Note</a:t>
            </a:r>
            <a:r>
              <a:rPr lang="en-US" sz="1200" baseline="0" dirty="0" smtClean="0"/>
              <a:t> that s</a:t>
            </a:r>
            <a:r>
              <a:rPr lang="en-US" sz="1200" dirty="0" smtClean="0"/>
              <a:t>ome jurisdictions</a:t>
            </a:r>
            <a:r>
              <a:rPr lang="en-US" sz="1200" baseline="0" dirty="0" smtClean="0"/>
              <a:t> have different requirements for accessible toilet compartment size and configuration. It is recommended that you check local codes. </a:t>
            </a:r>
          </a:p>
          <a:p>
            <a:pPr defTabSz="914300">
              <a:defRPr/>
            </a:pPr>
            <a:endParaRPr lang="en-US" sz="1200" baseline="0" dirty="0" smtClean="0"/>
          </a:p>
          <a:p>
            <a:pPr defTabSz="914300">
              <a:defRPr/>
            </a:pPr>
            <a:r>
              <a:rPr lang="en-US" sz="1200" baseline="0" dirty="0" smtClean="0"/>
              <a:t>As an example, the 2016 California Building Code (Section CBC 11B-604.3.1 Size) requires, “A minimum </a:t>
            </a:r>
            <a:r>
              <a:rPr lang="en-US" sz="1200" baseline="0" dirty="0" smtClean="0"/>
              <a:t>60</a:t>
            </a:r>
            <a:r>
              <a:rPr lang="en-US" sz="1200" dirty="0" smtClean="0">
                <a:latin typeface="Arial" pitchFamily="34" charset="0"/>
                <a:cs typeface="Arial" pitchFamily="34" charset="0"/>
              </a:rPr>
              <a:t>"</a:t>
            </a:r>
            <a:r>
              <a:rPr lang="en-US" sz="1200" baseline="0" dirty="0" smtClean="0"/>
              <a:t> </a:t>
            </a:r>
            <a:r>
              <a:rPr lang="en-US" sz="1200" baseline="0" dirty="0" smtClean="0"/>
              <a:t>wide and </a:t>
            </a:r>
            <a:r>
              <a:rPr lang="en-US" sz="1200" baseline="0" dirty="0" smtClean="0"/>
              <a:t>48</a:t>
            </a:r>
            <a:r>
              <a:rPr lang="en-US" sz="1200" dirty="0" smtClean="0">
                <a:latin typeface="Arial" pitchFamily="34" charset="0"/>
                <a:cs typeface="Arial" pitchFamily="34" charset="0"/>
              </a:rPr>
              <a:t>"</a:t>
            </a:r>
            <a:r>
              <a:rPr lang="en-US" sz="1200" baseline="0" dirty="0" smtClean="0"/>
              <a:t> </a:t>
            </a:r>
            <a:r>
              <a:rPr lang="en-US" sz="1200" baseline="0" dirty="0" smtClean="0"/>
              <a:t>deep maneuvering space in front of the toilet.” This requirement eliminates use of the nominal </a:t>
            </a:r>
            <a:r>
              <a:rPr lang="en-US" sz="1200" baseline="0" dirty="0" smtClean="0"/>
              <a:t>60</a:t>
            </a:r>
            <a:r>
              <a:rPr lang="en-US" sz="1200" dirty="0" smtClean="0">
                <a:latin typeface="Arial" pitchFamily="34" charset="0"/>
                <a:cs typeface="Arial" pitchFamily="34" charset="0"/>
              </a:rPr>
              <a:t>"</a:t>
            </a:r>
            <a:r>
              <a:rPr lang="en-US" sz="1200" baseline="0" dirty="0" smtClean="0"/>
              <a:t> </a:t>
            </a:r>
            <a:r>
              <a:rPr lang="en-US" sz="1200" baseline="0" dirty="0" smtClean="0"/>
              <a:t>by </a:t>
            </a:r>
            <a:r>
              <a:rPr lang="en-US" sz="1200" baseline="0" dirty="0" smtClean="0"/>
              <a:t>60</a:t>
            </a:r>
            <a:r>
              <a:rPr lang="en-US" sz="1200" dirty="0" smtClean="0">
                <a:latin typeface="Arial" pitchFamily="34" charset="0"/>
                <a:cs typeface="Arial" pitchFamily="34" charset="0"/>
              </a:rPr>
              <a:t>" </a:t>
            </a:r>
            <a:r>
              <a:rPr lang="en-US" sz="1200" baseline="0" dirty="0" smtClean="0"/>
              <a:t>square </a:t>
            </a:r>
            <a:r>
              <a:rPr lang="en-US" sz="1200" baseline="0" dirty="0" smtClean="0"/>
              <a:t>Wheelchair Accessible Toilet Compartment in the state of California. The Large Wheelchair Accessible Toilet Compartment, </a:t>
            </a:r>
            <a:r>
              <a:rPr lang="en-US" sz="1200" baseline="0" dirty="0" smtClean="0"/>
              <a:t>8' </a:t>
            </a:r>
            <a:r>
              <a:rPr lang="en-US" sz="1200" baseline="0" dirty="0" smtClean="0"/>
              <a:t>long, </a:t>
            </a:r>
            <a:r>
              <a:rPr lang="en-US" sz="1200" baseline="0" dirty="0" smtClean="0"/>
              <a:t>5' </a:t>
            </a:r>
            <a:r>
              <a:rPr lang="en-US" sz="1200" baseline="0" dirty="0" smtClean="0"/>
              <a:t>wide, frequently used at the end of the restroom, complies with the California requirement.</a:t>
            </a:r>
            <a:endParaRPr lang="en-US" sz="1200" dirty="0" smtClean="0"/>
          </a:p>
          <a:p>
            <a:pPr defTabSz="914300">
              <a:defRPr/>
            </a:pPr>
            <a:endParaRPr lang="en-US" sz="1200" dirty="0" smtClean="0"/>
          </a:p>
          <a:p>
            <a:pPr defTabSz="914300">
              <a:defRPr/>
            </a:pPr>
            <a:r>
              <a:rPr lang="en-US" sz="1200" dirty="0" smtClean="0"/>
              <a:t>CLICK In addition to compartment</a:t>
            </a:r>
            <a:r>
              <a:rPr lang="en-US" sz="1200" baseline="0" dirty="0" smtClean="0"/>
              <a:t> dimension requirements, t</a:t>
            </a:r>
            <a:r>
              <a:rPr lang="en-US" sz="1200" dirty="0" smtClean="0"/>
              <a:t>he toilet must be offset on the back wall with the toilet centerline 16 inches minimum to 18 inches maximum from the side wall or partition. </a:t>
            </a:r>
          </a:p>
          <a:p>
            <a:pPr defTabSz="914300">
              <a:defRPr/>
            </a:pPr>
            <a:endParaRPr lang="en-US" sz="1200" dirty="0" smtClean="0"/>
          </a:p>
          <a:p>
            <a:pPr defTabSz="914300">
              <a:defRPr/>
            </a:pPr>
            <a:r>
              <a:rPr lang="en-US" sz="1200" dirty="0" smtClean="0"/>
              <a:t>CLICK Grab bars must be mounted on the rear wall and on the closest side wall or partition to the toilet. The 2009, 2017 ICC</a:t>
            </a:r>
            <a:r>
              <a:rPr lang="en-US" sz="1200" baseline="0" dirty="0" smtClean="0"/>
              <a:t> A117.1 Standards require a vertical grab bar 18 inches long minimum above the horizontal side grab bar. </a:t>
            </a:r>
            <a:endParaRPr lang="en-US" sz="1200" dirty="0" smtClean="0"/>
          </a:p>
          <a:p>
            <a:endParaRPr lang="en-US" sz="1200" dirty="0" smtClean="0"/>
          </a:p>
          <a:p>
            <a:r>
              <a:rPr lang="en-US" sz="1200"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52</a:t>
            </a:fld>
            <a:endParaRPr lang="en-US"/>
          </a:p>
        </p:txBody>
      </p:sp>
    </p:spTree>
    <p:extLst>
      <p:ext uri="{BB962C8B-B14F-4D97-AF65-F5344CB8AC3E}">
        <p14:creationId xmlns:p14="http://schemas.microsoft.com/office/powerpoint/2010/main" val="1058904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The recommendation for a large wheelchair accessible toilet compartment is a 66 inch by 65</a:t>
            </a:r>
            <a:r>
              <a:rPr lang="en-US" baseline="0" dirty="0" smtClean="0"/>
              <a:t> </a:t>
            </a:r>
            <a:r>
              <a:rPr lang="en-US" dirty="0" smtClean="0"/>
              <a:t>inch toilet compartment interior with 56 inch by 60 inch clear floor space at the toilet.  </a:t>
            </a:r>
          </a:p>
          <a:p>
            <a:pPr defTabSz="914300">
              <a:defRPr/>
            </a:pPr>
            <a:endParaRPr lang="en-US" dirty="0" smtClean="0"/>
          </a:p>
          <a:p>
            <a:pPr defTabSz="914300">
              <a:defRPr/>
            </a:pPr>
            <a:r>
              <a:rPr lang="en-US" dirty="0" smtClean="0"/>
              <a:t>CLICK The 2017</a:t>
            </a:r>
            <a:r>
              <a:rPr lang="en-US" baseline="0" dirty="0" smtClean="0"/>
              <a:t> edition of </a:t>
            </a:r>
            <a:r>
              <a:rPr lang="en-US" dirty="0" smtClean="0"/>
              <a:t>ICC has</a:t>
            </a:r>
            <a:r>
              <a:rPr lang="en-US" baseline="0" dirty="0" smtClean="0"/>
              <a:t> added a new Alternate Wheelchair Accessible Toilet Compartment 60 inches minimum in width by 84 inches minimum in depth. </a:t>
            </a:r>
            <a:endParaRPr lang="en-US" dirty="0" smtClean="0"/>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53</a:t>
            </a:fld>
            <a:endParaRPr lang="en-US"/>
          </a:p>
        </p:txBody>
      </p:sp>
    </p:spTree>
    <p:extLst>
      <p:ext uri="{BB962C8B-B14F-4D97-AF65-F5344CB8AC3E}">
        <p14:creationId xmlns:p14="http://schemas.microsoft.com/office/powerpoint/2010/main" val="2634229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The Large Wheelchair Accessible Toilet Compartment with side</a:t>
            </a:r>
            <a:r>
              <a:rPr lang="en-US" baseline="0" dirty="0" smtClean="0"/>
              <a:t> door access shown is a common end-of-the-restroom alcove layout. In-swing doors must not overlap the required 56 inch-by-60-inch clear floor space at the toilet. This layout complies with the California Building Code Section CBC 11B-604.3.1 because there is a maneuvering space minimum 48 inches deep by 60 inches wide in front of the toilet. </a:t>
            </a:r>
            <a:endParaRPr lang="en-US" dirty="0" smtClean="0"/>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54</a:t>
            </a:fld>
            <a:endParaRPr lang="en-US"/>
          </a:p>
        </p:txBody>
      </p:sp>
    </p:spTree>
    <p:extLst>
      <p:ext uri="{BB962C8B-B14F-4D97-AF65-F5344CB8AC3E}">
        <p14:creationId xmlns:p14="http://schemas.microsoft.com/office/powerpoint/2010/main" val="1682551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An ambulatory accessible toilet compartment is used where six or more fixtures, including toilets and urinals, are provided. </a:t>
            </a:r>
          </a:p>
          <a:p>
            <a:pPr defTabSz="914300">
              <a:defRPr/>
            </a:pPr>
            <a:endParaRPr lang="en-US" dirty="0" smtClean="0"/>
          </a:p>
          <a:p>
            <a:pPr defTabSz="914300">
              <a:defRPr/>
            </a:pPr>
            <a:r>
              <a:rPr lang="en-US" dirty="0" smtClean="0"/>
              <a:t>CLICK</a:t>
            </a:r>
            <a:r>
              <a:rPr lang="en-US" baseline="0" dirty="0" smtClean="0"/>
              <a:t> The Ambulatory Accessible Toilet Compartment has a depth of 60 inches minimum. The 2009 ICC A117.1 Standard retains the 36 inches absolute width dimension. The 2010 ADA Standards allow a range of 35 inches to 37 inches maximum width. </a:t>
            </a:r>
          </a:p>
          <a:p>
            <a:pPr defTabSz="914300">
              <a:defRPr/>
            </a:pPr>
            <a:endParaRPr lang="en-US" baseline="0"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55</a:t>
            </a:fld>
            <a:endParaRPr lang="en-US"/>
          </a:p>
        </p:txBody>
      </p:sp>
    </p:spTree>
    <p:extLst>
      <p:ext uri="{BB962C8B-B14F-4D97-AF65-F5344CB8AC3E}">
        <p14:creationId xmlns:p14="http://schemas.microsoft.com/office/powerpoint/2010/main" val="1203431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In the 2017 edition of ICC</a:t>
            </a:r>
            <a:r>
              <a:rPr lang="en-US" baseline="0" dirty="0" smtClean="0"/>
              <a:t> A117.1, the width dimension is 35 inches minimum to 37 inches maximum—the same dimensions as the 2010 ADA standards. </a:t>
            </a:r>
          </a:p>
          <a:p>
            <a:pPr defTabSz="914300">
              <a:defRPr/>
            </a:pPr>
            <a:endParaRPr lang="en-US" dirty="0" smtClean="0"/>
          </a:p>
          <a:p>
            <a:pPr defTabSz="914300">
              <a:defRPr/>
            </a:pPr>
            <a:r>
              <a:rPr lang="en-US" dirty="0" smtClean="0"/>
              <a:t>CLICK Self-closing doors must not swing into the minimum</a:t>
            </a:r>
            <a:r>
              <a:rPr lang="en-US" baseline="0" dirty="0" smtClean="0"/>
              <a:t> required compartment area. Door pull hardware must be installed on both sides of the door near the latch. </a:t>
            </a:r>
            <a:endParaRPr lang="en-US" dirty="0" smtClean="0"/>
          </a:p>
          <a:p>
            <a:pPr defTabSz="914300">
              <a:defRPr/>
            </a:pPr>
            <a:r>
              <a:rPr lang="en-US" dirty="0" smtClean="0"/>
              <a:t>  </a:t>
            </a:r>
          </a:p>
          <a:p>
            <a:pPr defTabSz="914300">
              <a:defRPr/>
            </a:pPr>
            <a:r>
              <a:rPr lang="en-US" dirty="0" smtClean="0"/>
              <a:t>CLICK The toilet must be located on the back wall with the toilet centerline 17 inches minimum and 19 inches maximum from the side wall or partition. </a:t>
            </a:r>
          </a:p>
          <a:p>
            <a:pPr defTabSz="914300">
              <a:defRPr/>
            </a:pPr>
            <a:endParaRPr lang="en-US" dirty="0" smtClean="0"/>
          </a:p>
          <a:p>
            <a:pPr defTabSz="914300">
              <a:defRPr/>
            </a:pPr>
            <a:r>
              <a:rPr lang="en-US" dirty="0" smtClean="0"/>
              <a:t>CLICK Horizontal</a:t>
            </a:r>
            <a:r>
              <a:rPr lang="en-US" baseline="0" dirty="0" smtClean="0"/>
              <a:t> </a:t>
            </a:r>
            <a:r>
              <a:rPr lang="en-US" dirty="0" smtClean="0"/>
              <a:t>Grab bars must be provided on both sides of the toilet</a:t>
            </a:r>
            <a:r>
              <a:rPr lang="en-US" baseline="0" dirty="0" smtClean="0"/>
              <a:t> compartment. A</a:t>
            </a:r>
            <a:r>
              <a:rPr lang="en-US" dirty="0" smtClean="0"/>
              <a:t>dditionally,</a:t>
            </a:r>
            <a:r>
              <a:rPr lang="en-US" baseline="0" dirty="0" smtClean="0"/>
              <a:t> the 2009 ICC/ANSI standards require that a vertical grab bar </a:t>
            </a:r>
            <a:r>
              <a:rPr lang="en-US" baseline="0" dirty="0" smtClean="0"/>
              <a:t>18</a:t>
            </a:r>
            <a:r>
              <a:rPr lang="en-US" sz="1200" b="0" i="0" kern="1200" dirty="0" smtClean="0">
                <a:solidFill>
                  <a:schemeClr val="tx1"/>
                </a:solidFill>
                <a:effectLst/>
                <a:latin typeface="+mn-lt"/>
                <a:ea typeface="+mn-ea"/>
                <a:cs typeface="+mn-cs"/>
              </a:rPr>
              <a:t>"</a:t>
            </a:r>
            <a:r>
              <a:rPr lang="en-US" baseline="0" dirty="0" smtClean="0"/>
              <a:t> </a:t>
            </a:r>
            <a:r>
              <a:rPr lang="en-US" baseline="0" dirty="0" smtClean="0"/>
              <a:t>long minimum, be installed above the horizontal side grab bar on both sides of the toilet compartment. </a:t>
            </a:r>
          </a:p>
          <a:p>
            <a:pPr defTabSz="914300">
              <a:defRPr/>
            </a:pPr>
            <a:endParaRPr lang="en-US" baseline="0" dirty="0" smtClean="0"/>
          </a:p>
          <a:p>
            <a:pPr defTabSz="914300">
              <a:defRPr/>
            </a:pPr>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56</a:t>
            </a:fld>
            <a:endParaRPr lang="en-US"/>
          </a:p>
        </p:txBody>
      </p:sp>
    </p:spTree>
    <p:extLst>
      <p:ext uri="{BB962C8B-B14F-4D97-AF65-F5344CB8AC3E}">
        <p14:creationId xmlns:p14="http://schemas.microsoft.com/office/powerpoint/2010/main" val="969430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Per the</a:t>
            </a:r>
            <a:r>
              <a:rPr lang="en-US" baseline="0" dirty="0" smtClean="0"/>
              <a:t> 2010 ADA and the 2009 ICC A.117.1 Standards, a t</a:t>
            </a:r>
            <a:r>
              <a:rPr lang="en-US" dirty="0" smtClean="0"/>
              <a:t>oe clearance above the finish floor of 9 inches minimum for adults and 12 inches minimum for children</a:t>
            </a:r>
            <a:r>
              <a:rPr lang="en-US" baseline="0" dirty="0" smtClean="0"/>
              <a:t> </a:t>
            </a:r>
            <a:r>
              <a:rPr lang="en-US" dirty="0" smtClean="0"/>
              <a:t>is required under the front partition and one side partition of all accessible toilet compartments. </a:t>
            </a:r>
          </a:p>
          <a:p>
            <a:pPr defTabSz="914300">
              <a:defRPr/>
            </a:pPr>
            <a:endParaRPr lang="en-US" dirty="0" smtClean="0"/>
          </a:p>
          <a:p>
            <a:pPr defTabSz="914300">
              <a:defRPr/>
            </a:pPr>
            <a:r>
              <a:rPr lang="en-US" dirty="0" smtClean="0"/>
              <a:t>The toe clearance must extend 6 inches deep minimum beyond the compartment-side face of the partition. </a:t>
            </a:r>
          </a:p>
          <a:p>
            <a:pPr defTabSz="914300">
              <a:defRPr/>
            </a:pPr>
            <a:endParaRPr lang="en-US" dirty="0" smtClean="0"/>
          </a:p>
          <a:p>
            <a:pPr defTabSz="914300">
              <a:defRPr/>
            </a:pPr>
            <a:r>
              <a:rPr lang="en-US" dirty="0" smtClean="0"/>
              <a:t>Toe clearance at the front partition is not required if the depth of the compartment is greater than 62 inches deep with a wall-hung toilet or 65 inches deep with a floor-mounted toilet. Toe clearance at the side partition is not required in a compartment greater than 66 inches wide.</a:t>
            </a:r>
          </a:p>
          <a:p>
            <a:pPr defTabSz="914300">
              <a:defRPr/>
            </a:pPr>
            <a:endParaRPr lang="en-US" dirty="0" smtClean="0"/>
          </a:p>
          <a:p>
            <a:pPr defTabSz="914300">
              <a:defRPr/>
            </a:pPr>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57</a:t>
            </a:fld>
            <a:endParaRPr lang="en-US"/>
          </a:p>
        </p:txBody>
      </p:sp>
    </p:spTree>
    <p:extLst>
      <p:ext uri="{BB962C8B-B14F-4D97-AF65-F5344CB8AC3E}">
        <p14:creationId xmlns:p14="http://schemas.microsoft.com/office/powerpoint/2010/main" val="2474889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dirty="0" smtClean="0"/>
              <a:t>In the 2017</a:t>
            </a:r>
            <a:r>
              <a:rPr lang="en-US" baseline="0" dirty="0" smtClean="0"/>
              <a:t> edition of</a:t>
            </a:r>
            <a:r>
              <a:rPr lang="en-US" dirty="0" smtClean="0"/>
              <a:t> ICC A117.1</a:t>
            </a:r>
            <a:r>
              <a:rPr lang="en-US" baseline="0" dirty="0" smtClean="0"/>
              <a:t>, toe clearance remains at 12 inches high minimum for adults and children, but now must extend 8 inches minimum, compared to the previous six inch minimum, beyond the compartment front and one side, not including partition stiles. </a:t>
            </a:r>
            <a:br>
              <a:rPr lang="en-US" baseline="0" dirty="0" smtClean="0"/>
            </a:br>
            <a:endParaRPr lang="en-US" baseline="0" dirty="0" smtClean="0"/>
          </a:p>
          <a:p>
            <a:pPr defTabSz="914300">
              <a:defRPr/>
            </a:pPr>
            <a:r>
              <a:rPr lang="en-US" baseline="0" dirty="0" smtClean="0"/>
              <a:t>CLICK Toe clearance at the front and side is not required on compartments greater than 67 inches in depth and 68 inches in width, compared to the previous limit of 65 inches in depth and 66 inches in width. </a:t>
            </a:r>
            <a:endParaRPr lang="en-US" dirty="0" smtClean="0"/>
          </a:p>
          <a:p>
            <a:pPr defTabSz="914300">
              <a:defRPr/>
            </a:pPr>
            <a:endParaRPr lang="en-US" dirty="0" smtClean="0"/>
          </a:p>
          <a:p>
            <a:pPr defTabSz="914300">
              <a:defRPr/>
            </a:pPr>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58</a:t>
            </a:fld>
            <a:endParaRPr lang="en-US"/>
          </a:p>
        </p:txBody>
      </p:sp>
    </p:spTree>
    <p:extLst>
      <p:ext uri="{BB962C8B-B14F-4D97-AF65-F5344CB8AC3E}">
        <p14:creationId xmlns:p14="http://schemas.microsoft.com/office/powerpoint/2010/main" val="3505531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will identify guidelines for writing toilet compartment specifications.</a:t>
            </a:r>
          </a:p>
          <a:p>
            <a:endParaRPr lang="en-US" dirty="0" smtClean="0"/>
          </a:p>
          <a:p>
            <a:r>
              <a:rPr lang="en-US" dirty="0" smtClean="0"/>
              <a:t>CLICK</a:t>
            </a:r>
            <a:endParaRPr lang="en-US" b="0"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59</a:t>
            </a:fld>
            <a:endParaRPr lang="en-US"/>
          </a:p>
        </p:txBody>
      </p:sp>
    </p:spTree>
    <p:extLst>
      <p:ext uri="{BB962C8B-B14F-4D97-AF65-F5344CB8AC3E}">
        <p14:creationId xmlns:p14="http://schemas.microsoft.com/office/powerpoint/2010/main" val="3477191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course will provide up-to-date information relating to the selection and specification of code-compliant toilet partitions for commercial restrooms.  Fire codes and accessibility standards will be discussed, as will guidelines for writing toilet compartment specifications.  </a:t>
            </a:r>
          </a:p>
          <a:p>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a:t>
            </a:fld>
            <a:endParaRPr lang="en-US"/>
          </a:p>
        </p:txBody>
      </p:sp>
    </p:spTree>
    <p:extLst>
      <p:ext uri="{BB962C8B-B14F-4D97-AF65-F5344CB8AC3E}">
        <p14:creationId xmlns:p14="http://schemas.microsoft.com/office/powerpoint/2010/main" val="2393256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smtClean="0"/>
              <a:t>When you write a specification for toilet compartments, it’s critical that the specifier,</a:t>
            </a:r>
            <a:r>
              <a:rPr lang="en-US" b="0" baseline="0" dirty="0" smtClean="0"/>
              <a:t> architect or interior designer understands that this document represents their standard of quality and the exact work they expect the contractor to fulfill. </a:t>
            </a:r>
          </a:p>
          <a:p>
            <a:pPr lvl="0"/>
            <a:endParaRPr lang="en-US" b="0" baseline="0" dirty="0" smtClean="0"/>
          </a:p>
          <a:p>
            <a:pPr lvl="0"/>
            <a:r>
              <a:rPr lang="en-US" b="0" baseline="0" dirty="0" smtClean="0"/>
              <a:t>CLICK It’s important that you always write the specification with a clear description of what you want. </a:t>
            </a:r>
          </a:p>
          <a:p>
            <a:pPr lvl="0"/>
            <a:endParaRPr lang="en-US" b="0" baseline="0" dirty="0" smtClean="0"/>
          </a:p>
          <a:p>
            <a:pPr lvl="0"/>
            <a:r>
              <a:rPr lang="en-US" b="0" baseline="0" dirty="0" smtClean="0"/>
              <a:t>CLICK Any ambiguity can result in confusion when the contractor reviews the specification and begins to assemble the bid. For example, if your toilet compartment specification simply delineates “metal partitions” with no further description, the contractor may be inclined to choose any metal partition at his or her own discretion. Always focus on absolute requirements and ensure that they are clearly stated. </a:t>
            </a:r>
          </a:p>
          <a:p>
            <a:pPr lvl="0"/>
            <a:endParaRPr lang="en-US" b="0" baseline="0" dirty="0" smtClean="0"/>
          </a:p>
          <a:p>
            <a:pPr defTabSz="897301">
              <a:defRPr/>
            </a:pPr>
            <a:r>
              <a:rPr lang="en-US" b="0" baseline="0" dirty="0" smtClean="0"/>
              <a:t>CLICK All materials, hardware and standards of compliance should be described and referenced completely. </a:t>
            </a:r>
          </a:p>
          <a:p>
            <a:pPr lvl="0"/>
            <a:endParaRPr lang="en-US" b="0" dirty="0" smtClean="0"/>
          </a:p>
          <a:p>
            <a:pPr lvl="0"/>
            <a:r>
              <a:rPr lang="en-US" b="0"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60</a:t>
            </a:fld>
            <a:endParaRPr lang="en-US"/>
          </a:p>
        </p:txBody>
      </p:sp>
    </p:spTree>
    <p:extLst>
      <p:ext uri="{BB962C8B-B14F-4D97-AF65-F5344CB8AC3E}">
        <p14:creationId xmlns:p14="http://schemas.microsoft.com/office/powerpoint/2010/main" val="3287860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As we have discussed, there are many specification variables for toilet partition systems based on material, hardware selection and mounting configuration. It is recommended that each new specification reflect the requirements for the given project and not be cut and paste from a previous project which frequently results in a system that is not code-compliant, is not manufactured and cannot be bid. </a:t>
            </a:r>
          </a:p>
          <a:p>
            <a:pPr lvl="0"/>
            <a:endParaRPr lang="en-US" dirty="0" smtClean="0"/>
          </a:p>
          <a:p>
            <a:pPr lvl="0"/>
            <a:r>
              <a:rPr lang="en-US" dirty="0" smtClean="0"/>
              <a:t>CLICK For the purposes</a:t>
            </a:r>
            <a:r>
              <a:rPr lang="en-US" baseline="0" dirty="0" smtClean="0"/>
              <a:t> of this example, we’ll assume that t</a:t>
            </a:r>
            <a:r>
              <a:rPr lang="en-US" dirty="0" smtClean="0"/>
              <a:t>he project is an airport that sees heavy traffic with some heavy use and abuse by a diverse population of users. As such, equipment durability and privacy</a:t>
            </a:r>
            <a:r>
              <a:rPr lang="en-US" baseline="0" dirty="0" smtClean="0"/>
              <a:t> are</a:t>
            </a:r>
            <a:r>
              <a:rPr lang="en-US" dirty="0" smtClean="0"/>
              <a:t> the most significant</a:t>
            </a:r>
            <a:r>
              <a:rPr lang="en-US" baseline="0" dirty="0" smtClean="0"/>
              <a:t> considerations. </a:t>
            </a:r>
            <a:endParaRPr lang="en-US" dirty="0" smtClean="0"/>
          </a:p>
          <a:p>
            <a:pPr lvl="0"/>
            <a:r>
              <a:rPr lang="en-US" dirty="0" smtClean="0"/>
              <a:t> </a:t>
            </a:r>
          </a:p>
          <a:p>
            <a:pPr lvl="0"/>
            <a:r>
              <a:rPr lang="en-US" dirty="0" smtClean="0"/>
              <a:t>With</a:t>
            </a:r>
            <a:r>
              <a:rPr lang="en-US" baseline="0" dirty="0" smtClean="0"/>
              <a:t> this information in mind, </a:t>
            </a:r>
            <a:r>
              <a:rPr lang="en-US" dirty="0" smtClean="0"/>
              <a:t>we are specifying Compact Laminate with privacy options. This material selection will provide scratch</a:t>
            </a:r>
            <a:r>
              <a:rPr lang="en-US" baseline="0" dirty="0" smtClean="0"/>
              <a:t> and impact resistance with the ability to remove graffiti. </a:t>
            </a:r>
            <a:endParaRPr lang="en-US" dirty="0" smtClean="0"/>
          </a:p>
          <a:p>
            <a:pPr lvl="0"/>
            <a:endParaRPr lang="en-US" dirty="0" smtClean="0"/>
          </a:p>
          <a:p>
            <a:pPr lvl="0"/>
            <a:r>
              <a:rPr lang="en-US" dirty="0" smtClean="0"/>
              <a:t>CLICK The mounting configuration is floor-anchored, overhead-braced,</a:t>
            </a:r>
            <a:r>
              <a:rPr lang="en-US" baseline="0" dirty="0" smtClean="0"/>
              <a:t> which will provide the </a:t>
            </a:r>
            <a:r>
              <a:rPr lang="en-US" dirty="0" smtClean="0"/>
              <a:t>sturdiest mounting configuration. </a:t>
            </a:r>
          </a:p>
          <a:p>
            <a:pPr lvl="0"/>
            <a:endParaRPr lang="en-US" dirty="0" smtClean="0"/>
          </a:p>
          <a:p>
            <a:pPr lvl="0"/>
            <a:r>
              <a:rPr lang="en-US" dirty="0" smtClean="0"/>
              <a:t>CLICK Door hinges</a:t>
            </a:r>
            <a:r>
              <a:rPr lang="en-US" baseline="0" dirty="0" smtClean="0"/>
              <a:t> and mounting bracket hardware are full-height, heavy-duty, stainless steel. </a:t>
            </a:r>
          </a:p>
          <a:p>
            <a:pPr lvl="0"/>
            <a:endParaRPr lang="en-US" dirty="0" smtClean="0"/>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61</a:t>
            </a:fld>
            <a:endParaRPr lang="en-US"/>
          </a:p>
        </p:txBody>
      </p:sp>
    </p:spTree>
    <p:extLst>
      <p:ext uri="{BB962C8B-B14F-4D97-AF65-F5344CB8AC3E}">
        <p14:creationId xmlns:p14="http://schemas.microsoft.com/office/powerpoint/2010/main" val="1460096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Before you begin assembling your specification, it is recommended that you ask yourself, what are the toilet compartment needs for the project on which you are working?</a:t>
            </a:r>
          </a:p>
          <a:p>
            <a:pPr defTabSz="897301">
              <a:defRPr/>
            </a:pPr>
            <a:endParaRPr lang="en-US" dirty="0" smtClean="0"/>
          </a:p>
          <a:p>
            <a:pPr defTabSz="897301">
              <a:defRPr/>
            </a:pPr>
            <a:r>
              <a:rPr lang="en-US" dirty="0" smtClean="0"/>
              <a:t>CLICK What is the material? How is it mounted? Which privacy options will be employed? What are the hardware features? Which fire codes and accessibility standards do I need to comply with? </a:t>
            </a:r>
          </a:p>
          <a:p>
            <a:pPr defTabSz="897301">
              <a:defRPr/>
            </a:pPr>
            <a:endParaRPr lang="en-US" dirty="0" smtClean="0"/>
          </a:p>
          <a:p>
            <a:pPr defTabSz="897301">
              <a:defRPr/>
            </a:pPr>
            <a:r>
              <a:rPr lang="en-US" dirty="0" smtClean="0"/>
              <a:t>In all sections of the specification, you should think not only about the material itself—for example, High-Pressure Laminate or Compact Laminate—but also its construction, the partition system’s mounting configuration, the thickness of the panels, stiles and doors, stile reinforcement and the door and mounting hardware appropriate for the occupancy needs of the project. Additionally, the fire-resistance standards with which you intend to comply should be included in the “Referenced Standards” section of the specification. </a:t>
            </a:r>
          </a:p>
          <a:p>
            <a:pPr defTabSz="897301">
              <a:defRPr/>
            </a:pPr>
            <a:endParaRPr lang="en-US" dirty="0" smtClean="0"/>
          </a:p>
          <a:p>
            <a:pPr defTabSz="897301">
              <a:defRPr/>
            </a:pPr>
            <a:r>
              <a:rPr lang="en-US" dirty="0" smtClean="0"/>
              <a:t>CLICK Always describe every facet you expect to be fulfilled by the contractor, within the specification. Your language should say what you want—and what you don’t want. </a:t>
            </a:r>
          </a:p>
          <a:p>
            <a:pPr defTabSz="897301">
              <a:defRPr/>
            </a:pPr>
            <a:endParaRPr lang="en-US" dirty="0" smtClean="0"/>
          </a:p>
          <a:p>
            <a:pPr defTabSz="897301">
              <a:defRPr/>
            </a:pPr>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62</a:t>
            </a:fld>
            <a:endParaRPr lang="en-US"/>
          </a:p>
        </p:txBody>
      </p:sp>
    </p:spTree>
    <p:extLst>
      <p:ext uri="{BB962C8B-B14F-4D97-AF65-F5344CB8AC3E}">
        <p14:creationId xmlns:p14="http://schemas.microsoft.com/office/powerpoint/2010/main" val="3984080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897301" rtl="0" eaLnBrk="1" latinLnBrk="0" hangingPunct="1">
              <a:defRPr/>
            </a:pPr>
            <a:r>
              <a:rPr lang="en-US" sz="1200" kern="1200" dirty="0" smtClean="0">
                <a:solidFill>
                  <a:schemeClr val="tx1"/>
                </a:solidFill>
                <a:latin typeface="+mn-lt"/>
                <a:ea typeface="+mn-ea"/>
                <a:cs typeface="+mn-cs"/>
              </a:rPr>
              <a:t>In the “Materials” section, it’s critical that the exact material and the qualities and construction of each facet are listed to ensure that the contractor fulfills the specification in accordance with your vision, standard of quality and most importantly, local, state and national codes. For this example, the Material Description would read as follows: </a:t>
            </a:r>
          </a:p>
          <a:p>
            <a:pPr marL="0" algn="l" defTabSz="897301" rtl="0" eaLnBrk="1" latinLnBrk="0" hangingPunct="1">
              <a:defRPr/>
            </a:pP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MATERIAL DESCRIPTION</a:t>
            </a:r>
          </a:p>
          <a:p>
            <a:pPr marL="17145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Stiles, panels, doors and screens: Solid Phenolic material. High Pressure Laminate with matte-finish Melamine surfaces and integrally colored face sheets solidly fused with black Phenolic-resin core. Phenolic edges are black; brown edges are not acceptable.</a:t>
            </a:r>
          </a:p>
          <a:p>
            <a:pPr marL="17145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Finished Thickness: Stiles and doors ¾ -inch thick. Uniform thickness of stiles and doors to ensure flush front. Panels and screens ½ -inch thick.</a:t>
            </a:r>
          </a:p>
          <a:p>
            <a:pPr marL="17145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Privacy: Stiles and doors shall have integrated stile and door no-sightline privacy closing. Doors and panels shall be 72 inches extended height.</a:t>
            </a:r>
          </a:p>
          <a:p>
            <a:pPr marL="17145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Fire-Resistance:  NFPA/IBC Class B Interior Wall and Ceiling Finish Classification.</a:t>
            </a:r>
          </a:p>
          <a:p>
            <a:pPr marL="0" algn="l" defTabSz="897301" rtl="0" eaLnBrk="1" latinLnBrk="0" hangingPunct="1">
              <a:spcAft>
                <a:spcPts val="589"/>
              </a:spcAft>
              <a:defRPr/>
            </a:pPr>
            <a:r>
              <a:rPr lang="en-US" sz="1200" kern="1200" dirty="0" smtClean="0">
                <a:solidFill>
                  <a:schemeClr val="tx1"/>
                </a:solidFill>
                <a:latin typeface="+mn-lt"/>
                <a:ea typeface="+mn-ea"/>
                <a:cs typeface="+mn-cs"/>
              </a:rPr>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63</a:t>
            </a:fld>
            <a:endParaRPr lang="en-US"/>
          </a:p>
        </p:txBody>
      </p:sp>
    </p:spTree>
    <p:extLst>
      <p:ext uri="{BB962C8B-B14F-4D97-AF65-F5344CB8AC3E}">
        <p14:creationId xmlns:p14="http://schemas.microsoft.com/office/powerpoint/2010/main" val="3364588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897301" rtl="0" eaLnBrk="1" latinLnBrk="0" hangingPunct="1">
              <a:defRPr/>
            </a:pPr>
            <a:r>
              <a:rPr lang="en-US" sz="1200" kern="1200" dirty="0" smtClean="0">
                <a:solidFill>
                  <a:schemeClr val="tx1"/>
                </a:solidFill>
                <a:latin typeface="+mn-lt"/>
                <a:ea typeface="+mn-ea"/>
                <a:cs typeface="+mn-cs"/>
              </a:rPr>
              <a:t>Similarly, all elements are described completely in</a:t>
            </a:r>
            <a:r>
              <a:rPr lang="en-US" sz="1200" kern="1200" baseline="0" dirty="0" smtClean="0">
                <a:solidFill>
                  <a:schemeClr val="tx1"/>
                </a:solidFill>
                <a:latin typeface="+mn-lt"/>
                <a:ea typeface="+mn-ea"/>
                <a:cs typeface="+mn-cs"/>
              </a:rPr>
              <a:t> the “Hardware Features” section. Features </a:t>
            </a:r>
            <a:r>
              <a:rPr lang="en-US" sz="1200" kern="1200" dirty="0" smtClean="0">
                <a:solidFill>
                  <a:schemeClr val="tx1"/>
                </a:solidFill>
                <a:latin typeface="+mn-lt"/>
                <a:ea typeface="+mn-ea"/>
                <a:cs typeface="+mn-cs"/>
              </a:rPr>
              <a:t>deemed “not acceptable,” such as twist-style door latches, which</a:t>
            </a:r>
            <a:r>
              <a:rPr lang="en-US" sz="1200" kern="1200" baseline="0" dirty="0" smtClean="0">
                <a:solidFill>
                  <a:schemeClr val="tx1"/>
                </a:solidFill>
                <a:latin typeface="+mn-lt"/>
                <a:ea typeface="+mn-ea"/>
                <a:cs typeface="+mn-cs"/>
              </a:rPr>
              <a:t> would not be ADA-compliant, </a:t>
            </a:r>
            <a:r>
              <a:rPr lang="en-US" sz="1200" kern="1200" dirty="0" smtClean="0">
                <a:solidFill>
                  <a:schemeClr val="tx1"/>
                </a:solidFill>
                <a:latin typeface="+mn-lt"/>
                <a:ea typeface="+mn-ea"/>
                <a:cs typeface="+mn-cs"/>
              </a:rPr>
              <a:t>are explicitly identified.</a:t>
            </a:r>
          </a:p>
          <a:p>
            <a:pPr marL="0" algn="l" defTabSz="897301" rtl="0" eaLnBrk="1" latinLnBrk="0" hangingPunct="1">
              <a:defRPr/>
            </a:pP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HARDWARE FEATURES</a:t>
            </a:r>
          </a:p>
          <a:p>
            <a:pPr marL="171450" lvl="0" indent="-171450" algn="l" defTabSz="897301" rtl="0" eaLnBrk="1" latinLnBrk="0" hangingPunct="1">
              <a:buFont typeface="Arial" panose="020B0604020202020204" pitchFamily="34" charset="0"/>
              <a:buChar char="•"/>
              <a:defRPr/>
            </a:pPr>
            <a:r>
              <a:rPr lang="en-US" sz="1200" kern="1200" dirty="0" smtClean="0">
                <a:solidFill>
                  <a:schemeClr val="tx1"/>
                </a:solidFill>
                <a:latin typeface="+mn-lt"/>
                <a:ea typeface="+mn-ea"/>
                <a:cs typeface="+mn-cs"/>
              </a:rPr>
              <a:t>Materials: 18-8, Type 304 stainless steel with satin finish. Chrome-plated “</a:t>
            </a:r>
            <a:r>
              <a:rPr lang="en-US" sz="1200" kern="1200" dirty="0" err="1" smtClean="0">
                <a:solidFill>
                  <a:schemeClr val="tx1"/>
                </a:solidFill>
                <a:latin typeface="+mn-lt"/>
                <a:ea typeface="+mn-ea"/>
                <a:cs typeface="+mn-cs"/>
              </a:rPr>
              <a:t>Zamak</a:t>
            </a:r>
            <a:r>
              <a:rPr lang="en-US" sz="1200" kern="1200" dirty="0" smtClean="0">
                <a:solidFill>
                  <a:schemeClr val="tx1"/>
                </a:solidFill>
                <a:latin typeface="+mn-lt"/>
                <a:ea typeface="+mn-ea"/>
                <a:cs typeface="+mn-cs"/>
              </a:rPr>
              <a:t>”, aluminum, plastic hardware not acceptable.</a:t>
            </a:r>
          </a:p>
          <a:p>
            <a:pPr marL="171450" lvl="0" indent="-171450" algn="l" defTabSz="897301" rtl="0" eaLnBrk="1" latinLnBrk="0" hangingPunct="1">
              <a:buFont typeface="Arial" panose="020B0604020202020204" pitchFamily="34" charset="0"/>
              <a:buChar char="•"/>
              <a:defRPr/>
            </a:pPr>
            <a:r>
              <a:rPr lang="en-US" sz="1200" kern="1200" dirty="0" smtClean="0">
                <a:solidFill>
                  <a:schemeClr val="tx1"/>
                </a:solidFill>
                <a:latin typeface="+mn-lt"/>
                <a:ea typeface="+mn-ea"/>
                <a:cs typeface="+mn-cs"/>
              </a:rPr>
              <a:t>Fastening: Stainless steel machine screws into factory-installed inserts.  Fastening directly into material not acceptable.</a:t>
            </a:r>
          </a:p>
          <a:p>
            <a:pPr marL="171450" lvl="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Mounting: Door hardware and mounting brackets concealed inside compartment.  Exposed hardware and fasteners on exterior of compartment not acceptable except on accessible compartment.</a:t>
            </a:r>
          </a:p>
          <a:p>
            <a:pPr marL="171450" lvl="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Latching: Slide latch into keeper, track prevents door from swinging beyond stile.  Twist-style door latch not acceptable.</a:t>
            </a:r>
          </a:p>
          <a:p>
            <a:pPr marL="0" lvl="0" indent="0" algn="l" defTabSz="897301" rtl="0" eaLnBrk="1" latinLnBrk="0" hangingPunct="1">
              <a:spcAft>
                <a:spcPts val="0"/>
              </a:spcAft>
              <a:buFont typeface="Arial" panose="020B0604020202020204" pitchFamily="34" charset="0"/>
              <a:buNone/>
              <a:defRPr/>
            </a:pPr>
            <a:r>
              <a:rPr lang="en-US" sz="1200" kern="1200" dirty="0" smtClean="0">
                <a:solidFill>
                  <a:schemeClr val="tx1"/>
                </a:solidFill>
                <a:latin typeface="+mn-lt"/>
                <a:ea typeface="+mn-ea"/>
                <a:cs typeface="+mn-cs"/>
              </a:rPr>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64</a:t>
            </a:fld>
            <a:endParaRPr lang="en-US"/>
          </a:p>
        </p:txBody>
      </p:sp>
    </p:spTree>
    <p:extLst>
      <p:ext uri="{BB962C8B-B14F-4D97-AF65-F5344CB8AC3E}">
        <p14:creationId xmlns:p14="http://schemas.microsoft.com/office/powerpoint/2010/main" val="8456210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Hinges and Mounting Brackets: One-piece, extend full height of door and panel. Hinge shall be self-closing. </a:t>
            </a:r>
          </a:p>
          <a:p>
            <a:pPr marL="171450" lvl="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Compliance: Operable with one hand, without tight grasping, pinching or twisting of the wrist; force to operate does not exceed five pounds.</a:t>
            </a:r>
          </a:p>
          <a:p>
            <a:pPr marL="171450" lvl="0" indent="-171450" algn="l" defTabSz="897301" rtl="0" eaLnBrk="1" latinLnBrk="0" hangingPunct="1">
              <a:spcAft>
                <a:spcPts val="0"/>
              </a:spcAft>
              <a:buFont typeface="Arial" panose="020B0604020202020204" pitchFamily="34" charset="0"/>
              <a:buChar char="•"/>
              <a:defRPr/>
            </a:pPr>
            <a:r>
              <a:rPr lang="en-US" sz="1200" kern="1200" dirty="0" smtClean="0">
                <a:solidFill>
                  <a:schemeClr val="tx1"/>
                </a:solidFill>
                <a:latin typeface="+mn-lt"/>
                <a:ea typeface="+mn-ea"/>
                <a:cs typeface="+mn-cs"/>
              </a:rPr>
              <a:t>Emergency Access:  Hinges, latch allow door to be lifted over keeper from outside of compartment.</a:t>
            </a:r>
          </a:p>
          <a:p>
            <a:endParaRPr lang="en-US" dirty="0" smtClean="0"/>
          </a:p>
          <a:p>
            <a:r>
              <a:rPr lang="en-US" dirty="0" smtClean="0"/>
              <a:t>CLICK</a:t>
            </a:r>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65</a:t>
            </a:fld>
            <a:endParaRPr lang="en-US"/>
          </a:p>
        </p:txBody>
      </p:sp>
    </p:spTree>
    <p:extLst>
      <p:ext uri="{BB962C8B-B14F-4D97-AF65-F5344CB8AC3E}">
        <p14:creationId xmlns:p14="http://schemas.microsoft.com/office/powerpoint/2010/main" val="24233902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now understand:</a:t>
            </a:r>
          </a:p>
          <a:p>
            <a:endParaRPr lang="en-US" dirty="0" smtClean="0"/>
          </a:p>
          <a:p>
            <a:r>
              <a:rPr lang="en-US" dirty="0" smtClean="0"/>
              <a:t>CLICK The importance of specifying the appropriate material, hardware,</a:t>
            </a:r>
            <a:r>
              <a:rPr lang="en-US" baseline="0" dirty="0" smtClean="0"/>
              <a:t> </a:t>
            </a:r>
            <a:r>
              <a:rPr lang="en-US" dirty="0" smtClean="0"/>
              <a:t>mounting configuration and privacy options for toilet partitions. </a:t>
            </a:r>
          </a:p>
          <a:p>
            <a:endParaRPr lang="en-US" dirty="0" smtClean="0"/>
          </a:p>
          <a:p>
            <a:r>
              <a:rPr lang="en-US" dirty="0" smtClean="0"/>
              <a:t>CLICK That building type, and budget are also important considerations to ensure that the appropriate toilet partitions are specified. </a:t>
            </a:r>
          </a:p>
          <a:p>
            <a:endParaRPr lang="en-US" dirty="0" smtClean="0"/>
          </a:p>
          <a:p>
            <a:pPr defTabSz="897252">
              <a:defRPr/>
            </a:pPr>
            <a:r>
              <a:rPr lang="en-US" dirty="0" smtClean="0"/>
              <a:t>CLICK And finally, that toilet partition compliance with accessibility standards and fire codes is mandatory.</a:t>
            </a:r>
          </a:p>
          <a:p>
            <a:r>
              <a:rPr lang="en-US" dirty="0" smtClean="0"/>
              <a:t> </a:t>
            </a:r>
          </a:p>
          <a:p>
            <a:r>
              <a:rPr lang="en-US" dirty="0" smtClean="0"/>
              <a:t>CLICK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66</a:t>
            </a:fld>
            <a:endParaRPr lang="en-US"/>
          </a:p>
        </p:txBody>
      </p:sp>
    </p:spTree>
    <p:extLst>
      <p:ext uri="{BB962C8B-B14F-4D97-AF65-F5344CB8AC3E}">
        <p14:creationId xmlns:p14="http://schemas.microsoft.com/office/powerpoint/2010/main" val="29136624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interest in specifying code-compliant toilet partitions.  Please contact </a:t>
            </a:r>
            <a:r>
              <a:rPr lang="en-US" dirty="0" err="1" smtClean="0"/>
              <a:t>Bobrick</a:t>
            </a:r>
            <a:r>
              <a:rPr lang="en-US" dirty="0" smtClean="0"/>
              <a:t> with any questions. </a:t>
            </a:r>
          </a:p>
          <a:p>
            <a:r>
              <a:rPr lang="en-US" dirty="0" smtClean="0"/>
              <a:t> </a:t>
            </a:r>
          </a:p>
          <a:p>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67</a:t>
            </a:fld>
            <a:endParaRPr lang="en-US"/>
          </a:p>
        </p:txBody>
      </p:sp>
    </p:spTree>
    <p:extLst>
      <p:ext uri="{BB962C8B-B14F-4D97-AF65-F5344CB8AC3E}">
        <p14:creationId xmlns:p14="http://schemas.microsoft.com/office/powerpoint/2010/main" val="12178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At the end of this course you will be able to:</a:t>
            </a:r>
          </a:p>
          <a:p>
            <a:pPr lvl="0"/>
            <a:endParaRPr lang="en-US" dirty="0" smtClean="0"/>
          </a:p>
          <a:p>
            <a:r>
              <a:rPr lang="en-US" dirty="0" smtClean="0"/>
              <a:t>CLICK </a:t>
            </a:r>
            <a:r>
              <a:rPr lang="en-US" dirty="0" smtClean="0">
                <a:latin typeface="Arial" pitchFamily="34" charset="0"/>
                <a:cs typeface="Arial" pitchFamily="34" charset="0"/>
              </a:rPr>
              <a:t>Understand current toilet partition material fire code compliance.</a:t>
            </a:r>
          </a:p>
          <a:p>
            <a:endParaRPr lang="en-US" dirty="0" smtClean="0">
              <a:latin typeface="Arial" pitchFamily="34" charset="0"/>
              <a:cs typeface="Arial" pitchFamily="34" charset="0"/>
            </a:endParaRPr>
          </a:p>
          <a:p>
            <a:pPr lvl="0"/>
            <a:r>
              <a:rPr lang="en-US" dirty="0" smtClean="0"/>
              <a:t>CLICK Select the most appropriate toilet partition material, hardware,</a:t>
            </a:r>
            <a:r>
              <a:rPr lang="en-US" baseline="0" dirty="0" smtClean="0"/>
              <a:t> </a:t>
            </a:r>
            <a:r>
              <a:rPr lang="en-US" dirty="0" smtClean="0"/>
              <a:t>mounting configuration and privacy options based on building type.</a:t>
            </a:r>
          </a:p>
          <a:p>
            <a:pPr lvl="0"/>
            <a:r>
              <a:rPr lang="en-US" dirty="0" smtClean="0"/>
              <a:t> </a:t>
            </a:r>
          </a:p>
          <a:p>
            <a:pPr lvl="0"/>
            <a:r>
              <a:rPr lang="en-US" dirty="0" smtClean="0"/>
              <a:t>CLICK Describe three ADA accessible toilet compartment layouts. </a:t>
            </a:r>
          </a:p>
          <a:p>
            <a:pPr lvl="0"/>
            <a:r>
              <a:rPr lang="en-US" dirty="0" smtClean="0"/>
              <a:t> </a:t>
            </a:r>
          </a:p>
          <a:p>
            <a:pPr lvl="0"/>
            <a:r>
              <a:rPr lang="en-US" dirty="0" smtClean="0"/>
              <a:t>CLICK And, identify guidelines for writing toilet compartment specifications.</a:t>
            </a:r>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7</a:t>
            </a:fld>
            <a:endParaRPr lang="en-US"/>
          </a:p>
        </p:txBody>
      </p:sp>
    </p:spTree>
    <p:extLst>
      <p:ext uri="{BB962C8B-B14F-4D97-AF65-F5344CB8AC3E}">
        <p14:creationId xmlns:p14="http://schemas.microsoft.com/office/powerpoint/2010/main" val="318774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learning objective one, we will discuss current</a:t>
            </a:r>
            <a:r>
              <a:rPr lang="en-US" baseline="0" dirty="0" smtClean="0"/>
              <a:t> standards and protocols for </a:t>
            </a:r>
            <a:r>
              <a:rPr lang="en-US" dirty="0" smtClean="0"/>
              <a:t>toilet</a:t>
            </a:r>
            <a:r>
              <a:rPr lang="en-US" baseline="0" dirty="0" smtClean="0"/>
              <a:t> partition material fire code compliance.</a:t>
            </a:r>
          </a:p>
          <a:p>
            <a:endParaRPr lang="en-US" baseline="0" dirty="0" smtClean="0"/>
          </a:p>
          <a:p>
            <a:r>
              <a:rPr lang="en-US" baseline="0" dirty="0" smtClean="0"/>
              <a:t>CLICK</a:t>
            </a:r>
            <a:endParaRPr lang="en-US" dirty="0" smtClean="0"/>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8</a:t>
            </a:fld>
            <a:endParaRPr lang="en-US"/>
          </a:p>
        </p:txBody>
      </p:sp>
    </p:spTree>
    <p:extLst>
      <p:ext uri="{BB962C8B-B14F-4D97-AF65-F5344CB8AC3E}">
        <p14:creationId xmlns:p14="http://schemas.microsoft.com/office/powerpoint/2010/main" val="2268758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In the United States today, there are two key organizations when it comes to model codes and standards relating to fire safety and building construction. These organizations are the International Code Council (ICC) and the National Fire Protection Association (NFPA).  </a:t>
            </a:r>
          </a:p>
          <a:p>
            <a:pPr lvl="0"/>
            <a:endParaRPr lang="en-US" dirty="0" smtClean="0"/>
          </a:p>
          <a:p>
            <a:pPr defTabSz="897252">
              <a:defRPr/>
            </a:pPr>
            <a:r>
              <a:rPr lang="en-US" dirty="0" smtClean="0"/>
              <a:t>CLICK The codes and standards they develop are mandatory when adopted by a jurisdiction such as a city, county, state or the federal government. </a:t>
            </a:r>
          </a:p>
          <a:p>
            <a:pPr defTabSz="897252">
              <a:defRPr/>
            </a:pPr>
            <a:endParaRPr lang="en-US" dirty="0" smtClean="0"/>
          </a:p>
          <a:p>
            <a:pPr defTabSz="897252">
              <a:defRPr/>
            </a:pPr>
            <a:r>
              <a:rPr lang="en-US" dirty="0" smtClean="0"/>
              <a:t>CLICK Currently 48 states, (all but Hawaii and Texas), Washington DC and the Federal Government have adopted the 2009 or later versions of the various ICC (IBC, IFC) and NFPA codes. To locate current ICC codes effective in each state, visit the ICC’s website at http://iccsafe.org</a:t>
            </a:r>
            <a:r>
              <a:rPr lang="en-US" baseline="0" dirty="0" smtClean="0"/>
              <a:t> and search for “International Building Code.” The top result will direct you to an IBC Overview page. Under “Adoptions of the IBC,” open the link to a PDF chart labeled “State Adoptions.” This up-to-date document summarizes the status of each ICC code’s adoption by State. </a:t>
            </a:r>
          </a:p>
          <a:p>
            <a:pPr defTabSz="897252">
              <a:defRPr/>
            </a:pPr>
            <a:endParaRPr lang="en-US" dirty="0" smtClean="0"/>
          </a:p>
          <a:p>
            <a:pPr defTabSz="897252">
              <a:defRPr/>
            </a:pPr>
            <a:r>
              <a:rPr lang="en-US" dirty="0" smtClean="0"/>
              <a:t>CLICK Also, many major corporations require compliance</a:t>
            </a:r>
            <a:r>
              <a:rPr lang="en-US" baseline="0" dirty="0" smtClean="0"/>
              <a:t> regardless of government policy. </a:t>
            </a:r>
            <a:endParaRPr lang="en-US" dirty="0" smtClean="0"/>
          </a:p>
          <a:p>
            <a:pPr lvl="0"/>
            <a:endParaRPr lang="en-US" dirty="0" smtClean="0"/>
          </a:p>
          <a:p>
            <a:pPr lvl="0"/>
            <a:r>
              <a:rPr lang="en-US" dirty="0" smtClean="0"/>
              <a:t>CLICK</a:t>
            </a:r>
          </a:p>
          <a:p>
            <a:endParaRPr lang="en-US" dirty="0"/>
          </a:p>
        </p:txBody>
      </p:sp>
      <p:sp>
        <p:nvSpPr>
          <p:cNvPr id="4" name="Slide Number Placeholder 3"/>
          <p:cNvSpPr>
            <a:spLocks noGrp="1"/>
          </p:cNvSpPr>
          <p:nvPr>
            <p:ph type="sldNum" sz="quarter" idx="10"/>
          </p:nvPr>
        </p:nvSpPr>
        <p:spPr/>
        <p:txBody>
          <a:bodyPr/>
          <a:lstStyle/>
          <a:p>
            <a:fld id="{1DF8E924-8D19-324D-8909-B204222C5A27}" type="slidenum">
              <a:rPr lang="en-US" smtClean="0"/>
              <a:t>9</a:t>
            </a:fld>
            <a:endParaRPr lang="en-US"/>
          </a:p>
        </p:txBody>
      </p:sp>
    </p:spTree>
    <p:extLst>
      <p:ext uri="{BB962C8B-B14F-4D97-AF65-F5344CB8AC3E}">
        <p14:creationId xmlns:p14="http://schemas.microsoft.com/office/powerpoint/2010/main" val="3217100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spcBef>
                <a:spcPts val="300"/>
              </a:spcBef>
              <a:spcAft>
                <a:spcPts val="300"/>
              </a:spcAft>
              <a:defRPr sz="2000">
                <a:solidFill>
                  <a:schemeClr val="bg2">
                    <a:lumMod val="25000"/>
                  </a:schemeClr>
                </a:solidFill>
              </a:defRPr>
            </a:lvl1pPr>
            <a:lvl2pPr>
              <a:spcBef>
                <a:spcPts val="0"/>
              </a:spcBef>
              <a:spcAft>
                <a:spcPts val="300"/>
              </a:spcAft>
              <a:defRPr sz="2000">
                <a:solidFill>
                  <a:schemeClr val="bg2">
                    <a:lumMod val="25000"/>
                  </a:schemeClr>
                </a:solidFill>
              </a:defRPr>
            </a:lvl2pPr>
            <a:lvl3pPr>
              <a:spcBef>
                <a:spcPts val="0"/>
              </a:spcBef>
              <a:spcAft>
                <a:spcPts val="300"/>
              </a:spcAft>
              <a:defRPr sz="2000">
                <a:solidFill>
                  <a:schemeClr val="bg2">
                    <a:lumMod val="25000"/>
                  </a:schemeClr>
                </a:solidFill>
              </a:defRPr>
            </a:lvl3pPr>
            <a:lvl4pPr>
              <a:spcBef>
                <a:spcPts val="0"/>
              </a:spcBef>
              <a:spcAft>
                <a:spcPts val="300"/>
              </a:spcAft>
              <a:defRPr sz="2000">
                <a:solidFill>
                  <a:schemeClr val="bg2">
                    <a:lumMod val="25000"/>
                  </a:schemeClr>
                </a:solidFill>
              </a:defRPr>
            </a:lvl4pPr>
            <a:lvl5pPr>
              <a:spcBef>
                <a:spcPts val="0"/>
              </a:spcBef>
              <a:spcAft>
                <a:spcPts val="300"/>
              </a:spcAft>
              <a:defRPr sz="2000">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29150" y="914400"/>
            <a:ext cx="3886200" cy="4656138"/>
          </a:xfrm>
          <a:solidFill>
            <a:schemeClr val="bg1"/>
          </a:solidFill>
          <a:effectLst>
            <a:outerShdw blurRad="215900" dist="190500" dir="5400000" algn="t" rotWithShape="0">
              <a:prstClr val="black">
                <a:alpha val="25000"/>
              </a:prstClr>
            </a:outerShdw>
          </a:effectLst>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914400"/>
            <a:ext cx="3886200" cy="46558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spcBef>
                <a:spcPts val="300"/>
              </a:spcBef>
              <a:spcAft>
                <a:spcPts val="300"/>
              </a:spcAft>
              <a:defRPr sz="2000">
                <a:solidFill>
                  <a:schemeClr val="bg2">
                    <a:lumMod val="25000"/>
                  </a:schemeClr>
                </a:solidFill>
              </a:defRPr>
            </a:lvl1pPr>
            <a:lvl2pPr>
              <a:spcBef>
                <a:spcPts val="0"/>
              </a:spcBef>
              <a:spcAft>
                <a:spcPts val="300"/>
              </a:spcAft>
              <a:defRPr sz="2000">
                <a:solidFill>
                  <a:schemeClr val="bg2">
                    <a:lumMod val="25000"/>
                  </a:schemeClr>
                </a:solidFill>
              </a:defRPr>
            </a:lvl2pPr>
            <a:lvl3pPr>
              <a:spcBef>
                <a:spcPts val="0"/>
              </a:spcBef>
              <a:spcAft>
                <a:spcPts val="300"/>
              </a:spcAft>
              <a:defRPr sz="2000">
                <a:solidFill>
                  <a:schemeClr val="bg2">
                    <a:lumMod val="25000"/>
                  </a:schemeClr>
                </a:solidFill>
              </a:defRPr>
            </a:lvl3pPr>
            <a:lvl4pPr>
              <a:spcBef>
                <a:spcPts val="0"/>
              </a:spcBef>
              <a:spcAft>
                <a:spcPts val="300"/>
              </a:spcAft>
              <a:defRPr sz="2000">
                <a:solidFill>
                  <a:schemeClr val="bg2">
                    <a:lumMod val="25000"/>
                  </a:schemeClr>
                </a:solidFill>
              </a:defRPr>
            </a:lvl4pPr>
            <a:lvl5pPr>
              <a:spcBef>
                <a:spcPts val="0"/>
              </a:spcBef>
              <a:spcAft>
                <a:spcPts val="300"/>
              </a:spcAft>
              <a:defRPr sz="2000">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29150" y="914400"/>
            <a:ext cx="3886200" cy="4656138"/>
          </a:xfrm>
          <a:solidFill>
            <a:schemeClr val="bg1"/>
          </a:solidFill>
          <a:effectLst>
            <a:outerShdw blurRad="215900" dist="190500" dir="5400000" algn="t" rotWithShape="0">
              <a:prstClr val="black">
                <a:alpha val="25000"/>
              </a:prstClr>
            </a:outerShdw>
          </a:effectLst>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914400"/>
            <a:ext cx="3886200" cy="46558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208346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5754" y="498478"/>
            <a:ext cx="6752492" cy="35327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195754" y="914400"/>
            <a:ext cx="6752492" cy="4659923"/>
          </a:xfrm>
        </p:spPr>
        <p:txBody>
          <a:bodyPr anchor="ctr"/>
          <a:lstStyle>
            <a:lvl1pPr>
              <a:lnSpc>
                <a:spcPts val="2160"/>
              </a:lnSpc>
              <a:spcAft>
                <a:spcPts val="1400"/>
              </a:spcAft>
              <a:defRPr>
                <a:solidFill>
                  <a:schemeClr val="bg2">
                    <a:lumMod val="25000"/>
                  </a:schemeClr>
                </a:solidFill>
              </a:defRPr>
            </a:lvl1pPr>
            <a:lvl2pPr>
              <a:lnSpc>
                <a:spcPts val="2160"/>
              </a:lnSpc>
              <a:spcAft>
                <a:spcPts val="1400"/>
              </a:spcAft>
              <a:defRPr>
                <a:solidFill>
                  <a:schemeClr val="bg2">
                    <a:lumMod val="25000"/>
                  </a:schemeClr>
                </a:solidFill>
              </a:defRPr>
            </a:lvl2pPr>
            <a:lvl3pPr>
              <a:lnSpc>
                <a:spcPts val="2160"/>
              </a:lnSpc>
              <a:spcAft>
                <a:spcPts val="1400"/>
              </a:spcAft>
              <a:defRPr>
                <a:solidFill>
                  <a:schemeClr val="bg2">
                    <a:lumMod val="25000"/>
                  </a:schemeClr>
                </a:solidFill>
              </a:defRPr>
            </a:lvl3pPr>
            <a:lvl4pPr>
              <a:lnSpc>
                <a:spcPts val="2160"/>
              </a:lnSpc>
              <a:spcAft>
                <a:spcPts val="1400"/>
              </a:spcAft>
              <a:defRPr>
                <a:solidFill>
                  <a:schemeClr val="bg2">
                    <a:lumMod val="25000"/>
                  </a:schemeClr>
                </a:solidFill>
              </a:defRPr>
            </a:lvl4pPr>
            <a:lvl5pPr>
              <a:lnSpc>
                <a:spcPts val="2160"/>
              </a:lnSpc>
              <a:spcAft>
                <a:spcPts val="1400"/>
              </a:spcAft>
              <a:defRPr>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4ED7636-0835-7246-9C55-BAE310E3EF85}" type="datetimeFigureOut">
              <a:rPr lang="en-US" smtClean="0"/>
              <a:t>3/13/2018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D0621D2-25DC-7549-B823-B29A28A8270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2022179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69807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77443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46324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1189429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1971971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811876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95259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1146662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100FD9-69FD-B84E-863B-DE96775F7DCE}" type="datetimeFigureOut">
              <a:rPr lang="en-US" smtClean="0"/>
              <a:t>3/13/2018</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B3AA092-754B-6649-950A-DC8D91647390}" type="slidenum">
              <a:rPr lang="en-US" smtClean="0"/>
              <a:t>‹#›</a:t>
            </a:fld>
            <a:endParaRPr lang="en-US"/>
          </a:p>
        </p:txBody>
      </p:sp>
    </p:spTree>
    <p:extLst>
      <p:ext uri="{BB962C8B-B14F-4D97-AF65-F5344CB8AC3E}">
        <p14:creationId xmlns:p14="http://schemas.microsoft.com/office/powerpoint/2010/main" val="437330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spcBef>
                <a:spcPts val="300"/>
              </a:spcBef>
              <a:spcAft>
                <a:spcPts val="300"/>
              </a:spcAft>
              <a:defRPr sz="2000">
                <a:solidFill>
                  <a:schemeClr val="bg2">
                    <a:lumMod val="25000"/>
                  </a:schemeClr>
                </a:solidFill>
              </a:defRPr>
            </a:lvl1pPr>
            <a:lvl2pPr>
              <a:spcBef>
                <a:spcPts val="0"/>
              </a:spcBef>
              <a:spcAft>
                <a:spcPts val="300"/>
              </a:spcAft>
              <a:defRPr sz="2000">
                <a:solidFill>
                  <a:schemeClr val="bg2">
                    <a:lumMod val="25000"/>
                  </a:schemeClr>
                </a:solidFill>
              </a:defRPr>
            </a:lvl2pPr>
            <a:lvl3pPr>
              <a:spcBef>
                <a:spcPts val="0"/>
              </a:spcBef>
              <a:spcAft>
                <a:spcPts val="300"/>
              </a:spcAft>
              <a:defRPr sz="2000">
                <a:solidFill>
                  <a:schemeClr val="bg2">
                    <a:lumMod val="25000"/>
                  </a:schemeClr>
                </a:solidFill>
              </a:defRPr>
            </a:lvl3pPr>
            <a:lvl4pPr>
              <a:spcBef>
                <a:spcPts val="0"/>
              </a:spcBef>
              <a:spcAft>
                <a:spcPts val="300"/>
              </a:spcAft>
              <a:defRPr sz="2000">
                <a:solidFill>
                  <a:schemeClr val="bg2">
                    <a:lumMod val="25000"/>
                  </a:schemeClr>
                </a:solidFill>
              </a:defRPr>
            </a:lvl4pPr>
            <a:lvl5pPr>
              <a:spcBef>
                <a:spcPts val="0"/>
              </a:spcBef>
              <a:spcAft>
                <a:spcPts val="300"/>
              </a:spcAft>
              <a:defRPr sz="2000">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29150" y="914400"/>
            <a:ext cx="3886200" cy="4656138"/>
          </a:xfrm>
          <a:solidFill>
            <a:schemeClr val="bg1"/>
          </a:solidFill>
          <a:effectLst>
            <a:outerShdw blurRad="215900" dist="190500" dir="5400000" algn="t" rotWithShape="0">
              <a:prstClr val="black">
                <a:alpha val="25000"/>
              </a:prstClr>
            </a:outerShdw>
          </a:effectLst>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914400"/>
            <a:ext cx="3886200" cy="4655894"/>
          </a:xfrm>
        </p:spPr>
        <p:txBody>
          <a:bodyPr>
            <a:normAutofit/>
          </a:bodyPr>
          <a:lstStyle>
            <a:lvl1pPr>
              <a:lnSpc>
                <a:spcPts val="2160"/>
              </a:lnSpc>
              <a:spcAft>
                <a:spcPts val="600"/>
              </a:spcAft>
              <a:defRPr sz="1800" baseline="0"/>
            </a:lvl1pPr>
            <a:lvl2pPr>
              <a:lnSpc>
                <a:spcPts val="2160"/>
              </a:lnSpc>
              <a:spcAft>
                <a:spcPts val="600"/>
              </a:spcAft>
              <a:defRPr sz="1800" baseline="0"/>
            </a:lvl2pPr>
            <a:lvl3pPr>
              <a:lnSpc>
                <a:spcPts val="2160"/>
              </a:lnSpc>
              <a:spcAft>
                <a:spcPts val="600"/>
              </a:spcAft>
              <a:defRPr sz="1800" baseline="0"/>
            </a:lvl3pPr>
            <a:lvl4pPr>
              <a:lnSpc>
                <a:spcPts val="2160"/>
              </a:lnSpc>
              <a:spcAft>
                <a:spcPts val="600"/>
              </a:spcAft>
              <a:defRPr sz="1800" baseline="0"/>
            </a:lvl4pPr>
            <a:lvl5pPr>
              <a:lnSpc>
                <a:spcPts val="2160"/>
              </a:lnSpc>
              <a:spcAft>
                <a:spcPts val="600"/>
              </a:spcAft>
              <a:defRPr sz="18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spcBef>
                <a:spcPts val="300"/>
              </a:spcBef>
              <a:spcAft>
                <a:spcPts val="300"/>
              </a:spcAft>
              <a:defRPr sz="2000">
                <a:solidFill>
                  <a:schemeClr val="bg2">
                    <a:lumMod val="25000"/>
                  </a:schemeClr>
                </a:solidFill>
              </a:defRPr>
            </a:lvl1pPr>
            <a:lvl2pPr>
              <a:spcBef>
                <a:spcPts val="0"/>
              </a:spcBef>
              <a:spcAft>
                <a:spcPts val="300"/>
              </a:spcAft>
              <a:defRPr sz="2000">
                <a:solidFill>
                  <a:schemeClr val="bg2">
                    <a:lumMod val="25000"/>
                  </a:schemeClr>
                </a:solidFill>
              </a:defRPr>
            </a:lvl2pPr>
            <a:lvl3pPr>
              <a:spcBef>
                <a:spcPts val="0"/>
              </a:spcBef>
              <a:spcAft>
                <a:spcPts val="300"/>
              </a:spcAft>
              <a:defRPr sz="2000">
                <a:solidFill>
                  <a:schemeClr val="bg2">
                    <a:lumMod val="25000"/>
                  </a:schemeClr>
                </a:solidFill>
              </a:defRPr>
            </a:lvl3pPr>
            <a:lvl4pPr>
              <a:spcBef>
                <a:spcPts val="0"/>
              </a:spcBef>
              <a:spcAft>
                <a:spcPts val="300"/>
              </a:spcAft>
              <a:defRPr sz="2000">
                <a:solidFill>
                  <a:schemeClr val="bg2">
                    <a:lumMod val="25000"/>
                  </a:schemeClr>
                </a:solidFill>
              </a:defRPr>
            </a:lvl4pPr>
            <a:lvl5pPr>
              <a:spcBef>
                <a:spcPts val="0"/>
              </a:spcBef>
              <a:spcAft>
                <a:spcPts val="300"/>
              </a:spcAft>
              <a:defRPr sz="2000">
                <a:solidFill>
                  <a:schemeClr val="bg2">
                    <a:lumMod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29150" y="914400"/>
            <a:ext cx="3886200" cy="4656138"/>
          </a:xfrm>
          <a:solidFill>
            <a:schemeClr val="bg1"/>
          </a:solidFill>
          <a:effectLst>
            <a:outerShdw blurRad="215900" dist="190500" dir="5400000" algn="t" rotWithShape="0">
              <a:prstClr val="black">
                <a:alpha val="25000"/>
              </a:prstClr>
            </a:outerShdw>
          </a:effectLst>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914400"/>
            <a:ext cx="3886200" cy="46558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071616"/>
            <a:ext cx="9144000" cy="786384"/>
          </a:xfrm>
          <a:prstGeom prst="rect">
            <a:avLst/>
          </a:prstGeom>
        </p:spPr>
      </p:pic>
      <p:sp>
        <p:nvSpPr>
          <p:cNvPr id="2" name="Title Placeholder 1"/>
          <p:cNvSpPr>
            <a:spLocks noGrp="1"/>
          </p:cNvSpPr>
          <p:nvPr>
            <p:ph type="title"/>
          </p:nvPr>
        </p:nvSpPr>
        <p:spPr>
          <a:xfrm>
            <a:off x="1195754" y="736174"/>
            <a:ext cx="6752492" cy="35327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95754" y="1362808"/>
            <a:ext cx="6752492" cy="421151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371069"/>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p:titleStyle>
    <p:bodyStyle>
      <a:lvl1pPr marL="0" indent="-228600" algn="l" defTabSz="914400" rtl="0" eaLnBrk="1" latinLnBrk="0" hangingPunct="1">
        <a:lnSpc>
          <a:spcPts val="2060"/>
        </a:lnSpc>
        <a:spcBef>
          <a:spcPts val="1000"/>
        </a:spcBef>
        <a:spcAft>
          <a:spcPts val="1200"/>
        </a:spcAft>
        <a:buClr>
          <a:schemeClr val="tx1"/>
        </a:buClr>
        <a:buFont typeface="Arial" panose="020B0604020202020204" pitchFamily="34" charset="0"/>
        <a:buChar char="•"/>
        <a:defRPr sz="1800" kern="1200">
          <a:solidFill>
            <a:schemeClr val="bg2">
              <a:lumMod val="10000"/>
            </a:schemeClr>
          </a:solidFill>
          <a:latin typeface="Arial" charset="0"/>
          <a:ea typeface="Arial" charset="0"/>
          <a:cs typeface="Arial" charset="0"/>
        </a:defRPr>
      </a:lvl1pPr>
      <a:lvl2pPr marL="463550" indent="-228600" algn="l" defTabSz="914400" rtl="0" eaLnBrk="1" latinLnBrk="0" hangingPunct="1">
        <a:lnSpc>
          <a:spcPts val="2060"/>
        </a:lnSpc>
        <a:spcBef>
          <a:spcPts val="500"/>
        </a:spcBef>
        <a:spcAft>
          <a:spcPts val="1200"/>
        </a:spcAft>
        <a:buClr>
          <a:schemeClr val="tx1"/>
        </a:buClr>
        <a:buFont typeface="Arial" panose="020B0604020202020204" pitchFamily="34" charset="0"/>
        <a:buChar char="•"/>
        <a:tabLst/>
        <a:defRPr sz="1800" kern="1200">
          <a:solidFill>
            <a:schemeClr val="bg2">
              <a:lumMod val="10000"/>
            </a:schemeClr>
          </a:solidFill>
          <a:latin typeface="Arial" charset="0"/>
          <a:ea typeface="Arial" charset="0"/>
          <a:cs typeface="Arial" charset="0"/>
        </a:defRPr>
      </a:lvl2pPr>
      <a:lvl3pPr marL="690563" indent="-227013" algn="l" defTabSz="914400" rtl="0" eaLnBrk="1" latinLnBrk="0" hangingPunct="1">
        <a:lnSpc>
          <a:spcPts val="2060"/>
        </a:lnSpc>
        <a:spcBef>
          <a:spcPts val="500"/>
        </a:spcBef>
        <a:spcAft>
          <a:spcPts val="1200"/>
        </a:spcAft>
        <a:buClr>
          <a:schemeClr val="tx1"/>
        </a:buClr>
        <a:buFont typeface="Arial" panose="020B0604020202020204" pitchFamily="34" charset="0"/>
        <a:buChar char="•"/>
        <a:tabLst/>
        <a:defRPr sz="1800" kern="1200">
          <a:solidFill>
            <a:schemeClr val="bg2">
              <a:lumMod val="10000"/>
            </a:schemeClr>
          </a:solidFill>
          <a:latin typeface="Arial" charset="0"/>
          <a:ea typeface="Arial" charset="0"/>
          <a:cs typeface="Arial" charset="0"/>
        </a:defRPr>
      </a:lvl3pPr>
      <a:lvl4pPr marL="971550" indent="-228600" algn="l" defTabSz="914400" rtl="0" eaLnBrk="1" latinLnBrk="0" hangingPunct="1">
        <a:lnSpc>
          <a:spcPts val="2060"/>
        </a:lnSpc>
        <a:spcBef>
          <a:spcPts val="500"/>
        </a:spcBef>
        <a:spcAft>
          <a:spcPts val="1200"/>
        </a:spcAft>
        <a:buClr>
          <a:schemeClr val="tx1"/>
        </a:buClr>
        <a:buFont typeface="Arial" panose="020B0604020202020204" pitchFamily="34" charset="0"/>
        <a:buChar char="•"/>
        <a:tabLst/>
        <a:defRPr sz="1800" kern="1200">
          <a:solidFill>
            <a:schemeClr val="bg2">
              <a:lumMod val="10000"/>
            </a:schemeClr>
          </a:solidFill>
          <a:latin typeface="Arial" charset="0"/>
          <a:ea typeface="Arial" charset="0"/>
          <a:cs typeface="Arial" charset="0"/>
        </a:defRPr>
      </a:lvl4pPr>
      <a:lvl5pPr marL="1208088" indent="-228600" algn="l" defTabSz="914400" rtl="0" eaLnBrk="1" latinLnBrk="0" hangingPunct="1">
        <a:lnSpc>
          <a:spcPts val="2060"/>
        </a:lnSpc>
        <a:spcBef>
          <a:spcPts val="500"/>
        </a:spcBef>
        <a:spcAft>
          <a:spcPts val="1200"/>
        </a:spcAft>
        <a:buClr>
          <a:schemeClr val="tx1"/>
        </a:buClr>
        <a:buFont typeface="Arial" panose="020B0604020202020204" pitchFamily="34" charset="0"/>
        <a:buChar char="•"/>
        <a:tabLst/>
        <a:defRPr sz="18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071616"/>
            <a:ext cx="9144000" cy="786383"/>
          </a:xfrm>
          <a:prstGeom prst="rect">
            <a:avLst/>
          </a:prstGeom>
        </p:spPr>
      </p:pic>
      <p:sp>
        <p:nvSpPr>
          <p:cNvPr id="2" name="Title Placeholder 1"/>
          <p:cNvSpPr>
            <a:spLocks noGrp="1"/>
          </p:cNvSpPr>
          <p:nvPr>
            <p:ph type="title"/>
          </p:nvPr>
        </p:nvSpPr>
        <p:spPr>
          <a:xfrm>
            <a:off x="628650" y="498477"/>
            <a:ext cx="7886700" cy="35327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465992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3936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0" r:id="rId3"/>
    <p:sldLayoutId id="2147483666" r:id="rId4"/>
  </p:sldLayoutIdLst>
  <p:txStyles>
    <p:title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071616"/>
            <a:ext cx="9144000" cy="786383"/>
          </a:xfrm>
          <a:prstGeom prst="rect">
            <a:avLst/>
          </a:prstGeom>
        </p:spPr>
      </p:pic>
      <p:sp>
        <p:nvSpPr>
          <p:cNvPr id="2" name="Title Placeholder 1"/>
          <p:cNvSpPr>
            <a:spLocks noGrp="1"/>
          </p:cNvSpPr>
          <p:nvPr>
            <p:ph type="title"/>
          </p:nvPr>
        </p:nvSpPr>
        <p:spPr>
          <a:xfrm>
            <a:off x="628650" y="498477"/>
            <a:ext cx="7886700" cy="35327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465992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8907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64" r:id="rId3"/>
    <p:sldLayoutId id="2147483679" r:id="rId4"/>
  </p:sldLayoutIdLst>
  <p:txStyles>
    <p:title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ts val="2160"/>
        </a:lnSpc>
        <a:spcBef>
          <a:spcPts val="300"/>
        </a:spcBef>
        <a:spcAft>
          <a:spcPts val="600"/>
        </a:spcAft>
        <a:buClr>
          <a:schemeClr val="tx1"/>
        </a:buClr>
        <a:buFont typeface="Arial" panose="020B0604020202020204" pitchFamily="34" charset="0"/>
        <a:buChar char="•"/>
        <a:defRPr sz="1800" kern="1200" baseline="0">
          <a:solidFill>
            <a:schemeClr val="bg2">
              <a:lumMod val="25000"/>
            </a:schemeClr>
          </a:solidFill>
          <a:latin typeface="Arial" charset="0"/>
          <a:ea typeface="Arial" charset="0"/>
          <a:cs typeface="Arial" charset="0"/>
        </a:defRPr>
      </a:lvl1pPr>
      <a:lvl2pPr marL="463550" indent="-228600" algn="l" defTabSz="914400" rtl="0" eaLnBrk="1" latinLnBrk="0" hangingPunct="1">
        <a:lnSpc>
          <a:spcPts val="2160"/>
        </a:lnSpc>
        <a:spcBef>
          <a:spcPts val="0"/>
        </a:spcBef>
        <a:spcAft>
          <a:spcPts val="600"/>
        </a:spcAft>
        <a:buClr>
          <a:schemeClr val="tx1"/>
        </a:buClr>
        <a:buFont typeface="Arial" panose="020B0604020202020204" pitchFamily="34" charset="0"/>
        <a:buChar char="•"/>
        <a:tabLst/>
        <a:defRPr sz="1800" kern="1200" baseline="0">
          <a:solidFill>
            <a:schemeClr val="bg2">
              <a:lumMod val="25000"/>
            </a:schemeClr>
          </a:solidFill>
          <a:latin typeface="Arial" charset="0"/>
          <a:ea typeface="Arial" charset="0"/>
          <a:cs typeface="Arial" charset="0"/>
        </a:defRPr>
      </a:lvl2pPr>
      <a:lvl3pPr marL="690563" indent="-227013" algn="l" defTabSz="914400" rtl="0" eaLnBrk="1" latinLnBrk="0" hangingPunct="1">
        <a:lnSpc>
          <a:spcPts val="2160"/>
        </a:lnSpc>
        <a:spcBef>
          <a:spcPts val="0"/>
        </a:spcBef>
        <a:spcAft>
          <a:spcPts val="600"/>
        </a:spcAft>
        <a:buClr>
          <a:schemeClr val="tx1"/>
        </a:buClr>
        <a:buFont typeface="Arial" panose="020B0604020202020204" pitchFamily="34" charset="0"/>
        <a:buChar char="•"/>
        <a:tabLst/>
        <a:defRPr sz="1800" kern="1200" baseline="0">
          <a:solidFill>
            <a:schemeClr val="bg2">
              <a:lumMod val="25000"/>
            </a:schemeClr>
          </a:solidFill>
          <a:latin typeface="Arial" charset="0"/>
          <a:ea typeface="Arial" charset="0"/>
          <a:cs typeface="Arial" charset="0"/>
        </a:defRPr>
      </a:lvl3pPr>
      <a:lvl4pPr marL="919163" indent="-228600" algn="l" defTabSz="914400" rtl="0" eaLnBrk="1" latinLnBrk="0" hangingPunct="1">
        <a:lnSpc>
          <a:spcPts val="2160"/>
        </a:lnSpc>
        <a:spcBef>
          <a:spcPts val="0"/>
        </a:spcBef>
        <a:spcAft>
          <a:spcPts val="600"/>
        </a:spcAft>
        <a:buClr>
          <a:schemeClr val="tx1"/>
        </a:buClr>
        <a:buFont typeface="Arial" panose="020B0604020202020204" pitchFamily="34" charset="0"/>
        <a:buChar char="•"/>
        <a:tabLst/>
        <a:defRPr sz="1800" kern="1200" baseline="0">
          <a:solidFill>
            <a:schemeClr val="bg2">
              <a:lumMod val="25000"/>
            </a:schemeClr>
          </a:solidFill>
          <a:latin typeface="Arial" charset="0"/>
          <a:ea typeface="Arial" charset="0"/>
          <a:cs typeface="Arial" charset="0"/>
        </a:defRPr>
      </a:lvl4pPr>
      <a:lvl5pPr marL="1208088" indent="-254000" algn="l" defTabSz="914400" rtl="0" eaLnBrk="1" latinLnBrk="0" hangingPunct="1">
        <a:lnSpc>
          <a:spcPts val="2160"/>
        </a:lnSpc>
        <a:spcBef>
          <a:spcPts val="0"/>
        </a:spcBef>
        <a:spcAft>
          <a:spcPts val="600"/>
        </a:spcAft>
        <a:buClr>
          <a:schemeClr val="tx1"/>
        </a:buClr>
        <a:buFont typeface="Arial" panose="020B0604020202020204" pitchFamily="34" charset="0"/>
        <a:buChar char="•"/>
        <a:tabLst/>
        <a:defRPr sz="1800" kern="1200" baseline="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071616"/>
            <a:ext cx="9144000" cy="786383"/>
          </a:xfrm>
          <a:prstGeom prst="rect">
            <a:avLst/>
          </a:prstGeom>
        </p:spPr>
      </p:pic>
      <p:sp>
        <p:nvSpPr>
          <p:cNvPr id="2" name="Title Placeholder 1"/>
          <p:cNvSpPr>
            <a:spLocks noGrp="1"/>
          </p:cNvSpPr>
          <p:nvPr>
            <p:ph type="title"/>
          </p:nvPr>
        </p:nvSpPr>
        <p:spPr>
          <a:xfrm>
            <a:off x="628650" y="498477"/>
            <a:ext cx="7886700" cy="35327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465992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 y="6071617"/>
            <a:ext cx="9143988" cy="786383"/>
          </a:xfrm>
          <a:prstGeom prst="rect">
            <a:avLst/>
          </a:prstGeom>
        </p:spPr>
      </p:pic>
    </p:spTree>
    <p:extLst>
      <p:ext uri="{BB962C8B-B14F-4D97-AF65-F5344CB8AC3E}">
        <p14:creationId xmlns:p14="http://schemas.microsoft.com/office/powerpoint/2010/main" val="186453885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071616"/>
            <a:ext cx="9144000" cy="786383"/>
          </a:xfrm>
          <a:prstGeom prst="rect">
            <a:avLst/>
          </a:prstGeom>
        </p:spPr>
      </p:pic>
      <p:sp>
        <p:nvSpPr>
          <p:cNvPr id="2" name="Title Placeholder 1"/>
          <p:cNvSpPr>
            <a:spLocks noGrp="1"/>
          </p:cNvSpPr>
          <p:nvPr>
            <p:ph type="title"/>
          </p:nvPr>
        </p:nvSpPr>
        <p:spPr>
          <a:xfrm>
            <a:off x="628650" y="498477"/>
            <a:ext cx="7886700" cy="35327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465992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 y="6071617"/>
            <a:ext cx="9143976" cy="786382"/>
          </a:xfrm>
          <a:prstGeom prst="rect">
            <a:avLst/>
          </a:prstGeom>
        </p:spPr>
      </p:pic>
    </p:spTree>
    <p:extLst>
      <p:ext uri="{BB962C8B-B14F-4D97-AF65-F5344CB8AC3E}">
        <p14:creationId xmlns:p14="http://schemas.microsoft.com/office/powerpoint/2010/main" val="12742898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71616"/>
            <a:ext cx="9144000" cy="786384"/>
          </a:xfrm>
          <a:prstGeom prst="rect">
            <a:avLst/>
          </a:prstGeom>
        </p:spPr>
      </p:pic>
    </p:spTree>
    <p:extLst>
      <p:ext uri="{BB962C8B-B14F-4D97-AF65-F5344CB8AC3E}">
        <p14:creationId xmlns:p14="http://schemas.microsoft.com/office/powerpoint/2010/main" val="16584919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65.pn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056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 to Model Fire Codes &amp; Standards</a:t>
            </a:r>
            <a:endParaRPr lang="en-US" dirty="0"/>
          </a:p>
        </p:txBody>
      </p:sp>
      <p:sp>
        <p:nvSpPr>
          <p:cNvPr id="3" name="Content Placeholder 2"/>
          <p:cNvSpPr>
            <a:spLocks noGrp="1"/>
          </p:cNvSpPr>
          <p:nvPr>
            <p:ph idx="1"/>
          </p:nvPr>
        </p:nvSpPr>
        <p:spPr>
          <a:xfrm>
            <a:off x="1059473" y="914400"/>
            <a:ext cx="5323742" cy="4659923"/>
          </a:xfrm>
        </p:spPr>
        <p:txBody>
          <a:bodyPr/>
          <a:lstStyle/>
          <a:p>
            <a:pPr marL="0" indent="0">
              <a:spcAft>
                <a:spcPts val="1200"/>
              </a:spcAft>
              <a:buNone/>
            </a:pPr>
            <a:r>
              <a:rPr lang="en-US" b="1" dirty="0" smtClean="0"/>
              <a:t>Toilet room privacy partition codes:</a:t>
            </a:r>
          </a:p>
          <a:p>
            <a:pPr>
              <a:spcAft>
                <a:spcPts val="900"/>
              </a:spcAft>
            </a:pPr>
            <a:r>
              <a:rPr lang="en-US" dirty="0" smtClean="0"/>
              <a:t>International Building Code (IBC)</a:t>
            </a:r>
          </a:p>
          <a:p>
            <a:pPr>
              <a:spcAft>
                <a:spcPts val="900"/>
              </a:spcAft>
            </a:pPr>
            <a:r>
              <a:rPr lang="en-US" dirty="0" smtClean="0"/>
              <a:t>International Fire Code (IFC)</a:t>
            </a:r>
          </a:p>
          <a:p>
            <a:pPr>
              <a:spcAft>
                <a:spcPts val="900"/>
              </a:spcAft>
            </a:pPr>
            <a:r>
              <a:rPr lang="en-US" dirty="0" smtClean="0"/>
              <a:t>NFPA Life Safety Code</a:t>
            </a:r>
            <a:r>
              <a:rPr lang="en-US" baseline="30000" dirty="0" smtClean="0"/>
              <a:t>®</a:t>
            </a:r>
            <a:r>
              <a:rPr lang="en-US" dirty="0" smtClean="0"/>
              <a:t>  (NFPA 101</a:t>
            </a:r>
            <a:r>
              <a:rPr lang="en-US" baseline="30000" dirty="0" smtClean="0"/>
              <a:t>®</a:t>
            </a:r>
            <a:r>
              <a:rPr lang="en-US" dirty="0" smtClean="0"/>
              <a:t>)</a:t>
            </a:r>
          </a:p>
          <a:p>
            <a:r>
              <a:rPr lang="en-US" dirty="0" smtClean="0"/>
              <a:t>NFPA Fire Code (NFPA 1)</a:t>
            </a:r>
            <a:endParaRPr lang="en-US"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6459" y="1172629"/>
            <a:ext cx="1742994" cy="2347233"/>
          </a:xfrm>
          <a:prstGeom prst="rect">
            <a:avLst/>
          </a:prstGeom>
          <a:noFill/>
          <a:ln>
            <a:noFill/>
          </a:ln>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5936" y="3764120"/>
            <a:ext cx="1705591" cy="1801410"/>
          </a:xfrm>
          <a:prstGeom prst="rect">
            <a:avLst/>
          </a:prstGeom>
          <a:noFill/>
          <a:ln>
            <a:noFill/>
          </a:ln>
        </p:spPr>
      </p:pic>
    </p:spTree>
    <p:extLst>
      <p:ext uri="{BB962C8B-B14F-4D97-AF65-F5344CB8AC3E}">
        <p14:creationId xmlns:p14="http://schemas.microsoft.com/office/powerpoint/2010/main" val="130231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498477"/>
            <a:ext cx="7886700" cy="353279"/>
          </a:xfrm>
        </p:spPr>
        <p:txBody>
          <a:bodyPr>
            <a:normAutofit fontScale="90000"/>
          </a:bodyPr>
          <a:lstStyle/>
          <a:p>
            <a:r>
              <a:rPr lang="en-US" dirty="0"/>
              <a:t>Revised Toilet Partition Requirements</a:t>
            </a:r>
          </a:p>
        </p:txBody>
      </p:sp>
      <p:sp>
        <p:nvSpPr>
          <p:cNvPr id="10" name="Content Placeholder 9"/>
          <p:cNvSpPr>
            <a:spLocks noGrp="1"/>
          </p:cNvSpPr>
          <p:nvPr>
            <p:ph sz="half" idx="1"/>
          </p:nvPr>
        </p:nvSpPr>
        <p:spPr>
          <a:xfrm>
            <a:off x="628650" y="914400"/>
            <a:ext cx="4576396" cy="4655894"/>
          </a:xfrm>
        </p:spPr>
        <p:txBody>
          <a:bodyPr>
            <a:normAutofit/>
          </a:bodyPr>
          <a:lstStyle/>
          <a:p>
            <a:pPr marL="0" indent="0">
              <a:lnSpc>
                <a:spcPts val="2160"/>
              </a:lnSpc>
              <a:spcBef>
                <a:spcPts val="0"/>
              </a:spcBef>
              <a:spcAft>
                <a:spcPts val="900"/>
              </a:spcAft>
              <a:buNone/>
            </a:pPr>
            <a:r>
              <a:rPr lang="en-US" sz="1800" b="1" dirty="0">
                <a:latin typeface="Arial" pitchFamily="34" charset="0"/>
                <a:cs typeface="Arial" pitchFamily="34" charset="0"/>
              </a:rPr>
              <a:t>ICC and NFPA codes have been revised:</a:t>
            </a:r>
          </a:p>
          <a:p>
            <a:pPr marL="234950" indent="-234950">
              <a:lnSpc>
                <a:spcPts val="2160"/>
              </a:lnSpc>
              <a:spcBef>
                <a:spcPts val="0"/>
              </a:spcBef>
              <a:spcAft>
                <a:spcPts val="900"/>
              </a:spcAft>
            </a:pPr>
            <a:r>
              <a:rPr lang="en-US" sz="1800" dirty="0" smtClean="0">
                <a:latin typeface="Arial" pitchFamily="34" charset="0"/>
                <a:cs typeface="Arial" pitchFamily="34" charset="0"/>
              </a:rPr>
              <a:t>Toilet </a:t>
            </a:r>
            <a:r>
              <a:rPr lang="en-US" sz="1800" dirty="0">
                <a:latin typeface="Arial" pitchFamily="34" charset="0"/>
                <a:cs typeface="Arial" pitchFamily="34" charset="0"/>
              </a:rPr>
              <a:t>room privacy partitions are now regulated as </a:t>
            </a:r>
            <a:r>
              <a:rPr lang="en-US" sz="1800" b="1" dirty="0">
                <a:latin typeface="Arial" pitchFamily="34" charset="0"/>
                <a:cs typeface="Arial" pitchFamily="34" charset="0"/>
              </a:rPr>
              <a:t>interior finish, </a:t>
            </a:r>
            <a:r>
              <a:rPr lang="en-US" sz="1800" dirty="0">
                <a:latin typeface="Arial" pitchFamily="34" charset="0"/>
                <a:cs typeface="Arial" pitchFamily="34" charset="0"/>
              </a:rPr>
              <a:t>and as </a:t>
            </a:r>
            <a:r>
              <a:rPr lang="en-US" sz="1800" dirty="0" smtClean="0">
                <a:latin typeface="Arial" pitchFamily="34" charset="0"/>
                <a:cs typeface="Arial" pitchFamily="34" charset="0"/>
              </a:rPr>
              <a:t>such</a:t>
            </a:r>
            <a:r>
              <a:rPr lang="en-US" sz="1800" dirty="0">
                <a:latin typeface="Arial" pitchFamily="34" charset="0"/>
                <a:cs typeface="Arial" pitchFamily="34" charset="0"/>
              </a:rPr>
              <a:t>, shall comply with interior finishes compliance standards.</a:t>
            </a:r>
            <a:endParaRPr lang="en-US" sz="1800" dirty="0"/>
          </a:p>
        </p:txBody>
      </p:sp>
      <p:pic>
        <p:nvPicPr>
          <p:cNvPr id="11" name="Picture Placeholder 2"/>
          <p:cNvPicPr>
            <a:picLocks noChangeAspect="1"/>
          </p:cNvPicPr>
          <p:nvPr/>
        </p:nvPicPr>
        <p:blipFill rotWithShape="1">
          <a:blip r:embed="rId3"/>
          <a:srcRect l="856" t="618" r="998" b="190"/>
          <a:stretch/>
        </p:blipFill>
        <p:spPr>
          <a:xfrm>
            <a:off x="5460023" y="1457375"/>
            <a:ext cx="2839915" cy="3692256"/>
          </a:xfrm>
          <a:prstGeom prst="rect">
            <a:avLst/>
          </a:prstGeom>
          <a:effectLst>
            <a:outerShdw blurRad="177800" dist="101600" dir="5400000" algn="t" rotWithShape="0">
              <a:prstClr val="black">
                <a:alpha val="23000"/>
              </a:prstClr>
            </a:outerShdw>
          </a:effectLst>
        </p:spPr>
      </p:pic>
    </p:spTree>
    <p:extLst>
      <p:ext uri="{BB962C8B-B14F-4D97-AF65-F5344CB8AC3E}">
        <p14:creationId xmlns:p14="http://schemas.microsoft.com/office/powerpoint/2010/main" val="453212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Non-PP and Non-HDPE Interior Finishes Compliance</a:t>
            </a:r>
          </a:p>
        </p:txBody>
      </p:sp>
      <p:sp>
        <p:nvSpPr>
          <p:cNvPr id="3" name="Content Placeholder 2"/>
          <p:cNvSpPr>
            <a:spLocks noGrp="1"/>
          </p:cNvSpPr>
          <p:nvPr>
            <p:ph idx="1"/>
          </p:nvPr>
        </p:nvSpPr>
        <p:spPr>
          <a:xfrm>
            <a:off x="628649" y="1010016"/>
            <a:ext cx="5455627" cy="4933586"/>
          </a:xfrm>
        </p:spPr>
        <p:txBody>
          <a:bodyPr>
            <a:normAutofit/>
          </a:bodyPr>
          <a:lstStyle/>
          <a:p>
            <a:pPr marL="342900" indent="-342900">
              <a:lnSpc>
                <a:spcPts val="2160"/>
              </a:lnSpc>
              <a:spcAft>
                <a:spcPts val="900"/>
              </a:spcAft>
            </a:pPr>
            <a:r>
              <a:rPr lang="en-US" sz="1800" dirty="0">
                <a:latin typeface="Arial" pitchFamily="34" charset="0"/>
                <a:cs typeface="Arial" pitchFamily="34" charset="0"/>
              </a:rPr>
              <a:t>Non-PP and Non-HDPE toilet partition materials:</a:t>
            </a:r>
          </a:p>
          <a:p>
            <a:pPr marL="800100" lvl="1" indent="-342900">
              <a:lnSpc>
                <a:spcPts val="2160"/>
              </a:lnSpc>
              <a:buFont typeface="Arial" pitchFamily="34" charset="0"/>
              <a:buChar char="–"/>
            </a:pPr>
            <a:r>
              <a:rPr lang="en-US" sz="1800" dirty="0">
                <a:latin typeface="Arial" pitchFamily="34" charset="0"/>
                <a:cs typeface="Arial" pitchFamily="34" charset="0"/>
              </a:rPr>
              <a:t>Stainless steel</a:t>
            </a:r>
          </a:p>
          <a:p>
            <a:pPr marL="800100" lvl="1" indent="-342900">
              <a:lnSpc>
                <a:spcPts val="2160"/>
              </a:lnSpc>
              <a:buFont typeface="Arial" pitchFamily="34" charset="0"/>
              <a:buChar char="–"/>
            </a:pPr>
            <a:r>
              <a:rPr lang="en-US" sz="1800" dirty="0">
                <a:latin typeface="Arial" pitchFamily="34" charset="0"/>
                <a:cs typeface="Arial" pitchFamily="34" charset="0"/>
              </a:rPr>
              <a:t>Painted metal</a:t>
            </a:r>
          </a:p>
          <a:p>
            <a:pPr marL="800100" lvl="1" indent="-342900">
              <a:lnSpc>
                <a:spcPts val="2160"/>
              </a:lnSpc>
              <a:buFont typeface="Arial" pitchFamily="34" charset="0"/>
              <a:buChar char="–"/>
            </a:pPr>
            <a:r>
              <a:rPr lang="en-US" sz="1800" dirty="0">
                <a:latin typeface="Arial" pitchFamily="34" charset="0"/>
                <a:cs typeface="Arial" pitchFamily="34" charset="0"/>
              </a:rPr>
              <a:t>High pressure laminate (HPL)</a:t>
            </a:r>
          </a:p>
          <a:p>
            <a:pPr marL="800100" lvl="1" indent="-342900">
              <a:lnSpc>
                <a:spcPts val="2160"/>
              </a:lnSpc>
              <a:buFont typeface="Arial" pitchFamily="34" charset="0"/>
              <a:buChar char="–"/>
            </a:pPr>
            <a:r>
              <a:rPr lang="en-US" sz="1800" dirty="0">
                <a:latin typeface="Arial" pitchFamily="34" charset="0"/>
                <a:cs typeface="Arial" pitchFamily="34" charset="0"/>
              </a:rPr>
              <a:t>Compact laminate (CL)</a:t>
            </a:r>
          </a:p>
          <a:p>
            <a:pPr marL="800100" lvl="1" indent="-342900">
              <a:lnSpc>
                <a:spcPts val="2160"/>
              </a:lnSpc>
              <a:buFont typeface="Arial" pitchFamily="34" charset="0"/>
              <a:buChar char="–"/>
            </a:pPr>
            <a:r>
              <a:rPr lang="en-US" sz="1800" dirty="0">
                <a:latin typeface="Arial" pitchFamily="34" charset="0"/>
                <a:cs typeface="Arial" pitchFamily="34" charset="0"/>
              </a:rPr>
              <a:t>Color-through-solid phenolic core</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Solid color reinforced composite (SCRC)</a:t>
            </a:r>
          </a:p>
          <a:p>
            <a:pPr marL="342900" indent="-342900">
              <a:lnSpc>
                <a:spcPts val="2160"/>
              </a:lnSpc>
              <a:spcAft>
                <a:spcPts val="900"/>
              </a:spcAft>
            </a:pPr>
            <a:r>
              <a:rPr lang="en-US" sz="1800" dirty="0" smtClean="0">
                <a:latin typeface="Arial" pitchFamily="34" charset="0"/>
                <a:cs typeface="Arial" pitchFamily="34" charset="0"/>
              </a:rPr>
              <a:t>Must </a:t>
            </a:r>
            <a:r>
              <a:rPr lang="en-US" sz="1800" dirty="0">
                <a:latin typeface="Arial" pitchFamily="34" charset="0"/>
                <a:cs typeface="Arial" pitchFamily="34" charset="0"/>
              </a:rPr>
              <a:t>be tested in accordance with:</a:t>
            </a:r>
          </a:p>
          <a:p>
            <a:pPr marL="800100" lvl="1" indent="-342900">
              <a:lnSpc>
                <a:spcPts val="2160"/>
              </a:lnSpc>
              <a:buFont typeface="Arial" pitchFamily="34" charset="0"/>
              <a:buChar char="–"/>
            </a:pPr>
            <a:r>
              <a:rPr lang="en-US" sz="1800" dirty="0">
                <a:latin typeface="Arial" pitchFamily="34" charset="0"/>
                <a:cs typeface="Arial" pitchFamily="34" charset="0"/>
              </a:rPr>
              <a:t>ASTM E 84</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UL 723 </a:t>
            </a:r>
          </a:p>
          <a:p>
            <a:pPr marL="342900" indent="-342900">
              <a:lnSpc>
                <a:spcPts val="2160"/>
              </a:lnSpc>
              <a:spcAft>
                <a:spcPts val="900"/>
              </a:spcAft>
            </a:pPr>
            <a:r>
              <a:rPr lang="en-US" sz="1800" dirty="0" smtClean="0">
                <a:latin typeface="Arial" pitchFamily="34" charset="0"/>
                <a:cs typeface="Arial" pitchFamily="34" charset="0"/>
              </a:rPr>
              <a:t>Or </a:t>
            </a:r>
            <a:r>
              <a:rPr lang="en-US" sz="1800" dirty="0">
                <a:latin typeface="Arial" pitchFamily="34" charset="0"/>
                <a:cs typeface="Arial" pitchFamily="34" charset="0"/>
              </a:rPr>
              <a:t>alternatively,</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NFPA 286 Room-Corner Test</a:t>
            </a:r>
          </a:p>
        </p:txBody>
      </p:sp>
      <p:pic>
        <p:nvPicPr>
          <p:cNvPr id="6" name="Picture 5"/>
          <p:cNvPicPr>
            <a:picLocks noChangeAspect="1"/>
          </p:cNvPicPr>
          <p:nvPr/>
        </p:nvPicPr>
        <p:blipFill>
          <a:blip r:embed="rId3" cstate="print">
            <a:clrChange>
              <a:clrFrom>
                <a:srgbClr val="FCFBFB"/>
              </a:clrFrom>
              <a:clrTo>
                <a:srgbClr val="FCFBFB">
                  <a:alpha val="0"/>
                </a:srgbClr>
              </a:clrTo>
            </a:clrChange>
            <a:extLst>
              <a:ext uri="{28A0092B-C50C-407E-A947-70E740481C1C}">
                <a14:useLocalDpi xmlns:a14="http://schemas.microsoft.com/office/drawing/2010/main" val="0"/>
              </a:ext>
            </a:extLst>
          </a:blip>
          <a:stretch>
            <a:fillRect/>
          </a:stretch>
        </p:blipFill>
        <p:spPr>
          <a:xfrm>
            <a:off x="6287616" y="1122116"/>
            <a:ext cx="2144206" cy="2412230"/>
          </a:xfrm>
          <a:prstGeom prst="rect">
            <a:avLst/>
          </a:prstGeom>
        </p:spPr>
      </p:pic>
      <p:pic>
        <p:nvPicPr>
          <p:cNvPr id="7" name="Picture 6" descr="http://www.pensacolafire.com/_inc/contents/416/ul-certified.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7769" y="3614033"/>
            <a:ext cx="1784444" cy="178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3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498477"/>
            <a:ext cx="7886700" cy="353279"/>
          </a:xfrm>
        </p:spPr>
        <p:txBody>
          <a:bodyPr>
            <a:normAutofit fontScale="90000"/>
          </a:bodyPr>
          <a:lstStyle/>
          <a:p>
            <a:r>
              <a:rPr lang="en-US" dirty="0"/>
              <a:t>PP and HDPE Interior Finishes Compliance</a:t>
            </a:r>
          </a:p>
        </p:txBody>
      </p:sp>
      <p:sp>
        <p:nvSpPr>
          <p:cNvPr id="10" name="Content Placeholder 9"/>
          <p:cNvSpPr>
            <a:spLocks noGrp="1"/>
          </p:cNvSpPr>
          <p:nvPr>
            <p:ph sz="half" idx="1"/>
          </p:nvPr>
        </p:nvSpPr>
        <p:spPr>
          <a:xfrm>
            <a:off x="628649" y="1164978"/>
            <a:ext cx="6950319" cy="4237895"/>
          </a:xfrm>
        </p:spPr>
        <p:txBody>
          <a:bodyPr>
            <a:normAutofit/>
          </a:bodyPr>
          <a:lstStyle/>
          <a:p>
            <a:pPr marL="0" indent="0">
              <a:lnSpc>
                <a:spcPts val="2160"/>
              </a:lnSpc>
              <a:spcBef>
                <a:spcPts val="0"/>
              </a:spcBef>
              <a:spcAft>
                <a:spcPts val="900"/>
              </a:spcAft>
              <a:buNone/>
            </a:pPr>
            <a:r>
              <a:rPr lang="en-US" sz="1800" b="1" dirty="0">
                <a:latin typeface="Arial" pitchFamily="34" charset="0"/>
                <a:cs typeface="Arial" pitchFamily="34" charset="0"/>
              </a:rPr>
              <a:t>Requirements for polypropylene and high-density polyethylene have been revised</a:t>
            </a:r>
            <a:r>
              <a:rPr lang="en-US" sz="1800" b="1" dirty="0" smtClean="0">
                <a:latin typeface="Arial" pitchFamily="34" charset="0"/>
                <a:cs typeface="Arial" pitchFamily="34" charset="0"/>
              </a:rPr>
              <a:t>:</a:t>
            </a:r>
            <a:endParaRPr lang="en-US" sz="1800" b="1" dirty="0">
              <a:latin typeface="Arial" pitchFamily="34" charset="0"/>
              <a:cs typeface="Arial" pitchFamily="34" charset="0"/>
            </a:endParaRPr>
          </a:p>
          <a:p>
            <a:pPr marL="342900" indent="-342900">
              <a:lnSpc>
                <a:spcPts val="2160"/>
              </a:lnSpc>
              <a:spcAft>
                <a:spcPts val="900"/>
              </a:spcAft>
            </a:pPr>
            <a:r>
              <a:rPr lang="en-US" sz="1800" dirty="0">
                <a:latin typeface="Arial" pitchFamily="34" charset="0"/>
                <a:cs typeface="Arial" pitchFamily="34" charset="0"/>
              </a:rPr>
              <a:t>ASTM E 84 is not best method for testing certain plastics.</a:t>
            </a:r>
          </a:p>
          <a:p>
            <a:pPr marL="342900" indent="-342900">
              <a:lnSpc>
                <a:spcPts val="2160"/>
              </a:lnSpc>
              <a:spcAft>
                <a:spcPts val="900"/>
              </a:spcAft>
            </a:pPr>
            <a:r>
              <a:rPr lang="en-US" sz="1800" dirty="0" smtClean="0">
                <a:latin typeface="Arial" pitchFamily="34" charset="0"/>
                <a:cs typeface="Arial" pitchFamily="34" charset="0"/>
              </a:rPr>
              <a:t>NFPA </a:t>
            </a:r>
            <a:r>
              <a:rPr lang="en-US" sz="1800" dirty="0">
                <a:latin typeface="Arial" pitchFamily="34" charset="0"/>
                <a:cs typeface="Arial" pitchFamily="34" charset="0"/>
              </a:rPr>
              <a:t>286 Room-Corner Test is proper way to regulate them.</a:t>
            </a:r>
          </a:p>
          <a:p>
            <a:pPr marL="342900" indent="-342900">
              <a:lnSpc>
                <a:spcPts val="2160"/>
              </a:lnSpc>
              <a:spcAft>
                <a:spcPts val="600"/>
              </a:spcAft>
            </a:pPr>
            <a:r>
              <a:rPr lang="en-US" sz="1800" dirty="0" smtClean="0">
                <a:latin typeface="Arial" pitchFamily="34" charset="0"/>
                <a:cs typeface="Arial" pitchFamily="34" charset="0"/>
              </a:rPr>
              <a:t>All </a:t>
            </a:r>
            <a:r>
              <a:rPr lang="en-US" sz="1800" dirty="0">
                <a:latin typeface="Arial" pitchFamily="34" charset="0"/>
                <a:cs typeface="Arial" pitchFamily="34" charset="0"/>
              </a:rPr>
              <a:t>4 codes require interior finishes using PP or HDPE be tested in accordance with NFPA 286 Room-Corner Test.</a:t>
            </a:r>
          </a:p>
        </p:txBody>
      </p:sp>
    </p:spTree>
    <p:extLst>
      <p:ext uri="{BB962C8B-B14F-4D97-AF65-F5344CB8AC3E}">
        <p14:creationId xmlns:p14="http://schemas.microsoft.com/office/powerpoint/2010/main" val="137782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8478"/>
            <a:ext cx="7886700" cy="442300"/>
          </a:xfrm>
        </p:spPr>
        <p:txBody>
          <a:bodyPr>
            <a:normAutofit fontScale="90000"/>
          </a:bodyPr>
          <a:lstStyle/>
          <a:p>
            <a:r>
              <a:rPr lang="en-US" dirty="0"/>
              <a:t> Request Test Documentation </a:t>
            </a:r>
            <a:r>
              <a:rPr lang="en-US"/>
              <a:t>Confirming </a:t>
            </a:r>
            <a:r>
              <a:rPr lang="en-US" smtClean="0"/>
              <a:t>Compliance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71225963"/>
              </p:ext>
            </p:extLst>
          </p:nvPr>
        </p:nvGraphicFramePr>
        <p:xfrm>
          <a:off x="1732091" y="2154115"/>
          <a:ext cx="5556732" cy="2137495"/>
        </p:xfrm>
        <a:graphic>
          <a:graphicData uri="http://schemas.openxmlformats.org/drawingml/2006/table">
            <a:tbl>
              <a:tblPr firstRow="1" bandRow="1">
                <a:tableStyleId>{8FD4443E-F989-4FC4-A0C8-D5A2AF1F390B}</a:tableStyleId>
              </a:tblPr>
              <a:tblGrid>
                <a:gridCol w="2746305">
                  <a:extLst>
                    <a:ext uri="{9D8B030D-6E8A-4147-A177-3AD203B41FA5}">
                      <a16:colId xmlns:a16="http://schemas.microsoft.com/office/drawing/2014/main" val="20000"/>
                    </a:ext>
                  </a:extLst>
                </a:gridCol>
                <a:gridCol w="2810427">
                  <a:extLst>
                    <a:ext uri="{9D8B030D-6E8A-4147-A177-3AD203B41FA5}">
                      <a16:colId xmlns:a16="http://schemas.microsoft.com/office/drawing/2014/main" val="20001"/>
                    </a:ext>
                  </a:extLst>
                </a:gridCol>
              </a:tblGrid>
              <a:tr h="268082">
                <a:tc>
                  <a:txBody>
                    <a:bodyPr/>
                    <a:lstStyle/>
                    <a:p>
                      <a:r>
                        <a:rPr lang="en-US" baseline="0" dirty="0" smtClean="0">
                          <a:latin typeface="Arial" charset="0"/>
                        </a:rPr>
                        <a:t> Material</a:t>
                      </a:r>
                      <a:endParaRPr lang="en-US" b="1" baseline="0" dirty="0">
                        <a:latin typeface="Arial" charset="0"/>
                        <a:cs typeface="Arial" panose="020B0604020202020204" pitchFamily="34" charset="0"/>
                      </a:endParaRPr>
                    </a:p>
                  </a:txBody>
                  <a:tcPr anchor="ctr"/>
                </a:tc>
                <a:tc>
                  <a:txBody>
                    <a:bodyPr/>
                    <a:lstStyle/>
                    <a:p>
                      <a:r>
                        <a:rPr lang="en-US" baseline="0" dirty="0" smtClean="0">
                          <a:latin typeface="Arial" charset="0"/>
                        </a:rPr>
                        <a:t>Test</a:t>
                      </a:r>
                      <a:endParaRPr lang="en-US"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1018121">
                <a:tc>
                  <a:txBody>
                    <a:bodyPr/>
                    <a:lstStyle/>
                    <a:p>
                      <a:pPr marL="60325"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HPL, CL, Color-Through-</a:t>
                      </a:r>
                      <a:br>
                        <a:rPr lang="en-US" sz="1500" dirty="0" smtClean="0">
                          <a:latin typeface="Arial" charset="0"/>
                        </a:rPr>
                      </a:br>
                      <a:r>
                        <a:rPr lang="en-US" sz="1500" dirty="0" smtClean="0">
                          <a:latin typeface="Arial" charset="0"/>
                        </a:rPr>
                        <a:t>Phenolic, SCRC</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60325"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ASTM E 84, UL 723 </a:t>
                      </a:r>
                      <a:br>
                        <a:rPr lang="en-US" sz="1500" dirty="0" smtClean="0">
                          <a:latin typeface="Arial" charset="0"/>
                        </a:rPr>
                      </a:br>
                      <a:r>
                        <a:rPr lang="en-US" sz="1500" dirty="0" smtClean="0">
                          <a:latin typeface="Arial" charset="0"/>
                        </a:rPr>
                        <a:t>or NFPA 286</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753614">
                <a:tc>
                  <a:txBody>
                    <a:bodyPr/>
                    <a:lstStyle/>
                    <a:p>
                      <a:pPr marL="122238"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PP, HDPE</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NFPA 286</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99113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498477"/>
            <a:ext cx="7886700" cy="353279"/>
          </a:xfrm>
        </p:spPr>
        <p:txBody>
          <a:bodyPr>
            <a:normAutofit fontScale="90000"/>
          </a:bodyPr>
          <a:lstStyle/>
          <a:p>
            <a:r>
              <a:rPr lang="en-US" dirty="0"/>
              <a:t>Code-Compliant Specifications</a:t>
            </a:r>
          </a:p>
        </p:txBody>
      </p:sp>
      <p:sp>
        <p:nvSpPr>
          <p:cNvPr id="5" name="Content Placeholder 9"/>
          <p:cNvSpPr txBox="1">
            <a:spLocks/>
          </p:cNvSpPr>
          <p:nvPr/>
        </p:nvSpPr>
        <p:spPr>
          <a:xfrm>
            <a:off x="628650" y="922092"/>
            <a:ext cx="7873510" cy="465589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34950">
              <a:lnSpc>
                <a:spcPts val="2160"/>
              </a:lnSpc>
              <a:spcAft>
                <a:spcPts val="900"/>
              </a:spcAft>
            </a:pPr>
            <a:r>
              <a:rPr lang="en-US" sz="1800" b="1" dirty="0">
                <a:latin typeface="Arial" pitchFamily="34" charset="0"/>
                <a:cs typeface="Arial" pitchFamily="34" charset="0"/>
              </a:rPr>
              <a:t>For Solid Plastic Toilet Compartments:</a:t>
            </a:r>
          </a:p>
          <a:p>
            <a:pPr lvl="1">
              <a:lnSpc>
                <a:spcPts val="2160"/>
              </a:lnSpc>
              <a:spcAft>
                <a:spcPts val="900"/>
              </a:spcAft>
              <a:buFont typeface=".AppleSystemUIFont" charset="-120"/>
              <a:buChar char="–"/>
            </a:pPr>
            <a:r>
              <a:rPr lang="en-US" sz="1800" dirty="0"/>
              <a:t>“Solid plastic, HDPE toilet compartments shall be tested </a:t>
            </a:r>
            <a:br>
              <a:rPr lang="en-US" sz="1800" dirty="0"/>
            </a:br>
            <a:r>
              <a:rPr lang="en-US" sz="1800" dirty="0"/>
              <a:t>and comply with the NFPA 286 Room-Corner Test.”</a:t>
            </a:r>
          </a:p>
          <a:p>
            <a:pPr marL="234950" indent="-234950">
              <a:lnSpc>
                <a:spcPts val="2160"/>
              </a:lnSpc>
              <a:spcAft>
                <a:spcPts val="900"/>
              </a:spcAft>
            </a:pPr>
            <a:r>
              <a:rPr lang="en-US" sz="1800" b="1" dirty="0">
                <a:latin typeface="Arial" pitchFamily="34" charset="0"/>
                <a:cs typeface="Arial" pitchFamily="34" charset="0"/>
              </a:rPr>
              <a:t>For Non-Plastic Toilet Compartments:</a:t>
            </a:r>
          </a:p>
          <a:p>
            <a:pPr lvl="1">
              <a:lnSpc>
                <a:spcPts val="2160"/>
              </a:lnSpc>
              <a:spcAft>
                <a:spcPts val="900"/>
              </a:spcAft>
              <a:buFont typeface=".AppleSystemUIFont" charset="-120"/>
              <a:buChar char="–"/>
            </a:pPr>
            <a:r>
              <a:rPr lang="en-US" sz="1800" dirty="0"/>
              <a:t>“Compact laminate, high pressure laminate or stainless steel toilet </a:t>
            </a:r>
            <a:r>
              <a:rPr lang="en-US" sz="1800" dirty="0" smtClean="0"/>
              <a:t>compartments </a:t>
            </a:r>
            <a:r>
              <a:rPr lang="en-US" sz="1800" dirty="0"/>
              <a:t>shall be tested and comply with ASTM E84, UL 723 </a:t>
            </a:r>
            <a:r>
              <a:rPr lang="en-US" sz="1800" dirty="0" smtClean="0"/>
              <a:t/>
            </a:r>
            <a:br>
              <a:rPr lang="en-US" sz="1800" dirty="0" smtClean="0"/>
            </a:br>
            <a:r>
              <a:rPr lang="en-US" sz="1800" dirty="0" smtClean="0"/>
              <a:t>or </a:t>
            </a:r>
            <a:r>
              <a:rPr lang="en-US" sz="1800" dirty="0"/>
              <a:t>alternatively, NFPA 286</a:t>
            </a:r>
          </a:p>
        </p:txBody>
      </p:sp>
    </p:spTree>
    <p:extLst>
      <p:ext uri="{BB962C8B-B14F-4D97-AF65-F5344CB8AC3E}">
        <p14:creationId xmlns:p14="http://schemas.microsoft.com/office/powerpoint/2010/main" val="7803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39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4" t="1" r="750" b="862"/>
          <a:stretch/>
        </p:blipFill>
        <p:spPr>
          <a:xfrm>
            <a:off x="5174273" y="1292471"/>
            <a:ext cx="2371815" cy="940777"/>
          </a:xfrm>
          <a:effectLst>
            <a:outerShdw blurRad="127000" dist="101600" dir="5400000" algn="t" rotWithShape="0">
              <a:prstClr val="black">
                <a:alpha val="28000"/>
              </a:prstClr>
            </a:outerShdw>
          </a:effectLst>
        </p:spPr>
      </p:pic>
      <p:sp>
        <p:nvSpPr>
          <p:cNvPr id="3" name="Title 2"/>
          <p:cNvSpPr>
            <a:spLocks noGrp="1"/>
          </p:cNvSpPr>
          <p:nvPr>
            <p:ph type="title"/>
          </p:nvPr>
        </p:nvSpPr>
        <p:spPr/>
        <p:txBody>
          <a:bodyPr>
            <a:normAutofit fontScale="90000"/>
          </a:bodyPr>
          <a:lstStyle/>
          <a:p>
            <a:r>
              <a:rPr lang="en-US" dirty="0"/>
              <a:t>Materials and Construction Methods</a:t>
            </a:r>
          </a:p>
        </p:txBody>
      </p:sp>
      <p:sp>
        <p:nvSpPr>
          <p:cNvPr id="4" name="Content Placeholder 3"/>
          <p:cNvSpPr>
            <a:spLocks noGrp="1"/>
          </p:cNvSpPr>
          <p:nvPr>
            <p:ph sz="half" idx="1"/>
          </p:nvPr>
        </p:nvSpPr>
        <p:spPr>
          <a:xfrm>
            <a:off x="1393583" y="1005252"/>
            <a:ext cx="3327888" cy="4727337"/>
          </a:xfrm>
        </p:spPr>
        <p:txBody>
          <a:bodyPr>
            <a:noAutofit/>
          </a:bodyPr>
          <a:lstStyle/>
          <a:p>
            <a:pPr marL="234950" indent="-227013"/>
            <a:r>
              <a:rPr lang="en-US" dirty="0">
                <a:latin typeface="Arial" pitchFamily="34" charset="0"/>
                <a:cs typeface="Arial" pitchFamily="34" charset="0"/>
              </a:rPr>
              <a:t>Honeycomb Construction</a:t>
            </a:r>
          </a:p>
          <a:p>
            <a:pPr lvl="1">
              <a:buFont typeface="Arial" pitchFamily="34" charset="0"/>
              <a:buChar char="–"/>
            </a:pPr>
            <a:r>
              <a:rPr lang="en-US" dirty="0">
                <a:latin typeface="Arial" pitchFamily="34" charset="0"/>
                <a:cs typeface="Arial" pitchFamily="34" charset="0"/>
              </a:rPr>
              <a:t>Painted metal</a:t>
            </a:r>
          </a:p>
          <a:p>
            <a:pPr lvl="1">
              <a:spcAft>
                <a:spcPts val="1800"/>
              </a:spcAft>
              <a:buFont typeface="Arial" pitchFamily="34" charset="0"/>
              <a:buChar char="–"/>
            </a:pPr>
            <a:r>
              <a:rPr lang="en-US" dirty="0">
                <a:latin typeface="Arial" pitchFamily="34" charset="0"/>
                <a:cs typeface="Arial" pitchFamily="34" charset="0"/>
              </a:rPr>
              <a:t>Stainless steel</a:t>
            </a:r>
          </a:p>
          <a:p>
            <a:pPr marL="234950" indent="-234950"/>
            <a:r>
              <a:rPr lang="en-US" dirty="0" smtClean="0">
                <a:latin typeface="Arial" pitchFamily="34" charset="0"/>
                <a:cs typeface="Arial" pitchFamily="34" charset="0"/>
              </a:rPr>
              <a:t>Bonded </a:t>
            </a:r>
            <a:r>
              <a:rPr lang="en-US" dirty="0">
                <a:latin typeface="Arial" pitchFamily="34" charset="0"/>
                <a:cs typeface="Arial" pitchFamily="34" charset="0"/>
              </a:rPr>
              <a:t>Construction</a:t>
            </a:r>
          </a:p>
          <a:p>
            <a:pPr lvl="1">
              <a:spcAft>
                <a:spcPts val="1800"/>
              </a:spcAft>
              <a:buFont typeface="Arial" pitchFamily="34" charset="0"/>
              <a:buChar char="–"/>
            </a:pPr>
            <a:r>
              <a:rPr lang="en-US" dirty="0">
                <a:latin typeface="Arial" pitchFamily="34" charset="0"/>
                <a:cs typeface="Arial" pitchFamily="34" charset="0"/>
              </a:rPr>
              <a:t>High pressure laminate</a:t>
            </a:r>
          </a:p>
          <a:p>
            <a:pPr marL="234950" indent="-234950"/>
            <a:r>
              <a:rPr lang="en-US" dirty="0" smtClean="0">
                <a:latin typeface="Arial" pitchFamily="34" charset="0"/>
                <a:cs typeface="Arial" pitchFamily="34" charset="0"/>
              </a:rPr>
              <a:t>Layered </a:t>
            </a:r>
            <a:r>
              <a:rPr lang="en-US" dirty="0">
                <a:latin typeface="Arial" pitchFamily="34" charset="0"/>
                <a:cs typeface="Arial" pitchFamily="34" charset="0"/>
              </a:rPr>
              <a:t>Construction</a:t>
            </a:r>
          </a:p>
          <a:p>
            <a:pPr lvl="1">
              <a:spcAft>
                <a:spcPts val="1800"/>
              </a:spcAft>
              <a:buFont typeface="Arial" pitchFamily="34" charset="0"/>
              <a:buChar char="–"/>
            </a:pPr>
            <a:r>
              <a:rPr lang="en-US" dirty="0">
                <a:latin typeface="Arial" pitchFamily="34" charset="0"/>
                <a:cs typeface="Arial" pitchFamily="34" charset="0"/>
              </a:rPr>
              <a:t>Compact laminate</a:t>
            </a:r>
          </a:p>
          <a:p>
            <a:pPr marL="234950" indent="-234950"/>
            <a:r>
              <a:rPr lang="en-US" dirty="0" smtClean="0">
                <a:latin typeface="Arial" pitchFamily="34" charset="0"/>
                <a:cs typeface="Arial" pitchFamily="34" charset="0"/>
              </a:rPr>
              <a:t>Homogeneous </a:t>
            </a:r>
            <a:r>
              <a:rPr lang="en-US" dirty="0">
                <a:latin typeface="Arial" pitchFamily="34" charset="0"/>
                <a:cs typeface="Arial" pitchFamily="34" charset="0"/>
              </a:rPr>
              <a:t>Construction</a:t>
            </a:r>
          </a:p>
          <a:p>
            <a:pPr lvl="1">
              <a:buFont typeface="Arial" pitchFamily="34" charset="0"/>
              <a:buChar char="–"/>
            </a:pPr>
            <a:r>
              <a:rPr lang="en-US" dirty="0">
                <a:latin typeface="Arial" pitchFamily="34" charset="0"/>
                <a:cs typeface="Arial" pitchFamily="34" charset="0"/>
              </a:rPr>
              <a:t>HDPE</a:t>
            </a:r>
          </a:p>
          <a:p>
            <a:pPr lvl="1">
              <a:buFont typeface="Arial" pitchFamily="34" charset="0"/>
              <a:buChar char="–"/>
            </a:pPr>
            <a:r>
              <a:rPr lang="en-US" dirty="0" smtClean="0">
                <a:latin typeface="Arial" pitchFamily="34" charset="0"/>
                <a:cs typeface="Arial" pitchFamily="34" charset="0"/>
              </a:rPr>
              <a:t>SCRC</a:t>
            </a:r>
            <a:endParaRPr lang="en-US" dirty="0">
              <a:latin typeface="Arial" pitchFamily="34" charset="0"/>
              <a:cs typeface="Arial" pitchFamily="34" charset="0"/>
            </a:endParaRPr>
          </a:p>
        </p:txBody>
      </p:sp>
      <p:pic>
        <p:nvPicPr>
          <p:cNvPr id="6"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465" y="2412754"/>
            <a:ext cx="2371818" cy="940777"/>
          </a:xfrm>
          <a:prstGeom prst="rect">
            <a:avLst/>
          </a:prstGeom>
          <a:solidFill>
            <a:schemeClr val="bg1"/>
          </a:solidFill>
          <a:effectLst>
            <a:outerShdw blurRad="127000" dist="101600" dir="5400000" algn="t" rotWithShape="0">
              <a:prstClr val="black">
                <a:alpha val="28000"/>
              </a:prstClr>
            </a:outerShdw>
          </a:effectLst>
        </p:spPr>
      </p:pic>
      <p:pic>
        <p:nvPicPr>
          <p:cNvPr id="7" name="Picture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4273" y="3497869"/>
            <a:ext cx="2371818" cy="940776"/>
          </a:xfrm>
          <a:prstGeom prst="rect">
            <a:avLst/>
          </a:prstGeom>
          <a:solidFill>
            <a:schemeClr val="bg1"/>
          </a:solidFill>
          <a:effectLst>
            <a:outerShdw blurRad="127000" dist="101600" dir="5400000" algn="t" rotWithShape="0">
              <a:prstClr val="black">
                <a:alpha val="28000"/>
              </a:prstClr>
            </a:outerShdw>
          </a:effectLst>
        </p:spPr>
      </p:pic>
      <p:pic>
        <p:nvPicPr>
          <p:cNvPr id="8" name="Picture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4273" y="4618151"/>
            <a:ext cx="2371815" cy="940776"/>
          </a:xfrm>
          <a:prstGeom prst="rect">
            <a:avLst/>
          </a:prstGeom>
          <a:solidFill>
            <a:schemeClr val="bg1"/>
          </a:solidFill>
          <a:effectLst>
            <a:outerShdw blurRad="127000" dist="101600" dir="5400000" algn="t" rotWithShape="0">
              <a:prstClr val="black">
                <a:alpha val="28000"/>
              </a:prstClr>
            </a:outerShdw>
          </a:effectLst>
        </p:spPr>
      </p:pic>
    </p:spTree>
    <p:extLst>
      <p:ext uri="{BB962C8B-B14F-4D97-AF65-F5344CB8AC3E}">
        <p14:creationId xmlns:p14="http://schemas.microsoft.com/office/powerpoint/2010/main" val="75323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Effect transition="in" filter="fade">
                                      <p:cBhvr>
                                        <p:cTn id="46" dur="500"/>
                                        <p:tgtEl>
                                          <p:spTgt spid="4">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fade">
                                      <p:cBhvr>
                                        <p:cTn id="49" dur="500"/>
                                        <p:tgtEl>
                                          <p:spTgt spid="4">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310681813"/>
              </p:ext>
            </p:extLst>
          </p:nvPr>
        </p:nvGraphicFramePr>
        <p:xfrm>
          <a:off x="1011121" y="1152784"/>
          <a:ext cx="4670706" cy="4309850"/>
        </p:xfrm>
        <a:graphic>
          <a:graphicData uri="http://schemas.openxmlformats.org/drawingml/2006/table">
            <a:tbl>
              <a:tblPr firstRow="1" bandRow="1">
                <a:tableStyleId>{8FD4443E-F989-4FC4-A0C8-D5A2AF1F390B}</a:tableStyleId>
              </a:tblPr>
              <a:tblGrid>
                <a:gridCol w="2189279">
                  <a:extLst>
                    <a:ext uri="{9D8B030D-6E8A-4147-A177-3AD203B41FA5}">
                      <a16:colId xmlns:a16="http://schemas.microsoft.com/office/drawing/2014/main" val="20000"/>
                    </a:ext>
                  </a:extLst>
                </a:gridCol>
                <a:gridCol w="2481427">
                  <a:extLst>
                    <a:ext uri="{9D8B030D-6E8A-4147-A177-3AD203B41FA5}">
                      <a16:colId xmlns:a16="http://schemas.microsoft.com/office/drawing/2014/main" val="20001"/>
                    </a:ext>
                  </a:extLst>
                </a:gridCol>
              </a:tblGrid>
              <a:tr h="557937">
                <a:tc>
                  <a:txBody>
                    <a:bodyPr/>
                    <a:lstStyle/>
                    <a:p>
                      <a:r>
                        <a:rPr lang="en-US" baseline="0" dirty="0" smtClean="0">
                          <a:latin typeface="Arial" charset="0"/>
                        </a:rPr>
                        <a:t> Pros</a:t>
                      </a:r>
                      <a:endParaRPr lang="en-US" b="1" baseline="0" dirty="0">
                        <a:latin typeface="Arial" charset="0"/>
                        <a:cs typeface="Arial" panose="020B0604020202020204" pitchFamily="34" charset="0"/>
                      </a:endParaRPr>
                    </a:p>
                  </a:txBody>
                  <a:tcPr anchor="ctr"/>
                </a:tc>
                <a:tc>
                  <a:txBody>
                    <a:bodyPr/>
                    <a:lstStyle/>
                    <a:p>
                      <a:r>
                        <a:rPr lang="en-US" baseline="0" dirty="0" smtClean="0">
                          <a:latin typeface="Arial" charset="0"/>
                        </a:rPr>
                        <a:t>Cons</a:t>
                      </a:r>
                      <a:endParaRPr lang="en-US"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557937">
                <a:tc>
                  <a:txBody>
                    <a:bodyPr/>
                    <a:lstStyle/>
                    <a:p>
                      <a:pPr marL="0" indent="0">
                        <a:buFontTx/>
                        <a:buNone/>
                      </a:pPr>
                      <a:r>
                        <a:rPr lang="en-US" sz="1500" dirty="0" smtClean="0">
                          <a:latin typeface="Arial" charset="0"/>
                        </a:rPr>
                        <a:t> Availability</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Rusts</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648865">
                <a:tc>
                  <a:txBody>
                    <a:bodyPr/>
                    <a:lstStyle/>
                    <a:p>
                      <a:pPr marL="0" indent="0">
                        <a:buFontTx/>
                        <a:buNone/>
                      </a:pPr>
                      <a:r>
                        <a:rPr lang="en-US" sz="1500" dirty="0" smtClean="0">
                          <a:latin typeface="Arial" charset="0"/>
                        </a:rPr>
                        <a:t> Inexpensive</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Dents</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557937">
                <a:tc>
                  <a:txBody>
                    <a:bodyPr/>
                    <a:lstStyle/>
                    <a:p>
                      <a:pPr marL="0" indent="0">
                        <a:buFontTx/>
                        <a:buNone/>
                      </a:pPr>
                      <a:r>
                        <a:rPr lang="en-US" sz="1500" dirty="0" smtClean="0">
                          <a:latin typeface="Arial" charset="0"/>
                        </a:rPr>
                        <a:t> Can be painted</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Scratches</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871300">
                <a:tc>
                  <a:txBody>
                    <a:bodyPr/>
                    <a:lstStyle/>
                    <a:p>
                      <a:pPr marL="0" indent="0">
                        <a:buFontTx/>
                        <a:buNone/>
                      </a:pPr>
                      <a:r>
                        <a:rPr lang="en-US" sz="1500" dirty="0" smtClean="0">
                          <a:latin typeface="Arial" charset="0"/>
                        </a:rPr>
                        <a:t> Class “A” Interior Wall</a:t>
                      </a:r>
                      <a:r>
                        <a:rPr lang="en-US" sz="1500" baseline="0" dirty="0" smtClean="0">
                          <a:latin typeface="Arial" charset="0"/>
                        </a:rPr>
                        <a:t>    </a:t>
                      </a:r>
                      <a:br>
                        <a:rPr lang="en-US" sz="1500" baseline="0" dirty="0" smtClean="0">
                          <a:latin typeface="Arial" charset="0"/>
                        </a:rPr>
                      </a:br>
                      <a:r>
                        <a:rPr lang="en-US" sz="1500" baseline="0" dirty="0" smtClean="0">
                          <a:latin typeface="Arial" charset="0"/>
                        </a:rPr>
                        <a:t> Finish Classification</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Graffiti</a:t>
                      </a:r>
                    </a:p>
                    <a:p>
                      <a:pPr marL="0" indent="0">
                        <a:buFontTx/>
                        <a:buNone/>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557937">
                <a:tc>
                  <a:txBody>
                    <a:bodyPr/>
                    <a:lstStyle/>
                    <a:p>
                      <a:pPr marL="0" indent="0">
                        <a:buFontTx/>
                        <a:buNone/>
                      </a:pP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Odors</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557937">
                <a:tc>
                  <a:txBody>
                    <a:bodyPr/>
                    <a:lstStyle/>
                    <a:p>
                      <a:pPr marL="0" indent="0">
                        <a:buFontTx/>
                        <a:buNone/>
                      </a:pP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Limited</a:t>
                      </a:r>
                      <a:r>
                        <a:rPr lang="en-US" sz="1500" baseline="0" dirty="0" smtClean="0">
                          <a:latin typeface="Arial" charset="0"/>
                        </a:rPr>
                        <a:t> warranty</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pic>
        <p:nvPicPr>
          <p:cNvPr id="12" name="Picture 11" descr="16-Honeycomb.png"/>
          <p:cNvPicPr>
            <a:picLocks noChangeAspect="1"/>
          </p:cNvPicPr>
          <p:nvPr/>
        </p:nvPicPr>
        <p:blipFill rotWithShape="1">
          <a:blip r:embed="rId3" cstate="print"/>
          <a:srcRect l="22423"/>
          <a:stretch/>
        </p:blipFill>
        <p:spPr>
          <a:xfrm rot="5400000">
            <a:off x="4931657" y="2175517"/>
            <a:ext cx="4320678" cy="2275212"/>
          </a:xfrm>
          <a:prstGeom prst="rect">
            <a:avLst/>
          </a:prstGeom>
          <a:ln>
            <a:noFill/>
          </a:ln>
          <a:effectLst>
            <a:outerShdw blurRad="152400" dist="38100" dir="5400000" sx="99000" sy="99000" rotWithShape="0">
              <a:prstClr val="black">
                <a:alpha val="21000"/>
              </a:prstClr>
            </a:outerShdw>
          </a:effectLst>
        </p:spPr>
      </p:pic>
      <p:sp>
        <p:nvSpPr>
          <p:cNvPr id="13" name="Title 1"/>
          <p:cNvSpPr>
            <a:spLocks noGrp="1"/>
          </p:cNvSpPr>
          <p:nvPr>
            <p:ph type="title"/>
          </p:nvPr>
        </p:nvSpPr>
        <p:spPr>
          <a:xfrm>
            <a:off x="628650" y="498477"/>
            <a:ext cx="7886700" cy="353279"/>
          </a:xfrm>
        </p:spPr>
        <p:txBody>
          <a:bodyPr>
            <a:normAutofit fontScale="90000"/>
          </a:bodyPr>
          <a:lstStyle/>
          <a:p>
            <a:r>
              <a:rPr lang="en-US" dirty="0" smtClean="0"/>
              <a:t>Honeycomb Construction – Painted Metal</a:t>
            </a:r>
            <a:endParaRPr lang="en-US" dirty="0"/>
          </a:p>
        </p:txBody>
      </p:sp>
    </p:spTree>
    <p:extLst>
      <p:ext uri="{BB962C8B-B14F-4D97-AF65-F5344CB8AC3E}">
        <p14:creationId xmlns:p14="http://schemas.microsoft.com/office/powerpoint/2010/main" val="2009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354748391"/>
              </p:ext>
            </p:extLst>
          </p:nvPr>
        </p:nvGraphicFramePr>
        <p:xfrm>
          <a:off x="1011121" y="1152784"/>
          <a:ext cx="4670706" cy="4320680"/>
        </p:xfrm>
        <a:graphic>
          <a:graphicData uri="http://schemas.openxmlformats.org/drawingml/2006/table">
            <a:tbl>
              <a:tblPr firstRow="1" bandRow="1">
                <a:tableStyleId>{8FD4443E-F989-4FC4-A0C8-D5A2AF1F390B}</a:tableStyleId>
              </a:tblPr>
              <a:tblGrid>
                <a:gridCol w="2189279">
                  <a:extLst>
                    <a:ext uri="{9D8B030D-6E8A-4147-A177-3AD203B41FA5}">
                      <a16:colId xmlns:a16="http://schemas.microsoft.com/office/drawing/2014/main" val="20000"/>
                    </a:ext>
                  </a:extLst>
                </a:gridCol>
                <a:gridCol w="2481427">
                  <a:extLst>
                    <a:ext uri="{9D8B030D-6E8A-4147-A177-3AD203B41FA5}">
                      <a16:colId xmlns:a16="http://schemas.microsoft.com/office/drawing/2014/main" val="20001"/>
                    </a:ext>
                  </a:extLst>
                </a:gridCol>
              </a:tblGrid>
              <a:tr h="642517">
                <a:tc>
                  <a:txBody>
                    <a:bodyPr/>
                    <a:lstStyle/>
                    <a:p>
                      <a:r>
                        <a:rPr lang="en-US" baseline="0" dirty="0" smtClean="0">
                          <a:latin typeface="Arial" charset="0"/>
                        </a:rPr>
                        <a:t> Pros</a:t>
                      </a:r>
                      <a:endParaRPr lang="en-US" b="1" baseline="0" dirty="0">
                        <a:latin typeface="Arial" charset="0"/>
                        <a:cs typeface="Arial" panose="020B0604020202020204" pitchFamily="34" charset="0"/>
                      </a:endParaRPr>
                    </a:p>
                  </a:txBody>
                  <a:tcPr anchor="ctr"/>
                </a:tc>
                <a:tc>
                  <a:txBody>
                    <a:bodyPr/>
                    <a:lstStyle/>
                    <a:p>
                      <a:r>
                        <a:rPr lang="en-US" baseline="0" dirty="0" smtClean="0">
                          <a:latin typeface="Arial" charset="0"/>
                        </a:rPr>
                        <a:t>Cons</a:t>
                      </a:r>
                      <a:endParaRPr lang="en-US"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642517">
                <a:tc>
                  <a:txBody>
                    <a:bodyPr/>
                    <a:lstStyle/>
                    <a:p>
                      <a:pPr marL="0" indent="0">
                        <a:buFontTx/>
                        <a:buNone/>
                      </a:pPr>
                      <a:r>
                        <a:rPr lang="en-US" sz="1500" dirty="0" smtClean="0">
                          <a:latin typeface="Arial" charset="0"/>
                        </a:rPr>
                        <a:t> Corrosion resistant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Dents</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7472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Cleanliness</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Scratches</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6425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High design appeal</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Odors</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1003383">
                <a:tc>
                  <a:txBody>
                    <a:bodyPr/>
                    <a:lstStyle/>
                    <a:p>
                      <a:pPr marL="0" indent="0">
                        <a:buFontTx/>
                        <a:buNone/>
                      </a:pPr>
                      <a:r>
                        <a:rPr lang="en-US" sz="1500" dirty="0" smtClean="0">
                          <a:latin typeface="Arial" charset="0"/>
                        </a:rPr>
                        <a:t> Class “A” Interior Wall</a:t>
                      </a:r>
                      <a:r>
                        <a:rPr lang="en-US" sz="1500" baseline="0" dirty="0" smtClean="0">
                          <a:latin typeface="Arial" charset="0"/>
                        </a:rPr>
                        <a:t>    </a:t>
                      </a:r>
                      <a:br>
                        <a:rPr lang="en-US" sz="1500" baseline="0" dirty="0" smtClean="0">
                          <a:latin typeface="Arial" charset="0"/>
                        </a:rPr>
                      </a:br>
                      <a:r>
                        <a:rPr lang="en-US" sz="1500" baseline="0" dirty="0" smtClean="0">
                          <a:latin typeface="Arial" charset="0"/>
                        </a:rPr>
                        <a:t> Finish Classification</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buFontTx/>
                        <a:buNone/>
                      </a:pPr>
                      <a:r>
                        <a:rPr lang="en-US" sz="1500" dirty="0" smtClean="0">
                          <a:latin typeface="Arial" charset="0"/>
                        </a:rPr>
                        <a:t> Expensive</a:t>
                      </a:r>
                    </a:p>
                    <a:p>
                      <a:pPr marL="0" indent="0">
                        <a:buFontTx/>
                        <a:buNone/>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642517">
                <a:tc>
                  <a:txBody>
                    <a:bodyPr/>
                    <a:lstStyle/>
                    <a:p>
                      <a:pPr marL="0" indent="0">
                        <a:buFontTx/>
                        <a:buNone/>
                      </a:pP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Limited warranty</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3" name="Title 1"/>
          <p:cNvSpPr>
            <a:spLocks noGrp="1"/>
          </p:cNvSpPr>
          <p:nvPr>
            <p:ph type="title"/>
          </p:nvPr>
        </p:nvSpPr>
        <p:spPr>
          <a:xfrm>
            <a:off x="628650" y="498477"/>
            <a:ext cx="7886700" cy="353279"/>
          </a:xfrm>
        </p:spPr>
        <p:txBody>
          <a:bodyPr>
            <a:normAutofit fontScale="90000"/>
          </a:bodyPr>
          <a:lstStyle/>
          <a:p>
            <a:r>
              <a:rPr lang="en-US" dirty="0" smtClean="0"/>
              <a:t>Honeycomb Construction – </a:t>
            </a:r>
            <a:r>
              <a:rPr lang="en-US" dirty="0"/>
              <a:t>Stainless Steel</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2392" y="1152784"/>
            <a:ext cx="2338754" cy="4318702"/>
          </a:xfrm>
          <a:prstGeom prst="rect">
            <a:avLst/>
          </a:prstGeom>
          <a:ln>
            <a:noFill/>
          </a:ln>
          <a:effectLst>
            <a:outerShdw blurRad="127000" dist="25400" dir="5400000" algn="t" rotWithShape="0">
              <a:prstClr val="black">
                <a:alpha val="3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59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472405"/>
            <a:ext cx="6752492" cy="353278"/>
          </a:xfrm>
        </p:spPr>
        <p:txBody>
          <a:bodyPr>
            <a:normAutofit fontScale="90000"/>
          </a:bodyPr>
          <a:lstStyle/>
          <a:p>
            <a:r>
              <a:rPr lang="en-US" dirty="0" smtClean="0"/>
              <a:t>AIA Best Practices</a:t>
            </a:r>
            <a:endParaRPr lang="en-US" dirty="0"/>
          </a:p>
        </p:txBody>
      </p:sp>
      <p:sp>
        <p:nvSpPr>
          <p:cNvPr id="3" name="Content Placeholder 2"/>
          <p:cNvSpPr>
            <a:spLocks noGrp="1"/>
          </p:cNvSpPr>
          <p:nvPr>
            <p:ph idx="1"/>
          </p:nvPr>
        </p:nvSpPr>
        <p:spPr>
          <a:xfrm>
            <a:off x="1195754" y="905608"/>
            <a:ext cx="6752492" cy="4668715"/>
          </a:xfrm>
        </p:spPr>
        <p:txBody>
          <a:bodyPr/>
          <a:lstStyle/>
          <a:p>
            <a:pPr marL="234950" indent="-227013">
              <a:spcBef>
                <a:spcPts val="0"/>
              </a:spcBef>
            </a:pPr>
            <a:r>
              <a:rPr lang="en-US" dirty="0" err="1" smtClean="0"/>
              <a:t>Bobrick</a:t>
            </a:r>
            <a:r>
              <a:rPr lang="en-US" dirty="0" smtClean="0"/>
              <a:t> is a registered provider with the American Institute of Architects (AIA) Continuing Education Systems (CES). </a:t>
            </a:r>
          </a:p>
          <a:p>
            <a:pPr marL="234950" indent="-227013">
              <a:spcBef>
                <a:spcPts val="0"/>
              </a:spcBef>
            </a:pPr>
            <a:r>
              <a:rPr lang="en-US" dirty="0" smtClean="0"/>
              <a:t>Program registered for continuing professional education. Product content not considered an endorsement by AIA.</a:t>
            </a:r>
          </a:p>
          <a:p>
            <a:pPr marL="234950" indent="-227013">
              <a:spcBef>
                <a:spcPts val="0"/>
              </a:spcBef>
            </a:pPr>
            <a:r>
              <a:rPr lang="en-US" dirty="0" smtClean="0"/>
              <a:t>Credits earned on completion of this program will be reported to CES Records for AIA members. </a:t>
            </a:r>
          </a:p>
          <a:p>
            <a:pPr marL="234950" indent="-227013">
              <a:spcBef>
                <a:spcPts val="0"/>
              </a:spcBef>
            </a:pPr>
            <a:r>
              <a:rPr lang="en-US" dirty="0" smtClean="0"/>
              <a:t>Certificates of Completion are available for recordkeeping and self-reporting purposes. </a:t>
            </a:r>
          </a:p>
          <a:p>
            <a:pPr marL="234950" indent="-227013"/>
            <a:r>
              <a:rPr lang="en-US" dirty="0" smtClean="0"/>
              <a:t>Questions related to specific products and application should be directed to </a:t>
            </a:r>
            <a:r>
              <a:rPr lang="en-US" dirty="0" err="1" smtClean="0"/>
              <a:t>Bobrick</a:t>
            </a:r>
            <a:r>
              <a:rPr lang="en-US" dirty="0" smtClean="0"/>
              <a:t> after completing this learning unit.</a:t>
            </a:r>
            <a:endParaRPr lang="en-US" dirty="0"/>
          </a:p>
        </p:txBody>
      </p:sp>
    </p:spTree>
    <p:extLst>
      <p:ext uri="{BB962C8B-B14F-4D97-AF65-F5344CB8AC3E}">
        <p14:creationId xmlns:p14="http://schemas.microsoft.com/office/powerpoint/2010/main" val="754501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56125513"/>
              </p:ext>
            </p:extLst>
          </p:nvPr>
        </p:nvGraphicFramePr>
        <p:xfrm>
          <a:off x="628650" y="1026808"/>
          <a:ext cx="5227028" cy="4620737"/>
        </p:xfrm>
        <a:graphic>
          <a:graphicData uri="http://schemas.openxmlformats.org/drawingml/2006/table">
            <a:tbl>
              <a:tblPr firstRow="1" bandRow="1">
                <a:tableStyleId>{8FD4443E-F989-4FC4-A0C8-D5A2AF1F390B}</a:tableStyleId>
              </a:tblPr>
              <a:tblGrid>
                <a:gridCol w="2070588">
                  <a:extLst>
                    <a:ext uri="{9D8B030D-6E8A-4147-A177-3AD203B41FA5}">
                      <a16:colId xmlns:a16="http://schemas.microsoft.com/office/drawing/2014/main" val="20000"/>
                    </a:ext>
                  </a:extLst>
                </a:gridCol>
                <a:gridCol w="3156440">
                  <a:extLst>
                    <a:ext uri="{9D8B030D-6E8A-4147-A177-3AD203B41FA5}">
                      <a16:colId xmlns:a16="http://schemas.microsoft.com/office/drawing/2014/main" val="20001"/>
                    </a:ext>
                  </a:extLst>
                </a:gridCol>
              </a:tblGrid>
              <a:tr h="642517">
                <a:tc>
                  <a:txBody>
                    <a:bodyPr/>
                    <a:lstStyle/>
                    <a:p>
                      <a:r>
                        <a:rPr lang="en-US" baseline="0" dirty="0" smtClean="0">
                          <a:latin typeface="Arial" charset="0"/>
                        </a:rPr>
                        <a:t> Pros</a:t>
                      </a:r>
                      <a:endParaRPr lang="en-US" b="1" baseline="0" dirty="0">
                        <a:latin typeface="Arial" charset="0"/>
                        <a:cs typeface="Arial" panose="020B0604020202020204" pitchFamily="34" charset="0"/>
                      </a:endParaRPr>
                    </a:p>
                  </a:txBody>
                  <a:tcPr anchor="ctr"/>
                </a:tc>
                <a:tc>
                  <a:txBody>
                    <a:bodyPr/>
                    <a:lstStyle/>
                    <a:p>
                      <a:r>
                        <a:rPr lang="en-US" baseline="0" dirty="0" smtClean="0">
                          <a:latin typeface="Arial" charset="0"/>
                        </a:rPr>
                        <a:t>Cons</a:t>
                      </a:r>
                      <a:endParaRPr lang="en-US"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6425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Wide color selection</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Visible brown or black edges</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7472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Graffiti resistant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Deep scratches may expose </a:t>
                      </a:r>
                      <a:br>
                        <a:rPr lang="en-US" sz="1500" dirty="0" smtClean="0">
                          <a:latin typeface="Arial" charset="0"/>
                        </a:rPr>
                      </a:br>
                      <a:r>
                        <a:rPr lang="en-US" sz="1500" dirty="0" smtClean="0">
                          <a:latin typeface="Arial" charset="0"/>
                        </a:rPr>
                        <a:t>dark Kraft paper</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6425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Scratch resistant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Core material may swell when </a:t>
                      </a:r>
                      <a:br>
                        <a:rPr lang="en-US" sz="1500" dirty="0" smtClean="0">
                          <a:latin typeface="Arial" charset="0"/>
                        </a:rPr>
                      </a:br>
                      <a:r>
                        <a:rPr lang="en-US" sz="1500" dirty="0" smtClean="0">
                          <a:latin typeface="Arial" charset="0"/>
                        </a:rPr>
                        <a:t>exposed to excessive moisture</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553889">
                <a:tc>
                  <a:txBody>
                    <a:bodyPr/>
                    <a:lstStyle/>
                    <a:p>
                      <a:pPr marL="0" indent="0">
                        <a:buFontTx/>
                        <a:buNone/>
                      </a:pPr>
                      <a:r>
                        <a:rPr lang="en-US" sz="1500" dirty="0" smtClean="0">
                          <a:latin typeface="Arial" charset="0"/>
                        </a:rPr>
                        <a:t>Inexpensive</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Odors</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61646">
                <a:tc>
                  <a:txBody>
                    <a:bodyPr/>
                    <a:lstStyle/>
                    <a:p>
                      <a:pPr marL="0" indent="0">
                        <a:buFontTx/>
                        <a:buNone/>
                      </a:pPr>
                      <a:r>
                        <a:rPr lang="en-US" sz="1500" b="0" dirty="0" smtClean="0">
                          <a:latin typeface="Arial" charset="0"/>
                          <a:cs typeface="Arial" pitchFamily="34" charset="0"/>
                        </a:rPr>
                        <a:t>Class “B” Interior Wall </a:t>
                      </a:r>
                      <a:br>
                        <a:rPr lang="en-US" sz="1500" b="0" dirty="0" smtClean="0">
                          <a:latin typeface="Arial" charset="0"/>
                          <a:cs typeface="Arial" pitchFamily="34" charset="0"/>
                        </a:rPr>
                      </a:br>
                      <a:r>
                        <a:rPr lang="en-US" sz="1500" b="0" dirty="0" smtClean="0">
                          <a:latin typeface="Arial" charset="0"/>
                          <a:cs typeface="Arial" pitchFamily="34" charset="0"/>
                        </a:rPr>
                        <a:t>Finish Classification</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Special laminates may increase </a:t>
                      </a:r>
                      <a:br>
                        <a:rPr lang="en-US" sz="1500" dirty="0" smtClean="0">
                          <a:latin typeface="Arial" charset="0"/>
                        </a:rPr>
                      </a:br>
                      <a:r>
                        <a:rPr lang="en-US" sz="1500" dirty="0" smtClean="0">
                          <a:latin typeface="Arial" charset="0"/>
                        </a:rPr>
                        <a:t>cost and lead time</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530422">
                <a:tc>
                  <a:txBody>
                    <a:bodyPr/>
                    <a:lstStyle/>
                    <a:p>
                      <a:pPr marL="0" indent="0">
                        <a:buFontTx/>
                        <a:buNone/>
                      </a:pP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Limited warranty</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13" name="Title 1"/>
          <p:cNvSpPr>
            <a:spLocks noGrp="1"/>
          </p:cNvSpPr>
          <p:nvPr>
            <p:ph type="title"/>
          </p:nvPr>
        </p:nvSpPr>
        <p:spPr>
          <a:xfrm>
            <a:off x="628650" y="498477"/>
            <a:ext cx="7886700" cy="353279"/>
          </a:xfrm>
        </p:spPr>
        <p:txBody>
          <a:bodyPr>
            <a:normAutofit fontScale="90000"/>
          </a:bodyPr>
          <a:lstStyle/>
          <a:p>
            <a:r>
              <a:rPr lang="en-US" dirty="0"/>
              <a:t>Bonded Construction - High Pressure Laminate</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37" r="9245"/>
          <a:stretch/>
        </p:blipFill>
        <p:spPr bwMode="auto">
          <a:xfrm>
            <a:off x="6101861" y="1026809"/>
            <a:ext cx="2259623" cy="2210029"/>
          </a:xfrm>
          <a:prstGeom prst="rect">
            <a:avLst/>
          </a:prstGeom>
          <a:ln>
            <a:noFill/>
          </a:ln>
          <a:effectLst>
            <a:outerShdw blurRad="139700" dist="50800" dir="5400000" algn="t" rotWithShape="0">
              <a:prstClr val="black">
                <a:alpha val="1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38" r="9791"/>
          <a:stretch/>
        </p:blipFill>
        <p:spPr bwMode="auto">
          <a:xfrm>
            <a:off x="6101861" y="3450357"/>
            <a:ext cx="2259623" cy="2210028"/>
          </a:xfrm>
          <a:prstGeom prst="rect">
            <a:avLst/>
          </a:prstGeom>
          <a:ln>
            <a:noFill/>
          </a:ln>
          <a:effectLst>
            <a:outerShdw blurRad="139700" dist="50800" dir="5400000" algn="t" rotWithShape="0">
              <a:prstClr val="black">
                <a:alpha val="1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43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210004248"/>
              </p:ext>
            </p:extLst>
          </p:nvPr>
        </p:nvGraphicFramePr>
        <p:xfrm>
          <a:off x="690197" y="1123522"/>
          <a:ext cx="5534758" cy="4607304"/>
        </p:xfrm>
        <a:graphic>
          <a:graphicData uri="http://schemas.openxmlformats.org/drawingml/2006/table">
            <a:tbl>
              <a:tblPr firstRow="1" bandRow="1">
                <a:tableStyleId>{8FD4443E-F989-4FC4-A0C8-D5A2AF1F390B}</a:tableStyleId>
              </a:tblPr>
              <a:tblGrid>
                <a:gridCol w="2273903">
                  <a:extLst>
                    <a:ext uri="{9D8B030D-6E8A-4147-A177-3AD203B41FA5}">
                      <a16:colId xmlns:a16="http://schemas.microsoft.com/office/drawing/2014/main" val="20000"/>
                    </a:ext>
                  </a:extLst>
                </a:gridCol>
                <a:gridCol w="3260855">
                  <a:extLst>
                    <a:ext uri="{9D8B030D-6E8A-4147-A177-3AD203B41FA5}">
                      <a16:colId xmlns:a16="http://schemas.microsoft.com/office/drawing/2014/main" val="20001"/>
                    </a:ext>
                  </a:extLst>
                </a:gridCol>
              </a:tblGrid>
              <a:tr h="642517">
                <a:tc>
                  <a:txBody>
                    <a:bodyPr/>
                    <a:lstStyle/>
                    <a:p>
                      <a:r>
                        <a:rPr lang="en-US" baseline="0" dirty="0" smtClean="0">
                          <a:latin typeface="Arial" charset="0"/>
                        </a:rPr>
                        <a:t> Pros</a:t>
                      </a:r>
                      <a:endParaRPr lang="en-US" b="1" baseline="0" dirty="0">
                        <a:latin typeface="Arial" charset="0"/>
                        <a:cs typeface="Arial" panose="020B0604020202020204" pitchFamily="34" charset="0"/>
                      </a:endParaRPr>
                    </a:p>
                  </a:txBody>
                  <a:tcPr anchor="ctr"/>
                </a:tc>
                <a:tc>
                  <a:txBody>
                    <a:bodyPr/>
                    <a:lstStyle/>
                    <a:p>
                      <a:r>
                        <a:rPr lang="en-US" baseline="0" dirty="0" smtClean="0">
                          <a:latin typeface="Arial" charset="0"/>
                        </a:rPr>
                        <a:t>Cons</a:t>
                      </a:r>
                      <a:endParaRPr lang="en-US"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6425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Water resistant, can “hose” down for cleaning</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Layered construction – black core </a:t>
                      </a:r>
                      <a:br>
                        <a:rPr lang="en-US" sz="1500" dirty="0" smtClean="0">
                          <a:latin typeface="Arial" charset="0"/>
                        </a:rPr>
                      </a:br>
                      <a:r>
                        <a:rPr lang="en-US" sz="1500" dirty="0" smtClean="0">
                          <a:latin typeface="Arial" charset="0"/>
                        </a:rPr>
                        <a:t>can be exposed by deep scratches</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4313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Hard material</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Black or brown edges</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4044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Dent resistant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386861">
                <a:tc>
                  <a:txBody>
                    <a:bodyPr/>
                    <a:lstStyle/>
                    <a:p>
                      <a:pPr marL="0" indent="0">
                        <a:buFontTx/>
                        <a:buNone/>
                      </a:pPr>
                      <a:r>
                        <a:rPr lang="en-US" sz="1500" dirty="0" smtClean="0">
                          <a:latin typeface="Arial" charset="0"/>
                        </a:rPr>
                        <a:t>Scratch resistant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4044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Graffiti resistant</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latin typeface="Arial"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404446">
                <a:tc>
                  <a:txBody>
                    <a:bodyPr/>
                    <a:lstStyle/>
                    <a:p>
                      <a:pPr marL="0" indent="0">
                        <a:buFontTx/>
                        <a:buNone/>
                      </a:pPr>
                      <a:r>
                        <a:rPr lang="en-US" sz="1500" b="0" dirty="0" smtClean="0">
                          <a:latin typeface="Arial" charset="0"/>
                          <a:cs typeface="Arial" pitchFamily="34" charset="0"/>
                        </a:rPr>
                        <a:t>Wide color selection</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r h="641839">
                <a:tc>
                  <a:txBody>
                    <a:bodyPr/>
                    <a:lstStyle/>
                    <a:p>
                      <a:pPr marL="0" indent="0">
                        <a:buFontTx/>
                        <a:buNone/>
                      </a:pPr>
                      <a:r>
                        <a:rPr lang="en-US" sz="1500" b="0" dirty="0" smtClean="0">
                          <a:latin typeface="Arial" charset="0"/>
                          <a:cs typeface="Arial" pitchFamily="34" charset="0"/>
                        </a:rPr>
                        <a:t>Class “A” or “B” Interior Wall Finish Classification</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7"/>
                  </a:ext>
                </a:extLst>
              </a:tr>
              <a:tr h="513472">
                <a:tc>
                  <a:txBody>
                    <a:bodyPr/>
                    <a:lstStyle/>
                    <a:p>
                      <a:pPr marL="0" indent="0">
                        <a:buFontTx/>
                        <a:buNone/>
                      </a:pPr>
                      <a:r>
                        <a:rPr lang="en-US" sz="1500" b="0" dirty="0" smtClean="0">
                          <a:latin typeface="Arial" charset="0"/>
                          <a:cs typeface="Arial" pitchFamily="34" charset="0"/>
                        </a:rPr>
                        <a:t>25-year warranty</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sp>
        <p:nvSpPr>
          <p:cNvPr id="13" name="Title 1"/>
          <p:cNvSpPr>
            <a:spLocks noGrp="1"/>
          </p:cNvSpPr>
          <p:nvPr>
            <p:ph type="title"/>
          </p:nvPr>
        </p:nvSpPr>
        <p:spPr>
          <a:xfrm>
            <a:off x="628650" y="498477"/>
            <a:ext cx="7886700" cy="353279"/>
          </a:xfrm>
        </p:spPr>
        <p:txBody>
          <a:bodyPr>
            <a:normAutofit fontScale="90000"/>
          </a:bodyPr>
          <a:lstStyle/>
          <a:p>
            <a:r>
              <a:rPr lang="en-US" dirty="0"/>
              <a:t>Bonded Construction - </a:t>
            </a:r>
            <a:r>
              <a:rPr lang="en-US" dirty="0" smtClean="0"/>
              <a:t>Compact </a:t>
            </a:r>
            <a:r>
              <a:rPr lang="en-US" dirty="0"/>
              <a:t>Laminate</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02" b="10857"/>
          <a:stretch/>
        </p:blipFill>
        <p:spPr bwMode="auto">
          <a:xfrm>
            <a:off x="6523891" y="1123522"/>
            <a:ext cx="1967278" cy="1839486"/>
          </a:xfrm>
          <a:prstGeom prst="rect">
            <a:avLst/>
          </a:prstGeom>
          <a:ln>
            <a:noFill/>
          </a:ln>
          <a:effectLst>
            <a:outerShdw blurRad="165100" dist="25400" dir="5400000" algn="tl" rotWithShape="0">
              <a:srgbClr val="333333">
                <a:alpha val="2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89" b="317"/>
          <a:stretch/>
        </p:blipFill>
        <p:spPr>
          <a:xfrm>
            <a:off x="6523891" y="3261154"/>
            <a:ext cx="1967278" cy="2448573"/>
          </a:xfrm>
          <a:prstGeom prst="rect">
            <a:avLst/>
          </a:prstGeom>
          <a:effectLst>
            <a:outerShdw blurRad="165100" dist="25400" dir="5400000" algn="ctr" rotWithShape="0">
              <a:srgbClr val="000000">
                <a:alpha val="25000"/>
              </a:srgbClr>
            </a:outerShdw>
          </a:effectLst>
        </p:spPr>
      </p:pic>
    </p:spTree>
    <p:extLst>
      <p:ext uri="{BB962C8B-B14F-4D97-AF65-F5344CB8AC3E}">
        <p14:creationId xmlns:p14="http://schemas.microsoft.com/office/powerpoint/2010/main" val="198211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188394154"/>
              </p:ext>
            </p:extLst>
          </p:nvPr>
        </p:nvGraphicFramePr>
        <p:xfrm>
          <a:off x="628650" y="1026808"/>
          <a:ext cx="5227028" cy="4629529"/>
        </p:xfrm>
        <a:graphic>
          <a:graphicData uri="http://schemas.openxmlformats.org/drawingml/2006/table">
            <a:tbl>
              <a:tblPr firstRow="1" bandRow="1">
                <a:tableStyleId>{8FD4443E-F989-4FC4-A0C8-D5A2AF1F390B}</a:tableStyleId>
              </a:tblPr>
              <a:tblGrid>
                <a:gridCol w="2536581">
                  <a:extLst>
                    <a:ext uri="{9D8B030D-6E8A-4147-A177-3AD203B41FA5}">
                      <a16:colId xmlns:a16="http://schemas.microsoft.com/office/drawing/2014/main" val="20000"/>
                    </a:ext>
                  </a:extLst>
                </a:gridCol>
                <a:gridCol w="2690447">
                  <a:extLst>
                    <a:ext uri="{9D8B030D-6E8A-4147-A177-3AD203B41FA5}">
                      <a16:colId xmlns:a16="http://schemas.microsoft.com/office/drawing/2014/main" val="20001"/>
                    </a:ext>
                  </a:extLst>
                </a:gridCol>
              </a:tblGrid>
              <a:tr h="630568">
                <a:tc>
                  <a:txBody>
                    <a:bodyPr/>
                    <a:lstStyle/>
                    <a:p>
                      <a:r>
                        <a:rPr lang="en-US" baseline="0" dirty="0" smtClean="0">
                          <a:latin typeface="Arial" charset="0"/>
                        </a:rPr>
                        <a:t> Pros</a:t>
                      </a:r>
                      <a:endParaRPr lang="en-US" b="1" baseline="0" dirty="0">
                        <a:latin typeface="Arial" charset="0"/>
                        <a:cs typeface="Arial" panose="020B0604020202020204" pitchFamily="34" charset="0"/>
                      </a:endParaRPr>
                    </a:p>
                  </a:txBody>
                  <a:tcPr anchor="ctr"/>
                </a:tc>
                <a:tc>
                  <a:txBody>
                    <a:bodyPr/>
                    <a:lstStyle/>
                    <a:p>
                      <a:r>
                        <a:rPr lang="en-US" baseline="0" dirty="0" smtClean="0">
                          <a:latin typeface="Arial" charset="0"/>
                        </a:rPr>
                        <a:t>Cons</a:t>
                      </a:r>
                      <a:endParaRPr lang="en-US"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871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Homogeneous solid color throughout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Graffiti containing xylene solvents  “ghosts” into material</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733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Repairable, can sand out gouges/scratches</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Moderate color selection</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6305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Water resistant, can “hose down” for cleaning</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Softest material surface; easily scratches</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917520">
                <a:tc>
                  <a:txBody>
                    <a:bodyPr/>
                    <a:lstStyle/>
                    <a:p>
                      <a:pPr marL="0" indent="0">
                        <a:buFontTx/>
                        <a:buNone/>
                      </a:pPr>
                      <a:r>
                        <a:rPr lang="en-US" sz="1500" dirty="0" smtClean="0">
                          <a:latin typeface="Arial" charset="0"/>
                        </a:rPr>
                        <a:t>High recycled content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Untreated HDPE does not meet requirements for NFPA 286 Room-Corner Test</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6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Extended warranty</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latin typeface="Arial"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3" name="Title 1"/>
          <p:cNvSpPr>
            <a:spLocks noGrp="1"/>
          </p:cNvSpPr>
          <p:nvPr>
            <p:ph type="title"/>
          </p:nvPr>
        </p:nvSpPr>
        <p:spPr>
          <a:xfrm>
            <a:off x="628650" y="498477"/>
            <a:ext cx="7886700" cy="353279"/>
          </a:xfrm>
        </p:spPr>
        <p:txBody>
          <a:bodyPr>
            <a:normAutofit fontScale="90000"/>
          </a:bodyPr>
          <a:lstStyle/>
          <a:p>
            <a:r>
              <a:rPr lang="en-US" dirty="0"/>
              <a:t>Homogeneous Construction - HDPE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02" r="37270" b="15051"/>
          <a:stretch/>
        </p:blipFill>
        <p:spPr>
          <a:xfrm>
            <a:off x="6154615" y="1026808"/>
            <a:ext cx="2171700" cy="2234760"/>
          </a:xfrm>
          <a:prstGeom prst="rect">
            <a:avLst/>
          </a:prstGeom>
          <a:effectLst>
            <a:outerShdw blurRad="139700" dist="38100" dir="5400000" algn="t" rotWithShape="0">
              <a:prstClr val="black">
                <a:alpha val="25000"/>
              </a:prst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5704" t="9840" r="11883" b="13663"/>
          <a:stretch/>
        </p:blipFill>
        <p:spPr>
          <a:xfrm>
            <a:off x="6154615" y="3534507"/>
            <a:ext cx="2171700" cy="2121829"/>
          </a:xfrm>
          <a:prstGeom prst="rect">
            <a:avLst/>
          </a:prstGeom>
        </p:spPr>
      </p:pic>
    </p:spTree>
    <p:extLst>
      <p:ext uri="{BB962C8B-B14F-4D97-AF65-F5344CB8AC3E}">
        <p14:creationId xmlns:p14="http://schemas.microsoft.com/office/powerpoint/2010/main" val="7313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079965811"/>
              </p:ext>
            </p:extLst>
          </p:nvPr>
        </p:nvGraphicFramePr>
        <p:xfrm>
          <a:off x="646235" y="972433"/>
          <a:ext cx="4998428" cy="4698605"/>
        </p:xfrm>
        <a:graphic>
          <a:graphicData uri="http://schemas.openxmlformats.org/drawingml/2006/table">
            <a:tbl>
              <a:tblPr firstRow="1" bandRow="1">
                <a:tableStyleId>{8FD4443E-F989-4FC4-A0C8-D5A2AF1F390B}</a:tableStyleId>
              </a:tblPr>
              <a:tblGrid>
                <a:gridCol w="2374781">
                  <a:extLst>
                    <a:ext uri="{9D8B030D-6E8A-4147-A177-3AD203B41FA5}">
                      <a16:colId xmlns:a16="http://schemas.microsoft.com/office/drawing/2014/main" val="20000"/>
                    </a:ext>
                  </a:extLst>
                </a:gridCol>
                <a:gridCol w="2623647">
                  <a:extLst>
                    <a:ext uri="{9D8B030D-6E8A-4147-A177-3AD203B41FA5}">
                      <a16:colId xmlns:a16="http://schemas.microsoft.com/office/drawing/2014/main" val="20001"/>
                    </a:ext>
                  </a:extLst>
                </a:gridCol>
              </a:tblGrid>
              <a:tr h="543895">
                <a:tc>
                  <a:txBody>
                    <a:bodyPr/>
                    <a:lstStyle/>
                    <a:p>
                      <a:r>
                        <a:rPr lang="en-US" baseline="0" dirty="0" smtClean="0">
                          <a:latin typeface="Arial" charset="0"/>
                        </a:rPr>
                        <a:t> Pros</a:t>
                      </a:r>
                      <a:endParaRPr lang="en-US" b="1" baseline="0" dirty="0">
                        <a:latin typeface="Arial" charset="0"/>
                        <a:cs typeface="Arial" panose="020B0604020202020204" pitchFamily="34" charset="0"/>
                      </a:endParaRPr>
                    </a:p>
                  </a:txBody>
                  <a:tcPr anchor="ctr"/>
                </a:tc>
                <a:tc>
                  <a:txBody>
                    <a:bodyPr/>
                    <a:lstStyle/>
                    <a:p>
                      <a:r>
                        <a:rPr lang="en-US" baseline="0" dirty="0" smtClean="0">
                          <a:latin typeface="Arial" charset="0"/>
                        </a:rPr>
                        <a:t>Cons</a:t>
                      </a:r>
                      <a:endParaRPr lang="en-US"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5419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Homogeneous solid color throughout</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Limited</a:t>
                      </a:r>
                      <a:r>
                        <a:rPr lang="en-US" sz="1500" baseline="0" dirty="0" smtClean="0">
                          <a:latin typeface="Arial" charset="0"/>
                        </a:rPr>
                        <a:t> colors</a:t>
                      </a:r>
                      <a:endParaRPr lang="en-US" sz="1500" dirty="0" smtClean="0">
                        <a:latin typeface="Arial"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5419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Repairable, can sand out gouges/scratches</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Price is similar to stainless steel partitions</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5419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Graffiti resistant surface </a:t>
                      </a:r>
                      <a:br>
                        <a:rPr lang="en-US" sz="1500" dirty="0" smtClean="0">
                          <a:latin typeface="Arial" charset="0"/>
                        </a:rPr>
                      </a:br>
                      <a:r>
                        <a:rPr lang="en-US" sz="1500" dirty="0" smtClean="0">
                          <a:latin typeface="Arial" charset="0"/>
                        </a:rPr>
                        <a:t>(no ghosting)</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442998">
                <a:tc>
                  <a:txBody>
                    <a:bodyPr/>
                    <a:lstStyle/>
                    <a:p>
                      <a:pPr marL="0" indent="0">
                        <a:buFontTx/>
                        <a:buNone/>
                      </a:pPr>
                      <a:r>
                        <a:rPr lang="en-US" sz="1500" dirty="0" smtClean="0">
                          <a:latin typeface="Arial" charset="0"/>
                        </a:rPr>
                        <a:t>Hard material</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5419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High resistance to scratches/dents</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latin typeface="Arial"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541999">
                <a:tc>
                  <a:txBody>
                    <a:bodyPr/>
                    <a:lstStyle/>
                    <a:p>
                      <a:pPr marL="0" indent="0">
                        <a:buFontTx/>
                        <a:buNone/>
                      </a:pPr>
                      <a:r>
                        <a:rPr lang="en-US" sz="1500" b="0" dirty="0" smtClean="0">
                          <a:latin typeface="Arial" charset="0"/>
                          <a:cs typeface="Arial" pitchFamily="34" charset="0"/>
                        </a:rPr>
                        <a:t>Water resistant, can “hose down” for cleaning</a:t>
                      </a: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r h="573587">
                <a:tc>
                  <a:txBody>
                    <a:bodyPr/>
                    <a:lstStyle/>
                    <a:p>
                      <a:pPr marL="0" indent="0">
                        <a:buFontTx/>
                        <a:buNone/>
                      </a:pPr>
                      <a:r>
                        <a:rPr lang="en-US" sz="1500" b="0" dirty="0" smtClean="0">
                          <a:latin typeface="Arial" charset="0"/>
                          <a:cs typeface="Arial" pitchFamily="34" charset="0"/>
                        </a:rPr>
                        <a:t>Class “B” Interior Wall </a:t>
                      </a:r>
                      <a:br>
                        <a:rPr lang="en-US" sz="1500" b="0" dirty="0" smtClean="0">
                          <a:latin typeface="Arial" charset="0"/>
                          <a:cs typeface="Arial" pitchFamily="34" charset="0"/>
                        </a:rPr>
                      </a:br>
                      <a:r>
                        <a:rPr lang="en-US" sz="1500" b="0" dirty="0" smtClean="0">
                          <a:latin typeface="Arial" charset="0"/>
                          <a:cs typeface="Arial" pitchFamily="34" charset="0"/>
                        </a:rPr>
                        <a:t>Finish Classification</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7"/>
                  </a:ext>
                </a:extLst>
              </a:tr>
              <a:tr h="394925">
                <a:tc>
                  <a:txBody>
                    <a:bodyPr/>
                    <a:lstStyle/>
                    <a:p>
                      <a:pPr marL="0" indent="0">
                        <a:buFontTx/>
                        <a:buNone/>
                      </a:pPr>
                      <a:r>
                        <a:rPr lang="en-US" sz="1500" b="0" dirty="0" smtClean="0">
                          <a:latin typeface="Arial" charset="0"/>
                          <a:cs typeface="Arial" pitchFamily="34" charset="0"/>
                        </a:rPr>
                        <a:t>25-year warranty</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sp>
        <p:nvSpPr>
          <p:cNvPr id="13" name="Title 1"/>
          <p:cNvSpPr>
            <a:spLocks noGrp="1"/>
          </p:cNvSpPr>
          <p:nvPr>
            <p:ph type="title"/>
          </p:nvPr>
        </p:nvSpPr>
        <p:spPr>
          <a:xfrm>
            <a:off x="628650" y="498477"/>
            <a:ext cx="7886700" cy="353279"/>
          </a:xfrm>
        </p:spPr>
        <p:txBody>
          <a:bodyPr>
            <a:normAutofit fontScale="90000"/>
          </a:bodyPr>
          <a:lstStyle/>
          <a:p>
            <a:r>
              <a:rPr lang="en-US" dirty="0"/>
              <a:t>Homogeneous Construction - SCRC</a:t>
            </a:r>
          </a:p>
        </p:txBody>
      </p:sp>
      <p:pic>
        <p:nvPicPr>
          <p:cNvPr id="6" name="Picture 5" descr="21 homogeneous.png"/>
          <p:cNvPicPr>
            <a:picLocks noChangeAspect="1"/>
          </p:cNvPicPr>
          <p:nvPr/>
        </p:nvPicPr>
        <p:blipFill rotWithShape="1">
          <a:blip r:embed="rId3" cstate="print"/>
          <a:srcRect l="3449" b="4702"/>
          <a:stretch/>
        </p:blipFill>
        <p:spPr>
          <a:xfrm>
            <a:off x="5952391" y="972433"/>
            <a:ext cx="2584031" cy="2122459"/>
          </a:xfrm>
          <a:prstGeom prst="rect">
            <a:avLst/>
          </a:prstGeom>
          <a:ln>
            <a:noFill/>
          </a:ln>
          <a:effectLst>
            <a:outerShdw blurRad="139700" dist="38100" dir="5400000" algn="tl" rotWithShape="0">
              <a:srgbClr val="333333">
                <a:alpha val="25000"/>
              </a:srgb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229" b="4902"/>
          <a:stretch/>
        </p:blipFill>
        <p:spPr>
          <a:xfrm>
            <a:off x="5952391" y="3372808"/>
            <a:ext cx="2608012" cy="2298229"/>
          </a:xfrm>
          <a:prstGeom prst="rect">
            <a:avLst/>
          </a:prstGeom>
          <a:effectLst>
            <a:outerShdw blurRad="139700" dist="38100" dir="5400000" sx="99000" sy="99000" algn="t" rotWithShape="0">
              <a:prstClr val="black">
                <a:alpha val="25000"/>
              </a:prstClr>
            </a:outerShdw>
          </a:effectLst>
        </p:spPr>
      </p:pic>
    </p:spTree>
    <p:extLst>
      <p:ext uri="{BB962C8B-B14F-4D97-AF65-F5344CB8AC3E}">
        <p14:creationId xmlns:p14="http://schemas.microsoft.com/office/powerpoint/2010/main" val="165313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r>
              <a:rPr lang="en-US" dirty="0"/>
              <a:t>Graffiti-Resistance Test: Protocol ASTM D 6578</a:t>
            </a:r>
          </a:p>
        </p:txBody>
      </p:sp>
      <p:sp>
        <p:nvSpPr>
          <p:cNvPr id="4" name="Content Placeholder 3"/>
          <p:cNvSpPr>
            <a:spLocks noGrp="1"/>
          </p:cNvSpPr>
          <p:nvPr>
            <p:ph sz="half" idx="1"/>
          </p:nvPr>
        </p:nvSpPr>
        <p:spPr>
          <a:xfrm>
            <a:off x="760537" y="1345222"/>
            <a:ext cx="3459772" cy="3917584"/>
          </a:xfrm>
        </p:spPr>
        <p:txBody>
          <a:bodyPr/>
          <a:lstStyle/>
          <a:p>
            <a:pPr marL="0" indent="0">
              <a:spcBef>
                <a:spcPts val="0"/>
              </a:spcBef>
              <a:spcAft>
                <a:spcPts val="900"/>
              </a:spcAft>
              <a:buNone/>
            </a:pPr>
            <a:r>
              <a:rPr lang="en-US" b="1" dirty="0">
                <a:latin typeface="Arial" pitchFamily="34" charset="0"/>
                <a:cs typeface="Arial" pitchFamily="34" charset="0"/>
              </a:rPr>
              <a:t>Graffiti-Resistance </a:t>
            </a:r>
            <a:r>
              <a:rPr lang="en-US" b="1" dirty="0" smtClean="0">
                <a:latin typeface="Arial" pitchFamily="34" charset="0"/>
                <a:cs typeface="Arial" pitchFamily="34" charset="0"/>
              </a:rPr>
              <a:t>Test:</a:t>
            </a:r>
            <a:endParaRPr lang="en-US" b="1" dirty="0">
              <a:latin typeface="Arial" pitchFamily="34" charset="0"/>
              <a:cs typeface="Arial" pitchFamily="34" charset="0"/>
            </a:endParaRPr>
          </a:p>
          <a:p>
            <a:pPr marL="234950" indent="-234950">
              <a:spcBef>
                <a:spcPts val="0"/>
              </a:spcBef>
              <a:spcAft>
                <a:spcPts val="900"/>
              </a:spcAft>
            </a:pPr>
            <a:r>
              <a:rPr lang="en-US" dirty="0" smtClean="0">
                <a:latin typeface="Arial" pitchFamily="34" charset="0"/>
                <a:cs typeface="Arial" pitchFamily="34" charset="0"/>
              </a:rPr>
              <a:t>Material </a:t>
            </a:r>
            <a:r>
              <a:rPr lang="en-US" dirty="0">
                <a:latin typeface="Arial" pitchFamily="34" charset="0"/>
                <a:cs typeface="Arial" pitchFamily="34" charset="0"/>
              </a:rPr>
              <a:t>samples prepared with marks from 9 different staining agents.</a:t>
            </a:r>
          </a:p>
          <a:p>
            <a:pPr marL="234950" indent="-234950">
              <a:spcBef>
                <a:spcPts val="0"/>
              </a:spcBef>
              <a:spcAft>
                <a:spcPts val="900"/>
              </a:spcAft>
            </a:pPr>
            <a:r>
              <a:rPr lang="en-US" dirty="0" smtClean="0">
                <a:latin typeface="Arial" pitchFamily="34" charset="0"/>
                <a:cs typeface="Arial" pitchFamily="34" charset="0"/>
              </a:rPr>
              <a:t>Marks </a:t>
            </a:r>
            <a:r>
              <a:rPr lang="en-US" dirty="0">
                <a:latin typeface="Arial" pitchFamily="34" charset="0"/>
                <a:cs typeface="Arial" pitchFamily="34" charset="0"/>
              </a:rPr>
              <a:t>cleaned after 24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hours </a:t>
            </a:r>
            <a:r>
              <a:rPr lang="en-US" dirty="0">
                <a:latin typeface="Arial" pitchFamily="34" charset="0"/>
                <a:cs typeface="Arial" pitchFamily="34" charset="0"/>
              </a:rPr>
              <a:t>using different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cleaning </a:t>
            </a:r>
            <a:r>
              <a:rPr lang="en-US" dirty="0">
                <a:latin typeface="Arial" pitchFamily="34" charset="0"/>
                <a:cs typeface="Arial" pitchFamily="34" charset="0"/>
              </a:rPr>
              <a:t>methods.</a:t>
            </a:r>
          </a:p>
          <a:p>
            <a:pPr marL="234950" indent="-234950">
              <a:spcBef>
                <a:spcPts val="0"/>
              </a:spcBef>
              <a:spcAft>
                <a:spcPts val="900"/>
              </a:spcAft>
            </a:pPr>
            <a:r>
              <a:rPr lang="en-US" dirty="0" smtClean="0">
                <a:latin typeface="Arial" pitchFamily="34" charset="0"/>
                <a:cs typeface="Arial" pitchFamily="34" charset="0"/>
              </a:rPr>
              <a:t>Removability </a:t>
            </a:r>
            <a:r>
              <a:rPr lang="en-US" dirty="0">
                <a:latin typeface="Arial" pitchFamily="34" charset="0"/>
                <a:cs typeface="Arial" pitchFamily="34" charset="0"/>
              </a:rPr>
              <a:t>or non-removability of marking agents </a:t>
            </a:r>
            <a:r>
              <a:rPr lang="en-US" dirty="0" smtClean="0">
                <a:latin typeface="Arial" pitchFamily="34" charset="0"/>
                <a:cs typeface="Arial" pitchFamily="34" charset="0"/>
              </a:rPr>
              <a:t>recorded</a:t>
            </a:r>
            <a:endParaRPr lang="en-US" dirty="0"/>
          </a:p>
        </p:txBody>
      </p:sp>
      <p:pic>
        <p:nvPicPr>
          <p:cNvPr id="7" name="Picture 3"/>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val="0"/>
              </a:ext>
            </a:extLst>
          </a:blip>
          <a:srcRect l="16508" t="1145" r="5701" b="1145"/>
          <a:stretch/>
        </p:blipFill>
        <p:spPr bwMode="auto">
          <a:xfrm>
            <a:off x="4220308" y="1345224"/>
            <a:ext cx="4101612" cy="3917584"/>
          </a:xfrm>
          <a:prstGeom prst="rect">
            <a:avLst/>
          </a:prstGeom>
          <a:ln>
            <a:noFill/>
          </a:ln>
          <a:effectLst>
            <a:outerShdw blurRad="152400" dist="38100" dir="5400000" algn="tl" rotWithShape="0">
              <a:srgbClr val="333333">
                <a:alpha val="2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2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6336" y="4979141"/>
            <a:ext cx="6304082" cy="1233671"/>
          </a:xfrm>
          <a:prstGeom prst="rect">
            <a:avLst/>
          </a:prstGeom>
          <a:noFill/>
        </p:spPr>
        <p:txBody>
          <a:bodyPr wrap="square" numCol="2" rtlCol="0">
            <a:spAutoFit/>
          </a:bodyPr>
          <a:lstStyle/>
          <a:p>
            <a:pPr marL="228600" lvl="0" indent="-228600">
              <a:lnSpc>
                <a:spcPts val="1700"/>
              </a:lnSpc>
              <a:spcBef>
                <a:spcPts val="300"/>
              </a:spcBef>
              <a:spcAft>
                <a:spcPts val="300"/>
              </a:spcAft>
              <a:buClr>
                <a:srgbClr val="0D9CFF"/>
              </a:buClr>
              <a:buFont typeface="Arial" panose="020B0604020202020204" pitchFamily="34" charset="0"/>
              <a:buChar char="•"/>
            </a:pPr>
            <a:r>
              <a:rPr lang="en-US" sz="1400" dirty="0">
                <a:solidFill>
                  <a:srgbClr val="E7E6E6">
                    <a:lumMod val="25000"/>
                  </a:srgbClr>
                </a:solidFill>
                <a:latin typeface="Arial" charset="0"/>
                <a:ea typeface="Arial" charset="0"/>
                <a:cs typeface="Arial" charset="0"/>
              </a:rPr>
              <a:t>Higher readings perform better</a:t>
            </a: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a:solidFill>
                <a:srgbClr val="E7E6E6">
                  <a:lumMod val="25000"/>
                </a:srgbClr>
              </a:solidFill>
              <a:latin typeface="Arial" charset="0"/>
              <a:ea typeface="Arial" charset="0"/>
              <a:cs typeface="Arial" charset="0"/>
            </a:endParaRP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a:solidFill>
                <a:srgbClr val="E7E6E6">
                  <a:lumMod val="25000"/>
                </a:srgbClr>
              </a:solidFill>
              <a:latin typeface="Arial" charset="0"/>
              <a:ea typeface="Arial" charset="0"/>
              <a:cs typeface="Arial" charset="0"/>
            </a:endParaRP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smtClean="0">
              <a:solidFill>
                <a:srgbClr val="E7E6E6">
                  <a:lumMod val="25000"/>
                </a:srgbClr>
              </a:solidFill>
              <a:latin typeface="Arial" charset="0"/>
              <a:ea typeface="Arial" charset="0"/>
              <a:cs typeface="Arial" charset="0"/>
            </a:endParaRPr>
          </a:p>
          <a:p>
            <a:pPr marL="228600" lvl="0" indent="-220663">
              <a:lnSpc>
                <a:spcPts val="1700"/>
              </a:lnSpc>
              <a:spcBef>
                <a:spcPts val="300"/>
              </a:spcBef>
              <a:spcAft>
                <a:spcPts val="300"/>
              </a:spcAft>
              <a:buClr>
                <a:srgbClr val="0D9CFF"/>
              </a:buClr>
              <a:buFont typeface="Arial" panose="020B0604020202020204" pitchFamily="34" charset="0"/>
              <a:buChar char="•"/>
            </a:pPr>
            <a:r>
              <a:rPr lang="en-US" sz="1400" dirty="0" smtClean="0">
                <a:solidFill>
                  <a:srgbClr val="E7E6E6">
                    <a:lumMod val="25000"/>
                  </a:srgbClr>
                </a:solidFill>
                <a:latin typeface="Arial" charset="0"/>
                <a:ea typeface="Arial" charset="0"/>
                <a:cs typeface="Arial" charset="0"/>
              </a:rPr>
              <a:t>High </a:t>
            </a:r>
            <a:r>
              <a:rPr lang="en-US" sz="1400" dirty="0">
                <a:solidFill>
                  <a:srgbClr val="E7E6E6">
                    <a:lumMod val="25000"/>
                  </a:srgbClr>
                </a:solidFill>
                <a:latin typeface="Arial" charset="0"/>
                <a:ea typeface="Arial" charset="0"/>
                <a:cs typeface="Arial" charset="0"/>
              </a:rPr>
              <a:t>Pressure Laminate (HPL), Compact Laminate (CL) and SCRC are the most graffiti resistant and easiest to clean</a:t>
            </a:r>
          </a:p>
        </p:txBody>
      </p:sp>
      <p:graphicFrame>
        <p:nvGraphicFramePr>
          <p:cNvPr id="14" name="Object 4"/>
          <p:cNvGraphicFramePr>
            <a:graphicFrameLocks/>
          </p:cNvGraphicFramePr>
          <p:nvPr>
            <p:extLst>
              <p:ext uri="{D42A27DB-BD31-4B8C-83A1-F6EECF244321}">
                <p14:modId xmlns:p14="http://schemas.microsoft.com/office/powerpoint/2010/main" val="941106916"/>
              </p:ext>
            </p:extLst>
          </p:nvPr>
        </p:nvGraphicFramePr>
        <p:xfrm>
          <a:off x="1475220" y="1222129"/>
          <a:ext cx="6193556" cy="3581167"/>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p:cNvSpPr/>
          <p:nvPr/>
        </p:nvSpPr>
        <p:spPr>
          <a:xfrm>
            <a:off x="1652954" y="1397974"/>
            <a:ext cx="5890846" cy="323165"/>
          </a:xfrm>
          <a:prstGeom prst="rect">
            <a:avLst/>
          </a:prstGeom>
        </p:spPr>
        <p:txBody>
          <a:bodyPr wrap="square">
            <a:spAutoFit/>
          </a:bodyPr>
          <a:lstStyle/>
          <a:p>
            <a:pPr algn="ctr"/>
            <a:r>
              <a:rPr lang="en-US" sz="1500" b="1" dirty="0">
                <a:solidFill>
                  <a:schemeClr val="bg1"/>
                </a:solidFill>
                <a:latin typeface="Arial" pitchFamily="34" charset="0"/>
                <a:cs typeface="Arial" pitchFamily="34" charset="0"/>
              </a:rPr>
              <a:t>Number of </a:t>
            </a:r>
            <a:r>
              <a:rPr lang="en-US" sz="1500" b="1" dirty="0" smtClean="0">
                <a:solidFill>
                  <a:schemeClr val="bg1"/>
                </a:solidFill>
                <a:latin typeface="Arial" pitchFamily="34" charset="0"/>
                <a:cs typeface="Arial" pitchFamily="34" charset="0"/>
              </a:rPr>
              <a:t>Graffiti Markers Cleaned Out </a:t>
            </a:r>
            <a:r>
              <a:rPr lang="en-US" sz="1500" b="1" dirty="0">
                <a:solidFill>
                  <a:schemeClr val="bg1"/>
                </a:solidFill>
                <a:latin typeface="Arial" pitchFamily="34" charset="0"/>
                <a:cs typeface="Arial" pitchFamily="34" charset="0"/>
              </a:rPr>
              <a:t>of 9 </a:t>
            </a:r>
            <a:r>
              <a:rPr lang="en-US" sz="1500" b="1" dirty="0" smtClean="0">
                <a:solidFill>
                  <a:schemeClr val="bg1"/>
                </a:solidFill>
                <a:latin typeface="Arial" pitchFamily="34" charset="0"/>
                <a:cs typeface="Arial" pitchFamily="34" charset="0"/>
              </a:rPr>
              <a:t>Marks Applied</a:t>
            </a:r>
            <a:endParaRPr lang="en-US" sz="1500" b="1" dirty="0">
              <a:solidFill>
                <a:schemeClr val="bg1"/>
              </a:solidFill>
              <a:latin typeface="Arial" pitchFamily="34" charset="0"/>
              <a:cs typeface="Arial" pitchFamily="34" charset="0"/>
            </a:endParaRPr>
          </a:p>
        </p:txBody>
      </p:sp>
      <p:sp>
        <p:nvSpPr>
          <p:cNvPr id="16" name="Title 2"/>
          <p:cNvSpPr>
            <a:spLocks noGrp="1"/>
          </p:cNvSpPr>
          <p:nvPr>
            <p:ph type="title"/>
          </p:nvPr>
        </p:nvSpPr>
        <p:spPr>
          <a:xfrm>
            <a:off x="628650" y="498477"/>
            <a:ext cx="7886700" cy="353279"/>
          </a:xfrm>
        </p:spPr>
        <p:txBody>
          <a:bodyPr>
            <a:normAutofit fontScale="90000"/>
          </a:bodyPr>
          <a:lstStyle/>
          <a:p>
            <a:r>
              <a:rPr lang="en-US" dirty="0"/>
              <a:t>Graffiti-Resistance Test: Protocol ASTM D 6578</a:t>
            </a:r>
          </a:p>
        </p:txBody>
      </p:sp>
    </p:spTree>
    <p:extLst>
      <p:ext uri="{BB962C8B-B14F-4D97-AF65-F5344CB8AC3E}">
        <p14:creationId xmlns:p14="http://schemas.microsoft.com/office/powerpoint/2010/main" val="906422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r>
              <a:rPr lang="en-US" dirty="0"/>
              <a:t>Scratch-Resistance Test: Protocol ASTM D 2197</a:t>
            </a:r>
          </a:p>
        </p:txBody>
      </p:sp>
      <p:sp>
        <p:nvSpPr>
          <p:cNvPr id="4" name="Content Placeholder 3"/>
          <p:cNvSpPr>
            <a:spLocks noGrp="1"/>
          </p:cNvSpPr>
          <p:nvPr>
            <p:ph sz="half" idx="1"/>
          </p:nvPr>
        </p:nvSpPr>
        <p:spPr>
          <a:xfrm>
            <a:off x="760537" y="1345222"/>
            <a:ext cx="3283926" cy="3917584"/>
          </a:xfrm>
        </p:spPr>
        <p:txBody>
          <a:bodyPr/>
          <a:lstStyle/>
          <a:p>
            <a:pPr marL="0" indent="0">
              <a:spcBef>
                <a:spcPts val="0"/>
              </a:spcBef>
              <a:spcAft>
                <a:spcPts val="900"/>
              </a:spcAft>
              <a:buNone/>
            </a:pPr>
            <a:r>
              <a:rPr lang="en-US" b="1" dirty="0">
                <a:latin typeface="Arial" pitchFamily="34" charset="0"/>
                <a:cs typeface="Arial" pitchFamily="34" charset="0"/>
              </a:rPr>
              <a:t>Scratch-Resistance </a:t>
            </a:r>
            <a:r>
              <a:rPr lang="en-US" b="1" dirty="0" smtClean="0">
                <a:latin typeface="Arial" pitchFamily="34" charset="0"/>
                <a:cs typeface="Arial" pitchFamily="34" charset="0"/>
              </a:rPr>
              <a:t>Test:</a:t>
            </a:r>
            <a:endParaRPr lang="en-US" b="1" dirty="0">
              <a:latin typeface="Arial" pitchFamily="34" charset="0"/>
              <a:cs typeface="Arial" pitchFamily="34" charset="0"/>
            </a:endParaRPr>
          </a:p>
          <a:p>
            <a:pPr marL="234950" indent="-234950">
              <a:spcBef>
                <a:spcPts val="0"/>
              </a:spcBef>
              <a:spcAft>
                <a:spcPts val="900"/>
              </a:spcAft>
            </a:pPr>
            <a:r>
              <a:rPr lang="en-US" dirty="0">
                <a:latin typeface="Arial" pitchFamily="34" charset="0"/>
                <a:cs typeface="Arial" pitchFamily="34" charset="0"/>
              </a:rPr>
              <a:t>Tests scrape resistance of coatings such as paints.</a:t>
            </a:r>
          </a:p>
          <a:p>
            <a:pPr marL="234950" indent="-234950">
              <a:spcBef>
                <a:spcPts val="0"/>
              </a:spcBef>
              <a:spcAft>
                <a:spcPts val="900"/>
              </a:spcAft>
            </a:pPr>
            <a:r>
              <a:rPr lang="en-US" dirty="0">
                <a:latin typeface="Arial" pitchFamily="34" charset="0"/>
                <a:cs typeface="Arial" pitchFamily="34" charset="0"/>
              </a:rPr>
              <a:t>Weight added to a scraper and material sample is dragged underneath.</a:t>
            </a:r>
          </a:p>
          <a:p>
            <a:pPr marL="234950" indent="-234950">
              <a:spcBef>
                <a:spcPts val="0"/>
              </a:spcBef>
              <a:spcAft>
                <a:spcPts val="900"/>
              </a:spcAft>
            </a:pPr>
            <a:r>
              <a:rPr lang="en-US" dirty="0">
                <a:latin typeface="Arial" pitchFamily="34" charset="0"/>
                <a:cs typeface="Arial" pitchFamily="34" charset="0"/>
              </a:rPr>
              <a:t>When scratch occurs weight is </a:t>
            </a:r>
            <a:r>
              <a:rPr lang="en-US" dirty="0" smtClean="0">
                <a:latin typeface="Arial" pitchFamily="34" charset="0"/>
                <a:cs typeface="Arial" pitchFamily="34" charset="0"/>
              </a:rPr>
              <a:t>recorded</a:t>
            </a:r>
            <a:endParaRPr lang="en-US" dirty="0"/>
          </a:p>
        </p:txBody>
      </p:sp>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41411" b="7689"/>
          <a:stretch/>
        </p:blipFill>
        <p:spPr bwMode="auto">
          <a:xfrm>
            <a:off x="4387361" y="1354018"/>
            <a:ext cx="3818676" cy="4018084"/>
          </a:xfrm>
          <a:prstGeom prst="rect">
            <a:avLst/>
          </a:prstGeom>
          <a:ln>
            <a:noFill/>
          </a:ln>
          <a:effectLst>
            <a:outerShdw blurRad="152400" dist="25400" dir="5400000" algn="tl" rotWithShape="0">
              <a:srgbClr val="333333">
                <a:alpha val="2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47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6336" y="4979141"/>
            <a:ext cx="6304082" cy="1233671"/>
          </a:xfrm>
          <a:prstGeom prst="rect">
            <a:avLst/>
          </a:prstGeom>
          <a:noFill/>
        </p:spPr>
        <p:txBody>
          <a:bodyPr wrap="square" numCol="2" rtlCol="0">
            <a:spAutoFit/>
          </a:bodyPr>
          <a:lstStyle/>
          <a:p>
            <a:pPr marL="228600" lvl="0" indent="-228600">
              <a:lnSpc>
                <a:spcPts val="1700"/>
              </a:lnSpc>
              <a:spcBef>
                <a:spcPts val="300"/>
              </a:spcBef>
              <a:spcAft>
                <a:spcPts val="300"/>
              </a:spcAft>
              <a:buClr>
                <a:srgbClr val="0D9CFF"/>
              </a:buClr>
              <a:buFont typeface="Arial" panose="020B0604020202020204" pitchFamily="34" charset="0"/>
              <a:buChar char="•"/>
            </a:pPr>
            <a:r>
              <a:rPr lang="en-US" sz="1400" dirty="0">
                <a:solidFill>
                  <a:srgbClr val="E7E6E6">
                    <a:lumMod val="25000"/>
                  </a:srgbClr>
                </a:solidFill>
                <a:latin typeface="Arial" charset="0"/>
                <a:ea typeface="Arial" charset="0"/>
                <a:cs typeface="Arial" charset="0"/>
              </a:rPr>
              <a:t>Higher readings perform better</a:t>
            </a: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a:solidFill>
                <a:srgbClr val="E7E6E6">
                  <a:lumMod val="25000"/>
                </a:srgbClr>
              </a:solidFill>
              <a:latin typeface="Arial" charset="0"/>
              <a:ea typeface="Arial" charset="0"/>
              <a:cs typeface="Arial" charset="0"/>
            </a:endParaRP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a:solidFill>
                <a:srgbClr val="E7E6E6">
                  <a:lumMod val="25000"/>
                </a:srgbClr>
              </a:solidFill>
              <a:latin typeface="Arial" charset="0"/>
              <a:ea typeface="Arial" charset="0"/>
              <a:cs typeface="Arial" charset="0"/>
            </a:endParaRP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smtClean="0">
              <a:solidFill>
                <a:srgbClr val="E7E6E6">
                  <a:lumMod val="25000"/>
                </a:srgbClr>
              </a:solidFill>
              <a:latin typeface="Arial" charset="0"/>
              <a:ea typeface="Arial" charset="0"/>
              <a:cs typeface="Arial" charset="0"/>
            </a:endParaRPr>
          </a:p>
          <a:p>
            <a:pPr marL="228600" lvl="0" indent="-220663">
              <a:lnSpc>
                <a:spcPts val="1700"/>
              </a:lnSpc>
              <a:spcBef>
                <a:spcPts val="300"/>
              </a:spcBef>
              <a:spcAft>
                <a:spcPts val="300"/>
              </a:spcAft>
              <a:buClr>
                <a:srgbClr val="0D9CFF"/>
              </a:buClr>
              <a:buFont typeface="Arial" panose="020B0604020202020204" pitchFamily="34" charset="0"/>
              <a:buChar char="•"/>
            </a:pPr>
            <a:r>
              <a:rPr lang="en-US" sz="1400" dirty="0" smtClean="0">
                <a:solidFill>
                  <a:srgbClr val="E7E6E6">
                    <a:lumMod val="25000"/>
                  </a:srgbClr>
                </a:solidFill>
                <a:latin typeface="Arial" charset="0"/>
                <a:ea typeface="Arial" charset="0"/>
                <a:cs typeface="Arial" charset="0"/>
              </a:rPr>
              <a:t>High </a:t>
            </a:r>
            <a:r>
              <a:rPr lang="en-US" sz="1400" dirty="0">
                <a:solidFill>
                  <a:srgbClr val="E7E6E6">
                    <a:lumMod val="25000"/>
                  </a:srgbClr>
                </a:solidFill>
                <a:latin typeface="Arial" charset="0"/>
                <a:ea typeface="Arial" charset="0"/>
                <a:cs typeface="Arial" charset="0"/>
              </a:rPr>
              <a:t>Pressure Laminate (HPL), Compact Laminate (CL) and SCRC are the most </a:t>
            </a:r>
            <a:r>
              <a:rPr lang="en-US" sz="1400" dirty="0" smtClean="0">
                <a:solidFill>
                  <a:srgbClr val="E7E6E6">
                    <a:lumMod val="25000"/>
                  </a:srgbClr>
                </a:solidFill>
                <a:latin typeface="Arial" charset="0"/>
                <a:ea typeface="Arial" charset="0"/>
                <a:cs typeface="Arial" charset="0"/>
              </a:rPr>
              <a:t>scratch resistant</a:t>
            </a:r>
            <a:endParaRPr lang="en-US" sz="1400" dirty="0">
              <a:solidFill>
                <a:srgbClr val="E7E6E6">
                  <a:lumMod val="25000"/>
                </a:srgbClr>
              </a:solidFill>
              <a:latin typeface="Arial" charset="0"/>
              <a:ea typeface="Arial" charset="0"/>
              <a:cs typeface="Arial" charset="0"/>
            </a:endParaRPr>
          </a:p>
        </p:txBody>
      </p:sp>
      <p:graphicFrame>
        <p:nvGraphicFramePr>
          <p:cNvPr id="14" name="Object 4"/>
          <p:cNvGraphicFramePr>
            <a:graphicFrameLocks/>
          </p:cNvGraphicFramePr>
          <p:nvPr>
            <p:extLst>
              <p:ext uri="{D42A27DB-BD31-4B8C-83A1-F6EECF244321}">
                <p14:modId xmlns:p14="http://schemas.microsoft.com/office/powerpoint/2010/main" val="1223806435"/>
              </p:ext>
            </p:extLst>
          </p:nvPr>
        </p:nvGraphicFramePr>
        <p:xfrm>
          <a:off x="1475220" y="1099038"/>
          <a:ext cx="6193556" cy="3704259"/>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p:cNvSpPr/>
          <p:nvPr/>
        </p:nvSpPr>
        <p:spPr>
          <a:xfrm>
            <a:off x="1617786" y="1239714"/>
            <a:ext cx="5890846" cy="338554"/>
          </a:xfrm>
          <a:prstGeom prst="rect">
            <a:avLst/>
          </a:prstGeom>
        </p:spPr>
        <p:txBody>
          <a:bodyPr wrap="square">
            <a:spAutoFit/>
          </a:bodyPr>
          <a:lstStyle/>
          <a:p>
            <a:pPr algn="ctr"/>
            <a:r>
              <a:rPr lang="en-US" sz="1600" b="1" dirty="0">
                <a:solidFill>
                  <a:schemeClr val="bg1"/>
                </a:solidFill>
                <a:latin typeface="Arial" pitchFamily="34" charset="0"/>
                <a:cs typeface="Arial" pitchFamily="34" charset="0"/>
              </a:rPr>
              <a:t>Weight Needed to Scratch Material (kilograms)</a:t>
            </a:r>
          </a:p>
        </p:txBody>
      </p:sp>
      <p:sp>
        <p:nvSpPr>
          <p:cNvPr id="16" name="Title 2"/>
          <p:cNvSpPr>
            <a:spLocks noGrp="1"/>
          </p:cNvSpPr>
          <p:nvPr>
            <p:ph type="title"/>
          </p:nvPr>
        </p:nvSpPr>
        <p:spPr>
          <a:xfrm>
            <a:off x="628650" y="498477"/>
            <a:ext cx="7886700" cy="353279"/>
          </a:xfrm>
        </p:spPr>
        <p:txBody>
          <a:bodyPr>
            <a:normAutofit fontScale="90000"/>
          </a:bodyPr>
          <a:lstStyle/>
          <a:p>
            <a:r>
              <a:rPr lang="en-US" dirty="0"/>
              <a:t>Scratch-Resistance Test: Protocol ASTM D 2197</a:t>
            </a:r>
          </a:p>
        </p:txBody>
      </p:sp>
    </p:spTree>
    <p:extLst>
      <p:ext uri="{BB962C8B-B14F-4D97-AF65-F5344CB8AC3E}">
        <p14:creationId xmlns:p14="http://schemas.microsoft.com/office/powerpoint/2010/main" val="1682666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0"/>
            <a:r>
              <a:rPr lang="en-US" dirty="0"/>
              <a:t>Impact Resistance Test: Protocol ASTM D 2794  </a:t>
            </a:r>
          </a:p>
        </p:txBody>
      </p:sp>
      <p:sp>
        <p:nvSpPr>
          <p:cNvPr id="4" name="Content Placeholder 3"/>
          <p:cNvSpPr>
            <a:spLocks noGrp="1"/>
          </p:cNvSpPr>
          <p:nvPr>
            <p:ph sz="half" idx="1"/>
          </p:nvPr>
        </p:nvSpPr>
        <p:spPr>
          <a:xfrm>
            <a:off x="1033098" y="1380392"/>
            <a:ext cx="3890594" cy="3917584"/>
          </a:xfrm>
        </p:spPr>
        <p:txBody>
          <a:bodyPr/>
          <a:lstStyle/>
          <a:p>
            <a:pPr marL="0" indent="0">
              <a:spcBef>
                <a:spcPts val="0"/>
              </a:spcBef>
              <a:spcAft>
                <a:spcPts val="900"/>
              </a:spcAft>
              <a:buNone/>
            </a:pPr>
            <a:r>
              <a:rPr lang="en-US" b="1" dirty="0">
                <a:latin typeface="Arial" pitchFamily="34" charset="0"/>
                <a:cs typeface="Arial" pitchFamily="34" charset="0"/>
              </a:rPr>
              <a:t>Impact-Resistance </a:t>
            </a:r>
            <a:r>
              <a:rPr lang="en-US" b="1" dirty="0" smtClean="0">
                <a:latin typeface="Arial" pitchFamily="34" charset="0"/>
                <a:cs typeface="Arial" pitchFamily="34" charset="0"/>
              </a:rPr>
              <a:t>Test:</a:t>
            </a:r>
            <a:endParaRPr lang="en-US" b="1" dirty="0">
              <a:latin typeface="Arial" pitchFamily="34" charset="0"/>
              <a:cs typeface="Arial" pitchFamily="34" charset="0"/>
            </a:endParaRPr>
          </a:p>
          <a:p>
            <a:pPr marL="234950" indent="-234950">
              <a:spcBef>
                <a:spcPts val="0"/>
              </a:spcBef>
              <a:spcAft>
                <a:spcPts val="900"/>
              </a:spcAft>
            </a:pPr>
            <a:r>
              <a:rPr lang="en-US" dirty="0">
                <a:latin typeface="Arial" pitchFamily="34" charset="0"/>
                <a:cs typeface="Arial" pitchFamily="34" charset="0"/>
              </a:rPr>
              <a:t>Developed to evaluate the effect of denting by dropping a 2-lb steel ball on a coating film and its substrate from increasing heights.</a:t>
            </a:r>
          </a:p>
          <a:p>
            <a:pPr marL="234950" indent="-234950">
              <a:spcBef>
                <a:spcPts val="0"/>
              </a:spcBef>
              <a:spcAft>
                <a:spcPts val="900"/>
              </a:spcAft>
            </a:pPr>
            <a:r>
              <a:rPr lang="en-US" dirty="0">
                <a:latin typeface="Arial" pitchFamily="34" charset="0"/>
                <a:cs typeface="Arial" pitchFamily="34" charset="0"/>
              </a:rPr>
              <a:t>When dent occurs drop height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is </a:t>
            </a:r>
            <a:r>
              <a:rPr lang="en-US" dirty="0">
                <a:latin typeface="Arial" pitchFamily="34" charset="0"/>
                <a:cs typeface="Arial" pitchFamily="34" charset="0"/>
              </a:rPr>
              <a:t>recorded.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2" r="6667"/>
          <a:stretch/>
        </p:blipFill>
        <p:spPr>
          <a:xfrm>
            <a:off x="5706207" y="1178166"/>
            <a:ext cx="2365131" cy="4390291"/>
          </a:xfrm>
          <a:prstGeom prst="rect">
            <a:avLst/>
          </a:prstGeom>
          <a:ln>
            <a:noFill/>
          </a:ln>
          <a:effectLst>
            <a:outerShdw blurRad="152400" dist="38100" dir="5400000" algn="tl" rotWithShape="0">
              <a:srgbClr val="333333">
                <a:alpha val="25000"/>
              </a:srgbClr>
            </a:outerShdw>
          </a:effectLst>
        </p:spPr>
      </p:pic>
    </p:spTree>
    <p:extLst>
      <p:ext uri="{BB962C8B-B14F-4D97-AF65-F5344CB8AC3E}">
        <p14:creationId xmlns:p14="http://schemas.microsoft.com/office/powerpoint/2010/main" val="179167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3290" y="5193950"/>
            <a:ext cx="5947995" cy="1231363"/>
          </a:xfrm>
          <a:prstGeom prst="rect">
            <a:avLst/>
          </a:prstGeom>
          <a:noFill/>
        </p:spPr>
        <p:txBody>
          <a:bodyPr wrap="square" numCol="2" rtlCol="0">
            <a:spAutoFit/>
          </a:bodyPr>
          <a:lstStyle/>
          <a:p>
            <a:pPr marL="228600" lvl="0" indent="-228600">
              <a:lnSpc>
                <a:spcPts val="1700"/>
              </a:lnSpc>
              <a:spcBef>
                <a:spcPts val="300"/>
              </a:spcBef>
              <a:spcAft>
                <a:spcPts val="300"/>
              </a:spcAft>
              <a:buClr>
                <a:srgbClr val="0D9CFF"/>
              </a:buClr>
              <a:buFont typeface="Arial" panose="020B0604020202020204" pitchFamily="34" charset="0"/>
              <a:buChar char="•"/>
            </a:pPr>
            <a:r>
              <a:rPr lang="en-US" sz="1400" dirty="0">
                <a:solidFill>
                  <a:srgbClr val="E7E6E6">
                    <a:lumMod val="25000"/>
                  </a:srgbClr>
                </a:solidFill>
                <a:latin typeface="Arial" charset="0"/>
                <a:ea typeface="Arial" charset="0"/>
                <a:cs typeface="Arial" charset="0"/>
              </a:rPr>
              <a:t>Higher readings perform better</a:t>
            </a: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a:solidFill>
                <a:srgbClr val="E7E6E6">
                  <a:lumMod val="25000"/>
                </a:srgbClr>
              </a:solidFill>
              <a:latin typeface="Arial" charset="0"/>
              <a:ea typeface="Arial" charset="0"/>
              <a:cs typeface="Arial" charset="0"/>
            </a:endParaRP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a:solidFill>
                <a:srgbClr val="E7E6E6">
                  <a:lumMod val="25000"/>
                </a:srgbClr>
              </a:solidFill>
              <a:latin typeface="Arial" charset="0"/>
              <a:ea typeface="Arial" charset="0"/>
              <a:cs typeface="Arial" charset="0"/>
            </a:endParaRPr>
          </a:p>
          <a:p>
            <a:pPr marL="228600" lvl="0" indent="-228600">
              <a:lnSpc>
                <a:spcPts val="1700"/>
              </a:lnSpc>
              <a:spcBef>
                <a:spcPts val="300"/>
              </a:spcBef>
              <a:spcAft>
                <a:spcPts val="300"/>
              </a:spcAft>
              <a:buClr>
                <a:srgbClr val="0D9CFF"/>
              </a:buClr>
              <a:buFont typeface="Arial" panose="020B0604020202020204" pitchFamily="34" charset="0"/>
              <a:buChar char="•"/>
            </a:pPr>
            <a:endParaRPr lang="en-US" sz="1400" dirty="0" smtClean="0">
              <a:solidFill>
                <a:srgbClr val="E7E6E6">
                  <a:lumMod val="25000"/>
                </a:srgbClr>
              </a:solidFill>
              <a:latin typeface="Arial" charset="0"/>
              <a:ea typeface="Arial" charset="0"/>
              <a:cs typeface="Arial" charset="0"/>
            </a:endParaRPr>
          </a:p>
          <a:p>
            <a:pPr marL="228600" lvl="0" indent="-220663">
              <a:lnSpc>
                <a:spcPts val="1700"/>
              </a:lnSpc>
              <a:spcBef>
                <a:spcPts val="300"/>
              </a:spcBef>
              <a:spcAft>
                <a:spcPts val="300"/>
              </a:spcAft>
              <a:buClr>
                <a:srgbClr val="0D9CFF"/>
              </a:buClr>
              <a:buFont typeface="Arial" panose="020B0604020202020204" pitchFamily="34" charset="0"/>
              <a:buChar char="•"/>
            </a:pPr>
            <a:r>
              <a:rPr lang="en-US" sz="1400" dirty="0" smtClean="0">
                <a:solidFill>
                  <a:srgbClr val="E7E6E6">
                    <a:lumMod val="25000"/>
                  </a:srgbClr>
                </a:solidFill>
                <a:latin typeface="Arial" charset="0"/>
                <a:ea typeface="Arial" charset="0"/>
                <a:cs typeface="Arial" charset="0"/>
              </a:rPr>
              <a:t>Compact </a:t>
            </a:r>
            <a:r>
              <a:rPr lang="en-US" sz="1400" dirty="0">
                <a:solidFill>
                  <a:srgbClr val="E7E6E6">
                    <a:lumMod val="25000"/>
                  </a:srgbClr>
                </a:solidFill>
                <a:latin typeface="Arial" charset="0"/>
                <a:ea typeface="Arial" charset="0"/>
                <a:cs typeface="Arial" charset="0"/>
              </a:rPr>
              <a:t>Laminate (CL) </a:t>
            </a:r>
            <a:r>
              <a:rPr lang="en-US" sz="1400" dirty="0" smtClean="0">
                <a:solidFill>
                  <a:srgbClr val="E7E6E6">
                    <a:lumMod val="25000"/>
                  </a:srgbClr>
                </a:solidFill>
                <a:latin typeface="Arial" charset="0"/>
                <a:ea typeface="Arial" charset="0"/>
                <a:cs typeface="Arial" charset="0"/>
              </a:rPr>
              <a:t>is the hardest to dent</a:t>
            </a:r>
            <a:endParaRPr lang="en-US" sz="1400" dirty="0">
              <a:solidFill>
                <a:srgbClr val="E7E6E6">
                  <a:lumMod val="25000"/>
                </a:srgbClr>
              </a:solidFill>
              <a:latin typeface="Arial" charset="0"/>
              <a:ea typeface="Arial" charset="0"/>
              <a:cs typeface="Arial" charset="0"/>
            </a:endParaRPr>
          </a:p>
        </p:txBody>
      </p:sp>
      <p:graphicFrame>
        <p:nvGraphicFramePr>
          <p:cNvPr id="14" name="Object 4"/>
          <p:cNvGraphicFramePr>
            <a:graphicFrameLocks/>
          </p:cNvGraphicFramePr>
          <p:nvPr>
            <p:extLst>
              <p:ext uri="{D42A27DB-BD31-4B8C-83A1-F6EECF244321}">
                <p14:modId xmlns:p14="http://schemas.microsoft.com/office/powerpoint/2010/main" val="118128901"/>
              </p:ext>
            </p:extLst>
          </p:nvPr>
        </p:nvGraphicFramePr>
        <p:xfrm>
          <a:off x="1466431" y="1099434"/>
          <a:ext cx="6193556" cy="3901484"/>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p:cNvSpPr/>
          <p:nvPr/>
        </p:nvSpPr>
        <p:spPr>
          <a:xfrm>
            <a:off x="1617786" y="1239714"/>
            <a:ext cx="5890846" cy="338554"/>
          </a:xfrm>
          <a:prstGeom prst="rect">
            <a:avLst/>
          </a:prstGeom>
        </p:spPr>
        <p:txBody>
          <a:bodyPr wrap="square">
            <a:spAutoFit/>
          </a:bodyPr>
          <a:lstStyle/>
          <a:p>
            <a:pPr algn="ctr"/>
            <a:r>
              <a:rPr lang="en-US" sz="1600" b="1" dirty="0">
                <a:solidFill>
                  <a:schemeClr val="bg1"/>
                </a:solidFill>
                <a:latin typeface="Arial" pitchFamily="34" charset="0"/>
                <a:cs typeface="Arial" pitchFamily="34" charset="0"/>
              </a:rPr>
              <a:t>Drop Height in Inches of 2 </a:t>
            </a:r>
            <a:r>
              <a:rPr lang="en-US" sz="1600" b="1" dirty="0" err="1">
                <a:solidFill>
                  <a:schemeClr val="bg1"/>
                </a:solidFill>
                <a:latin typeface="Arial" pitchFamily="34" charset="0"/>
                <a:cs typeface="Arial" pitchFamily="34" charset="0"/>
              </a:rPr>
              <a:t>lb</a:t>
            </a:r>
            <a:r>
              <a:rPr lang="en-US" sz="1600" b="1" dirty="0">
                <a:solidFill>
                  <a:schemeClr val="bg1"/>
                </a:solidFill>
                <a:latin typeface="Arial" pitchFamily="34" charset="0"/>
                <a:cs typeface="Arial" pitchFamily="34" charset="0"/>
              </a:rPr>
              <a:t> Hemispherical Indenter</a:t>
            </a:r>
          </a:p>
        </p:txBody>
      </p:sp>
      <p:sp>
        <p:nvSpPr>
          <p:cNvPr id="16" name="Title 2"/>
          <p:cNvSpPr>
            <a:spLocks noGrp="1"/>
          </p:cNvSpPr>
          <p:nvPr>
            <p:ph type="title"/>
          </p:nvPr>
        </p:nvSpPr>
        <p:spPr>
          <a:xfrm>
            <a:off x="628650" y="498477"/>
            <a:ext cx="7886700" cy="353279"/>
          </a:xfrm>
        </p:spPr>
        <p:txBody>
          <a:bodyPr>
            <a:normAutofit fontScale="90000"/>
          </a:bodyPr>
          <a:lstStyle/>
          <a:p>
            <a:r>
              <a:rPr lang="en-US" dirty="0" smtClean="0"/>
              <a:t>Impact-Resistance Test – Protocol ASTM D 2794</a:t>
            </a:r>
            <a:endParaRPr lang="en-US" dirty="0"/>
          </a:p>
        </p:txBody>
      </p:sp>
    </p:spTree>
    <p:extLst>
      <p:ext uri="{BB962C8B-B14F-4D97-AF65-F5344CB8AC3E}">
        <p14:creationId xmlns:p14="http://schemas.microsoft.com/office/powerpoint/2010/main" val="1890745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IDCEC Education Credits</a:t>
            </a:r>
            <a:endParaRPr lang="en-US" dirty="0"/>
          </a:p>
        </p:txBody>
      </p:sp>
      <p:sp>
        <p:nvSpPr>
          <p:cNvPr id="3" name="Content Placeholder 2"/>
          <p:cNvSpPr>
            <a:spLocks noGrp="1"/>
          </p:cNvSpPr>
          <p:nvPr>
            <p:ph idx="1"/>
          </p:nvPr>
        </p:nvSpPr>
        <p:spPr/>
        <p:txBody>
          <a:bodyPr>
            <a:noAutofit/>
          </a:bodyPr>
          <a:lstStyle/>
          <a:p>
            <a:pPr indent="0">
              <a:spcBef>
                <a:spcPts val="0"/>
              </a:spcBef>
              <a:buNone/>
            </a:pPr>
            <a:r>
              <a:rPr lang="en-US" dirty="0">
                <a:latin typeface="Arial" pitchFamily="34" charset="0"/>
                <a:cs typeface="Arial" pitchFamily="34" charset="0"/>
              </a:rPr>
              <a:t>This CEU is registered with the Interior Design Continuing Education Council (IDCEC) for continuing education credits. This credit will be accepted by the American Society of Interior Designers (ASID), International Interior Designers Association (IIDA) and Interior Designers of Canada (IDC). </a:t>
            </a:r>
          </a:p>
          <a:p>
            <a:pPr indent="0">
              <a:spcBef>
                <a:spcPts val="0"/>
              </a:spcBef>
              <a:buNone/>
            </a:pPr>
            <a:r>
              <a:rPr lang="en-US" dirty="0" smtClean="0">
                <a:latin typeface="Arial" pitchFamily="34" charset="0"/>
                <a:cs typeface="Arial" pitchFamily="34" charset="0"/>
              </a:rPr>
              <a:t>The </a:t>
            </a:r>
            <a:r>
              <a:rPr lang="en-US" dirty="0">
                <a:latin typeface="Arial" pitchFamily="34" charset="0"/>
                <a:cs typeface="Arial" pitchFamily="34" charset="0"/>
              </a:rPr>
              <a:t>content included is not deemed or construed to be an approval or endorsement by IDCEC of any material or construction or any method or manner of handling, using, distributing or dealing in any material or product. </a:t>
            </a:r>
          </a:p>
          <a:p>
            <a:pPr indent="0">
              <a:spcBef>
                <a:spcPts val="0"/>
              </a:spcBef>
              <a:buNone/>
            </a:pPr>
            <a:r>
              <a:rPr lang="en-US" dirty="0">
                <a:latin typeface="Arial" pitchFamily="34" charset="0"/>
                <a:cs typeface="Arial" pitchFamily="34" charset="0"/>
              </a:rPr>
              <a:t>Questions related to specific materials, methods and services should be directed to the instructor or provider of this CEU. </a:t>
            </a:r>
          </a:p>
        </p:txBody>
      </p:sp>
    </p:spTree>
    <p:extLst>
      <p:ext uri="{BB962C8B-B14F-4D97-AF65-F5344CB8AC3E}">
        <p14:creationId xmlns:p14="http://schemas.microsoft.com/office/powerpoint/2010/main" val="982481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498477"/>
            <a:ext cx="7886700" cy="353279"/>
          </a:xfrm>
        </p:spPr>
        <p:txBody>
          <a:bodyPr>
            <a:normAutofit fontScale="90000"/>
          </a:bodyPr>
          <a:lstStyle/>
          <a:p>
            <a:r>
              <a:rPr lang="en-US" dirty="0"/>
              <a:t>Surface Burning Characteristics: Protocol ASTM E 84</a:t>
            </a:r>
          </a:p>
        </p:txBody>
      </p:sp>
      <p:sp>
        <p:nvSpPr>
          <p:cNvPr id="5" name="Content Placeholder 9"/>
          <p:cNvSpPr txBox="1">
            <a:spLocks/>
          </p:cNvSpPr>
          <p:nvPr/>
        </p:nvSpPr>
        <p:spPr>
          <a:xfrm>
            <a:off x="628650" y="922092"/>
            <a:ext cx="7873510" cy="48720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34950">
              <a:lnSpc>
                <a:spcPts val="2160"/>
              </a:lnSpc>
              <a:spcAft>
                <a:spcPts val="900"/>
              </a:spcAft>
            </a:pPr>
            <a:r>
              <a:rPr lang="en-US" sz="1800" dirty="0">
                <a:latin typeface="Arial" pitchFamily="34" charset="0"/>
                <a:cs typeface="Arial" pitchFamily="34" charset="0"/>
              </a:rPr>
              <a:t>Test used by ICC and NFPA to evaluate burning characteristics of materials classified as Interior Wall and Ceiling Finishes.</a:t>
            </a:r>
          </a:p>
          <a:p>
            <a:pPr marL="234950" indent="-234950">
              <a:lnSpc>
                <a:spcPts val="2160"/>
              </a:lnSpc>
              <a:spcAft>
                <a:spcPts val="900"/>
              </a:spcAft>
            </a:pPr>
            <a:r>
              <a:rPr lang="en-US" sz="1800" dirty="0" smtClean="0">
                <a:latin typeface="Arial" pitchFamily="34" charset="0"/>
                <a:cs typeface="Arial" pitchFamily="34" charset="0"/>
              </a:rPr>
              <a:t>Material </a:t>
            </a:r>
            <a:r>
              <a:rPr lang="en-US" sz="1800" dirty="0">
                <a:latin typeface="Arial" pitchFamily="34" charset="0"/>
                <a:cs typeface="Arial" pitchFamily="34" charset="0"/>
              </a:rPr>
              <a:t>placed in tunnel and flame introduced to surface of material.</a:t>
            </a:r>
          </a:p>
          <a:p>
            <a:pPr marL="234950" indent="-234950">
              <a:lnSpc>
                <a:spcPts val="2160"/>
              </a:lnSpc>
              <a:spcAft>
                <a:spcPts val="900"/>
              </a:spcAft>
            </a:pPr>
            <a:r>
              <a:rPr lang="en-US" sz="1800" dirty="0" smtClean="0">
                <a:latin typeface="Arial" pitchFamily="34" charset="0"/>
                <a:cs typeface="Arial" pitchFamily="34" charset="0"/>
              </a:rPr>
              <a:t>Rate </a:t>
            </a:r>
            <a:r>
              <a:rPr lang="en-US" sz="1800" dirty="0">
                <a:latin typeface="Arial" pitchFamily="34" charset="0"/>
                <a:cs typeface="Arial" pitchFamily="34" charset="0"/>
              </a:rPr>
              <a:t>of flame spread and degree of smoke development, measured by visibility in tunnel, are recorded throughout a 10-minute test </a:t>
            </a:r>
            <a:endParaRPr lang="en-US" sz="1800" dirty="0" smtClean="0">
              <a:latin typeface="Arial" pitchFamily="34" charset="0"/>
              <a:cs typeface="Arial" pitchFamily="34" charset="0"/>
            </a:endParaRPr>
          </a:p>
          <a:p>
            <a:pPr marL="234950" indent="-234950">
              <a:lnSpc>
                <a:spcPts val="2160"/>
              </a:lnSpc>
              <a:spcAft>
                <a:spcPts val="900"/>
              </a:spcAft>
            </a:pPr>
            <a:r>
              <a:rPr lang="en-US" sz="1800" dirty="0" smtClean="0">
                <a:latin typeface="Arial" pitchFamily="34" charset="0"/>
                <a:cs typeface="Arial" pitchFamily="34" charset="0"/>
              </a:rPr>
              <a:t>For </a:t>
            </a:r>
            <a:r>
              <a:rPr lang="en-US" sz="1800" dirty="0">
                <a:latin typeface="Arial" pitchFamily="34" charset="0"/>
                <a:cs typeface="Arial" pitchFamily="34" charset="0"/>
              </a:rPr>
              <a:t>Non-Plastic Toilet Compartments:</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Stainless steel</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Painted metal</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High pressure laminate</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Compact laminate</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Color-through phenolic</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Solid color reinforced </a:t>
            </a:r>
            <a:r>
              <a:rPr lang="en-US" sz="1800" dirty="0" smtClean="0">
                <a:latin typeface="Arial" pitchFamily="34" charset="0"/>
                <a:cs typeface="Arial" pitchFamily="34" charset="0"/>
              </a:rPr>
              <a:t>composite</a:t>
            </a:r>
            <a:endParaRPr lang="en-US" sz="1800" dirty="0"/>
          </a:p>
        </p:txBody>
      </p:sp>
    </p:spTree>
    <p:extLst>
      <p:ext uri="{BB962C8B-B14F-4D97-AF65-F5344CB8AC3E}">
        <p14:creationId xmlns:p14="http://schemas.microsoft.com/office/powerpoint/2010/main" val="18784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975042603"/>
              </p:ext>
            </p:extLst>
          </p:nvPr>
        </p:nvGraphicFramePr>
        <p:xfrm>
          <a:off x="1011121" y="1034968"/>
          <a:ext cx="7086594" cy="2402825"/>
        </p:xfrm>
        <a:graphic>
          <a:graphicData uri="http://schemas.openxmlformats.org/drawingml/2006/table">
            <a:tbl>
              <a:tblPr firstRow="1" bandRow="1">
                <a:tableStyleId>{8FD4443E-F989-4FC4-A0C8-D5A2AF1F390B}</a:tableStyleId>
              </a:tblPr>
              <a:tblGrid>
                <a:gridCol w="2285994">
                  <a:extLst>
                    <a:ext uri="{9D8B030D-6E8A-4147-A177-3AD203B41FA5}">
                      <a16:colId xmlns:a16="http://schemas.microsoft.com/office/drawing/2014/main" val="20000"/>
                    </a:ext>
                  </a:extLst>
                </a:gridCol>
                <a:gridCol w="1644162">
                  <a:extLst>
                    <a:ext uri="{9D8B030D-6E8A-4147-A177-3AD203B41FA5}">
                      <a16:colId xmlns:a16="http://schemas.microsoft.com/office/drawing/2014/main" val="20001"/>
                    </a:ext>
                  </a:extLst>
                </a:gridCol>
                <a:gridCol w="1433146">
                  <a:extLst>
                    <a:ext uri="{9D8B030D-6E8A-4147-A177-3AD203B41FA5}">
                      <a16:colId xmlns:a16="http://schemas.microsoft.com/office/drawing/2014/main" val="20002"/>
                    </a:ext>
                  </a:extLst>
                </a:gridCol>
                <a:gridCol w="1723292">
                  <a:extLst>
                    <a:ext uri="{9D8B030D-6E8A-4147-A177-3AD203B41FA5}">
                      <a16:colId xmlns:a16="http://schemas.microsoft.com/office/drawing/2014/main" val="20003"/>
                    </a:ext>
                  </a:extLst>
                </a:gridCol>
              </a:tblGrid>
              <a:tr h="642517">
                <a:tc>
                  <a:txBody>
                    <a:bodyPr/>
                    <a:lstStyle/>
                    <a:p>
                      <a:r>
                        <a:rPr lang="en-US" sz="1500" baseline="0" dirty="0" smtClean="0">
                          <a:latin typeface="Arial" charset="0"/>
                        </a:rPr>
                        <a:t> Material</a:t>
                      </a:r>
                      <a:endParaRPr lang="en-US" sz="1500" b="1" baseline="0" dirty="0">
                        <a:latin typeface="Arial" charset="0"/>
                        <a:cs typeface="Arial" panose="020B0604020202020204" pitchFamily="34" charset="0"/>
                      </a:endParaRPr>
                    </a:p>
                  </a:txBody>
                  <a:tcPr anchor="ctr"/>
                </a:tc>
                <a:tc>
                  <a:txBody>
                    <a:bodyPr/>
                    <a:lstStyle/>
                    <a:p>
                      <a:pPr algn="ctr"/>
                      <a:r>
                        <a:rPr lang="en-US" sz="1500" baseline="0" dirty="0" smtClean="0">
                          <a:latin typeface="Arial" charset="0"/>
                        </a:rPr>
                        <a:t>Flame Spread Index</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Smoke Developed Index</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Interior Wall &amp; Ceiling Finish Classification</a:t>
                      </a:r>
                      <a:endParaRPr lang="en-US" sz="1500"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421038">
                <a:tc>
                  <a:txBody>
                    <a:bodyPr/>
                    <a:lstStyle/>
                    <a:p>
                      <a:pPr marL="0" indent="0">
                        <a:buFontTx/>
                        <a:buNone/>
                      </a:pPr>
                      <a:r>
                        <a:rPr lang="en-US" sz="1500" dirty="0" smtClean="0">
                          <a:latin typeface="Arial" charset="0"/>
                        </a:rPr>
                        <a:t>Painted Metal</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5</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0</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Class A</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4044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High Pressure Laminate</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lgn="ctr">
                        <a:buFontTx/>
                        <a:buNone/>
                      </a:pPr>
                      <a:r>
                        <a:rPr lang="en-US" sz="1500" dirty="0" smtClean="0">
                          <a:latin typeface="Arial" charset="0"/>
                        </a:rPr>
                        <a:t> 60</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FontTx/>
                        <a:buNone/>
                      </a:pPr>
                      <a:r>
                        <a:rPr lang="en-US" sz="1500" dirty="0" smtClean="0">
                          <a:latin typeface="Arial" charset="0"/>
                        </a:rPr>
                        <a:t> 195-300</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FontTx/>
                        <a:buNone/>
                      </a:pPr>
                      <a:r>
                        <a:rPr lang="en-US" sz="1500" dirty="0" smtClean="0">
                          <a:latin typeface="Arial" charset="0"/>
                        </a:rPr>
                        <a:t> Class B</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4044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Compact Laminate</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15/30</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20/55</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Class A/B</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395654">
                <a:tc>
                  <a:txBody>
                    <a:bodyPr/>
                    <a:lstStyle/>
                    <a:p>
                      <a:pPr marL="0" indent="0">
                        <a:buFontTx/>
                        <a:buNone/>
                      </a:pPr>
                      <a:r>
                        <a:rPr lang="en-US" sz="1500" dirty="0" smtClean="0">
                          <a:latin typeface="Arial" charset="0"/>
                        </a:rPr>
                        <a:t>SCRC</a:t>
                      </a:r>
                      <a:endParaRPr lang="en-US" sz="1500" b="0" dirty="0">
                        <a:latin typeface="Arial" charset="0"/>
                        <a:cs typeface="Arial"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indent="0" algn="ctr">
                        <a:buFontTx/>
                        <a:buNone/>
                      </a:pPr>
                      <a:r>
                        <a:rPr lang="en-US" sz="1500" dirty="0" smtClean="0">
                          <a:latin typeface="Arial" charset="0"/>
                        </a:rPr>
                        <a:t> 45</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FontTx/>
                        <a:buNone/>
                      </a:pPr>
                      <a:r>
                        <a:rPr lang="en-US" sz="1500" dirty="0" smtClean="0">
                          <a:latin typeface="Arial" charset="0"/>
                        </a:rPr>
                        <a:t> 95-120</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indent="0" algn="ctr">
                        <a:buFontTx/>
                        <a:buNone/>
                      </a:pPr>
                      <a:r>
                        <a:rPr lang="en-US" sz="1500" dirty="0" smtClean="0">
                          <a:latin typeface="Arial" charset="0"/>
                        </a:rPr>
                        <a:t> Class B</a:t>
                      </a:r>
                      <a:endParaRPr lang="en-US" sz="1500" b="0" dirty="0" smtClean="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6" name="Title 8"/>
          <p:cNvSpPr>
            <a:spLocks noGrp="1"/>
          </p:cNvSpPr>
          <p:nvPr>
            <p:ph type="title"/>
          </p:nvPr>
        </p:nvSpPr>
        <p:spPr>
          <a:xfrm>
            <a:off x="628650" y="498477"/>
            <a:ext cx="7886700" cy="353279"/>
          </a:xfrm>
        </p:spPr>
        <p:txBody>
          <a:bodyPr>
            <a:normAutofit fontScale="90000"/>
          </a:bodyPr>
          <a:lstStyle/>
          <a:p>
            <a:r>
              <a:rPr lang="en-US" dirty="0"/>
              <a:t>Surface Burning Characteristics: Protocol ASTM E 84</a:t>
            </a:r>
          </a:p>
        </p:txBody>
      </p:sp>
      <p:sp>
        <p:nvSpPr>
          <p:cNvPr id="8" name="Content Placeholder 9"/>
          <p:cNvSpPr txBox="1">
            <a:spLocks/>
          </p:cNvSpPr>
          <p:nvPr/>
        </p:nvSpPr>
        <p:spPr>
          <a:xfrm>
            <a:off x="663817" y="3552092"/>
            <a:ext cx="7873510" cy="24530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34950">
              <a:lnSpc>
                <a:spcPts val="1960"/>
              </a:lnSpc>
              <a:spcBef>
                <a:spcPts val="0"/>
              </a:spcBef>
              <a:spcAft>
                <a:spcPts val="900"/>
              </a:spcAft>
            </a:pPr>
            <a:r>
              <a:rPr lang="en-US" sz="1750" dirty="0">
                <a:latin typeface="Arial" pitchFamily="34" charset="0"/>
                <a:cs typeface="Arial" pitchFamily="34" charset="0"/>
              </a:rPr>
              <a:t>ASTM E 84 provides comparative classifications used to measure and describe the response of materials, products, or assemblies to heat and flame under controlled conditions, but does not by itself incorporate all factors required for fire-hazard or fire-risk assessment of the materials, products, or assemblies under actual fire conditions.</a:t>
            </a:r>
          </a:p>
          <a:p>
            <a:pPr marL="234950" indent="-234950">
              <a:lnSpc>
                <a:spcPts val="1960"/>
              </a:lnSpc>
              <a:spcBef>
                <a:spcPts val="0"/>
              </a:spcBef>
              <a:spcAft>
                <a:spcPts val="900"/>
              </a:spcAft>
            </a:pPr>
            <a:r>
              <a:rPr lang="en-US" sz="1750" dirty="0">
                <a:latin typeface="Arial" pitchFamily="34" charset="0"/>
                <a:cs typeface="Arial" pitchFamily="34" charset="0"/>
              </a:rPr>
              <a:t>HDPE must be tested and comply with the NFPA 286 Room-Corner test, not the </a:t>
            </a:r>
            <a:r>
              <a:rPr lang="en-US" sz="1750" dirty="0" smtClean="0">
                <a:latin typeface="Arial" pitchFamily="34" charset="0"/>
                <a:cs typeface="Arial" pitchFamily="34" charset="0"/>
              </a:rPr>
              <a:t>ASTM </a:t>
            </a:r>
            <a:r>
              <a:rPr lang="en-US" sz="1750" dirty="0">
                <a:latin typeface="Arial" pitchFamily="34" charset="0"/>
                <a:cs typeface="Arial" pitchFamily="34" charset="0"/>
              </a:rPr>
              <a:t>E 84 Tunnel Test.</a:t>
            </a:r>
          </a:p>
          <a:p>
            <a:pPr marL="234950" indent="-234950">
              <a:lnSpc>
                <a:spcPts val="1960"/>
              </a:lnSpc>
              <a:spcBef>
                <a:spcPts val="0"/>
              </a:spcBef>
              <a:spcAft>
                <a:spcPts val="900"/>
              </a:spcAft>
            </a:pPr>
            <a:r>
              <a:rPr lang="en-US" sz="1750" dirty="0">
                <a:latin typeface="Arial" pitchFamily="34" charset="0"/>
                <a:cs typeface="Arial" pitchFamily="34" charset="0"/>
              </a:rPr>
              <a:t>Stainless steel was not </a:t>
            </a:r>
            <a:r>
              <a:rPr lang="en-US" sz="1750" dirty="0" smtClean="0">
                <a:latin typeface="Arial" pitchFamily="34" charset="0"/>
                <a:cs typeface="Arial" pitchFamily="34" charset="0"/>
              </a:rPr>
              <a:t>tested</a:t>
            </a:r>
            <a:endParaRPr lang="en-US" sz="1750" dirty="0">
              <a:latin typeface="Arial" pitchFamily="34" charset="0"/>
              <a:cs typeface="Arial" pitchFamily="34" charset="0"/>
            </a:endParaRPr>
          </a:p>
        </p:txBody>
      </p:sp>
    </p:spTree>
    <p:extLst>
      <p:ext uri="{BB962C8B-B14F-4D97-AF65-F5344CB8AC3E}">
        <p14:creationId xmlns:p14="http://schemas.microsoft.com/office/powerpoint/2010/main" val="1054246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033097" y="1099038"/>
            <a:ext cx="7055825" cy="4404946"/>
          </a:xfrm>
        </p:spPr>
        <p:txBody>
          <a:bodyPr/>
          <a:lstStyle/>
          <a:p>
            <a:pPr marL="0" indent="0">
              <a:spcBef>
                <a:spcPts val="0"/>
              </a:spcBef>
              <a:spcAft>
                <a:spcPts val="900"/>
              </a:spcAft>
              <a:buNone/>
            </a:pPr>
            <a:r>
              <a:rPr lang="en-US" b="1" dirty="0">
                <a:latin typeface="Arial" pitchFamily="34" charset="0"/>
                <a:cs typeface="Arial" pitchFamily="34" charset="0"/>
              </a:rPr>
              <a:t>Flame Spread Index requirements are as follows:</a:t>
            </a:r>
          </a:p>
          <a:p>
            <a:pPr marL="234950" indent="-234950">
              <a:spcBef>
                <a:spcPts val="0"/>
              </a:spcBef>
              <a:spcAft>
                <a:spcPts val="900"/>
              </a:spcAft>
            </a:pPr>
            <a:r>
              <a:rPr lang="en-US" dirty="0">
                <a:latin typeface="Arial" pitchFamily="34" charset="0"/>
                <a:cs typeface="Arial" pitchFamily="34" charset="0"/>
              </a:rPr>
              <a:t>Class A, 25 or less</a:t>
            </a:r>
          </a:p>
          <a:p>
            <a:pPr marL="234950" indent="-234950">
              <a:spcBef>
                <a:spcPts val="0"/>
              </a:spcBef>
              <a:spcAft>
                <a:spcPts val="900"/>
              </a:spcAft>
            </a:pPr>
            <a:r>
              <a:rPr lang="en-US" dirty="0">
                <a:latin typeface="Arial" pitchFamily="34" charset="0"/>
                <a:cs typeface="Arial" pitchFamily="34" charset="0"/>
              </a:rPr>
              <a:t>Class B, between 26 and 75, and</a:t>
            </a:r>
          </a:p>
          <a:p>
            <a:pPr marL="234950" indent="-234950">
              <a:spcBef>
                <a:spcPts val="0"/>
              </a:spcBef>
              <a:spcAft>
                <a:spcPts val="1800"/>
              </a:spcAft>
            </a:pPr>
            <a:r>
              <a:rPr lang="en-US" dirty="0">
                <a:latin typeface="Arial" pitchFamily="34" charset="0"/>
                <a:cs typeface="Arial" pitchFamily="34" charset="0"/>
              </a:rPr>
              <a:t>Class C, between 76 and </a:t>
            </a:r>
            <a:r>
              <a:rPr lang="en-US" dirty="0" smtClean="0">
                <a:latin typeface="Arial" pitchFamily="34" charset="0"/>
                <a:cs typeface="Arial" pitchFamily="34" charset="0"/>
              </a:rPr>
              <a:t>200</a:t>
            </a:r>
          </a:p>
          <a:p>
            <a:pPr marL="0" indent="0">
              <a:spcBef>
                <a:spcPts val="0"/>
              </a:spcBef>
              <a:spcAft>
                <a:spcPts val="900"/>
              </a:spcAft>
              <a:buNone/>
            </a:pPr>
            <a:r>
              <a:rPr lang="en-US" b="1" dirty="0">
                <a:latin typeface="Arial" pitchFamily="34" charset="0"/>
                <a:cs typeface="Arial" pitchFamily="34" charset="0"/>
              </a:rPr>
              <a:t>The test concluded the following :</a:t>
            </a:r>
          </a:p>
          <a:p>
            <a:pPr marL="171450" lvl="0" indent="-171450"/>
            <a:r>
              <a:rPr lang="en-US" dirty="0">
                <a:latin typeface="Arial" pitchFamily="34" charset="0"/>
                <a:cs typeface="Arial" pitchFamily="34" charset="0"/>
              </a:rPr>
              <a:t>Painted metal tested as a Class A, and </a:t>
            </a:r>
          </a:p>
          <a:p>
            <a:pPr marL="171450" lvl="0" indent="-171450"/>
            <a:r>
              <a:rPr lang="en-US" dirty="0">
                <a:latin typeface="Arial" pitchFamily="34" charset="0"/>
                <a:cs typeface="Arial" pitchFamily="34" charset="0"/>
              </a:rPr>
              <a:t>High pressure laminate as Class B. </a:t>
            </a:r>
          </a:p>
          <a:p>
            <a:pPr marL="171450" lvl="0" indent="-171450"/>
            <a:r>
              <a:rPr lang="en-US" dirty="0">
                <a:latin typeface="Arial" pitchFamily="34" charset="0"/>
                <a:cs typeface="Arial" pitchFamily="34" charset="0"/>
              </a:rPr>
              <a:t>Compact laminate is Class B, and can be ordered as a Class A.</a:t>
            </a:r>
          </a:p>
          <a:p>
            <a:pPr marL="171450" indent="-171450"/>
            <a:r>
              <a:rPr lang="en-US" dirty="0">
                <a:latin typeface="Arial" pitchFamily="34" charset="0"/>
                <a:cs typeface="Arial" pitchFamily="34" charset="0"/>
              </a:rPr>
              <a:t>SCRC is Class </a:t>
            </a:r>
            <a:r>
              <a:rPr lang="en-US" dirty="0" smtClean="0">
                <a:latin typeface="Arial" pitchFamily="34" charset="0"/>
                <a:cs typeface="Arial" pitchFamily="34" charset="0"/>
              </a:rPr>
              <a:t>B.</a:t>
            </a:r>
            <a:endParaRPr lang="en-US" dirty="0">
              <a:latin typeface="Arial" pitchFamily="34" charset="0"/>
              <a:cs typeface="Arial" pitchFamily="34" charset="0"/>
            </a:endParaRPr>
          </a:p>
        </p:txBody>
      </p:sp>
      <p:sp>
        <p:nvSpPr>
          <p:cNvPr id="6" name="Title 8"/>
          <p:cNvSpPr>
            <a:spLocks noGrp="1"/>
          </p:cNvSpPr>
          <p:nvPr>
            <p:ph type="title"/>
          </p:nvPr>
        </p:nvSpPr>
        <p:spPr>
          <a:xfrm>
            <a:off x="628650" y="498477"/>
            <a:ext cx="7886700" cy="353279"/>
          </a:xfrm>
        </p:spPr>
        <p:txBody>
          <a:bodyPr>
            <a:normAutofit fontScale="90000"/>
          </a:bodyPr>
          <a:lstStyle/>
          <a:p>
            <a:r>
              <a:rPr lang="en-US" dirty="0"/>
              <a:t>Surface Burning Characteristics: Protocol ASTM E 84</a:t>
            </a:r>
          </a:p>
        </p:txBody>
      </p:sp>
    </p:spTree>
    <p:extLst>
      <p:ext uri="{BB962C8B-B14F-4D97-AF65-F5344CB8AC3E}">
        <p14:creationId xmlns:p14="http://schemas.microsoft.com/office/powerpoint/2010/main" val="21093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500"/>
                                        <p:tgtEl>
                                          <p:spTgt spid="4">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Hardware Selection</a:t>
            </a:r>
            <a:endParaRPr lang="en-US" dirty="0"/>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7276" y="3481090"/>
            <a:ext cx="2628500" cy="2006174"/>
          </a:xfrm>
          <a:prstGeom prst="rect">
            <a:avLst/>
          </a:prstGeom>
          <a:noFill/>
          <a:ln>
            <a:noFill/>
          </a:ln>
          <a:effectLst>
            <a:outerShdw blurRad="63500" dist="12700" dir="5400000" algn="t"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0825"/>
          <a:stretch/>
        </p:blipFill>
        <p:spPr bwMode="auto">
          <a:xfrm>
            <a:off x="446538" y="3464950"/>
            <a:ext cx="2620312" cy="1985704"/>
          </a:xfrm>
          <a:prstGeom prst="rect">
            <a:avLst/>
          </a:prstGeom>
          <a:noFill/>
          <a:ln>
            <a:noFill/>
          </a:ln>
          <a:effectLst>
            <a:outerShdw blurRad="63500" dist="12700" dir="5400000" algn="t"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538" y="1251311"/>
            <a:ext cx="2620312" cy="2038928"/>
          </a:xfrm>
          <a:prstGeom prst="rect">
            <a:avLst/>
          </a:prstGeom>
          <a:noFill/>
          <a:ln>
            <a:noFill/>
          </a:ln>
          <a:effectLst>
            <a:outerShdw blurRad="63500" dist="12700" dir="5400000" algn="t"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65" r="19133"/>
          <a:stretch/>
        </p:blipFill>
        <p:spPr bwMode="auto">
          <a:xfrm>
            <a:off x="6047276" y="1251311"/>
            <a:ext cx="2683906" cy="2038928"/>
          </a:xfrm>
          <a:prstGeom prst="rect">
            <a:avLst/>
          </a:prstGeom>
          <a:noFill/>
          <a:ln>
            <a:noFill/>
          </a:ln>
          <a:effectLst>
            <a:outerShdw blurRad="63500" dist="12700" dir="5400000" algn="t"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495"/>
          <a:stretch/>
        </p:blipFill>
        <p:spPr bwMode="auto">
          <a:xfrm>
            <a:off x="3272247" y="1260616"/>
            <a:ext cx="2566004" cy="2029623"/>
          </a:xfrm>
          <a:prstGeom prst="rect">
            <a:avLst/>
          </a:prstGeom>
          <a:noFill/>
          <a:ln>
            <a:noFill/>
          </a:ln>
          <a:effectLst>
            <a:outerShdw blurRad="63500" dist="12700" dir="5400000" algn="t"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9191" y="3481090"/>
            <a:ext cx="2559060" cy="2006176"/>
          </a:xfrm>
          <a:prstGeom prst="rect">
            <a:avLst/>
          </a:prstGeom>
          <a:noFill/>
          <a:ln>
            <a:noFill/>
          </a:ln>
          <a:effectLst>
            <a:outerShdw blurRad="63500" dist="12700" dir="5400000" algn="t" rotWithShape="0">
              <a:prstClr val="black">
                <a:alpha val="1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18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Hardware Selection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43" y="843210"/>
            <a:ext cx="7246834" cy="5172400"/>
          </a:xfrm>
          <a:prstGeom prst="rect">
            <a:avLst/>
          </a:prstGeom>
        </p:spPr>
      </p:pic>
    </p:spTree>
    <p:extLst>
      <p:ext uri="{BB962C8B-B14F-4D97-AF65-F5344CB8AC3E}">
        <p14:creationId xmlns:p14="http://schemas.microsoft.com/office/powerpoint/2010/main" val="16476656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Mounting Configurations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40"/>
          <a:stretch/>
        </p:blipFill>
        <p:spPr>
          <a:xfrm>
            <a:off x="1338873" y="851756"/>
            <a:ext cx="6466254" cy="5054366"/>
          </a:xfrm>
          <a:prstGeom prst="rect">
            <a:avLst/>
          </a:prstGeom>
          <a:effectLst>
            <a:outerShdw blurRad="38100" dist="38100" dir="5400000" algn="t" rotWithShape="0">
              <a:prstClr val="black">
                <a:alpha val="25000"/>
              </a:prstClr>
            </a:outerShdw>
          </a:effectLst>
        </p:spPr>
      </p:pic>
      <p:sp>
        <p:nvSpPr>
          <p:cNvPr id="4" name="TextBox 3"/>
          <p:cNvSpPr txBox="1"/>
          <p:nvPr/>
        </p:nvSpPr>
        <p:spPr>
          <a:xfrm>
            <a:off x="1603188" y="5668174"/>
            <a:ext cx="2645392" cy="323165"/>
          </a:xfrm>
          <a:prstGeom prst="rect">
            <a:avLst/>
          </a:prstGeom>
          <a:noFill/>
        </p:spPr>
        <p:txBody>
          <a:bodyPr wrap="square" rtlCol="0">
            <a:spAutoFit/>
          </a:bodyPr>
          <a:lstStyle/>
          <a:p>
            <a:pPr algn="ctr"/>
            <a:r>
              <a:rPr lang="en-US" sz="1500" b="1" dirty="0" smtClean="0">
                <a:latin typeface="Arial" pitchFamily="34" charset="0"/>
                <a:cs typeface="Arial" pitchFamily="34" charset="0"/>
              </a:rPr>
              <a:t>Floor-Anchored</a:t>
            </a:r>
            <a:endParaRPr lang="en-US" sz="1500" b="1" dirty="0">
              <a:latin typeface="Arial" pitchFamily="34" charset="0"/>
              <a:cs typeface="Arial" pitchFamily="34" charset="0"/>
            </a:endParaRPr>
          </a:p>
        </p:txBody>
      </p:sp>
      <p:sp>
        <p:nvSpPr>
          <p:cNvPr id="5" name="TextBox 4"/>
          <p:cNvSpPr txBox="1"/>
          <p:nvPr/>
        </p:nvSpPr>
        <p:spPr>
          <a:xfrm>
            <a:off x="1573354" y="3137697"/>
            <a:ext cx="2705060" cy="323165"/>
          </a:xfrm>
          <a:prstGeom prst="rect">
            <a:avLst/>
          </a:prstGeom>
          <a:noFill/>
        </p:spPr>
        <p:txBody>
          <a:bodyPr wrap="square" rtlCol="0">
            <a:spAutoFit/>
          </a:bodyPr>
          <a:lstStyle/>
          <a:p>
            <a:pPr algn="ctr"/>
            <a:r>
              <a:rPr lang="en-US" sz="1500" b="1" dirty="0" smtClean="0">
                <a:latin typeface="Arial" pitchFamily="34" charset="0"/>
                <a:cs typeface="Arial" pitchFamily="34" charset="0"/>
              </a:rPr>
              <a:t>Overhead-Braced</a:t>
            </a:r>
            <a:endParaRPr lang="en-US" sz="1500" b="1" dirty="0">
              <a:latin typeface="Arial" pitchFamily="34" charset="0"/>
              <a:cs typeface="Arial" pitchFamily="34" charset="0"/>
            </a:endParaRPr>
          </a:p>
        </p:txBody>
      </p:sp>
      <p:sp>
        <p:nvSpPr>
          <p:cNvPr id="6" name="TextBox 5"/>
          <p:cNvSpPr txBox="1"/>
          <p:nvPr/>
        </p:nvSpPr>
        <p:spPr>
          <a:xfrm>
            <a:off x="4744172" y="5668174"/>
            <a:ext cx="2645392" cy="323165"/>
          </a:xfrm>
          <a:prstGeom prst="rect">
            <a:avLst/>
          </a:prstGeom>
          <a:noFill/>
        </p:spPr>
        <p:txBody>
          <a:bodyPr wrap="square" rtlCol="0">
            <a:spAutoFit/>
          </a:bodyPr>
          <a:lstStyle/>
          <a:p>
            <a:pPr algn="ctr"/>
            <a:r>
              <a:rPr lang="en-US" sz="1500" b="1" dirty="0" smtClean="0">
                <a:latin typeface="Arial" pitchFamily="34" charset="0"/>
                <a:cs typeface="Arial" pitchFamily="34" charset="0"/>
              </a:rPr>
              <a:t>Ceiling-Hung</a:t>
            </a:r>
            <a:endParaRPr lang="en-US" sz="1500" b="1" dirty="0">
              <a:latin typeface="Arial" pitchFamily="34" charset="0"/>
              <a:cs typeface="Arial" pitchFamily="34" charset="0"/>
            </a:endParaRPr>
          </a:p>
        </p:txBody>
      </p:sp>
      <p:sp>
        <p:nvSpPr>
          <p:cNvPr id="7" name="TextBox 6"/>
          <p:cNvSpPr txBox="1"/>
          <p:nvPr/>
        </p:nvSpPr>
        <p:spPr>
          <a:xfrm>
            <a:off x="4714338" y="3137697"/>
            <a:ext cx="2705060" cy="323165"/>
          </a:xfrm>
          <a:prstGeom prst="rect">
            <a:avLst/>
          </a:prstGeom>
          <a:noFill/>
        </p:spPr>
        <p:txBody>
          <a:bodyPr wrap="square" rtlCol="0">
            <a:spAutoFit/>
          </a:bodyPr>
          <a:lstStyle/>
          <a:p>
            <a:pPr algn="ctr"/>
            <a:r>
              <a:rPr lang="en-US" sz="1500" b="1" dirty="0" smtClean="0">
                <a:latin typeface="Arial" pitchFamily="34" charset="0"/>
                <a:cs typeface="Arial" pitchFamily="34" charset="0"/>
              </a:rPr>
              <a:t>Floor-to-Ceiling</a:t>
            </a:r>
            <a:endParaRPr lang="en-US" sz="1500" b="1" dirty="0">
              <a:latin typeface="Arial" pitchFamily="34" charset="0"/>
              <a:cs typeface="Arial" pitchFamily="34" charset="0"/>
            </a:endParaRPr>
          </a:p>
        </p:txBody>
      </p:sp>
    </p:spTree>
    <p:extLst>
      <p:ext uri="{BB962C8B-B14F-4D97-AF65-F5344CB8AC3E}">
        <p14:creationId xmlns:p14="http://schemas.microsoft.com/office/powerpoint/2010/main" val="17000833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74448975"/>
              </p:ext>
            </p:extLst>
          </p:nvPr>
        </p:nvGraphicFramePr>
        <p:xfrm>
          <a:off x="883624" y="1907932"/>
          <a:ext cx="7372353" cy="1846385"/>
        </p:xfrm>
        <a:graphic>
          <a:graphicData uri="http://schemas.openxmlformats.org/drawingml/2006/table">
            <a:tbl>
              <a:tblPr firstRow="1" bandRow="1">
                <a:tableStyleId>{8FD4443E-F989-4FC4-A0C8-D5A2AF1F390B}</a:tableStyleId>
              </a:tblPr>
              <a:tblGrid>
                <a:gridCol w="690199">
                  <a:extLst>
                    <a:ext uri="{9D8B030D-6E8A-4147-A177-3AD203B41FA5}">
                      <a16:colId xmlns:a16="http://schemas.microsoft.com/office/drawing/2014/main" val="20000"/>
                    </a:ext>
                  </a:extLst>
                </a:gridCol>
                <a:gridCol w="958362">
                  <a:extLst>
                    <a:ext uri="{9D8B030D-6E8A-4147-A177-3AD203B41FA5}">
                      <a16:colId xmlns:a16="http://schemas.microsoft.com/office/drawing/2014/main" val="20001"/>
                    </a:ext>
                  </a:extLst>
                </a:gridCol>
                <a:gridCol w="1195753">
                  <a:extLst>
                    <a:ext uri="{9D8B030D-6E8A-4147-A177-3AD203B41FA5}">
                      <a16:colId xmlns:a16="http://schemas.microsoft.com/office/drawing/2014/main" val="20002"/>
                    </a:ext>
                  </a:extLst>
                </a:gridCol>
                <a:gridCol w="1283677">
                  <a:extLst>
                    <a:ext uri="{9D8B030D-6E8A-4147-A177-3AD203B41FA5}">
                      <a16:colId xmlns:a16="http://schemas.microsoft.com/office/drawing/2014/main" val="20003"/>
                    </a:ext>
                  </a:extLst>
                </a:gridCol>
                <a:gridCol w="1107831">
                  <a:extLst>
                    <a:ext uri="{9D8B030D-6E8A-4147-A177-3AD203B41FA5}">
                      <a16:colId xmlns:a16="http://schemas.microsoft.com/office/drawing/2014/main" val="20004"/>
                    </a:ext>
                  </a:extLst>
                </a:gridCol>
                <a:gridCol w="791022">
                  <a:extLst>
                    <a:ext uri="{9D8B030D-6E8A-4147-A177-3AD203B41FA5}">
                      <a16:colId xmlns:a16="http://schemas.microsoft.com/office/drawing/2014/main" val="20005"/>
                    </a:ext>
                  </a:extLst>
                </a:gridCol>
                <a:gridCol w="1345509">
                  <a:extLst>
                    <a:ext uri="{9D8B030D-6E8A-4147-A177-3AD203B41FA5}">
                      <a16:colId xmlns:a16="http://schemas.microsoft.com/office/drawing/2014/main" val="20006"/>
                    </a:ext>
                  </a:extLst>
                </a:gridCol>
              </a:tblGrid>
              <a:tr h="918771">
                <a:tc>
                  <a:txBody>
                    <a:bodyPr/>
                    <a:lstStyle/>
                    <a:p>
                      <a:r>
                        <a:rPr lang="en-US" sz="1500" baseline="0" dirty="0" smtClean="0">
                          <a:latin typeface="Arial" charset="0"/>
                        </a:rPr>
                        <a:t> </a:t>
                      </a:r>
                      <a:endParaRPr lang="en-US" sz="1500" b="1" baseline="0" dirty="0">
                        <a:latin typeface="Arial" charset="0"/>
                        <a:cs typeface="Arial" panose="020B0604020202020204" pitchFamily="34" charset="0"/>
                      </a:endParaRPr>
                    </a:p>
                  </a:txBody>
                  <a:tcPr anchor="ctr"/>
                </a:tc>
                <a:tc>
                  <a:txBody>
                    <a:bodyPr/>
                    <a:lstStyle/>
                    <a:p>
                      <a:pPr algn="ctr"/>
                      <a:r>
                        <a:rPr lang="en-US" sz="1500" baseline="0" dirty="0" smtClean="0">
                          <a:latin typeface="Arial" charset="0"/>
                        </a:rPr>
                        <a:t>Painted Metal</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High Pressure Laminate</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HDPE</a:t>
                      </a:r>
                      <a:br>
                        <a:rPr lang="en-US" sz="1500" b="1" baseline="0" dirty="0" smtClean="0">
                          <a:latin typeface="Arial" charset="0"/>
                          <a:cs typeface="Arial" panose="020B0604020202020204" pitchFamily="34" charset="0"/>
                        </a:rPr>
                      </a:br>
                      <a:r>
                        <a:rPr lang="en-US" sz="1500" b="1" baseline="0" dirty="0" smtClean="0">
                          <a:latin typeface="Arial" charset="0"/>
                          <a:cs typeface="Arial" panose="020B0604020202020204" pitchFamily="34" charset="0"/>
                        </a:rPr>
                        <a:t>(Untreated)</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Compact</a:t>
                      </a:r>
                      <a:br>
                        <a:rPr lang="en-US" sz="1500" b="1" baseline="0" dirty="0" smtClean="0">
                          <a:latin typeface="Arial" charset="0"/>
                          <a:cs typeface="Arial" panose="020B0604020202020204" pitchFamily="34" charset="0"/>
                        </a:rPr>
                      </a:br>
                      <a:r>
                        <a:rPr lang="en-US" sz="1500" b="1" baseline="0" dirty="0" smtClean="0">
                          <a:latin typeface="Arial" charset="0"/>
                          <a:cs typeface="Arial" panose="020B0604020202020204" pitchFamily="34" charset="0"/>
                        </a:rPr>
                        <a:t>Laminate</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SCRC</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Stainless Steel</a:t>
                      </a:r>
                      <a:endParaRPr lang="en-US" sz="1500"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927614">
                <a:tc>
                  <a:txBody>
                    <a:bodyPr/>
                    <a:lstStyle/>
                    <a:p>
                      <a:pPr marL="0" indent="0">
                        <a:buFontTx/>
                        <a:buNone/>
                      </a:pPr>
                      <a:r>
                        <a:rPr lang="en-US" sz="1500" dirty="0" smtClean="0">
                          <a:latin typeface="Arial" charset="0"/>
                        </a:rPr>
                        <a:t>Price Index</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1</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1.1</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1.9</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2.4</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2.7</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2.7</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bl>
          </a:graphicData>
        </a:graphic>
      </p:graphicFrame>
      <p:sp>
        <p:nvSpPr>
          <p:cNvPr id="6" name="Title 8"/>
          <p:cNvSpPr>
            <a:spLocks noGrp="1"/>
          </p:cNvSpPr>
          <p:nvPr>
            <p:ph type="title"/>
          </p:nvPr>
        </p:nvSpPr>
        <p:spPr>
          <a:xfrm>
            <a:off x="628650" y="498477"/>
            <a:ext cx="7886700" cy="353279"/>
          </a:xfrm>
        </p:spPr>
        <p:txBody>
          <a:bodyPr>
            <a:normAutofit fontScale="90000"/>
          </a:bodyPr>
          <a:lstStyle/>
          <a:p>
            <a:r>
              <a:rPr lang="en-US" dirty="0" smtClean="0"/>
              <a:t>Client Needs</a:t>
            </a:r>
            <a:endParaRPr lang="en-US" dirty="0"/>
          </a:p>
        </p:txBody>
      </p:sp>
      <p:sp>
        <p:nvSpPr>
          <p:cNvPr id="8" name="Content Placeholder 9"/>
          <p:cNvSpPr txBox="1">
            <a:spLocks/>
          </p:cNvSpPr>
          <p:nvPr/>
        </p:nvSpPr>
        <p:spPr>
          <a:xfrm>
            <a:off x="778120" y="4062051"/>
            <a:ext cx="7548198" cy="13803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spcBef>
                <a:spcPts val="0"/>
              </a:spcBef>
              <a:spcAft>
                <a:spcPts val="900"/>
              </a:spcAft>
              <a:buNone/>
            </a:pPr>
            <a:r>
              <a:rPr lang="en-US" sz="1800" dirty="0">
                <a:latin typeface="Arial" pitchFamily="34" charset="0"/>
                <a:cs typeface="Arial" pitchFamily="34" charset="0"/>
              </a:rPr>
              <a:t>Note: </a:t>
            </a:r>
            <a:r>
              <a:rPr lang="en-US" sz="1800" dirty="0" smtClean="0">
                <a:latin typeface="Arial" pitchFamily="34" charset="0"/>
                <a:cs typeface="Arial" pitchFamily="34" charset="0"/>
              </a:rPr>
              <a:t>Painted </a:t>
            </a:r>
            <a:r>
              <a:rPr lang="en-US" sz="1800" dirty="0">
                <a:latin typeface="Arial" pitchFamily="34" charset="0"/>
                <a:cs typeface="Arial" pitchFamily="34" charset="0"/>
              </a:rPr>
              <a:t>metal prices have increased, closing the price difference with high pressure laminate, which offers more design freedom. </a:t>
            </a:r>
          </a:p>
          <a:p>
            <a:pPr marL="0" indent="0">
              <a:lnSpc>
                <a:spcPts val="2160"/>
              </a:lnSpc>
              <a:spcBef>
                <a:spcPts val="0"/>
              </a:spcBef>
              <a:spcAft>
                <a:spcPts val="900"/>
              </a:spcAft>
              <a:buNone/>
            </a:pPr>
            <a:r>
              <a:rPr lang="en-US" sz="1800" dirty="0" smtClean="0">
                <a:latin typeface="Arial" pitchFamily="34" charset="0"/>
                <a:cs typeface="Arial" pitchFamily="34" charset="0"/>
              </a:rPr>
              <a:t>Stainless </a:t>
            </a:r>
            <a:r>
              <a:rPr lang="en-US" sz="1800" dirty="0">
                <a:latin typeface="Arial" pitchFamily="34" charset="0"/>
                <a:cs typeface="Arial" pitchFamily="34" charset="0"/>
              </a:rPr>
              <a:t>steel is the most expensive, at about 2.7 times the price of painted metal or high pressure laminate</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p:txBody>
      </p:sp>
      <p:sp>
        <p:nvSpPr>
          <p:cNvPr id="5" name="Title 8"/>
          <p:cNvSpPr txBox="1">
            <a:spLocks/>
          </p:cNvSpPr>
          <p:nvPr/>
        </p:nvSpPr>
        <p:spPr>
          <a:xfrm>
            <a:off x="628650" y="1405974"/>
            <a:ext cx="7886700" cy="3532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2000" dirty="0" smtClean="0">
                <a:solidFill>
                  <a:schemeClr val="bg2">
                    <a:lumMod val="50000"/>
                  </a:schemeClr>
                </a:solidFill>
              </a:rPr>
              <a:t>Toilet Partition Material Price Comparisons</a:t>
            </a:r>
            <a:endParaRPr lang="en-US" sz="2000" dirty="0">
              <a:solidFill>
                <a:schemeClr val="bg2">
                  <a:lumMod val="50000"/>
                </a:schemeClr>
              </a:solidFill>
            </a:endParaRPr>
          </a:p>
        </p:txBody>
      </p:sp>
    </p:spTree>
    <p:extLst>
      <p:ext uri="{BB962C8B-B14F-4D97-AF65-F5344CB8AC3E}">
        <p14:creationId xmlns:p14="http://schemas.microsoft.com/office/powerpoint/2010/main" val="727643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5930412" cy="353279"/>
          </a:xfrm>
        </p:spPr>
        <p:txBody>
          <a:bodyPr>
            <a:normAutofit fontScale="90000"/>
          </a:bodyPr>
          <a:lstStyle/>
          <a:p>
            <a:r>
              <a:rPr lang="en-US" dirty="0"/>
              <a:t>Building Type</a:t>
            </a:r>
          </a:p>
        </p:txBody>
      </p:sp>
      <p:sp>
        <p:nvSpPr>
          <p:cNvPr id="10" name="Content Placeholder 9"/>
          <p:cNvSpPr txBox="1">
            <a:spLocks/>
          </p:cNvSpPr>
          <p:nvPr/>
        </p:nvSpPr>
        <p:spPr>
          <a:xfrm>
            <a:off x="857242" y="781420"/>
            <a:ext cx="5323742" cy="48720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160"/>
              </a:lnSpc>
              <a:spcAft>
                <a:spcPts val="900"/>
              </a:spcAft>
              <a:defRPr/>
            </a:pPr>
            <a:r>
              <a:rPr lang="en-US" sz="1800" dirty="0">
                <a:latin typeface="Arial" pitchFamily="34" charset="0"/>
                <a:cs typeface="Arial" pitchFamily="34" charset="0"/>
              </a:rPr>
              <a:t>Building type forms a baseline for the design.  </a:t>
            </a:r>
            <a:endParaRPr lang="en-US" sz="1800" dirty="0" smtClean="0">
              <a:latin typeface="Arial" pitchFamily="34" charset="0"/>
              <a:cs typeface="Arial" pitchFamily="34" charset="0"/>
            </a:endParaRPr>
          </a:p>
          <a:p>
            <a:pPr marL="342900" lvl="0" indent="-342900">
              <a:lnSpc>
                <a:spcPts val="2160"/>
              </a:lnSpc>
              <a:spcAft>
                <a:spcPts val="900"/>
              </a:spcAft>
              <a:defRPr/>
            </a:pPr>
            <a:r>
              <a:rPr lang="en-US" sz="1800" dirty="0">
                <a:latin typeface="Arial" pitchFamily="34" charset="0"/>
                <a:cs typeface="Arial" pitchFamily="34" charset="0"/>
              </a:rPr>
              <a:t>Three building types:</a:t>
            </a:r>
          </a:p>
          <a:p>
            <a:pPr lvl="1">
              <a:lnSpc>
                <a:spcPts val="2160"/>
              </a:lnSpc>
              <a:spcAft>
                <a:spcPts val="900"/>
              </a:spcAft>
              <a:buFont typeface=".AppleSystemUIFont" charset="-120"/>
              <a:buChar char="–"/>
              <a:defRPr/>
            </a:pPr>
            <a:r>
              <a:rPr lang="en-US" sz="1800" dirty="0">
                <a:latin typeface="Arial" pitchFamily="34" charset="0"/>
                <a:cs typeface="Arial" pitchFamily="34" charset="0"/>
              </a:rPr>
              <a:t>Prestige</a:t>
            </a:r>
          </a:p>
          <a:p>
            <a:pPr lvl="1">
              <a:lnSpc>
                <a:spcPts val="2160"/>
              </a:lnSpc>
              <a:spcAft>
                <a:spcPts val="900"/>
              </a:spcAft>
              <a:buFont typeface=".AppleSystemUIFont" charset="-120"/>
              <a:buChar char="–"/>
              <a:defRPr/>
            </a:pPr>
            <a:r>
              <a:rPr lang="en-US" sz="1800" dirty="0">
                <a:latin typeface="Arial" pitchFamily="34" charset="0"/>
                <a:cs typeface="Arial" pitchFamily="34" charset="0"/>
              </a:rPr>
              <a:t>Standard Use</a:t>
            </a:r>
          </a:p>
          <a:p>
            <a:pPr lvl="1">
              <a:lnSpc>
                <a:spcPts val="2160"/>
              </a:lnSpc>
              <a:spcAft>
                <a:spcPts val="900"/>
              </a:spcAft>
              <a:buFont typeface=".AppleSystemUIFont" charset="-120"/>
              <a:buChar char="–"/>
              <a:defRPr/>
            </a:pPr>
            <a:r>
              <a:rPr lang="en-US" sz="1800" dirty="0">
                <a:latin typeface="Arial" pitchFamily="34" charset="0"/>
                <a:cs typeface="Arial" pitchFamily="34" charset="0"/>
              </a:rPr>
              <a:t>Heavy Traffic</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889" b="25919"/>
          <a:stretch/>
        </p:blipFill>
        <p:spPr>
          <a:xfrm>
            <a:off x="6189017" y="580292"/>
            <a:ext cx="1896522" cy="2016010"/>
          </a:xfrm>
          <a:prstGeom prst="rect">
            <a:avLst/>
          </a:prstGeom>
          <a:effectLst>
            <a:outerShdw blurRad="127000" dist="38100" dir="5400000" algn="t" rotWithShape="0">
              <a:prstClr val="black">
                <a:alpha val="25000"/>
              </a:prstClr>
            </a:outerShdw>
          </a:effec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9552" r="15542"/>
          <a:stretch/>
        </p:blipFill>
        <p:spPr>
          <a:xfrm>
            <a:off x="6189016" y="2796359"/>
            <a:ext cx="1896523" cy="1353710"/>
          </a:xfrm>
          <a:prstGeom prst="rect">
            <a:avLst/>
          </a:prstGeom>
          <a:effectLst>
            <a:outerShdw blurRad="127000" dist="38100" dir="5400000" algn="t" rotWithShape="0">
              <a:prstClr val="black">
                <a:alpha val="25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017" y="4343093"/>
            <a:ext cx="1896523" cy="1261188"/>
          </a:xfrm>
          <a:prstGeom prst="rect">
            <a:avLst/>
          </a:prstGeom>
          <a:effectLst>
            <a:outerShdw blurRad="127000" dist="38100" dir="5400000" algn="t" rotWithShape="0">
              <a:prstClr val="black">
                <a:alpha val="25000"/>
              </a:prstClr>
            </a:outerShdw>
          </a:effectLst>
        </p:spPr>
      </p:pic>
    </p:spTree>
    <p:extLst>
      <p:ext uri="{BB962C8B-B14F-4D97-AF65-F5344CB8AC3E}">
        <p14:creationId xmlns:p14="http://schemas.microsoft.com/office/powerpoint/2010/main" val="76383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7886700" cy="353279"/>
          </a:xfrm>
        </p:spPr>
        <p:txBody>
          <a:bodyPr>
            <a:normAutofit fontScale="90000"/>
          </a:bodyPr>
          <a:lstStyle/>
          <a:p>
            <a:r>
              <a:rPr lang="en-US" dirty="0"/>
              <a:t>Prestige Buildings</a:t>
            </a:r>
          </a:p>
        </p:txBody>
      </p:sp>
      <p:sp>
        <p:nvSpPr>
          <p:cNvPr id="10" name="Content Placeholder 9"/>
          <p:cNvSpPr txBox="1">
            <a:spLocks/>
          </p:cNvSpPr>
          <p:nvPr/>
        </p:nvSpPr>
        <p:spPr>
          <a:xfrm>
            <a:off x="1006717" y="1114218"/>
            <a:ext cx="4084027" cy="43005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160"/>
              </a:lnSpc>
              <a:spcAft>
                <a:spcPts val="900"/>
              </a:spcAft>
              <a:defRPr/>
            </a:pPr>
            <a:r>
              <a:rPr lang="en-US" sz="1800" dirty="0" smtClean="0">
                <a:latin typeface="Arial" pitchFamily="34" charset="0"/>
                <a:cs typeface="Arial" pitchFamily="34" charset="0"/>
              </a:rPr>
              <a:t>Signature facilities with low traffic.</a:t>
            </a:r>
          </a:p>
          <a:p>
            <a:pPr marL="342900" indent="-342900">
              <a:lnSpc>
                <a:spcPts val="2160"/>
              </a:lnSpc>
              <a:spcAft>
                <a:spcPts val="900"/>
              </a:spcAft>
            </a:pPr>
            <a:r>
              <a:rPr lang="en-US" sz="1800" dirty="0">
                <a:latin typeface="Arial" pitchFamily="34" charset="0"/>
                <a:cs typeface="Arial" pitchFamily="34" charset="0"/>
              </a:rPr>
              <a:t>Buildings Include:</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Corporate headquarters</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Class A office projects</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Civic center icons</a:t>
            </a:r>
          </a:p>
          <a:p>
            <a:pPr marL="800100" lvl="1" indent="-342900">
              <a:lnSpc>
                <a:spcPts val="2160"/>
              </a:lnSpc>
              <a:spcAft>
                <a:spcPts val="900"/>
              </a:spcAft>
              <a:buFont typeface="Arial" pitchFamily="34" charset="0"/>
              <a:buChar char="–"/>
            </a:pPr>
            <a:r>
              <a:rPr lang="en-US" sz="1800" dirty="0">
                <a:latin typeface="Arial" pitchFamily="34" charset="0"/>
                <a:cs typeface="Arial" pitchFamily="34" charset="0"/>
              </a:rPr>
              <a:t>Major universities</a:t>
            </a:r>
          </a:p>
          <a:p>
            <a:pPr marL="342900" indent="-342900">
              <a:lnSpc>
                <a:spcPts val="2160"/>
              </a:lnSpc>
              <a:spcAft>
                <a:spcPts val="900"/>
              </a:spcAft>
            </a:pPr>
            <a:r>
              <a:rPr lang="en-US" sz="1800" dirty="0" smtClean="0">
                <a:latin typeface="Arial" pitchFamily="34" charset="0"/>
                <a:cs typeface="Arial" pitchFamily="34" charset="0"/>
              </a:rPr>
              <a:t>Focus </a:t>
            </a:r>
            <a:r>
              <a:rPr lang="en-US" sz="1800" dirty="0">
                <a:latin typeface="Arial" pitchFamily="34" charset="0"/>
                <a:cs typeface="Arial" pitchFamily="34" charset="0"/>
              </a:rPr>
              <a:t>on architectural design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excellence </a:t>
            </a:r>
            <a:r>
              <a:rPr lang="en-US" sz="1800" dirty="0">
                <a:latin typeface="Arial" pitchFamily="34" charset="0"/>
                <a:cs typeface="Arial" pitchFamily="34" charset="0"/>
              </a:rPr>
              <a:t>and quality materials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and equipment</a:t>
            </a:r>
            <a:endParaRPr lang="en-US" sz="1800" dirty="0">
              <a:latin typeface="Arial" pitchFamily="34" charset="0"/>
              <a:cs typeface="Arial" pitchFamily="34"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3333" b="25201"/>
          <a:stretch/>
        </p:blipFill>
        <p:spPr>
          <a:xfrm>
            <a:off x="5644659" y="1159277"/>
            <a:ext cx="2440169" cy="2603831"/>
          </a:xfrm>
          <a:prstGeom prst="rect">
            <a:avLst/>
          </a:prstGeom>
          <a:effectLst>
            <a:outerShdw blurRad="127000" dist="38100" dir="5400000" algn="t" rotWithShape="0">
              <a:prstClr val="black">
                <a:alpha val="25000"/>
              </a:prstClr>
            </a:outerShdw>
          </a:effectLst>
        </p:spPr>
      </p:pic>
      <p:pic>
        <p:nvPicPr>
          <p:cNvPr id="7" name="Picture 6"/>
          <p:cNvPicPr>
            <a:picLocks noChangeAspect="1"/>
          </p:cNvPicPr>
          <p:nvPr/>
        </p:nvPicPr>
        <p:blipFill>
          <a:blip r:embed="rId4"/>
          <a:stretch>
            <a:fillRect/>
          </a:stretch>
        </p:blipFill>
        <p:spPr>
          <a:xfrm>
            <a:off x="5644659" y="3894054"/>
            <a:ext cx="2440169" cy="1631061"/>
          </a:xfrm>
          <a:prstGeom prst="rect">
            <a:avLst/>
          </a:prstGeom>
          <a:effectLst>
            <a:outerShdw blurRad="127000" dist="38100" dir="5400000" algn="t" rotWithShape="0">
              <a:prstClr val="black">
                <a:alpha val="25000"/>
              </a:prstClr>
            </a:outerShdw>
          </a:effectLst>
        </p:spPr>
      </p:pic>
    </p:spTree>
    <p:extLst>
      <p:ext uri="{BB962C8B-B14F-4D97-AF65-F5344CB8AC3E}">
        <p14:creationId xmlns:p14="http://schemas.microsoft.com/office/powerpoint/2010/main" val="54471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500"/>
                                        <p:tgtEl>
                                          <p:spTgt spid="10">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7886700" cy="353279"/>
          </a:xfrm>
        </p:spPr>
        <p:txBody>
          <a:bodyPr>
            <a:normAutofit fontScale="90000"/>
          </a:bodyPr>
          <a:lstStyle/>
          <a:p>
            <a:r>
              <a:rPr lang="en-US" dirty="0"/>
              <a:t>Standard Use Buildings</a:t>
            </a:r>
          </a:p>
        </p:txBody>
      </p:sp>
      <p:sp>
        <p:nvSpPr>
          <p:cNvPr id="10" name="Content Placeholder 9"/>
          <p:cNvSpPr txBox="1">
            <a:spLocks/>
          </p:cNvSpPr>
          <p:nvPr/>
        </p:nvSpPr>
        <p:spPr>
          <a:xfrm>
            <a:off x="1006717" y="1114218"/>
            <a:ext cx="4084027" cy="43005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160"/>
              </a:lnSpc>
              <a:spcAft>
                <a:spcPts val="900"/>
              </a:spcAft>
            </a:pPr>
            <a:r>
              <a:rPr lang="en-US" sz="1800" dirty="0">
                <a:latin typeface="Arial" pitchFamily="34" charset="0"/>
                <a:cs typeface="Arial" pitchFamily="34" charset="0"/>
              </a:rPr>
              <a:t>Moderate to heavy traffic and incidence of vandalism</a:t>
            </a:r>
          </a:p>
          <a:p>
            <a:pPr marL="342900" lvl="0" indent="-342900">
              <a:lnSpc>
                <a:spcPts val="2160"/>
              </a:lnSpc>
              <a:spcAft>
                <a:spcPts val="900"/>
              </a:spcAft>
            </a:pPr>
            <a:r>
              <a:rPr lang="en-US" sz="1800" dirty="0" smtClean="0">
                <a:latin typeface="Arial" pitchFamily="34" charset="0"/>
                <a:cs typeface="Arial" pitchFamily="34" charset="0"/>
              </a:rPr>
              <a:t>Buildings include:</a:t>
            </a:r>
          </a:p>
          <a:p>
            <a:pPr marL="800100" lvl="1" indent="-342900">
              <a:lnSpc>
                <a:spcPts val="2160"/>
              </a:lnSpc>
              <a:spcAft>
                <a:spcPts val="900"/>
              </a:spcAft>
              <a:buFont typeface="Arial" pitchFamily="34" charset="0"/>
              <a:buChar char="–"/>
            </a:pPr>
            <a:r>
              <a:rPr lang="en-US" sz="1800" dirty="0" smtClean="0">
                <a:latin typeface="Arial" pitchFamily="34" charset="0"/>
                <a:cs typeface="Arial" pitchFamily="34" charset="0"/>
              </a:rPr>
              <a:t>Commercial office facilities</a:t>
            </a:r>
          </a:p>
          <a:p>
            <a:pPr marL="800100" lvl="1" indent="-342900">
              <a:lnSpc>
                <a:spcPts val="2160"/>
              </a:lnSpc>
              <a:spcAft>
                <a:spcPts val="900"/>
              </a:spcAft>
              <a:buFont typeface="Arial" pitchFamily="34" charset="0"/>
              <a:buChar char="–"/>
            </a:pPr>
            <a:r>
              <a:rPr lang="en-US" sz="1800" dirty="0" smtClean="0">
                <a:latin typeface="Arial" pitchFamily="34" charset="0"/>
                <a:cs typeface="Arial" pitchFamily="34" charset="0"/>
              </a:rPr>
              <a:t>Healthcare centers</a:t>
            </a:r>
          </a:p>
          <a:p>
            <a:pPr marL="800100" lvl="1" indent="-342900">
              <a:lnSpc>
                <a:spcPts val="2160"/>
              </a:lnSpc>
              <a:spcAft>
                <a:spcPts val="900"/>
              </a:spcAft>
              <a:buFont typeface="Arial" pitchFamily="34" charset="0"/>
              <a:buChar char="–"/>
            </a:pPr>
            <a:r>
              <a:rPr lang="en-US" sz="1800" dirty="0" smtClean="0">
                <a:latin typeface="Arial" pitchFamily="34" charset="0"/>
                <a:cs typeface="Arial" pitchFamily="34" charset="0"/>
              </a:rPr>
              <a:t>Hospitality projects </a:t>
            </a:r>
          </a:p>
          <a:p>
            <a:pPr marL="800100" lvl="1" indent="-342900">
              <a:lnSpc>
                <a:spcPts val="2160"/>
              </a:lnSpc>
              <a:spcAft>
                <a:spcPts val="900"/>
              </a:spcAft>
              <a:buFont typeface="Arial" pitchFamily="34" charset="0"/>
              <a:buChar char="–"/>
            </a:pPr>
            <a:r>
              <a:rPr lang="en-US" sz="1800" dirty="0" smtClean="0">
                <a:latin typeface="Arial" pitchFamily="34" charset="0"/>
                <a:cs typeface="Arial" pitchFamily="34" charset="0"/>
              </a:rPr>
              <a:t>Manufacturing plants  </a:t>
            </a:r>
          </a:p>
          <a:p>
            <a:pPr marL="342900" indent="-342900">
              <a:lnSpc>
                <a:spcPts val="2160"/>
              </a:lnSpc>
              <a:spcAft>
                <a:spcPts val="900"/>
              </a:spcAft>
            </a:pPr>
            <a:r>
              <a:rPr lang="en-US" sz="1800" dirty="0" smtClean="0">
                <a:latin typeface="Arial" pitchFamily="34" charset="0"/>
                <a:cs typeface="Arial" pitchFamily="34" charset="0"/>
              </a:rPr>
              <a:t>Equipment durability and budget are important</a:t>
            </a:r>
            <a:endParaRPr lang="en-US" sz="1800" dirty="0">
              <a:latin typeface="Arial" pitchFamily="34" charset="0"/>
              <a:cs typeface="Arial"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745" y="1284664"/>
            <a:ext cx="2994083" cy="1995621"/>
          </a:xfrm>
          <a:prstGeom prst="rect">
            <a:avLst/>
          </a:prstGeom>
          <a:ln>
            <a:noFill/>
          </a:ln>
          <a:effectLst>
            <a:outerShdw blurRad="127000" dist="38100" dir="5400000" algn="t" rotWithShape="0">
              <a:prstClr val="black">
                <a:alpha val="25000"/>
              </a:prstClr>
            </a:outerShdw>
          </a:effectLst>
        </p:spPr>
      </p:pic>
      <p:pic>
        <p:nvPicPr>
          <p:cNvPr id="9" name="Picture 8" descr="http://www.bobrickacademy.com/portals/0/Get-Inspired/Browse-Projects/Pendry-Hotel/Pendry-Hotel-San-Diego1_4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536" y="3462720"/>
            <a:ext cx="2994083" cy="1980177"/>
          </a:xfrm>
          <a:prstGeom prst="rect">
            <a:avLst/>
          </a:prstGeom>
          <a:noFill/>
          <a:effectLst>
            <a:outerShdw blurRad="127000" dist="38100" dir="5400000" algn="t" rotWithShape="0">
              <a:prstClr val="black">
                <a:alpha val="2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2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500"/>
                                        <p:tgtEl>
                                          <p:spTgt spid="10">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IDCEC Education Credits</a:t>
            </a:r>
          </a:p>
        </p:txBody>
      </p:sp>
      <p:sp>
        <p:nvSpPr>
          <p:cNvPr id="3" name="Content Placeholder 2"/>
          <p:cNvSpPr>
            <a:spLocks noGrp="1"/>
          </p:cNvSpPr>
          <p:nvPr>
            <p:ph idx="1"/>
          </p:nvPr>
        </p:nvSpPr>
        <p:spPr/>
        <p:txBody>
          <a:bodyPr>
            <a:noAutofit/>
          </a:bodyPr>
          <a:lstStyle/>
          <a:p>
            <a:pPr indent="0">
              <a:spcBef>
                <a:spcPts val="0"/>
              </a:spcBef>
              <a:buNone/>
            </a:pPr>
            <a:r>
              <a:rPr lang="en-US" dirty="0" smtClean="0">
                <a:latin typeface="Arial" pitchFamily="34" charset="0"/>
                <a:cs typeface="Arial" pitchFamily="34" charset="0"/>
              </a:rPr>
              <a:t>This </a:t>
            </a:r>
            <a:r>
              <a:rPr lang="en-US" dirty="0">
                <a:latin typeface="Arial" pitchFamily="34" charset="0"/>
                <a:cs typeface="Arial" pitchFamily="34" charset="0"/>
              </a:rPr>
              <a:t>program is registered for one (1) CEU value. IDCEC class-code is: 103747.</a:t>
            </a:r>
          </a:p>
          <a:p>
            <a:pPr lvl="0" indent="0">
              <a:spcBef>
                <a:spcPts val="0"/>
              </a:spcBef>
              <a:buNone/>
            </a:pPr>
            <a:r>
              <a:rPr lang="en-US" dirty="0" smtClean="0">
                <a:latin typeface="Arial" pitchFamily="34" charset="0"/>
                <a:cs typeface="Arial" pitchFamily="34" charset="0"/>
              </a:rPr>
              <a:t>This </a:t>
            </a:r>
            <a:r>
              <a:rPr lang="en-US" dirty="0">
                <a:latin typeface="Arial" pitchFamily="34" charset="0"/>
                <a:cs typeface="Arial" pitchFamily="34" charset="0"/>
              </a:rPr>
              <a:t>CEU will be reported on your behalf to IDCEC and you will receive an email notification. Please log in and complete the electronic survey for this CEU. </a:t>
            </a:r>
          </a:p>
          <a:p>
            <a:pPr lvl="0" indent="0">
              <a:spcBef>
                <a:spcPts val="0"/>
              </a:spcBef>
              <a:buNone/>
            </a:pPr>
            <a:r>
              <a:rPr lang="en-US" dirty="0">
                <a:latin typeface="Arial" pitchFamily="34" charset="0"/>
                <a:cs typeface="Arial" pitchFamily="34" charset="0"/>
              </a:rPr>
              <a:t>Certificates of completion will be automatically issued once you have submitted the online survey for this CEU. </a:t>
            </a:r>
          </a:p>
          <a:p>
            <a:pPr lvl="0" indent="0">
              <a:spcBef>
                <a:spcPts val="0"/>
              </a:spcBef>
              <a:buNone/>
            </a:pPr>
            <a:r>
              <a:rPr lang="en-US" dirty="0">
                <a:latin typeface="Arial" pitchFamily="34" charset="0"/>
                <a:cs typeface="Arial" pitchFamily="34" charset="0"/>
              </a:rPr>
              <a:t> Attendees who do not belong to ASID, IIDA or IDC and do not have a unique IDCEC number will be provided with a Certificate of Completion after this CEU. </a:t>
            </a:r>
            <a:endParaRPr lang="en-US" dirty="0"/>
          </a:p>
        </p:txBody>
      </p:sp>
    </p:spTree>
    <p:extLst>
      <p:ext uri="{BB962C8B-B14F-4D97-AF65-F5344CB8AC3E}">
        <p14:creationId xmlns:p14="http://schemas.microsoft.com/office/powerpoint/2010/main" val="1315246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7886700" cy="353279"/>
          </a:xfrm>
        </p:spPr>
        <p:txBody>
          <a:bodyPr>
            <a:normAutofit fontScale="90000"/>
          </a:bodyPr>
          <a:lstStyle/>
          <a:p>
            <a:r>
              <a:rPr lang="en-US" dirty="0">
                <a:latin typeface="Arial" pitchFamily="34" charset="0"/>
                <a:cs typeface="Arial" pitchFamily="34" charset="0"/>
              </a:rPr>
              <a:t>Heavy Traffic Buildings</a:t>
            </a:r>
          </a:p>
        </p:txBody>
      </p:sp>
      <p:sp>
        <p:nvSpPr>
          <p:cNvPr id="10" name="Content Placeholder 9"/>
          <p:cNvSpPr txBox="1">
            <a:spLocks/>
          </p:cNvSpPr>
          <p:nvPr/>
        </p:nvSpPr>
        <p:spPr>
          <a:xfrm>
            <a:off x="1006717" y="1284663"/>
            <a:ext cx="4084027" cy="413009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160"/>
              </a:lnSpc>
              <a:spcAft>
                <a:spcPts val="900"/>
              </a:spcAft>
            </a:pPr>
            <a:r>
              <a:rPr lang="en-US" sz="1800" dirty="0">
                <a:latin typeface="Arial" pitchFamily="34" charset="0"/>
                <a:cs typeface="Arial" pitchFamily="34" charset="0"/>
              </a:rPr>
              <a:t>Heavy traffic flow with possible high incidence of vandalism  </a:t>
            </a:r>
          </a:p>
          <a:p>
            <a:pPr marL="342900" lvl="0" indent="-342900">
              <a:lnSpc>
                <a:spcPts val="2160"/>
              </a:lnSpc>
              <a:spcAft>
                <a:spcPts val="900"/>
              </a:spcAft>
            </a:pPr>
            <a:r>
              <a:rPr lang="en-US" sz="1800" dirty="0" smtClean="0">
                <a:latin typeface="Arial" pitchFamily="34" charset="0"/>
                <a:cs typeface="Arial" pitchFamily="34" charset="0"/>
              </a:rPr>
              <a:t>Buildings include:</a:t>
            </a:r>
            <a:endParaRPr lang="en-US" sz="1800" dirty="0">
              <a:latin typeface="Arial" pitchFamily="34" charset="0"/>
              <a:cs typeface="Arial" pitchFamily="34" charset="0"/>
            </a:endParaRPr>
          </a:p>
          <a:p>
            <a:pPr lvl="1">
              <a:lnSpc>
                <a:spcPts val="2160"/>
              </a:lnSpc>
              <a:spcAft>
                <a:spcPts val="900"/>
              </a:spcAft>
              <a:buFont typeface=".AppleSystemUIFont" charset="-120"/>
              <a:buChar char="–"/>
            </a:pPr>
            <a:r>
              <a:rPr lang="en-US" sz="1800" dirty="0">
                <a:latin typeface="Arial" pitchFamily="34" charset="0"/>
                <a:cs typeface="Arial" pitchFamily="34" charset="0"/>
              </a:rPr>
              <a:t>K-12 schools</a:t>
            </a:r>
          </a:p>
          <a:p>
            <a:pPr lvl="1">
              <a:lnSpc>
                <a:spcPts val="2160"/>
              </a:lnSpc>
              <a:spcAft>
                <a:spcPts val="900"/>
              </a:spcAft>
              <a:buFont typeface=".AppleSystemUIFont" charset="-120"/>
              <a:buChar char="–"/>
            </a:pPr>
            <a:r>
              <a:rPr lang="en-US" sz="1800" dirty="0">
                <a:latin typeface="Arial" pitchFamily="34" charset="0"/>
                <a:cs typeface="Arial" pitchFamily="34" charset="0"/>
              </a:rPr>
              <a:t>Retail malls</a:t>
            </a:r>
          </a:p>
          <a:p>
            <a:pPr lvl="1">
              <a:lnSpc>
                <a:spcPts val="2160"/>
              </a:lnSpc>
              <a:spcAft>
                <a:spcPts val="900"/>
              </a:spcAft>
              <a:buFont typeface=".AppleSystemUIFont" charset="-120"/>
              <a:buChar char="–"/>
            </a:pPr>
            <a:r>
              <a:rPr lang="en-US" sz="1800" dirty="0">
                <a:latin typeface="Arial" pitchFamily="34" charset="0"/>
                <a:cs typeface="Arial" pitchFamily="34" charset="0"/>
              </a:rPr>
              <a:t>Amusement / recreation facilities</a:t>
            </a:r>
          </a:p>
          <a:p>
            <a:pPr lvl="1">
              <a:lnSpc>
                <a:spcPts val="2160"/>
              </a:lnSpc>
              <a:spcAft>
                <a:spcPts val="900"/>
              </a:spcAft>
              <a:buFont typeface=".AppleSystemUIFont" charset="-120"/>
              <a:buChar char="–"/>
            </a:pPr>
            <a:r>
              <a:rPr lang="en-US" sz="1800" dirty="0">
                <a:latin typeface="Arial" pitchFamily="34" charset="0"/>
                <a:cs typeface="Arial" pitchFamily="34" charset="0"/>
              </a:rPr>
              <a:t>Transportation centers</a:t>
            </a:r>
          </a:p>
          <a:p>
            <a:pPr marL="342900" lvl="0" indent="-342900">
              <a:lnSpc>
                <a:spcPts val="2160"/>
              </a:lnSpc>
              <a:spcAft>
                <a:spcPts val="900"/>
              </a:spcAft>
            </a:pPr>
            <a:r>
              <a:rPr lang="en-US" sz="1800" dirty="0">
                <a:latin typeface="Arial" pitchFamily="34" charset="0"/>
                <a:cs typeface="Arial" pitchFamily="34" charset="0"/>
              </a:rPr>
              <a:t>Equipment durability and extra-large capacities are </a:t>
            </a:r>
            <a:r>
              <a:rPr lang="en-US" sz="1800" dirty="0" smtClean="0">
                <a:latin typeface="Arial" pitchFamily="34" charset="0"/>
                <a:cs typeface="Arial" pitchFamily="34" charset="0"/>
              </a:rPr>
              <a:t>important</a:t>
            </a:r>
            <a:endParaRPr lang="en-US" sz="1800" dirty="0">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536" y="1284663"/>
            <a:ext cx="2994083" cy="1991065"/>
          </a:xfrm>
          <a:prstGeom prst="rect">
            <a:avLst/>
          </a:prstGeom>
          <a:ln>
            <a:noFill/>
          </a:ln>
          <a:effectLst>
            <a:outerShdw blurRad="127000" dist="38100" dir="5400000" algn="t" rotWithShape="0">
              <a:prstClr val="black">
                <a:alpha val="25000"/>
              </a:prstClr>
            </a:outerShdw>
          </a:effectLst>
        </p:spPr>
      </p:pic>
      <p:pic>
        <p:nvPicPr>
          <p:cNvPr id="11" name="Picture 10" descr="http://www.bobrickacademy.com/portals/0/Get-Inspired/Browse-Projects/Arizona-State-U/5_440.jpg"/>
          <p:cNvPicPr>
            <a:picLocks noChangeAspect="1" noChangeArrowheads="1"/>
          </p:cNvPicPr>
          <p:nvPr/>
        </p:nvPicPr>
        <p:blipFill rotWithShape="1">
          <a:blip r:embed="rId4">
            <a:extLst>
              <a:ext uri="{28A0092B-C50C-407E-A947-70E740481C1C}">
                <a14:useLocalDpi xmlns:a14="http://schemas.microsoft.com/office/drawing/2010/main" val="0"/>
              </a:ext>
            </a:extLst>
          </a:blip>
          <a:srcRect b="11072"/>
          <a:stretch/>
        </p:blipFill>
        <p:spPr bwMode="auto">
          <a:xfrm>
            <a:off x="5099536" y="3446174"/>
            <a:ext cx="3002875" cy="1996724"/>
          </a:xfrm>
          <a:prstGeom prst="rect">
            <a:avLst/>
          </a:prstGeom>
          <a:noFill/>
          <a:effectLst>
            <a:outerShdw blurRad="127000" dist="38100" dir="5400000" algn="t" rotWithShape="0">
              <a:prstClr val="black">
                <a:alpha val="2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0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500"/>
                                        <p:tgtEl>
                                          <p:spTgt spid="10">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688875624"/>
              </p:ext>
            </p:extLst>
          </p:nvPr>
        </p:nvGraphicFramePr>
        <p:xfrm>
          <a:off x="883624" y="2100940"/>
          <a:ext cx="7629570" cy="2339175"/>
        </p:xfrm>
        <a:graphic>
          <a:graphicData uri="http://schemas.openxmlformats.org/drawingml/2006/table">
            <a:tbl>
              <a:tblPr firstRow="1" bandRow="1">
                <a:tableStyleId>{8FD4443E-F989-4FC4-A0C8-D5A2AF1F390B}</a:tableStyleId>
              </a:tblPr>
              <a:tblGrid>
                <a:gridCol w="1402376">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1266092">
                  <a:extLst>
                    <a:ext uri="{9D8B030D-6E8A-4147-A177-3AD203B41FA5}">
                      <a16:colId xmlns:a16="http://schemas.microsoft.com/office/drawing/2014/main" val="20002"/>
                    </a:ext>
                  </a:extLst>
                </a:gridCol>
                <a:gridCol w="931985">
                  <a:extLst>
                    <a:ext uri="{9D8B030D-6E8A-4147-A177-3AD203B41FA5}">
                      <a16:colId xmlns:a16="http://schemas.microsoft.com/office/drawing/2014/main" val="20003"/>
                    </a:ext>
                  </a:extLst>
                </a:gridCol>
                <a:gridCol w="940777">
                  <a:extLst>
                    <a:ext uri="{9D8B030D-6E8A-4147-A177-3AD203B41FA5}">
                      <a16:colId xmlns:a16="http://schemas.microsoft.com/office/drawing/2014/main" val="20004"/>
                    </a:ext>
                  </a:extLst>
                </a:gridCol>
                <a:gridCol w="1115828">
                  <a:extLst>
                    <a:ext uri="{9D8B030D-6E8A-4147-A177-3AD203B41FA5}">
                      <a16:colId xmlns:a16="http://schemas.microsoft.com/office/drawing/2014/main" val="20005"/>
                    </a:ext>
                  </a:extLst>
                </a:gridCol>
                <a:gridCol w="943812">
                  <a:extLst>
                    <a:ext uri="{9D8B030D-6E8A-4147-A177-3AD203B41FA5}">
                      <a16:colId xmlns:a16="http://schemas.microsoft.com/office/drawing/2014/main" val="20006"/>
                    </a:ext>
                  </a:extLst>
                </a:gridCol>
              </a:tblGrid>
              <a:tr h="738552">
                <a:tc>
                  <a:txBody>
                    <a:bodyPr/>
                    <a:lstStyle/>
                    <a:p>
                      <a:pPr algn="ctr"/>
                      <a:r>
                        <a:rPr lang="en-US" sz="1500" baseline="0" dirty="0" smtClean="0">
                          <a:latin typeface="Arial" charset="0"/>
                        </a:rPr>
                        <a:t> Building  Type</a:t>
                      </a:r>
                      <a:endParaRPr lang="en-US" sz="1500" b="1" baseline="0" dirty="0">
                        <a:latin typeface="Arial" charset="0"/>
                        <a:cs typeface="Arial" panose="020B0604020202020204" pitchFamily="34" charset="0"/>
                      </a:endParaRPr>
                    </a:p>
                  </a:txBody>
                  <a:tcPr anchor="ctr"/>
                </a:tc>
                <a:tc>
                  <a:txBody>
                    <a:bodyPr/>
                    <a:lstStyle/>
                    <a:p>
                      <a:pPr algn="ctr"/>
                      <a:r>
                        <a:rPr lang="en-US" sz="1500" baseline="0" dirty="0" smtClean="0">
                          <a:latin typeface="Arial" charset="0"/>
                        </a:rPr>
                        <a:t>Painted Metal</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Stainless Steel</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HPL</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HDPE</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Compact</a:t>
                      </a:r>
                      <a:br>
                        <a:rPr lang="en-US" sz="1500" b="1" baseline="0" dirty="0" smtClean="0">
                          <a:latin typeface="Arial" charset="0"/>
                          <a:cs typeface="Arial" panose="020B0604020202020204" pitchFamily="34" charset="0"/>
                        </a:rPr>
                      </a:br>
                      <a:r>
                        <a:rPr lang="en-US" sz="1500" b="1" baseline="0" dirty="0" smtClean="0">
                          <a:latin typeface="Arial" charset="0"/>
                          <a:cs typeface="Arial" panose="020B0604020202020204" pitchFamily="34" charset="0"/>
                        </a:rPr>
                        <a:t>Laminate</a:t>
                      </a:r>
                      <a:endParaRPr lang="en-US" sz="1500" b="1" baseline="0" dirty="0">
                        <a:latin typeface="Arial" charset="0"/>
                        <a:cs typeface="Arial" panose="020B0604020202020204" pitchFamily="34" charset="0"/>
                      </a:endParaRPr>
                    </a:p>
                  </a:txBody>
                  <a:tcPr anchor="ctr"/>
                </a:tc>
                <a:tc>
                  <a:txBody>
                    <a:bodyPr/>
                    <a:lstStyle/>
                    <a:p>
                      <a:pPr algn="ctr"/>
                      <a:r>
                        <a:rPr lang="en-US" sz="1500" b="1" baseline="0" dirty="0" smtClean="0">
                          <a:latin typeface="Arial" charset="0"/>
                          <a:cs typeface="Arial" panose="020B0604020202020204" pitchFamily="34" charset="0"/>
                        </a:rPr>
                        <a:t>SCRC</a:t>
                      </a:r>
                      <a:endParaRPr lang="en-US" sz="1500"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580715">
                <a:tc>
                  <a:txBody>
                    <a:bodyPr/>
                    <a:lstStyle/>
                    <a:p>
                      <a:pPr marL="0" indent="0" algn="ctr">
                        <a:buFontTx/>
                        <a:buNone/>
                      </a:pPr>
                      <a:r>
                        <a:rPr lang="en-US" sz="1500" dirty="0" smtClean="0">
                          <a:latin typeface="Arial" charset="0"/>
                        </a:rPr>
                        <a:t>Heavy Traffic</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 </a:t>
                      </a: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492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latin typeface="Arial" charset="0"/>
                        </a:rPr>
                        <a:t>Standard Use</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527539">
                <a:tc>
                  <a:txBody>
                    <a:bodyPr/>
                    <a:lstStyle/>
                    <a:p>
                      <a:pPr marL="0" indent="0" algn="ctr">
                        <a:buFontTx/>
                        <a:buNone/>
                      </a:pPr>
                      <a:r>
                        <a:rPr lang="en-US" sz="1500" dirty="0" smtClean="0">
                          <a:latin typeface="Arial" charset="0"/>
                        </a:rPr>
                        <a:t>Prestige</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
        <p:nvSpPr>
          <p:cNvPr id="6" name="Title 8"/>
          <p:cNvSpPr>
            <a:spLocks noGrp="1"/>
          </p:cNvSpPr>
          <p:nvPr>
            <p:ph type="title"/>
          </p:nvPr>
        </p:nvSpPr>
        <p:spPr>
          <a:xfrm>
            <a:off x="628650" y="498477"/>
            <a:ext cx="7886700" cy="353279"/>
          </a:xfrm>
        </p:spPr>
        <p:txBody>
          <a:bodyPr>
            <a:normAutofit fontScale="90000"/>
          </a:bodyPr>
          <a:lstStyle/>
          <a:p>
            <a:r>
              <a:rPr lang="en-US" dirty="0"/>
              <a:t> Building Type Summary</a:t>
            </a:r>
          </a:p>
        </p:txBody>
      </p:sp>
      <p:sp>
        <p:nvSpPr>
          <p:cNvPr id="8" name="Content Placeholder 9"/>
          <p:cNvSpPr txBox="1">
            <a:spLocks/>
          </p:cNvSpPr>
          <p:nvPr/>
        </p:nvSpPr>
        <p:spPr>
          <a:xfrm>
            <a:off x="2686054" y="5229890"/>
            <a:ext cx="4198324" cy="4466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spcBef>
                <a:spcPts val="0"/>
              </a:spcBef>
              <a:spcAft>
                <a:spcPts val="1300"/>
              </a:spcAft>
              <a:buNone/>
            </a:pPr>
            <a:r>
              <a:rPr lang="en-US" sz="1800" dirty="0" smtClean="0">
                <a:latin typeface="Arial" pitchFamily="34" charset="0"/>
                <a:cs typeface="Arial" pitchFamily="34" charset="0"/>
              </a:rPr>
              <a:t>Best Choice             Good              Poor</a:t>
            </a:r>
            <a:endParaRPr lang="en-US" sz="1800" dirty="0">
              <a:latin typeface="Arial" pitchFamily="34" charset="0"/>
              <a:cs typeface="Arial" pitchFamily="34" charset="0"/>
            </a:endParaRPr>
          </a:p>
        </p:txBody>
      </p:sp>
      <p:sp>
        <p:nvSpPr>
          <p:cNvPr id="5" name="Title 8"/>
          <p:cNvSpPr txBox="1">
            <a:spLocks/>
          </p:cNvSpPr>
          <p:nvPr/>
        </p:nvSpPr>
        <p:spPr>
          <a:xfrm>
            <a:off x="628650" y="1598981"/>
            <a:ext cx="7886700" cy="3532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r>
              <a:rPr lang="en-US" sz="2000" dirty="0">
                <a:solidFill>
                  <a:schemeClr val="bg2">
                    <a:lumMod val="50000"/>
                  </a:schemeClr>
                </a:solidFill>
              </a:rPr>
              <a:t>Matching Partition Materials to Building Needs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352" y="5272758"/>
            <a:ext cx="246418" cy="2464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279" y="5273075"/>
            <a:ext cx="248708" cy="24870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474" y="5280121"/>
            <a:ext cx="250242" cy="2502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5956" y="3012620"/>
            <a:ext cx="259373" cy="25937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107" y="3996105"/>
            <a:ext cx="259373" cy="2593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020" y="3996104"/>
            <a:ext cx="259373" cy="25937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746" y="3996104"/>
            <a:ext cx="259373" cy="25937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5746" y="3525714"/>
            <a:ext cx="259373" cy="25937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394" y="3527672"/>
            <a:ext cx="257783" cy="25778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0183" y="3012620"/>
            <a:ext cx="259373" cy="25937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260" y="3012620"/>
            <a:ext cx="257783" cy="25778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761" y="3012619"/>
            <a:ext cx="257783" cy="25778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703" y="3000314"/>
            <a:ext cx="255409" cy="255409"/>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954" y="3012619"/>
            <a:ext cx="255409" cy="25540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532" y="3525714"/>
            <a:ext cx="255409" cy="255409"/>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985" y="3520346"/>
            <a:ext cx="257783" cy="25778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571" y="3520345"/>
            <a:ext cx="257783" cy="25778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570" y="3998062"/>
            <a:ext cx="257783" cy="25778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8915" y="3527672"/>
            <a:ext cx="259373" cy="259373"/>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052" y="4014172"/>
            <a:ext cx="255409" cy="255409"/>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355" y="4018083"/>
            <a:ext cx="255409" cy="255409"/>
          </a:xfrm>
          <a:prstGeom prst="rect">
            <a:avLst/>
          </a:prstGeom>
        </p:spPr>
      </p:pic>
    </p:spTree>
    <p:extLst>
      <p:ext uri="{BB962C8B-B14F-4D97-AF65-F5344CB8AC3E}">
        <p14:creationId xmlns:p14="http://schemas.microsoft.com/office/powerpoint/2010/main" val="970505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Privacy 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1129323"/>
            <a:ext cx="7404100" cy="4089400"/>
          </a:xfrm>
          <a:prstGeom prst="rect">
            <a:avLst/>
          </a:prstGeom>
          <a:effectLst>
            <a:outerShdw blurRad="127000" dist="38100" dir="5400000" algn="t" rotWithShape="0">
              <a:prstClr val="black">
                <a:alpha val="22000"/>
              </a:prstClr>
            </a:outerShdw>
          </a:effectLst>
        </p:spPr>
      </p:pic>
      <p:sp>
        <p:nvSpPr>
          <p:cNvPr id="5" name="TextBox 4"/>
          <p:cNvSpPr txBox="1"/>
          <p:nvPr/>
        </p:nvSpPr>
        <p:spPr>
          <a:xfrm>
            <a:off x="1833684" y="5173125"/>
            <a:ext cx="5314462" cy="569387"/>
          </a:xfrm>
          <a:prstGeom prst="rect">
            <a:avLst/>
          </a:prstGeom>
          <a:noFill/>
        </p:spPr>
        <p:txBody>
          <a:bodyPr wrap="square" rtlCol="0">
            <a:spAutoFit/>
          </a:bodyPr>
          <a:lstStyle/>
          <a:p>
            <a:pPr algn="ctr"/>
            <a:r>
              <a:rPr lang="en-US" sz="1600" b="1" dirty="0">
                <a:latin typeface="Arial" pitchFamily="34" charset="0"/>
                <a:cs typeface="Arial" pitchFamily="34" charset="0"/>
              </a:rPr>
              <a:t>Integrated no-sightline privacy doors and stiles</a:t>
            </a:r>
          </a:p>
          <a:p>
            <a:pPr algn="ctr"/>
            <a:endParaRPr lang="en-US" sz="1500" b="1" dirty="0">
              <a:latin typeface="Arial" pitchFamily="34" charset="0"/>
              <a:cs typeface="Arial" pitchFamily="34" charset="0"/>
            </a:endParaRPr>
          </a:p>
        </p:txBody>
      </p:sp>
    </p:spTree>
    <p:extLst>
      <p:ext uri="{BB962C8B-B14F-4D97-AF65-F5344CB8AC3E}">
        <p14:creationId xmlns:p14="http://schemas.microsoft.com/office/powerpoint/2010/main" val="261884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Privacy Options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429" b="11260"/>
          <a:stretch/>
        </p:blipFill>
        <p:spPr>
          <a:xfrm>
            <a:off x="1871783" y="1019357"/>
            <a:ext cx="5255848" cy="4091670"/>
          </a:xfrm>
          <a:prstGeom prst="rect">
            <a:avLst/>
          </a:prstGeom>
          <a:effectLst>
            <a:outerShdw blurRad="127000" dist="38100" dir="5400000" algn="t" rotWithShape="0">
              <a:prstClr val="black">
                <a:alpha val="22000"/>
              </a:prstClr>
            </a:outerShdw>
          </a:effectLst>
        </p:spPr>
      </p:pic>
      <p:sp>
        <p:nvSpPr>
          <p:cNvPr id="5" name="TextBox 4"/>
          <p:cNvSpPr txBox="1"/>
          <p:nvPr/>
        </p:nvSpPr>
        <p:spPr>
          <a:xfrm>
            <a:off x="1622668" y="5243465"/>
            <a:ext cx="5736494" cy="884858"/>
          </a:xfrm>
          <a:prstGeom prst="rect">
            <a:avLst/>
          </a:prstGeom>
          <a:noFill/>
        </p:spPr>
        <p:txBody>
          <a:bodyPr wrap="square" rtlCol="0">
            <a:spAutoFit/>
          </a:bodyPr>
          <a:lstStyle/>
          <a:p>
            <a:pPr algn="ctr">
              <a:spcAft>
                <a:spcPts val="300"/>
              </a:spcAft>
            </a:pPr>
            <a:r>
              <a:rPr lang="en-US" sz="1600" b="1" dirty="0">
                <a:latin typeface="Arial" pitchFamily="34" charset="0"/>
                <a:cs typeface="Arial" pitchFamily="34" charset="0"/>
              </a:rPr>
              <a:t>Extended height privacy </a:t>
            </a:r>
            <a:r>
              <a:rPr lang="en-US" sz="1600" b="1" dirty="0" smtClean="0">
                <a:latin typeface="Arial" pitchFamily="34" charset="0"/>
                <a:cs typeface="Arial" pitchFamily="34" charset="0"/>
              </a:rPr>
              <a:t>compartments</a:t>
            </a:r>
          </a:p>
          <a:p>
            <a:pPr algn="ctr">
              <a:spcAft>
                <a:spcPts val="600"/>
              </a:spcAft>
            </a:pPr>
            <a:r>
              <a:rPr lang="en-US" sz="1300" dirty="0" smtClean="0">
                <a:solidFill>
                  <a:schemeClr val="bg2">
                    <a:lumMod val="50000"/>
                  </a:schemeClr>
                </a:solidFill>
                <a:latin typeface="Arial" pitchFamily="34" charset="0"/>
                <a:cs typeface="Arial" pitchFamily="34" charset="0"/>
              </a:rPr>
              <a:t>(</a:t>
            </a:r>
            <a:r>
              <a:rPr lang="en-US" sz="1300" dirty="0" smtClean="0">
                <a:solidFill>
                  <a:schemeClr val="bg2">
                    <a:lumMod val="50000"/>
                  </a:schemeClr>
                </a:solidFill>
                <a:latin typeface="Arial" pitchFamily="34" charset="0"/>
                <a:cs typeface="Arial" pitchFamily="34" charset="0"/>
              </a:rPr>
              <a:t>72" doors </a:t>
            </a:r>
            <a:r>
              <a:rPr lang="en-US" sz="1300" dirty="0">
                <a:solidFill>
                  <a:schemeClr val="bg2">
                    <a:lumMod val="50000"/>
                  </a:schemeClr>
                </a:solidFill>
                <a:latin typeface="Arial" pitchFamily="34" charset="0"/>
                <a:cs typeface="Arial" pitchFamily="34" charset="0"/>
              </a:rPr>
              <a:t>and panels, compared </a:t>
            </a:r>
            <a:r>
              <a:rPr lang="en-US" sz="1300" dirty="0" smtClean="0">
                <a:solidFill>
                  <a:schemeClr val="bg2">
                    <a:lumMod val="50000"/>
                  </a:schemeClr>
                </a:solidFill>
                <a:latin typeface="Arial" pitchFamily="34" charset="0"/>
                <a:cs typeface="Arial" pitchFamily="34" charset="0"/>
              </a:rPr>
              <a:t>to standard </a:t>
            </a:r>
            <a:r>
              <a:rPr lang="en-US" sz="1300" dirty="0">
                <a:solidFill>
                  <a:schemeClr val="bg2">
                    <a:lumMod val="50000"/>
                  </a:schemeClr>
                </a:solidFill>
                <a:latin typeface="Arial" pitchFamily="34" charset="0"/>
                <a:cs typeface="Arial" pitchFamily="34" charset="0"/>
              </a:rPr>
              <a:t>heights of </a:t>
            </a:r>
            <a:r>
              <a:rPr lang="en-US" sz="1300" dirty="0">
                <a:solidFill>
                  <a:schemeClr val="bg2">
                    <a:lumMod val="50000"/>
                  </a:schemeClr>
                </a:solidFill>
                <a:latin typeface="Arial" pitchFamily="34" charset="0"/>
                <a:cs typeface="Arial" pitchFamily="34" charset="0"/>
              </a:rPr>
              <a:t>55" </a:t>
            </a:r>
            <a:r>
              <a:rPr lang="en-US" sz="1300" dirty="0">
                <a:solidFill>
                  <a:schemeClr val="bg2">
                    <a:lumMod val="50000"/>
                  </a:schemeClr>
                </a:solidFill>
                <a:latin typeface="Arial" pitchFamily="34" charset="0"/>
                <a:cs typeface="Arial" pitchFamily="34" charset="0"/>
              </a:rPr>
              <a:t>or </a:t>
            </a:r>
            <a:r>
              <a:rPr lang="en-US" sz="1300" dirty="0">
                <a:solidFill>
                  <a:schemeClr val="bg2">
                    <a:lumMod val="50000"/>
                  </a:schemeClr>
                </a:solidFill>
                <a:latin typeface="Arial" pitchFamily="34" charset="0"/>
                <a:cs typeface="Arial" pitchFamily="34" charset="0"/>
              </a:rPr>
              <a:t>58".)</a:t>
            </a:r>
            <a:endParaRPr lang="en-US" sz="1300" dirty="0">
              <a:solidFill>
                <a:schemeClr val="bg2">
                  <a:lumMod val="50000"/>
                </a:schemeClr>
              </a:solidFill>
              <a:latin typeface="Arial" pitchFamily="34" charset="0"/>
              <a:cs typeface="Arial" pitchFamily="34" charset="0"/>
            </a:endParaRPr>
          </a:p>
          <a:p>
            <a:pPr algn="ctr"/>
            <a:endParaRPr lang="en-US" sz="1500" b="1" dirty="0">
              <a:latin typeface="Arial" pitchFamily="34" charset="0"/>
              <a:cs typeface="Arial" pitchFamily="34" charset="0"/>
            </a:endParaRPr>
          </a:p>
        </p:txBody>
      </p:sp>
    </p:spTree>
    <p:extLst>
      <p:ext uri="{BB962C8B-B14F-4D97-AF65-F5344CB8AC3E}">
        <p14:creationId xmlns:p14="http://schemas.microsoft.com/office/powerpoint/2010/main" val="16092708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7886700" cy="353279"/>
          </a:xfrm>
        </p:spPr>
        <p:txBody>
          <a:bodyPr>
            <a:normAutofit fontScale="90000"/>
          </a:bodyPr>
          <a:lstStyle/>
          <a:p>
            <a:r>
              <a:rPr lang="en-US" dirty="0">
                <a:latin typeface="Arial" pitchFamily="34" charset="0"/>
                <a:cs typeface="Arial" pitchFamily="34" charset="0"/>
              </a:rPr>
              <a:t>The Privacy Trend</a:t>
            </a:r>
          </a:p>
        </p:txBody>
      </p:sp>
      <p:sp>
        <p:nvSpPr>
          <p:cNvPr id="10" name="Content Placeholder 9"/>
          <p:cNvSpPr txBox="1">
            <a:spLocks/>
          </p:cNvSpPr>
          <p:nvPr/>
        </p:nvSpPr>
        <p:spPr>
          <a:xfrm>
            <a:off x="1041890" y="1123010"/>
            <a:ext cx="3723541" cy="43005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0" indent="-288925">
              <a:lnSpc>
                <a:spcPts val="2160"/>
              </a:lnSpc>
              <a:spcAft>
                <a:spcPts val="900"/>
              </a:spcAft>
            </a:pPr>
            <a:r>
              <a:rPr lang="en-US" sz="1800" dirty="0" smtClean="0">
                <a:latin typeface="Arial" pitchFamily="34" charset="0"/>
                <a:cs typeface="Arial" pitchFamily="34" charset="0"/>
              </a:rPr>
              <a:t>Influenced </a:t>
            </a:r>
            <a:r>
              <a:rPr lang="en-US" sz="1800" dirty="0">
                <a:latin typeface="Arial" pitchFamily="34" charset="0"/>
                <a:cs typeface="Arial" pitchFamily="34" charset="0"/>
              </a:rPr>
              <a:t>by evolving needs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and preferences:</a:t>
            </a:r>
            <a:endParaRPr lang="en-US" sz="1800" dirty="0">
              <a:latin typeface="Arial" pitchFamily="34" charset="0"/>
              <a:cs typeface="Arial" pitchFamily="34" charset="0"/>
            </a:endParaRPr>
          </a:p>
          <a:p>
            <a:pPr marL="577850" lvl="1" indent="-288925">
              <a:lnSpc>
                <a:spcPts val="2160"/>
              </a:lnSpc>
              <a:spcAft>
                <a:spcPts val="900"/>
              </a:spcAft>
              <a:buFont typeface="Arial" pitchFamily="34" charset="0"/>
              <a:buChar char="–"/>
            </a:pPr>
            <a:r>
              <a:rPr lang="en-US" sz="1800" dirty="0" smtClean="0">
                <a:latin typeface="Arial" pitchFamily="34" charset="0"/>
                <a:cs typeface="Arial" pitchFamily="34" charset="0"/>
              </a:rPr>
              <a:t>Health issues</a:t>
            </a:r>
            <a:endParaRPr lang="en-US" sz="1800" dirty="0">
              <a:latin typeface="Arial" pitchFamily="34" charset="0"/>
              <a:cs typeface="Arial" pitchFamily="34" charset="0"/>
            </a:endParaRPr>
          </a:p>
          <a:p>
            <a:pPr marL="577850" lvl="1" indent="-288925">
              <a:lnSpc>
                <a:spcPts val="2160"/>
              </a:lnSpc>
              <a:spcAft>
                <a:spcPts val="900"/>
              </a:spcAft>
              <a:buFont typeface="Arial" pitchFamily="34" charset="0"/>
              <a:buChar char="–"/>
            </a:pPr>
            <a:r>
              <a:rPr lang="en-US" sz="1800" dirty="0" smtClean="0">
                <a:latin typeface="Arial" pitchFamily="34" charset="0"/>
                <a:cs typeface="Arial" pitchFamily="34" charset="0"/>
              </a:rPr>
              <a:t>Personal preference</a:t>
            </a:r>
            <a:endParaRPr lang="en-US" sz="1800" dirty="0">
              <a:latin typeface="Arial" pitchFamily="34" charset="0"/>
              <a:cs typeface="Arial" pitchFamily="34" charset="0"/>
            </a:endParaRPr>
          </a:p>
          <a:p>
            <a:pPr marL="577850" lvl="1" indent="-288925">
              <a:lnSpc>
                <a:spcPts val="2160"/>
              </a:lnSpc>
              <a:spcAft>
                <a:spcPts val="900"/>
              </a:spcAft>
              <a:buFont typeface="Arial" pitchFamily="34" charset="0"/>
              <a:buChar char="–"/>
            </a:pPr>
            <a:r>
              <a:rPr lang="en-US" sz="1800" dirty="0" smtClean="0">
                <a:latin typeface="Arial" pitchFamily="34" charset="0"/>
                <a:cs typeface="Arial" pitchFamily="34" charset="0"/>
              </a:rPr>
              <a:t>Transgender population</a:t>
            </a:r>
            <a:endParaRPr lang="en-US" sz="1800" dirty="0">
              <a:latin typeface="Arial" pitchFamily="34" charset="0"/>
              <a:cs typeface="Arial" pitchFamily="34" charset="0"/>
            </a:endParaRPr>
          </a:p>
          <a:p>
            <a:pPr marL="288925" lvl="0" indent="-288925">
              <a:lnSpc>
                <a:spcPts val="2160"/>
              </a:lnSpc>
              <a:spcAft>
                <a:spcPts val="900"/>
              </a:spcAft>
            </a:pPr>
            <a:r>
              <a:rPr lang="en-US" sz="1800" dirty="0">
                <a:latin typeface="Arial" pitchFamily="34" charset="0"/>
                <a:cs typeface="Arial" pitchFamily="34" charset="0"/>
              </a:rPr>
              <a:t>Popular in educational and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office </a:t>
            </a:r>
            <a:r>
              <a:rPr lang="en-US" sz="1800" dirty="0">
                <a:latin typeface="Arial" pitchFamily="34" charset="0"/>
                <a:cs typeface="Arial" pitchFamily="34" charset="0"/>
              </a:rPr>
              <a:t>buildings</a:t>
            </a:r>
          </a:p>
          <a:p>
            <a:pPr marL="288925" lvl="0" indent="-288925">
              <a:lnSpc>
                <a:spcPts val="2160"/>
              </a:lnSpc>
              <a:spcAft>
                <a:spcPts val="900"/>
              </a:spcAft>
            </a:pPr>
            <a:r>
              <a:rPr lang="en-US" sz="1800" dirty="0">
                <a:latin typeface="Arial" pitchFamily="34" charset="0"/>
                <a:cs typeface="Arial" pitchFamily="34" charset="0"/>
              </a:rPr>
              <a:t>U.S. catching up to international privacy </a:t>
            </a:r>
            <a:r>
              <a:rPr lang="en-US" sz="1800" dirty="0" smtClean="0">
                <a:latin typeface="Arial" pitchFamily="34" charset="0"/>
                <a:cs typeface="Arial" pitchFamily="34" charset="0"/>
              </a:rPr>
              <a:t>options</a:t>
            </a:r>
            <a:endParaRPr lang="en-US" sz="1800" dirty="0">
              <a:latin typeface="Arial" pitchFamily="34" charset="0"/>
              <a:cs typeface="Arial" pitchFamily="34" charset="0"/>
            </a:endParaRPr>
          </a:p>
        </p:txBody>
      </p:sp>
      <p:pic>
        <p:nvPicPr>
          <p:cNvPr id="8" name="Picture 2" descr="Image result for amwell cubic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59" t="1782" r="11311" b="2154"/>
          <a:stretch/>
        </p:blipFill>
        <p:spPr bwMode="auto">
          <a:xfrm>
            <a:off x="4932485" y="1582615"/>
            <a:ext cx="3209191" cy="3543300"/>
          </a:xfrm>
          <a:prstGeom prst="rect">
            <a:avLst/>
          </a:prstGeom>
          <a:noFill/>
          <a:effectLst>
            <a:outerShdw blurRad="127000" dist="38100" dir="5400000" algn="t" rotWithShape="0">
              <a:prstClr val="black">
                <a:alpha val="2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27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fade">
                                      <p:cBhvr>
                                        <p:cTn id="1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7886700" cy="353279"/>
          </a:xfrm>
        </p:spPr>
        <p:txBody>
          <a:bodyPr>
            <a:normAutofit fontScale="90000"/>
          </a:bodyPr>
          <a:lstStyle/>
          <a:p>
            <a:r>
              <a:rPr lang="en-US" dirty="0">
                <a:latin typeface="Arial" pitchFamily="34" charset="0"/>
                <a:cs typeface="Arial" pitchFamily="34" charset="0"/>
              </a:rPr>
              <a:t>Gender-Inclusive Bathroom Legislation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507" r="9101"/>
          <a:stretch/>
        </p:blipFill>
        <p:spPr>
          <a:xfrm>
            <a:off x="923193" y="1045185"/>
            <a:ext cx="7464669" cy="4861293"/>
          </a:xfrm>
          <a:prstGeom prst="rect">
            <a:avLst/>
          </a:prstGeom>
        </p:spPr>
      </p:pic>
    </p:spTree>
    <p:extLst>
      <p:ext uri="{BB962C8B-B14F-4D97-AF65-F5344CB8AC3E}">
        <p14:creationId xmlns:p14="http://schemas.microsoft.com/office/powerpoint/2010/main" val="1266156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Privacy Partition University Installations</a:t>
            </a:r>
          </a:p>
        </p:txBody>
      </p:sp>
      <p:sp>
        <p:nvSpPr>
          <p:cNvPr id="5" name="TextBox 4"/>
          <p:cNvSpPr txBox="1"/>
          <p:nvPr/>
        </p:nvSpPr>
        <p:spPr>
          <a:xfrm>
            <a:off x="910003" y="5082501"/>
            <a:ext cx="3591170" cy="584775"/>
          </a:xfrm>
          <a:prstGeom prst="rect">
            <a:avLst/>
          </a:prstGeom>
          <a:noFill/>
        </p:spPr>
        <p:txBody>
          <a:bodyPr wrap="square" rtlCol="0">
            <a:spAutoFit/>
          </a:bodyPr>
          <a:lstStyle/>
          <a:p>
            <a:pPr algn="ctr">
              <a:spcAft>
                <a:spcPts val="300"/>
              </a:spcAft>
            </a:pPr>
            <a:r>
              <a:rPr lang="en-US" sz="1600" b="1" dirty="0">
                <a:latin typeface="Arial" pitchFamily="34" charset="0"/>
                <a:cs typeface="Arial" pitchFamily="34" charset="0"/>
              </a:rPr>
              <a:t>University of California, </a:t>
            </a:r>
            <a:r>
              <a:rPr lang="en-US" sz="1600" b="1" dirty="0" smtClean="0">
                <a:latin typeface="Arial" pitchFamily="34" charset="0"/>
                <a:cs typeface="Arial" pitchFamily="34" charset="0"/>
              </a:rPr>
              <a:t>Berkeley</a:t>
            </a:r>
            <a:br>
              <a:rPr lang="en-US" sz="1600" b="1" dirty="0" smtClean="0">
                <a:latin typeface="Arial" pitchFamily="34" charset="0"/>
                <a:cs typeface="Arial" pitchFamily="34" charset="0"/>
              </a:rPr>
            </a:br>
            <a:r>
              <a:rPr lang="en-US" sz="1600" b="1" dirty="0">
                <a:latin typeface="Arial" pitchFamily="34" charset="0"/>
                <a:cs typeface="Arial" pitchFamily="34" charset="0"/>
              </a:rPr>
              <a:t> Moffitt </a:t>
            </a:r>
            <a:r>
              <a:rPr lang="en-US" sz="1600" b="1" dirty="0" smtClean="0">
                <a:latin typeface="Arial" pitchFamily="34" charset="0"/>
                <a:cs typeface="Arial" pitchFamily="34" charset="0"/>
              </a:rPr>
              <a:t>Library</a:t>
            </a:r>
            <a:endParaRPr lang="en-US" sz="1500" b="1" dirty="0">
              <a:latin typeface="Arial" pitchFamily="34" charset="0"/>
              <a:cs typeface="Arial"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2561"/>
          <a:stretch/>
        </p:blipFill>
        <p:spPr>
          <a:xfrm>
            <a:off x="1394025" y="1168826"/>
            <a:ext cx="2631398" cy="3746074"/>
          </a:xfrm>
          <a:prstGeom prst="rect">
            <a:avLst/>
          </a:prstGeom>
          <a:effectLst>
            <a:outerShdw blurRad="127000" dist="38100" dir="5400000" algn="t" rotWithShape="0">
              <a:prstClr val="black">
                <a:alpha val="25000"/>
              </a:prstClr>
            </a:outerShdw>
          </a:effectLst>
        </p:spPr>
      </p:pic>
      <p:sp>
        <p:nvSpPr>
          <p:cNvPr id="8" name="TextBox 7"/>
          <p:cNvSpPr txBox="1"/>
          <p:nvPr/>
        </p:nvSpPr>
        <p:spPr>
          <a:xfrm>
            <a:off x="4713658" y="5082501"/>
            <a:ext cx="3591170" cy="338554"/>
          </a:xfrm>
          <a:prstGeom prst="rect">
            <a:avLst/>
          </a:prstGeom>
          <a:noFill/>
        </p:spPr>
        <p:txBody>
          <a:bodyPr wrap="square" rtlCol="0">
            <a:spAutoFit/>
          </a:bodyPr>
          <a:lstStyle/>
          <a:p>
            <a:pPr algn="ctr">
              <a:spcAft>
                <a:spcPts val="300"/>
              </a:spcAft>
            </a:pPr>
            <a:r>
              <a:rPr lang="en-US" sz="1600" b="1" dirty="0">
                <a:latin typeface="Arial" pitchFamily="34" charset="0"/>
                <a:cs typeface="Arial" pitchFamily="34" charset="0"/>
              </a:rPr>
              <a:t>San Jose State </a:t>
            </a:r>
            <a:r>
              <a:rPr lang="en-US" sz="1600" b="1" dirty="0" smtClean="0">
                <a:latin typeface="Arial" pitchFamily="34" charset="0"/>
                <a:cs typeface="Arial" pitchFamily="34" charset="0"/>
              </a:rPr>
              <a:t>University</a:t>
            </a:r>
            <a:endParaRPr lang="en-US" sz="1600" b="1" dirty="0">
              <a:latin typeface="Arial" pitchFamily="34" charset="0"/>
              <a:cs typeface="Arial" pitchFamily="34" charset="0"/>
            </a:endParaRPr>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2439"/>
          <a:stretch/>
        </p:blipFill>
        <p:spPr bwMode="auto">
          <a:xfrm>
            <a:off x="5216054" y="1168826"/>
            <a:ext cx="2586378" cy="3746074"/>
          </a:xfrm>
          <a:prstGeom prst="rect">
            <a:avLst/>
          </a:prstGeom>
          <a:noFill/>
          <a:ln>
            <a:noFill/>
          </a:ln>
          <a:effectLst>
            <a:outerShdw blurRad="127000" dist="38100" dir="5400000" algn="t"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47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7886700" cy="353279"/>
          </a:xfrm>
        </p:spPr>
        <p:txBody>
          <a:bodyPr>
            <a:normAutofit fontScale="90000"/>
          </a:bodyPr>
          <a:lstStyle/>
          <a:p>
            <a:r>
              <a:rPr lang="en-US" dirty="0">
                <a:latin typeface="Arial" pitchFamily="34" charset="0"/>
                <a:cs typeface="Arial" pitchFamily="34" charset="0"/>
              </a:rPr>
              <a:t>Full Room/Single-User Restroom Considerations</a:t>
            </a:r>
          </a:p>
        </p:txBody>
      </p:sp>
      <p:sp>
        <p:nvSpPr>
          <p:cNvPr id="10" name="Content Placeholder 9"/>
          <p:cNvSpPr txBox="1">
            <a:spLocks/>
          </p:cNvSpPr>
          <p:nvPr/>
        </p:nvSpPr>
        <p:spPr>
          <a:xfrm>
            <a:off x="1006718" y="1284662"/>
            <a:ext cx="3591660" cy="41828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160"/>
              </a:lnSpc>
              <a:spcBef>
                <a:spcPts val="0"/>
              </a:spcBef>
              <a:spcAft>
                <a:spcPts val="900"/>
              </a:spcAft>
            </a:pPr>
            <a:r>
              <a:rPr lang="en-US" sz="1800" dirty="0">
                <a:latin typeface="Arial" pitchFamily="34" charset="0"/>
                <a:cs typeface="Arial" pitchFamily="34" charset="0"/>
              </a:rPr>
              <a:t>Toilet inside a room built with fully finished, stud walls, with an entry door</a:t>
            </a:r>
          </a:p>
          <a:p>
            <a:pPr marL="342900" lvl="0" indent="-342900">
              <a:lnSpc>
                <a:spcPts val="2160"/>
              </a:lnSpc>
              <a:spcBef>
                <a:spcPts val="0"/>
              </a:spcBef>
              <a:spcAft>
                <a:spcPts val="900"/>
              </a:spcAft>
            </a:pPr>
            <a:r>
              <a:rPr lang="en-US" sz="1800" dirty="0">
                <a:latin typeface="Arial" pitchFamily="34" charset="0"/>
                <a:cs typeface="Arial" pitchFamily="34" charset="0"/>
              </a:rPr>
              <a:t>High financial and spatial costs relative to privacy toilet partitions with integrated privacy options</a:t>
            </a:r>
          </a:p>
          <a:p>
            <a:pPr marL="342900" lvl="0" indent="-342900">
              <a:lnSpc>
                <a:spcPts val="2160"/>
              </a:lnSpc>
              <a:spcBef>
                <a:spcPts val="0"/>
              </a:spcBef>
              <a:spcAft>
                <a:spcPts val="900"/>
              </a:spcAft>
            </a:pPr>
            <a:r>
              <a:rPr lang="en-US" sz="1800" dirty="0">
                <a:latin typeface="Arial" pitchFamily="34" charset="0"/>
                <a:cs typeface="Arial" pitchFamily="34" charset="0"/>
              </a:rPr>
              <a:t>Considerable construction needs and indirect costs</a:t>
            </a:r>
          </a:p>
        </p:txBody>
      </p:sp>
      <p:pic>
        <p:nvPicPr>
          <p:cNvPr id="8" name="Picture 7" descr="&lt;p&gt;The bathrooms at Congregation Beit Simchat Torah, designed by Architecture Research Office, is multi-occupancy but with fully enclosed stalls.&lt;/p&gt;"/>
          <p:cNvPicPr>
            <a:picLocks noChangeAspect="1" noChangeArrowheads="1"/>
          </p:cNvPicPr>
          <p:nvPr/>
        </p:nvPicPr>
        <p:blipFill rotWithShape="1">
          <a:blip r:embed="rId3">
            <a:extLst>
              <a:ext uri="{28A0092B-C50C-407E-A947-70E740481C1C}">
                <a14:useLocalDpi xmlns:a14="http://schemas.microsoft.com/office/drawing/2010/main" val="0"/>
              </a:ext>
            </a:extLst>
          </a:blip>
          <a:srcRect l="12061" t="1975" r="5790" b="1894"/>
          <a:stretch/>
        </p:blipFill>
        <p:spPr bwMode="auto">
          <a:xfrm>
            <a:off x="5099535" y="1284662"/>
            <a:ext cx="2994083" cy="1991065"/>
          </a:xfrm>
          <a:prstGeom prst="rect">
            <a:avLst/>
          </a:prstGeom>
          <a:noFill/>
          <a:effectLst>
            <a:outerShdw blurRad="127000" dist="38100" dir="5400000" algn="t"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9" name="Picture 4" descr="Image result for single user restrooms"/>
          <p:cNvPicPr>
            <a:picLocks noChangeAspect="1" noChangeArrowheads="1"/>
          </p:cNvPicPr>
          <p:nvPr/>
        </p:nvPicPr>
        <p:blipFill rotWithShape="1">
          <a:blip r:embed="rId4">
            <a:extLst>
              <a:ext uri="{28A0092B-C50C-407E-A947-70E740481C1C}">
                <a14:useLocalDpi xmlns:a14="http://schemas.microsoft.com/office/drawing/2010/main" val="0"/>
              </a:ext>
            </a:extLst>
          </a:blip>
          <a:srcRect l="2375" r="2375" b="5521"/>
          <a:stretch/>
        </p:blipFill>
        <p:spPr bwMode="auto">
          <a:xfrm>
            <a:off x="5099535" y="3498926"/>
            <a:ext cx="2994084" cy="1968584"/>
          </a:xfrm>
          <a:prstGeom prst="rect">
            <a:avLst/>
          </a:prstGeom>
          <a:noFill/>
          <a:effectLst>
            <a:outerShdw blurRad="127000" dist="38100" dir="5400000" algn="t" rotWithShape="0">
              <a:prstClr val="black">
                <a:alpha val="2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3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a:spLocks noGrp="1"/>
          </p:cNvSpPr>
          <p:nvPr>
            <p:ph type="title"/>
          </p:nvPr>
        </p:nvSpPr>
        <p:spPr>
          <a:xfrm>
            <a:off x="628650" y="498477"/>
            <a:ext cx="7886700" cy="353279"/>
          </a:xfrm>
        </p:spPr>
        <p:txBody>
          <a:bodyPr>
            <a:normAutofit fontScale="90000"/>
          </a:bodyPr>
          <a:lstStyle/>
          <a:p>
            <a:r>
              <a:rPr lang="en-US" dirty="0">
                <a:latin typeface="Arial" pitchFamily="34" charset="0"/>
                <a:cs typeface="Arial" pitchFamily="34" charset="0"/>
              </a:rPr>
              <a:t>Privacy Partition Considerations</a:t>
            </a:r>
          </a:p>
        </p:txBody>
      </p:sp>
      <p:sp>
        <p:nvSpPr>
          <p:cNvPr id="10" name="Content Placeholder 9"/>
          <p:cNvSpPr txBox="1">
            <a:spLocks/>
          </p:cNvSpPr>
          <p:nvPr/>
        </p:nvSpPr>
        <p:spPr>
          <a:xfrm>
            <a:off x="1041890" y="1123010"/>
            <a:ext cx="3723541" cy="43005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0" indent="-288925">
              <a:lnSpc>
                <a:spcPts val="2160"/>
              </a:lnSpc>
              <a:spcAft>
                <a:spcPts val="900"/>
              </a:spcAft>
            </a:pPr>
            <a:r>
              <a:rPr lang="en-US" sz="1800" dirty="0">
                <a:latin typeface="Arial" pitchFamily="34" charset="0"/>
                <a:cs typeface="Arial" pitchFamily="34" charset="0"/>
              </a:rPr>
              <a:t>Balance of compliance, cost, aesthetics and privacy</a:t>
            </a:r>
          </a:p>
          <a:p>
            <a:pPr marL="288925" lvl="0" indent="-288925">
              <a:lnSpc>
                <a:spcPts val="2160"/>
              </a:lnSpc>
              <a:spcAft>
                <a:spcPts val="900"/>
              </a:spcAft>
            </a:pPr>
            <a:r>
              <a:rPr lang="en-US" sz="1800" dirty="0">
                <a:latin typeface="Arial" pitchFamily="34" charset="0"/>
                <a:cs typeface="Arial" pitchFamily="34" charset="0"/>
              </a:rPr>
              <a:t>Compartments can share HVAC, ventilation, lighting and fire suppression systems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556" b="3667"/>
          <a:stretch/>
        </p:blipFill>
        <p:spPr>
          <a:xfrm>
            <a:off x="4932485" y="1582615"/>
            <a:ext cx="3209191" cy="3543300"/>
          </a:xfrm>
          <a:prstGeom prst="rect">
            <a:avLst/>
          </a:prstGeom>
          <a:effectLst>
            <a:outerShdw blurRad="139700" dist="38100" dir="5400000" algn="t" rotWithShape="0">
              <a:prstClr val="black">
                <a:alpha val="25000"/>
              </a:prstClr>
            </a:outerShdw>
          </a:effectLst>
        </p:spPr>
      </p:pic>
    </p:spTree>
    <p:extLst>
      <p:ext uri="{BB962C8B-B14F-4D97-AF65-F5344CB8AC3E}">
        <p14:creationId xmlns:p14="http://schemas.microsoft.com/office/powerpoint/2010/main" val="6419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374300994"/>
              </p:ext>
            </p:extLst>
          </p:nvPr>
        </p:nvGraphicFramePr>
        <p:xfrm>
          <a:off x="362133" y="1099038"/>
          <a:ext cx="8419733" cy="3801867"/>
        </p:xfrm>
        <a:graphic>
          <a:graphicData uri="http://schemas.openxmlformats.org/drawingml/2006/table">
            <a:tbl>
              <a:tblPr firstRow="1" bandRow="1">
                <a:tableStyleId>{8FD4443E-F989-4FC4-A0C8-D5A2AF1F390B}</a:tableStyleId>
              </a:tblPr>
              <a:tblGrid>
                <a:gridCol w="1869464">
                  <a:extLst>
                    <a:ext uri="{9D8B030D-6E8A-4147-A177-3AD203B41FA5}">
                      <a16:colId xmlns:a16="http://schemas.microsoft.com/office/drawing/2014/main" val="20000"/>
                    </a:ext>
                  </a:extLst>
                </a:gridCol>
                <a:gridCol w="1452380">
                  <a:extLst>
                    <a:ext uri="{9D8B030D-6E8A-4147-A177-3AD203B41FA5}">
                      <a16:colId xmlns:a16="http://schemas.microsoft.com/office/drawing/2014/main" val="20001"/>
                    </a:ext>
                  </a:extLst>
                </a:gridCol>
                <a:gridCol w="1617785">
                  <a:extLst>
                    <a:ext uri="{9D8B030D-6E8A-4147-A177-3AD203B41FA5}">
                      <a16:colId xmlns:a16="http://schemas.microsoft.com/office/drawing/2014/main" val="20002"/>
                    </a:ext>
                  </a:extLst>
                </a:gridCol>
                <a:gridCol w="1740876">
                  <a:extLst>
                    <a:ext uri="{9D8B030D-6E8A-4147-A177-3AD203B41FA5}">
                      <a16:colId xmlns:a16="http://schemas.microsoft.com/office/drawing/2014/main" val="20003"/>
                    </a:ext>
                  </a:extLst>
                </a:gridCol>
                <a:gridCol w="1739228">
                  <a:extLst>
                    <a:ext uri="{9D8B030D-6E8A-4147-A177-3AD203B41FA5}">
                      <a16:colId xmlns:a16="http://schemas.microsoft.com/office/drawing/2014/main" val="20004"/>
                    </a:ext>
                  </a:extLst>
                </a:gridCol>
              </a:tblGrid>
              <a:tr h="817684">
                <a:tc>
                  <a:txBody>
                    <a:bodyPr/>
                    <a:lstStyle/>
                    <a:p>
                      <a:pPr algn="ctr"/>
                      <a:r>
                        <a:rPr lang="en-US" sz="1500" baseline="0" dirty="0" smtClean="0">
                          <a:latin typeface="Arial" charset="0"/>
                        </a:rPr>
                        <a:t> </a:t>
                      </a:r>
                      <a:endParaRPr lang="en-US" sz="1500" b="1" baseline="0" dirty="0">
                        <a:latin typeface="Arial" charset="0"/>
                        <a:cs typeface="Arial" panose="020B0604020202020204" pitchFamily="34" charset="0"/>
                      </a:endParaRPr>
                    </a:p>
                  </a:txBody>
                  <a:tcPr anchor="ctr"/>
                </a:tc>
                <a:tc>
                  <a:txBody>
                    <a:bodyPr/>
                    <a:lstStyle/>
                    <a:p>
                      <a:pPr algn="ctr"/>
                      <a:r>
                        <a:rPr lang="en-US" sz="1400" baseline="0" dirty="0" smtClean="0">
                          <a:latin typeface="Arial" charset="0"/>
                        </a:rPr>
                        <a:t>Standard Toilet Partitions</a:t>
                      </a:r>
                      <a:endParaRPr lang="en-US" sz="1400" b="1" baseline="0" dirty="0">
                        <a:latin typeface="Arial" charset="0"/>
                        <a:cs typeface="Arial" panose="020B0604020202020204" pitchFamily="34" charset="0"/>
                      </a:endParaRPr>
                    </a:p>
                  </a:txBody>
                  <a:tcPr anchor="ctr"/>
                </a:tc>
                <a:tc>
                  <a:txBody>
                    <a:bodyPr/>
                    <a:lstStyle/>
                    <a:p>
                      <a:pPr algn="ctr"/>
                      <a:r>
                        <a:rPr lang="en-US" sz="1400" baseline="0" dirty="0" smtClean="0">
                          <a:latin typeface="Arial" charset="0"/>
                        </a:rPr>
                        <a:t>Increased Privacy Toilet Partitions</a:t>
                      </a:r>
                      <a:endParaRPr lang="en-US" sz="1400" b="1" baseline="0" dirty="0">
                        <a:latin typeface="Arial" charset="0"/>
                        <a:cs typeface="Arial" panose="020B0604020202020204" pitchFamily="34" charset="0"/>
                      </a:endParaRPr>
                    </a:p>
                  </a:txBody>
                  <a:tcPr anchor="ctr"/>
                </a:tc>
                <a:tc>
                  <a:txBody>
                    <a:bodyPr/>
                    <a:lstStyle/>
                    <a:p>
                      <a:pPr algn="ctr"/>
                      <a:r>
                        <a:rPr lang="en-US" sz="1400" baseline="0" dirty="0" smtClean="0">
                          <a:latin typeface="Arial" charset="0"/>
                        </a:rPr>
                        <a:t>Extended Fully Enclosed Toilet Partitions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charset="0"/>
                        </a:rPr>
                        <a:t>Fully Enclosed </a:t>
                      </a:r>
                      <a:br>
                        <a:rPr lang="en-US" sz="1400" baseline="0" dirty="0" smtClean="0">
                          <a:latin typeface="Arial" charset="0"/>
                        </a:rPr>
                      </a:br>
                      <a:r>
                        <a:rPr lang="en-US" sz="1400" baseline="0" dirty="0" smtClean="0">
                          <a:latin typeface="Arial" charset="0"/>
                        </a:rPr>
                        <a:t>with Drywall</a:t>
                      </a:r>
                      <a:endParaRPr lang="en-US" sz="1400" b="1" baseline="0" dirty="0">
                        <a:latin typeface="Arial" charset="0"/>
                        <a:cs typeface="Arial" panose="020B0604020202020204" pitchFamily="34" charset="0"/>
                      </a:endParaRPr>
                    </a:p>
                  </a:txBody>
                  <a:tcPr anchor="ctr"/>
                </a:tc>
                <a:extLst>
                  <a:ext uri="{0D108BD9-81ED-4DB2-BD59-A6C34878D82A}">
                    <a16:rowId xmlns:a16="http://schemas.microsoft.com/office/drawing/2014/main" val="10000"/>
                  </a:ext>
                </a:extLst>
              </a:tr>
              <a:tr h="685800">
                <a:tc>
                  <a:txBody>
                    <a:bodyPr/>
                    <a:lstStyle/>
                    <a:p>
                      <a:pPr marL="0" indent="0" algn="ctr">
                        <a:buFontTx/>
                        <a:buNone/>
                      </a:pPr>
                      <a:r>
                        <a:rPr lang="en-US" sz="1400" dirty="0" smtClean="0">
                          <a:latin typeface="Arial" charset="0"/>
                        </a:rPr>
                        <a:t>Solutions</a:t>
                      </a: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58"</a:t>
                      </a:r>
                      <a:r>
                        <a:rPr lang="en-US" sz="1800" kern="1200" dirty="0" smtClean="0">
                          <a:solidFill>
                            <a:schemeClr val="lt1"/>
                          </a:solidFill>
                          <a:latin typeface="+mn-lt"/>
                          <a:ea typeface="+mn-ea"/>
                          <a:cs typeface="+mn-cs"/>
                        </a:rPr>
                        <a:t> </a:t>
                      </a:r>
                      <a:r>
                        <a:rPr lang="en-US" sz="1400" dirty="0" smtClean="0">
                          <a:latin typeface="Arial" charset="0"/>
                        </a:rPr>
                        <a:t>doors </a:t>
                      </a:r>
                      <a:r>
                        <a:rPr lang="en-US" sz="1400" dirty="0" smtClean="0">
                          <a:latin typeface="Arial" charset="0"/>
                        </a:rPr>
                        <a:t>and panels with </a:t>
                      </a:r>
                      <a:br>
                        <a:rPr lang="en-US" sz="1400" dirty="0" smtClean="0">
                          <a:latin typeface="Arial" charset="0"/>
                        </a:rPr>
                      </a:br>
                      <a:r>
                        <a:rPr lang="en-US" sz="1400" dirty="0" smtClean="0">
                          <a:latin typeface="Arial" charset="0"/>
                        </a:rPr>
                        <a:t>85" </a:t>
                      </a:r>
                      <a:r>
                        <a:rPr lang="en-US" sz="1400" dirty="0" smtClean="0">
                          <a:latin typeface="Arial" charset="0"/>
                        </a:rPr>
                        <a:t>stiles</a:t>
                      </a:r>
                      <a:endParaRPr lang="en-US" sz="14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72" </a:t>
                      </a:r>
                      <a:r>
                        <a:rPr lang="en-US" sz="1400" dirty="0" smtClean="0">
                          <a:latin typeface="Arial" charset="0"/>
                        </a:rPr>
                        <a:t>doors and panels with </a:t>
                      </a:r>
                      <a:r>
                        <a:rPr lang="en-US" sz="1400" dirty="0" smtClean="0">
                          <a:latin typeface="Arial" charset="0"/>
                        </a:rPr>
                        <a:t>85" </a:t>
                      </a:r>
                      <a:r>
                        <a:rPr lang="en-US" sz="1400" dirty="0" smtClean="0">
                          <a:latin typeface="Arial" charset="0"/>
                        </a:rPr>
                        <a:t>stiles</a:t>
                      </a:r>
                      <a:endParaRPr lang="en-US" sz="14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Doors, stiles and panels made to fit room height</a:t>
                      </a:r>
                      <a:endParaRPr lang="en-US" sz="14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Drywall to fit </a:t>
                      </a:r>
                      <a:br>
                        <a:rPr lang="en-US" sz="1400" dirty="0" smtClean="0">
                          <a:latin typeface="Arial" charset="0"/>
                        </a:rPr>
                      </a:br>
                      <a:r>
                        <a:rPr lang="en-US" sz="1400" dirty="0" smtClean="0">
                          <a:latin typeface="Arial" charset="0"/>
                        </a:rPr>
                        <a:t>room height</a:t>
                      </a:r>
                      <a:endParaRPr lang="en-US" sz="1400" b="0" dirty="0">
                        <a:latin typeface="Arial"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693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Cost of Materials/</a:t>
                      </a:r>
                      <a:br>
                        <a:rPr lang="en-US" sz="1400" dirty="0" smtClean="0">
                          <a:latin typeface="Arial" charset="0"/>
                        </a:rPr>
                      </a:br>
                      <a:r>
                        <a:rPr lang="en-US" sz="1400" dirty="0" smtClean="0">
                          <a:latin typeface="Arial" charset="0"/>
                        </a:rPr>
                        <a:t>Installation*</a:t>
                      </a:r>
                    </a:p>
                  </a:txBody>
                  <a:tcPr marT="27432"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$3,750 - $7,500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rPr>
                        <a:t>($650 -$1,500/stall)</a:t>
                      </a:r>
                      <a:br>
                        <a:rPr lang="en-US" sz="1100" dirty="0" smtClean="0">
                          <a:latin typeface="Arial" charset="0"/>
                        </a:rPr>
                      </a:br>
                      <a:r>
                        <a:rPr lang="en-US" sz="1100" dirty="0" smtClean="0">
                          <a:latin typeface="Arial" charset="0"/>
                        </a:rPr>
                        <a:t>5 stalls</a:t>
                      </a:r>
                    </a:p>
                  </a:txBody>
                  <a:tcPr marT="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$7,500 - $11,000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rPr>
                        <a:t>($1,500 - $2,200/stall)</a:t>
                      </a:r>
                      <a:br>
                        <a:rPr lang="en-US" sz="1100" dirty="0" smtClean="0">
                          <a:latin typeface="Arial" charset="0"/>
                        </a:rPr>
                      </a:br>
                      <a:r>
                        <a:rPr lang="en-US" sz="1100" dirty="0" smtClean="0">
                          <a:latin typeface="Arial" charset="0"/>
                        </a:rPr>
                        <a:t>5 stalls</a:t>
                      </a:r>
                      <a:endParaRPr lang="en-US" sz="1100" b="0" dirty="0">
                        <a:latin typeface="Arial" charset="0"/>
                        <a:cs typeface="Arial" pitchFamily="34" charset="0"/>
                      </a:endParaRPr>
                    </a:p>
                  </a:txBody>
                  <a:tcPr marT="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$11,000 - $18,000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rPr>
                        <a:t>($2,200 - $3,600/stall)</a:t>
                      </a:r>
                      <a:br>
                        <a:rPr lang="en-US" sz="1100" dirty="0" smtClean="0">
                          <a:latin typeface="Arial" charset="0"/>
                        </a:rPr>
                      </a:br>
                      <a:r>
                        <a:rPr lang="en-US" sz="1100" dirty="0" smtClean="0">
                          <a:latin typeface="Arial" charset="0"/>
                        </a:rPr>
                        <a:t>5 stalls</a:t>
                      </a:r>
                      <a:endParaRPr lang="en-US" sz="1100" b="0" dirty="0">
                        <a:latin typeface="Arial" charset="0"/>
                        <a:cs typeface="Arial" pitchFamily="34" charset="0"/>
                      </a:endParaRPr>
                    </a:p>
                  </a:txBody>
                  <a:tcPr marT="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$13,500 - $20,000+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latin typeface="Arial" charset="0"/>
                        </a:rPr>
                        <a:t>($2,700 - $4,000/stall)</a:t>
                      </a:r>
                      <a:br>
                        <a:rPr lang="en-US" sz="1100" dirty="0" smtClean="0">
                          <a:latin typeface="Arial" charset="0"/>
                        </a:rPr>
                      </a:br>
                      <a:r>
                        <a:rPr lang="en-US" sz="1100" dirty="0" smtClean="0">
                          <a:latin typeface="Arial" charset="0"/>
                        </a:rPr>
                        <a:t>5 stalls</a:t>
                      </a:r>
                    </a:p>
                  </a:txBody>
                  <a:tcPr marT="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7557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Infrastructure Implications &amp; Cost</a:t>
                      </a:r>
                    </a:p>
                  </a:txBody>
                  <a:tcPr marT="0"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latin typeface="Arial" charset="0"/>
                          <a:cs typeface="Arial" pitchFamily="34" charset="0"/>
                        </a:rPr>
                        <a:t>None**</a:t>
                      </a:r>
                      <a:endParaRPr lang="en-US" sz="14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latin typeface="Arial" charset="0"/>
                          <a:cs typeface="Arial" pitchFamily="34" charset="0"/>
                        </a:rPr>
                        <a:t>None**</a:t>
                      </a:r>
                      <a:endParaRPr lang="en-US" sz="14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latin typeface="Arial" charset="0"/>
                          <a:cs typeface="Arial" pitchFamily="34" charset="0"/>
                        </a:rPr>
                        <a:t>$900+/stall</a:t>
                      </a:r>
                      <a:r>
                        <a:rPr lang="en-US" sz="1100" b="0" baseline="0" dirty="0" smtClean="0">
                          <a:latin typeface="Arial" charset="0"/>
                          <a:cs typeface="Arial" pitchFamily="34" charset="0"/>
                        </a:rPr>
                        <a:t> </a:t>
                      </a:r>
                      <a:r>
                        <a:rPr lang="en-US" sz="1100" b="0" dirty="0" smtClean="0">
                          <a:latin typeface="Arial" charset="0"/>
                          <a:cs typeface="Arial" pitchFamily="34" charset="0"/>
                        </a:rPr>
                        <a:t>(For separate ventilation, fire sprinkler, alarms &amp; lighting)</a:t>
                      </a:r>
                      <a:endParaRPr lang="en-US" sz="15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smtClean="0">
                          <a:latin typeface="Arial" charset="0"/>
                          <a:cs typeface="Arial" pitchFamily="34" charset="0"/>
                        </a:rPr>
                        <a:t>$900+/stall</a:t>
                      </a:r>
                      <a:r>
                        <a:rPr lang="en-US" sz="1100" b="0" baseline="0" dirty="0" smtClean="0">
                          <a:latin typeface="Arial" charset="0"/>
                          <a:cs typeface="Arial" pitchFamily="34" charset="0"/>
                        </a:rPr>
                        <a:t> </a:t>
                      </a:r>
                      <a:r>
                        <a:rPr lang="en-US" sz="1100" b="0" dirty="0" smtClean="0">
                          <a:latin typeface="Arial" charset="0"/>
                          <a:cs typeface="Arial" pitchFamily="34" charset="0"/>
                        </a:rPr>
                        <a:t>(For separate ventilation, fire sprinkler, alarms &amp; lighting)</a:t>
                      </a:r>
                      <a:endParaRPr lang="en-US" sz="15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r h="7427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charset="0"/>
                        </a:rPr>
                        <a:t>Minimum Number of Trades to Coordinate</a:t>
                      </a:r>
                    </a:p>
                  </a:txBody>
                  <a:tcPr marT="0"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2</a:t>
                      </a:r>
                      <a:br>
                        <a:rPr lang="en-US" sz="1500" b="0" dirty="0" smtClean="0">
                          <a:latin typeface="Arial" charset="0"/>
                          <a:cs typeface="Arial" pitchFamily="34" charset="0"/>
                        </a:rPr>
                      </a:br>
                      <a:r>
                        <a:rPr lang="en-US" sz="1100" b="0" dirty="0" smtClean="0">
                          <a:latin typeface="Arial" charset="0"/>
                          <a:cs typeface="Arial" pitchFamily="34" charset="0"/>
                        </a:rPr>
                        <a:t>(P,T)</a:t>
                      </a:r>
                      <a:endParaRPr lang="en-US" sz="11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2</a:t>
                      </a:r>
                      <a:br>
                        <a:rPr lang="en-US" sz="1500" b="0" dirty="0" smtClean="0">
                          <a:latin typeface="Arial" charset="0"/>
                          <a:cs typeface="Arial" pitchFamily="34" charset="0"/>
                        </a:rPr>
                      </a:br>
                      <a:r>
                        <a:rPr lang="en-US" sz="1100" b="0" dirty="0" smtClean="0">
                          <a:latin typeface="Arial" charset="0"/>
                          <a:cs typeface="Arial" pitchFamily="34" charset="0"/>
                        </a:rPr>
                        <a:t>(P,T)</a:t>
                      </a:r>
                      <a:endParaRPr lang="en-US" sz="11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4</a:t>
                      </a:r>
                      <a:br>
                        <a:rPr lang="en-US" sz="1500" b="0" dirty="0" smtClean="0">
                          <a:latin typeface="Arial" charset="0"/>
                          <a:cs typeface="Arial" pitchFamily="34" charset="0"/>
                        </a:rPr>
                      </a:br>
                      <a:r>
                        <a:rPr lang="en-US" sz="1100" b="0" dirty="0" smtClean="0">
                          <a:latin typeface="Arial" charset="0"/>
                          <a:cs typeface="Arial" pitchFamily="34" charset="0"/>
                        </a:rPr>
                        <a:t>(P, T, E, M)</a:t>
                      </a:r>
                      <a:endParaRPr lang="en-US" sz="11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smtClean="0">
                          <a:latin typeface="Arial" charset="0"/>
                          <a:cs typeface="Arial" pitchFamily="34" charset="0"/>
                        </a:rPr>
                        <a:t>6</a:t>
                      </a:r>
                      <a:br>
                        <a:rPr lang="en-US" sz="1500" b="0" dirty="0" smtClean="0">
                          <a:latin typeface="Arial" charset="0"/>
                          <a:cs typeface="Arial" pitchFamily="34" charset="0"/>
                        </a:rPr>
                      </a:br>
                      <a:r>
                        <a:rPr lang="en-US" sz="1100" b="0" dirty="0" smtClean="0">
                          <a:latin typeface="Arial" charset="0"/>
                          <a:cs typeface="Arial" pitchFamily="34" charset="0"/>
                        </a:rPr>
                        <a:t>(P, F&amp;D, Pa, T, E, M)</a:t>
                      </a:r>
                      <a:endParaRPr lang="en-US" sz="1100" b="0" dirty="0">
                        <a:latin typeface="Arial" charset="0"/>
                        <a:cs typeface="Arial" pitchFamily="34" charset="0"/>
                      </a:endParaRPr>
                    </a:p>
                  </a:txBody>
                  <a:tcPr marT="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4"/>
                  </a:ext>
                </a:extLst>
              </a:tr>
            </a:tbl>
          </a:graphicData>
        </a:graphic>
      </p:graphicFrame>
      <p:sp>
        <p:nvSpPr>
          <p:cNvPr id="6" name="Title 8"/>
          <p:cNvSpPr>
            <a:spLocks noGrp="1"/>
          </p:cNvSpPr>
          <p:nvPr>
            <p:ph type="title"/>
          </p:nvPr>
        </p:nvSpPr>
        <p:spPr>
          <a:xfrm>
            <a:off x="628650" y="498477"/>
            <a:ext cx="7886700" cy="353279"/>
          </a:xfrm>
        </p:spPr>
        <p:txBody>
          <a:bodyPr>
            <a:normAutofit fontScale="90000"/>
          </a:bodyPr>
          <a:lstStyle/>
          <a:p>
            <a:r>
              <a:rPr lang="en-US" dirty="0"/>
              <a:t>Relative Costs of Privacy Partitions vs. Alternatives</a:t>
            </a:r>
          </a:p>
        </p:txBody>
      </p:sp>
      <p:sp>
        <p:nvSpPr>
          <p:cNvPr id="28" name="Content Placeholder 9"/>
          <p:cNvSpPr txBox="1">
            <a:spLocks/>
          </p:cNvSpPr>
          <p:nvPr/>
        </p:nvSpPr>
        <p:spPr>
          <a:xfrm>
            <a:off x="927589" y="4927867"/>
            <a:ext cx="7222880" cy="9629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spcBef>
                <a:spcPts val="0"/>
              </a:spcBef>
              <a:spcAft>
                <a:spcPts val="0"/>
              </a:spcAft>
              <a:buNone/>
            </a:pPr>
            <a:r>
              <a:rPr lang="en-US" sz="1300" dirty="0">
                <a:latin typeface="Arial" pitchFamily="34" charset="0"/>
                <a:cs typeface="Arial" pitchFamily="34" charset="0"/>
              </a:rPr>
              <a:t>* Only the cost of materials and installation for partitions or full walls are shown here</a:t>
            </a:r>
          </a:p>
          <a:p>
            <a:pPr marL="0" indent="0">
              <a:lnSpc>
                <a:spcPts val="2160"/>
              </a:lnSpc>
              <a:spcBef>
                <a:spcPts val="0"/>
              </a:spcBef>
              <a:spcAft>
                <a:spcPts val="0"/>
              </a:spcAft>
              <a:buNone/>
            </a:pPr>
            <a:r>
              <a:rPr lang="en-US" sz="1300" dirty="0">
                <a:latin typeface="Arial" pitchFamily="34" charset="0"/>
                <a:cs typeface="Arial" pitchFamily="34" charset="0"/>
              </a:rPr>
              <a:t>** Assumes </a:t>
            </a:r>
            <a:r>
              <a:rPr lang="en-US" sz="1300" dirty="0">
                <a:latin typeface="Arial" pitchFamily="34" charset="0"/>
                <a:cs typeface="Arial" pitchFamily="34" charset="0"/>
              </a:rPr>
              <a:t>22" </a:t>
            </a:r>
            <a:r>
              <a:rPr lang="en-US" sz="1300" dirty="0" smtClean="0">
                <a:latin typeface="Arial" pitchFamily="34" charset="0"/>
                <a:cs typeface="Arial" pitchFamily="34" charset="0"/>
              </a:rPr>
              <a:t>or </a:t>
            </a:r>
            <a:r>
              <a:rPr lang="en-US" sz="1300" dirty="0">
                <a:latin typeface="Arial" pitchFamily="34" charset="0"/>
                <a:cs typeface="Arial" pitchFamily="34" charset="0"/>
              </a:rPr>
              <a:t>greater distance from top of headrail to ceiling</a:t>
            </a:r>
          </a:p>
          <a:p>
            <a:pPr marL="0" indent="0">
              <a:lnSpc>
                <a:spcPts val="2160"/>
              </a:lnSpc>
              <a:spcBef>
                <a:spcPts val="0"/>
              </a:spcBef>
              <a:spcAft>
                <a:spcPts val="0"/>
              </a:spcAft>
              <a:buNone/>
            </a:pPr>
            <a:r>
              <a:rPr lang="en-US" sz="1300" dirty="0" smtClean="0">
                <a:latin typeface="Arial" pitchFamily="34" charset="0"/>
                <a:cs typeface="Arial" pitchFamily="34" charset="0"/>
              </a:rPr>
              <a:t>P </a:t>
            </a:r>
            <a:r>
              <a:rPr lang="en-US" sz="1300" dirty="0">
                <a:latin typeface="Arial" pitchFamily="34" charset="0"/>
                <a:cs typeface="Arial" pitchFamily="34" charset="0"/>
              </a:rPr>
              <a:t>= Plumbing, F&amp;D = Framing &amp; Drywall, T = Tile, E = Electrical, M = Mechanical, Pa = Paint</a:t>
            </a:r>
          </a:p>
        </p:txBody>
      </p:sp>
    </p:spTree>
    <p:extLst>
      <p:ext uri="{BB962C8B-B14F-4D97-AF65-F5344CB8AC3E}">
        <p14:creationId xmlns:p14="http://schemas.microsoft.com/office/powerpoint/2010/main" val="598005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28650" y="914400"/>
            <a:ext cx="7886700" cy="4659923"/>
          </a:xfrm>
        </p:spPr>
        <p:txBody>
          <a:bodyPr>
            <a:normAutofit/>
          </a:bodyPr>
          <a:lstStyle/>
          <a:p>
            <a:pPr marL="0" indent="0" algn="ctr">
              <a:lnSpc>
                <a:spcPts val="2160"/>
              </a:lnSpc>
              <a:buNone/>
            </a:pPr>
            <a:endParaRPr lang="en-US" sz="1800" dirty="0" smtClean="0">
              <a:latin typeface="Arial" pitchFamily="34" charset="0"/>
              <a:cs typeface="Arial" pitchFamily="34" charset="0"/>
            </a:endParaRPr>
          </a:p>
          <a:p>
            <a:pPr marL="0" indent="0" algn="ctr">
              <a:lnSpc>
                <a:spcPts val="2160"/>
              </a:lnSpc>
              <a:buNone/>
            </a:pPr>
            <a:r>
              <a:rPr lang="en-US" sz="1800" dirty="0" smtClean="0">
                <a:latin typeface="Arial" pitchFamily="34" charset="0"/>
                <a:cs typeface="Arial" pitchFamily="34" charset="0"/>
              </a:rPr>
              <a:t>This presentation is protected by US and international copyright laws. Reproduction, distribution, display and use of the presentation </a:t>
            </a:r>
            <a:br>
              <a:rPr lang="en-US" sz="1800" dirty="0" smtClean="0">
                <a:latin typeface="Arial" pitchFamily="34" charset="0"/>
                <a:cs typeface="Arial" pitchFamily="34" charset="0"/>
              </a:rPr>
            </a:br>
            <a:r>
              <a:rPr lang="en-US" sz="1800" dirty="0" smtClean="0">
                <a:latin typeface="Arial" pitchFamily="34" charset="0"/>
                <a:cs typeface="Arial" pitchFamily="34" charset="0"/>
              </a:rPr>
              <a:t>without written permission of the speaker is strictly prohibited.</a:t>
            </a:r>
          </a:p>
          <a:p>
            <a:pPr marL="0" indent="0" algn="ctr">
              <a:lnSpc>
                <a:spcPts val="2160"/>
              </a:lnSpc>
              <a:buNone/>
            </a:pPr>
            <a:endParaRPr lang="en-US" sz="1800" dirty="0" smtClean="0"/>
          </a:p>
          <a:p>
            <a:pPr marL="0" indent="0" algn="ctr">
              <a:lnSpc>
                <a:spcPts val="2160"/>
              </a:lnSpc>
              <a:buNone/>
            </a:pPr>
            <a:r>
              <a:rPr lang="en-US" sz="1800" dirty="0" smtClean="0"/>
              <a:t>© </a:t>
            </a:r>
            <a:r>
              <a:rPr lang="en-US" sz="1800" dirty="0" err="1" smtClean="0"/>
              <a:t>Bobrick</a:t>
            </a:r>
            <a:r>
              <a:rPr lang="en-US" sz="1800" dirty="0" smtClean="0"/>
              <a:t> Washroom Equipment, Inc., </a:t>
            </a:r>
            <a:r>
              <a:rPr lang="en-US" sz="1800" dirty="0" smtClean="0"/>
              <a:t>2013-2018</a:t>
            </a:r>
            <a:endParaRPr lang="en-US" sz="1800" dirty="0" smtClean="0"/>
          </a:p>
          <a:p>
            <a:pPr marL="0" indent="0" algn="ctr">
              <a:lnSpc>
                <a:spcPts val="2160"/>
              </a:lnSpc>
              <a:buNone/>
            </a:pPr>
            <a:endParaRPr lang="en-US" sz="1800" dirty="0"/>
          </a:p>
        </p:txBody>
      </p:sp>
    </p:spTree>
    <p:extLst>
      <p:ext uri="{BB962C8B-B14F-4D97-AF65-F5344CB8AC3E}">
        <p14:creationId xmlns:p14="http://schemas.microsoft.com/office/powerpoint/2010/main" val="14721958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7291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Accessible Toilet Compartments</a:t>
            </a:r>
          </a:p>
        </p:txBody>
      </p:sp>
      <p:sp>
        <p:nvSpPr>
          <p:cNvPr id="4" name="Content Placeholder 3"/>
          <p:cNvSpPr>
            <a:spLocks noGrp="1"/>
          </p:cNvSpPr>
          <p:nvPr>
            <p:ph sz="half" idx="1"/>
          </p:nvPr>
        </p:nvSpPr>
        <p:spPr>
          <a:xfrm>
            <a:off x="769325" y="1090246"/>
            <a:ext cx="3886200" cy="4497632"/>
          </a:xfrm>
        </p:spPr>
        <p:txBody>
          <a:bodyPr>
            <a:normAutofit/>
          </a:bodyPr>
          <a:lstStyle/>
          <a:p>
            <a:pPr marL="234950" lvl="0" indent="-234950">
              <a:spcAft>
                <a:spcPts val="900"/>
              </a:spcAft>
              <a:defRPr/>
            </a:pPr>
            <a:r>
              <a:rPr lang="en-US" sz="1800" dirty="0">
                <a:latin typeface="Arial" pitchFamily="34" charset="0"/>
                <a:cs typeface="Arial" pitchFamily="34" charset="0"/>
              </a:rPr>
              <a:t>Required in all public restrooms</a:t>
            </a:r>
          </a:p>
          <a:p>
            <a:pPr marL="234950" indent="-234950">
              <a:spcAft>
                <a:spcPts val="900"/>
              </a:spcAft>
              <a:defRPr/>
            </a:pPr>
            <a:r>
              <a:rPr lang="en-US" sz="1800" dirty="0" smtClean="0">
                <a:latin typeface="Arial" pitchFamily="34" charset="0"/>
                <a:cs typeface="Arial" pitchFamily="34" charset="0"/>
              </a:rPr>
              <a:t>Two </a:t>
            </a:r>
            <a:r>
              <a:rPr lang="en-US" sz="1800" dirty="0">
                <a:latin typeface="Arial" pitchFamily="34" charset="0"/>
                <a:cs typeface="Arial" pitchFamily="34" charset="0"/>
              </a:rPr>
              <a:t>basic toilet compartment designs:</a:t>
            </a:r>
          </a:p>
          <a:p>
            <a:pPr marL="742950" lvl="1" indent="-285750">
              <a:spcAft>
                <a:spcPts val="900"/>
              </a:spcAft>
              <a:buFont typeface=".AppleSystemUIFont" charset="-120"/>
              <a:buChar char="–"/>
              <a:defRPr/>
            </a:pPr>
            <a:r>
              <a:rPr lang="en-US" sz="1800" dirty="0">
                <a:latin typeface="Arial" pitchFamily="34" charset="0"/>
                <a:cs typeface="Arial" pitchFamily="34" charset="0"/>
              </a:rPr>
              <a:t>Wheelchair Accessible Toilet Compartment</a:t>
            </a:r>
          </a:p>
          <a:p>
            <a:pPr marL="1028700" lvl="2" indent="-285750">
              <a:spcAft>
                <a:spcPts val="900"/>
              </a:spcAft>
              <a:buFont typeface="Wingdings" charset="2"/>
              <a:buChar char="§"/>
              <a:defRPr/>
            </a:pPr>
            <a:r>
              <a:rPr lang="en-US" sz="1800" dirty="0">
                <a:latin typeface="Arial" pitchFamily="34" charset="0"/>
                <a:cs typeface="Arial" pitchFamily="34" charset="0"/>
              </a:rPr>
              <a:t>Accommodates people who use wheelchairs</a:t>
            </a:r>
          </a:p>
          <a:p>
            <a:pPr marL="742950" lvl="1" indent="-285750">
              <a:spcAft>
                <a:spcPts val="900"/>
              </a:spcAft>
              <a:buFont typeface=".AppleSystemUIFont" charset="-120"/>
              <a:buChar char="–"/>
              <a:defRPr/>
            </a:pPr>
            <a:r>
              <a:rPr lang="en-US" sz="1800" dirty="0">
                <a:latin typeface="Arial" pitchFamily="34" charset="0"/>
                <a:cs typeface="Arial" pitchFamily="34" charset="0"/>
              </a:rPr>
              <a:t>Ambulatory Accessible Toilet Compartment</a:t>
            </a:r>
          </a:p>
          <a:p>
            <a:pPr marL="1028700" lvl="2" indent="-285750">
              <a:spcAft>
                <a:spcPts val="900"/>
              </a:spcAft>
              <a:buFont typeface="Wingdings" charset="2"/>
              <a:buChar char="§"/>
              <a:defRPr/>
            </a:pPr>
            <a:r>
              <a:rPr lang="en-US" sz="1800" dirty="0">
                <a:latin typeface="Arial" pitchFamily="34" charset="0"/>
                <a:cs typeface="Arial" pitchFamily="34" charset="0"/>
              </a:rPr>
              <a:t>Accommodates people who use canes, crutches or </a:t>
            </a:r>
            <a:r>
              <a:rPr lang="en-US" sz="1800" dirty="0" smtClean="0">
                <a:latin typeface="Arial" pitchFamily="34" charset="0"/>
                <a:cs typeface="Arial" pitchFamily="34" charset="0"/>
              </a:rPr>
              <a:t>walkers</a:t>
            </a:r>
            <a:endParaRPr lang="en-US" sz="1800" dirty="0"/>
          </a:p>
        </p:txBody>
      </p:sp>
      <p:pic>
        <p:nvPicPr>
          <p:cNvPr id="5" name="Picture 4"/>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6913" r="6944"/>
          <a:stretch/>
        </p:blipFill>
        <p:spPr>
          <a:xfrm>
            <a:off x="4923691" y="3484869"/>
            <a:ext cx="3217985" cy="2103009"/>
          </a:xfrm>
          <a:prstGeom prst="rect">
            <a:avLst/>
          </a:prstGeom>
          <a:ln>
            <a:noFill/>
          </a:ln>
          <a:effectLst>
            <a:outerShdw blurRad="127000" dist="38100" dir="5400000" algn="t" rotWithShape="0">
              <a:prstClr val="black">
                <a:alpha val="25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230" y="1090246"/>
            <a:ext cx="2171700" cy="2171700"/>
          </a:xfrm>
          <a:prstGeom prst="rect">
            <a:avLst/>
          </a:prstGeom>
          <a:effectLst>
            <a:outerShdw blurRad="127000" dist="38100" dir="5400000" algn="t" rotWithShape="0">
              <a:prstClr val="black">
                <a:alpha val="25000"/>
              </a:prstClr>
            </a:outerShdw>
          </a:effectLst>
        </p:spPr>
      </p:pic>
    </p:spTree>
    <p:extLst>
      <p:ext uri="{BB962C8B-B14F-4D97-AF65-F5344CB8AC3E}">
        <p14:creationId xmlns:p14="http://schemas.microsoft.com/office/powerpoint/2010/main" val="20167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Wheelchair Accessible Toilet Compartment</a:t>
            </a:r>
          </a:p>
        </p:txBody>
      </p:sp>
      <p:sp>
        <p:nvSpPr>
          <p:cNvPr id="4" name="Content Placeholder 3"/>
          <p:cNvSpPr>
            <a:spLocks noGrp="1"/>
          </p:cNvSpPr>
          <p:nvPr>
            <p:ph sz="half" idx="1"/>
          </p:nvPr>
        </p:nvSpPr>
        <p:spPr>
          <a:xfrm>
            <a:off x="707777" y="1295424"/>
            <a:ext cx="3886200" cy="4134198"/>
          </a:xfrm>
        </p:spPr>
        <p:txBody>
          <a:bodyPr>
            <a:normAutofit/>
          </a:bodyPr>
          <a:lstStyle/>
          <a:p>
            <a:pPr marL="342900" lvl="0" indent="-342900">
              <a:lnSpc>
                <a:spcPts val="2160"/>
              </a:lnSpc>
              <a:spcBef>
                <a:spcPts val="0"/>
              </a:spcBef>
              <a:spcAft>
                <a:spcPts val="900"/>
              </a:spcAft>
              <a:defRPr/>
            </a:pPr>
            <a:r>
              <a:rPr lang="en-US" sz="1800" dirty="0">
                <a:latin typeface="Arial" pitchFamily="34" charset="0"/>
                <a:cs typeface="Arial" pitchFamily="34" charset="0"/>
              </a:rPr>
              <a:t>Depth 56" min. for wall-hung toilets and 59" min. for floor-mounted toilets. </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Width </a:t>
            </a:r>
            <a:r>
              <a:rPr lang="en-US" sz="1800" dirty="0">
                <a:latin typeface="Arial" pitchFamily="34" charset="0"/>
                <a:cs typeface="Arial" pitchFamily="34" charset="0"/>
              </a:rPr>
              <a:t>is 60" min.</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Toilet </a:t>
            </a:r>
            <a:r>
              <a:rPr lang="en-US" sz="1800" dirty="0">
                <a:latin typeface="Arial" pitchFamily="34" charset="0"/>
                <a:cs typeface="Arial" pitchFamily="34" charset="0"/>
              </a:rPr>
              <a:t>offset on back wall with toilet centerline 16" min. to 18" max. from side wall or partition. </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Grab </a:t>
            </a:r>
            <a:r>
              <a:rPr lang="en-US" sz="1800" dirty="0">
                <a:latin typeface="Arial" pitchFamily="34" charset="0"/>
                <a:cs typeface="Arial" pitchFamily="34" charset="0"/>
              </a:rPr>
              <a:t>bars mounted on rear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wall </a:t>
            </a:r>
            <a:r>
              <a:rPr lang="en-US" sz="1800" dirty="0">
                <a:latin typeface="Arial" pitchFamily="34" charset="0"/>
                <a:cs typeface="Arial" pitchFamily="34" charset="0"/>
              </a:rPr>
              <a:t>and on closest side wall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or </a:t>
            </a:r>
            <a:r>
              <a:rPr lang="en-US" sz="1800" dirty="0">
                <a:latin typeface="Arial" pitchFamily="34" charset="0"/>
                <a:cs typeface="Arial" pitchFamily="34" charset="0"/>
              </a:rPr>
              <a:t>partition to toilet. </a:t>
            </a:r>
          </a:p>
        </p:txBody>
      </p:sp>
      <p:pic>
        <p:nvPicPr>
          <p:cNvPr id="5" name="Picture 10"/>
          <p:cNvPicPr>
            <a:picLocks noChangeAspect="1" noChangeArrowheads="1"/>
          </p:cNvPicPr>
          <p:nvPr>
            <p:custDataLst>
              <p:tags r:id="rId1"/>
            </p:custDataLst>
          </p:nvPr>
        </p:nvPicPr>
        <p:blipFill rotWithShape="1">
          <a:blip r:embed="rId4" cstate="print">
            <a:extLst>
              <a:ext uri="{28A0092B-C50C-407E-A947-70E740481C1C}">
                <a14:useLocalDpi xmlns:a14="http://schemas.microsoft.com/office/drawing/2010/main" val="0"/>
              </a:ext>
            </a:extLst>
          </a:blip>
          <a:srcRect l="-1" r="175"/>
          <a:stretch/>
        </p:blipFill>
        <p:spPr bwMode="auto">
          <a:xfrm>
            <a:off x="4293917" y="1295424"/>
            <a:ext cx="4296167" cy="413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66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Large Wheelchair Accessible Toilet Compartment</a:t>
            </a:r>
          </a:p>
        </p:txBody>
      </p:sp>
      <p:sp>
        <p:nvSpPr>
          <p:cNvPr id="4" name="Content Placeholder 3"/>
          <p:cNvSpPr>
            <a:spLocks noGrp="1"/>
          </p:cNvSpPr>
          <p:nvPr>
            <p:ph sz="half" idx="1"/>
          </p:nvPr>
        </p:nvSpPr>
        <p:spPr>
          <a:xfrm>
            <a:off x="707777" y="1295424"/>
            <a:ext cx="3310308" cy="4134198"/>
          </a:xfrm>
        </p:spPr>
        <p:txBody>
          <a:bodyPr>
            <a:normAutofit/>
          </a:bodyPr>
          <a:lstStyle/>
          <a:p>
            <a:pPr marL="342900" lvl="0" indent="-342900">
              <a:lnSpc>
                <a:spcPts val="2160"/>
              </a:lnSpc>
              <a:spcBef>
                <a:spcPts val="0"/>
              </a:spcBef>
              <a:spcAft>
                <a:spcPts val="900"/>
              </a:spcAft>
              <a:defRPr/>
            </a:pPr>
            <a:r>
              <a:rPr lang="en-US" sz="1800" dirty="0">
                <a:latin typeface="Arial" pitchFamily="34" charset="0"/>
                <a:cs typeface="Arial" pitchFamily="34" charset="0"/>
              </a:rPr>
              <a:t>66" x 65" toilet compartment interior </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56</a:t>
            </a:r>
            <a:r>
              <a:rPr lang="en-US" sz="1800" dirty="0">
                <a:latin typeface="Arial" pitchFamily="34" charset="0"/>
                <a:cs typeface="Arial" pitchFamily="34" charset="0"/>
              </a:rPr>
              <a:t>" x 60" clear floor space at toilet</a:t>
            </a:r>
          </a:p>
          <a:p>
            <a:pPr marL="342900" lvl="0" indent="-342900">
              <a:lnSpc>
                <a:spcPts val="2160"/>
              </a:lnSpc>
              <a:spcBef>
                <a:spcPts val="0"/>
              </a:spcBef>
              <a:spcAft>
                <a:spcPts val="900"/>
              </a:spcAft>
              <a:defRPr/>
            </a:pPr>
            <a:r>
              <a:rPr lang="en-US" sz="1800" dirty="0">
                <a:latin typeface="Arial" pitchFamily="34" charset="0"/>
                <a:cs typeface="Arial" pitchFamily="34" charset="0"/>
              </a:rPr>
              <a:t>New ICC A.117.1 (2017) Alternate Wheelchair Accessible Toilet Compartment is </a:t>
            </a:r>
            <a:r>
              <a:rPr lang="en-US" sz="1800" dirty="0">
                <a:latin typeface="Arial" pitchFamily="34" charset="0"/>
                <a:cs typeface="Arial" pitchFamily="34" charset="0"/>
              </a:rPr>
              <a:t>60" </a:t>
            </a:r>
            <a:r>
              <a:rPr lang="en-US" sz="1800" dirty="0">
                <a:latin typeface="Arial" pitchFamily="34" charset="0"/>
                <a:cs typeface="Arial" pitchFamily="34" charset="0"/>
              </a:rPr>
              <a:t>x </a:t>
            </a:r>
            <a:r>
              <a:rPr lang="en-US" sz="1800" dirty="0">
                <a:latin typeface="Arial" pitchFamily="34" charset="0"/>
                <a:cs typeface="Arial" pitchFamily="34" charset="0"/>
              </a:rPr>
              <a:t>84"</a:t>
            </a:r>
            <a:endParaRPr lang="en-US" sz="1800" dirty="0">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392" y="1392139"/>
            <a:ext cx="3817858" cy="4327629"/>
          </a:xfrm>
          <a:prstGeom prst="rect">
            <a:avLst/>
          </a:prstGeom>
        </p:spPr>
      </p:pic>
    </p:spTree>
    <p:extLst>
      <p:ext uri="{BB962C8B-B14F-4D97-AF65-F5344CB8AC3E}">
        <p14:creationId xmlns:p14="http://schemas.microsoft.com/office/powerpoint/2010/main" val="207178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Large Wheelchair Accessible, Side Door </a:t>
            </a:r>
            <a:r>
              <a:rPr lang="en-US" dirty="0" smtClean="0"/>
              <a:t>Access</a:t>
            </a:r>
            <a:endParaRPr lang="en-US" dirty="0"/>
          </a:p>
        </p:txBody>
      </p:sp>
      <p:sp>
        <p:nvSpPr>
          <p:cNvPr id="6" name="Content Placeholder 9"/>
          <p:cNvSpPr txBox="1">
            <a:spLocks/>
          </p:cNvSpPr>
          <p:nvPr/>
        </p:nvSpPr>
        <p:spPr>
          <a:xfrm>
            <a:off x="479181" y="1424354"/>
            <a:ext cx="2941025" cy="39904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300"/>
              </a:spcBef>
              <a:spcAft>
                <a:spcPts val="300"/>
              </a:spcAft>
              <a:buClr>
                <a:schemeClr val="tx1"/>
              </a:buClr>
              <a:buFont typeface="Arial" panose="020B0604020202020204" pitchFamily="34" charset="0"/>
              <a:buChar char="•"/>
              <a:defRPr sz="2000" kern="1200">
                <a:solidFill>
                  <a:schemeClr val="bg2">
                    <a:lumMod val="25000"/>
                  </a:schemeClr>
                </a:solidFill>
                <a:latin typeface="Arial" charset="0"/>
                <a:ea typeface="Arial" charset="0"/>
                <a:cs typeface="Arial" charset="0"/>
              </a:defRPr>
            </a:lvl1pPr>
            <a:lvl2pPr marL="463550"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2pPr>
            <a:lvl3pPr marL="690563" indent="-227013"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3pPr>
            <a:lvl4pPr marL="919163" indent="-2286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4pPr>
            <a:lvl5pPr marL="1208088" indent="-254000" algn="l" defTabSz="914400" rtl="0" eaLnBrk="1" latinLnBrk="0" hangingPunct="1">
              <a:lnSpc>
                <a:spcPct val="90000"/>
              </a:lnSpc>
              <a:spcBef>
                <a:spcPts val="0"/>
              </a:spcBef>
              <a:spcAft>
                <a:spcPts val="300"/>
              </a:spcAft>
              <a:buClr>
                <a:schemeClr val="tx1"/>
              </a:buClr>
              <a:buFont typeface="Arial" panose="020B0604020202020204" pitchFamily="34" charset="0"/>
              <a:buChar char="•"/>
              <a:tabLst/>
              <a:defRPr sz="2000" kern="1200">
                <a:solidFill>
                  <a:schemeClr val="bg2">
                    <a:lumMod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lvl="0" indent="-234950">
              <a:lnSpc>
                <a:spcPts val="2160"/>
              </a:lnSpc>
              <a:spcAft>
                <a:spcPts val="900"/>
              </a:spcAft>
              <a:defRPr/>
            </a:pPr>
            <a:r>
              <a:rPr lang="en-US" sz="1800" dirty="0">
                <a:latin typeface="Arial" pitchFamily="34" charset="0"/>
                <a:cs typeface="Arial" pitchFamily="34" charset="0"/>
              </a:rPr>
              <a:t>Alcove layout toilet compartment:</a:t>
            </a:r>
          </a:p>
          <a:p>
            <a:pPr marL="577850" lvl="1" indent="-342900">
              <a:lnSpc>
                <a:spcPts val="2160"/>
              </a:lnSpc>
              <a:spcAft>
                <a:spcPts val="900"/>
              </a:spcAft>
              <a:buFont typeface="Arial" pitchFamily="34" charset="0"/>
              <a:buChar char="–"/>
              <a:defRPr/>
            </a:pPr>
            <a:r>
              <a:rPr lang="en-US" sz="1800" dirty="0">
                <a:latin typeface="Arial" pitchFamily="34" charset="0"/>
                <a:cs typeface="Arial" pitchFamily="34" charset="0"/>
              </a:rPr>
              <a:t>5' </a:t>
            </a:r>
            <a:r>
              <a:rPr lang="en-US" sz="1800" dirty="0" smtClean="0">
                <a:latin typeface="Arial" pitchFamily="34" charset="0"/>
                <a:cs typeface="Arial" pitchFamily="34" charset="0"/>
              </a:rPr>
              <a:t>deep and </a:t>
            </a:r>
            <a:r>
              <a:rPr lang="en-US" sz="1800" dirty="0">
                <a:latin typeface="Arial" pitchFamily="34" charset="0"/>
                <a:cs typeface="Arial" pitchFamily="34" charset="0"/>
              </a:rPr>
              <a:t>8' </a:t>
            </a:r>
            <a:r>
              <a:rPr lang="en-US" sz="1800" dirty="0" smtClean="0">
                <a:latin typeface="Arial" pitchFamily="34" charset="0"/>
                <a:cs typeface="Arial" pitchFamily="34" charset="0"/>
              </a:rPr>
              <a:t>long with an internal 60" diameter wheelchair turning space.  </a:t>
            </a:r>
          </a:p>
          <a:p>
            <a:pPr marL="577850" lvl="1" indent="-342900">
              <a:lnSpc>
                <a:spcPts val="2160"/>
              </a:lnSpc>
              <a:spcAft>
                <a:spcPts val="900"/>
              </a:spcAft>
              <a:buFont typeface="Arial" pitchFamily="34" charset="0"/>
              <a:buChar char="–"/>
              <a:defRPr/>
            </a:pPr>
            <a:r>
              <a:rPr lang="en-US" sz="1800" dirty="0" smtClean="0">
                <a:latin typeface="Arial" pitchFamily="34" charset="0"/>
                <a:cs typeface="Arial" pitchFamily="34" charset="0"/>
              </a:rPr>
              <a:t>In-swing doors must not overlap required toilet clearance.</a:t>
            </a:r>
            <a:endParaRPr lang="en-US" sz="1800" dirty="0">
              <a:latin typeface="Arial" pitchFamily="34" charset="0"/>
              <a:cs typeface="Arial" pitchFamily="34" charset="0"/>
            </a:endParaRPr>
          </a:p>
        </p:txBody>
      </p:sp>
      <p:pic>
        <p:nvPicPr>
          <p:cNvPr id="7" name="Picture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676182" y="1500554"/>
            <a:ext cx="4884840" cy="3810000"/>
          </a:xfrm>
          <a:prstGeom prst="rect">
            <a:avLst/>
          </a:prstGeom>
        </p:spPr>
      </p:pic>
    </p:spTree>
    <p:extLst>
      <p:ext uri="{BB962C8B-B14F-4D97-AF65-F5344CB8AC3E}">
        <p14:creationId xmlns:p14="http://schemas.microsoft.com/office/powerpoint/2010/main" val="9696978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Ambulatory Accessible Toilet Compartment</a:t>
            </a:r>
          </a:p>
        </p:txBody>
      </p:sp>
      <p:sp>
        <p:nvSpPr>
          <p:cNvPr id="4" name="Content Placeholder 3"/>
          <p:cNvSpPr>
            <a:spLocks noGrp="1"/>
          </p:cNvSpPr>
          <p:nvPr>
            <p:ph sz="half" idx="1"/>
          </p:nvPr>
        </p:nvSpPr>
        <p:spPr>
          <a:xfrm>
            <a:off x="611066" y="1670538"/>
            <a:ext cx="3196008" cy="3445543"/>
          </a:xfrm>
        </p:spPr>
        <p:txBody>
          <a:bodyPr>
            <a:normAutofit/>
          </a:bodyPr>
          <a:lstStyle/>
          <a:p>
            <a:pPr marL="342900" lvl="0" indent="-342900">
              <a:lnSpc>
                <a:spcPts val="2160"/>
              </a:lnSpc>
              <a:spcBef>
                <a:spcPts val="0"/>
              </a:spcBef>
              <a:spcAft>
                <a:spcPts val="900"/>
              </a:spcAft>
              <a:defRPr/>
            </a:pPr>
            <a:r>
              <a:rPr lang="en-US" sz="1800" dirty="0">
                <a:latin typeface="Arial" pitchFamily="34" charset="0"/>
                <a:cs typeface="Arial" pitchFamily="34" charset="0"/>
              </a:rPr>
              <a:t>Used where 6 or more fixtures are provided. </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Depth </a:t>
            </a:r>
            <a:r>
              <a:rPr lang="en-US" sz="1800" dirty="0">
                <a:latin typeface="Arial" pitchFamily="34" charset="0"/>
                <a:cs typeface="Arial" pitchFamily="34" charset="0"/>
              </a:rPr>
              <a:t>is 60" min. with 2009 ICC/ANSI Standards retaining the 36" absolute width dimension.</a:t>
            </a:r>
          </a:p>
        </p:txBody>
      </p:sp>
      <p:pic>
        <p:nvPicPr>
          <p:cNvPr id="5" name="Picture 4" descr="19-10-pptB ADAiLLo.ai"/>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873184" y="1670538"/>
            <a:ext cx="4624582" cy="344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32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Ambulatory Accessible Toilet </a:t>
            </a:r>
            <a:r>
              <a:rPr lang="en-US" dirty="0" smtClean="0"/>
              <a:t>Compartment (cont.)</a:t>
            </a:r>
            <a:endParaRPr lang="en-US" dirty="0"/>
          </a:p>
        </p:txBody>
      </p:sp>
      <p:sp>
        <p:nvSpPr>
          <p:cNvPr id="4" name="Content Placeholder 3"/>
          <p:cNvSpPr>
            <a:spLocks noGrp="1"/>
          </p:cNvSpPr>
          <p:nvPr>
            <p:ph sz="half" idx="1"/>
          </p:nvPr>
        </p:nvSpPr>
        <p:spPr>
          <a:xfrm>
            <a:off x="611065" y="1028700"/>
            <a:ext cx="3424603" cy="4756638"/>
          </a:xfrm>
        </p:spPr>
        <p:txBody>
          <a:bodyPr>
            <a:normAutofit/>
          </a:bodyPr>
          <a:lstStyle/>
          <a:p>
            <a:pPr marL="342900" lvl="0" indent="-342900">
              <a:lnSpc>
                <a:spcPts val="2160"/>
              </a:lnSpc>
              <a:spcBef>
                <a:spcPts val="0"/>
              </a:spcBef>
              <a:spcAft>
                <a:spcPts val="900"/>
              </a:spcAft>
              <a:defRPr/>
            </a:pPr>
            <a:r>
              <a:rPr lang="en-US" sz="1800" dirty="0">
                <a:latin typeface="Arial" pitchFamily="34" charset="0"/>
                <a:cs typeface="Arial" pitchFamily="34" charset="0"/>
              </a:rPr>
              <a:t>35" </a:t>
            </a:r>
            <a:r>
              <a:rPr lang="en-US" sz="1800" dirty="0">
                <a:latin typeface="Arial" pitchFamily="34" charset="0"/>
                <a:cs typeface="Arial" pitchFamily="34" charset="0"/>
              </a:rPr>
              <a:t>to </a:t>
            </a:r>
            <a:r>
              <a:rPr lang="en-US" sz="1800" dirty="0">
                <a:latin typeface="Arial" pitchFamily="34" charset="0"/>
                <a:cs typeface="Arial" pitchFamily="34" charset="0"/>
              </a:rPr>
              <a:t>37" </a:t>
            </a:r>
            <a:r>
              <a:rPr lang="en-US" sz="1800" dirty="0">
                <a:latin typeface="Arial" pitchFamily="34" charset="0"/>
                <a:cs typeface="Arial" pitchFamily="34" charset="0"/>
              </a:rPr>
              <a:t>wide, per ICC A117.1 (2017) and 2010 ADA Standards</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Self-closing </a:t>
            </a:r>
            <a:r>
              <a:rPr lang="en-US" sz="1800" dirty="0">
                <a:latin typeface="Arial" pitchFamily="34" charset="0"/>
                <a:cs typeface="Arial" pitchFamily="34" charset="0"/>
              </a:rPr>
              <a:t>doors must swing out, not into the compartment.  </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Toilet </a:t>
            </a:r>
            <a:r>
              <a:rPr lang="en-US" sz="1800" dirty="0">
                <a:latin typeface="Arial" pitchFamily="34" charset="0"/>
                <a:cs typeface="Arial" pitchFamily="34" charset="0"/>
              </a:rPr>
              <a:t>must be located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on </a:t>
            </a:r>
            <a:r>
              <a:rPr lang="en-US" sz="1800" dirty="0">
                <a:latin typeface="Arial" pitchFamily="34" charset="0"/>
                <a:cs typeface="Arial" pitchFamily="34" charset="0"/>
              </a:rPr>
              <a:t>back wall with toilet centerline 17" min. and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19</a:t>
            </a:r>
            <a:r>
              <a:rPr lang="en-US" sz="1800" dirty="0">
                <a:latin typeface="Arial" pitchFamily="34" charset="0"/>
                <a:cs typeface="Arial" pitchFamily="34" charset="0"/>
              </a:rPr>
              <a:t>" max. from side wall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or </a:t>
            </a:r>
            <a:r>
              <a:rPr lang="en-US" sz="1800" dirty="0">
                <a:latin typeface="Arial" pitchFamily="34" charset="0"/>
                <a:cs typeface="Arial" pitchFamily="34" charset="0"/>
              </a:rPr>
              <a:t>partition. </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Grab </a:t>
            </a:r>
            <a:r>
              <a:rPr lang="en-US" sz="1800" dirty="0">
                <a:latin typeface="Arial" pitchFamily="34" charset="0"/>
                <a:cs typeface="Arial" pitchFamily="34" charset="0"/>
              </a:rPr>
              <a:t>bars must be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provided </a:t>
            </a:r>
            <a:r>
              <a:rPr lang="en-US" sz="1800" dirty="0">
                <a:latin typeface="Arial" pitchFamily="34" charset="0"/>
                <a:cs typeface="Arial" pitchFamily="34" charset="0"/>
              </a:rPr>
              <a:t>on both sides per side wall requirements.</a:t>
            </a:r>
          </a:p>
        </p:txBody>
      </p:sp>
      <p:pic>
        <p:nvPicPr>
          <p:cNvPr id="5" name="Picture 4" descr="19-10-pptB ADAiLLo.ai"/>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873184" y="1670538"/>
            <a:ext cx="4624582" cy="344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0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Toe Clearance: 2010 ADA &amp; 2009 ICC A117.1</a:t>
            </a:r>
          </a:p>
        </p:txBody>
      </p:sp>
      <p:grpSp>
        <p:nvGrpSpPr>
          <p:cNvPr id="3" name="Group 15"/>
          <p:cNvGrpSpPr>
            <a:grpSpLocks/>
          </p:cNvGrpSpPr>
          <p:nvPr>
            <p:custDataLst>
              <p:tags r:id="rId1"/>
            </p:custDataLst>
          </p:nvPr>
        </p:nvGrpSpPr>
        <p:grpSpPr bwMode="auto">
          <a:xfrm>
            <a:off x="628650" y="1352223"/>
            <a:ext cx="7655318" cy="3635108"/>
            <a:chOff x="2290250" y="610556"/>
            <a:chExt cx="4514001" cy="1726244"/>
          </a:xfrm>
        </p:grpSpPr>
        <p:pic>
          <p:nvPicPr>
            <p:cNvPr id="4" name="Picture 12" descr="20-11a-ppt ADAiLLo.a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0250" y="660400"/>
              <a:ext cx="2425699"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20-11b-ppt ADAiLLo.ai"/>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5834" y="610556"/>
              <a:ext cx="2098417" cy="153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889943" y="5030747"/>
            <a:ext cx="3591170" cy="338554"/>
          </a:xfrm>
          <a:prstGeom prst="rect">
            <a:avLst/>
          </a:prstGeom>
          <a:noFill/>
        </p:spPr>
        <p:txBody>
          <a:bodyPr wrap="square" rtlCol="0">
            <a:spAutoFit/>
          </a:bodyPr>
          <a:lstStyle/>
          <a:p>
            <a:pPr algn="ctr">
              <a:spcAft>
                <a:spcPts val="300"/>
              </a:spcAft>
            </a:pPr>
            <a:r>
              <a:rPr lang="en-US" sz="1600" b="1" dirty="0">
                <a:latin typeface="Arial" pitchFamily="34" charset="0"/>
                <a:cs typeface="Arial" pitchFamily="34" charset="0"/>
              </a:rPr>
              <a:t>Horizontal Toe Clearance</a:t>
            </a:r>
          </a:p>
        </p:txBody>
      </p:sp>
      <p:sp>
        <p:nvSpPr>
          <p:cNvPr id="7" name="TextBox 6"/>
          <p:cNvSpPr txBox="1"/>
          <p:nvPr/>
        </p:nvSpPr>
        <p:spPr>
          <a:xfrm>
            <a:off x="4692798" y="5043308"/>
            <a:ext cx="3591170" cy="338554"/>
          </a:xfrm>
          <a:prstGeom prst="rect">
            <a:avLst/>
          </a:prstGeom>
          <a:noFill/>
        </p:spPr>
        <p:txBody>
          <a:bodyPr wrap="square" rtlCol="0">
            <a:spAutoFit/>
          </a:bodyPr>
          <a:lstStyle/>
          <a:p>
            <a:pPr algn="ctr">
              <a:spcAft>
                <a:spcPts val="300"/>
              </a:spcAft>
            </a:pPr>
            <a:r>
              <a:rPr lang="en-US" sz="1600" b="1" dirty="0">
                <a:latin typeface="Arial" pitchFamily="34" charset="0"/>
                <a:cs typeface="Arial" pitchFamily="34" charset="0"/>
              </a:rPr>
              <a:t>Vertical Toe Clearance</a:t>
            </a:r>
          </a:p>
        </p:txBody>
      </p:sp>
    </p:spTree>
    <p:extLst>
      <p:ext uri="{BB962C8B-B14F-4D97-AF65-F5344CB8AC3E}">
        <p14:creationId xmlns:p14="http://schemas.microsoft.com/office/powerpoint/2010/main" val="13839889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Toe Clearance Update in ICC A117.1 – 2017 Edition </a:t>
            </a:r>
          </a:p>
        </p:txBody>
      </p:sp>
      <p:sp>
        <p:nvSpPr>
          <p:cNvPr id="4" name="Content Placeholder 3"/>
          <p:cNvSpPr>
            <a:spLocks noGrp="1"/>
          </p:cNvSpPr>
          <p:nvPr>
            <p:ph sz="half" idx="1"/>
          </p:nvPr>
        </p:nvSpPr>
        <p:spPr>
          <a:xfrm>
            <a:off x="584690" y="1239715"/>
            <a:ext cx="3099288" cy="4308232"/>
          </a:xfrm>
        </p:spPr>
        <p:txBody>
          <a:bodyPr>
            <a:normAutofit/>
          </a:bodyPr>
          <a:lstStyle/>
          <a:p>
            <a:pPr marL="342900" lvl="0" indent="-342900">
              <a:lnSpc>
                <a:spcPts val="2160"/>
              </a:lnSpc>
              <a:spcBef>
                <a:spcPts val="0"/>
              </a:spcBef>
              <a:spcAft>
                <a:spcPts val="900"/>
              </a:spcAft>
              <a:defRPr/>
            </a:pPr>
            <a:r>
              <a:rPr lang="en-US" sz="1800" dirty="0" smtClean="0">
                <a:latin typeface="Arial" pitchFamily="34" charset="0"/>
                <a:cs typeface="Arial" pitchFamily="34" charset="0"/>
              </a:rPr>
              <a:t>Toe </a:t>
            </a:r>
            <a:r>
              <a:rPr lang="en-US" sz="1800" dirty="0">
                <a:latin typeface="Arial" pitchFamily="34" charset="0"/>
                <a:cs typeface="Arial" pitchFamily="34" charset="0"/>
              </a:rPr>
              <a:t>clearance must extend </a:t>
            </a:r>
            <a:r>
              <a:rPr lang="en-US" sz="1800" dirty="0" smtClean="0">
                <a:latin typeface="Arial" pitchFamily="34" charset="0"/>
                <a:cs typeface="Arial" pitchFamily="34" charset="0"/>
              </a:rPr>
              <a:t>8</a:t>
            </a:r>
            <a:r>
              <a:rPr lang="en-US" dirty="0" smtClean="0"/>
              <a:t>"</a:t>
            </a:r>
            <a:r>
              <a:rPr lang="en-US" sz="1800" dirty="0" smtClean="0">
                <a:latin typeface="Arial" pitchFamily="34" charset="0"/>
                <a:cs typeface="Arial" pitchFamily="34" charset="0"/>
              </a:rPr>
              <a:t> </a:t>
            </a:r>
            <a:r>
              <a:rPr lang="en-US" sz="1800" dirty="0">
                <a:latin typeface="Arial" pitchFamily="34" charset="0"/>
                <a:cs typeface="Arial" pitchFamily="34" charset="0"/>
              </a:rPr>
              <a:t>minimum (compared to previous requirement of </a:t>
            </a:r>
            <a:r>
              <a:rPr lang="en-US" sz="1800" dirty="0">
                <a:latin typeface="Arial" pitchFamily="34" charset="0"/>
                <a:cs typeface="Arial" pitchFamily="34" charset="0"/>
              </a:rPr>
              <a:t>6") </a:t>
            </a:r>
            <a:r>
              <a:rPr lang="en-US" sz="1800" dirty="0">
                <a:latin typeface="Arial" pitchFamily="34" charset="0"/>
                <a:cs typeface="Arial" pitchFamily="34" charset="0"/>
              </a:rPr>
              <a:t>beyond compartment front and side (not including partition stiles)</a:t>
            </a:r>
          </a:p>
          <a:p>
            <a:pPr marL="342900" lvl="0" indent="-342900">
              <a:lnSpc>
                <a:spcPts val="2160"/>
              </a:lnSpc>
              <a:spcBef>
                <a:spcPts val="0"/>
              </a:spcBef>
              <a:spcAft>
                <a:spcPts val="900"/>
              </a:spcAft>
              <a:defRPr/>
            </a:pPr>
            <a:r>
              <a:rPr lang="en-US" sz="1800" dirty="0" smtClean="0">
                <a:latin typeface="Arial" pitchFamily="34" charset="0"/>
                <a:cs typeface="Arial" pitchFamily="34" charset="0"/>
              </a:rPr>
              <a:t>Not </a:t>
            </a:r>
            <a:r>
              <a:rPr lang="en-US" sz="1800" dirty="0">
                <a:latin typeface="Arial" pitchFamily="34" charset="0"/>
                <a:cs typeface="Arial" pitchFamily="34" charset="0"/>
              </a:rPr>
              <a:t>required on compartments greater than </a:t>
            </a:r>
            <a:r>
              <a:rPr lang="en-US" sz="1800" dirty="0">
                <a:latin typeface="Arial" pitchFamily="34" charset="0"/>
                <a:cs typeface="Arial" pitchFamily="34" charset="0"/>
              </a:rPr>
              <a:t>67" </a:t>
            </a:r>
            <a:r>
              <a:rPr lang="en-US" sz="1800" dirty="0">
                <a:latin typeface="Arial" pitchFamily="34" charset="0"/>
                <a:cs typeface="Arial" pitchFamily="34" charset="0"/>
              </a:rPr>
              <a:t>deep and </a:t>
            </a:r>
            <a:r>
              <a:rPr lang="en-US" sz="1800" dirty="0">
                <a:latin typeface="Arial" pitchFamily="34" charset="0"/>
                <a:cs typeface="Arial" pitchFamily="34" charset="0"/>
              </a:rPr>
              <a:t>68" </a:t>
            </a:r>
            <a:r>
              <a:rPr lang="en-US" sz="1800" dirty="0">
                <a:latin typeface="Arial" pitchFamily="34" charset="0"/>
                <a:cs typeface="Arial" pitchFamily="34" charset="0"/>
              </a:rPr>
              <a:t>wide (compared to previous limit of </a:t>
            </a:r>
            <a:r>
              <a:rPr lang="en-US" sz="1800" dirty="0">
                <a:latin typeface="Arial" pitchFamily="34" charset="0"/>
                <a:cs typeface="Arial" pitchFamily="34" charset="0"/>
              </a:rPr>
              <a:t>65"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deep </a:t>
            </a:r>
            <a:r>
              <a:rPr lang="en-US" sz="1800" dirty="0">
                <a:latin typeface="Arial" pitchFamily="34" charset="0"/>
                <a:cs typeface="Arial" pitchFamily="34" charset="0"/>
              </a:rPr>
              <a:t>and </a:t>
            </a:r>
            <a:r>
              <a:rPr lang="en-US" sz="1800" dirty="0">
                <a:latin typeface="Arial" pitchFamily="34" charset="0"/>
                <a:cs typeface="Arial" pitchFamily="34" charset="0"/>
              </a:rPr>
              <a:t>66" </a:t>
            </a:r>
            <a:r>
              <a:rPr lang="en-US" sz="1800" dirty="0">
                <a:latin typeface="Arial" pitchFamily="34" charset="0"/>
                <a:cs typeface="Arial" pitchFamily="34" charset="0"/>
              </a:rPr>
              <a:t>wide</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039" y="1731501"/>
            <a:ext cx="3581635" cy="33098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945" y="1541981"/>
            <a:ext cx="2451104" cy="3768573"/>
          </a:xfrm>
          <a:prstGeom prst="rect">
            <a:avLst/>
          </a:prstGeom>
        </p:spPr>
      </p:pic>
    </p:spTree>
    <p:extLst>
      <p:ext uri="{BB962C8B-B14F-4D97-AF65-F5344CB8AC3E}">
        <p14:creationId xmlns:p14="http://schemas.microsoft.com/office/powerpoint/2010/main" val="3592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526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498477"/>
            <a:ext cx="7886700" cy="353279"/>
          </a:xfrm>
        </p:spPr>
        <p:txBody>
          <a:bodyPr>
            <a:normAutofit fontScale="90000"/>
          </a:bodyPr>
          <a:lstStyle/>
          <a:p>
            <a:r>
              <a:rPr lang="en-US" smtClean="0">
                <a:latin typeface="Arial" pitchFamily="34" charset="0"/>
                <a:cs typeface="Arial" pitchFamily="34" charset="0"/>
              </a:rPr>
              <a:t>Course Description</a:t>
            </a:r>
            <a:endParaRPr lang="en-US" dirty="0"/>
          </a:p>
        </p:txBody>
      </p:sp>
      <p:sp>
        <p:nvSpPr>
          <p:cNvPr id="5" name="Content Placeholder 2"/>
          <p:cNvSpPr>
            <a:spLocks noGrp="1"/>
          </p:cNvSpPr>
          <p:nvPr>
            <p:ph idx="1"/>
          </p:nvPr>
        </p:nvSpPr>
        <p:spPr>
          <a:xfrm>
            <a:off x="1386986" y="1002323"/>
            <a:ext cx="6370028" cy="4659923"/>
          </a:xfrm>
        </p:spPr>
        <p:txBody>
          <a:bodyPr>
            <a:normAutofit/>
          </a:bodyPr>
          <a:lstStyle/>
          <a:p>
            <a:pPr marL="0" indent="0">
              <a:lnSpc>
                <a:spcPts val="2160"/>
              </a:lnSpc>
              <a:spcBef>
                <a:spcPts val="0"/>
              </a:spcBef>
              <a:spcAft>
                <a:spcPts val="1200"/>
              </a:spcAft>
              <a:buNone/>
            </a:pPr>
            <a:r>
              <a:rPr lang="en-US" sz="1800" b="1" dirty="0" smtClean="0">
                <a:solidFill>
                  <a:schemeClr val="bg2">
                    <a:lumMod val="10000"/>
                  </a:schemeClr>
                </a:solidFill>
                <a:latin typeface="Arial" pitchFamily="34" charset="0"/>
                <a:cs typeface="Arial" pitchFamily="34" charset="0"/>
              </a:rPr>
              <a:t>This course will provide up-to-date information on:</a:t>
            </a:r>
          </a:p>
          <a:p>
            <a:pPr marL="457200" indent="-457200">
              <a:lnSpc>
                <a:spcPts val="2160"/>
              </a:lnSpc>
              <a:spcBef>
                <a:spcPts val="0"/>
              </a:spcBef>
              <a:spcAft>
                <a:spcPts val="1200"/>
              </a:spcAft>
              <a:buFont typeface="+mj-lt"/>
              <a:buAutoNum type="arabicPeriod"/>
            </a:pPr>
            <a:r>
              <a:rPr lang="en-US" sz="1800" dirty="0" smtClean="0">
                <a:latin typeface="Arial" pitchFamily="34" charset="0"/>
                <a:cs typeface="Arial" pitchFamily="34" charset="0"/>
              </a:rPr>
              <a:t>Selecting and specifying code-compliant toilet partitions for commercial restrooms.</a:t>
            </a:r>
          </a:p>
          <a:p>
            <a:pPr marL="457200" indent="-457200">
              <a:lnSpc>
                <a:spcPts val="2160"/>
              </a:lnSpc>
              <a:spcBef>
                <a:spcPts val="0"/>
              </a:spcBef>
              <a:spcAft>
                <a:spcPts val="1200"/>
              </a:spcAft>
              <a:buFont typeface="+mj-lt"/>
              <a:buAutoNum type="arabicPeriod"/>
            </a:pPr>
            <a:r>
              <a:rPr lang="en-US" sz="1800" dirty="0" smtClean="0">
                <a:latin typeface="Arial" pitchFamily="34" charset="0"/>
                <a:cs typeface="Arial" pitchFamily="34" charset="0"/>
              </a:rPr>
              <a:t>Fire codes and accessibility standards.</a:t>
            </a:r>
          </a:p>
          <a:p>
            <a:pPr marL="457200" indent="-457200">
              <a:lnSpc>
                <a:spcPts val="2160"/>
              </a:lnSpc>
              <a:spcBef>
                <a:spcPts val="0"/>
              </a:spcBef>
              <a:spcAft>
                <a:spcPts val="1200"/>
              </a:spcAft>
              <a:buFont typeface="+mj-lt"/>
              <a:buAutoNum type="arabicPeriod"/>
            </a:pPr>
            <a:r>
              <a:rPr lang="en-US" sz="1800" dirty="0" smtClean="0">
                <a:latin typeface="Arial" pitchFamily="34" charset="0"/>
                <a:cs typeface="Arial" pitchFamily="34" charset="0"/>
              </a:rPr>
              <a:t>Guidelines for writing toilet compartment specifications.  </a:t>
            </a:r>
          </a:p>
          <a:p>
            <a:pPr>
              <a:lnSpc>
                <a:spcPts val="2160"/>
              </a:lnSpc>
              <a:spcBef>
                <a:spcPts val="0"/>
              </a:spcBef>
              <a:spcAft>
                <a:spcPts val="600"/>
              </a:spcAft>
            </a:pPr>
            <a:endParaRPr lang="en-US" sz="1800" dirty="0"/>
          </a:p>
        </p:txBody>
      </p:sp>
    </p:spTree>
    <p:extLst>
      <p:ext uri="{BB962C8B-B14F-4D97-AF65-F5344CB8AC3E}">
        <p14:creationId xmlns:p14="http://schemas.microsoft.com/office/powerpoint/2010/main" val="2036049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Writing an Enforceable Toilet Compartment Specification</a:t>
            </a:r>
          </a:p>
        </p:txBody>
      </p:sp>
      <p:sp>
        <p:nvSpPr>
          <p:cNvPr id="4" name="Content Placeholder 3"/>
          <p:cNvSpPr>
            <a:spLocks noGrp="1"/>
          </p:cNvSpPr>
          <p:nvPr>
            <p:ph sz="half" idx="1"/>
          </p:nvPr>
        </p:nvSpPr>
        <p:spPr>
          <a:xfrm>
            <a:off x="980343" y="914400"/>
            <a:ext cx="3886200" cy="4655894"/>
          </a:xfrm>
        </p:spPr>
        <p:txBody>
          <a:bodyPr/>
          <a:lstStyle/>
          <a:p>
            <a:pPr marL="0" lvl="0" indent="0">
              <a:lnSpc>
                <a:spcPts val="2160"/>
              </a:lnSpc>
              <a:spcBef>
                <a:spcPts val="0"/>
              </a:spcBef>
              <a:spcAft>
                <a:spcPts val="900"/>
              </a:spcAft>
              <a:buNone/>
            </a:pPr>
            <a:r>
              <a:rPr lang="en-US" b="1" dirty="0">
                <a:latin typeface="Arial" pitchFamily="34" charset="0"/>
                <a:cs typeface="Arial" pitchFamily="34" charset="0"/>
              </a:rPr>
              <a:t>The Importance of Clarity &amp; Specificity</a:t>
            </a:r>
            <a:endParaRPr lang="en-US" dirty="0">
              <a:latin typeface="Arial" pitchFamily="34" charset="0"/>
              <a:cs typeface="Arial" pitchFamily="34" charset="0"/>
            </a:endParaRPr>
          </a:p>
          <a:p>
            <a:pPr marL="342900" lvl="0" indent="-342900">
              <a:lnSpc>
                <a:spcPts val="2160"/>
              </a:lnSpc>
              <a:spcBef>
                <a:spcPts val="0"/>
              </a:spcBef>
              <a:spcAft>
                <a:spcPts val="900"/>
              </a:spcAft>
            </a:pPr>
            <a:r>
              <a:rPr lang="en-US" dirty="0" smtClean="0">
                <a:latin typeface="Arial" pitchFamily="34" charset="0"/>
                <a:cs typeface="Arial" pitchFamily="34" charset="0"/>
              </a:rPr>
              <a:t>Always </a:t>
            </a:r>
            <a:r>
              <a:rPr lang="en-US" dirty="0">
                <a:latin typeface="Arial" pitchFamily="34" charset="0"/>
                <a:cs typeface="Arial" pitchFamily="34" charset="0"/>
              </a:rPr>
              <a:t>write a clear description.</a:t>
            </a:r>
            <a:endParaRPr lang="en-US" sz="900" dirty="0">
              <a:latin typeface="Arial" pitchFamily="34" charset="0"/>
              <a:cs typeface="Arial" pitchFamily="34" charset="0"/>
            </a:endParaRPr>
          </a:p>
          <a:p>
            <a:pPr marL="342900" lvl="0" indent="-342900">
              <a:lnSpc>
                <a:spcPts val="2160"/>
              </a:lnSpc>
              <a:spcBef>
                <a:spcPts val="0"/>
              </a:spcBef>
              <a:spcAft>
                <a:spcPts val="900"/>
              </a:spcAft>
            </a:pPr>
            <a:r>
              <a:rPr lang="en-US" dirty="0">
                <a:latin typeface="Arial" pitchFamily="34" charset="0"/>
                <a:cs typeface="Arial" pitchFamily="34" charset="0"/>
              </a:rPr>
              <a:t>Ambiguity can result in the contractor making the specification for you.</a:t>
            </a:r>
          </a:p>
          <a:p>
            <a:pPr marL="342900" lvl="0" indent="-342900">
              <a:lnSpc>
                <a:spcPts val="2160"/>
              </a:lnSpc>
              <a:spcBef>
                <a:spcPts val="0"/>
              </a:spcBef>
              <a:spcAft>
                <a:spcPts val="900"/>
              </a:spcAft>
            </a:pPr>
            <a:r>
              <a:rPr lang="en-US" dirty="0">
                <a:latin typeface="Arial" pitchFamily="34" charset="0"/>
                <a:cs typeface="Arial" pitchFamily="34" charset="0"/>
              </a:rPr>
              <a:t>All materials, hardware and compliance standards should be referenced and described completely.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809" y="1165348"/>
            <a:ext cx="2387554" cy="4404946"/>
          </a:xfrm>
          <a:prstGeom prst="rect">
            <a:avLst/>
          </a:prstGeom>
          <a:effectLst>
            <a:outerShdw blurRad="127000" dist="38100" dir="5400000" algn="t" rotWithShape="0">
              <a:prstClr val="black">
                <a:alpha val="25000"/>
              </a:prstClr>
            </a:outerShdw>
          </a:effectLst>
        </p:spPr>
      </p:pic>
    </p:spTree>
    <p:extLst>
      <p:ext uri="{BB962C8B-B14F-4D97-AF65-F5344CB8AC3E}">
        <p14:creationId xmlns:p14="http://schemas.microsoft.com/office/powerpoint/2010/main" val="185124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Writing an Enforceable Toilet Compartment Specification</a:t>
            </a:r>
          </a:p>
        </p:txBody>
      </p:sp>
      <p:sp>
        <p:nvSpPr>
          <p:cNvPr id="4" name="Content Placeholder 3"/>
          <p:cNvSpPr>
            <a:spLocks noGrp="1"/>
          </p:cNvSpPr>
          <p:nvPr>
            <p:ph sz="half" idx="1"/>
          </p:nvPr>
        </p:nvSpPr>
        <p:spPr>
          <a:xfrm>
            <a:off x="980343" y="914400"/>
            <a:ext cx="3626826" cy="4655894"/>
          </a:xfrm>
        </p:spPr>
        <p:txBody>
          <a:bodyPr/>
          <a:lstStyle/>
          <a:p>
            <a:pPr marL="0" lvl="0" indent="0">
              <a:lnSpc>
                <a:spcPts val="2160"/>
              </a:lnSpc>
              <a:spcBef>
                <a:spcPts val="0"/>
              </a:spcBef>
              <a:spcAft>
                <a:spcPts val="900"/>
              </a:spcAft>
              <a:buNone/>
            </a:pPr>
            <a:r>
              <a:rPr lang="en-US" b="1" dirty="0">
                <a:latin typeface="Arial" pitchFamily="34" charset="0"/>
                <a:cs typeface="Arial" pitchFamily="34" charset="0"/>
              </a:rPr>
              <a:t>Example: Airport Restroom</a:t>
            </a:r>
          </a:p>
          <a:p>
            <a:pPr marL="342900" lvl="0" indent="-342900">
              <a:lnSpc>
                <a:spcPts val="2160"/>
              </a:lnSpc>
              <a:spcBef>
                <a:spcPts val="0"/>
              </a:spcBef>
              <a:spcAft>
                <a:spcPts val="900"/>
              </a:spcAft>
            </a:pPr>
            <a:r>
              <a:rPr lang="en-US" dirty="0">
                <a:latin typeface="Arial" pitchFamily="34" charset="0"/>
                <a:cs typeface="Arial" pitchFamily="34" charset="0"/>
              </a:rPr>
              <a:t>Specifying Compact Laminate. </a:t>
            </a:r>
          </a:p>
          <a:p>
            <a:pPr marL="342900" lvl="0" indent="-342900">
              <a:lnSpc>
                <a:spcPts val="2160"/>
              </a:lnSpc>
              <a:spcBef>
                <a:spcPts val="0"/>
              </a:spcBef>
              <a:spcAft>
                <a:spcPts val="900"/>
              </a:spcAft>
            </a:pPr>
            <a:r>
              <a:rPr lang="en-US" dirty="0" smtClean="0">
                <a:latin typeface="Arial" pitchFamily="34" charset="0"/>
                <a:cs typeface="Arial" pitchFamily="34" charset="0"/>
              </a:rPr>
              <a:t>Mounting </a:t>
            </a:r>
            <a:r>
              <a:rPr lang="en-US" dirty="0">
                <a:latin typeface="Arial" pitchFamily="34" charset="0"/>
                <a:cs typeface="Arial" pitchFamily="34" charset="0"/>
              </a:rPr>
              <a:t>configuration is floor-anchored, overhead-braced. </a:t>
            </a:r>
          </a:p>
          <a:p>
            <a:pPr marL="342900" lvl="0" indent="-342900">
              <a:lnSpc>
                <a:spcPts val="2160"/>
              </a:lnSpc>
              <a:spcBef>
                <a:spcPts val="0"/>
              </a:spcBef>
              <a:spcAft>
                <a:spcPts val="900"/>
              </a:spcAft>
            </a:pPr>
            <a:r>
              <a:rPr lang="en-US" dirty="0" smtClean="0">
                <a:latin typeface="Arial" pitchFamily="34" charset="0"/>
                <a:cs typeface="Arial" pitchFamily="34" charset="0"/>
              </a:rPr>
              <a:t>Door </a:t>
            </a:r>
            <a:r>
              <a:rPr lang="en-US" dirty="0">
                <a:latin typeface="Arial" pitchFamily="34" charset="0"/>
                <a:cs typeface="Arial" pitchFamily="34" charset="0"/>
              </a:rPr>
              <a:t>hinges and mounting bracket hardware are full-height, heavy-duty, stainless </a:t>
            </a:r>
            <a:r>
              <a:rPr lang="en-US" dirty="0" smtClean="0">
                <a:latin typeface="Arial" pitchFamily="34" charset="0"/>
                <a:cs typeface="Arial" pitchFamily="34" charset="0"/>
              </a:rPr>
              <a:t>steel</a:t>
            </a:r>
            <a:r>
              <a:rPr lang="en-US" dirty="0" smtClean="0"/>
              <a:t>.</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809" y="1165348"/>
            <a:ext cx="2387554" cy="4404946"/>
          </a:xfrm>
          <a:prstGeom prst="rect">
            <a:avLst/>
          </a:prstGeom>
          <a:effectLst>
            <a:outerShdw blurRad="127000" dist="38100" dir="5400000" algn="t" rotWithShape="0">
              <a:prstClr val="black">
                <a:alpha val="25000"/>
              </a:prstClr>
            </a:outerShdw>
          </a:effectLst>
        </p:spPr>
      </p:pic>
    </p:spTree>
    <p:extLst>
      <p:ext uri="{BB962C8B-B14F-4D97-AF65-F5344CB8AC3E}">
        <p14:creationId xmlns:p14="http://schemas.microsoft.com/office/powerpoint/2010/main" val="872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Writing an Enforceable Toilet Compartment Specification</a:t>
            </a:r>
          </a:p>
        </p:txBody>
      </p:sp>
      <p:sp>
        <p:nvSpPr>
          <p:cNvPr id="4" name="Content Placeholder 3"/>
          <p:cNvSpPr>
            <a:spLocks noGrp="1"/>
          </p:cNvSpPr>
          <p:nvPr>
            <p:ph sz="half" idx="1"/>
          </p:nvPr>
        </p:nvSpPr>
        <p:spPr>
          <a:xfrm>
            <a:off x="725366" y="1248476"/>
            <a:ext cx="4945672" cy="4297007"/>
          </a:xfrm>
        </p:spPr>
        <p:txBody>
          <a:bodyPr>
            <a:normAutofit/>
          </a:bodyPr>
          <a:lstStyle/>
          <a:p>
            <a:pPr marL="0" lvl="0" indent="0">
              <a:lnSpc>
                <a:spcPts val="2160"/>
              </a:lnSpc>
              <a:spcBef>
                <a:spcPts val="0"/>
              </a:spcBef>
              <a:spcAft>
                <a:spcPts val="900"/>
              </a:spcAft>
              <a:buNone/>
            </a:pPr>
            <a:r>
              <a:rPr lang="en-US" b="1" dirty="0">
                <a:latin typeface="Arial" pitchFamily="34" charset="0"/>
                <a:cs typeface="Arial" pitchFamily="34" charset="0"/>
              </a:rPr>
              <a:t>Writing a Truly Complete Specification</a:t>
            </a:r>
          </a:p>
          <a:p>
            <a:pPr marL="342900" lvl="0" indent="-342900">
              <a:lnSpc>
                <a:spcPts val="2160"/>
              </a:lnSpc>
              <a:spcBef>
                <a:spcPts val="0"/>
              </a:spcBef>
              <a:spcAft>
                <a:spcPts val="900"/>
              </a:spcAft>
            </a:pPr>
            <a:r>
              <a:rPr lang="en-US" dirty="0">
                <a:latin typeface="Arial" pitchFamily="34" charset="0"/>
                <a:cs typeface="Arial" pitchFamily="34" charset="0"/>
              </a:rPr>
              <a:t>Ask the following:</a:t>
            </a:r>
          </a:p>
          <a:p>
            <a:pPr lvl="1">
              <a:lnSpc>
                <a:spcPts val="2160"/>
              </a:lnSpc>
              <a:spcAft>
                <a:spcPts val="900"/>
              </a:spcAft>
              <a:buFont typeface=".AppleSystemUIFont" charset="-120"/>
              <a:buChar char="–"/>
            </a:pPr>
            <a:r>
              <a:rPr lang="en-US" dirty="0">
                <a:latin typeface="Arial" pitchFamily="34" charset="0"/>
                <a:cs typeface="Arial" pitchFamily="34" charset="0"/>
              </a:rPr>
              <a:t>What is the material?</a:t>
            </a:r>
          </a:p>
          <a:p>
            <a:pPr lvl="1">
              <a:lnSpc>
                <a:spcPts val="2160"/>
              </a:lnSpc>
              <a:spcAft>
                <a:spcPts val="900"/>
              </a:spcAft>
              <a:buFont typeface=".AppleSystemUIFont" charset="-120"/>
              <a:buChar char="–"/>
            </a:pPr>
            <a:r>
              <a:rPr lang="en-US" dirty="0">
                <a:latin typeface="Arial" pitchFamily="34" charset="0"/>
                <a:cs typeface="Arial" pitchFamily="34" charset="0"/>
              </a:rPr>
              <a:t>How is it mounted?</a:t>
            </a:r>
          </a:p>
          <a:p>
            <a:pPr lvl="1">
              <a:lnSpc>
                <a:spcPts val="2160"/>
              </a:lnSpc>
              <a:spcAft>
                <a:spcPts val="900"/>
              </a:spcAft>
              <a:buFont typeface=".AppleSystemUIFont" charset="-120"/>
              <a:buChar char="–"/>
            </a:pPr>
            <a:r>
              <a:rPr lang="en-US" dirty="0">
                <a:latin typeface="Arial" pitchFamily="34" charset="0"/>
                <a:cs typeface="Arial" pitchFamily="34" charset="0"/>
              </a:rPr>
              <a:t>Which privacy options will be employed?</a:t>
            </a:r>
          </a:p>
          <a:p>
            <a:pPr lvl="1">
              <a:lnSpc>
                <a:spcPts val="2160"/>
              </a:lnSpc>
              <a:spcAft>
                <a:spcPts val="900"/>
              </a:spcAft>
              <a:buFont typeface=".AppleSystemUIFont" charset="-120"/>
              <a:buChar char="–"/>
            </a:pPr>
            <a:r>
              <a:rPr lang="en-US" dirty="0">
                <a:latin typeface="Arial" pitchFamily="34" charset="0"/>
                <a:cs typeface="Arial" pitchFamily="34" charset="0"/>
              </a:rPr>
              <a:t>What are the hardware features?</a:t>
            </a:r>
          </a:p>
          <a:p>
            <a:pPr lvl="1">
              <a:lnSpc>
                <a:spcPts val="2160"/>
              </a:lnSpc>
              <a:spcAft>
                <a:spcPts val="900"/>
              </a:spcAft>
              <a:buFont typeface=".AppleSystemUIFont" charset="-120"/>
              <a:buChar char="–"/>
            </a:pPr>
            <a:r>
              <a:rPr lang="en-US" dirty="0">
                <a:latin typeface="Arial" pitchFamily="34" charset="0"/>
                <a:cs typeface="Arial" pitchFamily="34" charset="0"/>
              </a:rPr>
              <a:t>Which codes and standards do </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I </a:t>
            </a:r>
            <a:r>
              <a:rPr lang="en-US" dirty="0">
                <a:latin typeface="Arial" pitchFamily="34" charset="0"/>
                <a:cs typeface="Arial" pitchFamily="34" charset="0"/>
              </a:rPr>
              <a:t>intend to comply with?</a:t>
            </a:r>
          </a:p>
          <a:p>
            <a:pPr marL="342900" lvl="0" indent="-342900">
              <a:lnSpc>
                <a:spcPts val="2160"/>
              </a:lnSpc>
              <a:spcBef>
                <a:spcPts val="0"/>
              </a:spcBef>
              <a:spcAft>
                <a:spcPts val="900"/>
              </a:spcAft>
            </a:pPr>
            <a:r>
              <a:rPr lang="en-US" dirty="0">
                <a:latin typeface="Arial" pitchFamily="34" charset="0"/>
                <a:cs typeface="Arial" pitchFamily="34" charset="0"/>
              </a:rPr>
              <a:t>Language should specify what you want—and what you </a:t>
            </a:r>
            <a:r>
              <a:rPr lang="en-US" b="1" dirty="0">
                <a:latin typeface="Arial" pitchFamily="34" charset="0"/>
                <a:cs typeface="Arial" pitchFamily="34" charset="0"/>
              </a:rPr>
              <a:t>don’t</a:t>
            </a:r>
            <a:r>
              <a:rPr lang="en-US" dirty="0">
                <a:latin typeface="Arial" pitchFamily="34" charset="0"/>
                <a:cs typeface="Arial" pitchFamily="34" charset="0"/>
              </a:rPr>
              <a:t> </a:t>
            </a:r>
            <a:r>
              <a:rPr lang="en-US" dirty="0" smtClean="0">
                <a:latin typeface="Arial" pitchFamily="34" charset="0"/>
                <a:cs typeface="Arial" pitchFamily="34" charset="0"/>
              </a:rPr>
              <a:t>want</a:t>
            </a:r>
            <a:endParaRPr lang="en-US" dirty="0"/>
          </a:p>
        </p:txBody>
      </p:sp>
      <p:pic>
        <p:nvPicPr>
          <p:cNvPr id="6" name="Picture 5"/>
          <p:cNvPicPr>
            <a:picLocks noChangeAspect="1"/>
          </p:cNvPicPr>
          <p:nvPr/>
        </p:nvPicPr>
        <p:blipFill>
          <a:blip r:embed="rId3"/>
          <a:stretch>
            <a:fillRect/>
          </a:stretch>
        </p:blipFill>
        <p:spPr>
          <a:xfrm rot="21360551">
            <a:off x="5783894" y="1318846"/>
            <a:ext cx="2115275" cy="2671371"/>
          </a:xfrm>
          <a:prstGeom prst="rect">
            <a:avLst/>
          </a:prstGeom>
          <a:ln>
            <a:noFill/>
          </a:ln>
          <a:effectLst>
            <a:outerShdw blurRad="127000" dist="38100" dir="5400000" algn="t" rotWithShape="0">
              <a:prstClr val="black">
                <a:alpha val="25000"/>
              </a:prstClr>
            </a:outerShdw>
          </a:effectLst>
        </p:spPr>
      </p:pic>
      <p:pic>
        <p:nvPicPr>
          <p:cNvPr id="7" name="Picture 6"/>
          <p:cNvPicPr>
            <a:picLocks noChangeAspect="1"/>
          </p:cNvPicPr>
          <p:nvPr/>
        </p:nvPicPr>
        <p:blipFill>
          <a:blip r:embed="rId4"/>
          <a:stretch>
            <a:fillRect/>
          </a:stretch>
        </p:blipFill>
        <p:spPr>
          <a:xfrm rot="308456">
            <a:off x="6327642" y="2794300"/>
            <a:ext cx="2072536" cy="2663684"/>
          </a:xfrm>
          <a:prstGeom prst="rect">
            <a:avLst/>
          </a:prstGeom>
          <a:ln>
            <a:noFill/>
          </a:ln>
          <a:effectLst>
            <a:outerShdw blurRad="127000" dist="38100" dir="5400000" algn="t" rotWithShape="0">
              <a:prstClr val="black">
                <a:alpha val="25000"/>
              </a:prstClr>
            </a:outerShdw>
          </a:effectLst>
        </p:spPr>
      </p:pic>
    </p:spTree>
    <p:extLst>
      <p:ext uri="{BB962C8B-B14F-4D97-AF65-F5344CB8AC3E}">
        <p14:creationId xmlns:p14="http://schemas.microsoft.com/office/powerpoint/2010/main" val="173362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Example Toilet Compartment Specification</a:t>
            </a:r>
          </a:p>
        </p:txBody>
      </p:sp>
      <p:sp>
        <p:nvSpPr>
          <p:cNvPr id="4" name="Content Placeholder 3"/>
          <p:cNvSpPr>
            <a:spLocks noGrp="1"/>
          </p:cNvSpPr>
          <p:nvPr>
            <p:ph sz="half" idx="1"/>
          </p:nvPr>
        </p:nvSpPr>
        <p:spPr>
          <a:xfrm>
            <a:off x="1118821" y="1028700"/>
            <a:ext cx="6906358" cy="4655894"/>
          </a:xfrm>
        </p:spPr>
        <p:txBody>
          <a:bodyPr/>
          <a:lstStyle/>
          <a:p>
            <a:pPr marL="0" lvl="0" indent="0">
              <a:lnSpc>
                <a:spcPts val="2160"/>
              </a:lnSpc>
              <a:spcBef>
                <a:spcPts val="0"/>
              </a:spcBef>
              <a:spcAft>
                <a:spcPts val="900"/>
              </a:spcAft>
              <a:buNone/>
            </a:pPr>
            <a:r>
              <a:rPr lang="en-US" sz="1800" b="1" dirty="0" smtClean="0">
                <a:latin typeface="Arial" pitchFamily="34" charset="0"/>
                <a:cs typeface="Arial" pitchFamily="34" charset="0"/>
              </a:rPr>
              <a:t>Material Description</a:t>
            </a:r>
            <a:endParaRPr lang="en-US" sz="1800" b="1" dirty="0">
              <a:latin typeface="Arial" pitchFamily="34" charset="0"/>
              <a:cs typeface="Arial" pitchFamily="34" charset="0"/>
            </a:endParaRPr>
          </a:p>
          <a:p>
            <a:pPr marL="234950" lvl="0" indent="-234950">
              <a:lnSpc>
                <a:spcPts val="2160"/>
              </a:lnSpc>
              <a:spcBef>
                <a:spcPts val="0"/>
              </a:spcBef>
              <a:spcAft>
                <a:spcPts val="900"/>
              </a:spcAft>
            </a:pPr>
            <a:r>
              <a:rPr lang="en-US" sz="1800" dirty="0">
                <a:latin typeface="Arial" pitchFamily="34" charset="0"/>
                <a:cs typeface="Arial" pitchFamily="34" charset="0"/>
              </a:rPr>
              <a:t>Stiles, panels, doors and screens: Solid Phenolic material.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High </a:t>
            </a:r>
            <a:r>
              <a:rPr lang="en-US" sz="1800" dirty="0">
                <a:latin typeface="Arial" pitchFamily="34" charset="0"/>
                <a:cs typeface="Arial" pitchFamily="34" charset="0"/>
              </a:rPr>
              <a:t>Pressure Laminate with matte-finish Melamine surfaces and integrally colored face sheets solidly fused with black Phenolic-resin core. Phenolic edges are black; brown edges </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are </a:t>
            </a:r>
            <a:r>
              <a:rPr lang="en-US" sz="1800" dirty="0">
                <a:latin typeface="Arial" pitchFamily="34" charset="0"/>
                <a:cs typeface="Arial" pitchFamily="34" charset="0"/>
              </a:rPr>
              <a:t>not acceptable.</a:t>
            </a:r>
          </a:p>
          <a:p>
            <a:pPr marL="234950" lvl="0" indent="-234950">
              <a:lnSpc>
                <a:spcPts val="2160"/>
              </a:lnSpc>
              <a:spcBef>
                <a:spcPts val="0"/>
              </a:spcBef>
              <a:spcAft>
                <a:spcPts val="900"/>
              </a:spcAft>
            </a:pPr>
            <a:r>
              <a:rPr lang="en-US" sz="1800" dirty="0">
                <a:latin typeface="Arial" pitchFamily="34" charset="0"/>
                <a:cs typeface="Arial" pitchFamily="34" charset="0"/>
              </a:rPr>
              <a:t>Finished Thickness: Stiles and doors ¾ -inch thick. Uniform thickness of stiles and doors to ensure flush front. Panels and screens ½ -inch thick.</a:t>
            </a:r>
          </a:p>
          <a:p>
            <a:pPr marL="234950" lvl="0" indent="-234950">
              <a:lnSpc>
                <a:spcPts val="2160"/>
              </a:lnSpc>
              <a:spcBef>
                <a:spcPts val="0"/>
              </a:spcBef>
              <a:spcAft>
                <a:spcPts val="900"/>
              </a:spcAft>
            </a:pPr>
            <a:r>
              <a:rPr lang="en-US" sz="1800" dirty="0">
                <a:latin typeface="Arial" pitchFamily="34" charset="0"/>
                <a:cs typeface="Arial" pitchFamily="34" charset="0"/>
              </a:rPr>
              <a:t>Privacy: Stiles and doors shall have integrated stile and door no-sightline privacy closing. Doors and panels shall be 72 inches extended height.</a:t>
            </a:r>
          </a:p>
          <a:p>
            <a:pPr marL="234950" lvl="0" indent="-234950">
              <a:lnSpc>
                <a:spcPts val="2160"/>
              </a:lnSpc>
              <a:spcBef>
                <a:spcPts val="0"/>
              </a:spcBef>
              <a:spcAft>
                <a:spcPts val="900"/>
              </a:spcAft>
            </a:pPr>
            <a:r>
              <a:rPr lang="en-US" sz="1800" dirty="0">
                <a:latin typeface="Arial" pitchFamily="34" charset="0"/>
                <a:cs typeface="Arial" pitchFamily="34" charset="0"/>
              </a:rPr>
              <a:t>Fire-Resistance:  NFPA/IBC Class B Interior Wall and Ceiling Finish Classification.</a:t>
            </a:r>
            <a:endParaRPr lang="en-US" sz="1800" dirty="0"/>
          </a:p>
        </p:txBody>
      </p:sp>
    </p:spTree>
    <p:extLst>
      <p:ext uri="{BB962C8B-B14F-4D97-AF65-F5344CB8AC3E}">
        <p14:creationId xmlns:p14="http://schemas.microsoft.com/office/powerpoint/2010/main" val="11190144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125412" y="1037493"/>
            <a:ext cx="7086600" cy="4615961"/>
          </a:xfrm>
        </p:spPr>
        <p:txBody>
          <a:bodyPr>
            <a:noAutofit/>
          </a:bodyPr>
          <a:lstStyle/>
          <a:p>
            <a:pPr marL="0" lvl="0" indent="0">
              <a:lnSpc>
                <a:spcPts val="2160"/>
              </a:lnSpc>
              <a:spcBef>
                <a:spcPts val="0"/>
              </a:spcBef>
              <a:spcAft>
                <a:spcPts val="900"/>
              </a:spcAft>
              <a:buNone/>
            </a:pPr>
            <a:r>
              <a:rPr lang="en-US" sz="1800" b="1" dirty="0" smtClean="0">
                <a:latin typeface="Arial" pitchFamily="34" charset="0"/>
                <a:cs typeface="Arial" pitchFamily="34" charset="0"/>
              </a:rPr>
              <a:t>Hardware Features</a:t>
            </a:r>
            <a:endParaRPr lang="en-US" sz="1800" b="1" dirty="0">
              <a:latin typeface="Arial" pitchFamily="34" charset="0"/>
              <a:cs typeface="Arial" pitchFamily="34" charset="0"/>
            </a:endParaRPr>
          </a:p>
          <a:p>
            <a:pPr marL="234950" lvl="0" indent="-234950">
              <a:lnSpc>
                <a:spcPts val="2160"/>
              </a:lnSpc>
              <a:spcBef>
                <a:spcPts val="0"/>
              </a:spcBef>
              <a:spcAft>
                <a:spcPts val="900"/>
              </a:spcAft>
            </a:pPr>
            <a:r>
              <a:rPr lang="en-US" sz="1800" dirty="0">
                <a:latin typeface="Arial" pitchFamily="34" charset="0"/>
                <a:cs typeface="Arial" pitchFamily="34" charset="0"/>
              </a:rPr>
              <a:t>Materials: 18-8, Type 304 stainless steel with satin finish. </a:t>
            </a:r>
            <a:r>
              <a:rPr lang="en-US" sz="1800" dirty="0" smtClean="0">
                <a:latin typeface="Arial" pitchFamily="34" charset="0"/>
                <a:cs typeface="Arial" pitchFamily="34" charset="0"/>
              </a:rPr>
              <a:t>Chrome-plated </a:t>
            </a:r>
            <a:r>
              <a:rPr lang="en-US" sz="1800" dirty="0">
                <a:latin typeface="Arial" pitchFamily="34" charset="0"/>
                <a:cs typeface="Arial" pitchFamily="34" charset="0"/>
              </a:rPr>
              <a:t>“</a:t>
            </a:r>
            <a:r>
              <a:rPr lang="en-US" sz="1800" dirty="0" err="1">
                <a:latin typeface="Arial" pitchFamily="34" charset="0"/>
                <a:cs typeface="Arial" pitchFamily="34" charset="0"/>
              </a:rPr>
              <a:t>Zamak</a:t>
            </a:r>
            <a:r>
              <a:rPr lang="en-US" sz="1800" dirty="0">
                <a:latin typeface="Arial" pitchFamily="34" charset="0"/>
                <a:cs typeface="Arial" pitchFamily="34" charset="0"/>
              </a:rPr>
              <a:t>”, aluminum, plastic hardware not acceptable.</a:t>
            </a:r>
          </a:p>
          <a:p>
            <a:pPr marL="234950" lvl="0" indent="-234950">
              <a:lnSpc>
                <a:spcPts val="2160"/>
              </a:lnSpc>
              <a:spcBef>
                <a:spcPts val="0"/>
              </a:spcBef>
              <a:spcAft>
                <a:spcPts val="900"/>
              </a:spcAft>
            </a:pPr>
            <a:r>
              <a:rPr lang="en-US" sz="1800" dirty="0">
                <a:latin typeface="Arial" pitchFamily="34" charset="0"/>
                <a:cs typeface="Arial" pitchFamily="34" charset="0"/>
              </a:rPr>
              <a:t>Fastening: Stainless steel machine screws into factory-installed inserts.  Fastening directly into material not acceptable.</a:t>
            </a:r>
          </a:p>
          <a:p>
            <a:pPr marL="234950" lvl="0" indent="-234950">
              <a:lnSpc>
                <a:spcPts val="2160"/>
              </a:lnSpc>
              <a:spcBef>
                <a:spcPts val="0"/>
              </a:spcBef>
              <a:spcAft>
                <a:spcPts val="900"/>
              </a:spcAft>
            </a:pPr>
            <a:r>
              <a:rPr lang="en-US" sz="1800" dirty="0">
                <a:latin typeface="Arial" pitchFamily="34" charset="0"/>
                <a:cs typeface="Arial" pitchFamily="34" charset="0"/>
              </a:rPr>
              <a:t>Mounting: Door hardware and mounting brackets concealed inside compartment. </a:t>
            </a:r>
            <a:r>
              <a:rPr lang="en-US" sz="1800" dirty="0" smtClean="0">
                <a:latin typeface="Arial" pitchFamily="34" charset="0"/>
                <a:cs typeface="Arial" pitchFamily="34" charset="0"/>
              </a:rPr>
              <a:t>Exposed </a:t>
            </a:r>
            <a:r>
              <a:rPr lang="en-US" sz="1800" dirty="0">
                <a:latin typeface="Arial" pitchFamily="34" charset="0"/>
                <a:cs typeface="Arial" pitchFamily="34" charset="0"/>
              </a:rPr>
              <a:t>hardware and fasteners on exterior of compartment not acceptable except on accessible compartment.</a:t>
            </a:r>
          </a:p>
          <a:p>
            <a:pPr marL="234950" lvl="0" indent="-234950">
              <a:lnSpc>
                <a:spcPts val="2160"/>
              </a:lnSpc>
              <a:spcBef>
                <a:spcPts val="0"/>
              </a:spcBef>
              <a:spcAft>
                <a:spcPts val="900"/>
              </a:spcAft>
            </a:pPr>
            <a:r>
              <a:rPr lang="en-US" sz="1800" dirty="0">
                <a:latin typeface="Arial" pitchFamily="34" charset="0"/>
                <a:cs typeface="Arial" pitchFamily="34" charset="0"/>
              </a:rPr>
              <a:t>Latching: Slide latch into keeper, track prevents door from swinging beyond stile. </a:t>
            </a:r>
            <a:r>
              <a:rPr lang="en-US" sz="1800" dirty="0" smtClean="0">
                <a:latin typeface="Arial" pitchFamily="34" charset="0"/>
                <a:cs typeface="Arial" pitchFamily="34" charset="0"/>
              </a:rPr>
              <a:t>Twist-style </a:t>
            </a:r>
            <a:r>
              <a:rPr lang="en-US" sz="1800" dirty="0">
                <a:latin typeface="Arial" pitchFamily="34" charset="0"/>
                <a:cs typeface="Arial" pitchFamily="34" charset="0"/>
              </a:rPr>
              <a:t>door latch not acceptable</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dirty="0"/>
              <a:t>Example Toilet Compartment Specification</a:t>
            </a:r>
          </a:p>
        </p:txBody>
      </p:sp>
    </p:spTree>
    <p:extLst>
      <p:ext uri="{BB962C8B-B14F-4D97-AF65-F5344CB8AC3E}">
        <p14:creationId xmlns:p14="http://schemas.microsoft.com/office/powerpoint/2010/main" val="15172411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125412" y="1222131"/>
            <a:ext cx="6638192" cy="3015762"/>
          </a:xfrm>
        </p:spPr>
        <p:txBody>
          <a:bodyPr>
            <a:noAutofit/>
          </a:bodyPr>
          <a:lstStyle/>
          <a:p>
            <a:pPr marL="0" lvl="0" indent="0">
              <a:lnSpc>
                <a:spcPts val="2160"/>
              </a:lnSpc>
              <a:spcBef>
                <a:spcPts val="0"/>
              </a:spcBef>
              <a:spcAft>
                <a:spcPts val="900"/>
              </a:spcAft>
              <a:buNone/>
            </a:pPr>
            <a:r>
              <a:rPr lang="en-US" sz="1800" b="1" dirty="0" smtClean="0">
                <a:latin typeface="Arial" pitchFamily="34" charset="0"/>
                <a:cs typeface="Arial" pitchFamily="34" charset="0"/>
              </a:rPr>
              <a:t>Hardware Features (continued)</a:t>
            </a:r>
            <a:endParaRPr lang="en-US" sz="1800" b="1" dirty="0">
              <a:latin typeface="Arial" pitchFamily="34" charset="0"/>
              <a:cs typeface="Arial" pitchFamily="34" charset="0"/>
            </a:endParaRPr>
          </a:p>
          <a:p>
            <a:pPr marL="234950" lvl="0" indent="-234950">
              <a:lnSpc>
                <a:spcPts val="2160"/>
              </a:lnSpc>
              <a:spcBef>
                <a:spcPts val="0"/>
              </a:spcBef>
              <a:spcAft>
                <a:spcPts val="900"/>
              </a:spcAft>
            </a:pPr>
            <a:r>
              <a:rPr lang="en-US" sz="1800" dirty="0" smtClean="0">
                <a:latin typeface="Arial" pitchFamily="34" charset="0"/>
                <a:cs typeface="Arial" pitchFamily="34" charset="0"/>
              </a:rPr>
              <a:t>Hinges </a:t>
            </a:r>
            <a:r>
              <a:rPr lang="en-US" sz="1800" dirty="0">
                <a:latin typeface="Arial" pitchFamily="34" charset="0"/>
                <a:cs typeface="Arial" pitchFamily="34" charset="0"/>
              </a:rPr>
              <a:t>and Mounting Brackets: One-piece, extend full height of door and panel. Hinge shall be self-closing. </a:t>
            </a:r>
          </a:p>
          <a:p>
            <a:pPr marL="234950" lvl="0" indent="-234950">
              <a:lnSpc>
                <a:spcPts val="2160"/>
              </a:lnSpc>
              <a:spcBef>
                <a:spcPts val="0"/>
              </a:spcBef>
              <a:spcAft>
                <a:spcPts val="900"/>
              </a:spcAft>
            </a:pPr>
            <a:r>
              <a:rPr lang="en-US" sz="1800" dirty="0">
                <a:latin typeface="Arial" pitchFamily="34" charset="0"/>
                <a:cs typeface="Arial" pitchFamily="34" charset="0"/>
              </a:rPr>
              <a:t>Compliance: Operable with one hand, without tight grasping, pinching or twisting of the wrist; force to operate does not exceed five pounds.</a:t>
            </a:r>
          </a:p>
          <a:p>
            <a:pPr marL="234950" lvl="0" indent="-234950">
              <a:lnSpc>
                <a:spcPts val="2160"/>
              </a:lnSpc>
              <a:spcBef>
                <a:spcPts val="0"/>
              </a:spcBef>
              <a:spcAft>
                <a:spcPts val="900"/>
              </a:spcAft>
            </a:pPr>
            <a:r>
              <a:rPr lang="en-US" sz="1800" dirty="0">
                <a:latin typeface="Arial" pitchFamily="34" charset="0"/>
                <a:cs typeface="Arial" pitchFamily="34" charset="0"/>
              </a:rPr>
              <a:t>Emergency Access: </a:t>
            </a:r>
            <a:r>
              <a:rPr lang="en-US" sz="1800" dirty="0" smtClean="0">
                <a:latin typeface="Arial" pitchFamily="34" charset="0"/>
                <a:cs typeface="Arial" pitchFamily="34" charset="0"/>
              </a:rPr>
              <a:t>Hinges</a:t>
            </a:r>
            <a:r>
              <a:rPr lang="en-US" sz="1800" dirty="0">
                <a:latin typeface="Arial" pitchFamily="34" charset="0"/>
                <a:cs typeface="Arial" pitchFamily="34" charset="0"/>
              </a:rPr>
              <a:t>, latch allow door to be lifted over keeper from outside of </a:t>
            </a:r>
            <a:r>
              <a:rPr lang="en-US" sz="1800" dirty="0" smtClean="0">
                <a:latin typeface="Arial" pitchFamily="34" charset="0"/>
                <a:cs typeface="Arial" pitchFamily="34" charset="0"/>
              </a:rPr>
              <a:t>compartment</a:t>
            </a:r>
            <a:endParaRPr lang="en-US" sz="1800" dirty="0"/>
          </a:p>
        </p:txBody>
      </p:sp>
      <p:sp>
        <p:nvSpPr>
          <p:cNvPr id="3" name="Title 2"/>
          <p:cNvSpPr>
            <a:spLocks noGrp="1"/>
          </p:cNvSpPr>
          <p:nvPr>
            <p:ph type="title"/>
          </p:nvPr>
        </p:nvSpPr>
        <p:spPr/>
        <p:txBody>
          <a:bodyPr>
            <a:normAutofit fontScale="90000"/>
          </a:bodyPr>
          <a:lstStyle/>
          <a:p>
            <a:r>
              <a:rPr lang="en-US" dirty="0"/>
              <a:t>Example Toilet Compartment Specification</a:t>
            </a:r>
          </a:p>
        </p:txBody>
      </p:sp>
    </p:spTree>
    <p:extLst>
      <p:ext uri="{BB962C8B-B14F-4D97-AF65-F5344CB8AC3E}">
        <p14:creationId xmlns:p14="http://schemas.microsoft.com/office/powerpoint/2010/main" val="20005311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125412" y="1222130"/>
            <a:ext cx="6638192" cy="4026877"/>
          </a:xfrm>
        </p:spPr>
        <p:txBody>
          <a:bodyPr>
            <a:noAutofit/>
          </a:bodyPr>
          <a:lstStyle/>
          <a:p>
            <a:pPr marL="0" lvl="0" indent="0">
              <a:lnSpc>
                <a:spcPts val="2160"/>
              </a:lnSpc>
              <a:spcBef>
                <a:spcPts val="0"/>
              </a:spcBef>
              <a:spcAft>
                <a:spcPts val="900"/>
              </a:spcAft>
              <a:buNone/>
            </a:pPr>
            <a:r>
              <a:rPr lang="en-US" sz="1800" b="1" dirty="0">
                <a:latin typeface="Arial" pitchFamily="34" charset="0"/>
                <a:cs typeface="Arial" pitchFamily="34" charset="0"/>
              </a:rPr>
              <a:t>You should now </a:t>
            </a:r>
            <a:r>
              <a:rPr lang="en-US" sz="1800" b="1" dirty="0" smtClean="0">
                <a:latin typeface="Arial" pitchFamily="34" charset="0"/>
                <a:cs typeface="Arial" pitchFamily="34" charset="0"/>
              </a:rPr>
              <a:t>understand:</a:t>
            </a:r>
            <a:endParaRPr lang="en-US" sz="1800" b="1" dirty="0">
              <a:latin typeface="Arial" pitchFamily="34" charset="0"/>
              <a:cs typeface="Arial" pitchFamily="34" charset="0"/>
            </a:endParaRPr>
          </a:p>
          <a:p>
            <a:pPr marL="285750" indent="-285750">
              <a:lnSpc>
                <a:spcPts val="2160"/>
              </a:lnSpc>
              <a:spcAft>
                <a:spcPts val="900"/>
              </a:spcAft>
            </a:pPr>
            <a:r>
              <a:rPr lang="en-US" sz="1800" dirty="0">
                <a:latin typeface="Arial" pitchFamily="34" charset="0"/>
                <a:cs typeface="Arial" pitchFamily="34" charset="0"/>
              </a:rPr>
              <a:t>Importance of specifying appropriate material, hardware, mounting configuration and privacy options for toilet partitions.</a:t>
            </a:r>
          </a:p>
          <a:p>
            <a:pPr marL="285750" indent="-285750">
              <a:lnSpc>
                <a:spcPts val="2160"/>
              </a:lnSpc>
              <a:spcAft>
                <a:spcPts val="900"/>
              </a:spcAft>
            </a:pPr>
            <a:r>
              <a:rPr lang="en-US" sz="1800" dirty="0">
                <a:latin typeface="Arial" pitchFamily="34" charset="0"/>
                <a:cs typeface="Arial" pitchFamily="34" charset="0"/>
              </a:rPr>
              <a:t>Building type and budget are important considerations in specifying the most appropriate toilet partitions for the needs of a project.</a:t>
            </a:r>
          </a:p>
          <a:p>
            <a:pPr marL="285750" indent="-285750">
              <a:lnSpc>
                <a:spcPts val="2160"/>
              </a:lnSpc>
              <a:spcAft>
                <a:spcPts val="900"/>
              </a:spcAft>
            </a:pPr>
            <a:r>
              <a:rPr lang="en-US" sz="1800" dirty="0">
                <a:latin typeface="Arial" pitchFamily="34" charset="0"/>
                <a:cs typeface="Arial" pitchFamily="34" charset="0"/>
              </a:rPr>
              <a:t>Toilet Partition compliance with accessibility standards and fire codes is mandatory.</a:t>
            </a:r>
            <a:endParaRPr lang="en-US" sz="1800" dirty="0"/>
          </a:p>
        </p:txBody>
      </p:sp>
      <p:sp>
        <p:nvSpPr>
          <p:cNvPr id="3" name="Title 2"/>
          <p:cNvSpPr>
            <a:spLocks noGrp="1"/>
          </p:cNvSpPr>
          <p:nvPr>
            <p:ph type="title"/>
          </p:nvPr>
        </p:nvSpPr>
        <p:spPr/>
        <p:txBody>
          <a:bodyPr>
            <a:normAutofit fontScale="90000"/>
          </a:bodyPr>
          <a:lstStyle/>
          <a:p>
            <a:r>
              <a:rPr lang="en-US" dirty="0"/>
              <a:t>Summary</a:t>
            </a:r>
          </a:p>
        </p:txBody>
      </p:sp>
    </p:spTree>
    <p:extLst>
      <p:ext uri="{BB962C8B-B14F-4D97-AF65-F5344CB8AC3E}">
        <p14:creationId xmlns:p14="http://schemas.microsoft.com/office/powerpoint/2010/main" val="11173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628650" y="524853"/>
            <a:ext cx="7886700" cy="353279"/>
          </a:xfrm>
          <a:prstGeom prst="rect">
            <a:avLst/>
          </a:prstGeom>
        </p:spPr>
        <p:txBody>
          <a:bodyPr vert="horz" lIns="91440" tIns="45720" rIns="91440" bIns="45720" rtlCol="0" anchor="ctr">
            <a:normAutofit fontScale="90000" lnSpcReduction="20000"/>
          </a:bodyPr>
          <a:lstStyle>
            <a:lvl1pPr algn="ctr" defTabSz="914400" rtl="0" eaLnBrk="1" latinLnBrk="0" hangingPunct="1">
              <a:lnSpc>
                <a:spcPct val="90000"/>
              </a:lnSpc>
              <a:spcBef>
                <a:spcPct val="0"/>
              </a:spcBef>
              <a:buNone/>
              <a:defRPr sz="2400" b="1" i="0" kern="1200">
                <a:solidFill>
                  <a:schemeClr val="tx1"/>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D9CFF"/>
                </a:solidFill>
                <a:effectLst/>
                <a:uLnTx/>
                <a:uFillTx/>
                <a:latin typeface="Arial" charset="0"/>
                <a:ea typeface="Arial" charset="0"/>
                <a:cs typeface="Arial" charset="0"/>
              </a:rPr>
              <a:t>Thank You</a:t>
            </a:r>
            <a:endParaRPr kumimoji="0" lang="en-US" sz="2400" b="1" i="0" u="none" strike="noStrike" kern="1200" cap="none" spc="0" normalizeH="0" baseline="0" noProof="0" dirty="0">
              <a:ln>
                <a:noFill/>
              </a:ln>
              <a:solidFill>
                <a:srgbClr val="0D9CFF"/>
              </a:solidFill>
              <a:effectLst/>
              <a:uLnTx/>
              <a:uFillTx/>
              <a:latin typeface="Arial" charset="0"/>
              <a:ea typeface="Arial" charset="0"/>
              <a:cs typeface="Arial" charset="0"/>
            </a:endParaRPr>
          </a:p>
        </p:txBody>
      </p:sp>
      <p:sp>
        <p:nvSpPr>
          <p:cNvPr id="8" name="Rectangle 7"/>
          <p:cNvSpPr/>
          <p:nvPr/>
        </p:nvSpPr>
        <p:spPr>
          <a:xfrm>
            <a:off x="1096167" y="2000990"/>
            <a:ext cx="6942221" cy="1446550"/>
          </a:xfrm>
          <a:prstGeom prst="rect">
            <a:avLst/>
          </a:prstGeom>
        </p:spPr>
        <p:txBody>
          <a:bodyPr wrap="square">
            <a:spAutoFit/>
          </a:bodyPr>
          <a:lstStyle/>
          <a:p>
            <a:pPr algn="ctr"/>
            <a:r>
              <a:rPr lang="en-US" sz="2200" b="1" dirty="0">
                <a:solidFill>
                  <a:schemeClr val="bg2">
                    <a:lumMod val="25000"/>
                  </a:schemeClr>
                </a:solidFill>
                <a:latin typeface="Arial" pitchFamily="34" charset="0"/>
                <a:cs typeface="Arial" pitchFamily="34" charset="0"/>
              </a:rPr>
              <a:t>Thank you for your interest in specifying </a:t>
            </a:r>
            <a:r>
              <a:rPr lang="en-US" sz="2200" b="1" dirty="0" smtClean="0">
                <a:solidFill>
                  <a:schemeClr val="bg2">
                    <a:lumMod val="25000"/>
                  </a:schemeClr>
                </a:solidFill>
                <a:latin typeface="Arial" pitchFamily="34" charset="0"/>
                <a:cs typeface="Arial" pitchFamily="34" charset="0"/>
              </a:rPr>
              <a:t/>
            </a:r>
            <a:br>
              <a:rPr lang="en-US" sz="2200" b="1" dirty="0" smtClean="0">
                <a:solidFill>
                  <a:schemeClr val="bg2">
                    <a:lumMod val="25000"/>
                  </a:schemeClr>
                </a:solidFill>
                <a:latin typeface="Arial" pitchFamily="34" charset="0"/>
                <a:cs typeface="Arial" pitchFamily="34" charset="0"/>
              </a:rPr>
            </a:br>
            <a:r>
              <a:rPr lang="en-US" sz="2200" b="1" dirty="0" smtClean="0">
                <a:solidFill>
                  <a:schemeClr val="bg2">
                    <a:lumMod val="25000"/>
                  </a:schemeClr>
                </a:solidFill>
                <a:latin typeface="Arial" pitchFamily="34" charset="0"/>
                <a:cs typeface="Arial" pitchFamily="34" charset="0"/>
              </a:rPr>
              <a:t>code-compliant </a:t>
            </a:r>
            <a:r>
              <a:rPr lang="en-US" sz="2200" b="1" dirty="0">
                <a:solidFill>
                  <a:schemeClr val="bg2">
                    <a:lumMod val="25000"/>
                  </a:schemeClr>
                </a:solidFill>
                <a:latin typeface="Arial" pitchFamily="34" charset="0"/>
                <a:cs typeface="Arial" pitchFamily="34" charset="0"/>
              </a:rPr>
              <a:t>toilet partitions.  </a:t>
            </a:r>
          </a:p>
          <a:p>
            <a:pPr algn="ctr"/>
            <a:endParaRPr lang="en-US" sz="2200" b="1" dirty="0">
              <a:solidFill>
                <a:schemeClr val="bg2">
                  <a:lumMod val="25000"/>
                </a:schemeClr>
              </a:solidFill>
              <a:latin typeface="Arial" pitchFamily="34" charset="0"/>
              <a:cs typeface="Arial" pitchFamily="34" charset="0"/>
            </a:endParaRPr>
          </a:p>
          <a:p>
            <a:pPr algn="ctr"/>
            <a:r>
              <a:rPr lang="en-US" sz="2200" b="1" dirty="0">
                <a:solidFill>
                  <a:schemeClr val="bg2">
                    <a:lumMod val="25000"/>
                  </a:schemeClr>
                </a:solidFill>
                <a:latin typeface="Arial" pitchFamily="34" charset="0"/>
                <a:cs typeface="Arial" pitchFamily="34" charset="0"/>
              </a:rPr>
              <a:t>Please contact Bobrick with any questions. </a:t>
            </a:r>
          </a:p>
        </p:txBody>
      </p:sp>
      <p:pic>
        <p:nvPicPr>
          <p:cNvPr id="9" name="Picture 8"/>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533854" y="4570398"/>
            <a:ext cx="2066846" cy="919176"/>
          </a:xfrm>
          <a:prstGeom prst="rect">
            <a:avLst/>
          </a:prstGeom>
        </p:spPr>
      </p:pic>
    </p:spTree>
    <p:extLst>
      <p:ext uri="{BB962C8B-B14F-4D97-AF65-F5344CB8AC3E}">
        <p14:creationId xmlns:p14="http://schemas.microsoft.com/office/powerpoint/2010/main" val="594230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498477"/>
            <a:ext cx="7886700" cy="353279"/>
          </a:xfrm>
        </p:spPr>
        <p:txBody>
          <a:bodyPr>
            <a:normAutofit fontScale="90000"/>
          </a:bodyPr>
          <a:lstStyle/>
          <a:p>
            <a:r>
              <a:rPr lang="en-US" dirty="0" smtClean="0">
                <a:latin typeface="Arial" pitchFamily="34" charset="0"/>
                <a:cs typeface="Arial" pitchFamily="34" charset="0"/>
              </a:rPr>
              <a:t>Learning Objectives</a:t>
            </a:r>
            <a:endParaRPr lang="en-US" dirty="0">
              <a:latin typeface="Arial" pitchFamily="34" charset="0"/>
              <a:cs typeface="Arial" pitchFamily="34" charset="0"/>
            </a:endParaRPr>
          </a:p>
        </p:txBody>
      </p:sp>
      <p:sp>
        <p:nvSpPr>
          <p:cNvPr id="5" name="Content Placeholder 2"/>
          <p:cNvSpPr>
            <a:spLocks noGrp="1"/>
          </p:cNvSpPr>
          <p:nvPr>
            <p:ph idx="1"/>
          </p:nvPr>
        </p:nvSpPr>
        <p:spPr>
          <a:xfrm>
            <a:off x="628649" y="914400"/>
            <a:ext cx="7794381" cy="4659923"/>
          </a:xfrm>
        </p:spPr>
        <p:txBody>
          <a:bodyPr>
            <a:normAutofit/>
          </a:bodyPr>
          <a:lstStyle/>
          <a:p>
            <a:pPr marL="457200" lvl="0" indent="-457200">
              <a:lnSpc>
                <a:spcPts val="2160"/>
              </a:lnSpc>
              <a:spcBef>
                <a:spcPts val="0"/>
              </a:spcBef>
              <a:spcAft>
                <a:spcPts val="1200"/>
              </a:spcAft>
              <a:buFont typeface="+mj-lt"/>
              <a:buAutoNum type="arabicPeriod"/>
            </a:pPr>
            <a:r>
              <a:rPr lang="en-US" sz="1800" dirty="0" smtClean="0">
                <a:latin typeface="Arial" pitchFamily="34" charset="0"/>
                <a:cs typeface="Arial" pitchFamily="34" charset="0"/>
              </a:rPr>
              <a:t>Understand current toilet partition material fire code compliance.</a:t>
            </a:r>
          </a:p>
          <a:p>
            <a:pPr marL="457200" lvl="0" indent="-457200">
              <a:lnSpc>
                <a:spcPts val="2160"/>
              </a:lnSpc>
              <a:spcBef>
                <a:spcPts val="0"/>
              </a:spcBef>
              <a:spcAft>
                <a:spcPts val="1200"/>
              </a:spcAft>
              <a:buFont typeface="+mj-lt"/>
              <a:buAutoNum type="arabicPeriod"/>
            </a:pPr>
            <a:r>
              <a:rPr lang="en-US" sz="1800" dirty="0" smtClean="0">
                <a:latin typeface="Arial" pitchFamily="34" charset="0"/>
                <a:cs typeface="Arial" pitchFamily="34" charset="0"/>
              </a:rPr>
              <a:t>Learn how to select the most appropriate toilet partition material, hardware, mounting configuration and privacy options based on building type.  </a:t>
            </a:r>
          </a:p>
          <a:p>
            <a:pPr marL="457200" lvl="0" indent="-457200">
              <a:lnSpc>
                <a:spcPts val="2160"/>
              </a:lnSpc>
              <a:spcBef>
                <a:spcPts val="0"/>
              </a:spcBef>
              <a:spcAft>
                <a:spcPts val="1200"/>
              </a:spcAft>
              <a:buFont typeface="+mj-lt"/>
              <a:buAutoNum type="arabicPeriod"/>
            </a:pPr>
            <a:r>
              <a:rPr lang="en-US" sz="1800" dirty="0" smtClean="0">
                <a:latin typeface="Arial" pitchFamily="34" charset="0"/>
                <a:cs typeface="Arial" pitchFamily="34" charset="0"/>
              </a:rPr>
              <a:t>Describe three ADA accessible toilet compartment layouts.</a:t>
            </a:r>
          </a:p>
          <a:p>
            <a:pPr marL="457200" lvl="0" indent="-457200">
              <a:lnSpc>
                <a:spcPts val="2160"/>
              </a:lnSpc>
              <a:spcBef>
                <a:spcPts val="0"/>
              </a:spcBef>
              <a:spcAft>
                <a:spcPts val="600"/>
              </a:spcAft>
              <a:buFont typeface="+mj-lt"/>
              <a:buAutoNum type="arabicPeriod"/>
            </a:pPr>
            <a:r>
              <a:rPr lang="en-US" sz="1800" dirty="0" smtClean="0">
                <a:latin typeface="Arial" pitchFamily="34" charset="0"/>
                <a:cs typeface="Arial" pitchFamily="34" charset="0"/>
              </a:rPr>
              <a:t>Identify guidelines for writing toilet compartment specifications.</a:t>
            </a:r>
            <a:endParaRPr lang="en-US" sz="1800" dirty="0">
              <a:latin typeface="Arial" pitchFamily="34" charset="0"/>
              <a:cs typeface="Arial" pitchFamily="34" charset="0"/>
            </a:endParaRPr>
          </a:p>
        </p:txBody>
      </p:sp>
    </p:spTree>
    <p:extLst>
      <p:ext uri="{BB962C8B-B14F-4D97-AF65-F5344CB8AC3E}">
        <p14:creationId xmlns:p14="http://schemas.microsoft.com/office/powerpoint/2010/main" val="18820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54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mtClean="0"/>
              <a:t>Introduction to Model Fire Codes &amp; Standards</a:t>
            </a:r>
            <a:endParaRPr lang="en-US" dirty="0"/>
          </a:p>
        </p:txBody>
      </p:sp>
      <p:sp>
        <p:nvSpPr>
          <p:cNvPr id="10" name="Content Placeholder 9"/>
          <p:cNvSpPr>
            <a:spLocks noGrp="1"/>
          </p:cNvSpPr>
          <p:nvPr>
            <p:ph sz="half" idx="1"/>
          </p:nvPr>
        </p:nvSpPr>
        <p:spPr>
          <a:xfrm>
            <a:off x="628650" y="967152"/>
            <a:ext cx="3886200" cy="4655894"/>
          </a:xfrm>
        </p:spPr>
        <p:txBody>
          <a:bodyPr/>
          <a:lstStyle/>
          <a:p>
            <a:r>
              <a:rPr lang="en-US" dirty="0" smtClean="0"/>
              <a:t>Model codes and standards related to fire safety and building construction have been developed by:</a:t>
            </a:r>
          </a:p>
          <a:p>
            <a:pPr lvl="1">
              <a:buFont typeface=".AppleSystemUIFont" charset="-120"/>
              <a:buChar char="–"/>
            </a:pPr>
            <a:r>
              <a:rPr lang="en-US" dirty="0" smtClean="0"/>
              <a:t>ICC</a:t>
            </a:r>
          </a:p>
          <a:p>
            <a:pPr lvl="1">
              <a:buFont typeface=".AppleSystemUIFont" charset="-120"/>
              <a:buChar char="–"/>
            </a:pPr>
            <a:r>
              <a:rPr lang="en-US" dirty="0" smtClean="0"/>
              <a:t>NFPA</a:t>
            </a:r>
          </a:p>
          <a:p>
            <a:r>
              <a:rPr lang="en-US" dirty="0" smtClean="0"/>
              <a:t>Codes and standards mandatory when adopted </a:t>
            </a:r>
            <a:br>
              <a:rPr lang="en-US" dirty="0" smtClean="0"/>
            </a:br>
            <a:r>
              <a:rPr lang="en-US" dirty="0" smtClean="0"/>
              <a:t>by a jurisdiction.</a:t>
            </a:r>
          </a:p>
          <a:p>
            <a:pPr lvl="1">
              <a:buFont typeface=".AppleSystemUIFont" charset="-120"/>
              <a:buChar char="–"/>
            </a:pPr>
            <a:r>
              <a:rPr lang="en-US" dirty="0" smtClean="0"/>
              <a:t>48 states have adopted various ICC (IBC, IFC) and NFPA codes from 2009 or later</a:t>
            </a:r>
          </a:p>
          <a:p>
            <a:r>
              <a:rPr lang="en-US" dirty="0" smtClean="0"/>
              <a:t>Many major corporations require compliance.</a:t>
            </a:r>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74" t="1035" r="20981" b="2009"/>
          <a:stretch/>
        </p:blipFill>
        <p:spPr>
          <a:xfrm>
            <a:off x="5020407" y="1333137"/>
            <a:ext cx="3083474" cy="3923921"/>
          </a:xfrm>
          <a:prstGeom prst="rect">
            <a:avLst/>
          </a:prstGeom>
          <a:solidFill>
            <a:schemeClr val="bg1"/>
          </a:solidFill>
          <a:effectLst>
            <a:outerShdw blurRad="215900" dist="190500" dir="5400000" algn="t" rotWithShape="0">
              <a:prstClr val="black">
                <a:alpha val="25000"/>
              </a:prstClr>
            </a:outerShdw>
          </a:effectLst>
        </p:spPr>
      </p:pic>
    </p:spTree>
    <p:extLst>
      <p:ext uri="{BB962C8B-B14F-4D97-AF65-F5344CB8AC3E}">
        <p14:creationId xmlns:p14="http://schemas.microsoft.com/office/powerpoint/2010/main" val="188308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plozier\AppData\Local\Temp\articulate\presenter\imgtemp\mUFjel0t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plozier\AppData\Local\Temp\articulate\presenter\imgtemp\J0o8gWhT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plozier\AppData\Local\Temp\articulate\presenter\imgtemp\ePn5Z6kU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plozier\AppData\Local\Temp\articulate\presenter\imgtemp\ePn5Z6kU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plozier\AppData\Local\Temp\articulate\presenter\imgtemp\7o9JzTfc_files\slide0001_image001.png"/>
</p:tagLst>
</file>

<file path=ppt/theme/theme1.xml><?xml version="1.0" encoding="utf-8"?>
<a:theme xmlns:a="http://schemas.openxmlformats.org/drawingml/2006/main" name="Introduction">
  <a:themeElements>
    <a:clrScheme name="Custom 8">
      <a:dk1>
        <a:srgbClr val="0D9CFF"/>
      </a:dk1>
      <a:lt1>
        <a:srgbClr val="FFFFFF"/>
      </a:lt1>
      <a:dk2>
        <a:srgbClr val="166A15"/>
      </a:dk2>
      <a:lt2>
        <a:srgbClr val="E7E6E6"/>
      </a:lt2>
      <a:accent1>
        <a:srgbClr val="C1C6D6"/>
      </a:accent1>
      <a:accent2>
        <a:srgbClr val="ED7D31"/>
      </a:accent2>
      <a:accent3>
        <a:srgbClr val="A5A5A5"/>
      </a:accent3>
      <a:accent4>
        <a:srgbClr val="FFC000"/>
      </a:accent4>
      <a:accent5>
        <a:srgbClr val="6B6B6B"/>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ilet Partition Material Fire Code Compliance">
  <a:themeElements>
    <a:clrScheme name="Custom 8">
      <a:dk1>
        <a:srgbClr val="0D9CFF"/>
      </a:dk1>
      <a:lt1>
        <a:srgbClr val="FFFFFF"/>
      </a:lt1>
      <a:dk2>
        <a:srgbClr val="166A15"/>
      </a:dk2>
      <a:lt2>
        <a:srgbClr val="E7E6E6"/>
      </a:lt2>
      <a:accent1>
        <a:srgbClr val="C1C6D6"/>
      </a:accent1>
      <a:accent2>
        <a:srgbClr val="ED7D31"/>
      </a:accent2>
      <a:accent3>
        <a:srgbClr val="A5A5A5"/>
      </a:accent3>
      <a:accent4>
        <a:srgbClr val="FFC000"/>
      </a:accent4>
      <a:accent5>
        <a:srgbClr val="6B6B6B"/>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cifying Toilet Compartments">
  <a:themeElements>
    <a:clrScheme name="Custom 8">
      <a:dk1>
        <a:srgbClr val="0D9CFF"/>
      </a:dk1>
      <a:lt1>
        <a:srgbClr val="FFFFFF"/>
      </a:lt1>
      <a:dk2>
        <a:srgbClr val="166A15"/>
      </a:dk2>
      <a:lt2>
        <a:srgbClr val="E7E6E6"/>
      </a:lt2>
      <a:accent1>
        <a:srgbClr val="C1C6D6"/>
      </a:accent1>
      <a:accent2>
        <a:srgbClr val="ED7D31"/>
      </a:accent2>
      <a:accent3>
        <a:srgbClr val="A5A5A5"/>
      </a:accent3>
      <a:accent4>
        <a:srgbClr val="FFC000"/>
      </a:accent4>
      <a:accent5>
        <a:srgbClr val="6B6B6B"/>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DA Accessible Toilet Compartment Layouts">
  <a:themeElements>
    <a:clrScheme name="Custom 8">
      <a:dk1>
        <a:srgbClr val="0D9CFF"/>
      </a:dk1>
      <a:lt1>
        <a:srgbClr val="FFFFFF"/>
      </a:lt1>
      <a:dk2>
        <a:srgbClr val="166A15"/>
      </a:dk2>
      <a:lt2>
        <a:srgbClr val="E7E6E6"/>
      </a:lt2>
      <a:accent1>
        <a:srgbClr val="C1C6D6"/>
      </a:accent1>
      <a:accent2>
        <a:srgbClr val="ED7D31"/>
      </a:accent2>
      <a:accent3>
        <a:srgbClr val="A5A5A5"/>
      </a:accent3>
      <a:accent4>
        <a:srgbClr val="FFC000"/>
      </a:accent4>
      <a:accent5>
        <a:srgbClr val="6B6B6B"/>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uidelines for Writing Toilet Compartment Specifications">
  <a:themeElements>
    <a:clrScheme name="Custom 8">
      <a:dk1>
        <a:srgbClr val="0D9CFF"/>
      </a:dk1>
      <a:lt1>
        <a:srgbClr val="FFFFFF"/>
      </a:lt1>
      <a:dk2>
        <a:srgbClr val="166A15"/>
      </a:dk2>
      <a:lt2>
        <a:srgbClr val="E7E6E6"/>
      </a:lt2>
      <a:accent1>
        <a:srgbClr val="C1C6D6"/>
      </a:accent1>
      <a:accent2>
        <a:srgbClr val="ED7D31"/>
      </a:accent2>
      <a:accent3>
        <a:srgbClr val="A5A5A5"/>
      </a:accent3>
      <a:accent4>
        <a:srgbClr val="FFC000"/>
      </a:accent4>
      <a:accent5>
        <a:srgbClr val="6B6B6B"/>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2294</TotalTime>
  <Words>9815</Words>
  <Application>Microsoft Office PowerPoint</Application>
  <PresentationFormat>On-screen Show (4:3)</PresentationFormat>
  <Paragraphs>995</Paragraphs>
  <Slides>67</Slides>
  <Notes>67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67</vt:i4>
      </vt:variant>
    </vt:vector>
  </HeadingPairs>
  <TitlesOfParts>
    <vt:vector size="78" baseType="lpstr">
      <vt:lpstr>.AppleSystemUIFont</vt:lpstr>
      <vt:lpstr>Arial</vt:lpstr>
      <vt:lpstr>Calibri</vt:lpstr>
      <vt:lpstr>Calibri Light</vt:lpstr>
      <vt:lpstr>Wingdings</vt:lpstr>
      <vt:lpstr>Introduction</vt:lpstr>
      <vt:lpstr>Toilet Partition Material Fire Code Compliance</vt:lpstr>
      <vt:lpstr>Specifying Toilet Compartments</vt:lpstr>
      <vt:lpstr>ADA Accessible Toilet Compartment Layouts</vt:lpstr>
      <vt:lpstr>Guidelines for Writing Toilet Compartment Specifications</vt:lpstr>
      <vt:lpstr>Custom Design</vt:lpstr>
      <vt:lpstr>PowerPoint Presentation</vt:lpstr>
      <vt:lpstr>AIA Best Practices</vt:lpstr>
      <vt:lpstr>IDCEC Education Credits</vt:lpstr>
      <vt:lpstr>IDCEC Education Credits</vt:lpstr>
      <vt:lpstr>PowerPoint Presentation</vt:lpstr>
      <vt:lpstr>Course Description</vt:lpstr>
      <vt:lpstr>Learning Objectives</vt:lpstr>
      <vt:lpstr>PowerPoint Presentation</vt:lpstr>
      <vt:lpstr>Introduction to Model Fire Codes &amp; Standards</vt:lpstr>
      <vt:lpstr>Introduction to Model Fire Codes &amp; Standards</vt:lpstr>
      <vt:lpstr>Revised Toilet Partition Requirements</vt:lpstr>
      <vt:lpstr>Non-PP and Non-HDPE Interior Finishes Compliance</vt:lpstr>
      <vt:lpstr>PP and HDPE Interior Finishes Compliance</vt:lpstr>
      <vt:lpstr> Request Test Documentation Confirming Compliance</vt:lpstr>
      <vt:lpstr>Code-Compliant Specifications</vt:lpstr>
      <vt:lpstr>PowerPoint Presentation</vt:lpstr>
      <vt:lpstr>Materials and Construction Methods</vt:lpstr>
      <vt:lpstr>Honeycomb Construction – Painted Metal</vt:lpstr>
      <vt:lpstr>Honeycomb Construction – Stainless Steel</vt:lpstr>
      <vt:lpstr>Bonded Construction - High Pressure Laminate</vt:lpstr>
      <vt:lpstr>Bonded Construction - Compact Laminate</vt:lpstr>
      <vt:lpstr>Homogeneous Construction - HDPE</vt:lpstr>
      <vt:lpstr>Homogeneous Construction - SCRC</vt:lpstr>
      <vt:lpstr>Graffiti-Resistance Test: Protocol ASTM D 6578</vt:lpstr>
      <vt:lpstr>Graffiti-Resistance Test: Protocol ASTM D 6578</vt:lpstr>
      <vt:lpstr>Scratch-Resistance Test: Protocol ASTM D 2197</vt:lpstr>
      <vt:lpstr>Scratch-Resistance Test: Protocol ASTM D 2197</vt:lpstr>
      <vt:lpstr>Impact Resistance Test: Protocol ASTM D 2794  </vt:lpstr>
      <vt:lpstr>Impact-Resistance Test – Protocol ASTM D 2794</vt:lpstr>
      <vt:lpstr>Surface Burning Characteristics: Protocol ASTM E 84</vt:lpstr>
      <vt:lpstr>Surface Burning Characteristics: Protocol ASTM E 84</vt:lpstr>
      <vt:lpstr>Surface Burning Characteristics: Protocol ASTM E 84</vt:lpstr>
      <vt:lpstr>Hardware Selection</vt:lpstr>
      <vt:lpstr>Hardware Selection</vt:lpstr>
      <vt:lpstr>Mounting Configurations</vt:lpstr>
      <vt:lpstr>Client Needs</vt:lpstr>
      <vt:lpstr>Building Type</vt:lpstr>
      <vt:lpstr>Prestige Buildings</vt:lpstr>
      <vt:lpstr>Standard Use Buildings</vt:lpstr>
      <vt:lpstr>Heavy Traffic Buildings</vt:lpstr>
      <vt:lpstr> Building Type Summary</vt:lpstr>
      <vt:lpstr>Privacy Options</vt:lpstr>
      <vt:lpstr>Privacy Options</vt:lpstr>
      <vt:lpstr>The Privacy Trend</vt:lpstr>
      <vt:lpstr>Gender-Inclusive Bathroom Legislation</vt:lpstr>
      <vt:lpstr>Privacy Partition University Installations</vt:lpstr>
      <vt:lpstr>Full Room/Single-User Restroom Considerations</vt:lpstr>
      <vt:lpstr>Privacy Partition Considerations</vt:lpstr>
      <vt:lpstr>Relative Costs of Privacy Partitions vs. Alternatives</vt:lpstr>
      <vt:lpstr>PowerPoint Presentation</vt:lpstr>
      <vt:lpstr>Accessible Toilet Compartments</vt:lpstr>
      <vt:lpstr>Wheelchair Accessible Toilet Compartment</vt:lpstr>
      <vt:lpstr>Large Wheelchair Accessible Toilet Compartment</vt:lpstr>
      <vt:lpstr>Large Wheelchair Accessible, Side Door Access</vt:lpstr>
      <vt:lpstr>Ambulatory Accessible Toilet Compartment</vt:lpstr>
      <vt:lpstr>Ambulatory Accessible Toilet Compartment (cont.)</vt:lpstr>
      <vt:lpstr>Toe Clearance: 2010 ADA &amp; 2009 ICC A117.1</vt:lpstr>
      <vt:lpstr>Toe Clearance Update in ICC A117.1 – 2017 Edition </vt:lpstr>
      <vt:lpstr>PowerPoint Presentation</vt:lpstr>
      <vt:lpstr>Writing an Enforceable Toilet Compartment Specification</vt:lpstr>
      <vt:lpstr>Writing an Enforceable Toilet Compartment Specification</vt:lpstr>
      <vt:lpstr>Writing an Enforceable Toilet Compartment Specification</vt:lpstr>
      <vt:lpstr>Example Toilet Compartment Specification</vt:lpstr>
      <vt:lpstr>Example Toilet Compartment Specification</vt:lpstr>
      <vt:lpstr>Example Toilet Compartment Specification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Miller</dc:creator>
  <cp:lastModifiedBy>Benjamin Korman</cp:lastModifiedBy>
  <cp:revision>208</cp:revision>
  <dcterms:created xsi:type="dcterms:W3CDTF">2017-10-11T19:42:18Z</dcterms:created>
  <dcterms:modified xsi:type="dcterms:W3CDTF">2018-03-13T19:40:07Z</dcterms:modified>
</cp:coreProperties>
</file>