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2" r:id="rId2"/>
    <p:sldMasterId id="2147483698" r:id="rId3"/>
  </p:sldMasterIdLst>
  <p:notesMasterIdLst>
    <p:notesMasterId r:id="rId29"/>
  </p:notesMasterIdLst>
  <p:handoutMasterIdLst>
    <p:handoutMasterId r:id="rId30"/>
  </p:handoutMasterIdLst>
  <p:sldIdLst>
    <p:sldId id="324" r:id="rId4"/>
    <p:sldId id="323" r:id="rId5"/>
    <p:sldId id="319" r:id="rId6"/>
    <p:sldId id="312" r:id="rId7"/>
    <p:sldId id="317" r:id="rId8"/>
    <p:sldId id="306" r:id="rId9"/>
    <p:sldId id="305" r:id="rId10"/>
    <p:sldId id="307" r:id="rId11"/>
    <p:sldId id="315" r:id="rId12"/>
    <p:sldId id="264" r:id="rId13"/>
    <p:sldId id="313" r:id="rId14"/>
    <p:sldId id="316" r:id="rId15"/>
    <p:sldId id="310" r:id="rId16"/>
    <p:sldId id="311" r:id="rId17"/>
    <p:sldId id="287" r:id="rId18"/>
    <p:sldId id="308" r:id="rId19"/>
    <p:sldId id="270" r:id="rId20"/>
    <p:sldId id="277" r:id="rId21"/>
    <p:sldId id="326" r:id="rId22"/>
    <p:sldId id="266" r:id="rId23"/>
    <p:sldId id="321" r:id="rId24"/>
    <p:sldId id="267" r:id="rId25"/>
    <p:sldId id="282" r:id="rId26"/>
    <p:sldId id="303" r:id="rId27"/>
    <p:sldId id="318" r:id="rId28"/>
  </p:sldIdLst>
  <p:sldSz cx="9144000" cy="5143500" type="screen16x9"/>
  <p:notesSz cx="68580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ylan" initials="LB" lastIdx="4" clrIdx="0"/>
  <p:cmAuthor id="1" name="Jack Robert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1D6F35"/>
    <a:srgbClr val="2EB1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6" autoAdjust="0"/>
    <p:restoredTop sz="98429" autoAdjust="0"/>
  </p:normalViewPr>
  <p:slideViewPr>
    <p:cSldViewPr snapToGrid="0">
      <p:cViewPr varScale="1">
        <p:scale>
          <a:sx n="149" d="100"/>
          <a:sy n="149" d="100"/>
        </p:scale>
        <p:origin x="-96" y="-96"/>
      </p:cViewPr>
      <p:guideLst>
        <p:guide orient="horz" pos="1620"/>
        <p:guide pos="2880"/>
      </p:guideLst>
    </p:cSldViewPr>
  </p:slideViewPr>
  <p:notesTextViewPr>
    <p:cViewPr>
      <p:scale>
        <a:sx n="100" d="100"/>
        <a:sy n="100" d="100"/>
      </p:scale>
      <p:origin x="0" y="0"/>
    </p:cViewPr>
  </p:notesTextViewPr>
  <p:notesViewPr>
    <p:cSldViewPr snapToGrid="0">
      <p:cViewPr varScale="1">
        <p:scale>
          <a:sx n="51" d="100"/>
          <a:sy n="51" d="100"/>
        </p:scale>
        <p:origin x="-2040" y="-11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08F89E7-0E12-486D-86AD-525BEFFC0F00}" type="datetimeFigureOut">
              <a:rPr lang="en-US" smtClean="0"/>
              <a:pPr/>
              <a:t>5/31/2013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30B6743-BA31-4AAF-AD86-760B348CFD9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DA27F5EC-2257-4CBC-B200-4195C4C5166B}" type="datetimeFigureOut">
              <a:rPr lang="en-US"/>
              <a:pPr>
                <a:defRPr/>
              </a:pPr>
              <a:t>5/31/2013</a:t>
            </a:fld>
            <a:endParaRPr lang="en-US"/>
          </a:p>
        </p:txBody>
      </p:sp>
      <p:sp>
        <p:nvSpPr>
          <p:cNvPr id="4" name="Slide Image Placeholder 3"/>
          <p:cNvSpPr>
            <a:spLocks noGrp="1" noRot="1" noChangeAspect="1"/>
          </p:cNvSpPr>
          <p:nvPr>
            <p:ph type="sldImg" idx="2"/>
          </p:nvPr>
        </p:nvSpPr>
        <p:spPr>
          <a:xfrm>
            <a:off x="331788" y="696913"/>
            <a:ext cx="6196012"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B415C13B-3D36-4D8B-8B49-6D0172DFD644}" type="slidenum">
              <a:rPr lang="en-US"/>
              <a:pPr>
                <a:defRPr/>
              </a:pPr>
              <a:t>‹#›</a:t>
            </a:fld>
            <a:endParaRPr lang="en-US"/>
          </a:p>
        </p:txBody>
      </p:sp>
    </p:spTree>
    <p:extLst>
      <p:ext uri="{BB962C8B-B14F-4D97-AF65-F5344CB8AC3E}">
        <p14:creationId xmlns="" xmlns:p14="http://schemas.microsoft.com/office/powerpoint/2010/main" val="327970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r>
              <a:rPr lang="en-US" sz="1200" b="1" kern="1200" dirty="0" smtClean="0">
                <a:solidFill>
                  <a:schemeClr val="tx1"/>
                </a:solidFill>
                <a:latin typeface="+mn-lt"/>
                <a:ea typeface="+mn-ea"/>
                <a:cs typeface="+mn-cs"/>
              </a:rPr>
              <a:t>Demo store:  Start at the end to see the “finished product” and then we will walk through the steps to get here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Overview of homepage</a:t>
            </a:r>
          </a:p>
          <a:p>
            <a:pPr lvl="0"/>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Customizable theme optimized for ecommerce best practice</a:t>
            </a:r>
          </a:p>
          <a:p>
            <a:r>
              <a:rPr lang="en-US" sz="1200" kern="1200" dirty="0" smtClean="0">
                <a:solidFill>
                  <a:schemeClr val="tx1"/>
                </a:solidFill>
                <a:latin typeface="+mn-lt"/>
                <a:ea typeface="+mn-ea"/>
                <a:cs typeface="+mn-cs"/>
              </a:rPr>
              <a:t>Other example sites:  Margaritaville, etc. (end back</a:t>
            </a:r>
            <a:r>
              <a:rPr lang="en-US" sz="1200" kern="1200" baseline="0" dirty="0" smtClean="0">
                <a:solidFill>
                  <a:schemeClr val="tx1"/>
                </a:solidFill>
                <a:latin typeface="+mn-lt"/>
                <a:ea typeface="+mn-ea"/>
                <a:cs typeface="+mn-cs"/>
              </a:rPr>
              <a:t> on the demo store)</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 Homepage slide show</a:t>
            </a:r>
          </a:p>
          <a:p>
            <a:pPr lvl="0"/>
            <a:r>
              <a:rPr lang="en-US" sz="1200" kern="1200" dirty="0" smtClean="0">
                <a:solidFill>
                  <a:schemeClr val="tx1"/>
                </a:solidFill>
                <a:latin typeface="+mn-lt"/>
                <a:ea typeface="+mn-ea"/>
                <a:cs typeface="+mn-cs"/>
              </a:rPr>
              <a:t> - Sale and new items sliders</a:t>
            </a:r>
          </a:p>
          <a:p>
            <a:pPr lvl="0"/>
            <a:r>
              <a:rPr lang="en-US" sz="1200" kern="1200" dirty="0" smtClean="0">
                <a:solidFill>
                  <a:schemeClr val="tx1"/>
                </a:solidFill>
                <a:latin typeface="+mn-lt"/>
                <a:ea typeface="+mn-ea"/>
                <a:cs typeface="+mn-cs"/>
              </a:rPr>
              <a:t> - Cart widget dropdown</a:t>
            </a:r>
          </a:p>
          <a:p>
            <a:pPr lvl="0"/>
            <a:r>
              <a:rPr lang="en-US" sz="1200" kern="1200" dirty="0" smtClean="0">
                <a:solidFill>
                  <a:schemeClr val="tx1"/>
                </a:solidFill>
                <a:latin typeface="+mn-lt"/>
                <a:ea typeface="+mn-ea"/>
                <a:cs typeface="+mn-cs"/>
              </a:rPr>
              <a:t> - Navigation – mega menu</a:t>
            </a:r>
          </a:p>
          <a:p>
            <a:r>
              <a:rPr lang="en-US" sz="1200" kern="1200" dirty="0" smtClean="0">
                <a:solidFill>
                  <a:schemeClr val="tx1"/>
                </a:solidFill>
                <a:latin typeface="+mn-lt"/>
                <a:ea typeface="+mn-ea"/>
                <a:cs typeface="+mn-cs"/>
              </a:rPr>
              <a:t>“For the Home” category – see items immediately</a:t>
            </a:r>
          </a:p>
          <a:p>
            <a:pPr lvl="0"/>
            <a:r>
              <a:rPr lang="en-US" sz="1200" kern="1200" dirty="0" smtClean="0">
                <a:solidFill>
                  <a:schemeClr val="tx1"/>
                </a:solidFill>
                <a:latin typeface="+mn-lt"/>
                <a:ea typeface="+mn-ea"/>
                <a:cs typeface="+mn-cs"/>
              </a:rPr>
              <a:t> - View by grid/list, view quantities </a:t>
            </a:r>
          </a:p>
          <a:p>
            <a:pPr lvl="0"/>
            <a:r>
              <a:rPr lang="en-US" sz="1200" kern="1200" dirty="0" smtClean="0">
                <a:solidFill>
                  <a:schemeClr val="tx1"/>
                </a:solidFill>
                <a:latin typeface="+mn-lt"/>
                <a:ea typeface="+mn-ea"/>
                <a:cs typeface="+mn-cs"/>
              </a:rPr>
              <a:t> - Layered navigation</a:t>
            </a:r>
          </a:p>
          <a:p>
            <a:r>
              <a:rPr lang="en-US" sz="1200" kern="1200" dirty="0" err="1" smtClean="0">
                <a:solidFill>
                  <a:schemeClr val="tx1"/>
                </a:solidFill>
                <a:latin typeface="+mn-lt"/>
                <a:ea typeface="+mn-ea"/>
                <a:cs typeface="+mn-cs"/>
              </a:rPr>
              <a:t>Schaefers</a:t>
            </a:r>
            <a:r>
              <a:rPr lang="en-US" sz="1200" kern="1200" dirty="0" smtClean="0">
                <a:solidFill>
                  <a:schemeClr val="tx1"/>
                </a:solidFill>
                <a:latin typeface="+mn-lt"/>
                <a:ea typeface="+mn-ea"/>
                <a:cs typeface="+mn-cs"/>
              </a:rPr>
              <a:t> example – see how they used layered navigation</a:t>
            </a:r>
          </a:p>
          <a:p>
            <a:r>
              <a:rPr lang="en-US" sz="1200" kern="1200" dirty="0" smtClean="0">
                <a:solidFill>
                  <a:schemeClr val="tx1"/>
                </a:solidFill>
                <a:latin typeface="+mn-lt"/>
                <a:ea typeface="+mn-ea"/>
                <a:cs typeface="+mn-cs"/>
              </a:rPr>
              <a:t>“Women’s” category landing page</a:t>
            </a:r>
          </a:p>
          <a:p>
            <a:r>
              <a:rPr lang="en-US" sz="1200" kern="1200" dirty="0" smtClean="0">
                <a:solidFill>
                  <a:schemeClr val="tx1"/>
                </a:solidFill>
                <a:latin typeface="+mn-lt"/>
                <a:ea typeface="+mn-ea"/>
                <a:cs typeface="+mn-cs"/>
              </a:rPr>
              <a:t> -Shop by Brand: “Coach,” choose purse, show item page</a:t>
            </a:r>
          </a:p>
          <a:p>
            <a:pPr lvl="0"/>
            <a:r>
              <a:rPr lang="en-US" sz="1200" kern="1200" dirty="0" smtClean="0">
                <a:solidFill>
                  <a:schemeClr val="tx1"/>
                </a:solidFill>
                <a:latin typeface="+mn-lt"/>
                <a:ea typeface="+mn-ea"/>
                <a:cs typeface="+mn-cs"/>
              </a:rPr>
              <a:t> - Information from CP</a:t>
            </a:r>
          </a:p>
          <a:p>
            <a:pPr lvl="0"/>
            <a:r>
              <a:rPr lang="en-US" sz="1200" kern="1200" dirty="0" smtClean="0">
                <a:solidFill>
                  <a:schemeClr val="tx1"/>
                </a:solidFill>
                <a:latin typeface="+mn-lt"/>
                <a:ea typeface="+mn-ea"/>
                <a:cs typeface="+mn-cs"/>
              </a:rPr>
              <a:t> - Change color, changes image</a:t>
            </a:r>
          </a:p>
          <a:p>
            <a:pPr lvl="0"/>
            <a:r>
              <a:rPr lang="en-US" sz="1200" kern="1200" dirty="0" smtClean="0">
                <a:solidFill>
                  <a:schemeClr val="tx1"/>
                </a:solidFill>
                <a:latin typeface="+mn-lt"/>
                <a:ea typeface="+mn-ea"/>
                <a:cs typeface="+mn-cs"/>
              </a:rPr>
              <a:t> - Related items</a:t>
            </a:r>
          </a:p>
          <a:p>
            <a:pPr lvl="0"/>
            <a:r>
              <a:rPr lang="en-US" sz="1200" kern="1200" dirty="0" smtClean="0">
                <a:solidFill>
                  <a:schemeClr val="tx1"/>
                </a:solidFill>
                <a:latin typeface="+mn-lt"/>
                <a:ea typeface="+mn-ea"/>
                <a:cs typeface="+mn-cs"/>
              </a:rPr>
              <a:t> - Search engine friendly URLs</a:t>
            </a:r>
          </a:p>
          <a:p>
            <a:r>
              <a:rPr lang="en-US" sz="1200" kern="1200" dirty="0" smtClean="0">
                <a:solidFill>
                  <a:schemeClr val="tx1"/>
                </a:solidFill>
                <a:latin typeface="+mn-lt"/>
                <a:ea typeface="+mn-ea"/>
                <a:cs typeface="+mn-cs"/>
              </a:rPr>
              <a:t>Wish List</a:t>
            </a:r>
          </a:p>
          <a:p>
            <a:pPr lvl="0"/>
            <a:r>
              <a:rPr lang="en-US" sz="1200" kern="1200" dirty="0" smtClean="0">
                <a:solidFill>
                  <a:schemeClr val="tx1"/>
                </a:solidFill>
                <a:latin typeface="+mn-lt"/>
                <a:ea typeface="+mn-ea"/>
                <a:cs typeface="+mn-cs"/>
              </a:rPr>
              <a:t> - Recently viewed items</a:t>
            </a:r>
          </a:p>
          <a:p>
            <a:pPr lvl="0"/>
            <a:r>
              <a:rPr lang="en-US" sz="1200" kern="1200" dirty="0" smtClean="0">
                <a:solidFill>
                  <a:schemeClr val="tx1"/>
                </a:solidFill>
                <a:latin typeface="+mn-lt"/>
                <a:ea typeface="+mn-ea"/>
                <a:cs typeface="+mn-cs"/>
              </a:rPr>
              <a:t> - Compare products</a:t>
            </a:r>
          </a:p>
          <a:p>
            <a:r>
              <a:rPr lang="en-US" sz="1200" kern="1200" dirty="0" err="1" smtClean="0">
                <a:solidFill>
                  <a:schemeClr val="tx1"/>
                </a:solidFill>
                <a:latin typeface="+mn-lt"/>
                <a:ea typeface="+mn-ea"/>
                <a:cs typeface="+mn-cs"/>
              </a:rPr>
              <a:t>Bulova</a:t>
            </a:r>
            <a:r>
              <a:rPr lang="en-US" sz="1200" kern="1200" dirty="0" smtClean="0">
                <a:solidFill>
                  <a:schemeClr val="tx1"/>
                </a:solidFill>
                <a:latin typeface="+mn-lt"/>
                <a:ea typeface="+mn-ea"/>
                <a:cs typeface="+mn-cs"/>
              </a:rPr>
              <a:t> Watch</a:t>
            </a:r>
          </a:p>
          <a:p>
            <a:pPr lvl="0"/>
            <a:r>
              <a:rPr lang="en-US" sz="1200" kern="1200" dirty="0" smtClean="0">
                <a:solidFill>
                  <a:schemeClr val="tx1"/>
                </a:solidFill>
                <a:latin typeface="+mn-lt"/>
                <a:ea typeface="+mn-ea"/>
                <a:cs typeface="+mn-cs"/>
              </a:rPr>
              <a:t> - Out of stock</a:t>
            </a:r>
          </a:p>
          <a:p>
            <a:pPr lvl="0"/>
            <a:r>
              <a:rPr lang="en-US" sz="1200" kern="1200" dirty="0" smtClean="0">
                <a:solidFill>
                  <a:schemeClr val="tx1"/>
                </a:solidFill>
                <a:latin typeface="+mn-lt"/>
                <a:ea typeface="+mn-ea"/>
                <a:cs typeface="+mn-cs"/>
              </a:rPr>
              <a:t> - Image zoom</a:t>
            </a:r>
          </a:p>
          <a:p>
            <a:pPr lvl="0"/>
            <a:r>
              <a:rPr lang="en-US" sz="1200" kern="1200" dirty="0" smtClean="0">
                <a:solidFill>
                  <a:schemeClr val="tx1"/>
                </a:solidFill>
                <a:latin typeface="+mn-lt"/>
                <a:ea typeface="+mn-ea"/>
                <a:cs typeface="+mn-cs"/>
              </a:rPr>
              <a:t> - Reviews</a:t>
            </a:r>
          </a:p>
          <a:p>
            <a:pPr lvl="0"/>
            <a:r>
              <a:rPr lang="en-US" sz="1200" kern="1200" dirty="0" smtClean="0">
                <a:solidFill>
                  <a:schemeClr val="tx1"/>
                </a:solidFill>
                <a:latin typeface="+mn-lt"/>
                <a:ea typeface="+mn-ea"/>
                <a:cs typeface="+mn-cs"/>
              </a:rPr>
              <a:t> - Related items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Counterpoint:  That was the final product, let’s take a look at where this information originates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Item information comes from Counterpoint</a:t>
            </a:r>
          </a:p>
          <a:p>
            <a:r>
              <a:rPr lang="en-US" sz="1200" kern="1200" dirty="0" smtClean="0">
                <a:solidFill>
                  <a:schemeClr val="tx1"/>
                </a:solidFill>
                <a:latin typeface="+mn-lt"/>
                <a:ea typeface="+mn-ea"/>
                <a:cs typeface="+mn-cs"/>
              </a:rPr>
              <a:t>View purse – marked as ecommerce, look at tabs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Admin Panel:  This is where you configure how your site looks, behaves and functions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Quickly mention Dashboard</a:t>
            </a:r>
          </a:p>
          <a:p>
            <a:r>
              <a:rPr lang="en-US" sz="1200" kern="1200" dirty="0" smtClean="0">
                <a:solidFill>
                  <a:schemeClr val="tx1"/>
                </a:solidFill>
                <a:latin typeface="+mn-lt"/>
                <a:ea typeface="+mn-ea"/>
                <a:cs typeface="+mn-cs"/>
              </a:rPr>
              <a:t>CMS - Design components</a:t>
            </a:r>
          </a:p>
          <a:p>
            <a:pPr lvl="0"/>
            <a:r>
              <a:rPr lang="en-US" sz="1200" kern="1200" dirty="0" smtClean="0">
                <a:solidFill>
                  <a:schemeClr val="tx1"/>
                </a:solidFill>
                <a:latin typeface="+mn-lt"/>
                <a:ea typeface="+mn-ea"/>
                <a:cs typeface="+mn-cs"/>
              </a:rPr>
              <a:t> - Pages show the “About Us” page</a:t>
            </a:r>
          </a:p>
          <a:p>
            <a:pPr lvl="0"/>
            <a:r>
              <a:rPr lang="en-US" sz="1200" kern="1200" dirty="0" smtClean="0">
                <a:solidFill>
                  <a:schemeClr val="tx1"/>
                </a:solidFill>
                <a:latin typeface="+mn-lt"/>
                <a:ea typeface="+mn-ea"/>
                <a:cs typeface="+mn-cs"/>
              </a:rPr>
              <a:t> - Use static blocks to create content that will appear on multiple pages (banners, header and footer, etc.)</a:t>
            </a:r>
          </a:p>
          <a:p>
            <a:pPr lvl="0"/>
            <a:r>
              <a:rPr lang="en-US" sz="1200" kern="1200" dirty="0" smtClean="0">
                <a:solidFill>
                  <a:schemeClr val="tx1"/>
                </a:solidFill>
                <a:latin typeface="+mn-lt"/>
                <a:ea typeface="+mn-ea"/>
                <a:cs typeface="+mn-cs"/>
              </a:rPr>
              <a:t> - Create a homepage slide show</a:t>
            </a:r>
          </a:p>
          <a:p>
            <a:r>
              <a:rPr lang="en-US" sz="1200" kern="1200" dirty="0" smtClean="0">
                <a:solidFill>
                  <a:schemeClr val="tx1"/>
                </a:solidFill>
                <a:latin typeface="+mn-lt"/>
                <a:ea typeface="+mn-ea"/>
                <a:cs typeface="+mn-cs"/>
              </a:rPr>
              <a:t>System / Configuration  (give overview of setup – Sections/Tabs)</a:t>
            </a:r>
          </a:p>
          <a:p>
            <a:pPr lvl="0"/>
            <a:r>
              <a:rPr lang="en-US" sz="1200" kern="1200" dirty="0" smtClean="0">
                <a:solidFill>
                  <a:schemeClr val="tx1"/>
                </a:solidFill>
                <a:latin typeface="+mn-lt"/>
                <a:ea typeface="+mn-ea"/>
                <a:cs typeface="+mn-cs"/>
              </a:rPr>
              <a:t>Design components</a:t>
            </a:r>
          </a:p>
          <a:p>
            <a:pPr lvl="1"/>
            <a:r>
              <a:rPr lang="en-US" sz="1200" kern="1200" dirty="0" smtClean="0">
                <a:solidFill>
                  <a:schemeClr val="tx1"/>
                </a:solidFill>
                <a:latin typeface="+mn-lt"/>
                <a:ea typeface="+mn-ea"/>
                <a:cs typeface="+mn-cs"/>
              </a:rPr>
              <a:t>Homepage Slideshow – choose rotation effect and timing</a:t>
            </a:r>
          </a:p>
          <a:p>
            <a:pPr lvl="0"/>
            <a:r>
              <a:rPr lang="en-US" sz="1200" kern="1200" dirty="0" smtClean="0">
                <a:solidFill>
                  <a:schemeClr val="tx1"/>
                </a:solidFill>
                <a:latin typeface="+mn-lt"/>
                <a:ea typeface="+mn-ea"/>
                <a:cs typeface="+mn-cs"/>
              </a:rPr>
              <a:t>Configuration of business decisions</a:t>
            </a:r>
          </a:p>
          <a:p>
            <a:pPr lvl="1"/>
            <a:r>
              <a:rPr lang="en-US" sz="1200" kern="1200" dirty="0" smtClean="0">
                <a:solidFill>
                  <a:schemeClr val="tx1"/>
                </a:solidFill>
                <a:latin typeface="+mn-lt"/>
                <a:ea typeface="+mn-ea"/>
                <a:cs typeface="+mn-cs"/>
              </a:rPr>
              <a:t>Shipping methods</a:t>
            </a:r>
          </a:p>
          <a:p>
            <a:pPr lvl="1"/>
            <a:r>
              <a:rPr lang="en-US" sz="1200" kern="1200" dirty="0" smtClean="0">
                <a:solidFill>
                  <a:schemeClr val="tx1"/>
                </a:solidFill>
                <a:latin typeface="+mn-lt"/>
                <a:ea typeface="+mn-ea"/>
                <a:cs typeface="+mn-cs"/>
              </a:rPr>
              <a:t>Payment options</a:t>
            </a:r>
          </a:p>
          <a:p>
            <a:r>
              <a:rPr lang="en-US" sz="1200" kern="1200" dirty="0" smtClean="0">
                <a:solidFill>
                  <a:schemeClr val="tx1"/>
                </a:solidFill>
                <a:latin typeface="+mn-lt"/>
                <a:ea typeface="+mn-ea"/>
                <a:cs typeface="+mn-cs"/>
              </a:rPr>
              <a:t>Dashboard</a:t>
            </a:r>
          </a:p>
          <a:p>
            <a:r>
              <a:rPr lang="en-US" sz="1200" kern="1200" dirty="0" smtClean="0">
                <a:solidFill>
                  <a:schemeClr val="tx1"/>
                </a:solidFill>
                <a:latin typeface="+mn-lt"/>
                <a:ea typeface="+mn-ea"/>
                <a:cs typeface="+mn-cs"/>
              </a:rPr>
              <a:t>Admin panel recap: this is an area to control how your site looks, behaves and functions.  Many of the settings available are quite granular.  They come set by default but it is nice to know you have the option to alter them.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PowerPoint: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Recap of next steps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marL="229510" indent="-229510">
              <a:spcBef>
                <a:spcPct val="20000"/>
              </a:spcBef>
            </a:pPr>
            <a:r>
              <a:rPr lang="en-US" sz="1400" b="0" dirty="0" smtClean="0">
                <a:latin typeface="Century Gothic" pitchFamily="34" charset="0"/>
              </a:rPr>
              <a:t>Let’s talk about the steps involved in bringing your site live.  There are 3 main steps and each of</a:t>
            </a:r>
            <a:r>
              <a:rPr lang="en-US" sz="1400" b="0" baseline="0" dirty="0" smtClean="0">
                <a:latin typeface="Century Gothic" pitchFamily="34" charset="0"/>
              </a:rPr>
              <a:t> these steps has multiple pieces involved.</a:t>
            </a:r>
            <a:endParaRPr lang="en-US" sz="1400" b="0" dirty="0" smtClean="0">
              <a:latin typeface="Century Gothic" pitchFamily="34" charset="0"/>
            </a:endParaRPr>
          </a:p>
          <a:p>
            <a:pPr marL="229510" indent="-229510">
              <a:spcBef>
                <a:spcPct val="20000"/>
              </a:spcBef>
            </a:pPr>
            <a:endParaRPr lang="en-US" sz="1400" b="0" dirty="0" smtClean="0">
              <a:latin typeface="Century Gothic" pitchFamily="34" charset="0"/>
            </a:endParaRPr>
          </a:p>
          <a:p>
            <a:pPr marL="229510" indent="-229510">
              <a:spcBef>
                <a:spcPct val="20000"/>
              </a:spcBef>
            </a:pPr>
            <a:r>
              <a:rPr lang="en-US" sz="1400" b="0" dirty="0" smtClean="0">
                <a:latin typeface="Century Gothic" pitchFamily="34" charset="0"/>
              </a:rPr>
              <a:t>Step 1:</a:t>
            </a:r>
          </a:p>
          <a:p>
            <a:pPr marL="229510" indent="-229510">
              <a:spcBef>
                <a:spcPct val="20000"/>
              </a:spcBef>
            </a:pPr>
            <a:r>
              <a:rPr lang="en-US" sz="1400" b="0" dirty="0" smtClean="0">
                <a:latin typeface="Century Gothic" pitchFamily="34" charset="0"/>
              </a:rPr>
              <a:t>This</a:t>
            </a:r>
            <a:r>
              <a:rPr lang="en-US" sz="1400" b="0" baseline="0" dirty="0" smtClean="0">
                <a:latin typeface="Century Gothic" pitchFamily="34" charset="0"/>
              </a:rPr>
              <a:t> is when you choose which items to include in your online store.  </a:t>
            </a:r>
          </a:p>
          <a:p>
            <a:pPr marL="229510" indent="-229510">
              <a:spcBef>
                <a:spcPct val="20000"/>
              </a:spcBef>
            </a:pPr>
            <a:r>
              <a:rPr lang="en-US" sz="1400" b="0" baseline="0" dirty="0" smtClean="0">
                <a:latin typeface="Century Gothic" pitchFamily="34" charset="0"/>
              </a:rPr>
              <a:t> - update description</a:t>
            </a:r>
          </a:p>
          <a:p>
            <a:pPr marL="229510" indent="-229510">
              <a:spcBef>
                <a:spcPct val="20000"/>
              </a:spcBef>
            </a:pPr>
            <a:r>
              <a:rPr lang="en-US" sz="1400" b="0" baseline="0" dirty="0" smtClean="0">
                <a:latin typeface="Century Gothic" pitchFamily="34" charset="0"/>
              </a:rPr>
              <a:t> - add long description</a:t>
            </a:r>
          </a:p>
          <a:p>
            <a:pPr marL="229510" indent="-229510">
              <a:spcBef>
                <a:spcPct val="20000"/>
              </a:spcBef>
            </a:pPr>
            <a:r>
              <a:rPr lang="en-US" sz="1400" b="0" baseline="0" dirty="0" smtClean="0">
                <a:latin typeface="Century Gothic" pitchFamily="34" charset="0"/>
              </a:rPr>
              <a:t> - add weight</a:t>
            </a:r>
          </a:p>
          <a:p>
            <a:pPr marL="229510" indent="-229510">
              <a:spcBef>
                <a:spcPct val="20000"/>
              </a:spcBef>
            </a:pPr>
            <a:r>
              <a:rPr lang="en-US" sz="1400" b="0" baseline="0" dirty="0" smtClean="0">
                <a:latin typeface="Century Gothic" pitchFamily="34" charset="0"/>
              </a:rPr>
              <a:t> - web-ready images</a:t>
            </a:r>
          </a:p>
          <a:p>
            <a:pPr marL="229510" indent="-229510">
              <a:spcBef>
                <a:spcPct val="20000"/>
              </a:spcBef>
            </a:pPr>
            <a:endParaRPr lang="en-US" sz="1400" b="0" baseline="0" dirty="0" smtClean="0">
              <a:latin typeface="Century Gothic" pitchFamily="34" charset="0"/>
            </a:endParaRPr>
          </a:p>
          <a:p>
            <a:pPr marL="229510" indent="-229510">
              <a:spcBef>
                <a:spcPct val="20000"/>
              </a:spcBef>
            </a:pPr>
            <a:r>
              <a:rPr lang="en-US" sz="1400" b="0" baseline="0" dirty="0" smtClean="0">
                <a:latin typeface="Century Gothic" pitchFamily="34" charset="0"/>
              </a:rPr>
              <a:t>These pieces are done inside CP</a:t>
            </a:r>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r>
              <a:rPr lang="en-US" sz="1400" b="0" dirty="0" smtClean="0"/>
              <a:t>Step</a:t>
            </a:r>
            <a:r>
              <a:rPr lang="en-US" sz="1400" b="0" baseline="0" dirty="0" smtClean="0"/>
              <a:t> 2 is to look at your website design</a:t>
            </a:r>
            <a:endParaRPr lang="en-US" sz="1400" b="0" dirty="0" smtClean="0"/>
          </a:p>
          <a:p>
            <a:r>
              <a:rPr lang="en-US" sz="1400" b="0" dirty="0" smtClean="0"/>
              <a:t> - Change the Colors</a:t>
            </a:r>
          </a:p>
          <a:p>
            <a:r>
              <a:rPr lang="en-US" sz="1400" b="0" dirty="0" smtClean="0"/>
              <a:t> - Choose a font</a:t>
            </a:r>
          </a:p>
          <a:p>
            <a:r>
              <a:rPr lang="en-US" sz="1400" b="0" dirty="0" smtClean="0"/>
              <a:t> - Upload storefront</a:t>
            </a:r>
            <a:r>
              <a:rPr lang="en-US" sz="1400" b="0" baseline="0" dirty="0" smtClean="0"/>
              <a:t> i</a:t>
            </a:r>
            <a:r>
              <a:rPr lang="en-US" sz="1400" b="0" dirty="0" smtClean="0"/>
              <a:t>mages</a:t>
            </a:r>
          </a:p>
          <a:p>
            <a:r>
              <a:rPr lang="en-US" sz="1400" b="0" dirty="0" smtClean="0"/>
              <a:t> - Change the Header and Footer</a:t>
            </a:r>
          </a:p>
          <a:p>
            <a:r>
              <a:rPr lang="en-US" sz="1400" b="0" dirty="0" smtClean="0"/>
              <a:t> - Add Home Page Content</a:t>
            </a:r>
          </a:p>
          <a:p>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marL="229510" indent="-229510">
              <a:spcBef>
                <a:spcPct val="20000"/>
              </a:spcBef>
            </a:pPr>
            <a:r>
              <a:rPr lang="en-US" sz="1400" b="0" dirty="0" smtClean="0">
                <a:latin typeface="Century Gothic" pitchFamily="34" charset="0"/>
              </a:rPr>
              <a:t>Step 3: Set</a:t>
            </a:r>
            <a:r>
              <a:rPr lang="en-US" sz="1400" b="0" baseline="0" dirty="0" smtClean="0">
                <a:latin typeface="Century Gothic" pitchFamily="34" charset="0"/>
              </a:rPr>
              <a:t> up your site configuration</a:t>
            </a:r>
            <a:endParaRPr lang="en-US" sz="1400" b="0" dirty="0" smtClean="0">
              <a:latin typeface="Century Gothic" pitchFamily="34" charset="0"/>
            </a:endParaRPr>
          </a:p>
          <a:p>
            <a:pPr marL="229510" indent="-229510">
              <a:spcBef>
                <a:spcPct val="20000"/>
              </a:spcBef>
            </a:pPr>
            <a:endParaRPr lang="en-US" sz="1400" b="0" dirty="0" smtClean="0">
              <a:latin typeface="Century Gothic" pitchFamily="34" charset="0"/>
            </a:endParaRPr>
          </a:p>
          <a:p>
            <a:pPr marL="229510" indent="-229510">
              <a:spcBef>
                <a:spcPct val="20000"/>
              </a:spcBef>
            </a:pPr>
            <a:r>
              <a:rPr lang="en-US" sz="1400" b="0" dirty="0" smtClean="0">
                <a:latin typeface="Century Gothic" pitchFamily="34" charset="0"/>
              </a:rPr>
              <a:t> - Shipping options</a:t>
            </a:r>
          </a:p>
          <a:p>
            <a:pPr marL="229510" indent="-229510">
              <a:spcBef>
                <a:spcPct val="20000"/>
              </a:spcBef>
            </a:pPr>
            <a:r>
              <a:rPr lang="en-US" sz="1400" b="0" dirty="0" smtClean="0">
                <a:latin typeface="Century Gothic" pitchFamily="34" charset="0"/>
              </a:rPr>
              <a:t> - Payment methods</a:t>
            </a:r>
          </a:p>
          <a:p>
            <a:pPr marL="229510" indent="-229510" defTabSz="924458" eaLnBrk="1" fontAlgn="auto" hangingPunct="1">
              <a:spcBef>
                <a:spcPct val="20000"/>
              </a:spcBef>
              <a:spcAft>
                <a:spcPts val="0"/>
              </a:spcAft>
              <a:defRPr/>
            </a:pPr>
            <a:r>
              <a:rPr lang="en-US" sz="1400" b="0" dirty="0" smtClean="0">
                <a:latin typeface="Century Gothic" pitchFamily="34" charset="0"/>
              </a:rPr>
              <a:t> - Define tax information</a:t>
            </a:r>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r>
              <a:rPr lang="en-US" sz="2400" dirty="0" smtClean="0"/>
              <a:t>There</a:t>
            </a:r>
            <a:r>
              <a:rPr lang="en-US" sz="2400" baseline="0" dirty="0" smtClean="0"/>
              <a:t> are migration utilities to help you move from an existing site.  For example, there is a tool to help you with 301 redirects.  If you have a site today, that site is building trust with Google and you want to transfer that trust to your new site when you move.  301 redirects are like sending </a:t>
            </a:r>
            <a:r>
              <a:rPr lang="en-US" sz="2400" baseline="0" dirty="0" err="1" smtClean="0"/>
              <a:t>google</a:t>
            </a:r>
            <a:r>
              <a:rPr lang="en-US" sz="2400" baseline="0" dirty="0" smtClean="0"/>
              <a:t> an address change notification and this migration tool will make that easier.  </a:t>
            </a:r>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r>
              <a:rPr lang="en-US" sz="1400" dirty="0" smtClean="0"/>
              <a:t>With NCR Retail</a:t>
            </a:r>
            <a:r>
              <a:rPr lang="en-US" sz="1400" baseline="0" dirty="0" smtClean="0"/>
              <a:t> Online…  </a:t>
            </a:r>
            <a:endParaRPr lang="en-US" sz="1400" dirty="0" smtClean="0"/>
          </a:p>
          <a:p>
            <a:endParaRPr lang="en-US" sz="1400" dirty="0" smtClean="0"/>
          </a:p>
          <a:p>
            <a:r>
              <a:rPr lang="en-US" sz="1400" dirty="0" smtClean="0"/>
              <a:t>Your customers</a:t>
            </a:r>
            <a:r>
              <a:rPr lang="en-US" sz="1400" baseline="0" dirty="0" smtClean="0"/>
              <a:t> get an e</a:t>
            </a:r>
            <a:r>
              <a:rPr lang="en-US" sz="1400" dirty="0" smtClean="0"/>
              <a:t>nhanced shopping experience on a customer friendly</a:t>
            </a:r>
            <a:r>
              <a:rPr lang="en-US" sz="1400" baseline="0" dirty="0" smtClean="0"/>
              <a:t> site</a:t>
            </a:r>
            <a:endParaRPr lang="en-US" sz="1400" dirty="0" smtClean="0"/>
          </a:p>
          <a:p>
            <a:endParaRPr lang="en-US" sz="1400" dirty="0" smtClean="0"/>
          </a:p>
          <a:p>
            <a:r>
              <a:rPr lang="en-US" sz="1400" dirty="0" smtClean="0"/>
              <a:t>Your Web</a:t>
            </a:r>
            <a:r>
              <a:rPr lang="en-US" sz="1400" baseline="0" dirty="0" smtClean="0"/>
              <a:t> Manager only has to</a:t>
            </a:r>
          </a:p>
          <a:p>
            <a:pPr marL="229510" indent="-229510">
              <a:spcBef>
                <a:spcPct val="20000"/>
              </a:spcBef>
              <a:buFont typeface="Arial" pitchFamily="34" charset="0"/>
              <a:buChar char="•"/>
            </a:pPr>
            <a:r>
              <a:rPr lang="en-US" sz="1400" b="0" dirty="0" smtClean="0">
                <a:latin typeface="Century Gothic" pitchFamily="34" charset="0"/>
              </a:rPr>
              <a:t>Add items once</a:t>
            </a:r>
          </a:p>
          <a:p>
            <a:pPr marL="229510" indent="-229510" defTabSz="924458" eaLnBrk="1" fontAlgn="auto" hangingPunct="1">
              <a:spcBef>
                <a:spcPct val="20000"/>
              </a:spcBef>
              <a:spcAft>
                <a:spcPts val="0"/>
              </a:spcAft>
              <a:buFont typeface="Arial" pitchFamily="34" charset="0"/>
              <a:buChar char="•"/>
              <a:defRPr/>
            </a:pPr>
            <a:r>
              <a:rPr lang="en-US" sz="1400" b="0" dirty="0" smtClean="0">
                <a:solidFill>
                  <a:srgbClr val="434345"/>
                </a:solidFill>
                <a:latin typeface="Century Gothic" pitchFamily="34" charset="0"/>
              </a:rPr>
              <a:t>Making changes once</a:t>
            </a:r>
          </a:p>
          <a:p>
            <a:pPr marL="229510" indent="-229510" defTabSz="924458" eaLnBrk="1" fontAlgn="auto" hangingPunct="1">
              <a:spcBef>
                <a:spcPct val="20000"/>
              </a:spcBef>
              <a:spcAft>
                <a:spcPts val="0"/>
              </a:spcAft>
              <a:buFont typeface="Arial" pitchFamily="34" charset="0"/>
              <a:buChar char="•"/>
              <a:defRPr/>
            </a:pPr>
            <a:r>
              <a:rPr lang="en-US" sz="1400" b="0" kern="0" dirty="0" smtClean="0">
                <a:solidFill>
                  <a:srgbClr val="434345"/>
                </a:solidFill>
                <a:latin typeface="Century Gothic" pitchFamily="34" charset="0"/>
              </a:rPr>
              <a:t>Maintain inventory in 1 location – don’t have to manually track which items have sold in your store and remove them from your website.</a:t>
            </a:r>
          </a:p>
          <a:p>
            <a:pPr marL="229510" indent="-229510">
              <a:spcBef>
                <a:spcPct val="20000"/>
              </a:spcBef>
              <a:buFont typeface="Arial" pitchFamily="34" charset="0"/>
              <a:buChar char="•"/>
            </a:pPr>
            <a:r>
              <a:rPr lang="en-US" sz="1400" b="0" dirty="0" smtClean="0">
                <a:latin typeface="Century Gothic" pitchFamily="34" charset="0"/>
              </a:rPr>
              <a:t>AND…No rekeying orders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dirty="0" smtClean="0">
                <a:latin typeface="Century Gothic" pitchFamily="34" charset="0"/>
              </a:rPr>
              <a:t>We know you are busy.  We</a:t>
            </a:r>
            <a:r>
              <a:rPr lang="en-US" sz="1400" b="0" baseline="0" dirty="0" smtClean="0">
                <a:latin typeface="Century Gothic" pitchFamily="34" charset="0"/>
              </a:rPr>
              <a:t> want to help </a:t>
            </a:r>
            <a:r>
              <a:rPr lang="en-US" sz="1400" b="0" dirty="0" smtClean="0">
                <a:latin typeface="Century Gothic" pitchFamily="34" charset="0"/>
              </a:rPr>
              <a:t>save you time.</a:t>
            </a:r>
          </a:p>
          <a:p>
            <a:endParaRPr lang="en-US" sz="1400" baseline="0" dirty="0" smtClean="0"/>
          </a:p>
          <a:p>
            <a:r>
              <a:rPr lang="en-US" sz="1400" baseline="0" dirty="0" smtClean="0"/>
              <a:t>As the Owner:</a:t>
            </a:r>
          </a:p>
          <a:p>
            <a:r>
              <a:rPr lang="en-US" sz="1400" baseline="0" dirty="0" smtClean="0"/>
              <a:t> - integration will reduce overhead</a:t>
            </a:r>
          </a:p>
          <a:p>
            <a:r>
              <a:rPr lang="en-US" sz="1400" baseline="0" dirty="0" smtClean="0"/>
              <a:t> - enhanced customer experience will increase sales</a:t>
            </a:r>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r>
              <a:rPr lang="en-US" sz="2400" dirty="0" smtClean="0"/>
              <a:t>We</a:t>
            </a:r>
            <a:r>
              <a:rPr lang="en-US" sz="2400" baseline="0" dirty="0" smtClean="0"/>
              <a:t> have 3 hosting plans available</a:t>
            </a:r>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r>
              <a:rPr lang="en-US" sz="2400" dirty="0" smtClean="0"/>
              <a:t>We have a large library of help documentation</a:t>
            </a:r>
            <a:r>
              <a:rPr lang="en-US" sz="2400" baseline="0" dirty="0" smtClean="0"/>
              <a:t> and videos.  </a:t>
            </a:r>
          </a:p>
          <a:p>
            <a:endParaRPr lang="en-US" sz="2400" baseline="0" dirty="0" smtClean="0"/>
          </a:p>
          <a:p>
            <a:r>
              <a:rPr lang="en-US" sz="2400" baseline="0" dirty="0" smtClean="0"/>
              <a:t>NCR Retail Online is built to be a do-it-yourself ecommerce platform allowing you to control your website changes.  </a:t>
            </a:r>
          </a:p>
          <a:p>
            <a:endParaRPr lang="en-US" sz="2400" baseline="0" dirty="0" smtClean="0"/>
          </a:p>
          <a:p>
            <a:r>
              <a:rPr lang="en-US" sz="2400" baseline="0" dirty="0" smtClean="0"/>
              <a:t>We realize some of you may want help during the implementation process and we have paid implementation services available.  </a:t>
            </a:r>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defTabSz="924458"/>
            <a:r>
              <a:rPr lang="en-US" sz="1400" dirty="0" smtClean="0"/>
              <a:t>You are here either because you are looking to grow and start selling online or because you are looking to make ecommerce easier</a:t>
            </a:r>
            <a:r>
              <a:rPr lang="en-US" sz="1400" baseline="0" dirty="0" smtClean="0"/>
              <a:t> with integration</a:t>
            </a:r>
            <a:endParaRPr lang="en-US" sz="1400" dirty="0" smtClean="0"/>
          </a:p>
          <a:p>
            <a:endParaRPr lang="en-US" sz="1400" dirty="0" smtClean="0"/>
          </a:p>
          <a:p>
            <a:r>
              <a:rPr lang="en-US" sz="1400" dirty="0" smtClean="0"/>
              <a:t>So why does ecommerce matter?</a:t>
            </a:r>
          </a:p>
          <a:p>
            <a:r>
              <a:rPr lang="en-US" sz="1200" kern="1200" dirty="0" smtClean="0">
                <a:solidFill>
                  <a:schemeClr val="tx1"/>
                </a:solidFill>
                <a:latin typeface="+mn-lt"/>
                <a:ea typeface="+mn-ea"/>
                <a:cs typeface="+mn-cs"/>
              </a:rPr>
              <a:t>Global e-commerce sales exceeded 1 trillion dollars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2012.  This growth was driven by growth in the North America and Asia.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According to a survey by market research firm </a:t>
            </a:r>
            <a:r>
              <a:rPr lang="en-US" sz="1200" kern="1200" dirty="0" err="1" smtClean="0">
                <a:solidFill>
                  <a:schemeClr val="tx1"/>
                </a:solidFill>
                <a:latin typeface="+mn-lt"/>
                <a:ea typeface="+mn-ea"/>
                <a:cs typeface="+mn-cs"/>
              </a:rPr>
              <a:t>eMarketer</a:t>
            </a:r>
            <a:r>
              <a:rPr lang="en-US" sz="1200" kern="1200" dirty="0" smtClean="0">
                <a:solidFill>
                  <a:schemeClr val="tx1"/>
                </a:solidFill>
                <a:latin typeface="+mn-lt"/>
                <a:ea typeface="+mn-ea"/>
                <a:cs typeface="+mn-cs"/>
              </a:rPr>
              <a:t>, North America sales increased 13.9 percent year-over-year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(not part of script):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Ecommerce is a cost effective sales channel and the integration to CP ties all your data together.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reaching USD 365 billion and Asia-Pacific sales have risen by 33 percent to about USD 332 billion.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same source shows that while North America currently leads the way in e-commerce sales, this will change in 2013. </a:t>
            </a:r>
            <a:r>
              <a:rPr lang="en-US" sz="1200" kern="1200" dirty="0" err="1" smtClean="0">
                <a:solidFill>
                  <a:schemeClr val="tx1"/>
                </a:solidFill>
                <a:latin typeface="+mn-lt"/>
                <a:ea typeface="+mn-ea"/>
                <a:cs typeface="+mn-cs"/>
              </a:rPr>
              <a:t>eMarketer</a:t>
            </a:r>
            <a:r>
              <a:rPr lang="en-US" sz="1200" kern="1200" dirty="0" smtClean="0">
                <a:solidFill>
                  <a:schemeClr val="tx1"/>
                </a:solidFill>
                <a:latin typeface="+mn-lt"/>
                <a:ea typeface="+mn-ea"/>
                <a:cs typeface="+mn-cs"/>
              </a:rPr>
              <a:t> predicts that North America sales will grow at a slightly lower rate of 12.2 percent in 2013 to USD 409 billion. Asia-Pacific sales, on the other hand, will grow by 30 percent to USD 433 billion.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Results point out that the US will continue to have the highest e-commerce sales of any country at least through 2016. </a:t>
            </a:r>
            <a:r>
              <a:rPr lang="en-US" sz="1200" kern="1200" dirty="0" err="1" smtClean="0">
                <a:solidFill>
                  <a:schemeClr val="tx1"/>
                </a:solidFill>
                <a:latin typeface="+mn-lt"/>
                <a:ea typeface="+mn-ea"/>
                <a:cs typeface="+mn-cs"/>
              </a:rPr>
              <a:t>eMarketer</a:t>
            </a:r>
            <a:r>
              <a:rPr lang="en-US" sz="1200" kern="1200" dirty="0" smtClean="0">
                <a:solidFill>
                  <a:schemeClr val="tx1"/>
                </a:solidFill>
                <a:latin typeface="+mn-lt"/>
                <a:ea typeface="+mn-ea"/>
                <a:cs typeface="+mn-cs"/>
              </a:rPr>
              <a:t> estimates that the US e-commerce sales will grow from USD 343 billion in 2012 to USD 385 billion in 2013, more than double the sales of China, which is expected to grow to USD 182 billion in 2013 from USD 110 billion in 2012.</a:t>
            </a:r>
          </a:p>
          <a:p>
            <a:endParaRPr lang="en-US" sz="1200" kern="1200" dirty="0" smtClean="0">
              <a:solidFill>
                <a:schemeClr val="tx1"/>
              </a:solidFill>
              <a:latin typeface="+mn-lt"/>
              <a:ea typeface="+mn-ea"/>
              <a:cs typeface="+mn-cs"/>
            </a:endParaRPr>
          </a:p>
          <a:p>
            <a:endParaRPr lang="en-US" sz="1200" dirty="0" smtClean="0"/>
          </a:p>
          <a:p>
            <a:pPr algn="ctr"/>
            <a:r>
              <a:rPr lang="en-US" sz="2800" kern="1200" dirty="0" smtClean="0">
                <a:solidFill>
                  <a:schemeClr val="tx1"/>
                </a:solidFill>
                <a:latin typeface="+mn-lt"/>
                <a:ea typeface="ＭＳ Ｐゴシック" pitchFamily="34" charset="-128"/>
                <a:cs typeface="+mn-cs"/>
              </a:rPr>
              <a:t>Online holiday shopping is up 14.4%</a:t>
            </a:r>
          </a:p>
          <a:p>
            <a:pPr algn="ctr"/>
            <a:endParaRPr lang="en-US" sz="2800" kern="1200" dirty="0" smtClean="0">
              <a:solidFill>
                <a:schemeClr val="tx1"/>
              </a:solidFill>
              <a:latin typeface="+mn-lt"/>
              <a:ea typeface="ＭＳ Ｐゴシック" pitchFamily="34" charset="-128"/>
              <a:cs typeface="+mn-cs"/>
            </a:endParaRPr>
          </a:p>
          <a:p>
            <a:pPr algn="ctr"/>
            <a:r>
              <a:rPr lang="en-US" sz="1200" i="1" kern="1200" dirty="0" smtClean="0">
                <a:solidFill>
                  <a:schemeClr val="tx1"/>
                </a:solidFill>
                <a:latin typeface="+mn-lt"/>
                <a:ea typeface="ＭＳ Ｐゴシック" pitchFamily="34" charset="-128"/>
                <a:cs typeface="+mn-cs"/>
              </a:rPr>
              <a:t>(source: </a:t>
            </a:r>
            <a:r>
              <a:rPr lang="en-US" sz="1200" i="1" kern="1200" dirty="0" err="1" smtClean="0">
                <a:solidFill>
                  <a:schemeClr val="tx1"/>
                </a:solidFill>
                <a:latin typeface="+mn-lt"/>
                <a:ea typeface="ＭＳ Ｐゴシック" pitchFamily="34" charset="-128"/>
                <a:cs typeface="+mn-cs"/>
              </a:rPr>
              <a:t>comScore</a:t>
            </a:r>
            <a:r>
              <a:rPr lang="en-US" sz="1200" i="1" kern="1200" dirty="0" smtClean="0">
                <a:solidFill>
                  <a:schemeClr val="tx1"/>
                </a:solidFill>
                <a:latin typeface="+mn-lt"/>
                <a:ea typeface="ＭＳ Ｐゴシック" pitchFamily="34" charset="-128"/>
                <a:cs typeface="+mn-cs"/>
              </a:rPr>
              <a:t> Inc </a:t>
            </a:r>
          </a:p>
          <a:p>
            <a:pPr algn="ctr"/>
            <a:r>
              <a:rPr lang="en-US" sz="1200" i="1" kern="1200" dirty="0" smtClean="0">
                <a:solidFill>
                  <a:schemeClr val="tx1"/>
                </a:solidFill>
                <a:latin typeface="+mn-lt"/>
                <a:ea typeface="ＭＳ Ｐゴシック" pitchFamily="34" charset="-128"/>
                <a:cs typeface="+mn-cs"/>
              </a:rPr>
              <a:t>looking at online sales Nov 3 – Dec 4, 2012)</a:t>
            </a:r>
            <a:endParaRPr lang="en-US" sz="1200" kern="1200" dirty="0" smtClean="0">
              <a:solidFill>
                <a:schemeClr val="tx1"/>
              </a:solidFill>
              <a:latin typeface="+mn-lt"/>
              <a:ea typeface="ＭＳ Ｐゴシック" pitchFamily="34" charset="-128"/>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defTabSz="924458"/>
            <a:r>
              <a:rPr lang="en-US" sz="1400" dirty="0" smtClean="0"/>
              <a:t>You are here either because you are looking to grow or looking to make ecommerce easier.  </a:t>
            </a:r>
          </a:p>
          <a:p>
            <a:pPr defTabSz="924458"/>
            <a:endParaRPr lang="en-US" sz="1400" dirty="0" smtClean="0"/>
          </a:p>
          <a:p>
            <a:pPr defTabSz="924458"/>
            <a:r>
              <a:rPr lang="en-US" sz="1400" dirty="0" smtClean="0"/>
              <a:t>Ecommerce is a cost effective sales channel and the integration to CP ties all your data together.</a:t>
            </a:r>
          </a:p>
          <a:p>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r>
              <a:rPr lang="en-US" sz="1400" dirty="0" smtClean="0"/>
              <a:t>There are two important pieces when researching</a:t>
            </a:r>
            <a:r>
              <a:rPr lang="en-US" sz="1400" baseline="0" dirty="0" smtClean="0"/>
              <a:t> ecommerce solutions:</a:t>
            </a:r>
          </a:p>
          <a:p>
            <a:pPr marL="342900" marR="0" indent="-34290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p>
          <a:p>
            <a:pPr marL="342900" marR="0" indent="-342900" algn="l" defTabSz="914400" rtl="0" eaLnBrk="0" fontAlgn="base" latinLnBrk="0" hangingPunct="0">
              <a:lnSpc>
                <a:spcPct val="100000"/>
              </a:lnSpc>
              <a:spcBef>
                <a:spcPct val="30000"/>
              </a:spcBef>
              <a:spcAft>
                <a:spcPct val="0"/>
              </a:spcAft>
              <a:buClrTx/>
              <a:buSzTx/>
              <a:buFontTx/>
              <a:buNone/>
              <a:tabLst/>
              <a:defRPr/>
            </a:pPr>
            <a:r>
              <a:rPr lang="en-US" sz="1400" baseline="0" dirty="0" smtClean="0"/>
              <a:t>Integration: your brick and mortar store should function seamlessly with your online store</a:t>
            </a:r>
          </a:p>
          <a:p>
            <a:pPr marL="342900" marR="0" indent="-34290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p>
          <a:p>
            <a:pPr marL="342900" marR="0" indent="-342900" algn="l" defTabSz="914400" rtl="0" eaLnBrk="0" fontAlgn="base" latinLnBrk="0" hangingPunct="0">
              <a:lnSpc>
                <a:spcPct val="100000"/>
              </a:lnSpc>
              <a:spcBef>
                <a:spcPct val="30000"/>
              </a:spcBef>
              <a:spcAft>
                <a:spcPct val="0"/>
              </a:spcAft>
              <a:buClrTx/>
              <a:buSzTx/>
              <a:buFontTx/>
              <a:buNone/>
              <a:tabLst/>
              <a:defRPr/>
            </a:pPr>
            <a:r>
              <a:rPr lang="en-US" sz="1400" baseline="0" dirty="0" smtClean="0"/>
              <a:t>Features: in a nutshell, you need your site to do what it needs to do.  Your customers have expectations of how a site should work – you want to meet those expectations.</a:t>
            </a:r>
          </a:p>
          <a:p>
            <a:pPr marL="342900" indent="-342900">
              <a:buNone/>
            </a:pPr>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r>
              <a:rPr lang="en-US" sz="1400" dirty="0" smtClean="0"/>
              <a:t>NCR Retail Online has 4</a:t>
            </a:r>
            <a:r>
              <a:rPr lang="en-US" sz="1400" baseline="0" dirty="0" smtClean="0"/>
              <a:t> components:</a:t>
            </a:r>
          </a:p>
          <a:p>
            <a:endParaRPr lang="en-US" sz="1400" baseline="0" dirty="0" smtClean="0"/>
          </a:p>
          <a:p>
            <a:r>
              <a:rPr lang="en-US" sz="1400" baseline="0" dirty="0" smtClean="0"/>
              <a:t>Counterpoint – with all your item information</a:t>
            </a:r>
          </a:p>
          <a:p>
            <a:r>
              <a:rPr lang="en-US" sz="1400" baseline="0" dirty="0" smtClean="0"/>
              <a:t>The Admin Panel – where you choose how your site looks, behaves and functions</a:t>
            </a:r>
          </a:p>
          <a:p>
            <a:r>
              <a:rPr lang="en-US" sz="1400" baseline="0" dirty="0" smtClean="0"/>
              <a:t>Your Online Store – where your customers come to shop and when they place an order, that order is automatically imported into Counterpoint</a:t>
            </a:r>
          </a:p>
          <a:p>
            <a:endParaRPr lang="en-US" sz="1400" dirty="0" smtClean="0"/>
          </a:p>
          <a:p>
            <a:r>
              <a:rPr lang="en-US" sz="1400" dirty="0" smtClean="0"/>
              <a:t>The 4</a:t>
            </a:r>
            <a:r>
              <a:rPr lang="en-US" sz="1400" baseline="30000" dirty="0" smtClean="0"/>
              <a:t>th</a:t>
            </a:r>
            <a:r>
              <a:rPr lang="en-US" sz="1400" baseline="0" dirty="0" smtClean="0"/>
              <a:t> component is the integration agent.  This is a piece of software that sits on your Counterpoint server.  It sends information back and forth from your Counterpoint system and your online store.  </a:t>
            </a:r>
          </a:p>
          <a:p>
            <a:endParaRPr lang="en-US" sz="1400" baseline="0" dirty="0" smtClean="0"/>
          </a:p>
          <a:p>
            <a:r>
              <a:rPr lang="en-US" sz="1400" baseline="0" dirty="0" smtClean="0"/>
              <a:t>There are many benefits to having an integrated system.  I am going to talk about 3 of them.</a:t>
            </a:r>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marL="229510" indent="-229510">
              <a:spcBef>
                <a:spcPct val="20000"/>
              </a:spcBef>
            </a:pPr>
            <a:r>
              <a:rPr lang="en-US" sz="1400" b="0" dirty="0" smtClean="0">
                <a:latin typeface="Century Gothic" pitchFamily="34" charset="0"/>
              </a:rPr>
              <a:t>#1 - Having an integrated system means that you are only working with one set of inventory data.  </a:t>
            </a:r>
          </a:p>
          <a:p>
            <a:pPr marL="229510" indent="-229510">
              <a:spcBef>
                <a:spcPct val="20000"/>
              </a:spcBef>
              <a:buFont typeface="Arial" pitchFamily="34" charset="0"/>
              <a:buChar char="•"/>
            </a:pPr>
            <a:r>
              <a:rPr lang="en-US" sz="1400" b="0" dirty="0" smtClean="0">
                <a:latin typeface="Century Gothic" pitchFamily="34" charset="0"/>
              </a:rPr>
              <a:t>Add items once</a:t>
            </a:r>
          </a:p>
          <a:p>
            <a:pPr marL="229510" indent="-229510">
              <a:spcBef>
                <a:spcPct val="20000"/>
              </a:spcBef>
              <a:buFont typeface="Arial" pitchFamily="34" charset="0"/>
              <a:buChar char="•"/>
            </a:pPr>
            <a:r>
              <a:rPr lang="en-US" sz="1400" b="0" dirty="0" smtClean="0">
                <a:latin typeface="Century Gothic" pitchFamily="34" charset="0"/>
              </a:rPr>
              <a:t>Price changes</a:t>
            </a:r>
          </a:p>
          <a:p>
            <a:pPr marL="229510" indent="-229510">
              <a:spcBef>
                <a:spcPct val="20000"/>
              </a:spcBef>
              <a:buFont typeface="Arial" pitchFamily="34" charset="0"/>
              <a:buChar char="•"/>
            </a:pPr>
            <a:r>
              <a:rPr lang="en-US" sz="1400" b="0" dirty="0" smtClean="0">
                <a:latin typeface="Century Gothic" pitchFamily="34" charset="0"/>
              </a:rPr>
              <a:t>Description updates</a:t>
            </a:r>
          </a:p>
          <a:p>
            <a:endParaRPr lang="en-US" sz="1400" dirty="0" smtClean="0"/>
          </a:p>
          <a:p>
            <a:r>
              <a:rPr lang="en-US" sz="1400" dirty="0" smtClean="0"/>
              <a:t>The</a:t>
            </a:r>
            <a:r>
              <a:rPr lang="en-US" sz="1400" baseline="0" dirty="0" smtClean="0"/>
              <a:t> integration agent looks for updates every 15 minutes</a:t>
            </a:r>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The</a:t>
            </a:r>
            <a:r>
              <a:rPr lang="en-US" sz="1400" baseline="0" dirty="0" smtClean="0"/>
              <a:t> second benefit of having an integrated ecommerce system is that </a:t>
            </a:r>
            <a:r>
              <a:rPr lang="en-US" sz="1400" dirty="0" smtClean="0"/>
              <a:t>orders placed online are</a:t>
            </a:r>
            <a:r>
              <a:rPr lang="en-US" sz="1400" baseline="0" dirty="0" smtClean="0"/>
              <a:t> </a:t>
            </a:r>
            <a:r>
              <a:rPr lang="en-US" sz="1400" dirty="0" smtClean="0"/>
              <a:t>automatically imported into Counterpoint.</a:t>
            </a:r>
            <a:r>
              <a:rPr lang="en-US" sz="1400" baseline="0" dirty="0" smtClean="0"/>
              <a:t>  Again, this is the integration agent looking for new orders every 15 minutes.</a:t>
            </a:r>
            <a:endParaRPr lang="en-US" sz="1400" dirty="0" smtClean="0"/>
          </a:p>
          <a:p>
            <a:endParaRPr lang="en-US" sz="1400" baseline="0" dirty="0" smtClean="0"/>
          </a:p>
          <a:p>
            <a:r>
              <a:rPr lang="en-US" sz="1400" baseline="0" dirty="0" smtClean="0"/>
              <a:t>Once the order is imported, you will process it as you process other orders in your system.</a:t>
            </a:r>
          </a:p>
          <a:p>
            <a:endParaRPr lang="en-US" sz="1400" baseline="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pPr defTabSz="924458"/>
            <a:r>
              <a:rPr lang="en-US" sz="1400" dirty="0" smtClean="0"/>
              <a:t>The</a:t>
            </a:r>
            <a:r>
              <a:rPr lang="en-US" sz="1400" baseline="0" dirty="0" smtClean="0"/>
              <a:t> second benefit of having an integrated ecommerce system is that you only </a:t>
            </a:r>
            <a:r>
              <a:rPr lang="en-US" sz="1400" b="0" baseline="0" dirty="0" smtClean="0"/>
              <a:t>m</a:t>
            </a:r>
            <a:r>
              <a:rPr lang="en-US" sz="1400" b="0" kern="0" dirty="0" smtClean="0">
                <a:solidFill>
                  <a:srgbClr val="434345"/>
                </a:solidFill>
                <a:latin typeface="Century Gothic" pitchFamily="34" charset="0"/>
              </a:rPr>
              <a:t>aintain inventory in 1 location.  Sales made online affect your quantities inside Counterpoint</a:t>
            </a:r>
            <a:r>
              <a:rPr lang="en-US" sz="1400" b="0" kern="0" baseline="0" dirty="0" smtClean="0">
                <a:solidFill>
                  <a:srgbClr val="434345"/>
                </a:solidFill>
                <a:latin typeface="Century Gothic" pitchFamily="34" charset="0"/>
              </a:rPr>
              <a:t> and vice versa. </a:t>
            </a:r>
          </a:p>
          <a:p>
            <a:pPr defTabSz="924458"/>
            <a:endParaRPr lang="en-US" sz="1400" b="0" kern="0" baseline="0" dirty="0" smtClean="0">
              <a:solidFill>
                <a:srgbClr val="434345"/>
              </a:solidFill>
              <a:latin typeface="Century Gothic" pitchFamily="34" charset="0"/>
            </a:endParaRPr>
          </a:p>
          <a:p>
            <a:pPr defTabSz="924458"/>
            <a:r>
              <a:rPr lang="en-US" sz="1400" b="0" kern="0" baseline="0" dirty="0" smtClean="0">
                <a:solidFill>
                  <a:srgbClr val="434345"/>
                </a:solidFill>
                <a:latin typeface="Century Gothic" pitchFamily="34" charset="0"/>
              </a:rPr>
              <a:t>There are other benefits as well including a shared customer database.</a:t>
            </a:r>
            <a:endParaRPr lang="en-US" sz="1400" b="0" kern="0" dirty="0" smtClean="0">
              <a:solidFill>
                <a:srgbClr val="434345"/>
              </a:solidFill>
              <a:latin typeface="Century Gothic" pitchFamily="34" charset="0"/>
            </a:endParaRPr>
          </a:p>
          <a:p>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1038"/>
            <a:ext cx="6196012" cy="3486150"/>
          </a:xfrm>
        </p:spPr>
      </p:sp>
      <p:sp>
        <p:nvSpPr>
          <p:cNvPr id="3" name="Notes Placeholder 2"/>
          <p:cNvSpPr>
            <a:spLocks noGrp="1"/>
          </p:cNvSpPr>
          <p:nvPr>
            <p:ph type="body" idx="1"/>
          </p:nvPr>
        </p:nvSpPr>
        <p:spPr/>
        <p:txBody>
          <a:bodyPr>
            <a:noAutofit/>
          </a:bodyPr>
          <a:lstStyle/>
          <a:p>
            <a:r>
              <a:rPr lang="en-US" sz="1400" dirty="0" smtClean="0"/>
              <a:t>Integration  is the key piece that will save you time and $$</a:t>
            </a:r>
          </a:p>
          <a:p>
            <a:endParaRPr lang="en-US" sz="1400" dirty="0" smtClean="0"/>
          </a:p>
          <a:p>
            <a:r>
              <a:rPr lang="en-US" sz="1400" dirty="0" smtClean="0"/>
              <a:t>All of your catalog data (items and customer) is held in your CP database</a:t>
            </a:r>
          </a:p>
          <a:p>
            <a:r>
              <a:rPr lang="en-US" sz="1400" dirty="0" smtClean="0"/>
              <a:t>This data feeds your online store – when you update in CP, the item updates online</a:t>
            </a:r>
          </a:p>
          <a:p>
            <a:r>
              <a:rPr lang="en-US" sz="1400" dirty="0" smtClean="0"/>
              <a:t>New orders are downloaded directly into CP</a:t>
            </a:r>
          </a:p>
          <a:p>
            <a:endParaRPr lang="en-US" sz="1400" dirty="0" smtClean="0"/>
          </a:p>
          <a:p>
            <a:r>
              <a:rPr lang="en-US" sz="1400" dirty="0" smtClean="0"/>
              <a:t>Information is passed automatically between CP and your NRO website every 15 minutes</a:t>
            </a:r>
          </a:p>
          <a:p>
            <a:endParaRPr lang="en-US" sz="1400" dirty="0" smtClean="0"/>
          </a:p>
          <a:p>
            <a:r>
              <a:rPr lang="en-US" sz="1400" dirty="0" smtClean="0"/>
              <a:t>This covers the main points</a:t>
            </a:r>
            <a:r>
              <a:rPr lang="en-US" sz="1400" baseline="0" dirty="0" smtClean="0"/>
              <a:t> around integration.  Let’s talk next about FEATURES. </a:t>
            </a:r>
            <a:endParaRPr lang="en-US" sz="1400" dirty="0" smtClean="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pPr lvl="1" indent="-231115"/>
            <a:r>
              <a:rPr lang="en-US" dirty="0" smtClean="0"/>
              <a:t>NCR Retail</a:t>
            </a:r>
            <a:r>
              <a:rPr lang="en-US" baseline="0" dirty="0" smtClean="0"/>
              <a:t> Online is built on a Magento platform.</a:t>
            </a:r>
          </a:p>
          <a:p>
            <a:pPr lvl="1" indent="-231115"/>
            <a:r>
              <a:rPr lang="en-US" baseline="0" dirty="0" smtClean="0"/>
              <a:t>Magento is a very powerful open-source platform in use by over 100,000 merchants</a:t>
            </a:r>
          </a:p>
          <a:p>
            <a:pPr lvl="1" indent="-231115"/>
            <a:endParaRPr lang="en-US" baseline="0" dirty="0" smtClean="0"/>
          </a:p>
          <a:p>
            <a:pPr lvl="1" indent="-231115"/>
            <a:r>
              <a:rPr lang="en-US" baseline="0" dirty="0" smtClean="0"/>
              <a:t>It has a LOT of built-in features.  I am not going to read you this list, my point is that this is a very feature-rich platform.  </a:t>
            </a:r>
          </a:p>
          <a:p>
            <a:pPr lvl="1" indent="-231115"/>
            <a:endParaRPr lang="en-US" baseline="0" dirty="0" smtClean="0"/>
          </a:p>
          <a:p>
            <a:pPr lvl="1" indent="-231115"/>
            <a:r>
              <a:rPr lang="en-US" baseline="0" dirty="0" smtClean="0"/>
              <a:t>Pairing with Magento allows us to take advantage of new ecommerce functionality while giving us the ability to focus on the integration.  </a:t>
            </a:r>
          </a:p>
          <a:p>
            <a:pPr lvl="1" indent="-231115"/>
            <a:endParaRPr lang="en-US" dirty="0" smtClean="0"/>
          </a:p>
          <a:p>
            <a:pPr lvl="1" indent="-231115"/>
            <a:endParaRPr lang="en-US" dirty="0" smtClean="0"/>
          </a:p>
          <a:p>
            <a:pPr lvl="1" indent="-231115"/>
            <a:endParaRPr lang="en-US" dirty="0" smtClean="0"/>
          </a:p>
          <a:p>
            <a:pPr lvl="1" indent="-231115"/>
            <a:r>
              <a:rPr lang="en-US" dirty="0" smtClean="0"/>
              <a:t>Notes (not</a:t>
            </a:r>
            <a:r>
              <a:rPr lang="en-US" baseline="0" dirty="0" smtClean="0"/>
              <a:t> part of script):</a:t>
            </a:r>
            <a:endParaRPr lang="en-US" dirty="0" smtClean="0"/>
          </a:p>
          <a:p>
            <a:pPr lvl="1" indent="-231115"/>
            <a:r>
              <a:rPr lang="en-US" dirty="0" smtClean="0"/>
              <a:t>Powerful ecommerce software owned by eBay</a:t>
            </a:r>
          </a:p>
          <a:p>
            <a:pPr lvl="1" indent="-231115"/>
            <a:r>
              <a:rPr lang="en-US" dirty="0" smtClean="0"/>
              <a:t>In use by 110,000+ merchants worldwide</a:t>
            </a:r>
          </a:p>
          <a:p>
            <a:pPr lvl="1" indent="-231115"/>
            <a:r>
              <a:rPr lang="en-US" dirty="0" smtClean="0"/>
              <a:t>Community Edition is open source</a:t>
            </a:r>
          </a:p>
          <a:p>
            <a:pPr lvl="2" indent="-231115"/>
            <a:r>
              <a:rPr lang="en-US" dirty="0" smtClean="0"/>
              <a:t>Large user community</a:t>
            </a:r>
          </a:p>
          <a:p>
            <a:pPr lvl="2" indent="-231115"/>
            <a:r>
              <a:rPr lang="en-US" dirty="0" smtClean="0"/>
              <a:t>Large development community</a:t>
            </a:r>
          </a:p>
          <a:p>
            <a:pPr lvl="2" indent="-231115"/>
            <a:r>
              <a:rPr lang="en-US" dirty="0" smtClean="0"/>
              <a:t>Magento also offers Enterprise Edition, which carries licensing fees that we will save you by adding advanced features ourselves to NRO</a:t>
            </a:r>
          </a:p>
          <a:p>
            <a:pPr lvl="3"/>
            <a:r>
              <a:rPr lang="en-US" dirty="0" smtClean="0"/>
              <a:t>$14,420 per year for Enterprise (single production server)</a:t>
            </a:r>
          </a:p>
          <a:p>
            <a:pPr lvl="3"/>
            <a:r>
              <a:rPr lang="en-US" dirty="0" smtClean="0"/>
              <a:t>$49,990 per year for Enterprise Premium (multi-server package)</a:t>
            </a:r>
          </a:p>
          <a:p>
            <a:endParaRPr lang="en-US" sz="2400" dirty="0" smtClean="0"/>
          </a:p>
          <a:p>
            <a:pPr marL="346647" indent="-346647"/>
            <a:endParaRPr lang="en-US" sz="2400" dirty="0"/>
          </a:p>
        </p:txBody>
      </p:sp>
      <p:sp>
        <p:nvSpPr>
          <p:cNvPr id="4" name="Slide Number Placeholder 3"/>
          <p:cNvSpPr>
            <a:spLocks noGrp="1"/>
          </p:cNvSpPr>
          <p:nvPr>
            <p:ph type="sldNum" sz="quarter" idx="10"/>
          </p:nvPr>
        </p:nvSpPr>
        <p:spPr/>
        <p:txBody>
          <a:bodyPr/>
          <a:lstStyle/>
          <a:p>
            <a:pPr>
              <a:defRPr/>
            </a:pPr>
            <a:fld id="{B415C13B-3D36-4D8B-8B49-6D0172DFD644}"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new_bg_2"/>
          <p:cNvPicPr>
            <a:picLocks noChangeAspect="1" noChangeArrowheads="1"/>
          </p:cNvPicPr>
          <p:nvPr/>
        </p:nvPicPr>
        <p:blipFill>
          <a:blip r:embed="rId2" cstate="print"/>
          <a:srcRect/>
          <a:stretch>
            <a:fillRect/>
          </a:stretch>
        </p:blipFill>
        <p:spPr bwMode="gray">
          <a:xfrm>
            <a:off x="0" y="0"/>
            <a:ext cx="9144000" cy="5143500"/>
          </a:xfrm>
          <a:prstGeom prst="rect">
            <a:avLst/>
          </a:prstGeom>
          <a:noFill/>
          <a:ln w="9525">
            <a:noFill/>
            <a:miter lim="800000"/>
            <a:headEnd/>
            <a:tailEnd/>
          </a:ln>
        </p:spPr>
      </p:pic>
      <p:pic>
        <p:nvPicPr>
          <p:cNvPr id="5" name="Picture 5" descr="NCR"/>
          <p:cNvPicPr>
            <a:picLocks noChangeAspect="1" noChangeArrowheads="1"/>
          </p:cNvPicPr>
          <p:nvPr/>
        </p:nvPicPr>
        <p:blipFill>
          <a:blip r:embed="rId3" cstate="print">
            <a:lum bright="72000"/>
          </a:blip>
          <a:srcRect/>
          <a:stretch>
            <a:fillRect/>
          </a:stretch>
        </p:blipFill>
        <p:spPr bwMode="gray">
          <a:xfrm>
            <a:off x="360364" y="4835129"/>
            <a:ext cx="795337" cy="272653"/>
          </a:xfrm>
          <a:prstGeom prst="rect">
            <a:avLst/>
          </a:prstGeom>
          <a:noFill/>
          <a:ln w="9525">
            <a:noFill/>
            <a:miter lim="800000"/>
            <a:headEnd/>
            <a:tailEnd/>
          </a:ln>
        </p:spPr>
      </p:pic>
      <p:sp>
        <p:nvSpPr>
          <p:cNvPr id="6" name="Text Box 6"/>
          <p:cNvSpPr txBox="1">
            <a:spLocks noChangeArrowheads="1"/>
          </p:cNvSpPr>
          <p:nvPr/>
        </p:nvSpPr>
        <p:spPr bwMode="gray">
          <a:xfrm>
            <a:off x="3938589" y="4881562"/>
            <a:ext cx="1266825" cy="147638"/>
          </a:xfrm>
          <a:prstGeom prst="rect">
            <a:avLst/>
          </a:prstGeom>
          <a:noFill/>
          <a:ln w="9525">
            <a:noFill/>
            <a:miter lim="800000"/>
            <a:headEnd/>
            <a:tailEnd/>
          </a:ln>
        </p:spPr>
        <p:txBody>
          <a:bodyPr/>
          <a:lstStyle/>
          <a:p>
            <a:pPr algn="ctr">
              <a:defRPr/>
            </a:pPr>
            <a:r>
              <a:rPr lang="en-US" sz="1000">
                <a:solidFill>
                  <a:schemeClr val="bg1"/>
                </a:solidFill>
                <a:latin typeface="Arial Unicode MS" pitchFamily="34" charset="-128"/>
              </a:rPr>
              <a:t>NCR Confidential</a:t>
            </a:r>
          </a:p>
        </p:txBody>
      </p:sp>
      <p:sp>
        <p:nvSpPr>
          <p:cNvPr id="7" name="Rectangle 10"/>
          <p:cNvSpPr>
            <a:spLocks noChangeArrowheads="1"/>
          </p:cNvSpPr>
          <p:nvPr/>
        </p:nvSpPr>
        <p:spPr bwMode="gray">
          <a:xfrm>
            <a:off x="6669089" y="4881562"/>
            <a:ext cx="1982787" cy="147638"/>
          </a:xfrm>
          <a:prstGeom prst="rect">
            <a:avLst/>
          </a:prstGeom>
          <a:noFill/>
          <a:ln w="9525">
            <a:noFill/>
            <a:miter lim="800000"/>
            <a:headEnd/>
            <a:tailEnd/>
          </a:ln>
        </p:spPr>
        <p:txBody>
          <a:bodyPr/>
          <a:lstStyle/>
          <a:p>
            <a:pPr algn="r">
              <a:defRPr/>
            </a:pPr>
            <a:fld id="{D88E8BED-58AF-4B34-BADD-AF1CF30A2662}" type="slidenum">
              <a:rPr lang="en-US" sz="1000">
                <a:solidFill>
                  <a:schemeClr val="bg1"/>
                </a:solidFill>
                <a:latin typeface="Arial Unicode MS" pitchFamily="34" charset="-128"/>
              </a:rPr>
              <a:pPr algn="r">
                <a:defRPr/>
              </a:pPr>
              <a:t>‹#›</a:t>
            </a:fld>
            <a:endParaRPr lang="en-US" sz="1000">
              <a:solidFill>
                <a:schemeClr val="bg1"/>
              </a:solidFill>
              <a:latin typeface="Arial Unicode MS" pitchFamily="34" charset="-128"/>
            </a:endParaRPr>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Content Placeholder 2"/>
          <p:cNvSpPr>
            <a:spLocks noGrp="1"/>
          </p:cNvSpPr>
          <p:nvPr>
            <p:ph idx="1"/>
          </p:nvPr>
        </p:nvSpPr>
        <p:spPr bwMode="gray"/>
        <p:txBody>
          <a:bodyPr/>
          <a:lstStyle>
            <a:lvl1pPr marL="233363" indent="-233363">
              <a:buFontTx/>
              <a:buBlip>
                <a:blip r:embed="rId4"/>
              </a:buBlip>
              <a:defRPr sz="1600">
                <a:solidFill>
                  <a:srgbClr val="2EB135"/>
                </a:solidFill>
              </a:defRPr>
            </a:lvl1pPr>
            <a:lvl2pPr marL="457200" indent="-223838">
              <a:buFont typeface="Arial" pitchFamily="34" charset="0"/>
              <a:buChar char="•"/>
              <a:defRPr sz="1400"/>
            </a:lvl2pPr>
            <a:lvl3pPr marL="690563" indent="-233363">
              <a:buFont typeface="Verdana" pitchFamily="34" charset="0"/>
              <a:buChar char="–"/>
              <a:defRPr sz="1200"/>
            </a:lvl3pPr>
            <a:lvl4pPr marL="914400" indent="-223838">
              <a:buFont typeface="Arial" pitchFamily="34" charset="0"/>
              <a:buChar char="•"/>
              <a:defRPr sz="1000"/>
            </a:lvl4pPr>
            <a:lvl5pPr marL="1147763" indent="-233363">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bwMode="gray"/>
        <p:txBody>
          <a:bodyPr/>
          <a:lstStyle>
            <a:lvl1pPr>
              <a:defRPr/>
            </a:lvl1pPr>
          </a:lstStyle>
          <a:p>
            <a:pPr>
              <a:defRPr/>
            </a:pPr>
            <a:fld id="{C8F67F57-6DA8-466F-AFB9-69A9E07639B1}" type="datetimeFigureOut">
              <a:rPr lang="en-US"/>
              <a:pPr>
                <a:defRPr/>
              </a:pPr>
              <a:t>5/31/2013</a:t>
            </a:fld>
            <a:endParaRPr lang="en-US"/>
          </a:p>
        </p:txBody>
      </p:sp>
      <p:sp>
        <p:nvSpPr>
          <p:cNvPr id="9" name="Footer Placeholder 4"/>
          <p:cNvSpPr>
            <a:spLocks noGrp="1"/>
          </p:cNvSpPr>
          <p:nvPr>
            <p:ph type="ftr" sz="quarter" idx="11"/>
          </p:nvPr>
        </p:nvSpPr>
        <p:spPr bwMode="gray"/>
        <p:txBody>
          <a:bodyPr/>
          <a:lstStyle>
            <a:lvl1pPr>
              <a:defRPr/>
            </a:lvl1pPr>
          </a:lstStyle>
          <a:p>
            <a:pPr>
              <a:defRPr/>
            </a:pPr>
            <a:endParaRPr lang="en-US"/>
          </a:p>
        </p:txBody>
      </p:sp>
      <p:sp>
        <p:nvSpPr>
          <p:cNvPr id="10" name="Slide Number Placeholder 5"/>
          <p:cNvSpPr>
            <a:spLocks noGrp="1"/>
          </p:cNvSpPr>
          <p:nvPr>
            <p:ph type="sldNum" sz="quarter" idx="12"/>
          </p:nvPr>
        </p:nvSpPr>
        <p:spPr bwMode="gray"/>
        <p:txBody>
          <a:bodyPr/>
          <a:lstStyle>
            <a:lvl1pPr>
              <a:defRPr/>
            </a:lvl1pPr>
          </a:lstStyle>
          <a:p>
            <a:pPr>
              <a:defRPr/>
            </a:pPr>
            <a:fld id="{F83DF24A-604C-4FF2-B1EA-6C75DA0E0F4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9"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297679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6"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91665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9" name="Footer Placeholder 4"/>
          <p:cNvSpPr txBox="1">
            <a:spLocks/>
          </p:cNvSpPr>
          <p:nvPr/>
        </p:nvSpPr>
        <p:spPr>
          <a:xfrm>
            <a:off x="747237" y="4769603"/>
            <a:ext cx="6572296" cy="123111"/>
          </a:xfrm>
          <a:prstGeom prst="rect">
            <a:avLst/>
          </a:prstGeom>
        </p:spPr>
        <p:txBody>
          <a:bodyPr vert="horz" wrap="square" lIns="0" tIns="0" rIns="0" bIns="0" rtlCol="0" anchor="ctr">
            <a:spAutoFit/>
          </a:bodyPr>
          <a:lstStyle>
            <a:defPPr>
              <a:defRPr lang="en-US"/>
            </a:defPPr>
            <a:lvl1pPr marL="0" algn="l" defTabSz="457200" rtl="0" eaLnBrk="1" latinLnBrk="0" hangingPunct="1">
              <a:defRPr sz="800" kern="1200">
                <a:solidFill>
                  <a:srgbClr val="7F7F7F"/>
                </a:solidFill>
                <a:latin typeface="Nokia Pure Tex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latin typeface="Arial"/>
                <a:cs typeface="Arial"/>
              </a:rPr>
              <a:t>© 2013 NCR  Filename.pptx   v. 0.1  YYYY-MM-DD   Author  Document ID   [Edit via Insert &gt; Header &amp; Footer]</a:t>
            </a:r>
            <a:endParaRPr lang="en-GB" dirty="0">
              <a:latin typeface="Arial"/>
              <a:cs typeface="Arial"/>
            </a:endParaRPr>
          </a:p>
        </p:txBody>
      </p:sp>
    </p:spTree>
    <p:extLst>
      <p:ext uri="{BB962C8B-B14F-4D97-AF65-F5344CB8AC3E}">
        <p14:creationId xmlns:p14="http://schemas.microsoft.com/office/powerpoint/2010/main" xmlns="" val="294450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8"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127276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54782"/>
            <a:ext cx="2057400" cy="3290888"/>
          </a:xfrm>
        </p:spPr>
        <p:txBody>
          <a:bodyPr vert="eaVert"/>
          <a:lstStyle>
            <a:lvl1pPr>
              <a:defRPr>
                <a:latin typeface="Arial"/>
                <a:cs typeface="Aria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4782"/>
            <a:ext cx="6019800" cy="3290888"/>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8"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381587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4"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8221839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new_bg_cover"/>
          <p:cNvPicPr>
            <a:picLocks noChangeAspect="1" noChangeArrowheads="1"/>
          </p:cNvPicPr>
          <p:nvPr/>
        </p:nvPicPr>
        <p:blipFill>
          <a:blip r:embed="rId2" cstate="print"/>
          <a:srcRect/>
          <a:stretch>
            <a:fillRect/>
          </a:stretch>
        </p:blipFill>
        <p:spPr bwMode="gray">
          <a:xfrm>
            <a:off x="0" y="0"/>
            <a:ext cx="9144000" cy="5143500"/>
          </a:xfrm>
          <a:prstGeom prst="rect">
            <a:avLst/>
          </a:prstGeom>
          <a:noFill/>
          <a:ln w="9525">
            <a:noFill/>
            <a:miter lim="800000"/>
            <a:headEnd/>
            <a:tailEnd/>
          </a:ln>
        </p:spPr>
      </p:pic>
      <p:sp>
        <p:nvSpPr>
          <p:cNvPr id="5" name="AutoShape 2"/>
          <p:cNvSpPr>
            <a:spLocks noChangeArrowheads="1"/>
          </p:cNvSpPr>
          <p:nvPr/>
        </p:nvSpPr>
        <p:spPr bwMode="gray">
          <a:xfrm>
            <a:off x="5029200" y="2686050"/>
            <a:ext cx="3429000" cy="1572816"/>
          </a:xfrm>
          <a:prstGeom prst="roundRect">
            <a:avLst>
              <a:gd name="adj" fmla="val 16667"/>
            </a:avLst>
          </a:prstGeom>
          <a:solidFill>
            <a:schemeClr val="bg1"/>
          </a:solidFill>
          <a:ln w="9525">
            <a:noFill/>
            <a:round/>
            <a:headEnd/>
            <a:tailEnd/>
          </a:ln>
        </p:spPr>
        <p:txBody>
          <a:bodyPr wrap="none" anchor="ctr"/>
          <a:lstStyle/>
          <a:p>
            <a:pPr algn="ctr">
              <a:defRPr/>
            </a:pPr>
            <a:endParaRPr lang="en-US" sz="1600">
              <a:solidFill>
                <a:srgbClr val="F8F8F8"/>
              </a:solidFill>
              <a:latin typeface="Verdana" pitchFamily="34" charset="0"/>
              <a:cs typeface="+mn-cs"/>
            </a:endParaRPr>
          </a:p>
        </p:txBody>
      </p:sp>
      <p:cxnSp>
        <p:nvCxnSpPr>
          <p:cNvPr id="6" name="Straight Connector 10"/>
          <p:cNvCxnSpPr>
            <a:cxnSpLocks noChangeShapeType="1"/>
          </p:cNvCxnSpPr>
          <p:nvPr/>
        </p:nvCxnSpPr>
        <p:spPr bwMode="gray">
          <a:xfrm flipH="1">
            <a:off x="762000" y="2114550"/>
            <a:ext cx="7239000" cy="0"/>
          </a:xfrm>
          <a:prstGeom prst="line">
            <a:avLst/>
          </a:prstGeom>
          <a:noFill/>
          <a:ln w="9525" algn="ctr">
            <a:solidFill>
              <a:schemeClr val="bg1"/>
            </a:solidFill>
            <a:prstDash val="dash"/>
            <a:round/>
            <a:headEnd/>
            <a:tailEnd/>
          </a:ln>
        </p:spPr>
      </p:cxnSp>
      <p:sp>
        <p:nvSpPr>
          <p:cNvPr id="7" name="AutoShape 6"/>
          <p:cNvSpPr>
            <a:spLocks noChangeArrowheads="1"/>
          </p:cNvSpPr>
          <p:nvPr/>
        </p:nvSpPr>
        <p:spPr bwMode="gray">
          <a:xfrm>
            <a:off x="1143000" y="3732610"/>
            <a:ext cx="685800" cy="382190"/>
          </a:xfrm>
          <a:prstGeom prst="roundRect">
            <a:avLst>
              <a:gd name="adj" fmla="val 16667"/>
            </a:avLst>
          </a:prstGeom>
          <a:solidFill>
            <a:schemeClr val="tx1">
              <a:alpha val="47842"/>
            </a:schemeClr>
          </a:solidFill>
          <a:ln w="9525">
            <a:noFill/>
            <a:round/>
            <a:headEnd/>
            <a:tailEnd/>
          </a:ln>
        </p:spPr>
        <p:txBody>
          <a:bodyPr wrap="none" anchor="ctr"/>
          <a:lstStyle/>
          <a:p>
            <a:pPr algn="ctr">
              <a:defRPr/>
            </a:pPr>
            <a:endParaRPr lang="en-US" sz="1200">
              <a:solidFill>
                <a:srgbClr val="C0C0C0"/>
              </a:solidFill>
              <a:latin typeface="Verdana" pitchFamily="34" charset="0"/>
              <a:cs typeface="+mn-cs"/>
            </a:endParaRPr>
          </a:p>
        </p:txBody>
      </p:sp>
      <p:sp>
        <p:nvSpPr>
          <p:cNvPr id="8" name="AutoShape 7"/>
          <p:cNvSpPr>
            <a:spLocks noChangeArrowheads="1"/>
          </p:cNvSpPr>
          <p:nvPr/>
        </p:nvSpPr>
        <p:spPr bwMode="gray">
          <a:xfrm>
            <a:off x="2667000" y="3086101"/>
            <a:ext cx="1168400" cy="650081"/>
          </a:xfrm>
          <a:prstGeom prst="roundRect">
            <a:avLst>
              <a:gd name="adj" fmla="val 16667"/>
            </a:avLst>
          </a:prstGeom>
          <a:solidFill>
            <a:schemeClr val="tx1">
              <a:alpha val="30196"/>
            </a:schemeClr>
          </a:solidFill>
          <a:ln w="9525">
            <a:noFill/>
            <a:round/>
            <a:headEnd/>
            <a:tailEnd/>
          </a:ln>
        </p:spPr>
        <p:txBody>
          <a:bodyPr wrap="none" anchor="ctr"/>
          <a:lstStyle/>
          <a:p>
            <a:pPr algn="ctr">
              <a:defRPr/>
            </a:pPr>
            <a:endParaRPr lang="en-US" sz="1200">
              <a:solidFill>
                <a:srgbClr val="EAEAEA"/>
              </a:solidFill>
              <a:latin typeface="Verdana" pitchFamily="34" charset="0"/>
              <a:cs typeface="+mn-cs"/>
            </a:endParaRPr>
          </a:p>
        </p:txBody>
      </p:sp>
      <p:sp>
        <p:nvSpPr>
          <p:cNvPr id="9" name="AutoShape 8"/>
          <p:cNvSpPr>
            <a:spLocks noChangeArrowheads="1"/>
          </p:cNvSpPr>
          <p:nvPr/>
        </p:nvSpPr>
        <p:spPr bwMode="gray">
          <a:xfrm>
            <a:off x="2209800" y="4171950"/>
            <a:ext cx="1195388" cy="548879"/>
          </a:xfrm>
          <a:prstGeom prst="roundRect">
            <a:avLst>
              <a:gd name="adj" fmla="val 16667"/>
            </a:avLst>
          </a:prstGeom>
          <a:solidFill>
            <a:schemeClr val="bg1">
              <a:alpha val="30196"/>
            </a:schemeClr>
          </a:solidFill>
          <a:ln w="9525">
            <a:noFill/>
            <a:round/>
            <a:headEnd/>
            <a:tailEnd/>
          </a:ln>
        </p:spPr>
        <p:txBody>
          <a:bodyPr wrap="none" anchor="ctr"/>
          <a:lstStyle/>
          <a:p>
            <a:pPr algn="ctr">
              <a:defRPr/>
            </a:pPr>
            <a:endParaRPr lang="en-US" sz="1200">
              <a:solidFill>
                <a:schemeClr val="bg1"/>
              </a:solidFill>
              <a:latin typeface="Verdana" pitchFamily="34" charset="0"/>
              <a:cs typeface="+mn-cs"/>
            </a:endParaRPr>
          </a:p>
        </p:txBody>
      </p:sp>
      <p:sp>
        <p:nvSpPr>
          <p:cNvPr id="10" name="AutoShape 9"/>
          <p:cNvSpPr>
            <a:spLocks noChangeArrowheads="1"/>
          </p:cNvSpPr>
          <p:nvPr/>
        </p:nvSpPr>
        <p:spPr bwMode="gray">
          <a:xfrm>
            <a:off x="762000" y="2774157"/>
            <a:ext cx="1676400" cy="769144"/>
          </a:xfrm>
          <a:prstGeom prst="roundRect">
            <a:avLst>
              <a:gd name="adj" fmla="val 16667"/>
            </a:avLst>
          </a:prstGeom>
          <a:solidFill>
            <a:srgbClr val="F8F8F8">
              <a:alpha val="30196"/>
            </a:srgbClr>
          </a:solidFill>
          <a:ln w="9525">
            <a:noFill/>
            <a:round/>
            <a:headEnd/>
            <a:tailEnd/>
          </a:ln>
        </p:spPr>
        <p:txBody>
          <a:bodyPr wrap="none" anchor="ctr"/>
          <a:lstStyle/>
          <a:p>
            <a:pPr algn="ctr">
              <a:defRPr/>
            </a:pPr>
            <a:endParaRPr lang="en-US" sz="1600">
              <a:solidFill>
                <a:srgbClr val="F8F8F8"/>
              </a:solidFill>
              <a:latin typeface="Verdana" pitchFamily="34" charset="0"/>
              <a:cs typeface="+mn-cs"/>
            </a:endParaRPr>
          </a:p>
        </p:txBody>
      </p:sp>
      <p:sp>
        <p:nvSpPr>
          <p:cNvPr id="11" name="AutoShape 10"/>
          <p:cNvSpPr>
            <a:spLocks noChangeArrowheads="1"/>
          </p:cNvSpPr>
          <p:nvPr/>
        </p:nvSpPr>
        <p:spPr bwMode="gray">
          <a:xfrm>
            <a:off x="4038600" y="2800350"/>
            <a:ext cx="609600" cy="322660"/>
          </a:xfrm>
          <a:prstGeom prst="roundRect">
            <a:avLst>
              <a:gd name="adj" fmla="val 16667"/>
            </a:avLst>
          </a:prstGeom>
          <a:solidFill>
            <a:srgbClr val="DDDDDD">
              <a:alpha val="34901"/>
            </a:srgbClr>
          </a:solidFill>
          <a:ln w="9525">
            <a:noFill/>
            <a:round/>
            <a:headEnd/>
            <a:tailEnd/>
          </a:ln>
        </p:spPr>
        <p:txBody>
          <a:bodyPr wrap="none" anchor="ctr"/>
          <a:lstStyle/>
          <a:p>
            <a:pPr>
              <a:defRPr/>
            </a:pPr>
            <a:endParaRPr lang="en-US">
              <a:latin typeface="Verdana" pitchFamily="34" charset="0"/>
              <a:cs typeface="+mn-cs"/>
            </a:endParaRPr>
          </a:p>
        </p:txBody>
      </p:sp>
      <p:sp>
        <p:nvSpPr>
          <p:cNvPr id="12" name="AutoShape 11"/>
          <p:cNvSpPr>
            <a:spLocks noChangeArrowheads="1"/>
          </p:cNvSpPr>
          <p:nvPr/>
        </p:nvSpPr>
        <p:spPr bwMode="gray">
          <a:xfrm>
            <a:off x="3810000" y="3829050"/>
            <a:ext cx="304800" cy="171450"/>
          </a:xfrm>
          <a:prstGeom prst="roundRect">
            <a:avLst>
              <a:gd name="adj" fmla="val 16667"/>
            </a:avLst>
          </a:prstGeom>
          <a:solidFill>
            <a:srgbClr val="C0C0C0">
              <a:alpha val="34901"/>
            </a:srgbClr>
          </a:solidFill>
          <a:ln w="9525">
            <a:noFill/>
            <a:round/>
            <a:headEnd/>
            <a:tailEnd/>
          </a:ln>
        </p:spPr>
        <p:txBody>
          <a:bodyPr wrap="none" anchor="ctr"/>
          <a:lstStyle/>
          <a:p>
            <a:pPr>
              <a:defRPr/>
            </a:pPr>
            <a:endParaRPr lang="en-US">
              <a:latin typeface="Verdana" pitchFamily="34" charset="0"/>
              <a:cs typeface="+mn-cs"/>
            </a:endParaRPr>
          </a:p>
        </p:txBody>
      </p:sp>
      <p:sp>
        <p:nvSpPr>
          <p:cNvPr id="13" name="AutoShape 12"/>
          <p:cNvSpPr>
            <a:spLocks noChangeArrowheads="1"/>
          </p:cNvSpPr>
          <p:nvPr/>
        </p:nvSpPr>
        <p:spPr bwMode="gray">
          <a:xfrm>
            <a:off x="6781800" y="4514850"/>
            <a:ext cx="838200" cy="471488"/>
          </a:xfrm>
          <a:prstGeom prst="roundRect">
            <a:avLst>
              <a:gd name="adj" fmla="val 16667"/>
            </a:avLst>
          </a:prstGeom>
          <a:solidFill>
            <a:schemeClr val="bg1">
              <a:alpha val="34901"/>
            </a:schemeClr>
          </a:solidFill>
          <a:ln w="9525">
            <a:noFill/>
            <a:round/>
            <a:headEnd/>
            <a:tailEnd/>
          </a:ln>
        </p:spPr>
        <p:txBody>
          <a:bodyPr wrap="none" anchor="ctr"/>
          <a:lstStyle/>
          <a:p>
            <a:pPr>
              <a:defRPr/>
            </a:pPr>
            <a:endParaRPr lang="en-US">
              <a:latin typeface="Verdana" pitchFamily="34" charset="0"/>
              <a:cs typeface="+mn-cs"/>
            </a:endParaRPr>
          </a:p>
        </p:txBody>
      </p:sp>
      <p:sp>
        <p:nvSpPr>
          <p:cNvPr id="14" name="AutoShape 13"/>
          <p:cNvSpPr>
            <a:spLocks noChangeArrowheads="1"/>
          </p:cNvSpPr>
          <p:nvPr/>
        </p:nvSpPr>
        <p:spPr bwMode="gray">
          <a:xfrm>
            <a:off x="381000" y="3640932"/>
            <a:ext cx="457200" cy="245269"/>
          </a:xfrm>
          <a:prstGeom prst="roundRect">
            <a:avLst>
              <a:gd name="adj" fmla="val 16667"/>
            </a:avLst>
          </a:prstGeom>
          <a:solidFill>
            <a:srgbClr val="DDDDDD">
              <a:alpha val="34901"/>
            </a:srgbClr>
          </a:solidFill>
          <a:ln w="9525">
            <a:noFill/>
            <a:round/>
            <a:headEnd/>
            <a:tailEnd/>
          </a:ln>
        </p:spPr>
        <p:txBody>
          <a:bodyPr wrap="none" anchor="ctr"/>
          <a:lstStyle/>
          <a:p>
            <a:pPr>
              <a:defRPr/>
            </a:pPr>
            <a:endParaRPr lang="en-US">
              <a:latin typeface="Verdana" pitchFamily="34" charset="0"/>
              <a:cs typeface="+mn-cs"/>
            </a:endParaRPr>
          </a:p>
        </p:txBody>
      </p:sp>
      <p:sp>
        <p:nvSpPr>
          <p:cNvPr id="15" name="AutoShape 14"/>
          <p:cNvSpPr>
            <a:spLocks noChangeArrowheads="1"/>
          </p:cNvSpPr>
          <p:nvPr/>
        </p:nvSpPr>
        <p:spPr bwMode="gray">
          <a:xfrm>
            <a:off x="4114800" y="4057650"/>
            <a:ext cx="1828800" cy="839391"/>
          </a:xfrm>
          <a:prstGeom prst="roundRect">
            <a:avLst>
              <a:gd name="adj" fmla="val 16667"/>
            </a:avLst>
          </a:prstGeom>
          <a:solidFill>
            <a:schemeClr val="bg1">
              <a:alpha val="10196"/>
            </a:schemeClr>
          </a:solidFill>
          <a:ln w="9525">
            <a:noFill/>
            <a:round/>
            <a:headEnd/>
            <a:tailEnd/>
          </a:ln>
        </p:spPr>
        <p:txBody>
          <a:bodyPr wrap="none" anchor="ctr"/>
          <a:lstStyle/>
          <a:p>
            <a:pPr algn="ctr">
              <a:defRPr/>
            </a:pPr>
            <a:endParaRPr lang="en-US">
              <a:solidFill>
                <a:srgbClr val="EAEAEA"/>
              </a:solidFill>
              <a:latin typeface="Verdana" pitchFamily="34" charset="0"/>
              <a:cs typeface="+mn-cs"/>
            </a:endParaRPr>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Content Placeholder 2"/>
          <p:cNvSpPr>
            <a:spLocks noGrp="1"/>
          </p:cNvSpPr>
          <p:nvPr>
            <p:ph idx="1"/>
          </p:nvPr>
        </p:nvSpPr>
        <p:spPr bwMode="gray">
          <a:xfrm>
            <a:off x="457200" y="2171701"/>
            <a:ext cx="7543800" cy="102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Date Placeholder 3"/>
          <p:cNvSpPr>
            <a:spLocks noGrp="1"/>
          </p:cNvSpPr>
          <p:nvPr>
            <p:ph type="dt" sz="half" idx="10"/>
          </p:nvPr>
        </p:nvSpPr>
        <p:spPr bwMode="gray"/>
        <p:txBody>
          <a:bodyPr/>
          <a:lstStyle>
            <a:lvl1pPr>
              <a:defRPr/>
            </a:lvl1pPr>
          </a:lstStyle>
          <a:p>
            <a:pPr>
              <a:defRPr/>
            </a:pPr>
            <a:fld id="{9D5987B1-D448-4FF8-8973-249958F8161B}" type="datetimeFigureOut">
              <a:rPr lang="en-US"/>
              <a:pPr>
                <a:defRPr/>
              </a:pPr>
              <a:t>5/31/2013</a:t>
            </a:fld>
            <a:endParaRPr lang="en-US"/>
          </a:p>
        </p:txBody>
      </p:sp>
      <p:sp>
        <p:nvSpPr>
          <p:cNvPr id="17" name="Footer Placeholder 4"/>
          <p:cNvSpPr>
            <a:spLocks noGrp="1"/>
          </p:cNvSpPr>
          <p:nvPr>
            <p:ph type="ftr" sz="quarter" idx="11"/>
          </p:nvPr>
        </p:nvSpPr>
        <p:spPr bwMode="gray"/>
        <p:txBody>
          <a:bodyPr/>
          <a:lstStyle>
            <a:lvl1pPr>
              <a:defRPr/>
            </a:lvl1pPr>
          </a:lstStyle>
          <a:p>
            <a:pPr>
              <a:defRPr/>
            </a:pPr>
            <a:endParaRPr lang="en-US"/>
          </a:p>
        </p:txBody>
      </p:sp>
      <p:sp>
        <p:nvSpPr>
          <p:cNvPr id="18" name="Slide Number Placeholder 5"/>
          <p:cNvSpPr>
            <a:spLocks noGrp="1"/>
          </p:cNvSpPr>
          <p:nvPr>
            <p:ph type="sldNum" sz="quarter" idx="12"/>
          </p:nvPr>
        </p:nvSpPr>
        <p:spPr bwMode="gray"/>
        <p:txBody>
          <a:bodyPr/>
          <a:lstStyle>
            <a:lvl1pPr>
              <a:defRPr/>
            </a:lvl1pPr>
          </a:lstStyle>
          <a:p>
            <a:pPr>
              <a:defRPr/>
            </a:pPr>
            <a:fld id="{7CD38D46-296F-4DB3-B730-2B55D24350F4}"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Cover">
    <p:spTree>
      <p:nvGrpSpPr>
        <p:cNvPr id="1" name=""/>
        <p:cNvGrpSpPr/>
        <p:nvPr/>
      </p:nvGrpSpPr>
      <p:grpSpPr>
        <a:xfrm>
          <a:off x="0" y="0"/>
          <a:ext cx="0" cy="0"/>
          <a:chOff x="0" y="0"/>
          <a:chExt cx="0" cy="0"/>
        </a:xfrm>
      </p:grpSpPr>
      <p:pic>
        <p:nvPicPr>
          <p:cNvPr id="12" name="Picture 11" descr="green-BGD-L.jp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0" y="0"/>
            <a:ext cx="9144000" cy="5143500"/>
          </a:xfrm>
          <a:prstGeom prst="rect">
            <a:avLst/>
          </a:prstGeom>
        </p:spPr>
      </p:pic>
      <p:sp>
        <p:nvSpPr>
          <p:cNvPr id="2" name="Title 1"/>
          <p:cNvSpPr>
            <a:spLocks noGrp="1"/>
          </p:cNvSpPr>
          <p:nvPr>
            <p:ph type="title"/>
          </p:nvPr>
        </p:nvSpPr>
        <p:spPr>
          <a:xfrm>
            <a:off x="4581139" y="2253124"/>
            <a:ext cx="4105663" cy="1021556"/>
          </a:xfrm>
        </p:spPr>
        <p:txBody>
          <a:bodyPr anchor="t">
            <a:normAutofit/>
          </a:bodyPr>
          <a:lstStyle>
            <a:lvl1pPr algn="l">
              <a:lnSpc>
                <a:spcPct val="80000"/>
              </a:lnSpc>
              <a:defRPr sz="2800" b="1" cap="all">
                <a:solidFill>
                  <a:schemeClr val="bg1"/>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581137" y="3055415"/>
            <a:ext cx="3913576" cy="588126"/>
          </a:xfrm>
        </p:spPr>
        <p:txBody>
          <a:bodyPr anchor="b">
            <a:normAutofit/>
          </a:bodyPr>
          <a:lstStyle>
            <a:lvl1pPr marL="0" indent="0">
              <a:buNone/>
              <a:defRPr sz="16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11" name="Text Placeholder 2"/>
          <p:cNvSpPr>
            <a:spLocks noGrp="1"/>
          </p:cNvSpPr>
          <p:nvPr>
            <p:ph type="body" idx="13" hasCustomPrompt="1"/>
          </p:nvPr>
        </p:nvSpPr>
        <p:spPr>
          <a:xfrm>
            <a:off x="4581137" y="3643542"/>
            <a:ext cx="3913576" cy="283252"/>
          </a:xfrm>
        </p:spPr>
        <p:txBody>
          <a:bodyPr anchor="b">
            <a:normAutofit/>
          </a:bodyPr>
          <a:lstStyle>
            <a:lvl1pPr marL="0" indent="0">
              <a:buNone/>
              <a:defRPr sz="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xmlns="" val="154522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green-BGD-L.jp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637420" y="2082024"/>
            <a:ext cx="4330494" cy="1102519"/>
          </a:xfrm>
        </p:spPr>
        <p:txBody>
          <a:bodyPr>
            <a:normAutofit/>
          </a:bodyPr>
          <a:lstStyle>
            <a:lvl1pPr algn="l">
              <a:lnSpc>
                <a:spcPct val="80000"/>
              </a:lnSpc>
              <a:defRPr sz="2800" b="1">
                <a:solidFill>
                  <a:srgbClr val="FFFFFF"/>
                </a:solidFill>
                <a:latin typeface="Arial"/>
                <a:cs typeface="Arial"/>
              </a:defRPr>
            </a:lvl1pPr>
          </a:lstStyle>
          <a:p>
            <a:r>
              <a:rPr lang="en-GB"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latin typeface="Arial"/>
                <a:cs typeface="Arial"/>
              </a:defRPr>
            </a:lvl1pPr>
          </a:lstStyle>
          <a:p>
            <a:pPr>
              <a:defRPr/>
            </a:pPr>
            <a:fld id="{28E0C087-7E22-49AD-85AC-F57C0279A84B}" type="slidenum">
              <a:rPr lang="en-US" smtClean="0"/>
              <a:pPr>
                <a:defRPr/>
              </a:pPr>
              <a:t>‹#›</a:t>
            </a:fld>
            <a:endParaRPr lang="en-US"/>
          </a:p>
        </p:txBody>
      </p:sp>
    </p:spTree>
    <p:extLst>
      <p:ext uri="{BB962C8B-B14F-4D97-AF65-F5344CB8AC3E}">
        <p14:creationId xmlns:p14="http://schemas.microsoft.com/office/powerpoint/2010/main" xmlns="" val="21189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Title/Thank You">
    <p:spTree>
      <p:nvGrpSpPr>
        <p:cNvPr id="1" name=""/>
        <p:cNvGrpSpPr/>
        <p:nvPr/>
      </p:nvGrpSpPr>
      <p:grpSpPr>
        <a:xfrm>
          <a:off x="0" y="0"/>
          <a:ext cx="0" cy="0"/>
          <a:chOff x="0" y="0"/>
          <a:chExt cx="0" cy="0"/>
        </a:xfrm>
      </p:grpSpPr>
      <p:pic>
        <p:nvPicPr>
          <p:cNvPr id="6" name="Picture 5" descr="green-BGD-L.jpg"/>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0" y="0"/>
            <a:ext cx="9144000" cy="5143500"/>
          </a:xfrm>
          <a:prstGeom prst="rect">
            <a:avLst/>
          </a:prstGeom>
        </p:spPr>
      </p:pic>
      <p:sp>
        <p:nvSpPr>
          <p:cNvPr id="2" name="Title 1"/>
          <p:cNvSpPr>
            <a:spLocks noGrp="1"/>
          </p:cNvSpPr>
          <p:nvPr>
            <p:ph type="title" hasCustomPrompt="1"/>
          </p:nvPr>
        </p:nvSpPr>
        <p:spPr>
          <a:xfrm>
            <a:off x="4605856" y="2334747"/>
            <a:ext cx="4042232" cy="604402"/>
          </a:xfrm>
        </p:spPr>
        <p:txBody>
          <a:bodyPr/>
          <a:lstStyle>
            <a:lvl1pPr>
              <a:lnSpc>
                <a:spcPct val="80000"/>
              </a:lnSpc>
              <a:defRPr>
                <a:solidFill>
                  <a:schemeClr val="bg1"/>
                </a:solidFill>
                <a:latin typeface="Arial"/>
                <a:cs typeface="Arial"/>
              </a:defRPr>
            </a:lvl1pPr>
          </a:lstStyle>
          <a:p>
            <a:r>
              <a:rPr lang="en-GB"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latin typeface="Arial"/>
                <a:cs typeface="Arial"/>
              </a:defRPr>
            </a:lvl1pPr>
          </a:lstStyle>
          <a:p>
            <a:pPr>
              <a:defRPr/>
            </a:pPr>
            <a:fld id="{28E0C087-7E22-49AD-85AC-F57C0279A84B}" type="slidenum">
              <a:rPr lang="en-US" smtClean="0"/>
              <a:pPr>
                <a:defRPr/>
              </a:pPr>
              <a:t>‹#›</a:t>
            </a:fld>
            <a:endParaRPr lang="en-US"/>
          </a:p>
        </p:txBody>
      </p:sp>
    </p:spTree>
    <p:extLst>
      <p:ext uri="{BB962C8B-B14F-4D97-AF65-F5344CB8AC3E}">
        <p14:creationId xmlns:p14="http://schemas.microsoft.com/office/powerpoint/2010/main" xmlns="" val="372659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672253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a:defRPr/>
            </a:pPr>
            <a:fld id="{F83DF24A-604C-4FF2-B1EA-6C75DA0E0F4E}" type="slidenum">
              <a:rPr lang="en-US" smtClean="0"/>
              <a:pPr>
                <a:defRPr/>
              </a:pPr>
              <a:t>‹#›</a:t>
            </a:fld>
            <a:endParaRPr lang="en-US"/>
          </a:p>
        </p:txBody>
      </p:sp>
      <p:sp>
        <p:nvSpPr>
          <p:cNvPr id="8"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133836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614437" y="1202489"/>
            <a:ext cx="3679375" cy="2958274"/>
          </a:xfrm>
        </p:spPr>
        <p:txBody>
          <a:bodyPr>
            <a:normAutofit/>
          </a:bodyPr>
          <a:lstStyle>
            <a:lvl1pP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3114" y="1203817"/>
            <a:ext cx="4273017" cy="2956946"/>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9"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6399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625" y="72934"/>
            <a:ext cx="8229600" cy="857250"/>
          </a:xfrm>
        </p:spPr>
        <p:txBody>
          <a:bodyPr/>
          <a:lstStyle>
            <a:lvl1pPr>
              <a:defRPr>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hasCustomPrompt="1"/>
          </p:nvPr>
        </p:nvSpPr>
        <p:spPr>
          <a:xfrm>
            <a:off x="650720" y="1332760"/>
            <a:ext cx="4040188" cy="479822"/>
          </a:xfrm>
        </p:spPr>
        <p:txBody>
          <a:bodyPr anchor="b"/>
          <a:lstStyle>
            <a:lvl1pPr marL="0" indent="0">
              <a:lnSpc>
                <a:spcPct val="80000"/>
              </a:lnSpc>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650720" y="1812581"/>
            <a:ext cx="4040188" cy="2650562"/>
          </a:xfrm>
        </p:spPr>
        <p:txBody>
          <a:bodyPr>
            <a:normAutofit/>
          </a:bodyPr>
          <a:lstStyle>
            <a:lvl1pPr>
              <a:defRPr sz="140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50643" y="1332760"/>
            <a:ext cx="4041775" cy="479822"/>
          </a:xfrm>
        </p:spPr>
        <p:txBody>
          <a:bodyPr anchor="b"/>
          <a:lstStyle>
            <a:lvl1pPr marL="0" indent="0">
              <a:lnSpc>
                <a:spcPct val="80000"/>
              </a:lnSpc>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838548" y="1812581"/>
            <a:ext cx="4041775" cy="2650562"/>
          </a:xfrm>
        </p:spPr>
        <p:txBody>
          <a:bodyPr>
            <a:normAutofit/>
          </a:bodyPr>
          <a:lstStyle>
            <a:lvl1pPr>
              <a:defRPr sz="140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11" name="Footer Placeholder 4"/>
          <p:cNvSpPr>
            <a:spLocks noGrp="1"/>
          </p:cNvSpPr>
          <p:nvPr>
            <p:ph type="ftr" sz="quarter" idx="1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246444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GB"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pPr>
              <a:defRPr/>
            </a:pPr>
            <a:fld id="{28E0C087-7E22-49AD-85AC-F57C0279A84B}" type="slidenum">
              <a:rPr lang="en-US" smtClean="0"/>
              <a:pPr>
                <a:defRPr/>
              </a:pPr>
              <a:t>‹#›</a:t>
            </a:fld>
            <a:endParaRPr lang="en-US"/>
          </a:p>
        </p:txBody>
      </p:sp>
      <p:sp>
        <p:nvSpPr>
          <p:cNvPr id="7"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pPr>
              <a:defRPr/>
            </a:pPr>
            <a:endParaRPr lang="en-US"/>
          </a:p>
        </p:txBody>
      </p:sp>
    </p:spTree>
    <p:extLst>
      <p:ext uri="{BB962C8B-B14F-4D97-AF65-F5344CB8AC3E}">
        <p14:creationId xmlns:p14="http://schemas.microsoft.com/office/powerpoint/2010/main" xmlns="" val="751613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new_bg_2"/>
          <p:cNvPicPr>
            <a:picLocks noChangeAspect="1" noChangeArrowheads="1"/>
          </p:cNvPicPr>
          <p:nvPr/>
        </p:nvPicPr>
        <p:blipFill>
          <a:blip r:embed="rId3" cstate="print"/>
          <a:srcRect/>
          <a:stretch>
            <a:fillRect/>
          </a:stretch>
        </p:blipFill>
        <p:spPr bwMode="gray">
          <a:xfrm>
            <a:off x="0" y="0"/>
            <a:ext cx="9144000" cy="5143500"/>
          </a:xfrm>
          <a:prstGeom prst="rect">
            <a:avLst/>
          </a:prstGeom>
          <a:noFill/>
          <a:ln w="9525">
            <a:noFill/>
            <a:miter lim="800000"/>
            <a:headEnd/>
            <a:tailEnd/>
          </a:ln>
        </p:spPr>
      </p:pic>
      <p:sp>
        <p:nvSpPr>
          <p:cNvPr id="3075" name="Title Placeholder 1"/>
          <p:cNvSpPr>
            <a:spLocks noGrp="1"/>
          </p:cNvSpPr>
          <p:nvPr>
            <p:ph type="title"/>
          </p:nvPr>
        </p:nvSpPr>
        <p:spPr bwMode="auto">
          <a:xfrm>
            <a:off x="304800" y="0"/>
            <a:ext cx="8280400" cy="628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304800" y="94892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9D1297C0-A460-47B5-B0CF-93C235B7E6F8}" type="datetimeFigureOut">
              <a:rPr lang="en-US"/>
              <a:pPr>
                <a:defRPr/>
              </a:pPr>
              <a:t>5/31/2013</a:t>
            </a:fld>
            <a:endParaRPr lang="en-US"/>
          </a:p>
        </p:txBody>
      </p:sp>
      <p:sp>
        <p:nvSpPr>
          <p:cNvPr id="12" name="Footer Placeholder 4"/>
          <p:cNvSpPr>
            <a:spLocks noGrp="1"/>
          </p:cNvSpPr>
          <p:nvPr>
            <p:ph type="ftr" sz="quarter" idx="3"/>
          </p:nvPr>
        </p:nvSpPr>
        <p:spPr>
          <a:xfrm>
            <a:off x="3200400" y="4514850"/>
            <a:ext cx="28956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3" name="Slide Number Placeholder 5"/>
          <p:cNvSpPr>
            <a:spLocks noGrp="1"/>
          </p:cNvSpPr>
          <p:nvPr>
            <p:ph type="sldNum" sz="quarter" idx="4"/>
          </p:nvPr>
        </p:nvSpPr>
        <p:spPr>
          <a:xfrm>
            <a:off x="6553200" y="4514850"/>
            <a:ext cx="2133600" cy="273844"/>
          </a:xfrm>
          <a:prstGeom prst="rect">
            <a:avLst/>
          </a:prstGeom>
        </p:spPr>
        <p:txBody>
          <a:bodyPr/>
          <a:lstStyle>
            <a:lvl1pPr fontAlgn="auto">
              <a:spcBef>
                <a:spcPts val="0"/>
              </a:spcBef>
              <a:spcAft>
                <a:spcPts val="0"/>
              </a:spcAft>
              <a:defRPr>
                <a:latin typeface="+mn-lt"/>
                <a:cs typeface="+mn-cs"/>
              </a:defRPr>
            </a:lvl1pPr>
          </a:lstStyle>
          <a:p>
            <a:pPr>
              <a:defRPr/>
            </a:pPr>
            <a:fld id="{28E0C087-7E22-49AD-85AC-F57C0279A8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Lst>
  <p:transition/>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5pPr>
      <a:lvl6pPr marL="457200" algn="l" rtl="0" fontAlgn="base">
        <a:spcBef>
          <a:spcPct val="0"/>
        </a:spcBef>
        <a:spcAft>
          <a:spcPct val="0"/>
        </a:spcAft>
        <a:defRPr sz="2400">
          <a:solidFill>
            <a:schemeClr val="bg1"/>
          </a:solidFill>
          <a:latin typeface="Verdana" pitchFamily="34" charset="0"/>
        </a:defRPr>
      </a:lvl6pPr>
      <a:lvl7pPr marL="914400" algn="l" rtl="0" fontAlgn="base">
        <a:spcBef>
          <a:spcPct val="0"/>
        </a:spcBef>
        <a:spcAft>
          <a:spcPct val="0"/>
        </a:spcAft>
        <a:defRPr sz="2400">
          <a:solidFill>
            <a:schemeClr val="bg1"/>
          </a:solidFill>
          <a:latin typeface="Verdana" pitchFamily="34" charset="0"/>
        </a:defRPr>
      </a:lvl7pPr>
      <a:lvl8pPr marL="1371600" algn="l" rtl="0" fontAlgn="base">
        <a:spcBef>
          <a:spcPct val="0"/>
        </a:spcBef>
        <a:spcAft>
          <a:spcPct val="0"/>
        </a:spcAft>
        <a:defRPr sz="2400">
          <a:solidFill>
            <a:schemeClr val="bg1"/>
          </a:solidFill>
          <a:latin typeface="Verdana" pitchFamily="34" charset="0"/>
        </a:defRPr>
      </a:lvl8pPr>
      <a:lvl9pPr marL="1828800" algn="l" rtl="0" fontAlgn="base">
        <a:spcBef>
          <a:spcPct val="0"/>
        </a:spcBef>
        <a:spcAft>
          <a:spcPct val="0"/>
        </a:spcAft>
        <a:defRPr sz="2400">
          <a:solidFill>
            <a:schemeClr val="bg1"/>
          </a:solidFill>
          <a:latin typeface="Verdana" pitchFamily="34" charset="0"/>
        </a:defRPr>
      </a:lvl9pPr>
    </p:titleStyle>
    <p:bodyStyle>
      <a:lvl1pPr marL="228600" indent="-228600" algn="l" rtl="0" eaLnBrk="0" fontAlgn="base" hangingPunct="0">
        <a:spcBef>
          <a:spcPts val="600"/>
        </a:spcBef>
        <a:spcAft>
          <a:spcPts val="600"/>
        </a:spcAft>
        <a:buChar char="•"/>
        <a:defRPr sz="2000" kern="1200">
          <a:solidFill>
            <a:srgbClr val="2EB135"/>
          </a:solidFill>
          <a:latin typeface="+mn-lt"/>
          <a:ea typeface="+mn-ea"/>
          <a:cs typeface="+mn-cs"/>
        </a:defRPr>
      </a:lvl1pPr>
      <a:lvl2pPr marL="576263" indent="-233363" algn="l" rtl="0" eaLnBrk="0" fontAlgn="base" hangingPunct="0">
        <a:spcBef>
          <a:spcPts val="600"/>
        </a:spcBef>
        <a:spcAft>
          <a:spcPts val="600"/>
        </a:spcAft>
        <a:buChar char="•"/>
        <a:defRPr kern="1200">
          <a:solidFill>
            <a:srgbClr val="292929"/>
          </a:solidFill>
          <a:latin typeface="+mn-lt"/>
          <a:ea typeface="+mn-ea"/>
          <a:cs typeface="+mn-cs"/>
        </a:defRPr>
      </a:lvl2pPr>
      <a:lvl3pPr marL="914400" indent="-223838" algn="l" rtl="0" eaLnBrk="0" fontAlgn="base" hangingPunct="0">
        <a:spcBef>
          <a:spcPts val="600"/>
        </a:spcBef>
        <a:spcAft>
          <a:spcPts val="600"/>
        </a:spcAft>
        <a:buChar char="•"/>
        <a:defRPr sz="1600" kern="1200">
          <a:solidFill>
            <a:srgbClr val="292929"/>
          </a:solidFill>
          <a:latin typeface="+mn-lt"/>
          <a:ea typeface="+mn-ea"/>
          <a:cs typeface="+mn-cs"/>
        </a:defRPr>
      </a:lvl3pPr>
      <a:lvl4pPr marL="1262063" indent="-228600" algn="l" rtl="0" eaLnBrk="0" fontAlgn="base" hangingPunct="0">
        <a:spcBef>
          <a:spcPts val="600"/>
        </a:spcBef>
        <a:spcAft>
          <a:spcPts val="600"/>
        </a:spcAft>
        <a:buChar char="•"/>
        <a:defRPr sz="1400" kern="1200">
          <a:solidFill>
            <a:srgbClr val="292929"/>
          </a:solidFill>
          <a:latin typeface="+mn-lt"/>
          <a:ea typeface="+mn-ea"/>
          <a:cs typeface="+mn-cs"/>
        </a:defRPr>
      </a:lvl4pPr>
      <a:lvl5pPr marL="1609725" indent="-233363" algn="l" rtl="0" eaLnBrk="0" fontAlgn="base" hangingPunct="0">
        <a:spcBef>
          <a:spcPts val="600"/>
        </a:spcBef>
        <a:spcAft>
          <a:spcPts val="600"/>
        </a:spcAft>
        <a:buChar char="•"/>
        <a:defRPr sz="1200" kern="1200">
          <a:solidFill>
            <a:srgbClr val="29292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85800" y="1577578"/>
            <a:ext cx="7620000" cy="5369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2171700"/>
            <a:ext cx="7543800"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6" name="Date Placeholder 3"/>
          <p:cNvSpPr>
            <a:spLocks noGrp="1"/>
          </p:cNvSpPr>
          <p:nvPr>
            <p:ph type="dt" sz="half" idx="2"/>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0F692648-F3DC-43F4-A724-27D4981ED1AA}" type="datetimeFigureOut">
              <a:rPr lang="en-US"/>
              <a:pPr>
                <a:defRPr/>
              </a:pPr>
              <a:t>5/31/2013</a:t>
            </a:fld>
            <a:endParaRPr lang="en-US"/>
          </a:p>
        </p:txBody>
      </p:sp>
      <p:sp>
        <p:nvSpPr>
          <p:cNvPr id="17" name="Footer Placeholder 4"/>
          <p:cNvSpPr>
            <a:spLocks noGrp="1"/>
          </p:cNvSpPr>
          <p:nvPr>
            <p:ph type="ftr" sz="quarter" idx="3"/>
          </p:nvPr>
        </p:nvSpPr>
        <p:spPr>
          <a:xfrm>
            <a:off x="3124200" y="4767263"/>
            <a:ext cx="28956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9" name="Slide Number Placeholder 5"/>
          <p:cNvSpPr>
            <a:spLocks noGrp="1"/>
          </p:cNvSpPr>
          <p:nvPr>
            <p:ph type="sldNum" sz="quarter" idx="4"/>
          </p:nvPr>
        </p:nvSpPr>
        <p:spPr>
          <a:xfrm>
            <a:off x="6553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51A11420-DB71-4032-B38E-5A810CB1C7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Lst>
  <p:transition/>
  <p:timing>
    <p:tnLst>
      <p:par>
        <p:cTn id="1" dur="indefinite" restart="never" nodeType="tmRoot"/>
      </p:par>
    </p:tnLst>
  </p:timing>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400">
          <a:solidFill>
            <a:schemeClr val="bg1"/>
          </a:solidFill>
          <a:latin typeface="Verdana" pitchFamily="34" charset="0"/>
          <a:ea typeface="Verdana" pitchFamily="34" charset="0"/>
          <a:cs typeface="Verdana" pitchFamily="34" charset="0"/>
        </a:defRPr>
      </a:lvl5pPr>
      <a:lvl6pPr marL="457200" algn="l" rtl="0" fontAlgn="base">
        <a:spcBef>
          <a:spcPct val="0"/>
        </a:spcBef>
        <a:spcAft>
          <a:spcPct val="0"/>
        </a:spcAft>
        <a:defRPr sz="2400">
          <a:solidFill>
            <a:schemeClr val="bg1"/>
          </a:solidFill>
          <a:latin typeface="Verdana" pitchFamily="34" charset="0"/>
        </a:defRPr>
      </a:lvl6pPr>
      <a:lvl7pPr marL="914400" algn="l" rtl="0" fontAlgn="base">
        <a:spcBef>
          <a:spcPct val="0"/>
        </a:spcBef>
        <a:spcAft>
          <a:spcPct val="0"/>
        </a:spcAft>
        <a:defRPr sz="2400">
          <a:solidFill>
            <a:schemeClr val="bg1"/>
          </a:solidFill>
          <a:latin typeface="Verdana" pitchFamily="34" charset="0"/>
        </a:defRPr>
      </a:lvl7pPr>
      <a:lvl8pPr marL="1371600" algn="l" rtl="0" fontAlgn="base">
        <a:spcBef>
          <a:spcPct val="0"/>
        </a:spcBef>
        <a:spcAft>
          <a:spcPct val="0"/>
        </a:spcAft>
        <a:defRPr sz="2400">
          <a:solidFill>
            <a:schemeClr val="bg1"/>
          </a:solidFill>
          <a:latin typeface="Verdana" pitchFamily="34" charset="0"/>
        </a:defRPr>
      </a:lvl8pPr>
      <a:lvl9pPr marL="1828800" algn="l" rtl="0" fontAlgn="base">
        <a:spcBef>
          <a:spcPct val="0"/>
        </a:spcBef>
        <a:spcAft>
          <a:spcPct val="0"/>
        </a:spcAft>
        <a:defRPr sz="2400">
          <a:solidFill>
            <a:schemeClr val="bg1"/>
          </a:solidFill>
          <a:latin typeface="Verdana" pitchFamily="34" charset="0"/>
        </a:defRPr>
      </a:lvl9pPr>
    </p:titleStyle>
    <p:bodyStyle>
      <a:lvl1pPr marL="342900" indent="-342900" algn="r" rtl="0" eaLnBrk="0" fontAlgn="base" hangingPunct="0">
        <a:spcBef>
          <a:spcPct val="20000"/>
        </a:spcBef>
        <a:spcAft>
          <a:spcPct val="0"/>
        </a:spcAft>
        <a:defRPr sz="1600" b="1" kern="1200">
          <a:solidFill>
            <a:schemeClr val="bg1"/>
          </a:solidFill>
          <a:latin typeface="+mn-lt"/>
          <a:ea typeface="+mn-ea"/>
          <a:cs typeface="+mn-cs"/>
        </a:defRPr>
      </a:lvl1pPr>
      <a:lvl2pPr marL="742950" indent="-285750" algn="r" rtl="0" eaLnBrk="0" fontAlgn="base" hangingPunct="0">
        <a:spcBef>
          <a:spcPct val="20000"/>
        </a:spcBef>
        <a:spcAft>
          <a:spcPct val="0"/>
        </a:spcAft>
        <a:defRPr sz="1600" kern="1200">
          <a:solidFill>
            <a:schemeClr val="bg1"/>
          </a:solidFill>
          <a:latin typeface="+mn-lt"/>
          <a:ea typeface="+mn-ea"/>
          <a:cs typeface="+mn-cs"/>
        </a:defRPr>
      </a:lvl2pPr>
      <a:lvl3pPr marL="1143000" indent="-228600" algn="r" rtl="0" eaLnBrk="0" fontAlgn="base" hangingPunct="0">
        <a:spcBef>
          <a:spcPct val="20000"/>
        </a:spcBef>
        <a:spcAft>
          <a:spcPct val="0"/>
        </a:spcAft>
        <a:defRPr sz="1600" kern="1200">
          <a:solidFill>
            <a:schemeClr val="bg1"/>
          </a:solidFill>
          <a:latin typeface="+mn-lt"/>
          <a:ea typeface="+mn-ea"/>
          <a:cs typeface="+mn-cs"/>
        </a:defRPr>
      </a:lvl3pPr>
      <a:lvl4pPr marL="1600200" indent="-228600" algn="r" rtl="0" eaLnBrk="0" fontAlgn="base" hangingPunct="0">
        <a:spcBef>
          <a:spcPct val="20000"/>
        </a:spcBef>
        <a:spcAft>
          <a:spcPct val="0"/>
        </a:spcAft>
        <a:defRPr sz="1600" kern="1200">
          <a:solidFill>
            <a:schemeClr val="bg1"/>
          </a:solidFill>
          <a:latin typeface="+mn-lt"/>
          <a:ea typeface="+mn-ea"/>
          <a:cs typeface="+mn-cs"/>
        </a:defRPr>
      </a:lvl4pPr>
      <a:lvl5pPr marL="2057400" indent="-228600" algn="r" rtl="0" eaLnBrk="0" fontAlgn="base" hangingPunct="0">
        <a:spcBef>
          <a:spcPct val="20000"/>
        </a:spcBef>
        <a:spcAft>
          <a:spcPct val="0"/>
        </a:spcAf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8625" y="205980"/>
            <a:ext cx="8229600" cy="6044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4435"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722530" y="4767264"/>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7AD35405-1181-E840-AB39-CCAA466A4258}" type="slidenum">
              <a:rPr lang="en-US" smtClean="0"/>
              <a:pPr/>
              <a:t>‹#›</a:t>
            </a:fld>
            <a:endParaRPr lang="en-US"/>
          </a:p>
        </p:txBody>
      </p:sp>
      <p:sp>
        <p:nvSpPr>
          <p:cNvPr id="10" name="TextBox 9"/>
          <p:cNvSpPr txBox="1"/>
          <p:nvPr/>
        </p:nvSpPr>
        <p:spPr>
          <a:xfrm>
            <a:off x="614437" y="4767263"/>
            <a:ext cx="6108095" cy="369332"/>
          </a:xfrm>
          <a:prstGeom prst="rect">
            <a:avLst/>
          </a:prstGeom>
          <a:noFill/>
        </p:spPr>
        <p:txBody>
          <a:bodyPr wrap="square" rtlCol="0">
            <a:spAutoFit/>
          </a:bodyPr>
          <a:lstStyle/>
          <a:p>
            <a:endParaRPr lang="en-US" dirty="0">
              <a:latin typeface="Arial"/>
              <a:cs typeface="Arial"/>
            </a:endParaRPr>
          </a:p>
        </p:txBody>
      </p:sp>
      <p:sp>
        <p:nvSpPr>
          <p:cNvPr id="11" name="Footer Placeholder 4"/>
          <p:cNvSpPr>
            <a:spLocks noGrp="1"/>
          </p:cNvSpPr>
          <p:nvPr>
            <p:ph type="ftr" sz="quarter" idx="3"/>
          </p:nvPr>
        </p:nvSpPr>
        <p:spPr>
          <a:xfrm>
            <a:off x="747237" y="4769603"/>
            <a:ext cx="6572296" cy="123111"/>
          </a:xfrm>
          <a:prstGeom prst="rect">
            <a:avLst/>
          </a:prstGeom>
        </p:spPr>
        <p:txBody>
          <a:bodyPr vert="horz" wrap="square" lIns="0" tIns="0" rIns="0" bIns="0" rtlCol="0" anchor="ctr">
            <a:spAutoFit/>
          </a:bodyPr>
          <a:lstStyle>
            <a:lvl1pPr algn="l">
              <a:defRPr sz="800">
                <a:solidFill>
                  <a:srgbClr val="7F7F7F"/>
                </a:solidFill>
                <a:latin typeface="Arial"/>
                <a:cs typeface="Arial"/>
              </a:defRPr>
            </a:lvl1pPr>
          </a:lstStyle>
          <a:p>
            <a:r>
              <a:rPr lang="en-US" smtClean="0"/>
              <a:t>© 2013 NCR  Filename.pptx   v. 0.1  YYYY-MM-DD   Author  Document ID   [Edit via Insert &gt; Header &amp; Footer]</a:t>
            </a:r>
            <a:endParaRPr lang="en-GB" dirty="0"/>
          </a:p>
        </p:txBody>
      </p:sp>
      <p:sp>
        <p:nvSpPr>
          <p:cNvPr id="12" name="fc" descr="Company Confidential"/>
          <p:cNvSpPr txBox="1"/>
          <p:nvPr/>
        </p:nvSpPr>
        <p:spPr>
          <a:xfrm>
            <a:off x="650721" y="4867126"/>
            <a:ext cx="8505375" cy="246221"/>
          </a:xfrm>
          <a:prstGeom prst="rect">
            <a:avLst/>
          </a:prstGeom>
          <a:noFill/>
        </p:spPr>
        <p:txBody>
          <a:bodyPr vert="horz" wrap="square" rtlCol="0">
            <a:spAutoFit/>
          </a:bodyPr>
          <a:lstStyle/>
          <a:p>
            <a:pPr algn="l"/>
            <a:r>
              <a:rPr lang="en-US" sz="1000" b="1" i="0" u="none" baseline="0" dirty="0" smtClean="0">
                <a:solidFill>
                  <a:srgbClr val="44A436"/>
                </a:solidFill>
                <a:latin typeface="Arial"/>
                <a:cs typeface="Arial"/>
              </a:rPr>
              <a:t>NCR Confidential</a:t>
            </a:r>
            <a:endParaRPr lang="en-US" sz="1000" b="1" i="0" u="none" baseline="0" dirty="0">
              <a:solidFill>
                <a:srgbClr val="44A436"/>
              </a:solidFill>
              <a:latin typeface="Arial"/>
              <a:cs typeface="Arial"/>
            </a:endParaRPr>
          </a:p>
        </p:txBody>
      </p:sp>
      <p:pic>
        <p:nvPicPr>
          <p:cNvPr id="9" name="Picture 8" descr="GreenRibbon.png"/>
          <p:cNvPicPr>
            <a:picLocks noChangeAspect="1"/>
          </p:cNvPicPr>
          <p:nvPr/>
        </p:nvPicPr>
        <p:blipFill rotWithShape="1">
          <a:blip r:embed="rId15" cstate="print">
            <a:extLst>
              <a:ext uri="{28A0092B-C50C-407E-A947-70E740481C1C}">
                <a14:useLocalDpi xmlns:a14="http://schemas.microsoft.com/office/drawing/2010/main" xmlns=""/>
              </a:ext>
            </a:extLst>
          </a:blip>
          <a:srcRect/>
          <a:stretch/>
        </p:blipFill>
        <p:spPr>
          <a:xfrm>
            <a:off x="2" y="0"/>
            <a:ext cx="607379" cy="5143500"/>
          </a:xfrm>
          <a:prstGeom prst="rect">
            <a:avLst/>
          </a:prstGeom>
        </p:spPr>
      </p:pic>
    </p:spTree>
    <p:extLst>
      <p:ext uri="{BB962C8B-B14F-4D97-AF65-F5344CB8AC3E}">
        <p14:creationId xmlns:p14="http://schemas.microsoft.com/office/powerpoint/2010/main" xmlns="" val="27356214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latinLnBrk="0" hangingPunct="1">
        <a:spcBef>
          <a:spcPct val="0"/>
        </a:spcBef>
        <a:buNone/>
        <a:defRPr sz="2800" b="1" kern="1200" baseline="0">
          <a:solidFill>
            <a:schemeClr val="bg1">
              <a:lumMod val="50000"/>
            </a:schemeClr>
          </a:solidFill>
          <a:latin typeface="Arial"/>
          <a:ea typeface="+mj-ea"/>
          <a:cs typeface="Arial"/>
        </a:defRPr>
      </a:lvl1pPr>
    </p:titleStyle>
    <p:bodyStyle>
      <a:lvl1pPr marL="0" indent="0" algn="l" defTabSz="457200" rtl="0" eaLnBrk="1" latinLnBrk="0" hangingPunct="1">
        <a:spcBef>
          <a:spcPct val="20000"/>
        </a:spcBef>
        <a:buFont typeface="Arial"/>
        <a:buNone/>
        <a:defRPr sz="1600" kern="1200">
          <a:solidFill>
            <a:srgbClr val="7F7F7F"/>
          </a:solidFill>
          <a:latin typeface="Arial"/>
          <a:ea typeface="+mn-ea"/>
          <a:cs typeface="Arial"/>
        </a:defRPr>
      </a:lvl1pPr>
      <a:lvl2pPr marL="742950" indent="-285750" algn="l" defTabSz="457200" rtl="0" eaLnBrk="1" latinLnBrk="0" hangingPunct="1">
        <a:spcBef>
          <a:spcPct val="20000"/>
        </a:spcBef>
        <a:buClr>
          <a:srgbClr val="77B732"/>
        </a:buClr>
        <a:buFont typeface="Arial"/>
        <a:buChar char="•"/>
        <a:defRPr sz="1600" kern="1200">
          <a:solidFill>
            <a:srgbClr val="7F7F7F"/>
          </a:solidFill>
          <a:latin typeface="Arial"/>
          <a:ea typeface="+mn-ea"/>
          <a:cs typeface="Arial"/>
        </a:defRPr>
      </a:lvl2pPr>
      <a:lvl3pPr marL="1143000" indent="-228600" algn="l" defTabSz="457200" rtl="0" eaLnBrk="1" latinLnBrk="0" hangingPunct="1">
        <a:spcBef>
          <a:spcPct val="20000"/>
        </a:spcBef>
        <a:buClr>
          <a:srgbClr val="77B732"/>
        </a:buClr>
        <a:buFont typeface="Arial"/>
        <a:buChar char="•"/>
        <a:defRPr sz="16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andRibbon.pn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1169" y="0"/>
            <a:ext cx="8058857" cy="5164038"/>
          </a:xfrm>
          <a:prstGeom prst="rect">
            <a:avLst/>
          </a:prstGeom>
        </p:spPr>
      </p:pic>
      <p:sp>
        <p:nvSpPr>
          <p:cNvPr id="7" name="TextBox 6"/>
          <p:cNvSpPr txBox="1"/>
          <p:nvPr/>
        </p:nvSpPr>
        <p:spPr>
          <a:xfrm>
            <a:off x="463393" y="2229826"/>
            <a:ext cx="4896544" cy="732508"/>
          </a:xfrm>
          <a:prstGeom prst="rect">
            <a:avLst/>
          </a:prstGeom>
          <a:noFill/>
        </p:spPr>
        <p:txBody>
          <a:bodyPr wrap="square" rtlCol="0">
            <a:spAutoFit/>
          </a:bodyPr>
          <a:lstStyle/>
          <a:p>
            <a:pPr>
              <a:lnSpc>
                <a:spcPct val="80000"/>
              </a:lnSpc>
            </a:pPr>
            <a:r>
              <a:rPr lang="en-US" sz="2800" b="1" dirty="0" smtClean="0">
                <a:solidFill>
                  <a:schemeClr val="bg1"/>
                </a:solidFill>
                <a:latin typeface="Arial"/>
                <a:cs typeface="Arial"/>
              </a:rPr>
              <a:t>NCR RETAIL ONLINE</a:t>
            </a:r>
          </a:p>
          <a:p>
            <a:pPr>
              <a:lnSpc>
                <a:spcPct val="80000"/>
              </a:lnSpc>
            </a:pPr>
            <a:r>
              <a:rPr lang="en-US" sz="2400" b="1" dirty="0" smtClean="0">
                <a:solidFill>
                  <a:schemeClr val="bg1"/>
                </a:solidFill>
                <a:latin typeface="Arial"/>
                <a:cs typeface="Arial"/>
              </a:rPr>
              <a:t>Ecommerce Made Simple</a:t>
            </a:r>
            <a:endParaRPr lang="en-US" sz="1600" dirty="0" smtClean="0">
              <a:solidFill>
                <a:schemeClr val="bg1"/>
              </a:solidFill>
              <a:latin typeface="Arial"/>
              <a:cs typeface="Arial"/>
            </a:endParaRPr>
          </a:p>
        </p:txBody>
      </p:sp>
      <p:pic>
        <p:nvPicPr>
          <p:cNvPr id="9" name="Picture 8" descr="icon-retail-wh.png"/>
          <p:cNvPicPr>
            <a:picLocks noChangeAspect="1"/>
          </p:cNvPicPr>
          <p:nvPr/>
        </p:nvPicPr>
        <p:blipFill>
          <a:blip r:embed="rId3" cstate="print">
            <a:alphaModFix amt="56000"/>
            <a:extLst>
              <a:ext uri="{28A0092B-C50C-407E-A947-70E740481C1C}">
                <a14:useLocalDpi xmlns:a14="http://schemas.microsoft.com/office/drawing/2010/main" xmlns=""/>
              </a:ext>
            </a:extLst>
          </a:blip>
          <a:stretch>
            <a:fillRect/>
          </a:stretch>
        </p:blipFill>
        <p:spPr>
          <a:xfrm>
            <a:off x="4795922" y="1931153"/>
            <a:ext cx="1690825" cy="1229330"/>
          </a:xfrm>
          <a:prstGeom prst="rect">
            <a:avLst/>
          </a:prstGeom>
        </p:spPr>
      </p:pic>
      <p:sp>
        <p:nvSpPr>
          <p:cNvPr id="4" name="Slide Number Placeholder 3"/>
          <p:cNvSpPr>
            <a:spLocks noGrp="1"/>
          </p:cNvSpPr>
          <p:nvPr>
            <p:ph type="sldNum" sz="quarter" idx="12"/>
          </p:nvPr>
        </p:nvSpPr>
        <p:spPr/>
        <p:txBody>
          <a:bodyPr/>
          <a:lstStyle/>
          <a:p>
            <a:fld id="{8BAF5FCB-8D0D-4004-A310-19ED785489C1}" type="slidenum">
              <a:rPr lang="en-GB" smtClean="0"/>
              <a:pPr/>
              <a:t>1</a:t>
            </a:fld>
            <a:endParaRPr lang="en-GB"/>
          </a:p>
        </p:txBody>
      </p:sp>
    </p:spTree>
    <p:extLst>
      <p:ext uri="{BB962C8B-B14F-4D97-AF65-F5344CB8AC3E}">
        <p14:creationId xmlns:p14="http://schemas.microsoft.com/office/powerpoint/2010/main" xmlns="" val="169115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POWERED BY MAGENTO</a:t>
            </a:r>
          </a:p>
        </p:txBody>
      </p:sp>
      <p:sp>
        <p:nvSpPr>
          <p:cNvPr id="10242" name="Rectangle 3"/>
          <p:cNvSpPr>
            <a:spLocks noGrp="1"/>
          </p:cNvSpPr>
          <p:nvPr>
            <p:ph idx="1"/>
          </p:nvPr>
        </p:nvSpPr>
        <p:spPr bwMode="gray">
          <a:xfrm>
            <a:off x="304800" y="1281794"/>
            <a:ext cx="4241800" cy="3618452"/>
          </a:xfrm>
        </p:spPr>
        <p:txBody>
          <a:bodyPr numCol="1">
            <a:normAutofit fontScale="92500" lnSpcReduction="20000"/>
          </a:bodyPr>
          <a:lstStyle/>
          <a:p>
            <a:pPr lvl="1" indent="-228600" fontAlgn="base">
              <a:lnSpc>
                <a:spcPct val="120000"/>
              </a:lnSpc>
              <a:spcBef>
                <a:spcPts val="0"/>
              </a:spcBef>
              <a:defRPr/>
            </a:pPr>
            <a:r>
              <a:rPr lang="en-US" sz="1200" dirty="0" smtClean="0"/>
              <a:t>Layered navigation with product filtering</a:t>
            </a:r>
          </a:p>
          <a:p>
            <a:pPr lvl="1" indent="-228600" fontAlgn="base">
              <a:lnSpc>
                <a:spcPct val="120000"/>
              </a:lnSpc>
              <a:spcBef>
                <a:spcPts val="0"/>
              </a:spcBef>
              <a:defRPr/>
            </a:pPr>
            <a:r>
              <a:rPr lang="en-US" sz="1200" dirty="0" smtClean="0"/>
              <a:t>Multiple images for each item, including zoom</a:t>
            </a:r>
          </a:p>
          <a:p>
            <a:pPr lvl="1" indent="-228600" fontAlgn="base">
              <a:lnSpc>
                <a:spcPct val="120000"/>
              </a:lnSpc>
              <a:spcBef>
                <a:spcPts val="0"/>
              </a:spcBef>
              <a:defRPr/>
            </a:pPr>
            <a:r>
              <a:rPr lang="en-US" sz="1200" dirty="0" smtClean="0"/>
              <a:t>Unlimited item attributes</a:t>
            </a:r>
          </a:p>
          <a:p>
            <a:pPr lvl="1" indent="-228600" fontAlgn="base">
              <a:lnSpc>
                <a:spcPct val="120000"/>
              </a:lnSpc>
              <a:spcBef>
                <a:spcPts val="0"/>
              </a:spcBef>
              <a:defRPr/>
            </a:pPr>
            <a:r>
              <a:rPr lang="en-US" sz="1200" dirty="0" smtClean="0"/>
              <a:t>Cross-sells / Up-sells</a:t>
            </a:r>
          </a:p>
          <a:p>
            <a:pPr lvl="1" indent="-228600" fontAlgn="base">
              <a:lnSpc>
                <a:spcPct val="120000"/>
              </a:lnSpc>
              <a:spcBef>
                <a:spcPts val="0"/>
              </a:spcBef>
              <a:defRPr/>
            </a:pPr>
            <a:r>
              <a:rPr lang="en-US" sz="1200" dirty="0" smtClean="0"/>
              <a:t>Product ratings &amp; reviews </a:t>
            </a:r>
          </a:p>
          <a:p>
            <a:pPr lvl="1" indent="-228600" fontAlgn="base">
              <a:lnSpc>
                <a:spcPct val="120000"/>
              </a:lnSpc>
              <a:spcBef>
                <a:spcPts val="0"/>
              </a:spcBef>
              <a:defRPr/>
            </a:pPr>
            <a:r>
              <a:rPr lang="en-US" sz="1200" dirty="0" smtClean="0"/>
              <a:t>Product comparisons</a:t>
            </a:r>
          </a:p>
          <a:p>
            <a:pPr lvl="1" indent="-228600" fontAlgn="base">
              <a:lnSpc>
                <a:spcPct val="120000"/>
              </a:lnSpc>
              <a:spcBef>
                <a:spcPts val="0"/>
              </a:spcBef>
              <a:defRPr/>
            </a:pPr>
            <a:r>
              <a:rPr lang="en-US" sz="1200" dirty="0" smtClean="0"/>
              <a:t>Recently viewed items </a:t>
            </a:r>
          </a:p>
          <a:p>
            <a:pPr lvl="1" indent="-228600" fontAlgn="base">
              <a:lnSpc>
                <a:spcPct val="120000"/>
              </a:lnSpc>
              <a:spcBef>
                <a:spcPts val="0"/>
              </a:spcBef>
              <a:defRPr/>
            </a:pPr>
            <a:r>
              <a:rPr lang="en-US" sz="1200" dirty="0" smtClean="0"/>
              <a:t>Ability to group together similar products</a:t>
            </a:r>
          </a:p>
          <a:p>
            <a:pPr lvl="1" indent="-228600" fontAlgn="base">
              <a:lnSpc>
                <a:spcPct val="120000"/>
              </a:lnSpc>
              <a:spcBef>
                <a:spcPts val="0"/>
              </a:spcBef>
              <a:defRPr/>
            </a:pPr>
            <a:r>
              <a:rPr lang="en-US" sz="1200" dirty="0" smtClean="0"/>
              <a:t>Display multiple SKUs with dropdown, like gridded items</a:t>
            </a:r>
          </a:p>
          <a:p>
            <a:pPr lvl="1" indent="-228600" fontAlgn="base">
              <a:lnSpc>
                <a:spcPct val="120000"/>
              </a:lnSpc>
              <a:spcBef>
                <a:spcPts val="0"/>
              </a:spcBef>
              <a:defRPr/>
            </a:pPr>
            <a:r>
              <a:rPr lang="en-US" sz="1200" dirty="0" smtClean="0"/>
              <a:t>Quantity checking/display with threshold display (e.g., “Only 3 left”)</a:t>
            </a:r>
          </a:p>
          <a:p>
            <a:pPr lvl="1" indent="-228600" fontAlgn="base">
              <a:lnSpc>
                <a:spcPct val="120000"/>
              </a:lnSpc>
              <a:spcBef>
                <a:spcPts val="0"/>
              </a:spcBef>
              <a:defRPr/>
            </a:pPr>
            <a:r>
              <a:rPr lang="en-US" sz="1200" dirty="0" smtClean="0"/>
              <a:t>Support for required purchase quantity increments</a:t>
            </a:r>
          </a:p>
          <a:p>
            <a:pPr lvl="1" indent="-228600" fontAlgn="base">
              <a:lnSpc>
                <a:spcPct val="120000"/>
              </a:lnSpc>
              <a:spcBef>
                <a:spcPts val="0"/>
              </a:spcBef>
              <a:defRPr/>
            </a:pPr>
            <a:r>
              <a:rPr lang="en-US" sz="1200" dirty="0" smtClean="0"/>
              <a:t>Category Landing Pages</a:t>
            </a:r>
          </a:p>
          <a:p>
            <a:pPr lvl="1" indent="-228600" fontAlgn="base">
              <a:lnSpc>
                <a:spcPct val="120000"/>
              </a:lnSpc>
              <a:spcBef>
                <a:spcPts val="0"/>
              </a:spcBef>
              <a:defRPr/>
            </a:pPr>
            <a:r>
              <a:rPr lang="en-US" sz="1200" dirty="0" smtClean="0"/>
              <a:t>Thumbnail pages with “view all”, sort options, and items-per-page options</a:t>
            </a:r>
          </a:p>
          <a:p>
            <a:pPr lvl="1" indent="-228600" fontAlgn="base">
              <a:lnSpc>
                <a:spcPct val="120000"/>
              </a:lnSpc>
              <a:spcBef>
                <a:spcPts val="0"/>
              </a:spcBef>
              <a:defRPr/>
            </a:pPr>
            <a:r>
              <a:rPr lang="en-US" sz="1200" dirty="0" smtClean="0"/>
              <a:t>List / Grid view for thumbnails</a:t>
            </a:r>
          </a:p>
          <a:p>
            <a:pPr lvl="1" indent="-228600" fontAlgn="base">
              <a:lnSpc>
                <a:spcPct val="120000"/>
              </a:lnSpc>
              <a:spcBef>
                <a:spcPts val="0"/>
              </a:spcBef>
              <a:defRPr/>
            </a:pPr>
            <a:r>
              <a:rPr lang="en-US" sz="1200" dirty="0" smtClean="0"/>
              <a:t>Product Tags</a:t>
            </a:r>
          </a:p>
          <a:p>
            <a:pPr lvl="1" indent="-228600" fontAlgn="base">
              <a:lnSpc>
                <a:spcPct val="120000"/>
              </a:lnSpc>
              <a:spcBef>
                <a:spcPts val="0"/>
              </a:spcBef>
              <a:defRPr/>
            </a:pPr>
            <a:r>
              <a:rPr lang="en-US" sz="1200" dirty="0" smtClean="0"/>
              <a:t>Add all Wish List items to the shopping cart</a:t>
            </a:r>
          </a:p>
          <a:p>
            <a:pPr lvl="1" indent="-228600" fontAlgn="base">
              <a:lnSpc>
                <a:spcPct val="120000"/>
              </a:lnSpc>
              <a:spcBef>
                <a:spcPts val="0"/>
              </a:spcBef>
              <a:defRPr/>
            </a:pPr>
            <a:r>
              <a:rPr lang="en-US" sz="1200" dirty="0" smtClean="0"/>
              <a:t>Share wish lists by email</a:t>
            </a:r>
          </a:p>
          <a:p>
            <a:pPr lvl="1" indent="-228600" fontAlgn="base">
              <a:lnSpc>
                <a:spcPct val="120000"/>
              </a:lnSpc>
              <a:spcBef>
                <a:spcPts val="0"/>
              </a:spcBef>
              <a:defRPr/>
            </a:pPr>
            <a:r>
              <a:rPr lang="en-US" sz="1200" dirty="0" smtClean="0"/>
              <a:t>Item- and Category-specific promotional codes</a:t>
            </a:r>
          </a:p>
          <a:p>
            <a:pPr lvl="2" indent="-228600"/>
            <a:endParaRPr lang="en-US" sz="1200" dirty="0" smtClean="0"/>
          </a:p>
          <a:p>
            <a:pPr lvl="1" indent="-228600"/>
            <a:endParaRPr lang="en-US" sz="1200" dirty="0" smtClean="0"/>
          </a:p>
          <a:p>
            <a:pPr lvl="2" indent="-228600"/>
            <a:endParaRPr lang="en-US" sz="1200" dirty="0" smtClean="0"/>
          </a:p>
        </p:txBody>
      </p:sp>
      <p:sp>
        <p:nvSpPr>
          <p:cNvPr id="5" name="TextBox 4"/>
          <p:cNvSpPr txBox="1"/>
          <p:nvPr/>
        </p:nvSpPr>
        <p:spPr>
          <a:xfrm>
            <a:off x="768538" y="912760"/>
            <a:ext cx="2206053" cy="400110"/>
          </a:xfrm>
          <a:prstGeom prst="rect">
            <a:avLst/>
          </a:prstGeom>
          <a:noFill/>
        </p:spPr>
        <p:txBody>
          <a:bodyPr wrap="none" rtlCol="0">
            <a:spAutoFit/>
          </a:bodyPr>
          <a:lstStyle/>
          <a:p>
            <a:r>
              <a:rPr lang="en-US" sz="2000" b="1" dirty="0" smtClean="0">
                <a:solidFill>
                  <a:schemeClr val="tx1">
                    <a:lumMod val="75000"/>
                    <a:lumOff val="25000"/>
                  </a:schemeClr>
                </a:solidFill>
                <a:latin typeface="Arial" pitchFamily="34" charset="0"/>
                <a:cs typeface="Arial" pitchFamily="34" charset="0"/>
              </a:rPr>
              <a:t>Built-in Features</a:t>
            </a:r>
          </a:p>
        </p:txBody>
      </p:sp>
      <p:sp>
        <p:nvSpPr>
          <p:cNvPr id="7" name="Rectangle 3"/>
          <p:cNvSpPr txBox="1">
            <a:spLocks/>
          </p:cNvSpPr>
          <p:nvPr/>
        </p:nvSpPr>
        <p:spPr bwMode="gray">
          <a:xfrm>
            <a:off x="4089400" y="1256639"/>
            <a:ext cx="4787900" cy="32248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Promotional discounts such as free shipping over specific order amount, brand-specific discounts, etc.</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Shopper email alerts when items return to stock and/or when item price changes</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Full-text search with auto-complete and search term reporting</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SEO tools, including SEO-friendly URLs, sitemaps, URL rewrites, and meta information </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Address book that allows each shopper to store multiple addresses</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Ship to multiple addresses</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FedEx / UPS / USPS shipping rate lookups</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Configurable zone-based tax rules based on state/ZIP</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HTML transactional emails </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Terms &amp; Conditions</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RSS Feeds</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Google Analytics integration</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Google Site Map</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CMS (Content Management System) editor that supports unlimited pages and content blocks </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dirty="0" smtClean="0">
                <a:solidFill>
                  <a:srgbClr val="7F7F7F"/>
                </a:solidFill>
                <a:latin typeface="Arial"/>
                <a:cs typeface="Arial"/>
              </a:rPr>
              <a:t>WYSIWYG editor with formatting controls similar to Microsoft Word</a:t>
            </a:r>
          </a:p>
          <a:p>
            <a:pPr marL="742950" marR="0" lvl="1" indent="-228600" defTabSz="457200" fontAlgn="base">
              <a:lnSpc>
                <a:spcPct val="100000"/>
              </a:lnSpc>
              <a:spcBef>
                <a:spcPts val="0"/>
              </a:spcBef>
              <a:spcAft>
                <a:spcPts val="0"/>
              </a:spcAft>
              <a:buClr>
                <a:srgbClr val="77B732"/>
              </a:buClr>
              <a:buSzTx/>
              <a:buFont typeface="Arial"/>
              <a:buChar char="•"/>
              <a:tabLst/>
              <a:defRPr/>
            </a:pPr>
            <a:r>
              <a:rPr lang="en-US" sz="1100" b="1" dirty="0" smtClean="0">
                <a:solidFill>
                  <a:srgbClr val="7F7F7F"/>
                </a:solidFill>
                <a:latin typeface="Arial"/>
                <a:cs typeface="Arial"/>
              </a:rPr>
              <a:t>And more…</a:t>
            </a:r>
          </a:p>
          <a:p>
            <a:pPr marL="914400" marR="0" lvl="2" indent="-228600" algn="l" defTabSz="914400" rtl="0" eaLnBrk="0" fontAlgn="base" latinLnBrk="0" hangingPunct="0">
              <a:lnSpc>
                <a:spcPct val="100000"/>
              </a:lnSpc>
              <a:spcBef>
                <a:spcPts val="600"/>
              </a:spcBef>
              <a:spcAft>
                <a:spcPts val="600"/>
              </a:spcAft>
              <a:buClrTx/>
              <a:buSzTx/>
              <a:buFontTx/>
              <a:buNone/>
              <a:tabLst/>
              <a:defRPr/>
            </a:pPr>
            <a:endParaRPr kumimoji="0" lang="en-US" sz="1200" b="0" i="0" u="none" strike="noStrike" kern="1200" cap="none" spc="0" normalizeH="0" baseline="0" noProof="0" dirty="0" smtClean="0">
              <a:ln>
                <a:noFill/>
              </a:ln>
              <a:solidFill>
                <a:srgbClr val="292929"/>
              </a:solidFill>
              <a:effectLst/>
              <a:uLnTx/>
              <a:uFillTx/>
              <a:latin typeface="+mn-lt"/>
              <a:ea typeface="+mn-ea"/>
              <a:cs typeface="+mn-cs"/>
            </a:endParaRPr>
          </a:p>
          <a:p>
            <a:pPr marL="914400" marR="0" lvl="2" indent="-228600" algn="l" defTabSz="914400" rtl="0" eaLnBrk="0" fontAlgn="base" latinLnBrk="0" hangingPunct="0">
              <a:lnSpc>
                <a:spcPct val="100000"/>
              </a:lnSpc>
              <a:spcBef>
                <a:spcPts val="600"/>
              </a:spcBef>
              <a:spcAft>
                <a:spcPts val="600"/>
              </a:spcAft>
              <a:buClrTx/>
              <a:buSzTx/>
              <a:buFontTx/>
              <a:buChar char="•"/>
              <a:tabLst/>
              <a:defRPr/>
            </a:pPr>
            <a:endParaRPr kumimoji="0" lang="en-US" sz="1200" b="0" i="0" u="none" strike="noStrike" kern="1200" cap="none" spc="0" normalizeH="0" baseline="0" noProof="0" dirty="0" smtClean="0">
              <a:ln>
                <a:noFill/>
              </a:ln>
              <a:solidFill>
                <a:srgbClr val="292929"/>
              </a:solidFill>
              <a:effectLst/>
              <a:uLnTx/>
              <a:uFillTx/>
              <a:latin typeface="+mn-lt"/>
              <a:ea typeface="+mn-ea"/>
              <a:cs typeface="+mn-cs"/>
            </a:endParaRPr>
          </a:p>
          <a:p>
            <a:pPr marL="576263" marR="0" lvl="1" indent="-228600" algn="l" defTabSz="914400" rtl="0" eaLnBrk="0" fontAlgn="base" latinLnBrk="0" hangingPunct="0">
              <a:lnSpc>
                <a:spcPct val="100000"/>
              </a:lnSpc>
              <a:spcBef>
                <a:spcPts val="600"/>
              </a:spcBef>
              <a:spcAft>
                <a:spcPts val="600"/>
              </a:spcAft>
              <a:buClrTx/>
              <a:buSzTx/>
              <a:buFontTx/>
              <a:buChar char="•"/>
              <a:tabLst/>
              <a:defRPr/>
            </a:pPr>
            <a:endParaRPr kumimoji="0" lang="en-US" sz="1200" b="0" i="0" u="none" strike="noStrike" kern="1200" cap="none" spc="0" normalizeH="0" baseline="0" noProof="0" dirty="0" smtClean="0">
              <a:ln>
                <a:noFill/>
              </a:ln>
              <a:solidFill>
                <a:srgbClr val="292929"/>
              </a:solidFill>
              <a:effectLst/>
              <a:uLnTx/>
              <a:uFillTx/>
              <a:latin typeface="+mn-lt"/>
              <a:ea typeface="+mn-ea"/>
              <a:cs typeface="+mn-cs"/>
            </a:endParaRPr>
          </a:p>
          <a:p>
            <a:pPr marL="914400" marR="0" lvl="2" indent="-228600" algn="l" defTabSz="914400" rtl="0" eaLnBrk="0" fontAlgn="base" latinLnBrk="0" hangingPunct="0">
              <a:lnSpc>
                <a:spcPct val="100000"/>
              </a:lnSpc>
              <a:spcBef>
                <a:spcPts val="600"/>
              </a:spcBef>
              <a:spcAft>
                <a:spcPts val="600"/>
              </a:spcAft>
              <a:buClrTx/>
              <a:buSzTx/>
              <a:buFontTx/>
              <a:buChar char="•"/>
              <a:tabLst/>
              <a:defRPr/>
            </a:pPr>
            <a:endParaRPr kumimoji="0" lang="en-US" sz="1200" b="0" i="0" u="none" strike="noStrike" kern="1200" cap="none" spc="0" normalizeH="0" baseline="0" noProof="0" dirty="0" smtClean="0">
              <a:ln>
                <a:noFill/>
              </a:ln>
              <a:solidFill>
                <a:srgbClr val="292929"/>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2">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42">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2">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42">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DIVE IN</a:t>
            </a:r>
          </a:p>
        </p:txBody>
      </p:sp>
      <p:pic>
        <p:nvPicPr>
          <p:cNvPr id="2051" name="Picture 3"/>
          <p:cNvPicPr>
            <a:picLocks noChangeAspect="1" noChangeArrowheads="1"/>
          </p:cNvPicPr>
          <p:nvPr/>
        </p:nvPicPr>
        <p:blipFill>
          <a:blip r:embed="rId3" cstate="print"/>
          <a:srcRect/>
          <a:stretch>
            <a:fillRect/>
          </a:stretch>
        </p:blipFill>
        <p:spPr bwMode="auto">
          <a:xfrm>
            <a:off x="1852254" y="769630"/>
            <a:ext cx="5880613" cy="39738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STEP 1:  Choose Inventory</a:t>
            </a:r>
          </a:p>
        </p:txBody>
      </p:sp>
      <p:pic>
        <p:nvPicPr>
          <p:cNvPr id="3" name="Picture 1"/>
          <p:cNvPicPr>
            <a:picLocks noChangeAspect="1" noChangeArrowheads="1"/>
          </p:cNvPicPr>
          <p:nvPr/>
        </p:nvPicPr>
        <p:blipFill>
          <a:blip r:embed="rId3" cstate="print"/>
          <a:srcRect/>
          <a:stretch>
            <a:fillRect/>
          </a:stretch>
        </p:blipFill>
        <p:spPr bwMode="auto">
          <a:xfrm>
            <a:off x="1469292" y="793964"/>
            <a:ext cx="6731732" cy="39620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STEP 2:  Design Website</a:t>
            </a:r>
          </a:p>
        </p:txBody>
      </p:sp>
      <p:pic>
        <p:nvPicPr>
          <p:cNvPr id="9217" name="Picture 1"/>
          <p:cNvPicPr>
            <a:picLocks noChangeAspect="1" noChangeArrowheads="1"/>
          </p:cNvPicPr>
          <p:nvPr/>
        </p:nvPicPr>
        <p:blipFill>
          <a:blip r:embed="rId3" cstate="print"/>
          <a:srcRect/>
          <a:stretch>
            <a:fillRect/>
          </a:stretch>
        </p:blipFill>
        <p:spPr bwMode="auto">
          <a:xfrm>
            <a:off x="1439358" y="834189"/>
            <a:ext cx="6749992" cy="3913708"/>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l="23823" t="14798" r="3195" b="53209"/>
          <a:stretch>
            <a:fillRect/>
          </a:stretch>
        </p:blipFill>
        <p:spPr bwMode="auto">
          <a:xfrm>
            <a:off x="3040185" y="3454362"/>
            <a:ext cx="4921189" cy="12547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STEP 3:  Configure Settings</a:t>
            </a:r>
          </a:p>
        </p:txBody>
      </p:sp>
      <p:pic>
        <p:nvPicPr>
          <p:cNvPr id="7169" name="Picture 1"/>
          <p:cNvPicPr>
            <a:picLocks noChangeAspect="1" noChangeArrowheads="1"/>
          </p:cNvPicPr>
          <p:nvPr/>
        </p:nvPicPr>
        <p:blipFill>
          <a:blip r:embed="rId3" cstate="print"/>
          <a:srcRect/>
          <a:stretch>
            <a:fillRect/>
          </a:stretch>
        </p:blipFill>
        <p:spPr bwMode="auto">
          <a:xfrm>
            <a:off x="1539630" y="843046"/>
            <a:ext cx="6647987" cy="39118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MIGRATION UTILITIES</a:t>
            </a:r>
          </a:p>
        </p:txBody>
      </p:sp>
      <p:pic>
        <p:nvPicPr>
          <p:cNvPr id="1035" name="Picture 11" descr="C:\Users\lboylan\AppData\Local\Temp\SNAGHTML4e9fd49.PNG"/>
          <p:cNvPicPr>
            <a:picLocks noChangeAspect="1" noChangeArrowheads="1"/>
          </p:cNvPicPr>
          <p:nvPr/>
        </p:nvPicPr>
        <p:blipFill>
          <a:blip r:embed="rId3" cstate="print"/>
          <a:srcRect b="12093"/>
          <a:stretch>
            <a:fillRect/>
          </a:stretch>
        </p:blipFill>
        <p:spPr bwMode="auto">
          <a:xfrm>
            <a:off x="661851" y="1104443"/>
            <a:ext cx="7565938" cy="1220587"/>
          </a:xfrm>
          <a:prstGeom prst="rect">
            <a:avLst/>
          </a:prstGeom>
          <a:ln>
            <a:solidFill>
              <a:srgbClr val="292929"/>
            </a:solidFill>
          </a:ln>
          <a:effectLst>
            <a:outerShdw blurRad="292100" dist="139700" dir="2700000" algn="tl" rotWithShape="0">
              <a:srgbClr val="333333">
                <a:alpha val="65000"/>
              </a:srgbClr>
            </a:outerShdw>
          </a:effectLst>
        </p:spPr>
      </p:pic>
      <p:pic>
        <p:nvPicPr>
          <p:cNvPr id="1037" name="Picture 13" descr="C:\Users\lboylan\AppData\Local\Temp\SNAGHTML4ea22c3.PNG"/>
          <p:cNvPicPr>
            <a:picLocks noChangeAspect="1" noChangeArrowheads="1"/>
          </p:cNvPicPr>
          <p:nvPr/>
        </p:nvPicPr>
        <p:blipFill>
          <a:blip r:embed="rId4" cstate="print"/>
          <a:srcRect b="12863"/>
          <a:stretch>
            <a:fillRect/>
          </a:stretch>
        </p:blipFill>
        <p:spPr bwMode="auto">
          <a:xfrm>
            <a:off x="1487856" y="2198353"/>
            <a:ext cx="7525521" cy="1725335"/>
          </a:xfrm>
          <a:prstGeom prst="rect">
            <a:avLst/>
          </a:prstGeom>
          <a:ln>
            <a:solidFill>
              <a:srgbClr val="292929"/>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WHO BENEFITS?</a:t>
            </a:r>
          </a:p>
        </p:txBody>
      </p:sp>
      <p:pic>
        <p:nvPicPr>
          <p:cNvPr id="7" name="Picture 3"/>
          <p:cNvPicPr>
            <a:picLocks noChangeAspect="1" noChangeArrowheads="1"/>
          </p:cNvPicPr>
          <p:nvPr/>
        </p:nvPicPr>
        <p:blipFill>
          <a:blip r:embed="rId3" cstate="print"/>
          <a:srcRect l="42436"/>
          <a:stretch>
            <a:fillRect/>
          </a:stretch>
        </p:blipFill>
        <p:spPr bwMode="auto">
          <a:xfrm>
            <a:off x="883135" y="1565142"/>
            <a:ext cx="2264670" cy="2164844"/>
          </a:xfrm>
          <a:prstGeom prst="rect">
            <a:avLst/>
          </a:prstGeom>
          <a:ln>
            <a:noFill/>
          </a:ln>
          <a:effectLst>
            <a:outerShdw blurRad="292100" dist="139700" dir="2700000" algn="tl" rotWithShape="0">
              <a:srgbClr val="333333">
                <a:alpha val="65000"/>
              </a:srgbClr>
            </a:outerShdw>
          </a:effectLst>
        </p:spPr>
      </p:pic>
      <p:pic>
        <p:nvPicPr>
          <p:cNvPr id="26630" name="Picture 6" descr="http://blog.cirrato.com/Portals/64765/images/Consolidate%20Print%20Servers1.png"/>
          <p:cNvPicPr>
            <a:picLocks noChangeAspect="1" noChangeArrowheads="1"/>
          </p:cNvPicPr>
          <p:nvPr/>
        </p:nvPicPr>
        <p:blipFill>
          <a:blip r:embed="rId4" cstate="print"/>
          <a:srcRect/>
          <a:stretch>
            <a:fillRect/>
          </a:stretch>
        </p:blipFill>
        <p:spPr bwMode="auto">
          <a:xfrm>
            <a:off x="3462219" y="1857283"/>
            <a:ext cx="2709185" cy="1534439"/>
          </a:xfrm>
          <a:prstGeom prst="rect">
            <a:avLst/>
          </a:prstGeom>
          <a:ln>
            <a:noFill/>
          </a:ln>
          <a:effectLst>
            <a:outerShdw blurRad="292100" dist="139700" dir="2700000" algn="tl" rotWithShape="0">
              <a:srgbClr val="333333">
                <a:alpha val="65000"/>
              </a:srgbClr>
            </a:outerShdw>
          </a:effectLst>
        </p:spPr>
      </p:pic>
      <p:pic>
        <p:nvPicPr>
          <p:cNvPr id="26632" name="Picture 8" descr="http://cdn.sheknows.com/articles/2010/09/save-money.jpg"/>
          <p:cNvPicPr>
            <a:picLocks noChangeAspect="1" noChangeArrowheads="1"/>
          </p:cNvPicPr>
          <p:nvPr/>
        </p:nvPicPr>
        <p:blipFill>
          <a:blip r:embed="rId5" cstate="print"/>
          <a:srcRect/>
          <a:stretch>
            <a:fillRect/>
          </a:stretch>
        </p:blipFill>
        <p:spPr bwMode="auto">
          <a:xfrm>
            <a:off x="6473680" y="1532374"/>
            <a:ext cx="2389225" cy="2237009"/>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324603" y="940982"/>
            <a:ext cx="2806995" cy="646331"/>
          </a:xfrm>
          <a:prstGeom prst="rect">
            <a:avLst/>
          </a:prstGeom>
          <a:noFill/>
        </p:spPr>
        <p:txBody>
          <a:bodyPr wrap="square" rtlCol="0">
            <a:spAutoFit/>
          </a:bodyPr>
          <a:lstStyle/>
          <a:p>
            <a:pPr algn="ctr"/>
            <a:r>
              <a:rPr lang="en-US" b="1" dirty="0" smtClean="0">
                <a:solidFill>
                  <a:schemeClr val="tx1">
                    <a:lumMod val="75000"/>
                    <a:lumOff val="25000"/>
                  </a:schemeClr>
                </a:solidFill>
              </a:rPr>
              <a:t>Web Manager</a:t>
            </a:r>
          </a:p>
          <a:p>
            <a:endParaRPr lang="en-US" dirty="0" smtClean="0"/>
          </a:p>
        </p:txBody>
      </p:sp>
      <p:sp>
        <p:nvSpPr>
          <p:cNvPr id="13" name="TextBox 12"/>
          <p:cNvSpPr txBox="1"/>
          <p:nvPr/>
        </p:nvSpPr>
        <p:spPr>
          <a:xfrm>
            <a:off x="6226742" y="937765"/>
            <a:ext cx="2806995" cy="646331"/>
          </a:xfrm>
          <a:prstGeom prst="rect">
            <a:avLst/>
          </a:prstGeom>
          <a:noFill/>
        </p:spPr>
        <p:txBody>
          <a:bodyPr wrap="square" rtlCol="0">
            <a:spAutoFit/>
          </a:bodyPr>
          <a:lstStyle/>
          <a:p>
            <a:pPr algn="ctr"/>
            <a:r>
              <a:rPr lang="en-US" b="1" dirty="0" smtClean="0">
                <a:solidFill>
                  <a:schemeClr val="tx1">
                    <a:lumMod val="75000"/>
                    <a:lumOff val="25000"/>
                  </a:schemeClr>
                </a:solidFill>
              </a:rPr>
              <a:t>Owner</a:t>
            </a:r>
          </a:p>
          <a:p>
            <a:pPr algn="ctr"/>
            <a:endParaRPr lang="en-US" dirty="0" smtClean="0"/>
          </a:p>
        </p:txBody>
      </p:sp>
      <p:sp>
        <p:nvSpPr>
          <p:cNvPr id="14" name="TextBox 13"/>
          <p:cNvSpPr txBox="1"/>
          <p:nvPr/>
        </p:nvSpPr>
        <p:spPr>
          <a:xfrm>
            <a:off x="485161" y="943639"/>
            <a:ext cx="2806995" cy="646331"/>
          </a:xfrm>
          <a:prstGeom prst="rect">
            <a:avLst/>
          </a:prstGeom>
          <a:noFill/>
        </p:spPr>
        <p:txBody>
          <a:bodyPr wrap="square" rtlCol="0">
            <a:spAutoFit/>
          </a:bodyPr>
          <a:lstStyle/>
          <a:p>
            <a:pPr algn="ctr"/>
            <a:r>
              <a:rPr lang="en-US" b="1" dirty="0" smtClean="0">
                <a:solidFill>
                  <a:schemeClr val="tx1">
                    <a:lumMod val="75000"/>
                    <a:lumOff val="25000"/>
                  </a:schemeClr>
                </a:solidFill>
              </a:rPr>
              <a:t>Customer</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HOSTING PLANS</a:t>
            </a:r>
          </a:p>
        </p:txBody>
      </p:sp>
      <p:pic>
        <p:nvPicPr>
          <p:cNvPr id="1028" name="Picture 4"/>
          <p:cNvPicPr>
            <a:picLocks noChangeAspect="1" noChangeArrowheads="1"/>
          </p:cNvPicPr>
          <p:nvPr/>
        </p:nvPicPr>
        <p:blipFill>
          <a:blip r:embed="rId3" cstate="print"/>
          <a:srcRect b="6786"/>
          <a:stretch>
            <a:fillRect/>
          </a:stretch>
        </p:blipFill>
        <p:spPr bwMode="auto">
          <a:xfrm>
            <a:off x="1211083" y="923144"/>
            <a:ext cx="6859587" cy="363579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PRICING</a:t>
            </a:r>
          </a:p>
        </p:txBody>
      </p:sp>
      <p:pic>
        <p:nvPicPr>
          <p:cNvPr id="3074" name="Picture 2"/>
          <p:cNvPicPr>
            <a:picLocks noChangeAspect="1" noChangeArrowheads="1"/>
          </p:cNvPicPr>
          <p:nvPr/>
        </p:nvPicPr>
        <p:blipFill>
          <a:blip r:embed="rId3" cstate="print"/>
          <a:srcRect/>
          <a:stretch>
            <a:fillRect/>
          </a:stretch>
        </p:blipFill>
        <p:spPr bwMode="auto">
          <a:xfrm>
            <a:off x="3482750" y="1265094"/>
            <a:ext cx="5400675" cy="1635919"/>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b="33890"/>
          <a:stretch>
            <a:fillRect/>
          </a:stretch>
        </p:blipFill>
        <p:spPr bwMode="auto">
          <a:xfrm>
            <a:off x="2594385" y="2849399"/>
            <a:ext cx="6078537" cy="1931602"/>
          </a:xfrm>
          <a:prstGeom prst="rect">
            <a:avLst/>
          </a:prstGeom>
          <a:noFill/>
          <a:ln w="9525">
            <a:noFill/>
            <a:miter lim="800000"/>
            <a:headEnd/>
            <a:tailEnd/>
          </a:ln>
          <a:effectLst/>
        </p:spPr>
      </p:pic>
      <p:sp>
        <p:nvSpPr>
          <p:cNvPr id="10242" name="Rectangle 3"/>
          <p:cNvSpPr>
            <a:spLocks noGrp="1"/>
          </p:cNvSpPr>
          <p:nvPr>
            <p:ph idx="1"/>
          </p:nvPr>
        </p:nvSpPr>
        <p:spPr bwMode="gray">
          <a:xfrm>
            <a:off x="631852" y="873573"/>
            <a:ext cx="8229600" cy="3394472"/>
          </a:xfrm>
        </p:spPr>
        <p:txBody>
          <a:bodyPr/>
          <a:lstStyle/>
          <a:p>
            <a:pPr>
              <a:buClr>
                <a:srgbClr val="2EB135"/>
              </a:buClr>
            </a:pPr>
            <a:endParaRPr lang="en-US" dirty="0" smtClean="0"/>
          </a:p>
          <a:p>
            <a:pPr>
              <a:buClr>
                <a:srgbClr val="2EB135"/>
              </a:buClr>
            </a:pPr>
            <a:endParaRPr lang="en-US" dirty="0" smtClean="0"/>
          </a:p>
          <a:p>
            <a:pPr>
              <a:buClr>
                <a:srgbClr val="2EB135"/>
              </a:buClr>
            </a:pPr>
            <a:r>
              <a:rPr lang="en-US" dirty="0" smtClean="0"/>
              <a:t>SSL Certificates </a:t>
            </a:r>
            <a:r>
              <a:rPr lang="en-US" sz="1200" i="1" dirty="0" smtClean="0"/>
              <a:t>(optional)</a:t>
            </a:r>
          </a:p>
          <a:p>
            <a:pPr>
              <a:buClr>
                <a:srgbClr val="2EB135"/>
              </a:buClr>
            </a:pPr>
            <a:endParaRPr lang="en-US" sz="1200" i="1" dirty="0" smtClean="0"/>
          </a:p>
          <a:p>
            <a:pPr>
              <a:buClr>
                <a:srgbClr val="2EB135"/>
              </a:buClr>
            </a:pPr>
            <a:endParaRPr lang="en-US" sz="1200" i="1" dirty="0" smtClean="0"/>
          </a:p>
          <a:p>
            <a:pPr>
              <a:buClr>
                <a:srgbClr val="2EB135"/>
              </a:buClr>
            </a:pPr>
            <a:endParaRPr lang="en-US" sz="1200" i="1" dirty="0" smtClean="0"/>
          </a:p>
          <a:p>
            <a:pPr>
              <a:buClr>
                <a:srgbClr val="2EB135"/>
              </a:buClr>
            </a:pPr>
            <a:endParaRPr lang="en-US" sz="1200" i="1" dirty="0" smtClean="0"/>
          </a:p>
          <a:p>
            <a:pPr>
              <a:buClr>
                <a:srgbClr val="2EB135"/>
              </a:buClr>
            </a:pPr>
            <a:endParaRPr lang="en-US" sz="1200" i="1" dirty="0" smtClean="0"/>
          </a:p>
          <a:p>
            <a:pPr>
              <a:buClr>
                <a:srgbClr val="2EB135"/>
              </a:buClr>
            </a:pPr>
            <a:endParaRPr lang="en-US" sz="1200" i="1" dirty="0" smtClean="0"/>
          </a:p>
          <a:p>
            <a:pPr>
              <a:buClr>
                <a:srgbClr val="2EB135"/>
              </a:buClr>
            </a:pPr>
            <a:r>
              <a:rPr lang="en-US" dirty="0" smtClean="0"/>
              <a:t>NCR Secure Pay </a:t>
            </a:r>
            <a:r>
              <a:rPr lang="en-US" sz="1200" i="1" dirty="0" smtClean="0"/>
              <a:t>(credit card gateway)</a:t>
            </a:r>
            <a:endParaRPr lang="en-US" sz="1200" dirty="0" smtClean="0"/>
          </a:p>
          <a:p>
            <a:pPr lvl="1">
              <a:buClr>
                <a:srgbClr val="2EB135"/>
              </a:buClr>
            </a:pPr>
            <a:endParaRPr lang="en-US" dirty="0" smtClean="0"/>
          </a:p>
          <a:p>
            <a:pPr lvl="1">
              <a:buClr>
                <a:srgbClr val="2EB135"/>
              </a:buClr>
            </a:pPr>
            <a:endParaRPr lang="en-US" dirty="0" smtClean="0"/>
          </a:p>
          <a:p>
            <a:pPr lvl="1">
              <a:buClr>
                <a:srgbClr val="2EB135"/>
              </a:buClr>
            </a:pPr>
            <a:endParaRPr lang="en-US" dirty="0" smtClean="0"/>
          </a:p>
          <a:p>
            <a:pPr>
              <a:buClr>
                <a:srgbClr val="2EB135"/>
              </a:buClr>
              <a:buNone/>
            </a:pPr>
            <a:endParaRPr lang="en-US" dirty="0" smtClean="0"/>
          </a:p>
          <a:p>
            <a:pPr>
              <a:buClr>
                <a:srgbClr val="2EB135"/>
              </a:buClr>
              <a:buNone/>
            </a:pPr>
            <a:endParaRPr lang="en-US" sz="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th08.deviantart.net/fs70/PRE/f/2010/129/0/b/Blank_Spiral_Notebook_Page_by_inspyretash_stock.jpg"/>
          <p:cNvPicPr>
            <a:picLocks noChangeAspect="1" noChangeArrowheads="1"/>
          </p:cNvPicPr>
          <p:nvPr/>
        </p:nvPicPr>
        <p:blipFill>
          <a:blip r:embed="rId2" cstate="print"/>
          <a:srcRect/>
          <a:stretch>
            <a:fillRect/>
          </a:stretch>
        </p:blipFill>
        <p:spPr bwMode="auto">
          <a:xfrm>
            <a:off x="747712" y="830918"/>
            <a:ext cx="8219005" cy="393634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Example Pricing </a:t>
            </a:r>
            <a:endParaRPr lang="en-US" dirty="0"/>
          </a:p>
        </p:txBody>
      </p:sp>
      <p:sp>
        <p:nvSpPr>
          <p:cNvPr id="3" name="Content Placeholder 2"/>
          <p:cNvSpPr>
            <a:spLocks noGrp="1"/>
          </p:cNvSpPr>
          <p:nvPr>
            <p:ph idx="1"/>
          </p:nvPr>
        </p:nvSpPr>
        <p:spPr>
          <a:xfrm>
            <a:off x="1426199" y="1097514"/>
            <a:ext cx="4004218" cy="3394472"/>
          </a:xfrm>
        </p:spPr>
        <p:txBody>
          <a:bodyPr>
            <a:normAutofit fontScale="85000" lnSpcReduction="20000"/>
          </a:bodyPr>
          <a:lstStyle/>
          <a:p>
            <a:r>
              <a:rPr lang="en-US" sz="2400" b="1" dirty="0" smtClean="0"/>
              <a:t>    One Time Fees</a:t>
            </a:r>
          </a:p>
          <a:p>
            <a:r>
              <a:rPr lang="en-US" b="1" dirty="0" smtClean="0"/>
              <a:t>               </a:t>
            </a:r>
          </a:p>
          <a:p>
            <a:r>
              <a:rPr lang="en-US" dirty="0" smtClean="0">
                <a:solidFill>
                  <a:schemeClr val="tx1">
                    <a:lumMod val="75000"/>
                    <a:lumOff val="25000"/>
                  </a:schemeClr>
                </a:solidFill>
              </a:rPr>
              <a:t>     $100 Registration</a:t>
            </a:r>
          </a:p>
          <a:p>
            <a:r>
              <a:rPr lang="en-US" dirty="0" smtClean="0">
                <a:solidFill>
                  <a:schemeClr val="tx1">
                    <a:lumMod val="75000"/>
                    <a:lumOff val="25000"/>
                  </a:schemeClr>
                </a:solidFill>
              </a:rPr>
              <a:t>     $250 1 Year SSL Certificate</a:t>
            </a:r>
          </a:p>
          <a:p>
            <a:r>
              <a:rPr lang="en-US" u="sng" dirty="0" smtClean="0">
                <a:solidFill>
                  <a:schemeClr val="tx1">
                    <a:lumMod val="75000"/>
                    <a:lumOff val="25000"/>
                  </a:schemeClr>
                </a:solidFill>
              </a:rPr>
              <a:t>+   $150 NCR Secure Pay Activation </a:t>
            </a:r>
          </a:p>
          <a:p>
            <a:r>
              <a:rPr lang="en-US" dirty="0" smtClean="0">
                <a:solidFill>
                  <a:schemeClr val="tx1">
                    <a:lumMod val="75000"/>
                    <a:lumOff val="25000"/>
                  </a:schemeClr>
                </a:solidFill>
              </a:rPr>
              <a:t>     $500 Total</a:t>
            </a:r>
          </a:p>
          <a:p>
            <a:endParaRPr lang="en-US" dirty="0" smtClean="0"/>
          </a:p>
          <a:p>
            <a:r>
              <a:rPr lang="en-US" dirty="0" smtClean="0"/>
              <a:t>$6,995 Standard Implementation  (optional)</a:t>
            </a:r>
          </a:p>
          <a:p>
            <a:endParaRPr lang="en-US" dirty="0" smtClean="0"/>
          </a:p>
          <a:p>
            <a:r>
              <a:rPr lang="en-US" sz="2400" b="1" dirty="0" smtClean="0"/>
              <a:t>    Monthly Fee</a:t>
            </a:r>
          </a:p>
          <a:p>
            <a:r>
              <a:rPr lang="en-US" sz="1400" b="1" dirty="0" smtClean="0"/>
              <a:t>     </a:t>
            </a:r>
            <a:endParaRPr lang="en-US" dirty="0" smtClean="0">
              <a:solidFill>
                <a:schemeClr val="tx1">
                  <a:lumMod val="75000"/>
                  <a:lumOff val="25000"/>
                </a:schemeClr>
              </a:solidFill>
            </a:endParaRPr>
          </a:p>
          <a:p>
            <a:r>
              <a:rPr lang="en-US" b="1" dirty="0" smtClean="0">
                <a:solidFill>
                  <a:schemeClr val="tx1">
                    <a:lumMod val="75000"/>
                    <a:lumOff val="25000"/>
                  </a:schemeClr>
                </a:solidFill>
              </a:rPr>
              <a:t>      </a:t>
            </a:r>
            <a:r>
              <a:rPr lang="en-US" dirty="0" smtClean="0">
                <a:solidFill>
                  <a:schemeClr val="tx1">
                    <a:lumMod val="75000"/>
                    <a:lumOff val="25000"/>
                  </a:schemeClr>
                </a:solidFill>
              </a:rPr>
              <a:t>$ 75 Hosting</a:t>
            </a:r>
          </a:p>
          <a:p>
            <a:r>
              <a:rPr lang="en-US" b="1" dirty="0" smtClean="0">
                <a:solidFill>
                  <a:schemeClr val="tx1">
                    <a:lumMod val="75000"/>
                    <a:lumOff val="25000"/>
                  </a:schemeClr>
                </a:solidFill>
              </a:rPr>
              <a:t>      </a:t>
            </a:r>
            <a:r>
              <a:rPr lang="en-US" dirty="0" smtClean="0">
                <a:solidFill>
                  <a:schemeClr val="tx1">
                    <a:lumMod val="75000"/>
                    <a:lumOff val="25000"/>
                  </a:schemeClr>
                </a:solidFill>
              </a:rPr>
              <a:t>$400 Transaction Fee</a:t>
            </a:r>
          </a:p>
          <a:p>
            <a:r>
              <a:rPr lang="en-US" u="sng" dirty="0" smtClean="0">
                <a:solidFill>
                  <a:schemeClr val="tx1">
                    <a:lumMod val="75000"/>
                    <a:lumOff val="25000"/>
                  </a:schemeClr>
                </a:solidFill>
              </a:rPr>
              <a:t>+  </a:t>
            </a:r>
            <a:r>
              <a:rPr lang="en-US" b="1" u="sng" dirty="0" smtClean="0">
                <a:solidFill>
                  <a:schemeClr val="tx1">
                    <a:lumMod val="75000"/>
                    <a:lumOff val="25000"/>
                  </a:schemeClr>
                </a:solidFill>
              </a:rPr>
              <a:t>  </a:t>
            </a:r>
            <a:r>
              <a:rPr lang="en-US" u="sng" dirty="0" smtClean="0">
                <a:solidFill>
                  <a:schemeClr val="tx1">
                    <a:lumMod val="75000"/>
                    <a:lumOff val="25000"/>
                  </a:schemeClr>
                </a:solidFill>
              </a:rPr>
              <a:t>$ 30 NCR Secure Pay Transaction Fee</a:t>
            </a:r>
            <a:endParaRPr lang="en-US" dirty="0" smtClean="0">
              <a:solidFill>
                <a:schemeClr val="tx1">
                  <a:lumMod val="75000"/>
                  <a:lumOff val="25000"/>
                </a:schemeClr>
              </a:solidFill>
            </a:endParaRPr>
          </a:p>
          <a:p>
            <a:r>
              <a:rPr lang="en-US" b="1" dirty="0" smtClean="0">
                <a:solidFill>
                  <a:schemeClr val="tx1">
                    <a:lumMod val="75000"/>
                    <a:lumOff val="25000"/>
                  </a:schemeClr>
                </a:solidFill>
              </a:rPr>
              <a:t>      </a:t>
            </a:r>
            <a:r>
              <a:rPr lang="en-US" dirty="0" smtClean="0">
                <a:solidFill>
                  <a:schemeClr val="tx1">
                    <a:lumMod val="75000"/>
                    <a:lumOff val="25000"/>
                  </a:schemeClr>
                </a:solidFill>
              </a:rPr>
              <a:t>$505 Total Per Month</a:t>
            </a:r>
            <a:endParaRPr lang="en-US" b="1" dirty="0" smtClean="0">
              <a:solidFill>
                <a:schemeClr val="tx1">
                  <a:lumMod val="75000"/>
                  <a:lumOff val="25000"/>
                </a:schemeClr>
              </a:solidFill>
            </a:endParaRPr>
          </a:p>
          <a:p>
            <a:endParaRPr lang="en-US" dirty="0" smtClean="0"/>
          </a:p>
          <a:p>
            <a:endParaRPr lang="en-US" dirty="0"/>
          </a:p>
        </p:txBody>
      </p:sp>
      <p:sp>
        <p:nvSpPr>
          <p:cNvPr id="5" name="TextBox 4"/>
          <p:cNvSpPr txBox="1"/>
          <p:nvPr/>
        </p:nvSpPr>
        <p:spPr>
          <a:xfrm>
            <a:off x="5710334" y="1782146"/>
            <a:ext cx="2705877" cy="2031325"/>
          </a:xfrm>
          <a:prstGeom prst="rect">
            <a:avLst/>
          </a:prstGeom>
          <a:blipFill>
            <a:blip r:embed="rId3" cstate="print"/>
            <a:stretch>
              <a:fillRect/>
            </a:stretch>
          </a:blipFill>
        </p:spPr>
        <p:txBody>
          <a:bodyPr wrap="square" rtlCol="0">
            <a:spAutoFit/>
          </a:bodyPr>
          <a:lstStyle/>
          <a:p>
            <a:pPr algn="ctr"/>
            <a:r>
              <a:rPr lang="en-US" b="1" u="sng" dirty="0" smtClean="0"/>
              <a:t>Store Profile:</a:t>
            </a:r>
          </a:p>
          <a:p>
            <a:endParaRPr lang="en-US" dirty="0" smtClean="0"/>
          </a:p>
          <a:p>
            <a:pPr>
              <a:buFont typeface="Arial" pitchFamily="34" charset="0"/>
              <a:buChar char="•"/>
            </a:pPr>
            <a:r>
              <a:rPr lang="en-US" dirty="0" smtClean="0"/>
              <a:t>$20,000 Monthly Sales</a:t>
            </a:r>
          </a:p>
          <a:p>
            <a:pPr>
              <a:buFont typeface="Arial" pitchFamily="34" charset="0"/>
              <a:buChar char="•"/>
            </a:pPr>
            <a:r>
              <a:rPr lang="en-US" dirty="0" smtClean="0"/>
              <a:t>$50 Average Ticket</a:t>
            </a:r>
          </a:p>
          <a:p>
            <a:pPr>
              <a:buFont typeface="Arial" pitchFamily="34" charset="0"/>
              <a:buChar char="•"/>
            </a:pPr>
            <a:r>
              <a:rPr lang="en-US" dirty="0" smtClean="0"/>
              <a:t>400 Tickets Per Month</a:t>
            </a:r>
          </a:p>
          <a:p>
            <a:pPr>
              <a:buFont typeface="Arial" pitchFamily="34" charset="0"/>
              <a:buChar char="•"/>
            </a:pPr>
            <a:r>
              <a:rPr lang="en-US" dirty="0" smtClean="0"/>
              <a:t>Non-NCR Merchant Services Customer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AGENDA</a:t>
            </a:r>
          </a:p>
        </p:txBody>
      </p:sp>
      <p:sp>
        <p:nvSpPr>
          <p:cNvPr id="10242" name="Rectangle 3"/>
          <p:cNvSpPr>
            <a:spLocks noGrp="1"/>
          </p:cNvSpPr>
          <p:nvPr>
            <p:ph idx="1"/>
          </p:nvPr>
        </p:nvSpPr>
        <p:spPr bwMode="gray"/>
        <p:txBody>
          <a:bodyPr>
            <a:normAutofit fontScale="92500" lnSpcReduction="10000"/>
          </a:bodyPr>
          <a:lstStyle/>
          <a:p>
            <a:pPr lvl="1" indent="-228600">
              <a:lnSpc>
                <a:spcPct val="150000"/>
              </a:lnSpc>
            </a:pPr>
            <a:r>
              <a:rPr lang="en-US" sz="2400" dirty="0" smtClean="0"/>
              <a:t>Product Overview</a:t>
            </a:r>
          </a:p>
          <a:p>
            <a:pPr lvl="1" indent="-228600">
              <a:lnSpc>
                <a:spcPct val="150000"/>
              </a:lnSpc>
            </a:pPr>
            <a:r>
              <a:rPr lang="en-US" sz="2400" dirty="0" smtClean="0"/>
              <a:t>Review Components</a:t>
            </a:r>
          </a:p>
          <a:p>
            <a:pPr lvl="2" indent="-228600">
              <a:lnSpc>
                <a:spcPct val="150000"/>
              </a:lnSpc>
            </a:pPr>
            <a:r>
              <a:rPr lang="en-US" sz="2400" dirty="0" smtClean="0"/>
              <a:t>NCR Counterpoint</a:t>
            </a:r>
          </a:p>
          <a:p>
            <a:pPr lvl="2" indent="-228600">
              <a:lnSpc>
                <a:spcPct val="150000"/>
              </a:lnSpc>
            </a:pPr>
            <a:r>
              <a:rPr lang="en-US" sz="2400" dirty="0" smtClean="0"/>
              <a:t>Admin Panel</a:t>
            </a:r>
          </a:p>
          <a:p>
            <a:pPr lvl="2" indent="-228600">
              <a:lnSpc>
                <a:spcPct val="150000"/>
              </a:lnSpc>
            </a:pPr>
            <a:r>
              <a:rPr lang="en-US" sz="2400" dirty="0" smtClean="0"/>
              <a:t>Demo Store</a:t>
            </a:r>
          </a:p>
          <a:p>
            <a:pPr lvl="1" indent="-228600">
              <a:lnSpc>
                <a:spcPct val="150000"/>
              </a:lnSpc>
            </a:pPr>
            <a:r>
              <a:rPr lang="en-US" sz="2400" dirty="0" smtClean="0"/>
              <a:t>Sign up and pricing</a:t>
            </a:r>
          </a:p>
          <a:p>
            <a:pPr lvl="1" indent="-228600"/>
            <a:endParaRPr lang="en-US" dirty="0" smtClean="0"/>
          </a:p>
          <a:p>
            <a:pPr lvl="1" indent="-228600"/>
            <a:endParaRPr lang="en-US" dirty="0" smtClean="0"/>
          </a:p>
        </p:txBody>
      </p:sp>
      <p:pic>
        <p:nvPicPr>
          <p:cNvPr id="5" name="Picture 1" descr="O:\Corporate Services\Marketing\Stock Photography\Stock photography\graphs-clocks- calanders\iStock_checklist.jpg"/>
          <p:cNvPicPr>
            <a:picLocks noChangeAspect="1" noChangeArrowheads="1"/>
          </p:cNvPicPr>
          <p:nvPr/>
        </p:nvPicPr>
        <p:blipFill>
          <a:blip r:embed="rId3" cstate="print"/>
          <a:srcRect/>
          <a:stretch>
            <a:fillRect/>
          </a:stretch>
        </p:blipFill>
        <p:spPr bwMode="auto">
          <a:xfrm>
            <a:off x="4720240" y="1285875"/>
            <a:ext cx="4423761" cy="25717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RESOURCES</a:t>
            </a:r>
          </a:p>
        </p:txBody>
      </p:sp>
      <p:sp>
        <p:nvSpPr>
          <p:cNvPr id="10242" name="Rectangle 3"/>
          <p:cNvSpPr>
            <a:spLocks noGrp="1"/>
          </p:cNvSpPr>
          <p:nvPr>
            <p:ph idx="1"/>
          </p:nvPr>
        </p:nvSpPr>
        <p:spPr bwMode="gray">
          <a:xfrm>
            <a:off x="709157" y="1167239"/>
            <a:ext cx="2500835" cy="2934245"/>
          </a:xfrm>
        </p:spPr>
        <p:txBody>
          <a:bodyPr>
            <a:normAutofit fontScale="92500" lnSpcReduction="20000"/>
          </a:bodyPr>
          <a:lstStyle/>
          <a:p>
            <a:pPr marL="0" lvl="1" indent="-228600"/>
            <a:r>
              <a:rPr lang="en-US" dirty="0" smtClean="0"/>
              <a:t>Help Documentation</a:t>
            </a:r>
          </a:p>
          <a:p>
            <a:pPr marL="0" lvl="1" indent="-228600"/>
            <a:r>
              <a:rPr lang="en-US" dirty="0" smtClean="0"/>
              <a:t>Knowledge Base</a:t>
            </a:r>
          </a:p>
          <a:p>
            <a:pPr marL="0" lvl="1" indent="-228600"/>
            <a:r>
              <a:rPr lang="en-US" dirty="0" smtClean="0"/>
              <a:t>Training Videos</a:t>
            </a:r>
          </a:p>
          <a:p>
            <a:pPr lvl="1" indent="-228600"/>
            <a:endParaRPr lang="en-US" dirty="0" smtClean="0"/>
          </a:p>
          <a:p>
            <a:pPr marL="0" lvl="1" indent="0">
              <a:buNone/>
            </a:pPr>
            <a:r>
              <a:rPr lang="en-US" dirty="0" smtClean="0"/>
              <a:t>We have paid options for guided training and implementation services available</a:t>
            </a:r>
          </a:p>
          <a:p>
            <a:pPr marL="0" lvl="1" indent="0">
              <a:buNone/>
            </a:pPr>
            <a:endParaRPr lang="en-US" dirty="0" smtClean="0"/>
          </a:p>
          <a:p>
            <a:pPr marL="0" lvl="1" indent="0">
              <a:buNone/>
            </a:pPr>
            <a:r>
              <a:rPr lang="en-US" dirty="0" smtClean="0"/>
              <a:t>Our support team is available if you run into problems.  General response time is within 24 hours.  </a:t>
            </a:r>
          </a:p>
          <a:p>
            <a:pPr marL="0" lvl="1" indent="0">
              <a:buNone/>
            </a:pPr>
            <a:endParaRPr lang="en-US" dirty="0" smtClean="0"/>
          </a:p>
        </p:txBody>
      </p:sp>
      <p:pic>
        <p:nvPicPr>
          <p:cNvPr id="4098" name="Picture 2"/>
          <p:cNvPicPr>
            <a:picLocks noChangeAspect="1" noChangeArrowheads="1"/>
          </p:cNvPicPr>
          <p:nvPr/>
        </p:nvPicPr>
        <p:blipFill>
          <a:blip r:embed="rId3" cstate="print"/>
          <a:srcRect/>
          <a:stretch>
            <a:fillRect/>
          </a:stretch>
        </p:blipFill>
        <p:spPr bwMode="auto">
          <a:xfrm>
            <a:off x="3715150" y="883239"/>
            <a:ext cx="4789410" cy="34646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ROADMAP</a:t>
            </a:r>
            <a:endParaRPr lang="en-US" dirty="0" smtClean="0"/>
          </a:p>
        </p:txBody>
      </p:sp>
      <p:sp>
        <p:nvSpPr>
          <p:cNvPr id="10242" name="Rectangle 3"/>
          <p:cNvSpPr>
            <a:spLocks noGrp="1"/>
          </p:cNvSpPr>
          <p:nvPr>
            <p:ph idx="1"/>
          </p:nvPr>
        </p:nvSpPr>
        <p:spPr bwMode="gray">
          <a:xfrm>
            <a:off x="918754" y="984612"/>
            <a:ext cx="6344195" cy="2829743"/>
          </a:xfrm>
        </p:spPr>
        <p:txBody>
          <a:bodyPr>
            <a:normAutofit fontScale="62500" lnSpcReduction="20000"/>
          </a:bodyPr>
          <a:lstStyle/>
          <a:p>
            <a:pPr lvl="0">
              <a:lnSpc>
                <a:spcPct val="150000"/>
              </a:lnSpc>
            </a:pPr>
            <a:r>
              <a:rPr lang="en-US" sz="2200" b="1" dirty="0" smtClean="0">
                <a:solidFill>
                  <a:schemeClr val="tx1">
                    <a:lumMod val="75000"/>
                    <a:lumOff val="25000"/>
                  </a:schemeClr>
                </a:solidFill>
              </a:rPr>
              <a:t>Just the beginning…</a:t>
            </a:r>
          </a:p>
          <a:p>
            <a:pPr lvl="0">
              <a:lnSpc>
                <a:spcPct val="150000"/>
              </a:lnSpc>
            </a:pPr>
            <a:endParaRPr lang="en-US" dirty="0" smtClean="0"/>
          </a:p>
          <a:p>
            <a:pPr marL="0" lvl="1" indent="-228600">
              <a:lnSpc>
                <a:spcPct val="160000"/>
              </a:lnSpc>
            </a:pPr>
            <a:r>
              <a:rPr lang="en-US" sz="2000" dirty="0" smtClean="0"/>
              <a:t>Mobile Theme</a:t>
            </a:r>
          </a:p>
          <a:p>
            <a:pPr marL="0" lvl="1" indent="-228600">
              <a:lnSpc>
                <a:spcPct val="160000"/>
              </a:lnSpc>
            </a:pPr>
            <a:r>
              <a:rPr lang="en-US" sz="2000" dirty="0" smtClean="0"/>
              <a:t>Payment by A/R Charge</a:t>
            </a:r>
          </a:p>
          <a:p>
            <a:pPr marL="0" lvl="1" indent="-228600">
              <a:lnSpc>
                <a:spcPct val="160000"/>
              </a:lnSpc>
            </a:pPr>
            <a:r>
              <a:rPr lang="en-US" sz="2000" dirty="0" smtClean="0"/>
              <a:t>Payment by SVC</a:t>
            </a:r>
          </a:p>
          <a:p>
            <a:pPr marL="0" lvl="1" indent="-228600">
              <a:lnSpc>
                <a:spcPct val="160000"/>
              </a:lnSpc>
            </a:pPr>
            <a:r>
              <a:rPr lang="en-US" sz="2000" dirty="0" smtClean="0"/>
              <a:t>Order Processing Improvements</a:t>
            </a:r>
          </a:p>
          <a:p>
            <a:pPr marL="0" lvl="1" indent="-228600">
              <a:lnSpc>
                <a:spcPct val="160000"/>
              </a:lnSpc>
            </a:pPr>
            <a:r>
              <a:rPr lang="en-US" sz="2000" dirty="0" smtClean="0"/>
              <a:t>Boutique Storefronts</a:t>
            </a:r>
          </a:p>
          <a:p>
            <a:pPr marL="0" lvl="1" indent="-228600">
              <a:lnSpc>
                <a:spcPct val="160000"/>
              </a:lnSpc>
            </a:pPr>
            <a:r>
              <a:rPr lang="en-US" sz="2000" dirty="0" smtClean="0"/>
              <a:t>Member Pricing</a:t>
            </a:r>
          </a:p>
          <a:p>
            <a:pPr marL="0" lvl="1" indent="-228600">
              <a:lnSpc>
                <a:spcPct val="160000"/>
              </a:lnSpc>
            </a:pPr>
            <a:r>
              <a:rPr lang="en-US" sz="2000" dirty="0" smtClean="0"/>
              <a:t>Extension Store</a:t>
            </a:r>
          </a:p>
          <a:p>
            <a:pPr lvl="2" indent="-228600">
              <a:buNone/>
            </a:pPr>
            <a:endParaRPr lang="en-US" sz="1400" dirty="0" smtClean="0"/>
          </a:p>
        </p:txBody>
      </p:sp>
      <p:grpSp>
        <p:nvGrpSpPr>
          <p:cNvPr id="6" name="Group 5"/>
          <p:cNvGrpSpPr/>
          <p:nvPr/>
        </p:nvGrpSpPr>
        <p:grpSpPr>
          <a:xfrm>
            <a:off x="3626374" y="855980"/>
            <a:ext cx="5281175" cy="3093084"/>
            <a:chOff x="3574122" y="810381"/>
            <a:chExt cx="5281175" cy="4124112"/>
          </a:xfrm>
        </p:grpSpPr>
        <p:pic>
          <p:nvPicPr>
            <p:cNvPr id="7" name="Picture 4"/>
            <p:cNvPicPr>
              <a:picLocks noChangeAspect="1" noChangeArrowheads="1"/>
            </p:cNvPicPr>
            <p:nvPr/>
          </p:nvPicPr>
          <p:blipFill>
            <a:blip r:embed="rId3" cstate="print"/>
            <a:srcRect/>
            <a:stretch>
              <a:fillRect/>
            </a:stretch>
          </p:blipFill>
          <p:spPr bwMode="auto">
            <a:xfrm>
              <a:off x="4875872" y="3809823"/>
              <a:ext cx="2631403" cy="1124670"/>
            </a:xfrm>
            <a:prstGeom prst="rect">
              <a:avLst/>
            </a:prstGeom>
            <a:noFill/>
            <a:ln w="9525">
              <a:noFill/>
              <a:miter lim="800000"/>
              <a:headEnd/>
              <a:tailEnd/>
            </a:ln>
            <a:effectLst/>
          </p:spPr>
        </p:pic>
        <p:cxnSp>
          <p:nvCxnSpPr>
            <p:cNvPr id="9" name="Straight Arrow Connector 8"/>
            <p:cNvCxnSpPr/>
            <p:nvPr/>
          </p:nvCxnSpPr>
          <p:spPr>
            <a:xfrm flipV="1">
              <a:off x="6742468" y="2951741"/>
              <a:ext cx="424366" cy="738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071743" y="2651881"/>
              <a:ext cx="596686" cy="1038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cstate="print"/>
            <a:stretch>
              <a:fillRect/>
            </a:stretch>
          </p:blipFill>
          <p:spPr>
            <a:xfrm>
              <a:off x="3574122" y="810381"/>
              <a:ext cx="2603500" cy="1841500"/>
            </a:xfrm>
            <a:prstGeom prst="rect">
              <a:avLst/>
            </a:prstGeom>
          </p:spPr>
        </p:pic>
        <p:pic>
          <p:nvPicPr>
            <p:cNvPr id="12" name="Picture 11"/>
            <p:cNvPicPr>
              <a:picLocks noChangeAspect="1"/>
            </p:cNvPicPr>
            <p:nvPr/>
          </p:nvPicPr>
          <p:blipFill>
            <a:blip r:embed="rId5" cstate="print"/>
            <a:stretch>
              <a:fillRect/>
            </a:stretch>
          </p:blipFill>
          <p:spPr>
            <a:xfrm>
              <a:off x="6251797" y="1110241"/>
              <a:ext cx="2603500" cy="1841500"/>
            </a:xfrm>
            <a:prstGeom prst="rect">
              <a:avLst/>
            </a:prstGeom>
          </p:spPr>
        </p:pic>
      </p:grpSp>
      <p:grpSp>
        <p:nvGrpSpPr>
          <p:cNvPr id="13" name="Group 12"/>
          <p:cNvGrpSpPr/>
          <p:nvPr/>
        </p:nvGrpSpPr>
        <p:grpSpPr>
          <a:xfrm>
            <a:off x="4571425" y="523631"/>
            <a:ext cx="3552098" cy="4814277"/>
            <a:chOff x="4466922" y="370022"/>
            <a:chExt cx="3552098" cy="5044213"/>
          </a:xfrm>
        </p:grpSpPr>
        <p:grpSp>
          <p:nvGrpSpPr>
            <p:cNvPr id="14" name="Group 8"/>
            <p:cNvGrpSpPr/>
            <p:nvPr/>
          </p:nvGrpSpPr>
          <p:grpSpPr>
            <a:xfrm>
              <a:off x="4466922" y="370022"/>
              <a:ext cx="1953389" cy="4397241"/>
              <a:chOff x="2919190" y="0"/>
              <a:chExt cx="3289935" cy="7271385"/>
            </a:xfrm>
          </p:grpSpPr>
          <p:pic>
            <p:nvPicPr>
              <p:cNvPr id="20" name="Picture 19" descr="insightmobile_realtime_details_employees_R5.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919190" y="0"/>
                <a:ext cx="3289935" cy="7271385"/>
              </a:xfrm>
              <a:prstGeom prst="rect">
                <a:avLst/>
              </a:prstGeom>
            </p:spPr>
          </p:pic>
          <p:pic>
            <p:nvPicPr>
              <p:cNvPr id="21" name="Picture 2" descr="\\corp.radiantnet.com\users\jaomalley\My Documents\CPMobile screen captures 20110718\IMG_0314.PNG"/>
              <p:cNvPicPr>
                <a:picLocks noChangeAspect="1" noChangeArrowheads="1"/>
              </p:cNvPicPr>
              <p:nvPr/>
            </p:nvPicPr>
            <p:blipFill>
              <a:blip r:embed="rId7" cstate="print"/>
              <a:srcRect/>
              <a:stretch>
                <a:fillRect/>
              </a:stretch>
            </p:blipFill>
            <p:spPr bwMode="auto">
              <a:xfrm>
                <a:off x="3236976" y="1069848"/>
                <a:ext cx="2688336" cy="4032504"/>
              </a:xfrm>
              <a:prstGeom prst="rect">
                <a:avLst/>
              </a:prstGeom>
              <a:noFill/>
            </p:spPr>
          </p:pic>
        </p:grpSp>
        <p:pic>
          <p:nvPicPr>
            <p:cNvPr id="15" name="Picture 8" descr="C:\Users\ah185116\AppData\Local\Microsoft\Windows\Temporary Internet Files\Content.Outlook\E0LFN8TO\photo 1.PNG"/>
            <p:cNvPicPr>
              <a:picLocks noChangeAspect="1" noChangeArrowheads="1"/>
            </p:cNvPicPr>
            <p:nvPr/>
          </p:nvPicPr>
          <p:blipFill>
            <a:blip r:embed="rId8" cstate="print"/>
            <a:srcRect/>
            <a:stretch>
              <a:fillRect/>
            </a:stretch>
          </p:blipFill>
          <p:spPr bwMode="auto">
            <a:xfrm>
              <a:off x="4631132" y="1016994"/>
              <a:ext cx="1623183" cy="2438585"/>
            </a:xfrm>
            <a:prstGeom prst="rect">
              <a:avLst/>
            </a:prstGeom>
            <a:noFill/>
          </p:spPr>
        </p:pic>
        <p:grpSp>
          <p:nvGrpSpPr>
            <p:cNvPr id="16" name="Group 8"/>
            <p:cNvGrpSpPr/>
            <p:nvPr/>
          </p:nvGrpSpPr>
          <p:grpSpPr>
            <a:xfrm>
              <a:off x="6065631" y="1016994"/>
              <a:ext cx="1953389" cy="4397241"/>
              <a:chOff x="2919190" y="0"/>
              <a:chExt cx="3289935" cy="7271385"/>
            </a:xfrm>
          </p:grpSpPr>
          <p:pic>
            <p:nvPicPr>
              <p:cNvPr id="18" name="Picture 17" descr="insightmobile_realtime_details_employees_R5.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919190" y="0"/>
                <a:ext cx="3289935" cy="7271385"/>
              </a:xfrm>
              <a:prstGeom prst="rect">
                <a:avLst/>
              </a:prstGeom>
            </p:spPr>
          </p:pic>
          <p:pic>
            <p:nvPicPr>
              <p:cNvPr id="19" name="Picture 2" descr="\\corp.radiantnet.com\users\jaomalley\My Documents\CPMobile screen captures 20110718\IMG_0314.PNG"/>
              <p:cNvPicPr>
                <a:picLocks noChangeAspect="1" noChangeArrowheads="1"/>
              </p:cNvPicPr>
              <p:nvPr/>
            </p:nvPicPr>
            <p:blipFill>
              <a:blip r:embed="rId7" cstate="print"/>
              <a:srcRect/>
              <a:stretch>
                <a:fillRect/>
              </a:stretch>
            </p:blipFill>
            <p:spPr bwMode="auto">
              <a:xfrm>
                <a:off x="3236976" y="1069848"/>
                <a:ext cx="2688336" cy="4032504"/>
              </a:xfrm>
              <a:prstGeom prst="rect">
                <a:avLst/>
              </a:prstGeom>
              <a:noFill/>
            </p:spPr>
          </p:pic>
        </p:grpSp>
        <p:pic>
          <p:nvPicPr>
            <p:cNvPr id="17" name="Picture 9" descr="C:\Users\ah185116\AppData\Local\Microsoft\Windows\Temporary Internet Files\Content.Outlook\E0LFN8TO\photo 2.PNG"/>
            <p:cNvPicPr>
              <a:picLocks noChangeAspect="1" noChangeArrowheads="1"/>
            </p:cNvPicPr>
            <p:nvPr/>
          </p:nvPicPr>
          <p:blipFill>
            <a:blip r:embed="rId9" cstate="print"/>
            <a:srcRect/>
            <a:stretch>
              <a:fillRect/>
            </a:stretch>
          </p:blipFill>
          <p:spPr bwMode="auto">
            <a:xfrm>
              <a:off x="6254314" y="1737620"/>
              <a:ext cx="1596191" cy="2394286"/>
            </a:xfrm>
            <a:prstGeom prst="rect">
              <a:avLst/>
            </a:prstGeom>
            <a:noFill/>
          </p:spPr>
        </p:pic>
      </p:grpSp>
      <p:pic>
        <p:nvPicPr>
          <p:cNvPr id="22" name="Picture 21"/>
          <p:cNvPicPr>
            <a:picLocks noChangeAspect="1"/>
          </p:cNvPicPr>
          <p:nvPr/>
        </p:nvPicPr>
        <p:blipFill>
          <a:blip r:embed="rId10" cstate="print"/>
          <a:stretch>
            <a:fillRect/>
          </a:stretch>
        </p:blipFill>
        <p:spPr>
          <a:xfrm>
            <a:off x="5163859" y="938563"/>
            <a:ext cx="2695357" cy="3041221"/>
          </a:xfrm>
          <a:prstGeom prst="rect">
            <a:avLst/>
          </a:prstGeom>
          <a:ln>
            <a:solidFill>
              <a:schemeClr val="bg1">
                <a:lumMod val="50000"/>
              </a:schemeClr>
            </a:solidFill>
          </a:ln>
        </p:spPr>
      </p:pic>
      <p:pic>
        <p:nvPicPr>
          <p:cNvPr id="23" name="Picture 22"/>
          <p:cNvPicPr>
            <a:picLocks noChangeAspect="1"/>
          </p:cNvPicPr>
          <p:nvPr/>
        </p:nvPicPr>
        <p:blipFill>
          <a:blip r:embed="rId11" cstate="print"/>
          <a:stretch>
            <a:fillRect/>
          </a:stretch>
        </p:blipFill>
        <p:spPr>
          <a:xfrm>
            <a:off x="4849747" y="815204"/>
            <a:ext cx="3175000" cy="3171825"/>
          </a:xfrm>
          <a:prstGeom prst="rect">
            <a:avLst/>
          </a:prstGeom>
        </p:spPr>
      </p:pic>
      <p:pic>
        <p:nvPicPr>
          <p:cNvPr id="24" name="Picture 23"/>
          <p:cNvPicPr>
            <a:picLocks noChangeAspect="1"/>
          </p:cNvPicPr>
          <p:nvPr/>
        </p:nvPicPr>
        <p:blipFill>
          <a:blip r:embed="rId12" cstate="print"/>
          <a:stretch>
            <a:fillRect/>
          </a:stretch>
        </p:blipFill>
        <p:spPr>
          <a:xfrm>
            <a:off x="4779865" y="1130409"/>
            <a:ext cx="3190572" cy="2946919"/>
          </a:xfrm>
          <a:prstGeom prst="rect">
            <a:avLst/>
          </a:prstGeom>
        </p:spPr>
      </p:pic>
      <p:pic>
        <p:nvPicPr>
          <p:cNvPr id="25" name="Picture 24"/>
          <p:cNvPicPr>
            <a:picLocks noChangeAspect="1"/>
          </p:cNvPicPr>
          <p:nvPr/>
        </p:nvPicPr>
        <p:blipFill>
          <a:blip r:embed="rId13" cstate="print"/>
          <a:stretch>
            <a:fillRect/>
          </a:stretch>
        </p:blipFill>
        <p:spPr>
          <a:xfrm>
            <a:off x="4504690" y="978172"/>
            <a:ext cx="3746500" cy="2857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400"/>
                                        <p:tgtEl>
                                          <p:spTgt spid="22"/>
                                        </p:tgtEl>
                                      </p:cBhvr>
                                    </p:animEffect>
                                  </p:childTnLst>
                                </p:cTn>
                              </p:par>
                              <p:par>
                                <p:cTn id="18" presetID="1" presetClass="exit" presetSubtype="0" fill="hold"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2">
                                            <p:txEl>
                                              <p:pRg st="5" end="5"/>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400"/>
                                        <p:tgtEl>
                                          <p:spTgt spid="23"/>
                                        </p:tgtEl>
                                      </p:cBhvr>
                                    </p:animEffect>
                                  </p:childTnLst>
                                </p:cTn>
                              </p:par>
                              <p:par>
                                <p:cTn id="27" presetID="1" presetClass="exit" presetSubtype="0" fill="hold"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2">
                                            <p:txEl>
                                              <p:pRg st="6" end="6"/>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2">
                                            <p:txEl>
                                              <p:pRg st="7" end="7"/>
                                            </p:txEl>
                                          </p:spTgt>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400"/>
                                        <p:tgtEl>
                                          <p:spTgt spid="24"/>
                                        </p:tgtEl>
                                      </p:cBhvr>
                                    </p:animEffect>
                                  </p:childTnLst>
                                </p:cTn>
                              </p:par>
                              <p:par>
                                <p:cTn id="44" presetID="1" presetClass="exit" presetSubtype="0" fill="hold" nodeType="withEffect">
                                  <p:stCondLst>
                                    <p:cond delay="0"/>
                                  </p:stCondLst>
                                  <p:childTnLst>
                                    <p:set>
                                      <p:cBhvr>
                                        <p:cTn id="45" dur="1" fill="hold">
                                          <p:stCondLst>
                                            <p:cond delay="0"/>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242">
                                            <p:txEl>
                                              <p:pRg st="8" end="8"/>
                                            </p:txEl>
                                          </p:spTgt>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24"/>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4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ADDITIONAL SERVICES</a:t>
            </a:r>
          </a:p>
        </p:txBody>
      </p:sp>
      <p:sp>
        <p:nvSpPr>
          <p:cNvPr id="10242" name="Rectangle 3"/>
          <p:cNvSpPr>
            <a:spLocks noGrp="1"/>
          </p:cNvSpPr>
          <p:nvPr>
            <p:ph idx="1"/>
          </p:nvPr>
        </p:nvSpPr>
        <p:spPr bwMode="gray">
          <a:xfrm>
            <a:off x="614435" y="899706"/>
            <a:ext cx="8229600" cy="3394472"/>
          </a:xfrm>
        </p:spPr>
        <p:txBody>
          <a:bodyPr>
            <a:normAutofit fontScale="92500" lnSpcReduction="20000"/>
          </a:bodyPr>
          <a:lstStyle/>
          <a:p>
            <a:pPr>
              <a:buClr>
                <a:srgbClr val="2EB135"/>
              </a:buClr>
            </a:pPr>
            <a:r>
              <a:rPr lang="en-US" sz="2000" b="1" dirty="0" smtClean="0"/>
              <a:t>NCR Professional Services </a:t>
            </a:r>
            <a:r>
              <a:rPr lang="en-US" b="1" i="1" dirty="0" smtClean="0"/>
              <a:t>(optional)</a:t>
            </a:r>
          </a:p>
          <a:p>
            <a:pPr lvl="1" indent="-228600">
              <a:lnSpc>
                <a:spcPct val="150000"/>
              </a:lnSpc>
            </a:pPr>
            <a:r>
              <a:rPr lang="en-US" sz="2000" dirty="0" smtClean="0"/>
              <a:t>Site Design</a:t>
            </a:r>
          </a:p>
          <a:p>
            <a:pPr lvl="1" indent="-228600">
              <a:lnSpc>
                <a:spcPct val="150000"/>
              </a:lnSpc>
            </a:pPr>
            <a:r>
              <a:rPr lang="en-US" sz="2000" dirty="0" smtClean="0"/>
              <a:t>Custom Modules / Extensions</a:t>
            </a:r>
          </a:p>
          <a:p>
            <a:pPr lvl="2" indent="-228600"/>
            <a:r>
              <a:rPr lang="en-US" sz="1800" dirty="0" smtClean="0"/>
              <a:t>Research, development, installation, configuration, conflict resolution</a:t>
            </a:r>
          </a:p>
          <a:p>
            <a:pPr lvl="1" indent="-228600">
              <a:lnSpc>
                <a:spcPct val="150000"/>
              </a:lnSpc>
            </a:pPr>
            <a:r>
              <a:rPr lang="en-US" sz="2000" dirty="0" smtClean="0"/>
              <a:t>Full Site Implementation</a:t>
            </a:r>
          </a:p>
          <a:p>
            <a:pPr lvl="2" indent="-228600"/>
            <a:r>
              <a:rPr lang="en-US" sz="1800" dirty="0" smtClean="0"/>
              <a:t>Consultation, project management, feature configuration, best practices, design, add-ons, customizations, training</a:t>
            </a:r>
          </a:p>
          <a:p>
            <a:pPr lvl="1" indent="-228600">
              <a:lnSpc>
                <a:spcPct val="150000"/>
              </a:lnSpc>
            </a:pPr>
            <a:r>
              <a:rPr lang="en-US" sz="2000" dirty="0" smtClean="0"/>
              <a:t>Search Engine Marketing</a:t>
            </a:r>
          </a:p>
          <a:p>
            <a:pPr lvl="1" indent="-228600">
              <a:lnSpc>
                <a:spcPct val="150000"/>
              </a:lnSpc>
            </a:pPr>
            <a:r>
              <a:rPr lang="en-US" sz="2000" dirty="0" smtClean="0"/>
              <a:t>Social Media Marketing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Next Steps</a:t>
            </a:r>
          </a:p>
        </p:txBody>
      </p:sp>
      <p:sp>
        <p:nvSpPr>
          <p:cNvPr id="10242" name="Rectangle 3"/>
          <p:cNvSpPr>
            <a:spLocks noGrp="1"/>
          </p:cNvSpPr>
          <p:nvPr>
            <p:ph idx="1"/>
          </p:nvPr>
        </p:nvSpPr>
        <p:spPr bwMode="gray">
          <a:xfrm>
            <a:off x="631852" y="756014"/>
            <a:ext cx="8229600" cy="3394472"/>
          </a:xfrm>
        </p:spPr>
        <p:txBody>
          <a:bodyPr/>
          <a:lstStyle/>
          <a:p>
            <a:pPr>
              <a:buClr>
                <a:srgbClr val="2EB135"/>
              </a:buClr>
            </a:pPr>
            <a:endParaRPr lang="en-US" sz="1000" dirty="0" smtClean="0"/>
          </a:p>
          <a:p>
            <a:pPr lvl="1" indent="-228600">
              <a:buNone/>
            </a:pPr>
            <a:r>
              <a:rPr lang="en-US" sz="2400" b="1" dirty="0" smtClean="0">
                <a:solidFill>
                  <a:schemeClr val="tx1">
                    <a:lumMod val="75000"/>
                    <a:lumOff val="25000"/>
                  </a:schemeClr>
                </a:solidFill>
              </a:rPr>
              <a:t>800.852.5852</a:t>
            </a:r>
          </a:p>
          <a:p>
            <a:pPr lvl="1" indent="-228600">
              <a:buNone/>
            </a:pPr>
            <a:r>
              <a:rPr lang="en-US" sz="2400" b="1" dirty="0" smtClean="0">
                <a:solidFill>
                  <a:schemeClr val="tx1">
                    <a:lumMod val="75000"/>
                    <a:lumOff val="25000"/>
                  </a:schemeClr>
                </a:solidFill>
              </a:rPr>
              <a:t>RetailSales@ncr.com</a:t>
            </a:r>
          </a:p>
          <a:p>
            <a:pPr lvl="1" indent="-228600">
              <a:buNone/>
            </a:pPr>
            <a:endParaRPr lang="en-US" sz="1200" b="1" dirty="0" smtClean="0"/>
          </a:p>
          <a:p>
            <a:pPr lvl="1" indent="-228600">
              <a:buNone/>
              <a:tabLst>
                <a:tab pos="2400300" algn="l"/>
              </a:tabLst>
            </a:pPr>
            <a:r>
              <a:rPr lang="en-US" sz="2400" dirty="0" smtClean="0"/>
              <a:t>More info:	</a:t>
            </a:r>
            <a:r>
              <a:rPr lang="en-US" sz="2400" b="1" dirty="0" smtClean="0"/>
              <a:t>www.ncrretailonline.com</a:t>
            </a:r>
          </a:p>
          <a:p>
            <a:pPr lvl="1" indent="-228600">
              <a:buNone/>
              <a:tabLst>
                <a:tab pos="2400300" algn="l"/>
              </a:tabLst>
            </a:pPr>
            <a:r>
              <a:rPr lang="en-US" sz="2400" dirty="0" smtClean="0"/>
              <a:t>Demo store:  </a:t>
            </a:r>
            <a:r>
              <a:rPr lang="en-US" sz="2400" b="1" dirty="0" smtClean="0"/>
              <a:t>demo.nrostores.com</a:t>
            </a:r>
          </a:p>
        </p:txBody>
      </p:sp>
      <p:pic>
        <p:nvPicPr>
          <p:cNvPr id="5122" name="Picture 2"/>
          <p:cNvPicPr>
            <a:picLocks noChangeAspect="1" noChangeArrowheads="1"/>
          </p:cNvPicPr>
          <p:nvPr/>
        </p:nvPicPr>
        <p:blipFill>
          <a:blip r:embed="rId3" cstate="print"/>
          <a:srcRect/>
          <a:stretch>
            <a:fillRect/>
          </a:stretch>
        </p:blipFill>
        <p:spPr bwMode="auto">
          <a:xfrm>
            <a:off x="2279977" y="3055198"/>
            <a:ext cx="5458496" cy="19586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Why Ecommerce?</a:t>
            </a:r>
          </a:p>
        </p:txBody>
      </p:sp>
      <p:sp>
        <p:nvSpPr>
          <p:cNvPr id="6" name="TextBox 5"/>
          <p:cNvSpPr txBox="1"/>
          <p:nvPr/>
        </p:nvSpPr>
        <p:spPr>
          <a:xfrm>
            <a:off x="563977" y="1534090"/>
            <a:ext cx="3762697" cy="2385268"/>
          </a:xfrm>
          <a:prstGeom prst="rect">
            <a:avLst/>
          </a:prstGeom>
          <a:solidFill>
            <a:srgbClr val="2EB135"/>
          </a:solidFill>
          <a:effectLst>
            <a:outerShdw blurRad="50800" dist="38100" dir="2700000" algn="tl" rotWithShape="0">
              <a:prstClr val="black">
                <a:alpha val="40000"/>
              </a:prstClr>
            </a:outerShdw>
          </a:effectLst>
        </p:spPr>
        <p:txBody>
          <a:bodyPr wrap="square" rtlCol="0">
            <a:spAutoFit/>
          </a:bodyPr>
          <a:lstStyle/>
          <a:p>
            <a:pPr algn="ctr"/>
            <a:r>
              <a:rPr lang="en-US" sz="2400" dirty="0" smtClean="0">
                <a:latin typeface="+mj-lt"/>
                <a:ea typeface="ＭＳ Ｐゴシック" pitchFamily="34" charset="-128"/>
              </a:rPr>
              <a:t>The number of US consumers researching or shopping online is steadily growing and will surpass </a:t>
            </a:r>
          </a:p>
          <a:p>
            <a:pPr algn="ctr"/>
            <a:r>
              <a:rPr lang="en-US" sz="2400" b="1" dirty="0" smtClean="0">
                <a:latin typeface="+mj-lt"/>
                <a:ea typeface="ＭＳ Ｐゴシック" pitchFamily="34" charset="-128"/>
              </a:rPr>
              <a:t>200 million by 2015</a:t>
            </a:r>
            <a:r>
              <a:rPr lang="en-US" sz="2400" dirty="0" smtClean="0">
                <a:latin typeface="+mj-lt"/>
                <a:ea typeface="ＭＳ Ｐゴシック" pitchFamily="34" charset="-128"/>
              </a:rPr>
              <a:t> </a:t>
            </a:r>
          </a:p>
          <a:p>
            <a:pPr algn="ctr"/>
            <a:r>
              <a:rPr lang="en-US" sz="1100" i="1" dirty="0" smtClean="0">
                <a:latin typeface="+mj-lt"/>
                <a:ea typeface="ＭＳ Ｐゴシック" pitchFamily="34" charset="-128"/>
              </a:rPr>
              <a:t>(source: </a:t>
            </a:r>
            <a:r>
              <a:rPr lang="en-US" sz="1100" i="1" dirty="0" err="1" smtClean="0">
                <a:latin typeface="+mj-lt"/>
                <a:ea typeface="ＭＳ Ｐゴシック" pitchFamily="34" charset="-128"/>
              </a:rPr>
              <a:t>eMarketer</a:t>
            </a:r>
            <a:r>
              <a:rPr lang="en-US" sz="1100" i="1" dirty="0" smtClean="0">
                <a:latin typeface="+mj-lt"/>
                <a:ea typeface="ＭＳ Ｐゴシック" pitchFamily="34" charset="-128"/>
              </a:rPr>
              <a:t>)</a:t>
            </a:r>
            <a:endParaRPr lang="en-US" sz="1100" dirty="0" smtClean="0">
              <a:latin typeface="+mj-lt"/>
              <a:ea typeface="ＭＳ Ｐゴシック" pitchFamily="34" charset="-128"/>
            </a:endParaRPr>
          </a:p>
          <a:p>
            <a:endParaRPr lang="en-US" dirty="0"/>
          </a:p>
        </p:txBody>
      </p:sp>
      <p:pic>
        <p:nvPicPr>
          <p:cNvPr id="7" name="Picture 2" descr="http://www.jjc.edu/academics/divisions/career-technical/cios/PublishingImages/cios.jpg"/>
          <p:cNvPicPr>
            <a:picLocks noChangeAspect="1" noChangeArrowheads="1"/>
          </p:cNvPicPr>
          <p:nvPr/>
        </p:nvPicPr>
        <p:blipFill>
          <a:blip r:embed="rId3" cstate="print"/>
          <a:srcRect/>
          <a:stretch>
            <a:fillRect/>
          </a:stretch>
        </p:blipFill>
        <p:spPr bwMode="auto">
          <a:xfrm>
            <a:off x="4749125" y="1415072"/>
            <a:ext cx="4016246" cy="23133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Creating Page Content</a:t>
            </a:r>
          </a:p>
        </p:txBody>
      </p:sp>
      <p:sp>
        <p:nvSpPr>
          <p:cNvPr id="10242" name="Rectangle 3"/>
          <p:cNvSpPr>
            <a:spLocks noGrp="1"/>
          </p:cNvSpPr>
          <p:nvPr>
            <p:ph idx="1"/>
          </p:nvPr>
        </p:nvSpPr>
        <p:spPr bwMode="gray">
          <a:xfrm>
            <a:off x="283028" y="1452815"/>
            <a:ext cx="3592430" cy="2400300"/>
          </a:xfrm>
        </p:spPr>
        <p:txBody>
          <a:bodyPr/>
          <a:lstStyle/>
          <a:p>
            <a:pPr lvl="1" indent="-228600"/>
            <a:r>
              <a:rPr lang="en-US" dirty="0" smtClean="0"/>
              <a:t>WYSIWYG Editor</a:t>
            </a:r>
          </a:p>
          <a:p>
            <a:pPr lvl="1" indent="-228600"/>
            <a:r>
              <a:rPr lang="en-US" dirty="0" smtClean="0"/>
              <a:t>Home Page Slide Show </a:t>
            </a:r>
            <a:r>
              <a:rPr lang="en-US" sz="1400" i="1" dirty="0" smtClean="0"/>
              <a:t>(optional)</a:t>
            </a:r>
          </a:p>
          <a:p>
            <a:pPr marL="347663" lvl="1" indent="0">
              <a:buNone/>
            </a:pPr>
            <a:endParaRPr lang="en-US" dirty="0" smtClean="0"/>
          </a:p>
          <a:p>
            <a:pPr lvl="1" indent="-228600"/>
            <a:endParaRPr lang="en-US" dirty="0" smtClean="0"/>
          </a:p>
        </p:txBody>
      </p:sp>
      <p:pic>
        <p:nvPicPr>
          <p:cNvPr id="10243" name="Picture 31" descr="arrow"/>
          <p:cNvPicPr>
            <a:picLocks noChangeAspect="1" noChangeArrowheads="1"/>
          </p:cNvPicPr>
          <p:nvPr/>
        </p:nvPicPr>
        <p:blipFill>
          <a:blip r:embed="rId3" cstate="print"/>
          <a:srcRect/>
          <a:stretch>
            <a:fillRect/>
          </a:stretch>
        </p:blipFill>
        <p:spPr bwMode="auto">
          <a:xfrm>
            <a:off x="163513" y="919163"/>
            <a:ext cx="457200" cy="342900"/>
          </a:xfrm>
          <a:prstGeom prst="rect">
            <a:avLst/>
          </a:prstGeom>
          <a:noFill/>
          <a:ln w="9525">
            <a:noFill/>
            <a:miter lim="800000"/>
            <a:headEnd/>
            <a:tailEnd/>
          </a:ln>
        </p:spPr>
      </p:pic>
      <p:sp>
        <p:nvSpPr>
          <p:cNvPr id="8" name="TextBox 7"/>
          <p:cNvSpPr txBox="1"/>
          <p:nvPr/>
        </p:nvSpPr>
        <p:spPr>
          <a:xfrm>
            <a:off x="533394" y="938887"/>
            <a:ext cx="2315442" cy="707886"/>
          </a:xfrm>
          <a:prstGeom prst="rect">
            <a:avLst/>
          </a:prstGeom>
          <a:noFill/>
        </p:spPr>
        <p:txBody>
          <a:bodyPr wrap="none" rtlCol="0">
            <a:spAutoFit/>
          </a:bodyPr>
          <a:lstStyle/>
          <a:p>
            <a:r>
              <a:rPr lang="en-US" sz="2000" dirty="0" smtClean="0">
                <a:solidFill>
                  <a:srgbClr val="2EB135"/>
                </a:solidFill>
                <a:latin typeface="+mj-lt"/>
              </a:rPr>
              <a:t>Create Page Content</a:t>
            </a:r>
          </a:p>
          <a:p>
            <a:r>
              <a:rPr lang="en-US" sz="2000" dirty="0" smtClean="0">
                <a:solidFill>
                  <a:srgbClr val="2EB135"/>
                </a:solidFill>
                <a:latin typeface="+mj-lt"/>
              </a:rPr>
              <a:t>	</a:t>
            </a:r>
          </a:p>
        </p:txBody>
      </p:sp>
      <p:pic>
        <p:nvPicPr>
          <p:cNvPr id="2" name="Picture 1"/>
          <p:cNvPicPr>
            <a:picLocks noChangeAspect="1"/>
          </p:cNvPicPr>
          <p:nvPr/>
        </p:nvPicPr>
        <p:blipFill>
          <a:blip r:embed="rId4" cstate="print"/>
          <a:stretch>
            <a:fillRect/>
          </a:stretch>
        </p:blipFill>
        <p:spPr>
          <a:xfrm>
            <a:off x="3924925" y="1050077"/>
            <a:ext cx="4898859" cy="2310497"/>
          </a:xfrm>
          <a:prstGeom prst="rect">
            <a:avLst/>
          </a:prstGeom>
        </p:spPr>
      </p:pic>
      <p:pic>
        <p:nvPicPr>
          <p:cNvPr id="3" name="Picture 2"/>
          <p:cNvPicPr>
            <a:picLocks noChangeAspect="1"/>
          </p:cNvPicPr>
          <p:nvPr/>
        </p:nvPicPr>
        <p:blipFill>
          <a:blip r:embed="rId5" cstate="print"/>
          <a:stretch>
            <a:fillRect/>
          </a:stretch>
        </p:blipFill>
        <p:spPr>
          <a:xfrm>
            <a:off x="208006" y="2469028"/>
            <a:ext cx="4751267" cy="2193263"/>
          </a:xfrm>
          <a:prstGeom prst="rect">
            <a:avLst/>
          </a:prstGeom>
        </p:spPr>
      </p:pic>
    </p:spTree>
    <p:extLst>
      <p:ext uri="{BB962C8B-B14F-4D97-AF65-F5344CB8AC3E}">
        <p14:creationId xmlns:p14="http://schemas.microsoft.com/office/powerpoint/2010/main" xmlns="" val="2839417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WHY ECOMMERCE?</a:t>
            </a:r>
          </a:p>
        </p:txBody>
      </p:sp>
      <p:sp>
        <p:nvSpPr>
          <p:cNvPr id="6" name="TextBox 5"/>
          <p:cNvSpPr txBox="1"/>
          <p:nvPr/>
        </p:nvSpPr>
        <p:spPr>
          <a:xfrm>
            <a:off x="892339" y="2108199"/>
            <a:ext cx="3762697" cy="1923604"/>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algn="ctr"/>
            <a:endParaRPr lang="en-US" sz="1000" dirty="0" smtClean="0">
              <a:latin typeface="+mj-lt"/>
              <a:ea typeface="ＭＳ Ｐゴシック" pitchFamily="34" charset="-128"/>
            </a:endParaRPr>
          </a:p>
          <a:p>
            <a:pPr algn="ctr"/>
            <a:endParaRPr lang="en-US" sz="1000" dirty="0" smtClean="0">
              <a:latin typeface="+mj-lt"/>
              <a:ea typeface="ＭＳ Ｐゴシック" pitchFamily="34" charset="-128"/>
            </a:endParaRPr>
          </a:p>
          <a:p>
            <a:pPr algn="ctr"/>
            <a:endParaRPr lang="en-US" sz="1000" dirty="0" smtClean="0">
              <a:latin typeface="+mj-lt"/>
              <a:ea typeface="ＭＳ Ｐゴシック" pitchFamily="34" charset="-128"/>
            </a:endParaRPr>
          </a:p>
          <a:p>
            <a:pPr algn="ctr"/>
            <a:r>
              <a:rPr lang="en-US" sz="2400" b="1" dirty="0" smtClean="0">
                <a:solidFill>
                  <a:schemeClr val="tx1">
                    <a:lumMod val="85000"/>
                    <a:lumOff val="15000"/>
                  </a:schemeClr>
                </a:solidFill>
                <a:latin typeface="Arial" pitchFamily="34" charset="0"/>
                <a:ea typeface="ＭＳ Ｐゴシック" pitchFamily="34" charset="-128"/>
                <a:cs typeface="Arial" pitchFamily="34" charset="0"/>
              </a:rPr>
              <a:t>Online sales increased 13.9% in North America</a:t>
            </a:r>
          </a:p>
          <a:p>
            <a:pPr algn="ctr"/>
            <a:endParaRPr lang="en-US" sz="1000" dirty="0" smtClean="0">
              <a:latin typeface="+mj-lt"/>
              <a:ea typeface="ＭＳ Ｐゴシック" pitchFamily="34" charset="-128"/>
            </a:endParaRPr>
          </a:p>
          <a:p>
            <a:pPr algn="ctr"/>
            <a:endParaRPr lang="en-US" sz="1000" dirty="0" smtClean="0">
              <a:latin typeface="+mj-lt"/>
              <a:ea typeface="ＭＳ Ｐゴシック" pitchFamily="34" charset="-128"/>
            </a:endParaRPr>
          </a:p>
          <a:p>
            <a:pPr algn="ctr"/>
            <a:r>
              <a:rPr lang="en-US" sz="1100" i="1" dirty="0" smtClean="0">
                <a:latin typeface="+mj-lt"/>
                <a:ea typeface="ＭＳ Ｐゴシック" pitchFamily="34" charset="-128"/>
              </a:rPr>
              <a:t>(source: </a:t>
            </a:r>
            <a:r>
              <a:rPr lang="en-US" sz="1100" i="1" dirty="0" err="1" smtClean="0">
                <a:latin typeface="+mj-lt"/>
                <a:ea typeface="ＭＳ Ｐゴシック" pitchFamily="34" charset="-128"/>
              </a:rPr>
              <a:t>eMarketer</a:t>
            </a:r>
            <a:r>
              <a:rPr lang="en-US" sz="1100" i="1" dirty="0" smtClean="0">
                <a:latin typeface="+mj-lt"/>
                <a:ea typeface="ＭＳ Ｐゴシック" pitchFamily="34" charset="-128"/>
              </a:rPr>
              <a:t> report 2013)</a:t>
            </a:r>
            <a:endParaRPr lang="en-US" sz="1100" dirty="0" smtClean="0">
              <a:latin typeface="+mj-lt"/>
              <a:ea typeface="ＭＳ Ｐゴシック" pitchFamily="34" charset="-128"/>
            </a:endParaRPr>
          </a:p>
          <a:p>
            <a:endParaRPr lang="en-US" sz="1000" dirty="0"/>
          </a:p>
        </p:txBody>
      </p:sp>
      <p:sp>
        <p:nvSpPr>
          <p:cNvPr id="7" name="Rectangle 3"/>
          <p:cNvSpPr txBox="1">
            <a:spLocks/>
          </p:cNvSpPr>
          <p:nvPr/>
        </p:nvSpPr>
        <p:spPr bwMode="gray">
          <a:xfrm>
            <a:off x="1320803" y="1048747"/>
            <a:ext cx="6942666" cy="890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6263" marR="0" lvl="1" indent="-228600" algn="l" defTabSz="914400" rtl="0" eaLnBrk="0" fontAlgn="base" latinLnBrk="0" hangingPunct="0">
              <a:lnSpc>
                <a:spcPct val="100000"/>
              </a:lnSpc>
              <a:spcBef>
                <a:spcPts val="600"/>
              </a:spcBef>
              <a:spcAft>
                <a:spcPts val="600"/>
              </a:spcAft>
              <a:buClrTx/>
              <a:buSzTx/>
              <a:tabLst/>
              <a:defRPr/>
            </a:pPr>
            <a:r>
              <a:rPr kumimoji="0" lang="en-US" sz="5400"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$1,000,000,000,000</a:t>
            </a:r>
          </a:p>
          <a:p>
            <a:pPr marL="576263" marR="0" lvl="1" indent="-228600" algn="l" defTabSz="914400" rtl="0" eaLnBrk="0" fontAlgn="base" latinLnBrk="0" hangingPunct="0">
              <a:lnSpc>
                <a:spcPct val="100000"/>
              </a:lnSpc>
              <a:spcBef>
                <a:spcPts val="600"/>
              </a:spcBef>
              <a:spcAft>
                <a:spcPts val="600"/>
              </a:spcAft>
              <a:buClrTx/>
              <a:buSzTx/>
              <a:tabLst/>
              <a:defRPr/>
            </a:pPr>
            <a:endParaRPr kumimoji="0" lang="en-US" sz="3600" b="1" i="0" u="none" strike="noStrike" kern="1200" cap="none" spc="0" normalizeH="0" baseline="0" noProof="0" dirty="0" smtClean="0">
              <a:ln>
                <a:noFill/>
              </a:ln>
              <a:solidFill>
                <a:srgbClr val="292929"/>
              </a:solidFill>
              <a:effectLst/>
              <a:uLnTx/>
              <a:uFillTx/>
              <a:latin typeface="+mn-lt"/>
              <a:ea typeface="+mn-ea"/>
              <a:cs typeface="+mn-cs"/>
            </a:endParaRPr>
          </a:p>
        </p:txBody>
      </p:sp>
      <p:pic>
        <p:nvPicPr>
          <p:cNvPr id="60419" name="Picture 3" descr="http://cache.boston.com/bonzai-fba/Globe_Photo/2011/12/12/onlineshopping__1291030428_0003__1322465997_8401__1323708834_2761.jpg"/>
          <p:cNvPicPr>
            <a:picLocks noChangeAspect="1" noChangeArrowheads="1"/>
          </p:cNvPicPr>
          <p:nvPr/>
        </p:nvPicPr>
        <p:blipFill>
          <a:blip r:embed="rId3" cstate="print"/>
          <a:srcRect l="3732"/>
          <a:stretch>
            <a:fillRect/>
          </a:stretch>
        </p:blipFill>
        <p:spPr bwMode="auto">
          <a:xfrm>
            <a:off x="5057422" y="2116665"/>
            <a:ext cx="3735669" cy="1862849"/>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WHAT IS IMPORTANT?</a:t>
            </a:r>
          </a:p>
        </p:txBody>
      </p:sp>
      <p:pic>
        <p:nvPicPr>
          <p:cNvPr id="5126" name="Picture 6" descr="http://www.visualphotos.com/photo/2x4649568/mixed_race_woman_holding_green_jigsaw_puzzle_bld080770.jpg"/>
          <p:cNvPicPr>
            <a:picLocks noChangeAspect="1" noChangeArrowheads="1"/>
          </p:cNvPicPr>
          <p:nvPr/>
        </p:nvPicPr>
        <p:blipFill>
          <a:blip r:embed="rId3" cstate="print"/>
          <a:srcRect t="6912" r="11635" b="3408"/>
          <a:stretch>
            <a:fillRect/>
          </a:stretch>
        </p:blipFill>
        <p:spPr bwMode="auto">
          <a:xfrm>
            <a:off x="866668" y="1480326"/>
            <a:ext cx="3688303" cy="2893740"/>
          </a:xfrm>
          <a:prstGeom prst="rect">
            <a:avLst/>
          </a:prstGeom>
          <a:ln>
            <a:noFill/>
          </a:ln>
          <a:effectLst>
            <a:outerShdw blurRad="292100" dist="139700" dir="2700000" algn="tl" rotWithShape="0">
              <a:srgbClr val="333333">
                <a:alpha val="65000"/>
              </a:srgbClr>
            </a:outerShdw>
          </a:effectLst>
        </p:spPr>
      </p:pic>
      <p:pic>
        <p:nvPicPr>
          <p:cNvPr id="5128" name="Picture 8" descr="http://blog.ecomarketingsolutions.com/wp-content/uploads/2012/07/blog-post-checklist.jpg"/>
          <p:cNvPicPr>
            <a:picLocks noChangeAspect="1" noChangeArrowheads="1"/>
          </p:cNvPicPr>
          <p:nvPr/>
        </p:nvPicPr>
        <p:blipFill>
          <a:blip r:embed="rId4" cstate="print"/>
          <a:srcRect l="9381"/>
          <a:stretch>
            <a:fillRect/>
          </a:stretch>
        </p:blipFill>
        <p:spPr bwMode="auto">
          <a:xfrm>
            <a:off x="5110890" y="1485078"/>
            <a:ext cx="3568390" cy="2897164"/>
          </a:xfrm>
          <a:prstGeom prst="rect">
            <a:avLst/>
          </a:prstGeom>
          <a:ln>
            <a:noFill/>
          </a:ln>
          <a:effectLst>
            <a:outerShdw blurRad="292100" dist="139700" dir="2700000" algn="tl" rotWithShape="0">
              <a:srgbClr val="333333">
                <a:alpha val="65000"/>
              </a:srgbClr>
            </a:outerShdw>
          </a:effectLst>
        </p:spPr>
      </p:pic>
      <p:sp>
        <p:nvSpPr>
          <p:cNvPr id="8" name="Rectangle 3"/>
          <p:cNvSpPr txBox="1">
            <a:spLocks/>
          </p:cNvSpPr>
          <p:nvPr/>
        </p:nvSpPr>
        <p:spPr bwMode="gray">
          <a:xfrm>
            <a:off x="5634999" y="1051265"/>
            <a:ext cx="2129883" cy="266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6263" marR="0" lvl="1" indent="-228600" algn="l" defTabSz="914400" rtl="0" eaLnBrk="0" fontAlgn="base" latinLnBrk="0" hangingPunct="0">
              <a:lnSpc>
                <a:spcPct val="100000"/>
              </a:lnSpc>
              <a:spcBef>
                <a:spcPts val="600"/>
              </a:spcBef>
              <a:spcAft>
                <a:spcPts val="600"/>
              </a:spcAft>
              <a:buClrTx/>
              <a:buSzTx/>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Features</a:t>
            </a:r>
          </a:p>
        </p:txBody>
      </p:sp>
      <p:sp>
        <p:nvSpPr>
          <p:cNvPr id="9" name="Rectangle 3"/>
          <p:cNvSpPr txBox="1">
            <a:spLocks/>
          </p:cNvSpPr>
          <p:nvPr/>
        </p:nvSpPr>
        <p:spPr bwMode="gray">
          <a:xfrm>
            <a:off x="1190597" y="1035353"/>
            <a:ext cx="2683727" cy="266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6263" marR="0" lvl="1" indent="-228600" algn="l" defTabSz="914400" rtl="0" eaLnBrk="0" fontAlgn="base" latinLnBrk="0" hangingPunct="0">
              <a:lnSpc>
                <a:spcPct val="100000"/>
              </a:lnSpc>
              <a:spcBef>
                <a:spcPts val="600"/>
              </a:spcBef>
              <a:spcAft>
                <a:spcPts val="600"/>
              </a:spcAft>
              <a:buClrTx/>
              <a:buSzTx/>
              <a:tabLst/>
              <a:defRPr/>
            </a:pPr>
            <a:r>
              <a:rPr kumimoji="0" lang="en-US" sz="2400"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Integration</a:t>
            </a:r>
          </a:p>
          <a:p>
            <a:pPr marL="576263" marR="0" lvl="1" indent="-228600" algn="l" defTabSz="914400" rtl="0" eaLnBrk="0" fontAlgn="base" latinLnBrk="0" hangingPunct="0">
              <a:lnSpc>
                <a:spcPct val="100000"/>
              </a:lnSpc>
              <a:spcBef>
                <a:spcPts val="600"/>
              </a:spcBef>
              <a:spcAft>
                <a:spcPts val="600"/>
              </a:spcAft>
              <a:buClrTx/>
              <a:buSzTx/>
              <a:tabLst/>
              <a:defRPr/>
            </a:pPr>
            <a:endParaRPr kumimoji="0" lang="en-US" sz="2400" b="1" i="0" u="none" strike="noStrike" kern="1200" cap="none" spc="0" normalizeH="0" baseline="0" noProof="0" dirty="0" smtClean="0">
              <a:ln>
                <a:noFill/>
              </a:ln>
              <a:solidFill>
                <a:srgbClr val="292929"/>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INTEGRATION</a:t>
            </a:r>
          </a:p>
        </p:txBody>
      </p:sp>
      <p:pic>
        <p:nvPicPr>
          <p:cNvPr id="1027" name="Picture 3"/>
          <p:cNvPicPr>
            <a:picLocks noChangeAspect="1" noChangeArrowheads="1"/>
          </p:cNvPicPr>
          <p:nvPr/>
        </p:nvPicPr>
        <p:blipFill>
          <a:blip r:embed="rId3" cstate="print"/>
          <a:srcRect/>
          <a:stretch>
            <a:fillRect/>
          </a:stretch>
        </p:blipFill>
        <p:spPr bwMode="auto">
          <a:xfrm>
            <a:off x="683842" y="1008257"/>
            <a:ext cx="3686424" cy="2165391"/>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39866" y="1637386"/>
            <a:ext cx="4175760" cy="234345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867154" y="2456599"/>
            <a:ext cx="4166553" cy="2338286"/>
          </a:xfrm>
          <a:prstGeom prst="rect">
            <a:avLst/>
          </a:prstGeom>
          <a:noFill/>
          <a:ln w="9525">
            <a:noFill/>
            <a:miter lim="800000"/>
            <a:headEnd/>
            <a:tailEnd/>
          </a:ln>
        </p:spPr>
      </p:pic>
      <p:sp>
        <p:nvSpPr>
          <p:cNvPr id="6" name="Rounded Rectangle 5"/>
          <p:cNvSpPr/>
          <p:nvPr/>
        </p:nvSpPr>
        <p:spPr>
          <a:xfrm>
            <a:off x="1591734" y="2683934"/>
            <a:ext cx="1456267" cy="1058333"/>
          </a:xfrm>
          <a:prstGeom prst="roundRect">
            <a:avLst/>
          </a:prstGeom>
          <a:solidFill>
            <a:schemeClr val="tx2"/>
          </a:soli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59467" y="2937934"/>
            <a:ext cx="1320800" cy="646331"/>
          </a:xfrm>
          <a:prstGeom prst="rect">
            <a:avLst/>
          </a:prstGeom>
          <a:noFill/>
        </p:spPr>
        <p:txBody>
          <a:bodyPr wrap="square" rtlCol="0">
            <a:spAutoFit/>
          </a:bodyPr>
          <a:lstStyle/>
          <a:p>
            <a:pPr algn="ctr"/>
            <a:r>
              <a:rPr lang="en-US" dirty="0" smtClean="0">
                <a:solidFill>
                  <a:schemeClr val="tx1">
                    <a:lumMod val="85000"/>
                    <a:lumOff val="15000"/>
                  </a:schemeClr>
                </a:solidFill>
                <a:effectLst>
                  <a:outerShdw blurRad="38100" dist="38100" dir="2700000" algn="tl">
                    <a:srgbClr val="000000">
                      <a:alpha val="43137"/>
                    </a:srgbClr>
                  </a:outerShdw>
                </a:effectLst>
              </a:rPr>
              <a:t>Integration Agent</a:t>
            </a:r>
            <a:endParaRPr lang="en-US"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MAKE CHANGES ONCE</a:t>
            </a:r>
          </a:p>
        </p:txBody>
      </p:sp>
      <p:pic>
        <p:nvPicPr>
          <p:cNvPr id="1027" name="Picture 3"/>
          <p:cNvPicPr>
            <a:picLocks noChangeAspect="1" noChangeArrowheads="1"/>
          </p:cNvPicPr>
          <p:nvPr/>
        </p:nvPicPr>
        <p:blipFill>
          <a:blip r:embed="rId3" cstate="print"/>
          <a:srcRect/>
          <a:stretch>
            <a:fillRect/>
          </a:stretch>
        </p:blipFill>
        <p:spPr bwMode="auto">
          <a:xfrm>
            <a:off x="1039445" y="1439789"/>
            <a:ext cx="3734123" cy="238962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81307" y="1445029"/>
            <a:ext cx="3584356" cy="23791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AUTOMATICALY IMPORT ORDERS</a:t>
            </a:r>
          </a:p>
        </p:txBody>
      </p:sp>
      <p:sp>
        <p:nvSpPr>
          <p:cNvPr id="7" name="Bent Arrow 6"/>
          <p:cNvSpPr/>
          <p:nvPr/>
        </p:nvSpPr>
        <p:spPr>
          <a:xfrm rot="5400000">
            <a:off x="5163708" y="976432"/>
            <a:ext cx="1041245" cy="1522141"/>
          </a:xfrm>
          <a:prstGeom prst="bentArrow">
            <a:avLst/>
          </a:prstGeom>
          <a:solidFill>
            <a:srgbClr val="2EB135"/>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457" name="Picture 1"/>
          <p:cNvPicPr>
            <a:picLocks noChangeAspect="1" noChangeArrowheads="1"/>
          </p:cNvPicPr>
          <p:nvPr/>
        </p:nvPicPr>
        <p:blipFill>
          <a:blip r:embed="rId3" cstate="print"/>
          <a:srcRect/>
          <a:stretch>
            <a:fillRect/>
          </a:stretch>
        </p:blipFill>
        <p:spPr bwMode="auto">
          <a:xfrm>
            <a:off x="740229" y="1033325"/>
            <a:ext cx="4024318" cy="2746379"/>
          </a:xfrm>
          <a:prstGeom prst="rect">
            <a:avLst/>
          </a:prstGeom>
          <a:noFill/>
          <a:ln w="9525">
            <a:noFill/>
            <a:miter lim="800000"/>
            <a:headEnd/>
            <a:tailEnd/>
          </a:ln>
        </p:spPr>
      </p:pic>
      <p:pic>
        <p:nvPicPr>
          <p:cNvPr id="19458" name="Picture 2"/>
          <p:cNvPicPr>
            <a:picLocks noChangeAspect="1" noChangeArrowheads="1"/>
          </p:cNvPicPr>
          <p:nvPr/>
        </p:nvPicPr>
        <p:blipFill>
          <a:blip r:embed="rId4" cstate="print"/>
          <a:srcRect/>
          <a:stretch>
            <a:fillRect/>
          </a:stretch>
        </p:blipFill>
        <p:spPr bwMode="auto">
          <a:xfrm>
            <a:off x="5037682" y="2333393"/>
            <a:ext cx="3641401" cy="234814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bwMode="gray"/>
        <p:txBody>
          <a:bodyPr/>
          <a:lstStyle/>
          <a:p>
            <a:r>
              <a:rPr lang="en-US" dirty="0" smtClean="0"/>
              <a:t>CENTRALIZED INVENTORY</a:t>
            </a:r>
          </a:p>
        </p:txBody>
      </p:sp>
      <p:pic>
        <p:nvPicPr>
          <p:cNvPr id="3" name="Picture 3"/>
          <p:cNvPicPr>
            <a:picLocks noChangeAspect="1" noChangeArrowheads="1"/>
          </p:cNvPicPr>
          <p:nvPr/>
        </p:nvPicPr>
        <p:blipFill>
          <a:blip r:embed="rId3" cstate="print"/>
          <a:srcRect/>
          <a:stretch>
            <a:fillRect/>
          </a:stretch>
        </p:blipFill>
        <p:spPr bwMode="auto">
          <a:xfrm>
            <a:off x="665198" y="2074226"/>
            <a:ext cx="2840002" cy="2399803"/>
          </a:xfrm>
          <a:prstGeom prst="rect">
            <a:avLst/>
          </a:prstGeom>
          <a:ln>
            <a:noFill/>
          </a:ln>
          <a:effectLst>
            <a:outerShdw blurRad="292100" dist="139700" dir="2700000" algn="tl" rotWithShape="0">
              <a:srgbClr val="333333">
                <a:alpha val="65000"/>
              </a:srgbClr>
            </a:outerShdw>
          </a:effectLst>
        </p:spPr>
      </p:pic>
      <p:pic>
        <p:nvPicPr>
          <p:cNvPr id="4" name="Picture 4"/>
          <p:cNvPicPr>
            <a:picLocks noChangeAspect="1" noChangeArrowheads="1"/>
          </p:cNvPicPr>
          <p:nvPr/>
        </p:nvPicPr>
        <p:blipFill>
          <a:blip r:embed="rId4" cstate="print"/>
          <a:srcRect/>
          <a:stretch>
            <a:fillRect/>
          </a:stretch>
        </p:blipFill>
        <p:spPr bwMode="auto">
          <a:xfrm>
            <a:off x="5562600" y="713676"/>
            <a:ext cx="3360454" cy="223334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5" cstate="print"/>
          <a:srcRect/>
          <a:stretch>
            <a:fillRect/>
          </a:stretch>
        </p:blipFill>
        <p:spPr bwMode="auto">
          <a:xfrm>
            <a:off x="3074126" y="1358328"/>
            <a:ext cx="3098074" cy="248620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29712" y="1743459"/>
            <a:ext cx="2267416" cy="338554"/>
          </a:xfrm>
          <a:prstGeom prst="rect">
            <a:avLst/>
          </a:prstGeom>
          <a:noFill/>
        </p:spPr>
        <p:txBody>
          <a:bodyPr wrap="square" rtlCol="0">
            <a:spAutoFit/>
          </a:bodyPr>
          <a:lstStyle/>
          <a:p>
            <a:r>
              <a:rPr lang="en-US" sz="1600" dirty="0" smtClean="0">
                <a:solidFill>
                  <a:srgbClr val="434345"/>
                </a:solidFill>
                <a:latin typeface="Arial" pitchFamily="34" charset="0"/>
                <a:cs typeface="Arial" pitchFamily="34" charset="0"/>
              </a:rPr>
              <a:t>Sales made in-store</a:t>
            </a:r>
            <a:endParaRPr lang="en-US" sz="1600" dirty="0">
              <a:solidFill>
                <a:srgbClr val="434345"/>
              </a:solidFill>
              <a:latin typeface="Arial" pitchFamily="34" charset="0"/>
              <a:cs typeface="Arial" pitchFamily="34" charset="0"/>
            </a:endParaRPr>
          </a:p>
        </p:txBody>
      </p:sp>
      <p:sp>
        <p:nvSpPr>
          <p:cNvPr id="7" name="TextBox 6"/>
          <p:cNvSpPr txBox="1"/>
          <p:nvPr/>
        </p:nvSpPr>
        <p:spPr>
          <a:xfrm>
            <a:off x="6400802" y="3055041"/>
            <a:ext cx="2118732" cy="338554"/>
          </a:xfrm>
          <a:prstGeom prst="rect">
            <a:avLst/>
          </a:prstGeom>
          <a:noFill/>
        </p:spPr>
        <p:txBody>
          <a:bodyPr wrap="square" rtlCol="0">
            <a:spAutoFit/>
          </a:bodyPr>
          <a:lstStyle/>
          <a:p>
            <a:r>
              <a:rPr lang="en-US" sz="1600" dirty="0" smtClean="0">
                <a:solidFill>
                  <a:srgbClr val="434345"/>
                </a:solidFill>
                <a:latin typeface="Arial" pitchFamily="34" charset="0"/>
                <a:cs typeface="Arial" pitchFamily="34" charset="0"/>
              </a:rPr>
              <a:t>Sales made online</a:t>
            </a:r>
            <a:endParaRPr lang="en-US" sz="1600" dirty="0">
              <a:solidFill>
                <a:srgbClr val="434345"/>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159164" y="867009"/>
            <a:ext cx="2825672" cy="369332"/>
          </a:xfrm>
          <a:custGeom>
            <a:avLst/>
            <a:gdLst>
              <a:gd name="connsiteX0" fmla="*/ 0 w 4778298"/>
              <a:gd name="connsiteY0" fmla="*/ 0 h 369332"/>
              <a:gd name="connsiteX1" fmla="*/ 4778298 w 4778298"/>
              <a:gd name="connsiteY1" fmla="*/ 0 h 369332"/>
              <a:gd name="connsiteX2" fmla="*/ 4778298 w 4778298"/>
              <a:gd name="connsiteY2" fmla="*/ 369332 h 369332"/>
              <a:gd name="connsiteX3" fmla="*/ 0 w 4778298"/>
              <a:gd name="connsiteY3" fmla="*/ 369332 h 369332"/>
              <a:gd name="connsiteX4" fmla="*/ 0 w 477829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298" h="369332">
                <a:moveTo>
                  <a:pt x="0" y="0"/>
                </a:moveTo>
                <a:lnTo>
                  <a:pt x="4778298" y="0"/>
                </a:lnTo>
                <a:lnTo>
                  <a:pt x="4778298" y="369332"/>
                </a:lnTo>
                <a:lnTo>
                  <a:pt x="0" y="369332"/>
                </a:lnTo>
                <a:lnTo>
                  <a:pt x="0" y="0"/>
                </a:lnTo>
                <a:close/>
              </a:path>
            </a:pathLst>
          </a:cu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Items and Customers</a:t>
            </a:r>
          </a:p>
        </p:txBody>
      </p:sp>
      <p:sp>
        <p:nvSpPr>
          <p:cNvPr id="10241" name="Rectangle 2"/>
          <p:cNvSpPr>
            <a:spLocks noGrp="1"/>
          </p:cNvSpPr>
          <p:nvPr>
            <p:ph type="title"/>
          </p:nvPr>
        </p:nvSpPr>
        <p:spPr bwMode="gray"/>
        <p:txBody>
          <a:bodyPr/>
          <a:lstStyle/>
          <a:p>
            <a:r>
              <a:rPr lang="en-US" dirty="0" smtClean="0"/>
              <a:t>BENEFITS OF INTEGRATION</a:t>
            </a:r>
          </a:p>
        </p:txBody>
      </p:sp>
      <p:pic>
        <p:nvPicPr>
          <p:cNvPr id="1027" name="Picture 3"/>
          <p:cNvPicPr>
            <a:picLocks noChangeAspect="1" noChangeArrowheads="1"/>
          </p:cNvPicPr>
          <p:nvPr/>
        </p:nvPicPr>
        <p:blipFill>
          <a:blip r:embed="rId3" cstate="print"/>
          <a:srcRect/>
          <a:stretch>
            <a:fillRect/>
          </a:stretch>
        </p:blipFill>
        <p:spPr bwMode="auto">
          <a:xfrm>
            <a:off x="257641" y="2023947"/>
            <a:ext cx="2374047" cy="1394506"/>
          </a:xfrm>
          <a:prstGeom prst="rect">
            <a:avLst/>
          </a:prstGeom>
          <a:ln>
            <a:noFill/>
          </a:ln>
          <a:effectLst>
            <a:outerShdw blurRad="292100" dist="139700" dir="2700000" algn="tl" rotWithShape="0">
              <a:srgbClr val="333333">
                <a:alpha val="65000"/>
              </a:srgbClr>
            </a:outerShdw>
          </a:effectLst>
        </p:spPr>
      </p:pic>
      <p:sp>
        <p:nvSpPr>
          <p:cNvPr id="8" name="Curved Down Arrow 7"/>
          <p:cNvSpPr/>
          <p:nvPr/>
        </p:nvSpPr>
        <p:spPr>
          <a:xfrm>
            <a:off x="1845528" y="1179237"/>
            <a:ext cx="5452947" cy="702527"/>
          </a:xfrm>
          <a:prstGeom prst="curvedDownArrow">
            <a:avLst/>
          </a:prstGeom>
          <a:solidFill>
            <a:srgbClr val="2EB135"/>
          </a:solidFill>
          <a:ln>
            <a:solidFill>
              <a:srgbClr val="1D6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flipH="1" flipV="1">
            <a:off x="1845528" y="3568391"/>
            <a:ext cx="5452947" cy="702527"/>
          </a:xfrm>
          <a:prstGeom prst="curvedDownArrow">
            <a:avLst/>
          </a:prstGeom>
          <a:solidFill>
            <a:srgbClr val="2EB135"/>
          </a:solidFill>
          <a:ln>
            <a:solidFill>
              <a:srgbClr val="1D6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738911" y="3900138"/>
            <a:ext cx="1666178"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New Orders</a:t>
            </a:r>
            <a:endParaRPr lang="en-US" dirty="0">
              <a:solidFill>
                <a:schemeClr val="tx1">
                  <a:lumMod val="75000"/>
                  <a:lumOff val="25000"/>
                </a:schemeClr>
              </a:solidFill>
              <a:latin typeface="Arial" pitchFamily="34" charset="0"/>
              <a:cs typeface="Arial" pitchFamily="34" charset="0"/>
            </a:endParaRPr>
          </a:p>
        </p:txBody>
      </p:sp>
      <p:pic>
        <p:nvPicPr>
          <p:cNvPr id="18" name="Picture 2"/>
          <p:cNvPicPr>
            <a:picLocks noChangeAspect="1" noChangeArrowheads="1"/>
          </p:cNvPicPr>
          <p:nvPr/>
        </p:nvPicPr>
        <p:blipFill>
          <a:blip r:embed="rId4" cstate="print"/>
          <a:srcRect/>
          <a:stretch>
            <a:fillRect/>
          </a:stretch>
        </p:blipFill>
        <p:spPr bwMode="auto">
          <a:xfrm>
            <a:off x="260201" y="1986639"/>
            <a:ext cx="2359711" cy="1521652"/>
          </a:xfrm>
          <a:prstGeom prst="rect">
            <a:avLst/>
          </a:prstGeom>
          <a:noFill/>
          <a:ln w="9525">
            <a:noFill/>
            <a:miter lim="800000"/>
            <a:headEnd/>
            <a:tailEnd/>
          </a:ln>
        </p:spPr>
      </p:pic>
      <p:pic>
        <p:nvPicPr>
          <p:cNvPr id="21" name="Picture 4"/>
          <p:cNvPicPr>
            <a:picLocks noChangeAspect="1" noChangeArrowheads="1"/>
          </p:cNvPicPr>
          <p:nvPr/>
        </p:nvPicPr>
        <p:blipFill>
          <a:blip r:embed="rId5" cstate="print"/>
          <a:srcRect/>
          <a:stretch>
            <a:fillRect/>
          </a:stretch>
        </p:blipFill>
        <p:spPr bwMode="auto">
          <a:xfrm>
            <a:off x="6436951" y="1980342"/>
            <a:ext cx="2409098" cy="1487185"/>
          </a:xfrm>
          <a:prstGeom prst="rect">
            <a:avLst/>
          </a:prstGeom>
          <a:noFill/>
          <a:ln w="9525">
            <a:noFill/>
            <a:miter lim="800000"/>
            <a:headEnd/>
            <a:tailEnd/>
          </a:ln>
        </p:spPr>
      </p:pic>
      <p:pic>
        <p:nvPicPr>
          <p:cNvPr id="19" name="Picture 1"/>
          <p:cNvPicPr>
            <a:picLocks noChangeAspect="1" noChangeArrowheads="1"/>
          </p:cNvPicPr>
          <p:nvPr/>
        </p:nvPicPr>
        <p:blipFill>
          <a:blip r:embed="rId6" cstate="print"/>
          <a:srcRect/>
          <a:stretch>
            <a:fillRect/>
          </a:stretch>
        </p:blipFill>
        <p:spPr bwMode="auto">
          <a:xfrm>
            <a:off x="6441898" y="1926658"/>
            <a:ext cx="2434975" cy="1603830"/>
          </a:xfrm>
          <a:prstGeom prst="rect">
            <a:avLst/>
          </a:prstGeom>
          <a:noFill/>
          <a:ln w="9525">
            <a:noFill/>
            <a:miter lim="800000"/>
            <a:headEnd/>
            <a:tailEnd/>
          </a:ln>
        </p:spPr>
      </p:pic>
      <p:pic>
        <p:nvPicPr>
          <p:cNvPr id="22" name="Picture 2"/>
          <p:cNvPicPr>
            <a:picLocks noChangeAspect="1" noChangeArrowheads="1"/>
          </p:cNvPicPr>
          <p:nvPr/>
        </p:nvPicPr>
        <p:blipFill>
          <a:blip r:embed="rId7" cstate="print"/>
          <a:srcRect/>
          <a:stretch>
            <a:fillRect/>
          </a:stretch>
        </p:blipFill>
        <p:spPr bwMode="auto">
          <a:xfrm>
            <a:off x="683233" y="1955223"/>
            <a:ext cx="1916128" cy="1537693"/>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3842524" y="3534435"/>
            <a:ext cx="1458952"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Arial" pitchFamily="34" charset="0"/>
                <a:cs typeface="Arial" pitchFamily="34" charset="0"/>
              </a:rPr>
              <a:t>Inventory</a:t>
            </a:r>
            <a:endParaRPr lang="en-US" dirty="0">
              <a:solidFill>
                <a:schemeClr val="tx1">
                  <a:lumMod val="75000"/>
                  <a:lumOff val="25000"/>
                </a:schemeClr>
              </a:solidFill>
              <a:latin typeface="Arial" pitchFamily="34" charset="0"/>
              <a:cs typeface="Arial" pitchFamily="34" charset="0"/>
            </a:endParaRPr>
          </a:p>
        </p:txBody>
      </p:sp>
      <p:sp>
        <p:nvSpPr>
          <p:cNvPr id="25" name="Left-Right Arrow 24"/>
          <p:cNvSpPr/>
          <p:nvPr/>
        </p:nvSpPr>
        <p:spPr>
          <a:xfrm>
            <a:off x="2691829" y="2635322"/>
            <a:ext cx="883578" cy="215757"/>
          </a:xfrm>
          <a:prstGeom prst="leftRightArrow">
            <a:avLst/>
          </a:prstGeom>
          <a:solidFill>
            <a:srgbClr val="2EB135"/>
          </a:solidFill>
          <a:ln>
            <a:solidFill>
              <a:srgbClr val="1D6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a:off x="5453865" y="2634038"/>
            <a:ext cx="883578" cy="215757"/>
          </a:xfrm>
          <a:prstGeom prst="leftRightArrow">
            <a:avLst/>
          </a:prstGeom>
          <a:solidFill>
            <a:srgbClr val="2EB135"/>
          </a:solidFill>
          <a:ln>
            <a:solidFill>
              <a:srgbClr val="1D6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50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26" presetClass="emph" presetSubtype="0" fill="hold" grpId="2"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grpId="1" nodeType="withEffect">
                                  <p:stCondLst>
                                    <p:cond delay="0"/>
                                  </p:stCondLst>
                                  <p:childTnLst>
                                    <p:animEffect transition="out" filter="fade">
                                      <p:cBhvr>
                                        <p:cTn id="41" dur="500" tmFilter="0, 0; .2, .5; .8, .5; 1, 0"/>
                                        <p:tgtEl>
                                          <p:spTgt spid="9"/>
                                        </p:tgtEl>
                                      </p:cBhvr>
                                    </p:animEffect>
                                    <p:animScale>
                                      <p:cBhvr>
                                        <p:cTn id="42" dur="250" autoRev="1" fill="hold"/>
                                        <p:tgtEl>
                                          <p:spTgt spid="9"/>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06528 -0.00162 L 0.31528 -0.00162 " pathEditMode="relative" rAng="0" ptsTypes="AA">
                                      <p:cBhvr>
                                        <p:cTn id="46" dur="1000" fill="hold"/>
                                        <p:tgtEl>
                                          <p:spTgt spid="22"/>
                                        </p:tgtEl>
                                        <p:attrNameLst>
                                          <p:attrName>ppt_x</p:attrName>
                                          <p:attrName>ppt_y</p:attrName>
                                        </p:attrNameLst>
                                      </p:cBhvr>
                                      <p:rCtr x="125" y="0"/>
                                    </p:animMotion>
                                  </p:childTnLst>
                                </p:cTn>
                              </p:par>
                            </p:childTnLst>
                          </p:cTn>
                        </p:par>
                        <p:par>
                          <p:cTn id="47" fill="hold">
                            <p:stCondLst>
                              <p:cond delay="1000"/>
                            </p:stCondLst>
                            <p:childTnLst>
                              <p:par>
                                <p:cTn id="48" presetID="1" presetClass="entr" presetSubtype="0" fill="hold" grpId="0" nodeType="afterEffect">
                                  <p:stCondLst>
                                    <p:cond delay="50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nodeType="withEffect">
                                  <p:stCondLst>
                                    <p:cond delay="500"/>
                                  </p:stCondLst>
                                  <p:childTnLst>
                                    <p:set>
                                      <p:cBhvr>
                                        <p:cTn id="53" dur="1" fill="hold">
                                          <p:stCondLst>
                                            <p:cond delay="0"/>
                                          </p:stCondLst>
                                        </p:cTn>
                                        <p:tgtEl>
                                          <p:spTgt spid="15"/>
                                        </p:tgtEl>
                                        <p:attrNameLst>
                                          <p:attrName>style.visibility</p:attrName>
                                        </p:attrNameLst>
                                      </p:cBhvr>
                                      <p:to>
                                        <p:strVal val="visible"/>
                                      </p:to>
                                    </p:set>
                                  </p:childTnLst>
                                </p:cTn>
                              </p:par>
                              <p:par>
                                <p:cTn id="54" presetID="1" presetClass="entr" presetSubtype="0" fill="hold" nodeType="withEffect">
                                  <p:stCondLst>
                                    <p:cond delay="50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animBg="1"/>
      <p:bldP spid="8" grpId="2" animBg="1"/>
      <p:bldP spid="9" grpId="0" animBg="1"/>
      <p:bldP spid="9" grpId="1" animBg="1"/>
      <p:bldP spid="12" grpId="0"/>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 - &amp;quot;Title&amp;quot;&quot;/&gt;&lt;property id=&quot;20307&quot; value=&quot;259&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gt;&lt;/object&gt;&lt;/database&gt;"/>
  <p:tag name="SECTOMILLISECCONVERTED" val="1"/>
</p:tagLst>
</file>

<file path=ppt/theme/theme1.xml><?xml version="1.0" encoding="utf-8"?>
<a:theme xmlns:a="http://schemas.openxmlformats.org/drawingml/2006/main" name="1_NCR Content Page 01">
  <a:themeElements>
    <a:clrScheme name="NCR 2010 Teplate Palette">
      <a:dk1>
        <a:srgbClr val="262626"/>
      </a:dk1>
      <a:lt1>
        <a:sysClr val="window" lastClr="FFFFFF"/>
      </a:lt1>
      <a:dk2>
        <a:srgbClr val="1F497D"/>
      </a:dk2>
      <a:lt2>
        <a:srgbClr val="EEECE1"/>
      </a:lt2>
      <a:accent1>
        <a:srgbClr val="4F81BD"/>
      </a:accent1>
      <a:accent2>
        <a:srgbClr val="92D050"/>
      </a:accent2>
      <a:accent3>
        <a:srgbClr val="FFC000"/>
      </a:accent3>
      <a:accent4>
        <a:srgbClr val="C00000"/>
      </a:accent4>
      <a:accent5>
        <a:srgbClr val="0070C0"/>
      </a:accent5>
      <a:accent6>
        <a:srgbClr val="2EB135"/>
      </a:accent6>
      <a:hlink>
        <a:srgbClr val="0000FF"/>
      </a:hlink>
      <a:folHlink>
        <a:srgbClr val="800080"/>
      </a:folHlink>
    </a:clrScheme>
    <a:fontScheme name="1_NCR Content Page 01">
      <a:majorFont>
        <a:latin typeface="Verdana"/>
        <a:ea typeface="Verdana"/>
        <a:cs typeface="Verdana"/>
      </a:majorFont>
      <a:minorFont>
        <a:latin typeface="Verdana"/>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Verdana"/>
        <a:ea typeface="Verdana"/>
        <a:cs typeface="Verdana"/>
      </a:majorFont>
      <a:minorFont>
        <a:latin typeface="Verdana"/>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R">
  <a:themeElements>
    <a:clrScheme name="Custom 8">
      <a:dk1>
        <a:sysClr val="windowText" lastClr="000000"/>
      </a:dk1>
      <a:lt1>
        <a:sysClr val="window" lastClr="FFFFFF"/>
      </a:lt1>
      <a:dk2>
        <a:srgbClr val="6BAF39"/>
      </a:dk2>
      <a:lt2>
        <a:srgbClr val="EEECE1"/>
      </a:lt2>
      <a:accent1>
        <a:srgbClr val="BBAA86"/>
      </a:accent1>
      <a:accent2>
        <a:srgbClr val="F2E53E"/>
      </a:accent2>
      <a:accent3>
        <a:srgbClr val="D89822"/>
      </a:accent3>
      <a:accent4>
        <a:srgbClr val="A33521"/>
      </a:accent4>
      <a:accent5>
        <a:srgbClr val="3873AD"/>
      </a:accent5>
      <a:accent6>
        <a:srgbClr val="76659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NCR_template_4x3</Template>
  <TotalTime>4300</TotalTime>
  <Words>1756</Words>
  <Application>Microsoft Office PowerPoint</Application>
  <PresentationFormat>On-screen Show (16:9)</PresentationFormat>
  <Paragraphs>355</Paragraphs>
  <Slides>25</Slides>
  <Notes>23</Notes>
  <HiddenSlides>2</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1_NCR Content Page 01</vt:lpstr>
      <vt:lpstr>1_Custom Design</vt:lpstr>
      <vt:lpstr>NCR</vt:lpstr>
      <vt:lpstr>Slide 1</vt:lpstr>
      <vt:lpstr>AGENDA</vt:lpstr>
      <vt:lpstr>WHY ECOMMERCE?</vt:lpstr>
      <vt:lpstr>WHAT IS IMPORTANT?</vt:lpstr>
      <vt:lpstr>INTEGRATION</vt:lpstr>
      <vt:lpstr>MAKE CHANGES ONCE</vt:lpstr>
      <vt:lpstr>AUTOMATICALY IMPORT ORDERS</vt:lpstr>
      <vt:lpstr>CENTRALIZED INVENTORY</vt:lpstr>
      <vt:lpstr>BENEFITS OF INTEGRATION</vt:lpstr>
      <vt:lpstr>POWERED BY MAGENTO</vt:lpstr>
      <vt:lpstr>DIVE IN</vt:lpstr>
      <vt:lpstr>STEP 1:  Choose Inventory</vt:lpstr>
      <vt:lpstr>STEP 2:  Design Website</vt:lpstr>
      <vt:lpstr>STEP 3:  Configure Settings</vt:lpstr>
      <vt:lpstr>MIGRATION UTILITIES</vt:lpstr>
      <vt:lpstr>WHO BENEFITS?</vt:lpstr>
      <vt:lpstr>HOSTING PLANS</vt:lpstr>
      <vt:lpstr>PRICING</vt:lpstr>
      <vt:lpstr>Example Pricing </vt:lpstr>
      <vt:lpstr>RESOURCES</vt:lpstr>
      <vt:lpstr>ROADMAP</vt:lpstr>
      <vt:lpstr>ADDITIONAL SERVICES</vt:lpstr>
      <vt:lpstr>Next Steps</vt:lpstr>
      <vt:lpstr>Why Ecommerce?</vt:lpstr>
      <vt:lpstr>Creating Page Content</vt:lpstr>
    </vt:vector>
  </TitlesOfParts>
  <Company>Radiant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Sirmon</dc:creator>
  <cp:lastModifiedBy>ah185116</cp:lastModifiedBy>
  <cp:revision>222</cp:revision>
  <dcterms:created xsi:type="dcterms:W3CDTF">2011-12-19T13:12:47Z</dcterms:created>
  <dcterms:modified xsi:type="dcterms:W3CDTF">2013-05-31T18:31:33Z</dcterms:modified>
</cp:coreProperties>
</file>