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545" r:id="rId2"/>
    <p:sldId id="546" r:id="rId3"/>
    <p:sldId id="547" r:id="rId4"/>
    <p:sldId id="548" r:id="rId5"/>
    <p:sldId id="549"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62" r:id="rId19"/>
    <p:sldId id="563" r:id="rId20"/>
    <p:sldId id="564" r:id="rId21"/>
    <p:sldId id="565" r:id="rId22"/>
    <p:sldId id="566" r:id="rId23"/>
    <p:sldId id="567" r:id="rId24"/>
    <p:sldId id="568" r:id="rId25"/>
    <p:sldId id="569" r:id="rId26"/>
    <p:sldId id="570" r:id="rId27"/>
    <p:sldId id="571" r:id="rId28"/>
    <p:sldId id="572" r:id="rId29"/>
    <p:sldId id="573" r:id="rId30"/>
    <p:sldId id="574" r:id="rId31"/>
    <p:sldId id="575" r:id="rId32"/>
    <p:sldId id="576" r:id="rId3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624" userDrawn="1">
          <p15:clr>
            <a:srgbClr val="A4A3A4"/>
          </p15:clr>
        </p15:guide>
        <p15:guide id="4" pos="720" userDrawn="1">
          <p15:clr>
            <a:srgbClr val="A4A3A4"/>
          </p15:clr>
        </p15:guide>
        <p15:guide id="5" orient="horz" pos="1008" userDrawn="1">
          <p15:clr>
            <a:srgbClr val="A4A3A4"/>
          </p15:clr>
        </p15:guide>
        <p15:guide id="6" pos="1275" userDrawn="1">
          <p15:clr>
            <a:srgbClr val="A4A3A4"/>
          </p15:clr>
        </p15:guide>
        <p15:guide id="7" pos="4470" userDrawn="1">
          <p15:clr>
            <a:srgbClr val="A4A3A4"/>
          </p15:clr>
        </p15:guide>
        <p15:guide id="8" orient="horz" pos="1200" userDrawn="1">
          <p15:clr>
            <a:srgbClr val="A4A3A4"/>
          </p15:clr>
        </p15:guide>
        <p15:guide id="9" orient="horz" pos="3648" userDrawn="1">
          <p15:clr>
            <a:srgbClr val="A4A3A4"/>
          </p15:clr>
        </p15:guide>
        <p15:guide id="10" orient="horz" pos="768">
          <p15:clr>
            <a:srgbClr val="A4A3A4"/>
          </p15:clr>
        </p15:guide>
        <p15:guide id="11" orient="horz" pos="3744">
          <p15:clr>
            <a:srgbClr val="A4A3A4"/>
          </p15:clr>
        </p15:guide>
        <p15:guide id="12" orient="horz" pos="2160">
          <p15:clr>
            <a:srgbClr val="A4A3A4"/>
          </p15:clr>
        </p15:guide>
        <p15:guide id="13" orient="horz" pos="3120">
          <p15:clr>
            <a:srgbClr val="A4A3A4"/>
          </p15:clr>
        </p15:guide>
        <p15:guide id="14" pos="288">
          <p15:clr>
            <a:srgbClr val="A4A3A4"/>
          </p15:clr>
        </p15:guide>
        <p15:guide id="15" pos="1296">
          <p15:clr>
            <a:srgbClr val="A4A3A4"/>
          </p15:clr>
        </p15:guide>
        <p15:guide id="16" pos="4464">
          <p15:clr>
            <a:srgbClr val="A4A3A4"/>
          </p15:clr>
        </p15:guide>
        <p15:guide id="17" pos="1104">
          <p15:clr>
            <a:srgbClr val="A4A3A4"/>
          </p15:clr>
        </p15:guide>
        <p15:guide id="18" pos="4656">
          <p15:clr>
            <a:srgbClr val="A4A3A4"/>
          </p15:clr>
        </p15:guide>
        <p15:guide id="19" pos="5520" userDrawn="1">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pos="743" userDrawn="1">
          <p15:clr>
            <a:srgbClr val="A4A3A4"/>
          </p15:clr>
        </p15:guide>
        <p15:guide id="4" pos="3715" userDrawn="1">
          <p15:clr>
            <a:srgbClr val="A4A3A4"/>
          </p15:clr>
        </p15:guide>
        <p15:guide id="5" orient="horz" pos="442" userDrawn="1">
          <p15:clr>
            <a:srgbClr val="A4A3A4"/>
          </p15:clr>
        </p15:guide>
        <p15:guide id="6" orient="horz" pos="26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CC"/>
    <a:srgbClr val="FF00FF"/>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46034" autoAdjust="0"/>
  </p:normalViewPr>
  <p:slideViewPr>
    <p:cSldViewPr>
      <p:cViewPr varScale="1">
        <p:scale>
          <a:sx n="32" d="100"/>
          <a:sy n="32" d="100"/>
        </p:scale>
        <p:origin x="2496" y="54"/>
      </p:cViewPr>
      <p:guideLst>
        <p:guide pos="2880"/>
        <p:guide orient="horz" pos="624"/>
        <p:guide pos="720"/>
        <p:guide orient="horz" pos="1008"/>
        <p:guide pos="1275"/>
        <p:guide pos="4470"/>
        <p:guide orient="horz" pos="1200"/>
        <p:guide orient="horz" pos="3648"/>
        <p:guide orient="horz" pos="768"/>
        <p:guide orient="horz" pos="3744"/>
        <p:guide orient="horz" pos="2160"/>
        <p:guide orient="horz" pos="3120"/>
        <p:guide pos="288"/>
        <p:guide pos="1296"/>
        <p:guide pos="4464"/>
        <p:guide pos="1104"/>
        <p:guide pos="4656"/>
        <p:guide pos="5520"/>
      </p:guideLst>
    </p:cSldViewPr>
  </p:slideViewPr>
  <p:outlineViewPr>
    <p:cViewPr>
      <p:scale>
        <a:sx n="33" d="100"/>
        <a:sy n="33" d="100"/>
      </p:scale>
      <p:origin x="0" y="-4332"/>
    </p:cViewPr>
  </p:outlineViewPr>
  <p:notesTextViewPr>
    <p:cViewPr>
      <p:scale>
        <a:sx n="3" d="2"/>
        <a:sy n="3" d="2"/>
      </p:scale>
      <p:origin x="0" y="0"/>
    </p:cViewPr>
  </p:notesTextViewPr>
  <p:sorterViewPr>
    <p:cViewPr>
      <p:scale>
        <a:sx n="100" d="100"/>
        <a:sy n="100" d="100"/>
      </p:scale>
      <p:origin x="0" y="-11076"/>
    </p:cViewPr>
  </p:sorterViewPr>
  <p:notesViewPr>
    <p:cSldViewPr showGuides="1">
      <p:cViewPr varScale="1">
        <p:scale>
          <a:sx n="64" d="100"/>
          <a:sy n="64" d="100"/>
        </p:scale>
        <p:origin x="2634" y="72"/>
      </p:cViewPr>
      <p:guideLst>
        <p:guide orient="horz" pos="2949"/>
        <p:guide pos="2229"/>
        <p:guide pos="743"/>
        <p:guide pos="3715"/>
        <p:guide orient="horz" pos="442"/>
        <p:guide orient="horz" pos="265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atin typeface="Arial" panose="020B0604020202020204" pitchFamily="34" charset="0"/>
              </a:defRPr>
            </a:lvl1pPr>
          </a:lstStyle>
          <a:p>
            <a:fld id="{7A965513-F6FD-47CE-A6E3-6E12C5A2525C}" type="datetimeFigureOut">
              <a:rPr lang="en-US" smtClean="0"/>
              <a:pPr/>
              <a:t>9/9/2015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atin typeface="Arial" panose="020B0604020202020204" pitchFamily="34" charset="0"/>
              </a:defRPr>
            </a:lvl1pPr>
          </a:lstStyle>
          <a:p>
            <a:fld id="{838BE3D5-142B-4442-B2B4-CB9125AFB593}" type="slidenum">
              <a:rPr lang="en-US" smtClean="0"/>
              <a:pPr/>
              <a:t>‹#›</a:t>
            </a:fld>
            <a:endParaRPr lang="en-US" dirty="0"/>
          </a:p>
        </p:txBody>
      </p:sp>
    </p:spTree>
    <p:extLst>
      <p:ext uri="{BB962C8B-B14F-4D97-AF65-F5344CB8AC3E}">
        <p14:creationId xmlns:p14="http://schemas.microsoft.com/office/powerpoint/2010/main" val="72825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96975" y="701675"/>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7708" y="4447461"/>
            <a:ext cx="5661660" cy="4213384"/>
          </a:xfrm>
        </p:spPr>
        <p:txBody>
          <a:bodyPr/>
          <a:lstStyle/>
          <a:p>
            <a:pPr defTabSz="888544" eaLnBrk="0" fontAlgn="base" hangingPunct="0">
              <a:lnSpc>
                <a:spcPct val="90000"/>
              </a:lnSpc>
              <a:spcBef>
                <a:spcPct val="30000"/>
              </a:spcBef>
              <a:spcAft>
                <a:spcPct val="0"/>
              </a:spcAft>
              <a:defRPr/>
            </a:pPr>
            <a:r>
              <a:rPr lang="en-US" dirty="0"/>
              <a:t>The Direct Health Agent Portal was created to be a comprehensive and robust </a:t>
            </a:r>
            <a:r>
              <a:rPr lang="en-US" dirty="0">
                <a:solidFill>
                  <a:srgbClr val="FF0000"/>
                </a:solidFill>
              </a:rPr>
              <a:t>tool</a:t>
            </a:r>
            <a:r>
              <a:rPr lang="en-US" dirty="0"/>
              <a:t> that will allow you to do many of your day to day tasks. Tasks such as reviewing your store assignments, completing  your Direct Health training modules, selecting your carriers for the products you will sell, viewing certification status from those selected carriers, scheduling your sales events, and reporting daily sales activities. </a:t>
            </a:r>
          </a:p>
          <a:p>
            <a:pPr defTabSz="888544" eaLnBrk="0" fontAlgn="base" hangingPunct="0">
              <a:lnSpc>
                <a:spcPct val="90000"/>
              </a:lnSpc>
              <a:spcBef>
                <a:spcPct val="30000"/>
              </a:spcBef>
              <a:spcAft>
                <a:spcPct val="0"/>
              </a:spcAft>
              <a:defRPr/>
            </a:pPr>
            <a:endParaRPr lang="en-US" dirty="0"/>
          </a:p>
          <a:p>
            <a:pPr defTabSz="888544" eaLnBrk="0" fontAlgn="base" hangingPunct="0">
              <a:lnSpc>
                <a:spcPct val="90000"/>
              </a:lnSpc>
              <a:spcBef>
                <a:spcPct val="30000"/>
              </a:spcBef>
              <a:spcAft>
                <a:spcPct val="0"/>
              </a:spcAft>
              <a:defRPr/>
            </a:pPr>
            <a:r>
              <a:rPr lang="en-US" dirty="0"/>
              <a:t>As an agent you will hear about a lot of Agent Portal.  Ever carrier has one.  </a:t>
            </a:r>
            <a:endParaRPr lang="en-US" dirty="0" smtClean="0"/>
          </a:p>
          <a:p>
            <a:pPr defTabSz="888544" eaLnBrk="0" fontAlgn="base" hangingPunct="0">
              <a:lnSpc>
                <a:spcPct val="90000"/>
              </a:lnSpc>
              <a:spcBef>
                <a:spcPct val="30000"/>
              </a:spcBef>
              <a:spcAft>
                <a:spcPct val="0"/>
              </a:spcAft>
              <a:defRPr/>
            </a:pPr>
            <a:endParaRPr lang="en-US" dirty="0"/>
          </a:p>
          <a:p>
            <a:pPr defTabSz="888544" eaLnBrk="0" fontAlgn="base" hangingPunct="0">
              <a:lnSpc>
                <a:spcPct val="90000"/>
              </a:lnSpc>
              <a:spcBef>
                <a:spcPct val="30000"/>
              </a:spcBef>
              <a:spcAft>
                <a:spcPct val="0"/>
              </a:spcAft>
              <a:defRPr/>
            </a:pPr>
            <a:r>
              <a:rPr lang="en-US" dirty="0"/>
              <a:t>There is also a Direct Health Agent Portal User Guide that is available that also presents the detailed specific instructions on how to use the Agent Portal. </a:t>
            </a:r>
          </a:p>
          <a:p>
            <a:pPr>
              <a:lnSpc>
                <a:spcPct val="90000"/>
              </a:lnSpc>
            </a:pPr>
            <a:endParaRPr lang="en-US" sz="1800" dirty="0"/>
          </a:p>
          <a:p>
            <a:pPr>
              <a:defRPr/>
            </a:pPr>
            <a:endParaRPr lang="en-US" altLang="en-US" dirty="0" smtClean="0">
              <a:solidFill>
                <a:schemeClr val="tx2">
                  <a:lumMod val="75000"/>
                </a:schemeClr>
              </a:solidFill>
            </a:endParaRPr>
          </a:p>
          <a:p>
            <a:pPr>
              <a:defRPr/>
            </a:pPr>
            <a:endParaRPr lang="en-US" altLang="en-US" dirty="0" smtClean="0">
              <a:solidFill>
                <a:schemeClr val="tx2">
                  <a:lumMod val="75000"/>
                </a:schemeClr>
              </a:solidFill>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63233" indent="-293551">
              <a:defRPr>
                <a:solidFill>
                  <a:schemeClr val="tx1"/>
                </a:solidFill>
                <a:latin typeface="Arial" pitchFamily="34" charset="0"/>
              </a:defRPr>
            </a:lvl2pPr>
            <a:lvl3pPr marL="1174204" indent="-234841">
              <a:defRPr>
                <a:solidFill>
                  <a:schemeClr val="tx1"/>
                </a:solidFill>
                <a:latin typeface="Arial" pitchFamily="34" charset="0"/>
              </a:defRPr>
            </a:lvl3pPr>
            <a:lvl4pPr marL="1643885" indent="-234841">
              <a:defRPr>
                <a:solidFill>
                  <a:schemeClr val="tx1"/>
                </a:solidFill>
                <a:latin typeface="Arial" pitchFamily="34" charset="0"/>
              </a:defRPr>
            </a:lvl4pPr>
            <a:lvl5pPr marL="2113567" indent="-234841">
              <a:defRPr>
                <a:solidFill>
                  <a:schemeClr val="tx1"/>
                </a:solidFill>
                <a:latin typeface="Arial" pitchFamily="34" charset="0"/>
              </a:defRPr>
            </a:lvl5pPr>
            <a:lvl6pPr marL="2583249" indent="-234841" eaLnBrk="0" fontAlgn="base" hangingPunct="0">
              <a:spcBef>
                <a:spcPct val="0"/>
              </a:spcBef>
              <a:spcAft>
                <a:spcPct val="0"/>
              </a:spcAft>
              <a:defRPr>
                <a:solidFill>
                  <a:schemeClr val="tx1"/>
                </a:solidFill>
                <a:latin typeface="Arial" pitchFamily="34" charset="0"/>
              </a:defRPr>
            </a:lvl6pPr>
            <a:lvl7pPr marL="3052930" indent="-234841" eaLnBrk="0" fontAlgn="base" hangingPunct="0">
              <a:spcBef>
                <a:spcPct val="0"/>
              </a:spcBef>
              <a:spcAft>
                <a:spcPct val="0"/>
              </a:spcAft>
              <a:defRPr>
                <a:solidFill>
                  <a:schemeClr val="tx1"/>
                </a:solidFill>
                <a:latin typeface="Arial" pitchFamily="34" charset="0"/>
              </a:defRPr>
            </a:lvl7pPr>
            <a:lvl8pPr marL="3522612" indent="-234841" eaLnBrk="0" fontAlgn="base" hangingPunct="0">
              <a:spcBef>
                <a:spcPct val="0"/>
              </a:spcBef>
              <a:spcAft>
                <a:spcPct val="0"/>
              </a:spcAft>
              <a:defRPr>
                <a:solidFill>
                  <a:schemeClr val="tx1"/>
                </a:solidFill>
                <a:latin typeface="Arial" pitchFamily="34" charset="0"/>
              </a:defRPr>
            </a:lvl8pPr>
            <a:lvl9pPr marL="3992293" indent="-234841" eaLnBrk="0" fontAlgn="base" hangingPunct="0">
              <a:spcBef>
                <a:spcPct val="0"/>
              </a:spcBef>
              <a:spcAft>
                <a:spcPct val="0"/>
              </a:spcAft>
              <a:defRPr>
                <a:solidFill>
                  <a:schemeClr val="tx1"/>
                </a:solidFill>
                <a:latin typeface="Arial" pitchFamily="34" charset="0"/>
              </a:defRPr>
            </a:lvl9pPr>
          </a:lstStyle>
          <a:p>
            <a:fld id="{F1F0E5A1-0777-4DC5-9785-AFD6CEBF96E4}" type="slidenum">
              <a:rPr lang="en-US" altLang="en-US"/>
              <a:pPr/>
              <a:t>1</a:t>
            </a:fld>
            <a:endParaRPr lang="en-US" altLang="en-US" dirty="0"/>
          </a:p>
        </p:txBody>
      </p:sp>
    </p:spTree>
    <p:extLst>
      <p:ext uri="{BB962C8B-B14F-4D97-AF65-F5344CB8AC3E}">
        <p14:creationId xmlns:p14="http://schemas.microsoft.com/office/powerpoint/2010/main" val="71361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a:t>The Carrier Certification Tab allows you to select the Carriers that you will be certified sell in the Walmart Retail Kiosk.  Within the Carrier Certification tab you will find the Top 5 over 65 carriers, as well under 65 carrier found in your market. For the Over 65 You will need to select a minimum of three of the top five carriers in your Market that offer MA/MAPD product(s).</a:t>
            </a:r>
          </a:p>
          <a:p>
            <a:endParaRPr lang="en-US" sz="1100" dirty="0"/>
          </a:p>
          <a:p>
            <a:r>
              <a:rPr lang="en-US" sz="1100" dirty="0"/>
              <a:t>To select your carriers, click the ‘Select Carrier’ button.  Not sure which carriers to select, talk to your </a:t>
            </a:r>
            <a:r>
              <a:rPr lang="en-US" sz="1100" dirty="0" smtClean="0"/>
              <a:t>FMO.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10</a:t>
            </a:fld>
            <a:endParaRPr lang="en-US" dirty="0" smtClean="0">
              <a:latin typeface="Arial" panose="020B0604020202020204" pitchFamily="34" charset="0"/>
            </a:endParaRPr>
          </a:p>
        </p:txBody>
      </p:sp>
    </p:spTree>
    <p:extLst>
      <p:ext uri="{BB962C8B-B14F-4D97-AF65-F5344CB8AC3E}">
        <p14:creationId xmlns:p14="http://schemas.microsoft.com/office/powerpoint/2010/main" val="131853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As you move forward with the Appointment and Certification process you will notice the carriers status will change to ‘Ready To Sell’ Status.  You will not be able to schedule your sales events until you received ready-to-sell status from at least 2 of your carriers.</a:t>
            </a:r>
          </a:p>
          <a:p>
            <a:pPr defTabSz="888544" fontAlgn="base">
              <a:spcBef>
                <a:spcPct val="0"/>
              </a:spcBef>
              <a:spcAft>
                <a:spcPct val="0"/>
              </a:spcAft>
              <a:defRPr/>
            </a:pPr>
            <a:endParaRPr lang="en-US" sz="1100" dirty="0"/>
          </a:p>
          <a:p>
            <a:pPr defTabSz="888544" fontAlgn="base">
              <a:spcBef>
                <a:spcPct val="0"/>
              </a:spcBef>
              <a:spcAft>
                <a:spcPct val="0"/>
              </a:spcAft>
              <a:defRPr/>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11</a:t>
            </a:fld>
            <a:endParaRPr lang="en-US" dirty="0" smtClean="0">
              <a:latin typeface="Arial" panose="020B0604020202020204" pitchFamily="34" charset="0"/>
            </a:endParaRPr>
          </a:p>
        </p:txBody>
      </p:sp>
    </p:spTree>
    <p:extLst>
      <p:ext uri="{BB962C8B-B14F-4D97-AF65-F5344CB8AC3E}">
        <p14:creationId xmlns:p14="http://schemas.microsoft.com/office/powerpoint/2010/main" val="39595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a:t>Walmart is requiring all agents to wear DirectHealth name badges.  These items will be provided to you at no cost. You order your official DirectHealth name badge, lanyard, and marketing buttons under the Name Tag Ordering tab.  The intent of those items is to enhance your visibility with potential consumers. </a:t>
            </a:r>
          </a:p>
          <a:p>
            <a:r>
              <a:rPr lang="en-US" sz="1100" dirty="0"/>
              <a:t> </a:t>
            </a:r>
          </a:p>
          <a:p>
            <a:r>
              <a:rPr lang="en-US" sz="1100" dirty="0"/>
              <a:t>In this tab, provide your name as you would like it to read on your name badge,  First and Last name.  Also provide the address where you would like those items shipped.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12</a:t>
            </a:fld>
            <a:endParaRPr lang="en-US" dirty="0" smtClean="0">
              <a:latin typeface="Arial" panose="020B0604020202020204" pitchFamily="34" charset="0"/>
            </a:endParaRPr>
          </a:p>
        </p:txBody>
      </p:sp>
    </p:spTree>
    <p:extLst>
      <p:ext uri="{BB962C8B-B14F-4D97-AF65-F5344CB8AC3E}">
        <p14:creationId xmlns:p14="http://schemas.microsoft.com/office/powerpoint/2010/main" val="682172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Let’s take a look at Scheduling your Sales Events.</a:t>
            </a:r>
          </a:p>
          <a:p>
            <a:pPr eaLnBrk="1" hangingPunct="1">
              <a:spcBef>
                <a:spcPct val="0"/>
              </a:spcBef>
              <a:defRPr/>
            </a:pPr>
            <a:endParaRPr lang="en-US" sz="2500" b="1" dirty="0">
              <a:solidFill>
                <a:schemeClr val="bg1"/>
              </a:solidFill>
              <a:effectLst>
                <a:outerShdw blurRad="38100" dist="38100" dir="2700000" algn="tl">
                  <a:srgbClr val="C0C0C0"/>
                </a:outerShdw>
              </a:effectLst>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E855D11-47BD-46F5-8339-CD05DFE00433}" type="slidenum">
              <a:rPr lang="en-US" smtClean="0">
                <a:latin typeface="Arial" panose="020B0604020202020204" pitchFamily="34" charset="0"/>
              </a:rPr>
              <a:pPr eaLnBrk="1" fontAlgn="base" hangingPunct="1">
                <a:spcBef>
                  <a:spcPct val="0"/>
                </a:spcBef>
                <a:spcAft>
                  <a:spcPct val="0"/>
                </a:spcAft>
              </a:pPr>
              <a:t>13</a:t>
            </a:fld>
            <a:endParaRPr lang="en-US" dirty="0" smtClean="0">
              <a:latin typeface="Arial" panose="020B0604020202020204" pitchFamily="34" charset="0"/>
            </a:endParaRPr>
          </a:p>
        </p:txBody>
      </p:sp>
    </p:spTree>
    <p:extLst>
      <p:ext uri="{BB962C8B-B14F-4D97-AF65-F5344CB8AC3E}">
        <p14:creationId xmlns:p14="http://schemas.microsoft.com/office/powerpoint/2010/main" val="212405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defTabSz="888544" fontAlgn="base">
              <a:spcBef>
                <a:spcPct val="0"/>
              </a:spcBef>
              <a:spcAft>
                <a:spcPct val="0"/>
              </a:spcAft>
              <a:defRPr/>
            </a:pPr>
            <a:r>
              <a:rPr lang="en-US" sz="1000" dirty="0"/>
              <a:t>When it comes to your attendance at your assigned store, there are strict rules and guidelines required by the program. These rules and guidelines come from a combination of CMS, Walmart, and Direct Health.  </a:t>
            </a:r>
          </a:p>
          <a:p>
            <a:pPr defTabSz="888544" fontAlgn="base">
              <a:spcBef>
                <a:spcPct val="0"/>
              </a:spcBef>
              <a:spcAft>
                <a:spcPct val="0"/>
              </a:spcAft>
              <a:defRPr/>
            </a:pPr>
            <a:endParaRPr lang="en-US" sz="1000" dirty="0"/>
          </a:p>
          <a:p>
            <a:pPr defTabSz="888544" fontAlgn="base">
              <a:spcBef>
                <a:spcPct val="0"/>
              </a:spcBef>
              <a:spcAft>
                <a:spcPct val="0"/>
              </a:spcAft>
              <a:defRPr/>
            </a:pPr>
            <a:r>
              <a:rPr lang="en-US" sz="1000" dirty="0"/>
              <a:t>CMS has defined the time that an agent staffs a kiosk at Walmart as an informal sales event.  Furthermore, CMS requires that all Carriers notify them when an agent will be presenting their products to a potential consumer.   So what does this mean to you?  </a:t>
            </a:r>
          </a:p>
          <a:p>
            <a:pPr defTabSz="888544" fontAlgn="base">
              <a:spcBef>
                <a:spcPct val="0"/>
              </a:spcBef>
              <a:spcAft>
                <a:spcPct val="0"/>
              </a:spcAft>
              <a:defRPr/>
            </a:pPr>
            <a:endParaRPr lang="en-US" sz="1000" dirty="0"/>
          </a:p>
          <a:p>
            <a:pPr>
              <a:spcAft>
                <a:spcPts val="1166"/>
              </a:spcAft>
            </a:pPr>
            <a:r>
              <a:rPr lang="en-US" sz="1000" dirty="0"/>
              <a:t>It means that you must notify the carriers whenever you will be presenting their products at your Kiosk.  However, Direct Health has created the Portal to take care of all of those very complex rules for you so that you do not have to worry about filing all of those events to all of those different carriers.  In order for us to make sure we are always in compliance with CMS and Carrier requirements there are several things we need you to do.</a:t>
            </a:r>
          </a:p>
          <a:p>
            <a:pPr>
              <a:spcAft>
                <a:spcPts val="1166"/>
              </a:spcAft>
            </a:pPr>
            <a:r>
              <a:rPr lang="en-US" sz="1000" dirty="0"/>
              <a:t>First, you must determine the hours that you are going to staff your Walmart kiosk.  When determining what times you will be staffing the kiosk, try to be as consistent as possible week to week.  The Walmart customers will get accustomed to seeing you there at a standard time.  Once you determine when you will be there, you need to enter those times in the Agent Portal.  There are </a:t>
            </a:r>
            <a:r>
              <a:rPr lang="en-US" sz="1000" dirty="0">
                <a:cs typeface="Arial" panose="020B0604020202020204" pitchFamily="34" charset="0"/>
              </a:rPr>
              <a:t>5 daily time slots available:</a:t>
            </a:r>
          </a:p>
          <a:p>
            <a:pPr marL="177762" lvl="1" indent="-177762">
              <a:spcAft>
                <a:spcPts val="292"/>
              </a:spcAft>
              <a:buFont typeface="Arial" panose="020B0604020202020204" pitchFamily="34" charset="0"/>
              <a:buChar char="•"/>
            </a:pPr>
            <a:r>
              <a:rPr lang="en-US" sz="1000" dirty="0">
                <a:cs typeface="Arial" panose="020B0604020202020204" pitchFamily="34" charset="0"/>
              </a:rPr>
              <a:t>9 AM to 1 PM</a:t>
            </a:r>
          </a:p>
          <a:p>
            <a:pPr marL="177762" lvl="1" indent="-177762">
              <a:spcAft>
                <a:spcPts val="292"/>
              </a:spcAft>
              <a:buFont typeface="Arial" panose="020B0604020202020204" pitchFamily="34" charset="0"/>
              <a:buChar char="•"/>
            </a:pPr>
            <a:r>
              <a:rPr lang="en-US" sz="1000" dirty="0">
                <a:cs typeface="Arial" panose="020B0604020202020204" pitchFamily="34" charset="0"/>
              </a:rPr>
              <a:t>10 AM to 4 PM</a:t>
            </a:r>
          </a:p>
          <a:p>
            <a:pPr marL="177762" lvl="1" indent="-177762">
              <a:spcAft>
                <a:spcPts val="292"/>
              </a:spcAft>
              <a:buFont typeface="Arial" panose="020B0604020202020204" pitchFamily="34" charset="0"/>
              <a:buChar char="•"/>
            </a:pPr>
            <a:r>
              <a:rPr lang="en-US" sz="1000" dirty="0">
                <a:cs typeface="Arial" panose="020B0604020202020204" pitchFamily="34" charset="0"/>
              </a:rPr>
              <a:t>11 AM to 3 PM</a:t>
            </a:r>
          </a:p>
          <a:p>
            <a:pPr marL="177762" lvl="1" indent="-177762">
              <a:spcAft>
                <a:spcPts val="292"/>
              </a:spcAft>
              <a:buFont typeface="Arial" panose="020B0604020202020204" pitchFamily="34" charset="0"/>
              <a:buChar char="•"/>
            </a:pPr>
            <a:r>
              <a:rPr lang="en-US" sz="1000" dirty="0">
                <a:cs typeface="Arial" panose="020B0604020202020204" pitchFamily="34" charset="0"/>
              </a:rPr>
              <a:t>1 PM to 5 PM</a:t>
            </a:r>
          </a:p>
          <a:p>
            <a:pPr marL="177762" lvl="1" indent="-177762">
              <a:spcAft>
                <a:spcPts val="292"/>
              </a:spcAft>
              <a:buFont typeface="Arial" panose="020B0604020202020204" pitchFamily="34" charset="0"/>
              <a:buChar char="•"/>
            </a:pPr>
            <a:r>
              <a:rPr lang="en-US" sz="1000" dirty="0">
                <a:cs typeface="Arial" panose="020B0604020202020204" pitchFamily="34" charset="0"/>
              </a:rPr>
              <a:t>3 PM to 7 PM</a:t>
            </a:r>
          </a:p>
          <a:p>
            <a:pPr marL="177762" indent="-177762" defTabSz="888544" fontAlgn="base">
              <a:spcBef>
                <a:spcPct val="0"/>
              </a:spcBef>
              <a:spcAft>
                <a:spcPct val="0"/>
              </a:spcAft>
              <a:defRPr/>
            </a:pPr>
            <a:r>
              <a:rPr lang="en-US" sz="1000" dirty="0"/>
              <a:t> </a:t>
            </a:r>
          </a:p>
          <a:p>
            <a:pPr defTabSz="888544" fontAlgn="base">
              <a:spcBef>
                <a:spcPct val="0"/>
              </a:spcBef>
              <a:spcAft>
                <a:spcPct val="0"/>
              </a:spcAft>
              <a:defRPr/>
            </a:pPr>
            <a:r>
              <a:rPr lang="en-US" sz="1000" dirty="0"/>
              <a:t>You are required to s</a:t>
            </a:r>
            <a:r>
              <a:rPr lang="en-US" sz="1000" dirty="0">
                <a:cs typeface="Arial" panose="020B0604020202020204" pitchFamily="34" charset="0"/>
              </a:rPr>
              <a:t>chedule all events/times you will be in the Walmart from </a:t>
            </a:r>
            <a:r>
              <a:rPr lang="en-US" sz="1000" dirty="0" smtClean="0">
                <a:cs typeface="Arial" panose="020B0604020202020204" pitchFamily="34" charset="0"/>
              </a:rPr>
              <a:t>10/5/2015 </a:t>
            </a:r>
            <a:r>
              <a:rPr lang="en-US" sz="1000" dirty="0">
                <a:cs typeface="Arial" panose="020B0604020202020204" pitchFamily="34" charset="0"/>
              </a:rPr>
              <a:t>to </a:t>
            </a:r>
            <a:r>
              <a:rPr lang="en-US" sz="1000" dirty="0" smtClean="0">
                <a:cs typeface="Arial" panose="020B0604020202020204" pitchFamily="34" charset="0"/>
              </a:rPr>
              <a:t>1/31/2016 </a:t>
            </a:r>
            <a:r>
              <a:rPr lang="en-US" sz="1000" dirty="0">
                <a:cs typeface="Arial" panose="020B0604020202020204" pitchFamily="34" charset="0"/>
              </a:rPr>
              <a:t>and all of those must be scheduled in the Direct Health Agent Portal. </a:t>
            </a:r>
          </a:p>
          <a:p>
            <a:pPr defTabSz="888544" fontAlgn="base">
              <a:spcBef>
                <a:spcPct val="0"/>
              </a:spcBef>
              <a:spcAft>
                <a:spcPct val="0"/>
              </a:spcAft>
              <a:defRPr/>
            </a:pPr>
            <a:endParaRPr lang="en-US" sz="1000" dirty="0"/>
          </a:p>
          <a:p>
            <a:pPr defTabSz="888544" fontAlgn="base">
              <a:spcBef>
                <a:spcPct val="0"/>
              </a:spcBef>
              <a:spcAft>
                <a:spcPct val="0"/>
              </a:spcAft>
              <a:defRPr/>
            </a:pPr>
            <a:endParaRPr lang="en-US" sz="1000"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14</a:t>
            </a:fld>
            <a:endParaRPr lang="en-US" dirty="0" smtClean="0">
              <a:latin typeface="Arial" panose="020B0604020202020204" pitchFamily="34" charset="0"/>
            </a:endParaRPr>
          </a:p>
        </p:txBody>
      </p:sp>
    </p:spTree>
    <p:extLst>
      <p:ext uri="{BB962C8B-B14F-4D97-AF65-F5344CB8AC3E}">
        <p14:creationId xmlns:p14="http://schemas.microsoft.com/office/powerpoint/2010/main" val="33576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eaLnBrk="1" hangingPunct="1">
              <a:spcBef>
                <a:spcPct val="0"/>
              </a:spcBef>
            </a:pPr>
            <a:r>
              <a:rPr lang="en-US" sz="1000" dirty="0"/>
              <a:t>There are some very specific requirements and limitations around scheduling your hours/events.  First, as an agent you must file your events no later than 15 calendar days before the event takes place. The only exception to that rule can be made by Senior Management at Direct Health.  It will be very rare if at all that Senior Management would approve an event to be staff at Walmart with less than a 15 calendar day advanced scheduling. </a:t>
            </a:r>
          </a:p>
          <a:p>
            <a:pPr eaLnBrk="1" hangingPunct="1">
              <a:spcBef>
                <a:spcPct val="0"/>
              </a:spcBef>
            </a:pPr>
            <a:endParaRPr lang="en-US" sz="1000" dirty="0"/>
          </a:p>
          <a:p>
            <a:pPr lvl="0"/>
            <a:r>
              <a:rPr lang="en-US" sz="1000" dirty="0"/>
              <a:t>You will have the option to modify or change your events as well as to cancel your events.  However, the maximum number of permissible changes or cancels as an agent you can submit is 5.  Any changes or cancellations beyond 5 requires escalation.  Escalation requires that you notify the Direct Health Agent Support Desk. </a:t>
            </a:r>
          </a:p>
          <a:p>
            <a:pPr lvl="0"/>
            <a:endParaRPr lang="en-US" sz="1000" dirty="0"/>
          </a:p>
          <a:p>
            <a:pPr defTabSz="888544" eaLnBrk="0" fontAlgn="base" hangingPunct="0">
              <a:spcBef>
                <a:spcPct val="30000"/>
              </a:spcBef>
              <a:spcAft>
                <a:spcPct val="0"/>
              </a:spcAft>
              <a:defRPr/>
            </a:pPr>
            <a:r>
              <a:rPr lang="en-US" sz="1000" dirty="0"/>
              <a:t>You have greater freedom to modify events than to cancel them. An event may only be rescheduled for another date within the SAME month and must be at the same store.</a:t>
            </a:r>
          </a:p>
          <a:p>
            <a:pPr defTabSz="888544" eaLnBrk="0" fontAlgn="base" hangingPunct="0">
              <a:spcBef>
                <a:spcPct val="30000"/>
              </a:spcBef>
              <a:spcAft>
                <a:spcPct val="0"/>
              </a:spcAft>
              <a:defRPr/>
            </a:pPr>
            <a:endParaRPr lang="en-US" sz="1000" dirty="0"/>
          </a:p>
          <a:p>
            <a:pPr lvl="0"/>
            <a:r>
              <a:rPr lang="en-US" sz="1000" dirty="0"/>
              <a:t>As we said you will have the option to cancel events. However, cancelation of events is to be avoided at all costs if possible.  If an event must be cancelled or modified 7 calendar days or less, it can only be cancelled or modified by notifying the Direct Health Agent Support Desk.  Depending on the number of days remaining before the scheduled event, any request for cancellation will need to be escalated to the appropriate management level. </a:t>
            </a:r>
          </a:p>
          <a:p>
            <a:pPr lvl="0"/>
            <a:endParaRPr lang="en-US" sz="1000" dirty="0"/>
          </a:p>
          <a:p>
            <a:pPr lvl="0"/>
            <a:r>
              <a:rPr lang="en-US" sz="1000" dirty="0"/>
              <a:t>Once you meet your limit, you will require escalated intervention to cancel events, i.e. you must notifying the Direct Health Agent Support Desk.</a:t>
            </a:r>
          </a:p>
          <a:p>
            <a:pPr lvl="0"/>
            <a:endParaRPr lang="en-US" sz="1000" dirty="0"/>
          </a:p>
          <a:p>
            <a:pPr lvl="0"/>
            <a:r>
              <a:rPr lang="en-US" sz="1000" dirty="0"/>
              <a:t>If you cancel an event, you will need to provide a reason why.  This is required by the carriers and CMS.  Once you’ve cancelled an event, you will no longer see that event and you can’t get it back to “uncancel”.  Proceed with caution in cancelling events.   Don’t cancel unless you really can’t make it.</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15</a:t>
            </a:fld>
            <a:endParaRPr lang="en-US" dirty="0" smtClean="0">
              <a:latin typeface="Arial" panose="020B0604020202020204" pitchFamily="34" charset="0"/>
            </a:endParaRPr>
          </a:p>
        </p:txBody>
      </p:sp>
    </p:spTree>
    <p:extLst>
      <p:ext uri="{BB962C8B-B14F-4D97-AF65-F5344CB8AC3E}">
        <p14:creationId xmlns:p14="http://schemas.microsoft.com/office/powerpoint/2010/main" val="4180076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369238" y="4366043"/>
            <a:ext cx="6369368" cy="491398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nSpc>
                <a:spcPts val="925"/>
              </a:lnSpc>
            </a:pPr>
            <a:r>
              <a:rPr lang="en-US" sz="800" dirty="0"/>
              <a:t>Let’s take a look at how you actually schedule your events in the Agent Portal.  When you look at the schedule events tab, you will see a calendar, which will provide a summary of your currently scheduled events.  </a:t>
            </a:r>
          </a:p>
          <a:p>
            <a:pPr>
              <a:lnSpc>
                <a:spcPts val="925"/>
              </a:lnSpc>
            </a:pPr>
            <a:r>
              <a:rPr lang="en-US" sz="800" dirty="0"/>
              <a:t> </a:t>
            </a:r>
          </a:p>
          <a:p>
            <a:pPr>
              <a:lnSpc>
                <a:spcPts val="925"/>
              </a:lnSpc>
            </a:pPr>
            <a:r>
              <a:rPr lang="en-US" sz="800" dirty="0"/>
              <a:t>Initially, you will not see any of the colors on the calendar, since you have not scheduled any events.  The Calendar uses color to indicate the current status of your scheduled events.</a:t>
            </a:r>
          </a:p>
          <a:p>
            <a:pPr>
              <a:lnSpc>
                <a:spcPts val="925"/>
              </a:lnSpc>
            </a:pPr>
            <a:r>
              <a:rPr lang="en-US" sz="800" dirty="0"/>
              <a:t> </a:t>
            </a:r>
          </a:p>
          <a:p>
            <a:pPr>
              <a:lnSpc>
                <a:spcPts val="925"/>
              </a:lnSpc>
            </a:pPr>
            <a:r>
              <a:rPr lang="en-US" sz="800" dirty="0"/>
              <a:t>Colors reflect the following:</a:t>
            </a:r>
          </a:p>
          <a:p>
            <a:pPr>
              <a:lnSpc>
                <a:spcPts val="925"/>
              </a:lnSpc>
            </a:pPr>
            <a:r>
              <a:rPr lang="en-US" sz="800" dirty="0"/>
              <a:t>Blue – Pending:   We have not received an approval from any carrier</a:t>
            </a:r>
          </a:p>
          <a:p>
            <a:pPr>
              <a:lnSpc>
                <a:spcPts val="925"/>
              </a:lnSpc>
            </a:pPr>
            <a:r>
              <a:rPr lang="en-US" sz="800" dirty="0"/>
              <a:t>Orange –  Partially Approved:  At least one carrier has approved the event.  You MUST attend the event.</a:t>
            </a:r>
          </a:p>
          <a:p>
            <a:pPr>
              <a:lnSpc>
                <a:spcPts val="925"/>
              </a:lnSpc>
            </a:pPr>
            <a:r>
              <a:rPr lang="en-US" sz="800" dirty="0"/>
              <a:t>Green –  All carriers have approved the event.  You may represent ALL carriers for which we have filed events.</a:t>
            </a:r>
          </a:p>
          <a:p>
            <a:pPr>
              <a:lnSpc>
                <a:spcPts val="925"/>
              </a:lnSpc>
            </a:pPr>
            <a:r>
              <a:rPr lang="en-US" sz="800" dirty="0"/>
              <a:t>Red – All carriers have REJECTED this event.  You cannot conduct this event.</a:t>
            </a:r>
          </a:p>
          <a:p>
            <a:pPr>
              <a:lnSpc>
                <a:spcPts val="925"/>
              </a:lnSpc>
            </a:pPr>
            <a:r>
              <a:rPr lang="en-US" sz="800" dirty="0"/>
              <a:t> </a:t>
            </a:r>
          </a:p>
          <a:p>
            <a:pPr>
              <a:lnSpc>
                <a:spcPts val="925"/>
              </a:lnSpc>
            </a:pPr>
            <a:r>
              <a:rPr lang="en-US" sz="800" dirty="0"/>
              <a:t>If a date does not have a hyperlink, it may not be scheduled.  This will happen on blackout dates, such as Thanksgiving and Black Friday.</a:t>
            </a:r>
          </a:p>
          <a:p>
            <a:pPr>
              <a:lnSpc>
                <a:spcPts val="925"/>
              </a:lnSpc>
            </a:pPr>
            <a:endParaRPr lang="en-US" sz="800" dirty="0"/>
          </a:p>
          <a:p>
            <a:pPr>
              <a:lnSpc>
                <a:spcPts val="925"/>
              </a:lnSpc>
            </a:pPr>
            <a:r>
              <a:rPr lang="en-US" sz="800" dirty="0"/>
              <a:t>The Schedule Events view defaults to the first month in which you can schedule an event. The first day for events is October 5</a:t>
            </a:r>
            <a:r>
              <a:rPr lang="en-US" sz="800" baseline="30000" dirty="0"/>
              <a:t>th</a:t>
            </a:r>
            <a:r>
              <a:rPr lang="en-US" sz="800" dirty="0"/>
              <a:t>.  Dates that are within the 15 calendar days will not be available for scheduling new events.</a:t>
            </a:r>
          </a:p>
          <a:p>
            <a:pPr>
              <a:lnSpc>
                <a:spcPts val="925"/>
              </a:lnSpc>
            </a:pPr>
            <a:r>
              <a:rPr lang="en-US" sz="800" dirty="0"/>
              <a:t> </a:t>
            </a:r>
          </a:p>
          <a:p>
            <a:pPr>
              <a:lnSpc>
                <a:spcPts val="925"/>
              </a:lnSpc>
            </a:pPr>
            <a:r>
              <a:rPr lang="en-US" sz="800" dirty="0"/>
              <a:t>The dates in the scheduling dropdown will correspond to the days in the selected month.  You may navigate forward and backwards to other months by clicking on the arrows near the month on the calendar.   If you click on any date in a future month, you will be able to schedule events for any open days in that month.   This is to make the date list more manageable and individual dates easier to find.</a:t>
            </a:r>
          </a:p>
          <a:p>
            <a:pPr>
              <a:lnSpc>
                <a:spcPts val="925"/>
              </a:lnSpc>
            </a:pPr>
            <a:r>
              <a:rPr lang="en-US" sz="800" dirty="0"/>
              <a:t> </a:t>
            </a:r>
          </a:p>
          <a:p>
            <a:pPr>
              <a:lnSpc>
                <a:spcPts val="925"/>
              </a:lnSpc>
            </a:pPr>
            <a:r>
              <a:rPr lang="en-US" sz="800" dirty="0"/>
              <a:t>To create a new event, select a date from the drop-down, advancing to a future month, if necessary.  If you are assigned to more than one store, select your store.  The Agent Portal will default to one store.   If a store is selected, the portal will show the address so it is clear which store you are scheduling an event for.  </a:t>
            </a:r>
          </a:p>
          <a:p>
            <a:pPr>
              <a:lnSpc>
                <a:spcPts val="925"/>
              </a:lnSpc>
            </a:pPr>
            <a:endParaRPr lang="en-US" sz="800" dirty="0"/>
          </a:p>
          <a:p>
            <a:pPr>
              <a:lnSpc>
                <a:spcPts val="925"/>
              </a:lnSpc>
            </a:pPr>
            <a:r>
              <a:rPr lang="en-US" sz="800" dirty="0"/>
              <a:t>Select a time-slot.  If you select a time slot and another agent has already scheduled an event during the same time slot, you will see a notification that another agent has already scheduled an event.  You may still schedule. This is just a notification.  A time slot will not be available if TWO agents are already staffing the event.</a:t>
            </a:r>
          </a:p>
          <a:p>
            <a:pPr>
              <a:lnSpc>
                <a:spcPts val="925"/>
              </a:lnSpc>
            </a:pPr>
            <a:endParaRPr lang="en-US" sz="800" dirty="0"/>
          </a:p>
          <a:p>
            <a:pPr>
              <a:lnSpc>
                <a:spcPts val="925"/>
              </a:lnSpc>
            </a:pPr>
            <a:r>
              <a:rPr lang="en-US" sz="800" dirty="0"/>
              <a:t>Click Submit.  You will receive a notification that the event has been requested.  Statuses for these events will be “Pending” until at least one carrier has approved the event or all have rejected it.</a:t>
            </a:r>
          </a:p>
          <a:p>
            <a:pPr>
              <a:lnSpc>
                <a:spcPts val="925"/>
              </a:lnSpc>
            </a:pPr>
            <a:endParaRPr lang="en-US" sz="800" dirty="0"/>
          </a:p>
          <a:p>
            <a:pPr>
              <a:lnSpc>
                <a:spcPts val="925"/>
              </a:lnSpc>
            </a:pPr>
            <a:r>
              <a:rPr lang="en-US" sz="800" dirty="0"/>
              <a:t>Some notes on available time slots.  </a:t>
            </a:r>
          </a:p>
          <a:p>
            <a:pPr>
              <a:lnSpc>
                <a:spcPts val="925"/>
              </a:lnSpc>
            </a:pPr>
            <a:endParaRPr lang="en-US" sz="800" dirty="0"/>
          </a:p>
          <a:p>
            <a:pPr>
              <a:lnSpc>
                <a:spcPts val="925"/>
              </a:lnSpc>
            </a:pPr>
            <a:r>
              <a:rPr lang="en-US" sz="800" dirty="0"/>
              <a:t>If you schedule two events on the same day, you will receive an information message alerting you that you already have an event scheduled at another time.  This is to ensure you don’t unintentionally request two events in the same day.  You </a:t>
            </a:r>
            <a:r>
              <a:rPr lang="en-US" sz="800" b="1" dirty="0"/>
              <a:t>MAY</a:t>
            </a:r>
            <a:r>
              <a:rPr lang="en-US" sz="800" dirty="0"/>
              <a:t> scheduled two back-to-back events at the same store.  You may </a:t>
            </a:r>
            <a:r>
              <a:rPr lang="en-US" sz="800" b="1" dirty="0"/>
              <a:t>NOT</a:t>
            </a:r>
            <a:r>
              <a:rPr lang="en-US" sz="800" dirty="0"/>
              <a:t> schedule two back-to-back events at </a:t>
            </a:r>
            <a:r>
              <a:rPr lang="en-US" sz="800" b="1" dirty="0"/>
              <a:t>DIFFERENT</a:t>
            </a:r>
            <a:r>
              <a:rPr lang="en-US" sz="800" dirty="0"/>
              <a:t> stores.  This is due to the requirement that you would need commute time, therefore it is assumed that you would be unable to fulfill your obligation to attend both events.</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16</a:t>
            </a:fld>
            <a:endParaRPr lang="en-US" dirty="0" smtClean="0">
              <a:latin typeface="Arial" panose="020B0604020202020204" pitchFamily="34" charset="0"/>
            </a:endParaRPr>
          </a:p>
        </p:txBody>
      </p:sp>
    </p:spTree>
    <p:extLst>
      <p:ext uri="{BB962C8B-B14F-4D97-AF65-F5344CB8AC3E}">
        <p14:creationId xmlns:p14="http://schemas.microsoft.com/office/powerpoint/2010/main" val="558633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Now that you have scheduled a few days at your store, how do you view, change, or cancel those events? </a:t>
            </a:r>
          </a:p>
          <a:p>
            <a:pPr eaLnBrk="1" hangingPunct="1">
              <a:spcBef>
                <a:spcPct val="0"/>
              </a:spcBef>
              <a:defRPr/>
            </a:pPr>
            <a:endParaRPr lang="en-US" sz="2500" b="1" dirty="0">
              <a:solidFill>
                <a:schemeClr val="bg1"/>
              </a:solidFill>
              <a:effectLst>
                <a:outerShdw blurRad="38100" dist="38100" dir="2700000" algn="tl">
                  <a:srgbClr val="C0C0C0"/>
                </a:outerShdw>
              </a:effectLst>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E855D11-47BD-46F5-8339-CD05DFE00433}" type="slidenum">
              <a:rPr lang="en-US" smtClean="0">
                <a:latin typeface="Arial" panose="020B0604020202020204" pitchFamily="34" charset="0"/>
              </a:rPr>
              <a:pPr eaLnBrk="1" fontAlgn="base" hangingPunct="1">
                <a:spcBef>
                  <a:spcPct val="0"/>
                </a:spcBef>
                <a:spcAft>
                  <a:spcPct val="0"/>
                </a:spcAft>
              </a:pPr>
              <a:t>17</a:t>
            </a:fld>
            <a:endParaRPr lang="en-US" dirty="0" smtClean="0">
              <a:latin typeface="Arial" panose="020B0604020202020204" pitchFamily="34" charset="0"/>
            </a:endParaRPr>
          </a:p>
        </p:txBody>
      </p:sp>
    </p:spTree>
    <p:extLst>
      <p:ext uri="{BB962C8B-B14F-4D97-AF65-F5344CB8AC3E}">
        <p14:creationId xmlns:p14="http://schemas.microsoft.com/office/powerpoint/2010/main" val="2844008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0"/>
            <a:r>
              <a:rPr lang="en-US" dirty="0"/>
              <a:t>The Calendar Tab will give you your “Week at a Glance”.  When you click on the Calendar tab you will be taken to the current week.  The Calendar in the Calendar Tab will look just like the Calendar on the Schedule Events Tab.  If you have two events on one day, the calendar will apply the same logic as for a single event.  </a:t>
            </a:r>
          </a:p>
          <a:p>
            <a:pPr lvl="0"/>
            <a:endParaRPr lang="en-US" dirty="0"/>
          </a:p>
          <a:p>
            <a:pPr lvl="0"/>
            <a:r>
              <a:rPr lang="en-US" dirty="0"/>
              <a:t>You will need to check the detail of ALL events if your status is Partially Approved.  There will be a box or “module” for EACH event you have scheduled.  If NO event has been scheduled on a day, you will see a gray box and a notification that you have no events scheduled that day.  If you want to schedule an event, you may click the button to “Schedule Event” and you will be taken to the Schedule Event Tab.  </a:t>
            </a:r>
          </a:p>
          <a:p>
            <a:pPr lvl="0"/>
            <a:endParaRPr lang="en-US" dirty="0"/>
          </a:p>
          <a:p>
            <a:pPr lvl="0"/>
            <a:r>
              <a:rPr lang="en-US" dirty="0"/>
              <a:t>The event modules will provide detailed information on your requested events. You will see a breakdown for each carrier letting you know your status for THAT carrier.  </a:t>
            </a:r>
          </a:p>
          <a:p>
            <a:pPr lvl="0"/>
            <a:endParaRPr lang="en-US" dirty="0"/>
          </a:p>
          <a:p>
            <a:pPr lvl="0"/>
            <a:r>
              <a:rPr lang="en-US" dirty="0"/>
              <a:t>If an event has been REQUESTED, and at least one carrier has approved it, but not all, you will see the date in </a:t>
            </a:r>
            <a:r>
              <a:rPr lang="en-US" b="1" dirty="0"/>
              <a:t>ORANGE</a:t>
            </a:r>
            <a:r>
              <a:rPr lang="en-US" dirty="0"/>
              <a:t> and an overall status of </a:t>
            </a:r>
            <a:r>
              <a:rPr lang="en-US" b="1" dirty="0"/>
              <a:t>PARTIALLY APPROVED</a:t>
            </a:r>
            <a:r>
              <a:rPr lang="en-US" dirty="0"/>
              <a:t>.  You will see a breakdown for each carrier letting you know your status for THAT carrier.  In this scenario, the other carriers may either still be pending or one or more may have rejected the event.  </a:t>
            </a: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18</a:t>
            </a:fld>
            <a:endParaRPr lang="en-US" dirty="0" smtClean="0">
              <a:latin typeface="Arial" panose="020B0604020202020204" pitchFamily="34" charset="0"/>
            </a:endParaRPr>
          </a:p>
        </p:txBody>
      </p:sp>
    </p:spTree>
    <p:extLst>
      <p:ext uri="{BB962C8B-B14F-4D97-AF65-F5344CB8AC3E}">
        <p14:creationId xmlns:p14="http://schemas.microsoft.com/office/powerpoint/2010/main" val="1708155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1" defTabSz="888544" eaLnBrk="0" fontAlgn="base" hangingPunct="0">
              <a:spcBef>
                <a:spcPct val="30000"/>
              </a:spcBef>
              <a:spcAft>
                <a:spcPct val="0"/>
              </a:spcAft>
              <a:defRPr/>
            </a:pPr>
            <a:r>
              <a:rPr lang="en-US" sz="1100" dirty="0"/>
              <a:t>If an event has been REQUESTED, and ALL carriers have approved it, you will see the date in </a:t>
            </a:r>
            <a:r>
              <a:rPr lang="en-US" sz="1100" b="1" dirty="0">
                <a:solidFill>
                  <a:srgbClr val="92D050"/>
                </a:solidFill>
              </a:rPr>
              <a:t>GREEN</a:t>
            </a:r>
            <a:r>
              <a:rPr lang="en-US" sz="1100" dirty="0">
                <a:solidFill>
                  <a:srgbClr val="92D050"/>
                </a:solidFill>
              </a:rPr>
              <a:t> </a:t>
            </a:r>
            <a:r>
              <a:rPr lang="en-US" sz="1100" dirty="0"/>
              <a:t>and an overall all  status of </a:t>
            </a:r>
            <a:r>
              <a:rPr lang="en-US" sz="1100" b="1" dirty="0"/>
              <a:t>APPROVED</a:t>
            </a:r>
            <a:r>
              <a:rPr lang="en-US" sz="1100" dirty="0"/>
              <a:t>.  You </a:t>
            </a:r>
            <a:r>
              <a:rPr lang="en-US" sz="1100" b="1" dirty="0"/>
              <a:t>must</a:t>
            </a:r>
            <a:r>
              <a:rPr lang="en-US" sz="1100" dirty="0"/>
              <a:t> attend this event</a:t>
            </a:r>
          </a:p>
          <a:p>
            <a:pPr marL="0" lvl="1"/>
            <a:endParaRPr lang="en-US" sz="1100" dirty="0"/>
          </a:p>
          <a:p>
            <a:pPr marL="0" lvl="1"/>
            <a:r>
              <a:rPr lang="en-US" sz="1100" dirty="0"/>
              <a:t>RED means all carriers have rejected the requested event.  </a:t>
            </a:r>
          </a:p>
          <a:p>
            <a:pPr marL="0" lvl="1"/>
            <a:endParaRPr lang="en-US" sz="1100" dirty="0"/>
          </a:p>
          <a:p>
            <a:pPr marL="0" lvl="1" defTabSz="888544" eaLnBrk="0" fontAlgn="base" hangingPunct="0">
              <a:spcBef>
                <a:spcPct val="30000"/>
              </a:spcBef>
              <a:spcAft>
                <a:spcPct val="0"/>
              </a:spcAft>
              <a:defRPr/>
            </a:pPr>
            <a:r>
              <a:rPr lang="en-US" sz="1100" dirty="0"/>
              <a:t>If an event has been REQUESTED, but we have not received any feedback from any carrier, you will see the date in </a:t>
            </a:r>
            <a:r>
              <a:rPr lang="en-US" sz="1100" b="1" dirty="0"/>
              <a:t>BLUE</a:t>
            </a:r>
            <a:r>
              <a:rPr lang="en-US" sz="1100" dirty="0"/>
              <a:t> and an overall status of </a:t>
            </a:r>
            <a:r>
              <a:rPr lang="en-US" sz="1100" b="1" dirty="0"/>
              <a:t>PENDING</a:t>
            </a:r>
            <a:r>
              <a:rPr lang="en-US" sz="1100" dirty="0"/>
              <a:t>. </a:t>
            </a:r>
          </a:p>
          <a:p>
            <a:pPr marL="0" lvl="1"/>
            <a:endParaRPr lang="en-US" sz="1100" dirty="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19</a:t>
            </a:fld>
            <a:endParaRPr lang="en-US" dirty="0" smtClean="0">
              <a:latin typeface="Arial" panose="020B0604020202020204" pitchFamily="34" charset="0"/>
            </a:endParaRPr>
          </a:p>
        </p:txBody>
      </p:sp>
    </p:spTree>
    <p:extLst>
      <p:ext uri="{BB962C8B-B14F-4D97-AF65-F5344CB8AC3E}">
        <p14:creationId xmlns:p14="http://schemas.microsoft.com/office/powerpoint/2010/main" val="165605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dirty="0"/>
              <a:t>Our Objective today is to review all of the current functionality of the Direct Health Agent Portal</a:t>
            </a:r>
            <a:r>
              <a:rPr lang="en-US" dirty="0" smtClean="0"/>
              <a:t>.</a:t>
            </a:r>
          </a:p>
          <a:p>
            <a:pPr>
              <a:defRPr/>
            </a:pPr>
            <a:endParaRPr lang="en-US" dirty="0" smtClean="0"/>
          </a:p>
          <a:p>
            <a:pPr>
              <a:defRPr/>
            </a:pPr>
            <a:r>
              <a:rPr lang="en-US" dirty="0" smtClean="0"/>
              <a:t>We </a:t>
            </a:r>
            <a:r>
              <a:rPr lang="en-US" dirty="0"/>
              <a:t>will be updating and adding additional functionality all the time to the Agent Portal.  One of the major functionality features to come is the “Reporting” functionality.  We will cover that when it is released.</a:t>
            </a:r>
          </a:p>
          <a:p>
            <a:pPr>
              <a:defRPr/>
            </a:pPr>
            <a:endParaRPr lang="en-US" dirty="0"/>
          </a:p>
          <a:p>
            <a:pPr>
              <a:defRPr/>
            </a:pPr>
            <a:r>
              <a:rPr lang="en-US" dirty="0" smtClean="0"/>
              <a:t>IN this training deck we </a:t>
            </a:r>
            <a:r>
              <a:rPr lang="en-US" dirty="0"/>
              <a:t>are going to specify review the:</a:t>
            </a:r>
          </a:p>
          <a:p>
            <a:pPr>
              <a:defRPr/>
            </a:pPr>
            <a:endParaRPr lang="en-US" dirty="0"/>
          </a:p>
          <a:p>
            <a:pPr>
              <a:defRPr/>
            </a:pPr>
            <a:r>
              <a:rPr lang="en-US" dirty="0"/>
              <a:t>Getting Started with the Portal,</a:t>
            </a:r>
          </a:p>
          <a:p>
            <a:pPr>
              <a:defRPr/>
            </a:pPr>
            <a:r>
              <a:rPr lang="en-US" dirty="0"/>
              <a:t>Home Page,</a:t>
            </a:r>
          </a:p>
          <a:p>
            <a:pPr>
              <a:defRPr/>
            </a:pPr>
            <a:r>
              <a:rPr lang="en-US" dirty="0"/>
              <a:t>Training Tab,</a:t>
            </a:r>
          </a:p>
          <a:p>
            <a:pPr>
              <a:defRPr/>
            </a:pPr>
            <a:r>
              <a:rPr lang="en-US" dirty="0"/>
              <a:t>Carrier Certifications,</a:t>
            </a:r>
          </a:p>
          <a:p>
            <a:pPr>
              <a:defRPr/>
            </a:pPr>
            <a:r>
              <a:rPr lang="en-US" dirty="0"/>
              <a:t>Ordering Name Tags,</a:t>
            </a:r>
          </a:p>
          <a:p>
            <a:pPr>
              <a:defRPr/>
            </a:pPr>
            <a:r>
              <a:rPr lang="en-US" dirty="0"/>
              <a:t>Event Scheduling and Properly Using the Calendar Functionality, </a:t>
            </a:r>
          </a:p>
          <a:p>
            <a:pPr>
              <a:defRPr/>
            </a:pPr>
            <a:r>
              <a:rPr lang="en-US" dirty="0"/>
              <a:t>Activity Reporting,</a:t>
            </a:r>
          </a:p>
          <a:p>
            <a:pPr>
              <a:defRPr/>
            </a:pPr>
            <a:r>
              <a:rPr lang="en-US" dirty="0"/>
              <a:t>and finally using</a:t>
            </a:r>
          </a:p>
          <a:p>
            <a:pPr>
              <a:defRPr/>
            </a:pPr>
            <a:r>
              <a:rPr lang="en-US" dirty="0"/>
              <a:t>Help</a:t>
            </a:r>
          </a:p>
          <a:p>
            <a:pPr>
              <a:defRPr/>
            </a:pPr>
            <a:endParaRPr lang="en-US" b="1"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6A5061D-E3B8-4EB0-B62C-52DA2ACB1874}" type="slidenum">
              <a:rPr lang="en-US" smtClean="0">
                <a:latin typeface="Arial" panose="020B0604020202020204" pitchFamily="34" charset="0"/>
              </a:rPr>
              <a:pPr eaLnBrk="1" fontAlgn="base" hangingPunct="1">
                <a:spcBef>
                  <a:spcPct val="0"/>
                </a:spcBef>
                <a:spcAft>
                  <a:spcPct val="0"/>
                </a:spcAft>
              </a:pPr>
              <a:t>2</a:t>
            </a:fld>
            <a:endParaRPr lang="en-US" dirty="0" smtClean="0">
              <a:latin typeface="Arial" panose="020B0604020202020204" pitchFamily="34" charset="0"/>
            </a:endParaRPr>
          </a:p>
        </p:txBody>
      </p:sp>
    </p:spTree>
    <p:extLst>
      <p:ext uri="{BB962C8B-B14F-4D97-AF65-F5344CB8AC3E}">
        <p14:creationId xmlns:p14="http://schemas.microsoft.com/office/powerpoint/2010/main" val="1718876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lvl="2" defTabSz="888544" fontAlgn="base">
              <a:spcBef>
                <a:spcPct val="0"/>
              </a:spcBef>
              <a:spcAft>
                <a:spcPct val="0"/>
              </a:spcAft>
              <a:defRPr/>
            </a:pPr>
            <a:r>
              <a:rPr lang="en-US" dirty="0" smtClean="0"/>
              <a:t>As previously mentioned, </a:t>
            </a:r>
            <a:r>
              <a:rPr lang="en-US" sz="1100" dirty="0"/>
              <a:t>you will have the option to modify or change your events.  To do so, just click on the “Modify Event” button.  It will bring up this dialog box.  Enter the requested information.  Remember, an event may only be rescheduled for another date within the SAME month and must be at the same store.</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20</a:t>
            </a:fld>
            <a:endParaRPr lang="en-US" dirty="0" smtClean="0">
              <a:latin typeface="Arial" panose="020B0604020202020204" pitchFamily="34" charset="0"/>
            </a:endParaRPr>
          </a:p>
        </p:txBody>
      </p:sp>
    </p:spTree>
    <p:extLst>
      <p:ext uri="{BB962C8B-B14F-4D97-AF65-F5344CB8AC3E}">
        <p14:creationId xmlns:p14="http://schemas.microsoft.com/office/powerpoint/2010/main" val="1030704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You can also cancel</a:t>
            </a:r>
            <a:r>
              <a:rPr lang="en-US" baseline="0" dirty="0" smtClean="0"/>
              <a:t> an event by clicking on the “Cancel Event” button.  When cancelling an event you must provide a cancellation reason.  Remember, we want you to avoid cancelling an event if at all possible.</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21</a:t>
            </a:fld>
            <a:endParaRPr lang="en-US" dirty="0" smtClean="0">
              <a:latin typeface="Arial" panose="020B0604020202020204" pitchFamily="34" charset="0"/>
            </a:endParaRPr>
          </a:p>
        </p:txBody>
      </p:sp>
    </p:spTree>
    <p:extLst>
      <p:ext uri="{BB962C8B-B14F-4D97-AF65-F5344CB8AC3E}">
        <p14:creationId xmlns:p14="http://schemas.microsoft.com/office/powerpoint/2010/main" val="3845512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normAutofit/>
          </a:bodyPr>
          <a:lstStyle/>
          <a:p>
            <a:pPr defTabSz="888544" fontAlgn="base">
              <a:spcBef>
                <a:spcPct val="0"/>
              </a:spcBef>
              <a:spcAft>
                <a:spcPct val="0"/>
              </a:spcAft>
              <a:defRPr/>
            </a:pPr>
            <a:r>
              <a:rPr lang="en-US" dirty="0"/>
              <a:t>Now that you have scheduled your time in store, how do you report your activity at those events? </a:t>
            </a:r>
          </a:p>
          <a:p>
            <a:pPr eaLnBrk="1" hangingPunct="1">
              <a:spcBef>
                <a:spcPct val="0"/>
              </a:spcBef>
              <a:defRPr/>
            </a:pPr>
            <a:endParaRPr lang="en-US" b="1" dirty="0">
              <a:solidFill>
                <a:schemeClr val="bg1"/>
              </a:solidFill>
              <a:effectLst>
                <a:outerShdw blurRad="38100" dist="38100" dir="2700000" algn="tl">
                  <a:srgbClr val="C0C0C0"/>
                </a:outerShdw>
              </a:effectLst>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E855D11-47BD-46F5-8339-CD05DFE00433}" type="slidenum">
              <a:rPr lang="en-US" smtClean="0">
                <a:latin typeface="Arial" panose="020B0604020202020204" pitchFamily="34" charset="0"/>
              </a:rPr>
              <a:pPr eaLnBrk="1" fontAlgn="base" hangingPunct="1">
                <a:spcBef>
                  <a:spcPct val="0"/>
                </a:spcBef>
                <a:spcAft>
                  <a:spcPct val="0"/>
                </a:spcAft>
              </a:pPr>
              <a:t>22</a:t>
            </a:fld>
            <a:endParaRPr lang="en-US" dirty="0" smtClean="0">
              <a:latin typeface="Arial" panose="020B0604020202020204" pitchFamily="34" charset="0"/>
            </a:endParaRPr>
          </a:p>
        </p:txBody>
      </p:sp>
    </p:spTree>
    <p:extLst>
      <p:ext uri="{BB962C8B-B14F-4D97-AF65-F5344CB8AC3E}">
        <p14:creationId xmlns:p14="http://schemas.microsoft.com/office/powerpoint/2010/main" val="1329761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The Reporting Tab contains the same Calendar functionality that you have seen in the Scheduling</a:t>
            </a:r>
            <a:r>
              <a:rPr lang="en-US" baseline="0" dirty="0" smtClean="0"/>
              <a:t> and Calendar Tabs with one minor change.  As with the other calendars, the Reporting Calendar uses color to indicate status.  However, only 2 colors are used. Green indicates that Reporting has been submitted for that day.  Red indicates that Reporting has not been submitted for that day.</a:t>
            </a:r>
          </a:p>
          <a:p>
            <a:pPr eaLnBrk="1" hangingPunct="1">
              <a:spcBef>
                <a:spcPct val="0"/>
              </a:spcBef>
            </a:pPr>
            <a:endParaRPr lang="en-US" baseline="0" dirty="0" smtClean="0"/>
          </a:p>
          <a:p>
            <a:pPr eaLnBrk="1" hangingPunct="1">
              <a:spcBef>
                <a:spcPct val="0"/>
              </a:spcBef>
            </a:pPr>
            <a:r>
              <a:rPr lang="en-US" baseline="0" dirty="0" smtClean="0"/>
              <a:t>You are required to report your activity each day that you work whether you worked at the store or away from the store doing scheduled appointments that day.   You will report on the “Total Hours Worked In-Store”, number of “Customer Interactions” you had, number of “Appointments Scheduled”, number of “Presentations Made”, and finally, the number of enrollments by carrier by product.</a:t>
            </a:r>
          </a:p>
          <a:p>
            <a:pPr eaLnBrk="1" hangingPunct="1">
              <a:spcBef>
                <a:spcPct val="0"/>
              </a:spcBef>
            </a:pPr>
            <a:endParaRPr lang="en-US" baseline="0" dirty="0" smtClean="0"/>
          </a:p>
          <a:p>
            <a:pPr eaLnBrk="1" hangingPunct="1">
              <a:spcBef>
                <a:spcPct val="0"/>
              </a:spcBef>
            </a:pPr>
            <a:r>
              <a:rPr lang="en-US" baseline="0" dirty="0" smtClean="0"/>
              <a:t>Carriers are added by clicking on the “Add Carrier” button.</a:t>
            </a:r>
          </a:p>
          <a:p>
            <a:pPr eaLnBrk="1" hangingPunct="1">
              <a:spcBef>
                <a:spcPct val="0"/>
              </a:spcBef>
            </a:pPr>
            <a:endParaRPr lang="en-US" baseline="0" dirty="0" smtClean="0"/>
          </a:p>
          <a:p>
            <a:pPr eaLnBrk="1" hangingPunct="1">
              <a:spcBef>
                <a:spcPct val="0"/>
              </a:spcBef>
            </a:pPr>
            <a:r>
              <a:rPr lang="en-US" baseline="0" dirty="0" smtClean="0"/>
              <a:t>  </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23</a:t>
            </a:fld>
            <a:endParaRPr lang="en-US" dirty="0" smtClean="0">
              <a:latin typeface="Arial" panose="020B0604020202020204" pitchFamily="34" charset="0"/>
            </a:endParaRPr>
          </a:p>
        </p:txBody>
      </p:sp>
    </p:spTree>
    <p:extLst>
      <p:ext uri="{BB962C8B-B14F-4D97-AF65-F5344CB8AC3E}">
        <p14:creationId xmlns:p14="http://schemas.microsoft.com/office/powerpoint/2010/main" val="1976552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Once</a:t>
            </a:r>
            <a:r>
              <a:rPr lang="en-US" baseline="0" dirty="0" smtClean="0"/>
              <a:t> you click the “Add Carrier” button, a drop down with all of the participating carriers is presented.  Choose the desired carrier and then enter the number of enrollments for that carrier with that product.</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24</a:t>
            </a:fld>
            <a:endParaRPr lang="en-US" dirty="0" smtClean="0">
              <a:latin typeface="Arial" panose="020B0604020202020204" pitchFamily="34" charset="0"/>
            </a:endParaRPr>
          </a:p>
        </p:txBody>
      </p:sp>
    </p:spTree>
    <p:extLst>
      <p:ext uri="{BB962C8B-B14F-4D97-AF65-F5344CB8AC3E}">
        <p14:creationId xmlns:p14="http://schemas.microsoft.com/office/powerpoint/2010/main" val="188673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Here</a:t>
            </a:r>
            <a:r>
              <a:rPr lang="en-US" baseline="0" dirty="0" smtClean="0"/>
              <a:t> is an example of how the Reporting page will display your enrollments after you have entered the requested information.</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25</a:t>
            </a:fld>
            <a:endParaRPr lang="en-US" dirty="0" smtClean="0">
              <a:latin typeface="Arial" panose="020B0604020202020204" pitchFamily="34" charset="0"/>
            </a:endParaRPr>
          </a:p>
        </p:txBody>
      </p:sp>
    </p:spTree>
    <p:extLst>
      <p:ext uri="{BB962C8B-B14F-4D97-AF65-F5344CB8AC3E}">
        <p14:creationId xmlns:p14="http://schemas.microsoft.com/office/powerpoint/2010/main" val="373568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Where do you go when you need Help?   Your </a:t>
            </a:r>
            <a:r>
              <a:rPr lang="en-US" sz="1100" dirty="0" smtClean="0"/>
              <a:t>FMO </a:t>
            </a:r>
            <a:r>
              <a:rPr lang="en-US" sz="1100" dirty="0"/>
              <a:t>is your go to </a:t>
            </a:r>
            <a:r>
              <a:rPr lang="en-US" sz="1100" dirty="0" smtClean="0"/>
              <a:t>source </a:t>
            </a:r>
            <a:r>
              <a:rPr lang="en-US" sz="1100" dirty="0"/>
              <a:t>for most of your Program Questions.  </a:t>
            </a:r>
            <a:r>
              <a:rPr lang="en-US" sz="1100" dirty="0" smtClean="0"/>
              <a:t>The </a:t>
            </a:r>
            <a:r>
              <a:rPr lang="en-US" sz="1100" dirty="0"/>
              <a:t>Agent Portal has a help function that should be used for all of your IT and Technology related questions.  </a:t>
            </a:r>
          </a:p>
          <a:p>
            <a:pPr defTabSz="888544" fontAlgn="base">
              <a:spcBef>
                <a:spcPct val="0"/>
              </a:spcBef>
              <a:spcAft>
                <a:spcPct val="0"/>
              </a:spcAft>
              <a:defRPr/>
            </a:pPr>
            <a:endParaRPr lang="en-US" sz="1100" dirty="0"/>
          </a:p>
          <a:p>
            <a:pPr defTabSz="888544" fontAlgn="base">
              <a:spcBef>
                <a:spcPct val="0"/>
              </a:spcBef>
              <a:spcAft>
                <a:spcPct val="0"/>
              </a:spcAft>
              <a:defRPr/>
            </a:pPr>
            <a:r>
              <a:rPr lang="en-US" sz="1100" dirty="0"/>
              <a:t>What kind of items should be reported using the Help function?  Issues with the Agent </a:t>
            </a:r>
            <a:r>
              <a:rPr lang="en-US" sz="1100" dirty="0" smtClean="0"/>
              <a:t>Portal</a:t>
            </a:r>
            <a:r>
              <a:rPr lang="en-US" sz="1100" baseline="0" dirty="0" smtClean="0"/>
              <a:t> </a:t>
            </a:r>
            <a:r>
              <a:rPr lang="en-US" sz="1100" dirty="0" smtClean="0"/>
              <a:t>or </a:t>
            </a:r>
            <a:r>
              <a:rPr lang="en-US" sz="1100" dirty="0"/>
              <a:t>any of technology tools should be reported using the Help function.  </a:t>
            </a:r>
            <a:endParaRPr lang="en-US" sz="1100" dirty="0" smtClean="0"/>
          </a:p>
          <a:p>
            <a:pPr defTabSz="888544" fontAlgn="base">
              <a:spcBef>
                <a:spcPct val="0"/>
              </a:spcBef>
              <a:spcAft>
                <a:spcPct val="0"/>
              </a:spcAft>
              <a:defRPr/>
            </a:pPr>
            <a:endParaRPr lang="en-US" sz="1100" dirty="0"/>
          </a:p>
          <a:p>
            <a:pPr defTabSz="888544" fontAlgn="base">
              <a:spcBef>
                <a:spcPct val="0"/>
              </a:spcBef>
              <a:spcAft>
                <a:spcPct val="0"/>
              </a:spcAft>
              <a:defRPr/>
            </a:pPr>
            <a:r>
              <a:rPr lang="en-US" sz="1100" dirty="0"/>
              <a:t>Let’s take a look at how to get help using any of the Program Technology or Special Requests.</a:t>
            </a:r>
          </a:p>
          <a:p>
            <a:pPr eaLnBrk="1" hangingPunct="1">
              <a:spcBef>
                <a:spcPct val="0"/>
              </a:spcBef>
              <a:defRPr/>
            </a:pPr>
            <a:endParaRPr lang="en-US" sz="2500" b="1" dirty="0">
              <a:solidFill>
                <a:schemeClr val="bg1"/>
              </a:solidFill>
              <a:effectLst>
                <a:outerShdw blurRad="38100" dist="38100" dir="2700000" algn="tl">
                  <a:srgbClr val="C0C0C0"/>
                </a:outerShdw>
              </a:effectLst>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E855D11-47BD-46F5-8339-CD05DFE00433}" type="slidenum">
              <a:rPr lang="en-US" smtClean="0">
                <a:latin typeface="Arial" panose="020B0604020202020204" pitchFamily="34" charset="0"/>
              </a:rPr>
              <a:pPr eaLnBrk="1" fontAlgn="base" hangingPunct="1">
                <a:spcBef>
                  <a:spcPct val="0"/>
                </a:spcBef>
                <a:spcAft>
                  <a:spcPct val="0"/>
                </a:spcAft>
              </a:pPr>
              <a:t>26</a:t>
            </a:fld>
            <a:endParaRPr lang="en-US" dirty="0" smtClean="0">
              <a:latin typeface="Arial" panose="020B0604020202020204" pitchFamily="34" charset="0"/>
            </a:endParaRPr>
          </a:p>
        </p:txBody>
      </p:sp>
    </p:spTree>
    <p:extLst>
      <p:ext uri="{BB962C8B-B14F-4D97-AF65-F5344CB8AC3E}">
        <p14:creationId xmlns:p14="http://schemas.microsoft.com/office/powerpoint/2010/main" val="394490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When you click on Help for the first time in the Agent Portal you will be prompted to enter in your Agent Portal username and password again.</a:t>
            </a:r>
            <a:r>
              <a:rPr lang="en-US" baseline="0" dirty="0" smtClean="0"/>
              <a:t>  You will also need to select a domain to log on to, please select “Local Authentication”.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27</a:t>
            </a:fld>
            <a:endParaRPr lang="en-US" dirty="0" smtClean="0">
              <a:latin typeface="Arial" panose="020B0604020202020204" pitchFamily="34" charset="0"/>
            </a:endParaRPr>
          </a:p>
        </p:txBody>
      </p:sp>
    </p:spTree>
    <p:extLst>
      <p:ext uri="{BB962C8B-B14F-4D97-AF65-F5344CB8AC3E}">
        <p14:creationId xmlns:p14="http://schemas.microsoft.com/office/powerpoint/2010/main" val="3749282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After you log into the Help</a:t>
            </a:r>
            <a:r>
              <a:rPr lang="en-US" baseline="0" dirty="0" smtClean="0"/>
              <a:t> Tool, you have two ways in which to submit a help requests. You can choose “Report an Issue” or “Create a new Service Request”.  It does not matter which one you choose.  Both items will take you to the same submission form. Both with present 7 different categories to enter your request.</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28</a:t>
            </a:fld>
            <a:endParaRPr lang="en-US" dirty="0" smtClean="0">
              <a:latin typeface="Arial" panose="020B0604020202020204" pitchFamily="34" charset="0"/>
            </a:endParaRPr>
          </a:p>
        </p:txBody>
      </p:sp>
    </p:spTree>
    <p:extLst>
      <p:ext uri="{BB962C8B-B14F-4D97-AF65-F5344CB8AC3E}">
        <p14:creationId xmlns:p14="http://schemas.microsoft.com/office/powerpoint/2010/main" val="1429992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Those Categories include:</a:t>
            </a:r>
          </a:p>
          <a:p>
            <a:pPr eaLnBrk="1" hangingPunct="1">
              <a:spcBef>
                <a:spcPct val="0"/>
              </a:spcBef>
            </a:pPr>
            <a:endParaRPr lang="en-US" dirty="0" smtClean="0"/>
          </a:p>
          <a:p>
            <a:pPr eaLnBrk="1" hangingPunct="1">
              <a:spcBef>
                <a:spcPct val="0"/>
              </a:spcBef>
            </a:pPr>
            <a:r>
              <a:rPr lang="en-US" dirty="0" smtClean="0"/>
              <a:t>Direct Health Badge</a:t>
            </a:r>
          </a:p>
          <a:p>
            <a:pPr eaLnBrk="1" hangingPunct="1">
              <a:spcBef>
                <a:spcPct val="0"/>
              </a:spcBef>
            </a:pPr>
            <a:r>
              <a:rPr lang="en-US" dirty="0" smtClean="0"/>
              <a:t>Direct Health General Portal</a:t>
            </a:r>
            <a:r>
              <a:rPr lang="en-US" baseline="0" dirty="0" smtClean="0"/>
              <a:t> </a:t>
            </a:r>
          </a:p>
          <a:p>
            <a:pPr eaLnBrk="1" hangingPunct="1">
              <a:spcBef>
                <a:spcPct val="0"/>
              </a:spcBef>
            </a:pPr>
            <a:r>
              <a:rPr lang="en-US" dirty="0" smtClean="0"/>
              <a:t>Direct Health  Kiosk</a:t>
            </a:r>
          </a:p>
          <a:p>
            <a:pPr eaLnBrk="1" hangingPunct="1">
              <a:spcBef>
                <a:spcPct val="0"/>
              </a:spcBef>
            </a:pPr>
            <a:r>
              <a:rPr lang="en-US" dirty="0" smtClean="0"/>
              <a:t>Direct Health Scheduling</a:t>
            </a:r>
          </a:p>
          <a:p>
            <a:pPr eaLnBrk="1" hangingPunct="1">
              <a:spcBef>
                <a:spcPct val="0"/>
              </a:spcBef>
            </a:pPr>
            <a:r>
              <a:rPr lang="en-US" dirty="0" smtClean="0"/>
              <a:t>Direct Health Training</a:t>
            </a:r>
          </a:p>
          <a:p>
            <a:pPr eaLnBrk="1" hangingPunct="1">
              <a:spcBef>
                <a:spcPct val="0"/>
              </a:spcBef>
            </a:pPr>
            <a:r>
              <a:rPr lang="en-US" dirty="0" smtClean="0"/>
              <a:t>Direct Health Walmart Store Personnel, and</a:t>
            </a:r>
          </a:p>
          <a:p>
            <a:pPr eaLnBrk="1" hangingPunct="1">
              <a:spcBef>
                <a:spcPct val="0"/>
              </a:spcBef>
            </a:pPr>
            <a:r>
              <a:rPr lang="en-US" dirty="0" smtClean="0"/>
              <a:t>Direct Health New Request</a:t>
            </a:r>
          </a:p>
          <a:p>
            <a:pPr eaLnBrk="1" hangingPunct="1">
              <a:spcBef>
                <a:spcPct val="0"/>
              </a:spcBef>
            </a:pPr>
            <a:endParaRPr lang="en-US" dirty="0" smtClean="0"/>
          </a:p>
          <a:p>
            <a:pPr eaLnBrk="1" hangingPunct="1">
              <a:spcBef>
                <a:spcPct val="0"/>
              </a:spcBef>
            </a:pPr>
            <a:r>
              <a:rPr lang="en-US" dirty="0" smtClean="0"/>
              <a:t>You should pick the Category that best fits the issue or request you have.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29</a:t>
            </a:fld>
            <a:endParaRPr lang="en-US" dirty="0" smtClean="0">
              <a:latin typeface="Arial" panose="020B0604020202020204" pitchFamily="34" charset="0"/>
            </a:endParaRPr>
          </a:p>
        </p:txBody>
      </p:sp>
    </p:spTree>
    <p:extLst>
      <p:ext uri="{BB962C8B-B14F-4D97-AF65-F5344CB8AC3E}">
        <p14:creationId xmlns:p14="http://schemas.microsoft.com/office/powerpoint/2010/main" val="38200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sz="1100" dirty="0" smtClean="0"/>
              <a:t>Follow </a:t>
            </a:r>
            <a:r>
              <a:rPr lang="en-US" sz="1100" dirty="0"/>
              <a:t>the included instructions to log into the Agent Portal.  The instructions will include a very specific URL, user name, and password to use.  Please use the provided information.</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3</a:t>
            </a:fld>
            <a:endParaRPr lang="en-US" dirty="0" smtClean="0">
              <a:latin typeface="Arial" panose="020B0604020202020204" pitchFamily="34" charset="0"/>
            </a:endParaRPr>
          </a:p>
        </p:txBody>
      </p:sp>
    </p:spTree>
    <p:extLst>
      <p:ext uri="{BB962C8B-B14F-4D97-AF65-F5344CB8AC3E}">
        <p14:creationId xmlns:p14="http://schemas.microsoft.com/office/powerpoint/2010/main" val="2281476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After you pick the Category, the</a:t>
            </a:r>
            <a:r>
              <a:rPr lang="en-US" baseline="0" dirty="0" smtClean="0"/>
              <a:t> Issue/Request submission form is presented.  </a:t>
            </a:r>
          </a:p>
          <a:p>
            <a:pPr eaLnBrk="1" hangingPunct="1">
              <a:spcBef>
                <a:spcPct val="0"/>
              </a:spcBef>
            </a:pPr>
            <a:endParaRPr lang="en-US" baseline="0" dirty="0" smtClean="0"/>
          </a:p>
          <a:p>
            <a:pPr eaLnBrk="1" hangingPunct="1">
              <a:spcBef>
                <a:spcPct val="0"/>
              </a:spcBef>
            </a:pPr>
            <a:r>
              <a:rPr lang="en-US" baseline="0" dirty="0" smtClean="0"/>
              <a:t>The Subject, Agent Name, and Site Name are required fields.  While the system will save a request without you providing a Store number it is essential that you provide the store number that you are working in.  It helps to confirm your account in the Agent Portal.</a:t>
            </a:r>
          </a:p>
          <a:p>
            <a:pPr eaLnBrk="1" hangingPunct="1">
              <a:spcBef>
                <a:spcPct val="0"/>
              </a:spcBef>
            </a:pPr>
            <a:endParaRPr lang="en-US" baseline="0" dirty="0" smtClean="0"/>
          </a:p>
          <a:p>
            <a:pPr eaLnBrk="1" hangingPunct="1">
              <a:spcBef>
                <a:spcPct val="0"/>
              </a:spcBef>
            </a:pPr>
            <a:r>
              <a:rPr lang="en-US" baseline="0" dirty="0" smtClean="0"/>
              <a:t>When submitting IT related issues it really helps the Resolver is you can provide a screen shot of any error messages or dialog boxes you get.  Screen shots are very easy to take.  Simply use the Print Screen function on your computer.  Normally that is a combination of the Function [</a:t>
            </a:r>
            <a:r>
              <a:rPr lang="en-US" baseline="0" dirty="0" err="1" smtClean="0"/>
              <a:t>Fn</a:t>
            </a:r>
            <a:r>
              <a:rPr lang="en-US" baseline="0" dirty="0" smtClean="0"/>
              <a:t>] key + the </a:t>
            </a:r>
            <a:r>
              <a:rPr lang="en-US" baseline="0" dirty="0" err="1" smtClean="0"/>
              <a:t>Prt</a:t>
            </a:r>
            <a:r>
              <a:rPr lang="en-US" baseline="0" dirty="0" smtClean="0"/>
              <a:t> </a:t>
            </a:r>
            <a:r>
              <a:rPr lang="en-US" baseline="0" dirty="0" err="1" smtClean="0"/>
              <a:t>Sc</a:t>
            </a:r>
            <a:r>
              <a:rPr lang="en-US" baseline="0" dirty="0" smtClean="0"/>
              <a:t> key.  After you press those two keys at the same time, open up Word and paste the screen capture in Word.   You can then attach the Word file using the “Attach File” button on the submission form.</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30</a:t>
            </a:fld>
            <a:endParaRPr lang="en-US" dirty="0" smtClean="0">
              <a:latin typeface="Arial" panose="020B0604020202020204" pitchFamily="34" charset="0"/>
            </a:endParaRPr>
          </a:p>
        </p:txBody>
      </p:sp>
    </p:spTree>
    <p:extLst>
      <p:ext uri="{BB962C8B-B14F-4D97-AF65-F5344CB8AC3E}">
        <p14:creationId xmlns:p14="http://schemas.microsoft.com/office/powerpoint/2010/main" val="322622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pPr>
            <a:r>
              <a:rPr lang="en-US" dirty="0" smtClean="0"/>
              <a:t>The Request tab on</a:t>
            </a:r>
            <a:r>
              <a:rPr lang="en-US" baseline="0" dirty="0" smtClean="0"/>
              <a:t> the Help page is your one stop location for reviewing and checking the status of all of your requests and submissions.  You should also get automated emails to keep you informed of any reported problems or service requests.</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31</a:t>
            </a:fld>
            <a:endParaRPr lang="en-US" dirty="0" smtClean="0">
              <a:latin typeface="Arial" panose="020B0604020202020204" pitchFamily="34" charset="0"/>
            </a:endParaRPr>
          </a:p>
        </p:txBody>
      </p:sp>
    </p:spTree>
    <p:extLst>
      <p:ext uri="{BB962C8B-B14F-4D97-AF65-F5344CB8AC3E}">
        <p14:creationId xmlns:p14="http://schemas.microsoft.com/office/powerpoint/2010/main" val="3037925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617">
              <a:defRPr/>
            </a:pP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ABEA5CB7-FE41-4964-AEFA-98B1F242B2E9}" type="slidenum">
              <a:rPr lang="en-US" smtClean="0"/>
              <a:pPr>
                <a:defRPr/>
              </a:pPr>
              <a:t>32</a:t>
            </a:fld>
            <a:endParaRPr lang="en-US" dirty="0"/>
          </a:p>
        </p:txBody>
      </p:sp>
    </p:spTree>
    <p:extLst>
      <p:ext uri="{BB962C8B-B14F-4D97-AF65-F5344CB8AC3E}">
        <p14:creationId xmlns:p14="http://schemas.microsoft.com/office/powerpoint/2010/main" val="166372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After you successfully enter your user name and initial password, the portal will prompt you to change your password. Choose A password that you will remember but is also secure!  You will be using this tool daily.   Choose a mix of upper and lower case alpha-numeric characters.</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4</a:t>
            </a:fld>
            <a:endParaRPr lang="en-US" dirty="0" smtClean="0">
              <a:latin typeface="Arial" panose="020B0604020202020204" pitchFamily="34" charset="0"/>
            </a:endParaRPr>
          </a:p>
        </p:txBody>
      </p:sp>
    </p:spTree>
    <p:extLst>
      <p:ext uri="{BB962C8B-B14F-4D97-AF65-F5344CB8AC3E}">
        <p14:creationId xmlns:p14="http://schemas.microsoft.com/office/powerpoint/2010/main" val="350824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Once you change your password, you will be prompted to log in again.  Simply enter in your user name aka your email address and your new password.  If you ever forget your password, click on the “Forgot your password”. Enter your email address when prompted. A new temporary password will be emailed to you.</a:t>
            </a: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5</a:t>
            </a:fld>
            <a:endParaRPr lang="en-US" dirty="0" smtClean="0">
              <a:latin typeface="Arial" panose="020B0604020202020204" pitchFamily="34" charset="0"/>
            </a:endParaRPr>
          </a:p>
        </p:txBody>
      </p:sp>
    </p:spTree>
    <p:extLst>
      <p:ext uri="{BB962C8B-B14F-4D97-AF65-F5344CB8AC3E}">
        <p14:creationId xmlns:p14="http://schemas.microsoft.com/office/powerpoint/2010/main" val="399031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dirty="0" smtClean="0"/>
              <a:t>The very first time you enter into</a:t>
            </a:r>
            <a:r>
              <a:rPr lang="en-US" baseline="0" dirty="0" smtClean="0"/>
              <a:t> the Agent Portal, you will be asked to verify your National Producer Number also called your NPN.   You will be asked for some basic information to include your First Name and Last Name.  It is very important that you enter your first name and last name as it appears on your insurance license.  You will also need to provide the last 4 of your SSN and you need to s</a:t>
            </a:r>
            <a:r>
              <a:rPr lang="en-US" sz="1100" dirty="0"/>
              <a:t>elect the licensed state that you reside in. If you are also licensed in another state, select that as well. If not, simply leave your Licensed Non-Resident State as “Select.”  </a:t>
            </a:r>
          </a:p>
          <a:p>
            <a:pPr defTabSz="888544" fontAlgn="base">
              <a:spcBef>
                <a:spcPct val="0"/>
              </a:spcBef>
              <a:spcAft>
                <a:spcPct val="0"/>
              </a:spcAft>
              <a:defRPr/>
            </a:pPr>
            <a:endParaRPr lang="en-US" sz="1100" dirty="0"/>
          </a:p>
          <a:p>
            <a:pPr defTabSz="888544" fontAlgn="base">
              <a:spcBef>
                <a:spcPct val="0"/>
              </a:spcBef>
              <a:spcAft>
                <a:spcPct val="0"/>
              </a:spcAft>
              <a:defRPr/>
            </a:pPr>
            <a:r>
              <a:rPr lang="en-US" sz="1100" dirty="0"/>
              <a:t>When you have entered all of your information, click on the “Verify and Obtain NPN” to verify and obtain your NPN.</a:t>
            </a:r>
          </a:p>
          <a:p>
            <a:pPr defTabSz="888544" fontAlgn="base">
              <a:spcBef>
                <a:spcPct val="0"/>
              </a:spcBef>
              <a:spcAft>
                <a:spcPct val="0"/>
              </a:spcAft>
              <a:defRPr/>
            </a:pPr>
            <a:endParaRPr lang="en-US" sz="1100" dirty="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6</a:t>
            </a:fld>
            <a:endParaRPr lang="en-US" dirty="0" smtClean="0">
              <a:latin typeface="Arial" panose="020B0604020202020204" pitchFamily="34" charset="0"/>
            </a:endParaRPr>
          </a:p>
        </p:txBody>
      </p:sp>
    </p:spTree>
    <p:extLst>
      <p:ext uri="{BB962C8B-B14F-4D97-AF65-F5344CB8AC3E}">
        <p14:creationId xmlns:p14="http://schemas.microsoft.com/office/powerpoint/2010/main" val="203693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After clicking on the “Verify and Obtain NPN” you will be brought to this screen, which lists your contact information, NPN, and store assignments. If your store assignment seems incorrect, contact your </a:t>
            </a:r>
            <a:r>
              <a:rPr lang="en-US" sz="1100" dirty="0" smtClean="0"/>
              <a:t>FMO immediately</a:t>
            </a:r>
            <a:r>
              <a:rPr lang="en-US" sz="1100" dirty="0"/>
              <a:t>.   If everything looks correct, click “Continue” to enter the main portal.  That’s all of the first time Agent Portal access items.  Let’s now a look at all the normal Agent Portal functionality.</a:t>
            </a:r>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7</a:t>
            </a:fld>
            <a:endParaRPr lang="en-US" dirty="0" smtClean="0">
              <a:latin typeface="Arial" panose="020B0604020202020204" pitchFamily="34" charset="0"/>
            </a:endParaRPr>
          </a:p>
        </p:txBody>
      </p:sp>
    </p:spTree>
    <p:extLst>
      <p:ext uri="{BB962C8B-B14F-4D97-AF65-F5344CB8AC3E}">
        <p14:creationId xmlns:p14="http://schemas.microsoft.com/office/powerpoint/2010/main" val="915791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defTabSz="888544" fontAlgn="base">
              <a:spcBef>
                <a:spcPct val="0"/>
              </a:spcBef>
              <a:spcAft>
                <a:spcPct val="0"/>
              </a:spcAft>
              <a:defRPr/>
            </a:pPr>
            <a:r>
              <a:rPr lang="en-US" sz="1100" dirty="0"/>
              <a:t>On the Agent Portal homepage, you will see your store assignment or assignments if you are working more than one store. If </a:t>
            </a:r>
            <a:r>
              <a:rPr lang="en-US" sz="1100" dirty="0" smtClean="0"/>
              <a:t>your</a:t>
            </a:r>
            <a:r>
              <a:rPr lang="en-US" sz="1100" baseline="0" dirty="0" smtClean="0"/>
              <a:t> FMO </a:t>
            </a:r>
            <a:r>
              <a:rPr lang="en-US" sz="1100" dirty="0" smtClean="0"/>
              <a:t>has </a:t>
            </a:r>
            <a:r>
              <a:rPr lang="en-US" sz="1100" dirty="0"/>
              <a:t>not yet assigned you to a store, this will appear blank.  If you are assigned to the wrong store or if the store information is not present, contact your </a:t>
            </a:r>
            <a:r>
              <a:rPr lang="en-US" sz="1100" dirty="0" smtClean="0"/>
              <a:t>FMO to </a:t>
            </a:r>
            <a:r>
              <a:rPr lang="en-US" sz="1100" dirty="0"/>
              <a:t>get this corrected.</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8</a:t>
            </a:fld>
            <a:endParaRPr lang="en-US" dirty="0" smtClean="0">
              <a:latin typeface="Arial" panose="020B0604020202020204" pitchFamily="34" charset="0"/>
            </a:endParaRPr>
          </a:p>
        </p:txBody>
      </p:sp>
    </p:spTree>
    <p:extLst>
      <p:ext uri="{BB962C8B-B14F-4D97-AF65-F5344CB8AC3E}">
        <p14:creationId xmlns:p14="http://schemas.microsoft.com/office/powerpoint/2010/main" val="258951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100" dirty="0"/>
              <a:t>The Training Tab provides links to the Direct Health Online Training Modules. It also indicates the competition of those Required Training Modules. There are a total </a:t>
            </a:r>
            <a:r>
              <a:rPr lang="en-US" sz="1100" dirty="0" smtClean="0"/>
              <a:t>of</a:t>
            </a:r>
            <a:r>
              <a:rPr lang="en-US" sz="1100" baseline="0" dirty="0" smtClean="0"/>
              <a:t> 3</a:t>
            </a:r>
            <a:r>
              <a:rPr lang="en-US" sz="1100" dirty="0" smtClean="0"/>
              <a:t> </a:t>
            </a:r>
            <a:r>
              <a:rPr lang="en-US" sz="1100" dirty="0"/>
              <a:t>Training Modules for the 2015 Direct Health Walmart Retail Initiative.  The Agent Portal will link out to the BrainShark Website where you will complete the actual learning modules.  BrainShark is the Service Provider that hosts our Direct Health Walmart Retail Initiative training modules.</a:t>
            </a:r>
          </a:p>
          <a:p>
            <a:endParaRPr lang="en-US" sz="1100" dirty="0"/>
          </a:p>
          <a:p>
            <a:pPr defTabSz="888544" eaLnBrk="0" fontAlgn="base" hangingPunct="0">
              <a:spcBef>
                <a:spcPct val="30000"/>
              </a:spcBef>
              <a:spcAft>
                <a:spcPct val="0"/>
              </a:spcAft>
              <a:defRPr/>
            </a:pPr>
            <a:r>
              <a:rPr lang="en-US" sz="1100" dirty="0"/>
              <a:t>Make sure you have </a:t>
            </a:r>
            <a:r>
              <a:rPr lang="en-US" sz="1100" b="1" u="sng" dirty="0"/>
              <a:t>popups enabled</a:t>
            </a:r>
            <a:r>
              <a:rPr lang="en-US" sz="1100" dirty="0"/>
              <a:t> in your web browser, or else you will not be able to click on the training links.</a:t>
            </a:r>
          </a:p>
          <a:p>
            <a:endParaRPr lang="en-US" sz="1100" dirty="0"/>
          </a:p>
          <a:p>
            <a:r>
              <a:rPr lang="en-US" sz="1100" dirty="0"/>
              <a:t>You are required to complete all </a:t>
            </a:r>
            <a:r>
              <a:rPr lang="en-US" sz="1100" dirty="0" smtClean="0"/>
              <a:t>3 </a:t>
            </a:r>
            <a:r>
              <a:rPr lang="en-US" sz="1100" dirty="0"/>
              <a:t>online DirectHealth Walmart Retail Initiative training modules.  In order to successfully complete a module you must view ALL of the slides and score 80% or better on the examination portion of each module. The </a:t>
            </a:r>
            <a:r>
              <a:rPr lang="en-US" sz="1100" dirty="0" smtClean="0"/>
              <a:t>3 </a:t>
            </a:r>
            <a:r>
              <a:rPr lang="en-US" sz="1100" dirty="0"/>
              <a:t>Required Modules are displayed below.  Note how the first two modules are “checked” indicating that they have been successfully completing.</a:t>
            </a:r>
          </a:p>
          <a:p>
            <a:pPr eaLnBrk="1" hangingPunct="1">
              <a:spcBef>
                <a:spcPct val="0"/>
              </a:spcBef>
            </a:pPr>
            <a:endParaRPr lang="en-US" dirty="0" smtClean="0"/>
          </a:p>
          <a:p>
            <a:pPr eaLnBrk="1" hangingPunct="1">
              <a:spcBef>
                <a:spcPct val="0"/>
              </a:spcBef>
            </a:pPr>
            <a:endParaRPr 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502" indent="-290193" eaLnBrk="0" hangingPunct="0">
              <a:defRPr>
                <a:solidFill>
                  <a:schemeClr val="tx1"/>
                </a:solidFill>
                <a:latin typeface="Arial" charset="0"/>
              </a:defRPr>
            </a:lvl2pPr>
            <a:lvl3pPr marL="1160771" indent="-232154" eaLnBrk="0" hangingPunct="0">
              <a:defRPr>
                <a:solidFill>
                  <a:schemeClr val="tx1"/>
                </a:solidFill>
                <a:latin typeface="Arial" charset="0"/>
              </a:defRPr>
            </a:lvl3pPr>
            <a:lvl4pPr marL="1625080" indent="-232154" eaLnBrk="0" hangingPunct="0">
              <a:defRPr>
                <a:solidFill>
                  <a:schemeClr val="tx1"/>
                </a:solidFill>
                <a:latin typeface="Arial" charset="0"/>
              </a:defRPr>
            </a:lvl4pPr>
            <a:lvl5pPr marL="2089388" indent="-232154" eaLnBrk="0" hangingPunct="0">
              <a:defRPr>
                <a:solidFill>
                  <a:schemeClr val="tx1"/>
                </a:solidFill>
                <a:latin typeface="Arial" charset="0"/>
              </a:defRPr>
            </a:lvl5pPr>
            <a:lvl6pPr marL="2553696" indent="-232154" eaLnBrk="0" fontAlgn="base" hangingPunct="0">
              <a:spcBef>
                <a:spcPct val="0"/>
              </a:spcBef>
              <a:spcAft>
                <a:spcPct val="0"/>
              </a:spcAft>
              <a:defRPr>
                <a:solidFill>
                  <a:schemeClr val="tx1"/>
                </a:solidFill>
                <a:latin typeface="Arial" charset="0"/>
              </a:defRPr>
            </a:lvl6pPr>
            <a:lvl7pPr marL="3018005" indent="-232154" eaLnBrk="0" fontAlgn="base" hangingPunct="0">
              <a:spcBef>
                <a:spcPct val="0"/>
              </a:spcBef>
              <a:spcAft>
                <a:spcPct val="0"/>
              </a:spcAft>
              <a:defRPr>
                <a:solidFill>
                  <a:schemeClr val="tx1"/>
                </a:solidFill>
                <a:latin typeface="Arial" charset="0"/>
              </a:defRPr>
            </a:lvl7pPr>
            <a:lvl8pPr marL="3482314" indent="-232154" eaLnBrk="0" fontAlgn="base" hangingPunct="0">
              <a:spcBef>
                <a:spcPct val="0"/>
              </a:spcBef>
              <a:spcAft>
                <a:spcPct val="0"/>
              </a:spcAft>
              <a:defRPr>
                <a:solidFill>
                  <a:schemeClr val="tx1"/>
                </a:solidFill>
                <a:latin typeface="Arial" charset="0"/>
              </a:defRPr>
            </a:lvl8pPr>
            <a:lvl9pPr marL="3946623" indent="-232154"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7AFD96-1FF6-4F58-B288-960F715E723F}" type="slidenum">
              <a:rPr lang="en-US" smtClean="0">
                <a:latin typeface="Arial" panose="020B0604020202020204" pitchFamily="34" charset="0"/>
              </a:rPr>
              <a:pPr eaLnBrk="1" fontAlgn="base" hangingPunct="1">
                <a:spcBef>
                  <a:spcPct val="0"/>
                </a:spcBef>
                <a:spcAft>
                  <a:spcPct val="0"/>
                </a:spcAft>
              </a:pPr>
              <a:t>9</a:t>
            </a:fld>
            <a:endParaRPr lang="en-US" dirty="0" smtClean="0">
              <a:latin typeface="Arial" panose="020B0604020202020204" pitchFamily="34" charset="0"/>
            </a:endParaRPr>
          </a:p>
        </p:txBody>
      </p:sp>
    </p:spTree>
    <p:extLst>
      <p:ext uri="{BB962C8B-B14F-4D97-AF65-F5344CB8AC3E}">
        <p14:creationId xmlns:p14="http://schemas.microsoft.com/office/powerpoint/2010/main" val="923154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457200" y="4343400"/>
            <a:ext cx="8001000" cy="917575"/>
          </a:xfrm>
        </p:spPr>
        <p:txBody>
          <a:bodyPr anchor="b" anchorCtr="0"/>
          <a:lstStyle>
            <a:lvl1pPr>
              <a:defRPr sz="400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457200" y="5334000"/>
            <a:ext cx="6400800" cy="533400"/>
          </a:xfrm>
        </p:spPr>
        <p:txBody>
          <a:bodyPr/>
          <a:lstStyle>
            <a:lvl1pPr marL="0" indent="0">
              <a:buFontTx/>
              <a:buNone/>
              <a:defRPr sz="2800">
                <a:solidFill>
                  <a:schemeClr val="bg1"/>
                </a:solidFill>
                <a:effectLst>
                  <a:outerShdw blurRad="38100" dist="38100" dir="2700000" algn="tl">
                    <a:srgbClr val="000000">
                      <a:alpha val="43137"/>
                    </a:srgbClr>
                  </a:outerShdw>
                </a:effectLst>
                <a:latin typeface="Arial" panose="020B0604020202020204" pitchFamily="34" charset="0"/>
              </a:defRPr>
            </a:lvl1pPr>
          </a:lstStyle>
          <a:p>
            <a:r>
              <a:rPr lang="en-US" dirty="0"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bwMode="white">
          <a:xfrm>
            <a:off x="6705600" y="76200"/>
            <a:ext cx="2362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0486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1" y="3657600"/>
            <a:ext cx="7848600" cy="838200"/>
          </a:xfrm>
          <a:ln>
            <a:noFill/>
          </a:ln>
        </p:spPr>
        <p:txBody>
          <a:bodyPr anchor="t"/>
          <a:lstStyle>
            <a:lvl1pPr algn="r">
              <a:defRPr sz="4000" b="1" cap="none">
                <a:solidFill>
                  <a:schemeClr val="bg1"/>
                </a:solidFill>
                <a:effectLst>
                  <a:outerShdw blurRad="50800" dist="38100" dir="2700000" algn="tl" rotWithShape="0">
                    <a:srgbClr val="000000">
                      <a:alpha val="73000"/>
                    </a:srgbClr>
                  </a:outerShdw>
                </a:effectLst>
                <a:latin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0755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81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7383463" y="152400"/>
            <a:ext cx="17605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oHealth_logofinal-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228600"/>
            <a:ext cx="1331058" cy="278409"/>
          </a:xfrm>
          <a:prstGeom prst="rect">
            <a:avLst/>
          </a:prstGeom>
        </p:spPr>
      </p:pic>
    </p:spTree>
    <p:extLst>
      <p:ext uri="{BB962C8B-B14F-4D97-AF65-F5344CB8AC3E}">
        <p14:creationId xmlns:p14="http://schemas.microsoft.com/office/powerpoint/2010/main" val="29191304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orient="horz" pos="81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38587"/>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438400"/>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83333"/>
          <a:stretch/>
        </p:blipFill>
        <p:spPr>
          <a:xfrm>
            <a:off x="0" y="0"/>
            <a:ext cx="9144000" cy="685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648200"/>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648200"/>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Rectangle 2"/>
          <p:cNvSpPr/>
          <p:nvPr userDrawn="1"/>
        </p:nvSpPr>
        <p:spPr>
          <a:xfrm>
            <a:off x="7383463" y="152400"/>
            <a:ext cx="17605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oHealth_logofinal-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228600"/>
            <a:ext cx="1331058" cy="278409"/>
          </a:xfrm>
          <a:prstGeom prst="rect">
            <a:avLst/>
          </a:prstGeom>
        </p:spPr>
      </p:pic>
    </p:spTree>
    <p:extLst>
      <p:ext uri="{BB962C8B-B14F-4D97-AF65-F5344CB8AC3E}">
        <p14:creationId xmlns:p14="http://schemas.microsoft.com/office/powerpoint/2010/main" val="2633233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7383463" y="152400"/>
            <a:ext cx="17605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oHealth_logofinal-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228600"/>
            <a:ext cx="1331058" cy="278409"/>
          </a:xfrm>
          <a:prstGeom prst="rect">
            <a:avLst/>
          </a:prstGeom>
        </p:spPr>
      </p:pic>
    </p:spTree>
    <p:extLst>
      <p:ext uri="{BB962C8B-B14F-4D97-AF65-F5344CB8AC3E}">
        <p14:creationId xmlns:p14="http://schemas.microsoft.com/office/powerpoint/2010/main" val="273640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954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b="83333"/>
          <a:stretch/>
        </p:blipFill>
        <p:spPr>
          <a:xfrm>
            <a:off x="0" y="6172200"/>
            <a:ext cx="9144000" cy="685800"/>
          </a:xfrm>
          <a:prstGeom prst="rect">
            <a:avLst/>
          </a:prstGeom>
        </p:spPr>
      </p:pic>
      <p:sp>
        <p:nvSpPr>
          <p:cNvPr id="4" name="TextBox 3"/>
          <p:cNvSpPr txBox="1"/>
          <p:nvPr userDrawn="1"/>
        </p:nvSpPr>
        <p:spPr>
          <a:xfrm>
            <a:off x="8382000" y="6430090"/>
            <a:ext cx="533400" cy="246221"/>
          </a:xfrm>
          <a:prstGeom prst="rect">
            <a:avLst/>
          </a:prstGeom>
          <a:noFill/>
        </p:spPr>
        <p:txBody>
          <a:bodyPr wrap="square" rtlCol="0">
            <a:spAutoFit/>
          </a:bodyPr>
          <a:lstStyle/>
          <a:p>
            <a:pPr algn="r"/>
            <a:fld id="{458A8E43-54DA-4C7E-BB50-9D65A1A3E974}" type="slidenum">
              <a:rPr lang="en-US" sz="1000" smtClean="0">
                <a:solidFill>
                  <a:schemeClr val="bg1"/>
                </a:solidFill>
                <a:latin typeface="Arial" panose="020B0604020202020204" pitchFamily="34" charset="0"/>
              </a:rPr>
              <a:pPr algn="r"/>
              <a:t>‹#›</a:t>
            </a:fld>
            <a:endParaRPr lang="en-US" sz="1000" dirty="0">
              <a:solidFill>
                <a:schemeClr val="bg1"/>
              </a:solidFill>
              <a:latin typeface="Arial" panose="020B0604020202020204" pitchFamily="34" charset="0"/>
            </a:endParaRPr>
          </a:p>
        </p:txBody>
      </p:sp>
      <p:pic>
        <p:nvPicPr>
          <p:cNvPr id="7" name="Picture 6" descr="C:\Users\kbernia\AppData\Local\Microsoft\Windows\Temporary Internet Files\Content.Outlook\LP2OEIQN\DirectHealth_logo-326x85.png"/>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88770" y="201742"/>
            <a:ext cx="1326630" cy="331658"/>
          </a:xfrm>
          <a:prstGeom prst="rect">
            <a:avLst/>
          </a:prstGeom>
          <a:noFill/>
          <a:ln>
            <a:noFill/>
          </a:ln>
        </p:spPr>
      </p:pic>
      <p:sp>
        <p:nvSpPr>
          <p:cNvPr id="3" name="TextBox 2"/>
          <p:cNvSpPr txBox="1"/>
          <p:nvPr userDrawn="1"/>
        </p:nvSpPr>
        <p:spPr>
          <a:xfrm>
            <a:off x="455644" y="6399312"/>
            <a:ext cx="6045200" cy="276999"/>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rgbClr val="FFFFFF"/>
                </a:solidFill>
                <a:latin typeface="Arial" panose="020B0604020202020204" pitchFamily="34" charset="0"/>
                <a:ea typeface="+mn-ea"/>
                <a:cs typeface="+mn-cs"/>
              </a:rPr>
              <a:t>Internal Use Only – Not for Distribution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51" r:id="rId4"/>
    <p:sldLayoutId id="2147483652" r:id="rId5"/>
    <p:sldLayoutId id="2147483654" r:id="rId6"/>
    <p:sldLayoutId id="2147483684" r:id="rId7"/>
    <p:sldLayoutId id="2147483655" r:id="rId8"/>
    <p:sldLayoutId id="2147483685" r:id="rId9"/>
    <p:sldLayoutId id="2147483674" r:id="rId10"/>
    <p:sldLayoutId id="2147483682" r:id="rId11"/>
  </p:sldLayoutIdLst>
  <p:txStyles>
    <p:titleStyle>
      <a:lvl1pPr algn="l" rtl="0" eaLnBrk="1" fontAlgn="base" hangingPunct="1">
        <a:spcBef>
          <a:spcPct val="0"/>
        </a:spcBef>
        <a:spcAft>
          <a:spcPct val="0"/>
        </a:spcAft>
        <a:defRPr sz="3000" b="1">
          <a:solidFill>
            <a:schemeClr val="accent2">
              <a:lumMod val="50000"/>
            </a:schemeClr>
          </a:solidFill>
          <a:latin typeface="Arial" panose="020B0604020202020204" pitchFamily="34" charset="0"/>
          <a:ea typeface="+mj-ea"/>
          <a:cs typeface="+mj-cs"/>
        </a:defRPr>
      </a:lvl1pPr>
      <a:lvl2pPr algn="l" rtl="0" eaLnBrk="1" fontAlgn="base" hangingPunct="1">
        <a:spcBef>
          <a:spcPct val="0"/>
        </a:spcBef>
        <a:spcAft>
          <a:spcPct val="0"/>
        </a:spcAft>
        <a:defRPr sz="4400" b="1">
          <a:solidFill>
            <a:srgbClr val="000000"/>
          </a:solidFill>
          <a:latin typeface="Arial" charset="0"/>
        </a:defRPr>
      </a:lvl2pPr>
      <a:lvl3pPr algn="l" rtl="0" eaLnBrk="1" fontAlgn="base" hangingPunct="1">
        <a:spcBef>
          <a:spcPct val="0"/>
        </a:spcBef>
        <a:spcAft>
          <a:spcPct val="0"/>
        </a:spcAft>
        <a:defRPr sz="4400" b="1">
          <a:solidFill>
            <a:srgbClr val="000000"/>
          </a:solidFill>
          <a:latin typeface="Arial" charset="0"/>
        </a:defRPr>
      </a:lvl3pPr>
      <a:lvl4pPr algn="l" rtl="0" eaLnBrk="1" fontAlgn="base" hangingPunct="1">
        <a:spcBef>
          <a:spcPct val="0"/>
        </a:spcBef>
        <a:spcAft>
          <a:spcPct val="0"/>
        </a:spcAft>
        <a:defRPr sz="4400" b="1">
          <a:solidFill>
            <a:srgbClr val="000000"/>
          </a:solidFill>
          <a:latin typeface="Arial" charset="0"/>
        </a:defRPr>
      </a:lvl4pPr>
      <a:lvl5pPr algn="l" rtl="0" eaLnBrk="1" fontAlgn="base" hangingPunct="1">
        <a:spcBef>
          <a:spcPct val="0"/>
        </a:spcBef>
        <a:spcAft>
          <a:spcPct val="0"/>
        </a:spcAft>
        <a:defRPr sz="4400" b="1">
          <a:solidFill>
            <a:srgbClr val="000000"/>
          </a:solidFill>
          <a:latin typeface="Arial" charset="0"/>
        </a:defRPr>
      </a:lvl5pPr>
      <a:lvl6pPr marL="457200" algn="l" rtl="0" eaLnBrk="1" fontAlgn="base" hangingPunct="1">
        <a:spcBef>
          <a:spcPct val="0"/>
        </a:spcBef>
        <a:spcAft>
          <a:spcPct val="0"/>
        </a:spcAft>
        <a:defRPr sz="4400" b="1">
          <a:solidFill>
            <a:srgbClr val="000000"/>
          </a:solidFill>
          <a:latin typeface="Arial" charset="0"/>
        </a:defRPr>
      </a:lvl6pPr>
      <a:lvl7pPr marL="914400" algn="l" rtl="0" eaLnBrk="1" fontAlgn="base" hangingPunct="1">
        <a:spcBef>
          <a:spcPct val="0"/>
        </a:spcBef>
        <a:spcAft>
          <a:spcPct val="0"/>
        </a:spcAft>
        <a:defRPr sz="4400" b="1">
          <a:solidFill>
            <a:srgbClr val="000000"/>
          </a:solidFill>
          <a:latin typeface="Arial" charset="0"/>
        </a:defRPr>
      </a:lvl7pPr>
      <a:lvl8pPr marL="1371600" algn="l" rtl="0" eaLnBrk="1" fontAlgn="base" hangingPunct="1">
        <a:spcBef>
          <a:spcPct val="0"/>
        </a:spcBef>
        <a:spcAft>
          <a:spcPct val="0"/>
        </a:spcAft>
        <a:defRPr sz="4400" b="1">
          <a:solidFill>
            <a:srgbClr val="000000"/>
          </a:solidFill>
          <a:latin typeface="Arial" charset="0"/>
        </a:defRPr>
      </a:lvl8pPr>
      <a:lvl9pPr marL="1828800" algn="l" rtl="0" eaLnBrk="1" fontAlgn="base" hangingPunct="1">
        <a:spcBef>
          <a:spcPct val="0"/>
        </a:spcBef>
        <a:spcAft>
          <a:spcPct val="0"/>
        </a:spcAft>
        <a:defRPr sz="4400" b="1">
          <a:solidFill>
            <a:srgbClr val="000000"/>
          </a:solidFill>
          <a:latin typeface="Arial" charset="0"/>
        </a:defRPr>
      </a:lvl9pPr>
    </p:titleStyle>
    <p:bodyStyle>
      <a:lvl1pPr marL="342900" indent="-342900" algn="l" rtl="0" eaLnBrk="1" fontAlgn="base" hangingPunct="1">
        <a:spcBef>
          <a:spcPts val="1200"/>
        </a:spcBef>
        <a:spcAft>
          <a:spcPct val="0"/>
        </a:spcAft>
        <a:buClr>
          <a:schemeClr val="accent2">
            <a:lumMod val="50000"/>
          </a:schemeClr>
        </a:buClr>
        <a:buChar char="•"/>
        <a:defRPr sz="3000">
          <a:solidFill>
            <a:srgbClr val="000000"/>
          </a:solidFill>
          <a:latin typeface="Arial" panose="020B0604020202020204" pitchFamily="34" charset="0"/>
          <a:ea typeface="+mn-ea"/>
          <a:cs typeface="+mn-cs"/>
        </a:defRPr>
      </a:lvl1pPr>
      <a:lvl2pPr marL="742950" indent="-285750" algn="l" rtl="0" eaLnBrk="1" fontAlgn="base" hangingPunct="1">
        <a:spcBef>
          <a:spcPts val="1200"/>
        </a:spcBef>
        <a:spcAft>
          <a:spcPct val="0"/>
        </a:spcAft>
        <a:buClr>
          <a:schemeClr val="accent2">
            <a:lumMod val="50000"/>
          </a:schemeClr>
        </a:buClr>
        <a:buChar char="–"/>
        <a:defRPr sz="2800">
          <a:solidFill>
            <a:srgbClr val="000000"/>
          </a:solidFill>
          <a:latin typeface="Arial" panose="020B0604020202020204" pitchFamily="34" charset="0"/>
        </a:defRPr>
      </a:lvl2pPr>
      <a:lvl3pPr marL="1143000" indent="-228600" algn="l" rtl="0" eaLnBrk="1" fontAlgn="base" hangingPunct="1">
        <a:spcBef>
          <a:spcPts val="1200"/>
        </a:spcBef>
        <a:spcAft>
          <a:spcPct val="0"/>
        </a:spcAft>
        <a:buClr>
          <a:schemeClr val="accent2">
            <a:lumMod val="50000"/>
          </a:schemeClr>
        </a:buClr>
        <a:buChar char="•"/>
        <a:defRPr sz="2400">
          <a:solidFill>
            <a:srgbClr val="000000"/>
          </a:solidFill>
          <a:latin typeface="Arial" panose="020B0604020202020204" pitchFamily="34" charset="0"/>
        </a:defRPr>
      </a:lvl3pPr>
      <a:lvl4pPr marL="1600200" indent="-228600" algn="l" rtl="0" eaLnBrk="1" fontAlgn="base" hangingPunct="1">
        <a:spcBef>
          <a:spcPts val="1200"/>
        </a:spcBef>
        <a:spcAft>
          <a:spcPct val="0"/>
        </a:spcAft>
        <a:buClr>
          <a:schemeClr val="accent2">
            <a:lumMod val="50000"/>
          </a:schemeClr>
        </a:buClr>
        <a:buChar char="–"/>
        <a:defRPr sz="2000">
          <a:solidFill>
            <a:srgbClr val="000000"/>
          </a:solidFill>
          <a:latin typeface="Arial" panose="020B0604020202020204" pitchFamily="34" charset="0"/>
        </a:defRPr>
      </a:lvl4pPr>
      <a:lvl5pPr marL="2057400" indent="-228600" algn="l" rtl="0" eaLnBrk="1" fontAlgn="base" hangingPunct="1">
        <a:spcBef>
          <a:spcPts val="1200"/>
        </a:spcBef>
        <a:spcAft>
          <a:spcPct val="0"/>
        </a:spcAft>
        <a:buClr>
          <a:schemeClr val="accent2">
            <a:lumMod val="50000"/>
          </a:schemeClr>
        </a:buClr>
        <a:buChar char="»"/>
        <a:defRPr sz="2000">
          <a:solidFill>
            <a:srgbClr val="000000"/>
          </a:solidFill>
          <a:latin typeface="Arial" panose="020B0604020202020204" pitchFamily="34" charset="0"/>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http://img.jangomail.com/Clients/1923307/Images/2.p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C:\Users\kbernia\AppData\Local\Microsoft\Windows\Temporary Internet Files\Content.Outlook\LP2OEIQN\DirectHealth_logo-326x8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0911" y="4572000"/>
            <a:ext cx="26221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943100" y="1828800"/>
            <a:ext cx="5257800" cy="175260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marL="38100" indent="0">
              <a:buNone/>
            </a:pPr>
            <a:r>
              <a:rPr lang="en-US" sz="3200" b="1" dirty="0">
                <a:solidFill>
                  <a:schemeClr val="bg1"/>
                </a:solidFill>
                <a:effectLst>
                  <a:outerShdw blurRad="38100" dist="38100" dir="2700000" algn="tl">
                    <a:srgbClr val="000000">
                      <a:alpha val="43137"/>
                    </a:srgbClr>
                  </a:outerShdw>
                </a:effectLst>
                <a:latin typeface="Arial" panose="020B0604020202020204" pitchFamily="34" charset="0"/>
              </a:rPr>
              <a:t>2016 Walmart Program</a:t>
            </a:r>
          </a:p>
          <a:p>
            <a:pPr marL="38100" indent="0">
              <a:spcBef>
                <a:spcPts val="600"/>
              </a:spcBef>
              <a:buNone/>
            </a:pPr>
            <a:r>
              <a:rPr lang="en-US" sz="2400" b="1" dirty="0" err="1" smtClean="0">
                <a:solidFill>
                  <a:schemeClr val="bg1"/>
                </a:solidFill>
                <a:effectLst>
                  <a:outerShdw blurRad="38100" dist="38100" dir="2700000" algn="tl">
                    <a:srgbClr val="000000">
                      <a:alpha val="43137"/>
                    </a:srgbClr>
                  </a:outerShdw>
                </a:effectLst>
                <a:latin typeface="Arial" panose="020B0604020202020204" pitchFamily="34" charset="0"/>
              </a:rPr>
              <a:t>DirectHealth</a:t>
            </a:r>
            <a:r>
              <a:rPr lang="en-US" sz="2400" b="1"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rPr>
              <a:t>Agent Portal</a:t>
            </a:r>
          </a:p>
        </p:txBody>
      </p:sp>
    </p:spTree>
    <p:extLst>
      <p:ext uri="{BB962C8B-B14F-4D97-AF65-F5344CB8AC3E}">
        <p14:creationId xmlns:p14="http://schemas.microsoft.com/office/powerpoint/2010/main" val="3394783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a:t>
            </a:r>
            <a:r>
              <a:rPr lang="en-US" dirty="0" smtClean="0"/>
              <a:t>Certification</a:t>
            </a:r>
            <a:endParaRPr lang="en-US" dirty="0"/>
          </a:p>
        </p:txBody>
      </p:sp>
      <p:pic>
        <p:nvPicPr>
          <p:cNvPr id="2050" name="Picture 2" descr="2.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2334962" y="1219200"/>
            <a:ext cx="4474075" cy="4665821"/>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819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Carrier </a:t>
            </a:r>
            <a:r>
              <a:rPr lang="en-US" dirty="0" smtClean="0"/>
              <a:t>Certification</a:t>
            </a:r>
            <a:endParaRPr lang="en-US" dirty="0"/>
          </a:p>
        </p:txBody>
      </p:sp>
      <p:pic>
        <p:nvPicPr>
          <p:cNvPr id="3" name="Picture 2"/>
          <p:cNvPicPr>
            <a:picLocks noChangeAspect="1"/>
          </p:cNvPicPr>
          <p:nvPr/>
        </p:nvPicPr>
        <p:blipFill>
          <a:blip r:embed="rId3"/>
          <a:stretch>
            <a:fillRect/>
          </a:stretch>
        </p:blipFill>
        <p:spPr>
          <a:xfrm>
            <a:off x="419871" y="1222208"/>
            <a:ext cx="8350150" cy="473568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984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1800" y="1219200"/>
            <a:ext cx="8331200" cy="4724400"/>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a:t>Name Tag </a:t>
            </a:r>
            <a:r>
              <a:rPr lang="en-US" dirty="0" smtClean="0"/>
              <a:t>Ordering</a:t>
            </a:r>
            <a:endParaRPr lang="en-US" dirty="0"/>
          </a:p>
        </p:txBody>
      </p:sp>
      <p:pic>
        <p:nvPicPr>
          <p:cNvPr id="2" name="Picture 1"/>
          <p:cNvPicPr>
            <a:picLocks noChangeAspect="1"/>
          </p:cNvPicPr>
          <p:nvPr/>
        </p:nvPicPr>
        <p:blipFill rotWithShape="1">
          <a:blip r:embed="rId3"/>
          <a:srcRect l="26788" t="23543" r="28860" b="17519"/>
          <a:stretch/>
        </p:blipFill>
        <p:spPr>
          <a:xfrm>
            <a:off x="1746571" y="2057400"/>
            <a:ext cx="5653314" cy="3756276"/>
          </a:xfrm>
          <a:prstGeom prst="rect">
            <a:avLst/>
          </a:prstGeom>
        </p:spPr>
      </p:pic>
      <p:pic>
        <p:nvPicPr>
          <p:cNvPr id="11" name="Picture 10"/>
          <p:cNvPicPr>
            <a:picLocks noChangeAspect="1"/>
          </p:cNvPicPr>
          <p:nvPr/>
        </p:nvPicPr>
        <p:blipFill rotWithShape="1">
          <a:blip r:embed="rId3"/>
          <a:srcRect b="83571"/>
          <a:stretch/>
        </p:blipFill>
        <p:spPr>
          <a:xfrm>
            <a:off x="431800" y="1219200"/>
            <a:ext cx="8331200" cy="717754"/>
          </a:xfrm>
          <a:prstGeom prst="rect">
            <a:avLst/>
          </a:prstGeom>
        </p:spPr>
      </p:pic>
    </p:spTree>
    <p:extLst>
      <p:ext uri="{BB962C8B-B14F-4D97-AF65-F5344CB8AC3E}">
        <p14:creationId xmlns:p14="http://schemas.microsoft.com/office/powerpoint/2010/main" val="403485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0" y="22860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r" rtl="0" eaLnBrk="0" fontAlgn="base" hangingPunct="0">
              <a:lnSpc>
                <a:spcPct val="80000"/>
              </a:lnSpc>
              <a:spcBef>
                <a:spcPct val="0"/>
              </a:spcBef>
              <a:spcAft>
                <a:spcPct val="0"/>
              </a:spcAft>
              <a:defRPr lang="en-US" sz="4000" b="1" kern="1200" cap="none">
                <a:solidFill>
                  <a:schemeClr val="bg1"/>
                </a:solidFill>
                <a:effectLst>
                  <a:outerShdw blurRad="50800" dist="38100" dir="2700000" algn="tl" rotWithShape="0">
                    <a:srgbClr val="000000">
                      <a:alpha val="73000"/>
                    </a:srgbClr>
                  </a:outerShdw>
                </a:effectLst>
                <a:latin typeface="+mj-lt"/>
                <a:ea typeface="ＭＳ Ｐゴシック" pitchFamily="34" charset="-128"/>
                <a:cs typeface="MS PGothic" charset="0"/>
              </a:defRPr>
            </a:lvl1pPr>
            <a:lvl2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2pPr>
            <a:lvl3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3pPr>
            <a:lvl4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4pPr>
            <a:lvl5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5pPr>
            <a:lvl6pPr marL="457200" algn="l" rtl="0" fontAlgn="base">
              <a:lnSpc>
                <a:spcPct val="80000"/>
              </a:lnSpc>
              <a:spcBef>
                <a:spcPct val="0"/>
              </a:spcBef>
              <a:spcAft>
                <a:spcPct val="0"/>
              </a:spcAft>
              <a:defRPr sz="3000" b="1">
                <a:solidFill>
                  <a:schemeClr val="tx2"/>
                </a:solidFill>
                <a:latin typeface="Arial" pitchFamily="34" charset="0"/>
              </a:defRPr>
            </a:lvl6pPr>
            <a:lvl7pPr marL="914400" algn="l" rtl="0" fontAlgn="base">
              <a:lnSpc>
                <a:spcPct val="80000"/>
              </a:lnSpc>
              <a:spcBef>
                <a:spcPct val="0"/>
              </a:spcBef>
              <a:spcAft>
                <a:spcPct val="0"/>
              </a:spcAft>
              <a:defRPr sz="3000" b="1">
                <a:solidFill>
                  <a:schemeClr val="tx2"/>
                </a:solidFill>
                <a:latin typeface="Arial" pitchFamily="34" charset="0"/>
              </a:defRPr>
            </a:lvl7pPr>
            <a:lvl8pPr marL="1371600" algn="l" rtl="0" fontAlgn="base">
              <a:lnSpc>
                <a:spcPct val="80000"/>
              </a:lnSpc>
              <a:spcBef>
                <a:spcPct val="0"/>
              </a:spcBef>
              <a:spcAft>
                <a:spcPct val="0"/>
              </a:spcAft>
              <a:defRPr sz="3000" b="1">
                <a:solidFill>
                  <a:schemeClr val="tx2"/>
                </a:solidFill>
                <a:latin typeface="Arial" pitchFamily="34" charset="0"/>
              </a:defRPr>
            </a:lvl8pPr>
            <a:lvl9pPr marL="1828800" algn="l" rtl="0" fontAlgn="base">
              <a:lnSpc>
                <a:spcPct val="80000"/>
              </a:lnSpc>
              <a:spcBef>
                <a:spcPct val="0"/>
              </a:spcBef>
              <a:spcAft>
                <a:spcPct val="0"/>
              </a:spcAft>
              <a:defRPr sz="3000" b="1">
                <a:solidFill>
                  <a:schemeClr val="tx2"/>
                </a:solidFill>
                <a:latin typeface="Arial" pitchFamily="34" charset="0"/>
              </a:defRPr>
            </a:lvl9pPr>
          </a:lstStyle>
          <a:p>
            <a:pPr algn="ctr">
              <a:lnSpc>
                <a:spcPct val="100000"/>
              </a:lnSpc>
              <a:defRPr/>
            </a:pPr>
            <a:r>
              <a:rPr lang="en-US" dirty="0" smtClean="0">
                <a:solidFill>
                  <a:schemeClr val="accent2">
                    <a:lumMod val="50000"/>
                  </a:schemeClr>
                </a:solidFill>
                <a:effectLst/>
                <a:latin typeface="Arial" panose="020B0604020202020204" pitchFamily="34" charset="0"/>
                <a:cs typeface="Arial" panose="020B0604020202020204" pitchFamily="34" charset="0"/>
              </a:rPr>
              <a:t>Scheduling Sales Events</a:t>
            </a:r>
            <a:endParaRPr lang="en-US" dirty="0" smtClean="0">
              <a:solidFill>
                <a:schemeClr val="accent2">
                  <a:lumMod val="50000"/>
                </a:schemeClr>
              </a:solidFill>
              <a:effectLst/>
              <a:latin typeface="Arial" panose="020B0604020202020204" pitchFamily="34" charset="0"/>
              <a:cs typeface="Times New Roman" pitchFamily="18" charset="0"/>
            </a:endParaRPr>
          </a:p>
        </p:txBody>
      </p:sp>
      <p:pic>
        <p:nvPicPr>
          <p:cNvPr id="11" name="Picture 10" descr="C:\Users\kbernia\AppData\Local\Microsoft\Windows\Temporary Internet Files\Content.Outlook\LP2OEIQN\DirectHealth_logo-326x85.png"/>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1202"/>
            <a:ext cx="3048000" cy="736023"/>
          </a:xfrm>
          <a:prstGeom prst="rect">
            <a:avLst/>
          </a:prstGeom>
          <a:noFill/>
          <a:ln>
            <a:noFill/>
          </a:ln>
        </p:spPr>
      </p:pic>
    </p:spTree>
    <p:extLst>
      <p:ext uri="{BB962C8B-B14F-4D97-AF65-F5344CB8AC3E}">
        <p14:creationId xmlns:p14="http://schemas.microsoft.com/office/powerpoint/2010/main" val="28525576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Scheduling Events Basics</a:t>
            </a:r>
            <a:endParaRPr lang="en-US" dirty="0"/>
          </a:p>
        </p:txBody>
      </p:sp>
      <p:sp>
        <p:nvSpPr>
          <p:cNvPr id="10243" name="Content Placeholder 2"/>
          <p:cNvSpPr>
            <a:spLocks noGrp="1"/>
          </p:cNvSpPr>
          <p:nvPr>
            <p:ph idx="1"/>
          </p:nvPr>
        </p:nvSpPr>
        <p:spPr/>
        <p:txBody>
          <a:bodyPr/>
          <a:lstStyle/>
          <a:p>
            <a:pPr>
              <a:spcBef>
                <a:spcPts val="900"/>
              </a:spcBef>
            </a:pPr>
            <a:r>
              <a:rPr lang="en-US" sz="2400" dirty="0" smtClean="0"/>
              <a:t>What is a Sales Event</a:t>
            </a:r>
          </a:p>
          <a:p>
            <a:pPr>
              <a:spcBef>
                <a:spcPts val="900"/>
              </a:spcBef>
            </a:pPr>
            <a:r>
              <a:rPr lang="en-US" sz="2400" dirty="0" smtClean="0"/>
              <a:t>Why do I need to Schedule Work Hours</a:t>
            </a:r>
          </a:p>
          <a:p>
            <a:pPr>
              <a:spcBef>
                <a:spcPts val="900"/>
              </a:spcBef>
            </a:pPr>
            <a:r>
              <a:rPr lang="en-US" sz="2400" dirty="0" smtClean="0"/>
              <a:t>5 Time Slots Available</a:t>
            </a:r>
          </a:p>
          <a:p>
            <a:pPr lvl="1">
              <a:spcBef>
                <a:spcPts val="900"/>
              </a:spcBef>
            </a:pPr>
            <a:r>
              <a:rPr lang="en-US" sz="2200" dirty="0" smtClean="0"/>
              <a:t>9 AM to 1 PM</a:t>
            </a:r>
          </a:p>
          <a:p>
            <a:pPr lvl="1">
              <a:spcBef>
                <a:spcPts val="900"/>
              </a:spcBef>
            </a:pPr>
            <a:r>
              <a:rPr lang="en-US" sz="2200" dirty="0" smtClean="0"/>
              <a:t>10 AM to 4 PM</a:t>
            </a:r>
          </a:p>
          <a:p>
            <a:pPr lvl="1">
              <a:spcBef>
                <a:spcPts val="900"/>
              </a:spcBef>
            </a:pPr>
            <a:r>
              <a:rPr lang="en-US" sz="2200" dirty="0" smtClean="0"/>
              <a:t>11 AM to 3 PM</a:t>
            </a:r>
          </a:p>
          <a:p>
            <a:pPr lvl="1">
              <a:spcBef>
                <a:spcPts val="900"/>
              </a:spcBef>
            </a:pPr>
            <a:r>
              <a:rPr lang="en-US" sz="2200" dirty="0" smtClean="0"/>
              <a:t>1 PM to 5 PM</a:t>
            </a:r>
          </a:p>
          <a:p>
            <a:pPr lvl="1">
              <a:spcBef>
                <a:spcPts val="900"/>
              </a:spcBef>
            </a:pPr>
            <a:r>
              <a:rPr lang="en-US" sz="2200" dirty="0" smtClean="0"/>
              <a:t>3 PM to 7 PM</a:t>
            </a:r>
          </a:p>
          <a:p>
            <a:pPr>
              <a:spcBef>
                <a:spcPts val="900"/>
              </a:spcBef>
            </a:pPr>
            <a:r>
              <a:rPr lang="en-US" sz="2400" dirty="0" smtClean="0"/>
              <a:t>Hours must be Schedule for all events in the Walmart Store from 10/5/2015 to 1/31/2016.</a:t>
            </a:r>
          </a:p>
        </p:txBody>
      </p:sp>
    </p:spTree>
    <p:extLst>
      <p:ext uri="{BB962C8B-B14F-4D97-AF65-F5344CB8AC3E}">
        <p14:creationId xmlns:p14="http://schemas.microsoft.com/office/powerpoint/2010/main" val="299291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Scheduling Events Timeline</a:t>
            </a:r>
            <a:endParaRPr lang="en-US" dirty="0"/>
          </a:p>
        </p:txBody>
      </p:sp>
      <p:sp>
        <p:nvSpPr>
          <p:cNvPr id="5" name="Content Placeholder 4"/>
          <p:cNvSpPr>
            <a:spLocks noGrp="1"/>
          </p:cNvSpPr>
          <p:nvPr>
            <p:ph idx="1"/>
          </p:nvPr>
        </p:nvSpPr>
        <p:spPr>
          <a:xfrm>
            <a:off x="457200" y="2971800"/>
            <a:ext cx="8229600" cy="2209800"/>
          </a:xfrm>
        </p:spPr>
        <p:txBody>
          <a:bodyPr/>
          <a:lstStyle/>
          <a:p>
            <a:r>
              <a:rPr lang="en-US" sz="2200" dirty="0" smtClean="0"/>
              <a:t>Dates that are not outside of 15 calendar days will not be available for scheduling new events.</a:t>
            </a:r>
          </a:p>
          <a:p>
            <a:r>
              <a:rPr lang="en-US" sz="2200" dirty="0" smtClean="0"/>
              <a:t>You have the option to modify or change your events. </a:t>
            </a:r>
          </a:p>
          <a:p>
            <a:r>
              <a:rPr lang="en-US" sz="2200" dirty="0" smtClean="0"/>
              <a:t>Once you meet your limit of 5 permissible changes or cancels, you will require escalated intervention to cancel events.</a:t>
            </a:r>
          </a:p>
        </p:txBody>
      </p:sp>
      <p:graphicFrame>
        <p:nvGraphicFramePr>
          <p:cNvPr id="2" name="Table 1"/>
          <p:cNvGraphicFramePr>
            <a:graphicFrameLocks noGrp="1"/>
          </p:cNvGraphicFramePr>
          <p:nvPr>
            <p:extLst>
              <p:ext uri="{D42A27DB-BD31-4B8C-83A1-F6EECF244321}">
                <p14:modId xmlns:p14="http://schemas.microsoft.com/office/powerpoint/2010/main" val="3357449734"/>
              </p:ext>
            </p:extLst>
          </p:nvPr>
        </p:nvGraphicFramePr>
        <p:xfrm>
          <a:off x="431800" y="1447800"/>
          <a:ext cx="8256588" cy="1242060"/>
        </p:xfrm>
        <a:graphic>
          <a:graphicData uri="http://schemas.openxmlformats.org/drawingml/2006/table">
            <a:tbl>
              <a:tblPr firstRow="1" firstCol="1" bandRow="1">
                <a:tableStyleId>{5C22544A-7EE6-4342-B048-85BDC9FD1C3A}</a:tableStyleId>
              </a:tblPr>
              <a:tblGrid>
                <a:gridCol w="2064147"/>
                <a:gridCol w="2064147"/>
                <a:gridCol w="2064147"/>
                <a:gridCol w="2064147"/>
              </a:tblGrid>
              <a:tr h="0">
                <a:tc>
                  <a:txBody>
                    <a:bodyPr/>
                    <a:lstStyle/>
                    <a:p>
                      <a:pPr marL="0" marR="0">
                        <a:spcBef>
                          <a:spcPts val="0"/>
                        </a:spcBef>
                        <a:spcAft>
                          <a:spcPts val="0"/>
                        </a:spcAft>
                      </a:pPr>
                      <a:r>
                        <a:rPr lang="en-US" sz="1600" b="1" dirty="0">
                          <a:effectLst/>
                          <a:latin typeface="Arial" panose="020B0604020202020204" pitchFamily="34" charset="0"/>
                        </a:rPr>
                        <a:t>Number of Permissible Changes/Cancels</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142875" marT="66675" marB="66675">
                    <a:solidFill>
                      <a:srgbClr val="00B0F0"/>
                    </a:solidFill>
                  </a:tcPr>
                </a:tc>
                <a:tc>
                  <a:txBody>
                    <a:bodyPr/>
                    <a:lstStyle/>
                    <a:p>
                      <a:pPr marL="0" marR="0">
                        <a:spcBef>
                          <a:spcPts val="0"/>
                        </a:spcBef>
                        <a:spcAft>
                          <a:spcPts val="0"/>
                        </a:spcAft>
                      </a:pPr>
                      <a:r>
                        <a:rPr lang="en-US" sz="1600" b="1" dirty="0">
                          <a:effectLst/>
                          <a:latin typeface="Arial" panose="020B0604020202020204" pitchFamily="34" charset="0"/>
                        </a:rPr>
                        <a:t>Required Days Prior to Creating New Event</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142875" marT="66675" marB="66675">
                    <a:solidFill>
                      <a:srgbClr val="00B0F0"/>
                    </a:solidFill>
                  </a:tcPr>
                </a:tc>
                <a:tc>
                  <a:txBody>
                    <a:bodyPr/>
                    <a:lstStyle/>
                    <a:p>
                      <a:pPr marL="0" marR="0">
                        <a:spcBef>
                          <a:spcPts val="0"/>
                        </a:spcBef>
                        <a:spcAft>
                          <a:spcPts val="0"/>
                        </a:spcAft>
                      </a:pPr>
                      <a:r>
                        <a:rPr lang="en-US" sz="1600" b="1" dirty="0">
                          <a:effectLst/>
                          <a:latin typeface="Arial" panose="020B0604020202020204" pitchFamily="34" charset="0"/>
                        </a:rPr>
                        <a:t>Required Days to Change Event</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142875" marT="66675" marB="66675">
                    <a:solidFill>
                      <a:srgbClr val="00B0F0"/>
                    </a:solidFill>
                  </a:tcPr>
                </a:tc>
                <a:tc>
                  <a:txBody>
                    <a:bodyPr/>
                    <a:lstStyle/>
                    <a:p>
                      <a:pPr marL="0" marR="0">
                        <a:spcBef>
                          <a:spcPts val="0"/>
                        </a:spcBef>
                        <a:spcAft>
                          <a:spcPts val="0"/>
                        </a:spcAft>
                      </a:pPr>
                      <a:r>
                        <a:rPr lang="en-US" sz="1600" b="1" dirty="0">
                          <a:effectLst/>
                          <a:latin typeface="Arial" panose="020B0604020202020204" pitchFamily="34" charset="0"/>
                        </a:rPr>
                        <a:t>Required Days to Cancel Event</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142875" marT="66675" marB="66675">
                    <a:solidFill>
                      <a:srgbClr val="00B0F0"/>
                    </a:solidFill>
                  </a:tcPr>
                </a:tc>
              </a:tr>
              <a:tr h="0">
                <a:tc>
                  <a:txBody>
                    <a:bodyPr/>
                    <a:lstStyle/>
                    <a:p>
                      <a:pPr marL="0" marR="0" algn="ctr" rtl="0" eaLnBrk="1" hangingPunct="1">
                        <a:spcBef>
                          <a:spcPts val="0"/>
                        </a:spcBef>
                        <a:spcAft>
                          <a:spcPts val="0"/>
                        </a:spcAft>
                      </a:pPr>
                      <a:r>
                        <a:rPr lang="en-US" sz="1600" b="0" kern="1200" dirty="0">
                          <a:solidFill>
                            <a:schemeClr val="dk1"/>
                          </a:solidFill>
                          <a:effectLst/>
                          <a:latin typeface="Arial" panose="020B0604020202020204" pitchFamily="34" charset="0"/>
                          <a:ea typeface="+mn-ea"/>
                          <a:cs typeface="+mn-cs"/>
                        </a:rPr>
                        <a:t>5</a:t>
                      </a:r>
                    </a:p>
                  </a:txBody>
                  <a:tcPr marL="95250" marR="95250" marT="66675" marB="66675">
                    <a:solidFill>
                      <a:schemeClr val="bg1">
                        <a:lumMod val="85000"/>
                      </a:schemeClr>
                    </a:solidFill>
                  </a:tcPr>
                </a:tc>
                <a:tc>
                  <a:txBody>
                    <a:bodyPr/>
                    <a:lstStyle/>
                    <a:p>
                      <a:pPr marL="0" marR="0" algn="ctr">
                        <a:spcBef>
                          <a:spcPts val="0"/>
                        </a:spcBef>
                        <a:spcAft>
                          <a:spcPts val="0"/>
                        </a:spcAft>
                      </a:pPr>
                      <a:r>
                        <a:rPr lang="en-US" sz="1600" b="0" dirty="0">
                          <a:effectLst/>
                          <a:latin typeface="Arial" panose="020B0604020202020204" pitchFamily="34" charset="0"/>
                        </a:rPr>
                        <a:t>15 Days</a:t>
                      </a:r>
                      <a:endParaRPr lang="en-US"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95250" marT="66675" marB="66675">
                    <a:solidFill>
                      <a:schemeClr val="bg1">
                        <a:lumMod val="85000"/>
                      </a:schemeClr>
                    </a:solidFill>
                  </a:tcPr>
                </a:tc>
                <a:tc>
                  <a:txBody>
                    <a:bodyPr/>
                    <a:lstStyle/>
                    <a:p>
                      <a:pPr marL="0" marR="0" algn="ctr">
                        <a:spcBef>
                          <a:spcPts val="0"/>
                        </a:spcBef>
                        <a:spcAft>
                          <a:spcPts val="0"/>
                        </a:spcAft>
                      </a:pPr>
                      <a:r>
                        <a:rPr lang="en-US" sz="1600" b="0" dirty="0">
                          <a:effectLst/>
                          <a:latin typeface="Arial" panose="020B0604020202020204" pitchFamily="34" charset="0"/>
                        </a:rPr>
                        <a:t>7 Days</a:t>
                      </a:r>
                      <a:endParaRPr lang="en-US"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95250" marT="66675" marB="66675">
                    <a:solidFill>
                      <a:schemeClr val="bg1">
                        <a:lumMod val="85000"/>
                      </a:schemeClr>
                    </a:solidFill>
                  </a:tcPr>
                </a:tc>
                <a:tc>
                  <a:txBody>
                    <a:bodyPr/>
                    <a:lstStyle/>
                    <a:p>
                      <a:pPr marL="0" marR="0" algn="ctr">
                        <a:spcBef>
                          <a:spcPts val="0"/>
                        </a:spcBef>
                        <a:spcAft>
                          <a:spcPts val="0"/>
                        </a:spcAft>
                      </a:pPr>
                      <a:r>
                        <a:rPr lang="en-US" sz="1600" b="0" dirty="0">
                          <a:effectLst/>
                          <a:latin typeface="Arial" panose="020B0604020202020204" pitchFamily="34" charset="0"/>
                        </a:rPr>
                        <a:t>7 Days</a:t>
                      </a:r>
                      <a:endParaRPr lang="en-US" sz="1600" b="0" dirty="0">
                        <a:effectLst/>
                        <a:latin typeface="Arial" panose="020B0604020202020204" pitchFamily="34" charset="0"/>
                        <a:ea typeface="Calibri" panose="020F0502020204030204" pitchFamily="34" charset="0"/>
                        <a:cs typeface="Times New Roman" panose="02020603050405020304" pitchFamily="18" charset="0"/>
                      </a:endParaRPr>
                    </a:p>
                  </a:txBody>
                  <a:tcPr marL="95250" marR="95250" marT="66675" marB="66675">
                    <a:solidFill>
                      <a:schemeClr val="bg1">
                        <a:lumMod val="85000"/>
                      </a:schemeClr>
                    </a:solidFill>
                  </a:tcPr>
                </a:tc>
              </a:tr>
            </a:tbl>
          </a:graphicData>
        </a:graphic>
      </p:graphicFrame>
    </p:spTree>
    <p:extLst>
      <p:ext uri="{BB962C8B-B14F-4D97-AF65-F5344CB8AC3E}">
        <p14:creationId xmlns:p14="http://schemas.microsoft.com/office/powerpoint/2010/main" val="283066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a:t>
            </a:r>
            <a:r>
              <a:rPr lang="en-US" dirty="0" smtClean="0"/>
              <a:t>Events</a:t>
            </a:r>
            <a:endParaRPr lang="en-US" dirty="0"/>
          </a:p>
        </p:txBody>
      </p:sp>
      <p:grpSp>
        <p:nvGrpSpPr>
          <p:cNvPr id="5" name="Group 4"/>
          <p:cNvGrpSpPr/>
          <p:nvPr/>
        </p:nvGrpSpPr>
        <p:grpSpPr>
          <a:xfrm>
            <a:off x="395514" y="1208590"/>
            <a:ext cx="8367486" cy="4430210"/>
            <a:chOff x="395514" y="1208590"/>
            <a:chExt cx="8367486" cy="4430210"/>
          </a:xfrm>
        </p:grpSpPr>
        <p:pic>
          <p:nvPicPr>
            <p:cNvPr id="4" name="Picture 3"/>
            <p:cNvPicPr>
              <a:picLocks noChangeAspect="1"/>
            </p:cNvPicPr>
            <p:nvPr/>
          </p:nvPicPr>
          <p:blipFill rotWithShape="1">
            <a:blip r:embed="rId3"/>
            <a:srcRect b="81651"/>
            <a:stretch/>
          </p:blipFill>
          <p:spPr>
            <a:xfrm>
              <a:off x="431799" y="1208590"/>
              <a:ext cx="8331201" cy="852250"/>
            </a:xfrm>
            <a:prstGeom prst="rect">
              <a:avLst/>
            </a:prstGeom>
          </p:spPr>
        </p:pic>
        <p:pic>
          <p:nvPicPr>
            <p:cNvPr id="11" name="Picture 10"/>
            <p:cNvPicPr>
              <a:picLocks noChangeAspect="1"/>
            </p:cNvPicPr>
            <p:nvPr/>
          </p:nvPicPr>
          <p:blipFill rotWithShape="1">
            <a:blip r:embed="rId3"/>
            <a:srcRect l="6317" t="17348" r="6935" b="12499"/>
            <a:stretch/>
          </p:blipFill>
          <p:spPr>
            <a:xfrm>
              <a:off x="395514" y="2071237"/>
              <a:ext cx="8367486" cy="3553540"/>
            </a:xfrm>
            <a:prstGeom prst="rect">
              <a:avLst/>
            </a:prstGeom>
          </p:spPr>
        </p:pic>
        <p:sp>
          <p:nvSpPr>
            <p:cNvPr id="12" name="Rectangle 11"/>
            <p:cNvSpPr/>
            <p:nvPr/>
          </p:nvSpPr>
          <p:spPr>
            <a:xfrm>
              <a:off x="431800" y="1219200"/>
              <a:ext cx="8331200" cy="44196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1997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57200" y="1905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r" rtl="0" eaLnBrk="0" fontAlgn="base" hangingPunct="0">
              <a:lnSpc>
                <a:spcPct val="80000"/>
              </a:lnSpc>
              <a:spcBef>
                <a:spcPct val="0"/>
              </a:spcBef>
              <a:spcAft>
                <a:spcPct val="0"/>
              </a:spcAft>
              <a:defRPr lang="en-US" sz="4000" b="1" kern="1200" cap="none">
                <a:solidFill>
                  <a:schemeClr val="bg1"/>
                </a:solidFill>
                <a:effectLst>
                  <a:outerShdw blurRad="50800" dist="38100" dir="2700000" algn="tl" rotWithShape="0">
                    <a:srgbClr val="000000">
                      <a:alpha val="73000"/>
                    </a:srgbClr>
                  </a:outerShdw>
                </a:effectLst>
                <a:latin typeface="+mj-lt"/>
                <a:ea typeface="ＭＳ Ｐゴシック" pitchFamily="34" charset="-128"/>
                <a:cs typeface="MS PGothic" charset="0"/>
              </a:defRPr>
            </a:lvl1pPr>
            <a:lvl2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2pPr>
            <a:lvl3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3pPr>
            <a:lvl4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4pPr>
            <a:lvl5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5pPr>
            <a:lvl6pPr marL="457200" algn="l" rtl="0" fontAlgn="base">
              <a:lnSpc>
                <a:spcPct val="80000"/>
              </a:lnSpc>
              <a:spcBef>
                <a:spcPct val="0"/>
              </a:spcBef>
              <a:spcAft>
                <a:spcPct val="0"/>
              </a:spcAft>
              <a:defRPr sz="3000" b="1">
                <a:solidFill>
                  <a:schemeClr val="tx2"/>
                </a:solidFill>
                <a:latin typeface="Arial" pitchFamily="34" charset="0"/>
              </a:defRPr>
            </a:lvl6pPr>
            <a:lvl7pPr marL="914400" algn="l" rtl="0" fontAlgn="base">
              <a:lnSpc>
                <a:spcPct val="80000"/>
              </a:lnSpc>
              <a:spcBef>
                <a:spcPct val="0"/>
              </a:spcBef>
              <a:spcAft>
                <a:spcPct val="0"/>
              </a:spcAft>
              <a:defRPr sz="3000" b="1">
                <a:solidFill>
                  <a:schemeClr val="tx2"/>
                </a:solidFill>
                <a:latin typeface="Arial" pitchFamily="34" charset="0"/>
              </a:defRPr>
            </a:lvl7pPr>
            <a:lvl8pPr marL="1371600" algn="l" rtl="0" fontAlgn="base">
              <a:lnSpc>
                <a:spcPct val="80000"/>
              </a:lnSpc>
              <a:spcBef>
                <a:spcPct val="0"/>
              </a:spcBef>
              <a:spcAft>
                <a:spcPct val="0"/>
              </a:spcAft>
              <a:defRPr sz="3000" b="1">
                <a:solidFill>
                  <a:schemeClr val="tx2"/>
                </a:solidFill>
                <a:latin typeface="Arial" pitchFamily="34" charset="0"/>
              </a:defRPr>
            </a:lvl8pPr>
            <a:lvl9pPr marL="1828800" algn="l" rtl="0" fontAlgn="base">
              <a:lnSpc>
                <a:spcPct val="80000"/>
              </a:lnSpc>
              <a:spcBef>
                <a:spcPct val="0"/>
              </a:spcBef>
              <a:spcAft>
                <a:spcPct val="0"/>
              </a:spcAft>
              <a:defRPr sz="3000" b="1">
                <a:solidFill>
                  <a:schemeClr val="tx2"/>
                </a:solidFill>
                <a:latin typeface="Arial" pitchFamily="34" charset="0"/>
              </a:defRPr>
            </a:lvl9pPr>
          </a:lstStyle>
          <a:p>
            <a:pPr algn="ctr">
              <a:lnSpc>
                <a:spcPct val="100000"/>
              </a:lnSpc>
              <a:defRPr/>
            </a:pPr>
            <a:r>
              <a:rPr lang="en-US" sz="4400" dirty="0" smtClean="0">
                <a:solidFill>
                  <a:schemeClr val="accent2">
                    <a:lumMod val="50000"/>
                  </a:schemeClr>
                </a:solidFill>
                <a:effectLst/>
                <a:latin typeface="Arial" panose="020B0604020202020204" pitchFamily="34" charset="0"/>
                <a:cs typeface="Arial" panose="020B0604020202020204" pitchFamily="34" charset="0"/>
              </a:rPr>
              <a:t>Viewing, Changing, and Cancelling Scheduled Events</a:t>
            </a:r>
            <a:endParaRPr lang="en-US" sz="4400" dirty="0" smtClean="0">
              <a:solidFill>
                <a:schemeClr val="accent2">
                  <a:lumMod val="50000"/>
                </a:schemeClr>
              </a:solidFill>
              <a:effectLst/>
              <a:latin typeface="Arial" panose="020B0604020202020204" pitchFamily="34" charset="0"/>
              <a:cs typeface="Times New Roman" pitchFamily="18" charset="0"/>
            </a:endParaRPr>
          </a:p>
        </p:txBody>
      </p:sp>
      <p:pic>
        <p:nvPicPr>
          <p:cNvPr id="11" name="Picture 10" descr="C:\Users\kbernia\AppData\Local\Microsoft\Windows\Temporary Internet Files\Content.Outlook\LP2OEIQN\DirectHealth_logo-326x85.pn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67200"/>
            <a:ext cx="3352800" cy="809625"/>
          </a:xfrm>
          <a:prstGeom prst="rect">
            <a:avLst/>
          </a:prstGeom>
          <a:noFill/>
          <a:ln>
            <a:noFill/>
          </a:ln>
        </p:spPr>
      </p:pic>
    </p:spTree>
    <p:extLst>
      <p:ext uri="{BB962C8B-B14F-4D97-AF65-F5344CB8AC3E}">
        <p14:creationId xmlns:p14="http://schemas.microsoft.com/office/powerpoint/2010/main" val="39711331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3999" y="1221129"/>
            <a:ext cx="6096001" cy="4637087"/>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Calendar</a:t>
            </a:r>
          </a:p>
        </p:txBody>
      </p:sp>
    </p:spTree>
    <p:extLst>
      <p:ext uri="{BB962C8B-B14F-4D97-AF65-F5344CB8AC3E}">
        <p14:creationId xmlns:p14="http://schemas.microsoft.com/office/powerpoint/2010/main" val="249169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Calendar</a:t>
            </a:r>
          </a:p>
        </p:txBody>
      </p:sp>
      <p:pic>
        <p:nvPicPr>
          <p:cNvPr id="2" name="Picture 1"/>
          <p:cNvPicPr>
            <a:picLocks noChangeAspect="1"/>
          </p:cNvPicPr>
          <p:nvPr/>
        </p:nvPicPr>
        <p:blipFill>
          <a:blip r:embed="rId3"/>
          <a:stretch>
            <a:fillRect/>
          </a:stretch>
        </p:blipFill>
        <p:spPr>
          <a:xfrm>
            <a:off x="2324100" y="1279579"/>
            <a:ext cx="4495800" cy="467830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91115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Agent Portal Functions</a:t>
            </a:r>
            <a:endParaRPr lang="en-US" dirty="0"/>
          </a:p>
        </p:txBody>
      </p:sp>
      <p:sp>
        <p:nvSpPr>
          <p:cNvPr id="3" name="Content Placeholder 2"/>
          <p:cNvSpPr>
            <a:spLocks noGrp="1"/>
          </p:cNvSpPr>
          <p:nvPr>
            <p:ph idx="1"/>
          </p:nvPr>
        </p:nvSpPr>
        <p:spPr/>
        <p:txBody>
          <a:bodyPr/>
          <a:lstStyle/>
          <a:p>
            <a:r>
              <a:rPr lang="en-US" dirty="0" smtClean="0"/>
              <a:t>Home</a:t>
            </a:r>
          </a:p>
          <a:p>
            <a:r>
              <a:rPr lang="en-US" dirty="0" smtClean="0"/>
              <a:t>Training</a:t>
            </a:r>
          </a:p>
          <a:p>
            <a:r>
              <a:rPr lang="en-US" dirty="0" smtClean="0"/>
              <a:t>Carrier Certification</a:t>
            </a:r>
          </a:p>
          <a:p>
            <a:r>
              <a:rPr lang="en-US" dirty="0" smtClean="0"/>
              <a:t>Name Tag Ordering</a:t>
            </a:r>
          </a:p>
          <a:p>
            <a:r>
              <a:rPr lang="en-US" dirty="0" smtClean="0"/>
              <a:t>Scheduling your Store Staffing Events</a:t>
            </a:r>
          </a:p>
          <a:p>
            <a:r>
              <a:rPr lang="en-US" dirty="0" smtClean="0"/>
              <a:t>Reporting Store Activity</a:t>
            </a:r>
          </a:p>
          <a:p>
            <a:r>
              <a:rPr lang="en-US" dirty="0" smtClean="0"/>
              <a:t>Help</a:t>
            </a:r>
            <a:endParaRPr lang="en-US" dirty="0"/>
          </a:p>
        </p:txBody>
      </p:sp>
    </p:spTree>
    <p:extLst>
      <p:ext uri="{BB962C8B-B14F-4D97-AF65-F5344CB8AC3E}">
        <p14:creationId xmlns:p14="http://schemas.microsoft.com/office/powerpoint/2010/main" val="396012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Modify </a:t>
            </a:r>
            <a:r>
              <a:rPr lang="en-US" dirty="0" smtClean="0"/>
              <a:t>Event</a:t>
            </a:r>
            <a:endParaRPr lang="en-US" dirty="0"/>
          </a:p>
        </p:txBody>
      </p:sp>
      <p:pic>
        <p:nvPicPr>
          <p:cNvPr id="2" name="Picture 1"/>
          <p:cNvPicPr>
            <a:picLocks noChangeAspect="1"/>
          </p:cNvPicPr>
          <p:nvPr/>
        </p:nvPicPr>
        <p:blipFill>
          <a:blip r:embed="rId3"/>
          <a:stretch>
            <a:fillRect/>
          </a:stretch>
        </p:blipFill>
        <p:spPr>
          <a:xfrm>
            <a:off x="1181100" y="1600200"/>
            <a:ext cx="6781800" cy="378413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6276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Cancelling </a:t>
            </a:r>
            <a:r>
              <a:rPr lang="en-US" dirty="0" smtClean="0"/>
              <a:t>Event</a:t>
            </a:r>
            <a:endParaRPr lang="en-US" dirty="0"/>
          </a:p>
        </p:txBody>
      </p:sp>
      <p:pic>
        <p:nvPicPr>
          <p:cNvPr id="2" name="Picture 1"/>
          <p:cNvPicPr>
            <a:picLocks noChangeAspect="1"/>
          </p:cNvPicPr>
          <p:nvPr/>
        </p:nvPicPr>
        <p:blipFill rotWithShape="1">
          <a:blip r:embed="rId3"/>
          <a:srcRect t="2642" b="2617"/>
          <a:stretch/>
        </p:blipFill>
        <p:spPr>
          <a:xfrm>
            <a:off x="816428" y="1612739"/>
            <a:ext cx="7511143" cy="377371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317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771650" y="4953000"/>
            <a:ext cx="491013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r" rtl="0" eaLnBrk="0" fontAlgn="base" hangingPunct="0">
              <a:lnSpc>
                <a:spcPct val="80000"/>
              </a:lnSpc>
              <a:spcBef>
                <a:spcPct val="0"/>
              </a:spcBef>
              <a:spcAft>
                <a:spcPct val="0"/>
              </a:spcAft>
              <a:defRPr lang="en-US" sz="4000" b="1" kern="1200" cap="none">
                <a:solidFill>
                  <a:schemeClr val="bg1"/>
                </a:solidFill>
                <a:effectLst>
                  <a:outerShdw blurRad="50800" dist="38100" dir="2700000" algn="tl" rotWithShape="0">
                    <a:srgbClr val="000000">
                      <a:alpha val="73000"/>
                    </a:srgbClr>
                  </a:outerShdw>
                </a:effectLst>
                <a:latin typeface="+mj-lt"/>
                <a:ea typeface="ＭＳ Ｐゴシック" pitchFamily="34" charset="-128"/>
                <a:cs typeface="MS PGothic" charset="0"/>
              </a:defRPr>
            </a:lvl1pPr>
            <a:lvl2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2pPr>
            <a:lvl3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3pPr>
            <a:lvl4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4pPr>
            <a:lvl5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5pPr>
            <a:lvl6pPr marL="457200" algn="l" rtl="0" fontAlgn="base">
              <a:lnSpc>
                <a:spcPct val="80000"/>
              </a:lnSpc>
              <a:spcBef>
                <a:spcPct val="0"/>
              </a:spcBef>
              <a:spcAft>
                <a:spcPct val="0"/>
              </a:spcAft>
              <a:defRPr sz="3000" b="1">
                <a:solidFill>
                  <a:schemeClr val="tx2"/>
                </a:solidFill>
                <a:latin typeface="Arial" pitchFamily="34" charset="0"/>
              </a:defRPr>
            </a:lvl6pPr>
            <a:lvl7pPr marL="914400" algn="l" rtl="0" fontAlgn="base">
              <a:lnSpc>
                <a:spcPct val="80000"/>
              </a:lnSpc>
              <a:spcBef>
                <a:spcPct val="0"/>
              </a:spcBef>
              <a:spcAft>
                <a:spcPct val="0"/>
              </a:spcAft>
              <a:defRPr sz="3000" b="1">
                <a:solidFill>
                  <a:schemeClr val="tx2"/>
                </a:solidFill>
                <a:latin typeface="Arial" pitchFamily="34" charset="0"/>
              </a:defRPr>
            </a:lvl7pPr>
            <a:lvl8pPr marL="1371600" algn="l" rtl="0" fontAlgn="base">
              <a:lnSpc>
                <a:spcPct val="80000"/>
              </a:lnSpc>
              <a:spcBef>
                <a:spcPct val="0"/>
              </a:spcBef>
              <a:spcAft>
                <a:spcPct val="0"/>
              </a:spcAft>
              <a:defRPr sz="3000" b="1">
                <a:solidFill>
                  <a:schemeClr val="tx2"/>
                </a:solidFill>
                <a:latin typeface="Arial" pitchFamily="34" charset="0"/>
              </a:defRPr>
            </a:lvl8pPr>
            <a:lvl9pPr marL="1828800" algn="l" rtl="0" fontAlgn="base">
              <a:lnSpc>
                <a:spcPct val="80000"/>
              </a:lnSpc>
              <a:spcBef>
                <a:spcPct val="0"/>
              </a:spcBef>
              <a:spcAft>
                <a:spcPct val="0"/>
              </a:spcAft>
              <a:defRPr sz="3000" b="1">
                <a:solidFill>
                  <a:schemeClr val="tx2"/>
                </a:solidFill>
                <a:latin typeface="Arial" pitchFamily="34" charset="0"/>
              </a:defRPr>
            </a:lvl9pPr>
          </a:lstStyle>
          <a:p>
            <a:pPr algn="ctr">
              <a:defRPr/>
            </a:pPr>
            <a:endParaRPr lang="en-US" dirty="0" smtClean="0">
              <a:solidFill>
                <a:srgbClr val="002060"/>
              </a:solidFill>
              <a:effectLst>
                <a:outerShdw blurRad="38100" dist="38100" dir="2700000" algn="tl">
                  <a:srgbClr val="000000">
                    <a:alpha val="43137"/>
                  </a:srgbClr>
                </a:outerShdw>
              </a:effectLst>
              <a:latin typeface="Arial" panose="020B0604020202020204" pitchFamily="34" charset="0"/>
              <a:cs typeface="Times New Roman" pitchFamily="18" charset="0"/>
            </a:endParaRPr>
          </a:p>
        </p:txBody>
      </p:sp>
      <p:sp>
        <p:nvSpPr>
          <p:cNvPr id="12" name="Title 1"/>
          <p:cNvSpPr txBox="1">
            <a:spLocks/>
          </p:cNvSpPr>
          <p:nvPr/>
        </p:nvSpPr>
        <p:spPr bwMode="auto">
          <a:xfrm>
            <a:off x="708950" y="1752600"/>
            <a:ext cx="7696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r" rtl="0" eaLnBrk="0" fontAlgn="base" hangingPunct="0">
              <a:lnSpc>
                <a:spcPct val="80000"/>
              </a:lnSpc>
              <a:spcBef>
                <a:spcPct val="0"/>
              </a:spcBef>
              <a:spcAft>
                <a:spcPct val="0"/>
              </a:spcAft>
              <a:defRPr lang="en-US" sz="4000" b="1" kern="1200" cap="none">
                <a:solidFill>
                  <a:schemeClr val="bg1"/>
                </a:solidFill>
                <a:effectLst>
                  <a:outerShdw blurRad="50800" dist="38100" dir="2700000" algn="tl" rotWithShape="0">
                    <a:srgbClr val="000000">
                      <a:alpha val="73000"/>
                    </a:srgbClr>
                  </a:outerShdw>
                </a:effectLst>
                <a:latin typeface="+mj-lt"/>
                <a:ea typeface="ＭＳ Ｐゴシック" pitchFamily="34" charset="-128"/>
                <a:cs typeface="MS PGothic" charset="0"/>
              </a:defRPr>
            </a:lvl1pPr>
            <a:lvl2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2pPr>
            <a:lvl3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3pPr>
            <a:lvl4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4pPr>
            <a:lvl5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5pPr>
            <a:lvl6pPr marL="457200" algn="l" rtl="0" fontAlgn="base">
              <a:lnSpc>
                <a:spcPct val="80000"/>
              </a:lnSpc>
              <a:spcBef>
                <a:spcPct val="0"/>
              </a:spcBef>
              <a:spcAft>
                <a:spcPct val="0"/>
              </a:spcAft>
              <a:defRPr sz="3000" b="1">
                <a:solidFill>
                  <a:schemeClr val="tx2"/>
                </a:solidFill>
                <a:latin typeface="Arial" pitchFamily="34" charset="0"/>
              </a:defRPr>
            </a:lvl6pPr>
            <a:lvl7pPr marL="914400" algn="l" rtl="0" fontAlgn="base">
              <a:lnSpc>
                <a:spcPct val="80000"/>
              </a:lnSpc>
              <a:spcBef>
                <a:spcPct val="0"/>
              </a:spcBef>
              <a:spcAft>
                <a:spcPct val="0"/>
              </a:spcAft>
              <a:defRPr sz="3000" b="1">
                <a:solidFill>
                  <a:schemeClr val="tx2"/>
                </a:solidFill>
                <a:latin typeface="Arial" pitchFamily="34" charset="0"/>
              </a:defRPr>
            </a:lvl7pPr>
            <a:lvl8pPr marL="1371600" algn="l" rtl="0" fontAlgn="base">
              <a:lnSpc>
                <a:spcPct val="80000"/>
              </a:lnSpc>
              <a:spcBef>
                <a:spcPct val="0"/>
              </a:spcBef>
              <a:spcAft>
                <a:spcPct val="0"/>
              </a:spcAft>
              <a:defRPr sz="3000" b="1">
                <a:solidFill>
                  <a:schemeClr val="tx2"/>
                </a:solidFill>
                <a:latin typeface="Arial" pitchFamily="34" charset="0"/>
              </a:defRPr>
            </a:lvl8pPr>
            <a:lvl9pPr marL="1828800" algn="l" rtl="0" fontAlgn="base">
              <a:lnSpc>
                <a:spcPct val="80000"/>
              </a:lnSpc>
              <a:spcBef>
                <a:spcPct val="0"/>
              </a:spcBef>
              <a:spcAft>
                <a:spcPct val="0"/>
              </a:spcAft>
              <a:defRPr sz="3000" b="1">
                <a:solidFill>
                  <a:schemeClr val="tx2"/>
                </a:solidFill>
                <a:latin typeface="Arial" pitchFamily="34" charset="0"/>
              </a:defRPr>
            </a:lvl9pPr>
          </a:lstStyle>
          <a:p>
            <a:pPr algn="ctr">
              <a:lnSpc>
                <a:spcPct val="100000"/>
              </a:lnSpc>
              <a:defRPr/>
            </a:pPr>
            <a:r>
              <a:rPr lang="en-US" sz="4400" dirty="0">
                <a:solidFill>
                  <a:schemeClr val="accent2">
                    <a:lumMod val="50000"/>
                  </a:schemeClr>
                </a:solidFill>
                <a:effectLst/>
                <a:latin typeface="Arial" panose="020B0604020202020204" pitchFamily="34" charset="0"/>
                <a:cs typeface="Arial" panose="020B0604020202020204" pitchFamily="34" charset="0"/>
              </a:rPr>
              <a:t>Reporting </a:t>
            </a:r>
            <a:endParaRPr lang="en-US" sz="4400" dirty="0" smtClean="0">
              <a:solidFill>
                <a:schemeClr val="accent2">
                  <a:lumMod val="50000"/>
                </a:schemeClr>
              </a:solidFill>
              <a:effectLst/>
              <a:latin typeface="Arial" panose="020B0604020202020204" pitchFamily="34" charset="0"/>
              <a:cs typeface="Arial" panose="020B0604020202020204" pitchFamily="34" charset="0"/>
            </a:endParaRPr>
          </a:p>
          <a:p>
            <a:pPr algn="ctr">
              <a:lnSpc>
                <a:spcPct val="100000"/>
              </a:lnSpc>
              <a:defRPr/>
            </a:pPr>
            <a:r>
              <a:rPr lang="en-US" sz="4400" dirty="0" smtClean="0">
                <a:solidFill>
                  <a:schemeClr val="accent2">
                    <a:lumMod val="50000"/>
                  </a:schemeClr>
                </a:solidFill>
                <a:effectLst/>
                <a:latin typeface="Arial" panose="020B0604020202020204" pitchFamily="34" charset="0"/>
                <a:cs typeface="Arial" panose="020B0604020202020204" pitchFamily="34" charset="0"/>
              </a:rPr>
              <a:t>Activity in </a:t>
            </a:r>
            <a:r>
              <a:rPr lang="en-US" sz="4400" dirty="0">
                <a:solidFill>
                  <a:schemeClr val="accent2">
                    <a:lumMod val="50000"/>
                  </a:schemeClr>
                </a:solidFill>
                <a:effectLst/>
                <a:latin typeface="Arial" panose="020B0604020202020204" pitchFamily="34" charset="0"/>
                <a:cs typeface="Arial" panose="020B0604020202020204" pitchFamily="34" charset="0"/>
              </a:rPr>
              <a:t>the </a:t>
            </a:r>
            <a:endParaRPr lang="en-US" sz="4400" dirty="0" smtClean="0">
              <a:solidFill>
                <a:schemeClr val="accent2">
                  <a:lumMod val="50000"/>
                </a:schemeClr>
              </a:solidFill>
              <a:effectLst/>
              <a:latin typeface="Arial" panose="020B0604020202020204" pitchFamily="34" charset="0"/>
              <a:cs typeface="Arial" panose="020B0604020202020204" pitchFamily="34" charset="0"/>
            </a:endParaRPr>
          </a:p>
          <a:p>
            <a:pPr algn="ctr">
              <a:lnSpc>
                <a:spcPct val="100000"/>
              </a:lnSpc>
              <a:defRPr/>
            </a:pPr>
            <a:r>
              <a:rPr lang="en-US" sz="4400" dirty="0" smtClean="0">
                <a:solidFill>
                  <a:schemeClr val="accent2">
                    <a:lumMod val="50000"/>
                  </a:schemeClr>
                </a:solidFill>
                <a:effectLst/>
                <a:latin typeface="Arial" panose="020B0604020202020204" pitchFamily="34" charset="0"/>
                <a:cs typeface="Arial" panose="020B0604020202020204" pitchFamily="34" charset="0"/>
              </a:rPr>
              <a:t>Store</a:t>
            </a:r>
            <a:endParaRPr lang="en-US" sz="4400" dirty="0">
              <a:solidFill>
                <a:schemeClr val="accent2">
                  <a:lumMod val="50000"/>
                </a:schemeClr>
              </a:solidFill>
              <a:effectLst/>
              <a:latin typeface="Arial" panose="020B0604020202020204" pitchFamily="34" charset="0"/>
              <a:cs typeface="Arial" panose="020B0604020202020204" pitchFamily="34" charset="0"/>
            </a:endParaRPr>
          </a:p>
        </p:txBody>
      </p:sp>
      <p:pic>
        <p:nvPicPr>
          <p:cNvPr id="13" name="Picture 12" descr="C:\Users\kbernia\AppData\Local\Microsoft\Windows\Temporary Internet Files\Content.Outlook\LP2OEIQN\DirectHealth_logo-326x85.pn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648200"/>
            <a:ext cx="3352800" cy="809625"/>
          </a:xfrm>
          <a:prstGeom prst="rect">
            <a:avLst/>
          </a:prstGeom>
          <a:noFill/>
          <a:ln>
            <a:noFill/>
          </a:ln>
        </p:spPr>
      </p:pic>
    </p:spTree>
    <p:extLst>
      <p:ext uri="{BB962C8B-B14F-4D97-AF65-F5344CB8AC3E}">
        <p14:creationId xmlns:p14="http://schemas.microsoft.com/office/powerpoint/2010/main" val="340522319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Your Store </a:t>
            </a:r>
            <a:r>
              <a:rPr lang="en-US" dirty="0" smtClean="0"/>
              <a:t>Activity</a:t>
            </a:r>
            <a:endParaRPr lang="en-US" dirty="0"/>
          </a:p>
        </p:txBody>
      </p:sp>
      <p:pic>
        <p:nvPicPr>
          <p:cNvPr id="3" name="Picture 2"/>
          <p:cNvPicPr>
            <a:picLocks noChangeAspect="1"/>
          </p:cNvPicPr>
          <p:nvPr/>
        </p:nvPicPr>
        <p:blipFill>
          <a:blip r:embed="rId3"/>
          <a:stretch>
            <a:fillRect/>
          </a:stretch>
        </p:blipFill>
        <p:spPr>
          <a:xfrm>
            <a:off x="1249279" y="1219200"/>
            <a:ext cx="6645442" cy="466205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792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Reporting Your Store </a:t>
            </a:r>
            <a:r>
              <a:rPr lang="en-US" dirty="0" smtClean="0"/>
              <a:t>Activity</a:t>
            </a:r>
            <a:endParaRPr lang="en-US" dirty="0"/>
          </a:p>
        </p:txBody>
      </p:sp>
      <p:pic>
        <p:nvPicPr>
          <p:cNvPr id="2" name="Picture 1"/>
          <p:cNvPicPr>
            <a:picLocks noChangeAspect="1"/>
          </p:cNvPicPr>
          <p:nvPr/>
        </p:nvPicPr>
        <p:blipFill>
          <a:blip r:embed="rId3"/>
          <a:stretch>
            <a:fillRect/>
          </a:stretch>
        </p:blipFill>
        <p:spPr>
          <a:xfrm>
            <a:off x="431801" y="1219201"/>
            <a:ext cx="4768150" cy="318764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495800" y="2438401"/>
            <a:ext cx="4191000" cy="325868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5740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Your Store </a:t>
            </a:r>
            <a:r>
              <a:rPr lang="en-US" dirty="0" smtClean="0"/>
              <a:t>Activity</a:t>
            </a:r>
            <a:endParaRPr lang="en-US" dirty="0"/>
          </a:p>
        </p:txBody>
      </p:sp>
      <p:pic>
        <p:nvPicPr>
          <p:cNvPr id="3" name="Picture 2"/>
          <p:cNvPicPr>
            <a:picLocks noChangeAspect="1"/>
          </p:cNvPicPr>
          <p:nvPr/>
        </p:nvPicPr>
        <p:blipFill>
          <a:blip r:embed="rId3"/>
          <a:stretch>
            <a:fillRect/>
          </a:stretch>
        </p:blipFill>
        <p:spPr>
          <a:xfrm>
            <a:off x="1303582" y="1219200"/>
            <a:ext cx="6536835" cy="469122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030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431800" y="2286000"/>
            <a:ext cx="8255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r" rtl="0" eaLnBrk="0" fontAlgn="base" hangingPunct="0">
              <a:lnSpc>
                <a:spcPct val="80000"/>
              </a:lnSpc>
              <a:spcBef>
                <a:spcPct val="0"/>
              </a:spcBef>
              <a:spcAft>
                <a:spcPct val="0"/>
              </a:spcAft>
              <a:defRPr lang="en-US" sz="4000" b="1" kern="1200" cap="none">
                <a:solidFill>
                  <a:schemeClr val="bg1"/>
                </a:solidFill>
                <a:effectLst>
                  <a:outerShdw blurRad="50800" dist="38100" dir="2700000" algn="tl" rotWithShape="0">
                    <a:srgbClr val="000000">
                      <a:alpha val="73000"/>
                    </a:srgbClr>
                  </a:outerShdw>
                </a:effectLst>
                <a:latin typeface="+mj-lt"/>
                <a:ea typeface="ＭＳ Ｐゴシック" pitchFamily="34" charset="-128"/>
                <a:cs typeface="MS PGothic" charset="0"/>
              </a:defRPr>
            </a:lvl1pPr>
            <a:lvl2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2pPr>
            <a:lvl3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3pPr>
            <a:lvl4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4pPr>
            <a:lvl5pPr algn="l" rtl="0" eaLnBrk="0" fontAlgn="base" hangingPunct="0">
              <a:lnSpc>
                <a:spcPct val="80000"/>
              </a:lnSpc>
              <a:spcBef>
                <a:spcPct val="0"/>
              </a:spcBef>
              <a:spcAft>
                <a:spcPct val="0"/>
              </a:spcAft>
              <a:defRPr sz="2800" b="1">
                <a:solidFill>
                  <a:schemeClr val="tx2"/>
                </a:solidFill>
                <a:latin typeface="Arial" pitchFamily="34" charset="0"/>
                <a:ea typeface="ＭＳ Ｐゴシック" pitchFamily="34" charset="-128"/>
                <a:cs typeface="MS PGothic" charset="0"/>
              </a:defRPr>
            </a:lvl5pPr>
            <a:lvl6pPr marL="457200" algn="l" rtl="0" fontAlgn="base">
              <a:lnSpc>
                <a:spcPct val="80000"/>
              </a:lnSpc>
              <a:spcBef>
                <a:spcPct val="0"/>
              </a:spcBef>
              <a:spcAft>
                <a:spcPct val="0"/>
              </a:spcAft>
              <a:defRPr sz="3000" b="1">
                <a:solidFill>
                  <a:schemeClr val="tx2"/>
                </a:solidFill>
                <a:latin typeface="Arial" pitchFamily="34" charset="0"/>
              </a:defRPr>
            </a:lvl6pPr>
            <a:lvl7pPr marL="914400" algn="l" rtl="0" fontAlgn="base">
              <a:lnSpc>
                <a:spcPct val="80000"/>
              </a:lnSpc>
              <a:spcBef>
                <a:spcPct val="0"/>
              </a:spcBef>
              <a:spcAft>
                <a:spcPct val="0"/>
              </a:spcAft>
              <a:defRPr sz="3000" b="1">
                <a:solidFill>
                  <a:schemeClr val="tx2"/>
                </a:solidFill>
                <a:latin typeface="Arial" pitchFamily="34" charset="0"/>
              </a:defRPr>
            </a:lvl7pPr>
            <a:lvl8pPr marL="1371600" algn="l" rtl="0" fontAlgn="base">
              <a:lnSpc>
                <a:spcPct val="80000"/>
              </a:lnSpc>
              <a:spcBef>
                <a:spcPct val="0"/>
              </a:spcBef>
              <a:spcAft>
                <a:spcPct val="0"/>
              </a:spcAft>
              <a:defRPr sz="3000" b="1">
                <a:solidFill>
                  <a:schemeClr val="tx2"/>
                </a:solidFill>
                <a:latin typeface="Arial" pitchFamily="34" charset="0"/>
              </a:defRPr>
            </a:lvl8pPr>
            <a:lvl9pPr marL="1828800" algn="l" rtl="0" fontAlgn="base">
              <a:lnSpc>
                <a:spcPct val="80000"/>
              </a:lnSpc>
              <a:spcBef>
                <a:spcPct val="0"/>
              </a:spcBef>
              <a:spcAft>
                <a:spcPct val="0"/>
              </a:spcAft>
              <a:defRPr sz="3000" b="1">
                <a:solidFill>
                  <a:schemeClr val="tx2"/>
                </a:solidFill>
                <a:latin typeface="Arial" pitchFamily="34" charset="0"/>
              </a:defRPr>
            </a:lvl9pPr>
          </a:lstStyle>
          <a:p>
            <a:pPr algn="ctr">
              <a:defRPr/>
            </a:pPr>
            <a:r>
              <a:rPr lang="en-US" sz="5400" dirty="0" smtClean="0">
                <a:solidFill>
                  <a:schemeClr val="accent2">
                    <a:lumMod val="50000"/>
                  </a:schemeClr>
                </a:solidFill>
                <a:effectLst/>
                <a:latin typeface="Arial" panose="020B0604020202020204" pitchFamily="34" charset="0"/>
                <a:cs typeface="Arial" panose="020B0604020202020204" pitchFamily="34" charset="0"/>
              </a:rPr>
              <a:t>How do I get Help?</a:t>
            </a:r>
            <a:endParaRPr lang="en-US" sz="5400" dirty="0" smtClean="0">
              <a:solidFill>
                <a:schemeClr val="accent2">
                  <a:lumMod val="50000"/>
                </a:schemeClr>
              </a:solidFill>
              <a:effectLst/>
              <a:latin typeface="Arial" panose="020B0604020202020204" pitchFamily="34" charset="0"/>
              <a:cs typeface="Times New Roman" pitchFamily="18" charset="0"/>
            </a:endParaRPr>
          </a:p>
        </p:txBody>
      </p:sp>
      <p:pic>
        <p:nvPicPr>
          <p:cNvPr id="11" name="Picture 10" descr="C:\Users\kbernia\AppData\Local\Microsoft\Windows\Temporary Internet Files\Content.Outlook\LP2OEIQN\DirectHealth_logo-326x85.png"/>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886200"/>
            <a:ext cx="3352800" cy="809625"/>
          </a:xfrm>
          <a:prstGeom prst="rect">
            <a:avLst/>
          </a:prstGeom>
          <a:noFill/>
          <a:ln>
            <a:noFill/>
          </a:ln>
        </p:spPr>
      </p:pic>
    </p:spTree>
    <p:extLst>
      <p:ext uri="{BB962C8B-B14F-4D97-AF65-F5344CB8AC3E}">
        <p14:creationId xmlns:p14="http://schemas.microsoft.com/office/powerpoint/2010/main" val="30411310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9525" y="1379514"/>
            <a:ext cx="8462963" cy="4143422"/>
          </a:xfrm>
          <a:prstGeom prst="rect">
            <a:avLst/>
          </a:prstGeom>
        </p:spPr>
      </p:pic>
      <p:sp>
        <p:nvSpPr>
          <p:cNvPr id="2" name="Title 1"/>
          <p:cNvSpPr>
            <a:spLocks noGrp="1"/>
          </p:cNvSpPr>
          <p:nvPr>
            <p:ph type="title"/>
          </p:nvPr>
        </p:nvSpPr>
        <p:spPr/>
        <p:txBody>
          <a:bodyPr/>
          <a:lstStyle/>
          <a:p>
            <a:r>
              <a:rPr lang="en-US" dirty="0" smtClean="0"/>
              <a:t>Help</a:t>
            </a:r>
            <a:endParaRPr lang="en-US" dirty="0"/>
          </a:p>
        </p:txBody>
      </p:sp>
    </p:spTree>
    <p:extLst>
      <p:ext uri="{BB962C8B-B14F-4D97-AF65-F5344CB8AC3E}">
        <p14:creationId xmlns:p14="http://schemas.microsoft.com/office/powerpoint/2010/main" val="334540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pic>
        <p:nvPicPr>
          <p:cNvPr id="3" name="Picture 2"/>
          <p:cNvPicPr>
            <a:picLocks noChangeAspect="1"/>
          </p:cNvPicPr>
          <p:nvPr/>
        </p:nvPicPr>
        <p:blipFill>
          <a:blip r:embed="rId3"/>
          <a:stretch>
            <a:fillRect/>
          </a:stretch>
        </p:blipFill>
        <p:spPr>
          <a:xfrm>
            <a:off x="431800" y="1584767"/>
            <a:ext cx="8255000" cy="399250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1045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pic>
        <p:nvPicPr>
          <p:cNvPr id="3" name="Picture 2"/>
          <p:cNvPicPr>
            <a:picLocks noChangeAspect="1"/>
          </p:cNvPicPr>
          <p:nvPr/>
        </p:nvPicPr>
        <p:blipFill>
          <a:blip r:embed="rId3"/>
          <a:stretch>
            <a:fillRect/>
          </a:stretch>
        </p:blipFill>
        <p:spPr>
          <a:xfrm>
            <a:off x="994473" y="1219200"/>
            <a:ext cx="7155054" cy="4751086"/>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7480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Associates\JSalter\PortalAgentGuide1.PNG"/>
          <p:cNvPicPr/>
          <p:nvPr/>
        </p:nvPicPr>
        <p:blipFill rotWithShape="1">
          <a:blip r:embed="rId3">
            <a:extLst>
              <a:ext uri="{28A0092B-C50C-407E-A947-70E740481C1C}">
                <a14:useLocalDpi xmlns:a14="http://schemas.microsoft.com/office/drawing/2010/main" val="0"/>
              </a:ext>
            </a:extLst>
          </a:blip>
          <a:srcRect l="31696" t="15308" r="31366" b="58722"/>
          <a:stretch/>
        </p:blipFill>
        <p:spPr bwMode="auto">
          <a:xfrm>
            <a:off x="1774428" y="1600200"/>
            <a:ext cx="5595144" cy="3374432"/>
          </a:xfrm>
          <a:prstGeom prst="rect">
            <a:avLst/>
          </a:prstGeom>
          <a:noFill/>
          <a:ln>
            <a:solidFill>
              <a:schemeClr val="bg1">
                <a:lumMod val="75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Getting Started</a:t>
            </a:r>
            <a:endParaRPr lang="en-US" dirty="0"/>
          </a:p>
        </p:txBody>
      </p:sp>
    </p:spTree>
    <p:extLst>
      <p:ext uri="{BB962C8B-B14F-4D97-AF65-F5344CB8AC3E}">
        <p14:creationId xmlns:p14="http://schemas.microsoft.com/office/powerpoint/2010/main" val="164352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pic>
        <p:nvPicPr>
          <p:cNvPr id="3" name="Picture 2"/>
          <p:cNvPicPr>
            <a:picLocks noChangeAspect="1"/>
          </p:cNvPicPr>
          <p:nvPr/>
        </p:nvPicPr>
        <p:blipFill>
          <a:blip r:embed="rId3"/>
          <a:stretch>
            <a:fillRect/>
          </a:stretch>
        </p:blipFill>
        <p:spPr>
          <a:xfrm>
            <a:off x="914400" y="4606761"/>
            <a:ext cx="7467600" cy="1404104"/>
          </a:xfrm>
          <a:prstGeom prst="rect">
            <a:avLst/>
          </a:prstGeom>
        </p:spPr>
      </p:pic>
      <p:pic>
        <p:nvPicPr>
          <p:cNvPr id="4" name="Picture 3"/>
          <p:cNvPicPr>
            <a:picLocks noChangeAspect="1"/>
          </p:cNvPicPr>
          <p:nvPr/>
        </p:nvPicPr>
        <p:blipFill rotWithShape="1">
          <a:blip r:embed="rId4"/>
          <a:srcRect l="426"/>
          <a:stretch/>
        </p:blipFill>
        <p:spPr>
          <a:xfrm>
            <a:off x="914400" y="1242349"/>
            <a:ext cx="7430947" cy="3415969"/>
          </a:xfrm>
          <a:prstGeom prst="rect">
            <a:avLst/>
          </a:prstGeom>
        </p:spPr>
      </p:pic>
    </p:spTree>
    <p:extLst>
      <p:ext uri="{BB962C8B-B14F-4D97-AF65-F5344CB8AC3E}">
        <p14:creationId xmlns:p14="http://schemas.microsoft.com/office/powerpoint/2010/main" val="1259117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a:t>
            </a:r>
            <a:endParaRPr lang="en-US" dirty="0"/>
          </a:p>
        </p:txBody>
      </p:sp>
      <p:pic>
        <p:nvPicPr>
          <p:cNvPr id="3" name="Picture 2"/>
          <p:cNvPicPr>
            <a:picLocks noChangeAspect="1"/>
          </p:cNvPicPr>
          <p:nvPr/>
        </p:nvPicPr>
        <p:blipFill>
          <a:blip r:embed="rId3"/>
          <a:stretch>
            <a:fillRect/>
          </a:stretch>
        </p:blipFill>
        <p:spPr>
          <a:xfrm>
            <a:off x="431800" y="2420610"/>
            <a:ext cx="8255000" cy="201678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625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429000"/>
            <a:ext cx="9144000" cy="2362200"/>
          </a:xfrm>
          <a:prstGeom prst="rect">
            <a:avLst/>
          </a:prstGeom>
          <a:gradFill flip="none" rotWithShape="1">
            <a:gsLst>
              <a:gs pos="0">
                <a:schemeClr val="bg2"/>
              </a:gs>
              <a:gs pos="100000">
                <a:schemeClr val="bg2">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nvGrpSpPr>
          <p:cNvPr id="8" name="Group 7"/>
          <p:cNvGrpSpPr/>
          <p:nvPr/>
        </p:nvGrpSpPr>
        <p:grpSpPr>
          <a:xfrm>
            <a:off x="474083" y="2536448"/>
            <a:ext cx="8195833" cy="1785104"/>
            <a:chOff x="474083" y="3880316"/>
            <a:chExt cx="8195833" cy="1785104"/>
          </a:xfrm>
        </p:grpSpPr>
        <p:sp>
          <p:nvSpPr>
            <p:cNvPr id="9" name="TextBox 8"/>
            <p:cNvSpPr txBox="1"/>
            <p:nvPr/>
          </p:nvSpPr>
          <p:spPr>
            <a:xfrm>
              <a:off x="474083" y="3880316"/>
              <a:ext cx="8195833" cy="1785104"/>
            </a:xfrm>
            <a:prstGeom prst="rect">
              <a:avLst/>
            </a:prstGeom>
            <a:noFill/>
            <a:scene3d>
              <a:camera prst="obliqueTopRight"/>
              <a:lightRig rig="threePt" dir="t"/>
            </a:scene3d>
            <a:sp3d extrusionH="635000"/>
          </p:spPr>
          <p:txBody>
            <a:bodyPr wrap="none" rtlCol="0">
              <a:spAutoFit/>
              <a:sp3d extrusionH="254000" prstMaterial="powder"/>
            </a:bodyPr>
            <a:lstStyle/>
            <a:p>
              <a:r>
                <a:rPr lang="en-US" sz="11000" b="1" dirty="0" smtClean="0">
                  <a:gradFill>
                    <a:gsLst>
                      <a:gs pos="0">
                        <a:srgbClr val="249FE3"/>
                      </a:gs>
                      <a:gs pos="100000">
                        <a:srgbClr val="249FE3">
                          <a:lumMod val="75000"/>
                        </a:srgbClr>
                      </a:gs>
                    </a:gsLst>
                    <a:lin ang="5400000" scaled="1"/>
                  </a:gradFill>
                  <a:effectLst>
                    <a:reflection blurRad="6350" stA="55000" endA="300" endPos="45500" dir="5400000" sy="-100000" algn="bl" rotWithShape="0"/>
                  </a:effectLst>
                  <a:latin typeface="Arial Black" pitchFamily="34" charset="0"/>
                </a:rPr>
                <a:t>Thank you</a:t>
              </a:r>
              <a:endParaRPr lang="en-US" sz="11000" b="1" dirty="0">
                <a:gradFill>
                  <a:gsLst>
                    <a:gs pos="0">
                      <a:srgbClr val="249FE3"/>
                    </a:gs>
                    <a:gs pos="100000">
                      <a:srgbClr val="249FE3">
                        <a:lumMod val="75000"/>
                      </a:srgbClr>
                    </a:gs>
                  </a:gsLst>
                  <a:lin ang="5400000" scaled="1"/>
                </a:gradFill>
                <a:effectLst>
                  <a:reflection blurRad="6350" stA="55000" endA="300" endPos="45500" dir="5400000" sy="-100000" algn="bl" rotWithShape="0"/>
                </a:effectLst>
                <a:latin typeface="Arial Black" pitchFamily="34" charset="0"/>
              </a:endParaRPr>
            </a:p>
          </p:txBody>
        </p:sp>
        <p:sp>
          <p:nvSpPr>
            <p:cNvPr id="11" name="Oval 10"/>
            <p:cNvSpPr/>
            <p:nvPr/>
          </p:nvSpPr>
          <p:spPr>
            <a:xfrm>
              <a:off x="6245667" y="4978325"/>
              <a:ext cx="1272128" cy="324470"/>
            </a:xfrm>
            <a:prstGeom prst="ellipse">
              <a:avLst/>
            </a:prstGeom>
            <a:gradFill flip="none" rotWithShape="1">
              <a:gsLst>
                <a:gs pos="0">
                  <a:schemeClr val="tx2">
                    <a:lumMod val="65000"/>
                    <a:lumOff val="35000"/>
                  </a:schemeClr>
                </a:gs>
                <a:gs pos="100000">
                  <a:schemeClr val="bg2">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spTree>
    <p:extLst>
      <p:ext uri="{BB962C8B-B14F-4D97-AF65-F5344CB8AC3E}">
        <p14:creationId xmlns:p14="http://schemas.microsoft.com/office/powerpoint/2010/main" val="3310014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Started</a:t>
            </a:r>
          </a:p>
        </p:txBody>
      </p:sp>
      <p:pic>
        <p:nvPicPr>
          <p:cNvPr id="2" name="Picture 1"/>
          <p:cNvPicPr>
            <a:picLocks noChangeAspect="1"/>
          </p:cNvPicPr>
          <p:nvPr/>
        </p:nvPicPr>
        <p:blipFill rotWithShape="1">
          <a:blip r:embed="rId3"/>
          <a:srcRect l="36608" t="25092" r="37941" b="23902"/>
          <a:stretch/>
        </p:blipFill>
        <p:spPr>
          <a:xfrm>
            <a:off x="1771650" y="1600200"/>
            <a:ext cx="5611813" cy="338455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7063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Getting Started</a:t>
            </a:r>
          </a:p>
        </p:txBody>
      </p:sp>
      <p:pic>
        <p:nvPicPr>
          <p:cNvPr id="3" name="Picture 2"/>
          <p:cNvPicPr>
            <a:picLocks noChangeAspect="1"/>
          </p:cNvPicPr>
          <p:nvPr/>
        </p:nvPicPr>
        <p:blipFill rotWithShape="1">
          <a:blip r:embed="rId3"/>
          <a:srcRect l="34215" t="22857" r="34795" b="26196"/>
          <a:stretch/>
        </p:blipFill>
        <p:spPr>
          <a:xfrm>
            <a:off x="1771650" y="1600200"/>
            <a:ext cx="5611813" cy="3967223"/>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552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a:t>
            </a:r>
            <a:r>
              <a:rPr lang="en-US" dirty="0" smtClean="0"/>
              <a:t>Started</a:t>
            </a:r>
            <a:endParaRPr lang="en-US" dirty="0"/>
          </a:p>
        </p:txBody>
      </p:sp>
      <p:pic>
        <p:nvPicPr>
          <p:cNvPr id="2" name="Picture 1"/>
          <p:cNvPicPr>
            <a:picLocks noChangeAspect="1"/>
          </p:cNvPicPr>
          <p:nvPr/>
        </p:nvPicPr>
        <p:blipFill rotWithShape="1">
          <a:blip r:embed="rId3"/>
          <a:srcRect l="31979" t="18851" r="31869" b="17980"/>
          <a:stretch/>
        </p:blipFill>
        <p:spPr>
          <a:xfrm>
            <a:off x="1771650" y="1371600"/>
            <a:ext cx="5611813" cy="427832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1796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t>
            </a:r>
            <a:r>
              <a:rPr lang="en-US" dirty="0" smtClean="0"/>
              <a:t>Started</a:t>
            </a:r>
            <a:endParaRPr lang="en-US" dirty="0"/>
          </a:p>
        </p:txBody>
      </p:sp>
      <p:pic>
        <p:nvPicPr>
          <p:cNvPr id="3" name="Picture 2"/>
          <p:cNvPicPr>
            <a:picLocks noChangeAspect="1"/>
          </p:cNvPicPr>
          <p:nvPr/>
        </p:nvPicPr>
        <p:blipFill rotWithShape="1">
          <a:blip r:embed="rId3"/>
          <a:srcRect l="32056" t="16480" r="32056" b="16753"/>
          <a:stretch/>
        </p:blipFill>
        <p:spPr>
          <a:xfrm>
            <a:off x="2057400" y="1371600"/>
            <a:ext cx="4787346" cy="435065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34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Home</a:t>
            </a:r>
          </a:p>
        </p:txBody>
      </p:sp>
      <p:grpSp>
        <p:nvGrpSpPr>
          <p:cNvPr id="7" name="Group 6"/>
          <p:cNvGrpSpPr/>
          <p:nvPr/>
        </p:nvGrpSpPr>
        <p:grpSpPr>
          <a:xfrm>
            <a:off x="431800" y="1219200"/>
            <a:ext cx="8331200" cy="4724400"/>
            <a:chOff x="431800" y="1143000"/>
            <a:chExt cx="8331200" cy="4724400"/>
          </a:xfrm>
        </p:grpSpPr>
        <p:pic>
          <p:nvPicPr>
            <p:cNvPr id="2" name="Picture 1"/>
            <p:cNvPicPr>
              <a:picLocks noChangeAspect="1"/>
            </p:cNvPicPr>
            <p:nvPr/>
          </p:nvPicPr>
          <p:blipFill rotWithShape="1">
            <a:blip r:embed="rId3"/>
            <a:srcRect l="34860" t="22592" r="35391" b="17234"/>
            <a:stretch/>
          </p:blipFill>
          <p:spPr>
            <a:xfrm>
              <a:off x="2556075" y="2109163"/>
              <a:ext cx="4005794" cy="3575796"/>
            </a:xfrm>
            <a:prstGeom prst="rect">
              <a:avLst/>
            </a:prstGeom>
          </p:spPr>
        </p:pic>
        <p:pic>
          <p:nvPicPr>
            <p:cNvPr id="11" name="Picture 10"/>
            <p:cNvPicPr>
              <a:picLocks noChangeAspect="1"/>
            </p:cNvPicPr>
            <p:nvPr/>
          </p:nvPicPr>
          <p:blipFill rotWithShape="1">
            <a:blip r:embed="rId3"/>
            <a:srcRect b="80303"/>
            <a:stretch/>
          </p:blipFill>
          <p:spPr>
            <a:xfrm>
              <a:off x="431800" y="1143000"/>
              <a:ext cx="8331200" cy="795664"/>
            </a:xfrm>
            <a:prstGeom prst="rect">
              <a:avLst/>
            </a:prstGeom>
          </p:spPr>
        </p:pic>
        <p:sp>
          <p:nvSpPr>
            <p:cNvPr id="6" name="Rectangle 5"/>
            <p:cNvSpPr/>
            <p:nvPr/>
          </p:nvSpPr>
          <p:spPr>
            <a:xfrm>
              <a:off x="431800" y="1143000"/>
              <a:ext cx="8331200" cy="4724400"/>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04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pic>
        <p:nvPicPr>
          <p:cNvPr id="3" name="Picture 2"/>
          <p:cNvPicPr>
            <a:picLocks noChangeAspect="1"/>
          </p:cNvPicPr>
          <p:nvPr/>
        </p:nvPicPr>
        <p:blipFill rotWithShape="1">
          <a:blip r:embed="rId3"/>
          <a:srcRect b="13145"/>
          <a:stretch/>
        </p:blipFill>
        <p:spPr>
          <a:xfrm>
            <a:off x="457199" y="1219200"/>
            <a:ext cx="8305801" cy="44196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9867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usTeam_am_23">
  <a:themeElements>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BusTeam_am_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Team_am_2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Team_am_2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Team_am_2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Team_am_2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Team_am_2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Team_am_2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Team_am_2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Team_am_2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Team_am_2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Team_am_2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Team_am_2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Team_am_2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2052</TotalTime>
  <Words>2605</Words>
  <Application>Microsoft Office PowerPoint</Application>
  <PresentationFormat>On-screen Show (4:3)</PresentationFormat>
  <Paragraphs>242</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 Black</vt:lpstr>
      <vt:lpstr>Calibri</vt:lpstr>
      <vt:lpstr>ＭＳ Ｐゴシック</vt:lpstr>
      <vt:lpstr>Times New Roman</vt:lpstr>
      <vt:lpstr>BusTeam_am_23</vt:lpstr>
      <vt:lpstr>PowerPoint Presentation</vt:lpstr>
      <vt:lpstr>Agent Portal Functions</vt:lpstr>
      <vt:lpstr>Getting Started</vt:lpstr>
      <vt:lpstr>Getting Started</vt:lpstr>
      <vt:lpstr>Getting Started</vt:lpstr>
      <vt:lpstr>Getting Started</vt:lpstr>
      <vt:lpstr>Getting Started</vt:lpstr>
      <vt:lpstr>Home</vt:lpstr>
      <vt:lpstr>Training</vt:lpstr>
      <vt:lpstr>Carrier Certification</vt:lpstr>
      <vt:lpstr>Carrier Certification</vt:lpstr>
      <vt:lpstr>Name Tag Ordering</vt:lpstr>
      <vt:lpstr>PowerPoint Presentation</vt:lpstr>
      <vt:lpstr>Scheduling Events Basics</vt:lpstr>
      <vt:lpstr>Scheduling Events Timeline</vt:lpstr>
      <vt:lpstr>Schedule Events</vt:lpstr>
      <vt:lpstr>PowerPoint Presentation</vt:lpstr>
      <vt:lpstr>Calendar</vt:lpstr>
      <vt:lpstr>Calendar</vt:lpstr>
      <vt:lpstr>Modify Event</vt:lpstr>
      <vt:lpstr>Cancelling Event</vt:lpstr>
      <vt:lpstr>PowerPoint Presentation</vt:lpstr>
      <vt:lpstr>Reporting Your Store Activity</vt:lpstr>
      <vt:lpstr>Reporting Your Store Activity</vt:lpstr>
      <vt:lpstr>Reporting Your Store Activity</vt:lpstr>
      <vt:lpstr>PowerPoint Presentation</vt:lpstr>
      <vt:lpstr>Help</vt:lpstr>
      <vt:lpstr>Help</vt:lpstr>
      <vt:lpstr>Help</vt:lpstr>
      <vt:lpstr>Help</vt:lpstr>
      <vt:lpstr>Help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Meshia Johnson</dc:creator>
  <cp:lastModifiedBy>Karen Rooney</cp:lastModifiedBy>
  <cp:revision>123</cp:revision>
  <cp:lastPrinted>2015-08-29T20:15:05Z</cp:lastPrinted>
  <dcterms:created xsi:type="dcterms:W3CDTF">2015-08-26T14:14:09Z</dcterms:created>
  <dcterms:modified xsi:type="dcterms:W3CDTF">2015-09-09T20:07:51Z</dcterms:modified>
</cp:coreProperties>
</file>