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 id="2147483648" r:id="rId2"/>
    <p:sldMasterId id="2147483660" r:id="rId3"/>
  </p:sldMasterIdLst>
  <p:notesMasterIdLst>
    <p:notesMasterId r:id="rId23"/>
  </p:notesMasterIdLst>
  <p:handoutMasterIdLst>
    <p:handoutMasterId r:id="rId24"/>
  </p:handoutMasterIdLst>
  <p:sldIdLst>
    <p:sldId id="346" r:id="rId4"/>
    <p:sldId id="321" r:id="rId5"/>
    <p:sldId id="347" r:id="rId6"/>
    <p:sldId id="326" r:id="rId7"/>
    <p:sldId id="327" r:id="rId8"/>
    <p:sldId id="328" r:id="rId9"/>
    <p:sldId id="329" r:id="rId10"/>
    <p:sldId id="331" r:id="rId11"/>
    <p:sldId id="333" r:id="rId12"/>
    <p:sldId id="995" r:id="rId13"/>
    <p:sldId id="996" r:id="rId14"/>
    <p:sldId id="997" r:id="rId15"/>
    <p:sldId id="998" r:id="rId16"/>
    <p:sldId id="994" r:id="rId17"/>
    <p:sldId id="988" r:id="rId18"/>
    <p:sldId id="987" r:id="rId19"/>
    <p:sldId id="1000" r:id="rId20"/>
    <p:sldId id="989" r:id="rId21"/>
    <p:sldId id="307" r:id="rId2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87722"/>
    <a:srgbClr val="1329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51" autoAdjust="0"/>
    <p:restoredTop sz="84228" autoAdjust="0"/>
  </p:normalViewPr>
  <p:slideViewPr>
    <p:cSldViewPr snapToGrid="0" showGuides="1">
      <p:cViewPr varScale="1">
        <p:scale>
          <a:sx n="96" d="100"/>
          <a:sy n="96" d="100"/>
        </p:scale>
        <p:origin x="1404" y="84"/>
      </p:cViewPr>
      <p:guideLst>
        <p:guide orient="horz" pos="228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72F322-E901-4CD6-85B5-40BA534BA712}"/>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D2AC36A4-64C6-4206-ABB6-081E64C9BDAB}"/>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9844F404-8AA0-43CB-B4C0-9A2ED378AEE6}" type="datetimeFigureOut">
              <a:rPr lang="en-US" smtClean="0"/>
              <a:t>3/6/2019</a:t>
            </a:fld>
            <a:endParaRPr lang="en-US"/>
          </a:p>
        </p:txBody>
      </p:sp>
      <p:sp>
        <p:nvSpPr>
          <p:cNvPr id="4" name="Footer Placeholder 3">
            <a:extLst>
              <a:ext uri="{FF2B5EF4-FFF2-40B4-BE49-F238E27FC236}">
                <a16:creationId xmlns:a16="http://schemas.microsoft.com/office/drawing/2014/main" id="{1AFD4D60-D7AD-4538-B7EC-BA5A73028740}"/>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3071FD8-6EC0-4083-A31B-99E322689350}"/>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1687256-1771-4216-8EAF-3B3912130E0C}" type="slidenum">
              <a:rPr lang="en-US" smtClean="0"/>
              <a:t>‹#›</a:t>
            </a:fld>
            <a:endParaRPr lang="en-US"/>
          </a:p>
        </p:txBody>
      </p:sp>
    </p:spTree>
    <p:extLst>
      <p:ext uri="{BB962C8B-B14F-4D97-AF65-F5344CB8AC3E}">
        <p14:creationId xmlns:p14="http://schemas.microsoft.com/office/powerpoint/2010/main" val="3139169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A8F8A81-09BC-4399-BC27-1AC2A8771206}" type="datetimeFigureOut">
              <a:rPr lang="en-US" smtClean="0"/>
              <a:t>3/6/2019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FB59960-4BE5-4E4D-8309-1127AA59C760}" type="slidenum">
              <a:rPr lang="en-US" smtClean="0"/>
              <a:t>‹#›</a:t>
            </a:fld>
            <a:endParaRPr lang="en-US"/>
          </a:p>
        </p:txBody>
      </p:sp>
    </p:spTree>
    <p:extLst>
      <p:ext uri="{BB962C8B-B14F-4D97-AF65-F5344CB8AC3E}">
        <p14:creationId xmlns:p14="http://schemas.microsoft.com/office/powerpoint/2010/main" val="411928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GlobalSearch C2 helps organizations to work with information more efficiently while eliminating the need for paper based filing. All through a cloud based delivery model that requires no IT infrastructure to manage.</a:t>
            </a:r>
          </a:p>
        </p:txBody>
      </p:sp>
      <p:sp>
        <p:nvSpPr>
          <p:cNvPr id="4" name="Slide Number Placeholder 3"/>
          <p:cNvSpPr>
            <a:spLocks noGrp="1"/>
          </p:cNvSpPr>
          <p:nvPr>
            <p:ph type="sldNum" sz="quarter" idx="10"/>
          </p:nvPr>
        </p:nvSpPr>
        <p:spPr/>
        <p:txBody>
          <a:bodyPr/>
          <a:lstStyle/>
          <a:p>
            <a:fld id="{EFB59960-4BE5-4E4D-8309-1127AA59C760}" type="slidenum">
              <a:rPr lang="en-US" smtClean="0"/>
              <a:t>2</a:t>
            </a:fld>
            <a:endParaRPr lang="en-US"/>
          </a:p>
        </p:txBody>
      </p:sp>
    </p:spTree>
    <p:extLst>
      <p:ext uri="{BB962C8B-B14F-4D97-AF65-F5344CB8AC3E}">
        <p14:creationId xmlns:p14="http://schemas.microsoft.com/office/powerpoint/2010/main" val="624017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B59960-4BE5-4E4D-8309-1127AA59C760}" type="slidenum">
              <a:rPr lang="en-US" smtClean="0"/>
              <a:t>12</a:t>
            </a:fld>
            <a:endParaRPr lang="en-US"/>
          </a:p>
        </p:txBody>
      </p:sp>
    </p:spTree>
    <p:extLst>
      <p:ext uri="{BB962C8B-B14F-4D97-AF65-F5344CB8AC3E}">
        <p14:creationId xmlns:p14="http://schemas.microsoft.com/office/powerpoint/2010/main" val="372796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B59960-4BE5-4E4D-8309-1127AA59C760}" type="slidenum">
              <a:rPr lang="en-US" smtClean="0"/>
              <a:t>13</a:t>
            </a:fld>
            <a:endParaRPr lang="en-US"/>
          </a:p>
        </p:txBody>
      </p:sp>
    </p:spTree>
    <p:extLst>
      <p:ext uri="{BB962C8B-B14F-4D97-AF65-F5344CB8AC3E}">
        <p14:creationId xmlns:p14="http://schemas.microsoft.com/office/powerpoint/2010/main" val="1931306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you’d like to learn more about how GlobalSearch C2 works, there is plenty of information available. I would recommend starting with the GlobalSearch C2 FAQ that describes how exactly the service works. </a:t>
            </a:r>
          </a:p>
        </p:txBody>
      </p:sp>
      <p:sp>
        <p:nvSpPr>
          <p:cNvPr id="4" name="Slide Number Placeholder 3"/>
          <p:cNvSpPr>
            <a:spLocks noGrp="1"/>
          </p:cNvSpPr>
          <p:nvPr>
            <p:ph type="sldNum" sz="quarter" idx="10"/>
          </p:nvPr>
        </p:nvSpPr>
        <p:spPr/>
        <p:txBody>
          <a:bodyPr/>
          <a:lstStyle/>
          <a:p>
            <a:fld id="{EFB59960-4BE5-4E4D-8309-1127AA59C760}" type="slidenum">
              <a:rPr lang="en-US" smtClean="0"/>
              <a:t>15</a:t>
            </a:fld>
            <a:endParaRPr lang="en-US"/>
          </a:p>
        </p:txBody>
      </p:sp>
    </p:spTree>
    <p:extLst>
      <p:ext uri="{BB962C8B-B14F-4D97-AF65-F5344CB8AC3E}">
        <p14:creationId xmlns:p14="http://schemas.microsoft.com/office/powerpoint/2010/main" val="3765530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security is always a concern but Square 9 has documented how they go about protecting your business critical documents in a white paper on system security. Please feel free to check this out as well.</a:t>
            </a:r>
          </a:p>
        </p:txBody>
      </p:sp>
      <p:sp>
        <p:nvSpPr>
          <p:cNvPr id="4" name="Slide Number Placeholder 3"/>
          <p:cNvSpPr>
            <a:spLocks noGrp="1"/>
          </p:cNvSpPr>
          <p:nvPr>
            <p:ph type="sldNum" sz="quarter" idx="10"/>
          </p:nvPr>
        </p:nvSpPr>
        <p:spPr/>
        <p:txBody>
          <a:bodyPr/>
          <a:lstStyle/>
          <a:p>
            <a:fld id="{EFB59960-4BE5-4E4D-8309-1127AA59C760}" type="slidenum">
              <a:rPr lang="en-US" smtClean="0"/>
              <a:t>16</a:t>
            </a:fld>
            <a:endParaRPr lang="en-US"/>
          </a:p>
        </p:txBody>
      </p:sp>
    </p:spTree>
    <p:extLst>
      <p:ext uri="{BB962C8B-B14F-4D97-AF65-F5344CB8AC3E}">
        <p14:creationId xmlns:p14="http://schemas.microsoft.com/office/powerpoint/2010/main" val="1567501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if you’re not sure which GlobalSearch C2 version best fits the needs of your organization, please check out the GlobalSearch Feature Matrix which outlines which options are available  in each.</a:t>
            </a:r>
          </a:p>
        </p:txBody>
      </p:sp>
      <p:sp>
        <p:nvSpPr>
          <p:cNvPr id="4" name="Slide Number Placeholder 3"/>
          <p:cNvSpPr>
            <a:spLocks noGrp="1"/>
          </p:cNvSpPr>
          <p:nvPr>
            <p:ph type="sldNum" sz="quarter" idx="10"/>
          </p:nvPr>
        </p:nvSpPr>
        <p:spPr/>
        <p:txBody>
          <a:bodyPr/>
          <a:lstStyle/>
          <a:p>
            <a:fld id="{EFB59960-4BE5-4E4D-8309-1127AA59C760}" type="slidenum">
              <a:rPr lang="en-US" smtClean="0"/>
              <a:t>17</a:t>
            </a:fld>
            <a:endParaRPr lang="en-US"/>
          </a:p>
        </p:txBody>
      </p:sp>
    </p:spTree>
    <p:extLst>
      <p:ext uri="{BB962C8B-B14F-4D97-AF65-F5344CB8AC3E}">
        <p14:creationId xmlns:p14="http://schemas.microsoft.com/office/powerpoint/2010/main" val="4126753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information for the customer to research the product on their own and evaluate all features and benefits, as well as share with others. </a:t>
            </a:r>
          </a:p>
        </p:txBody>
      </p:sp>
      <p:sp>
        <p:nvSpPr>
          <p:cNvPr id="4" name="Slide Number Placeholder 3"/>
          <p:cNvSpPr>
            <a:spLocks noGrp="1"/>
          </p:cNvSpPr>
          <p:nvPr>
            <p:ph type="sldNum" sz="quarter" idx="10"/>
          </p:nvPr>
        </p:nvSpPr>
        <p:spPr/>
        <p:txBody>
          <a:bodyPr/>
          <a:lstStyle/>
          <a:p>
            <a:fld id="{EFB59960-4BE5-4E4D-8309-1127AA59C760}" type="slidenum">
              <a:rPr lang="en-US" smtClean="0"/>
              <a:t>18</a:t>
            </a:fld>
            <a:endParaRPr lang="en-US"/>
          </a:p>
        </p:txBody>
      </p:sp>
    </p:spTree>
    <p:extLst>
      <p:ext uri="{BB962C8B-B14F-4D97-AF65-F5344CB8AC3E}">
        <p14:creationId xmlns:p14="http://schemas.microsoft.com/office/powerpoint/2010/main" val="154968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you enjoyed this brief presentation and would be happy to show you a live demonstration of the product if your schedule permits.</a:t>
            </a:r>
          </a:p>
        </p:txBody>
      </p:sp>
      <p:sp>
        <p:nvSpPr>
          <p:cNvPr id="4" name="Slide Number Placeholder 3"/>
          <p:cNvSpPr>
            <a:spLocks noGrp="1"/>
          </p:cNvSpPr>
          <p:nvPr>
            <p:ph type="sldNum" sz="quarter" idx="10"/>
          </p:nvPr>
        </p:nvSpPr>
        <p:spPr/>
        <p:txBody>
          <a:bodyPr/>
          <a:lstStyle/>
          <a:p>
            <a:fld id="{EFB59960-4BE5-4E4D-8309-1127AA59C760}" type="slidenum">
              <a:rPr lang="en-US" smtClean="0"/>
              <a:t>19</a:t>
            </a:fld>
            <a:endParaRPr lang="en-US"/>
          </a:p>
        </p:txBody>
      </p:sp>
    </p:spTree>
    <p:extLst>
      <p:ext uri="{BB962C8B-B14F-4D97-AF65-F5344CB8AC3E}">
        <p14:creationId xmlns:p14="http://schemas.microsoft.com/office/powerpoint/2010/main" val="3000430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GlobalSearch C2 not only works to capture information being scanned from your MFP, it also works with desktop scanners and with the most popular office productivity tools like Word, Excel and Outlook.</a:t>
            </a:r>
          </a:p>
        </p:txBody>
      </p:sp>
      <p:sp>
        <p:nvSpPr>
          <p:cNvPr id="4" name="Slide Number Placeholder 3"/>
          <p:cNvSpPr>
            <a:spLocks noGrp="1"/>
          </p:cNvSpPr>
          <p:nvPr>
            <p:ph type="sldNum" sz="quarter" idx="10"/>
          </p:nvPr>
        </p:nvSpPr>
        <p:spPr/>
        <p:txBody>
          <a:bodyPr/>
          <a:lstStyle/>
          <a:p>
            <a:fld id="{EFB59960-4BE5-4E4D-8309-1127AA59C760}" type="slidenum">
              <a:rPr lang="en-US" smtClean="0"/>
              <a:t>3</a:t>
            </a:fld>
            <a:endParaRPr lang="en-US"/>
          </a:p>
        </p:txBody>
      </p:sp>
    </p:spTree>
    <p:extLst>
      <p:ext uri="{BB962C8B-B14F-4D97-AF65-F5344CB8AC3E}">
        <p14:creationId xmlns:p14="http://schemas.microsoft.com/office/powerpoint/2010/main" val="1192273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GlobalSearch C2 allows you to organize and collaborate on information in a way the makes it easy to find in an interface that’s scalable, secure and compliant.</a:t>
            </a:r>
          </a:p>
        </p:txBody>
      </p:sp>
      <p:sp>
        <p:nvSpPr>
          <p:cNvPr id="4" name="Slide Number Placeholder 3"/>
          <p:cNvSpPr>
            <a:spLocks noGrp="1"/>
          </p:cNvSpPr>
          <p:nvPr>
            <p:ph type="sldNum" sz="quarter" idx="10"/>
          </p:nvPr>
        </p:nvSpPr>
        <p:spPr/>
        <p:txBody>
          <a:bodyPr/>
          <a:lstStyle/>
          <a:p>
            <a:fld id="{EFB59960-4BE5-4E4D-8309-1127AA59C760}" type="slidenum">
              <a:rPr lang="en-US" smtClean="0"/>
              <a:t>4</a:t>
            </a:fld>
            <a:endParaRPr lang="en-US"/>
          </a:p>
        </p:txBody>
      </p:sp>
    </p:spTree>
    <p:extLst>
      <p:ext uri="{BB962C8B-B14F-4D97-AF65-F5344CB8AC3E}">
        <p14:creationId xmlns:p14="http://schemas.microsoft.com/office/powerpoint/2010/main" val="367080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simply no better place to securely protect your information. With end to end encryption, GlobalSearch C2 ensures your documents are protected whether they’re traveling across the internet or to fulfill a users request or residing in our cloud repository. And with 99.99 availability and 99.99999 document durability we make sure your information is always available for critical decision making. </a:t>
            </a:r>
          </a:p>
        </p:txBody>
      </p:sp>
      <p:sp>
        <p:nvSpPr>
          <p:cNvPr id="4" name="Slide Number Placeholder 3"/>
          <p:cNvSpPr>
            <a:spLocks noGrp="1"/>
          </p:cNvSpPr>
          <p:nvPr>
            <p:ph type="sldNum" sz="quarter" idx="10"/>
          </p:nvPr>
        </p:nvSpPr>
        <p:spPr/>
        <p:txBody>
          <a:bodyPr/>
          <a:lstStyle/>
          <a:p>
            <a:fld id="{EFB59960-4BE5-4E4D-8309-1127AA59C760}" type="slidenum">
              <a:rPr lang="en-US" smtClean="0"/>
              <a:t>5</a:t>
            </a:fld>
            <a:endParaRPr lang="en-US"/>
          </a:p>
        </p:txBody>
      </p:sp>
    </p:spTree>
    <p:extLst>
      <p:ext uri="{BB962C8B-B14F-4D97-AF65-F5344CB8AC3E}">
        <p14:creationId xmlns:p14="http://schemas.microsoft.com/office/powerpoint/2010/main" val="40960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companies begin with GlobalSearch C2 as a simple means for replacing their paper filing systems but this is a solution that is easily scalable. With the addition of workflow, web based forms processing and advanced data capture and transformation options, GlobalSearch can meet the most demanding needs of any organization.</a:t>
            </a:r>
          </a:p>
        </p:txBody>
      </p:sp>
      <p:sp>
        <p:nvSpPr>
          <p:cNvPr id="4" name="Slide Number Placeholder 3"/>
          <p:cNvSpPr>
            <a:spLocks noGrp="1"/>
          </p:cNvSpPr>
          <p:nvPr>
            <p:ph type="sldNum" sz="quarter" idx="10"/>
          </p:nvPr>
        </p:nvSpPr>
        <p:spPr/>
        <p:txBody>
          <a:bodyPr/>
          <a:lstStyle/>
          <a:p>
            <a:fld id="{EFB59960-4BE5-4E4D-8309-1127AA59C760}" type="slidenum">
              <a:rPr lang="en-US" smtClean="0"/>
              <a:t>6</a:t>
            </a:fld>
            <a:endParaRPr lang="en-US"/>
          </a:p>
        </p:txBody>
      </p:sp>
    </p:spTree>
    <p:extLst>
      <p:ext uri="{BB962C8B-B14F-4D97-AF65-F5344CB8AC3E}">
        <p14:creationId xmlns:p14="http://schemas.microsoft.com/office/powerpoint/2010/main" val="161230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GlobalSearch scales out with three different tiers of functionality:</a:t>
            </a:r>
          </a:p>
          <a:p>
            <a:endParaRPr lang="en-US" dirty="0"/>
          </a:p>
          <a:p>
            <a:pPr marL="171450" indent="-171450">
              <a:buFont typeface="Arial" panose="020B0604020202020204" pitchFamily="34" charset="0"/>
              <a:buChar char="•"/>
            </a:pPr>
            <a:r>
              <a:rPr lang="en-US" dirty="0"/>
              <a:t>Office Essentials provides a powerful but value driven solution for managing your information that’s designed for increasing efficiency as you lower costs.</a:t>
            </a:r>
          </a:p>
          <a:p>
            <a:pPr marL="171450" indent="-171450">
              <a:buFont typeface="Arial" panose="020B0604020202020204" pitchFamily="34" charset="0"/>
              <a:buChar char="•"/>
            </a:pPr>
            <a:r>
              <a:rPr lang="en-US" dirty="0"/>
              <a:t>The GlobalSearch C2 Workgroups Edition continues to offer great value while it introduces workflow capabilities to automate the flow of information for the small office or for departmental applications.</a:t>
            </a:r>
          </a:p>
          <a:p>
            <a:pPr marL="171450" indent="-171450">
              <a:buFont typeface="Arial" panose="020B0604020202020204" pitchFamily="34" charset="0"/>
              <a:buChar char="•"/>
            </a:pPr>
            <a:r>
              <a:rPr lang="en-US" dirty="0"/>
              <a:t>Finally, the Enterprise Edition is for designed for larger organizations looking to automate multiple business  processes while they benefit from enterprise accessibility tools.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Each of these tiers offer tremendous value while giving you the option to scale up as needed should your requirements evolve over time.</a:t>
            </a:r>
          </a:p>
        </p:txBody>
      </p:sp>
      <p:sp>
        <p:nvSpPr>
          <p:cNvPr id="4" name="Slide Number Placeholder 3"/>
          <p:cNvSpPr>
            <a:spLocks noGrp="1"/>
          </p:cNvSpPr>
          <p:nvPr>
            <p:ph type="sldNum" sz="quarter" idx="10"/>
          </p:nvPr>
        </p:nvSpPr>
        <p:spPr/>
        <p:txBody>
          <a:bodyPr/>
          <a:lstStyle/>
          <a:p>
            <a:fld id="{EFB59960-4BE5-4E4D-8309-1127AA59C760}" type="slidenum">
              <a:rPr lang="en-US" smtClean="0"/>
              <a:t>8</a:t>
            </a:fld>
            <a:endParaRPr lang="en-US"/>
          </a:p>
        </p:txBody>
      </p:sp>
    </p:spTree>
    <p:extLst>
      <p:ext uri="{BB962C8B-B14F-4D97-AF65-F5344CB8AC3E}">
        <p14:creationId xmlns:p14="http://schemas.microsoft.com/office/powerpoint/2010/main" val="3757686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unique feature of GlobalSearch C2 is its ability to share solutions designs within your user community through the use of solution templates. Templates are pre-designed solutions that address a specific horizontal application like Human Resources or a vertical application like Municipal Government. </a:t>
            </a:r>
          </a:p>
          <a:p>
            <a:endParaRPr lang="en-US" dirty="0"/>
          </a:p>
          <a:p>
            <a:r>
              <a:rPr lang="en-US" dirty="0"/>
              <a:t>This approach allows users to benefit from the proven practices of others through shared solution templates while reducing the overall costs of implementation. </a:t>
            </a:r>
          </a:p>
        </p:txBody>
      </p:sp>
      <p:sp>
        <p:nvSpPr>
          <p:cNvPr id="4" name="Slide Number Placeholder 3"/>
          <p:cNvSpPr>
            <a:spLocks noGrp="1"/>
          </p:cNvSpPr>
          <p:nvPr>
            <p:ph type="sldNum" sz="quarter" idx="10"/>
          </p:nvPr>
        </p:nvSpPr>
        <p:spPr/>
        <p:txBody>
          <a:bodyPr/>
          <a:lstStyle/>
          <a:p>
            <a:fld id="{EFB59960-4BE5-4E4D-8309-1127AA59C760}" type="slidenum">
              <a:rPr lang="en-US" smtClean="0"/>
              <a:t>9</a:t>
            </a:fld>
            <a:endParaRPr lang="en-US"/>
          </a:p>
        </p:txBody>
      </p:sp>
    </p:spTree>
    <p:extLst>
      <p:ext uri="{BB962C8B-B14F-4D97-AF65-F5344CB8AC3E}">
        <p14:creationId xmlns:p14="http://schemas.microsoft.com/office/powerpoint/2010/main" val="1376495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With multiple options for capture to the cloud, Square 9 Softworks offers solutions ranging from very simple scanning to powerful document transformation services. </a:t>
            </a:r>
            <a:endParaRPr lang="en-US" dirty="0"/>
          </a:p>
        </p:txBody>
      </p:sp>
      <p:sp>
        <p:nvSpPr>
          <p:cNvPr id="4" name="Slide Number Placeholder 3"/>
          <p:cNvSpPr>
            <a:spLocks noGrp="1"/>
          </p:cNvSpPr>
          <p:nvPr>
            <p:ph type="sldNum" sz="quarter" idx="10"/>
          </p:nvPr>
        </p:nvSpPr>
        <p:spPr/>
        <p:txBody>
          <a:bodyPr/>
          <a:lstStyle/>
          <a:p>
            <a:fld id="{EFB59960-4BE5-4E4D-8309-1127AA59C760}" type="slidenum">
              <a:rPr lang="en-US" smtClean="0"/>
              <a:t>10</a:t>
            </a:fld>
            <a:endParaRPr lang="en-US"/>
          </a:p>
        </p:txBody>
      </p:sp>
    </p:spTree>
    <p:extLst>
      <p:ext uri="{BB962C8B-B14F-4D97-AF65-F5344CB8AC3E}">
        <p14:creationId xmlns:p14="http://schemas.microsoft.com/office/powerpoint/2010/main" val="4228085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B59960-4BE5-4E4D-8309-1127AA59C760}" type="slidenum">
              <a:rPr lang="en-US" smtClean="0"/>
              <a:t>11</a:t>
            </a:fld>
            <a:endParaRPr lang="en-US"/>
          </a:p>
        </p:txBody>
      </p:sp>
    </p:spTree>
    <p:extLst>
      <p:ext uri="{BB962C8B-B14F-4D97-AF65-F5344CB8AC3E}">
        <p14:creationId xmlns:p14="http://schemas.microsoft.com/office/powerpoint/2010/main" val="2574671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603BCC-347F-4FB2-B2F3-C5A0C2C4FF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60473"/>
            <a:ext cx="12192000" cy="6557924"/>
          </a:xfrm>
          <a:prstGeom prst="rect">
            <a:avLst/>
          </a:prstGeom>
        </p:spPr>
      </p:pic>
      <p:sp>
        <p:nvSpPr>
          <p:cNvPr id="9" name="Rectangle 8">
            <a:extLst>
              <a:ext uri="{FF2B5EF4-FFF2-40B4-BE49-F238E27FC236}">
                <a16:creationId xmlns:a16="http://schemas.microsoft.com/office/drawing/2014/main" id="{BA837CB1-C5AE-408F-B64A-EF90B1853791}"/>
              </a:ext>
            </a:extLst>
          </p:cNvPr>
          <p:cNvSpPr/>
          <p:nvPr userDrawn="1"/>
        </p:nvSpPr>
        <p:spPr>
          <a:xfrm>
            <a:off x="0" y="-4119"/>
            <a:ext cx="12192000" cy="164592"/>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Rectangle 9">
            <a:extLst>
              <a:ext uri="{FF2B5EF4-FFF2-40B4-BE49-F238E27FC236}">
                <a16:creationId xmlns:a16="http://schemas.microsoft.com/office/drawing/2014/main" id="{604D1630-7570-46B2-A8C6-F7AFED4B4D68}"/>
              </a:ext>
            </a:extLst>
          </p:cNvPr>
          <p:cNvSpPr/>
          <p:nvPr userDrawn="1"/>
        </p:nvSpPr>
        <p:spPr>
          <a:xfrm>
            <a:off x="0" y="6718397"/>
            <a:ext cx="12192000" cy="164592"/>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532915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8AEC5-10F0-45DF-95FE-1F5FCB08D45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AFB3C0-3B8F-461A-B0BB-6C771AC890A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47B7BF-EFED-4471-8B77-B10649C55D6F}"/>
              </a:ext>
            </a:extLst>
          </p:cNvPr>
          <p:cNvSpPr>
            <a:spLocks noGrp="1"/>
          </p:cNvSpPr>
          <p:nvPr>
            <p:ph type="dt" sz="half" idx="10"/>
          </p:nvPr>
        </p:nvSpPr>
        <p:spPr>
          <a:xfrm>
            <a:off x="838200" y="6356350"/>
            <a:ext cx="2743200" cy="365125"/>
          </a:xfrm>
          <a:prstGeom prst="rect">
            <a:avLst/>
          </a:prstGeom>
        </p:spPr>
        <p:txBody>
          <a:bodyPr/>
          <a:lstStyle/>
          <a:p>
            <a:fld id="{1309904A-E588-4CD1-BBCF-03CDD6DECDE3}" type="datetimeFigureOut">
              <a:rPr lang="en-US" smtClean="0"/>
              <a:t>3/6/2019</a:t>
            </a:fld>
            <a:endParaRPr lang="en-US"/>
          </a:p>
        </p:txBody>
      </p:sp>
      <p:sp>
        <p:nvSpPr>
          <p:cNvPr id="5" name="Footer Placeholder 4">
            <a:extLst>
              <a:ext uri="{FF2B5EF4-FFF2-40B4-BE49-F238E27FC236}">
                <a16:creationId xmlns:a16="http://schemas.microsoft.com/office/drawing/2014/main" id="{136F4657-BA1E-4099-BFF5-1117F8DE0D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0DB1B6-B6C7-4837-B2BE-3E1BFDDA08BC}"/>
              </a:ext>
            </a:extLst>
          </p:cNvPr>
          <p:cNvSpPr>
            <a:spLocks noGrp="1"/>
          </p:cNvSpPr>
          <p:nvPr>
            <p:ph type="sldNum" sz="quarter" idx="12"/>
          </p:nvPr>
        </p:nvSpPr>
        <p:spPr>
          <a:xfrm>
            <a:off x="8610600" y="6356350"/>
            <a:ext cx="2743200" cy="365125"/>
          </a:xfrm>
          <a:prstGeom prst="rect">
            <a:avLst/>
          </a:prstGeom>
        </p:spPr>
        <p:txBody>
          <a:bodyPr/>
          <a:lstStyle/>
          <a:p>
            <a:fld id="{52797A85-1DBF-4CD3-A0FC-DB99466EC5D1}" type="slidenum">
              <a:rPr lang="en-US" smtClean="0"/>
              <a:t>‹#›</a:t>
            </a:fld>
            <a:endParaRPr lang="en-US"/>
          </a:p>
        </p:txBody>
      </p:sp>
    </p:spTree>
    <p:extLst>
      <p:ext uri="{BB962C8B-B14F-4D97-AF65-F5344CB8AC3E}">
        <p14:creationId xmlns:p14="http://schemas.microsoft.com/office/powerpoint/2010/main" val="1496627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065113-F788-4B45-B69C-8B315D83E55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F9A7CD-2D13-4946-A93D-F85C24B2EFD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3A613-4693-41D2-9F78-F5197D736E00}"/>
              </a:ext>
            </a:extLst>
          </p:cNvPr>
          <p:cNvSpPr>
            <a:spLocks noGrp="1"/>
          </p:cNvSpPr>
          <p:nvPr>
            <p:ph type="dt" sz="half" idx="10"/>
          </p:nvPr>
        </p:nvSpPr>
        <p:spPr>
          <a:xfrm>
            <a:off x="838200" y="6356350"/>
            <a:ext cx="2743200" cy="365125"/>
          </a:xfrm>
          <a:prstGeom prst="rect">
            <a:avLst/>
          </a:prstGeom>
        </p:spPr>
        <p:txBody>
          <a:bodyPr/>
          <a:lstStyle/>
          <a:p>
            <a:fld id="{1309904A-E588-4CD1-BBCF-03CDD6DECDE3}" type="datetimeFigureOut">
              <a:rPr lang="en-US" smtClean="0"/>
              <a:t>3/6/2019</a:t>
            </a:fld>
            <a:endParaRPr lang="en-US"/>
          </a:p>
        </p:txBody>
      </p:sp>
      <p:sp>
        <p:nvSpPr>
          <p:cNvPr id="5" name="Footer Placeholder 4">
            <a:extLst>
              <a:ext uri="{FF2B5EF4-FFF2-40B4-BE49-F238E27FC236}">
                <a16:creationId xmlns:a16="http://schemas.microsoft.com/office/drawing/2014/main" id="{43B2A81C-4727-4DAA-9AE2-35DF9BDA72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5ECF14-3488-4234-8C26-5E6A27CEF636}"/>
              </a:ext>
            </a:extLst>
          </p:cNvPr>
          <p:cNvSpPr>
            <a:spLocks noGrp="1"/>
          </p:cNvSpPr>
          <p:nvPr>
            <p:ph type="sldNum" sz="quarter" idx="12"/>
          </p:nvPr>
        </p:nvSpPr>
        <p:spPr>
          <a:xfrm>
            <a:off x="8610600" y="6356350"/>
            <a:ext cx="2743200" cy="365125"/>
          </a:xfrm>
          <a:prstGeom prst="rect">
            <a:avLst/>
          </a:prstGeom>
        </p:spPr>
        <p:txBody>
          <a:bodyPr/>
          <a:lstStyle/>
          <a:p>
            <a:fld id="{52797A85-1DBF-4CD3-A0FC-DB99466EC5D1}" type="slidenum">
              <a:rPr lang="en-US" smtClean="0"/>
              <a:t>‹#›</a:t>
            </a:fld>
            <a:endParaRPr lang="en-US"/>
          </a:p>
        </p:txBody>
      </p:sp>
    </p:spTree>
    <p:extLst>
      <p:ext uri="{BB962C8B-B14F-4D97-AF65-F5344CB8AC3E}">
        <p14:creationId xmlns:p14="http://schemas.microsoft.com/office/powerpoint/2010/main" val="2732392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622D609-4DCA-4F03-A2D4-B9E336E9D238}" type="slidenum">
              <a:rPr lang="en-US" smtClean="0"/>
              <a:t>‹#›</a:t>
            </a:fld>
            <a:endParaRPr lang="en-US"/>
          </a:p>
        </p:txBody>
      </p:sp>
    </p:spTree>
    <p:extLst>
      <p:ext uri="{BB962C8B-B14F-4D97-AF65-F5344CB8AC3E}">
        <p14:creationId xmlns:p14="http://schemas.microsoft.com/office/powerpoint/2010/main" val="773399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622D609-4DCA-4F03-A2D4-B9E336E9D238}" type="slidenum">
              <a:rPr lang="en-US" smtClean="0"/>
              <a:t>‹#›</a:t>
            </a:fld>
            <a:endParaRPr lang="en-US"/>
          </a:p>
        </p:txBody>
      </p:sp>
    </p:spTree>
    <p:extLst>
      <p:ext uri="{BB962C8B-B14F-4D97-AF65-F5344CB8AC3E}">
        <p14:creationId xmlns:p14="http://schemas.microsoft.com/office/powerpoint/2010/main" val="1903411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622D609-4DCA-4F03-A2D4-B9E336E9D238}" type="slidenum">
              <a:rPr lang="en-US" smtClean="0"/>
              <a:t>‹#›</a:t>
            </a:fld>
            <a:endParaRPr lang="en-US"/>
          </a:p>
        </p:txBody>
      </p:sp>
    </p:spTree>
    <p:extLst>
      <p:ext uri="{BB962C8B-B14F-4D97-AF65-F5344CB8AC3E}">
        <p14:creationId xmlns:p14="http://schemas.microsoft.com/office/powerpoint/2010/main" val="3849530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622D609-4DCA-4F03-A2D4-B9E336E9D238}" type="slidenum">
              <a:rPr lang="en-US" smtClean="0"/>
              <a:t>‹#›</a:t>
            </a:fld>
            <a:endParaRPr lang="en-US"/>
          </a:p>
        </p:txBody>
      </p:sp>
    </p:spTree>
    <p:extLst>
      <p:ext uri="{BB962C8B-B14F-4D97-AF65-F5344CB8AC3E}">
        <p14:creationId xmlns:p14="http://schemas.microsoft.com/office/powerpoint/2010/main" val="2408727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622D609-4DCA-4F03-A2D4-B9E336E9D238}" type="slidenum">
              <a:rPr lang="en-US" smtClean="0"/>
              <a:t>‹#›</a:t>
            </a:fld>
            <a:endParaRPr lang="en-US"/>
          </a:p>
        </p:txBody>
      </p:sp>
    </p:spTree>
    <p:extLst>
      <p:ext uri="{BB962C8B-B14F-4D97-AF65-F5344CB8AC3E}">
        <p14:creationId xmlns:p14="http://schemas.microsoft.com/office/powerpoint/2010/main" val="964018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622D609-4DCA-4F03-A2D4-B9E336E9D238}" type="slidenum">
              <a:rPr lang="en-US" smtClean="0"/>
              <a:t>‹#›</a:t>
            </a:fld>
            <a:endParaRPr lang="en-US"/>
          </a:p>
        </p:txBody>
      </p:sp>
    </p:spTree>
    <p:extLst>
      <p:ext uri="{BB962C8B-B14F-4D97-AF65-F5344CB8AC3E}">
        <p14:creationId xmlns:p14="http://schemas.microsoft.com/office/powerpoint/2010/main" val="2223226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622D609-4DCA-4F03-A2D4-B9E336E9D238}" type="slidenum">
              <a:rPr lang="en-US" smtClean="0"/>
              <a:t>‹#›</a:t>
            </a:fld>
            <a:endParaRPr lang="en-US"/>
          </a:p>
        </p:txBody>
      </p:sp>
    </p:spTree>
    <p:extLst>
      <p:ext uri="{BB962C8B-B14F-4D97-AF65-F5344CB8AC3E}">
        <p14:creationId xmlns:p14="http://schemas.microsoft.com/office/powerpoint/2010/main" val="747505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622D609-4DCA-4F03-A2D4-B9E336E9D238}" type="slidenum">
              <a:rPr lang="en-US" smtClean="0"/>
              <a:t>‹#›</a:t>
            </a:fld>
            <a:endParaRPr lang="en-US"/>
          </a:p>
        </p:txBody>
      </p:sp>
    </p:spTree>
    <p:extLst>
      <p:ext uri="{BB962C8B-B14F-4D97-AF65-F5344CB8AC3E}">
        <p14:creationId xmlns:p14="http://schemas.microsoft.com/office/powerpoint/2010/main" val="338877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700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622D609-4DCA-4F03-A2D4-B9E336E9D238}" type="slidenum">
              <a:rPr lang="en-US" smtClean="0"/>
              <a:t>‹#›</a:t>
            </a:fld>
            <a:endParaRPr lang="en-US"/>
          </a:p>
        </p:txBody>
      </p:sp>
    </p:spTree>
    <p:extLst>
      <p:ext uri="{BB962C8B-B14F-4D97-AF65-F5344CB8AC3E}">
        <p14:creationId xmlns:p14="http://schemas.microsoft.com/office/powerpoint/2010/main" val="2655343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622D609-4DCA-4F03-A2D4-B9E336E9D238}" type="slidenum">
              <a:rPr lang="en-US" smtClean="0"/>
              <a:t>‹#›</a:t>
            </a:fld>
            <a:endParaRPr lang="en-US"/>
          </a:p>
        </p:txBody>
      </p:sp>
    </p:spTree>
    <p:extLst>
      <p:ext uri="{BB962C8B-B14F-4D97-AF65-F5344CB8AC3E}">
        <p14:creationId xmlns:p14="http://schemas.microsoft.com/office/powerpoint/2010/main" val="1190232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622D609-4DCA-4F03-A2D4-B9E336E9D238}" type="slidenum">
              <a:rPr lang="en-US" smtClean="0"/>
              <a:t>‹#›</a:t>
            </a:fld>
            <a:endParaRPr lang="en-US"/>
          </a:p>
        </p:txBody>
      </p:sp>
    </p:spTree>
    <p:extLst>
      <p:ext uri="{BB962C8B-B14F-4D97-AF65-F5344CB8AC3E}">
        <p14:creationId xmlns:p14="http://schemas.microsoft.com/office/powerpoint/2010/main" val="3620617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603BCC-347F-4FB2-B2F3-C5A0C2C4FF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160473"/>
            <a:ext cx="12192000" cy="6557924"/>
          </a:xfrm>
          <a:prstGeom prst="rect">
            <a:avLst/>
          </a:prstGeom>
        </p:spPr>
      </p:pic>
      <p:sp>
        <p:nvSpPr>
          <p:cNvPr id="9" name="Rectangle 8">
            <a:extLst>
              <a:ext uri="{FF2B5EF4-FFF2-40B4-BE49-F238E27FC236}">
                <a16:creationId xmlns:a16="http://schemas.microsoft.com/office/drawing/2014/main" id="{BA837CB1-C5AE-408F-B64A-EF90B1853791}"/>
              </a:ext>
            </a:extLst>
          </p:cNvPr>
          <p:cNvSpPr/>
          <p:nvPr userDrawn="1"/>
        </p:nvSpPr>
        <p:spPr>
          <a:xfrm>
            <a:off x="0" y="-4119"/>
            <a:ext cx="12192000" cy="164592"/>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Rectangle 9">
            <a:extLst>
              <a:ext uri="{FF2B5EF4-FFF2-40B4-BE49-F238E27FC236}">
                <a16:creationId xmlns:a16="http://schemas.microsoft.com/office/drawing/2014/main" id="{604D1630-7570-46B2-A8C6-F7AFED4B4D68}"/>
              </a:ext>
            </a:extLst>
          </p:cNvPr>
          <p:cNvSpPr/>
          <p:nvPr userDrawn="1"/>
        </p:nvSpPr>
        <p:spPr>
          <a:xfrm>
            <a:off x="0" y="6718397"/>
            <a:ext cx="12192000" cy="164592"/>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37311724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832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55121"/>
            <a:ext cx="12192000" cy="6564087"/>
          </a:xfrm>
          <a:prstGeom prst="rect">
            <a:avLst/>
          </a:prstGeom>
        </p:spPr>
      </p:pic>
      <p:sp>
        <p:nvSpPr>
          <p:cNvPr id="4" name="Rectangle 3"/>
          <p:cNvSpPr/>
          <p:nvPr userDrawn="1"/>
        </p:nvSpPr>
        <p:spPr>
          <a:xfrm>
            <a:off x="1101724" y="947302"/>
            <a:ext cx="5299076" cy="498788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14264D"/>
              </a:solidFill>
            </a:endParaRPr>
          </a:p>
        </p:txBody>
      </p:sp>
      <p:sp>
        <p:nvSpPr>
          <p:cNvPr id="6" name="Text Placeholder 5"/>
          <p:cNvSpPr>
            <a:spLocks noGrp="1"/>
          </p:cNvSpPr>
          <p:nvPr>
            <p:ph type="body" sz="quarter" idx="10" hasCustomPrompt="1"/>
          </p:nvPr>
        </p:nvSpPr>
        <p:spPr>
          <a:xfrm>
            <a:off x="1584099" y="1902279"/>
            <a:ext cx="2620962" cy="351065"/>
          </a:xfrm>
          <a:prstGeom prst="rect">
            <a:avLst/>
          </a:prstGeom>
        </p:spPr>
        <p:txBody>
          <a:bodyPr/>
          <a:lstStyle>
            <a:lvl1pPr marL="0" indent="0">
              <a:buNone/>
              <a:defRPr sz="1800" i="1">
                <a:solidFill>
                  <a:srgbClr val="F47926"/>
                </a:solidFill>
                <a:latin typeface="Sofia Pro Light" panose="020B0000000000000000" pitchFamily="34" charset="0"/>
              </a:defRPr>
            </a:lvl1pPr>
          </a:lstStyle>
          <a:p>
            <a:pPr lvl="0"/>
            <a:r>
              <a:rPr lang="en-US" dirty="0"/>
              <a:t>Heading Text:</a:t>
            </a:r>
          </a:p>
        </p:txBody>
      </p:sp>
      <p:sp>
        <p:nvSpPr>
          <p:cNvPr id="7" name="Text Placeholder 5"/>
          <p:cNvSpPr>
            <a:spLocks noGrp="1"/>
          </p:cNvSpPr>
          <p:nvPr>
            <p:ph type="body" sz="quarter" idx="11" hasCustomPrompt="1"/>
          </p:nvPr>
        </p:nvSpPr>
        <p:spPr>
          <a:xfrm>
            <a:off x="1584098" y="2618015"/>
            <a:ext cx="4179887" cy="851807"/>
          </a:xfrm>
          <a:prstGeom prst="rect">
            <a:avLst/>
          </a:prstGeom>
        </p:spPr>
        <p:txBody>
          <a:bodyPr/>
          <a:lstStyle>
            <a:lvl1pPr marL="0" indent="0">
              <a:buNone/>
              <a:defRPr sz="1800" b="0" i="0" baseline="0">
                <a:solidFill>
                  <a:srgbClr val="13294B"/>
                </a:solidFill>
                <a:latin typeface="Sofia Pro Medium" panose="020B0000000000000000" pitchFamily="34" charset="0"/>
              </a:defRPr>
            </a:lvl1pPr>
          </a:lstStyle>
          <a:p>
            <a:pPr lvl="0"/>
            <a:r>
              <a:rPr lang="en-US" dirty="0"/>
              <a:t>Lorem Ipsum </a:t>
            </a:r>
            <a:r>
              <a:rPr lang="da-DK" dirty="0"/>
              <a:t>dolor sit amet, purus sit amet libero sit dui</a:t>
            </a:r>
            <a:r>
              <a:rPr lang="en-US" dirty="0"/>
              <a:t> </a:t>
            </a:r>
            <a:r>
              <a:rPr lang="fr-FR" dirty="0" err="1"/>
              <a:t>felis</a:t>
            </a:r>
            <a:r>
              <a:rPr lang="fr-FR" dirty="0"/>
              <a:t> </a:t>
            </a:r>
            <a:r>
              <a:rPr lang="fr-FR" dirty="0" err="1"/>
              <a:t>feugiat</a:t>
            </a:r>
            <a:r>
              <a:rPr lang="fr-FR" dirty="0"/>
              <a:t> </a:t>
            </a:r>
            <a:r>
              <a:rPr lang="fr-FR" dirty="0" err="1"/>
              <a:t>tellus</a:t>
            </a:r>
            <a:r>
              <a:rPr lang="fr-FR" dirty="0"/>
              <a:t> </a:t>
            </a:r>
            <a:r>
              <a:rPr lang="fr-FR" dirty="0" err="1"/>
              <a:t>ac</a:t>
            </a:r>
            <a:r>
              <a:rPr lang="fr-FR" dirty="0"/>
              <a:t> </a:t>
            </a:r>
            <a:r>
              <a:rPr lang="fr-FR" dirty="0" err="1"/>
              <a:t>sed</a:t>
            </a:r>
            <a:endParaRPr lang="en-US" dirty="0"/>
          </a:p>
        </p:txBody>
      </p:sp>
      <p:sp>
        <p:nvSpPr>
          <p:cNvPr id="8" name="Text Placeholder 5"/>
          <p:cNvSpPr>
            <a:spLocks noGrp="1"/>
          </p:cNvSpPr>
          <p:nvPr>
            <p:ph type="body" sz="quarter" idx="12" hasCustomPrompt="1"/>
          </p:nvPr>
        </p:nvSpPr>
        <p:spPr>
          <a:xfrm>
            <a:off x="1584097" y="3834494"/>
            <a:ext cx="4179887" cy="1072244"/>
          </a:xfrm>
          <a:prstGeom prst="rect">
            <a:avLst/>
          </a:prstGeom>
        </p:spPr>
        <p:txBody>
          <a:bodyPr/>
          <a:lstStyle>
            <a:lvl1pPr marL="0" indent="0">
              <a:buNone/>
              <a:defRPr sz="1800" b="0" i="0" baseline="0">
                <a:solidFill>
                  <a:srgbClr val="13294B"/>
                </a:solidFill>
                <a:latin typeface="Sofia Pro Light" panose="020B0000000000000000" pitchFamily="34" charset="0"/>
              </a:defRPr>
            </a:lvl1pPr>
          </a:lstStyle>
          <a:p>
            <a:pPr lvl="0"/>
            <a:r>
              <a:rPr lang="en-US" dirty="0"/>
              <a:t>Lorem Ipsum </a:t>
            </a:r>
            <a:r>
              <a:rPr lang="da-DK" dirty="0"/>
              <a:t>dolor sit amet, purus sit amet libero sit dui</a:t>
            </a:r>
            <a:r>
              <a:rPr lang="en-US" dirty="0"/>
              <a:t> </a:t>
            </a:r>
            <a:r>
              <a:rPr lang="fr-FR" dirty="0" err="1"/>
              <a:t>felis</a:t>
            </a:r>
            <a:r>
              <a:rPr lang="fr-FR" dirty="0"/>
              <a:t> </a:t>
            </a:r>
            <a:r>
              <a:rPr lang="fr-FR" dirty="0" err="1"/>
              <a:t>feugiat</a:t>
            </a:r>
            <a:r>
              <a:rPr lang="fr-FR" dirty="0"/>
              <a:t> </a:t>
            </a:r>
            <a:r>
              <a:rPr lang="fr-FR" dirty="0" err="1"/>
              <a:t>tellus</a:t>
            </a:r>
            <a:r>
              <a:rPr lang="fr-FR" dirty="0"/>
              <a:t> </a:t>
            </a:r>
            <a:r>
              <a:rPr lang="fr-FR" dirty="0" err="1"/>
              <a:t>ac</a:t>
            </a:r>
            <a:r>
              <a:rPr lang="fr-FR" dirty="0"/>
              <a:t> </a:t>
            </a:r>
            <a:r>
              <a:rPr lang="fr-FR" dirty="0" err="1"/>
              <a:t>sed</a:t>
            </a:r>
            <a:r>
              <a:rPr lang="fr-FR" dirty="0"/>
              <a:t> est </a:t>
            </a:r>
            <a:r>
              <a:rPr lang="fr-FR" dirty="0" err="1"/>
              <a:t>odio</a:t>
            </a:r>
            <a:r>
              <a:rPr lang="fr-FR" dirty="0"/>
              <a:t> </a:t>
            </a:r>
            <a:r>
              <a:rPr lang="fr-FR" dirty="0" err="1"/>
              <a:t>suscupit</a:t>
            </a:r>
            <a:r>
              <a:rPr lang="fr-FR" dirty="0"/>
              <a:t> </a:t>
            </a:r>
            <a:r>
              <a:rPr lang="fr-FR" dirty="0" err="1"/>
              <a:t>donec</a:t>
            </a:r>
            <a:r>
              <a:rPr lang="fr-FR" dirty="0"/>
              <a:t> nec </a:t>
            </a:r>
            <a:r>
              <a:rPr lang="fr-FR" dirty="0" err="1"/>
              <a:t>justo</a:t>
            </a:r>
            <a:r>
              <a:rPr lang="fr-FR" dirty="0"/>
              <a:t> erat, </a:t>
            </a:r>
            <a:r>
              <a:rPr lang="fr-FR" dirty="0" err="1"/>
              <a:t>tellus</a:t>
            </a:r>
            <a:r>
              <a:rPr lang="fr-FR" dirty="0"/>
              <a:t> </a:t>
            </a:r>
            <a:r>
              <a:rPr lang="fr-FR" dirty="0" err="1"/>
              <a:t>nulla</a:t>
            </a:r>
            <a:r>
              <a:rPr lang="fr-FR" dirty="0"/>
              <a:t> non </a:t>
            </a:r>
            <a:r>
              <a:rPr lang="fr-FR" dirty="0" err="1"/>
              <a:t>arcu</a:t>
            </a:r>
            <a:r>
              <a:rPr lang="fr-FR" dirty="0"/>
              <a:t> </a:t>
            </a:r>
            <a:r>
              <a:rPr lang="fr-FR" dirty="0" err="1"/>
              <a:t>felis</a:t>
            </a:r>
            <a:r>
              <a:rPr lang="fr-FR" dirty="0"/>
              <a:t> </a:t>
            </a:r>
            <a:r>
              <a:rPr lang="fr-FR" dirty="0" err="1"/>
              <a:t>arcu</a:t>
            </a:r>
            <a:r>
              <a:rPr lang="fr-FR" dirty="0"/>
              <a:t>.</a:t>
            </a:r>
          </a:p>
          <a:p>
            <a:pPr lvl="0"/>
            <a:endParaRPr lang="en-US" dirty="0"/>
          </a:p>
        </p:txBody>
      </p:sp>
    </p:spTree>
    <p:extLst>
      <p:ext uri="{BB962C8B-B14F-4D97-AF65-F5344CB8AC3E}">
        <p14:creationId xmlns:p14="http://schemas.microsoft.com/office/powerpoint/2010/main" val="1934949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AEF41-F845-45E7-84E9-747FC374147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0D8B14-2236-4C0A-9C07-AF2442F8487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ECB8F3-0301-4CCC-A23B-4592AF8F886D}"/>
              </a:ext>
            </a:extLst>
          </p:cNvPr>
          <p:cNvSpPr>
            <a:spLocks noGrp="1"/>
          </p:cNvSpPr>
          <p:nvPr>
            <p:ph type="dt" sz="half" idx="10"/>
          </p:nvPr>
        </p:nvSpPr>
        <p:spPr>
          <a:xfrm>
            <a:off x="838200" y="6356350"/>
            <a:ext cx="2743200" cy="365125"/>
          </a:xfrm>
          <a:prstGeom prst="rect">
            <a:avLst/>
          </a:prstGeom>
        </p:spPr>
        <p:txBody>
          <a:bodyPr/>
          <a:lstStyle/>
          <a:p>
            <a:fld id="{1309904A-E588-4CD1-BBCF-03CDD6DECDE3}" type="datetimeFigureOut">
              <a:rPr lang="en-US" smtClean="0"/>
              <a:t>3/6/2019</a:t>
            </a:fld>
            <a:endParaRPr lang="en-US"/>
          </a:p>
        </p:txBody>
      </p:sp>
      <p:sp>
        <p:nvSpPr>
          <p:cNvPr id="5" name="Footer Placeholder 4">
            <a:extLst>
              <a:ext uri="{FF2B5EF4-FFF2-40B4-BE49-F238E27FC236}">
                <a16:creationId xmlns:a16="http://schemas.microsoft.com/office/drawing/2014/main" id="{5F2E92C0-A09E-4527-84D8-541E6CA63B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18B965E-8DB5-40A3-A100-2322173E3777}"/>
              </a:ext>
            </a:extLst>
          </p:cNvPr>
          <p:cNvSpPr>
            <a:spLocks noGrp="1"/>
          </p:cNvSpPr>
          <p:nvPr>
            <p:ph type="sldNum" sz="quarter" idx="12"/>
          </p:nvPr>
        </p:nvSpPr>
        <p:spPr>
          <a:xfrm>
            <a:off x="8610600" y="6356350"/>
            <a:ext cx="2743200" cy="365125"/>
          </a:xfrm>
          <a:prstGeom prst="rect">
            <a:avLst/>
          </a:prstGeom>
        </p:spPr>
        <p:txBody>
          <a:bodyPr/>
          <a:lstStyle/>
          <a:p>
            <a:fld id="{52797A85-1DBF-4CD3-A0FC-DB99466EC5D1}" type="slidenum">
              <a:rPr lang="en-US" smtClean="0"/>
              <a:t>‹#›</a:t>
            </a:fld>
            <a:endParaRPr lang="en-US"/>
          </a:p>
        </p:txBody>
      </p:sp>
    </p:spTree>
    <p:extLst>
      <p:ext uri="{BB962C8B-B14F-4D97-AF65-F5344CB8AC3E}">
        <p14:creationId xmlns:p14="http://schemas.microsoft.com/office/powerpoint/2010/main" val="384609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E3A1-A761-45D3-A48D-2AF06760AB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3F3C8FB-CBD3-4752-A27A-113B9DDA4A6F}"/>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288442-51D0-4FA9-BCCD-8C0F212E7164}"/>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607D16-B402-43C5-8DBE-E84E31672BE0}"/>
              </a:ext>
            </a:extLst>
          </p:cNvPr>
          <p:cNvSpPr>
            <a:spLocks noGrp="1"/>
          </p:cNvSpPr>
          <p:nvPr>
            <p:ph type="dt" sz="half" idx="10"/>
          </p:nvPr>
        </p:nvSpPr>
        <p:spPr>
          <a:xfrm>
            <a:off x="838200" y="6356350"/>
            <a:ext cx="2743200" cy="365125"/>
          </a:xfrm>
          <a:prstGeom prst="rect">
            <a:avLst/>
          </a:prstGeom>
        </p:spPr>
        <p:txBody>
          <a:bodyPr/>
          <a:lstStyle/>
          <a:p>
            <a:fld id="{1309904A-E588-4CD1-BBCF-03CDD6DECDE3}" type="datetimeFigureOut">
              <a:rPr lang="en-US" smtClean="0"/>
              <a:t>3/6/2019</a:t>
            </a:fld>
            <a:endParaRPr lang="en-US"/>
          </a:p>
        </p:txBody>
      </p:sp>
      <p:sp>
        <p:nvSpPr>
          <p:cNvPr id="6" name="Footer Placeholder 5">
            <a:extLst>
              <a:ext uri="{FF2B5EF4-FFF2-40B4-BE49-F238E27FC236}">
                <a16:creationId xmlns:a16="http://schemas.microsoft.com/office/drawing/2014/main" id="{976702B6-6341-460C-A1F5-D89D78735A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4038E7F-8B5A-4C66-919D-74B452F50470}"/>
              </a:ext>
            </a:extLst>
          </p:cNvPr>
          <p:cNvSpPr>
            <a:spLocks noGrp="1"/>
          </p:cNvSpPr>
          <p:nvPr>
            <p:ph type="sldNum" sz="quarter" idx="12"/>
          </p:nvPr>
        </p:nvSpPr>
        <p:spPr>
          <a:xfrm>
            <a:off x="8610600" y="6356350"/>
            <a:ext cx="2743200" cy="365125"/>
          </a:xfrm>
          <a:prstGeom prst="rect">
            <a:avLst/>
          </a:prstGeom>
        </p:spPr>
        <p:txBody>
          <a:bodyPr/>
          <a:lstStyle/>
          <a:p>
            <a:fld id="{52797A85-1DBF-4CD3-A0FC-DB99466EC5D1}" type="slidenum">
              <a:rPr lang="en-US" smtClean="0"/>
              <a:t>‹#›</a:t>
            </a:fld>
            <a:endParaRPr lang="en-US"/>
          </a:p>
        </p:txBody>
      </p:sp>
    </p:spTree>
    <p:extLst>
      <p:ext uri="{BB962C8B-B14F-4D97-AF65-F5344CB8AC3E}">
        <p14:creationId xmlns:p14="http://schemas.microsoft.com/office/powerpoint/2010/main" val="1029836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84B-EE9B-4395-9E29-61C944A68EE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FB0E8C3-3465-4C95-82EF-C146CB53674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FFA16C0-E6C8-406A-8652-EBB72B05D711}"/>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B561CA-2150-448F-B68C-7F8BED38271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9AEE71-7394-4FBC-B223-1929CFD24A95}"/>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0817D6-433C-43C9-B741-0AD7FD784B0E}"/>
              </a:ext>
            </a:extLst>
          </p:cNvPr>
          <p:cNvSpPr>
            <a:spLocks noGrp="1"/>
          </p:cNvSpPr>
          <p:nvPr>
            <p:ph type="dt" sz="half" idx="10"/>
          </p:nvPr>
        </p:nvSpPr>
        <p:spPr>
          <a:xfrm>
            <a:off x="838200" y="6356350"/>
            <a:ext cx="2743200" cy="365125"/>
          </a:xfrm>
          <a:prstGeom prst="rect">
            <a:avLst/>
          </a:prstGeom>
        </p:spPr>
        <p:txBody>
          <a:bodyPr/>
          <a:lstStyle/>
          <a:p>
            <a:fld id="{1309904A-E588-4CD1-BBCF-03CDD6DECDE3}" type="datetimeFigureOut">
              <a:rPr lang="en-US" smtClean="0"/>
              <a:t>3/6/2019</a:t>
            </a:fld>
            <a:endParaRPr lang="en-US"/>
          </a:p>
        </p:txBody>
      </p:sp>
      <p:sp>
        <p:nvSpPr>
          <p:cNvPr id="8" name="Footer Placeholder 7">
            <a:extLst>
              <a:ext uri="{FF2B5EF4-FFF2-40B4-BE49-F238E27FC236}">
                <a16:creationId xmlns:a16="http://schemas.microsoft.com/office/drawing/2014/main" id="{A91C839B-399B-41E3-837C-99DF6F7A64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FA229DF-79A9-4403-BBAF-61145BC4C666}"/>
              </a:ext>
            </a:extLst>
          </p:cNvPr>
          <p:cNvSpPr>
            <a:spLocks noGrp="1"/>
          </p:cNvSpPr>
          <p:nvPr>
            <p:ph type="sldNum" sz="quarter" idx="12"/>
          </p:nvPr>
        </p:nvSpPr>
        <p:spPr>
          <a:xfrm>
            <a:off x="8610600" y="6356350"/>
            <a:ext cx="2743200" cy="365125"/>
          </a:xfrm>
          <a:prstGeom prst="rect">
            <a:avLst/>
          </a:prstGeom>
        </p:spPr>
        <p:txBody>
          <a:bodyPr/>
          <a:lstStyle/>
          <a:p>
            <a:fld id="{52797A85-1DBF-4CD3-A0FC-DB99466EC5D1}" type="slidenum">
              <a:rPr lang="en-US" smtClean="0"/>
              <a:t>‹#›</a:t>
            </a:fld>
            <a:endParaRPr lang="en-US"/>
          </a:p>
        </p:txBody>
      </p:sp>
    </p:spTree>
    <p:extLst>
      <p:ext uri="{BB962C8B-B14F-4D97-AF65-F5344CB8AC3E}">
        <p14:creationId xmlns:p14="http://schemas.microsoft.com/office/powerpoint/2010/main" val="520328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6FE20-5875-4ECD-8412-1A7D49B1D5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46920C7-D827-4619-90F4-0425390BCF91}"/>
              </a:ext>
            </a:extLst>
          </p:cNvPr>
          <p:cNvSpPr>
            <a:spLocks noGrp="1"/>
          </p:cNvSpPr>
          <p:nvPr>
            <p:ph type="dt" sz="half" idx="10"/>
          </p:nvPr>
        </p:nvSpPr>
        <p:spPr>
          <a:xfrm>
            <a:off x="838200" y="6356350"/>
            <a:ext cx="2743200" cy="365125"/>
          </a:xfrm>
          <a:prstGeom prst="rect">
            <a:avLst/>
          </a:prstGeom>
        </p:spPr>
        <p:txBody>
          <a:bodyPr/>
          <a:lstStyle/>
          <a:p>
            <a:fld id="{1309904A-E588-4CD1-BBCF-03CDD6DECDE3}" type="datetimeFigureOut">
              <a:rPr lang="en-US" smtClean="0"/>
              <a:t>3/6/2019</a:t>
            </a:fld>
            <a:endParaRPr lang="en-US"/>
          </a:p>
        </p:txBody>
      </p:sp>
      <p:sp>
        <p:nvSpPr>
          <p:cNvPr id="4" name="Footer Placeholder 3">
            <a:extLst>
              <a:ext uri="{FF2B5EF4-FFF2-40B4-BE49-F238E27FC236}">
                <a16:creationId xmlns:a16="http://schemas.microsoft.com/office/drawing/2014/main" id="{F4A2303F-0C05-49AA-93CE-FCB9392EC3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5BEE507-2EC2-4A94-B1B9-E64FDD97CF86}"/>
              </a:ext>
            </a:extLst>
          </p:cNvPr>
          <p:cNvSpPr>
            <a:spLocks noGrp="1"/>
          </p:cNvSpPr>
          <p:nvPr>
            <p:ph type="sldNum" sz="quarter" idx="12"/>
          </p:nvPr>
        </p:nvSpPr>
        <p:spPr>
          <a:xfrm>
            <a:off x="8610600" y="6356350"/>
            <a:ext cx="2743200" cy="365125"/>
          </a:xfrm>
          <a:prstGeom prst="rect">
            <a:avLst/>
          </a:prstGeom>
        </p:spPr>
        <p:txBody>
          <a:bodyPr/>
          <a:lstStyle/>
          <a:p>
            <a:fld id="{52797A85-1DBF-4CD3-A0FC-DB99466EC5D1}" type="slidenum">
              <a:rPr lang="en-US" smtClean="0"/>
              <a:t>‹#›</a:t>
            </a:fld>
            <a:endParaRPr lang="en-US"/>
          </a:p>
        </p:txBody>
      </p:sp>
    </p:spTree>
    <p:extLst>
      <p:ext uri="{BB962C8B-B14F-4D97-AF65-F5344CB8AC3E}">
        <p14:creationId xmlns:p14="http://schemas.microsoft.com/office/powerpoint/2010/main" val="1228943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3F6036-0778-4AA2-BD41-A402BFD31884}"/>
              </a:ext>
            </a:extLst>
          </p:cNvPr>
          <p:cNvSpPr>
            <a:spLocks noGrp="1"/>
          </p:cNvSpPr>
          <p:nvPr>
            <p:ph type="dt" sz="half" idx="10"/>
          </p:nvPr>
        </p:nvSpPr>
        <p:spPr>
          <a:xfrm>
            <a:off x="838200" y="6356350"/>
            <a:ext cx="2743200" cy="365125"/>
          </a:xfrm>
          <a:prstGeom prst="rect">
            <a:avLst/>
          </a:prstGeom>
        </p:spPr>
        <p:txBody>
          <a:bodyPr/>
          <a:lstStyle/>
          <a:p>
            <a:fld id="{1309904A-E588-4CD1-BBCF-03CDD6DECDE3}" type="datetimeFigureOut">
              <a:rPr lang="en-US" smtClean="0"/>
              <a:t>3/6/2019</a:t>
            </a:fld>
            <a:endParaRPr lang="en-US"/>
          </a:p>
        </p:txBody>
      </p:sp>
      <p:sp>
        <p:nvSpPr>
          <p:cNvPr id="3" name="Footer Placeholder 2">
            <a:extLst>
              <a:ext uri="{FF2B5EF4-FFF2-40B4-BE49-F238E27FC236}">
                <a16:creationId xmlns:a16="http://schemas.microsoft.com/office/drawing/2014/main" id="{6F6590A0-CB08-4278-BCCD-7C1CF027242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70592F-B8C8-4FAB-B3A8-A0A7479829BB}"/>
              </a:ext>
            </a:extLst>
          </p:cNvPr>
          <p:cNvSpPr>
            <a:spLocks noGrp="1"/>
          </p:cNvSpPr>
          <p:nvPr>
            <p:ph type="sldNum" sz="quarter" idx="12"/>
          </p:nvPr>
        </p:nvSpPr>
        <p:spPr>
          <a:xfrm>
            <a:off x="8610600" y="6356350"/>
            <a:ext cx="2743200" cy="365125"/>
          </a:xfrm>
          <a:prstGeom prst="rect">
            <a:avLst/>
          </a:prstGeom>
        </p:spPr>
        <p:txBody>
          <a:bodyPr/>
          <a:lstStyle/>
          <a:p>
            <a:fld id="{52797A85-1DBF-4CD3-A0FC-DB99466EC5D1}" type="slidenum">
              <a:rPr lang="en-US" smtClean="0"/>
              <a:t>‹#›</a:t>
            </a:fld>
            <a:endParaRPr lang="en-US"/>
          </a:p>
        </p:txBody>
      </p:sp>
    </p:spTree>
    <p:extLst>
      <p:ext uri="{BB962C8B-B14F-4D97-AF65-F5344CB8AC3E}">
        <p14:creationId xmlns:p14="http://schemas.microsoft.com/office/powerpoint/2010/main" val="2790625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290C-2720-40F5-AAF8-3AFBB0F2221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819695-943B-4C05-8C5E-72069902AB0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903BE8-0F1E-4931-B8C8-F414A7F0A6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263DCA-04F1-475F-A344-4CECFD1F6B22}"/>
              </a:ext>
            </a:extLst>
          </p:cNvPr>
          <p:cNvSpPr>
            <a:spLocks noGrp="1"/>
          </p:cNvSpPr>
          <p:nvPr>
            <p:ph type="dt" sz="half" idx="10"/>
          </p:nvPr>
        </p:nvSpPr>
        <p:spPr>
          <a:xfrm>
            <a:off x="838200" y="6356350"/>
            <a:ext cx="2743200" cy="365125"/>
          </a:xfrm>
          <a:prstGeom prst="rect">
            <a:avLst/>
          </a:prstGeom>
        </p:spPr>
        <p:txBody>
          <a:bodyPr/>
          <a:lstStyle/>
          <a:p>
            <a:fld id="{1309904A-E588-4CD1-BBCF-03CDD6DECDE3}" type="datetimeFigureOut">
              <a:rPr lang="en-US" smtClean="0"/>
              <a:t>3/6/2019</a:t>
            </a:fld>
            <a:endParaRPr lang="en-US"/>
          </a:p>
        </p:txBody>
      </p:sp>
      <p:sp>
        <p:nvSpPr>
          <p:cNvPr id="6" name="Footer Placeholder 5">
            <a:extLst>
              <a:ext uri="{FF2B5EF4-FFF2-40B4-BE49-F238E27FC236}">
                <a16:creationId xmlns:a16="http://schemas.microsoft.com/office/drawing/2014/main" id="{6453CC44-05F9-4AAB-ACE0-B0FE695829B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B29F7A8-B639-427E-A82C-A7300A7E6111}"/>
              </a:ext>
            </a:extLst>
          </p:cNvPr>
          <p:cNvSpPr>
            <a:spLocks noGrp="1"/>
          </p:cNvSpPr>
          <p:nvPr>
            <p:ph type="sldNum" sz="quarter" idx="12"/>
          </p:nvPr>
        </p:nvSpPr>
        <p:spPr>
          <a:xfrm>
            <a:off x="8610600" y="6356350"/>
            <a:ext cx="2743200" cy="365125"/>
          </a:xfrm>
          <a:prstGeom prst="rect">
            <a:avLst/>
          </a:prstGeom>
        </p:spPr>
        <p:txBody>
          <a:bodyPr/>
          <a:lstStyle/>
          <a:p>
            <a:fld id="{52797A85-1DBF-4CD3-A0FC-DB99466EC5D1}" type="slidenum">
              <a:rPr lang="en-US" smtClean="0"/>
              <a:t>‹#›</a:t>
            </a:fld>
            <a:endParaRPr lang="en-US"/>
          </a:p>
        </p:txBody>
      </p:sp>
    </p:spTree>
    <p:extLst>
      <p:ext uri="{BB962C8B-B14F-4D97-AF65-F5344CB8AC3E}">
        <p14:creationId xmlns:p14="http://schemas.microsoft.com/office/powerpoint/2010/main" val="290719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B4A76-5D51-47AA-9815-02E075404F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1586E7E-92BF-4457-9E04-03F0FAFBB36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22EFEE-E8E8-411A-8385-625322C7DA9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1B201C-6AEE-479C-94FD-4232B5A77D63}"/>
              </a:ext>
            </a:extLst>
          </p:cNvPr>
          <p:cNvSpPr>
            <a:spLocks noGrp="1"/>
          </p:cNvSpPr>
          <p:nvPr>
            <p:ph type="dt" sz="half" idx="10"/>
          </p:nvPr>
        </p:nvSpPr>
        <p:spPr>
          <a:xfrm>
            <a:off x="838200" y="6356350"/>
            <a:ext cx="2743200" cy="365125"/>
          </a:xfrm>
          <a:prstGeom prst="rect">
            <a:avLst/>
          </a:prstGeom>
        </p:spPr>
        <p:txBody>
          <a:bodyPr/>
          <a:lstStyle/>
          <a:p>
            <a:fld id="{1309904A-E588-4CD1-BBCF-03CDD6DECDE3}" type="datetimeFigureOut">
              <a:rPr lang="en-US" smtClean="0"/>
              <a:t>3/6/2019</a:t>
            </a:fld>
            <a:endParaRPr lang="en-US"/>
          </a:p>
        </p:txBody>
      </p:sp>
      <p:sp>
        <p:nvSpPr>
          <p:cNvPr id="6" name="Footer Placeholder 5">
            <a:extLst>
              <a:ext uri="{FF2B5EF4-FFF2-40B4-BE49-F238E27FC236}">
                <a16:creationId xmlns:a16="http://schemas.microsoft.com/office/drawing/2014/main" id="{C36DB126-5852-46FE-B106-AC17F2C7EC9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E88C782-E5C1-43F3-A0A2-957A76346F33}"/>
              </a:ext>
            </a:extLst>
          </p:cNvPr>
          <p:cNvSpPr>
            <a:spLocks noGrp="1"/>
          </p:cNvSpPr>
          <p:nvPr>
            <p:ph type="sldNum" sz="quarter" idx="12"/>
          </p:nvPr>
        </p:nvSpPr>
        <p:spPr>
          <a:xfrm>
            <a:off x="8610600" y="6356350"/>
            <a:ext cx="2743200" cy="365125"/>
          </a:xfrm>
          <a:prstGeom prst="rect">
            <a:avLst/>
          </a:prstGeom>
        </p:spPr>
        <p:txBody>
          <a:bodyPr/>
          <a:lstStyle/>
          <a:p>
            <a:fld id="{52797A85-1DBF-4CD3-A0FC-DB99466EC5D1}" type="slidenum">
              <a:rPr lang="en-US" smtClean="0"/>
              <a:t>‹#›</a:t>
            </a:fld>
            <a:endParaRPr lang="en-US"/>
          </a:p>
        </p:txBody>
      </p:sp>
    </p:spTree>
    <p:extLst>
      <p:ext uri="{BB962C8B-B14F-4D97-AF65-F5344CB8AC3E}">
        <p14:creationId xmlns:p14="http://schemas.microsoft.com/office/powerpoint/2010/main" val="103454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27236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60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8F9785-1668-4650-BAEB-4EF261427A3B}"/>
              </a:ext>
            </a:extLst>
          </p:cNvPr>
          <p:cNvSpPr/>
          <p:nvPr userDrawn="1"/>
        </p:nvSpPr>
        <p:spPr>
          <a:xfrm>
            <a:off x="0" y="0"/>
            <a:ext cx="12192000" cy="1090569"/>
          </a:xfrm>
          <a:prstGeom prst="rect">
            <a:avLst/>
          </a:prstGeom>
          <a:solidFill>
            <a:srgbClr val="13294B"/>
          </a:solidFill>
          <a:ln>
            <a:solidFill>
              <a:srgbClr val="1329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BEB01B6-16B0-400F-A95B-D95C293885A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9583" y="192427"/>
            <a:ext cx="2523617" cy="705714"/>
          </a:xfrm>
          <a:prstGeom prst="rect">
            <a:avLst/>
          </a:prstGeom>
        </p:spPr>
      </p:pic>
      <p:sp>
        <p:nvSpPr>
          <p:cNvPr id="9" name="Rectangle 8">
            <a:extLst>
              <a:ext uri="{FF2B5EF4-FFF2-40B4-BE49-F238E27FC236}">
                <a16:creationId xmlns:a16="http://schemas.microsoft.com/office/drawing/2014/main" id="{50FC0E9F-63B3-4977-9C3E-DDB693533828}"/>
              </a:ext>
            </a:extLst>
          </p:cNvPr>
          <p:cNvSpPr/>
          <p:nvPr userDrawn="1"/>
        </p:nvSpPr>
        <p:spPr>
          <a:xfrm>
            <a:off x="0" y="6565408"/>
            <a:ext cx="12192000" cy="292592"/>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テキスト ボックス 11">
            <a:extLst>
              <a:ext uri="{FF2B5EF4-FFF2-40B4-BE49-F238E27FC236}">
                <a16:creationId xmlns:a16="http://schemas.microsoft.com/office/drawing/2014/main" id="{4DD51626-67AE-452E-8696-0E6AC97EC765}"/>
              </a:ext>
            </a:extLst>
          </p:cNvPr>
          <p:cNvSpPr txBox="1"/>
          <p:nvPr userDrawn="1"/>
        </p:nvSpPr>
        <p:spPr>
          <a:xfrm>
            <a:off x="10405648" y="6614598"/>
            <a:ext cx="1688118" cy="186409"/>
          </a:xfrm>
          <a:prstGeom prst="rect">
            <a:avLst/>
          </a:prstGeom>
          <a:noFill/>
        </p:spPr>
        <p:txBody>
          <a:bodyPr wrap="square" lIns="77925" tIns="38963" rIns="77925" bIns="38963" rtlCol="0">
            <a:spAutoFit/>
          </a:bodyPr>
          <a:lstStyle/>
          <a:p>
            <a:pPr algn="r"/>
            <a:r>
              <a:rPr kumimoji="1" lang="it-IT" altLang="ja-JP" sz="700" b="0" i="0" u="none" strike="noStrike" kern="1200" baseline="0" dirty="0">
                <a:solidFill>
                  <a:schemeClr val="bg1"/>
                </a:solidFill>
                <a:latin typeface="Century Gothic" panose="020B0502020202020204" pitchFamily="34" charset="0"/>
                <a:ea typeface="+mn-ea"/>
                <a:cs typeface="+mn-cs"/>
              </a:rPr>
              <a:t>© 2019 Square 9 Softworks</a:t>
            </a:r>
            <a:endParaRPr kumimoji="1" lang="ja-JP" altLang="en-US" sz="7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10764298"/>
      </p:ext>
    </p:extLst>
  </p:cSld>
  <p:clrMap bg1="lt1" tx1="dk1" bg2="lt2" tx2="dk2" accent1="accent1" accent2="accent2" accent3="accent3" accent4="accent4" accent5="accent5" accent6="accent6" hlink="hlink" folHlink="folHlink"/>
  <p:sldLayoutIdLst>
    <p:sldLayoutId id="2147483661" r:id="rId1"/>
    <p:sldLayoutId id="2147483672"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3.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34.svg"/><Relationship Id="rId9"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15.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16.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 Id="rId9" Type="http://schemas.openxmlformats.org/officeDocument/2006/relationships/image" Target="../media/image54.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hyperlink" Target="https://www.square-9.com/wp-content/uploads/2018/05/GlobalSearch-C2-FAQ.pdf"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55.jpeg"/></Relationships>
</file>

<file path=ppt/slides/_rels/slide16.xml.rels><?xml version="1.0" encoding="UTF-8" standalone="yes"?>
<Relationships xmlns="http://schemas.openxmlformats.org/package/2006/relationships"><Relationship Id="rId3" Type="http://schemas.openxmlformats.org/officeDocument/2006/relationships/hyperlink" Target="https://www.square-9.com/wp-content/uploads/2018/05/GlobalSearch-C2-Security-Overview_2018.pdf"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hyperlink" Target="https://drive.google.com/file/d/1Qa2hw_yrGSzR8eklsXWgy4xU_cQze2g6/view?usp=sharing"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hyperlink" Target="https://www.square-9.com/products/enterprise-content-management/cloud-ecm/" TargetMode="External"/><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jpeg"/><Relationship Id="rId7"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21.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16.svg"/><Relationship Id="rId4" Type="http://schemas.openxmlformats.org/officeDocument/2006/relationships/image" Target="../media/image23.sv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1DC46A-222F-4E3C-AF4A-50C0A534DE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25036"/>
            <a:ext cx="12192000" cy="6858000"/>
          </a:xfrm>
          <a:prstGeom prst="rect">
            <a:avLst/>
          </a:prstGeom>
        </p:spPr>
      </p:pic>
      <p:pic>
        <p:nvPicPr>
          <p:cNvPr id="11" name="Picture 10">
            <a:extLst>
              <a:ext uri="{FF2B5EF4-FFF2-40B4-BE49-F238E27FC236}">
                <a16:creationId xmlns:a16="http://schemas.microsoft.com/office/drawing/2014/main" id="{E3D3DF47-557F-472F-B56F-C8867E3869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6457" y="384427"/>
            <a:ext cx="2384919" cy="1603763"/>
          </a:xfrm>
          <a:prstGeom prst="rect">
            <a:avLst/>
          </a:prstGeom>
        </p:spPr>
      </p:pic>
      <p:sp>
        <p:nvSpPr>
          <p:cNvPr id="14" name="TextBox 13">
            <a:extLst>
              <a:ext uri="{FF2B5EF4-FFF2-40B4-BE49-F238E27FC236}">
                <a16:creationId xmlns:a16="http://schemas.microsoft.com/office/drawing/2014/main" id="{0C55DAD5-1A90-44D3-87C5-6058ECD8329B}"/>
              </a:ext>
            </a:extLst>
          </p:cNvPr>
          <p:cNvSpPr txBox="1"/>
          <p:nvPr/>
        </p:nvSpPr>
        <p:spPr>
          <a:xfrm>
            <a:off x="3950598" y="5763952"/>
            <a:ext cx="7956176" cy="954107"/>
          </a:xfrm>
          <a:prstGeom prst="rect">
            <a:avLst/>
          </a:prstGeom>
          <a:noFill/>
        </p:spPr>
        <p:txBody>
          <a:bodyPr wrap="square" rtlCol="0">
            <a:spAutoFit/>
          </a:bodyPr>
          <a:lstStyle/>
          <a:p>
            <a:pPr algn="r"/>
            <a:r>
              <a:rPr lang="en-US" sz="2800" b="1" dirty="0" err="1">
                <a:solidFill>
                  <a:srgbClr val="13294B"/>
                </a:solidFill>
                <a:latin typeface="Century Gothic" panose="020B0502020202020204" pitchFamily="34" charset="0"/>
              </a:rPr>
              <a:t>GlobalSearch</a:t>
            </a:r>
            <a:r>
              <a:rPr lang="en-US" sz="2800" b="1" baseline="30000" dirty="0">
                <a:solidFill>
                  <a:srgbClr val="13294B"/>
                </a:solidFill>
                <a:latin typeface="Century Gothic" panose="020B0502020202020204" pitchFamily="34" charset="0"/>
              </a:rPr>
              <a:t>®</a:t>
            </a:r>
            <a:r>
              <a:rPr lang="en-US" sz="2800" b="1" dirty="0">
                <a:solidFill>
                  <a:srgbClr val="13294B"/>
                </a:solidFill>
                <a:latin typeface="Century Gothic" panose="020B0502020202020204" pitchFamily="34" charset="0"/>
              </a:rPr>
              <a:t> C2</a:t>
            </a:r>
            <a:endParaRPr lang="en-US" sz="2800" i="1" dirty="0">
              <a:solidFill>
                <a:srgbClr val="6D716E"/>
              </a:solidFill>
              <a:latin typeface="Sofia Pro Medium" panose="020B0000000000000000" pitchFamily="34" charset="0"/>
            </a:endParaRPr>
          </a:p>
          <a:p>
            <a:pPr algn="r"/>
            <a:r>
              <a:rPr lang="en-US" sz="2800" i="1" dirty="0">
                <a:solidFill>
                  <a:srgbClr val="6D716E"/>
                </a:solidFill>
                <a:latin typeface="Sofia Pro Medium" panose="020B0000000000000000" pitchFamily="34" charset="0"/>
              </a:rPr>
              <a:t>Simplified Cloud Content Management</a:t>
            </a:r>
          </a:p>
        </p:txBody>
      </p:sp>
      <p:cxnSp>
        <p:nvCxnSpPr>
          <p:cNvPr id="6" name="Straight Connector 5">
            <a:extLst>
              <a:ext uri="{FF2B5EF4-FFF2-40B4-BE49-F238E27FC236}">
                <a16:creationId xmlns:a16="http://schemas.microsoft.com/office/drawing/2014/main" id="{75B21BE3-F138-4D1D-A934-A15AE8429236}"/>
              </a:ext>
            </a:extLst>
          </p:cNvPr>
          <p:cNvCxnSpPr>
            <a:cxnSpLocks/>
          </p:cNvCxnSpPr>
          <p:nvPr/>
        </p:nvCxnSpPr>
        <p:spPr>
          <a:xfrm>
            <a:off x="6895750" y="6257784"/>
            <a:ext cx="4924338"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227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84098" y="2746201"/>
            <a:ext cx="4450942" cy="2293012"/>
          </a:xfrm>
        </p:spPr>
        <p:txBody>
          <a:bodyPr anchor="ctr">
            <a:normAutofit/>
          </a:bodyPr>
          <a:lstStyle/>
          <a:p>
            <a:pPr>
              <a:lnSpc>
                <a:spcPct val="100000"/>
              </a:lnSpc>
            </a:pPr>
            <a:r>
              <a:rPr lang="en-US" sz="3200" b="1" dirty="0">
                <a:solidFill>
                  <a:srgbClr val="E87722"/>
                </a:solidFill>
                <a:latin typeface="Century Gothic" panose="020B0502020202020204" pitchFamily="34" charset="0"/>
              </a:rPr>
              <a:t>Capture to the Cloud </a:t>
            </a:r>
            <a:r>
              <a:rPr lang="en-US" sz="4000" b="1" dirty="0">
                <a:latin typeface="Century Gothic" panose="020B0502020202020204" pitchFamily="34" charset="0"/>
              </a:rPr>
              <a:t>Options for </a:t>
            </a:r>
            <a:br>
              <a:rPr lang="en-US" sz="4000" b="1" dirty="0">
                <a:latin typeface="Century Gothic" panose="020B0502020202020204" pitchFamily="34" charset="0"/>
              </a:rPr>
            </a:br>
            <a:r>
              <a:rPr lang="en-US" sz="4000" b="1" dirty="0">
                <a:solidFill>
                  <a:srgbClr val="E87722"/>
                </a:solidFill>
                <a:latin typeface="Century Gothic" panose="020B0502020202020204" pitchFamily="34" charset="0"/>
              </a:rPr>
              <a:t>GlobalSearch C2</a:t>
            </a:r>
            <a:endParaRPr lang="en-US" sz="4000" b="1" dirty="0">
              <a:latin typeface="Century Gothic" panose="020B0502020202020204" pitchFamily="34" charset="0"/>
            </a:endParaRPr>
          </a:p>
        </p:txBody>
      </p:sp>
      <p:sp>
        <p:nvSpPr>
          <p:cNvPr id="5" name="Rectangle 4"/>
          <p:cNvSpPr/>
          <p:nvPr/>
        </p:nvSpPr>
        <p:spPr>
          <a:xfrm>
            <a:off x="0" y="-4119"/>
            <a:ext cx="12192000" cy="164592"/>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p:cNvSpPr/>
          <p:nvPr/>
        </p:nvSpPr>
        <p:spPr>
          <a:xfrm>
            <a:off x="0" y="6718397"/>
            <a:ext cx="12192000" cy="164592"/>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4098" y="1506157"/>
            <a:ext cx="3121252" cy="877419"/>
          </a:xfrm>
          <a:prstGeom prst="rect">
            <a:avLst/>
          </a:prstGeom>
        </p:spPr>
      </p:pic>
    </p:spTree>
    <p:extLst>
      <p:ext uri="{BB962C8B-B14F-4D97-AF65-F5344CB8AC3E}">
        <p14:creationId xmlns:p14="http://schemas.microsoft.com/office/powerpoint/2010/main" val="292592097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2F2E6B-DF14-4FB0-95C7-2B70AF7635F9}"/>
              </a:ext>
            </a:extLst>
          </p:cNvPr>
          <p:cNvSpPr txBox="1"/>
          <p:nvPr/>
        </p:nvSpPr>
        <p:spPr>
          <a:xfrm>
            <a:off x="4023361" y="345229"/>
            <a:ext cx="8168640" cy="400110"/>
          </a:xfrm>
          <a:prstGeom prst="rect">
            <a:avLst/>
          </a:prstGeom>
          <a:noFill/>
        </p:spPr>
        <p:txBody>
          <a:bodyPr wrap="square" rtlCol="0">
            <a:spAutoFit/>
          </a:bodyPr>
          <a:lstStyle/>
          <a:p>
            <a:pPr algn="ctr"/>
            <a:r>
              <a:rPr lang="en-US" sz="2000" b="1" dirty="0">
                <a:solidFill>
                  <a:schemeClr val="bg1"/>
                </a:solidFill>
                <a:latin typeface="Century Gothic" panose="020B0502020202020204" pitchFamily="34" charset="0"/>
              </a:rPr>
              <a:t>Simplified Scanning to the Cloud with </a:t>
            </a:r>
            <a:r>
              <a:rPr lang="en-US" sz="2000" b="1" dirty="0" err="1">
                <a:solidFill>
                  <a:schemeClr val="bg1"/>
                </a:solidFill>
                <a:latin typeface="Century Gothic" panose="020B0502020202020204" pitchFamily="34" charset="0"/>
              </a:rPr>
              <a:t>DirectConnect</a:t>
            </a:r>
            <a:endParaRPr lang="en-US" sz="2000" b="1"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CF346000-42BE-420F-8E7D-4DE79E0745D6}"/>
              </a:ext>
            </a:extLst>
          </p:cNvPr>
          <p:cNvSpPr txBox="1"/>
          <p:nvPr/>
        </p:nvSpPr>
        <p:spPr>
          <a:xfrm>
            <a:off x="774104" y="2291372"/>
            <a:ext cx="6096000" cy="2800767"/>
          </a:xfrm>
          <a:prstGeom prst="rect">
            <a:avLst/>
          </a:prstGeom>
          <a:noFill/>
        </p:spPr>
        <p:txBody>
          <a:bodyPr wrap="square" rtlCol="0">
            <a:spAutoFit/>
          </a:bodyPr>
          <a:lstStyle/>
          <a:p>
            <a:pPr marL="389626" lvl="1"/>
            <a:r>
              <a:rPr lang="en-US" sz="1600" dirty="0">
                <a:latin typeface="Century Gothic" panose="020B0502020202020204" pitchFamily="34" charset="0"/>
              </a:rPr>
              <a:t>Easy to install utility that acts as the bridge between your local scanning devices and the Cloud.</a:t>
            </a:r>
          </a:p>
          <a:p>
            <a:pPr marL="389626" lvl="1"/>
            <a:endParaRPr lang="en-US" sz="1600" dirty="0">
              <a:latin typeface="Century Gothic" panose="020B0502020202020204" pitchFamily="34" charset="0"/>
            </a:endParaRPr>
          </a:p>
          <a:p>
            <a:pPr marL="389626" lvl="1"/>
            <a:endParaRPr lang="en-US" sz="1600" dirty="0">
              <a:latin typeface="Century Gothic" panose="020B0502020202020204" pitchFamily="34" charset="0"/>
            </a:endParaRPr>
          </a:p>
          <a:p>
            <a:pPr marL="389626" lvl="1"/>
            <a:r>
              <a:rPr lang="en-US" sz="1600" dirty="0">
                <a:latin typeface="Century Gothic" panose="020B0502020202020204" pitchFamily="34" charset="0"/>
              </a:rPr>
              <a:t>Automatically syncs your GlobalSearch Archives with your local network directories allowing you to scan </a:t>
            </a:r>
            <a:br>
              <a:rPr lang="en-US" sz="1600" dirty="0">
                <a:latin typeface="Century Gothic" panose="020B0502020202020204" pitchFamily="34" charset="0"/>
              </a:rPr>
            </a:br>
            <a:r>
              <a:rPr lang="en-US" sz="1600" dirty="0">
                <a:latin typeface="Century Gothic" panose="020B0502020202020204" pitchFamily="34" charset="0"/>
              </a:rPr>
              <a:t>from any device using “scan to folder technology.”</a:t>
            </a:r>
          </a:p>
          <a:p>
            <a:pPr marL="389626" lvl="1"/>
            <a:endParaRPr lang="en-US" sz="1600" dirty="0">
              <a:latin typeface="Century Gothic" panose="020B0502020202020204" pitchFamily="34" charset="0"/>
            </a:endParaRPr>
          </a:p>
          <a:p>
            <a:pPr marL="389626" lvl="1"/>
            <a:endParaRPr lang="en-US" sz="1600" dirty="0">
              <a:latin typeface="Century Gothic" panose="020B0502020202020204" pitchFamily="34" charset="0"/>
            </a:endParaRPr>
          </a:p>
          <a:p>
            <a:pPr marL="389626" lvl="1"/>
            <a:r>
              <a:rPr lang="en-US" sz="1600" dirty="0">
                <a:latin typeface="Century Gothic" panose="020B0502020202020204" pitchFamily="34" charset="0"/>
              </a:rPr>
              <a:t>Works easily with copiers, desktop scanners, fax machines and even through the drag and drop of files.</a:t>
            </a:r>
          </a:p>
        </p:txBody>
      </p:sp>
      <p:grpSp>
        <p:nvGrpSpPr>
          <p:cNvPr id="10" name="Group 9">
            <a:extLst>
              <a:ext uri="{FF2B5EF4-FFF2-40B4-BE49-F238E27FC236}">
                <a16:creationId xmlns:a16="http://schemas.microsoft.com/office/drawing/2014/main" id="{C662109D-8E2B-48F4-B4A6-6999941173BF}"/>
              </a:ext>
            </a:extLst>
          </p:cNvPr>
          <p:cNvGrpSpPr/>
          <p:nvPr/>
        </p:nvGrpSpPr>
        <p:grpSpPr>
          <a:xfrm>
            <a:off x="547438" y="4581915"/>
            <a:ext cx="464128" cy="400110"/>
            <a:chOff x="577726" y="4632753"/>
            <a:chExt cx="464128" cy="400110"/>
          </a:xfrm>
        </p:grpSpPr>
        <p:sp>
          <p:nvSpPr>
            <p:cNvPr id="14" name="Hexagon 13">
              <a:extLst>
                <a:ext uri="{FF2B5EF4-FFF2-40B4-BE49-F238E27FC236}">
                  <a16:creationId xmlns:a16="http://schemas.microsoft.com/office/drawing/2014/main" id="{90C29771-F549-454E-B135-0B9EE01D9908}"/>
                </a:ext>
              </a:extLst>
            </p:cNvPr>
            <p:cNvSpPr/>
            <p:nvPr/>
          </p:nvSpPr>
          <p:spPr>
            <a:xfrm>
              <a:off x="577726" y="4632753"/>
              <a:ext cx="464128" cy="400110"/>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Single gear">
              <a:extLst>
                <a:ext uri="{FF2B5EF4-FFF2-40B4-BE49-F238E27FC236}">
                  <a16:creationId xmlns:a16="http://schemas.microsoft.com/office/drawing/2014/main" id="{7096D00E-DD36-40A8-9A74-464E73A05BA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2268" y="4657584"/>
              <a:ext cx="344248" cy="344248"/>
            </a:xfrm>
            <a:prstGeom prst="rect">
              <a:avLst/>
            </a:prstGeom>
          </p:spPr>
        </p:pic>
      </p:grpSp>
      <p:grpSp>
        <p:nvGrpSpPr>
          <p:cNvPr id="6" name="Group 5">
            <a:extLst>
              <a:ext uri="{FF2B5EF4-FFF2-40B4-BE49-F238E27FC236}">
                <a16:creationId xmlns:a16="http://schemas.microsoft.com/office/drawing/2014/main" id="{116AB0ED-690C-4515-B49D-E6E5CA90EE63}"/>
              </a:ext>
            </a:extLst>
          </p:cNvPr>
          <p:cNvGrpSpPr/>
          <p:nvPr/>
        </p:nvGrpSpPr>
        <p:grpSpPr>
          <a:xfrm>
            <a:off x="554653" y="3491703"/>
            <a:ext cx="464128" cy="400110"/>
            <a:chOff x="577726" y="3682070"/>
            <a:chExt cx="464128" cy="400110"/>
          </a:xfrm>
        </p:grpSpPr>
        <p:sp>
          <p:nvSpPr>
            <p:cNvPr id="19" name="Hexagon 18">
              <a:extLst>
                <a:ext uri="{FF2B5EF4-FFF2-40B4-BE49-F238E27FC236}">
                  <a16:creationId xmlns:a16="http://schemas.microsoft.com/office/drawing/2014/main" id="{5DCE75D9-123B-4AF7-89B6-0273561CA1A5}"/>
                </a:ext>
              </a:extLst>
            </p:cNvPr>
            <p:cNvSpPr/>
            <p:nvPr/>
          </p:nvSpPr>
          <p:spPr>
            <a:xfrm>
              <a:off x="577726" y="3682070"/>
              <a:ext cx="464128" cy="400110"/>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descr="Cloud">
              <a:extLst>
                <a:ext uri="{FF2B5EF4-FFF2-40B4-BE49-F238E27FC236}">
                  <a16:creationId xmlns:a16="http://schemas.microsoft.com/office/drawing/2014/main" id="{5C0AE2EB-067E-4908-8991-BB769D6EE01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8590" y="3709999"/>
              <a:ext cx="344249" cy="344249"/>
            </a:xfrm>
            <a:prstGeom prst="rect">
              <a:avLst/>
            </a:prstGeom>
          </p:spPr>
        </p:pic>
      </p:grpSp>
      <p:grpSp>
        <p:nvGrpSpPr>
          <p:cNvPr id="2" name="Group 1">
            <a:extLst>
              <a:ext uri="{FF2B5EF4-FFF2-40B4-BE49-F238E27FC236}">
                <a16:creationId xmlns:a16="http://schemas.microsoft.com/office/drawing/2014/main" id="{8B489D7E-91F7-4557-9785-44D5B0076414}"/>
              </a:ext>
            </a:extLst>
          </p:cNvPr>
          <p:cNvGrpSpPr/>
          <p:nvPr/>
        </p:nvGrpSpPr>
        <p:grpSpPr>
          <a:xfrm>
            <a:off x="547438" y="2419827"/>
            <a:ext cx="464128" cy="400110"/>
            <a:chOff x="572328" y="1933013"/>
            <a:chExt cx="464128" cy="400110"/>
          </a:xfrm>
        </p:grpSpPr>
        <p:sp>
          <p:nvSpPr>
            <p:cNvPr id="25" name="Hexagon 24">
              <a:extLst>
                <a:ext uri="{FF2B5EF4-FFF2-40B4-BE49-F238E27FC236}">
                  <a16:creationId xmlns:a16="http://schemas.microsoft.com/office/drawing/2014/main" id="{66DEE0C5-5FA2-4EC9-BBB8-63CB6AA81A60}"/>
                </a:ext>
              </a:extLst>
            </p:cNvPr>
            <p:cNvSpPr/>
            <p:nvPr/>
          </p:nvSpPr>
          <p:spPr>
            <a:xfrm>
              <a:off x="572328" y="1933013"/>
              <a:ext cx="464128" cy="400110"/>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descr="Printer">
              <a:extLst>
                <a:ext uri="{FF2B5EF4-FFF2-40B4-BE49-F238E27FC236}">
                  <a16:creationId xmlns:a16="http://schemas.microsoft.com/office/drawing/2014/main" id="{DE8149D0-8269-46E4-97A5-03795A714B0B}"/>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76539" y="2004502"/>
              <a:ext cx="257129" cy="257129"/>
            </a:xfrm>
            <a:prstGeom prst="rect">
              <a:avLst/>
            </a:prstGeom>
          </p:spPr>
        </p:pic>
      </p:grpSp>
      <p:pic>
        <p:nvPicPr>
          <p:cNvPr id="18" name="Picture 17">
            <a:extLst>
              <a:ext uri="{FF2B5EF4-FFF2-40B4-BE49-F238E27FC236}">
                <a16:creationId xmlns:a16="http://schemas.microsoft.com/office/drawing/2014/main" id="{F9112E74-6D1E-4A80-833D-39D9C547DBA1}"/>
              </a:ext>
            </a:extLst>
          </p:cNvPr>
          <p:cNvPicPr>
            <a:picLocks noChangeAspect="1"/>
          </p:cNvPicPr>
          <p:nvPr/>
        </p:nvPicPr>
        <p:blipFill>
          <a:blip r:embed="rId9"/>
          <a:stretch>
            <a:fillRect/>
          </a:stretch>
        </p:blipFill>
        <p:spPr>
          <a:xfrm>
            <a:off x="7218291" y="1644602"/>
            <a:ext cx="4093468" cy="4093468"/>
          </a:xfrm>
          <a:prstGeom prst="rect">
            <a:avLst/>
          </a:prstGeom>
        </p:spPr>
      </p:pic>
    </p:spTree>
    <p:extLst>
      <p:ext uri="{BB962C8B-B14F-4D97-AF65-F5344CB8AC3E}">
        <p14:creationId xmlns:p14="http://schemas.microsoft.com/office/powerpoint/2010/main" val="102321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5278992-45BE-40CE-9941-2FCEB5C513E2}"/>
              </a:ext>
            </a:extLst>
          </p:cNvPr>
          <p:cNvGrpSpPr/>
          <p:nvPr/>
        </p:nvGrpSpPr>
        <p:grpSpPr>
          <a:xfrm>
            <a:off x="547438" y="2247809"/>
            <a:ext cx="464128" cy="400110"/>
            <a:chOff x="577726" y="3682070"/>
            <a:chExt cx="464128" cy="400110"/>
          </a:xfrm>
        </p:grpSpPr>
        <p:sp>
          <p:nvSpPr>
            <p:cNvPr id="17" name="Hexagon 16">
              <a:extLst>
                <a:ext uri="{FF2B5EF4-FFF2-40B4-BE49-F238E27FC236}">
                  <a16:creationId xmlns:a16="http://schemas.microsoft.com/office/drawing/2014/main" id="{5253B83D-44B9-4C8F-9585-3C7D1693D068}"/>
                </a:ext>
              </a:extLst>
            </p:cNvPr>
            <p:cNvSpPr/>
            <p:nvPr/>
          </p:nvSpPr>
          <p:spPr>
            <a:xfrm>
              <a:off x="577726" y="3682070"/>
              <a:ext cx="464128" cy="400110"/>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Cloud">
              <a:extLst>
                <a:ext uri="{FF2B5EF4-FFF2-40B4-BE49-F238E27FC236}">
                  <a16:creationId xmlns:a16="http://schemas.microsoft.com/office/drawing/2014/main" id="{D2A4A566-243A-4B2D-8643-329FD008EBA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8590" y="3709999"/>
              <a:ext cx="344249" cy="344249"/>
            </a:xfrm>
            <a:prstGeom prst="rect">
              <a:avLst/>
            </a:prstGeom>
          </p:spPr>
        </p:pic>
      </p:grpSp>
      <p:sp>
        <p:nvSpPr>
          <p:cNvPr id="4" name="TextBox 3">
            <a:extLst>
              <a:ext uri="{FF2B5EF4-FFF2-40B4-BE49-F238E27FC236}">
                <a16:creationId xmlns:a16="http://schemas.microsoft.com/office/drawing/2014/main" id="{3C2F2E6B-DF14-4FB0-95C7-2B70AF7635F9}"/>
              </a:ext>
            </a:extLst>
          </p:cNvPr>
          <p:cNvSpPr txBox="1"/>
          <p:nvPr/>
        </p:nvSpPr>
        <p:spPr>
          <a:xfrm>
            <a:off x="4023361" y="345229"/>
            <a:ext cx="8168640" cy="400110"/>
          </a:xfrm>
          <a:prstGeom prst="rect">
            <a:avLst/>
          </a:prstGeom>
          <a:noFill/>
        </p:spPr>
        <p:txBody>
          <a:bodyPr wrap="square" rtlCol="0">
            <a:spAutoFit/>
          </a:bodyPr>
          <a:lstStyle/>
          <a:p>
            <a:pPr algn="ctr"/>
            <a:r>
              <a:rPr lang="en-US" sz="2000" b="1" dirty="0">
                <a:solidFill>
                  <a:schemeClr val="bg1"/>
                </a:solidFill>
                <a:latin typeface="Century Gothic" panose="020B0502020202020204" pitchFamily="34" charset="0"/>
              </a:rPr>
              <a:t>Extending Capture Possibilities with </a:t>
            </a:r>
            <a:r>
              <a:rPr lang="en-US" sz="2000" b="1" dirty="0" err="1">
                <a:solidFill>
                  <a:schemeClr val="bg1"/>
                </a:solidFill>
                <a:latin typeface="Century Gothic" panose="020B0502020202020204" pitchFamily="34" charset="0"/>
              </a:rPr>
              <a:t>GlobalCapture</a:t>
            </a:r>
            <a:r>
              <a:rPr lang="en-US" sz="2000" b="1" dirty="0">
                <a:solidFill>
                  <a:schemeClr val="bg1"/>
                </a:solidFill>
                <a:latin typeface="Century Gothic" panose="020B0502020202020204" pitchFamily="34" charset="0"/>
              </a:rPr>
              <a:t> Convey</a:t>
            </a:r>
          </a:p>
        </p:txBody>
      </p:sp>
      <p:sp>
        <p:nvSpPr>
          <p:cNvPr id="5" name="TextBox 4">
            <a:extLst>
              <a:ext uri="{FF2B5EF4-FFF2-40B4-BE49-F238E27FC236}">
                <a16:creationId xmlns:a16="http://schemas.microsoft.com/office/drawing/2014/main" id="{CF346000-42BE-420F-8E7D-4DE79E0745D6}"/>
              </a:ext>
            </a:extLst>
          </p:cNvPr>
          <p:cNvSpPr txBox="1"/>
          <p:nvPr/>
        </p:nvSpPr>
        <p:spPr>
          <a:xfrm>
            <a:off x="774104" y="2119356"/>
            <a:ext cx="6096000" cy="3046988"/>
          </a:xfrm>
          <a:prstGeom prst="rect">
            <a:avLst/>
          </a:prstGeom>
          <a:noFill/>
        </p:spPr>
        <p:txBody>
          <a:bodyPr wrap="square" rtlCol="0">
            <a:spAutoFit/>
          </a:bodyPr>
          <a:lstStyle/>
          <a:p>
            <a:pPr marL="389626" lvl="1"/>
            <a:r>
              <a:rPr lang="en-US" sz="1600" dirty="0">
                <a:latin typeface="Century Gothic" panose="020B0502020202020204" pitchFamily="34" charset="0"/>
              </a:rPr>
              <a:t>Add extended levels of capture automation through the local pre-processing of documents for delivery to the cloud.</a:t>
            </a:r>
          </a:p>
          <a:p>
            <a:pPr marL="389626" lvl="1"/>
            <a:endParaRPr lang="en-US" sz="1600" dirty="0">
              <a:latin typeface="Century Gothic" panose="020B0502020202020204" pitchFamily="34" charset="0"/>
            </a:endParaRPr>
          </a:p>
          <a:p>
            <a:pPr marL="389626" lvl="1"/>
            <a:endParaRPr lang="en-US" sz="1600" dirty="0">
              <a:latin typeface="Century Gothic" panose="020B0502020202020204" pitchFamily="34" charset="0"/>
            </a:endParaRPr>
          </a:p>
          <a:p>
            <a:pPr marL="389626" lvl="1"/>
            <a:r>
              <a:rPr lang="en-US" sz="1600" dirty="0">
                <a:latin typeface="Century Gothic" panose="020B0502020202020204" pitchFamily="34" charset="0"/>
              </a:rPr>
              <a:t>Leverage the power of automated separation, data capture and classification or the conversion of documents to text searchable PDF format.  </a:t>
            </a:r>
          </a:p>
          <a:p>
            <a:pPr marL="389626" lvl="1"/>
            <a:endParaRPr lang="en-US" sz="1600" dirty="0">
              <a:latin typeface="Century Gothic" panose="020B0502020202020204" pitchFamily="34" charset="0"/>
            </a:endParaRPr>
          </a:p>
          <a:p>
            <a:pPr marL="389626" lvl="1"/>
            <a:endParaRPr lang="en-US" sz="1600" dirty="0">
              <a:latin typeface="Century Gothic" panose="020B0502020202020204" pitchFamily="34" charset="0"/>
            </a:endParaRPr>
          </a:p>
          <a:p>
            <a:pPr marL="389626" lvl="1"/>
            <a:r>
              <a:rPr lang="en-US" sz="1600" dirty="0">
                <a:latin typeface="Century Gothic" panose="020B0502020202020204" pitchFamily="34" charset="0"/>
              </a:rPr>
              <a:t>Notify users via email when a document needs their attention.</a:t>
            </a:r>
          </a:p>
        </p:txBody>
      </p:sp>
      <p:grpSp>
        <p:nvGrpSpPr>
          <p:cNvPr id="8" name="Group 7">
            <a:extLst>
              <a:ext uri="{FF2B5EF4-FFF2-40B4-BE49-F238E27FC236}">
                <a16:creationId xmlns:a16="http://schemas.microsoft.com/office/drawing/2014/main" id="{5C61D6CD-6EA5-436E-8D1F-AD277B8BB443}"/>
              </a:ext>
            </a:extLst>
          </p:cNvPr>
          <p:cNvGrpSpPr/>
          <p:nvPr/>
        </p:nvGrpSpPr>
        <p:grpSpPr>
          <a:xfrm>
            <a:off x="554653" y="3449127"/>
            <a:ext cx="464128" cy="400110"/>
            <a:chOff x="554653" y="3449127"/>
            <a:chExt cx="464128" cy="400110"/>
          </a:xfrm>
        </p:grpSpPr>
        <p:sp>
          <p:nvSpPr>
            <p:cNvPr id="19" name="Hexagon 18">
              <a:extLst>
                <a:ext uri="{FF2B5EF4-FFF2-40B4-BE49-F238E27FC236}">
                  <a16:creationId xmlns:a16="http://schemas.microsoft.com/office/drawing/2014/main" id="{5DCE75D9-123B-4AF7-89B6-0273561CA1A5}"/>
                </a:ext>
              </a:extLst>
            </p:cNvPr>
            <p:cNvSpPr/>
            <p:nvPr/>
          </p:nvSpPr>
          <p:spPr>
            <a:xfrm>
              <a:off x="554653" y="3449127"/>
              <a:ext cx="464128" cy="400110"/>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Document">
              <a:extLst>
                <a:ext uri="{FF2B5EF4-FFF2-40B4-BE49-F238E27FC236}">
                  <a16:creationId xmlns:a16="http://schemas.microsoft.com/office/drawing/2014/main" id="{D476A8F2-0CB3-4CD3-B4DE-5AB46934FF3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4593" y="3475793"/>
              <a:ext cx="344248" cy="344248"/>
            </a:xfrm>
            <a:prstGeom prst="rect">
              <a:avLst/>
            </a:prstGeom>
          </p:spPr>
        </p:pic>
      </p:grpSp>
      <p:grpSp>
        <p:nvGrpSpPr>
          <p:cNvPr id="12" name="Group 11">
            <a:extLst>
              <a:ext uri="{FF2B5EF4-FFF2-40B4-BE49-F238E27FC236}">
                <a16:creationId xmlns:a16="http://schemas.microsoft.com/office/drawing/2014/main" id="{B7031F53-3A8A-449F-A1FA-99A92E739CBE}"/>
              </a:ext>
            </a:extLst>
          </p:cNvPr>
          <p:cNvGrpSpPr/>
          <p:nvPr/>
        </p:nvGrpSpPr>
        <p:grpSpPr>
          <a:xfrm>
            <a:off x="547438" y="4644403"/>
            <a:ext cx="464128" cy="400110"/>
            <a:chOff x="547438" y="4654342"/>
            <a:chExt cx="464128" cy="400110"/>
          </a:xfrm>
        </p:grpSpPr>
        <p:sp>
          <p:nvSpPr>
            <p:cNvPr id="14" name="Hexagon 13">
              <a:extLst>
                <a:ext uri="{FF2B5EF4-FFF2-40B4-BE49-F238E27FC236}">
                  <a16:creationId xmlns:a16="http://schemas.microsoft.com/office/drawing/2014/main" id="{90C29771-F549-454E-B135-0B9EE01D9908}"/>
                </a:ext>
              </a:extLst>
            </p:cNvPr>
            <p:cNvSpPr/>
            <p:nvPr/>
          </p:nvSpPr>
          <p:spPr>
            <a:xfrm>
              <a:off x="547438" y="4654342"/>
              <a:ext cx="464128" cy="400110"/>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Email">
              <a:extLst>
                <a:ext uri="{FF2B5EF4-FFF2-40B4-BE49-F238E27FC236}">
                  <a16:creationId xmlns:a16="http://schemas.microsoft.com/office/drawing/2014/main" id="{2438ECC5-6954-4D01-89CA-35D94458590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37357" y="4714550"/>
              <a:ext cx="273493" cy="273493"/>
            </a:xfrm>
            <a:prstGeom prst="rect">
              <a:avLst/>
            </a:prstGeom>
          </p:spPr>
        </p:pic>
      </p:grpSp>
      <p:pic>
        <p:nvPicPr>
          <p:cNvPr id="20" name="Picture 19">
            <a:extLst>
              <a:ext uri="{FF2B5EF4-FFF2-40B4-BE49-F238E27FC236}">
                <a16:creationId xmlns:a16="http://schemas.microsoft.com/office/drawing/2014/main" id="{8AC1DF74-2727-45C3-B5E4-61043C5364CA}"/>
              </a:ext>
            </a:extLst>
          </p:cNvPr>
          <p:cNvPicPr>
            <a:picLocks noChangeAspect="1"/>
          </p:cNvPicPr>
          <p:nvPr/>
        </p:nvPicPr>
        <p:blipFill>
          <a:blip r:embed="rId9"/>
          <a:stretch>
            <a:fillRect/>
          </a:stretch>
        </p:blipFill>
        <p:spPr>
          <a:xfrm>
            <a:off x="7089555" y="1955044"/>
            <a:ext cx="4656369" cy="3385746"/>
          </a:xfrm>
          <a:prstGeom prst="rect">
            <a:avLst/>
          </a:prstGeom>
        </p:spPr>
      </p:pic>
    </p:spTree>
    <p:extLst>
      <p:ext uri="{BB962C8B-B14F-4D97-AF65-F5344CB8AC3E}">
        <p14:creationId xmlns:p14="http://schemas.microsoft.com/office/powerpoint/2010/main" val="1522425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2F2E6B-DF14-4FB0-95C7-2B70AF7635F9}"/>
              </a:ext>
            </a:extLst>
          </p:cNvPr>
          <p:cNvSpPr txBox="1"/>
          <p:nvPr/>
        </p:nvSpPr>
        <p:spPr>
          <a:xfrm>
            <a:off x="4023361" y="345229"/>
            <a:ext cx="8168640" cy="400110"/>
          </a:xfrm>
          <a:prstGeom prst="rect">
            <a:avLst/>
          </a:prstGeom>
          <a:noFill/>
        </p:spPr>
        <p:txBody>
          <a:bodyPr wrap="square" rtlCol="0">
            <a:spAutoFit/>
          </a:bodyPr>
          <a:lstStyle/>
          <a:p>
            <a:pPr algn="ctr"/>
            <a:r>
              <a:rPr lang="fr-FR" sz="2000" b="1" dirty="0">
                <a:solidFill>
                  <a:schemeClr val="bg1"/>
                </a:solidFill>
                <a:latin typeface="Century Gothic" panose="020B0502020202020204" pitchFamily="34" charset="0"/>
              </a:rPr>
              <a:t>Capture &amp; </a:t>
            </a:r>
            <a:r>
              <a:rPr lang="fr-FR" sz="2000" b="1" dirty="0" err="1">
                <a:solidFill>
                  <a:schemeClr val="bg1"/>
                </a:solidFill>
                <a:latin typeface="Century Gothic" panose="020B0502020202020204" pitchFamily="34" charset="0"/>
              </a:rPr>
              <a:t>Transform</a:t>
            </a:r>
            <a:r>
              <a:rPr lang="fr-FR" sz="2000" b="1" dirty="0">
                <a:solidFill>
                  <a:schemeClr val="bg1"/>
                </a:solidFill>
                <a:latin typeface="Century Gothic" panose="020B0502020202020204" pitchFamily="34" charset="0"/>
              </a:rPr>
              <a:t> </a:t>
            </a:r>
            <a:r>
              <a:rPr lang="fr-FR" sz="2000" b="1" dirty="0" err="1">
                <a:solidFill>
                  <a:schemeClr val="bg1"/>
                </a:solidFill>
                <a:latin typeface="Century Gothic" panose="020B0502020202020204" pitchFamily="34" charset="0"/>
              </a:rPr>
              <a:t>with</a:t>
            </a:r>
            <a:r>
              <a:rPr lang="fr-FR" sz="2000" b="1" dirty="0">
                <a:solidFill>
                  <a:schemeClr val="bg1"/>
                </a:solidFill>
                <a:latin typeface="Century Gothic" panose="020B0502020202020204" pitchFamily="34" charset="0"/>
              </a:rPr>
              <a:t> </a:t>
            </a:r>
            <a:r>
              <a:rPr lang="fr-FR" sz="2000" b="1" dirty="0" err="1">
                <a:solidFill>
                  <a:schemeClr val="bg1"/>
                </a:solidFill>
                <a:latin typeface="Century Gothic" panose="020B0502020202020204" pitchFamily="34" charset="0"/>
              </a:rPr>
              <a:t>GlobalCapture</a:t>
            </a:r>
            <a:r>
              <a:rPr lang="fr-FR" sz="2000" b="1" dirty="0">
                <a:solidFill>
                  <a:schemeClr val="bg1"/>
                </a:solidFill>
                <a:latin typeface="Century Gothic" panose="020B0502020202020204" pitchFamily="34" charset="0"/>
              </a:rPr>
              <a:t> Enterprise</a:t>
            </a:r>
            <a:endParaRPr lang="en-US" sz="2000" b="1" dirty="0">
              <a:solidFill>
                <a:schemeClr val="bg1"/>
              </a:solidFill>
              <a:latin typeface="Century Gothic" panose="020B0502020202020204" pitchFamily="34" charset="0"/>
            </a:endParaRPr>
          </a:p>
        </p:txBody>
      </p:sp>
      <p:sp>
        <p:nvSpPr>
          <p:cNvPr id="5" name="TextBox 4">
            <a:extLst>
              <a:ext uri="{FF2B5EF4-FFF2-40B4-BE49-F238E27FC236}">
                <a16:creationId xmlns:a16="http://schemas.microsoft.com/office/drawing/2014/main" id="{CF346000-42BE-420F-8E7D-4DE79E0745D6}"/>
              </a:ext>
            </a:extLst>
          </p:cNvPr>
          <p:cNvSpPr txBox="1"/>
          <p:nvPr/>
        </p:nvSpPr>
        <p:spPr>
          <a:xfrm>
            <a:off x="774104" y="2119356"/>
            <a:ext cx="6096000" cy="3293209"/>
          </a:xfrm>
          <a:prstGeom prst="rect">
            <a:avLst/>
          </a:prstGeom>
          <a:noFill/>
        </p:spPr>
        <p:txBody>
          <a:bodyPr wrap="square" rtlCol="0">
            <a:spAutoFit/>
          </a:bodyPr>
          <a:lstStyle/>
          <a:p>
            <a:pPr marL="389626" lvl="1"/>
            <a:r>
              <a:rPr lang="en-US" sz="1600" dirty="0">
                <a:latin typeface="Century Gothic" panose="020B0502020202020204" pitchFamily="34" charset="0"/>
              </a:rPr>
              <a:t>Powerful multi-threaded capture workflow engine that transforms images into business critical information that can be shared with other lines of business applications.</a:t>
            </a:r>
          </a:p>
          <a:p>
            <a:pPr marL="389626" lvl="1"/>
            <a:endParaRPr lang="en-US" sz="1600" dirty="0">
              <a:latin typeface="Century Gothic" panose="020B0502020202020204" pitchFamily="34" charset="0"/>
            </a:endParaRPr>
          </a:p>
          <a:p>
            <a:pPr marL="389626" lvl="1"/>
            <a:endParaRPr lang="en-US" sz="1600" dirty="0">
              <a:latin typeface="Century Gothic" panose="020B0502020202020204" pitchFamily="34" charset="0"/>
            </a:endParaRPr>
          </a:p>
          <a:p>
            <a:pPr marL="389626" lvl="1"/>
            <a:r>
              <a:rPr lang="en-US" sz="1600" dirty="0">
                <a:latin typeface="Century Gothic" panose="020B0502020202020204" pitchFamily="34" charset="0"/>
              </a:rPr>
              <a:t>Easily trained to recognize, classify and validate high volumes of data regardless of the format or structure of your documents.</a:t>
            </a:r>
          </a:p>
          <a:p>
            <a:pPr marL="389626" lvl="1"/>
            <a:endParaRPr lang="en-US" sz="1600" dirty="0">
              <a:latin typeface="Century Gothic" panose="020B0502020202020204" pitchFamily="34" charset="0"/>
            </a:endParaRPr>
          </a:p>
          <a:p>
            <a:pPr marL="389626" lvl="1"/>
            <a:endParaRPr lang="en-US" sz="1600" dirty="0">
              <a:latin typeface="Century Gothic" panose="020B0502020202020204" pitchFamily="34" charset="0"/>
            </a:endParaRPr>
          </a:p>
          <a:p>
            <a:pPr marL="389626" lvl="1"/>
            <a:r>
              <a:rPr lang="en-US" sz="1600" dirty="0">
                <a:latin typeface="Century Gothic" panose="020B0502020202020204" pitchFamily="34" charset="0"/>
              </a:rPr>
              <a:t>Fully extensible platform that can handle any volume, or type of documents, including the transformation of email and their attachments.</a:t>
            </a:r>
          </a:p>
        </p:txBody>
      </p:sp>
      <p:grpSp>
        <p:nvGrpSpPr>
          <p:cNvPr id="8" name="Group 7">
            <a:extLst>
              <a:ext uri="{FF2B5EF4-FFF2-40B4-BE49-F238E27FC236}">
                <a16:creationId xmlns:a16="http://schemas.microsoft.com/office/drawing/2014/main" id="{A852EE4B-32D4-4040-A435-BB90F964A2FD}"/>
              </a:ext>
            </a:extLst>
          </p:cNvPr>
          <p:cNvGrpSpPr/>
          <p:nvPr/>
        </p:nvGrpSpPr>
        <p:grpSpPr>
          <a:xfrm>
            <a:off x="547438" y="2247811"/>
            <a:ext cx="464128" cy="400110"/>
            <a:chOff x="547438" y="2247811"/>
            <a:chExt cx="464128" cy="400110"/>
          </a:xfrm>
        </p:grpSpPr>
        <p:sp>
          <p:nvSpPr>
            <p:cNvPr id="25" name="Hexagon 24">
              <a:extLst>
                <a:ext uri="{FF2B5EF4-FFF2-40B4-BE49-F238E27FC236}">
                  <a16:creationId xmlns:a16="http://schemas.microsoft.com/office/drawing/2014/main" id="{66DEE0C5-5FA2-4EC9-BBB8-63CB6AA81A60}"/>
                </a:ext>
              </a:extLst>
            </p:cNvPr>
            <p:cNvSpPr/>
            <p:nvPr/>
          </p:nvSpPr>
          <p:spPr>
            <a:xfrm>
              <a:off x="547438" y="2247811"/>
              <a:ext cx="464128" cy="400110"/>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Share">
              <a:extLst>
                <a:ext uri="{FF2B5EF4-FFF2-40B4-BE49-F238E27FC236}">
                  <a16:creationId xmlns:a16="http://schemas.microsoft.com/office/drawing/2014/main" id="{58D239C5-169D-4F76-B5F5-79B6B858185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4785" y="2303985"/>
              <a:ext cx="283863" cy="283863"/>
            </a:xfrm>
            <a:prstGeom prst="rect">
              <a:avLst/>
            </a:prstGeom>
          </p:spPr>
        </p:pic>
      </p:grpSp>
      <p:grpSp>
        <p:nvGrpSpPr>
          <p:cNvPr id="16" name="Group 15">
            <a:extLst>
              <a:ext uri="{FF2B5EF4-FFF2-40B4-BE49-F238E27FC236}">
                <a16:creationId xmlns:a16="http://schemas.microsoft.com/office/drawing/2014/main" id="{7327B2D2-6B2E-4F4E-BD38-E4042CF93790}"/>
              </a:ext>
            </a:extLst>
          </p:cNvPr>
          <p:cNvGrpSpPr/>
          <p:nvPr/>
        </p:nvGrpSpPr>
        <p:grpSpPr>
          <a:xfrm>
            <a:off x="554653" y="3449127"/>
            <a:ext cx="464128" cy="400110"/>
            <a:chOff x="554653" y="3449127"/>
            <a:chExt cx="464128" cy="400110"/>
          </a:xfrm>
        </p:grpSpPr>
        <p:sp>
          <p:nvSpPr>
            <p:cNvPr id="19" name="Hexagon 18">
              <a:extLst>
                <a:ext uri="{FF2B5EF4-FFF2-40B4-BE49-F238E27FC236}">
                  <a16:creationId xmlns:a16="http://schemas.microsoft.com/office/drawing/2014/main" id="{5DCE75D9-123B-4AF7-89B6-0273561CA1A5}"/>
                </a:ext>
              </a:extLst>
            </p:cNvPr>
            <p:cNvSpPr/>
            <p:nvPr/>
          </p:nvSpPr>
          <p:spPr>
            <a:xfrm>
              <a:off x="554653" y="3449127"/>
              <a:ext cx="464128" cy="400110"/>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Checklist">
              <a:extLst>
                <a:ext uri="{FF2B5EF4-FFF2-40B4-BE49-F238E27FC236}">
                  <a16:creationId xmlns:a16="http://schemas.microsoft.com/office/drawing/2014/main" id="{C02C27B3-B9A7-4C7E-A0AA-BADF37CA10C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6625" y="3503170"/>
              <a:ext cx="292023" cy="292023"/>
            </a:xfrm>
            <a:prstGeom prst="rect">
              <a:avLst/>
            </a:prstGeom>
          </p:spPr>
        </p:pic>
      </p:grpSp>
      <p:grpSp>
        <p:nvGrpSpPr>
          <p:cNvPr id="17" name="Group 16">
            <a:extLst>
              <a:ext uri="{FF2B5EF4-FFF2-40B4-BE49-F238E27FC236}">
                <a16:creationId xmlns:a16="http://schemas.microsoft.com/office/drawing/2014/main" id="{B19099A8-7177-4C1C-AA94-83EC756C52AE}"/>
              </a:ext>
            </a:extLst>
          </p:cNvPr>
          <p:cNvGrpSpPr/>
          <p:nvPr/>
        </p:nvGrpSpPr>
        <p:grpSpPr>
          <a:xfrm>
            <a:off x="547438" y="4654342"/>
            <a:ext cx="464128" cy="400110"/>
            <a:chOff x="547438" y="4654342"/>
            <a:chExt cx="464128" cy="400110"/>
          </a:xfrm>
        </p:grpSpPr>
        <p:sp>
          <p:nvSpPr>
            <p:cNvPr id="14" name="Hexagon 13">
              <a:extLst>
                <a:ext uri="{FF2B5EF4-FFF2-40B4-BE49-F238E27FC236}">
                  <a16:creationId xmlns:a16="http://schemas.microsoft.com/office/drawing/2014/main" id="{90C29771-F549-454E-B135-0B9EE01D9908}"/>
                </a:ext>
              </a:extLst>
            </p:cNvPr>
            <p:cNvSpPr/>
            <p:nvPr/>
          </p:nvSpPr>
          <p:spPr>
            <a:xfrm>
              <a:off x="547438" y="4654342"/>
              <a:ext cx="464128" cy="400110"/>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Network">
              <a:extLst>
                <a:ext uri="{FF2B5EF4-FFF2-40B4-BE49-F238E27FC236}">
                  <a16:creationId xmlns:a16="http://schemas.microsoft.com/office/drawing/2014/main" id="{3A25AEF2-AB8D-49FB-975D-82A5E13FD15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10512" y="4679173"/>
              <a:ext cx="344248" cy="344248"/>
            </a:xfrm>
            <a:prstGeom prst="rect">
              <a:avLst/>
            </a:prstGeom>
          </p:spPr>
        </p:pic>
      </p:grpSp>
      <p:pic>
        <p:nvPicPr>
          <p:cNvPr id="24" name="Picture 23" descr="A picture containing person, man, sitting, laptop&#10;&#10;Description generated with very high confidence">
            <a:extLst>
              <a:ext uri="{FF2B5EF4-FFF2-40B4-BE49-F238E27FC236}">
                <a16:creationId xmlns:a16="http://schemas.microsoft.com/office/drawing/2014/main" id="{9B8DB27F-D70B-4898-A2AE-8A7C1AAF0B4C}"/>
              </a:ext>
            </a:extLst>
          </p:cNvPr>
          <p:cNvPicPr>
            <a:picLocks noChangeAspect="1"/>
          </p:cNvPicPr>
          <p:nvPr/>
        </p:nvPicPr>
        <p:blipFill>
          <a:blip r:embed="rId9"/>
          <a:stretch>
            <a:fillRect/>
          </a:stretch>
        </p:blipFill>
        <p:spPr>
          <a:xfrm>
            <a:off x="7233941" y="1579727"/>
            <a:ext cx="4347547" cy="4032507"/>
          </a:xfrm>
          <a:prstGeom prst="rect">
            <a:avLst/>
          </a:prstGeom>
        </p:spPr>
      </p:pic>
    </p:spTree>
    <p:extLst>
      <p:ext uri="{BB962C8B-B14F-4D97-AF65-F5344CB8AC3E}">
        <p14:creationId xmlns:p14="http://schemas.microsoft.com/office/powerpoint/2010/main" val="1507138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98494" y="2383576"/>
            <a:ext cx="4827493" cy="2669084"/>
          </a:xfrm>
        </p:spPr>
        <p:txBody>
          <a:bodyPr anchor="ctr">
            <a:normAutofit/>
          </a:bodyPr>
          <a:lstStyle/>
          <a:p>
            <a:pPr>
              <a:lnSpc>
                <a:spcPct val="100000"/>
              </a:lnSpc>
            </a:pPr>
            <a:r>
              <a:rPr lang="en-US" sz="4000" b="1" dirty="0">
                <a:solidFill>
                  <a:srgbClr val="E87722"/>
                </a:solidFill>
                <a:latin typeface="Century Gothic" panose="020B0502020202020204" pitchFamily="34" charset="0"/>
              </a:rPr>
              <a:t>Need More Information on</a:t>
            </a:r>
          </a:p>
          <a:p>
            <a:pPr>
              <a:lnSpc>
                <a:spcPct val="100000"/>
              </a:lnSpc>
            </a:pPr>
            <a:r>
              <a:rPr lang="en-US" sz="4000" b="1" dirty="0">
                <a:latin typeface="Century Gothic" panose="020B0502020202020204" pitchFamily="34" charset="0"/>
              </a:rPr>
              <a:t>GlobalSearch</a:t>
            </a:r>
            <a:r>
              <a:rPr lang="en-US" sz="4000" b="1" i="1" dirty="0">
                <a:latin typeface="Century Gothic" panose="020B0502020202020204" pitchFamily="34" charset="0"/>
              </a:rPr>
              <a:t> </a:t>
            </a:r>
            <a:r>
              <a:rPr lang="en-US" sz="4000" b="1" dirty="0">
                <a:latin typeface="Century Gothic" panose="020B0502020202020204" pitchFamily="34" charset="0"/>
              </a:rPr>
              <a:t>C2?</a:t>
            </a:r>
          </a:p>
        </p:txBody>
      </p:sp>
      <p:sp>
        <p:nvSpPr>
          <p:cNvPr id="5" name="Rectangle 4"/>
          <p:cNvSpPr/>
          <p:nvPr/>
        </p:nvSpPr>
        <p:spPr>
          <a:xfrm>
            <a:off x="0" y="-4119"/>
            <a:ext cx="12192000" cy="164592"/>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p:cNvSpPr/>
          <p:nvPr/>
        </p:nvSpPr>
        <p:spPr>
          <a:xfrm>
            <a:off x="0" y="6718397"/>
            <a:ext cx="12192000" cy="164592"/>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84098" y="1506157"/>
            <a:ext cx="3121252" cy="877419"/>
          </a:xfrm>
          <a:prstGeom prst="rect">
            <a:avLst/>
          </a:prstGeom>
        </p:spPr>
      </p:pic>
    </p:spTree>
    <p:extLst>
      <p:ext uri="{BB962C8B-B14F-4D97-AF65-F5344CB8AC3E}">
        <p14:creationId xmlns:p14="http://schemas.microsoft.com/office/powerpoint/2010/main" val="1702700242"/>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F74D28C-3268-4E35-8EE1-D92CB4A85A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3"/>
            <a:extLst>
              <a:ext uri="{FF2B5EF4-FFF2-40B4-BE49-F238E27FC236}">
                <a16:creationId xmlns:a16="http://schemas.microsoft.com/office/drawing/2014/main" id="{A124440F-E17B-4CFE-A410-210984D20A5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
        <p:nvSpPr>
          <p:cNvPr id="8" name="TextBox 7">
            <a:extLst>
              <a:ext uri="{FF2B5EF4-FFF2-40B4-BE49-F238E27FC236}">
                <a16:creationId xmlns:a16="http://schemas.microsoft.com/office/drawing/2014/main" id="{433374E6-EE71-4F36-A0D5-9A52975A4923}"/>
              </a:ext>
            </a:extLst>
          </p:cNvPr>
          <p:cNvSpPr txBox="1"/>
          <p:nvPr/>
        </p:nvSpPr>
        <p:spPr>
          <a:xfrm>
            <a:off x="594334" y="1625168"/>
            <a:ext cx="5059845" cy="4289072"/>
          </a:xfrm>
          <a:prstGeom prst="rect">
            <a:avLst/>
          </a:prstGeom>
        </p:spPr>
        <p:txBody>
          <a:bodyPr vert="horz" lIns="91440" tIns="45720" rIns="91440" bIns="45720" rtlCol="0" anchor="t">
            <a:noAutofit/>
          </a:bodyPr>
          <a:lstStyle/>
          <a:p>
            <a:pPr lvl="0">
              <a:lnSpc>
                <a:spcPct val="90000"/>
              </a:lnSpc>
              <a:spcAft>
                <a:spcPts val="600"/>
              </a:spcAft>
            </a:pPr>
            <a:r>
              <a:rPr lang="en-US" sz="2000" b="1" dirty="0">
                <a:solidFill>
                  <a:srgbClr val="13294B"/>
                </a:solidFill>
                <a:latin typeface="Century Gothic" panose="020B0502020202020204" pitchFamily="34" charset="0"/>
              </a:rPr>
              <a:t>GlobalSearch C2: </a:t>
            </a:r>
          </a:p>
          <a:p>
            <a:pPr lvl="0">
              <a:lnSpc>
                <a:spcPct val="90000"/>
              </a:lnSpc>
              <a:spcAft>
                <a:spcPts val="600"/>
              </a:spcAft>
            </a:pPr>
            <a:r>
              <a:rPr lang="en-US" sz="2000" b="1" dirty="0">
                <a:solidFill>
                  <a:srgbClr val="E87722"/>
                </a:solidFill>
                <a:latin typeface="Century Gothic" panose="020B0502020202020204" pitchFamily="34" charset="0"/>
              </a:rPr>
              <a:t>Frequently Asked Questions</a:t>
            </a:r>
          </a:p>
          <a:p>
            <a:pPr lvl="0" indent="-228600">
              <a:lnSpc>
                <a:spcPct val="90000"/>
              </a:lnSpc>
              <a:spcAft>
                <a:spcPts val="600"/>
              </a:spcAft>
              <a:buFont typeface="Arial" panose="020B0604020202020204" pitchFamily="34" charset="0"/>
              <a:buChar char="•"/>
            </a:pPr>
            <a:endParaRPr lang="en-US" sz="1400" dirty="0">
              <a:solidFill>
                <a:schemeClr val="bg1"/>
              </a:solidFill>
              <a:latin typeface="Century Gothic" panose="020B0502020202020204" pitchFamily="34" charset="0"/>
            </a:endParaRPr>
          </a:p>
          <a:p>
            <a:pPr marL="285750" lvl="0" indent="-228600">
              <a:lnSpc>
                <a:spcPct val="90000"/>
              </a:lnSpc>
              <a:spcAft>
                <a:spcPts val="600"/>
              </a:spcAft>
              <a:buFont typeface="Arial" panose="020B0604020202020204" pitchFamily="34" charset="0"/>
              <a:buChar char="•"/>
            </a:pPr>
            <a:r>
              <a:rPr lang="en-US" sz="1400" dirty="0">
                <a:solidFill>
                  <a:schemeClr val="bg1"/>
                </a:solidFill>
                <a:latin typeface="Century Gothic" panose="020B0502020202020204" pitchFamily="34" charset="0"/>
              </a:rPr>
              <a:t>Within this document you will find a list of frequently asked questions about the GlobalSearch C2 service and how it works to deliver value to our customers. </a:t>
            </a:r>
          </a:p>
          <a:p>
            <a:pPr marL="57150" lvl="0">
              <a:lnSpc>
                <a:spcPct val="90000"/>
              </a:lnSpc>
              <a:spcAft>
                <a:spcPts val="600"/>
              </a:spcAft>
            </a:pPr>
            <a:endParaRPr lang="en-US" sz="1400" dirty="0">
              <a:solidFill>
                <a:schemeClr val="bg1"/>
              </a:solidFill>
              <a:latin typeface="Century Gothic" panose="020B0502020202020204" pitchFamily="34" charset="0"/>
            </a:endParaRPr>
          </a:p>
          <a:p>
            <a:pPr marL="285750" lvl="0" indent="-228600">
              <a:lnSpc>
                <a:spcPct val="90000"/>
              </a:lnSpc>
              <a:spcAft>
                <a:spcPts val="600"/>
              </a:spcAft>
              <a:buFont typeface="Arial" panose="020B0604020202020204" pitchFamily="34" charset="0"/>
              <a:buChar char="•"/>
            </a:pPr>
            <a:r>
              <a:rPr lang="en-US" sz="1400" dirty="0">
                <a:solidFill>
                  <a:schemeClr val="bg1"/>
                </a:solidFill>
                <a:latin typeface="Century Gothic" panose="020B0502020202020204" pitchFamily="34" charset="0"/>
              </a:rPr>
              <a:t>Information addressed includes:</a:t>
            </a:r>
          </a:p>
          <a:p>
            <a:pPr marL="285750" lvl="0" indent="-228600">
              <a:lnSpc>
                <a:spcPct val="90000"/>
              </a:lnSpc>
              <a:buFont typeface="Arial" panose="020B0604020202020204" pitchFamily="34" charset="0"/>
              <a:buChar char="•"/>
            </a:pPr>
            <a:endParaRPr lang="en-US" sz="1400" dirty="0">
              <a:solidFill>
                <a:schemeClr val="bg1"/>
              </a:solidFill>
              <a:latin typeface="Century Gothic" panose="020B0502020202020204" pitchFamily="34" charset="0"/>
            </a:endParaRPr>
          </a:p>
          <a:p>
            <a:pPr marL="742950" lvl="1" indent="-228600">
              <a:lnSpc>
                <a:spcPct val="90000"/>
              </a:lnSpc>
              <a:buFont typeface="Arial" panose="020B0604020202020204" pitchFamily="34" charset="0"/>
              <a:buChar char="•"/>
            </a:pPr>
            <a:r>
              <a:rPr lang="en-US" sz="1400" dirty="0">
                <a:solidFill>
                  <a:schemeClr val="bg1"/>
                </a:solidFill>
                <a:latin typeface="Century Gothic" panose="020B0502020202020204" pitchFamily="34" charset="0"/>
              </a:rPr>
              <a:t>Where information is stored.</a:t>
            </a:r>
            <a:br>
              <a:rPr lang="en-US" sz="1400" dirty="0">
                <a:solidFill>
                  <a:schemeClr val="bg1"/>
                </a:solidFill>
                <a:latin typeface="Century Gothic" panose="020B0502020202020204" pitchFamily="34" charset="0"/>
              </a:rPr>
            </a:br>
            <a:endParaRPr lang="en-US" sz="1400" dirty="0">
              <a:solidFill>
                <a:schemeClr val="bg1"/>
              </a:solidFill>
              <a:latin typeface="Century Gothic" panose="020B0502020202020204" pitchFamily="34" charset="0"/>
            </a:endParaRPr>
          </a:p>
          <a:p>
            <a:pPr marL="742950" lvl="1" indent="-228600">
              <a:lnSpc>
                <a:spcPct val="90000"/>
              </a:lnSpc>
              <a:buFont typeface="Arial" panose="020B0604020202020204" pitchFamily="34" charset="0"/>
              <a:buChar char="•"/>
            </a:pPr>
            <a:r>
              <a:rPr lang="en-US" sz="1400" dirty="0">
                <a:solidFill>
                  <a:schemeClr val="bg1"/>
                </a:solidFill>
                <a:latin typeface="Century Gothic" panose="020B0502020202020204" pitchFamily="34" charset="0"/>
              </a:rPr>
              <a:t>How documents are protected.</a:t>
            </a:r>
            <a:br>
              <a:rPr lang="en-US" sz="1400" dirty="0">
                <a:solidFill>
                  <a:schemeClr val="bg1"/>
                </a:solidFill>
                <a:latin typeface="Century Gothic" panose="020B0502020202020204" pitchFamily="34" charset="0"/>
              </a:rPr>
            </a:br>
            <a:endParaRPr lang="en-US" sz="1400" dirty="0">
              <a:solidFill>
                <a:schemeClr val="bg1"/>
              </a:solidFill>
              <a:latin typeface="Century Gothic" panose="020B0502020202020204" pitchFamily="34" charset="0"/>
            </a:endParaRPr>
          </a:p>
          <a:p>
            <a:pPr marL="742950" lvl="1" indent="-228600">
              <a:lnSpc>
                <a:spcPct val="90000"/>
              </a:lnSpc>
              <a:buFont typeface="Arial" panose="020B0604020202020204" pitchFamily="34" charset="0"/>
              <a:buChar char="•"/>
            </a:pPr>
            <a:r>
              <a:rPr lang="en-US" sz="1400" dirty="0">
                <a:solidFill>
                  <a:schemeClr val="bg1"/>
                </a:solidFill>
                <a:latin typeface="Century Gothic" panose="020B0502020202020204" pitchFamily="34" charset="0"/>
              </a:rPr>
              <a:t>How we ensure system reliability.</a:t>
            </a:r>
            <a:br>
              <a:rPr lang="en-US" sz="1400" dirty="0">
                <a:solidFill>
                  <a:schemeClr val="bg1"/>
                </a:solidFill>
                <a:latin typeface="Century Gothic" panose="020B0502020202020204" pitchFamily="34" charset="0"/>
              </a:rPr>
            </a:br>
            <a:endParaRPr lang="en-US" sz="1400" dirty="0">
              <a:solidFill>
                <a:schemeClr val="bg1"/>
              </a:solidFill>
              <a:latin typeface="Century Gothic" panose="020B0502020202020204" pitchFamily="34" charset="0"/>
            </a:endParaRPr>
          </a:p>
          <a:p>
            <a:pPr marL="742950" lvl="1" indent="-228600">
              <a:lnSpc>
                <a:spcPct val="90000"/>
              </a:lnSpc>
              <a:buFont typeface="Arial" panose="020B0604020202020204" pitchFamily="34" charset="0"/>
              <a:buChar char="•"/>
            </a:pPr>
            <a:r>
              <a:rPr lang="en-US" sz="1400" dirty="0">
                <a:solidFill>
                  <a:schemeClr val="bg1"/>
                </a:solidFill>
                <a:latin typeface="Century Gothic" panose="020B0502020202020204" pitchFamily="34" charset="0"/>
              </a:rPr>
              <a:t>How to renew or cancel your service.</a:t>
            </a:r>
            <a:br>
              <a:rPr lang="en-US" sz="1400" dirty="0">
                <a:solidFill>
                  <a:schemeClr val="bg1"/>
                </a:solidFill>
                <a:latin typeface="Century Gothic" panose="020B0502020202020204" pitchFamily="34" charset="0"/>
              </a:rPr>
            </a:br>
            <a:endParaRPr lang="en-US" sz="1400" dirty="0">
              <a:solidFill>
                <a:schemeClr val="bg1"/>
              </a:solidFill>
              <a:latin typeface="Century Gothic" panose="020B0502020202020204" pitchFamily="34" charset="0"/>
            </a:endParaRPr>
          </a:p>
          <a:p>
            <a:pPr marL="57150">
              <a:lnSpc>
                <a:spcPct val="90000"/>
              </a:lnSpc>
            </a:pPr>
            <a:endParaRPr lang="en-US" sz="1400" dirty="0">
              <a:solidFill>
                <a:schemeClr val="bg1"/>
              </a:solidFill>
              <a:latin typeface="Century Gothic" panose="020B0502020202020204" pitchFamily="34" charset="0"/>
            </a:endParaRPr>
          </a:p>
          <a:p>
            <a:pPr marL="57150" algn="ctr">
              <a:lnSpc>
                <a:spcPct val="90000"/>
              </a:lnSpc>
            </a:pPr>
            <a:r>
              <a:rPr lang="en-US" sz="1400" b="1" dirty="0">
                <a:solidFill>
                  <a:schemeClr val="bg1"/>
                </a:solidFill>
                <a:latin typeface="Century Gothic" panose="020B0502020202020204" pitchFamily="34" charset="0"/>
                <a:hlinkClick r:id="rId3"/>
              </a:rPr>
              <a:t>View the FAQ!</a:t>
            </a:r>
            <a:endParaRPr lang="en-US" sz="1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68054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038CBF9-F0A3-420D-A419-5E48C2E1341F}"/>
              </a:ext>
            </a:extLst>
          </p:cNvPr>
          <p:cNvSpPr txBox="1"/>
          <p:nvPr/>
        </p:nvSpPr>
        <p:spPr>
          <a:xfrm>
            <a:off x="552513" y="1368070"/>
            <a:ext cx="5216352" cy="4507184"/>
          </a:xfrm>
          <a:prstGeom prst="rect">
            <a:avLst/>
          </a:prstGeom>
        </p:spPr>
        <p:txBody>
          <a:bodyPr vert="horz" lIns="91440" tIns="45720" rIns="91440" bIns="45720" rtlCol="0" anchor="t">
            <a:noAutofit/>
          </a:bodyPr>
          <a:lstStyle/>
          <a:p>
            <a:pPr lvl="0">
              <a:lnSpc>
                <a:spcPct val="90000"/>
              </a:lnSpc>
              <a:spcAft>
                <a:spcPts val="600"/>
              </a:spcAft>
            </a:pPr>
            <a:r>
              <a:rPr lang="en-US" sz="2000" b="1" dirty="0">
                <a:solidFill>
                  <a:srgbClr val="13294B"/>
                </a:solidFill>
                <a:latin typeface="Century Gothic" panose="020B0502020202020204" pitchFamily="34" charset="0"/>
              </a:rPr>
              <a:t>GlobalSearch C2:</a:t>
            </a:r>
          </a:p>
          <a:p>
            <a:pPr lvl="0">
              <a:lnSpc>
                <a:spcPct val="90000"/>
              </a:lnSpc>
              <a:spcAft>
                <a:spcPts val="600"/>
              </a:spcAft>
            </a:pPr>
            <a:r>
              <a:rPr lang="en-US" sz="2000" b="1" dirty="0">
                <a:solidFill>
                  <a:srgbClr val="E87722"/>
                </a:solidFill>
                <a:latin typeface="Century Gothic" panose="020B0502020202020204" pitchFamily="34" charset="0"/>
              </a:rPr>
              <a:t> Security White Paper</a:t>
            </a:r>
          </a:p>
          <a:p>
            <a:pPr lvl="0" indent="-228600">
              <a:lnSpc>
                <a:spcPct val="90000"/>
              </a:lnSpc>
              <a:spcAft>
                <a:spcPts val="600"/>
              </a:spcAft>
              <a:buFont typeface="Arial" panose="020B0604020202020204" pitchFamily="34" charset="0"/>
              <a:buChar char="•"/>
            </a:pPr>
            <a:endParaRPr lang="en-US" sz="1400" dirty="0">
              <a:solidFill>
                <a:schemeClr val="bg1"/>
              </a:solidFill>
              <a:latin typeface="Century Gothic" panose="020B0502020202020204" pitchFamily="34" charset="0"/>
            </a:endParaRPr>
          </a:p>
          <a:p>
            <a:pPr marL="285750" lvl="0" indent="-228600">
              <a:lnSpc>
                <a:spcPct val="90000"/>
              </a:lnSpc>
              <a:spcAft>
                <a:spcPts val="600"/>
              </a:spcAft>
              <a:buFont typeface="Arial" panose="020B0604020202020204" pitchFamily="34" charset="0"/>
              <a:buChar char="•"/>
            </a:pPr>
            <a:r>
              <a:rPr lang="en-US" sz="1400" dirty="0">
                <a:solidFill>
                  <a:schemeClr val="bg1"/>
                </a:solidFill>
                <a:latin typeface="Century Gothic" panose="020B0502020202020204" pitchFamily="34" charset="0"/>
              </a:rPr>
              <a:t>The security of your information is critical. Learn more about the steps we take to protect your most precious asset.</a:t>
            </a:r>
          </a:p>
          <a:p>
            <a:pPr marL="285750" lvl="0" indent="-228600">
              <a:lnSpc>
                <a:spcPct val="90000"/>
              </a:lnSpc>
              <a:spcAft>
                <a:spcPts val="600"/>
              </a:spcAft>
              <a:buFont typeface="Arial" panose="020B0604020202020204" pitchFamily="34" charset="0"/>
              <a:buChar char="•"/>
            </a:pPr>
            <a:endParaRPr lang="en-US" sz="1400" dirty="0">
              <a:solidFill>
                <a:schemeClr val="bg1"/>
              </a:solidFill>
              <a:latin typeface="Century Gothic" panose="020B0502020202020204" pitchFamily="34" charset="0"/>
            </a:endParaRPr>
          </a:p>
          <a:p>
            <a:pPr marL="742950" lvl="1" indent="-228600">
              <a:lnSpc>
                <a:spcPct val="90000"/>
              </a:lnSpc>
              <a:spcAft>
                <a:spcPts val="600"/>
              </a:spcAft>
              <a:buFont typeface="Arial" panose="020B0604020202020204" pitchFamily="34" charset="0"/>
              <a:buChar char="•"/>
            </a:pPr>
            <a:r>
              <a:rPr lang="en-US" sz="1400" dirty="0">
                <a:solidFill>
                  <a:schemeClr val="bg1"/>
                </a:solidFill>
                <a:latin typeface="Century Gothic" panose="020B0502020202020204" pitchFamily="34" charset="0"/>
              </a:rPr>
              <a:t>Security within the GlobalSearch C2 Infrastructure including physical security, fire suppression and power systems protection.</a:t>
            </a:r>
          </a:p>
          <a:p>
            <a:pPr marL="514350" lvl="1">
              <a:lnSpc>
                <a:spcPct val="90000"/>
              </a:lnSpc>
              <a:spcAft>
                <a:spcPts val="600"/>
              </a:spcAft>
            </a:pPr>
            <a:endParaRPr lang="en-US" sz="1400" dirty="0">
              <a:solidFill>
                <a:schemeClr val="bg1"/>
              </a:solidFill>
              <a:latin typeface="Century Gothic" panose="020B0502020202020204" pitchFamily="34" charset="0"/>
            </a:endParaRPr>
          </a:p>
          <a:p>
            <a:pPr marL="742950" lvl="1" indent="-228600">
              <a:lnSpc>
                <a:spcPct val="90000"/>
              </a:lnSpc>
              <a:spcAft>
                <a:spcPts val="600"/>
              </a:spcAft>
              <a:buFont typeface="Arial" panose="020B0604020202020204" pitchFamily="34" charset="0"/>
              <a:buChar char="•"/>
            </a:pPr>
            <a:r>
              <a:rPr lang="en-US" sz="1400" dirty="0">
                <a:solidFill>
                  <a:schemeClr val="bg1"/>
                </a:solidFill>
                <a:latin typeface="Century Gothic" panose="020B0502020202020204" pitchFamily="34" charset="0"/>
              </a:rPr>
              <a:t>Firewall , threat protection and security of your data including In Transit and At Rest encryption levels . </a:t>
            </a:r>
          </a:p>
          <a:p>
            <a:pPr marL="57150" lvl="0">
              <a:lnSpc>
                <a:spcPct val="90000"/>
              </a:lnSpc>
              <a:spcAft>
                <a:spcPts val="600"/>
              </a:spcAft>
            </a:pPr>
            <a:endParaRPr lang="en-US" sz="1400" dirty="0">
              <a:solidFill>
                <a:schemeClr val="bg1"/>
              </a:solidFill>
              <a:latin typeface="Century Gothic" panose="020B0502020202020204" pitchFamily="34" charset="0"/>
            </a:endParaRPr>
          </a:p>
          <a:p>
            <a:pPr marL="742950" lvl="1" indent="-228600">
              <a:lnSpc>
                <a:spcPct val="90000"/>
              </a:lnSpc>
              <a:spcAft>
                <a:spcPts val="600"/>
              </a:spcAft>
              <a:buFont typeface="Arial" panose="020B0604020202020204" pitchFamily="34" charset="0"/>
              <a:buChar char="•"/>
            </a:pPr>
            <a:r>
              <a:rPr lang="en-US" sz="1400" dirty="0">
                <a:solidFill>
                  <a:schemeClr val="bg1"/>
                </a:solidFill>
                <a:latin typeface="Century Gothic" panose="020B0502020202020204" pitchFamily="34" charset="0"/>
              </a:rPr>
              <a:t>Application Security and the highly granular levels of access permissions that can be applied to GlobalSearch C2 </a:t>
            </a:r>
          </a:p>
          <a:p>
            <a:pPr marL="742950" lvl="1" indent="-228600">
              <a:lnSpc>
                <a:spcPct val="90000"/>
              </a:lnSpc>
              <a:spcAft>
                <a:spcPts val="600"/>
              </a:spcAft>
              <a:buFont typeface="Arial" panose="020B0604020202020204" pitchFamily="34" charset="0"/>
              <a:buChar char="•"/>
            </a:pPr>
            <a:endParaRPr lang="en-US" sz="1400" dirty="0">
              <a:solidFill>
                <a:schemeClr val="bg1"/>
              </a:solidFill>
              <a:latin typeface="Century Gothic" panose="020B0502020202020204" pitchFamily="34" charset="0"/>
            </a:endParaRPr>
          </a:p>
          <a:p>
            <a:pPr marL="57150" algn="ctr">
              <a:lnSpc>
                <a:spcPct val="90000"/>
              </a:lnSpc>
              <a:spcAft>
                <a:spcPts val="600"/>
              </a:spcAft>
            </a:pPr>
            <a:r>
              <a:rPr lang="en-US" sz="1400" b="1" dirty="0">
                <a:solidFill>
                  <a:schemeClr val="bg1"/>
                </a:solidFill>
                <a:latin typeface="Century Gothic" panose="020B0502020202020204" pitchFamily="34" charset="0"/>
                <a:hlinkClick r:id="rId3"/>
              </a:rPr>
              <a:t>Download the White Paper!</a:t>
            </a:r>
            <a:br>
              <a:rPr lang="en-US" sz="1400" dirty="0">
                <a:solidFill>
                  <a:schemeClr val="bg1"/>
                </a:solidFill>
                <a:latin typeface="Century Gothic" panose="020B0502020202020204" pitchFamily="34" charset="0"/>
              </a:rPr>
            </a:br>
            <a:endParaRPr lang="en-US" sz="1400" dirty="0">
              <a:solidFill>
                <a:schemeClr val="bg1"/>
              </a:solidFill>
              <a:latin typeface="Century Gothic" panose="020B0502020202020204" pitchFamily="34" charset="0"/>
            </a:endParaRPr>
          </a:p>
          <a:p>
            <a:pPr marL="389626" lvl="1" indent="-228600">
              <a:lnSpc>
                <a:spcPct val="90000"/>
              </a:lnSpc>
              <a:spcAft>
                <a:spcPts val="600"/>
              </a:spcAft>
              <a:buFont typeface="Arial" panose="020B0604020202020204" pitchFamily="34" charset="0"/>
              <a:buChar char="•"/>
            </a:pPr>
            <a:endParaRPr lang="en-US" sz="1400" dirty="0">
              <a:solidFill>
                <a:schemeClr val="bg1"/>
              </a:solidFill>
              <a:latin typeface="Century Gothic" panose="020B0502020202020204" pitchFamily="34" charset="0"/>
            </a:endParaRPr>
          </a:p>
        </p:txBody>
      </p:sp>
      <p:sp>
        <p:nvSpPr>
          <p:cNvPr id="15" name="Freeform: Shape 14">
            <a:extLst>
              <a:ext uri="{FF2B5EF4-FFF2-40B4-BE49-F238E27FC236}">
                <a16:creationId xmlns:a16="http://schemas.microsoft.com/office/drawing/2014/main" id="{4F74D28C-3268-4E35-8EE1-D92CB4A85A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hlinkClick r:id="rId3"/>
            <a:extLst>
              <a:ext uri="{FF2B5EF4-FFF2-40B4-BE49-F238E27FC236}">
                <a16:creationId xmlns:a16="http://schemas.microsoft.com/office/drawing/2014/main" id="{870D5512-7C8C-440A-B67E-FFFD8AE6185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359" r="2" b="9269"/>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Tree>
    <p:extLst>
      <p:ext uri="{BB962C8B-B14F-4D97-AF65-F5344CB8AC3E}">
        <p14:creationId xmlns:p14="http://schemas.microsoft.com/office/powerpoint/2010/main" val="237464208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5496A15B-2DCB-4FAB-852A-0455C23E6C9D}"/>
              </a:ext>
            </a:extLst>
          </p:cNvPr>
          <p:cNvPicPr>
            <a:picLocks noChangeAspect="1"/>
          </p:cNvPicPr>
          <p:nvPr/>
        </p:nvPicPr>
        <p:blipFill rotWithShape="1">
          <a:blip r:embed="rId4"/>
          <a:srcRect b="11998"/>
          <a:stretch/>
        </p:blipFill>
        <p:spPr>
          <a:xfrm>
            <a:off x="6177785"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
        <p:nvSpPr>
          <p:cNvPr id="7" name="TextBox 6">
            <a:extLst>
              <a:ext uri="{FF2B5EF4-FFF2-40B4-BE49-F238E27FC236}">
                <a16:creationId xmlns:a16="http://schemas.microsoft.com/office/drawing/2014/main" id="{A60330B6-B407-413B-821E-6A280905CE4C}"/>
              </a:ext>
            </a:extLst>
          </p:cNvPr>
          <p:cNvSpPr txBox="1"/>
          <p:nvPr/>
        </p:nvSpPr>
        <p:spPr>
          <a:xfrm>
            <a:off x="594334" y="1625168"/>
            <a:ext cx="5059845" cy="4289072"/>
          </a:xfrm>
          <a:prstGeom prst="rect">
            <a:avLst/>
          </a:prstGeom>
        </p:spPr>
        <p:txBody>
          <a:bodyPr vert="horz" lIns="91440" tIns="45720" rIns="91440" bIns="45720" rtlCol="0" anchor="t">
            <a:noAutofit/>
          </a:bodyPr>
          <a:lstStyle/>
          <a:p>
            <a:pPr lvl="0">
              <a:lnSpc>
                <a:spcPct val="90000"/>
              </a:lnSpc>
              <a:spcAft>
                <a:spcPts val="600"/>
              </a:spcAft>
            </a:pPr>
            <a:r>
              <a:rPr lang="en-US" sz="2000" b="1" dirty="0">
                <a:solidFill>
                  <a:srgbClr val="13294B"/>
                </a:solidFill>
                <a:latin typeface="Century Gothic" panose="020B0502020202020204" pitchFamily="34" charset="0"/>
              </a:rPr>
              <a:t>GlobalSearch C2: </a:t>
            </a:r>
          </a:p>
          <a:p>
            <a:pPr lvl="0">
              <a:lnSpc>
                <a:spcPct val="90000"/>
              </a:lnSpc>
              <a:spcAft>
                <a:spcPts val="600"/>
              </a:spcAft>
            </a:pPr>
            <a:r>
              <a:rPr lang="en-US" sz="2000" b="1" dirty="0">
                <a:solidFill>
                  <a:srgbClr val="E87722"/>
                </a:solidFill>
                <a:latin typeface="Century Gothic" panose="020B0502020202020204" pitchFamily="34" charset="0"/>
              </a:rPr>
              <a:t>Product Matrix </a:t>
            </a:r>
          </a:p>
          <a:p>
            <a:pPr lvl="0">
              <a:lnSpc>
                <a:spcPct val="90000"/>
              </a:lnSpc>
              <a:spcAft>
                <a:spcPts val="600"/>
              </a:spcAft>
            </a:pPr>
            <a:endParaRPr lang="en-US" sz="1400" b="1" dirty="0">
              <a:latin typeface="Century Gothic" panose="020B0502020202020204" pitchFamily="34" charset="0"/>
            </a:endParaRPr>
          </a:p>
          <a:p>
            <a:pPr marL="342900" lvl="0" indent="-285750">
              <a:lnSpc>
                <a:spcPct val="90000"/>
              </a:lnSpc>
              <a:spcAft>
                <a:spcPts val="600"/>
              </a:spcAft>
              <a:buFont typeface="Arial" panose="020B0604020202020204" pitchFamily="34" charset="0"/>
              <a:buChar char="•"/>
            </a:pPr>
            <a:r>
              <a:rPr lang="en-US" sz="1400" dirty="0">
                <a:latin typeface="Century Gothic" panose="020B0502020202020204" pitchFamily="34" charset="0"/>
              </a:rPr>
              <a:t>The </a:t>
            </a:r>
            <a:r>
              <a:rPr lang="en-US" sz="1400" dirty="0" err="1">
                <a:latin typeface="Century Gothic" panose="020B0502020202020204" pitchFamily="34" charset="0"/>
              </a:rPr>
              <a:t>GlobalSearch</a:t>
            </a:r>
            <a:r>
              <a:rPr lang="en-US" sz="1400" dirty="0">
                <a:latin typeface="Century Gothic" panose="020B0502020202020204" pitchFamily="34" charset="0"/>
              </a:rPr>
              <a:t> C2 Product Matrix breaks out all features and functionalities by edition  for easy reference allowing you to select the correct product for your organization. </a:t>
            </a:r>
          </a:p>
          <a:p>
            <a:pPr marL="342900" lvl="0" indent="-285750">
              <a:lnSpc>
                <a:spcPct val="90000"/>
              </a:lnSpc>
              <a:spcAft>
                <a:spcPts val="600"/>
              </a:spcAft>
              <a:buFont typeface="Arial" panose="020B0604020202020204" pitchFamily="34" charset="0"/>
              <a:buChar char="•"/>
            </a:pPr>
            <a:endParaRPr lang="en-US" sz="1400" dirty="0">
              <a:latin typeface="Century Gothic" panose="020B0502020202020204" pitchFamily="34" charset="0"/>
            </a:endParaRPr>
          </a:p>
          <a:p>
            <a:pPr marL="342900" lvl="0" indent="-285750">
              <a:lnSpc>
                <a:spcPct val="90000"/>
              </a:lnSpc>
              <a:spcAft>
                <a:spcPts val="600"/>
              </a:spcAft>
              <a:buFont typeface="Arial" panose="020B0604020202020204" pitchFamily="34" charset="0"/>
              <a:buChar char="•"/>
            </a:pPr>
            <a:r>
              <a:rPr lang="en-US" sz="1400" dirty="0">
                <a:latin typeface="Century Gothic" panose="020B0502020202020204" pitchFamily="34" charset="0"/>
              </a:rPr>
              <a:t>This easy to use tool clearly shows all optional and standard features that for Content Management, Security, Business Process manager, and more.</a:t>
            </a:r>
          </a:p>
          <a:p>
            <a:pPr marL="285750" lvl="0" indent="-228600">
              <a:lnSpc>
                <a:spcPct val="90000"/>
              </a:lnSpc>
              <a:spcAft>
                <a:spcPts val="600"/>
              </a:spcAft>
              <a:buFont typeface="Arial" panose="020B0604020202020204" pitchFamily="34" charset="0"/>
              <a:buChar char="•"/>
            </a:pPr>
            <a:endParaRPr lang="en-US" sz="1400" dirty="0">
              <a:solidFill>
                <a:schemeClr val="bg1"/>
              </a:solidFill>
              <a:latin typeface="Century Gothic" panose="020B0502020202020204" pitchFamily="34" charset="0"/>
            </a:endParaRPr>
          </a:p>
          <a:p>
            <a:pPr marL="57150" lvl="0" algn="ctr">
              <a:lnSpc>
                <a:spcPct val="90000"/>
              </a:lnSpc>
              <a:spcAft>
                <a:spcPts val="600"/>
              </a:spcAft>
            </a:pPr>
            <a:r>
              <a:rPr lang="en-US" sz="1400" b="1" dirty="0">
                <a:solidFill>
                  <a:schemeClr val="bg1"/>
                </a:solidFill>
                <a:latin typeface="Century Gothic" panose="020B0502020202020204" pitchFamily="34" charset="0"/>
                <a:hlinkClick r:id="rId3"/>
              </a:rPr>
              <a:t>View the Product Matrix!</a:t>
            </a:r>
            <a:endParaRPr lang="en-US" sz="1400" b="1" dirty="0">
              <a:solidFill>
                <a:schemeClr val="bg1"/>
              </a:solidFill>
              <a:latin typeface="Century Gothic" panose="020B0502020202020204" pitchFamily="34" charset="0"/>
            </a:endParaRPr>
          </a:p>
          <a:p>
            <a:pPr lvl="0">
              <a:lnSpc>
                <a:spcPct val="90000"/>
              </a:lnSpc>
              <a:spcAft>
                <a:spcPts val="600"/>
              </a:spcAft>
            </a:pPr>
            <a:endParaRPr lang="en-US" sz="2000" b="1" dirty="0">
              <a:solidFill>
                <a:srgbClr val="E87722"/>
              </a:solidFill>
              <a:latin typeface="Century Gothic" panose="020B0502020202020204" pitchFamily="34" charset="0"/>
            </a:endParaRPr>
          </a:p>
        </p:txBody>
      </p:sp>
    </p:spTree>
    <p:extLst>
      <p:ext uri="{BB962C8B-B14F-4D97-AF65-F5344CB8AC3E}">
        <p14:creationId xmlns:p14="http://schemas.microsoft.com/office/powerpoint/2010/main" val="586347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7AEE9A60-7DE5-423C-BA5B-DC580F8598A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6167846" y="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
        <p:nvSpPr>
          <p:cNvPr id="6" name="TextBox 5">
            <a:extLst>
              <a:ext uri="{FF2B5EF4-FFF2-40B4-BE49-F238E27FC236}">
                <a16:creationId xmlns:a16="http://schemas.microsoft.com/office/drawing/2014/main" id="{6BC564F0-8524-4384-BD61-977EDCC2537D}"/>
              </a:ext>
            </a:extLst>
          </p:cNvPr>
          <p:cNvSpPr txBox="1"/>
          <p:nvPr/>
        </p:nvSpPr>
        <p:spPr>
          <a:xfrm>
            <a:off x="594334" y="1625168"/>
            <a:ext cx="5059845" cy="4289072"/>
          </a:xfrm>
          <a:prstGeom prst="rect">
            <a:avLst/>
          </a:prstGeom>
        </p:spPr>
        <p:txBody>
          <a:bodyPr vert="horz" lIns="91440" tIns="45720" rIns="91440" bIns="45720" rtlCol="0" anchor="t">
            <a:noAutofit/>
          </a:bodyPr>
          <a:lstStyle/>
          <a:p>
            <a:pPr lvl="0">
              <a:lnSpc>
                <a:spcPct val="90000"/>
              </a:lnSpc>
              <a:spcAft>
                <a:spcPts val="600"/>
              </a:spcAft>
            </a:pPr>
            <a:r>
              <a:rPr lang="en-US" sz="2000" b="1" dirty="0">
                <a:solidFill>
                  <a:srgbClr val="13294B"/>
                </a:solidFill>
                <a:latin typeface="Century Gothic" panose="020B0502020202020204" pitchFamily="34" charset="0"/>
              </a:rPr>
              <a:t>GlobalSearch C2: </a:t>
            </a:r>
          </a:p>
          <a:p>
            <a:pPr lvl="0">
              <a:lnSpc>
                <a:spcPct val="90000"/>
              </a:lnSpc>
              <a:spcAft>
                <a:spcPts val="600"/>
              </a:spcAft>
            </a:pPr>
            <a:r>
              <a:rPr lang="en-US" sz="2000" b="1" dirty="0">
                <a:solidFill>
                  <a:srgbClr val="E87722"/>
                </a:solidFill>
                <a:latin typeface="Century Gothic" panose="020B0502020202020204" pitchFamily="34" charset="0"/>
              </a:rPr>
              <a:t>Informational Webpage &amp; Brochure</a:t>
            </a:r>
          </a:p>
          <a:p>
            <a:pPr lvl="0">
              <a:lnSpc>
                <a:spcPct val="90000"/>
              </a:lnSpc>
              <a:spcAft>
                <a:spcPts val="600"/>
              </a:spcAft>
            </a:pPr>
            <a:endParaRPr lang="en-US" sz="1400" b="1" dirty="0">
              <a:latin typeface="Century Gothic" panose="020B0502020202020204" pitchFamily="34" charset="0"/>
            </a:endParaRPr>
          </a:p>
          <a:p>
            <a:pPr marL="285750" lvl="0" indent="-228600">
              <a:lnSpc>
                <a:spcPct val="90000"/>
              </a:lnSpc>
              <a:spcAft>
                <a:spcPts val="600"/>
              </a:spcAft>
              <a:buFont typeface="Arial" panose="020B0604020202020204" pitchFamily="34" charset="0"/>
              <a:buChar char="•"/>
            </a:pPr>
            <a:r>
              <a:rPr lang="en-US" sz="1400" dirty="0">
                <a:latin typeface="Century Gothic" panose="020B0502020202020204" pitchFamily="34" charset="0"/>
              </a:rPr>
              <a:t>Found on the Square 9 website and designed to educate the customer specifically about C2.</a:t>
            </a:r>
            <a:br>
              <a:rPr lang="en-US" sz="1400" dirty="0">
                <a:latin typeface="Century Gothic" panose="020B0502020202020204" pitchFamily="34" charset="0"/>
              </a:rPr>
            </a:br>
            <a:endParaRPr lang="en-US" sz="1400" dirty="0">
              <a:latin typeface="Century Gothic" panose="020B0502020202020204" pitchFamily="34" charset="0"/>
            </a:endParaRPr>
          </a:p>
          <a:p>
            <a:pPr marL="285750" lvl="0" indent="-228600">
              <a:lnSpc>
                <a:spcPct val="90000"/>
              </a:lnSpc>
              <a:spcAft>
                <a:spcPts val="600"/>
              </a:spcAft>
              <a:buFont typeface="Arial" panose="020B0604020202020204" pitchFamily="34" charset="0"/>
              <a:buChar char="•"/>
            </a:pPr>
            <a:r>
              <a:rPr lang="en-US" sz="1400" dirty="0">
                <a:latin typeface="Century Gothic" panose="020B0502020202020204" pitchFamily="34" charset="0"/>
              </a:rPr>
              <a:t>This page gives you a full understanding about ECM in the cloud and how </a:t>
            </a:r>
            <a:r>
              <a:rPr lang="en-US" sz="1400" dirty="0" err="1">
                <a:latin typeface="Century Gothic" panose="020B0502020202020204" pitchFamily="34" charset="0"/>
              </a:rPr>
              <a:t>GlobalSearch</a:t>
            </a:r>
            <a:r>
              <a:rPr lang="en-US" sz="1400" dirty="0">
                <a:latin typeface="Century Gothic" panose="020B0502020202020204" pitchFamily="34" charset="0"/>
              </a:rPr>
              <a:t> C2 can meet your organizational needs.</a:t>
            </a:r>
          </a:p>
          <a:p>
            <a:pPr marL="285750" lvl="0" indent="-228600">
              <a:lnSpc>
                <a:spcPct val="90000"/>
              </a:lnSpc>
              <a:spcAft>
                <a:spcPts val="600"/>
              </a:spcAft>
              <a:buFont typeface="Arial" panose="020B0604020202020204" pitchFamily="34" charset="0"/>
              <a:buChar char="•"/>
            </a:pPr>
            <a:endParaRPr lang="en-US" sz="2000" dirty="0">
              <a:solidFill>
                <a:schemeClr val="bg1"/>
              </a:solidFill>
              <a:latin typeface="Century Gothic" panose="020B0502020202020204" pitchFamily="34" charset="0"/>
            </a:endParaRPr>
          </a:p>
          <a:p>
            <a:pPr marL="57150" lvl="0" algn="ctr">
              <a:lnSpc>
                <a:spcPct val="90000"/>
              </a:lnSpc>
              <a:spcAft>
                <a:spcPts val="600"/>
              </a:spcAft>
            </a:pPr>
            <a:r>
              <a:rPr lang="en-US" sz="1400" b="1" dirty="0">
                <a:solidFill>
                  <a:schemeClr val="bg1"/>
                </a:solidFill>
                <a:latin typeface="Century Gothic" panose="020B0502020202020204" pitchFamily="34" charset="0"/>
                <a:hlinkClick r:id="rId3"/>
              </a:rPr>
              <a:t>View the Webpage!</a:t>
            </a:r>
            <a:endParaRPr lang="en-US" sz="1400" b="1" dirty="0">
              <a:solidFill>
                <a:schemeClr val="bg1"/>
              </a:solidFill>
              <a:latin typeface="Century Gothic" panose="020B0502020202020204" pitchFamily="34" charset="0"/>
            </a:endParaRPr>
          </a:p>
          <a:p>
            <a:pPr lvl="0">
              <a:lnSpc>
                <a:spcPct val="90000"/>
              </a:lnSpc>
              <a:spcAft>
                <a:spcPts val="600"/>
              </a:spcAft>
            </a:pPr>
            <a:endParaRPr lang="en-US" sz="2000" b="1" dirty="0">
              <a:solidFill>
                <a:srgbClr val="E87722"/>
              </a:solidFill>
              <a:latin typeface="Century Gothic" panose="020B0502020202020204" pitchFamily="34" charset="0"/>
            </a:endParaRPr>
          </a:p>
        </p:txBody>
      </p:sp>
    </p:spTree>
    <p:extLst>
      <p:ext uri="{BB962C8B-B14F-4D97-AF65-F5344CB8AC3E}">
        <p14:creationId xmlns:p14="http://schemas.microsoft.com/office/powerpoint/2010/main" val="903271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48192"/>
            <a:ext cx="12192000" cy="2718816"/>
          </a:xfrm>
          <a:prstGeom prst="rect">
            <a:avLst/>
          </a:prstGeom>
        </p:spPr>
      </p:pic>
      <p:sp>
        <p:nvSpPr>
          <p:cNvPr id="5" name="TextBox 19"/>
          <p:cNvSpPr txBox="1"/>
          <p:nvPr/>
        </p:nvSpPr>
        <p:spPr>
          <a:xfrm>
            <a:off x="0" y="1254699"/>
            <a:ext cx="121920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chemeClr val="bg1"/>
                </a:solidFill>
                <a:latin typeface="Century Gothic" panose="020B0502020202020204" pitchFamily="34" charset="0"/>
              </a:rPr>
              <a:t>Thank You!</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3430" y="3695180"/>
            <a:ext cx="935126" cy="940222"/>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15545" y="3699537"/>
            <a:ext cx="931830" cy="940222"/>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03407" y="3695179"/>
            <a:ext cx="1023034" cy="940222"/>
          </a:xfrm>
          <a:prstGeom prst="rect">
            <a:avLst/>
          </a:prstGeom>
        </p:spPr>
      </p:pic>
      <p:sp>
        <p:nvSpPr>
          <p:cNvPr id="33" name="Text Box 5"/>
          <p:cNvSpPr txBox="1"/>
          <p:nvPr/>
        </p:nvSpPr>
        <p:spPr>
          <a:xfrm>
            <a:off x="1530129" y="4787650"/>
            <a:ext cx="2769589" cy="2825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a:spcBef>
                <a:spcPts val="0"/>
              </a:spcBef>
              <a:spcAft>
                <a:spcPts val="0"/>
              </a:spcAft>
            </a:pPr>
            <a:r>
              <a:rPr lang="en-US" sz="1200" b="1" dirty="0">
                <a:solidFill>
                  <a:srgbClr val="E87722"/>
                </a:solidFill>
                <a:effectLst/>
                <a:latin typeface="Century Gothic" panose="020B0502020202020204" pitchFamily="34" charset="0"/>
                <a:ea typeface="Calibri" panose="020F0502020204030204" pitchFamily="34" charset="0"/>
                <a:cs typeface="Times New Roman" panose="02020603050405020304" pitchFamily="18" charset="0"/>
              </a:rPr>
              <a:t>www.square-9.com</a:t>
            </a:r>
            <a:endParaRPr lang="en-US" sz="10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34" name="Text Box 5"/>
          <p:cNvSpPr txBox="1"/>
          <p:nvPr/>
        </p:nvSpPr>
        <p:spPr>
          <a:xfrm>
            <a:off x="4836198" y="4787650"/>
            <a:ext cx="2769589" cy="2825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a:spcBef>
                <a:spcPts val="0"/>
              </a:spcBef>
              <a:spcAft>
                <a:spcPts val="0"/>
              </a:spcAft>
            </a:pPr>
            <a:r>
              <a:rPr lang="en-US" sz="1200" b="1" dirty="0">
                <a:solidFill>
                  <a:srgbClr val="14284D"/>
                </a:solidFill>
                <a:effectLst/>
                <a:latin typeface="Century Gothic" panose="020B0502020202020204" pitchFamily="34" charset="0"/>
                <a:ea typeface="Calibri" panose="020F0502020204030204" pitchFamily="34" charset="0"/>
                <a:cs typeface="Times New Roman" panose="02020603050405020304" pitchFamily="18" charset="0"/>
              </a:rPr>
              <a:t>sales@square-9.com</a:t>
            </a:r>
            <a:endParaRPr lang="en-US" sz="1000" dirty="0">
              <a:solidFill>
                <a:srgbClr val="14284D"/>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35" name="Text Box 5"/>
          <p:cNvSpPr txBox="1"/>
          <p:nvPr/>
        </p:nvSpPr>
        <p:spPr>
          <a:xfrm>
            <a:off x="8096665" y="4787650"/>
            <a:ext cx="2769589" cy="2825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ctr">
              <a:spcBef>
                <a:spcPts val="0"/>
              </a:spcBef>
              <a:spcAft>
                <a:spcPts val="0"/>
              </a:spcAft>
            </a:pPr>
            <a:r>
              <a:rPr lang="en-US" sz="1200" b="1" dirty="0">
                <a:solidFill>
                  <a:srgbClr val="E87722"/>
                </a:solidFill>
                <a:effectLst/>
                <a:latin typeface="Century Gothic" panose="020B0502020202020204" pitchFamily="34" charset="0"/>
                <a:ea typeface="Calibri" panose="020F0502020204030204" pitchFamily="34" charset="0"/>
                <a:cs typeface="Times New Roman" panose="02020603050405020304" pitchFamily="18" charset="0"/>
              </a:rPr>
              <a:t>203-789-0889</a:t>
            </a:r>
            <a:endParaRPr lang="en-US" sz="10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188075" y="5802107"/>
            <a:ext cx="480210" cy="4572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876646" y="5802107"/>
            <a:ext cx="457200" cy="45720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231356" y="5802107"/>
            <a:ext cx="457200" cy="4572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128134" y="5802107"/>
            <a:ext cx="457200" cy="457200"/>
          </a:xfrm>
          <a:prstGeom prst="rect">
            <a:avLst/>
          </a:prstGeom>
        </p:spPr>
      </p:pic>
      <p:sp>
        <p:nvSpPr>
          <p:cNvPr id="36" name="Text Box 5"/>
          <p:cNvSpPr txBox="1"/>
          <p:nvPr/>
        </p:nvSpPr>
        <p:spPr>
          <a:xfrm>
            <a:off x="1645274" y="5890961"/>
            <a:ext cx="1519945" cy="27949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spcBef>
                <a:spcPts val="0"/>
              </a:spcBef>
              <a:spcAft>
                <a:spcPts val="0"/>
              </a:spcAft>
            </a:pPr>
            <a:r>
              <a:rPr lang="en-US" sz="1200" dirty="0">
                <a:solidFill>
                  <a:srgbClr val="E87722"/>
                </a:solidFill>
                <a:effectLst/>
                <a:latin typeface="Century Gothic" panose="020B0502020202020204" pitchFamily="34" charset="0"/>
                <a:ea typeface="Calibri" panose="020F0502020204030204" pitchFamily="34" charset="0"/>
                <a:cs typeface="Times New Roman" panose="02020603050405020304" pitchFamily="18" charset="0"/>
              </a:rPr>
              <a:t>Square9Softworks</a:t>
            </a:r>
            <a:endParaRPr lang="en-US" sz="10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37" name="Text Box 5"/>
          <p:cNvSpPr txBox="1"/>
          <p:nvPr/>
        </p:nvSpPr>
        <p:spPr>
          <a:xfrm>
            <a:off x="4333846" y="5890961"/>
            <a:ext cx="1116844" cy="27949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spcBef>
                <a:spcPts val="0"/>
              </a:spcBef>
              <a:spcAft>
                <a:spcPts val="0"/>
              </a:spcAft>
            </a:pPr>
            <a:r>
              <a:rPr lang="en-US" sz="1200" dirty="0">
                <a:solidFill>
                  <a:srgbClr val="14284D"/>
                </a:solidFill>
                <a:effectLst/>
                <a:latin typeface="Century Gothic" panose="020B0502020202020204" pitchFamily="34" charset="0"/>
                <a:ea typeface="Calibri" panose="020F0502020204030204" pitchFamily="34" charset="0"/>
                <a:cs typeface="Times New Roman" panose="02020603050405020304" pitchFamily="18" charset="0"/>
              </a:rPr>
              <a:t>S9Softworks</a:t>
            </a:r>
            <a:endParaRPr lang="en-US" sz="1000" dirty="0">
              <a:solidFill>
                <a:srgbClr val="14284D"/>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38" name="Text Box 5"/>
          <p:cNvSpPr txBox="1"/>
          <p:nvPr/>
        </p:nvSpPr>
        <p:spPr>
          <a:xfrm>
            <a:off x="6688556" y="5890961"/>
            <a:ext cx="1658912" cy="27949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spcBef>
                <a:spcPts val="0"/>
              </a:spcBef>
              <a:spcAft>
                <a:spcPts val="0"/>
              </a:spcAft>
            </a:pPr>
            <a:r>
              <a:rPr lang="en-US" sz="1200" dirty="0">
                <a:solidFill>
                  <a:srgbClr val="E87722"/>
                </a:solidFill>
                <a:effectLst/>
                <a:latin typeface="Century Gothic" panose="020B0502020202020204" pitchFamily="34" charset="0"/>
                <a:ea typeface="Calibri" panose="020F0502020204030204" pitchFamily="34" charset="0"/>
                <a:cs typeface="Times New Roman" panose="02020603050405020304" pitchFamily="18" charset="0"/>
              </a:rPr>
              <a:t>Square 9 Softworks</a:t>
            </a:r>
            <a:endParaRPr lang="en-US" sz="10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39" name="Text Box 5"/>
          <p:cNvSpPr txBox="1"/>
          <p:nvPr/>
        </p:nvSpPr>
        <p:spPr>
          <a:xfrm>
            <a:off x="9585334" y="5890961"/>
            <a:ext cx="1494748" cy="27949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spcBef>
                <a:spcPts val="0"/>
              </a:spcBef>
              <a:spcAft>
                <a:spcPts val="0"/>
              </a:spcAft>
            </a:pPr>
            <a:r>
              <a:rPr lang="en-US" sz="1200" dirty="0">
                <a:solidFill>
                  <a:srgbClr val="14284D"/>
                </a:solidFill>
                <a:effectLst/>
                <a:latin typeface="Century Gothic" panose="020B0502020202020204" pitchFamily="34" charset="0"/>
                <a:ea typeface="Calibri" panose="020F0502020204030204" pitchFamily="34" charset="0"/>
                <a:cs typeface="Times New Roman" panose="02020603050405020304" pitchFamily="18" charset="0"/>
              </a:rPr>
              <a:t>Square9Softworks</a:t>
            </a:r>
            <a:endParaRPr lang="en-US" sz="1000" dirty="0">
              <a:solidFill>
                <a:srgbClr val="14284D"/>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91010288-E6CD-42B3-BCF3-BE62CA72B388}"/>
              </a:ext>
            </a:extLst>
          </p:cNvPr>
          <p:cNvSpPr/>
          <p:nvPr/>
        </p:nvSpPr>
        <p:spPr>
          <a:xfrm>
            <a:off x="0" y="-4119"/>
            <a:ext cx="12192000" cy="159488"/>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0" name="Rectangle 19">
            <a:extLst>
              <a:ext uri="{FF2B5EF4-FFF2-40B4-BE49-F238E27FC236}">
                <a16:creationId xmlns:a16="http://schemas.microsoft.com/office/drawing/2014/main" id="{92C9EFB1-EBF9-4ECA-B0D6-B01F5824E82F}"/>
              </a:ext>
            </a:extLst>
          </p:cNvPr>
          <p:cNvSpPr/>
          <p:nvPr/>
        </p:nvSpPr>
        <p:spPr>
          <a:xfrm>
            <a:off x="0" y="6702631"/>
            <a:ext cx="12192000" cy="159488"/>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Tree>
    <p:extLst>
      <p:ext uri="{BB962C8B-B14F-4D97-AF65-F5344CB8AC3E}">
        <p14:creationId xmlns:p14="http://schemas.microsoft.com/office/powerpoint/2010/main" val="1207865598"/>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2F2E6B-DF14-4FB0-95C7-2B70AF7635F9}"/>
              </a:ext>
            </a:extLst>
          </p:cNvPr>
          <p:cNvSpPr txBox="1"/>
          <p:nvPr/>
        </p:nvSpPr>
        <p:spPr>
          <a:xfrm>
            <a:off x="6096000" y="345229"/>
            <a:ext cx="6096000" cy="400110"/>
          </a:xfrm>
          <a:prstGeom prst="rect">
            <a:avLst/>
          </a:prstGeom>
          <a:noFill/>
        </p:spPr>
        <p:txBody>
          <a:bodyPr wrap="square" rtlCol="0">
            <a:spAutoFit/>
          </a:bodyPr>
          <a:lstStyle/>
          <a:p>
            <a:pPr algn="ctr"/>
            <a:r>
              <a:rPr lang="en-US" sz="2000" b="1" dirty="0">
                <a:solidFill>
                  <a:schemeClr val="bg1"/>
                </a:solidFill>
                <a:latin typeface="Century Gothic" panose="020B0502020202020204" pitchFamily="34" charset="0"/>
              </a:rPr>
              <a:t>What’s Most Important To You?</a:t>
            </a:r>
          </a:p>
        </p:txBody>
      </p:sp>
      <p:sp>
        <p:nvSpPr>
          <p:cNvPr id="5" name="TextBox 4">
            <a:extLst>
              <a:ext uri="{FF2B5EF4-FFF2-40B4-BE49-F238E27FC236}">
                <a16:creationId xmlns:a16="http://schemas.microsoft.com/office/drawing/2014/main" id="{CF346000-42BE-420F-8E7D-4DE79E0745D6}"/>
              </a:ext>
            </a:extLst>
          </p:cNvPr>
          <p:cNvSpPr txBox="1"/>
          <p:nvPr/>
        </p:nvSpPr>
        <p:spPr>
          <a:xfrm>
            <a:off x="4981303" y="1932187"/>
            <a:ext cx="6847873" cy="3385542"/>
          </a:xfrm>
          <a:prstGeom prst="rect">
            <a:avLst/>
          </a:prstGeom>
          <a:noFill/>
        </p:spPr>
        <p:txBody>
          <a:bodyPr wrap="square" rtlCol="0">
            <a:spAutoFit/>
          </a:bodyPr>
          <a:lstStyle/>
          <a:p>
            <a:pPr lvl="0"/>
            <a:r>
              <a:rPr lang="en-US" sz="1600" b="1" dirty="0">
                <a:solidFill>
                  <a:srgbClr val="E87722"/>
                </a:solidFill>
                <a:latin typeface="Century Gothic" panose="020B0502020202020204" pitchFamily="34" charset="0"/>
              </a:rPr>
              <a:t>Every organization is looking for new ways to work more efficiently while making their lives less complicated. </a:t>
            </a:r>
          </a:p>
          <a:p>
            <a:pPr lvl="0"/>
            <a:endParaRPr lang="en-US" sz="1400" dirty="0">
              <a:latin typeface="Century Gothic" panose="020B0502020202020204" pitchFamily="34" charset="0"/>
            </a:endParaRPr>
          </a:p>
          <a:p>
            <a:pPr lvl="0"/>
            <a:endParaRPr lang="en-US" sz="1400" dirty="0">
              <a:latin typeface="Century Gothic" panose="020B0502020202020204" pitchFamily="34" charset="0"/>
            </a:endParaRPr>
          </a:p>
          <a:p>
            <a:pPr lvl="1">
              <a:buClr>
                <a:schemeClr val="dk1"/>
              </a:buClr>
            </a:pPr>
            <a:r>
              <a:rPr lang="en-US" sz="1400" dirty="0">
                <a:latin typeface="Century Gothic" panose="020B0502020202020204" pitchFamily="34" charset="0"/>
              </a:rPr>
              <a:t>You need a solution to help increase office productivity while streamlining the management of  business information.</a:t>
            </a:r>
          </a:p>
          <a:p>
            <a:pPr marL="742950" lvl="1" indent="-285750">
              <a:buClr>
                <a:schemeClr val="dk1"/>
              </a:buClr>
              <a:buFont typeface="Arial" panose="020B0604020202020204" pitchFamily="34" charset="0"/>
              <a:buChar char="•"/>
            </a:pPr>
            <a:endParaRPr lang="en-US" sz="1400" dirty="0">
              <a:latin typeface="Century Gothic" panose="020B0502020202020204" pitchFamily="34" charset="0"/>
            </a:endParaRPr>
          </a:p>
          <a:p>
            <a:pPr marL="742950" lvl="1" indent="-285750">
              <a:buClr>
                <a:schemeClr val="dk1"/>
              </a:buClr>
              <a:buFont typeface="Arial" panose="020B0604020202020204" pitchFamily="34" charset="0"/>
              <a:buChar char="•"/>
            </a:pPr>
            <a:endParaRPr lang="en-US" sz="1400" dirty="0">
              <a:latin typeface="Century Gothic" panose="020B0502020202020204" pitchFamily="34" charset="0"/>
            </a:endParaRPr>
          </a:p>
          <a:p>
            <a:pPr lvl="1">
              <a:buClr>
                <a:schemeClr val="dk1"/>
              </a:buClr>
            </a:pPr>
            <a:r>
              <a:rPr lang="en-US" sz="1400" dirty="0">
                <a:latin typeface="Century Gothic" panose="020B0502020202020204" pitchFamily="34" charset="0"/>
              </a:rPr>
              <a:t>Ideally if would be built on a platform that eliminates any unwanted technology infrastructure and unreliable back up processes.</a:t>
            </a:r>
          </a:p>
          <a:p>
            <a:pPr marL="742950" lvl="1" indent="-285750">
              <a:buClr>
                <a:schemeClr val="dk1"/>
              </a:buClr>
              <a:buFont typeface="Arial" panose="020B0604020202020204" pitchFamily="34" charset="0"/>
              <a:buChar char="•"/>
            </a:pPr>
            <a:endParaRPr lang="en-US" sz="1400" dirty="0">
              <a:latin typeface="Century Gothic" panose="020B0502020202020204" pitchFamily="34" charset="0"/>
            </a:endParaRPr>
          </a:p>
          <a:p>
            <a:pPr marL="742950" lvl="1" indent="-285750">
              <a:buClr>
                <a:schemeClr val="dk1"/>
              </a:buClr>
              <a:buFont typeface="Arial" panose="020B0604020202020204" pitchFamily="34" charset="0"/>
              <a:buChar char="•"/>
            </a:pPr>
            <a:endParaRPr lang="en-US" sz="1400" dirty="0">
              <a:latin typeface="Century Gothic" panose="020B0502020202020204" pitchFamily="34" charset="0"/>
            </a:endParaRPr>
          </a:p>
          <a:p>
            <a:pPr lvl="1">
              <a:buClr>
                <a:schemeClr val="dk1"/>
              </a:buClr>
            </a:pPr>
            <a:r>
              <a:rPr lang="en-US" sz="1400" dirty="0">
                <a:latin typeface="Century Gothic" panose="020B0502020202020204" pitchFamily="34" charset="0"/>
              </a:rPr>
              <a:t>Most importantly it needs to be a product that’s easy to use but still powerful and flexible enough to grow with your business. </a:t>
            </a:r>
            <a:br>
              <a:rPr lang="en-US" sz="1400" dirty="0">
                <a:latin typeface="Century Gothic" panose="020B0502020202020204" pitchFamily="34" charset="0"/>
              </a:rPr>
            </a:br>
            <a:endParaRPr lang="en-US" sz="1400" dirty="0">
              <a:latin typeface="Century Gothic" panose="020B0502020202020204" pitchFamily="34" charset="0"/>
            </a:endParaRPr>
          </a:p>
        </p:txBody>
      </p:sp>
      <p:grpSp>
        <p:nvGrpSpPr>
          <p:cNvPr id="25" name="Group 24">
            <a:extLst>
              <a:ext uri="{FF2B5EF4-FFF2-40B4-BE49-F238E27FC236}">
                <a16:creationId xmlns:a16="http://schemas.microsoft.com/office/drawing/2014/main" id="{1278116F-8E5E-4A43-B1BF-D14842585D79}"/>
              </a:ext>
            </a:extLst>
          </p:cNvPr>
          <p:cNvGrpSpPr/>
          <p:nvPr/>
        </p:nvGrpSpPr>
        <p:grpSpPr>
          <a:xfrm>
            <a:off x="4980736" y="2904881"/>
            <a:ext cx="440835" cy="380031"/>
            <a:chOff x="4980736" y="2457501"/>
            <a:chExt cx="440835" cy="380031"/>
          </a:xfrm>
        </p:grpSpPr>
        <p:sp>
          <p:nvSpPr>
            <p:cNvPr id="17" name="Hexagon 16">
              <a:extLst>
                <a:ext uri="{FF2B5EF4-FFF2-40B4-BE49-F238E27FC236}">
                  <a16:creationId xmlns:a16="http://schemas.microsoft.com/office/drawing/2014/main" id="{3F7731DE-AF19-40A3-8832-E97AD7A1C2E4}"/>
                </a:ext>
              </a:extLst>
            </p:cNvPr>
            <p:cNvSpPr/>
            <p:nvPr/>
          </p:nvSpPr>
          <p:spPr>
            <a:xfrm>
              <a:off x="4980736" y="2457501"/>
              <a:ext cx="440835" cy="380031"/>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Atom">
              <a:extLst>
                <a:ext uri="{FF2B5EF4-FFF2-40B4-BE49-F238E27FC236}">
                  <a16:creationId xmlns:a16="http://schemas.microsoft.com/office/drawing/2014/main" id="{0A726084-CBDD-4DC6-AEDB-8661040DC2D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69914" y="2516841"/>
              <a:ext cx="261347" cy="261348"/>
            </a:xfrm>
            <a:prstGeom prst="rect">
              <a:avLst/>
            </a:prstGeom>
          </p:spPr>
        </p:pic>
      </p:grpSp>
      <p:grpSp>
        <p:nvGrpSpPr>
          <p:cNvPr id="26" name="Group 25">
            <a:extLst>
              <a:ext uri="{FF2B5EF4-FFF2-40B4-BE49-F238E27FC236}">
                <a16:creationId xmlns:a16="http://schemas.microsoft.com/office/drawing/2014/main" id="{9175A93B-0C50-4F54-8177-FBA704CF1EA5}"/>
              </a:ext>
            </a:extLst>
          </p:cNvPr>
          <p:cNvGrpSpPr/>
          <p:nvPr/>
        </p:nvGrpSpPr>
        <p:grpSpPr>
          <a:xfrm>
            <a:off x="4980168" y="3773417"/>
            <a:ext cx="440835" cy="380031"/>
            <a:chOff x="4981303" y="3325501"/>
            <a:chExt cx="440835" cy="380031"/>
          </a:xfrm>
        </p:grpSpPr>
        <p:sp>
          <p:nvSpPr>
            <p:cNvPr id="20" name="Hexagon 19">
              <a:extLst>
                <a:ext uri="{FF2B5EF4-FFF2-40B4-BE49-F238E27FC236}">
                  <a16:creationId xmlns:a16="http://schemas.microsoft.com/office/drawing/2014/main" id="{C98226B5-B323-44D9-A6BC-ADB1E8F71CA1}"/>
                </a:ext>
              </a:extLst>
            </p:cNvPr>
            <p:cNvSpPr/>
            <p:nvPr/>
          </p:nvSpPr>
          <p:spPr>
            <a:xfrm>
              <a:off x="4981303" y="3325501"/>
              <a:ext cx="440835" cy="380031"/>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descr="No sign">
              <a:extLst>
                <a:ext uri="{FF2B5EF4-FFF2-40B4-BE49-F238E27FC236}">
                  <a16:creationId xmlns:a16="http://schemas.microsoft.com/office/drawing/2014/main" id="{4AF12B6D-E2E9-4054-AF77-C268E18039E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70480" y="3384841"/>
              <a:ext cx="261349" cy="261349"/>
            </a:xfrm>
            <a:prstGeom prst="rect">
              <a:avLst/>
            </a:prstGeom>
          </p:spPr>
        </p:pic>
      </p:grpSp>
      <p:grpSp>
        <p:nvGrpSpPr>
          <p:cNvPr id="27" name="Group 26">
            <a:extLst>
              <a:ext uri="{FF2B5EF4-FFF2-40B4-BE49-F238E27FC236}">
                <a16:creationId xmlns:a16="http://schemas.microsoft.com/office/drawing/2014/main" id="{9541DE3C-77C8-4891-A791-6E4438806786}"/>
              </a:ext>
            </a:extLst>
          </p:cNvPr>
          <p:cNvGrpSpPr/>
          <p:nvPr/>
        </p:nvGrpSpPr>
        <p:grpSpPr>
          <a:xfrm>
            <a:off x="4980169" y="4545573"/>
            <a:ext cx="440835" cy="380031"/>
            <a:chOff x="4980736" y="4193501"/>
            <a:chExt cx="440835" cy="380031"/>
          </a:xfrm>
        </p:grpSpPr>
        <p:sp>
          <p:nvSpPr>
            <p:cNvPr id="23" name="Hexagon 22">
              <a:extLst>
                <a:ext uri="{FF2B5EF4-FFF2-40B4-BE49-F238E27FC236}">
                  <a16:creationId xmlns:a16="http://schemas.microsoft.com/office/drawing/2014/main" id="{4EFD2F3F-A502-4EF7-86F1-1AB24A2E9638}"/>
                </a:ext>
              </a:extLst>
            </p:cNvPr>
            <p:cNvSpPr/>
            <p:nvPr/>
          </p:nvSpPr>
          <p:spPr>
            <a:xfrm>
              <a:off x="4980736" y="4193501"/>
              <a:ext cx="440835" cy="380031"/>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descr="Money">
              <a:extLst>
                <a:ext uri="{FF2B5EF4-FFF2-40B4-BE49-F238E27FC236}">
                  <a16:creationId xmlns:a16="http://schemas.microsoft.com/office/drawing/2014/main" id="{2C5EEEB3-5B2C-49D8-9A8D-305D668A4040}"/>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061857" y="4230673"/>
              <a:ext cx="278593" cy="278593"/>
            </a:xfrm>
            <a:prstGeom prst="rect">
              <a:avLst/>
            </a:prstGeom>
          </p:spPr>
        </p:pic>
      </p:grpSp>
      <p:pic>
        <p:nvPicPr>
          <p:cNvPr id="38" name="Picture 37">
            <a:extLst>
              <a:ext uri="{FF2B5EF4-FFF2-40B4-BE49-F238E27FC236}">
                <a16:creationId xmlns:a16="http://schemas.microsoft.com/office/drawing/2014/main" id="{63AD1DE0-47DE-4643-B2A2-DED893EA64C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0" y="1390398"/>
            <a:ext cx="4511040" cy="4758480"/>
          </a:xfrm>
          <a:prstGeom prst="rect">
            <a:avLst/>
          </a:prstGeom>
        </p:spPr>
      </p:pic>
    </p:spTree>
    <p:extLst>
      <p:ext uri="{BB962C8B-B14F-4D97-AF65-F5344CB8AC3E}">
        <p14:creationId xmlns:p14="http://schemas.microsoft.com/office/powerpoint/2010/main" val="18574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36AAFA-5568-4EE1-8944-5170FEE00DF7}"/>
              </a:ext>
            </a:extLst>
          </p:cNvPr>
          <p:cNvSpPr/>
          <p:nvPr/>
        </p:nvSpPr>
        <p:spPr>
          <a:xfrm>
            <a:off x="4780547" y="1271337"/>
            <a:ext cx="7411453" cy="4315326"/>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4A51614-A754-4A6F-97FA-B0AEEC3393A2}"/>
              </a:ext>
            </a:extLst>
          </p:cNvPr>
          <p:cNvSpPr/>
          <p:nvPr/>
        </p:nvSpPr>
        <p:spPr>
          <a:xfrm>
            <a:off x="4528457" y="1860884"/>
            <a:ext cx="3535680" cy="1354920"/>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A79172CC-C1B4-48E1-BE29-EECFABED793E}"/>
              </a:ext>
            </a:extLst>
          </p:cNvPr>
          <p:cNvSpPr txBox="1"/>
          <p:nvPr/>
        </p:nvSpPr>
        <p:spPr>
          <a:xfrm>
            <a:off x="4808828" y="1920405"/>
            <a:ext cx="5775157" cy="1200329"/>
          </a:xfrm>
          <a:prstGeom prst="rect">
            <a:avLst/>
          </a:prstGeom>
          <a:noFill/>
        </p:spPr>
        <p:txBody>
          <a:bodyPr wrap="square" rtlCol="0">
            <a:spAutoFit/>
          </a:bodyPr>
          <a:lstStyle/>
          <a:p>
            <a:r>
              <a:rPr lang="en-US" sz="3600" b="1" dirty="0">
                <a:solidFill>
                  <a:schemeClr val="bg1"/>
                </a:solidFill>
                <a:latin typeface="Century Gothic" panose="020B0502020202020204" pitchFamily="34" charset="0"/>
              </a:rPr>
              <a:t>Introducing</a:t>
            </a:r>
          </a:p>
          <a:p>
            <a:r>
              <a:rPr lang="en-US" sz="3600" b="1" dirty="0">
                <a:solidFill>
                  <a:schemeClr val="bg1"/>
                </a:solidFill>
                <a:latin typeface="Century Gothic" panose="020B0502020202020204" pitchFamily="34" charset="0"/>
              </a:rPr>
              <a:t>GlobalSearch </a:t>
            </a:r>
            <a:r>
              <a:rPr lang="en-US" sz="3600" b="1" dirty="0">
                <a:solidFill>
                  <a:srgbClr val="E87722"/>
                </a:solidFill>
                <a:latin typeface="Century Gothic" panose="020B0502020202020204" pitchFamily="34" charset="0"/>
              </a:rPr>
              <a:t>C2</a:t>
            </a:r>
          </a:p>
        </p:txBody>
      </p:sp>
      <p:sp>
        <p:nvSpPr>
          <p:cNvPr id="5" name="Rectangle 4">
            <a:extLst>
              <a:ext uri="{FF2B5EF4-FFF2-40B4-BE49-F238E27FC236}">
                <a16:creationId xmlns:a16="http://schemas.microsoft.com/office/drawing/2014/main" id="{D9876082-731B-481D-A8C4-49FB210A74B8}"/>
              </a:ext>
            </a:extLst>
          </p:cNvPr>
          <p:cNvSpPr/>
          <p:nvPr/>
        </p:nvSpPr>
        <p:spPr>
          <a:xfrm>
            <a:off x="5385069" y="3366806"/>
            <a:ext cx="6202408" cy="1631216"/>
          </a:xfrm>
          <a:prstGeom prst="rect">
            <a:avLst/>
          </a:prstGeom>
        </p:spPr>
        <p:txBody>
          <a:bodyPr wrap="square">
            <a:spAutoFit/>
          </a:bodyPr>
          <a:lstStyle/>
          <a:p>
            <a:r>
              <a:rPr lang="en-US" sz="2000" dirty="0">
                <a:latin typeface="Century Gothic" panose="020B0502020202020204" pitchFamily="34" charset="0"/>
                <a:ea typeface="Prometo" charset="0"/>
                <a:cs typeface="Prometo" charset="0"/>
              </a:rPr>
              <a:t>A cloud hosted Enterprise Content Management solution that simplifies document centric tasks by capturing information and creating highly efficient workflows, through desktop scanners and multi-functional printers.</a:t>
            </a:r>
          </a:p>
        </p:txBody>
      </p:sp>
    </p:spTree>
    <p:extLst>
      <p:ext uri="{BB962C8B-B14F-4D97-AF65-F5344CB8AC3E}">
        <p14:creationId xmlns:p14="http://schemas.microsoft.com/office/powerpoint/2010/main" val="3276583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2F2E6B-DF14-4FB0-95C7-2B70AF7635F9}"/>
              </a:ext>
            </a:extLst>
          </p:cNvPr>
          <p:cNvSpPr txBox="1"/>
          <p:nvPr/>
        </p:nvSpPr>
        <p:spPr>
          <a:xfrm>
            <a:off x="4025069" y="345229"/>
            <a:ext cx="8166931" cy="400110"/>
          </a:xfrm>
          <a:prstGeom prst="rect">
            <a:avLst/>
          </a:prstGeom>
          <a:noFill/>
        </p:spPr>
        <p:txBody>
          <a:bodyPr wrap="square" rtlCol="0">
            <a:spAutoFit/>
          </a:bodyPr>
          <a:lstStyle/>
          <a:p>
            <a:pPr algn="ctr"/>
            <a:r>
              <a:rPr lang="en-US" sz="2000" b="1" dirty="0">
                <a:solidFill>
                  <a:schemeClr val="bg1"/>
                </a:solidFill>
                <a:latin typeface="Century Gothic" panose="020B0502020202020204" pitchFamily="34" charset="0"/>
              </a:rPr>
              <a:t>Effectively Managing Cost, Compliance &amp; Collaboration</a:t>
            </a:r>
          </a:p>
        </p:txBody>
      </p:sp>
      <p:sp>
        <p:nvSpPr>
          <p:cNvPr id="5" name="TextBox 4">
            <a:extLst>
              <a:ext uri="{FF2B5EF4-FFF2-40B4-BE49-F238E27FC236}">
                <a16:creationId xmlns:a16="http://schemas.microsoft.com/office/drawing/2014/main" id="{CF346000-42BE-420F-8E7D-4DE79E0745D6}"/>
              </a:ext>
            </a:extLst>
          </p:cNvPr>
          <p:cNvSpPr txBox="1"/>
          <p:nvPr/>
        </p:nvSpPr>
        <p:spPr>
          <a:xfrm>
            <a:off x="0" y="1666354"/>
            <a:ext cx="12192000" cy="584775"/>
          </a:xfrm>
          <a:prstGeom prst="rect">
            <a:avLst/>
          </a:prstGeom>
          <a:noFill/>
        </p:spPr>
        <p:txBody>
          <a:bodyPr wrap="square" rtlCol="0">
            <a:spAutoFit/>
          </a:bodyPr>
          <a:lstStyle/>
          <a:p>
            <a:pPr lvl="0" algn="ctr"/>
            <a:r>
              <a:rPr lang="en-US" sz="1600" b="1" dirty="0">
                <a:solidFill>
                  <a:srgbClr val="E87722"/>
                </a:solidFill>
                <a:latin typeface="Century Gothic" panose="020B0502020202020204" pitchFamily="34" charset="0"/>
              </a:rPr>
              <a:t>Every organization is looking to lower the cost of managing their business content, and </a:t>
            </a:r>
            <a:br>
              <a:rPr lang="en-US" sz="1600" b="1" dirty="0">
                <a:solidFill>
                  <a:srgbClr val="E87722"/>
                </a:solidFill>
                <a:latin typeface="Century Gothic" panose="020B0502020202020204" pitchFamily="34" charset="0"/>
              </a:rPr>
            </a:br>
            <a:r>
              <a:rPr lang="en-US" sz="1600" b="1" dirty="0" err="1">
                <a:solidFill>
                  <a:srgbClr val="E87722"/>
                </a:solidFill>
                <a:latin typeface="Century Gothic" panose="020B0502020202020204" pitchFamily="34" charset="0"/>
              </a:rPr>
              <a:t>GlobalSearch</a:t>
            </a:r>
            <a:r>
              <a:rPr lang="en-US" sz="1600" b="1" dirty="0">
                <a:solidFill>
                  <a:srgbClr val="E87722"/>
                </a:solidFill>
                <a:latin typeface="Century Gothic" panose="020B0502020202020204" pitchFamily="34" charset="0"/>
              </a:rPr>
              <a:t> C2 provides the solution for working with that information more efficiently.</a:t>
            </a:r>
          </a:p>
        </p:txBody>
      </p:sp>
      <p:sp>
        <p:nvSpPr>
          <p:cNvPr id="13" name="Rectangle 12">
            <a:extLst>
              <a:ext uri="{FF2B5EF4-FFF2-40B4-BE49-F238E27FC236}">
                <a16:creationId xmlns:a16="http://schemas.microsoft.com/office/drawing/2014/main" id="{EB410A9E-169F-4C56-B97B-12AD0FDF3BBF}"/>
              </a:ext>
            </a:extLst>
          </p:cNvPr>
          <p:cNvSpPr/>
          <p:nvPr/>
        </p:nvSpPr>
        <p:spPr>
          <a:xfrm>
            <a:off x="6839600" y="2693488"/>
            <a:ext cx="4167383" cy="738664"/>
          </a:xfrm>
          <a:prstGeom prst="rect">
            <a:avLst/>
          </a:prstGeom>
        </p:spPr>
        <p:txBody>
          <a:bodyPr wrap="square">
            <a:spAutoFit/>
          </a:bodyPr>
          <a:lstStyle/>
          <a:p>
            <a:r>
              <a:rPr lang="en-US" sz="1400" dirty="0">
                <a:latin typeface="Century Gothic" panose="020B0502020202020204" pitchFamily="34" charset="0"/>
              </a:rPr>
              <a:t>Powerful database driven search capabilities for finding information immediately and without wasted effort.</a:t>
            </a:r>
          </a:p>
        </p:txBody>
      </p:sp>
      <p:sp>
        <p:nvSpPr>
          <p:cNvPr id="14" name="Rectangle 13">
            <a:extLst>
              <a:ext uri="{FF2B5EF4-FFF2-40B4-BE49-F238E27FC236}">
                <a16:creationId xmlns:a16="http://schemas.microsoft.com/office/drawing/2014/main" id="{F06EEE10-CD58-4592-81A8-2DE55C82AD7C}"/>
              </a:ext>
            </a:extLst>
          </p:cNvPr>
          <p:cNvSpPr/>
          <p:nvPr/>
        </p:nvSpPr>
        <p:spPr>
          <a:xfrm>
            <a:off x="6839601" y="4029677"/>
            <a:ext cx="4451251" cy="738664"/>
          </a:xfrm>
          <a:prstGeom prst="rect">
            <a:avLst/>
          </a:prstGeom>
        </p:spPr>
        <p:txBody>
          <a:bodyPr wrap="square">
            <a:spAutoFit/>
          </a:bodyPr>
          <a:lstStyle/>
          <a:p>
            <a:r>
              <a:rPr lang="en-US" sz="1400" dirty="0">
                <a:latin typeface="Century Gothic" panose="020B0502020202020204" pitchFamily="34" charset="0"/>
              </a:rPr>
              <a:t>Integrated tools for easy document capture including drag &amp; drop capture, KeyFree Indexing and the option to add GlobalCapture Convey.</a:t>
            </a:r>
          </a:p>
        </p:txBody>
      </p:sp>
      <p:sp>
        <p:nvSpPr>
          <p:cNvPr id="15" name="Rectangle 14">
            <a:extLst>
              <a:ext uri="{FF2B5EF4-FFF2-40B4-BE49-F238E27FC236}">
                <a16:creationId xmlns:a16="http://schemas.microsoft.com/office/drawing/2014/main" id="{D8635E21-E501-467C-9B1D-E1F1CBE24866}"/>
              </a:ext>
            </a:extLst>
          </p:cNvPr>
          <p:cNvSpPr/>
          <p:nvPr/>
        </p:nvSpPr>
        <p:spPr>
          <a:xfrm>
            <a:off x="2099529" y="2693488"/>
            <a:ext cx="3817896" cy="738664"/>
          </a:xfrm>
          <a:prstGeom prst="rect">
            <a:avLst/>
          </a:prstGeom>
        </p:spPr>
        <p:txBody>
          <a:bodyPr wrap="square">
            <a:spAutoFit/>
          </a:bodyPr>
          <a:lstStyle/>
          <a:p>
            <a:r>
              <a:rPr lang="en-US" sz="1400" dirty="0">
                <a:latin typeface="Century Gothic" panose="020B0502020202020204" pitchFamily="34" charset="0"/>
              </a:rPr>
              <a:t>Secure archives for protecting information that adheres to regulatory standards for HIPAA, GDPR, FERPA, IS0 9001 and more.</a:t>
            </a:r>
          </a:p>
        </p:txBody>
      </p:sp>
      <p:sp>
        <p:nvSpPr>
          <p:cNvPr id="16" name="Rectangle 15">
            <a:extLst>
              <a:ext uri="{FF2B5EF4-FFF2-40B4-BE49-F238E27FC236}">
                <a16:creationId xmlns:a16="http://schemas.microsoft.com/office/drawing/2014/main" id="{A16C9835-A32E-4211-9CA4-B449C66FBA9D}"/>
              </a:ext>
            </a:extLst>
          </p:cNvPr>
          <p:cNvSpPr/>
          <p:nvPr/>
        </p:nvSpPr>
        <p:spPr>
          <a:xfrm>
            <a:off x="2099529" y="4029678"/>
            <a:ext cx="3631282" cy="738664"/>
          </a:xfrm>
          <a:prstGeom prst="rect">
            <a:avLst/>
          </a:prstGeom>
        </p:spPr>
        <p:txBody>
          <a:bodyPr wrap="square">
            <a:spAutoFit/>
          </a:bodyPr>
          <a:lstStyle/>
          <a:p>
            <a:r>
              <a:rPr lang="en-US" sz="1400" dirty="0">
                <a:latin typeface="Century Gothic" panose="020B0502020202020204" pitchFamily="34" charset="0"/>
              </a:rPr>
              <a:t>A collaborative cloud repository for users to securely find and share critical business information.</a:t>
            </a:r>
          </a:p>
        </p:txBody>
      </p:sp>
      <p:grpSp>
        <p:nvGrpSpPr>
          <p:cNvPr id="2" name="Group 1">
            <a:extLst>
              <a:ext uri="{FF2B5EF4-FFF2-40B4-BE49-F238E27FC236}">
                <a16:creationId xmlns:a16="http://schemas.microsoft.com/office/drawing/2014/main" id="{3C1E4F35-EBA3-441F-814C-6EE597FBABF8}"/>
              </a:ext>
            </a:extLst>
          </p:cNvPr>
          <p:cNvGrpSpPr/>
          <p:nvPr/>
        </p:nvGrpSpPr>
        <p:grpSpPr>
          <a:xfrm>
            <a:off x="1539025" y="2822451"/>
            <a:ext cx="479146" cy="413057"/>
            <a:chOff x="1539025" y="2789501"/>
            <a:chExt cx="479146" cy="413057"/>
          </a:xfrm>
        </p:grpSpPr>
        <p:sp>
          <p:nvSpPr>
            <p:cNvPr id="22" name="Hexagon 21">
              <a:extLst>
                <a:ext uri="{FF2B5EF4-FFF2-40B4-BE49-F238E27FC236}">
                  <a16:creationId xmlns:a16="http://schemas.microsoft.com/office/drawing/2014/main" id="{217C4EC3-BB3A-46F6-81F7-3249523CD424}"/>
                </a:ext>
              </a:extLst>
            </p:cNvPr>
            <p:cNvSpPr/>
            <p:nvPr/>
          </p:nvSpPr>
          <p:spPr>
            <a:xfrm>
              <a:off x="1539025" y="2789501"/>
              <a:ext cx="479146" cy="413057"/>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Lock">
              <a:extLst>
                <a:ext uri="{FF2B5EF4-FFF2-40B4-BE49-F238E27FC236}">
                  <a16:creationId xmlns:a16="http://schemas.microsoft.com/office/drawing/2014/main" id="{6641708D-4920-45F3-B2A7-3EA8B44CA92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04598" y="2822552"/>
              <a:ext cx="346954" cy="346953"/>
            </a:xfrm>
            <a:prstGeom prst="rect">
              <a:avLst/>
            </a:prstGeom>
          </p:spPr>
        </p:pic>
      </p:grpSp>
      <p:grpSp>
        <p:nvGrpSpPr>
          <p:cNvPr id="3" name="Group 2">
            <a:extLst>
              <a:ext uri="{FF2B5EF4-FFF2-40B4-BE49-F238E27FC236}">
                <a16:creationId xmlns:a16="http://schemas.microsoft.com/office/drawing/2014/main" id="{25868250-76F0-49F5-A3A6-9C9C01D4A97B}"/>
              </a:ext>
            </a:extLst>
          </p:cNvPr>
          <p:cNvGrpSpPr/>
          <p:nvPr/>
        </p:nvGrpSpPr>
        <p:grpSpPr>
          <a:xfrm>
            <a:off x="1560546" y="4159319"/>
            <a:ext cx="479146" cy="413057"/>
            <a:chOff x="1560546" y="4126369"/>
            <a:chExt cx="479146" cy="413057"/>
          </a:xfrm>
        </p:grpSpPr>
        <p:sp>
          <p:nvSpPr>
            <p:cNvPr id="27" name="Hexagon 26">
              <a:extLst>
                <a:ext uri="{FF2B5EF4-FFF2-40B4-BE49-F238E27FC236}">
                  <a16:creationId xmlns:a16="http://schemas.microsoft.com/office/drawing/2014/main" id="{B4E587EA-CA45-4C4F-A301-851A5E3B8A59}"/>
                </a:ext>
              </a:extLst>
            </p:cNvPr>
            <p:cNvSpPr/>
            <p:nvPr/>
          </p:nvSpPr>
          <p:spPr>
            <a:xfrm>
              <a:off x="1560546" y="4126369"/>
              <a:ext cx="479146" cy="413057"/>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descr="Cloud">
              <a:extLst>
                <a:ext uri="{FF2B5EF4-FFF2-40B4-BE49-F238E27FC236}">
                  <a16:creationId xmlns:a16="http://schemas.microsoft.com/office/drawing/2014/main" id="{93BB256D-94F9-4EDB-B12B-9F65AF91DED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26642" y="4139300"/>
              <a:ext cx="344384" cy="344384"/>
            </a:xfrm>
            <a:prstGeom prst="rect">
              <a:avLst/>
            </a:prstGeom>
          </p:spPr>
        </p:pic>
      </p:grpSp>
      <p:grpSp>
        <p:nvGrpSpPr>
          <p:cNvPr id="6" name="Group 5">
            <a:extLst>
              <a:ext uri="{FF2B5EF4-FFF2-40B4-BE49-F238E27FC236}">
                <a16:creationId xmlns:a16="http://schemas.microsoft.com/office/drawing/2014/main" id="{C89482FA-6F56-446C-A28E-641432239C34}"/>
              </a:ext>
            </a:extLst>
          </p:cNvPr>
          <p:cNvGrpSpPr/>
          <p:nvPr/>
        </p:nvGrpSpPr>
        <p:grpSpPr>
          <a:xfrm>
            <a:off x="6320845" y="2822448"/>
            <a:ext cx="479146" cy="413057"/>
            <a:chOff x="6320845" y="2789498"/>
            <a:chExt cx="479146" cy="413057"/>
          </a:xfrm>
        </p:grpSpPr>
        <p:sp>
          <p:nvSpPr>
            <p:cNvPr id="30" name="Hexagon 29">
              <a:extLst>
                <a:ext uri="{FF2B5EF4-FFF2-40B4-BE49-F238E27FC236}">
                  <a16:creationId xmlns:a16="http://schemas.microsoft.com/office/drawing/2014/main" id="{84057F5D-D6A5-40DE-9388-1342ABB5ABBF}"/>
                </a:ext>
              </a:extLst>
            </p:cNvPr>
            <p:cNvSpPr/>
            <p:nvPr/>
          </p:nvSpPr>
          <p:spPr>
            <a:xfrm>
              <a:off x="6320845" y="2789498"/>
              <a:ext cx="479146" cy="413057"/>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descr="Atom">
              <a:extLst>
                <a:ext uri="{FF2B5EF4-FFF2-40B4-BE49-F238E27FC236}">
                  <a16:creationId xmlns:a16="http://schemas.microsoft.com/office/drawing/2014/main" id="{EFAD0986-6015-42B0-B890-59B43ACF28A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402785" y="2842279"/>
              <a:ext cx="315265" cy="315265"/>
            </a:xfrm>
            <a:prstGeom prst="rect">
              <a:avLst/>
            </a:prstGeom>
          </p:spPr>
        </p:pic>
      </p:grpSp>
      <p:grpSp>
        <p:nvGrpSpPr>
          <p:cNvPr id="10" name="Group 9">
            <a:extLst>
              <a:ext uri="{FF2B5EF4-FFF2-40B4-BE49-F238E27FC236}">
                <a16:creationId xmlns:a16="http://schemas.microsoft.com/office/drawing/2014/main" id="{DCC67136-E612-4E0F-90B7-DFC6A6084C9D}"/>
              </a:ext>
            </a:extLst>
          </p:cNvPr>
          <p:cNvGrpSpPr/>
          <p:nvPr/>
        </p:nvGrpSpPr>
        <p:grpSpPr>
          <a:xfrm>
            <a:off x="6320845" y="4160540"/>
            <a:ext cx="477728" cy="411835"/>
            <a:chOff x="6320845" y="4127590"/>
            <a:chExt cx="477728" cy="411835"/>
          </a:xfrm>
        </p:grpSpPr>
        <p:sp>
          <p:nvSpPr>
            <p:cNvPr id="33" name="Hexagon 32">
              <a:extLst>
                <a:ext uri="{FF2B5EF4-FFF2-40B4-BE49-F238E27FC236}">
                  <a16:creationId xmlns:a16="http://schemas.microsoft.com/office/drawing/2014/main" id="{651A31AF-9D66-441B-B1BF-785F0CE0032D}"/>
                </a:ext>
              </a:extLst>
            </p:cNvPr>
            <p:cNvSpPr/>
            <p:nvPr/>
          </p:nvSpPr>
          <p:spPr>
            <a:xfrm>
              <a:off x="6320845" y="4127590"/>
              <a:ext cx="477728" cy="411835"/>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descr="Puzzle">
              <a:extLst>
                <a:ext uri="{FF2B5EF4-FFF2-40B4-BE49-F238E27FC236}">
                  <a16:creationId xmlns:a16="http://schemas.microsoft.com/office/drawing/2014/main" id="{B21970D2-BC00-4604-B631-F9EF1F55C99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416619" y="4195067"/>
              <a:ext cx="280231" cy="280231"/>
            </a:xfrm>
            <a:prstGeom prst="rect">
              <a:avLst/>
            </a:prstGeom>
          </p:spPr>
        </p:pic>
      </p:grpSp>
    </p:spTree>
    <p:extLst>
      <p:ext uri="{BB962C8B-B14F-4D97-AF65-F5344CB8AC3E}">
        <p14:creationId xmlns:p14="http://schemas.microsoft.com/office/powerpoint/2010/main" val="2972753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2F2E6B-DF14-4FB0-95C7-2B70AF7635F9}"/>
              </a:ext>
            </a:extLst>
          </p:cNvPr>
          <p:cNvSpPr txBox="1"/>
          <p:nvPr/>
        </p:nvSpPr>
        <p:spPr>
          <a:xfrm>
            <a:off x="3828517" y="345229"/>
            <a:ext cx="8363484" cy="400110"/>
          </a:xfrm>
          <a:prstGeom prst="rect">
            <a:avLst/>
          </a:prstGeom>
          <a:noFill/>
        </p:spPr>
        <p:txBody>
          <a:bodyPr wrap="square" rtlCol="0">
            <a:spAutoFit/>
          </a:bodyPr>
          <a:lstStyle/>
          <a:p>
            <a:pPr algn="ctr"/>
            <a:r>
              <a:rPr lang="en-US" sz="2000" b="1" dirty="0">
                <a:solidFill>
                  <a:schemeClr val="bg1"/>
                </a:solidFill>
                <a:latin typeface="Century Gothic" panose="020B0502020202020204" pitchFamily="34" charset="0"/>
              </a:rPr>
              <a:t>Protecting, Securing and Ensuring Information Availability </a:t>
            </a:r>
          </a:p>
        </p:txBody>
      </p:sp>
      <p:sp>
        <p:nvSpPr>
          <p:cNvPr id="44" name="TextBox 43">
            <a:extLst>
              <a:ext uri="{FF2B5EF4-FFF2-40B4-BE49-F238E27FC236}">
                <a16:creationId xmlns:a16="http://schemas.microsoft.com/office/drawing/2014/main" id="{6FDFBFE5-4A06-44F3-A0C5-44955CEEE053}"/>
              </a:ext>
            </a:extLst>
          </p:cNvPr>
          <p:cNvSpPr txBox="1"/>
          <p:nvPr/>
        </p:nvSpPr>
        <p:spPr>
          <a:xfrm>
            <a:off x="914402" y="1706642"/>
            <a:ext cx="5926514" cy="3508653"/>
          </a:xfrm>
          <a:prstGeom prst="rect">
            <a:avLst/>
          </a:prstGeom>
          <a:noFill/>
        </p:spPr>
        <p:txBody>
          <a:bodyPr wrap="square" rtlCol="0">
            <a:spAutoFit/>
          </a:bodyPr>
          <a:lstStyle/>
          <a:p>
            <a:pPr lvl="0"/>
            <a:r>
              <a:rPr lang="en-US" sz="1600" b="1" dirty="0">
                <a:solidFill>
                  <a:srgbClr val="E87722"/>
                </a:solidFill>
                <a:latin typeface="Century Gothic" panose="020B0502020202020204" pitchFamily="34" charset="0"/>
              </a:rPr>
              <a:t>We understand the sensitivity of business documents and make every effort to protect them as if they were our own.</a:t>
            </a:r>
            <a:endParaRPr lang="en-US" sz="1400" dirty="0">
              <a:latin typeface="Century Gothic" panose="020B0502020202020204" pitchFamily="34" charset="0"/>
            </a:endParaRPr>
          </a:p>
          <a:p>
            <a:pPr marL="389626" lvl="1" indent="0">
              <a:lnSpc>
                <a:spcPct val="100000"/>
              </a:lnSpc>
              <a:buNone/>
            </a:pPr>
            <a:endParaRPr lang="en-US" sz="1400" dirty="0">
              <a:latin typeface="Century Gothic" panose="020B0502020202020204" pitchFamily="34" charset="0"/>
            </a:endParaRPr>
          </a:p>
          <a:p>
            <a:pPr marL="389626" lvl="1" indent="0">
              <a:buNone/>
            </a:pPr>
            <a:r>
              <a:rPr lang="en-US" sz="1400" dirty="0">
                <a:latin typeface="Century Gothic" panose="020B0502020202020204" pitchFamily="34" charset="0"/>
              </a:rPr>
              <a:t>HTTPS Transmission Protocols</a:t>
            </a:r>
          </a:p>
          <a:p>
            <a:pPr marL="389626" lvl="1" indent="0">
              <a:buNone/>
            </a:pPr>
            <a:r>
              <a:rPr lang="en-US" sz="1400" dirty="0">
                <a:latin typeface="Century Gothic" panose="020B0502020202020204" pitchFamily="34" charset="0"/>
              </a:rPr>
              <a:t>In transit encryption with Secure Socket Layer (SSL)</a:t>
            </a:r>
          </a:p>
          <a:p>
            <a:pPr marL="389626" lvl="1" indent="0">
              <a:buNone/>
            </a:pPr>
            <a:r>
              <a:rPr lang="en-US" sz="1400" dirty="0">
                <a:latin typeface="Century Gothic" panose="020B0502020202020204" pitchFamily="34" charset="0"/>
              </a:rPr>
              <a:t>At Rest Encryption (AES-256 Standard)</a:t>
            </a:r>
          </a:p>
          <a:p>
            <a:pPr marL="389626" lvl="1" indent="0">
              <a:buNone/>
            </a:pPr>
            <a:endParaRPr lang="en-US" sz="1400" dirty="0">
              <a:latin typeface="Century Gothic" panose="020B0502020202020204" pitchFamily="34" charset="0"/>
            </a:endParaRPr>
          </a:p>
          <a:p>
            <a:pPr marL="389626" lvl="1" indent="0">
              <a:buNone/>
            </a:pPr>
            <a:endParaRPr lang="en-US" sz="1400" dirty="0">
              <a:latin typeface="Century Gothic" panose="020B0502020202020204" pitchFamily="34" charset="0"/>
            </a:endParaRPr>
          </a:p>
          <a:p>
            <a:pPr indent="-67574"/>
            <a:r>
              <a:rPr lang="en-US" sz="1600" b="1" dirty="0">
                <a:solidFill>
                  <a:srgbClr val="E87722"/>
                </a:solidFill>
                <a:latin typeface="Century Gothic" panose="020B0502020202020204" pitchFamily="34" charset="0"/>
              </a:rPr>
              <a:t>Information has to be available when you need it. The </a:t>
            </a:r>
            <a:r>
              <a:rPr lang="en-US" sz="1600" b="1" dirty="0" err="1">
                <a:solidFill>
                  <a:srgbClr val="E87722"/>
                </a:solidFill>
                <a:latin typeface="Century Gothic" panose="020B0502020202020204" pitchFamily="34" charset="0"/>
              </a:rPr>
              <a:t>GlobalSearch</a:t>
            </a:r>
            <a:r>
              <a:rPr lang="en-US" sz="1600" b="1" dirty="0">
                <a:solidFill>
                  <a:srgbClr val="E87722"/>
                </a:solidFill>
                <a:latin typeface="Century Gothic" panose="020B0502020202020204" pitchFamily="34" charset="0"/>
              </a:rPr>
              <a:t> C2 platform enjoys some of the highest performance rates in the industry.</a:t>
            </a:r>
          </a:p>
          <a:p>
            <a:pPr indent="-67574"/>
            <a:endParaRPr lang="en-US" sz="1600" b="1" dirty="0">
              <a:solidFill>
                <a:srgbClr val="E87722"/>
              </a:solidFill>
              <a:latin typeface="Century Gothic" panose="020B0502020202020204" pitchFamily="34" charset="0"/>
            </a:endParaRPr>
          </a:p>
          <a:p>
            <a:pPr marL="389626" lvl="1" indent="0">
              <a:buNone/>
            </a:pPr>
            <a:r>
              <a:rPr lang="en-US" sz="1400" dirty="0">
                <a:latin typeface="Century Gothic" panose="020B0502020202020204" pitchFamily="34" charset="0"/>
              </a:rPr>
              <a:t>Designed for 99.99% Availability </a:t>
            </a:r>
          </a:p>
          <a:p>
            <a:pPr marL="389626" lvl="1" indent="0">
              <a:buNone/>
            </a:pPr>
            <a:r>
              <a:rPr lang="en-US" sz="1400" dirty="0">
                <a:latin typeface="Century Gothic" panose="020B0502020202020204" pitchFamily="34" charset="0"/>
              </a:rPr>
              <a:t>Designed for 99.99999 Document Durability</a:t>
            </a:r>
          </a:p>
          <a:p>
            <a:pPr marL="389626" lvl="1" indent="0">
              <a:buNone/>
            </a:pPr>
            <a:r>
              <a:rPr lang="en-US" sz="1400" dirty="0">
                <a:latin typeface="Century Gothic" panose="020B0502020202020204" pitchFamily="34" charset="0"/>
              </a:rPr>
              <a:t>Real Time Document Versioning</a:t>
            </a:r>
          </a:p>
        </p:txBody>
      </p:sp>
      <p:pic>
        <p:nvPicPr>
          <p:cNvPr id="45" name="Graphic 44" descr="Lock">
            <a:extLst>
              <a:ext uri="{FF2B5EF4-FFF2-40B4-BE49-F238E27FC236}">
                <a16:creationId xmlns:a16="http://schemas.microsoft.com/office/drawing/2014/main" id="{84785E80-3FD0-4BEC-A98C-9B92756A7EF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94318" y="2476060"/>
            <a:ext cx="169168" cy="169168"/>
          </a:xfrm>
          <a:prstGeom prst="rect">
            <a:avLst/>
          </a:prstGeom>
        </p:spPr>
      </p:pic>
      <p:pic>
        <p:nvPicPr>
          <p:cNvPr id="46" name="Graphic 45" descr="Lock">
            <a:extLst>
              <a:ext uri="{FF2B5EF4-FFF2-40B4-BE49-F238E27FC236}">
                <a16:creationId xmlns:a16="http://schemas.microsoft.com/office/drawing/2014/main" id="{CCEC89B8-B21F-429F-A271-0CADA756788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94318" y="2679334"/>
            <a:ext cx="169168" cy="169168"/>
          </a:xfrm>
          <a:prstGeom prst="rect">
            <a:avLst/>
          </a:prstGeom>
        </p:spPr>
      </p:pic>
      <p:pic>
        <p:nvPicPr>
          <p:cNvPr id="47" name="Graphic 46" descr="Lock">
            <a:extLst>
              <a:ext uri="{FF2B5EF4-FFF2-40B4-BE49-F238E27FC236}">
                <a16:creationId xmlns:a16="http://schemas.microsoft.com/office/drawing/2014/main" id="{1AD30716-B5B8-441D-A2A3-75210FEF357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94318" y="2905776"/>
            <a:ext cx="169168" cy="169168"/>
          </a:xfrm>
          <a:prstGeom prst="rect">
            <a:avLst/>
          </a:prstGeom>
        </p:spPr>
      </p:pic>
      <p:pic>
        <p:nvPicPr>
          <p:cNvPr id="48" name="Graphic 47" descr="Lock">
            <a:extLst>
              <a:ext uri="{FF2B5EF4-FFF2-40B4-BE49-F238E27FC236}">
                <a16:creationId xmlns:a16="http://schemas.microsoft.com/office/drawing/2014/main" id="{077120F1-C5C1-4FBD-BA59-8BB46E5075B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94318" y="4530921"/>
            <a:ext cx="169168" cy="169168"/>
          </a:xfrm>
          <a:prstGeom prst="rect">
            <a:avLst/>
          </a:prstGeom>
        </p:spPr>
      </p:pic>
      <p:pic>
        <p:nvPicPr>
          <p:cNvPr id="49" name="Graphic 48" descr="Lock">
            <a:extLst>
              <a:ext uri="{FF2B5EF4-FFF2-40B4-BE49-F238E27FC236}">
                <a16:creationId xmlns:a16="http://schemas.microsoft.com/office/drawing/2014/main" id="{43FCB2EA-1052-435D-87C3-93E6628B637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94318" y="4734195"/>
            <a:ext cx="169168" cy="169168"/>
          </a:xfrm>
          <a:prstGeom prst="rect">
            <a:avLst/>
          </a:prstGeom>
        </p:spPr>
      </p:pic>
      <p:pic>
        <p:nvPicPr>
          <p:cNvPr id="50" name="Graphic 49" descr="Lock">
            <a:extLst>
              <a:ext uri="{FF2B5EF4-FFF2-40B4-BE49-F238E27FC236}">
                <a16:creationId xmlns:a16="http://schemas.microsoft.com/office/drawing/2014/main" id="{1D28C704-38D0-4C07-8C49-0CA2C7E5D13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94318" y="4960637"/>
            <a:ext cx="169168" cy="169168"/>
          </a:xfrm>
          <a:prstGeom prst="rect">
            <a:avLst/>
          </a:prstGeom>
        </p:spPr>
      </p:pic>
      <p:pic>
        <p:nvPicPr>
          <p:cNvPr id="11" name="Picture 10">
            <a:extLst>
              <a:ext uri="{FF2B5EF4-FFF2-40B4-BE49-F238E27FC236}">
                <a16:creationId xmlns:a16="http://schemas.microsoft.com/office/drawing/2014/main" id="{012E54FA-D088-4B53-BF25-DEB1DEEFC7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40916" y="1532709"/>
            <a:ext cx="4436682" cy="4101737"/>
          </a:xfrm>
          <a:prstGeom prst="rect">
            <a:avLst/>
          </a:prstGeom>
        </p:spPr>
      </p:pic>
    </p:spTree>
    <p:extLst>
      <p:ext uri="{BB962C8B-B14F-4D97-AF65-F5344CB8AC3E}">
        <p14:creationId xmlns:p14="http://schemas.microsoft.com/office/powerpoint/2010/main" val="2036381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6FDFBFE5-4A06-44F3-A0C5-44955CEEE053}"/>
              </a:ext>
            </a:extLst>
          </p:cNvPr>
          <p:cNvSpPr txBox="1"/>
          <p:nvPr/>
        </p:nvSpPr>
        <p:spPr>
          <a:xfrm>
            <a:off x="705396" y="1497637"/>
            <a:ext cx="5547358" cy="3939540"/>
          </a:xfrm>
          <a:prstGeom prst="rect">
            <a:avLst/>
          </a:prstGeom>
          <a:noFill/>
        </p:spPr>
        <p:txBody>
          <a:bodyPr wrap="square" rtlCol="0">
            <a:spAutoFit/>
          </a:bodyPr>
          <a:lstStyle/>
          <a:p>
            <a:pPr lvl="0"/>
            <a:endParaRPr lang="en-US" sz="1600" b="1" dirty="0">
              <a:solidFill>
                <a:srgbClr val="E87722"/>
              </a:solidFill>
              <a:latin typeface="Century Gothic" panose="020B0502020202020204" pitchFamily="34" charset="0"/>
            </a:endParaRPr>
          </a:p>
          <a:p>
            <a:pPr lvl="0"/>
            <a:r>
              <a:rPr lang="en-US" sz="1600" b="1" dirty="0">
                <a:solidFill>
                  <a:srgbClr val="E87722"/>
                </a:solidFill>
                <a:latin typeface="Century Gothic" panose="020B0502020202020204" pitchFamily="34" charset="0"/>
              </a:rPr>
              <a:t>It’s easy to expand from a core content management system to an Enterprise Content Management solution for Business Process Automation.</a:t>
            </a:r>
          </a:p>
          <a:p>
            <a:pPr lvl="0"/>
            <a:endParaRPr lang="en-US" sz="1600" b="1" dirty="0">
              <a:solidFill>
                <a:srgbClr val="E87722"/>
              </a:solidFill>
              <a:latin typeface="Century Gothic" panose="020B0502020202020204" pitchFamily="34" charset="0"/>
            </a:endParaRPr>
          </a:p>
          <a:p>
            <a:pPr lvl="0"/>
            <a:endParaRPr lang="en-US" sz="1600" b="1" dirty="0">
              <a:solidFill>
                <a:srgbClr val="E87722"/>
              </a:solidFill>
              <a:latin typeface="Century Gothic" panose="020B0502020202020204" pitchFamily="34" charset="0"/>
            </a:endParaRPr>
          </a:p>
          <a:p>
            <a:pPr lvl="1"/>
            <a:r>
              <a:rPr lang="en-US" sz="1400" dirty="0">
                <a:latin typeface="Century Gothic" panose="020B0502020202020204" pitchFamily="34" charset="0"/>
              </a:rPr>
              <a:t>Document centric workflow for controlling </a:t>
            </a:r>
            <a:br>
              <a:rPr lang="en-US" sz="1400" dirty="0">
                <a:latin typeface="Century Gothic" panose="020B0502020202020204" pitchFamily="34" charset="0"/>
              </a:rPr>
            </a:br>
            <a:r>
              <a:rPr lang="en-US" sz="1400" dirty="0">
                <a:latin typeface="Century Gothic" panose="020B0502020202020204" pitchFamily="34" charset="0"/>
              </a:rPr>
              <a:t>the flow of information.</a:t>
            </a:r>
          </a:p>
          <a:p>
            <a:pPr lvl="1"/>
            <a:endParaRPr lang="en-US" sz="1400" dirty="0">
              <a:latin typeface="Century Gothic" panose="020B0502020202020204" pitchFamily="34" charset="0"/>
            </a:endParaRPr>
          </a:p>
          <a:p>
            <a:pPr lvl="1"/>
            <a:r>
              <a:rPr lang="en-US" sz="1400" dirty="0">
                <a:latin typeface="Century Gothic" panose="020B0502020202020204" pitchFamily="34" charset="0"/>
              </a:rPr>
              <a:t>Web forms management to eliminate the reliance </a:t>
            </a:r>
          </a:p>
          <a:p>
            <a:pPr lvl="1"/>
            <a:r>
              <a:rPr lang="en-US" sz="1400" dirty="0">
                <a:latin typeface="Century Gothic" panose="020B0502020202020204" pitchFamily="34" charset="0"/>
              </a:rPr>
              <a:t>on inefficient paper based forms processes.</a:t>
            </a:r>
          </a:p>
          <a:p>
            <a:pPr lvl="1"/>
            <a:endParaRPr lang="en-US" sz="1400" dirty="0">
              <a:latin typeface="Century Gothic" panose="020B0502020202020204" pitchFamily="34" charset="0"/>
            </a:endParaRPr>
          </a:p>
          <a:p>
            <a:pPr lvl="1"/>
            <a:r>
              <a:rPr lang="en-US" sz="1400" dirty="0">
                <a:latin typeface="Century Gothic" panose="020B0502020202020204" pitchFamily="34" charset="0"/>
              </a:rPr>
              <a:t>Advanced document capture for transforming </a:t>
            </a:r>
            <a:br>
              <a:rPr lang="en-US" sz="1400" dirty="0">
                <a:latin typeface="Century Gothic" panose="020B0502020202020204" pitchFamily="34" charset="0"/>
              </a:rPr>
            </a:br>
            <a:r>
              <a:rPr lang="en-US" sz="1400" dirty="0">
                <a:latin typeface="Century Gothic" panose="020B0502020202020204" pitchFamily="34" charset="0"/>
              </a:rPr>
              <a:t>scanned documents in to high value data.</a:t>
            </a:r>
          </a:p>
          <a:p>
            <a:pPr lvl="1"/>
            <a:endParaRPr lang="en-US" sz="1400" dirty="0">
              <a:latin typeface="Century Gothic" panose="020B0502020202020204" pitchFamily="34" charset="0"/>
            </a:endParaRPr>
          </a:p>
          <a:p>
            <a:pPr lvl="1"/>
            <a:r>
              <a:rPr lang="en-US" sz="1400" dirty="0">
                <a:latin typeface="Century Gothic" panose="020B0502020202020204" pitchFamily="34" charset="0"/>
              </a:rPr>
              <a:t>Unlimited extensibility with highly affordable options for increasing hosted document storage as required. </a:t>
            </a:r>
          </a:p>
        </p:txBody>
      </p:sp>
      <p:grpSp>
        <p:nvGrpSpPr>
          <p:cNvPr id="2" name="Group 1">
            <a:extLst>
              <a:ext uri="{FF2B5EF4-FFF2-40B4-BE49-F238E27FC236}">
                <a16:creationId xmlns:a16="http://schemas.microsoft.com/office/drawing/2014/main" id="{13E464B0-B7ED-4E58-8CBE-13891D1D38B6}"/>
              </a:ext>
            </a:extLst>
          </p:cNvPr>
          <p:cNvGrpSpPr/>
          <p:nvPr/>
        </p:nvGrpSpPr>
        <p:grpSpPr>
          <a:xfrm>
            <a:off x="705396" y="2971137"/>
            <a:ext cx="440001" cy="379312"/>
            <a:chOff x="705396" y="3239344"/>
            <a:chExt cx="440001" cy="379312"/>
          </a:xfrm>
        </p:grpSpPr>
        <p:sp>
          <p:nvSpPr>
            <p:cNvPr id="11" name="Hexagon 10">
              <a:extLst>
                <a:ext uri="{FF2B5EF4-FFF2-40B4-BE49-F238E27FC236}">
                  <a16:creationId xmlns:a16="http://schemas.microsoft.com/office/drawing/2014/main" id="{E2B610EB-87AC-4A58-8517-35C7AEDFB2F7}"/>
                </a:ext>
              </a:extLst>
            </p:cNvPr>
            <p:cNvSpPr/>
            <p:nvPr/>
          </p:nvSpPr>
          <p:spPr>
            <a:xfrm>
              <a:off x="705396" y="3239344"/>
              <a:ext cx="440001" cy="379312"/>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Hierarchy">
              <a:extLst>
                <a:ext uri="{FF2B5EF4-FFF2-40B4-BE49-F238E27FC236}">
                  <a16:creationId xmlns:a16="http://schemas.microsoft.com/office/drawing/2014/main" id="{972ECCA4-C11C-4D98-A70D-D97F1B814F1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0566" y="3287170"/>
              <a:ext cx="270109" cy="270109"/>
            </a:xfrm>
            <a:prstGeom prst="rect">
              <a:avLst/>
            </a:prstGeom>
          </p:spPr>
        </p:pic>
      </p:grpSp>
      <p:grpSp>
        <p:nvGrpSpPr>
          <p:cNvPr id="3" name="Group 2">
            <a:extLst>
              <a:ext uri="{FF2B5EF4-FFF2-40B4-BE49-F238E27FC236}">
                <a16:creationId xmlns:a16="http://schemas.microsoft.com/office/drawing/2014/main" id="{5EBB6963-C3D1-48AB-9A5E-4FECA91CC161}"/>
              </a:ext>
            </a:extLst>
          </p:cNvPr>
          <p:cNvGrpSpPr/>
          <p:nvPr/>
        </p:nvGrpSpPr>
        <p:grpSpPr>
          <a:xfrm>
            <a:off x="705396" y="3705413"/>
            <a:ext cx="440001" cy="379312"/>
            <a:chOff x="705396" y="3930265"/>
            <a:chExt cx="440001" cy="379312"/>
          </a:xfrm>
        </p:grpSpPr>
        <p:sp>
          <p:nvSpPr>
            <p:cNvPr id="14" name="Hexagon 13">
              <a:extLst>
                <a:ext uri="{FF2B5EF4-FFF2-40B4-BE49-F238E27FC236}">
                  <a16:creationId xmlns:a16="http://schemas.microsoft.com/office/drawing/2014/main" id="{2F782C35-12FD-4D30-8BDE-8D94206D2706}"/>
                </a:ext>
              </a:extLst>
            </p:cNvPr>
            <p:cNvSpPr/>
            <p:nvPr/>
          </p:nvSpPr>
          <p:spPr>
            <a:xfrm>
              <a:off x="705396" y="3930265"/>
              <a:ext cx="440001" cy="379312"/>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List">
              <a:extLst>
                <a:ext uri="{FF2B5EF4-FFF2-40B4-BE49-F238E27FC236}">
                  <a16:creationId xmlns:a16="http://schemas.microsoft.com/office/drawing/2014/main" id="{3DBD6192-5A41-43CC-A4FF-AFCDB6C7147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82363" y="3984865"/>
              <a:ext cx="270109" cy="270109"/>
            </a:xfrm>
            <a:prstGeom prst="rect">
              <a:avLst/>
            </a:prstGeom>
          </p:spPr>
        </p:pic>
      </p:grpSp>
      <p:grpSp>
        <p:nvGrpSpPr>
          <p:cNvPr id="5" name="Group 4">
            <a:extLst>
              <a:ext uri="{FF2B5EF4-FFF2-40B4-BE49-F238E27FC236}">
                <a16:creationId xmlns:a16="http://schemas.microsoft.com/office/drawing/2014/main" id="{2440091D-4384-4156-9EA5-6C20B5CE8800}"/>
              </a:ext>
            </a:extLst>
          </p:cNvPr>
          <p:cNvGrpSpPr/>
          <p:nvPr/>
        </p:nvGrpSpPr>
        <p:grpSpPr>
          <a:xfrm>
            <a:off x="682217" y="4331586"/>
            <a:ext cx="440001" cy="379312"/>
            <a:chOff x="697416" y="4594866"/>
            <a:chExt cx="440001" cy="379312"/>
          </a:xfrm>
        </p:grpSpPr>
        <p:sp>
          <p:nvSpPr>
            <p:cNvPr id="17" name="Hexagon 16">
              <a:extLst>
                <a:ext uri="{FF2B5EF4-FFF2-40B4-BE49-F238E27FC236}">
                  <a16:creationId xmlns:a16="http://schemas.microsoft.com/office/drawing/2014/main" id="{CFBCDE91-D8D9-4BE5-8516-EEEFE13F4F6D}"/>
                </a:ext>
              </a:extLst>
            </p:cNvPr>
            <p:cNvSpPr/>
            <p:nvPr/>
          </p:nvSpPr>
          <p:spPr>
            <a:xfrm>
              <a:off x="697416" y="4594866"/>
              <a:ext cx="440001" cy="379312"/>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Magnifying glass">
              <a:extLst>
                <a:ext uri="{FF2B5EF4-FFF2-40B4-BE49-F238E27FC236}">
                  <a16:creationId xmlns:a16="http://schemas.microsoft.com/office/drawing/2014/main" id="{6B1976A4-BCDB-4FD1-B484-E0C1F9AE27C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68381" y="4636916"/>
              <a:ext cx="295211" cy="295212"/>
            </a:xfrm>
            <a:prstGeom prst="rect">
              <a:avLst/>
            </a:prstGeom>
          </p:spPr>
        </p:pic>
      </p:grpSp>
      <p:grpSp>
        <p:nvGrpSpPr>
          <p:cNvPr id="6" name="Group 5">
            <a:extLst>
              <a:ext uri="{FF2B5EF4-FFF2-40B4-BE49-F238E27FC236}">
                <a16:creationId xmlns:a16="http://schemas.microsoft.com/office/drawing/2014/main" id="{4FB6CF23-72B9-4447-9A2D-7860581219EB}"/>
              </a:ext>
            </a:extLst>
          </p:cNvPr>
          <p:cNvGrpSpPr/>
          <p:nvPr/>
        </p:nvGrpSpPr>
        <p:grpSpPr>
          <a:xfrm>
            <a:off x="698475" y="4957760"/>
            <a:ext cx="453842" cy="409346"/>
            <a:chOff x="683575" y="5212024"/>
            <a:chExt cx="453842" cy="409346"/>
          </a:xfrm>
        </p:grpSpPr>
        <p:sp>
          <p:nvSpPr>
            <p:cNvPr id="20" name="Hexagon 19">
              <a:extLst>
                <a:ext uri="{FF2B5EF4-FFF2-40B4-BE49-F238E27FC236}">
                  <a16:creationId xmlns:a16="http://schemas.microsoft.com/office/drawing/2014/main" id="{625CC7BF-2028-4512-8D7E-FACF8D097E3D}"/>
                </a:ext>
              </a:extLst>
            </p:cNvPr>
            <p:cNvSpPr/>
            <p:nvPr/>
          </p:nvSpPr>
          <p:spPr>
            <a:xfrm>
              <a:off x="683575" y="5212024"/>
              <a:ext cx="453842" cy="409346"/>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6" descr="Cloud">
              <a:extLst>
                <a:ext uri="{FF2B5EF4-FFF2-40B4-BE49-F238E27FC236}">
                  <a16:creationId xmlns:a16="http://schemas.microsoft.com/office/drawing/2014/main" id="{98F5FA66-3265-4964-881E-BE8662D06C2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46181" y="5224839"/>
              <a:ext cx="326197" cy="341290"/>
            </a:xfrm>
            <a:prstGeom prst="rect">
              <a:avLst/>
            </a:prstGeom>
          </p:spPr>
        </p:pic>
      </p:grpSp>
      <p:pic>
        <p:nvPicPr>
          <p:cNvPr id="29" name="Picture 28">
            <a:extLst>
              <a:ext uri="{FF2B5EF4-FFF2-40B4-BE49-F238E27FC236}">
                <a16:creationId xmlns:a16="http://schemas.microsoft.com/office/drawing/2014/main" id="{4C41CE6B-CC5F-4293-A2DB-FA11CDF6BDB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100722" y="1637594"/>
            <a:ext cx="3977106" cy="3892969"/>
          </a:xfrm>
          <a:prstGeom prst="rect">
            <a:avLst/>
          </a:prstGeom>
        </p:spPr>
      </p:pic>
      <p:sp>
        <p:nvSpPr>
          <p:cNvPr id="19" name="TextBox 18">
            <a:extLst>
              <a:ext uri="{FF2B5EF4-FFF2-40B4-BE49-F238E27FC236}">
                <a16:creationId xmlns:a16="http://schemas.microsoft.com/office/drawing/2014/main" id="{869AE2D8-502B-430A-BA53-8879E9E43637}"/>
              </a:ext>
            </a:extLst>
          </p:cNvPr>
          <p:cNvSpPr txBox="1"/>
          <p:nvPr/>
        </p:nvSpPr>
        <p:spPr>
          <a:xfrm>
            <a:off x="6252753" y="345229"/>
            <a:ext cx="5939247" cy="400110"/>
          </a:xfrm>
          <a:prstGeom prst="rect">
            <a:avLst/>
          </a:prstGeom>
          <a:noFill/>
        </p:spPr>
        <p:txBody>
          <a:bodyPr wrap="square" rtlCol="0">
            <a:spAutoFit/>
          </a:bodyPr>
          <a:lstStyle/>
          <a:p>
            <a:pPr algn="ctr"/>
            <a:r>
              <a:rPr lang="en-US" sz="2000" b="1" dirty="0">
                <a:solidFill>
                  <a:schemeClr val="bg1"/>
                </a:solidFill>
                <a:latin typeface="Century Gothic" panose="020B0502020202020204" pitchFamily="34" charset="0"/>
              </a:rPr>
              <a:t>Easily Scaling Your C2 Solution</a:t>
            </a:r>
          </a:p>
        </p:txBody>
      </p:sp>
    </p:spTree>
    <p:extLst>
      <p:ext uri="{BB962C8B-B14F-4D97-AF65-F5344CB8AC3E}">
        <p14:creationId xmlns:p14="http://schemas.microsoft.com/office/powerpoint/2010/main" val="28219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584098" y="2746201"/>
            <a:ext cx="4450942" cy="2293012"/>
          </a:xfrm>
        </p:spPr>
        <p:txBody>
          <a:bodyPr anchor="ctr">
            <a:normAutofit/>
          </a:bodyPr>
          <a:lstStyle/>
          <a:p>
            <a:pPr>
              <a:lnSpc>
                <a:spcPct val="100000"/>
              </a:lnSpc>
            </a:pPr>
            <a:r>
              <a:rPr lang="en-US" sz="4000" b="1" dirty="0">
                <a:solidFill>
                  <a:srgbClr val="E87722"/>
                </a:solidFill>
                <a:latin typeface="Century Gothic" panose="020B0502020202020204" pitchFamily="34" charset="0"/>
              </a:rPr>
              <a:t>What Makes </a:t>
            </a:r>
            <a:r>
              <a:rPr lang="en-US" sz="4000" b="1" dirty="0">
                <a:latin typeface="Century Gothic" panose="020B0502020202020204" pitchFamily="34" charset="0"/>
              </a:rPr>
              <a:t>GlobalSearch</a:t>
            </a:r>
            <a:r>
              <a:rPr lang="en-US" sz="4000" b="1" i="1" dirty="0">
                <a:latin typeface="Century Gothic" panose="020B0502020202020204" pitchFamily="34" charset="0"/>
              </a:rPr>
              <a:t> </a:t>
            </a:r>
            <a:r>
              <a:rPr lang="en-US" sz="4000" b="1" dirty="0">
                <a:latin typeface="Century Gothic" panose="020B0502020202020204" pitchFamily="34" charset="0"/>
              </a:rPr>
              <a:t>C2</a:t>
            </a:r>
            <a:br>
              <a:rPr lang="en-US" sz="4000" b="1" dirty="0">
                <a:latin typeface="Century Gothic" panose="020B0502020202020204" pitchFamily="34" charset="0"/>
              </a:rPr>
            </a:br>
            <a:r>
              <a:rPr lang="en-US" sz="4000" b="1" dirty="0">
                <a:solidFill>
                  <a:srgbClr val="E87722"/>
                </a:solidFill>
                <a:latin typeface="Century Gothic" panose="020B0502020202020204" pitchFamily="34" charset="0"/>
              </a:rPr>
              <a:t>Unique?</a:t>
            </a:r>
            <a:endParaRPr lang="en-US" sz="4000" b="1" dirty="0">
              <a:latin typeface="Century Gothic" panose="020B0502020202020204" pitchFamily="34" charset="0"/>
            </a:endParaRPr>
          </a:p>
        </p:txBody>
      </p:sp>
      <p:sp>
        <p:nvSpPr>
          <p:cNvPr id="5" name="Rectangle 4"/>
          <p:cNvSpPr/>
          <p:nvPr/>
        </p:nvSpPr>
        <p:spPr>
          <a:xfrm>
            <a:off x="0" y="-4119"/>
            <a:ext cx="12192000" cy="164592"/>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Rectangle 5"/>
          <p:cNvSpPr/>
          <p:nvPr/>
        </p:nvSpPr>
        <p:spPr>
          <a:xfrm>
            <a:off x="0" y="6718397"/>
            <a:ext cx="12192000" cy="164592"/>
          </a:xfrm>
          <a:prstGeom prst="rect">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84098" y="1506157"/>
            <a:ext cx="3121252" cy="877419"/>
          </a:xfrm>
          <a:prstGeom prst="rect">
            <a:avLst/>
          </a:prstGeom>
        </p:spPr>
      </p:pic>
    </p:spTree>
    <p:extLst>
      <p:ext uri="{BB962C8B-B14F-4D97-AF65-F5344CB8AC3E}">
        <p14:creationId xmlns:p14="http://schemas.microsoft.com/office/powerpoint/2010/main" val="115136055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2F2E6B-DF14-4FB0-95C7-2B70AF7635F9}"/>
              </a:ext>
            </a:extLst>
          </p:cNvPr>
          <p:cNvSpPr txBox="1"/>
          <p:nvPr/>
        </p:nvSpPr>
        <p:spPr>
          <a:xfrm>
            <a:off x="3993159" y="345229"/>
            <a:ext cx="8198841" cy="400110"/>
          </a:xfrm>
          <a:prstGeom prst="rect">
            <a:avLst/>
          </a:prstGeom>
          <a:noFill/>
        </p:spPr>
        <p:txBody>
          <a:bodyPr wrap="square" rtlCol="0">
            <a:spAutoFit/>
          </a:bodyPr>
          <a:lstStyle/>
          <a:p>
            <a:pPr algn="ctr"/>
            <a:r>
              <a:rPr lang="en-US" sz="2000" b="1" dirty="0">
                <a:solidFill>
                  <a:schemeClr val="bg1"/>
                </a:solidFill>
                <a:latin typeface="Century Gothic" panose="020B0502020202020204" pitchFamily="34" charset="0"/>
              </a:rPr>
              <a:t>Affordable and Fully Expandable</a:t>
            </a:r>
          </a:p>
        </p:txBody>
      </p:sp>
      <p:sp>
        <p:nvSpPr>
          <p:cNvPr id="5" name="TextBox 4">
            <a:extLst>
              <a:ext uri="{FF2B5EF4-FFF2-40B4-BE49-F238E27FC236}">
                <a16:creationId xmlns:a16="http://schemas.microsoft.com/office/drawing/2014/main" id="{CF346000-42BE-420F-8E7D-4DE79E0745D6}"/>
              </a:ext>
            </a:extLst>
          </p:cNvPr>
          <p:cNvSpPr txBox="1"/>
          <p:nvPr/>
        </p:nvSpPr>
        <p:spPr>
          <a:xfrm>
            <a:off x="2499360" y="1541180"/>
            <a:ext cx="9293835" cy="4278094"/>
          </a:xfrm>
          <a:prstGeom prst="rect">
            <a:avLst/>
          </a:prstGeom>
          <a:noFill/>
        </p:spPr>
        <p:txBody>
          <a:bodyPr wrap="square" rtlCol="0">
            <a:spAutoFit/>
          </a:bodyPr>
          <a:lstStyle/>
          <a:p>
            <a:r>
              <a:rPr lang="en-US" sz="1600" b="1" dirty="0" err="1">
                <a:solidFill>
                  <a:srgbClr val="13294B"/>
                </a:solidFill>
                <a:latin typeface="Century Gothic" panose="020B0502020202020204" pitchFamily="34" charset="0"/>
              </a:rPr>
              <a:t>GlobalSearch</a:t>
            </a:r>
            <a:r>
              <a:rPr lang="en-US" sz="1600" b="1" dirty="0">
                <a:solidFill>
                  <a:srgbClr val="13294B"/>
                </a:solidFill>
                <a:latin typeface="Century Gothic" panose="020B0502020202020204" pitchFamily="34" charset="0"/>
              </a:rPr>
              <a:t> C2 Office Essentials </a:t>
            </a:r>
            <a:br>
              <a:rPr lang="en-US" sz="1600" b="1" dirty="0">
                <a:solidFill>
                  <a:srgbClr val="13294B"/>
                </a:solidFill>
                <a:latin typeface="Century Gothic" panose="020B0502020202020204" pitchFamily="34" charset="0"/>
              </a:rPr>
            </a:br>
            <a:endParaRPr lang="en-US" sz="800" b="1" dirty="0">
              <a:solidFill>
                <a:srgbClr val="13294B"/>
              </a:solidFill>
              <a:latin typeface="Century Gothic" panose="020B0502020202020204" pitchFamily="34" charset="0"/>
            </a:endParaRPr>
          </a:p>
          <a:p>
            <a:r>
              <a:rPr lang="en-US" sz="1400" dirty="0">
                <a:latin typeface="Century Gothic" panose="020B0502020202020204" pitchFamily="34" charset="0"/>
              </a:rPr>
              <a:t>With a value based pricing model for the small business customer, C2 Essentials delivers a cloud ECM solution for getting control of your business content and reducing the cost of managing information. </a:t>
            </a:r>
          </a:p>
          <a:p>
            <a:pPr marL="742950" lvl="1" indent="-285750">
              <a:buFont typeface="Arial" panose="020B0604020202020204" pitchFamily="34" charset="0"/>
              <a:buChar char="•"/>
            </a:pPr>
            <a:r>
              <a:rPr lang="en-US" sz="1400" b="1" i="1" dirty="0">
                <a:solidFill>
                  <a:srgbClr val="E87722"/>
                </a:solidFill>
                <a:latin typeface="Century Gothic" panose="020B0502020202020204" pitchFamily="34" charset="0"/>
              </a:rPr>
              <a:t>$42 per user per month (3 user minimum)</a:t>
            </a:r>
          </a:p>
          <a:p>
            <a:pPr marL="6350" lvl="1" indent="0">
              <a:buNone/>
            </a:pPr>
            <a:endParaRPr lang="en-US" sz="1500" b="1" dirty="0">
              <a:latin typeface="Century Gothic" panose="020B0502020202020204" pitchFamily="34" charset="0"/>
            </a:endParaRPr>
          </a:p>
          <a:p>
            <a:pPr marL="6350" lvl="1" indent="0">
              <a:buNone/>
            </a:pPr>
            <a:endParaRPr lang="en-US" sz="1500" b="1" dirty="0">
              <a:latin typeface="Century Gothic" panose="020B0502020202020204" pitchFamily="34" charset="0"/>
            </a:endParaRPr>
          </a:p>
          <a:p>
            <a:pPr marL="6350" lvl="1" indent="0">
              <a:buNone/>
            </a:pPr>
            <a:r>
              <a:rPr lang="en-US" sz="1600" b="1" dirty="0" err="1">
                <a:solidFill>
                  <a:srgbClr val="13294B"/>
                </a:solidFill>
                <a:latin typeface="Century Gothic" panose="020B0502020202020204" pitchFamily="34" charset="0"/>
              </a:rPr>
              <a:t>GlobalSearch</a:t>
            </a:r>
            <a:r>
              <a:rPr lang="en-US" sz="1600" b="1" dirty="0">
                <a:solidFill>
                  <a:srgbClr val="13294B"/>
                </a:solidFill>
                <a:latin typeface="Century Gothic" panose="020B0502020202020204" pitchFamily="34" charset="0"/>
              </a:rPr>
              <a:t> C2 for Workgroups Edition</a:t>
            </a:r>
            <a:br>
              <a:rPr lang="en-US" sz="1600" b="1" dirty="0">
                <a:solidFill>
                  <a:srgbClr val="13294B"/>
                </a:solidFill>
                <a:latin typeface="Century Gothic" panose="020B0502020202020204" pitchFamily="34" charset="0"/>
              </a:rPr>
            </a:br>
            <a:endParaRPr lang="en-US" sz="800" b="1" dirty="0">
              <a:solidFill>
                <a:srgbClr val="13294B"/>
              </a:solidFill>
              <a:latin typeface="Century Gothic" panose="020B0502020202020204" pitchFamily="34" charset="0"/>
            </a:endParaRPr>
          </a:p>
          <a:p>
            <a:pPr marL="6350" lvl="1" indent="0">
              <a:buNone/>
            </a:pPr>
            <a:r>
              <a:rPr lang="en-US" sz="1400" dirty="0">
                <a:latin typeface="Century Gothic" panose="020B0502020202020204" pitchFamily="34" charset="0"/>
              </a:rPr>
              <a:t>For organizations looking to automate the flow of information with a department or small business environment, look towards our Workgroups solutions for a true business process management experience. </a:t>
            </a:r>
          </a:p>
          <a:p>
            <a:pPr marL="749300" lvl="2" indent="-285750">
              <a:buFont typeface="Arial" panose="020B0604020202020204" pitchFamily="34" charset="0"/>
              <a:buChar char="•"/>
            </a:pPr>
            <a:r>
              <a:rPr lang="en-US" sz="1400" b="1" i="1" dirty="0">
                <a:solidFill>
                  <a:srgbClr val="E87722"/>
                </a:solidFill>
                <a:latin typeface="Century Gothic" panose="020B0502020202020204" pitchFamily="34" charset="0"/>
              </a:rPr>
              <a:t>Starting at $72 per user per month (5 user minimum)</a:t>
            </a:r>
          </a:p>
          <a:p>
            <a:pPr marL="400050" lvl="1" indent="0">
              <a:buNone/>
            </a:pPr>
            <a:endParaRPr lang="en-US" sz="1500" b="1" dirty="0">
              <a:latin typeface="Century Gothic" panose="020B0502020202020204" pitchFamily="34" charset="0"/>
            </a:endParaRPr>
          </a:p>
          <a:p>
            <a:pPr marL="400050" lvl="1" indent="0">
              <a:buNone/>
            </a:pPr>
            <a:endParaRPr lang="en-US" sz="1500" b="1" dirty="0">
              <a:latin typeface="Century Gothic" panose="020B0502020202020204" pitchFamily="34" charset="0"/>
            </a:endParaRPr>
          </a:p>
          <a:p>
            <a:pPr marL="6350" lvl="1" indent="0">
              <a:buNone/>
            </a:pPr>
            <a:r>
              <a:rPr lang="en-US" sz="1600" b="1" dirty="0" err="1">
                <a:solidFill>
                  <a:srgbClr val="13294B"/>
                </a:solidFill>
                <a:latin typeface="Century Gothic" panose="020B0502020202020204" pitchFamily="34" charset="0"/>
              </a:rPr>
              <a:t>GlobalSearch</a:t>
            </a:r>
            <a:r>
              <a:rPr lang="en-US" sz="1600" b="1" dirty="0">
                <a:solidFill>
                  <a:srgbClr val="13294B"/>
                </a:solidFill>
                <a:latin typeface="Century Gothic" panose="020B0502020202020204" pitchFamily="34" charset="0"/>
              </a:rPr>
              <a:t> C2 Enterprise Edition </a:t>
            </a:r>
          </a:p>
          <a:p>
            <a:pPr marL="6350" lvl="1" indent="0">
              <a:buNone/>
            </a:pPr>
            <a:endParaRPr lang="en-US" sz="800" b="1" dirty="0">
              <a:solidFill>
                <a:srgbClr val="13294B"/>
              </a:solidFill>
              <a:latin typeface="Century Gothic" panose="020B0502020202020204" pitchFamily="34" charset="0"/>
            </a:endParaRPr>
          </a:p>
          <a:p>
            <a:pPr marL="6350" lvl="1" indent="0">
              <a:buNone/>
            </a:pPr>
            <a:r>
              <a:rPr lang="en-US" sz="1400" dirty="0">
                <a:latin typeface="Century Gothic" panose="020B0502020202020204" pitchFamily="34" charset="0"/>
              </a:rPr>
              <a:t>If your organization is prepared to take information management to the next level than the </a:t>
            </a:r>
            <a:r>
              <a:rPr lang="en-US" sz="1400" dirty="0" err="1">
                <a:latin typeface="Century Gothic" panose="020B0502020202020204" pitchFamily="34" charset="0"/>
              </a:rPr>
              <a:t>GlobalSearch</a:t>
            </a:r>
            <a:r>
              <a:rPr lang="en-US" sz="1400" dirty="0">
                <a:latin typeface="Century Gothic" panose="020B0502020202020204" pitchFamily="34" charset="0"/>
              </a:rPr>
              <a:t> C2 Enterprise is fully prepared to deliver. With unlimited workflow capabilities and enterprise accessibility tools all included, this is the platform for untethered growth.</a:t>
            </a:r>
          </a:p>
          <a:p>
            <a:pPr marL="749300" lvl="2" indent="-285750">
              <a:buFont typeface="Arial" panose="020B0604020202020204" pitchFamily="34" charset="0"/>
              <a:buChar char="•"/>
            </a:pPr>
            <a:r>
              <a:rPr lang="en-US" sz="1400" b="1" i="1" dirty="0">
                <a:solidFill>
                  <a:srgbClr val="E87722"/>
                </a:solidFill>
                <a:latin typeface="Century Gothic" panose="020B0502020202020204" pitchFamily="34" charset="0"/>
              </a:rPr>
              <a:t>Starting at $108 per user per month (5 user minimum)</a:t>
            </a:r>
          </a:p>
        </p:txBody>
      </p:sp>
      <p:grpSp>
        <p:nvGrpSpPr>
          <p:cNvPr id="9" name="Group 8">
            <a:extLst>
              <a:ext uri="{FF2B5EF4-FFF2-40B4-BE49-F238E27FC236}">
                <a16:creationId xmlns:a16="http://schemas.microsoft.com/office/drawing/2014/main" id="{F3402705-F3D0-4315-8BCE-1F45D6A0700D}"/>
              </a:ext>
            </a:extLst>
          </p:cNvPr>
          <p:cNvGrpSpPr/>
          <p:nvPr/>
        </p:nvGrpSpPr>
        <p:grpSpPr>
          <a:xfrm>
            <a:off x="751805" y="1589077"/>
            <a:ext cx="1328904" cy="1145607"/>
            <a:chOff x="1047807" y="1541180"/>
            <a:chExt cx="1328904" cy="1145607"/>
          </a:xfrm>
        </p:grpSpPr>
        <p:pic>
          <p:nvPicPr>
            <p:cNvPr id="17" name="Picture 16">
              <a:extLst>
                <a:ext uri="{FF2B5EF4-FFF2-40B4-BE49-F238E27FC236}">
                  <a16:creationId xmlns:a16="http://schemas.microsoft.com/office/drawing/2014/main" id="{6672744D-6981-4A1B-A513-CD1562A0AD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3534" y="1586215"/>
              <a:ext cx="1223911" cy="1058374"/>
            </a:xfrm>
            <a:prstGeom prst="rect">
              <a:avLst/>
            </a:prstGeom>
          </p:spPr>
        </p:pic>
        <p:sp>
          <p:nvSpPr>
            <p:cNvPr id="18" name="Hexagon 17">
              <a:extLst>
                <a:ext uri="{FF2B5EF4-FFF2-40B4-BE49-F238E27FC236}">
                  <a16:creationId xmlns:a16="http://schemas.microsoft.com/office/drawing/2014/main" id="{8A074544-89E2-47D3-A9EB-DBFF62E0FCF1}"/>
                </a:ext>
              </a:extLst>
            </p:cNvPr>
            <p:cNvSpPr/>
            <p:nvPr/>
          </p:nvSpPr>
          <p:spPr>
            <a:xfrm>
              <a:off x="1047807" y="1541180"/>
              <a:ext cx="1328904" cy="1145607"/>
            </a:xfrm>
            <a:prstGeom prst="hexagon">
              <a:avLst>
                <a:gd name="adj" fmla="val 26675"/>
                <a:gd name="vf" fmla="val 115470"/>
              </a:avLst>
            </a:prstGeom>
            <a:noFill/>
            <a:ln w="28575">
              <a:solidFill>
                <a:srgbClr val="E87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7B246325-8C7D-4126-91BC-D9AE65C56C9F}"/>
              </a:ext>
            </a:extLst>
          </p:cNvPr>
          <p:cNvGrpSpPr/>
          <p:nvPr/>
        </p:nvGrpSpPr>
        <p:grpSpPr>
          <a:xfrm>
            <a:off x="738575" y="3131372"/>
            <a:ext cx="1328904" cy="1145607"/>
            <a:chOff x="1058299" y="2744131"/>
            <a:chExt cx="1328904" cy="1145607"/>
          </a:xfrm>
        </p:grpSpPr>
        <p:pic>
          <p:nvPicPr>
            <p:cNvPr id="21" name="Picture 20">
              <a:extLst>
                <a:ext uri="{FF2B5EF4-FFF2-40B4-BE49-F238E27FC236}">
                  <a16:creationId xmlns:a16="http://schemas.microsoft.com/office/drawing/2014/main" id="{C5A0EE77-92B3-4429-9D6B-F6734B3452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026" y="2789166"/>
              <a:ext cx="1223911" cy="1058374"/>
            </a:xfrm>
            <a:prstGeom prst="rect">
              <a:avLst/>
            </a:prstGeom>
          </p:spPr>
        </p:pic>
        <p:sp>
          <p:nvSpPr>
            <p:cNvPr id="23" name="Hexagon 22">
              <a:extLst>
                <a:ext uri="{FF2B5EF4-FFF2-40B4-BE49-F238E27FC236}">
                  <a16:creationId xmlns:a16="http://schemas.microsoft.com/office/drawing/2014/main" id="{0953800D-6532-47EF-AAD9-F3E1CEC8BBC7}"/>
                </a:ext>
              </a:extLst>
            </p:cNvPr>
            <p:cNvSpPr/>
            <p:nvPr/>
          </p:nvSpPr>
          <p:spPr>
            <a:xfrm>
              <a:off x="1058299" y="2744131"/>
              <a:ext cx="1328904" cy="1145607"/>
            </a:xfrm>
            <a:prstGeom prst="hexagon">
              <a:avLst>
                <a:gd name="adj" fmla="val 26675"/>
                <a:gd name="vf" fmla="val 115470"/>
              </a:avLst>
            </a:prstGeom>
            <a:noFill/>
            <a:ln w="28575">
              <a:solidFill>
                <a:srgbClr val="E87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DBF03A5D-13C5-4D32-BEAE-975CBB526670}"/>
              </a:ext>
            </a:extLst>
          </p:cNvPr>
          <p:cNvGrpSpPr/>
          <p:nvPr/>
        </p:nvGrpSpPr>
        <p:grpSpPr>
          <a:xfrm>
            <a:off x="760752" y="4673667"/>
            <a:ext cx="1328904" cy="1145607"/>
            <a:chOff x="1068792" y="4673667"/>
            <a:chExt cx="1328904" cy="1145607"/>
          </a:xfrm>
        </p:grpSpPr>
        <p:pic>
          <p:nvPicPr>
            <p:cNvPr id="26" name="Picture 25">
              <a:extLst>
                <a:ext uri="{FF2B5EF4-FFF2-40B4-BE49-F238E27FC236}">
                  <a16:creationId xmlns:a16="http://schemas.microsoft.com/office/drawing/2014/main" id="{99D07EE9-C440-49A1-B271-8CE6C1D6F2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34519" y="4718702"/>
              <a:ext cx="1223911" cy="1058374"/>
            </a:xfrm>
            <a:prstGeom prst="rect">
              <a:avLst/>
            </a:prstGeom>
          </p:spPr>
        </p:pic>
        <p:sp>
          <p:nvSpPr>
            <p:cNvPr id="28" name="Hexagon 27">
              <a:extLst>
                <a:ext uri="{FF2B5EF4-FFF2-40B4-BE49-F238E27FC236}">
                  <a16:creationId xmlns:a16="http://schemas.microsoft.com/office/drawing/2014/main" id="{849B1BE1-287C-4DFA-9D25-3512C925A36E}"/>
                </a:ext>
              </a:extLst>
            </p:cNvPr>
            <p:cNvSpPr/>
            <p:nvPr/>
          </p:nvSpPr>
          <p:spPr>
            <a:xfrm>
              <a:off x="1068792" y="4673667"/>
              <a:ext cx="1328904" cy="1145607"/>
            </a:xfrm>
            <a:prstGeom prst="hexagon">
              <a:avLst>
                <a:gd name="adj" fmla="val 26675"/>
                <a:gd name="vf" fmla="val 115470"/>
              </a:avLst>
            </a:prstGeom>
            <a:noFill/>
            <a:ln w="28575">
              <a:solidFill>
                <a:srgbClr val="E877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34996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2F2E6B-DF14-4FB0-95C7-2B70AF7635F9}"/>
              </a:ext>
            </a:extLst>
          </p:cNvPr>
          <p:cNvSpPr txBox="1"/>
          <p:nvPr/>
        </p:nvSpPr>
        <p:spPr>
          <a:xfrm>
            <a:off x="4093436" y="345229"/>
            <a:ext cx="8098564" cy="400110"/>
          </a:xfrm>
          <a:prstGeom prst="rect">
            <a:avLst/>
          </a:prstGeom>
          <a:noFill/>
        </p:spPr>
        <p:txBody>
          <a:bodyPr wrap="square" rtlCol="0">
            <a:spAutoFit/>
          </a:bodyPr>
          <a:lstStyle/>
          <a:p>
            <a:pPr algn="ctr"/>
            <a:r>
              <a:rPr lang="en-US" sz="2000" b="1" dirty="0">
                <a:solidFill>
                  <a:schemeClr val="bg1"/>
                </a:solidFill>
                <a:latin typeface="Century Gothic" panose="020B0502020202020204" pitchFamily="34" charset="0"/>
              </a:rPr>
              <a:t>Pre Loaded With Common Business Applications</a:t>
            </a:r>
          </a:p>
        </p:txBody>
      </p:sp>
      <p:sp>
        <p:nvSpPr>
          <p:cNvPr id="5" name="TextBox 4">
            <a:extLst>
              <a:ext uri="{FF2B5EF4-FFF2-40B4-BE49-F238E27FC236}">
                <a16:creationId xmlns:a16="http://schemas.microsoft.com/office/drawing/2014/main" id="{CF346000-42BE-420F-8E7D-4DE79E0745D6}"/>
              </a:ext>
            </a:extLst>
          </p:cNvPr>
          <p:cNvSpPr txBox="1"/>
          <p:nvPr/>
        </p:nvSpPr>
        <p:spPr>
          <a:xfrm>
            <a:off x="949228" y="1800964"/>
            <a:ext cx="5534816" cy="3539430"/>
          </a:xfrm>
          <a:prstGeom prst="rect">
            <a:avLst/>
          </a:prstGeom>
          <a:noFill/>
        </p:spPr>
        <p:txBody>
          <a:bodyPr wrap="square" rtlCol="0">
            <a:spAutoFit/>
          </a:bodyPr>
          <a:lstStyle/>
          <a:p>
            <a:pPr lvl="0"/>
            <a:r>
              <a:rPr lang="en-US" sz="1400" dirty="0">
                <a:latin typeface="Century Gothic" panose="020B0502020202020204" pitchFamily="34" charset="0"/>
              </a:rPr>
              <a:t>GlobalSearch C2 offers a collection of pre-designed solution templates that offer proven performance for common business applications including Human Resources compliance and Account Payable Management. </a:t>
            </a:r>
          </a:p>
          <a:p>
            <a:pPr lvl="0"/>
            <a:endParaRPr lang="en-US" sz="1400" dirty="0">
              <a:latin typeface="Century Gothic" panose="020B0502020202020204" pitchFamily="34" charset="0"/>
            </a:endParaRPr>
          </a:p>
          <a:p>
            <a:pPr lvl="0"/>
            <a:endParaRPr lang="en-US" sz="1400" dirty="0">
              <a:latin typeface="Century Gothic" panose="020B0502020202020204" pitchFamily="34" charset="0"/>
            </a:endParaRPr>
          </a:p>
          <a:p>
            <a:pPr lvl="0"/>
            <a:r>
              <a:rPr lang="en-US" sz="1400" dirty="0">
                <a:latin typeface="Century Gothic" panose="020B0502020202020204" pitchFamily="34" charset="0"/>
              </a:rPr>
              <a:t>Business Solution Templates are maintained in a hosted environment that is regularly refreshed with new projects as Square 9 adds vertical or horizontal applications.</a:t>
            </a:r>
          </a:p>
          <a:p>
            <a:pPr lvl="0"/>
            <a:endParaRPr lang="en-US" sz="1400" dirty="0">
              <a:latin typeface="Century Gothic" panose="020B0502020202020204" pitchFamily="34" charset="0"/>
            </a:endParaRPr>
          </a:p>
          <a:p>
            <a:pPr lvl="0"/>
            <a:endParaRPr lang="en-US" sz="1400" dirty="0">
              <a:latin typeface="Century Gothic" panose="020B0502020202020204" pitchFamily="34" charset="0"/>
            </a:endParaRPr>
          </a:p>
          <a:p>
            <a:pPr lvl="0"/>
            <a:r>
              <a:rPr lang="en-US" sz="1400" dirty="0">
                <a:latin typeface="Century Gothic" panose="020B0502020202020204" pitchFamily="34" charset="0"/>
              </a:rPr>
              <a:t>As new Business Solution Templates are released, they are made  available for immediate consumption so you can easily add new use cases to your installation.</a:t>
            </a:r>
          </a:p>
          <a:p>
            <a:pPr lvl="0"/>
            <a:endParaRPr lang="en-US" sz="1400" dirty="0">
              <a:latin typeface="Century Gothic" panose="020B0502020202020204" pitchFamily="34" charset="0"/>
            </a:endParaRPr>
          </a:p>
          <a:p>
            <a:pPr lvl="0"/>
            <a:endParaRPr lang="en-US" sz="1400" dirty="0">
              <a:latin typeface="Century Gothic" panose="020B0502020202020204" pitchFamily="34" charset="0"/>
            </a:endParaRPr>
          </a:p>
        </p:txBody>
      </p:sp>
      <p:grpSp>
        <p:nvGrpSpPr>
          <p:cNvPr id="2" name="Group 1">
            <a:extLst>
              <a:ext uri="{FF2B5EF4-FFF2-40B4-BE49-F238E27FC236}">
                <a16:creationId xmlns:a16="http://schemas.microsoft.com/office/drawing/2014/main" id="{D3A07C3C-0A29-4D35-9FBD-0331AABD5378}"/>
              </a:ext>
            </a:extLst>
          </p:cNvPr>
          <p:cNvGrpSpPr/>
          <p:nvPr/>
        </p:nvGrpSpPr>
        <p:grpSpPr>
          <a:xfrm>
            <a:off x="415962" y="1914739"/>
            <a:ext cx="464128" cy="400111"/>
            <a:chOff x="415964" y="1763834"/>
            <a:chExt cx="464128" cy="400111"/>
          </a:xfrm>
        </p:grpSpPr>
        <p:sp>
          <p:nvSpPr>
            <p:cNvPr id="15" name="Hexagon 14">
              <a:extLst>
                <a:ext uri="{FF2B5EF4-FFF2-40B4-BE49-F238E27FC236}">
                  <a16:creationId xmlns:a16="http://schemas.microsoft.com/office/drawing/2014/main" id="{577AD891-7307-4690-8D7F-F3AAA5AD5DCB}"/>
                </a:ext>
              </a:extLst>
            </p:cNvPr>
            <p:cNvSpPr/>
            <p:nvPr/>
          </p:nvSpPr>
          <p:spPr>
            <a:xfrm>
              <a:off x="415964" y="1763834"/>
              <a:ext cx="464128" cy="400111"/>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descr="Single gear">
              <a:extLst>
                <a:ext uri="{FF2B5EF4-FFF2-40B4-BE49-F238E27FC236}">
                  <a16:creationId xmlns:a16="http://schemas.microsoft.com/office/drawing/2014/main" id="{EFF306BC-7BCB-414D-92EB-C34622146F5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5102" y="1800964"/>
              <a:ext cx="325848" cy="325849"/>
            </a:xfrm>
            <a:prstGeom prst="rect">
              <a:avLst/>
            </a:prstGeom>
          </p:spPr>
        </p:pic>
      </p:grpSp>
      <p:grpSp>
        <p:nvGrpSpPr>
          <p:cNvPr id="3" name="Group 2">
            <a:extLst>
              <a:ext uri="{FF2B5EF4-FFF2-40B4-BE49-F238E27FC236}">
                <a16:creationId xmlns:a16="http://schemas.microsoft.com/office/drawing/2014/main" id="{33AD5146-7F5F-45D1-84AF-C456608A2340}"/>
              </a:ext>
            </a:extLst>
          </p:cNvPr>
          <p:cNvGrpSpPr/>
          <p:nvPr/>
        </p:nvGrpSpPr>
        <p:grpSpPr>
          <a:xfrm>
            <a:off x="415962" y="3164125"/>
            <a:ext cx="464128" cy="400111"/>
            <a:chOff x="423466" y="2814971"/>
            <a:chExt cx="464128" cy="400111"/>
          </a:xfrm>
        </p:grpSpPr>
        <p:sp>
          <p:nvSpPr>
            <p:cNvPr id="18" name="Hexagon 17">
              <a:extLst>
                <a:ext uri="{FF2B5EF4-FFF2-40B4-BE49-F238E27FC236}">
                  <a16:creationId xmlns:a16="http://schemas.microsoft.com/office/drawing/2014/main" id="{E53E7DA9-2181-4894-B454-5FBA40AED6B0}"/>
                </a:ext>
              </a:extLst>
            </p:cNvPr>
            <p:cNvSpPr/>
            <p:nvPr/>
          </p:nvSpPr>
          <p:spPr>
            <a:xfrm>
              <a:off x="423466" y="2814971"/>
              <a:ext cx="464128" cy="400111"/>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Repeat">
              <a:extLst>
                <a:ext uri="{FF2B5EF4-FFF2-40B4-BE49-F238E27FC236}">
                  <a16:creationId xmlns:a16="http://schemas.microsoft.com/office/drawing/2014/main" id="{B1674435-263E-48DC-A1BB-92672372947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0143" y="2851337"/>
              <a:ext cx="335770" cy="335771"/>
            </a:xfrm>
            <a:prstGeom prst="rect">
              <a:avLst/>
            </a:prstGeom>
          </p:spPr>
        </p:pic>
      </p:grpSp>
      <p:grpSp>
        <p:nvGrpSpPr>
          <p:cNvPr id="6" name="Group 5">
            <a:extLst>
              <a:ext uri="{FF2B5EF4-FFF2-40B4-BE49-F238E27FC236}">
                <a16:creationId xmlns:a16="http://schemas.microsoft.com/office/drawing/2014/main" id="{19A9FA98-6B1B-4840-9E81-2AA0C91B60F2}"/>
              </a:ext>
            </a:extLst>
          </p:cNvPr>
          <p:cNvGrpSpPr/>
          <p:nvPr/>
        </p:nvGrpSpPr>
        <p:grpSpPr>
          <a:xfrm>
            <a:off x="416968" y="4213455"/>
            <a:ext cx="464128" cy="400111"/>
            <a:chOff x="423466" y="3863968"/>
            <a:chExt cx="464128" cy="400111"/>
          </a:xfrm>
        </p:grpSpPr>
        <p:sp>
          <p:nvSpPr>
            <p:cNvPr id="21" name="Hexagon 20">
              <a:extLst>
                <a:ext uri="{FF2B5EF4-FFF2-40B4-BE49-F238E27FC236}">
                  <a16:creationId xmlns:a16="http://schemas.microsoft.com/office/drawing/2014/main" id="{C581C065-E28E-4BD7-9BF1-41435E8C73F1}"/>
                </a:ext>
              </a:extLst>
            </p:cNvPr>
            <p:cNvSpPr/>
            <p:nvPr/>
          </p:nvSpPr>
          <p:spPr>
            <a:xfrm>
              <a:off x="423466" y="3863968"/>
              <a:ext cx="464128" cy="400111"/>
            </a:xfrm>
            <a:prstGeom prst="hexagon">
              <a:avLst/>
            </a:prstGeom>
            <a:solidFill>
              <a:srgbClr val="1329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Graphic 21" descr="Lightbulb">
              <a:extLst>
                <a:ext uri="{FF2B5EF4-FFF2-40B4-BE49-F238E27FC236}">
                  <a16:creationId xmlns:a16="http://schemas.microsoft.com/office/drawing/2014/main" id="{CA5CAAE8-4CDD-42ED-B8AD-8A69488F153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77260" y="3883871"/>
              <a:ext cx="347313" cy="347314"/>
            </a:xfrm>
            <a:prstGeom prst="rect">
              <a:avLst/>
            </a:prstGeom>
          </p:spPr>
        </p:pic>
      </p:grpSp>
      <p:pic>
        <p:nvPicPr>
          <p:cNvPr id="30" name="Picture 29">
            <a:extLst>
              <a:ext uri="{FF2B5EF4-FFF2-40B4-BE49-F238E27FC236}">
                <a16:creationId xmlns:a16="http://schemas.microsoft.com/office/drawing/2014/main" id="{F5270B25-837D-4AD4-BA44-4B2DD1846DEE}"/>
              </a:ext>
            </a:extLst>
          </p:cNvPr>
          <p:cNvPicPr>
            <a:picLocks noChangeAspect="1"/>
          </p:cNvPicPr>
          <p:nvPr/>
        </p:nvPicPr>
        <p:blipFill>
          <a:blip r:embed="rId9"/>
          <a:stretch>
            <a:fillRect/>
          </a:stretch>
        </p:blipFill>
        <p:spPr>
          <a:xfrm>
            <a:off x="7315703" y="2335044"/>
            <a:ext cx="3490189" cy="2458384"/>
          </a:xfrm>
          <a:prstGeom prst="rect">
            <a:avLst/>
          </a:prstGeom>
        </p:spPr>
      </p:pic>
    </p:spTree>
    <p:extLst>
      <p:ext uri="{BB962C8B-B14F-4D97-AF65-F5344CB8AC3E}">
        <p14:creationId xmlns:p14="http://schemas.microsoft.com/office/powerpoint/2010/main" val="3064006986"/>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18061</TotalTime>
  <Words>1448</Words>
  <Application>Microsoft Office PowerPoint</Application>
  <PresentationFormat>Widescreen</PresentationFormat>
  <Paragraphs>184</Paragraphs>
  <Slides>19</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Calibri Light</vt:lpstr>
      <vt:lpstr>Century Gothic</vt:lpstr>
      <vt:lpstr>Sofia Pro Light</vt:lpstr>
      <vt:lpstr>Sofia Pro Medium</vt:lpstr>
      <vt:lpstr>1_Custom Design</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Kiely</dc:creator>
  <cp:lastModifiedBy>Allison Kiely</cp:lastModifiedBy>
  <cp:revision>445</cp:revision>
  <cp:lastPrinted>2018-06-20T14:01:18Z</cp:lastPrinted>
  <dcterms:created xsi:type="dcterms:W3CDTF">2017-05-31T15:21:17Z</dcterms:created>
  <dcterms:modified xsi:type="dcterms:W3CDTF">2019-03-06T18:41:55Z</dcterms:modified>
</cp:coreProperties>
</file>