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744" r:id="rId1"/>
  </p:sldMasterIdLst>
  <p:notesMasterIdLst>
    <p:notesMasterId r:id="rId4"/>
  </p:notesMasterIdLst>
  <p:handoutMasterIdLst>
    <p:handoutMasterId r:id="rId5"/>
  </p:handoutMasterIdLst>
  <p:sldIdLst>
    <p:sldId id="316" r:id="rId2"/>
    <p:sldId id="317" r:id="rId3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Kohn" initials="AK" lastIdx="5" clrIdx="0">
    <p:extLst/>
  </p:cmAuthor>
  <p:cmAuthor id="2" name="Joseph DeDalto" initials="JD" lastIdx="1" clrIdx="1">
    <p:extLst/>
  </p:cmAuthor>
  <p:cmAuthor id="3" name="Joseph DeDalto" initials="JD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7"/>
    <a:srgbClr val="374F9E"/>
    <a:srgbClr val="64C123"/>
    <a:srgbClr val="5DC5D8"/>
    <a:srgbClr val="F9F9F9"/>
    <a:srgbClr val="FFCC00"/>
    <a:srgbClr val="DF667A"/>
    <a:srgbClr val="F0ADD8"/>
    <a:srgbClr val="FFDB00"/>
    <a:srgbClr val="75C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77" autoAdjust="0"/>
    <p:restoredTop sz="96047"/>
  </p:normalViewPr>
  <p:slideViewPr>
    <p:cSldViewPr snapToObjects="1">
      <p:cViewPr varScale="1">
        <p:scale>
          <a:sx n="89" d="100"/>
          <a:sy n="89" d="100"/>
        </p:scale>
        <p:origin x="2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112A63-9F28-4C1A-BB06-4328324A0B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9FF78-42E5-4572-871C-5181576EDF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798D-7100-4CFB-BB84-389B6B61AA6C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02C89-E744-467B-8F7F-A5C1EE20C2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616A7-D346-445F-9ADB-FA4320AFB8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8D358-32E4-47CA-9F67-3F60D2CBDB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27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186C1-62A2-2A4A-9E57-A323D2AEF075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1D56-AA8A-A242-82B2-3737B5959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2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A745-DA5F-0D43-AB92-16E2D94603AE}" type="datetimeFigureOut">
              <a:rPr lang="en-US" smtClean="0"/>
              <a:t>4/15/19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8403-CD1F-194D-BCDC-1DA408C51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C275-1229-4879-BBEB-3DB2F400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228600"/>
            <a:ext cx="6703695" cy="194415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6667"/>
                </a:solidFill>
              </a:rPr>
              <a:t>Key Steps for </a:t>
            </a:r>
            <a:br>
              <a:rPr lang="en-US" b="1" dirty="0">
                <a:solidFill>
                  <a:srgbClr val="666667"/>
                </a:solidFill>
              </a:rPr>
            </a:br>
            <a:r>
              <a:rPr lang="en-US" b="1" dirty="0">
                <a:solidFill>
                  <a:srgbClr val="666667"/>
                </a:solidFill>
              </a:rPr>
              <a:t>Effective Equitable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130-B11F-4946-8E00-E7BD9ED5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4" y="1828800"/>
            <a:ext cx="6855142" cy="722376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en-US" sz="1800" b="1" dirty="0">
              <a:solidFill>
                <a:srgbClr val="64C123"/>
              </a:solidFill>
            </a:endParaRPr>
          </a:p>
          <a:p>
            <a:pPr marL="457200" indent="-457200">
              <a:buAutoNum type="arabicPeriod"/>
            </a:pPr>
            <a:r>
              <a:rPr lang="en-US" sz="1800" b="1" dirty="0">
                <a:solidFill>
                  <a:srgbClr val="64C123"/>
                </a:solidFill>
              </a:rPr>
              <a:t>Identify &amp; Understand Priorities for Target Audiences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cs typeface="Arial" panose="020B0604020202020204" pitchFamily="34" charset="0"/>
              </a:rPr>
              <a:t>You need to do this separately for each                                                                          audience and potentially each project.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cs typeface="Arial" panose="020B0604020202020204" pitchFamily="34" charset="0"/>
              </a:rPr>
              <a:t>Which audience(s) have you not heard from?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cs typeface="Arial" panose="020B0604020202020204" pitchFamily="34" charset="0"/>
              </a:rPr>
              <a:t>What does your audience value?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cs typeface="Arial" panose="020B0604020202020204" pitchFamily="34" charset="0"/>
              </a:rPr>
              <a:t>Recognize that individuals can be part of                                                                                  multiple audiences.</a:t>
            </a:r>
          </a:p>
          <a:p>
            <a:pPr marL="457200" indent="-457200">
              <a:buFont typeface="+mj-lt"/>
              <a:buAutoNum type="arabicPeriod" startAt="3"/>
            </a:pPr>
            <a:endParaRPr lang="en-US" sz="1200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1800" b="1" dirty="0">
                <a:solidFill>
                  <a:srgbClr val="64C123"/>
                </a:solidFill>
              </a:rPr>
              <a:t>Meet Them Where They Are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Take into account their physical location as well as their general knowledge/interest in your topic.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What places or events in the community does your audience frequent?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Focus on the “why”- but connect it to one of </a:t>
            </a:r>
            <a:r>
              <a:rPr lang="en-US" sz="1400" i="1" dirty="0"/>
              <a:t>their </a:t>
            </a:r>
            <a:r>
              <a:rPr lang="en-US" sz="1400" dirty="0"/>
              <a:t>“why’s”. Try not to assign your values to them.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Use a Street Team. Hire youth or engage volunteers in the community to be the ambassadors for the work.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How long do you need to engage them? What amenities will they need in that time? You must account for these additional costs.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400" dirty="0"/>
              <a:t>Childcare, food, transportation, translation, accessibility services, incentives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800" dirty="0">
                <a:solidFill>
                  <a:srgbClr val="666667"/>
                </a:solidFill>
              </a:rPr>
              <a:t>Incentives that work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2B786-0C1C-44EE-9B1E-DD66103C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6" y="9281756"/>
            <a:ext cx="1723104" cy="54804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8AD68A-6F02-4D54-B153-624510DF3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12742"/>
              </p:ext>
            </p:extLst>
          </p:nvPr>
        </p:nvGraphicFramePr>
        <p:xfrm>
          <a:off x="534353" y="7432040"/>
          <a:ext cx="693038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9447">
                  <a:extLst>
                    <a:ext uri="{9D8B030D-6E8A-4147-A177-3AD203B41FA5}">
                      <a16:colId xmlns:a16="http://schemas.microsoft.com/office/drawing/2014/main" val="3391064994"/>
                    </a:ext>
                  </a:extLst>
                </a:gridCol>
                <a:gridCol w="3730942">
                  <a:extLst>
                    <a:ext uri="{9D8B030D-6E8A-4147-A177-3AD203B41FA5}">
                      <a16:colId xmlns:a16="http://schemas.microsoft.com/office/drawing/2014/main" val="297367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Audience</a:t>
                      </a:r>
                    </a:p>
                  </a:txBody>
                  <a:tcPr>
                    <a:solidFill>
                      <a:srgbClr val="374F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Incentive</a:t>
                      </a:r>
                    </a:p>
                  </a:txBody>
                  <a:tcPr>
                    <a:solidFill>
                      <a:srgbClr val="374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61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Low Income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666667">
                            <a:tint val="66000"/>
                            <a:satMod val="160000"/>
                          </a:srgbClr>
                        </a:gs>
                        <a:gs pos="50000">
                          <a:srgbClr val="666667">
                            <a:tint val="44500"/>
                            <a:satMod val="160000"/>
                          </a:srgbClr>
                        </a:gs>
                        <a:gs pos="100000">
                          <a:srgbClr val="666667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Food, gift cards (grocery stores), child care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666667">
                            <a:tint val="66000"/>
                            <a:satMod val="160000"/>
                          </a:srgbClr>
                        </a:gs>
                        <a:gs pos="50000">
                          <a:srgbClr val="666667">
                            <a:tint val="44500"/>
                            <a:satMod val="160000"/>
                          </a:srgbClr>
                        </a:gs>
                        <a:gs pos="100000">
                          <a:srgbClr val="666667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947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Youth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64C123">
                            <a:tint val="66000"/>
                            <a:satMod val="160000"/>
                          </a:srgbClr>
                        </a:gs>
                        <a:gs pos="50000">
                          <a:srgbClr val="64C123">
                            <a:tint val="44500"/>
                            <a:satMod val="160000"/>
                          </a:srgbClr>
                        </a:gs>
                        <a:gs pos="100000">
                          <a:srgbClr val="64C12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Food, tech (tablets, echo dots), T-shirts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64C123">
                            <a:tint val="66000"/>
                            <a:satMod val="160000"/>
                          </a:srgbClr>
                        </a:gs>
                        <a:gs pos="50000">
                          <a:srgbClr val="64C123">
                            <a:tint val="44500"/>
                            <a:satMod val="160000"/>
                          </a:srgbClr>
                        </a:gs>
                        <a:gs pos="100000">
                          <a:srgbClr val="64C12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65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People Experiencing Homelessness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666667">
                            <a:tint val="66000"/>
                            <a:satMod val="160000"/>
                          </a:srgbClr>
                        </a:gs>
                        <a:gs pos="50000">
                          <a:srgbClr val="666667">
                            <a:tint val="44500"/>
                            <a:satMod val="160000"/>
                          </a:srgbClr>
                        </a:gs>
                        <a:gs pos="100000">
                          <a:srgbClr val="666667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Food, socks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666667">
                            <a:tint val="66000"/>
                            <a:satMod val="160000"/>
                          </a:srgbClr>
                        </a:gs>
                        <a:gs pos="50000">
                          <a:srgbClr val="666667">
                            <a:tint val="44500"/>
                            <a:satMod val="160000"/>
                          </a:srgbClr>
                        </a:gs>
                        <a:gs pos="100000">
                          <a:srgbClr val="666667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4395233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BC6CC6E-031B-4694-A2D0-EB34EB1A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KIMLUNDGRENASSOCIATES.COM</a:t>
            </a:r>
          </a:p>
        </p:txBody>
      </p:sp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81A60561-C0B3-47A0-B855-B8457720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92621"/>
            <a:ext cx="2498408" cy="166560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F8413C-9751-4AFE-87A8-A52E02E04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58498"/>
              </p:ext>
            </p:extLst>
          </p:nvPr>
        </p:nvGraphicFramePr>
        <p:xfrm>
          <a:off x="225287" y="200234"/>
          <a:ext cx="7321826" cy="333166"/>
        </p:xfrm>
        <a:graphic>
          <a:graphicData uri="http://schemas.openxmlformats.org/drawingml/2006/table">
            <a:tbl>
              <a:tblPr/>
              <a:tblGrid>
                <a:gridCol w="7321826">
                  <a:extLst>
                    <a:ext uri="{9D8B030D-6E8A-4147-A177-3AD203B41FA5}">
                      <a16:colId xmlns:a16="http://schemas.microsoft.com/office/drawing/2014/main" val="1572586097"/>
                    </a:ext>
                  </a:extLst>
                </a:gridCol>
              </a:tblGrid>
              <a:tr h="3331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35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25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5130-B11F-4946-8E00-E7BD9ED5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1001"/>
            <a:ext cx="6629399" cy="767474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endParaRPr lang="en-US" sz="1800" b="1" dirty="0">
              <a:solidFill>
                <a:srgbClr val="64C123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1800" b="1" dirty="0">
                <a:solidFill>
                  <a:srgbClr val="64C123"/>
                </a:solidFill>
              </a:rPr>
              <a:t>Build Capacity of Local Organizations</a:t>
            </a:r>
          </a:p>
          <a:p>
            <a:pPr lvl="1"/>
            <a:r>
              <a:rPr lang="en-US" sz="1400" dirty="0"/>
              <a:t>Which existing organizations already work with your target audience?</a:t>
            </a:r>
          </a:p>
          <a:p>
            <a:pPr lvl="1"/>
            <a:r>
              <a:rPr lang="en-US" sz="1400" dirty="0"/>
              <a:t>Align with their mission. Help them see how supporting your work actually promotes and delivers their mission.</a:t>
            </a:r>
          </a:p>
          <a:p>
            <a:pPr lvl="1"/>
            <a:r>
              <a:rPr lang="en-US" sz="1400" dirty="0"/>
              <a:t>Provide training and workshops about your project and the topic- i.e. climate change communication training. </a:t>
            </a:r>
          </a:p>
          <a:p>
            <a:pPr lvl="1"/>
            <a:r>
              <a:rPr lang="en-US" sz="1400" dirty="0"/>
              <a:t>Provide ongoing support- technical, financial, communication, etc.</a:t>
            </a:r>
          </a:p>
          <a:p>
            <a:pPr lvl="2"/>
            <a:r>
              <a:rPr lang="en-US" sz="1400" dirty="0"/>
              <a:t>Content for social media, newsletters and blogs</a:t>
            </a:r>
          </a:p>
          <a:p>
            <a:pPr lvl="2"/>
            <a:r>
              <a:rPr lang="en-US" sz="1400" dirty="0"/>
              <a:t>Paid street team or internship opportunities for their members/staff</a:t>
            </a:r>
          </a:p>
          <a:p>
            <a:pPr marL="0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1800" b="1" dirty="0">
                <a:solidFill>
                  <a:srgbClr val="64C123"/>
                </a:solidFill>
              </a:rPr>
              <a:t>Set Targets &amp; Evaluate</a:t>
            </a:r>
          </a:p>
          <a:p>
            <a:pPr lvl="1"/>
            <a:r>
              <a:rPr lang="en-US" sz="1400" dirty="0"/>
              <a:t>What does success look like?</a:t>
            </a:r>
          </a:p>
          <a:p>
            <a:pPr lvl="1"/>
            <a:r>
              <a:rPr lang="en-US" sz="1400" dirty="0"/>
              <a:t>Establish your targets early and assess your progress regularly so you can adjust your tactics if you are falling short.</a:t>
            </a:r>
          </a:p>
          <a:p>
            <a:pPr lvl="1"/>
            <a:r>
              <a:rPr lang="en-US" sz="1400" dirty="0"/>
              <a:t>Recognize that some information is not easily gained (i.e. income), so you need to develop metrics accordingly.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2B786-0C1C-44EE-9B1E-DD66103C6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6" y="9354463"/>
            <a:ext cx="1494504" cy="4753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9AC6DC-0DAE-4732-AAD9-D96650C4B3F6}"/>
              </a:ext>
            </a:extLst>
          </p:cNvPr>
          <p:cNvSpPr txBox="1">
            <a:spLocks/>
          </p:cNvSpPr>
          <p:nvPr/>
        </p:nvSpPr>
        <p:spPr>
          <a:xfrm>
            <a:off x="609601" y="152401"/>
            <a:ext cx="76200" cy="7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666667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09D4C1-9870-4D41-BF5A-780FBDA09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418"/>
              </p:ext>
            </p:extLst>
          </p:nvPr>
        </p:nvGraphicFramePr>
        <p:xfrm>
          <a:off x="225287" y="200234"/>
          <a:ext cx="7321826" cy="333166"/>
        </p:xfrm>
        <a:graphic>
          <a:graphicData uri="http://schemas.openxmlformats.org/drawingml/2006/table">
            <a:tbl>
              <a:tblPr/>
              <a:tblGrid>
                <a:gridCol w="7321826">
                  <a:extLst>
                    <a:ext uri="{9D8B030D-6E8A-4147-A177-3AD203B41FA5}">
                      <a16:colId xmlns:a16="http://schemas.microsoft.com/office/drawing/2014/main" val="1572586097"/>
                    </a:ext>
                  </a:extLst>
                </a:gridCol>
              </a:tblGrid>
              <a:tr h="3331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4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353888"/>
                  </a:ext>
                </a:extLst>
              </a:tr>
            </a:tbl>
          </a:graphicData>
        </a:graphic>
      </p:graphicFrame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D7BF3DB-DCB1-418C-AB12-32375197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</p:spPr>
        <p:txBody>
          <a:bodyPr/>
          <a:lstStyle/>
          <a:p>
            <a:r>
              <a:rPr lang="en-US" dirty="0"/>
              <a:t>KIMLUNDGRENASSOCIATES.COM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B6A2AB-94CF-4851-A8CA-5CEE803D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35" y="4831442"/>
            <a:ext cx="5897930" cy="3224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3A5BDA-B9EB-744E-96C2-61F34FCED9F8}"/>
              </a:ext>
            </a:extLst>
          </p:cNvPr>
          <p:cNvSpPr txBox="1"/>
          <p:nvPr/>
        </p:nvSpPr>
        <p:spPr>
          <a:xfrm>
            <a:off x="937236" y="8236518"/>
            <a:ext cx="589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i="1" dirty="0"/>
              <a:t>Keep the conversation going with your community in a meaningful, equitable way with KLA’s Dashboard, public engagement and communications support. </a:t>
            </a:r>
          </a:p>
        </p:txBody>
      </p:sp>
    </p:spTree>
    <p:extLst>
      <p:ext uri="{BB962C8B-B14F-4D97-AF65-F5344CB8AC3E}">
        <p14:creationId xmlns:p14="http://schemas.microsoft.com/office/powerpoint/2010/main" val="317239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3182</TotalTime>
  <Words>370</Words>
  <Application>Microsoft Macintosh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Key Steps for  Effective Equitable Engagement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DeDalto</dc:creator>
  <cp:lastModifiedBy>Microsoft Office User</cp:lastModifiedBy>
  <cp:revision>255</cp:revision>
  <dcterms:created xsi:type="dcterms:W3CDTF">2018-08-20T19:30:14Z</dcterms:created>
  <dcterms:modified xsi:type="dcterms:W3CDTF">2019-04-15T15:59:52Z</dcterms:modified>
</cp:coreProperties>
</file>