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302" r:id="rId2"/>
    <p:sldId id="296" r:id="rId3"/>
    <p:sldId id="258" r:id="rId4"/>
    <p:sldId id="293" r:id="rId5"/>
    <p:sldId id="303" r:id="rId6"/>
    <p:sldId id="305" r:id="rId7"/>
    <p:sldId id="257" r:id="rId8"/>
    <p:sldId id="260" r:id="rId9"/>
    <p:sldId id="261" r:id="rId10"/>
    <p:sldId id="262" r:id="rId11"/>
    <p:sldId id="263" r:id="rId12"/>
    <p:sldId id="306" r:id="rId13"/>
    <p:sldId id="264" r:id="rId14"/>
    <p:sldId id="265" r:id="rId15"/>
    <p:sldId id="297" r:id="rId16"/>
    <p:sldId id="266" r:id="rId17"/>
    <p:sldId id="267" r:id="rId18"/>
    <p:sldId id="307" r:id="rId19"/>
    <p:sldId id="268" r:id="rId20"/>
    <p:sldId id="269" r:id="rId21"/>
    <p:sldId id="271" r:id="rId22"/>
    <p:sldId id="298" r:id="rId23"/>
    <p:sldId id="270" r:id="rId24"/>
    <p:sldId id="308" r:id="rId25"/>
    <p:sldId id="291" r:id="rId26"/>
    <p:sldId id="273" r:id="rId27"/>
    <p:sldId id="290" r:id="rId28"/>
    <p:sldId id="274" r:id="rId29"/>
    <p:sldId id="275" r:id="rId30"/>
    <p:sldId id="276" r:id="rId31"/>
    <p:sldId id="309" r:id="rId32"/>
    <p:sldId id="277" r:id="rId33"/>
    <p:sldId id="278" r:id="rId34"/>
    <p:sldId id="292" r:id="rId35"/>
    <p:sldId id="279" r:id="rId36"/>
    <p:sldId id="280" r:id="rId37"/>
    <p:sldId id="281" r:id="rId38"/>
    <p:sldId id="282" r:id="rId39"/>
    <p:sldId id="283" r:id="rId40"/>
    <p:sldId id="284" r:id="rId41"/>
    <p:sldId id="285" r:id="rId42"/>
    <p:sldId id="286" r:id="rId43"/>
    <p:sldId id="301" r:id="rId44"/>
    <p:sldId id="287" r:id="rId45"/>
    <p:sldId id="288" r:id="rId46"/>
    <p:sldId id="289" r:id="rId47"/>
    <p:sldId id="300" r:id="rId48"/>
    <p:sldId id="304" r:id="rId49"/>
    <p:sldId id="299" r:id="rId50"/>
    <p:sldId id="310"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4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302" autoAdjust="0"/>
  </p:normalViewPr>
  <p:slideViewPr>
    <p:cSldViewPr snapToGrid="0" snapToObjects="1">
      <p:cViewPr>
        <p:scale>
          <a:sx n="76" d="100"/>
          <a:sy n="76" d="100"/>
        </p:scale>
        <p:origin x="-528"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624104-54E0-DB48-A68D-115683877D6A}" type="datetimeFigureOut">
              <a:rPr lang="en-US" smtClean="0"/>
              <a:t>6/16/15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1BE039-30C7-AF4B-9781-16063D0A198F}" type="slidenum">
              <a:rPr lang="en-US" smtClean="0"/>
              <a:t>‹#›</a:t>
            </a:fld>
            <a:endParaRPr lang="en-US"/>
          </a:p>
        </p:txBody>
      </p:sp>
    </p:spTree>
    <p:extLst>
      <p:ext uri="{BB962C8B-B14F-4D97-AF65-F5344CB8AC3E}">
        <p14:creationId xmlns:p14="http://schemas.microsoft.com/office/powerpoint/2010/main" val="3439904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EDE63C-5A58-5845-8A24-BDF64EE6B52D}" type="datetimeFigureOut">
              <a:rPr lang="en-US" smtClean="0"/>
              <a:t>6/16/15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0A69D0-6717-F645-AE8D-7A576438B100}" type="slidenum">
              <a:rPr lang="en-US" smtClean="0"/>
              <a:t>‹#›</a:t>
            </a:fld>
            <a:endParaRPr lang="en-US"/>
          </a:p>
        </p:txBody>
      </p:sp>
    </p:spTree>
    <p:extLst>
      <p:ext uri="{BB962C8B-B14F-4D97-AF65-F5344CB8AC3E}">
        <p14:creationId xmlns:p14="http://schemas.microsoft.com/office/powerpoint/2010/main" val="20941436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r>
              <a:rPr lang="en-US" sz="1200" dirty="0" smtClean="0">
                <a:solidFill>
                  <a:schemeClr val="bg1"/>
                </a:solidFill>
                <a:latin typeface="Arial"/>
                <a:cs typeface="Arial"/>
              </a:rPr>
              <a:t>Tittle Slide. </a:t>
            </a:r>
          </a:p>
          <a:p>
            <a:pPr algn="ctr"/>
            <a:r>
              <a:rPr lang="en-US" sz="1200" dirty="0" smtClean="0">
                <a:solidFill>
                  <a:schemeClr val="bg1"/>
                </a:solidFill>
                <a:latin typeface="Arial"/>
                <a:cs typeface="Arial"/>
              </a:rPr>
              <a:t>We will begin the webinar</a:t>
            </a:r>
            <a:r>
              <a:rPr lang="en-US" sz="1200" baseline="0" dirty="0" smtClean="0">
                <a:solidFill>
                  <a:schemeClr val="bg1"/>
                </a:solidFill>
                <a:latin typeface="Arial"/>
                <a:cs typeface="Arial"/>
              </a:rPr>
              <a:t> at 2:03</a:t>
            </a:r>
            <a:endParaRPr lang="en-US" sz="1200" dirty="0" smtClean="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fld id="{A474CB26-9692-4C4B-BF47-C72365D7FCE1}" type="slidenum">
              <a:rPr lang="en-US" smtClean="0"/>
              <a:t>1</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2800" dirty="0" smtClean="0">
                <a:solidFill>
                  <a:schemeClr val="bg1"/>
                </a:solidFill>
                <a:latin typeface="Arial"/>
                <a:cs typeface="Arial"/>
              </a:rPr>
              <a:t>One teaspoon of agriculture or turf soil contains:</a:t>
            </a:r>
          </a:p>
          <a:p>
            <a:pPr marL="914400" lvl="1" indent="-457200">
              <a:buFont typeface="Arial"/>
              <a:buChar char="•"/>
            </a:pPr>
            <a:r>
              <a:rPr lang="en-US" sz="2800" dirty="0" smtClean="0">
                <a:solidFill>
                  <a:schemeClr val="bg1"/>
                </a:solidFill>
                <a:latin typeface="Arial"/>
                <a:cs typeface="Arial"/>
              </a:rPr>
              <a:t>100 million to 1 billion bacteria.</a:t>
            </a:r>
          </a:p>
          <a:p>
            <a:pPr marL="914400" lvl="1" indent="-457200">
              <a:buFont typeface="Arial"/>
              <a:buChar char="•"/>
            </a:pPr>
            <a:r>
              <a:rPr lang="en-US" sz="2800" dirty="0" smtClean="0">
                <a:solidFill>
                  <a:schemeClr val="bg1"/>
                </a:solidFill>
                <a:latin typeface="Arial"/>
                <a:cs typeface="Arial"/>
              </a:rPr>
              <a:t>Several yards (mycelium) of fungi.</a:t>
            </a:r>
          </a:p>
          <a:p>
            <a:pPr marL="914400" lvl="1" indent="-457200">
              <a:buFont typeface="Arial"/>
              <a:buChar char="•"/>
            </a:pPr>
            <a:r>
              <a:rPr lang="en-US" sz="2800" dirty="0" smtClean="0">
                <a:solidFill>
                  <a:schemeClr val="bg1"/>
                </a:solidFill>
                <a:latin typeface="Arial"/>
                <a:cs typeface="Arial"/>
              </a:rPr>
              <a:t>7,000 protozoa.</a:t>
            </a:r>
          </a:p>
          <a:p>
            <a:pPr marL="914400" lvl="1" indent="-457200">
              <a:buFont typeface="Arial"/>
              <a:buChar char="•"/>
            </a:pPr>
            <a:r>
              <a:rPr lang="en-US" sz="2800" dirty="0" smtClean="0">
                <a:solidFill>
                  <a:schemeClr val="bg1"/>
                </a:solidFill>
                <a:latin typeface="Arial"/>
                <a:cs typeface="Arial"/>
              </a:rPr>
              <a:t>10 – 20 nematodes.</a:t>
            </a:r>
          </a:p>
          <a:p>
            <a:pPr marL="914400" lvl="1" indent="-457200">
              <a:buFont typeface="Arial"/>
              <a:buChar char="•"/>
            </a:pPr>
            <a:r>
              <a:rPr lang="en-US" sz="2800" dirty="0" smtClean="0">
                <a:solidFill>
                  <a:schemeClr val="bg1"/>
                </a:solidFill>
                <a:latin typeface="Arial"/>
                <a:cs typeface="Arial"/>
              </a:rPr>
              <a:t>Up to 100 </a:t>
            </a:r>
            <a:r>
              <a:rPr lang="en-US" sz="2800" dirty="0" err="1" smtClean="0">
                <a:solidFill>
                  <a:schemeClr val="bg1"/>
                </a:solidFill>
                <a:latin typeface="Arial"/>
                <a:cs typeface="Arial"/>
              </a:rPr>
              <a:t>anthropods</a:t>
            </a:r>
            <a:r>
              <a:rPr lang="en-US" sz="2800" dirty="0" smtClean="0">
                <a:solidFill>
                  <a:schemeClr val="bg1"/>
                </a:solidFill>
                <a:latin typeface="Arial"/>
                <a:cs typeface="Arial"/>
              </a:rPr>
              <a:t>. </a:t>
            </a:r>
          </a:p>
          <a:p>
            <a:pPr marL="914400" lvl="1" indent="-457200">
              <a:buFont typeface="Arial"/>
              <a:buChar char="•"/>
            </a:pPr>
            <a:r>
              <a:rPr lang="en-US" sz="2800" dirty="0" smtClean="0">
                <a:solidFill>
                  <a:schemeClr val="bg1"/>
                </a:solidFill>
                <a:latin typeface="Arial"/>
                <a:cs typeface="Arial"/>
              </a:rPr>
              <a:t>5 – 30 earthworms.</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10</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a:t>
            </a:r>
            <a:r>
              <a:rPr lang="en-US" baseline="0" dirty="0" smtClean="0"/>
              <a:t> two: Components of Soil</a:t>
            </a:r>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11</a:t>
            </a:fld>
            <a:endParaRPr lang="en-US"/>
          </a:p>
        </p:txBody>
      </p:sp>
    </p:spTree>
    <p:extLst>
      <p:ext uri="{BB962C8B-B14F-4D97-AF65-F5344CB8AC3E}">
        <p14:creationId xmlns:p14="http://schemas.microsoft.com/office/powerpoint/2010/main" val="151589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12</a:t>
            </a:fld>
            <a:endParaRPr lang="en-US" dirty="0"/>
          </a:p>
        </p:txBody>
      </p:sp>
    </p:spTree>
    <p:extLst>
      <p:ext uri="{BB962C8B-B14F-4D97-AF65-F5344CB8AC3E}">
        <p14:creationId xmlns:p14="http://schemas.microsoft.com/office/powerpoint/2010/main" val="444448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4000" dirty="0" smtClean="0">
                <a:solidFill>
                  <a:schemeClr val="bg1"/>
                </a:solidFill>
                <a:latin typeface="Arial"/>
                <a:cs typeface="Arial"/>
              </a:rPr>
              <a:t>Components.</a:t>
            </a:r>
          </a:p>
          <a:p>
            <a:pPr marL="914400" lvl="1" indent="-457200">
              <a:buFont typeface="Arial"/>
              <a:buChar char="•"/>
            </a:pPr>
            <a:r>
              <a:rPr lang="en-US" sz="3000" dirty="0" smtClean="0">
                <a:solidFill>
                  <a:schemeClr val="bg1"/>
                </a:solidFill>
                <a:latin typeface="Arial"/>
                <a:cs typeface="Arial"/>
              </a:rPr>
              <a:t>Minerals (inorganic material).</a:t>
            </a:r>
          </a:p>
          <a:p>
            <a:pPr marL="914400" lvl="1" indent="-457200">
              <a:buFont typeface="Arial"/>
              <a:buChar char="•"/>
            </a:pPr>
            <a:r>
              <a:rPr lang="en-US" sz="3000" dirty="0" smtClean="0">
                <a:solidFill>
                  <a:schemeClr val="bg1"/>
                </a:solidFill>
                <a:latin typeface="Arial"/>
                <a:cs typeface="Arial"/>
              </a:rPr>
              <a:t>Organic matter.</a:t>
            </a:r>
          </a:p>
          <a:p>
            <a:pPr marL="914400" lvl="1" indent="-457200">
              <a:buFont typeface="Arial"/>
              <a:buChar char="•"/>
            </a:pPr>
            <a:r>
              <a:rPr lang="en-US" sz="3000" dirty="0" smtClean="0">
                <a:solidFill>
                  <a:schemeClr val="bg1"/>
                </a:solidFill>
                <a:latin typeface="Arial"/>
                <a:cs typeface="Arial"/>
              </a:rPr>
              <a:t>Water,</a:t>
            </a:r>
          </a:p>
          <a:p>
            <a:pPr marL="914400" lvl="1" indent="-457200">
              <a:buFont typeface="Arial"/>
              <a:buChar char="•"/>
            </a:pPr>
            <a:r>
              <a:rPr lang="en-US" sz="3000" dirty="0" smtClean="0">
                <a:solidFill>
                  <a:schemeClr val="bg1"/>
                </a:solidFill>
                <a:latin typeface="Arial"/>
                <a:cs typeface="Arial"/>
              </a:rPr>
              <a:t>Soil air (soil atmosphere).</a:t>
            </a:r>
          </a:p>
          <a:p>
            <a:pPr marL="914400" lvl="1" indent="-457200">
              <a:buFont typeface="Arial"/>
              <a:buChar char="•"/>
            </a:pPr>
            <a:r>
              <a:rPr lang="en-US" sz="3000" dirty="0" smtClean="0">
                <a:solidFill>
                  <a:schemeClr val="bg1"/>
                </a:solidFill>
                <a:latin typeface="Arial"/>
                <a:cs typeface="Arial"/>
              </a:rPr>
              <a:t>Soil microorganisms.</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13</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Organize by alphabet</a:t>
            </a:r>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14</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Organize by alphabet</a:t>
            </a:r>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15</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800" dirty="0" smtClean="0">
                <a:solidFill>
                  <a:schemeClr val="bg1"/>
                </a:solidFill>
                <a:latin typeface="Arial"/>
                <a:cs typeface="Arial"/>
              </a:rPr>
              <a:t>Organic Matter.</a:t>
            </a:r>
          </a:p>
          <a:p>
            <a:pPr marL="457200" indent="-457200">
              <a:buFont typeface="Arial"/>
              <a:buChar char="•"/>
            </a:pPr>
            <a:r>
              <a:rPr lang="en-US" sz="1200" dirty="0" smtClean="0">
                <a:solidFill>
                  <a:schemeClr val="bg1"/>
                </a:solidFill>
                <a:latin typeface="Arial"/>
                <a:cs typeface="Arial"/>
              </a:rPr>
              <a:t>Derived form plants and animals.</a:t>
            </a:r>
          </a:p>
          <a:p>
            <a:pPr marL="457200" indent="-457200">
              <a:buFont typeface="Arial"/>
              <a:buChar char="•"/>
            </a:pPr>
            <a:r>
              <a:rPr lang="en-US" sz="1200" dirty="0" smtClean="0">
                <a:solidFill>
                  <a:schemeClr val="bg1"/>
                </a:solidFill>
                <a:latin typeface="Arial"/>
                <a:cs typeface="Arial"/>
              </a:rPr>
              <a:t>Contributes to soil nitrogen, phosphorous and sulfur.</a:t>
            </a:r>
          </a:p>
          <a:p>
            <a:pPr marL="457200" indent="-457200">
              <a:buFont typeface="Arial"/>
              <a:buChar char="•"/>
            </a:pPr>
            <a:r>
              <a:rPr lang="en-US" sz="1200" dirty="0" smtClean="0">
                <a:solidFill>
                  <a:schemeClr val="bg1"/>
                </a:solidFill>
                <a:latin typeface="Arial"/>
                <a:cs typeface="Arial"/>
              </a:rPr>
              <a:t>Soil is 3 – 5% organic matter.</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16</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4000" dirty="0" smtClean="0">
                <a:solidFill>
                  <a:schemeClr val="bg1"/>
                </a:solidFill>
                <a:latin typeface="Arial"/>
                <a:cs typeface="Arial"/>
              </a:rPr>
              <a:t>Water.</a:t>
            </a:r>
          </a:p>
          <a:p>
            <a:pPr marL="914400" lvl="1" indent="-457200">
              <a:buFont typeface="Arial"/>
              <a:buChar char="•"/>
            </a:pPr>
            <a:r>
              <a:rPr lang="en-US" sz="2800" dirty="0" smtClean="0">
                <a:solidFill>
                  <a:schemeClr val="bg1"/>
                </a:solidFill>
                <a:latin typeface="Arial"/>
                <a:cs typeface="Arial"/>
              </a:rPr>
              <a:t>Solvent and carrier for plant nutrients.</a:t>
            </a:r>
          </a:p>
          <a:p>
            <a:pPr marL="914400" lvl="1" indent="-457200">
              <a:buFont typeface="Arial"/>
              <a:buChar char="•"/>
            </a:pPr>
            <a:r>
              <a:rPr lang="en-US" sz="2800" dirty="0" smtClean="0">
                <a:solidFill>
                  <a:schemeClr val="bg1"/>
                </a:solidFill>
                <a:latin typeface="Arial"/>
                <a:cs typeface="Arial"/>
              </a:rPr>
              <a:t>Microorganisms require water for their metabolic processes.</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17</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18</a:t>
            </a:fld>
            <a:endParaRPr lang="en-US" dirty="0"/>
          </a:p>
        </p:txBody>
      </p:sp>
    </p:spTree>
    <p:extLst>
      <p:ext uri="{BB962C8B-B14F-4D97-AF65-F5344CB8AC3E}">
        <p14:creationId xmlns:p14="http://schemas.microsoft.com/office/powerpoint/2010/main" val="3169606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3500" dirty="0" smtClean="0">
                <a:solidFill>
                  <a:schemeClr val="bg1"/>
                </a:solidFill>
                <a:latin typeface="Arial"/>
                <a:cs typeface="Arial"/>
              </a:rPr>
              <a:t>Soil Air (Soil Atmosphere).</a:t>
            </a:r>
          </a:p>
          <a:p>
            <a:pPr marL="914400" lvl="1" indent="-457200">
              <a:buFont typeface="Arial"/>
              <a:buChar char="•"/>
            </a:pPr>
            <a:r>
              <a:rPr lang="en-US" sz="2800" dirty="0" smtClean="0">
                <a:solidFill>
                  <a:schemeClr val="bg1"/>
                </a:solidFill>
                <a:latin typeface="Arial"/>
                <a:cs typeface="Arial"/>
              </a:rPr>
              <a:t>50% of soil volume is pore spaces filled with air and/or water.</a:t>
            </a:r>
          </a:p>
          <a:p>
            <a:pPr marL="914400" lvl="1" indent="-457200">
              <a:buFont typeface="Arial"/>
              <a:buChar char="•"/>
            </a:pPr>
            <a:r>
              <a:rPr lang="en-US" sz="2800" dirty="0" smtClean="0">
                <a:solidFill>
                  <a:schemeClr val="bg1"/>
                </a:solidFill>
                <a:latin typeface="Arial"/>
                <a:cs typeface="Arial"/>
              </a:rPr>
              <a:t>Gases in soil air are:</a:t>
            </a:r>
          </a:p>
          <a:p>
            <a:pPr marL="1371600" lvl="2" indent="-457200">
              <a:buFont typeface="Arial"/>
              <a:buChar char="•"/>
            </a:pPr>
            <a:r>
              <a:rPr lang="en-US" sz="2800" dirty="0" smtClean="0">
                <a:solidFill>
                  <a:schemeClr val="bg1"/>
                </a:solidFill>
                <a:latin typeface="Arial"/>
                <a:cs typeface="Arial"/>
              </a:rPr>
              <a:t>Oxygen, nitrogen, carbon dioxide and water vapor.</a:t>
            </a:r>
          </a:p>
          <a:p>
            <a:pPr marL="914400" lvl="1" indent="-457200">
              <a:buFont typeface="Arial"/>
              <a:buChar char="•"/>
            </a:pPr>
            <a:r>
              <a:rPr lang="en-US" sz="2800" dirty="0" smtClean="0">
                <a:solidFill>
                  <a:schemeClr val="bg1"/>
                </a:solidFill>
                <a:latin typeface="Arial"/>
                <a:cs typeface="Arial"/>
              </a:rPr>
              <a:t>Due to soil microorganisms, soil air has more carbon dioxide than oxygen.</a:t>
            </a:r>
          </a:p>
          <a:p>
            <a:endParaRPr lang="en-US" b="1" dirty="0"/>
          </a:p>
        </p:txBody>
      </p:sp>
      <p:sp>
        <p:nvSpPr>
          <p:cNvPr id="4" name="Slide Number Placeholder 3"/>
          <p:cNvSpPr>
            <a:spLocks noGrp="1"/>
          </p:cNvSpPr>
          <p:nvPr>
            <p:ph type="sldNum" sz="quarter" idx="10"/>
          </p:nvPr>
        </p:nvSpPr>
        <p:spPr/>
        <p:txBody>
          <a:bodyPr/>
          <a:lstStyle/>
          <a:p>
            <a:fld id="{A474CB26-9692-4C4B-BF47-C72365D7FCE1}" type="slidenum">
              <a:rPr lang="en-US" smtClean="0"/>
              <a:t>19</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a:t>
            </a:r>
            <a:r>
              <a:rPr lang="en-US" baseline="0" dirty="0" smtClean="0"/>
              <a:t> yourself</a:t>
            </a:r>
            <a:endParaRPr lang="en-US" dirty="0"/>
          </a:p>
        </p:txBody>
      </p:sp>
      <p:sp>
        <p:nvSpPr>
          <p:cNvPr id="4" name="Slide Number Placeholder 3"/>
          <p:cNvSpPr>
            <a:spLocks noGrp="1"/>
          </p:cNvSpPr>
          <p:nvPr>
            <p:ph type="sldNum" sz="quarter" idx="10"/>
          </p:nvPr>
        </p:nvSpPr>
        <p:spPr/>
        <p:txBody>
          <a:bodyPr/>
          <a:lstStyle/>
          <a:p>
            <a:fld id="{960A69D0-6717-F645-AE8D-7A576438B100}" type="slidenum">
              <a:rPr lang="en-US" smtClean="0"/>
              <a:t>2</a:t>
            </a:fld>
            <a:endParaRPr lang="en-US"/>
          </a:p>
        </p:txBody>
      </p:sp>
    </p:spTree>
    <p:extLst>
      <p:ext uri="{BB962C8B-B14F-4D97-AF65-F5344CB8AC3E}">
        <p14:creationId xmlns:p14="http://schemas.microsoft.com/office/powerpoint/2010/main" val="1905270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800" dirty="0" smtClean="0">
                <a:solidFill>
                  <a:schemeClr val="bg1"/>
                </a:solidFill>
                <a:latin typeface="Arial"/>
                <a:cs typeface="Arial"/>
              </a:rPr>
              <a:t>Soil Microorganisms.</a:t>
            </a:r>
          </a:p>
          <a:p>
            <a:pPr marL="457200" indent="-457200">
              <a:buFont typeface="Arial"/>
              <a:buChar char="•"/>
            </a:pPr>
            <a:r>
              <a:rPr lang="en-US" sz="1200" dirty="0" smtClean="0">
                <a:solidFill>
                  <a:schemeClr val="bg1"/>
                </a:solidFill>
                <a:latin typeface="Arial"/>
                <a:cs typeface="Arial"/>
              </a:rPr>
              <a:t>There are more microbes in a teaspoon of soil than there are people on earth.</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20</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Picture shows: </a:t>
            </a:r>
            <a:r>
              <a:rPr lang="en-US" dirty="0" err="1" smtClean="0"/>
              <a:t>mycellium</a:t>
            </a:r>
            <a:endParaRPr lang="en-US" dirty="0" smtClean="0"/>
          </a:p>
          <a:p>
            <a:endParaRPr lang="en-US" dirty="0" smtClean="0"/>
          </a:p>
          <a:p>
            <a:endParaRPr lang="en-US" sz="1050" dirty="0" smtClean="0">
              <a:solidFill>
                <a:schemeClr val="bg1"/>
              </a:solidFill>
              <a:latin typeface="Arial"/>
              <a:cs typeface="Arial"/>
            </a:endParaRPr>
          </a:p>
          <a:p>
            <a:r>
              <a:rPr lang="en-US" sz="1800" dirty="0" smtClean="0">
                <a:solidFill>
                  <a:schemeClr val="bg1"/>
                </a:solidFill>
                <a:latin typeface="Arial"/>
                <a:cs typeface="Arial"/>
              </a:rPr>
              <a:t>Types of Soil Microorganisms.</a:t>
            </a:r>
          </a:p>
          <a:p>
            <a:pPr marL="457200" indent="-457200">
              <a:buFont typeface="Arial"/>
              <a:buChar char="•"/>
            </a:pPr>
            <a:endParaRPr lang="en-US" sz="800" dirty="0" smtClean="0">
              <a:solidFill>
                <a:schemeClr val="bg1"/>
              </a:solidFill>
              <a:latin typeface="Arial"/>
              <a:cs typeface="Arial"/>
            </a:endParaRPr>
          </a:p>
          <a:p>
            <a:pPr marL="457200" indent="-457200">
              <a:buFont typeface="Arial"/>
              <a:buChar char="•"/>
            </a:pPr>
            <a:r>
              <a:rPr lang="en-US" sz="1200" dirty="0" smtClean="0">
                <a:solidFill>
                  <a:schemeClr val="bg1"/>
                </a:solidFill>
                <a:latin typeface="Arial"/>
                <a:cs typeface="Arial"/>
              </a:rPr>
              <a:t>Bacteria - Dominant in tilled soil.</a:t>
            </a:r>
          </a:p>
          <a:p>
            <a:pPr marL="457200" indent="-457200">
              <a:buFont typeface="Arial"/>
              <a:buChar char="•"/>
            </a:pPr>
            <a:r>
              <a:rPr lang="en-US" sz="1200" dirty="0" smtClean="0">
                <a:solidFill>
                  <a:schemeClr val="bg1"/>
                </a:solidFill>
                <a:latin typeface="Arial"/>
                <a:cs typeface="Arial"/>
              </a:rPr>
              <a:t>Fungi - Dominant in no-till soil and forests.</a:t>
            </a:r>
          </a:p>
          <a:p>
            <a:pPr marL="457200" indent="-457200">
              <a:buFont typeface="Arial"/>
              <a:buChar char="•"/>
            </a:pPr>
            <a:r>
              <a:rPr lang="en-US" sz="1200" dirty="0" smtClean="0">
                <a:solidFill>
                  <a:schemeClr val="bg1"/>
                </a:solidFill>
                <a:latin typeface="Arial"/>
                <a:cs typeface="Arial"/>
              </a:rPr>
              <a:t>Algae - Plant life, single and multiple celled.</a:t>
            </a:r>
          </a:p>
          <a:p>
            <a:pPr marL="457200" indent="-457200">
              <a:buFont typeface="Arial"/>
              <a:buChar char="•"/>
            </a:pPr>
            <a:r>
              <a:rPr lang="en-US" sz="1200" dirty="0" smtClean="0">
                <a:solidFill>
                  <a:schemeClr val="bg1"/>
                </a:solidFill>
                <a:latin typeface="Arial"/>
                <a:cs typeface="Arial"/>
              </a:rPr>
              <a:t>Protozoa - Single cell animals, prefer tilled soil.</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21</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Make note that there is a second</a:t>
            </a:r>
            <a:r>
              <a:rPr lang="en-US" baseline="0" dirty="0" smtClean="0"/>
              <a:t> slide.</a:t>
            </a:r>
            <a:endParaRPr lang="en-US" dirty="0" smtClean="0"/>
          </a:p>
          <a:p>
            <a:endParaRPr lang="en-US" dirty="0" smtClean="0"/>
          </a:p>
          <a:p>
            <a:r>
              <a:rPr lang="en-US" dirty="0" smtClean="0"/>
              <a:t>Picture shows: Golden nematodes cysts</a:t>
            </a:r>
            <a:r>
              <a:rPr lang="en-US" baseline="0" dirty="0" smtClean="0"/>
              <a:t> on potato roots</a:t>
            </a:r>
          </a:p>
          <a:p>
            <a:endParaRPr lang="en-US" baseline="0" dirty="0" smtClean="0"/>
          </a:p>
          <a:p>
            <a:endParaRPr lang="en-US" sz="2000" dirty="0" smtClean="0">
              <a:solidFill>
                <a:schemeClr val="bg1"/>
              </a:solidFill>
              <a:latin typeface="Arial"/>
              <a:cs typeface="Arial"/>
            </a:endParaRPr>
          </a:p>
          <a:p>
            <a:r>
              <a:rPr lang="en-US" sz="4000" dirty="0" smtClean="0">
                <a:solidFill>
                  <a:schemeClr val="bg1"/>
                </a:solidFill>
                <a:latin typeface="Arial"/>
                <a:cs typeface="Arial"/>
              </a:rPr>
              <a:t>Types of Soil Microorganisms.</a:t>
            </a:r>
          </a:p>
          <a:p>
            <a:endParaRPr lang="en-US" sz="1200" dirty="0" smtClean="0">
              <a:solidFill>
                <a:schemeClr val="bg1"/>
              </a:solidFill>
              <a:latin typeface="Arial"/>
              <a:cs typeface="Arial"/>
            </a:endParaRPr>
          </a:p>
          <a:p>
            <a:pPr marL="457200" indent="-457200">
              <a:buFont typeface="Arial"/>
              <a:buChar char="•"/>
            </a:pPr>
            <a:r>
              <a:rPr lang="en-US" sz="2800" dirty="0" smtClean="0">
                <a:solidFill>
                  <a:schemeClr val="bg1"/>
                </a:solidFill>
                <a:latin typeface="Arial"/>
                <a:cs typeface="Arial"/>
              </a:rPr>
              <a:t>Larger organisms similar to microbes in function.</a:t>
            </a:r>
          </a:p>
          <a:p>
            <a:pPr marL="914400" lvl="1" indent="-457200">
              <a:buFont typeface="Arial"/>
              <a:buChar char="•"/>
            </a:pPr>
            <a:r>
              <a:rPr lang="en-US" sz="2800" dirty="0" smtClean="0">
                <a:solidFill>
                  <a:schemeClr val="bg1"/>
                </a:solidFill>
                <a:latin typeface="Arial"/>
                <a:cs typeface="Arial"/>
              </a:rPr>
              <a:t>Nematodes - </a:t>
            </a:r>
            <a:r>
              <a:rPr lang="en-US" sz="2800" dirty="0" err="1" smtClean="0">
                <a:solidFill>
                  <a:schemeClr val="bg1"/>
                </a:solidFill>
                <a:latin typeface="Arial"/>
                <a:cs typeface="Arial"/>
              </a:rPr>
              <a:t>Micoscopic</a:t>
            </a:r>
            <a:r>
              <a:rPr lang="en-US" sz="2800" dirty="0" smtClean="0">
                <a:solidFill>
                  <a:schemeClr val="bg1"/>
                </a:solidFill>
                <a:latin typeface="Arial"/>
                <a:cs typeface="Arial"/>
              </a:rPr>
              <a:t>, work-like animals.</a:t>
            </a:r>
          </a:p>
          <a:p>
            <a:pPr marL="1371600" lvl="2" indent="-457200">
              <a:buFont typeface="Arial"/>
              <a:buChar char="•"/>
            </a:pPr>
            <a:r>
              <a:rPr lang="en-US" sz="2800" dirty="0" smtClean="0">
                <a:solidFill>
                  <a:schemeClr val="bg1"/>
                </a:solidFill>
                <a:latin typeface="Arial"/>
                <a:cs typeface="Arial"/>
              </a:rPr>
              <a:t>Eat bacteria, fungi and other nematodes.</a:t>
            </a:r>
          </a:p>
          <a:p>
            <a:pPr marL="1371600" lvl="2" indent="-457200">
              <a:buFont typeface="Arial"/>
              <a:buChar char="•"/>
            </a:pPr>
            <a:r>
              <a:rPr lang="en-US" sz="2800" dirty="0" smtClean="0">
                <a:solidFill>
                  <a:schemeClr val="bg1"/>
                </a:solidFill>
                <a:latin typeface="Arial"/>
                <a:cs typeface="Arial"/>
              </a:rPr>
              <a:t>Excrete nutrients. </a:t>
            </a:r>
          </a:p>
          <a:p>
            <a:pPr marL="914400" lvl="1" indent="-457200">
              <a:buFont typeface="Arial"/>
              <a:buChar char="•"/>
            </a:pPr>
            <a:r>
              <a:rPr lang="en-US" sz="2800" dirty="0" smtClean="0">
                <a:solidFill>
                  <a:schemeClr val="bg1"/>
                </a:solidFill>
                <a:latin typeface="Arial"/>
                <a:cs typeface="Arial"/>
              </a:rPr>
              <a:t>Worms - tube shaped, segmented animal.</a:t>
            </a:r>
          </a:p>
          <a:p>
            <a:pPr marL="1371600" lvl="2" indent="-457200">
              <a:buFont typeface="Arial"/>
              <a:buChar char="•"/>
            </a:pPr>
            <a:r>
              <a:rPr lang="en-US" sz="2800" dirty="0" smtClean="0">
                <a:solidFill>
                  <a:schemeClr val="bg1"/>
                </a:solidFill>
                <a:latin typeface="Arial"/>
                <a:cs typeface="Arial"/>
              </a:rPr>
              <a:t>Eat organic matter.</a:t>
            </a:r>
          </a:p>
          <a:p>
            <a:pPr marL="1371600" lvl="2" indent="-457200">
              <a:buFont typeface="Arial"/>
              <a:buChar char="•"/>
            </a:pPr>
            <a:r>
              <a:rPr lang="en-US" sz="2800" dirty="0" smtClean="0">
                <a:solidFill>
                  <a:schemeClr val="bg1"/>
                </a:solidFill>
                <a:latin typeface="Arial"/>
                <a:cs typeface="Arial"/>
              </a:rPr>
              <a:t>Make air space by tunneling.</a:t>
            </a:r>
          </a:p>
          <a:p>
            <a:pPr marL="1371600" lvl="2" indent="-457200">
              <a:buFont typeface="Arial"/>
              <a:buChar char="•"/>
            </a:pPr>
            <a:r>
              <a:rPr lang="en-US" sz="2800" dirty="0" smtClean="0">
                <a:solidFill>
                  <a:schemeClr val="bg1"/>
                </a:solidFill>
                <a:latin typeface="Arial"/>
                <a:cs typeface="Arial"/>
              </a:rPr>
              <a:t>Excrement is rigid, contributing to soil structure.</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22</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 three: Soil is home to</a:t>
            </a:r>
            <a:r>
              <a:rPr lang="en-US" baseline="0" dirty="0" smtClean="0"/>
              <a:t> </a:t>
            </a:r>
            <a:r>
              <a:rPr lang="en-US" dirty="0" smtClean="0"/>
              <a:t>biology</a:t>
            </a:r>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23</a:t>
            </a:fld>
            <a:endParaRPr lang="en-US"/>
          </a:p>
        </p:txBody>
      </p:sp>
    </p:spTree>
    <p:extLst>
      <p:ext uri="{BB962C8B-B14F-4D97-AF65-F5344CB8AC3E}">
        <p14:creationId xmlns:p14="http://schemas.microsoft.com/office/powerpoint/2010/main" val="151589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24</a:t>
            </a:fld>
            <a:endParaRPr lang="en-US" dirty="0"/>
          </a:p>
        </p:txBody>
      </p:sp>
    </p:spTree>
    <p:extLst>
      <p:ext uri="{BB962C8B-B14F-4D97-AF65-F5344CB8AC3E}">
        <p14:creationId xmlns:p14="http://schemas.microsoft.com/office/powerpoint/2010/main" val="444448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r>
              <a:rPr lang="en-US" sz="1200" dirty="0" smtClean="0">
                <a:solidFill>
                  <a:schemeClr val="bg1"/>
                </a:solidFill>
                <a:latin typeface="Arial"/>
                <a:cs typeface="Arial"/>
              </a:rPr>
              <a:t>Plants, bacteria, fungi, protozoa, nematodes live in the soil.</a:t>
            </a:r>
          </a:p>
        </p:txBody>
      </p:sp>
      <p:sp>
        <p:nvSpPr>
          <p:cNvPr id="4" name="Slide Number Placeholder 3"/>
          <p:cNvSpPr>
            <a:spLocks noGrp="1"/>
          </p:cNvSpPr>
          <p:nvPr>
            <p:ph type="sldNum" sz="quarter" idx="10"/>
          </p:nvPr>
        </p:nvSpPr>
        <p:spPr/>
        <p:txBody>
          <a:bodyPr/>
          <a:lstStyle/>
          <a:p>
            <a:fld id="{A474CB26-9692-4C4B-BF47-C72365D7FCE1}" type="slidenum">
              <a:rPr lang="en-US" smtClean="0"/>
              <a:t>25</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a:cs typeface="Arial"/>
              </a:rPr>
              <a:t>All functional soil is a balanced environment in which plants, microbes, protozoa, nematodes and worms contribute to the well-being of each other.</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26</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indent="-457200">
              <a:lnSpc>
                <a:spcPct val="120000"/>
              </a:lnSpc>
              <a:buFont typeface="Arial"/>
              <a:buChar char="•"/>
            </a:pPr>
            <a:r>
              <a:rPr lang="en-US" sz="1200" dirty="0" smtClean="0">
                <a:solidFill>
                  <a:schemeClr val="bg1"/>
                </a:solidFill>
                <a:latin typeface="Arial"/>
                <a:cs typeface="Arial"/>
              </a:rPr>
              <a:t>Plants exude sugars, amino acids and organic acids to the soil.</a:t>
            </a:r>
          </a:p>
          <a:p>
            <a:pPr marL="457200" indent="-457200">
              <a:lnSpc>
                <a:spcPct val="120000"/>
              </a:lnSpc>
              <a:buFont typeface="Arial"/>
              <a:buChar char="•"/>
            </a:pPr>
            <a:r>
              <a:rPr lang="en-US" sz="1200" dirty="0" smtClean="0">
                <a:solidFill>
                  <a:schemeClr val="bg1"/>
                </a:solidFill>
                <a:latin typeface="Arial"/>
                <a:cs typeface="Arial"/>
              </a:rPr>
              <a:t>Bacteria and fungi eat these plant exudates.</a:t>
            </a:r>
          </a:p>
          <a:p>
            <a:pPr marL="457200" indent="-457200">
              <a:lnSpc>
                <a:spcPct val="120000"/>
              </a:lnSpc>
              <a:buFont typeface="Arial"/>
              <a:buChar char="•"/>
            </a:pPr>
            <a:r>
              <a:rPr lang="en-US" sz="1200" dirty="0" smtClean="0">
                <a:solidFill>
                  <a:schemeClr val="bg1"/>
                </a:solidFill>
                <a:latin typeface="Arial"/>
                <a:cs typeface="Arial"/>
              </a:rPr>
              <a:t>Bacteria and fungi are eaten by each other and by protozoa, nematodes and worms.</a:t>
            </a:r>
          </a:p>
          <a:p>
            <a:pPr marL="457200" indent="-457200">
              <a:lnSpc>
                <a:spcPct val="120000"/>
              </a:lnSpc>
              <a:buFont typeface="Arial"/>
              <a:buChar char="•"/>
            </a:pPr>
            <a:r>
              <a:rPr lang="en-US" sz="1200" dirty="0" smtClean="0">
                <a:solidFill>
                  <a:schemeClr val="bg1"/>
                </a:solidFill>
                <a:latin typeface="Arial"/>
                <a:cs typeface="Arial"/>
              </a:rPr>
              <a:t>All soil organisms die (including plants). This dead biomass is food for the living organisms in the soil.</a:t>
            </a:r>
            <a:endParaRPr lang="en-US" sz="1200" dirty="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fld id="{A474CB26-9692-4C4B-BF47-C72365D7FCE1}" type="slidenum">
              <a:rPr lang="en-US" smtClean="0"/>
              <a:t>27</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28</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a:cs typeface="Arial"/>
              </a:rPr>
              <a:t>In a functional soil, biology contributes to soil structure.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a:cs typeface="Arial"/>
              </a:rPr>
              <a:t>Replace with soil structure pic</a:t>
            </a:r>
            <a:endParaRPr lang="en-US" sz="1050" dirty="0" smtClean="0">
              <a:solidFill>
                <a:schemeClr val="bg1"/>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29</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soil?</a:t>
            </a:r>
          </a:p>
          <a:p>
            <a:r>
              <a:rPr lang="en-US" dirty="0" smtClean="0"/>
              <a:t>Components of soil</a:t>
            </a:r>
          </a:p>
          <a:p>
            <a:r>
              <a:rPr lang="en-US" dirty="0" smtClean="0"/>
              <a:t>Soil is home to biology</a:t>
            </a:r>
          </a:p>
          <a:p>
            <a:r>
              <a:rPr lang="en-US" dirty="0" smtClean="0"/>
              <a:t>Q&amp;A </a:t>
            </a:r>
          </a:p>
          <a:p>
            <a:endParaRPr lang="en-US" dirty="0"/>
          </a:p>
        </p:txBody>
      </p:sp>
      <p:sp>
        <p:nvSpPr>
          <p:cNvPr id="4" name="Slide Number Placeholder 3"/>
          <p:cNvSpPr>
            <a:spLocks noGrp="1"/>
          </p:cNvSpPr>
          <p:nvPr>
            <p:ph type="sldNum" sz="quarter" idx="10"/>
          </p:nvPr>
        </p:nvSpPr>
        <p:spPr/>
        <p:txBody>
          <a:bodyPr/>
          <a:lstStyle/>
          <a:p>
            <a:fld id="{960A69D0-6717-F645-AE8D-7A576438B100}" type="slidenum">
              <a:rPr lang="en-US" smtClean="0"/>
              <a:t>3</a:t>
            </a:fld>
            <a:endParaRPr lang="en-US"/>
          </a:p>
        </p:txBody>
      </p:sp>
    </p:spTree>
    <p:extLst>
      <p:ext uri="{BB962C8B-B14F-4D97-AF65-F5344CB8AC3E}">
        <p14:creationId xmlns:p14="http://schemas.microsoft.com/office/powerpoint/2010/main" val="1905270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indent="-457200">
              <a:buFont typeface="Arial"/>
              <a:buChar char="•"/>
            </a:pPr>
            <a:r>
              <a:rPr lang="en-US" sz="1200" dirty="0" smtClean="0">
                <a:solidFill>
                  <a:schemeClr val="bg1"/>
                </a:solidFill>
                <a:latin typeface="Arial"/>
                <a:cs typeface="Arial"/>
              </a:rPr>
              <a:t>Exudates from plants, microorganisms and multi-celled organisms serve as glue assisting in the aggregating of soil particles.</a:t>
            </a:r>
          </a:p>
          <a:p>
            <a:pPr marL="457200" indent="-457200">
              <a:buFont typeface="Arial"/>
              <a:buChar char="•"/>
            </a:pPr>
            <a:r>
              <a:rPr lang="en-US" sz="1200" dirty="0" smtClean="0">
                <a:solidFill>
                  <a:schemeClr val="bg1"/>
                </a:solidFill>
                <a:latin typeface="Arial"/>
                <a:cs typeface="Arial"/>
              </a:rPr>
              <a:t>Worms tunnel in the soil, creating air space and space to facilitate drainage.</a:t>
            </a:r>
          </a:p>
          <a:p>
            <a:pPr marL="457200" indent="-457200">
              <a:buFont typeface="Arial"/>
              <a:buChar char="•"/>
            </a:pPr>
            <a:r>
              <a:rPr lang="en-US" sz="1200" dirty="0" smtClean="0">
                <a:solidFill>
                  <a:schemeClr val="bg1"/>
                </a:solidFill>
                <a:latin typeface="Arial"/>
                <a:cs typeface="Arial"/>
              </a:rPr>
              <a:t>Worms excrement strong particles that contribute to structure.</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30</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31</a:t>
            </a:fld>
            <a:endParaRPr lang="en-US" dirty="0"/>
          </a:p>
        </p:txBody>
      </p:sp>
    </p:spTree>
    <p:extLst>
      <p:ext uri="{BB962C8B-B14F-4D97-AF65-F5344CB8AC3E}">
        <p14:creationId xmlns:p14="http://schemas.microsoft.com/office/powerpoint/2010/main" val="3169606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a:cs typeface="Arial"/>
              </a:rPr>
              <a:t>In a functional soil, microorganisms decompose organic matter. </a:t>
            </a:r>
            <a:endParaRPr lang="en-US" sz="1050" dirty="0" smtClean="0">
              <a:solidFill>
                <a:schemeClr val="bg1"/>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32</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3000" dirty="0" smtClean="0">
                <a:solidFill>
                  <a:schemeClr val="bg1"/>
                </a:solidFill>
                <a:latin typeface="Arial"/>
                <a:cs typeface="Arial"/>
              </a:rPr>
              <a:t>Without microorganisms, dead plant and animal life would not decompose.</a:t>
            </a:r>
          </a:p>
          <a:p>
            <a:pPr marL="914400" lvl="1" indent="-457200">
              <a:buFont typeface="Arial"/>
              <a:buChar char="•"/>
            </a:pPr>
            <a:r>
              <a:rPr lang="en-US" sz="3000" dirty="0" smtClean="0">
                <a:solidFill>
                  <a:schemeClr val="bg1"/>
                </a:solidFill>
                <a:latin typeface="Arial"/>
                <a:cs typeface="Arial"/>
              </a:rPr>
              <a:t>Soils would be putrid.</a:t>
            </a:r>
          </a:p>
          <a:p>
            <a:pPr marL="914400" lvl="1" indent="-457200">
              <a:buFont typeface="Arial"/>
              <a:buChar char="•"/>
            </a:pPr>
            <a:r>
              <a:rPr lang="en-US" sz="3000" dirty="0" smtClean="0">
                <a:solidFill>
                  <a:schemeClr val="bg1"/>
                </a:solidFill>
                <a:latin typeface="Arial"/>
                <a:cs typeface="Arial"/>
              </a:rPr>
              <a:t>Compaction layers would be created.</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33</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3000" dirty="0" smtClean="0">
                <a:solidFill>
                  <a:schemeClr val="bg1"/>
                </a:solidFill>
                <a:latin typeface="Arial"/>
                <a:cs typeface="Arial"/>
              </a:rPr>
              <a:t>With microorganisms, decomposition naturally occurs.</a:t>
            </a:r>
          </a:p>
          <a:p>
            <a:pPr marL="914400" lvl="1" indent="-457200">
              <a:buFont typeface="Arial"/>
              <a:buChar char="•"/>
            </a:pPr>
            <a:r>
              <a:rPr lang="en-US" sz="3000" dirty="0" smtClean="0">
                <a:solidFill>
                  <a:schemeClr val="bg1"/>
                </a:solidFill>
                <a:latin typeface="Arial"/>
                <a:cs typeface="Arial"/>
              </a:rPr>
              <a:t>Provides nutrients (including carbon) to the soil.</a:t>
            </a:r>
          </a:p>
          <a:p>
            <a:pPr marL="914400" lvl="1" indent="-457200">
              <a:buFont typeface="Arial"/>
              <a:buChar char="•"/>
            </a:pPr>
            <a:r>
              <a:rPr lang="en-US" sz="3000" dirty="0" smtClean="0">
                <a:solidFill>
                  <a:schemeClr val="bg1"/>
                </a:solidFill>
                <a:latin typeface="Arial"/>
                <a:cs typeface="Arial"/>
              </a:rPr>
              <a:t>Results in humus (Stabile form – end product of organic matter decomposition).</a:t>
            </a:r>
          </a:p>
          <a:p>
            <a:pPr marL="1371600" lvl="2" indent="-457200">
              <a:buFont typeface="Arial"/>
              <a:buChar char="•"/>
            </a:pPr>
            <a:r>
              <a:rPr lang="en-US" sz="3000" dirty="0" smtClean="0">
                <a:solidFill>
                  <a:schemeClr val="bg1"/>
                </a:solidFill>
                <a:latin typeface="Arial"/>
                <a:cs typeface="Arial"/>
              </a:rPr>
              <a:t>Humus contributes to soil structure.</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34</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a:cs typeface="Arial"/>
              </a:rPr>
              <a:t>In a functional soil, organisms (including plants) contribute to a mineralization cycle.</a:t>
            </a:r>
            <a:endParaRPr lang="en-US" sz="1050" dirty="0" smtClean="0">
              <a:solidFill>
                <a:schemeClr val="bg1"/>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35</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342900" indent="-342900">
              <a:buFont typeface="Arial"/>
              <a:buChar char="•"/>
            </a:pPr>
            <a:r>
              <a:rPr lang="en-US" sz="1200" dirty="0" smtClean="0">
                <a:solidFill>
                  <a:schemeClr val="bg1"/>
                </a:solidFill>
                <a:latin typeface="Arial"/>
                <a:cs typeface="Arial"/>
              </a:rPr>
              <a:t>Nutrients are immobilized when they are used by plants and soil organisms.</a:t>
            </a:r>
          </a:p>
          <a:p>
            <a:pPr marL="342900" indent="-342900">
              <a:buFont typeface="Arial"/>
              <a:buChar char="•"/>
            </a:pPr>
            <a:r>
              <a:rPr lang="en-US" sz="1200" dirty="0" smtClean="0">
                <a:solidFill>
                  <a:schemeClr val="bg1"/>
                </a:solidFill>
                <a:latin typeface="Arial"/>
                <a:cs typeface="Arial"/>
              </a:rPr>
              <a:t>When immobilized, minerals are tied up in the chemistry of the living organisms.</a:t>
            </a:r>
          </a:p>
          <a:p>
            <a:pPr marL="342900" indent="-342900">
              <a:buFont typeface="Arial"/>
              <a:buChar char="•"/>
            </a:pPr>
            <a:r>
              <a:rPr lang="en-US" sz="1200" dirty="0" smtClean="0">
                <a:solidFill>
                  <a:schemeClr val="bg1"/>
                </a:solidFill>
                <a:latin typeface="Arial"/>
                <a:cs typeface="Arial"/>
              </a:rPr>
              <a:t>Immobilized nutrients are freed (this is called mineralization) to be used by all living organisms when other organisms die.</a:t>
            </a:r>
          </a:p>
          <a:p>
            <a:pPr marL="342900" indent="-342900">
              <a:buFont typeface="Arial"/>
              <a:buChar char="•"/>
            </a:pPr>
            <a:r>
              <a:rPr lang="en-US" sz="1200" dirty="0" smtClean="0">
                <a:solidFill>
                  <a:schemeClr val="bg1"/>
                </a:solidFill>
                <a:latin typeface="Arial"/>
                <a:cs typeface="Arial"/>
              </a:rPr>
              <a:t>During decomposition, these nutrients are released from multi-cell plants and animals.</a:t>
            </a:r>
          </a:p>
          <a:p>
            <a:pPr marL="342900" indent="-342900">
              <a:buFont typeface="Arial"/>
              <a:buChar char="•"/>
            </a:pPr>
            <a:r>
              <a:rPr lang="en-US" sz="1200" dirty="0" smtClean="0">
                <a:solidFill>
                  <a:schemeClr val="bg1"/>
                </a:solidFill>
                <a:latin typeface="Arial"/>
                <a:cs typeface="Arial"/>
              </a:rPr>
              <a:t>When single cell organisms die, the cell walls break and chemicals and nutrients are released to the soil.</a:t>
            </a:r>
            <a:endParaRPr lang="en-US" sz="1200" dirty="0">
              <a:solidFill>
                <a:schemeClr val="bg1"/>
              </a:solidFill>
              <a:latin typeface="Arial"/>
              <a:cs typeface="Arial"/>
            </a:endParaRPr>
          </a:p>
        </p:txBody>
      </p:sp>
      <p:sp>
        <p:nvSpPr>
          <p:cNvPr id="4" name="Slide Number Placeholder 3"/>
          <p:cNvSpPr>
            <a:spLocks noGrp="1"/>
          </p:cNvSpPr>
          <p:nvPr>
            <p:ph type="sldNum" sz="quarter" idx="10"/>
          </p:nvPr>
        </p:nvSpPr>
        <p:spPr/>
        <p:txBody>
          <a:bodyPr/>
          <a:lstStyle/>
          <a:p>
            <a:fld id="{A474CB26-9692-4C4B-BF47-C72365D7FCE1}" type="slidenum">
              <a:rPr lang="en-US" smtClean="0"/>
              <a:t>36</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a:cs typeface="Arial"/>
              </a:rPr>
              <a:t>In a functional soil, certain bacteria make nitrogen available to plants.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37</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a:cs typeface="Arial"/>
              </a:rPr>
              <a:t>Nitrogen fixing bacteria (Rhizobia) – these bacteria live in a symbiotic relationship with roots of legumes (beans, alfalfa). The bacteria get sugars and other plant chemicals from the plants and in return, the Rhizobia convert nitrogen from the soil atmosphere into nitrogen compounds usable by the plant.</a:t>
            </a:r>
          </a:p>
        </p:txBody>
      </p:sp>
      <p:sp>
        <p:nvSpPr>
          <p:cNvPr id="4" name="Slide Number Placeholder 3"/>
          <p:cNvSpPr>
            <a:spLocks noGrp="1"/>
          </p:cNvSpPr>
          <p:nvPr>
            <p:ph type="sldNum" sz="quarter" idx="10"/>
          </p:nvPr>
        </p:nvSpPr>
        <p:spPr/>
        <p:txBody>
          <a:bodyPr/>
          <a:lstStyle/>
          <a:p>
            <a:fld id="{A474CB26-9692-4C4B-BF47-C72365D7FCE1}" type="slidenum">
              <a:rPr lang="en-US" smtClean="0"/>
              <a:t>38</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solidFill>
                  <a:schemeClr val="bg1"/>
                </a:solidFill>
                <a:latin typeface="Arial"/>
                <a:cs typeface="Arial"/>
              </a:rPr>
              <a:t>Nitryfing</a:t>
            </a:r>
            <a:r>
              <a:rPr lang="en-US" sz="1200" dirty="0" smtClean="0">
                <a:solidFill>
                  <a:schemeClr val="bg1"/>
                </a:solidFill>
                <a:latin typeface="Arial"/>
                <a:cs typeface="Arial"/>
              </a:rPr>
              <a:t> bacteria – These bacteria live in the soil (not in direct association with plants). These bacteria change nitrogen in the soil from ammonium to nitrite and then to nitrate (a plant usable form of nitrogen).</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39</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question,</a:t>
            </a:r>
            <a:r>
              <a:rPr lang="en-US" baseline="0" dirty="0" smtClean="0"/>
              <a:t> please type it into the chat box located on your control panel. We’ll answer your question during the Q&amp;A session. </a:t>
            </a:r>
            <a:endParaRPr lang="en-US" dirty="0"/>
          </a:p>
        </p:txBody>
      </p:sp>
      <p:sp>
        <p:nvSpPr>
          <p:cNvPr id="4" name="Slide Number Placeholder 3"/>
          <p:cNvSpPr>
            <a:spLocks noGrp="1"/>
          </p:cNvSpPr>
          <p:nvPr>
            <p:ph type="sldNum" sz="quarter" idx="10"/>
          </p:nvPr>
        </p:nvSpPr>
        <p:spPr/>
        <p:txBody>
          <a:bodyPr/>
          <a:lstStyle/>
          <a:p>
            <a:fld id="{960A69D0-6717-F645-AE8D-7A576438B100}" type="slidenum">
              <a:rPr lang="en-US" smtClean="0"/>
              <a:t>4</a:t>
            </a:fld>
            <a:endParaRPr lang="en-US"/>
          </a:p>
        </p:txBody>
      </p:sp>
    </p:spTree>
    <p:extLst>
      <p:ext uri="{BB962C8B-B14F-4D97-AF65-F5344CB8AC3E}">
        <p14:creationId xmlns:p14="http://schemas.microsoft.com/office/powerpoint/2010/main" val="19052700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a:cs typeface="Arial"/>
              </a:rPr>
              <a:t>In a functional soil, certain fungi live in symbiotic (help each other) relationships with plants. </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40</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solidFill>
                  <a:schemeClr val="bg1"/>
                </a:solidFill>
                <a:latin typeface="Arial"/>
                <a:cs typeface="Arial"/>
              </a:rPr>
              <a:t>Mycorrhizae</a:t>
            </a:r>
            <a:r>
              <a:rPr lang="en-US" sz="1200" dirty="0" smtClean="0">
                <a:solidFill>
                  <a:schemeClr val="bg1"/>
                </a:solidFill>
                <a:latin typeface="Arial"/>
                <a:cs typeface="Arial"/>
              </a:rPr>
              <a:t> are fungi that live in direct association with plant roots. In this relationship, the plants provide sugars, amino acids and other plant acids to the fungi and the fungi facilitate water and nutrient uptake by the roots.</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41</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a:cs typeface="Arial"/>
              </a:rPr>
              <a:t>Endo </a:t>
            </a:r>
            <a:r>
              <a:rPr lang="en-US" sz="1200" dirty="0" err="1" smtClean="0">
                <a:solidFill>
                  <a:schemeClr val="bg1"/>
                </a:solidFill>
                <a:latin typeface="Arial"/>
                <a:cs typeface="Arial"/>
              </a:rPr>
              <a:t>mycoorhizae</a:t>
            </a:r>
            <a:r>
              <a:rPr lang="en-US" sz="1200" dirty="0" smtClean="0">
                <a:solidFill>
                  <a:schemeClr val="bg1"/>
                </a:solidFill>
                <a:latin typeface="Arial"/>
                <a:cs typeface="Arial"/>
              </a:rPr>
              <a:t> actually penetrate and attach to the root hairs of plant roots. </a:t>
            </a:r>
            <a:r>
              <a:rPr lang="en-US" sz="1200" dirty="0" err="1" smtClean="0">
                <a:solidFill>
                  <a:schemeClr val="bg1"/>
                </a:solidFill>
                <a:latin typeface="Arial"/>
                <a:cs typeface="Arial"/>
              </a:rPr>
              <a:t>Ecto</a:t>
            </a:r>
            <a:r>
              <a:rPr lang="en-US" sz="1200" dirty="0" smtClean="0">
                <a:solidFill>
                  <a:schemeClr val="bg1"/>
                </a:solidFill>
                <a:latin typeface="Arial"/>
                <a:cs typeface="Arial"/>
              </a:rPr>
              <a:t> </a:t>
            </a:r>
            <a:r>
              <a:rPr lang="en-US" sz="1200" dirty="0" err="1" smtClean="0">
                <a:solidFill>
                  <a:schemeClr val="bg1"/>
                </a:solidFill>
                <a:latin typeface="Arial"/>
                <a:cs typeface="Arial"/>
              </a:rPr>
              <a:t>mycorrhizae</a:t>
            </a:r>
            <a:r>
              <a:rPr lang="en-US" sz="1200" dirty="0" smtClean="0">
                <a:solidFill>
                  <a:schemeClr val="bg1"/>
                </a:solidFill>
                <a:latin typeface="Arial"/>
                <a:cs typeface="Arial"/>
              </a:rPr>
              <a:t> lie in close proximity to the plant roots.</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42</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43</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a:cs typeface="Arial"/>
              </a:rPr>
              <a:t>In a functional soil, fungi and bacteria serve different decomposition roles.</a:t>
            </a:r>
            <a:endParaRPr lang="en-US" sz="1050" dirty="0" smtClean="0">
              <a:solidFill>
                <a:schemeClr val="bg1"/>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44</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a:cs typeface="Arial"/>
              </a:rPr>
              <a:t>Fungi have evolved to be expert organisms for the decomposition of lignin.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a:cs typeface="Arial"/>
              </a:rPr>
              <a:t> Lignin is abundant in tree leaf and branch liter in the forest floor. Therefore, fungi dominate in forest soil.</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45</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a:cs typeface="Arial"/>
              </a:rPr>
              <a:t>Agricultural and turf plants exude large amounts of sugars and organic chemicals.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a:cs typeface="Arial"/>
              </a:rPr>
              <a:t>These are easily digested by bacteria. Additionally, the lignin content in </a:t>
            </a:r>
            <a:r>
              <a:rPr lang="en-US" sz="1200" dirty="0" err="1" smtClean="0">
                <a:solidFill>
                  <a:schemeClr val="bg1"/>
                </a:solidFill>
                <a:latin typeface="Arial"/>
                <a:cs typeface="Arial"/>
              </a:rPr>
              <a:t>ag</a:t>
            </a:r>
            <a:r>
              <a:rPr lang="en-US" sz="1200" dirty="0" smtClean="0">
                <a:solidFill>
                  <a:schemeClr val="bg1"/>
                </a:solidFill>
                <a:latin typeface="Arial"/>
                <a:cs typeface="Arial"/>
              </a:rPr>
              <a:t> and turf litter is low compared to forests. For these reasons, bacteria dominate in </a:t>
            </a:r>
            <a:r>
              <a:rPr lang="en-US" sz="1200" dirty="0" err="1" smtClean="0">
                <a:solidFill>
                  <a:schemeClr val="bg1"/>
                </a:solidFill>
                <a:latin typeface="Arial"/>
                <a:cs typeface="Arial"/>
              </a:rPr>
              <a:t>ag</a:t>
            </a:r>
            <a:r>
              <a:rPr lang="en-US" sz="1200" dirty="0" smtClean="0">
                <a:solidFill>
                  <a:schemeClr val="bg1"/>
                </a:solidFill>
                <a:latin typeface="Arial"/>
                <a:cs typeface="Arial"/>
              </a:rPr>
              <a:t> and turf soil.</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46</a:t>
            </a:fld>
            <a:endParaRPr lang="en-US" dirty="0"/>
          </a:p>
        </p:txBody>
      </p:sp>
    </p:spTree>
    <p:extLst>
      <p:ext uri="{BB962C8B-B14F-4D97-AF65-F5344CB8AC3E}">
        <p14:creationId xmlns:p14="http://schemas.microsoft.com/office/powerpoint/2010/main" val="2091929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now arrived at the Question and Answer portion</a:t>
            </a:r>
            <a:r>
              <a:rPr lang="en-US" baseline="0" dirty="0" smtClean="0"/>
              <a:t> of our webinar. If you have any questions, please type them into the chat box. </a:t>
            </a:r>
            <a:endParaRPr lang="en-US" dirty="0"/>
          </a:p>
        </p:txBody>
      </p:sp>
      <p:sp>
        <p:nvSpPr>
          <p:cNvPr id="4" name="Slide Number Placeholder 3"/>
          <p:cNvSpPr>
            <a:spLocks noGrp="1"/>
          </p:cNvSpPr>
          <p:nvPr>
            <p:ph type="sldNum" sz="quarter" idx="10"/>
          </p:nvPr>
        </p:nvSpPr>
        <p:spPr/>
        <p:txBody>
          <a:bodyPr/>
          <a:lstStyle/>
          <a:p>
            <a:fld id="{960A69D0-6717-F645-AE8D-7A576438B100}" type="slidenum">
              <a:rPr lang="en-US" smtClean="0"/>
              <a:t>47</a:t>
            </a:fld>
            <a:endParaRPr lang="en-US"/>
          </a:p>
        </p:txBody>
      </p:sp>
    </p:spTree>
    <p:extLst>
      <p:ext uri="{BB962C8B-B14F-4D97-AF65-F5344CB8AC3E}">
        <p14:creationId xmlns:p14="http://schemas.microsoft.com/office/powerpoint/2010/main" val="20403715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sign off of the webinar you will be asked to take a brief survey. Please take the time to answer the 3 questions</a:t>
            </a:r>
            <a:r>
              <a:rPr lang="en-US" baseline="0" dirty="0" smtClean="0"/>
              <a:t> to help us improve the </a:t>
            </a:r>
            <a:r>
              <a:rPr lang="en-US" baseline="0" dirty="0" err="1" smtClean="0"/>
              <a:t>Holganix</a:t>
            </a:r>
            <a:r>
              <a:rPr lang="en-US" baseline="0" dirty="0" smtClean="0"/>
              <a:t> webinar series. </a:t>
            </a:r>
          </a:p>
          <a:p>
            <a:r>
              <a:rPr lang="en-US" baseline="0" dirty="0" smtClean="0"/>
              <a:t>Tomorrow, you’ll also receive a follow up email containing a recorded version of this webinar, the </a:t>
            </a:r>
            <a:r>
              <a:rPr lang="en-US" baseline="0" dirty="0" err="1" smtClean="0"/>
              <a:t>powerpoint</a:t>
            </a:r>
            <a:r>
              <a:rPr lang="en-US" baseline="0" dirty="0" smtClean="0"/>
              <a:t> presentation and any resources and information mentioned during the webinar. </a:t>
            </a:r>
            <a:endParaRPr lang="en-US" dirty="0"/>
          </a:p>
        </p:txBody>
      </p:sp>
      <p:sp>
        <p:nvSpPr>
          <p:cNvPr id="4" name="Slide Number Placeholder 3"/>
          <p:cNvSpPr>
            <a:spLocks noGrp="1"/>
          </p:cNvSpPr>
          <p:nvPr>
            <p:ph type="sldNum" sz="quarter" idx="10"/>
          </p:nvPr>
        </p:nvSpPr>
        <p:spPr/>
        <p:txBody>
          <a:bodyPr/>
          <a:lstStyle/>
          <a:p>
            <a:fld id="{960A69D0-6717-F645-AE8D-7A576438B100}" type="slidenum">
              <a:rPr lang="en-US" smtClean="0"/>
              <a:t>48</a:t>
            </a:fld>
            <a:endParaRPr lang="en-US"/>
          </a:p>
        </p:txBody>
      </p:sp>
    </p:spTree>
    <p:extLst>
      <p:ext uri="{BB962C8B-B14F-4D97-AF65-F5344CB8AC3E}">
        <p14:creationId xmlns:p14="http://schemas.microsoft.com/office/powerpoint/2010/main" val="25147090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attending the webinar! Please feel free to reach out if yo</a:t>
            </a:r>
            <a:r>
              <a:rPr lang="en-US" baseline="0" dirty="0" smtClean="0"/>
              <a:t>u have any additional questions.</a:t>
            </a:r>
            <a:endParaRPr lang="en-US" dirty="0"/>
          </a:p>
        </p:txBody>
      </p:sp>
      <p:sp>
        <p:nvSpPr>
          <p:cNvPr id="4" name="Slide Number Placeholder 3"/>
          <p:cNvSpPr>
            <a:spLocks noGrp="1"/>
          </p:cNvSpPr>
          <p:nvPr>
            <p:ph type="sldNum" sz="quarter" idx="10"/>
          </p:nvPr>
        </p:nvSpPr>
        <p:spPr/>
        <p:txBody>
          <a:bodyPr/>
          <a:lstStyle/>
          <a:p>
            <a:fld id="{960A69D0-6717-F645-AE8D-7A576438B100}" type="slidenum">
              <a:rPr lang="en-US" smtClean="0"/>
              <a:t>49</a:t>
            </a:fld>
            <a:endParaRPr lang="en-US"/>
          </a:p>
        </p:txBody>
      </p:sp>
    </p:spTree>
    <p:extLst>
      <p:ext uri="{BB962C8B-B14F-4D97-AF65-F5344CB8AC3E}">
        <p14:creationId xmlns:p14="http://schemas.microsoft.com/office/powerpoint/2010/main" val="1905270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5</a:t>
            </a:fld>
            <a:endParaRPr lang="en-US" dirty="0"/>
          </a:p>
        </p:txBody>
      </p:sp>
    </p:spTree>
    <p:extLst>
      <p:ext uri="{BB962C8B-B14F-4D97-AF65-F5344CB8AC3E}">
        <p14:creationId xmlns:p14="http://schemas.microsoft.com/office/powerpoint/2010/main" val="4444488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A69D0-6717-F645-AE8D-7A576438B100}" type="slidenum">
              <a:rPr lang="en-US" smtClean="0"/>
              <a:t>50</a:t>
            </a:fld>
            <a:endParaRPr lang="en-US"/>
          </a:p>
        </p:txBody>
      </p:sp>
    </p:spTree>
    <p:extLst>
      <p:ext uri="{BB962C8B-B14F-4D97-AF65-F5344CB8AC3E}">
        <p14:creationId xmlns:p14="http://schemas.microsoft.com/office/powerpoint/2010/main" val="2514709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6</a:t>
            </a:fld>
            <a:endParaRPr lang="en-US" dirty="0"/>
          </a:p>
        </p:txBody>
      </p:sp>
    </p:spTree>
    <p:extLst>
      <p:ext uri="{BB962C8B-B14F-4D97-AF65-F5344CB8AC3E}">
        <p14:creationId xmlns:p14="http://schemas.microsoft.com/office/powerpoint/2010/main" val="3169606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 one: What is Soil</a:t>
            </a:r>
            <a:endParaRPr lang="en-US" dirty="0"/>
          </a:p>
        </p:txBody>
      </p:sp>
      <p:sp>
        <p:nvSpPr>
          <p:cNvPr id="4" name="Slide Number Placeholder 3"/>
          <p:cNvSpPr>
            <a:spLocks noGrp="1"/>
          </p:cNvSpPr>
          <p:nvPr>
            <p:ph type="sldNum" sz="quarter" idx="10"/>
          </p:nvPr>
        </p:nvSpPr>
        <p:spPr/>
        <p:txBody>
          <a:bodyPr/>
          <a:lstStyle/>
          <a:p>
            <a:fld id="{31C12B0C-0C07-E641-8F34-10A0521EE122}" type="slidenum">
              <a:rPr lang="en-US" smtClean="0"/>
              <a:t>7</a:t>
            </a:fld>
            <a:endParaRPr lang="en-US"/>
          </a:p>
        </p:txBody>
      </p:sp>
    </p:spTree>
    <p:extLst>
      <p:ext uri="{BB962C8B-B14F-4D97-AF65-F5344CB8AC3E}">
        <p14:creationId xmlns:p14="http://schemas.microsoft.com/office/powerpoint/2010/main" val="151589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500" dirty="0" smtClean="0">
                <a:solidFill>
                  <a:schemeClr val="bg1"/>
                </a:solidFill>
                <a:latin typeface="Arial"/>
                <a:cs typeface="Arial"/>
              </a:rPr>
              <a:t>Soil is a </a:t>
            </a:r>
            <a:r>
              <a:rPr lang="en-US" sz="2500" dirty="0" smtClean="0">
                <a:solidFill>
                  <a:srgbClr val="FFC42D"/>
                </a:solidFill>
                <a:latin typeface="Arial"/>
                <a:cs typeface="Arial"/>
              </a:rPr>
              <a:t>natural body </a:t>
            </a:r>
            <a:r>
              <a:rPr lang="en-US" sz="2500" dirty="0" smtClean="0">
                <a:solidFill>
                  <a:schemeClr val="bg1"/>
                </a:solidFill>
                <a:latin typeface="Arial"/>
                <a:cs typeface="Arial"/>
              </a:rPr>
              <a:t>comprised of </a:t>
            </a:r>
            <a:r>
              <a:rPr lang="en-US" sz="2500" dirty="0" smtClean="0">
                <a:solidFill>
                  <a:srgbClr val="FFC42D"/>
                </a:solidFill>
                <a:latin typeface="Arial"/>
                <a:cs typeface="Arial"/>
              </a:rPr>
              <a:t>solids, liquid, and gases</a:t>
            </a:r>
            <a:r>
              <a:rPr lang="en-US" sz="2500" dirty="0" smtClean="0">
                <a:solidFill>
                  <a:schemeClr val="bg1"/>
                </a:solidFill>
                <a:latin typeface="Arial"/>
                <a:cs typeface="Arial"/>
              </a:rPr>
              <a:t> that occurs on the land surface, occupies space and is characterized by one or both of the following: </a:t>
            </a:r>
          </a:p>
          <a:p>
            <a:pPr marL="342900" indent="-342900">
              <a:buFont typeface="Arial"/>
              <a:buChar char="•"/>
            </a:pPr>
            <a:r>
              <a:rPr lang="en-US" sz="2500" dirty="0" smtClean="0">
                <a:solidFill>
                  <a:schemeClr val="bg1"/>
                </a:solidFill>
                <a:latin typeface="Arial"/>
                <a:cs typeface="Arial"/>
              </a:rPr>
              <a:t>Horizons or layers that are distinguishable from the initial material as a result of additions, losses, transfers and transformations of energy, matter or the </a:t>
            </a:r>
            <a:r>
              <a:rPr lang="en-US" sz="2500" dirty="0" smtClean="0">
                <a:solidFill>
                  <a:srgbClr val="FFC42D"/>
                </a:solidFill>
                <a:latin typeface="Arial"/>
                <a:cs typeface="Arial"/>
              </a:rPr>
              <a:t>ability to support plants in a natural environment</a:t>
            </a:r>
            <a:r>
              <a:rPr lang="en-US" sz="2500" dirty="0" smtClean="0">
                <a:solidFill>
                  <a:schemeClr val="bg1"/>
                </a:solidFill>
                <a:latin typeface="Arial"/>
                <a:cs typeface="Arial"/>
              </a:rPr>
              <a:t>.</a:t>
            </a:r>
          </a:p>
          <a:p>
            <a:pPr marL="3657600" lvl="8" indent="0">
              <a:buNone/>
            </a:pPr>
            <a:r>
              <a:rPr lang="en-US" sz="3000" dirty="0" smtClean="0">
                <a:solidFill>
                  <a:schemeClr val="bg1"/>
                </a:solidFill>
                <a:latin typeface="Arial"/>
                <a:cs typeface="Arial"/>
              </a:rPr>
              <a:t>		- USDA</a:t>
            </a:r>
          </a:p>
          <a:p>
            <a:endParaRPr lang="en-US" dirty="0"/>
          </a:p>
        </p:txBody>
      </p:sp>
      <p:sp>
        <p:nvSpPr>
          <p:cNvPr id="4" name="Slide Number Placeholder 3"/>
          <p:cNvSpPr>
            <a:spLocks noGrp="1"/>
          </p:cNvSpPr>
          <p:nvPr>
            <p:ph type="sldNum" sz="quarter" idx="10"/>
          </p:nvPr>
        </p:nvSpPr>
        <p:spPr/>
        <p:txBody>
          <a:bodyPr/>
          <a:lstStyle/>
          <a:p>
            <a:fld id="{A474CB26-9692-4C4B-BF47-C72365D7FCE1}" type="slidenum">
              <a:rPr lang="en-US" smtClean="0"/>
              <a:t>8</a:t>
            </a:fld>
            <a:endParaRPr lang="en-US" dirty="0"/>
          </a:p>
        </p:txBody>
      </p:sp>
    </p:spTree>
    <p:extLst>
      <p:ext uri="{BB962C8B-B14F-4D97-AF65-F5344CB8AC3E}">
        <p14:creationId xmlns:p14="http://schemas.microsoft.com/office/powerpoint/2010/main" val="3169606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000" dirty="0" smtClean="0">
                <a:solidFill>
                  <a:srgbClr val="FFFFFF"/>
                </a:solidFill>
                <a:latin typeface="Arial"/>
                <a:cs typeface="Arial"/>
              </a:rPr>
              <a:t>Soil is </a:t>
            </a:r>
            <a:r>
              <a:rPr lang="en-US" sz="3000" dirty="0" smtClean="0">
                <a:solidFill>
                  <a:schemeClr val="tx1">
                    <a:lumMod val="65000"/>
                    <a:lumOff val="35000"/>
                  </a:schemeClr>
                </a:solidFill>
                <a:latin typeface="Arial"/>
                <a:cs typeface="Arial"/>
              </a:rPr>
              <a:t>the source of all food and fiber consumed </a:t>
            </a:r>
            <a:r>
              <a:rPr lang="en-US" sz="3000" dirty="0" smtClean="0">
                <a:solidFill>
                  <a:srgbClr val="FFFFFF"/>
                </a:solidFill>
                <a:latin typeface="Arial"/>
                <a:cs typeface="Arial"/>
              </a:rPr>
              <a:t>on Earth. It is a medium composed of </a:t>
            </a:r>
            <a:r>
              <a:rPr lang="en-US" sz="3000" dirty="0" smtClean="0">
                <a:solidFill>
                  <a:schemeClr val="bg1"/>
                </a:solidFill>
                <a:latin typeface="Arial"/>
                <a:cs typeface="Arial"/>
              </a:rPr>
              <a:t>minerals, organic matter, water, air and </a:t>
            </a:r>
            <a:r>
              <a:rPr lang="en-US" sz="3000" dirty="0" smtClean="0">
                <a:solidFill>
                  <a:srgbClr val="595959"/>
                </a:solidFill>
                <a:latin typeface="Arial"/>
                <a:cs typeface="Arial"/>
              </a:rPr>
              <a:t>living microorganisms</a:t>
            </a:r>
            <a:r>
              <a:rPr lang="en-US" sz="3000" dirty="0" smtClean="0">
                <a:solidFill>
                  <a:srgbClr val="FFFFFF"/>
                </a:solidFill>
                <a:latin typeface="Arial"/>
                <a:cs typeface="Arial"/>
              </a:rPr>
              <a:t>. It provides an infrastructure to </a:t>
            </a:r>
            <a:r>
              <a:rPr lang="en-US" sz="3000" dirty="0" smtClean="0">
                <a:solidFill>
                  <a:srgbClr val="595959"/>
                </a:solidFill>
                <a:latin typeface="Arial"/>
                <a:cs typeface="Arial"/>
              </a:rPr>
              <a:t>support and nurture plants.</a:t>
            </a:r>
          </a:p>
          <a:p>
            <a:pPr marL="3657600" lvl="8" indent="0">
              <a:buNone/>
            </a:pPr>
            <a:r>
              <a:rPr lang="en-US" sz="3500" dirty="0" smtClean="0">
                <a:solidFill>
                  <a:srgbClr val="FFFFFF"/>
                </a:solidFill>
                <a:latin typeface="Arial"/>
                <a:cs typeface="Arial"/>
              </a:rPr>
              <a:t>-Dr. Bob</a:t>
            </a:r>
            <a:endParaRPr lang="en-US" sz="3500" dirty="0">
              <a:solidFill>
                <a:srgbClr val="FFFFFF"/>
              </a:solidFill>
              <a:latin typeface="Arial"/>
              <a:cs typeface="Arial"/>
            </a:endParaRPr>
          </a:p>
        </p:txBody>
      </p:sp>
      <p:sp>
        <p:nvSpPr>
          <p:cNvPr id="4" name="Slide Number Placeholder 3"/>
          <p:cNvSpPr>
            <a:spLocks noGrp="1"/>
          </p:cNvSpPr>
          <p:nvPr>
            <p:ph type="sldNum" sz="quarter" idx="10"/>
          </p:nvPr>
        </p:nvSpPr>
        <p:spPr/>
        <p:txBody>
          <a:bodyPr/>
          <a:lstStyle/>
          <a:p>
            <a:fld id="{A474CB26-9692-4C4B-BF47-C72365D7FCE1}" type="slidenum">
              <a:rPr lang="en-US" smtClean="0"/>
              <a:t>9</a:t>
            </a:fld>
            <a:endParaRPr lang="en-US" dirty="0"/>
          </a:p>
        </p:txBody>
      </p:sp>
    </p:spTree>
    <p:extLst>
      <p:ext uri="{BB962C8B-B14F-4D97-AF65-F5344CB8AC3E}">
        <p14:creationId xmlns:p14="http://schemas.microsoft.com/office/powerpoint/2010/main" val="444448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9EDFE3-2171-D043-8E30-AC315B870219}" type="datetimeFigureOut">
              <a:rPr lang="en-US" smtClean="0"/>
              <a:t>6/16/15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D062A-2383-AB4F-B019-69E00975A74B}" type="slidenum">
              <a:rPr lang="en-US" smtClean="0"/>
              <a:t>‹#›</a:t>
            </a:fld>
            <a:endParaRPr lang="en-US"/>
          </a:p>
        </p:txBody>
      </p:sp>
    </p:spTree>
    <p:extLst>
      <p:ext uri="{BB962C8B-B14F-4D97-AF65-F5344CB8AC3E}">
        <p14:creationId xmlns:p14="http://schemas.microsoft.com/office/powerpoint/2010/main" val="381205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9EDFE3-2171-D043-8E30-AC315B870219}" type="datetimeFigureOut">
              <a:rPr lang="en-US" smtClean="0"/>
              <a:t>6/16/15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D062A-2383-AB4F-B019-69E00975A74B}" type="slidenum">
              <a:rPr lang="en-US" smtClean="0"/>
              <a:t>‹#›</a:t>
            </a:fld>
            <a:endParaRPr lang="en-US"/>
          </a:p>
        </p:txBody>
      </p:sp>
    </p:spTree>
    <p:extLst>
      <p:ext uri="{BB962C8B-B14F-4D97-AF65-F5344CB8AC3E}">
        <p14:creationId xmlns:p14="http://schemas.microsoft.com/office/powerpoint/2010/main" val="1169414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9EDFE3-2171-D043-8E30-AC315B870219}" type="datetimeFigureOut">
              <a:rPr lang="en-US" smtClean="0"/>
              <a:t>6/16/15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D062A-2383-AB4F-B019-69E00975A74B}" type="slidenum">
              <a:rPr lang="en-US" smtClean="0"/>
              <a:t>‹#›</a:t>
            </a:fld>
            <a:endParaRPr lang="en-US"/>
          </a:p>
        </p:txBody>
      </p:sp>
    </p:spTree>
    <p:extLst>
      <p:ext uri="{BB962C8B-B14F-4D97-AF65-F5344CB8AC3E}">
        <p14:creationId xmlns:p14="http://schemas.microsoft.com/office/powerpoint/2010/main" val="3173819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as Background">
    <p:spTree>
      <p:nvGrpSpPr>
        <p:cNvPr id="1" name=""/>
        <p:cNvGrpSpPr/>
        <p:nvPr/>
      </p:nvGrpSpPr>
      <p:grpSpPr>
        <a:xfrm>
          <a:off x="0" y="0"/>
          <a:ext cx="0" cy="0"/>
          <a:chOff x="0" y="0"/>
          <a:chExt cx="0" cy="0"/>
        </a:xfrm>
      </p:grpSpPr>
      <p:sp>
        <p:nvSpPr>
          <p:cNvPr id="4" name="Rectangle 3"/>
          <p:cNvSpPr/>
          <p:nvPr userDrawn="1"/>
        </p:nvSpPr>
        <p:spPr>
          <a:xfrm>
            <a:off x="1" y="6505104"/>
            <a:ext cx="9144001" cy="371073"/>
          </a:xfrm>
          <a:prstGeom prst="rect">
            <a:avLst/>
          </a:prstGeom>
          <a:solidFill>
            <a:srgbClr val="FFBF35">
              <a:alpha val="8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4"/>
          <p:cNvSpPr>
            <a:spLocks noGrp="1"/>
          </p:cNvSpPr>
          <p:nvPr>
            <p:ph type="pic" sz="quarter" idx="10" hasCustomPrompt="1"/>
          </p:nvPr>
        </p:nvSpPr>
        <p:spPr>
          <a:xfrm>
            <a:off x="0" y="0"/>
            <a:ext cx="9144000" cy="6504517"/>
          </a:xfrm>
        </p:spPr>
        <p:txBody>
          <a:bodyPr>
            <a:normAutofit/>
          </a:bodyPr>
          <a:lstStyle>
            <a:lvl1pPr marL="0" indent="0">
              <a:buNone/>
              <a:defRPr sz="2800" baseline="0"/>
            </a:lvl1pPr>
          </a:lstStyle>
          <a:p>
            <a:r>
              <a:rPr lang="en-US" dirty="0" smtClean="0"/>
              <a:t>Click the icon to add an image as your background. Make sure to use a high-quality photo. </a:t>
            </a:r>
            <a:endParaRPr lang="en-US" dirty="0"/>
          </a:p>
        </p:txBody>
      </p:sp>
    </p:spTree>
    <p:extLst>
      <p:ext uri="{BB962C8B-B14F-4D97-AF65-F5344CB8AC3E}">
        <p14:creationId xmlns:p14="http://schemas.microsoft.com/office/powerpoint/2010/main" val="2567779285"/>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pact Statem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297681" y="1669004"/>
            <a:ext cx="6790591" cy="2939547"/>
          </a:xfrm>
        </p:spPr>
        <p:txBody>
          <a:bodyPr>
            <a:noAutofit/>
          </a:bodyPr>
          <a:lstStyle>
            <a:lvl1pPr marL="0" indent="0">
              <a:buNone/>
              <a:defRPr sz="2800" baseline="0">
                <a:solidFill>
                  <a:schemeClr val="tx1">
                    <a:lumMod val="50000"/>
                  </a:schemeClr>
                </a:solidFill>
                <a:latin typeface="Helvetica"/>
                <a:cs typeface="Helvetica"/>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smtClean="0"/>
              <a:t>Add a quote here. For large quotations, copy and paste them from the previous slide, or hit the quotation key in the textboxes to the left and right. </a:t>
            </a:r>
            <a:endParaRPr lang="en-US" dirty="0"/>
          </a:p>
        </p:txBody>
      </p:sp>
      <p:sp>
        <p:nvSpPr>
          <p:cNvPr id="7" name="Text Placeholder 6"/>
          <p:cNvSpPr>
            <a:spLocks noGrp="1"/>
          </p:cNvSpPr>
          <p:nvPr>
            <p:ph type="body" sz="quarter" idx="11" hasCustomPrompt="1"/>
          </p:nvPr>
        </p:nvSpPr>
        <p:spPr>
          <a:xfrm>
            <a:off x="422853" y="257323"/>
            <a:ext cx="776190" cy="1753636"/>
          </a:xfrm>
        </p:spPr>
        <p:txBody>
          <a:bodyPr>
            <a:noAutofit/>
          </a:bodyPr>
          <a:lstStyle>
            <a:lvl1pPr marL="0" indent="0">
              <a:buNone/>
              <a:defRPr sz="18700" b="1">
                <a:solidFill>
                  <a:schemeClr val="bg1"/>
                </a:solidFill>
                <a:latin typeface="Microsoft Sans Serif"/>
                <a:cs typeface="Microsoft Sans Serif"/>
              </a:defRPr>
            </a:lvl1pPr>
          </a:lstStyle>
          <a:p>
            <a:pPr lvl="0"/>
            <a:r>
              <a:rPr lang="en-US" dirty="0" smtClean="0"/>
              <a:t>“</a:t>
            </a:r>
            <a:endParaRPr lang="en-US" dirty="0"/>
          </a:p>
        </p:txBody>
      </p:sp>
      <p:sp>
        <p:nvSpPr>
          <p:cNvPr id="8" name="Text Placeholder 6"/>
          <p:cNvSpPr>
            <a:spLocks noGrp="1"/>
          </p:cNvSpPr>
          <p:nvPr>
            <p:ph type="body" sz="quarter" idx="12" hasCustomPrompt="1"/>
          </p:nvPr>
        </p:nvSpPr>
        <p:spPr>
          <a:xfrm>
            <a:off x="5987983" y="2772709"/>
            <a:ext cx="776190" cy="1753636"/>
          </a:xfrm>
        </p:spPr>
        <p:txBody>
          <a:bodyPr>
            <a:noAutofit/>
          </a:bodyPr>
          <a:lstStyle>
            <a:lvl1pPr marL="0" marR="0" indent="0" algn="l" defTabSz="457200" rtl="0" eaLnBrk="1" fontAlgn="auto" latinLnBrk="0" hangingPunct="1">
              <a:lnSpc>
                <a:spcPct val="100000"/>
              </a:lnSpc>
              <a:spcBef>
                <a:spcPct val="20000"/>
              </a:spcBef>
              <a:spcAft>
                <a:spcPts val="0"/>
              </a:spcAft>
              <a:buClr>
                <a:srgbClr val="FFBF35"/>
              </a:buClr>
              <a:buSzTx/>
              <a:buFont typeface="Arial"/>
              <a:buNone/>
              <a:tabLst/>
              <a:defRPr sz="18700" b="1">
                <a:solidFill>
                  <a:schemeClr val="bg1"/>
                </a:solidFill>
                <a:latin typeface="Microsoft Sans Serif"/>
                <a:cs typeface="Microsoft Sans Serif"/>
              </a:defRPr>
            </a:lvl1pPr>
          </a:lstStyle>
          <a:p>
            <a:pPr marL="0" marR="0" lvl="0" indent="0" algn="l" defTabSz="457200" rtl="0" eaLnBrk="1" fontAlgn="auto" latinLnBrk="0" hangingPunct="1">
              <a:lnSpc>
                <a:spcPct val="100000"/>
              </a:lnSpc>
              <a:spcBef>
                <a:spcPct val="20000"/>
              </a:spcBef>
              <a:spcAft>
                <a:spcPts val="0"/>
              </a:spcAft>
              <a:buClr>
                <a:srgbClr val="FFBF35"/>
              </a:buClr>
              <a:buSzTx/>
              <a:buFont typeface="Arial"/>
              <a:buNone/>
              <a:tabLst/>
              <a:defRPr/>
            </a:pPr>
            <a:r>
              <a:rPr lang="en-US" dirty="0" smtClean="0"/>
              <a:t>”</a:t>
            </a:r>
          </a:p>
        </p:txBody>
      </p:sp>
    </p:spTree>
    <p:extLst>
      <p:ext uri="{BB962C8B-B14F-4D97-AF65-F5344CB8AC3E}">
        <p14:creationId xmlns:p14="http://schemas.microsoft.com/office/powerpoint/2010/main" val="694149299"/>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9EDFE3-2171-D043-8E30-AC315B870219}" type="datetimeFigureOut">
              <a:rPr lang="en-US" smtClean="0"/>
              <a:t>6/16/15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D062A-2383-AB4F-B019-69E00975A74B}" type="slidenum">
              <a:rPr lang="en-US" smtClean="0"/>
              <a:t>‹#›</a:t>
            </a:fld>
            <a:endParaRPr lang="en-US"/>
          </a:p>
        </p:txBody>
      </p:sp>
    </p:spTree>
    <p:extLst>
      <p:ext uri="{BB962C8B-B14F-4D97-AF65-F5344CB8AC3E}">
        <p14:creationId xmlns:p14="http://schemas.microsoft.com/office/powerpoint/2010/main" val="710322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9EDFE3-2171-D043-8E30-AC315B870219}" type="datetimeFigureOut">
              <a:rPr lang="en-US" smtClean="0"/>
              <a:t>6/16/15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FD062A-2383-AB4F-B019-69E00975A74B}" type="slidenum">
              <a:rPr lang="en-US" smtClean="0"/>
              <a:t>‹#›</a:t>
            </a:fld>
            <a:endParaRPr lang="en-US"/>
          </a:p>
        </p:txBody>
      </p:sp>
    </p:spTree>
    <p:extLst>
      <p:ext uri="{BB962C8B-B14F-4D97-AF65-F5344CB8AC3E}">
        <p14:creationId xmlns:p14="http://schemas.microsoft.com/office/powerpoint/2010/main" val="1043577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9EDFE3-2171-D043-8E30-AC315B870219}" type="datetimeFigureOut">
              <a:rPr lang="en-US" smtClean="0"/>
              <a:t>6/16/15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FD062A-2383-AB4F-B019-69E00975A74B}" type="slidenum">
              <a:rPr lang="en-US" smtClean="0"/>
              <a:t>‹#›</a:t>
            </a:fld>
            <a:endParaRPr lang="en-US"/>
          </a:p>
        </p:txBody>
      </p:sp>
    </p:spTree>
    <p:extLst>
      <p:ext uri="{BB962C8B-B14F-4D97-AF65-F5344CB8AC3E}">
        <p14:creationId xmlns:p14="http://schemas.microsoft.com/office/powerpoint/2010/main" val="41716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9EDFE3-2171-D043-8E30-AC315B870219}" type="datetimeFigureOut">
              <a:rPr lang="en-US" smtClean="0"/>
              <a:t>6/16/15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FD062A-2383-AB4F-B019-69E00975A74B}" type="slidenum">
              <a:rPr lang="en-US" smtClean="0"/>
              <a:t>‹#›</a:t>
            </a:fld>
            <a:endParaRPr lang="en-US"/>
          </a:p>
        </p:txBody>
      </p:sp>
    </p:spTree>
    <p:extLst>
      <p:ext uri="{BB962C8B-B14F-4D97-AF65-F5344CB8AC3E}">
        <p14:creationId xmlns:p14="http://schemas.microsoft.com/office/powerpoint/2010/main" val="429074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9EDFE3-2171-D043-8E30-AC315B870219}" type="datetimeFigureOut">
              <a:rPr lang="en-US" smtClean="0"/>
              <a:t>6/16/15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FD062A-2383-AB4F-B019-69E00975A74B}" type="slidenum">
              <a:rPr lang="en-US" smtClean="0"/>
              <a:t>‹#›</a:t>
            </a:fld>
            <a:endParaRPr lang="en-US"/>
          </a:p>
        </p:txBody>
      </p:sp>
    </p:spTree>
    <p:extLst>
      <p:ext uri="{BB962C8B-B14F-4D97-AF65-F5344CB8AC3E}">
        <p14:creationId xmlns:p14="http://schemas.microsoft.com/office/powerpoint/2010/main" val="3433180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9EDFE3-2171-D043-8E30-AC315B870219}" type="datetimeFigureOut">
              <a:rPr lang="en-US" smtClean="0"/>
              <a:t>6/16/15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FD062A-2383-AB4F-B019-69E00975A74B}" type="slidenum">
              <a:rPr lang="en-US" smtClean="0"/>
              <a:t>‹#›</a:t>
            </a:fld>
            <a:endParaRPr lang="en-US"/>
          </a:p>
        </p:txBody>
      </p:sp>
    </p:spTree>
    <p:extLst>
      <p:ext uri="{BB962C8B-B14F-4D97-AF65-F5344CB8AC3E}">
        <p14:creationId xmlns:p14="http://schemas.microsoft.com/office/powerpoint/2010/main" val="2568531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9EDFE3-2171-D043-8E30-AC315B870219}" type="datetimeFigureOut">
              <a:rPr lang="en-US" smtClean="0"/>
              <a:t>6/16/15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FD062A-2383-AB4F-B019-69E00975A74B}" type="slidenum">
              <a:rPr lang="en-US" smtClean="0"/>
              <a:t>‹#›</a:t>
            </a:fld>
            <a:endParaRPr lang="en-US"/>
          </a:p>
        </p:txBody>
      </p:sp>
    </p:spTree>
    <p:extLst>
      <p:ext uri="{BB962C8B-B14F-4D97-AF65-F5344CB8AC3E}">
        <p14:creationId xmlns:p14="http://schemas.microsoft.com/office/powerpoint/2010/main" val="288052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9EDFE3-2171-D043-8E30-AC315B870219}" type="datetimeFigureOut">
              <a:rPr lang="en-US" smtClean="0"/>
              <a:t>6/16/15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FD062A-2383-AB4F-B019-69E00975A74B}" type="slidenum">
              <a:rPr lang="en-US" smtClean="0"/>
              <a:t>‹#›</a:t>
            </a:fld>
            <a:endParaRPr lang="en-US"/>
          </a:p>
        </p:txBody>
      </p:sp>
    </p:spTree>
    <p:extLst>
      <p:ext uri="{BB962C8B-B14F-4D97-AF65-F5344CB8AC3E}">
        <p14:creationId xmlns:p14="http://schemas.microsoft.com/office/powerpoint/2010/main" val="32609344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EDFE3-2171-D043-8E30-AC315B870219}" type="datetimeFigureOut">
              <a:rPr lang="en-US" smtClean="0"/>
              <a:t>6/16/15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FD062A-2383-AB4F-B019-69E00975A74B}" type="slidenum">
              <a:rPr lang="en-US" smtClean="0"/>
              <a:t>‹#›</a:t>
            </a:fld>
            <a:endParaRPr lang="en-US"/>
          </a:p>
        </p:txBody>
      </p:sp>
    </p:spTree>
    <p:extLst>
      <p:ext uri="{BB962C8B-B14F-4D97-AF65-F5344CB8AC3E}">
        <p14:creationId xmlns:p14="http://schemas.microsoft.com/office/powerpoint/2010/main" val="3468750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www.nrcs.usda.gov/wps/portal/nrcs/detailfull/soils/health/biology/?cid=nrcs142p2_053868"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9.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3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hyperlink" Target="http://www.nrcs.usda.gov/wps/portal/nrcs/detailfull/soils/health/biology/?cid=nrcs142p2_053868" TargetMode="External"/><Relationship Id="rId4" Type="http://schemas.openxmlformats.org/officeDocument/2006/relationships/hyperlink" Target="http://ucanr.edu/sites/Small_Farms_and_Specialty_Crop/files/142936.pdf" TargetMode="External"/><Relationship Id="rId5" Type="http://schemas.openxmlformats.org/officeDocument/2006/relationships/hyperlink" Target="http://www.gly.uga.edu/railsback/Fundamentals/1121WeatheringCO207.pdf" TargetMode="External"/><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ant growing stock ima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35545"/>
            <a:ext cx="9144000" cy="6096000"/>
          </a:xfrm>
          <a:prstGeom prst="rect">
            <a:avLst/>
          </a:prstGeom>
        </p:spPr>
      </p:pic>
      <p:pic>
        <p:nvPicPr>
          <p:cNvPr id="2" name="Picture 1" descr="plant growing stock ima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07305"/>
            <a:ext cx="9144000" cy="6096000"/>
          </a:xfrm>
          <a:prstGeom prst="rect">
            <a:avLst/>
          </a:prstGeom>
        </p:spPr>
      </p:pic>
      <p:sp>
        <p:nvSpPr>
          <p:cNvPr id="8" name="Rectangle 7"/>
          <p:cNvSpPr/>
          <p:nvPr/>
        </p:nvSpPr>
        <p:spPr>
          <a:xfrm>
            <a:off x="-17638" y="5342360"/>
            <a:ext cx="9161639" cy="1589185"/>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6045" y="5511696"/>
            <a:ext cx="8785663" cy="1169551"/>
          </a:xfrm>
          <a:prstGeom prst="rect">
            <a:avLst/>
          </a:prstGeom>
        </p:spPr>
        <p:txBody>
          <a:bodyPr wrap="square">
            <a:spAutoFit/>
          </a:bodyPr>
          <a:lstStyle/>
          <a:p>
            <a:pPr algn="ctr"/>
            <a:r>
              <a:rPr lang="en-US" sz="3500" dirty="0" smtClean="0">
                <a:solidFill>
                  <a:schemeClr val="bg1"/>
                </a:solidFill>
                <a:latin typeface="Arial"/>
                <a:cs typeface="Arial"/>
              </a:rPr>
              <a:t>Digging Into The Soil Food Web</a:t>
            </a:r>
          </a:p>
          <a:p>
            <a:pPr algn="ctr"/>
            <a:r>
              <a:rPr lang="en-US" sz="3500" dirty="0" smtClean="0">
                <a:solidFill>
                  <a:schemeClr val="bg1"/>
                </a:solidFill>
                <a:latin typeface="Arial"/>
                <a:cs typeface="Arial"/>
              </a:rPr>
              <a:t>With Dr. Bob</a:t>
            </a:r>
          </a:p>
        </p:txBody>
      </p:sp>
      <p:pic>
        <p:nvPicPr>
          <p:cNvPr id="4" name="Picture 3" descr="Screen Shot 2015-06-15 at 11.52.57 AM.png"/>
          <p:cNvPicPr>
            <a:picLocks noChangeAspect="1"/>
          </p:cNvPicPr>
          <p:nvPr/>
        </p:nvPicPr>
        <p:blipFill rotWithShape="1">
          <a:blip r:embed="rId4">
            <a:extLst>
              <a:ext uri="{28A0092B-C50C-407E-A947-70E740481C1C}">
                <a14:useLocalDpi xmlns:a14="http://schemas.microsoft.com/office/drawing/2010/main" val="0"/>
              </a:ext>
            </a:extLst>
          </a:blip>
          <a:srcRect l="5563" t="4521" r="12467" b="10305"/>
          <a:stretch/>
        </p:blipFill>
        <p:spPr>
          <a:xfrm>
            <a:off x="7138919" y="6316965"/>
            <a:ext cx="2005081" cy="607883"/>
          </a:xfrm>
          <a:prstGeom prst="rect">
            <a:avLst/>
          </a:prstGeom>
        </p:spPr>
      </p:pic>
    </p:spTree>
    <p:extLst>
      <p:ext uri="{BB962C8B-B14F-4D97-AF65-F5344CB8AC3E}">
        <p14:creationId xmlns:p14="http://schemas.microsoft.com/office/powerpoint/2010/main" val="41605466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oil-Cultures_-Soil-background_Copyright-Showcake_Shuttersto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8"/>
            <a:ext cx="7514167" cy="6867949"/>
          </a:xfrm>
          <a:prstGeom prst="rect">
            <a:avLst/>
          </a:prstGeom>
        </p:spPr>
      </p:pic>
      <p:pic>
        <p:nvPicPr>
          <p:cNvPr id="6" name="Picture 5" descr="Soil-Cultures_-Soil-background_Copyright-Showcake_Shuttersto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667" y="3148"/>
            <a:ext cx="7514167" cy="6867949"/>
          </a:xfrm>
          <a:prstGeom prst="rect">
            <a:avLst/>
          </a:prstGeom>
        </p:spPr>
      </p:pic>
      <p:pic>
        <p:nvPicPr>
          <p:cNvPr id="4" name="Picture 3" descr="Soil-Cultures_-Soil-background_Copyright-Showcake_Shuttersto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833" y="-9949"/>
            <a:ext cx="7514167" cy="6867949"/>
          </a:xfrm>
          <a:prstGeom prst="rect">
            <a:avLst/>
          </a:prstGeom>
        </p:spPr>
      </p:pic>
      <p:sp>
        <p:nvSpPr>
          <p:cNvPr id="5" name="Rectangle 4"/>
          <p:cNvSpPr/>
          <p:nvPr/>
        </p:nvSpPr>
        <p:spPr>
          <a:xfrm>
            <a:off x="-33726" y="426488"/>
            <a:ext cx="9177726" cy="3656139"/>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03047" y="751919"/>
            <a:ext cx="8605931" cy="3108544"/>
          </a:xfrm>
          <a:prstGeom prst="rect">
            <a:avLst/>
          </a:prstGeom>
        </p:spPr>
        <p:txBody>
          <a:bodyPr wrap="square">
            <a:spAutoFit/>
          </a:bodyPr>
          <a:lstStyle/>
          <a:p>
            <a:r>
              <a:rPr lang="en-US" sz="2800" dirty="0" smtClean="0">
                <a:solidFill>
                  <a:schemeClr val="bg1"/>
                </a:solidFill>
                <a:latin typeface="Arial"/>
                <a:cs typeface="Arial"/>
              </a:rPr>
              <a:t>One teaspoon of agriculture or turf soil contains:</a:t>
            </a:r>
          </a:p>
          <a:p>
            <a:pPr marL="914400" lvl="1" indent="-457200">
              <a:buFont typeface="Arial"/>
              <a:buChar char="•"/>
            </a:pPr>
            <a:r>
              <a:rPr lang="en-US" sz="2800" dirty="0" smtClean="0">
                <a:solidFill>
                  <a:schemeClr val="bg1"/>
                </a:solidFill>
                <a:latin typeface="Arial"/>
                <a:cs typeface="Arial"/>
              </a:rPr>
              <a:t>100 million to 1 billion bacteria.</a:t>
            </a:r>
          </a:p>
          <a:p>
            <a:pPr marL="914400" lvl="1" indent="-457200">
              <a:buFont typeface="Arial"/>
              <a:buChar char="•"/>
            </a:pPr>
            <a:r>
              <a:rPr lang="en-US" sz="2800" dirty="0" smtClean="0">
                <a:solidFill>
                  <a:schemeClr val="bg1"/>
                </a:solidFill>
                <a:latin typeface="Arial"/>
                <a:cs typeface="Arial"/>
              </a:rPr>
              <a:t>Several yards (mycelium) of fungi.</a:t>
            </a:r>
          </a:p>
          <a:p>
            <a:pPr marL="914400" lvl="1" indent="-457200">
              <a:buFont typeface="Arial"/>
              <a:buChar char="•"/>
            </a:pPr>
            <a:r>
              <a:rPr lang="en-US" sz="2800" dirty="0" smtClean="0">
                <a:solidFill>
                  <a:schemeClr val="bg1"/>
                </a:solidFill>
                <a:latin typeface="Arial"/>
                <a:cs typeface="Arial"/>
              </a:rPr>
              <a:t>7,000 protozoa.</a:t>
            </a:r>
          </a:p>
          <a:p>
            <a:pPr marL="914400" lvl="1" indent="-457200">
              <a:buFont typeface="Arial"/>
              <a:buChar char="•"/>
            </a:pPr>
            <a:r>
              <a:rPr lang="en-US" sz="2800" dirty="0" smtClean="0">
                <a:solidFill>
                  <a:schemeClr val="bg1"/>
                </a:solidFill>
                <a:latin typeface="Arial"/>
                <a:cs typeface="Arial"/>
              </a:rPr>
              <a:t>10 – 20 nematodes.</a:t>
            </a:r>
          </a:p>
          <a:p>
            <a:pPr marL="914400" lvl="1" indent="-457200">
              <a:buFont typeface="Arial"/>
              <a:buChar char="•"/>
            </a:pPr>
            <a:r>
              <a:rPr lang="en-US" sz="2800" dirty="0" smtClean="0">
                <a:solidFill>
                  <a:schemeClr val="bg1"/>
                </a:solidFill>
                <a:latin typeface="Arial"/>
                <a:cs typeface="Arial"/>
              </a:rPr>
              <a:t>Up to 100 </a:t>
            </a:r>
            <a:r>
              <a:rPr lang="en-US" sz="2800" dirty="0" err="1" smtClean="0">
                <a:solidFill>
                  <a:schemeClr val="bg1"/>
                </a:solidFill>
                <a:latin typeface="Arial"/>
                <a:cs typeface="Arial"/>
              </a:rPr>
              <a:t>anthropods</a:t>
            </a:r>
            <a:r>
              <a:rPr lang="en-US" sz="2800" dirty="0" smtClean="0">
                <a:solidFill>
                  <a:schemeClr val="bg1"/>
                </a:solidFill>
                <a:latin typeface="Arial"/>
                <a:cs typeface="Arial"/>
              </a:rPr>
              <a:t>. </a:t>
            </a:r>
          </a:p>
          <a:p>
            <a:pPr marL="914400" lvl="1" indent="-457200">
              <a:buFont typeface="Arial"/>
              <a:buChar char="•"/>
            </a:pPr>
            <a:r>
              <a:rPr lang="en-US" sz="2800" dirty="0" smtClean="0">
                <a:solidFill>
                  <a:schemeClr val="bg1"/>
                </a:solidFill>
                <a:latin typeface="Arial"/>
                <a:cs typeface="Arial"/>
              </a:rPr>
              <a:t>5 – 30 earthworms.</a:t>
            </a:r>
            <a:endParaRPr lang="en-US" sz="2800" dirty="0">
              <a:solidFill>
                <a:schemeClr val="bg1"/>
              </a:solidFill>
              <a:latin typeface="Arial"/>
              <a:cs typeface="Arial"/>
            </a:endParaRPr>
          </a:p>
        </p:txBody>
      </p:sp>
    </p:spTree>
    <p:extLst>
      <p:ext uri="{BB962C8B-B14F-4D97-AF65-F5344CB8AC3E}">
        <p14:creationId xmlns:p14="http://schemas.microsoft.com/office/powerpoint/2010/main" val="19858530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ands earth.jpg"/>
          <p:cNvPicPr>
            <a:picLocks noChangeAspect="1"/>
          </p:cNvPicPr>
          <p:nvPr/>
        </p:nvPicPr>
        <p:blipFill rotWithShape="1">
          <a:blip r:embed="rId3">
            <a:extLst>
              <a:ext uri="{28A0092B-C50C-407E-A947-70E740481C1C}">
                <a14:useLocalDpi xmlns:a14="http://schemas.microsoft.com/office/drawing/2010/main" val="0"/>
              </a:ext>
            </a:extLst>
          </a:blip>
          <a:srcRect l="11091" r="8552"/>
          <a:stretch/>
        </p:blipFill>
        <p:spPr>
          <a:xfrm>
            <a:off x="-203810" y="-57390"/>
            <a:ext cx="9500668" cy="7087577"/>
          </a:xfrm>
          <a:prstGeom prst="rect">
            <a:avLst/>
          </a:prstGeom>
        </p:spPr>
      </p:pic>
      <p:sp>
        <p:nvSpPr>
          <p:cNvPr id="5" name="Oval 4"/>
          <p:cNvSpPr/>
          <p:nvPr/>
        </p:nvSpPr>
        <p:spPr>
          <a:xfrm>
            <a:off x="213043" y="1319381"/>
            <a:ext cx="2962135" cy="3029144"/>
          </a:xfrm>
          <a:prstGeom prst="ellipse">
            <a:avLst/>
          </a:prstGeom>
          <a:solidFill>
            <a:srgbClr val="000000">
              <a:alpha val="26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Placeholder 1"/>
          <p:cNvSpPr>
            <a:spLocks noGrp="1"/>
          </p:cNvSpPr>
          <p:nvPr>
            <p:ph type="body" sz="quarter" idx="4294967295"/>
          </p:nvPr>
        </p:nvSpPr>
        <p:spPr>
          <a:xfrm>
            <a:off x="-534722" y="2781761"/>
            <a:ext cx="4332760" cy="816323"/>
          </a:xfrm>
        </p:spPr>
        <p:txBody>
          <a:bodyPr>
            <a:normAutofit/>
          </a:bodyPr>
          <a:lstStyle/>
          <a:p>
            <a:pPr marL="0" indent="0" algn="ctr">
              <a:buNone/>
            </a:pPr>
            <a:r>
              <a:rPr lang="en-US" sz="4000" dirty="0" smtClean="0">
                <a:solidFill>
                  <a:srgbClr val="FFFFFF"/>
                </a:solidFill>
                <a:latin typeface="Arial"/>
                <a:cs typeface="Arial"/>
              </a:rPr>
              <a:t>Of Soil</a:t>
            </a:r>
            <a:endParaRPr lang="en-US" sz="4000" dirty="0">
              <a:solidFill>
                <a:srgbClr val="FFFFFF"/>
              </a:solidFill>
              <a:latin typeface="Arial"/>
              <a:cs typeface="Arial"/>
            </a:endParaRPr>
          </a:p>
        </p:txBody>
      </p:sp>
      <p:sp>
        <p:nvSpPr>
          <p:cNvPr id="7" name="Oval 6"/>
          <p:cNvSpPr/>
          <p:nvPr/>
        </p:nvSpPr>
        <p:spPr>
          <a:xfrm>
            <a:off x="121372" y="1238501"/>
            <a:ext cx="3176715" cy="3218973"/>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a:off x="1611173" y="-57390"/>
            <a:ext cx="0" cy="1275403"/>
          </a:xfrm>
          <a:prstGeom prst="line">
            <a:avLst/>
          </a:prstGeom>
          <a:ln>
            <a:solidFill>
              <a:srgbClr val="FFFFFF"/>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6299" y="4436987"/>
            <a:ext cx="0" cy="1799963"/>
          </a:xfrm>
          <a:prstGeom prst="line">
            <a:avLst/>
          </a:prstGeom>
          <a:ln>
            <a:solidFill>
              <a:srgbClr val="FFFFFF"/>
            </a:solidFill>
            <a:prstDash val="dash"/>
          </a:ln>
        </p:spPr>
        <p:style>
          <a:lnRef idx="2">
            <a:schemeClr val="accent1"/>
          </a:lnRef>
          <a:fillRef idx="0">
            <a:schemeClr val="accent1"/>
          </a:fillRef>
          <a:effectRef idx="1">
            <a:schemeClr val="accent1"/>
          </a:effectRef>
          <a:fontRef idx="minor">
            <a:schemeClr val="tx1"/>
          </a:fontRef>
        </p:style>
      </p:cxnSp>
      <p:sp>
        <p:nvSpPr>
          <p:cNvPr id="11" name="Text Placeholder 1"/>
          <p:cNvSpPr>
            <a:spLocks noGrp="1"/>
          </p:cNvSpPr>
          <p:nvPr>
            <p:ph type="body" sz="quarter" idx="4294967295"/>
          </p:nvPr>
        </p:nvSpPr>
        <p:spPr>
          <a:xfrm>
            <a:off x="315468" y="2010761"/>
            <a:ext cx="2542735" cy="816323"/>
          </a:xfrm>
        </p:spPr>
        <p:txBody>
          <a:bodyPr>
            <a:noAutofit/>
          </a:bodyPr>
          <a:lstStyle/>
          <a:p>
            <a:pPr marL="0" indent="0" algn="ctr">
              <a:buNone/>
            </a:pPr>
            <a:r>
              <a:rPr lang="en-US" sz="4400" i="1" dirty="0" smtClean="0">
                <a:solidFill>
                  <a:srgbClr val="FFFFFF"/>
                </a:solidFill>
                <a:latin typeface="Baskerville"/>
                <a:cs typeface="Baskerville"/>
              </a:rPr>
              <a:t>Components</a:t>
            </a:r>
            <a:endParaRPr lang="en-US" sz="4400" b="0" i="1" dirty="0">
              <a:solidFill>
                <a:srgbClr val="FFFFFF"/>
              </a:solidFill>
              <a:latin typeface="Baskerville"/>
              <a:cs typeface="Baskerville"/>
            </a:endParaRPr>
          </a:p>
        </p:txBody>
      </p:sp>
      <p:sp>
        <p:nvSpPr>
          <p:cNvPr id="12" name="Rectangle 11"/>
          <p:cNvSpPr/>
          <p:nvPr/>
        </p:nvSpPr>
        <p:spPr>
          <a:xfrm>
            <a:off x="-19588" y="6505104"/>
            <a:ext cx="9163589" cy="371073"/>
          </a:xfrm>
          <a:prstGeom prst="rect">
            <a:avLst/>
          </a:prstGeom>
          <a:solidFill>
            <a:srgbClr val="FFBF35">
              <a:alpha val="8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61299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42D"/>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12305" y="2407837"/>
            <a:ext cx="6083331" cy="2939547"/>
          </a:xfrm>
        </p:spPr>
        <p:txBody>
          <a:bodyPr/>
          <a:lstStyle/>
          <a:p>
            <a:r>
              <a:rPr lang="en-US" sz="4000" dirty="0" smtClean="0">
                <a:solidFill>
                  <a:srgbClr val="FFFFFF"/>
                </a:solidFill>
                <a:latin typeface="Arial"/>
                <a:cs typeface="Arial"/>
              </a:rPr>
              <a:t>Which of the following is/are derivative(s) of </a:t>
            </a:r>
            <a:r>
              <a:rPr lang="en-US" sz="4000" dirty="0" smtClean="0">
                <a:solidFill>
                  <a:schemeClr val="tx1">
                    <a:lumMod val="65000"/>
                    <a:lumOff val="35000"/>
                  </a:schemeClr>
                </a:solidFill>
                <a:latin typeface="Arial"/>
                <a:cs typeface="Arial"/>
              </a:rPr>
              <a:t>organic matter</a:t>
            </a:r>
            <a:r>
              <a:rPr lang="en-US" sz="4000" dirty="0" smtClean="0">
                <a:solidFill>
                  <a:srgbClr val="FFFFFF"/>
                </a:solidFill>
                <a:latin typeface="Arial"/>
                <a:cs typeface="Arial"/>
              </a:rPr>
              <a:t>?</a:t>
            </a:r>
            <a:endParaRPr lang="en-US" sz="4000" dirty="0">
              <a:solidFill>
                <a:srgbClr val="FFFFFF"/>
              </a:solidFill>
              <a:latin typeface="Arial"/>
              <a:cs typeface="Arial"/>
            </a:endParaRPr>
          </a:p>
        </p:txBody>
      </p:sp>
      <p:sp>
        <p:nvSpPr>
          <p:cNvPr id="5" name="Text Placeholder 1"/>
          <p:cNvSpPr txBox="1">
            <a:spLocks/>
          </p:cNvSpPr>
          <p:nvPr/>
        </p:nvSpPr>
        <p:spPr>
          <a:xfrm>
            <a:off x="1052222" y="1360554"/>
            <a:ext cx="1014587" cy="3258284"/>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chemeClr val="tx1">
                    <a:lumMod val="65000"/>
                    <a:lumOff val="35000"/>
                  </a:schemeClr>
                </a:solidFill>
                <a:latin typeface="Microsoft Sans Serif"/>
                <a:cs typeface="Microsoft Sans Serif"/>
              </a:rPr>
              <a:t>“</a:t>
            </a:r>
            <a:endParaRPr lang="en-US" sz="18000" b="1" dirty="0">
              <a:solidFill>
                <a:schemeClr val="tx1">
                  <a:lumMod val="65000"/>
                  <a:lumOff val="35000"/>
                </a:schemeClr>
              </a:solidFill>
              <a:latin typeface="Microsoft Sans Serif"/>
              <a:cs typeface="Microsoft Sans Serif"/>
            </a:endParaRPr>
          </a:p>
        </p:txBody>
      </p:sp>
      <p:sp>
        <p:nvSpPr>
          <p:cNvPr id="6" name="Text Placeholder 1"/>
          <p:cNvSpPr txBox="1">
            <a:spLocks/>
          </p:cNvSpPr>
          <p:nvPr/>
        </p:nvSpPr>
        <p:spPr>
          <a:xfrm rot="10800000">
            <a:off x="7222788" y="3306382"/>
            <a:ext cx="1080599" cy="1579841"/>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rgbClr val="595959"/>
                </a:solidFill>
                <a:latin typeface="Microsoft Sans Serif"/>
                <a:cs typeface="Microsoft Sans Serif"/>
              </a:rPr>
              <a:t>“</a:t>
            </a:r>
            <a:endParaRPr lang="en-US" sz="18000" b="1" dirty="0">
              <a:solidFill>
                <a:srgbClr val="595959"/>
              </a:solidFill>
              <a:latin typeface="Microsoft Sans Serif"/>
              <a:cs typeface="Microsoft Sans Serif"/>
            </a:endParaRPr>
          </a:p>
        </p:txBody>
      </p:sp>
    </p:spTree>
    <p:extLst>
      <p:ext uri="{BB962C8B-B14F-4D97-AF65-F5344CB8AC3E}">
        <p14:creationId xmlns:p14="http://schemas.microsoft.com/office/powerpoint/2010/main" val="38695893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oil-with-gra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31923"/>
            <a:ext cx="9144001" cy="8119873"/>
          </a:xfrm>
          <a:prstGeom prst="rect">
            <a:avLst/>
          </a:prstGeom>
        </p:spPr>
      </p:pic>
      <p:sp>
        <p:nvSpPr>
          <p:cNvPr id="5" name="Rectangle 4"/>
          <p:cNvSpPr/>
          <p:nvPr/>
        </p:nvSpPr>
        <p:spPr>
          <a:xfrm>
            <a:off x="-1" y="3268795"/>
            <a:ext cx="9144001" cy="3619156"/>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520841" y="3531393"/>
            <a:ext cx="8191444" cy="3016210"/>
          </a:xfrm>
          <a:prstGeom prst="rect">
            <a:avLst/>
          </a:prstGeom>
        </p:spPr>
        <p:txBody>
          <a:bodyPr wrap="square" numCol="1">
            <a:spAutoFit/>
          </a:bodyPr>
          <a:lstStyle/>
          <a:p>
            <a:r>
              <a:rPr lang="en-US" sz="4000" dirty="0" smtClean="0">
                <a:solidFill>
                  <a:schemeClr val="bg1"/>
                </a:solidFill>
                <a:latin typeface="Arial"/>
                <a:cs typeface="Arial"/>
              </a:rPr>
              <a:t>Components.</a:t>
            </a:r>
          </a:p>
          <a:p>
            <a:pPr marL="914400" lvl="1" indent="-457200">
              <a:buFont typeface="Arial"/>
              <a:buChar char="•"/>
            </a:pPr>
            <a:r>
              <a:rPr lang="en-US" sz="3000" dirty="0" smtClean="0">
                <a:solidFill>
                  <a:schemeClr val="bg1"/>
                </a:solidFill>
                <a:latin typeface="Arial"/>
                <a:cs typeface="Arial"/>
              </a:rPr>
              <a:t>Minerals (inorganic material).</a:t>
            </a:r>
          </a:p>
          <a:p>
            <a:pPr marL="914400" lvl="1" indent="-457200">
              <a:buFont typeface="Arial"/>
              <a:buChar char="•"/>
            </a:pPr>
            <a:r>
              <a:rPr lang="en-US" sz="3000" dirty="0" smtClean="0">
                <a:solidFill>
                  <a:schemeClr val="bg1"/>
                </a:solidFill>
                <a:latin typeface="Arial"/>
                <a:cs typeface="Arial"/>
              </a:rPr>
              <a:t>Organic matter.</a:t>
            </a:r>
          </a:p>
          <a:p>
            <a:pPr marL="914400" lvl="1" indent="-457200">
              <a:buFont typeface="Arial"/>
              <a:buChar char="•"/>
            </a:pPr>
            <a:r>
              <a:rPr lang="en-US" sz="3000" dirty="0" smtClean="0">
                <a:solidFill>
                  <a:schemeClr val="bg1"/>
                </a:solidFill>
                <a:latin typeface="Arial"/>
                <a:cs typeface="Arial"/>
              </a:rPr>
              <a:t>Water.</a:t>
            </a:r>
          </a:p>
          <a:p>
            <a:pPr marL="914400" lvl="1" indent="-457200">
              <a:buFont typeface="Arial"/>
              <a:buChar char="•"/>
            </a:pPr>
            <a:r>
              <a:rPr lang="en-US" sz="3000" dirty="0" smtClean="0">
                <a:solidFill>
                  <a:schemeClr val="bg1"/>
                </a:solidFill>
                <a:latin typeface="Arial"/>
                <a:cs typeface="Arial"/>
              </a:rPr>
              <a:t>Soil air (soil atmosphere).</a:t>
            </a:r>
          </a:p>
          <a:p>
            <a:pPr marL="914400" lvl="1" indent="-457200">
              <a:buFont typeface="Arial"/>
              <a:buChar char="•"/>
            </a:pPr>
            <a:r>
              <a:rPr lang="en-US" sz="3000" dirty="0" smtClean="0">
                <a:solidFill>
                  <a:schemeClr val="bg1"/>
                </a:solidFill>
                <a:latin typeface="Arial"/>
                <a:cs typeface="Arial"/>
              </a:rPr>
              <a:t>Soil microorganisms.</a:t>
            </a:r>
            <a:endParaRPr lang="en-US" sz="3000" dirty="0">
              <a:solidFill>
                <a:schemeClr val="bg1"/>
              </a:solidFill>
              <a:latin typeface="Arial"/>
              <a:cs typeface="Arial"/>
            </a:endParaRPr>
          </a:p>
        </p:txBody>
      </p:sp>
    </p:spTree>
    <p:extLst>
      <p:ext uri="{BB962C8B-B14F-4D97-AF65-F5344CB8AC3E}">
        <p14:creationId xmlns:p14="http://schemas.microsoft.com/office/powerpoint/2010/main" val="13940913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261021064"/>
              </p:ext>
            </p:extLst>
          </p:nvPr>
        </p:nvGraphicFramePr>
        <p:xfrm>
          <a:off x="0" y="-17652"/>
          <a:ext cx="9144000" cy="6875651"/>
        </p:xfrm>
        <a:graphic>
          <a:graphicData uri="http://schemas.openxmlformats.org/drawingml/2006/table">
            <a:tbl>
              <a:tblPr firstRow="1" bandRow="1">
                <a:tableStyleId>{5C22544A-7EE6-4342-B048-85BDC9FD1C3A}</a:tableStyleId>
              </a:tblPr>
              <a:tblGrid>
                <a:gridCol w="9144000"/>
              </a:tblGrid>
              <a:tr h="859827">
                <a:tc>
                  <a:txBody>
                    <a:bodyPr/>
                    <a:lstStyle/>
                    <a:p>
                      <a:pPr algn="ctr"/>
                      <a:r>
                        <a:rPr lang="en-US" sz="5000" dirty="0" smtClean="0"/>
                        <a:t>Minerals</a:t>
                      </a:r>
                      <a:endParaRPr lang="en-US" sz="5000" dirty="0"/>
                    </a:p>
                  </a:txBody>
                  <a:tcPr/>
                </a:tc>
              </a:tr>
              <a:tr h="1489343">
                <a:tc>
                  <a:txBody>
                    <a:bodyPr/>
                    <a:lstStyle/>
                    <a:p>
                      <a:pPr lvl="0"/>
                      <a:r>
                        <a:rPr lang="en-US" sz="3500" b="1" dirty="0" smtClean="0"/>
                        <a:t>Carbon</a:t>
                      </a:r>
                    </a:p>
                    <a:p>
                      <a:pPr lvl="0"/>
                      <a:r>
                        <a:rPr lang="en-US" sz="2800" dirty="0" smtClean="0"/>
                        <a:t>The building block</a:t>
                      </a:r>
                      <a:r>
                        <a:rPr lang="en-US" sz="2800" baseline="0" dirty="0" smtClean="0"/>
                        <a:t> of all biochemistry, the chemistry of living organisms.</a:t>
                      </a:r>
                      <a:endParaRPr lang="en-US" sz="2800" dirty="0"/>
                    </a:p>
                  </a:txBody>
                  <a:tcPr/>
                </a:tc>
              </a:tr>
              <a:tr h="191925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500" b="1" dirty="0" smtClean="0"/>
                        <a:t>Calcium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smtClean="0"/>
                        <a:t>In plants, a structural</a:t>
                      </a:r>
                      <a:r>
                        <a:rPr lang="en-US" sz="2800" baseline="0" dirty="0" smtClean="0"/>
                        <a:t> component of cell walls; in plants, fungi and bacteria, a cofactor in regulating internal chemical processes; in soil shifts soil pH to the alkaline (vs acid).</a:t>
                      </a:r>
                    </a:p>
                  </a:txBody>
                  <a:tcPr/>
                </a:tc>
              </a:tr>
              <a:tr h="111788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500" b="1" dirty="0" smtClean="0"/>
                        <a:t>Manganese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smtClean="0"/>
                        <a:t>An</a:t>
                      </a:r>
                      <a:r>
                        <a:rPr lang="en-US" sz="2800" baseline="0" dirty="0" smtClean="0"/>
                        <a:t> essential element of chlorophyll. </a:t>
                      </a:r>
                      <a:endParaRPr lang="en-US" sz="2800" dirty="0" smtClean="0"/>
                    </a:p>
                  </a:txBody>
                  <a:tcPr/>
                </a:tc>
              </a:tr>
              <a:tr h="148934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500" b="1" dirty="0" smtClean="0"/>
                        <a:t>Nitrogen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baseline="0" dirty="0" smtClean="0"/>
                        <a:t>All plant and animal proteins contain nitrogen. It is essential to life.</a:t>
                      </a:r>
                      <a:endParaRPr lang="en-US" sz="2800" dirty="0" smtClean="0"/>
                    </a:p>
                  </a:txBody>
                  <a:tcPr/>
                </a:tc>
              </a:tr>
            </a:tbl>
          </a:graphicData>
        </a:graphic>
      </p:graphicFrame>
    </p:spTree>
    <p:extLst>
      <p:ext uri="{BB962C8B-B14F-4D97-AF65-F5344CB8AC3E}">
        <p14:creationId xmlns:p14="http://schemas.microsoft.com/office/powerpoint/2010/main" val="12284245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532844535"/>
              </p:ext>
            </p:extLst>
          </p:nvPr>
        </p:nvGraphicFramePr>
        <p:xfrm>
          <a:off x="0" y="5864"/>
          <a:ext cx="9144000" cy="7046408"/>
        </p:xfrm>
        <a:graphic>
          <a:graphicData uri="http://schemas.openxmlformats.org/drawingml/2006/table">
            <a:tbl>
              <a:tblPr firstRow="1" bandRow="1">
                <a:tableStyleId>{5C22544A-7EE6-4342-B048-85BDC9FD1C3A}</a:tableStyleId>
              </a:tblPr>
              <a:tblGrid>
                <a:gridCol w="9144000"/>
              </a:tblGrid>
              <a:tr h="898117">
                <a:tc>
                  <a:txBody>
                    <a:bodyPr/>
                    <a:lstStyle/>
                    <a:p>
                      <a:pPr algn="ctr"/>
                      <a:r>
                        <a:rPr lang="en-US" sz="5000" dirty="0" smtClean="0"/>
                        <a:t>Minerals</a:t>
                      </a:r>
                      <a:endParaRPr lang="en-US" sz="5000" dirty="0"/>
                    </a:p>
                  </a:txBody>
                  <a:tcPr/>
                </a:tc>
              </a:tr>
              <a:tr h="176415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400" b="1" dirty="0" smtClean="0"/>
                        <a:t>Potassium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000" baseline="0" dirty="0" smtClean="0"/>
                        <a:t>An essential plant nutrient involved in the regulation of photosynthesis and water management in plants.</a:t>
                      </a:r>
                      <a:endParaRPr lang="en-US" sz="3000" dirty="0" smtClean="0"/>
                    </a:p>
                  </a:txBody>
                  <a:tcPr/>
                </a:tc>
              </a:tr>
              <a:tr h="25820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500" b="1" dirty="0" smtClean="0"/>
                        <a:t>Phosphorous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000" dirty="0" smtClean="0"/>
                        <a:t>An essential element in the biochemistry of photosynthesis, metabolism</a:t>
                      </a:r>
                      <a:r>
                        <a:rPr lang="en-US" sz="3000" baseline="0" dirty="0" smtClean="0"/>
                        <a:t> of sugars, energy management, cell division and the transfer of genetic material. It is essential to all life forms.</a:t>
                      </a:r>
                      <a:endParaRPr lang="en-US" sz="3000" dirty="0" smtClean="0"/>
                    </a:p>
                  </a:txBody>
                  <a:tcPr/>
                </a:tc>
              </a:tr>
              <a:tr h="180204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500" b="1" dirty="0" smtClean="0"/>
                        <a:t>Sulfur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000" dirty="0" smtClean="0"/>
                        <a:t>An</a:t>
                      </a:r>
                      <a:r>
                        <a:rPr lang="en-US" sz="3000" baseline="0" dirty="0" smtClean="0"/>
                        <a:t> important component of amino acids and proteins.</a:t>
                      </a:r>
                      <a:endParaRPr lang="en-US" sz="3000" dirty="0" smtClean="0"/>
                    </a:p>
                  </a:txBody>
                  <a:tcPr/>
                </a:tc>
              </a:tr>
            </a:tbl>
          </a:graphicData>
        </a:graphic>
      </p:graphicFrame>
    </p:spTree>
    <p:extLst>
      <p:ext uri="{BB962C8B-B14F-4D97-AF65-F5344CB8AC3E}">
        <p14:creationId xmlns:p14="http://schemas.microsoft.com/office/powerpoint/2010/main" val="7148153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rms - compo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812152" cy="6857999"/>
          </a:xfrm>
          <a:prstGeom prst="rect">
            <a:avLst/>
          </a:prstGeom>
        </p:spPr>
      </p:pic>
      <p:sp>
        <p:nvSpPr>
          <p:cNvPr id="5" name="Rectangle 4"/>
          <p:cNvSpPr/>
          <p:nvPr/>
        </p:nvSpPr>
        <p:spPr>
          <a:xfrm>
            <a:off x="1" y="4123993"/>
            <a:ext cx="9812152" cy="2355059"/>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76045" y="4341151"/>
            <a:ext cx="9550748" cy="2000548"/>
          </a:xfrm>
          <a:prstGeom prst="rect">
            <a:avLst/>
          </a:prstGeom>
        </p:spPr>
        <p:txBody>
          <a:bodyPr wrap="square">
            <a:spAutoFit/>
          </a:bodyPr>
          <a:lstStyle/>
          <a:p>
            <a:r>
              <a:rPr lang="en-US" sz="4000" dirty="0" smtClean="0">
                <a:solidFill>
                  <a:schemeClr val="bg1"/>
                </a:solidFill>
                <a:latin typeface="Arial"/>
                <a:cs typeface="Arial"/>
              </a:rPr>
              <a:t>Organic Matter.</a:t>
            </a:r>
          </a:p>
          <a:p>
            <a:pPr marL="457200" indent="-457200">
              <a:buFont typeface="Arial"/>
              <a:buChar char="•"/>
            </a:pPr>
            <a:r>
              <a:rPr lang="en-US" sz="2800" dirty="0" smtClean="0">
                <a:solidFill>
                  <a:schemeClr val="bg1"/>
                </a:solidFill>
                <a:latin typeface="Arial"/>
                <a:cs typeface="Arial"/>
              </a:rPr>
              <a:t>Derived form plants and animals.</a:t>
            </a:r>
          </a:p>
          <a:p>
            <a:pPr marL="457200" indent="-457200">
              <a:buFont typeface="Arial"/>
              <a:buChar char="•"/>
            </a:pPr>
            <a:r>
              <a:rPr lang="en-US" sz="2800" dirty="0" smtClean="0">
                <a:solidFill>
                  <a:schemeClr val="bg1"/>
                </a:solidFill>
                <a:latin typeface="Arial"/>
                <a:cs typeface="Arial"/>
              </a:rPr>
              <a:t>Contributes to soil nitrogen, phosphorous and sulfur.</a:t>
            </a:r>
          </a:p>
          <a:p>
            <a:pPr marL="457200" indent="-457200">
              <a:buFont typeface="Arial"/>
              <a:buChar char="•"/>
            </a:pPr>
            <a:r>
              <a:rPr lang="en-US" sz="2800" dirty="0" smtClean="0">
                <a:solidFill>
                  <a:schemeClr val="bg1"/>
                </a:solidFill>
                <a:latin typeface="Arial"/>
                <a:cs typeface="Arial"/>
              </a:rPr>
              <a:t>Soil is 3 – 5% organic matter.</a:t>
            </a:r>
            <a:endParaRPr lang="en-US" sz="2800" dirty="0">
              <a:solidFill>
                <a:schemeClr val="bg1"/>
              </a:solidFill>
              <a:latin typeface="Arial"/>
              <a:cs typeface="Arial"/>
            </a:endParaRPr>
          </a:p>
        </p:txBody>
      </p:sp>
    </p:spTree>
    <p:extLst>
      <p:ext uri="{BB962C8B-B14F-4D97-AF65-F5344CB8AC3E}">
        <p14:creationId xmlns:p14="http://schemas.microsoft.com/office/powerpoint/2010/main" val="2267257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cean.jpg"/>
          <p:cNvPicPr>
            <a:picLocks noChangeAspect="1"/>
          </p:cNvPicPr>
          <p:nvPr/>
        </p:nvPicPr>
        <p:blipFill rotWithShape="1">
          <a:blip r:embed="rId3">
            <a:extLst>
              <a:ext uri="{28A0092B-C50C-407E-A947-70E740481C1C}">
                <a14:useLocalDpi xmlns:a14="http://schemas.microsoft.com/office/drawing/2010/main" val="0"/>
              </a:ext>
            </a:extLst>
          </a:blip>
          <a:srcRect t="18308"/>
          <a:stretch/>
        </p:blipFill>
        <p:spPr>
          <a:xfrm>
            <a:off x="0" y="-258682"/>
            <a:ext cx="9144000" cy="7161250"/>
          </a:xfrm>
          <a:prstGeom prst="rect">
            <a:avLst/>
          </a:prstGeom>
        </p:spPr>
      </p:pic>
      <p:sp>
        <p:nvSpPr>
          <p:cNvPr id="5" name="Rectangle 4"/>
          <p:cNvSpPr/>
          <p:nvPr/>
        </p:nvSpPr>
        <p:spPr>
          <a:xfrm>
            <a:off x="1" y="4142030"/>
            <a:ext cx="9144000" cy="2419632"/>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34231" y="4314621"/>
            <a:ext cx="8518785" cy="2000548"/>
          </a:xfrm>
          <a:prstGeom prst="rect">
            <a:avLst/>
          </a:prstGeom>
        </p:spPr>
        <p:txBody>
          <a:bodyPr wrap="square">
            <a:spAutoFit/>
          </a:bodyPr>
          <a:lstStyle/>
          <a:p>
            <a:r>
              <a:rPr lang="en-US" sz="4000" dirty="0" smtClean="0">
                <a:solidFill>
                  <a:schemeClr val="bg1"/>
                </a:solidFill>
                <a:latin typeface="Arial"/>
                <a:cs typeface="Arial"/>
              </a:rPr>
              <a:t>Water.</a:t>
            </a:r>
          </a:p>
          <a:p>
            <a:pPr marL="914400" lvl="1" indent="-457200">
              <a:buFont typeface="Arial"/>
              <a:buChar char="•"/>
            </a:pPr>
            <a:r>
              <a:rPr lang="en-US" sz="2800" dirty="0" smtClean="0">
                <a:solidFill>
                  <a:schemeClr val="bg1"/>
                </a:solidFill>
                <a:latin typeface="Arial"/>
                <a:cs typeface="Arial"/>
              </a:rPr>
              <a:t>Solvent and carrier for plant nutrients.</a:t>
            </a:r>
          </a:p>
          <a:p>
            <a:pPr marL="914400" lvl="1" indent="-457200">
              <a:buFont typeface="Arial"/>
              <a:buChar char="•"/>
            </a:pPr>
            <a:r>
              <a:rPr lang="en-US" sz="2800" dirty="0" smtClean="0">
                <a:solidFill>
                  <a:schemeClr val="bg1"/>
                </a:solidFill>
                <a:latin typeface="Arial"/>
                <a:cs typeface="Arial"/>
              </a:rPr>
              <a:t>Microorganisms require water for their metabolic processes.</a:t>
            </a:r>
            <a:endParaRPr lang="en-US" sz="2800" dirty="0">
              <a:solidFill>
                <a:schemeClr val="bg1"/>
              </a:solidFill>
              <a:latin typeface="Arial"/>
              <a:cs typeface="Arial"/>
            </a:endParaRPr>
          </a:p>
        </p:txBody>
      </p:sp>
    </p:spTree>
    <p:extLst>
      <p:ext uri="{BB962C8B-B14F-4D97-AF65-F5344CB8AC3E}">
        <p14:creationId xmlns:p14="http://schemas.microsoft.com/office/powerpoint/2010/main" val="27968475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88745" y="2330402"/>
            <a:ext cx="6148284" cy="1262581"/>
          </a:xfrm>
        </p:spPr>
        <p:txBody>
          <a:bodyPr/>
          <a:lstStyle/>
          <a:p>
            <a:r>
              <a:rPr lang="en-US" sz="4000" dirty="0" smtClean="0">
                <a:solidFill>
                  <a:schemeClr val="bg1"/>
                </a:solidFill>
                <a:latin typeface="Arial"/>
                <a:cs typeface="Arial"/>
              </a:rPr>
              <a:t>Which </a:t>
            </a:r>
            <a:r>
              <a:rPr lang="en-US" sz="4000" dirty="0" smtClean="0">
                <a:solidFill>
                  <a:srgbClr val="FFC42D"/>
                </a:solidFill>
                <a:latin typeface="Arial"/>
                <a:cs typeface="Arial"/>
              </a:rPr>
              <a:t>component</a:t>
            </a:r>
            <a:r>
              <a:rPr lang="en-US" sz="4000" dirty="0" smtClean="0">
                <a:solidFill>
                  <a:schemeClr val="bg1"/>
                </a:solidFill>
                <a:latin typeface="Arial"/>
                <a:cs typeface="Arial"/>
              </a:rPr>
              <a:t> of atmosphere is higher in </a:t>
            </a:r>
            <a:r>
              <a:rPr lang="en-US" sz="4000" dirty="0" smtClean="0">
                <a:solidFill>
                  <a:srgbClr val="FFC42D"/>
                </a:solidFill>
                <a:latin typeface="Arial"/>
                <a:cs typeface="Arial"/>
              </a:rPr>
              <a:t>soil atmosphere </a:t>
            </a:r>
            <a:r>
              <a:rPr lang="en-US" sz="4000" dirty="0" smtClean="0">
                <a:solidFill>
                  <a:schemeClr val="bg1"/>
                </a:solidFill>
                <a:latin typeface="Arial"/>
                <a:cs typeface="Arial"/>
              </a:rPr>
              <a:t>than in the atmosphere above the soil?</a:t>
            </a:r>
            <a:endParaRPr lang="en-US" sz="4000" dirty="0" smtClean="0">
              <a:solidFill>
                <a:schemeClr val="bg1"/>
              </a:solidFill>
              <a:latin typeface="Arial"/>
              <a:cs typeface="Arial"/>
            </a:endParaRPr>
          </a:p>
        </p:txBody>
      </p:sp>
      <p:sp>
        <p:nvSpPr>
          <p:cNvPr id="5" name="Text Placeholder 1"/>
          <p:cNvSpPr txBox="1">
            <a:spLocks/>
          </p:cNvSpPr>
          <p:nvPr/>
        </p:nvSpPr>
        <p:spPr>
          <a:xfrm>
            <a:off x="807321" y="1352898"/>
            <a:ext cx="1014587" cy="3258284"/>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rgbClr val="FFC42D"/>
                </a:solidFill>
                <a:latin typeface="Microsoft Sans Serif"/>
                <a:cs typeface="Microsoft Sans Serif"/>
              </a:rPr>
              <a:t>“</a:t>
            </a:r>
            <a:endParaRPr lang="en-US" sz="18000" b="1" dirty="0">
              <a:solidFill>
                <a:srgbClr val="FFC42D"/>
              </a:solidFill>
              <a:latin typeface="Microsoft Sans Serif"/>
              <a:cs typeface="Microsoft Sans Serif"/>
            </a:endParaRPr>
          </a:p>
        </p:txBody>
      </p:sp>
      <p:sp>
        <p:nvSpPr>
          <p:cNvPr id="6" name="Text Placeholder 1"/>
          <p:cNvSpPr txBox="1">
            <a:spLocks/>
          </p:cNvSpPr>
          <p:nvPr/>
        </p:nvSpPr>
        <p:spPr>
          <a:xfrm rot="10800000">
            <a:off x="7429893" y="3392445"/>
            <a:ext cx="1080599" cy="1579841"/>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rgbClr val="FFC42D"/>
                </a:solidFill>
                <a:latin typeface="Microsoft Sans Serif"/>
                <a:cs typeface="Microsoft Sans Serif"/>
              </a:rPr>
              <a:t>“</a:t>
            </a:r>
            <a:endParaRPr lang="en-US" sz="18000" b="1" dirty="0">
              <a:solidFill>
                <a:srgbClr val="FFC42D"/>
              </a:solidFill>
              <a:latin typeface="Microsoft Sans Serif"/>
              <a:cs typeface="Microsoft Sans Serif"/>
            </a:endParaRPr>
          </a:p>
        </p:txBody>
      </p:sp>
    </p:spTree>
    <p:extLst>
      <p:ext uri="{BB962C8B-B14F-4D97-AF65-F5344CB8AC3E}">
        <p14:creationId xmlns:p14="http://schemas.microsoft.com/office/powerpoint/2010/main" val="25840821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4598-050-EAACFFD5.jpg"/>
          <p:cNvPicPr>
            <a:picLocks noChangeAspect="1"/>
          </p:cNvPicPr>
          <p:nvPr/>
        </p:nvPicPr>
        <p:blipFill rotWithShape="1">
          <a:blip r:embed="rId3">
            <a:extLst>
              <a:ext uri="{28A0092B-C50C-407E-A947-70E740481C1C}">
                <a14:useLocalDpi xmlns:a14="http://schemas.microsoft.com/office/drawing/2010/main" val="0"/>
              </a:ext>
            </a:extLst>
          </a:blip>
          <a:srcRect t="5808"/>
          <a:stretch/>
        </p:blipFill>
        <p:spPr>
          <a:xfrm>
            <a:off x="0" y="0"/>
            <a:ext cx="9144000" cy="6858000"/>
          </a:xfrm>
          <a:prstGeom prst="rect">
            <a:avLst/>
          </a:prstGeom>
        </p:spPr>
      </p:pic>
      <p:sp>
        <p:nvSpPr>
          <p:cNvPr id="5" name="Rectangle 4"/>
          <p:cNvSpPr/>
          <p:nvPr/>
        </p:nvSpPr>
        <p:spPr>
          <a:xfrm>
            <a:off x="0" y="0"/>
            <a:ext cx="9144000" cy="4234028"/>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09199" y="155988"/>
            <a:ext cx="8967955" cy="4078040"/>
          </a:xfrm>
          <a:prstGeom prst="rect">
            <a:avLst/>
          </a:prstGeom>
        </p:spPr>
        <p:txBody>
          <a:bodyPr wrap="square">
            <a:spAutoFit/>
          </a:bodyPr>
          <a:lstStyle/>
          <a:p>
            <a:r>
              <a:rPr lang="en-US" sz="3500" dirty="0" smtClean="0">
                <a:solidFill>
                  <a:schemeClr val="bg1"/>
                </a:solidFill>
                <a:latin typeface="Arial"/>
                <a:cs typeface="Arial"/>
              </a:rPr>
              <a:t>Soil Air (Soil Atmosphere).</a:t>
            </a:r>
          </a:p>
          <a:p>
            <a:pPr marL="914400" lvl="1" indent="-457200">
              <a:buFont typeface="Arial"/>
              <a:buChar char="•"/>
            </a:pPr>
            <a:r>
              <a:rPr lang="en-US" sz="2800" dirty="0" smtClean="0">
                <a:solidFill>
                  <a:schemeClr val="bg1"/>
                </a:solidFill>
                <a:latin typeface="Arial"/>
                <a:cs typeface="Arial"/>
              </a:rPr>
              <a:t>50% of soil volume is pore spaces filled with air and/or water.</a:t>
            </a:r>
          </a:p>
          <a:p>
            <a:pPr marL="914400" lvl="1" indent="-457200">
              <a:buFont typeface="Arial"/>
              <a:buChar char="•"/>
            </a:pPr>
            <a:r>
              <a:rPr lang="en-US" sz="2800" dirty="0" smtClean="0">
                <a:solidFill>
                  <a:schemeClr val="bg1"/>
                </a:solidFill>
                <a:latin typeface="Arial"/>
                <a:cs typeface="Arial"/>
              </a:rPr>
              <a:t>Gases in soil air are:</a:t>
            </a:r>
          </a:p>
          <a:p>
            <a:pPr marL="1371600" lvl="2" indent="-457200">
              <a:buFont typeface="Arial"/>
              <a:buChar char="•"/>
            </a:pPr>
            <a:r>
              <a:rPr lang="en-US" sz="2800" dirty="0">
                <a:solidFill>
                  <a:schemeClr val="bg1"/>
                </a:solidFill>
                <a:latin typeface="Arial"/>
                <a:cs typeface="Arial"/>
              </a:rPr>
              <a:t>O</a:t>
            </a:r>
            <a:r>
              <a:rPr lang="en-US" sz="2800" dirty="0" smtClean="0">
                <a:solidFill>
                  <a:schemeClr val="bg1"/>
                </a:solidFill>
                <a:latin typeface="Arial"/>
                <a:cs typeface="Arial"/>
              </a:rPr>
              <a:t>xygen, nitrogen, carbon dioxide and water vapor.</a:t>
            </a:r>
          </a:p>
          <a:p>
            <a:pPr marL="914400" lvl="1" indent="-457200">
              <a:buFont typeface="Arial"/>
              <a:buChar char="•"/>
            </a:pPr>
            <a:r>
              <a:rPr lang="en-US" sz="2800" dirty="0" smtClean="0">
                <a:solidFill>
                  <a:schemeClr val="bg1"/>
                </a:solidFill>
                <a:latin typeface="Arial"/>
                <a:cs typeface="Arial"/>
              </a:rPr>
              <a:t>Due to </a:t>
            </a:r>
            <a:r>
              <a:rPr lang="en-US" sz="2800" dirty="0" smtClean="0">
                <a:solidFill>
                  <a:schemeClr val="bg1"/>
                </a:solidFill>
                <a:latin typeface="Arial"/>
                <a:cs typeface="Arial"/>
              </a:rPr>
              <a:t>respiration of soil </a:t>
            </a:r>
            <a:r>
              <a:rPr lang="en-US" sz="2800" dirty="0" smtClean="0">
                <a:solidFill>
                  <a:schemeClr val="bg1"/>
                </a:solidFill>
                <a:latin typeface="Arial"/>
                <a:cs typeface="Arial"/>
              </a:rPr>
              <a:t>microorganisms, soil air has more carbon dioxide than </a:t>
            </a:r>
            <a:r>
              <a:rPr lang="en-US" sz="2800" dirty="0" smtClean="0">
                <a:solidFill>
                  <a:schemeClr val="bg1"/>
                </a:solidFill>
                <a:latin typeface="Arial"/>
                <a:cs typeface="Arial"/>
              </a:rPr>
              <a:t>the air we breath (the atmosphere above the soil)</a:t>
            </a:r>
            <a:r>
              <a:rPr lang="en-US" sz="2800" dirty="0" smtClean="0">
                <a:solidFill>
                  <a:schemeClr val="bg1"/>
                </a:solidFill>
                <a:latin typeface="Arial"/>
                <a:cs typeface="Arial"/>
              </a:rPr>
              <a:t>.</a:t>
            </a:r>
            <a:endParaRPr lang="en-US" sz="2800" dirty="0">
              <a:solidFill>
                <a:schemeClr val="bg1"/>
              </a:solidFill>
              <a:latin typeface="Arial"/>
              <a:cs typeface="Arial"/>
            </a:endParaRPr>
          </a:p>
        </p:txBody>
      </p:sp>
    </p:spTree>
    <p:extLst>
      <p:ext uri="{BB962C8B-B14F-4D97-AF65-F5344CB8AC3E}">
        <p14:creationId xmlns:p14="http://schemas.microsoft.com/office/powerpoint/2010/main" val="2695091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87650" y="0"/>
            <a:ext cx="4656350" cy="6858000"/>
          </a:xfrm>
          <a:prstGeom prst="rect">
            <a:avLst/>
          </a:prstGeom>
          <a:solidFill>
            <a:schemeClr val="tx1">
              <a:lumMod val="85000"/>
              <a:lumOff val="15000"/>
              <a:alpha val="5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4646419" y="1058241"/>
            <a:ext cx="4403493" cy="52912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000" dirty="0" smtClean="0">
                <a:solidFill>
                  <a:schemeClr val="bg1"/>
                </a:solidFill>
              </a:rPr>
              <a:t>Dr. Bob</a:t>
            </a:r>
          </a:p>
          <a:p>
            <a:pPr marL="0" indent="0" algn="ctr">
              <a:buNone/>
            </a:pPr>
            <a:r>
              <a:rPr lang="en-US" sz="2800" dirty="0" smtClean="0">
                <a:solidFill>
                  <a:schemeClr val="bg1"/>
                </a:solidFill>
              </a:rPr>
              <a:t>Director of Plant and Soil Science at </a:t>
            </a:r>
            <a:r>
              <a:rPr lang="en-US" sz="2800" dirty="0" err="1" smtClean="0">
                <a:solidFill>
                  <a:schemeClr val="bg1"/>
                </a:solidFill>
              </a:rPr>
              <a:t>Holganix</a:t>
            </a:r>
            <a:r>
              <a:rPr lang="en-US" sz="2800" dirty="0" smtClean="0">
                <a:solidFill>
                  <a:schemeClr val="bg1"/>
                </a:solidFill>
              </a:rPr>
              <a:t>.</a:t>
            </a:r>
          </a:p>
          <a:p>
            <a:pPr marL="0" indent="0">
              <a:buNone/>
            </a:pPr>
            <a:endParaRPr lang="en-US" sz="2800" dirty="0" smtClean="0">
              <a:solidFill>
                <a:schemeClr val="bg1"/>
              </a:solidFill>
            </a:endParaRPr>
          </a:p>
          <a:p>
            <a:pPr marL="0" indent="0">
              <a:buNone/>
            </a:pPr>
            <a:r>
              <a:rPr lang="en-US" dirty="0" smtClean="0">
                <a:solidFill>
                  <a:schemeClr val="bg1"/>
                </a:solidFill>
              </a:rPr>
              <a:t>Email: </a:t>
            </a:r>
          </a:p>
          <a:p>
            <a:pPr marL="0" indent="0">
              <a:buNone/>
            </a:pPr>
            <a:r>
              <a:rPr lang="en-US" sz="2300" dirty="0" err="1" smtClean="0">
                <a:solidFill>
                  <a:schemeClr val="bg1"/>
                </a:solidFill>
              </a:rPr>
              <a:t>rneidermyer@holganix.com</a:t>
            </a:r>
            <a:endParaRPr lang="en-US" sz="2300" dirty="0" smtClean="0">
              <a:solidFill>
                <a:schemeClr val="bg1"/>
              </a:solidFill>
            </a:endParaRPr>
          </a:p>
          <a:p>
            <a:pPr marL="0" indent="0">
              <a:buNone/>
            </a:pPr>
            <a:endParaRPr lang="en-US" sz="1200" dirty="0" smtClean="0">
              <a:solidFill>
                <a:schemeClr val="bg1"/>
              </a:solidFill>
            </a:endParaRPr>
          </a:p>
          <a:p>
            <a:pPr marL="0" indent="0">
              <a:buNone/>
            </a:pPr>
            <a:r>
              <a:rPr lang="en-US" dirty="0" smtClean="0">
                <a:solidFill>
                  <a:schemeClr val="bg1"/>
                </a:solidFill>
              </a:rPr>
              <a:t>Degrees:</a:t>
            </a:r>
          </a:p>
          <a:p>
            <a:pPr marL="0" indent="0">
              <a:buNone/>
            </a:pPr>
            <a:r>
              <a:rPr lang="en-US" sz="2300" dirty="0" smtClean="0">
                <a:solidFill>
                  <a:schemeClr val="bg1"/>
                </a:solidFill>
              </a:rPr>
              <a:t>B.S. Agronomy – Pennsylvania State University.</a:t>
            </a:r>
          </a:p>
          <a:p>
            <a:pPr marL="0" indent="0">
              <a:buNone/>
            </a:pPr>
            <a:r>
              <a:rPr lang="en-US" sz="2300" dirty="0" smtClean="0">
                <a:solidFill>
                  <a:schemeClr val="bg1"/>
                </a:solidFill>
              </a:rPr>
              <a:t>M.S. and Ph.D. – North Dakota State University.</a:t>
            </a:r>
          </a:p>
          <a:p>
            <a:pPr marL="0" indent="0">
              <a:buNone/>
            </a:pPr>
            <a:endParaRPr lang="en-US" dirty="0">
              <a:solidFill>
                <a:schemeClr val="bg1"/>
              </a:solidFill>
            </a:endParaRPr>
          </a:p>
        </p:txBody>
      </p:sp>
      <p:pic>
        <p:nvPicPr>
          <p:cNvPr id="4" name="Picture 3" descr="Dr. Bob head shot.png"/>
          <p:cNvPicPr>
            <a:picLocks noChangeAspect="1"/>
          </p:cNvPicPr>
          <p:nvPr/>
        </p:nvPicPr>
        <p:blipFill rotWithShape="1">
          <a:blip r:embed="rId3">
            <a:extLst>
              <a:ext uri="{28A0092B-C50C-407E-A947-70E740481C1C}">
                <a14:useLocalDpi xmlns:a14="http://schemas.microsoft.com/office/drawing/2010/main" val="0"/>
              </a:ext>
            </a:extLst>
          </a:blip>
          <a:srcRect l="17828"/>
          <a:stretch/>
        </p:blipFill>
        <p:spPr>
          <a:xfrm>
            <a:off x="160991" y="1481540"/>
            <a:ext cx="4185527" cy="4496932"/>
          </a:xfrm>
          <a:prstGeom prst="rect">
            <a:avLst/>
          </a:prstGeom>
        </p:spPr>
      </p:pic>
      <p:pic>
        <p:nvPicPr>
          <p:cNvPr id="7" name="Picture 6" descr="Screen Shot 2015-06-15 at 11.52.57 AM.png"/>
          <p:cNvPicPr>
            <a:picLocks noChangeAspect="1"/>
          </p:cNvPicPr>
          <p:nvPr/>
        </p:nvPicPr>
        <p:blipFill rotWithShape="1">
          <a:blip r:embed="rId4">
            <a:extLst>
              <a:ext uri="{28A0092B-C50C-407E-A947-70E740481C1C}">
                <a14:useLocalDpi xmlns:a14="http://schemas.microsoft.com/office/drawing/2010/main" val="0"/>
              </a:ext>
            </a:extLst>
          </a:blip>
          <a:srcRect l="5563" t="4521" r="12467" b="10305"/>
          <a:stretch/>
        </p:blipFill>
        <p:spPr>
          <a:xfrm>
            <a:off x="7138919" y="6266829"/>
            <a:ext cx="2005081" cy="607883"/>
          </a:xfrm>
          <a:prstGeom prst="rect">
            <a:avLst/>
          </a:prstGeom>
        </p:spPr>
      </p:pic>
    </p:spTree>
    <p:extLst>
      <p:ext uri="{BB962C8B-B14F-4D97-AF65-F5344CB8AC3E}">
        <p14:creationId xmlns:p14="http://schemas.microsoft.com/office/powerpoint/2010/main" val="30804708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icrobe-hero.jpg"/>
          <p:cNvPicPr>
            <a:picLocks noChangeAspect="1"/>
          </p:cNvPicPr>
          <p:nvPr/>
        </p:nvPicPr>
        <p:blipFill rotWithShape="1">
          <a:blip r:embed="rId3">
            <a:extLst>
              <a:ext uri="{28A0092B-C50C-407E-A947-70E740481C1C}">
                <a14:useLocalDpi xmlns:a14="http://schemas.microsoft.com/office/drawing/2010/main" val="0"/>
              </a:ext>
            </a:extLst>
          </a:blip>
          <a:srcRect r="16536"/>
          <a:stretch/>
        </p:blipFill>
        <p:spPr>
          <a:xfrm>
            <a:off x="2" y="2"/>
            <a:ext cx="9314529" cy="6900535"/>
          </a:xfrm>
          <a:prstGeom prst="rect">
            <a:avLst/>
          </a:prstGeom>
        </p:spPr>
      </p:pic>
      <p:sp>
        <p:nvSpPr>
          <p:cNvPr id="5" name="Rectangle 4"/>
          <p:cNvSpPr/>
          <p:nvPr/>
        </p:nvSpPr>
        <p:spPr>
          <a:xfrm>
            <a:off x="1" y="328579"/>
            <a:ext cx="9314530" cy="1936254"/>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76046" y="497915"/>
            <a:ext cx="8967954" cy="1569660"/>
          </a:xfrm>
          <a:prstGeom prst="rect">
            <a:avLst/>
          </a:prstGeom>
        </p:spPr>
        <p:txBody>
          <a:bodyPr wrap="square">
            <a:spAutoFit/>
          </a:bodyPr>
          <a:lstStyle/>
          <a:p>
            <a:r>
              <a:rPr lang="en-US" sz="4000" dirty="0" smtClean="0">
                <a:solidFill>
                  <a:schemeClr val="bg1"/>
                </a:solidFill>
                <a:latin typeface="Arial"/>
                <a:cs typeface="Arial"/>
              </a:rPr>
              <a:t>Soil Microorganisms.</a:t>
            </a:r>
          </a:p>
          <a:p>
            <a:pPr marL="457200" indent="-457200">
              <a:buFont typeface="Arial"/>
              <a:buChar char="•"/>
            </a:pPr>
            <a:r>
              <a:rPr lang="en-US" sz="2800" dirty="0" smtClean="0">
                <a:solidFill>
                  <a:schemeClr val="bg1"/>
                </a:solidFill>
                <a:latin typeface="Arial"/>
                <a:cs typeface="Arial"/>
              </a:rPr>
              <a:t>There are more microbes in a 1/3 cup of soil than there are people on earth.</a:t>
            </a:r>
          </a:p>
        </p:txBody>
      </p:sp>
    </p:spTree>
    <p:extLst>
      <p:ext uri="{BB962C8B-B14F-4D97-AF65-F5344CB8AC3E}">
        <p14:creationId xmlns:p14="http://schemas.microsoft.com/office/powerpoint/2010/main" val="4007290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6-11 at 9.39.07 AM.png"/>
          <p:cNvPicPr>
            <a:picLocks noChangeAspect="1"/>
          </p:cNvPicPr>
          <p:nvPr/>
        </p:nvPicPr>
        <p:blipFill rotWithShape="1">
          <a:blip r:embed="rId3">
            <a:extLst>
              <a:ext uri="{28A0092B-C50C-407E-A947-70E740481C1C}">
                <a14:useLocalDpi xmlns:a14="http://schemas.microsoft.com/office/drawing/2010/main" val="0"/>
              </a:ext>
            </a:extLst>
          </a:blip>
          <a:srcRect r="5792" b="6043"/>
          <a:stretch/>
        </p:blipFill>
        <p:spPr>
          <a:xfrm>
            <a:off x="0" y="0"/>
            <a:ext cx="9144001" cy="6858000"/>
          </a:xfrm>
          <a:prstGeom prst="rect">
            <a:avLst/>
          </a:prstGeom>
        </p:spPr>
      </p:pic>
      <p:sp>
        <p:nvSpPr>
          <p:cNvPr id="4" name="Rectangle 3"/>
          <p:cNvSpPr/>
          <p:nvPr/>
        </p:nvSpPr>
        <p:spPr>
          <a:xfrm>
            <a:off x="1" y="-52426"/>
            <a:ext cx="9144000" cy="2923878"/>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76045" y="-193529"/>
            <a:ext cx="8967955" cy="2923878"/>
          </a:xfrm>
          <a:prstGeom prst="rect">
            <a:avLst/>
          </a:prstGeom>
        </p:spPr>
        <p:txBody>
          <a:bodyPr wrap="square">
            <a:spAutoFit/>
          </a:bodyPr>
          <a:lstStyle/>
          <a:p>
            <a:endParaRPr lang="en-US" sz="2000" dirty="0" smtClean="0">
              <a:solidFill>
                <a:schemeClr val="bg1"/>
              </a:solidFill>
              <a:latin typeface="Arial"/>
              <a:cs typeface="Arial"/>
            </a:endParaRPr>
          </a:p>
          <a:p>
            <a:r>
              <a:rPr lang="en-US" sz="4000" dirty="0" smtClean="0">
                <a:solidFill>
                  <a:schemeClr val="bg1"/>
                </a:solidFill>
                <a:latin typeface="Arial"/>
                <a:cs typeface="Arial"/>
              </a:rPr>
              <a:t>Types of Soil Microorganisms.</a:t>
            </a:r>
          </a:p>
          <a:p>
            <a:pPr marL="457200" indent="-457200">
              <a:buFont typeface="Arial"/>
              <a:buChar char="•"/>
            </a:pPr>
            <a:endParaRPr lang="en-US" sz="1200" dirty="0" smtClean="0">
              <a:solidFill>
                <a:schemeClr val="bg1"/>
              </a:solidFill>
              <a:latin typeface="Arial"/>
              <a:cs typeface="Arial"/>
            </a:endParaRPr>
          </a:p>
          <a:p>
            <a:pPr marL="457200" indent="-457200">
              <a:buFont typeface="Arial"/>
              <a:buChar char="•"/>
            </a:pPr>
            <a:r>
              <a:rPr lang="en-US" sz="2800" dirty="0" smtClean="0">
                <a:solidFill>
                  <a:schemeClr val="bg1"/>
                </a:solidFill>
                <a:latin typeface="Arial"/>
                <a:cs typeface="Arial"/>
              </a:rPr>
              <a:t>Bacteria - Dominant in tilled soil.</a:t>
            </a:r>
          </a:p>
          <a:p>
            <a:pPr marL="457200" indent="-457200">
              <a:buFont typeface="Arial"/>
              <a:buChar char="•"/>
            </a:pPr>
            <a:r>
              <a:rPr lang="en-US" sz="2800" dirty="0" smtClean="0">
                <a:solidFill>
                  <a:schemeClr val="bg1"/>
                </a:solidFill>
                <a:latin typeface="Arial"/>
                <a:cs typeface="Arial"/>
              </a:rPr>
              <a:t>Fungi - Dominant in no-till soil and forests.</a:t>
            </a:r>
          </a:p>
          <a:p>
            <a:pPr marL="457200" indent="-457200">
              <a:buFont typeface="Arial"/>
              <a:buChar char="•"/>
            </a:pPr>
            <a:r>
              <a:rPr lang="en-US" sz="2800" dirty="0" smtClean="0">
                <a:solidFill>
                  <a:schemeClr val="bg1"/>
                </a:solidFill>
                <a:latin typeface="Arial"/>
                <a:cs typeface="Arial"/>
              </a:rPr>
              <a:t>Algae - Plant life, single and multiple celled.</a:t>
            </a:r>
          </a:p>
          <a:p>
            <a:pPr marL="457200" indent="-457200">
              <a:buFont typeface="Arial"/>
              <a:buChar char="•"/>
            </a:pPr>
            <a:r>
              <a:rPr lang="en-US" sz="2800" dirty="0" smtClean="0">
                <a:solidFill>
                  <a:schemeClr val="bg1"/>
                </a:solidFill>
                <a:latin typeface="Arial"/>
                <a:cs typeface="Arial"/>
              </a:rPr>
              <a:t>Protozoa - Single cell animals, prefer tilled soil.</a:t>
            </a:r>
          </a:p>
        </p:txBody>
      </p:sp>
    </p:spTree>
    <p:extLst>
      <p:ext uri="{BB962C8B-B14F-4D97-AF65-F5344CB8AC3E}">
        <p14:creationId xmlns:p14="http://schemas.microsoft.com/office/powerpoint/2010/main" val="2214059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tatoNematodeCys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1" y="817686"/>
            <a:ext cx="9144000" cy="5249573"/>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76045" y="817686"/>
            <a:ext cx="8967955" cy="5078314"/>
          </a:xfrm>
          <a:prstGeom prst="rect">
            <a:avLst/>
          </a:prstGeom>
        </p:spPr>
        <p:txBody>
          <a:bodyPr wrap="square">
            <a:spAutoFit/>
          </a:bodyPr>
          <a:lstStyle/>
          <a:p>
            <a:endParaRPr lang="en-US" sz="2000" dirty="0" smtClean="0">
              <a:solidFill>
                <a:schemeClr val="bg1"/>
              </a:solidFill>
              <a:latin typeface="Arial"/>
              <a:cs typeface="Arial"/>
            </a:endParaRPr>
          </a:p>
          <a:p>
            <a:r>
              <a:rPr lang="en-US" sz="4000" dirty="0" smtClean="0">
                <a:solidFill>
                  <a:schemeClr val="bg1"/>
                </a:solidFill>
                <a:latin typeface="Arial"/>
                <a:cs typeface="Arial"/>
              </a:rPr>
              <a:t>Other types of soil biology.</a:t>
            </a:r>
            <a:endParaRPr lang="en-US" sz="4000" dirty="0" smtClean="0">
              <a:solidFill>
                <a:schemeClr val="bg1"/>
              </a:solidFill>
              <a:latin typeface="Arial"/>
              <a:cs typeface="Arial"/>
            </a:endParaRPr>
          </a:p>
          <a:p>
            <a:endParaRPr lang="en-US" sz="1200" dirty="0" smtClean="0">
              <a:solidFill>
                <a:schemeClr val="bg1"/>
              </a:solidFill>
              <a:latin typeface="Arial"/>
              <a:cs typeface="Arial"/>
            </a:endParaRPr>
          </a:p>
          <a:p>
            <a:pPr marL="457200" indent="-457200">
              <a:buFont typeface="Arial"/>
              <a:buChar char="•"/>
            </a:pPr>
            <a:r>
              <a:rPr lang="en-US" sz="2800" dirty="0" smtClean="0">
                <a:solidFill>
                  <a:schemeClr val="bg1"/>
                </a:solidFill>
                <a:latin typeface="Arial"/>
                <a:cs typeface="Arial"/>
              </a:rPr>
              <a:t>Larger organisms, similar to microbes in function.</a:t>
            </a:r>
          </a:p>
          <a:p>
            <a:pPr marL="914400" lvl="1" indent="-457200">
              <a:buFont typeface="Arial"/>
              <a:buChar char="•"/>
            </a:pPr>
            <a:r>
              <a:rPr lang="en-US" sz="2800" dirty="0" smtClean="0">
                <a:solidFill>
                  <a:schemeClr val="bg1"/>
                </a:solidFill>
                <a:latin typeface="Arial"/>
                <a:cs typeface="Arial"/>
              </a:rPr>
              <a:t>Nematodes - </a:t>
            </a:r>
            <a:r>
              <a:rPr lang="en-US" sz="2800" dirty="0" err="1" smtClean="0">
                <a:solidFill>
                  <a:schemeClr val="bg1"/>
                </a:solidFill>
                <a:latin typeface="Arial"/>
                <a:cs typeface="Arial"/>
              </a:rPr>
              <a:t>Micoscopic</a:t>
            </a:r>
            <a:r>
              <a:rPr lang="en-US" sz="2800" dirty="0" smtClean="0">
                <a:solidFill>
                  <a:schemeClr val="bg1"/>
                </a:solidFill>
                <a:latin typeface="Arial"/>
                <a:cs typeface="Arial"/>
              </a:rPr>
              <a:t>, worm-like animals.</a:t>
            </a:r>
          </a:p>
          <a:p>
            <a:pPr marL="1371600" lvl="2" indent="-457200">
              <a:buFont typeface="Arial"/>
              <a:buChar char="•"/>
            </a:pPr>
            <a:r>
              <a:rPr lang="en-US" sz="2800" dirty="0" smtClean="0">
                <a:solidFill>
                  <a:schemeClr val="bg1"/>
                </a:solidFill>
                <a:latin typeface="Arial"/>
                <a:cs typeface="Arial"/>
              </a:rPr>
              <a:t>Eat bacteria, fungi and other nematodes.</a:t>
            </a:r>
          </a:p>
          <a:p>
            <a:pPr marL="1371600" lvl="2" indent="-457200">
              <a:buFont typeface="Arial"/>
              <a:buChar char="•"/>
            </a:pPr>
            <a:r>
              <a:rPr lang="en-US" sz="2800" dirty="0" smtClean="0">
                <a:solidFill>
                  <a:schemeClr val="bg1"/>
                </a:solidFill>
                <a:latin typeface="Arial"/>
                <a:cs typeface="Arial"/>
              </a:rPr>
              <a:t>Excrete nutrients. </a:t>
            </a:r>
          </a:p>
          <a:p>
            <a:pPr marL="914400" lvl="1" indent="-457200">
              <a:buFont typeface="Arial"/>
              <a:buChar char="•"/>
            </a:pPr>
            <a:r>
              <a:rPr lang="en-US" sz="2800" dirty="0" smtClean="0">
                <a:solidFill>
                  <a:schemeClr val="bg1"/>
                </a:solidFill>
                <a:latin typeface="Arial"/>
                <a:cs typeface="Arial"/>
              </a:rPr>
              <a:t>Worms - </a:t>
            </a:r>
            <a:r>
              <a:rPr lang="en-US" sz="2800" dirty="0">
                <a:solidFill>
                  <a:schemeClr val="bg1"/>
                </a:solidFill>
                <a:latin typeface="Arial"/>
                <a:cs typeface="Arial"/>
              </a:rPr>
              <a:t>T</a:t>
            </a:r>
            <a:r>
              <a:rPr lang="en-US" sz="2800" dirty="0" smtClean="0">
                <a:solidFill>
                  <a:schemeClr val="bg1"/>
                </a:solidFill>
                <a:latin typeface="Arial"/>
                <a:cs typeface="Arial"/>
              </a:rPr>
              <a:t>ube shaped, segmented animal.</a:t>
            </a:r>
          </a:p>
          <a:p>
            <a:pPr marL="1371600" lvl="2" indent="-457200">
              <a:buFont typeface="Arial"/>
              <a:buChar char="•"/>
            </a:pPr>
            <a:r>
              <a:rPr lang="en-US" sz="2800" dirty="0" smtClean="0">
                <a:solidFill>
                  <a:schemeClr val="bg1"/>
                </a:solidFill>
                <a:latin typeface="Arial"/>
                <a:cs typeface="Arial"/>
              </a:rPr>
              <a:t>Eat organic matter.</a:t>
            </a:r>
          </a:p>
          <a:p>
            <a:pPr marL="1371600" lvl="2" indent="-457200">
              <a:buFont typeface="Arial"/>
              <a:buChar char="•"/>
            </a:pPr>
            <a:r>
              <a:rPr lang="en-US" sz="2800" dirty="0" smtClean="0">
                <a:solidFill>
                  <a:schemeClr val="bg1"/>
                </a:solidFill>
                <a:latin typeface="Arial"/>
                <a:cs typeface="Arial"/>
              </a:rPr>
              <a:t>Make air space by tunneling.</a:t>
            </a:r>
          </a:p>
          <a:p>
            <a:pPr marL="1371600" lvl="2" indent="-457200">
              <a:buFont typeface="Arial"/>
              <a:buChar char="•"/>
            </a:pPr>
            <a:r>
              <a:rPr lang="en-US" sz="2800" dirty="0" smtClean="0">
                <a:solidFill>
                  <a:schemeClr val="bg1"/>
                </a:solidFill>
                <a:latin typeface="Arial"/>
                <a:cs typeface="Arial"/>
              </a:rPr>
              <a:t>Excrement is rigid, contributing to soil structure.</a:t>
            </a:r>
            <a:endParaRPr lang="en-US" sz="2800" dirty="0">
              <a:solidFill>
                <a:schemeClr val="bg1"/>
              </a:solidFill>
              <a:latin typeface="Arial"/>
              <a:cs typeface="Arial"/>
            </a:endParaRPr>
          </a:p>
        </p:txBody>
      </p:sp>
    </p:spTree>
    <p:extLst>
      <p:ext uri="{BB962C8B-B14F-4D97-AF65-F5344CB8AC3E}">
        <p14:creationId xmlns:p14="http://schemas.microsoft.com/office/powerpoint/2010/main" val="42334876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ands earth.jpg"/>
          <p:cNvPicPr>
            <a:picLocks noChangeAspect="1"/>
          </p:cNvPicPr>
          <p:nvPr/>
        </p:nvPicPr>
        <p:blipFill rotWithShape="1">
          <a:blip r:embed="rId3">
            <a:extLst>
              <a:ext uri="{28A0092B-C50C-407E-A947-70E740481C1C}">
                <a14:useLocalDpi xmlns:a14="http://schemas.microsoft.com/office/drawing/2010/main" val="0"/>
              </a:ext>
            </a:extLst>
          </a:blip>
          <a:srcRect l="12648" r="9844"/>
          <a:stretch/>
        </p:blipFill>
        <p:spPr>
          <a:xfrm>
            <a:off x="-19589" y="-57390"/>
            <a:ext cx="9163589" cy="7087577"/>
          </a:xfrm>
          <a:prstGeom prst="rect">
            <a:avLst/>
          </a:prstGeom>
        </p:spPr>
      </p:pic>
      <p:sp>
        <p:nvSpPr>
          <p:cNvPr id="5" name="Oval 4"/>
          <p:cNvSpPr/>
          <p:nvPr/>
        </p:nvSpPr>
        <p:spPr>
          <a:xfrm>
            <a:off x="213043" y="1319381"/>
            <a:ext cx="2962135" cy="3029144"/>
          </a:xfrm>
          <a:prstGeom prst="ellipse">
            <a:avLst/>
          </a:prstGeom>
          <a:solidFill>
            <a:srgbClr val="000000">
              <a:alpha val="26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Placeholder 1"/>
          <p:cNvSpPr>
            <a:spLocks noGrp="1"/>
          </p:cNvSpPr>
          <p:nvPr>
            <p:ph type="body" sz="quarter" idx="4294967295"/>
          </p:nvPr>
        </p:nvSpPr>
        <p:spPr>
          <a:xfrm>
            <a:off x="-534722" y="2781761"/>
            <a:ext cx="4332760" cy="816323"/>
          </a:xfrm>
        </p:spPr>
        <p:txBody>
          <a:bodyPr>
            <a:normAutofit fontScale="62500" lnSpcReduction="20000"/>
          </a:bodyPr>
          <a:lstStyle/>
          <a:p>
            <a:pPr marL="0" indent="0" algn="ctr">
              <a:buNone/>
            </a:pPr>
            <a:r>
              <a:rPr lang="en-US" sz="4000" dirty="0" smtClean="0">
                <a:solidFill>
                  <a:srgbClr val="FFFFFF"/>
                </a:solidFill>
                <a:latin typeface="Arial"/>
                <a:cs typeface="Arial"/>
              </a:rPr>
              <a:t>Home to </a:t>
            </a:r>
          </a:p>
          <a:p>
            <a:pPr marL="0" indent="0" algn="ctr">
              <a:buNone/>
            </a:pPr>
            <a:r>
              <a:rPr lang="en-US" sz="4000" dirty="0" smtClean="0">
                <a:solidFill>
                  <a:srgbClr val="FFFFFF"/>
                </a:solidFill>
                <a:latin typeface="Arial"/>
                <a:cs typeface="Arial"/>
              </a:rPr>
              <a:t>Biology</a:t>
            </a:r>
            <a:endParaRPr lang="en-US" sz="4000" dirty="0">
              <a:solidFill>
                <a:srgbClr val="FFFFFF"/>
              </a:solidFill>
              <a:latin typeface="Arial"/>
              <a:cs typeface="Arial"/>
            </a:endParaRPr>
          </a:p>
        </p:txBody>
      </p:sp>
      <p:sp>
        <p:nvSpPr>
          <p:cNvPr id="7" name="Oval 6"/>
          <p:cNvSpPr/>
          <p:nvPr/>
        </p:nvSpPr>
        <p:spPr>
          <a:xfrm>
            <a:off x="121372" y="1238501"/>
            <a:ext cx="3176715" cy="3218973"/>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a:off x="1611173" y="-57390"/>
            <a:ext cx="0" cy="1275403"/>
          </a:xfrm>
          <a:prstGeom prst="line">
            <a:avLst/>
          </a:prstGeom>
          <a:ln>
            <a:solidFill>
              <a:srgbClr val="FFFFFF"/>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6299" y="4436987"/>
            <a:ext cx="0" cy="1799963"/>
          </a:xfrm>
          <a:prstGeom prst="line">
            <a:avLst/>
          </a:prstGeom>
          <a:ln>
            <a:solidFill>
              <a:srgbClr val="FFFFFF"/>
            </a:solidFill>
            <a:prstDash val="dash"/>
          </a:ln>
        </p:spPr>
        <p:style>
          <a:lnRef idx="2">
            <a:schemeClr val="accent1"/>
          </a:lnRef>
          <a:fillRef idx="0">
            <a:schemeClr val="accent1"/>
          </a:fillRef>
          <a:effectRef idx="1">
            <a:schemeClr val="accent1"/>
          </a:effectRef>
          <a:fontRef idx="minor">
            <a:schemeClr val="tx1"/>
          </a:fontRef>
        </p:style>
      </p:cxnSp>
      <p:sp>
        <p:nvSpPr>
          <p:cNvPr id="11" name="Text Placeholder 1"/>
          <p:cNvSpPr>
            <a:spLocks noGrp="1"/>
          </p:cNvSpPr>
          <p:nvPr>
            <p:ph type="body" sz="quarter" idx="4294967295"/>
          </p:nvPr>
        </p:nvSpPr>
        <p:spPr>
          <a:xfrm>
            <a:off x="315468" y="2010761"/>
            <a:ext cx="2542735" cy="816323"/>
          </a:xfrm>
        </p:spPr>
        <p:txBody>
          <a:bodyPr>
            <a:noAutofit/>
          </a:bodyPr>
          <a:lstStyle/>
          <a:p>
            <a:pPr marL="0" indent="0" algn="ctr">
              <a:buNone/>
            </a:pPr>
            <a:r>
              <a:rPr lang="en-US" sz="4400" i="1" dirty="0" smtClean="0">
                <a:solidFill>
                  <a:srgbClr val="FFFFFF"/>
                </a:solidFill>
                <a:latin typeface="Baskerville"/>
                <a:cs typeface="Baskerville"/>
              </a:rPr>
              <a:t>Soil is</a:t>
            </a:r>
            <a:endParaRPr lang="en-US" sz="4400" b="0" i="1" dirty="0">
              <a:solidFill>
                <a:srgbClr val="FFFFFF"/>
              </a:solidFill>
              <a:latin typeface="Baskerville"/>
              <a:cs typeface="Baskerville"/>
            </a:endParaRPr>
          </a:p>
        </p:txBody>
      </p:sp>
      <p:sp>
        <p:nvSpPr>
          <p:cNvPr id="12" name="Rectangle 11"/>
          <p:cNvSpPr/>
          <p:nvPr/>
        </p:nvSpPr>
        <p:spPr>
          <a:xfrm>
            <a:off x="-19588" y="6505104"/>
            <a:ext cx="9163589" cy="371073"/>
          </a:xfrm>
          <a:prstGeom prst="rect">
            <a:avLst/>
          </a:prstGeom>
          <a:solidFill>
            <a:srgbClr val="FFBF35">
              <a:alpha val="8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77279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42D"/>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12305" y="2407837"/>
            <a:ext cx="6083331" cy="2939547"/>
          </a:xfrm>
        </p:spPr>
        <p:txBody>
          <a:bodyPr/>
          <a:lstStyle/>
          <a:p>
            <a:r>
              <a:rPr lang="en-US" sz="4000" dirty="0" smtClean="0">
                <a:solidFill>
                  <a:srgbClr val="FFFFFF"/>
                </a:solidFill>
                <a:latin typeface="Arial"/>
                <a:cs typeface="Arial"/>
              </a:rPr>
              <a:t>Which </a:t>
            </a:r>
            <a:r>
              <a:rPr lang="en-US" sz="4000" dirty="0" smtClean="0">
                <a:solidFill>
                  <a:schemeClr val="tx1">
                    <a:lumMod val="65000"/>
                    <a:lumOff val="35000"/>
                  </a:schemeClr>
                </a:solidFill>
                <a:latin typeface="Arial"/>
                <a:cs typeface="Arial"/>
              </a:rPr>
              <a:t>organism(s) </a:t>
            </a:r>
            <a:r>
              <a:rPr lang="en-US" sz="4000" dirty="0" smtClean="0">
                <a:solidFill>
                  <a:srgbClr val="FFFFFF"/>
                </a:solidFill>
                <a:latin typeface="Arial"/>
                <a:cs typeface="Arial"/>
              </a:rPr>
              <a:t>is/are at the top of (predator) the </a:t>
            </a:r>
            <a:r>
              <a:rPr lang="en-US" sz="4000" dirty="0" smtClean="0">
                <a:solidFill>
                  <a:srgbClr val="595959"/>
                </a:solidFill>
                <a:latin typeface="Arial"/>
                <a:cs typeface="Arial"/>
              </a:rPr>
              <a:t>soil food web</a:t>
            </a:r>
            <a:r>
              <a:rPr lang="en-US" sz="4000" dirty="0" smtClean="0">
                <a:solidFill>
                  <a:srgbClr val="FFFFFF"/>
                </a:solidFill>
                <a:latin typeface="Arial"/>
                <a:cs typeface="Arial"/>
              </a:rPr>
              <a:t>?</a:t>
            </a:r>
            <a:endParaRPr lang="en-US" sz="4000" dirty="0">
              <a:solidFill>
                <a:srgbClr val="FFFFFF"/>
              </a:solidFill>
              <a:latin typeface="Arial"/>
              <a:cs typeface="Arial"/>
            </a:endParaRPr>
          </a:p>
        </p:txBody>
      </p:sp>
      <p:sp>
        <p:nvSpPr>
          <p:cNvPr id="5" name="Text Placeholder 1"/>
          <p:cNvSpPr txBox="1">
            <a:spLocks/>
          </p:cNvSpPr>
          <p:nvPr/>
        </p:nvSpPr>
        <p:spPr>
          <a:xfrm>
            <a:off x="1052222" y="1360554"/>
            <a:ext cx="1014587" cy="3258284"/>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chemeClr val="tx1">
                    <a:lumMod val="65000"/>
                    <a:lumOff val="35000"/>
                  </a:schemeClr>
                </a:solidFill>
                <a:latin typeface="Microsoft Sans Serif"/>
                <a:cs typeface="Microsoft Sans Serif"/>
              </a:rPr>
              <a:t>“</a:t>
            </a:r>
            <a:endParaRPr lang="en-US" sz="18000" b="1" dirty="0">
              <a:solidFill>
                <a:schemeClr val="tx1">
                  <a:lumMod val="65000"/>
                  <a:lumOff val="35000"/>
                </a:schemeClr>
              </a:solidFill>
              <a:latin typeface="Microsoft Sans Serif"/>
              <a:cs typeface="Microsoft Sans Serif"/>
            </a:endParaRPr>
          </a:p>
        </p:txBody>
      </p:sp>
      <p:sp>
        <p:nvSpPr>
          <p:cNvPr id="6" name="Text Placeholder 1"/>
          <p:cNvSpPr txBox="1">
            <a:spLocks/>
          </p:cNvSpPr>
          <p:nvPr/>
        </p:nvSpPr>
        <p:spPr>
          <a:xfrm rot="10800000">
            <a:off x="7222788" y="3306382"/>
            <a:ext cx="1080599" cy="1579841"/>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rgbClr val="595959"/>
                </a:solidFill>
                <a:latin typeface="Microsoft Sans Serif"/>
                <a:cs typeface="Microsoft Sans Serif"/>
              </a:rPr>
              <a:t>“</a:t>
            </a:r>
            <a:endParaRPr lang="en-US" sz="18000" b="1" dirty="0">
              <a:solidFill>
                <a:srgbClr val="595959"/>
              </a:solidFill>
              <a:latin typeface="Microsoft Sans Serif"/>
              <a:cs typeface="Microsoft Sans Serif"/>
            </a:endParaRPr>
          </a:p>
        </p:txBody>
      </p:sp>
    </p:spTree>
    <p:extLst>
      <p:ext uri="{BB962C8B-B14F-4D97-AF65-F5344CB8AC3E}">
        <p14:creationId xmlns:p14="http://schemas.microsoft.com/office/powerpoint/2010/main" val="33329599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lant growing stock ima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82579"/>
            <a:ext cx="9144000" cy="6096000"/>
          </a:xfrm>
          <a:prstGeom prst="rect">
            <a:avLst/>
          </a:prstGeom>
        </p:spPr>
      </p:pic>
      <p:pic>
        <p:nvPicPr>
          <p:cNvPr id="2" name="Picture 1" descr="plant growing stock image.jpg"/>
          <p:cNvPicPr>
            <a:picLocks noChangeAspect="1"/>
          </p:cNvPicPr>
          <p:nvPr/>
        </p:nvPicPr>
        <p:blipFill rotWithShape="1">
          <a:blip r:embed="rId3" cstate="print">
            <a:extLst>
              <a:ext uri="{28A0092B-C50C-407E-A947-70E740481C1C}">
                <a14:useLocalDpi xmlns:a14="http://schemas.microsoft.com/office/drawing/2010/main" val="0"/>
              </a:ext>
            </a:extLst>
          </a:blip>
          <a:srcRect t="5041"/>
          <a:stretch/>
        </p:blipFill>
        <p:spPr>
          <a:xfrm>
            <a:off x="1" y="-1"/>
            <a:ext cx="9144000" cy="5788695"/>
          </a:xfrm>
          <a:prstGeom prst="rect">
            <a:avLst/>
          </a:prstGeom>
        </p:spPr>
      </p:pic>
      <p:sp>
        <p:nvSpPr>
          <p:cNvPr id="8" name="Rectangle 7"/>
          <p:cNvSpPr/>
          <p:nvPr/>
        </p:nvSpPr>
        <p:spPr>
          <a:xfrm>
            <a:off x="1" y="5409918"/>
            <a:ext cx="9144000" cy="1568661"/>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6045" y="5511696"/>
            <a:ext cx="8785663" cy="1169551"/>
          </a:xfrm>
          <a:prstGeom prst="rect">
            <a:avLst/>
          </a:prstGeom>
        </p:spPr>
        <p:txBody>
          <a:bodyPr wrap="square">
            <a:spAutoFit/>
          </a:bodyPr>
          <a:lstStyle/>
          <a:p>
            <a:pPr algn="ctr"/>
            <a:r>
              <a:rPr lang="en-US" sz="3500" dirty="0" smtClean="0">
                <a:solidFill>
                  <a:schemeClr val="bg1"/>
                </a:solidFill>
                <a:latin typeface="Arial"/>
                <a:cs typeface="Arial"/>
              </a:rPr>
              <a:t>Plants, bacteria, fungi, protozoa, nematodes live in the soil.</a:t>
            </a:r>
          </a:p>
        </p:txBody>
      </p:sp>
    </p:spTree>
    <p:extLst>
      <p:ext uri="{BB962C8B-B14F-4D97-AF65-F5344CB8AC3E}">
        <p14:creationId xmlns:p14="http://schemas.microsoft.com/office/powerpoint/2010/main" val="4188441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lance ston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44" y="0"/>
            <a:ext cx="9348743" cy="7005169"/>
          </a:xfrm>
          <a:prstGeom prst="rect">
            <a:avLst/>
          </a:prstGeom>
        </p:spPr>
      </p:pic>
      <p:pic>
        <p:nvPicPr>
          <p:cNvPr id="4" name="Picture 3" descr="balance stones.jpg"/>
          <p:cNvPicPr>
            <a:picLocks noChangeAspect="1"/>
          </p:cNvPicPr>
          <p:nvPr/>
        </p:nvPicPr>
        <p:blipFill rotWithShape="1">
          <a:blip r:embed="rId3">
            <a:extLst>
              <a:ext uri="{28A0092B-C50C-407E-A947-70E740481C1C}">
                <a14:useLocalDpi xmlns:a14="http://schemas.microsoft.com/office/drawing/2010/main" val="0"/>
              </a:ext>
            </a:extLst>
          </a:blip>
          <a:srcRect b="7836"/>
          <a:stretch/>
        </p:blipFill>
        <p:spPr>
          <a:xfrm>
            <a:off x="-1" y="876359"/>
            <a:ext cx="9253199" cy="6390240"/>
          </a:xfrm>
          <a:prstGeom prst="rect">
            <a:avLst/>
          </a:prstGeom>
        </p:spPr>
      </p:pic>
      <p:sp>
        <p:nvSpPr>
          <p:cNvPr id="5" name="Rectangle 4"/>
          <p:cNvSpPr/>
          <p:nvPr/>
        </p:nvSpPr>
        <p:spPr>
          <a:xfrm>
            <a:off x="-95544" y="258687"/>
            <a:ext cx="9310109" cy="2001474"/>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79764" y="414675"/>
            <a:ext cx="8967955" cy="1477328"/>
          </a:xfrm>
          <a:prstGeom prst="rect">
            <a:avLst/>
          </a:prstGeom>
        </p:spPr>
        <p:txBody>
          <a:bodyPr wrap="square">
            <a:spAutoFit/>
          </a:bodyPr>
          <a:lstStyle/>
          <a:p>
            <a:r>
              <a:rPr lang="en-US" sz="3000" dirty="0" smtClean="0">
                <a:solidFill>
                  <a:schemeClr val="bg1"/>
                </a:solidFill>
                <a:latin typeface="Arial"/>
                <a:cs typeface="Arial"/>
              </a:rPr>
              <a:t>All functional soil is a balanced environment in which plants, microbes, protozoa, nematodes and worms contribute to the well-being of each other.</a:t>
            </a:r>
            <a:endParaRPr lang="en-US" sz="3000" dirty="0">
              <a:solidFill>
                <a:schemeClr val="bg1"/>
              </a:solidFill>
              <a:latin typeface="Arial"/>
              <a:cs typeface="Arial"/>
            </a:endParaRPr>
          </a:p>
        </p:txBody>
      </p:sp>
    </p:spTree>
    <p:extLst>
      <p:ext uri="{BB962C8B-B14F-4D97-AF65-F5344CB8AC3E}">
        <p14:creationId xmlns:p14="http://schemas.microsoft.com/office/powerpoint/2010/main" val="151869868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ac-man-thumb.png"/>
          <p:cNvPicPr>
            <a:picLocks noChangeAspect="1"/>
          </p:cNvPicPr>
          <p:nvPr/>
        </p:nvPicPr>
        <p:blipFill rotWithShape="1">
          <a:blip r:embed="rId3">
            <a:extLst>
              <a:ext uri="{28A0092B-C50C-407E-A947-70E740481C1C}">
                <a14:useLocalDpi xmlns:a14="http://schemas.microsoft.com/office/drawing/2010/main" val="0"/>
              </a:ext>
            </a:extLst>
          </a:blip>
          <a:srcRect t="19524" b="18200"/>
          <a:stretch/>
        </p:blipFill>
        <p:spPr>
          <a:xfrm>
            <a:off x="564519" y="5176146"/>
            <a:ext cx="4064452" cy="1740222"/>
          </a:xfrm>
          <a:prstGeom prst="rect">
            <a:avLst/>
          </a:prstGeom>
        </p:spPr>
      </p:pic>
      <p:pic>
        <p:nvPicPr>
          <p:cNvPr id="9" name="Picture 8" descr="pac-man-thumb.png"/>
          <p:cNvPicPr>
            <a:picLocks noChangeAspect="1"/>
          </p:cNvPicPr>
          <p:nvPr/>
        </p:nvPicPr>
        <p:blipFill rotWithShape="1">
          <a:blip r:embed="rId3">
            <a:extLst>
              <a:ext uri="{28A0092B-C50C-407E-A947-70E740481C1C}">
                <a14:useLocalDpi xmlns:a14="http://schemas.microsoft.com/office/drawing/2010/main" val="0"/>
              </a:ext>
            </a:extLst>
          </a:blip>
          <a:srcRect t="19524" b="18200"/>
          <a:stretch/>
        </p:blipFill>
        <p:spPr>
          <a:xfrm>
            <a:off x="5291241" y="5176146"/>
            <a:ext cx="4064452" cy="1740222"/>
          </a:xfrm>
          <a:prstGeom prst="rect">
            <a:avLst/>
          </a:prstGeom>
        </p:spPr>
      </p:pic>
      <p:sp>
        <p:nvSpPr>
          <p:cNvPr id="2" name="Rectangle 1"/>
          <p:cNvSpPr/>
          <p:nvPr/>
        </p:nvSpPr>
        <p:spPr>
          <a:xfrm>
            <a:off x="412549" y="310624"/>
            <a:ext cx="8338756" cy="4508927"/>
          </a:xfrm>
          <a:prstGeom prst="rect">
            <a:avLst/>
          </a:prstGeom>
        </p:spPr>
        <p:txBody>
          <a:bodyPr wrap="square">
            <a:spAutoFit/>
          </a:bodyPr>
          <a:lstStyle/>
          <a:p>
            <a:pPr marL="457200" indent="-457200">
              <a:lnSpc>
                <a:spcPct val="120000"/>
              </a:lnSpc>
              <a:buFont typeface="Arial"/>
              <a:buChar char="•"/>
            </a:pPr>
            <a:r>
              <a:rPr lang="en-US" sz="3000" dirty="0" smtClean="0">
                <a:solidFill>
                  <a:schemeClr val="bg1"/>
                </a:solidFill>
                <a:latin typeface="Arial"/>
                <a:cs typeface="Arial"/>
              </a:rPr>
              <a:t>Plants exude sugars, amino acids and organic acids to the soil.</a:t>
            </a:r>
          </a:p>
          <a:p>
            <a:pPr marL="457200" indent="-457200">
              <a:lnSpc>
                <a:spcPct val="120000"/>
              </a:lnSpc>
              <a:buFont typeface="Arial"/>
              <a:buChar char="•"/>
            </a:pPr>
            <a:r>
              <a:rPr lang="en-US" sz="3000" dirty="0" smtClean="0">
                <a:solidFill>
                  <a:schemeClr val="bg1"/>
                </a:solidFill>
                <a:latin typeface="Arial"/>
                <a:cs typeface="Arial"/>
              </a:rPr>
              <a:t>Bacteria and fungi eat these plant exudates.</a:t>
            </a:r>
          </a:p>
          <a:p>
            <a:pPr marL="457200" indent="-457200">
              <a:lnSpc>
                <a:spcPct val="120000"/>
              </a:lnSpc>
              <a:buFont typeface="Arial"/>
              <a:buChar char="•"/>
            </a:pPr>
            <a:r>
              <a:rPr lang="en-US" sz="3000" dirty="0" smtClean="0">
                <a:solidFill>
                  <a:schemeClr val="bg1"/>
                </a:solidFill>
                <a:latin typeface="Arial"/>
                <a:cs typeface="Arial"/>
              </a:rPr>
              <a:t>Bacteria and fungi are eaten by each other and by protozoa, nematodes and worms.</a:t>
            </a:r>
          </a:p>
          <a:p>
            <a:pPr marL="457200" indent="-457200">
              <a:lnSpc>
                <a:spcPct val="120000"/>
              </a:lnSpc>
              <a:buFont typeface="Arial"/>
              <a:buChar char="•"/>
            </a:pPr>
            <a:r>
              <a:rPr lang="en-US" sz="3000" dirty="0" smtClean="0">
                <a:solidFill>
                  <a:schemeClr val="bg1"/>
                </a:solidFill>
                <a:latin typeface="Arial"/>
                <a:cs typeface="Arial"/>
              </a:rPr>
              <a:t>All soil organisms die (including plants). This dead biomass is food for the living organisms in the soil.</a:t>
            </a:r>
            <a:endParaRPr lang="en-US" sz="3000" dirty="0">
              <a:solidFill>
                <a:schemeClr val="bg1"/>
              </a:solidFill>
              <a:latin typeface="Arial"/>
              <a:cs typeface="Arial"/>
            </a:endParaRPr>
          </a:p>
        </p:txBody>
      </p:sp>
      <p:pic>
        <p:nvPicPr>
          <p:cNvPr id="7" name="Picture 6" descr="pac-man-thumb.png"/>
          <p:cNvPicPr>
            <a:picLocks noChangeAspect="1"/>
          </p:cNvPicPr>
          <p:nvPr/>
        </p:nvPicPr>
        <p:blipFill rotWithShape="1">
          <a:blip r:embed="rId3">
            <a:extLst>
              <a:ext uri="{28A0092B-C50C-407E-A947-70E740481C1C}">
                <a14:useLocalDpi xmlns:a14="http://schemas.microsoft.com/office/drawing/2010/main" val="0"/>
              </a:ext>
            </a:extLst>
          </a:blip>
          <a:srcRect t="19524" b="18200"/>
          <a:stretch/>
        </p:blipFill>
        <p:spPr>
          <a:xfrm>
            <a:off x="-141129" y="5176146"/>
            <a:ext cx="4064452" cy="1740222"/>
          </a:xfrm>
          <a:prstGeom prst="rect">
            <a:avLst/>
          </a:prstGeom>
        </p:spPr>
      </p:pic>
      <p:pic>
        <p:nvPicPr>
          <p:cNvPr id="8" name="Picture 7" descr="pac-man-thumb.png"/>
          <p:cNvPicPr>
            <a:picLocks noChangeAspect="1"/>
          </p:cNvPicPr>
          <p:nvPr/>
        </p:nvPicPr>
        <p:blipFill rotWithShape="1">
          <a:blip r:embed="rId3">
            <a:extLst>
              <a:ext uri="{28A0092B-C50C-407E-A947-70E740481C1C}">
                <a14:useLocalDpi xmlns:a14="http://schemas.microsoft.com/office/drawing/2010/main" val="0"/>
              </a:ext>
            </a:extLst>
          </a:blip>
          <a:srcRect t="19524" b="18200"/>
          <a:stretch/>
        </p:blipFill>
        <p:spPr>
          <a:xfrm>
            <a:off x="4581927" y="5176146"/>
            <a:ext cx="4064452" cy="1740222"/>
          </a:xfrm>
          <a:prstGeom prst="rect">
            <a:avLst/>
          </a:prstGeom>
        </p:spPr>
      </p:pic>
    </p:spTree>
    <p:extLst>
      <p:ext uri="{BB962C8B-B14F-4D97-AF65-F5344CB8AC3E}">
        <p14:creationId xmlns:p14="http://schemas.microsoft.com/office/powerpoint/2010/main" val="100146528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6-05 at 2.27.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55990"/>
          </a:xfrm>
          <a:prstGeom prst="rect">
            <a:avLst/>
          </a:prstGeom>
        </p:spPr>
      </p:pic>
      <p:sp>
        <p:nvSpPr>
          <p:cNvPr id="2" name="TextBox 1"/>
          <p:cNvSpPr txBox="1"/>
          <p:nvPr/>
        </p:nvSpPr>
        <p:spPr>
          <a:xfrm>
            <a:off x="0" y="6383810"/>
            <a:ext cx="9144000" cy="369332"/>
          </a:xfrm>
          <a:prstGeom prst="rect">
            <a:avLst/>
          </a:prstGeom>
          <a:noFill/>
        </p:spPr>
        <p:txBody>
          <a:bodyPr wrap="square" rtlCol="0">
            <a:spAutoFit/>
          </a:bodyPr>
          <a:lstStyle/>
          <a:p>
            <a:endParaRPr lang="en-US" dirty="0"/>
          </a:p>
        </p:txBody>
      </p:sp>
      <p:sp>
        <p:nvSpPr>
          <p:cNvPr id="3" name="TextBox 2"/>
          <p:cNvSpPr txBox="1"/>
          <p:nvPr/>
        </p:nvSpPr>
        <p:spPr>
          <a:xfrm>
            <a:off x="0" y="6179786"/>
            <a:ext cx="9144000" cy="523220"/>
          </a:xfrm>
          <a:prstGeom prst="rect">
            <a:avLst/>
          </a:prstGeom>
          <a:noFill/>
        </p:spPr>
        <p:txBody>
          <a:bodyPr wrap="square" rtlCol="0">
            <a:spAutoFit/>
          </a:bodyPr>
          <a:lstStyle/>
          <a:p>
            <a:pPr algn="ctr"/>
            <a:r>
              <a:rPr lang="en-US" sz="1400" i="1" dirty="0">
                <a:solidFill>
                  <a:schemeClr val="bg1"/>
                </a:solidFill>
              </a:rPr>
              <a:t>Credit: Ingham, Elaine; The Soil Food Web; USDA, Natural Resources Conservation Services; </a:t>
            </a:r>
            <a:r>
              <a:rPr lang="en-US" sz="1400" dirty="0">
                <a:solidFill>
                  <a:srgbClr val="FFFFFF"/>
                </a:solidFill>
                <a:hlinkClick r:id="rId4"/>
              </a:rPr>
              <a:t>http://www.nrcs.usda.gov/wps/portal/nrcs/detailfull/soils/health/biology/?cid=nrcs142p2_053868</a:t>
            </a:r>
            <a:endParaRPr lang="en-US" sz="1400" dirty="0">
              <a:solidFill>
                <a:srgbClr val="FFFFFF"/>
              </a:solidFill>
            </a:endParaRPr>
          </a:p>
        </p:txBody>
      </p:sp>
    </p:spTree>
    <p:extLst>
      <p:ext uri="{BB962C8B-B14F-4D97-AF65-F5344CB8AC3E}">
        <p14:creationId xmlns:p14="http://schemas.microsoft.com/office/powerpoint/2010/main" val="17246121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mway-soil_2.jpg"/>
          <p:cNvPicPr>
            <a:picLocks noChangeAspect="1"/>
          </p:cNvPicPr>
          <p:nvPr/>
        </p:nvPicPr>
        <p:blipFill rotWithShape="1">
          <a:blip r:embed="rId3">
            <a:extLst>
              <a:ext uri="{28A0092B-C50C-407E-A947-70E740481C1C}">
                <a14:useLocalDpi xmlns:a14="http://schemas.microsoft.com/office/drawing/2010/main" val="0"/>
              </a:ext>
            </a:extLst>
          </a:blip>
          <a:srcRect r="20128"/>
          <a:stretch/>
        </p:blipFill>
        <p:spPr>
          <a:xfrm>
            <a:off x="0" y="0"/>
            <a:ext cx="9144000" cy="6858000"/>
          </a:xfrm>
          <a:prstGeom prst="rect">
            <a:avLst/>
          </a:prstGeom>
        </p:spPr>
      </p:pic>
      <p:sp>
        <p:nvSpPr>
          <p:cNvPr id="5" name="Rectangle 4"/>
          <p:cNvSpPr/>
          <p:nvPr/>
        </p:nvSpPr>
        <p:spPr>
          <a:xfrm>
            <a:off x="0" y="4559064"/>
            <a:ext cx="9144000" cy="1552089"/>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09199" y="4715052"/>
            <a:ext cx="8967955" cy="1169551"/>
          </a:xfrm>
          <a:prstGeom prst="rect">
            <a:avLst/>
          </a:prstGeom>
        </p:spPr>
        <p:txBody>
          <a:bodyPr wrap="square">
            <a:spAutoFit/>
          </a:bodyPr>
          <a:lstStyle/>
          <a:p>
            <a:r>
              <a:rPr lang="en-US" sz="3500" dirty="0" smtClean="0">
                <a:solidFill>
                  <a:schemeClr val="bg1"/>
                </a:solidFill>
                <a:latin typeface="Arial"/>
                <a:cs typeface="Arial"/>
              </a:rPr>
              <a:t>In a functional soil, biology contributes to soil structure.</a:t>
            </a:r>
            <a:endParaRPr lang="en-US" sz="2800" dirty="0">
              <a:solidFill>
                <a:schemeClr val="bg1"/>
              </a:solidFill>
              <a:latin typeface="Arial"/>
              <a:cs typeface="Arial"/>
            </a:endParaRPr>
          </a:p>
        </p:txBody>
      </p:sp>
    </p:spTree>
    <p:extLst>
      <p:ext uri="{BB962C8B-B14F-4D97-AF65-F5344CB8AC3E}">
        <p14:creationId xmlns:p14="http://schemas.microsoft.com/office/powerpoint/2010/main" val="132024790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60566" y="2811190"/>
            <a:ext cx="8229600" cy="3867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FFFFFF"/>
                </a:solidFill>
              </a:rPr>
              <a:t>What is soil?</a:t>
            </a:r>
          </a:p>
          <a:p>
            <a:r>
              <a:rPr lang="en-US" dirty="0" smtClean="0">
                <a:solidFill>
                  <a:srgbClr val="FFFFFF"/>
                </a:solidFill>
              </a:rPr>
              <a:t>Components of soil</a:t>
            </a:r>
          </a:p>
          <a:p>
            <a:r>
              <a:rPr lang="en-US" dirty="0" smtClean="0">
                <a:solidFill>
                  <a:srgbClr val="FFFFFF"/>
                </a:solidFill>
              </a:rPr>
              <a:t>Soil is home to biology</a:t>
            </a:r>
          </a:p>
          <a:p>
            <a:r>
              <a:rPr lang="en-US" dirty="0" smtClean="0">
                <a:solidFill>
                  <a:srgbClr val="FFFFFF"/>
                </a:solidFill>
              </a:rPr>
              <a:t>Audience Q&amp;A</a:t>
            </a:r>
          </a:p>
        </p:txBody>
      </p:sp>
      <p:sp>
        <p:nvSpPr>
          <p:cNvPr id="3" name="Rectangle 2"/>
          <p:cNvSpPr/>
          <p:nvPr/>
        </p:nvSpPr>
        <p:spPr>
          <a:xfrm rot="16200000">
            <a:off x="3302108" y="-3302109"/>
            <a:ext cx="2539782" cy="9144000"/>
          </a:xfrm>
          <a:prstGeom prst="rect">
            <a:avLst/>
          </a:prstGeom>
          <a:solidFill>
            <a:schemeClr val="tx1">
              <a:lumMod val="85000"/>
              <a:lumOff val="15000"/>
              <a:alpha val="5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60566" y="1001678"/>
            <a:ext cx="8229600" cy="1169551"/>
          </a:xfrm>
          <a:prstGeom prst="rect">
            <a:avLst/>
          </a:prstGeom>
          <a:noFill/>
        </p:spPr>
        <p:txBody>
          <a:bodyPr wrap="square" rtlCol="0">
            <a:spAutoFit/>
          </a:bodyPr>
          <a:lstStyle/>
          <a:p>
            <a:r>
              <a:rPr lang="en-US" sz="7000" dirty="0" smtClean="0">
                <a:solidFill>
                  <a:srgbClr val="FFFFFF"/>
                </a:solidFill>
              </a:rPr>
              <a:t>Agenda</a:t>
            </a:r>
            <a:endParaRPr lang="en-US" sz="7000" dirty="0">
              <a:solidFill>
                <a:srgbClr val="FFFFFF"/>
              </a:solidFill>
            </a:endParaRPr>
          </a:p>
        </p:txBody>
      </p:sp>
      <p:pic>
        <p:nvPicPr>
          <p:cNvPr id="6" name="Picture 5" descr="Screen Shot 2015-06-15 at 11.52.57 AM.png"/>
          <p:cNvPicPr>
            <a:picLocks noChangeAspect="1"/>
          </p:cNvPicPr>
          <p:nvPr/>
        </p:nvPicPr>
        <p:blipFill rotWithShape="1">
          <a:blip r:embed="rId3">
            <a:extLst>
              <a:ext uri="{28A0092B-C50C-407E-A947-70E740481C1C}">
                <a14:useLocalDpi xmlns:a14="http://schemas.microsoft.com/office/drawing/2010/main" val="0"/>
              </a:ext>
            </a:extLst>
          </a:blip>
          <a:srcRect l="5563" t="4521" r="12467" b="10305"/>
          <a:stretch/>
        </p:blipFill>
        <p:spPr>
          <a:xfrm>
            <a:off x="7138919" y="6266829"/>
            <a:ext cx="2005081" cy="607883"/>
          </a:xfrm>
          <a:prstGeom prst="rect">
            <a:avLst/>
          </a:prstGeom>
        </p:spPr>
      </p:pic>
    </p:spTree>
    <p:extLst>
      <p:ext uri="{BB962C8B-B14F-4D97-AF65-F5344CB8AC3E}">
        <p14:creationId xmlns:p14="http://schemas.microsoft.com/office/powerpoint/2010/main" val="156825391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arthworms-natures-free-fertilizer.jpg"/>
          <p:cNvPicPr>
            <a:picLocks noChangeAspect="1"/>
          </p:cNvPicPr>
          <p:nvPr/>
        </p:nvPicPr>
        <p:blipFill rotWithShape="1">
          <a:blip r:embed="rId3">
            <a:extLst>
              <a:ext uri="{28A0092B-C50C-407E-A947-70E740481C1C}">
                <a14:useLocalDpi xmlns:a14="http://schemas.microsoft.com/office/drawing/2010/main" val="0"/>
              </a:ext>
            </a:extLst>
          </a:blip>
          <a:srcRect r="15656"/>
          <a:stretch/>
        </p:blipFill>
        <p:spPr>
          <a:xfrm>
            <a:off x="-1" y="0"/>
            <a:ext cx="9361575" cy="6858000"/>
          </a:xfrm>
          <a:prstGeom prst="rect">
            <a:avLst/>
          </a:prstGeom>
        </p:spPr>
      </p:pic>
      <p:sp>
        <p:nvSpPr>
          <p:cNvPr id="5" name="Rectangle 4"/>
          <p:cNvSpPr/>
          <p:nvPr/>
        </p:nvSpPr>
        <p:spPr>
          <a:xfrm>
            <a:off x="0" y="-1"/>
            <a:ext cx="9146844" cy="3663101"/>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09199" y="268562"/>
            <a:ext cx="9034801" cy="3323987"/>
          </a:xfrm>
          <a:prstGeom prst="rect">
            <a:avLst/>
          </a:prstGeom>
        </p:spPr>
        <p:txBody>
          <a:bodyPr wrap="square">
            <a:spAutoFit/>
          </a:bodyPr>
          <a:lstStyle/>
          <a:p>
            <a:pPr marL="457200" indent="-457200">
              <a:buFont typeface="Arial"/>
              <a:buChar char="•"/>
            </a:pPr>
            <a:r>
              <a:rPr lang="en-US" sz="3000" dirty="0" smtClean="0">
                <a:solidFill>
                  <a:schemeClr val="bg1"/>
                </a:solidFill>
                <a:latin typeface="Arial"/>
                <a:cs typeface="Arial"/>
              </a:rPr>
              <a:t>Exudates from plants, microorganisms and multi-celled organisms serve as glue assisting in the aggregating of soil particles.</a:t>
            </a:r>
          </a:p>
          <a:p>
            <a:pPr marL="457200" indent="-457200">
              <a:buFont typeface="Arial"/>
              <a:buChar char="•"/>
            </a:pPr>
            <a:r>
              <a:rPr lang="en-US" sz="3000" dirty="0" smtClean="0">
                <a:solidFill>
                  <a:schemeClr val="bg1"/>
                </a:solidFill>
                <a:latin typeface="Arial"/>
                <a:cs typeface="Arial"/>
              </a:rPr>
              <a:t>Worms tunnel in the soil, creating air space and space to facilitate drainage.</a:t>
            </a:r>
          </a:p>
          <a:p>
            <a:pPr marL="457200" indent="-457200">
              <a:buFont typeface="Arial"/>
              <a:buChar char="•"/>
            </a:pPr>
            <a:r>
              <a:rPr lang="en-US" sz="3000" dirty="0" smtClean="0">
                <a:solidFill>
                  <a:schemeClr val="bg1"/>
                </a:solidFill>
                <a:latin typeface="Arial"/>
                <a:cs typeface="Arial"/>
              </a:rPr>
              <a:t>Worms’ excrement are strong particles that contribute to structure.</a:t>
            </a:r>
            <a:endParaRPr lang="en-US" sz="3000" dirty="0">
              <a:solidFill>
                <a:schemeClr val="bg1"/>
              </a:solidFill>
              <a:latin typeface="Arial"/>
              <a:cs typeface="Arial"/>
            </a:endParaRPr>
          </a:p>
        </p:txBody>
      </p:sp>
    </p:spTree>
    <p:extLst>
      <p:ext uri="{BB962C8B-B14F-4D97-AF65-F5344CB8AC3E}">
        <p14:creationId xmlns:p14="http://schemas.microsoft.com/office/powerpoint/2010/main" val="33792571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21909" y="2330402"/>
            <a:ext cx="6148284" cy="1262581"/>
          </a:xfrm>
        </p:spPr>
        <p:txBody>
          <a:bodyPr/>
          <a:lstStyle/>
          <a:p>
            <a:r>
              <a:rPr lang="en-US" sz="3000" dirty="0" smtClean="0">
                <a:solidFill>
                  <a:schemeClr val="bg1"/>
                </a:solidFill>
                <a:latin typeface="Arial"/>
                <a:cs typeface="Arial"/>
              </a:rPr>
              <a:t>Which biological process of soil organisms </a:t>
            </a:r>
            <a:r>
              <a:rPr lang="en-US" sz="3000" dirty="0" smtClean="0">
                <a:solidFill>
                  <a:srgbClr val="FFC42D"/>
                </a:solidFill>
                <a:latin typeface="Arial"/>
                <a:cs typeface="Arial"/>
              </a:rPr>
              <a:t>contributes to mineralization </a:t>
            </a:r>
            <a:r>
              <a:rPr lang="en-US" sz="3000" dirty="0" smtClean="0">
                <a:solidFill>
                  <a:schemeClr val="bg1"/>
                </a:solidFill>
                <a:latin typeface="Arial"/>
                <a:cs typeface="Arial"/>
              </a:rPr>
              <a:t>(release of minerals to the soil in </a:t>
            </a:r>
            <a:r>
              <a:rPr lang="en-US" sz="3000" dirty="0" smtClean="0">
                <a:solidFill>
                  <a:schemeClr val="bg1"/>
                </a:solidFill>
                <a:latin typeface="Arial"/>
                <a:cs typeface="Arial"/>
              </a:rPr>
              <a:t>plant </a:t>
            </a:r>
            <a:r>
              <a:rPr lang="en-US" sz="3000" dirty="0" smtClean="0">
                <a:solidFill>
                  <a:schemeClr val="bg1"/>
                </a:solidFill>
                <a:latin typeface="Arial"/>
                <a:cs typeface="Arial"/>
              </a:rPr>
              <a:t>usable form)?</a:t>
            </a:r>
          </a:p>
        </p:txBody>
      </p:sp>
      <p:sp>
        <p:nvSpPr>
          <p:cNvPr id="5" name="Text Placeholder 1"/>
          <p:cNvSpPr txBox="1">
            <a:spLocks/>
          </p:cNvSpPr>
          <p:nvPr/>
        </p:nvSpPr>
        <p:spPr>
          <a:xfrm>
            <a:off x="807321" y="1352898"/>
            <a:ext cx="1014587" cy="3258284"/>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rgbClr val="FFD628"/>
                </a:solidFill>
                <a:latin typeface="Microsoft Sans Serif"/>
                <a:cs typeface="Microsoft Sans Serif"/>
              </a:rPr>
              <a:t>“</a:t>
            </a:r>
            <a:endParaRPr lang="en-US" sz="18000" b="1" dirty="0">
              <a:solidFill>
                <a:srgbClr val="FFD628"/>
              </a:solidFill>
              <a:latin typeface="Microsoft Sans Serif"/>
              <a:cs typeface="Microsoft Sans Serif"/>
            </a:endParaRPr>
          </a:p>
        </p:txBody>
      </p:sp>
      <p:sp>
        <p:nvSpPr>
          <p:cNvPr id="6" name="Text Placeholder 1"/>
          <p:cNvSpPr txBox="1">
            <a:spLocks/>
          </p:cNvSpPr>
          <p:nvPr/>
        </p:nvSpPr>
        <p:spPr>
          <a:xfrm rot="10800000">
            <a:off x="7429893" y="3392445"/>
            <a:ext cx="1080599" cy="1579841"/>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rgbClr val="FFD628"/>
                </a:solidFill>
                <a:latin typeface="Microsoft Sans Serif"/>
                <a:cs typeface="Microsoft Sans Serif"/>
              </a:rPr>
              <a:t>“</a:t>
            </a:r>
            <a:endParaRPr lang="en-US" sz="18000" b="1" dirty="0">
              <a:solidFill>
                <a:srgbClr val="FFD628"/>
              </a:solidFill>
              <a:latin typeface="Microsoft Sans Serif"/>
              <a:cs typeface="Microsoft Sans Serif"/>
            </a:endParaRPr>
          </a:p>
        </p:txBody>
      </p:sp>
    </p:spTree>
    <p:extLst>
      <p:ext uri="{BB962C8B-B14F-4D97-AF65-F5344CB8AC3E}">
        <p14:creationId xmlns:p14="http://schemas.microsoft.com/office/powerpoint/2010/main" val="41914135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ay soil.jpg"/>
          <p:cNvPicPr>
            <a:picLocks noChangeAspect="1"/>
          </p:cNvPicPr>
          <p:nvPr/>
        </p:nvPicPr>
        <p:blipFill rotWithShape="1">
          <a:blip r:embed="rId3">
            <a:extLst>
              <a:ext uri="{28A0092B-C50C-407E-A947-70E740481C1C}">
                <a14:useLocalDpi xmlns:a14="http://schemas.microsoft.com/office/drawing/2010/main" val="0"/>
              </a:ext>
            </a:extLst>
          </a:blip>
          <a:srcRect l="9382"/>
          <a:stretch/>
        </p:blipFill>
        <p:spPr>
          <a:xfrm>
            <a:off x="-138045" y="17498"/>
            <a:ext cx="9314542" cy="6840502"/>
          </a:xfrm>
          <a:prstGeom prst="rect">
            <a:avLst/>
          </a:prstGeom>
        </p:spPr>
      </p:pic>
      <p:sp>
        <p:nvSpPr>
          <p:cNvPr id="5" name="Rectangle 4"/>
          <p:cNvSpPr/>
          <p:nvPr/>
        </p:nvSpPr>
        <p:spPr>
          <a:xfrm>
            <a:off x="-17631" y="4756411"/>
            <a:ext cx="9194127" cy="1740221"/>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40785" y="4912399"/>
            <a:ext cx="8967955" cy="1169551"/>
          </a:xfrm>
          <a:prstGeom prst="rect">
            <a:avLst/>
          </a:prstGeom>
        </p:spPr>
        <p:txBody>
          <a:bodyPr wrap="square">
            <a:spAutoFit/>
          </a:bodyPr>
          <a:lstStyle/>
          <a:p>
            <a:r>
              <a:rPr lang="en-US" sz="3500" dirty="0" smtClean="0">
                <a:solidFill>
                  <a:schemeClr val="bg1"/>
                </a:solidFill>
                <a:latin typeface="Arial"/>
                <a:cs typeface="Arial"/>
              </a:rPr>
              <a:t>In a functional soil, microorganisms decompose organic matter. </a:t>
            </a:r>
            <a:endParaRPr lang="en-US" sz="2800" dirty="0">
              <a:solidFill>
                <a:schemeClr val="bg1"/>
              </a:solidFill>
              <a:latin typeface="Arial"/>
              <a:cs typeface="Arial"/>
            </a:endParaRPr>
          </a:p>
        </p:txBody>
      </p:sp>
    </p:spTree>
    <p:extLst>
      <p:ext uri="{BB962C8B-B14F-4D97-AF65-F5344CB8AC3E}">
        <p14:creationId xmlns:p14="http://schemas.microsoft.com/office/powerpoint/2010/main" val="35673404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ee overcomes odds.jpg"/>
          <p:cNvPicPr>
            <a:picLocks noChangeAspect="1"/>
          </p:cNvPicPr>
          <p:nvPr/>
        </p:nvPicPr>
        <p:blipFill rotWithShape="1">
          <a:blip r:embed="rId3">
            <a:extLst>
              <a:ext uri="{28A0092B-C50C-407E-A947-70E740481C1C}">
                <a14:useLocalDpi xmlns:a14="http://schemas.microsoft.com/office/drawing/2010/main" val="0"/>
              </a:ext>
            </a:extLst>
          </a:blip>
          <a:srcRect l="10515"/>
          <a:stretch/>
        </p:blipFill>
        <p:spPr>
          <a:xfrm>
            <a:off x="-235215" y="-148839"/>
            <a:ext cx="9408625" cy="7006839"/>
          </a:xfrm>
          <a:prstGeom prst="rect">
            <a:avLst/>
          </a:prstGeom>
        </p:spPr>
      </p:pic>
      <p:sp>
        <p:nvSpPr>
          <p:cNvPr id="5" name="Rectangle 4"/>
          <p:cNvSpPr/>
          <p:nvPr/>
        </p:nvSpPr>
        <p:spPr>
          <a:xfrm>
            <a:off x="-34914" y="4280004"/>
            <a:ext cx="9275533" cy="2398684"/>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2131" y="4471416"/>
            <a:ext cx="9096956" cy="1938992"/>
          </a:xfrm>
          <a:prstGeom prst="rect">
            <a:avLst/>
          </a:prstGeom>
        </p:spPr>
        <p:txBody>
          <a:bodyPr wrap="square">
            <a:spAutoFit/>
          </a:bodyPr>
          <a:lstStyle/>
          <a:p>
            <a:r>
              <a:rPr lang="en-US" sz="3000" dirty="0" smtClean="0">
                <a:solidFill>
                  <a:schemeClr val="bg1"/>
                </a:solidFill>
                <a:latin typeface="Arial"/>
                <a:cs typeface="Arial"/>
              </a:rPr>
              <a:t>Without microorganisms, dead plant and animal life would not decompose.</a:t>
            </a:r>
          </a:p>
          <a:p>
            <a:pPr marL="914400" lvl="1" indent="-457200">
              <a:buFont typeface="Arial"/>
              <a:buChar char="•"/>
            </a:pPr>
            <a:r>
              <a:rPr lang="en-US" sz="3000" dirty="0">
                <a:solidFill>
                  <a:schemeClr val="bg1"/>
                </a:solidFill>
                <a:latin typeface="Arial"/>
                <a:cs typeface="Arial"/>
              </a:rPr>
              <a:t>S</a:t>
            </a:r>
            <a:r>
              <a:rPr lang="en-US" sz="3000" dirty="0" smtClean="0">
                <a:solidFill>
                  <a:schemeClr val="bg1"/>
                </a:solidFill>
                <a:latin typeface="Arial"/>
                <a:cs typeface="Arial"/>
              </a:rPr>
              <a:t>oils would be putrid.</a:t>
            </a:r>
          </a:p>
          <a:p>
            <a:pPr marL="914400" lvl="1" indent="-457200">
              <a:buFont typeface="Arial"/>
              <a:buChar char="•"/>
            </a:pPr>
            <a:r>
              <a:rPr lang="en-US" sz="3000" dirty="0" smtClean="0">
                <a:solidFill>
                  <a:schemeClr val="bg1"/>
                </a:solidFill>
                <a:latin typeface="Arial"/>
                <a:cs typeface="Arial"/>
              </a:rPr>
              <a:t>Compaction layers would be created.</a:t>
            </a:r>
          </a:p>
        </p:txBody>
      </p:sp>
    </p:spTree>
    <p:extLst>
      <p:ext uri="{BB962C8B-B14F-4D97-AF65-F5344CB8AC3E}">
        <p14:creationId xmlns:p14="http://schemas.microsoft.com/office/powerpoint/2010/main" val="410174865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ce_soil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07" y="23517"/>
            <a:ext cx="10287001" cy="6858000"/>
          </a:xfrm>
          <a:prstGeom prst="rect">
            <a:avLst/>
          </a:prstGeom>
        </p:spPr>
      </p:pic>
      <p:sp>
        <p:nvSpPr>
          <p:cNvPr id="5" name="Rectangle 4"/>
          <p:cNvSpPr/>
          <p:nvPr/>
        </p:nvSpPr>
        <p:spPr>
          <a:xfrm>
            <a:off x="-679608" y="2069453"/>
            <a:ext cx="10287001" cy="3809674"/>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29741" y="2260861"/>
            <a:ext cx="8967955" cy="3323987"/>
          </a:xfrm>
          <a:prstGeom prst="rect">
            <a:avLst/>
          </a:prstGeom>
        </p:spPr>
        <p:txBody>
          <a:bodyPr wrap="square">
            <a:spAutoFit/>
          </a:bodyPr>
          <a:lstStyle/>
          <a:p>
            <a:r>
              <a:rPr lang="en-US" sz="3000" dirty="0" smtClean="0">
                <a:solidFill>
                  <a:schemeClr val="bg1"/>
                </a:solidFill>
                <a:latin typeface="Arial"/>
                <a:cs typeface="Arial"/>
              </a:rPr>
              <a:t>With microorganisms, decomposition naturally occurs.</a:t>
            </a:r>
          </a:p>
          <a:p>
            <a:pPr marL="914400" lvl="1" indent="-457200">
              <a:buFont typeface="Arial"/>
              <a:buChar char="•"/>
            </a:pPr>
            <a:r>
              <a:rPr lang="en-US" sz="3000" dirty="0" smtClean="0">
                <a:solidFill>
                  <a:schemeClr val="bg1"/>
                </a:solidFill>
                <a:latin typeface="Arial"/>
                <a:cs typeface="Arial"/>
              </a:rPr>
              <a:t>Provides nutrients (including carbon) to the soil.</a:t>
            </a:r>
          </a:p>
          <a:p>
            <a:pPr marL="914400" lvl="1" indent="-457200">
              <a:buFont typeface="Arial"/>
              <a:buChar char="•"/>
            </a:pPr>
            <a:r>
              <a:rPr lang="en-US" sz="3000" dirty="0" smtClean="0">
                <a:solidFill>
                  <a:schemeClr val="bg1"/>
                </a:solidFill>
                <a:latin typeface="Arial"/>
                <a:cs typeface="Arial"/>
              </a:rPr>
              <a:t>Results in humus (Stabile form – end product of organic matter decomposition).</a:t>
            </a:r>
          </a:p>
          <a:p>
            <a:pPr marL="1371600" lvl="2" indent="-457200">
              <a:buFont typeface="Arial"/>
              <a:buChar char="•"/>
            </a:pPr>
            <a:r>
              <a:rPr lang="en-US" sz="3000" dirty="0" smtClean="0">
                <a:solidFill>
                  <a:schemeClr val="bg1"/>
                </a:solidFill>
                <a:latin typeface="Arial"/>
                <a:cs typeface="Arial"/>
              </a:rPr>
              <a:t>Humus contributes to soil structure.</a:t>
            </a:r>
            <a:endParaRPr lang="en-US" sz="3000" dirty="0">
              <a:solidFill>
                <a:schemeClr val="bg1"/>
              </a:solidFill>
              <a:latin typeface="Arial"/>
              <a:cs typeface="Arial"/>
            </a:endParaRPr>
          </a:p>
        </p:txBody>
      </p:sp>
    </p:spTree>
    <p:extLst>
      <p:ext uri="{BB962C8B-B14F-4D97-AF65-F5344CB8AC3E}">
        <p14:creationId xmlns:p14="http://schemas.microsoft.com/office/powerpoint/2010/main" val="23632397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shroom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649"/>
            <a:ext cx="9426199" cy="7069649"/>
          </a:xfrm>
          <a:prstGeom prst="rect">
            <a:avLst/>
          </a:prstGeom>
        </p:spPr>
      </p:pic>
      <p:sp>
        <p:nvSpPr>
          <p:cNvPr id="5" name="Rectangle 4"/>
          <p:cNvSpPr/>
          <p:nvPr/>
        </p:nvSpPr>
        <p:spPr>
          <a:xfrm>
            <a:off x="42353" y="4938467"/>
            <a:ext cx="9144000" cy="1599122"/>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51552" y="5094455"/>
            <a:ext cx="8967955" cy="1169551"/>
          </a:xfrm>
          <a:prstGeom prst="rect">
            <a:avLst/>
          </a:prstGeom>
        </p:spPr>
        <p:txBody>
          <a:bodyPr wrap="square">
            <a:spAutoFit/>
          </a:bodyPr>
          <a:lstStyle/>
          <a:p>
            <a:r>
              <a:rPr lang="en-US" sz="3500" dirty="0" smtClean="0">
                <a:solidFill>
                  <a:schemeClr val="bg1"/>
                </a:solidFill>
                <a:latin typeface="Arial"/>
                <a:cs typeface="Arial"/>
              </a:rPr>
              <a:t>In a functional soil, organisms (including plants) contribute to a mineralization cycle.</a:t>
            </a:r>
            <a:endParaRPr lang="en-US" sz="2800" dirty="0">
              <a:solidFill>
                <a:schemeClr val="bg1"/>
              </a:solidFill>
              <a:latin typeface="Arial"/>
              <a:cs typeface="Arial"/>
            </a:endParaRPr>
          </a:p>
        </p:txBody>
      </p:sp>
    </p:spTree>
    <p:extLst>
      <p:ext uri="{BB962C8B-B14F-4D97-AF65-F5344CB8AC3E}">
        <p14:creationId xmlns:p14="http://schemas.microsoft.com/office/powerpoint/2010/main" val="222258870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ffe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1" y="0"/>
            <a:ext cx="9186843" cy="6890132"/>
          </a:xfrm>
          <a:prstGeom prst="rect">
            <a:avLst/>
          </a:prstGeom>
        </p:spPr>
      </p:pic>
      <p:sp>
        <p:nvSpPr>
          <p:cNvPr id="5" name="Rectangle 4"/>
          <p:cNvSpPr/>
          <p:nvPr/>
        </p:nvSpPr>
        <p:spPr>
          <a:xfrm>
            <a:off x="0" y="1105277"/>
            <a:ext cx="9144000" cy="4961982"/>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09199" y="1402363"/>
            <a:ext cx="8967955" cy="4324261"/>
          </a:xfrm>
          <a:prstGeom prst="rect">
            <a:avLst/>
          </a:prstGeom>
        </p:spPr>
        <p:txBody>
          <a:bodyPr wrap="square">
            <a:spAutoFit/>
          </a:bodyPr>
          <a:lstStyle/>
          <a:p>
            <a:pPr marL="342900" indent="-342900">
              <a:buFont typeface="Arial"/>
              <a:buChar char="•"/>
            </a:pPr>
            <a:r>
              <a:rPr lang="en-US" sz="2500" dirty="0" smtClean="0">
                <a:solidFill>
                  <a:schemeClr val="bg1"/>
                </a:solidFill>
                <a:latin typeface="Arial"/>
                <a:cs typeface="Arial"/>
              </a:rPr>
              <a:t>Nutrients are immobilized when they are used by plants and soil organisms.</a:t>
            </a:r>
          </a:p>
          <a:p>
            <a:pPr marL="342900" indent="-342900">
              <a:buFont typeface="Arial"/>
              <a:buChar char="•"/>
            </a:pPr>
            <a:r>
              <a:rPr lang="en-US" sz="2500" dirty="0" smtClean="0">
                <a:solidFill>
                  <a:schemeClr val="bg1"/>
                </a:solidFill>
                <a:latin typeface="Arial"/>
                <a:cs typeface="Arial"/>
              </a:rPr>
              <a:t>When immobilized, minerals are tied up in the chemistry of the living organisms.</a:t>
            </a:r>
          </a:p>
          <a:p>
            <a:pPr marL="342900" indent="-342900">
              <a:buFont typeface="Arial"/>
              <a:buChar char="•"/>
            </a:pPr>
            <a:r>
              <a:rPr lang="en-US" sz="2500" dirty="0" smtClean="0">
                <a:solidFill>
                  <a:schemeClr val="bg1"/>
                </a:solidFill>
                <a:latin typeface="Arial"/>
                <a:cs typeface="Arial"/>
              </a:rPr>
              <a:t>Immobilized nutrients are freed (this is called mineralization) to be used by all living organisms when other organisms die.</a:t>
            </a:r>
          </a:p>
          <a:p>
            <a:pPr marL="342900" indent="-342900">
              <a:buFont typeface="Arial"/>
              <a:buChar char="•"/>
            </a:pPr>
            <a:r>
              <a:rPr lang="en-US" sz="2500" dirty="0" smtClean="0">
                <a:solidFill>
                  <a:schemeClr val="bg1"/>
                </a:solidFill>
                <a:latin typeface="Arial"/>
                <a:cs typeface="Arial"/>
              </a:rPr>
              <a:t>During decomposition, these nutrients are released from multi-cell plants and animals.</a:t>
            </a:r>
          </a:p>
          <a:p>
            <a:pPr marL="342900" indent="-342900">
              <a:buFont typeface="Arial"/>
              <a:buChar char="•"/>
            </a:pPr>
            <a:r>
              <a:rPr lang="en-US" sz="2500" dirty="0" smtClean="0">
                <a:solidFill>
                  <a:schemeClr val="bg1"/>
                </a:solidFill>
                <a:latin typeface="Arial"/>
                <a:cs typeface="Arial"/>
              </a:rPr>
              <a:t>When single cell organisms die, the cell walls break and chemicals and nutrients are released to the soil.</a:t>
            </a:r>
            <a:endParaRPr lang="en-US" sz="2500" dirty="0">
              <a:solidFill>
                <a:schemeClr val="bg1"/>
              </a:solidFill>
              <a:latin typeface="Arial"/>
              <a:cs typeface="Arial"/>
            </a:endParaRPr>
          </a:p>
        </p:txBody>
      </p:sp>
    </p:spTree>
    <p:extLst>
      <p:ext uri="{BB962C8B-B14F-4D97-AF65-F5344CB8AC3E}">
        <p14:creationId xmlns:p14="http://schemas.microsoft.com/office/powerpoint/2010/main" val="375864327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odac photo.jpg"/>
          <p:cNvPicPr>
            <a:picLocks noChangeAspect="1"/>
          </p:cNvPicPr>
          <p:nvPr/>
        </p:nvPicPr>
        <p:blipFill rotWithShape="1">
          <a:blip r:embed="rId3">
            <a:extLst>
              <a:ext uri="{28A0092B-C50C-407E-A947-70E740481C1C}">
                <a14:useLocalDpi xmlns:a14="http://schemas.microsoft.com/office/drawing/2010/main" val="0"/>
              </a:ext>
            </a:extLst>
          </a:blip>
          <a:srcRect b="18973"/>
          <a:stretch/>
        </p:blipFill>
        <p:spPr>
          <a:xfrm>
            <a:off x="0" y="0"/>
            <a:ext cx="9144000" cy="7526798"/>
          </a:xfrm>
          <a:prstGeom prst="rect">
            <a:avLst/>
          </a:prstGeom>
        </p:spPr>
      </p:pic>
      <p:sp>
        <p:nvSpPr>
          <p:cNvPr id="5" name="Rectangle 4"/>
          <p:cNvSpPr/>
          <p:nvPr/>
        </p:nvSpPr>
        <p:spPr>
          <a:xfrm>
            <a:off x="-23523" y="1646155"/>
            <a:ext cx="9167523" cy="2069452"/>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44419" y="2037313"/>
            <a:ext cx="8967955" cy="1169551"/>
          </a:xfrm>
          <a:prstGeom prst="rect">
            <a:avLst/>
          </a:prstGeom>
        </p:spPr>
        <p:txBody>
          <a:bodyPr wrap="square">
            <a:spAutoFit/>
          </a:bodyPr>
          <a:lstStyle/>
          <a:p>
            <a:r>
              <a:rPr lang="en-US" sz="3500" dirty="0" smtClean="0">
                <a:solidFill>
                  <a:schemeClr val="bg1"/>
                </a:solidFill>
                <a:latin typeface="Arial"/>
                <a:cs typeface="Arial"/>
              </a:rPr>
              <a:t>In a functional soil, certain bacteria make nitrogen available to plants.</a:t>
            </a:r>
            <a:endParaRPr lang="en-US" sz="2800" dirty="0">
              <a:solidFill>
                <a:schemeClr val="bg1"/>
              </a:solidFill>
              <a:latin typeface="Arial"/>
              <a:cs typeface="Arial"/>
            </a:endParaRPr>
          </a:p>
        </p:txBody>
      </p:sp>
    </p:spTree>
    <p:extLst>
      <p:ext uri="{BB962C8B-B14F-4D97-AF65-F5344CB8AC3E}">
        <p14:creationId xmlns:p14="http://schemas.microsoft.com/office/powerpoint/2010/main" val="104094129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hizobia_nodules_on_Vigna_unguiculata.jpg"/>
          <p:cNvPicPr>
            <a:picLocks noChangeAspect="1"/>
          </p:cNvPicPr>
          <p:nvPr/>
        </p:nvPicPr>
        <p:blipFill rotWithShape="1">
          <a:blip r:embed="rId3">
            <a:extLst>
              <a:ext uri="{28A0092B-C50C-407E-A947-70E740481C1C}">
                <a14:useLocalDpi xmlns:a14="http://schemas.microsoft.com/office/drawing/2010/main" val="0"/>
              </a:ext>
            </a:extLst>
          </a:blip>
          <a:srcRect l="11282"/>
          <a:stretch/>
        </p:blipFill>
        <p:spPr>
          <a:xfrm>
            <a:off x="0" y="0"/>
            <a:ext cx="9144000" cy="6874646"/>
          </a:xfrm>
          <a:prstGeom prst="rect">
            <a:avLst/>
          </a:prstGeom>
        </p:spPr>
      </p:pic>
      <p:sp>
        <p:nvSpPr>
          <p:cNvPr id="5" name="Rectangle 4"/>
          <p:cNvSpPr/>
          <p:nvPr/>
        </p:nvSpPr>
        <p:spPr>
          <a:xfrm>
            <a:off x="0" y="0"/>
            <a:ext cx="9144000" cy="3281255"/>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09199" y="155988"/>
            <a:ext cx="8967955" cy="2862322"/>
          </a:xfrm>
          <a:prstGeom prst="rect">
            <a:avLst/>
          </a:prstGeom>
        </p:spPr>
        <p:txBody>
          <a:bodyPr wrap="square">
            <a:spAutoFit/>
          </a:bodyPr>
          <a:lstStyle/>
          <a:p>
            <a:r>
              <a:rPr lang="en-US" sz="3000" dirty="0" smtClean="0">
                <a:solidFill>
                  <a:schemeClr val="bg1"/>
                </a:solidFill>
                <a:latin typeface="Arial"/>
                <a:cs typeface="Arial"/>
              </a:rPr>
              <a:t>Nitrogen fixing bacteria (Rhizobia) – these bacteria live in a symbiotic relationship with roots of legumes (beans, alfalfa). The bacteria get sugars and other plant chemicals from the plants and in return, the Rhizobia convert nitrogen from the soil atmosphere into nitrogen compounds usable by the plant.</a:t>
            </a:r>
            <a:endParaRPr lang="en-US" sz="3000" dirty="0">
              <a:solidFill>
                <a:schemeClr val="bg1"/>
              </a:solidFill>
              <a:latin typeface="Arial"/>
              <a:cs typeface="Arial"/>
            </a:endParaRPr>
          </a:p>
        </p:txBody>
      </p:sp>
    </p:spTree>
    <p:extLst>
      <p:ext uri="{BB962C8B-B14F-4D97-AF65-F5344CB8AC3E}">
        <p14:creationId xmlns:p14="http://schemas.microsoft.com/office/powerpoint/2010/main" val="339492998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 - dirt hands.jpg"/>
          <p:cNvPicPr>
            <a:picLocks noChangeAspect="1"/>
          </p:cNvPicPr>
          <p:nvPr/>
        </p:nvPicPr>
        <p:blipFill rotWithShape="1">
          <a:blip r:embed="rId3">
            <a:extLst>
              <a:ext uri="{28A0092B-C50C-407E-A947-70E740481C1C}">
                <a14:useLocalDpi xmlns:a14="http://schemas.microsoft.com/office/drawing/2010/main" val="0"/>
              </a:ext>
            </a:extLst>
          </a:blip>
          <a:srcRect r="10744"/>
          <a:stretch/>
        </p:blipFill>
        <p:spPr>
          <a:xfrm>
            <a:off x="-1" y="0"/>
            <a:ext cx="9144001" cy="6858000"/>
          </a:xfrm>
          <a:prstGeom prst="rect">
            <a:avLst/>
          </a:prstGeom>
        </p:spPr>
      </p:pic>
      <p:sp>
        <p:nvSpPr>
          <p:cNvPr id="5" name="Rectangle 4"/>
          <p:cNvSpPr/>
          <p:nvPr/>
        </p:nvSpPr>
        <p:spPr>
          <a:xfrm>
            <a:off x="0" y="4756404"/>
            <a:ext cx="9144000" cy="2187035"/>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09199" y="4912392"/>
            <a:ext cx="8967955" cy="1631216"/>
          </a:xfrm>
          <a:prstGeom prst="rect">
            <a:avLst/>
          </a:prstGeom>
        </p:spPr>
        <p:txBody>
          <a:bodyPr wrap="square">
            <a:spAutoFit/>
          </a:bodyPr>
          <a:lstStyle/>
          <a:p>
            <a:r>
              <a:rPr lang="en-US" sz="2500" dirty="0" err="1" smtClean="0">
                <a:solidFill>
                  <a:schemeClr val="bg1"/>
                </a:solidFill>
                <a:latin typeface="Arial"/>
                <a:cs typeface="Arial"/>
              </a:rPr>
              <a:t>Nitryfing</a:t>
            </a:r>
            <a:r>
              <a:rPr lang="en-US" sz="2500" dirty="0" smtClean="0">
                <a:solidFill>
                  <a:schemeClr val="bg1"/>
                </a:solidFill>
                <a:latin typeface="Arial"/>
                <a:cs typeface="Arial"/>
              </a:rPr>
              <a:t> bacteria – These bacteria live in the soil (not in direct association with plants). These bacteria change nitrogen in the soil from ammonium to nitrite and then to nitrate (a plant usable form of nitrogen).</a:t>
            </a:r>
            <a:endParaRPr lang="en-US" sz="2500" dirty="0">
              <a:solidFill>
                <a:schemeClr val="bg1"/>
              </a:solidFill>
              <a:latin typeface="Arial"/>
              <a:cs typeface="Arial"/>
            </a:endParaRPr>
          </a:p>
        </p:txBody>
      </p:sp>
    </p:spTree>
    <p:extLst>
      <p:ext uri="{BB962C8B-B14F-4D97-AF65-F5344CB8AC3E}">
        <p14:creationId xmlns:p14="http://schemas.microsoft.com/office/powerpoint/2010/main" val="37108248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a:stCxn id="4" idx="1"/>
          </p:cNvCxnSpPr>
          <p:nvPr/>
        </p:nvCxnSpPr>
        <p:spPr>
          <a:xfrm flipH="1">
            <a:off x="4226827" y="4441503"/>
            <a:ext cx="1127352" cy="7514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354179" y="4118337"/>
            <a:ext cx="2914936" cy="646331"/>
          </a:xfrm>
          <a:prstGeom prst="rect">
            <a:avLst/>
          </a:prstGeom>
          <a:noFill/>
        </p:spPr>
        <p:txBody>
          <a:bodyPr wrap="square" rtlCol="0">
            <a:spAutoFit/>
          </a:bodyPr>
          <a:lstStyle/>
          <a:p>
            <a:r>
              <a:rPr lang="en-US" dirty="0" smtClean="0">
                <a:solidFill>
                  <a:srgbClr val="FFFFFF"/>
                </a:solidFill>
              </a:rPr>
              <a:t>If you have a question, type it here! </a:t>
            </a:r>
            <a:endParaRPr lang="en-US" dirty="0">
              <a:solidFill>
                <a:srgbClr val="FFFFFF"/>
              </a:solidFill>
            </a:endParaRPr>
          </a:p>
        </p:txBody>
      </p:sp>
      <p:pic>
        <p:nvPicPr>
          <p:cNvPr id="6" name="Picture 5" descr="Unknown.png"/>
          <p:cNvPicPr>
            <a:picLocks noChangeAspect="1"/>
          </p:cNvPicPr>
          <p:nvPr/>
        </p:nvPicPr>
        <p:blipFill rotWithShape="1">
          <a:blip r:embed="rId3">
            <a:extLst>
              <a:ext uri="{BEBA8EAE-BF5A-486C-A8C5-ECC9F3942E4B}">
                <a14:imgProps xmlns:a14="http://schemas.microsoft.com/office/drawing/2010/main">
                  <a14:imgLayer r:embed="rId4">
                    <a14:imgEffect>
                      <a14:backgroundRemoval t="792" b="95644" l="321" r="100000">
                        <a14:foregroundMark x1="53846" y1="81584" x2="53846" y2="81584"/>
                        <a14:foregroundMark x1="15385" y1="70891" x2="14423" y2="94257"/>
                        <a14:foregroundMark x1="9295" y1="22772" x2="9295" y2="22772"/>
                        <a14:foregroundMark x1="9295" y1="22772" x2="6090" y2="4752"/>
                        <a14:backgroundMark x1="7051" y1="44554" x2="7051" y2="44554"/>
                      </a14:backgroundRemoval>
                    </a14:imgEffect>
                  </a14:imgLayer>
                </a14:imgProps>
              </a:ext>
              <a:ext uri="{28A0092B-C50C-407E-A947-70E740481C1C}">
                <a14:useLocalDpi xmlns:a14="http://schemas.microsoft.com/office/drawing/2010/main" val="0"/>
              </a:ext>
            </a:extLst>
          </a:blip>
          <a:srcRect b="9479"/>
          <a:stretch/>
        </p:blipFill>
        <p:spPr>
          <a:xfrm>
            <a:off x="370436" y="1341825"/>
            <a:ext cx="3644716" cy="5340084"/>
          </a:xfrm>
          <a:prstGeom prst="rect">
            <a:avLst/>
          </a:prstGeom>
        </p:spPr>
      </p:pic>
      <p:sp>
        <p:nvSpPr>
          <p:cNvPr id="7" name="Rectangle 6"/>
          <p:cNvSpPr/>
          <p:nvPr/>
        </p:nvSpPr>
        <p:spPr>
          <a:xfrm rot="16200000">
            <a:off x="3984085" y="-3984089"/>
            <a:ext cx="1175827" cy="9144000"/>
          </a:xfrm>
          <a:prstGeom prst="rect">
            <a:avLst/>
          </a:prstGeom>
          <a:solidFill>
            <a:schemeClr val="tx1">
              <a:lumMod val="85000"/>
              <a:lumOff val="15000"/>
              <a:alpha val="5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60566" y="139904"/>
            <a:ext cx="8229600" cy="861774"/>
          </a:xfrm>
          <a:prstGeom prst="rect">
            <a:avLst/>
          </a:prstGeom>
          <a:noFill/>
        </p:spPr>
        <p:txBody>
          <a:bodyPr wrap="square" rtlCol="0">
            <a:spAutoFit/>
          </a:bodyPr>
          <a:lstStyle/>
          <a:p>
            <a:r>
              <a:rPr lang="en-US" sz="5000" dirty="0" smtClean="0">
                <a:solidFill>
                  <a:srgbClr val="FFFFFF"/>
                </a:solidFill>
              </a:rPr>
              <a:t>Webinar Semantics</a:t>
            </a:r>
            <a:endParaRPr lang="en-US" sz="5000" dirty="0">
              <a:solidFill>
                <a:srgbClr val="FFFFFF"/>
              </a:solidFill>
            </a:endParaRPr>
          </a:p>
        </p:txBody>
      </p:sp>
      <p:pic>
        <p:nvPicPr>
          <p:cNvPr id="9" name="Picture 8" descr="Screen Shot 2015-06-15 at 11.52.57 AM.png"/>
          <p:cNvPicPr>
            <a:picLocks noChangeAspect="1"/>
          </p:cNvPicPr>
          <p:nvPr/>
        </p:nvPicPr>
        <p:blipFill rotWithShape="1">
          <a:blip r:embed="rId5">
            <a:extLst>
              <a:ext uri="{28A0092B-C50C-407E-A947-70E740481C1C}">
                <a14:useLocalDpi xmlns:a14="http://schemas.microsoft.com/office/drawing/2010/main" val="0"/>
              </a:ext>
            </a:extLst>
          </a:blip>
          <a:srcRect l="5563" t="4521" r="12467" b="10305"/>
          <a:stretch/>
        </p:blipFill>
        <p:spPr>
          <a:xfrm>
            <a:off x="7138919" y="6266829"/>
            <a:ext cx="2005081" cy="607883"/>
          </a:xfrm>
          <a:prstGeom prst="rect">
            <a:avLst/>
          </a:prstGeom>
        </p:spPr>
      </p:pic>
    </p:spTree>
    <p:extLst>
      <p:ext uri="{BB962C8B-B14F-4D97-AF65-F5344CB8AC3E}">
        <p14:creationId xmlns:p14="http://schemas.microsoft.com/office/powerpoint/2010/main" val="156369434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by_mushrooms.jpg"/>
          <p:cNvPicPr>
            <a:picLocks noChangeAspect="1"/>
          </p:cNvPicPr>
          <p:nvPr/>
        </p:nvPicPr>
        <p:blipFill rotWithShape="1">
          <a:blip r:embed="rId3">
            <a:extLst>
              <a:ext uri="{28A0092B-C50C-407E-A947-70E740481C1C}">
                <a14:useLocalDpi xmlns:a14="http://schemas.microsoft.com/office/drawing/2010/main" val="0"/>
              </a:ext>
            </a:extLst>
          </a:blip>
          <a:srcRect l="-1179" r="10017"/>
          <a:stretch/>
        </p:blipFill>
        <p:spPr>
          <a:xfrm>
            <a:off x="-123478" y="0"/>
            <a:ext cx="9538346" cy="6858000"/>
          </a:xfrm>
          <a:prstGeom prst="rect">
            <a:avLst/>
          </a:prstGeom>
        </p:spPr>
      </p:pic>
      <p:sp>
        <p:nvSpPr>
          <p:cNvPr id="5" name="Rectangle 4"/>
          <p:cNvSpPr/>
          <p:nvPr/>
        </p:nvSpPr>
        <p:spPr>
          <a:xfrm>
            <a:off x="0" y="4846293"/>
            <a:ext cx="9449781" cy="1669672"/>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446913" y="5143382"/>
            <a:ext cx="8967955" cy="1015663"/>
          </a:xfrm>
          <a:prstGeom prst="rect">
            <a:avLst/>
          </a:prstGeom>
        </p:spPr>
        <p:txBody>
          <a:bodyPr wrap="square">
            <a:spAutoFit/>
          </a:bodyPr>
          <a:lstStyle/>
          <a:p>
            <a:r>
              <a:rPr lang="en-US" sz="3000" dirty="0" smtClean="0">
                <a:solidFill>
                  <a:schemeClr val="bg1"/>
                </a:solidFill>
                <a:latin typeface="Arial"/>
                <a:cs typeface="Arial"/>
              </a:rPr>
              <a:t>In a functional soil, certain fungi live in symbiotic (help each other) relationships with plants. </a:t>
            </a:r>
            <a:endParaRPr lang="en-US" sz="3000" dirty="0">
              <a:solidFill>
                <a:schemeClr val="bg1"/>
              </a:solidFill>
              <a:latin typeface="Arial"/>
              <a:cs typeface="Arial"/>
            </a:endParaRPr>
          </a:p>
        </p:txBody>
      </p:sp>
    </p:spTree>
    <p:extLst>
      <p:ext uri="{BB962C8B-B14F-4D97-AF65-F5344CB8AC3E}">
        <p14:creationId xmlns:p14="http://schemas.microsoft.com/office/powerpoint/2010/main" val="65908132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ent_img.4258.img.jpg"/>
          <p:cNvPicPr>
            <a:picLocks noChangeAspect="1"/>
          </p:cNvPicPr>
          <p:nvPr/>
        </p:nvPicPr>
        <p:blipFill rotWithShape="1">
          <a:blip r:embed="rId3">
            <a:extLst>
              <a:ext uri="{28A0092B-C50C-407E-A947-70E740481C1C}">
                <a14:useLocalDpi xmlns:a14="http://schemas.microsoft.com/office/drawing/2010/main" val="0"/>
              </a:ext>
            </a:extLst>
          </a:blip>
          <a:srcRect r="9360"/>
          <a:stretch/>
        </p:blipFill>
        <p:spPr>
          <a:xfrm>
            <a:off x="-1" y="1"/>
            <a:ext cx="9313783" cy="6858000"/>
          </a:xfrm>
          <a:prstGeom prst="rect">
            <a:avLst/>
          </a:prstGeom>
        </p:spPr>
      </p:pic>
      <p:sp>
        <p:nvSpPr>
          <p:cNvPr id="5" name="Rectangle 4"/>
          <p:cNvSpPr/>
          <p:nvPr/>
        </p:nvSpPr>
        <p:spPr>
          <a:xfrm>
            <a:off x="0" y="0"/>
            <a:ext cx="9144000" cy="2986596"/>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09199" y="155988"/>
            <a:ext cx="8967955" cy="2400657"/>
          </a:xfrm>
          <a:prstGeom prst="rect">
            <a:avLst/>
          </a:prstGeom>
        </p:spPr>
        <p:txBody>
          <a:bodyPr wrap="square">
            <a:spAutoFit/>
          </a:bodyPr>
          <a:lstStyle/>
          <a:p>
            <a:r>
              <a:rPr lang="en-US" sz="3000" dirty="0" err="1" smtClean="0">
                <a:solidFill>
                  <a:schemeClr val="bg1"/>
                </a:solidFill>
                <a:latin typeface="Arial"/>
                <a:cs typeface="Arial"/>
              </a:rPr>
              <a:t>Mycorrhizae</a:t>
            </a:r>
            <a:r>
              <a:rPr lang="en-US" sz="3000" dirty="0" smtClean="0">
                <a:solidFill>
                  <a:schemeClr val="bg1"/>
                </a:solidFill>
                <a:latin typeface="Arial"/>
                <a:cs typeface="Arial"/>
              </a:rPr>
              <a:t> are fungi that live in direct association with plant roots. In this relationship, the plants provide sugars, amino acids and other plant acids to the fungi and the fungi facilitate water and nutrient uptake by the roots.</a:t>
            </a:r>
            <a:endParaRPr lang="en-US" sz="3000" dirty="0">
              <a:solidFill>
                <a:schemeClr val="bg1"/>
              </a:solidFill>
              <a:latin typeface="Arial"/>
              <a:cs typeface="Arial"/>
            </a:endParaRPr>
          </a:p>
        </p:txBody>
      </p:sp>
    </p:spTree>
    <p:extLst>
      <p:ext uri="{BB962C8B-B14F-4D97-AF65-F5344CB8AC3E}">
        <p14:creationId xmlns:p14="http://schemas.microsoft.com/office/powerpoint/2010/main" val="314019481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ycroot.gif"/>
          <p:cNvPicPr>
            <a:picLocks noChangeAspect="1"/>
          </p:cNvPicPr>
          <p:nvPr/>
        </p:nvPicPr>
        <p:blipFill rotWithShape="1">
          <a:blip r:embed="rId3">
            <a:extLst>
              <a:ext uri="{28A0092B-C50C-407E-A947-70E740481C1C}">
                <a14:useLocalDpi xmlns:a14="http://schemas.microsoft.com/office/drawing/2010/main" val="0"/>
              </a:ext>
            </a:extLst>
          </a:blip>
          <a:srcRect b="34391"/>
          <a:stretch/>
        </p:blipFill>
        <p:spPr>
          <a:xfrm>
            <a:off x="-66846" y="-141101"/>
            <a:ext cx="9144000" cy="7366317"/>
          </a:xfrm>
          <a:prstGeom prst="rect">
            <a:avLst/>
          </a:prstGeom>
        </p:spPr>
      </p:pic>
      <p:sp>
        <p:nvSpPr>
          <p:cNvPr id="5" name="Rectangle 4"/>
          <p:cNvSpPr/>
          <p:nvPr/>
        </p:nvSpPr>
        <p:spPr>
          <a:xfrm>
            <a:off x="0" y="4835581"/>
            <a:ext cx="9144000" cy="2022419"/>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09199" y="4991569"/>
            <a:ext cx="8967955" cy="1477328"/>
          </a:xfrm>
          <a:prstGeom prst="rect">
            <a:avLst/>
          </a:prstGeom>
        </p:spPr>
        <p:txBody>
          <a:bodyPr wrap="square">
            <a:spAutoFit/>
          </a:bodyPr>
          <a:lstStyle/>
          <a:p>
            <a:r>
              <a:rPr lang="en-US" sz="3000" dirty="0" smtClean="0">
                <a:solidFill>
                  <a:schemeClr val="bg1"/>
                </a:solidFill>
                <a:latin typeface="Arial"/>
                <a:cs typeface="Arial"/>
              </a:rPr>
              <a:t>Endo </a:t>
            </a:r>
            <a:r>
              <a:rPr lang="en-US" sz="3000" dirty="0" err="1">
                <a:solidFill>
                  <a:schemeClr val="bg1"/>
                </a:solidFill>
                <a:latin typeface="Arial"/>
                <a:cs typeface="Arial"/>
              </a:rPr>
              <a:t>mycorrhizae</a:t>
            </a:r>
            <a:r>
              <a:rPr lang="en-US" sz="3000" dirty="0">
                <a:solidFill>
                  <a:schemeClr val="bg1"/>
                </a:solidFill>
                <a:latin typeface="Arial"/>
                <a:cs typeface="Arial"/>
              </a:rPr>
              <a:t> </a:t>
            </a:r>
            <a:r>
              <a:rPr lang="en-US" sz="3000" dirty="0" smtClean="0">
                <a:solidFill>
                  <a:schemeClr val="bg1"/>
                </a:solidFill>
                <a:latin typeface="Arial"/>
                <a:cs typeface="Arial"/>
              </a:rPr>
              <a:t>actually penetrate and attach to the root hairs of plant roots. </a:t>
            </a:r>
            <a:r>
              <a:rPr lang="en-US" sz="3000" dirty="0" err="1" smtClean="0">
                <a:solidFill>
                  <a:schemeClr val="bg1"/>
                </a:solidFill>
                <a:latin typeface="Arial"/>
                <a:cs typeface="Arial"/>
              </a:rPr>
              <a:t>Ecto</a:t>
            </a:r>
            <a:r>
              <a:rPr lang="en-US" sz="3000" dirty="0" smtClean="0">
                <a:solidFill>
                  <a:schemeClr val="bg1"/>
                </a:solidFill>
                <a:latin typeface="Arial"/>
                <a:cs typeface="Arial"/>
              </a:rPr>
              <a:t> mycorrhizae lie in close proximity to the plant roots.</a:t>
            </a:r>
            <a:endParaRPr lang="en-US" sz="3000" dirty="0">
              <a:solidFill>
                <a:schemeClr val="bg1"/>
              </a:solidFill>
              <a:latin typeface="Arial"/>
              <a:cs typeface="Arial"/>
            </a:endParaRPr>
          </a:p>
        </p:txBody>
      </p:sp>
    </p:spTree>
    <p:extLst>
      <p:ext uri="{BB962C8B-B14F-4D97-AF65-F5344CB8AC3E}">
        <p14:creationId xmlns:p14="http://schemas.microsoft.com/office/powerpoint/2010/main" val="18532474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Near-Fig-6-3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808" y="70551"/>
            <a:ext cx="5339392" cy="6741978"/>
          </a:xfrm>
          <a:prstGeom prst="rect">
            <a:avLst/>
          </a:prstGeom>
        </p:spPr>
      </p:pic>
      <p:sp>
        <p:nvSpPr>
          <p:cNvPr id="2" name="Rectangle 1"/>
          <p:cNvSpPr/>
          <p:nvPr/>
        </p:nvSpPr>
        <p:spPr>
          <a:xfrm>
            <a:off x="1975808" y="70551"/>
            <a:ext cx="5339392" cy="35283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16928" y="88207"/>
            <a:ext cx="2487046" cy="369332"/>
          </a:xfrm>
          <a:prstGeom prst="rect">
            <a:avLst/>
          </a:prstGeom>
          <a:noFill/>
        </p:spPr>
        <p:txBody>
          <a:bodyPr wrap="square" rtlCol="0">
            <a:spAutoFit/>
          </a:bodyPr>
          <a:lstStyle/>
          <a:p>
            <a:r>
              <a:rPr lang="en-US" dirty="0" smtClean="0"/>
              <a:t>ECTO MYCORRHIZAE</a:t>
            </a:r>
            <a:endParaRPr lang="en-US" dirty="0"/>
          </a:p>
        </p:txBody>
      </p:sp>
      <p:sp>
        <p:nvSpPr>
          <p:cNvPr id="5" name="TextBox 4"/>
          <p:cNvSpPr txBox="1"/>
          <p:nvPr/>
        </p:nvSpPr>
        <p:spPr>
          <a:xfrm>
            <a:off x="4674534" y="69435"/>
            <a:ext cx="2487046" cy="369332"/>
          </a:xfrm>
          <a:prstGeom prst="rect">
            <a:avLst/>
          </a:prstGeom>
          <a:noFill/>
        </p:spPr>
        <p:txBody>
          <a:bodyPr wrap="square" rtlCol="0">
            <a:spAutoFit/>
          </a:bodyPr>
          <a:lstStyle/>
          <a:p>
            <a:r>
              <a:rPr lang="en-US" dirty="0" smtClean="0"/>
              <a:t>ENDO MYCORRHIZAE</a:t>
            </a:r>
            <a:endParaRPr lang="en-US" dirty="0"/>
          </a:p>
        </p:txBody>
      </p:sp>
    </p:spTree>
    <p:extLst>
      <p:ext uri="{BB962C8B-B14F-4D97-AF65-F5344CB8AC3E}">
        <p14:creationId xmlns:p14="http://schemas.microsoft.com/office/powerpoint/2010/main" val="28212571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etty-compost-hero.jpg"/>
          <p:cNvPicPr>
            <a:picLocks noChangeAspect="1"/>
          </p:cNvPicPr>
          <p:nvPr/>
        </p:nvPicPr>
        <p:blipFill rotWithShape="1">
          <a:blip r:embed="rId3">
            <a:extLst>
              <a:ext uri="{28A0092B-C50C-407E-A947-70E740481C1C}">
                <a14:useLocalDpi xmlns:a14="http://schemas.microsoft.com/office/drawing/2010/main" val="0"/>
              </a:ext>
            </a:extLst>
          </a:blip>
          <a:srcRect r="15286"/>
          <a:stretch/>
        </p:blipFill>
        <p:spPr>
          <a:xfrm>
            <a:off x="0" y="0"/>
            <a:ext cx="9419622" cy="6875387"/>
          </a:xfrm>
          <a:prstGeom prst="rect">
            <a:avLst/>
          </a:prstGeom>
        </p:spPr>
      </p:pic>
      <p:sp>
        <p:nvSpPr>
          <p:cNvPr id="5" name="Rectangle 4"/>
          <p:cNvSpPr/>
          <p:nvPr/>
        </p:nvSpPr>
        <p:spPr>
          <a:xfrm>
            <a:off x="-66846" y="1169551"/>
            <a:ext cx="9144000" cy="1716705"/>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42353" y="1325539"/>
            <a:ext cx="8967955" cy="1169551"/>
          </a:xfrm>
          <a:prstGeom prst="rect">
            <a:avLst/>
          </a:prstGeom>
        </p:spPr>
        <p:txBody>
          <a:bodyPr wrap="square">
            <a:spAutoFit/>
          </a:bodyPr>
          <a:lstStyle/>
          <a:p>
            <a:r>
              <a:rPr lang="en-US" sz="3500" dirty="0" smtClean="0">
                <a:solidFill>
                  <a:schemeClr val="bg1"/>
                </a:solidFill>
                <a:latin typeface="Arial"/>
                <a:cs typeface="Arial"/>
              </a:rPr>
              <a:t>In a functional soil, fungi and bacteria serve different decomposition roles.</a:t>
            </a:r>
            <a:endParaRPr lang="en-US" sz="2800" dirty="0">
              <a:solidFill>
                <a:schemeClr val="bg1"/>
              </a:solidFill>
              <a:latin typeface="Arial"/>
              <a:cs typeface="Arial"/>
            </a:endParaRPr>
          </a:p>
        </p:txBody>
      </p:sp>
    </p:spTree>
    <p:extLst>
      <p:ext uri="{BB962C8B-B14F-4D97-AF65-F5344CB8AC3E}">
        <p14:creationId xmlns:p14="http://schemas.microsoft.com/office/powerpoint/2010/main" val="225412339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af_structure_by_endprocessv2-d5hca6s.jpg"/>
          <p:cNvPicPr>
            <a:picLocks noChangeAspect="1"/>
          </p:cNvPicPr>
          <p:nvPr/>
        </p:nvPicPr>
        <p:blipFill rotWithShape="1">
          <a:blip r:embed="rId3">
            <a:extLst>
              <a:ext uri="{28A0092B-C50C-407E-A947-70E740481C1C}">
                <a14:useLocalDpi xmlns:a14="http://schemas.microsoft.com/office/drawing/2010/main" val="0"/>
              </a:ext>
            </a:extLst>
          </a:blip>
          <a:srcRect l="7640" r="15027"/>
          <a:stretch/>
        </p:blipFill>
        <p:spPr>
          <a:xfrm>
            <a:off x="-1" y="0"/>
            <a:ext cx="9472541" cy="6890159"/>
          </a:xfrm>
          <a:prstGeom prst="rect">
            <a:avLst/>
          </a:prstGeom>
        </p:spPr>
      </p:pic>
      <p:sp>
        <p:nvSpPr>
          <p:cNvPr id="5" name="Rectangle 4"/>
          <p:cNvSpPr/>
          <p:nvPr/>
        </p:nvSpPr>
        <p:spPr>
          <a:xfrm>
            <a:off x="0" y="1034734"/>
            <a:ext cx="9144000" cy="1458023"/>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09199" y="1190722"/>
            <a:ext cx="8967955" cy="1015663"/>
          </a:xfrm>
          <a:prstGeom prst="rect">
            <a:avLst/>
          </a:prstGeom>
        </p:spPr>
        <p:txBody>
          <a:bodyPr wrap="square">
            <a:spAutoFit/>
          </a:bodyPr>
          <a:lstStyle/>
          <a:p>
            <a:r>
              <a:rPr lang="en-US" sz="3000" dirty="0" smtClean="0">
                <a:solidFill>
                  <a:schemeClr val="bg1"/>
                </a:solidFill>
                <a:latin typeface="Arial"/>
                <a:cs typeface="Arial"/>
              </a:rPr>
              <a:t>Fungi have evolved to be expert organisms for the decomposition of lignin.</a:t>
            </a:r>
            <a:endParaRPr lang="en-US" sz="3000" dirty="0">
              <a:solidFill>
                <a:schemeClr val="bg1"/>
              </a:solidFill>
              <a:latin typeface="Arial"/>
              <a:cs typeface="Arial"/>
            </a:endParaRPr>
          </a:p>
        </p:txBody>
      </p:sp>
    </p:spTree>
    <p:extLst>
      <p:ext uri="{BB962C8B-B14F-4D97-AF65-F5344CB8AC3E}">
        <p14:creationId xmlns:p14="http://schemas.microsoft.com/office/powerpoint/2010/main" val="82148864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riculture-Photo-1.jpg"/>
          <p:cNvPicPr>
            <a:picLocks noChangeAspect="1"/>
          </p:cNvPicPr>
          <p:nvPr/>
        </p:nvPicPr>
        <p:blipFill rotWithShape="1">
          <a:blip r:embed="rId3">
            <a:extLst>
              <a:ext uri="{28A0092B-C50C-407E-A947-70E740481C1C}">
                <a14:useLocalDpi xmlns:a14="http://schemas.microsoft.com/office/drawing/2010/main" val="0"/>
              </a:ext>
            </a:extLst>
          </a:blip>
          <a:srcRect r="11178"/>
          <a:stretch/>
        </p:blipFill>
        <p:spPr>
          <a:xfrm>
            <a:off x="0" y="-5161"/>
            <a:ext cx="9144000" cy="6863161"/>
          </a:xfrm>
          <a:prstGeom prst="rect">
            <a:avLst/>
          </a:prstGeom>
        </p:spPr>
      </p:pic>
      <p:sp>
        <p:nvSpPr>
          <p:cNvPr id="5" name="Rectangle 4"/>
          <p:cNvSpPr/>
          <p:nvPr/>
        </p:nvSpPr>
        <p:spPr>
          <a:xfrm>
            <a:off x="0" y="1145655"/>
            <a:ext cx="9144000" cy="1464677"/>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09199" y="1301643"/>
            <a:ext cx="8967955" cy="1015663"/>
          </a:xfrm>
          <a:prstGeom prst="rect">
            <a:avLst/>
          </a:prstGeom>
        </p:spPr>
        <p:txBody>
          <a:bodyPr wrap="square">
            <a:spAutoFit/>
          </a:bodyPr>
          <a:lstStyle/>
          <a:p>
            <a:r>
              <a:rPr lang="en-US" sz="3000" dirty="0" smtClean="0">
                <a:solidFill>
                  <a:schemeClr val="bg1"/>
                </a:solidFill>
                <a:latin typeface="Arial"/>
                <a:cs typeface="Arial"/>
              </a:rPr>
              <a:t>Agricultural and turf plants exude large amounts of sugars and organic chemicals. </a:t>
            </a:r>
            <a:endParaRPr lang="en-US" sz="3000" dirty="0">
              <a:solidFill>
                <a:schemeClr val="bg1"/>
              </a:solidFill>
              <a:latin typeface="Arial"/>
              <a:cs typeface="Arial"/>
            </a:endParaRPr>
          </a:p>
        </p:txBody>
      </p:sp>
    </p:spTree>
    <p:extLst>
      <p:ext uri="{BB962C8B-B14F-4D97-AF65-F5344CB8AC3E}">
        <p14:creationId xmlns:p14="http://schemas.microsoft.com/office/powerpoint/2010/main" val="320144065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71912_First_Question_1725x810-PAN_18905.jpg"/>
          <p:cNvPicPr>
            <a:picLocks noChangeAspect="1"/>
          </p:cNvPicPr>
          <p:nvPr/>
        </p:nvPicPr>
        <p:blipFill rotWithShape="1">
          <a:blip r:embed="rId3">
            <a:extLst>
              <a:ext uri="{28A0092B-C50C-407E-A947-70E740481C1C}">
                <a14:useLocalDpi xmlns:a14="http://schemas.microsoft.com/office/drawing/2010/main" val="0"/>
              </a:ext>
            </a:extLst>
          </a:blip>
          <a:srcRect l="30652" r="5950"/>
          <a:stretch/>
        </p:blipFill>
        <p:spPr>
          <a:xfrm>
            <a:off x="-282259" y="0"/>
            <a:ext cx="9426259" cy="6897699"/>
          </a:xfrm>
          <a:prstGeom prst="rect">
            <a:avLst/>
          </a:prstGeom>
        </p:spPr>
      </p:pic>
      <p:sp>
        <p:nvSpPr>
          <p:cNvPr id="5" name="Rectangle 4"/>
          <p:cNvSpPr/>
          <p:nvPr/>
        </p:nvSpPr>
        <p:spPr>
          <a:xfrm>
            <a:off x="-282259" y="5244890"/>
            <a:ext cx="9426259" cy="1652809"/>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76045" y="5400878"/>
            <a:ext cx="8967955" cy="1169551"/>
          </a:xfrm>
          <a:prstGeom prst="rect">
            <a:avLst/>
          </a:prstGeom>
        </p:spPr>
        <p:txBody>
          <a:bodyPr wrap="square">
            <a:spAutoFit/>
          </a:bodyPr>
          <a:lstStyle/>
          <a:p>
            <a:r>
              <a:rPr lang="en-US" sz="3500" dirty="0" smtClean="0">
                <a:solidFill>
                  <a:schemeClr val="bg1"/>
                </a:solidFill>
                <a:latin typeface="Arial"/>
                <a:cs typeface="Arial"/>
              </a:rPr>
              <a:t>Answer Questions:</a:t>
            </a:r>
          </a:p>
          <a:p>
            <a:r>
              <a:rPr lang="en-US" sz="3500" dirty="0" smtClean="0">
                <a:solidFill>
                  <a:schemeClr val="bg1"/>
                </a:solidFill>
                <a:latin typeface="Arial"/>
                <a:cs typeface="Arial"/>
              </a:rPr>
              <a:t>Type your question in the chat box!</a:t>
            </a:r>
            <a:endParaRPr lang="en-US" sz="3500" dirty="0">
              <a:solidFill>
                <a:schemeClr val="bg1"/>
              </a:solidFill>
              <a:latin typeface="Arial"/>
              <a:cs typeface="Arial"/>
            </a:endParaRPr>
          </a:p>
        </p:txBody>
      </p:sp>
    </p:spTree>
    <p:extLst>
      <p:ext uri="{BB962C8B-B14F-4D97-AF65-F5344CB8AC3E}">
        <p14:creationId xmlns:p14="http://schemas.microsoft.com/office/powerpoint/2010/main" val="41068128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2558170"/>
            <a:ext cx="8229600" cy="28704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FFFFFF"/>
                </a:solidFill>
              </a:rPr>
              <a:t>Please take our survey! </a:t>
            </a:r>
          </a:p>
          <a:p>
            <a:r>
              <a:rPr lang="en-US" dirty="0" smtClean="0">
                <a:solidFill>
                  <a:srgbClr val="FFFFFF"/>
                </a:solidFill>
              </a:rPr>
              <a:t>Look for a follow up email with:</a:t>
            </a:r>
          </a:p>
          <a:p>
            <a:pPr lvl="1"/>
            <a:r>
              <a:rPr lang="en-US" i="1" dirty="0" smtClean="0">
                <a:solidFill>
                  <a:srgbClr val="FFFFFF"/>
                </a:solidFill>
              </a:rPr>
              <a:t>A recorded version of this webinar</a:t>
            </a:r>
          </a:p>
          <a:p>
            <a:pPr lvl="1"/>
            <a:r>
              <a:rPr lang="en-US" i="1" dirty="0" smtClean="0">
                <a:solidFill>
                  <a:srgbClr val="FFFFFF"/>
                </a:solidFill>
              </a:rPr>
              <a:t>Resources and information mentioned during the webinar</a:t>
            </a:r>
            <a:endParaRPr lang="en-US" i="1" dirty="0">
              <a:solidFill>
                <a:srgbClr val="FFFFFF"/>
              </a:solidFill>
            </a:endParaRPr>
          </a:p>
        </p:txBody>
      </p:sp>
      <p:sp>
        <p:nvSpPr>
          <p:cNvPr id="4" name="Rectangle 3"/>
          <p:cNvSpPr/>
          <p:nvPr/>
        </p:nvSpPr>
        <p:spPr>
          <a:xfrm>
            <a:off x="0" y="0"/>
            <a:ext cx="9144000" cy="1857803"/>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57200" y="258682"/>
            <a:ext cx="7550415" cy="1323439"/>
          </a:xfrm>
          <a:prstGeom prst="rect">
            <a:avLst/>
          </a:prstGeom>
          <a:noFill/>
        </p:spPr>
        <p:txBody>
          <a:bodyPr wrap="square" rtlCol="0">
            <a:spAutoFit/>
          </a:bodyPr>
          <a:lstStyle/>
          <a:p>
            <a:r>
              <a:rPr lang="en-US" sz="8000" dirty="0" smtClean="0">
                <a:solidFill>
                  <a:schemeClr val="bg1"/>
                </a:solidFill>
              </a:rPr>
              <a:t>Conclusion</a:t>
            </a:r>
            <a:endParaRPr lang="en-US" sz="8000" dirty="0">
              <a:solidFill>
                <a:schemeClr val="bg1"/>
              </a:solidFill>
            </a:endParaRPr>
          </a:p>
        </p:txBody>
      </p:sp>
      <p:pic>
        <p:nvPicPr>
          <p:cNvPr id="6" name="Picture 5" descr="Screen Shot 2015-06-15 at 11.52.57 AM.png"/>
          <p:cNvPicPr>
            <a:picLocks noChangeAspect="1"/>
          </p:cNvPicPr>
          <p:nvPr/>
        </p:nvPicPr>
        <p:blipFill rotWithShape="1">
          <a:blip r:embed="rId3">
            <a:extLst>
              <a:ext uri="{28A0092B-C50C-407E-A947-70E740481C1C}">
                <a14:useLocalDpi xmlns:a14="http://schemas.microsoft.com/office/drawing/2010/main" val="0"/>
              </a:ext>
            </a:extLst>
          </a:blip>
          <a:srcRect l="5563" t="4521" r="12467" b="10305"/>
          <a:stretch/>
        </p:blipFill>
        <p:spPr>
          <a:xfrm>
            <a:off x="7138919" y="6250117"/>
            <a:ext cx="2005081" cy="607883"/>
          </a:xfrm>
          <a:prstGeom prst="rect">
            <a:avLst/>
          </a:prstGeom>
        </p:spPr>
      </p:pic>
    </p:spTree>
    <p:extLst>
      <p:ext uri="{BB962C8B-B14F-4D97-AF65-F5344CB8AC3E}">
        <p14:creationId xmlns:p14="http://schemas.microsoft.com/office/powerpoint/2010/main" val="329391404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87650" y="1"/>
            <a:ext cx="4656350" cy="6858000"/>
          </a:xfrm>
          <a:prstGeom prst="rect">
            <a:avLst/>
          </a:prstGeom>
          <a:solidFill>
            <a:schemeClr val="tx1">
              <a:lumMod val="85000"/>
              <a:lumOff val="15000"/>
              <a:alpha val="5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4646419" y="1058241"/>
            <a:ext cx="4403493" cy="52912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dirty="0" smtClean="0">
              <a:solidFill>
                <a:schemeClr val="bg1"/>
              </a:solidFill>
            </a:endParaRPr>
          </a:p>
          <a:p>
            <a:pPr marL="0" indent="0" algn="ctr">
              <a:buNone/>
            </a:pPr>
            <a:r>
              <a:rPr lang="en-US" sz="4000" dirty="0" smtClean="0">
                <a:solidFill>
                  <a:schemeClr val="bg1"/>
                </a:solidFill>
              </a:rPr>
              <a:t>Dr. Bob</a:t>
            </a:r>
          </a:p>
          <a:p>
            <a:pPr marL="0" indent="0" algn="ctr">
              <a:buNone/>
            </a:pPr>
            <a:r>
              <a:rPr lang="en-US" sz="2800" dirty="0" smtClean="0">
                <a:solidFill>
                  <a:schemeClr val="bg1"/>
                </a:solidFill>
              </a:rPr>
              <a:t>Director of Plant and Soil Science at </a:t>
            </a:r>
            <a:r>
              <a:rPr lang="en-US" sz="2800" dirty="0" err="1" smtClean="0">
                <a:solidFill>
                  <a:schemeClr val="bg1"/>
                </a:solidFill>
              </a:rPr>
              <a:t>Holganix</a:t>
            </a:r>
            <a:r>
              <a:rPr lang="en-US" sz="2800" dirty="0" smtClean="0">
                <a:solidFill>
                  <a:schemeClr val="bg1"/>
                </a:solidFill>
              </a:rPr>
              <a:t>.</a:t>
            </a:r>
          </a:p>
          <a:p>
            <a:pPr marL="0" indent="0">
              <a:buNone/>
            </a:pPr>
            <a:endParaRPr lang="en-US" sz="2800" dirty="0" smtClean="0">
              <a:solidFill>
                <a:schemeClr val="bg1"/>
              </a:solidFill>
            </a:endParaRPr>
          </a:p>
          <a:p>
            <a:pPr marL="0" indent="0">
              <a:buNone/>
            </a:pPr>
            <a:r>
              <a:rPr lang="en-US" sz="2800" dirty="0" smtClean="0">
                <a:solidFill>
                  <a:schemeClr val="bg1"/>
                </a:solidFill>
              </a:rPr>
              <a:t>Email: </a:t>
            </a:r>
          </a:p>
          <a:p>
            <a:pPr marL="0" indent="0">
              <a:buNone/>
            </a:pPr>
            <a:r>
              <a:rPr lang="en-US" sz="2800" dirty="0" err="1" smtClean="0">
                <a:solidFill>
                  <a:schemeClr val="bg1"/>
                </a:solidFill>
              </a:rPr>
              <a:t>rneidermyer@holganix.com</a:t>
            </a:r>
            <a:endParaRPr lang="en-US" sz="2800" dirty="0" smtClean="0">
              <a:solidFill>
                <a:schemeClr val="bg1"/>
              </a:solidFill>
            </a:endParaRPr>
          </a:p>
          <a:p>
            <a:pPr marL="0" indent="0">
              <a:buNone/>
            </a:pPr>
            <a:endParaRPr lang="en-US" sz="1200" dirty="0" smtClean="0">
              <a:solidFill>
                <a:schemeClr val="bg1"/>
              </a:solidFill>
            </a:endParaRPr>
          </a:p>
        </p:txBody>
      </p:sp>
      <p:pic>
        <p:nvPicPr>
          <p:cNvPr id="4" name="Picture 3" descr="Dr. Bob head shot.png"/>
          <p:cNvPicPr>
            <a:picLocks noChangeAspect="1"/>
          </p:cNvPicPr>
          <p:nvPr/>
        </p:nvPicPr>
        <p:blipFill rotWithShape="1">
          <a:blip r:embed="rId3">
            <a:extLst>
              <a:ext uri="{28A0092B-C50C-407E-A947-70E740481C1C}">
                <a14:useLocalDpi xmlns:a14="http://schemas.microsoft.com/office/drawing/2010/main" val="0"/>
              </a:ext>
            </a:extLst>
          </a:blip>
          <a:srcRect l="17828"/>
          <a:stretch/>
        </p:blipFill>
        <p:spPr>
          <a:xfrm>
            <a:off x="160991" y="1481540"/>
            <a:ext cx="4185527" cy="4496932"/>
          </a:xfrm>
          <a:prstGeom prst="rect">
            <a:avLst/>
          </a:prstGeom>
        </p:spPr>
      </p:pic>
      <p:pic>
        <p:nvPicPr>
          <p:cNvPr id="7" name="Picture 6" descr="Screen Shot 2015-06-15 at 11.52.57 AM.png"/>
          <p:cNvPicPr>
            <a:picLocks noChangeAspect="1"/>
          </p:cNvPicPr>
          <p:nvPr/>
        </p:nvPicPr>
        <p:blipFill rotWithShape="1">
          <a:blip r:embed="rId4">
            <a:extLst>
              <a:ext uri="{28A0092B-C50C-407E-A947-70E740481C1C}">
                <a14:useLocalDpi xmlns:a14="http://schemas.microsoft.com/office/drawing/2010/main" val="0"/>
              </a:ext>
            </a:extLst>
          </a:blip>
          <a:srcRect l="5563" t="4521" r="12467" b="10305"/>
          <a:stretch/>
        </p:blipFill>
        <p:spPr>
          <a:xfrm>
            <a:off x="7138919" y="6250117"/>
            <a:ext cx="2005081" cy="607883"/>
          </a:xfrm>
          <a:prstGeom prst="rect">
            <a:avLst/>
          </a:prstGeom>
        </p:spPr>
      </p:pic>
    </p:spTree>
    <p:extLst>
      <p:ext uri="{BB962C8B-B14F-4D97-AF65-F5344CB8AC3E}">
        <p14:creationId xmlns:p14="http://schemas.microsoft.com/office/powerpoint/2010/main" val="4088737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42D"/>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78633" y="2758780"/>
            <a:ext cx="6083331" cy="2939547"/>
          </a:xfrm>
        </p:spPr>
        <p:txBody>
          <a:bodyPr/>
          <a:lstStyle/>
          <a:p>
            <a:r>
              <a:rPr lang="en-US" sz="4000" dirty="0" smtClean="0">
                <a:solidFill>
                  <a:srgbClr val="FFFFFF"/>
                </a:solidFill>
                <a:latin typeface="Arial"/>
                <a:cs typeface="Arial"/>
              </a:rPr>
              <a:t>Which</a:t>
            </a:r>
            <a:r>
              <a:rPr lang="en-US" sz="4000" dirty="0" smtClean="0">
                <a:solidFill>
                  <a:schemeClr val="tx1">
                    <a:lumMod val="65000"/>
                    <a:lumOff val="35000"/>
                  </a:schemeClr>
                </a:solidFill>
                <a:latin typeface="Arial"/>
                <a:cs typeface="Arial"/>
              </a:rPr>
              <a:t> industry </a:t>
            </a:r>
            <a:r>
              <a:rPr lang="en-US" sz="4000" dirty="0" smtClean="0">
                <a:solidFill>
                  <a:srgbClr val="FFFFFF"/>
                </a:solidFill>
                <a:latin typeface="Arial"/>
                <a:cs typeface="Arial"/>
              </a:rPr>
              <a:t>are you from?</a:t>
            </a:r>
            <a:endParaRPr lang="en-US" sz="4000" dirty="0">
              <a:solidFill>
                <a:srgbClr val="FFFFFF"/>
              </a:solidFill>
              <a:latin typeface="Arial"/>
              <a:cs typeface="Arial"/>
            </a:endParaRPr>
          </a:p>
        </p:txBody>
      </p:sp>
      <p:sp>
        <p:nvSpPr>
          <p:cNvPr id="5" name="Text Placeholder 1"/>
          <p:cNvSpPr txBox="1">
            <a:spLocks/>
          </p:cNvSpPr>
          <p:nvPr/>
        </p:nvSpPr>
        <p:spPr>
          <a:xfrm>
            <a:off x="1052222" y="1360554"/>
            <a:ext cx="1014587" cy="3258284"/>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chemeClr val="tx1">
                    <a:lumMod val="65000"/>
                    <a:lumOff val="35000"/>
                  </a:schemeClr>
                </a:solidFill>
                <a:latin typeface="Microsoft Sans Serif"/>
                <a:cs typeface="Microsoft Sans Serif"/>
              </a:rPr>
              <a:t>“</a:t>
            </a:r>
            <a:endParaRPr lang="en-US" sz="18000" b="1" dirty="0">
              <a:solidFill>
                <a:schemeClr val="tx1">
                  <a:lumMod val="65000"/>
                  <a:lumOff val="35000"/>
                </a:schemeClr>
              </a:solidFill>
              <a:latin typeface="Microsoft Sans Serif"/>
              <a:cs typeface="Microsoft Sans Serif"/>
            </a:endParaRPr>
          </a:p>
        </p:txBody>
      </p:sp>
      <p:sp>
        <p:nvSpPr>
          <p:cNvPr id="6" name="Text Placeholder 1"/>
          <p:cNvSpPr txBox="1">
            <a:spLocks/>
          </p:cNvSpPr>
          <p:nvPr/>
        </p:nvSpPr>
        <p:spPr>
          <a:xfrm rot="10800000">
            <a:off x="7297854" y="3038997"/>
            <a:ext cx="1080599" cy="1579841"/>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rgbClr val="595959"/>
                </a:solidFill>
                <a:latin typeface="Microsoft Sans Serif"/>
                <a:cs typeface="Microsoft Sans Serif"/>
              </a:rPr>
              <a:t>“</a:t>
            </a:r>
            <a:endParaRPr lang="en-US" sz="18000" b="1" dirty="0">
              <a:solidFill>
                <a:srgbClr val="595959"/>
              </a:solidFill>
              <a:latin typeface="Microsoft Sans Serif"/>
              <a:cs typeface="Microsoft Sans Serif"/>
            </a:endParaRPr>
          </a:p>
        </p:txBody>
      </p:sp>
    </p:spTree>
    <p:extLst>
      <p:ext uri="{BB962C8B-B14F-4D97-AF65-F5344CB8AC3E}">
        <p14:creationId xmlns:p14="http://schemas.microsoft.com/office/powerpoint/2010/main" val="15569296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2090247"/>
            <a:ext cx="8229600" cy="28704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solidFill>
                  <a:schemeClr val="bg1"/>
                </a:solidFill>
              </a:rPr>
              <a:t>Ingham</a:t>
            </a:r>
            <a:r>
              <a:rPr lang="en-US" sz="2000" dirty="0">
                <a:solidFill>
                  <a:schemeClr val="bg1"/>
                </a:solidFill>
              </a:rPr>
              <a:t>, Elaine R.; Soil Food Web; USDA, Natural Resources Conservation Services; </a:t>
            </a:r>
            <a:r>
              <a:rPr lang="en-US" sz="2000" u="sng" dirty="0">
                <a:solidFill>
                  <a:schemeClr val="bg1"/>
                </a:solidFill>
                <a:hlinkClick r:id="rId3"/>
              </a:rPr>
              <a:t>http://www.nrcs.usda.gov/wps/portal/nrcs/detailfull/soils/health/biology/?cid=nrcs142p2_053868</a:t>
            </a:r>
            <a:endParaRPr lang="en-US" sz="2000" dirty="0">
              <a:solidFill>
                <a:schemeClr val="bg1"/>
              </a:solidFill>
            </a:endParaRPr>
          </a:p>
          <a:p>
            <a:r>
              <a:rPr lang="en-US" sz="2000" dirty="0">
                <a:solidFill>
                  <a:schemeClr val="bg1"/>
                </a:solidFill>
              </a:rPr>
              <a:t>Ingham, Elaine R.: Oregon State University; Soil Biology, Chapter 2:  The Food Web &amp; Soil </a:t>
            </a:r>
            <a:r>
              <a:rPr lang="en-US" sz="2000" dirty="0" smtClean="0">
                <a:solidFill>
                  <a:schemeClr val="bg1"/>
                </a:solidFill>
              </a:rPr>
              <a:t>Healthy</a:t>
            </a:r>
            <a:r>
              <a:rPr lang="en-US" sz="2000" dirty="0">
                <a:solidFill>
                  <a:schemeClr val="bg1"/>
                </a:solidFill>
              </a:rPr>
              <a:t>; C:\Users\</a:t>
            </a:r>
            <a:r>
              <a:rPr lang="en-US" sz="2000" dirty="0" err="1">
                <a:solidFill>
                  <a:schemeClr val="bg1"/>
                </a:solidFill>
              </a:rPr>
              <a:t>rneidermyer</a:t>
            </a:r>
            <a:r>
              <a:rPr lang="en-US" sz="2000" dirty="0">
                <a:solidFill>
                  <a:schemeClr val="bg1"/>
                </a:solidFill>
              </a:rPr>
              <a:t>\Documents\Soil Food Web\Food Web and Soil Health - Scoop on </a:t>
            </a:r>
            <a:r>
              <a:rPr lang="en-US" sz="2000" dirty="0" err="1">
                <a:solidFill>
                  <a:schemeClr val="bg1"/>
                </a:solidFill>
              </a:rPr>
              <a:t>Soil.htm</a:t>
            </a:r>
            <a:endParaRPr lang="en-US" sz="2000" dirty="0">
              <a:solidFill>
                <a:schemeClr val="bg1"/>
              </a:solidFill>
            </a:endParaRPr>
          </a:p>
          <a:p>
            <a:r>
              <a:rPr lang="en-US" sz="2000" dirty="0" err="1">
                <a:solidFill>
                  <a:schemeClr val="bg1"/>
                </a:solidFill>
              </a:rPr>
              <a:t>Pasakdee</a:t>
            </a:r>
            <a:r>
              <a:rPr lang="en-US" sz="2000" dirty="0">
                <a:solidFill>
                  <a:schemeClr val="bg1"/>
                </a:solidFill>
              </a:rPr>
              <a:t>, </a:t>
            </a:r>
            <a:r>
              <a:rPr lang="en-US" sz="2000" dirty="0" err="1">
                <a:solidFill>
                  <a:schemeClr val="bg1"/>
                </a:solidFill>
              </a:rPr>
              <a:t>Sajemus</a:t>
            </a:r>
            <a:r>
              <a:rPr lang="en-US" sz="2000" dirty="0">
                <a:solidFill>
                  <a:schemeClr val="bg1"/>
                </a:solidFill>
              </a:rPr>
              <a:t>: CIT-Jordan College of Agriculture and Technology, Fresno State; Soil Food Web:  Implications to Soil Health; </a:t>
            </a:r>
            <a:r>
              <a:rPr lang="en-US" sz="2000" u="sng" dirty="0">
                <a:solidFill>
                  <a:schemeClr val="bg1"/>
                </a:solidFill>
                <a:hlinkClick r:id="rId4"/>
              </a:rPr>
              <a:t>http://ucanr.edu/sites/Small_Farms_and_Specialty_Crop/files/142936.pdf</a:t>
            </a:r>
            <a:endParaRPr lang="en-US" sz="2000" dirty="0">
              <a:solidFill>
                <a:schemeClr val="bg1"/>
              </a:solidFill>
            </a:endParaRPr>
          </a:p>
          <a:p>
            <a:r>
              <a:rPr lang="en-US" sz="2000" dirty="0" err="1">
                <a:solidFill>
                  <a:schemeClr val="bg1"/>
                </a:solidFill>
              </a:rPr>
              <a:t>Raisback</a:t>
            </a:r>
            <a:r>
              <a:rPr lang="en-US" sz="2000" dirty="0">
                <a:solidFill>
                  <a:schemeClr val="bg1"/>
                </a:solidFill>
              </a:rPr>
              <a:t>, Bruce L.; University of Georgia, Department of Geology; Some Fundamentals of Mineralogy and Geochemistry; </a:t>
            </a:r>
            <a:r>
              <a:rPr lang="en-US" sz="2000" u="sng" dirty="0">
                <a:solidFill>
                  <a:schemeClr val="bg1"/>
                </a:solidFill>
                <a:hlinkClick r:id="rId5"/>
              </a:rPr>
              <a:t>http://www.gly.uga.edu/railsback/Fundamentals/1121WeatheringCO207.pdf</a:t>
            </a:r>
            <a:endParaRPr lang="en-US" sz="2000" dirty="0">
              <a:solidFill>
                <a:schemeClr val="bg1"/>
              </a:solidFill>
            </a:endParaRPr>
          </a:p>
        </p:txBody>
      </p:sp>
      <p:sp>
        <p:nvSpPr>
          <p:cNvPr id="4" name="Rectangle 3"/>
          <p:cNvSpPr/>
          <p:nvPr/>
        </p:nvSpPr>
        <p:spPr>
          <a:xfrm>
            <a:off x="0" y="0"/>
            <a:ext cx="9144000" cy="1857803"/>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57200" y="258682"/>
            <a:ext cx="7550415" cy="1323439"/>
          </a:xfrm>
          <a:prstGeom prst="rect">
            <a:avLst/>
          </a:prstGeom>
          <a:noFill/>
        </p:spPr>
        <p:txBody>
          <a:bodyPr wrap="square" rtlCol="0">
            <a:spAutoFit/>
          </a:bodyPr>
          <a:lstStyle/>
          <a:p>
            <a:r>
              <a:rPr lang="en-US" sz="8000" dirty="0" smtClean="0">
                <a:solidFill>
                  <a:schemeClr val="bg1"/>
                </a:solidFill>
              </a:rPr>
              <a:t>References	</a:t>
            </a:r>
            <a:endParaRPr lang="en-US" sz="8000" dirty="0">
              <a:solidFill>
                <a:schemeClr val="bg1"/>
              </a:solidFill>
            </a:endParaRPr>
          </a:p>
        </p:txBody>
      </p:sp>
      <p:pic>
        <p:nvPicPr>
          <p:cNvPr id="6" name="Picture 5" descr="Screen Shot 2015-06-15 at 11.52.57 AM.png"/>
          <p:cNvPicPr>
            <a:picLocks noChangeAspect="1"/>
          </p:cNvPicPr>
          <p:nvPr/>
        </p:nvPicPr>
        <p:blipFill rotWithShape="1">
          <a:blip r:embed="rId6">
            <a:extLst>
              <a:ext uri="{28A0092B-C50C-407E-A947-70E740481C1C}">
                <a14:useLocalDpi xmlns:a14="http://schemas.microsoft.com/office/drawing/2010/main" val="0"/>
              </a:ext>
            </a:extLst>
          </a:blip>
          <a:srcRect l="5563" t="4521" r="12467" b="10305"/>
          <a:stretch/>
        </p:blipFill>
        <p:spPr>
          <a:xfrm>
            <a:off x="7138919" y="6250117"/>
            <a:ext cx="2005081" cy="607883"/>
          </a:xfrm>
          <a:prstGeom prst="rect">
            <a:avLst/>
          </a:prstGeom>
        </p:spPr>
      </p:pic>
    </p:spTree>
    <p:extLst>
      <p:ext uri="{BB962C8B-B14F-4D97-AF65-F5344CB8AC3E}">
        <p14:creationId xmlns:p14="http://schemas.microsoft.com/office/powerpoint/2010/main" val="31098605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21909" y="2330402"/>
            <a:ext cx="6148284" cy="1262581"/>
          </a:xfrm>
        </p:spPr>
        <p:txBody>
          <a:bodyPr/>
          <a:lstStyle/>
          <a:p>
            <a:r>
              <a:rPr lang="en-US" sz="4000" dirty="0" smtClean="0">
                <a:solidFill>
                  <a:schemeClr val="bg1"/>
                </a:solidFill>
                <a:latin typeface="Arial"/>
                <a:cs typeface="Arial"/>
              </a:rPr>
              <a:t>Do you have an understanding of the </a:t>
            </a:r>
            <a:r>
              <a:rPr lang="en-US" sz="4000" dirty="0" smtClean="0">
                <a:solidFill>
                  <a:srgbClr val="FFC42D"/>
                </a:solidFill>
                <a:latin typeface="Arial"/>
                <a:cs typeface="Arial"/>
              </a:rPr>
              <a:t>soil food web</a:t>
            </a:r>
            <a:r>
              <a:rPr lang="en-US" sz="4000" dirty="0" smtClean="0">
                <a:solidFill>
                  <a:schemeClr val="bg1"/>
                </a:solidFill>
                <a:latin typeface="Arial"/>
                <a:cs typeface="Arial"/>
              </a:rPr>
              <a:t>?</a:t>
            </a:r>
          </a:p>
        </p:txBody>
      </p:sp>
      <p:sp>
        <p:nvSpPr>
          <p:cNvPr id="5" name="Text Placeholder 1"/>
          <p:cNvSpPr txBox="1">
            <a:spLocks/>
          </p:cNvSpPr>
          <p:nvPr/>
        </p:nvSpPr>
        <p:spPr>
          <a:xfrm>
            <a:off x="807321" y="1352898"/>
            <a:ext cx="1014587" cy="3258284"/>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rgbClr val="FFD628"/>
                </a:solidFill>
                <a:latin typeface="Microsoft Sans Serif"/>
                <a:cs typeface="Microsoft Sans Serif"/>
              </a:rPr>
              <a:t>“</a:t>
            </a:r>
            <a:endParaRPr lang="en-US" sz="18000" b="1" dirty="0">
              <a:solidFill>
                <a:srgbClr val="FFD628"/>
              </a:solidFill>
              <a:latin typeface="Microsoft Sans Serif"/>
              <a:cs typeface="Microsoft Sans Serif"/>
            </a:endParaRPr>
          </a:p>
        </p:txBody>
      </p:sp>
      <p:sp>
        <p:nvSpPr>
          <p:cNvPr id="6" name="Text Placeholder 1"/>
          <p:cNvSpPr txBox="1">
            <a:spLocks/>
          </p:cNvSpPr>
          <p:nvPr/>
        </p:nvSpPr>
        <p:spPr>
          <a:xfrm rot="10800000">
            <a:off x="7429893" y="3392445"/>
            <a:ext cx="1080599" cy="1579841"/>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rgbClr val="FFD628"/>
                </a:solidFill>
                <a:latin typeface="Microsoft Sans Serif"/>
                <a:cs typeface="Microsoft Sans Serif"/>
              </a:rPr>
              <a:t>“</a:t>
            </a:r>
            <a:endParaRPr lang="en-US" sz="18000" b="1" dirty="0">
              <a:solidFill>
                <a:srgbClr val="FFD628"/>
              </a:solidFill>
              <a:latin typeface="Microsoft Sans Serif"/>
              <a:cs typeface="Microsoft Sans Serif"/>
            </a:endParaRPr>
          </a:p>
        </p:txBody>
      </p:sp>
    </p:spTree>
    <p:extLst>
      <p:ext uri="{BB962C8B-B14F-4D97-AF65-F5344CB8AC3E}">
        <p14:creationId xmlns:p14="http://schemas.microsoft.com/office/powerpoint/2010/main" val="16307466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ands earth.jpg"/>
          <p:cNvPicPr>
            <a:picLocks noChangeAspect="1"/>
          </p:cNvPicPr>
          <p:nvPr/>
        </p:nvPicPr>
        <p:blipFill rotWithShape="1">
          <a:blip r:embed="rId3">
            <a:extLst>
              <a:ext uri="{28A0092B-C50C-407E-A947-70E740481C1C}">
                <a14:useLocalDpi xmlns:a14="http://schemas.microsoft.com/office/drawing/2010/main" val="0"/>
              </a:ext>
            </a:extLst>
          </a:blip>
          <a:srcRect l="11488" r="7889"/>
          <a:stretch/>
        </p:blipFill>
        <p:spPr>
          <a:xfrm>
            <a:off x="-156777" y="-57390"/>
            <a:ext cx="9532023" cy="7087577"/>
          </a:xfrm>
          <a:prstGeom prst="rect">
            <a:avLst/>
          </a:prstGeom>
        </p:spPr>
      </p:pic>
      <p:sp>
        <p:nvSpPr>
          <p:cNvPr id="5" name="Oval 4"/>
          <p:cNvSpPr/>
          <p:nvPr/>
        </p:nvSpPr>
        <p:spPr>
          <a:xfrm>
            <a:off x="213043" y="1319381"/>
            <a:ext cx="2962135" cy="3029144"/>
          </a:xfrm>
          <a:prstGeom prst="ellipse">
            <a:avLst/>
          </a:prstGeom>
          <a:solidFill>
            <a:srgbClr val="000000">
              <a:alpha val="26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Placeholder 1"/>
          <p:cNvSpPr>
            <a:spLocks noGrp="1"/>
          </p:cNvSpPr>
          <p:nvPr>
            <p:ph type="body" sz="quarter" idx="4294967295"/>
          </p:nvPr>
        </p:nvSpPr>
        <p:spPr>
          <a:xfrm>
            <a:off x="-534722" y="2781761"/>
            <a:ext cx="4332760" cy="816323"/>
          </a:xfrm>
        </p:spPr>
        <p:txBody>
          <a:bodyPr>
            <a:normAutofit/>
          </a:bodyPr>
          <a:lstStyle/>
          <a:p>
            <a:pPr marL="0" indent="0" algn="ctr">
              <a:buNone/>
            </a:pPr>
            <a:r>
              <a:rPr lang="en-US" sz="4000" dirty="0" smtClean="0">
                <a:solidFill>
                  <a:srgbClr val="FFFFFF"/>
                </a:solidFill>
                <a:latin typeface="Arial"/>
                <a:cs typeface="Arial"/>
              </a:rPr>
              <a:t>Soil?</a:t>
            </a:r>
            <a:endParaRPr lang="en-US" sz="4000" dirty="0">
              <a:solidFill>
                <a:srgbClr val="FFFFFF"/>
              </a:solidFill>
              <a:latin typeface="Arial"/>
              <a:cs typeface="Arial"/>
            </a:endParaRPr>
          </a:p>
        </p:txBody>
      </p:sp>
      <p:sp>
        <p:nvSpPr>
          <p:cNvPr id="7" name="Oval 6"/>
          <p:cNvSpPr/>
          <p:nvPr/>
        </p:nvSpPr>
        <p:spPr>
          <a:xfrm>
            <a:off x="121372" y="1238501"/>
            <a:ext cx="3176715" cy="3218973"/>
          </a:xfrm>
          <a:prstGeom prst="ellipse">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a:off x="1611173" y="-57390"/>
            <a:ext cx="0" cy="1275403"/>
          </a:xfrm>
          <a:prstGeom prst="line">
            <a:avLst/>
          </a:prstGeom>
          <a:ln>
            <a:solidFill>
              <a:srgbClr val="FFFFFF"/>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6299" y="4436987"/>
            <a:ext cx="0" cy="1799963"/>
          </a:xfrm>
          <a:prstGeom prst="line">
            <a:avLst/>
          </a:prstGeom>
          <a:ln>
            <a:solidFill>
              <a:srgbClr val="FFFFFF"/>
            </a:solidFill>
            <a:prstDash val="dash"/>
          </a:ln>
        </p:spPr>
        <p:style>
          <a:lnRef idx="2">
            <a:schemeClr val="accent1"/>
          </a:lnRef>
          <a:fillRef idx="0">
            <a:schemeClr val="accent1"/>
          </a:fillRef>
          <a:effectRef idx="1">
            <a:schemeClr val="accent1"/>
          </a:effectRef>
          <a:fontRef idx="minor">
            <a:schemeClr val="tx1"/>
          </a:fontRef>
        </p:style>
      </p:cxnSp>
      <p:sp>
        <p:nvSpPr>
          <p:cNvPr id="11" name="Text Placeholder 1"/>
          <p:cNvSpPr>
            <a:spLocks noGrp="1"/>
          </p:cNvSpPr>
          <p:nvPr>
            <p:ph type="body" sz="quarter" idx="4294967295"/>
          </p:nvPr>
        </p:nvSpPr>
        <p:spPr>
          <a:xfrm>
            <a:off x="315468" y="2010761"/>
            <a:ext cx="2542735" cy="816323"/>
          </a:xfrm>
        </p:spPr>
        <p:txBody>
          <a:bodyPr>
            <a:noAutofit/>
          </a:bodyPr>
          <a:lstStyle/>
          <a:p>
            <a:pPr marL="0" indent="0" algn="ctr">
              <a:buNone/>
            </a:pPr>
            <a:r>
              <a:rPr lang="en-US" sz="4400" i="1" dirty="0" smtClean="0">
                <a:solidFill>
                  <a:srgbClr val="FFFFFF"/>
                </a:solidFill>
                <a:latin typeface="Baskerville"/>
                <a:cs typeface="Baskerville"/>
              </a:rPr>
              <a:t>What is </a:t>
            </a:r>
            <a:endParaRPr lang="en-US" sz="4400" b="0" i="1" dirty="0">
              <a:solidFill>
                <a:srgbClr val="FFFFFF"/>
              </a:solidFill>
              <a:latin typeface="Baskerville"/>
              <a:cs typeface="Baskerville"/>
            </a:endParaRPr>
          </a:p>
        </p:txBody>
      </p:sp>
      <p:sp>
        <p:nvSpPr>
          <p:cNvPr id="12" name="Rectangle 11"/>
          <p:cNvSpPr/>
          <p:nvPr/>
        </p:nvSpPr>
        <p:spPr>
          <a:xfrm>
            <a:off x="-19588" y="6505104"/>
            <a:ext cx="9163589" cy="371073"/>
          </a:xfrm>
          <a:prstGeom prst="rect">
            <a:avLst/>
          </a:prstGeom>
          <a:solidFill>
            <a:srgbClr val="FFBF35">
              <a:alpha val="8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9032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14587" y="1394555"/>
            <a:ext cx="7282746" cy="2939547"/>
          </a:xfrm>
        </p:spPr>
        <p:txBody>
          <a:bodyPr/>
          <a:lstStyle/>
          <a:p>
            <a:r>
              <a:rPr lang="en-US" sz="2500" dirty="0" smtClean="0">
                <a:solidFill>
                  <a:schemeClr val="bg1"/>
                </a:solidFill>
                <a:latin typeface="Arial"/>
                <a:cs typeface="Arial"/>
              </a:rPr>
              <a:t>Soil is a </a:t>
            </a:r>
            <a:r>
              <a:rPr lang="en-US" sz="2500" dirty="0" smtClean="0">
                <a:solidFill>
                  <a:srgbClr val="FFC42D"/>
                </a:solidFill>
                <a:latin typeface="Arial"/>
                <a:cs typeface="Arial"/>
              </a:rPr>
              <a:t>natural body </a:t>
            </a:r>
            <a:r>
              <a:rPr lang="en-US" sz="2500" dirty="0" smtClean="0">
                <a:solidFill>
                  <a:schemeClr val="bg1"/>
                </a:solidFill>
                <a:latin typeface="Arial"/>
                <a:cs typeface="Arial"/>
              </a:rPr>
              <a:t>comprised of </a:t>
            </a:r>
            <a:r>
              <a:rPr lang="en-US" sz="2500" dirty="0" smtClean="0">
                <a:solidFill>
                  <a:srgbClr val="FFC42D"/>
                </a:solidFill>
                <a:latin typeface="Arial"/>
                <a:cs typeface="Arial"/>
              </a:rPr>
              <a:t>solids, liquid, and gases</a:t>
            </a:r>
            <a:r>
              <a:rPr lang="en-US" sz="2500" dirty="0" smtClean="0">
                <a:solidFill>
                  <a:schemeClr val="bg1"/>
                </a:solidFill>
                <a:latin typeface="Arial"/>
                <a:cs typeface="Arial"/>
              </a:rPr>
              <a:t> that occurs on the land surface, occupies space and is characterized by one or both of the following: </a:t>
            </a:r>
          </a:p>
          <a:p>
            <a:pPr marL="342900" indent="-342900">
              <a:buFont typeface="Arial"/>
              <a:buChar char="•"/>
            </a:pPr>
            <a:r>
              <a:rPr lang="en-US" sz="2500" dirty="0">
                <a:solidFill>
                  <a:schemeClr val="bg1"/>
                </a:solidFill>
                <a:latin typeface="Arial"/>
                <a:cs typeface="Arial"/>
              </a:rPr>
              <a:t>H</a:t>
            </a:r>
            <a:r>
              <a:rPr lang="en-US" sz="2500" dirty="0" smtClean="0">
                <a:solidFill>
                  <a:schemeClr val="bg1"/>
                </a:solidFill>
                <a:latin typeface="Arial"/>
                <a:cs typeface="Arial"/>
              </a:rPr>
              <a:t>orizons or layers that are distinguishable from the initial material as a result of additions, losses, transfers and transformations of energy, matter or the </a:t>
            </a:r>
            <a:r>
              <a:rPr lang="en-US" sz="2500" dirty="0" smtClean="0">
                <a:solidFill>
                  <a:srgbClr val="FFC42D"/>
                </a:solidFill>
                <a:latin typeface="Arial"/>
                <a:cs typeface="Arial"/>
              </a:rPr>
              <a:t>ability to support plants in a natural environment</a:t>
            </a:r>
            <a:r>
              <a:rPr lang="en-US" sz="2500" dirty="0" smtClean="0">
                <a:solidFill>
                  <a:schemeClr val="bg1"/>
                </a:solidFill>
                <a:latin typeface="Arial"/>
                <a:cs typeface="Arial"/>
              </a:rPr>
              <a:t>.</a:t>
            </a:r>
          </a:p>
          <a:p>
            <a:pPr marL="3657600" lvl="8" indent="0">
              <a:buNone/>
            </a:pPr>
            <a:r>
              <a:rPr lang="en-US" sz="3000" dirty="0" smtClean="0">
                <a:solidFill>
                  <a:schemeClr val="bg1"/>
                </a:solidFill>
                <a:latin typeface="Arial"/>
                <a:cs typeface="Arial"/>
              </a:rPr>
              <a:t>		- USDA</a:t>
            </a:r>
          </a:p>
        </p:txBody>
      </p:sp>
      <p:sp>
        <p:nvSpPr>
          <p:cNvPr id="5" name="Text Placeholder 1"/>
          <p:cNvSpPr txBox="1">
            <a:spLocks/>
          </p:cNvSpPr>
          <p:nvPr/>
        </p:nvSpPr>
        <p:spPr>
          <a:xfrm>
            <a:off x="189089" y="32686"/>
            <a:ext cx="1014587" cy="3258284"/>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rgbClr val="FFD628"/>
                </a:solidFill>
                <a:latin typeface="Microsoft Sans Serif"/>
                <a:cs typeface="Microsoft Sans Serif"/>
              </a:rPr>
              <a:t>“</a:t>
            </a:r>
            <a:endParaRPr lang="en-US" sz="18000" b="1" dirty="0">
              <a:solidFill>
                <a:srgbClr val="FFD628"/>
              </a:solidFill>
              <a:latin typeface="Microsoft Sans Serif"/>
              <a:cs typeface="Microsoft Sans Serif"/>
            </a:endParaRPr>
          </a:p>
        </p:txBody>
      </p:sp>
      <p:sp>
        <p:nvSpPr>
          <p:cNvPr id="6" name="Text Placeholder 1"/>
          <p:cNvSpPr txBox="1">
            <a:spLocks/>
          </p:cNvSpPr>
          <p:nvPr/>
        </p:nvSpPr>
        <p:spPr>
          <a:xfrm rot="10800000">
            <a:off x="7726810" y="4777783"/>
            <a:ext cx="1080599" cy="1579841"/>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rgbClr val="FFD628"/>
                </a:solidFill>
                <a:latin typeface="Microsoft Sans Serif"/>
                <a:cs typeface="Microsoft Sans Serif"/>
              </a:rPr>
              <a:t>“</a:t>
            </a:r>
            <a:endParaRPr lang="en-US" sz="18000" b="1" dirty="0">
              <a:solidFill>
                <a:srgbClr val="FFD628"/>
              </a:solidFill>
              <a:latin typeface="Microsoft Sans Serif"/>
              <a:cs typeface="Microsoft Sans Serif"/>
            </a:endParaRPr>
          </a:p>
        </p:txBody>
      </p:sp>
    </p:spTree>
    <p:extLst>
      <p:ext uri="{BB962C8B-B14F-4D97-AF65-F5344CB8AC3E}">
        <p14:creationId xmlns:p14="http://schemas.microsoft.com/office/powerpoint/2010/main" val="6622520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42D"/>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61163" y="1629990"/>
            <a:ext cx="6936169" cy="2939547"/>
          </a:xfrm>
        </p:spPr>
        <p:txBody>
          <a:bodyPr/>
          <a:lstStyle/>
          <a:p>
            <a:r>
              <a:rPr lang="en-US" sz="3000" dirty="0" smtClean="0">
                <a:solidFill>
                  <a:srgbClr val="FFFFFF"/>
                </a:solidFill>
                <a:latin typeface="Arial"/>
                <a:cs typeface="Arial"/>
              </a:rPr>
              <a:t>Soil is </a:t>
            </a:r>
            <a:r>
              <a:rPr lang="en-US" sz="3000" dirty="0" smtClean="0">
                <a:solidFill>
                  <a:schemeClr val="tx1">
                    <a:lumMod val="65000"/>
                    <a:lumOff val="35000"/>
                  </a:schemeClr>
                </a:solidFill>
                <a:latin typeface="Arial"/>
                <a:cs typeface="Arial"/>
              </a:rPr>
              <a:t>the source of all food and fiber consumed </a:t>
            </a:r>
            <a:r>
              <a:rPr lang="en-US" sz="3000" dirty="0" smtClean="0">
                <a:solidFill>
                  <a:srgbClr val="FFFFFF"/>
                </a:solidFill>
                <a:latin typeface="Arial"/>
                <a:cs typeface="Arial"/>
              </a:rPr>
              <a:t>on Earth. It is a medium composed of </a:t>
            </a:r>
            <a:r>
              <a:rPr lang="en-US" sz="3000" dirty="0" smtClean="0">
                <a:solidFill>
                  <a:schemeClr val="bg1"/>
                </a:solidFill>
                <a:latin typeface="Arial"/>
                <a:cs typeface="Arial"/>
              </a:rPr>
              <a:t>minerals, organic matter, water, air and </a:t>
            </a:r>
            <a:r>
              <a:rPr lang="en-US" sz="3000" dirty="0" smtClean="0">
                <a:solidFill>
                  <a:srgbClr val="595959"/>
                </a:solidFill>
                <a:latin typeface="Arial"/>
                <a:cs typeface="Arial"/>
              </a:rPr>
              <a:t>living microorganisms</a:t>
            </a:r>
            <a:r>
              <a:rPr lang="en-US" sz="3000" dirty="0" smtClean="0">
                <a:solidFill>
                  <a:srgbClr val="FFFFFF"/>
                </a:solidFill>
                <a:latin typeface="Arial"/>
                <a:cs typeface="Arial"/>
              </a:rPr>
              <a:t>. It provides an infrastructure to </a:t>
            </a:r>
            <a:r>
              <a:rPr lang="en-US" sz="3000" dirty="0" smtClean="0">
                <a:solidFill>
                  <a:srgbClr val="595959"/>
                </a:solidFill>
                <a:latin typeface="Arial"/>
                <a:cs typeface="Arial"/>
              </a:rPr>
              <a:t>support and nurture plants.</a:t>
            </a:r>
          </a:p>
          <a:p>
            <a:pPr marL="3657600" lvl="8" indent="0">
              <a:buNone/>
            </a:pPr>
            <a:r>
              <a:rPr lang="en-US" sz="3500" dirty="0" smtClean="0">
                <a:solidFill>
                  <a:srgbClr val="FFFFFF"/>
                </a:solidFill>
                <a:latin typeface="Arial"/>
                <a:cs typeface="Arial"/>
              </a:rPr>
              <a:t>-Dr. Bob</a:t>
            </a:r>
            <a:endParaRPr lang="en-US" sz="3500" dirty="0">
              <a:solidFill>
                <a:srgbClr val="FFFFFF"/>
              </a:solidFill>
              <a:latin typeface="Arial"/>
              <a:cs typeface="Arial"/>
            </a:endParaRPr>
          </a:p>
        </p:txBody>
      </p:sp>
      <p:sp>
        <p:nvSpPr>
          <p:cNvPr id="5" name="Text Placeholder 1"/>
          <p:cNvSpPr txBox="1">
            <a:spLocks/>
          </p:cNvSpPr>
          <p:nvPr/>
        </p:nvSpPr>
        <p:spPr>
          <a:xfrm>
            <a:off x="346577" y="663953"/>
            <a:ext cx="1014587" cy="3258284"/>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chemeClr val="tx1">
                    <a:lumMod val="65000"/>
                    <a:lumOff val="35000"/>
                  </a:schemeClr>
                </a:solidFill>
                <a:latin typeface="Microsoft Sans Serif"/>
                <a:cs typeface="Microsoft Sans Serif"/>
              </a:rPr>
              <a:t>“</a:t>
            </a:r>
            <a:endParaRPr lang="en-US" sz="18000" b="1" dirty="0">
              <a:solidFill>
                <a:schemeClr val="tx1">
                  <a:lumMod val="65000"/>
                  <a:lumOff val="35000"/>
                </a:schemeClr>
              </a:solidFill>
              <a:latin typeface="Microsoft Sans Serif"/>
              <a:cs typeface="Microsoft Sans Serif"/>
            </a:endParaRPr>
          </a:p>
        </p:txBody>
      </p:sp>
      <p:sp>
        <p:nvSpPr>
          <p:cNvPr id="6" name="Text Placeholder 1"/>
          <p:cNvSpPr txBox="1">
            <a:spLocks/>
          </p:cNvSpPr>
          <p:nvPr/>
        </p:nvSpPr>
        <p:spPr>
          <a:xfrm rot="10800000">
            <a:off x="7444494" y="4339249"/>
            <a:ext cx="1080599" cy="1579841"/>
          </a:xfrm>
          <a:prstGeom prst="rect">
            <a:avLst/>
          </a:prstGeom>
        </p:spPr>
        <p:txBody>
          <a:bodyPr vert="horz" lIns="91440" tIns="45720" rIns="91440" bIns="45720" rtlCol="0">
            <a:noAutofit/>
          </a:bodyPr>
          <a:lstStyle>
            <a:lvl1pPr marL="0" indent="0" algn="l" defTabSz="457200" rtl="0" eaLnBrk="1" latinLnBrk="0" hangingPunct="1">
              <a:spcBef>
                <a:spcPct val="20000"/>
              </a:spcBef>
              <a:buClr>
                <a:srgbClr val="E5425D"/>
              </a:buClr>
              <a:buFont typeface="Arial"/>
              <a:buNone/>
              <a:defRPr sz="6000" b="0" i="0" kern="1200">
                <a:solidFill>
                  <a:schemeClr val="bg1"/>
                </a:solidFill>
                <a:latin typeface="Franklin Gothic Book"/>
                <a:ea typeface="+mn-ea"/>
                <a:cs typeface="Verdana"/>
              </a:defRPr>
            </a:lvl1pPr>
            <a:lvl2pPr marL="457200" indent="0" algn="l" defTabSz="457200" rtl="0" eaLnBrk="1" latinLnBrk="0" hangingPunct="1">
              <a:spcBef>
                <a:spcPct val="20000"/>
              </a:spcBef>
              <a:buClr>
                <a:srgbClr val="E5425D"/>
              </a:buClr>
              <a:buFont typeface="Arial" panose="020B0604020202020204" pitchFamily="34" charset="0"/>
              <a:buNone/>
              <a:defRPr sz="2400" b="0" i="0" kern="1200">
                <a:solidFill>
                  <a:schemeClr val="bg1"/>
                </a:solidFill>
                <a:latin typeface="Baskerville"/>
                <a:ea typeface="+mn-ea"/>
                <a:cs typeface="Verdana"/>
              </a:defRPr>
            </a:lvl2pPr>
            <a:lvl3pPr marL="914400" indent="0" algn="l" defTabSz="457200" rtl="0" eaLnBrk="1" latinLnBrk="0" hangingPunct="1">
              <a:spcBef>
                <a:spcPct val="20000"/>
              </a:spcBef>
              <a:buClr>
                <a:srgbClr val="E5425D"/>
              </a:buClr>
              <a:buFont typeface="Arial"/>
              <a:buNone/>
              <a:defRPr sz="2400" b="0" i="0" kern="1200">
                <a:solidFill>
                  <a:schemeClr val="bg1"/>
                </a:solidFill>
                <a:latin typeface="Baskerville"/>
                <a:ea typeface="+mn-ea"/>
                <a:cs typeface="Verdana"/>
              </a:defRPr>
            </a:lvl3pPr>
            <a:lvl4pPr marL="13716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4pPr>
            <a:lvl5pPr marL="1828800" indent="0" algn="l" defTabSz="457200" rtl="0" eaLnBrk="1" latinLnBrk="0" hangingPunct="1">
              <a:spcBef>
                <a:spcPct val="20000"/>
              </a:spcBef>
              <a:buClr>
                <a:srgbClr val="E5425D"/>
              </a:buClr>
              <a:buFont typeface="Arial" panose="020B0604020202020204" pitchFamily="34" charset="0"/>
              <a:buNone/>
              <a:defRPr sz="2000" b="0" i="0" kern="1200">
                <a:solidFill>
                  <a:schemeClr val="bg1"/>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0" b="1" dirty="0" smtClean="0">
                <a:solidFill>
                  <a:srgbClr val="595959"/>
                </a:solidFill>
                <a:latin typeface="Microsoft Sans Serif"/>
                <a:cs typeface="Microsoft Sans Serif"/>
              </a:rPr>
              <a:t>“</a:t>
            </a:r>
            <a:endParaRPr lang="en-US" sz="18000" b="1" dirty="0">
              <a:solidFill>
                <a:srgbClr val="595959"/>
              </a:solidFill>
              <a:latin typeface="Microsoft Sans Serif"/>
              <a:cs typeface="Microsoft Sans Serif"/>
            </a:endParaRPr>
          </a:p>
        </p:txBody>
      </p:sp>
    </p:spTree>
    <p:extLst>
      <p:ext uri="{BB962C8B-B14F-4D97-AF65-F5344CB8AC3E}">
        <p14:creationId xmlns:p14="http://schemas.microsoft.com/office/powerpoint/2010/main" val="335482842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837</TotalTime>
  <Words>2872</Words>
  <Application>Microsoft Macintosh PowerPoint</Application>
  <PresentationFormat>On-screen Show (4:3)</PresentationFormat>
  <Paragraphs>327</Paragraphs>
  <Slides>50</Slides>
  <Notes>50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Kaity</dc:creator>
  <cp:lastModifiedBy>Kaity</cp:lastModifiedBy>
  <cp:revision>48</cp:revision>
  <dcterms:created xsi:type="dcterms:W3CDTF">2015-06-05T16:14:06Z</dcterms:created>
  <dcterms:modified xsi:type="dcterms:W3CDTF">2015-06-16T18:44:15Z</dcterms:modified>
</cp:coreProperties>
</file>