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378" r:id="rId6"/>
    <p:sldId id="259" r:id="rId7"/>
    <p:sldId id="371" r:id="rId8"/>
    <p:sldId id="372" r:id="rId9"/>
    <p:sldId id="373" r:id="rId10"/>
    <p:sldId id="374" r:id="rId11"/>
    <p:sldId id="375" r:id="rId12"/>
    <p:sldId id="376" r:id="rId13"/>
    <p:sldId id="377" r:id="rId14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7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889">
          <p15:clr>
            <a:srgbClr val="A4A3A4"/>
          </p15:clr>
        </p15:guide>
        <p15:guide id="4" pos="7237">
          <p15:clr>
            <a:srgbClr val="A4A3A4"/>
          </p15:clr>
        </p15:guide>
        <p15:guide id="5" pos="3839">
          <p15:clr>
            <a:srgbClr val="A4A3A4"/>
          </p15:clr>
        </p15:guide>
        <p15:guide id="6" pos="4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32C"/>
    <a:srgbClr val="266726"/>
    <a:srgbClr val="4D9A0F"/>
    <a:srgbClr val="FF4200"/>
    <a:srgbClr val="5A5A5A"/>
    <a:srgbClr val="8DC63F"/>
    <a:srgbClr val="F7921E"/>
    <a:srgbClr val="139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4" autoAdjust="0"/>
    <p:restoredTop sz="99855" autoAdjust="0"/>
  </p:normalViewPr>
  <p:slideViewPr>
    <p:cSldViewPr snapToGrid="0" snapToObjects="1" showGuides="1">
      <p:cViewPr>
        <p:scale>
          <a:sx n="66" d="100"/>
          <a:sy n="66" d="100"/>
        </p:scale>
        <p:origin x="1426" y="533"/>
      </p:cViewPr>
      <p:guideLst>
        <p:guide orient="horz" pos="1297"/>
        <p:guide orient="horz" pos="720"/>
        <p:guide orient="horz" pos="3889"/>
        <p:guide pos="7237"/>
        <p:guide pos="3839"/>
        <p:guide pos="4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390173-77B6-D34A-99EB-AF27DF1518C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71050E-BE19-384C-A473-CDCBF38E1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6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51FBC3-3E5A-434A-A7FC-FCC90919786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68925F-96C5-054C-96CD-C4064CE8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9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4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1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925F-96C5-054C-96CD-C4064CE80D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2" y="172929"/>
            <a:ext cx="5961888" cy="55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3"/>
          <a:stretch/>
        </p:blipFill>
        <p:spPr>
          <a:xfrm>
            <a:off x="508005" y="3517900"/>
            <a:ext cx="1845248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6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2"/>
          <a:stretch/>
        </p:blipFill>
        <p:spPr>
          <a:xfrm>
            <a:off x="508005" y="3517900"/>
            <a:ext cx="1850731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8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4"/>
          <a:stretch/>
        </p:blipFill>
        <p:spPr>
          <a:xfrm>
            <a:off x="508005" y="5808674"/>
            <a:ext cx="1546424" cy="896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3525830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4336209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4976470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497224" y="5996531"/>
            <a:ext cx="723267" cy="5467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rgbClr val="4E45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1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_Pttrn_2_Org_PPT_d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4536501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5256700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4293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_Pttrn_2_Grn_PPT_d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4536501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5256700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257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_Pttrn_2_GryBase_PPT_d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4536501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5256700"/>
            <a:ext cx="10880112" cy="3970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371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5" b="18925"/>
          <a:stretch/>
        </p:blipFill>
        <p:spPr>
          <a:xfrm>
            <a:off x="1" y="-1"/>
            <a:ext cx="12188824" cy="410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2697194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3417393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" y="4105161"/>
            <a:ext cx="12188825" cy="27528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478807" y="5033719"/>
            <a:ext cx="1287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</a:t>
            </a:r>
            <a:r>
              <a:rPr lang="en-US" baseline="0" dirty="0" smtClean="0">
                <a:solidFill>
                  <a:schemeClr val="bg1"/>
                </a:solidFill>
              </a:rPr>
              <a:t> image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0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_Pttrn_2_Grn_PPT_d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2697194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3417393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4105161"/>
            <a:ext cx="12188825" cy="27528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478807" y="5033719"/>
            <a:ext cx="12875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</a:t>
            </a:r>
            <a:r>
              <a:rPr lang="en-US" baseline="0" dirty="0" smtClean="0">
                <a:solidFill>
                  <a:schemeClr val="bg1"/>
                </a:solidFill>
              </a:rPr>
              <a:t> image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t="22169" b="30017"/>
          <a:stretch/>
        </p:blipFill>
        <p:spPr>
          <a:xfrm>
            <a:off x="-12193" y="2624665"/>
            <a:ext cx="12201017" cy="42394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88826" cy="4068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2697194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rgbClr val="F792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3417393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rgbClr val="5A5A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0567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_Pttrn_2_Grn_PPT_di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t="36350" b="30864"/>
          <a:stretch/>
        </p:blipFill>
        <p:spPr>
          <a:xfrm>
            <a:off x="-12192" y="4068565"/>
            <a:ext cx="12201018" cy="2795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88826" cy="4068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2697194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rgbClr val="8DC6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3417393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rgbClr val="5A5A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10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6" b="57378"/>
          <a:stretch/>
        </p:blipFill>
        <p:spPr>
          <a:xfrm>
            <a:off x="2" y="6305164"/>
            <a:ext cx="12188824" cy="56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2697194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rgbClr val="F792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3417393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rgbClr val="5A5A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505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952" y="343843"/>
            <a:ext cx="5961888" cy="52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3"/>
          <a:stretch/>
        </p:blipFill>
        <p:spPr>
          <a:xfrm>
            <a:off x="508005" y="3517900"/>
            <a:ext cx="1845248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84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_Pttrn_2_Grn_PPT_di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9" b="11574"/>
          <a:stretch/>
        </p:blipFill>
        <p:spPr>
          <a:xfrm>
            <a:off x="0" y="6316504"/>
            <a:ext cx="12188825" cy="55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26" y="2697194"/>
            <a:ext cx="10880112" cy="707886"/>
          </a:xfrm>
        </p:spPr>
        <p:txBody>
          <a:bodyPr anchor="t"/>
          <a:lstStyle>
            <a:lvl1pPr algn="l">
              <a:defRPr sz="4000" b="1" cap="all">
                <a:solidFill>
                  <a:srgbClr val="8DC6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626" y="3417393"/>
            <a:ext cx="10880112" cy="3924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cap="all">
                <a:solidFill>
                  <a:srgbClr val="5A5A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722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41240"/>
            <a:ext cx="5294511" cy="4084923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690562" indent="0">
              <a:buNone/>
              <a:defRPr sz="1800">
                <a:solidFill>
                  <a:schemeClr val="tx2"/>
                </a:solidFill>
              </a:defRPr>
            </a:lvl4pPr>
            <a:lvl5pPr marL="914400" indent="0">
              <a:buNone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vix</a:t>
            </a:r>
            <a:r>
              <a:rPr lang="en-US" dirty="0" smtClean="0"/>
              <a:t> id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</a:t>
            </a:r>
            <a:r>
              <a:rPr lang="en-US" dirty="0" err="1" smtClean="0"/>
              <a:t>mel</a:t>
            </a:r>
            <a:r>
              <a:rPr lang="en-US" dirty="0" smtClean="0"/>
              <a:t> at </a:t>
            </a:r>
            <a:r>
              <a:rPr lang="en-US" dirty="0" err="1" smtClean="0"/>
              <a:t>salutatus</a:t>
            </a:r>
            <a:r>
              <a:rPr lang="en-US" dirty="0" smtClean="0"/>
              <a:t> </a:t>
            </a:r>
            <a:r>
              <a:rPr lang="en-US" dirty="0" err="1" smtClean="0"/>
              <a:t>assentior</a:t>
            </a:r>
            <a:r>
              <a:rPr lang="en-US" dirty="0" smtClean="0"/>
              <a:t> </a:t>
            </a:r>
            <a:r>
              <a:rPr lang="en-US" dirty="0" err="1" smtClean="0"/>
              <a:t>expetendis</a:t>
            </a:r>
            <a:r>
              <a:rPr lang="en-US" dirty="0" smtClean="0"/>
              <a:t>. Fugit </a:t>
            </a:r>
            <a:r>
              <a:rPr lang="en-US" dirty="0" err="1" smtClean="0"/>
              <a:t>eruditi</a:t>
            </a:r>
            <a:r>
              <a:rPr lang="en-US" dirty="0" smtClean="0"/>
              <a:t> </a:t>
            </a:r>
            <a:r>
              <a:rPr lang="en-US" dirty="0" err="1" smtClean="0"/>
              <a:t>molestiae</a:t>
            </a:r>
            <a:r>
              <a:rPr lang="en-US" dirty="0" smtClean="0"/>
              <a:t> ad sit,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soluta</a:t>
            </a:r>
            <a:r>
              <a:rPr lang="en-US" dirty="0" smtClean="0"/>
              <a:t> duo et, quo ex </a:t>
            </a:r>
            <a:r>
              <a:rPr lang="en-US" dirty="0" err="1" smtClean="0"/>
              <a:t>accusata</a:t>
            </a:r>
            <a:r>
              <a:rPr lang="en-US" dirty="0" smtClean="0"/>
              <a:t> </a:t>
            </a:r>
            <a:r>
              <a:rPr lang="en-US" dirty="0" err="1" smtClean="0"/>
              <a:t>delicata</a:t>
            </a:r>
            <a:r>
              <a:rPr lang="en-US" dirty="0" smtClean="0"/>
              <a:t> </a:t>
            </a:r>
            <a:r>
              <a:rPr lang="en-US" dirty="0" err="1" smtClean="0"/>
              <a:t>persecuti</a:t>
            </a:r>
            <a:r>
              <a:rPr lang="en-US" dirty="0" smtClean="0"/>
              <a:t>. Ad </a:t>
            </a:r>
            <a:r>
              <a:rPr lang="en-US" dirty="0" err="1" smtClean="0"/>
              <a:t>purto</a:t>
            </a:r>
            <a:r>
              <a:rPr lang="en-US" dirty="0" smtClean="0"/>
              <a:t> </a:t>
            </a:r>
            <a:r>
              <a:rPr lang="en-US" dirty="0" err="1" smtClean="0"/>
              <a:t>vidit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vix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prompta</a:t>
            </a:r>
            <a:r>
              <a:rPr lang="en-US" dirty="0" smtClean="0"/>
              <a:t> quo ex, mea at </a:t>
            </a:r>
            <a:r>
              <a:rPr lang="en-US" dirty="0" err="1" smtClean="0"/>
              <a:t>dicit</a:t>
            </a:r>
            <a:r>
              <a:rPr lang="en-US" dirty="0" smtClean="0"/>
              <a:t> </a:t>
            </a:r>
            <a:r>
              <a:rPr lang="en-US" dirty="0" err="1" smtClean="0"/>
              <a:t>expetendis</a:t>
            </a:r>
            <a:r>
              <a:rPr lang="en-US" dirty="0" smtClean="0"/>
              <a:t>.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atomorum</a:t>
            </a:r>
            <a:r>
              <a:rPr lang="en-US" dirty="0" smtClean="0"/>
              <a:t> </a:t>
            </a:r>
            <a:r>
              <a:rPr lang="en-US" dirty="0" err="1" smtClean="0"/>
              <a:t>accusamus</a:t>
            </a:r>
            <a:r>
              <a:rPr lang="en-US" dirty="0" smtClean="0"/>
              <a:t> </a:t>
            </a:r>
            <a:r>
              <a:rPr lang="en-US" dirty="0" err="1" smtClean="0"/>
              <a:t>ius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possit</a:t>
            </a:r>
            <a:r>
              <a:rPr lang="en-US" dirty="0" smtClean="0"/>
              <a:t> </a:t>
            </a:r>
            <a:r>
              <a:rPr lang="en-US" dirty="0" err="1" smtClean="0"/>
              <a:t>utamur</a:t>
            </a:r>
            <a:r>
              <a:rPr lang="en-US" dirty="0" smtClean="0"/>
              <a:t> per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tacimates</a:t>
            </a:r>
            <a:r>
              <a:rPr lang="en-US" dirty="0" smtClean="0"/>
              <a:t> </a:t>
            </a:r>
            <a:r>
              <a:rPr lang="en-US" dirty="0" err="1" smtClean="0"/>
              <a:t>interpretaris</a:t>
            </a:r>
            <a:r>
              <a:rPr lang="en-US" dirty="0" smtClean="0"/>
              <a:t> cum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6284089" y="2041240"/>
            <a:ext cx="5294511" cy="4084923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690562" indent="0">
              <a:buNone/>
              <a:defRPr sz="1800">
                <a:solidFill>
                  <a:schemeClr val="tx2"/>
                </a:solidFill>
              </a:defRPr>
            </a:lvl4pPr>
            <a:lvl5pPr marL="914400" indent="0">
              <a:buNone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vix</a:t>
            </a:r>
            <a:r>
              <a:rPr lang="en-US" dirty="0" smtClean="0"/>
              <a:t> id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</a:t>
            </a:r>
            <a:r>
              <a:rPr lang="en-US" dirty="0" err="1" smtClean="0"/>
              <a:t>mel</a:t>
            </a:r>
            <a:r>
              <a:rPr lang="en-US" dirty="0" smtClean="0"/>
              <a:t> at </a:t>
            </a:r>
            <a:r>
              <a:rPr lang="en-US" dirty="0" err="1" smtClean="0"/>
              <a:t>salutatus</a:t>
            </a:r>
            <a:r>
              <a:rPr lang="en-US" dirty="0" smtClean="0"/>
              <a:t> </a:t>
            </a:r>
            <a:r>
              <a:rPr lang="en-US" dirty="0" err="1" smtClean="0"/>
              <a:t>assentior</a:t>
            </a:r>
            <a:r>
              <a:rPr lang="en-US" dirty="0" smtClean="0"/>
              <a:t> </a:t>
            </a:r>
            <a:r>
              <a:rPr lang="en-US" dirty="0" err="1" smtClean="0"/>
              <a:t>expetendis</a:t>
            </a:r>
            <a:r>
              <a:rPr lang="en-US" dirty="0" smtClean="0"/>
              <a:t>. Fugit </a:t>
            </a:r>
            <a:r>
              <a:rPr lang="en-US" dirty="0" err="1" smtClean="0"/>
              <a:t>eruditi</a:t>
            </a:r>
            <a:r>
              <a:rPr lang="en-US" dirty="0" smtClean="0"/>
              <a:t> </a:t>
            </a:r>
            <a:r>
              <a:rPr lang="en-US" dirty="0" err="1" smtClean="0"/>
              <a:t>molestiae</a:t>
            </a:r>
            <a:r>
              <a:rPr lang="en-US" dirty="0" smtClean="0"/>
              <a:t> ad sit,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soluta</a:t>
            </a:r>
            <a:r>
              <a:rPr lang="en-US" dirty="0" smtClean="0"/>
              <a:t> duo et, quo ex </a:t>
            </a:r>
            <a:r>
              <a:rPr lang="en-US" dirty="0" err="1" smtClean="0"/>
              <a:t>accusata</a:t>
            </a:r>
            <a:r>
              <a:rPr lang="en-US" dirty="0" smtClean="0"/>
              <a:t> </a:t>
            </a:r>
            <a:r>
              <a:rPr lang="en-US" dirty="0" err="1" smtClean="0"/>
              <a:t>delicata</a:t>
            </a:r>
            <a:r>
              <a:rPr lang="en-US" dirty="0" smtClean="0"/>
              <a:t> </a:t>
            </a:r>
            <a:r>
              <a:rPr lang="en-US" dirty="0" err="1" smtClean="0"/>
              <a:t>persecuti</a:t>
            </a:r>
            <a:r>
              <a:rPr lang="en-US" dirty="0" smtClean="0"/>
              <a:t>. Ad </a:t>
            </a:r>
            <a:r>
              <a:rPr lang="en-US" dirty="0" err="1" smtClean="0"/>
              <a:t>purto</a:t>
            </a:r>
            <a:r>
              <a:rPr lang="en-US" dirty="0" smtClean="0"/>
              <a:t> </a:t>
            </a:r>
            <a:r>
              <a:rPr lang="en-US" dirty="0" err="1" smtClean="0"/>
              <a:t>vidit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vix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prompta</a:t>
            </a:r>
            <a:r>
              <a:rPr lang="en-US" dirty="0" smtClean="0"/>
              <a:t> quo ex, mea at </a:t>
            </a:r>
            <a:r>
              <a:rPr lang="en-US" dirty="0" err="1" smtClean="0"/>
              <a:t>dicit</a:t>
            </a:r>
            <a:r>
              <a:rPr lang="en-US" dirty="0" smtClean="0"/>
              <a:t> </a:t>
            </a:r>
            <a:r>
              <a:rPr lang="en-US" dirty="0" err="1" smtClean="0"/>
              <a:t>expetendis</a:t>
            </a:r>
            <a:r>
              <a:rPr lang="en-US" dirty="0" smtClean="0"/>
              <a:t>.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atomorum</a:t>
            </a:r>
            <a:r>
              <a:rPr lang="en-US" dirty="0" smtClean="0"/>
              <a:t> </a:t>
            </a:r>
            <a:r>
              <a:rPr lang="en-US" dirty="0" err="1" smtClean="0"/>
              <a:t>accusamus</a:t>
            </a:r>
            <a:r>
              <a:rPr lang="en-US" dirty="0" smtClean="0"/>
              <a:t> </a:t>
            </a:r>
            <a:r>
              <a:rPr lang="en-US" dirty="0" err="1" smtClean="0"/>
              <a:t>ius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possit</a:t>
            </a:r>
            <a:r>
              <a:rPr lang="en-US" dirty="0" smtClean="0"/>
              <a:t> </a:t>
            </a:r>
            <a:r>
              <a:rPr lang="en-US" dirty="0" err="1" smtClean="0"/>
              <a:t>utamur</a:t>
            </a:r>
            <a:r>
              <a:rPr lang="en-US" dirty="0" smtClean="0"/>
              <a:t> per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tacimates</a:t>
            </a:r>
            <a:r>
              <a:rPr lang="en-US" dirty="0" smtClean="0"/>
              <a:t> </a:t>
            </a:r>
            <a:r>
              <a:rPr lang="en-US" dirty="0" err="1" smtClean="0"/>
              <a:t>interpretaris</a:t>
            </a:r>
            <a:r>
              <a:rPr lang="en-US" dirty="0" smtClean="0"/>
              <a:t> cum </a:t>
            </a:r>
            <a:r>
              <a:rPr lang="en-US" dirty="0" err="1" smtClean="0"/>
              <a:t>ut.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54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177280"/>
            <a:ext cx="10969943" cy="39488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8657" y="1488441"/>
            <a:ext cx="10969159" cy="359073"/>
          </a:xfrm>
        </p:spPr>
        <p:txBody>
          <a:bodyPr wrap="square">
            <a:spAutoFit/>
          </a:bodyPr>
          <a:lstStyle>
            <a:lvl1pPr marL="0" indent="0">
              <a:buNone/>
              <a:defRPr sz="1600" cap="all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82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8658" y="1020952"/>
            <a:ext cx="6996052" cy="538609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64"/>
          <p:cNvSpPr txBox="1">
            <a:spLocks/>
          </p:cNvSpPr>
          <p:nvPr userDrawn="1"/>
        </p:nvSpPr>
        <p:spPr>
          <a:xfrm>
            <a:off x="334316" y="1916365"/>
            <a:ext cx="7270393" cy="4865370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000" dirty="0" smtClean="0"/>
              <a:t>CLICK</a:t>
            </a:r>
            <a:r>
              <a:rPr lang="en-US" sz="2000" baseline="0" dirty="0" smtClean="0"/>
              <a:t> TO CHANGE TEXT</a:t>
            </a:r>
            <a:endParaRPr lang="en-US" sz="2000" dirty="0" smtClean="0"/>
          </a:p>
          <a:p>
            <a:pPr indent="0">
              <a:buNone/>
            </a:pPr>
            <a:r>
              <a:rPr lang="en-US" sz="1600" dirty="0" smtClean="0"/>
              <a:t>Subtext</a:t>
            </a:r>
          </a:p>
          <a:p>
            <a:pPr indent="0"/>
            <a:endParaRPr lang="en-US" sz="2000" dirty="0" smtClean="0"/>
          </a:p>
          <a:p>
            <a:pPr indent="0"/>
            <a:endParaRPr lang="en-US" sz="2000" dirty="0" smtClean="0"/>
          </a:p>
          <a:p>
            <a:pPr indent="0"/>
            <a:endParaRPr lang="en-US" sz="2000" dirty="0" smtClean="0"/>
          </a:p>
          <a:p>
            <a:pPr indent="0"/>
            <a:endParaRPr lang="en-US" sz="2000" dirty="0" smtClean="0"/>
          </a:p>
          <a:p>
            <a:pPr indent="0"/>
            <a:endParaRPr lang="en-US" sz="20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965070" y="689330"/>
            <a:ext cx="4223755" cy="6168669"/>
          </a:xfrm>
          <a:prstGeom prst="rect">
            <a:avLst/>
          </a:prstGeom>
          <a:solidFill>
            <a:srgbClr val="5A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1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9330"/>
            <a:ext cx="4223755" cy="6168669"/>
          </a:xfrm>
          <a:prstGeom prst="rect">
            <a:avLst/>
          </a:prstGeom>
          <a:solidFill>
            <a:srgbClr val="5A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59007" y="1020952"/>
            <a:ext cx="6996052" cy="538609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64"/>
          <p:cNvSpPr txBox="1">
            <a:spLocks/>
          </p:cNvSpPr>
          <p:nvPr userDrawn="1"/>
        </p:nvSpPr>
        <p:spPr>
          <a:xfrm>
            <a:off x="4484665" y="1916365"/>
            <a:ext cx="7270393" cy="4865370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90563" indent="-233363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7763" indent="-233363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3"/>
              </a:buClr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000" dirty="0" smtClean="0"/>
              <a:t>CLICK</a:t>
            </a:r>
            <a:r>
              <a:rPr lang="en-US" sz="2000" baseline="0" dirty="0" smtClean="0"/>
              <a:t> TO CHANGE TEXT</a:t>
            </a:r>
            <a:endParaRPr lang="en-US" sz="2000" dirty="0" smtClean="0"/>
          </a:p>
          <a:p>
            <a:pPr indent="0">
              <a:buNone/>
            </a:pPr>
            <a:r>
              <a:rPr lang="en-US" sz="1600" dirty="0" smtClean="0"/>
              <a:t>Subtext</a:t>
            </a:r>
          </a:p>
          <a:p>
            <a:pPr indent="0"/>
            <a:endParaRPr lang="en-US" sz="2000" dirty="0" smtClean="0"/>
          </a:p>
          <a:p>
            <a:pPr indent="0"/>
            <a:endParaRPr lang="en-US" sz="2000" dirty="0" smtClean="0"/>
          </a:p>
          <a:p>
            <a:pPr indent="0"/>
            <a:endParaRPr lang="en-US" sz="2000" dirty="0" smtClean="0"/>
          </a:p>
          <a:p>
            <a:pPr indent="0"/>
            <a:endParaRPr lang="en-US" sz="2000" dirty="0" smtClean="0"/>
          </a:p>
          <a:p>
            <a:pPr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5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8657" y="1488441"/>
            <a:ext cx="10969159" cy="359073"/>
          </a:xfrm>
        </p:spPr>
        <p:txBody>
          <a:bodyPr wrap="square">
            <a:spAutoFit/>
          </a:bodyPr>
          <a:lstStyle>
            <a:lvl1pPr marL="0" indent="0">
              <a:buNone/>
              <a:defRPr sz="1600" cap="all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0089" y="2282824"/>
            <a:ext cx="10788650" cy="3843339"/>
          </a:xfrm>
        </p:spPr>
        <p:txBody>
          <a:bodyPr/>
          <a:lstStyle>
            <a:lvl1pPr marL="0" indent="0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177280"/>
            <a:ext cx="3882941" cy="39488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8657" y="1488441"/>
            <a:ext cx="10969159" cy="359073"/>
          </a:xfrm>
        </p:spPr>
        <p:txBody>
          <a:bodyPr wrap="square">
            <a:spAutoFit/>
          </a:bodyPr>
          <a:lstStyle>
            <a:lvl1pPr marL="0" indent="0">
              <a:buNone/>
              <a:defRPr sz="1600" cap="all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859007" y="2177280"/>
            <a:ext cx="6629731" cy="3948883"/>
          </a:xfrm>
        </p:spPr>
        <p:txBody>
          <a:bodyPr/>
          <a:lstStyle>
            <a:lvl1pPr marL="0" indent="0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530225" y="4862513"/>
            <a:ext cx="4668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Text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4351338" y="4862513"/>
            <a:ext cx="4668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Text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8128000" y="4862513"/>
            <a:ext cx="4668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Text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442" y="2235200"/>
            <a:ext cx="3389472" cy="241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419441" y="2235200"/>
            <a:ext cx="3389472" cy="241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8188325" y="2235200"/>
            <a:ext cx="3389472" cy="2413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1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5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4" r="11414"/>
          <a:stretch/>
        </p:blipFill>
        <p:spPr>
          <a:xfrm>
            <a:off x="4374722" y="0"/>
            <a:ext cx="7814103" cy="4690364"/>
          </a:xfrm>
          <a:prstGeom prst="rect">
            <a:avLst/>
          </a:prstGeom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6"/>
          <a:stretch/>
        </p:blipFill>
        <p:spPr>
          <a:xfrm>
            <a:off x="508005" y="3517900"/>
            <a:ext cx="1854587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468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8657" y="1488441"/>
            <a:ext cx="10969159" cy="359073"/>
          </a:xfrm>
        </p:spPr>
        <p:txBody>
          <a:bodyPr wrap="square">
            <a:spAutoFit/>
          </a:bodyPr>
          <a:lstStyle>
            <a:lvl1pPr marL="0" indent="0">
              <a:buNone/>
              <a:defRPr sz="1600" cap="all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13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_logo_clr_RGB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2184400"/>
            <a:ext cx="6197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_Pttrn_2_Org_PPT_d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WE_logo_Sizes_RGB-2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54" y="5082417"/>
            <a:ext cx="1333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_Pttrn_2_Grn_PPT_d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WE_logo_Sizes_RGB-2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54" y="5082417"/>
            <a:ext cx="1333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88825" cy="6858000"/>
          </a:xfrm>
          <a:prstGeom prst="rect">
            <a:avLst/>
          </a:prstGeom>
          <a:solidFill>
            <a:srgbClr val="FF4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9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88825" cy="6858000"/>
          </a:xfrm>
          <a:prstGeom prst="rect">
            <a:avLst/>
          </a:prstGeom>
          <a:solidFill>
            <a:srgbClr val="F792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4D9A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266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_jux_02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>
          <a:xfrm>
            <a:off x="5977001" y="0"/>
            <a:ext cx="6059424" cy="4378452"/>
          </a:xfrm>
          <a:prstGeom prst="rect">
            <a:avLst/>
          </a:prstGeom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6"/>
          <a:stretch/>
        </p:blipFill>
        <p:spPr>
          <a:xfrm>
            <a:off x="508005" y="3517900"/>
            <a:ext cx="1826572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12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5A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B48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CE4EE897-4778-446E-99E0-D189914F62EB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B314-34D4-BD45-A099-2548C8DA6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81" y="192780"/>
            <a:ext cx="4992624" cy="4378452"/>
          </a:xfrm>
          <a:prstGeom prst="rect">
            <a:avLst/>
          </a:prstGeom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0"/>
          <a:stretch/>
        </p:blipFill>
        <p:spPr>
          <a:xfrm>
            <a:off x="508005" y="3517900"/>
            <a:ext cx="183591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4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_jux_03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88900"/>
            <a:ext cx="5309616" cy="4626864"/>
          </a:xfrm>
          <a:prstGeom prst="rect">
            <a:avLst/>
          </a:prstGeom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0"/>
          <a:stretch/>
        </p:blipFill>
        <p:spPr>
          <a:xfrm>
            <a:off x="508005" y="3517900"/>
            <a:ext cx="183591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59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21" y="620226"/>
            <a:ext cx="5414903" cy="4748783"/>
          </a:xfrm>
          <a:prstGeom prst="rect">
            <a:avLst/>
          </a:prstGeom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6"/>
          <a:stretch/>
        </p:blipFill>
        <p:spPr>
          <a:xfrm>
            <a:off x="508005" y="3517900"/>
            <a:ext cx="1854587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32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30" y="469821"/>
            <a:ext cx="6995579" cy="38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6"/>
          <a:stretch/>
        </p:blipFill>
        <p:spPr>
          <a:xfrm>
            <a:off x="508005" y="3517900"/>
            <a:ext cx="1854587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58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59" y="94593"/>
            <a:ext cx="5381937" cy="52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E_logo_clr_pp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3"/>
          <a:stretch/>
        </p:blipFill>
        <p:spPr>
          <a:xfrm>
            <a:off x="508005" y="3517900"/>
            <a:ext cx="1845248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5" y="4517649"/>
            <a:ext cx="11094114" cy="800219"/>
          </a:xfrm>
        </p:spPr>
        <p:txBody>
          <a:bodyPr wrap="square" anchor="t" anchorCtr="0">
            <a:spAutoFit/>
          </a:bodyPr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4" y="5328028"/>
            <a:ext cx="11094115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cap="all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595" y="5968289"/>
            <a:ext cx="5484818" cy="325730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4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_Pttrn_1_Org_PPT_bar_01.png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8669"/>
          </a:xfrm>
          <a:prstGeom prst="rect">
            <a:avLst/>
          </a:prstGeom>
        </p:spPr>
      </p:pic>
      <p:pic>
        <p:nvPicPr>
          <p:cNvPr id="8" name="Picture 7" descr="WE_logo_scrn_ppt.png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6" y="78459"/>
            <a:ext cx="1097280" cy="5340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657" y="1020952"/>
            <a:ext cx="10969943" cy="53860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935360"/>
            <a:ext cx="10969943" cy="419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7331" y="158751"/>
            <a:ext cx="708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C3EE1A-5382-424C-9D44-9E622690F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405872" y="6455664"/>
            <a:ext cx="1600200" cy="290677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0347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4" r:id="rId2"/>
    <p:sldLayoutId id="2147483649" r:id="rId3"/>
    <p:sldLayoutId id="2147483660" r:id="rId4"/>
    <p:sldLayoutId id="2147483715" r:id="rId5"/>
    <p:sldLayoutId id="2147483661" r:id="rId6"/>
    <p:sldLayoutId id="2147483670" r:id="rId7"/>
    <p:sldLayoutId id="2147483672" r:id="rId8"/>
    <p:sldLayoutId id="2147483674" r:id="rId9"/>
    <p:sldLayoutId id="2147483673" r:id="rId10"/>
    <p:sldLayoutId id="2147483696" r:id="rId11"/>
    <p:sldLayoutId id="2147483651" r:id="rId12"/>
    <p:sldLayoutId id="2147483663" r:id="rId13"/>
    <p:sldLayoutId id="2147483675" r:id="rId14"/>
    <p:sldLayoutId id="2147483679" r:id="rId15"/>
    <p:sldLayoutId id="2147483680" r:id="rId16"/>
    <p:sldLayoutId id="2147483669" r:id="rId17"/>
    <p:sldLayoutId id="2147483681" r:id="rId18"/>
    <p:sldLayoutId id="2147483697" r:id="rId19"/>
    <p:sldLayoutId id="2147483698" r:id="rId20"/>
    <p:sldLayoutId id="2147483650" r:id="rId21"/>
    <p:sldLayoutId id="2147483713" r:id="rId22"/>
    <p:sldLayoutId id="2147483662" r:id="rId23"/>
    <p:sldLayoutId id="2147483682" r:id="rId24"/>
    <p:sldLayoutId id="2147483683" r:id="rId25"/>
    <p:sldLayoutId id="2147483665" r:id="rId26"/>
    <p:sldLayoutId id="2147483666" r:id="rId27"/>
    <p:sldLayoutId id="2147483654" r:id="rId28"/>
    <p:sldLayoutId id="2147483712" r:id="rId29"/>
    <p:sldLayoutId id="2147483667" r:id="rId30"/>
    <p:sldLayoutId id="2147483655" r:id="rId31"/>
    <p:sldLayoutId id="2147483693" r:id="rId32"/>
    <p:sldLayoutId id="2147483694" r:id="rId33"/>
    <p:sldLayoutId id="2147483695" r:id="rId34"/>
    <p:sldLayoutId id="2147483684" r:id="rId35"/>
    <p:sldLayoutId id="2147483687" r:id="rId36"/>
    <p:sldLayoutId id="2147483685" r:id="rId37"/>
    <p:sldLayoutId id="2147483686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717" r:id="rId4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1" kern="1200" cap="all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1200"/>
        </a:spcBef>
        <a:buClr>
          <a:schemeClr val="accent3"/>
        </a:buClr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lnSpc>
          <a:spcPct val="110000"/>
        </a:lnSpc>
        <a:spcBef>
          <a:spcPts val="800"/>
        </a:spcBef>
        <a:buClr>
          <a:schemeClr val="accent3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90563" indent="-233363" algn="l" defTabSz="457200" rtl="0" eaLnBrk="1" latinLnBrk="0" hangingPunct="1">
        <a:lnSpc>
          <a:spcPct val="110000"/>
        </a:lnSpc>
        <a:spcBef>
          <a:spcPts val="800"/>
        </a:spcBef>
        <a:buClr>
          <a:schemeClr val="accent3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lnSpc>
          <a:spcPct val="110000"/>
        </a:lnSpc>
        <a:spcBef>
          <a:spcPts val="800"/>
        </a:spcBef>
        <a:buClr>
          <a:schemeClr val="accent3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7763" indent="-233363" algn="l" defTabSz="457200" rtl="0" eaLnBrk="1" latinLnBrk="0" hangingPunct="1">
        <a:lnSpc>
          <a:spcPct val="110000"/>
        </a:lnSpc>
        <a:spcBef>
          <a:spcPts val="800"/>
        </a:spcBef>
        <a:buClr>
          <a:schemeClr val="accent3"/>
        </a:buClr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usinesstech.co.za/news/it-services/194840/adapt-it-turnover-surges-25/" TargetMode="External"/><Relationship Id="rId13" Type="http://schemas.openxmlformats.org/officeDocument/2006/relationships/hyperlink" Target="http://www.itweb.co.za/index.php?option=com_content&amp;view=article&amp;id=164380" TargetMode="External"/><Relationship Id="rId18" Type="http://schemas.openxmlformats.org/officeDocument/2006/relationships/hyperlink" Target="http://www.safrica24.com/technology/were-on-track-to-r3bn-turnover-adapt-it-ceo/20337-news" TargetMode="External"/><Relationship Id="rId3" Type="http://schemas.openxmlformats.org/officeDocument/2006/relationships/hyperlink" Target="http://www.sharenet.co.za/v3/sens_display.php?tdate=20170828073000&amp;seq=3&amp;scode" TargetMode="External"/><Relationship Id="rId21" Type="http://schemas.openxmlformats.org/officeDocument/2006/relationships/hyperlink" Target="http://metrosanews.co.za/2017/08/29/adapt-it-on-course-to-attain-2020-targets/" TargetMode="External"/><Relationship Id="rId7" Type="http://schemas.openxmlformats.org/officeDocument/2006/relationships/hyperlink" Target="https://techcentral.co.za/adapt-predicts-rise-organic-growth/76617/" TargetMode="External"/><Relationship Id="rId12" Type="http://schemas.openxmlformats.org/officeDocument/2006/relationships/hyperlink" Target="http://www.engineeringnews.co.za/article/adapt-it-pursues-pan-african-expansion-2017-08-28" TargetMode="External"/><Relationship Id="rId17" Type="http://schemas.openxmlformats.org/officeDocument/2006/relationships/hyperlink" Target="https://www.moneyweb.co.za/moneyweb-radio/adapt-it-tracks-its-2020-growth-target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cnbcafrica.com/videos/2017/08/28/adapt-it-fy-heps-up-10/" TargetMode="External"/><Relationship Id="rId20" Type="http://schemas.openxmlformats.org/officeDocument/2006/relationships/hyperlink" Target="http://gautengguardian.co.za/index.php/2017/08/29/adapt-it-on-course-to-attain-2020-targets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moneyweb.co.za/news/companies-and-deals/adapt-it-hikes-dividend-per-share-by-23/" TargetMode="External"/><Relationship Id="rId11" Type="http://schemas.openxmlformats.org/officeDocument/2006/relationships/hyperlink" Target="http://www.tshwifi.com/technology-main/techcentral/adapt-it-predicts-rise-in-organic-growth/" TargetMode="External"/><Relationship Id="rId24" Type="http://schemas.openxmlformats.org/officeDocument/2006/relationships/hyperlink" Target="http://cajnewsafrica.com/2017/08/29/adapt-it-on-course-to-attain-2020-targets/" TargetMode="External"/><Relationship Id="rId5" Type="http://schemas.openxmlformats.org/officeDocument/2006/relationships/hyperlink" Target="http://www.tshwifi.com/technology-main/techcentral/adapt-it-hikes-dividend-per-share-by-23/" TargetMode="External"/><Relationship Id="rId15" Type="http://schemas.openxmlformats.org/officeDocument/2006/relationships/hyperlink" Target="http://www.fin24.com/Tech/Companies/watch-were-on-track-to-r3bn-turnover-adapt-it-ceo-20170828" TargetMode="External"/><Relationship Id="rId23" Type="http://schemas.openxmlformats.org/officeDocument/2006/relationships/hyperlink" Target="http://www.itweb.co.za/index.php?option=com_content&amp;view=article&amp;id=164404" TargetMode="External"/><Relationship Id="rId10" Type="http://schemas.openxmlformats.org/officeDocument/2006/relationships/hyperlink" Target="http://www.biznisafrica.com/adapt-gross-profit-rises-zar573-3-million/" TargetMode="External"/><Relationship Id="rId19" Type="http://schemas.openxmlformats.org/officeDocument/2006/relationships/hyperlink" Target="https://www.businesslive.co.za/bd/companies/telecoms-and-technology/2017-08-29-adapt-it-raises-dividend-23/" TargetMode="External"/><Relationship Id="rId4" Type="http://schemas.openxmlformats.org/officeDocument/2006/relationships/hyperlink" Target="https://techcentral.co.za/adapt-hikes-dividend-per-share-23/76608/" TargetMode="External"/><Relationship Id="rId9" Type="http://schemas.openxmlformats.org/officeDocument/2006/relationships/hyperlink" Target="http://www.itweb.co.za/index.php?option=com_content&amp;view=article&amp;id=164343" TargetMode="External"/><Relationship Id="rId14" Type="http://schemas.openxmlformats.org/officeDocument/2006/relationships/hyperlink" Target="http://www.fin24.com/Markets/Equities/financials-and-retailers-drag-the-jse-down-20170828" TargetMode="External"/><Relationship Id="rId22" Type="http://schemas.openxmlformats.org/officeDocument/2006/relationships/hyperlink" Target="http://finnewsafrica.com/2017/08/adapt-it-on-course-to-attain-2020-targe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18025"/>
            <a:ext cx="11093450" cy="10772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Adapt it report – financial results announcement project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74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5969000"/>
            <a:ext cx="5484813" cy="329321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4 SEPTEMBER 2017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interviews on the announcement 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EE1A-5382-424C-9D44-9E622690F647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441" y="2086927"/>
            <a:ext cx="10969159" cy="3336298"/>
          </a:xfrm>
        </p:spPr>
        <p:txBody>
          <a:bodyPr numCol="2"/>
          <a:lstStyle/>
          <a:p>
            <a:r>
              <a:rPr lang="en-GB" b="1" dirty="0" smtClean="0"/>
              <a:t>13 interviews secured:</a:t>
            </a:r>
          </a:p>
          <a:p>
            <a:r>
              <a:rPr lang="en-US" dirty="0"/>
              <a:t>•	</a:t>
            </a:r>
            <a:r>
              <a:rPr lang="en-US" cap="none" dirty="0" smtClean="0"/>
              <a:t>Kyle Venktess, Fin 24</a:t>
            </a:r>
          </a:p>
          <a:p>
            <a:r>
              <a:rPr lang="en-US" cap="none" dirty="0" smtClean="0"/>
              <a:t>•	</a:t>
            </a:r>
            <a:r>
              <a:rPr lang="en-US" cap="none" dirty="0" err="1" smtClean="0"/>
              <a:t>Sandile</a:t>
            </a:r>
            <a:r>
              <a:rPr lang="en-US" cap="none" dirty="0" smtClean="0"/>
              <a:t> Mchunu, Business Report</a:t>
            </a:r>
          </a:p>
          <a:p>
            <a:r>
              <a:rPr lang="en-US" cap="none" dirty="0" smtClean="0"/>
              <a:t>•	Paula Gilbert, </a:t>
            </a:r>
            <a:r>
              <a:rPr lang="en-US" cap="none" dirty="0" err="1" smtClean="0"/>
              <a:t>Itweb</a:t>
            </a:r>
            <a:r>
              <a:rPr lang="en-US" cap="none" dirty="0" smtClean="0"/>
              <a:t> </a:t>
            </a:r>
          </a:p>
          <a:p>
            <a:r>
              <a:rPr lang="en-US" cap="none" dirty="0" smtClean="0"/>
              <a:t>•	Marc </a:t>
            </a:r>
            <a:r>
              <a:rPr lang="en-US" cap="none" dirty="0" err="1" smtClean="0"/>
              <a:t>Husenfuss</a:t>
            </a:r>
            <a:r>
              <a:rPr lang="en-US" cap="none" dirty="0" smtClean="0"/>
              <a:t>, Business Day </a:t>
            </a:r>
          </a:p>
          <a:p>
            <a:r>
              <a:rPr lang="en-US" cap="none" dirty="0" smtClean="0"/>
              <a:t>•	Schalk Burger, Engineering News</a:t>
            </a:r>
          </a:p>
          <a:p>
            <a:r>
              <a:rPr lang="en-US" cap="none" dirty="0" smtClean="0"/>
              <a:t>•	Justin Brown, City Press </a:t>
            </a:r>
          </a:p>
          <a:p>
            <a:r>
              <a:rPr lang="en-US" cap="none" dirty="0" smtClean="0"/>
              <a:t>•	Keith McLachlan, smallcaps.co.za </a:t>
            </a:r>
          </a:p>
          <a:p>
            <a:endParaRPr lang="en-US" cap="none" dirty="0" smtClean="0"/>
          </a:p>
          <a:p>
            <a:r>
              <a:rPr lang="en-US" cap="none" dirty="0" smtClean="0"/>
              <a:t>•	Duncan McLeod, Tech Central </a:t>
            </a:r>
          </a:p>
          <a:p>
            <a:r>
              <a:rPr lang="en-US" cap="none" dirty="0" smtClean="0"/>
              <a:t>•	</a:t>
            </a:r>
            <a:r>
              <a:rPr lang="en-US" cap="none" dirty="0" err="1" smtClean="0"/>
              <a:t>Nqobile</a:t>
            </a:r>
            <a:r>
              <a:rPr lang="en-US" cap="none" dirty="0" smtClean="0"/>
              <a:t> </a:t>
            </a:r>
            <a:r>
              <a:rPr lang="en-US" cap="none" dirty="0" err="1" smtClean="0"/>
              <a:t>Dludla</a:t>
            </a:r>
            <a:r>
              <a:rPr lang="en-US" cap="none" dirty="0" smtClean="0"/>
              <a:t>, Thomson Reuters</a:t>
            </a:r>
          </a:p>
          <a:p>
            <a:r>
              <a:rPr lang="en-US" cap="none" dirty="0" smtClean="0"/>
              <a:t>•	</a:t>
            </a:r>
            <a:r>
              <a:rPr lang="en-US" cap="none" dirty="0" err="1" smtClean="0"/>
              <a:t>Natassia</a:t>
            </a:r>
            <a:r>
              <a:rPr lang="en-US" cap="none" dirty="0" smtClean="0"/>
              <a:t> </a:t>
            </a:r>
            <a:r>
              <a:rPr lang="en-US" cap="none" dirty="0" err="1" smtClean="0"/>
              <a:t>Arendse</a:t>
            </a:r>
            <a:r>
              <a:rPr lang="en-US" cap="none" dirty="0" smtClean="0"/>
              <a:t>, SA FM</a:t>
            </a:r>
          </a:p>
          <a:p>
            <a:r>
              <a:rPr lang="en-US" cap="none" dirty="0" smtClean="0"/>
              <a:t>•	</a:t>
            </a:r>
            <a:r>
              <a:rPr lang="en-US" cap="none" dirty="0" err="1" smtClean="0"/>
              <a:t>Andile</a:t>
            </a:r>
            <a:r>
              <a:rPr lang="en-US" cap="none" dirty="0" smtClean="0"/>
              <a:t> </a:t>
            </a:r>
            <a:r>
              <a:rPr lang="en-US" cap="none" dirty="0" err="1" smtClean="0"/>
              <a:t>Khumalo</a:t>
            </a:r>
            <a:r>
              <a:rPr lang="en-US" cap="none" dirty="0" smtClean="0"/>
              <a:t>, Power FM</a:t>
            </a:r>
          </a:p>
          <a:p>
            <a:r>
              <a:rPr lang="en-US" cap="none" dirty="0" smtClean="0"/>
              <a:t>•	</a:t>
            </a:r>
            <a:r>
              <a:rPr lang="en-US" cap="none" dirty="0" err="1" smtClean="0"/>
              <a:t>Mashudu</a:t>
            </a:r>
            <a:r>
              <a:rPr lang="en-US" cap="none" dirty="0" smtClean="0"/>
              <a:t> </a:t>
            </a:r>
            <a:r>
              <a:rPr lang="en-US" cap="none" dirty="0" err="1" smtClean="0"/>
              <a:t>Masutha</a:t>
            </a:r>
            <a:r>
              <a:rPr lang="en-US" cap="none" dirty="0" smtClean="0"/>
              <a:t>/David Williams, CNBC Africa </a:t>
            </a:r>
          </a:p>
          <a:p>
            <a:r>
              <a:rPr lang="en-US" cap="none" dirty="0" smtClean="0"/>
              <a:t>•	</a:t>
            </a:r>
            <a:r>
              <a:rPr lang="en-US" cap="none" dirty="0" err="1" smtClean="0"/>
              <a:t>Gugulethu</a:t>
            </a:r>
            <a:r>
              <a:rPr lang="en-US" cap="none" dirty="0" smtClean="0"/>
              <a:t> </a:t>
            </a:r>
            <a:r>
              <a:rPr lang="en-US" cap="none" dirty="0" err="1" smtClean="0"/>
              <a:t>Cele</a:t>
            </a:r>
            <a:r>
              <a:rPr lang="en-US" cap="none" dirty="0" smtClean="0"/>
              <a:t>, Kaya FM </a:t>
            </a:r>
          </a:p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86541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Online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441" y="1680717"/>
            <a:ext cx="10969943" cy="41908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ZA" sz="16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ZA" sz="1600" dirty="0" err="1" smtClean="0"/>
              <a:t>Sharenet</a:t>
            </a:r>
            <a:r>
              <a:rPr lang="en-ZA" sz="1600" dirty="0" smtClean="0"/>
              <a:t>-</a:t>
            </a:r>
            <a:r>
              <a:rPr lang="en-GB" sz="1600" u="sng" dirty="0">
                <a:hlinkClick r:id="rId3"/>
              </a:rPr>
              <a:t>Adapt IT holdings limited- preliminary summarized consolidated audited results  for the year ended 2017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 smtClean="0"/>
              <a:t>Tech Central- </a:t>
            </a:r>
            <a:r>
              <a:rPr lang="en-GB" sz="1600" u="sng" dirty="0">
                <a:hlinkClick r:id="rId4"/>
              </a:rPr>
              <a:t>Adapt IT hikes dividend per share by 23% </a:t>
            </a:r>
            <a:endParaRPr lang="en-GB" sz="16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Tshwi-Fi-  </a:t>
            </a:r>
            <a:r>
              <a:rPr lang="en-GB" sz="1600" u="sng" dirty="0">
                <a:hlinkClick r:id="rId5"/>
              </a:rPr>
              <a:t>Adapt IT hike dividend per share by 23%</a:t>
            </a:r>
            <a:endParaRPr lang="en-ZA" sz="16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Money Web- </a:t>
            </a:r>
            <a:r>
              <a:rPr lang="en-GB" sz="1600" u="sng" dirty="0">
                <a:hlinkClick r:id="rId6"/>
              </a:rPr>
              <a:t>Adapt IT hikes dividend share by 23</a:t>
            </a:r>
            <a:r>
              <a:rPr lang="en-GB" sz="1600" u="sng" dirty="0" smtClean="0">
                <a:hlinkClick r:id="rId6"/>
              </a:rPr>
              <a:t>%</a:t>
            </a:r>
            <a:endParaRPr lang="en-GB" sz="16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Tech Central- </a:t>
            </a:r>
            <a:r>
              <a:rPr lang="en-GB" sz="1600" u="sng" dirty="0">
                <a:hlinkClick r:id="rId7"/>
              </a:rPr>
              <a:t>Adapt IT predicts rise in organic growth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Business Tech- </a:t>
            </a:r>
            <a:r>
              <a:rPr lang="en-GB" sz="1600" u="sng" dirty="0">
                <a:hlinkClick r:id="rId8"/>
              </a:rPr>
              <a:t>Adapt IT turnover surges 25%</a:t>
            </a:r>
            <a:endParaRPr lang="en-GB" sz="16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IT Web- </a:t>
            </a:r>
            <a:r>
              <a:rPr lang="en-GB" sz="1600" u="sng" dirty="0">
                <a:hlinkClick r:id="rId9"/>
              </a:rPr>
              <a:t>Adapt IT reports strong turn over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Biznis Africa-  </a:t>
            </a:r>
            <a:r>
              <a:rPr lang="en-GB" sz="1600" u="sng" dirty="0">
                <a:hlinkClick r:id="rId10"/>
              </a:rPr>
              <a:t>Adapt IT gross profit rises to ZAR 573.3 million</a:t>
            </a:r>
            <a:endParaRPr lang="fr-F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600" dirty="0" smtClean="0"/>
              <a:t>Tshwi-Fi- </a:t>
            </a:r>
            <a:r>
              <a:rPr lang="en-GB" sz="1600" u="sng" dirty="0">
                <a:hlinkClick r:id="rId11"/>
              </a:rPr>
              <a:t>Adapt IT predicts rise in the organic growth</a:t>
            </a:r>
            <a:endParaRPr lang="en-US" sz="16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Engineering News- </a:t>
            </a:r>
            <a:r>
              <a:rPr lang="en-GB" sz="1600" u="sng" dirty="0">
                <a:hlinkClick r:id="rId12"/>
              </a:rPr>
              <a:t>Adapt IT pursues Pan- African </a:t>
            </a:r>
            <a:r>
              <a:rPr lang="en-GB" sz="1600" u="sng" dirty="0" smtClean="0">
                <a:hlinkClick r:id="rId12"/>
              </a:rPr>
              <a:t>expansion</a:t>
            </a:r>
            <a:endParaRPr lang="en-GB" sz="1600" u="sng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600" u="sng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IT </a:t>
            </a:r>
            <a:r>
              <a:rPr lang="en-GB" sz="1600" dirty="0" smtClean="0"/>
              <a:t>Web- </a:t>
            </a:r>
            <a:r>
              <a:rPr lang="en-GB" dirty="0"/>
              <a:t> </a:t>
            </a:r>
            <a:r>
              <a:rPr lang="en-US" sz="1600" u="sng" dirty="0">
                <a:hlinkClick r:id="rId13"/>
              </a:rPr>
              <a:t>Adapt IT on track to reach its 2020 growth </a:t>
            </a:r>
            <a:r>
              <a:rPr lang="en-US" sz="1600" u="sng" dirty="0" smtClean="0">
                <a:hlinkClick r:id="rId13"/>
              </a:rPr>
              <a:t>target</a:t>
            </a:r>
            <a:endParaRPr lang="en-GB" sz="16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Fin24- </a:t>
            </a:r>
            <a:r>
              <a:rPr lang="en-GB" sz="1600" u="sng" dirty="0">
                <a:hlinkClick r:id="rId14"/>
              </a:rPr>
              <a:t>Financials and retailers drag the JSE down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Fin24-  </a:t>
            </a:r>
            <a:r>
              <a:rPr lang="en-GB" sz="1600" u="sng" dirty="0">
                <a:hlinkClick r:id="rId15"/>
              </a:rPr>
              <a:t>Watch:  We're on track to 3bn turnover- Adapt IT CEO</a:t>
            </a:r>
            <a:r>
              <a:rPr lang="en-GB" sz="16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CNBC Africa-  </a:t>
            </a:r>
            <a:r>
              <a:rPr lang="en-GB" sz="1600" dirty="0">
                <a:hlinkClick r:id="rId16"/>
              </a:rPr>
              <a:t>Adapt IT HEPS 10%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Money </a:t>
            </a:r>
            <a:r>
              <a:rPr lang="en-US" sz="1600" dirty="0" smtClean="0"/>
              <a:t>Web-  </a:t>
            </a:r>
            <a:r>
              <a:rPr lang="en-US" sz="1600" u="sng" dirty="0">
                <a:hlinkClick r:id="rId17"/>
              </a:rPr>
              <a:t>Adapt IT tracks its 2020 growth target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SAfrica- </a:t>
            </a:r>
            <a:r>
              <a:rPr lang="en-US" sz="1600" u="sng" dirty="0">
                <a:hlinkClick r:id="rId18"/>
              </a:rPr>
              <a:t>We’re on track to R3bn turnover - Adapt IT CEO</a:t>
            </a:r>
            <a:r>
              <a:rPr lang="en-US" sz="1600" dirty="0" smtClean="0"/>
              <a:t>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Business Live- </a:t>
            </a:r>
            <a:r>
              <a:rPr lang="en-GB" sz="1600" dirty="0" smtClean="0"/>
              <a:t> </a:t>
            </a:r>
            <a:r>
              <a:rPr lang="en-US" sz="1600" u="sng" dirty="0">
                <a:hlinkClick r:id="rId19"/>
              </a:rPr>
              <a:t>Adapt IT raises dividend 23</a:t>
            </a:r>
            <a:r>
              <a:rPr lang="en-US" sz="1600" u="sng" dirty="0" smtClean="0">
                <a:hlinkClick r:id="rId19"/>
              </a:rPr>
              <a:t>%</a:t>
            </a:r>
            <a:endParaRPr lang="en-US" sz="16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Gauteng Guardian- </a:t>
            </a:r>
            <a:r>
              <a:rPr lang="en-US" sz="1600" dirty="0" smtClean="0">
                <a:hlinkClick r:id="rId20"/>
              </a:rPr>
              <a:t>Adapt IT on course to attain 2020 targets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Metro </a:t>
            </a:r>
            <a:r>
              <a:rPr lang="en-US" sz="1600" dirty="0"/>
              <a:t>News-  </a:t>
            </a:r>
            <a:r>
              <a:rPr lang="en-US" sz="1600" dirty="0" smtClean="0">
                <a:hlinkClick r:id="rId21"/>
              </a:rPr>
              <a:t>Adapt IT on course to attain 2020 targets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Fin </a:t>
            </a:r>
            <a:r>
              <a:rPr lang="en-US" sz="1600" dirty="0"/>
              <a:t>News  Africa- </a:t>
            </a:r>
            <a:r>
              <a:rPr lang="en-US" sz="1600" dirty="0" smtClean="0">
                <a:hlinkClick r:id="rId22"/>
              </a:rPr>
              <a:t>Adapt IT  Course to attain 2020 targets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IT Web-  </a:t>
            </a:r>
            <a:r>
              <a:rPr lang="en-US" sz="1600" dirty="0" smtClean="0">
                <a:hlinkClick r:id="rId23"/>
              </a:rPr>
              <a:t>Adapt IT sees East Africa Future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CAJ </a:t>
            </a:r>
            <a:r>
              <a:rPr lang="en-US" sz="1600" dirty="0"/>
              <a:t>News Africa-  </a:t>
            </a:r>
            <a:r>
              <a:rPr lang="en-US" sz="1600" dirty="0" smtClean="0">
                <a:hlinkClick r:id="rId24"/>
              </a:rPr>
              <a:t>Adapt IT on course to attain 2020 targets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mn-FI" sz="1600" dirty="0"/>
          </a:p>
        </p:txBody>
      </p:sp>
    </p:spTree>
    <p:extLst>
      <p:ext uri="{BB962C8B-B14F-4D97-AF65-F5344CB8AC3E}">
        <p14:creationId xmlns:p14="http://schemas.microsoft.com/office/powerpoint/2010/main" val="731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Snapshot of Online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70" y="4249134"/>
            <a:ext cx="2145330" cy="1913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28" y="1860918"/>
            <a:ext cx="1876002" cy="180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4" y="1860918"/>
            <a:ext cx="2154502" cy="1802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4" y="3861948"/>
            <a:ext cx="2154502" cy="1729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39" y="1860918"/>
            <a:ext cx="2052164" cy="2805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46" y="1844138"/>
            <a:ext cx="1838639" cy="2049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39" y="4813499"/>
            <a:ext cx="2000208" cy="1077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32" y="4249134"/>
            <a:ext cx="1761309" cy="17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print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8656" y="2664461"/>
            <a:ext cx="10969943" cy="41908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/>
              <a:t>Business Day, late Final-  Adapt IT raises dividend 23%</a:t>
            </a:r>
          </a:p>
          <a:p>
            <a:r>
              <a:rPr lang="en-ZA" sz="1600" dirty="0"/>
              <a:t>Business Day, late final ( companies and markets)- Adapt IT raises dividend by 23%</a:t>
            </a:r>
          </a:p>
          <a:p>
            <a:r>
              <a:rPr lang="en-ZA" sz="1600" dirty="0"/>
              <a:t>Business Day, Final- Adapt IT dividends by 23%</a:t>
            </a:r>
          </a:p>
          <a:p>
            <a:r>
              <a:rPr lang="en-US" sz="1600" dirty="0"/>
              <a:t>Business Day, Final- Adapt IT raises dividend to 23%</a:t>
            </a:r>
          </a:p>
          <a:p>
            <a:r>
              <a:rPr lang="en-US" sz="1600" dirty="0"/>
              <a:t>Fin Week- Market Place: Simon Says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mn-FI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559561"/>
            <a:ext cx="47244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41" y="3344922"/>
            <a:ext cx="37084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Snapshot of print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26" y="2172592"/>
            <a:ext cx="2764924" cy="3466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3" y="1674980"/>
            <a:ext cx="2455837" cy="3156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84" y="3806785"/>
            <a:ext cx="2838415" cy="2740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3" y="4946692"/>
            <a:ext cx="3113694" cy="1600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22" y="1893954"/>
            <a:ext cx="3929012" cy="1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broadcast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1513" y="1831188"/>
            <a:ext cx="10969943" cy="419080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/>
              <a:t>702 FM, Repeat – Market update</a:t>
            </a:r>
            <a:endParaRPr lang="en-GB" sz="1600" dirty="0"/>
          </a:p>
          <a:p>
            <a:pPr lvl="0"/>
            <a:r>
              <a:rPr lang="en-US" sz="1600" dirty="0"/>
              <a:t>CNBC Africa, Adapt IT hikes dividend per share by</a:t>
            </a:r>
            <a:endParaRPr lang="en-GB" sz="1600" dirty="0"/>
          </a:p>
          <a:p>
            <a:pPr lvl="0"/>
            <a:r>
              <a:rPr lang="en-US" sz="1600" dirty="0"/>
              <a:t>Kaya FM, Show line up – Kaya </a:t>
            </a:r>
            <a:r>
              <a:rPr lang="en-US" sz="1600" dirty="0" err="1"/>
              <a:t>Bizz</a:t>
            </a:r>
            <a:r>
              <a:rPr lang="en-US" sz="1600" dirty="0"/>
              <a:t>, </a:t>
            </a:r>
          </a:p>
          <a:p>
            <a:pPr lvl="0"/>
            <a:r>
              <a:rPr lang="en-US" sz="1600" dirty="0"/>
              <a:t>Kaya FM, Company Results – Adapt IT</a:t>
            </a:r>
          </a:p>
          <a:p>
            <a:pPr lvl="0"/>
            <a:r>
              <a:rPr lang="en-US" sz="1600" dirty="0"/>
              <a:t>CNBC Africa, Adapt IT’s turnover for the past financial year increased by 25%  </a:t>
            </a:r>
          </a:p>
          <a:p>
            <a:pPr lvl="0"/>
            <a:r>
              <a:rPr lang="en-US" sz="1600" dirty="0"/>
              <a:t>CNBC Africa, Local markets with Joseph </a:t>
            </a:r>
            <a:r>
              <a:rPr lang="en-US" sz="1600" dirty="0" err="1"/>
              <a:t>Busha</a:t>
            </a:r>
            <a:endParaRPr lang="en-US" sz="1600" dirty="0"/>
          </a:p>
          <a:p>
            <a:pPr lvl="0"/>
            <a:r>
              <a:rPr lang="en-US" sz="1600" dirty="0"/>
              <a:t>Mix FM, Market commentary with Simon Brown</a:t>
            </a:r>
            <a:endParaRPr lang="en-GB" sz="1600" dirty="0"/>
          </a:p>
          <a:p>
            <a:pPr lvl="0"/>
            <a:r>
              <a:rPr lang="en-US" sz="1600" dirty="0"/>
              <a:t>Business Day TV, Adapt IT FY earnings up 2%, hikes </a:t>
            </a:r>
          </a:p>
          <a:p>
            <a:pPr lvl="0"/>
            <a:r>
              <a:rPr lang="en-US" sz="1600" dirty="0"/>
              <a:t>SA FM, Interview with Adapt IT CEO</a:t>
            </a:r>
          </a:p>
          <a:p>
            <a:pPr lvl="0"/>
            <a:r>
              <a:rPr lang="en-US" sz="1600" dirty="0"/>
              <a:t>Business Day TV, A look at equity space with Kyle Burgess from Nedbank Private Wealth</a:t>
            </a:r>
            <a:endParaRPr lang="en-GB" sz="1600" dirty="0"/>
          </a:p>
          <a:p>
            <a:pPr lvl="0"/>
            <a:r>
              <a:rPr lang="en-US" sz="1600" dirty="0"/>
              <a:t>SA FM- Show line </a:t>
            </a:r>
            <a:r>
              <a:rPr lang="en-US" sz="1600" dirty="0" smtClean="0"/>
              <a:t>up</a:t>
            </a:r>
          </a:p>
          <a:p>
            <a:pPr lvl="0"/>
            <a:endParaRPr lang="en-GB" sz="1600" dirty="0"/>
          </a:p>
          <a:p>
            <a:pPr lvl="0"/>
            <a:endParaRPr lang="en-GB" sz="1600" dirty="0"/>
          </a:p>
          <a:p>
            <a:pPr lvl="0"/>
            <a:r>
              <a:rPr lang="en-US" sz="1600" dirty="0"/>
              <a:t>CNBC Africa, Repeat --- Adapt IT's turnover for the past financial year increased by 25%, </a:t>
            </a:r>
          </a:p>
          <a:p>
            <a:pPr lvl="0"/>
            <a:r>
              <a:rPr lang="en-US" sz="1600" dirty="0"/>
              <a:t>Power FM, An interview with Adapt IT CEO, </a:t>
            </a:r>
            <a:endParaRPr lang="en-GB" sz="1600" dirty="0"/>
          </a:p>
          <a:p>
            <a:pPr lvl="0"/>
            <a:r>
              <a:rPr lang="en-US" sz="1600" dirty="0"/>
              <a:t>Business Day TV, Repeat --- Adapt IT FY earnings up 2%, hikes dividend 23%, </a:t>
            </a:r>
          </a:p>
          <a:p>
            <a:pPr lvl="0"/>
            <a:r>
              <a:rPr lang="en-US" sz="1600" dirty="0"/>
              <a:t>Business Day TV, Repeat – Adapt IT FY earnings up 2%, hikes dividend 23%</a:t>
            </a:r>
          </a:p>
          <a:p>
            <a:pPr lvl="0"/>
            <a:r>
              <a:rPr lang="en-US" sz="1600" dirty="0"/>
              <a:t> Business Day TV, Repeat - A look at equity space with Kyle Burgess from Nedbank Private Wealth</a:t>
            </a:r>
          </a:p>
          <a:p>
            <a:pPr lvl="0"/>
            <a:r>
              <a:rPr lang="en-US" sz="1600" dirty="0"/>
              <a:t>Business Day TV, Repeat - A look at equity space with Kyle Burgess from Nedbank Private Wealth</a:t>
            </a:r>
          </a:p>
          <a:p>
            <a:pPr lvl="0"/>
            <a:r>
              <a:rPr lang="en-US" sz="1600" dirty="0"/>
              <a:t>Business Day TV, Company Wrap 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mn-FI" sz="1600" dirty="0"/>
          </a:p>
        </p:txBody>
      </p:sp>
    </p:spTree>
    <p:extLst>
      <p:ext uri="{BB962C8B-B14F-4D97-AF65-F5344CB8AC3E}">
        <p14:creationId xmlns:p14="http://schemas.microsoft.com/office/powerpoint/2010/main" val="18494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Snapshot of broadcast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" y="1742091"/>
            <a:ext cx="4218705" cy="219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05" y="1841621"/>
            <a:ext cx="2428974" cy="2036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71" y="4949819"/>
            <a:ext cx="2749329" cy="14452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8" y="5010069"/>
            <a:ext cx="1490454" cy="14452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4" y="5010069"/>
            <a:ext cx="2384461" cy="14132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67" y="1776695"/>
            <a:ext cx="1641731" cy="957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59" y="3161358"/>
            <a:ext cx="1222282" cy="12864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73" y="4949819"/>
            <a:ext cx="1752631" cy="13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  <a:ea typeface="+mj-ea"/>
                <a:cs typeface="+mj-cs"/>
              </a:rPr>
              <a:t>Snapshot of social media coverage</a:t>
            </a:r>
            <a:endParaRPr lang="en-US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296650" y="158750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183FE-ADCE-C04A-BB54-528D4CB43205}" type="slidenum">
              <a:rPr lang="en-US" sz="12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45" y="3885624"/>
            <a:ext cx="4655356" cy="2425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2" y="1589997"/>
            <a:ext cx="4352598" cy="2295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2" y="1579055"/>
            <a:ext cx="4939469" cy="22224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2" y="3996102"/>
            <a:ext cx="4383705" cy="22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5A5A5A"/>
      </a:dk2>
      <a:lt2>
        <a:srgbClr val="FFFFFF"/>
      </a:lt2>
      <a:accent1>
        <a:srgbClr val="FF4200"/>
      </a:accent1>
      <a:accent2>
        <a:srgbClr val="8DC63F"/>
      </a:accent2>
      <a:accent3>
        <a:srgbClr val="F7921E"/>
      </a:accent3>
      <a:accent4>
        <a:srgbClr val="5A5A5A"/>
      </a:accent4>
      <a:accent5>
        <a:srgbClr val="4D9A0F"/>
      </a:accent5>
      <a:accent6>
        <a:srgbClr val="26672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708A96F7A2A344B29D6C58639A3933" ma:contentTypeVersion="0" ma:contentTypeDescription="Create a new document." ma:contentTypeScope="" ma:versionID="7ef5613f4e5e8221a8ddf23b80d78e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7B857C-8D66-4865-A664-51D7466B532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C5A097-41B6-4A3F-ACDF-526A28844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EBDD8-9194-47BB-97DD-F13DD8E02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546</Words>
  <Application>Microsoft Office PowerPoint</Application>
  <PresentationFormat>Custom</PresentationFormat>
  <Paragraphs>106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Adapt it report – financial results announcement project</vt:lpstr>
      <vt:lpstr>Overview of interviews on the announcement day</vt:lpstr>
      <vt:lpstr>Online coverage</vt:lpstr>
      <vt:lpstr>Snapshot of Online coverage</vt:lpstr>
      <vt:lpstr>print coverage</vt:lpstr>
      <vt:lpstr>Snapshot of print coverage</vt:lpstr>
      <vt:lpstr>broadcast coverage</vt:lpstr>
      <vt:lpstr>Snapshot of broadcast coverage</vt:lpstr>
      <vt:lpstr>Snapshot of social media coverage</vt:lpstr>
      <vt:lpstr>PowerPoint Presentation</vt:lpstr>
    </vt:vector>
  </TitlesOfParts>
  <Company>ChromaCreative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Kip</dc:creator>
  <cp:lastModifiedBy>Riaan Gouws</cp:lastModifiedBy>
  <cp:revision>132</cp:revision>
  <cp:lastPrinted>2015-07-14T20:02:21Z</cp:lastPrinted>
  <dcterms:created xsi:type="dcterms:W3CDTF">2015-07-01T23:08:30Z</dcterms:created>
  <dcterms:modified xsi:type="dcterms:W3CDTF">2017-09-04T07:13:28Z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0x01010063708A96F7A2A344B29D6C58639A3933</vt:lpwstr>
  </property>
</Properties>
</file>