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8" r:id="rId35"/>
    <p:sldId id="299" r:id="rId36"/>
    <p:sldId id="300" r:id="rId37"/>
    <p:sldId id="301" r:id="rId38"/>
    <p:sldId id="302" r:id="rId39"/>
    <p:sldId id="303" r:id="rId4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hula" initials="SC" lastIdx="1" clrIdx="0">
    <p:extLst/>
  </p:cmAuthor>
  <p:cmAuthor id="2" name="David Wasserstrom" initials="DW"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24A"/>
    <a:srgbClr val="008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424" autoAdjust="0"/>
  </p:normalViewPr>
  <p:slideViewPr>
    <p:cSldViewPr snapToGrid="0">
      <p:cViewPr varScale="1">
        <p:scale>
          <a:sx n="57" d="100"/>
          <a:sy n="57" d="100"/>
        </p:scale>
        <p:origin x="13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5230B5FB-F23E-4F68-9A2A-42D681A6BD77}" type="datetimeFigureOut">
              <a:rPr lang="en-US" smtClean="0"/>
              <a:t>5/28/2020</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6274EAFA-A611-4346-8CFC-A0C777E7FF74}" type="slidenum">
              <a:rPr lang="en-US" smtClean="0"/>
              <a:t>‹#›</a:t>
            </a:fld>
            <a:endParaRPr lang="en-US"/>
          </a:p>
        </p:txBody>
      </p:sp>
    </p:spTree>
    <p:extLst>
      <p:ext uri="{BB962C8B-B14F-4D97-AF65-F5344CB8AC3E}">
        <p14:creationId xmlns:p14="http://schemas.microsoft.com/office/powerpoint/2010/main" val="552453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1"/>
            <a:ext cx="3170583" cy="482027"/>
          </a:xfrm>
          <a:prstGeom prst="rect">
            <a:avLst/>
          </a:prstGeom>
        </p:spPr>
        <p:txBody>
          <a:bodyPr vert="horz" lIns="94851" tIns="47425" rIns="94851" bIns="47425" rtlCol="0"/>
          <a:lstStyle>
            <a:lvl1pPr algn="r">
              <a:defRPr sz="1200"/>
            </a:lvl1pPr>
          </a:lstStyle>
          <a:p>
            <a:fld id="{DF517777-F11A-4DF7-872C-B3D67B8F9ACD}" type="datetimeFigureOut">
              <a:rPr lang="en-US" smtClean="0"/>
              <a:t>5/28/2020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620250"/>
            <a:ext cx="5850835" cy="3780800"/>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2027"/>
          </a:xfrm>
          <a:prstGeom prst="rect">
            <a:avLst/>
          </a:prstGeom>
        </p:spPr>
        <p:txBody>
          <a:bodyPr vert="horz" lIns="94851" tIns="47425" rIns="94851" bIns="47425" rtlCol="0" anchor="b"/>
          <a:lstStyle>
            <a:lvl1pPr algn="r">
              <a:defRPr sz="1200"/>
            </a:lvl1pPr>
          </a:lstStyle>
          <a:p>
            <a:fld id="{A781E6B4-A752-48B9-ACB1-E7BEB52E9C78}" type="slidenum">
              <a:rPr lang="en-US" smtClean="0"/>
              <a:t>‹#›</a:t>
            </a:fld>
            <a:endParaRPr lang="en-US"/>
          </a:p>
        </p:txBody>
      </p:sp>
    </p:spTree>
    <p:extLst>
      <p:ext uri="{BB962C8B-B14F-4D97-AF65-F5344CB8AC3E}">
        <p14:creationId xmlns:p14="http://schemas.microsoft.com/office/powerpoint/2010/main" val="216568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81E6B4-A752-48B9-ACB1-E7BEB52E9C78}" type="slidenum">
              <a:rPr lang="en-US" smtClean="0"/>
              <a:t>1</a:t>
            </a:fld>
            <a:endParaRPr lang="en-US"/>
          </a:p>
        </p:txBody>
      </p:sp>
    </p:spTree>
    <p:extLst>
      <p:ext uri="{BB962C8B-B14F-4D97-AF65-F5344CB8AC3E}">
        <p14:creationId xmlns:p14="http://schemas.microsoft.com/office/powerpoint/2010/main" val="310517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 Why is the person in your facility?  What are the Skilled needs- there must be a necessary nursing need or they could be at home-</a:t>
            </a:r>
            <a:r>
              <a:rPr lang="en-US" baseline="0" dirty="0" smtClean="0"/>
              <a:t> do not forget to include the nursing reasons for skilled care!!! What is the length of stay the person is expected to remain in your facility requiring skilled services? Generally set for 30 days as that follows with the 2 and 3</a:t>
            </a:r>
            <a:r>
              <a:rPr lang="en-US" baseline="30000" dirty="0" smtClean="0"/>
              <a:t>rd</a:t>
            </a:r>
            <a:r>
              <a:rPr lang="en-US" baseline="0" dirty="0" smtClean="0"/>
              <a:t> </a:t>
            </a:r>
            <a:r>
              <a:rPr lang="en-US" baseline="0" dirty="0" err="1" smtClean="0"/>
              <a:t>recert</a:t>
            </a:r>
            <a:r>
              <a:rPr lang="en-US" baseline="0" dirty="0" smtClean="0"/>
              <a:t>.  What are the discharge plans?  And is this stay for a reason that occurred during the hospitalization or related to?</a:t>
            </a: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10</a:t>
            </a:fld>
            <a:endParaRPr lang="en-US"/>
          </a:p>
        </p:txBody>
      </p:sp>
    </p:spTree>
    <p:extLst>
      <p:ext uri="{BB962C8B-B14F-4D97-AF65-F5344CB8AC3E}">
        <p14:creationId xmlns:p14="http://schemas.microsoft.com/office/powerpoint/2010/main" val="26255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11</a:t>
            </a:fld>
            <a:endParaRPr lang="en-US"/>
          </a:p>
        </p:txBody>
      </p:sp>
    </p:spTree>
    <p:extLst>
      <p:ext uri="{BB962C8B-B14F-4D97-AF65-F5344CB8AC3E}">
        <p14:creationId xmlns:p14="http://schemas.microsoft.com/office/powerpoint/2010/main" val="132958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Generally 3 day’s for initial cert is acceptable</a:t>
            </a:r>
          </a:p>
          <a:p>
            <a:pPr marL="181225" indent="-181225">
              <a:buFont typeface="Arial" panose="020B0604020202020204" pitchFamily="34" charset="0"/>
              <a:buChar char="•"/>
            </a:pPr>
            <a:r>
              <a:rPr lang="en-US" dirty="0" smtClean="0"/>
              <a:t>The initial and first recertification may be signed at the same time.</a:t>
            </a:r>
            <a:r>
              <a:rPr lang="en-US" baseline="0" dirty="0" smtClean="0"/>
              <a:t>  Note the date for the next recertification is based on the date signed with the first recertification.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12</a:t>
            </a:fld>
            <a:endParaRPr lang="en-US"/>
          </a:p>
        </p:txBody>
      </p:sp>
    </p:spTree>
    <p:extLst>
      <p:ext uri="{BB962C8B-B14F-4D97-AF65-F5344CB8AC3E}">
        <p14:creationId xmlns:p14="http://schemas.microsoft.com/office/powerpoint/2010/main" val="3792561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13</a:t>
            </a:fld>
            <a:endParaRPr lang="en-US"/>
          </a:p>
        </p:txBody>
      </p:sp>
    </p:spTree>
    <p:extLst>
      <p:ext uri="{BB962C8B-B14F-4D97-AF65-F5344CB8AC3E}">
        <p14:creationId xmlns:p14="http://schemas.microsoft.com/office/powerpoint/2010/main" val="4282740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Generally 3 day’s for initial cert is acceptable</a:t>
            </a:r>
          </a:p>
          <a:p>
            <a:pPr marL="181225" indent="-181225">
              <a:buFont typeface="Arial" panose="020B0604020202020204" pitchFamily="34" charset="0"/>
              <a:buChar char="•"/>
            </a:pPr>
            <a:r>
              <a:rPr lang="en-US" dirty="0" smtClean="0"/>
              <a:t>The initial and first recertification may be signed at the same time.</a:t>
            </a:r>
            <a:r>
              <a:rPr lang="en-US" baseline="0" dirty="0" smtClean="0"/>
              <a:t>  Note the date for the next recertification is based on the date signed with the first recertification.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14</a:t>
            </a:fld>
            <a:endParaRPr lang="en-US"/>
          </a:p>
        </p:txBody>
      </p:sp>
    </p:spTree>
    <p:extLst>
      <p:ext uri="{BB962C8B-B14F-4D97-AF65-F5344CB8AC3E}">
        <p14:creationId xmlns:p14="http://schemas.microsoft.com/office/powerpoint/2010/main" val="67707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NOT the norm and </a:t>
            </a:r>
            <a:r>
              <a:rPr lang="en-US" u="sng" dirty="0" smtClean="0"/>
              <a:t>must include the documented</a:t>
            </a:r>
            <a:r>
              <a:rPr lang="en-US" u="sng" baseline="0" dirty="0" smtClean="0"/>
              <a:t> explanation for the delay</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15</a:t>
            </a:fld>
            <a:endParaRPr lang="en-US"/>
          </a:p>
        </p:txBody>
      </p:sp>
    </p:spTree>
    <p:extLst>
      <p:ext uri="{BB962C8B-B14F-4D97-AF65-F5344CB8AC3E}">
        <p14:creationId xmlns:p14="http://schemas.microsoft.com/office/powerpoint/2010/main" val="185466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What is nursing doing for them?  Care</a:t>
            </a:r>
            <a:r>
              <a:rPr lang="en-US" baseline="0" dirty="0" smtClean="0"/>
              <a:t> Plan, observation, injections, BS monitoring, wound care, ATB, respiratory care, etc.</a:t>
            </a:r>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16</a:t>
            </a:fld>
            <a:endParaRPr lang="en-US"/>
          </a:p>
        </p:txBody>
      </p:sp>
    </p:spTree>
    <p:extLst>
      <p:ext uri="{BB962C8B-B14F-4D97-AF65-F5344CB8AC3E}">
        <p14:creationId xmlns:p14="http://schemas.microsoft.com/office/powerpoint/2010/main" val="2132747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Signature and dates must be legible</a:t>
            </a: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17</a:t>
            </a:fld>
            <a:endParaRPr lang="en-US"/>
          </a:p>
        </p:txBody>
      </p:sp>
    </p:spTree>
    <p:extLst>
      <p:ext uri="{BB962C8B-B14F-4D97-AF65-F5344CB8AC3E}">
        <p14:creationId xmlns:p14="http://schemas.microsoft.com/office/powerpoint/2010/main" val="1146898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Generally 3 day’s for initial cert is acceptable</a:t>
            </a:r>
          </a:p>
          <a:p>
            <a:pPr marL="181225" indent="-181225">
              <a:buFont typeface="Arial" panose="020B0604020202020204" pitchFamily="34" charset="0"/>
              <a:buChar char="•"/>
            </a:pPr>
            <a:r>
              <a:rPr lang="en-US" dirty="0" smtClean="0"/>
              <a:t>The initial and first recertification may be signed at the same time.</a:t>
            </a:r>
            <a:r>
              <a:rPr lang="en-US" baseline="0" dirty="0" smtClean="0"/>
              <a:t>  Note the date for the next recertification is based on the date signed with the first recertification.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18</a:t>
            </a:fld>
            <a:endParaRPr lang="en-US"/>
          </a:p>
        </p:txBody>
      </p:sp>
    </p:spTree>
    <p:extLst>
      <p:ext uri="{BB962C8B-B14F-4D97-AF65-F5344CB8AC3E}">
        <p14:creationId xmlns:p14="http://schemas.microsoft.com/office/powerpoint/2010/main" val="20956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19</a:t>
            </a:fld>
            <a:endParaRPr lang="en-US"/>
          </a:p>
        </p:txBody>
      </p:sp>
    </p:spTree>
    <p:extLst>
      <p:ext uri="{BB962C8B-B14F-4D97-AF65-F5344CB8AC3E}">
        <p14:creationId xmlns:p14="http://schemas.microsoft.com/office/powerpoint/2010/main" val="276284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81E6B4-A752-48B9-ACB1-E7BEB52E9C78}" type="slidenum">
              <a:rPr lang="en-US" smtClean="0"/>
              <a:t>2</a:t>
            </a:fld>
            <a:endParaRPr lang="en-US"/>
          </a:p>
        </p:txBody>
      </p:sp>
    </p:spTree>
    <p:extLst>
      <p:ext uri="{BB962C8B-B14F-4D97-AF65-F5344CB8AC3E}">
        <p14:creationId xmlns:p14="http://schemas.microsoft.com/office/powerpoint/2010/main" val="2027626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20</a:t>
            </a:fld>
            <a:endParaRPr lang="en-US"/>
          </a:p>
        </p:txBody>
      </p:sp>
    </p:spTree>
    <p:extLst>
      <p:ext uri="{BB962C8B-B14F-4D97-AF65-F5344CB8AC3E}">
        <p14:creationId xmlns:p14="http://schemas.microsoft.com/office/powerpoint/2010/main" val="1646911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Generally 3 day’s for initial cert is acceptable</a:t>
            </a:r>
          </a:p>
          <a:p>
            <a:pPr marL="181225" indent="-181225">
              <a:buFont typeface="Arial" panose="020B0604020202020204" pitchFamily="34" charset="0"/>
              <a:buChar char="•"/>
            </a:pPr>
            <a:r>
              <a:rPr lang="en-US" dirty="0" smtClean="0"/>
              <a:t>The initial and first recertification may be signed at the same time.</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21</a:t>
            </a:fld>
            <a:endParaRPr lang="en-US"/>
          </a:p>
        </p:txBody>
      </p:sp>
    </p:spTree>
    <p:extLst>
      <p:ext uri="{BB962C8B-B14F-4D97-AF65-F5344CB8AC3E}">
        <p14:creationId xmlns:p14="http://schemas.microsoft.com/office/powerpoint/2010/main" val="2437350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Generally 3 day’s for initial cert is acceptable</a:t>
            </a:r>
          </a:p>
          <a:p>
            <a:pPr marL="181225" indent="-181225">
              <a:buFont typeface="Arial" panose="020B0604020202020204" pitchFamily="34" charset="0"/>
              <a:buChar char="•"/>
            </a:pPr>
            <a:r>
              <a:rPr lang="en-US" dirty="0" smtClean="0"/>
              <a:t>The initial and first recertification may be signed at the same time.</a:t>
            </a:r>
            <a:r>
              <a:rPr lang="en-US" baseline="0" dirty="0" smtClean="0"/>
              <a:t>  Note the date for the next recertification is based on the date the first recertification is signed.</a:t>
            </a:r>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22</a:t>
            </a:fld>
            <a:endParaRPr lang="en-US"/>
          </a:p>
        </p:txBody>
      </p:sp>
    </p:spTree>
    <p:extLst>
      <p:ext uri="{BB962C8B-B14F-4D97-AF65-F5344CB8AC3E}">
        <p14:creationId xmlns:p14="http://schemas.microsoft.com/office/powerpoint/2010/main" val="3929356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23</a:t>
            </a:fld>
            <a:endParaRPr lang="en-US"/>
          </a:p>
        </p:txBody>
      </p:sp>
    </p:spTree>
    <p:extLst>
      <p:ext uri="{BB962C8B-B14F-4D97-AF65-F5344CB8AC3E}">
        <p14:creationId xmlns:p14="http://schemas.microsoft.com/office/powerpoint/2010/main" val="3682769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Physician PN- not just “PT” when all three disciplines are in  &amp; don’t forget Nursing!</a:t>
            </a:r>
          </a:p>
          <a:p>
            <a:r>
              <a:rPr lang="en-US" dirty="0"/>
              <a:t>COP requires </a:t>
            </a:r>
            <a:r>
              <a:rPr lang="en-US" i="1" dirty="0"/>
              <a:t>daily</a:t>
            </a:r>
            <a:r>
              <a:rPr lang="en-US" dirty="0"/>
              <a:t> documentation which clearly identifies the skilled service(s) being provided for that resident</a:t>
            </a:r>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24</a:t>
            </a:fld>
            <a:endParaRPr lang="en-US"/>
          </a:p>
        </p:txBody>
      </p:sp>
    </p:spTree>
    <p:extLst>
      <p:ext uri="{BB962C8B-B14F-4D97-AF65-F5344CB8AC3E}">
        <p14:creationId xmlns:p14="http://schemas.microsoft.com/office/powerpoint/2010/main" val="3638709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t>This is not resident specific</a:t>
            </a:r>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25</a:t>
            </a:fld>
            <a:endParaRPr lang="en-US"/>
          </a:p>
        </p:txBody>
      </p:sp>
    </p:spTree>
    <p:extLst>
      <p:ext uri="{BB962C8B-B14F-4D97-AF65-F5344CB8AC3E}">
        <p14:creationId xmlns:p14="http://schemas.microsoft.com/office/powerpoint/2010/main" val="1234196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 resident</a:t>
            </a:r>
            <a:r>
              <a:rPr lang="en-US" b="0" baseline="0" dirty="0" smtClean="0"/>
              <a:t> specific,  where are the other requirements such as discharge plan length of skilled stay???</a:t>
            </a:r>
            <a:endParaRPr lang="en-US" b="0"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26</a:t>
            </a:fld>
            <a:endParaRPr lang="en-US"/>
          </a:p>
        </p:txBody>
      </p:sp>
    </p:spTree>
    <p:extLst>
      <p:ext uri="{BB962C8B-B14F-4D97-AF65-F5344CB8AC3E}">
        <p14:creationId xmlns:p14="http://schemas.microsoft.com/office/powerpoint/2010/main" val="377062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Not resident</a:t>
            </a:r>
            <a:r>
              <a:rPr lang="en-US" b="0" baseline="0" dirty="0" smtClean="0"/>
              <a:t> specific,  where are the other requirements such as discharge plan length of skilled stay???</a:t>
            </a:r>
            <a:endParaRPr lang="en-US" b="0"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27</a:t>
            </a:fld>
            <a:endParaRPr lang="en-US"/>
          </a:p>
        </p:txBody>
      </p:sp>
    </p:spTree>
    <p:extLst>
      <p:ext uri="{BB962C8B-B14F-4D97-AF65-F5344CB8AC3E}">
        <p14:creationId xmlns:p14="http://schemas.microsoft.com/office/powerpoint/2010/main" val="33688029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Another option- DATE MISSING from physician signature.</a:t>
            </a:r>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28</a:t>
            </a:fld>
            <a:endParaRPr lang="en-US"/>
          </a:p>
        </p:txBody>
      </p:sp>
    </p:spTree>
    <p:extLst>
      <p:ext uri="{BB962C8B-B14F-4D97-AF65-F5344CB8AC3E}">
        <p14:creationId xmlns:p14="http://schemas.microsoft.com/office/powerpoint/2010/main" val="2533957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You should be validating the</a:t>
            </a:r>
            <a:r>
              <a:rPr lang="en-US" b="0" baseline="0" dirty="0" smtClean="0"/>
              <a:t> Cert/Recertification’s are being completed during UR and at Triple Check</a:t>
            </a:r>
            <a:endParaRPr lang="en-US" b="0"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29</a:t>
            </a:fld>
            <a:endParaRPr lang="en-US"/>
          </a:p>
        </p:txBody>
      </p:sp>
    </p:spTree>
    <p:extLst>
      <p:ext uri="{BB962C8B-B14F-4D97-AF65-F5344CB8AC3E}">
        <p14:creationId xmlns:p14="http://schemas.microsoft.com/office/powerpoint/2010/main" val="222516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81E6B4-A752-48B9-ACB1-E7BEB52E9C78}" type="slidenum">
              <a:rPr lang="en-US" smtClean="0"/>
              <a:t>3</a:t>
            </a:fld>
            <a:endParaRPr lang="en-US"/>
          </a:p>
        </p:txBody>
      </p:sp>
    </p:spTree>
    <p:extLst>
      <p:ext uri="{BB962C8B-B14F-4D97-AF65-F5344CB8AC3E}">
        <p14:creationId xmlns:p14="http://schemas.microsoft.com/office/powerpoint/2010/main" val="2901059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At Richter,</a:t>
            </a:r>
            <a:r>
              <a:rPr lang="en-US" b="0" baseline="0" dirty="0" smtClean="0"/>
              <a:t> don’t be surprised if you are requested to submit your Cert/Recertification prior to submitting claims for any given period.</a:t>
            </a:r>
            <a:endParaRPr lang="en-US" b="0"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30</a:t>
            </a:fld>
            <a:endParaRPr lang="en-US"/>
          </a:p>
        </p:txBody>
      </p:sp>
    </p:spTree>
    <p:extLst>
      <p:ext uri="{BB962C8B-B14F-4D97-AF65-F5344CB8AC3E}">
        <p14:creationId xmlns:p14="http://schemas.microsoft.com/office/powerpoint/2010/main" val="2635261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you identify at least</a:t>
            </a:r>
            <a:r>
              <a:rPr lang="en-US" baseline="0" dirty="0" smtClean="0"/>
              <a:t> 4 items that are incorrect with this cert?</a:t>
            </a: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31</a:t>
            </a:fld>
            <a:endParaRPr lang="en-US"/>
          </a:p>
        </p:txBody>
      </p:sp>
    </p:spTree>
    <p:extLst>
      <p:ext uri="{BB962C8B-B14F-4D97-AF65-F5344CB8AC3E}">
        <p14:creationId xmlns:p14="http://schemas.microsoft.com/office/powerpoint/2010/main" val="1581997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at least 6 items wrong with this cert, can you identify them?   (MCR/MGD</a:t>
            </a:r>
            <a:r>
              <a:rPr lang="en-US" baseline="0" dirty="0" smtClean="0"/>
              <a:t> #blank, date physician signed original cert &gt;3 days, skilled services blank, post discharge blank, </a:t>
            </a:r>
            <a:r>
              <a:rPr lang="en-US" baseline="0" dirty="0" err="1" smtClean="0"/>
              <a:t>recert</a:t>
            </a:r>
            <a:r>
              <a:rPr lang="en-US" baseline="0" dirty="0" smtClean="0"/>
              <a:t> dated 8/3/18 which means next </a:t>
            </a:r>
            <a:r>
              <a:rPr lang="en-US" baseline="0" dirty="0" err="1" smtClean="0"/>
              <a:t>recert</a:t>
            </a:r>
            <a:r>
              <a:rPr lang="en-US" baseline="0" dirty="0" smtClean="0"/>
              <a:t> would be required by 9/1/18 not 9/4 which would have invalidated the next </a:t>
            </a:r>
            <a:r>
              <a:rPr lang="en-US" baseline="0" dirty="0" err="1" smtClean="0"/>
              <a:t>recert</a:t>
            </a:r>
            <a:r>
              <a:rPr lang="en-US" baseline="0" dirty="0" smtClean="0"/>
              <a:t>).</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32</a:t>
            </a:fld>
            <a:endParaRPr lang="en-US"/>
          </a:p>
        </p:txBody>
      </p:sp>
    </p:spTree>
    <p:extLst>
      <p:ext uri="{BB962C8B-B14F-4D97-AF65-F5344CB8AC3E}">
        <p14:creationId xmlns:p14="http://schemas.microsoft.com/office/powerpoint/2010/main" val="1430548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wrong with this cert? minimum 3 items incorrect</a:t>
            </a: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33</a:t>
            </a:fld>
            <a:endParaRPr lang="en-US"/>
          </a:p>
        </p:txBody>
      </p:sp>
    </p:spTree>
    <p:extLst>
      <p:ext uri="{BB962C8B-B14F-4D97-AF65-F5344CB8AC3E}">
        <p14:creationId xmlns:p14="http://schemas.microsoft.com/office/powerpoint/2010/main" val="8871115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0" dirty="0" smtClean="0"/>
              <a:t>Suggest copy scanned to documents folder if using</a:t>
            </a:r>
            <a:r>
              <a:rPr lang="en-US" b="0" baseline="0" dirty="0" smtClean="0"/>
              <a:t> </a:t>
            </a:r>
            <a:r>
              <a:rPr lang="en-US" b="0" baseline="0" dirty="0" err="1" smtClean="0"/>
              <a:t>PointClickCare</a:t>
            </a:r>
            <a:r>
              <a:rPr lang="en-US" b="0" baseline="0" dirty="0" smtClean="0"/>
              <a:t>®, original to BO folder </a:t>
            </a:r>
            <a:endParaRPr lang="en-US" b="0" dirty="0" smtClean="0"/>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34</a:t>
            </a:fld>
            <a:endParaRPr lang="en-US"/>
          </a:p>
        </p:txBody>
      </p:sp>
    </p:spTree>
    <p:extLst>
      <p:ext uri="{BB962C8B-B14F-4D97-AF65-F5344CB8AC3E}">
        <p14:creationId xmlns:p14="http://schemas.microsoft.com/office/powerpoint/2010/main" val="4260646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35</a:t>
            </a:fld>
            <a:endParaRPr lang="en-US"/>
          </a:p>
        </p:txBody>
      </p:sp>
    </p:spTree>
    <p:extLst>
      <p:ext uri="{BB962C8B-B14F-4D97-AF65-F5344CB8AC3E}">
        <p14:creationId xmlns:p14="http://schemas.microsoft.com/office/powerpoint/2010/main" val="3636355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36</a:t>
            </a:fld>
            <a:endParaRPr lang="en-US"/>
          </a:p>
        </p:txBody>
      </p:sp>
    </p:spTree>
    <p:extLst>
      <p:ext uri="{BB962C8B-B14F-4D97-AF65-F5344CB8AC3E}">
        <p14:creationId xmlns:p14="http://schemas.microsoft.com/office/powerpoint/2010/main" val="2724608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37</a:t>
            </a:fld>
            <a:endParaRPr lang="en-US"/>
          </a:p>
        </p:txBody>
      </p:sp>
    </p:spTree>
    <p:extLst>
      <p:ext uri="{BB962C8B-B14F-4D97-AF65-F5344CB8AC3E}">
        <p14:creationId xmlns:p14="http://schemas.microsoft.com/office/powerpoint/2010/main" val="3740084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38</a:t>
            </a:fld>
            <a:endParaRPr lang="en-US"/>
          </a:p>
        </p:txBody>
      </p:sp>
    </p:spTree>
    <p:extLst>
      <p:ext uri="{BB962C8B-B14F-4D97-AF65-F5344CB8AC3E}">
        <p14:creationId xmlns:p14="http://schemas.microsoft.com/office/powerpoint/2010/main" val="3276979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39</a:t>
            </a:fld>
            <a:endParaRPr lang="en-US"/>
          </a:p>
        </p:txBody>
      </p:sp>
    </p:spTree>
    <p:extLst>
      <p:ext uri="{BB962C8B-B14F-4D97-AF65-F5344CB8AC3E}">
        <p14:creationId xmlns:p14="http://schemas.microsoft.com/office/powerpoint/2010/main" val="234034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rPr>
              <a:t>This is the one area in LTC where there is no appeal process for an incorrect/incomplete cert/</a:t>
            </a:r>
            <a:r>
              <a:rPr lang="en-US" dirty="0" err="1">
                <a:solidFill>
                  <a:srgbClr val="00B050"/>
                </a:solidFill>
              </a:rPr>
              <a:t>recert</a:t>
            </a:r>
            <a:r>
              <a:rPr lang="en-US" dirty="0">
                <a:solidFill>
                  <a:srgbClr val="00B050"/>
                </a:solidFill>
              </a:rPr>
              <a:t> = it is your Golden Ticket to payment</a:t>
            </a:r>
          </a:p>
          <a:p>
            <a:endParaRPr lang="en-US" dirty="0">
              <a:solidFill>
                <a:srgbClr val="00B050"/>
              </a:solidFill>
            </a:endParaRPr>
          </a:p>
          <a:p>
            <a:r>
              <a:rPr lang="en-US" dirty="0">
                <a:solidFill>
                  <a:srgbClr val="00B050"/>
                </a:solidFill>
              </a:rPr>
              <a:t>Thus everyone should understand and receive training regarding cert/</a:t>
            </a:r>
            <a:r>
              <a:rPr lang="en-US" dirty="0" err="1">
                <a:solidFill>
                  <a:srgbClr val="00B050"/>
                </a:solidFill>
              </a:rPr>
              <a:t>recert</a:t>
            </a:r>
            <a:r>
              <a:rPr lang="en-US" dirty="0">
                <a:solidFill>
                  <a:srgbClr val="00B050"/>
                </a:solidFill>
              </a:rPr>
              <a:t> and documentation requirements of SNF</a:t>
            </a:r>
          </a:p>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4</a:t>
            </a:fld>
            <a:endParaRPr lang="en-US"/>
          </a:p>
        </p:txBody>
      </p:sp>
    </p:spTree>
    <p:extLst>
      <p:ext uri="{BB962C8B-B14F-4D97-AF65-F5344CB8AC3E}">
        <p14:creationId xmlns:p14="http://schemas.microsoft.com/office/powerpoint/2010/main" val="512166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5</a:t>
            </a:fld>
            <a:endParaRPr lang="en-US"/>
          </a:p>
        </p:txBody>
      </p:sp>
    </p:spTree>
    <p:extLst>
      <p:ext uri="{BB962C8B-B14F-4D97-AF65-F5344CB8AC3E}">
        <p14:creationId xmlns:p14="http://schemas.microsoft.com/office/powerpoint/2010/main" val="128865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81E6B4-A752-48B9-ACB1-E7BEB52E9C78}" type="slidenum">
              <a:rPr lang="en-US" smtClean="0"/>
              <a:t>6</a:t>
            </a:fld>
            <a:endParaRPr lang="en-US"/>
          </a:p>
        </p:txBody>
      </p:sp>
    </p:spTree>
    <p:extLst>
      <p:ext uri="{BB962C8B-B14F-4D97-AF65-F5344CB8AC3E}">
        <p14:creationId xmlns:p14="http://schemas.microsoft.com/office/powerpoint/2010/main" val="2166930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Attending</a:t>
            </a:r>
            <a:r>
              <a:rPr lang="en-US" baseline="0" dirty="0" smtClean="0"/>
              <a:t> Physician can include a PA/NP or a physician who has knowledge of the case and is willing </a:t>
            </a: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7</a:t>
            </a:fld>
            <a:endParaRPr lang="en-US"/>
          </a:p>
        </p:txBody>
      </p:sp>
    </p:spTree>
    <p:extLst>
      <p:ext uri="{BB962C8B-B14F-4D97-AF65-F5344CB8AC3E}">
        <p14:creationId xmlns:p14="http://schemas.microsoft.com/office/powerpoint/2010/main" val="306425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“Can we create a UDA for our cert/</a:t>
            </a:r>
            <a:r>
              <a:rPr lang="en-US" dirty="0" err="1" smtClean="0"/>
              <a:t>recert</a:t>
            </a:r>
            <a:r>
              <a:rPr lang="en-US" dirty="0" smtClean="0"/>
              <a:t>” not recommended as each one would</a:t>
            </a:r>
            <a:r>
              <a:rPr lang="en-US" baseline="0" dirty="0" smtClean="0"/>
              <a:t> have to be signed individually, hard to track and very easy to identify dates if not completed per guidelines</a:t>
            </a:r>
          </a:p>
          <a:p>
            <a:pPr marL="181225" indent="-181225">
              <a:buFont typeface="Arial" panose="020B0604020202020204" pitchFamily="34" charset="0"/>
              <a:buChar char="•"/>
            </a:pPr>
            <a:r>
              <a:rPr lang="en-US" baseline="0" dirty="0" smtClean="0"/>
              <a:t>Remember to include nursing services – what are you doing for the person via nursing?  Can’t just be therapy services or they could be at home!</a:t>
            </a: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8</a:t>
            </a:fld>
            <a:endParaRPr lang="en-US"/>
          </a:p>
        </p:txBody>
      </p:sp>
    </p:spTree>
    <p:extLst>
      <p:ext uri="{BB962C8B-B14F-4D97-AF65-F5344CB8AC3E}">
        <p14:creationId xmlns:p14="http://schemas.microsoft.com/office/powerpoint/2010/main" val="242550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25" indent="-181225">
              <a:buFont typeface="Arial" panose="020B0604020202020204" pitchFamily="34" charset="0"/>
              <a:buChar char="•"/>
            </a:pPr>
            <a:r>
              <a:rPr lang="en-US" dirty="0" smtClean="0"/>
              <a:t>“Can we create a UDA for our cert/</a:t>
            </a:r>
            <a:r>
              <a:rPr lang="en-US" dirty="0" err="1" smtClean="0"/>
              <a:t>recert</a:t>
            </a:r>
            <a:r>
              <a:rPr lang="en-US" dirty="0" smtClean="0"/>
              <a:t>” not recommended as each one would</a:t>
            </a:r>
            <a:r>
              <a:rPr lang="en-US" baseline="0" dirty="0" smtClean="0"/>
              <a:t> have to be signed individually, hard to track and very easy to identify dates if not completed per guidelines</a:t>
            </a:r>
          </a:p>
          <a:p>
            <a:pPr marL="181225" indent="-181225">
              <a:buFont typeface="Arial" panose="020B0604020202020204" pitchFamily="34" charset="0"/>
              <a:buChar char="•"/>
            </a:pPr>
            <a:r>
              <a:rPr lang="en-US" baseline="0" dirty="0" smtClean="0"/>
              <a:t>Remember to include Nursing services – what are you doing for the person via nursing?  Can’t just be therapy services or they could be at home!</a:t>
            </a:r>
            <a:endParaRPr lang="en-US" dirty="0"/>
          </a:p>
        </p:txBody>
      </p:sp>
      <p:sp>
        <p:nvSpPr>
          <p:cNvPr id="4" name="Slide Number Placeholder 3"/>
          <p:cNvSpPr>
            <a:spLocks noGrp="1"/>
          </p:cNvSpPr>
          <p:nvPr>
            <p:ph type="sldNum" sz="quarter" idx="10"/>
          </p:nvPr>
        </p:nvSpPr>
        <p:spPr/>
        <p:txBody>
          <a:bodyPr/>
          <a:lstStyle/>
          <a:p>
            <a:fld id="{A781E6B4-A752-48B9-ACB1-E7BEB52E9C78}" type="slidenum">
              <a:rPr lang="en-US" smtClean="0"/>
              <a:t>9</a:t>
            </a:fld>
            <a:endParaRPr lang="en-US"/>
          </a:p>
        </p:txBody>
      </p:sp>
    </p:spTree>
    <p:extLst>
      <p:ext uri="{BB962C8B-B14F-4D97-AF65-F5344CB8AC3E}">
        <p14:creationId xmlns:p14="http://schemas.microsoft.com/office/powerpoint/2010/main" val="408130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798255-E1D7-4411-9077-A5FA78AC85EE}"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FD-7728-4D82-973F-EF48B62CA637}"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44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98255-E1D7-4411-9077-A5FA78AC85EE}"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557309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798255-E1D7-4411-9077-A5FA78AC85EE}"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33629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D798255-E1D7-4411-9077-A5FA78AC85EE}"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117490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798255-E1D7-4411-9077-A5FA78AC85EE}" type="datetimeFigureOut">
              <a:rPr lang="en-US" smtClean="0"/>
              <a:t>5/28/2020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292152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798255-E1D7-4411-9077-A5FA78AC85EE}"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29143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798255-E1D7-4411-9077-A5FA78AC85EE}" type="datetimeFigureOut">
              <a:rPr lang="en-US" smtClean="0"/>
              <a:t>5/28/2020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21833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798255-E1D7-4411-9077-A5FA78AC85EE}" type="datetimeFigureOut">
              <a:rPr lang="en-US" smtClean="0"/>
              <a:t>5/28/2020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2440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98255-E1D7-4411-9077-A5FA78AC85EE}" type="datetimeFigureOut">
              <a:rPr lang="en-US" smtClean="0"/>
              <a:t>5/28/2020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10CFD-7728-4D82-973F-EF48B62CA637}"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ontent Placeholder 2"/>
          <p:cNvSpPr>
            <a:spLocks noGrp="1"/>
          </p:cNvSpPr>
          <p:nvPr>
            <p:ph sz="half" idx="1"/>
          </p:nvPr>
        </p:nvSpPr>
        <p:spPr>
          <a:xfrm>
            <a:off x="403634" y="2005012"/>
            <a:ext cx="1149173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1689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98255-E1D7-4411-9077-A5FA78AC85EE}"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2817485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798255-E1D7-4411-9077-A5FA78AC85EE}" type="datetimeFigureOut">
              <a:rPr lang="en-US" smtClean="0"/>
              <a:t>5/28/2020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10CFD-7728-4D82-973F-EF48B62CA637}" type="slidenum">
              <a:rPr lang="en-US" smtClean="0"/>
              <a:t>‹#›</a:t>
            </a:fld>
            <a:endParaRPr lang="en-US"/>
          </a:p>
        </p:txBody>
      </p:sp>
    </p:spTree>
    <p:extLst>
      <p:ext uri="{BB962C8B-B14F-4D97-AF65-F5344CB8AC3E}">
        <p14:creationId xmlns:p14="http://schemas.microsoft.com/office/powerpoint/2010/main" val="48836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98255-E1D7-4411-9077-A5FA78AC85EE}" type="datetimeFigureOut">
              <a:rPr lang="en-US" smtClean="0"/>
              <a:t>5/28/2020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10CFD-7728-4D82-973F-EF48B62CA637}" type="slidenum">
              <a:rPr lang="en-US" smtClean="0"/>
              <a:t>‹#›</a:t>
            </a:fld>
            <a:endParaRPr lang="en-US"/>
          </a:p>
        </p:txBody>
      </p:sp>
    </p:spTree>
    <p:extLst>
      <p:ext uri="{BB962C8B-B14F-4D97-AF65-F5344CB8AC3E}">
        <p14:creationId xmlns:p14="http://schemas.microsoft.com/office/powerpoint/2010/main" val="3836556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cms.gov/Regulations-and-Guidance/Guidance/Manuals/downloads/bp102c08.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celeste.rininger@richterhc.com"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hyperlink" Target="http://www.richterhc.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9026" y="-421"/>
            <a:ext cx="8867174" cy="1306467"/>
          </a:xfrm>
        </p:spPr>
        <p:txBody>
          <a:bodyPr>
            <a:noAutofit/>
          </a:bodyPr>
          <a:lstStyle/>
          <a:p>
            <a:pPr algn="r"/>
            <a:r>
              <a:rPr lang="en-US" sz="4000" dirty="0">
                <a:solidFill>
                  <a:srgbClr val="0085CA"/>
                </a:solidFill>
                <a:latin typeface="Arial" panose="020B0604020202020204" pitchFamily="34" charset="0"/>
                <a:cs typeface="Arial" panose="020B0604020202020204" pitchFamily="34" charset="0"/>
              </a:rPr>
              <a:t>Physician Certifications: </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r>
              <a:rPr lang="en-US" sz="4000" dirty="0" smtClean="0">
                <a:solidFill>
                  <a:srgbClr val="0085CA"/>
                </a:solidFill>
                <a:latin typeface="Arial" panose="020B0604020202020204" pitchFamily="34" charset="0"/>
                <a:cs typeface="Arial" panose="020B0604020202020204" pitchFamily="34" charset="0"/>
              </a:rPr>
              <a:t>What </a:t>
            </a:r>
            <a:r>
              <a:rPr lang="en-US" sz="4000" dirty="0">
                <a:solidFill>
                  <a:srgbClr val="0085CA"/>
                </a:solidFill>
                <a:latin typeface="Arial" panose="020B0604020202020204" pitchFamily="34" charset="0"/>
                <a:cs typeface="Arial" panose="020B0604020202020204" pitchFamily="34" charset="0"/>
              </a:rPr>
              <a:t>You Don’t Know Can Hurt You</a:t>
            </a:r>
            <a:endParaRPr lang="en-US" sz="4000" dirty="0">
              <a:solidFill>
                <a:srgbClr val="6CC24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013253" y="5693387"/>
            <a:ext cx="9144000" cy="677540"/>
          </a:xfrm>
        </p:spPr>
        <p:txBody>
          <a:bodyPr>
            <a:noAutofit/>
          </a:bodyPr>
          <a:lstStyle/>
          <a:p>
            <a:pPr algn="l"/>
            <a:r>
              <a:rPr lang="en-US" sz="3000" b="1" dirty="0">
                <a:solidFill>
                  <a:schemeClr val="bg1"/>
                </a:solidFill>
                <a:latin typeface="Arial" panose="020B0604020202020204" pitchFamily="34" charset="0"/>
                <a:cs typeface="Arial" panose="020B0604020202020204" pitchFamily="34" charset="0"/>
              </a:rPr>
              <a:t>Presented by: Celeste Rininger RN, RAC-CT </a:t>
            </a:r>
          </a:p>
          <a:p>
            <a:pPr algn="l"/>
            <a:endParaRPr lang="en-US" sz="36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7195" y="5498757"/>
            <a:ext cx="2124075" cy="1066800"/>
          </a:xfrm>
          <a:prstGeom prst="rect">
            <a:avLst/>
          </a:prstGeom>
        </p:spPr>
      </p:pic>
      <p:sp>
        <p:nvSpPr>
          <p:cNvPr id="5" name="Title 1"/>
          <p:cNvSpPr txBox="1">
            <a:spLocks/>
          </p:cNvSpPr>
          <p:nvPr/>
        </p:nvSpPr>
        <p:spPr>
          <a:xfrm>
            <a:off x="3805878" y="1219112"/>
            <a:ext cx="8097794" cy="73582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800" dirty="0" smtClean="0">
                <a:solidFill>
                  <a:srgbClr val="6CC24A"/>
                </a:solidFill>
                <a:latin typeface="Arial" panose="020B0604020202020204" pitchFamily="34" charset="0"/>
                <a:cs typeface="Arial" panose="020B0604020202020204" pitchFamily="34" charset="0"/>
              </a:rPr>
              <a:t>December 4, 2018</a:t>
            </a:r>
            <a:endParaRPr lang="en-US" sz="38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292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0515" y="2855708"/>
            <a:ext cx="11491730" cy="3741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All </a:t>
            </a:r>
            <a:r>
              <a:rPr lang="en-US" dirty="0">
                <a:latin typeface="Arial" panose="020B0604020202020204" pitchFamily="34" charset="0"/>
                <a:cs typeface="Arial" panose="020B0604020202020204" pitchFamily="34" charset="0"/>
              </a:rPr>
              <a:t>of the required information is included in the individual’s </a:t>
            </a:r>
            <a:r>
              <a:rPr lang="en-US" dirty="0" smtClean="0">
                <a:latin typeface="Arial" panose="020B0604020202020204" pitchFamily="34" charset="0"/>
                <a:cs typeface="Arial" panose="020B0604020202020204" pitchFamily="34" charset="0"/>
              </a:rPr>
              <a:t>medical record; and</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Continued post-hospital </a:t>
            </a:r>
            <a:r>
              <a:rPr lang="en-US" dirty="0">
                <a:latin typeface="Arial" panose="020B0604020202020204" pitchFamily="34" charset="0"/>
                <a:cs typeface="Arial" panose="020B0604020202020204" pitchFamily="34" charset="0"/>
              </a:rPr>
              <a:t>extended care services are medically necessary.</a:t>
            </a:r>
          </a:p>
        </p:txBody>
      </p:sp>
      <p:sp>
        <p:nvSpPr>
          <p:cNvPr id="3" name="Title 1"/>
          <p:cNvSpPr txBox="1">
            <a:spLocks/>
          </p:cNvSpPr>
          <p:nvPr/>
        </p:nvSpPr>
        <p:spPr>
          <a:xfrm>
            <a:off x="359492" y="1208821"/>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How and When to Document the </a:t>
            </a:r>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3600" dirty="0" smtClean="0">
                <a:solidFill>
                  <a:srgbClr val="0085CA"/>
                </a:solidFill>
                <a:latin typeface="Arial" panose="020B0604020202020204" pitchFamily="34" charset="0"/>
                <a:cs typeface="Arial" panose="020B0604020202020204" pitchFamily="34" charset="0"/>
              </a:rPr>
              <a:t> </a:t>
            </a:r>
            <a:r>
              <a:rPr lang="en-US" sz="3600" dirty="0">
                <a:solidFill>
                  <a:srgbClr val="0085CA"/>
                </a:solidFill>
                <a:latin typeface="Arial" panose="020B0604020202020204" pitchFamily="34" charset="0"/>
                <a:cs typeface="Arial" panose="020B0604020202020204" pitchFamily="34" charset="0"/>
              </a:rPr>
              <a:t>Statements</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endParaRPr lang="en-US" sz="40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8536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Typical </a:t>
            </a:r>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3600" dirty="0" smtClean="0">
                <a:solidFill>
                  <a:srgbClr val="0085CA"/>
                </a:solidFill>
                <a:latin typeface="Arial" panose="020B0604020202020204" pitchFamily="34" charset="0"/>
                <a:cs typeface="Arial" panose="020B0604020202020204" pitchFamily="34" charset="0"/>
              </a:rPr>
              <a:t> </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endParaRPr lang="en-US" sz="4000" dirty="0">
              <a:solidFill>
                <a:srgbClr val="6CC24A"/>
              </a:solidFill>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2892" y="2072856"/>
            <a:ext cx="5178164" cy="4383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541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40515" y="2797834"/>
            <a:ext cx="11491730" cy="3741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certification must be obtained at the time of admission or as soon thereafter as is reasonable and practicable. </a:t>
            </a: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The </a:t>
            </a:r>
            <a:r>
              <a:rPr lang="en-US" dirty="0">
                <a:latin typeface="Arial" panose="020B0604020202020204" pitchFamily="34" charset="0"/>
                <a:cs typeface="Arial" panose="020B0604020202020204" pitchFamily="34" charset="0"/>
              </a:rPr>
              <a:t>first recertification is required no later than the 14th day of </a:t>
            </a:r>
            <a:r>
              <a:rPr lang="en-US" dirty="0" smtClean="0">
                <a:latin typeface="Arial" panose="020B0604020202020204" pitchFamily="34" charset="0"/>
                <a:cs typeface="Arial" panose="020B0604020202020204" pitchFamily="34" charset="0"/>
              </a:rPr>
              <a:t>post-hospital </a:t>
            </a:r>
            <a:r>
              <a:rPr lang="en-US" dirty="0">
                <a:latin typeface="Arial" panose="020B0604020202020204" pitchFamily="34" charset="0"/>
                <a:cs typeface="Arial" panose="020B0604020202020204" pitchFamily="34" charset="0"/>
              </a:rPr>
              <a:t>SNF care. (</a:t>
            </a:r>
            <a:r>
              <a:rPr lang="en-US" dirty="0" smtClean="0">
                <a:latin typeface="Arial" panose="020B0604020202020204" pitchFamily="34" charset="0"/>
                <a:cs typeface="Arial" panose="020B0604020202020204" pitchFamily="34" charset="0"/>
              </a:rPr>
              <a:t>e.g., admission </a:t>
            </a:r>
            <a:r>
              <a:rPr lang="en-US" dirty="0">
                <a:latin typeface="Arial" panose="020B0604020202020204" pitchFamily="34" charset="0"/>
                <a:cs typeface="Arial" panose="020B0604020202020204" pitchFamily="34" charset="0"/>
              </a:rPr>
              <a:t>date to the SNF</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Subsequent </a:t>
            </a:r>
            <a:r>
              <a:rPr lang="en-US" dirty="0" err="1" smtClean="0">
                <a:latin typeface="Arial" panose="020B0604020202020204" pitchFamily="34" charset="0"/>
                <a:cs typeface="Arial" panose="020B0604020202020204" pitchFamily="34" charset="0"/>
              </a:rPr>
              <a:t>recertifications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are required at least every 30 days after the first recertification.</a:t>
            </a:r>
          </a:p>
        </p:txBody>
      </p:sp>
      <p:sp>
        <p:nvSpPr>
          <p:cNvPr id="3" name="Title 1"/>
          <p:cNvSpPr txBox="1">
            <a:spLocks/>
          </p:cNvSpPr>
          <p:nvPr/>
        </p:nvSpPr>
        <p:spPr>
          <a:xfrm>
            <a:off x="359492" y="1208821"/>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Required </a:t>
            </a:r>
            <a:r>
              <a:rPr lang="en-US" sz="3600" dirty="0" smtClean="0">
                <a:solidFill>
                  <a:srgbClr val="0085CA"/>
                </a:solidFill>
                <a:latin typeface="Arial" panose="020B0604020202020204" pitchFamily="34" charset="0"/>
                <a:cs typeface="Arial" panose="020B0604020202020204" pitchFamily="34" charset="0"/>
              </a:rPr>
              <a:t>Time Frames </a:t>
            </a:r>
            <a:r>
              <a:rPr lang="en-US" sz="3600" dirty="0">
                <a:solidFill>
                  <a:srgbClr val="0085CA"/>
                </a:solidFill>
                <a:latin typeface="Arial" panose="020B0604020202020204" pitchFamily="34" charset="0"/>
                <a:cs typeface="Arial" panose="020B0604020202020204" pitchFamily="34" charset="0"/>
              </a:rPr>
              <a:t>for </a:t>
            </a:r>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3600" dirty="0" smtClean="0">
                <a:solidFill>
                  <a:srgbClr val="0085CA"/>
                </a:solidFill>
                <a:latin typeface="Arial" panose="020B0604020202020204" pitchFamily="34" charset="0"/>
                <a:cs typeface="Arial" panose="020B0604020202020204" pitchFamily="34" charset="0"/>
              </a:rPr>
              <a:t> </a:t>
            </a:r>
            <a:r>
              <a:rPr lang="en-US" sz="3600" dirty="0">
                <a:solidFill>
                  <a:srgbClr val="0085CA"/>
                </a:solidFill>
                <a:latin typeface="Arial" panose="020B0604020202020204" pitchFamily="34" charset="0"/>
                <a:cs typeface="Arial" panose="020B0604020202020204" pitchFamily="34" charset="0"/>
              </a:rPr>
              <a:t>Statements</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endParaRPr lang="en-US" sz="40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5790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161227"/>
            <a:ext cx="1149173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 Any </a:t>
            </a:r>
            <a:r>
              <a:rPr lang="en-US" sz="2600" dirty="0">
                <a:latin typeface="Arial" panose="020B0604020202020204" pitchFamily="34" charset="0"/>
                <a:cs typeface="Arial" panose="020B0604020202020204" pitchFamily="34" charset="0"/>
              </a:rPr>
              <a:t>person entering your facility with a skilled service provider should have a </a:t>
            </a:r>
            <a:r>
              <a:rPr lang="en-US" sz="2600" dirty="0" smtClean="0">
                <a:latin typeface="Arial" panose="020B0604020202020204" pitchFamily="34" charset="0"/>
                <a:cs typeface="Arial" panose="020B0604020202020204" pitchFamily="34" charset="0"/>
              </a:rPr>
              <a:t>cert/</a:t>
            </a:r>
            <a:r>
              <a:rPr lang="en-US" sz="2600" dirty="0" err="1" smtClean="0">
                <a:latin typeface="Arial" panose="020B0604020202020204" pitchFamily="34" charset="0"/>
                <a:cs typeface="Arial" panose="020B0604020202020204" pitchFamily="34" charset="0"/>
              </a:rPr>
              <a:t>recert</a:t>
            </a:r>
            <a:r>
              <a:rPr lang="en-US" sz="2600" dirty="0">
                <a:latin typeface="Arial" panose="020B0604020202020204" pitchFamily="34" charset="0"/>
                <a:cs typeface="Arial" panose="020B0604020202020204" pitchFamily="34" charset="0"/>
              </a:rPr>
              <a:t>. </a:t>
            </a:r>
          </a:p>
          <a:p>
            <a:pPr lvl="1">
              <a:lnSpc>
                <a:spcPct val="100000"/>
              </a:lnSpc>
              <a:spcBef>
                <a:spcPts val="600"/>
              </a:spcBef>
              <a:spcAft>
                <a:spcPts val="1200"/>
              </a:spcAft>
            </a:pPr>
            <a:r>
              <a:rPr lang="en-US" sz="2600" dirty="0">
                <a:latin typeface="Arial" panose="020B0604020202020204" pitchFamily="34" charset="0"/>
                <a:cs typeface="Arial" panose="020B0604020202020204" pitchFamily="34" charset="0"/>
              </a:rPr>
              <a:t>Medicare A</a:t>
            </a:r>
          </a:p>
          <a:p>
            <a:pPr lvl="1">
              <a:lnSpc>
                <a:spcPct val="100000"/>
              </a:lnSpc>
              <a:spcBef>
                <a:spcPts val="600"/>
              </a:spcBef>
              <a:spcAft>
                <a:spcPts val="1200"/>
              </a:spcAft>
            </a:pPr>
            <a:r>
              <a:rPr lang="en-US" sz="2600" dirty="0">
                <a:latin typeface="Arial" panose="020B0604020202020204" pitchFamily="34" charset="0"/>
                <a:cs typeface="Arial" panose="020B0604020202020204" pitchFamily="34" charset="0"/>
              </a:rPr>
              <a:t>Medicare Advantage</a:t>
            </a:r>
          </a:p>
          <a:p>
            <a:pPr lvl="1">
              <a:lnSpc>
                <a:spcPct val="100000"/>
              </a:lnSpc>
              <a:spcBef>
                <a:spcPts val="600"/>
              </a:spcBef>
              <a:spcAft>
                <a:spcPts val="1200"/>
              </a:spcAft>
            </a:pPr>
            <a:r>
              <a:rPr lang="en-US" sz="2600" dirty="0">
                <a:latin typeface="Arial" panose="020B0604020202020204" pitchFamily="34" charset="0"/>
                <a:cs typeface="Arial" panose="020B0604020202020204" pitchFamily="34" charset="0"/>
              </a:rPr>
              <a:t>Insurance</a:t>
            </a:r>
          </a:p>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 Payers </a:t>
            </a:r>
            <a:r>
              <a:rPr lang="en-US" sz="2600" dirty="0">
                <a:latin typeface="Arial" panose="020B0604020202020204" pitchFamily="34" charset="0"/>
                <a:cs typeface="Arial" panose="020B0604020202020204" pitchFamily="34" charset="0"/>
              </a:rPr>
              <a:t>change and/or </a:t>
            </a:r>
            <a:r>
              <a:rPr lang="en-US" sz="2600" dirty="0" smtClean="0">
                <a:latin typeface="Arial" panose="020B0604020202020204" pitchFamily="34" charset="0"/>
                <a:cs typeface="Arial" panose="020B0604020202020204" pitchFamily="34" charset="0"/>
              </a:rPr>
              <a:t>they could </a:t>
            </a:r>
            <a:r>
              <a:rPr lang="en-US" sz="2600" dirty="0">
                <a:latin typeface="Arial" panose="020B0604020202020204" pitchFamily="34" charset="0"/>
                <a:cs typeface="Arial" panose="020B0604020202020204" pitchFamily="34" charset="0"/>
              </a:rPr>
              <a:t>have been communicated </a:t>
            </a:r>
            <a:r>
              <a:rPr lang="en-US" sz="2600" dirty="0" smtClean="0">
                <a:latin typeface="Arial" panose="020B0604020202020204" pitchFamily="34" charset="0"/>
                <a:cs typeface="Arial" panose="020B0604020202020204" pitchFamily="34" charset="0"/>
              </a:rPr>
              <a:t>incorrectly. If </a:t>
            </a:r>
            <a:r>
              <a:rPr lang="en-US" sz="2600" dirty="0">
                <a:latin typeface="Arial" panose="020B0604020202020204" pitchFamily="34" charset="0"/>
                <a:cs typeface="Arial" panose="020B0604020202020204" pitchFamily="34" charset="0"/>
              </a:rPr>
              <a:t>you don’t have the </a:t>
            </a:r>
            <a:r>
              <a:rPr lang="en-US" sz="2600" dirty="0" smtClean="0">
                <a:latin typeface="Arial" panose="020B0604020202020204" pitchFamily="34" charset="0"/>
                <a:cs typeface="Arial" panose="020B0604020202020204" pitchFamily="34" charset="0"/>
              </a:rPr>
              <a:t>required/completed cert/</a:t>
            </a:r>
            <a:r>
              <a:rPr lang="en-US" sz="2600" dirty="0" err="1" smtClean="0">
                <a:latin typeface="Arial" panose="020B0604020202020204" pitchFamily="34" charset="0"/>
                <a:cs typeface="Arial" panose="020B0604020202020204" pitchFamily="34" charset="0"/>
              </a:rPr>
              <a:t>recert</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you will forfeit payment.</a:t>
            </a:r>
          </a:p>
        </p:txBody>
      </p:sp>
      <p:sp>
        <p:nvSpPr>
          <p:cNvPr id="3" name="Title 1"/>
          <p:cNvSpPr txBox="1">
            <a:spLocks/>
          </p:cNvSpPr>
          <p:nvPr/>
        </p:nvSpPr>
        <p:spPr>
          <a:xfrm>
            <a:off x="359492" y="1208821"/>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Who Should have </a:t>
            </a:r>
            <a:r>
              <a:rPr lang="en-US" sz="3600" dirty="0" smtClean="0">
                <a:solidFill>
                  <a:srgbClr val="0085CA"/>
                </a:solidFill>
                <a:latin typeface="Arial" panose="020B0604020202020204" pitchFamily="34" charset="0"/>
                <a:cs typeface="Arial" panose="020B0604020202020204" pitchFamily="34" charset="0"/>
              </a:rPr>
              <a:t>Cert </a:t>
            </a:r>
            <a:r>
              <a:rPr lang="en-US" sz="3600" dirty="0">
                <a:solidFill>
                  <a:srgbClr val="0085CA"/>
                </a:solidFill>
                <a:latin typeface="Arial" panose="020B0604020202020204" pitchFamily="34" charset="0"/>
                <a:cs typeface="Arial" panose="020B0604020202020204" pitchFamily="34" charset="0"/>
              </a:rPr>
              <a:t>or </a:t>
            </a:r>
            <a:r>
              <a:rPr lang="en-US" sz="3600" dirty="0" err="1" smtClean="0">
                <a:solidFill>
                  <a:srgbClr val="0085CA"/>
                </a:solidFill>
                <a:latin typeface="Arial" panose="020B0604020202020204" pitchFamily="34" charset="0"/>
                <a:cs typeface="Arial" panose="020B0604020202020204" pitchFamily="34" charset="0"/>
              </a:rPr>
              <a:t>Recert</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endParaRPr lang="en-US" sz="40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018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endParaRPr lang="en-US" sz="4000" dirty="0">
              <a:solidFill>
                <a:srgbClr val="6CC24A"/>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005" y="2088265"/>
            <a:ext cx="7670665" cy="411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3643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601064"/>
            <a:ext cx="1149173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 Delayed Certs  </a:t>
            </a:r>
          </a:p>
          <a:p>
            <a:pPr lvl="1">
              <a:lnSpc>
                <a:spcPct val="100000"/>
              </a:lnSpc>
              <a:spcBef>
                <a:spcPts val="600"/>
              </a:spcBef>
              <a:spcAft>
                <a:spcPts val="1200"/>
              </a:spcAft>
            </a:pPr>
            <a:r>
              <a:rPr lang="en-US" sz="2600" dirty="0" smtClean="0">
                <a:latin typeface="Arial" panose="020B0604020202020204" pitchFamily="34" charset="0"/>
                <a:cs typeface="Arial" panose="020B0604020202020204" pitchFamily="34" charset="0"/>
              </a:rPr>
              <a:t>SNFs </a:t>
            </a:r>
            <a:r>
              <a:rPr lang="en-US" sz="2600" dirty="0">
                <a:latin typeface="Arial" panose="020B0604020202020204" pitchFamily="34" charset="0"/>
                <a:cs typeface="Arial" panose="020B0604020202020204" pitchFamily="34" charset="0"/>
              </a:rPr>
              <a:t>are expected to obtain timely </a:t>
            </a:r>
            <a:r>
              <a:rPr lang="en-US" sz="2600" dirty="0" smtClean="0">
                <a:latin typeface="Arial" panose="020B0604020202020204" pitchFamily="34" charset="0"/>
                <a:cs typeface="Arial" panose="020B0604020202020204" pitchFamily="34" charset="0"/>
              </a:rPr>
              <a:t>cert </a:t>
            </a:r>
            <a:r>
              <a:rPr lang="en-US" sz="2600" dirty="0">
                <a:latin typeface="Arial" panose="020B0604020202020204" pitchFamily="34" charset="0"/>
                <a:cs typeface="Arial" panose="020B0604020202020204" pitchFamily="34" charset="0"/>
              </a:rPr>
              <a:t>and </a:t>
            </a:r>
            <a:r>
              <a:rPr lang="en-US" sz="2600" dirty="0" err="1" smtClean="0">
                <a:latin typeface="Arial" panose="020B0604020202020204" pitchFamily="34" charset="0"/>
                <a:cs typeface="Arial" panose="020B0604020202020204" pitchFamily="34" charset="0"/>
              </a:rPr>
              <a:t>recert</a:t>
            </a:r>
            <a:r>
              <a:rPr lang="en-US" sz="2600" dirty="0" smtClean="0">
                <a:latin typeface="Arial" panose="020B0604020202020204" pitchFamily="34" charset="0"/>
                <a:cs typeface="Arial" panose="020B0604020202020204" pitchFamily="34" charset="0"/>
              </a:rPr>
              <a:t> statements</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However</a:t>
            </a:r>
            <a:r>
              <a:rPr lang="en-US" sz="2600" dirty="0">
                <a:latin typeface="Arial" panose="020B0604020202020204" pitchFamily="34" charset="0"/>
                <a:cs typeface="Arial" panose="020B0604020202020204" pitchFamily="34" charset="0"/>
              </a:rPr>
              <a:t>, delayed </a:t>
            </a:r>
            <a:r>
              <a:rPr lang="en-US" sz="2600" dirty="0" smtClean="0">
                <a:latin typeface="Arial" panose="020B0604020202020204" pitchFamily="34" charset="0"/>
                <a:cs typeface="Arial" panose="020B0604020202020204" pitchFamily="34" charset="0"/>
              </a:rPr>
              <a:t>certs </a:t>
            </a:r>
            <a:r>
              <a:rPr lang="en-US" sz="2600" dirty="0">
                <a:latin typeface="Arial" panose="020B0604020202020204" pitchFamily="34" charset="0"/>
                <a:cs typeface="Arial" panose="020B0604020202020204" pitchFamily="34" charset="0"/>
              </a:rPr>
              <a:t>and </a:t>
            </a:r>
            <a:r>
              <a:rPr lang="en-US" sz="2600" dirty="0" err="1" smtClean="0">
                <a:latin typeface="Arial" panose="020B0604020202020204" pitchFamily="34" charset="0"/>
                <a:cs typeface="Arial" panose="020B0604020202020204" pitchFamily="34" charset="0"/>
              </a:rPr>
              <a:t>recerts</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will be honored where there has been an isolated oversight or lapse. </a:t>
            </a:r>
            <a:r>
              <a:rPr lang="en-US" sz="2600" dirty="0" smtClean="0">
                <a:latin typeface="Arial" panose="020B0604020202020204" pitchFamily="34" charset="0"/>
                <a:cs typeface="Arial" panose="020B0604020202020204" pitchFamily="34" charset="0"/>
              </a:rPr>
              <a:t>Delayed certs </a:t>
            </a:r>
            <a:r>
              <a:rPr lang="en-US" sz="2600" dirty="0">
                <a:latin typeface="Arial" panose="020B0604020202020204" pitchFamily="34" charset="0"/>
                <a:cs typeface="Arial" panose="020B0604020202020204" pitchFamily="34" charset="0"/>
              </a:rPr>
              <a:t>and </a:t>
            </a:r>
            <a:r>
              <a:rPr lang="en-US" sz="2600" dirty="0" err="1" smtClean="0">
                <a:latin typeface="Arial" panose="020B0604020202020204" pitchFamily="34" charset="0"/>
                <a:cs typeface="Arial" panose="020B0604020202020204" pitchFamily="34" charset="0"/>
              </a:rPr>
              <a:t>recerts</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must include an explanation for delay and any medical or other evidence the SNF considers relevant to explain the delay.</a:t>
            </a: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Required </a:t>
            </a:r>
            <a:r>
              <a:rPr lang="en-US" sz="3600" dirty="0" smtClean="0">
                <a:solidFill>
                  <a:srgbClr val="0085CA"/>
                </a:solidFill>
                <a:latin typeface="Arial" panose="020B0604020202020204" pitchFamily="34" charset="0"/>
                <a:cs typeface="Arial" panose="020B0604020202020204" pitchFamily="34" charset="0"/>
              </a:rPr>
              <a:t>Time Frames </a:t>
            </a:r>
            <a:r>
              <a:rPr lang="en-US" sz="3600" dirty="0">
                <a:solidFill>
                  <a:srgbClr val="0085CA"/>
                </a:solidFill>
                <a:latin typeface="Arial" panose="020B0604020202020204" pitchFamily="34" charset="0"/>
                <a:cs typeface="Arial" panose="020B0604020202020204" pitchFamily="34" charset="0"/>
              </a:rPr>
              <a:t>for </a:t>
            </a:r>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3600" dirty="0" smtClean="0">
                <a:solidFill>
                  <a:srgbClr val="0085CA"/>
                </a:solidFill>
                <a:latin typeface="Arial" panose="020B0604020202020204" pitchFamily="34" charset="0"/>
                <a:cs typeface="Arial" panose="020B0604020202020204" pitchFamily="34" charset="0"/>
              </a:rPr>
              <a:t> Statements</a:t>
            </a:r>
            <a:endParaRPr lang="en-US" sz="36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051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601064"/>
            <a:ext cx="1149173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 An acceptable </a:t>
            </a:r>
            <a:r>
              <a:rPr lang="en-US" dirty="0" smtClean="0">
                <a:latin typeface="Arial" panose="020B0604020202020204" pitchFamily="34" charset="0"/>
                <a:cs typeface="Arial" panose="020B0604020202020204" pitchFamily="34" charset="0"/>
              </a:rPr>
              <a:t>cert </a:t>
            </a:r>
            <a:r>
              <a:rPr lang="en-US" dirty="0">
                <a:latin typeface="Arial" panose="020B0604020202020204" pitchFamily="34" charset="0"/>
                <a:cs typeface="Arial" panose="020B0604020202020204" pitchFamily="34" charset="0"/>
              </a:rPr>
              <a:t>statement must contain the following information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lvl="1">
              <a:lnSpc>
                <a:spcPct val="100000"/>
              </a:lnSpc>
              <a:spcBef>
                <a:spcPts val="600"/>
              </a:spcBef>
              <a:spcAft>
                <a:spcPts val="1200"/>
              </a:spcAft>
            </a:pPr>
            <a:r>
              <a:rPr lang="en-US" sz="2800" dirty="0">
                <a:latin typeface="Arial" panose="020B0604020202020204" pitchFamily="34" charset="0"/>
                <a:cs typeface="Arial" panose="020B0604020202020204" pitchFamily="34" charset="0"/>
              </a:rPr>
              <a:t>The individual needs skilled nursing care (furnished directly by or requiring the supervision of skilled nursing personnel) or other skilled rehabilitation </a:t>
            </a:r>
            <a:r>
              <a:rPr lang="en-US" sz="2800" dirty="0" smtClean="0">
                <a:latin typeface="Arial" panose="020B0604020202020204" pitchFamily="34" charset="0"/>
                <a:cs typeface="Arial" panose="020B0604020202020204" pitchFamily="34" charset="0"/>
              </a:rPr>
              <a:t>services;</a:t>
            </a:r>
          </a:p>
          <a:p>
            <a:pPr>
              <a:lnSpc>
                <a:spcPct val="100000"/>
              </a:lnSpc>
              <a:spcBef>
                <a:spcPts val="60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 Such services are required on a daily </a:t>
            </a:r>
            <a:r>
              <a:rPr lang="en-US" dirty="0" smtClean="0">
                <a:latin typeface="Arial" panose="020B0604020202020204" pitchFamily="34" charset="0"/>
                <a:cs typeface="Arial" panose="020B0604020202020204" pitchFamily="34" charset="0"/>
              </a:rPr>
              <a:t>basis;</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pPr>
            <a:endParaRPr lang="en-US" sz="3200"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rgbClr val="0085CA"/>
                </a:solidFill>
                <a:latin typeface="Arial" panose="020B0604020202020204" pitchFamily="34" charset="0"/>
                <a:cs typeface="Arial" panose="020B0604020202020204" pitchFamily="34" charset="0"/>
              </a:rPr>
              <a:t>What is </a:t>
            </a:r>
            <a:r>
              <a:rPr lang="en-US" sz="3400" dirty="0" smtClean="0">
                <a:solidFill>
                  <a:srgbClr val="0085CA"/>
                </a:solidFill>
                <a:latin typeface="Arial" panose="020B0604020202020204" pitchFamily="34" charset="0"/>
                <a:cs typeface="Arial" panose="020B0604020202020204" pitchFamily="34" charset="0"/>
              </a:rPr>
              <a:t>Included in an </a:t>
            </a:r>
            <a:r>
              <a:rPr lang="en-US" sz="3400" dirty="0">
                <a:solidFill>
                  <a:srgbClr val="0085CA"/>
                </a:solidFill>
                <a:latin typeface="Arial" panose="020B0604020202020204" pitchFamily="34" charset="0"/>
                <a:cs typeface="Arial" panose="020B0604020202020204" pitchFamily="34" charset="0"/>
              </a:rPr>
              <a:t>Acceptable </a:t>
            </a:r>
            <a:r>
              <a:rPr lang="en-US" sz="3400" dirty="0" smtClean="0">
                <a:solidFill>
                  <a:srgbClr val="0085CA"/>
                </a:solidFill>
                <a:latin typeface="Arial" panose="020B0604020202020204" pitchFamily="34" charset="0"/>
                <a:cs typeface="Arial" panose="020B0604020202020204" pitchFamily="34" charset="0"/>
              </a:rPr>
              <a:t>Cert Statement?</a:t>
            </a:r>
            <a:endParaRPr lang="en-US" sz="34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551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365513"/>
            <a:ext cx="11491730" cy="39774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 Such </a:t>
            </a:r>
            <a:r>
              <a:rPr lang="en-US" sz="2600" dirty="0">
                <a:latin typeface="Arial" panose="020B0604020202020204" pitchFamily="34" charset="0"/>
                <a:cs typeface="Arial" panose="020B0604020202020204" pitchFamily="34" charset="0"/>
              </a:rPr>
              <a:t>services can only practically be provided in a SNF or swing-bed hospital on an inpatient </a:t>
            </a:r>
            <a:r>
              <a:rPr lang="en-US" sz="2600" dirty="0" smtClean="0">
                <a:latin typeface="Arial" panose="020B0604020202020204" pitchFamily="34" charset="0"/>
                <a:cs typeface="Arial" panose="020B0604020202020204" pitchFamily="34" charset="0"/>
              </a:rPr>
              <a:t>basis;</a:t>
            </a:r>
            <a:endParaRPr lang="en-US" sz="2600"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Such </a:t>
            </a:r>
            <a:r>
              <a:rPr lang="en-US" sz="2600" dirty="0">
                <a:latin typeface="Arial" panose="020B0604020202020204" pitchFamily="34" charset="0"/>
                <a:cs typeface="Arial" panose="020B0604020202020204" pitchFamily="34" charset="0"/>
              </a:rPr>
              <a:t>services are for an ongoing condition for which the individual received inpatient care in a </a:t>
            </a:r>
            <a:r>
              <a:rPr lang="en-US" sz="2600" dirty="0" smtClean="0">
                <a:latin typeface="Arial" panose="020B0604020202020204" pitchFamily="34" charset="0"/>
                <a:cs typeface="Arial" panose="020B0604020202020204" pitchFamily="34" charset="0"/>
              </a:rPr>
              <a:t>hospital; and</a:t>
            </a:r>
          </a:p>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 A dated signature of the Certifying Physician or NPP is required.</a:t>
            </a:r>
          </a:p>
          <a:p>
            <a:pPr lvl="1">
              <a:lnSpc>
                <a:spcPct val="100000"/>
              </a:lnSpc>
              <a:spcBef>
                <a:spcPts val="600"/>
              </a:spcBef>
              <a:spcAft>
                <a:spcPts val="1200"/>
              </a:spcAft>
            </a:pPr>
            <a:r>
              <a:rPr lang="en-US" sz="2600" dirty="0" smtClean="0">
                <a:latin typeface="Arial" panose="020B0604020202020204" pitchFamily="34" charset="0"/>
                <a:cs typeface="Arial" panose="020B0604020202020204" pitchFamily="34" charset="0"/>
              </a:rPr>
              <a:t>The dates contained/obtained on the cert/</a:t>
            </a:r>
            <a:r>
              <a:rPr lang="en-US" sz="2600" dirty="0" err="1" smtClean="0">
                <a:latin typeface="Arial" panose="020B0604020202020204" pitchFamily="34" charset="0"/>
                <a:cs typeface="Arial" panose="020B0604020202020204" pitchFamily="34" charset="0"/>
              </a:rPr>
              <a:t>recert</a:t>
            </a:r>
            <a:r>
              <a:rPr lang="en-US" sz="2600" dirty="0" smtClean="0">
                <a:latin typeface="Arial" panose="020B0604020202020204" pitchFamily="34" charset="0"/>
                <a:cs typeface="Arial" panose="020B0604020202020204" pitchFamily="34" charset="0"/>
              </a:rPr>
              <a:t> must be in the handwriting of the Certifying Physician or NPP; must be legible; and must reflect the date you begin to count from for your next </a:t>
            </a:r>
            <a:r>
              <a:rPr lang="en-US" sz="2600" dirty="0" err="1" smtClean="0">
                <a:latin typeface="Arial" panose="020B0604020202020204" pitchFamily="34" charset="0"/>
                <a:cs typeface="Arial" panose="020B0604020202020204" pitchFamily="34" charset="0"/>
              </a:rPr>
              <a:t>recert</a:t>
            </a:r>
            <a:r>
              <a:rPr lang="en-US" sz="2600" dirty="0" smtClean="0">
                <a:latin typeface="Arial" panose="020B0604020202020204" pitchFamily="34" charset="0"/>
                <a:cs typeface="Arial" panose="020B0604020202020204" pitchFamily="34" charset="0"/>
              </a:rPr>
              <a:t>.</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rgbClr val="0085CA"/>
                </a:solidFill>
                <a:latin typeface="Arial" panose="020B0604020202020204" pitchFamily="34" charset="0"/>
                <a:cs typeface="Arial" panose="020B0604020202020204" pitchFamily="34" charset="0"/>
              </a:rPr>
              <a:t>What is </a:t>
            </a:r>
            <a:r>
              <a:rPr lang="en-US" sz="3400" dirty="0" smtClean="0">
                <a:solidFill>
                  <a:srgbClr val="0085CA"/>
                </a:solidFill>
                <a:latin typeface="Arial" panose="020B0604020202020204" pitchFamily="34" charset="0"/>
                <a:cs typeface="Arial" panose="020B0604020202020204" pitchFamily="34" charset="0"/>
              </a:rPr>
              <a:t>Included in an </a:t>
            </a:r>
            <a:r>
              <a:rPr lang="en-US" sz="3400" dirty="0">
                <a:solidFill>
                  <a:srgbClr val="0085CA"/>
                </a:solidFill>
                <a:latin typeface="Arial" panose="020B0604020202020204" pitchFamily="34" charset="0"/>
                <a:cs typeface="Arial" panose="020B0604020202020204" pitchFamily="34" charset="0"/>
              </a:rPr>
              <a:t>Acceptable </a:t>
            </a:r>
            <a:r>
              <a:rPr lang="en-US" sz="3400" dirty="0" smtClean="0">
                <a:solidFill>
                  <a:srgbClr val="0085CA"/>
                </a:solidFill>
                <a:latin typeface="Arial" panose="020B0604020202020204" pitchFamily="34" charset="0"/>
                <a:cs typeface="Arial" panose="020B0604020202020204" pitchFamily="34" charset="0"/>
              </a:rPr>
              <a:t>Cert Statement? (cont.)</a:t>
            </a:r>
            <a:endParaRPr lang="en-US" sz="34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2942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endParaRPr lang="en-US" sz="4000" dirty="0">
              <a:solidFill>
                <a:srgbClr val="6CC24A"/>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936" y="1876085"/>
            <a:ext cx="8086725" cy="433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08261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601064"/>
            <a:ext cx="1149173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A </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statement must contain the </a:t>
            </a:r>
            <a:r>
              <a:rPr lang="en-US" dirty="0" smtClean="0">
                <a:latin typeface="Arial" panose="020B0604020202020204" pitchFamily="34" charset="0"/>
                <a:cs typeface="Arial" panose="020B0604020202020204" pitchFamily="34" charset="0"/>
              </a:rPr>
              <a:t>following:</a:t>
            </a:r>
          </a:p>
          <a:p>
            <a:pPr lvl="1">
              <a:lnSpc>
                <a:spcPct val="100000"/>
              </a:lnSpc>
              <a:spcBef>
                <a:spcPts val="600"/>
              </a:spcBef>
              <a:spcAft>
                <a:spcPts val="1200"/>
              </a:spcAft>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reasons for the continued need for </a:t>
            </a:r>
            <a:r>
              <a:rPr lang="en-US" sz="2800" dirty="0" smtClean="0">
                <a:latin typeface="Arial" panose="020B0604020202020204" pitchFamily="34" charset="0"/>
                <a:cs typeface="Arial" panose="020B0604020202020204" pitchFamily="34" charset="0"/>
              </a:rPr>
              <a:t>post-hospital </a:t>
            </a:r>
            <a:r>
              <a:rPr lang="en-US" sz="2800" dirty="0">
                <a:latin typeface="Arial" panose="020B0604020202020204" pitchFamily="34" charset="0"/>
                <a:cs typeface="Arial" panose="020B0604020202020204" pitchFamily="34" charset="0"/>
              </a:rPr>
              <a:t>SNF </a:t>
            </a:r>
            <a:r>
              <a:rPr lang="en-US" sz="2800" dirty="0" smtClean="0">
                <a:latin typeface="Arial" panose="020B0604020202020204" pitchFamily="34" charset="0"/>
                <a:cs typeface="Arial" panose="020B0604020202020204" pitchFamily="34" charset="0"/>
              </a:rPr>
              <a:t>care; </a:t>
            </a:r>
          </a:p>
          <a:p>
            <a:pPr lvl="1">
              <a:lnSpc>
                <a:spcPct val="100000"/>
              </a:lnSpc>
              <a:spcBef>
                <a:spcPts val="600"/>
              </a:spcBef>
              <a:spcAft>
                <a:spcPts val="1200"/>
              </a:spcAft>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estimated time the individual will need to remain in the </a:t>
            </a:r>
            <a:r>
              <a:rPr lang="en-US" sz="2800" dirty="0" smtClean="0">
                <a:latin typeface="Arial" panose="020B0604020202020204" pitchFamily="34" charset="0"/>
                <a:cs typeface="Arial" panose="020B0604020202020204" pitchFamily="34" charset="0"/>
              </a:rPr>
              <a:t>SNF;</a:t>
            </a:r>
          </a:p>
          <a:p>
            <a:pPr lvl="1">
              <a:lnSpc>
                <a:spcPct val="100000"/>
              </a:lnSpc>
              <a:spcBef>
                <a:spcPts val="600"/>
              </a:spcBef>
              <a:spcAft>
                <a:spcPts val="1200"/>
              </a:spcAft>
            </a:pPr>
            <a:r>
              <a:rPr lang="en-US" sz="2800" dirty="0" smtClean="0">
                <a:latin typeface="Arial" panose="020B0604020202020204" pitchFamily="34" charset="0"/>
                <a:cs typeface="Arial" panose="020B0604020202020204" pitchFamily="34" charset="0"/>
              </a:rPr>
              <a:t>Plans </a:t>
            </a:r>
            <a:r>
              <a:rPr lang="en-US" sz="2800" dirty="0">
                <a:latin typeface="Arial" panose="020B0604020202020204" pitchFamily="34" charset="0"/>
                <a:cs typeface="Arial" panose="020B0604020202020204" pitchFamily="34" charset="0"/>
              </a:rPr>
              <a:t>for home care, if </a:t>
            </a:r>
            <a:r>
              <a:rPr lang="en-US" sz="2800" dirty="0" smtClean="0">
                <a:latin typeface="Arial" panose="020B0604020202020204" pitchFamily="34" charset="0"/>
                <a:cs typeface="Arial" panose="020B0604020202020204" pitchFamily="34" charset="0"/>
              </a:rPr>
              <a:t>any;</a:t>
            </a:r>
            <a:endParaRPr lang="en-US" sz="2800"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rgbClr val="0085CA"/>
                </a:solidFill>
                <a:latin typeface="Arial" panose="020B0604020202020204" pitchFamily="34" charset="0"/>
                <a:cs typeface="Arial" panose="020B0604020202020204" pitchFamily="34" charset="0"/>
              </a:rPr>
              <a:t>What is </a:t>
            </a:r>
            <a:r>
              <a:rPr lang="en-US" sz="3400" dirty="0" smtClean="0">
                <a:solidFill>
                  <a:srgbClr val="0085CA"/>
                </a:solidFill>
                <a:latin typeface="Arial" panose="020B0604020202020204" pitchFamily="34" charset="0"/>
                <a:cs typeface="Arial" panose="020B0604020202020204" pitchFamily="34" charset="0"/>
              </a:rPr>
              <a:t>Included in an </a:t>
            </a:r>
            <a:r>
              <a:rPr lang="en-US" sz="3400" dirty="0">
                <a:solidFill>
                  <a:srgbClr val="0085CA"/>
                </a:solidFill>
                <a:latin typeface="Arial" panose="020B0604020202020204" pitchFamily="34" charset="0"/>
                <a:cs typeface="Arial" panose="020B0604020202020204" pitchFamily="34" charset="0"/>
              </a:rPr>
              <a:t>Acceptable </a:t>
            </a:r>
            <a:r>
              <a:rPr lang="en-US" sz="3400" dirty="0" err="1" smtClean="0">
                <a:solidFill>
                  <a:srgbClr val="0085CA"/>
                </a:solidFill>
                <a:latin typeface="Arial" panose="020B0604020202020204" pitchFamily="34" charset="0"/>
                <a:cs typeface="Arial" panose="020B0604020202020204" pitchFamily="34" charset="0"/>
              </a:rPr>
              <a:t>Recert</a:t>
            </a:r>
            <a:r>
              <a:rPr lang="en-US" sz="3400" dirty="0" smtClean="0">
                <a:solidFill>
                  <a:srgbClr val="0085CA"/>
                </a:solidFill>
                <a:latin typeface="Arial" panose="020B0604020202020204" pitchFamily="34" charset="0"/>
                <a:cs typeface="Arial" panose="020B0604020202020204" pitchFamily="34" charset="0"/>
              </a:rPr>
              <a:t> Statement? </a:t>
            </a:r>
            <a:endParaRPr lang="en-US" sz="34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735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02623" y="5145918"/>
            <a:ext cx="4953708" cy="16026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dirty="0">
                <a:latin typeface="Arial" panose="020B0604020202020204" pitchFamily="34" charset="0"/>
                <a:cs typeface="Arial" panose="020B0604020202020204" pitchFamily="34" charset="0"/>
              </a:rPr>
              <a:t>Celeste Rininger, RN, </a:t>
            </a:r>
            <a:r>
              <a:rPr lang="en-US" sz="2600" dirty="0" smtClean="0">
                <a:latin typeface="Arial" panose="020B0604020202020204" pitchFamily="34" charset="0"/>
                <a:cs typeface="Arial" panose="020B0604020202020204" pitchFamily="34" charset="0"/>
              </a:rPr>
              <a:t>RAC-CT</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Clinical Consultant</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p:txBody>
      </p:sp>
      <p:sp>
        <p:nvSpPr>
          <p:cNvPr id="3" name="Title 1"/>
          <p:cNvSpPr txBox="1">
            <a:spLocks/>
          </p:cNvSpPr>
          <p:nvPr/>
        </p:nvSpPr>
        <p:spPr>
          <a:xfrm>
            <a:off x="2030580" y="1137557"/>
            <a:ext cx="809779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0085CA"/>
                </a:solidFill>
                <a:latin typeface="Arial" panose="020B0604020202020204" pitchFamily="34" charset="0"/>
                <a:cs typeface="Arial" panose="020B0604020202020204" pitchFamily="34" charset="0"/>
              </a:rPr>
              <a:t>Today’s Presenter</a:t>
            </a:r>
            <a:br>
              <a:rPr lang="en-US" dirty="0" smtClean="0">
                <a:solidFill>
                  <a:srgbClr val="0085CA"/>
                </a:solidFill>
                <a:latin typeface="Arial" panose="020B0604020202020204" pitchFamily="34" charset="0"/>
                <a:cs typeface="Arial" panose="020B0604020202020204" pitchFamily="34" charset="0"/>
              </a:rPr>
            </a:br>
            <a:endParaRPr lang="en-US"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1497" y="2240712"/>
            <a:ext cx="2615960" cy="2615960"/>
          </a:xfrm>
          <a:prstGeom prst="rect">
            <a:avLst/>
          </a:prstGeom>
        </p:spPr>
      </p:pic>
    </p:spTree>
    <p:extLst>
      <p:ext uri="{BB962C8B-B14F-4D97-AF65-F5344CB8AC3E}">
        <p14:creationId xmlns:p14="http://schemas.microsoft.com/office/powerpoint/2010/main" val="1187742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601064"/>
            <a:ext cx="1149173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A </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statement must contain the </a:t>
            </a:r>
            <a:r>
              <a:rPr lang="en-US" dirty="0" smtClean="0">
                <a:latin typeface="Arial" panose="020B0604020202020204" pitchFamily="34" charset="0"/>
                <a:cs typeface="Arial" panose="020B0604020202020204" pitchFamily="34" charset="0"/>
              </a:rPr>
              <a:t>following:</a:t>
            </a:r>
          </a:p>
          <a:p>
            <a:pPr lvl="1">
              <a:lnSpc>
                <a:spcPct val="100000"/>
              </a:lnSpc>
              <a:spcBef>
                <a:spcPts val="600"/>
              </a:spcBef>
              <a:spcAft>
                <a:spcPts val="1200"/>
              </a:spcAft>
            </a:pPr>
            <a:r>
              <a:rPr lang="en-US" sz="2800" dirty="0" smtClean="0">
                <a:latin typeface="Arial" panose="020B0604020202020204" pitchFamily="34" charset="0"/>
                <a:cs typeface="Arial" panose="020B0604020202020204" pitchFamily="34" charset="0"/>
              </a:rPr>
              <a:t>Indication if </a:t>
            </a:r>
            <a:r>
              <a:rPr lang="en-US" sz="2800" dirty="0">
                <a:latin typeface="Arial" panose="020B0604020202020204" pitchFamily="34" charset="0"/>
                <a:cs typeface="Arial" panose="020B0604020202020204" pitchFamily="34" charset="0"/>
              </a:rPr>
              <a:t>the reason for continued need for services is a condition that arose after admission to the SNF (and while being treated for an ongoing condition for which the individual received inpatient care in a hospital</a:t>
            </a:r>
            <a:r>
              <a:rPr lang="en-US" sz="2800" dirty="0" smtClean="0">
                <a:latin typeface="Arial" panose="020B0604020202020204" pitchFamily="34" charset="0"/>
                <a:cs typeface="Arial" panose="020B0604020202020204" pitchFamily="34" charset="0"/>
              </a:rPr>
              <a:t>) this must be indicated; and</a:t>
            </a:r>
            <a:endParaRPr lang="en-US" sz="2800" dirty="0">
              <a:latin typeface="Arial" panose="020B0604020202020204" pitchFamily="34" charset="0"/>
              <a:cs typeface="Arial" panose="020B0604020202020204" pitchFamily="34" charset="0"/>
            </a:endParaRPr>
          </a:p>
          <a:p>
            <a:pPr lvl="1">
              <a:lnSpc>
                <a:spcPct val="100000"/>
              </a:lnSpc>
              <a:spcBef>
                <a:spcPts val="600"/>
              </a:spcBef>
              <a:spcAft>
                <a:spcPts val="1200"/>
              </a:spcAft>
            </a:pPr>
            <a:r>
              <a:rPr lang="en-US" sz="2800" dirty="0">
                <a:latin typeface="Arial" panose="020B0604020202020204" pitchFamily="34" charset="0"/>
                <a:cs typeface="Arial" panose="020B0604020202020204" pitchFamily="34" charset="0"/>
              </a:rPr>
              <a:t>A dated signature of the </a:t>
            </a:r>
            <a:r>
              <a:rPr lang="en-US" sz="2800" dirty="0" smtClean="0">
                <a:latin typeface="Arial" panose="020B0604020202020204" pitchFamily="34" charset="0"/>
                <a:cs typeface="Arial" panose="020B0604020202020204" pitchFamily="34" charset="0"/>
              </a:rPr>
              <a:t>Recertifying Physician </a:t>
            </a:r>
            <a:r>
              <a:rPr lang="en-US" sz="2800" dirty="0">
                <a:latin typeface="Arial" panose="020B0604020202020204" pitchFamily="34" charset="0"/>
                <a:cs typeface="Arial" panose="020B0604020202020204" pitchFamily="34" charset="0"/>
              </a:rPr>
              <a:t>or NPP.</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rgbClr val="0085CA"/>
                </a:solidFill>
                <a:latin typeface="Arial" panose="020B0604020202020204" pitchFamily="34" charset="0"/>
                <a:cs typeface="Arial" panose="020B0604020202020204" pitchFamily="34" charset="0"/>
              </a:rPr>
              <a:t>What is </a:t>
            </a:r>
            <a:r>
              <a:rPr lang="en-US" sz="3400" dirty="0" smtClean="0">
                <a:solidFill>
                  <a:srgbClr val="0085CA"/>
                </a:solidFill>
                <a:latin typeface="Arial" panose="020B0604020202020204" pitchFamily="34" charset="0"/>
                <a:cs typeface="Arial" panose="020B0604020202020204" pitchFamily="34" charset="0"/>
              </a:rPr>
              <a:t>Included in an </a:t>
            </a:r>
            <a:r>
              <a:rPr lang="en-US" sz="3400" dirty="0">
                <a:solidFill>
                  <a:srgbClr val="0085CA"/>
                </a:solidFill>
                <a:latin typeface="Arial" panose="020B0604020202020204" pitchFamily="34" charset="0"/>
                <a:cs typeface="Arial" panose="020B0604020202020204" pitchFamily="34" charset="0"/>
              </a:rPr>
              <a:t>Acceptable </a:t>
            </a:r>
            <a:r>
              <a:rPr lang="en-US" sz="3400" dirty="0" err="1" smtClean="0">
                <a:solidFill>
                  <a:srgbClr val="0085CA"/>
                </a:solidFill>
                <a:latin typeface="Arial" panose="020B0604020202020204" pitchFamily="34" charset="0"/>
                <a:cs typeface="Arial" panose="020B0604020202020204" pitchFamily="34" charset="0"/>
              </a:rPr>
              <a:t>Recert</a:t>
            </a:r>
            <a:r>
              <a:rPr lang="en-US" sz="3400" dirty="0" smtClean="0">
                <a:solidFill>
                  <a:srgbClr val="0085CA"/>
                </a:solidFill>
                <a:latin typeface="Arial" panose="020B0604020202020204" pitchFamily="34" charset="0"/>
                <a:cs typeface="Arial" panose="020B0604020202020204" pitchFamily="34" charset="0"/>
              </a:rPr>
              <a:t> Statement? (cont.)</a:t>
            </a:r>
            <a:endParaRPr lang="en-US" sz="34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0460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716811"/>
            <a:ext cx="743027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Cert: Doctor </a:t>
            </a:r>
            <a:r>
              <a:rPr lang="en-US" dirty="0">
                <a:latin typeface="Arial" panose="020B0604020202020204" pitchFamily="34" charset="0"/>
                <a:cs typeface="Arial" panose="020B0604020202020204" pitchFamily="34" charset="0"/>
              </a:rPr>
              <a:t>does not sign timely and/or date</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Note </a:t>
            </a:r>
            <a:r>
              <a:rPr lang="en-US" dirty="0">
                <a:latin typeface="Arial" panose="020B0604020202020204" pitchFamily="34" charset="0"/>
                <a:cs typeface="Arial" panose="020B0604020202020204" pitchFamily="34" charset="0"/>
              </a:rPr>
              <a:t>the signature AND date must be in the physician’s handwriting and </a:t>
            </a:r>
            <a:r>
              <a:rPr lang="en-US" dirty="0" smtClean="0">
                <a:latin typeface="Arial" panose="020B0604020202020204" pitchFamily="34" charset="0"/>
                <a:cs typeface="Arial" panose="020B0604020202020204" pitchFamily="34" charset="0"/>
              </a:rPr>
              <a:t>must be legible.</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Common </a:t>
            </a:r>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3600" dirty="0" smtClean="0">
                <a:solidFill>
                  <a:srgbClr val="0085CA"/>
                </a:solidFill>
                <a:latin typeface="Arial" panose="020B0604020202020204" pitchFamily="34" charset="0"/>
                <a:cs typeface="Arial" panose="020B0604020202020204" pitchFamily="34" charset="0"/>
              </a:rPr>
              <a:t> Challenges</a:t>
            </a:r>
            <a:endParaRPr lang="en-US" sz="36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5959" y="2716811"/>
            <a:ext cx="3955263" cy="2262410"/>
          </a:xfrm>
          <a:prstGeom prst="rect">
            <a:avLst/>
          </a:prstGeom>
        </p:spPr>
      </p:pic>
    </p:spTree>
    <p:extLst>
      <p:ext uri="{BB962C8B-B14F-4D97-AF65-F5344CB8AC3E}">
        <p14:creationId xmlns:p14="http://schemas.microsoft.com/office/powerpoint/2010/main" val="3955147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716811"/>
            <a:ext cx="743027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Understanding </a:t>
            </a:r>
            <a:r>
              <a:rPr lang="en-US" dirty="0">
                <a:latin typeface="Arial" panose="020B0604020202020204" pitchFamily="34" charset="0"/>
                <a:cs typeface="Arial" panose="020B0604020202020204" pitchFamily="34" charset="0"/>
              </a:rPr>
              <a:t>what needs to be included in the </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(skilling </a:t>
            </a:r>
            <a:r>
              <a:rPr lang="en-US" dirty="0" smtClean="0">
                <a:latin typeface="Arial" panose="020B0604020202020204" pitchFamily="34" charset="0"/>
                <a:cs typeface="Arial" panose="020B0604020202020204" pitchFamily="34" charset="0"/>
              </a:rPr>
              <a:t>needs should </a:t>
            </a:r>
            <a:r>
              <a:rPr lang="en-US" dirty="0">
                <a:latin typeface="Arial" panose="020B0604020202020204" pitchFamily="34" charset="0"/>
                <a:cs typeface="Arial" panose="020B0604020202020204" pitchFamily="34" charset="0"/>
              </a:rPr>
              <a:t>include nursing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each therapy with detail, estimated skilled stay, plans for </a:t>
            </a:r>
            <a:r>
              <a:rPr lang="en-US" dirty="0" smtClean="0">
                <a:latin typeface="Arial" panose="020B0604020202020204" pitchFamily="34" charset="0"/>
                <a:cs typeface="Arial" panose="020B0604020202020204" pitchFamily="34" charset="0"/>
              </a:rPr>
              <a:t>post-SNF</a:t>
            </a:r>
            <a:r>
              <a:rPr lang="en-US" dirty="0">
                <a:latin typeface="Arial" panose="020B0604020202020204" pitchFamily="34" charset="0"/>
                <a:cs typeface="Arial" panose="020B0604020202020204" pitchFamily="34" charset="0"/>
              </a:rPr>
              <a:t>, care continued for condition treated in hospital or that arose while being treated for such).</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Common </a:t>
            </a:r>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3600" dirty="0" smtClean="0">
                <a:solidFill>
                  <a:srgbClr val="0085CA"/>
                </a:solidFill>
                <a:latin typeface="Arial" panose="020B0604020202020204" pitchFamily="34" charset="0"/>
                <a:cs typeface="Arial" panose="020B0604020202020204" pitchFamily="34" charset="0"/>
              </a:rPr>
              <a:t> </a:t>
            </a:r>
            <a:r>
              <a:rPr lang="en-US" sz="3600" dirty="0">
                <a:solidFill>
                  <a:srgbClr val="0085CA"/>
                </a:solidFill>
                <a:latin typeface="Arial" panose="020B0604020202020204" pitchFamily="34" charset="0"/>
                <a:cs typeface="Arial" panose="020B0604020202020204" pitchFamily="34" charset="0"/>
              </a:rPr>
              <a:t>Challenges </a:t>
            </a:r>
            <a:r>
              <a:rPr lang="en-US" sz="3600" dirty="0" smtClean="0">
                <a:solidFill>
                  <a:srgbClr val="0085CA"/>
                </a:solidFill>
                <a:latin typeface="Arial" panose="020B0604020202020204" pitchFamily="34" charset="0"/>
                <a:cs typeface="Arial" panose="020B0604020202020204" pitchFamily="34" charset="0"/>
              </a:rPr>
              <a:t>(cont.)</a:t>
            </a:r>
            <a:endParaRPr lang="en-US" sz="36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5959" y="2716811"/>
            <a:ext cx="3955263" cy="2262410"/>
          </a:xfrm>
          <a:prstGeom prst="rect">
            <a:avLst/>
          </a:prstGeom>
        </p:spPr>
      </p:pic>
    </p:spTree>
    <p:extLst>
      <p:ext uri="{BB962C8B-B14F-4D97-AF65-F5344CB8AC3E}">
        <p14:creationId xmlns:p14="http://schemas.microsoft.com/office/powerpoint/2010/main" val="3829372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716811"/>
            <a:ext cx="743027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1200"/>
              </a:spcAft>
              <a:buNone/>
            </a:pPr>
            <a:r>
              <a:rPr lang="en-US" dirty="0" smtClean="0">
                <a:latin typeface="Arial" panose="020B0604020202020204" pitchFamily="34" charset="0"/>
                <a:cs typeface="Arial" panose="020B0604020202020204" pitchFamily="34" charset="0"/>
              </a:rPr>
              <a:t>One more time:</a:t>
            </a: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Timing </a:t>
            </a:r>
            <a:r>
              <a:rPr lang="en-US" dirty="0">
                <a:latin typeface="Arial" panose="020B0604020202020204" pitchFamily="34" charset="0"/>
                <a:cs typeface="Arial" panose="020B0604020202020204" pitchFamily="34" charset="0"/>
              </a:rPr>
              <a:t>of the </a:t>
            </a:r>
            <a:r>
              <a:rPr lang="en-US" dirty="0" smtClean="0">
                <a:latin typeface="Arial" panose="020B0604020202020204" pitchFamily="34" charset="0"/>
                <a:cs typeface="Arial" panose="020B0604020202020204" pitchFamily="34" charset="0"/>
              </a:rPr>
              <a:t>certs/</a:t>
            </a:r>
            <a:r>
              <a:rPr lang="en-US" dirty="0" err="1" smtClean="0">
                <a:latin typeface="Arial" panose="020B0604020202020204" pitchFamily="34" charset="0"/>
                <a:cs typeface="Arial" panose="020B0604020202020204" pitchFamily="34" charset="0"/>
              </a:rPr>
              <a:t>recerts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Signature </a:t>
            </a:r>
            <a:r>
              <a:rPr lang="en-US" dirty="0">
                <a:latin typeface="Arial" panose="020B0604020202020204" pitchFamily="34" charset="0"/>
                <a:cs typeface="Arial" panose="020B0604020202020204" pitchFamily="34" charset="0"/>
              </a:rPr>
              <a:t>and date by the physician,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NP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CNS—</a:t>
            </a:r>
            <a:r>
              <a:rPr lang="en-US" b="1" dirty="0" smtClean="0">
                <a:latin typeface="Arial" panose="020B0604020202020204" pitchFamily="34" charset="0"/>
                <a:cs typeface="Arial" panose="020B0604020202020204" pitchFamily="34" charset="0"/>
              </a:rPr>
              <a:t>in </a:t>
            </a:r>
            <a:r>
              <a:rPr lang="en-US" b="1" dirty="0">
                <a:latin typeface="Arial" panose="020B0604020202020204" pitchFamily="34" charset="0"/>
                <a:cs typeface="Arial" panose="020B0604020202020204" pitchFamily="34" charset="0"/>
              </a:rPr>
              <a:t>their own </a:t>
            </a:r>
            <a:r>
              <a:rPr lang="en-US" b="1" dirty="0" smtClean="0">
                <a:latin typeface="Arial" panose="020B0604020202020204" pitchFamily="34" charset="0"/>
                <a:cs typeface="Arial" panose="020B0604020202020204" pitchFamily="34" charset="0"/>
              </a:rPr>
              <a:t>handwriting.</a:t>
            </a:r>
            <a:endParaRPr lang="en-US" b="1"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0085CA"/>
                </a:solidFill>
                <a:latin typeface="Arial" panose="020B0604020202020204" pitchFamily="34" charset="0"/>
                <a:cs typeface="Arial" panose="020B0604020202020204" pitchFamily="34" charset="0"/>
              </a:rPr>
              <a:t>Common </a:t>
            </a:r>
            <a:r>
              <a:rPr lang="en-US" sz="3600" dirty="0" smtClean="0">
                <a:solidFill>
                  <a:srgbClr val="0085CA"/>
                </a:solidFill>
                <a:latin typeface="Arial" panose="020B0604020202020204" pitchFamily="34" charset="0"/>
                <a:cs typeface="Arial" panose="020B0604020202020204" pitchFamily="34" charset="0"/>
              </a:rPr>
              <a:t>Cert/</a:t>
            </a:r>
            <a:r>
              <a:rPr lang="en-US" sz="3600" dirty="0" err="1" smtClean="0">
                <a:solidFill>
                  <a:srgbClr val="0085CA"/>
                </a:solidFill>
                <a:latin typeface="Arial" panose="020B0604020202020204" pitchFamily="34" charset="0"/>
                <a:cs typeface="Arial" panose="020B0604020202020204" pitchFamily="34" charset="0"/>
              </a:rPr>
              <a:t>Recert</a:t>
            </a:r>
            <a:r>
              <a:rPr lang="en-US" sz="3600" dirty="0" smtClean="0">
                <a:solidFill>
                  <a:srgbClr val="0085CA"/>
                </a:solidFill>
                <a:latin typeface="Arial" panose="020B0604020202020204" pitchFamily="34" charset="0"/>
                <a:cs typeface="Arial" panose="020B0604020202020204" pitchFamily="34" charset="0"/>
              </a:rPr>
              <a:t> </a:t>
            </a:r>
            <a:r>
              <a:rPr lang="en-US" sz="3600" dirty="0">
                <a:solidFill>
                  <a:srgbClr val="0085CA"/>
                </a:solidFill>
                <a:latin typeface="Arial" panose="020B0604020202020204" pitchFamily="34" charset="0"/>
                <a:cs typeface="Arial" panose="020B0604020202020204" pitchFamily="34" charset="0"/>
              </a:rPr>
              <a:t>Challenges </a:t>
            </a:r>
            <a:r>
              <a:rPr lang="en-US" sz="3600" dirty="0" smtClean="0">
                <a:solidFill>
                  <a:srgbClr val="0085CA"/>
                </a:solidFill>
                <a:latin typeface="Arial" panose="020B0604020202020204" pitchFamily="34" charset="0"/>
                <a:cs typeface="Arial" panose="020B0604020202020204" pitchFamily="34" charset="0"/>
              </a:rPr>
              <a:t>(cont.)</a:t>
            </a:r>
            <a:endParaRPr lang="en-US" sz="36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5959" y="2716811"/>
            <a:ext cx="3955263" cy="2262410"/>
          </a:xfrm>
          <a:prstGeom prst="rect">
            <a:avLst/>
          </a:prstGeom>
        </p:spPr>
      </p:pic>
    </p:spTree>
    <p:extLst>
      <p:ext uri="{BB962C8B-B14F-4D97-AF65-F5344CB8AC3E}">
        <p14:creationId xmlns:p14="http://schemas.microsoft.com/office/powerpoint/2010/main" val="41213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65398"/>
            <a:ext cx="1126149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Supporting </a:t>
            </a:r>
            <a:r>
              <a:rPr lang="en-US" dirty="0">
                <a:latin typeface="Arial" panose="020B0604020202020204" pitchFamily="34" charset="0"/>
                <a:cs typeface="Arial" panose="020B0604020202020204" pitchFamily="34" charset="0"/>
              </a:rPr>
              <a:t>documentation of skilled services provided is an absolute for all </a:t>
            </a:r>
            <a:r>
              <a:rPr lang="en-US" dirty="0" smtClean="0">
                <a:latin typeface="Arial" panose="020B0604020202020204" pitchFamily="34" charset="0"/>
                <a:cs typeface="Arial" panose="020B0604020202020204" pitchFamily="34" charset="0"/>
              </a:rPr>
              <a:t>disciplines, </a:t>
            </a:r>
            <a:r>
              <a:rPr lang="en-US" dirty="0">
                <a:latin typeface="Arial" panose="020B0604020202020204" pitchFamily="34" charset="0"/>
                <a:cs typeface="Arial" panose="020B0604020202020204" pitchFamily="34" charset="0"/>
              </a:rPr>
              <a:t>including Nursing Skilled </a:t>
            </a:r>
            <a:r>
              <a:rPr lang="en-US" dirty="0" smtClean="0">
                <a:latin typeface="Arial" panose="020B0604020202020204" pitchFamily="34" charset="0"/>
                <a:cs typeface="Arial" panose="020B0604020202020204" pitchFamily="34" charset="0"/>
              </a:rPr>
              <a:t>Services.</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Physician </a:t>
            </a:r>
            <a:r>
              <a:rPr lang="en-US" dirty="0">
                <a:latin typeface="Arial" panose="020B0604020202020204" pitchFamily="34" charset="0"/>
                <a:cs typeface="Arial" panose="020B0604020202020204" pitchFamily="34" charset="0"/>
              </a:rPr>
              <a:t>progress notes should also reflect the skilled </a:t>
            </a:r>
            <a:r>
              <a:rPr lang="en-US" dirty="0" smtClean="0">
                <a:latin typeface="Arial" panose="020B0604020202020204" pitchFamily="34" charset="0"/>
                <a:cs typeface="Arial" panose="020B0604020202020204" pitchFamily="34" charset="0"/>
              </a:rPr>
              <a:t>services.</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Orders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skilled </a:t>
            </a:r>
            <a:r>
              <a:rPr lang="en-US" dirty="0">
                <a:latin typeface="Arial" panose="020B0604020202020204" pitchFamily="34" charset="0"/>
                <a:cs typeface="Arial" panose="020B0604020202020204" pitchFamily="34" charset="0"/>
              </a:rPr>
              <a:t>services must be </a:t>
            </a:r>
            <a:r>
              <a:rPr lang="en-US" dirty="0" smtClean="0">
                <a:latin typeface="Arial" panose="020B0604020202020204" pitchFamily="34" charset="0"/>
                <a:cs typeface="Arial" panose="020B0604020202020204" pitchFamily="34" charset="0"/>
              </a:rPr>
              <a:t>obtained/signed.</a:t>
            </a:r>
            <a:endParaRPr lang="en-US"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85CA"/>
                </a:solidFill>
                <a:latin typeface="Arial" panose="020B0604020202020204" pitchFamily="34" charset="0"/>
                <a:cs typeface="Arial" panose="020B0604020202020204" pitchFamily="34" charset="0"/>
              </a:rPr>
              <a:t>Supporting Documentation</a:t>
            </a:r>
            <a:endParaRPr lang="en-US" sz="40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039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85CA"/>
                </a:solidFill>
                <a:latin typeface="Arial" panose="020B0604020202020204" pitchFamily="34" charset="0"/>
                <a:cs typeface="Arial" panose="020B0604020202020204" pitchFamily="34" charset="0"/>
              </a:rPr>
              <a:t>Examples </a:t>
            </a:r>
            <a:r>
              <a:rPr lang="en-US" sz="4000" dirty="0">
                <a:solidFill>
                  <a:srgbClr val="0085CA"/>
                </a:solidFill>
                <a:latin typeface="Arial" panose="020B0604020202020204" pitchFamily="34" charset="0"/>
                <a:cs typeface="Arial" panose="020B0604020202020204" pitchFamily="34" charset="0"/>
              </a:rPr>
              <a:t>of Certs/</a:t>
            </a:r>
            <a:r>
              <a:rPr lang="en-US" sz="4000" dirty="0" err="1">
                <a:solidFill>
                  <a:srgbClr val="0085CA"/>
                </a:solidFill>
                <a:latin typeface="Arial" panose="020B0604020202020204" pitchFamily="34" charset="0"/>
                <a:cs typeface="Arial" panose="020B0604020202020204" pitchFamily="34" charset="0"/>
              </a:rPr>
              <a:t>Recerts</a:t>
            </a:r>
            <a:endParaRPr lang="en-US" sz="40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7619"/>
          <a:stretch/>
        </p:blipFill>
        <p:spPr>
          <a:xfrm>
            <a:off x="2689306" y="2206669"/>
            <a:ext cx="6254622" cy="4095288"/>
          </a:xfrm>
          <a:prstGeom prst="rect">
            <a:avLst/>
          </a:prstGeom>
        </p:spPr>
      </p:pic>
    </p:spTree>
    <p:extLst>
      <p:ext uri="{BB962C8B-B14F-4D97-AF65-F5344CB8AC3E}">
        <p14:creationId xmlns:p14="http://schemas.microsoft.com/office/powerpoint/2010/main" val="2441163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85CA"/>
                </a:solidFill>
                <a:latin typeface="Arial" panose="020B0604020202020204" pitchFamily="34" charset="0"/>
                <a:cs typeface="Arial" panose="020B0604020202020204" pitchFamily="34" charset="0"/>
              </a:rPr>
              <a:t>Examples </a:t>
            </a:r>
            <a:r>
              <a:rPr lang="en-US" sz="4000" dirty="0">
                <a:solidFill>
                  <a:srgbClr val="0085CA"/>
                </a:solidFill>
                <a:latin typeface="Arial" panose="020B0604020202020204" pitchFamily="34" charset="0"/>
                <a:cs typeface="Arial" panose="020B0604020202020204" pitchFamily="34" charset="0"/>
              </a:rPr>
              <a:t>of </a:t>
            </a:r>
            <a:r>
              <a:rPr lang="en-US" sz="4000" dirty="0" smtClean="0">
                <a:solidFill>
                  <a:srgbClr val="0085CA"/>
                </a:solidFill>
                <a:latin typeface="Arial" panose="020B0604020202020204" pitchFamily="34" charset="0"/>
                <a:cs typeface="Arial" panose="020B0604020202020204" pitchFamily="34" charset="0"/>
              </a:rPr>
              <a:t>Certs/</a:t>
            </a:r>
            <a:r>
              <a:rPr lang="en-US" sz="4000" dirty="0" err="1" smtClean="0">
                <a:solidFill>
                  <a:srgbClr val="0085CA"/>
                </a:solidFill>
                <a:latin typeface="Arial" panose="020B0604020202020204" pitchFamily="34" charset="0"/>
                <a:cs typeface="Arial" panose="020B0604020202020204" pitchFamily="34" charset="0"/>
              </a:rPr>
              <a:t>Recerts</a:t>
            </a:r>
            <a:r>
              <a:rPr lang="en-US" sz="4000" dirty="0" smtClean="0">
                <a:solidFill>
                  <a:srgbClr val="0085CA"/>
                </a:solidFill>
                <a:latin typeface="Arial" panose="020B0604020202020204" pitchFamily="34" charset="0"/>
                <a:cs typeface="Arial" panose="020B0604020202020204" pitchFamily="34" charset="0"/>
              </a:rPr>
              <a:t> (cont.)</a:t>
            </a:r>
            <a:endParaRPr lang="en-US" sz="40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910" y="2109350"/>
            <a:ext cx="6089414" cy="4211845"/>
          </a:xfrm>
          <a:prstGeom prst="rect">
            <a:avLst/>
          </a:prstGeom>
        </p:spPr>
      </p:pic>
    </p:spTree>
    <p:extLst>
      <p:ext uri="{BB962C8B-B14F-4D97-AF65-F5344CB8AC3E}">
        <p14:creationId xmlns:p14="http://schemas.microsoft.com/office/powerpoint/2010/main" val="458494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85CA"/>
                </a:solidFill>
                <a:latin typeface="Arial" panose="020B0604020202020204" pitchFamily="34" charset="0"/>
                <a:cs typeface="Arial" panose="020B0604020202020204" pitchFamily="34" charset="0"/>
              </a:rPr>
              <a:t>Examples </a:t>
            </a:r>
            <a:r>
              <a:rPr lang="en-US" sz="4000" dirty="0">
                <a:solidFill>
                  <a:srgbClr val="0085CA"/>
                </a:solidFill>
                <a:latin typeface="Arial" panose="020B0604020202020204" pitchFamily="34" charset="0"/>
                <a:cs typeface="Arial" panose="020B0604020202020204" pitchFamily="34" charset="0"/>
              </a:rPr>
              <a:t>of </a:t>
            </a:r>
            <a:r>
              <a:rPr lang="en-US" sz="4000" dirty="0" smtClean="0">
                <a:solidFill>
                  <a:srgbClr val="0085CA"/>
                </a:solidFill>
                <a:latin typeface="Arial" panose="020B0604020202020204" pitchFamily="34" charset="0"/>
                <a:cs typeface="Arial" panose="020B0604020202020204" pitchFamily="34" charset="0"/>
              </a:rPr>
              <a:t>Certs/</a:t>
            </a:r>
            <a:r>
              <a:rPr lang="en-US" sz="4000" dirty="0" err="1" smtClean="0">
                <a:solidFill>
                  <a:srgbClr val="0085CA"/>
                </a:solidFill>
                <a:latin typeface="Arial" panose="020B0604020202020204" pitchFamily="34" charset="0"/>
                <a:cs typeface="Arial" panose="020B0604020202020204" pitchFamily="34" charset="0"/>
              </a:rPr>
              <a:t>Recerts</a:t>
            </a:r>
            <a:r>
              <a:rPr lang="en-US" sz="4000" dirty="0" smtClean="0">
                <a:solidFill>
                  <a:srgbClr val="0085CA"/>
                </a:solidFill>
                <a:latin typeface="Arial" panose="020B0604020202020204" pitchFamily="34" charset="0"/>
                <a:cs typeface="Arial" panose="020B0604020202020204" pitchFamily="34" charset="0"/>
              </a:rPr>
              <a:t> (cont.)</a:t>
            </a:r>
            <a:endParaRPr lang="en-US" sz="40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0" t="272" r="-170" b="33334"/>
          <a:stretch/>
        </p:blipFill>
        <p:spPr>
          <a:xfrm>
            <a:off x="3197467" y="2118681"/>
            <a:ext cx="5238300" cy="4347433"/>
          </a:xfrm>
          <a:prstGeom prst="rect">
            <a:avLst/>
          </a:prstGeom>
        </p:spPr>
      </p:pic>
    </p:spTree>
    <p:extLst>
      <p:ext uri="{BB962C8B-B14F-4D97-AF65-F5344CB8AC3E}">
        <p14:creationId xmlns:p14="http://schemas.microsoft.com/office/powerpoint/2010/main" val="442437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85CA"/>
                </a:solidFill>
                <a:latin typeface="Arial" panose="020B0604020202020204" pitchFamily="34" charset="0"/>
                <a:cs typeface="Arial" panose="020B0604020202020204" pitchFamily="34" charset="0"/>
              </a:rPr>
              <a:t>Examples </a:t>
            </a:r>
            <a:r>
              <a:rPr lang="en-US" sz="4000" dirty="0">
                <a:solidFill>
                  <a:srgbClr val="0085CA"/>
                </a:solidFill>
                <a:latin typeface="Arial" panose="020B0604020202020204" pitchFamily="34" charset="0"/>
                <a:cs typeface="Arial" panose="020B0604020202020204" pitchFamily="34" charset="0"/>
              </a:rPr>
              <a:t>of </a:t>
            </a:r>
            <a:r>
              <a:rPr lang="en-US" sz="4000" dirty="0" smtClean="0">
                <a:solidFill>
                  <a:srgbClr val="0085CA"/>
                </a:solidFill>
                <a:latin typeface="Arial" panose="020B0604020202020204" pitchFamily="34" charset="0"/>
                <a:cs typeface="Arial" panose="020B0604020202020204" pitchFamily="34" charset="0"/>
              </a:rPr>
              <a:t>Certs/</a:t>
            </a:r>
            <a:r>
              <a:rPr lang="en-US" sz="4000" dirty="0" err="1" smtClean="0">
                <a:solidFill>
                  <a:srgbClr val="0085CA"/>
                </a:solidFill>
                <a:latin typeface="Arial" panose="020B0604020202020204" pitchFamily="34" charset="0"/>
                <a:cs typeface="Arial" panose="020B0604020202020204" pitchFamily="34" charset="0"/>
              </a:rPr>
              <a:t>Recerts</a:t>
            </a:r>
            <a:r>
              <a:rPr lang="en-US" sz="4000" dirty="0" smtClean="0">
                <a:solidFill>
                  <a:srgbClr val="0085CA"/>
                </a:solidFill>
                <a:latin typeface="Arial" panose="020B0604020202020204" pitchFamily="34" charset="0"/>
                <a:cs typeface="Arial" panose="020B0604020202020204" pitchFamily="34" charset="0"/>
              </a:rPr>
              <a:t> (cont.)</a:t>
            </a:r>
            <a:endParaRPr lang="en-US" sz="4000" dirty="0">
              <a:solidFill>
                <a:srgbClr val="6CC24A"/>
              </a:solidFill>
              <a:latin typeface="Arial" panose="020B0604020202020204" pitchFamily="34" charset="0"/>
              <a:cs typeface="Arial" panose="020B0604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3379" y="2217275"/>
            <a:ext cx="6086475"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74515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65398"/>
            <a:ext cx="1126149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One </a:t>
            </a:r>
            <a:r>
              <a:rPr lang="en-US" dirty="0">
                <a:latin typeface="Arial" panose="020B0604020202020204" pitchFamily="34" charset="0"/>
                <a:cs typeface="Arial" panose="020B0604020202020204" pitchFamily="34" charset="0"/>
              </a:rPr>
              <a:t>of the Requirements of Participation (</a:t>
            </a:r>
            <a:r>
              <a:rPr lang="en-US" dirty="0" err="1">
                <a:latin typeface="Arial" panose="020B0604020202020204" pitchFamily="34" charset="0"/>
                <a:cs typeface="Arial" panose="020B0604020202020204" pitchFamily="34" charset="0"/>
              </a:rPr>
              <a:t>RoP</a:t>
            </a:r>
            <a:r>
              <a:rPr lang="en-US" dirty="0">
                <a:latin typeface="Arial" panose="020B0604020202020204" pitchFamily="34" charset="0"/>
                <a:cs typeface="Arial" panose="020B0604020202020204" pitchFamily="34" charset="0"/>
              </a:rPr>
              <a:t>) for coverage and billing of skilled services in </a:t>
            </a:r>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SNF is that a physician, </a:t>
            </a:r>
            <a:r>
              <a:rPr lang="en-US" dirty="0" smtClean="0">
                <a:latin typeface="Arial" panose="020B0604020202020204" pitchFamily="34" charset="0"/>
                <a:cs typeface="Arial" panose="020B0604020202020204" pitchFamily="34" charset="0"/>
              </a:rPr>
              <a:t>NP </a:t>
            </a:r>
            <a:r>
              <a:rPr lang="en-US" dirty="0">
                <a:latin typeface="Arial" panose="020B0604020202020204" pitchFamily="34" charset="0"/>
                <a:cs typeface="Arial" panose="020B0604020202020204" pitchFamily="34" charset="0"/>
              </a:rPr>
              <a:t>or CNS has certified the need for services in the SNF. </a:t>
            </a:r>
            <a:r>
              <a:rPr lang="en-US" dirty="0" smtClean="0">
                <a:latin typeface="Arial" panose="020B0604020202020204" pitchFamily="34" charset="0"/>
                <a:cs typeface="Arial" panose="020B0604020202020204" pitchFamily="34" charset="0"/>
              </a:rPr>
              <a:t>Failure </a:t>
            </a:r>
            <a:r>
              <a:rPr lang="en-US" dirty="0">
                <a:latin typeface="Arial" panose="020B0604020202020204" pitchFamily="34" charset="0"/>
                <a:cs typeface="Arial" panose="020B0604020202020204" pitchFamily="34" charset="0"/>
              </a:rPr>
              <a:t>to obtain such certification would preclude the SNF from billing the services to Medicare (or Medicare Advantage/Insurance following Medicare guidelines) for reimbursement.  </a:t>
            </a: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CMS </a:t>
            </a:r>
            <a:r>
              <a:rPr lang="en-US" dirty="0">
                <a:latin typeface="Arial" panose="020B0604020202020204" pitchFamily="34" charset="0"/>
                <a:cs typeface="Arial" panose="020B0604020202020204" pitchFamily="34" charset="0"/>
              </a:rPr>
              <a:t>expects </a:t>
            </a:r>
            <a:r>
              <a:rPr lang="en-US" dirty="0" smtClean="0">
                <a:latin typeface="Arial" panose="020B0604020202020204" pitchFamily="34" charset="0"/>
                <a:cs typeface="Arial" panose="020B0604020202020204" pitchFamily="34" charset="0"/>
              </a:rPr>
              <a:t>SNFs to </a:t>
            </a:r>
            <a:r>
              <a:rPr lang="en-US" dirty="0">
                <a:latin typeface="Arial" panose="020B0604020202020204" pitchFamily="34" charset="0"/>
                <a:cs typeface="Arial" panose="020B0604020202020204" pitchFamily="34" charset="0"/>
              </a:rPr>
              <a:t>certify the presence and completeness of such before submitting a claim for reimbursement.</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Permission to Bill</a:t>
            </a:r>
            <a:endParaRPr lang="en-US" sz="38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42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184379"/>
            <a:ext cx="114917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dirty="0" smtClean="0">
                <a:latin typeface="Arial" panose="020B0604020202020204" pitchFamily="34" charset="0"/>
                <a:cs typeface="Arial" panose="020B0604020202020204" pitchFamily="34" charset="0"/>
              </a:rPr>
              <a:t>Participants will be able to: </a:t>
            </a:r>
          </a:p>
          <a:p>
            <a:pPr lvl="1">
              <a:spcBef>
                <a:spcPts val="600"/>
              </a:spcBef>
              <a:spcAft>
                <a:spcPts val="600"/>
              </a:spcAft>
            </a:pPr>
            <a:r>
              <a:rPr lang="en-US" sz="2800" dirty="0">
                <a:latin typeface="Arial" panose="020B0604020202020204" pitchFamily="34" charset="0"/>
                <a:cs typeface="Arial" panose="020B0604020202020204" pitchFamily="34" charset="0"/>
              </a:rPr>
              <a:t>Name the </a:t>
            </a:r>
            <a:r>
              <a:rPr lang="en-US" sz="2800" dirty="0" smtClean="0">
                <a:latin typeface="Arial" panose="020B0604020202020204" pitchFamily="34" charset="0"/>
                <a:cs typeface="Arial" panose="020B0604020202020204" pitchFamily="34" charset="0"/>
              </a:rPr>
              <a:t>key components </a:t>
            </a:r>
            <a:r>
              <a:rPr lang="en-US" sz="2800" dirty="0">
                <a:latin typeface="Arial" panose="020B0604020202020204" pitchFamily="34" charset="0"/>
                <a:cs typeface="Arial" panose="020B0604020202020204" pitchFamily="34" charset="0"/>
              </a:rPr>
              <a:t>of the </a:t>
            </a:r>
            <a:r>
              <a:rPr lang="en-US" sz="2800" dirty="0" smtClean="0">
                <a:latin typeface="Arial" panose="020B0604020202020204" pitchFamily="34" charset="0"/>
                <a:cs typeface="Arial" panose="020B0604020202020204" pitchFamily="34" charset="0"/>
              </a:rPr>
              <a:t>certification/recertification (cert/</a:t>
            </a:r>
            <a:r>
              <a:rPr lang="en-US" sz="2800" dirty="0" err="1" smtClean="0">
                <a:latin typeface="Arial" panose="020B0604020202020204" pitchFamily="34" charset="0"/>
                <a:cs typeface="Arial" panose="020B0604020202020204" pitchFamily="34" charset="0"/>
              </a:rPr>
              <a:t>recert</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lvl="1">
              <a:spcBef>
                <a:spcPts val="600"/>
              </a:spcBef>
              <a:spcAft>
                <a:spcPts val="600"/>
              </a:spcAft>
            </a:pPr>
            <a:r>
              <a:rPr lang="en-US" sz="2800" dirty="0">
                <a:latin typeface="Arial" panose="020B0604020202020204" pitchFamily="34" charset="0"/>
                <a:cs typeface="Arial" panose="020B0604020202020204" pitchFamily="34" charset="0"/>
              </a:rPr>
              <a:t>Identify what is an acceptable </a:t>
            </a:r>
            <a:r>
              <a:rPr lang="en-US" sz="2800" dirty="0" smtClean="0">
                <a:latin typeface="Arial" panose="020B0604020202020204" pitchFamily="34" charset="0"/>
                <a:cs typeface="Arial" panose="020B0604020202020204" pitchFamily="34" charset="0"/>
              </a:rPr>
              <a:t>cert/</a:t>
            </a:r>
            <a:r>
              <a:rPr lang="en-US" sz="2800" dirty="0" err="1" smtClean="0">
                <a:latin typeface="Arial" panose="020B0604020202020204" pitchFamily="34" charset="0"/>
                <a:cs typeface="Arial" panose="020B0604020202020204" pitchFamily="34" charset="0"/>
              </a:rPr>
              <a:t>recert</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statement</a:t>
            </a:r>
          </a:p>
          <a:p>
            <a:pPr lvl="1">
              <a:spcBef>
                <a:spcPts val="600"/>
              </a:spcBef>
              <a:spcAft>
                <a:spcPts val="600"/>
              </a:spcAft>
            </a:pPr>
            <a:r>
              <a:rPr lang="en-US" sz="2800" dirty="0">
                <a:latin typeface="Arial" panose="020B0604020202020204" pitchFamily="34" charset="0"/>
                <a:cs typeface="Arial" panose="020B0604020202020204" pitchFamily="34" charset="0"/>
              </a:rPr>
              <a:t>Identify reasons for claim/audit denials based on </a:t>
            </a:r>
            <a:r>
              <a:rPr lang="en-US" sz="2800" dirty="0" smtClean="0">
                <a:latin typeface="Arial" panose="020B0604020202020204" pitchFamily="34" charset="0"/>
                <a:cs typeface="Arial" panose="020B0604020202020204" pitchFamily="34" charset="0"/>
              </a:rPr>
              <a:t>cert/</a:t>
            </a:r>
            <a:r>
              <a:rPr lang="en-US" sz="2800" dirty="0" err="1" smtClean="0">
                <a:latin typeface="Arial" panose="020B0604020202020204" pitchFamily="34" charset="0"/>
                <a:cs typeface="Arial" panose="020B0604020202020204" pitchFamily="34" charset="0"/>
              </a:rPr>
              <a:t>recert</a:t>
            </a:r>
            <a:endParaRPr lang="en-US" sz="2800"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104649"/>
            <a:ext cx="809779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85CA"/>
                </a:solidFill>
                <a:latin typeface="Arial" panose="020B0604020202020204" pitchFamily="34" charset="0"/>
                <a:cs typeface="Arial" panose="020B0604020202020204" pitchFamily="34" charset="0"/>
              </a:rPr>
              <a:t>Objectives</a:t>
            </a:r>
            <a:r>
              <a:rPr lang="en-US" dirty="0" smtClean="0">
                <a:solidFill>
                  <a:srgbClr val="0085CA"/>
                </a:solidFill>
                <a:latin typeface="Arial" panose="020B0604020202020204" pitchFamily="34" charset="0"/>
                <a:cs typeface="Arial" panose="020B0604020202020204" pitchFamily="34" charset="0"/>
              </a:rPr>
              <a:t/>
            </a:r>
            <a:br>
              <a:rPr lang="en-US" dirty="0" smtClean="0">
                <a:solidFill>
                  <a:srgbClr val="0085CA"/>
                </a:solidFill>
                <a:latin typeface="Arial" panose="020B0604020202020204" pitchFamily="34" charset="0"/>
                <a:cs typeface="Arial" panose="020B0604020202020204" pitchFamily="34" charset="0"/>
              </a:rPr>
            </a:br>
            <a:endParaRPr lang="en-US"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372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65398"/>
            <a:ext cx="1126149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Although SNFs </a:t>
            </a:r>
            <a:r>
              <a:rPr lang="en-US" dirty="0">
                <a:latin typeface="Arial" panose="020B0604020202020204" pitchFamily="34" charset="0"/>
                <a:cs typeface="Arial" panose="020B0604020202020204" pitchFamily="34" charset="0"/>
              </a:rPr>
              <a:t>are not required to transmit the physician </a:t>
            </a:r>
            <a:r>
              <a:rPr lang="en-US" dirty="0" smtClean="0">
                <a:latin typeface="Arial" panose="020B0604020202020204" pitchFamily="34" charset="0"/>
                <a:cs typeface="Arial" panose="020B0604020202020204" pitchFamily="34" charset="0"/>
              </a:rPr>
              <a:t>cert </a:t>
            </a:r>
            <a:r>
              <a:rPr lang="en-US" dirty="0">
                <a:latin typeface="Arial" panose="020B0604020202020204" pitchFamily="34" charset="0"/>
                <a:cs typeface="Arial" panose="020B0604020202020204" pitchFamily="34" charset="0"/>
              </a:rPr>
              <a:t>and </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information to validate coverage, these documents will be requested upon any type of medical review to validate that the requirements have been met</a:t>
            </a:r>
            <a:r>
              <a:rPr lang="en-US" dirty="0" smtClean="0">
                <a:latin typeface="Arial" panose="020B0604020202020204" pitchFamily="34" charset="0"/>
                <a:cs typeface="Arial" panose="020B0604020202020204" pitchFamily="34" charset="0"/>
              </a:rPr>
              <a:t>.</a:t>
            </a:r>
          </a:p>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If </a:t>
            </a:r>
            <a:r>
              <a:rPr lang="en-US" dirty="0">
                <a:latin typeface="Arial" panose="020B0604020202020204" pitchFamily="34" charset="0"/>
                <a:cs typeface="Arial" panose="020B0604020202020204" pitchFamily="34" charset="0"/>
              </a:rPr>
              <a:t>a claim is submitted before there is a signed </a:t>
            </a:r>
            <a:r>
              <a:rPr lang="en-US" dirty="0" smtClean="0">
                <a:latin typeface="Arial" panose="020B0604020202020204" pitchFamily="34" charset="0"/>
                <a:cs typeface="Arial" panose="020B0604020202020204" pitchFamily="34" charset="0"/>
              </a:rPr>
              <a:t>cert </a:t>
            </a:r>
            <a:r>
              <a:rPr lang="en-US" dirty="0">
                <a:latin typeface="Arial" panose="020B0604020202020204" pitchFamily="34" charset="0"/>
                <a:cs typeface="Arial" panose="020B0604020202020204" pitchFamily="34" charset="0"/>
              </a:rPr>
              <a:t>or </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a technical denial with no appeal rights</a:t>
            </a:r>
            <a:r>
              <a:rPr lang="en-US" dirty="0" smtClean="0">
                <a:latin typeface="Arial" panose="020B0604020202020204" pitchFamily="34" charset="0"/>
                <a:cs typeface="Arial" panose="020B0604020202020204" pitchFamily="34" charset="0"/>
              </a:rPr>
              <a:t>.</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Permission to </a:t>
            </a:r>
            <a:r>
              <a:rPr lang="en-US" sz="3800" dirty="0" smtClean="0">
                <a:solidFill>
                  <a:srgbClr val="0085CA"/>
                </a:solidFill>
                <a:latin typeface="Arial" panose="020B0604020202020204" pitchFamily="34" charset="0"/>
                <a:cs typeface="Arial" panose="020B0604020202020204" pitchFamily="34" charset="0"/>
              </a:rPr>
              <a:t>Bill (cont.)</a:t>
            </a:r>
            <a:endParaRPr lang="en-US" sz="38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740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Example of Incomplete Cert/</a:t>
            </a:r>
            <a:r>
              <a:rPr lang="en-US" sz="3800" dirty="0" err="1">
                <a:solidFill>
                  <a:srgbClr val="0085CA"/>
                </a:solidFill>
                <a:latin typeface="Arial" panose="020B0604020202020204" pitchFamily="34" charset="0"/>
                <a:cs typeface="Arial" panose="020B0604020202020204" pitchFamily="34" charset="0"/>
              </a:rPr>
              <a:t>Recert</a:t>
            </a:r>
            <a:endParaRPr lang="en-US" sz="3800" dirty="0">
              <a:solidFill>
                <a:srgbClr val="6CC24A"/>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629" y="2394633"/>
            <a:ext cx="74199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690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Example of Incomplete </a:t>
            </a:r>
            <a:r>
              <a:rPr lang="en-US" sz="3800" dirty="0" smtClean="0">
                <a:solidFill>
                  <a:srgbClr val="0085CA"/>
                </a:solidFill>
                <a:latin typeface="Arial" panose="020B0604020202020204" pitchFamily="34" charset="0"/>
                <a:cs typeface="Arial" panose="020B0604020202020204" pitchFamily="34" charset="0"/>
              </a:rPr>
              <a:t>Cert/</a:t>
            </a:r>
            <a:r>
              <a:rPr lang="en-US" sz="3800" dirty="0" err="1" smtClean="0">
                <a:solidFill>
                  <a:srgbClr val="0085CA"/>
                </a:solidFill>
                <a:latin typeface="Arial" panose="020B0604020202020204" pitchFamily="34" charset="0"/>
                <a:cs typeface="Arial" panose="020B0604020202020204" pitchFamily="34" charset="0"/>
              </a:rPr>
              <a:t>Recert</a:t>
            </a:r>
            <a:r>
              <a:rPr lang="en-US" sz="3800" dirty="0" smtClean="0">
                <a:solidFill>
                  <a:srgbClr val="0085CA"/>
                </a:solidFill>
                <a:latin typeface="Arial" panose="020B0604020202020204" pitchFamily="34" charset="0"/>
                <a:cs typeface="Arial" panose="020B0604020202020204" pitchFamily="34" charset="0"/>
              </a:rPr>
              <a:t> (cont.)</a:t>
            </a:r>
            <a:endParaRPr lang="en-US" sz="3800" dirty="0">
              <a:solidFill>
                <a:srgbClr val="6CC24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17" y="2041694"/>
            <a:ext cx="5257800" cy="4816306"/>
          </a:xfrm>
          <a:prstGeom prst="rect">
            <a:avLst/>
          </a:prstGeom>
        </p:spPr>
      </p:pic>
    </p:spTree>
    <p:extLst>
      <p:ext uri="{BB962C8B-B14F-4D97-AF65-F5344CB8AC3E}">
        <p14:creationId xmlns:p14="http://schemas.microsoft.com/office/powerpoint/2010/main" val="3098437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Example of Incomplete </a:t>
            </a:r>
            <a:r>
              <a:rPr lang="en-US" sz="3800" dirty="0" smtClean="0">
                <a:solidFill>
                  <a:srgbClr val="0085CA"/>
                </a:solidFill>
                <a:latin typeface="Arial" panose="020B0604020202020204" pitchFamily="34" charset="0"/>
                <a:cs typeface="Arial" panose="020B0604020202020204" pitchFamily="34" charset="0"/>
              </a:rPr>
              <a:t>Cert/</a:t>
            </a:r>
            <a:r>
              <a:rPr lang="en-US" sz="3800" dirty="0" err="1" smtClean="0">
                <a:solidFill>
                  <a:srgbClr val="0085CA"/>
                </a:solidFill>
                <a:latin typeface="Arial" panose="020B0604020202020204" pitchFamily="34" charset="0"/>
                <a:cs typeface="Arial" panose="020B0604020202020204" pitchFamily="34" charset="0"/>
              </a:rPr>
              <a:t>Recert</a:t>
            </a:r>
            <a:r>
              <a:rPr lang="en-US" sz="3800" dirty="0" smtClean="0">
                <a:solidFill>
                  <a:srgbClr val="0085CA"/>
                </a:solidFill>
                <a:latin typeface="Arial" panose="020B0604020202020204" pitchFamily="34" charset="0"/>
                <a:cs typeface="Arial" panose="020B0604020202020204" pitchFamily="34" charset="0"/>
              </a:rPr>
              <a:t> (cont.)</a:t>
            </a:r>
            <a:endParaRPr lang="en-US" sz="3800" dirty="0">
              <a:solidFill>
                <a:srgbClr val="6CC24A"/>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100" y="2242595"/>
            <a:ext cx="7021033" cy="4059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4510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65398"/>
            <a:ext cx="1126149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3000" dirty="0" smtClean="0">
                <a:latin typeface="Arial" panose="020B0604020202020204" pitchFamily="34" charset="0"/>
                <a:cs typeface="Arial" panose="020B0604020202020204" pitchFamily="34" charset="0"/>
              </a:rPr>
              <a:t> How </a:t>
            </a:r>
            <a:r>
              <a:rPr lang="en-US" sz="3000" dirty="0">
                <a:latin typeface="Arial" panose="020B0604020202020204" pitchFamily="34" charset="0"/>
                <a:cs typeface="Arial" panose="020B0604020202020204" pitchFamily="34" charset="0"/>
              </a:rPr>
              <a:t>and where will you store </a:t>
            </a:r>
            <a:r>
              <a:rPr lang="en-US" sz="3000" dirty="0" smtClean="0">
                <a:latin typeface="Arial" panose="020B0604020202020204" pitchFamily="34" charset="0"/>
                <a:cs typeface="Arial" panose="020B0604020202020204" pitchFamily="34" charset="0"/>
              </a:rPr>
              <a:t>your Golden </a:t>
            </a:r>
            <a:r>
              <a:rPr lang="en-US" sz="3000" dirty="0">
                <a:latin typeface="Arial" panose="020B0604020202020204" pitchFamily="34" charset="0"/>
                <a:cs typeface="Arial" panose="020B0604020202020204" pitchFamily="34" charset="0"/>
              </a:rPr>
              <a:t>Ticket?</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Storing of the </a:t>
            </a:r>
            <a:r>
              <a:rPr lang="en-US" sz="3800" dirty="0" smtClean="0">
                <a:solidFill>
                  <a:srgbClr val="0085CA"/>
                </a:solidFill>
                <a:latin typeface="Arial" panose="020B0604020202020204" pitchFamily="34" charset="0"/>
                <a:cs typeface="Arial" panose="020B0604020202020204" pitchFamily="34" charset="0"/>
              </a:rPr>
              <a:t>Cert/</a:t>
            </a:r>
            <a:r>
              <a:rPr lang="en-US" sz="3800" dirty="0" err="1" smtClean="0">
                <a:solidFill>
                  <a:srgbClr val="0085CA"/>
                </a:solidFill>
                <a:latin typeface="Arial" panose="020B0604020202020204" pitchFamily="34" charset="0"/>
                <a:cs typeface="Arial" panose="020B0604020202020204" pitchFamily="34" charset="0"/>
              </a:rPr>
              <a:t>Recert</a:t>
            </a:r>
            <a:endParaRPr lang="en-US" sz="38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4991" y="3275634"/>
            <a:ext cx="5463251" cy="2731626"/>
          </a:xfrm>
          <a:prstGeom prst="rect">
            <a:avLst/>
          </a:prstGeom>
        </p:spPr>
      </p:pic>
    </p:spTree>
    <p:extLst>
      <p:ext uri="{BB962C8B-B14F-4D97-AF65-F5344CB8AC3E}">
        <p14:creationId xmlns:p14="http://schemas.microsoft.com/office/powerpoint/2010/main" val="968467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65398"/>
            <a:ext cx="1126149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3000" dirty="0">
                <a:latin typeface="Arial" panose="020B0604020202020204" pitchFamily="34" charset="0"/>
                <a:cs typeface="Arial" panose="020B0604020202020204" pitchFamily="34" charset="0"/>
              </a:rPr>
              <a:t> Physician </a:t>
            </a:r>
            <a:r>
              <a:rPr lang="en-US" sz="3000" dirty="0" smtClean="0">
                <a:latin typeface="Arial" panose="020B0604020202020204" pitchFamily="34" charset="0"/>
                <a:cs typeface="Arial" panose="020B0604020202020204" pitchFamily="34" charset="0"/>
              </a:rPr>
              <a:t>cert/</a:t>
            </a:r>
            <a:r>
              <a:rPr lang="en-US" sz="3000" dirty="0" err="1" smtClean="0">
                <a:latin typeface="Arial" panose="020B0604020202020204" pitchFamily="34" charset="0"/>
                <a:cs typeface="Arial" panose="020B0604020202020204" pitchFamily="34" charset="0"/>
              </a:rPr>
              <a:t>recert</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cannot be </a:t>
            </a:r>
            <a:r>
              <a:rPr lang="en-US" sz="3000" dirty="0" smtClean="0">
                <a:latin typeface="Arial" panose="020B0604020202020204" pitchFamily="34" charset="0"/>
                <a:cs typeface="Arial" panose="020B0604020202020204" pitchFamily="34" charset="0"/>
              </a:rPr>
              <a:t>appealed.</a:t>
            </a:r>
            <a:endParaRPr lang="en-US" sz="3000"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sz="3000" dirty="0" smtClean="0">
                <a:latin typeface="Arial" panose="020B0604020202020204" pitchFamily="34" charset="0"/>
                <a:cs typeface="Arial" panose="020B0604020202020204" pitchFamily="34" charset="0"/>
              </a:rPr>
              <a:t> Must </a:t>
            </a:r>
            <a:r>
              <a:rPr lang="en-US" sz="3000" dirty="0">
                <a:latin typeface="Arial" panose="020B0604020202020204" pitchFamily="34" charset="0"/>
                <a:cs typeface="Arial" panose="020B0604020202020204" pitchFamily="34" charset="0"/>
              </a:rPr>
              <a:t>be completed fully/timely with signatures </a:t>
            </a:r>
            <a:r>
              <a:rPr lang="en-US" sz="3000" dirty="0" smtClean="0">
                <a:latin typeface="Arial" panose="020B0604020202020204" pitchFamily="34" charset="0"/>
                <a:cs typeface="Arial" panose="020B0604020202020204" pitchFamily="34" charset="0"/>
              </a:rPr>
              <a:t>and </a:t>
            </a:r>
            <a:r>
              <a:rPr lang="en-US" sz="3000" dirty="0">
                <a:latin typeface="Arial" panose="020B0604020202020204" pitchFamily="34" charset="0"/>
                <a:cs typeface="Arial" panose="020B0604020202020204" pitchFamily="34" charset="0"/>
              </a:rPr>
              <a:t>dates of the physician or </a:t>
            </a:r>
            <a:r>
              <a:rPr lang="en-US" sz="3000" dirty="0" smtClean="0">
                <a:latin typeface="Arial" panose="020B0604020202020204" pitchFamily="34" charset="0"/>
                <a:cs typeface="Arial" panose="020B0604020202020204" pitchFamily="34" charset="0"/>
              </a:rPr>
              <a:t>NPP.</a:t>
            </a:r>
            <a:endParaRPr lang="en-US" sz="3000"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sz="3000" dirty="0" smtClean="0">
                <a:latin typeface="Arial" panose="020B0604020202020204" pitchFamily="34" charset="0"/>
                <a:cs typeface="Arial" panose="020B0604020202020204" pitchFamily="34" charset="0"/>
              </a:rPr>
              <a:t> Richter Triple-Check process.</a:t>
            </a:r>
            <a:endParaRPr lang="en-US" sz="3000" dirty="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Recap</a:t>
            </a:r>
            <a:endParaRPr lang="en-US" sz="38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693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65398"/>
            <a:ext cx="1126149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3000" dirty="0">
                <a:latin typeface="Arial" panose="020B0604020202020204" pitchFamily="34" charset="0"/>
                <a:cs typeface="Arial" panose="020B0604020202020204" pitchFamily="34" charset="0"/>
              </a:rPr>
              <a:t> A review of the </a:t>
            </a:r>
            <a:r>
              <a:rPr lang="en-US" sz="3000" dirty="0" smtClean="0">
                <a:latin typeface="Arial" panose="020B0604020202020204" pitchFamily="34" charset="0"/>
                <a:cs typeface="Arial" panose="020B0604020202020204" pitchFamily="34" charset="0"/>
              </a:rPr>
              <a:t>cert/</a:t>
            </a:r>
            <a:r>
              <a:rPr lang="en-US" sz="3000" dirty="0" err="1" smtClean="0">
                <a:latin typeface="Arial" panose="020B0604020202020204" pitchFamily="34" charset="0"/>
                <a:cs typeface="Arial" panose="020B0604020202020204" pitchFamily="34" charset="0"/>
              </a:rPr>
              <a:t>recert</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with Triple </a:t>
            </a:r>
            <a:r>
              <a:rPr lang="en-US" sz="3000" dirty="0" smtClean="0">
                <a:latin typeface="Arial" panose="020B0604020202020204" pitchFamily="34" charset="0"/>
                <a:cs typeface="Arial" panose="020B0604020202020204" pitchFamily="34" charset="0"/>
              </a:rPr>
              <a:t>Check/claim </a:t>
            </a:r>
            <a:r>
              <a:rPr lang="en-US" sz="3000" dirty="0">
                <a:latin typeface="Arial" panose="020B0604020202020204" pitchFamily="34" charset="0"/>
                <a:cs typeface="Arial" panose="020B0604020202020204" pitchFamily="34" charset="0"/>
              </a:rPr>
              <a:t>submission and at time of discharge is highly recommended.  </a:t>
            </a:r>
          </a:p>
          <a:p>
            <a:pPr>
              <a:lnSpc>
                <a:spcPct val="100000"/>
              </a:lnSpc>
              <a:spcBef>
                <a:spcPts val="600"/>
              </a:spcBef>
              <a:spcAft>
                <a:spcPts val="1200"/>
              </a:spcAft>
              <a:buFont typeface="Wingdings" panose="05000000000000000000" pitchFamily="2" charset="2"/>
              <a:buChar char="Ø"/>
            </a:pPr>
            <a:r>
              <a:rPr lang="en-US" sz="3000" dirty="0" smtClean="0">
                <a:latin typeface="Arial" panose="020B0604020202020204" pitchFamily="34" charset="0"/>
                <a:cs typeface="Arial" panose="020B0604020202020204" pitchFamily="34" charset="0"/>
              </a:rPr>
              <a:t> Review </a:t>
            </a:r>
            <a:r>
              <a:rPr lang="en-US" sz="3000" dirty="0">
                <a:latin typeface="Arial" panose="020B0604020202020204" pitchFamily="34" charset="0"/>
                <a:cs typeface="Arial" panose="020B0604020202020204" pitchFamily="34" charset="0"/>
              </a:rPr>
              <a:t>of the </a:t>
            </a:r>
            <a:r>
              <a:rPr lang="en-US" sz="3000" dirty="0" smtClean="0">
                <a:latin typeface="Arial" panose="020B0604020202020204" pitchFamily="34" charset="0"/>
                <a:cs typeface="Arial" panose="020B0604020202020204" pitchFamily="34" charset="0"/>
              </a:rPr>
              <a:t>cert/</a:t>
            </a:r>
            <a:r>
              <a:rPr lang="en-US" sz="3000" dirty="0" err="1" smtClean="0">
                <a:latin typeface="Arial" panose="020B0604020202020204" pitchFamily="34" charset="0"/>
                <a:cs typeface="Arial" panose="020B0604020202020204" pitchFamily="34" charset="0"/>
              </a:rPr>
              <a:t>recert</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should be completed by a person not responsible for the </a:t>
            </a:r>
            <a:r>
              <a:rPr lang="en-US" sz="3000" dirty="0" smtClean="0">
                <a:latin typeface="Arial" panose="020B0604020202020204" pitchFamily="34" charset="0"/>
                <a:cs typeface="Arial" panose="020B0604020202020204" pitchFamily="34" charset="0"/>
              </a:rPr>
              <a:t>certs/</a:t>
            </a:r>
            <a:r>
              <a:rPr lang="en-US" sz="3000" dirty="0" err="1" smtClean="0">
                <a:latin typeface="Arial" panose="020B0604020202020204" pitchFamily="34" charset="0"/>
                <a:cs typeface="Arial" panose="020B0604020202020204" pitchFamily="34" charset="0"/>
              </a:rPr>
              <a:t>recerts</a:t>
            </a:r>
            <a:r>
              <a:rPr lang="en-US" sz="3000" dirty="0" smtClean="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but </a:t>
            </a:r>
            <a:r>
              <a:rPr lang="en-US" sz="3000" dirty="0" smtClean="0">
                <a:latin typeface="Arial" panose="020B0604020202020204" pitchFamily="34" charset="0"/>
                <a:cs typeface="Arial" panose="020B0604020202020204" pitchFamily="34" charset="0"/>
              </a:rPr>
              <a:t>who understand </a:t>
            </a:r>
            <a:r>
              <a:rPr lang="en-US" sz="3000" dirty="0">
                <a:latin typeface="Arial" panose="020B0604020202020204" pitchFamily="34" charset="0"/>
                <a:cs typeface="Arial" panose="020B0604020202020204" pitchFamily="34" charset="0"/>
              </a:rPr>
              <a:t>the requirements.</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Recap</a:t>
            </a:r>
            <a:endParaRPr lang="en-US" sz="38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762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65398"/>
            <a:ext cx="11261490" cy="37418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pPr>
            <a:r>
              <a:rPr lang="en-US" dirty="0" smtClean="0">
                <a:solidFill>
                  <a:srgbClr val="43322A"/>
                </a:solidFill>
                <a:latin typeface="Arial" panose="020B0604020202020204" pitchFamily="34" charset="0"/>
                <a:cs typeface="Arial" panose="020B0604020202020204" pitchFamily="34" charset="0"/>
              </a:rPr>
              <a:t>The </a:t>
            </a:r>
            <a:r>
              <a:rPr lang="en-US" dirty="0">
                <a:solidFill>
                  <a:srgbClr val="43322A"/>
                </a:solidFill>
                <a:latin typeface="Arial" panose="020B0604020202020204" pitchFamily="34" charset="0"/>
                <a:cs typeface="Arial" panose="020B0604020202020204" pitchFamily="34" charset="0"/>
              </a:rPr>
              <a:t>Physician Certification and Recertification for Extended Care Services in the “Medicare Benefit Policy Manual,” Chapter 8, Section </a:t>
            </a:r>
            <a:r>
              <a:rPr lang="en-US" dirty="0" smtClean="0">
                <a:solidFill>
                  <a:srgbClr val="43322A"/>
                </a:solidFill>
                <a:latin typeface="Arial" panose="020B0604020202020204" pitchFamily="34" charset="0"/>
                <a:cs typeface="Arial" panose="020B0604020202020204" pitchFamily="34" charset="0"/>
              </a:rPr>
              <a:t>40: </a:t>
            </a:r>
            <a:r>
              <a:rPr lang="en-US" dirty="0">
                <a:solidFill>
                  <a:srgbClr val="43322A"/>
                </a:solidFill>
                <a:latin typeface="Arial" panose="020B0604020202020204" pitchFamily="34" charset="0"/>
                <a:cs typeface="Arial" panose="020B0604020202020204" pitchFamily="34" charset="0"/>
                <a:hlinkClick r:id="rId3"/>
              </a:rPr>
              <a:t>https://www.cms.gov/Regulations-and-Guidance/Guidance/Manuals/downloads/bp102c08.pdf</a:t>
            </a:r>
            <a:r>
              <a:rPr lang="en-US" dirty="0">
                <a:solidFill>
                  <a:srgbClr val="43322A"/>
                </a:solidFill>
                <a:latin typeface="Arial" panose="020B0604020202020204" pitchFamily="34" charset="0"/>
                <a:cs typeface="Arial" panose="020B0604020202020204" pitchFamily="34" charset="0"/>
              </a:rPr>
              <a:t> on the CMS website</a:t>
            </a:r>
          </a:p>
          <a:p>
            <a:pPr marL="285750" indent="-285750">
              <a:spcBef>
                <a:spcPts val="600"/>
              </a:spcBef>
            </a:pPr>
            <a:endParaRPr lang="en-US" dirty="0">
              <a:solidFill>
                <a:srgbClr val="43322A"/>
              </a:solidFill>
              <a:latin typeface="Arial" panose="020B0604020202020204" pitchFamily="34" charset="0"/>
              <a:cs typeface="Arial" panose="020B0604020202020204" pitchFamily="34" charset="0"/>
            </a:endParaRPr>
          </a:p>
          <a:p>
            <a:pPr marL="285750" indent="-285750">
              <a:spcBef>
                <a:spcPts val="600"/>
              </a:spcBef>
            </a:pPr>
            <a:r>
              <a:rPr lang="en-US" dirty="0">
                <a:solidFill>
                  <a:srgbClr val="43322A"/>
                </a:solidFill>
                <a:latin typeface="Arial" panose="020B0604020202020204" pitchFamily="34" charset="0"/>
                <a:cs typeface="Arial" panose="020B0604020202020204" pitchFamily="34" charset="0"/>
              </a:rPr>
              <a:t>MLN Matters Number SE1428 Revised</a:t>
            </a:r>
          </a:p>
          <a:p>
            <a:pPr>
              <a:lnSpc>
                <a:spcPct val="100000"/>
              </a:lnSpc>
              <a:spcBef>
                <a:spcPts val="600"/>
              </a:spcBef>
              <a:spcAft>
                <a:spcPts val="1200"/>
              </a:spcAft>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smtClean="0">
                <a:solidFill>
                  <a:srgbClr val="0085CA"/>
                </a:solidFill>
                <a:latin typeface="Arial" panose="020B0604020202020204" pitchFamily="34" charset="0"/>
                <a:cs typeface="Arial" panose="020B0604020202020204" pitchFamily="34" charset="0"/>
              </a:rPr>
              <a:t>Additional Resources</a:t>
            </a:r>
            <a:endParaRPr lang="en-US" sz="38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5025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4686" y="1613934"/>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dirty="0" smtClean="0">
                <a:solidFill>
                  <a:srgbClr val="0085CA"/>
                </a:solidFill>
                <a:latin typeface="Arial" panose="020B0604020202020204" pitchFamily="34" charset="0"/>
                <a:cs typeface="Arial" panose="020B0604020202020204" pitchFamily="34" charset="0"/>
              </a:rPr>
              <a:t>Questions? </a:t>
            </a:r>
            <a:endParaRPr lang="en-US" sz="5500" dirty="0">
              <a:solidFill>
                <a:srgbClr val="6CC24A"/>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238" y="2731624"/>
            <a:ext cx="5739147" cy="3826098"/>
          </a:xfrm>
          <a:prstGeom prst="rect">
            <a:avLst/>
          </a:prstGeom>
        </p:spPr>
      </p:pic>
    </p:spTree>
    <p:extLst>
      <p:ext uri="{BB962C8B-B14F-4D97-AF65-F5344CB8AC3E}">
        <p14:creationId xmlns:p14="http://schemas.microsoft.com/office/powerpoint/2010/main" val="215181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4687" y="1417162"/>
            <a:ext cx="10914250"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dirty="0" smtClean="0">
                <a:solidFill>
                  <a:srgbClr val="0085CA"/>
                </a:solidFill>
                <a:latin typeface="Arial" panose="020B0604020202020204" pitchFamily="34" charset="0"/>
                <a:cs typeface="Arial" panose="020B0604020202020204" pitchFamily="34" charset="0"/>
              </a:rPr>
              <a:t>Thank You!</a:t>
            </a:r>
            <a:endParaRPr lang="en-US" sz="5500" dirty="0">
              <a:solidFill>
                <a:srgbClr val="6CC24A"/>
              </a:solidFill>
              <a:latin typeface="Arial" panose="020B0604020202020204" pitchFamily="34" charset="0"/>
              <a:cs typeface="Arial" panose="020B0604020202020204" pitchFamily="34" charset="0"/>
            </a:endParaRPr>
          </a:p>
        </p:txBody>
      </p:sp>
      <p:sp>
        <p:nvSpPr>
          <p:cNvPr id="4" name="Rectangle 3"/>
          <p:cNvSpPr/>
          <p:nvPr/>
        </p:nvSpPr>
        <p:spPr>
          <a:xfrm>
            <a:off x="0" y="3753760"/>
            <a:ext cx="7776556" cy="2031325"/>
          </a:xfrm>
          <a:prstGeom prst="rect">
            <a:avLst/>
          </a:prstGeom>
        </p:spPr>
        <p:txBody>
          <a:bodyPr wrap="square">
            <a:spAutoFit/>
          </a:bodyPr>
          <a:lstStyle/>
          <a:p>
            <a:pPr algn="ctr">
              <a:lnSpc>
                <a:spcPct val="150000"/>
              </a:lnSpc>
            </a:pPr>
            <a:r>
              <a:rPr lang="en-US" sz="2000" dirty="0" smtClean="0">
                <a:solidFill>
                  <a:srgbClr val="43322A"/>
                </a:solidFill>
                <a:latin typeface="Arial" panose="020B0604020202020204" pitchFamily="34" charset="0"/>
                <a:cs typeface="Arial" panose="020B0604020202020204" pitchFamily="34" charset="0"/>
              </a:rPr>
              <a:t>(</a:t>
            </a:r>
            <a:r>
              <a:rPr lang="en-US" sz="2000" dirty="0">
                <a:solidFill>
                  <a:srgbClr val="43322A"/>
                </a:solidFill>
                <a:latin typeface="Arial" panose="020B0604020202020204" pitchFamily="34" charset="0"/>
                <a:cs typeface="Arial" panose="020B0604020202020204" pitchFamily="34" charset="0"/>
              </a:rPr>
              <a:t>216) </a:t>
            </a:r>
            <a:r>
              <a:rPr lang="en-US" sz="2000" dirty="0" smtClean="0">
                <a:solidFill>
                  <a:srgbClr val="43322A"/>
                </a:solidFill>
                <a:latin typeface="Arial" panose="020B0604020202020204" pitchFamily="34" charset="0"/>
                <a:cs typeface="Arial" panose="020B0604020202020204" pitchFamily="34" charset="0"/>
              </a:rPr>
              <a:t>593-7140</a:t>
            </a:r>
          </a:p>
          <a:p>
            <a:pPr algn="ctr">
              <a:lnSpc>
                <a:spcPct val="150000"/>
              </a:lnSpc>
            </a:pPr>
            <a:r>
              <a:rPr lang="en-US" sz="2000" dirty="0">
                <a:solidFill>
                  <a:srgbClr val="6CA200"/>
                </a:solidFill>
                <a:latin typeface="Arial" panose="020B0604020202020204" pitchFamily="34" charset="0"/>
                <a:cs typeface="Arial" panose="020B0604020202020204" pitchFamily="34" charset="0"/>
                <a:hlinkClick r:id="rId3"/>
              </a:rPr>
              <a:t>celeste.rininger@richterhc.com</a:t>
            </a:r>
            <a:r>
              <a:rPr lang="en-US" sz="2000" dirty="0">
                <a:solidFill>
                  <a:srgbClr val="6CA200"/>
                </a:solidFill>
                <a:latin typeface="Arial" panose="020B0604020202020204" pitchFamily="34" charset="0"/>
                <a:cs typeface="Arial" panose="020B0604020202020204" pitchFamily="34" charset="0"/>
              </a:rPr>
              <a:t>	</a:t>
            </a:r>
            <a:endParaRPr lang="en-US" sz="2000" dirty="0">
              <a:solidFill>
                <a:srgbClr val="C03800"/>
              </a:solidFill>
              <a:latin typeface="Arial" panose="020B0604020202020204" pitchFamily="34" charset="0"/>
              <a:cs typeface="Arial" panose="020B0604020202020204" pitchFamily="34" charset="0"/>
            </a:endParaRPr>
          </a:p>
          <a:p>
            <a:pPr algn="ctr">
              <a:lnSpc>
                <a:spcPct val="150000"/>
              </a:lnSpc>
            </a:pPr>
            <a:r>
              <a:rPr lang="en-US" sz="2000" dirty="0" smtClean="0">
                <a:solidFill>
                  <a:srgbClr val="43322A"/>
                </a:solidFill>
                <a:latin typeface="Arial" panose="020B0604020202020204" pitchFamily="34" charset="0"/>
                <a:cs typeface="Arial" panose="020B0604020202020204" pitchFamily="34" charset="0"/>
                <a:hlinkClick r:id="rId4"/>
              </a:rPr>
              <a:t>www.richterhc.com</a:t>
            </a:r>
            <a:r>
              <a:rPr lang="en-US" sz="2000" dirty="0" smtClean="0">
                <a:solidFill>
                  <a:srgbClr val="43322A"/>
                </a:solidFill>
                <a:latin typeface="Arial" panose="020B0604020202020204" pitchFamily="34" charset="0"/>
                <a:cs typeface="Arial" panose="020B0604020202020204" pitchFamily="34" charset="0"/>
              </a:rPr>
              <a:t> </a:t>
            </a:r>
            <a:r>
              <a:rPr lang="en-US" sz="2400" dirty="0">
                <a:solidFill>
                  <a:srgbClr val="43322A"/>
                </a:solidFill>
                <a:latin typeface="Calibri" panose="020F0502020204030204" pitchFamily="34" charset="0"/>
              </a:rPr>
              <a:t/>
            </a:r>
            <a:br>
              <a:rPr lang="en-US" sz="2400" dirty="0">
                <a:solidFill>
                  <a:srgbClr val="43322A"/>
                </a:solidFill>
                <a:latin typeface="Calibri" panose="020F0502020204030204" pitchFamily="34" charset="0"/>
              </a:rPr>
            </a:br>
            <a:endParaRPr lang="en-US" sz="2400" dirty="0">
              <a:solidFill>
                <a:srgbClr val="43322A"/>
              </a:solidFill>
              <a:latin typeface="Calibri" panose="020F0502020204030204" pitchFamily="34" charset="0"/>
            </a:endParaRPr>
          </a:p>
        </p:txBody>
      </p:sp>
      <p:sp>
        <p:nvSpPr>
          <p:cNvPr id="5" name="Rectangle 4"/>
          <p:cNvSpPr/>
          <p:nvPr/>
        </p:nvSpPr>
        <p:spPr>
          <a:xfrm>
            <a:off x="0" y="2661224"/>
            <a:ext cx="7776555" cy="954107"/>
          </a:xfrm>
          <a:prstGeom prst="rect">
            <a:avLst/>
          </a:prstGeom>
        </p:spPr>
        <p:txBody>
          <a:bodyPr wrap="square">
            <a:spAutoFit/>
          </a:bodyPr>
          <a:lstStyle/>
          <a:p>
            <a:pPr algn="ctr"/>
            <a:r>
              <a:rPr lang="en-US" sz="2800" dirty="0">
                <a:latin typeface="Arial" panose="020B0604020202020204" pitchFamily="34" charset="0"/>
                <a:cs typeface="Arial" panose="020B0604020202020204" pitchFamily="34" charset="0"/>
              </a:rPr>
              <a:t>Celeste Rininger, RN, RAC-CT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Clinical Consultant</a:t>
            </a:r>
            <a:r>
              <a:rPr lang="en-US" dirty="0">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339" y="2753822"/>
            <a:ext cx="2615960" cy="2615960"/>
          </a:xfrm>
          <a:prstGeom prst="rect">
            <a:avLst/>
          </a:prstGeom>
        </p:spPr>
      </p:pic>
    </p:spTree>
    <p:extLst>
      <p:ext uri="{BB962C8B-B14F-4D97-AF65-F5344CB8AC3E}">
        <p14:creationId xmlns:p14="http://schemas.microsoft.com/office/powerpoint/2010/main" val="479923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184379"/>
            <a:ext cx="11491730" cy="1747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b="1" dirty="0">
                <a:latin typeface="Arial" panose="020B0604020202020204" pitchFamily="34" charset="0"/>
                <a:cs typeface="Arial" panose="020B0604020202020204" pitchFamily="34" charset="0"/>
              </a:rPr>
              <a:t>TRUE OR </a:t>
            </a:r>
            <a:r>
              <a:rPr lang="en-US" b="1" dirty="0" smtClean="0">
                <a:latin typeface="Arial" panose="020B0604020202020204" pitchFamily="34" charset="0"/>
                <a:cs typeface="Arial" panose="020B0604020202020204" pitchFamily="34" charset="0"/>
              </a:rPr>
              <a:t>FALSE?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There </a:t>
            </a:r>
            <a:r>
              <a:rPr lang="en-US" dirty="0">
                <a:latin typeface="Arial" panose="020B0604020202020204" pitchFamily="34" charset="0"/>
                <a:cs typeface="Arial" panose="020B0604020202020204" pitchFamily="34" charset="0"/>
              </a:rPr>
              <a:t>is no appeal available if the </a:t>
            </a:r>
            <a:r>
              <a:rPr lang="en-US" dirty="0" smtClean="0">
                <a:latin typeface="Arial" panose="020B0604020202020204" pitchFamily="34" charset="0"/>
                <a:cs typeface="Arial" panose="020B0604020202020204" pitchFamily="34" charset="0"/>
              </a:rPr>
              <a:t>cert/</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not completed </a:t>
            </a:r>
            <a:r>
              <a:rPr lang="en-US" dirty="0" smtClean="0">
                <a:latin typeface="Arial" panose="020B0604020202020204" pitchFamily="34" charset="0"/>
                <a:cs typeface="Arial" panose="020B0604020202020204" pitchFamily="34" charset="0"/>
              </a:rPr>
              <a:t>correctly.</a:t>
            </a: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2056460" y="1303056"/>
            <a:ext cx="809779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solidFill>
                  <a:srgbClr val="0085CA"/>
                </a:solidFill>
                <a:latin typeface="Arial" panose="020B0604020202020204" pitchFamily="34" charset="0"/>
                <a:cs typeface="Arial" panose="020B0604020202020204" pitchFamily="34" charset="0"/>
              </a:rPr>
              <a:t>Question</a:t>
            </a:r>
            <a:r>
              <a:rPr lang="en-US" dirty="0" smtClean="0">
                <a:solidFill>
                  <a:srgbClr val="0085CA"/>
                </a:solidFill>
                <a:latin typeface="Arial" panose="020B0604020202020204" pitchFamily="34" charset="0"/>
                <a:cs typeface="Arial" panose="020B0604020202020204" pitchFamily="34" charset="0"/>
              </a:rPr>
              <a:t/>
            </a:r>
            <a:br>
              <a:rPr lang="en-US" dirty="0" smtClean="0">
                <a:solidFill>
                  <a:srgbClr val="0085CA"/>
                </a:solidFill>
                <a:latin typeface="Arial" panose="020B0604020202020204" pitchFamily="34" charset="0"/>
                <a:cs typeface="Arial" panose="020B0604020202020204" pitchFamily="34" charset="0"/>
              </a:rPr>
            </a:br>
            <a:endParaRPr lang="en-US" dirty="0">
              <a:solidFill>
                <a:srgbClr val="6CC24A"/>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228428" y="4145979"/>
            <a:ext cx="11491730" cy="1747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sz="3200" b="1" i="1" dirty="0" smtClean="0">
                <a:latin typeface="Arial" panose="020B0604020202020204" pitchFamily="34" charset="0"/>
                <a:cs typeface="Arial" panose="020B0604020202020204" pitchFamily="34" charset="0"/>
              </a:rPr>
              <a:t>ANSWER: TRUE</a:t>
            </a:r>
          </a:p>
          <a:p>
            <a:pPr marL="0" indent="0" algn="ctr">
              <a:spcBef>
                <a:spcPts val="600"/>
              </a:spcBef>
              <a:spcAft>
                <a:spcPts val="600"/>
              </a:spcAft>
              <a:buNone/>
            </a:pPr>
            <a:endParaRPr lang="en-US" sz="3200" b="1" i="1" dirty="0">
              <a:latin typeface="Arial" panose="020B0604020202020204" pitchFamily="34" charset="0"/>
              <a:cs typeface="Arial" panose="020B0604020202020204" pitchFamily="34" charset="0"/>
            </a:endParaRPr>
          </a:p>
          <a:p>
            <a:pPr marL="0" indent="0" algn="ctr">
              <a:spcBef>
                <a:spcPts val="600"/>
              </a:spcBef>
              <a:spcAft>
                <a:spcPts val="600"/>
              </a:spcAft>
              <a:buNone/>
            </a:pPr>
            <a:endParaRPr lang="en-US" sz="3200" i="1" dirty="0">
              <a:latin typeface="Arial" panose="020B0604020202020204" pitchFamily="34" charset="0"/>
              <a:cs typeface="Arial" panose="020B0604020202020204" pitchFamily="34" charset="0"/>
            </a:endParaRPr>
          </a:p>
        </p:txBody>
      </p:sp>
      <p:pic>
        <p:nvPicPr>
          <p:cNvPr id="6" name="Picture 7" descr="C:\Users\crininger\Pictures\Icons\Golden Ticke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57913">
            <a:off x="5152857" y="5117552"/>
            <a:ext cx="19050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036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184379"/>
            <a:ext cx="11491730" cy="1747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b="1" dirty="0" smtClean="0">
                <a:latin typeface="Arial" panose="020B0604020202020204" pitchFamily="34" charset="0"/>
                <a:cs typeface="Arial" panose="020B0604020202020204" pitchFamily="34" charset="0"/>
              </a:rPr>
              <a:t>TRUE OR FALSE?</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Your process may mean the difference between payment and a </a:t>
            </a:r>
            <a:r>
              <a:rPr lang="en-US" dirty="0" smtClean="0">
                <a:latin typeface="Arial" panose="020B0604020202020204" pitchFamily="34" charset="0"/>
                <a:cs typeface="Arial" panose="020B0604020202020204" pitchFamily="34" charset="0"/>
              </a:rPr>
              <a:t>denial.</a:t>
            </a:r>
            <a:endParaRPr lang="en-US" dirty="0">
              <a:latin typeface="Arial" panose="020B0604020202020204" pitchFamily="34" charset="0"/>
              <a:cs typeface="Arial" panose="020B0604020202020204" pitchFamily="34" charset="0"/>
            </a:endParaRPr>
          </a:p>
        </p:txBody>
      </p:sp>
      <p:sp>
        <p:nvSpPr>
          <p:cNvPr id="3" name="Title 1"/>
          <p:cNvSpPr txBox="1">
            <a:spLocks/>
          </p:cNvSpPr>
          <p:nvPr/>
        </p:nvSpPr>
        <p:spPr>
          <a:xfrm>
            <a:off x="2056460" y="1303056"/>
            <a:ext cx="809779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solidFill>
                  <a:srgbClr val="0085CA"/>
                </a:solidFill>
                <a:latin typeface="Arial" panose="020B0604020202020204" pitchFamily="34" charset="0"/>
                <a:cs typeface="Arial" panose="020B0604020202020204" pitchFamily="34" charset="0"/>
              </a:rPr>
              <a:t>Question</a:t>
            </a:r>
            <a:r>
              <a:rPr lang="en-US" dirty="0" smtClean="0">
                <a:solidFill>
                  <a:srgbClr val="0085CA"/>
                </a:solidFill>
                <a:latin typeface="Arial" panose="020B0604020202020204" pitchFamily="34" charset="0"/>
                <a:cs typeface="Arial" panose="020B0604020202020204" pitchFamily="34" charset="0"/>
              </a:rPr>
              <a:t/>
            </a:r>
            <a:br>
              <a:rPr lang="en-US" dirty="0" smtClean="0">
                <a:solidFill>
                  <a:srgbClr val="0085CA"/>
                </a:solidFill>
                <a:latin typeface="Arial" panose="020B0604020202020204" pitchFamily="34" charset="0"/>
                <a:cs typeface="Arial" panose="020B0604020202020204" pitchFamily="34" charset="0"/>
              </a:rPr>
            </a:br>
            <a:endParaRPr lang="en-US" dirty="0">
              <a:solidFill>
                <a:srgbClr val="6CC24A"/>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160685" y="4019063"/>
            <a:ext cx="11491730" cy="17475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None/>
            </a:pPr>
            <a:r>
              <a:rPr lang="en-US" sz="3200" b="1" i="1" dirty="0" smtClean="0">
                <a:latin typeface="Arial" panose="020B0604020202020204" pitchFamily="34" charset="0"/>
                <a:cs typeface="Arial" panose="020B0604020202020204" pitchFamily="34" charset="0"/>
              </a:rPr>
              <a:t>ANSWER: TRUE</a:t>
            </a:r>
            <a:br>
              <a:rPr lang="en-US" sz="3200" b="1" i="1" dirty="0" smtClean="0">
                <a:latin typeface="Arial" panose="020B0604020202020204" pitchFamily="34" charset="0"/>
                <a:cs typeface="Arial" panose="020B0604020202020204" pitchFamily="34" charset="0"/>
              </a:rPr>
            </a:br>
            <a:r>
              <a:rPr lang="en-US" sz="3200" b="1" i="1" dirty="0" smtClean="0">
                <a:latin typeface="Arial" panose="020B0604020202020204" pitchFamily="34" charset="0"/>
                <a:cs typeface="Arial" panose="020B0604020202020204" pitchFamily="34" charset="0"/>
              </a:rPr>
              <a:t>Show me the money</a:t>
            </a:r>
          </a:p>
          <a:p>
            <a:pPr marL="0" indent="0" algn="ctr">
              <a:spcBef>
                <a:spcPts val="600"/>
              </a:spcBef>
              <a:spcAft>
                <a:spcPts val="600"/>
              </a:spcAft>
              <a:buNone/>
            </a:pPr>
            <a:endParaRPr lang="en-US" sz="3200" b="1" i="1" dirty="0">
              <a:latin typeface="Arial" panose="020B0604020202020204" pitchFamily="34" charset="0"/>
              <a:cs typeface="Arial" panose="020B0604020202020204" pitchFamily="34" charset="0"/>
            </a:endParaRPr>
          </a:p>
          <a:p>
            <a:pPr marL="0" indent="0" algn="ctr">
              <a:spcBef>
                <a:spcPts val="600"/>
              </a:spcBef>
              <a:spcAft>
                <a:spcPts val="600"/>
              </a:spcAft>
              <a:buNone/>
            </a:pPr>
            <a:endParaRPr lang="en-US" sz="3200" i="1" dirty="0">
              <a:latin typeface="Arial" panose="020B0604020202020204" pitchFamily="34" charset="0"/>
              <a:cs typeface="Arial" panose="020B0604020202020204" pitchFamily="34" charset="0"/>
            </a:endParaRPr>
          </a:p>
        </p:txBody>
      </p:sp>
      <p:pic>
        <p:nvPicPr>
          <p:cNvPr id="7" name="Picture 4" descr="C:\Users\crininger\AppData\Local\Microsoft\Windows\Temporary Internet Files\Content.IE5\0OOR80HW\money-e12835218048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4691" y="5167132"/>
            <a:ext cx="2163718" cy="119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516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184379"/>
            <a:ext cx="114917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3000" dirty="0" smtClean="0">
                <a:latin typeface="Arial" panose="020B0604020202020204" pitchFamily="34" charset="0"/>
                <a:cs typeface="Arial" panose="020B0604020202020204" pitchFamily="34" charset="0"/>
              </a:rPr>
              <a:t> Clinical </a:t>
            </a:r>
            <a:r>
              <a:rPr lang="en-US" sz="3000" dirty="0">
                <a:latin typeface="Arial" panose="020B0604020202020204" pitchFamily="34" charset="0"/>
                <a:cs typeface="Arial" panose="020B0604020202020204" pitchFamily="34" charset="0"/>
              </a:rPr>
              <a:t>Eligibility Requirements </a:t>
            </a:r>
          </a:p>
          <a:p>
            <a:pPr lvl="1">
              <a:lnSpc>
                <a:spcPct val="100000"/>
              </a:lnSpc>
              <a:spcBef>
                <a:spcPts val="600"/>
              </a:spcBef>
              <a:spcAft>
                <a:spcPts val="1200"/>
              </a:spcAft>
            </a:pPr>
            <a:r>
              <a:rPr lang="en-US" sz="2600" dirty="0" smtClean="0">
                <a:latin typeface="Arial" panose="020B0604020202020204" pitchFamily="34" charset="0"/>
                <a:cs typeface="Arial" panose="020B0604020202020204" pitchFamily="34" charset="0"/>
              </a:rPr>
              <a:t>The beneficiary </a:t>
            </a:r>
            <a:r>
              <a:rPr lang="en-US" sz="2600" dirty="0">
                <a:latin typeface="Arial" panose="020B0604020202020204" pitchFamily="34" charset="0"/>
                <a:cs typeface="Arial" panose="020B0604020202020204" pitchFamily="34" charset="0"/>
              </a:rPr>
              <a:t>must have a need for, and receive medically necessary skilled care on a daily basis which is provided by or under the direct supervision of skilled nursing or rehabilitation </a:t>
            </a:r>
            <a:r>
              <a:rPr lang="en-US" sz="2600" dirty="0" smtClean="0">
                <a:latin typeface="Arial" panose="020B0604020202020204" pitchFamily="34" charset="0"/>
                <a:cs typeface="Arial" panose="020B0604020202020204" pitchFamily="34" charset="0"/>
              </a:rPr>
              <a:t>professionals.</a:t>
            </a:r>
            <a:endParaRPr lang="en-US" sz="2600"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20396"/>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Skilled Nursing Services Requirements</a:t>
            </a:r>
            <a:r>
              <a:rPr lang="en-US" dirty="0" smtClean="0">
                <a:solidFill>
                  <a:srgbClr val="0085CA"/>
                </a:solidFill>
                <a:latin typeface="Arial" panose="020B0604020202020204" pitchFamily="34" charset="0"/>
                <a:cs typeface="Arial" panose="020B0604020202020204" pitchFamily="34" charset="0"/>
              </a:rPr>
              <a:t/>
            </a:r>
            <a:br>
              <a:rPr lang="en-US" dirty="0" smtClean="0">
                <a:solidFill>
                  <a:srgbClr val="0085CA"/>
                </a:solidFill>
                <a:latin typeface="Arial" panose="020B0604020202020204" pitchFamily="34" charset="0"/>
                <a:cs typeface="Arial" panose="020B0604020202020204" pitchFamily="34" charset="0"/>
              </a:rPr>
            </a:br>
            <a:endParaRPr lang="en-US"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2141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184379"/>
            <a:ext cx="1149173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3000" dirty="0" smtClean="0">
                <a:latin typeface="Arial" panose="020B0604020202020204" pitchFamily="34" charset="0"/>
                <a:cs typeface="Arial" panose="020B0604020202020204" pitchFamily="34" charset="0"/>
              </a:rPr>
              <a:t> These skilled services </a:t>
            </a:r>
            <a:r>
              <a:rPr lang="en-US" sz="3000" dirty="0">
                <a:latin typeface="Arial" panose="020B0604020202020204" pitchFamily="34" charset="0"/>
                <a:cs typeface="Arial" panose="020B0604020202020204" pitchFamily="34" charset="0"/>
              </a:rPr>
              <a:t>can only be provided in </a:t>
            </a:r>
            <a:r>
              <a:rPr lang="en-US" sz="3000" dirty="0" smtClean="0">
                <a:latin typeface="Arial" panose="020B0604020202020204" pitchFamily="34" charset="0"/>
                <a:cs typeface="Arial" panose="020B0604020202020204" pitchFamily="34" charset="0"/>
              </a:rPr>
              <a:t>an </a:t>
            </a:r>
            <a:r>
              <a:rPr lang="en-US" sz="3000" dirty="0">
                <a:latin typeface="Arial" panose="020B0604020202020204" pitchFamily="34" charset="0"/>
                <a:cs typeface="Arial" panose="020B0604020202020204" pitchFamily="34" charset="0"/>
              </a:rPr>
              <a:t>SNF </a:t>
            </a:r>
            <a:r>
              <a:rPr lang="en-US" sz="3000" dirty="0" smtClean="0">
                <a:latin typeface="Arial" panose="020B0604020202020204" pitchFamily="34" charset="0"/>
                <a:cs typeface="Arial" panose="020B0604020202020204" pitchFamily="34" charset="0"/>
              </a:rPr>
              <a:t>setting.</a:t>
            </a:r>
            <a:endParaRPr lang="en-US" sz="3000" dirty="0">
              <a:latin typeface="Arial" panose="020B0604020202020204" pitchFamily="34" charset="0"/>
              <a:cs typeface="Arial" panose="020B0604020202020204" pitchFamily="34" charset="0"/>
            </a:endParaRPr>
          </a:p>
          <a:p>
            <a:pPr lvl="1">
              <a:lnSpc>
                <a:spcPct val="100000"/>
              </a:lnSpc>
              <a:spcBef>
                <a:spcPts val="600"/>
              </a:spcBef>
              <a:spcAft>
                <a:spcPts val="1200"/>
              </a:spcAft>
            </a:pPr>
            <a:r>
              <a:rPr lang="en-US" sz="2600" dirty="0">
                <a:latin typeface="Arial" panose="020B0604020202020204" pitchFamily="34" charset="0"/>
                <a:cs typeface="Arial" panose="020B0604020202020204" pitchFamily="34" charset="0"/>
              </a:rPr>
              <a:t>Skilled </a:t>
            </a:r>
            <a:r>
              <a:rPr lang="en-US" sz="2600" dirty="0" smtClean="0">
                <a:latin typeface="Arial" panose="020B0604020202020204" pitchFamily="34" charset="0"/>
                <a:cs typeface="Arial" panose="020B0604020202020204" pitchFamily="34" charset="0"/>
              </a:rPr>
              <a:t>services </a:t>
            </a:r>
            <a:r>
              <a:rPr lang="en-US" sz="2600" dirty="0">
                <a:latin typeface="Arial" panose="020B0604020202020204" pitchFamily="34" charset="0"/>
                <a:cs typeface="Arial" panose="020B0604020202020204" pitchFamily="34" charset="0"/>
              </a:rPr>
              <a:t>must be ordered and certified by the </a:t>
            </a:r>
            <a:r>
              <a:rPr lang="en-US" sz="2600" dirty="0" smtClean="0">
                <a:latin typeface="Arial" panose="020B0604020202020204" pitchFamily="34" charset="0"/>
                <a:cs typeface="Arial" panose="020B0604020202020204" pitchFamily="34" charset="0"/>
              </a:rPr>
              <a:t>Attending Physician.</a:t>
            </a:r>
            <a:endParaRPr lang="en-US" sz="2600" dirty="0">
              <a:latin typeface="Arial" panose="020B0604020202020204" pitchFamily="34" charset="0"/>
              <a:cs typeface="Arial" panose="020B0604020202020204" pitchFamily="34" charset="0"/>
            </a:endParaRPr>
          </a:p>
          <a:p>
            <a:pPr lvl="1">
              <a:lnSpc>
                <a:spcPct val="100000"/>
              </a:lnSpc>
              <a:spcBef>
                <a:spcPts val="600"/>
              </a:spcBef>
              <a:spcAft>
                <a:spcPts val="1200"/>
              </a:spcAft>
            </a:pPr>
            <a:r>
              <a:rPr lang="en-US" sz="2600" dirty="0">
                <a:latin typeface="Arial" panose="020B0604020202020204" pitchFamily="34" charset="0"/>
                <a:cs typeface="Arial" panose="020B0604020202020204" pitchFamily="34" charset="0"/>
              </a:rPr>
              <a:t>The services provided must be for a condition for which the client was treated for during the qualifying hospital stay or that arose while in the SNF for treatment of a condition for which the client was previously treated in the </a:t>
            </a:r>
            <a:r>
              <a:rPr lang="en-US" sz="2600" dirty="0" smtClean="0">
                <a:latin typeface="Arial" panose="020B0604020202020204" pitchFamily="34" charset="0"/>
                <a:cs typeface="Arial" panose="020B0604020202020204" pitchFamily="34" charset="0"/>
              </a:rPr>
              <a:t>hospital.</a:t>
            </a:r>
            <a:endParaRPr lang="en-US" sz="2600"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43545"/>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rgbClr val="0085CA"/>
                </a:solidFill>
                <a:latin typeface="Arial" panose="020B0604020202020204" pitchFamily="34" charset="0"/>
                <a:cs typeface="Arial" panose="020B0604020202020204" pitchFamily="34" charset="0"/>
              </a:rPr>
              <a:t>Skilled Nursing Services </a:t>
            </a:r>
            <a:r>
              <a:rPr lang="en-US" sz="3800" dirty="0" smtClean="0">
                <a:solidFill>
                  <a:srgbClr val="0085CA"/>
                </a:solidFill>
                <a:latin typeface="Arial" panose="020B0604020202020204" pitchFamily="34" charset="0"/>
                <a:cs typeface="Arial" panose="020B0604020202020204" pitchFamily="34" charset="0"/>
              </a:rPr>
              <a:t>Requirements (cont.)</a:t>
            </a:r>
            <a:r>
              <a:rPr lang="en-US" dirty="0" smtClean="0">
                <a:solidFill>
                  <a:srgbClr val="0085CA"/>
                </a:solidFill>
                <a:latin typeface="Arial" panose="020B0604020202020204" pitchFamily="34" charset="0"/>
                <a:cs typeface="Arial" panose="020B0604020202020204" pitchFamily="34" charset="0"/>
              </a:rPr>
              <a:t/>
            </a:r>
            <a:br>
              <a:rPr lang="en-US" dirty="0" smtClean="0">
                <a:solidFill>
                  <a:srgbClr val="0085CA"/>
                </a:solidFill>
                <a:latin typeface="Arial" panose="020B0604020202020204" pitchFamily="34" charset="0"/>
                <a:cs typeface="Arial" panose="020B0604020202020204" pitchFamily="34" charset="0"/>
              </a:rPr>
            </a:br>
            <a:endParaRPr lang="en-US"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506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716814"/>
            <a:ext cx="11491730" cy="2873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dirty="0" smtClean="0">
                <a:latin typeface="Arial" panose="020B0604020202020204" pitchFamily="34" charset="0"/>
                <a:cs typeface="Arial" panose="020B0604020202020204" pitchFamily="34" charset="0"/>
              </a:rPr>
              <a:t> There </a:t>
            </a:r>
            <a:r>
              <a:rPr lang="en-US" dirty="0">
                <a:latin typeface="Arial" panose="020B0604020202020204" pitchFamily="34" charset="0"/>
                <a:cs typeface="Arial" panose="020B0604020202020204" pitchFamily="34" charset="0"/>
              </a:rPr>
              <a:t>is no specific format or procedure for documentation of the </a:t>
            </a:r>
            <a:r>
              <a:rPr lang="en-US" dirty="0" smtClean="0">
                <a:latin typeface="Arial" panose="020B0604020202020204" pitchFamily="34" charset="0"/>
                <a:cs typeface="Arial" panose="020B0604020202020204" pitchFamily="34" charset="0"/>
              </a:rPr>
              <a:t>cert </a:t>
            </a:r>
            <a:r>
              <a:rPr lang="en-US" dirty="0">
                <a:latin typeface="Arial" panose="020B0604020202020204" pitchFamily="34" charset="0"/>
                <a:cs typeface="Arial" panose="020B0604020202020204" pitchFamily="34" charset="0"/>
              </a:rPr>
              <a:t>or </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statement(s</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but to be considered an acceptable </a:t>
            </a:r>
            <a:r>
              <a:rPr lang="en-US" dirty="0" smtClean="0">
                <a:latin typeface="Arial" panose="020B0604020202020204" pitchFamily="34" charset="0"/>
                <a:cs typeface="Arial" panose="020B0604020202020204" pitchFamily="34" charset="0"/>
              </a:rPr>
              <a:t>cert </a:t>
            </a:r>
            <a:r>
              <a:rPr lang="en-US" dirty="0">
                <a:latin typeface="Arial" panose="020B0604020202020204" pitchFamily="34" charset="0"/>
                <a:cs typeface="Arial" panose="020B0604020202020204" pitchFamily="34" charset="0"/>
              </a:rPr>
              <a:t>and/or </a:t>
            </a:r>
            <a:r>
              <a:rPr lang="en-US" dirty="0" err="1" smtClean="0">
                <a:latin typeface="Arial" panose="020B0604020202020204" pitchFamily="34" charset="0"/>
                <a:cs typeface="Arial" panose="020B0604020202020204" pitchFamily="34" charset="0"/>
              </a:rPr>
              <a:t>recert</a:t>
            </a:r>
            <a:r>
              <a:rPr lang="en-US" dirty="0" smtClean="0">
                <a:latin typeface="Arial" panose="020B0604020202020204" pitchFamily="34" charset="0"/>
                <a:cs typeface="Arial" panose="020B0604020202020204" pitchFamily="34" charset="0"/>
              </a:rPr>
              <a:t> statement, </a:t>
            </a:r>
            <a:r>
              <a:rPr lang="en-US" dirty="0">
                <a:latin typeface="Arial" panose="020B0604020202020204" pitchFamily="34" charset="0"/>
                <a:cs typeface="Arial" panose="020B0604020202020204" pitchFamily="34" charset="0"/>
              </a:rPr>
              <a:t>they must include specific items.</a:t>
            </a:r>
          </a:p>
          <a:p>
            <a:pPr lvl="1">
              <a:lnSpc>
                <a:spcPct val="100000"/>
              </a:lnSpc>
              <a:spcBef>
                <a:spcPts val="600"/>
              </a:spcBef>
              <a:spcAft>
                <a:spcPts val="1200"/>
              </a:spcAft>
            </a:pPr>
            <a:endParaRPr lang="en-US" sz="2600"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20396"/>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solidFill>
                  <a:srgbClr val="0085CA"/>
                </a:solidFill>
                <a:latin typeface="Arial" panose="020B0604020202020204" pitchFamily="34" charset="0"/>
                <a:cs typeface="Arial" panose="020B0604020202020204" pitchFamily="34" charset="0"/>
              </a:rPr>
              <a:t>How and When to Document </a:t>
            </a:r>
            <a:r>
              <a:rPr lang="en-US" sz="3400" dirty="0" smtClean="0">
                <a:solidFill>
                  <a:srgbClr val="0085CA"/>
                </a:solidFill>
                <a:latin typeface="Arial" panose="020B0604020202020204" pitchFamily="34" charset="0"/>
                <a:cs typeface="Arial" panose="020B0604020202020204" pitchFamily="34" charset="0"/>
              </a:rPr>
              <a:t>Cert </a:t>
            </a:r>
            <a:r>
              <a:rPr lang="en-US" sz="3400" dirty="0">
                <a:solidFill>
                  <a:srgbClr val="0085CA"/>
                </a:solidFill>
                <a:latin typeface="Arial" panose="020B0604020202020204" pitchFamily="34" charset="0"/>
                <a:cs typeface="Arial" panose="020B0604020202020204" pitchFamily="34" charset="0"/>
              </a:rPr>
              <a:t>and </a:t>
            </a:r>
            <a:r>
              <a:rPr lang="en-US" sz="3400" dirty="0" err="1" smtClean="0">
                <a:solidFill>
                  <a:srgbClr val="0085CA"/>
                </a:solidFill>
                <a:latin typeface="Arial" panose="020B0604020202020204" pitchFamily="34" charset="0"/>
                <a:cs typeface="Arial" panose="020B0604020202020204" pitchFamily="34" charset="0"/>
              </a:rPr>
              <a:t>Recert</a:t>
            </a:r>
            <a:r>
              <a:rPr lang="en-US" sz="3400" dirty="0" smtClean="0">
                <a:solidFill>
                  <a:srgbClr val="0085CA"/>
                </a:solidFill>
                <a:latin typeface="Arial" panose="020B0604020202020204" pitchFamily="34" charset="0"/>
                <a:cs typeface="Arial" panose="020B0604020202020204" pitchFamily="34" charset="0"/>
              </a:rPr>
              <a:t> </a:t>
            </a:r>
            <a:r>
              <a:rPr lang="en-US" sz="3400" dirty="0">
                <a:solidFill>
                  <a:srgbClr val="0085CA"/>
                </a:solidFill>
                <a:latin typeface="Arial" panose="020B0604020202020204" pitchFamily="34" charset="0"/>
                <a:cs typeface="Arial" panose="020B0604020202020204" pitchFamily="34" charset="0"/>
              </a:rPr>
              <a:t>Statements</a:t>
            </a:r>
            <a:r>
              <a:rPr lang="en-US" dirty="0" smtClean="0">
                <a:solidFill>
                  <a:srgbClr val="0085CA"/>
                </a:solidFill>
                <a:latin typeface="Arial" panose="020B0604020202020204" pitchFamily="34" charset="0"/>
                <a:cs typeface="Arial" panose="020B0604020202020204" pitchFamily="34" charset="0"/>
              </a:rPr>
              <a:t/>
            </a:r>
            <a:br>
              <a:rPr lang="en-US" dirty="0" smtClean="0">
                <a:solidFill>
                  <a:srgbClr val="0085CA"/>
                </a:solidFill>
                <a:latin typeface="Arial" panose="020B0604020202020204" pitchFamily="34" charset="0"/>
                <a:cs typeface="Arial" panose="020B0604020202020204" pitchFamily="34" charset="0"/>
              </a:rPr>
            </a:br>
            <a:endParaRPr lang="en-US"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093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59492" y="2230675"/>
            <a:ext cx="11491730" cy="3741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Light Condensed"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Light 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Light Condensed"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Light Condensed"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 A </a:t>
            </a:r>
            <a:r>
              <a:rPr lang="en-US" sz="2600" dirty="0">
                <a:latin typeface="Arial" panose="020B0604020202020204" pitchFamily="34" charset="0"/>
                <a:cs typeface="Arial" panose="020B0604020202020204" pitchFamily="34" charset="0"/>
              </a:rPr>
              <a:t>physician must certify or recertify on a regular scheduled basis supporting medical necessity that a resident requires particular treatments or care. </a:t>
            </a:r>
            <a:endParaRPr lang="en-US" sz="2600" dirty="0" smtClean="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 Question:</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Can </a:t>
            </a:r>
            <a:r>
              <a:rPr lang="en-US" sz="2600" dirty="0">
                <a:latin typeface="Arial" panose="020B0604020202020204" pitchFamily="34" charset="0"/>
                <a:cs typeface="Arial" panose="020B0604020202020204" pitchFamily="34" charset="0"/>
              </a:rPr>
              <a:t>another </a:t>
            </a:r>
            <a:r>
              <a:rPr lang="en-US" sz="2600" dirty="0" smtClean="0">
                <a:latin typeface="Arial" panose="020B0604020202020204" pitchFamily="34" charset="0"/>
                <a:cs typeface="Arial" panose="020B0604020202020204" pitchFamily="34" charset="0"/>
              </a:rPr>
              <a:t>physician such </a:t>
            </a:r>
            <a:r>
              <a:rPr lang="en-US" sz="2600" dirty="0">
                <a:latin typeface="Arial" panose="020B0604020202020204" pitchFamily="34" charset="0"/>
                <a:cs typeface="Arial" panose="020B0604020202020204" pitchFamily="34" charset="0"/>
              </a:rPr>
              <a:t>as the </a:t>
            </a:r>
            <a:r>
              <a:rPr lang="en-US" sz="2600" dirty="0" smtClean="0">
                <a:latin typeface="Arial" panose="020B0604020202020204" pitchFamily="34" charset="0"/>
                <a:cs typeface="Arial" panose="020B0604020202020204" pitchFamily="34" charset="0"/>
              </a:rPr>
              <a:t>Medical </a:t>
            </a:r>
            <a:r>
              <a:rPr lang="en-US" sz="2600" dirty="0">
                <a:latin typeface="Arial" panose="020B0604020202020204" pitchFamily="34" charset="0"/>
                <a:cs typeface="Arial" panose="020B0604020202020204" pitchFamily="34" charset="0"/>
              </a:rPr>
              <a:t>Director sign the certification/recertification? </a:t>
            </a:r>
            <a:endParaRPr lang="en-US" sz="2600" dirty="0" smtClean="0">
              <a:latin typeface="Arial" panose="020B0604020202020204" pitchFamily="34" charset="0"/>
              <a:cs typeface="Arial" panose="020B0604020202020204" pitchFamily="34" charset="0"/>
            </a:endParaRPr>
          </a:p>
          <a:p>
            <a:pPr>
              <a:lnSpc>
                <a:spcPct val="100000"/>
              </a:lnSpc>
              <a:spcBef>
                <a:spcPts val="600"/>
              </a:spcBef>
              <a:spcAft>
                <a:spcPts val="1200"/>
              </a:spcAft>
              <a:buFont typeface="Wingdings" panose="05000000000000000000" pitchFamily="2" charset="2"/>
              <a:buChar char="Ø"/>
            </a:pPr>
            <a:r>
              <a:rPr lang="en-US" sz="2600" dirty="0" smtClean="0">
                <a:latin typeface="Arial" panose="020B0604020202020204" pitchFamily="34" charset="0"/>
                <a:cs typeface="Arial" panose="020B0604020202020204" pitchFamily="34" charset="0"/>
              </a:rPr>
              <a:t>Answer: Yes</a:t>
            </a:r>
            <a:r>
              <a:rPr lang="en-US" sz="2600" dirty="0">
                <a:latin typeface="Arial" panose="020B0604020202020204" pitchFamily="34" charset="0"/>
                <a:cs typeface="Arial" panose="020B0604020202020204" pitchFamily="34" charset="0"/>
              </a:rPr>
              <a:t>, if the physician has knowledge of the case and is willing to sign. </a:t>
            </a:r>
            <a:r>
              <a:rPr lang="en-US" sz="2600" dirty="0" smtClean="0">
                <a:latin typeface="Arial" panose="020B0604020202020204" pitchFamily="34" charset="0"/>
                <a:cs typeface="Arial" panose="020B0604020202020204" pitchFamily="34" charset="0"/>
              </a:rPr>
              <a:t>However</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generally </a:t>
            </a:r>
            <a:r>
              <a:rPr lang="en-US" sz="2600" dirty="0">
                <a:latin typeface="Arial" panose="020B0604020202020204" pitchFamily="34" charset="0"/>
                <a:cs typeface="Arial" panose="020B0604020202020204" pitchFamily="34" charset="0"/>
              </a:rPr>
              <a:t>this should be completed by the physician of record</a:t>
            </a:r>
            <a:r>
              <a:rPr lang="en-US" sz="2600"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3" name="Title 1"/>
          <p:cNvSpPr txBox="1">
            <a:spLocks/>
          </p:cNvSpPr>
          <p:nvPr/>
        </p:nvSpPr>
        <p:spPr>
          <a:xfrm>
            <a:off x="359492" y="1208821"/>
            <a:ext cx="10404964" cy="6672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smtClean="0">
                <a:solidFill>
                  <a:srgbClr val="0085CA"/>
                </a:solidFill>
                <a:latin typeface="Arial" panose="020B0604020202020204" pitchFamily="34" charset="0"/>
                <a:cs typeface="Arial" panose="020B0604020202020204" pitchFamily="34" charset="0"/>
              </a:rPr>
              <a:t>Cert/</a:t>
            </a:r>
            <a:r>
              <a:rPr lang="en-US" sz="3800" dirty="0" err="1" smtClean="0">
                <a:solidFill>
                  <a:srgbClr val="0085CA"/>
                </a:solidFill>
                <a:latin typeface="Arial" panose="020B0604020202020204" pitchFamily="34" charset="0"/>
                <a:cs typeface="Arial" panose="020B0604020202020204" pitchFamily="34" charset="0"/>
              </a:rPr>
              <a:t>Recert</a:t>
            </a:r>
            <a:r>
              <a:rPr lang="en-US" sz="3800" dirty="0" smtClean="0">
                <a:solidFill>
                  <a:srgbClr val="0085CA"/>
                </a:solidFill>
                <a:latin typeface="Arial" panose="020B0604020202020204" pitchFamily="34" charset="0"/>
                <a:cs typeface="Arial" panose="020B0604020202020204" pitchFamily="34" charset="0"/>
              </a:rPr>
              <a:t> </a:t>
            </a:r>
            <a:r>
              <a:rPr lang="en-US" sz="3800" dirty="0">
                <a:solidFill>
                  <a:srgbClr val="0085CA"/>
                </a:solidFill>
                <a:latin typeface="Arial" panose="020B0604020202020204" pitchFamily="34" charset="0"/>
                <a:cs typeface="Arial" panose="020B0604020202020204" pitchFamily="34" charset="0"/>
              </a:rPr>
              <a:t>Statements </a:t>
            </a:r>
            <a:r>
              <a:rPr lang="en-US" sz="4000" dirty="0" smtClean="0">
                <a:solidFill>
                  <a:srgbClr val="0085CA"/>
                </a:solidFill>
                <a:latin typeface="Arial" panose="020B0604020202020204" pitchFamily="34" charset="0"/>
                <a:cs typeface="Arial" panose="020B0604020202020204" pitchFamily="34" charset="0"/>
              </a:rPr>
              <a:t/>
            </a:r>
            <a:br>
              <a:rPr lang="en-US" sz="4000" dirty="0" smtClean="0">
                <a:solidFill>
                  <a:srgbClr val="0085CA"/>
                </a:solidFill>
                <a:latin typeface="Arial" panose="020B0604020202020204" pitchFamily="34" charset="0"/>
                <a:cs typeface="Arial" panose="020B0604020202020204" pitchFamily="34" charset="0"/>
              </a:rPr>
            </a:br>
            <a:endParaRPr lang="en-US" sz="4000" dirty="0">
              <a:solidFill>
                <a:srgbClr val="6CC2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0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2120</Words>
  <Application>Microsoft Office PowerPoint</Application>
  <PresentationFormat>Widescreen</PresentationFormat>
  <Paragraphs>195</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Bahnschrift Light Condensed</vt:lpstr>
      <vt:lpstr>Calibri</vt:lpstr>
      <vt:lpstr>Calibri Light</vt:lpstr>
      <vt:lpstr>Wingdings</vt:lpstr>
      <vt:lpstr>Office Theme</vt:lpstr>
      <vt:lpstr>Physician Certifications:  What You Don’t Know Can Hurt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Skoda Minotti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Sarah Chula</dc:creator>
  <cp:lastModifiedBy>Cowling, Megan</cp:lastModifiedBy>
  <cp:revision>75</cp:revision>
  <cp:lastPrinted>2018-12-03T18:34:55Z</cp:lastPrinted>
  <dcterms:created xsi:type="dcterms:W3CDTF">2018-10-24T20:12:32Z</dcterms:created>
  <dcterms:modified xsi:type="dcterms:W3CDTF">2020-05-28T16:17:32Z</dcterms:modified>
</cp:coreProperties>
</file>