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12"/>
  </p:notesMasterIdLst>
  <p:sldIdLst>
    <p:sldId id="272" r:id="rId2"/>
    <p:sldId id="258" r:id="rId3"/>
    <p:sldId id="277" r:id="rId4"/>
    <p:sldId id="284" r:id="rId5"/>
    <p:sldId id="285" r:id="rId6"/>
    <p:sldId id="288" r:id="rId7"/>
    <p:sldId id="286" r:id="rId8"/>
    <p:sldId id="290" r:id="rId9"/>
    <p:sldId id="287" r:id="rId10"/>
    <p:sldId id="273" r:id="rId11"/>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170F29D-BC2D-44EA-BC20-A457DF1F0E08}">
          <p14:sldIdLst>
            <p14:sldId id="272"/>
          </p14:sldIdLst>
        </p14:section>
        <p14:section name="Untitled Section" id="{671DEECD-74A8-4790-A15B-DF964860E639}">
          <p14:sldIdLst>
            <p14:sldId id="258"/>
            <p14:sldId id="277"/>
            <p14:sldId id="284"/>
            <p14:sldId id="285"/>
            <p14:sldId id="288"/>
            <p14:sldId id="286"/>
            <p14:sldId id="290"/>
            <p14:sldId id="287"/>
            <p14:sldId id="27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Thompson" initials="LT" lastIdx="2" clrIdx="0">
    <p:extLst>
      <p:ext uri="{19B8F6BF-5375-455C-9EA6-DF929625EA0E}">
        <p15:presenceInfo xmlns:p15="http://schemas.microsoft.com/office/powerpoint/2012/main" userId="e6336a33c3c15e4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C441"/>
    <a:srgbClr val="568933"/>
    <a:srgbClr val="9DD067"/>
    <a:srgbClr val="ED7D31"/>
    <a:srgbClr val="B0D775"/>
    <a:srgbClr val="91C647"/>
    <a:srgbClr val="92C749"/>
    <a:srgbClr val="7CB82F"/>
    <a:srgbClr val="69A62A"/>
    <a:srgbClr val="4C79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5253" autoAdjust="0"/>
  </p:normalViewPr>
  <p:slideViewPr>
    <p:cSldViewPr snapToGrid="0">
      <p:cViewPr>
        <p:scale>
          <a:sx n="125" d="100"/>
          <a:sy n="125" d="100"/>
        </p:scale>
        <p:origin x="906" y="-46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E8FBC-C152-4D26-A54F-66D23EC8F0F0}" type="datetimeFigureOut">
              <a:rPr lang="en-US" smtClean="0"/>
              <a:t>8/5/2019</a:t>
            </a:fld>
            <a:endParaRPr lang="en-US" dirty="0"/>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80687-0A27-4AC2-958C-C4BE63E56040}" type="slidenum">
              <a:rPr lang="en-US" smtClean="0"/>
              <a:t>‹#›</a:t>
            </a:fld>
            <a:endParaRPr lang="en-US" dirty="0"/>
          </a:p>
        </p:txBody>
      </p:sp>
    </p:spTree>
    <p:extLst>
      <p:ext uri="{BB962C8B-B14F-4D97-AF65-F5344CB8AC3E}">
        <p14:creationId xmlns:p14="http://schemas.microsoft.com/office/powerpoint/2010/main" val="1849999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D180687-0A27-4AC2-958C-C4BE63E56040}" type="slidenum">
              <a:rPr lang="en-US" smtClean="0"/>
              <a:t>3</a:t>
            </a:fld>
            <a:endParaRPr lang="en-US" dirty="0"/>
          </a:p>
        </p:txBody>
      </p:sp>
    </p:spTree>
    <p:extLst>
      <p:ext uri="{BB962C8B-B14F-4D97-AF65-F5344CB8AC3E}">
        <p14:creationId xmlns:p14="http://schemas.microsoft.com/office/powerpoint/2010/main" val="2668779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D180687-0A27-4AC2-958C-C4BE63E56040}" type="slidenum">
              <a:rPr lang="en-US" smtClean="0"/>
              <a:t>4</a:t>
            </a:fld>
            <a:endParaRPr lang="en-US" dirty="0"/>
          </a:p>
        </p:txBody>
      </p:sp>
    </p:spTree>
    <p:extLst>
      <p:ext uri="{BB962C8B-B14F-4D97-AF65-F5344CB8AC3E}">
        <p14:creationId xmlns:p14="http://schemas.microsoft.com/office/powerpoint/2010/main" val="187544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D180687-0A27-4AC2-958C-C4BE63E56040}" type="slidenum">
              <a:rPr lang="en-US" smtClean="0"/>
              <a:t>5</a:t>
            </a:fld>
            <a:endParaRPr lang="en-US" dirty="0"/>
          </a:p>
        </p:txBody>
      </p:sp>
    </p:spTree>
    <p:extLst>
      <p:ext uri="{BB962C8B-B14F-4D97-AF65-F5344CB8AC3E}">
        <p14:creationId xmlns:p14="http://schemas.microsoft.com/office/powerpoint/2010/main" val="1842633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D180687-0A27-4AC2-958C-C4BE63E56040}" type="slidenum">
              <a:rPr lang="en-US" smtClean="0"/>
              <a:t>6</a:t>
            </a:fld>
            <a:endParaRPr lang="en-US" dirty="0"/>
          </a:p>
        </p:txBody>
      </p:sp>
    </p:spTree>
    <p:extLst>
      <p:ext uri="{BB962C8B-B14F-4D97-AF65-F5344CB8AC3E}">
        <p14:creationId xmlns:p14="http://schemas.microsoft.com/office/powerpoint/2010/main" val="2277189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9D180687-0A27-4AC2-958C-C4BE63E56040}" type="slidenum">
              <a:rPr lang="en-US" smtClean="0"/>
              <a:t>7</a:t>
            </a:fld>
            <a:endParaRPr lang="en-US" dirty="0"/>
          </a:p>
        </p:txBody>
      </p:sp>
    </p:spTree>
    <p:extLst>
      <p:ext uri="{BB962C8B-B14F-4D97-AF65-F5344CB8AC3E}">
        <p14:creationId xmlns:p14="http://schemas.microsoft.com/office/powerpoint/2010/main" val="3116612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starter slide">
    <p:spTree>
      <p:nvGrpSpPr>
        <p:cNvPr id="1" name=""/>
        <p:cNvGrpSpPr/>
        <p:nvPr/>
      </p:nvGrpSpPr>
      <p:grpSpPr>
        <a:xfrm>
          <a:off x="0" y="0"/>
          <a:ext cx="0" cy="0"/>
          <a:chOff x="0" y="0"/>
          <a:chExt cx="0" cy="0"/>
        </a:xfrm>
      </p:grpSpPr>
      <p:sp>
        <p:nvSpPr>
          <p:cNvPr id="8" name="Rectangle 7"/>
          <p:cNvSpPr/>
          <p:nvPr userDrawn="1"/>
        </p:nvSpPr>
        <p:spPr>
          <a:xfrm>
            <a:off x="5867400" y="9673244"/>
            <a:ext cx="990600" cy="232756"/>
          </a:xfrm>
          <a:prstGeom prst="rect">
            <a:avLst/>
          </a:prstGeom>
          <a:solidFill>
            <a:srgbClr val="979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p:nvPr userDrawn="1"/>
        </p:nvGrpSpPr>
        <p:grpSpPr>
          <a:xfrm>
            <a:off x="0" y="-1"/>
            <a:ext cx="6858000" cy="859547"/>
            <a:chOff x="-4917106" y="-1"/>
            <a:chExt cx="11775106" cy="1475832"/>
          </a:xfrm>
        </p:grpSpPr>
        <p:sp>
          <p:nvSpPr>
            <p:cNvPr id="10" name="Rectangle 9"/>
            <p:cNvSpPr/>
            <p:nvPr/>
          </p:nvSpPr>
          <p:spPr>
            <a:xfrm>
              <a:off x="-4917106" y="-1"/>
              <a:ext cx="11775106" cy="1475830"/>
            </a:xfrm>
            <a:prstGeom prst="rect">
              <a:avLst/>
            </a:prstGeom>
            <a:solidFill>
              <a:srgbClr val="85C4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70485" t="21708" b="41553"/>
            <a:stretch/>
          </p:blipFill>
          <p:spPr>
            <a:xfrm flipH="1">
              <a:off x="6019797" y="1"/>
              <a:ext cx="838199" cy="1475830"/>
            </a:xfrm>
            <a:prstGeom prst="rect">
              <a:avLst/>
            </a:prstGeom>
          </p:spPr>
        </p:pic>
      </p:grpSp>
      <p:sp>
        <p:nvSpPr>
          <p:cNvPr id="12" name="Title 11"/>
          <p:cNvSpPr>
            <a:spLocks noGrp="1"/>
          </p:cNvSpPr>
          <p:nvPr>
            <p:ph type="title"/>
          </p:nvPr>
        </p:nvSpPr>
        <p:spPr>
          <a:xfrm>
            <a:off x="0" y="3708"/>
            <a:ext cx="6369818" cy="855838"/>
          </a:xfrm>
        </p:spPr>
        <p:txBody>
          <a:bodyPr>
            <a:normAutofit/>
          </a:bodyPr>
          <a:lstStyle>
            <a:lvl1pPr>
              <a:defRPr sz="2400" b="1">
                <a:solidFill>
                  <a:schemeClr val="bg1"/>
                </a:solidFill>
                <a:latin typeface="Trebuchet MS" panose="020B0603020202020204" pitchFamily="34" charset="0"/>
              </a:defRPr>
            </a:lvl1pPr>
          </a:lstStyle>
          <a:p>
            <a:r>
              <a:rPr lang="en-US" dirty="0"/>
              <a:t>Click to edit Master title style</a:t>
            </a:r>
          </a:p>
        </p:txBody>
      </p:sp>
    </p:spTree>
    <p:extLst>
      <p:ext uri="{BB962C8B-B14F-4D97-AF65-F5344CB8AC3E}">
        <p14:creationId xmlns:p14="http://schemas.microsoft.com/office/powerpoint/2010/main" val="654193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C1D437-E2C9-4CD8-A170-EE3FEB04C1D4}"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376258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77D9EC-8536-4982-9802-632552F56AD9}"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366329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gular Content Slide">
    <p:spTree>
      <p:nvGrpSpPr>
        <p:cNvPr id="1" name=""/>
        <p:cNvGrpSpPr/>
        <p:nvPr/>
      </p:nvGrpSpPr>
      <p:grpSpPr>
        <a:xfrm>
          <a:off x="0" y="0"/>
          <a:ext cx="0" cy="0"/>
          <a:chOff x="0" y="0"/>
          <a:chExt cx="0" cy="0"/>
        </a:xfrm>
      </p:grpSpPr>
      <p:sp>
        <p:nvSpPr>
          <p:cNvPr id="8" name="Rectangle 7"/>
          <p:cNvSpPr/>
          <p:nvPr userDrawn="1"/>
        </p:nvSpPr>
        <p:spPr>
          <a:xfrm>
            <a:off x="1" y="0"/>
            <a:ext cx="2049780" cy="232756"/>
          </a:xfrm>
          <a:prstGeom prst="rect">
            <a:avLst/>
          </a:prstGeom>
          <a:solidFill>
            <a:srgbClr val="9DD0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 y="182880"/>
            <a:ext cx="1883052" cy="232756"/>
          </a:xfrm>
          <a:prstGeom prst="rect">
            <a:avLst/>
          </a:prstGeom>
          <a:solidFill>
            <a:srgbClr val="85C4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5867400" y="9673244"/>
            <a:ext cx="990600" cy="232756"/>
          </a:xfrm>
          <a:prstGeom prst="rect">
            <a:avLst/>
          </a:prstGeom>
          <a:solidFill>
            <a:srgbClr val="9797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98044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470016-2BEC-42C8-881C-FB5B06909D4A}"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70914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6935C1-0299-4AF1-9DE1-E6A7CE82E684}"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371743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180F797-B6EE-47B0-8200-CC2BC4110247}" type="datetime1">
              <a:rPr lang="en-US" smtClean="0"/>
              <a:t>8/5/2019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3586180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DA567D2-4E1D-4555-9A26-74C78D0F789A}" type="datetime1">
              <a:rPr lang="en-US" smtClean="0"/>
              <a:t>8/5/2019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1572626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69830-B715-4A94-A7B8-68C06B547F0E}" type="datetime1">
              <a:rPr lang="en-US" smtClean="0"/>
              <a:t>8/5/2019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2261937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58ADBB0-FA13-4897-A841-A53D4460F99F}"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1258435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2EDBDB9-3F1E-420D-B575-6AB306580B52}"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240808-5871-49DD-9F51-B1A0E10F37B5}" type="slidenum">
              <a:rPr lang="en-US" smtClean="0"/>
              <a:t>‹#›</a:t>
            </a:fld>
            <a:endParaRPr lang="en-US" dirty="0"/>
          </a:p>
        </p:txBody>
      </p:sp>
    </p:spTree>
    <p:extLst>
      <p:ext uri="{BB962C8B-B14F-4D97-AF65-F5344CB8AC3E}">
        <p14:creationId xmlns:p14="http://schemas.microsoft.com/office/powerpoint/2010/main" val="1003883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4D54610-7201-42F6-93CB-4FCE01EE3BE1}" type="datetime1">
              <a:rPr lang="en-US" smtClean="0"/>
              <a:t>8/5/2019</a:t>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8240808-5871-49DD-9F51-B1A0E10F37B5}" type="slidenum">
              <a:rPr lang="en-US" smtClean="0"/>
              <a:t>‹#›</a:t>
            </a:fld>
            <a:endParaRPr lang="en-US" dirty="0"/>
          </a:p>
        </p:txBody>
      </p:sp>
    </p:spTree>
    <p:extLst>
      <p:ext uri="{BB962C8B-B14F-4D97-AF65-F5344CB8AC3E}">
        <p14:creationId xmlns:p14="http://schemas.microsoft.com/office/powerpoint/2010/main" val="3624590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facebook.com/HighRadius/" TargetMode="External"/><Relationship Id="rId3" Type="http://schemas.openxmlformats.org/officeDocument/2006/relationships/hyperlink" Target="http://www.highradius.com/" TargetMode="External"/><Relationship Id="rId7" Type="http://schemas.openxmlformats.org/officeDocument/2006/relationships/image" Target="../media/image11.png"/><Relationship Id="rId2" Type="http://schemas.openxmlformats.org/officeDocument/2006/relationships/hyperlink" Target="https://highradius.com/" TargetMode="External"/><Relationship Id="rId1" Type="http://schemas.openxmlformats.org/officeDocument/2006/relationships/slideLayout" Target="../slideLayouts/slideLayout2.xml"/><Relationship Id="rId6" Type="http://schemas.openxmlformats.org/officeDocument/2006/relationships/hyperlink" Target="https://www.linkedin.com/company/835110/" TargetMode="External"/><Relationship Id="rId5" Type="http://schemas.openxmlformats.org/officeDocument/2006/relationships/image" Target="../media/image10.png"/><Relationship Id="rId10" Type="http://schemas.openxmlformats.org/officeDocument/2006/relationships/image" Target="../media/image3.jpg"/><Relationship Id="rId4" Type="http://schemas.openxmlformats.org/officeDocument/2006/relationships/hyperlink" Target="https://twitter.com/HighRadius" TargetMode="External"/><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05248"/>
            <a:ext cx="6858000" cy="9700752"/>
          </a:xfrm>
          <a:prstGeom prst="rect">
            <a:avLst/>
          </a:prstGeom>
        </p:spPr>
      </p:pic>
      <p:sp>
        <p:nvSpPr>
          <p:cNvPr id="5" name="TextBox 4"/>
          <p:cNvSpPr txBox="1"/>
          <p:nvPr/>
        </p:nvSpPr>
        <p:spPr>
          <a:xfrm>
            <a:off x="150634" y="1457260"/>
            <a:ext cx="6370636" cy="677108"/>
          </a:xfrm>
          <a:prstGeom prst="rect">
            <a:avLst/>
          </a:prstGeom>
          <a:noFill/>
        </p:spPr>
        <p:txBody>
          <a:bodyPr wrap="square" rtlCol="0" anchor="ctr">
            <a:spAutoFit/>
          </a:bodyPr>
          <a:lstStyle/>
          <a:p>
            <a:r>
              <a:rPr lang="en-IN" sz="2000" b="1" dirty="0">
                <a:solidFill>
                  <a:srgbClr val="85C441"/>
                </a:solidFill>
                <a:latin typeface="Trebuchet MS" panose="020B0603020202020204" pitchFamily="34" charset="0"/>
              </a:rPr>
              <a:t>Order to Cash Request For Proposal 101 : </a:t>
            </a:r>
          </a:p>
          <a:p>
            <a:r>
              <a:rPr lang="en-IN" i="1" dirty="0">
                <a:solidFill>
                  <a:srgbClr val="85C441"/>
                </a:solidFill>
                <a:latin typeface="Trebuchet MS" panose="020B0603020202020204" pitchFamily="34" charset="0"/>
              </a:rPr>
              <a:t>How to Build and Objectively Evaluate RFPs</a:t>
            </a:r>
          </a:p>
        </p:txBody>
      </p:sp>
      <p:sp>
        <p:nvSpPr>
          <p:cNvPr id="6" name="TextBox 5"/>
          <p:cNvSpPr txBox="1"/>
          <p:nvPr/>
        </p:nvSpPr>
        <p:spPr>
          <a:xfrm>
            <a:off x="150634" y="2230991"/>
            <a:ext cx="3830179" cy="769441"/>
          </a:xfrm>
          <a:prstGeom prst="rect">
            <a:avLst/>
          </a:prstGeom>
          <a:noFill/>
        </p:spPr>
        <p:txBody>
          <a:bodyPr wrap="square" rtlCol="0" anchor="ctr">
            <a:spAutoFit/>
          </a:bodyPr>
          <a:lstStyle/>
          <a:p>
            <a:r>
              <a:rPr lang="en-IN" sz="1100" dirty="0">
                <a:solidFill>
                  <a:srgbClr val="979797"/>
                </a:solidFill>
                <a:latin typeface="Trebuchet MS" panose="020B0603020202020204" pitchFamily="34" charset="0"/>
              </a:rPr>
              <a:t>This e-book is an insightful summary of how top 1000 companies of all sizes are evaluating their vendors. Specifically what does their RFP process look like and how do they objectively score their vendors.</a:t>
            </a:r>
            <a:endParaRPr lang="en-US" sz="1100" dirty="0">
              <a:solidFill>
                <a:srgbClr val="979797"/>
              </a:solidFill>
              <a:latin typeface="Trebuchet MS" panose="020B0603020202020204" pitchFamily="34" charset="0"/>
            </a:endParaRPr>
          </a:p>
        </p:txBody>
      </p:sp>
      <p:sp>
        <p:nvSpPr>
          <p:cNvPr id="7" name="Rectangle 6"/>
          <p:cNvSpPr/>
          <p:nvPr/>
        </p:nvSpPr>
        <p:spPr>
          <a:xfrm>
            <a:off x="214771" y="536797"/>
            <a:ext cx="2885617" cy="702387"/>
          </a:xfrm>
          <a:prstGeom prst="rect">
            <a:avLst/>
          </a:prstGeom>
          <a:solidFill>
            <a:srgbClr val="85C4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Trebuchet MS" panose="020B0603020202020204" pitchFamily="34" charset="0"/>
              </a:rPr>
              <a:t>Buyer’s Guide</a:t>
            </a:r>
          </a:p>
        </p:txBody>
      </p:sp>
      <p:pic>
        <p:nvPicPr>
          <p:cNvPr id="9" name="Google Shape;16;p2">
            <a:extLst>
              <a:ext uri="{FF2B5EF4-FFF2-40B4-BE49-F238E27FC236}">
                <a16:creationId xmlns:a16="http://schemas.microsoft.com/office/drawing/2014/main" id="{997E19FD-7917-488C-A99A-39C4FBD2CB41}"/>
              </a:ext>
            </a:extLst>
          </p:cNvPr>
          <p:cNvPicPr preferRelativeResize="0"/>
          <p:nvPr/>
        </p:nvPicPr>
        <p:blipFill rotWithShape="1">
          <a:blip r:embed="rId3">
            <a:alphaModFix/>
          </a:blip>
          <a:srcRect/>
          <a:stretch/>
        </p:blipFill>
        <p:spPr>
          <a:xfrm>
            <a:off x="3335952" y="8243887"/>
            <a:ext cx="3085148" cy="663104"/>
          </a:xfrm>
          <a:prstGeom prst="rect">
            <a:avLst/>
          </a:prstGeom>
          <a:noFill/>
          <a:ln>
            <a:noFill/>
          </a:ln>
        </p:spPr>
      </p:pic>
    </p:spTree>
    <p:extLst>
      <p:ext uri="{BB962C8B-B14F-4D97-AF65-F5344CB8AC3E}">
        <p14:creationId xmlns:p14="http://schemas.microsoft.com/office/powerpoint/2010/main" val="1684658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 name="Rectangle 3142">
            <a:extLst>
              <a:ext uri="{FF2B5EF4-FFF2-40B4-BE49-F238E27FC236}">
                <a16:creationId xmlns:a16="http://schemas.microsoft.com/office/drawing/2014/main" id="{2A09C3E0-7DAF-4A3E-A619-B48865F60271}"/>
              </a:ext>
            </a:extLst>
          </p:cNvPr>
          <p:cNvSpPr/>
          <p:nvPr/>
        </p:nvSpPr>
        <p:spPr>
          <a:xfrm>
            <a:off x="91621" y="1096894"/>
            <a:ext cx="6413500" cy="3775008"/>
          </a:xfrm>
          <a:prstGeom prst="rect">
            <a:avLst/>
          </a:prstGeom>
        </p:spPr>
        <p:txBody>
          <a:bodyPr wrap="square">
            <a:spAutoFit/>
          </a:bodyPr>
          <a:lstStyle/>
          <a:p>
            <a:pPr marL="283210" marR="273050">
              <a:lnSpc>
                <a:spcPct val="115000"/>
              </a:lnSpc>
              <a:spcBef>
                <a:spcPts val="0"/>
              </a:spcBef>
              <a:spcAft>
                <a:spcPts val="630"/>
              </a:spcAft>
            </a:pPr>
            <a:r>
              <a:rPr lang="en-IN" sz="1100" dirty="0">
                <a:solidFill>
                  <a:schemeClr val="tx1">
                    <a:lumMod val="65000"/>
                    <a:lumOff val="35000"/>
                  </a:schemeClr>
                </a:solidFill>
                <a:ea typeface="Calibri" panose="020F0502020204030204" pitchFamily="34" charset="0"/>
                <a:cs typeface="Times New Roman" panose="02020603050405020304" pitchFamily="18" charset="0"/>
              </a:rPr>
              <a:t>HighRadius is a Fintech enterprise Software-as-a-Service (SaaS) company which leverages Artificial Intelligence-based Autonomous Systems to help companies automate Accounts Receivable and Treasury processes. The HighRadius® Integrated Receivables platform reduces cycle times in your order-to-cash process by automating receivables and payments processes across credit, electronic billing and payment processing, cash application, deductions, and collections. </a:t>
            </a:r>
          </a:p>
          <a:p>
            <a:pPr marL="283210" marR="273050">
              <a:lnSpc>
                <a:spcPct val="115000"/>
              </a:lnSpc>
              <a:spcBef>
                <a:spcPts val="0"/>
              </a:spcBef>
              <a:spcAft>
                <a:spcPts val="630"/>
              </a:spcAft>
            </a:pPr>
            <a:endParaRPr lang="en-IN" sz="1100" dirty="0">
              <a:solidFill>
                <a:schemeClr val="tx1">
                  <a:lumMod val="65000"/>
                  <a:lumOff val="35000"/>
                </a:schemeClr>
              </a:solidFill>
              <a:ea typeface="Calibri" panose="020F0502020204030204" pitchFamily="34" charset="0"/>
              <a:cs typeface="Times New Roman" panose="02020603050405020304" pitchFamily="18" charset="0"/>
            </a:endParaRPr>
          </a:p>
          <a:p>
            <a:pPr marL="283210" marR="273050">
              <a:lnSpc>
                <a:spcPct val="115000"/>
              </a:lnSpc>
              <a:spcBef>
                <a:spcPts val="0"/>
              </a:spcBef>
              <a:spcAft>
                <a:spcPts val="630"/>
              </a:spcAft>
            </a:pPr>
            <a:r>
              <a:rPr lang="en-IN" sz="1100" dirty="0">
                <a:solidFill>
                  <a:schemeClr val="tx1">
                    <a:lumMod val="65000"/>
                    <a:lumOff val="35000"/>
                  </a:schemeClr>
                </a:solidFill>
                <a:ea typeface="Calibri" panose="020F0502020204030204" pitchFamily="34" charset="0"/>
                <a:cs typeface="Times New Roman" panose="02020603050405020304" pitchFamily="18" charset="0"/>
              </a:rPr>
              <a:t>HighRadius® Treasury Management Applications help teams achieve touch-less cash management, accurate cash forecasting, and seamless bank reconciliation. Powered by the Rivana Artificial Intelligence Engine purpose-built for finance and the Freeda Digital Assistant, HighRadius enables teams to leverage machine learning to predict future outcomes and automate routine, labour-intensive tasks. The radiusOne B2B Collaboration Network allows suppliers to digitally connect with buyers, closing the loop from supplier receivable processes to buyer payable processes. </a:t>
            </a:r>
          </a:p>
          <a:p>
            <a:pPr marL="283210" marR="273050">
              <a:lnSpc>
                <a:spcPct val="115000"/>
              </a:lnSpc>
              <a:spcBef>
                <a:spcPts val="0"/>
              </a:spcBef>
              <a:spcAft>
                <a:spcPts val="630"/>
              </a:spcAft>
            </a:pPr>
            <a:endParaRPr lang="en-IN" sz="1100" dirty="0">
              <a:solidFill>
                <a:schemeClr val="tx1">
                  <a:lumMod val="65000"/>
                  <a:lumOff val="35000"/>
                </a:schemeClr>
              </a:solidFill>
              <a:ea typeface="Calibri" panose="020F0502020204030204" pitchFamily="34" charset="0"/>
              <a:cs typeface="Times New Roman" panose="02020603050405020304" pitchFamily="18" charset="0"/>
            </a:endParaRPr>
          </a:p>
          <a:p>
            <a:pPr marL="283210" marR="273050">
              <a:lnSpc>
                <a:spcPct val="115000"/>
              </a:lnSpc>
              <a:spcBef>
                <a:spcPts val="0"/>
              </a:spcBef>
              <a:spcAft>
                <a:spcPts val="630"/>
              </a:spcAft>
            </a:pPr>
            <a:r>
              <a:rPr lang="en-IN" sz="1100" dirty="0">
                <a:solidFill>
                  <a:schemeClr val="tx1">
                    <a:lumMod val="65000"/>
                    <a:lumOff val="35000"/>
                  </a:schemeClr>
                </a:solidFill>
                <a:ea typeface="Calibri" panose="020F0502020204030204" pitchFamily="34" charset="0"/>
                <a:cs typeface="Times New Roman" panose="02020603050405020304" pitchFamily="18" charset="0"/>
              </a:rPr>
              <a:t>HighRadius solutions have a proven track record of delivering increased operational efficiency through automation, accurate cash flow forecasting, optimized cash management, lower days sales outstanding (DSO) and bad debt, to help companies achieve strong ROI in just a few months. </a:t>
            </a:r>
          </a:p>
          <a:p>
            <a:pPr marL="283210" marR="273050">
              <a:lnSpc>
                <a:spcPct val="115000"/>
              </a:lnSpc>
              <a:spcBef>
                <a:spcPts val="0"/>
              </a:spcBef>
              <a:spcAft>
                <a:spcPts val="630"/>
              </a:spcAft>
            </a:pPr>
            <a:r>
              <a:rPr lang="en-IN" sz="1100" dirty="0">
                <a:solidFill>
                  <a:schemeClr val="tx1">
                    <a:lumMod val="65000"/>
                    <a:lumOff val="35000"/>
                  </a:schemeClr>
                </a:solidFill>
                <a:ea typeface="Calibri" panose="020F0502020204030204" pitchFamily="34" charset="0"/>
                <a:cs typeface="Times New Roman" panose="02020603050405020304" pitchFamily="18" charset="0"/>
              </a:rPr>
              <a:t>For more details, please visit: </a:t>
            </a:r>
            <a:r>
              <a:rPr lang="en-IN" sz="1100" dirty="0">
                <a:solidFill>
                  <a:schemeClr val="tx1">
                    <a:lumMod val="65000"/>
                    <a:lumOff val="35000"/>
                  </a:schemeClr>
                </a:solidFill>
                <a:ea typeface="Calibri" panose="020F0502020204030204" pitchFamily="34" charset="0"/>
                <a:cs typeface="Times New Roman" panose="02020603050405020304" pitchFamily="18" charset="0"/>
                <a:hlinkClick r:id="rId2"/>
              </a:rPr>
              <a:t>https://www.highradius.com/</a:t>
            </a:r>
            <a:r>
              <a:rPr lang="en-IN" sz="1100" dirty="0">
                <a:solidFill>
                  <a:schemeClr val="tx1">
                    <a:lumMod val="65000"/>
                    <a:lumOff val="35000"/>
                  </a:schemeClr>
                </a:solidFill>
                <a:ea typeface="Calibri" panose="020F0502020204030204" pitchFamily="34" charset="0"/>
                <a:cs typeface="Times New Roman" panose="02020603050405020304" pitchFamily="18" charset="0"/>
              </a:rPr>
              <a:t>.</a:t>
            </a:r>
            <a:endParaRPr lang="en-US" sz="1100" dirty="0">
              <a:solidFill>
                <a:schemeClr val="tx1">
                  <a:lumMod val="65000"/>
                  <a:lumOff val="35000"/>
                </a:schemeClr>
              </a:solidFill>
              <a:ea typeface="Calibri" panose="020F0502020204030204" pitchFamily="34" charset="0"/>
              <a:cs typeface="Times New Roman" panose="02020603050405020304" pitchFamily="18" charset="0"/>
            </a:endParaRPr>
          </a:p>
        </p:txBody>
      </p:sp>
      <p:sp>
        <p:nvSpPr>
          <p:cNvPr id="3146" name="Rectangle 3145">
            <a:extLst>
              <a:ext uri="{FF2B5EF4-FFF2-40B4-BE49-F238E27FC236}">
                <a16:creationId xmlns:a16="http://schemas.microsoft.com/office/drawing/2014/main" id="{0DD66685-E866-42B9-A498-6C391F9DF0BE}"/>
              </a:ext>
            </a:extLst>
          </p:cNvPr>
          <p:cNvSpPr/>
          <p:nvPr/>
        </p:nvSpPr>
        <p:spPr>
          <a:xfrm>
            <a:off x="91621" y="618654"/>
            <a:ext cx="2935099" cy="398251"/>
          </a:xfrm>
          <a:prstGeom prst="rect">
            <a:avLst/>
          </a:prstGeom>
        </p:spPr>
        <p:txBody>
          <a:bodyPr wrap="none">
            <a:spAutoFit/>
          </a:bodyPr>
          <a:lstStyle/>
          <a:p>
            <a:pPr marL="283210" marR="283210">
              <a:lnSpc>
                <a:spcPct val="107000"/>
              </a:lnSpc>
              <a:spcBef>
                <a:spcPts val="0"/>
              </a:spcBef>
              <a:spcAft>
                <a:spcPts val="580"/>
              </a:spcAft>
            </a:pPr>
            <a:r>
              <a:rPr lang="en-US" sz="2000" b="1" dirty="0">
                <a:solidFill>
                  <a:srgbClr val="F27421"/>
                </a:solidFill>
                <a:latin typeface="Trebuchet MS" panose="020B0603020202020204" pitchFamily="34" charset="0"/>
                <a:ea typeface="Calibri" panose="020F0502020204030204" pitchFamily="34" charset="0"/>
                <a:cs typeface="Calibri" panose="020F0502020204030204" pitchFamily="34" charset="0"/>
              </a:rPr>
              <a:t>About HighRadius </a:t>
            </a:r>
            <a:endParaRPr lang="en-US" sz="2000" dirty="0">
              <a:solidFill>
                <a:srgbClr val="A6A6A6"/>
              </a:solidFill>
              <a:latin typeface="Trebuchet MS" panose="020B060302020202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00D41C98-C9DC-4765-A1A8-60FC18345D9C}"/>
              </a:ext>
            </a:extLst>
          </p:cNvPr>
          <p:cNvSpPr/>
          <p:nvPr/>
        </p:nvSpPr>
        <p:spPr>
          <a:xfrm>
            <a:off x="457850" y="6803409"/>
            <a:ext cx="3236686" cy="213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b="1" dirty="0">
                <a:solidFill>
                  <a:schemeClr val="bg2">
                    <a:lumMod val="50000"/>
                  </a:schemeClr>
                </a:solidFill>
              </a:rPr>
              <a:t>Corporate Headquarters</a:t>
            </a:r>
          </a:p>
          <a:p>
            <a:r>
              <a:rPr lang="en-IN" dirty="0">
                <a:solidFill>
                  <a:schemeClr val="bg2">
                    <a:lumMod val="50000"/>
                  </a:schemeClr>
                </a:solidFill>
              </a:rPr>
              <a:t>Westlake 4 Building (BP Campus)</a:t>
            </a:r>
          </a:p>
          <a:p>
            <a:r>
              <a:rPr lang="en-IN" dirty="0">
                <a:solidFill>
                  <a:schemeClr val="bg2">
                    <a:lumMod val="50000"/>
                  </a:schemeClr>
                </a:solidFill>
              </a:rPr>
              <a:t>200 Westlake Park Blvd.</a:t>
            </a:r>
          </a:p>
          <a:p>
            <a:r>
              <a:rPr lang="en-IN" dirty="0">
                <a:solidFill>
                  <a:schemeClr val="bg2">
                    <a:lumMod val="50000"/>
                  </a:schemeClr>
                </a:solidFill>
              </a:rPr>
              <a:t>8th floor, Houston, TX 77079</a:t>
            </a:r>
          </a:p>
          <a:p>
            <a:r>
              <a:rPr lang="en-IN" dirty="0">
                <a:solidFill>
                  <a:schemeClr val="bg2">
                    <a:lumMod val="50000"/>
                  </a:schemeClr>
                </a:solidFill>
              </a:rPr>
              <a:t>(281) 968-4473</a:t>
            </a:r>
          </a:p>
        </p:txBody>
      </p:sp>
      <p:sp>
        <p:nvSpPr>
          <p:cNvPr id="9" name="Rectangle 8">
            <a:extLst>
              <a:ext uri="{FF2B5EF4-FFF2-40B4-BE49-F238E27FC236}">
                <a16:creationId xmlns:a16="http://schemas.microsoft.com/office/drawing/2014/main" id="{4286CC88-03C0-4F3E-9095-34A3C940756F}"/>
              </a:ext>
            </a:extLst>
          </p:cNvPr>
          <p:cNvSpPr/>
          <p:nvPr/>
        </p:nvSpPr>
        <p:spPr>
          <a:xfrm>
            <a:off x="4042369" y="7251964"/>
            <a:ext cx="2269652" cy="732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b="1" dirty="0">
                <a:solidFill>
                  <a:schemeClr val="bg2">
                    <a:lumMod val="50000"/>
                  </a:schemeClr>
                </a:solidFill>
                <a:hlinkClick r:id="rId3"/>
              </a:rPr>
              <a:t>www.highradius.com</a:t>
            </a:r>
            <a:endParaRPr lang="en-IN" dirty="0">
              <a:solidFill>
                <a:schemeClr val="bg2">
                  <a:lumMod val="50000"/>
                </a:schemeClr>
              </a:solidFill>
            </a:endParaRPr>
          </a:p>
        </p:txBody>
      </p:sp>
      <p:pic>
        <p:nvPicPr>
          <p:cNvPr id="10" name="Picture 9">
            <a:hlinkClick r:id="rId4"/>
            <a:extLst>
              <a:ext uri="{FF2B5EF4-FFF2-40B4-BE49-F238E27FC236}">
                <a16:creationId xmlns:a16="http://schemas.microsoft.com/office/drawing/2014/main" id="{8BBE692C-503F-474B-82F1-0555DB9396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23108" y="8003498"/>
            <a:ext cx="443350" cy="360000"/>
          </a:xfrm>
          <a:prstGeom prst="rect">
            <a:avLst/>
          </a:prstGeom>
        </p:spPr>
      </p:pic>
      <p:pic>
        <p:nvPicPr>
          <p:cNvPr id="11" name="Picture 10">
            <a:hlinkClick r:id="rId6"/>
            <a:extLst>
              <a:ext uri="{FF2B5EF4-FFF2-40B4-BE49-F238E27FC236}">
                <a16:creationId xmlns:a16="http://schemas.microsoft.com/office/drawing/2014/main" id="{D19197FC-C346-4D26-8FF4-0FD77585EF3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66176" y="7969609"/>
            <a:ext cx="624021" cy="468016"/>
          </a:xfrm>
          <a:prstGeom prst="rect">
            <a:avLst/>
          </a:prstGeom>
        </p:spPr>
      </p:pic>
      <p:pic>
        <p:nvPicPr>
          <p:cNvPr id="12" name="Picture 11">
            <a:hlinkClick r:id="rId8"/>
            <a:extLst>
              <a:ext uri="{FF2B5EF4-FFF2-40B4-BE49-F238E27FC236}">
                <a16:creationId xmlns:a16="http://schemas.microsoft.com/office/drawing/2014/main" id="{298FD030-3254-46CA-8D62-2A239619B1E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99369" y="7966402"/>
            <a:ext cx="468017" cy="468017"/>
          </a:xfrm>
          <a:prstGeom prst="rect">
            <a:avLst/>
          </a:prstGeom>
        </p:spPr>
      </p:pic>
      <p:cxnSp>
        <p:nvCxnSpPr>
          <p:cNvPr id="13" name="Straight Connector 12">
            <a:extLst>
              <a:ext uri="{FF2B5EF4-FFF2-40B4-BE49-F238E27FC236}">
                <a16:creationId xmlns:a16="http://schemas.microsoft.com/office/drawing/2014/main" id="{E5C9AE76-89C5-4D91-B05F-A03228793D05}"/>
              </a:ext>
            </a:extLst>
          </p:cNvPr>
          <p:cNvCxnSpPr/>
          <p:nvPr/>
        </p:nvCxnSpPr>
        <p:spPr>
          <a:xfrm>
            <a:off x="3791373" y="7111056"/>
            <a:ext cx="0" cy="16764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14" name="Google Shape;16;p2">
            <a:extLst>
              <a:ext uri="{FF2B5EF4-FFF2-40B4-BE49-F238E27FC236}">
                <a16:creationId xmlns:a16="http://schemas.microsoft.com/office/drawing/2014/main" id="{F211A90E-01BF-4D3E-8282-62C7F059354E}"/>
              </a:ext>
            </a:extLst>
          </p:cNvPr>
          <p:cNvPicPr preferRelativeResize="0"/>
          <p:nvPr/>
        </p:nvPicPr>
        <p:blipFill rotWithShape="1">
          <a:blip r:embed="rId10">
            <a:alphaModFix/>
          </a:blip>
          <a:srcRect/>
          <a:stretch/>
        </p:blipFill>
        <p:spPr>
          <a:xfrm>
            <a:off x="1707474" y="5609932"/>
            <a:ext cx="3443052" cy="740030"/>
          </a:xfrm>
          <a:prstGeom prst="rect">
            <a:avLst/>
          </a:prstGeom>
          <a:noFill/>
          <a:ln>
            <a:noFill/>
          </a:ln>
        </p:spPr>
      </p:pic>
    </p:spTree>
    <p:extLst>
      <p:ext uri="{BB962C8B-B14F-4D97-AF65-F5344CB8AC3E}">
        <p14:creationId xmlns:p14="http://schemas.microsoft.com/office/powerpoint/2010/main" val="4276953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22DE8-062C-4775-9983-6755EF9B166C}"/>
              </a:ext>
            </a:extLst>
          </p:cNvPr>
          <p:cNvSpPr>
            <a:spLocks noGrp="1"/>
          </p:cNvSpPr>
          <p:nvPr>
            <p:ph type="title"/>
          </p:nvPr>
        </p:nvSpPr>
        <p:spPr/>
        <p:txBody>
          <a:bodyPr>
            <a:normAutofit/>
          </a:bodyPr>
          <a:lstStyle/>
          <a:p>
            <a:pPr marL="92075"/>
            <a:r>
              <a:rPr lang="en-IN" sz="1600" dirty="0"/>
              <a:t>Order to Cash Request For Proposal 101 : </a:t>
            </a:r>
            <a:br>
              <a:rPr lang="en-IN" sz="1600" dirty="0"/>
            </a:br>
            <a:r>
              <a:rPr lang="en-IN" sz="1600" b="0" dirty="0"/>
              <a:t>How to Build and Objectively Evaluate RFPs</a:t>
            </a:r>
          </a:p>
        </p:txBody>
      </p:sp>
      <p:sp>
        <p:nvSpPr>
          <p:cNvPr id="4" name="Rectangle 3">
            <a:extLst>
              <a:ext uri="{FF2B5EF4-FFF2-40B4-BE49-F238E27FC236}">
                <a16:creationId xmlns:a16="http://schemas.microsoft.com/office/drawing/2014/main" id="{64448B98-50EE-4F7F-B8BE-2925550E6CEE}"/>
              </a:ext>
            </a:extLst>
          </p:cNvPr>
          <p:cNvSpPr/>
          <p:nvPr/>
        </p:nvSpPr>
        <p:spPr>
          <a:xfrm>
            <a:off x="342900" y="1434132"/>
            <a:ext cx="6153150" cy="1529201"/>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22238"/>
            <a:r>
              <a:rPr lang="en-IN" sz="1100" dirty="0">
                <a:solidFill>
                  <a:schemeClr val="tx1">
                    <a:lumMod val="65000"/>
                    <a:lumOff val="35000"/>
                  </a:schemeClr>
                </a:solidFill>
              </a:rPr>
              <a:t>According to a study, 87% enterprises and 95% SMEs have plans to adopt digital strategies by 2020. Not only that, latest technologies like AI and RPA could enable profit gains of ~40% says a Forbes article.</a:t>
            </a:r>
          </a:p>
          <a:p>
            <a:pPr marL="122238"/>
            <a:endParaRPr lang="en-IN" sz="1100" dirty="0">
              <a:solidFill>
                <a:schemeClr val="tx1">
                  <a:lumMod val="65000"/>
                  <a:lumOff val="35000"/>
                </a:schemeClr>
              </a:solidFill>
            </a:endParaRPr>
          </a:p>
          <a:p>
            <a:pPr marL="122238"/>
            <a:r>
              <a:rPr lang="en-IN" sz="1100" dirty="0">
                <a:solidFill>
                  <a:schemeClr val="tx1">
                    <a:lumMod val="65000"/>
                    <a:lumOff val="35000"/>
                  </a:schemeClr>
                </a:solidFill>
              </a:rPr>
              <a:t>No wonder, a lot of companies are exploring and already investing in different vendors providing such solutions. But, the question is how do you select these vendors and evaluate their solutions?</a:t>
            </a:r>
          </a:p>
          <a:p>
            <a:pPr marL="122238"/>
            <a:endParaRPr lang="en-IN" sz="1100" dirty="0">
              <a:solidFill>
                <a:schemeClr val="tx1">
                  <a:lumMod val="65000"/>
                  <a:lumOff val="35000"/>
                </a:schemeClr>
              </a:solidFill>
            </a:endParaRPr>
          </a:p>
          <a:p>
            <a:pPr marL="122238"/>
            <a:r>
              <a:rPr lang="en-IN" sz="1100" dirty="0">
                <a:solidFill>
                  <a:schemeClr val="tx1">
                    <a:lumMod val="65000"/>
                    <a:lumOff val="35000"/>
                  </a:schemeClr>
                </a:solidFill>
              </a:rPr>
              <a:t>That’s leaves us at Request for Proposal or RFP. The primary purpose of software RFPs is to discover how well potential products meet requirements at an acceptable price. Sadly, the traditional software RFP process is broken and inadequate to evaluate vendors and their solutions. Here is why.</a:t>
            </a:r>
            <a:endParaRPr lang="en-US" sz="1000" dirty="0">
              <a:solidFill>
                <a:schemeClr val="tx1">
                  <a:lumMod val="65000"/>
                  <a:lumOff val="35000"/>
                </a:schemeClr>
              </a:solidFill>
            </a:endParaRPr>
          </a:p>
        </p:txBody>
      </p:sp>
      <p:sp>
        <p:nvSpPr>
          <p:cNvPr id="5" name="Rectangle 4">
            <a:extLst>
              <a:ext uri="{FF2B5EF4-FFF2-40B4-BE49-F238E27FC236}">
                <a16:creationId xmlns:a16="http://schemas.microsoft.com/office/drawing/2014/main" id="{82D2051B-6DD2-4071-9FDE-35C93D81BAA7}"/>
              </a:ext>
            </a:extLst>
          </p:cNvPr>
          <p:cNvSpPr/>
          <p:nvPr/>
        </p:nvSpPr>
        <p:spPr>
          <a:xfrm>
            <a:off x="463426" y="926046"/>
            <a:ext cx="6032623" cy="589487"/>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IN" b="1" dirty="0">
                <a:solidFill>
                  <a:srgbClr val="85C441"/>
                </a:solidFill>
                <a:latin typeface="Trebuchet MS" panose="020B0603020202020204" pitchFamily="34" charset="0"/>
              </a:rPr>
              <a:t>Executive Summary</a:t>
            </a:r>
          </a:p>
        </p:txBody>
      </p:sp>
      <p:cxnSp>
        <p:nvCxnSpPr>
          <p:cNvPr id="7" name="Straight Connector 6">
            <a:extLst>
              <a:ext uri="{FF2B5EF4-FFF2-40B4-BE49-F238E27FC236}">
                <a16:creationId xmlns:a16="http://schemas.microsoft.com/office/drawing/2014/main" id="{0F96F70E-D549-4323-8FA5-0E58A1361339}"/>
              </a:ext>
            </a:extLst>
          </p:cNvPr>
          <p:cNvCxnSpPr>
            <a:cxnSpLocks/>
          </p:cNvCxnSpPr>
          <p:nvPr/>
        </p:nvCxnSpPr>
        <p:spPr>
          <a:xfrm>
            <a:off x="3429000" y="4200869"/>
            <a:ext cx="0" cy="418959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B17C5E03-4BE1-4E87-9B8A-4AFA6DBF8B53}"/>
              </a:ext>
            </a:extLst>
          </p:cNvPr>
          <p:cNvPicPr>
            <a:picLocks noChangeAspect="1"/>
          </p:cNvPicPr>
          <p:nvPr/>
        </p:nvPicPr>
        <p:blipFill>
          <a:blip r:embed="rId2"/>
          <a:stretch>
            <a:fillRect/>
          </a:stretch>
        </p:blipFill>
        <p:spPr>
          <a:xfrm>
            <a:off x="1635509" y="3155526"/>
            <a:ext cx="3403600" cy="2006022"/>
          </a:xfrm>
          <a:prstGeom prst="rect">
            <a:avLst/>
          </a:prstGeom>
        </p:spPr>
      </p:pic>
      <p:sp>
        <p:nvSpPr>
          <p:cNvPr id="28" name="Rectangle 27">
            <a:extLst>
              <a:ext uri="{FF2B5EF4-FFF2-40B4-BE49-F238E27FC236}">
                <a16:creationId xmlns:a16="http://schemas.microsoft.com/office/drawing/2014/main" id="{835F9715-B80E-4D6D-B0BF-0BDDAA06E57A}"/>
              </a:ext>
            </a:extLst>
          </p:cNvPr>
          <p:cNvSpPr/>
          <p:nvPr/>
        </p:nvSpPr>
        <p:spPr>
          <a:xfrm>
            <a:off x="352425" y="5396073"/>
            <a:ext cx="6153150" cy="3316127"/>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22238"/>
            <a:r>
              <a:rPr lang="en-IN" sz="1100" dirty="0">
                <a:solidFill>
                  <a:schemeClr val="tx1">
                    <a:lumMod val="65000"/>
                    <a:lumOff val="35000"/>
                  </a:schemeClr>
                </a:solidFill>
              </a:rPr>
              <a:t>Due to this, a lot of companies end up selecting an inadequate solution which does not suit company’s unique business requirements making way for the following challenges:</a:t>
            </a:r>
          </a:p>
          <a:p>
            <a:pPr marL="122238"/>
            <a:endParaRPr lang="en-IN" sz="1100" dirty="0">
              <a:solidFill>
                <a:schemeClr val="tx1">
                  <a:lumMod val="65000"/>
                  <a:lumOff val="35000"/>
                </a:schemeClr>
              </a:solidFill>
            </a:endParaRPr>
          </a:p>
          <a:p>
            <a:pPr marL="350838" indent="-228600">
              <a:spcBef>
                <a:spcPts val="600"/>
              </a:spcBef>
              <a:spcAft>
                <a:spcPts val="600"/>
              </a:spcAft>
              <a:buFont typeface="+mj-lt"/>
              <a:buAutoNum type="arabicPeriod"/>
            </a:pPr>
            <a:r>
              <a:rPr lang="en-IN" sz="1100" dirty="0">
                <a:solidFill>
                  <a:schemeClr val="tx1">
                    <a:lumMod val="65000"/>
                    <a:lumOff val="35000"/>
                  </a:schemeClr>
                </a:solidFill>
              </a:rPr>
              <a:t>Inability to Deliver Results: Choosing wrong solutions would impact the health of your accounts receivables. Wrong Solutions = Inefficient Processes = Decaying A/R Metrics</a:t>
            </a:r>
          </a:p>
          <a:p>
            <a:pPr marL="350838" indent="-228600">
              <a:spcBef>
                <a:spcPts val="600"/>
              </a:spcBef>
              <a:spcAft>
                <a:spcPts val="600"/>
              </a:spcAft>
              <a:buFont typeface="+mj-lt"/>
              <a:buAutoNum type="arabicPeriod"/>
            </a:pPr>
            <a:r>
              <a:rPr lang="en-IN" sz="1100" dirty="0">
                <a:solidFill>
                  <a:schemeClr val="tx1">
                    <a:lumMod val="65000"/>
                    <a:lumOff val="35000"/>
                  </a:schemeClr>
                </a:solidFill>
              </a:rPr>
              <a:t>Expensive Project: Not understanding the requirements right from the beginning means rework and continuous patch updates to make the solution. This in-turn makes the entire project very costly</a:t>
            </a:r>
          </a:p>
          <a:p>
            <a:pPr marL="350838" indent="-228600">
              <a:spcBef>
                <a:spcPts val="600"/>
              </a:spcBef>
              <a:spcAft>
                <a:spcPts val="600"/>
              </a:spcAft>
              <a:buFont typeface="+mj-lt"/>
              <a:buAutoNum type="arabicPeriod"/>
            </a:pPr>
            <a:r>
              <a:rPr lang="en-IN" sz="1100" dirty="0">
                <a:solidFill>
                  <a:schemeClr val="tx1">
                    <a:lumMod val="65000"/>
                    <a:lumOff val="35000"/>
                  </a:schemeClr>
                </a:solidFill>
              </a:rPr>
              <a:t>Loss of Confidence by Higher Stakeholders: Another fallout of choosing the wrong solution is senior management’s loss of faith in the existing process </a:t>
            </a:r>
          </a:p>
          <a:p>
            <a:pPr marL="122238">
              <a:spcBef>
                <a:spcPts val="600"/>
              </a:spcBef>
              <a:spcAft>
                <a:spcPts val="600"/>
              </a:spcAft>
            </a:pPr>
            <a:r>
              <a:rPr lang="en-IN" sz="1100" dirty="0">
                <a:solidFill>
                  <a:schemeClr val="tx1">
                    <a:lumMod val="65000"/>
                    <a:lumOff val="35000"/>
                  </a:schemeClr>
                </a:solidFill>
              </a:rPr>
              <a:t>After investing so much of time, effort and money in the entire process, enduring these challenges seem almost cruel.</a:t>
            </a:r>
          </a:p>
          <a:p>
            <a:pPr marL="122238">
              <a:spcBef>
                <a:spcPts val="600"/>
              </a:spcBef>
              <a:spcAft>
                <a:spcPts val="600"/>
              </a:spcAft>
            </a:pPr>
            <a:r>
              <a:rPr lang="en-IN" sz="1100" dirty="0">
                <a:solidFill>
                  <a:schemeClr val="tx1">
                    <a:lumMod val="65000"/>
                    <a:lumOff val="35000"/>
                  </a:schemeClr>
                </a:solidFill>
              </a:rPr>
              <a:t>Not anymore!</a:t>
            </a:r>
          </a:p>
          <a:p>
            <a:pPr marL="122238">
              <a:spcBef>
                <a:spcPts val="600"/>
              </a:spcBef>
              <a:spcAft>
                <a:spcPts val="600"/>
              </a:spcAft>
            </a:pPr>
            <a:r>
              <a:rPr lang="en-IN" sz="1100" dirty="0">
                <a:solidFill>
                  <a:schemeClr val="tx1">
                    <a:lumMod val="65000"/>
                    <a:lumOff val="35000"/>
                  </a:schemeClr>
                </a:solidFill>
              </a:rPr>
              <a:t>This e-book includes detailed insights on how the top 1000 companies are evaluating their vendors while making the entire process objective and impartial. </a:t>
            </a:r>
          </a:p>
        </p:txBody>
      </p:sp>
      <p:sp>
        <p:nvSpPr>
          <p:cNvPr id="6" name="TextBox 5">
            <a:extLst>
              <a:ext uri="{FF2B5EF4-FFF2-40B4-BE49-F238E27FC236}">
                <a16:creationId xmlns:a16="http://schemas.microsoft.com/office/drawing/2014/main" id="{4BE78929-D05C-46F7-BE82-D9106D3F8B3E}"/>
              </a:ext>
            </a:extLst>
          </p:cNvPr>
          <p:cNvSpPr txBox="1"/>
          <p:nvPr/>
        </p:nvSpPr>
        <p:spPr>
          <a:xfrm>
            <a:off x="2732024" y="5055043"/>
            <a:ext cx="1495425" cy="369332"/>
          </a:xfrm>
          <a:prstGeom prst="rect">
            <a:avLst/>
          </a:prstGeom>
          <a:noFill/>
        </p:spPr>
        <p:txBody>
          <a:bodyPr wrap="square" rtlCol="0">
            <a:spAutoFit/>
          </a:bodyPr>
          <a:lstStyle/>
          <a:p>
            <a:r>
              <a:rPr lang="en-IN" dirty="0"/>
              <a:t>      </a:t>
            </a:r>
            <a:r>
              <a:rPr lang="en-IN" sz="800" dirty="0"/>
              <a:t>Figure 1</a:t>
            </a:r>
            <a:endParaRPr lang="en-IN" dirty="0"/>
          </a:p>
        </p:txBody>
      </p:sp>
    </p:spTree>
    <p:extLst>
      <p:ext uri="{BB962C8B-B14F-4D97-AF65-F5344CB8AC3E}">
        <p14:creationId xmlns:p14="http://schemas.microsoft.com/office/powerpoint/2010/main" val="1897326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4A5B65EC-58DD-4BD9-A49C-BE1CB5494CE6}"/>
              </a:ext>
            </a:extLst>
          </p:cNvPr>
          <p:cNvSpPr/>
          <p:nvPr/>
        </p:nvSpPr>
        <p:spPr>
          <a:xfrm>
            <a:off x="606222" y="3181956"/>
            <a:ext cx="5408991" cy="8588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5" name="Group 44">
            <a:extLst>
              <a:ext uri="{FF2B5EF4-FFF2-40B4-BE49-F238E27FC236}">
                <a16:creationId xmlns:a16="http://schemas.microsoft.com/office/drawing/2014/main" id="{B3B793BB-1E75-4666-A112-6F5F56EB9106}"/>
              </a:ext>
            </a:extLst>
          </p:cNvPr>
          <p:cNvGrpSpPr/>
          <p:nvPr/>
        </p:nvGrpSpPr>
        <p:grpSpPr>
          <a:xfrm>
            <a:off x="606222" y="2124429"/>
            <a:ext cx="2595583" cy="369332"/>
            <a:chOff x="990906" y="1899139"/>
            <a:chExt cx="2595583" cy="369332"/>
          </a:xfrm>
        </p:grpSpPr>
        <p:grpSp>
          <p:nvGrpSpPr>
            <p:cNvPr id="46" name="Group 45">
              <a:extLst>
                <a:ext uri="{FF2B5EF4-FFF2-40B4-BE49-F238E27FC236}">
                  <a16:creationId xmlns:a16="http://schemas.microsoft.com/office/drawing/2014/main" id="{ECA5E106-8932-4377-9947-C7A79A31F07F}"/>
                </a:ext>
              </a:extLst>
            </p:cNvPr>
            <p:cNvGrpSpPr/>
            <p:nvPr/>
          </p:nvGrpSpPr>
          <p:grpSpPr>
            <a:xfrm>
              <a:off x="990906" y="1899139"/>
              <a:ext cx="2595583" cy="369332"/>
              <a:chOff x="990906" y="1899139"/>
              <a:chExt cx="2595583" cy="369332"/>
            </a:xfrm>
          </p:grpSpPr>
          <p:sp>
            <p:nvSpPr>
              <p:cNvPr id="60" name="TextBox 59">
                <a:extLst>
                  <a:ext uri="{FF2B5EF4-FFF2-40B4-BE49-F238E27FC236}">
                    <a16:creationId xmlns:a16="http://schemas.microsoft.com/office/drawing/2014/main" id="{DE3F71F0-E929-41C9-89B2-7B5D66778E74}"/>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2.1</a:t>
                </a:r>
              </a:p>
            </p:txBody>
          </p:sp>
          <p:sp>
            <p:nvSpPr>
              <p:cNvPr id="61" name="TextBox 60">
                <a:extLst>
                  <a:ext uri="{FF2B5EF4-FFF2-40B4-BE49-F238E27FC236}">
                    <a16:creationId xmlns:a16="http://schemas.microsoft.com/office/drawing/2014/main" id="{8EFD7078-1430-41BA-8E2E-F17B887E0789}"/>
                  </a:ext>
                </a:extLst>
              </p:cNvPr>
              <p:cNvSpPr txBox="1"/>
              <p:nvPr/>
            </p:nvSpPr>
            <p:spPr>
              <a:xfrm>
                <a:off x="1496173" y="1899139"/>
                <a:ext cx="2090316" cy="369332"/>
              </a:xfrm>
              <a:prstGeom prst="rect">
                <a:avLst/>
              </a:prstGeom>
              <a:noFill/>
            </p:spPr>
            <p:txBody>
              <a:bodyPr wrap="none" rtlCol="0">
                <a:spAutoFit/>
              </a:bodyPr>
              <a:lstStyle/>
              <a:p>
                <a:r>
                  <a:rPr lang="en-US" b="1" dirty="0">
                    <a:solidFill>
                      <a:srgbClr val="85C441"/>
                    </a:solidFill>
                  </a:rPr>
                  <a:t>PROJECT PLANNING</a:t>
                </a:r>
                <a:endParaRPr lang="en-IN" b="1" dirty="0">
                  <a:solidFill>
                    <a:srgbClr val="85C441"/>
                  </a:solidFill>
                </a:endParaRPr>
              </a:p>
            </p:txBody>
          </p:sp>
        </p:grpSp>
        <p:cxnSp>
          <p:nvCxnSpPr>
            <p:cNvPr id="59" name="Straight Connector 58">
              <a:extLst>
                <a:ext uri="{FF2B5EF4-FFF2-40B4-BE49-F238E27FC236}">
                  <a16:creationId xmlns:a16="http://schemas.microsoft.com/office/drawing/2014/main" id="{3E87B1AE-8528-4A91-AFFB-BB7CAFB82901}"/>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sp>
        <p:nvSpPr>
          <p:cNvPr id="68" name="TextBox 67">
            <a:extLst>
              <a:ext uri="{FF2B5EF4-FFF2-40B4-BE49-F238E27FC236}">
                <a16:creationId xmlns:a16="http://schemas.microsoft.com/office/drawing/2014/main" id="{E2EAAF6F-5F27-49C5-BF80-8540D0093C36}"/>
              </a:ext>
            </a:extLst>
          </p:cNvPr>
          <p:cNvSpPr txBox="1"/>
          <p:nvPr/>
        </p:nvSpPr>
        <p:spPr>
          <a:xfrm>
            <a:off x="733167" y="3243694"/>
            <a:ext cx="5013847" cy="646331"/>
          </a:xfrm>
          <a:prstGeom prst="rect">
            <a:avLst/>
          </a:prstGeom>
          <a:noFill/>
        </p:spPr>
        <p:txBody>
          <a:bodyPr wrap="square" rtlCol="0">
            <a:spAutoFit/>
          </a:bodyPr>
          <a:lstStyle/>
          <a:p>
            <a:pPr marL="171450" indent="-171450">
              <a:buClr>
                <a:srgbClr val="85C441"/>
              </a:buClr>
              <a:buFont typeface="Wingdings" panose="05000000000000000000" pitchFamily="2" charset="2"/>
              <a:buChar char="v"/>
            </a:pPr>
            <a:r>
              <a:rPr lang="en-IN" sz="1200" dirty="0">
                <a:solidFill>
                  <a:schemeClr val="bg2">
                    <a:lumMod val="25000"/>
                  </a:schemeClr>
                </a:solidFill>
              </a:rPr>
              <a:t>Concept &amp; Ideation</a:t>
            </a:r>
          </a:p>
          <a:p>
            <a:pPr marL="171450" indent="-171450">
              <a:buClr>
                <a:srgbClr val="85C441"/>
              </a:buClr>
              <a:buFont typeface="Wingdings" panose="05000000000000000000" pitchFamily="2" charset="2"/>
              <a:buChar char="v"/>
            </a:pPr>
            <a:r>
              <a:rPr lang="en-IN" sz="1200" dirty="0">
                <a:solidFill>
                  <a:schemeClr val="bg2">
                    <a:lumMod val="25000"/>
                  </a:schemeClr>
                </a:solidFill>
              </a:rPr>
              <a:t>Defining Business Cases</a:t>
            </a:r>
          </a:p>
          <a:p>
            <a:pPr marL="171450" indent="-171450">
              <a:buClr>
                <a:srgbClr val="85C441"/>
              </a:buClr>
              <a:buFont typeface="Wingdings" panose="05000000000000000000" pitchFamily="2" charset="2"/>
              <a:buChar char="v"/>
            </a:pPr>
            <a:r>
              <a:rPr lang="en-IN" sz="1200" dirty="0">
                <a:solidFill>
                  <a:schemeClr val="bg2">
                    <a:lumMod val="25000"/>
                  </a:schemeClr>
                </a:solidFill>
              </a:rPr>
              <a:t>Creating Functional &amp; Non-Functional Requirements</a:t>
            </a:r>
          </a:p>
        </p:txBody>
      </p:sp>
      <p:grpSp>
        <p:nvGrpSpPr>
          <p:cNvPr id="69" name="Group 68">
            <a:extLst>
              <a:ext uri="{FF2B5EF4-FFF2-40B4-BE49-F238E27FC236}">
                <a16:creationId xmlns:a16="http://schemas.microsoft.com/office/drawing/2014/main" id="{8115E4A0-644D-453F-8E00-D24CC83D77B6}"/>
              </a:ext>
            </a:extLst>
          </p:cNvPr>
          <p:cNvGrpSpPr/>
          <p:nvPr/>
        </p:nvGrpSpPr>
        <p:grpSpPr>
          <a:xfrm>
            <a:off x="290073" y="771306"/>
            <a:ext cx="5899546" cy="646331"/>
            <a:chOff x="290073" y="978932"/>
            <a:chExt cx="5899546" cy="646331"/>
          </a:xfrm>
        </p:grpSpPr>
        <p:sp>
          <p:nvSpPr>
            <p:cNvPr id="70" name="TextBox 69">
              <a:extLst>
                <a:ext uri="{FF2B5EF4-FFF2-40B4-BE49-F238E27FC236}">
                  <a16:creationId xmlns:a16="http://schemas.microsoft.com/office/drawing/2014/main" id="{2378CE0F-48B1-4DE8-826F-5F6BFB2D333F}"/>
                </a:ext>
              </a:extLst>
            </p:cNvPr>
            <p:cNvSpPr txBox="1"/>
            <p:nvPr/>
          </p:nvSpPr>
          <p:spPr>
            <a:xfrm>
              <a:off x="290073" y="978932"/>
              <a:ext cx="700833" cy="646331"/>
            </a:xfrm>
            <a:prstGeom prst="rect">
              <a:avLst/>
            </a:prstGeom>
            <a:solidFill>
              <a:srgbClr val="85C441"/>
            </a:solidFill>
            <a:ln>
              <a:noFill/>
            </a:ln>
          </p:spPr>
          <p:txBody>
            <a:bodyPr wrap="none" rtlCol="0">
              <a:spAutoFit/>
            </a:bodyPr>
            <a:lstStyle/>
            <a:p>
              <a:r>
                <a:rPr lang="en-IN" sz="3600" b="1" dirty="0">
                  <a:solidFill>
                    <a:schemeClr val="bg1"/>
                  </a:solidFill>
                  <a:latin typeface="Century Gothic" panose="020B0502020202020204" pitchFamily="34" charset="0"/>
                </a:rPr>
                <a:t>02</a:t>
              </a:r>
            </a:p>
          </p:txBody>
        </p:sp>
        <p:sp>
          <p:nvSpPr>
            <p:cNvPr id="71" name="TextBox 70">
              <a:extLst>
                <a:ext uri="{FF2B5EF4-FFF2-40B4-BE49-F238E27FC236}">
                  <a16:creationId xmlns:a16="http://schemas.microsoft.com/office/drawing/2014/main" id="{93A92F60-4637-459D-A682-F963E0EBF521}"/>
                </a:ext>
              </a:extLst>
            </p:cNvPr>
            <p:cNvSpPr txBox="1"/>
            <p:nvPr/>
          </p:nvSpPr>
          <p:spPr>
            <a:xfrm>
              <a:off x="990906" y="1103143"/>
              <a:ext cx="5198713" cy="461665"/>
            </a:xfrm>
            <a:prstGeom prst="rect">
              <a:avLst/>
            </a:prstGeom>
            <a:noFill/>
          </p:spPr>
          <p:txBody>
            <a:bodyPr wrap="square" rtlCol="0">
              <a:spAutoFit/>
            </a:bodyPr>
            <a:lstStyle/>
            <a:p>
              <a:r>
                <a:rPr lang="en-US" sz="2400" b="1" dirty="0">
                  <a:solidFill>
                    <a:srgbClr val="85C441"/>
                  </a:solidFill>
                  <a:latin typeface="Century Gothic" panose="020B0502020202020204" pitchFamily="34" charset="0"/>
                </a:rPr>
                <a:t>The RFP Process </a:t>
              </a:r>
              <a:endParaRPr lang="en-IN" sz="2400" b="1" dirty="0">
                <a:solidFill>
                  <a:srgbClr val="85C441"/>
                </a:solidFill>
                <a:latin typeface="Century Gothic" panose="020B0502020202020204" pitchFamily="34" charset="0"/>
              </a:endParaRPr>
            </a:p>
          </p:txBody>
        </p:sp>
      </p:grpSp>
      <p:sp>
        <p:nvSpPr>
          <p:cNvPr id="75" name="TextBox 74">
            <a:extLst>
              <a:ext uri="{FF2B5EF4-FFF2-40B4-BE49-F238E27FC236}">
                <a16:creationId xmlns:a16="http://schemas.microsoft.com/office/drawing/2014/main" id="{757B406D-6223-4D8A-A2EB-7897F68B6F63}"/>
              </a:ext>
            </a:extLst>
          </p:cNvPr>
          <p:cNvSpPr txBox="1"/>
          <p:nvPr/>
        </p:nvSpPr>
        <p:spPr>
          <a:xfrm>
            <a:off x="587418" y="2535254"/>
            <a:ext cx="5619750" cy="461665"/>
          </a:xfrm>
          <a:prstGeom prst="rect">
            <a:avLst/>
          </a:prstGeom>
          <a:noFill/>
        </p:spPr>
        <p:txBody>
          <a:bodyPr wrap="square" rtlCol="0">
            <a:spAutoFit/>
          </a:bodyPr>
          <a:lstStyle/>
          <a:p>
            <a:r>
              <a:rPr lang="en-IN" sz="1200" dirty="0"/>
              <a:t>Project planning is the process of detailing out business requirements and a business plan.  The following steps provide a high level overview of what project planning entails. </a:t>
            </a:r>
          </a:p>
        </p:txBody>
      </p:sp>
      <p:sp>
        <p:nvSpPr>
          <p:cNvPr id="76" name="TextBox 75">
            <a:extLst>
              <a:ext uri="{FF2B5EF4-FFF2-40B4-BE49-F238E27FC236}">
                <a16:creationId xmlns:a16="http://schemas.microsoft.com/office/drawing/2014/main" id="{B2B05DA4-F646-4AC4-986B-935E94E58737}"/>
              </a:ext>
            </a:extLst>
          </p:cNvPr>
          <p:cNvSpPr txBox="1"/>
          <p:nvPr/>
        </p:nvSpPr>
        <p:spPr>
          <a:xfrm>
            <a:off x="606222" y="4225837"/>
            <a:ext cx="5522432" cy="1046440"/>
          </a:xfrm>
          <a:prstGeom prst="rect">
            <a:avLst/>
          </a:prstGeom>
          <a:noFill/>
        </p:spPr>
        <p:txBody>
          <a:bodyPr wrap="square" rtlCol="0">
            <a:spAutoFit/>
          </a:bodyPr>
          <a:lstStyle/>
          <a:p>
            <a:r>
              <a:rPr lang="en-US" sz="1400" b="1" dirty="0">
                <a:solidFill>
                  <a:srgbClr val="85C441"/>
                </a:solidFill>
              </a:rPr>
              <a:t>Concept &amp; Ideation</a:t>
            </a:r>
          </a:p>
          <a:p>
            <a:endParaRPr lang="en-US" sz="1200" b="1" dirty="0">
              <a:solidFill>
                <a:srgbClr val="85C441"/>
              </a:solidFill>
            </a:endParaRPr>
          </a:p>
          <a:p>
            <a:r>
              <a:rPr lang="en-US" sz="1200" dirty="0"/>
              <a:t>This step involves the development of the fundamental idea for the project. It includes finding market opportunity, research, product innovation, calculation of risks, productivity and operational costs.</a:t>
            </a:r>
            <a:endParaRPr lang="en-IN" b="1" dirty="0"/>
          </a:p>
        </p:txBody>
      </p:sp>
      <p:sp>
        <p:nvSpPr>
          <p:cNvPr id="77" name="TextBox 76">
            <a:extLst>
              <a:ext uri="{FF2B5EF4-FFF2-40B4-BE49-F238E27FC236}">
                <a16:creationId xmlns:a16="http://schemas.microsoft.com/office/drawing/2014/main" id="{13B4F8B2-711F-4475-BE47-68A707D0127B}"/>
              </a:ext>
            </a:extLst>
          </p:cNvPr>
          <p:cNvSpPr txBox="1"/>
          <p:nvPr/>
        </p:nvSpPr>
        <p:spPr>
          <a:xfrm>
            <a:off x="606222" y="5490330"/>
            <a:ext cx="5522432" cy="1046440"/>
          </a:xfrm>
          <a:prstGeom prst="rect">
            <a:avLst/>
          </a:prstGeom>
          <a:noFill/>
        </p:spPr>
        <p:txBody>
          <a:bodyPr wrap="square" rtlCol="0">
            <a:spAutoFit/>
          </a:bodyPr>
          <a:lstStyle/>
          <a:p>
            <a:r>
              <a:rPr lang="en-US" sz="1400" b="1" dirty="0">
                <a:solidFill>
                  <a:srgbClr val="85C441"/>
                </a:solidFill>
              </a:rPr>
              <a:t>Defining Business Cases</a:t>
            </a:r>
          </a:p>
          <a:p>
            <a:endParaRPr lang="en-IN" sz="1200" b="1" dirty="0"/>
          </a:p>
          <a:p>
            <a:r>
              <a:rPr lang="en-IN" sz="1200" dirty="0"/>
              <a:t>A business case is a proposal for a project. It involves defining the problem statement, financial analysis, defining the success criteria &amp; opportunity costs, and detailing the assumptions &amp; constraints.</a:t>
            </a:r>
            <a:endParaRPr lang="en-US" sz="1200" dirty="0"/>
          </a:p>
        </p:txBody>
      </p:sp>
      <p:sp>
        <p:nvSpPr>
          <p:cNvPr id="79" name="TextBox 78">
            <a:extLst>
              <a:ext uri="{FF2B5EF4-FFF2-40B4-BE49-F238E27FC236}">
                <a16:creationId xmlns:a16="http://schemas.microsoft.com/office/drawing/2014/main" id="{8CDDF51A-95D5-4D9B-BC51-2E847A630EC1}"/>
              </a:ext>
            </a:extLst>
          </p:cNvPr>
          <p:cNvSpPr txBox="1"/>
          <p:nvPr/>
        </p:nvSpPr>
        <p:spPr>
          <a:xfrm>
            <a:off x="606222" y="6754823"/>
            <a:ext cx="5522432" cy="1785104"/>
          </a:xfrm>
          <a:prstGeom prst="rect">
            <a:avLst/>
          </a:prstGeom>
          <a:noFill/>
        </p:spPr>
        <p:txBody>
          <a:bodyPr wrap="square" rtlCol="0">
            <a:spAutoFit/>
          </a:bodyPr>
          <a:lstStyle/>
          <a:p>
            <a:r>
              <a:rPr lang="en-US" sz="1400" b="1" dirty="0">
                <a:solidFill>
                  <a:srgbClr val="85C441"/>
                </a:solidFill>
              </a:rPr>
              <a:t>Creating Functional &amp; Non-Functional Requirements</a:t>
            </a:r>
          </a:p>
          <a:p>
            <a:endParaRPr lang="en-IN" sz="1200" b="1" dirty="0">
              <a:solidFill>
                <a:srgbClr val="85C441"/>
              </a:solidFill>
            </a:endParaRPr>
          </a:p>
          <a:p>
            <a:r>
              <a:rPr lang="en-IN" sz="1200" dirty="0"/>
              <a:t>Functional requirements are specifications of business requirements such as business rules, process flows, user interactions represented as user cases, etc. </a:t>
            </a:r>
          </a:p>
          <a:p>
            <a:endParaRPr lang="en-IN" sz="1200" dirty="0"/>
          </a:p>
          <a:p>
            <a:r>
              <a:rPr lang="en-IN" sz="1200" dirty="0"/>
              <a:t>Non functional requirements capture operational characteristics, architecture, technical specifications and design. The next step is to prioritize these requirements as to which should be fulfilled first. </a:t>
            </a:r>
          </a:p>
          <a:p>
            <a:endParaRPr lang="en-IN" sz="1200" b="1" dirty="0"/>
          </a:p>
        </p:txBody>
      </p:sp>
      <p:sp>
        <p:nvSpPr>
          <p:cNvPr id="80" name="TextBox 79">
            <a:extLst>
              <a:ext uri="{FF2B5EF4-FFF2-40B4-BE49-F238E27FC236}">
                <a16:creationId xmlns:a16="http://schemas.microsoft.com/office/drawing/2014/main" id="{4C8728D2-24D5-4F71-8986-02F6B2275E39}"/>
              </a:ext>
            </a:extLst>
          </p:cNvPr>
          <p:cNvSpPr txBox="1"/>
          <p:nvPr/>
        </p:nvSpPr>
        <p:spPr>
          <a:xfrm flipH="1">
            <a:off x="606903" y="1717455"/>
            <a:ext cx="5804860" cy="276999"/>
          </a:xfrm>
          <a:prstGeom prst="rect">
            <a:avLst/>
          </a:prstGeom>
          <a:noFill/>
        </p:spPr>
        <p:txBody>
          <a:bodyPr wrap="square" rtlCol="0">
            <a:spAutoFit/>
          </a:bodyPr>
          <a:lstStyle/>
          <a:p>
            <a:r>
              <a:rPr lang="en-US" sz="1200" dirty="0"/>
              <a:t>The first step in the RFP process is the planning of the project. </a:t>
            </a:r>
            <a:endParaRPr lang="en-IN" sz="1200" dirty="0"/>
          </a:p>
        </p:txBody>
      </p:sp>
    </p:spTree>
    <p:extLst>
      <p:ext uri="{BB962C8B-B14F-4D97-AF65-F5344CB8AC3E}">
        <p14:creationId xmlns:p14="http://schemas.microsoft.com/office/powerpoint/2010/main" val="2433477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E01FD81C-297A-4ADA-88D0-096C9D11C6D0}"/>
              </a:ext>
            </a:extLst>
          </p:cNvPr>
          <p:cNvGrpSpPr/>
          <p:nvPr/>
        </p:nvGrpSpPr>
        <p:grpSpPr>
          <a:xfrm>
            <a:off x="624265" y="843742"/>
            <a:ext cx="4440575" cy="369332"/>
            <a:chOff x="990906" y="1899139"/>
            <a:chExt cx="4440575" cy="369332"/>
          </a:xfrm>
        </p:grpSpPr>
        <p:grpSp>
          <p:nvGrpSpPr>
            <p:cNvPr id="19" name="Group 18">
              <a:extLst>
                <a:ext uri="{FF2B5EF4-FFF2-40B4-BE49-F238E27FC236}">
                  <a16:creationId xmlns:a16="http://schemas.microsoft.com/office/drawing/2014/main" id="{31B7B991-7714-4A69-AA2A-AFFCA5C85E09}"/>
                </a:ext>
              </a:extLst>
            </p:cNvPr>
            <p:cNvGrpSpPr/>
            <p:nvPr/>
          </p:nvGrpSpPr>
          <p:grpSpPr>
            <a:xfrm>
              <a:off x="990906" y="1899139"/>
              <a:ext cx="4440575" cy="369332"/>
              <a:chOff x="990906" y="1899139"/>
              <a:chExt cx="4440575" cy="369332"/>
            </a:xfrm>
          </p:grpSpPr>
          <p:sp>
            <p:nvSpPr>
              <p:cNvPr id="21" name="TextBox 20">
                <a:extLst>
                  <a:ext uri="{FF2B5EF4-FFF2-40B4-BE49-F238E27FC236}">
                    <a16:creationId xmlns:a16="http://schemas.microsoft.com/office/drawing/2014/main" id="{9D4391D8-D142-4127-9558-79719F876723}"/>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2.2</a:t>
                </a:r>
              </a:p>
            </p:txBody>
          </p:sp>
          <p:sp>
            <p:nvSpPr>
              <p:cNvPr id="22" name="TextBox 21">
                <a:extLst>
                  <a:ext uri="{FF2B5EF4-FFF2-40B4-BE49-F238E27FC236}">
                    <a16:creationId xmlns:a16="http://schemas.microsoft.com/office/drawing/2014/main" id="{B24C0DFD-DE13-4658-BE54-DE2A299BAB25}"/>
                  </a:ext>
                </a:extLst>
              </p:cNvPr>
              <p:cNvSpPr txBox="1"/>
              <p:nvPr/>
            </p:nvSpPr>
            <p:spPr>
              <a:xfrm>
                <a:off x="1496173" y="1899139"/>
                <a:ext cx="3935308" cy="369332"/>
              </a:xfrm>
              <a:prstGeom prst="rect">
                <a:avLst/>
              </a:prstGeom>
              <a:noFill/>
            </p:spPr>
            <p:txBody>
              <a:bodyPr wrap="none" rtlCol="0">
                <a:spAutoFit/>
              </a:bodyPr>
              <a:lstStyle/>
              <a:p>
                <a:r>
                  <a:rPr lang="en-IN" b="1" dirty="0">
                    <a:solidFill>
                      <a:srgbClr val="85C441"/>
                    </a:solidFill>
                  </a:rPr>
                  <a:t>PREPARING A REQUEST FOR PROPOSAL</a:t>
                </a:r>
              </a:p>
            </p:txBody>
          </p:sp>
        </p:grpSp>
        <p:cxnSp>
          <p:nvCxnSpPr>
            <p:cNvPr id="20" name="Straight Connector 19">
              <a:extLst>
                <a:ext uri="{FF2B5EF4-FFF2-40B4-BE49-F238E27FC236}">
                  <a16:creationId xmlns:a16="http://schemas.microsoft.com/office/drawing/2014/main" id="{EEDEECA6-780D-4FF6-BD33-90CD4361CF60}"/>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86E951A1-9737-4961-91B8-FAA29FF1A6DF}"/>
              </a:ext>
            </a:extLst>
          </p:cNvPr>
          <p:cNvSpPr txBox="1"/>
          <p:nvPr/>
        </p:nvSpPr>
        <p:spPr>
          <a:xfrm>
            <a:off x="615884" y="1364771"/>
            <a:ext cx="5958718" cy="3231654"/>
          </a:xfrm>
          <a:prstGeom prst="rect">
            <a:avLst/>
          </a:prstGeom>
          <a:noFill/>
        </p:spPr>
        <p:txBody>
          <a:bodyPr wrap="square" rtlCol="0">
            <a:spAutoFit/>
          </a:bodyPr>
          <a:lstStyle/>
          <a:p>
            <a:endParaRPr lang="en-US" sz="1200" dirty="0"/>
          </a:p>
          <a:p>
            <a:endParaRPr lang="en-US" sz="1200" dirty="0"/>
          </a:p>
          <a:p>
            <a:endParaRPr lang="en-US" sz="1200" dirty="0"/>
          </a:p>
          <a:p>
            <a:endParaRPr lang="en-US" sz="1200" dirty="0"/>
          </a:p>
          <a:p>
            <a:r>
              <a:rPr lang="en-US" sz="1200" dirty="0"/>
              <a:t>Any RFP should include the following sections. These sections will help the vendor understand who they are going to work with, the exact details of the project they would be undertaking and the pricing details. </a:t>
            </a:r>
          </a:p>
          <a:p>
            <a:endParaRPr lang="en-US" sz="1200" dirty="0"/>
          </a:p>
          <a:p>
            <a:endParaRPr lang="en-US" sz="1200" dirty="0">
              <a:solidFill>
                <a:srgbClr val="5EA9DD"/>
              </a:solidFill>
            </a:endParaRPr>
          </a:p>
          <a:p>
            <a:pPr marL="228600" indent="-228600">
              <a:buFontTx/>
              <a:buAutoNum type="alphaLcParenR"/>
            </a:pPr>
            <a:endParaRPr lang="en-US" sz="1200" dirty="0">
              <a:solidFill>
                <a:srgbClr val="5EA9DD"/>
              </a:solidFill>
            </a:endParaRPr>
          </a:p>
          <a:p>
            <a:endParaRPr lang="en-US" sz="1200" dirty="0">
              <a:solidFill>
                <a:srgbClr val="5EA9DD"/>
              </a:solidFill>
            </a:endParaRPr>
          </a:p>
          <a:p>
            <a:pPr marL="228600" indent="-228600">
              <a:buFontTx/>
              <a:buAutoNum type="alphaLcParenR"/>
            </a:pPr>
            <a:endParaRPr lang="en-US" sz="1200" dirty="0">
              <a:solidFill>
                <a:srgbClr val="5EA9DD"/>
              </a:solidFill>
            </a:endParaRPr>
          </a:p>
          <a:p>
            <a:pPr marL="228600" indent="-228600">
              <a:buAutoNum type="alphaLcParenR"/>
            </a:pPr>
            <a:endParaRPr lang="en-US" sz="1200" dirty="0"/>
          </a:p>
          <a:p>
            <a:endParaRPr lang="en-US" sz="1200" dirty="0"/>
          </a:p>
          <a:p>
            <a:endParaRPr lang="en-US" sz="1200" dirty="0"/>
          </a:p>
          <a:p>
            <a:endParaRPr lang="en-US" sz="1200" dirty="0"/>
          </a:p>
          <a:p>
            <a:endParaRPr lang="en-US" sz="1200" dirty="0"/>
          </a:p>
        </p:txBody>
      </p:sp>
      <p:sp>
        <p:nvSpPr>
          <p:cNvPr id="24" name="TextBox 23">
            <a:extLst>
              <a:ext uri="{FF2B5EF4-FFF2-40B4-BE49-F238E27FC236}">
                <a16:creationId xmlns:a16="http://schemas.microsoft.com/office/drawing/2014/main" id="{D8E81686-A07A-4B11-AF5D-3D84F69C9A3D}"/>
              </a:ext>
            </a:extLst>
          </p:cNvPr>
          <p:cNvSpPr txBox="1"/>
          <p:nvPr/>
        </p:nvSpPr>
        <p:spPr>
          <a:xfrm>
            <a:off x="624265" y="2797619"/>
            <a:ext cx="5522436" cy="307777"/>
          </a:xfrm>
          <a:prstGeom prst="rect">
            <a:avLst/>
          </a:prstGeom>
          <a:noFill/>
        </p:spPr>
        <p:txBody>
          <a:bodyPr wrap="square" rtlCol="0">
            <a:spAutoFit/>
          </a:bodyPr>
          <a:lstStyle/>
          <a:p>
            <a:pPr>
              <a:buClr>
                <a:srgbClr val="5EA9DD"/>
              </a:buClr>
            </a:pPr>
            <a:r>
              <a:rPr lang="en-US" sz="1400" b="1" dirty="0">
                <a:solidFill>
                  <a:srgbClr val="85C441"/>
                </a:solidFill>
              </a:rPr>
              <a:t>a) Company Overview</a:t>
            </a:r>
          </a:p>
        </p:txBody>
      </p:sp>
      <p:sp>
        <p:nvSpPr>
          <p:cNvPr id="25" name="TextBox 24">
            <a:extLst>
              <a:ext uri="{FF2B5EF4-FFF2-40B4-BE49-F238E27FC236}">
                <a16:creationId xmlns:a16="http://schemas.microsoft.com/office/drawing/2014/main" id="{2A191DB9-7007-4A73-AB69-D2C9BA0934DE}"/>
              </a:ext>
            </a:extLst>
          </p:cNvPr>
          <p:cNvSpPr txBox="1"/>
          <p:nvPr/>
        </p:nvSpPr>
        <p:spPr>
          <a:xfrm>
            <a:off x="615884" y="3149001"/>
            <a:ext cx="5967099" cy="646331"/>
          </a:xfrm>
          <a:prstGeom prst="rect">
            <a:avLst/>
          </a:prstGeom>
          <a:noFill/>
        </p:spPr>
        <p:txBody>
          <a:bodyPr wrap="square" rtlCol="0">
            <a:spAutoFit/>
          </a:bodyPr>
          <a:lstStyle/>
          <a:p>
            <a:r>
              <a:rPr lang="en-US" sz="1200" dirty="0"/>
              <a:t>This section should explain the company’s mission &amp; vision, its history, business model &amp; industry, financial data such as annual revenue, employee strength, geographical presence and types of customers it deals with, values, etc. </a:t>
            </a:r>
          </a:p>
        </p:txBody>
      </p:sp>
      <p:sp>
        <p:nvSpPr>
          <p:cNvPr id="26" name="TextBox 25">
            <a:extLst>
              <a:ext uri="{FF2B5EF4-FFF2-40B4-BE49-F238E27FC236}">
                <a16:creationId xmlns:a16="http://schemas.microsoft.com/office/drawing/2014/main" id="{73027EC0-DCF4-4B5D-84E4-0D65F92AEBC7}"/>
              </a:ext>
            </a:extLst>
          </p:cNvPr>
          <p:cNvSpPr txBox="1"/>
          <p:nvPr/>
        </p:nvSpPr>
        <p:spPr>
          <a:xfrm>
            <a:off x="615884" y="4068151"/>
            <a:ext cx="5522436" cy="307777"/>
          </a:xfrm>
          <a:prstGeom prst="rect">
            <a:avLst/>
          </a:prstGeom>
          <a:noFill/>
        </p:spPr>
        <p:txBody>
          <a:bodyPr wrap="square" rtlCol="0">
            <a:spAutoFit/>
          </a:bodyPr>
          <a:lstStyle/>
          <a:p>
            <a:pPr>
              <a:buClr>
                <a:srgbClr val="5EA9DD"/>
              </a:buClr>
            </a:pPr>
            <a:r>
              <a:rPr lang="en-US" sz="1400" b="1" dirty="0">
                <a:solidFill>
                  <a:srgbClr val="85C441"/>
                </a:solidFill>
              </a:rPr>
              <a:t>b) Project Objectives &amp; Scope of Work</a:t>
            </a:r>
          </a:p>
        </p:txBody>
      </p:sp>
      <p:sp>
        <p:nvSpPr>
          <p:cNvPr id="27" name="Rectangle 26">
            <a:extLst>
              <a:ext uri="{FF2B5EF4-FFF2-40B4-BE49-F238E27FC236}">
                <a16:creationId xmlns:a16="http://schemas.microsoft.com/office/drawing/2014/main" id="{210384E0-AE94-4DA3-91EF-16FA7C47AB35}"/>
              </a:ext>
            </a:extLst>
          </p:cNvPr>
          <p:cNvSpPr/>
          <p:nvPr/>
        </p:nvSpPr>
        <p:spPr>
          <a:xfrm>
            <a:off x="615884" y="4527625"/>
            <a:ext cx="5975479" cy="1785104"/>
          </a:xfrm>
          <a:prstGeom prst="rect">
            <a:avLst/>
          </a:prstGeom>
        </p:spPr>
        <p:txBody>
          <a:bodyPr wrap="square">
            <a:spAutoFit/>
          </a:bodyPr>
          <a:lstStyle/>
          <a:p>
            <a:r>
              <a:rPr lang="en-US" sz="1200" dirty="0">
                <a:solidFill>
                  <a:srgbClr val="000000"/>
                </a:solidFill>
              </a:rPr>
              <a:t>The company should provide the vendor details about the project for which it is inviting bids.  This chapter in the RFP would include the mission statement for the project, the impact of this project in the industry, etc.</a:t>
            </a:r>
            <a:endParaRPr lang="en-US" sz="1200" dirty="0"/>
          </a:p>
          <a:p>
            <a:br>
              <a:rPr lang="en-US" sz="1200" dirty="0"/>
            </a:br>
            <a:r>
              <a:rPr lang="en-US" sz="1400" b="1" dirty="0">
                <a:solidFill>
                  <a:srgbClr val="85C441"/>
                </a:solidFill>
              </a:rPr>
              <a:t>c) List Of Deliverables</a:t>
            </a:r>
          </a:p>
          <a:p>
            <a:endParaRPr lang="en-IN" sz="1200" dirty="0"/>
          </a:p>
          <a:p>
            <a:r>
              <a:rPr lang="en-IN" sz="1200" dirty="0"/>
              <a:t>This is the most critical section of the RFP. It should outline the company’s expectations of the vendor and also ask for the implementation plan, business methodology, etc. It is preferable to ask questions that could validate whether the vendor is qualified to take on the project.</a:t>
            </a:r>
          </a:p>
        </p:txBody>
      </p:sp>
      <p:sp>
        <p:nvSpPr>
          <p:cNvPr id="28" name="Rectangle 27">
            <a:extLst>
              <a:ext uri="{FF2B5EF4-FFF2-40B4-BE49-F238E27FC236}">
                <a16:creationId xmlns:a16="http://schemas.microsoft.com/office/drawing/2014/main" id="{91BA466A-F97E-4F9A-90BE-84AC08AD99BB}"/>
              </a:ext>
            </a:extLst>
          </p:cNvPr>
          <p:cNvSpPr/>
          <p:nvPr/>
        </p:nvSpPr>
        <p:spPr>
          <a:xfrm>
            <a:off x="621116" y="1364771"/>
            <a:ext cx="5768596" cy="646331"/>
          </a:xfrm>
          <a:prstGeom prst="rect">
            <a:avLst/>
          </a:prstGeom>
        </p:spPr>
        <p:txBody>
          <a:bodyPr wrap="square">
            <a:spAutoFit/>
          </a:bodyPr>
          <a:lstStyle/>
          <a:p>
            <a:r>
              <a:rPr lang="en-US" sz="1200" dirty="0"/>
              <a:t>The next step after project planning is the vendor evaluation process, which is done by creating an RFP, sending them out to prospective vendors, validating them and finally signing a contract.  </a:t>
            </a:r>
          </a:p>
        </p:txBody>
      </p:sp>
      <p:grpSp>
        <p:nvGrpSpPr>
          <p:cNvPr id="29" name="Group 28">
            <a:extLst>
              <a:ext uri="{FF2B5EF4-FFF2-40B4-BE49-F238E27FC236}">
                <a16:creationId xmlns:a16="http://schemas.microsoft.com/office/drawing/2014/main" id="{B0575D61-E67D-4FAE-84F6-EB76CE294683}"/>
              </a:ext>
            </a:extLst>
          </p:cNvPr>
          <p:cNvGrpSpPr/>
          <p:nvPr/>
        </p:nvGrpSpPr>
        <p:grpSpPr>
          <a:xfrm>
            <a:off x="615884" y="6629202"/>
            <a:ext cx="5530817" cy="1076793"/>
            <a:chOff x="974144" y="3197527"/>
            <a:chExt cx="5530817" cy="1076793"/>
          </a:xfrm>
        </p:grpSpPr>
        <p:sp>
          <p:nvSpPr>
            <p:cNvPr id="30" name="TextBox 29">
              <a:extLst>
                <a:ext uri="{FF2B5EF4-FFF2-40B4-BE49-F238E27FC236}">
                  <a16:creationId xmlns:a16="http://schemas.microsoft.com/office/drawing/2014/main" id="{05FA5531-3A23-415F-929B-964081AC8883}"/>
                </a:ext>
              </a:extLst>
            </p:cNvPr>
            <p:cNvSpPr txBox="1"/>
            <p:nvPr/>
          </p:nvSpPr>
          <p:spPr>
            <a:xfrm>
              <a:off x="982525" y="3197527"/>
              <a:ext cx="5522436" cy="307777"/>
            </a:xfrm>
            <a:prstGeom prst="rect">
              <a:avLst/>
            </a:prstGeom>
            <a:noFill/>
          </p:spPr>
          <p:txBody>
            <a:bodyPr wrap="square" rtlCol="0">
              <a:spAutoFit/>
            </a:bodyPr>
            <a:lstStyle/>
            <a:p>
              <a:pPr>
                <a:buClr>
                  <a:srgbClr val="5EA9DD"/>
                </a:buClr>
              </a:pPr>
              <a:r>
                <a:rPr lang="en-US" sz="1400" b="1" dirty="0">
                  <a:solidFill>
                    <a:srgbClr val="85C441"/>
                  </a:solidFill>
                </a:rPr>
                <a:t>d) Standards &amp; Classifications</a:t>
              </a:r>
            </a:p>
          </p:txBody>
        </p:sp>
        <p:sp>
          <p:nvSpPr>
            <p:cNvPr id="31" name="TextBox 30">
              <a:extLst>
                <a:ext uri="{FF2B5EF4-FFF2-40B4-BE49-F238E27FC236}">
                  <a16:creationId xmlns:a16="http://schemas.microsoft.com/office/drawing/2014/main" id="{20C8A58B-3276-4BD6-A978-E7FFD030A555}"/>
                </a:ext>
              </a:extLst>
            </p:cNvPr>
            <p:cNvSpPr txBox="1"/>
            <p:nvPr/>
          </p:nvSpPr>
          <p:spPr>
            <a:xfrm>
              <a:off x="974144" y="3443323"/>
              <a:ext cx="5522436" cy="830997"/>
            </a:xfrm>
            <a:prstGeom prst="rect">
              <a:avLst/>
            </a:prstGeom>
            <a:noFill/>
          </p:spPr>
          <p:txBody>
            <a:bodyPr wrap="square" rtlCol="0">
              <a:spAutoFit/>
            </a:bodyPr>
            <a:lstStyle/>
            <a:p>
              <a:endParaRPr lang="en-US" sz="1200" dirty="0"/>
            </a:p>
            <a:p>
              <a:r>
                <a:rPr lang="en-US" sz="1200" dirty="0"/>
                <a:t>The company should ask the vendor if the software/service complies with international standards and guidelines including ISO standards, ERP certifications, GDPR compliance, PCI-DSS compliance and so on.</a:t>
              </a:r>
            </a:p>
          </p:txBody>
        </p:sp>
      </p:grpSp>
      <p:grpSp>
        <p:nvGrpSpPr>
          <p:cNvPr id="32" name="Group 31">
            <a:extLst>
              <a:ext uri="{FF2B5EF4-FFF2-40B4-BE49-F238E27FC236}">
                <a16:creationId xmlns:a16="http://schemas.microsoft.com/office/drawing/2014/main" id="{41B43882-E47F-4309-B8BB-E9861FE67A74}"/>
              </a:ext>
            </a:extLst>
          </p:cNvPr>
          <p:cNvGrpSpPr/>
          <p:nvPr/>
        </p:nvGrpSpPr>
        <p:grpSpPr>
          <a:xfrm>
            <a:off x="615884" y="7928310"/>
            <a:ext cx="5530817" cy="892127"/>
            <a:chOff x="974144" y="3197527"/>
            <a:chExt cx="5530817" cy="892127"/>
          </a:xfrm>
        </p:grpSpPr>
        <p:sp>
          <p:nvSpPr>
            <p:cNvPr id="33" name="TextBox 32">
              <a:extLst>
                <a:ext uri="{FF2B5EF4-FFF2-40B4-BE49-F238E27FC236}">
                  <a16:creationId xmlns:a16="http://schemas.microsoft.com/office/drawing/2014/main" id="{5DCE2EFA-C6B4-45B4-B764-8CA89FB6F5F6}"/>
                </a:ext>
              </a:extLst>
            </p:cNvPr>
            <p:cNvSpPr txBox="1"/>
            <p:nvPr/>
          </p:nvSpPr>
          <p:spPr>
            <a:xfrm>
              <a:off x="982525" y="3197527"/>
              <a:ext cx="5522436" cy="307777"/>
            </a:xfrm>
            <a:prstGeom prst="rect">
              <a:avLst/>
            </a:prstGeom>
            <a:noFill/>
          </p:spPr>
          <p:txBody>
            <a:bodyPr wrap="square" rtlCol="0">
              <a:spAutoFit/>
            </a:bodyPr>
            <a:lstStyle/>
            <a:p>
              <a:pPr>
                <a:buClr>
                  <a:srgbClr val="5EA9DD"/>
                </a:buClr>
              </a:pPr>
              <a:r>
                <a:rPr lang="en-US" sz="1400" b="1" dirty="0">
                  <a:solidFill>
                    <a:srgbClr val="85C441"/>
                  </a:solidFill>
                </a:rPr>
                <a:t>e) Performance Measurement Standards</a:t>
              </a:r>
            </a:p>
          </p:txBody>
        </p:sp>
        <p:sp>
          <p:nvSpPr>
            <p:cNvPr id="34" name="TextBox 33">
              <a:extLst>
                <a:ext uri="{FF2B5EF4-FFF2-40B4-BE49-F238E27FC236}">
                  <a16:creationId xmlns:a16="http://schemas.microsoft.com/office/drawing/2014/main" id="{9A45CD20-1772-4412-85BC-8740C3AF036E}"/>
                </a:ext>
              </a:extLst>
            </p:cNvPr>
            <p:cNvSpPr txBox="1"/>
            <p:nvPr/>
          </p:nvSpPr>
          <p:spPr>
            <a:xfrm>
              <a:off x="974144" y="3443323"/>
              <a:ext cx="5522436" cy="646331"/>
            </a:xfrm>
            <a:prstGeom prst="rect">
              <a:avLst/>
            </a:prstGeom>
            <a:noFill/>
          </p:spPr>
          <p:txBody>
            <a:bodyPr wrap="square" rtlCol="0">
              <a:spAutoFit/>
            </a:bodyPr>
            <a:lstStyle/>
            <a:p>
              <a:endParaRPr lang="en-US" sz="1200" dirty="0"/>
            </a:p>
            <a:p>
              <a:r>
                <a:rPr lang="en-US" sz="1200" dirty="0"/>
                <a:t>The RFP should provide details about how the vendor’s performance would be measured (ROI, support, user adoption, security and so on)</a:t>
              </a:r>
            </a:p>
          </p:txBody>
        </p:sp>
      </p:grpSp>
    </p:spTree>
    <p:extLst>
      <p:ext uri="{BB962C8B-B14F-4D97-AF65-F5344CB8AC3E}">
        <p14:creationId xmlns:p14="http://schemas.microsoft.com/office/powerpoint/2010/main" val="892574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1">
            <a:extLst>
              <a:ext uri="{FF2B5EF4-FFF2-40B4-BE49-F238E27FC236}">
                <a16:creationId xmlns:a16="http://schemas.microsoft.com/office/drawing/2014/main" id="{89A09308-01FF-49E6-BB98-641B26C35879}"/>
              </a:ext>
            </a:extLst>
          </p:cNvPr>
          <p:cNvSpPr txBox="1">
            <a:spLocks/>
          </p:cNvSpPr>
          <p:nvPr/>
        </p:nvSpPr>
        <p:spPr>
          <a:xfrm>
            <a:off x="5933242" y="9663041"/>
            <a:ext cx="924758" cy="22904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8240808-5871-49DD-9F51-B1A0E10F37B5}" type="slidenum">
              <a:rPr lang="en-US" smtClean="0"/>
              <a:pPr/>
              <a:t>5</a:t>
            </a:fld>
            <a:endParaRPr lang="en-US" dirty="0"/>
          </a:p>
        </p:txBody>
      </p:sp>
      <p:grpSp>
        <p:nvGrpSpPr>
          <p:cNvPr id="36" name="Group 35">
            <a:extLst>
              <a:ext uri="{FF2B5EF4-FFF2-40B4-BE49-F238E27FC236}">
                <a16:creationId xmlns:a16="http://schemas.microsoft.com/office/drawing/2014/main" id="{0A5F38D8-AF16-40E2-8BDC-082519603263}"/>
              </a:ext>
            </a:extLst>
          </p:cNvPr>
          <p:cNvGrpSpPr/>
          <p:nvPr/>
        </p:nvGrpSpPr>
        <p:grpSpPr>
          <a:xfrm>
            <a:off x="597815" y="849411"/>
            <a:ext cx="5371536" cy="369332"/>
            <a:chOff x="990906" y="1899139"/>
            <a:chExt cx="5371536" cy="369332"/>
          </a:xfrm>
        </p:grpSpPr>
        <p:grpSp>
          <p:nvGrpSpPr>
            <p:cNvPr id="37" name="Group 36">
              <a:extLst>
                <a:ext uri="{FF2B5EF4-FFF2-40B4-BE49-F238E27FC236}">
                  <a16:creationId xmlns:a16="http://schemas.microsoft.com/office/drawing/2014/main" id="{B61D95EC-3984-4A94-823D-2B95CDB81B98}"/>
                </a:ext>
              </a:extLst>
            </p:cNvPr>
            <p:cNvGrpSpPr/>
            <p:nvPr/>
          </p:nvGrpSpPr>
          <p:grpSpPr>
            <a:xfrm>
              <a:off x="990906" y="1899139"/>
              <a:ext cx="5371536" cy="369332"/>
              <a:chOff x="990906" y="1899139"/>
              <a:chExt cx="5371536" cy="369332"/>
            </a:xfrm>
          </p:grpSpPr>
          <p:sp>
            <p:nvSpPr>
              <p:cNvPr id="39" name="TextBox 38">
                <a:extLst>
                  <a:ext uri="{FF2B5EF4-FFF2-40B4-BE49-F238E27FC236}">
                    <a16:creationId xmlns:a16="http://schemas.microsoft.com/office/drawing/2014/main" id="{E1676D6B-9509-4DB4-B07C-8505010D2E6B}"/>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2.3</a:t>
                </a:r>
              </a:p>
            </p:txBody>
          </p:sp>
          <p:sp>
            <p:nvSpPr>
              <p:cNvPr id="40" name="TextBox 39">
                <a:extLst>
                  <a:ext uri="{FF2B5EF4-FFF2-40B4-BE49-F238E27FC236}">
                    <a16:creationId xmlns:a16="http://schemas.microsoft.com/office/drawing/2014/main" id="{BCE684F3-6122-455F-95AD-BBBDC0D4776B}"/>
                  </a:ext>
                </a:extLst>
              </p:cNvPr>
              <p:cNvSpPr txBox="1"/>
              <p:nvPr/>
            </p:nvSpPr>
            <p:spPr>
              <a:xfrm>
                <a:off x="1496173" y="1899139"/>
                <a:ext cx="4866269" cy="369332"/>
              </a:xfrm>
              <a:prstGeom prst="rect">
                <a:avLst/>
              </a:prstGeom>
              <a:noFill/>
            </p:spPr>
            <p:txBody>
              <a:bodyPr wrap="none" rtlCol="0">
                <a:spAutoFit/>
              </a:bodyPr>
              <a:lstStyle/>
              <a:p>
                <a:r>
                  <a:rPr lang="en-IN" b="1" dirty="0">
                    <a:solidFill>
                      <a:srgbClr val="85C441"/>
                    </a:solidFill>
                  </a:rPr>
                  <a:t>RFP VALIDATION &amp; THE PROCUREMENT PROCESS</a:t>
                </a:r>
              </a:p>
            </p:txBody>
          </p:sp>
        </p:grpSp>
        <p:cxnSp>
          <p:nvCxnSpPr>
            <p:cNvPr id="38" name="Straight Connector 37">
              <a:extLst>
                <a:ext uri="{FF2B5EF4-FFF2-40B4-BE49-F238E27FC236}">
                  <a16:creationId xmlns:a16="http://schemas.microsoft.com/office/drawing/2014/main" id="{5548FB4E-794D-4B00-AC81-A22729BBB795}"/>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TextBox 40">
            <a:extLst>
              <a:ext uri="{FF2B5EF4-FFF2-40B4-BE49-F238E27FC236}">
                <a16:creationId xmlns:a16="http://schemas.microsoft.com/office/drawing/2014/main" id="{EC2B88E0-C2E8-4C9B-8632-1A8722071A0F}"/>
              </a:ext>
            </a:extLst>
          </p:cNvPr>
          <p:cNvSpPr txBox="1"/>
          <p:nvPr/>
        </p:nvSpPr>
        <p:spPr>
          <a:xfrm>
            <a:off x="610159" y="1405653"/>
            <a:ext cx="5958718" cy="7663636"/>
          </a:xfrm>
          <a:prstGeom prst="rect">
            <a:avLst/>
          </a:prstGeom>
          <a:noFill/>
        </p:spPr>
        <p:txBody>
          <a:bodyPr wrap="square" rtlCol="0">
            <a:spAutoFit/>
          </a:bodyPr>
          <a:lstStyle/>
          <a:p>
            <a:r>
              <a:rPr lang="en-US" sz="1200" dirty="0"/>
              <a:t>The third and final step includes the evaluation of the vendor responses, the selection of a vendor, negotiation on the price and signing of the contract. </a:t>
            </a:r>
          </a:p>
          <a:p>
            <a:endParaRPr lang="en-US" sz="1200" dirty="0"/>
          </a:p>
          <a:p>
            <a:pPr marL="228600" indent="-228600">
              <a:buAutoNum type="alphaLcParenR"/>
            </a:pPr>
            <a:r>
              <a:rPr lang="en-US" sz="1200" b="1" dirty="0">
                <a:solidFill>
                  <a:srgbClr val="85C441"/>
                </a:solidFill>
              </a:rPr>
              <a:t>Validation</a:t>
            </a:r>
          </a:p>
          <a:p>
            <a:endParaRPr lang="en-US" sz="1200" dirty="0"/>
          </a:p>
          <a:p>
            <a:r>
              <a:rPr lang="en-US" sz="1200" dirty="0"/>
              <a:t>Every RFP response is reviewed and each vendor is scored based on preset criteria and suitable vendors are short listed. </a:t>
            </a:r>
          </a:p>
          <a:p>
            <a:endParaRPr lang="en-US" sz="1200" b="1" dirty="0">
              <a:solidFill>
                <a:srgbClr val="85C441"/>
              </a:solidFill>
            </a:endParaRPr>
          </a:p>
          <a:p>
            <a:r>
              <a:rPr lang="en-US" sz="1200" b="1" dirty="0">
                <a:solidFill>
                  <a:srgbClr val="85C441"/>
                </a:solidFill>
              </a:rPr>
              <a:t>b) Interviews</a:t>
            </a:r>
          </a:p>
          <a:p>
            <a:endParaRPr lang="en-US" sz="1200" dirty="0"/>
          </a:p>
          <a:p>
            <a:r>
              <a:rPr lang="en-US" sz="1200" dirty="0"/>
              <a:t>Shortlisted vendors are interviewed and any additional information that is required is asked for. Once all information is obtained, the shortlisted vendors are reviewed again and the best fit is chosen.</a:t>
            </a:r>
          </a:p>
          <a:p>
            <a:endParaRPr lang="en-US" sz="1200" dirty="0"/>
          </a:p>
          <a:p>
            <a:r>
              <a:rPr lang="en-US" sz="1200" b="1" dirty="0">
                <a:solidFill>
                  <a:srgbClr val="85C441"/>
                </a:solidFill>
              </a:rPr>
              <a:t>c) Pricing &amp; Negotiation</a:t>
            </a:r>
          </a:p>
          <a:p>
            <a:endParaRPr lang="en-US" sz="1200" dirty="0"/>
          </a:p>
          <a:p>
            <a:r>
              <a:rPr lang="en-US" sz="1200" dirty="0"/>
              <a:t>The preferred vendor is contacted and a suitable price as well as the terms of business are negotiated. </a:t>
            </a:r>
          </a:p>
          <a:p>
            <a:endParaRPr lang="en-US" sz="1200" dirty="0"/>
          </a:p>
          <a:p>
            <a:r>
              <a:rPr lang="en-US" sz="1200" b="1" dirty="0">
                <a:solidFill>
                  <a:srgbClr val="85C441"/>
                </a:solidFill>
              </a:rPr>
              <a:t>d) Signing of the Contract </a:t>
            </a:r>
          </a:p>
          <a:p>
            <a:endParaRPr lang="en-US" sz="1200" dirty="0"/>
          </a:p>
          <a:p>
            <a:r>
              <a:rPr lang="en-US" sz="1200" dirty="0"/>
              <a:t>A contract is created with the negotiated terms and conditions and the contract is signed legally. The vendor then starts the implementation process after the contract has been signed. </a:t>
            </a:r>
          </a:p>
          <a:p>
            <a:endParaRPr lang="en-US" sz="1200" dirty="0"/>
          </a:p>
          <a:p>
            <a:endParaRPr lang="en-US" sz="1200" dirty="0">
              <a:solidFill>
                <a:srgbClr val="5EA9DD"/>
              </a:solidFill>
            </a:endParaRPr>
          </a:p>
          <a:p>
            <a:endParaRPr lang="en-US" sz="1200" dirty="0">
              <a:solidFill>
                <a:srgbClr val="5EA9DD"/>
              </a:solidFill>
            </a:endParaRPr>
          </a:p>
          <a:p>
            <a:endParaRPr lang="en-US" sz="1200" dirty="0"/>
          </a:p>
          <a:p>
            <a:endParaRPr lang="en-US" sz="1200" dirty="0"/>
          </a:p>
          <a:p>
            <a:endParaRPr lang="en-US" sz="1200" dirty="0"/>
          </a:p>
          <a:p>
            <a:endParaRPr lang="en-US" sz="1200" dirty="0"/>
          </a:p>
          <a:p>
            <a:endParaRPr lang="en-US" sz="1200" dirty="0">
              <a:solidFill>
                <a:srgbClr val="5EA9DD"/>
              </a:solidFill>
            </a:endParaRPr>
          </a:p>
          <a:p>
            <a:pPr marL="228600" indent="-228600">
              <a:buFontTx/>
              <a:buAutoNum type="alphaLcParenR"/>
            </a:pPr>
            <a:endParaRPr lang="en-US" sz="1200" dirty="0">
              <a:solidFill>
                <a:srgbClr val="5EA9DD"/>
              </a:solidFill>
            </a:endParaRPr>
          </a:p>
          <a:p>
            <a:pPr marL="228600" indent="-228600">
              <a:buFontTx/>
              <a:buAutoNum type="alphaLcParenR"/>
            </a:pPr>
            <a:endParaRPr lang="en-US" sz="1200" dirty="0">
              <a:solidFill>
                <a:srgbClr val="5EA9DD"/>
              </a:solidFill>
            </a:endParaRPr>
          </a:p>
          <a:p>
            <a:pPr marL="228600" indent="-228600">
              <a:buFontTx/>
              <a:buAutoNum type="alphaLcParenR"/>
            </a:pPr>
            <a:endParaRPr lang="en-US" sz="1200" dirty="0">
              <a:solidFill>
                <a:srgbClr val="5EA9DD"/>
              </a:solidFill>
            </a:endParaRPr>
          </a:p>
          <a:p>
            <a:pPr marL="228600" indent="-228600">
              <a:buAutoNum type="alphaLcParenR"/>
            </a:pPr>
            <a:endParaRPr lang="en-US" sz="1200" dirty="0"/>
          </a:p>
          <a:p>
            <a:endParaRPr lang="en-US" sz="1200" dirty="0"/>
          </a:p>
          <a:p>
            <a:endParaRPr lang="en-US" sz="1200" dirty="0"/>
          </a:p>
          <a:p>
            <a:endParaRPr lang="en-US" sz="1200" dirty="0"/>
          </a:p>
          <a:p>
            <a:endParaRPr lang="en-US" sz="1200" dirty="0"/>
          </a:p>
        </p:txBody>
      </p:sp>
    </p:spTree>
    <p:extLst>
      <p:ext uri="{BB962C8B-B14F-4D97-AF65-F5344CB8AC3E}">
        <p14:creationId xmlns:p14="http://schemas.microsoft.com/office/powerpoint/2010/main" val="2680747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68">
            <a:extLst>
              <a:ext uri="{FF2B5EF4-FFF2-40B4-BE49-F238E27FC236}">
                <a16:creationId xmlns:a16="http://schemas.microsoft.com/office/drawing/2014/main" id="{8115E4A0-644D-453F-8E00-D24CC83D77B6}"/>
              </a:ext>
            </a:extLst>
          </p:cNvPr>
          <p:cNvGrpSpPr/>
          <p:nvPr/>
        </p:nvGrpSpPr>
        <p:grpSpPr>
          <a:xfrm>
            <a:off x="290073" y="771306"/>
            <a:ext cx="5899546" cy="646331"/>
            <a:chOff x="290073" y="978932"/>
            <a:chExt cx="5899546" cy="646331"/>
          </a:xfrm>
        </p:grpSpPr>
        <p:sp>
          <p:nvSpPr>
            <p:cNvPr id="70" name="TextBox 69">
              <a:extLst>
                <a:ext uri="{FF2B5EF4-FFF2-40B4-BE49-F238E27FC236}">
                  <a16:creationId xmlns:a16="http://schemas.microsoft.com/office/drawing/2014/main" id="{2378CE0F-48B1-4DE8-826F-5F6BFB2D333F}"/>
                </a:ext>
              </a:extLst>
            </p:cNvPr>
            <p:cNvSpPr txBox="1"/>
            <p:nvPr/>
          </p:nvSpPr>
          <p:spPr>
            <a:xfrm>
              <a:off x="290073" y="978932"/>
              <a:ext cx="652743" cy="646331"/>
            </a:xfrm>
            <a:prstGeom prst="rect">
              <a:avLst/>
            </a:prstGeom>
            <a:solidFill>
              <a:srgbClr val="85C441"/>
            </a:solidFill>
            <a:ln>
              <a:noFill/>
            </a:ln>
          </p:spPr>
          <p:txBody>
            <a:bodyPr wrap="none" rtlCol="0">
              <a:spAutoFit/>
            </a:bodyPr>
            <a:lstStyle/>
            <a:p>
              <a:r>
                <a:rPr lang="en-IN" sz="3600" b="1" dirty="0">
                  <a:solidFill>
                    <a:schemeClr val="bg1"/>
                  </a:solidFill>
                </a:rPr>
                <a:t>03</a:t>
              </a:r>
            </a:p>
          </p:txBody>
        </p:sp>
        <p:sp>
          <p:nvSpPr>
            <p:cNvPr id="71" name="TextBox 70">
              <a:extLst>
                <a:ext uri="{FF2B5EF4-FFF2-40B4-BE49-F238E27FC236}">
                  <a16:creationId xmlns:a16="http://schemas.microsoft.com/office/drawing/2014/main" id="{93A92F60-4637-459D-A682-F963E0EBF521}"/>
                </a:ext>
              </a:extLst>
            </p:cNvPr>
            <p:cNvSpPr txBox="1"/>
            <p:nvPr/>
          </p:nvSpPr>
          <p:spPr>
            <a:xfrm>
              <a:off x="990906" y="1103143"/>
              <a:ext cx="5198713" cy="461665"/>
            </a:xfrm>
            <a:prstGeom prst="rect">
              <a:avLst/>
            </a:prstGeom>
            <a:noFill/>
          </p:spPr>
          <p:txBody>
            <a:bodyPr wrap="square" rtlCol="0">
              <a:spAutoFit/>
            </a:bodyPr>
            <a:lstStyle/>
            <a:p>
              <a:r>
                <a:rPr lang="en-IN" sz="2400" b="1" dirty="0">
                  <a:solidFill>
                    <a:srgbClr val="85C441"/>
                  </a:solidFill>
                </a:rPr>
                <a:t>How To Use The RFP Templates</a:t>
              </a:r>
            </a:p>
          </p:txBody>
        </p:sp>
      </p:grpSp>
      <p:sp>
        <p:nvSpPr>
          <p:cNvPr id="18" name="TextBox 17">
            <a:extLst>
              <a:ext uri="{FF2B5EF4-FFF2-40B4-BE49-F238E27FC236}">
                <a16:creationId xmlns:a16="http://schemas.microsoft.com/office/drawing/2014/main" id="{1D36D8B2-35D3-49E6-B791-C04D2B437D95}"/>
              </a:ext>
            </a:extLst>
          </p:cNvPr>
          <p:cNvSpPr txBox="1"/>
          <p:nvPr/>
        </p:nvSpPr>
        <p:spPr>
          <a:xfrm>
            <a:off x="610840" y="1613500"/>
            <a:ext cx="5710732" cy="646331"/>
          </a:xfrm>
          <a:prstGeom prst="rect">
            <a:avLst/>
          </a:prstGeom>
          <a:noFill/>
        </p:spPr>
        <p:txBody>
          <a:bodyPr wrap="square" rtlCol="0">
            <a:spAutoFit/>
          </a:bodyPr>
          <a:lstStyle/>
          <a:p>
            <a:r>
              <a:rPr lang="en-US" sz="1200" dirty="0"/>
              <a:t>The zip file contains ready-to-use RFP templates on Integrated Receivables, Cash Application , Credit Management, EIPP, Deductions and Collections. Here are the details about how to use these templates.</a:t>
            </a:r>
            <a:endParaRPr lang="en-IN" sz="1200" dirty="0"/>
          </a:p>
        </p:txBody>
      </p:sp>
      <p:grpSp>
        <p:nvGrpSpPr>
          <p:cNvPr id="19" name="Group 18">
            <a:extLst>
              <a:ext uri="{FF2B5EF4-FFF2-40B4-BE49-F238E27FC236}">
                <a16:creationId xmlns:a16="http://schemas.microsoft.com/office/drawing/2014/main" id="{9AC66574-7D68-4925-B3B0-6D8D68E98079}"/>
              </a:ext>
            </a:extLst>
          </p:cNvPr>
          <p:cNvGrpSpPr/>
          <p:nvPr/>
        </p:nvGrpSpPr>
        <p:grpSpPr>
          <a:xfrm>
            <a:off x="610840" y="2494739"/>
            <a:ext cx="1982659" cy="369332"/>
            <a:chOff x="990906" y="1899139"/>
            <a:chExt cx="1982659" cy="369332"/>
          </a:xfrm>
        </p:grpSpPr>
        <p:grpSp>
          <p:nvGrpSpPr>
            <p:cNvPr id="20" name="Group 19">
              <a:extLst>
                <a:ext uri="{FF2B5EF4-FFF2-40B4-BE49-F238E27FC236}">
                  <a16:creationId xmlns:a16="http://schemas.microsoft.com/office/drawing/2014/main" id="{1192807D-D330-4994-83CC-F664ABA8758E}"/>
                </a:ext>
              </a:extLst>
            </p:cNvPr>
            <p:cNvGrpSpPr/>
            <p:nvPr/>
          </p:nvGrpSpPr>
          <p:grpSpPr>
            <a:xfrm>
              <a:off x="990906" y="1899139"/>
              <a:ext cx="1982659" cy="369332"/>
              <a:chOff x="990906" y="1899139"/>
              <a:chExt cx="1982659" cy="369332"/>
            </a:xfrm>
          </p:grpSpPr>
          <p:sp>
            <p:nvSpPr>
              <p:cNvPr id="22" name="TextBox 21">
                <a:extLst>
                  <a:ext uri="{FF2B5EF4-FFF2-40B4-BE49-F238E27FC236}">
                    <a16:creationId xmlns:a16="http://schemas.microsoft.com/office/drawing/2014/main" id="{752D0C9C-6EDC-4DD9-B614-D45B442BAD65}"/>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3.1</a:t>
                </a:r>
              </a:p>
            </p:txBody>
          </p:sp>
          <p:sp>
            <p:nvSpPr>
              <p:cNvPr id="23" name="TextBox 22">
                <a:extLst>
                  <a:ext uri="{FF2B5EF4-FFF2-40B4-BE49-F238E27FC236}">
                    <a16:creationId xmlns:a16="http://schemas.microsoft.com/office/drawing/2014/main" id="{7D09C822-AE79-44C8-91BA-B42DB2A63183}"/>
                  </a:ext>
                </a:extLst>
              </p:cNvPr>
              <p:cNvSpPr txBox="1"/>
              <p:nvPr/>
            </p:nvSpPr>
            <p:spPr>
              <a:xfrm>
                <a:off x="1496173" y="1899139"/>
                <a:ext cx="1477392" cy="369332"/>
              </a:xfrm>
              <a:prstGeom prst="rect">
                <a:avLst/>
              </a:prstGeom>
              <a:noFill/>
            </p:spPr>
            <p:txBody>
              <a:bodyPr wrap="none" rtlCol="0">
                <a:spAutoFit/>
              </a:bodyPr>
              <a:lstStyle/>
              <a:p>
                <a:r>
                  <a:rPr lang="en-IN" b="1" dirty="0">
                    <a:solidFill>
                      <a:srgbClr val="85C441"/>
                    </a:solidFill>
                  </a:rPr>
                  <a:t>Scoring Scale </a:t>
                </a:r>
              </a:p>
            </p:txBody>
          </p:sp>
        </p:grpSp>
        <p:cxnSp>
          <p:nvCxnSpPr>
            <p:cNvPr id="21" name="Straight Connector 20">
              <a:extLst>
                <a:ext uri="{FF2B5EF4-FFF2-40B4-BE49-F238E27FC236}">
                  <a16:creationId xmlns:a16="http://schemas.microsoft.com/office/drawing/2014/main" id="{F6482836-1DAB-433B-AA26-DEBCB00B1C8C}"/>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50EDE9F3-C4D9-44E6-AB8E-62F17D1D5F22}"/>
              </a:ext>
            </a:extLst>
          </p:cNvPr>
          <p:cNvSpPr txBox="1"/>
          <p:nvPr/>
        </p:nvSpPr>
        <p:spPr>
          <a:xfrm>
            <a:off x="610840" y="2986634"/>
            <a:ext cx="5651900" cy="1384995"/>
          </a:xfrm>
          <a:prstGeom prst="rect">
            <a:avLst/>
          </a:prstGeom>
          <a:noFill/>
        </p:spPr>
        <p:txBody>
          <a:bodyPr wrap="square" rtlCol="0">
            <a:spAutoFit/>
          </a:bodyPr>
          <a:lstStyle/>
          <a:p>
            <a:r>
              <a:rPr lang="en-IN" sz="1200" dirty="0"/>
              <a:t>Each vendor chooses one of the following options for each question and the template automatically assigns the value as per the scale. </a:t>
            </a:r>
          </a:p>
          <a:p>
            <a:endParaRPr lang="en-IN" sz="1200" dirty="0"/>
          </a:p>
          <a:p>
            <a:r>
              <a:rPr lang="en-IN" sz="1200" dirty="0"/>
              <a:t>The Cumulative Score is shown in the Score Tab. The closer the scores are to 4, the better the vendor can meet all the business requirements. Questions that are descriptive and need human evaluation are to be chosen as NA (as mentioned in the instructions). These questions will not be considered in the cumulative score.</a:t>
            </a:r>
          </a:p>
        </p:txBody>
      </p:sp>
      <p:graphicFrame>
        <p:nvGraphicFramePr>
          <p:cNvPr id="25" name="Table 24">
            <a:extLst>
              <a:ext uri="{FF2B5EF4-FFF2-40B4-BE49-F238E27FC236}">
                <a16:creationId xmlns:a16="http://schemas.microsoft.com/office/drawing/2014/main" id="{A4AC555C-1570-45AC-A83A-C9D059CA0E4E}"/>
              </a:ext>
            </a:extLst>
          </p:cNvPr>
          <p:cNvGraphicFramePr>
            <a:graphicFrameLocks noGrp="1"/>
          </p:cNvGraphicFramePr>
          <p:nvPr>
            <p:extLst>
              <p:ext uri="{D42A27DB-BD31-4B8C-83A1-F6EECF244321}">
                <p14:modId xmlns:p14="http://schemas.microsoft.com/office/powerpoint/2010/main" val="1766167016"/>
              </p:ext>
            </p:extLst>
          </p:nvPr>
        </p:nvGraphicFramePr>
        <p:xfrm>
          <a:off x="1172210" y="4570579"/>
          <a:ext cx="4513580" cy="2555093"/>
        </p:xfrm>
        <a:graphic>
          <a:graphicData uri="http://schemas.openxmlformats.org/drawingml/2006/table">
            <a:tbl>
              <a:tblPr>
                <a:tableStyleId>{21E4AEA4-8DFA-4A89-87EB-49C32662AFE0}</a:tableStyleId>
              </a:tblPr>
              <a:tblGrid>
                <a:gridCol w="3122274">
                  <a:extLst>
                    <a:ext uri="{9D8B030D-6E8A-4147-A177-3AD203B41FA5}">
                      <a16:colId xmlns:a16="http://schemas.microsoft.com/office/drawing/2014/main" val="1681714408"/>
                    </a:ext>
                  </a:extLst>
                </a:gridCol>
                <a:gridCol w="1391306">
                  <a:extLst>
                    <a:ext uri="{9D8B030D-6E8A-4147-A177-3AD203B41FA5}">
                      <a16:colId xmlns:a16="http://schemas.microsoft.com/office/drawing/2014/main" val="3768796050"/>
                    </a:ext>
                  </a:extLst>
                </a:gridCol>
              </a:tblGrid>
              <a:tr h="225716">
                <a:tc gridSpan="2">
                  <a:txBody>
                    <a:bodyPr/>
                    <a:lstStyle/>
                    <a:p>
                      <a:pPr algn="ctr" fontAlgn="b"/>
                      <a:r>
                        <a:rPr lang="en-IN" sz="1100" u="none" strike="noStrike" dirty="0">
                          <a:effectLst/>
                        </a:rPr>
                        <a:t>SCORING SCALE</a:t>
                      </a:r>
                      <a:endParaRPr lang="en-IN" sz="11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IN"/>
                    </a:p>
                  </a:txBody>
                  <a:tcPr/>
                </a:tc>
                <a:extLst>
                  <a:ext uri="{0D108BD9-81ED-4DB2-BD59-A6C34878D82A}">
                    <a16:rowId xmlns:a16="http://schemas.microsoft.com/office/drawing/2014/main" val="2161129012"/>
                  </a:ext>
                </a:extLst>
              </a:tr>
              <a:tr h="297937">
                <a:tc>
                  <a:txBody>
                    <a:bodyPr/>
                    <a:lstStyle/>
                    <a:p>
                      <a:pPr algn="ctr" fontAlgn="b"/>
                      <a:r>
                        <a:rPr lang="en-US" sz="1100" b="0" i="0" u="none" strike="noStrike" dirty="0">
                          <a:solidFill>
                            <a:srgbClr val="000000"/>
                          </a:solidFill>
                          <a:effectLst/>
                          <a:latin typeface="Calibri" panose="020F0502020204030204" pitchFamily="34" charset="0"/>
                        </a:rPr>
                        <a:t>NA</a:t>
                      </a:r>
                    </a:p>
                  </a:txBody>
                  <a:tcPr marL="9525" marR="9525" marT="9525" marB="0" anchor="b"/>
                </a:tc>
                <a:tc>
                  <a:txBody>
                    <a:bodyPr/>
                    <a:lstStyle/>
                    <a:p>
                      <a:pPr algn="ctr" fontAlgn="b"/>
                      <a:r>
                        <a:rPr lang="en-US" sz="1100" b="0" i="0" u="none" strike="noStrike" dirty="0">
                          <a:solidFill>
                            <a:srgbClr val="000000"/>
                          </a:solidFill>
                          <a:effectLst/>
                          <a:latin typeface="Calibri" panose="020F0502020204030204" pitchFamily="34" charset="0"/>
                        </a:rPr>
                        <a:t>N</a:t>
                      </a:r>
                      <a:r>
                        <a:rPr lang="en-IN" sz="1100" b="0" i="0" u="none" strike="noStrike" dirty="0">
                          <a:solidFill>
                            <a:srgbClr val="000000"/>
                          </a:solidFill>
                          <a:effectLst/>
                          <a:latin typeface="Calibri" panose="020F0502020204030204" pitchFamily="34" charset="0"/>
                        </a:rPr>
                        <a:t>o score</a:t>
                      </a:r>
                    </a:p>
                  </a:txBody>
                  <a:tcPr marL="9525" marR="9525" marT="9525" marB="0" anchor="b"/>
                </a:tc>
                <a:extLst>
                  <a:ext uri="{0D108BD9-81ED-4DB2-BD59-A6C34878D82A}">
                    <a16:rowId xmlns:a16="http://schemas.microsoft.com/office/drawing/2014/main" val="3960091274"/>
                  </a:ext>
                </a:extLst>
              </a:tr>
              <a:tr h="451431">
                <a:tc>
                  <a:txBody>
                    <a:bodyPr/>
                    <a:lstStyle/>
                    <a:p>
                      <a:pPr algn="ctr" fontAlgn="b"/>
                      <a:r>
                        <a:rPr lang="en-US" sz="1100" u="none" strike="noStrike" dirty="0">
                          <a:effectLst/>
                        </a:rPr>
                        <a:t>Yes, we can meet this requirement successfully with the current version of the software.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1100" u="none" strike="noStrike" dirty="0">
                          <a:effectLst/>
                        </a:rPr>
                        <a:t>4</a:t>
                      </a:r>
                      <a:endParaRPr lang="en-IN"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01401568"/>
                  </a:ext>
                </a:extLst>
              </a:tr>
              <a:tr h="451431">
                <a:tc>
                  <a:txBody>
                    <a:bodyPr/>
                    <a:lstStyle/>
                    <a:p>
                      <a:pPr algn="ctr" fontAlgn="b"/>
                      <a:r>
                        <a:rPr lang="en-US" sz="1100" u="none" strike="noStrike" dirty="0">
                          <a:effectLst/>
                        </a:rPr>
                        <a:t>We can meet this requirement via customization.</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1100" u="none" strike="noStrike" dirty="0">
                          <a:effectLst/>
                        </a:rPr>
                        <a:t>3</a:t>
                      </a:r>
                      <a:endParaRPr lang="en-IN"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62447242"/>
                  </a:ext>
                </a:extLst>
              </a:tr>
              <a:tr h="451431">
                <a:tc>
                  <a:txBody>
                    <a:bodyPr/>
                    <a:lstStyle/>
                    <a:p>
                      <a:pPr algn="ctr" fontAlgn="b"/>
                      <a:r>
                        <a:rPr lang="en-US" sz="1100" u="none" strike="noStrike" dirty="0">
                          <a:effectLst/>
                        </a:rPr>
                        <a:t>We can meet this requirement with a future version of the software.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1100" u="none" strike="noStrike" dirty="0">
                          <a:effectLst/>
                        </a:rPr>
                        <a:t>2</a:t>
                      </a:r>
                      <a:endParaRPr lang="en-IN"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13169457"/>
                  </a:ext>
                </a:extLst>
              </a:tr>
              <a:tr h="451431">
                <a:tc>
                  <a:txBody>
                    <a:bodyPr/>
                    <a:lstStyle/>
                    <a:p>
                      <a:pPr algn="ctr" fontAlgn="b"/>
                      <a:r>
                        <a:rPr lang="en-US" sz="1100" u="none" strike="noStrike" dirty="0">
                          <a:effectLst/>
                        </a:rPr>
                        <a:t>We can meet this requirement by partnering with another 3rd party solution.</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1100" u="none" strike="noStrike" dirty="0">
                          <a:effectLst/>
                        </a:rPr>
                        <a:t>1</a:t>
                      </a:r>
                      <a:endParaRPr lang="en-IN"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27713412"/>
                  </a:ext>
                </a:extLst>
              </a:tr>
              <a:tr h="225716">
                <a:tc>
                  <a:txBody>
                    <a:bodyPr/>
                    <a:lstStyle/>
                    <a:p>
                      <a:pPr algn="ctr" fontAlgn="b"/>
                      <a:r>
                        <a:rPr lang="en-US" sz="1100" u="none" strike="noStrike" dirty="0">
                          <a:effectLst/>
                        </a:rPr>
                        <a:t>No, we cannot meet this requirement</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1100" u="none" strike="noStrike" dirty="0">
                          <a:effectLst/>
                        </a:rPr>
                        <a:t>0</a:t>
                      </a:r>
                      <a:endParaRPr lang="en-IN"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7576249"/>
                  </a:ext>
                </a:extLst>
              </a:tr>
            </a:tbl>
          </a:graphicData>
        </a:graphic>
      </p:graphicFrame>
      <p:grpSp>
        <p:nvGrpSpPr>
          <p:cNvPr id="26" name="Group 25">
            <a:extLst>
              <a:ext uri="{FF2B5EF4-FFF2-40B4-BE49-F238E27FC236}">
                <a16:creationId xmlns:a16="http://schemas.microsoft.com/office/drawing/2014/main" id="{D1BFE694-C5E3-4A5B-BECA-CFED6BD5BA68}"/>
              </a:ext>
            </a:extLst>
          </p:cNvPr>
          <p:cNvGrpSpPr/>
          <p:nvPr/>
        </p:nvGrpSpPr>
        <p:grpSpPr>
          <a:xfrm>
            <a:off x="610840" y="7479932"/>
            <a:ext cx="4544258" cy="369332"/>
            <a:chOff x="990906" y="1899139"/>
            <a:chExt cx="4544258" cy="369332"/>
          </a:xfrm>
        </p:grpSpPr>
        <p:grpSp>
          <p:nvGrpSpPr>
            <p:cNvPr id="27" name="Group 26">
              <a:extLst>
                <a:ext uri="{FF2B5EF4-FFF2-40B4-BE49-F238E27FC236}">
                  <a16:creationId xmlns:a16="http://schemas.microsoft.com/office/drawing/2014/main" id="{4033389A-7237-4199-AFF6-EDDEA661919A}"/>
                </a:ext>
              </a:extLst>
            </p:cNvPr>
            <p:cNvGrpSpPr/>
            <p:nvPr/>
          </p:nvGrpSpPr>
          <p:grpSpPr>
            <a:xfrm>
              <a:off x="990906" y="1899139"/>
              <a:ext cx="4544258" cy="369332"/>
              <a:chOff x="990906" y="1899139"/>
              <a:chExt cx="4544258" cy="369332"/>
            </a:xfrm>
          </p:grpSpPr>
          <p:sp>
            <p:nvSpPr>
              <p:cNvPr id="29" name="TextBox 28">
                <a:extLst>
                  <a:ext uri="{FF2B5EF4-FFF2-40B4-BE49-F238E27FC236}">
                    <a16:creationId xmlns:a16="http://schemas.microsoft.com/office/drawing/2014/main" id="{54F6623B-AD19-43D3-A273-DD6C1993FDCB}"/>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3.2</a:t>
                </a:r>
              </a:p>
            </p:txBody>
          </p:sp>
          <p:sp>
            <p:nvSpPr>
              <p:cNvPr id="30" name="TextBox 29">
                <a:extLst>
                  <a:ext uri="{FF2B5EF4-FFF2-40B4-BE49-F238E27FC236}">
                    <a16:creationId xmlns:a16="http://schemas.microsoft.com/office/drawing/2014/main" id="{A24250A1-2AB5-4A81-B90B-2FAF904BD371}"/>
                  </a:ext>
                </a:extLst>
              </p:cNvPr>
              <p:cNvSpPr txBox="1"/>
              <p:nvPr/>
            </p:nvSpPr>
            <p:spPr>
              <a:xfrm>
                <a:off x="1496173" y="1899139"/>
                <a:ext cx="4038991" cy="369332"/>
              </a:xfrm>
              <a:prstGeom prst="rect">
                <a:avLst/>
              </a:prstGeom>
              <a:noFill/>
            </p:spPr>
            <p:txBody>
              <a:bodyPr wrap="none" rtlCol="0">
                <a:spAutoFit/>
              </a:bodyPr>
              <a:lstStyle/>
              <a:p>
                <a:r>
                  <a:rPr lang="en-IN" b="1" dirty="0">
                    <a:solidFill>
                      <a:srgbClr val="85C441"/>
                    </a:solidFill>
                  </a:rPr>
                  <a:t>Adding Questions To The RFP Templates </a:t>
                </a:r>
              </a:p>
            </p:txBody>
          </p:sp>
        </p:grpSp>
        <p:cxnSp>
          <p:nvCxnSpPr>
            <p:cNvPr id="28" name="Straight Connector 27">
              <a:extLst>
                <a:ext uri="{FF2B5EF4-FFF2-40B4-BE49-F238E27FC236}">
                  <a16:creationId xmlns:a16="http://schemas.microsoft.com/office/drawing/2014/main" id="{38F4BE2A-BB8D-484F-8224-4E8323DE2580}"/>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BB424AB4-7510-4E11-93BB-0070FD4F8F4A}"/>
              </a:ext>
            </a:extLst>
          </p:cNvPr>
          <p:cNvSpPr txBox="1"/>
          <p:nvPr/>
        </p:nvSpPr>
        <p:spPr>
          <a:xfrm>
            <a:off x="610840" y="8048213"/>
            <a:ext cx="5593067" cy="1200329"/>
          </a:xfrm>
          <a:prstGeom prst="rect">
            <a:avLst/>
          </a:prstGeom>
          <a:noFill/>
        </p:spPr>
        <p:txBody>
          <a:bodyPr wrap="square" rtlCol="0">
            <a:spAutoFit/>
          </a:bodyPr>
          <a:lstStyle/>
          <a:p>
            <a:r>
              <a:rPr lang="en-IN" sz="1200" dirty="0"/>
              <a:t>Here is the step by step process to add more questions to any of the RFP templates.</a:t>
            </a:r>
          </a:p>
          <a:p>
            <a:endParaRPr lang="en-IN" sz="1200" dirty="0"/>
          </a:p>
          <a:p>
            <a:pPr marL="228600" indent="-228600">
              <a:buFont typeface="Wingdings" panose="05000000000000000000" pitchFamily="2" charset="2"/>
              <a:buChar char="§"/>
            </a:pPr>
            <a:r>
              <a:rPr lang="en-IN" sz="1200" dirty="0"/>
              <a:t>Select the template in which new questions are to be added. Lets say you would like to add some questions to the Cash Application template.</a:t>
            </a:r>
          </a:p>
          <a:p>
            <a:pPr marL="228600" indent="-228600">
              <a:buAutoNum type="arabicPeriod"/>
            </a:pPr>
            <a:endParaRPr lang="en-IN" sz="1200" dirty="0"/>
          </a:p>
          <a:p>
            <a:endParaRPr lang="en-IN" sz="1200" dirty="0"/>
          </a:p>
        </p:txBody>
      </p:sp>
      <p:sp>
        <p:nvSpPr>
          <p:cNvPr id="2" name="TextBox 1">
            <a:extLst>
              <a:ext uri="{FF2B5EF4-FFF2-40B4-BE49-F238E27FC236}">
                <a16:creationId xmlns:a16="http://schemas.microsoft.com/office/drawing/2014/main" id="{D8629303-B8B2-41E7-AD6F-C25CE1E2B9D4}"/>
              </a:ext>
            </a:extLst>
          </p:cNvPr>
          <p:cNvSpPr txBox="1"/>
          <p:nvPr/>
        </p:nvSpPr>
        <p:spPr>
          <a:xfrm>
            <a:off x="2486024" y="7156766"/>
            <a:ext cx="1781175" cy="215444"/>
          </a:xfrm>
          <a:prstGeom prst="rect">
            <a:avLst/>
          </a:prstGeom>
          <a:noFill/>
        </p:spPr>
        <p:txBody>
          <a:bodyPr wrap="square" rtlCol="0">
            <a:spAutoFit/>
          </a:bodyPr>
          <a:lstStyle/>
          <a:p>
            <a:pPr algn="ctr"/>
            <a:r>
              <a:rPr lang="en-IN" sz="800" dirty="0"/>
              <a:t>Table 1</a:t>
            </a:r>
          </a:p>
        </p:txBody>
      </p:sp>
    </p:spTree>
    <p:extLst>
      <p:ext uri="{BB962C8B-B14F-4D97-AF65-F5344CB8AC3E}">
        <p14:creationId xmlns:p14="http://schemas.microsoft.com/office/powerpoint/2010/main" val="1092571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EE462F16-336A-487D-8ECE-30E66E632697}"/>
              </a:ext>
            </a:extLst>
          </p:cNvPr>
          <p:cNvSpPr txBox="1"/>
          <p:nvPr/>
        </p:nvSpPr>
        <p:spPr>
          <a:xfrm>
            <a:off x="657225" y="921424"/>
            <a:ext cx="5644515" cy="7663636"/>
          </a:xfrm>
          <a:prstGeom prst="rect">
            <a:avLst/>
          </a:prstGeom>
          <a:noFill/>
        </p:spPr>
        <p:txBody>
          <a:bodyPr wrap="square" rtlCol="0">
            <a:spAutoFit/>
          </a:bodyPr>
          <a:lstStyle/>
          <a:p>
            <a:pPr marL="228600" indent="-228600">
              <a:buFont typeface="Wingdings" panose="05000000000000000000" pitchFamily="2" charset="2"/>
              <a:buChar char="§"/>
            </a:pPr>
            <a:r>
              <a:rPr lang="en-IN" sz="1200" dirty="0"/>
              <a:t>Choose the General or Functional sheet (in this case, the CashApp tab, as shown below) based on the kind of questions you would like to add. Further, choose one of the existing categories or create a new one by adding more rows.</a:t>
            </a:r>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171450" indent="-171450">
              <a:buFont typeface="Wingdings" panose="05000000000000000000" pitchFamily="2" charset="2"/>
              <a:buChar char="§"/>
            </a:pPr>
            <a:endParaRPr lang="en-IN" sz="1200" dirty="0"/>
          </a:p>
          <a:p>
            <a:pPr marL="171450" indent="-171450">
              <a:buFont typeface="Wingdings" panose="05000000000000000000" pitchFamily="2" charset="2"/>
              <a:buChar char="§"/>
            </a:pPr>
            <a:r>
              <a:rPr lang="en-IN" sz="1200" dirty="0"/>
              <a:t>Once the category is chosen or created, add only </a:t>
            </a:r>
            <a:r>
              <a:rPr lang="en-IN" sz="1200" i="1" dirty="0"/>
              <a:t>one</a:t>
            </a:r>
            <a:r>
              <a:rPr lang="en-IN" sz="1200" dirty="0"/>
              <a:t> question in each row. This is essential for proper scoring.</a:t>
            </a:r>
          </a:p>
          <a:p>
            <a:pPr marL="228600" indent="-228600">
              <a:buFont typeface="+mj-lt"/>
              <a:buAutoNum type="arabicPeriod" startAt="2"/>
            </a:pPr>
            <a:endParaRPr lang="en-IN" sz="1200" dirty="0"/>
          </a:p>
          <a:p>
            <a:pPr marL="228600" indent="-228600">
              <a:buFont typeface="Wingdings" panose="05000000000000000000" pitchFamily="2" charset="2"/>
              <a:buChar char="§"/>
            </a:pPr>
            <a:r>
              <a:rPr lang="en-IN" sz="1200" dirty="0"/>
              <a:t>Once the questions are added, select the options column (for CashApp, it’s column C).</a:t>
            </a:r>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mj-lt"/>
              <a:buAutoNum type="arabicPeriod" startAt="2"/>
            </a:pPr>
            <a:endParaRPr lang="en-IN" sz="1200" dirty="0"/>
          </a:p>
          <a:p>
            <a:pPr marL="228600" indent="-228600">
              <a:buFont typeface="Wingdings" panose="05000000000000000000" pitchFamily="2" charset="2"/>
              <a:buChar char="§"/>
            </a:pPr>
            <a:r>
              <a:rPr lang="en-IN" sz="1200" dirty="0"/>
              <a:t>Copy the formula in all the new rows in the options column.</a:t>
            </a:r>
          </a:p>
          <a:p>
            <a:pPr marL="228600" indent="-228600">
              <a:buFont typeface="+mj-lt"/>
              <a:buAutoNum type="arabicPeriod" startAt="2"/>
            </a:pPr>
            <a:endParaRPr lang="en-IN" sz="1200" dirty="0"/>
          </a:p>
          <a:p>
            <a:endParaRPr lang="en-IN" sz="1200" dirty="0"/>
          </a:p>
          <a:p>
            <a:endParaRPr lang="en-IN" sz="1200" dirty="0"/>
          </a:p>
        </p:txBody>
      </p:sp>
      <p:pic>
        <p:nvPicPr>
          <p:cNvPr id="4" name="Picture 3">
            <a:extLst>
              <a:ext uri="{FF2B5EF4-FFF2-40B4-BE49-F238E27FC236}">
                <a16:creationId xmlns:a16="http://schemas.microsoft.com/office/drawing/2014/main" id="{DF6C0052-F6AD-4B7A-AA43-0A7D707CF5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6900" y="1668433"/>
            <a:ext cx="3337560" cy="2034540"/>
          </a:xfrm>
          <a:prstGeom prst="rect">
            <a:avLst/>
          </a:prstGeom>
        </p:spPr>
      </p:pic>
      <p:pic>
        <p:nvPicPr>
          <p:cNvPr id="6" name="Picture 5">
            <a:extLst>
              <a:ext uri="{FF2B5EF4-FFF2-40B4-BE49-F238E27FC236}">
                <a16:creationId xmlns:a16="http://schemas.microsoft.com/office/drawing/2014/main" id="{3DA290C5-F4DD-4596-8E82-3E514F3868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9788" y="4953000"/>
            <a:ext cx="1639388" cy="2206036"/>
          </a:xfrm>
          <a:prstGeom prst="rect">
            <a:avLst/>
          </a:prstGeom>
        </p:spPr>
      </p:pic>
      <p:pic>
        <p:nvPicPr>
          <p:cNvPr id="8" name="Picture 7">
            <a:extLst>
              <a:ext uri="{FF2B5EF4-FFF2-40B4-BE49-F238E27FC236}">
                <a16:creationId xmlns:a16="http://schemas.microsoft.com/office/drawing/2014/main" id="{7AD62399-715F-4AC7-815F-08F8A44F2001}"/>
              </a:ext>
            </a:extLst>
          </p:cNvPr>
          <p:cNvPicPr>
            <a:picLocks noChangeAspect="1"/>
          </p:cNvPicPr>
          <p:nvPr/>
        </p:nvPicPr>
        <p:blipFill rotWithShape="1">
          <a:blip r:embed="rId5">
            <a:extLst>
              <a:ext uri="{28A0092B-C50C-407E-A947-70E740481C1C}">
                <a14:useLocalDpi xmlns:a14="http://schemas.microsoft.com/office/drawing/2010/main" val="0"/>
              </a:ext>
            </a:extLst>
          </a:blip>
          <a:srcRect t="1987" r="3011"/>
          <a:stretch/>
        </p:blipFill>
        <p:spPr>
          <a:xfrm>
            <a:off x="2575968" y="7945912"/>
            <a:ext cx="2118415" cy="1656298"/>
          </a:xfrm>
          <a:prstGeom prst="rect">
            <a:avLst/>
          </a:prstGeom>
        </p:spPr>
      </p:pic>
      <p:sp>
        <p:nvSpPr>
          <p:cNvPr id="9" name="TextBox 8">
            <a:extLst>
              <a:ext uri="{FF2B5EF4-FFF2-40B4-BE49-F238E27FC236}">
                <a16:creationId xmlns:a16="http://schemas.microsoft.com/office/drawing/2014/main" id="{594BD487-E376-4115-98B6-7B52FEC73C97}"/>
              </a:ext>
            </a:extLst>
          </p:cNvPr>
          <p:cNvSpPr txBox="1"/>
          <p:nvPr/>
        </p:nvSpPr>
        <p:spPr>
          <a:xfrm>
            <a:off x="3124200" y="3702973"/>
            <a:ext cx="1051560" cy="215444"/>
          </a:xfrm>
          <a:prstGeom prst="rect">
            <a:avLst/>
          </a:prstGeom>
          <a:noFill/>
        </p:spPr>
        <p:txBody>
          <a:bodyPr wrap="square" rtlCol="0">
            <a:spAutoFit/>
          </a:bodyPr>
          <a:lstStyle/>
          <a:p>
            <a:pPr algn="ctr"/>
            <a:r>
              <a:rPr lang="en-IN" sz="800" dirty="0"/>
              <a:t>Figure 2</a:t>
            </a:r>
          </a:p>
        </p:txBody>
      </p:sp>
      <p:sp>
        <p:nvSpPr>
          <p:cNvPr id="11" name="TextBox 10">
            <a:extLst>
              <a:ext uri="{FF2B5EF4-FFF2-40B4-BE49-F238E27FC236}">
                <a16:creationId xmlns:a16="http://schemas.microsoft.com/office/drawing/2014/main" id="{C18D30DE-2F11-48EC-AC95-750BB9019CF7}"/>
              </a:ext>
            </a:extLst>
          </p:cNvPr>
          <p:cNvSpPr txBox="1"/>
          <p:nvPr/>
        </p:nvSpPr>
        <p:spPr>
          <a:xfrm>
            <a:off x="2953702" y="7229308"/>
            <a:ext cx="1051560" cy="215444"/>
          </a:xfrm>
          <a:prstGeom prst="rect">
            <a:avLst/>
          </a:prstGeom>
          <a:noFill/>
        </p:spPr>
        <p:txBody>
          <a:bodyPr wrap="square" rtlCol="0">
            <a:spAutoFit/>
          </a:bodyPr>
          <a:lstStyle/>
          <a:p>
            <a:pPr algn="ctr"/>
            <a:r>
              <a:rPr lang="en-IN" sz="800" dirty="0"/>
              <a:t>    Figure 3</a:t>
            </a:r>
          </a:p>
        </p:txBody>
      </p:sp>
      <p:sp>
        <p:nvSpPr>
          <p:cNvPr id="12" name="TextBox 11">
            <a:extLst>
              <a:ext uri="{FF2B5EF4-FFF2-40B4-BE49-F238E27FC236}">
                <a16:creationId xmlns:a16="http://schemas.microsoft.com/office/drawing/2014/main" id="{9D6489EB-C95C-4929-8C46-23780B60B403}"/>
              </a:ext>
            </a:extLst>
          </p:cNvPr>
          <p:cNvSpPr txBox="1"/>
          <p:nvPr/>
        </p:nvSpPr>
        <p:spPr>
          <a:xfrm>
            <a:off x="2953702" y="9602210"/>
            <a:ext cx="1051560" cy="215444"/>
          </a:xfrm>
          <a:prstGeom prst="rect">
            <a:avLst/>
          </a:prstGeom>
          <a:noFill/>
        </p:spPr>
        <p:txBody>
          <a:bodyPr wrap="square" rtlCol="0">
            <a:spAutoFit/>
          </a:bodyPr>
          <a:lstStyle/>
          <a:p>
            <a:pPr algn="ctr"/>
            <a:r>
              <a:rPr lang="en-IN" sz="800" dirty="0"/>
              <a:t>    Figure 4</a:t>
            </a:r>
          </a:p>
        </p:txBody>
      </p:sp>
    </p:spTree>
    <p:extLst>
      <p:ext uri="{BB962C8B-B14F-4D97-AF65-F5344CB8AC3E}">
        <p14:creationId xmlns:p14="http://schemas.microsoft.com/office/powerpoint/2010/main" val="1088882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96CE39-238D-4599-A78B-BA12D41DD0C9}"/>
              </a:ext>
            </a:extLst>
          </p:cNvPr>
          <p:cNvSpPr txBox="1"/>
          <p:nvPr/>
        </p:nvSpPr>
        <p:spPr>
          <a:xfrm>
            <a:off x="373380" y="632460"/>
            <a:ext cx="6080760" cy="5816977"/>
          </a:xfrm>
          <a:prstGeom prst="rect">
            <a:avLst/>
          </a:prstGeom>
          <a:noFill/>
        </p:spPr>
        <p:txBody>
          <a:bodyPr wrap="square" rtlCol="0">
            <a:spAutoFit/>
          </a:bodyPr>
          <a:lstStyle/>
          <a:p>
            <a:pPr marL="171450" indent="-171450">
              <a:buFont typeface="Wingdings" panose="05000000000000000000" pitchFamily="2" charset="2"/>
              <a:buChar char="§"/>
            </a:pPr>
            <a:r>
              <a:rPr lang="en-IN" sz="1200" dirty="0"/>
              <a:t> Next, go to the Score Tab and use the password to unlock the sheet. If the questions were added in the General section, the Cumulative score formula corresponding to the General section has to be changed and likewise for the Functional section (EIPP, Cash Application, etc.).</a:t>
            </a:r>
          </a:p>
          <a:p>
            <a:pPr marL="171450" indent="-171450">
              <a:buFont typeface="Wingdings" panose="05000000000000000000" pitchFamily="2" charset="2"/>
              <a:buChar char="§"/>
            </a:pPr>
            <a:endParaRPr lang="en-IN" sz="1200" dirty="0"/>
          </a:p>
          <a:p>
            <a:pPr marL="171450" indent="-171450">
              <a:buFont typeface="Wingdings" panose="05000000000000000000" pitchFamily="2" charset="2"/>
              <a:buChar char="§"/>
            </a:pPr>
            <a:endParaRPr lang="en-IN" sz="1200" dirty="0"/>
          </a:p>
          <a:p>
            <a:pPr marL="171450" indent="-171450">
              <a:buFont typeface="Wingdings" panose="05000000000000000000" pitchFamily="2" charset="2"/>
              <a:buChar char="§"/>
            </a:pPr>
            <a:endParaRPr lang="en-IN" sz="1200" dirty="0"/>
          </a:p>
          <a:p>
            <a:endParaRPr lang="en-IN" sz="1200" dirty="0"/>
          </a:p>
          <a:p>
            <a:pPr marL="171450" indent="-171450">
              <a:buFont typeface="Wingdings" panose="05000000000000000000" pitchFamily="2" charset="2"/>
              <a:buChar char="§"/>
            </a:pPr>
            <a:endParaRPr lang="en-IN" sz="1200" dirty="0"/>
          </a:p>
          <a:p>
            <a:pPr lvl="0"/>
            <a:r>
              <a:rPr lang="en-IN" sz="1200" dirty="0">
                <a:solidFill>
                  <a:prstClr val="black"/>
                </a:solidFill>
              </a:rPr>
              <a:t>     </a:t>
            </a:r>
          </a:p>
          <a:p>
            <a:pPr lvl="0"/>
            <a:endParaRPr lang="en-IN" sz="1200" dirty="0">
              <a:solidFill>
                <a:prstClr val="black"/>
              </a:solidFill>
            </a:endParaRPr>
          </a:p>
          <a:p>
            <a:pPr lvl="0"/>
            <a:endParaRPr lang="en-IN" sz="1200" dirty="0">
              <a:solidFill>
                <a:prstClr val="black"/>
              </a:solidFill>
            </a:endParaRPr>
          </a:p>
          <a:p>
            <a:pPr marL="171450" indent="-171450">
              <a:buFont typeface="Wingdings" panose="05000000000000000000" pitchFamily="2" charset="2"/>
              <a:buChar char="§"/>
            </a:pPr>
            <a:endParaRPr lang="en-IN" sz="1200" dirty="0"/>
          </a:p>
          <a:p>
            <a:pPr marL="171450" indent="-171450">
              <a:buFont typeface="Wingdings" panose="05000000000000000000" pitchFamily="2" charset="2"/>
              <a:buChar char="§"/>
            </a:pPr>
            <a:r>
              <a:rPr lang="en-IN" sz="1200" dirty="0"/>
              <a:t>To recalibrate the formula so that the scoring works properly, please change the ‘last row number’ in the formula to the new ‘last row number’.</a:t>
            </a:r>
          </a:p>
          <a:p>
            <a:pPr lvl="0"/>
            <a:endParaRPr lang="en-IN" sz="1200" dirty="0">
              <a:solidFill>
                <a:prstClr val="black"/>
              </a:solidFill>
            </a:endParaRPr>
          </a:p>
          <a:p>
            <a:pPr lvl="0"/>
            <a:r>
              <a:rPr lang="en-IN" sz="1200" dirty="0">
                <a:solidFill>
                  <a:prstClr val="black"/>
                </a:solidFill>
              </a:rPr>
              <a:t>For example, the formula for CashApp is as follows - </a:t>
            </a:r>
            <a:endParaRPr lang="en-IN" sz="1200" dirty="0">
              <a:solidFill>
                <a:prstClr val="black">
                  <a:lumMod val="95000"/>
                  <a:lumOff val="5000"/>
                </a:prstClr>
              </a:solidFill>
            </a:endParaRPr>
          </a:p>
          <a:p>
            <a:pPr lvl="0"/>
            <a:r>
              <a:rPr lang="en-IN" sz="1200" dirty="0">
                <a:solidFill>
                  <a:srgbClr val="FF0000"/>
                </a:solidFill>
              </a:rPr>
              <a:t>    </a:t>
            </a:r>
            <a:endParaRPr lang="en-IN" sz="1200" dirty="0">
              <a:solidFill>
                <a:prstClr val="black"/>
              </a:solidFill>
            </a:endParaRPr>
          </a:p>
          <a:p>
            <a:pPr lvl="0"/>
            <a:r>
              <a:rPr lang="en-IN" sz="1200" dirty="0">
                <a:solidFill>
                  <a:srgbClr val="FF0000"/>
                </a:solidFill>
              </a:rPr>
              <a:t>SUMIFS(CashApp!D3:D113,CashApp!D3:D113,"&lt;&gt;NA",CashApp!D3:D113,"&lt;&gt;X"))/COUNTIFS(CashApp!D3:D113,"&lt;&gt;NA", CashApp!D3:D113, "&lt;&gt;X”</a:t>
            </a:r>
          </a:p>
          <a:p>
            <a:pPr marL="228600" lvl="0" indent="-228600">
              <a:buFont typeface="+mj-lt"/>
              <a:buAutoNum type="arabicPeriod" startAt="2"/>
            </a:pPr>
            <a:endParaRPr lang="en-IN" sz="1200" dirty="0">
              <a:solidFill>
                <a:srgbClr val="FF0000"/>
              </a:solidFill>
            </a:endParaRPr>
          </a:p>
          <a:p>
            <a:pPr lvl="0"/>
            <a:r>
              <a:rPr lang="en-IN" sz="1200" dirty="0">
                <a:solidFill>
                  <a:prstClr val="black"/>
                </a:solidFill>
              </a:rPr>
              <a:t>Let’s say you have added four more questions. The new ‘last row number’ would be 117. So,      the new formula will now read – </a:t>
            </a:r>
          </a:p>
          <a:p>
            <a:pPr marL="228600" lvl="0" indent="-228600">
              <a:buFont typeface="+mj-lt"/>
              <a:buAutoNum type="arabicPeriod" startAt="8"/>
            </a:pPr>
            <a:endParaRPr lang="en-IN" sz="1200" dirty="0">
              <a:solidFill>
                <a:srgbClr val="FF0000"/>
              </a:solidFill>
            </a:endParaRPr>
          </a:p>
          <a:p>
            <a:pPr lvl="0"/>
            <a:r>
              <a:rPr lang="en-IN" sz="1200" dirty="0">
                <a:solidFill>
                  <a:srgbClr val="FF0000"/>
                </a:solidFill>
              </a:rPr>
              <a:t>SUMIFS(CashApp!D3:D117,CashApp!D3:D117,"&lt;&gt;NA",CashApp!D3:D117,"&lt;&gt;X"))/COUNTIFS(CashApp!D3:D117,"&lt;&gt;NA", CashApp!D3:D117, "&lt;&gt;X“</a:t>
            </a:r>
            <a:endParaRPr lang="en-IN" sz="1200" dirty="0"/>
          </a:p>
          <a:p>
            <a:endParaRPr lang="en-IN" sz="1200" dirty="0"/>
          </a:p>
          <a:p>
            <a:pPr marL="171450" indent="-171450">
              <a:buFont typeface="Wingdings" panose="05000000000000000000" pitchFamily="2" charset="2"/>
              <a:buChar char="§"/>
            </a:pPr>
            <a:r>
              <a:rPr lang="en-IN" sz="1200" dirty="0">
                <a:solidFill>
                  <a:schemeClr val="tx1">
                    <a:lumMod val="95000"/>
                    <a:lumOff val="5000"/>
                  </a:schemeClr>
                </a:solidFill>
              </a:rPr>
              <a:t>Once the formulae have been added, protect the sheet and allow edit ranges (the steps are outlined in the next section).</a:t>
            </a:r>
          </a:p>
          <a:p>
            <a:endParaRPr lang="en-IN" sz="1200" dirty="0"/>
          </a:p>
        </p:txBody>
      </p:sp>
      <p:pic>
        <p:nvPicPr>
          <p:cNvPr id="5" name="Picture 4">
            <a:extLst>
              <a:ext uri="{FF2B5EF4-FFF2-40B4-BE49-F238E27FC236}">
                <a16:creationId xmlns:a16="http://schemas.microsoft.com/office/drawing/2014/main" id="{3B26BACE-B151-4651-9D94-DFABD079FC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0023" y="1538734"/>
            <a:ext cx="4873581" cy="1156841"/>
          </a:xfrm>
          <a:prstGeom prst="rect">
            <a:avLst/>
          </a:prstGeom>
        </p:spPr>
      </p:pic>
      <p:sp>
        <p:nvSpPr>
          <p:cNvPr id="6" name="TextBox 5">
            <a:extLst>
              <a:ext uri="{FF2B5EF4-FFF2-40B4-BE49-F238E27FC236}">
                <a16:creationId xmlns:a16="http://schemas.microsoft.com/office/drawing/2014/main" id="{C9F52A26-72EB-49BC-93BE-A904BFC18CD2}"/>
              </a:ext>
            </a:extLst>
          </p:cNvPr>
          <p:cNvSpPr txBox="1"/>
          <p:nvPr/>
        </p:nvSpPr>
        <p:spPr>
          <a:xfrm>
            <a:off x="2775902" y="2711450"/>
            <a:ext cx="1051560" cy="215444"/>
          </a:xfrm>
          <a:prstGeom prst="rect">
            <a:avLst/>
          </a:prstGeom>
          <a:noFill/>
        </p:spPr>
        <p:txBody>
          <a:bodyPr wrap="square" rtlCol="0">
            <a:spAutoFit/>
          </a:bodyPr>
          <a:lstStyle/>
          <a:p>
            <a:pPr algn="ctr"/>
            <a:r>
              <a:rPr lang="en-IN" sz="800" dirty="0"/>
              <a:t>    Figure 4</a:t>
            </a:r>
          </a:p>
        </p:txBody>
      </p:sp>
    </p:spTree>
    <p:extLst>
      <p:ext uri="{BB962C8B-B14F-4D97-AF65-F5344CB8AC3E}">
        <p14:creationId xmlns:p14="http://schemas.microsoft.com/office/powerpoint/2010/main" val="2153347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208CF1-556B-472D-8EFB-10B508D0189C}"/>
              </a:ext>
            </a:extLst>
          </p:cNvPr>
          <p:cNvSpPr txBox="1">
            <a:spLocks/>
          </p:cNvSpPr>
          <p:nvPr/>
        </p:nvSpPr>
        <p:spPr>
          <a:xfrm>
            <a:off x="5933242" y="9663041"/>
            <a:ext cx="924758" cy="22904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8240808-5871-49DD-9F51-B1A0E10F37B5}" type="slidenum">
              <a:rPr lang="en-US" smtClean="0"/>
              <a:pPr/>
              <a:t>9</a:t>
            </a:fld>
            <a:endParaRPr lang="en-US" dirty="0"/>
          </a:p>
        </p:txBody>
      </p:sp>
      <p:sp>
        <p:nvSpPr>
          <p:cNvPr id="3" name="TextBox 2">
            <a:extLst>
              <a:ext uri="{FF2B5EF4-FFF2-40B4-BE49-F238E27FC236}">
                <a16:creationId xmlns:a16="http://schemas.microsoft.com/office/drawing/2014/main" id="{8C49E67A-296D-45AC-BFFE-AB71D4C0F2A2}"/>
              </a:ext>
            </a:extLst>
          </p:cNvPr>
          <p:cNvSpPr txBox="1"/>
          <p:nvPr/>
        </p:nvSpPr>
        <p:spPr>
          <a:xfrm>
            <a:off x="312829" y="891421"/>
            <a:ext cx="5760720" cy="461665"/>
          </a:xfrm>
          <a:prstGeom prst="rect">
            <a:avLst/>
          </a:prstGeom>
          <a:noFill/>
        </p:spPr>
        <p:txBody>
          <a:bodyPr wrap="square" rtlCol="0">
            <a:spAutoFit/>
          </a:bodyPr>
          <a:lstStyle/>
          <a:p>
            <a:endParaRPr lang="en-IN" sz="1200" dirty="0">
              <a:solidFill>
                <a:srgbClr val="FF0000"/>
              </a:solidFill>
            </a:endParaRPr>
          </a:p>
          <a:p>
            <a:endParaRPr lang="en-IN" sz="1200" dirty="0">
              <a:solidFill>
                <a:schemeClr val="tx1">
                  <a:lumMod val="95000"/>
                  <a:lumOff val="5000"/>
                </a:schemeClr>
              </a:solidFill>
            </a:endParaRPr>
          </a:p>
        </p:txBody>
      </p:sp>
      <p:sp>
        <p:nvSpPr>
          <p:cNvPr id="4" name="TextBox 3">
            <a:extLst>
              <a:ext uri="{FF2B5EF4-FFF2-40B4-BE49-F238E27FC236}">
                <a16:creationId xmlns:a16="http://schemas.microsoft.com/office/drawing/2014/main" id="{8C368E82-EA52-4F4F-A2CF-93F962D4539A}"/>
              </a:ext>
            </a:extLst>
          </p:cNvPr>
          <p:cNvSpPr txBox="1"/>
          <p:nvPr/>
        </p:nvSpPr>
        <p:spPr>
          <a:xfrm>
            <a:off x="609166" y="1353086"/>
            <a:ext cx="5890260" cy="6740307"/>
          </a:xfrm>
          <a:prstGeom prst="rect">
            <a:avLst/>
          </a:prstGeom>
          <a:noFill/>
        </p:spPr>
        <p:txBody>
          <a:bodyPr wrap="square" rtlCol="0">
            <a:spAutoFit/>
          </a:bodyPr>
          <a:lstStyle/>
          <a:p>
            <a:r>
              <a:rPr lang="en-IN" sz="1200" dirty="0"/>
              <a:t>All sheets are password protected. The default password for the sheets is </a:t>
            </a:r>
            <a:r>
              <a:rPr lang="en-IN" sz="1200" i="1" dirty="0">
                <a:solidFill>
                  <a:srgbClr val="FF0000"/>
                </a:solidFill>
              </a:rPr>
              <a:t>highradius</a:t>
            </a:r>
            <a:r>
              <a:rPr lang="en-IN" sz="1200" i="1" dirty="0"/>
              <a:t>. </a:t>
            </a:r>
            <a:r>
              <a:rPr lang="en-IN" sz="1200" dirty="0"/>
              <a:t>The Score column in every sheet is hidden. </a:t>
            </a:r>
          </a:p>
          <a:p>
            <a:endParaRPr lang="en-IN" sz="1200" dirty="0"/>
          </a:p>
          <a:p>
            <a:r>
              <a:rPr lang="en-IN" sz="1200" dirty="0"/>
              <a:t>The person responding to the RFP should enter a password to start answering the questions since the cells are locked. The default password is </a:t>
            </a:r>
            <a:r>
              <a:rPr lang="en-IN" sz="1200" i="1" dirty="0">
                <a:solidFill>
                  <a:srgbClr val="FF0000"/>
                </a:solidFill>
              </a:rPr>
              <a:t>high. </a:t>
            </a:r>
            <a:endParaRPr lang="en-IN" sz="1200" dirty="0"/>
          </a:p>
          <a:p>
            <a:endParaRPr lang="en-IN" sz="1200" dirty="0"/>
          </a:p>
          <a:p>
            <a:r>
              <a:rPr lang="en-IN" sz="1200" dirty="0"/>
              <a:t>The Score Tab sheet is also hidden and protected by a password. The default password is </a:t>
            </a:r>
            <a:r>
              <a:rPr lang="en-IN" sz="1200" i="1" dirty="0">
                <a:solidFill>
                  <a:srgbClr val="FF0000"/>
                </a:solidFill>
              </a:rPr>
              <a:t>highradius</a:t>
            </a:r>
            <a:r>
              <a:rPr lang="en-IN" sz="1200" dirty="0"/>
              <a:t>. It can be changed by selecting the </a:t>
            </a:r>
            <a:r>
              <a:rPr lang="en-IN" sz="1200" i="1" dirty="0"/>
              <a:t>Unprotect Sheet </a:t>
            </a:r>
            <a:r>
              <a:rPr lang="en-IN" sz="1200" dirty="0"/>
              <a:t>option under the Review Tab in the Excel Toolbar. </a:t>
            </a:r>
          </a:p>
          <a:p>
            <a:endParaRPr lang="en-IN" sz="1200" dirty="0"/>
          </a:p>
          <a:p>
            <a:r>
              <a:rPr lang="en-US" sz="1200" dirty="0">
                <a:solidFill>
                  <a:srgbClr val="5EA9DD"/>
                </a:solidFill>
              </a:rPr>
              <a:t>Steps To Allow Edit Ranges</a:t>
            </a:r>
          </a:p>
          <a:p>
            <a:endParaRPr lang="en-US" sz="1200" dirty="0">
              <a:solidFill>
                <a:srgbClr val="5EA9DD"/>
              </a:solidFill>
            </a:endParaRPr>
          </a:p>
          <a:p>
            <a:r>
              <a:rPr lang="en-US" sz="1200" dirty="0"/>
              <a:t>The ‘Allow Edit Ranges’ allows the user to edit only those cells defined in the range when the sheet is protected.</a:t>
            </a:r>
          </a:p>
          <a:p>
            <a:endParaRPr lang="en-US" sz="1200" dirty="0"/>
          </a:p>
          <a:p>
            <a:pPr marL="228600" indent="-228600">
              <a:buAutoNum type="arabicPeriod"/>
            </a:pPr>
            <a:r>
              <a:rPr lang="en-US" sz="1200" dirty="0"/>
              <a:t>Select the </a:t>
            </a:r>
            <a:r>
              <a:rPr lang="en-US" sz="1200" i="1" dirty="0"/>
              <a:t>Review</a:t>
            </a:r>
            <a:r>
              <a:rPr lang="en-US" sz="1200" dirty="0"/>
              <a:t> Tab in Excel.</a:t>
            </a:r>
          </a:p>
          <a:p>
            <a:pPr marL="228600" indent="-228600">
              <a:buAutoNum type="arabicPeriod"/>
            </a:pPr>
            <a:r>
              <a:rPr lang="en-US" sz="1200" dirty="0"/>
              <a:t>Click </a:t>
            </a:r>
            <a:r>
              <a:rPr lang="en-US" sz="1200" i="1" dirty="0"/>
              <a:t>Unprotect Sheet </a:t>
            </a:r>
            <a:r>
              <a:rPr lang="en-US" sz="1200" dirty="0"/>
              <a:t>and use </a:t>
            </a:r>
            <a:r>
              <a:rPr lang="en-US" sz="1200" i="1" dirty="0">
                <a:solidFill>
                  <a:srgbClr val="FF0000"/>
                </a:solidFill>
              </a:rPr>
              <a:t>highradius</a:t>
            </a:r>
            <a:r>
              <a:rPr lang="en-US" sz="1200" dirty="0"/>
              <a:t> to unlock the sheet.</a:t>
            </a:r>
          </a:p>
          <a:p>
            <a:pPr marL="228600" indent="-228600">
              <a:buAutoNum type="arabicPeriod"/>
            </a:pPr>
            <a:r>
              <a:rPr lang="en-US" sz="1200" dirty="0"/>
              <a:t>Next, click on </a:t>
            </a:r>
            <a:r>
              <a:rPr lang="en-US" sz="1200" i="1" dirty="0"/>
              <a:t>Allow Edit Ranges</a:t>
            </a:r>
            <a:r>
              <a:rPr lang="en-US" sz="1200" dirty="0"/>
              <a:t>.</a:t>
            </a:r>
          </a:p>
          <a:p>
            <a:pPr marL="228600" indent="-228600">
              <a:buAutoNum type="arabicPeriod"/>
            </a:pPr>
            <a:endParaRPr lang="en-US" sz="1200" dirty="0"/>
          </a:p>
          <a:p>
            <a:pPr marL="228600" indent="-228600">
              <a:buAutoNum type="arabicPeriod"/>
            </a:pPr>
            <a:endParaRPr lang="en-US" sz="1200" dirty="0"/>
          </a:p>
          <a:p>
            <a:pPr marL="228600" indent="-228600">
              <a:buAutoNum type="arabicPeriod"/>
            </a:pPr>
            <a:endParaRPr lang="en-US" sz="1200" dirty="0"/>
          </a:p>
          <a:p>
            <a:pPr marL="228600" indent="-228600">
              <a:buAutoNum type="arabicPeriod"/>
            </a:pPr>
            <a:endParaRPr lang="en-US" sz="1200" dirty="0"/>
          </a:p>
          <a:p>
            <a:pPr marL="228600" indent="-228600">
              <a:buAutoNum type="arabicPeriod"/>
            </a:pPr>
            <a:endParaRPr lang="en-US" sz="1200" dirty="0"/>
          </a:p>
          <a:p>
            <a:pPr marL="228600" indent="-228600">
              <a:buAutoNum type="arabicPeriod"/>
            </a:pPr>
            <a:endParaRPr lang="en-US" sz="1200" dirty="0"/>
          </a:p>
          <a:p>
            <a:pPr marL="228600" indent="-228600">
              <a:buAutoNum type="arabicPeriod"/>
            </a:pPr>
            <a:endParaRPr lang="en-US" sz="1200" dirty="0"/>
          </a:p>
          <a:p>
            <a:pPr marL="228600" indent="-228600">
              <a:buAutoNum type="arabicPeriod"/>
            </a:pPr>
            <a:r>
              <a:rPr lang="en-US" sz="1200" dirty="0"/>
              <a:t>Click on </a:t>
            </a:r>
            <a:r>
              <a:rPr lang="en-US" sz="1200" i="1" dirty="0"/>
              <a:t>Modify </a:t>
            </a:r>
            <a:r>
              <a:rPr lang="en-US" sz="1200" dirty="0"/>
              <a:t>and change the range in </a:t>
            </a:r>
            <a:r>
              <a:rPr lang="en-US" sz="1200" i="1" dirty="0"/>
              <a:t>Refers to Cells. </a:t>
            </a:r>
            <a:r>
              <a:rPr lang="en-US" sz="1200" dirty="0"/>
              <a:t>Make sure that the entire range in which the user selects the options is entered. Follow the same for the Description column.</a:t>
            </a:r>
          </a:p>
          <a:p>
            <a:pPr marL="228600" indent="-228600">
              <a:buAutoNum type="arabicPeriod"/>
            </a:pPr>
            <a:endParaRPr lang="en-US" sz="1200" dirty="0"/>
          </a:p>
          <a:p>
            <a:r>
              <a:rPr lang="en-US" sz="1200" dirty="0"/>
              <a:t>We hope these templates help you in selecting the right vendor for your project. If you have questions on how to use these templates or would like to talk to an expert, click here!</a:t>
            </a:r>
          </a:p>
          <a:p>
            <a:r>
              <a:rPr lang="en-US" sz="1200" dirty="0"/>
              <a:t> </a:t>
            </a:r>
          </a:p>
          <a:p>
            <a:endParaRPr lang="en-IN" sz="1200" dirty="0"/>
          </a:p>
          <a:p>
            <a:endParaRPr lang="en-IN" sz="1200" dirty="0"/>
          </a:p>
          <a:p>
            <a:endParaRPr lang="en-IN" sz="1200" b="1" dirty="0"/>
          </a:p>
        </p:txBody>
      </p:sp>
      <p:grpSp>
        <p:nvGrpSpPr>
          <p:cNvPr id="5" name="Group 4">
            <a:extLst>
              <a:ext uri="{FF2B5EF4-FFF2-40B4-BE49-F238E27FC236}">
                <a16:creationId xmlns:a16="http://schemas.microsoft.com/office/drawing/2014/main" id="{AE30292B-CDB3-49F1-B917-BF4D85F8677D}"/>
              </a:ext>
            </a:extLst>
          </p:cNvPr>
          <p:cNvGrpSpPr/>
          <p:nvPr/>
        </p:nvGrpSpPr>
        <p:grpSpPr>
          <a:xfrm>
            <a:off x="609166" y="891421"/>
            <a:ext cx="2703305" cy="369332"/>
            <a:chOff x="990906" y="1899139"/>
            <a:chExt cx="2703305" cy="369332"/>
          </a:xfrm>
        </p:grpSpPr>
        <p:grpSp>
          <p:nvGrpSpPr>
            <p:cNvPr id="6" name="Group 5">
              <a:extLst>
                <a:ext uri="{FF2B5EF4-FFF2-40B4-BE49-F238E27FC236}">
                  <a16:creationId xmlns:a16="http://schemas.microsoft.com/office/drawing/2014/main" id="{E2D6F602-B503-4D14-BE0F-D0AA2958E6C5}"/>
                </a:ext>
              </a:extLst>
            </p:cNvPr>
            <p:cNvGrpSpPr/>
            <p:nvPr/>
          </p:nvGrpSpPr>
          <p:grpSpPr>
            <a:xfrm>
              <a:off x="990906" y="1899139"/>
              <a:ext cx="2703305" cy="369332"/>
              <a:chOff x="990906" y="1899139"/>
              <a:chExt cx="2703305" cy="369332"/>
            </a:xfrm>
          </p:grpSpPr>
          <p:sp>
            <p:nvSpPr>
              <p:cNvPr id="8" name="TextBox 7">
                <a:extLst>
                  <a:ext uri="{FF2B5EF4-FFF2-40B4-BE49-F238E27FC236}">
                    <a16:creationId xmlns:a16="http://schemas.microsoft.com/office/drawing/2014/main" id="{BF24A981-8FCA-4752-8027-B5EA6DE66745}"/>
                  </a:ext>
                </a:extLst>
              </p:cNvPr>
              <p:cNvSpPr txBox="1"/>
              <p:nvPr/>
            </p:nvSpPr>
            <p:spPr>
              <a:xfrm>
                <a:off x="990906" y="1899139"/>
                <a:ext cx="479618" cy="369332"/>
              </a:xfrm>
              <a:prstGeom prst="rect">
                <a:avLst/>
              </a:prstGeom>
              <a:noFill/>
            </p:spPr>
            <p:txBody>
              <a:bodyPr wrap="none" rtlCol="0">
                <a:spAutoFit/>
              </a:bodyPr>
              <a:lstStyle/>
              <a:p>
                <a:r>
                  <a:rPr lang="en-IN" b="1" dirty="0">
                    <a:solidFill>
                      <a:srgbClr val="85C441"/>
                    </a:solidFill>
                  </a:rPr>
                  <a:t>3.3</a:t>
                </a:r>
              </a:p>
            </p:txBody>
          </p:sp>
          <p:sp>
            <p:nvSpPr>
              <p:cNvPr id="9" name="TextBox 8">
                <a:extLst>
                  <a:ext uri="{FF2B5EF4-FFF2-40B4-BE49-F238E27FC236}">
                    <a16:creationId xmlns:a16="http://schemas.microsoft.com/office/drawing/2014/main" id="{438E081A-EDB6-4568-B342-55E2D7149AD8}"/>
                  </a:ext>
                </a:extLst>
              </p:cNvPr>
              <p:cNvSpPr txBox="1"/>
              <p:nvPr/>
            </p:nvSpPr>
            <p:spPr>
              <a:xfrm>
                <a:off x="1496173" y="1899139"/>
                <a:ext cx="2198038" cy="369332"/>
              </a:xfrm>
              <a:prstGeom prst="rect">
                <a:avLst/>
              </a:prstGeom>
              <a:noFill/>
            </p:spPr>
            <p:txBody>
              <a:bodyPr wrap="none" rtlCol="0">
                <a:spAutoFit/>
              </a:bodyPr>
              <a:lstStyle/>
              <a:p>
                <a:r>
                  <a:rPr lang="en-IN" b="1" dirty="0">
                    <a:solidFill>
                      <a:srgbClr val="85C441"/>
                    </a:solidFill>
                  </a:rPr>
                  <a:t>Password Protection </a:t>
                </a:r>
              </a:p>
            </p:txBody>
          </p:sp>
        </p:grpSp>
        <p:cxnSp>
          <p:nvCxnSpPr>
            <p:cNvPr id="7" name="Straight Connector 6">
              <a:extLst>
                <a:ext uri="{FF2B5EF4-FFF2-40B4-BE49-F238E27FC236}">
                  <a16:creationId xmlns:a16="http://schemas.microsoft.com/office/drawing/2014/main" id="{9E9D7AD3-3604-4E54-93C8-FAD2BB160BFD}"/>
                </a:ext>
              </a:extLst>
            </p:cNvPr>
            <p:cNvCxnSpPr>
              <a:cxnSpLocks/>
            </p:cNvCxnSpPr>
            <p:nvPr/>
          </p:nvCxnSpPr>
          <p:spPr>
            <a:xfrm flipV="1">
              <a:off x="1496173" y="1899139"/>
              <a:ext cx="0" cy="369332"/>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0" name="Picture 9">
            <a:extLst>
              <a:ext uri="{FF2B5EF4-FFF2-40B4-BE49-F238E27FC236}">
                <a16:creationId xmlns:a16="http://schemas.microsoft.com/office/drawing/2014/main" id="{9400C9FA-A08E-4E37-84BF-7746AFB341AD}"/>
              </a:ext>
            </a:extLst>
          </p:cNvPr>
          <p:cNvPicPr>
            <a:picLocks noChangeAspect="1"/>
          </p:cNvPicPr>
          <p:nvPr/>
        </p:nvPicPr>
        <p:blipFill rotWithShape="1">
          <a:blip r:embed="rId2">
            <a:extLst>
              <a:ext uri="{28A0092B-C50C-407E-A947-70E740481C1C}">
                <a14:useLocalDpi xmlns:a14="http://schemas.microsoft.com/office/drawing/2010/main" val="0"/>
              </a:ext>
            </a:extLst>
          </a:blip>
          <a:srcRect t="3565" r="2441" b="2731"/>
          <a:stretch/>
        </p:blipFill>
        <p:spPr>
          <a:xfrm>
            <a:off x="1298103" y="4853940"/>
            <a:ext cx="2130897" cy="931129"/>
          </a:xfrm>
          <a:prstGeom prst="rect">
            <a:avLst/>
          </a:prstGeom>
        </p:spPr>
      </p:pic>
    </p:spTree>
    <p:extLst>
      <p:ext uri="{BB962C8B-B14F-4D97-AF65-F5344CB8AC3E}">
        <p14:creationId xmlns:p14="http://schemas.microsoft.com/office/powerpoint/2010/main" val="7647203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10670</TotalTime>
  <Words>2015</Words>
  <Application>Microsoft Office PowerPoint</Application>
  <PresentationFormat>A4 Paper (210x297 mm)</PresentationFormat>
  <Paragraphs>235</Paragraphs>
  <Slides>10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Century Gothic</vt:lpstr>
      <vt:lpstr>Trebuchet MS</vt:lpstr>
      <vt:lpstr>Wingdings</vt:lpstr>
      <vt:lpstr>Office Theme</vt:lpstr>
      <vt:lpstr>PowerPoint Presentation</vt:lpstr>
      <vt:lpstr>Order to Cash Request For Proposal 101 :  How to Build and Objectively Evaluate RFPs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sahil.h</dc:creator>
  <cp:lastModifiedBy>Lakshmi Manasa Vedantam</cp:lastModifiedBy>
  <cp:revision>276</cp:revision>
  <dcterms:created xsi:type="dcterms:W3CDTF">2018-03-09T09:04:46Z</dcterms:created>
  <dcterms:modified xsi:type="dcterms:W3CDTF">2019-08-05T07:48:29Z</dcterms:modified>
</cp:coreProperties>
</file>