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3.xml" ContentType="application/vnd.openxmlformats-officedocument.theme+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theme/theme14.xml" ContentType="application/vnd.openxmlformats-officedocument.theme+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theme/theme15.xml" ContentType="application/vnd.openxmlformats-officedocument.theme+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theme/theme16.xml" ContentType="application/vnd.openxmlformats-officedocument.theme+xml"/>
  <Override PartName="/ppt/slideLayouts/slideLayout177.xml" ContentType="application/vnd.openxmlformats-officedocument.presentationml.slideLayout+xml"/>
  <Override PartName="/ppt/slideLayouts/slideLayout178.xml" ContentType="application/vnd.openxmlformats-officedocument.presentationml.slideLayout+xml"/>
  <Override PartName="/ppt/slideLayouts/slideLayout179.xml" ContentType="application/vnd.openxmlformats-officedocument.presentationml.slideLayout+xml"/>
  <Override PartName="/ppt/slideLayouts/slideLayout180.xml" ContentType="application/vnd.openxmlformats-officedocument.presentationml.slideLayout+xml"/>
  <Override PartName="/ppt/slideLayouts/slideLayout181.xml" ContentType="application/vnd.openxmlformats-officedocument.presentationml.slideLayout+xml"/>
  <Override PartName="/ppt/slideLayouts/slideLayout182.xml" ContentType="application/vnd.openxmlformats-officedocument.presentationml.slideLayout+xml"/>
  <Override PartName="/ppt/slideLayouts/slideLayout183.xml" ContentType="application/vnd.openxmlformats-officedocument.presentationml.slideLayout+xml"/>
  <Override PartName="/ppt/slideLayouts/slideLayout184.xml" ContentType="application/vnd.openxmlformats-officedocument.presentationml.slideLayout+xml"/>
  <Override PartName="/ppt/slideLayouts/slideLayout185.xml" ContentType="application/vnd.openxmlformats-officedocument.presentationml.slideLayout+xml"/>
  <Override PartName="/ppt/slideLayouts/slideLayout186.xml" ContentType="application/vnd.openxmlformats-officedocument.presentationml.slideLayout+xml"/>
  <Override PartName="/ppt/slideLayouts/slideLayout187.xml" ContentType="application/vnd.openxmlformats-officedocument.presentationml.slideLayout+xml"/>
  <Override PartName="/ppt/theme/theme17.xml" ContentType="application/vnd.openxmlformats-officedocument.theme+xml"/>
  <Override PartName="/ppt/theme/theme18.xml" ContentType="application/vnd.openxmlformats-officedocument.theme+xml"/>
  <Override PartName="/ppt/theme/theme19.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08" r:id="rId2"/>
    <p:sldMasterId id="2147483720" r:id="rId3"/>
    <p:sldMasterId id="2147483732" r:id="rId4"/>
    <p:sldMasterId id="2147483744" r:id="rId5"/>
    <p:sldMasterId id="2147483756" r:id="rId6"/>
    <p:sldMasterId id="2147483768" r:id="rId7"/>
    <p:sldMasterId id="2147483780" r:id="rId8"/>
    <p:sldMasterId id="2147483792" r:id="rId9"/>
    <p:sldMasterId id="2147483804" r:id="rId10"/>
    <p:sldMasterId id="2147483816" r:id="rId11"/>
    <p:sldMasterId id="2147483828" r:id="rId12"/>
    <p:sldMasterId id="2147483840" r:id="rId13"/>
    <p:sldMasterId id="2147483852" r:id="rId14"/>
    <p:sldMasterId id="2147483864" r:id="rId15"/>
    <p:sldMasterId id="2147483888" r:id="rId16"/>
    <p:sldMasterId id="2147483900" r:id="rId17"/>
  </p:sldMasterIdLst>
  <p:notesMasterIdLst>
    <p:notesMasterId r:id="rId67"/>
  </p:notesMasterIdLst>
  <p:handoutMasterIdLst>
    <p:handoutMasterId r:id="rId68"/>
  </p:handoutMasterIdLst>
  <p:sldIdLst>
    <p:sldId id="256" r:id="rId18"/>
    <p:sldId id="257" r:id="rId19"/>
    <p:sldId id="258" r:id="rId20"/>
    <p:sldId id="259" r:id="rId21"/>
    <p:sldId id="260" r:id="rId22"/>
    <p:sldId id="261" r:id="rId23"/>
    <p:sldId id="262" r:id="rId24"/>
    <p:sldId id="263" r:id="rId25"/>
    <p:sldId id="264" r:id="rId26"/>
    <p:sldId id="265" r:id="rId27"/>
    <p:sldId id="337" r:id="rId28"/>
    <p:sldId id="341" r:id="rId29"/>
    <p:sldId id="340" r:id="rId30"/>
    <p:sldId id="342" r:id="rId31"/>
    <p:sldId id="345" r:id="rId32"/>
    <p:sldId id="346" r:id="rId33"/>
    <p:sldId id="349" r:id="rId34"/>
    <p:sldId id="350" r:id="rId35"/>
    <p:sldId id="351" r:id="rId36"/>
    <p:sldId id="354" r:id="rId37"/>
    <p:sldId id="355" r:id="rId38"/>
    <p:sldId id="358" r:id="rId39"/>
    <p:sldId id="359" r:id="rId40"/>
    <p:sldId id="361" r:id="rId41"/>
    <p:sldId id="362" r:id="rId42"/>
    <p:sldId id="364" r:id="rId43"/>
    <p:sldId id="365" r:id="rId44"/>
    <p:sldId id="366" r:id="rId45"/>
    <p:sldId id="368" r:id="rId46"/>
    <p:sldId id="369" r:id="rId47"/>
    <p:sldId id="372" r:id="rId48"/>
    <p:sldId id="373" r:id="rId49"/>
    <p:sldId id="376" r:id="rId50"/>
    <p:sldId id="377" r:id="rId51"/>
    <p:sldId id="379" r:id="rId52"/>
    <p:sldId id="380" r:id="rId53"/>
    <p:sldId id="383" r:id="rId54"/>
    <p:sldId id="384" r:id="rId55"/>
    <p:sldId id="387" r:id="rId56"/>
    <p:sldId id="389" r:id="rId57"/>
    <p:sldId id="390" r:id="rId58"/>
    <p:sldId id="393" r:id="rId59"/>
    <p:sldId id="274" r:id="rId60"/>
    <p:sldId id="275" r:id="rId61"/>
    <p:sldId id="276" r:id="rId62"/>
    <p:sldId id="277" r:id="rId63"/>
    <p:sldId id="278" r:id="rId64"/>
    <p:sldId id="279" r:id="rId65"/>
    <p:sldId id="324" r:id="rId66"/>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1EFE3"/>
    <a:srgbClr val="E2E0CC"/>
    <a:srgbClr val="F7F3E7"/>
    <a:srgbClr val="CCC9A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84" autoAdjust="0"/>
    <p:restoredTop sz="95583" autoAdjust="0"/>
  </p:normalViewPr>
  <p:slideViewPr>
    <p:cSldViewPr>
      <p:cViewPr>
        <p:scale>
          <a:sx n="107" d="100"/>
          <a:sy n="107" d="100"/>
        </p:scale>
        <p:origin x="-858" y="750"/>
      </p:cViewPr>
      <p:guideLst>
        <p:guide orient="horz" pos="2160"/>
        <p:guide pos="2880"/>
      </p:guideLst>
    </p:cSldViewPr>
  </p:slideViewPr>
  <p:notesTextViewPr>
    <p:cViewPr>
      <p:scale>
        <a:sx n="1" d="1"/>
        <a:sy n="1" d="1"/>
      </p:scale>
      <p:origin x="0" y="0"/>
    </p:cViewPr>
  </p:notesTextViewPr>
  <p:sorterViewPr>
    <p:cViewPr>
      <p:scale>
        <a:sx n="100" d="100"/>
        <a:sy n="100" d="100"/>
      </p:scale>
      <p:origin x="0" y="427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 Target="slides/slide1.xml"/><Relationship Id="rId26" Type="http://schemas.openxmlformats.org/officeDocument/2006/relationships/slide" Target="slides/slide9.xml"/><Relationship Id="rId39" Type="http://schemas.openxmlformats.org/officeDocument/2006/relationships/slide" Target="slides/slide22.xml"/><Relationship Id="rId21" Type="http://schemas.openxmlformats.org/officeDocument/2006/relationships/slide" Target="slides/slide4.xml"/><Relationship Id="rId34" Type="http://schemas.openxmlformats.org/officeDocument/2006/relationships/slide" Target="slides/slide17.xml"/><Relationship Id="rId42" Type="http://schemas.openxmlformats.org/officeDocument/2006/relationships/slide" Target="slides/slide25.xml"/><Relationship Id="rId47" Type="http://schemas.openxmlformats.org/officeDocument/2006/relationships/slide" Target="slides/slide30.xml"/><Relationship Id="rId50" Type="http://schemas.openxmlformats.org/officeDocument/2006/relationships/slide" Target="slides/slide33.xml"/><Relationship Id="rId55" Type="http://schemas.openxmlformats.org/officeDocument/2006/relationships/slide" Target="slides/slide38.xml"/><Relationship Id="rId63" Type="http://schemas.openxmlformats.org/officeDocument/2006/relationships/slide" Target="slides/slide46.xml"/><Relationship Id="rId68" Type="http://schemas.openxmlformats.org/officeDocument/2006/relationships/handoutMaster" Target="handoutMasters/handoutMaster1.xml"/><Relationship Id="rId7" Type="http://schemas.openxmlformats.org/officeDocument/2006/relationships/slideMaster" Target="slideMasters/slideMaster7.xml"/><Relationship Id="rId71"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9" Type="http://schemas.openxmlformats.org/officeDocument/2006/relationships/slide" Target="slides/slide1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7.xml"/><Relationship Id="rId32" Type="http://schemas.openxmlformats.org/officeDocument/2006/relationships/slide" Target="slides/slide15.xml"/><Relationship Id="rId37" Type="http://schemas.openxmlformats.org/officeDocument/2006/relationships/slide" Target="slides/slide20.xml"/><Relationship Id="rId40" Type="http://schemas.openxmlformats.org/officeDocument/2006/relationships/slide" Target="slides/slide23.xml"/><Relationship Id="rId45" Type="http://schemas.openxmlformats.org/officeDocument/2006/relationships/slide" Target="slides/slide28.xml"/><Relationship Id="rId53" Type="http://schemas.openxmlformats.org/officeDocument/2006/relationships/slide" Target="slides/slide36.xml"/><Relationship Id="rId58" Type="http://schemas.openxmlformats.org/officeDocument/2006/relationships/slide" Target="slides/slide41.xml"/><Relationship Id="rId66" Type="http://schemas.openxmlformats.org/officeDocument/2006/relationships/slide" Target="slides/slide49.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6.xml"/><Relationship Id="rId28" Type="http://schemas.openxmlformats.org/officeDocument/2006/relationships/slide" Target="slides/slide11.xml"/><Relationship Id="rId36" Type="http://schemas.openxmlformats.org/officeDocument/2006/relationships/slide" Target="slides/slide19.xml"/><Relationship Id="rId49" Type="http://schemas.openxmlformats.org/officeDocument/2006/relationships/slide" Target="slides/slide32.xml"/><Relationship Id="rId57" Type="http://schemas.openxmlformats.org/officeDocument/2006/relationships/slide" Target="slides/slide40.xml"/><Relationship Id="rId61" Type="http://schemas.openxmlformats.org/officeDocument/2006/relationships/slide" Target="slides/slide44.xml"/><Relationship Id="rId10" Type="http://schemas.openxmlformats.org/officeDocument/2006/relationships/slideMaster" Target="slideMasters/slideMaster10.xml"/><Relationship Id="rId19" Type="http://schemas.openxmlformats.org/officeDocument/2006/relationships/slide" Target="slides/slide2.xml"/><Relationship Id="rId31" Type="http://schemas.openxmlformats.org/officeDocument/2006/relationships/slide" Target="slides/slide14.xml"/><Relationship Id="rId44" Type="http://schemas.openxmlformats.org/officeDocument/2006/relationships/slide" Target="slides/slide27.xml"/><Relationship Id="rId52" Type="http://schemas.openxmlformats.org/officeDocument/2006/relationships/slide" Target="slides/slide35.xml"/><Relationship Id="rId60" Type="http://schemas.openxmlformats.org/officeDocument/2006/relationships/slide" Target="slides/slide43.xml"/><Relationship Id="rId65" Type="http://schemas.openxmlformats.org/officeDocument/2006/relationships/slide" Target="slides/slide48.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5.xml"/><Relationship Id="rId27" Type="http://schemas.openxmlformats.org/officeDocument/2006/relationships/slide" Target="slides/slide10.xml"/><Relationship Id="rId30" Type="http://schemas.openxmlformats.org/officeDocument/2006/relationships/slide" Target="slides/slide13.xml"/><Relationship Id="rId35" Type="http://schemas.openxmlformats.org/officeDocument/2006/relationships/slide" Target="slides/slide18.xml"/><Relationship Id="rId43" Type="http://schemas.openxmlformats.org/officeDocument/2006/relationships/slide" Target="slides/slide26.xml"/><Relationship Id="rId48" Type="http://schemas.openxmlformats.org/officeDocument/2006/relationships/slide" Target="slides/slide31.xml"/><Relationship Id="rId56" Type="http://schemas.openxmlformats.org/officeDocument/2006/relationships/slide" Target="slides/slide39.xml"/><Relationship Id="rId64" Type="http://schemas.openxmlformats.org/officeDocument/2006/relationships/slide" Target="slides/slide47.xml"/><Relationship Id="rId69" Type="http://schemas.openxmlformats.org/officeDocument/2006/relationships/presProps" Target="presProps.xml"/><Relationship Id="rId8" Type="http://schemas.openxmlformats.org/officeDocument/2006/relationships/slideMaster" Target="slideMasters/slideMaster8.xml"/><Relationship Id="rId51" Type="http://schemas.openxmlformats.org/officeDocument/2006/relationships/slide" Target="slides/slide34.xml"/><Relationship Id="rId72" Type="http://schemas.openxmlformats.org/officeDocument/2006/relationships/tableStyles" Target="tableStyles.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8.xml"/><Relationship Id="rId33" Type="http://schemas.openxmlformats.org/officeDocument/2006/relationships/slide" Target="slides/slide16.xml"/><Relationship Id="rId38" Type="http://schemas.openxmlformats.org/officeDocument/2006/relationships/slide" Target="slides/slide21.xml"/><Relationship Id="rId46" Type="http://schemas.openxmlformats.org/officeDocument/2006/relationships/slide" Target="slides/slide29.xml"/><Relationship Id="rId59" Type="http://schemas.openxmlformats.org/officeDocument/2006/relationships/slide" Target="slides/slide42.xml"/><Relationship Id="rId67" Type="http://schemas.openxmlformats.org/officeDocument/2006/relationships/notesMaster" Target="notesMasters/notesMaster1.xml"/><Relationship Id="rId20" Type="http://schemas.openxmlformats.org/officeDocument/2006/relationships/slide" Target="slides/slide3.xml"/><Relationship Id="rId41" Type="http://schemas.openxmlformats.org/officeDocument/2006/relationships/slide" Target="slides/slide24.xml"/><Relationship Id="rId54" Type="http://schemas.openxmlformats.org/officeDocument/2006/relationships/slide" Target="slides/slide37.xml"/><Relationship Id="rId62" Type="http://schemas.openxmlformats.org/officeDocument/2006/relationships/slide" Target="slides/slide45.xml"/><Relationship Id="rId7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63C9A1E6-705D-4E11-881C-7610E516B810}" type="datetimeFigureOut">
              <a:rPr lang="en-US" smtClean="0"/>
              <a:t>9/21/2015</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D36ABF1B-CAB6-4549-BCCE-C64C0B99A841}" type="slidenum">
              <a:rPr lang="en-US" smtClean="0"/>
              <a:t>‹#›</a:t>
            </a:fld>
            <a:endParaRPr lang="en-US"/>
          </a:p>
        </p:txBody>
      </p:sp>
    </p:spTree>
    <p:extLst>
      <p:ext uri="{BB962C8B-B14F-4D97-AF65-F5344CB8AC3E}">
        <p14:creationId xmlns:p14="http://schemas.microsoft.com/office/powerpoint/2010/main" val="31185311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53" tIns="48327" rIns="96653" bIns="48327" rtlCol="0"/>
          <a:lstStyle>
            <a:lvl1pPr algn="r">
              <a:defRPr sz="1200"/>
            </a:lvl1pPr>
          </a:lstStyle>
          <a:p>
            <a:fld id="{688D7198-4C5B-4E67-ABBD-B2B31A78CB5B}" type="datetimeFigureOut">
              <a:rPr lang="en-US" smtClean="0"/>
              <a:t>9/21/2015</a:t>
            </a:fld>
            <a:endParaRPr lang="en-US" dirty="0"/>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6653" tIns="48327" rIns="96653" bIns="48327"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53" tIns="48327" rIns="96653" bIns="4832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53" tIns="48327" rIns="96653" bIns="48327" rtlCol="0" anchor="b"/>
          <a:lstStyle>
            <a:lvl1pPr algn="l">
              <a:defRPr sz="12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53" tIns="48327" rIns="96653" bIns="48327" rtlCol="0" anchor="b"/>
          <a:lstStyle>
            <a:lvl1pPr algn="r">
              <a:defRPr sz="1200"/>
            </a:lvl1pPr>
          </a:lstStyle>
          <a:p>
            <a:fld id="{B4529D6F-0235-4349-B481-759226C47382}" type="slidenum">
              <a:rPr lang="en-US" smtClean="0"/>
              <a:t>‹#›</a:t>
            </a:fld>
            <a:endParaRPr lang="en-US" dirty="0"/>
          </a:p>
        </p:txBody>
      </p:sp>
    </p:spTree>
    <p:extLst>
      <p:ext uri="{BB962C8B-B14F-4D97-AF65-F5344CB8AC3E}">
        <p14:creationId xmlns:p14="http://schemas.microsoft.com/office/powerpoint/2010/main" val="20719961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Offical</a:t>
            </a:r>
            <a:r>
              <a:rPr lang="en-US" baseline="0" dirty="0" smtClean="0"/>
              <a:t> Guidelines, Alpha Index, Tabular Index, Neoplasm Table, Drug Table, External Cause of Injury Index</a:t>
            </a:r>
          </a:p>
          <a:p>
            <a:endParaRPr lang="en-US" dirty="0"/>
          </a:p>
        </p:txBody>
      </p:sp>
      <p:sp>
        <p:nvSpPr>
          <p:cNvPr id="4" name="Slide Number Placeholder 3"/>
          <p:cNvSpPr>
            <a:spLocks noGrp="1"/>
          </p:cNvSpPr>
          <p:nvPr>
            <p:ph type="sldNum" sz="quarter" idx="10"/>
          </p:nvPr>
        </p:nvSpPr>
        <p:spPr/>
        <p:txBody>
          <a:bodyPr/>
          <a:lstStyle/>
          <a:p>
            <a:fld id="{B4529D6F-0235-4349-B481-759226C47382}" type="slidenum">
              <a:rPr lang="en-US" smtClean="0"/>
              <a:t>49</a:t>
            </a:fld>
            <a:endParaRPr lang="en-US" dirty="0"/>
          </a:p>
        </p:txBody>
      </p:sp>
    </p:spTree>
    <p:extLst>
      <p:ext uri="{BB962C8B-B14F-4D97-AF65-F5344CB8AC3E}">
        <p14:creationId xmlns:p14="http://schemas.microsoft.com/office/powerpoint/2010/main" val="17597786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B59EE2C-75C6-4BE3-965A-1FA1017E513B}" type="datetimeFigureOut">
              <a:rPr lang="en-US" smtClean="0"/>
              <a:t>9/21/2015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F929BD-6C3D-411F-88E9-C9877B9143DB}" type="slidenum">
              <a:rPr lang="en-US" smtClean="0"/>
              <a:t>‹#›</a:t>
            </a:fld>
            <a:endParaRPr lang="en-US" dirty="0"/>
          </a:p>
        </p:txBody>
      </p:sp>
    </p:spTree>
    <p:extLst>
      <p:ext uri="{BB962C8B-B14F-4D97-AF65-F5344CB8AC3E}">
        <p14:creationId xmlns:p14="http://schemas.microsoft.com/office/powerpoint/2010/main" val="1918318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59EE2C-75C6-4BE3-965A-1FA1017E513B}" type="datetimeFigureOut">
              <a:rPr lang="en-US" smtClean="0"/>
              <a:t>9/21/2015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F929BD-6C3D-411F-88E9-C9877B9143DB}" type="slidenum">
              <a:rPr lang="en-US" smtClean="0"/>
              <a:t>‹#›</a:t>
            </a:fld>
            <a:endParaRPr lang="en-US" dirty="0"/>
          </a:p>
        </p:txBody>
      </p:sp>
    </p:spTree>
    <p:extLst>
      <p:ext uri="{BB962C8B-B14F-4D97-AF65-F5344CB8AC3E}">
        <p14:creationId xmlns:p14="http://schemas.microsoft.com/office/powerpoint/2010/main" val="3718968405"/>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11351322"/>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48658402"/>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16527518"/>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45399606"/>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80194156"/>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48152354"/>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53914934"/>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96843909"/>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45017428"/>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04951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59EE2C-75C6-4BE3-965A-1FA1017E513B}" type="datetimeFigureOut">
              <a:rPr lang="en-US" smtClean="0"/>
              <a:t>9/21/2015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F929BD-6C3D-411F-88E9-C9877B9143DB}" type="slidenum">
              <a:rPr lang="en-US" smtClean="0"/>
              <a:t>‹#›</a:t>
            </a:fld>
            <a:endParaRPr lang="en-US" dirty="0"/>
          </a:p>
        </p:txBody>
      </p:sp>
    </p:spTree>
    <p:extLst>
      <p:ext uri="{BB962C8B-B14F-4D97-AF65-F5344CB8AC3E}">
        <p14:creationId xmlns:p14="http://schemas.microsoft.com/office/powerpoint/2010/main" val="2292875311"/>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997753"/>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57774152"/>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36118196"/>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66696520"/>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28160955"/>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12740555"/>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10774750"/>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74312447"/>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56785323"/>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939228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94891500"/>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87011574"/>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21289932"/>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93923674"/>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40480608"/>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63951130"/>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82040212"/>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67953782"/>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57402687"/>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37646608"/>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115492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21677114"/>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35571078"/>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06238579"/>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16323436"/>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47677884"/>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51278793"/>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3932233"/>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39048977"/>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81119682"/>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34716376"/>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354280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36239884"/>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63018739"/>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85854869"/>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40864546"/>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87487559"/>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92414434"/>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56150970"/>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84680688"/>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80396481"/>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11764917"/>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441056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29209413"/>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67930108"/>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07084930"/>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58756368"/>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56420039"/>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30060574"/>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5114130"/>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6689833"/>
      </p:ext>
    </p:extLst>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11036540"/>
      </p:ext>
    </p:extLst>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82995897"/>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327532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55532263"/>
      </p:ext>
    </p:extLst>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66648830"/>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7779592"/>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4840"/>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06230340"/>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86533040"/>
      </p:ext>
    </p:extLst>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78363453"/>
      </p:ext>
    </p:extLst>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16930569"/>
      </p:ext>
    </p:extLst>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90356569"/>
      </p:ext>
    </p:extLst>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15441453"/>
      </p:ext>
    </p:extLst>
  </p:cSld>
  <p:clrMapOvr>
    <a:masterClrMapping/>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780869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53293587"/>
      </p:ext>
    </p:extLst>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82063596"/>
      </p:ext>
    </p:extLst>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74014450"/>
      </p:ext>
    </p:extLst>
  </p:cSld>
  <p:clrMapOvr>
    <a:masterClrMapping/>
  </p:clrMapOvr>
</p:sldLayout>
</file>

<file path=ppt/slideLayouts/slideLayout17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27510767"/>
      </p:ext>
    </p:extLst>
  </p:cSld>
  <p:clrMapOvr>
    <a:masterClrMapping/>
  </p:clrMapOvr>
</p:sldLayout>
</file>

<file path=ppt/slideLayouts/slideLayout17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24905276"/>
      </p:ext>
    </p:extLst>
  </p:cSld>
  <p:clrMapOvr>
    <a:masterClrMapping/>
  </p:clrMapOvr>
</p:sldLayout>
</file>

<file path=ppt/slideLayouts/slideLayout17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77010348"/>
      </p:ext>
    </p:extLst>
  </p:cSld>
  <p:clrMapOvr>
    <a:masterClrMapping/>
  </p:clrMapOvr>
</p:sldLayout>
</file>

<file path=ppt/slideLayouts/slideLayout17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76148488"/>
      </p:ext>
    </p:extLst>
  </p:cSld>
  <p:clrMapOvr>
    <a:masterClrMapping/>
  </p:clrMapOvr>
</p:sldLayout>
</file>

<file path=ppt/slideLayouts/slideLayout17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87756384"/>
      </p:ext>
    </p:extLst>
  </p:cSld>
  <p:clrMapOvr>
    <a:masterClrMapping/>
  </p:clrMapOvr>
</p:sldLayout>
</file>

<file path=ppt/slideLayouts/slideLayout17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51301815"/>
      </p:ext>
    </p:extLst>
  </p:cSld>
  <p:clrMapOvr>
    <a:masterClrMapping/>
  </p:clrMapOvr>
</p:sldLayout>
</file>

<file path=ppt/slideLayouts/slideLayout17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39156321"/>
      </p:ext>
    </p:extLst>
  </p:cSld>
  <p:clrMapOvr>
    <a:masterClrMapping/>
  </p:clrMapOvr>
</p:sldLayout>
</file>

<file path=ppt/slideLayouts/slideLayout17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127566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25588639"/>
      </p:ext>
    </p:extLst>
  </p:cSld>
  <p:clrMapOvr>
    <a:masterClrMapping/>
  </p:clrMapOvr>
</p:sldLayout>
</file>

<file path=ppt/slideLayouts/slideLayout18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67704951"/>
      </p:ext>
    </p:extLst>
  </p:cSld>
  <p:clrMapOvr>
    <a:masterClrMapping/>
  </p:clrMapOvr>
</p:sldLayout>
</file>

<file path=ppt/slideLayouts/slideLayout18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79207222"/>
      </p:ext>
    </p:extLst>
  </p:cSld>
  <p:clrMapOvr>
    <a:masterClrMapping/>
  </p:clrMapOvr>
</p:sldLayout>
</file>

<file path=ppt/slideLayouts/slideLayout18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27956085"/>
      </p:ext>
    </p:extLst>
  </p:cSld>
  <p:clrMapOvr>
    <a:masterClrMapping/>
  </p:clrMapOvr>
</p:sldLayout>
</file>

<file path=ppt/slideLayouts/slideLayout18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37583796"/>
      </p:ext>
    </p:extLst>
  </p:cSld>
  <p:clrMapOvr>
    <a:masterClrMapping/>
  </p:clrMapOvr>
</p:sldLayout>
</file>

<file path=ppt/slideLayouts/slideLayout18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14287297"/>
      </p:ext>
    </p:extLst>
  </p:cSld>
  <p:clrMapOvr>
    <a:masterClrMapping/>
  </p:clrMapOvr>
</p:sldLayout>
</file>

<file path=ppt/slideLayouts/slideLayout18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80316727"/>
      </p:ext>
    </p:extLst>
  </p:cSld>
  <p:clrMapOvr>
    <a:masterClrMapping/>
  </p:clrMapOvr>
</p:sldLayout>
</file>

<file path=ppt/slideLayouts/slideLayout18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91647719"/>
      </p:ext>
    </p:extLst>
  </p:cSld>
  <p:clrMapOvr>
    <a:masterClrMapping/>
  </p:clrMapOvr>
</p:sldLayout>
</file>

<file path=ppt/slideLayouts/slideLayout18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533491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31809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59EE2C-75C6-4BE3-965A-1FA1017E513B}" type="datetimeFigureOut">
              <a:rPr lang="en-US" smtClean="0"/>
              <a:t>9/21/2015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F929BD-6C3D-411F-88E9-C9877B9143DB}" type="slidenum">
              <a:rPr lang="en-US" smtClean="0"/>
              <a:t>‹#›</a:t>
            </a:fld>
            <a:endParaRPr lang="en-US" dirty="0"/>
          </a:p>
        </p:txBody>
      </p:sp>
    </p:spTree>
    <p:extLst>
      <p:ext uri="{BB962C8B-B14F-4D97-AF65-F5344CB8AC3E}">
        <p14:creationId xmlns:p14="http://schemas.microsoft.com/office/powerpoint/2010/main" val="41885351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185129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097430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8388766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676470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9840443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0861976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5775676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6681461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1120478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23115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59EE2C-75C6-4BE3-965A-1FA1017E513B}" type="datetimeFigureOut">
              <a:rPr lang="en-US" smtClean="0"/>
              <a:t>9/21/2015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F929BD-6C3D-411F-88E9-C9877B9143DB}" type="slidenum">
              <a:rPr lang="en-US" smtClean="0"/>
              <a:t>‹#›</a:t>
            </a:fld>
            <a:endParaRPr lang="en-US" dirty="0"/>
          </a:p>
        </p:txBody>
      </p:sp>
    </p:spTree>
    <p:extLst>
      <p:ext uri="{BB962C8B-B14F-4D97-AF65-F5344CB8AC3E}">
        <p14:creationId xmlns:p14="http://schemas.microsoft.com/office/powerpoint/2010/main" val="172065204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375748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8235894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4163084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592208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7640581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0168857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001184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3122400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4126247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70687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B59EE2C-75C6-4BE3-965A-1FA1017E513B}" type="datetimeFigureOut">
              <a:rPr lang="en-US" smtClean="0"/>
              <a:t>9/21/2015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CF929BD-6C3D-411F-88E9-C9877B9143DB}" type="slidenum">
              <a:rPr lang="en-US" smtClean="0"/>
              <a:t>‹#›</a:t>
            </a:fld>
            <a:endParaRPr lang="en-US" dirty="0"/>
          </a:p>
        </p:txBody>
      </p:sp>
    </p:spTree>
    <p:extLst>
      <p:ext uri="{BB962C8B-B14F-4D97-AF65-F5344CB8AC3E}">
        <p14:creationId xmlns:p14="http://schemas.microsoft.com/office/powerpoint/2010/main" val="331347494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7475752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9450220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6684614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6892058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2384618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5939749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985871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1936826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2964869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98153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B59EE2C-75C6-4BE3-965A-1FA1017E513B}" type="datetimeFigureOut">
              <a:rPr lang="en-US" smtClean="0"/>
              <a:t>9/21/2015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CF929BD-6C3D-411F-88E9-C9877B9143DB}" type="slidenum">
              <a:rPr lang="en-US" smtClean="0"/>
              <a:t>‹#›</a:t>
            </a:fld>
            <a:endParaRPr lang="en-US" dirty="0"/>
          </a:p>
        </p:txBody>
      </p:sp>
    </p:spTree>
    <p:extLst>
      <p:ext uri="{BB962C8B-B14F-4D97-AF65-F5344CB8AC3E}">
        <p14:creationId xmlns:p14="http://schemas.microsoft.com/office/powerpoint/2010/main" val="199184239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1500777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9240831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3310000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3809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9911591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8714657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1745022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0679653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6809395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82704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B59EE2C-75C6-4BE3-965A-1FA1017E513B}" type="datetimeFigureOut">
              <a:rPr lang="en-US" smtClean="0"/>
              <a:t>9/21/2015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CF929BD-6C3D-411F-88E9-C9877B9143DB}" type="slidenum">
              <a:rPr lang="en-US" smtClean="0"/>
              <a:t>‹#›</a:t>
            </a:fld>
            <a:endParaRPr lang="en-US" dirty="0"/>
          </a:p>
        </p:txBody>
      </p:sp>
    </p:spTree>
    <p:extLst>
      <p:ext uri="{BB962C8B-B14F-4D97-AF65-F5344CB8AC3E}">
        <p14:creationId xmlns:p14="http://schemas.microsoft.com/office/powerpoint/2010/main" val="4054873716"/>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12005890"/>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43448387"/>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7726059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8013426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96241797"/>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5242821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30102424"/>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53937338"/>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9761306"/>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89564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59EE2C-75C6-4BE3-965A-1FA1017E513B}" type="datetimeFigureOut">
              <a:rPr lang="en-US" smtClean="0"/>
              <a:t>9/21/2015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CF929BD-6C3D-411F-88E9-C9877B9143DB}" type="slidenum">
              <a:rPr lang="en-US" smtClean="0"/>
              <a:t>‹#›</a:t>
            </a:fld>
            <a:endParaRPr lang="en-US" dirty="0"/>
          </a:p>
        </p:txBody>
      </p:sp>
    </p:spTree>
    <p:extLst>
      <p:ext uri="{BB962C8B-B14F-4D97-AF65-F5344CB8AC3E}">
        <p14:creationId xmlns:p14="http://schemas.microsoft.com/office/powerpoint/2010/main" val="739273547"/>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03041801"/>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79462267"/>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09474688"/>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01430904"/>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13764380"/>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44068391"/>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50569549"/>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58197478"/>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2A4913-F6A1-4474-B4F5-ED4004896D04}" type="datetimeFigureOut">
              <a:rPr lang="en-US" smtClean="0">
                <a:solidFill>
                  <a:prstClr val="black">
                    <a:tint val="75000"/>
                  </a:prstClr>
                </a:solidFill>
              </a:rPr>
              <a:pPr/>
              <a:t>9/21/2015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C380A9E-9463-46F2-9F5C-B33C361C164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13290321"/>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2A4913-F6A1-4474-B4F5-ED4004896D04}" type="datetimeFigureOut">
              <a:rPr lang="en-US" smtClean="0">
                <a:solidFill>
                  <a:prstClr val="black">
                    <a:tint val="75000"/>
                  </a:prstClr>
                </a:solidFill>
              </a:rPr>
              <a:pPr/>
              <a:t>9/21/2015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C380A9E-9463-46F2-9F5C-B33C361C164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89286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59EE2C-75C6-4BE3-965A-1FA1017E513B}" type="datetimeFigureOut">
              <a:rPr lang="en-US" smtClean="0"/>
              <a:t>9/21/2015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CF929BD-6C3D-411F-88E9-C9877B9143DB}" type="slidenum">
              <a:rPr lang="en-US" smtClean="0"/>
              <a:t>‹#›</a:t>
            </a:fld>
            <a:endParaRPr lang="en-US" dirty="0"/>
          </a:p>
        </p:txBody>
      </p:sp>
    </p:spTree>
    <p:extLst>
      <p:ext uri="{BB962C8B-B14F-4D97-AF65-F5344CB8AC3E}">
        <p14:creationId xmlns:p14="http://schemas.microsoft.com/office/powerpoint/2010/main" val="314477735"/>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2A4913-F6A1-4474-B4F5-ED4004896D04}" type="datetimeFigureOut">
              <a:rPr lang="en-US" smtClean="0">
                <a:solidFill>
                  <a:prstClr val="black">
                    <a:tint val="75000"/>
                  </a:prstClr>
                </a:solidFill>
              </a:rPr>
              <a:pPr/>
              <a:t>9/21/2015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C380A9E-9463-46F2-9F5C-B33C361C164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29032447"/>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2A4913-F6A1-4474-B4F5-ED4004896D04}" type="datetimeFigureOut">
              <a:rPr lang="en-US" smtClean="0">
                <a:solidFill>
                  <a:prstClr val="black">
                    <a:tint val="75000"/>
                  </a:prstClr>
                </a:solidFill>
              </a:rPr>
              <a:pPr/>
              <a:t>9/21/2015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C380A9E-9463-46F2-9F5C-B33C361C164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91951368"/>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2A4913-F6A1-4474-B4F5-ED4004896D04}" type="datetimeFigureOut">
              <a:rPr lang="en-US" smtClean="0">
                <a:solidFill>
                  <a:prstClr val="black">
                    <a:tint val="75000"/>
                  </a:prstClr>
                </a:solidFill>
              </a:rPr>
              <a:pPr/>
              <a:t>9/21/2015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3C380A9E-9463-46F2-9F5C-B33C361C164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9809988"/>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2A4913-F6A1-4474-B4F5-ED4004896D04}" type="datetimeFigureOut">
              <a:rPr lang="en-US" smtClean="0">
                <a:solidFill>
                  <a:prstClr val="black">
                    <a:tint val="75000"/>
                  </a:prstClr>
                </a:solidFill>
              </a:rPr>
              <a:pPr/>
              <a:t>9/21/2015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3C380A9E-9463-46F2-9F5C-B33C361C164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22164341"/>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2A4913-F6A1-4474-B4F5-ED4004896D04}" type="datetimeFigureOut">
              <a:rPr lang="en-US" smtClean="0">
                <a:solidFill>
                  <a:prstClr val="black">
                    <a:tint val="75000"/>
                  </a:prstClr>
                </a:solidFill>
              </a:rPr>
              <a:pPr/>
              <a:t>9/21/2015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3C380A9E-9463-46F2-9F5C-B33C361C164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77550347"/>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2A4913-F6A1-4474-B4F5-ED4004896D04}" type="datetimeFigureOut">
              <a:rPr lang="en-US" smtClean="0">
                <a:solidFill>
                  <a:prstClr val="black">
                    <a:tint val="75000"/>
                  </a:prstClr>
                </a:solidFill>
              </a:rPr>
              <a:pPr/>
              <a:t>9/21/2015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C380A9E-9463-46F2-9F5C-B33C361C164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42140554"/>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2A4913-F6A1-4474-B4F5-ED4004896D04}" type="datetimeFigureOut">
              <a:rPr lang="en-US" smtClean="0">
                <a:solidFill>
                  <a:prstClr val="black">
                    <a:tint val="75000"/>
                  </a:prstClr>
                </a:solidFill>
              </a:rPr>
              <a:pPr/>
              <a:t>9/21/2015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C380A9E-9463-46F2-9F5C-B33C361C164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63023240"/>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2A4913-F6A1-4474-B4F5-ED4004896D04}" type="datetimeFigureOut">
              <a:rPr lang="en-US" smtClean="0">
                <a:solidFill>
                  <a:prstClr val="black">
                    <a:tint val="75000"/>
                  </a:prstClr>
                </a:solidFill>
              </a:rPr>
              <a:pPr/>
              <a:t>9/21/2015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C380A9E-9463-46F2-9F5C-B33C361C164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00581858"/>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2A4913-F6A1-4474-B4F5-ED4004896D04}" type="datetimeFigureOut">
              <a:rPr lang="en-US" smtClean="0">
                <a:solidFill>
                  <a:prstClr val="black">
                    <a:tint val="75000"/>
                  </a:prstClr>
                </a:solidFill>
              </a:rPr>
              <a:pPr/>
              <a:t>9/21/2015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C380A9E-9463-46F2-9F5C-B33C361C164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64997470"/>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078371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59EE2C-75C6-4BE3-965A-1FA1017E513B}" type="datetimeFigureOut">
              <a:rPr lang="en-US" smtClean="0"/>
              <a:t>9/21/2015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CF929BD-6C3D-411F-88E9-C9877B9143DB}" type="slidenum">
              <a:rPr lang="en-US" smtClean="0"/>
              <a:t>‹#›</a:t>
            </a:fld>
            <a:endParaRPr lang="en-US" dirty="0"/>
          </a:p>
        </p:txBody>
      </p:sp>
    </p:spTree>
    <p:extLst>
      <p:ext uri="{BB962C8B-B14F-4D97-AF65-F5344CB8AC3E}">
        <p14:creationId xmlns:p14="http://schemas.microsoft.com/office/powerpoint/2010/main" val="3818555271"/>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00456287"/>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45401427"/>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33480152"/>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34258765"/>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81077748"/>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946804"/>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48162686"/>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3500777"/>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18082047"/>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44316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1.xml"/><Relationship Id="rId3" Type="http://schemas.openxmlformats.org/officeDocument/2006/relationships/slideLayout" Target="../slideLayouts/slideLayout146.xml"/><Relationship Id="rId7" Type="http://schemas.openxmlformats.org/officeDocument/2006/relationships/slideLayout" Target="../slideLayouts/slideLayout150.xml"/><Relationship Id="rId12" Type="http://schemas.openxmlformats.org/officeDocument/2006/relationships/theme" Target="../theme/theme14.xml"/><Relationship Id="rId2" Type="http://schemas.openxmlformats.org/officeDocument/2006/relationships/slideLayout" Target="../slideLayouts/slideLayout145.xml"/><Relationship Id="rId1" Type="http://schemas.openxmlformats.org/officeDocument/2006/relationships/slideLayout" Target="../slideLayouts/slideLayout144.xml"/><Relationship Id="rId6" Type="http://schemas.openxmlformats.org/officeDocument/2006/relationships/slideLayout" Target="../slideLayouts/slideLayout149.xml"/><Relationship Id="rId11" Type="http://schemas.openxmlformats.org/officeDocument/2006/relationships/slideLayout" Target="../slideLayouts/slideLayout154.xml"/><Relationship Id="rId5" Type="http://schemas.openxmlformats.org/officeDocument/2006/relationships/slideLayout" Target="../slideLayouts/slideLayout148.xml"/><Relationship Id="rId10" Type="http://schemas.openxmlformats.org/officeDocument/2006/relationships/slideLayout" Target="../slideLayouts/slideLayout153.xml"/><Relationship Id="rId4" Type="http://schemas.openxmlformats.org/officeDocument/2006/relationships/slideLayout" Target="../slideLayouts/slideLayout147.xml"/><Relationship Id="rId9" Type="http://schemas.openxmlformats.org/officeDocument/2006/relationships/slideLayout" Target="../slideLayouts/slideLayout152.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2.xml"/><Relationship Id="rId3" Type="http://schemas.openxmlformats.org/officeDocument/2006/relationships/slideLayout" Target="../slideLayouts/slideLayout157.xml"/><Relationship Id="rId7" Type="http://schemas.openxmlformats.org/officeDocument/2006/relationships/slideLayout" Target="../slideLayouts/slideLayout161.xml"/><Relationship Id="rId12" Type="http://schemas.openxmlformats.org/officeDocument/2006/relationships/theme" Target="../theme/theme15.xml"/><Relationship Id="rId2" Type="http://schemas.openxmlformats.org/officeDocument/2006/relationships/slideLayout" Target="../slideLayouts/slideLayout156.xml"/><Relationship Id="rId1" Type="http://schemas.openxmlformats.org/officeDocument/2006/relationships/slideLayout" Target="../slideLayouts/slideLayout155.xml"/><Relationship Id="rId6" Type="http://schemas.openxmlformats.org/officeDocument/2006/relationships/slideLayout" Target="../slideLayouts/slideLayout160.xml"/><Relationship Id="rId11" Type="http://schemas.openxmlformats.org/officeDocument/2006/relationships/slideLayout" Target="../slideLayouts/slideLayout165.xml"/><Relationship Id="rId5" Type="http://schemas.openxmlformats.org/officeDocument/2006/relationships/slideLayout" Target="../slideLayouts/slideLayout159.xml"/><Relationship Id="rId10" Type="http://schemas.openxmlformats.org/officeDocument/2006/relationships/slideLayout" Target="../slideLayouts/slideLayout164.xml"/><Relationship Id="rId4" Type="http://schemas.openxmlformats.org/officeDocument/2006/relationships/slideLayout" Target="../slideLayouts/slideLayout158.xml"/><Relationship Id="rId9" Type="http://schemas.openxmlformats.org/officeDocument/2006/relationships/slideLayout" Target="../slideLayouts/slideLayout163.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73.xml"/><Relationship Id="rId3" Type="http://schemas.openxmlformats.org/officeDocument/2006/relationships/slideLayout" Target="../slideLayouts/slideLayout168.xml"/><Relationship Id="rId7" Type="http://schemas.openxmlformats.org/officeDocument/2006/relationships/slideLayout" Target="../slideLayouts/slideLayout172.xml"/><Relationship Id="rId12" Type="http://schemas.openxmlformats.org/officeDocument/2006/relationships/theme" Target="../theme/theme16.xml"/><Relationship Id="rId2" Type="http://schemas.openxmlformats.org/officeDocument/2006/relationships/slideLayout" Target="../slideLayouts/slideLayout167.xml"/><Relationship Id="rId1" Type="http://schemas.openxmlformats.org/officeDocument/2006/relationships/slideLayout" Target="../slideLayouts/slideLayout166.xml"/><Relationship Id="rId6" Type="http://schemas.openxmlformats.org/officeDocument/2006/relationships/slideLayout" Target="../slideLayouts/slideLayout171.xml"/><Relationship Id="rId11" Type="http://schemas.openxmlformats.org/officeDocument/2006/relationships/slideLayout" Target="../slideLayouts/slideLayout176.xml"/><Relationship Id="rId5" Type="http://schemas.openxmlformats.org/officeDocument/2006/relationships/slideLayout" Target="../slideLayouts/slideLayout170.xml"/><Relationship Id="rId10" Type="http://schemas.openxmlformats.org/officeDocument/2006/relationships/slideLayout" Target="../slideLayouts/slideLayout175.xml"/><Relationship Id="rId4" Type="http://schemas.openxmlformats.org/officeDocument/2006/relationships/slideLayout" Target="../slideLayouts/slideLayout169.xml"/><Relationship Id="rId9" Type="http://schemas.openxmlformats.org/officeDocument/2006/relationships/slideLayout" Target="../slideLayouts/slideLayout174.xml"/></Relationships>
</file>

<file path=ppt/slideMasters/_rels/slideMaster17.xml.rels><?xml version="1.0" encoding="UTF-8" standalone="yes"?>
<Relationships xmlns="http://schemas.openxmlformats.org/package/2006/relationships"><Relationship Id="rId8" Type="http://schemas.openxmlformats.org/officeDocument/2006/relationships/slideLayout" Target="../slideLayouts/slideLayout184.xml"/><Relationship Id="rId3" Type="http://schemas.openxmlformats.org/officeDocument/2006/relationships/slideLayout" Target="../slideLayouts/slideLayout179.xml"/><Relationship Id="rId7" Type="http://schemas.openxmlformats.org/officeDocument/2006/relationships/slideLayout" Target="../slideLayouts/slideLayout183.xml"/><Relationship Id="rId12" Type="http://schemas.openxmlformats.org/officeDocument/2006/relationships/theme" Target="../theme/theme17.xml"/><Relationship Id="rId2" Type="http://schemas.openxmlformats.org/officeDocument/2006/relationships/slideLayout" Target="../slideLayouts/slideLayout178.xml"/><Relationship Id="rId1" Type="http://schemas.openxmlformats.org/officeDocument/2006/relationships/slideLayout" Target="../slideLayouts/slideLayout177.xml"/><Relationship Id="rId6" Type="http://schemas.openxmlformats.org/officeDocument/2006/relationships/slideLayout" Target="../slideLayouts/slideLayout182.xml"/><Relationship Id="rId11" Type="http://schemas.openxmlformats.org/officeDocument/2006/relationships/slideLayout" Target="../slideLayouts/slideLayout187.xml"/><Relationship Id="rId5" Type="http://schemas.openxmlformats.org/officeDocument/2006/relationships/slideLayout" Target="../slideLayouts/slideLayout181.xml"/><Relationship Id="rId10" Type="http://schemas.openxmlformats.org/officeDocument/2006/relationships/slideLayout" Target="../slideLayouts/slideLayout186.xml"/><Relationship Id="rId4" Type="http://schemas.openxmlformats.org/officeDocument/2006/relationships/slideLayout" Target="../slideLayouts/slideLayout180.xml"/><Relationship Id="rId9" Type="http://schemas.openxmlformats.org/officeDocument/2006/relationships/slideLayout" Target="../slideLayouts/slideLayout185.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flip="none" rotWithShape="1">
          <a:gsLst>
            <a:gs pos="100000">
              <a:srgbClr val="FFFFFF"/>
            </a:gs>
            <a:gs pos="16000">
              <a:srgbClr val="F1EFE3"/>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59EE2C-75C6-4BE3-965A-1FA1017E513B}" type="datetimeFigureOut">
              <a:rPr lang="en-US" smtClean="0"/>
              <a:t>9/21/2015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F929BD-6C3D-411F-88E9-C9877B9143DB}" type="slidenum">
              <a:rPr lang="en-US" smtClean="0"/>
              <a:t>‹#›</a:t>
            </a:fld>
            <a:endParaRPr lang="en-US" dirty="0"/>
          </a:p>
        </p:txBody>
      </p:sp>
    </p:spTree>
    <p:extLst>
      <p:ext uri="{BB962C8B-B14F-4D97-AF65-F5344CB8AC3E}">
        <p14:creationId xmlns:p14="http://schemas.microsoft.com/office/powerpoint/2010/main" val="174670013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40808651"/>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6157070"/>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98110005"/>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82070154"/>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16594403"/>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83633854"/>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0626753"/>
      </p:ext>
    </p:extLst>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7453558"/>
      </p:ext>
    </p:extLst>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9367564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94999204"/>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22814522"/>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63942870"/>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66226720"/>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81244527"/>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2A4913-F6A1-4474-B4F5-ED4004896D04}" type="datetimeFigureOut">
              <a:rPr lang="en-US" smtClean="0">
                <a:solidFill>
                  <a:prstClr val="black">
                    <a:tint val="75000"/>
                  </a:prstClr>
                </a:solidFill>
              </a:rPr>
              <a:pPr/>
              <a:t>9/21/2015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380A9E-9463-46F2-9F5C-B33C361C164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55771301"/>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021FEB-0EF5-4683-9C8B-BD6216321A1C}" type="datetimeFigureOut">
              <a:rPr lang="en-US" smtClean="0">
                <a:solidFill>
                  <a:prstClr val="black">
                    <a:tint val="75000"/>
                  </a:prstClr>
                </a:solidFill>
              </a:rPr>
              <a:pPr/>
              <a:t>9/21/2015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B03862-ACE9-48A1-9F10-9D55E2AF15D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09028057"/>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5.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5.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6.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7.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8.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8.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9.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9.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0.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0.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0.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01.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0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1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12.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3.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3.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4.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4.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45.xml"/></Relationships>
</file>

<file path=ppt/slides/_rels/slide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45.xml"/></Relationships>
</file>

<file path=ppt/slides/_rels/slide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6.xml"/></Relationships>
</file>

<file path=ppt/slides/_rels/slide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6.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67.xml"/></Relationships>
</file>

<file path=ppt/slides/_rels/slide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78.xml"/></Relationships>
</file>

<file path=ppt/slides/_rels/slide4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78.xml"/></Relationships>
</file>

<file path=ppt/slides/_rels/slide4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mailto:codingresource@g1hs.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cdc.gov/nchs/icd/icd10cm.htm"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cstate="print">
            <a:extLst>
              <a:ext uri="{28A0092B-C50C-407E-A947-70E740481C1C}">
                <a14:useLocalDpi xmlns:a14="http://schemas.microsoft.com/office/drawing/2010/main" val="0"/>
              </a:ext>
            </a:extLst>
          </a:blip>
          <a:srcRect l="8274" r="2810"/>
          <a:stretch/>
        </p:blipFill>
        <p:spPr>
          <a:xfrm>
            <a:off x="1" y="0"/>
            <a:ext cx="9144000" cy="6858000"/>
          </a:xfrm>
          <a:prstGeom prst="rect">
            <a:avLst/>
          </a:prstGeom>
        </p:spPr>
      </p:pic>
      <p:sp>
        <p:nvSpPr>
          <p:cNvPr id="7" name="Rectangle 6"/>
          <p:cNvSpPr/>
          <p:nvPr/>
        </p:nvSpPr>
        <p:spPr>
          <a:xfrm>
            <a:off x="87802" y="49259"/>
            <a:ext cx="9143999" cy="6858000"/>
          </a:xfrm>
          <a:prstGeom prst="rect">
            <a:avLst/>
          </a:prstGeom>
          <a:solidFill>
            <a:schemeClr val="bg1">
              <a:alpha val="6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1295400" y="3276600"/>
            <a:ext cx="7467600" cy="990600"/>
          </a:xfrm>
        </p:spPr>
        <p:txBody>
          <a:bodyPr>
            <a:normAutofit/>
          </a:bodyPr>
          <a:lstStyle/>
          <a:p>
            <a:r>
              <a:rPr lang="en-US" sz="3600" b="1" dirty="0" smtClean="0">
                <a:solidFill>
                  <a:schemeClr val="tx1">
                    <a:lumMod val="85000"/>
                    <a:lumOff val="15000"/>
                  </a:schemeClr>
                </a:solidFill>
              </a:rPr>
              <a:t>Allergy, Asthma, &amp; Immunology</a:t>
            </a:r>
            <a:endParaRPr lang="en-US" dirty="0" smtClean="0">
              <a:solidFill>
                <a:schemeClr val="tx1">
                  <a:lumMod val="85000"/>
                  <a:lumOff val="15000"/>
                </a:schemeClr>
              </a:solidFill>
            </a:endParaRPr>
          </a:p>
        </p:txBody>
      </p:sp>
      <p:sp>
        <p:nvSpPr>
          <p:cNvPr id="9" name="Rectangle 8"/>
          <p:cNvSpPr/>
          <p:nvPr/>
        </p:nvSpPr>
        <p:spPr>
          <a:xfrm>
            <a:off x="1" y="1682750"/>
            <a:ext cx="7188198" cy="1447800"/>
          </a:xfrm>
          <a:prstGeom prst="rect">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64290" y="4419600"/>
            <a:ext cx="4391025" cy="1790700"/>
          </a:xfrm>
          <a:prstGeom prst="rect">
            <a:avLst/>
          </a:prstGeom>
        </p:spPr>
      </p:pic>
      <p:sp>
        <p:nvSpPr>
          <p:cNvPr id="2" name="Title 1"/>
          <p:cNvSpPr>
            <a:spLocks noGrp="1"/>
          </p:cNvSpPr>
          <p:nvPr>
            <p:ph type="ctrTitle"/>
          </p:nvPr>
        </p:nvSpPr>
        <p:spPr>
          <a:xfrm>
            <a:off x="152400" y="1671637"/>
            <a:ext cx="7772400" cy="1470025"/>
          </a:xfrm>
        </p:spPr>
        <p:txBody>
          <a:bodyPr>
            <a:normAutofit/>
          </a:bodyPr>
          <a:lstStyle/>
          <a:p>
            <a:pPr algn="l"/>
            <a:r>
              <a:rPr lang="en-US" sz="6600" dirty="0" smtClean="0">
                <a:solidFill>
                  <a:schemeClr val="bg1"/>
                </a:solidFill>
                <a:effectLst>
                  <a:outerShdw blurRad="38100" dist="38100" dir="2700000" algn="tl">
                    <a:srgbClr val="000000">
                      <a:alpha val="43137"/>
                    </a:srgbClr>
                  </a:outerShdw>
                </a:effectLst>
                <a:latin typeface="+mn-lt"/>
              </a:rPr>
              <a:t>ICD-10 CM Training</a:t>
            </a:r>
            <a:endParaRPr lang="en-US" sz="6600" dirty="0">
              <a:solidFill>
                <a:schemeClr val="bg1"/>
              </a:solidFill>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35435864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6882" y="1752600"/>
            <a:ext cx="8229600" cy="4572000"/>
          </a:xfrm>
        </p:spPr>
        <p:txBody>
          <a:bodyPr>
            <a:normAutofit/>
          </a:bodyPr>
          <a:lstStyle/>
          <a:p>
            <a:r>
              <a:rPr lang="en-US" sz="2800" b="1" dirty="0" smtClean="0">
                <a:solidFill>
                  <a:srgbClr val="C00000"/>
                </a:solidFill>
              </a:rPr>
              <a:t>“Code First” and “Use Additional Code”</a:t>
            </a:r>
          </a:p>
          <a:p>
            <a:pPr lvl="1"/>
            <a:r>
              <a:rPr lang="en-US" dirty="0" smtClean="0"/>
              <a:t>ICD-10 has a coding convention that requires the underlying condition be sequenced first followed by the manifestation.</a:t>
            </a:r>
          </a:p>
          <a:p>
            <a:pPr lvl="1"/>
            <a:r>
              <a:rPr lang="en-US" dirty="0" smtClean="0"/>
              <a:t>These instructional notes indicate the proper sequencing order of the codes.</a:t>
            </a:r>
          </a:p>
          <a:p>
            <a:pPr marL="0" indent="0">
              <a:buNone/>
            </a:pPr>
            <a:r>
              <a:rPr lang="en-US" sz="1800" dirty="0" smtClean="0"/>
              <a:t>OGCR section 1.A.13</a:t>
            </a:r>
          </a:p>
          <a:p>
            <a:pPr marL="0" indent="0">
              <a:buNone/>
            </a:pPr>
            <a:endParaRPr lang="en-US" sz="1800" dirty="0" smtClean="0"/>
          </a:p>
          <a:p>
            <a:r>
              <a:rPr lang="en-US" altLang="en-US" sz="2800" b="1" dirty="0">
                <a:solidFill>
                  <a:srgbClr val="C00000"/>
                </a:solidFill>
              </a:rPr>
              <a:t>The “-” indicates there are additional reporting options</a:t>
            </a:r>
          </a:p>
          <a:p>
            <a:pPr marL="0" indent="0">
              <a:buNone/>
            </a:pPr>
            <a:endParaRPr lang="en-US" sz="1800" dirty="0" smtClean="0"/>
          </a:p>
          <a:p>
            <a:pPr marL="457200" lvl="1" indent="0">
              <a:buNone/>
            </a:pPr>
            <a:endParaRPr lang="en-US" dirty="0" smtClean="0"/>
          </a:p>
          <a:p>
            <a:pPr lvl="1"/>
            <a:endParaRPr lang="en-US" dirty="0"/>
          </a:p>
        </p:txBody>
      </p:sp>
      <p:sp>
        <p:nvSpPr>
          <p:cNvPr id="5" name="Rectangle 4"/>
          <p:cNvSpPr/>
          <p:nvPr/>
        </p:nvSpPr>
        <p:spPr>
          <a:xfrm>
            <a:off x="0" y="228600"/>
            <a:ext cx="9144000" cy="1143000"/>
          </a:xfrm>
          <a:prstGeom prst="rect">
            <a:avLst/>
          </a:prstGeom>
          <a:solidFill>
            <a:srgbClr val="000000">
              <a:alpha val="67843"/>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6200" y="274638"/>
            <a:ext cx="8610600" cy="1020762"/>
          </a:xfrm>
        </p:spPr>
        <p:txBody>
          <a:bodyPr/>
          <a:lstStyle/>
          <a:p>
            <a:pPr algn="l"/>
            <a:r>
              <a:rPr lang="en-US"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ICD-10 Code Structure</a:t>
            </a:r>
            <a:endParaRPr lang="en-US"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67600" y="6130127"/>
            <a:ext cx="1784839" cy="727873"/>
          </a:xfrm>
          <a:prstGeom prst="rect">
            <a:avLst/>
          </a:prstGeom>
        </p:spPr>
      </p:pic>
    </p:spTree>
    <p:extLst>
      <p:ext uri="{BB962C8B-B14F-4D97-AF65-F5344CB8AC3E}">
        <p14:creationId xmlns:p14="http://schemas.microsoft.com/office/powerpoint/2010/main" val="41826015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Most Common Diagnosis Codes </a:t>
            </a:r>
            <a:endParaRPr lang="en-US" dirty="0"/>
          </a:p>
        </p:txBody>
      </p:sp>
      <p:pic>
        <p:nvPicPr>
          <p:cNvPr id="6" name="Picture 3" descr="C:\Users\tgriffin\AppData\Local\Microsoft\Windows\Temporary Internet Files\Content.IE5\9W0O7KW1\MP900448730[1].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24367" y="1600200"/>
            <a:ext cx="6095266" cy="4525963"/>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67600" y="6130127"/>
            <a:ext cx="1784839" cy="727873"/>
          </a:xfrm>
          <a:prstGeom prst="rect">
            <a:avLst/>
          </a:prstGeom>
        </p:spPr>
      </p:pic>
    </p:spTree>
    <p:extLst>
      <p:ext uri="{BB962C8B-B14F-4D97-AF65-F5344CB8AC3E}">
        <p14:creationId xmlns:p14="http://schemas.microsoft.com/office/powerpoint/2010/main" val="37188974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685562892"/>
              </p:ext>
            </p:extLst>
          </p:nvPr>
        </p:nvGraphicFramePr>
        <p:xfrm>
          <a:off x="457200" y="228600"/>
          <a:ext cx="8229600" cy="5740400"/>
        </p:xfrm>
        <a:graphic>
          <a:graphicData uri="http://schemas.openxmlformats.org/drawingml/2006/table">
            <a:tbl>
              <a:tblPr firstRow="1" bandRow="1">
                <a:tableStyleId>{37CE84F3-28C3-443E-9E96-99CF82512B78}</a:tableStyleId>
              </a:tblPr>
              <a:tblGrid>
                <a:gridCol w="990600"/>
                <a:gridCol w="914400"/>
                <a:gridCol w="1752600"/>
                <a:gridCol w="2743200"/>
                <a:gridCol w="1828800"/>
              </a:tblGrid>
              <a:tr h="370840">
                <a:tc gridSpan="5">
                  <a:txBody>
                    <a:bodyPr/>
                    <a:lstStyle/>
                    <a:p>
                      <a:r>
                        <a:rPr lang="en-US" dirty="0" smtClean="0"/>
                        <a:t>Allergic rhinitis</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r>
                        <a:rPr lang="en-US" sz="1200" b="1" dirty="0" smtClean="0"/>
                        <a:t>ICD-9 Code</a:t>
                      </a:r>
                      <a:endParaRPr lang="en-US" sz="1200" b="1" dirty="0">
                        <a:solidFill>
                          <a:schemeClr val="tx1"/>
                        </a:solidFill>
                      </a:endParaRPr>
                    </a:p>
                  </a:txBody>
                  <a:tcPr/>
                </a:tc>
                <a:tc>
                  <a:txBody>
                    <a:bodyPr/>
                    <a:lstStyle/>
                    <a:p>
                      <a:r>
                        <a:rPr lang="en-US" sz="1200" b="1" dirty="0" smtClean="0"/>
                        <a:t>ICD-10 Code</a:t>
                      </a:r>
                      <a:endParaRPr lang="en-US" sz="1200" b="1" dirty="0">
                        <a:solidFill>
                          <a:schemeClr val="tx1"/>
                        </a:solidFill>
                      </a:endParaRPr>
                    </a:p>
                  </a:txBody>
                  <a:tcPr/>
                </a:tc>
                <a:tc>
                  <a:txBody>
                    <a:bodyPr/>
                    <a:lstStyle/>
                    <a:p>
                      <a:r>
                        <a:rPr lang="en-US" sz="1200" b="1" dirty="0" smtClean="0"/>
                        <a:t>Description</a:t>
                      </a:r>
                      <a:endParaRPr lang="en-US" sz="1200" b="1" dirty="0">
                        <a:solidFill>
                          <a:schemeClr val="tx1"/>
                        </a:solidFill>
                      </a:endParaRPr>
                    </a:p>
                  </a:txBody>
                  <a:tcPr/>
                </a:tc>
                <a:tc>
                  <a:txBody>
                    <a:bodyPr/>
                    <a:lstStyle/>
                    <a:p>
                      <a:r>
                        <a:rPr lang="en-US" sz="1200" b="1" dirty="0" smtClean="0"/>
                        <a:t>Excludes1</a:t>
                      </a:r>
                      <a:endParaRPr lang="en-US" sz="1200" b="1" dirty="0">
                        <a:solidFill>
                          <a:schemeClr val="tx1"/>
                        </a:solidFill>
                      </a:endParaRPr>
                    </a:p>
                  </a:txBody>
                  <a:tcPr/>
                </a:tc>
                <a:tc>
                  <a:txBody>
                    <a:bodyPr/>
                    <a:lstStyle/>
                    <a:p>
                      <a:r>
                        <a:rPr lang="en-US" sz="1200" b="1" dirty="0" smtClean="0"/>
                        <a:t>Excludes2</a:t>
                      </a:r>
                      <a:endParaRPr lang="en-US" sz="1200" b="1" dirty="0">
                        <a:solidFill>
                          <a:schemeClr val="tx1"/>
                        </a:solidFill>
                      </a:endParaRPr>
                    </a:p>
                  </a:txBody>
                  <a:tcPr/>
                </a:tc>
              </a:tr>
              <a:tr h="370840">
                <a:tc>
                  <a:txBody>
                    <a:bodyPr/>
                    <a:lstStyle/>
                    <a:p>
                      <a:r>
                        <a:rPr lang="en-US" sz="1400" dirty="0" smtClean="0"/>
                        <a:t>477.0</a:t>
                      </a:r>
                      <a:endParaRPr lang="en-US" sz="1400" dirty="0"/>
                    </a:p>
                  </a:txBody>
                  <a:tcPr/>
                </a:tc>
                <a:tc>
                  <a:txBody>
                    <a:bodyPr/>
                    <a:lstStyle/>
                    <a:p>
                      <a:r>
                        <a:rPr lang="en-US" sz="1400" dirty="0" smtClean="0"/>
                        <a:t>J30.9</a:t>
                      </a:r>
                      <a:endParaRPr lang="en-US" sz="1400" dirty="0"/>
                    </a:p>
                  </a:txBody>
                  <a:tcPr/>
                </a:tc>
                <a:tc>
                  <a:txBody>
                    <a:bodyPr/>
                    <a:lstStyle/>
                    <a:p>
                      <a:r>
                        <a:rPr lang="en-US" sz="1400" b="0" dirty="0" smtClean="0"/>
                        <a:t>Allergic rhinitis, unspecified</a:t>
                      </a:r>
                      <a:endParaRPr lang="en-US" sz="1400" b="0" dirty="0"/>
                    </a:p>
                  </a:txBody>
                  <a:tcPr/>
                </a:tc>
                <a:tc>
                  <a:txBody>
                    <a:bodyPr/>
                    <a:lstStyle/>
                    <a:p>
                      <a:pPr marL="285750" indent="-285750">
                        <a:buFont typeface="Arial" panose="020B0604020202020204" pitchFamily="34" charset="0"/>
                        <a:buChar char="•"/>
                      </a:pPr>
                      <a:r>
                        <a:rPr lang="en-US" sz="1400" dirty="0" smtClean="0"/>
                        <a:t>allergic rhinitis with asthma (bronchial) (J45.909)</a:t>
                      </a:r>
                    </a:p>
                    <a:p>
                      <a:pPr marL="285750" indent="-285750">
                        <a:buFont typeface="Arial" panose="020B0604020202020204" pitchFamily="34" charset="0"/>
                        <a:buChar char="•"/>
                      </a:pPr>
                      <a:r>
                        <a:rPr lang="en-US" sz="1400" dirty="0" smtClean="0"/>
                        <a:t>rhinitis NOS (J31.0)</a:t>
                      </a:r>
                      <a:endParaRPr lang="en-US" sz="1400" dirty="0"/>
                    </a:p>
                  </a:txBody>
                  <a:tcPr/>
                </a:tc>
                <a:tc>
                  <a:txBody>
                    <a:bodyPr/>
                    <a:lstStyle/>
                    <a:p>
                      <a:pPr marL="0" indent="0">
                        <a:buFont typeface="Arial" panose="020B0604020202020204" pitchFamily="34" charset="0"/>
                        <a:buNone/>
                      </a:pPr>
                      <a:r>
                        <a:rPr lang="en-US" sz="1400" dirty="0" smtClean="0"/>
                        <a:t>N/A</a:t>
                      </a:r>
                      <a:endParaRPr lang="en-US" sz="1400" dirty="0"/>
                    </a:p>
                  </a:txBody>
                  <a:tcPr/>
                </a:tc>
              </a:tr>
              <a:tr h="370840">
                <a:tc gridSpan="5">
                  <a:txBody>
                    <a:bodyPr/>
                    <a:lstStyle/>
                    <a:p>
                      <a:r>
                        <a:rPr lang="en-US" sz="1400" dirty="0" smtClean="0"/>
                        <a:t>There are more specific code choice selections:</a:t>
                      </a:r>
                      <a:endParaRPr lang="en-US" sz="1400" dirty="0"/>
                    </a:p>
                  </a:txBody>
                  <a:tcPr/>
                </a:tc>
                <a:tc hMerge="1">
                  <a:txBody>
                    <a:bodyPr/>
                    <a:lstStyle/>
                    <a:p>
                      <a:endParaRPr lang="en-US" sz="1400" dirty="0"/>
                    </a:p>
                  </a:txBody>
                  <a:tcPr/>
                </a:tc>
                <a:tc hMerge="1">
                  <a:txBody>
                    <a:bodyPr/>
                    <a:lstStyle/>
                    <a:p>
                      <a:pPr marL="285750" indent="-285750">
                        <a:buFont typeface="Arial" panose="020B0604020202020204" pitchFamily="34" charset="0"/>
                        <a:buChar char="•"/>
                      </a:pPr>
                      <a:endParaRPr lang="en-US" sz="1400" b="0" dirty="0"/>
                    </a:p>
                  </a:txBody>
                  <a:tcPr/>
                </a:tc>
                <a:tc hMerge="1">
                  <a:txBody>
                    <a:bodyPr/>
                    <a:lstStyle/>
                    <a:p>
                      <a:pPr marL="285750" indent="-285750">
                        <a:buFont typeface="Arial" panose="020B0604020202020204" pitchFamily="34" charset="0"/>
                        <a:buChar char="•"/>
                      </a:pPr>
                      <a:endParaRPr lang="en-US" sz="1400" dirty="0"/>
                    </a:p>
                  </a:txBody>
                  <a:tcPr/>
                </a:tc>
                <a:tc hMerge="1">
                  <a:txBody>
                    <a:bodyPr/>
                    <a:lstStyle/>
                    <a:p>
                      <a:pPr marL="0" indent="0">
                        <a:buFont typeface="Arial" panose="020B0604020202020204" pitchFamily="34" charset="0"/>
                        <a:buNone/>
                      </a:pPr>
                      <a:endParaRPr lang="en-US" sz="1400" dirty="0"/>
                    </a:p>
                  </a:txBody>
                  <a:tcPr/>
                </a:tc>
              </a:tr>
              <a:tr h="370840">
                <a:tc>
                  <a:txBody>
                    <a:bodyPr/>
                    <a:lstStyle/>
                    <a:p>
                      <a:r>
                        <a:rPr lang="en-US" sz="1400" dirty="0" smtClean="0"/>
                        <a:t>477.9</a:t>
                      </a:r>
                      <a:endParaRPr lang="en-US" sz="1400" dirty="0"/>
                    </a:p>
                  </a:txBody>
                  <a:tcPr/>
                </a:tc>
                <a:tc>
                  <a:txBody>
                    <a:bodyPr/>
                    <a:lstStyle/>
                    <a:p>
                      <a:r>
                        <a:rPr lang="en-US" sz="1400" dirty="0" smtClean="0"/>
                        <a:t>J30.0</a:t>
                      </a:r>
                      <a:endParaRPr lang="en-US" sz="1400" dirty="0"/>
                    </a:p>
                  </a:txBody>
                  <a:tcPr/>
                </a:tc>
                <a:tc gridSpan="3">
                  <a:txBody>
                    <a:bodyPr/>
                    <a:lstStyle/>
                    <a:p>
                      <a:pPr marL="0" indent="0">
                        <a:buFont typeface="Arial" panose="020B0604020202020204" pitchFamily="34" charset="0"/>
                        <a:buNone/>
                      </a:pPr>
                      <a:r>
                        <a:rPr lang="en-US" sz="1400" b="0" dirty="0" smtClean="0"/>
                        <a:t>Vasomotor rhinitis</a:t>
                      </a:r>
                      <a:endParaRPr lang="en-US" sz="1400" b="0" dirty="0"/>
                    </a:p>
                  </a:txBody>
                  <a:tcPr/>
                </a:tc>
                <a:tc hMerge="1">
                  <a:txBody>
                    <a:bodyPr/>
                    <a:lstStyle/>
                    <a:p>
                      <a:pPr marL="285750" indent="-285750">
                        <a:buFont typeface="Arial" panose="020B0604020202020204" pitchFamily="34" charset="0"/>
                        <a:buChar char="•"/>
                      </a:pPr>
                      <a:endParaRPr lang="en-US" sz="1400" dirty="0"/>
                    </a:p>
                  </a:txBody>
                  <a:tcPr/>
                </a:tc>
                <a:tc hMerge="1">
                  <a:txBody>
                    <a:bodyPr/>
                    <a:lstStyle/>
                    <a:p>
                      <a:pPr marL="0" indent="0">
                        <a:buFont typeface="Arial" panose="020B0604020202020204" pitchFamily="34" charset="0"/>
                        <a:buNone/>
                      </a:pPr>
                      <a:endParaRPr lang="en-US" sz="1400" dirty="0"/>
                    </a:p>
                  </a:txBody>
                  <a:tcPr/>
                </a:tc>
              </a:tr>
              <a:tr h="370840">
                <a:tc>
                  <a:txBody>
                    <a:bodyPr/>
                    <a:lstStyle/>
                    <a:p>
                      <a:r>
                        <a:rPr lang="en-US" sz="1400" dirty="0" smtClean="0"/>
                        <a:t>477.0</a:t>
                      </a:r>
                      <a:endParaRPr lang="en-US" sz="1400" dirty="0"/>
                    </a:p>
                  </a:txBody>
                  <a:tcPr/>
                </a:tc>
                <a:tc>
                  <a:txBody>
                    <a:bodyPr/>
                    <a:lstStyle/>
                    <a:p>
                      <a:r>
                        <a:rPr lang="en-US" sz="1400" dirty="0" smtClean="0"/>
                        <a:t>J30.1</a:t>
                      </a:r>
                      <a:endParaRPr lang="en-US" sz="1400" dirty="0"/>
                    </a:p>
                  </a:txBody>
                  <a:tcPr/>
                </a:tc>
                <a:tc gridSpan="3">
                  <a:txBody>
                    <a:bodyPr/>
                    <a:lstStyle/>
                    <a:p>
                      <a:pPr marL="0" indent="0">
                        <a:buFont typeface="Arial" panose="020B0604020202020204" pitchFamily="34" charset="0"/>
                        <a:buNone/>
                      </a:pPr>
                      <a:r>
                        <a:rPr lang="en-US" sz="1400" b="0" dirty="0" smtClean="0"/>
                        <a:t>Allergic rhinitis due to pollen</a:t>
                      </a:r>
                      <a:endParaRPr lang="en-US" sz="1400" b="0" dirty="0"/>
                    </a:p>
                  </a:txBody>
                  <a:tcPr/>
                </a:tc>
                <a:tc hMerge="1">
                  <a:txBody>
                    <a:bodyPr/>
                    <a:lstStyle/>
                    <a:p>
                      <a:pPr marL="285750" indent="-285750">
                        <a:buFont typeface="Arial" panose="020B0604020202020204" pitchFamily="34" charset="0"/>
                        <a:buChar char="•"/>
                      </a:pPr>
                      <a:endParaRPr lang="en-US" sz="1400" dirty="0"/>
                    </a:p>
                  </a:txBody>
                  <a:tcPr/>
                </a:tc>
                <a:tc hMerge="1">
                  <a:txBody>
                    <a:bodyPr/>
                    <a:lstStyle/>
                    <a:p>
                      <a:pPr marL="0" indent="0">
                        <a:buFont typeface="Arial" panose="020B0604020202020204" pitchFamily="34" charset="0"/>
                        <a:buNone/>
                      </a:pPr>
                      <a:endParaRPr lang="en-US" sz="1400" dirty="0"/>
                    </a:p>
                  </a:txBody>
                  <a:tcPr/>
                </a:tc>
              </a:tr>
              <a:tr h="370840">
                <a:tc>
                  <a:txBody>
                    <a:bodyPr/>
                    <a:lstStyle/>
                    <a:p>
                      <a:r>
                        <a:rPr lang="en-US" sz="1400" dirty="0" smtClean="0"/>
                        <a:t>477.8</a:t>
                      </a:r>
                      <a:endParaRPr lang="en-US" sz="1400" dirty="0"/>
                    </a:p>
                  </a:txBody>
                  <a:tcPr/>
                </a:tc>
                <a:tc>
                  <a:txBody>
                    <a:bodyPr/>
                    <a:lstStyle/>
                    <a:p>
                      <a:r>
                        <a:rPr lang="en-US" sz="1400" dirty="0" smtClean="0"/>
                        <a:t>J30.2</a:t>
                      </a:r>
                      <a:endParaRPr lang="en-US" sz="1400" dirty="0"/>
                    </a:p>
                  </a:txBody>
                  <a:tcPr/>
                </a:tc>
                <a:tc gridSpan="3">
                  <a:txBody>
                    <a:bodyPr/>
                    <a:lstStyle/>
                    <a:p>
                      <a:pPr marL="0" indent="0">
                        <a:buFont typeface="Arial" panose="020B0604020202020204" pitchFamily="34" charset="0"/>
                        <a:buNone/>
                      </a:pPr>
                      <a:r>
                        <a:rPr lang="en-US" sz="1400" b="0" dirty="0" smtClean="0"/>
                        <a:t>Other seasonal allergic rhinitis</a:t>
                      </a:r>
                      <a:endParaRPr lang="en-US" sz="1400" b="0" dirty="0"/>
                    </a:p>
                  </a:txBody>
                  <a:tcPr/>
                </a:tc>
                <a:tc hMerge="1">
                  <a:txBody>
                    <a:bodyPr/>
                    <a:lstStyle/>
                    <a:p>
                      <a:pPr marL="285750" indent="-285750">
                        <a:buFont typeface="Arial" panose="020B0604020202020204" pitchFamily="34" charset="0"/>
                        <a:buChar char="•"/>
                      </a:pPr>
                      <a:endParaRPr lang="en-US" sz="1400" dirty="0"/>
                    </a:p>
                  </a:txBody>
                  <a:tcPr/>
                </a:tc>
                <a:tc hMerge="1">
                  <a:txBody>
                    <a:bodyPr/>
                    <a:lstStyle/>
                    <a:p>
                      <a:pPr marL="0" indent="0">
                        <a:buFont typeface="Arial" panose="020B0604020202020204" pitchFamily="34" charset="0"/>
                        <a:buNone/>
                      </a:pPr>
                      <a:endParaRPr lang="en-US" sz="1400" dirty="0"/>
                    </a:p>
                  </a:txBody>
                  <a:tcPr/>
                </a:tc>
              </a:tr>
              <a:tr h="370840">
                <a:tc>
                  <a:txBody>
                    <a:bodyPr/>
                    <a:lstStyle/>
                    <a:p>
                      <a:r>
                        <a:rPr lang="en-US" sz="1400" dirty="0" smtClean="0"/>
                        <a:t>477.1</a:t>
                      </a:r>
                      <a:endParaRPr lang="en-US" sz="1400" dirty="0"/>
                    </a:p>
                  </a:txBody>
                  <a:tcPr/>
                </a:tc>
                <a:tc>
                  <a:txBody>
                    <a:bodyPr/>
                    <a:lstStyle/>
                    <a:p>
                      <a:r>
                        <a:rPr lang="en-US" sz="1400" dirty="0" smtClean="0"/>
                        <a:t>J30.5</a:t>
                      </a:r>
                    </a:p>
                  </a:txBody>
                  <a:tcPr/>
                </a:tc>
                <a:tc gridSpan="3">
                  <a:txBody>
                    <a:bodyPr/>
                    <a:lstStyle/>
                    <a:p>
                      <a:pPr marL="0" indent="0">
                        <a:buFont typeface="Arial" panose="020B0604020202020204" pitchFamily="34" charset="0"/>
                        <a:buNone/>
                      </a:pPr>
                      <a:r>
                        <a:rPr lang="en-US" sz="1400" b="0" dirty="0" smtClean="0"/>
                        <a:t>Allergic rhinitis due to food</a:t>
                      </a:r>
                      <a:endParaRPr lang="en-US" sz="1400" b="0" dirty="0"/>
                    </a:p>
                  </a:txBody>
                  <a:tcPr/>
                </a:tc>
                <a:tc hMerge="1">
                  <a:txBody>
                    <a:bodyPr/>
                    <a:lstStyle/>
                    <a:p>
                      <a:pPr marL="285750" indent="-285750">
                        <a:buFont typeface="Arial" panose="020B0604020202020204" pitchFamily="34" charset="0"/>
                        <a:buChar char="•"/>
                      </a:pPr>
                      <a:endParaRPr lang="en-US" sz="1400" dirty="0"/>
                    </a:p>
                  </a:txBody>
                  <a:tcPr/>
                </a:tc>
                <a:tc hMerge="1">
                  <a:txBody>
                    <a:bodyPr/>
                    <a:lstStyle/>
                    <a:p>
                      <a:pPr marL="0" indent="0">
                        <a:buFont typeface="Arial" panose="020B0604020202020204" pitchFamily="34" charset="0"/>
                        <a:buNone/>
                      </a:pPr>
                      <a:endParaRPr lang="en-US" sz="1400" dirty="0"/>
                    </a:p>
                  </a:txBody>
                  <a:tcPr/>
                </a:tc>
              </a:tr>
              <a:tr h="370840">
                <a:tc>
                  <a:txBody>
                    <a:bodyPr/>
                    <a:lstStyle/>
                    <a:p>
                      <a:r>
                        <a:rPr lang="en-US" sz="1400" dirty="0" smtClean="0"/>
                        <a:t>477.2</a:t>
                      </a:r>
                      <a:endParaRPr lang="en-US" sz="1400" dirty="0"/>
                    </a:p>
                  </a:txBody>
                  <a:tcPr/>
                </a:tc>
                <a:tc>
                  <a:txBody>
                    <a:bodyPr/>
                    <a:lstStyle/>
                    <a:p>
                      <a:r>
                        <a:rPr lang="en-US" sz="1400" dirty="0" smtClean="0"/>
                        <a:t>J30.81</a:t>
                      </a:r>
                      <a:endParaRPr lang="en-US" sz="1400" dirty="0"/>
                    </a:p>
                  </a:txBody>
                  <a:tcPr/>
                </a:tc>
                <a:tc gridSpan="3">
                  <a:txBody>
                    <a:bodyPr/>
                    <a:lstStyle/>
                    <a:p>
                      <a:pPr marL="0" indent="0">
                        <a:buFont typeface="Arial" panose="020B0604020202020204" pitchFamily="34" charset="0"/>
                        <a:buNone/>
                      </a:pPr>
                      <a:r>
                        <a:rPr lang="en-US" sz="1400" b="0" dirty="0" smtClean="0"/>
                        <a:t>Allergic rhinitis due to animal (cat) (dog) hair and dander</a:t>
                      </a:r>
                      <a:endParaRPr lang="en-US" sz="1400" b="0" dirty="0"/>
                    </a:p>
                  </a:txBody>
                  <a:tcPr/>
                </a:tc>
                <a:tc hMerge="1">
                  <a:txBody>
                    <a:bodyPr/>
                    <a:lstStyle/>
                    <a:p>
                      <a:pPr marL="285750" indent="-285750">
                        <a:buFont typeface="Arial" panose="020B0604020202020204" pitchFamily="34" charset="0"/>
                        <a:buChar char="•"/>
                      </a:pPr>
                      <a:endParaRPr lang="en-US" sz="1400" dirty="0"/>
                    </a:p>
                  </a:txBody>
                  <a:tcPr/>
                </a:tc>
                <a:tc hMerge="1">
                  <a:txBody>
                    <a:bodyPr/>
                    <a:lstStyle/>
                    <a:p>
                      <a:pPr marL="0" indent="0">
                        <a:buFont typeface="Arial" panose="020B0604020202020204" pitchFamily="34" charset="0"/>
                        <a:buNone/>
                      </a:pPr>
                      <a:endParaRPr lang="en-US" sz="1400" dirty="0"/>
                    </a:p>
                  </a:txBody>
                  <a:tcPr/>
                </a:tc>
              </a:tr>
              <a:tr h="370840">
                <a:tc>
                  <a:txBody>
                    <a:bodyPr/>
                    <a:lstStyle/>
                    <a:p>
                      <a:r>
                        <a:rPr lang="en-US" sz="1400" dirty="0" smtClean="0"/>
                        <a:t>477.8</a:t>
                      </a:r>
                      <a:endParaRPr lang="en-US" sz="1400" dirty="0"/>
                    </a:p>
                  </a:txBody>
                  <a:tcPr/>
                </a:tc>
                <a:tc>
                  <a:txBody>
                    <a:bodyPr/>
                    <a:lstStyle/>
                    <a:p>
                      <a:r>
                        <a:rPr lang="en-US" sz="1400" dirty="0" smtClean="0"/>
                        <a:t>J30.89</a:t>
                      </a:r>
                      <a:endParaRPr lang="en-US" sz="1400" dirty="0"/>
                    </a:p>
                  </a:txBody>
                  <a:tcPr/>
                </a:tc>
                <a:tc gridSpan="3">
                  <a:txBody>
                    <a:bodyPr/>
                    <a:lstStyle/>
                    <a:p>
                      <a:pPr marL="0" indent="0">
                        <a:buFont typeface="Arial" panose="020B0604020202020204" pitchFamily="34" charset="0"/>
                        <a:buNone/>
                      </a:pPr>
                      <a:r>
                        <a:rPr lang="en-US" sz="1400" b="0" dirty="0" smtClean="0"/>
                        <a:t>Other allergic rhinitis</a:t>
                      </a:r>
                      <a:endParaRPr lang="en-US" sz="1400" b="0" dirty="0"/>
                    </a:p>
                  </a:txBody>
                  <a:tcPr/>
                </a:tc>
                <a:tc hMerge="1">
                  <a:txBody>
                    <a:bodyPr/>
                    <a:lstStyle/>
                    <a:p>
                      <a:endParaRPr lang="en-US"/>
                    </a:p>
                  </a:txBody>
                  <a:tcPr/>
                </a:tc>
                <a:tc hMerge="1">
                  <a:txBody>
                    <a:bodyPr/>
                    <a:lstStyle/>
                    <a:p>
                      <a:endParaRPr lang="en-US"/>
                    </a:p>
                  </a:txBody>
                  <a:tcPr/>
                </a:tc>
              </a:tr>
              <a:tr h="370840">
                <a:tc gridSpan="5">
                  <a:txBody>
                    <a:bodyPr/>
                    <a:lstStyle/>
                    <a:p>
                      <a:r>
                        <a:rPr lang="en-US" sz="1400" dirty="0" smtClean="0"/>
                        <a:t>Use additional code, where applicable, to identify:</a:t>
                      </a:r>
                    </a:p>
                    <a:p>
                      <a:pPr marL="285750" indent="-285750">
                        <a:buFont typeface="Arial" panose="020B0604020202020204" pitchFamily="34" charset="0"/>
                        <a:buChar char="•"/>
                      </a:pPr>
                      <a:r>
                        <a:rPr lang="en-US" sz="1400" dirty="0" smtClean="0"/>
                        <a:t>exposure to environmental tobacco smoke (Z77.22)</a:t>
                      </a:r>
                    </a:p>
                    <a:p>
                      <a:pPr marL="285750" indent="-285750">
                        <a:buFont typeface="Arial" panose="020B0604020202020204" pitchFamily="34" charset="0"/>
                        <a:buChar char="•"/>
                      </a:pPr>
                      <a:r>
                        <a:rPr lang="en-US" sz="1400" dirty="0" smtClean="0"/>
                        <a:t>exposure to tobacco smoke in the perinatal period (P96.81)</a:t>
                      </a:r>
                    </a:p>
                    <a:p>
                      <a:pPr marL="285750" indent="-285750">
                        <a:buFont typeface="Arial" panose="020B0604020202020204" pitchFamily="34" charset="0"/>
                        <a:buChar char="•"/>
                      </a:pPr>
                      <a:r>
                        <a:rPr lang="en-US" sz="1400" dirty="0" smtClean="0"/>
                        <a:t>history of tobacco use (Z87.891)</a:t>
                      </a:r>
                    </a:p>
                    <a:p>
                      <a:pPr marL="285750" indent="-285750">
                        <a:buFont typeface="Arial" panose="020B0604020202020204" pitchFamily="34" charset="0"/>
                        <a:buChar char="•"/>
                      </a:pPr>
                      <a:r>
                        <a:rPr lang="en-US" sz="1400" dirty="0" smtClean="0"/>
                        <a:t>occupational exposure to environmental tobacco smoke (Z57.31)</a:t>
                      </a:r>
                    </a:p>
                    <a:p>
                      <a:pPr marL="285750" indent="-285750">
                        <a:buFont typeface="Arial" panose="020B0604020202020204" pitchFamily="34" charset="0"/>
                        <a:buChar char="•"/>
                      </a:pPr>
                      <a:r>
                        <a:rPr lang="en-US" sz="1400" dirty="0" smtClean="0"/>
                        <a:t>tobacco dependence (F17.-)</a:t>
                      </a:r>
                    </a:p>
                    <a:p>
                      <a:pPr marL="285750" indent="-285750">
                        <a:buFont typeface="Arial" panose="020B0604020202020204" pitchFamily="34" charset="0"/>
                        <a:buChar char="•"/>
                      </a:pPr>
                      <a:r>
                        <a:rPr lang="en-US" sz="1400" dirty="0" smtClean="0"/>
                        <a:t>tobacco use (Z72.0</a:t>
                      </a:r>
                      <a:endParaRPr lang="en-US" sz="1400"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bl>
          </a:graphicData>
        </a:graphic>
      </p:graphicFrame>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2609" y="6122729"/>
            <a:ext cx="1784839" cy="727873"/>
          </a:xfrm>
          <a:prstGeom prst="rect">
            <a:avLst/>
          </a:prstGeom>
        </p:spPr>
      </p:pic>
    </p:spTree>
    <p:extLst>
      <p:ext uri="{BB962C8B-B14F-4D97-AF65-F5344CB8AC3E}">
        <p14:creationId xmlns:p14="http://schemas.microsoft.com/office/powerpoint/2010/main" val="30656808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6882" y="1752600"/>
            <a:ext cx="8229600" cy="3763963"/>
          </a:xfrm>
        </p:spPr>
        <p:txBody>
          <a:bodyPr>
            <a:normAutofit/>
          </a:bodyPr>
          <a:lstStyle/>
          <a:p>
            <a:r>
              <a:rPr lang="en-US" sz="2800" dirty="0" smtClean="0"/>
              <a:t>Type</a:t>
            </a:r>
          </a:p>
          <a:p>
            <a:pPr lvl="1"/>
            <a:r>
              <a:rPr lang="en-US" sz="2400" dirty="0" smtClean="0"/>
              <a:t>Due to animal hair and dander</a:t>
            </a:r>
          </a:p>
          <a:p>
            <a:pPr lvl="1"/>
            <a:r>
              <a:rPr lang="en-US" sz="2400" dirty="0" smtClean="0"/>
              <a:t>Due to food</a:t>
            </a:r>
          </a:p>
          <a:p>
            <a:pPr lvl="1"/>
            <a:r>
              <a:rPr lang="en-US" sz="2400" dirty="0" smtClean="0"/>
              <a:t>Due to pollen</a:t>
            </a:r>
          </a:p>
          <a:p>
            <a:pPr lvl="1"/>
            <a:r>
              <a:rPr lang="en-US" sz="2400" dirty="0" smtClean="0"/>
              <a:t>Other seasonal allergic</a:t>
            </a:r>
          </a:p>
          <a:p>
            <a:pPr lvl="1"/>
            <a:r>
              <a:rPr lang="en-US" sz="2400" dirty="0" smtClean="0"/>
              <a:t>Other allergic</a:t>
            </a:r>
          </a:p>
          <a:p>
            <a:pPr lvl="1"/>
            <a:r>
              <a:rPr lang="en-US" sz="2400" dirty="0" smtClean="0"/>
              <a:t>Unspecified</a:t>
            </a:r>
            <a:endParaRPr lang="en-US" sz="2400" dirty="0"/>
          </a:p>
        </p:txBody>
      </p:sp>
      <p:sp>
        <p:nvSpPr>
          <p:cNvPr id="5" name="Rectangle 4"/>
          <p:cNvSpPr/>
          <p:nvPr/>
        </p:nvSpPr>
        <p:spPr>
          <a:xfrm>
            <a:off x="0" y="228600"/>
            <a:ext cx="9144000" cy="1143000"/>
          </a:xfrm>
          <a:prstGeom prst="rect">
            <a:avLst/>
          </a:prstGeom>
          <a:solidFill>
            <a:srgbClr val="000000">
              <a:alpha val="67843"/>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p:nvPr>
        </p:nvSpPr>
        <p:spPr>
          <a:xfrm>
            <a:off x="76200" y="274638"/>
            <a:ext cx="8610600" cy="1020762"/>
          </a:xfrm>
        </p:spPr>
        <p:txBody>
          <a:bodyPr>
            <a:normAutofit fontScale="90000"/>
          </a:bodyPr>
          <a:lstStyle/>
          <a:p>
            <a:pPr algn="l"/>
            <a:r>
              <a:rPr lang="en-US"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Allergic Rhinitis Documentation Tips</a:t>
            </a:r>
            <a:endParaRPr lang="en-US"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67600" y="6130127"/>
            <a:ext cx="1784839" cy="727873"/>
          </a:xfrm>
          <a:prstGeom prst="rect">
            <a:avLst/>
          </a:prstGeom>
        </p:spPr>
      </p:pic>
    </p:spTree>
    <p:extLst>
      <p:ext uri="{BB962C8B-B14F-4D97-AF65-F5344CB8AC3E}">
        <p14:creationId xmlns:p14="http://schemas.microsoft.com/office/powerpoint/2010/main" val="19878590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653942570"/>
              </p:ext>
            </p:extLst>
          </p:nvPr>
        </p:nvGraphicFramePr>
        <p:xfrm>
          <a:off x="457200" y="228600"/>
          <a:ext cx="8229600" cy="1259840"/>
        </p:xfrm>
        <a:graphic>
          <a:graphicData uri="http://schemas.openxmlformats.org/drawingml/2006/table">
            <a:tbl>
              <a:tblPr firstRow="1" bandRow="1">
                <a:tableStyleId>{37CE84F3-28C3-443E-9E96-99CF82512B78}</a:tableStyleId>
              </a:tblPr>
              <a:tblGrid>
                <a:gridCol w="990600"/>
                <a:gridCol w="1066800"/>
                <a:gridCol w="1828800"/>
                <a:gridCol w="2362200"/>
                <a:gridCol w="1981200"/>
              </a:tblGrid>
              <a:tr h="370840">
                <a:tc gridSpan="5">
                  <a:txBody>
                    <a:bodyPr/>
                    <a:lstStyle/>
                    <a:p>
                      <a:r>
                        <a:rPr lang="en-US" dirty="0" smtClean="0"/>
                        <a:t>Other chronic allergic conjunctivitis</a:t>
                      </a:r>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r>
              <a:tr h="370840">
                <a:tc>
                  <a:txBody>
                    <a:bodyPr/>
                    <a:lstStyle/>
                    <a:p>
                      <a:r>
                        <a:rPr lang="en-US" sz="1200" b="1" dirty="0" smtClean="0"/>
                        <a:t>ICD-9 Code</a:t>
                      </a:r>
                      <a:endParaRPr lang="en-US" sz="1200" b="1" dirty="0">
                        <a:solidFill>
                          <a:schemeClr val="tx1"/>
                        </a:solidFill>
                      </a:endParaRPr>
                    </a:p>
                  </a:txBody>
                  <a:tcPr/>
                </a:tc>
                <a:tc>
                  <a:txBody>
                    <a:bodyPr/>
                    <a:lstStyle/>
                    <a:p>
                      <a:r>
                        <a:rPr lang="en-US" sz="1200" b="1" dirty="0" smtClean="0"/>
                        <a:t>ICD-10 Code</a:t>
                      </a:r>
                      <a:endParaRPr lang="en-US" sz="1200" b="1" dirty="0">
                        <a:solidFill>
                          <a:schemeClr val="tx1"/>
                        </a:solidFill>
                      </a:endParaRPr>
                    </a:p>
                  </a:txBody>
                  <a:tcPr/>
                </a:tc>
                <a:tc>
                  <a:txBody>
                    <a:bodyPr/>
                    <a:lstStyle/>
                    <a:p>
                      <a:r>
                        <a:rPr lang="en-US" sz="1200" b="1" dirty="0" smtClean="0"/>
                        <a:t>Description</a:t>
                      </a:r>
                      <a:endParaRPr lang="en-US" sz="1200" b="1" dirty="0">
                        <a:solidFill>
                          <a:schemeClr val="tx1"/>
                        </a:solidFill>
                      </a:endParaRPr>
                    </a:p>
                  </a:txBody>
                  <a:tcPr/>
                </a:tc>
                <a:tc>
                  <a:txBody>
                    <a:bodyPr/>
                    <a:lstStyle/>
                    <a:p>
                      <a:r>
                        <a:rPr lang="en-US" sz="1200" b="1" dirty="0" smtClean="0"/>
                        <a:t>Excludes1</a:t>
                      </a:r>
                      <a:endParaRPr lang="en-US" sz="1200" b="1" dirty="0">
                        <a:solidFill>
                          <a:schemeClr val="tx1"/>
                        </a:solidFill>
                      </a:endParaRPr>
                    </a:p>
                  </a:txBody>
                  <a:tcPr/>
                </a:tc>
                <a:tc>
                  <a:txBody>
                    <a:bodyPr/>
                    <a:lstStyle/>
                    <a:p>
                      <a:r>
                        <a:rPr lang="en-US" sz="1200" b="1" dirty="0" smtClean="0"/>
                        <a:t>Excludes2</a:t>
                      </a:r>
                      <a:endParaRPr lang="en-US" sz="1200" b="1" dirty="0">
                        <a:solidFill>
                          <a:schemeClr val="tx1"/>
                        </a:solidFill>
                      </a:endParaRPr>
                    </a:p>
                  </a:txBody>
                  <a:tcPr/>
                </a:tc>
              </a:tr>
              <a:tr h="370840">
                <a:tc>
                  <a:txBody>
                    <a:bodyPr/>
                    <a:lstStyle/>
                    <a:p>
                      <a:r>
                        <a:rPr lang="en-US" sz="1400" dirty="0" smtClean="0"/>
                        <a:t>372.14</a:t>
                      </a:r>
                    </a:p>
                    <a:p>
                      <a:endParaRPr lang="en-US" sz="1400" dirty="0"/>
                    </a:p>
                  </a:txBody>
                  <a:tcPr/>
                </a:tc>
                <a:tc>
                  <a:txBody>
                    <a:bodyPr/>
                    <a:lstStyle/>
                    <a:p>
                      <a:r>
                        <a:rPr lang="en-US" sz="1400" dirty="0" smtClean="0"/>
                        <a:t>H10.45</a:t>
                      </a:r>
                      <a:endParaRPr lang="en-US" sz="1400" dirty="0"/>
                    </a:p>
                  </a:txBody>
                  <a:tcPr/>
                </a:tc>
                <a:tc>
                  <a:txBody>
                    <a:bodyPr/>
                    <a:lstStyle/>
                    <a:p>
                      <a:r>
                        <a:rPr lang="en-US" sz="1400" dirty="0" smtClean="0"/>
                        <a:t>Other chronic allergic conjunctivitis</a:t>
                      </a:r>
                      <a:endParaRPr lang="en-US" sz="1400" dirty="0"/>
                    </a:p>
                  </a:txBody>
                  <a:tcPr/>
                </a:tc>
                <a:tc>
                  <a:txBody>
                    <a:bodyPr/>
                    <a:lstStyle/>
                    <a:p>
                      <a:pPr marL="285750" indent="-285750">
                        <a:buFont typeface="Arial" panose="020B0604020202020204" pitchFamily="34" charset="0"/>
                        <a:buChar char="•"/>
                      </a:pPr>
                      <a:r>
                        <a:rPr lang="en-US" sz="1400" dirty="0" err="1" smtClean="0"/>
                        <a:t>keratoconjunctivitis</a:t>
                      </a:r>
                      <a:r>
                        <a:rPr lang="en-US" sz="1400" dirty="0" smtClean="0"/>
                        <a:t> (H16.2-)</a:t>
                      </a:r>
                      <a:endParaRPr lang="en-US" sz="1400" dirty="0"/>
                    </a:p>
                  </a:txBody>
                  <a:tcPr/>
                </a:tc>
                <a:tc>
                  <a:txBody>
                    <a:bodyPr/>
                    <a:lstStyle/>
                    <a:p>
                      <a:pPr marL="0" indent="0">
                        <a:buFont typeface="Arial" panose="020B0604020202020204" pitchFamily="34" charset="0"/>
                        <a:buNone/>
                      </a:pPr>
                      <a:r>
                        <a:rPr lang="en-US" sz="1400" dirty="0" smtClean="0"/>
                        <a:t>N/A</a:t>
                      </a:r>
                      <a:endParaRPr lang="en-US" sz="1400" dirty="0"/>
                    </a:p>
                  </a:txBody>
                  <a:tcPr/>
                </a:tc>
              </a:tr>
            </a:tbl>
          </a:graphicData>
        </a:graphic>
      </p:graphicFrame>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2609" y="6122729"/>
            <a:ext cx="1784839" cy="727873"/>
          </a:xfrm>
          <a:prstGeom prst="rect">
            <a:avLst/>
          </a:prstGeom>
        </p:spPr>
      </p:pic>
    </p:spTree>
    <p:extLst>
      <p:ext uri="{BB962C8B-B14F-4D97-AF65-F5344CB8AC3E}">
        <p14:creationId xmlns:p14="http://schemas.microsoft.com/office/powerpoint/2010/main" val="38127749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6882" y="1752600"/>
            <a:ext cx="8229600" cy="3763963"/>
          </a:xfrm>
        </p:spPr>
        <p:txBody>
          <a:bodyPr>
            <a:noAutofit/>
          </a:bodyPr>
          <a:lstStyle/>
          <a:p>
            <a:r>
              <a:rPr lang="en-US" sz="2800" dirty="0" smtClean="0"/>
              <a:t>Identify side:</a:t>
            </a:r>
          </a:p>
          <a:p>
            <a:pPr lvl="1"/>
            <a:r>
              <a:rPr lang="en-US" sz="2400" dirty="0" smtClean="0"/>
              <a:t>Left</a:t>
            </a:r>
          </a:p>
          <a:p>
            <a:pPr lvl="1"/>
            <a:r>
              <a:rPr lang="en-US" sz="2400" dirty="0" smtClean="0"/>
              <a:t>Right</a:t>
            </a:r>
          </a:p>
          <a:p>
            <a:pPr lvl="1"/>
            <a:r>
              <a:rPr lang="en-US" sz="2400" dirty="0" smtClean="0"/>
              <a:t>Bilateral</a:t>
            </a:r>
          </a:p>
          <a:p>
            <a:pPr lvl="1"/>
            <a:r>
              <a:rPr lang="en-US" sz="2400" dirty="0" smtClean="0"/>
              <a:t>Unspecified</a:t>
            </a:r>
          </a:p>
          <a:p>
            <a:r>
              <a:rPr lang="en-US" sz="2400" dirty="0" smtClean="0"/>
              <a:t>Use </a:t>
            </a:r>
            <a:r>
              <a:rPr lang="en-US" sz="2400" dirty="0"/>
              <a:t>an external cause code following the code for the eye condition, if applicable, to identify the cause of the eye </a:t>
            </a:r>
            <a:r>
              <a:rPr lang="en-US" sz="2400" dirty="0" smtClean="0"/>
              <a:t>condition</a:t>
            </a:r>
            <a:endParaRPr lang="en-US" sz="2400" dirty="0"/>
          </a:p>
        </p:txBody>
      </p:sp>
      <p:sp>
        <p:nvSpPr>
          <p:cNvPr id="5" name="Rectangle 4"/>
          <p:cNvSpPr/>
          <p:nvPr/>
        </p:nvSpPr>
        <p:spPr>
          <a:xfrm>
            <a:off x="0" y="228600"/>
            <a:ext cx="9144000" cy="1143000"/>
          </a:xfrm>
          <a:prstGeom prst="rect">
            <a:avLst/>
          </a:prstGeom>
          <a:solidFill>
            <a:srgbClr val="000000">
              <a:alpha val="67843"/>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p:nvPr>
        </p:nvSpPr>
        <p:spPr>
          <a:xfrm>
            <a:off x="76200" y="274638"/>
            <a:ext cx="8610600" cy="1020762"/>
          </a:xfrm>
        </p:spPr>
        <p:txBody>
          <a:bodyPr>
            <a:normAutofit/>
          </a:bodyPr>
          <a:lstStyle/>
          <a:p>
            <a:r>
              <a:rPr lang="en-US"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Documentation Tips</a:t>
            </a:r>
            <a:endParaRPr lang="en-US"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67600" y="6130127"/>
            <a:ext cx="1784839" cy="727873"/>
          </a:xfrm>
          <a:prstGeom prst="rect">
            <a:avLst/>
          </a:prstGeom>
        </p:spPr>
      </p:pic>
    </p:spTree>
    <p:extLst>
      <p:ext uri="{BB962C8B-B14F-4D97-AF65-F5344CB8AC3E}">
        <p14:creationId xmlns:p14="http://schemas.microsoft.com/office/powerpoint/2010/main" val="21559308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745390163"/>
              </p:ext>
            </p:extLst>
          </p:nvPr>
        </p:nvGraphicFramePr>
        <p:xfrm>
          <a:off x="457200" y="228600"/>
          <a:ext cx="8229600" cy="5598160"/>
        </p:xfrm>
        <a:graphic>
          <a:graphicData uri="http://schemas.openxmlformats.org/drawingml/2006/table">
            <a:tbl>
              <a:tblPr firstRow="1" bandRow="1">
                <a:tableStyleId>{37CE84F3-28C3-443E-9E96-99CF82512B78}</a:tableStyleId>
              </a:tblPr>
              <a:tblGrid>
                <a:gridCol w="1645920"/>
                <a:gridCol w="1645920"/>
                <a:gridCol w="1645920"/>
                <a:gridCol w="1645920"/>
                <a:gridCol w="1645920"/>
              </a:tblGrid>
              <a:tr h="370840">
                <a:tc gridSpan="5">
                  <a:txBody>
                    <a:bodyPr/>
                    <a:lstStyle/>
                    <a:p>
                      <a:r>
                        <a:rPr lang="en-US" dirty="0" smtClean="0"/>
                        <a:t>Asthma</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467360">
                <a:tc>
                  <a:txBody>
                    <a:bodyPr/>
                    <a:lstStyle/>
                    <a:p>
                      <a:r>
                        <a:rPr lang="en-US" sz="1200" b="1" dirty="0" smtClean="0"/>
                        <a:t>ICD-9 Code</a:t>
                      </a:r>
                      <a:endParaRPr lang="en-US" sz="1200" b="1" dirty="0">
                        <a:solidFill>
                          <a:schemeClr val="tx1"/>
                        </a:solidFill>
                      </a:endParaRPr>
                    </a:p>
                  </a:txBody>
                  <a:tcPr/>
                </a:tc>
                <a:tc>
                  <a:txBody>
                    <a:bodyPr/>
                    <a:lstStyle/>
                    <a:p>
                      <a:r>
                        <a:rPr lang="en-US" sz="1200" b="1" dirty="0" smtClean="0"/>
                        <a:t>ICD-10 Code</a:t>
                      </a:r>
                      <a:endParaRPr lang="en-US" sz="1200" b="1" dirty="0">
                        <a:solidFill>
                          <a:schemeClr val="tx1"/>
                        </a:solidFill>
                      </a:endParaRPr>
                    </a:p>
                  </a:txBody>
                  <a:tcPr/>
                </a:tc>
                <a:tc>
                  <a:txBody>
                    <a:bodyPr/>
                    <a:lstStyle/>
                    <a:p>
                      <a:r>
                        <a:rPr lang="en-US" sz="1200" b="1" dirty="0" smtClean="0"/>
                        <a:t>Description</a:t>
                      </a:r>
                      <a:endParaRPr lang="en-US" sz="1200" b="1" dirty="0">
                        <a:solidFill>
                          <a:schemeClr val="tx1"/>
                        </a:solidFill>
                      </a:endParaRPr>
                    </a:p>
                  </a:txBody>
                  <a:tcPr/>
                </a:tc>
                <a:tc>
                  <a:txBody>
                    <a:bodyPr/>
                    <a:lstStyle/>
                    <a:p>
                      <a:r>
                        <a:rPr lang="en-US" sz="1200" b="1" dirty="0" smtClean="0"/>
                        <a:t>Excludes1</a:t>
                      </a:r>
                      <a:endParaRPr lang="en-US" sz="1200" b="1" dirty="0">
                        <a:solidFill>
                          <a:schemeClr val="tx1"/>
                        </a:solidFill>
                      </a:endParaRPr>
                    </a:p>
                  </a:txBody>
                  <a:tcPr/>
                </a:tc>
                <a:tc>
                  <a:txBody>
                    <a:bodyPr/>
                    <a:lstStyle/>
                    <a:p>
                      <a:r>
                        <a:rPr lang="en-US" sz="1200" b="1" dirty="0" smtClean="0"/>
                        <a:t>Excludes2</a:t>
                      </a:r>
                      <a:endParaRPr lang="en-US" sz="1200" b="1" dirty="0">
                        <a:solidFill>
                          <a:schemeClr val="tx1"/>
                        </a:solidFill>
                      </a:endParaRPr>
                    </a:p>
                  </a:txBody>
                  <a:tcPr/>
                </a:tc>
              </a:tr>
              <a:tr h="370840">
                <a:tc>
                  <a:txBody>
                    <a:bodyPr/>
                    <a:lstStyle/>
                    <a:p>
                      <a:r>
                        <a:rPr lang="en-US" sz="1200" dirty="0" smtClean="0"/>
                        <a:t>493.00, 493.10</a:t>
                      </a:r>
                    </a:p>
                    <a:p>
                      <a:endParaRPr lang="en-US" sz="1200" dirty="0" smtClean="0"/>
                    </a:p>
                    <a:p>
                      <a:endParaRPr lang="en-US" sz="1200" dirty="0" smtClean="0"/>
                    </a:p>
                    <a:p>
                      <a:endParaRPr lang="en-US" sz="1200" dirty="0" smtClean="0"/>
                    </a:p>
                  </a:txBody>
                  <a:tcPr/>
                </a:tc>
                <a:tc>
                  <a:txBody>
                    <a:bodyPr/>
                    <a:lstStyle/>
                    <a:p>
                      <a:r>
                        <a:rPr lang="en-US" sz="1200" dirty="0" smtClean="0"/>
                        <a:t>J45.20</a:t>
                      </a:r>
                      <a:endParaRPr lang="en-US" sz="1200" dirty="0"/>
                    </a:p>
                  </a:txBody>
                  <a:tcPr/>
                </a:tc>
                <a:tc>
                  <a:txBody>
                    <a:bodyPr/>
                    <a:lstStyle/>
                    <a:p>
                      <a:r>
                        <a:rPr lang="en-US" sz="1200" dirty="0" smtClean="0"/>
                        <a:t>Mild intermittent asthma, uncomplicated or NOS</a:t>
                      </a:r>
                    </a:p>
                  </a:txBody>
                  <a:tcPr/>
                </a:tc>
                <a:tc>
                  <a:txBody>
                    <a:bodyPr/>
                    <a:lstStyle/>
                    <a:p>
                      <a:pPr marL="285750" indent="-285750">
                        <a:buFont typeface="Arial" panose="020B0604020202020204" pitchFamily="34" charset="0"/>
                        <a:buChar char="•"/>
                      </a:pPr>
                      <a:r>
                        <a:rPr lang="en-US" sz="1200" dirty="0" smtClean="0"/>
                        <a:t>bronchitis due to chemicals, gases, fumes and vapors (J68.0)</a:t>
                      </a:r>
                      <a:endParaRPr lang="en-US" sz="1200" dirty="0"/>
                    </a:p>
                  </a:txBody>
                  <a:tcPr/>
                </a:tc>
                <a:tc>
                  <a:txBody>
                    <a:bodyPr/>
                    <a:lstStyle/>
                    <a:p>
                      <a:pPr marL="171450" indent="-171450">
                        <a:buFont typeface="Arial" panose="020B0604020202020204" pitchFamily="34" charset="0"/>
                        <a:buChar char="•"/>
                      </a:pPr>
                      <a:r>
                        <a:rPr lang="en-US" sz="1200" dirty="0" smtClean="0"/>
                        <a:t>cystic fibrosis (E84.-)</a:t>
                      </a:r>
                      <a:endParaRPr lang="en-US" sz="1200" dirty="0"/>
                    </a:p>
                  </a:txBody>
                  <a:tcPr/>
                </a:tc>
              </a:tr>
              <a:tr h="370840">
                <a:tc>
                  <a:txBody>
                    <a:bodyPr/>
                    <a:lstStyle/>
                    <a:p>
                      <a:r>
                        <a:rPr lang="en-US" sz="1200" dirty="0" smtClean="0"/>
                        <a:t>493.01, 493.11</a:t>
                      </a:r>
                      <a:endParaRPr lang="en-US" sz="1200" dirty="0"/>
                    </a:p>
                  </a:txBody>
                  <a:tcPr/>
                </a:tc>
                <a:tc>
                  <a:txBody>
                    <a:bodyPr/>
                    <a:lstStyle/>
                    <a:p>
                      <a:r>
                        <a:rPr lang="en-US" sz="1200" dirty="0" smtClean="0"/>
                        <a:t>J45.22</a:t>
                      </a:r>
                      <a:endParaRPr lang="en-US" sz="1200" dirty="0"/>
                    </a:p>
                  </a:txBody>
                  <a:tcPr/>
                </a:tc>
                <a:tc>
                  <a:txBody>
                    <a:bodyPr/>
                    <a:lstStyle/>
                    <a:p>
                      <a:r>
                        <a:rPr lang="en-US" sz="1200" dirty="0" smtClean="0"/>
                        <a:t>Mild intermittent asthma with status asthmaticus</a:t>
                      </a:r>
                    </a:p>
                  </a:txBody>
                  <a:tcPr/>
                </a:tc>
                <a:tc>
                  <a:txBody>
                    <a:bodyPr/>
                    <a:lstStyle/>
                    <a:p>
                      <a:pPr marL="0" indent="0">
                        <a:buFont typeface="Arial" panose="020B0604020202020204" pitchFamily="34" charset="0"/>
                        <a:buNone/>
                      </a:pPr>
                      <a:r>
                        <a:rPr lang="en-US" sz="1200" dirty="0" smtClean="0"/>
                        <a:t>N/A</a:t>
                      </a:r>
                      <a:endParaRPr lang="en-US" sz="1200" dirty="0"/>
                    </a:p>
                  </a:txBody>
                  <a:tcPr/>
                </a:tc>
                <a:tc>
                  <a:txBody>
                    <a:bodyPr/>
                    <a:lstStyle/>
                    <a:p>
                      <a:r>
                        <a:rPr lang="en-US" sz="1200" dirty="0" smtClean="0"/>
                        <a:t>N/A</a:t>
                      </a:r>
                      <a:endParaRPr lang="en-US" sz="1200" dirty="0"/>
                    </a:p>
                  </a:txBody>
                  <a:tcPr/>
                </a:tc>
              </a:tr>
              <a:tr h="370840">
                <a:tc>
                  <a:txBody>
                    <a:bodyPr/>
                    <a:lstStyle/>
                    <a:p>
                      <a:r>
                        <a:rPr lang="en-US" sz="1200" dirty="0" smtClean="0"/>
                        <a:t>493.02, 493.12</a:t>
                      </a:r>
                    </a:p>
                  </a:txBody>
                  <a:tcPr/>
                </a:tc>
                <a:tc>
                  <a:txBody>
                    <a:bodyPr/>
                    <a:lstStyle/>
                    <a:p>
                      <a:r>
                        <a:rPr lang="en-US" sz="1200" dirty="0" smtClean="0"/>
                        <a:t>J45.21</a:t>
                      </a:r>
                      <a:endParaRPr lang="en-US" sz="1200" dirty="0"/>
                    </a:p>
                  </a:txBody>
                  <a:tcPr/>
                </a:tc>
                <a:tc>
                  <a:txBody>
                    <a:bodyPr/>
                    <a:lstStyle/>
                    <a:p>
                      <a:r>
                        <a:rPr lang="en-US" sz="1200" dirty="0" smtClean="0"/>
                        <a:t>Mild intermittent asthma with (acute) exacerbation</a:t>
                      </a:r>
                    </a:p>
                  </a:txBody>
                  <a:tcPr/>
                </a:tc>
                <a:tc>
                  <a:txBody>
                    <a:bodyPr/>
                    <a:lstStyle/>
                    <a:p>
                      <a:pPr marL="0" indent="0">
                        <a:buFont typeface="Arial" panose="020B0604020202020204" pitchFamily="34" charset="0"/>
                        <a:buNone/>
                      </a:pPr>
                      <a:r>
                        <a:rPr lang="en-US" sz="1200" dirty="0" smtClean="0"/>
                        <a:t>N/A</a:t>
                      </a:r>
                      <a:endParaRPr lang="en-US" sz="1200" dirty="0"/>
                    </a:p>
                  </a:txBody>
                  <a:tcPr/>
                </a:tc>
                <a:tc>
                  <a:txBody>
                    <a:bodyPr/>
                    <a:lstStyle/>
                    <a:p>
                      <a:r>
                        <a:rPr lang="en-US" sz="1200" dirty="0" smtClean="0"/>
                        <a:t>N/A</a:t>
                      </a:r>
                      <a:endParaRPr lang="en-US" sz="1200" dirty="0"/>
                    </a:p>
                  </a:txBody>
                  <a:tcPr/>
                </a:tc>
              </a:tr>
              <a:tr h="370840">
                <a:tc>
                  <a:txBody>
                    <a:bodyPr/>
                    <a:lstStyle/>
                    <a:p>
                      <a:r>
                        <a:rPr lang="en-US" sz="1200" dirty="0" smtClean="0"/>
                        <a:t>493.82</a:t>
                      </a:r>
                      <a:endParaRPr lang="en-US" sz="1200" dirty="0"/>
                    </a:p>
                  </a:txBody>
                  <a:tcPr/>
                </a:tc>
                <a:tc>
                  <a:txBody>
                    <a:bodyPr/>
                    <a:lstStyle/>
                    <a:p>
                      <a:r>
                        <a:rPr lang="en-US" sz="1200" dirty="0" smtClean="0"/>
                        <a:t>J45.991</a:t>
                      </a:r>
                      <a:endParaRPr lang="en-US" sz="1200" dirty="0"/>
                    </a:p>
                  </a:txBody>
                  <a:tcPr/>
                </a:tc>
                <a:tc>
                  <a:txBody>
                    <a:bodyPr/>
                    <a:lstStyle/>
                    <a:p>
                      <a:r>
                        <a:rPr lang="en-US" sz="1200" dirty="0" smtClean="0"/>
                        <a:t>Cough variant asthma</a:t>
                      </a:r>
                    </a:p>
                  </a:txBody>
                  <a:tcPr/>
                </a:tc>
                <a:tc>
                  <a:txBody>
                    <a:bodyPr/>
                    <a:lstStyle/>
                    <a:p>
                      <a:pPr marL="0" indent="0">
                        <a:buFont typeface="Arial" panose="020B0604020202020204" pitchFamily="34" charset="0"/>
                        <a:buNone/>
                      </a:pPr>
                      <a:r>
                        <a:rPr lang="en-US" sz="1200" dirty="0" smtClean="0"/>
                        <a:t>N/A</a:t>
                      </a:r>
                    </a:p>
                  </a:txBody>
                  <a:tcPr/>
                </a:tc>
                <a:tc>
                  <a:txBody>
                    <a:bodyPr/>
                    <a:lstStyle/>
                    <a:p>
                      <a:r>
                        <a:rPr lang="en-US" sz="1200" dirty="0" smtClean="0"/>
                        <a:t>N/A</a:t>
                      </a:r>
                      <a:endParaRPr lang="en-US" sz="1200" dirty="0"/>
                    </a:p>
                  </a:txBody>
                  <a:tcPr/>
                </a:tc>
              </a:tr>
              <a:tr h="370840">
                <a:tc>
                  <a:txBody>
                    <a:bodyPr/>
                    <a:lstStyle/>
                    <a:p>
                      <a:r>
                        <a:rPr lang="en-US" sz="1200" dirty="0" smtClean="0"/>
                        <a:t>493.90</a:t>
                      </a:r>
                      <a:endParaRPr lang="en-US" sz="1200" dirty="0"/>
                    </a:p>
                  </a:txBody>
                  <a:tcPr/>
                </a:tc>
                <a:tc>
                  <a:txBody>
                    <a:bodyPr/>
                    <a:lstStyle/>
                    <a:p>
                      <a:r>
                        <a:rPr lang="en-US" sz="1200" dirty="0" smtClean="0"/>
                        <a:t>J45.909</a:t>
                      </a:r>
                    </a:p>
                    <a:p>
                      <a:r>
                        <a:rPr lang="en-US" sz="1200" dirty="0" smtClean="0"/>
                        <a:t>J45.998</a:t>
                      </a:r>
                      <a:endParaRPr lang="en-US" sz="1200" dirty="0"/>
                    </a:p>
                  </a:txBody>
                  <a:tcPr/>
                </a:tc>
                <a:tc>
                  <a:txBody>
                    <a:bodyPr/>
                    <a:lstStyle/>
                    <a:p>
                      <a:r>
                        <a:rPr lang="en-US" sz="1200" dirty="0" smtClean="0"/>
                        <a:t>Unspecified asthma, uncomplicated</a:t>
                      </a:r>
                    </a:p>
                    <a:p>
                      <a:r>
                        <a:rPr lang="en-US" sz="1200" dirty="0" smtClean="0"/>
                        <a:t>Other asthma</a:t>
                      </a:r>
                    </a:p>
                  </a:txBody>
                  <a:tcPr/>
                </a:tc>
                <a:tc>
                  <a:txBody>
                    <a:bodyPr/>
                    <a:lstStyle/>
                    <a:p>
                      <a:pPr marL="0" indent="0">
                        <a:buFont typeface="Arial" panose="020B0604020202020204" pitchFamily="34" charset="0"/>
                        <a:buNone/>
                      </a:pPr>
                      <a:r>
                        <a:rPr lang="en-US" sz="1200" dirty="0" smtClean="0"/>
                        <a:t>N/A</a:t>
                      </a:r>
                      <a:endParaRPr lang="en-US" sz="1200" dirty="0"/>
                    </a:p>
                  </a:txBody>
                  <a:tcPr/>
                </a:tc>
                <a:tc>
                  <a:txBody>
                    <a:bodyPr/>
                    <a:lstStyle/>
                    <a:p>
                      <a:r>
                        <a:rPr lang="en-US" sz="1200" dirty="0" smtClean="0"/>
                        <a:t>N/A</a:t>
                      </a:r>
                      <a:endParaRPr lang="en-US" sz="1200" dirty="0"/>
                    </a:p>
                  </a:txBody>
                  <a:tcPr/>
                </a:tc>
              </a:tr>
              <a:tr h="370840">
                <a:tc>
                  <a:txBody>
                    <a:bodyPr/>
                    <a:lstStyle/>
                    <a:p>
                      <a:r>
                        <a:rPr lang="en-US" sz="1200" dirty="0" smtClean="0"/>
                        <a:t>493.91</a:t>
                      </a:r>
                      <a:endParaRPr lang="en-US" sz="1200" dirty="0"/>
                    </a:p>
                  </a:txBody>
                  <a:tcPr/>
                </a:tc>
                <a:tc>
                  <a:txBody>
                    <a:bodyPr/>
                    <a:lstStyle/>
                    <a:p>
                      <a:r>
                        <a:rPr lang="en-US" sz="1200" dirty="0" smtClean="0"/>
                        <a:t>J45.902</a:t>
                      </a:r>
                      <a:endParaRPr lang="en-US" sz="1200" dirty="0"/>
                    </a:p>
                  </a:txBody>
                  <a:tcPr/>
                </a:tc>
                <a:tc>
                  <a:txBody>
                    <a:bodyPr/>
                    <a:lstStyle/>
                    <a:p>
                      <a:r>
                        <a:rPr lang="en-US" sz="1200" dirty="0" smtClean="0"/>
                        <a:t>Unspecified asthma with status asthmaticus</a:t>
                      </a:r>
                    </a:p>
                  </a:txBody>
                  <a:tcPr/>
                </a:tc>
                <a:tc>
                  <a:txBody>
                    <a:bodyPr/>
                    <a:lstStyle/>
                    <a:p>
                      <a:pPr marL="285750" indent="-285750">
                        <a:buFont typeface="Arial" panose="020B0604020202020204" pitchFamily="34" charset="0"/>
                        <a:buChar char="•"/>
                      </a:pPr>
                      <a:r>
                        <a:rPr lang="en-US" sz="1200" dirty="0" smtClean="0"/>
                        <a:t>bronchitis due to chemicals, gases, fumes and vapors (J68.0)</a:t>
                      </a:r>
                      <a:endParaRPr lang="en-US" sz="1200" dirty="0"/>
                    </a:p>
                  </a:txBody>
                  <a:tcPr/>
                </a:tc>
                <a:tc>
                  <a:txBody>
                    <a:bodyPr/>
                    <a:lstStyle/>
                    <a:p>
                      <a:pPr marL="171450" indent="-171450">
                        <a:buFont typeface="Arial" panose="020B0604020202020204" pitchFamily="34" charset="0"/>
                        <a:buChar char="•"/>
                      </a:pPr>
                      <a:r>
                        <a:rPr lang="en-US" sz="1200" dirty="0" smtClean="0"/>
                        <a:t>cystic fibrosis (E84.-)</a:t>
                      </a:r>
                      <a:endParaRPr lang="en-US" sz="1200" dirty="0"/>
                    </a:p>
                  </a:txBody>
                  <a:tcPr/>
                </a:tc>
              </a:tr>
              <a:tr h="370840">
                <a:tc>
                  <a:txBody>
                    <a:bodyPr/>
                    <a:lstStyle/>
                    <a:p>
                      <a:r>
                        <a:rPr lang="en-US" sz="1200" dirty="0" smtClean="0"/>
                        <a:t>493.92</a:t>
                      </a:r>
                      <a:endParaRPr lang="en-US" sz="1200" dirty="0"/>
                    </a:p>
                  </a:txBody>
                  <a:tcPr/>
                </a:tc>
                <a:tc>
                  <a:txBody>
                    <a:bodyPr/>
                    <a:lstStyle/>
                    <a:p>
                      <a:r>
                        <a:rPr lang="en-US" sz="1200" dirty="0" smtClean="0"/>
                        <a:t>J45.901</a:t>
                      </a:r>
                      <a:endParaRPr lang="en-US" sz="1200" dirty="0"/>
                    </a:p>
                  </a:txBody>
                  <a:tcPr/>
                </a:tc>
                <a:tc>
                  <a:txBody>
                    <a:bodyPr/>
                    <a:lstStyle/>
                    <a:p>
                      <a:r>
                        <a:rPr lang="en-US" sz="1200" dirty="0" smtClean="0"/>
                        <a:t>Unspecified asthma with (acute) exacerbation</a:t>
                      </a:r>
                    </a:p>
                  </a:txBody>
                  <a:tcPr/>
                </a:tc>
                <a:tc>
                  <a:txBody>
                    <a:bodyPr/>
                    <a:lstStyle/>
                    <a:p>
                      <a:pPr marL="285750" indent="-285750">
                        <a:buFont typeface="Arial" panose="020B0604020202020204" pitchFamily="34" charset="0"/>
                        <a:buChar char="•"/>
                      </a:pPr>
                      <a:r>
                        <a:rPr lang="en-US" sz="1200" dirty="0" smtClean="0"/>
                        <a:t>bronchitis due to chemicals, gases, fumes and vapors (J68.0)</a:t>
                      </a:r>
                    </a:p>
                  </a:txBody>
                  <a:tcPr/>
                </a:tc>
                <a:tc>
                  <a:txBody>
                    <a:bodyPr/>
                    <a:lstStyle/>
                    <a:p>
                      <a:r>
                        <a:rPr lang="en-US" sz="1200" dirty="0" smtClean="0"/>
                        <a:t>cystic fibrosis (E84.-)</a:t>
                      </a:r>
                    </a:p>
                    <a:p>
                      <a:endParaRPr lang="en-US" sz="1200" dirty="0"/>
                    </a:p>
                  </a:txBody>
                  <a:tcPr/>
                </a:tc>
              </a:tr>
            </a:tbl>
          </a:graphicData>
        </a:graphic>
      </p:graphicFrame>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2609" y="6122729"/>
            <a:ext cx="1784839" cy="727873"/>
          </a:xfrm>
          <a:prstGeom prst="rect">
            <a:avLst/>
          </a:prstGeom>
        </p:spPr>
      </p:pic>
    </p:spTree>
    <p:extLst>
      <p:ext uri="{BB962C8B-B14F-4D97-AF65-F5344CB8AC3E}">
        <p14:creationId xmlns:p14="http://schemas.microsoft.com/office/powerpoint/2010/main" val="25187050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Asthma Severity Chart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50981727"/>
              </p:ext>
            </p:extLst>
          </p:nvPr>
        </p:nvGraphicFramePr>
        <p:xfrm>
          <a:off x="381000" y="1066800"/>
          <a:ext cx="8229600" cy="548640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endParaRPr lang="en-US" dirty="0"/>
                    </a:p>
                  </a:txBody>
                  <a:tcPr/>
                </a:tc>
                <a:tc>
                  <a:txBody>
                    <a:bodyPr/>
                    <a:lstStyle/>
                    <a:p>
                      <a:pPr algn="ctr"/>
                      <a:r>
                        <a:rPr lang="en-US" dirty="0" smtClean="0"/>
                        <a:t>INTERMITTENT</a:t>
                      </a:r>
                      <a:endParaRPr lang="en-US" dirty="0"/>
                    </a:p>
                  </a:txBody>
                  <a:tcPr/>
                </a:tc>
                <a:tc>
                  <a:txBody>
                    <a:bodyPr/>
                    <a:lstStyle/>
                    <a:p>
                      <a:pPr algn="ctr"/>
                      <a:r>
                        <a:rPr lang="en-US" dirty="0" smtClean="0"/>
                        <a:t>MILD PERSISTENT</a:t>
                      </a:r>
                      <a:endParaRPr lang="en-US" dirty="0"/>
                    </a:p>
                  </a:txBody>
                  <a:tcPr/>
                </a:tc>
                <a:tc>
                  <a:txBody>
                    <a:bodyPr/>
                    <a:lstStyle/>
                    <a:p>
                      <a:pPr algn="ctr"/>
                      <a:r>
                        <a:rPr lang="en-US" dirty="0" smtClean="0"/>
                        <a:t>MODERATE PERSISTENT</a:t>
                      </a:r>
                      <a:endParaRPr lang="en-US" dirty="0"/>
                    </a:p>
                  </a:txBody>
                  <a:tcPr/>
                </a:tc>
                <a:tc>
                  <a:txBody>
                    <a:bodyPr/>
                    <a:lstStyle/>
                    <a:p>
                      <a:pPr algn="ctr"/>
                      <a:r>
                        <a:rPr lang="en-US" dirty="0" smtClean="0"/>
                        <a:t>SEVERE PERSISTENT</a:t>
                      </a:r>
                      <a:endParaRPr lang="en-US" dirty="0"/>
                    </a:p>
                  </a:txBody>
                  <a:tcPr/>
                </a:tc>
              </a:tr>
              <a:tr h="370840">
                <a:tc>
                  <a:txBody>
                    <a:bodyPr/>
                    <a:lstStyle/>
                    <a:p>
                      <a:r>
                        <a:rPr lang="en-US" sz="1600" b="1" dirty="0" smtClean="0"/>
                        <a:t>SYMPTOMS</a:t>
                      </a:r>
                      <a:endParaRPr lang="en-US" sz="1600" b="1" dirty="0"/>
                    </a:p>
                  </a:txBody>
                  <a:tcPr/>
                </a:tc>
                <a:tc>
                  <a:txBody>
                    <a:bodyPr/>
                    <a:lstStyle/>
                    <a:p>
                      <a:r>
                        <a:rPr lang="en-US" sz="1600" dirty="0" smtClean="0"/>
                        <a:t>2 or less days</a:t>
                      </a:r>
                    </a:p>
                    <a:p>
                      <a:r>
                        <a:rPr lang="en-US" sz="1600" dirty="0" smtClean="0"/>
                        <a:t>per week</a:t>
                      </a:r>
                      <a:endParaRPr lang="en-US" sz="1600" dirty="0"/>
                    </a:p>
                  </a:txBody>
                  <a:tcPr/>
                </a:tc>
                <a:tc>
                  <a:txBody>
                    <a:bodyPr/>
                    <a:lstStyle/>
                    <a:p>
                      <a:r>
                        <a:rPr lang="en-US" sz="1600" dirty="0" smtClean="0"/>
                        <a:t>More than 2</a:t>
                      </a:r>
                    </a:p>
                    <a:p>
                      <a:r>
                        <a:rPr lang="en-US" sz="1600" dirty="0" smtClean="0"/>
                        <a:t>days per</a:t>
                      </a:r>
                    </a:p>
                    <a:p>
                      <a:r>
                        <a:rPr lang="en-US" sz="1600" dirty="0" smtClean="0"/>
                        <a:t>week</a:t>
                      </a:r>
                      <a:endParaRPr lang="en-US" sz="1600" dirty="0"/>
                    </a:p>
                  </a:txBody>
                  <a:tcPr/>
                </a:tc>
                <a:tc>
                  <a:txBody>
                    <a:bodyPr/>
                    <a:lstStyle/>
                    <a:p>
                      <a:r>
                        <a:rPr lang="en-US" sz="1600" dirty="0" smtClean="0"/>
                        <a:t>Daily</a:t>
                      </a:r>
                      <a:endParaRPr lang="en-US" sz="1600" dirty="0"/>
                    </a:p>
                  </a:txBody>
                  <a:tcPr/>
                </a:tc>
                <a:tc>
                  <a:txBody>
                    <a:bodyPr/>
                    <a:lstStyle/>
                    <a:p>
                      <a:r>
                        <a:rPr lang="en-US" sz="1600" dirty="0" smtClean="0"/>
                        <a:t>Throughout</a:t>
                      </a:r>
                    </a:p>
                    <a:p>
                      <a:r>
                        <a:rPr lang="en-US" sz="1600" dirty="0" smtClean="0"/>
                        <a:t>the day</a:t>
                      </a:r>
                      <a:endParaRPr lang="en-US" sz="1600" dirty="0"/>
                    </a:p>
                  </a:txBody>
                  <a:tcPr/>
                </a:tc>
              </a:tr>
              <a:tr h="370840">
                <a:tc>
                  <a:txBody>
                    <a:bodyPr/>
                    <a:lstStyle/>
                    <a:p>
                      <a:r>
                        <a:rPr lang="en-US" sz="1600" b="1" dirty="0" smtClean="0"/>
                        <a:t>NIGHTIME AWAKENINGS</a:t>
                      </a:r>
                      <a:endParaRPr lang="en-US" sz="1600" b="1" dirty="0"/>
                    </a:p>
                  </a:txBody>
                  <a:tcPr/>
                </a:tc>
                <a:tc>
                  <a:txBody>
                    <a:bodyPr/>
                    <a:lstStyle/>
                    <a:p>
                      <a:r>
                        <a:rPr lang="en-US" sz="1600" dirty="0" smtClean="0"/>
                        <a:t>2 x’s per</a:t>
                      </a:r>
                    </a:p>
                    <a:p>
                      <a:r>
                        <a:rPr lang="en-US" sz="1600" dirty="0" smtClean="0"/>
                        <a:t>month or less</a:t>
                      </a:r>
                      <a:endParaRPr lang="en-US" sz="1600" dirty="0"/>
                    </a:p>
                  </a:txBody>
                  <a:tcPr/>
                </a:tc>
                <a:tc>
                  <a:txBody>
                    <a:bodyPr/>
                    <a:lstStyle/>
                    <a:p>
                      <a:r>
                        <a:rPr lang="en-US" sz="1600" dirty="0" smtClean="0"/>
                        <a:t>3 – 4 x’s per</a:t>
                      </a:r>
                    </a:p>
                    <a:p>
                      <a:r>
                        <a:rPr lang="en-US" sz="1600" dirty="0" smtClean="0"/>
                        <a:t>month</a:t>
                      </a:r>
                      <a:endParaRPr lang="en-US" sz="1600" dirty="0"/>
                    </a:p>
                  </a:txBody>
                  <a:tcPr/>
                </a:tc>
                <a:tc>
                  <a:txBody>
                    <a:bodyPr/>
                    <a:lstStyle/>
                    <a:p>
                      <a:r>
                        <a:rPr lang="en-US" sz="1600" dirty="0" smtClean="0"/>
                        <a:t>More than</a:t>
                      </a:r>
                    </a:p>
                    <a:p>
                      <a:r>
                        <a:rPr lang="en-US" sz="1600" dirty="0" smtClean="0"/>
                        <a:t>once per</a:t>
                      </a:r>
                    </a:p>
                    <a:p>
                      <a:r>
                        <a:rPr lang="en-US" sz="1600" dirty="0" smtClean="0"/>
                        <a:t>week but not</a:t>
                      </a:r>
                    </a:p>
                    <a:p>
                      <a:r>
                        <a:rPr lang="en-US" sz="1600" dirty="0" smtClean="0"/>
                        <a:t>nightly</a:t>
                      </a:r>
                      <a:endParaRPr lang="en-US" sz="1600" dirty="0"/>
                    </a:p>
                  </a:txBody>
                  <a:tcPr/>
                </a:tc>
                <a:tc>
                  <a:txBody>
                    <a:bodyPr/>
                    <a:lstStyle/>
                    <a:p>
                      <a:r>
                        <a:rPr lang="en-US" sz="1600" dirty="0" smtClean="0"/>
                        <a:t>Nightly</a:t>
                      </a:r>
                      <a:endParaRPr lang="en-US" sz="1600" dirty="0"/>
                    </a:p>
                  </a:txBody>
                  <a:tcPr/>
                </a:tc>
              </a:tr>
              <a:tr h="370840">
                <a:tc>
                  <a:txBody>
                    <a:bodyPr/>
                    <a:lstStyle/>
                    <a:p>
                      <a:r>
                        <a:rPr lang="en-US" sz="1600" b="1" dirty="0" smtClean="0"/>
                        <a:t>RESCUE</a:t>
                      </a:r>
                      <a:r>
                        <a:rPr lang="en-US" sz="1600" b="1" baseline="0" dirty="0" smtClean="0"/>
                        <a:t> INHALER USE</a:t>
                      </a:r>
                      <a:endParaRPr lang="en-US" sz="1600" b="1" dirty="0"/>
                    </a:p>
                  </a:txBody>
                  <a:tcPr/>
                </a:tc>
                <a:tc>
                  <a:txBody>
                    <a:bodyPr/>
                    <a:lstStyle/>
                    <a:p>
                      <a:r>
                        <a:rPr lang="en-US" sz="1600" dirty="0" smtClean="0"/>
                        <a:t>2 or less days</a:t>
                      </a:r>
                    </a:p>
                    <a:p>
                      <a:r>
                        <a:rPr lang="en-US" sz="1600" dirty="0" smtClean="0"/>
                        <a:t>per week</a:t>
                      </a:r>
                      <a:endParaRPr lang="en-US" sz="1600" dirty="0"/>
                    </a:p>
                  </a:txBody>
                  <a:tcPr/>
                </a:tc>
                <a:tc>
                  <a:txBody>
                    <a:bodyPr/>
                    <a:lstStyle/>
                    <a:p>
                      <a:r>
                        <a:rPr lang="en-US" sz="1600" dirty="0" smtClean="0"/>
                        <a:t>More than 2</a:t>
                      </a:r>
                    </a:p>
                    <a:p>
                      <a:r>
                        <a:rPr lang="en-US" sz="1600" dirty="0" smtClean="0"/>
                        <a:t>days per</a:t>
                      </a:r>
                    </a:p>
                    <a:p>
                      <a:r>
                        <a:rPr lang="en-US" sz="1600" dirty="0" smtClean="0"/>
                        <a:t>week, but not</a:t>
                      </a:r>
                    </a:p>
                    <a:p>
                      <a:r>
                        <a:rPr lang="en-US" sz="1600" dirty="0" smtClean="0"/>
                        <a:t>daily</a:t>
                      </a:r>
                      <a:endParaRPr lang="en-US" sz="1600" dirty="0"/>
                    </a:p>
                  </a:txBody>
                  <a:tcPr/>
                </a:tc>
                <a:tc>
                  <a:txBody>
                    <a:bodyPr/>
                    <a:lstStyle/>
                    <a:p>
                      <a:r>
                        <a:rPr lang="en-US" sz="1600" dirty="0" smtClean="0"/>
                        <a:t>Daily</a:t>
                      </a:r>
                      <a:endParaRPr lang="en-US" sz="1600" dirty="0"/>
                    </a:p>
                  </a:txBody>
                  <a:tcPr/>
                </a:tc>
                <a:tc>
                  <a:txBody>
                    <a:bodyPr/>
                    <a:lstStyle/>
                    <a:p>
                      <a:r>
                        <a:rPr lang="en-US" sz="1600" dirty="0" smtClean="0"/>
                        <a:t>Several times</a:t>
                      </a:r>
                    </a:p>
                    <a:p>
                      <a:r>
                        <a:rPr lang="en-US" sz="1600" dirty="0" smtClean="0"/>
                        <a:t>per day</a:t>
                      </a:r>
                      <a:endParaRPr lang="en-US" sz="1600" dirty="0"/>
                    </a:p>
                  </a:txBody>
                  <a:tcPr/>
                </a:tc>
              </a:tr>
              <a:tr h="370840">
                <a:tc>
                  <a:txBody>
                    <a:bodyPr/>
                    <a:lstStyle/>
                    <a:p>
                      <a:r>
                        <a:rPr lang="en-US" sz="1600" b="1" dirty="0" smtClean="0"/>
                        <a:t>INTERFERENCE WITH NORMAL ACTIVITY</a:t>
                      </a:r>
                      <a:endParaRPr lang="en-US" sz="1600" b="1" dirty="0"/>
                    </a:p>
                  </a:txBody>
                  <a:tcPr/>
                </a:tc>
                <a:tc>
                  <a:txBody>
                    <a:bodyPr/>
                    <a:lstStyle/>
                    <a:p>
                      <a:r>
                        <a:rPr lang="en-US" sz="1600" dirty="0" smtClean="0"/>
                        <a:t>None</a:t>
                      </a:r>
                      <a:endParaRPr lang="en-US" sz="1600" dirty="0"/>
                    </a:p>
                  </a:txBody>
                  <a:tcPr/>
                </a:tc>
                <a:tc>
                  <a:txBody>
                    <a:bodyPr/>
                    <a:lstStyle/>
                    <a:p>
                      <a:r>
                        <a:rPr lang="en-US" sz="1600" dirty="0" smtClean="0"/>
                        <a:t>Minor</a:t>
                      </a:r>
                    </a:p>
                    <a:p>
                      <a:r>
                        <a:rPr lang="en-US" sz="1600" dirty="0" smtClean="0"/>
                        <a:t>limitation</a:t>
                      </a:r>
                      <a:endParaRPr lang="en-US" sz="1600" dirty="0"/>
                    </a:p>
                  </a:txBody>
                  <a:tcPr/>
                </a:tc>
                <a:tc>
                  <a:txBody>
                    <a:bodyPr/>
                    <a:lstStyle/>
                    <a:p>
                      <a:r>
                        <a:rPr lang="en-US" sz="1600" dirty="0" smtClean="0"/>
                        <a:t>Some</a:t>
                      </a:r>
                    </a:p>
                    <a:p>
                      <a:r>
                        <a:rPr lang="en-US" sz="1600" dirty="0" smtClean="0"/>
                        <a:t>limitation</a:t>
                      </a:r>
                      <a:endParaRPr lang="en-US" sz="1600" dirty="0"/>
                    </a:p>
                  </a:txBody>
                  <a:tcPr/>
                </a:tc>
                <a:tc>
                  <a:txBody>
                    <a:bodyPr/>
                    <a:lstStyle/>
                    <a:p>
                      <a:r>
                        <a:rPr lang="en-US" sz="1600" dirty="0" smtClean="0"/>
                        <a:t>Extremely</a:t>
                      </a:r>
                    </a:p>
                    <a:p>
                      <a:r>
                        <a:rPr lang="en-US" sz="1600" dirty="0" smtClean="0"/>
                        <a:t>limited</a:t>
                      </a:r>
                      <a:endParaRPr lang="en-US" sz="1600" dirty="0"/>
                    </a:p>
                  </a:txBody>
                  <a:tcPr/>
                </a:tc>
              </a:tr>
              <a:tr h="370840">
                <a:tc>
                  <a:txBody>
                    <a:bodyPr/>
                    <a:lstStyle/>
                    <a:p>
                      <a:r>
                        <a:rPr lang="en-US" sz="1600" b="1" dirty="0" smtClean="0"/>
                        <a:t>LUNG FUNCTION</a:t>
                      </a:r>
                      <a:endParaRPr lang="en-US" sz="1600" b="1" dirty="0"/>
                    </a:p>
                  </a:txBody>
                  <a:tcPr/>
                </a:tc>
                <a:tc>
                  <a:txBody>
                    <a:bodyPr/>
                    <a:lstStyle/>
                    <a:p>
                      <a:r>
                        <a:rPr lang="en-US" sz="1600" dirty="0" smtClean="0"/>
                        <a:t>FEVI&gt;80% predicted</a:t>
                      </a:r>
                      <a:r>
                        <a:rPr lang="en-US" sz="1600" baseline="0" dirty="0" smtClean="0"/>
                        <a:t> and normal between exacerbations</a:t>
                      </a:r>
                      <a:endParaRPr lang="en-US" sz="1600" dirty="0"/>
                    </a:p>
                  </a:txBody>
                  <a:tcPr/>
                </a:tc>
                <a:tc>
                  <a:txBody>
                    <a:bodyPr/>
                    <a:lstStyle/>
                    <a:p>
                      <a:r>
                        <a:rPr lang="en-US" sz="1600" dirty="0" smtClean="0"/>
                        <a:t>FEV1&gt;80%</a:t>
                      </a:r>
                    </a:p>
                    <a:p>
                      <a:r>
                        <a:rPr lang="en-US" sz="1600" dirty="0" smtClean="0"/>
                        <a:t>predicted</a:t>
                      </a:r>
                      <a:endParaRPr lang="en-US" sz="1600" dirty="0"/>
                    </a:p>
                  </a:txBody>
                  <a:tcPr/>
                </a:tc>
                <a:tc>
                  <a:txBody>
                    <a:bodyPr/>
                    <a:lstStyle/>
                    <a:p>
                      <a:r>
                        <a:rPr lang="en-US" sz="1600" dirty="0" smtClean="0"/>
                        <a:t>FEV1 60 –</a:t>
                      </a:r>
                    </a:p>
                    <a:p>
                      <a:r>
                        <a:rPr lang="en-US" sz="1600" dirty="0" smtClean="0"/>
                        <a:t>80%</a:t>
                      </a:r>
                    </a:p>
                    <a:p>
                      <a:r>
                        <a:rPr lang="en-US" sz="1600" dirty="0" smtClean="0"/>
                        <a:t>predicted</a:t>
                      </a:r>
                      <a:endParaRPr lang="en-US" sz="1600" dirty="0"/>
                    </a:p>
                  </a:txBody>
                  <a:tcPr/>
                </a:tc>
                <a:tc>
                  <a:txBody>
                    <a:bodyPr/>
                    <a:lstStyle/>
                    <a:p>
                      <a:r>
                        <a:rPr lang="en-US" sz="1600" dirty="0" smtClean="0"/>
                        <a:t>FEV1 less</a:t>
                      </a:r>
                    </a:p>
                    <a:p>
                      <a:r>
                        <a:rPr lang="en-US" sz="1600" dirty="0" smtClean="0"/>
                        <a:t>than 60%</a:t>
                      </a:r>
                    </a:p>
                    <a:p>
                      <a:r>
                        <a:rPr lang="en-US" sz="1600" dirty="0" smtClean="0"/>
                        <a:t>predicted</a:t>
                      </a:r>
                      <a:endParaRPr lang="en-US" sz="1600" dirty="0"/>
                    </a:p>
                  </a:txBody>
                  <a:tcPr/>
                </a:tc>
              </a:tr>
            </a:tbl>
          </a:graphicData>
        </a:graphic>
      </p:graphicFrame>
    </p:spTree>
    <p:extLst>
      <p:ext uri="{BB962C8B-B14F-4D97-AF65-F5344CB8AC3E}">
        <p14:creationId xmlns:p14="http://schemas.microsoft.com/office/powerpoint/2010/main" val="37039291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6882" y="1752600"/>
            <a:ext cx="8229600" cy="3763963"/>
          </a:xfrm>
        </p:spPr>
        <p:txBody>
          <a:bodyPr>
            <a:normAutofit fontScale="92500"/>
          </a:bodyPr>
          <a:lstStyle/>
          <a:p>
            <a:r>
              <a:rPr lang="en-US" sz="2400" dirty="0"/>
              <a:t>When a respiratory condition is described as occurring in more than one site and is not specifically indexed, it should be classified to the lower anatomic site (e.g. tracheobronchitis to bronchitis in J40). </a:t>
            </a:r>
            <a:endParaRPr lang="en-US" sz="2400" dirty="0" smtClean="0"/>
          </a:p>
          <a:p>
            <a:r>
              <a:rPr lang="en-US" sz="2400" dirty="0" smtClean="0"/>
              <a:t>Use </a:t>
            </a:r>
            <a:r>
              <a:rPr lang="en-US" sz="2400" dirty="0"/>
              <a:t>additional code, where applicable, to identify:</a:t>
            </a:r>
          </a:p>
          <a:p>
            <a:pPr lvl="1"/>
            <a:r>
              <a:rPr lang="en-US" sz="2000" dirty="0"/>
              <a:t>exposure to environmental tobacco smoke (Z77.22)</a:t>
            </a:r>
          </a:p>
          <a:p>
            <a:pPr lvl="1"/>
            <a:r>
              <a:rPr lang="en-US" sz="2000" dirty="0"/>
              <a:t>exposure to tobacco smoke in the perinatal period (P96.81)</a:t>
            </a:r>
          </a:p>
          <a:p>
            <a:pPr lvl="1"/>
            <a:r>
              <a:rPr lang="en-US" sz="2000" dirty="0"/>
              <a:t>history of tobacco use (Z87.891)</a:t>
            </a:r>
          </a:p>
          <a:p>
            <a:pPr lvl="1"/>
            <a:r>
              <a:rPr lang="en-US" sz="2000" dirty="0"/>
              <a:t>occupational exposure to environmental tobacco smoke (Z57.31)</a:t>
            </a:r>
          </a:p>
          <a:p>
            <a:pPr lvl="1"/>
            <a:r>
              <a:rPr lang="en-US" sz="2000" dirty="0"/>
              <a:t>tobacco dependence (F17.-)</a:t>
            </a:r>
          </a:p>
          <a:p>
            <a:pPr lvl="1"/>
            <a:r>
              <a:rPr lang="en-US" sz="2000" dirty="0"/>
              <a:t>tobacco use (Z72.0</a:t>
            </a:r>
            <a:r>
              <a:rPr lang="en-US" sz="2000" dirty="0" smtClean="0"/>
              <a:t>)</a:t>
            </a:r>
            <a:endParaRPr lang="en-US" sz="2000" dirty="0"/>
          </a:p>
        </p:txBody>
      </p:sp>
      <p:sp>
        <p:nvSpPr>
          <p:cNvPr id="5" name="Rectangle 4"/>
          <p:cNvSpPr/>
          <p:nvPr/>
        </p:nvSpPr>
        <p:spPr>
          <a:xfrm>
            <a:off x="0" y="228600"/>
            <a:ext cx="9144000" cy="1143000"/>
          </a:xfrm>
          <a:prstGeom prst="rect">
            <a:avLst/>
          </a:prstGeom>
          <a:solidFill>
            <a:srgbClr val="000000">
              <a:alpha val="67843"/>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p:nvPr>
        </p:nvSpPr>
        <p:spPr>
          <a:xfrm>
            <a:off x="76200" y="274638"/>
            <a:ext cx="8610600" cy="1020762"/>
          </a:xfrm>
        </p:spPr>
        <p:txBody>
          <a:bodyPr>
            <a:noAutofit/>
          </a:bodyPr>
          <a:lstStyle/>
          <a:p>
            <a:r>
              <a:rPr lang="en-US" sz="320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n-US" sz="320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sz="400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Documentation Tips</a:t>
            </a:r>
            <a:endParaRPr lang="en-US" sz="4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67600" y="6130127"/>
            <a:ext cx="1784839" cy="727873"/>
          </a:xfrm>
          <a:prstGeom prst="rect">
            <a:avLst/>
          </a:prstGeom>
        </p:spPr>
      </p:pic>
    </p:spTree>
    <p:extLst>
      <p:ext uri="{BB962C8B-B14F-4D97-AF65-F5344CB8AC3E}">
        <p14:creationId xmlns:p14="http://schemas.microsoft.com/office/powerpoint/2010/main" val="28971304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566985498"/>
              </p:ext>
            </p:extLst>
          </p:nvPr>
        </p:nvGraphicFramePr>
        <p:xfrm>
          <a:off x="457200" y="228600"/>
          <a:ext cx="8229600" cy="5598160"/>
        </p:xfrm>
        <a:graphic>
          <a:graphicData uri="http://schemas.openxmlformats.org/drawingml/2006/table">
            <a:tbl>
              <a:tblPr firstRow="1" bandRow="1">
                <a:tableStyleId>{37CE84F3-28C3-443E-9E96-99CF82512B78}</a:tableStyleId>
              </a:tblPr>
              <a:tblGrid>
                <a:gridCol w="990600"/>
                <a:gridCol w="655320"/>
                <a:gridCol w="411480"/>
                <a:gridCol w="1234440"/>
                <a:gridCol w="1280160"/>
                <a:gridCol w="1981200"/>
                <a:gridCol w="1676400"/>
              </a:tblGrid>
              <a:tr h="370840">
                <a:tc gridSpan="7">
                  <a:txBody>
                    <a:bodyPr/>
                    <a:lstStyle/>
                    <a:p>
                      <a:r>
                        <a:rPr lang="en-US" dirty="0" smtClean="0"/>
                        <a:t>Toxic Effect of Venom</a:t>
                      </a:r>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r>
                        <a:rPr lang="en-US" sz="1200" b="1" dirty="0" smtClean="0"/>
                        <a:t>ICD-9 Code</a:t>
                      </a:r>
                      <a:endParaRPr lang="en-US" sz="1200" b="1" dirty="0">
                        <a:solidFill>
                          <a:schemeClr val="tx1"/>
                        </a:solidFill>
                      </a:endParaRPr>
                    </a:p>
                  </a:txBody>
                  <a:tcPr/>
                </a:tc>
                <a:tc gridSpan="2">
                  <a:txBody>
                    <a:bodyPr/>
                    <a:lstStyle/>
                    <a:p>
                      <a:r>
                        <a:rPr lang="en-US" sz="1200" b="1" dirty="0" smtClean="0"/>
                        <a:t>ICD-10 Code</a:t>
                      </a:r>
                      <a:endParaRPr lang="en-US" sz="1200" b="1" dirty="0">
                        <a:solidFill>
                          <a:schemeClr val="tx1"/>
                        </a:solidFill>
                      </a:endParaRPr>
                    </a:p>
                  </a:txBody>
                  <a:tcPr/>
                </a:tc>
                <a:tc hMerge="1">
                  <a:txBody>
                    <a:bodyPr/>
                    <a:lstStyle/>
                    <a:p>
                      <a:endParaRPr lang="en-US" sz="1200" b="1" dirty="0">
                        <a:solidFill>
                          <a:schemeClr val="tx1"/>
                        </a:solidFill>
                      </a:endParaRPr>
                    </a:p>
                  </a:txBody>
                  <a:tcPr/>
                </a:tc>
                <a:tc gridSpan="2">
                  <a:txBody>
                    <a:bodyPr/>
                    <a:lstStyle/>
                    <a:p>
                      <a:r>
                        <a:rPr lang="en-US" sz="1200" b="1" dirty="0" smtClean="0"/>
                        <a:t>Description</a:t>
                      </a:r>
                      <a:endParaRPr lang="en-US" sz="1200" b="1" dirty="0">
                        <a:solidFill>
                          <a:schemeClr val="tx1"/>
                        </a:solidFill>
                      </a:endParaRPr>
                    </a:p>
                  </a:txBody>
                  <a:tcPr/>
                </a:tc>
                <a:tc hMerge="1">
                  <a:txBody>
                    <a:bodyPr/>
                    <a:lstStyle/>
                    <a:p>
                      <a:endParaRPr lang="en-US" sz="1200" b="1" dirty="0">
                        <a:solidFill>
                          <a:schemeClr val="tx1"/>
                        </a:solidFill>
                      </a:endParaRPr>
                    </a:p>
                  </a:txBody>
                  <a:tcPr/>
                </a:tc>
                <a:tc>
                  <a:txBody>
                    <a:bodyPr/>
                    <a:lstStyle/>
                    <a:p>
                      <a:r>
                        <a:rPr lang="en-US" sz="1200" b="1" dirty="0" smtClean="0"/>
                        <a:t>Excludes1</a:t>
                      </a:r>
                      <a:endParaRPr lang="en-US" sz="1200" b="1" dirty="0">
                        <a:solidFill>
                          <a:schemeClr val="tx1"/>
                        </a:solidFill>
                      </a:endParaRPr>
                    </a:p>
                  </a:txBody>
                  <a:tcPr/>
                </a:tc>
                <a:tc>
                  <a:txBody>
                    <a:bodyPr/>
                    <a:lstStyle/>
                    <a:p>
                      <a:r>
                        <a:rPr lang="en-US" sz="1200" b="1" dirty="0" smtClean="0"/>
                        <a:t>Excludes2</a:t>
                      </a:r>
                      <a:endParaRPr lang="en-US" sz="1200" b="1" dirty="0">
                        <a:solidFill>
                          <a:schemeClr val="tx1"/>
                        </a:solidFill>
                      </a:endParaRPr>
                    </a:p>
                  </a:txBody>
                  <a:tcPr/>
                </a:tc>
              </a:tr>
              <a:tr h="370840">
                <a:tc>
                  <a:txBody>
                    <a:bodyPr/>
                    <a:lstStyle/>
                    <a:p>
                      <a:r>
                        <a:rPr lang="en-US" sz="1400" dirty="0" smtClean="0"/>
                        <a:t>989.5</a:t>
                      </a:r>
                    </a:p>
                    <a:p>
                      <a:endParaRPr lang="en-US" sz="1400" dirty="0"/>
                    </a:p>
                  </a:txBody>
                  <a:tcPr/>
                </a:tc>
                <a:tc gridSpan="2">
                  <a:txBody>
                    <a:bodyPr/>
                    <a:lstStyle/>
                    <a:p>
                      <a:r>
                        <a:rPr lang="en-US" sz="1400" dirty="0" smtClean="0"/>
                        <a:t>T63.-</a:t>
                      </a:r>
                      <a:endParaRPr lang="en-US" sz="1400" dirty="0"/>
                    </a:p>
                  </a:txBody>
                  <a:tcPr/>
                </a:tc>
                <a:tc hMerge="1">
                  <a:txBody>
                    <a:bodyPr/>
                    <a:lstStyle/>
                    <a:p>
                      <a:endParaRPr lang="en-US" sz="1400" dirty="0"/>
                    </a:p>
                  </a:txBody>
                  <a:tcPr/>
                </a:tc>
                <a:tc gridSpan="2">
                  <a:txBody>
                    <a:bodyPr/>
                    <a:lstStyle/>
                    <a:p>
                      <a:r>
                        <a:rPr lang="en-US" sz="1400" dirty="0" smtClean="0"/>
                        <a:t>Toxic effect of unspecified,</a:t>
                      </a:r>
                      <a:r>
                        <a:rPr lang="en-US" sz="1400" baseline="0" dirty="0" smtClean="0"/>
                        <a:t> chiefly nonmedicinal as to source, venom</a:t>
                      </a:r>
                    </a:p>
                    <a:p>
                      <a:endParaRPr lang="en-US" sz="1400" baseline="0" dirty="0" smtClean="0"/>
                    </a:p>
                    <a:p>
                      <a:r>
                        <a:rPr lang="en-US" sz="1400" baseline="0" dirty="0" smtClean="0"/>
                        <a:t>Includes:</a:t>
                      </a:r>
                    </a:p>
                    <a:p>
                      <a:pPr marL="285750" indent="-285750">
                        <a:buFont typeface="Arial" panose="020B0604020202020204" pitchFamily="34" charset="0"/>
                        <a:buChar char="•"/>
                      </a:pPr>
                      <a:r>
                        <a:rPr lang="en-US" sz="1400" dirty="0" smtClean="0"/>
                        <a:t>bite or touch of venomous animal</a:t>
                      </a:r>
                    </a:p>
                    <a:p>
                      <a:pPr marL="285750" indent="-285750">
                        <a:buFont typeface="Arial" panose="020B0604020202020204" pitchFamily="34" charset="0"/>
                        <a:buChar char="•"/>
                      </a:pPr>
                      <a:r>
                        <a:rPr lang="en-US" sz="1400" dirty="0" smtClean="0"/>
                        <a:t>pricked or stuck by thorn or leaf</a:t>
                      </a:r>
                      <a:endParaRPr lang="en-US" sz="1400" dirty="0"/>
                    </a:p>
                  </a:txBody>
                  <a:tcPr/>
                </a:tc>
                <a:tc hMerge="1">
                  <a:txBody>
                    <a:bodyPr/>
                    <a:lstStyle/>
                    <a:p>
                      <a:endParaRPr lang="en-US" sz="1400" dirty="0"/>
                    </a:p>
                  </a:txBody>
                  <a:tcPr/>
                </a:tc>
                <a:tc>
                  <a:txBody>
                    <a:bodyPr/>
                    <a:lstStyle/>
                    <a:p>
                      <a:pPr marL="285750" indent="-285750">
                        <a:buFont typeface="Arial" panose="020B0604020202020204" pitchFamily="34" charset="0"/>
                        <a:buChar char="•"/>
                      </a:pPr>
                      <a:r>
                        <a:rPr lang="en-US" sz="1400" dirty="0" smtClean="0"/>
                        <a:t>contact with and (suspected) exposure to toxic substances (Z77.-) </a:t>
                      </a:r>
                      <a:endParaRPr lang="en-US" sz="1400" dirty="0"/>
                    </a:p>
                  </a:txBody>
                  <a:tcPr/>
                </a:tc>
                <a:tc>
                  <a:txBody>
                    <a:bodyPr/>
                    <a:lstStyle/>
                    <a:p>
                      <a:pPr marL="285750" indent="-285750">
                        <a:buFont typeface="Arial" panose="020B0604020202020204" pitchFamily="34" charset="0"/>
                        <a:buChar char="•"/>
                      </a:pPr>
                      <a:r>
                        <a:rPr lang="en-US" sz="1400" dirty="0" smtClean="0"/>
                        <a:t>ingestion of toxic animal or plant (T61.-, T62.-)</a:t>
                      </a:r>
                      <a:endParaRPr lang="en-US" sz="1400" dirty="0"/>
                    </a:p>
                  </a:txBody>
                  <a:tcPr/>
                </a:tc>
              </a:tr>
              <a:tr h="370840">
                <a:tc gridSpan="7">
                  <a:txBody>
                    <a:bodyPr/>
                    <a:lstStyle/>
                    <a:p>
                      <a:r>
                        <a:rPr lang="en-US" sz="1400" dirty="0" smtClean="0"/>
                        <a:t>989.5 crosswalks to 152 ICD-10-CM codes </a:t>
                      </a:r>
                      <a:endParaRPr lang="en-US" sz="1400" dirty="0"/>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gridSpan="7">
                  <a:txBody>
                    <a:bodyPr/>
                    <a:lstStyle/>
                    <a:p>
                      <a:r>
                        <a:rPr lang="en-US" sz="1400" dirty="0" smtClean="0"/>
                        <a:t>Use additional code(s):</a:t>
                      </a:r>
                    </a:p>
                    <a:p>
                      <a:pPr marL="285750" indent="-285750">
                        <a:buFont typeface="Arial" panose="020B0604020202020204" pitchFamily="34" charset="0"/>
                        <a:buChar char="•"/>
                      </a:pPr>
                      <a:r>
                        <a:rPr lang="en-US" sz="1400" dirty="0" smtClean="0"/>
                        <a:t>for all associated manifestations of toxic effect, such as: respiratory conditions due to external agents (J60-J70)</a:t>
                      </a:r>
                    </a:p>
                    <a:p>
                      <a:pPr marL="285750" indent="-285750">
                        <a:buFont typeface="Arial" panose="020B0604020202020204" pitchFamily="34" charset="0"/>
                        <a:buChar char="•"/>
                      </a:pPr>
                      <a:r>
                        <a:rPr lang="en-US" sz="1400" dirty="0" smtClean="0"/>
                        <a:t>personal history of foreign body fully removed (Z87.821)</a:t>
                      </a:r>
                    </a:p>
                    <a:p>
                      <a:pPr marL="285750" indent="-285750">
                        <a:buFont typeface="Arial" panose="020B0604020202020204" pitchFamily="34" charset="0"/>
                        <a:buChar char="•"/>
                      </a:pPr>
                      <a:r>
                        <a:rPr lang="en-US" sz="1400" dirty="0" smtClean="0"/>
                        <a:t>to identify any retained foreign body, if applicable (Z18.-)</a:t>
                      </a:r>
                      <a:endParaRPr lang="en-US" sz="1400" dirty="0"/>
                    </a:p>
                  </a:txBody>
                  <a:tcPr/>
                </a:tc>
                <a:tc hMerge="1">
                  <a:txBody>
                    <a:bodyPr/>
                    <a:lstStyle/>
                    <a:p>
                      <a:endParaRPr lang="en-US"/>
                    </a:p>
                  </a:txBody>
                  <a:tcPr/>
                </a:tc>
                <a:tc hMerge="1">
                  <a:txBody>
                    <a:bodyPr/>
                    <a:lstStyle/>
                    <a:p>
                      <a:endParaRPr lang="en-US" sz="1400" dirty="0"/>
                    </a:p>
                  </a:txBody>
                  <a:tcPr/>
                </a:tc>
                <a:tc hMerge="1">
                  <a:txBody>
                    <a:bodyPr/>
                    <a:lstStyle/>
                    <a:p>
                      <a:endParaRPr lang="en-US"/>
                    </a:p>
                  </a:txBody>
                  <a:tcPr/>
                </a:tc>
                <a:tc hMerge="1">
                  <a:txBody>
                    <a:bodyPr/>
                    <a:lstStyle/>
                    <a:p>
                      <a:endParaRPr lang="en-US" sz="1400" dirty="0"/>
                    </a:p>
                  </a:txBody>
                  <a:tcPr/>
                </a:tc>
                <a:tc hMerge="1">
                  <a:txBody>
                    <a:bodyPr/>
                    <a:lstStyle/>
                    <a:p>
                      <a:endParaRPr lang="en-US" dirty="0"/>
                    </a:p>
                  </a:txBody>
                  <a:tcPr/>
                </a:tc>
                <a:tc hMerge="1">
                  <a:txBody>
                    <a:bodyPr/>
                    <a:lstStyle/>
                    <a:p>
                      <a:endParaRPr lang="en-US" dirty="0"/>
                    </a:p>
                  </a:txBody>
                  <a:tcPr/>
                </a:tc>
              </a:tr>
              <a:tr h="370840">
                <a:tc gridSpan="2">
                  <a:txBody>
                    <a:bodyPr/>
                    <a:lstStyle/>
                    <a:p>
                      <a:endParaRPr lang="en-US" sz="1400" dirty="0"/>
                    </a:p>
                  </a:txBody>
                  <a:tcPr/>
                </a:tc>
                <a:tc hMerge="1">
                  <a:txBody>
                    <a:bodyPr/>
                    <a:lstStyle/>
                    <a:p>
                      <a:endParaRPr lang="en-US"/>
                    </a:p>
                  </a:txBody>
                  <a:tcPr/>
                </a:tc>
                <a:tc gridSpan="2">
                  <a:txBody>
                    <a:bodyPr/>
                    <a:lstStyle/>
                    <a:p>
                      <a:endParaRPr lang="en-US" sz="1400" dirty="0"/>
                    </a:p>
                  </a:txBody>
                  <a:tcPr/>
                </a:tc>
                <a:tc hMerge="1">
                  <a:txBody>
                    <a:bodyPr/>
                    <a:lstStyle/>
                    <a:p>
                      <a:endParaRPr lang="en-US"/>
                    </a:p>
                  </a:txBody>
                  <a:tcPr/>
                </a:tc>
                <a:tc gridSpan="3">
                  <a:txBody>
                    <a:bodyPr/>
                    <a:lstStyle/>
                    <a:p>
                      <a:endParaRPr lang="en-US" sz="1400" dirty="0"/>
                    </a:p>
                  </a:txBody>
                  <a:tcPr/>
                </a:tc>
                <a:tc hMerge="1">
                  <a:txBody>
                    <a:bodyPr/>
                    <a:lstStyle/>
                    <a:p>
                      <a:endParaRPr lang="en-US"/>
                    </a:p>
                  </a:txBody>
                  <a:tcPr/>
                </a:tc>
                <a:tc hMerge="1">
                  <a:txBody>
                    <a:bodyPr/>
                    <a:lstStyle/>
                    <a:p>
                      <a:endParaRPr lang="en-US"/>
                    </a:p>
                  </a:txBody>
                  <a:tcPr/>
                </a:tc>
              </a:tr>
              <a:tr h="370840">
                <a:tc gridSpan="7">
                  <a:txBody>
                    <a:bodyPr/>
                    <a:lstStyle/>
                    <a:p>
                      <a:r>
                        <a:rPr lang="en-US" sz="1400" dirty="0" smtClean="0"/>
                        <a:t>The appropriate 7th character is to be added to each code from category T63</a:t>
                      </a:r>
                    </a:p>
                    <a:p>
                      <a:r>
                        <a:rPr lang="en-US" sz="1400" dirty="0" smtClean="0"/>
                        <a:t>A - initial encounter</a:t>
                      </a:r>
                    </a:p>
                    <a:p>
                      <a:r>
                        <a:rPr lang="en-US" sz="1400" dirty="0" smtClean="0"/>
                        <a:t>D - subsequent encounter</a:t>
                      </a:r>
                    </a:p>
                    <a:p>
                      <a:r>
                        <a:rPr lang="en-US" sz="1400" dirty="0" smtClean="0"/>
                        <a:t>S - </a:t>
                      </a:r>
                      <a:r>
                        <a:rPr lang="en-US" sz="1400" dirty="0" err="1" smtClean="0"/>
                        <a:t>sequela</a:t>
                      </a:r>
                      <a:endParaRPr lang="en-US" sz="1400" dirty="0"/>
                    </a:p>
                  </a:txBody>
                  <a:tcPr/>
                </a:tc>
                <a:tc hMerge="1">
                  <a:txBody>
                    <a:bodyPr/>
                    <a:lstStyle/>
                    <a:p>
                      <a:endParaRPr lang="en-US"/>
                    </a:p>
                  </a:txBody>
                  <a:tcPr/>
                </a:tc>
                <a:tc hMerge="1">
                  <a:txBody>
                    <a:bodyPr/>
                    <a:lstStyle/>
                    <a:p>
                      <a:endParaRPr lang="en-US" sz="1400" dirty="0"/>
                    </a:p>
                  </a:txBody>
                  <a:tcPr/>
                </a:tc>
                <a:tc hMerge="1">
                  <a:txBody>
                    <a:bodyPr/>
                    <a:lstStyle/>
                    <a:p>
                      <a:endParaRPr lang="en-US"/>
                    </a:p>
                  </a:txBody>
                  <a:tcPr/>
                </a:tc>
                <a:tc hMerge="1">
                  <a:txBody>
                    <a:bodyPr/>
                    <a:lstStyle/>
                    <a:p>
                      <a:endParaRPr lang="en-US" sz="1400" dirty="0"/>
                    </a:p>
                  </a:txBody>
                  <a:tcPr/>
                </a:tc>
                <a:tc hMerge="1">
                  <a:txBody>
                    <a:bodyPr/>
                    <a:lstStyle/>
                    <a:p>
                      <a:endParaRPr lang="en-US"/>
                    </a:p>
                  </a:txBody>
                  <a:tcPr/>
                </a:tc>
                <a:tc hMerge="1">
                  <a:txBody>
                    <a:bodyPr/>
                    <a:lstStyle/>
                    <a:p>
                      <a:endParaRPr lang="en-US"/>
                    </a:p>
                  </a:txBody>
                  <a:tcPr/>
                </a:tc>
              </a:tr>
            </a:tbl>
          </a:graphicData>
        </a:graphic>
      </p:graphicFrame>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2609" y="6122729"/>
            <a:ext cx="1784839" cy="727873"/>
          </a:xfrm>
          <a:prstGeom prst="rect">
            <a:avLst/>
          </a:prstGeom>
        </p:spPr>
      </p:pic>
    </p:spTree>
    <p:extLst>
      <p:ext uri="{BB962C8B-B14F-4D97-AF65-F5344CB8AC3E}">
        <p14:creationId xmlns:p14="http://schemas.microsoft.com/office/powerpoint/2010/main" val="27971397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6882" y="1752600"/>
            <a:ext cx="8229600" cy="3763963"/>
          </a:xfrm>
        </p:spPr>
        <p:txBody>
          <a:bodyPr>
            <a:normAutofit/>
          </a:bodyPr>
          <a:lstStyle/>
          <a:p>
            <a:r>
              <a:rPr lang="en-US" sz="2800" dirty="0" smtClean="0"/>
              <a:t>ICD-10-CM will be valid for dates of service </a:t>
            </a:r>
            <a:r>
              <a:rPr lang="en-US" sz="2800" b="1" u="sng" dirty="0" smtClean="0"/>
              <a:t>on or after</a:t>
            </a:r>
            <a:r>
              <a:rPr lang="en-US" sz="2800" dirty="0" smtClean="0"/>
              <a:t> </a:t>
            </a:r>
            <a:r>
              <a:rPr lang="en-US" sz="2800" b="1" dirty="0" smtClean="0">
                <a:solidFill>
                  <a:srgbClr val="C00000"/>
                </a:solidFill>
              </a:rPr>
              <a:t>October 1, 2015</a:t>
            </a:r>
          </a:p>
          <a:p>
            <a:pPr lvl="1"/>
            <a:r>
              <a:rPr lang="en-US" sz="2400" dirty="0"/>
              <a:t>O</a:t>
            </a:r>
            <a:r>
              <a:rPr lang="en-US" sz="2400" dirty="0" smtClean="0"/>
              <a:t>utpatient </a:t>
            </a:r>
            <a:r>
              <a:rPr lang="en-US" sz="2400" dirty="0"/>
              <a:t>dates of service of October 1, 2015 and beyond.  </a:t>
            </a:r>
          </a:p>
          <a:p>
            <a:pPr lvl="1"/>
            <a:r>
              <a:rPr lang="en-US" sz="2400" dirty="0"/>
              <a:t>I</a:t>
            </a:r>
            <a:r>
              <a:rPr lang="en-US" sz="2400" dirty="0" smtClean="0"/>
              <a:t>npatient </a:t>
            </a:r>
            <a:r>
              <a:rPr lang="en-US" sz="2400" dirty="0"/>
              <a:t>hospital service claims, </a:t>
            </a:r>
            <a:r>
              <a:rPr lang="en-US" sz="2400" dirty="0" smtClean="0"/>
              <a:t>is </a:t>
            </a:r>
            <a:r>
              <a:rPr lang="en-US" sz="2400" dirty="0"/>
              <a:t>effective for dates of discharge after September 30, 2015</a:t>
            </a:r>
          </a:p>
        </p:txBody>
      </p:sp>
      <p:sp>
        <p:nvSpPr>
          <p:cNvPr id="5" name="Rectangle 4"/>
          <p:cNvSpPr/>
          <p:nvPr/>
        </p:nvSpPr>
        <p:spPr>
          <a:xfrm>
            <a:off x="0" y="228600"/>
            <a:ext cx="9144000" cy="1143000"/>
          </a:xfrm>
          <a:prstGeom prst="rect">
            <a:avLst/>
          </a:prstGeom>
          <a:solidFill>
            <a:srgbClr val="000000">
              <a:alpha val="67843"/>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6200" y="274638"/>
            <a:ext cx="8610600" cy="1020762"/>
          </a:xfrm>
        </p:spPr>
        <p:txBody>
          <a:bodyPr/>
          <a:lstStyle/>
          <a:p>
            <a:pPr algn="l"/>
            <a:r>
              <a:rPr lang="en-US"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ICD-10-CM Compliance Dates</a:t>
            </a:r>
            <a:endParaRPr lang="en-US"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67600" y="6130127"/>
            <a:ext cx="1784839" cy="727873"/>
          </a:xfrm>
          <a:prstGeom prst="rect">
            <a:avLst/>
          </a:prstGeom>
        </p:spPr>
      </p:pic>
    </p:spTree>
    <p:extLst>
      <p:ext uri="{BB962C8B-B14F-4D97-AF65-F5344CB8AC3E}">
        <p14:creationId xmlns:p14="http://schemas.microsoft.com/office/powerpoint/2010/main" val="3014274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6882" y="1752600"/>
            <a:ext cx="8229600" cy="3763963"/>
          </a:xfrm>
        </p:spPr>
        <p:txBody>
          <a:bodyPr>
            <a:noAutofit/>
          </a:bodyPr>
          <a:lstStyle/>
          <a:p>
            <a:r>
              <a:rPr lang="en-US" sz="2800" dirty="0"/>
              <a:t>When no intent is indicated code to accidental. Undetermined intent is only for use when there is specific documentation in the record that the intent of the toxic effect cannot be determined. </a:t>
            </a:r>
          </a:p>
        </p:txBody>
      </p:sp>
      <p:sp>
        <p:nvSpPr>
          <p:cNvPr id="5" name="Rectangle 4"/>
          <p:cNvSpPr/>
          <p:nvPr/>
        </p:nvSpPr>
        <p:spPr>
          <a:xfrm>
            <a:off x="0" y="228600"/>
            <a:ext cx="9144000" cy="1143000"/>
          </a:xfrm>
          <a:prstGeom prst="rect">
            <a:avLst/>
          </a:prstGeom>
          <a:solidFill>
            <a:srgbClr val="000000">
              <a:alpha val="67843"/>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p:nvPr>
        </p:nvSpPr>
        <p:spPr>
          <a:xfrm>
            <a:off x="76200" y="274638"/>
            <a:ext cx="8610600" cy="1020762"/>
          </a:xfrm>
        </p:spPr>
        <p:txBody>
          <a:bodyPr>
            <a:normAutofit/>
          </a:bodyPr>
          <a:lstStyle/>
          <a:p>
            <a:r>
              <a:rPr lang="en-US"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Documentation Tips</a:t>
            </a:r>
            <a:endParaRPr lang="en-US"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67600" y="6130127"/>
            <a:ext cx="1784839" cy="727873"/>
          </a:xfrm>
          <a:prstGeom prst="rect">
            <a:avLst/>
          </a:prstGeom>
        </p:spPr>
      </p:pic>
    </p:spTree>
    <p:extLst>
      <p:ext uri="{BB962C8B-B14F-4D97-AF65-F5344CB8AC3E}">
        <p14:creationId xmlns:p14="http://schemas.microsoft.com/office/powerpoint/2010/main" val="14886674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347149964"/>
              </p:ext>
            </p:extLst>
          </p:nvPr>
        </p:nvGraphicFramePr>
        <p:xfrm>
          <a:off x="457200" y="228600"/>
          <a:ext cx="8229600" cy="5506720"/>
        </p:xfrm>
        <a:graphic>
          <a:graphicData uri="http://schemas.openxmlformats.org/drawingml/2006/table">
            <a:tbl>
              <a:tblPr firstRow="1" bandRow="1">
                <a:tableStyleId>{37CE84F3-28C3-443E-9E96-99CF82512B78}</a:tableStyleId>
              </a:tblPr>
              <a:tblGrid>
                <a:gridCol w="990600"/>
                <a:gridCol w="655320"/>
                <a:gridCol w="411480"/>
                <a:gridCol w="1234440"/>
                <a:gridCol w="975360"/>
                <a:gridCol w="2133600"/>
                <a:gridCol w="1828800"/>
              </a:tblGrid>
              <a:tr h="370840">
                <a:tc gridSpan="7">
                  <a:txBody>
                    <a:bodyPr/>
                    <a:lstStyle/>
                    <a:p>
                      <a:r>
                        <a:rPr lang="en-US" dirty="0" smtClean="0"/>
                        <a:t>Other adverse food reactions</a:t>
                      </a:r>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r>
                        <a:rPr lang="en-US" sz="1200" b="1" dirty="0" smtClean="0"/>
                        <a:t>ICD-9 Code</a:t>
                      </a:r>
                      <a:endParaRPr lang="en-US" sz="1200" b="1" dirty="0">
                        <a:solidFill>
                          <a:schemeClr val="tx1"/>
                        </a:solidFill>
                      </a:endParaRPr>
                    </a:p>
                  </a:txBody>
                  <a:tcPr/>
                </a:tc>
                <a:tc gridSpan="2">
                  <a:txBody>
                    <a:bodyPr/>
                    <a:lstStyle/>
                    <a:p>
                      <a:r>
                        <a:rPr lang="en-US" sz="1200" b="1" dirty="0" smtClean="0"/>
                        <a:t>ICD-10 Code</a:t>
                      </a:r>
                      <a:endParaRPr lang="en-US" sz="1200" b="1" dirty="0">
                        <a:solidFill>
                          <a:schemeClr val="tx1"/>
                        </a:solidFill>
                      </a:endParaRPr>
                    </a:p>
                  </a:txBody>
                  <a:tcPr/>
                </a:tc>
                <a:tc hMerge="1">
                  <a:txBody>
                    <a:bodyPr/>
                    <a:lstStyle/>
                    <a:p>
                      <a:endParaRPr lang="en-US" sz="1200" b="1" dirty="0">
                        <a:solidFill>
                          <a:schemeClr val="tx1"/>
                        </a:solidFill>
                      </a:endParaRPr>
                    </a:p>
                  </a:txBody>
                  <a:tcPr/>
                </a:tc>
                <a:tc gridSpan="2">
                  <a:txBody>
                    <a:bodyPr/>
                    <a:lstStyle/>
                    <a:p>
                      <a:r>
                        <a:rPr lang="en-US" sz="1200" b="1" dirty="0" smtClean="0"/>
                        <a:t>Description</a:t>
                      </a:r>
                      <a:endParaRPr lang="en-US" sz="1200" b="1" dirty="0">
                        <a:solidFill>
                          <a:schemeClr val="tx1"/>
                        </a:solidFill>
                      </a:endParaRPr>
                    </a:p>
                  </a:txBody>
                  <a:tcPr/>
                </a:tc>
                <a:tc hMerge="1">
                  <a:txBody>
                    <a:bodyPr/>
                    <a:lstStyle/>
                    <a:p>
                      <a:endParaRPr lang="en-US" sz="1200" b="1" dirty="0">
                        <a:solidFill>
                          <a:schemeClr val="tx1"/>
                        </a:solidFill>
                      </a:endParaRPr>
                    </a:p>
                  </a:txBody>
                  <a:tcPr/>
                </a:tc>
                <a:tc>
                  <a:txBody>
                    <a:bodyPr/>
                    <a:lstStyle/>
                    <a:p>
                      <a:r>
                        <a:rPr lang="en-US" sz="1200" b="1" dirty="0" smtClean="0"/>
                        <a:t>Excludes1</a:t>
                      </a:r>
                      <a:endParaRPr lang="en-US" sz="1200" b="1" dirty="0">
                        <a:solidFill>
                          <a:schemeClr val="tx1"/>
                        </a:solidFill>
                      </a:endParaRPr>
                    </a:p>
                  </a:txBody>
                  <a:tcPr/>
                </a:tc>
                <a:tc>
                  <a:txBody>
                    <a:bodyPr/>
                    <a:lstStyle/>
                    <a:p>
                      <a:r>
                        <a:rPr lang="en-US" sz="1200" b="1" dirty="0" smtClean="0"/>
                        <a:t>Excludes2</a:t>
                      </a:r>
                      <a:endParaRPr lang="en-US" sz="1200" b="1" dirty="0">
                        <a:solidFill>
                          <a:schemeClr val="tx1"/>
                        </a:solidFill>
                      </a:endParaRPr>
                    </a:p>
                  </a:txBody>
                  <a:tcPr/>
                </a:tc>
              </a:tr>
              <a:tr h="370840">
                <a:tc>
                  <a:txBody>
                    <a:bodyPr/>
                    <a:lstStyle/>
                    <a:p>
                      <a:r>
                        <a:rPr lang="en-US" sz="1400" dirty="0" smtClean="0"/>
                        <a:t>995.7</a:t>
                      </a:r>
                    </a:p>
                    <a:p>
                      <a:endParaRPr lang="en-US" sz="1400" dirty="0"/>
                    </a:p>
                  </a:txBody>
                  <a:tcPr/>
                </a:tc>
                <a:tc gridSpan="2">
                  <a:txBody>
                    <a:bodyPr/>
                    <a:lstStyle/>
                    <a:p>
                      <a:r>
                        <a:rPr lang="en-US" sz="1400" dirty="0" smtClean="0"/>
                        <a:t>T78.1XX-</a:t>
                      </a:r>
                      <a:endParaRPr lang="en-US" sz="1400" dirty="0"/>
                    </a:p>
                  </a:txBody>
                  <a:tcPr/>
                </a:tc>
                <a:tc hMerge="1">
                  <a:txBody>
                    <a:bodyPr/>
                    <a:lstStyle/>
                    <a:p>
                      <a:endParaRPr lang="en-US" sz="1400" dirty="0"/>
                    </a:p>
                  </a:txBody>
                  <a:tcPr/>
                </a:tc>
                <a:tc gridSpan="2">
                  <a:txBody>
                    <a:bodyPr/>
                    <a:lstStyle/>
                    <a:p>
                      <a:r>
                        <a:rPr lang="en-US" sz="1400" dirty="0" smtClean="0"/>
                        <a:t>Other adverse food reactions, not elsewhere classified, initial encounter</a:t>
                      </a:r>
                      <a:endParaRPr lang="en-US" sz="1400" dirty="0"/>
                    </a:p>
                  </a:txBody>
                  <a:tcPr/>
                </a:tc>
                <a:tc hMerge="1">
                  <a:txBody>
                    <a:bodyPr/>
                    <a:lstStyle/>
                    <a:p>
                      <a:endParaRPr lang="en-US" sz="1400" dirty="0"/>
                    </a:p>
                  </a:txBody>
                  <a:tcPr/>
                </a:tc>
                <a:tc>
                  <a:txBody>
                    <a:bodyPr/>
                    <a:lstStyle/>
                    <a:p>
                      <a:pPr marL="285750" indent="-285750">
                        <a:buFont typeface="Arial" panose="020B0604020202020204" pitchFamily="34" charset="0"/>
                        <a:buChar char="•"/>
                      </a:pPr>
                      <a:r>
                        <a:rPr lang="en-US" sz="1400" dirty="0" smtClean="0"/>
                        <a:t>anaphylactic reaction or shock due to adverse food reaction (T78.0-)</a:t>
                      </a:r>
                    </a:p>
                    <a:p>
                      <a:pPr marL="285750" indent="-285750">
                        <a:buFont typeface="Arial" panose="020B0604020202020204" pitchFamily="34" charset="0"/>
                        <a:buChar char="•"/>
                      </a:pPr>
                      <a:r>
                        <a:rPr lang="en-US" sz="1400" dirty="0" smtClean="0"/>
                        <a:t>anaphylactic reaction due to food (T78.0-)</a:t>
                      </a:r>
                    </a:p>
                    <a:p>
                      <a:pPr marL="285750" indent="-285750">
                        <a:buFont typeface="Arial" panose="020B0604020202020204" pitchFamily="34" charset="0"/>
                        <a:buChar char="•"/>
                      </a:pPr>
                      <a:r>
                        <a:rPr lang="en-US" sz="1400" dirty="0" smtClean="0"/>
                        <a:t>bacterial food borne intoxications (A05.-)</a:t>
                      </a:r>
                      <a:endParaRPr lang="en-US" sz="1400" dirty="0"/>
                    </a:p>
                  </a:txBody>
                  <a:tcPr/>
                </a:tc>
                <a:tc>
                  <a:txBody>
                    <a:bodyPr/>
                    <a:lstStyle/>
                    <a:p>
                      <a:pPr marL="285750" indent="-285750">
                        <a:buFont typeface="Arial" panose="020B0604020202020204" pitchFamily="34" charset="0"/>
                        <a:buChar char="•"/>
                      </a:pPr>
                      <a:r>
                        <a:rPr lang="en-US" sz="1400" dirty="0" smtClean="0"/>
                        <a:t>allergic and dietetic gastroenteritis and colitis (K52.2)</a:t>
                      </a:r>
                    </a:p>
                    <a:p>
                      <a:pPr marL="285750" indent="-285750">
                        <a:buFont typeface="Arial" panose="020B0604020202020204" pitchFamily="34" charset="0"/>
                        <a:buChar char="•"/>
                      </a:pPr>
                      <a:r>
                        <a:rPr lang="en-US" sz="1400" dirty="0" smtClean="0"/>
                        <a:t>allergic rhinitis due to food (J30.5)</a:t>
                      </a:r>
                    </a:p>
                    <a:p>
                      <a:pPr marL="285750" indent="-285750">
                        <a:buFont typeface="Arial" panose="020B0604020202020204" pitchFamily="34" charset="0"/>
                        <a:buChar char="•"/>
                      </a:pPr>
                      <a:r>
                        <a:rPr lang="en-US" sz="1400" dirty="0" smtClean="0"/>
                        <a:t>dermatitis due to food in contact with skin (L23.6, L24.6, L25.4)</a:t>
                      </a:r>
                    </a:p>
                    <a:p>
                      <a:pPr marL="285750" indent="-285750">
                        <a:buFont typeface="Arial" panose="020B0604020202020204" pitchFamily="34" charset="0"/>
                        <a:buChar char="•"/>
                      </a:pPr>
                      <a:r>
                        <a:rPr lang="en-US" sz="1400" dirty="0" smtClean="0"/>
                        <a:t>dermatitis due to ingested food (L27.2)</a:t>
                      </a:r>
                      <a:endParaRPr lang="en-US" sz="1400" dirty="0"/>
                    </a:p>
                  </a:txBody>
                  <a:tcPr/>
                </a:tc>
              </a:tr>
              <a:tr h="370840">
                <a:tc gridSpan="7">
                  <a:txBody>
                    <a:bodyPr/>
                    <a:lstStyle/>
                    <a:p>
                      <a:r>
                        <a:rPr lang="en-US" sz="1400" dirty="0" smtClean="0"/>
                        <a:t>Use additional code to identify the type of reaction</a:t>
                      </a:r>
                      <a:endParaRPr lang="en-US" sz="1400" dirty="0"/>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gridSpan="2">
                  <a:txBody>
                    <a:bodyPr/>
                    <a:lstStyle/>
                    <a:p>
                      <a:endParaRPr lang="en-US" sz="1400" dirty="0"/>
                    </a:p>
                  </a:txBody>
                  <a:tcPr/>
                </a:tc>
                <a:tc hMerge="1">
                  <a:txBody>
                    <a:bodyPr/>
                    <a:lstStyle/>
                    <a:p>
                      <a:endParaRPr lang="en-US"/>
                    </a:p>
                  </a:txBody>
                  <a:tcPr/>
                </a:tc>
                <a:tc gridSpan="2">
                  <a:txBody>
                    <a:bodyPr/>
                    <a:lstStyle/>
                    <a:p>
                      <a:endParaRPr lang="en-US" sz="1400" dirty="0"/>
                    </a:p>
                  </a:txBody>
                  <a:tcPr/>
                </a:tc>
                <a:tc hMerge="1">
                  <a:txBody>
                    <a:bodyPr/>
                    <a:lstStyle/>
                    <a:p>
                      <a:endParaRPr lang="en-US"/>
                    </a:p>
                  </a:txBody>
                  <a:tcPr/>
                </a:tc>
                <a:tc gridSpan="3">
                  <a:txBody>
                    <a:bodyPr/>
                    <a:lstStyle/>
                    <a:p>
                      <a:endParaRPr lang="en-US" sz="1400" dirty="0"/>
                    </a:p>
                  </a:txBody>
                  <a:tcPr/>
                </a:tc>
                <a:tc hMerge="1">
                  <a:txBody>
                    <a:bodyPr/>
                    <a:lstStyle/>
                    <a:p>
                      <a:endParaRPr lang="en-US" dirty="0"/>
                    </a:p>
                  </a:txBody>
                  <a:tcPr/>
                </a:tc>
                <a:tc hMerge="1">
                  <a:txBody>
                    <a:bodyPr/>
                    <a:lstStyle/>
                    <a:p>
                      <a:endParaRPr lang="en-US" dirty="0"/>
                    </a:p>
                  </a:txBody>
                  <a:tcPr/>
                </a:tc>
              </a:tr>
              <a:tr h="370840">
                <a:tc gridSpan="7">
                  <a:txBody>
                    <a:bodyPr/>
                    <a:lstStyle/>
                    <a:p>
                      <a:r>
                        <a:rPr lang="en-US" sz="1400" dirty="0" smtClean="0"/>
                        <a:t>The appropriate 7th character is to be added to code T66</a:t>
                      </a:r>
                    </a:p>
                    <a:p>
                      <a:r>
                        <a:rPr lang="en-US" sz="1400" dirty="0" smtClean="0"/>
                        <a:t>A - initial encounter</a:t>
                      </a:r>
                    </a:p>
                    <a:p>
                      <a:r>
                        <a:rPr lang="en-US" sz="1400" dirty="0" smtClean="0"/>
                        <a:t>D - subsequent encounter</a:t>
                      </a:r>
                    </a:p>
                    <a:p>
                      <a:r>
                        <a:rPr lang="en-US" sz="1400" dirty="0" smtClean="0"/>
                        <a:t>S - </a:t>
                      </a:r>
                      <a:r>
                        <a:rPr lang="en-US" sz="1400" dirty="0" err="1" smtClean="0"/>
                        <a:t>sequela</a:t>
                      </a:r>
                      <a:endParaRPr lang="en-US" sz="1400" dirty="0"/>
                    </a:p>
                  </a:txBody>
                  <a:tcPr/>
                </a:tc>
                <a:tc hMerge="1">
                  <a:txBody>
                    <a:bodyPr/>
                    <a:lstStyle/>
                    <a:p>
                      <a:endParaRPr lang="en-US"/>
                    </a:p>
                  </a:txBody>
                  <a:tcPr/>
                </a:tc>
                <a:tc hMerge="1">
                  <a:txBody>
                    <a:bodyPr/>
                    <a:lstStyle/>
                    <a:p>
                      <a:endParaRPr lang="en-US" sz="1400" dirty="0"/>
                    </a:p>
                  </a:txBody>
                  <a:tcPr/>
                </a:tc>
                <a:tc hMerge="1">
                  <a:txBody>
                    <a:bodyPr/>
                    <a:lstStyle/>
                    <a:p>
                      <a:endParaRPr lang="en-US"/>
                    </a:p>
                  </a:txBody>
                  <a:tcPr/>
                </a:tc>
                <a:tc hMerge="1">
                  <a:txBody>
                    <a:bodyPr/>
                    <a:lstStyle/>
                    <a:p>
                      <a:endParaRPr lang="en-US" sz="1400" dirty="0"/>
                    </a:p>
                  </a:txBody>
                  <a:tcPr/>
                </a:tc>
                <a:tc hMerge="1">
                  <a:txBody>
                    <a:bodyPr/>
                    <a:lstStyle/>
                    <a:p>
                      <a:endParaRPr lang="en-US"/>
                    </a:p>
                  </a:txBody>
                  <a:tcPr/>
                </a:tc>
                <a:tc hMerge="1">
                  <a:txBody>
                    <a:bodyPr/>
                    <a:lstStyle/>
                    <a:p>
                      <a:endParaRPr lang="en-US"/>
                    </a:p>
                  </a:txBody>
                  <a:tcPr/>
                </a:tc>
              </a:tr>
            </a:tbl>
          </a:graphicData>
        </a:graphic>
      </p:graphicFrame>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2609" y="6122729"/>
            <a:ext cx="1784839" cy="727873"/>
          </a:xfrm>
          <a:prstGeom prst="rect">
            <a:avLst/>
          </a:prstGeom>
        </p:spPr>
      </p:pic>
    </p:spTree>
    <p:extLst>
      <p:ext uri="{BB962C8B-B14F-4D97-AF65-F5344CB8AC3E}">
        <p14:creationId xmlns:p14="http://schemas.microsoft.com/office/powerpoint/2010/main" val="17914439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6882" y="1752600"/>
            <a:ext cx="8229600" cy="3763963"/>
          </a:xfrm>
        </p:spPr>
        <p:txBody>
          <a:bodyPr>
            <a:noAutofit/>
          </a:bodyPr>
          <a:lstStyle/>
          <a:p>
            <a:r>
              <a:rPr lang="en-US" sz="2800" dirty="0"/>
              <a:t>Use secondary code(s) from Chapter 20, External causes of morbidity, to indicate cause of injury. Codes within the T section that include the external cause do not require an additional external cause </a:t>
            </a:r>
            <a:r>
              <a:rPr lang="en-US" sz="2800" dirty="0" smtClean="0"/>
              <a:t>code</a:t>
            </a:r>
            <a:endParaRPr lang="en-US" sz="2800" dirty="0"/>
          </a:p>
        </p:txBody>
      </p:sp>
      <p:sp>
        <p:nvSpPr>
          <p:cNvPr id="5" name="Rectangle 4"/>
          <p:cNvSpPr/>
          <p:nvPr/>
        </p:nvSpPr>
        <p:spPr>
          <a:xfrm>
            <a:off x="0" y="228600"/>
            <a:ext cx="9144000" cy="1143000"/>
          </a:xfrm>
          <a:prstGeom prst="rect">
            <a:avLst/>
          </a:prstGeom>
          <a:solidFill>
            <a:srgbClr val="000000">
              <a:alpha val="67843"/>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p:nvPr>
        </p:nvSpPr>
        <p:spPr>
          <a:xfrm>
            <a:off x="76200" y="274638"/>
            <a:ext cx="8610600" cy="1020762"/>
          </a:xfrm>
        </p:spPr>
        <p:txBody>
          <a:bodyPr>
            <a:normAutofit/>
          </a:bodyPr>
          <a:lstStyle/>
          <a:p>
            <a:r>
              <a:rPr lang="en-US"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Documentation Tips</a:t>
            </a:r>
            <a:endParaRPr lang="en-US"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67600" y="6130127"/>
            <a:ext cx="1784839" cy="727873"/>
          </a:xfrm>
          <a:prstGeom prst="rect">
            <a:avLst/>
          </a:prstGeom>
        </p:spPr>
      </p:pic>
    </p:spTree>
    <p:extLst>
      <p:ext uri="{BB962C8B-B14F-4D97-AF65-F5344CB8AC3E}">
        <p14:creationId xmlns:p14="http://schemas.microsoft.com/office/powerpoint/2010/main" val="3841508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253556661"/>
              </p:ext>
            </p:extLst>
          </p:nvPr>
        </p:nvGraphicFramePr>
        <p:xfrm>
          <a:off x="381000" y="838200"/>
          <a:ext cx="8229600" cy="1930400"/>
        </p:xfrm>
        <a:graphic>
          <a:graphicData uri="http://schemas.openxmlformats.org/drawingml/2006/table">
            <a:tbl>
              <a:tblPr firstRow="1" bandRow="1">
                <a:tableStyleId>{37CE84F3-28C3-443E-9E96-99CF82512B78}</a:tableStyleId>
              </a:tblPr>
              <a:tblGrid>
                <a:gridCol w="1645920"/>
                <a:gridCol w="1645920"/>
                <a:gridCol w="1645920"/>
                <a:gridCol w="1645920"/>
                <a:gridCol w="1645920"/>
              </a:tblGrid>
              <a:tr h="370840">
                <a:tc gridSpan="5">
                  <a:txBody>
                    <a:bodyPr/>
                    <a:lstStyle/>
                    <a:p>
                      <a:r>
                        <a:rPr lang="en-US" dirty="0" smtClean="0"/>
                        <a:t>Cough</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r>
                        <a:rPr lang="en-US" sz="1200" b="1" dirty="0" smtClean="0"/>
                        <a:t>ICD-9 Code</a:t>
                      </a:r>
                      <a:endParaRPr lang="en-US" sz="1200" b="1" dirty="0">
                        <a:solidFill>
                          <a:schemeClr val="tx1"/>
                        </a:solidFill>
                      </a:endParaRPr>
                    </a:p>
                  </a:txBody>
                  <a:tcPr/>
                </a:tc>
                <a:tc>
                  <a:txBody>
                    <a:bodyPr/>
                    <a:lstStyle/>
                    <a:p>
                      <a:r>
                        <a:rPr lang="en-US" sz="1200" b="1" dirty="0" smtClean="0"/>
                        <a:t>ICD-10 Code</a:t>
                      </a:r>
                      <a:endParaRPr lang="en-US" sz="1200" b="1" dirty="0">
                        <a:solidFill>
                          <a:schemeClr val="tx1"/>
                        </a:solidFill>
                      </a:endParaRPr>
                    </a:p>
                  </a:txBody>
                  <a:tcPr/>
                </a:tc>
                <a:tc>
                  <a:txBody>
                    <a:bodyPr/>
                    <a:lstStyle/>
                    <a:p>
                      <a:r>
                        <a:rPr lang="en-US" sz="1200" b="1" dirty="0" smtClean="0"/>
                        <a:t>Description</a:t>
                      </a:r>
                      <a:endParaRPr lang="en-US" sz="1200" b="1" dirty="0">
                        <a:solidFill>
                          <a:schemeClr val="tx1"/>
                        </a:solidFill>
                      </a:endParaRPr>
                    </a:p>
                  </a:txBody>
                  <a:tcPr/>
                </a:tc>
                <a:tc>
                  <a:txBody>
                    <a:bodyPr/>
                    <a:lstStyle/>
                    <a:p>
                      <a:r>
                        <a:rPr lang="en-US" sz="1200" b="1" dirty="0" smtClean="0"/>
                        <a:t>Excludes1</a:t>
                      </a:r>
                      <a:endParaRPr lang="en-US" sz="1200" b="1" dirty="0">
                        <a:solidFill>
                          <a:schemeClr val="tx1"/>
                        </a:solidFill>
                      </a:endParaRPr>
                    </a:p>
                  </a:txBody>
                  <a:tcPr/>
                </a:tc>
                <a:tc>
                  <a:txBody>
                    <a:bodyPr/>
                    <a:lstStyle/>
                    <a:p>
                      <a:r>
                        <a:rPr lang="en-US" sz="1200" b="1" dirty="0" smtClean="0"/>
                        <a:t>Excludes2</a:t>
                      </a:r>
                      <a:endParaRPr lang="en-US" sz="1200" b="1" dirty="0">
                        <a:solidFill>
                          <a:schemeClr val="tx1"/>
                        </a:solidFill>
                      </a:endParaRPr>
                    </a:p>
                  </a:txBody>
                  <a:tcPr/>
                </a:tc>
              </a:tr>
              <a:tr h="370840">
                <a:tc>
                  <a:txBody>
                    <a:bodyPr/>
                    <a:lstStyle/>
                    <a:p>
                      <a:r>
                        <a:rPr lang="en-US" sz="1200" b="0" dirty="0" smtClean="0">
                          <a:solidFill>
                            <a:schemeClr val="bg1"/>
                          </a:solidFill>
                        </a:rPr>
                        <a:t>786.2</a:t>
                      </a:r>
                      <a:endParaRPr lang="en-US" sz="1200" b="0" dirty="0">
                        <a:solidFill>
                          <a:schemeClr val="bg1"/>
                        </a:solidFill>
                      </a:endParaRPr>
                    </a:p>
                  </a:txBody>
                  <a:tcPr/>
                </a:tc>
                <a:tc>
                  <a:txBody>
                    <a:bodyPr/>
                    <a:lstStyle/>
                    <a:p>
                      <a:r>
                        <a:rPr lang="en-US" sz="1200" b="0" dirty="0" smtClean="0">
                          <a:solidFill>
                            <a:schemeClr val="bg1"/>
                          </a:solidFill>
                        </a:rPr>
                        <a:t>R05</a:t>
                      </a:r>
                      <a:endParaRPr lang="en-US" sz="1200" b="0" dirty="0">
                        <a:solidFill>
                          <a:schemeClr val="bg1"/>
                        </a:solidFill>
                      </a:endParaRPr>
                    </a:p>
                  </a:txBody>
                  <a:tcPr/>
                </a:tc>
                <a:tc>
                  <a:txBody>
                    <a:bodyPr/>
                    <a:lstStyle/>
                    <a:p>
                      <a:r>
                        <a:rPr lang="en-US" sz="1200" b="0" dirty="0" smtClean="0">
                          <a:solidFill>
                            <a:schemeClr val="bg1"/>
                          </a:solidFill>
                        </a:rPr>
                        <a:t>Cough</a:t>
                      </a:r>
                      <a:endParaRPr lang="en-US" sz="1200" b="0" dirty="0">
                        <a:solidFill>
                          <a:schemeClr val="bg1"/>
                        </a:solidFill>
                      </a:endParaRPr>
                    </a:p>
                  </a:txBody>
                  <a:tcPr/>
                </a:tc>
                <a:tc>
                  <a:txBody>
                    <a:bodyPr/>
                    <a:lstStyle/>
                    <a:p>
                      <a:pPr marL="285750" indent="-285750">
                        <a:buFont typeface="Arial" panose="020B0604020202020204" pitchFamily="34" charset="0"/>
                        <a:buChar char="•"/>
                      </a:pPr>
                      <a:r>
                        <a:rPr lang="en-US" sz="1200" b="0" dirty="0" smtClean="0"/>
                        <a:t>Cough with hemorrhage </a:t>
                      </a:r>
                      <a:r>
                        <a:rPr lang="en-US" sz="1200" b="0" smtClean="0"/>
                        <a:t>(R04.2</a:t>
                      </a:r>
                      <a:r>
                        <a:rPr lang="en-US" sz="1200" b="0" dirty="0" smtClean="0"/>
                        <a:t>)</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dirty="0" smtClean="0"/>
                        <a:t>Smoker’s Cough (J41.0)</a:t>
                      </a:r>
                    </a:p>
                    <a:p>
                      <a:endParaRPr lang="en-US" sz="1200" b="0" dirty="0">
                        <a:solidFill>
                          <a:schemeClr val="tx1"/>
                        </a:solidFill>
                      </a:endParaRPr>
                    </a:p>
                  </a:txBody>
                  <a:tcPr/>
                </a:tc>
                <a:tc>
                  <a:txBody>
                    <a:bodyPr/>
                    <a:lstStyle/>
                    <a:p>
                      <a:r>
                        <a:rPr lang="en-US" sz="1200" b="0" dirty="0" smtClean="0">
                          <a:solidFill>
                            <a:schemeClr val="bg1"/>
                          </a:solidFill>
                        </a:rPr>
                        <a:t>N/A</a:t>
                      </a:r>
                      <a:endParaRPr lang="en-US" sz="1200" b="0" dirty="0">
                        <a:solidFill>
                          <a:schemeClr val="bg1"/>
                        </a:solidFill>
                      </a:endParaRPr>
                    </a:p>
                  </a:txBody>
                  <a:tcPr/>
                </a:tc>
              </a:tr>
            </a:tbl>
          </a:graphicData>
        </a:graphic>
      </p:graphicFrame>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67600" y="6130127"/>
            <a:ext cx="1784839" cy="727873"/>
          </a:xfrm>
          <a:prstGeom prst="rect">
            <a:avLst/>
          </a:prstGeom>
        </p:spPr>
      </p:pic>
    </p:spTree>
    <p:extLst>
      <p:ext uri="{BB962C8B-B14F-4D97-AF65-F5344CB8AC3E}">
        <p14:creationId xmlns:p14="http://schemas.microsoft.com/office/powerpoint/2010/main" val="32594570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6882" y="1752600"/>
            <a:ext cx="8229600" cy="4191000"/>
          </a:xfrm>
        </p:spPr>
        <p:txBody>
          <a:bodyPr>
            <a:normAutofit/>
          </a:bodyPr>
          <a:lstStyle/>
          <a:p>
            <a:r>
              <a:rPr lang="en-US" sz="2400" b="1" dirty="0" smtClean="0"/>
              <a:t>Symptom Codes </a:t>
            </a:r>
          </a:p>
          <a:p>
            <a:pPr lvl="1"/>
            <a:r>
              <a:rPr lang="en-US" sz="2000" dirty="0" smtClean="0"/>
              <a:t>Codes that describe symptoms and signs are acceptable for reporting purposes when a related definitive diagnosis has not been established (confirmed) by the provider.</a:t>
            </a:r>
          </a:p>
          <a:p>
            <a:r>
              <a:rPr lang="en-US" sz="2400" b="1" dirty="0" smtClean="0"/>
              <a:t>Use of a symptom code with a definitive diagnosis code</a:t>
            </a:r>
          </a:p>
          <a:p>
            <a:pPr lvl="1"/>
            <a:r>
              <a:rPr lang="en-US" sz="2000" dirty="0" smtClean="0"/>
              <a:t>Codes for signs and symptoms may be reported in addition to a related definitive diagnosis when the sign or symptom is not routinely associated with that diagnosis code.</a:t>
            </a:r>
          </a:p>
          <a:p>
            <a:r>
              <a:rPr lang="en-US" sz="2400" dirty="0" smtClean="0"/>
              <a:t>Signs or symptoms that are associated routinely with a disease process should not be assigned as additional codes, unless otherwise instructed by the classification.</a:t>
            </a:r>
            <a:endParaRPr lang="en-US" sz="2400" dirty="0"/>
          </a:p>
        </p:txBody>
      </p:sp>
      <p:sp>
        <p:nvSpPr>
          <p:cNvPr id="5" name="Rectangle 4"/>
          <p:cNvSpPr/>
          <p:nvPr/>
        </p:nvSpPr>
        <p:spPr>
          <a:xfrm>
            <a:off x="0" y="228600"/>
            <a:ext cx="9144000" cy="1143000"/>
          </a:xfrm>
          <a:prstGeom prst="rect">
            <a:avLst/>
          </a:prstGeom>
          <a:solidFill>
            <a:srgbClr val="000000">
              <a:alpha val="67843"/>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p:nvPr>
        </p:nvSpPr>
        <p:spPr>
          <a:xfrm>
            <a:off x="76200" y="274638"/>
            <a:ext cx="8610600" cy="1020762"/>
          </a:xfrm>
        </p:spPr>
        <p:txBody>
          <a:bodyPr/>
          <a:lstStyle/>
          <a:p>
            <a:pPr algn="l"/>
            <a:r>
              <a:rPr lang="en-US"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Cough Documentation Tips</a:t>
            </a:r>
            <a:endParaRPr lang="en-US"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67600" y="6130127"/>
            <a:ext cx="1784839" cy="727873"/>
          </a:xfrm>
          <a:prstGeom prst="rect">
            <a:avLst/>
          </a:prstGeom>
        </p:spPr>
      </p:pic>
    </p:spTree>
    <p:extLst>
      <p:ext uri="{BB962C8B-B14F-4D97-AF65-F5344CB8AC3E}">
        <p14:creationId xmlns:p14="http://schemas.microsoft.com/office/powerpoint/2010/main" val="32273124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230538819"/>
              </p:ext>
            </p:extLst>
          </p:nvPr>
        </p:nvGraphicFramePr>
        <p:xfrm>
          <a:off x="457200" y="228600"/>
          <a:ext cx="8229600" cy="5831840"/>
        </p:xfrm>
        <a:graphic>
          <a:graphicData uri="http://schemas.openxmlformats.org/drawingml/2006/table">
            <a:tbl>
              <a:tblPr firstRow="1" bandRow="1">
                <a:tableStyleId>{37CE84F3-28C3-443E-9E96-99CF82512B78}</a:tableStyleId>
              </a:tblPr>
              <a:tblGrid>
                <a:gridCol w="990600"/>
                <a:gridCol w="655320"/>
                <a:gridCol w="411480"/>
                <a:gridCol w="1234440"/>
                <a:gridCol w="975360"/>
                <a:gridCol w="1066800"/>
                <a:gridCol w="2895600"/>
              </a:tblGrid>
              <a:tr h="370840">
                <a:tc gridSpan="7">
                  <a:txBody>
                    <a:bodyPr/>
                    <a:lstStyle/>
                    <a:p>
                      <a:r>
                        <a:rPr lang="en-US" dirty="0" smtClean="0"/>
                        <a:t>Allergy to other foods</a:t>
                      </a:r>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r>
                        <a:rPr lang="en-US" sz="1200" b="1" dirty="0" smtClean="0"/>
                        <a:t>ICD-9 Code</a:t>
                      </a:r>
                      <a:endParaRPr lang="en-US" sz="1200" b="1" dirty="0">
                        <a:solidFill>
                          <a:schemeClr val="tx1"/>
                        </a:solidFill>
                      </a:endParaRPr>
                    </a:p>
                  </a:txBody>
                  <a:tcPr/>
                </a:tc>
                <a:tc gridSpan="2">
                  <a:txBody>
                    <a:bodyPr/>
                    <a:lstStyle/>
                    <a:p>
                      <a:r>
                        <a:rPr lang="en-US" sz="1200" b="1" dirty="0" smtClean="0"/>
                        <a:t>ICD-10 Code</a:t>
                      </a:r>
                      <a:endParaRPr lang="en-US" sz="1200" b="1" dirty="0">
                        <a:solidFill>
                          <a:schemeClr val="tx1"/>
                        </a:solidFill>
                      </a:endParaRPr>
                    </a:p>
                  </a:txBody>
                  <a:tcPr/>
                </a:tc>
                <a:tc hMerge="1">
                  <a:txBody>
                    <a:bodyPr/>
                    <a:lstStyle/>
                    <a:p>
                      <a:endParaRPr lang="en-US" sz="1200" b="1" dirty="0">
                        <a:solidFill>
                          <a:schemeClr val="tx1"/>
                        </a:solidFill>
                      </a:endParaRPr>
                    </a:p>
                  </a:txBody>
                  <a:tcPr/>
                </a:tc>
                <a:tc gridSpan="2">
                  <a:txBody>
                    <a:bodyPr/>
                    <a:lstStyle/>
                    <a:p>
                      <a:r>
                        <a:rPr lang="en-US" sz="1200" b="1" dirty="0" smtClean="0"/>
                        <a:t>Description</a:t>
                      </a:r>
                      <a:endParaRPr lang="en-US" sz="1200" b="1" dirty="0">
                        <a:solidFill>
                          <a:schemeClr val="tx1"/>
                        </a:solidFill>
                      </a:endParaRPr>
                    </a:p>
                  </a:txBody>
                  <a:tcPr/>
                </a:tc>
                <a:tc hMerge="1">
                  <a:txBody>
                    <a:bodyPr/>
                    <a:lstStyle/>
                    <a:p>
                      <a:endParaRPr lang="en-US" sz="1200" b="1" dirty="0">
                        <a:solidFill>
                          <a:schemeClr val="tx1"/>
                        </a:solidFill>
                      </a:endParaRPr>
                    </a:p>
                  </a:txBody>
                  <a:tcPr/>
                </a:tc>
                <a:tc>
                  <a:txBody>
                    <a:bodyPr/>
                    <a:lstStyle/>
                    <a:p>
                      <a:r>
                        <a:rPr lang="en-US" sz="1200" b="1" dirty="0" smtClean="0"/>
                        <a:t>Excludes1</a:t>
                      </a:r>
                      <a:endParaRPr lang="en-US" sz="1200" b="1" dirty="0">
                        <a:solidFill>
                          <a:schemeClr val="tx1"/>
                        </a:solidFill>
                      </a:endParaRPr>
                    </a:p>
                  </a:txBody>
                  <a:tcPr/>
                </a:tc>
                <a:tc>
                  <a:txBody>
                    <a:bodyPr/>
                    <a:lstStyle/>
                    <a:p>
                      <a:r>
                        <a:rPr lang="en-US" sz="1200" b="1" dirty="0" smtClean="0"/>
                        <a:t>Excludes2</a:t>
                      </a:r>
                      <a:endParaRPr lang="en-US" sz="1200" b="1" dirty="0">
                        <a:solidFill>
                          <a:schemeClr val="tx1"/>
                        </a:solidFill>
                      </a:endParaRPr>
                    </a:p>
                  </a:txBody>
                  <a:tcPr/>
                </a:tc>
              </a:tr>
              <a:tr h="370840">
                <a:tc>
                  <a:txBody>
                    <a:bodyPr/>
                    <a:lstStyle/>
                    <a:p>
                      <a:r>
                        <a:rPr lang="en-US" sz="1400" dirty="0" smtClean="0"/>
                        <a:t>V15.05</a:t>
                      </a:r>
                    </a:p>
                    <a:p>
                      <a:endParaRPr lang="en-US" sz="1400" dirty="0"/>
                    </a:p>
                  </a:txBody>
                  <a:tcPr/>
                </a:tc>
                <a:tc gridSpan="2">
                  <a:txBody>
                    <a:bodyPr/>
                    <a:lstStyle/>
                    <a:p>
                      <a:r>
                        <a:rPr lang="en-US" sz="1400" dirty="0" smtClean="0"/>
                        <a:t>Z91.018</a:t>
                      </a:r>
                      <a:endParaRPr lang="en-US" sz="1400" dirty="0"/>
                    </a:p>
                  </a:txBody>
                  <a:tcPr/>
                </a:tc>
                <a:tc hMerge="1">
                  <a:txBody>
                    <a:bodyPr/>
                    <a:lstStyle/>
                    <a:p>
                      <a:endParaRPr lang="en-US" sz="1400" dirty="0"/>
                    </a:p>
                  </a:txBody>
                  <a:tcPr/>
                </a:tc>
                <a:tc gridSpan="2">
                  <a:txBody>
                    <a:bodyPr/>
                    <a:lstStyle/>
                    <a:p>
                      <a:r>
                        <a:rPr lang="en-US" sz="1400" dirty="0" smtClean="0"/>
                        <a:t>Allergy to other foods</a:t>
                      </a:r>
                    </a:p>
                    <a:p>
                      <a:endParaRPr lang="en-US" sz="1400" dirty="0" smtClean="0"/>
                    </a:p>
                    <a:p>
                      <a:r>
                        <a:rPr lang="en-US" sz="1400" dirty="0" smtClean="0"/>
                        <a:t>Applicable To:</a:t>
                      </a:r>
                    </a:p>
                    <a:p>
                      <a:pPr marL="285750" indent="-285750">
                        <a:buFont typeface="Arial" panose="020B0604020202020204" pitchFamily="34" charset="0"/>
                        <a:buChar char="•"/>
                      </a:pPr>
                      <a:r>
                        <a:rPr lang="en-US" sz="1400" dirty="0" smtClean="0"/>
                        <a:t>Allergy to nuts other than peanuts</a:t>
                      </a:r>
                      <a:endParaRPr lang="en-US" sz="1400" dirty="0"/>
                    </a:p>
                  </a:txBody>
                  <a:tcPr/>
                </a:tc>
                <a:tc hMerge="1">
                  <a:txBody>
                    <a:bodyPr/>
                    <a:lstStyle/>
                    <a:p>
                      <a:endParaRPr lang="en-US" sz="1400" dirty="0"/>
                    </a:p>
                  </a:txBody>
                  <a:tcPr/>
                </a:tc>
                <a:tc>
                  <a:txBody>
                    <a:bodyPr/>
                    <a:lstStyle/>
                    <a:p>
                      <a:pPr marL="0" indent="0">
                        <a:buFont typeface="Arial" panose="020B0604020202020204" pitchFamily="34" charset="0"/>
                        <a:buNone/>
                      </a:pPr>
                      <a:r>
                        <a:rPr lang="en-US" sz="1400" dirty="0" smtClean="0"/>
                        <a:t>N/A</a:t>
                      </a:r>
                      <a:endParaRPr lang="en-US" sz="1400" dirty="0"/>
                    </a:p>
                  </a:txBody>
                  <a:tcPr/>
                </a:tc>
                <a:tc>
                  <a:txBody>
                    <a:bodyPr/>
                    <a:lstStyle/>
                    <a:p>
                      <a:pPr marL="285750" indent="-285750">
                        <a:buFont typeface="Arial" panose="020B0604020202020204" pitchFamily="34" charset="0"/>
                        <a:buChar char="•"/>
                      </a:pPr>
                      <a:r>
                        <a:rPr lang="en-US" sz="1400" dirty="0" smtClean="0"/>
                        <a:t>contact with and (suspected) exposures hazardous to health (Z77.-)</a:t>
                      </a:r>
                    </a:p>
                    <a:p>
                      <a:pPr marL="285750" indent="-285750">
                        <a:buFont typeface="Arial" panose="020B0604020202020204" pitchFamily="34" charset="0"/>
                        <a:buChar char="•"/>
                      </a:pPr>
                      <a:r>
                        <a:rPr lang="en-US" sz="1400" dirty="0" smtClean="0"/>
                        <a:t>exposure to pollution and other problems related to physical environment (Z77.1-)</a:t>
                      </a:r>
                    </a:p>
                    <a:p>
                      <a:pPr marL="285750" indent="-285750">
                        <a:buFont typeface="Arial" panose="020B0604020202020204" pitchFamily="34" charset="0"/>
                        <a:buChar char="•"/>
                      </a:pPr>
                      <a:r>
                        <a:rPr lang="en-US" sz="1400" dirty="0" smtClean="0"/>
                        <a:t>personal history of physical injury and trauma (Z87.81, Z87.82-)</a:t>
                      </a:r>
                    </a:p>
                    <a:p>
                      <a:pPr marL="285750" indent="-285750">
                        <a:buFont typeface="Arial" panose="020B0604020202020204" pitchFamily="34" charset="0"/>
                        <a:buChar char="•"/>
                      </a:pPr>
                      <a:r>
                        <a:rPr lang="en-US" sz="1400" dirty="0" smtClean="0"/>
                        <a:t>occupational exposure to risk factors (Z57.-)</a:t>
                      </a:r>
                    </a:p>
                    <a:p>
                      <a:pPr marL="285750" indent="-285750">
                        <a:buFont typeface="Arial" panose="020B0604020202020204" pitchFamily="34" charset="0"/>
                        <a:buChar char="•"/>
                      </a:pPr>
                      <a:r>
                        <a:rPr lang="en-US" sz="1400" dirty="0" smtClean="0"/>
                        <a:t>Allergy status to drugs, medicaments, and biological substances (Z88.-)</a:t>
                      </a:r>
                      <a:endParaRPr lang="en-US" sz="1400" dirty="0"/>
                    </a:p>
                  </a:txBody>
                  <a:tcPr/>
                </a:tc>
              </a:tr>
              <a:tr h="370840">
                <a:tc gridSpan="7">
                  <a:txBody>
                    <a:bodyPr/>
                    <a:lstStyle/>
                    <a:p>
                      <a:r>
                        <a:rPr lang="en-US" sz="1400" dirty="0" smtClean="0"/>
                        <a:t>Code also</a:t>
                      </a:r>
                      <a:r>
                        <a:rPr lang="en-US" sz="1400" baseline="0" dirty="0" smtClean="0"/>
                        <a:t> </a:t>
                      </a:r>
                      <a:r>
                        <a:rPr lang="en-US" sz="1400" dirty="0" smtClean="0"/>
                        <a:t>any follow-up examination (Z08-Z09)</a:t>
                      </a:r>
                      <a:endParaRPr lang="en-US" sz="1400" dirty="0"/>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gridSpan="7">
                  <a:txBody>
                    <a:bodyPr/>
                    <a:lstStyle/>
                    <a:p>
                      <a:endParaRPr lang="en-US" sz="1400" dirty="0"/>
                    </a:p>
                  </a:txBody>
                  <a:tcPr/>
                </a:tc>
                <a:tc hMerge="1">
                  <a:txBody>
                    <a:bodyPr/>
                    <a:lstStyle/>
                    <a:p>
                      <a:endParaRPr lang="en-US"/>
                    </a:p>
                  </a:txBody>
                  <a:tcPr/>
                </a:tc>
                <a:tc hMerge="1">
                  <a:txBody>
                    <a:bodyPr/>
                    <a:lstStyle/>
                    <a:p>
                      <a:endParaRPr lang="en-US" sz="1400" dirty="0"/>
                    </a:p>
                  </a:txBody>
                  <a:tcPr/>
                </a:tc>
                <a:tc hMerge="1">
                  <a:txBody>
                    <a:bodyPr/>
                    <a:lstStyle/>
                    <a:p>
                      <a:endParaRPr lang="en-US"/>
                    </a:p>
                  </a:txBody>
                  <a:tcPr/>
                </a:tc>
                <a:tc hMerge="1">
                  <a:txBody>
                    <a:bodyPr/>
                    <a:lstStyle/>
                    <a:p>
                      <a:endParaRPr lang="en-US" sz="1400" dirty="0"/>
                    </a:p>
                  </a:txBody>
                  <a:tcPr/>
                </a:tc>
                <a:tc hMerge="1">
                  <a:txBody>
                    <a:bodyPr/>
                    <a:lstStyle/>
                    <a:p>
                      <a:endParaRPr lang="en-US" dirty="0"/>
                    </a:p>
                  </a:txBody>
                  <a:tcPr/>
                </a:tc>
                <a:tc hMerge="1">
                  <a:txBody>
                    <a:bodyPr/>
                    <a:lstStyle/>
                    <a:p>
                      <a:endParaRPr lang="en-US" dirty="0"/>
                    </a:p>
                  </a:txBody>
                  <a:tcPr/>
                </a:tc>
              </a:tr>
              <a:tr h="370840">
                <a:tc gridSpan="2">
                  <a:txBody>
                    <a:bodyPr/>
                    <a:lstStyle/>
                    <a:p>
                      <a:endParaRPr lang="en-US" sz="1400" dirty="0"/>
                    </a:p>
                  </a:txBody>
                  <a:tcPr/>
                </a:tc>
                <a:tc hMerge="1">
                  <a:txBody>
                    <a:bodyPr/>
                    <a:lstStyle/>
                    <a:p>
                      <a:endParaRPr lang="en-US"/>
                    </a:p>
                  </a:txBody>
                  <a:tcPr/>
                </a:tc>
                <a:tc gridSpan="2">
                  <a:txBody>
                    <a:bodyPr/>
                    <a:lstStyle/>
                    <a:p>
                      <a:r>
                        <a:rPr lang="en-US" sz="1400" dirty="0" smtClean="0"/>
                        <a:t>Z91.010</a:t>
                      </a:r>
                      <a:endParaRPr lang="en-US" sz="1400" dirty="0"/>
                    </a:p>
                  </a:txBody>
                  <a:tcPr/>
                </a:tc>
                <a:tc hMerge="1">
                  <a:txBody>
                    <a:bodyPr/>
                    <a:lstStyle/>
                    <a:p>
                      <a:endParaRPr lang="en-US"/>
                    </a:p>
                  </a:txBody>
                  <a:tcPr/>
                </a:tc>
                <a:tc gridSpan="3">
                  <a:txBody>
                    <a:bodyPr/>
                    <a:lstStyle/>
                    <a:p>
                      <a:r>
                        <a:rPr lang="en-US" sz="1400" dirty="0" smtClean="0"/>
                        <a:t>Allergy to peanuts</a:t>
                      </a:r>
                      <a:endParaRPr lang="en-US" sz="1400" dirty="0"/>
                    </a:p>
                  </a:txBody>
                  <a:tcPr/>
                </a:tc>
                <a:tc hMerge="1">
                  <a:txBody>
                    <a:bodyPr/>
                    <a:lstStyle/>
                    <a:p>
                      <a:endParaRPr lang="en-US"/>
                    </a:p>
                  </a:txBody>
                  <a:tcPr/>
                </a:tc>
                <a:tc hMerge="1">
                  <a:txBody>
                    <a:bodyPr/>
                    <a:lstStyle/>
                    <a:p>
                      <a:endParaRPr lang="en-US"/>
                    </a:p>
                  </a:txBody>
                  <a:tcPr/>
                </a:tc>
              </a:tr>
              <a:tr h="370840">
                <a:tc gridSpan="2">
                  <a:txBody>
                    <a:bodyPr/>
                    <a:lstStyle/>
                    <a:p>
                      <a:endParaRPr lang="en-US" sz="1400" dirty="0"/>
                    </a:p>
                  </a:txBody>
                  <a:tcPr/>
                </a:tc>
                <a:tc hMerge="1">
                  <a:txBody>
                    <a:bodyPr/>
                    <a:lstStyle/>
                    <a:p>
                      <a:endParaRPr lang="en-US"/>
                    </a:p>
                  </a:txBody>
                  <a:tcPr/>
                </a:tc>
                <a:tc gridSpan="2">
                  <a:txBody>
                    <a:bodyPr/>
                    <a:lstStyle/>
                    <a:p>
                      <a:r>
                        <a:rPr lang="en-US" sz="1400" dirty="0" smtClean="0"/>
                        <a:t>Z91.011</a:t>
                      </a:r>
                    </a:p>
                  </a:txBody>
                  <a:tcPr/>
                </a:tc>
                <a:tc hMerge="1">
                  <a:txBody>
                    <a:bodyPr/>
                    <a:lstStyle/>
                    <a:p>
                      <a:endParaRPr lang="en-US"/>
                    </a:p>
                  </a:txBody>
                  <a:tcPr/>
                </a:tc>
                <a:tc gridSpan="3">
                  <a:txBody>
                    <a:bodyPr/>
                    <a:lstStyle/>
                    <a:p>
                      <a:r>
                        <a:rPr lang="en-US" sz="1400" dirty="0" smtClean="0"/>
                        <a:t>Allergy to milk products</a:t>
                      </a:r>
                      <a:endParaRPr lang="en-US" sz="1400" dirty="0"/>
                    </a:p>
                  </a:txBody>
                  <a:tcPr/>
                </a:tc>
                <a:tc hMerge="1">
                  <a:txBody>
                    <a:bodyPr/>
                    <a:lstStyle/>
                    <a:p>
                      <a:endParaRPr lang="en-US"/>
                    </a:p>
                  </a:txBody>
                  <a:tcPr/>
                </a:tc>
                <a:tc hMerge="1">
                  <a:txBody>
                    <a:bodyPr/>
                    <a:lstStyle/>
                    <a:p>
                      <a:endParaRPr lang="en-US"/>
                    </a:p>
                  </a:txBody>
                  <a:tcPr/>
                </a:tc>
              </a:tr>
              <a:tr h="370840">
                <a:tc gridSpan="2">
                  <a:txBody>
                    <a:bodyPr/>
                    <a:lstStyle/>
                    <a:p>
                      <a:endParaRPr lang="en-US" sz="1400" dirty="0"/>
                    </a:p>
                  </a:txBody>
                  <a:tcPr/>
                </a:tc>
                <a:tc hMerge="1">
                  <a:txBody>
                    <a:bodyPr/>
                    <a:lstStyle/>
                    <a:p>
                      <a:endParaRPr lang="en-US"/>
                    </a:p>
                  </a:txBody>
                  <a:tcPr/>
                </a:tc>
                <a:tc gridSpan="2">
                  <a:txBody>
                    <a:bodyPr/>
                    <a:lstStyle/>
                    <a:p>
                      <a:r>
                        <a:rPr lang="en-US" sz="1400" dirty="0" smtClean="0"/>
                        <a:t>Z91.012</a:t>
                      </a:r>
                      <a:endParaRPr lang="en-US" sz="1400" dirty="0"/>
                    </a:p>
                  </a:txBody>
                  <a:tcPr/>
                </a:tc>
                <a:tc hMerge="1">
                  <a:txBody>
                    <a:bodyPr/>
                    <a:lstStyle/>
                    <a:p>
                      <a:endParaRPr lang="en-US"/>
                    </a:p>
                  </a:txBody>
                  <a:tcPr/>
                </a:tc>
                <a:tc gridSpan="3">
                  <a:txBody>
                    <a:bodyPr/>
                    <a:lstStyle/>
                    <a:p>
                      <a:r>
                        <a:rPr lang="en-US" sz="1400" dirty="0" smtClean="0"/>
                        <a:t>Allergy to eggs</a:t>
                      </a:r>
                      <a:endParaRPr lang="en-US" sz="1400" dirty="0"/>
                    </a:p>
                  </a:txBody>
                  <a:tcPr/>
                </a:tc>
                <a:tc hMerge="1">
                  <a:txBody>
                    <a:bodyPr/>
                    <a:lstStyle/>
                    <a:p>
                      <a:endParaRPr lang="en-US"/>
                    </a:p>
                  </a:txBody>
                  <a:tcPr/>
                </a:tc>
                <a:tc hMerge="1">
                  <a:txBody>
                    <a:bodyPr/>
                    <a:lstStyle/>
                    <a:p>
                      <a:endParaRPr lang="en-US"/>
                    </a:p>
                  </a:txBody>
                  <a:tcPr/>
                </a:tc>
              </a:tr>
              <a:tr h="370840">
                <a:tc gridSpan="2">
                  <a:txBody>
                    <a:bodyPr/>
                    <a:lstStyle/>
                    <a:p>
                      <a:endParaRPr lang="en-US" sz="1400" dirty="0"/>
                    </a:p>
                  </a:txBody>
                  <a:tcPr/>
                </a:tc>
                <a:tc hMerge="1">
                  <a:txBody>
                    <a:bodyPr/>
                    <a:lstStyle/>
                    <a:p>
                      <a:endParaRPr lang="en-US"/>
                    </a:p>
                  </a:txBody>
                  <a:tcPr/>
                </a:tc>
                <a:tc gridSpan="2">
                  <a:txBody>
                    <a:bodyPr/>
                    <a:lstStyle/>
                    <a:p>
                      <a:r>
                        <a:rPr lang="en-US" sz="1400" dirty="0" smtClean="0"/>
                        <a:t>Z91.013</a:t>
                      </a:r>
                    </a:p>
                  </a:txBody>
                  <a:tcPr/>
                </a:tc>
                <a:tc hMerge="1">
                  <a:txBody>
                    <a:bodyPr/>
                    <a:lstStyle/>
                    <a:p>
                      <a:endParaRPr lang="en-US"/>
                    </a:p>
                  </a:txBody>
                  <a:tcPr/>
                </a:tc>
                <a:tc gridSpan="3">
                  <a:txBody>
                    <a:bodyPr/>
                    <a:lstStyle/>
                    <a:p>
                      <a:r>
                        <a:rPr lang="en-US" sz="1400" dirty="0" smtClean="0"/>
                        <a:t>Allergy to seafood</a:t>
                      </a:r>
                      <a:endParaRPr lang="en-US" sz="1400" dirty="0"/>
                    </a:p>
                  </a:txBody>
                  <a:tcPr/>
                </a:tc>
                <a:tc hMerge="1">
                  <a:txBody>
                    <a:bodyPr/>
                    <a:lstStyle/>
                    <a:p>
                      <a:endParaRPr lang="en-US"/>
                    </a:p>
                  </a:txBody>
                  <a:tcPr/>
                </a:tc>
                <a:tc hMerge="1">
                  <a:txBody>
                    <a:bodyPr/>
                    <a:lstStyle/>
                    <a:p>
                      <a:endParaRPr lang="en-US"/>
                    </a:p>
                  </a:txBody>
                  <a:tcPr/>
                </a:tc>
              </a:tr>
            </a:tbl>
          </a:graphicData>
        </a:graphic>
      </p:graphicFrame>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2609" y="6122729"/>
            <a:ext cx="1784839" cy="727873"/>
          </a:xfrm>
          <a:prstGeom prst="rect">
            <a:avLst/>
          </a:prstGeom>
        </p:spPr>
      </p:pic>
    </p:spTree>
    <p:extLst>
      <p:ext uri="{BB962C8B-B14F-4D97-AF65-F5344CB8AC3E}">
        <p14:creationId xmlns:p14="http://schemas.microsoft.com/office/powerpoint/2010/main" val="71282746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6882" y="1752600"/>
            <a:ext cx="8229600" cy="3763963"/>
          </a:xfrm>
        </p:spPr>
        <p:txBody>
          <a:bodyPr>
            <a:noAutofit/>
          </a:bodyPr>
          <a:lstStyle/>
          <a:p>
            <a:r>
              <a:rPr lang="en-US" sz="2800" dirty="0"/>
              <a:t>Z91.018 is considered unacceptable as a principal diagnosis as it describes a circumstance which influences an individual's health status but not a current illness or injury, or the diagnosis may not be a specific manifestation but may be due to an underlying cause.</a:t>
            </a:r>
          </a:p>
        </p:txBody>
      </p:sp>
      <p:sp>
        <p:nvSpPr>
          <p:cNvPr id="5" name="Rectangle 4"/>
          <p:cNvSpPr/>
          <p:nvPr/>
        </p:nvSpPr>
        <p:spPr>
          <a:xfrm>
            <a:off x="0" y="228600"/>
            <a:ext cx="9144000" cy="1143000"/>
          </a:xfrm>
          <a:prstGeom prst="rect">
            <a:avLst/>
          </a:prstGeom>
          <a:solidFill>
            <a:srgbClr val="000000">
              <a:alpha val="67843"/>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p:nvPr>
        </p:nvSpPr>
        <p:spPr>
          <a:xfrm>
            <a:off x="76200" y="274638"/>
            <a:ext cx="8610600" cy="1020762"/>
          </a:xfrm>
        </p:spPr>
        <p:txBody>
          <a:bodyPr>
            <a:normAutofit/>
          </a:bodyPr>
          <a:lstStyle/>
          <a:p>
            <a:r>
              <a:rPr lang="en-US"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Documentation Tips</a:t>
            </a:r>
            <a:endParaRPr lang="en-US"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67600" y="6130127"/>
            <a:ext cx="1784839" cy="727873"/>
          </a:xfrm>
          <a:prstGeom prst="rect">
            <a:avLst/>
          </a:prstGeom>
        </p:spPr>
      </p:pic>
    </p:spTree>
    <p:extLst>
      <p:ext uri="{BB962C8B-B14F-4D97-AF65-F5344CB8AC3E}">
        <p14:creationId xmlns:p14="http://schemas.microsoft.com/office/powerpoint/2010/main" val="38642812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6882" y="1752600"/>
            <a:ext cx="8229600" cy="3763963"/>
          </a:xfrm>
        </p:spPr>
        <p:txBody>
          <a:bodyPr>
            <a:noAutofit/>
          </a:bodyPr>
          <a:lstStyle/>
          <a:p>
            <a:r>
              <a:rPr lang="en-US" sz="2000" dirty="0"/>
              <a:t>Z codes represent reasons for encounters. A corresponding procedure code must accompany a Z code if </a:t>
            </a:r>
            <a:r>
              <a:rPr lang="en-US" sz="2000" dirty="0" smtClean="0"/>
              <a:t>a procedure </a:t>
            </a:r>
            <a:r>
              <a:rPr lang="en-US" sz="2000" dirty="0"/>
              <a:t>is performed. Categories Z00-Z99 are provided for occasions when circumstances other than a disease</a:t>
            </a:r>
            <a:r>
              <a:rPr lang="en-US" sz="2000" dirty="0" smtClean="0"/>
              <a:t>, injury </a:t>
            </a:r>
            <a:r>
              <a:rPr lang="en-US" sz="2000" dirty="0"/>
              <a:t>or external cause classifiable to categories A00-Y89 are recorded as 'diagnoses' or 'problems'. This can </a:t>
            </a:r>
            <a:r>
              <a:rPr lang="en-US" sz="2000" dirty="0" smtClean="0"/>
              <a:t>a rise in </a:t>
            </a:r>
            <a:r>
              <a:rPr lang="en-US" sz="2000" dirty="0"/>
              <a:t>two main ways:</a:t>
            </a:r>
          </a:p>
          <a:p>
            <a:pPr lvl="1"/>
            <a:r>
              <a:rPr lang="en-US" sz="1600" dirty="0" smtClean="0"/>
              <a:t>(</a:t>
            </a:r>
            <a:r>
              <a:rPr lang="en-US" sz="1600" dirty="0"/>
              <a:t>a) When a person who may or may not be sick encounters the health services for some specific purpose, </a:t>
            </a:r>
            <a:r>
              <a:rPr lang="en-US" sz="1600" dirty="0" smtClean="0"/>
              <a:t>such as </a:t>
            </a:r>
            <a:r>
              <a:rPr lang="en-US" sz="1600" dirty="0"/>
              <a:t>to receive limited care or service for a current condition, to donate an organ or tissue, to receive </a:t>
            </a:r>
            <a:r>
              <a:rPr lang="en-US" sz="1600" dirty="0" smtClean="0"/>
              <a:t>prophylactic vaccination </a:t>
            </a:r>
            <a:r>
              <a:rPr lang="en-US" sz="1600" dirty="0"/>
              <a:t>(immunization), or to discuss a problem which is in itself not a disease or injury.</a:t>
            </a:r>
          </a:p>
          <a:p>
            <a:pPr lvl="1"/>
            <a:r>
              <a:rPr lang="en-US" sz="1600" dirty="0"/>
              <a:t>(b) When some circumstance or problem is present which influences the person's health status but is not in itself </a:t>
            </a:r>
            <a:r>
              <a:rPr lang="en-US" sz="1600" dirty="0" smtClean="0"/>
              <a:t>a current </a:t>
            </a:r>
            <a:r>
              <a:rPr lang="en-US" sz="1600" dirty="0"/>
              <a:t>illness or injury.</a:t>
            </a:r>
          </a:p>
        </p:txBody>
      </p:sp>
      <p:sp>
        <p:nvSpPr>
          <p:cNvPr id="5" name="Rectangle 4"/>
          <p:cNvSpPr/>
          <p:nvPr/>
        </p:nvSpPr>
        <p:spPr>
          <a:xfrm>
            <a:off x="0" y="228600"/>
            <a:ext cx="9144000" cy="1143000"/>
          </a:xfrm>
          <a:prstGeom prst="rect">
            <a:avLst/>
          </a:prstGeom>
          <a:solidFill>
            <a:srgbClr val="000000">
              <a:alpha val="67843"/>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p:nvPr>
        </p:nvSpPr>
        <p:spPr>
          <a:xfrm>
            <a:off x="76200" y="274638"/>
            <a:ext cx="8610600" cy="1020762"/>
          </a:xfrm>
        </p:spPr>
        <p:txBody>
          <a:bodyPr>
            <a:normAutofit/>
          </a:bodyPr>
          <a:lstStyle/>
          <a:p>
            <a:r>
              <a:rPr lang="en-US"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Documentation Tips</a:t>
            </a:r>
            <a:endParaRPr lang="en-US"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67600" y="6130127"/>
            <a:ext cx="1784839" cy="727873"/>
          </a:xfrm>
          <a:prstGeom prst="rect">
            <a:avLst/>
          </a:prstGeom>
        </p:spPr>
      </p:pic>
    </p:spTree>
    <p:extLst>
      <p:ext uri="{BB962C8B-B14F-4D97-AF65-F5344CB8AC3E}">
        <p14:creationId xmlns:p14="http://schemas.microsoft.com/office/powerpoint/2010/main" val="35031951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564855235"/>
              </p:ext>
            </p:extLst>
          </p:nvPr>
        </p:nvGraphicFramePr>
        <p:xfrm>
          <a:off x="457200" y="228600"/>
          <a:ext cx="8229600" cy="4399280"/>
        </p:xfrm>
        <a:graphic>
          <a:graphicData uri="http://schemas.openxmlformats.org/drawingml/2006/table">
            <a:tbl>
              <a:tblPr firstRow="1" bandRow="1">
                <a:tableStyleId>{37CE84F3-28C3-443E-9E96-99CF82512B78}</a:tableStyleId>
              </a:tblPr>
              <a:tblGrid>
                <a:gridCol w="990600"/>
                <a:gridCol w="1066800"/>
                <a:gridCol w="1447800"/>
                <a:gridCol w="914400"/>
                <a:gridCol w="3810000"/>
              </a:tblGrid>
              <a:tr h="370840">
                <a:tc gridSpan="5">
                  <a:txBody>
                    <a:bodyPr/>
                    <a:lstStyle/>
                    <a:p>
                      <a:r>
                        <a:rPr lang="en-US" dirty="0" smtClean="0"/>
                        <a:t>Atopic Dermatitis</a:t>
                      </a:r>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r>
              <a:tr h="370840">
                <a:tc>
                  <a:txBody>
                    <a:bodyPr/>
                    <a:lstStyle/>
                    <a:p>
                      <a:r>
                        <a:rPr lang="en-US" sz="1200" b="1" dirty="0" smtClean="0"/>
                        <a:t>ICD-9 Code</a:t>
                      </a:r>
                      <a:endParaRPr lang="en-US" sz="1200" b="1" dirty="0">
                        <a:solidFill>
                          <a:schemeClr val="tx1"/>
                        </a:solidFill>
                      </a:endParaRPr>
                    </a:p>
                  </a:txBody>
                  <a:tcPr/>
                </a:tc>
                <a:tc>
                  <a:txBody>
                    <a:bodyPr/>
                    <a:lstStyle/>
                    <a:p>
                      <a:r>
                        <a:rPr lang="en-US" sz="1200" b="1" dirty="0" smtClean="0"/>
                        <a:t>ICD-10 Code</a:t>
                      </a:r>
                      <a:endParaRPr lang="en-US" sz="1200" b="1" dirty="0">
                        <a:solidFill>
                          <a:schemeClr val="tx1"/>
                        </a:solidFill>
                      </a:endParaRPr>
                    </a:p>
                  </a:txBody>
                  <a:tcPr/>
                </a:tc>
                <a:tc>
                  <a:txBody>
                    <a:bodyPr/>
                    <a:lstStyle/>
                    <a:p>
                      <a:r>
                        <a:rPr lang="en-US" sz="1200" b="1" dirty="0" smtClean="0"/>
                        <a:t>Description</a:t>
                      </a:r>
                      <a:endParaRPr lang="en-US" sz="1200" b="1" dirty="0">
                        <a:solidFill>
                          <a:schemeClr val="tx1"/>
                        </a:solidFill>
                      </a:endParaRPr>
                    </a:p>
                  </a:txBody>
                  <a:tcPr/>
                </a:tc>
                <a:tc>
                  <a:txBody>
                    <a:bodyPr/>
                    <a:lstStyle/>
                    <a:p>
                      <a:r>
                        <a:rPr lang="en-US" sz="1200" b="1" dirty="0" smtClean="0"/>
                        <a:t>Excludes1</a:t>
                      </a:r>
                      <a:endParaRPr lang="en-US" sz="1200" b="1" dirty="0">
                        <a:solidFill>
                          <a:schemeClr val="tx1"/>
                        </a:solidFill>
                      </a:endParaRPr>
                    </a:p>
                  </a:txBody>
                  <a:tcPr/>
                </a:tc>
                <a:tc>
                  <a:txBody>
                    <a:bodyPr/>
                    <a:lstStyle/>
                    <a:p>
                      <a:r>
                        <a:rPr lang="en-US" sz="1200" b="1" dirty="0" smtClean="0"/>
                        <a:t>Excludes2</a:t>
                      </a:r>
                      <a:endParaRPr lang="en-US" sz="1200" b="1" dirty="0">
                        <a:solidFill>
                          <a:schemeClr val="tx1"/>
                        </a:solidFill>
                      </a:endParaRPr>
                    </a:p>
                  </a:txBody>
                  <a:tcPr/>
                </a:tc>
              </a:tr>
              <a:tr h="370840">
                <a:tc>
                  <a:txBody>
                    <a:bodyPr/>
                    <a:lstStyle/>
                    <a:p>
                      <a:r>
                        <a:rPr lang="en-US" sz="1400" dirty="0" smtClean="0"/>
                        <a:t>691.8</a:t>
                      </a:r>
                    </a:p>
                    <a:p>
                      <a:endParaRPr lang="en-US" sz="1400" dirty="0"/>
                    </a:p>
                  </a:txBody>
                  <a:tcPr/>
                </a:tc>
                <a:tc>
                  <a:txBody>
                    <a:bodyPr/>
                    <a:lstStyle/>
                    <a:p>
                      <a:r>
                        <a:rPr lang="en-US" sz="1400" dirty="0" smtClean="0"/>
                        <a:t>L20.0</a:t>
                      </a:r>
                      <a:endParaRPr lang="en-US" sz="1400" dirty="0"/>
                    </a:p>
                  </a:txBody>
                  <a:tcPr/>
                </a:tc>
                <a:tc>
                  <a:txBody>
                    <a:bodyPr/>
                    <a:lstStyle/>
                    <a:p>
                      <a:r>
                        <a:rPr lang="en-US" sz="1400" dirty="0" smtClean="0"/>
                        <a:t>Besnier's </a:t>
                      </a:r>
                      <a:r>
                        <a:rPr lang="en-US" sz="1400" dirty="0" err="1" smtClean="0"/>
                        <a:t>prurigo</a:t>
                      </a:r>
                      <a:endParaRPr lang="en-US" sz="1400" dirty="0"/>
                    </a:p>
                  </a:txBody>
                  <a:tcPr/>
                </a:tc>
                <a:tc>
                  <a:txBody>
                    <a:bodyPr/>
                    <a:lstStyle/>
                    <a:p>
                      <a:pPr marL="0" indent="0">
                        <a:buFont typeface="Arial" panose="020B0604020202020204" pitchFamily="34" charset="0"/>
                        <a:buNone/>
                      </a:pPr>
                      <a:r>
                        <a:rPr lang="en-US" sz="1400" dirty="0" smtClean="0"/>
                        <a:t>N/A</a:t>
                      </a:r>
                      <a:endParaRPr lang="en-US" sz="1400" dirty="0"/>
                    </a:p>
                  </a:txBody>
                  <a:tcPr/>
                </a:tc>
                <a:tc rowSpan="5">
                  <a:txBody>
                    <a:bodyPr/>
                    <a:lstStyle/>
                    <a:p>
                      <a:pPr marL="285750" indent="-285750">
                        <a:buFont typeface="Arial" panose="020B0604020202020204" pitchFamily="34" charset="0"/>
                        <a:buChar char="•"/>
                      </a:pPr>
                      <a:r>
                        <a:rPr lang="en-US" sz="1400" dirty="0" smtClean="0"/>
                        <a:t>chronic (childhood) granulomatous disease (D71)</a:t>
                      </a:r>
                    </a:p>
                    <a:p>
                      <a:pPr marL="285750" indent="-285750">
                        <a:buFont typeface="Arial" panose="020B0604020202020204" pitchFamily="34" charset="0"/>
                        <a:buChar char="•"/>
                      </a:pPr>
                      <a:r>
                        <a:rPr lang="en-US" sz="1400" dirty="0" smtClean="0"/>
                        <a:t>dermatitis </a:t>
                      </a:r>
                      <a:r>
                        <a:rPr lang="en-US" sz="1400" dirty="0" err="1" smtClean="0"/>
                        <a:t>gangrenosa</a:t>
                      </a:r>
                      <a:r>
                        <a:rPr lang="en-US" sz="1400" dirty="0" smtClean="0"/>
                        <a:t> (L08.0)</a:t>
                      </a:r>
                    </a:p>
                    <a:p>
                      <a:pPr marL="285750" indent="-285750">
                        <a:buFont typeface="Arial" panose="020B0604020202020204" pitchFamily="34" charset="0"/>
                        <a:buChar char="•"/>
                      </a:pPr>
                      <a:r>
                        <a:rPr lang="en-US" sz="1400" dirty="0" smtClean="0"/>
                        <a:t>dermatitis </a:t>
                      </a:r>
                      <a:r>
                        <a:rPr lang="en-US" sz="1400" dirty="0" err="1" smtClean="0"/>
                        <a:t>herpetiformis</a:t>
                      </a:r>
                      <a:r>
                        <a:rPr lang="en-US" sz="1400" dirty="0" smtClean="0"/>
                        <a:t> (L13.0)</a:t>
                      </a:r>
                    </a:p>
                    <a:p>
                      <a:pPr marL="285750" indent="-285750">
                        <a:buFont typeface="Arial" panose="020B0604020202020204" pitchFamily="34" charset="0"/>
                        <a:buChar char="•"/>
                      </a:pPr>
                      <a:r>
                        <a:rPr lang="en-US" sz="1400" dirty="0" smtClean="0"/>
                        <a:t>dry skin dermatitis (L85.3)</a:t>
                      </a:r>
                    </a:p>
                    <a:p>
                      <a:pPr marL="285750" indent="-285750">
                        <a:buFont typeface="Arial" panose="020B0604020202020204" pitchFamily="34" charset="0"/>
                        <a:buChar char="•"/>
                      </a:pPr>
                      <a:r>
                        <a:rPr lang="en-US" sz="1400" dirty="0" err="1" smtClean="0"/>
                        <a:t>factitial</a:t>
                      </a:r>
                      <a:r>
                        <a:rPr lang="en-US" sz="1400" dirty="0" smtClean="0"/>
                        <a:t> dermatitis (L98.1)</a:t>
                      </a:r>
                    </a:p>
                    <a:p>
                      <a:pPr marL="285750" indent="-285750">
                        <a:buFont typeface="Arial" panose="020B0604020202020204" pitchFamily="34" charset="0"/>
                        <a:buChar char="•"/>
                      </a:pPr>
                      <a:r>
                        <a:rPr lang="en-US" sz="1400" dirty="0" smtClean="0"/>
                        <a:t>perioral dermatitis (L71.0)</a:t>
                      </a:r>
                    </a:p>
                    <a:p>
                      <a:pPr marL="285750" indent="-285750">
                        <a:buFont typeface="Arial" panose="020B0604020202020204" pitchFamily="34" charset="0"/>
                        <a:buChar char="•"/>
                      </a:pPr>
                      <a:r>
                        <a:rPr lang="en-US" sz="1400" dirty="0" smtClean="0"/>
                        <a:t>radiation-related disorders of the skin and subcutaneous tissue (L55-L59)</a:t>
                      </a:r>
                    </a:p>
                    <a:p>
                      <a:pPr marL="285750" indent="-285750">
                        <a:buFont typeface="Arial" panose="020B0604020202020204" pitchFamily="34" charset="0"/>
                        <a:buChar char="•"/>
                      </a:pPr>
                      <a:r>
                        <a:rPr lang="en-US" sz="1400" dirty="0" smtClean="0"/>
                        <a:t>stasis dermatitis (I83.1-I83.2</a:t>
                      </a:r>
                      <a:endParaRPr lang="en-US" sz="1400" dirty="0"/>
                    </a:p>
                  </a:txBody>
                  <a:tcPr/>
                </a:tc>
              </a:tr>
              <a:tr h="370840">
                <a:tc>
                  <a:txBody>
                    <a:bodyPr/>
                    <a:lstStyle/>
                    <a:p>
                      <a:r>
                        <a:rPr lang="en-US" sz="1400" dirty="0" smtClean="0"/>
                        <a:t>691.8</a:t>
                      </a:r>
                    </a:p>
                  </a:txBody>
                  <a:tcPr/>
                </a:tc>
                <a:tc>
                  <a:txBody>
                    <a:bodyPr/>
                    <a:lstStyle/>
                    <a:p>
                      <a:r>
                        <a:rPr lang="en-US" sz="1400" dirty="0" smtClean="0"/>
                        <a:t>L20.81</a:t>
                      </a:r>
                    </a:p>
                  </a:txBody>
                  <a:tcPr/>
                </a:tc>
                <a:tc>
                  <a:txBody>
                    <a:bodyPr/>
                    <a:lstStyle/>
                    <a:p>
                      <a:r>
                        <a:rPr lang="en-US" sz="1400" dirty="0" smtClean="0"/>
                        <a:t>Atopic </a:t>
                      </a:r>
                      <a:r>
                        <a:rPr lang="en-US" sz="1400" dirty="0" err="1" smtClean="0"/>
                        <a:t>neurodermatitis</a:t>
                      </a:r>
                      <a:endParaRPr lang="en-US" sz="1400" dirty="0" smtClean="0"/>
                    </a:p>
                    <a:p>
                      <a:endParaRPr lang="en-US" sz="1400" dirty="0" smtClean="0"/>
                    </a:p>
                    <a:p>
                      <a:r>
                        <a:rPr lang="en-US" sz="1400" dirty="0" smtClean="0"/>
                        <a:t>Applicable To:</a:t>
                      </a:r>
                    </a:p>
                    <a:p>
                      <a:pPr marL="285750" indent="-285750">
                        <a:buFont typeface="Arial" panose="020B0604020202020204" pitchFamily="34" charset="0"/>
                        <a:buChar char="•"/>
                      </a:pPr>
                      <a:r>
                        <a:rPr lang="en-US" sz="1400" dirty="0" smtClean="0"/>
                        <a:t>Diffuse </a:t>
                      </a:r>
                      <a:r>
                        <a:rPr lang="en-US" sz="1400" dirty="0" err="1" smtClean="0"/>
                        <a:t>neurodermatitis</a:t>
                      </a:r>
                      <a:endParaRPr lang="en-US" sz="1400" dirty="0"/>
                    </a:p>
                  </a:txBody>
                  <a:tcPr/>
                </a:tc>
                <a:tc>
                  <a:txBody>
                    <a:bodyPr/>
                    <a:lstStyle/>
                    <a:p>
                      <a:pPr marL="0" indent="0">
                        <a:buFont typeface="Arial" panose="020B0604020202020204" pitchFamily="34" charset="0"/>
                        <a:buNone/>
                      </a:pPr>
                      <a:r>
                        <a:rPr lang="en-US" sz="1400" dirty="0" smtClean="0"/>
                        <a:t>N/A</a:t>
                      </a:r>
                    </a:p>
                    <a:p>
                      <a:pPr marL="0" indent="0">
                        <a:buFont typeface="Arial" panose="020B0604020202020204" pitchFamily="34" charset="0"/>
                        <a:buNone/>
                      </a:pPr>
                      <a:endParaRPr lang="en-US" sz="1400" dirty="0"/>
                    </a:p>
                  </a:txBody>
                  <a:tcPr/>
                </a:tc>
                <a:tc vMerge="1">
                  <a:txBody>
                    <a:bodyPr/>
                    <a:lstStyle/>
                    <a:p>
                      <a:pPr marL="285750" indent="-285750">
                        <a:buFont typeface="Arial" panose="020B0604020202020204" pitchFamily="34" charset="0"/>
                        <a:buChar char="•"/>
                      </a:pPr>
                      <a:endParaRPr lang="en-US" sz="1400" dirty="0"/>
                    </a:p>
                  </a:txBody>
                  <a:tcPr/>
                </a:tc>
              </a:tr>
              <a:tr h="370840">
                <a:tc>
                  <a:txBody>
                    <a:bodyPr/>
                    <a:lstStyle/>
                    <a:p>
                      <a:r>
                        <a:rPr lang="en-US" sz="1400" dirty="0" smtClean="0"/>
                        <a:t>691.8</a:t>
                      </a:r>
                    </a:p>
                    <a:p>
                      <a:endParaRPr lang="en-US" sz="1400" dirty="0"/>
                    </a:p>
                  </a:txBody>
                  <a:tcPr/>
                </a:tc>
                <a:tc>
                  <a:txBody>
                    <a:bodyPr/>
                    <a:lstStyle/>
                    <a:p>
                      <a:r>
                        <a:rPr lang="en-US" sz="1400" dirty="0" smtClean="0"/>
                        <a:t>L20.82</a:t>
                      </a:r>
                      <a:endParaRPr lang="en-US" sz="1400" dirty="0"/>
                    </a:p>
                  </a:txBody>
                  <a:tcPr/>
                </a:tc>
                <a:tc>
                  <a:txBody>
                    <a:bodyPr/>
                    <a:lstStyle/>
                    <a:p>
                      <a:r>
                        <a:rPr lang="en-US" sz="1400" dirty="0" smtClean="0"/>
                        <a:t>Flexural eczema</a:t>
                      </a:r>
                      <a:endParaRPr lang="en-US" sz="1400" dirty="0"/>
                    </a:p>
                  </a:txBody>
                  <a:tcPr/>
                </a:tc>
                <a:tc>
                  <a:txBody>
                    <a:bodyPr/>
                    <a:lstStyle/>
                    <a:p>
                      <a:pPr marL="0" indent="0">
                        <a:buFont typeface="Arial" panose="020B0604020202020204" pitchFamily="34" charset="0"/>
                        <a:buNone/>
                      </a:pPr>
                      <a:r>
                        <a:rPr lang="en-US" sz="1400" dirty="0" smtClean="0"/>
                        <a:t>N/A</a:t>
                      </a:r>
                      <a:endParaRPr lang="en-US" sz="1400" dirty="0"/>
                    </a:p>
                  </a:txBody>
                  <a:tcPr/>
                </a:tc>
                <a:tc vMerge="1">
                  <a:txBody>
                    <a:bodyPr/>
                    <a:lstStyle/>
                    <a:p>
                      <a:pPr marL="285750" indent="-285750">
                        <a:buFont typeface="Arial" panose="020B0604020202020204" pitchFamily="34" charset="0"/>
                        <a:buChar char="•"/>
                      </a:pPr>
                      <a:endParaRPr lang="en-US" sz="1400" dirty="0"/>
                    </a:p>
                  </a:txBody>
                  <a:tcPr/>
                </a:tc>
              </a:tr>
              <a:tr h="370840">
                <a:tc>
                  <a:txBody>
                    <a:bodyPr/>
                    <a:lstStyle/>
                    <a:p>
                      <a:r>
                        <a:rPr lang="en-US" sz="1400" dirty="0" smtClean="0"/>
                        <a:t>691.8</a:t>
                      </a:r>
                      <a:endParaRPr lang="en-US" sz="1400" dirty="0"/>
                    </a:p>
                  </a:txBody>
                  <a:tcPr/>
                </a:tc>
                <a:tc>
                  <a:txBody>
                    <a:bodyPr/>
                    <a:lstStyle/>
                    <a:p>
                      <a:r>
                        <a:rPr lang="en-US" sz="1400" dirty="0" smtClean="0"/>
                        <a:t>L20.84</a:t>
                      </a:r>
                      <a:endParaRPr lang="en-US" sz="1400" dirty="0"/>
                    </a:p>
                  </a:txBody>
                  <a:tcPr/>
                </a:tc>
                <a:tc>
                  <a:txBody>
                    <a:bodyPr/>
                    <a:lstStyle/>
                    <a:p>
                      <a:r>
                        <a:rPr lang="en-US" sz="1400" dirty="0" smtClean="0"/>
                        <a:t>Intrinsic (allergic) eczema</a:t>
                      </a:r>
                      <a:endParaRPr lang="en-US" sz="1400" dirty="0"/>
                    </a:p>
                  </a:txBody>
                  <a:tcPr/>
                </a:tc>
                <a:tc>
                  <a:txBody>
                    <a:bodyPr/>
                    <a:lstStyle/>
                    <a:p>
                      <a:pPr marL="0" indent="0">
                        <a:buFont typeface="Arial" panose="020B0604020202020204" pitchFamily="34" charset="0"/>
                        <a:buNone/>
                      </a:pPr>
                      <a:r>
                        <a:rPr lang="en-US" sz="1400" dirty="0" smtClean="0"/>
                        <a:t>N/A</a:t>
                      </a:r>
                      <a:endParaRPr lang="en-US" sz="1400" dirty="0"/>
                    </a:p>
                  </a:txBody>
                  <a:tcPr/>
                </a:tc>
                <a:tc vMerge="1">
                  <a:txBody>
                    <a:bodyPr/>
                    <a:lstStyle/>
                    <a:p>
                      <a:pPr marL="285750" indent="-285750">
                        <a:buFont typeface="Arial" panose="020B0604020202020204" pitchFamily="34" charset="0"/>
                        <a:buChar char="•"/>
                      </a:pPr>
                      <a:endParaRPr lang="en-US" sz="1400" dirty="0"/>
                    </a:p>
                  </a:txBody>
                  <a:tcPr/>
                </a:tc>
              </a:tr>
              <a:tr h="370840">
                <a:tc>
                  <a:txBody>
                    <a:bodyPr/>
                    <a:lstStyle/>
                    <a:p>
                      <a:r>
                        <a:rPr lang="en-US" sz="1400" dirty="0" smtClean="0"/>
                        <a:t>691.8</a:t>
                      </a:r>
                    </a:p>
                    <a:p>
                      <a:endParaRPr lang="en-US" sz="1400" dirty="0"/>
                    </a:p>
                  </a:txBody>
                  <a:tcPr/>
                </a:tc>
                <a:tc>
                  <a:txBody>
                    <a:bodyPr/>
                    <a:lstStyle/>
                    <a:p>
                      <a:r>
                        <a:rPr lang="en-US" sz="1400" dirty="0" smtClean="0"/>
                        <a:t>L20.89</a:t>
                      </a:r>
                      <a:endParaRPr lang="en-US" sz="1400" dirty="0"/>
                    </a:p>
                  </a:txBody>
                  <a:tcPr/>
                </a:tc>
                <a:tc>
                  <a:txBody>
                    <a:bodyPr/>
                    <a:lstStyle/>
                    <a:p>
                      <a:r>
                        <a:rPr lang="en-US" sz="1400" dirty="0" smtClean="0"/>
                        <a:t>Other atopic dermatitis</a:t>
                      </a:r>
                      <a:endParaRPr lang="en-US" sz="1400" dirty="0"/>
                    </a:p>
                  </a:txBody>
                  <a:tcPr/>
                </a:tc>
                <a:tc>
                  <a:txBody>
                    <a:bodyPr/>
                    <a:lstStyle/>
                    <a:p>
                      <a:pPr marL="0" indent="0">
                        <a:buFont typeface="Arial" panose="020B0604020202020204" pitchFamily="34" charset="0"/>
                        <a:buNone/>
                      </a:pPr>
                      <a:r>
                        <a:rPr lang="en-US" sz="1400" dirty="0" smtClean="0"/>
                        <a:t>N/A</a:t>
                      </a:r>
                    </a:p>
                    <a:p>
                      <a:pPr marL="0" indent="0">
                        <a:buFont typeface="Arial" panose="020B0604020202020204" pitchFamily="34" charset="0"/>
                        <a:buNone/>
                      </a:pPr>
                      <a:endParaRPr lang="en-US" sz="1400" dirty="0"/>
                    </a:p>
                  </a:txBody>
                  <a:tcPr/>
                </a:tc>
                <a:tc vMerge="1">
                  <a:txBody>
                    <a:bodyPr/>
                    <a:lstStyle/>
                    <a:p>
                      <a:pPr marL="285750" indent="-285750">
                        <a:buFont typeface="Arial" panose="020B0604020202020204" pitchFamily="34" charset="0"/>
                        <a:buChar char="•"/>
                      </a:pPr>
                      <a:endParaRPr lang="en-US" sz="1400" dirty="0"/>
                    </a:p>
                  </a:txBody>
                  <a:tcPr/>
                </a:tc>
              </a:tr>
            </a:tbl>
          </a:graphicData>
        </a:graphic>
      </p:graphicFrame>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2609" y="6122729"/>
            <a:ext cx="1784839" cy="727873"/>
          </a:xfrm>
          <a:prstGeom prst="rect">
            <a:avLst/>
          </a:prstGeom>
        </p:spPr>
      </p:pic>
    </p:spTree>
    <p:extLst>
      <p:ext uri="{BB962C8B-B14F-4D97-AF65-F5344CB8AC3E}">
        <p14:creationId xmlns:p14="http://schemas.microsoft.com/office/powerpoint/2010/main" val="401266349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6882" y="1752600"/>
            <a:ext cx="8229600" cy="3763963"/>
          </a:xfrm>
        </p:spPr>
        <p:txBody>
          <a:bodyPr>
            <a:noAutofit/>
          </a:bodyPr>
          <a:lstStyle/>
          <a:p>
            <a:r>
              <a:rPr lang="en-US" sz="2800" smtClean="0"/>
              <a:t>In </a:t>
            </a:r>
            <a:r>
              <a:rPr lang="en-US" sz="2800" dirty="0"/>
              <a:t>(</a:t>
            </a:r>
            <a:r>
              <a:rPr lang="en-US" sz="2800" dirty="0" smtClean="0"/>
              <a:t>L20-L30) codes the </a:t>
            </a:r>
            <a:r>
              <a:rPr lang="en-US" sz="2800" dirty="0"/>
              <a:t>terms dermatitis and eczema are used synonymously and interchangeably. </a:t>
            </a:r>
          </a:p>
        </p:txBody>
      </p:sp>
      <p:sp>
        <p:nvSpPr>
          <p:cNvPr id="5" name="Rectangle 4"/>
          <p:cNvSpPr/>
          <p:nvPr/>
        </p:nvSpPr>
        <p:spPr>
          <a:xfrm>
            <a:off x="0" y="228600"/>
            <a:ext cx="9144000" cy="1143000"/>
          </a:xfrm>
          <a:prstGeom prst="rect">
            <a:avLst/>
          </a:prstGeom>
          <a:solidFill>
            <a:srgbClr val="000000">
              <a:alpha val="67843"/>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p:nvPr>
        </p:nvSpPr>
        <p:spPr>
          <a:xfrm>
            <a:off x="76200" y="274638"/>
            <a:ext cx="8610600" cy="1020762"/>
          </a:xfrm>
        </p:spPr>
        <p:txBody>
          <a:bodyPr>
            <a:normAutofit/>
          </a:bodyPr>
          <a:lstStyle/>
          <a:p>
            <a:r>
              <a:rPr lang="en-US"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Documentation Tips</a:t>
            </a:r>
            <a:endParaRPr lang="en-US"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67600" y="6130127"/>
            <a:ext cx="1784839" cy="727873"/>
          </a:xfrm>
          <a:prstGeom prst="rect">
            <a:avLst/>
          </a:prstGeom>
        </p:spPr>
      </p:pic>
    </p:spTree>
    <p:extLst>
      <p:ext uri="{BB962C8B-B14F-4D97-AF65-F5344CB8AC3E}">
        <p14:creationId xmlns:p14="http://schemas.microsoft.com/office/powerpoint/2010/main" val="15305129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6882" y="1752600"/>
            <a:ext cx="8229600" cy="3763963"/>
          </a:xfrm>
        </p:spPr>
        <p:txBody>
          <a:bodyPr>
            <a:normAutofit/>
          </a:bodyPr>
          <a:lstStyle/>
          <a:p>
            <a:r>
              <a:rPr lang="en-US" sz="2800" b="1" dirty="0" smtClean="0">
                <a:solidFill>
                  <a:srgbClr val="C00000"/>
                </a:solidFill>
              </a:rPr>
              <a:t>Covered Entities</a:t>
            </a:r>
          </a:p>
          <a:p>
            <a:pPr lvl="1"/>
            <a:r>
              <a:rPr lang="en-US" sz="2400" dirty="0" smtClean="0"/>
              <a:t>Everyone covered by the </a:t>
            </a:r>
            <a:r>
              <a:rPr lang="en-US" sz="2400" u="sng" dirty="0" smtClean="0"/>
              <a:t>Health Insurance Portability Accountability Act (HIPPA)</a:t>
            </a:r>
          </a:p>
          <a:p>
            <a:r>
              <a:rPr lang="en-US" sz="2800" b="1" dirty="0" smtClean="0">
                <a:solidFill>
                  <a:srgbClr val="C00000"/>
                </a:solidFill>
              </a:rPr>
              <a:t>Non-Covered Entities</a:t>
            </a:r>
          </a:p>
          <a:p>
            <a:pPr lvl="1"/>
            <a:r>
              <a:rPr lang="en-US" sz="2400" dirty="0" smtClean="0"/>
              <a:t>Worker’s Compensation</a:t>
            </a:r>
          </a:p>
          <a:p>
            <a:pPr lvl="1"/>
            <a:r>
              <a:rPr lang="en-US" sz="2400" dirty="0" smtClean="0"/>
              <a:t>Auto Insurance</a:t>
            </a:r>
          </a:p>
          <a:p>
            <a:pPr lvl="1"/>
            <a:r>
              <a:rPr lang="en-US" sz="2400" dirty="0"/>
              <a:t>Non covered HIPAA entities are exempt but are encouraged to adapt the new code set</a:t>
            </a:r>
          </a:p>
        </p:txBody>
      </p:sp>
      <p:sp>
        <p:nvSpPr>
          <p:cNvPr id="5" name="Rectangle 4"/>
          <p:cNvSpPr/>
          <p:nvPr/>
        </p:nvSpPr>
        <p:spPr>
          <a:xfrm>
            <a:off x="0" y="228600"/>
            <a:ext cx="9144000" cy="1143000"/>
          </a:xfrm>
          <a:prstGeom prst="rect">
            <a:avLst/>
          </a:prstGeom>
          <a:solidFill>
            <a:srgbClr val="000000">
              <a:alpha val="67843"/>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6200" y="274638"/>
            <a:ext cx="8610600" cy="1020762"/>
          </a:xfrm>
        </p:spPr>
        <p:txBody>
          <a:bodyPr>
            <a:normAutofit fontScale="90000"/>
          </a:bodyPr>
          <a:lstStyle/>
          <a:p>
            <a:pPr algn="l"/>
            <a:r>
              <a:rPr lang="en-US"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Covered and Non-Covered Entities</a:t>
            </a:r>
            <a:endParaRPr lang="en-US"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67600" y="6130127"/>
            <a:ext cx="1784839" cy="727873"/>
          </a:xfrm>
          <a:prstGeom prst="rect">
            <a:avLst/>
          </a:prstGeom>
        </p:spPr>
      </p:pic>
    </p:spTree>
    <p:extLst>
      <p:ext uri="{BB962C8B-B14F-4D97-AF65-F5344CB8AC3E}">
        <p14:creationId xmlns:p14="http://schemas.microsoft.com/office/powerpoint/2010/main" val="418260154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694893897"/>
              </p:ext>
            </p:extLst>
          </p:nvPr>
        </p:nvGraphicFramePr>
        <p:xfrm>
          <a:off x="457200" y="228600"/>
          <a:ext cx="8229600" cy="6045200"/>
        </p:xfrm>
        <a:graphic>
          <a:graphicData uri="http://schemas.openxmlformats.org/drawingml/2006/table">
            <a:tbl>
              <a:tblPr firstRow="1" bandRow="1">
                <a:tableStyleId>{37CE84F3-28C3-443E-9E96-99CF82512B78}</a:tableStyleId>
              </a:tblPr>
              <a:tblGrid>
                <a:gridCol w="990600"/>
                <a:gridCol w="1066800"/>
                <a:gridCol w="2209800"/>
                <a:gridCol w="1905000"/>
                <a:gridCol w="2057400"/>
              </a:tblGrid>
              <a:tr h="370840">
                <a:tc gridSpan="5">
                  <a:txBody>
                    <a:bodyPr/>
                    <a:lstStyle/>
                    <a:p>
                      <a:r>
                        <a:rPr lang="en-US" dirty="0" smtClean="0"/>
                        <a:t>Chronic rhinitis</a:t>
                      </a:r>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r>
              <a:tr h="370840">
                <a:tc>
                  <a:txBody>
                    <a:bodyPr/>
                    <a:lstStyle/>
                    <a:p>
                      <a:r>
                        <a:rPr lang="en-US" sz="1200" b="1" dirty="0" smtClean="0"/>
                        <a:t>ICD-9 Code</a:t>
                      </a:r>
                      <a:endParaRPr lang="en-US" sz="1200" b="1" dirty="0">
                        <a:solidFill>
                          <a:schemeClr val="tx1"/>
                        </a:solidFill>
                      </a:endParaRPr>
                    </a:p>
                  </a:txBody>
                  <a:tcPr/>
                </a:tc>
                <a:tc>
                  <a:txBody>
                    <a:bodyPr/>
                    <a:lstStyle/>
                    <a:p>
                      <a:r>
                        <a:rPr lang="en-US" sz="1200" b="1" dirty="0" smtClean="0"/>
                        <a:t>ICD-10 Code</a:t>
                      </a:r>
                      <a:endParaRPr lang="en-US" sz="1200" b="1" dirty="0">
                        <a:solidFill>
                          <a:schemeClr val="tx1"/>
                        </a:solidFill>
                      </a:endParaRPr>
                    </a:p>
                  </a:txBody>
                  <a:tcPr/>
                </a:tc>
                <a:tc>
                  <a:txBody>
                    <a:bodyPr/>
                    <a:lstStyle/>
                    <a:p>
                      <a:r>
                        <a:rPr lang="en-US" sz="1200" b="1" dirty="0" smtClean="0"/>
                        <a:t>Description</a:t>
                      </a:r>
                      <a:endParaRPr lang="en-US" sz="1200" b="1" dirty="0">
                        <a:solidFill>
                          <a:schemeClr val="tx1"/>
                        </a:solidFill>
                      </a:endParaRPr>
                    </a:p>
                  </a:txBody>
                  <a:tcPr/>
                </a:tc>
                <a:tc>
                  <a:txBody>
                    <a:bodyPr/>
                    <a:lstStyle/>
                    <a:p>
                      <a:r>
                        <a:rPr lang="en-US" sz="1200" b="1" dirty="0" smtClean="0"/>
                        <a:t>Excludes1</a:t>
                      </a:r>
                      <a:endParaRPr lang="en-US" sz="1200" b="1" dirty="0">
                        <a:solidFill>
                          <a:schemeClr val="tx1"/>
                        </a:solidFill>
                      </a:endParaRPr>
                    </a:p>
                  </a:txBody>
                  <a:tcPr/>
                </a:tc>
                <a:tc>
                  <a:txBody>
                    <a:bodyPr/>
                    <a:lstStyle/>
                    <a:p>
                      <a:r>
                        <a:rPr lang="en-US" sz="1200" b="1" dirty="0" smtClean="0"/>
                        <a:t>Excludes2</a:t>
                      </a:r>
                      <a:endParaRPr lang="en-US" sz="1200" b="1" dirty="0">
                        <a:solidFill>
                          <a:schemeClr val="tx1"/>
                        </a:solidFill>
                      </a:endParaRPr>
                    </a:p>
                  </a:txBody>
                  <a:tcPr/>
                </a:tc>
              </a:tr>
              <a:tr h="370840">
                <a:tc>
                  <a:txBody>
                    <a:bodyPr/>
                    <a:lstStyle/>
                    <a:p>
                      <a:r>
                        <a:rPr lang="en-US" sz="1400" dirty="0" smtClean="0"/>
                        <a:t>472.0</a:t>
                      </a:r>
                    </a:p>
                    <a:p>
                      <a:endParaRPr lang="en-US" sz="1400" dirty="0"/>
                    </a:p>
                  </a:txBody>
                  <a:tcPr/>
                </a:tc>
                <a:tc>
                  <a:txBody>
                    <a:bodyPr/>
                    <a:lstStyle/>
                    <a:p>
                      <a:r>
                        <a:rPr lang="en-US" sz="1400" dirty="0" smtClean="0"/>
                        <a:t>J31.0</a:t>
                      </a:r>
                      <a:endParaRPr lang="en-US" sz="1400" dirty="0"/>
                    </a:p>
                  </a:txBody>
                  <a:tcPr/>
                </a:tc>
                <a:tc>
                  <a:txBody>
                    <a:bodyPr/>
                    <a:lstStyle/>
                    <a:p>
                      <a:r>
                        <a:rPr lang="en-US" sz="1400" dirty="0" smtClean="0"/>
                        <a:t>Chronic rhinitis</a:t>
                      </a:r>
                    </a:p>
                    <a:p>
                      <a:endParaRPr lang="en-US" sz="1400" dirty="0" smtClean="0"/>
                    </a:p>
                    <a:p>
                      <a:r>
                        <a:rPr lang="en-US" sz="1400" dirty="0" smtClean="0"/>
                        <a:t>Applicable To:</a:t>
                      </a:r>
                    </a:p>
                    <a:p>
                      <a:pPr marL="285750" indent="-285750">
                        <a:buFont typeface="Arial" panose="020B0604020202020204" pitchFamily="34" charset="0"/>
                        <a:buChar char="•"/>
                      </a:pPr>
                      <a:r>
                        <a:rPr lang="en-US" sz="1400" dirty="0" smtClean="0"/>
                        <a:t>Atrophic rhinitis (chronic)</a:t>
                      </a:r>
                    </a:p>
                    <a:p>
                      <a:pPr marL="285750" indent="-285750">
                        <a:buFont typeface="Arial" panose="020B0604020202020204" pitchFamily="34" charset="0"/>
                        <a:buChar char="•"/>
                      </a:pPr>
                      <a:r>
                        <a:rPr lang="en-US" sz="1400" dirty="0" smtClean="0"/>
                        <a:t>Granulomatous rhinitis (chronic)</a:t>
                      </a:r>
                    </a:p>
                    <a:p>
                      <a:pPr marL="285750" indent="-285750">
                        <a:buFont typeface="Arial" panose="020B0604020202020204" pitchFamily="34" charset="0"/>
                        <a:buChar char="•"/>
                      </a:pPr>
                      <a:r>
                        <a:rPr lang="en-US" sz="1400" dirty="0" smtClean="0"/>
                        <a:t>Hypertrophic rhinitis (chronic)</a:t>
                      </a:r>
                    </a:p>
                    <a:p>
                      <a:pPr marL="285750" indent="-285750">
                        <a:buFont typeface="Arial" panose="020B0604020202020204" pitchFamily="34" charset="0"/>
                        <a:buChar char="•"/>
                      </a:pPr>
                      <a:r>
                        <a:rPr lang="en-US" sz="1400" dirty="0" smtClean="0"/>
                        <a:t>Obstructive rhinitis (chronic)</a:t>
                      </a:r>
                    </a:p>
                    <a:p>
                      <a:pPr marL="285750" indent="-285750">
                        <a:buFont typeface="Arial" panose="020B0604020202020204" pitchFamily="34" charset="0"/>
                        <a:buChar char="•"/>
                      </a:pPr>
                      <a:r>
                        <a:rPr lang="en-US" sz="1400" dirty="0" err="1" smtClean="0"/>
                        <a:t>Ozena</a:t>
                      </a:r>
                      <a:endParaRPr lang="en-US" sz="1400" dirty="0" smtClean="0"/>
                    </a:p>
                    <a:p>
                      <a:pPr marL="285750" indent="-285750">
                        <a:buFont typeface="Arial" panose="020B0604020202020204" pitchFamily="34" charset="0"/>
                        <a:buChar char="•"/>
                      </a:pPr>
                      <a:r>
                        <a:rPr lang="en-US" sz="1400" dirty="0" smtClean="0"/>
                        <a:t>Purulent rhinitis (chronic)</a:t>
                      </a:r>
                    </a:p>
                    <a:p>
                      <a:pPr marL="285750" indent="-285750">
                        <a:buFont typeface="Arial" panose="020B0604020202020204" pitchFamily="34" charset="0"/>
                        <a:buChar char="•"/>
                      </a:pPr>
                      <a:r>
                        <a:rPr lang="en-US" sz="1400" dirty="0" smtClean="0"/>
                        <a:t>Rhinitis (chronic) NOS</a:t>
                      </a:r>
                    </a:p>
                    <a:p>
                      <a:pPr marL="285750" indent="-285750">
                        <a:buFont typeface="Arial" panose="020B0604020202020204" pitchFamily="34" charset="0"/>
                        <a:buChar char="•"/>
                      </a:pPr>
                      <a:r>
                        <a:rPr lang="en-US" sz="1400" dirty="0" smtClean="0"/>
                        <a:t>Ulcerative rhinitis (chronic)</a:t>
                      </a:r>
                      <a:endParaRPr lang="en-US" sz="1400" dirty="0"/>
                    </a:p>
                  </a:txBody>
                  <a:tcPr/>
                </a:tc>
                <a:tc>
                  <a:txBody>
                    <a:bodyPr/>
                    <a:lstStyle/>
                    <a:p>
                      <a:pPr marL="285750" indent="-285750">
                        <a:buFont typeface="Arial" panose="020B0604020202020204" pitchFamily="34" charset="0"/>
                        <a:buChar char="•"/>
                      </a:pPr>
                      <a:r>
                        <a:rPr lang="pt-BR" sz="1400" dirty="0" smtClean="0"/>
                        <a:t>allergic rhinitis (J30.1-J30.9)</a:t>
                      </a:r>
                    </a:p>
                    <a:p>
                      <a:pPr marL="285750" indent="-285750">
                        <a:buFont typeface="Arial" panose="020B0604020202020204" pitchFamily="34" charset="0"/>
                        <a:buChar char="•"/>
                      </a:pPr>
                      <a:r>
                        <a:rPr lang="pt-BR" sz="1400" dirty="0" smtClean="0"/>
                        <a:t>vasomotor rhinitis (J30.0)</a:t>
                      </a:r>
                      <a:endParaRPr lang="en-US" sz="1400" dirty="0"/>
                    </a:p>
                  </a:txBody>
                  <a:tcPr/>
                </a:tc>
                <a:tc>
                  <a:txBody>
                    <a:bodyPr/>
                    <a:lstStyle/>
                    <a:p>
                      <a:pPr marL="0" indent="0">
                        <a:buFont typeface="Arial" panose="020B0604020202020204" pitchFamily="34" charset="0"/>
                        <a:buNone/>
                      </a:pPr>
                      <a:r>
                        <a:rPr lang="en-US" sz="1400" dirty="0" smtClean="0"/>
                        <a:t>N/A</a:t>
                      </a:r>
                      <a:endParaRPr lang="en-US" sz="1400" dirty="0"/>
                    </a:p>
                  </a:txBody>
                  <a:tcPr/>
                </a:tc>
              </a:tr>
              <a:tr h="370840">
                <a:tc gridSpan="5">
                  <a:txBody>
                    <a:bodyPr/>
                    <a:lstStyle/>
                    <a:p>
                      <a:r>
                        <a:rPr lang="en-US" sz="1400" dirty="0" smtClean="0"/>
                        <a:t>Use additional code, where applicable, to identify:</a:t>
                      </a:r>
                    </a:p>
                    <a:p>
                      <a:pPr marL="285750" indent="-285750">
                        <a:buFont typeface="Arial" panose="020B0604020202020204" pitchFamily="34" charset="0"/>
                        <a:buChar char="•"/>
                      </a:pPr>
                      <a:r>
                        <a:rPr lang="en-US" sz="1400" dirty="0" smtClean="0"/>
                        <a:t>exposure to environmental tobacco smoke (Z77.22)</a:t>
                      </a:r>
                    </a:p>
                    <a:p>
                      <a:pPr marL="285750" indent="-285750">
                        <a:buFont typeface="Arial" panose="020B0604020202020204" pitchFamily="34" charset="0"/>
                        <a:buChar char="•"/>
                      </a:pPr>
                      <a:r>
                        <a:rPr lang="en-US" sz="1400" dirty="0" smtClean="0"/>
                        <a:t>exposure to tobacco smoke in the perinatal period (P96.81)</a:t>
                      </a:r>
                    </a:p>
                    <a:p>
                      <a:pPr marL="285750" indent="-285750">
                        <a:buFont typeface="Arial" panose="020B0604020202020204" pitchFamily="34" charset="0"/>
                        <a:buChar char="•"/>
                      </a:pPr>
                      <a:r>
                        <a:rPr lang="en-US" sz="1400" dirty="0" smtClean="0"/>
                        <a:t>history of tobacco use (Z87.891)</a:t>
                      </a:r>
                    </a:p>
                    <a:p>
                      <a:pPr marL="285750" indent="-285750">
                        <a:buFont typeface="Arial" panose="020B0604020202020204" pitchFamily="34" charset="0"/>
                        <a:buChar char="•"/>
                      </a:pPr>
                      <a:r>
                        <a:rPr lang="en-US" sz="1400" dirty="0" smtClean="0"/>
                        <a:t>occupational exposure to environmental tobacco smoke (Z57.31)</a:t>
                      </a:r>
                    </a:p>
                    <a:p>
                      <a:pPr marL="285750" indent="-285750">
                        <a:buFont typeface="Arial" panose="020B0604020202020204" pitchFamily="34" charset="0"/>
                        <a:buChar char="•"/>
                      </a:pPr>
                      <a:r>
                        <a:rPr lang="en-US" sz="1400" dirty="0" smtClean="0"/>
                        <a:t>tobacco dependence (F17.-)</a:t>
                      </a:r>
                    </a:p>
                    <a:p>
                      <a:pPr marL="285750" indent="-285750">
                        <a:buFont typeface="Arial" panose="020B0604020202020204" pitchFamily="34" charset="0"/>
                        <a:buChar char="•"/>
                      </a:pPr>
                      <a:r>
                        <a:rPr lang="en-US" sz="1400" dirty="0" smtClean="0"/>
                        <a:t>tobacco use (Z72.0)</a:t>
                      </a:r>
                      <a:endParaRPr lang="en-US" sz="1400"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r>
            </a:tbl>
          </a:graphicData>
        </a:graphic>
      </p:graphicFrame>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2609" y="6122729"/>
            <a:ext cx="1784839" cy="727873"/>
          </a:xfrm>
          <a:prstGeom prst="rect">
            <a:avLst/>
          </a:prstGeom>
        </p:spPr>
      </p:pic>
    </p:spTree>
    <p:extLst>
      <p:ext uri="{BB962C8B-B14F-4D97-AF65-F5344CB8AC3E}">
        <p14:creationId xmlns:p14="http://schemas.microsoft.com/office/powerpoint/2010/main" val="114300956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6882" y="1752600"/>
            <a:ext cx="8229600" cy="3763963"/>
          </a:xfrm>
        </p:spPr>
        <p:txBody>
          <a:bodyPr>
            <a:noAutofit/>
          </a:bodyPr>
          <a:lstStyle/>
          <a:p>
            <a:r>
              <a:rPr lang="en-US" sz="2800" dirty="0" smtClean="0"/>
              <a:t>Identify:</a:t>
            </a:r>
          </a:p>
          <a:p>
            <a:pPr lvl="1"/>
            <a:r>
              <a:rPr lang="en-US" sz="2400" dirty="0" smtClean="0"/>
              <a:t>Rhinitis type</a:t>
            </a:r>
          </a:p>
          <a:p>
            <a:pPr lvl="1"/>
            <a:r>
              <a:rPr lang="en-US" sz="2400" dirty="0" smtClean="0"/>
              <a:t>Allergic Rhinitis type</a:t>
            </a:r>
          </a:p>
          <a:p>
            <a:r>
              <a:rPr lang="en-US" sz="2800" dirty="0" smtClean="0"/>
              <a:t>When </a:t>
            </a:r>
            <a:r>
              <a:rPr lang="en-US" sz="2800" dirty="0"/>
              <a:t>a respiratory condition is described as occurring in more than one site and is not specifically indexed, it should be classified to the lower anatomic site (e.g. tracheobronchitis to bronchitis in J40). </a:t>
            </a:r>
          </a:p>
        </p:txBody>
      </p:sp>
      <p:sp>
        <p:nvSpPr>
          <p:cNvPr id="5" name="Rectangle 4"/>
          <p:cNvSpPr/>
          <p:nvPr/>
        </p:nvSpPr>
        <p:spPr>
          <a:xfrm>
            <a:off x="0" y="228600"/>
            <a:ext cx="9144000" cy="1143000"/>
          </a:xfrm>
          <a:prstGeom prst="rect">
            <a:avLst/>
          </a:prstGeom>
          <a:solidFill>
            <a:srgbClr val="000000">
              <a:alpha val="67843"/>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p:nvPr>
        </p:nvSpPr>
        <p:spPr>
          <a:xfrm>
            <a:off x="76200" y="274638"/>
            <a:ext cx="8610600" cy="1020762"/>
          </a:xfrm>
        </p:spPr>
        <p:txBody>
          <a:bodyPr>
            <a:normAutofit/>
          </a:bodyPr>
          <a:lstStyle/>
          <a:p>
            <a:r>
              <a:rPr lang="en-US"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Documentation Tips</a:t>
            </a:r>
            <a:endParaRPr lang="en-US"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67600" y="6130127"/>
            <a:ext cx="1784839" cy="727873"/>
          </a:xfrm>
          <a:prstGeom prst="rect">
            <a:avLst/>
          </a:prstGeom>
        </p:spPr>
      </p:pic>
    </p:spTree>
    <p:extLst>
      <p:ext uri="{BB962C8B-B14F-4D97-AF65-F5344CB8AC3E}">
        <p14:creationId xmlns:p14="http://schemas.microsoft.com/office/powerpoint/2010/main" val="282433031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853522322"/>
              </p:ext>
            </p:extLst>
          </p:nvPr>
        </p:nvGraphicFramePr>
        <p:xfrm>
          <a:off x="457200" y="228600"/>
          <a:ext cx="8270240" cy="3048000"/>
        </p:xfrm>
        <a:graphic>
          <a:graphicData uri="http://schemas.openxmlformats.org/drawingml/2006/table">
            <a:tbl>
              <a:tblPr firstRow="1" bandRow="1">
                <a:tableStyleId>{37CE84F3-28C3-443E-9E96-99CF82512B78}</a:tableStyleId>
              </a:tblPr>
              <a:tblGrid>
                <a:gridCol w="1143000"/>
                <a:gridCol w="1219200"/>
                <a:gridCol w="1676400"/>
                <a:gridCol w="2514600"/>
                <a:gridCol w="1717040"/>
              </a:tblGrid>
              <a:tr h="370840">
                <a:tc gridSpan="5">
                  <a:txBody>
                    <a:bodyPr/>
                    <a:lstStyle/>
                    <a:p>
                      <a:r>
                        <a:rPr lang="en-US" sz="1200" dirty="0" smtClean="0"/>
                        <a:t>Unspecified acute conjunctivitis</a:t>
                      </a:r>
                      <a:endParaRPr lang="en-US" sz="1200"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r>
              <a:tr h="370840">
                <a:tc>
                  <a:txBody>
                    <a:bodyPr/>
                    <a:lstStyle/>
                    <a:p>
                      <a:r>
                        <a:rPr lang="en-US" sz="1200" b="1" dirty="0" smtClean="0"/>
                        <a:t>ICD-9 Code</a:t>
                      </a:r>
                      <a:endParaRPr lang="en-US" sz="1200" b="1" dirty="0">
                        <a:solidFill>
                          <a:schemeClr val="tx1"/>
                        </a:solidFill>
                      </a:endParaRPr>
                    </a:p>
                  </a:txBody>
                  <a:tcPr/>
                </a:tc>
                <a:tc>
                  <a:txBody>
                    <a:bodyPr/>
                    <a:lstStyle/>
                    <a:p>
                      <a:r>
                        <a:rPr lang="en-US" sz="1200" b="1" dirty="0" smtClean="0"/>
                        <a:t>ICD-10 Code</a:t>
                      </a:r>
                      <a:endParaRPr lang="en-US" sz="1200" b="1" dirty="0">
                        <a:solidFill>
                          <a:schemeClr val="tx1"/>
                        </a:solidFill>
                      </a:endParaRPr>
                    </a:p>
                  </a:txBody>
                  <a:tcPr/>
                </a:tc>
                <a:tc>
                  <a:txBody>
                    <a:bodyPr/>
                    <a:lstStyle/>
                    <a:p>
                      <a:r>
                        <a:rPr lang="en-US" sz="1200" b="1" dirty="0" smtClean="0"/>
                        <a:t>Description</a:t>
                      </a:r>
                      <a:endParaRPr lang="en-US" sz="1200" b="1" dirty="0">
                        <a:solidFill>
                          <a:schemeClr val="tx1"/>
                        </a:solidFill>
                      </a:endParaRPr>
                    </a:p>
                  </a:txBody>
                  <a:tcPr/>
                </a:tc>
                <a:tc>
                  <a:txBody>
                    <a:bodyPr/>
                    <a:lstStyle/>
                    <a:p>
                      <a:r>
                        <a:rPr lang="en-US" sz="1200" b="1" dirty="0" smtClean="0"/>
                        <a:t>Excludes1</a:t>
                      </a:r>
                      <a:endParaRPr lang="en-US" sz="1200" b="1" dirty="0">
                        <a:solidFill>
                          <a:schemeClr val="tx1"/>
                        </a:solidFill>
                      </a:endParaRPr>
                    </a:p>
                  </a:txBody>
                  <a:tcPr/>
                </a:tc>
                <a:tc>
                  <a:txBody>
                    <a:bodyPr/>
                    <a:lstStyle/>
                    <a:p>
                      <a:r>
                        <a:rPr lang="en-US" sz="1200" b="1" dirty="0" smtClean="0"/>
                        <a:t>Excludes2</a:t>
                      </a:r>
                      <a:endParaRPr lang="en-US" sz="1200" b="1" dirty="0">
                        <a:solidFill>
                          <a:schemeClr val="tx1"/>
                        </a:solidFill>
                      </a:endParaRPr>
                    </a:p>
                  </a:txBody>
                  <a:tcPr/>
                </a:tc>
              </a:tr>
              <a:tr h="370840">
                <a:tc>
                  <a:txBody>
                    <a:bodyPr/>
                    <a:lstStyle/>
                    <a:p>
                      <a:r>
                        <a:rPr lang="en-US" sz="1200" dirty="0" smtClean="0"/>
                        <a:t>372.00</a:t>
                      </a:r>
                      <a:endParaRPr lang="en-US" sz="1200" dirty="0"/>
                    </a:p>
                  </a:txBody>
                  <a:tcPr/>
                </a:tc>
                <a:tc>
                  <a:txBody>
                    <a:bodyPr/>
                    <a:lstStyle/>
                    <a:p>
                      <a:r>
                        <a:rPr lang="en-US" sz="1200" dirty="0" smtClean="0"/>
                        <a:t>H10.33</a:t>
                      </a:r>
                    </a:p>
                    <a:p>
                      <a:endParaRPr lang="en-US" sz="1200" dirty="0"/>
                    </a:p>
                  </a:txBody>
                  <a:tcPr/>
                </a:tc>
                <a:tc>
                  <a:txBody>
                    <a:bodyPr/>
                    <a:lstStyle/>
                    <a:p>
                      <a:r>
                        <a:rPr lang="en-US" sz="1200" dirty="0" smtClean="0"/>
                        <a:t>Unspecified acute conjunctivitis, bilateral</a:t>
                      </a:r>
                    </a:p>
                    <a:p>
                      <a:endParaRPr lang="en-US" sz="1200" dirty="0" smtClean="0"/>
                    </a:p>
                    <a:p>
                      <a:endParaRPr lang="en-US" sz="1200" dirty="0"/>
                    </a:p>
                  </a:txBody>
                  <a:tcPr/>
                </a:tc>
                <a:tc>
                  <a:txBody>
                    <a:bodyPr/>
                    <a:lstStyle/>
                    <a:p>
                      <a:pPr marL="171450" indent="-171450">
                        <a:buFont typeface="Arial" panose="020B0604020202020204" pitchFamily="34" charset="0"/>
                        <a:buChar char="•"/>
                      </a:pPr>
                      <a:r>
                        <a:rPr lang="en-US" sz="1200" dirty="0" err="1" smtClean="0"/>
                        <a:t>Ophthalmia</a:t>
                      </a:r>
                      <a:r>
                        <a:rPr lang="en-US" sz="1200" dirty="0" smtClean="0"/>
                        <a:t> </a:t>
                      </a:r>
                      <a:r>
                        <a:rPr lang="en-US" sz="1200" dirty="0" err="1" smtClean="0"/>
                        <a:t>neonatorum</a:t>
                      </a:r>
                      <a:r>
                        <a:rPr lang="en-US" sz="1200" dirty="0" smtClean="0"/>
                        <a:t> NOS (P39.1)</a:t>
                      </a:r>
                    </a:p>
                    <a:p>
                      <a:pPr marL="171450" indent="-171450">
                        <a:buFont typeface="Arial" panose="020B0604020202020204" pitchFamily="34" charset="0"/>
                        <a:buChar char="•"/>
                      </a:pPr>
                      <a:r>
                        <a:rPr lang="en-US" sz="1200" dirty="0" err="1" smtClean="0"/>
                        <a:t>keratoconjunctivitis</a:t>
                      </a:r>
                      <a:r>
                        <a:rPr lang="en-US" sz="1200" dirty="0" smtClean="0"/>
                        <a:t> (H16.2-)</a:t>
                      </a:r>
                      <a:endParaRPr lang="en-US" sz="1200" dirty="0"/>
                    </a:p>
                  </a:txBody>
                  <a:tcPr/>
                </a:tc>
                <a:tc>
                  <a:txBody>
                    <a:bodyPr/>
                    <a:lstStyle/>
                    <a:p>
                      <a:pPr marL="0" indent="0">
                        <a:buFont typeface="Arial" panose="020B0604020202020204" pitchFamily="34" charset="0"/>
                        <a:buNone/>
                      </a:pPr>
                      <a:r>
                        <a:rPr lang="en-US" sz="1200" dirty="0" smtClean="0"/>
                        <a:t>N/A</a:t>
                      </a:r>
                      <a:endParaRPr lang="en-US" sz="1200" dirty="0"/>
                    </a:p>
                  </a:txBody>
                  <a:tcPr/>
                </a:tc>
              </a:tr>
              <a:tr h="370840">
                <a:tc gridSpan="5">
                  <a:txBody>
                    <a:bodyPr/>
                    <a:lstStyle/>
                    <a:p>
                      <a:r>
                        <a:rPr lang="en-US" sz="1200" dirty="0" smtClean="0"/>
                        <a:t>There are more specific code choice</a:t>
                      </a:r>
                      <a:r>
                        <a:rPr lang="en-US" sz="1200" baseline="0" dirty="0" smtClean="0"/>
                        <a:t> selections</a:t>
                      </a:r>
                      <a:endParaRPr lang="en-US" sz="1200" dirty="0"/>
                    </a:p>
                  </a:txBody>
                  <a:tcPr/>
                </a:tc>
                <a:tc hMerge="1">
                  <a:txBody>
                    <a:bodyPr/>
                    <a:lstStyle/>
                    <a:p>
                      <a:endParaRPr lang="en-US" sz="1200" dirty="0"/>
                    </a:p>
                  </a:txBody>
                  <a:tcPr/>
                </a:tc>
                <a:tc hMerge="1">
                  <a:txBody>
                    <a:bodyPr/>
                    <a:lstStyle/>
                    <a:p>
                      <a:endParaRPr lang="en-US" sz="1200" dirty="0"/>
                    </a:p>
                  </a:txBody>
                  <a:tcPr/>
                </a:tc>
                <a:tc hMerge="1">
                  <a:txBody>
                    <a:bodyPr/>
                    <a:lstStyle/>
                    <a:p>
                      <a:pPr marL="0" indent="0">
                        <a:buFont typeface="Arial" panose="020B0604020202020204" pitchFamily="34" charset="0"/>
                        <a:buNone/>
                      </a:pPr>
                      <a:endParaRPr lang="en-US" sz="1200" dirty="0"/>
                    </a:p>
                  </a:txBody>
                  <a:tcPr/>
                </a:tc>
                <a:tc hMerge="1">
                  <a:txBody>
                    <a:bodyPr/>
                    <a:lstStyle/>
                    <a:p>
                      <a:pPr marL="285750" indent="-285750">
                        <a:buFont typeface="Arial" panose="020B0604020202020204" pitchFamily="34" charset="0"/>
                        <a:buChar char="•"/>
                      </a:pPr>
                      <a:endParaRPr lang="en-US" sz="1200" dirty="0"/>
                    </a:p>
                  </a:txBody>
                  <a:tcPr/>
                </a:tc>
              </a:tr>
              <a:tr h="370840">
                <a:tc>
                  <a:txBody>
                    <a:bodyPr/>
                    <a:lstStyle/>
                    <a:p>
                      <a:r>
                        <a:rPr lang="en-US" sz="1200" dirty="0" smtClean="0"/>
                        <a:t>372.00</a:t>
                      </a:r>
                      <a:endParaRPr lang="en-US" sz="1200" dirty="0"/>
                    </a:p>
                  </a:txBody>
                  <a:tcPr/>
                </a:tc>
                <a:tc>
                  <a:txBody>
                    <a:bodyPr/>
                    <a:lstStyle/>
                    <a:p>
                      <a:r>
                        <a:rPr lang="en-US" sz="1200" dirty="0" smtClean="0"/>
                        <a:t>H10.30</a:t>
                      </a:r>
                      <a:endParaRPr lang="en-US" sz="1200" dirty="0"/>
                    </a:p>
                  </a:txBody>
                  <a:tcPr/>
                </a:tc>
                <a:tc gridSpan="3">
                  <a:txBody>
                    <a:bodyPr/>
                    <a:lstStyle/>
                    <a:p>
                      <a:r>
                        <a:rPr lang="en-US" sz="1200" dirty="0" smtClean="0"/>
                        <a:t>Unspecified acute conjunctivitis,  unspecified eye</a:t>
                      </a:r>
                      <a:endParaRPr lang="en-US" sz="1200" dirty="0"/>
                    </a:p>
                  </a:txBody>
                  <a:tcPr/>
                </a:tc>
                <a:tc hMerge="1">
                  <a:txBody>
                    <a:bodyPr/>
                    <a:lstStyle/>
                    <a:p>
                      <a:pPr marL="0" indent="0">
                        <a:buFont typeface="Arial" panose="020B0604020202020204" pitchFamily="34" charset="0"/>
                        <a:buNone/>
                      </a:pPr>
                      <a:endParaRPr lang="en-US" sz="1200" dirty="0"/>
                    </a:p>
                  </a:txBody>
                  <a:tcPr/>
                </a:tc>
                <a:tc hMerge="1">
                  <a:txBody>
                    <a:bodyPr/>
                    <a:lstStyle/>
                    <a:p>
                      <a:pPr marL="285750" indent="-285750">
                        <a:buFont typeface="Arial" panose="020B0604020202020204" pitchFamily="34" charset="0"/>
                        <a:buChar char="•"/>
                      </a:pPr>
                      <a:endParaRPr lang="en-US" sz="1200" dirty="0"/>
                    </a:p>
                  </a:txBody>
                  <a:tcPr/>
                </a:tc>
              </a:tr>
              <a:tr h="370840">
                <a:tc>
                  <a:txBody>
                    <a:bodyPr/>
                    <a:lstStyle/>
                    <a:p>
                      <a:r>
                        <a:rPr lang="en-US" sz="1200" dirty="0" smtClean="0"/>
                        <a:t>372.00</a:t>
                      </a:r>
                      <a:endParaRPr lang="en-US" sz="1200" dirty="0"/>
                    </a:p>
                  </a:txBody>
                  <a:tcPr/>
                </a:tc>
                <a:tc>
                  <a:txBody>
                    <a:bodyPr/>
                    <a:lstStyle/>
                    <a:p>
                      <a:r>
                        <a:rPr lang="en-US" sz="1200" dirty="0" smtClean="0"/>
                        <a:t>H10.31</a:t>
                      </a:r>
                      <a:endParaRPr lang="en-US" sz="1200" dirty="0"/>
                    </a:p>
                  </a:txBody>
                  <a:tcPr/>
                </a:tc>
                <a:tc gridSpan="3">
                  <a:txBody>
                    <a:bodyPr/>
                    <a:lstStyle/>
                    <a:p>
                      <a:r>
                        <a:rPr lang="en-US" sz="1200" dirty="0" smtClean="0"/>
                        <a:t>Unspecified acute conjunctivitis, right eye</a:t>
                      </a:r>
                      <a:endParaRPr lang="en-US" sz="1200" dirty="0"/>
                    </a:p>
                  </a:txBody>
                  <a:tcPr/>
                </a:tc>
                <a:tc hMerge="1">
                  <a:txBody>
                    <a:bodyPr/>
                    <a:lstStyle/>
                    <a:p>
                      <a:pPr marL="0" indent="0">
                        <a:buFont typeface="Arial" panose="020B0604020202020204" pitchFamily="34" charset="0"/>
                        <a:buNone/>
                      </a:pPr>
                      <a:endParaRPr lang="en-US" sz="1200" dirty="0"/>
                    </a:p>
                  </a:txBody>
                  <a:tcPr/>
                </a:tc>
                <a:tc hMerge="1">
                  <a:txBody>
                    <a:bodyPr/>
                    <a:lstStyle/>
                    <a:p>
                      <a:pPr marL="285750" indent="-285750">
                        <a:buFont typeface="Arial" panose="020B0604020202020204" pitchFamily="34" charset="0"/>
                        <a:buChar char="•"/>
                      </a:pPr>
                      <a:endParaRPr lang="en-US" sz="1200" dirty="0"/>
                    </a:p>
                  </a:txBody>
                  <a:tcPr/>
                </a:tc>
              </a:tr>
              <a:tr h="370840">
                <a:tc>
                  <a:txBody>
                    <a:bodyPr/>
                    <a:lstStyle/>
                    <a:p>
                      <a:r>
                        <a:rPr lang="en-US" sz="1200" dirty="0" smtClean="0"/>
                        <a:t>372.00</a:t>
                      </a:r>
                      <a:endParaRPr lang="en-US" sz="1200" dirty="0"/>
                    </a:p>
                  </a:txBody>
                  <a:tcPr/>
                </a:tc>
                <a:tc>
                  <a:txBody>
                    <a:bodyPr/>
                    <a:lstStyle/>
                    <a:p>
                      <a:r>
                        <a:rPr lang="en-US" sz="1200" dirty="0" smtClean="0"/>
                        <a:t>H10.32</a:t>
                      </a:r>
                      <a:endParaRPr lang="en-US" sz="1200" dirty="0"/>
                    </a:p>
                  </a:txBody>
                  <a:tcPr/>
                </a:tc>
                <a:tc gridSpan="3">
                  <a:txBody>
                    <a:bodyPr/>
                    <a:lstStyle/>
                    <a:p>
                      <a:r>
                        <a:rPr lang="en-US" sz="1200" dirty="0" smtClean="0"/>
                        <a:t>Unspecified acute conjunctivitis, left eye</a:t>
                      </a:r>
                      <a:endParaRPr lang="en-US" sz="1200" dirty="0"/>
                    </a:p>
                  </a:txBody>
                  <a:tcPr/>
                </a:tc>
                <a:tc hMerge="1">
                  <a:txBody>
                    <a:bodyPr/>
                    <a:lstStyle/>
                    <a:p>
                      <a:pPr marL="0" indent="0">
                        <a:buFont typeface="Arial" panose="020B0604020202020204" pitchFamily="34" charset="0"/>
                        <a:buNone/>
                      </a:pPr>
                      <a:endParaRPr lang="en-US" sz="1200" dirty="0"/>
                    </a:p>
                  </a:txBody>
                  <a:tcPr/>
                </a:tc>
                <a:tc hMerge="1">
                  <a:txBody>
                    <a:bodyPr/>
                    <a:lstStyle/>
                    <a:p>
                      <a:pPr marL="285750" indent="-285750">
                        <a:buFont typeface="Arial" panose="020B0604020202020204" pitchFamily="34" charset="0"/>
                        <a:buChar char="•"/>
                      </a:pPr>
                      <a:endParaRPr lang="en-US" sz="1200" dirty="0"/>
                    </a:p>
                  </a:txBody>
                  <a:tcPr/>
                </a:tc>
              </a:tr>
            </a:tbl>
          </a:graphicData>
        </a:graphic>
      </p:graphicFrame>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2609" y="6122729"/>
            <a:ext cx="1784839" cy="727873"/>
          </a:xfrm>
          <a:prstGeom prst="rect">
            <a:avLst/>
          </a:prstGeom>
        </p:spPr>
      </p:pic>
    </p:spTree>
    <p:extLst>
      <p:ext uri="{BB962C8B-B14F-4D97-AF65-F5344CB8AC3E}">
        <p14:creationId xmlns:p14="http://schemas.microsoft.com/office/powerpoint/2010/main" val="411963617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6882" y="1752600"/>
            <a:ext cx="8229600" cy="3763963"/>
          </a:xfrm>
        </p:spPr>
        <p:txBody>
          <a:bodyPr>
            <a:normAutofit/>
          </a:bodyPr>
          <a:lstStyle/>
          <a:p>
            <a:r>
              <a:rPr lang="en-US" sz="2800" dirty="0" smtClean="0"/>
              <a:t>Conjunctivitis Type</a:t>
            </a:r>
          </a:p>
          <a:p>
            <a:r>
              <a:rPr lang="en-US" sz="2800" dirty="0" smtClean="0"/>
              <a:t>Acute type</a:t>
            </a:r>
          </a:p>
          <a:p>
            <a:r>
              <a:rPr lang="en-US" sz="2800" dirty="0" smtClean="0"/>
              <a:t>Chronic type</a:t>
            </a:r>
          </a:p>
          <a:p>
            <a:r>
              <a:rPr lang="en-US" sz="2800" dirty="0" smtClean="0"/>
              <a:t>Laterality</a:t>
            </a:r>
          </a:p>
          <a:p>
            <a:r>
              <a:rPr lang="en-US" sz="2800" dirty="0" smtClean="0"/>
              <a:t>Use </a:t>
            </a:r>
            <a:r>
              <a:rPr lang="en-US" sz="2800" dirty="0"/>
              <a:t>an external cause code following the code for the eye condition, if applicable, to identify the cause of the eye condition</a:t>
            </a:r>
            <a:endParaRPr lang="en-US" sz="2400" dirty="0"/>
          </a:p>
        </p:txBody>
      </p:sp>
      <p:sp>
        <p:nvSpPr>
          <p:cNvPr id="5" name="Rectangle 4"/>
          <p:cNvSpPr/>
          <p:nvPr/>
        </p:nvSpPr>
        <p:spPr>
          <a:xfrm>
            <a:off x="0" y="228600"/>
            <a:ext cx="9144000" cy="1143000"/>
          </a:xfrm>
          <a:prstGeom prst="rect">
            <a:avLst/>
          </a:prstGeom>
          <a:solidFill>
            <a:srgbClr val="000000">
              <a:alpha val="67843"/>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p:nvPr>
        </p:nvSpPr>
        <p:spPr>
          <a:xfrm>
            <a:off x="76200" y="274638"/>
            <a:ext cx="8610600" cy="1020762"/>
          </a:xfrm>
        </p:spPr>
        <p:txBody>
          <a:bodyPr>
            <a:noAutofit/>
          </a:bodyPr>
          <a:lstStyle/>
          <a:p>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Unspecified acute conjunctivitis, bilateral</a:t>
            </a:r>
            <a:b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Documentation </a:t>
            </a:r>
            <a:r>
              <a:rPr lang="en-US" sz="320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Tips</a:t>
            </a:r>
            <a:endPar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67600" y="6130127"/>
            <a:ext cx="1784839" cy="727873"/>
          </a:xfrm>
          <a:prstGeom prst="rect">
            <a:avLst/>
          </a:prstGeom>
        </p:spPr>
      </p:pic>
    </p:spTree>
    <p:extLst>
      <p:ext uri="{BB962C8B-B14F-4D97-AF65-F5344CB8AC3E}">
        <p14:creationId xmlns:p14="http://schemas.microsoft.com/office/powerpoint/2010/main" val="170676397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977309764"/>
              </p:ext>
            </p:extLst>
          </p:nvPr>
        </p:nvGraphicFramePr>
        <p:xfrm>
          <a:off x="457200" y="228600"/>
          <a:ext cx="8229600" cy="6233160"/>
        </p:xfrm>
        <a:graphic>
          <a:graphicData uri="http://schemas.openxmlformats.org/drawingml/2006/table">
            <a:tbl>
              <a:tblPr firstRow="1" bandRow="1">
                <a:tableStyleId>{37CE84F3-28C3-443E-9E96-99CF82512B78}</a:tableStyleId>
              </a:tblPr>
              <a:tblGrid>
                <a:gridCol w="990600"/>
                <a:gridCol w="1066800"/>
                <a:gridCol w="1981200"/>
                <a:gridCol w="1371600"/>
                <a:gridCol w="2819400"/>
              </a:tblGrid>
              <a:tr h="370840">
                <a:tc gridSpan="5">
                  <a:txBody>
                    <a:bodyPr/>
                    <a:lstStyle/>
                    <a:p>
                      <a:r>
                        <a:rPr lang="en-US" dirty="0" smtClean="0"/>
                        <a:t>Unspecified contact dermatitis, unspecified cause</a:t>
                      </a:r>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r>
              <a:tr h="370840">
                <a:tc>
                  <a:txBody>
                    <a:bodyPr/>
                    <a:lstStyle/>
                    <a:p>
                      <a:r>
                        <a:rPr lang="en-US" sz="1200" b="1" dirty="0" smtClean="0"/>
                        <a:t>ICD-9 Code</a:t>
                      </a:r>
                      <a:endParaRPr lang="en-US" sz="1200" b="1" dirty="0">
                        <a:solidFill>
                          <a:schemeClr val="tx1"/>
                        </a:solidFill>
                      </a:endParaRPr>
                    </a:p>
                  </a:txBody>
                  <a:tcPr/>
                </a:tc>
                <a:tc>
                  <a:txBody>
                    <a:bodyPr/>
                    <a:lstStyle/>
                    <a:p>
                      <a:r>
                        <a:rPr lang="en-US" sz="1200" b="1" dirty="0" smtClean="0"/>
                        <a:t>ICD-10 Code</a:t>
                      </a:r>
                      <a:endParaRPr lang="en-US" sz="1200" b="1" dirty="0">
                        <a:solidFill>
                          <a:schemeClr val="tx1"/>
                        </a:solidFill>
                      </a:endParaRPr>
                    </a:p>
                  </a:txBody>
                  <a:tcPr/>
                </a:tc>
                <a:tc>
                  <a:txBody>
                    <a:bodyPr/>
                    <a:lstStyle/>
                    <a:p>
                      <a:r>
                        <a:rPr lang="en-US" sz="1200" b="1" dirty="0" smtClean="0"/>
                        <a:t>Description</a:t>
                      </a:r>
                      <a:endParaRPr lang="en-US" sz="1200" b="1" dirty="0">
                        <a:solidFill>
                          <a:schemeClr val="tx1"/>
                        </a:solidFill>
                      </a:endParaRPr>
                    </a:p>
                  </a:txBody>
                  <a:tcPr/>
                </a:tc>
                <a:tc>
                  <a:txBody>
                    <a:bodyPr/>
                    <a:lstStyle/>
                    <a:p>
                      <a:r>
                        <a:rPr lang="en-US" sz="1200" b="1" dirty="0" smtClean="0"/>
                        <a:t>Excludes1</a:t>
                      </a:r>
                      <a:endParaRPr lang="en-US" sz="1200" b="1" dirty="0">
                        <a:solidFill>
                          <a:schemeClr val="tx1"/>
                        </a:solidFill>
                      </a:endParaRPr>
                    </a:p>
                  </a:txBody>
                  <a:tcPr/>
                </a:tc>
                <a:tc>
                  <a:txBody>
                    <a:bodyPr/>
                    <a:lstStyle/>
                    <a:p>
                      <a:r>
                        <a:rPr lang="en-US" sz="1200" b="1" dirty="0" smtClean="0"/>
                        <a:t>Excludes2</a:t>
                      </a:r>
                      <a:endParaRPr lang="en-US" sz="1200" b="1" dirty="0">
                        <a:solidFill>
                          <a:schemeClr val="tx1"/>
                        </a:solidFill>
                      </a:endParaRPr>
                    </a:p>
                  </a:txBody>
                  <a:tcPr/>
                </a:tc>
              </a:tr>
              <a:tr h="370840">
                <a:tc>
                  <a:txBody>
                    <a:bodyPr/>
                    <a:lstStyle/>
                    <a:p>
                      <a:r>
                        <a:rPr lang="en-US" sz="1200" dirty="0" smtClean="0"/>
                        <a:t>692.9</a:t>
                      </a:r>
                      <a:endParaRPr lang="en-US" sz="1200" dirty="0"/>
                    </a:p>
                  </a:txBody>
                  <a:tcPr/>
                </a:tc>
                <a:tc>
                  <a:txBody>
                    <a:bodyPr/>
                    <a:lstStyle/>
                    <a:p>
                      <a:r>
                        <a:rPr lang="en-US" sz="1200" dirty="0" smtClean="0"/>
                        <a:t>L25.9</a:t>
                      </a:r>
                      <a:endParaRPr lang="en-US" sz="1200" dirty="0"/>
                    </a:p>
                  </a:txBody>
                  <a:tcPr/>
                </a:tc>
                <a:tc>
                  <a:txBody>
                    <a:bodyPr/>
                    <a:lstStyle/>
                    <a:p>
                      <a:r>
                        <a:rPr lang="en-US" sz="1200" dirty="0" smtClean="0"/>
                        <a:t>Unspecified contact dermatitis, unspecified cause</a:t>
                      </a:r>
                    </a:p>
                    <a:p>
                      <a:endParaRPr lang="en-US" sz="1200" dirty="0" smtClean="0"/>
                    </a:p>
                    <a:p>
                      <a:r>
                        <a:rPr lang="fr-FR" sz="1200" dirty="0" smtClean="0"/>
                        <a:t>Applicable To</a:t>
                      </a:r>
                    </a:p>
                    <a:p>
                      <a:pPr marL="285750" indent="-285750">
                        <a:buFont typeface="Arial" panose="020B0604020202020204" pitchFamily="34" charset="0"/>
                        <a:buChar char="•"/>
                      </a:pPr>
                      <a:r>
                        <a:rPr lang="fr-FR" sz="1200" dirty="0" smtClean="0"/>
                        <a:t>Contact </a:t>
                      </a:r>
                      <a:r>
                        <a:rPr lang="fr-FR" sz="1200" dirty="0" err="1" smtClean="0"/>
                        <a:t>dermatitis</a:t>
                      </a:r>
                      <a:r>
                        <a:rPr lang="fr-FR" sz="1200" dirty="0" smtClean="0"/>
                        <a:t> (</a:t>
                      </a:r>
                      <a:r>
                        <a:rPr lang="fr-FR" sz="1200" dirty="0" err="1" smtClean="0"/>
                        <a:t>occupational</a:t>
                      </a:r>
                      <a:r>
                        <a:rPr lang="fr-FR" sz="1200" dirty="0" smtClean="0"/>
                        <a:t>) NOS</a:t>
                      </a:r>
                    </a:p>
                    <a:p>
                      <a:pPr marL="285750" indent="-285750">
                        <a:buFont typeface="Arial" panose="020B0604020202020204" pitchFamily="34" charset="0"/>
                        <a:buChar char="•"/>
                      </a:pPr>
                      <a:r>
                        <a:rPr lang="fr-FR" sz="1200" dirty="0" smtClean="0"/>
                        <a:t>Contact </a:t>
                      </a:r>
                      <a:r>
                        <a:rPr lang="fr-FR" sz="1200" dirty="0" err="1" smtClean="0"/>
                        <a:t>eczema</a:t>
                      </a:r>
                      <a:r>
                        <a:rPr lang="fr-FR" sz="1200" dirty="0" smtClean="0"/>
                        <a:t> (</a:t>
                      </a:r>
                      <a:r>
                        <a:rPr lang="fr-FR" sz="1200" dirty="0" err="1" smtClean="0"/>
                        <a:t>occupational</a:t>
                      </a:r>
                      <a:r>
                        <a:rPr lang="fr-FR" sz="1200" dirty="0" smtClean="0"/>
                        <a:t>) NOS</a:t>
                      </a:r>
                      <a:endParaRPr lang="en-US" sz="1200" dirty="0"/>
                    </a:p>
                  </a:txBody>
                  <a:tcPr/>
                </a:tc>
                <a:tc>
                  <a:txBody>
                    <a:bodyPr/>
                    <a:lstStyle/>
                    <a:p>
                      <a:pPr marL="285750" indent="-285750">
                        <a:buFont typeface="Arial" panose="020B0604020202020204" pitchFamily="34" charset="0"/>
                        <a:buChar char="•"/>
                      </a:pPr>
                      <a:r>
                        <a:rPr lang="fr-FR" sz="1200" dirty="0" err="1" smtClean="0"/>
                        <a:t>allergic</a:t>
                      </a:r>
                      <a:r>
                        <a:rPr lang="fr-FR" sz="1200" dirty="0" smtClean="0"/>
                        <a:t> contact </a:t>
                      </a:r>
                      <a:r>
                        <a:rPr lang="fr-FR" sz="1200" dirty="0" err="1" smtClean="0"/>
                        <a:t>dermatitis</a:t>
                      </a:r>
                      <a:r>
                        <a:rPr lang="fr-FR" sz="1200" dirty="0" smtClean="0"/>
                        <a:t> (L23.-)</a:t>
                      </a:r>
                    </a:p>
                    <a:p>
                      <a:pPr marL="285750" indent="-285750">
                        <a:buFont typeface="Arial" panose="020B0604020202020204" pitchFamily="34" charset="0"/>
                        <a:buChar char="•"/>
                      </a:pPr>
                      <a:r>
                        <a:rPr lang="fr-FR" sz="1200" dirty="0" err="1" smtClean="0"/>
                        <a:t>allergy</a:t>
                      </a:r>
                      <a:r>
                        <a:rPr lang="fr-FR" sz="1200" dirty="0" smtClean="0"/>
                        <a:t> NOS (T78.40)</a:t>
                      </a:r>
                    </a:p>
                    <a:p>
                      <a:pPr marL="285750" indent="-285750">
                        <a:buFont typeface="Arial" panose="020B0604020202020204" pitchFamily="34" charset="0"/>
                        <a:buChar char="•"/>
                      </a:pPr>
                      <a:r>
                        <a:rPr lang="fr-FR" sz="1200" dirty="0" err="1" smtClean="0"/>
                        <a:t>dermatitis</a:t>
                      </a:r>
                      <a:r>
                        <a:rPr lang="fr-FR" sz="1200" dirty="0" smtClean="0"/>
                        <a:t> NOS (L30.9)</a:t>
                      </a:r>
                    </a:p>
                    <a:p>
                      <a:pPr marL="285750" indent="-285750">
                        <a:buFont typeface="Arial" panose="020B0604020202020204" pitchFamily="34" charset="0"/>
                        <a:buChar char="•"/>
                      </a:pPr>
                      <a:r>
                        <a:rPr lang="fr-FR" sz="1200" dirty="0" smtClean="0"/>
                        <a:t>irritant contact </a:t>
                      </a:r>
                      <a:r>
                        <a:rPr lang="fr-FR" sz="1200" dirty="0" err="1" smtClean="0"/>
                        <a:t>dermatitis</a:t>
                      </a:r>
                      <a:r>
                        <a:rPr lang="fr-FR" sz="1200" dirty="0" smtClean="0"/>
                        <a:t> (L24.-)</a:t>
                      </a:r>
                      <a:endParaRPr lang="en-US" sz="1200" dirty="0" smtClean="0"/>
                    </a:p>
                  </a:txBody>
                  <a:tcPr/>
                </a:tc>
                <a:tc>
                  <a:txBody>
                    <a:bodyPr/>
                    <a:lstStyle/>
                    <a:p>
                      <a:pPr marL="285750" indent="-285750">
                        <a:buFont typeface="Arial" panose="020B0604020202020204" pitchFamily="34" charset="0"/>
                        <a:buChar char="•"/>
                      </a:pPr>
                      <a:r>
                        <a:rPr lang="en-US" sz="1200" dirty="0" smtClean="0"/>
                        <a:t>chronic (childhood) granulomatous disease (D71)</a:t>
                      </a:r>
                    </a:p>
                    <a:p>
                      <a:pPr marL="285750" indent="-285750">
                        <a:buFont typeface="Arial" panose="020B0604020202020204" pitchFamily="34" charset="0"/>
                        <a:buChar char="•"/>
                      </a:pPr>
                      <a:r>
                        <a:rPr lang="en-US" sz="1200" dirty="0" smtClean="0"/>
                        <a:t>dermatitis </a:t>
                      </a:r>
                      <a:r>
                        <a:rPr lang="en-US" sz="1200" dirty="0" err="1" smtClean="0"/>
                        <a:t>gangrenosa</a:t>
                      </a:r>
                      <a:r>
                        <a:rPr lang="en-US" sz="1200" dirty="0" smtClean="0"/>
                        <a:t> (L08.0)</a:t>
                      </a:r>
                    </a:p>
                    <a:p>
                      <a:pPr marL="285750" indent="-285750">
                        <a:buFont typeface="Arial" panose="020B0604020202020204" pitchFamily="34" charset="0"/>
                        <a:buChar char="•"/>
                      </a:pPr>
                      <a:r>
                        <a:rPr lang="en-US" sz="1200" dirty="0" smtClean="0"/>
                        <a:t>dermatitis </a:t>
                      </a:r>
                      <a:r>
                        <a:rPr lang="en-US" sz="1200" dirty="0" err="1" smtClean="0"/>
                        <a:t>herpetiformis</a:t>
                      </a:r>
                      <a:r>
                        <a:rPr lang="en-US" sz="1200" dirty="0" smtClean="0"/>
                        <a:t> (L13.0)</a:t>
                      </a:r>
                    </a:p>
                    <a:p>
                      <a:pPr marL="285750" indent="-285750">
                        <a:buFont typeface="Arial" panose="020B0604020202020204" pitchFamily="34" charset="0"/>
                        <a:buChar char="•"/>
                      </a:pPr>
                      <a:r>
                        <a:rPr lang="en-US" sz="1200" dirty="0" smtClean="0"/>
                        <a:t>dry skin dermatitis (L85.3)</a:t>
                      </a:r>
                    </a:p>
                    <a:p>
                      <a:pPr marL="285750" indent="-285750">
                        <a:buFont typeface="Arial" panose="020B0604020202020204" pitchFamily="34" charset="0"/>
                        <a:buChar char="•"/>
                      </a:pPr>
                      <a:r>
                        <a:rPr lang="en-US" sz="1200" dirty="0" err="1" smtClean="0"/>
                        <a:t>factitial</a:t>
                      </a:r>
                      <a:r>
                        <a:rPr lang="en-US" sz="1200" dirty="0" smtClean="0"/>
                        <a:t> dermatitis (L98.1)</a:t>
                      </a:r>
                    </a:p>
                    <a:p>
                      <a:pPr marL="285750" indent="-285750">
                        <a:buFont typeface="Arial" panose="020B0604020202020204" pitchFamily="34" charset="0"/>
                        <a:buChar char="•"/>
                      </a:pPr>
                      <a:r>
                        <a:rPr lang="en-US" sz="1200" dirty="0" smtClean="0"/>
                        <a:t>perioral dermatitis (L71.0)</a:t>
                      </a:r>
                    </a:p>
                    <a:p>
                      <a:pPr marL="285750" indent="-285750">
                        <a:buFont typeface="Arial" panose="020B0604020202020204" pitchFamily="34" charset="0"/>
                        <a:buChar char="•"/>
                      </a:pPr>
                      <a:r>
                        <a:rPr lang="en-US" sz="1200" dirty="0" smtClean="0"/>
                        <a:t>radiation-related disorders of the skin and subcutaneous tissue (L55-L59)</a:t>
                      </a:r>
                    </a:p>
                    <a:p>
                      <a:pPr marL="285750" indent="-285750">
                        <a:buFont typeface="Arial" panose="020B0604020202020204" pitchFamily="34" charset="0"/>
                        <a:buChar char="•"/>
                      </a:pPr>
                      <a:r>
                        <a:rPr lang="en-US" sz="1200" dirty="0" smtClean="0"/>
                        <a:t>stasis dermatitis (I83.1-I83.2)</a:t>
                      </a:r>
                    </a:p>
                    <a:p>
                      <a:pPr marL="285750" indent="-285750">
                        <a:buFont typeface="Arial" panose="020B0604020202020204" pitchFamily="34" charset="0"/>
                        <a:buChar char="•"/>
                      </a:pPr>
                      <a:r>
                        <a:rPr lang="en-US" sz="1200" dirty="0" smtClean="0"/>
                        <a:t>dermatitis due to ingested substances (L27.-)</a:t>
                      </a:r>
                    </a:p>
                    <a:p>
                      <a:pPr marL="285750" indent="-285750">
                        <a:buFont typeface="Arial" panose="020B0604020202020204" pitchFamily="34" charset="0"/>
                        <a:buChar char="•"/>
                      </a:pPr>
                      <a:r>
                        <a:rPr lang="en-US" sz="1200" dirty="0" smtClean="0"/>
                        <a:t>dermatitis of eyelid (H01.1-)</a:t>
                      </a:r>
                    </a:p>
                    <a:p>
                      <a:pPr marL="285750" indent="-285750">
                        <a:buFont typeface="Arial" panose="020B0604020202020204" pitchFamily="34" charset="0"/>
                        <a:buChar char="•"/>
                      </a:pPr>
                      <a:r>
                        <a:rPr lang="en-US" sz="1200" dirty="0" smtClean="0"/>
                        <a:t>eczema of external ear (H60.5-)</a:t>
                      </a:r>
                    </a:p>
                    <a:p>
                      <a:pPr marL="285750" indent="-285750">
                        <a:buFont typeface="Arial" panose="020B0604020202020204" pitchFamily="34" charset="0"/>
                        <a:buChar char="•"/>
                      </a:pPr>
                      <a:r>
                        <a:rPr lang="en-US" sz="1200" dirty="0" smtClean="0"/>
                        <a:t>perioral dermatitis (L71.0)</a:t>
                      </a:r>
                    </a:p>
                    <a:p>
                      <a:pPr marL="285750" indent="-285750">
                        <a:buFont typeface="Arial" panose="020B0604020202020204" pitchFamily="34" charset="0"/>
                        <a:buChar char="•"/>
                      </a:pPr>
                      <a:r>
                        <a:rPr lang="en-US" sz="1200" dirty="0" smtClean="0"/>
                        <a:t>radiation-related disorders of the skin and subcutaneous tissue (L55-L59)</a:t>
                      </a:r>
                      <a:endParaRPr lang="en-US" sz="1200" dirty="0"/>
                    </a:p>
                  </a:txBody>
                  <a:tcPr/>
                </a:tc>
              </a:tr>
              <a:tr h="370840">
                <a:tc gridSpan="5">
                  <a:txBody>
                    <a:bodyPr/>
                    <a:lstStyle/>
                    <a:p>
                      <a:r>
                        <a:rPr lang="en-US" sz="1200" dirty="0" smtClean="0"/>
                        <a:t>There are more specific code choice selections</a:t>
                      </a:r>
                      <a:endParaRPr lang="en-US" sz="1200" dirty="0"/>
                    </a:p>
                  </a:txBody>
                  <a:tcPr/>
                </a:tc>
                <a:tc hMerge="1">
                  <a:txBody>
                    <a:bodyPr/>
                    <a:lstStyle/>
                    <a:p>
                      <a:endParaRPr lang="en-US" sz="1200" dirty="0"/>
                    </a:p>
                  </a:txBody>
                  <a:tcPr/>
                </a:tc>
                <a:tc hMerge="1">
                  <a:txBody>
                    <a:bodyPr/>
                    <a:lstStyle/>
                    <a:p>
                      <a:pPr marL="285750" indent="-285750">
                        <a:buFont typeface="Arial" panose="020B0604020202020204" pitchFamily="34" charset="0"/>
                        <a:buChar char="•"/>
                      </a:pPr>
                      <a:endParaRPr lang="en-US" sz="1200" dirty="0"/>
                    </a:p>
                  </a:txBody>
                  <a:tcPr/>
                </a:tc>
                <a:tc hMerge="1">
                  <a:txBody>
                    <a:bodyPr/>
                    <a:lstStyle/>
                    <a:p>
                      <a:pPr marL="285750" indent="-285750">
                        <a:buFont typeface="Arial" panose="020B0604020202020204" pitchFamily="34" charset="0"/>
                        <a:buChar char="•"/>
                      </a:pPr>
                      <a:endParaRPr lang="en-US" sz="1200" dirty="0" smtClean="0"/>
                    </a:p>
                  </a:txBody>
                  <a:tcPr/>
                </a:tc>
                <a:tc hMerge="1">
                  <a:txBody>
                    <a:bodyPr/>
                    <a:lstStyle/>
                    <a:p>
                      <a:pPr marL="285750" indent="-285750">
                        <a:buFont typeface="Arial" panose="020B0604020202020204" pitchFamily="34" charset="0"/>
                        <a:buChar char="•"/>
                      </a:pPr>
                      <a:endParaRPr lang="en-US" sz="1200" dirty="0"/>
                    </a:p>
                  </a:txBody>
                  <a:tcPr/>
                </a:tc>
              </a:tr>
              <a:tr h="0">
                <a:tc>
                  <a:txBody>
                    <a:bodyPr/>
                    <a:lstStyle/>
                    <a:p>
                      <a:r>
                        <a:rPr lang="en-US" sz="1200" dirty="0" smtClean="0"/>
                        <a:t>692.81</a:t>
                      </a:r>
                      <a:endParaRPr lang="en-US" sz="1200" dirty="0"/>
                    </a:p>
                  </a:txBody>
                  <a:tcPr/>
                </a:tc>
                <a:tc>
                  <a:txBody>
                    <a:bodyPr/>
                    <a:lstStyle/>
                    <a:p>
                      <a:r>
                        <a:rPr lang="en-US" sz="1200" dirty="0" smtClean="0"/>
                        <a:t>L25.0</a:t>
                      </a:r>
                      <a:endParaRPr lang="en-US" sz="1200" dirty="0"/>
                    </a:p>
                  </a:txBody>
                  <a:tcPr/>
                </a:tc>
                <a:tc gridSpan="3">
                  <a:txBody>
                    <a:bodyPr/>
                    <a:lstStyle/>
                    <a:p>
                      <a:pPr marL="0" indent="0">
                        <a:buFont typeface="Arial" panose="020B0604020202020204" pitchFamily="34" charset="0"/>
                        <a:buNone/>
                      </a:pPr>
                      <a:r>
                        <a:rPr lang="en-US" sz="1200" dirty="0" smtClean="0"/>
                        <a:t>Unspecified contact dermatitis due to cosmetics</a:t>
                      </a:r>
                      <a:endParaRPr lang="en-US" sz="1200" dirty="0"/>
                    </a:p>
                  </a:txBody>
                  <a:tcPr/>
                </a:tc>
                <a:tc hMerge="1">
                  <a:txBody>
                    <a:bodyPr/>
                    <a:lstStyle/>
                    <a:p>
                      <a:pPr marL="285750" indent="-285750">
                        <a:buFont typeface="Arial" panose="020B0604020202020204" pitchFamily="34" charset="0"/>
                        <a:buChar char="•"/>
                      </a:pPr>
                      <a:endParaRPr lang="en-US" sz="1200" dirty="0" smtClean="0"/>
                    </a:p>
                  </a:txBody>
                  <a:tcPr/>
                </a:tc>
                <a:tc hMerge="1">
                  <a:txBody>
                    <a:bodyPr/>
                    <a:lstStyle/>
                    <a:p>
                      <a:pPr marL="285750" indent="-285750">
                        <a:buFont typeface="Arial" panose="020B0604020202020204" pitchFamily="34" charset="0"/>
                        <a:buChar char="•"/>
                      </a:pPr>
                      <a:endParaRPr lang="en-US" sz="1200" dirty="0"/>
                    </a:p>
                  </a:txBody>
                  <a:tcPr/>
                </a:tc>
              </a:tr>
              <a:tr h="0">
                <a:tc>
                  <a:txBody>
                    <a:bodyPr/>
                    <a:lstStyle/>
                    <a:p>
                      <a:r>
                        <a:rPr lang="en-US" sz="1200" dirty="0" smtClean="0"/>
                        <a:t>692.3</a:t>
                      </a:r>
                      <a:endParaRPr lang="en-US" sz="1200" dirty="0"/>
                    </a:p>
                  </a:txBody>
                  <a:tcPr/>
                </a:tc>
                <a:tc>
                  <a:txBody>
                    <a:bodyPr/>
                    <a:lstStyle/>
                    <a:p>
                      <a:r>
                        <a:rPr lang="en-US" sz="1200" dirty="0" smtClean="0"/>
                        <a:t>L25.1</a:t>
                      </a:r>
                      <a:endParaRPr lang="en-US" sz="1200" dirty="0"/>
                    </a:p>
                  </a:txBody>
                  <a:tcPr/>
                </a:tc>
                <a:tc gridSpan="3">
                  <a:txBody>
                    <a:bodyPr/>
                    <a:lstStyle/>
                    <a:p>
                      <a:pPr marL="0" indent="0">
                        <a:buFont typeface="Arial" panose="020B0604020202020204" pitchFamily="34" charset="0"/>
                        <a:buNone/>
                      </a:pPr>
                      <a:r>
                        <a:rPr lang="en-US" sz="1200" dirty="0" smtClean="0"/>
                        <a:t>Unspecified contact dermatitis due to drugs in contact with skin</a:t>
                      </a:r>
                      <a:endParaRPr lang="en-US" sz="1200" dirty="0"/>
                    </a:p>
                  </a:txBody>
                  <a:tcPr/>
                </a:tc>
                <a:tc hMerge="1">
                  <a:txBody>
                    <a:bodyPr/>
                    <a:lstStyle/>
                    <a:p>
                      <a:pPr marL="285750" indent="-285750">
                        <a:buFont typeface="Arial" panose="020B0604020202020204" pitchFamily="34" charset="0"/>
                        <a:buChar char="•"/>
                      </a:pPr>
                      <a:endParaRPr lang="en-US" sz="1200" dirty="0" smtClean="0"/>
                    </a:p>
                  </a:txBody>
                  <a:tcPr/>
                </a:tc>
                <a:tc hMerge="1">
                  <a:txBody>
                    <a:bodyPr/>
                    <a:lstStyle/>
                    <a:p>
                      <a:pPr marL="285750" indent="-285750">
                        <a:buFont typeface="Arial" panose="020B0604020202020204" pitchFamily="34" charset="0"/>
                        <a:buChar char="•"/>
                      </a:pPr>
                      <a:endParaRPr lang="en-US" sz="1200" dirty="0"/>
                    </a:p>
                  </a:txBody>
                  <a:tcPr/>
                </a:tc>
              </a:tr>
              <a:tr h="0">
                <a:tc>
                  <a:txBody>
                    <a:bodyPr/>
                    <a:lstStyle/>
                    <a:p>
                      <a:r>
                        <a:rPr lang="en-US" sz="1200" dirty="0" smtClean="0"/>
                        <a:t>692.89</a:t>
                      </a:r>
                      <a:endParaRPr lang="en-US" sz="1200" dirty="0"/>
                    </a:p>
                  </a:txBody>
                  <a:tcPr/>
                </a:tc>
                <a:tc>
                  <a:txBody>
                    <a:bodyPr/>
                    <a:lstStyle/>
                    <a:p>
                      <a:r>
                        <a:rPr lang="en-US" sz="1200" dirty="0" smtClean="0"/>
                        <a:t>L25.2</a:t>
                      </a:r>
                      <a:endParaRPr lang="en-US" sz="1200" dirty="0"/>
                    </a:p>
                  </a:txBody>
                  <a:tcPr/>
                </a:tc>
                <a:tc gridSpan="3">
                  <a:txBody>
                    <a:bodyPr/>
                    <a:lstStyle/>
                    <a:p>
                      <a:pPr marL="0" indent="0">
                        <a:buFont typeface="Arial" panose="020B0604020202020204" pitchFamily="34" charset="0"/>
                        <a:buNone/>
                      </a:pPr>
                      <a:r>
                        <a:rPr lang="en-US" sz="1200" dirty="0" smtClean="0"/>
                        <a:t>Unspecified contact dermatitis due to dyes</a:t>
                      </a:r>
                      <a:endParaRPr lang="en-US" sz="1200" dirty="0"/>
                    </a:p>
                  </a:txBody>
                  <a:tcPr/>
                </a:tc>
                <a:tc hMerge="1">
                  <a:txBody>
                    <a:bodyPr/>
                    <a:lstStyle/>
                    <a:p>
                      <a:pPr marL="285750" indent="-285750">
                        <a:buFont typeface="Arial" panose="020B0604020202020204" pitchFamily="34" charset="0"/>
                        <a:buChar char="•"/>
                      </a:pPr>
                      <a:endParaRPr lang="en-US" sz="1200" dirty="0" smtClean="0"/>
                    </a:p>
                  </a:txBody>
                  <a:tcPr/>
                </a:tc>
                <a:tc hMerge="1">
                  <a:txBody>
                    <a:bodyPr/>
                    <a:lstStyle/>
                    <a:p>
                      <a:pPr marL="285750" indent="-285750">
                        <a:buFont typeface="Arial" panose="020B0604020202020204" pitchFamily="34" charset="0"/>
                        <a:buChar char="•"/>
                      </a:pPr>
                      <a:endParaRPr lang="en-US" sz="1200" dirty="0"/>
                    </a:p>
                  </a:txBody>
                  <a:tcPr/>
                </a:tc>
              </a:tr>
              <a:tr h="0">
                <a:tc>
                  <a:txBody>
                    <a:bodyPr/>
                    <a:lstStyle/>
                    <a:p>
                      <a:r>
                        <a:rPr lang="en-US" sz="1200" dirty="0" smtClean="0"/>
                        <a:t>692.4</a:t>
                      </a:r>
                      <a:endParaRPr lang="en-US" sz="1200" dirty="0"/>
                    </a:p>
                  </a:txBody>
                  <a:tcPr/>
                </a:tc>
                <a:tc>
                  <a:txBody>
                    <a:bodyPr/>
                    <a:lstStyle/>
                    <a:p>
                      <a:r>
                        <a:rPr lang="en-US" sz="1200" dirty="0" smtClean="0"/>
                        <a:t>L25.3</a:t>
                      </a:r>
                      <a:endParaRPr lang="en-US" sz="1200" dirty="0"/>
                    </a:p>
                  </a:txBody>
                  <a:tcPr/>
                </a:tc>
                <a:tc gridSpan="3">
                  <a:txBody>
                    <a:bodyPr/>
                    <a:lstStyle/>
                    <a:p>
                      <a:pPr marL="0" indent="0">
                        <a:buFont typeface="Arial" panose="020B0604020202020204" pitchFamily="34" charset="0"/>
                        <a:buNone/>
                      </a:pPr>
                      <a:r>
                        <a:rPr lang="en-US" sz="1200" dirty="0" smtClean="0"/>
                        <a:t>Unspecified contact dermatitis due to other chemical products</a:t>
                      </a:r>
                      <a:endParaRPr lang="en-US" sz="1200" dirty="0"/>
                    </a:p>
                  </a:txBody>
                  <a:tcPr/>
                </a:tc>
                <a:tc hMerge="1">
                  <a:txBody>
                    <a:bodyPr/>
                    <a:lstStyle/>
                    <a:p>
                      <a:pPr marL="285750" indent="-285750">
                        <a:buFont typeface="Arial" panose="020B0604020202020204" pitchFamily="34" charset="0"/>
                        <a:buChar char="•"/>
                      </a:pPr>
                      <a:endParaRPr lang="en-US" sz="1200" dirty="0" smtClean="0"/>
                    </a:p>
                  </a:txBody>
                  <a:tcPr/>
                </a:tc>
                <a:tc hMerge="1">
                  <a:txBody>
                    <a:bodyPr/>
                    <a:lstStyle/>
                    <a:p>
                      <a:pPr marL="285750" indent="-285750">
                        <a:buFont typeface="Arial" panose="020B0604020202020204" pitchFamily="34" charset="0"/>
                        <a:buChar char="•"/>
                      </a:pPr>
                      <a:endParaRPr lang="en-US" sz="1200" dirty="0"/>
                    </a:p>
                  </a:txBody>
                  <a:tcPr/>
                </a:tc>
              </a:tr>
              <a:tr h="0">
                <a:tc>
                  <a:txBody>
                    <a:bodyPr/>
                    <a:lstStyle/>
                    <a:p>
                      <a:r>
                        <a:rPr lang="en-US" sz="1200" dirty="0" smtClean="0"/>
                        <a:t>692.5</a:t>
                      </a:r>
                      <a:endParaRPr lang="en-US" sz="1200" dirty="0"/>
                    </a:p>
                  </a:txBody>
                  <a:tcPr/>
                </a:tc>
                <a:tc>
                  <a:txBody>
                    <a:bodyPr/>
                    <a:lstStyle/>
                    <a:p>
                      <a:r>
                        <a:rPr lang="en-US" sz="1200" dirty="0" smtClean="0"/>
                        <a:t>L25.4</a:t>
                      </a:r>
                      <a:endParaRPr lang="en-US" sz="1200" dirty="0"/>
                    </a:p>
                  </a:txBody>
                  <a:tcPr/>
                </a:tc>
                <a:tc gridSpan="3">
                  <a:txBody>
                    <a:bodyPr/>
                    <a:lstStyle/>
                    <a:p>
                      <a:pPr marL="0" indent="0">
                        <a:buFont typeface="Arial" panose="020B0604020202020204" pitchFamily="34" charset="0"/>
                        <a:buNone/>
                      </a:pPr>
                      <a:r>
                        <a:rPr lang="en-US" sz="1200" dirty="0" smtClean="0"/>
                        <a:t>Unspecified contact dermatitis due to food in contact with skin</a:t>
                      </a:r>
                      <a:endParaRPr lang="en-US" sz="1200" dirty="0"/>
                    </a:p>
                  </a:txBody>
                  <a:tcPr/>
                </a:tc>
                <a:tc hMerge="1">
                  <a:txBody>
                    <a:bodyPr/>
                    <a:lstStyle/>
                    <a:p>
                      <a:pPr marL="285750" indent="-285750">
                        <a:buFont typeface="Arial" panose="020B0604020202020204" pitchFamily="34" charset="0"/>
                        <a:buChar char="•"/>
                      </a:pPr>
                      <a:endParaRPr lang="en-US" sz="1200" dirty="0" smtClean="0"/>
                    </a:p>
                  </a:txBody>
                  <a:tcPr/>
                </a:tc>
                <a:tc hMerge="1">
                  <a:txBody>
                    <a:bodyPr/>
                    <a:lstStyle/>
                    <a:p>
                      <a:pPr marL="285750" indent="-285750">
                        <a:buFont typeface="Arial" panose="020B0604020202020204" pitchFamily="34" charset="0"/>
                        <a:buChar char="•"/>
                      </a:pPr>
                      <a:endParaRPr lang="en-US" sz="1200" dirty="0"/>
                    </a:p>
                  </a:txBody>
                  <a:tcPr/>
                </a:tc>
              </a:tr>
              <a:tr h="259080">
                <a:tc>
                  <a:txBody>
                    <a:bodyPr/>
                    <a:lstStyle/>
                    <a:p>
                      <a:r>
                        <a:rPr lang="en-US" sz="1200" dirty="0" smtClean="0"/>
                        <a:t>692.6</a:t>
                      </a:r>
                      <a:endParaRPr lang="en-US" sz="1200" dirty="0"/>
                    </a:p>
                  </a:txBody>
                  <a:tcPr/>
                </a:tc>
                <a:tc>
                  <a:txBody>
                    <a:bodyPr/>
                    <a:lstStyle/>
                    <a:p>
                      <a:r>
                        <a:rPr lang="en-US" sz="1200" dirty="0" smtClean="0"/>
                        <a:t>L25.5</a:t>
                      </a:r>
                    </a:p>
                  </a:txBody>
                  <a:tcPr/>
                </a:tc>
                <a:tc gridSpan="3">
                  <a:txBody>
                    <a:bodyPr/>
                    <a:lstStyle/>
                    <a:p>
                      <a:pPr marL="0" indent="0">
                        <a:buFont typeface="Arial" panose="020B0604020202020204" pitchFamily="34" charset="0"/>
                        <a:buNone/>
                      </a:pPr>
                      <a:r>
                        <a:rPr lang="en-US" sz="1200" dirty="0" smtClean="0"/>
                        <a:t>Unspecified contact dermatitis due to plants, except food</a:t>
                      </a:r>
                      <a:endParaRPr lang="en-US" sz="1200" dirty="0"/>
                    </a:p>
                  </a:txBody>
                  <a:tcPr/>
                </a:tc>
                <a:tc hMerge="1">
                  <a:txBody>
                    <a:bodyPr/>
                    <a:lstStyle/>
                    <a:p>
                      <a:pPr marL="285750" indent="-285750">
                        <a:buFont typeface="Arial" panose="020B0604020202020204" pitchFamily="34" charset="0"/>
                        <a:buChar char="•"/>
                      </a:pPr>
                      <a:endParaRPr lang="en-US" sz="1200" dirty="0" smtClean="0"/>
                    </a:p>
                  </a:txBody>
                  <a:tcPr/>
                </a:tc>
                <a:tc hMerge="1">
                  <a:txBody>
                    <a:bodyPr/>
                    <a:lstStyle/>
                    <a:p>
                      <a:pPr marL="285750" indent="-285750">
                        <a:buFont typeface="Arial" panose="020B0604020202020204" pitchFamily="34" charset="0"/>
                        <a:buChar char="•"/>
                      </a:pPr>
                      <a:endParaRPr lang="en-US" sz="1200" dirty="0"/>
                    </a:p>
                  </a:txBody>
                  <a:tcPr/>
                </a:tc>
              </a:tr>
              <a:tr h="0">
                <a:tc>
                  <a:txBody>
                    <a:bodyPr/>
                    <a:lstStyle/>
                    <a:p>
                      <a:r>
                        <a:rPr lang="en-US" sz="1200" dirty="0" smtClean="0"/>
                        <a:t>692.89</a:t>
                      </a:r>
                      <a:endParaRPr lang="en-US" sz="1200" dirty="0"/>
                    </a:p>
                  </a:txBody>
                  <a:tcPr/>
                </a:tc>
                <a:tc>
                  <a:txBody>
                    <a:bodyPr/>
                    <a:lstStyle/>
                    <a:p>
                      <a:r>
                        <a:rPr lang="en-US" sz="1200" dirty="0" smtClean="0"/>
                        <a:t>L25.8</a:t>
                      </a:r>
                      <a:endParaRPr lang="en-US" sz="1200" dirty="0"/>
                    </a:p>
                  </a:txBody>
                  <a:tcPr/>
                </a:tc>
                <a:tc gridSpan="3">
                  <a:txBody>
                    <a:bodyPr/>
                    <a:lstStyle/>
                    <a:p>
                      <a:pPr marL="0" indent="0">
                        <a:buFont typeface="Arial" panose="020B0604020202020204" pitchFamily="34" charset="0"/>
                        <a:buNone/>
                      </a:pPr>
                      <a:r>
                        <a:rPr lang="en-US" sz="1200" dirty="0" smtClean="0"/>
                        <a:t>Unspecified contact dermatitis due to other agents</a:t>
                      </a:r>
                      <a:endParaRPr lang="en-US" sz="1200" dirty="0"/>
                    </a:p>
                  </a:txBody>
                  <a:tcPr/>
                </a:tc>
                <a:tc hMerge="1">
                  <a:txBody>
                    <a:bodyPr/>
                    <a:lstStyle/>
                    <a:p>
                      <a:endParaRPr lang="en-US"/>
                    </a:p>
                  </a:txBody>
                  <a:tcPr/>
                </a:tc>
                <a:tc hMerge="1">
                  <a:txBody>
                    <a:bodyPr/>
                    <a:lstStyle/>
                    <a:p>
                      <a:endParaRPr lang="en-US"/>
                    </a:p>
                  </a:txBody>
                  <a:tcPr/>
                </a:tc>
              </a:tr>
            </a:tbl>
          </a:graphicData>
        </a:graphic>
      </p:graphicFrame>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2609" y="6122729"/>
            <a:ext cx="1784839" cy="727873"/>
          </a:xfrm>
          <a:prstGeom prst="rect">
            <a:avLst/>
          </a:prstGeom>
        </p:spPr>
      </p:pic>
    </p:spTree>
    <p:extLst>
      <p:ext uri="{BB962C8B-B14F-4D97-AF65-F5344CB8AC3E}">
        <p14:creationId xmlns:p14="http://schemas.microsoft.com/office/powerpoint/2010/main" val="265255826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6882" y="1752600"/>
            <a:ext cx="8229600" cy="3763963"/>
          </a:xfrm>
        </p:spPr>
        <p:txBody>
          <a:bodyPr>
            <a:normAutofit/>
          </a:bodyPr>
          <a:lstStyle/>
          <a:p>
            <a:r>
              <a:rPr lang="en-US" sz="2800" dirty="0"/>
              <a:t>In this block the terms dermatitis and eczema are used synonymously and interchangeably.</a:t>
            </a:r>
            <a:endParaRPr lang="en-US" sz="2400" dirty="0"/>
          </a:p>
        </p:txBody>
      </p:sp>
      <p:sp>
        <p:nvSpPr>
          <p:cNvPr id="5" name="Rectangle 4"/>
          <p:cNvSpPr/>
          <p:nvPr/>
        </p:nvSpPr>
        <p:spPr>
          <a:xfrm>
            <a:off x="0" y="228600"/>
            <a:ext cx="9144000" cy="1143000"/>
          </a:xfrm>
          <a:prstGeom prst="rect">
            <a:avLst/>
          </a:prstGeom>
          <a:solidFill>
            <a:srgbClr val="000000">
              <a:alpha val="67843"/>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p:nvPr>
        </p:nvSpPr>
        <p:spPr>
          <a:xfrm>
            <a:off x="76200" y="274638"/>
            <a:ext cx="8610600" cy="1020762"/>
          </a:xfrm>
        </p:spPr>
        <p:txBody>
          <a:bodyPr>
            <a:normAutofit fontScale="90000"/>
          </a:bodyPr>
          <a:lstStyle/>
          <a:p>
            <a:pPr algn="l"/>
            <a:r>
              <a:rPr lang="en-US"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Allergic Rhinitis Documentation Tips</a:t>
            </a:r>
            <a:endParaRPr lang="en-US"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67600" y="6130127"/>
            <a:ext cx="1784839" cy="727873"/>
          </a:xfrm>
          <a:prstGeom prst="rect">
            <a:avLst/>
          </a:prstGeom>
        </p:spPr>
      </p:pic>
    </p:spTree>
    <p:extLst>
      <p:ext uri="{BB962C8B-B14F-4D97-AF65-F5344CB8AC3E}">
        <p14:creationId xmlns:p14="http://schemas.microsoft.com/office/powerpoint/2010/main" val="383567929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139369922"/>
              </p:ext>
            </p:extLst>
          </p:nvPr>
        </p:nvGraphicFramePr>
        <p:xfrm>
          <a:off x="457200" y="228600"/>
          <a:ext cx="8229600" cy="6360160"/>
        </p:xfrm>
        <a:graphic>
          <a:graphicData uri="http://schemas.openxmlformats.org/drawingml/2006/table">
            <a:tbl>
              <a:tblPr firstRow="1" bandRow="1">
                <a:tableStyleId>{37CE84F3-28C3-443E-9E96-99CF82512B78}</a:tableStyleId>
              </a:tblPr>
              <a:tblGrid>
                <a:gridCol w="990600"/>
                <a:gridCol w="655320"/>
                <a:gridCol w="411480"/>
                <a:gridCol w="1234440"/>
                <a:gridCol w="975360"/>
                <a:gridCol w="2133600"/>
                <a:gridCol w="1828800"/>
              </a:tblGrid>
              <a:tr h="370840">
                <a:tc gridSpan="7">
                  <a:txBody>
                    <a:bodyPr/>
                    <a:lstStyle/>
                    <a:p>
                      <a:r>
                        <a:rPr lang="en-US" dirty="0" smtClean="0"/>
                        <a:t>Other adverse food reactions</a:t>
                      </a:r>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r>
                        <a:rPr lang="en-US" sz="1200" b="1" dirty="0" smtClean="0"/>
                        <a:t>ICD-9 Code</a:t>
                      </a:r>
                      <a:endParaRPr lang="en-US" sz="1200" b="1" dirty="0">
                        <a:solidFill>
                          <a:schemeClr val="tx1"/>
                        </a:solidFill>
                      </a:endParaRPr>
                    </a:p>
                  </a:txBody>
                  <a:tcPr/>
                </a:tc>
                <a:tc gridSpan="2">
                  <a:txBody>
                    <a:bodyPr/>
                    <a:lstStyle/>
                    <a:p>
                      <a:r>
                        <a:rPr lang="en-US" sz="1200" b="1" dirty="0" smtClean="0"/>
                        <a:t>ICD-10 Code</a:t>
                      </a:r>
                      <a:endParaRPr lang="en-US" sz="1200" b="1" dirty="0">
                        <a:solidFill>
                          <a:schemeClr val="tx1"/>
                        </a:solidFill>
                      </a:endParaRPr>
                    </a:p>
                  </a:txBody>
                  <a:tcPr/>
                </a:tc>
                <a:tc hMerge="1">
                  <a:txBody>
                    <a:bodyPr/>
                    <a:lstStyle/>
                    <a:p>
                      <a:endParaRPr lang="en-US" sz="1200" b="1" dirty="0">
                        <a:solidFill>
                          <a:schemeClr val="tx1"/>
                        </a:solidFill>
                      </a:endParaRPr>
                    </a:p>
                  </a:txBody>
                  <a:tcPr/>
                </a:tc>
                <a:tc gridSpan="2">
                  <a:txBody>
                    <a:bodyPr/>
                    <a:lstStyle/>
                    <a:p>
                      <a:r>
                        <a:rPr lang="en-US" sz="1200" b="1" dirty="0" smtClean="0"/>
                        <a:t>Description</a:t>
                      </a:r>
                      <a:endParaRPr lang="en-US" sz="1200" b="1" dirty="0">
                        <a:solidFill>
                          <a:schemeClr val="tx1"/>
                        </a:solidFill>
                      </a:endParaRPr>
                    </a:p>
                  </a:txBody>
                  <a:tcPr/>
                </a:tc>
                <a:tc hMerge="1">
                  <a:txBody>
                    <a:bodyPr/>
                    <a:lstStyle/>
                    <a:p>
                      <a:endParaRPr lang="en-US" sz="1200" b="1" dirty="0">
                        <a:solidFill>
                          <a:schemeClr val="tx1"/>
                        </a:solidFill>
                      </a:endParaRPr>
                    </a:p>
                  </a:txBody>
                  <a:tcPr/>
                </a:tc>
                <a:tc>
                  <a:txBody>
                    <a:bodyPr/>
                    <a:lstStyle/>
                    <a:p>
                      <a:r>
                        <a:rPr lang="en-US" sz="1200" b="1" dirty="0" smtClean="0"/>
                        <a:t>Excludes1</a:t>
                      </a:r>
                      <a:endParaRPr lang="en-US" sz="1200" b="1" dirty="0">
                        <a:solidFill>
                          <a:schemeClr val="tx1"/>
                        </a:solidFill>
                      </a:endParaRPr>
                    </a:p>
                  </a:txBody>
                  <a:tcPr/>
                </a:tc>
                <a:tc>
                  <a:txBody>
                    <a:bodyPr/>
                    <a:lstStyle/>
                    <a:p>
                      <a:r>
                        <a:rPr lang="en-US" sz="1200" b="1" dirty="0" smtClean="0"/>
                        <a:t>Excludes2</a:t>
                      </a:r>
                      <a:endParaRPr lang="en-US" sz="1200" b="1" dirty="0">
                        <a:solidFill>
                          <a:schemeClr val="tx1"/>
                        </a:solidFill>
                      </a:endParaRPr>
                    </a:p>
                  </a:txBody>
                  <a:tcPr/>
                </a:tc>
              </a:tr>
              <a:tr h="370840">
                <a:tc>
                  <a:txBody>
                    <a:bodyPr/>
                    <a:lstStyle/>
                    <a:p>
                      <a:r>
                        <a:rPr lang="en-US" sz="1400" dirty="0" smtClean="0"/>
                        <a:t>995.7</a:t>
                      </a:r>
                    </a:p>
                    <a:p>
                      <a:endParaRPr lang="en-US" sz="1400" dirty="0"/>
                    </a:p>
                  </a:txBody>
                  <a:tcPr/>
                </a:tc>
                <a:tc gridSpan="2">
                  <a:txBody>
                    <a:bodyPr/>
                    <a:lstStyle/>
                    <a:p>
                      <a:r>
                        <a:rPr lang="en-US" sz="1400" dirty="0" smtClean="0"/>
                        <a:t>T78.1XX-</a:t>
                      </a:r>
                      <a:endParaRPr lang="en-US" sz="1400" dirty="0"/>
                    </a:p>
                  </a:txBody>
                  <a:tcPr/>
                </a:tc>
                <a:tc hMerge="1">
                  <a:txBody>
                    <a:bodyPr/>
                    <a:lstStyle/>
                    <a:p>
                      <a:endParaRPr lang="en-US" sz="1400" dirty="0"/>
                    </a:p>
                  </a:txBody>
                  <a:tcPr/>
                </a:tc>
                <a:tc gridSpan="2">
                  <a:txBody>
                    <a:bodyPr/>
                    <a:lstStyle/>
                    <a:p>
                      <a:r>
                        <a:rPr lang="en-US" sz="1400" dirty="0" smtClean="0"/>
                        <a:t>Other adverse food reactions, not elsewhere </a:t>
                      </a:r>
                      <a:r>
                        <a:rPr lang="en-US" sz="1400" dirty="0" smtClean="0"/>
                        <a:t>classified</a:t>
                      </a:r>
                      <a:endParaRPr lang="en-US" sz="1400" dirty="0"/>
                    </a:p>
                  </a:txBody>
                  <a:tcPr/>
                </a:tc>
                <a:tc hMerge="1">
                  <a:txBody>
                    <a:bodyPr/>
                    <a:lstStyle/>
                    <a:p>
                      <a:endParaRPr lang="en-US" sz="1400" dirty="0"/>
                    </a:p>
                  </a:txBody>
                  <a:tcPr/>
                </a:tc>
                <a:tc>
                  <a:txBody>
                    <a:bodyPr/>
                    <a:lstStyle/>
                    <a:p>
                      <a:pPr marL="285750" indent="-285750">
                        <a:buFont typeface="Arial" panose="020B0604020202020204" pitchFamily="34" charset="0"/>
                        <a:buChar char="•"/>
                      </a:pPr>
                      <a:r>
                        <a:rPr lang="en-US" sz="1400" dirty="0" smtClean="0"/>
                        <a:t>anaphylactic reaction or shock due to adverse food reaction (T78.0-)</a:t>
                      </a:r>
                    </a:p>
                    <a:p>
                      <a:pPr marL="285750" indent="-285750">
                        <a:buFont typeface="Arial" panose="020B0604020202020204" pitchFamily="34" charset="0"/>
                        <a:buChar char="•"/>
                      </a:pPr>
                      <a:r>
                        <a:rPr lang="en-US" sz="1400" dirty="0" smtClean="0"/>
                        <a:t>anaphylactic reaction due to food (T78.0-)</a:t>
                      </a:r>
                    </a:p>
                    <a:p>
                      <a:pPr marL="285750" indent="-285750">
                        <a:buFont typeface="Arial" panose="020B0604020202020204" pitchFamily="34" charset="0"/>
                        <a:buChar char="•"/>
                      </a:pPr>
                      <a:r>
                        <a:rPr lang="en-US" sz="1400" dirty="0" smtClean="0"/>
                        <a:t>bacterial food borne intoxications (A05.-)</a:t>
                      </a:r>
                      <a:endParaRPr lang="en-US" sz="1400" dirty="0"/>
                    </a:p>
                  </a:txBody>
                  <a:tcPr/>
                </a:tc>
                <a:tc>
                  <a:txBody>
                    <a:bodyPr/>
                    <a:lstStyle/>
                    <a:p>
                      <a:pPr marL="285750" indent="-285750">
                        <a:buFont typeface="Arial" panose="020B0604020202020204" pitchFamily="34" charset="0"/>
                        <a:buChar char="•"/>
                      </a:pPr>
                      <a:r>
                        <a:rPr lang="en-US" sz="1400" dirty="0" smtClean="0"/>
                        <a:t>complications of surgical and medical care NEC (T80-T88)</a:t>
                      </a:r>
                    </a:p>
                    <a:p>
                      <a:pPr marL="285750" indent="-285750">
                        <a:buFont typeface="Arial" panose="020B0604020202020204" pitchFamily="34" charset="0"/>
                        <a:buChar char="•"/>
                      </a:pPr>
                      <a:r>
                        <a:rPr lang="en-US" sz="1400" dirty="0" smtClean="0"/>
                        <a:t>allergic </a:t>
                      </a:r>
                      <a:r>
                        <a:rPr lang="en-US" sz="1400" dirty="0" smtClean="0"/>
                        <a:t>and dietetic gastroenteritis and colitis (K52.2)</a:t>
                      </a:r>
                    </a:p>
                    <a:p>
                      <a:pPr marL="285750" indent="-285750">
                        <a:buFont typeface="Arial" panose="020B0604020202020204" pitchFamily="34" charset="0"/>
                        <a:buChar char="•"/>
                      </a:pPr>
                      <a:r>
                        <a:rPr lang="en-US" sz="1400" dirty="0" smtClean="0"/>
                        <a:t>allergic rhinitis due to food (J30.5)</a:t>
                      </a:r>
                    </a:p>
                    <a:p>
                      <a:pPr marL="285750" indent="-285750">
                        <a:buFont typeface="Arial" panose="020B0604020202020204" pitchFamily="34" charset="0"/>
                        <a:buChar char="•"/>
                      </a:pPr>
                      <a:r>
                        <a:rPr lang="en-US" sz="1400" dirty="0" smtClean="0"/>
                        <a:t>dermatitis due to food in contact with skin (L23.6, L24.6, L25.4)</a:t>
                      </a:r>
                    </a:p>
                    <a:p>
                      <a:pPr marL="285750" indent="-285750">
                        <a:buFont typeface="Arial" panose="020B0604020202020204" pitchFamily="34" charset="0"/>
                        <a:buChar char="•"/>
                      </a:pPr>
                      <a:r>
                        <a:rPr lang="en-US" sz="1400" dirty="0" smtClean="0"/>
                        <a:t>dermatitis due to ingested food (L27.2)</a:t>
                      </a:r>
                      <a:endParaRPr lang="en-US" sz="1400" dirty="0"/>
                    </a:p>
                  </a:txBody>
                  <a:tcPr/>
                </a:tc>
              </a:tr>
              <a:tr h="370840">
                <a:tc gridSpan="7">
                  <a:txBody>
                    <a:bodyPr/>
                    <a:lstStyle/>
                    <a:p>
                      <a:r>
                        <a:rPr lang="en-US" sz="1400" dirty="0" smtClean="0"/>
                        <a:t>There are more specific code choice selections</a:t>
                      </a:r>
                      <a:r>
                        <a:rPr lang="en-US" sz="1400" baseline="0" dirty="0"/>
                        <a:t> </a:t>
                      </a:r>
                      <a:r>
                        <a:rPr lang="en-US" sz="1400" baseline="0" dirty="0" smtClean="0"/>
                        <a:t>below:</a:t>
                      </a:r>
                      <a:endParaRPr lang="en-US" sz="1400" dirty="0" smtClean="0"/>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gridSpan="2">
                  <a:txBody>
                    <a:bodyPr/>
                    <a:lstStyle/>
                    <a:p>
                      <a:endParaRPr lang="en-US" sz="1400" dirty="0"/>
                    </a:p>
                  </a:txBody>
                  <a:tcPr/>
                </a:tc>
                <a:tc hMerge="1">
                  <a:txBody>
                    <a:bodyPr/>
                    <a:lstStyle/>
                    <a:p>
                      <a:endParaRPr lang="en-US"/>
                    </a:p>
                  </a:txBody>
                  <a:tcPr/>
                </a:tc>
                <a:tc gridSpan="2">
                  <a:txBody>
                    <a:bodyPr/>
                    <a:lstStyle/>
                    <a:p>
                      <a:r>
                        <a:rPr lang="en-US" sz="1400" dirty="0" smtClean="0"/>
                        <a:t>T78.0-</a:t>
                      </a:r>
                      <a:endParaRPr lang="en-US" sz="1400" dirty="0"/>
                    </a:p>
                  </a:txBody>
                  <a:tcPr/>
                </a:tc>
                <a:tc hMerge="1">
                  <a:txBody>
                    <a:bodyPr/>
                    <a:lstStyle/>
                    <a:p>
                      <a:endParaRPr lang="en-US"/>
                    </a:p>
                  </a:txBody>
                  <a:tcPr/>
                </a:tc>
                <a:tc gridSpan="3">
                  <a:txBody>
                    <a:bodyPr/>
                    <a:lstStyle/>
                    <a:p>
                      <a:r>
                        <a:rPr lang="en-US" sz="1400" dirty="0" smtClean="0"/>
                        <a:t>Anaphylactic reaction due to food</a:t>
                      </a:r>
                      <a:endParaRPr lang="en-US" sz="1400" dirty="0"/>
                    </a:p>
                  </a:txBody>
                  <a:tcPr/>
                </a:tc>
                <a:tc hMerge="1">
                  <a:txBody>
                    <a:bodyPr/>
                    <a:lstStyle/>
                    <a:p>
                      <a:endParaRPr lang="en-US" dirty="0"/>
                    </a:p>
                  </a:txBody>
                  <a:tcPr/>
                </a:tc>
                <a:tc hMerge="1">
                  <a:txBody>
                    <a:bodyPr/>
                    <a:lstStyle/>
                    <a:p>
                      <a:endParaRPr lang="en-US" dirty="0"/>
                    </a:p>
                  </a:txBody>
                  <a:tcPr/>
                </a:tc>
              </a:tr>
              <a:tr h="370840">
                <a:tc gridSpan="7">
                  <a:txBody>
                    <a:bodyPr/>
                    <a:lstStyle/>
                    <a:p>
                      <a:r>
                        <a:rPr lang="en-US" sz="1400" dirty="0" smtClean="0"/>
                        <a:t>The appropriate 7th character is to be added to code T66</a:t>
                      </a:r>
                    </a:p>
                    <a:p>
                      <a:r>
                        <a:rPr lang="en-US" sz="1400" dirty="0" smtClean="0"/>
                        <a:t>A - initial encounter</a:t>
                      </a:r>
                    </a:p>
                    <a:p>
                      <a:r>
                        <a:rPr lang="en-US" sz="1400" dirty="0" smtClean="0"/>
                        <a:t>D - subsequent encounter</a:t>
                      </a:r>
                    </a:p>
                    <a:p>
                      <a:r>
                        <a:rPr lang="en-US" sz="1400" dirty="0" smtClean="0"/>
                        <a:t>S - </a:t>
                      </a:r>
                      <a:r>
                        <a:rPr lang="en-US" sz="1400" dirty="0" err="1" smtClean="0"/>
                        <a:t>sequela</a:t>
                      </a:r>
                      <a:endParaRPr lang="en-US" sz="1400" dirty="0"/>
                    </a:p>
                  </a:txBody>
                  <a:tcPr/>
                </a:tc>
                <a:tc hMerge="1">
                  <a:txBody>
                    <a:bodyPr/>
                    <a:lstStyle/>
                    <a:p>
                      <a:endParaRPr lang="en-US"/>
                    </a:p>
                  </a:txBody>
                  <a:tcPr/>
                </a:tc>
                <a:tc hMerge="1">
                  <a:txBody>
                    <a:bodyPr/>
                    <a:lstStyle/>
                    <a:p>
                      <a:endParaRPr lang="en-US" sz="1400" dirty="0"/>
                    </a:p>
                  </a:txBody>
                  <a:tcPr/>
                </a:tc>
                <a:tc hMerge="1">
                  <a:txBody>
                    <a:bodyPr/>
                    <a:lstStyle/>
                    <a:p>
                      <a:endParaRPr lang="en-US"/>
                    </a:p>
                  </a:txBody>
                  <a:tcPr/>
                </a:tc>
                <a:tc hMerge="1">
                  <a:txBody>
                    <a:bodyPr/>
                    <a:lstStyle/>
                    <a:p>
                      <a:endParaRPr lang="en-US" sz="1400" dirty="0"/>
                    </a:p>
                  </a:txBody>
                  <a:tcPr/>
                </a:tc>
                <a:tc hMerge="1">
                  <a:txBody>
                    <a:bodyPr/>
                    <a:lstStyle/>
                    <a:p>
                      <a:endParaRPr lang="en-US"/>
                    </a:p>
                  </a:txBody>
                  <a:tcPr/>
                </a:tc>
                <a:tc hMerge="1">
                  <a:txBody>
                    <a:bodyPr/>
                    <a:lstStyle/>
                    <a:p>
                      <a:endParaRPr lang="en-US"/>
                    </a:p>
                  </a:txBody>
                  <a:tcPr/>
                </a:tc>
              </a:tr>
            </a:tbl>
          </a:graphicData>
        </a:graphic>
      </p:graphicFrame>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2609" y="6122729"/>
            <a:ext cx="1784839" cy="727873"/>
          </a:xfrm>
          <a:prstGeom prst="rect">
            <a:avLst/>
          </a:prstGeom>
        </p:spPr>
      </p:pic>
    </p:spTree>
    <p:extLst>
      <p:ext uri="{BB962C8B-B14F-4D97-AF65-F5344CB8AC3E}">
        <p14:creationId xmlns:p14="http://schemas.microsoft.com/office/powerpoint/2010/main" val="286235419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6882" y="1752600"/>
            <a:ext cx="8229600" cy="3763963"/>
          </a:xfrm>
        </p:spPr>
        <p:txBody>
          <a:bodyPr>
            <a:noAutofit/>
          </a:bodyPr>
          <a:lstStyle/>
          <a:p>
            <a:r>
              <a:rPr lang="en-US" sz="2800" dirty="0"/>
              <a:t>Use additional code to identify the type of reaction</a:t>
            </a:r>
          </a:p>
          <a:p>
            <a:r>
              <a:rPr lang="en-US" sz="2800" dirty="0" smtClean="0"/>
              <a:t>Use </a:t>
            </a:r>
            <a:r>
              <a:rPr lang="en-US" sz="2800" dirty="0"/>
              <a:t>secondary code(s) from Chapter 20, External causes of morbidity, to indicate cause of injury. Codes within the T section that include the external cause do not require an additional external cause </a:t>
            </a:r>
            <a:r>
              <a:rPr lang="en-US" sz="2800" dirty="0" smtClean="0"/>
              <a:t>code</a:t>
            </a:r>
            <a:endParaRPr lang="en-US" sz="2800" dirty="0"/>
          </a:p>
        </p:txBody>
      </p:sp>
      <p:sp>
        <p:nvSpPr>
          <p:cNvPr id="5" name="Rectangle 4"/>
          <p:cNvSpPr/>
          <p:nvPr/>
        </p:nvSpPr>
        <p:spPr>
          <a:xfrm>
            <a:off x="0" y="228600"/>
            <a:ext cx="9144000" cy="1143000"/>
          </a:xfrm>
          <a:prstGeom prst="rect">
            <a:avLst/>
          </a:prstGeom>
          <a:solidFill>
            <a:srgbClr val="000000">
              <a:alpha val="67843"/>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p:nvPr>
        </p:nvSpPr>
        <p:spPr>
          <a:xfrm>
            <a:off x="76200" y="274638"/>
            <a:ext cx="8610600" cy="1020762"/>
          </a:xfrm>
        </p:spPr>
        <p:txBody>
          <a:bodyPr>
            <a:normAutofit/>
          </a:bodyPr>
          <a:lstStyle/>
          <a:p>
            <a:r>
              <a:rPr lang="en-US"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Documentation Tips</a:t>
            </a:r>
            <a:endParaRPr lang="en-US"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67600" y="6130127"/>
            <a:ext cx="1784839" cy="727873"/>
          </a:xfrm>
          <a:prstGeom prst="rect">
            <a:avLst/>
          </a:prstGeom>
        </p:spPr>
      </p:pic>
    </p:spTree>
    <p:extLst>
      <p:ext uri="{BB962C8B-B14F-4D97-AF65-F5344CB8AC3E}">
        <p14:creationId xmlns:p14="http://schemas.microsoft.com/office/powerpoint/2010/main" val="236518347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071026121"/>
              </p:ext>
            </p:extLst>
          </p:nvPr>
        </p:nvGraphicFramePr>
        <p:xfrm>
          <a:off x="457200" y="228600"/>
          <a:ext cx="8229600" cy="3058160"/>
        </p:xfrm>
        <a:graphic>
          <a:graphicData uri="http://schemas.openxmlformats.org/drawingml/2006/table">
            <a:tbl>
              <a:tblPr firstRow="1" bandRow="1">
                <a:tableStyleId>{37CE84F3-28C3-443E-9E96-99CF82512B78}</a:tableStyleId>
              </a:tblPr>
              <a:tblGrid>
                <a:gridCol w="990600"/>
                <a:gridCol w="1066800"/>
                <a:gridCol w="2209800"/>
                <a:gridCol w="1905000"/>
                <a:gridCol w="2057400"/>
              </a:tblGrid>
              <a:tr h="370840">
                <a:tc gridSpan="5">
                  <a:txBody>
                    <a:bodyPr/>
                    <a:lstStyle/>
                    <a:p>
                      <a:r>
                        <a:rPr lang="en-US" dirty="0" err="1" smtClean="0"/>
                        <a:t>Angioneurotic</a:t>
                      </a:r>
                      <a:r>
                        <a:rPr lang="en-US" dirty="0" smtClean="0"/>
                        <a:t> edema</a:t>
                      </a:r>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r>
              <a:tr h="370840">
                <a:tc>
                  <a:txBody>
                    <a:bodyPr/>
                    <a:lstStyle/>
                    <a:p>
                      <a:r>
                        <a:rPr lang="en-US" sz="1200" b="1" dirty="0" smtClean="0"/>
                        <a:t>ICD-9 Code</a:t>
                      </a:r>
                      <a:endParaRPr lang="en-US" sz="1200" b="1" dirty="0">
                        <a:solidFill>
                          <a:schemeClr val="tx1"/>
                        </a:solidFill>
                      </a:endParaRPr>
                    </a:p>
                  </a:txBody>
                  <a:tcPr/>
                </a:tc>
                <a:tc>
                  <a:txBody>
                    <a:bodyPr/>
                    <a:lstStyle/>
                    <a:p>
                      <a:r>
                        <a:rPr lang="en-US" sz="1200" b="1" dirty="0" smtClean="0"/>
                        <a:t>ICD-10 Code</a:t>
                      </a:r>
                      <a:endParaRPr lang="en-US" sz="1200" b="1" dirty="0">
                        <a:solidFill>
                          <a:schemeClr val="tx1"/>
                        </a:solidFill>
                      </a:endParaRPr>
                    </a:p>
                  </a:txBody>
                  <a:tcPr/>
                </a:tc>
                <a:tc>
                  <a:txBody>
                    <a:bodyPr/>
                    <a:lstStyle/>
                    <a:p>
                      <a:r>
                        <a:rPr lang="en-US" sz="1200" b="1" dirty="0" smtClean="0"/>
                        <a:t>Description</a:t>
                      </a:r>
                      <a:endParaRPr lang="en-US" sz="1200" b="1" dirty="0">
                        <a:solidFill>
                          <a:schemeClr val="tx1"/>
                        </a:solidFill>
                      </a:endParaRPr>
                    </a:p>
                  </a:txBody>
                  <a:tcPr/>
                </a:tc>
                <a:tc>
                  <a:txBody>
                    <a:bodyPr/>
                    <a:lstStyle/>
                    <a:p>
                      <a:r>
                        <a:rPr lang="en-US" sz="1200" b="1" dirty="0" smtClean="0"/>
                        <a:t>Excludes1</a:t>
                      </a:r>
                      <a:endParaRPr lang="en-US" sz="1200" b="1" dirty="0">
                        <a:solidFill>
                          <a:schemeClr val="tx1"/>
                        </a:solidFill>
                      </a:endParaRPr>
                    </a:p>
                  </a:txBody>
                  <a:tcPr/>
                </a:tc>
                <a:tc>
                  <a:txBody>
                    <a:bodyPr/>
                    <a:lstStyle/>
                    <a:p>
                      <a:r>
                        <a:rPr lang="en-US" sz="1200" b="1" dirty="0" smtClean="0"/>
                        <a:t>Excludes2</a:t>
                      </a:r>
                      <a:endParaRPr lang="en-US" sz="1200" b="1" dirty="0">
                        <a:solidFill>
                          <a:schemeClr val="tx1"/>
                        </a:solidFill>
                      </a:endParaRPr>
                    </a:p>
                  </a:txBody>
                  <a:tcPr/>
                </a:tc>
              </a:tr>
              <a:tr h="370840">
                <a:tc>
                  <a:txBody>
                    <a:bodyPr/>
                    <a:lstStyle/>
                    <a:p>
                      <a:r>
                        <a:rPr lang="en-US" sz="1400" dirty="0" smtClean="0"/>
                        <a:t>995.1</a:t>
                      </a:r>
                      <a:endParaRPr lang="en-US" sz="1400" dirty="0" smtClean="0"/>
                    </a:p>
                    <a:p>
                      <a:endParaRPr lang="en-US" sz="1400" dirty="0"/>
                    </a:p>
                  </a:txBody>
                  <a:tcPr/>
                </a:tc>
                <a:tc>
                  <a:txBody>
                    <a:bodyPr/>
                    <a:lstStyle/>
                    <a:p>
                      <a:r>
                        <a:rPr lang="en-US" sz="1400" dirty="0" smtClean="0"/>
                        <a:t>T783XX-</a:t>
                      </a:r>
                      <a:endParaRPr lang="en-US" sz="1400" dirty="0"/>
                    </a:p>
                  </a:txBody>
                  <a:tcPr/>
                </a:tc>
                <a:tc>
                  <a:txBody>
                    <a:bodyPr/>
                    <a:lstStyle/>
                    <a:p>
                      <a:r>
                        <a:rPr lang="en-US" sz="1400" dirty="0" err="1" smtClean="0"/>
                        <a:t>Angioneurotic</a:t>
                      </a:r>
                      <a:r>
                        <a:rPr lang="en-US" sz="1400" dirty="0" smtClean="0"/>
                        <a:t> edema</a:t>
                      </a:r>
                    </a:p>
                    <a:p>
                      <a:endParaRPr lang="en-US" sz="1400" dirty="0" smtClean="0"/>
                    </a:p>
                    <a:p>
                      <a:r>
                        <a:rPr lang="en-US" sz="1400" dirty="0" smtClean="0"/>
                        <a:t>Applicable to:</a:t>
                      </a:r>
                    </a:p>
                    <a:p>
                      <a:pPr marL="285750" indent="-285750">
                        <a:buFont typeface="Arial" panose="020B0604020202020204" pitchFamily="34" charset="0"/>
                        <a:buChar char="•"/>
                      </a:pPr>
                      <a:r>
                        <a:rPr lang="en-US" sz="1400" dirty="0" smtClean="0"/>
                        <a:t>Allergic angioedema</a:t>
                      </a:r>
                    </a:p>
                    <a:p>
                      <a:pPr marL="285750" indent="-285750">
                        <a:buFont typeface="Arial" panose="020B0604020202020204" pitchFamily="34" charset="0"/>
                        <a:buChar char="•"/>
                      </a:pPr>
                      <a:r>
                        <a:rPr lang="en-US" sz="1400" dirty="0" smtClean="0"/>
                        <a:t>Giant </a:t>
                      </a:r>
                      <a:r>
                        <a:rPr lang="en-US" sz="1400" dirty="0" err="1" smtClean="0"/>
                        <a:t>urticaria</a:t>
                      </a:r>
                      <a:endParaRPr lang="en-US" sz="1400" dirty="0" smtClean="0"/>
                    </a:p>
                    <a:p>
                      <a:pPr marL="285750" indent="-285750">
                        <a:buFont typeface="Arial" panose="020B0604020202020204" pitchFamily="34" charset="0"/>
                        <a:buChar char="•"/>
                      </a:pPr>
                      <a:r>
                        <a:rPr lang="en-US" sz="1400" dirty="0" err="1" smtClean="0"/>
                        <a:t>Quincke's</a:t>
                      </a:r>
                      <a:r>
                        <a:rPr lang="en-US" sz="1400" dirty="0" smtClean="0"/>
                        <a:t> edema</a:t>
                      </a:r>
                      <a:endParaRPr lang="en-US" sz="1400" dirty="0"/>
                    </a:p>
                  </a:txBody>
                  <a:tcPr/>
                </a:tc>
                <a:tc>
                  <a:txBody>
                    <a:bodyPr/>
                    <a:lstStyle/>
                    <a:p>
                      <a:pPr marL="285750" indent="-285750">
                        <a:buFont typeface="Arial" panose="020B0604020202020204" pitchFamily="34" charset="0"/>
                        <a:buChar char="•"/>
                      </a:pPr>
                      <a:r>
                        <a:rPr lang="pt-BR" sz="1400" dirty="0" smtClean="0"/>
                        <a:t>serum urticaria (T80.6-)</a:t>
                      </a:r>
                    </a:p>
                    <a:p>
                      <a:pPr marL="285750" indent="-285750">
                        <a:buFont typeface="Arial" panose="020B0604020202020204" pitchFamily="34" charset="0"/>
                        <a:buChar char="•"/>
                      </a:pPr>
                      <a:r>
                        <a:rPr lang="pt-BR" sz="1400" dirty="0" smtClean="0"/>
                        <a:t>urticaria (L50.-)</a:t>
                      </a:r>
                      <a:endParaRPr lang="pt-BR" sz="1400" dirty="0" smtClean="0"/>
                    </a:p>
                  </a:txBody>
                  <a:tcPr/>
                </a:tc>
                <a:tc>
                  <a:txBody>
                    <a:bodyPr/>
                    <a:lstStyle/>
                    <a:p>
                      <a:pPr marL="285750" indent="-285750">
                        <a:buFont typeface="Arial" panose="020B0604020202020204" pitchFamily="34" charset="0"/>
                        <a:buChar char="•"/>
                      </a:pPr>
                      <a:r>
                        <a:rPr lang="en-US" sz="1400" dirty="0" smtClean="0"/>
                        <a:t>complications of surgical and medical care NEC (T80-T88)</a:t>
                      </a:r>
                      <a:endParaRPr lang="en-US" sz="1400" dirty="0"/>
                    </a:p>
                  </a:txBody>
                  <a:tcPr/>
                </a:tc>
              </a:tr>
              <a:tr h="370840">
                <a:tc gridSpan="5">
                  <a:txBody>
                    <a:bodyPr/>
                    <a:lstStyle/>
                    <a:p>
                      <a:r>
                        <a:rPr lang="en-US" sz="1400" dirty="0" smtClean="0"/>
                        <a:t>The appropriate 7th character is to be added to each code from category T78</a:t>
                      </a:r>
                    </a:p>
                    <a:p>
                      <a:r>
                        <a:rPr lang="en-US" sz="1400" dirty="0" smtClean="0"/>
                        <a:t>A - initial encounter</a:t>
                      </a:r>
                    </a:p>
                    <a:p>
                      <a:r>
                        <a:rPr lang="en-US" sz="1400" dirty="0" smtClean="0"/>
                        <a:t>D - subsequent encounter</a:t>
                      </a:r>
                    </a:p>
                    <a:p>
                      <a:r>
                        <a:rPr lang="en-US" sz="1400" dirty="0" smtClean="0"/>
                        <a:t>S - </a:t>
                      </a:r>
                      <a:r>
                        <a:rPr lang="en-US" sz="1400" dirty="0" err="1" smtClean="0"/>
                        <a:t>sequela</a:t>
                      </a:r>
                      <a:endParaRPr lang="en-US" sz="1400" dirty="0" smtClean="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r>
            </a:tbl>
          </a:graphicData>
        </a:graphic>
      </p:graphicFrame>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2609" y="6122729"/>
            <a:ext cx="1784839" cy="727873"/>
          </a:xfrm>
          <a:prstGeom prst="rect">
            <a:avLst/>
          </a:prstGeom>
        </p:spPr>
      </p:pic>
    </p:spTree>
    <p:extLst>
      <p:ext uri="{BB962C8B-B14F-4D97-AF65-F5344CB8AC3E}">
        <p14:creationId xmlns:p14="http://schemas.microsoft.com/office/powerpoint/2010/main" val="8810222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6882" y="1752600"/>
            <a:ext cx="8229600" cy="3763963"/>
          </a:xfrm>
        </p:spPr>
        <p:txBody>
          <a:bodyPr>
            <a:noAutofit/>
          </a:bodyPr>
          <a:lstStyle/>
          <a:p>
            <a:r>
              <a:rPr lang="en-US" sz="2800" dirty="0"/>
              <a:t>Use secondary code(s) from Chapter 20, External causes of morbidity, to indicate cause of injury. Codes within the </a:t>
            </a:r>
            <a:r>
              <a:rPr lang="en-US" sz="2800" dirty="0" err="1"/>
              <a:t>Tsection</a:t>
            </a:r>
            <a:r>
              <a:rPr lang="en-US" sz="2800" dirty="0"/>
              <a:t> that include the external cause do not require an additional external cause code</a:t>
            </a:r>
            <a:endParaRPr lang="en-US" sz="2800" dirty="0"/>
          </a:p>
        </p:txBody>
      </p:sp>
      <p:sp>
        <p:nvSpPr>
          <p:cNvPr id="5" name="Rectangle 4"/>
          <p:cNvSpPr/>
          <p:nvPr/>
        </p:nvSpPr>
        <p:spPr>
          <a:xfrm>
            <a:off x="0" y="228600"/>
            <a:ext cx="9144000" cy="1143000"/>
          </a:xfrm>
          <a:prstGeom prst="rect">
            <a:avLst/>
          </a:prstGeom>
          <a:solidFill>
            <a:srgbClr val="000000">
              <a:alpha val="67843"/>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p:nvPr>
        </p:nvSpPr>
        <p:spPr>
          <a:xfrm>
            <a:off x="76200" y="274638"/>
            <a:ext cx="8610600" cy="1020762"/>
          </a:xfrm>
        </p:spPr>
        <p:txBody>
          <a:bodyPr>
            <a:normAutofit/>
          </a:bodyPr>
          <a:lstStyle/>
          <a:p>
            <a:r>
              <a:rPr lang="en-US"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Documentation Tips</a:t>
            </a:r>
            <a:endParaRPr lang="en-US"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67600" y="6130127"/>
            <a:ext cx="1784839" cy="727873"/>
          </a:xfrm>
          <a:prstGeom prst="rect">
            <a:avLst/>
          </a:prstGeom>
        </p:spPr>
      </p:pic>
    </p:spTree>
    <p:extLst>
      <p:ext uri="{BB962C8B-B14F-4D97-AF65-F5344CB8AC3E}">
        <p14:creationId xmlns:p14="http://schemas.microsoft.com/office/powerpoint/2010/main" val="41460953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6882" y="1752600"/>
            <a:ext cx="8229600" cy="3763963"/>
          </a:xfrm>
        </p:spPr>
        <p:txBody>
          <a:bodyPr>
            <a:normAutofit fontScale="92500" lnSpcReduction="10000"/>
          </a:bodyPr>
          <a:lstStyle/>
          <a:p>
            <a:r>
              <a:rPr lang="en-US" sz="2800" b="1" dirty="0" smtClean="0">
                <a:solidFill>
                  <a:srgbClr val="C00000"/>
                </a:solidFill>
              </a:rPr>
              <a:t>21 Chapters</a:t>
            </a:r>
          </a:p>
          <a:p>
            <a:r>
              <a:rPr lang="en-US" sz="2800" b="1" dirty="0" smtClean="0">
                <a:solidFill>
                  <a:srgbClr val="C00000"/>
                </a:solidFill>
              </a:rPr>
              <a:t>Alpha-numeric codes; not case-sensitive</a:t>
            </a:r>
          </a:p>
          <a:p>
            <a:pPr lvl="1"/>
            <a:r>
              <a:rPr lang="en-US" sz="2400" dirty="0" smtClean="0"/>
              <a:t>Codes begin with Alpha letter, A-Z, excluding U</a:t>
            </a:r>
          </a:p>
          <a:p>
            <a:pPr lvl="1"/>
            <a:r>
              <a:rPr lang="en-US" sz="2400" dirty="0" smtClean="0"/>
              <a:t>Common errors</a:t>
            </a:r>
          </a:p>
          <a:p>
            <a:pPr lvl="2"/>
            <a:r>
              <a:rPr lang="en-US" sz="2000" dirty="0" smtClean="0"/>
              <a:t>I verses 1</a:t>
            </a:r>
          </a:p>
          <a:p>
            <a:pPr lvl="2"/>
            <a:r>
              <a:rPr lang="en-US" sz="2000" dirty="0" smtClean="0"/>
              <a:t>O verses 0</a:t>
            </a:r>
          </a:p>
          <a:p>
            <a:r>
              <a:rPr lang="en-US" sz="2800" b="1" dirty="0" smtClean="0">
                <a:solidFill>
                  <a:srgbClr val="C00000"/>
                </a:solidFill>
              </a:rPr>
              <a:t>“X” Placeholder</a:t>
            </a:r>
          </a:p>
          <a:p>
            <a:r>
              <a:rPr lang="en-US" sz="2800" b="1" dirty="0" smtClean="0">
                <a:solidFill>
                  <a:srgbClr val="C00000"/>
                </a:solidFill>
              </a:rPr>
              <a:t>3 to 7 characters</a:t>
            </a:r>
            <a:r>
              <a:rPr lang="en-US" sz="2800" dirty="0" smtClean="0"/>
              <a:t> </a:t>
            </a:r>
          </a:p>
          <a:p>
            <a:pPr lvl="1"/>
            <a:r>
              <a:rPr lang="en-US" sz="2400" dirty="0"/>
              <a:t>D</a:t>
            </a:r>
            <a:r>
              <a:rPr lang="en-US" sz="2400" dirty="0" smtClean="0"/>
              <a:t>ecimal following 3</a:t>
            </a:r>
            <a:r>
              <a:rPr lang="en-US" sz="2400" baseline="30000" dirty="0" smtClean="0"/>
              <a:t>rd</a:t>
            </a:r>
            <a:r>
              <a:rPr lang="en-US" sz="2400" dirty="0" smtClean="0"/>
              <a:t> character</a:t>
            </a:r>
            <a:endParaRPr lang="en-US" sz="2400" dirty="0"/>
          </a:p>
        </p:txBody>
      </p:sp>
      <p:sp>
        <p:nvSpPr>
          <p:cNvPr id="5" name="Rectangle 4"/>
          <p:cNvSpPr/>
          <p:nvPr/>
        </p:nvSpPr>
        <p:spPr>
          <a:xfrm>
            <a:off x="0" y="228600"/>
            <a:ext cx="9144000" cy="1143000"/>
          </a:xfrm>
          <a:prstGeom prst="rect">
            <a:avLst/>
          </a:prstGeom>
          <a:solidFill>
            <a:srgbClr val="000000">
              <a:alpha val="67843"/>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6200" y="274638"/>
            <a:ext cx="8610600" cy="1020762"/>
          </a:xfrm>
        </p:spPr>
        <p:txBody>
          <a:bodyPr/>
          <a:lstStyle/>
          <a:p>
            <a:pPr algn="l"/>
            <a:r>
              <a:rPr lang="en-US"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ICD-10 Code Structure</a:t>
            </a:r>
            <a:endParaRPr lang="en-US"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67600" y="6130127"/>
            <a:ext cx="1784839" cy="727873"/>
          </a:xfrm>
          <a:prstGeom prst="rect">
            <a:avLst/>
          </a:prstGeom>
        </p:spPr>
      </p:pic>
    </p:spTree>
    <p:extLst>
      <p:ext uri="{BB962C8B-B14F-4D97-AF65-F5344CB8AC3E}">
        <p14:creationId xmlns:p14="http://schemas.microsoft.com/office/powerpoint/2010/main" val="418260154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277790769"/>
              </p:ext>
            </p:extLst>
          </p:nvPr>
        </p:nvGraphicFramePr>
        <p:xfrm>
          <a:off x="457200" y="228600"/>
          <a:ext cx="8229600" cy="6202680"/>
        </p:xfrm>
        <a:graphic>
          <a:graphicData uri="http://schemas.openxmlformats.org/drawingml/2006/table">
            <a:tbl>
              <a:tblPr firstRow="1" bandRow="1">
                <a:tableStyleId>{37CE84F3-28C3-443E-9E96-99CF82512B78}</a:tableStyleId>
              </a:tblPr>
              <a:tblGrid>
                <a:gridCol w="990600"/>
                <a:gridCol w="1066800"/>
                <a:gridCol w="1828800"/>
                <a:gridCol w="3352800"/>
                <a:gridCol w="990600"/>
              </a:tblGrid>
              <a:tr h="370840">
                <a:tc gridSpan="5">
                  <a:txBody>
                    <a:bodyPr/>
                    <a:lstStyle/>
                    <a:p>
                      <a:r>
                        <a:rPr lang="en-US" dirty="0" err="1" smtClean="0"/>
                        <a:t>Urticaria</a:t>
                      </a:r>
                      <a:r>
                        <a:rPr lang="en-US" baseline="0" dirty="0" smtClean="0"/>
                        <a:t> </a:t>
                      </a:r>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r>
              <a:tr h="370840">
                <a:tc>
                  <a:txBody>
                    <a:bodyPr/>
                    <a:lstStyle/>
                    <a:p>
                      <a:r>
                        <a:rPr lang="en-US" sz="1200" b="1" dirty="0" smtClean="0"/>
                        <a:t>ICD-9 Code</a:t>
                      </a:r>
                      <a:endParaRPr lang="en-US" sz="1200" b="1" dirty="0">
                        <a:solidFill>
                          <a:schemeClr val="tx1"/>
                        </a:solidFill>
                      </a:endParaRPr>
                    </a:p>
                  </a:txBody>
                  <a:tcPr/>
                </a:tc>
                <a:tc>
                  <a:txBody>
                    <a:bodyPr/>
                    <a:lstStyle/>
                    <a:p>
                      <a:r>
                        <a:rPr lang="en-US" sz="1200" b="1" dirty="0" smtClean="0"/>
                        <a:t>ICD-10 Code</a:t>
                      </a:r>
                      <a:endParaRPr lang="en-US" sz="1200" b="1" dirty="0">
                        <a:solidFill>
                          <a:schemeClr val="tx1"/>
                        </a:solidFill>
                      </a:endParaRPr>
                    </a:p>
                  </a:txBody>
                  <a:tcPr/>
                </a:tc>
                <a:tc>
                  <a:txBody>
                    <a:bodyPr/>
                    <a:lstStyle/>
                    <a:p>
                      <a:r>
                        <a:rPr lang="en-US" sz="1200" b="1" dirty="0" smtClean="0"/>
                        <a:t>Description</a:t>
                      </a:r>
                      <a:endParaRPr lang="en-US" sz="1200" b="1" dirty="0">
                        <a:solidFill>
                          <a:schemeClr val="tx1"/>
                        </a:solidFill>
                      </a:endParaRPr>
                    </a:p>
                  </a:txBody>
                  <a:tcPr/>
                </a:tc>
                <a:tc>
                  <a:txBody>
                    <a:bodyPr/>
                    <a:lstStyle/>
                    <a:p>
                      <a:r>
                        <a:rPr lang="en-US" sz="1200" b="1" dirty="0" smtClean="0"/>
                        <a:t>Excludes1</a:t>
                      </a:r>
                      <a:endParaRPr lang="en-US" sz="1200" b="1" dirty="0">
                        <a:solidFill>
                          <a:schemeClr val="tx1"/>
                        </a:solidFill>
                      </a:endParaRPr>
                    </a:p>
                  </a:txBody>
                  <a:tcPr/>
                </a:tc>
                <a:tc>
                  <a:txBody>
                    <a:bodyPr/>
                    <a:lstStyle/>
                    <a:p>
                      <a:r>
                        <a:rPr lang="en-US" sz="1200" b="1" dirty="0" smtClean="0"/>
                        <a:t>Excludes2</a:t>
                      </a:r>
                      <a:endParaRPr lang="en-US" sz="1200" b="1" dirty="0">
                        <a:solidFill>
                          <a:schemeClr val="tx1"/>
                        </a:solidFill>
                      </a:endParaRPr>
                    </a:p>
                  </a:txBody>
                  <a:tcPr/>
                </a:tc>
              </a:tr>
              <a:tr h="370840">
                <a:tc>
                  <a:txBody>
                    <a:bodyPr/>
                    <a:lstStyle/>
                    <a:p>
                      <a:r>
                        <a:rPr lang="en-US" sz="1400" dirty="0" smtClean="0"/>
                        <a:t>708.9</a:t>
                      </a:r>
                      <a:endParaRPr lang="en-US" sz="1400" dirty="0" smtClean="0"/>
                    </a:p>
                  </a:txBody>
                  <a:tcPr/>
                </a:tc>
                <a:tc>
                  <a:txBody>
                    <a:bodyPr/>
                    <a:lstStyle/>
                    <a:p>
                      <a:r>
                        <a:rPr lang="en-US" sz="1400" dirty="0" smtClean="0"/>
                        <a:t>L50.9</a:t>
                      </a:r>
                      <a:endParaRPr lang="en-US" sz="1400" dirty="0"/>
                    </a:p>
                  </a:txBody>
                  <a:tcPr/>
                </a:tc>
                <a:tc>
                  <a:txBody>
                    <a:bodyPr/>
                    <a:lstStyle/>
                    <a:p>
                      <a:r>
                        <a:rPr lang="en-US" sz="1400" dirty="0" err="1" smtClean="0"/>
                        <a:t>Urticaria</a:t>
                      </a:r>
                      <a:r>
                        <a:rPr lang="en-US" sz="1400" dirty="0" smtClean="0"/>
                        <a:t>, unspecified</a:t>
                      </a:r>
                      <a:endParaRPr lang="en-US" sz="1400" dirty="0"/>
                    </a:p>
                  </a:txBody>
                  <a:tcPr/>
                </a:tc>
                <a:tc>
                  <a:txBody>
                    <a:bodyPr/>
                    <a:lstStyle/>
                    <a:p>
                      <a:pPr marL="285750" indent="-285750">
                        <a:buFont typeface="Arial" panose="020B0604020202020204" pitchFamily="34" charset="0"/>
                        <a:buChar char="•"/>
                      </a:pPr>
                      <a:r>
                        <a:rPr lang="pt-BR" sz="1400" dirty="0" smtClean="0"/>
                        <a:t>Lyme disease (A69.2-)</a:t>
                      </a:r>
                    </a:p>
                    <a:p>
                      <a:pPr marL="285750" indent="-285750">
                        <a:buFont typeface="Arial" panose="020B0604020202020204" pitchFamily="34" charset="0"/>
                        <a:buChar char="•"/>
                      </a:pPr>
                      <a:r>
                        <a:rPr lang="pt-BR" sz="1400" dirty="0" smtClean="0"/>
                        <a:t>rosacea (L71.-)</a:t>
                      </a:r>
                    </a:p>
                    <a:p>
                      <a:pPr marL="285750" indent="-285750">
                        <a:buFont typeface="Arial" panose="020B0604020202020204" pitchFamily="34" charset="0"/>
                        <a:buChar char="•"/>
                      </a:pPr>
                      <a:r>
                        <a:rPr lang="pt-BR" sz="1400" dirty="0" smtClean="0"/>
                        <a:t>allergic contact dermatitis (L23.-)</a:t>
                      </a:r>
                    </a:p>
                    <a:p>
                      <a:pPr marL="285750" indent="-285750">
                        <a:buFont typeface="Arial" panose="020B0604020202020204" pitchFamily="34" charset="0"/>
                        <a:buChar char="•"/>
                      </a:pPr>
                      <a:r>
                        <a:rPr lang="pt-BR" sz="1400" dirty="0" smtClean="0"/>
                        <a:t>angioneurotic edema (T78.3)</a:t>
                      </a:r>
                    </a:p>
                    <a:p>
                      <a:pPr marL="285750" indent="-285750">
                        <a:buFont typeface="Arial" panose="020B0604020202020204" pitchFamily="34" charset="0"/>
                        <a:buChar char="•"/>
                      </a:pPr>
                      <a:r>
                        <a:rPr lang="pt-BR" sz="1400" dirty="0" smtClean="0"/>
                        <a:t>giant urticaria (T78.3)</a:t>
                      </a:r>
                    </a:p>
                    <a:p>
                      <a:pPr marL="285750" indent="-285750">
                        <a:buFont typeface="Arial" panose="020B0604020202020204" pitchFamily="34" charset="0"/>
                        <a:buChar char="•"/>
                      </a:pPr>
                      <a:r>
                        <a:rPr lang="pt-BR" sz="1400" dirty="0" smtClean="0"/>
                        <a:t>hereditary angio-edema (D84.1)</a:t>
                      </a:r>
                    </a:p>
                    <a:p>
                      <a:pPr marL="285750" indent="-285750">
                        <a:buFont typeface="Arial" panose="020B0604020202020204" pitchFamily="34" charset="0"/>
                        <a:buChar char="•"/>
                      </a:pPr>
                      <a:r>
                        <a:rPr lang="pt-BR" sz="1400" dirty="0" smtClean="0"/>
                        <a:t>Quincke's edema (T78.3)</a:t>
                      </a:r>
                    </a:p>
                    <a:p>
                      <a:pPr marL="285750" indent="-285750">
                        <a:buFont typeface="Arial" panose="020B0604020202020204" pitchFamily="34" charset="0"/>
                        <a:buChar char="•"/>
                      </a:pPr>
                      <a:r>
                        <a:rPr lang="pt-BR" sz="1400" dirty="0" smtClean="0"/>
                        <a:t>serum urticaria (T80.6-)</a:t>
                      </a:r>
                    </a:p>
                    <a:p>
                      <a:pPr marL="285750" indent="-285750">
                        <a:buFont typeface="Arial" panose="020B0604020202020204" pitchFamily="34" charset="0"/>
                        <a:buChar char="•"/>
                      </a:pPr>
                      <a:r>
                        <a:rPr lang="pt-BR" sz="1400" dirty="0" smtClean="0"/>
                        <a:t>solar urticaria (L56.3)</a:t>
                      </a:r>
                    </a:p>
                    <a:p>
                      <a:pPr marL="285750" indent="-285750">
                        <a:buFont typeface="Arial" panose="020B0604020202020204" pitchFamily="34" charset="0"/>
                        <a:buChar char="•"/>
                      </a:pPr>
                      <a:r>
                        <a:rPr lang="pt-BR" sz="1400" dirty="0" smtClean="0"/>
                        <a:t>urticaria neonatorum (P83.8)</a:t>
                      </a:r>
                    </a:p>
                    <a:p>
                      <a:pPr marL="285750" indent="-285750">
                        <a:buFont typeface="Arial" panose="020B0604020202020204" pitchFamily="34" charset="0"/>
                        <a:buChar char="•"/>
                      </a:pPr>
                      <a:r>
                        <a:rPr lang="pt-BR" sz="1400" dirty="0" smtClean="0"/>
                        <a:t>urticaria papulosa (L28.2)</a:t>
                      </a:r>
                    </a:p>
                    <a:p>
                      <a:pPr marL="285750" indent="-285750">
                        <a:buFont typeface="Arial" panose="020B0604020202020204" pitchFamily="34" charset="0"/>
                        <a:buChar char="•"/>
                      </a:pPr>
                      <a:r>
                        <a:rPr lang="pt-BR" sz="1400" dirty="0" smtClean="0"/>
                        <a:t>urticaria pigmentosa (Q82.2)</a:t>
                      </a:r>
                      <a:endParaRPr lang="pt-BR" sz="1400" dirty="0" smtClean="0"/>
                    </a:p>
                  </a:txBody>
                  <a:tcPr/>
                </a:tc>
                <a:tc>
                  <a:txBody>
                    <a:bodyPr/>
                    <a:lstStyle/>
                    <a:p>
                      <a:pPr marL="0" indent="0">
                        <a:buFont typeface="Arial" panose="020B0604020202020204" pitchFamily="34" charset="0"/>
                        <a:buNone/>
                      </a:pPr>
                      <a:r>
                        <a:rPr lang="en-US" sz="1400" dirty="0" smtClean="0"/>
                        <a:t>N/A</a:t>
                      </a:r>
                      <a:endParaRPr lang="en-US" sz="1400" dirty="0"/>
                    </a:p>
                  </a:txBody>
                  <a:tcPr/>
                </a:tc>
              </a:tr>
              <a:tr h="370840">
                <a:tc gridSpan="5">
                  <a:txBody>
                    <a:bodyPr/>
                    <a:lstStyle/>
                    <a:p>
                      <a:r>
                        <a:rPr lang="en-US" sz="1400" dirty="0" smtClean="0"/>
                        <a:t>There are more specific code choice selections below:</a:t>
                      </a:r>
                    </a:p>
                  </a:txBody>
                  <a:tcPr/>
                </a:tc>
                <a:tc hMerge="1">
                  <a:txBody>
                    <a:bodyPr/>
                    <a:lstStyle/>
                    <a:p>
                      <a:endParaRPr lang="en-US" sz="1400" dirty="0"/>
                    </a:p>
                  </a:txBody>
                  <a:tcPr/>
                </a:tc>
                <a:tc hMerge="1">
                  <a:txBody>
                    <a:bodyPr/>
                    <a:lstStyle/>
                    <a:p>
                      <a:endParaRPr lang="en-US" sz="1400" dirty="0"/>
                    </a:p>
                  </a:txBody>
                  <a:tcPr/>
                </a:tc>
                <a:tc hMerge="1">
                  <a:txBody>
                    <a:bodyPr/>
                    <a:lstStyle/>
                    <a:p>
                      <a:pPr marL="285750" indent="-285750">
                        <a:buFont typeface="Arial" panose="020B0604020202020204" pitchFamily="34" charset="0"/>
                        <a:buChar char="•"/>
                      </a:pPr>
                      <a:endParaRPr lang="pt-BR" sz="1400" dirty="0" smtClean="0"/>
                    </a:p>
                  </a:txBody>
                  <a:tcPr/>
                </a:tc>
                <a:tc hMerge="1">
                  <a:txBody>
                    <a:bodyPr/>
                    <a:lstStyle/>
                    <a:p>
                      <a:pPr marL="0" indent="0">
                        <a:buFont typeface="Arial" panose="020B0604020202020204" pitchFamily="34" charset="0"/>
                        <a:buNone/>
                      </a:pPr>
                      <a:endParaRPr lang="en-US" sz="1400" dirty="0"/>
                    </a:p>
                  </a:txBody>
                  <a:tcPr/>
                </a:tc>
              </a:tr>
              <a:tr h="274320">
                <a:tc>
                  <a:txBody>
                    <a:bodyPr/>
                    <a:lstStyle/>
                    <a:p>
                      <a:r>
                        <a:rPr lang="en-US" sz="1400" dirty="0" smtClean="0"/>
                        <a:t>708.0</a:t>
                      </a:r>
                      <a:endParaRPr lang="en-US" sz="1400" dirty="0" smtClean="0"/>
                    </a:p>
                  </a:txBody>
                  <a:tcPr/>
                </a:tc>
                <a:tc>
                  <a:txBody>
                    <a:bodyPr/>
                    <a:lstStyle/>
                    <a:p>
                      <a:r>
                        <a:rPr lang="en-US" sz="1400" dirty="0" smtClean="0"/>
                        <a:t>L50.0</a:t>
                      </a:r>
                    </a:p>
                  </a:txBody>
                  <a:tcPr/>
                </a:tc>
                <a:tc gridSpan="3">
                  <a:txBody>
                    <a:bodyPr/>
                    <a:lstStyle/>
                    <a:p>
                      <a:r>
                        <a:rPr lang="en-US" sz="1400" dirty="0" smtClean="0"/>
                        <a:t>Allergic </a:t>
                      </a:r>
                      <a:r>
                        <a:rPr lang="en-US" sz="1400" dirty="0" err="1" smtClean="0"/>
                        <a:t>urticaria</a:t>
                      </a:r>
                      <a:endParaRPr lang="en-US" sz="1400" dirty="0"/>
                    </a:p>
                  </a:txBody>
                  <a:tcPr/>
                </a:tc>
                <a:tc hMerge="1">
                  <a:txBody>
                    <a:bodyPr/>
                    <a:lstStyle/>
                    <a:p>
                      <a:pPr marL="285750" indent="-285750">
                        <a:buFont typeface="Arial" panose="020B0604020202020204" pitchFamily="34" charset="0"/>
                        <a:buChar char="•"/>
                      </a:pPr>
                      <a:endParaRPr lang="pt-BR" sz="1400" dirty="0" smtClean="0"/>
                    </a:p>
                  </a:txBody>
                  <a:tcPr/>
                </a:tc>
                <a:tc hMerge="1">
                  <a:txBody>
                    <a:bodyPr/>
                    <a:lstStyle/>
                    <a:p>
                      <a:pPr marL="0" indent="0">
                        <a:buFont typeface="Arial" panose="020B0604020202020204" pitchFamily="34" charset="0"/>
                        <a:buNone/>
                      </a:pPr>
                      <a:endParaRPr lang="en-US" sz="1400" dirty="0"/>
                    </a:p>
                  </a:txBody>
                  <a:tcPr/>
                </a:tc>
              </a:tr>
              <a:tr h="274320">
                <a:tc>
                  <a:txBody>
                    <a:bodyPr/>
                    <a:lstStyle/>
                    <a:p>
                      <a:r>
                        <a:rPr lang="en-US" sz="1400" dirty="0" smtClean="0"/>
                        <a:t>708.1</a:t>
                      </a:r>
                      <a:endParaRPr lang="en-US" sz="1400" dirty="0" smtClean="0"/>
                    </a:p>
                  </a:txBody>
                  <a:tcPr/>
                </a:tc>
                <a:tc>
                  <a:txBody>
                    <a:bodyPr/>
                    <a:lstStyle/>
                    <a:p>
                      <a:r>
                        <a:rPr lang="en-US" sz="1400" dirty="0" smtClean="0"/>
                        <a:t>L50.1</a:t>
                      </a:r>
                    </a:p>
                  </a:txBody>
                  <a:tcPr/>
                </a:tc>
                <a:tc gridSpan="3">
                  <a:txBody>
                    <a:bodyPr/>
                    <a:lstStyle/>
                    <a:p>
                      <a:r>
                        <a:rPr lang="en-US" sz="1400" dirty="0" smtClean="0"/>
                        <a:t>Idiopathic </a:t>
                      </a:r>
                      <a:r>
                        <a:rPr lang="en-US" sz="1400" dirty="0" err="1" smtClean="0"/>
                        <a:t>urticaria</a:t>
                      </a:r>
                      <a:endParaRPr lang="en-US" sz="1400" dirty="0"/>
                    </a:p>
                  </a:txBody>
                  <a:tcPr/>
                </a:tc>
                <a:tc hMerge="1">
                  <a:txBody>
                    <a:bodyPr/>
                    <a:lstStyle/>
                    <a:p>
                      <a:pPr marL="285750" indent="-285750">
                        <a:buFont typeface="Arial" panose="020B0604020202020204" pitchFamily="34" charset="0"/>
                        <a:buChar char="•"/>
                      </a:pPr>
                      <a:endParaRPr lang="pt-BR" sz="1400" dirty="0" smtClean="0"/>
                    </a:p>
                  </a:txBody>
                  <a:tcPr/>
                </a:tc>
                <a:tc hMerge="1">
                  <a:txBody>
                    <a:bodyPr/>
                    <a:lstStyle/>
                    <a:p>
                      <a:pPr marL="0" indent="0">
                        <a:buFont typeface="Arial" panose="020B0604020202020204" pitchFamily="34" charset="0"/>
                        <a:buNone/>
                      </a:pPr>
                      <a:endParaRPr lang="en-US" sz="1400" dirty="0"/>
                    </a:p>
                  </a:txBody>
                  <a:tcPr/>
                </a:tc>
              </a:tr>
              <a:tr h="274320">
                <a:tc>
                  <a:txBody>
                    <a:bodyPr/>
                    <a:lstStyle/>
                    <a:p>
                      <a:r>
                        <a:rPr lang="en-US" sz="1400" dirty="0" smtClean="0"/>
                        <a:t>708.2</a:t>
                      </a:r>
                      <a:endParaRPr lang="en-US" sz="1400" dirty="0" smtClean="0"/>
                    </a:p>
                  </a:txBody>
                  <a:tcPr/>
                </a:tc>
                <a:tc>
                  <a:txBody>
                    <a:bodyPr/>
                    <a:lstStyle/>
                    <a:p>
                      <a:r>
                        <a:rPr lang="en-US" sz="1400" dirty="0" smtClean="0"/>
                        <a:t>L50.2</a:t>
                      </a:r>
                    </a:p>
                  </a:txBody>
                  <a:tcPr/>
                </a:tc>
                <a:tc gridSpan="3">
                  <a:txBody>
                    <a:bodyPr/>
                    <a:lstStyle/>
                    <a:p>
                      <a:r>
                        <a:rPr lang="en-US" sz="1400" dirty="0" err="1" smtClean="0"/>
                        <a:t>Urticaria</a:t>
                      </a:r>
                      <a:r>
                        <a:rPr lang="en-US" sz="1400" dirty="0" smtClean="0"/>
                        <a:t> due to cold and heat</a:t>
                      </a:r>
                      <a:endParaRPr lang="en-US" sz="1400" dirty="0"/>
                    </a:p>
                  </a:txBody>
                  <a:tcPr/>
                </a:tc>
                <a:tc hMerge="1">
                  <a:txBody>
                    <a:bodyPr/>
                    <a:lstStyle/>
                    <a:p>
                      <a:pPr marL="285750" indent="-285750">
                        <a:buFont typeface="Arial" panose="020B0604020202020204" pitchFamily="34" charset="0"/>
                        <a:buChar char="•"/>
                      </a:pPr>
                      <a:endParaRPr lang="pt-BR" sz="1400" dirty="0" smtClean="0"/>
                    </a:p>
                  </a:txBody>
                  <a:tcPr/>
                </a:tc>
                <a:tc hMerge="1">
                  <a:txBody>
                    <a:bodyPr/>
                    <a:lstStyle/>
                    <a:p>
                      <a:pPr marL="0" indent="0">
                        <a:buFont typeface="Arial" panose="020B0604020202020204" pitchFamily="34" charset="0"/>
                        <a:buNone/>
                      </a:pPr>
                      <a:endParaRPr lang="en-US" sz="1400" dirty="0"/>
                    </a:p>
                  </a:txBody>
                  <a:tcPr/>
                </a:tc>
              </a:tr>
              <a:tr h="274320">
                <a:tc>
                  <a:txBody>
                    <a:bodyPr/>
                    <a:lstStyle/>
                    <a:p>
                      <a:r>
                        <a:rPr lang="en-US" sz="1400" dirty="0" smtClean="0"/>
                        <a:t>708.3</a:t>
                      </a:r>
                      <a:endParaRPr lang="en-US" sz="1400" dirty="0" smtClean="0"/>
                    </a:p>
                  </a:txBody>
                  <a:tcPr/>
                </a:tc>
                <a:tc>
                  <a:txBody>
                    <a:bodyPr/>
                    <a:lstStyle/>
                    <a:p>
                      <a:r>
                        <a:rPr lang="en-US" sz="1400" dirty="0" smtClean="0"/>
                        <a:t>L50.3</a:t>
                      </a:r>
                      <a:endParaRPr lang="en-US" sz="1400" dirty="0"/>
                    </a:p>
                  </a:txBody>
                  <a:tcPr/>
                </a:tc>
                <a:tc gridSpan="3">
                  <a:txBody>
                    <a:bodyPr/>
                    <a:lstStyle/>
                    <a:p>
                      <a:r>
                        <a:rPr lang="en-US" sz="1400" dirty="0" err="1" smtClean="0"/>
                        <a:t>Dermatographic</a:t>
                      </a:r>
                      <a:r>
                        <a:rPr lang="en-US" sz="1400" dirty="0" smtClean="0"/>
                        <a:t> </a:t>
                      </a:r>
                      <a:r>
                        <a:rPr lang="en-US" sz="1400" dirty="0" err="1" smtClean="0"/>
                        <a:t>urticaria</a:t>
                      </a:r>
                      <a:endParaRPr lang="en-US" sz="1400" dirty="0"/>
                    </a:p>
                  </a:txBody>
                  <a:tcPr/>
                </a:tc>
                <a:tc hMerge="1">
                  <a:txBody>
                    <a:bodyPr/>
                    <a:lstStyle/>
                    <a:p>
                      <a:pPr marL="285750" indent="-285750">
                        <a:buFont typeface="Arial" panose="020B0604020202020204" pitchFamily="34" charset="0"/>
                        <a:buChar char="•"/>
                      </a:pPr>
                      <a:endParaRPr lang="pt-BR" sz="1400" dirty="0" smtClean="0"/>
                    </a:p>
                  </a:txBody>
                  <a:tcPr/>
                </a:tc>
                <a:tc hMerge="1">
                  <a:txBody>
                    <a:bodyPr/>
                    <a:lstStyle/>
                    <a:p>
                      <a:pPr marL="0" indent="0">
                        <a:buFont typeface="Arial" panose="020B0604020202020204" pitchFamily="34" charset="0"/>
                        <a:buNone/>
                      </a:pPr>
                      <a:endParaRPr lang="en-US" sz="1400" dirty="0"/>
                    </a:p>
                  </a:txBody>
                  <a:tcPr/>
                </a:tc>
              </a:tr>
              <a:tr h="274320">
                <a:tc>
                  <a:txBody>
                    <a:bodyPr/>
                    <a:lstStyle/>
                    <a:p>
                      <a:r>
                        <a:rPr lang="en-US" sz="1400" dirty="0" smtClean="0"/>
                        <a:t>708.4</a:t>
                      </a:r>
                      <a:endParaRPr lang="en-US" sz="1400" dirty="0" smtClean="0"/>
                    </a:p>
                  </a:txBody>
                  <a:tcPr/>
                </a:tc>
                <a:tc>
                  <a:txBody>
                    <a:bodyPr/>
                    <a:lstStyle/>
                    <a:p>
                      <a:r>
                        <a:rPr lang="en-US" sz="1400" dirty="0" smtClean="0"/>
                        <a:t>L50.4</a:t>
                      </a:r>
                    </a:p>
                  </a:txBody>
                  <a:tcPr/>
                </a:tc>
                <a:tc gridSpan="3">
                  <a:txBody>
                    <a:bodyPr/>
                    <a:lstStyle/>
                    <a:p>
                      <a:r>
                        <a:rPr lang="en-US" sz="1400" dirty="0" smtClean="0"/>
                        <a:t>Vibratory </a:t>
                      </a:r>
                      <a:r>
                        <a:rPr lang="en-US" sz="1400" dirty="0" err="1" smtClean="0"/>
                        <a:t>urticaria</a:t>
                      </a:r>
                      <a:endParaRPr lang="en-US" sz="1400" dirty="0"/>
                    </a:p>
                  </a:txBody>
                  <a:tcPr/>
                </a:tc>
                <a:tc hMerge="1">
                  <a:txBody>
                    <a:bodyPr/>
                    <a:lstStyle/>
                    <a:p>
                      <a:pPr marL="285750" indent="-285750">
                        <a:buFont typeface="Arial" panose="020B0604020202020204" pitchFamily="34" charset="0"/>
                        <a:buChar char="•"/>
                      </a:pPr>
                      <a:endParaRPr lang="pt-BR" sz="1400" dirty="0" smtClean="0"/>
                    </a:p>
                  </a:txBody>
                  <a:tcPr/>
                </a:tc>
                <a:tc hMerge="1">
                  <a:txBody>
                    <a:bodyPr/>
                    <a:lstStyle/>
                    <a:p>
                      <a:pPr marL="0" indent="0">
                        <a:buFont typeface="Arial" panose="020B0604020202020204" pitchFamily="34" charset="0"/>
                        <a:buNone/>
                      </a:pPr>
                      <a:endParaRPr lang="en-US" sz="1400" dirty="0"/>
                    </a:p>
                  </a:txBody>
                  <a:tcPr/>
                </a:tc>
              </a:tr>
              <a:tr h="274320">
                <a:tc>
                  <a:txBody>
                    <a:bodyPr/>
                    <a:lstStyle/>
                    <a:p>
                      <a:r>
                        <a:rPr lang="en-US" sz="1400" dirty="0" smtClean="0"/>
                        <a:t>708.5</a:t>
                      </a:r>
                      <a:endParaRPr lang="en-US" sz="1400" dirty="0" smtClean="0"/>
                    </a:p>
                  </a:txBody>
                  <a:tcPr/>
                </a:tc>
                <a:tc>
                  <a:txBody>
                    <a:bodyPr/>
                    <a:lstStyle/>
                    <a:p>
                      <a:r>
                        <a:rPr lang="en-US" sz="1400" dirty="0" smtClean="0"/>
                        <a:t>L50.5</a:t>
                      </a:r>
                    </a:p>
                  </a:txBody>
                  <a:tcPr/>
                </a:tc>
                <a:tc gridSpan="3">
                  <a:txBody>
                    <a:bodyPr/>
                    <a:lstStyle/>
                    <a:p>
                      <a:r>
                        <a:rPr lang="en-US" sz="1400" dirty="0" smtClean="0"/>
                        <a:t>Cholinergic </a:t>
                      </a:r>
                      <a:r>
                        <a:rPr lang="en-US" sz="1400" dirty="0" err="1" smtClean="0"/>
                        <a:t>urticaria</a:t>
                      </a:r>
                      <a:endParaRPr lang="en-US" sz="1400" dirty="0"/>
                    </a:p>
                  </a:txBody>
                  <a:tcPr/>
                </a:tc>
                <a:tc hMerge="1">
                  <a:txBody>
                    <a:bodyPr/>
                    <a:lstStyle/>
                    <a:p>
                      <a:pPr marL="285750" indent="-285750">
                        <a:buFont typeface="Arial" panose="020B0604020202020204" pitchFamily="34" charset="0"/>
                        <a:buChar char="•"/>
                      </a:pPr>
                      <a:endParaRPr lang="pt-BR" sz="1400" dirty="0" smtClean="0"/>
                    </a:p>
                  </a:txBody>
                  <a:tcPr/>
                </a:tc>
                <a:tc hMerge="1">
                  <a:txBody>
                    <a:bodyPr/>
                    <a:lstStyle/>
                    <a:p>
                      <a:pPr marL="0" indent="0">
                        <a:buFont typeface="Arial" panose="020B0604020202020204" pitchFamily="34" charset="0"/>
                        <a:buNone/>
                      </a:pPr>
                      <a:endParaRPr lang="en-US" sz="1400" dirty="0"/>
                    </a:p>
                  </a:txBody>
                  <a:tcPr/>
                </a:tc>
              </a:tr>
              <a:tr h="274320">
                <a:tc>
                  <a:txBody>
                    <a:bodyPr/>
                    <a:lstStyle/>
                    <a:p>
                      <a:r>
                        <a:rPr lang="en-US" sz="1400" dirty="0" smtClean="0"/>
                        <a:t>708.8</a:t>
                      </a:r>
                      <a:endParaRPr lang="en-US" sz="1400" dirty="0" smtClean="0"/>
                    </a:p>
                  </a:txBody>
                  <a:tcPr/>
                </a:tc>
                <a:tc>
                  <a:txBody>
                    <a:bodyPr/>
                    <a:lstStyle/>
                    <a:p>
                      <a:r>
                        <a:rPr lang="en-US" sz="1400" dirty="0" smtClean="0"/>
                        <a:t>L50.6</a:t>
                      </a:r>
                      <a:endParaRPr lang="en-US" sz="1400" dirty="0"/>
                    </a:p>
                  </a:txBody>
                  <a:tcPr/>
                </a:tc>
                <a:tc gridSpan="3">
                  <a:txBody>
                    <a:bodyPr/>
                    <a:lstStyle/>
                    <a:p>
                      <a:r>
                        <a:rPr lang="en-US" sz="1400" dirty="0" smtClean="0"/>
                        <a:t>Contact </a:t>
                      </a:r>
                      <a:r>
                        <a:rPr lang="en-US" sz="1400" dirty="0" err="1" smtClean="0"/>
                        <a:t>urticaria</a:t>
                      </a:r>
                      <a:endParaRPr lang="en-US" sz="1400" dirty="0"/>
                    </a:p>
                  </a:txBody>
                  <a:tcPr/>
                </a:tc>
                <a:tc hMerge="1">
                  <a:txBody>
                    <a:bodyPr/>
                    <a:lstStyle/>
                    <a:p>
                      <a:pPr marL="285750" indent="-285750">
                        <a:buFont typeface="Arial" panose="020B0604020202020204" pitchFamily="34" charset="0"/>
                        <a:buChar char="•"/>
                      </a:pPr>
                      <a:endParaRPr lang="pt-BR" sz="1400" dirty="0" smtClean="0"/>
                    </a:p>
                  </a:txBody>
                  <a:tcPr/>
                </a:tc>
                <a:tc hMerge="1">
                  <a:txBody>
                    <a:bodyPr/>
                    <a:lstStyle/>
                    <a:p>
                      <a:pPr marL="0" indent="0">
                        <a:buFont typeface="Arial" panose="020B0604020202020204" pitchFamily="34" charset="0"/>
                        <a:buNone/>
                      </a:pPr>
                      <a:endParaRPr lang="en-US" sz="1400" dirty="0"/>
                    </a:p>
                  </a:txBody>
                  <a:tcPr/>
                </a:tc>
              </a:tr>
              <a:tr h="274320">
                <a:tc>
                  <a:txBody>
                    <a:bodyPr/>
                    <a:lstStyle/>
                    <a:p>
                      <a:r>
                        <a:rPr lang="en-US" sz="1400" dirty="0" smtClean="0"/>
                        <a:t>708.8</a:t>
                      </a:r>
                      <a:endParaRPr lang="en-US" sz="1400" dirty="0" smtClean="0"/>
                    </a:p>
                  </a:txBody>
                  <a:tcPr/>
                </a:tc>
                <a:tc>
                  <a:txBody>
                    <a:bodyPr/>
                    <a:lstStyle/>
                    <a:p>
                      <a:r>
                        <a:rPr lang="en-US" sz="1400" dirty="0" smtClean="0"/>
                        <a:t>L50.8</a:t>
                      </a:r>
                      <a:endParaRPr lang="en-US" sz="1400" dirty="0"/>
                    </a:p>
                  </a:txBody>
                  <a:tcPr/>
                </a:tc>
                <a:tc gridSpan="3">
                  <a:txBody>
                    <a:bodyPr/>
                    <a:lstStyle/>
                    <a:p>
                      <a:r>
                        <a:rPr lang="en-US" sz="1400" dirty="0" smtClean="0"/>
                        <a:t>Other </a:t>
                      </a:r>
                      <a:r>
                        <a:rPr lang="en-US" sz="1400" dirty="0" err="1" smtClean="0"/>
                        <a:t>urticaria</a:t>
                      </a:r>
                      <a:endParaRPr lang="en-US" sz="1400" dirty="0"/>
                    </a:p>
                  </a:txBody>
                  <a:tcPr/>
                </a:tc>
                <a:tc hMerge="1">
                  <a:txBody>
                    <a:bodyPr/>
                    <a:lstStyle/>
                    <a:p>
                      <a:endParaRPr lang="en-US"/>
                    </a:p>
                  </a:txBody>
                  <a:tcPr/>
                </a:tc>
                <a:tc hMerge="1">
                  <a:txBody>
                    <a:bodyPr/>
                    <a:lstStyle/>
                    <a:p>
                      <a:endParaRPr lang="en-US"/>
                    </a:p>
                  </a:txBody>
                  <a:tcPr/>
                </a:tc>
              </a:tr>
            </a:tbl>
          </a:graphicData>
        </a:graphic>
      </p:graphicFrame>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2609" y="6122729"/>
            <a:ext cx="1784839" cy="727873"/>
          </a:xfrm>
          <a:prstGeom prst="rect">
            <a:avLst/>
          </a:prstGeom>
        </p:spPr>
      </p:pic>
    </p:spTree>
    <p:extLst>
      <p:ext uri="{BB962C8B-B14F-4D97-AF65-F5344CB8AC3E}">
        <p14:creationId xmlns:p14="http://schemas.microsoft.com/office/powerpoint/2010/main" val="264692150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178191743"/>
              </p:ext>
            </p:extLst>
          </p:nvPr>
        </p:nvGraphicFramePr>
        <p:xfrm>
          <a:off x="304800" y="33051"/>
          <a:ext cx="8229600" cy="6319520"/>
        </p:xfrm>
        <a:graphic>
          <a:graphicData uri="http://schemas.openxmlformats.org/drawingml/2006/table">
            <a:tbl>
              <a:tblPr firstRow="1" bandRow="1">
                <a:tableStyleId>{37CE84F3-28C3-443E-9E96-99CF82512B78}</a:tableStyleId>
              </a:tblPr>
              <a:tblGrid>
                <a:gridCol w="1066800"/>
                <a:gridCol w="990600"/>
                <a:gridCol w="1905000"/>
                <a:gridCol w="1219200"/>
                <a:gridCol w="3048000"/>
              </a:tblGrid>
              <a:tr h="370840">
                <a:tc gridSpan="5">
                  <a:txBody>
                    <a:bodyPr/>
                    <a:lstStyle/>
                    <a:p>
                      <a:r>
                        <a:rPr lang="en-US" dirty="0" smtClean="0"/>
                        <a:t>Chronic sinusitis</a:t>
                      </a:r>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r>
              <a:tr h="370840">
                <a:tc>
                  <a:txBody>
                    <a:bodyPr/>
                    <a:lstStyle/>
                    <a:p>
                      <a:r>
                        <a:rPr lang="en-US" sz="1200" b="1" dirty="0" smtClean="0"/>
                        <a:t>ICD-9 Code</a:t>
                      </a:r>
                      <a:endParaRPr lang="en-US" sz="1200" b="1" dirty="0">
                        <a:solidFill>
                          <a:schemeClr val="tx1"/>
                        </a:solidFill>
                      </a:endParaRPr>
                    </a:p>
                  </a:txBody>
                  <a:tcPr/>
                </a:tc>
                <a:tc>
                  <a:txBody>
                    <a:bodyPr/>
                    <a:lstStyle/>
                    <a:p>
                      <a:r>
                        <a:rPr lang="en-US" sz="1200" b="1" dirty="0" smtClean="0"/>
                        <a:t>ICD-10 Code</a:t>
                      </a:r>
                      <a:endParaRPr lang="en-US" sz="1200" b="1" dirty="0">
                        <a:solidFill>
                          <a:schemeClr val="tx1"/>
                        </a:solidFill>
                      </a:endParaRPr>
                    </a:p>
                  </a:txBody>
                  <a:tcPr/>
                </a:tc>
                <a:tc>
                  <a:txBody>
                    <a:bodyPr/>
                    <a:lstStyle/>
                    <a:p>
                      <a:r>
                        <a:rPr lang="en-US" sz="1200" b="1" dirty="0" smtClean="0"/>
                        <a:t>Description</a:t>
                      </a:r>
                      <a:endParaRPr lang="en-US" sz="1200" b="1" dirty="0">
                        <a:solidFill>
                          <a:schemeClr val="tx1"/>
                        </a:solidFill>
                      </a:endParaRPr>
                    </a:p>
                  </a:txBody>
                  <a:tcPr/>
                </a:tc>
                <a:tc>
                  <a:txBody>
                    <a:bodyPr/>
                    <a:lstStyle/>
                    <a:p>
                      <a:r>
                        <a:rPr lang="en-US" sz="1200" b="1" dirty="0" smtClean="0"/>
                        <a:t>Excludes1</a:t>
                      </a:r>
                      <a:endParaRPr lang="en-US" sz="1200" b="1" dirty="0">
                        <a:solidFill>
                          <a:schemeClr val="tx1"/>
                        </a:solidFill>
                      </a:endParaRPr>
                    </a:p>
                  </a:txBody>
                  <a:tcPr/>
                </a:tc>
                <a:tc>
                  <a:txBody>
                    <a:bodyPr/>
                    <a:lstStyle/>
                    <a:p>
                      <a:r>
                        <a:rPr lang="en-US" sz="1200" b="1" dirty="0" smtClean="0"/>
                        <a:t>Excludes2</a:t>
                      </a:r>
                      <a:endParaRPr lang="en-US" sz="1200" b="1" dirty="0">
                        <a:solidFill>
                          <a:schemeClr val="tx1"/>
                        </a:solidFill>
                      </a:endParaRPr>
                    </a:p>
                  </a:txBody>
                  <a:tcPr/>
                </a:tc>
              </a:tr>
              <a:tr h="370840">
                <a:tc>
                  <a:txBody>
                    <a:bodyPr/>
                    <a:lstStyle/>
                    <a:p>
                      <a:r>
                        <a:rPr lang="en-US" sz="1200" dirty="0" smtClean="0"/>
                        <a:t>473.0</a:t>
                      </a:r>
                      <a:endParaRPr lang="en-US" sz="1200" dirty="0"/>
                    </a:p>
                  </a:txBody>
                  <a:tcPr/>
                </a:tc>
                <a:tc>
                  <a:txBody>
                    <a:bodyPr/>
                    <a:lstStyle/>
                    <a:p>
                      <a:r>
                        <a:rPr lang="en-US" sz="1200" dirty="0" smtClean="0"/>
                        <a:t>J32.0</a:t>
                      </a:r>
                      <a:endParaRPr lang="en-US" sz="1200" dirty="0"/>
                    </a:p>
                  </a:txBody>
                  <a:tcPr/>
                </a:tc>
                <a:tc>
                  <a:txBody>
                    <a:bodyPr/>
                    <a:lstStyle/>
                    <a:p>
                      <a:r>
                        <a:rPr lang="en-US" sz="1200" dirty="0" smtClean="0"/>
                        <a:t>Chronic maxillary sinusitis</a:t>
                      </a:r>
                    </a:p>
                    <a:p>
                      <a:endParaRPr lang="en-US" sz="1200" dirty="0" smtClean="0"/>
                    </a:p>
                    <a:p>
                      <a:r>
                        <a:rPr lang="en-US" sz="1200" dirty="0" smtClean="0"/>
                        <a:t>Applicable To:</a:t>
                      </a:r>
                    </a:p>
                    <a:p>
                      <a:pPr marL="171450" indent="-171450">
                        <a:buFont typeface="Arial" panose="020B0604020202020204" pitchFamily="34" charset="0"/>
                        <a:buChar char="•"/>
                      </a:pPr>
                      <a:r>
                        <a:rPr lang="en-US" sz="1200" dirty="0" err="1" smtClean="0"/>
                        <a:t>Antritis</a:t>
                      </a:r>
                      <a:r>
                        <a:rPr lang="en-US" sz="1200" dirty="0" smtClean="0"/>
                        <a:t> (chronic)</a:t>
                      </a:r>
                    </a:p>
                    <a:p>
                      <a:pPr marL="171450" indent="-171450">
                        <a:buFont typeface="Arial" panose="020B0604020202020204" pitchFamily="34" charset="0"/>
                        <a:buChar char="•"/>
                      </a:pPr>
                      <a:r>
                        <a:rPr lang="en-US" sz="1200" dirty="0" smtClean="0"/>
                        <a:t>Maxillary sinusitis NOS</a:t>
                      </a:r>
                      <a:endParaRPr lang="en-US" sz="1200" dirty="0"/>
                    </a:p>
                  </a:txBody>
                  <a:tcPr/>
                </a:tc>
                <a:tc>
                  <a:txBody>
                    <a:bodyPr/>
                    <a:lstStyle/>
                    <a:p>
                      <a:pPr marL="0" indent="0">
                        <a:buFont typeface="Arial" panose="020B0604020202020204" pitchFamily="34" charset="0"/>
                        <a:buNone/>
                      </a:pPr>
                      <a:r>
                        <a:rPr lang="en-US" sz="1200" dirty="0" smtClean="0"/>
                        <a:t>N/A</a:t>
                      </a:r>
                      <a:endParaRPr lang="en-US" sz="1200" dirty="0"/>
                    </a:p>
                  </a:txBody>
                  <a:tcPr/>
                </a:tc>
                <a:tc rowSpan="7">
                  <a:txBody>
                    <a:bodyPr/>
                    <a:lstStyle/>
                    <a:p>
                      <a:pPr marL="285750" indent="-285750">
                        <a:buFont typeface="Arial" panose="020B0604020202020204" pitchFamily="34" charset="0"/>
                        <a:buChar char="•"/>
                      </a:pPr>
                      <a:r>
                        <a:rPr lang="en-US" sz="1200" dirty="0" smtClean="0"/>
                        <a:t>certain conditions originating in the perinatal period (P04-P96)</a:t>
                      </a:r>
                    </a:p>
                    <a:p>
                      <a:pPr marL="285750" indent="-285750">
                        <a:buFont typeface="Arial" panose="020B0604020202020204" pitchFamily="34" charset="0"/>
                        <a:buChar char="•"/>
                      </a:pPr>
                      <a:r>
                        <a:rPr lang="en-US" sz="1200" dirty="0" smtClean="0"/>
                        <a:t>certain infectious and parasitic diseases (A00-B99)</a:t>
                      </a:r>
                    </a:p>
                    <a:p>
                      <a:pPr marL="285750" indent="-285750">
                        <a:buFont typeface="Arial" panose="020B0604020202020204" pitchFamily="34" charset="0"/>
                        <a:buChar char="•"/>
                      </a:pPr>
                      <a:r>
                        <a:rPr lang="en-US" sz="1200" dirty="0" smtClean="0"/>
                        <a:t>complications of pregnancy, childbirth and the puerperium (O00-O9A)</a:t>
                      </a:r>
                    </a:p>
                    <a:p>
                      <a:pPr marL="285750" indent="-285750">
                        <a:buFont typeface="Arial" panose="020B0604020202020204" pitchFamily="34" charset="0"/>
                        <a:buChar char="•"/>
                      </a:pPr>
                      <a:r>
                        <a:rPr lang="en-US" sz="1200" dirty="0" smtClean="0"/>
                        <a:t>congenital malformations, deformations and chromosomal abnormalities (Q00-Q99)</a:t>
                      </a:r>
                    </a:p>
                    <a:p>
                      <a:pPr marL="285750" indent="-285750">
                        <a:buFont typeface="Arial" panose="020B0604020202020204" pitchFamily="34" charset="0"/>
                        <a:buChar char="•"/>
                      </a:pPr>
                      <a:r>
                        <a:rPr lang="en-US" sz="1200" dirty="0" smtClean="0"/>
                        <a:t>endocrine, nutritional and metabolic diseases (E00-E88)</a:t>
                      </a:r>
                    </a:p>
                    <a:p>
                      <a:pPr marL="285750" indent="-285750">
                        <a:buFont typeface="Arial" panose="020B0604020202020204" pitchFamily="34" charset="0"/>
                        <a:buChar char="•"/>
                      </a:pPr>
                      <a:r>
                        <a:rPr lang="en-US" sz="1200" dirty="0" smtClean="0"/>
                        <a:t>injury, poisoning and certain other consequences of external causes (S00-T88)</a:t>
                      </a:r>
                    </a:p>
                    <a:p>
                      <a:pPr marL="285750" indent="-285750">
                        <a:buFont typeface="Arial" panose="020B0604020202020204" pitchFamily="34" charset="0"/>
                        <a:buChar char="•"/>
                      </a:pPr>
                      <a:r>
                        <a:rPr lang="en-US" sz="1200" dirty="0" smtClean="0"/>
                        <a:t>neoplasms (C00-D49)</a:t>
                      </a:r>
                    </a:p>
                    <a:p>
                      <a:pPr marL="285750" indent="-285750">
                        <a:buFont typeface="Arial" panose="020B0604020202020204" pitchFamily="34" charset="0"/>
                        <a:buChar char="•"/>
                      </a:pPr>
                      <a:r>
                        <a:rPr lang="en-US" sz="1200" dirty="0" smtClean="0"/>
                        <a:t>smoke inhalation (T59.81-)</a:t>
                      </a:r>
                    </a:p>
                    <a:p>
                      <a:pPr marL="285750" indent="-285750">
                        <a:buFont typeface="Arial" panose="020B0604020202020204" pitchFamily="34" charset="0"/>
                        <a:buChar char="•"/>
                      </a:pPr>
                      <a:r>
                        <a:rPr lang="en-US" sz="1200" dirty="0" smtClean="0"/>
                        <a:t>symptoms, signs and abnormal clinical and laboratory findings, not elsewhere classified (R00-R94)</a:t>
                      </a:r>
                      <a:endParaRPr lang="en-US" sz="1200" dirty="0"/>
                    </a:p>
                  </a:txBody>
                  <a:tcPr/>
                </a:tc>
              </a:tr>
              <a:tr h="370840">
                <a:tc>
                  <a:txBody>
                    <a:bodyPr/>
                    <a:lstStyle/>
                    <a:p>
                      <a:r>
                        <a:rPr lang="en-US" sz="1200" dirty="0" smtClean="0"/>
                        <a:t>473.1</a:t>
                      </a:r>
                      <a:endParaRPr lang="en-US" sz="1200" dirty="0"/>
                    </a:p>
                  </a:txBody>
                  <a:tcPr/>
                </a:tc>
                <a:tc>
                  <a:txBody>
                    <a:bodyPr/>
                    <a:lstStyle/>
                    <a:p>
                      <a:r>
                        <a:rPr lang="en-US" sz="1200" dirty="0" smtClean="0"/>
                        <a:t>J32.1</a:t>
                      </a:r>
                      <a:endParaRPr lang="en-US" sz="1200" dirty="0"/>
                    </a:p>
                  </a:txBody>
                  <a:tcPr/>
                </a:tc>
                <a:tc>
                  <a:txBody>
                    <a:bodyPr/>
                    <a:lstStyle/>
                    <a:p>
                      <a:r>
                        <a:rPr lang="en-US" sz="1200" dirty="0" smtClean="0"/>
                        <a:t>Chronic frontal sinusitis, NOS</a:t>
                      </a:r>
                    </a:p>
                  </a:txBody>
                  <a:tcPr/>
                </a:tc>
                <a:tc>
                  <a:txBody>
                    <a:bodyPr/>
                    <a:lstStyle/>
                    <a:p>
                      <a:pPr marL="0" indent="0">
                        <a:buFont typeface="Arial" panose="020B0604020202020204" pitchFamily="34" charset="0"/>
                        <a:buNone/>
                      </a:pPr>
                      <a:r>
                        <a:rPr lang="en-US" sz="1200" dirty="0" smtClean="0"/>
                        <a:t>N/A</a:t>
                      </a:r>
                    </a:p>
                    <a:p>
                      <a:pPr marL="0" indent="0">
                        <a:buFont typeface="Arial" panose="020B0604020202020204" pitchFamily="34" charset="0"/>
                        <a:buNone/>
                      </a:pPr>
                      <a:endParaRPr lang="en-US" sz="1200" dirty="0"/>
                    </a:p>
                  </a:txBody>
                  <a:tcPr/>
                </a:tc>
                <a:tc vMerge="1">
                  <a:txBody>
                    <a:bodyPr/>
                    <a:lstStyle/>
                    <a:p>
                      <a:pPr marL="285750" indent="-285750">
                        <a:buFont typeface="Arial" panose="020B0604020202020204" pitchFamily="34" charset="0"/>
                        <a:buChar char="•"/>
                      </a:pPr>
                      <a:endParaRPr lang="en-US" sz="1200" dirty="0"/>
                    </a:p>
                  </a:txBody>
                  <a:tcPr/>
                </a:tc>
              </a:tr>
              <a:tr h="370840">
                <a:tc>
                  <a:txBody>
                    <a:bodyPr/>
                    <a:lstStyle/>
                    <a:p>
                      <a:r>
                        <a:rPr lang="en-US" sz="1200" dirty="0" smtClean="0"/>
                        <a:t>473.2</a:t>
                      </a:r>
                      <a:endParaRPr lang="en-US" sz="1200" dirty="0"/>
                    </a:p>
                  </a:txBody>
                  <a:tcPr/>
                </a:tc>
                <a:tc>
                  <a:txBody>
                    <a:bodyPr/>
                    <a:lstStyle/>
                    <a:p>
                      <a:r>
                        <a:rPr lang="en-US" sz="1200" dirty="0" smtClean="0"/>
                        <a:t>J32.2</a:t>
                      </a:r>
                      <a:endParaRPr lang="en-US" sz="1200" dirty="0"/>
                    </a:p>
                  </a:txBody>
                  <a:tcPr/>
                </a:tc>
                <a:tc>
                  <a:txBody>
                    <a:bodyPr/>
                    <a:lstStyle/>
                    <a:p>
                      <a:r>
                        <a:rPr lang="en-US" sz="1200" dirty="0" smtClean="0"/>
                        <a:t>Chronic ethmoidal sinusitis, NOS</a:t>
                      </a:r>
                    </a:p>
                  </a:txBody>
                  <a:tcPr/>
                </a:tc>
                <a:tc>
                  <a:txBody>
                    <a:bodyPr/>
                    <a:lstStyle/>
                    <a:p>
                      <a:pPr marL="0" indent="0">
                        <a:buFont typeface="Arial" panose="020B0604020202020204" pitchFamily="34" charset="0"/>
                        <a:buNone/>
                      </a:pPr>
                      <a:r>
                        <a:rPr lang="en-US" sz="1200" dirty="0" smtClean="0"/>
                        <a:t>N/A</a:t>
                      </a:r>
                    </a:p>
                    <a:p>
                      <a:pPr marL="0" indent="0">
                        <a:buFont typeface="Arial" panose="020B0604020202020204" pitchFamily="34" charset="0"/>
                        <a:buNone/>
                      </a:pPr>
                      <a:endParaRPr lang="en-US" sz="1200" dirty="0"/>
                    </a:p>
                  </a:txBody>
                  <a:tcPr/>
                </a:tc>
                <a:tc vMerge="1">
                  <a:txBody>
                    <a:bodyPr/>
                    <a:lstStyle/>
                    <a:p>
                      <a:pPr marL="285750" indent="-285750">
                        <a:buFont typeface="Arial" panose="020B0604020202020204" pitchFamily="34" charset="0"/>
                        <a:buChar char="•"/>
                      </a:pPr>
                      <a:endParaRPr lang="en-US" sz="1200" dirty="0"/>
                    </a:p>
                  </a:txBody>
                  <a:tcPr/>
                </a:tc>
              </a:tr>
              <a:tr h="370840">
                <a:tc>
                  <a:txBody>
                    <a:bodyPr/>
                    <a:lstStyle/>
                    <a:p>
                      <a:r>
                        <a:rPr lang="en-US" sz="1200" dirty="0" smtClean="0"/>
                        <a:t>473.3</a:t>
                      </a:r>
                      <a:endParaRPr lang="en-US" sz="1200" dirty="0"/>
                    </a:p>
                  </a:txBody>
                  <a:tcPr/>
                </a:tc>
                <a:tc>
                  <a:txBody>
                    <a:bodyPr/>
                    <a:lstStyle/>
                    <a:p>
                      <a:r>
                        <a:rPr lang="en-US" sz="1200" dirty="0" smtClean="0"/>
                        <a:t>J32.3</a:t>
                      </a:r>
                    </a:p>
                  </a:txBody>
                  <a:tcPr/>
                </a:tc>
                <a:tc>
                  <a:txBody>
                    <a:bodyPr/>
                    <a:lstStyle/>
                    <a:p>
                      <a:r>
                        <a:rPr lang="en-US" sz="1200" dirty="0" smtClean="0"/>
                        <a:t>Chronic sphenoidal sinusitis, NOS</a:t>
                      </a:r>
                    </a:p>
                  </a:txBody>
                  <a:tcPr/>
                </a:tc>
                <a:tc>
                  <a:txBody>
                    <a:bodyPr/>
                    <a:lstStyle/>
                    <a:p>
                      <a:pPr marL="0" indent="0">
                        <a:buFont typeface="Arial" panose="020B0604020202020204" pitchFamily="34" charset="0"/>
                        <a:buNone/>
                      </a:pPr>
                      <a:r>
                        <a:rPr lang="en-US" sz="1200" dirty="0" smtClean="0"/>
                        <a:t>N/A</a:t>
                      </a:r>
                    </a:p>
                    <a:p>
                      <a:pPr marL="0" indent="0">
                        <a:buFont typeface="Arial" panose="020B0604020202020204" pitchFamily="34" charset="0"/>
                        <a:buNone/>
                      </a:pPr>
                      <a:endParaRPr lang="en-US" sz="1200" dirty="0"/>
                    </a:p>
                  </a:txBody>
                  <a:tcPr/>
                </a:tc>
                <a:tc vMerge="1">
                  <a:txBody>
                    <a:bodyPr/>
                    <a:lstStyle/>
                    <a:p>
                      <a:pPr marL="285750" indent="-285750">
                        <a:buFont typeface="Arial" panose="020B0604020202020204" pitchFamily="34" charset="0"/>
                        <a:buChar char="•"/>
                      </a:pPr>
                      <a:endParaRPr lang="en-US" sz="1200" dirty="0"/>
                    </a:p>
                  </a:txBody>
                  <a:tcPr/>
                </a:tc>
              </a:tr>
              <a:tr h="370840">
                <a:tc>
                  <a:txBody>
                    <a:bodyPr/>
                    <a:lstStyle/>
                    <a:p>
                      <a:r>
                        <a:rPr lang="en-US" sz="1200" dirty="0" smtClean="0"/>
                        <a:t>473.8,  473.9</a:t>
                      </a:r>
                      <a:endParaRPr lang="en-US" sz="1200" dirty="0"/>
                    </a:p>
                  </a:txBody>
                  <a:tcPr/>
                </a:tc>
                <a:tc>
                  <a:txBody>
                    <a:bodyPr/>
                    <a:lstStyle/>
                    <a:p>
                      <a:r>
                        <a:rPr lang="en-US" sz="1200" dirty="0" smtClean="0"/>
                        <a:t>J32.4</a:t>
                      </a:r>
                      <a:endParaRPr lang="en-US" sz="1200" dirty="0"/>
                    </a:p>
                  </a:txBody>
                  <a:tcPr/>
                </a:tc>
                <a:tc>
                  <a:txBody>
                    <a:bodyPr/>
                    <a:lstStyle/>
                    <a:p>
                      <a:r>
                        <a:rPr lang="en-US" sz="1200" dirty="0" smtClean="0"/>
                        <a:t>Chronic pansinusitis</a:t>
                      </a:r>
                    </a:p>
                    <a:p>
                      <a:endParaRPr lang="en-US" sz="1200" dirty="0" smtClean="0"/>
                    </a:p>
                    <a:p>
                      <a:r>
                        <a:rPr lang="en-US" sz="1200" dirty="0" smtClean="0"/>
                        <a:t>Applicable To:</a:t>
                      </a:r>
                    </a:p>
                    <a:p>
                      <a:pPr marL="171450" indent="-171450">
                        <a:buFont typeface="Arial" panose="020B0604020202020204" pitchFamily="34" charset="0"/>
                        <a:buChar char="•"/>
                      </a:pPr>
                      <a:r>
                        <a:rPr lang="en-US" sz="1200" dirty="0" smtClean="0"/>
                        <a:t>Pansinusitis NOS</a:t>
                      </a:r>
                    </a:p>
                  </a:txBody>
                  <a:tcPr/>
                </a:tc>
                <a:tc>
                  <a:txBody>
                    <a:bodyPr/>
                    <a:lstStyle/>
                    <a:p>
                      <a:pPr marL="0" indent="0">
                        <a:buFont typeface="Arial" panose="020B0604020202020204" pitchFamily="34" charset="0"/>
                        <a:buNone/>
                      </a:pPr>
                      <a:r>
                        <a:rPr lang="en-US" sz="1200" dirty="0" smtClean="0"/>
                        <a:t>N/A</a:t>
                      </a:r>
                    </a:p>
                    <a:p>
                      <a:pPr marL="0" indent="0">
                        <a:buFont typeface="Arial" panose="020B0604020202020204" pitchFamily="34" charset="0"/>
                        <a:buNone/>
                      </a:pPr>
                      <a:endParaRPr lang="en-US" sz="1200" dirty="0"/>
                    </a:p>
                  </a:txBody>
                  <a:tcPr/>
                </a:tc>
                <a:tc vMerge="1">
                  <a:txBody>
                    <a:bodyPr/>
                    <a:lstStyle/>
                    <a:p>
                      <a:pPr marL="285750" indent="-285750">
                        <a:buFont typeface="Arial" panose="020B0604020202020204" pitchFamily="34" charset="0"/>
                        <a:buChar char="•"/>
                      </a:pPr>
                      <a:endParaRPr lang="en-US" sz="1200" dirty="0"/>
                    </a:p>
                  </a:txBody>
                  <a:tcPr/>
                </a:tc>
              </a:tr>
              <a:tr h="370840">
                <a:tc>
                  <a:txBody>
                    <a:bodyPr/>
                    <a:lstStyle/>
                    <a:p>
                      <a:r>
                        <a:rPr lang="en-US" sz="1200" smtClean="0"/>
                        <a:t>473.8,  473.9</a:t>
                      </a:r>
                      <a:endParaRPr lang="en-US" sz="1200" dirty="0"/>
                    </a:p>
                  </a:txBody>
                  <a:tcPr/>
                </a:tc>
                <a:tc>
                  <a:txBody>
                    <a:bodyPr/>
                    <a:lstStyle/>
                    <a:p>
                      <a:r>
                        <a:rPr lang="en-US" sz="1200" dirty="0" smtClean="0"/>
                        <a:t>J32.8</a:t>
                      </a:r>
                    </a:p>
                  </a:txBody>
                  <a:tcPr/>
                </a:tc>
                <a:tc>
                  <a:txBody>
                    <a:bodyPr/>
                    <a:lstStyle/>
                    <a:p>
                      <a:r>
                        <a:rPr lang="en-US" sz="1200" dirty="0" smtClean="0"/>
                        <a:t>Other chronic sinusitis</a:t>
                      </a:r>
                    </a:p>
                    <a:p>
                      <a:endParaRPr lang="en-US" sz="1200" dirty="0" smtClean="0"/>
                    </a:p>
                    <a:p>
                      <a:r>
                        <a:rPr lang="en-US" sz="1200" dirty="0" smtClean="0"/>
                        <a:t>Applicable To:</a:t>
                      </a:r>
                    </a:p>
                    <a:p>
                      <a:pPr marL="171450" indent="-171450">
                        <a:buFont typeface="Arial" panose="020B0604020202020204" pitchFamily="34" charset="0"/>
                        <a:buChar char="•"/>
                      </a:pPr>
                      <a:r>
                        <a:rPr lang="en-US" sz="1200" dirty="0" smtClean="0"/>
                        <a:t>Sinusitis (chronic) involving more than one sinus but not pansinusitis</a:t>
                      </a:r>
                      <a:endParaRPr lang="en-US" sz="1200" dirty="0"/>
                    </a:p>
                  </a:txBody>
                  <a:tcPr/>
                </a:tc>
                <a:tc>
                  <a:txBody>
                    <a:bodyPr/>
                    <a:lstStyle/>
                    <a:p>
                      <a:pPr marL="0" indent="0">
                        <a:buFont typeface="Arial" panose="020B0604020202020204" pitchFamily="34" charset="0"/>
                        <a:buNone/>
                      </a:pPr>
                      <a:r>
                        <a:rPr lang="en-US" sz="1200" dirty="0" smtClean="0"/>
                        <a:t>N/A</a:t>
                      </a:r>
                    </a:p>
                    <a:p>
                      <a:pPr marL="0" indent="0">
                        <a:buFont typeface="Arial" panose="020B0604020202020204" pitchFamily="34" charset="0"/>
                        <a:buNone/>
                      </a:pPr>
                      <a:endParaRPr lang="en-US" sz="1200" dirty="0"/>
                    </a:p>
                  </a:txBody>
                  <a:tcPr/>
                </a:tc>
                <a:tc vMerge="1">
                  <a:txBody>
                    <a:bodyPr/>
                    <a:lstStyle/>
                    <a:p>
                      <a:pPr marL="285750" indent="-285750">
                        <a:buFont typeface="Arial" panose="020B0604020202020204" pitchFamily="34" charset="0"/>
                        <a:buChar char="•"/>
                      </a:pPr>
                      <a:endParaRPr lang="en-US" sz="1200" dirty="0"/>
                    </a:p>
                  </a:txBody>
                  <a:tcPr/>
                </a:tc>
              </a:tr>
              <a:tr h="370840">
                <a:tc>
                  <a:txBody>
                    <a:bodyPr/>
                    <a:lstStyle/>
                    <a:p>
                      <a:r>
                        <a:rPr lang="en-US" sz="1200" dirty="0" smtClean="0"/>
                        <a:t>473.9</a:t>
                      </a:r>
                      <a:endParaRPr lang="en-US" sz="1200" dirty="0"/>
                    </a:p>
                  </a:txBody>
                  <a:tcPr/>
                </a:tc>
                <a:tc>
                  <a:txBody>
                    <a:bodyPr/>
                    <a:lstStyle/>
                    <a:p>
                      <a:r>
                        <a:rPr lang="en-US" sz="1200" dirty="0" smtClean="0"/>
                        <a:t>J32.9</a:t>
                      </a:r>
                      <a:endParaRPr lang="en-US" sz="1200" dirty="0"/>
                    </a:p>
                  </a:txBody>
                  <a:tcPr/>
                </a:tc>
                <a:tc>
                  <a:txBody>
                    <a:bodyPr/>
                    <a:lstStyle/>
                    <a:p>
                      <a:r>
                        <a:rPr lang="en-US" sz="1200" dirty="0" smtClean="0"/>
                        <a:t>Chronic sinusitis, unspecified, NOS</a:t>
                      </a:r>
                    </a:p>
                    <a:p>
                      <a:endParaRPr lang="en-US" sz="1200" dirty="0" smtClean="0"/>
                    </a:p>
                    <a:p>
                      <a:r>
                        <a:rPr lang="en-US" sz="1200" dirty="0" smtClean="0"/>
                        <a:t>Applicable To:</a:t>
                      </a:r>
                    </a:p>
                    <a:p>
                      <a:pPr marL="171450" indent="-171450">
                        <a:buFont typeface="Arial" panose="020B0604020202020204" pitchFamily="34" charset="0"/>
                        <a:buChar char="•"/>
                      </a:pPr>
                      <a:r>
                        <a:rPr lang="en-US" sz="1200" dirty="0" smtClean="0"/>
                        <a:t>Sinusitis (chronic) NOS</a:t>
                      </a:r>
                      <a:endParaRPr lang="en-US" sz="1200" dirty="0"/>
                    </a:p>
                  </a:txBody>
                  <a:tcPr/>
                </a:tc>
                <a:tc>
                  <a:txBody>
                    <a:bodyPr/>
                    <a:lstStyle/>
                    <a:p>
                      <a:pPr marL="0" indent="0">
                        <a:buFont typeface="Arial" panose="020B0604020202020204" pitchFamily="34" charset="0"/>
                        <a:buNone/>
                      </a:pPr>
                      <a:r>
                        <a:rPr lang="en-US" sz="1200" dirty="0" smtClean="0"/>
                        <a:t>N/A</a:t>
                      </a:r>
                    </a:p>
                    <a:p>
                      <a:pPr marL="0" indent="0">
                        <a:buFont typeface="Arial" panose="020B0604020202020204" pitchFamily="34" charset="0"/>
                        <a:buNone/>
                      </a:pPr>
                      <a:endParaRPr lang="en-US" sz="1200" dirty="0"/>
                    </a:p>
                  </a:txBody>
                  <a:tcPr/>
                </a:tc>
                <a:tc vMerge="1">
                  <a:txBody>
                    <a:bodyPr/>
                    <a:lstStyle/>
                    <a:p>
                      <a:pPr marL="285750" indent="-285750">
                        <a:buFont typeface="Arial" panose="020B0604020202020204" pitchFamily="34" charset="0"/>
                        <a:buChar char="•"/>
                      </a:pPr>
                      <a:endParaRPr lang="en-US" sz="1200" dirty="0"/>
                    </a:p>
                  </a:txBody>
                  <a:tcPr/>
                </a:tc>
              </a:tr>
            </a:tbl>
          </a:graphicData>
        </a:graphic>
      </p:graphicFrame>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59161" y="6122728"/>
            <a:ext cx="1784839" cy="727873"/>
          </a:xfrm>
          <a:prstGeom prst="rect">
            <a:avLst/>
          </a:prstGeom>
        </p:spPr>
      </p:pic>
    </p:spTree>
    <p:extLst>
      <p:ext uri="{BB962C8B-B14F-4D97-AF65-F5344CB8AC3E}">
        <p14:creationId xmlns:p14="http://schemas.microsoft.com/office/powerpoint/2010/main" val="50587947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6882" y="1752600"/>
            <a:ext cx="8229600" cy="3763963"/>
          </a:xfrm>
        </p:spPr>
        <p:txBody>
          <a:bodyPr>
            <a:normAutofit/>
          </a:bodyPr>
          <a:lstStyle/>
          <a:p>
            <a:pPr marL="0" indent="0">
              <a:buNone/>
            </a:pPr>
            <a:r>
              <a:rPr lang="en-US" sz="2400" dirty="0"/>
              <a:t>Use additional code, where applicable, to identify:</a:t>
            </a:r>
          </a:p>
          <a:p>
            <a:r>
              <a:rPr lang="en-US" sz="2400" dirty="0"/>
              <a:t>exposure to environmental tobacco smoke (Z77.22)</a:t>
            </a:r>
          </a:p>
          <a:p>
            <a:r>
              <a:rPr lang="en-US" sz="2400" dirty="0"/>
              <a:t>exposure to tobacco smoke in the perinatal period (P96.81)</a:t>
            </a:r>
          </a:p>
          <a:p>
            <a:r>
              <a:rPr lang="en-US" sz="2400" dirty="0"/>
              <a:t>history of tobacco use (Z87.891)</a:t>
            </a:r>
          </a:p>
          <a:p>
            <a:r>
              <a:rPr lang="en-US" sz="2400" dirty="0"/>
              <a:t>occupational exposure to environmental tobacco smoke (Z57.31)</a:t>
            </a:r>
          </a:p>
          <a:p>
            <a:r>
              <a:rPr lang="en-US" sz="2400" dirty="0"/>
              <a:t>tobacco dependence (F17.-)</a:t>
            </a:r>
          </a:p>
          <a:p>
            <a:r>
              <a:rPr lang="en-US" sz="2400" dirty="0"/>
              <a:t>tobacco use (Z72.0)</a:t>
            </a:r>
          </a:p>
          <a:p>
            <a:endParaRPr lang="en-US" sz="2400" dirty="0"/>
          </a:p>
        </p:txBody>
      </p:sp>
      <p:sp>
        <p:nvSpPr>
          <p:cNvPr id="5" name="Rectangle 4"/>
          <p:cNvSpPr/>
          <p:nvPr/>
        </p:nvSpPr>
        <p:spPr>
          <a:xfrm>
            <a:off x="0" y="228600"/>
            <a:ext cx="9144000" cy="1143000"/>
          </a:xfrm>
          <a:prstGeom prst="rect">
            <a:avLst/>
          </a:prstGeom>
          <a:solidFill>
            <a:srgbClr val="000000">
              <a:alpha val="67843"/>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p:nvPr>
        </p:nvSpPr>
        <p:spPr>
          <a:xfrm>
            <a:off x="76200" y="274638"/>
            <a:ext cx="8610600" cy="1020762"/>
          </a:xfrm>
        </p:spPr>
        <p:txBody>
          <a:bodyPr>
            <a:noAutofit/>
          </a:bodyPr>
          <a:lstStyle/>
          <a:p>
            <a:pPr algn="l"/>
            <a:r>
              <a:rPr lang="en-US" sz="36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Chronic sinusitis, </a:t>
            </a:r>
            <a:r>
              <a:rPr lang="en-US" sz="360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unspecified Documentation Tips</a:t>
            </a:r>
            <a:endParaRPr lang="en-US" sz="36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67600" y="6130127"/>
            <a:ext cx="1784839" cy="727873"/>
          </a:xfrm>
          <a:prstGeom prst="rect">
            <a:avLst/>
          </a:prstGeom>
        </p:spPr>
      </p:pic>
    </p:spTree>
    <p:extLst>
      <p:ext uri="{BB962C8B-B14F-4D97-AF65-F5344CB8AC3E}">
        <p14:creationId xmlns:p14="http://schemas.microsoft.com/office/powerpoint/2010/main" val="59400397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6882" y="1752600"/>
            <a:ext cx="8229600" cy="4572000"/>
          </a:xfrm>
        </p:spPr>
        <p:txBody>
          <a:bodyPr>
            <a:normAutofit/>
          </a:bodyPr>
          <a:lstStyle/>
          <a:p>
            <a:pPr marL="0" indent="0">
              <a:buNone/>
            </a:pPr>
            <a:r>
              <a:rPr lang="en-US" sz="2800" dirty="0" smtClean="0"/>
              <a:t>On </a:t>
            </a:r>
            <a:r>
              <a:rPr lang="en-US" sz="2800" dirty="0"/>
              <a:t>October 01, 2015 we will monitor claims for date of service rules</a:t>
            </a:r>
          </a:p>
          <a:p>
            <a:pPr lvl="1">
              <a:buFont typeface="Arial" panose="020B0604020202020204" pitchFamily="34" charset="0"/>
              <a:buChar char="•"/>
            </a:pPr>
            <a:r>
              <a:rPr lang="en-US" sz="2400" dirty="0"/>
              <a:t>Outpatient claims cannot have crossover dates </a:t>
            </a:r>
          </a:p>
          <a:p>
            <a:pPr lvl="1">
              <a:buFont typeface="Arial" panose="020B0604020202020204" pitchFamily="34" charset="0"/>
              <a:buChar char="•"/>
            </a:pPr>
            <a:r>
              <a:rPr lang="en-US" sz="2400" dirty="0"/>
              <a:t>Outpatient claims will be coded according to date of service</a:t>
            </a:r>
          </a:p>
          <a:p>
            <a:pPr lvl="1">
              <a:buFont typeface="Arial" panose="020B0604020202020204" pitchFamily="34" charset="0"/>
              <a:buChar char="•"/>
            </a:pPr>
            <a:r>
              <a:rPr lang="en-US" sz="2400" dirty="0"/>
              <a:t>Inpatient facility claims will be coded per date of discharge</a:t>
            </a:r>
          </a:p>
          <a:p>
            <a:pPr marL="0" indent="0">
              <a:buNone/>
            </a:pPr>
            <a:r>
              <a:rPr lang="en-US" sz="2800" dirty="0"/>
              <a:t>We will monitor claims to resolve any unanticipated problems with the submission </a:t>
            </a:r>
            <a:r>
              <a:rPr lang="en-US" sz="2800" dirty="0" smtClean="0"/>
              <a:t>process</a:t>
            </a:r>
          </a:p>
          <a:p>
            <a:pPr marL="457200" lvl="1" indent="0">
              <a:buNone/>
            </a:pPr>
            <a:endParaRPr lang="en-US" sz="2400" dirty="0" smtClean="0"/>
          </a:p>
          <a:p>
            <a:pPr marL="457200" lvl="1" indent="0">
              <a:buNone/>
            </a:pPr>
            <a:endParaRPr lang="en-US" sz="2400" dirty="0"/>
          </a:p>
          <a:p>
            <a:endParaRPr lang="en-US" sz="2800" dirty="0"/>
          </a:p>
        </p:txBody>
      </p:sp>
      <p:sp>
        <p:nvSpPr>
          <p:cNvPr id="5" name="Rectangle 4"/>
          <p:cNvSpPr/>
          <p:nvPr/>
        </p:nvSpPr>
        <p:spPr>
          <a:xfrm>
            <a:off x="0" y="228600"/>
            <a:ext cx="9144000" cy="1143000"/>
          </a:xfrm>
          <a:prstGeom prst="rect">
            <a:avLst/>
          </a:prstGeom>
          <a:solidFill>
            <a:srgbClr val="000000">
              <a:alpha val="67843"/>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6200" y="274638"/>
            <a:ext cx="8610600" cy="1020762"/>
          </a:xfrm>
        </p:spPr>
        <p:txBody>
          <a:bodyPr>
            <a:normAutofit/>
          </a:bodyPr>
          <a:lstStyle/>
          <a:p>
            <a:pPr algn="l"/>
            <a:r>
              <a:rPr lang="en-US"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Monitor Claims</a:t>
            </a:r>
            <a:endParaRPr lang="en-US"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67600" y="6130127"/>
            <a:ext cx="1784839" cy="727873"/>
          </a:xfrm>
          <a:prstGeom prst="rect">
            <a:avLst/>
          </a:prstGeom>
        </p:spPr>
      </p:pic>
    </p:spTree>
    <p:extLst>
      <p:ext uri="{BB962C8B-B14F-4D97-AF65-F5344CB8AC3E}">
        <p14:creationId xmlns:p14="http://schemas.microsoft.com/office/powerpoint/2010/main" val="418260154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6882" y="1752600"/>
            <a:ext cx="8229600" cy="3763963"/>
          </a:xfrm>
        </p:spPr>
        <p:txBody>
          <a:bodyPr>
            <a:normAutofit/>
          </a:bodyPr>
          <a:lstStyle/>
          <a:p>
            <a:r>
              <a:rPr lang="en-US" sz="2800" dirty="0"/>
              <a:t>We will monitor for claim denials</a:t>
            </a:r>
          </a:p>
          <a:p>
            <a:r>
              <a:rPr lang="en-US" sz="2800" dirty="0"/>
              <a:t>We will monitor editing trends for ICD-10 Coding guidelines</a:t>
            </a:r>
          </a:p>
          <a:p>
            <a:r>
              <a:rPr lang="en-US" sz="2800" dirty="0"/>
              <a:t>We will provide feedback to the physicians regarding supporting documentation requirements </a:t>
            </a:r>
          </a:p>
          <a:p>
            <a:r>
              <a:rPr lang="en-US" sz="2800" dirty="0"/>
              <a:t>We will monitor WC or Liability carriers for published rules on use of ICD-9 or ICD-10 code sets</a:t>
            </a:r>
          </a:p>
          <a:p>
            <a:pPr marL="0" indent="0">
              <a:buNone/>
            </a:pPr>
            <a:endParaRPr lang="en-US" sz="2800" dirty="0"/>
          </a:p>
        </p:txBody>
      </p:sp>
      <p:sp>
        <p:nvSpPr>
          <p:cNvPr id="5" name="Rectangle 4"/>
          <p:cNvSpPr/>
          <p:nvPr/>
        </p:nvSpPr>
        <p:spPr>
          <a:xfrm>
            <a:off x="0" y="228600"/>
            <a:ext cx="9144000" cy="1143000"/>
          </a:xfrm>
          <a:prstGeom prst="rect">
            <a:avLst/>
          </a:prstGeom>
          <a:solidFill>
            <a:srgbClr val="000000">
              <a:alpha val="67843"/>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6200" y="274638"/>
            <a:ext cx="8610600" cy="1020762"/>
          </a:xfrm>
        </p:spPr>
        <p:txBody>
          <a:bodyPr/>
          <a:lstStyle/>
          <a:p>
            <a:pPr algn="l"/>
            <a:r>
              <a:rPr lang="en-US"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Claim Denial and Management</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67600" y="6130127"/>
            <a:ext cx="1784839" cy="727873"/>
          </a:xfrm>
          <a:prstGeom prst="rect">
            <a:avLst/>
          </a:prstGeom>
        </p:spPr>
      </p:pic>
    </p:spTree>
    <p:extLst>
      <p:ext uri="{BB962C8B-B14F-4D97-AF65-F5344CB8AC3E}">
        <p14:creationId xmlns:p14="http://schemas.microsoft.com/office/powerpoint/2010/main" val="418260154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6882" y="1752600"/>
            <a:ext cx="8229600" cy="3763963"/>
          </a:xfrm>
        </p:spPr>
        <p:txBody>
          <a:bodyPr>
            <a:normAutofit/>
          </a:bodyPr>
          <a:lstStyle/>
          <a:p>
            <a:r>
              <a:rPr lang="en-US" sz="2800" dirty="0" smtClean="0"/>
              <a:t>Client will need to update </a:t>
            </a:r>
          </a:p>
          <a:p>
            <a:pPr lvl="1"/>
            <a:r>
              <a:rPr lang="en-US" sz="2400" dirty="0" smtClean="0"/>
              <a:t>Templates</a:t>
            </a:r>
          </a:p>
          <a:p>
            <a:pPr lvl="1"/>
            <a:r>
              <a:rPr lang="en-US" sz="2400" dirty="0" smtClean="0"/>
              <a:t>Order Sets</a:t>
            </a:r>
          </a:p>
          <a:p>
            <a:pPr lvl="1"/>
            <a:r>
              <a:rPr lang="en-US" sz="2400" dirty="0" smtClean="0"/>
              <a:t>Superbills</a:t>
            </a:r>
          </a:p>
          <a:p>
            <a:pPr lvl="1"/>
            <a:r>
              <a:rPr lang="en-US" sz="2400" dirty="0" smtClean="0"/>
              <a:t>Favorites</a:t>
            </a:r>
          </a:p>
          <a:p>
            <a:r>
              <a:rPr lang="en-US" sz="2800" dirty="0" smtClean="0"/>
              <a:t>Future Orders</a:t>
            </a:r>
          </a:p>
          <a:p>
            <a:pPr lvl="1"/>
            <a:r>
              <a:rPr lang="en-US" sz="2400" dirty="0" smtClean="0"/>
              <a:t>Remove ICD-9 code add ICD-10 code</a:t>
            </a:r>
          </a:p>
          <a:p>
            <a:endParaRPr lang="en-US" dirty="0" smtClean="0"/>
          </a:p>
          <a:p>
            <a:endParaRPr lang="en-US" dirty="0" smtClean="0"/>
          </a:p>
          <a:p>
            <a:pPr marL="457200" lvl="1" indent="0">
              <a:buNone/>
            </a:pPr>
            <a:endParaRPr lang="en-US" dirty="0"/>
          </a:p>
        </p:txBody>
      </p:sp>
      <p:sp>
        <p:nvSpPr>
          <p:cNvPr id="5" name="Rectangle 4"/>
          <p:cNvSpPr/>
          <p:nvPr/>
        </p:nvSpPr>
        <p:spPr>
          <a:xfrm>
            <a:off x="0" y="228600"/>
            <a:ext cx="9144000" cy="1143000"/>
          </a:xfrm>
          <a:prstGeom prst="rect">
            <a:avLst/>
          </a:prstGeom>
          <a:solidFill>
            <a:srgbClr val="000000">
              <a:alpha val="67843"/>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6200" y="274638"/>
            <a:ext cx="8610600" cy="1020762"/>
          </a:xfrm>
        </p:spPr>
        <p:txBody>
          <a:bodyPr/>
          <a:lstStyle/>
          <a:p>
            <a:pPr algn="l"/>
            <a:r>
              <a:rPr lang="en-US"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Client Responsibilities</a:t>
            </a:r>
            <a:endParaRPr lang="en-US"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67600" y="6130127"/>
            <a:ext cx="1784839" cy="727873"/>
          </a:xfrm>
          <a:prstGeom prst="rect">
            <a:avLst/>
          </a:prstGeom>
        </p:spPr>
      </p:pic>
    </p:spTree>
    <p:extLst>
      <p:ext uri="{BB962C8B-B14F-4D97-AF65-F5344CB8AC3E}">
        <p14:creationId xmlns:p14="http://schemas.microsoft.com/office/powerpoint/2010/main" val="418260154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6882" y="1447800"/>
            <a:ext cx="8589918" cy="5410200"/>
          </a:xfrm>
        </p:spPr>
        <p:txBody>
          <a:bodyPr>
            <a:normAutofit fontScale="55000" lnSpcReduction="20000"/>
          </a:bodyPr>
          <a:lstStyle/>
          <a:p>
            <a:pPr marL="0" indent="0">
              <a:buNone/>
            </a:pPr>
            <a:r>
              <a:rPr lang="en-US" sz="3800" b="1" dirty="0" smtClean="0"/>
              <a:t>All Conditions treated or assessed must be documented in the medical record. In addition to the documentation tips reviewed, below are more areas to document that will ensure proper ICD-10-CM code selection.</a:t>
            </a:r>
          </a:p>
          <a:p>
            <a:pPr marL="0" indent="0">
              <a:buNone/>
            </a:pPr>
            <a:endParaRPr lang="en-US" sz="3800" b="1" dirty="0" smtClean="0"/>
          </a:p>
          <a:p>
            <a:r>
              <a:rPr lang="en-US" sz="3300" b="1" dirty="0">
                <a:solidFill>
                  <a:srgbClr val="C00000"/>
                </a:solidFill>
              </a:rPr>
              <a:t>S</a:t>
            </a:r>
            <a:r>
              <a:rPr lang="en-US" sz="3300" b="1" dirty="0" smtClean="0">
                <a:solidFill>
                  <a:srgbClr val="C00000"/>
                </a:solidFill>
              </a:rPr>
              <a:t>ite specificity</a:t>
            </a:r>
          </a:p>
          <a:p>
            <a:r>
              <a:rPr lang="en-US" sz="3300" b="1" dirty="0" smtClean="0">
                <a:solidFill>
                  <a:srgbClr val="C00000"/>
                </a:solidFill>
              </a:rPr>
              <a:t>Document notation of qualifiers</a:t>
            </a:r>
          </a:p>
          <a:p>
            <a:pPr lvl="1"/>
            <a:r>
              <a:rPr lang="en-US" sz="2400" dirty="0" smtClean="0"/>
              <a:t>Exacerbation</a:t>
            </a:r>
          </a:p>
          <a:p>
            <a:pPr lvl="1"/>
            <a:r>
              <a:rPr lang="en-US" sz="2400" dirty="0" smtClean="0"/>
              <a:t>Manifestations</a:t>
            </a:r>
          </a:p>
          <a:p>
            <a:pPr lvl="1"/>
            <a:r>
              <a:rPr lang="en-US" sz="2400" dirty="0" smtClean="0"/>
              <a:t>Relapse</a:t>
            </a:r>
          </a:p>
          <a:p>
            <a:pPr lvl="1"/>
            <a:r>
              <a:rPr lang="en-US" sz="2400" dirty="0" smtClean="0"/>
              <a:t>Status</a:t>
            </a:r>
          </a:p>
          <a:p>
            <a:pPr lvl="1"/>
            <a:r>
              <a:rPr lang="en-US" sz="2400" dirty="0" smtClean="0"/>
              <a:t>Stages</a:t>
            </a:r>
          </a:p>
          <a:p>
            <a:r>
              <a:rPr lang="en-US" b="1" dirty="0" smtClean="0">
                <a:solidFill>
                  <a:srgbClr val="C00000"/>
                </a:solidFill>
              </a:rPr>
              <a:t>Indicate acute or chronic</a:t>
            </a:r>
          </a:p>
          <a:p>
            <a:r>
              <a:rPr lang="en-US" b="1" dirty="0" smtClean="0">
                <a:solidFill>
                  <a:srgbClr val="C00000"/>
                </a:solidFill>
              </a:rPr>
              <a:t>Indicate underlying or external cause factors</a:t>
            </a:r>
          </a:p>
          <a:p>
            <a:pPr lvl="1"/>
            <a:r>
              <a:rPr lang="en-US" sz="2400" dirty="0" smtClean="0"/>
              <a:t>Medication</a:t>
            </a:r>
          </a:p>
          <a:p>
            <a:pPr lvl="1"/>
            <a:r>
              <a:rPr lang="en-US" sz="2400" dirty="0" smtClean="0"/>
              <a:t>Smoke</a:t>
            </a:r>
          </a:p>
          <a:p>
            <a:pPr lvl="1"/>
            <a:r>
              <a:rPr lang="en-US" sz="2400" dirty="0" smtClean="0"/>
              <a:t>Accidents</a:t>
            </a:r>
          </a:p>
          <a:p>
            <a:pPr lvl="1"/>
            <a:r>
              <a:rPr lang="en-US" sz="2400" dirty="0" smtClean="0"/>
              <a:t>Mechanical failure</a:t>
            </a:r>
          </a:p>
          <a:p>
            <a:r>
              <a:rPr lang="en-US" b="1" dirty="0">
                <a:solidFill>
                  <a:srgbClr val="C00000"/>
                </a:solidFill>
              </a:rPr>
              <a:t>L</a:t>
            </a:r>
            <a:r>
              <a:rPr lang="en-US" b="1" dirty="0" smtClean="0">
                <a:solidFill>
                  <a:srgbClr val="C00000"/>
                </a:solidFill>
              </a:rPr>
              <a:t>aterality</a:t>
            </a:r>
          </a:p>
          <a:p>
            <a:pPr lvl="1"/>
            <a:r>
              <a:rPr lang="en-US" dirty="0" smtClean="0"/>
              <a:t>Bilateral</a:t>
            </a:r>
          </a:p>
          <a:p>
            <a:pPr lvl="1"/>
            <a:r>
              <a:rPr lang="en-US" dirty="0" smtClean="0"/>
              <a:t>Right </a:t>
            </a:r>
          </a:p>
          <a:p>
            <a:pPr lvl="1"/>
            <a:r>
              <a:rPr lang="en-US" dirty="0" smtClean="0"/>
              <a:t>Left</a:t>
            </a:r>
          </a:p>
          <a:p>
            <a:pPr marL="57150" indent="0">
              <a:buNone/>
            </a:pPr>
            <a:endParaRPr lang="en-US" dirty="0" smtClean="0"/>
          </a:p>
        </p:txBody>
      </p:sp>
      <p:sp>
        <p:nvSpPr>
          <p:cNvPr id="5" name="Rectangle 4"/>
          <p:cNvSpPr/>
          <p:nvPr/>
        </p:nvSpPr>
        <p:spPr>
          <a:xfrm>
            <a:off x="0" y="228600"/>
            <a:ext cx="9144000" cy="1143000"/>
          </a:xfrm>
          <a:prstGeom prst="rect">
            <a:avLst/>
          </a:prstGeom>
          <a:solidFill>
            <a:srgbClr val="000000">
              <a:alpha val="67843"/>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6200" y="274638"/>
            <a:ext cx="8610600" cy="1020762"/>
          </a:xfrm>
        </p:spPr>
        <p:txBody>
          <a:bodyPr/>
          <a:lstStyle/>
          <a:p>
            <a:pPr algn="l"/>
            <a:r>
              <a:rPr lang="en-US"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Documentation – Start Now</a:t>
            </a:r>
            <a:endParaRPr lang="en-US"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67600" y="6130127"/>
            <a:ext cx="1784839" cy="727873"/>
          </a:xfrm>
          <a:prstGeom prst="rect">
            <a:avLst/>
          </a:prstGeom>
        </p:spPr>
      </p:pic>
    </p:spTree>
    <p:extLst>
      <p:ext uri="{BB962C8B-B14F-4D97-AF65-F5344CB8AC3E}">
        <p14:creationId xmlns:p14="http://schemas.microsoft.com/office/powerpoint/2010/main" val="418260154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6882" y="1752600"/>
            <a:ext cx="8229600" cy="4876800"/>
          </a:xfrm>
        </p:spPr>
        <p:txBody>
          <a:bodyPr>
            <a:normAutofit fontScale="92500" lnSpcReduction="10000"/>
          </a:bodyPr>
          <a:lstStyle/>
          <a:p>
            <a:r>
              <a:rPr lang="en-US" sz="3000" b="1" dirty="0" smtClean="0">
                <a:solidFill>
                  <a:srgbClr val="C00000"/>
                </a:solidFill>
              </a:rPr>
              <a:t>Episode of Care for injuries, poisoning, external causes and other conditions</a:t>
            </a:r>
            <a:endParaRPr lang="en-US" sz="3000" b="1" dirty="0">
              <a:solidFill>
                <a:srgbClr val="C00000"/>
              </a:solidFill>
            </a:endParaRPr>
          </a:p>
          <a:p>
            <a:pPr lvl="1"/>
            <a:r>
              <a:rPr lang="en-US" b="1" dirty="0">
                <a:solidFill>
                  <a:srgbClr val="C00000"/>
                </a:solidFill>
              </a:rPr>
              <a:t>Initial Encounter</a:t>
            </a:r>
          </a:p>
          <a:p>
            <a:pPr lvl="2"/>
            <a:r>
              <a:rPr lang="en-US" sz="2200" dirty="0"/>
              <a:t>Use while the patient is receiving active treatment of the condition</a:t>
            </a:r>
          </a:p>
          <a:p>
            <a:pPr lvl="3"/>
            <a:r>
              <a:rPr lang="en-US" sz="1900" dirty="0"/>
              <a:t>Active treatment includes surgical treatment, an emergency encounter, and evaluation and treatment by a new </a:t>
            </a:r>
            <a:r>
              <a:rPr lang="en-US" sz="1900" dirty="0" smtClean="0"/>
              <a:t>physician</a:t>
            </a:r>
            <a:endParaRPr lang="en-US" sz="1900" dirty="0"/>
          </a:p>
          <a:p>
            <a:pPr lvl="1"/>
            <a:r>
              <a:rPr lang="en-US" b="1" dirty="0">
                <a:solidFill>
                  <a:srgbClr val="C00000"/>
                </a:solidFill>
              </a:rPr>
              <a:t>Subsequent </a:t>
            </a:r>
            <a:r>
              <a:rPr lang="en-US" b="1" dirty="0" smtClean="0">
                <a:solidFill>
                  <a:srgbClr val="C00000"/>
                </a:solidFill>
              </a:rPr>
              <a:t>Encounter</a:t>
            </a:r>
          </a:p>
          <a:p>
            <a:pPr lvl="2"/>
            <a:r>
              <a:rPr lang="en-US" sz="2200" dirty="0" smtClean="0"/>
              <a:t>Used on encounter after the patient has received active treatment of the condition and is receiving routine care for the condition during the healing or recovery phase.</a:t>
            </a:r>
          </a:p>
          <a:p>
            <a:pPr lvl="3"/>
            <a:r>
              <a:rPr lang="en-US" sz="1900" dirty="0"/>
              <a:t>Medication adjustments, aftercare, device adjustments, cast change</a:t>
            </a:r>
          </a:p>
          <a:p>
            <a:pPr lvl="1"/>
            <a:r>
              <a:rPr lang="en-US" b="1" dirty="0" smtClean="0">
                <a:solidFill>
                  <a:srgbClr val="C00000"/>
                </a:solidFill>
              </a:rPr>
              <a:t>Sequela</a:t>
            </a:r>
          </a:p>
          <a:p>
            <a:pPr lvl="2"/>
            <a:r>
              <a:rPr lang="en-US" sz="2200" dirty="0"/>
              <a:t>Used for complications or conditions that arise as a direct result of a condition, </a:t>
            </a:r>
            <a:r>
              <a:rPr lang="en-US" sz="2200" dirty="0" smtClean="0"/>
              <a:t>late effect</a:t>
            </a:r>
            <a:endParaRPr lang="en-US" sz="2200" dirty="0"/>
          </a:p>
          <a:p>
            <a:endParaRPr lang="en-US" sz="2800" dirty="0"/>
          </a:p>
        </p:txBody>
      </p:sp>
      <p:sp>
        <p:nvSpPr>
          <p:cNvPr id="5" name="Rectangle 4"/>
          <p:cNvSpPr/>
          <p:nvPr/>
        </p:nvSpPr>
        <p:spPr>
          <a:xfrm>
            <a:off x="2219" y="247095"/>
            <a:ext cx="9144000" cy="1143000"/>
          </a:xfrm>
          <a:prstGeom prst="rect">
            <a:avLst/>
          </a:prstGeom>
          <a:solidFill>
            <a:srgbClr val="000000">
              <a:alpha val="67843"/>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6200" y="274638"/>
            <a:ext cx="8610600" cy="1020762"/>
          </a:xfrm>
        </p:spPr>
        <p:txBody>
          <a:bodyPr/>
          <a:lstStyle/>
          <a:p>
            <a:pPr algn="l"/>
            <a:r>
              <a:rPr lang="en-US"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Documentation – Start Now</a:t>
            </a:r>
            <a:endParaRPr lang="en-US"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67600" y="6130127"/>
            <a:ext cx="1784839" cy="727873"/>
          </a:xfrm>
          <a:prstGeom prst="rect">
            <a:avLst/>
          </a:prstGeom>
        </p:spPr>
      </p:pic>
    </p:spTree>
    <p:extLst>
      <p:ext uri="{BB962C8B-B14F-4D97-AF65-F5344CB8AC3E}">
        <p14:creationId xmlns:p14="http://schemas.microsoft.com/office/powerpoint/2010/main" val="418260154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6882" y="1752600"/>
            <a:ext cx="8229600" cy="3763963"/>
          </a:xfrm>
        </p:spPr>
        <p:txBody>
          <a:bodyPr>
            <a:normAutofit/>
          </a:bodyPr>
          <a:lstStyle/>
          <a:p>
            <a:r>
              <a:rPr lang="en-US" sz="2800" b="1" dirty="0" smtClean="0">
                <a:solidFill>
                  <a:srgbClr val="C00000"/>
                </a:solidFill>
              </a:rPr>
              <a:t>Combination codes that capture</a:t>
            </a:r>
          </a:p>
          <a:p>
            <a:pPr lvl="1"/>
            <a:r>
              <a:rPr lang="en-US" sz="2400" dirty="0" smtClean="0"/>
              <a:t>Etiology and manifestation</a:t>
            </a:r>
          </a:p>
          <a:p>
            <a:pPr lvl="1"/>
            <a:r>
              <a:rPr lang="en-US" sz="2400" dirty="0" smtClean="0"/>
              <a:t>Related conditions</a:t>
            </a:r>
          </a:p>
          <a:p>
            <a:pPr lvl="1"/>
            <a:r>
              <a:rPr lang="en-US" sz="2400" dirty="0" smtClean="0"/>
              <a:t>Disease, injury or other medical condition and complications</a:t>
            </a:r>
          </a:p>
          <a:p>
            <a:pPr lvl="1"/>
            <a:r>
              <a:rPr lang="en-US" sz="2400" dirty="0" smtClean="0"/>
              <a:t>Disease or other medical conditions and common signs or symptoms</a:t>
            </a:r>
          </a:p>
          <a:p>
            <a:r>
              <a:rPr lang="en-US" sz="2800" b="1" dirty="0" smtClean="0">
                <a:solidFill>
                  <a:srgbClr val="C00000"/>
                </a:solidFill>
              </a:rPr>
              <a:t>Add ICD-10 Codes to patient Problem List</a:t>
            </a:r>
            <a:endParaRPr lang="en-US" sz="2800" b="1" dirty="0">
              <a:solidFill>
                <a:srgbClr val="C00000"/>
              </a:solidFill>
            </a:endParaRPr>
          </a:p>
        </p:txBody>
      </p:sp>
      <p:sp>
        <p:nvSpPr>
          <p:cNvPr id="5" name="Rectangle 4"/>
          <p:cNvSpPr/>
          <p:nvPr/>
        </p:nvSpPr>
        <p:spPr>
          <a:xfrm>
            <a:off x="0" y="228600"/>
            <a:ext cx="9144000" cy="1143000"/>
          </a:xfrm>
          <a:prstGeom prst="rect">
            <a:avLst/>
          </a:prstGeom>
          <a:solidFill>
            <a:srgbClr val="000000">
              <a:alpha val="67843"/>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6200" y="274638"/>
            <a:ext cx="8610600" cy="1020762"/>
          </a:xfrm>
        </p:spPr>
        <p:txBody>
          <a:bodyPr/>
          <a:lstStyle/>
          <a:p>
            <a:pPr algn="l"/>
            <a:r>
              <a:rPr lang="en-US"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Documentation – Start Now</a:t>
            </a:r>
            <a:endParaRPr lang="en-US"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67600" y="6130127"/>
            <a:ext cx="1784839" cy="727873"/>
          </a:xfrm>
          <a:prstGeom prst="rect">
            <a:avLst/>
          </a:prstGeom>
        </p:spPr>
      </p:pic>
    </p:spTree>
    <p:extLst>
      <p:ext uri="{BB962C8B-B14F-4D97-AF65-F5344CB8AC3E}">
        <p14:creationId xmlns:p14="http://schemas.microsoft.com/office/powerpoint/2010/main" val="418260154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6882" y="1752600"/>
            <a:ext cx="8513718" cy="3763963"/>
          </a:xfrm>
        </p:spPr>
        <p:txBody>
          <a:bodyPr>
            <a:normAutofit/>
          </a:bodyPr>
          <a:lstStyle/>
          <a:p>
            <a:pPr marL="0" indent="0" algn="ctr">
              <a:buNone/>
            </a:pPr>
            <a:r>
              <a:rPr lang="en-US" sz="2800" dirty="0"/>
              <a:t> </a:t>
            </a:r>
            <a:r>
              <a:rPr lang="en-US" sz="2800" dirty="0" smtClean="0">
                <a:hlinkClick r:id="rId3"/>
              </a:rPr>
              <a:t>codingresource@g1hs.com</a:t>
            </a:r>
            <a:endParaRPr lang="en-US" sz="2800" dirty="0" smtClean="0"/>
          </a:p>
          <a:p>
            <a:pPr marL="0" indent="0" algn="ctr">
              <a:buNone/>
            </a:pPr>
            <a:endParaRPr lang="en-US" sz="2800" dirty="0" smtClean="0"/>
          </a:p>
          <a:p>
            <a:pPr marL="0" indent="0" algn="ctr">
              <a:buNone/>
            </a:pPr>
            <a:r>
              <a:rPr lang="en-US" sz="2800" dirty="0" smtClean="0"/>
              <a:t>Centers for Disease Control and Prevention (ICD-10-CM)</a:t>
            </a:r>
          </a:p>
          <a:p>
            <a:pPr marL="0" indent="0" algn="ctr">
              <a:buNone/>
            </a:pPr>
            <a:r>
              <a:rPr lang="en-US" sz="2800" dirty="0">
                <a:hlinkClick r:id="rId4"/>
              </a:rPr>
              <a:t>http://</a:t>
            </a:r>
            <a:r>
              <a:rPr lang="en-US" sz="2800" dirty="0" smtClean="0">
                <a:hlinkClick r:id="rId4"/>
              </a:rPr>
              <a:t>www.cdc.gov/nchs/icd/icd10cm.htm</a:t>
            </a:r>
            <a:endParaRPr lang="en-US" sz="2800" dirty="0" smtClean="0"/>
          </a:p>
          <a:p>
            <a:pPr marL="0" indent="0" algn="ctr">
              <a:buNone/>
            </a:pPr>
            <a:endParaRPr lang="en-US" sz="2800" dirty="0"/>
          </a:p>
        </p:txBody>
      </p:sp>
      <p:sp>
        <p:nvSpPr>
          <p:cNvPr id="5" name="Rectangle 4"/>
          <p:cNvSpPr/>
          <p:nvPr/>
        </p:nvSpPr>
        <p:spPr>
          <a:xfrm>
            <a:off x="-76200" y="-76200"/>
            <a:ext cx="9144000" cy="1143000"/>
          </a:xfrm>
          <a:prstGeom prst="rect">
            <a:avLst/>
          </a:prstGeom>
          <a:solidFill>
            <a:srgbClr val="000000">
              <a:alpha val="67843"/>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6200" y="274638"/>
            <a:ext cx="8610600" cy="1020762"/>
          </a:xfrm>
        </p:spPr>
        <p:txBody>
          <a:bodyPr/>
          <a:lstStyle/>
          <a:p>
            <a:r>
              <a:rPr lang="en-US"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Questions</a:t>
            </a:r>
            <a:endParaRPr lang="en-US"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440425" y="4267200"/>
            <a:ext cx="4110750" cy="1676400"/>
          </a:xfrm>
          <a:prstGeom prst="rect">
            <a:avLst/>
          </a:prstGeom>
        </p:spPr>
      </p:pic>
    </p:spTree>
    <p:extLst>
      <p:ext uri="{BB962C8B-B14F-4D97-AF65-F5344CB8AC3E}">
        <p14:creationId xmlns:p14="http://schemas.microsoft.com/office/powerpoint/2010/main" val="5103082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6882" y="1752600"/>
            <a:ext cx="8229600" cy="3763963"/>
          </a:xfrm>
        </p:spPr>
        <p:txBody>
          <a:bodyPr>
            <a:normAutofit/>
          </a:bodyPr>
          <a:lstStyle/>
          <a:p>
            <a:r>
              <a:rPr lang="en-US" sz="2800" b="1" dirty="0" smtClean="0">
                <a:solidFill>
                  <a:srgbClr val="C00000"/>
                </a:solidFill>
              </a:rPr>
              <a:t>Placeholder “X”</a:t>
            </a:r>
          </a:p>
          <a:p>
            <a:pPr lvl="1"/>
            <a:r>
              <a:rPr lang="en-US" sz="2400" dirty="0" smtClean="0"/>
              <a:t>Used for future expansion of a code</a:t>
            </a:r>
          </a:p>
          <a:p>
            <a:pPr lvl="1"/>
            <a:r>
              <a:rPr lang="en-US" sz="2400" dirty="0" smtClean="0"/>
              <a:t>Fills in empty characters when a 6</a:t>
            </a:r>
            <a:r>
              <a:rPr lang="en-US" sz="2400" baseline="30000" dirty="0" smtClean="0"/>
              <a:t>th</a:t>
            </a:r>
            <a:r>
              <a:rPr lang="en-US" sz="2400" dirty="0" smtClean="0"/>
              <a:t> and/or 7</a:t>
            </a:r>
            <a:r>
              <a:rPr lang="en-US" sz="2400" baseline="30000" dirty="0" smtClean="0"/>
              <a:t>th</a:t>
            </a:r>
            <a:r>
              <a:rPr lang="en-US" sz="2400" dirty="0" smtClean="0"/>
              <a:t> character apply</a:t>
            </a:r>
          </a:p>
          <a:p>
            <a:pPr lvl="1" indent="-342900"/>
            <a:r>
              <a:rPr lang="en-US" sz="2400" dirty="0"/>
              <a:t>The placeholder may be used in different scenarios but should never serve as the final character</a:t>
            </a:r>
            <a:r>
              <a:rPr lang="en-US" sz="2400" dirty="0" smtClean="0"/>
              <a:t>.</a:t>
            </a:r>
          </a:p>
          <a:p>
            <a:pPr marL="400050" lvl="1" indent="0">
              <a:buNone/>
            </a:pPr>
            <a:endParaRPr lang="en-US" sz="2400" dirty="0"/>
          </a:p>
          <a:p>
            <a:pPr marL="400050" lvl="1" indent="0">
              <a:buNone/>
            </a:pPr>
            <a:r>
              <a:rPr lang="en-US" sz="2400" dirty="0"/>
              <a:t>Example: W19.XXXA Unspecified fall, Initial Encounter</a:t>
            </a:r>
          </a:p>
          <a:p>
            <a:pPr marL="400050" lvl="1" indent="0">
              <a:buNone/>
            </a:pPr>
            <a:endParaRPr lang="en-US" sz="2400" dirty="0"/>
          </a:p>
          <a:p>
            <a:pPr marL="0" indent="0">
              <a:buNone/>
            </a:pPr>
            <a:endParaRPr lang="en-US" sz="2800" dirty="0"/>
          </a:p>
        </p:txBody>
      </p:sp>
      <p:sp>
        <p:nvSpPr>
          <p:cNvPr id="5" name="Rectangle 4"/>
          <p:cNvSpPr/>
          <p:nvPr/>
        </p:nvSpPr>
        <p:spPr>
          <a:xfrm>
            <a:off x="0" y="228600"/>
            <a:ext cx="9144000" cy="1143000"/>
          </a:xfrm>
          <a:prstGeom prst="rect">
            <a:avLst/>
          </a:prstGeom>
          <a:solidFill>
            <a:srgbClr val="000000">
              <a:alpha val="67843"/>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6200" y="274638"/>
            <a:ext cx="8610600" cy="1020762"/>
          </a:xfrm>
        </p:spPr>
        <p:txBody>
          <a:bodyPr/>
          <a:lstStyle/>
          <a:p>
            <a:pPr algn="l"/>
            <a:r>
              <a:rPr lang="en-US"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ICD-10 Code Structure</a:t>
            </a:r>
            <a:endParaRPr lang="en-US"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67600" y="6130127"/>
            <a:ext cx="1784839" cy="727873"/>
          </a:xfrm>
          <a:prstGeom prst="rect">
            <a:avLst/>
          </a:prstGeom>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3963" y="5181600"/>
            <a:ext cx="6015037" cy="140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826015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6882" y="1752600"/>
            <a:ext cx="8229600" cy="3763963"/>
          </a:xfrm>
        </p:spPr>
        <p:txBody>
          <a:bodyPr>
            <a:normAutofit/>
          </a:bodyPr>
          <a:lstStyle/>
          <a:p>
            <a:r>
              <a:rPr lang="en-US" sz="2800" b="1" dirty="0" smtClean="0">
                <a:solidFill>
                  <a:srgbClr val="C00000"/>
                </a:solidFill>
              </a:rPr>
              <a:t>7</a:t>
            </a:r>
            <a:r>
              <a:rPr lang="en-US" sz="2800" b="1" baseline="30000" dirty="0" smtClean="0">
                <a:solidFill>
                  <a:srgbClr val="C00000"/>
                </a:solidFill>
              </a:rPr>
              <a:t>th</a:t>
            </a:r>
            <a:r>
              <a:rPr lang="en-US" sz="2800" b="1" dirty="0" smtClean="0">
                <a:solidFill>
                  <a:srgbClr val="C00000"/>
                </a:solidFill>
              </a:rPr>
              <a:t> Character</a:t>
            </a:r>
          </a:p>
          <a:p>
            <a:pPr lvl="1"/>
            <a:r>
              <a:rPr lang="en-US" sz="2400" dirty="0"/>
              <a:t>Provides specified information regarding the clinical visit</a:t>
            </a:r>
          </a:p>
          <a:p>
            <a:pPr lvl="1"/>
            <a:r>
              <a:rPr lang="en-US" sz="2400" dirty="0"/>
              <a:t>Is required for certain categories and must be reported in the seventh </a:t>
            </a:r>
            <a:r>
              <a:rPr lang="en-US" sz="2400" dirty="0" smtClean="0"/>
              <a:t>position</a:t>
            </a:r>
          </a:p>
          <a:p>
            <a:pPr lvl="1"/>
            <a:r>
              <a:rPr lang="en-US" sz="2400" dirty="0"/>
              <a:t>May be alpha or numeric</a:t>
            </a:r>
          </a:p>
          <a:p>
            <a:pPr lvl="1"/>
            <a:r>
              <a:rPr lang="en-US" sz="2400" dirty="0"/>
              <a:t>H</a:t>
            </a:r>
            <a:r>
              <a:rPr lang="en-US" sz="2400" dirty="0" smtClean="0"/>
              <a:t>as </a:t>
            </a:r>
            <a:r>
              <a:rPr lang="en-US" sz="2400" dirty="0"/>
              <a:t>different meanings depending on the coding </a:t>
            </a:r>
            <a:r>
              <a:rPr lang="en-US" sz="2400" dirty="0" smtClean="0"/>
              <a:t>category</a:t>
            </a:r>
            <a:endParaRPr lang="en-US" sz="2000" dirty="0"/>
          </a:p>
          <a:p>
            <a:pPr lvl="1"/>
            <a:endParaRPr lang="en-US" sz="2400" dirty="0"/>
          </a:p>
        </p:txBody>
      </p:sp>
      <p:sp>
        <p:nvSpPr>
          <p:cNvPr id="5" name="Rectangle 4"/>
          <p:cNvSpPr/>
          <p:nvPr/>
        </p:nvSpPr>
        <p:spPr>
          <a:xfrm>
            <a:off x="0" y="228600"/>
            <a:ext cx="9144000" cy="1143000"/>
          </a:xfrm>
          <a:prstGeom prst="rect">
            <a:avLst/>
          </a:prstGeom>
          <a:solidFill>
            <a:srgbClr val="000000">
              <a:alpha val="67843"/>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6200" y="274638"/>
            <a:ext cx="8610600" cy="1020762"/>
          </a:xfrm>
        </p:spPr>
        <p:txBody>
          <a:bodyPr/>
          <a:lstStyle/>
          <a:p>
            <a:pPr algn="l"/>
            <a:r>
              <a:rPr lang="en-US"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ICD-10 Code Structure</a:t>
            </a:r>
            <a:endParaRPr lang="en-US"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67600" y="6130127"/>
            <a:ext cx="1784839" cy="727873"/>
          </a:xfrm>
          <a:prstGeom prst="rect">
            <a:avLst/>
          </a:prstGeom>
        </p:spPr>
      </p:pic>
    </p:spTree>
    <p:extLst>
      <p:ext uri="{BB962C8B-B14F-4D97-AF65-F5344CB8AC3E}">
        <p14:creationId xmlns:p14="http://schemas.microsoft.com/office/powerpoint/2010/main" val="41826015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6882" y="1752600"/>
            <a:ext cx="8229600" cy="3763963"/>
          </a:xfrm>
        </p:spPr>
        <p:txBody>
          <a:bodyPr>
            <a:normAutofit/>
          </a:bodyPr>
          <a:lstStyle/>
          <a:p>
            <a:r>
              <a:rPr lang="en-US" sz="2800" b="1" dirty="0" smtClean="0">
                <a:solidFill>
                  <a:srgbClr val="C00000"/>
                </a:solidFill>
              </a:rPr>
              <a:t>Laterality</a:t>
            </a:r>
          </a:p>
          <a:p>
            <a:pPr lvl="1">
              <a:lnSpc>
                <a:spcPct val="90000"/>
              </a:lnSpc>
            </a:pPr>
            <a:r>
              <a:rPr lang="en-US" altLang="en-US" sz="2400" dirty="0"/>
              <a:t>Some </a:t>
            </a:r>
            <a:r>
              <a:rPr lang="en-US" altLang="en-US" sz="2400" dirty="0">
                <a:latin typeface="Times New Roman" pitchFamily="18" charset="0"/>
              </a:rPr>
              <a:t>I</a:t>
            </a:r>
            <a:r>
              <a:rPr lang="en-US" altLang="en-US" sz="2400" dirty="0"/>
              <a:t>CD-10-CM codes indicate laterality, specifying whether the condition occurs on the </a:t>
            </a:r>
            <a:r>
              <a:rPr lang="en-US" altLang="en-US" sz="2400" dirty="0">
                <a:solidFill>
                  <a:srgbClr val="C00000"/>
                </a:solidFill>
              </a:rPr>
              <a:t>left, right or is bilateral</a:t>
            </a:r>
            <a:r>
              <a:rPr lang="en-US" altLang="en-US" sz="2400" dirty="0"/>
              <a:t>. </a:t>
            </a:r>
            <a:endParaRPr lang="en-US" altLang="en-US" sz="2400" dirty="0" smtClean="0"/>
          </a:p>
          <a:p>
            <a:pPr lvl="1">
              <a:lnSpc>
                <a:spcPct val="90000"/>
              </a:lnSpc>
            </a:pPr>
            <a:r>
              <a:rPr lang="en-US" altLang="en-US" sz="2400" dirty="0" smtClean="0"/>
              <a:t>If </a:t>
            </a:r>
            <a:r>
              <a:rPr lang="en-US" altLang="en-US" sz="2400" dirty="0"/>
              <a:t>no bilateral code is provided and the condition is bilateral, assign separate codes for both the left and right side. </a:t>
            </a:r>
            <a:endParaRPr lang="en-US" altLang="en-US" sz="2400" dirty="0" smtClean="0"/>
          </a:p>
          <a:p>
            <a:pPr lvl="1">
              <a:lnSpc>
                <a:spcPct val="90000"/>
              </a:lnSpc>
            </a:pPr>
            <a:r>
              <a:rPr lang="en-US" altLang="en-US" sz="2400" dirty="0" smtClean="0"/>
              <a:t>If </a:t>
            </a:r>
            <a:r>
              <a:rPr lang="en-US" altLang="en-US" sz="2400" dirty="0"/>
              <a:t>the side is not identified in the medical record, assign the code for the unspecified side</a:t>
            </a:r>
            <a:r>
              <a:rPr lang="en-US" altLang="en-US" dirty="0"/>
              <a:t>. </a:t>
            </a:r>
          </a:p>
          <a:p>
            <a:pPr>
              <a:lnSpc>
                <a:spcPct val="90000"/>
              </a:lnSpc>
              <a:buFont typeface="Wingdings" pitchFamily="2" charset="2"/>
              <a:buNone/>
            </a:pPr>
            <a:r>
              <a:rPr lang="en-US" altLang="en-US" sz="1800" dirty="0"/>
              <a:t>OGCR section 1.B.13</a:t>
            </a:r>
          </a:p>
          <a:p>
            <a:pPr lvl="1"/>
            <a:endParaRPr lang="en-US" sz="2400" dirty="0"/>
          </a:p>
        </p:txBody>
      </p:sp>
      <p:sp>
        <p:nvSpPr>
          <p:cNvPr id="5" name="Rectangle 4"/>
          <p:cNvSpPr/>
          <p:nvPr/>
        </p:nvSpPr>
        <p:spPr>
          <a:xfrm>
            <a:off x="0" y="228600"/>
            <a:ext cx="9144000" cy="1143000"/>
          </a:xfrm>
          <a:prstGeom prst="rect">
            <a:avLst/>
          </a:prstGeom>
          <a:solidFill>
            <a:srgbClr val="000000">
              <a:alpha val="67843"/>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6200" y="274638"/>
            <a:ext cx="8610600" cy="1020762"/>
          </a:xfrm>
        </p:spPr>
        <p:txBody>
          <a:bodyPr/>
          <a:lstStyle/>
          <a:p>
            <a:pPr algn="l"/>
            <a:r>
              <a:rPr lang="en-US"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ICD-10 Code Structure</a:t>
            </a:r>
            <a:endParaRPr lang="en-US"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67600" y="6130127"/>
            <a:ext cx="1784839" cy="727873"/>
          </a:xfrm>
          <a:prstGeom prst="rect">
            <a:avLst/>
          </a:prstGeom>
        </p:spPr>
      </p:pic>
    </p:spTree>
    <p:extLst>
      <p:ext uri="{BB962C8B-B14F-4D97-AF65-F5344CB8AC3E}">
        <p14:creationId xmlns:p14="http://schemas.microsoft.com/office/powerpoint/2010/main" val="41826015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6882" y="1752600"/>
            <a:ext cx="8229600" cy="3886200"/>
          </a:xfrm>
        </p:spPr>
        <p:txBody>
          <a:bodyPr>
            <a:normAutofit/>
          </a:bodyPr>
          <a:lstStyle/>
          <a:p>
            <a:r>
              <a:rPr lang="en-US" sz="2800" b="1" dirty="0" smtClean="0">
                <a:solidFill>
                  <a:srgbClr val="C00000"/>
                </a:solidFill>
              </a:rPr>
              <a:t>“Other” Codes</a:t>
            </a:r>
          </a:p>
          <a:p>
            <a:pPr lvl="1"/>
            <a:r>
              <a:rPr lang="en-US" sz="2400" dirty="0" smtClean="0"/>
              <a:t>Codes titled “other” or “other specified” are for use when the information in the medical record provides detail for which a specific code does not exist.</a:t>
            </a:r>
          </a:p>
          <a:p>
            <a:r>
              <a:rPr lang="en-US" sz="2800" b="1" dirty="0" smtClean="0">
                <a:solidFill>
                  <a:srgbClr val="C00000"/>
                </a:solidFill>
              </a:rPr>
              <a:t>“Unspecified” Codes</a:t>
            </a:r>
          </a:p>
          <a:p>
            <a:pPr lvl="1"/>
            <a:r>
              <a:rPr lang="en-US" sz="2400" dirty="0" smtClean="0"/>
              <a:t>Codes titled “unspecified” are for use when the information in the medical record is insufficient to assign a more specific code</a:t>
            </a:r>
            <a:r>
              <a:rPr lang="en-US" dirty="0" smtClean="0"/>
              <a:t>.</a:t>
            </a:r>
          </a:p>
          <a:p>
            <a:pPr marL="0" indent="0">
              <a:buNone/>
            </a:pPr>
            <a:r>
              <a:rPr lang="en-US" altLang="en-US" sz="1800" dirty="0"/>
              <a:t>OGCR </a:t>
            </a:r>
            <a:r>
              <a:rPr lang="en-US" altLang="en-US" sz="1800" dirty="0" smtClean="0"/>
              <a:t>section 1.A.9.a.b</a:t>
            </a:r>
            <a:endParaRPr lang="en-US" sz="1800" dirty="0" smtClean="0"/>
          </a:p>
          <a:p>
            <a:pPr marL="0" indent="0">
              <a:buNone/>
            </a:pPr>
            <a:endParaRPr lang="en-US" dirty="0" smtClean="0"/>
          </a:p>
        </p:txBody>
      </p:sp>
      <p:sp>
        <p:nvSpPr>
          <p:cNvPr id="5" name="Rectangle 4"/>
          <p:cNvSpPr/>
          <p:nvPr/>
        </p:nvSpPr>
        <p:spPr>
          <a:xfrm>
            <a:off x="0" y="228600"/>
            <a:ext cx="9144000" cy="1143000"/>
          </a:xfrm>
          <a:prstGeom prst="rect">
            <a:avLst/>
          </a:prstGeom>
          <a:solidFill>
            <a:srgbClr val="000000">
              <a:alpha val="67843"/>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6200" y="274638"/>
            <a:ext cx="8610600" cy="1020762"/>
          </a:xfrm>
        </p:spPr>
        <p:txBody>
          <a:bodyPr/>
          <a:lstStyle/>
          <a:p>
            <a:pPr algn="l"/>
            <a:r>
              <a:rPr lang="en-US"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ICD-10 Code Structure</a:t>
            </a:r>
            <a:endParaRPr lang="en-US"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67600" y="6130127"/>
            <a:ext cx="1784839" cy="727873"/>
          </a:xfrm>
          <a:prstGeom prst="rect">
            <a:avLst/>
          </a:prstGeom>
        </p:spPr>
      </p:pic>
    </p:spTree>
    <p:extLst>
      <p:ext uri="{BB962C8B-B14F-4D97-AF65-F5344CB8AC3E}">
        <p14:creationId xmlns:p14="http://schemas.microsoft.com/office/powerpoint/2010/main" val="41826015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6882" y="1752600"/>
            <a:ext cx="8229600" cy="4648200"/>
          </a:xfrm>
        </p:spPr>
        <p:txBody>
          <a:bodyPr>
            <a:normAutofit fontScale="92500" lnSpcReduction="10000"/>
          </a:bodyPr>
          <a:lstStyle/>
          <a:p>
            <a:r>
              <a:rPr lang="en-US" sz="2800" b="1" dirty="0" smtClean="0">
                <a:solidFill>
                  <a:srgbClr val="C00000"/>
                </a:solidFill>
              </a:rPr>
              <a:t>Excludes Notes</a:t>
            </a:r>
          </a:p>
          <a:p>
            <a:pPr lvl="1"/>
            <a:r>
              <a:rPr lang="en-US" sz="2400" b="1" dirty="0" smtClean="0">
                <a:solidFill>
                  <a:srgbClr val="C00000"/>
                </a:solidFill>
              </a:rPr>
              <a:t>Excludes1</a:t>
            </a:r>
          </a:p>
          <a:p>
            <a:pPr lvl="2"/>
            <a:r>
              <a:rPr lang="en-US" sz="2200" dirty="0" smtClean="0"/>
              <a:t>A type 1 Excludes note is a pure excludes note</a:t>
            </a:r>
          </a:p>
          <a:p>
            <a:pPr lvl="2"/>
            <a:r>
              <a:rPr lang="en-US" sz="2200" dirty="0" smtClean="0"/>
              <a:t>It means “NOT CODED HERE”</a:t>
            </a:r>
          </a:p>
          <a:p>
            <a:pPr lvl="2"/>
            <a:r>
              <a:rPr lang="en-US" sz="2200" dirty="0" smtClean="0"/>
              <a:t>The code excluded should never be used at the same time</a:t>
            </a:r>
          </a:p>
          <a:p>
            <a:pPr lvl="2"/>
            <a:r>
              <a:rPr lang="en-US" sz="2200" dirty="0" smtClean="0"/>
              <a:t>When two conditions cannot occur togethe</a:t>
            </a:r>
            <a:r>
              <a:rPr lang="en-US" sz="2000" dirty="0" smtClean="0"/>
              <a:t>r</a:t>
            </a:r>
          </a:p>
          <a:p>
            <a:pPr lvl="1"/>
            <a:r>
              <a:rPr lang="en-US" sz="2400" b="1" dirty="0" smtClean="0">
                <a:solidFill>
                  <a:srgbClr val="C00000"/>
                </a:solidFill>
              </a:rPr>
              <a:t>Excludes2</a:t>
            </a:r>
          </a:p>
          <a:p>
            <a:pPr lvl="2"/>
            <a:r>
              <a:rPr lang="en-US" sz="2200" dirty="0" smtClean="0"/>
              <a:t>Represents “Not included here”</a:t>
            </a:r>
          </a:p>
          <a:p>
            <a:pPr lvl="2"/>
            <a:r>
              <a:rPr lang="en-US" sz="2200" dirty="0" smtClean="0"/>
              <a:t>The condition excluded is not part of the condition represented by the code</a:t>
            </a:r>
          </a:p>
          <a:p>
            <a:pPr lvl="2"/>
            <a:r>
              <a:rPr lang="en-US" sz="2200" dirty="0" smtClean="0"/>
              <a:t>It is acceptable to use both the code and the excluded code together, when appropriate</a:t>
            </a:r>
          </a:p>
          <a:p>
            <a:pPr marL="0" indent="0">
              <a:buNone/>
            </a:pPr>
            <a:r>
              <a:rPr lang="en-US" sz="1900" dirty="0" smtClean="0"/>
              <a:t>OGCR section 1.A.12.a.b</a:t>
            </a:r>
          </a:p>
          <a:p>
            <a:pPr lvl="2"/>
            <a:endParaRPr lang="en-US" sz="2000" dirty="0" smtClean="0"/>
          </a:p>
          <a:p>
            <a:pPr lvl="2"/>
            <a:endParaRPr lang="en-US" sz="2000" dirty="0"/>
          </a:p>
          <a:p>
            <a:pPr marL="914400" lvl="2" indent="0">
              <a:buNone/>
            </a:pPr>
            <a:endParaRPr lang="en-US" sz="2000" dirty="0"/>
          </a:p>
        </p:txBody>
      </p:sp>
      <p:sp>
        <p:nvSpPr>
          <p:cNvPr id="5" name="Rectangle 4"/>
          <p:cNvSpPr/>
          <p:nvPr/>
        </p:nvSpPr>
        <p:spPr>
          <a:xfrm>
            <a:off x="0" y="228600"/>
            <a:ext cx="9144000" cy="1143000"/>
          </a:xfrm>
          <a:prstGeom prst="rect">
            <a:avLst/>
          </a:prstGeom>
          <a:solidFill>
            <a:srgbClr val="000000">
              <a:alpha val="67843"/>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6200" y="274638"/>
            <a:ext cx="8610600" cy="1020762"/>
          </a:xfrm>
        </p:spPr>
        <p:txBody>
          <a:bodyPr/>
          <a:lstStyle/>
          <a:p>
            <a:pPr algn="l"/>
            <a:r>
              <a:rPr lang="en-US"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ICD-10 Structure</a:t>
            </a:r>
            <a:endParaRPr lang="en-US"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67600" y="6130127"/>
            <a:ext cx="1784839" cy="727873"/>
          </a:xfrm>
          <a:prstGeom prst="rect">
            <a:avLst/>
          </a:prstGeom>
        </p:spPr>
      </p:pic>
    </p:spTree>
    <p:extLst>
      <p:ext uri="{BB962C8B-B14F-4D97-AF65-F5344CB8AC3E}">
        <p14:creationId xmlns:p14="http://schemas.microsoft.com/office/powerpoint/2010/main" val="41826015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55">
      <a:dk1>
        <a:srgbClr val="1D1B1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9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10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1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1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name="1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5.xml><?xml version="1.0" encoding="utf-8"?>
<a:theme xmlns:a="http://schemas.openxmlformats.org/drawingml/2006/main" name="1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6.xml><?xml version="1.0" encoding="utf-8"?>
<a:theme xmlns:a="http://schemas.openxmlformats.org/drawingml/2006/main" name="1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7.xml><?xml version="1.0" encoding="utf-8"?>
<a:theme xmlns:a="http://schemas.openxmlformats.org/drawingml/2006/main" name="1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5304</TotalTime>
  <Words>3453</Words>
  <Application>Microsoft Office PowerPoint</Application>
  <PresentationFormat>On-screen Show (4:3)</PresentationFormat>
  <Paragraphs>720</Paragraphs>
  <Slides>49</Slides>
  <Notes>1</Notes>
  <HiddenSlides>0</HiddenSlides>
  <MMClips>0</MMClips>
  <ScaleCrop>false</ScaleCrop>
  <HeadingPairs>
    <vt:vector size="4" baseType="variant">
      <vt:variant>
        <vt:lpstr>Theme</vt:lpstr>
      </vt:variant>
      <vt:variant>
        <vt:i4>17</vt:i4>
      </vt:variant>
      <vt:variant>
        <vt:lpstr>Slide Titles</vt:lpstr>
      </vt:variant>
      <vt:variant>
        <vt:i4>49</vt:i4>
      </vt:variant>
    </vt:vector>
  </HeadingPairs>
  <TitlesOfParts>
    <vt:vector size="66" baseType="lpstr">
      <vt:lpstr>Office Theme</vt:lpstr>
      <vt:lpstr>1_Office Theme</vt:lpstr>
      <vt:lpstr>2_Office Theme</vt:lpstr>
      <vt:lpstr>3_Office Theme</vt:lpstr>
      <vt:lpstr>4_Office Theme</vt:lpstr>
      <vt:lpstr>5_Office Theme</vt:lpstr>
      <vt:lpstr>6_Office Theme</vt:lpstr>
      <vt:lpstr>7_Office Theme</vt:lpstr>
      <vt:lpstr>8_Office Theme</vt:lpstr>
      <vt:lpstr>9_Office Theme</vt:lpstr>
      <vt:lpstr>10_Office Theme</vt:lpstr>
      <vt:lpstr>11_Office Theme</vt:lpstr>
      <vt:lpstr>12_Office Theme</vt:lpstr>
      <vt:lpstr>13_Office Theme</vt:lpstr>
      <vt:lpstr>14_Office Theme</vt:lpstr>
      <vt:lpstr>16_Office Theme</vt:lpstr>
      <vt:lpstr>15_Office Theme</vt:lpstr>
      <vt:lpstr>ICD-10 CM Training</vt:lpstr>
      <vt:lpstr>ICD-10-CM Compliance Dates</vt:lpstr>
      <vt:lpstr>Covered and Non-Covered Entities</vt:lpstr>
      <vt:lpstr>ICD-10 Code Structure</vt:lpstr>
      <vt:lpstr>ICD-10 Code Structure</vt:lpstr>
      <vt:lpstr>ICD-10 Code Structure</vt:lpstr>
      <vt:lpstr>ICD-10 Code Structure</vt:lpstr>
      <vt:lpstr>ICD-10 Code Structure</vt:lpstr>
      <vt:lpstr>ICD-10 Structure</vt:lpstr>
      <vt:lpstr>ICD-10 Code Structure</vt:lpstr>
      <vt:lpstr>Most Common Diagnosis Codes </vt:lpstr>
      <vt:lpstr>PowerPoint Presentation</vt:lpstr>
      <vt:lpstr>Allergic Rhinitis Documentation Tips</vt:lpstr>
      <vt:lpstr>PowerPoint Presentation</vt:lpstr>
      <vt:lpstr>Documentation Tips</vt:lpstr>
      <vt:lpstr>PowerPoint Presentation</vt:lpstr>
      <vt:lpstr>Asthma Severity Chart</vt:lpstr>
      <vt:lpstr> Documentation Tips</vt:lpstr>
      <vt:lpstr>PowerPoint Presentation</vt:lpstr>
      <vt:lpstr>Documentation Tips</vt:lpstr>
      <vt:lpstr>PowerPoint Presentation</vt:lpstr>
      <vt:lpstr>Documentation Tips</vt:lpstr>
      <vt:lpstr>PowerPoint Presentation</vt:lpstr>
      <vt:lpstr>Cough Documentation Tips</vt:lpstr>
      <vt:lpstr>PowerPoint Presentation</vt:lpstr>
      <vt:lpstr>Documentation Tips</vt:lpstr>
      <vt:lpstr>Documentation Tips</vt:lpstr>
      <vt:lpstr>PowerPoint Presentation</vt:lpstr>
      <vt:lpstr>Documentation Tips</vt:lpstr>
      <vt:lpstr>PowerPoint Presentation</vt:lpstr>
      <vt:lpstr>Documentation Tips</vt:lpstr>
      <vt:lpstr>PowerPoint Presentation</vt:lpstr>
      <vt:lpstr>Unspecified acute conjunctivitis, bilateral Documentation Tips</vt:lpstr>
      <vt:lpstr>PowerPoint Presentation</vt:lpstr>
      <vt:lpstr>Allergic Rhinitis Documentation Tips</vt:lpstr>
      <vt:lpstr>PowerPoint Presentation</vt:lpstr>
      <vt:lpstr>Documentation Tips</vt:lpstr>
      <vt:lpstr>PowerPoint Presentation</vt:lpstr>
      <vt:lpstr>Documentation Tips</vt:lpstr>
      <vt:lpstr>PowerPoint Presentation</vt:lpstr>
      <vt:lpstr>PowerPoint Presentation</vt:lpstr>
      <vt:lpstr>Chronic sinusitis, unspecified Documentation Tips</vt:lpstr>
      <vt:lpstr>Monitor Claims</vt:lpstr>
      <vt:lpstr>Claim Denial and Management</vt:lpstr>
      <vt:lpstr>Client Responsibilities</vt:lpstr>
      <vt:lpstr>Documentation – Start Now</vt:lpstr>
      <vt:lpstr>Documentation – Start Now</vt:lpstr>
      <vt:lpstr>Documentation – Start Now</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ICD-10 CM Training</dc:title>
  <dc:creator>Kaitlyn Houseman</dc:creator>
  <cp:lastModifiedBy>Betty Moss</cp:lastModifiedBy>
  <cp:revision>194</cp:revision>
  <cp:lastPrinted>2015-08-18T15:19:32Z</cp:lastPrinted>
  <dcterms:created xsi:type="dcterms:W3CDTF">2015-04-14T20:07:46Z</dcterms:created>
  <dcterms:modified xsi:type="dcterms:W3CDTF">2015-09-21T14:49:38Z</dcterms:modified>
</cp:coreProperties>
</file>