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74" r:id="rId2"/>
    <p:sldId id="313" r:id="rId3"/>
    <p:sldId id="275" r:id="rId4"/>
    <p:sldId id="301" r:id="rId5"/>
    <p:sldId id="294" r:id="rId6"/>
    <p:sldId id="295" r:id="rId7"/>
    <p:sldId id="302" r:id="rId8"/>
    <p:sldId id="298" r:id="rId9"/>
    <p:sldId id="299" r:id="rId10"/>
    <p:sldId id="300" r:id="rId11"/>
    <p:sldId id="303" r:id="rId12"/>
    <p:sldId id="314" r:id="rId13"/>
  </p:sldIdLst>
  <p:sldSz cx="9144000" cy="6858000" type="screen4x3"/>
  <p:notesSz cx="7315200" cy="96012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ata.parun@gmail.com" initials="b" lastIdx="2" clrIdx="0">
    <p:extLst/>
  </p:cmAuthor>
  <p:cmAuthor id="2" name="Dejan Kosutic" initials="DK" lastIdx="10" clrIdx="1">
    <p:extLst/>
  </p:cmAuthor>
  <p:cmAuthor id="3" name="27001academy ." initials="2." lastIdx="1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0"/>
    <a:srgbClr val="343C46"/>
    <a:srgbClr val="303945"/>
    <a:srgbClr val="41515A"/>
    <a:srgbClr val="344458"/>
    <a:srgbClr val="E2E7E9"/>
    <a:srgbClr val="E2EAF3"/>
    <a:srgbClr val="7F7F7F"/>
    <a:srgbClr val="646464"/>
    <a:srgbClr val="F3F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7" autoAdjust="0"/>
    <p:restoredTop sz="88434" autoAdjust="0"/>
  </p:normalViewPr>
  <p:slideViewPr>
    <p:cSldViewPr>
      <p:cViewPr>
        <p:scale>
          <a:sx n="61" d="100"/>
          <a:sy n="61" d="100"/>
        </p:scale>
        <p:origin x="-154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67FD2-DC30-4D9C-8063-9EA137267C5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7992D22-7DA3-4AF1-845C-6A2F2D2148F8}">
      <dgm:prSet phldrT="[Text]"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en-US" dirty="0" smtClean="0"/>
            <a:t>Compliance</a:t>
          </a:r>
          <a:endParaRPr lang="hr-HR" dirty="0"/>
        </a:p>
      </dgm:t>
    </dgm:pt>
    <dgm:pt modelId="{6F3B9BD1-E1A6-4145-B26D-7B10B64D659F}" type="parTrans" cxnId="{4B7D1DDA-98FC-464A-BAF5-E2AAA74B869F}">
      <dgm:prSet/>
      <dgm:spPr/>
      <dgm:t>
        <a:bodyPr/>
        <a:lstStyle/>
        <a:p>
          <a:endParaRPr lang="hr-HR"/>
        </a:p>
      </dgm:t>
    </dgm:pt>
    <dgm:pt modelId="{6DD92421-6BD4-4353-BE6E-1E3E9E6A0501}" type="sibTrans" cxnId="{4B7D1DDA-98FC-464A-BAF5-E2AAA74B869F}">
      <dgm:prSet/>
      <dgm:spPr/>
      <dgm:t>
        <a:bodyPr/>
        <a:lstStyle/>
        <a:p>
          <a:endParaRPr lang="hr-HR"/>
        </a:p>
      </dgm:t>
    </dgm:pt>
    <dgm:pt modelId="{55964EA3-878E-4547-ABC8-1EF720EDAF5D}">
      <dgm:prSet phldrT="[Text]"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en-US" dirty="0" smtClean="0"/>
            <a:t>Marketing edge</a:t>
          </a:r>
          <a:endParaRPr lang="hr-HR" dirty="0"/>
        </a:p>
      </dgm:t>
    </dgm:pt>
    <dgm:pt modelId="{30207E52-F183-4B80-BC4F-98FF49053F0D}" type="parTrans" cxnId="{0B48AAD6-B6D9-4BB0-A572-FDA2D01C9A3C}">
      <dgm:prSet/>
      <dgm:spPr/>
      <dgm:t>
        <a:bodyPr/>
        <a:lstStyle/>
        <a:p>
          <a:endParaRPr lang="hr-HR"/>
        </a:p>
      </dgm:t>
    </dgm:pt>
    <dgm:pt modelId="{92D0C10E-0CF9-4257-9422-AAC9660B10FD}" type="sibTrans" cxnId="{0B48AAD6-B6D9-4BB0-A572-FDA2D01C9A3C}">
      <dgm:prSet/>
      <dgm:spPr/>
      <dgm:t>
        <a:bodyPr/>
        <a:lstStyle/>
        <a:p>
          <a:endParaRPr lang="hr-HR"/>
        </a:p>
      </dgm:t>
    </dgm:pt>
    <dgm:pt modelId="{BB88B61C-76F8-474B-90C4-B5C638305F75}">
      <dgm:prSet phldrT="[Text]"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en-US" dirty="0" smtClean="0"/>
            <a:t>Lowering the expenses</a:t>
          </a:r>
          <a:endParaRPr lang="hr-HR" dirty="0"/>
        </a:p>
      </dgm:t>
    </dgm:pt>
    <dgm:pt modelId="{CF54E9DC-0AB3-488B-B56A-A6A98C02DDDC}" type="parTrans" cxnId="{8377C3BE-60C3-495C-B51B-46AA45207F00}">
      <dgm:prSet/>
      <dgm:spPr/>
      <dgm:t>
        <a:bodyPr/>
        <a:lstStyle/>
        <a:p>
          <a:endParaRPr lang="hr-HR"/>
        </a:p>
      </dgm:t>
    </dgm:pt>
    <dgm:pt modelId="{7647170E-92B6-449D-A13E-DBF286CB88D1}" type="sibTrans" cxnId="{8377C3BE-60C3-495C-B51B-46AA45207F00}">
      <dgm:prSet/>
      <dgm:spPr/>
      <dgm:t>
        <a:bodyPr/>
        <a:lstStyle/>
        <a:p>
          <a:endParaRPr lang="hr-HR"/>
        </a:p>
      </dgm:t>
    </dgm:pt>
    <dgm:pt modelId="{3B1A9D03-43EC-4DAF-8B65-12A1DBC47F6E}">
      <dgm:prSet phldrT="[Text]"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en-US" dirty="0" smtClean="0"/>
            <a:t>Optimizing business processes</a:t>
          </a:r>
          <a:endParaRPr lang="hr-HR" dirty="0"/>
        </a:p>
      </dgm:t>
    </dgm:pt>
    <dgm:pt modelId="{E861D778-699B-414E-A289-4499A6880CDB}" type="parTrans" cxnId="{D148501F-4138-4CB9-9A87-7B5E0F42FCEA}">
      <dgm:prSet/>
      <dgm:spPr/>
      <dgm:t>
        <a:bodyPr/>
        <a:lstStyle/>
        <a:p>
          <a:endParaRPr lang="hr-HR"/>
        </a:p>
      </dgm:t>
    </dgm:pt>
    <dgm:pt modelId="{3BD41AC3-A149-4D5E-BFE4-E2EFE3969F6E}" type="sibTrans" cxnId="{D148501F-4138-4CB9-9A87-7B5E0F42FCEA}">
      <dgm:prSet/>
      <dgm:spPr/>
      <dgm:t>
        <a:bodyPr/>
        <a:lstStyle/>
        <a:p>
          <a:endParaRPr lang="hr-HR"/>
        </a:p>
      </dgm:t>
    </dgm:pt>
    <dgm:pt modelId="{16C27222-917E-4B5E-A327-9F7DCB3FD345}" type="pres">
      <dgm:prSet presAssocID="{5CC67FD2-DC30-4D9C-8063-9EA137267C5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91587FA-671C-4D18-BEE7-E99EECAB3FE1}" type="pres">
      <dgm:prSet presAssocID="{87992D22-7DA3-4AF1-845C-6A2F2D2148F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411B0DA-84B1-40A3-AC96-4CC98B8358DD}" type="pres">
      <dgm:prSet presAssocID="{6DD92421-6BD4-4353-BE6E-1E3E9E6A0501}" presName="sibTrans" presStyleCnt="0"/>
      <dgm:spPr/>
    </dgm:pt>
    <dgm:pt modelId="{22E03E90-0031-4503-B935-F38894A8F236}" type="pres">
      <dgm:prSet presAssocID="{55964EA3-878E-4547-ABC8-1EF720EDAF5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44581B6-620E-4DBF-87B5-339BA506D23B}" type="pres">
      <dgm:prSet presAssocID="{92D0C10E-0CF9-4257-9422-AAC9660B10FD}" presName="sibTrans" presStyleCnt="0"/>
      <dgm:spPr/>
    </dgm:pt>
    <dgm:pt modelId="{F3951F90-FCBB-4A59-BE35-5A112CE81344}" type="pres">
      <dgm:prSet presAssocID="{BB88B61C-76F8-474B-90C4-B5C638305F7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72250CE-C3EA-4FA9-BCE0-713B472D5AB8}" type="pres">
      <dgm:prSet presAssocID="{7647170E-92B6-449D-A13E-DBF286CB88D1}" presName="sibTrans" presStyleCnt="0"/>
      <dgm:spPr/>
    </dgm:pt>
    <dgm:pt modelId="{79EA8049-85C5-402C-A334-86701EEEBFAC}" type="pres">
      <dgm:prSet presAssocID="{3B1A9D03-43EC-4DAF-8B65-12A1DBC47F6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377C3BE-60C3-495C-B51B-46AA45207F00}" srcId="{5CC67FD2-DC30-4D9C-8063-9EA137267C52}" destId="{BB88B61C-76F8-474B-90C4-B5C638305F75}" srcOrd="2" destOrd="0" parTransId="{CF54E9DC-0AB3-488B-B56A-A6A98C02DDDC}" sibTransId="{7647170E-92B6-449D-A13E-DBF286CB88D1}"/>
    <dgm:cxn modelId="{BF49E8F9-CDEA-494F-A52F-1F9B6FA38615}" type="presOf" srcId="{5CC67FD2-DC30-4D9C-8063-9EA137267C52}" destId="{16C27222-917E-4B5E-A327-9F7DCB3FD345}" srcOrd="0" destOrd="0" presId="urn:microsoft.com/office/officeart/2005/8/layout/default#1"/>
    <dgm:cxn modelId="{4B7D1DDA-98FC-464A-BAF5-E2AAA74B869F}" srcId="{5CC67FD2-DC30-4D9C-8063-9EA137267C52}" destId="{87992D22-7DA3-4AF1-845C-6A2F2D2148F8}" srcOrd="0" destOrd="0" parTransId="{6F3B9BD1-E1A6-4145-B26D-7B10B64D659F}" sibTransId="{6DD92421-6BD4-4353-BE6E-1E3E9E6A0501}"/>
    <dgm:cxn modelId="{97203F6B-21F7-4802-BA66-92D7CAE5D261}" type="presOf" srcId="{BB88B61C-76F8-474B-90C4-B5C638305F75}" destId="{F3951F90-FCBB-4A59-BE35-5A112CE81344}" srcOrd="0" destOrd="0" presId="urn:microsoft.com/office/officeart/2005/8/layout/default#1"/>
    <dgm:cxn modelId="{E2BD6E8C-958E-4067-B70F-A85DD1D7C3B9}" type="presOf" srcId="{3B1A9D03-43EC-4DAF-8B65-12A1DBC47F6E}" destId="{79EA8049-85C5-402C-A334-86701EEEBFAC}" srcOrd="0" destOrd="0" presId="urn:microsoft.com/office/officeart/2005/8/layout/default#1"/>
    <dgm:cxn modelId="{652B7859-FDBF-4E83-AFC3-182B3DCBD440}" type="presOf" srcId="{87992D22-7DA3-4AF1-845C-6A2F2D2148F8}" destId="{791587FA-671C-4D18-BEE7-E99EECAB3FE1}" srcOrd="0" destOrd="0" presId="urn:microsoft.com/office/officeart/2005/8/layout/default#1"/>
    <dgm:cxn modelId="{0B48AAD6-B6D9-4BB0-A572-FDA2D01C9A3C}" srcId="{5CC67FD2-DC30-4D9C-8063-9EA137267C52}" destId="{55964EA3-878E-4547-ABC8-1EF720EDAF5D}" srcOrd="1" destOrd="0" parTransId="{30207E52-F183-4B80-BC4F-98FF49053F0D}" sibTransId="{92D0C10E-0CF9-4257-9422-AAC9660B10FD}"/>
    <dgm:cxn modelId="{D148501F-4138-4CB9-9A87-7B5E0F42FCEA}" srcId="{5CC67FD2-DC30-4D9C-8063-9EA137267C52}" destId="{3B1A9D03-43EC-4DAF-8B65-12A1DBC47F6E}" srcOrd="3" destOrd="0" parTransId="{E861D778-699B-414E-A289-4499A6880CDB}" sibTransId="{3BD41AC3-A149-4D5E-BFE4-E2EFE3969F6E}"/>
    <dgm:cxn modelId="{12BCD7A3-8E41-42DD-AD09-DF7430996656}" type="presOf" srcId="{55964EA3-878E-4547-ABC8-1EF720EDAF5D}" destId="{22E03E90-0031-4503-B935-F38894A8F236}" srcOrd="0" destOrd="0" presId="urn:microsoft.com/office/officeart/2005/8/layout/default#1"/>
    <dgm:cxn modelId="{71555947-3FD9-436F-A016-99F2B3D6907D}" type="presParOf" srcId="{16C27222-917E-4B5E-A327-9F7DCB3FD345}" destId="{791587FA-671C-4D18-BEE7-E99EECAB3FE1}" srcOrd="0" destOrd="0" presId="urn:microsoft.com/office/officeart/2005/8/layout/default#1"/>
    <dgm:cxn modelId="{C875E02D-5B01-4801-8718-1547D34FF9D3}" type="presParOf" srcId="{16C27222-917E-4B5E-A327-9F7DCB3FD345}" destId="{3411B0DA-84B1-40A3-AC96-4CC98B8358DD}" srcOrd="1" destOrd="0" presId="urn:microsoft.com/office/officeart/2005/8/layout/default#1"/>
    <dgm:cxn modelId="{78D16CC9-63EA-4434-A3F8-CF6A6475E7BD}" type="presParOf" srcId="{16C27222-917E-4B5E-A327-9F7DCB3FD345}" destId="{22E03E90-0031-4503-B935-F38894A8F236}" srcOrd="2" destOrd="0" presId="urn:microsoft.com/office/officeart/2005/8/layout/default#1"/>
    <dgm:cxn modelId="{1D349D71-27D5-402B-A393-810B013E60A5}" type="presParOf" srcId="{16C27222-917E-4B5E-A327-9F7DCB3FD345}" destId="{F44581B6-620E-4DBF-87B5-339BA506D23B}" srcOrd="3" destOrd="0" presId="urn:microsoft.com/office/officeart/2005/8/layout/default#1"/>
    <dgm:cxn modelId="{9E108DBD-73F9-40DC-B91E-26EA20B2083F}" type="presParOf" srcId="{16C27222-917E-4B5E-A327-9F7DCB3FD345}" destId="{F3951F90-FCBB-4A59-BE35-5A112CE81344}" srcOrd="4" destOrd="0" presId="urn:microsoft.com/office/officeart/2005/8/layout/default#1"/>
    <dgm:cxn modelId="{D8D3F322-C3FF-464A-A066-ACCE2B5B2A93}" type="presParOf" srcId="{16C27222-917E-4B5E-A327-9F7DCB3FD345}" destId="{072250CE-C3EA-4FA9-BCE0-713B472D5AB8}" srcOrd="5" destOrd="0" presId="urn:microsoft.com/office/officeart/2005/8/layout/default#1"/>
    <dgm:cxn modelId="{D0064311-1B50-4A74-A56F-2A4309C76F67}" type="presParOf" srcId="{16C27222-917E-4B5E-A327-9F7DCB3FD345}" destId="{79EA8049-85C5-402C-A334-86701EEEBFAC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587FA-671C-4D18-BEE7-E99EECAB3FE1}">
      <dsp:nvSpPr>
        <dsp:cNvPr id="0" name=""/>
        <dsp:cNvSpPr/>
      </dsp:nvSpPr>
      <dsp:spPr>
        <a:xfrm>
          <a:off x="579937" y="716"/>
          <a:ext cx="3156380" cy="1893828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Compliance</a:t>
          </a:r>
          <a:endParaRPr lang="hr-HR" sz="3800" kern="1200" dirty="0"/>
        </a:p>
      </dsp:txBody>
      <dsp:txXfrm>
        <a:off x="579937" y="716"/>
        <a:ext cx="3156380" cy="1893828"/>
      </dsp:txXfrm>
    </dsp:sp>
    <dsp:sp modelId="{22E03E90-0031-4503-B935-F38894A8F236}">
      <dsp:nvSpPr>
        <dsp:cNvPr id="0" name=""/>
        <dsp:cNvSpPr/>
      </dsp:nvSpPr>
      <dsp:spPr>
        <a:xfrm>
          <a:off x="4051956" y="716"/>
          <a:ext cx="3156380" cy="1893828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Marketing edge</a:t>
          </a:r>
          <a:endParaRPr lang="hr-HR" sz="3800" kern="1200" dirty="0"/>
        </a:p>
      </dsp:txBody>
      <dsp:txXfrm>
        <a:off x="4051956" y="716"/>
        <a:ext cx="3156380" cy="1893828"/>
      </dsp:txXfrm>
    </dsp:sp>
    <dsp:sp modelId="{F3951F90-FCBB-4A59-BE35-5A112CE81344}">
      <dsp:nvSpPr>
        <dsp:cNvPr id="0" name=""/>
        <dsp:cNvSpPr/>
      </dsp:nvSpPr>
      <dsp:spPr>
        <a:xfrm>
          <a:off x="579937" y="2210183"/>
          <a:ext cx="3156380" cy="1893828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Lowering the expenses</a:t>
          </a:r>
          <a:endParaRPr lang="hr-HR" sz="3800" kern="1200" dirty="0"/>
        </a:p>
      </dsp:txBody>
      <dsp:txXfrm>
        <a:off x="579937" y="2210183"/>
        <a:ext cx="3156380" cy="1893828"/>
      </dsp:txXfrm>
    </dsp:sp>
    <dsp:sp modelId="{79EA8049-85C5-402C-A334-86701EEEBFAC}">
      <dsp:nvSpPr>
        <dsp:cNvPr id="0" name=""/>
        <dsp:cNvSpPr/>
      </dsp:nvSpPr>
      <dsp:spPr>
        <a:xfrm>
          <a:off x="4051956" y="2210183"/>
          <a:ext cx="3156380" cy="1893828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Optimizing business processes</a:t>
          </a:r>
          <a:endParaRPr lang="hr-HR" sz="3800" kern="1200" dirty="0"/>
        </a:p>
      </dsp:txBody>
      <dsp:txXfrm>
        <a:off x="4051956" y="2210183"/>
        <a:ext cx="3156380" cy="1893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308FD42-8A67-834E-B590-F04B3FDD4886}" type="datetimeFigureOut">
              <a:rPr lang="hr-HR"/>
              <a:pPr/>
              <a:t>28.1.2015.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BF0BE61D-B0D9-9C40-B4AD-8017C30AB489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8790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fld id="{0C5DB304-8135-7443-8ACD-572E33AC6ACC}" type="datetimeFigureOut">
              <a:rPr lang="hu-HU"/>
              <a:pPr/>
              <a:t>2015.01.28.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fld id="{51133110-ED42-A649-8853-E78374282D8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69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this presentation we’ll show some relevant information about</a:t>
            </a:r>
            <a:r>
              <a:rPr lang="en-US" baseline="0" dirty="0" smtClean="0"/>
              <a:t> </a:t>
            </a:r>
            <a:r>
              <a:rPr lang="en-US" dirty="0" smtClean="0"/>
              <a:t>ISO 27001 implementation to help your management make an informed decision on how to better protect their organization</a:t>
            </a:r>
            <a:r>
              <a:rPr lang="en-US" baseline="0" dirty="0" smtClean="0"/>
              <a:t>’s information and business.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5940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82323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62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structure of your business case to support ISO27001 implementation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870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Interested</a:t>
            </a:r>
            <a:r>
              <a:rPr lang="en-US" baseline="0" dirty="0" smtClean="0"/>
              <a:t> parties: shareholders, employees, suppliers, regulators, management, clients, etc.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more detailed information about how to present this reasons, see the article http://www.iso27001standard.com/blog/2010/07/21/four-key-benefits-of-iso-27001-implementation/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7086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&lt;Alternative version</a:t>
            </a:r>
            <a:r>
              <a:rPr lang="en-US" baseline="0" dirty="0" smtClean="0"/>
              <a:t> of the previous slide. Include only what fits you best&gt;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Interested</a:t>
            </a:r>
            <a:r>
              <a:rPr lang="en-US" baseline="0" dirty="0" smtClean="0"/>
              <a:t> parties: shareholders, employees, suppliers, regulators, management, clients, etc.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more detailed information about how to present this reasons, see the article http://www.iso27001standard.com/blog/2010/07/21/four-key-benefits-of-iso-27001-implementation/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4657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196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7941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240" indent="-181240">
              <a:buFont typeface="Arial" panose="020B0604020202020204" pitchFamily="34" charset="0"/>
              <a:buChar char="•"/>
            </a:pPr>
            <a:r>
              <a:rPr lang="en-US" dirty="0" smtClean="0"/>
              <a:t>Project manager</a:t>
            </a:r>
            <a:r>
              <a:rPr lang="en-US" baseline="0" dirty="0" smtClean="0"/>
              <a:t> – write here the person who will coordinate the implementation of ISO 27001</a:t>
            </a:r>
            <a:endParaRPr lang="en-US" dirty="0" smtClean="0"/>
          </a:p>
          <a:p>
            <a:pPr marL="181240" indent="-181240">
              <a:buFont typeface="Arial" panose="020B0604020202020204" pitchFamily="34" charset="0"/>
              <a:buChar char="•"/>
            </a:pPr>
            <a:r>
              <a:rPr lang="en-US" dirty="0" smtClean="0"/>
              <a:t>Project sponsor</a:t>
            </a:r>
            <a:r>
              <a:rPr lang="en-US" baseline="0" dirty="0" smtClean="0"/>
              <a:t> – write here someone from the top management who will provide you with support for your project</a:t>
            </a:r>
            <a:endParaRPr lang="en-US" dirty="0" smtClean="0"/>
          </a:p>
          <a:p>
            <a:pPr marL="181240" indent="-181240">
              <a:buFont typeface="Arial" panose="020B0604020202020204" pitchFamily="34" charset="0"/>
              <a:buChar char="•"/>
            </a:pPr>
            <a:r>
              <a:rPr lang="en-US" dirty="0" smtClean="0"/>
              <a:t>Project duration</a:t>
            </a:r>
            <a:r>
              <a:rPr lang="en-US" baseline="0" dirty="0" smtClean="0"/>
              <a:t> – calculate the time needed using this free calculator: http://www.iso27001standard.com/en/free-tools/free-calculator-duration-of-iso-27001-iso-22301-implementation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0192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8448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3110-ED42-A649-8853-E78374282D86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667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37" y="0"/>
            <a:ext cx="9144086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87624" y="2420888"/>
            <a:ext cx="6696744" cy="1440000"/>
          </a:xfrm>
        </p:spPr>
        <p:txBody>
          <a:bodyPr/>
          <a:lstStyle>
            <a:lvl1pPr algn="ctr">
              <a:defRPr b="0">
                <a:solidFill>
                  <a:srgbClr val="7F7F7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3673968"/>
            <a:ext cx="6696744" cy="126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rgbClr val="646464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02FACDF4-DDE5-3340-855A-9770600705B4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A852A8A3-66D7-C341-A38B-0B80B642D7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4313"/>
            <a:ext cx="8229600" cy="4392959"/>
          </a:xfrm>
        </p:spPr>
        <p:txBody>
          <a:bodyPr vert="eaVert"/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>
                <a:solidFill>
                  <a:srgbClr val="64646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F8430D13-5EA3-494F-8EF8-867044F17F7D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11A13768-7121-B64C-8335-0B6566E3ED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7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02634"/>
          </a:xfrm>
        </p:spPr>
        <p:txBody>
          <a:bodyPr vert="eaVert"/>
          <a:lstStyle>
            <a:lvl1pPr>
              <a:defRPr b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02634"/>
          </a:xfrm>
        </p:spPr>
        <p:txBody>
          <a:bodyPr vert="eaVert"/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>
                <a:solidFill>
                  <a:srgbClr val="64646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EC4909C2-5A08-784F-8224-CA05DE5CB0B1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0DF781B7-C08E-1E4B-A0B6-E9ADCE08AE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3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23454"/>
            <a:ext cx="8229600" cy="4425826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Tx/>
              <a:buFont typeface="Arial" charset="0"/>
              <a:buChar char="•"/>
              <a:tabLst/>
              <a:defRPr sz="32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D15034A0-6AE6-4A40-B072-B8CC6BF31FC5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B7925FB9-E09D-8240-8601-32C8BA8EAB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3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B8FE9DC0-0C3E-2646-9258-D19BAC00E217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17D06F86-FC2E-9E4B-A0BD-A2306285E8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485257F1-A9DE-E242-8CD2-543B88F453A9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7341FBAC-142F-7844-9A63-388BDCE264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0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ctr">
              <a:defRPr sz="3200" b="0" baseline="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6464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Kép helye 8"/>
          <p:cNvSpPr>
            <a:spLocks noGrp="1"/>
          </p:cNvSpPr>
          <p:nvPr>
            <p:ph type="pic" sz="quarter" idx="13"/>
          </p:nvPr>
        </p:nvSpPr>
        <p:spPr>
          <a:xfrm>
            <a:off x="1835696" y="908720"/>
            <a:ext cx="5473154" cy="3672805"/>
          </a:xfrm>
        </p:spPr>
        <p:txBody>
          <a:bodyPr rtlCol="0">
            <a:normAutofit/>
          </a:bodyPr>
          <a:lstStyle>
            <a:lvl1pPr marL="0" indent="0" algn="ctr">
              <a:buNone/>
              <a:defRPr sz="3000">
                <a:solidFill>
                  <a:srgbClr val="646464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4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1AAF3EBE-DF96-3A4F-8DFA-20E5616A6D94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5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6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CA86352B-CFA3-764B-B6EB-17D68315FC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0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208912" cy="1362075"/>
          </a:xfrm>
        </p:spPr>
        <p:txBody>
          <a:bodyPr anchor="t"/>
          <a:lstStyle>
            <a:lvl1pPr algn="l">
              <a:defRPr sz="4400" b="0" cap="all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208912" cy="1500187"/>
          </a:xfrm>
        </p:spPr>
        <p:txBody>
          <a:bodyPr anchor="b"/>
          <a:lstStyle>
            <a:lvl1pPr marL="0" indent="0">
              <a:buNone/>
              <a:defRPr sz="3000">
                <a:solidFill>
                  <a:srgbClr val="3C484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C6A39081-1230-BE4E-A897-B66378172F82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11B65134-2444-C347-B218-F42269A047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1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4785"/>
            <a:ext cx="4038600" cy="4392488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4785"/>
            <a:ext cx="4038600" cy="4392488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dirty="0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D133AA1E-244E-0C4D-96E6-6A4EE66495B3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CA68313E-E1E1-6542-BB49-54745BCE5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9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7450"/>
          </a:xfrm>
        </p:spPr>
        <p:txBody>
          <a:bodyPr/>
          <a:lstStyle>
            <a:lvl1pPr>
              <a:defRPr b="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49078"/>
            <a:ext cx="4040188" cy="63976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3993307"/>
          </a:xfrm>
        </p:spPr>
        <p:txBody>
          <a:bodyPr/>
          <a:lstStyle>
            <a:lvl1pPr>
              <a:buClr>
                <a:schemeClr val="accent6"/>
              </a:buClr>
              <a:defRPr sz="2400" baseline="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18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1600" baseline="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1600">
                <a:solidFill>
                  <a:srgbClr val="64646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349078"/>
            <a:ext cx="4041775" cy="63976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32856"/>
            <a:ext cx="4041775" cy="3993307"/>
          </a:xfrm>
        </p:spPr>
        <p:txBody>
          <a:bodyPr/>
          <a:lstStyle>
            <a:lvl1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18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16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1600">
                <a:solidFill>
                  <a:srgbClr val="64646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3BC15C33-4DD0-0648-AE1C-22D2400EF1B6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03A8F2EB-77CF-C144-91CF-21B8AC83C6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8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ub-caption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1435100"/>
          </a:xfrm>
        </p:spPr>
        <p:txBody>
          <a:bodyPr>
            <a:normAutofit/>
          </a:bodyPr>
          <a:lstStyle>
            <a:lvl1pPr algn="l">
              <a:defRPr sz="3200" b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16632"/>
            <a:ext cx="5111750" cy="6009531"/>
          </a:xfrm>
        </p:spPr>
        <p:txBody>
          <a:bodyPr/>
          <a:lstStyle>
            <a:lvl1pPr>
              <a:buClr>
                <a:schemeClr val="accent6"/>
              </a:buClr>
              <a:defRPr sz="3000">
                <a:solidFill>
                  <a:srgbClr val="646464"/>
                </a:solidFill>
              </a:defRPr>
            </a:lvl1pPr>
            <a:lvl2pPr>
              <a:buClr>
                <a:schemeClr val="accent6"/>
              </a:buClr>
              <a:defRPr sz="2600">
                <a:solidFill>
                  <a:srgbClr val="646464"/>
                </a:solidFill>
              </a:defRPr>
            </a:lvl2pPr>
            <a:lvl3pPr>
              <a:buClr>
                <a:schemeClr val="accent6"/>
              </a:buClr>
              <a:defRPr sz="2400">
                <a:solidFill>
                  <a:srgbClr val="646464"/>
                </a:solidFill>
              </a:defRPr>
            </a:lvl3pPr>
            <a:lvl4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4pPr>
            <a:lvl5pPr>
              <a:buClr>
                <a:schemeClr val="accent6"/>
              </a:buClr>
              <a:defRPr sz="2000">
                <a:solidFill>
                  <a:srgbClr val="6464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425355"/>
          </a:xfrm>
        </p:spPr>
        <p:txBody>
          <a:bodyPr/>
          <a:lstStyle>
            <a:lvl1pPr marL="0" indent="0">
              <a:buNone/>
              <a:defRPr sz="1400">
                <a:solidFill>
                  <a:srgbClr val="6464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BBAB25D5-4D4D-944C-8BD2-E3979894EF19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771775" y="6519863"/>
            <a:ext cx="360045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Copyright ©2014 27001Academy. All rights reserved.</a:t>
            </a:r>
            <a:endParaRPr lang="hu-HU" dirty="0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19863"/>
            <a:ext cx="2133600" cy="339725"/>
          </a:xfrm>
        </p:spPr>
        <p:txBody>
          <a:bodyPr/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184AA7BE-B5E0-D749-9856-8892CBE452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8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ím helye 1"/>
          <p:cNvSpPr>
            <a:spLocks noGrp="1"/>
          </p:cNvSpPr>
          <p:nvPr>
            <p:ph type="title"/>
          </p:nvPr>
        </p:nvSpPr>
        <p:spPr bwMode="auto">
          <a:xfrm>
            <a:off x="457200" y="444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Title comes here</a:t>
            </a:r>
          </a:p>
        </p:txBody>
      </p:sp>
      <p:sp>
        <p:nvSpPr>
          <p:cNvPr id="1028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 comes here</a:t>
            </a:r>
          </a:p>
          <a:p>
            <a:pPr lvl="1"/>
            <a:r>
              <a:rPr lang="en-US"/>
              <a:t>Text comes here</a:t>
            </a:r>
          </a:p>
          <a:p>
            <a:pPr lvl="2"/>
            <a:r>
              <a:rPr lang="en-US"/>
              <a:t>Text comes here</a:t>
            </a:r>
          </a:p>
          <a:p>
            <a:pPr lvl="3"/>
            <a:r>
              <a:rPr lang="en-US"/>
              <a:t>Text comes here</a:t>
            </a:r>
          </a:p>
          <a:p>
            <a:pPr lvl="4"/>
            <a:r>
              <a:rPr lang="en-US"/>
              <a:t>Text comes here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F9F9F"/>
                </a:solidFill>
                <a:latin typeface="Calibri" charset="0"/>
              </a:defRPr>
            </a:lvl1pPr>
          </a:lstStyle>
          <a:p>
            <a:fld id="{95428412-5132-D343-A85F-44B533707239}" type="datetime1">
              <a:rPr lang="en-US"/>
              <a:pPr/>
              <a:t>1/28/2015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771775" y="6356350"/>
            <a:ext cx="36004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C484F"/>
                </a:solidFill>
                <a:latin typeface="Calibri" charset="0"/>
              </a:defRPr>
            </a:lvl1pPr>
          </a:lstStyle>
          <a:p>
            <a:r>
              <a:rPr lang="en-US"/>
              <a:t>Copyright ©2014 9001Academy. All rights reserved.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23292C"/>
                </a:solidFill>
                <a:latin typeface="Calibri" charset="0"/>
              </a:defRPr>
            </a:lvl1pPr>
          </a:lstStyle>
          <a:p>
            <a:fld id="{92022BFA-0F9D-9648-B86E-18A72572A38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Kép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887" y="7945"/>
            <a:ext cx="914196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E76BC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Franklin Gothic Demi Cond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Franklin Gothic Demi Cond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Franklin Gothic Demi Cond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Franklin Gothic Demi Cond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E76BC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•"/>
        <a:defRPr sz="3200" kern="1200">
          <a:solidFill>
            <a:srgbClr val="3C484F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–"/>
        <a:defRPr sz="2800" kern="1200">
          <a:solidFill>
            <a:srgbClr val="3C484F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•"/>
        <a:defRPr sz="2400" kern="1200">
          <a:solidFill>
            <a:srgbClr val="3C484F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–"/>
        <a:defRPr sz="2000" kern="1200">
          <a:solidFill>
            <a:srgbClr val="3C484F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58B98"/>
        </a:buClr>
        <a:buFont typeface="Arial" charset="0"/>
        <a:buChar char="»"/>
        <a:defRPr sz="2000" kern="1200">
          <a:solidFill>
            <a:srgbClr val="3C484F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2420938"/>
            <a:ext cx="6912768" cy="14398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Project proposal for ISO 27001:2013 implementation</a:t>
            </a:r>
            <a:endParaRPr lang="hr-HR" dirty="0">
              <a:ea typeface="+mj-ea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187450" y="3860800"/>
            <a:ext cx="6697663" cy="1266825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Subtitle or presenter</a:t>
            </a:r>
          </a:p>
          <a:p>
            <a:pPr eaLnBrk="1" hangingPunct="1"/>
            <a:endParaRPr lang="hr-HR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962058"/>
              </p:ext>
            </p:extLst>
          </p:nvPr>
        </p:nvGraphicFramePr>
        <p:xfrm>
          <a:off x="179388" y="1412875"/>
          <a:ext cx="8713787" cy="453548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944399"/>
                <a:gridCol w="6769388"/>
              </a:tblGrid>
              <a:tr h="3413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Financial resources </a:t>
                      </a:r>
                      <a:endParaRPr lang="hr-H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Amount: [define amount of money needed to finish the project]</a:t>
                      </a:r>
                    </a:p>
                    <a:p>
                      <a:pPr marL="0" lvl="1" indent="6350"/>
                      <a:r>
                        <a:rPr lang="en-US" sz="3200" b="0" kern="1200" dirty="0" smtClean="0">
                          <a:effectLst/>
                        </a:rPr>
                        <a:t>Cost types: [split costs according to the cost type and include all resources listed here, e.g</a:t>
                      </a:r>
                      <a:r>
                        <a:rPr lang="en-US" sz="3200" b="0" kern="1200" dirty="0" smtClean="0">
                          <a:effectLst/>
                        </a:rPr>
                        <a:t>., </a:t>
                      </a:r>
                      <a:r>
                        <a:rPr lang="en-US" sz="3200" b="0" kern="1200" dirty="0" smtClean="0">
                          <a:effectLst/>
                        </a:rPr>
                        <a:t>human resources – internal and external, </a:t>
                      </a:r>
                      <a:r>
                        <a:rPr lang="en-US" sz="3200" b="0" kern="1200" dirty="0" smtClean="0">
                          <a:effectLst/>
                        </a:rPr>
                        <a:t>technical, </a:t>
                      </a:r>
                      <a:r>
                        <a:rPr lang="en-US" sz="3200" b="0" kern="1200" dirty="0" smtClean="0">
                          <a:effectLst/>
                        </a:rPr>
                        <a:t>and other</a:t>
                      </a:r>
                      <a:r>
                        <a:rPr lang="hr-HR" sz="3200" b="0" kern="1200" dirty="0" smtClean="0">
                          <a:effectLst/>
                        </a:rPr>
                        <a:t> resources</a:t>
                      </a:r>
                      <a:r>
                        <a:rPr lang="en-US" sz="3200" b="0" kern="1200" dirty="0" smtClean="0">
                          <a:effectLst/>
                        </a:rPr>
                        <a:t>]</a:t>
                      </a:r>
                      <a:endParaRPr lang="hr-HR" sz="3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  <a:tr h="1121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 smtClean="0">
                          <a:effectLst/>
                        </a:rPr>
                        <a:t>Other resources</a:t>
                      </a:r>
                      <a:endParaRPr lang="hr-H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effectLst/>
                        </a:rPr>
                        <a:t>Documentation templates</a:t>
                      </a:r>
                      <a:endParaRPr lang="hr-H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6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ISMS General requirements documents</a:t>
            </a:r>
          </a:p>
          <a:p>
            <a:r>
              <a:rPr lang="en-US" sz="3000" dirty="0"/>
              <a:t>ISMS </a:t>
            </a:r>
            <a:r>
              <a:rPr lang="en-US" sz="3000" dirty="0" smtClean="0"/>
              <a:t>related documents defined by the organization (e.g., documents for security controls</a:t>
            </a:r>
          </a:p>
          <a:p>
            <a:r>
              <a:rPr lang="en-US" sz="3000" dirty="0" smtClean="0"/>
              <a:t>Definition of risk assessment methodology and organization’s risk profile</a:t>
            </a:r>
          </a:p>
          <a:p>
            <a:r>
              <a:rPr lang="en-US" sz="3000" dirty="0" smtClean="0"/>
              <a:t>Measurement, </a:t>
            </a:r>
            <a:r>
              <a:rPr lang="en-US" sz="3000" dirty="0" smtClean="0"/>
              <a:t>analysis, </a:t>
            </a:r>
            <a:r>
              <a:rPr lang="en-US" sz="3000" dirty="0" smtClean="0"/>
              <a:t>and improvement processes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1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proposal for ISO 27001 implementation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sr-Latn-RS" dirty="0" smtClean="0"/>
              <a:t>Presenter’s name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AF3EBE-DF96-3A4F-8DFA-20E5616A6D94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©2015 27001Academy. All rights reserved.</a:t>
            </a:r>
            <a:endParaRPr lang="hu-HU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A86352B-CFA3-764B-B6EB-17D68315FCE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Kép helye 8"/>
          <p:cNvSpPr>
            <a:spLocks noGrp="1"/>
          </p:cNvSpPr>
          <p:nvPr>
            <p:ph type="pic" sz="quarter" idx="13"/>
          </p:nvPr>
        </p:nvSpPr>
        <p:spPr>
          <a:xfrm>
            <a:off x="1835696" y="908720"/>
            <a:ext cx="5473154" cy="3672805"/>
          </a:xfrm>
        </p:spPr>
        <p:txBody>
          <a:bodyPr rtlCol="0">
            <a:normAutofit/>
          </a:bodyPr>
          <a:lstStyle>
            <a:lvl1pPr marL="0" indent="0" algn="ctr">
              <a:buNone/>
              <a:defRPr sz="3000">
                <a:solidFill>
                  <a:srgbClr val="646464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1751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Reasons for implementation</a:t>
            </a:r>
          </a:p>
          <a:p>
            <a:r>
              <a:rPr lang="en-US" sz="3000" dirty="0" smtClean="0"/>
              <a:t>Purpose of the project</a:t>
            </a:r>
          </a:p>
          <a:p>
            <a:r>
              <a:rPr lang="en-US" sz="3000" dirty="0" smtClean="0"/>
              <a:t>Benefits of an ISMS</a:t>
            </a:r>
          </a:p>
          <a:p>
            <a:r>
              <a:rPr lang="en-US" sz="3000" dirty="0" smtClean="0"/>
              <a:t>Implementation details</a:t>
            </a:r>
          </a:p>
          <a:p>
            <a:r>
              <a:rPr lang="en-US" sz="3000" dirty="0" smtClean="0"/>
              <a:t>Milestones</a:t>
            </a:r>
          </a:p>
          <a:p>
            <a:r>
              <a:rPr lang="en-US" sz="3000" dirty="0" smtClean="0"/>
              <a:t>Resources</a:t>
            </a:r>
          </a:p>
          <a:p>
            <a:r>
              <a:rPr lang="en-US" sz="3000" dirty="0" smtClean="0"/>
              <a:t>Deliverables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Reasons for implementation (1/2)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5750"/>
            <a:ext cx="8229600" cy="42497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3000" b="1" dirty="0" smtClean="0">
                <a:ea typeface="+mn-ea"/>
              </a:rPr>
              <a:t>Primary reasons:</a:t>
            </a:r>
          </a:p>
          <a:p>
            <a:pPr>
              <a:defRPr/>
            </a:pPr>
            <a:r>
              <a:rPr lang="en-US" sz="3000" dirty="0"/>
              <a:t>Improve interested </a:t>
            </a:r>
            <a:r>
              <a:rPr lang="en-US" sz="3000" dirty="0" smtClean="0"/>
              <a:t>parties’ </a:t>
            </a:r>
            <a:r>
              <a:rPr lang="en-US" sz="3000" dirty="0"/>
              <a:t>trust by </a:t>
            </a:r>
            <a:r>
              <a:rPr lang="en-US" sz="3000" dirty="0" smtClean="0"/>
              <a:t>assuring compliance with their </a:t>
            </a:r>
            <a:r>
              <a:rPr lang="en-US" sz="3000" dirty="0"/>
              <a:t>requirements</a:t>
            </a:r>
          </a:p>
          <a:p>
            <a:pPr>
              <a:defRPr/>
            </a:pPr>
            <a:r>
              <a:rPr lang="en-US" sz="3000" dirty="0" smtClean="0">
                <a:ea typeface="+mn-ea"/>
              </a:rPr>
              <a:t>Improve marketing edge (image and credibility) by attaining certification to ISO 27001</a:t>
            </a:r>
          </a:p>
          <a:p>
            <a:pPr>
              <a:defRPr/>
            </a:pPr>
            <a:r>
              <a:rPr lang="en-US" sz="3000" dirty="0" smtClean="0">
                <a:ea typeface="+mn-ea"/>
              </a:rPr>
              <a:t>Reduce expenses related to information security incidents</a:t>
            </a:r>
          </a:p>
          <a:p>
            <a:pPr>
              <a:defRPr/>
            </a:pPr>
            <a:r>
              <a:rPr lang="en-US" sz="3000" dirty="0" smtClean="0">
                <a:ea typeface="+mn-ea"/>
              </a:rPr>
              <a:t>Improve internal organization by better defining responsibilities and duties</a:t>
            </a:r>
            <a:endParaRPr lang="en-US" sz="3000" dirty="0">
              <a:ea typeface="+mn-e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44178C9-E0A5-1844-AD34-65ED8B48D6BB}" type="datetime1">
              <a:rPr lang="en-US">
                <a:solidFill>
                  <a:srgbClr val="7F7F7F"/>
                </a:solidFill>
                <a:latin typeface="Calibri" charset="0"/>
              </a:rPr>
              <a:pPr eaLnBrk="1" hangingPunct="1"/>
              <a:t>1/28/2015</a:t>
            </a:fld>
            <a:endParaRPr lang="en-US">
              <a:solidFill>
                <a:srgbClr val="7F7F7F"/>
              </a:solidFill>
              <a:latin typeface="Calibri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7F7F7F"/>
                </a:solidFill>
                <a:latin typeface="Calibri" charset="0"/>
              </a:rPr>
              <a:t>Copyright ©</a:t>
            </a:r>
            <a:r>
              <a:rPr lang="en-US" dirty="0" smtClean="0">
                <a:solidFill>
                  <a:srgbClr val="7F7F7F"/>
                </a:solidFill>
                <a:latin typeface="Calibri" charset="0"/>
              </a:rPr>
              <a:t>2015 27001Academy</a:t>
            </a:r>
            <a:r>
              <a:rPr lang="en-US" dirty="0">
                <a:solidFill>
                  <a:srgbClr val="7F7F7F"/>
                </a:solidFill>
                <a:latin typeface="Calibri" charset="0"/>
              </a:rPr>
              <a:t>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183C87C-2878-9C47-9355-C4FA4E8D9596}" type="slidenum">
              <a:rPr lang="en-US">
                <a:solidFill>
                  <a:srgbClr val="7F7F7F"/>
                </a:solidFill>
                <a:latin typeface="Calibri" charset="0"/>
              </a:rPr>
              <a:pPr eaLnBrk="1" hangingPunct="1"/>
              <a:t>3</a:t>
            </a:fld>
            <a:endParaRPr lang="en-US">
              <a:solidFill>
                <a:srgbClr val="7F7F7F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implementation (1/2)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70768"/>
              </p:ext>
            </p:extLst>
          </p:nvPr>
        </p:nvGraphicFramePr>
        <p:xfrm>
          <a:off x="755576" y="1700808"/>
          <a:ext cx="7788275" cy="4104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/>
          <p:cNvSpPr/>
          <p:nvPr/>
        </p:nvSpPr>
        <p:spPr>
          <a:xfrm>
            <a:off x="4619923" y="1628800"/>
            <a:ext cx="3708920" cy="20162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947515" y="3789040"/>
            <a:ext cx="3708920" cy="20162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4547915" y="3789040"/>
            <a:ext cx="3708920" cy="20162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032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implementation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000" b="1" dirty="0" smtClean="0"/>
              <a:t>Secondary reasons:</a:t>
            </a:r>
            <a:endParaRPr lang="en-US" sz="3000" b="1" dirty="0"/>
          </a:p>
          <a:p>
            <a:r>
              <a:rPr lang="en-US" sz="3000" dirty="0"/>
              <a:t>Integrate information security to business process for better </a:t>
            </a:r>
            <a:r>
              <a:rPr lang="en-US" sz="3000" dirty="0" smtClean="0"/>
              <a:t>alignment</a:t>
            </a:r>
          </a:p>
          <a:p>
            <a:r>
              <a:rPr lang="en-US" sz="3000" dirty="0"/>
              <a:t>Improve decisions by basing them on data from the information security management system</a:t>
            </a:r>
            <a:endParaRPr lang="en-US" sz="3000" dirty="0" smtClean="0"/>
          </a:p>
          <a:p>
            <a:r>
              <a:rPr lang="en-US" sz="3000" dirty="0" smtClean="0"/>
              <a:t>Create a culture of continual improvement of the information security</a:t>
            </a:r>
            <a:endParaRPr lang="en-US" sz="3000" dirty="0"/>
          </a:p>
          <a:p>
            <a:r>
              <a:rPr lang="en-US" sz="3000" dirty="0" smtClean="0"/>
              <a:t>Improve employee, and other interested </a:t>
            </a:r>
            <a:r>
              <a:rPr lang="en-US" sz="3000" dirty="0" smtClean="0"/>
              <a:t>parties’, </a:t>
            </a:r>
            <a:r>
              <a:rPr lang="en-US" sz="3000" dirty="0" smtClean="0"/>
              <a:t>engagement </a:t>
            </a:r>
            <a:r>
              <a:rPr lang="en-US" sz="3000" dirty="0" smtClean="0"/>
              <a:t>in information </a:t>
            </a:r>
            <a:r>
              <a:rPr lang="en-US" sz="3000" dirty="0" smtClean="0"/>
              <a:t>security improvement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6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purpose of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000" b="1" dirty="0" smtClean="0"/>
              <a:t>What do we want to achieve?</a:t>
            </a:r>
            <a:endParaRPr lang="en-US" sz="3000" b="1" dirty="0"/>
          </a:p>
          <a:p>
            <a:r>
              <a:rPr lang="en-US" sz="3000" dirty="0" smtClean="0"/>
              <a:t>Gain ISO 27001 certification </a:t>
            </a:r>
            <a:r>
              <a:rPr lang="en-US" sz="3000" dirty="0" smtClean="0"/>
              <a:t>by [date</a:t>
            </a:r>
            <a:r>
              <a:rPr lang="en-US" sz="3000" dirty="0" smtClean="0"/>
              <a:t>] </a:t>
            </a:r>
            <a:r>
              <a:rPr lang="en-US" sz="3000" dirty="0" smtClean="0"/>
              <a:t>through:</a:t>
            </a:r>
            <a:endParaRPr lang="en-US" sz="3000" dirty="0" smtClean="0"/>
          </a:p>
          <a:p>
            <a:pPr lvl="1"/>
            <a:r>
              <a:rPr lang="en-US" sz="2400" dirty="0" smtClean="0"/>
              <a:t>Defining the ISMS framework</a:t>
            </a:r>
          </a:p>
          <a:p>
            <a:pPr lvl="1"/>
            <a:r>
              <a:rPr lang="en-US" sz="2400" dirty="0" smtClean="0"/>
              <a:t>Identifying the current risk scenario</a:t>
            </a:r>
          </a:p>
          <a:p>
            <a:pPr lvl="1"/>
            <a:r>
              <a:rPr lang="en-US" sz="2400" dirty="0" smtClean="0"/>
              <a:t>Selecting and implementing proper security controls</a:t>
            </a:r>
          </a:p>
          <a:p>
            <a:pPr lvl="1"/>
            <a:r>
              <a:rPr lang="en-US" sz="2400" dirty="0" smtClean="0"/>
              <a:t>Providing proper awareness, </a:t>
            </a:r>
            <a:r>
              <a:rPr lang="en-US" sz="2400" dirty="0" smtClean="0"/>
              <a:t>training, </a:t>
            </a:r>
            <a:r>
              <a:rPr lang="en-US" sz="2400" dirty="0" smtClean="0"/>
              <a:t>and education to the users</a:t>
            </a:r>
          </a:p>
          <a:p>
            <a:pPr lvl="1"/>
            <a:r>
              <a:rPr lang="en-US" sz="2400" dirty="0" smtClean="0"/>
              <a:t>Providing relevant information to management for the first critical review of the ISMS for continual improvement</a:t>
            </a:r>
          </a:p>
          <a:p>
            <a:pPr lvl="1"/>
            <a:r>
              <a:rPr lang="en-US" sz="2400" dirty="0" smtClean="0"/>
              <a:t>Selecting the proper certification body to certify the system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7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manager: [insert name]</a:t>
            </a:r>
          </a:p>
          <a:p>
            <a:r>
              <a:rPr lang="en-US" dirty="0" smtClean="0"/>
              <a:t>Project sponsor: [insert name]</a:t>
            </a:r>
          </a:p>
          <a:p>
            <a:r>
              <a:rPr lang="en-US" dirty="0" smtClean="0"/>
              <a:t>Project duration: [insert number of months]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1" name="Tartalom hely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501177"/>
              </p:ext>
            </p:extLst>
          </p:nvPr>
        </p:nvGraphicFramePr>
        <p:xfrm>
          <a:off x="457200" y="1052513"/>
          <a:ext cx="8218488" cy="4876800"/>
        </p:xfrm>
        <a:graphic>
          <a:graphicData uri="http://schemas.openxmlformats.org/drawingml/2006/table">
            <a:tbl>
              <a:tblPr/>
              <a:tblGrid>
                <a:gridCol w="6275388"/>
                <a:gridCol w="1943100"/>
              </a:tblGrid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Milestone</a:t>
                      </a: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48A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Due date</a:t>
                      </a: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48A96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Initiation</a:t>
                      </a:r>
                      <a:endParaRPr kumimoji="0" lang="hr-HR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Planning ISMS framework</a:t>
                      </a:r>
                      <a:endParaRPr kumimoji="0" lang="hr-H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Risk assessment</a:t>
                      </a:r>
                      <a:endParaRPr kumimoji="0" lang="hr-H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Implementation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Internal Audit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Management Review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Corrective Actions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Certification Audit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46464"/>
                          </a:solidFill>
                          <a:effectLst/>
                          <a:latin typeface="Calibri" pitchFamily="34" charset="0"/>
                        </a:rPr>
                        <a:t>Continual Improvement Setup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0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34A0-6AE6-4A40-B072-B8CC6BF31FC5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©2015 27001Academy. All rights reserved.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FB9-E09D-8240-8601-32C8BA8EAB56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322546"/>
              </p:ext>
            </p:extLst>
          </p:nvPr>
        </p:nvGraphicFramePr>
        <p:xfrm>
          <a:off x="250825" y="1989138"/>
          <a:ext cx="8713788" cy="307238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944399"/>
                <a:gridCol w="6769389"/>
              </a:tblGrid>
              <a:tr h="1950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Human resources </a:t>
                      </a:r>
                      <a:endParaRPr lang="hr-H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/>
                        <a:t>Internal resources – [list internal </a:t>
                      </a:r>
                      <a:r>
                        <a:rPr lang="en-US" sz="3200" b="0" dirty="0" smtClean="0"/>
                        <a:t>resources, </a:t>
                      </a:r>
                      <a:r>
                        <a:rPr lang="en-US" sz="3200" b="0" dirty="0" smtClean="0"/>
                        <a:t>e.g</a:t>
                      </a:r>
                      <a:r>
                        <a:rPr lang="en-US" sz="3200" b="0" dirty="0" smtClean="0"/>
                        <a:t>., </a:t>
                      </a:r>
                      <a:r>
                        <a:rPr lang="en-US" sz="3200" b="0" dirty="0" smtClean="0"/>
                        <a:t>group name]</a:t>
                      </a:r>
                      <a:endParaRPr lang="hr-HR" sz="32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/>
                        <a:t>External resources – [list external resources, e.g</a:t>
                      </a:r>
                      <a:r>
                        <a:rPr lang="en-US" sz="3200" b="0" dirty="0" smtClean="0"/>
                        <a:t>., </a:t>
                      </a:r>
                      <a:r>
                        <a:rPr lang="en-US" sz="3200" b="0" dirty="0" smtClean="0"/>
                        <a:t>consulting company]</a:t>
                      </a:r>
                    </a:p>
                  </a:txBody>
                  <a:tcPr marL="68586" marR="68586" marT="0" marB="0"/>
                </a:tc>
              </a:tr>
              <a:tr h="11214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effectLst/>
                        </a:rPr>
                        <a:t>Technical resources </a:t>
                      </a:r>
                      <a:endParaRPr lang="hr-H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Tool – [Tool name]</a:t>
                      </a:r>
                      <a:endParaRPr lang="hr-HR" sz="32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effectLst/>
                        </a:rPr>
                        <a:t>Equipment – [list equipment needed]</a:t>
                      </a:r>
                      <a:endParaRPr lang="hr-H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9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001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9001 fonts">
      <a:majorFont>
        <a:latin typeface="Franklin Gothic Demi Con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27001Academy template v0_2</Template>
  <TotalTime>481</TotalTime>
  <Words>724</Words>
  <Application>Microsoft Office PowerPoint</Application>
  <PresentationFormat>On-screen Show (4:3)</PresentationFormat>
  <Paragraphs>130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9001Theme</vt:lpstr>
      <vt:lpstr>Project proposal for ISO 27001:2013 implementation</vt:lpstr>
      <vt:lpstr>Content</vt:lpstr>
      <vt:lpstr>Reasons for implementation (1/2)</vt:lpstr>
      <vt:lpstr>Reasons for implementation (1/2)</vt:lpstr>
      <vt:lpstr>Reasons for implementation (2/2)</vt:lpstr>
      <vt:lpstr>The purpose of the project</vt:lpstr>
      <vt:lpstr>Implementation details</vt:lpstr>
      <vt:lpstr>Milestones</vt:lpstr>
      <vt:lpstr>Resources (1/2)</vt:lpstr>
      <vt:lpstr>Resources (2/2)</vt:lpstr>
      <vt:lpstr>Deliverables</vt:lpstr>
      <vt:lpstr>Project proposal for ISO 27001 implementation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plan for ISO 27001 implementation</dc:title>
  <dc:creator>Dejan Kosutic</dc:creator>
  <cp:lastModifiedBy>Stephanie Pierce</cp:lastModifiedBy>
  <cp:revision>68</cp:revision>
  <cp:lastPrinted>2014-07-12T09:43:31Z</cp:lastPrinted>
  <dcterms:created xsi:type="dcterms:W3CDTF">2014-07-12T08:37:55Z</dcterms:created>
  <dcterms:modified xsi:type="dcterms:W3CDTF">2015-01-28T20:59:30Z</dcterms:modified>
</cp:coreProperties>
</file>