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3"/>
  </p:notesMasterIdLst>
  <p:handoutMasterIdLst>
    <p:handoutMasterId r:id="rId14"/>
  </p:handoutMasterIdLst>
  <p:sldIdLst>
    <p:sldId id="274" r:id="rId2"/>
    <p:sldId id="275" r:id="rId3"/>
    <p:sldId id="276" r:id="rId4"/>
    <p:sldId id="277" r:id="rId5"/>
    <p:sldId id="279" r:id="rId6"/>
    <p:sldId id="280" r:id="rId7"/>
    <p:sldId id="281" r:id="rId8"/>
    <p:sldId id="282" r:id="rId9"/>
    <p:sldId id="283" r:id="rId10"/>
    <p:sldId id="284" r:id="rId11"/>
    <p:sldId id="285" r:id="rId12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646464"/>
    <a:srgbClr val="F3F0EB"/>
    <a:srgbClr val="F7AB33"/>
    <a:srgbClr val="E3E8EA"/>
    <a:srgbClr val="748A96"/>
    <a:srgbClr val="23292C"/>
    <a:srgbClr val="0E76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8B2DBC8-3C7A-417A-84CF-CD8DD2A69CAD}" type="datetimeFigureOut">
              <a:rPr lang="hr-HR"/>
              <a:pPr>
                <a:defRPr/>
              </a:pPr>
              <a:t>12.06.2014.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BF6A34A-3C7B-45DD-B32D-4580170246E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7871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873633C4-D785-4B80-B628-BF159BE72290}" type="datetimeFigureOut">
              <a:rPr lang="hu-HU"/>
              <a:pPr>
                <a:defRPr/>
              </a:pPr>
              <a:t>2014.06.12.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BEC0E759-A1CD-403A-B416-FEE40AFA39D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05831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87624" y="2420888"/>
            <a:ext cx="6696744" cy="1440000"/>
          </a:xfrm>
        </p:spPr>
        <p:txBody>
          <a:bodyPr/>
          <a:lstStyle>
            <a:lvl1pPr algn="ctr">
              <a:defRPr b="0">
                <a:solidFill>
                  <a:schemeClr val="accent6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87624" y="3673968"/>
            <a:ext cx="6696744" cy="126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rgbClr val="646464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E4FCC22-6768-49E2-8AB1-043DC30537E7}" type="datetime1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/>
              <a:t>Copyright ©2014 9001Academy. All rights reserved.</a:t>
            </a:r>
            <a:endParaRPr lang="hu-HU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879C6CC-180D-4836-BAB9-723D32DCA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623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87450"/>
          </a:xfrm>
        </p:spPr>
        <p:txBody>
          <a:bodyPr/>
          <a:lstStyle>
            <a:lvl1pPr>
              <a:defRPr b="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4313"/>
            <a:ext cx="8229600" cy="4392959"/>
          </a:xfrm>
        </p:spPr>
        <p:txBody>
          <a:bodyPr vert="eaVert"/>
          <a:lstStyle>
            <a:lvl1pPr>
              <a:buClr>
                <a:schemeClr val="accent6"/>
              </a:buClr>
              <a:defRPr sz="3000">
                <a:solidFill>
                  <a:srgbClr val="646464"/>
                </a:solidFill>
              </a:defRPr>
            </a:lvl1pPr>
            <a:lvl2pPr>
              <a:buClr>
                <a:schemeClr val="accent6"/>
              </a:buClr>
              <a:defRPr sz="2600">
                <a:solidFill>
                  <a:srgbClr val="646464"/>
                </a:solidFill>
              </a:defRPr>
            </a:lvl2pPr>
            <a:lvl3pPr>
              <a:buClr>
                <a:schemeClr val="accent6"/>
              </a:buClr>
              <a:defRPr>
                <a:solidFill>
                  <a:srgbClr val="646464"/>
                </a:solidFill>
              </a:defRPr>
            </a:lvl3pPr>
            <a:lvl4pPr>
              <a:buClr>
                <a:schemeClr val="accent6"/>
              </a:buClr>
              <a:defRPr>
                <a:solidFill>
                  <a:srgbClr val="646464"/>
                </a:solidFill>
              </a:defRPr>
            </a:lvl4pPr>
            <a:lvl5pPr>
              <a:buClr>
                <a:schemeClr val="accent6"/>
              </a:buClr>
              <a:defRPr>
                <a:solidFill>
                  <a:srgbClr val="64646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C385C7B7-5583-4B04-9A48-8E5E7D3831FB}" type="datetime1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/>
              <a:t>Copyright ©2014 9001Academy. All rights reserved.</a:t>
            </a:r>
            <a:endParaRPr lang="hu-HU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8AD08F6-DC06-47FA-9FDB-AB9BA6AAE7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8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02634"/>
          </a:xfrm>
        </p:spPr>
        <p:txBody>
          <a:bodyPr vert="eaVert"/>
          <a:lstStyle>
            <a:lvl1pPr>
              <a:defRPr b="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02634"/>
          </a:xfrm>
        </p:spPr>
        <p:txBody>
          <a:bodyPr vert="eaVert"/>
          <a:lstStyle>
            <a:lvl1pPr>
              <a:buClr>
                <a:schemeClr val="accent6"/>
              </a:buClr>
              <a:defRPr sz="3000">
                <a:solidFill>
                  <a:srgbClr val="646464"/>
                </a:solidFill>
              </a:defRPr>
            </a:lvl1pPr>
            <a:lvl2pPr>
              <a:buClr>
                <a:schemeClr val="accent6"/>
              </a:buClr>
              <a:defRPr sz="2600">
                <a:solidFill>
                  <a:srgbClr val="646464"/>
                </a:solidFill>
              </a:defRPr>
            </a:lvl2pPr>
            <a:lvl3pPr>
              <a:buClr>
                <a:schemeClr val="accent6"/>
              </a:buClr>
              <a:defRPr>
                <a:solidFill>
                  <a:srgbClr val="646464"/>
                </a:solidFill>
              </a:defRPr>
            </a:lvl3pPr>
            <a:lvl4pPr>
              <a:buClr>
                <a:schemeClr val="accent6"/>
              </a:buClr>
              <a:defRPr>
                <a:solidFill>
                  <a:srgbClr val="646464"/>
                </a:solidFill>
              </a:defRPr>
            </a:lvl4pPr>
            <a:lvl5pPr>
              <a:buClr>
                <a:schemeClr val="accent6"/>
              </a:buClr>
              <a:defRPr>
                <a:solidFill>
                  <a:srgbClr val="64646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59C4EFC1-F7E3-4F48-ACA0-46ED557C6F91}" type="datetime1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/>
              <a:t>Copyright ©2014 9001Academy. All rights reserved.</a:t>
            </a:r>
            <a:endParaRPr lang="hu-HU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F387151-3B2B-4FFA-9AE9-18103926D3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6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87450"/>
          </a:xfrm>
        </p:spPr>
        <p:txBody>
          <a:bodyPr/>
          <a:lstStyle>
            <a:lvl1pPr>
              <a:defRPr b="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23454"/>
            <a:ext cx="8229600" cy="4425826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Tx/>
              <a:buFont typeface="Arial" charset="0"/>
              <a:buChar char="•"/>
              <a:tabLst/>
              <a:defRPr sz="3000">
                <a:solidFill>
                  <a:srgbClr val="646464"/>
                </a:solidFill>
              </a:defRPr>
            </a:lvl1pPr>
            <a:lvl2pPr>
              <a:buClr>
                <a:schemeClr val="accent6"/>
              </a:buClr>
              <a:defRPr sz="2600">
                <a:solidFill>
                  <a:srgbClr val="646464"/>
                </a:solidFill>
              </a:defRPr>
            </a:lvl2pPr>
            <a:lvl3pPr>
              <a:buClr>
                <a:schemeClr val="accent6"/>
              </a:buClr>
              <a:defRPr sz="2400">
                <a:solidFill>
                  <a:srgbClr val="646464"/>
                </a:solidFill>
              </a:defRPr>
            </a:lvl3pPr>
            <a:lvl4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4pPr>
            <a:lvl5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37630B11-03A2-45F2-A07E-8A72E6F97068}" type="datetime1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/>
              <a:t>Copyright ©2014 9001Academy. All rights reserved.</a:t>
            </a:r>
            <a:endParaRPr lang="hu-HU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CF7ED0D7-E568-4E91-8BCE-DD42DE349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20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7B604B11-28F3-4F00-BD79-2319CEFDD480}" type="datetime1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/>
              <a:t>Copyright ©2014 9001Academy. All rights reserved.</a:t>
            </a:r>
            <a:endParaRPr lang="hu-HU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C3D2B5D1-19CB-4F77-BC32-6A58D54C2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7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87450"/>
          </a:xfrm>
        </p:spPr>
        <p:txBody>
          <a:bodyPr/>
          <a:lstStyle>
            <a:lvl1pPr>
              <a:defRPr b="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03D9D1E3-5AA4-41C0-B452-EFD3A4A57716}" type="datetime1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/>
              <a:t>Copyright ©2014 9001Academy. All rights reserved.</a:t>
            </a:r>
            <a:endParaRPr lang="hu-HU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6193591-6C79-4846-AF7C-5645B567E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3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Autofit/>
          </a:bodyPr>
          <a:lstStyle>
            <a:lvl1pPr algn="ctr">
              <a:defRPr sz="3200" b="0" baseline="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64646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Kép helye 8"/>
          <p:cNvSpPr>
            <a:spLocks noGrp="1"/>
          </p:cNvSpPr>
          <p:nvPr>
            <p:ph type="pic" sz="quarter" idx="13"/>
          </p:nvPr>
        </p:nvSpPr>
        <p:spPr>
          <a:xfrm>
            <a:off x="1835696" y="908720"/>
            <a:ext cx="5473154" cy="3672805"/>
          </a:xfrm>
        </p:spPr>
        <p:txBody>
          <a:bodyPr rtlCol="0">
            <a:normAutofit/>
          </a:bodyPr>
          <a:lstStyle>
            <a:lvl1pPr marL="0" indent="0" algn="ctr">
              <a:buNone/>
              <a:defRPr sz="3000">
                <a:solidFill>
                  <a:srgbClr val="646464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4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8AC9AFE-8768-4D4C-B540-400D1E3BE7F5}" type="datetime1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5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/>
              <a:t>Copyright ©2014 9001Academy. All rights reserved.</a:t>
            </a:r>
            <a:endParaRPr lang="hu-HU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6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A250648-DBAC-44A2-BF97-FB35B7367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1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406900"/>
            <a:ext cx="8208912" cy="1362075"/>
          </a:xfrm>
        </p:spPr>
        <p:txBody>
          <a:bodyPr anchor="t"/>
          <a:lstStyle>
            <a:lvl1pPr algn="l">
              <a:defRPr sz="4400" b="0" cap="all" baseline="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67544" y="2906713"/>
            <a:ext cx="8208912" cy="1500187"/>
          </a:xfrm>
        </p:spPr>
        <p:txBody>
          <a:bodyPr anchor="b"/>
          <a:lstStyle>
            <a:lvl1pPr marL="0" indent="0">
              <a:buNone/>
              <a:defRPr sz="3000">
                <a:solidFill>
                  <a:srgbClr val="3C484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51F16D90-FFF4-47EA-AE09-CBC379272607}" type="datetime1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/>
              <a:t>Copyright ©2014 9001Academy. All rights reserved.</a:t>
            </a:r>
            <a:endParaRPr lang="hu-HU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4AB24320-A88B-475B-B8B9-B439E6901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50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87450"/>
          </a:xfrm>
        </p:spPr>
        <p:txBody>
          <a:bodyPr/>
          <a:lstStyle>
            <a:lvl1pPr>
              <a:defRPr b="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4785"/>
            <a:ext cx="4038600" cy="4392488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3000">
                <a:solidFill>
                  <a:srgbClr val="646464"/>
                </a:solidFill>
              </a:defRPr>
            </a:lvl1pPr>
            <a:lvl2pPr>
              <a:buClr>
                <a:schemeClr val="accent6"/>
              </a:buClr>
              <a:defRPr sz="2600">
                <a:solidFill>
                  <a:srgbClr val="646464"/>
                </a:solidFill>
              </a:defRPr>
            </a:lvl2pPr>
            <a:lvl3pPr>
              <a:buClr>
                <a:schemeClr val="accent6"/>
              </a:buClr>
              <a:defRPr sz="2400">
                <a:solidFill>
                  <a:srgbClr val="646464"/>
                </a:solidFill>
              </a:defRPr>
            </a:lvl3pPr>
            <a:lvl4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4pPr>
            <a:lvl5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4785"/>
            <a:ext cx="4038600" cy="4392488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3000">
                <a:solidFill>
                  <a:srgbClr val="646464"/>
                </a:solidFill>
              </a:defRPr>
            </a:lvl1pPr>
            <a:lvl2pPr>
              <a:buClr>
                <a:schemeClr val="accent6"/>
              </a:buClr>
              <a:defRPr sz="2600">
                <a:solidFill>
                  <a:srgbClr val="646464"/>
                </a:solidFill>
              </a:defRPr>
            </a:lvl2pPr>
            <a:lvl3pPr>
              <a:buClr>
                <a:schemeClr val="accent6"/>
              </a:buClr>
              <a:defRPr sz="2400">
                <a:solidFill>
                  <a:srgbClr val="646464"/>
                </a:solidFill>
              </a:defRPr>
            </a:lvl3pPr>
            <a:lvl4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4pPr>
            <a:lvl5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52A3BF5A-EC7D-485C-BEDC-8CDB54E3EFDF}" type="datetime1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/>
              <a:t>Copyright ©2014 9001Academy. All rights reserved.</a:t>
            </a:r>
            <a:endParaRPr lang="hu-HU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B4C42617-5AAE-48FF-8B1E-3C60E4E0C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4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87450"/>
          </a:xfrm>
        </p:spPr>
        <p:txBody>
          <a:bodyPr/>
          <a:lstStyle>
            <a:lvl1pPr>
              <a:defRPr b="0" baseline="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49078"/>
            <a:ext cx="4040188" cy="63976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32856"/>
            <a:ext cx="4040188" cy="3993307"/>
          </a:xfrm>
        </p:spPr>
        <p:txBody>
          <a:bodyPr/>
          <a:lstStyle>
            <a:lvl1pPr>
              <a:buClr>
                <a:schemeClr val="accent6"/>
              </a:buClr>
              <a:defRPr sz="2400" baseline="0">
                <a:solidFill>
                  <a:srgbClr val="646464"/>
                </a:solidFill>
              </a:defRPr>
            </a:lvl1pPr>
            <a:lvl2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2pPr>
            <a:lvl3pPr>
              <a:buClr>
                <a:schemeClr val="accent6"/>
              </a:buClr>
              <a:defRPr sz="1800">
                <a:solidFill>
                  <a:srgbClr val="646464"/>
                </a:solidFill>
              </a:defRPr>
            </a:lvl3pPr>
            <a:lvl4pPr>
              <a:buClr>
                <a:schemeClr val="accent6"/>
              </a:buClr>
              <a:defRPr sz="1600" baseline="0">
                <a:solidFill>
                  <a:srgbClr val="646464"/>
                </a:solidFill>
              </a:defRPr>
            </a:lvl4pPr>
            <a:lvl5pPr>
              <a:buClr>
                <a:schemeClr val="accent6"/>
              </a:buClr>
              <a:defRPr sz="1600">
                <a:solidFill>
                  <a:srgbClr val="64646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349078"/>
            <a:ext cx="4041775" cy="63976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32856"/>
            <a:ext cx="4041775" cy="3993307"/>
          </a:xfrm>
        </p:spPr>
        <p:txBody>
          <a:bodyPr/>
          <a:lstStyle>
            <a:lvl1pPr>
              <a:buClr>
                <a:schemeClr val="accent6"/>
              </a:buClr>
              <a:defRPr sz="2400">
                <a:solidFill>
                  <a:srgbClr val="646464"/>
                </a:solidFill>
              </a:defRPr>
            </a:lvl1pPr>
            <a:lvl2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2pPr>
            <a:lvl3pPr>
              <a:buClr>
                <a:schemeClr val="accent6"/>
              </a:buClr>
              <a:defRPr sz="1800">
                <a:solidFill>
                  <a:srgbClr val="646464"/>
                </a:solidFill>
              </a:defRPr>
            </a:lvl3pPr>
            <a:lvl4pPr>
              <a:buClr>
                <a:schemeClr val="accent6"/>
              </a:buClr>
              <a:defRPr sz="1600">
                <a:solidFill>
                  <a:srgbClr val="646464"/>
                </a:solidFill>
              </a:defRPr>
            </a:lvl4pPr>
            <a:lvl5pPr>
              <a:buClr>
                <a:schemeClr val="accent6"/>
              </a:buClr>
              <a:defRPr sz="1600">
                <a:solidFill>
                  <a:srgbClr val="64646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629E549-5A60-476B-9FF0-62ACC55560A6}" type="datetime1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/>
              <a:t>Copyright ©2014 9001Academy. All rights reserved.</a:t>
            </a:r>
            <a:endParaRPr lang="hu-H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DFA3BC8-0116-4199-8247-77C859E89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2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ub-caption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3" cy="1435100"/>
          </a:xfrm>
        </p:spPr>
        <p:txBody>
          <a:bodyPr>
            <a:normAutofit/>
          </a:bodyPr>
          <a:lstStyle>
            <a:lvl1pPr algn="l">
              <a:defRPr sz="3200" b="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16632"/>
            <a:ext cx="5111750" cy="6009531"/>
          </a:xfrm>
        </p:spPr>
        <p:txBody>
          <a:bodyPr/>
          <a:lstStyle>
            <a:lvl1pPr>
              <a:buClr>
                <a:schemeClr val="accent6"/>
              </a:buClr>
              <a:defRPr sz="3000">
                <a:solidFill>
                  <a:srgbClr val="646464"/>
                </a:solidFill>
              </a:defRPr>
            </a:lvl1pPr>
            <a:lvl2pPr>
              <a:buClr>
                <a:schemeClr val="accent6"/>
              </a:buClr>
              <a:defRPr sz="2600">
                <a:solidFill>
                  <a:srgbClr val="646464"/>
                </a:solidFill>
              </a:defRPr>
            </a:lvl2pPr>
            <a:lvl3pPr>
              <a:buClr>
                <a:schemeClr val="accent6"/>
              </a:buClr>
              <a:defRPr sz="2400">
                <a:solidFill>
                  <a:srgbClr val="646464"/>
                </a:solidFill>
              </a:defRPr>
            </a:lvl3pPr>
            <a:lvl4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4pPr>
            <a:lvl5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endParaRPr lang="hr-HR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700808"/>
            <a:ext cx="3008313" cy="4425355"/>
          </a:xfrm>
        </p:spPr>
        <p:txBody>
          <a:bodyPr/>
          <a:lstStyle>
            <a:lvl1pPr marL="0" indent="0">
              <a:buNone/>
              <a:defRPr sz="1400">
                <a:solidFill>
                  <a:srgbClr val="64646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57EC9F8-4B90-4361-BE1E-D2A38DC530C4}" type="datetime1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/>
              <a:t>Copyright ©2014 9001Academy. All rights reserved.</a:t>
            </a:r>
            <a:endParaRPr lang="hu-HU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DDA6CB2-CB32-4758-B8D7-1D4E478E2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44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Kép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677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Cím helye 1"/>
          <p:cNvSpPr>
            <a:spLocks noGrp="1"/>
          </p:cNvSpPr>
          <p:nvPr>
            <p:ph type="title"/>
          </p:nvPr>
        </p:nvSpPr>
        <p:spPr bwMode="auto">
          <a:xfrm>
            <a:off x="457200" y="444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Title comes here</a:t>
            </a:r>
          </a:p>
        </p:txBody>
      </p:sp>
      <p:sp>
        <p:nvSpPr>
          <p:cNvPr id="1028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484313"/>
            <a:ext cx="8229600" cy="464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Text comes here</a:t>
            </a:r>
          </a:p>
          <a:p>
            <a:pPr lvl="1"/>
            <a:r>
              <a:rPr lang="en-US" altLang="sr-Latn-RS" smtClean="0"/>
              <a:t>Text comes here</a:t>
            </a:r>
          </a:p>
          <a:p>
            <a:pPr lvl="2"/>
            <a:r>
              <a:rPr lang="en-US" altLang="sr-Latn-RS" smtClean="0"/>
              <a:t>Text comes here</a:t>
            </a:r>
          </a:p>
          <a:p>
            <a:pPr lvl="3"/>
            <a:r>
              <a:rPr lang="en-US" altLang="sr-Latn-RS" smtClean="0"/>
              <a:t>Text comes here</a:t>
            </a:r>
          </a:p>
          <a:p>
            <a:pPr lvl="4"/>
            <a:r>
              <a:rPr lang="en-US" altLang="sr-Latn-RS" smtClean="0"/>
              <a:t>Text comes here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F9F9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FDDCFCD-EE5A-439C-AFE5-76C519F5BE4A}" type="datetime1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2771775" y="6356350"/>
            <a:ext cx="36004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rgbClr val="3C484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Copyright ©2014 9001Academy. All rights reserved.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23292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FCF0C25-987D-422F-8CAA-136D7C2A4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Kép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0E76B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E76BC"/>
          </a:solidFill>
          <a:latin typeface="Franklin Gothic Demi Con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E76BC"/>
          </a:solidFill>
          <a:latin typeface="Franklin Gothic Demi Con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E76BC"/>
          </a:solidFill>
          <a:latin typeface="Franklin Gothic Demi Con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E76BC"/>
          </a:solidFill>
          <a:latin typeface="Franklin Gothic Demi Cond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E76BC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E76BC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E76BC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E76BC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58B98"/>
        </a:buClr>
        <a:buFont typeface="Arial" charset="0"/>
        <a:buChar char="•"/>
        <a:defRPr sz="3200" kern="1200">
          <a:solidFill>
            <a:srgbClr val="3C484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58B98"/>
        </a:buClr>
        <a:buFont typeface="Arial" charset="0"/>
        <a:buChar char="–"/>
        <a:defRPr sz="2800" kern="1200">
          <a:solidFill>
            <a:srgbClr val="3C484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58B98"/>
        </a:buClr>
        <a:buFont typeface="Arial" charset="0"/>
        <a:buChar char="•"/>
        <a:defRPr sz="2400" kern="1200">
          <a:solidFill>
            <a:srgbClr val="3C484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58B98"/>
        </a:buClr>
        <a:buFont typeface="Arial" charset="0"/>
        <a:buChar char="–"/>
        <a:defRPr sz="2000" kern="1200">
          <a:solidFill>
            <a:srgbClr val="3C484F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58B98"/>
        </a:buClr>
        <a:buFont typeface="Arial" charset="0"/>
        <a:buChar char="»"/>
        <a:defRPr sz="2000" kern="1200">
          <a:solidFill>
            <a:srgbClr val="3C484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1187450" y="2420938"/>
            <a:ext cx="6697663" cy="143986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7AB33"/>
                </a:solidFill>
              </a:rPr>
              <a:t>Project plan for ISO 9001 implementation</a:t>
            </a:r>
            <a:endParaRPr lang="hr-HR" smtClean="0">
              <a:solidFill>
                <a:srgbClr val="F7AB33"/>
              </a:solidFill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187450" y="3860800"/>
            <a:ext cx="6697663" cy="1266825"/>
          </a:xfrm>
        </p:spPr>
        <p:txBody>
          <a:bodyPr/>
          <a:lstStyle/>
          <a:p>
            <a:pPr eaLnBrk="1" hangingPunct="1"/>
            <a:r>
              <a:rPr lang="en-US" altLang="sr-Latn-RS" smtClean="0"/>
              <a:t>Subtitle or presenter</a:t>
            </a:r>
          </a:p>
          <a:p>
            <a:pPr eaLnBrk="1" hangingPunct="1"/>
            <a:endParaRPr lang="hr-HR" alt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42595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b="1" dirty="0"/>
              <a:t>Project Reporting – project reports will be produced regularly:</a:t>
            </a:r>
          </a:p>
          <a:p>
            <a:pPr>
              <a:defRPr/>
            </a:pPr>
            <a:r>
              <a:rPr lang="en-US" dirty="0"/>
              <a:t>Frequency – once a month</a:t>
            </a:r>
          </a:p>
          <a:p>
            <a:pPr>
              <a:defRPr/>
            </a:pPr>
            <a:r>
              <a:rPr lang="en-US" dirty="0"/>
              <a:t>Responsible – Project Manager</a:t>
            </a:r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31FE3E-46DE-444D-8FB3-C6EE5B3EF164}" type="datetime1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6/12/2014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7F7F7F"/>
                </a:solidFill>
                <a:latin typeface="Calibri" pitchFamily="34" charset="0"/>
              </a:rPr>
              <a:t>Copyright ©2014 9001Academy. All rights reserved.</a:t>
            </a:r>
            <a:endParaRPr lang="hu-HU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FF3910-47CB-4172-8528-0DC83FDB5D67}" type="slidenum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10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828800" y="4652963"/>
            <a:ext cx="5486400" cy="93662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7AB33"/>
                </a:solidFill>
              </a:rPr>
              <a:t>Project plan for ISO 9001 implementation</a:t>
            </a:r>
            <a:endParaRPr lang="hr-HR" smtClean="0">
              <a:solidFill>
                <a:srgbClr val="F7AB33"/>
              </a:solidFill>
            </a:endParaRPr>
          </a:p>
        </p:txBody>
      </p:sp>
      <p:sp>
        <p:nvSpPr>
          <p:cNvPr id="23555" name="Text Placeholder 2"/>
          <p:cNvSpPr>
            <a:spLocks noGrp="1"/>
          </p:cNvSpPr>
          <p:nvPr>
            <p:ph type="body" sz="half" idx="2"/>
          </p:nvPr>
        </p:nvSpPr>
        <p:spPr>
          <a:xfrm>
            <a:off x="1828800" y="5516563"/>
            <a:ext cx="5486400" cy="36512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altLang="sr-Latn-RS" smtClean="0"/>
              <a:t>Presenter’s name</a:t>
            </a:r>
            <a:endParaRPr lang="hr-HR" altLang="sr-Latn-RS" smtClean="0"/>
          </a:p>
        </p:txBody>
      </p:sp>
      <p:sp>
        <p:nvSpPr>
          <p:cNvPr id="23556" name="Picture Placeholder 3"/>
          <p:cNvSpPr>
            <a:spLocks noGrp="1" noTextEdit="1"/>
          </p:cNvSpPr>
          <p:nvPr>
            <p:ph type="pic" sz="quarter" idx="13"/>
          </p:nvPr>
        </p:nvSpPr>
        <p:spPr>
          <a:xfrm>
            <a:off x="1835150" y="908050"/>
            <a:ext cx="5473700" cy="3529013"/>
          </a:xfrm>
        </p:spPr>
      </p:sp>
      <p:sp>
        <p:nvSpPr>
          <p:cNvPr id="23557" name="Date Placeholder 4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3986FE-2FF3-4BFE-9B8A-2B4023C56B49}" type="datetime1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6/12/2014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7F7F7F"/>
                </a:solidFill>
                <a:latin typeface="Calibri" pitchFamily="34" charset="0"/>
              </a:rPr>
              <a:t>Copyright ©2014 9001Academy. All rights reserved.</a:t>
            </a:r>
            <a:endParaRPr lang="hu-HU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BAAB6B-A953-436B-AE51-8F2EB6705BCB}" type="slidenum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11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5750"/>
            <a:ext cx="8229600" cy="4249738"/>
          </a:xfrm>
        </p:spPr>
        <p:txBody>
          <a:bodyPr/>
          <a:lstStyle/>
          <a:p>
            <a:pPr>
              <a:defRPr/>
            </a:pPr>
            <a:r>
              <a:rPr lang="en-US" dirty="0"/>
              <a:t>Project objectives</a:t>
            </a:r>
          </a:p>
          <a:p>
            <a:pPr>
              <a:defRPr/>
            </a:pPr>
            <a:r>
              <a:rPr lang="en-US" dirty="0"/>
              <a:t>Project results</a:t>
            </a:r>
          </a:p>
          <a:p>
            <a:pPr>
              <a:defRPr/>
            </a:pPr>
            <a:r>
              <a:rPr lang="en-US" dirty="0"/>
              <a:t>Deadlines</a:t>
            </a:r>
          </a:p>
          <a:p>
            <a:pPr>
              <a:defRPr/>
            </a:pPr>
            <a:r>
              <a:rPr lang="en-US" dirty="0"/>
              <a:t>Project organization</a:t>
            </a:r>
          </a:p>
          <a:p>
            <a:pPr>
              <a:defRPr/>
            </a:pPr>
            <a:r>
              <a:rPr lang="en-US" dirty="0"/>
              <a:t>Main project risks</a:t>
            </a:r>
          </a:p>
          <a:p>
            <a:pPr>
              <a:defRPr/>
            </a:pPr>
            <a:r>
              <a:rPr lang="en-US" dirty="0"/>
              <a:t>Tools</a:t>
            </a:r>
          </a:p>
          <a:p>
            <a:pPr>
              <a:defRPr/>
            </a:pPr>
            <a:r>
              <a:rPr lang="en-US" dirty="0" smtClean="0"/>
              <a:t>Reporting</a:t>
            </a:r>
            <a:endParaRPr lang="en-US" dirty="0"/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ACCE28-0C86-4D7D-9122-5481822B5C43}" type="datetime1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6/12/2014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Copyright ©2014 9001Academy. All rights reserved.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A7AE7B-5F6B-47DE-A37D-417006161FBD}" type="slidenum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2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Project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42595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b="1" dirty="0" smtClean="0"/>
              <a:t>Project objectives: </a:t>
            </a:r>
          </a:p>
          <a:p>
            <a:pPr>
              <a:defRPr/>
            </a:pPr>
            <a:r>
              <a:rPr lang="en-US" dirty="0" smtClean="0"/>
              <a:t>To implement ISO 9001 requirements</a:t>
            </a:r>
          </a:p>
          <a:p>
            <a:pPr>
              <a:defRPr/>
            </a:pPr>
            <a:r>
              <a:rPr lang="en-US" dirty="0" smtClean="0"/>
              <a:t>To prepare for certification</a:t>
            </a:r>
          </a:p>
          <a:p>
            <a:pPr>
              <a:defRPr/>
            </a:pPr>
            <a:r>
              <a:rPr lang="en-US" dirty="0" smtClean="0"/>
              <a:t>To achieve ISO 9001 certification by [date] at the latest</a:t>
            </a: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4D3CF5-2822-4EA2-BB46-8159321FC668}" type="datetime1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6/12/2014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Copyright ©2014 9001Academy. All rights reserved.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36DAE7-5541-46C1-ABE3-5EAD9AF885E3}" type="slidenum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3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Project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42595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b="1" dirty="0"/>
              <a:t>Results of the ISO 9001 implementation project:</a:t>
            </a:r>
          </a:p>
          <a:p>
            <a:pPr>
              <a:defRPr/>
            </a:pPr>
            <a:r>
              <a:rPr lang="en-US" dirty="0"/>
              <a:t>QMS implementation</a:t>
            </a:r>
          </a:p>
          <a:p>
            <a:pPr>
              <a:defRPr/>
            </a:pPr>
            <a:r>
              <a:rPr lang="en-US" dirty="0"/>
              <a:t>Implementation of all required processes</a:t>
            </a:r>
          </a:p>
          <a:p>
            <a:pPr>
              <a:defRPr/>
            </a:pPr>
            <a:r>
              <a:rPr lang="en-US" dirty="0"/>
              <a:t>Obtaining ISO 9001 certification</a:t>
            </a:r>
          </a:p>
        </p:txBody>
      </p:sp>
      <p:sp>
        <p:nvSpPr>
          <p:cNvPr id="1638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504523-1574-43C0-A6E1-A0038D08075D}" type="datetime1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6/12/2014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7F7F7F"/>
                </a:solidFill>
                <a:latin typeface="Calibri" pitchFamily="34" charset="0"/>
              </a:rPr>
              <a:t>Copyright ©2014 9001Academy. All rights reserved.</a:t>
            </a:r>
            <a:endParaRPr lang="hu-HU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4E23A5-DF79-470F-9EA7-848312F2F856}" type="slidenum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4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Milestones</a:t>
            </a:r>
            <a:endParaRPr lang="en-US" dirty="0"/>
          </a:p>
        </p:txBody>
      </p:sp>
      <p:sp>
        <p:nvSpPr>
          <p:cNvPr id="17411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2AA2BD-2ADD-4AA1-8EA3-1ACB4E1745F2}" type="datetime1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6/12/2014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7F7F7F"/>
                </a:solidFill>
                <a:latin typeface="Calibri" pitchFamily="34" charset="0"/>
              </a:rPr>
              <a:t>Copyright ©2014 9001Academy. All rights reserved.</a:t>
            </a:r>
            <a:endParaRPr lang="hu-HU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312F66-ED3C-4AAC-BDCC-2E8CED5F472C}" type="slidenum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5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  <p:graphicFrame>
        <p:nvGraphicFramePr>
          <p:cNvPr id="6" name="Tartalom helye 2"/>
          <p:cNvGraphicFramePr>
            <a:graphicFrameLocks noGrp="1"/>
          </p:cNvGraphicFramePr>
          <p:nvPr/>
        </p:nvGraphicFramePr>
        <p:xfrm>
          <a:off x="457200" y="1052513"/>
          <a:ext cx="8218488" cy="4876800"/>
        </p:xfrm>
        <a:graphic>
          <a:graphicData uri="http://schemas.openxmlformats.org/drawingml/2006/table">
            <a:tbl>
              <a:tblPr/>
              <a:tblGrid>
                <a:gridCol w="6275388"/>
                <a:gridCol w="1943100"/>
              </a:tblGrid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Milestone</a:t>
                      </a: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48A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Due date</a:t>
                      </a: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48A96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Initiation</a:t>
                      </a:r>
                      <a:endParaRPr kumimoji="0" lang="hr-HR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Planning</a:t>
                      </a:r>
                      <a:endParaRPr kumimoji="0" lang="hr-HR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Assessment</a:t>
                      </a:r>
                      <a:endParaRPr kumimoji="0" lang="hr-HR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Implementation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Internal Audit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Management Review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Corrective Actions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Certification Audit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Continual Improvement Setup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Project organization</a:t>
            </a:r>
            <a:endParaRPr lang="en-US" dirty="0"/>
          </a:p>
        </p:txBody>
      </p:sp>
      <p:sp>
        <p:nvSpPr>
          <p:cNvPr id="18435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F62BB5-370D-4069-9B13-483F31210AE5}" type="datetime1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6/12/2014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7F7F7F"/>
                </a:solidFill>
                <a:latin typeface="Calibri" pitchFamily="34" charset="0"/>
              </a:rPr>
              <a:t>Copyright ©2014 9001Academy. All rights reserved.</a:t>
            </a:r>
            <a:endParaRPr lang="hu-HU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EFF09E-8D1B-4AF2-B4D6-A7A768BCC42F}" type="slidenum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6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  <p:graphicFrame>
        <p:nvGraphicFramePr>
          <p:cNvPr id="6" name="Tartalom helye 2"/>
          <p:cNvGraphicFramePr>
            <a:graphicFrameLocks noGrp="1"/>
          </p:cNvGraphicFramePr>
          <p:nvPr/>
        </p:nvGraphicFramePr>
        <p:xfrm>
          <a:off x="457200" y="2862263"/>
          <a:ext cx="8218488" cy="2933700"/>
        </p:xfrm>
        <a:graphic>
          <a:graphicData uri="http://schemas.openxmlformats.org/drawingml/2006/table">
            <a:tbl>
              <a:tblPr/>
              <a:tblGrid>
                <a:gridCol w="2746375"/>
                <a:gridCol w="3024188"/>
                <a:gridCol w="2447925"/>
              </a:tblGrid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Name</a:t>
                      </a:r>
                    </a:p>
                  </a:txBody>
                  <a:tcPr marL="91431" marR="91431"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48A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Organizational unit</a:t>
                      </a:r>
                    </a:p>
                  </a:txBody>
                  <a:tcPr marL="91431" marR="91431"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48A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Job title</a:t>
                      </a:r>
                    </a:p>
                  </a:txBody>
                  <a:tcPr marL="91431" marR="91431"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48A96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68313" y="1700213"/>
            <a:ext cx="8207375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srgbClr val="646464"/>
                </a:solidFill>
                <a:latin typeface="+mn-lt"/>
              </a:rPr>
              <a:t>Project Sponsor</a:t>
            </a:r>
            <a:r>
              <a:rPr lang="en-US" sz="3000" dirty="0">
                <a:solidFill>
                  <a:srgbClr val="646464"/>
                </a:solidFill>
                <a:latin typeface="+mn-lt"/>
              </a:rPr>
              <a:t>: [enter project sponsor’s name]</a:t>
            </a:r>
          </a:p>
          <a:p>
            <a:pPr>
              <a:defRPr/>
            </a:pPr>
            <a:r>
              <a:rPr lang="en-US" sz="3000" b="1" dirty="0">
                <a:solidFill>
                  <a:srgbClr val="646464"/>
                </a:solidFill>
                <a:latin typeface="+mn-lt"/>
              </a:rPr>
              <a:t>Project Manager</a:t>
            </a:r>
            <a:r>
              <a:rPr lang="en-US" sz="3000" dirty="0">
                <a:solidFill>
                  <a:srgbClr val="646464"/>
                </a:solidFill>
                <a:latin typeface="+mn-lt"/>
              </a:rPr>
              <a:t>: [enter project manager’s name]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Project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42595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b="1" dirty="0"/>
              <a:t>The main risks in the implementation of the project are the following:</a:t>
            </a:r>
          </a:p>
          <a:p>
            <a:pPr>
              <a:defRPr/>
            </a:pPr>
            <a:r>
              <a:rPr lang="en-US" dirty="0"/>
              <a:t>Extension of deadlines in phase of establishing process approach</a:t>
            </a:r>
          </a:p>
          <a:p>
            <a:pPr>
              <a:defRPr/>
            </a:pPr>
            <a:r>
              <a:rPr lang="en-US" dirty="0"/>
              <a:t>Extension of deadlines during forming process procedures</a:t>
            </a:r>
          </a:p>
          <a:p>
            <a:pPr>
              <a:defRPr/>
            </a:pPr>
            <a:r>
              <a:rPr lang="en-US" dirty="0"/>
              <a:t>Extension of deadlines due to bad selection of exclusions from the ISO 9001:2008 standard 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23D524-3F12-4874-8434-9765AA0BFE49}" type="datetime1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6/12/2014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7F7F7F"/>
                </a:solidFill>
                <a:latin typeface="Calibri" pitchFamily="34" charset="0"/>
              </a:rPr>
              <a:t>Copyright ©2014 9001Academy. All rights reserved.</a:t>
            </a:r>
            <a:endParaRPr lang="hu-HU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329CAE-6219-48C3-8E2A-BA691116B013}" type="slidenum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7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Mitigation of project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42595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b="1" dirty="0"/>
              <a:t>Measures to reduce project risks</a:t>
            </a:r>
            <a:r>
              <a:rPr lang="en-US" b="1" dirty="0" smtClean="0"/>
              <a:t>:</a:t>
            </a:r>
            <a:endParaRPr lang="en-US" b="1" dirty="0"/>
          </a:p>
          <a:p>
            <a:pPr>
              <a:defRPr/>
            </a:pPr>
            <a:r>
              <a:rPr lang="en-US" dirty="0"/>
              <a:t>The project manager monitors that all activities in the project are performed within defined deadlines.</a:t>
            </a:r>
          </a:p>
          <a:p>
            <a:pPr>
              <a:defRPr/>
            </a:pPr>
            <a:r>
              <a:rPr lang="en-US" dirty="0"/>
              <a:t>Asking expert advice to ensure that time or resources are not spent on activities that are not important for the project.</a:t>
            </a: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57EAA8-DDE1-49A7-ABF7-610A12166AA2}" type="datetime1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6/12/2014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7F7F7F"/>
                </a:solidFill>
                <a:latin typeface="Calibri" pitchFamily="34" charset="0"/>
              </a:rPr>
              <a:t>Copyright ©2014 9001Academy. All rights reserved.</a:t>
            </a:r>
            <a:endParaRPr lang="hu-HU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4FAE7F-F12C-4B61-BF01-94C90712040C}" type="slidenum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8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42595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b="1" dirty="0"/>
              <a:t>The following tools will be used for the project:</a:t>
            </a:r>
          </a:p>
          <a:p>
            <a:pPr>
              <a:defRPr/>
            </a:pPr>
            <a:r>
              <a:rPr lang="en-US" dirty="0"/>
              <a:t>A shared folder including all documents produced during the project – [Folder name]</a:t>
            </a:r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420ECA-CAC8-41BC-9F18-D9A535EAFB92}" type="datetime1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6/12/2014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7F7F7F"/>
                </a:solidFill>
                <a:latin typeface="Calibri" pitchFamily="34" charset="0"/>
              </a:rPr>
              <a:t>Copyright ©2014 9001Academy. All rights reserved.</a:t>
            </a:r>
            <a:endParaRPr lang="hu-HU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0BF328-70F6-4E7C-971C-231442985AA0}" type="slidenum">
              <a:rPr lang="en-US">
                <a:solidFill>
                  <a:srgbClr val="7F7F7F"/>
                </a:solidFill>
                <a:latin typeface="Calibri" pitchFamily="34" charset="0"/>
              </a:rPr>
              <a:pPr eaLnBrk="1" hangingPunct="1"/>
              <a:t>9</a:t>
            </a:fld>
            <a:endParaRPr lang="en-US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001Theme">
  <a:themeElements>
    <a:clrScheme name="9001">
      <a:dk1>
        <a:srgbClr val="646464"/>
      </a:dk1>
      <a:lt1>
        <a:srgbClr val="FFFFFF"/>
      </a:lt1>
      <a:dk2>
        <a:srgbClr val="7F7F7F"/>
      </a:dk2>
      <a:lt2>
        <a:srgbClr val="E3E8EA"/>
      </a:lt2>
      <a:accent1>
        <a:srgbClr val="3C484F"/>
      </a:accent1>
      <a:accent2>
        <a:srgbClr val="0E76BC"/>
      </a:accent2>
      <a:accent3>
        <a:srgbClr val="F3F0EB"/>
      </a:accent3>
      <a:accent4>
        <a:srgbClr val="3BAAFF"/>
      </a:accent4>
      <a:accent5>
        <a:srgbClr val="748A96"/>
      </a:accent5>
      <a:accent6>
        <a:srgbClr val="F7AB33"/>
      </a:accent6>
      <a:hlink>
        <a:srgbClr val="4BA54B"/>
      </a:hlink>
      <a:folHlink>
        <a:srgbClr val="748A96"/>
      </a:folHlink>
    </a:clrScheme>
    <a:fontScheme name="9001 fonts">
      <a:majorFont>
        <a:latin typeface="Franklin Gothic Demi Cond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9001Theme</Template>
  <TotalTime>699</TotalTime>
  <Words>370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Franklin Gothic Demi Cond</vt:lpstr>
      <vt:lpstr>Calibri</vt:lpstr>
      <vt:lpstr>Times New Roman</vt:lpstr>
      <vt:lpstr>9001Theme</vt:lpstr>
      <vt:lpstr>Project plan for ISO 9001 implementation</vt:lpstr>
      <vt:lpstr>Content</vt:lpstr>
      <vt:lpstr>Project objectives</vt:lpstr>
      <vt:lpstr>Project results</vt:lpstr>
      <vt:lpstr>Milestones</vt:lpstr>
      <vt:lpstr>Project organization</vt:lpstr>
      <vt:lpstr>Project risks</vt:lpstr>
      <vt:lpstr>Mitigation of project risks</vt:lpstr>
      <vt:lpstr>Tools</vt:lpstr>
      <vt:lpstr>Reporting</vt:lpstr>
      <vt:lpstr>Project plan for ISO 9001 implementation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Intendo_work</dc:creator>
  <cp:lastModifiedBy>9001Academy</cp:lastModifiedBy>
  <cp:revision>68</cp:revision>
  <dcterms:created xsi:type="dcterms:W3CDTF">2013-11-21T12:50:47Z</dcterms:created>
  <dcterms:modified xsi:type="dcterms:W3CDTF">2014-06-12T12:34:30Z</dcterms:modified>
</cp:coreProperties>
</file>