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4"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0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114635D-6C6D-4344-B62F-5AEA417DF09E}"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CA54C39-062F-4193-87C1-A0860DBEF99A}"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4635D-6C6D-4344-B62F-5AEA417DF09E}"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54C39-062F-4193-87C1-A0860DBEF9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14635D-6C6D-4344-B62F-5AEA417DF09E}"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54C39-062F-4193-87C1-A0860DBEF9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4635D-6C6D-4344-B62F-5AEA417DF09E}"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54C39-062F-4193-87C1-A0860DBEF9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114635D-6C6D-4344-B62F-5AEA417DF09E}" type="datetimeFigureOut">
              <a:rPr lang="en-US" smtClean="0"/>
              <a:t>8/12/2016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54C39-062F-4193-87C1-A0860DBEF99A}"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14635D-6C6D-4344-B62F-5AEA417DF09E}"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54C39-062F-4193-87C1-A0860DBEF9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14635D-6C6D-4344-B62F-5AEA417DF09E}"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54C39-062F-4193-87C1-A0860DBEF9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4635D-6C6D-4344-B62F-5AEA417DF09E}"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54C39-062F-4193-87C1-A0860DBEF9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114635D-6C6D-4344-B62F-5AEA417DF09E}"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54C39-062F-4193-87C1-A0860DBEF9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14635D-6C6D-4344-B62F-5AEA417DF09E}"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54C39-062F-4193-87C1-A0860DBEF99A}"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114635D-6C6D-4344-B62F-5AEA417DF09E}" type="datetimeFigureOut">
              <a:rPr lang="en-US" smtClean="0"/>
              <a:t>8/12/2016</a:t>
            </a:fld>
            <a:endParaRPr lang="en-US"/>
          </a:p>
        </p:txBody>
      </p:sp>
      <p:sp>
        <p:nvSpPr>
          <p:cNvPr id="7" name="Slide Number Placeholder 6"/>
          <p:cNvSpPr>
            <a:spLocks noGrp="1"/>
          </p:cNvSpPr>
          <p:nvPr>
            <p:ph type="sldNum" sz="quarter" idx="12"/>
          </p:nvPr>
        </p:nvSpPr>
        <p:spPr/>
        <p:txBody>
          <a:bodyPr/>
          <a:lstStyle/>
          <a:p>
            <a:fld id="{0CA54C39-062F-4193-87C1-A0860DBEF99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114635D-6C6D-4344-B62F-5AEA417DF09E}" type="datetimeFigureOut">
              <a:rPr lang="en-US" smtClean="0"/>
              <a:t>8/12/2016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CA54C39-062F-4193-87C1-A0860DBEF99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36350" y="838200"/>
            <a:ext cx="4648200" cy="1676399"/>
          </a:xfrm>
        </p:spPr>
        <p:txBody>
          <a:bodyPr>
            <a:normAutofit/>
          </a:bodyPr>
          <a:lstStyle/>
          <a:p>
            <a:r>
              <a:rPr lang="en-US" sz="2400" dirty="0" err="1"/>
              <a:t>Aerin</a:t>
            </a:r>
            <a:r>
              <a:rPr lang="en-US" sz="2400" dirty="0"/>
              <a:t> </a:t>
            </a:r>
            <a:r>
              <a:rPr lang="en-US" sz="2400" dirty="0" err="1"/>
              <a:t>Couvillion</a:t>
            </a:r>
            <a:r>
              <a:rPr lang="en-US" sz="2400" dirty="0"/>
              <a:t>, Licensed Acupuncturist</a:t>
            </a:r>
            <a:r>
              <a:rPr lang="en-US" sz="2000" dirty="0"/>
              <a:t/>
            </a:r>
            <a:br>
              <a:rPr lang="en-US" sz="2000" dirty="0"/>
            </a:br>
            <a:r>
              <a:rPr lang="en-US" sz="2000" dirty="0"/>
              <a:t> </a:t>
            </a:r>
            <a:br>
              <a:rPr lang="en-US" sz="2000" dirty="0"/>
            </a:b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838200"/>
            <a:ext cx="3108960"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2362200"/>
            <a:ext cx="1524000" cy="1465672"/>
          </a:xfrm>
          <a:prstGeom prst="rect">
            <a:avLst/>
          </a:prstGeom>
        </p:spPr>
      </p:pic>
      <p:sp>
        <p:nvSpPr>
          <p:cNvPr id="8" name="TextBox 7"/>
          <p:cNvSpPr txBox="1"/>
          <p:nvPr/>
        </p:nvSpPr>
        <p:spPr>
          <a:xfrm>
            <a:off x="5562600" y="2286000"/>
            <a:ext cx="2895600" cy="1200329"/>
          </a:xfrm>
          <a:prstGeom prst="rect">
            <a:avLst/>
          </a:prstGeom>
          <a:noFill/>
        </p:spPr>
        <p:txBody>
          <a:bodyPr wrap="square" rtlCol="0">
            <a:spAutoFit/>
          </a:bodyPr>
          <a:lstStyle/>
          <a:p>
            <a:r>
              <a:rPr lang="en-US" dirty="0" smtClean="0"/>
              <a:t>Fleur de Lis Acupuncture</a:t>
            </a:r>
            <a:br>
              <a:rPr lang="en-US" dirty="0" smtClean="0"/>
            </a:br>
            <a:r>
              <a:rPr lang="en-US" dirty="0" smtClean="0"/>
              <a:t>4710 McHugh Road</a:t>
            </a:r>
            <a:br>
              <a:rPr lang="en-US" dirty="0" smtClean="0"/>
            </a:br>
            <a:r>
              <a:rPr lang="en-US" dirty="0" smtClean="0"/>
              <a:t>Zachary, LA 70791</a:t>
            </a:r>
            <a:br>
              <a:rPr lang="en-US" dirty="0" smtClean="0"/>
            </a:br>
            <a:r>
              <a:rPr lang="en-US" dirty="0" smtClean="0"/>
              <a:t>(225)658-6624</a:t>
            </a:r>
            <a:endParaRPr lang="en-US" dirty="0"/>
          </a:p>
        </p:txBody>
      </p:sp>
    </p:spTree>
    <p:extLst>
      <p:ext uri="{BB962C8B-B14F-4D97-AF65-F5344CB8AC3E}">
        <p14:creationId xmlns:p14="http://schemas.microsoft.com/office/powerpoint/2010/main" val="3274046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What is Acupuncture?</a:t>
            </a:r>
            <a:endParaRPr lang="en-US" dirty="0"/>
          </a:p>
        </p:txBody>
      </p:sp>
      <p:sp>
        <p:nvSpPr>
          <p:cNvPr id="3" name="Content Placeholder 2"/>
          <p:cNvSpPr>
            <a:spLocks noGrp="1"/>
          </p:cNvSpPr>
          <p:nvPr>
            <p:ph idx="1"/>
          </p:nvPr>
        </p:nvSpPr>
        <p:spPr>
          <a:xfrm>
            <a:off x="2724796" y="1752600"/>
            <a:ext cx="5962003" cy="4724400"/>
          </a:xfrm>
        </p:spPr>
        <p:txBody>
          <a:bodyPr>
            <a:normAutofit fontScale="85000" lnSpcReduction="10000"/>
          </a:bodyPr>
          <a:lstStyle/>
          <a:p>
            <a:r>
              <a:rPr lang="en-US" sz="1800" dirty="0"/>
              <a:t>Acupuncture is a form of Chinese medicine that has been practiced for centuries. It's based on the theory that energy, called chi, flows through and around your body along pathways called meridians. </a:t>
            </a:r>
            <a:endParaRPr lang="en-US" sz="1800" dirty="0" smtClean="0"/>
          </a:p>
          <a:p>
            <a:pPr marL="114300" indent="0">
              <a:buNone/>
            </a:pPr>
            <a:r>
              <a:rPr lang="en-US" sz="1800" dirty="0" smtClean="0"/>
              <a:t> </a:t>
            </a:r>
            <a:endParaRPr lang="en-US" sz="1800" dirty="0"/>
          </a:p>
          <a:p>
            <a:r>
              <a:rPr lang="en-US" sz="1800" dirty="0"/>
              <a:t>Acupuncturists believe that illness occurs when something blocks or unbalances your chi, and acupuncture is a way to unblock or influence chi and help it flow back into balance</a:t>
            </a:r>
            <a:r>
              <a:rPr lang="en-US" sz="1800" dirty="0" smtClean="0"/>
              <a:t>.</a:t>
            </a:r>
          </a:p>
          <a:p>
            <a:endParaRPr lang="en-US" sz="1800" dirty="0"/>
          </a:p>
          <a:p>
            <a:r>
              <a:rPr lang="en-US" sz="1800" dirty="0"/>
              <a:t>Acupuncture is done by putting very thin needles into your skin at certain points on your body. This is done to influence the energy flow. Each of the points relates to certain health problems or body functions. </a:t>
            </a:r>
            <a:endParaRPr lang="en-US" sz="1800" dirty="0" smtClean="0"/>
          </a:p>
          <a:p>
            <a:endParaRPr lang="en-US" sz="1800" dirty="0"/>
          </a:p>
          <a:p>
            <a:r>
              <a:rPr lang="en-US" sz="1800" dirty="0"/>
              <a:t>Most people find that it doesn't hurt. The area </a:t>
            </a:r>
            <a:r>
              <a:rPr lang="en-US" sz="1800" dirty="0" smtClean="0"/>
              <a:t>may </a:t>
            </a:r>
            <a:r>
              <a:rPr lang="en-US" sz="1800" dirty="0"/>
              <a:t>tingle, feel numb, itch, or be a little sore. Providers believe that this is a sign that the energy flow, or chi, has been accessed.</a:t>
            </a:r>
            <a:endParaRPr lang="en-US" sz="1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036" r="27004"/>
          <a:stretch/>
        </p:blipFill>
        <p:spPr>
          <a:xfrm>
            <a:off x="368181" y="1738357"/>
            <a:ext cx="234379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80" y="4722976"/>
            <a:ext cx="2343797" cy="1556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30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What Does it Take to Become a Licensed Acupuncturist?</a:t>
            </a:r>
            <a:endParaRPr lang="en-US" dirty="0"/>
          </a:p>
        </p:txBody>
      </p:sp>
      <p:sp>
        <p:nvSpPr>
          <p:cNvPr id="3" name="Content Placeholder 2"/>
          <p:cNvSpPr>
            <a:spLocks noGrp="1"/>
          </p:cNvSpPr>
          <p:nvPr>
            <p:ph idx="1"/>
          </p:nvPr>
        </p:nvSpPr>
        <p:spPr>
          <a:xfrm>
            <a:off x="457200" y="1905000"/>
            <a:ext cx="8229600" cy="4221163"/>
          </a:xfrm>
        </p:spPr>
        <p:txBody>
          <a:bodyPr>
            <a:normAutofit fontScale="85000" lnSpcReduction="20000"/>
          </a:bodyPr>
          <a:lstStyle/>
          <a:p>
            <a:pPr marL="114300" indent="0">
              <a:buNone/>
            </a:pPr>
            <a:r>
              <a:rPr lang="en-US" dirty="0"/>
              <a:t>1.  Mandatory Education and Training:</a:t>
            </a:r>
          </a:p>
          <a:p>
            <a:pPr lvl="1"/>
            <a:r>
              <a:rPr lang="en-US" dirty="0"/>
              <a:t>Masters of Sciences in Traditional Oriental Medicine from an accredited institute</a:t>
            </a:r>
          </a:p>
          <a:p>
            <a:pPr lvl="1"/>
            <a:r>
              <a:rPr lang="en-US" dirty="0"/>
              <a:t>900 hours of clinical internships</a:t>
            </a:r>
          </a:p>
          <a:p>
            <a:pPr lvl="1"/>
            <a:r>
              <a:rPr lang="en-US" dirty="0"/>
              <a:t>4200 hours of coursework including biomedical courses: Anatomy, Physiology, Pathophysiology, Clinical Science, Pharmacology, Neuroanatomy and Biochemistry</a:t>
            </a:r>
          </a:p>
          <a:p>
            <a:pPr lvl="1"/>
            <a:r>
              <a:rPr lang="en-US" dirty="0"/>
              <a:t>Eastern Medicine coursework:  Meridian theory, acupuncture point location, </a:t>
            </a:r>
            <a:r>
              <a:rPr lang="en-US" dirty="0" err="1"/>
              <a:t>herbology</a:t>
            </a:r>
            <a:r>
              <a:rPr lang="en-US" dirty="0"/>
              <a:t> and herbal formulas, needle technique, and ancillary manual therapies </a:t>
            </a:r>
          </a:p>
          <a:p>
            <a:endParaRPr lang="en-US" dirty="0"/>
          </a:p>
          <a:p>
            <a:pPr marL="114300" indent="0">
              <a:buNone/>
            </a:pPr>
            <a:r>
              <a:rPr lang="en-US" dirty="0"/>
              <a:t>2.  National board exams regulated by the National Certification Commission for Acupuncture and Oriental Medicine (NCCAOM).</a:t>
            </a:r>
          </a:p>
          <a:p>
            <a:endParaRPr lang="en-US" dirty="0"/>
          </a:p>
          <a:p>
            <a:pPr marL="114300" indent="0">
              <a:buNone/>
            </a:pPr>
            <a:r>
              <a:rPr lang="en-US" dirty="0"/>
              <a:t>3.  Application for license unique to each individual state.</a:t>
            </a:r>
          </a:p>
          <a:p>
            <a:endParaRPr lang="en-US" dirty="0"/>
          </a:p>
        </p:txBody>
      </p:sp>
    </p:spTree>
    <p:extLst>
      <p:ext uri="{BB962C8B-B14F-4D97-AF65-F5344CB8AC3E}">
        <p14:creationId xmlns:p14="http://schemas.microsoft.com/office/powerpoint/2010/main" val="29193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Oriental Medicine Consists of  Many Components:</a:t>
            </a:r>
            <a:endParaRPr lang="en-US" dirty="0"/>
          </a:p>
        </p:txBody>
      </p:sp>
      <p:sp>
        <p:nvSpPr>
          <p:cNvPr id="3" name="Content Placeholder 2"/>
          <p:cNvSpPr>
            <a:spLocks noGrp="1"/>
          </p:cNvSpPr>
          <p:nvPr>
            <p:ph idx="1"/>
          </p:nvPr>
        </p:nvSpPr>
        <p:spPr>
          <a:xfrm>
            <a:off x="457200" y="2027237"/>
            <a:ext cx="8229600" cy="4373563"/>
          </a:xfrm>
        </p:spPr>
        <p:txBody>
          <a:bodyPr/>
          <a:lstStyle/>
          <a:p>
            <a:pPr lvl="0"/>
            <a:r>
              <a:rPr lang="en-US" dirty="0"/>
              <a:t>Acupuncture</a:t>
            </a:r>
          </a:p>
          <a:p>
            <a:pPr lvl="0"/>
            <a:r>
              <a:rPr lang="en-US" dirty="0"/>
              <a:t>Herbal Medicine</a:t>
            </a:r>
          </a:p>
          <a:p>
            <a:pPr lvl="0"/>
            <a:r>
              <a:rPr lang="en-US" dirty="0"/>
              <a:t>Nutrition</a:t>
            </a:r>
          </a:p>
          <a:p>
            <a:pPr lvl="0"/>
            <a:r>
              <a:rPr lang="en-US" dirty="0"/>
              <a:t>Meditation/ Tai Chi</a:t>
            </a:r>
          </a:p>
          <a:p>
            <a:pPr lvl="0"/>
            <a:r>
              <a:rPr lang="en-US" dirty="0"/>
              <a:t>Manual Therapies:     </a:t>
            </a:r>
          </a:p>
          <a:p>
            <a:pPr lvl="0"/>
            <a:r>
              <a:rPr lang="en-US" dirty="0" err="1"/>
              <a:t>Tui</a:t>
            </a:r>
            <a:r>
              <a:rPr lang="en-US" dirty="0"/>
              <a:t> Na  </a:t>
            </a:r>
          </a:p>
          <a:p>
            <a:pPr lvl="0"/>
            <a:r>
              <a:rPr lang="en-US" dirty="0"/>
              <a:t>Cupping  </a:t>
            </a:r>
          </a:p>
          <a:p>
            <a:r>
              <a:rPr lang="en-US" dirty="0" err="1"/>
              <a:t>Gua</a:t>
            </a:r>
            <a:r>
              <a:rPr lang="en-US" dirty="0"/>
              <a:t> Sha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717364"/>
            <a:ext cx="3999425" cy="2661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4198121"/>
            <a:ext cx="3087713" cy="2060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71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What Makes “Dry Needling” Different from Acupuncture?</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sz="2000" dirty="0"/>
              <a:t>1.  It is a certification course, therefore minimal training is involved; Illegal in most states because of this</a:t>
            </a:r>
          </a:p>
          <a:p>
            <a:endParaRPr lang="en-US" sz="2000" dirty="0"/>
          </a:p>
          <a:p>
            <a:r>
              <a:rPr lang="en-US" sz="2000" dirty="0"/>
              <a:t>2.  Used by practitioners of Western Medicine: physicians, chiropractors, physical therapists</a:t>
            </a:r>
          </a:p>
          <a:p>
            <a:endParaRPr lang="en-US" sz="2000" dirty="0" smtClean="0"/>
          </a:p>
          <a:p>
            <a:r>
              <a:rPr lang="en-US" sz="2000" dirty="0" smtClean="0"/>
              <a:t>3.  More aggressive, therefore more painful</a:t>
            </a:r>
          </a:p>
          <a:p>
            <a:endParaRPr lang="en-US" sz="2000" dirty="0" smtClean="0"/>
          </a:p>
          <a:p>
            <a:r>
              <a:rPr lang="en-US" sz="2000" dirty="0" smtClean="0"/>
              <a:t>4</a:t>
            </a:r>
            <a:r>
              <a:rPr lang="en-US" sz="2000" dirty="0"/>
              <a:t>.  “Trigger Point Therapy”  -  Goal is to address musculoskeletal complaints, therefore no recognition or use of acupuncture points nor holistic therapy</a:t>
            </a:r>
            <a:endParaRPr lang="en-US" sz="2000" dirty="0"/>
          </a:p>
        </p:txBody>
      </p:sp>
    </p:spTree>
    <p:extLst>
      <p:ext uri="{BB962C8B-B14F-4D97-AF65-F5344CB8AC3E}">
        <p14:creationId xmlns:p14="http://schemas.microsoft.com/office/powerpoint/2010/main" val="344396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i="1" dirty="0"/>
              <a:t>Recognized by the World Health Organization, Acupuncture is a Safe and Effective Means of Treating a Wide Range of Medical Conditions, including:</a:t>
            </a:r>
            <a:endParaRPr lang="en-US" sz="2400" dirty="0"/>
          </a:p>
        </p:txBody>
      </p:sp>
      <p:sp>
        <p:nvSpPr>
          <p:cNvPr id="5" name="TextBox 4"/>
          <p:cNvSpPr txBox="1"/>
          <p:nvPr/>
        </p:nvSpPr>
        <p:spPr>
          <a:xfrm>
            <a:off x="3343372" y="1970038"/>
            <a:ext cx="5410200" cy="2308324"/>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solidFill>
                  <a:schemeClr val="accent6">
                    <a:lumMod val="75000"/>
                  </a:schemeClr>
                </a:solidFill>
              </a:rPr>
              <a:t>Musculoskeletal: neck, shoulder &amp; back pain, carpal tunnel, sciatica, chronic pain, swelling, localized traumatic injury, sports injury, sprains, strains, tendonitis</a:t>
            </a:r>
          </a:p>
          <a:p>
            <a:pPr marL="285750" lvl="0" indent="-285750">
              <a:buFont typeface="Arial" panose="020B0604020202020204" pitchFamily="34" charset="0"/>
              <a:buChar char="•"/>
            </a:pPr>
            <a:r>
              <a:rPr lang="en-US" dirty="0" smtClean="0">
                <a:solidFill>
                  <a:schemeClr val="accent6">
                    <a:lumMod val="75000"/>
                  </a:schemeClr>
                </a:solidFill>
                <a:effectLst/>
              </a:rPr>
              <a:t>Neurological: headache, migraine, insomnia, stress, high blood pressure, tremors</a:t>
            </a:r>
          </a:p>
          <a:p>
            <a:pPr marL="285750" lvl="0" indent="-285750">
              <a:buFont typeface="Arial" panose="020B0604020202020204" pitchFamily="34" charset="0"/>
              <a:buChar char="•"/>
            </a:pPr>
            <a:r>
              <a:rPr lang="en-US" dirty="0" smtClean="0">
                <a:solidFill>
                  <a:schemeClr val="accent6">
                    <a:lumMod val="75000"/>
                  </a:schemeClr>
                </a:solidFill>
                <a:effectLst/>
              </a:rPr>
              <a:t>Gynecological: fertility, menstrual pain, PMS, menopause</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7662"/>
          <a:stretch/>
        </p:blipFill>
        <p:spPr>
          <a:xfrm>
            <a:off x="672625" y="2057400"/>
            <a:ext cx="263514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72625" y="4334910"/>
            <a:ext cx="7937975"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solidFill>
                  <a:schemeClr val="accent6">
                    <a:lumMod val="75000"/>
                  </a:schemeClr>
                </a:solidFill>
                <a:effectLst/>
              </a:rPr>
              <a:t>Respiratory: asthma, cough, sore throat, hay fever, seasonal allergies</a:t>
            </a:r>
          </a:p>
          <a:p>
            <a:pPr marL="285750" lvl="0" indent="-285750">
              <a:buFont typeface="Arial" panose="020B0604020202020204" pitchFamily="34" charset="0"/>
              <a:buChar char="•"/>
            </a:pPr>
            <a:r>
              <a:rPr lang="en-US" dirty="0" smtClean="0">
                <a:solidFill>
                  <a:schemeClr val="accent6">
                    <a:lumMod val="75000"/>
                  </a:schemeClr>
                </a:solidFill>
                <a:effectLst/>
              </a:rPr>
              <a:t>Gastrointestinal: constipation, acid reflux, nausea, poor digestion, weight loss</a:t>
            </a:r>
          </a:p>
          <a:p>
            <a:pPr marL="285750" lvl="0" indent="-285750">
              <a:buFont typeface="Arial" panose="020B0604020202020204" pitchFamily="34" charset="0"/>
              <a:buChar char="•"/>
            </a:pPr>
            <a:r>
              <a:rPr lang="en-US" dirty="0" smtClean="0">
                <a:solidFill>
                  <a:schemeClr val="accent6">
                    <a:lumMod val="75000"/>
                  </a:schemeClr>
                </a:solidFill>
                <a:effectLst/>
              </a:rPr>
              <a:t>Other: smoking cessation, chronic fatigue, anxiety, depression, autoimmune, addiction, post-traumatic stress disorder, Meniere’s disease</a:t>
            </a:r>
          </a:p>
        </p:txBody>
      </p:sp>
    </p:spTree>
    <p:extLst>
      <p:ext uri="{BB962C8B-B14F-4D97-AF65-F5344CB8AC3E}">
        <p14:creationId xmlns:p14="http://schemas.microsoft.com/office/powerpoint/2010/main" val="40378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additive="base">
                                        <p:cTn id="4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t>How can Acupuncture be Effective for such a Wide Range of Problems?</a:t>
            </a:r>
            <a:endParaRPr lang="en-US" sz="2800" dirty="0"/>
          </a:p>
        </p:txBody>
      </p:sp>
      <p:sp>
        <p:nvSpPr>
          <p:cNvPr id="3" name="Content Placeholder 2"/>
          <p:cNvSpPr>
            <a:spLocks noGrp="1"/>
          </p:cNvSpPr>
          <p:nvPr>
            <p:ph idx="1"/>
          </p:nvPr>
        </p:nvSpPr>
        <p:spPr>
          <a:xfrm>
            <a:off x="457200" y="1981200"/>
            <a:ext cx="8229600" cy="4144963"/>
          </a:xfrm>
        </p:spPr>
        <p:txBody>
          <a:bodyPr>
            <a:normAutofit/>
          </a:bodyPr>
          <a:lstStyle/>
          <a:p>
            <a:pPr lvl="0"/>
            <a:r>
              <a:rPr lang="en-US" sz="1800" dirty="0"/>
              <a:t>In Oriental Medicine, the focus for treatment is on the person as an individual, not the symptom. </a:t>
            </a:r>
          </a:p>
          <a:p>
            <a:pPr lvl="0"/>
            <a:r>
              <a:rPr lang="en-US" sz="1800" dirty="0"/>
              <a:t>This is why the term “Holistic” is associated with Oriental Medicine.  </a:t>
            </a:r>
          </a:p>
          <a:p>
            <a:r>
              <a:rPr lang="en-US" sz="1800" dirty="0"/>
              <a:t>The lens by which we view dysfunction or disease incorporates the whole being and it’s relation to the environment as well as the relationships between the systems of the body. </a:t>
            </a:r>
            <a:r>
              <a:rPr lang="en-US" sz="2000" dirty="0"/>
              <a:t> </a:t>
            </a:r>
            <a:endParaRPr lang="en-US"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4965" b="12465"/>
          <a:stretch/>
        </p:blipFill>
        <p:spPr>
          <a:xfrm>
            <a:off x="1119499" y="4114800"/>
            <a:ext cx="6858000" cy="2403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1176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9" name="Title 1"/>
          <p:cNvSpPr txBox="1">
            <a:spLocks/>
          </p:cNvSpPr>
          <p:nvPr/>
        </p:nvSpPr>
        <p:spPr>
          <a:xfrm>
            <a:off x="2362200" y="2286000"/>
            <a:ext cx="4648200" cy="1676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400" smtClean="0"/>
              <a:t>Aerin Couvillion, Licensed Acupuncturist</a:t>
            </a:r>
            <a:r>
              <a:rPr lang="en-US" sz="2000" smtClean="0"/>
              <a:t/>
            </a:r>
            <a:br>
              <a:rPr lang="en-US" sz="2000" smtClean="0"/>
            </a:br>
            <a:r>
              <a:rPr lang="en-US" sz="2000" smtClean="0"/>
              <a:t> </a:t>
            </a:r>
            <a:br>
              <a:rPr lang="en-US" sz="2000" smtClean="0"/>
            </a:br>
            <a:endParaRPr lang="en-US" sz="2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450" y="3810000"/>
            <a:ext cx="1524000" cy="1465672"/>
          </a:xfrm>
          <a:prstGeom prst="rect">
            <a:avLst/>
          </a:prstGeom>
        </p:spPr>
      </p:pic>
      <p:sp>
        <p:nvSpPr>
          <p:cNvPr id="11" name="TextBox 10"/>
          <p:cNvSpPr txBox="1"/>
          <p:nvPr/>
        </p:nvSpPr>
        <p:spPr>
          <a:xfrm>
            <a:off x="4088450" y="3733800"/>
            <a:ext cx="2895600" cy="1477328"/>
          </a:xfrm>
          <a:prstGeom prst="rect">
            <a:avLst/>
          </a:prstGeom>
          <a:noFill/>
        </p:spPr>
        <p:txBody>
          <a:bodyPr wrap="square" rtlCol="0">
            <a:spAutoFit/>
          </a:bodyPr>
          <a:lstStyle/>
          <a:p>
            <a:r>
              <a:rPr lang="en-US" dirty="0" smtClean="0">
                <a:solidFill>
                  <a:schemeClr val="accent6">
                    <a:lumMod val="75000"/>
                  </a:schemeClr>
                </a:solidFill>
              </a:rPr>
              <a:t>Fleur de Lis Acupuncture</a:t>
            </a:r>
            <a:br>
              <a:rPr lang="en-US" dirty="0" smtClean="0">
                <a:solidFill>
                  <a:schemeClr val="accent6">
                    <a:lumMod val="75000"/>
                  </a:schemeClr>
                </a:solidFill>
              </a:rPr>
            </a:br>
            <a:r>
              <a:rPr lang="en-US" dirty="0" smtClean="0">
                <a:solidFill>
                  <a:schemeClr val="accent6">
                    <a:lumMod val="75000"/>
                  </a:schemeClr>
                </a:solidFill>
              </a:rPr>
              <a:t>4710 McHugh Road</a:t>
            </a:r>
            <a:br>
              <a:rPr lang="en-US" dirty="0" smtClean="0">
                <a:solidFill>
                  <a:schemeClr val="accent6">
                    <a:lumMod val="75000"/>
                  </a:schemeClr>
                </a:solidFill>
              </a:rPr>
            </a:br>
            <a:r>
              <a:rPr lang="en-US" dirty="0" smtClean="0">
                <a:solidFill>
                  <a:schemeClr val="accent6">
                    <a:lumMod val="75000"/>
                  </a:schemeClr>
                </a:solidFill>
              </a:rPr>
              <a:t>Zachary, LA 70791</a:t>
            </a:r>
            <a:br>
              <a:rPr lang="en-US" dirty="0" smtClean="0">
                <a:solidFill>
                  <a:schemeClr val="accent6">
                    <a:lumMod val="75000"/>
                  </a:schemeClr>
                </a:solidFill>
              </a:rPr>
            </a:br>
            <a:r>
              <a:rPr lang="en-US" dirty="0" smtClean="0">
                <a:solidFill>
                  <a:schemeClr val="accent6">
                    <a:lumMod val="75000"/>
                  </a:schemeClr>
                </a:solidFill>
              </a:rPr>
              <a:t>(225)658-6624</a:t>
            </a:r>
            <a:endParaRPr lang="en-US" dirty="0">
              <a:solidFill>
                <a:schemeClr val="accent6">
                  <a:lumMod val="75000"/>
                </a:schemeClr>
              </a:solidFill>
            </a:endParaRPr>
          </a:p>
        </p:txBody>
      </p:sp>
    </p:spTree>
    <p:extLst>
      <p:ext uri="{BB962C8B-B14F-4D97-AF65-F5344CB8AC3E}">
        <p14:creationId xmlns:p14="http://schemas.microsoft.com/office/powerpoint/2010/main" val="876326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60</TotalTime>
  <Words>381</Words>
  <Application>Microsoft Office PowerPoint</Application>
  <PresentationFormat>On-screen Show (4:3)</PresentationFormat>
  <Paragraphs>51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Apothecary</vt:lpstr>
      <vt:lpstr>Aerin Couvillion, Licensed Acupuncturist   </vt:lpstr>
      <vt:lpstr>What is Acupuncture?</vt:lpstr>
      <vt:lpstr>What Does it Take to Become a Licensed Acupuncturist?</vt:lpstr>
      <vt:lpstr>Oriental Medicine Consists of  Many Components:</vt:lpstr>
      <vt:lpstr>What Makes “Dry Needling” Different from Acupuncture?</vt:lpstr>
      <vt:lpstr>Recognized by the World Health Organization, Acupuncture is a Safe and Effective Means of Treating a Wide Range of Medical Conditions, including:</vt:lpstr>
      <vt:lpstr>How can Acupuncture be Effective for such a Wide Range of Problems?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Venessa</dc:creator>
  <cp:lastModifiedBy>Venessa</cp:lastModifiedBy>
  <cp:revision>6</cp:revision>
  <dcterms:created xsi:type="dcterms:W3CDTF">2016-08-12T14:21:00Z</dcterms:created>
  <dcterms:modified xsi:type="dcterms:W3CDTF">2016-08-12T15:21:15Z</dcterms:modified>
</cp:coreProperties>
</file>