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7" r:id="rId8"/>
    <p:sldId id="261" r:id="rId9"/>
    <p:sldId id="262" r:id="rId10"/>
    <p:sldId id="263" r:id="rId11"/>
    <p:sldId id="268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2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5650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96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8302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50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40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3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9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7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16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9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8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7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2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9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EC6D8-888F-4125-822C-74BFC695F56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3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intleo.edu/resources/residence-life/housing-selection.aspx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aintleo.edu/resources/residence-life/residence-hall-board-rates.aspx" TargetMode="External"/><Relationship Id="rId3" Type="http://schemas.openxmlformats.org/officeDocument/2006/relationships/hyperlink" Target="mailto:adaoffice@saintleo.edu" TargetMode="External"/><Relationship Id="rId7" Type="http://schemas.openxmlformats.org/officeDocument/2006/relationships/hyperlink" Target="http://www.saintleo.edu/resources/residence-life/residence-halls/first-year-housing.aspx" TargetMode="External"/><Relationship Id="rId2" Type="http://schemas.openxmlformats.org/officeDocument/2006/relationships/hyperlink" Target="mailto:residence.life@saintleo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aintleo.edu/resources/residence-life/residence-halls/upperclass-student-housing.aspx" TargetMode="External"/><Relationship Id="rId5" Type="http://schemas.openxmlformats.org/officeDocument/2006/relationships/slide" Target="slide2.xml"/><Relationship Id="rId4" Type="http://schemas.openxmlformats.org/officeDocument/2006/relationships/hyperlink" Target="http://www.saintleo.edu/resources/learning-resource-center/accessibility-services.aspx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4.xml"/><Relationship Id="rId7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6.xml"/><Relationship Id="rId9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esidence.life@saintleo.edu" TargetMode="External"/><Relationship Id="rId2" Type="http://schemas.openxmlformats.org/officeDocument/2006/relationships/hyperlink" Target="http://www.saintleo.edu/residenc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slu-residence.symplicity.com/index.php/pid250930?" TargetMode="Externa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2" y="2404534"/>
            <a:ext cx="10358437" cy="1646302"/>
          </a:xfrm>
        </p:spPr>
        <p:txBody>
          <a:bodyPr/>
          <a:lstStyle/>
          <a:p>
            <a:r>
              <a:rPr lang="en-US" dirty="0" smtClean="0"/>
              <a:t>Returning Student Housing Guide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Saint Leo University </a:t>
            </a:r>
          </a:p>
          <a:p>
            <a:r>
              <a:rPr lang="en-US" dirty="0" smtClean="0"/>
              <a:t>2017-2018 Housing Selection Process for Returning Students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55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256" y="372078"/>
            <a:ext cx="9260644" cy="7499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Selecting and Building Roommate Groups (1 of 2)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hlinkClick r:id="rId2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255" y="1122046"/>
            <a:ext cx="9047747" cy="3174128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>
            <a:off x="493295" y="4138863"/>
            <a:ext cx="2701965" cy="1359568"/>
          </a:xfrm>
          <a:prstGeom prst="wedgeEllipseCallout">
            <a:avLst>
              <a:gd name="adj1" fmla="val 80846"/>
              <a:gd name="adj2" fmla="val -72628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Step 1</a:t>
            </a:r>
            <a:r>
              <a:rPr lang="en-US" sz="1200" dirty="0" smtClean="0"/>
              <a:t>- You must have an approved Housing Applications before you can select or be selected for a roommate group</a:t>
            </a:r>
            <a:endParaRPr lang="en-US" sz="1200" dirty="0"/>
          </a:p>
        </p:txBody>
      </p:sp>
      <p:sp>
        <p:nvSpPr>
          <p:cNvPr id="10" name="Oval Callout 9"/>
          <p:cNvSpPr/>
          <p:nvPr/>
        </p:nvSpPr>
        <p:spPr>
          <a:xfrm>
            <a:off x="6320472" y="3459079"/>
            <a:ext cx="2701965" cy="1359568"/>
          </a:xfrm>
          <a:prstGeom prst="wedgeEllipseCallout">
            <a:avLst>
              <a:gd name="adj1" fmla="val -178758"/>
              <a:gd name="adj2" fmla="val -201832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Step 2</a:t>
            </a:r>
            <a:r>
              <a:rPr lang="en-US" sz="1200" dirty="0" smtClean="0"/>
              <a:t>- Click on the “Roommates” tab and select the Fall 2017 term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902368" y="5835316"/>
            <a:ext cx="4908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(“Selecting and Building Roommate Groups” continued on the next slide)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77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37512"/>
            <a:ext cx="9481079" cy="665747"/>
          </a:xfrm>
        </p:spPr>
        <p:txBody>
          <a:bodyPr>
            <a:normAutofit fontScale="90000"/>
          </a:bodyPr>
          <a:lstStyle/>
          <a:p>
            <a:r>
              <a:rPr lang="en-US" dirty="0"/>
              <a:t>Selecting and Building Roommate </a:t>
            </a:r>
            <a:r>
              <a:rPr lang="en-US" dirty="0" smtClean="0"/>
              <a:t>Groups (2 of 2)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275347"/>
            <a:ext cx="7828992" cy="4396991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228600" y="3958389"/>
            <a:ext cx="2069432" cy="1371599"/>
          </a:xfrm>
          <a:prstGeom prst="wedgeEllipseCallout">
            <a:avLst>
              <a:gd name="adj1" fmla="val 109366"/>
              <a:gd name="adj2" fmla="val -8788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Step 3</a:t>
            </a:r>
            <a:r>
              <a:rPr lang="en-US" sz="1200" dirty="0" smtClean="0"/>
              <a:t>- Search by profiles for roommates or find someone your know using their </a:t>
            </a:r>
            <a:r>
              <a:rPr lang="en-US" sz="1200" dirty="0" smtClean="0">
                <a:solidFill>
                  <a:srgbClr val="FF0000"/>
                </a:solidFill>
              </a:rPr>
              <a:t>roommate code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2617210" y="4370647"/>
            <a:ext cx="3949239" cy="1868905"/>
          </a:xfrm>
          <a:prstGeom prst="wedgeEllipseCallout">
            <a:avLst>
              <a:gd name="adj1" fmla="val 80846"/>
              <a:gd name="adj2" fmla="val -726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Step 4</a:t>
            </a:r>
            <a:r>
              <a:rPr lang="en-US" sz="1200" dirty="0" smtClean="0"/>
              <a:t>- Whomever sends the first invitation is considered the Group Leader and will be responsible all aspects of building the group and selecting rooms</a:t>
            </a:r>
          </a:p>
          <a:p>
            <a:pPr algn="ctr"/>
            <a:endParaRPr lang="en-US" sz="1200" dirty="0" smtClean="0"/>
          </a:p>
          <a:p>
            <a:pPr algn="ctr"/>
            <a:r>
              <a:rPr lang="en-US" sz="1400" b="1" dirty="0" smtClean="0">
                <a:solidFill>
                  <a:schemeClr val="accent4"/>
                </a:solidFill>
              </a:rPr>
              <a:t>Group Leaders </a:t>
            </a:r>
            <a:r>
              <a:rPr lang="en-US" sz="1200" dirty="0" smtClean="0"/>
              <a:t>will be identified here by a Star </a:t>
            </a:r>
            <a:endParaRPr lang="en-US" sz="1200" dirty="0"/>
          </a:p>
        </p:txBody>
      </p:sp>
      <p:sp>
        <p:nvSpPr>
          <p:cNvPr id="7" name="Oval Callout 6"/>
          <p:cNvSpPr/>
          <p:nvPr/>
        </p:nvSpPr>
        <p:spPr>
          <a:xfrm>
            <a:off x="4114800" y="1528011"/>
            <a:ext cx="2227742" cy="1140993"/>
          </a:xfrm>
          <a:prstGeom prst="wedgeEllipseCallout">
            <a:avLst>
              <a:gd name="adj1" fmla="val 96386"/>
              <a:gd name="adj2" fmla="val -4792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You can search and invite specific people by using their </a:t>
            </a:r>
            <a:r>
              <a:rPr lang="en-US" sz="1400" b="1" dirty="0" smtClean="0">
                <a:solidFill>
                  <a:srgbClr val="FF0000"/>
                </a:solidFill>
              </a:rPr>
              <a:t>roommate code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8" name="5-Point Star 7"/>
          <p:cNvSpPr/>
          <p:nvPr/>
        </p:nvSpPr>
        <p:spPr>
          <a:xfrm>
            <a:off x="5108355" y="5794545"/>
            <a:ext cx="240632" cy="228600"/>
          </a:xfrm>
          <a:prstGeom prst="star5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Callout 8"/>
          <p:cNvSpPr/>
          <p:nvPr/>
        </p:nvSpPr>
        <p:spPr>
          <a:xfrm>
            <a:off x="7705795" y="1596918"/>
            <a:ext cx="3949239" cy="1868905"/>
          </a:xfrm>
          <a:prstGeom prst="wedgeEllipseCallout">
            <a:avLst>
              <a:gd name="adj1" fmla="val -34618"/>
              <a:gd name="adj2" fmla="val -5395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42900"/>
            <a:r>
              <a:rPr lang="en-US" sz="1200" dirty="0" smtClean="0"/>
              <a:t>Group members will receive an invitation from the Group Leader.  You can accept or reject this invitation.  If you accept the invitation, you will then be added to the “group”</a:t>
            </a:r>
          </a:p>
          <a:p>
            <a:pPr algn="ctr" defTabSz="342900"/>
            <a:endParaRPr lang="en-US" sz="1200" dirty="0"/>
          </a:p>
          <a:p>
            <a:pPr algn="ctr" defTabSz="342900"/>
            <a:r>
              <a:rPr lang="en-US" sz="1200" dirty="0" smtClean="0"/>
              <a:t>Only Group Leaders can invite or remove group members from a group.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hlinkClick r:id="rId3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06325" y="3597443"/>
            <a:ext cx="2959769" cy="25386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The </a:t>
            </a:r>
            <a:r>
              <a:rPr lang="en-US" sz="1400" b="1" dirty="0" smtClean="0">
                <a:solidFill>
                  <a:schemeClr val="accent4"/>
                </a:solidFill>
              </a:rPr>
              <a:t>Group Leader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Is the first person to send an invitation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Will be the person who invites the other group members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FF0000"/>
                </a:solidFill>
              </a:rPr>
              <a:t>Is responsible for selecting the rooms during room selection at their appointed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70C0"/>
                </a:solidFill>
              </a:rPr>
              <a:t>Can select another group member to be the group leader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Has the ability to release other members from the group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1" name="5-Point Star 10"/>
          <p:cNvSpPr/>
          <p:nvPr/>
        </p:nvSpPr>
        <p:spPr>
          <a:xfrm>
            <a:off x="10786561" y="3597443"/>
            <a:ext cx="375862" cy="360946"/>
          </a:xfrm>
          <a:prstGeom prst="star5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254" y="6243827"/>
            <a:ext cx="4908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(“Selecting and Building Roommate Groups” continued from the previous slide)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680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905"/>
          </a:xfrm>
        </p:spPr>
        <p:txBody>
          <a:bodyPr/>
          <a:lstStyle/>
          <a:p>
            <a:r>
              <a:rPr lang="en-US" dirty="0" smtClean="0"/>
              <a:t>Room Selection Lottery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5506"/>
            <a:ext cx="8596668" cy="45840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THIS YEAR in response to student feedback about roommate satisfaction and process; priority will be given to roommate groups from largest to smallest. </a:t>
            </a:r>
            <a:r>
              <a:rPr lang="en-US" b="1" i="1" dirty="0"/>
              <a:t>Roommate group selection times will continue to be based on average credit hours completed per group.</a:t>
            </a:r>
            <a:r>
              <a:rPr lang="en-US" b="1" dirty="0"/>
              <a:t> </a:t>
            </a:r>
            <a:endParaRPr lang="en-US" dirty="0"/>
          </a:p>
          <a:p>
            <a:pPr lvl="0"/>
            <a:r>
              <a:rPr lang="en-US" dirty="0"/>
              <a:t>Day 1: Roommate Groups of 4 select their room</a:t>
            </a:r>
          </a:p>
          <a:p>
            <a:pPr lvl="0"/>
            <a:r>
              <a:rPr lang="en-US" dirty="0"/>
              <a:t>Day 2: No selection taking place</a:t>
            </a:r>
          </a:p>
          <a:p>
            <a:pPr lvl="0"/>
            <a:r>
              <a:rPr lang="en-US" dirty="0"/>
              <a:t>Day 3: Roommate Groups of 3 select their room</a:t>
            </a:r>
          </a:p>
          <a:p>
            <a:pPr lvl="0"/>
            <a:r>
              <a:rPr lang="en-US" dirty="0"/>
              <a:t>Day 4: No selection taking place</a:t>
            </a:r>
          </a:p>
          <a:p>
            <a:pPr lvl="0"/>
            <a:r>
              <a:rPr lang="en-US" dirty="0"/>
              <a:t>Day 5: Roommate Groups of 2 select their room</a:t>
            </a:r>
          </a:p>
          <a:p>
            <a:pPr lvl="0"/>
            <a:r>
              <a:rPr lang="en-US" dirty="0"/>
              <a:t>Day 6: No selection taking place</a:t>
            </a:r>
          </a:p>
          <a:p>
            <a:pPr lvl="0"/>
            <a:r>
              <a:rPr lang="en-US" dirty="0"/>
              <a:t>Day 7: Individuals students (groups of 1) select their </a:t>
            </a:r>
            <a:r>
              <a:rPr lang="en-US" dirty="0" smtClean="0"/>
              <a:t>room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Assistance with selection and choosing rooms will be available on days when selection is not taking place. This will be a good time for students struggling with selection to come to the Office of Residence Life for help.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hlinkClick r:id="rId2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Wave 4"/>
          <p:cNvSpPr/>
          <p:nvPr/>
        </p:nvSpPr>
        <p:spPr>
          <a:xfrm>
            <a:off x="6003758" y="2225844"/>
            <a:ext cx="4848728" cy="2334125"/>
          </a:xfrm>
          <a:prstGeom prst="wav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For more details on Room Selection and the Housing Selection Process check out the Housing Selection </a:t>
            </a:r>
            <a:r>
              <a:rPr lang="en-US" sz="1400" dirty="0"/>
              <a:t>Bulletin Board at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http://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www.saintleo.edu/resources/residence-life/housing-selection.aspx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69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9968"/>
          </a:xfrm>
        </p:spPr>
        <p:txBody>
          <a:bodyPr/>
          <a:lstStyle/>
          <a:p>
            <a:r>
              <a:rPr lang="en-US" dirty="0" smtClean="0"/>
              <a:t>Additional Important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608" y="1359568"/>
            <a:ext cx="8596668" cy="4681794"/>
          </a:xfrm>
        </p:spPr>
        <p:txBody>
          <a:bodyPr>
            <a:normAutofit/>
          </a:bodyPr>
          <a:lstStyle/>
          <a:p>
            <a:r>
              <a:rPr lang="en-US" dirty="0"/>
              <a:t>Resources that can help with the process</a:t>
            </a:r>
          </a:p>
          <a:p>
            <a:pPr lvl="1"/>
            <a:r>
              <a:rPr lang="en-US" dirty="0"/>
              <a:t>The Office of Residence Life</a:t>
            </a:r>
          </a:p>
          <a:p>
            <a:pPr lvl="2"/>
            <a:r>
              <a:rPr lang="en-US" dirty="0"/>
              <a:t>Hours of Operation: Monday through Friday 8AM – 5PM; located in Apartment Building 6 on the first floor</a:t>
            </a:r>
          </a:p>
          <a:p>
            <a:pPr lvl="2"/>
            <a:r>
              <a:rPr lang="en-US" dirty="0"/>
              <a:t>Contact by phone: 352-588-8268 	or email: </a:t>
            </a:r>
            <a:r>
              <a:rPr lang="en-US" dirty="0">
                <a:hlinkClick r:id="rId2"/>
              </a:rPr>
              <a:t>residence.life@saintleo.edu</a:t>
            </a:r>
            <a:endParaRPr lang="en-US" dirty="0"/>
          </a:p>
          <a:p>
            <a:pPr lvl="1"/>
            <a:r>
              <a:rPr lang="en-US" dirty="0"/>
              <a:t>Student Financial Services</a:t>
            </a:r>
          </a:p>
          <a:p>
            <a:pPr lvl="2"/>
            <a:r>
              <a:rPr lang="en-US" dirty="0"/>
              <a:t>For assistance with all financial questions and processes </a:t>
            </a:r>
          </a:p>
          <a:p>
            <a:pPr lvl="2"/>
            <a:r>
              <a:rPr lang="en-US" dirty="0"/>
              <a:t>Hours of operation: Monday-Friday, 8AM – 5PM, located in Saint Edwards on the first floor</a:t>
            </a:r>
          </a:p>
          <a:p>
            <a:pPr lvl="2"/>
            <a:r>
              <a:rPr lang="en-US" dirty="0"/>
              <a:t>Contact by phone: (800) 240-7658</a:t>
            </a:r>
          </a:p>
          <a:p>
            <a:pPr lvl="1"/>
            <a:r>
              <a:rPr lang="en-US" dirty="0"/>
              <a:t>Accessibility Services</a:t>
            </a:r>
          </a:p>
          <a:p>
            <a:pPr lvl="2"/>
            <a:r>
              <a:rPr lang="en-US" dirty="0"/>
              <a:t>Provides information and supportive services to students with disabilities</a:t>
            </a:r>
          </a:p>
          <a:p>
            <a:pPr lvl="3"/>
            <a:r>
              <a:rPr lang="en-US" dirty="0"/>
              <a:t>Hours of operation: Monday-Friday, 8AM-5PM, located in Kirk Hall on the first floor</a:t>
            </a:r>
          </a:p>
          <a:p>
            <a:pPr lvl="3"/>
            <a:r>
              <a:rPr lang="en-US" dirty="0"/>
              <a:t>Email: </a:t>
            </a:r>
            <a:r>
              <a:rPr lang="en-US" dirty="0">
                <a:hlinkClick r:id="rId3"/>
              </a:rPr>
              <a:t>adaoffice@saintleo.edu</a:t>
            </a:r>
            <a:r>
              <a:rPr lang="en-US" dirty="0"/>
              <a:t> or webpage: </a:t>
            </a:r>
            <a:r>
              <a:rPr lang="en-US" dirty="0">
                <a:hlinkClick r:id="rId4"/>
              </a:rPr>
              <a:t>Accessibility Services</a:t>
            </a:r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hlinkClick r:id="rId5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Folded Corner 4"/>
          <p:cNvSpPr/>
          <p:nvPr/>
        </p:nvSpPr>
        <p:spPr>
          <a:xfrm>
            <a:off x="8757634" y="1873708"/>
            <a:ext cx="2899610" cy="2873683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For more detailed information on First Year Housing Options including pictures and floor plans click on the link provided below:</a:t>
            </a:r>
          </a:p>
          <a:p>
            <a:endParaRPr lang="en-US" sz="1000" dirty="0" smtClean="0">
              <a:hlinkClick r:id="rId6"/>
            </a:endParaRPr>
          </a:p>
          <a:p>
            <a:r>
              <a:rPr lang="en-US" sz="1600" dirty="0" err="1" smtClean="0">
                <a:hlinkClick r:id="rId6"/>
              </a:rPr>
              <a:t>Upperclass</a:t>
            </a:r>
            <a:r>
              <a:rPr lang="en-US" sz="1600" dirty="0" smtClean="0">
                <a:hlinkClick r:id="rId6"/>
              </a:rPr>
              <a:t> Housing Options</a:t>
            </a:r>
            <a:endParaRPr lang="en-US" sz="1600" dirty="0" smtClean="0">
              <a:hlinkClick r:id="rId7"/>
            </a:endParaRPr>
          </a:p>
          <a:p>
            <a:endParaRPr lang="en-US" dirty="0">
              <a:hlinkClick r:id="rId7"/>
            </a:endParaRPr>
          </a:p>
          <a:p>
            <a:r>
              <a:rPr lang="en-US" dirty="0" smtClean="0">
                <a:hlinkClick r:id="rId8"/>
              </a:rPr>
              <a:t>Room and Meal Plan Rates</a:t>
            </a:r>
            <a:endParaRPr lang="en-US" dirty="0" smtClean="0">
              <a:hlinkClick r:id="rId7"/>
            </a:endParaRPr>
          </a:p>
        </p:txBody>
      </p:sp>
    </p:spTree>
    <p:extLst>
      <p:ext uri="{BB962C8B-B14F-4D97-AF65-F5344CB8AC3E}">
        <p14:creationId xmlns:p14="http://schemas.microsoft.com/office/powerpoint/2010/main" val="252569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894666" cy="810126"/>
          </a:xfrm>
        </p:spPr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hlinkClick r:id="rId2" action="ppaction://hlinksldjump"/>
              </a:rPr>
              <a:t>Introduction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  <a:hlinkClick r:id="rId3" action="ppaction://hlinksldjump"/>
              </a:rPr>
              <a:t>Important Dates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  <a:hlinkClick r:id="rId4" action="ppaction://hlinksldjump"/>
              </a:rPr>
              <a:t>Eligibility for Housing Selection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  <a:hlinkClick r:id="rId5" action="ppaction://hlinksldjump"/>
              </a:rPr>
              <a:t>Logging On to Your RESIDENCE Account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  <a:hlinkClick r:id="rId6" action="ppaction://hlinksldjump"/>
              </a:rPr>
              <a:t>Completing Your Application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  <a:hlinkClick r:id="rId7" action="ppaction://hlinksldjump"/>
              </a:rPr>
              <a:t>Selecting and Building Roommate Groups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  <a:hlinkClick r:id="rId8" action="ppaction://hlinksldjump"/>
              </a:rPr>
              <a:t>Room Selection Lottery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  <a:hlinkClick r:id="rId9" action="ppaction://hlinksldjump"/>
              </a:rPr>
              <a:t>Additional Important Information</a:t>
            </a:r>
            <a:endParaRPr lang="en-US" dirty="0" smtClean="0">
              <a:solidFill>
                <a:schemeClr val="accent2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50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the Returning Student Housing Selection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955" y="193040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This guide is meant to assist returning upper-class students </a:t>
            </a:r>
            <a:r>
              <a:rPr lang="en-US" dirty="0"/>
              <a:t>with information related to the housing selection process including how to complete a housing application, how to form a roommate group, and how the room assignment/confirmation portion of the process works.</a:t>
            </a:r>
          </a:p>
          <a:p>
            <a:pPr marL="0" indent="0">
              <a:buNone/>
            </a:pPr>
            <a:r>
              <a:rPr lang="en-US" dirty="0" smtClean="0"/>
              <a:t>All housing selection processes will be completed online through your RESIDENCE account.  </a:t>
            </a:r>
          </a:p>
          <a:p>
            <a:pPr marL="0" indent="0">
              <a:buNone/>
            </a:pPr>
            <a:r>
              <a:rPr lang="en-US" dirty="0" smtClean="0"/>
              <a:t>The Table of Contents provided covers the necessary information on housing selection.  Each heading will act as a link to each section allowing you to search for content faster.  Each slide also contains a link back to the table of contents as seen below. 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(All links in this guide will only work in the open slide show view)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hlinkClick r:id="rId2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93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Dates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2700"/>
            <a:ext cx="8596668" cy="4833405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February 13</a:t>
            </a:r>
            <a:r>
              <a:rPr lang="en-US" sz="1600" b="1" baseline="30000" dirty="0" smtClean="0"/>
              <a:t>th</a:t>
            </a:r>
            <a:r>
              <a:rPr lang="en-US" sz="1600" b="1" dirty="0" smtClean="0"/>
              <a:t> @ 8:00AM</a:t>
            </a:r>
            <a:r>
              <a:rPr lang="en-US" sz="1700" b="1" dirty="0" smtClean="0"/>
              <a:t>		Housing Applications Available Online</a:t>
            </a:r>
          </a:p>
          <a:p>
            <a:r>
              <a:rPr lang="en-US" sz="1600" b="1" dirty="0" smtClean="0"/>
              <a:t>February 22</a:t>
            </a:r>
            <a:r>
              <a:rPr lang="en-US" sz="1600" b="1" baseline="30000" dirty="0" smtClean="0"/>
              <a:t>nd</a:t>
            </a:r>
            <a:r>
              <a:rPr lang="en-US" sz="1600" b="1" dirty="0" smtClean="0"/>
              <a:t> @ 2:00PM		Cookies and Conversation </a:t>
            </a:r>
            <a:r>
              <a:rPr lang="en-US" sz="1200" b="1" dirty="0" smtClean="0"/>
              <a:t>(SAB Lobby)</a:t>
            </a:r>
          </a:p>
          <a:p>
            <a:pPr lvl="1"/>
            <a:r>
              <a:rPr lang="en-US" sz="1200" dirty="0" smtClean="0"/>
              <a:t>Housing selection information will be available</a:t>
            </a:r>
          </a:p>
          <a:p>
            <a:pPr lvl="1"/>
            <a:r>
              <a:rPr lang="en-US" sz="1200" dirty="0" smtClean="0"/>
              <a:t>Residence Life staff will be present to help students review and understand accounts, holds &amp; eligibility</a:t>
            </a:r>
          </a:p>
          <a:p>
            <a:pPr lvl="1"/>
            <a:r>
              <a:rPr lang="en-US" sz="1200" dirty="0" smtClean="0"/>
              <a:t>Living Learning Community information will be available</a:t>
            </a:r>
          </a:p>
          <a:p>
            <a:r>
              <a:rPr lang="en-US" sz="1600" b="1" dirty="0" smtClean="0"/>
              <a:t>March 1</a:t>
            </a:r>
            <a:r>
              <a:rPr lang="en-US" sz="1600" b="1" baseline="30000" dirty="0" smtClean="0"/>
              <a:t>st</a:t>
            </a:r>
            <a:r>
              <a:rPr lang="en-US" sz="1600" b="1" dirty="0" smtClean="0"/>
              <a:t> @ 2:00 PM			Cookies and Conversation </a:t>
            </a:r>
            <a:r>
              <a:rPr lang="en-US" sz="1200" b="1" dirty="0" smtClean="0"/>
              <a:t>(SAB Lobby)</a:t>
            </a:r>
          </a:p>
          <a:p>
            <a:pPr lvl="1"/>
            <a:r>
              <a:rPr lang="en-US" sz="1200" dirty="0" smtClean="0"/>
              <a:t>Information on forming roommate groups will be available</a:t>
            </a:r>
          </a:p>
          <a:p>
            <a:pPr lvl="1"/>
            <a:r>
              <a:rPr lang="en-US" sz="1200" dirty="0" smtClean="0"/>
              <a:t>Staff will be on hand to answer questions about how room selection works</a:t>
            </a:r>
          </a:p>
          <a:p>
            <a:pPr lvl="1"/>
            <a:r>
              <a:rPr lang="en-US" sz="1200" dirty="0" smtClean="0"/>
              <a:t>General housing selection information will be available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March </a:t>
            </a:r>
            <a:r>
              <a:rPr lang="en-US" sz="1600" b="1" dirty="0" smtClean="0">
                <a:solidFill>
                  <a:srgbClr val="FF0000"/>
                </a:solidFill>
              </a:rPr>
              <a:t>6</a:t>
            </a:r>
            <a:r>
              <a:rPr lang="en-US" sz="1600" b="1" baseline="30000" dirty="0" smtClean="0">
                <a:solidFill>
                  <a:srgbClr val="FF0000"/>
                </a:solidFill>
              </a:rPr>
              <a:t>rd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&amp; </a:t>
            </a:r>
            <a:r>
              <a:rPr lang="en-US" sz="1600" b="1" dirty="0" smtClean="0">
                <a:solidFill>
                  <a:srgbClr val="FF0000"/>
                </a:solidFill>
              </a:rPr>
              <a:t>9</a:t>
            </a:r>
            <a:r>
              <a:rPr lang="en-US" sz="16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smtClean="0"/>
              <a:t>@ 5:30 PM	Roommate Meet &amp; Greet Events </a:t>
            </a:r>
            <a:r>
              <a:rPr lang="en-US" sz="1200" b="1" dirty="0" smtClean="0"/>
              <a:t>(Apartment Building 6, MMR)</a:t>
            </a:r>
          </a:p>
          <a:p>
            <a:pPr lvl="1"/>
            <a:r>
              <a:rPr lang="en-US" sz="1200" dirty="0" smtClean="0"/>
              <a:t>An opportunity for students to match with other students they would be happy to live with in the upcoming academic year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hlinkClick r:id="rId2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2368" y="5835316"/>
            <a:ext cx="4908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(“Important Dates” continued on the next slide)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08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6063"/>
          </a:xfrm>
        </p:spPr>
        <p:txBody>
          <a:bodyPr/>
          <a:lstStyle/>
          <a:p>
            <a:r>
              <a:rPr lang="en-US" dirty="0" smtClean="0"/>
              <a:t>Important Dates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3075"/>
            <a:ext cx="8596668" cy="3526762"/>
          </a:xfrm>
        </p:spPr>
        <p:txBody>
          <a:bodyPr/>
          <a:lstStyle/>
          <a:p>
            <a:r>
              <a:rPr lang="en-US" b="1" dirty="0"/>
              <a:t>March 10, 2017 @ 5:00 PM		Housing Application Deadline</a:t>
            </a:r>
          </a:p>
          <a:p>
            <a:pPr lvl="1"/>
            <a:r>
              <a:rPr lang="en-US" sz="1400" dirty="0"/>
              <a:t>All housing applications are due at this time to be considered for room </a:t>
            </a:r>
            <a:r>
              <a:rPr lang="en-US" sz="1400" dirty="0" smtClean="0"/>
              <a:t>selection </a:t>
            </a:r>
          </a:p>
          <a:p>
            <a:pPr lvl="1"/>
            <a:r>
              <a:rPr lang="en-US" sz="1400" dirty="0" smtClean="0"/>
              <a:t>All </a:t>
            </a:r>
            <a:r>
              <a:rPr lang="en-US" sz="1400" dirty="0"/>
              <a:t>housing a</a:t>
            </a:r>
            <a:r>
              <a:rPr lang="en-US" sz="1400" dirty="0" smtClean="0"/>
              <a:t>pplications received after </a:t>
            </a:r>
            <a:r>
              <a:rPr lang="en-US" sz="1400" dirty="0"/>
              <a:t>March 10</a:t>
            </a:r>
            <a:r>
              <a:rPr lang="en-US" sz="1400" baseline="30000" dirty="0"/>
              <a:t>,</a:t>
            </a:r>
            <a:r>
              <a:rPr lang="en-US" sz="1400" dirty="0"/>
              <a:t> 2017 will not take part in housing selection </a:t>
            </a:r>
            <a:endParaRPr lang="en-US" sz="1400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Students </a:t>
            </a:r>
            <a:r>
              <a:rPr lang="en-US" dirty="0">
                <a:solidFill>
                  <a:srgbClr val="FF0000"/>
                </a:solidFill>
              </a:rPr>
              <a:t>who submit a housing application after the March 10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deadline will be placed in available space after room selection has completed</a:t>
            </a:r>
          </a:p>
          <a:p>
            <a:r>
              <a:rPr lang="en-US" b="1" dirty="0" smtClean="0"/>
              <a:t>March 20 - 27, 2017 			Room Selection Lottery</a:t>
            </a:r>
          </a:p>
          <a:p>
            <a:pPr lvl="1"/>
            <a:r>
              <a:rPr lang="en-US" sz="1800" dirty="0" smtClean="0"/>
              <a:t>The room selection details can be found at </a:t>
            </a:r>
            <a:r>
              <a:rPr lang="en-US" sz="1800" dirty="0">
                <a:solidFill>
                  <a:schemeClr val="accent2"/>
                </a:solidFill>
                <a:hlinkClick r:id="rId2" action="ppaction://hlinksldjump"/>
              </a:rPr>
              <a:t>Room Selection Lottery</a:t>
            </a:r>
            <a:endParaRPr lang="en-US" sz="1800" dirty="0">
              <a:solidFill>
                <a:schemeClr val="accent2"/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hlinkClick r:id="rId3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2368" y="5835316"/>
            <a:ext cx="4908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(“Important Dates” continued from the previous slide)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3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095"/>
          </a:xfrm>
        </p:spPr>
        <p:txBody>
          <a:bodyPr/>
          <a:lstStyle/>
          <a:p>
            <a:r>
              <a:rPr lang="en-US" dirty="0" smtClean="0"/>
              <a:t>Eligibility for Housing Selection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92361"/>
            <a:ext cx="8596668" cy="4728410"/>
          </a:xfrm>
        </p:spPr>
        <p:txBody>
          <a:bodyPr>
            <a:normAutofit/>
          </a:bodyPr>
          <a:lstStyle/>
          <a:p>
            <a:r>
              <a:rPr lang="en-US" b="1" u="sng" dirty="0"/>
              <a:t>Who is Eligible for the Housing Process?</a:t>
            </a:r>
            <a:r>
              <a:rPr lang="en-US" b="1" dirty="0"/>
              <a:t> </a:t>
            </a:r>
            <a:endParaRPr lang="en-US" dirty="0"/>
          </a:p>
          <a:p>
            <a:pPr lvl="0"/>
            <a:r>
              <a:rPr lang="en-US" b="1" dirty="0"/>
              <a:t>Students who will be eligible</a:t>
            </a:r>
            <a:r>
              <a:rPr lang="en-US" dirty="0"/>
              <a:t> and will automatically receive an application on February </a:t>
            </a:r>
            <a:r>
              <a:rPr lang="en-US" dirty="0" smtClean="0"/>
              <a:t>13, 2017:</a:t>
            </a:r>
            <a:endParaRPr lang="en-US" dirty="0"/>
          </a:p>
          <a:p>
            <a:pPr lvl="1"/>
            <a:r>
              <a:rPr lang="en-US" sz="1800" dirty="0"/>
              <a:t>Student's with a $0 to $499.00 balance </a:t>
            </a:r>
          </a:p>
          <a:p>
            <a:pPr lvl="1"/>
            <a:r>
              <a:rPr lang="en-US" sz="1800" dirty="0"/>
              <a:t>Student's with a balance of $500 or more </a:t>
            </a:r>
            <a:r>
              <a:rPr lang="en-US" sz="1800" i="1" u="sng" dirty="0"/>
              <a:t>IF</a:t>
            </a:r>
            <a:r>
              <a:rPr lang="en-US" sz="1800" dirty="0"/>
              <a:t>   </a:t>
            </a:r>
          </a:p>
          <a:p>
            <a:pPr lvl="2"/>
            <a:r>
              <a:rPr lang="en-US" sz="1600" dirty="0"/>
              <a:t>They are current with a payment plan by February 13, 2017 </a:t>
            </a:r>
          </a:p>
          <a:p>
            <a:pPr lvl="2"/>
            <a:r>
              <a:rPr lang="en-US" sz="1600" dirty="0"/>
              <a:t>They are current with a payment agreement from past semester balances by February 13, 2017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(“Eligibility” continued on the next slide)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hlinkClick r:id="rId2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47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for Housing </a:t>
            </a:r>
            <a:r>
              <a:rPr lang="en-US" dirty="0" smtClean="0"/>
              <a:t>Selection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321" y="1616075"/>
            <a:ext cx="8838142" cy="452003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b="1" dirty="0"/>
              <a:t>Students who are not currently eligible</a:t>
            </a:r>
            <a:r>
              <a:rPr lang="en-US" dirty="0"/>
              <a:t> are those with a balance of $500 or more or who do not have/are not current with a Payment Plan and/or Payment Agreement.  These students will need to complete the following to become eligible for the Housing Selection Process: </a:t>
            </a:r>
          </a:p>
          <a:p>
            <a:pPr lvl="1"/>
            <a:r>
              <a:rPr lang="en-US" sz="1700" dirty="0"/>
              <a:t>An Eligibility Financial Waiver </a:t>
            </a:r>
          </a:p>
          <a:p>
            <a:pPr lvl="2"/>
            <a:r>
              <a:rPr lang="en-US" sz="1700" dirty="0"/>
              <a:t>Signed off by Trane Stop/Student Financial Services (SFS) that shows this individual has created and is current and up-to-date with all payments on the Plan and/or Agreement</a:t>
            </a:r>
          </a:p>
          <a:p>
            <a:pPr lvl="2"/>
            <a:r>
              <a:rPr lang="en-US" sz="1700" dirty="0"/>
              <a:t>Additionally, the compliance with the payment arrangement must result in a zero account balance once complete</a:t>
            </a:r>
          </a:p>
          <a:p>
            <a:pPr lvl="2"/>
            <a:r>
              <a:rPr lang="en-US" sz="1700" dirty="0"/>
              <a:t>This waiver, is available at the Office of Residence Life and/or at the Financial Aid Office </a:t>
            </a:r>
          </a:p>
          <a:p>
            <a:pPr lvl="3"/>
            <a:r>
              <a:rPr lang="en-US" sz="1500" dirty="0"/>
              <a:t>must be signed off by a SFS staff member </a:t>
            </a:r>
          </a:p>
          <a:p>
            <a:pPr lvl="3"/>
            <a:r>
              <a:rPr lang="en-US" sz="1500" dirty="0"/>
              <a:t>submitted by the March 10, 2017 </a:t>
            </a:r>
            <a:r>
              <a:rPr lang="en-US" sz="1500" dirty="0" smtClean="0"/>
              <a:t>Noon </a:t>
            </a:r>
            <a:r>
              <a:rPr lang="en-US" sz="1500" dirty="0"/>
              <a:t>deadline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(“Eligibility” continued </a:t>
            </a:r>
            <a:r>
              <a:rPr lang="en-US" dirty="0" smtClean="0"/>
              <a:t>from </a:t>
            </a:r>
            <a:r>
              <a:rPr lang="en-US" dirty="0"/>
              <a:t>the </a:t>
            </a:r>
            <a:r>
              <a:rPr lang="en-US" dirty="0" smtClean="0"/>
              <a:t>previous slide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hlinkClick r:id="rId2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35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 Into Your RESIDENCE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5347"/>
            <a:ext cx="8596668" cy="4766015"/>
          </a:xfrm>
        </p:spPr>
        <p:txBody>
          <a:bodyPr>
            <a:normAutofit/>
          </a:bodyPr>
          <a:lstStyle/>
          <a:p>
            <a:r>
              <a:rPr lang="en-US" dirty="0" smtClean="0"/>
              <a:t>Its Easy! Log into your RESIDENCE online account at </a:t>
            </a:r>
            <a:r>
              <a:rPr lang="en-US" dirty="0" smtClean="0">
                <a:hlinkClick r:id="rId2"/>
              </a:rPr>
              <a:t>www.saintleo.edu/residence</a:t>
            </a:r>
            <a:r>
              <a:rPr lang="en-US" dirty="0" smtClean="0"/>
              <a:t>		</a:t>
            </a:r>
          </a:p>
          <a:p>
            <a:r>
              <a:rPr lang="en-US" dirty="0" smtClean="0"/>
              <a:t>Make sure you select the “Resident” login </a:t>
            </a:r>
          </a:p>
          <a:p>
            <a:r>
              <a:rPr lang="en-US" dirty="0" smtClean="0"/>
              <a:t> User name and password</a:t>
            </a:r>
          </a:p>
          <a:p>
            <a:pPr lvl="1"/>
            <a:r>
              <a:rPr lang="en-US" dirty="0" smtClean="0"/>
              <a:t>Username is your entire Saint Leo email address</a:t>
            </a:r>
          </a:p>
          <a:p>
            <a:pPr lvl="2"/>
            <a:r>
              <a:rPr lang="en-US" dirty="0" smtClean="0"/>
              <a:t>(example: firstname.lastname@email.saintleo.edu)</a:t>
            </a:r>
          </a:p>
          <a:p>
            <a:pPr lvl="1"/>
            <a:r>
              <a:rPr lang="en-US" dirty="0" smtClean="0"/>
              <a:t>Password is the same as your Saint Leo email password</a:t>
            </a:r>
          </a:p>
          <a:p>
            <a:r>
              <a:rPr lang="en-US" dirty="0" smtClean="0"/>
              <a:t>Is your login not working?</a:t>
            </a:r>
          </a:p>
          <a:p>
            <a:pPr lvl="1"/>
            <a:r>
              <a:rPr lang="en-US" dirty="0" smtClean="0"/>
              <a:t>Try resetting your student portal password at my.saintleo.edu</a:t>
            </a:r>
          </a:p>
          <a:p>
            <a:pPr lvl="2"/>
            <a:r>
              <a:rPr lang="en-US" dirty="0" smtClean="0"/>
              <a:t>Make sure your password is at least eight characters and includes numbers</a:t>
            </a:r>
          </a:p>
          <a:p>
            <a:pPr lvl="1"/>
            <a:r>
              <a:rPr lang="en-US" dirty="0" smtClean="0"/>
              <a:t>If you still need help then please contact Residence Life for assistance</a:t>
            </a:r>
          </a:p>
          <a:p>
            <a:pPr lvl="2"/>
            <a:r>
              <a:rPr lang="en-US" dirty="0" smtClean="0"/>
              <a:t>Email: </a:t>
            </a:r>
            <a:r>
              <a:rPr lang="en-US" dirty="0" smtClean="0">
                <a:hlinkClick r:id="rId3"/>
              </a:rPr>
              <a:t>residence.life@saintleo.edu</a:t>
            </a:r>
            <a:endParaRPr lang="en-US" dirty="0" smtClean="0"/>
          </a:p>
          <a:p>
            <a:pPr lvl="2"/>
            <a:r>
              <a:rPr lang="en-US" dirty="0" smtClean="0"/>
              <a:t>Phone: 352-588-8268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hlinkClick r:id="rId4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5" name="Picture 4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6861" y="1509167"/>
            <a:ext cx="4459565" cy="2311653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>
            <a:off x="8768676" y="2025143"/>
            <a:ext cx="1217535" cy="1118937"/>
          </a:xfrm>
          <a:prstGeom prst="wedgeEllipseCallout">
            <a:avLst>
              <a:gd name="adj1" fmla="val -342983"/>
              <a:gd name="adj2" fmla="val -38575"/>
            </a:avLst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4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Completing Your Application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hlinkClick r:id="rId2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1439444"/>
            <a:ext cx="8715375" cy="3057525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340449" y="4751053"/>
            <a:ext cx="3826042" cy="1130968"/>
          </a:xfrm>
          <a:prstGeom prst="wedgeRoundRectCallout">
            <a:avLst>
              <a:gd name="adj1" fmla="val 44001"/>
              <a:gd name="adj2" fmla="val -1113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After you log into your RESIDENCE account click the “Get Started” button and begin your 2017-2018 Housing Application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26447" y="3648743"/>
            <a:ext cx="2835935" cy="305067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Once you have completed your housing application be sure you have clicked the “Submit” button!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262382" y="3616658"/>
            <a:ext cx="3441031" cy="1287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 should receive a confirmation that your housing application was approved with in 48 hours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09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548</TotalTime>
  <Words>838</Words>
  <Application>Microsoft Office PowerPoint</Application>
  <PresentationFormat>Widescreen</PresentationFormat>
  <Paragraphs>138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Returning Student Housing Guide</vt:lpstr>
      <vt:lpstr>Table of Contents</vt:lpstr>
      <vt:lpstr>Welcome to the Returning Student Housing Selection Guide</vt:lpstr>
      <vt:lpstr>Important Dates (1 of 2)</vt:lpstr>
      <vt:lpstr>Important Dates (2 of 2)</vt:lpstr>
      <vt:lpstr>Eligibility for Housing Selection (1 of 2)</vt:lpstr>
      <vt:lpstr>Eligibility for Housing Selection (2 of 2)</vt:lpstr>
      <vt:lpstr>Logging Into Your RESIDENCE Account</vt:lpstr>
      <vt:lpstr>Completing Your Application </vt:lpstr>
      <vt:lpstr>Selecting and Building Roommate Groups (1 of 2)</vt:lpstr>
      <vt:lpstr>Selecting and Building Roommate Groups (2 of 2)</vt:lpstr>
      <vt:lpstr>Room Selection Lottery</vt:lpstr>
      <vt:lpstr>Additional Important Information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Returner Housing Guide</dc:title>
  <dc:creator>Matthew Helf</dc:creator>
  <cp:lastModifiedBy>Matthew Helf</cp:lastModifiedBy>
  <cp:revision>38</cp:revision>
  <dcterms:created xsi:type="dcterms:W3CDTF">2017-02-08T14:40:53Z</dcterms:created>
  <dcterms:modified xsi:type="dcterms:W3CDTF">2017-02-17T19:12:03Z</dcterms:modified>
</cp:coreProperties>
</file>