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9" r:id="rId8"/>
    <p:sldId id="263" r:id="rId9"/>
    <p:sldId id="268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6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426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85650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996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302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5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40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83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9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78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16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9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88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57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62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9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EC6D8-888F-4125-822C-74BFC695F568}" type="datetimeFigureOut">
              <a:rPr lang="en-US" smtClean="0"/>
              <a:t>2/1/2018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52CD12A-1F9F-4D5C-87D1-28933B26A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730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aintleo.edu/resources/residence-life/residence-halls/first-year-housing.aspx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aintleo.edu/resources/residence-life/residence-hall-board-rates.asp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adaoffice@saintleo.edu" TargetMode="External"/><Relationship Id="rId2" Type="http://schemas.openxmlformats.org/officeDocument/2006/relationships/hyperlink" Target="mailto:residence.life@saintleo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hyperlink" Target="http://www.saintleo.edu/resources/learning-resource-center/accessibility-services.aspx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3" Type="http://schemas.openxmlformats.org/officeDocument/2006/relationships/slide" Target="slide4.xml"/><Relationship Id="rId7" Type="http://schemas.openxmlformats.org/officeDocument/2006/relationships/slide" Target="slide10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hyperlink" Target="mailto:residence.life@saintleo.ed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residence.life@saintleo.edu" TargetMode="External"/><Relationship Id="rId2" Type="http://schemas.openxmlformats.org/officeDocument/2006/relationships/hyperlink" Target="http://www.saintleo.edu/residenc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slu-residence.symplicity.com/index.php/pid250930?" TargetMode="Externa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intleo.edu/residence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First Year Housing Guide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Saint Leo University </a:t>
            </a:r>
          </a:p>
          <a:p>
            <a:r>
              <a:rPr lang="en-US" dirty="0"/>
              <a:t>2018-2019 Housing Selection Process for Incoming First Year Students </a:t>
            </a:r>
          </a:p>
        </p:txBody>
      </p:sp>
    </p:spTree>
    <p:extLst>
      <p:ext uri="{BB962C8B-B14F-4D97-AF65-F5344CB8AC3E}">
        <p14:creationId xmlns:p14="http://schemas.microsoft.com/office/powerpoint/2010/main" val="3704553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5905"/>
          </a:xfrm>
        </p:spPr>
        <p:txBody>
          <a:bodyPr/>
          <a:lstStyle/>
          <a:p>
            <a:r>
              <a:rPr lang="en-US" dirty="0"/>
              <a:t>Room and Building Preferences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Folded Corner 5"/>
          <p:cNvSpPr/>
          <p:nvPr/>
        </p:nvSpPr>
        <p:spPr>
          <a:xfrm>
            <a:off x="8535152" y="972552"/>
            <a:ext cx="2899610" cy="2873683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For more detailed information on First Year Housing Options including pictures and floor plans click on the link provided below:</a:t>
            </a:r>
          </a:p>
          <a:p>
            <a:endParaRPr lang="en-US" sz="1000" dirty="0">
              <a:hlinkClick r:id="rId3"/>
            </a:endParaRPr>
          </a:p>
          <a:p>
            <a:r>
              <a:rPr lang="en-US" dirty="0">
                <a:hlinkClick r:id="rId3"/>
              </a:rPr>
              <a:t>First Year Housing Options</a:t>
            </a:r>
          </a:p>
          <a:p>
            <a:endParaRPr lang="en-US" dirty="0">
              <a:hlinkClick r:id="rId3"/>
            </a:endParaRPr>
          </a:p>
          <a:p>
            <a:r>
              <a:rPr lang="en-US" dirty="0">
                <a:hlinkClick r:id="rId4"/>
              </a:rPr>
              <a:t>Room and Meal Plan Rates</a:t>
            </a:r>
            <a:endParaRPr lang="en-US" dirty="0">
              <a:hlinkClick r:id="rId3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77334" y="1335505"/>
            <a:ext cx="8338079" cy="4584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/>
              <a:t>The majority of first year residents live in double rooms in hallways with community bathrooms. Room types vary depending on the building selected.</a:t>
            </a:r>
          </a:p>
          <a:p>
            <a:r>
              <a:rPr lang="en-US" sz="1600" dirty="0"/>
              <a:t>Marmion (male only) and Snyder (female only)</a:t>
            </a:r>
          </a:p>
          <a:p>
            <a:pPr lvl="1"/>
            <a:r>
              <a:rPr lang="en-US" dirty="0"/>
              <a:t>Predominantly double rooms (2 people to a room)</a:t>
            </a:r>
          </a:p>
          <a:p>
            <a:pPr lvl="1"/>
            <a:r>
              <a:rPr lang="en-US" dirty="0"/>
              <a:t>Limited triple rooms on the Garden Level of Snyder (3 people to a room)</a:t>
            </a:r>
          </a:p>
          <a:p>
            <a:r>
              <a:rPr lang="en-US" sz="1600" dirty="0"/>
              <a:t>Benoit (male only) and Henderson (female only)</a:t>
            </a:r>
          </a:p>
          <a:p>
            <a:pPr lvl="1"/>
            <a:r>
              <a:rPr lang="en-US" dirty="0"/>
              <a:t>Predominantly double rooms (2 people to a room)</a:t>
            </a:r>
          </a:p>
          <a:p>
            <a:pPr lvl="1"/>
            <a:r>
              <a:rPr lang="en-US" dirty="0"/>
              <a:t>Limited number of triple rooms (3 people to a room)</a:t>
            </a:r>
          </a:p>
          <a:p>
            <a:pPr lvl="1"/>
            <a:r>
              <a:rPr lang="en-US" dirty="0"/>
              <a:t>Limited number of quad rooms (4 people to a room)</a:t>
            </a:r>
          </a:p>
          <a:p>
            <a:r>
              <a:rPr lang="en-US" sz="1600" dirty="0"/>
              <a:t>Alumni Hall hosts our “Academic Excellence Living Learning Community” </a:t>
            </a:r>
            <a:r>
              <a:rPr lang="en-US" sz="1400" dirty="0"/>
              <a:t>(same gender room; co-ed floors)</a:t>
            </a:r>
          </a:p>
          <a:p>
            <a:pPr lvl="1"/>
            <a:r>
              <a:rPr lang="en-US" sz="1400" dirty="0"/>
              <a:t>All double rooms; each room has a private bathroom</a:t>
            </a:r>
          </a:p>
          <a:p>
            <a:pPr lvl="1"/>
            <a:r>
              <a:rPr lang="en-US" sz="1400" dirty="0"/>
              <a:t>By special application only</a:t>
            </a:r>
          </a:p>
          <a:p>
            <a:pPr lvl="1"/>
            <a:r>
              <a:rPr lang="en-US" sz="1400" dirty="0"/>
              <a:t>Must be accepted to Honors Program before an application can be made available</a:t>
            </a:r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25691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968"/>
          </a:xfrm>
        </p:spPr>
        <p:txBody>
          <a:bodyPr/>
          <a:lstStyle/>
          <a:p>
            <a:r>
              <a:rPr lang="en-US" dirty="0"/>
              <a:t>Additional Important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9568"/>
            <a:ext cx="8596668" cy="4681794"/>
          </a:xfrm>
        </p:spPr>
        <p:txBody>
          <a:bodyPr>
            <a:normAutofit/>
          </a:bodyPr>
          <a:lstStyle/>
          <a:p>
            <a:r>
              <a:rPr lang="en-US" dirty="0"/>
              <a:t>Resources that can help with the process</a:t>
            </a:r>
          </a:p>
          <a:p>
            <a:pPr lvl="1"/>
            <a:r>
              <a:rPr lang="en-US" dirty="0"/>
              <a:t>The Office of Residence Life</a:t>
            </a:r>
          </a:p>
          <a:p>
            <a:pPr lvl="2"/>
            <a:r>
              <a:rPr lang="en-US" dirty="0"/>
              <a:t>Hours of Operation: Monday through Friday 8AM – 5PM; located in Apartment Building 6 on the first floor</a:t>
            </a:r>
          </a:p>
          <a:p>
            <a:pPr lvl="2"/>
            <a:r>
              <a:rPr lang="en-US" dirty="0"/>
              <a:t>Contact by phone: 352-588-8268 	or email: </a:t>
            </a:r>
            <a:r>
              <a:rPr lang="en-US" dirty="0">
                <a:hlinkClick r:id="rId2"/>
              </a:rPr>
              <a:t>residence.life@saintleo.edu</a:t>
            </a:r>
            <a:endParaRPr lang="en-US" dirty="0"/>
          </a:p>
          <a:p>
            <a:pPr lvl="1"/>
            <a:r>
              <a:rPr lang="en-US" dirty="0"/>
              <a:t>Student Financial Services</a:t>
            </a:r>
          </a:p>
          <a:p>
            <a:pPr lvl="2"/>
            <a:r>
              <a:rPr lang="en-US" dirty="0"/>
              <a:t>For assistance with all financial questions and processes </a:t>
            </a:r>
          </a:p>
          <a:p>
            <a:pPr lvl="2"/>
            <a:r>
              <a:rPr lang="en-US" dirty="0"/>
              <a:t>Hours of operation: Monday-Friday, 8AM – 5PM, located in Saint Edwards on the first floor</a:t>
            </a:r>
          </a:p>
          <a:p>
            <a:pPr lvl="2"/>
            <a:r>
              <a:rPr lang="en-US" dirty="0"/>
              <a:t>Contact by phone: (800) 240-7658</a:t>
            </a:r>
          </a:p>
          <a:p>
            <a:pPr lvl="1"/>
            <a:r>
              <a:rPr lang="en-US" dirty="0"/>
              <a:t>Accessibility Services</a:t>
            </a:r>
          </a:p>
          <a:p>
            <a:pPr lvl="2"/>
            <a:r>
              <a:rPr lang="en-US" dirty="0"/>
              <a:t>Provides information and supportive services to students with disabilities</a:t>
            </a:r>
          </a:p>
          <a:p>
            <a:pPr lvl="3"/>
            <a:r>
              <a:rPr lang="en-US" dirty="0"/>
              <a:t>Hours of operation: Monday-Friday, 8AM-5PM, located in Kirk Hall on the first floor</a:t>
            </a:r>
          </a:p>
          <a:p>
            <a:pPr lvl="3"/>
            <a:r>
              <a:rPr lang="en-US" dirty="0"/>
              <a:t>Email: </a:t>
            </a:r>
            <a:r>
              <a:rPr lang="en-US" dirty="0">
                <a:hlinkClick r:id="rId3"/>
              </a:rPr>
              <a:t>adaoffice@saintleo.edu</a:t>
            </a:r>
            <a:r>
              <a:rPr lang="en-US" dirty="0"/>
              <a:t> or webpage: </a:t>
            </a:r>
            <a:r>
              <a:rPr lang="en-US" dirty="0">
                <a:hlinkClick r:id="rId4"/>
              </a:rPr>
              <a:t>Accessibility Services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5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69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894666" cy="810126"/>
          </a:xfrm>
        </p:spPr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hlinkClick r:id="rId2" action="ppaction://hlinksldjump"/>
              </a:rPr>
              <a:t>Introduction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hlinkClick r:id="rId3" action="ppaction://hlinksldjump"/>
              </a:rPr>
              <a:t>Important Dates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hlinkClick r:id="rId4" action="ppaction://hlinksldjump"/>
              </a:rPr>
              <a:t>Logging Into Your RESIDENCE Account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hlinkClick r:id="rId5" action="ppaction://hlinksldjump"/>
              </a:rPr>
              <a:t>Completing Your Application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hlinkClick r:id="rId6" action="ppaction://hlinksldjump"/>
              </a:rPr>
              <a:t>Selecting and Creating Roommate Groups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hlinkClick r:id="rId7" action="ppaction://hlinksldjump"/>
              </a:rPr>
              <a:t>Room and Building Preferences</a:t>
            </a:r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hlinkClick r:id="rId8" action="ppaction://hlinksldjump"/>
              </a:rPr>
              <a:t>Additional Important Information</a:t>
            </a:r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507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to the First Year Housing Selection Guide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2954" y="1930400"/>
            <a:ext cx="8741047" cy="40560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guide is meant to assist new incoming first year students with information related to the housing selection process including how to complete a housing application, how to form a roommate group, and how the room assignment/confirmation portion of the process works.</a:t>
            </a:r>
          </a:p>
          <a:p>
            <a:pPr marL="0" indent="0">
              <a:buNone/>
            </a:pPr>
            <a:r>
              <a:rPr lang="en-US" dirty="0"/>
              <a:t>All housing selection processes will be completed online through your RESIDENCE account.  </a:t>
            </a:r>
          </a:p>
          <a:p>
            <a:pPr marL="0" indent="0">
              <a:buNone/>
            </a:pPr>
            <a:r>
              <a:rPr lang="en-US" dirty="0"/>
              <a:t>The Table of Contents page lists the categories of information related to the first year housing selection process.  Each category heading will act as a link to a specific section, allowing you to search for content faster.  Each slide also contains a link back to the Table of Contents as seen below.  </a:t>
            </a:r>
          </a:p>
          <a:p>
            <a:pPr marL="0" indent="0">
              <a:buNone/>
            </a:pPr>
            <a:r>
              <a:rPr lang="en-US" dirty="0"/>
              <a:t>(Please note: links will only work when the presentation is open in “Slide Show View”; it is also possible to read through the presentation clicking from slide to slide)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939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7779"/>
          </a:xfrm>
        </p:spPr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1584" y="1528763"/>
            <a:ext cx="9609666" cy="4607342"/>
          </a:xfrm>
        </p:spPr>
        <p:txBody>
          <a:bodyPr>
            <a:normAutofit/>
          </a:bodyPr>
          <a:lstStyle/>
          <a:p>
            <a:r>
              <a:rPr lang="en-US" dirty="0"/>
              <a:t>April 1</a:t>
            </a:r>
            <a:r>
              <a:rPr lang="en-US" baseline="30000" dirty="0"/>
              <a:t>st</a:t>
            </a:r>
            <a:r>
              <a:rPr lang="en-US" dirty="0"/>
              <a:t> @ 8:00AM		Housing Applications Become Available Online for Incoming First						Time in College Students</a:t>
            </a:r>
          </a:p>
          <a:p>
            <a:pPr lvl="1"/>
            <a:r>
              <a:rPr lang="en-US" sz="1800" dirty="0"/>
              <a:t>Roommate matching can begin as soon as your application is </a:t>
            </a:r>
            <a:r>
              <a:rPr lang="en-US" sz="1800" i="1" dirty="0"/>
              <a:t>approved</a:t>
            </a:r>
          </a:p>
          <a:p>
            <a:pPr lvl="2"/>
            <a:r>
              <a:rPr lang="en-US" i="1" dirty="0"/>
              <a:t>Approvals will be made on an on-going basis, usually within 48 hours</a:t>
            </a:r>
          </a:p>
          <a:p>
            <a:pPr lvl="1"/>
            <a:r>
              <a:rPr lang="en-US" sz="1800" dirty="0"/>
              <a:t>Students who are under the age of 18 must print and have their parent or legal guardian sign a 2018-2019 Housing Agreement.  You can download this agreement from your housing application.  </a:t>
            </a:r>
          </a:p>
          <a:p>
            <a:pPr lvl="2"/>
            <a:r>
              <a:rPr lang="en-US" sz="1800" dirty="0"/>
              <a:t>Housing Agreements for minors can be uploaded to your RESIDENCE account or emailed to the Office of Residence Life at </a:t>
            </a:r>
            <a:r>
              <a:rPr lang="en-US" sz="1800" dirty="0">
                <a:hlinkClick r:id="rId2"/>
              </a:rPr>
              <a:t>residence.life@saintleo.edu</a:t>
            </a:r>
            <a:r>
              <a:rPr lang="en-US" sz="1800" dirty="0"/>
              <a:t> </a:t>
            </a:r>
            <a:endParaRPr lang="en-US" dirty="0"/>
          </a:p>
          <a:p>
            <a:r>
              <a:rPr lang="en-US" dirty="0"/>
              <a:t>July 1</a:t>
            </a:r>
            <a:r>
              <a:rPr lang="en-US" baseline="30000" dirty="0"/>
              <a:t>st</a:t>
            </a:r>
            <a:r>
              <a:rPr lang="en-US" dirty="0"/>
              <a:t> – 7</a:t>
            </a:r>
            <a:r>
              <a:rPr lang="en-US" baseline="30000" dirty="0"/>
              <a:t>th</a:t>
            </a:r>
            <a:r>
              <a:rPr lang="en-US" dirty="0"/>
              <a:t> 		the Office of Residence Life processes First Year housing assignments </a:t>
            </a:r>
          </a:p>
          <a:p>
            <a:r>
              <a:rPr lang="en-US" dirty="0"/>
              <a:t>July 7</a:t>
            </a:r>
            <a:r>
              <a:rPr lang="en-US" baseline="30000" dirty="0"/>
              <a:t>th</a:t>
            </a:r>
            <a:r>
              <a:rPr lang="en-US" dirty="0"/>
              <a:t> – 14</a:t>
            </a:r>
            <a:r>
              <a:rPr lang="en-US" baseline="30000" dirty="0"/>
              <a:t>th</a:t>
            </a:r>
            <a:r>
              <a:rPr lang="en-US" dirty="0"/>
              <a:t>		Residents will be notified of 2018-2019 room assignment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3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082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 Into Your RESIDENCE Account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5347"/>
            <a:ext cx="8596668" cy="476601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Its Easy! Log into your RESIDENCE online account at </a:t>
            </a:r>
            <a:r>
              <a:rPr lang="en-US" dirty="0">
                <a:hlinkClick r:id="rId2"/>
              </a:rPr>
              <a:t>www.saintleo.edu/residence</a:t>
            </a:r>
            <a:r>
              <a:rPr lang="en-US" dirty="0"/>
              <a:t>		</a:t>
            </a:r>
          </a:p>
          <a:p>
            <a:r>
              <a:rPr lang="en-US" dirty="0"/>
              <a:t>Make sure you select the “Resident” login </a:t>
            </a:r>
          </a:p>
          <a:p>
            <a:r>
              <a:rPr lang="en-US" dirty="0"/>
              <a:t> User name and password</a:t>
            </a:r>
          </a:p>
          <a:p>
            <a:pPr lvl="1"/>
            <a:r>
              <a:rPr lang="en-US" dirty="0"/>
              <a:t>Username is your entire Saint Leo email address</a:t>
            </a:r>
          </a:p>
          <a:p>
            <a:pPr lvl="2"/>
            <a:r>
              <a:rPr lang="en-US" dirty="0"/>
              <a:t>(example: firstname.lastname@email.saintleo.edu)</a:t>
            </a:r>
          </a:p>
          <a:p>
            <a:pPr lvl="1"/>
            <a:r>
              <a:rPr lang="en-US" dirty="0"/>
              <a:t>Password is the same as your Saint Leo email password</a:t>
            </a:r>
          </a:p>
          <a:p>
            <a:r>
              <a:rPr lang="en-US" dirty="0"/>
              <a:t>Is your login not working?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Logging into your RESIDENCE account will not be possible until at least 48 hours after depositing with the university</a:t>
            </a:r>
          </a:p>
          <a:p>
            <a:pPr lvl="1"/>
            <a:r>
              <a:rPr lang="en-US" dirty="0"/>
              <a:t>Try resetting your student portal password at my.saintleo.edu</a:t>
            </a:r>
          </a:p>
          <a:p>
            <a:pPr lvl="2"/>
            <a:r>
              <a:rPr lang="en-US" dirty="0"/>
              <a:t>Make sure your password is at least eight characters and includes numbers</a:t>
            </a:r>
          </a:p>
          <a:p>
            <a:pPr lvl="1"/>
            <a:r>
              <a:rPr lang="en-US" dirty="0"/>
              <a:t>If you still need help then please contact the Office of Residence Life for assistance</a:t>
            </a:r>
          </a:p>
          <a:p>
            <a:pPr lvl="2"/>
            <a:r>
              <a:rPr lang="en-US" dirty="0"/>
              <a:t>Email: </a:t>
            </a:r>
            <a:r>
              <a:rPr lang="en-US" dirty="0">
                <a:hlinkClick r:id="rId3"/>
              </a:rPr>
              <a:t>residence.life@saintleo.edu</a:t>
            </a:r>
            <a:endParaRPr lang="en-US" dirty="0"/>
          </a:p>
          <a:p>
            <a:pPr lvl="2"/>
            <a:r>
              <a:rPr lang="en-US" dirty="0"/>
              <a:t>Phone: 352-588-8268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4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5" name="Picture 4">
            <a:hlinkClick r:id="rId5"/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39682" y="1674227"/>
            <a:ext cx="4459565" cy="2311653"/>
          </a:xfrm>
          <a:prstGeom prst="rect">
            <a:avLst/>
          </a:prstGeom>
        </p:spPr>
      </p:pic>
      <p:sp>
        <p:nvSpPr>
          <p:cNvPr id="7" name="Oval Callout 6"/>
          <p:cNvSpPr/>
          <p:nvPr/>
        </p:nvSpPr>
        <p:spPr>
          <a:xfrm>
            <a:off x="8864928" y="2270584"/>
            <a:ext cx="1217535" cy="1118937"/>
          </a:xfrm>
          <a:prstGeom prst="wedgeEllipseCallout">
            <a:avLst>
              <a:gd name="adj1" fmla="val -367688"/>
              <a:gd name="adj2" fmla="val -67607"/>
            </a:avLst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44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49" y="1240505"/>
            <a:ext cx="9703983" cy="30981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Completing Your Application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3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40449" y="4751053"/>
            <a:ext cx="3826042" cy="1130968"/>
          </a:xfrm>
          <a:prstGeom prst="wedgeRoundRectCallout">
            <a:avLst>
              <a:gd name="adj1" fmla="val 44315"/>
              <a:gd name="adj2" fmla="val -1135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After you log into your RESIDENCE account click the “Get Started” button and begin your 2018-2019 Housing Application</a:t>
            </a:r>
          </a:p>
        </p:txBody>
      </p:sp>
      <p:sp>
        <p:nvSpPr>
          <p:cNvPr id="7" name="Oval 6"/>
          <p:cNvSpPr/>
          <p:nvPr/>
        </p:nvSpPr>
        <p:spPr>
          <a:xfrm>
            <a:off x="4387772" y="3664117"/>
            <a:ext cx="2835935" cy="305067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Once you have completed your housing application be sure you have clicked the “Submit” button!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62382" y="3616658"/>
            <a:ext cx="3441031" cy="12873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 should receive a confirmation that your housing application was approved with in 48 hours 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D9945AD-CE75-416D-B159-AAF320762C31}"/>
              </a:ext>
            </a:extLst>
          </p:cNvPr>
          <p:cNvSpPr/>
          <p:nvPr/>
        </p:nvSpPr>
        <p:spPr>
          <a:xfrm>
            <a:off x="809681" y="3664117"/>
            <a:ext cx="885974" cy="253916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r"/>
            <a:r>
              <a:rPr lang="en-US" sz="105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2018-2019</a:t>
            </a:r>
          </a:p>
        </p:txBody>
      </p:sp>
    </p:spTree>
    <p:extLst>
      <p:ext uri="{BB962C8B-B14F-4D97-AF65-F5344CB8AC3E}">
        <p14:creationId xmlns:p14="http://schemas.microsoft.com/office/powerpoint/2010/main" val="2109097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5" y="609600"/>
            <a:ext cx="9658905" cy="725905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Selecting and Creating Roommate Groups 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3947"/>
            <a:ext cx="8596668" cy="4537415"/>
          </a:xfrm>
        </p:spPr>
        <p:txBody>
          <a:bodyPr/>
          <a:lstStyle/>
          <a:p>
            <a:r>
              <a:rPr lang="en-US" dirty="0"/>
              <a:t>Things to keep in mind when creating roommate groups</a:t>
            </a:r>
          </a:p>
          <a:p>
            <a:pPr lvl="1"/>
            <a:r>
              <a:rPr lang="en-US" dirty="0"/>
              <a:t>Do not feel pressured into accepting another student’s invitation … you have the right to reject an invitation at any time!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Make sure you and your chosen roommate have selected the same building and room preferences in your housing application or you will not be placed together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You can contact the Office of Residence Life to assist you with changes to a housing application at any time.  </a:t>
            </a:r>
          </a:p>
          <a:p>
            <a:pPr lvl="2"/>
            <a:r>
              <a:rPr lang="en-US" dirty="0"/>
              <a:t>If you are not sure about what building and room preferences you chose, simply log back into your RESIDENCE account at </a:t>
            </a:r>
            <a:r>
              <a:rPr lang="en-US" dirty="0">
                <a:hlinkClick r:id="rId2"/>
              </a:rPr>
              <a:t>www.saintleo.edu/residence</a:t>
            </a:r>
            <a:r>
              <a:rPr lang="en-US" dirty="0"/>
              <a:t> and you can review your submitted application.</a:t>
            </a:r>
          </a:p>
          <a:p>
            <a:pPr lvl="1"/>
            <a:r>
              <a:rPr lang="en-US" dirty="0"/>
              <a:t>You do not have to choose a roommate.  If you decide not to chose a roommate a roommate assignment will be made for you according to the preferences you entered in your application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2368" y="5835316"/>
            <a:ext cx="4908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(“Selecting and Creating Roommate Groups” continued on the next slide)</a:t>
            </a:r>
          </a:p>
        </p:txBody>
      </p:sp>
    </p:spTree>
    <p:extLst>
      <p:ext uri="{BB962C8B-B14F-4D97-AF65-F5344CB8AC3E}">
        <p14:creationId xmlns:p14="http://schemas.microsoft.com/office/powerpoint/2010/main" val="330775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740" y="356937"/>
            <a:ext cx="9253160" cy="749968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Selecting and Creating Roommate Groups (2 of 3)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2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55" y="1122046"/>
            <a:ext cx="9047747" cy="3174128"/>
          </a:xfrm>
          <a:prstGeom prst="rect">
            <a:avLst/>
          </a:prstGeom>
        </p:spPr>
      </p:pic>
      <p:sp>
        <p:nvSpPr>
          <p:cNvPr id="9" name="Oval Callout 8"/>
          <p:cNvSpPr/>
          <p:nvPr/>
        </p:nvSpPr>
        <p:spPr>
          <a:xfrm>
            <a:off x="493295" y="4138863"/>
            <a:ext cx="2701965" cy="1359568"/>
          </a:xfrm>
          <a:prstGeom prst="wedgeEllipseCallout">
            <a:avLst>
              <a:gd name="adj1" fmla="val 80846"/>
              <a:gd name="adj2" fmla="val -72628"/>
            </a:avLst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Step 1</a:t>
            </a:r>
            <a:r>
              <a:rPr lang="en-US" sz="1200" dirty="0"/>
              <a:t>- You must have an approved Housing Application before you can select or be selected for a roommate group</a:t>
            </a:r>
          </a:p>
        </p:txBody>
      </p:sp>
      <p:sp>
        <p:nvSpPr>
          <p:cNvPr id="10" name="Oval Callout 9"/>
          <p:cNvSpPr/>
          <p:nvPr/>
        </p:nvSpPr>
        <p:spPr>
          <a:xfrm>
            <a:off x="6320472" y="3459079"/>
            <a:ext cx="2701965" cy="1359568"/>
          </a:xfrm>
          <a:prstGeom prst="wedgeEllipseCallout">
            <a:avLst>
              <a:gd name="adj1" fmla="val -178758"/>
              <a:gd name="adj2" fmla="val -201832"/>
            </a:avLst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Step 2</a:t>
            </a:r>
            <a:r>
              <a:rPr lang="en-US" sz="1200" dirty="0"/>
              <a:t>- Click on the “Roommates” tab and select the Fall 2017 term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02368" y="5835316"/>
            <a:ext cx="4908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(“Selecting and Creating Roommate Groups” continued on the next slide)</a:t>
            </a:r>
          </a:p>
        </p:txBody>
      </p:sp>
    </p:spTree>
    <p:extLst>
      <p:ext uri="{BB962C8B-B14F-4D97-AF65-F5344CB8AC3E}">
        <p14:creationId xmlns:p14="http://schemas.microsoft.com/office/powerpoint/2010/main" val="623778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609600"/>
            <a:ext cx="9629774" cy="665747"/>
          </a:xfrm>
        </p:spPr>
        <p:txBody>
          <a:bodyPr>
            <a:normAutofit fontScale="90000"/>
          </a:bodyPr>
          <a:lstStyle/>
          <a:p>
            <a:r>
              <a:rPr lang="en-US" dirty="0"/>
              <a:t>Selecting and Creating Roommate Groups (3 of 3)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4428" y="1309437"/>
            <a:ext cx="7828992" cy="4396991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228600" y="3958389"/>
            <a:ext cx="2069432" cy="1371599"/>
          </a:xfrm>
          <a:prstGeom prst="wedgeEllipseCallout">
            <a:avLst>
              <a:gd name="adj1" fmla="val 109366"/>
              <a:gd name="adj2" fmla="val -8788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Step 3</a:t>
            </a:r>
            <a:r>
              <a:rPr lang="en-US" sz="1200" dirty="0"/>
              <a:t>- Search by profiles for roommates or find someone your know using their </a:t>
            </a:r>
            <a:r>
              <a:rPr lang="en-US" sz="1200" dirty="0">
                <a:solidFill>
                  <a:srgbClr val="FF0000"/>
                </a:solidFill>
              </a:rPr>
              <a:t>roommate code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2393303" y="3932321"/>
            <a:ext cx="3949239" cy="1868905"/>
          </a:xfrm>
          <a:prstGeom prst="wedgeEllipseCallout">
            <a:avLst>
              <a:gd name="adj1" fmla="val 57997"/>
              <a:gd name="adj2" fmla="val -3528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Step 4</a:t>
            </a:r>
            <a:r>
              <a:rPr lang="en-US" sz="1200" dirty="0"/>
              <a:t>- Whomever sends the first invitation is considered the Group Leader and will be responsible for all aspects of building the group</a:t>
            </a:r>
          </a:p>
          <a:p>
            <a:pPr algn="ctr"/>
            <a:endParaRPr lang="en-US" sz="1200" dirty="0"/>
          </a:p>
          <a:p>
            <a:pPr algn="ctr"/>
            <a:r>
              <a:rPr lang="en-US" sz="1400" b="1" dirty="0">
                <a:solidFill>
                  <a:schemeClr val="accent4"/>
                </a:solidFill>
              </a:rPr>
              <a:t>Group Leaders </a:t>
            </a:r>
            <a:r>
              <a:rPr lang="en-US" sz="1200" dirty="0"/>
              <a:t>will be identified by a Star 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4114800" y="1528011"/>
            <a:ext cx="2227742" cy="1140993"/>
          </a:xfrm>
          <a:prstGeom prst="wedgeEllipseCallout">
            <a:avLst>
              <a:gd name="adj1" fmla="val 96386"/>
              <a:gd name="adj2" fmla="val -4792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You can search and invite specific people by using their </a:t>
            </a:r>
            <a:r>
              <a:rPr lang="en-US" sz="1400" b="1" dirty="0">
                <a:solidFill>
                  <a:srgbClr val="FF0000"/>
                </a:solidFill>
              </a:rPr>
              <a:t>roommate code</a:t>
            </a:r>
          </a:p>
        </p:txBody>
      </p:sp>
      <p:sp>
        <p:nvSpPr>
          <p:cNvPr id="8" name="5-Point Star 7"/>
          <p:cNvSpPr/>
          <p:nvPr/>
        </p:nvSpPr>
        <p:spPr>
          <a:xfrm>
            <a:off x="4855352" y="5393882"/>
            <a:ext cx="240632" cy="228600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Callout 8"/>
          <p:cNvSpPr/>
          <p:nvPr/>
        </p:nvSpPr>
        <p:spPr>
          <a:xfrm>
            <a:off x="7705795" y="1596918"/>
            <a:ext cx="3949239" cy="1868905"/>
          </a:xfrm>
          <a:prstGeom prst="wedgeEllipseCallout">
            <a:avLst>
              <a:gd name="adj1" fmla="val -34618"/>
              <a:gd name="adj2" fmla="val -5395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Group members will receive an invitation from the Group Leader.  You can accept or reject this invitation.  If you accept the invitation, you will then be added to the “group”</a:t>
            </a:r>
          </a:p>
          <a:p>
            <a:pPr algn="ctr"/>
            <a:endParaRPr lang="en-US" sz="1200" dirty="0"/>
          </a:p>
          <a:p>
            <a:pPr algn="ctr"/>
            <a:r>
              <a:rPr lang="en-US" sz="1200" dirty="0"/>
              <a:t>Only Group Leaders can invite or release group members from a group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62382" y="6136105"/>
            <a:ext cx="201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hlinkClick r:id="rId3" action="ppaction://hlinksldjump"/>
              </a:rPr>
              <a:t>Table of Contents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06325" y="3597443"/>
            <a:ext cx="2959769" cy="25386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The </a:t>
            </a:r>
            <a:r>
              <a:rPr lang="en-US" sz="1400" b="1" dirty="0">
                <a:solidFill>
                  <a:schemeClr val="accent4"/>
                </a:solidFill>
              </a:rPr>
              <a:t>Group Leader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Is the first person to send an invitation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Will be the person who invites any/all other group members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</a:rPr>
              <a:t>Can select another group member to be the group leader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Has the ability to release other members from the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/>
          </a:p>
        </p:txBody>
      </p:sp>
      <p:sp>
        <p:nvSpPr>
          <p:cNvPr id="11" name="5-Point Star 10"/>
          <p:cNvSpPr/>
          <p:nvPr/>
        </p:nvSpPr>
        <p:spPr>
          <a:xfrm>
            <a:off x="10786561" y="3597443"/>
            <a:ext cx="375862" cy="360946"/>
          </a:xfrm>
          <a:prstGeom prst="star5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02368" y="5835316"/>
            <a:ext cx="49088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(continued from previous slide “Selecting and Creating Roommate Groups”)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D7717A3-215E-4173-8195-9BAFBBEEBEDE}"/>
              </a:ext>
            </a:extLst>
          </p:cNvPr>
          <p:cNvSpPr/>
          <p:nvPr/>
        </p:nvSpPr>
        <p:spPr>
          <a:xfrm>
            <a:off x="2500602" y="1833540"/>
            <a:ext cx="501889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6680919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6067</TotalTime>
  <Words>923</Words>
  <Application>Microsoft Office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First Year Housing Guide</vt:lpstr>
      <vt:lpstr>Table of Contents</vt:lpstr>
      <vt:lpstr>Welcome to the First Year Housing Selection Guide</vt:lpstr>
      <vt:lpstr>Important Dates</vt:lpstr>
      <vt:lpstr>Logging Into Your RESIDENCE Account</vt:lpstr>
      <vt:lpstr>Completing Your Application </vt:lpstr>
      <vt:lpstr>Selecting and Creating Roommate Groups (1 of 3)</vt:lpstr>
      <vt:lpstr>Selecting and Creating Roommate Groups (2 of 3)</vt:lpstr>
      <vt:lpstr>Selecting and Creating Roommate Groups (3 of 3)</vt:lpstr>
      <vt:lpstr>Room and Building Preferences </vt:lpstr>
      <vt:lpstr>Additional Important Information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Returner Housing Guide</dc:title>
  <dc:creator>Matthew Helf</dc:creator>
  <cp:lastModifiedBy>Matthew Helf</cp:lastModifiedBy>
  <cp:revision>59</cp:revision>
  <dcterms:created xsi:type="dcterms:W3CDTF">2017-02-08T14:40:53Z</dcterms:created>
  <dcterms:modified xsi:type="dcterms:W3CDTF">2018-02-01T19:13:56Z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