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Ex3.xml" ContentType="application/vnd.ms-office.chartex+xml"/>
  <Override PartName="/ppt/charts/style5.xml" ContentType="application/vnd.ms-office.chartstyle+xml"/>
  <Override PartName="/ppt/charts/colors5.xml" ContentType="application/vnd.ms-office.chartcolorstyle+xml"/>
  <Override PartName="/ppt/charts/chartEx4.xml" ContentType="application/vnd.ms-office.chartex+xml"/>
  <Override PartName="/ppt/charts/style6.xml" ContentType="application/vnd.ms-office.chartstyle+xml"/>
  <Override PartName="/ppt/charts/colors6.xml" ContentType="application/vnd.ms-office.chartcolorstyle+xml"/>
  <Override PartName="/ppt/charts/chartEx5.xml" ContentType="application/vnd.ms-office.chartex+xml"/>
  <Override PartName="/ppt/charts/style7.xml" ContentType="application/vnd.ms-office.chartstyle+xml"/>
  <Override PartName="/ppt/charts/colors7.xml" ContentType="application/vnd.ms-office.chartcolorstyle+xml"/>
  <Override PartName="/ppt/charts/chartEx6.xml" ContentType="application/vnd.ms-office.chartex+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sldIdLst>
    <p:sldId id="256" r:id="rId2"/>
    <p:sldId id="258" r:id="rId3"/>
    <p:sldId id="265" r:id="rId4"/>
    <p:sldId id="257" r:id="rId5"/>
    <p:sldId id="259" r:id="rId6"/>
    <p:sldId id="260" r:id="rId7"/>
    <p:sldId id="261" r:id="rId8"/>
    <p:sldId id="262" r:id="rId9"/>
    <p:sldId id="263" r:id="rId10"/>
    <p:sldId id="264" r:id="rId11"/>
    <p:sldId id="266"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C9A"/>
    <a:srgbClr val="65D269"/>
    <a:srgbClr val="A7DA46"/>
    <a:srgbClr val="FFBE5B"/>
    <a:srgbClr val="CA2C3F"/>
    <a:srgbClr val="FE7847"/>
    <a:srgbClr val="DD4747"/>
    <a:srgbClr val="FF715A"/>
    <a:srgbClr val="FF3757"/>
    <a:srgbClr val="F3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7" autoAdjust="0"/>
    <p:restoredTop sz="94690" autoAdjust="0"/>
  </p:normalViewPr>
  <p:slideViewPr>
    <p:cSldViewPr snapToGrid="0">
      <p:cViewPr varScale="1">
        <p:scale>
          <a:sx n="71" d="100"/>
          <a:sy n="71" d="100"/>
        </p:scale>
        <p:origin x="3220" y="36"/>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 Id="rId4" Type="http://schemas.openxmlformats.org/officeDocument/2006/relationships/themeOverride" Target="../theme/themeOverride1.xml"/></Relationships>
</file>

<file path=ppt/charts/_rels/chartEx3.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_rels/chartEx4.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_rels/chartEx5.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_rels/chartEx6.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64227265709433"/>
          <c:y val="0.15366150341768839"/>
          <c:w val="0.75835031650455453"/>
          <c:h val="0.63218326938292224"/>
        </c:manualLayout>
      </c:layout>
      <c:lineChart>
        <c:grouping val="standard"/>
        <c:varyColors val="0"/>
        <c:ser>
          <c:idx val="0"/>
          <c:order val="0"/>
          <c:tx>
            <c:strRef>
              <c:f>Sheet1!$B$1</c:f>
              <c:strCache>
                <c:ptCount val="1"/>
                <c:pt idx="0">
                  <c:v>Series 1</c:v>
                </c:pt>
              </c:strCache>
            </c:strRef>
          </c:tx>
          <c:spPr>
            <a:ln w="25400" cap="flat" cmpd="sng" algn="ctr">
              <a:solidFill>
                <a:schemeClr val="bg1"/>
              </a:solidFill>
              <a:miter lim="800000"/>
            </a:ln>
            <a:effectLst>
              <a:outerShdw blurRad="127000" dist="76200" dir="5400000" sx="102000" sy="102000" algn="t" rotWithShape="0">
                <a:prstClr val="black">
                  <a:alpha val="40000"/>
                </a:prstClr>
              </a:outerShdw>
            </a:effectLst>
          </c:spPr>
          <c:marker>
            <c:symbol val="circle"/>
            <c:size val="10"/>
            <c:spPr>
              <a:solidFill>
                <a:schemeClr val="accent1"/>
              </a:solidFill>
              <a:ln w="28575" cap="flat" cmpd="sng" algn="ctr">
                <a:solidFill>
                  <a:schemeClr val="bg1"/>
                </a:solidFill>
                <a:round/>
              </a:ln>
              <a:effectLst>
                <a:outerShdw blurRad="127000" dist="76200" dir="5400000" sx="102000" sy="102000" algn="t" rotWithShape="0">
                  <a:prstClr val="black">
                    <a:alpha val="40000"/>
                  </a:prstClr>
                </a:outerShdw>
              </a:effectLst>
            </c:spPr>
          </c:marker>
          <c:cat>
            <c:numRef>
              <c:f>Sheet1!$A$2:$A$15</c:f>
              <c:numCache>
                <c:formatCode>General</c:formatCode>
                <c:ptCount val="14"/>
                <c:pt idx="0">
                  <c:v>10</c:v>
                </c:pt>
                <c:pt idx="1">
                  <c:v>20</c:v>
                </c:pt>
                <c:pt idx="2">
                  <c:v>30</c:v>
                </c:pt>
                <c:pt idx="3">
                  <c:v>40</c:v>
                </c:pt>
                <c:pt idx="4">
                  <c:v>50</c:v>
                </c:pt>
                <c:pt idx="5">
                  <c:v>60</c:v>
                </c:pt>
                <c:pt idx="6">
                  <c:v>70</c:v>
                </c:pt>
                <c:pt idx="7">
                  <c:v>80</c:v>
                </c:pt>
                <c:pt idx="8">
                  <c:v>90</c:v>
                </c:pt>
                <c:pt idx="9">
                  <c:v>100</c:v>
                </c:pt>
                <c:pt idx="10">
                  <c:v>110</c:v>
                </c:pt>
                <c:pt idx="11">
                  <c:v>120</c:v>
                </c:pt>
                <c:pt idx="12">
                  <c:v>140</c:v>
                </c:pt>
                <c:pt idx="13">
                  <c:v>150</c:v>
                </c:pt>
              </c:numCache>
            </c:numRef>
          </c:cat>
          <c:val>
            <c:numRef>
              <c:f>Sheet1!$B$2:$B$15</c:f>
              <c:numCache>
                <c:formatCode>General</c:formatCode>
                <c:ptCount val="14"/>
                <c:pt idx="0">
                  <c:v>0</c:v>
                </c:pt>
                <c:pt idx="1">
                  <c:v>250</c:v>
                </c:pt>
                <c:pt idx="2">
                  <c:v>350</c:v>
                </c:pt>
                <c:pt idx="3">
                  <c:v>300</c:v>
                </c:pt>
                <c:pt idx="4">
                  <c:v>400</c:v>
                </c:pt>
                <c:pt idx="5">
                  <c:v>550</c:v>
                </c:pt>
                <c:pt idx="6">
                  <c:v>580</c:v>
                </c:pt>
                <c:pt idx="7">
                  <c:v>480</c:v>
                </c:pt>
                <c:pt idx="8">
                  <c:v>380</c:v>
                </c:pt>
                <c:pt idx="9">
                  <c:v>370</c:v>
                </c:pt>
                <c:pt idx="10">
                  <c:v>250</c:v>
                </c:pt>
                <c:pt idx="11">
                  <c:v>400</c:v>
                </c:pt>
                <c:pt idx="12">
                  <c:v>320</c:v>
                </c:pt>
                <c:pt idx="13">
                  <c:v>290</c:v>
                </c:pt>
              </c:numCache>
            </c:numRef>
          </c:val>
          <c:smooth val="0"/>
          <c:extLst>
            <c:ext xmlns:c16="http://schemas.microsoft.com/office/drawing/2014/chart" uri="{C3380CC4-5D6E-409C-BE32-E72D297353CC}">
              <c16:uniqueId val="{00000000-418E-4BCF-A77B-812E53A4FED1}"/>
            </c:ext>
          </c:extLst>
        </c:ser>
        <c:dLbls>
          <c:showLegendKey val="0"/>
          <c:showVal val="0"/>
          <c:showCatName val="0"/>
          <c:showSerName val="0"/>
          <c:showPercent val="0"/>
          <c:showBubbleSize val="0"/>
        </c:dLbls>
        <c:marker val="1"/>
        <c:smooth val="0"/>
        <c:axId val="769660232"/>
        <c:axId val="769661872"/>
      </c:lineChart>
      <c:catAx>
        <c:axId val="769660232"/>
        <c:scaling>
          <c:orientation val="minMax"/>
        </c:scaling>
        <c:delete val="0"/>
        <c:axPos val="b"/>
        <c:majorGridlines>
          <c:spPr>
            <a:ln w="6350" cap="flat" cmpd="sng" algn="ctr">
              <a:solidFill>
                <a:schemeClr val="bg1">
                  <a:alpha val="30000"/>
                </a:schemeClr>
              </a:solidFill>
              <a:round/>
            </a:ln>
            <a:effectLst/>
          </c:spPr>
        </c:majorGridlines>
        <c:numFmt formatCode="General" sourceLinked="1"/>
        <c:majorTickMark val="none"/>
        <c:minorTickMark val="none"/>
        <c:tickLblPos val="nextTo"/>
        <c:spPr>
          <a:noFill/>
          <a:ln w="6350" cap="flat" cmpd="sng" algn="ctr">
            <a:solidFill>
              <a:schemeClr val="bg1">
                <a:alpha val="30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69661872"/>
        <c:crosses val="autoZero"/>
        <c:auto val="1"/>
        <c:lblAlgn val="ctr"/>
        <c:lblOffset val="100"/>
        <c:noMultiLvlLbl val="0"/>
      </c:catAx>
      <c:valAx>
        <c:axId val="769661872"/>
        <c:scaling>
          <c:orientation val="minMax"/>
          <c:max val="600"/>
        </c:scaling>
        <c:delete val="0"/>
        <c:axPos val="l"/>
        <c:majorGridlines>
          <c:spPr>
            <a:ln w="6350" cap="flat" cmpd="sng" algn="ctr">
              <a:solidFill>
                <a:schemeClr val="bg1">
                  <a:alpha val="30000"/>
                </a:schemeClr>
              </a:solidFill>
              <a:round/>
            </a:ln>
            <a:effectLst/>
          </c:spPr>
        </c:majorGridlines>
        <c:numFmt formatCode="General" sourceLinked="1"/>
        <c:majorTickMark val="none"/>
        <c:minorTickMark val="none"/>
        <c:tickLblPos val="nextTo"/>
        <c:spPr>
          <a:noFill/>
          <a:ln w="6350" cap="flat" cmpd="sng" algn="ctr">
            <a:solidFill>
              <a:schemeClr val="bg1">
                <a:alpha val="30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769660232"/>
        <c:crosses val="autoZero"/>
        <c:crossBetween val="midCat"/>
      </c:valAx>
      <c:spPr>
        <a:noFill/>
        <a:ln>
          <a:noFill/>
        </a:ln>
        <a:effectLst/>
      </c:spPr>
    </c:plotArea>
    <c:plotVisOnly val="1"/>
    <c:dispBlanksAs val="gap"/>
    <c:showDLblsOverMax val="0"/>
  </c:chart>
  <c:spPr>
    <a:solidFill>
      <a:schemeClr val="accen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80793450201438E-2"/>
          <c:y val="9.4028364609427706E-2"/>
          <c:w val="0.8694614562068631"/>
          <c:h val="0.75144954699944355"/>
        </c:manualLayout>
      </c:layout>
      <c:lineChart>
        <c:grouping val="standard"/>
        <c:varyColors val="0"/>
        <c:ser>
          <c:idx val="0"/>
          <c:order val="0"/>
          <c:tx>
            <c:strRef>
              <c:f>Sheet1!$B$1</c:f>
              <c:strCache>
                <c:ptCount val="1"/>
                <c:pt idx="0">
                  <c:v>Series 1</c:v>
                </c:pt>
              </c:strCache>
            </c:strRef>
          </c:tx>
          <c:spPr>
            <a:ln w="25400" cap="flat" cmpd="sng" algn="ctr">
              <a:solidFill>
                <a:schemeClr val="bg1"/>
              </a:solidFill>
              <a:miter lim="800000"/>
            </a:ln>
            <a:effectLst>
              <a:outerShdw blurRad="127000" dist="76200" dir="5400000" sx="102000" sy="102000" algn="t" rotWithShape="0">
                <a:prstClr val="black">
                  <a:alpha val="40000"/>
                </a:prstClr>
              </a:outerShdw>
            </a:effectLst>
          </c:spPr>
          <c:marker>
            <c:symbol val="circle"/>
            <c:size val="10"/>
            <c:spPr>
              <a:solidFill>
                <a:schemeClr val="accent1"/>
              </a:solidFill>
              <a:ln w="28575" cap="flat" cmpd="sng" algn="ctr">
                <a:solidFill>
                  <a:schemeClr val="bg1"/>
                </a:solidFill>
                <a:round/>
              </a:ln>
              <a:effectLst>
                <a:outerShdw blurRad="127000" dist="76200" dir="5400000" sx="102000" sy="102000" algn="t" rotWithShape="0">
                  <a:prstClr val="black">
                    <a:alpha val="40000"/>
                  </a:prstClr>
                </a:outerShdw>
              </a:effectLst>
            </c:spPr>
          </c:marker>
          <c:cat>
            <c:numRef>
              <c:f>Sheet1!$A$2:$A$15</c:f>
              <c:numCache>
                <c:formatCode>General</c:formatCode>
                <c:ptCount val="14"/>
                <c:pt idx="0">
                  <c:v>10</c:v>
                </c:pt>
                <c:pt idx="1">
                  <c:v>20</c:v>
                </c:pt>
                <c:pt idx="2">
                  <c:v>30</c:v>
                </c:pt>
                <c:pt idx="3">
                  <c:v>40</c:v>
                </c:pt>
                <c:pt idx="4">
                  <c:v>50</c:v>
                </c:pt>
                <c:pt idx="5">
                  <c:v>60</c:v>
                </c:pt>
                <c:pt idx="6">
                  <c:v>70</c:v>
                </c:pt>
                <c:pt idx="7">
                  <c:v>80</c:v>
                </c:pt>
                <c:pt idx="8">
                  <c:v>90</c:v>
                </c:pt>
                <c:pt idx="9">
                  <c:v>100</c:v>
                </c:pt>
                <c:pt idx="10">
                  <c:v>110</c:v>
                </c:pt>
                <c:pt idx="11">
                  <c:v>120</c:v>
                </c:pt>
                <c:pt idx="12">
                  <c:v>140</c:v>
                </c:pt>
                <c:pt idx="13">
                  <c:v>150</c:v>
                </c:pt>
              </c:numCache>
            </c:numRef>
          </c:cat>
          <c:val>
            <c:numRef>
              <c:f>Sheet1!$B$2:$B$15</c:f>
              <c:numCache>
                <c:formatCode>General</c:formatCode>
                <c:ptCount val="14"/>
                <c:pt idx="0">
                  <c:v>0</c:v>
                </c:pt>
                <c:pt idx="1">
                  <c:v>250</c:v>
                </c:pt>
                <c:pt idx="2">
                  <c:v>350</c:v>
                </c:pt>
                <c:pt idx="3">
                  <c:v>300</c:v>
                </c:pt>
                <c:pt idx="4">
                  <c:v>400</c:v>
                </c:pt>
                <c:pt idx="5">
                  <c:v>550</c:v>
                </c:pt>
                <c:pt idx="6">
                  <c:v>580</c:v>
                </c:pt>
                <c:pt idx="7">
                  <c:v>480</c:v>
                </c:pt>
                <c:pt idx="8">
                  <c:v>380</c:v>
                </c:pt>
                <c:pt idx="9">
                  <c:v>370</c:v>
                </c:pt>
                <c:pt idx="10">
                  <c:v>250</c:v>
                </c:pt>
                <c:pt idx="11">
                  <c:v>400</c:v>
                </c:pt>
                <c:pt idx="12">
                  <c:v>320</c:v>
                </c:pt>
                <c:pt idx="13">
                  <c:v>290</c:v>
                </c:pt>
              </c:numCache>
            </c:numRef>
          </c:val>
          <c:smooth val="0"/>
          <c:extLst>
            <c:ext xmlns:c16="http://schemas.microsoft.com/office/drawing/2014/chart" uri="{C3380CC4-5D6E-409C-BE32-E72D297353CC}">
              <c16:uniqueId val="{00000000-79AB-4DEB-86ED-1546DBB5CC9D}"/>
            </c:ext>
          </c:extLst>
        </c:ser>
        <c:dLbls>
          <c:showLegendKey val="0"/>
          <c:showVal val="0"/>
          <c:showCatName val="0"/>
          <c:showSerName val="0"/>
          <c:showPercent val="0"/>
          <c:showBubbleSize val="0"/>
        </c:dLbls>
        <c:marker val="1"/>
        <c:smooth val="0"/>
        <c:axId val="769660232"/>
        <c:axId val="769661872"/>
      </c:lineChart>
      <c:catAx>
        <c:axId val="769660232"/>
        <c:scaling>
          <c:orientation val="minMax"/>
        </c:scaling>
        <c:delete val="0"/>
        <c:axPos val="b"/>
        <c:majorGridlines>
          <c:spPr>
            <a:ln w="6350" cap="flat" cmpd="sng" algn="ctr">
              <a:solidFill>
                <a:schemeClr val="bg1">
                  <a:alpha val="30000"/>
                </a:schemeClr>
              </a:solidFill>
              <a:round/>
            </a:ln>
            <a:effectLst/>
          </c:spPr>
        </c:majorGridlines>
        <c:numFmt formatCode="General" sourceLinked="1"/>
        <c:majorTickMark val="none"/>
        <c:minorTickMark val="none"/>
        <c:tickLblPos val="nextTo"/>
        <c:spPr>
          <a:noFill/>
          <a:ln w="6350" cap="flat" cmpd="sng" algn="ctr">
            <a:solidFill>
              <a:schemeClr val="bg1">
                <a:alpha val="30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69661872"/>
        <c:crosses val="autoZero"/>
        <c:auto val="1"/>
        <c:lblAlgn val="ctr"/>
        <c:lblOffset val="100"/>
        <c:noMultiLvlLbl val="0"/>
      </c:catAx>
      <c:valAx>
        <c:axId val="769661872"/>
        <c:scaling>
          <c:orientation val="minMax"/>
          <c:max val="600"/>
        </c:scaling>
        <c:delete val="0"/>
        <c:axPos val="l"/>
        <c:majorGridlines>
          <c:spPr>
            <a:ln w="6350" cap="flat" cmpd="sng" algn="ctr">
              <a:solidFill>
                <a:schemeClr val="bg1">
                  <a:alpha val="30000"/>
                </a:schemeClr>
              </a:solidFill>
              <a:round/>
            </a:ln>
            <a:effectLst/>
          </c:spPr>
        </c:majorGridlines>
        <c:numFmt formatCode="General" sourceLinked="1"/>
        <c:majorTickMark val="none"/>
        <c:minorTickMark val="none"/>
        <c:tickLblPos val="nextTo"/>
        <c:spPr>
          <a:noFill/>
          <a:ln w="6350" cap="flat" cmpd="sng" algn="ctr">
            <a:solidFill>
              <a:schemeClr val="bg1">
                <a:alpha val="30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769660232"/>
        <c:crosses val="autoZero"/>
        <c:crossBetween val="midCat"/>
      </c:valAx>
      <c:spPr>
        <a:noFill/>
        <a:ln>
          <a:noFill/>
        </a:ln>
        <a:effectLst/>
      </c:spPr>
    </c:plotArea>
    <c:plotVisOnly val="1"/>
    <c:dispBlanksAs val="gap"/>
    <c:showDLblsOverMax val="0"/>
  </c:chart>
  <c:spPr>
    <a:solidFill>
      <a:schemeClr val="accent1"/>
    </a:solid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Sheet1!$A$2:$C$15</cx:f>
        <cx:lvl ptCount="14">
          <cx:pt idx="0">USA Map</cx:pt>
          <cx:pt idx="1">Roadmap template</cx:pt>
          <cx:pt idx="2">3D Cluster Diagram</cx:pt>
          <cx:pt idx="3">Fishbone</cx:pt>
          <cx:pt idx="4">Action Steps</cx:pt>
          <cx:pt idx="5">Corporate template</cx:pt>
          <cx:pt idx="6">BRIC Maps</cx:pt>
          <cx:pt idx="7">Africa map</cx:pt>
          <cx:pt idx="8">3D Cubes</cx:pt>
          <cx:pt idx="9">Gantt Chart</cx:pt>
          <cx:pt idx="10">Hand-drawn Pillars</cx:pt>
          <cx:pt idx="11">Company Profile</cx:pt>
          <cx:pt idx="12">RACI Matrix</cx:pt>
          <cx:pt idx="13">Corporate Slide Kit</cx:pt>
        </cx:lvl>
        <cx:lvl ptCount="14">
          <cx:pt idx="0">PowerPoint Maps</cx:pt>
          <cx:pt idx="1">Business PowerPoint Templates</cx:pt>
          <cx:pt idx="2">Diagrams</cx:pt>
          <cx:pt idx="3">Concepts</cx:pt>
          <cx:pt idx="4">Graphics</cx:pt>
          <cx:pt idx="5">Templates</cx:pt>
          <cx:pt idx="6">Deals</cx:pt>
          <cx:pt idx="7">Keynote Maps</cx:pt>
          <cx:pt idx="8">Diagrams</cx:pt>
          <cx:pt idx="9">Concepts</cx:pt>
          <cx:pt idx="10">Graphics</cx:pt>
          <cx:pt idx="11">TEmplates</cx:pt>
          <cx:pt idx="12">Deals</cx:pt>
          <cx:pt idx="13">Bundles</cx:pt>
        </cx:lvl>
        <cx:lvl ptCount="14">
          <cx:pt idx="0">PowerPoint</cx:pt>
          <cx:pt idx="1">PowerPoint</cx:pt>
          <cx:pt idx="2">PowerPoint</cx:pt>
          <cx:pt idx="3">PowerPoint</cx:pt>
          <cx:pt idx="4">PowerPoint</cx:pt>
          <cx:pt idx="5">PowerPoint</cx:pt>
          <cx:pt idx="6">PowerPoint</cx:pt>
          <cx:pt idx="7">Keynote</cx:pt>
          <cx:pt idx="8">Keynote</cx:pt>
          <cx:pt idx="9">Keynote</cx:pt>
          <cx:pt idx="10">Keynote</cx:pt>
          <cx:pt idx="11">Keynote</cx:pt>
          <cx:pt idx="12">Keynote</cx:pt>
          <cx:pt idx="13">Keynote</cx:pt>
        </cx:lvl>
      </cx:strDim>
      <cx:numDim type="size">
        <cx:f>Sheet1!$D$2:$D$15</cx:f>
        <cx:lvl ptCount="14" formatCode="&quot;$&quot;#,##0.00_);[Red]\(&quot;$&quot;#,##0.00\)">
          <cx:pt idx="0">71.989999999999995</cx:pt>
          <cx:pt idx="1">32.990000000000002</cx:pt>
          <cx:pt idx="2">19.989999999999998</cx:pt>
          <cx:pt idx="3">27.989999999999998</cx:pt>
          <cx:pt idx="4">39.990000000000002</cx:pt>
          <cx:pt idx="5">42.990000000000002</cx:pt>
          <cx:pt idx="6">128.99000000000001</cx:pt>
          <cx:pt idx="7">59.990000000000002</cx:pt>
          <cx:pt idx="8">28.989999999999998</cx:pt>
          <cx:pt idx="9">19.989999999999998</cx:pt>
          <cx:pt idx="10">17.989999999999998</cx:pt>
          <cx:pt idx="11">24.989999999999998</cx:pt>
          <cx:pt idx="12">77.989999999999995</cx:pt>
          <cx:pt idx="13">150.99000000000001</cx:pt>
        </cx:lvl>
      </cx:numDim>
    </cx:data>
  </cx:chartData>
  <cx:chart>
    <cx:title pos="t" align="ctr" overlay="0">
      <cx:tx>
        <cx:rich>
          <a:bodyPr spcFirstLastPara="1" vertOverflow="ellipsis" wrap="square" lIns="0" tIns="0" rIns="0" bIns="0" anchor="ctr" anchorCtr="1"/>
          <a:lstStyle/>
          <a:p>
            <a:pPr algn="ctr">
              <a:defRPr sz="800">
                <a:solidFill>
                  <a:schemeClr val="tx1"/>
                </a:solidFill>
              </a:defRPr>
            </a:pPr>
            <a:r>
              <a:rPr lang="en-US" sz="800" dirty="0">
                <a:solidFill>
                  <a:schemeClr val="tx1"/>
                </a:solidFill>
              </a:rPr>
              <a:t>Product Sales</a:t>
            </a:r>
            <a:endParaRPr lang="en-US" dirty="0">
              <a:solidFill>
                <a:schemeClr val="tx1"/>
              </a:solidFill>
            </a:endParaRPr>
          </a:p>
        </cx:rich>
      </cx:tx>
    </cx:title>
    <cx:plotArea>
      <cx:plotAreaRegion>
        <cx:series layoutId="treemap" uniqueId="{F7F92AD8-79F9-4DBE-873C-392DF552B840}">
          <cx:tx>
            <cx:txData>
              <cx:f>Sheet1!$D$1</cx:f>
              <cx:v>Price</cx:v>
            </cx:txData>
          </cx:tx>
          <cx:dataLabels pos="inEnd">
            <cx:txPr>
              <a:bodyPr spcFirstLastPara="1" vertOverflow="ellipsis" wrap="square" lIns="0" tIns="0" rIns="0" bIns="0" anchor="ctr" anchorCtr="1"/>
              <a:lstStyle/>
              <a:p>
                <a:pPr>
                  <a:defRPr sz="400"/>
                </a:pPr>
                <a:endParaRPr lang="en-US" sz="400"/>
              </a:p>
            </cx:txPr>
            <cx:visibility seriesName="0" categoryName="1" value="0"/>
          </cx:dataLabels>
          <cx:dataId val="0"/>
          <cx:layoutPr>
            <cx:parentLabelLayout val="overlapping"/>
          </cx:layoutPr>
        </cx:series>
      </cx:plotAreaRegion>
    </cx:plotArea>
    <cx:legend pos="t" align="ctr" overlay="0">
      <cx:txPr>
        <a:bodyPr spcFirstLastPara="1" vertOverflow="ellipsis" wrap="square" lIns="0" tIns="0" rIns="0" bIns="0" anchor="ctr" anchorCtr="1"/>
        <a:lstStyle/>
        <a:p>
          <a:pPr>
            <a:defRPr sz="70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700">
            <a:solidFill>
              <a:schemeClr val="tx1"/>
            </a:solidFill>
            <a:latin typeface="Segoe UI" panose="020B0502040204020203" pitchFamily="34" charset="0"/>
            <a:cs typeface="Segoe UI" panose="020B0502040204020203" pitchFamily="34" charset="0"/>
          </a:endParaRPr>
        </a:p>
      </cx:txPr>
    </cx:legend>
  </cx:chart>
  <cx:spPr>
    <a:ln w="3175">
      <a:solidFill>
        <a:schemeClr val="bg1">
          <a:lumMod val="75000"/>
        </a:schemeClr>
      </a:solid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Sheet1!$A$2:$A$9</cx:f>
        <cx:lvl ptCount="8">
          <cx:pt idx="0">Application form</cx:pt>
          <cx:pt idx="1">Written test</cx:pt>
          <cx:pt idx="2">Group discussion</cx:pt>
          <cx:pt idx="3">First PI</cx:pt>
          <cx:pt idx="4">Final PI</cx:pt>
          <cx:pt idx="5">Training</cx:pt>
          <cx:pt idx="6">Probation</cx:pt>
          <cx:pt idx="7">Appointment</cx:pt>
        </cx:lvl>
      </cx:strDim>
      <cx:numDim type="val">
        <cx:f>Sheet1!$B$2:$B$9</cx:f>
        <cx:lvl ptCount="8" formatCode="General">
          <cx:pt idx="0">232</cx:pt>
          <cx:pt idx="1">120</cx:pt>
          <cx:pt idx="2">82</cx:pt>
          <cx:pt idx="3">60</cx:pt>
          <cx:pt idx="4">42</cx:pt>
          <cx:pt idx="5">32</cx:pt>
          <cx:pt idx="6">24</cx:pt>
          <cx:pt idx="7">18</cx:pt>
        </cx:lvl>
      </cx:numDim>
    </cx:data>
  </cx:chartData>
  <cx:chart>
    <cx:title pos="t" align="ctr" overlay="0">
      <cx:tx>
        <cx:txData>
          <cx:v>Employee Recruitment Journey</cx:v>
        </cx:txData>
      </cx:tx>
      <cx:txPr>
        <a:bodyPr spcFirstLastPara="1" vertOverflow="ellipsis" wrap="square" lIns="0" tIns="0" rIns="0" bIns="0" anchor="ctr" anchorCtr="1"/>
        <a:lstStyle/>
        <a:p>
          <a:pPr algn="ctr">
            <a:defRPr>
              <a:latin typeface="Segoe UI" panose="020B0502040204020203" pitchFamily="34" charset="0"/>
              <a:ea typeface="Segoe UI" panose="020B0502040204020203" pitchFamily="34" charset="0"/>
              <a:cs typeface="Segoe UI" panose="020B0502040204020203" pitchFamily="34" charset="0"/>
            </a:defRPr>
          </a:pPr>
          <a:r>
            <a:rPr lang="en-US" sz="1100" dirty="0">
              <a:solidFill>
                <a:schemeClr val="tx1"/>
              </a:solidFill>
              <a:latin typeface="Segoe UI" panose="020B0502040204020203" pitchFamily="34" charset="0"/>
              <a:cs typeface="Segoe UI" panose="020B0502040204020203" pitchFamily="34" charset="0"/>
            </a:rPr>
            <a:t>Employee Recruitment Journey</a:t>
          </a:r>
        </a:p>
      </cx:txPr>
    </cx:title>
    <cx:plotArea>
      <cx:plotAreaRegion>
        <cx:series layoutId="funnel" uniqueId="{FC9AD441-0F33-44BB-8952-DDF970E5EF54}">
          <cx:tx>
            <cx:txData>
              <cx:f/>
              <cx:v>Candidate Journey</cx:v>
            </cx:txData>
          </cx:tx>
          <cx:spPr>
            <a:solidFill>
              <a:srgbClr val="1297BD"/>
            </a:solidFill>
          </cx:spPr>
          <cx:dataLabels>
            <cx:txPr>
              <a:bodyPr spcFirstLastPara="1" vertOverflow="ellipsis" wrap="square" lIns="0" tIns="0" rIns="0" bIns="0" anchor="ctr" anchorCtr="1"/>
              <a:lstStyle/>
              <a:p>
                <a:pPr>
                  <a:defRPr>
                    <a:solidFill>
                      <a:schemeClr val="bg1"/>
                    </a:solidFill>
                    <a:latin typeface="+mn-lt"/>
                    <a:ea typeface="Segoe UI" panose="020B0502040204020203" pitchFamily="34" charset="0"/>
                    <a:cs typeface="Segoe UI" panose="020B0502040204020203" pitchFamily="34" charset="0"/>
                  </a:defRPr>
                </a:pPr>
                <a:endParaRPr lang="en-US">
                  <a:solidFill>
                    <a:schemeClr val="bg1"/>
                  </a:solidFill>
                  <a:latin typeface="+mn-lt"/>
                  <a:cs typeface="Segoe UI" panose="020B0502040204020203" pitchFamily="34" charset="0"/>
                </a:endParaRPr>
              </a:p>
            </cx:txPr>
            <cx:visibility seriesName="0" categoryName="0" value="1"/>
          </cx:dataLabels>
          <cx:dataId val="0"/>
        </cx:series>
      </cx:plotAreaRegion>
      <cx:axis id="0">
        <cx:catScaling gapWidth="0.0599999987"/>
        <cx:majorTickMarks type="out"/>
        <cx:tickLabels/>
        <cx:txPr>
          <a:bodyPr spcFirstLastPara="1" vertOverflow="ellipsis" wrap="square" lIns="0" tIns="0" rIns="0" bIns="0" anchor="ctr" anchorCtr="1"/>
          <a:lstStyle/>
          <a:p>
            <a:pPr>
              <a:defRPr sz="80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800">
              <a:solidFill>
                <a:schemeClr val="tx1"/>
              </a:solidFill>
              <a:latin typeface="Segoe UI" panose="020B0502040204020203" pitchFamily="34" charset="0"/>
              <a:cs typeface="Segoe UI" panose="020B0502040204020203" pitchFamily="34" charset="0"/>
            </a:endParaRPr>
          </a:p>
        </cx:txPr>
      </cx:axis>
    </cx:plotArea>
  </cx:chart>
  <cx:spPr>
    <a:ln w="3175">
      <a:solidFill>
        <a:schemeClr val="bg1">
          <a:lumMod val="75000"/>
        </a:schemeClr>
      </a:solidFill>
    </a:ln>
  </cx:spPr>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Sheet1!$A$2:$C$15</cx:f>
        <cx:lvl ptCount="14">
          <cx:pt idx="0">USA Map</cx:pt>
          <cx:pt idx="1">Roadmap template</cx:pt>
          <cx:pt idx="2">3D Cluster Diagram</cx:pt>
          <cx:pt idx="3">Fishbone</cx:pt>
          <cx:pt idx="4">Action Steps</cx:pt>
          <cx:pt idx="5">Corporate template</cx:pt>
          <cx:pt idx="6">BRIC Maps</cx:pt>
          <cx:pt idx="7">Africa map</cx:pt>
          <cx:pt idx="8">3D Cubes</cx:pt>
          <cx:pt idx="9">Gantt Chart</cx:pt>
          <cx:pt idx="10">Hand-drawn Pillars</cx:pt>
          <cx:pt idx="11">Company Profile</cx:pt>
          <cx:pt idx="12">RACI Matrix</cx:pt>
          <cx:pt idx="13">Corporate Slide Kit</cx:pt>
        </cx:lvl>
        <cx:lvl ptCount="14">
          <cx:pt idx="0">PowerPoint Maps</cx:pt>
          <cx:pt idx="1">Business PowerPoint Templates</cx:pt>
          <cx:pt idx="2">Diagrams</cx:pt>
          <cx:pt idx="3">Concepts</cx:pt>
          <cx:pt idx="4">Graphics</cx:pt>
          <cx:pt idx="5">Templates</cx:pt>
          <cx:pt idx="6">Deals</cx:pt>
          <cx:pt idx="7">Keynote Maps</cx:pt>
          <cx:pt idx="8">Diagrams</cx:pt>
          <cx:pt idx="9">Concepts</cx:pt>
          <cx:pt idx="10">Graphics</cx:pt>
          <cx:pt idx="11">TEmplates</cx:pt>
          <cx:pt idx="12">Deals</cx:pt>
          <cx:pt idx="13">Bundles</cx:pt>
        </cx:lvl>
        <cx:lvl ptCount="14">
          <cx:pt idx="0">PowerPoint</cx:pt>
          <cx:pt idx="1">PowerPoint</cx:pt>
          <cx:pt idx="2">PowerPoint</cx:pt>
          <cx:pt idx="3">PowerPoint</cx:pt>
          <cx:pt idx="4">PowerPoint</cx:pt>
          <cx:pt idx="5">PowerPoint</cx:pt>
          <cx:pt idx="6">PowerPoint</cx:pt>
          <cx:pt idx="7">Keynote</cx:pt>
          <cx:pt idx="8">Keynote</cx:pt>
          <cx:pt idx="9">Keynote</cx:pt>
          <cx:pt idx="10">Keynote</cx:pt>
          <cx:pt idx="11">Keynote</cx:pt>
          <cx:pt idx="12">Keynote</cx:pt>
          <cx:pt idx="13">Keynote</cx:pt>
        </cx:lvl>
      </cx:strDim>
      <cx:numDim type="size">
        <cx:f>Sheet1!$D$2:$D$15</cx:f>
        <cx:lvl ptCount="14" formatCode="&quot;$&quot;#,##0.00_);[Red]\(&quot;$&quot;#,##0.00\)">
          <cx:pt idx="0">71.989999999999995</cx:pt>
          <cx:pt idx="1">32.990000000000002</cx:pt>
          <cx:pt idx="2">19.989999999999998</cx:pt>
          <cx:pt idx="3">27.989999999999998</cx:pt>
          <cx:pt idx="4">39.990000000000002</cx:pt>
          <cx:pt idx="5">42.990000000000002</cx:pt>
          <cx:pt idx="6">128.99000000000001</cx:pt>
          <cx:pt idx="7">59.990000000000002</cx:pt>
          <cx:pt idx="8">28.989999999999998</cx:pt>
          <cx:pt idx="9">19.989999999999998</cx:pt>
          <cx:pt idx="10">17.989999999999998</cx:pt>
          <cx:pt idx="11">24.989999999999998</cx:pt>
          <cx:pt idx="12">77.989999999999995</cx:pt>
          <cx:pt idx="13">150.99000000000001</cx:pt>
        </cx:lvl>
      </cx:numDim>
    </cx:data>
  </cx:chartData>
  <cx:chart>
    <cx:title pos="t" align="ctr" overlay="0">
      <cx:tx>
        <cx:rich>
          <a:bodyPr spcFirstLastPara="1" vertOverflow="ellipsis" wrap="square" lIns="0" tIns="0" rIns="0" bIns="0" anchor="ctr" anchorCtr="1"/>
          <a:lstStyle/>
          <a:p>
            <a:pPr algn="ctr">
              <a:defRPr sz="1200">
                <a:solidFill>
                  <a:schemeClr val="tx1"/>
                </a:solidFill>
              </a:defRPr>
            </a:pPr>
            <a:r>
              <a:rPr lang="en-US" sz="1200" dirty="0">
                <a:solidFill>
                  <a:schemeClr val="tx1"/>
                </a:solidFill>
              </a:rPr>
              <a:t>Product Sales</a:t>
            </a:r>
            <a:endParaRPr lang="en-US" dirty="0">
              <a:solidFill>
                <a:schemeClr val="tx1"/>
              </a:solidFill>
            </a:endParaRPr>
          </a:p>
        </cx:rich>
      </cx:tx>
    </cx:title>
    <cx:plotArea>
      <cx:plotAreaRegion>
        <cx:series layoutId="sunburst" uniqueId="{F7F92AD8-79F9-4DBE-873C-392DF552B840}">
          <cx:tx>
            <cx:txData>
              <cx:f>Sheet1!$D$1</cx:f>
              <cx:v>Price</cx:v>
            </cx:txData>
          </cx:tx>
          <cx:spPr>
            <a:ln w="6350"/>
          </cx:spPr>
          <cx:dataLabels pos="inEnd">
            <cx:txPr>
              <a:bodyPr spcFirstLastPara="1" vertOverflow="ellipsis" wrap="square" lIns="0" tIns="0" rIns="0" bIns="0" anchor="ctr" anchorCtr="1"/>
              <a:lstStyle/>
              <a:p>
                <a:pPr>
                  <a:defRPr sz="500"/>
                </a:pPr>
                <a:endParaRPr lang="en-US" sz="500"/>
              </a:p>
            </cx:txPr>
            <cx:visibility seriesName="0" categoryName="1" value="0"/>
          </cx:dataLabels>
          <cx:dataId val="0"/>
          <cx:layoutPr>
            <cx:parentLabelLayout val="overlapping"/>
          </cx:layoutPr>
        </cx:series>
      </cx:plotAreaRegion>
    </cx:plotArea>
    <cx:legend pos="t" align="ctr" overlay="0">
      <cx:txPr>
        <a:bodyPr spcFirstLastPara="1" vertOverflow="ellipsis" wrap="square" lIns="0" tIns="0" rIns="0" bIns="0" anchor="ctr" anchorCtr="1"/>
        <a:lstStyle/>
        <a:p>
          <a:pPr>
            <a:defRPr sz="800">
              <a:solidFill>
                <a:schemeClr val="tx1"/>
              </a:solidFill>
              <a:latin typeface="+mj-lt"/>
            </a:defRPr>
          </a:pPr>
          <a:endParaRPr lang="en-US" sz="800">
            <a:solidFill>
              <a:schemeClr val="tx1"/>
            </a:solidFill>
            <a:latin typeface="+mj-lt"/>
          </a:endParaRPr>
        </a:p>
      </cx:txPr>
    </cx:legend>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Sheet1!$A$2:$A$9</cx:f>
        <cx:lvl ptCount="8">
          <cx:pt idx="0">Initial Sanction</cx:pt>
          <cx:pt idx="1">TV ads</cx:pt>
          <cx:pt idx="2">Credit from bulk</cx:pt>
          <cx:pt idx="3">Newspaper ads</cx:pt>
          <cx:pt idx="4">Interest</cx:pt>
          <cx:pt idx="5">Advertising</cx:pt>
          <cx:pt idx="6">Marketing</cx:pt>
          <cx:pt idx="7">Sales</cx:pt>
        </cx:lvl>
      </cx:strDim>
      <cx:numDim type="val">
        <cx:f>Sheet1!$B$2:$B$9</cx:f>
        <cx:lvl ptCount="8" formatCode="&quot;$&quot;#,##0_);[Red]\(&quot;$&quot;#,##0\)">
          <cx:pt idx="0">250000</cx:pt>
          <cx:pt idx="1">-28000</cx:pt>
          <cx:pt idx="2">15800</cx:pt>
          <cx:pt idx="3">-12540</cx:pt>
          <cx:pt idx="4">130</cx:pt>
          <cx:pt idx="5">-60</cx:pt>
          <cx:pt idx="6">70</cx:pt>
          <cx:pt idx="7">140</cx:pt>
        </cx:lvl>
      </cx:numDim>
    </cx:data>
  </cx:chartData>
  <cx:chart>
    <cx:title pos="t" align="ctr" overlay="0">
      <cx:tx>
        <cx:rich>
          <a:bodyPr spcFirstLastPara="1" vertOverflow="ellipsis" wrap="square" lIns="0" tIns="0" rIns="0" bIns="0" anchor="ctr" anchorCtr="1"/>
          <a:lstStyle/>
          <a:p>
            <a:pPr algn="ctr">
              <a:defRPr sz="1200">
                <a:solidFill>
                  <a:schemeClr val="tx1"/>
                </a:solidFill>
              </a:defRPr>
            </a:pPr>
            <a:r>
              <a:rPr lang="en-US" sz="1200" dirty="0">
                <a:solidFill>
                  <a:schemeClr val="tx1"/>
                </a:solidFill>
                <a:latin typeface="+mj-lt"/>
              </a:rPr>
              <a:t>Budgeting &amp; Finance 2016</a:t>
            </a:r>
            <a:endParaRPr lang="en-US" sz="1400" dirty="0">
              <a:solidFill>
                <a:schemeClr val="tx1"/>
              </a:solidFill>
              <a:latin typeface="+mj-lt"/>
            </a:endParaRPr>
          </a:p>
        </cx:rich>
      </cx:tx>
    </cx:title>
    <cx:plotArea>
      <cx:plotAreaRegion>
        <cx:series layoutId="waterfall" uniqueId="{DCEA367A-61C5-408F-AF9F-19B49754CC67}">
          <cx:tx>
            <cx:txData>
              <cx:f>Sheet1!$B$1</cx:f>
              <cx:v>Advertising Budget 2015</cx:v>
            </cx:txData>
          </cx:tx>
          <cx:dataPt idx="0">
            <cx:spPr>
              <a:solidFill>
                <a:srgbClr val="083660"/>
              </a:solidFill>
            </cx:spPr>
          </cx:dataPt>
          <cx:dataPt idx="1">
            <cx:spPr>
              <a:solidFill>
                <a:srgbClr val="1297BD"/>
              </a:solidFill>
            </cx:spPr>
          </cx:dataPt>
          <cx:dataPt idx="2">
            <cx:spPr>
              <a:solidFill>
                <a:srgbClr val="15B7B9"/>
              </a:solidFill>
            </cx:spPr>
          </cx:dataPt>
          <cx:dataPt idx="3">
            <cx:spPr>
              <a:solidFill>
                <a:srgbClr val="D23245"/>
              </a:solidFill>
            </cx:spPr>
          </cx:dataPt>
          <cx:dataLabels pos="outEnd">
            <cx:txPr>
              <a:bodyPr spcFirstLastPara="1" vertOverflow="ellipsis" wrap="square" lIns="0" tIns="0" rIns="0" bIns="0" anchor="ctr" anchorCtr="1"/>
              <a:lstStyle/>
              <a:p>
                <a:pPr>
                  <a:defRPr sz="1000">
                    <a:solidFill>
                      <a:schemeClr val="tx1"/>
                    </a:solidFill>
                  </a:defRPr>
                </a:pPr>
                <a:endParaRPr lang="en-US" sz="1000">
                  <a:solidFill>
                    <a:schemeClr val="tx1"/>
                  </a:solidFill>
                </a:endParaRPr>
              </a:p>
            </cx:txPr>
            <cx:visibility seriesName="0" categoryName="0" value="1"/>
          </cx:dataLabels>
          <cx:dataId val="0"/>
          <cx:layoutPr>
            <cx:subtotals>
              <cx:idx val="0"/>
              <cx:idx val="4"/>
              <cx:idx val="7"/>
            </cx:subtotals>
          </cx:layoutPr>
        </cx:series>
      </cx:plotAreaRegion>
      <cx:axis id="0">
        <cx:catScaling gapWidth="0.5"/>
        <cx:majorTickMarks type="out"/>
        <cx:tickLabels/>
        <cx:spPr>
          <a:ln w="6350">
            <a:solidFill>
              <a:schemeClr val="bg1">
                <a:lumMod val="75000"/>
              </a:schemeClr>
            </a:solidFill>
          </a:ln>
        </cx:spPr>
        <cx:txPr>
          <a:bodyPr spcFirstLastPara="1" vertOverflow="ellipsis" wrap="square" lIns="0" tIns="0" rIns="0" bIns="0" anchor="ctr" anchorCtr="1"/>
          <a:lstStyle/>
          <a:p>
            <a:pPr>
              <a:defRPr sz="1000"/>
            </a:pPr>
            <a:endParaRPr lang="en-US" sz="1000"/>
          </a:p>
        </cx:txPr>
      </cx:axis>
      <cx:axis id="1">
        <cx:valScaling/>
        <cx:majorTickMarks type="out"/>
        <cx:tickLabels/>
        <cx:spPr>
          <a:ln w="6350">
            <a:solidFill>
              <a:schemeClr val="bg1">
                <a:lumMod val="75000"/>
              </a:schemeClr>
            </a:solidFill>
          </a:ln>
        </cx:spPr>
        <cx:txPr>
          <a:bodyPr spcFirstLastPara="1" vertOverflow="ellipsis" wrap="square" lIns="0" tIns="0" rIns="0" bIns="0" anchor="ctr" anchorCtr="1"/>
          <a:lstStyle/>
          <a:p>
            <a:pPr>
              <a:defRPr sz="1000">
                <a:solidFill>
                  <a:schemeClr val="tx1"/>
                </a:solidFill>
                <a:latin typeface="+mj-lt"/>
              </a:defRPr>
            </a:pPr>
            <a:endParaRPr lang="en-US" sz="1000">
              <a:solidFill>
                <a:schemeClr val="tx1"/>
              </a:solidFill>
              <a:latin typeface="+mj-lt"/>
            </a:endParaRPr>
          </a:p>
        </cx:txPr>
      </cx:axis>
    </cx:plotArea>
    <cx:legend pos="t" align="ctr" overlay="0">
      <cx:txPr>
        <a:bodyPr spcFirstLastPara="1" vertOverflow="ellipsis" wrap="square" lIns="0" tIns="0" rIns="0" bIns="0" anchor="ctr" anchorCtr="1"/>
        <a:lstStyle/>
        <a:p>
          <a:pPr>
            <a:defRPr sz="1000">
              <a:solidFill>
                <a:schemeClr val="tx1"/>
              </a:solidFill>
              <a:latin typeface="+mj-lt"/>
            </a:defRPr>
          </a:pPr>
          <a:endParaRPr lang="en-US" sz="1000">
            <a:solidFill>
              <a:schemeClr val="tx1"/>
            </a:solidFill>
            <a:latin typeface="+mj-lt"/>
          </a:endParaRPr>
        </a:p>
      </cx:txPr>
    </cx:legend>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Sheet1!$A$2:$A$23</cx:f>
        <cx:lvl ptCount="22">
          <cx:pt idx="0">English</cx:pt>
          <cx:pt idx="1">Physics</cx:pt>
          <cx:pt idx="2">Math</cx:pt>
          <cx:pt idx="3">Math</cx:pt>
          <cx:pt idx="4">English</cx:pt>
          <cx:pt idx="5">English</cx:pt>
          <cx:pt idx="6">Physics</cx:pt>
          <cx:pt idx="7">Math</cx:pt>
          <cx:pt idx="8">Math</cx:pt>
          <cx:pt idx="9">Physics</cx:pt>
          <cx:pt idx="10">Physics</cx:pt>
          <cx:pt idx="11">English</cx:pt>
          <cx:pt idx="12">Math</cx:pt>
          <cx:pt idx="13">English</cx:pt>
          <cx:pt idx="14">Physics</cx:pt>
          <cx:pt idx="15">Math</cx:pt>
          <cx:pt idx="16">Math</cx:pt>
          <cx:pt idx="17">Physics</cx:pt>
          <cx:pt idx="18">Physics</cx:pt>
          <cx:pt idx="19">English</cx:pt>
          <cx:pt idx="20">Math</cx:pt>
        </cx:lvl>
      </cx:strDim>
      <cx:numDim type="val">
        <cx:f>Sheet1!$B$2:$B$23</cx:f>
        <cx:lvl ptCount="22" formatCode="General">
          <cx:pt idx="0">63</cx:pt>
          <cx:pt idx="1">61</cx:pt>
          <cx:pt idx="2">51</cx:pt>
          <cx:pt idx="3">60</cx:pt>
          <cx:pt idx="4">64</cx:pt>
          <cx:pt idx="5">62</cx:pt>
          <cx:pt idx="6">46</cx:pt>
          <cx:pt idx="7">58</cx:pt>
          <cx:pt idx="8">60</cx:pt>
          <cx:pt idx="9">62</cx:pt>
          <cx:pt idx="10">63</cx:pt>
          <cx:pt idx="11">68</cx:pt>
          <cx:pt idx="12">61</cx:pt>
          <cx:pt idx="13">10</cx:pt>
          <cx:pt idx="14">29</cx:pt>
          <cx:pt idx="15">49</cx:pt>
          <cx:pt idx="16">29</cx:pt>
          <cx:pt idx="17">52</cx:pt>
          <cx:pt idx="18">39</cx:pt>
          <cx:pt idx="19">41</cx:pt>
          <cx:pt idx="20">12</cx:pt>
        </cx:lvl>
      </cx:numDim>
    </cx:data>
    <cx:data id="1">
      <cx:strDim type="cat">
        <cx:f>Sheet1!$A$2:$A$23</cx:f>
        <cx:lvl ptCount="22">
          <cx:pt idx="0">English</cx:pt>
          <cx:pt idx="1">Physics</cx:pt>
          <cx:pt idx="2">Math</cx:pt>
          <cx:pt idx="3">Math</cx:pt>
          <cx:pt idx="4">English</cx:pt>
          <cx:pt idx="5">English</cx:pt>
          <cx:pt idx="6">Physics</cx:pt>
          <cx:pt idx="7">Math</cx:pt>
          <cx:pt idx="8">Math</cx:pt>
          <cx:pt idx="9">Physics</cx:pt>
          <cx:pt idx="10">Physics</cx:pt>
          <cx:pt idx="11">English</cx:pt>
          <cx:pt idx="12">Math</cx:pt>
          <cx:pt idx="13">English</cx:pt>
          <cx:pt idx="14">Physics</cx:pt>
          <cx:pt idx="15">Math</cx:pt>
          <cx:pt idx="16">Math</cx:pt>
          <cx:pt idx="17">Physics</cx:pt>
          <cx:pt idx="18">Physics</cx:pt>
          <cx:pt idx="19">English</cx:pt>
          <cx:pt idx="20">Math</cx:pt>
        </cx:lvl>
      </cx:strDim>
      <cx:numDim type="val">
        <cx:f>Sheet1!$C$2:$C$23</cx:f>
        <cx:lvl ptCount="22" formatCode="General">
          <cx:pt idx="0">51</cx:pt>
          <cx:pt idx="1">40</cx:pt>
          <cx:pt idx="2">50</cx:pt>
          <cx:pt idx="3">56</cx:pt>
          <cx:pt idx="4">53</cx:pt>
          <cx:pt idx="5">50</cx:pt>
          <cx:pt idx="6">46</cx:pt>
          <cx:pt idx="7">62</cx:pt>
          <cx:pt idx="8">53</cx:pt>
          <cx:pt idx="9">54</cx:pt>
          <cx:pt idx="10">61</cx:pt>
          <cx:pt idx="11">58</cx:pt>
          <cx:pt idx="12">66</cx:pt>
          <cx:pt idx="13">65</cx:pt>
          <cx:pt idx="14">29</cx:pt>
          <cx:pt idx="15">50</cx:pt>
          <cx:pt idx="16">42</cx:pt>
          <cx:pt idx="17">19</cx:pt>
          <cx:pt idx="18">18</cx:pt>
          <cx:pt idx="19">50</cx:pt>
          <cx:pt idx="20">28</cx:pt>
        </cx:lvl>
      </cx:numDim>
    </cx:data>
    <cx:data id="2">
      <cx:strDim type="cat">
        <cx:f>Sheet1!$A$2:$A$23</cx:f>
        <cx:lvl ptCount="22">
          <cx:pt idx="0">English</cx:pt>
          <cx:pt idx="1">Physics</cx:pt>
          <cx:pt idx="2">Math</cx:pt>
          <cx:pt idx="3">Math</cx:pt>
          <cx:pt idx="4">English</cx:pt>
          <cx:pt idx="5">English</cx:pt>
          <cx:pt idx="6">Physics</cx:pt>
          <cx:pt idx="7">Math</cx:pt>
          <cx:pt idx="8">Math</cx:pt>
          <cx:pt idx="9">Physics</cx:pt>
          <cx:pt idx="10">Physics</cx:pt>
          <cx:pt idx="11">English</cx:pt>
          <cx:pt idx="12">Math</cx:pt>
          <cx:pt idx="13">English</cx:pt>
          <cx:pt idx="14">Physics</cx:pt>
          <cx:pt idx="15">Math</cx:pt>
          <cx:pt idx="16">Math</cx:pt>
          <cx:pt idx="17">Physics</cx:pt>
          <cx:pt idx="18">Physics</cx:pt>
          <cx:pt idx="19">English</cx:pt>
          <cx:pt idx="20">Math</cx:pt>
        </cx:lvl>
      </cx:strDim>
      <cx:numDim type="val">
        <cx:f>Sheet1!$D$2:$D$23</cx:f>
        <cx:lvl ptCount="22" formatCode="General">
          <cx:pt idx="0">61</cx:pt>
          <cx:pt idx="1">50</cx:pt>
          <cx:pt idx="2">68</cx:pt>
          <cx:pt idx="3">58</cx:pt>
          <cx:pt idx="4">57</cx:pt>
          <cx:pt idx="5">54</cx:pt>
          <cx:pt idx="6">60</cx:pt>
          <cx:pt idx="7">50</cx:pt>
          <cx:pt idx="8">43</cx:pt>
          <cx:pt idx="9">44</cx:pt>
          <cx:pt idx="10">50</cx:pt>
          <cx:pt idx="11">64</cx:pt>
          <cx:pt idx="12">53</cx:pt>
          <cx:pt idx="13">31</cx:pt>
          <cx:pt idx="14">49</cx:pt>
          <cx:pt idx="15">16</cx:pt>
          <cx:pt idx="16">23</cx:pt>
          <cx:pt idx="17">57</cx:pt>
          <cx:pt idx="18">17</cx:pt>
          <cx:pt idx="19">27</cx:pt>
          <cx:pt idx="20">9</cx:pt>
        </cx:lvl>
      </cx:numDim>
    </cx:data>
  </cx:chartData>
  <cx:chart>
    <cx:plotArea>
      <cx:plotAreaRegion>
        <cx:plotSurface>
          <cx:spPr>
            <a:ln w="6350"/>
          </cx:spPr>
        </cx:plotSurface>
        <cx:series layoutId="boxWhisker" uniqueId="{9486EF7C-0A39-430A-A284-D03DA52679E3}">
          <cx:tx>
            <cx:txData>
              <cx:f>Sheet1!$B$1</cx:f>
              <cx:v>St. Edmunds</cx:v>
            </cx:txData>
          </cx:tx>
          <cx:dataId val="0"/>
          <cx:layoutPr>
            <cx:visibility meanLine="0" meanMarker="1" nonoutliers="0" outliers="1"/>
            <cx:statistics quartileMethod="exclusive"/>
          </cx:layoutPr>
        </cx:series>
        <cx:series layoutId="boxWhisker" uniqueId="{EE5C9C51-E0B9-46FB-9B4F-D45910C6621C}">
          <cx:tx>
            <cx:txData>
              <cx:f>Sheet1!$C$1</cx:f>
              <cx:v>St. Anthonies</cx:v>
            </cx:txData>
          </cx:tx>
          <cx:dataId val="1"/>
          <cx:layoutPr>
            <cx:visibility meanLine="0" meanMarker="1" nonoutliers="0" outliers="1"/>
            <cx:statistics quartileMethod="exclusive"/>
          </cx:layoutPr>
        </cx:series>
        <cx:series layoutId="boxWhisker" uniqueId="{B2CF7783-BEB0-472C-989D-382AE344AD5B}">
          <cx:tx>
            <cx:txData>
              <cx:f>Sheet1!$D$1</cx:f>
              <cx:v>St. Marys</cx:v>
            </cx:txData>
          </cx:tx>
          <cx:dataId val="2"/>
          <cx:layoutPr>
            <cx:visibility meanLine="0" meanMarker="1" nonoutliers="0" outliers="1"/>
            <cx:statistics quartileMethod="exclusive"/>
          </cx:layoutPr>
        </cx:series>
      </cx:plotAreaRegion>
      <cx:axis id="0">
        <cx:catScaling gapWidth="1"/>
        <cx:majorTickMarks type="out"/>
        <cx:tickLabels/>
        <cx:spPr>
          <a:ln w="6350">
            <a:solidFill>
              <a:schemeClr val="bg1">
                <a:lumMod val="75000"/>
              </a:schemeClr>
            </a:solidFill>
          </a:ln>
        </cx:spPr>
        <cx:txPr>
          <a:bodyPr spcFirstLastPara="1" vertOverflow="ellipsis" wrap="square" lIns="0" tIns="0" rIns="0" bIns="0" anchor="ctr" anchorCtr="1"/>
          <a:lstStyle/>
          <a:p>
            <a:pPr>
              <a:defRPr>
                <a:solidFill>
                  <a:schemeClr val="tx1"/>
                </a:solidFill>
                <a:latin typeface="+mj-lt"/>
              </a:defRPr>
            </a:pPr>
            <a:endParaRPr lang="en-US">
              <a:solidFill>
                <a:schemeClr val="tx1"/>
              </a:solidFill>
              <a:latin typeface="+mj-lt"/>
            </a:endParaRPr>
          </a:p>
        </cx:txPr>
      </cx:axis>
      <cx:axis id="1">
        <cx:valScaling/>
        <cx:majorTickMarks type="out"/>
        <cx:tickLabels/>
        <cx:spPr>
          <a:ln w="6350">
            <a:solidFill>
              <a:schemeClr val="bg1">
                <a:lumMod val="75000"/>
              </a:schemeClr>
            </a:solidFill>
          </a:ln>
        </cx:spPr>
        <cx:txPr>
          <a:bodyPr spcFirstLastPara="1" vertOverflow="ellipsis" wrap="square" lIns="0" tIns="0" rIns="0" bIns="0" anchor="ctr" anchorCtr="1"/>
          <a:lstStyle/>
          <a:p>
            <a:pPr>
              <a:defRPr>
                <a:solidFill>
                  <a:schemeClr val="tx1"/>
                </a:solidFill>
                <a:latin typeface="+mj-lt"/>
              </a:defRPr>
            </a:pPr>
            <a:endParaRPr lang="en-US">
              <a:solidFill>
                <a:schemeClr val="tx1"/>
              </a:solidFill>
              <a:latin typeface="+mj-lt"/>
            </a:endParaRPr>
          </a:p>
        </cx:txPr>
      </cx:axis>
    </cx:plotArea>
  </cx:chart>
  <cx:spPr>
    <a:ln w="3175">
      <a:solidFill>
        <a:schemeClr val="bg1">
          <a:lumMod val="75000"/>
        </a:schemeClr>
      </a:solid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0</cx:pt>
          <cx:pt idx="1">0</cx:pt>
          <cx:pt idx="2">0</cx:pt>
          <cx:pt idx="3">0</cx:pt>
          <cx:pt idx="4">0</cx:pt>
          <cx:pt idx="5">0</cx:pt>
          <cx:pt idx="6">0</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plotArea>
      <cx:plotAreaRegion>
        <cx:series layoutId="clusteredColumn" uniqueId="{C868E168-F645-44E9-8D2A-F809165E820F}">
          <cx:tx>
            <cx:txData>
              <cx:f>Sheet1!$A$1</cx:f>
              <cx:v/>
            </cx:txData>
          </cx:tx>
          <cx:spPr>
            <a:solidFill>
              <a:schemeClr val="accent1"/>
            </a:solidFill>
          </cx:spPr>
          <cx:dataId val="0"/>
          <cx:layoutPr>
            <cx:binning intervalClosed="r"/>
          </cx:layoutPr>
        </cx:series>
      </cx:plotAreaRegion>
      <cx:axis id="0">
        <cx:catScaling gapWidth="0"/>
        <cx:majorTickMarks type="out"/>
        <cx:tickLabels/>
        <cx:spPr>
          <a:ln w="6350">
            <a:solidFill>
              <a:schemeClr val="bg1">
                <a:lumMod val="75000"/>
              </a:schemeClr>
            </a:solidFill>
          </a:ln>
        </cx:spPr>
        <cx:txPr>
          <a:bodyPr spcFirstLastPara="1" vertOverflow="ellipsis" wrap="square" lIns="0" tIns="0" rIns="0" bIns="0" anchor="ctr" anchorCtr="1"/>
          <a:lstStyle/>
          <a:p>
            <a:pPr>
              <a:defRPr>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a:solidFill>
                <a:schemeClr val="tx1"/>
              </a:solidFill>
              <a:latin typeface="Segoe UI" panose="020B0502040204020203" pitchFamily="34" charset="0"/>
              <a:cs typeface="Segoe UI" panose="020B0502040204020203" pitchFamily="34" charset="0"/>
            </a:endParaRPr>
          </a:p>
        </cx:txPr>
      </cx:axis>
      <cx:axis id="1">
        <cx:valScaling/>
        <cx:majorTickMarks type="out"/>
        <cx:tickLabels/>
        <cx:spPr>
          <a:ln w="6350">
            <a:solidFill>
              <a:schemeClr val="bg1">
                <a:lumMod val="75000"/>
              </a:schemeClr>
            </a:solidFill>
          </a:ln>
        </cx:spPr>
        <cx:txPr>
          <a:bodyPr spcFirstLastPara="1" vertOverflow="ellipsis" wrap="square" lIns="0" tIns="0" rIns="0" bIns="0" anchor="ctr" anchorCtr="1"/>
          <a:lstStyle/>
          <a:p>
            <a:pPr>
              <a:defRPr>
                <a:solidFill>
                  <a:schemeClr val="tx1"/>
                </a:solidFill>
                <a:latin typeface="+mj-lt"/>
              </a:defRPr>
            </a:pPr>
            <a:endParaRPr lang="en-US">
              <a:solidFill>
                <a:schemeClr val="tx1"/>
              </a:solidFill>
              <a:latin typeface="+mj-lt"/>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88662-B81D-4711-A08B-0172181E1442}" type="datetimeFigureOut">
              <a:rPr lang="en-US" smtClean="0"/>
              <a:t>9/26/2016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EE993-A6C2-48C5-B5B8-4A7475E38B7A}" type="slidenum">
              <a:rPr lang="en-US" smtClean="0"/>
              <a:t>‹#›</a:t>
            </a:fld>
            <a:endParaRPr lang="en-US"/>
          </a:p>
        </p:txBody>
      </p:sp>
    </p:spTree>
    <p:extLst>
      <p:ext uri="{BB962C8B-B14F-4D97-AF65-F5344CB8AC3E}">
        <p14:creationId xmlns:p14="http://schemas.microsoft.com/office/powerpoint/2010/main" val="3747143667"/>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Tree>
    <p:extLst>
      <p:ext uri="{BB962C8B-B14F-4D97-AF65-F5344CB8AC3E}">
        <p14:creationId xmlns:p14="http://schemas.microsoft.com/office/powerpoint/2010/main" val="35695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3CF9FE4-CEF9-42B4-A89B-DDB5DECFBE56}" type="slidenum">
              <a:rPr lang="en-US" smtClean="0"/>
              <a:t>‹#›</a:t>
            </a:fld>
            <a:endParaRPr lang="en-US"/>
          </a:p>
        </p:txBody>
      </p:sp>
    </p:spTree>
    <p:extLst>
      <p:ext uri="{BB962C8B-B14F-4D97-AF65-F5344CB8AC3E}">
        <p14:creationId xmlns:p14="http://schemas.microsoft.com/office/powerpoint/2010/main" val="220902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CF9FE4-CEF9-42B4-A89B-DDB5DECFBE56}" type="slidenum">
              <a:rPr lang="en-US" smtClean="0"/>
              <a:t>‹#›</a:t>
            </a:fld>
            <a:endParaRPr lang="en-US"/>
          </a:p>
        </p:txBody>
      </p:sp>
    </p:spTree>
    <p:extLst>
      <p:ext uri="{BB962C8B-B14F-4D97-AF65-F5344CB8AC3E}">
        <p14:creationId xmlns:p14="http://schemas.microsoft.com/office/powerpoint/2010/main" val="237364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009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22699" y="6587383"/>
            <a:ext cx="7772400" cy="3393197"/>
            <a:chOff x="-22699" y="6245157"/>
            <a:chExt cx="7772400" cy="3393197"/>
          </a:xfrm>
        </p:grpSpPr>
        <p:sp>
          <p:nvSpPr>
            <p:cNvPr id="14" name="Freeform: Shape 13"/>
            <p:cNvSpPr/>
            <p:nvPr/>
          </p:nvSpPr>
          <p:spPr>
            <a:xfrm>
              <a:off x="-22699" y="6245157"/>
              <a:ext cx="7772400" cy="3393197"/>
            </a:xfrm>
            <a:custGeom>
              <a:avLst/>
              <a:gdLst>
                <a:gd name="connsiteX0" fmla="*/ 0 w 7801583"/>
                <a:gd name="connsiteY0" fmla="*/ 0 h 2937754"/>
                <a:gd name="connsiteX1" fmla="*/ 7801583 w 7801583"/>
                <a:gd name="connsiteY1" fmla="*/ 2937754 h 2937754"/>
                <a:gd name="connsiteX0" fmla="*/ 0 w 7801583"/>
                <a:gd name="connsiteY0" fmla="*/ 0 h 2937754"/>
                <a:gd name="connsiteX1" fmla="*/ 7801583 w 7801583"/>
                <a:gd name="connsiteY1" fmla="*/ 2937754 h 2937754"/>
                <a:gd name="connsiteX0" fmla="*/ 0 w 7801583"/>
                <a:gd name="connsiteY0" fmla="*/ 0 h 3393197"/>
                <a:gd name="connsiteX1" fmla="*/ 7801583 w 7801583"/>
                <a:gd name="connsiteY1" fmla="*/ 2937754 h 3393197"/>
              </a:gdLst>
              <a:ahLst/>
              <a:cxnLst>
                <a:cxn ang="0">
                  <a:pos x="connsiteX0" y="connsiteY0"/>
                </a:cxn>
                <a:cxn ang="0">
                  <a:pos x="connsiteX1" y="connsiteY1"/>
                </a:cxn>
              </a:cxnLst>
              <a:rect l="l" t="t" r="r" b="b"/>
              <a:pathLst>
                <a:path w="7801583" h="3393197">
                  <a:moveTo>
                    <a:pt x="0" y="0"/>
                  </a:moveTo>
                  <a:cubicBezTo>
                    <a:pt x="1530486" y="3119336"/>
                    <a:pt x="4948136" y="4059678"/>
                    <a:pt x="7801583" y="2937754"/>
                  </a:cubicBezTo>
                </a:path>
              </a:pathLst>
            </a:cu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22699" y="7506513"/>
              <a:ext cx="7772400" cy="1388454"/>
            </a:xfrm>
            <a:custGeom>
              <a:avLst/>
              <a:gdLst>
                <a:gd name="connsiteX0" fmla="*/ 0 w 7801583"/>
                <a:gd name="connsiteY0" fmla="*/ 0 h 2937754"/>
                <a:gd name="connsiteX1" fmla="*/ 7801583 w 7801583"/>
                <a:gd name="connsiteY1" fmla="*/ 2937754 h 2937754"/>
                <a:gd name="connsiteX0" fmla="*/ 0 w 7801583"/>
                <a:gd name="connsiteY0" fmla="*/ 0 h 2937754"/>
                <a:gd name="connsiteX1" fmla="*/ 7801583 w 7801583"/>
                <a:gd name="connsiteY1" fmla="*/ 2937754 h 2937754"/>
                <a:gd name="connsiteX0" fmla="*/ 0 w 7801583"/>
                <a:gd name="connsiteY0" fmla="*/ 0 h 3393197"/>
                <a:gd name="connsiteX1" fmla="*/ 7801583 w 7801583"/>
                <a:gd name="connsiteY1" fmla="*/ 2937754 h 3393197"/>
                <a:gd name="connsiteX0" fmla="*/ 0 w 7978001"/>
                <a:gd name="connsiteY0" fmla="*/ 0 h 2156178"/>
                <a:gd name="connsiteX1" fmla="*/ 7978001 w 7978001"/>
                <a:gd name="connsiteY1" fmla="*/ 1128409 h 2156178"/>
                <a:gd name="connsiteX0" fmla="*/ 0 w 7860389"/>
                <a:gd name="connsiteY0" fmla="*/ 58365 h 1709000"/>
                <a:gd name="connsiteX1" fmla="*/ 7860389 w 7860389"/>
                <a:gd name="connsiteY1" fmla="*/ 0 h 1709000"/>
                <a:gd name="connsiteX0" fmla="*/ 0 w 7860389"/>
                <a:gd name="connsiteY0" fmla="*/ 58365 h 1364886"/>
                <a:gd name="connsiteX1" fmla="*/ 7860389 w 7860389"/>
                <a:gd name="connsiteY1" fmla="*/ 0 h 1364886"/>
                <a:gd name="connsiteX0" fmla="*/ 0 w 7860389"/>
                <a:gd name="connsiteY0" fmla="*/ 58365 h 1388454"/>
                <a:gd name="connsiteX1" fmla="*/ 7860389 w 7860389"/>
                <a:gd name="connsiteY1" fmla="*/ 0 h 1388454"/>
              </a:gdLst>
              <a:ahLst/>
              <a:cxnLst>
                <a:cxn ang="0">
                  <a:pos x="connsiteX0" y="connsiteY0"/>
                </a:cxn>
                <a:cxn ang="0">
                  <a:pos x="connsiteX1" y="connsiteY1"/>
                </a:cxn>
              </a:cxnLst>
              <a:rect l="l" t="t" r="r" b="b"/>
              <a:pathLst>
                <a:path w="7860389" h="1388454">
                  <a:moveTo>
                    <a:pt x="0" y="58365"/>
                  </a:moveTo>
                  <a:cubicBezTo>
                    <a:pt x="3725907" y="2380033"/>
                    <a:pt x="6751517" y="1199745"/>
                    <a:pt x="7860389" y="0"/>
                  </a:cubicBezTo>
                </a:path>
              </a:pathLst>
            </a:cu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0"/>
            <a:ext cx="7772400" cy="1202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34353" y="123826"/>
            <a:ext cx="6703695" cy="954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353" y="1371600"/>
            <a:ext cx="6703695" cy="81153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214552" y="9677400"/>
            <a:ext cx="557848" cy="381000"/>
          </a:xfrm>
          <a:prstGeom prst="rect">
            <a:avLst/>
          </a:prstGeom>
        </p:spPr>
        <p:txBody>
          <a:bodyPr vert="horz" lIns="91440" tIns="45720" rIns="91440" bIns="45720" rtlCol="0" anchor="ctr"/>
          <a:lstStyle>
            <a:lvl1pPr algn="ctr">
              <a:defRPr sz="1020">
                <a:solidFill>
                  <a:schemeClr val="tx1">
                    <a:tint val="75000"/>
                  </a:schemeClr>
                </a:solidFill>
              </a:defRPr>
            </a:lvl1pPr>
          </a:lstStyle>
          <a:p>
            <a:fld id="{93CF9FE4-CEF9-42B4-A89B-DDB5DECFBE56}" type="slidenum">
              <a:rPr lang="en-US" smtClean="0"/>
              <a:pPr/>
              <a:t>‹#›</a:t>
            </a:fld>
            <a:endParaRPr lang="en-US" dirty="0"/>
          </a:p>
        </p:txBody>
      </p:sp>
      <p:sp>
        <p:nvSpPr>
          <p:cNvPr id="7" name="Rectangle 6"/>
          <p:cNvSpPr/>
          <p:nvPr userDrawn="1"/>
        </p:nvSpPr>
        <p:spPr>
          <a:xfrm>
            <a:off x="0" y="0"/>
            <a:ext cx="365760" cy="26775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7254875" y="-1"/>
            <a:ext cx="0" cy="82296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134303" y="9690100"/>
            <a:ext cx="354647" cy="238887"/>
            <a:chOff x="6836019" y="2073976"/>
            <a:chExt cx="3317776" cy="2234832"/>
          </a:xfrm>
        </p:grpSpPr>
        <p:sp>
          <p:nvSpPr>
            <p:cNvPr id="20" name="Freeform 16"/>
            <p:cNvSpPr>
              <a:spLocks/>
            </p:cNvSpPr>
            <p:nvPr/>
          </p:nvSpPr>
          <p:spPr bwMode="auto">
            <a:xfrm>
              <a:off x="8716587" y="2874782"/>
              <a:ext cx="1033093" cy="980059"/>
            </a:xfrm>
            <a:custGeom>
              <a:avLst/>
              <a:gdLst>
                <a:gd name="T0" fmla="*/ 487 w 974"/>
                <a:gd name="T1" fmla="*/ 0 h 924"/>
                <a:gd name="T2" fmla="*/ 371 w 974"/>
                <a:gd name="T3" fmla="*/ 354 h 924"/>
                <a:gd name="T4" fmla="*/ 0 w 974"/>
                <a:gd name="T5" fmla="*/ 354 h 924"/>
                <a:gd name="T6" fmla="*/ 301 w 974"/>
                <a:gd name="T7" fmla="*/ 573 h 924"/>
                <a:gd name="T8" fmla="*/ 196 w 974"/>
                <a:gd name="T9" fmla="*/ 913 h 924"/>
                <a:gd name="T10" fmla="*/ 487 w 974"/>
                <a:gd name="T11" fmla="*/ 708 h 924"/>
                <a:gd name="T12" fmla="*/ 786 w 974"/>
                <a:gd name="T13" fmla="*/ 924 h 924"/>
                <a:gd name="T14" fmla="*/ 673 w 974"/>
                <a:gd name="T15" fmla="*/ 573 h 924"/>
                <a:gd name="T16" fmla="*/ 974 w 974"/>
                <a:gd name="T17" fmla="*/ 354 h 924"/>
                <a:gd name="T18" fmla="*/ 602 w 974"/>
                <a:gd name="T19" fmla="*/ 354 h 924"/>
                <a:gd name="T20" fmla="*/ 487 w 974"/>
                <a:gd name="T21"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4" h="924">
                  <a:moveTo>
                    <a:pt x="487" y="0"/>
                  </a:moveTo>
                  <a:lnTo>
                    <a:pt x="371" y="354"/>
                  </a:lnTo>
                  <a:lnTo>
                    <a:pt x="0" y="354"/>
                  </a:lnTo>
                  <a:lnTo>
                    <a:pt x="301" y="573"/>
                  </a:lnTo>
                  <a:lnTo>
                    <a:pt x="196" y="913"/>
                  </a:lnTo>
                  <a:lnTo>
                    <a:pt x="487" y="708"/>
                  </a:lnTo>
                  <a:lnTo>
                    <a:pt x="786" y="924"/>
                  </a:lnTo>
                  <a:lnTo>
                    <a:pt x="673" y="573"/>
                  </a:lnTo>
                  <a:lnTo>
                    <a:pt x="974" y="354"/>
                  </a:lnTo>
                  <a:lnTo>
                    <a:pt x="602" y="354"/>
                  </a:lnTo>
                  <a:lnTo>
                    <a:pt x="4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8716587" y="2874782"/>
              <a:ext cx="516546" cy="375477"/>
            </a:xfrm>
            <a:custGeom>
              <a:avLst/>
              <a:gdLst>
                <a:gd name="T0" fmla="*/ 487 w 487"/>
                <a:gd name="T1" fmla="*/ 0 h 354"/>
                <a:gd name="T2" fmla="*/ 0 w 487"/>
                <a:gd name="T3" fmla="*/ 0 h 354"/>
                <a:gd name="T4" fmla="*/ 0 w 487"/>
                <a:gd name="T5" fmla="*/ 354 h 354"/>
                <a:gd name="T6" fmla="*/ 371 w 487"/>
                <a:gd name="T7" fmla="*/ 354 h 354"/>
                <a:gd name="T8" fmla="*/ 487 w 487"/>
                <a:gd name="T9" fmla="*/ 0 h 354"/>
              </a:gdLst>
              <a:ahLst/>
              <a:cxnLst>
                <a:cxn ang="0">
                  <a:pos x="T0" y="T1"/>
                </a:cxn>
                <a:cxn ang="0">
                  <a:pos x="T2" y="T3"/>
                </a:cxn>
                <a:cxn ang="0">
                  <a:pos x="T4" y="T5"/>
                </a:cxn>
                <a:cxn ang="0">
                  <a:pos x="T6" y="T7"/>
                </a:cxn>
                <a:cxn ang="0">
                  <a:pos x="T8" y="T9"/>
                </a:cxn>
              </a:cxnLst>
              <a:rect l="0" t="0" r="r" b="b"/>
              <a:pathLst>
                <a:path w="487" h="354">
                  <a:moveTo>
                    <a:pt x="487" y="0"/>
                  </a:moveTo>
                  <a:lnTo>
                    <a:pt x="0" y="0"/>
                  </a:lnTo>
                  <a:lnTo>
                    <a:pt x="0" y="354"/>
                  </a:lnTo>
                  <a:lnTo>
                    <a:pt x="371" y="354"/>
                  </a:lnTo>
                  <a:lnTo>
                    <a:pt x="487" y="0"/>
                  </a:lnTo>
                  <a:close/>
                </a:path>
              </a:pathLst>
            </a:custGeom>
            <a:solidFill>
              <a:srgbClr val="1BA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8716587" y="3250259"/>
              <a:ext cx="319262" cy="592915"/>
            </a:xfrm>
            <a:custGeom>
              <a:avLst/>
              <a:gdLst>
                <a:gd name="T0" fmla="*/ 266 w 266"/>
                <a:gd name="T1" fmla="*/ 193 h 493"/>
                <a:gd name="T2" fmla="*/ 0 w 266"/>
                <a:gd name="T3" fmla="*/ 0 h 493"/>
                <a:gd name="T4" fmla="*/ 0 w 266"/>
                <a:gd name="T5" fmla="*/ 134 h 493"/>
                <a:gd name="T6" fmla="*/ 127 w 266"/>
                <a:gd name="T7" fmla="*/ 451 h 493"/>
                <a:gd name="T8" fmla="*/ 173 w 266"/>
                <a:gd name="T9" fmla="*/ 493 h 493"/>
                <a:gd name="T10" fmla="*/ 266 w 266"/>
                <a:gd name="T11" fmla="*/ 193 h 493"/>
              </a:gdLst>
              <a:ahLst/>
              <a:cxnLst>
                <a:cxn ang="0">
                  <a:pos x="T0" y="T1"/>
                </a:cxn>
                <a:cxn ang="0">
                  <a:pos x="T2" y="T3"/>
                </a:cxn>
                <a:cxn ang="0">
                  <a:pos x="T4" y="T5"/>
                </a:cxn>
                <a:cxn ang="0">
                  <a:pos x="T6" y="T7"/>
                </a:cxn>
                <a:cxn ang="0">
                  <a:pos x="T8" y="T9"/>
                </a:cxn>
                <a:cxn ang="0">
                  <a:pos x="T10" y="T11"/>
                </a:cxn>
              </a:cxnLst>
              <a:rect l="0" t="0" r="r" b="b"/>
              <a:pathLst>
                <a:path w="266" h="493">
                  <a:moveTo>
                    <a:pt x="266" y="193"/>
                  </a:moveTo>
                  <a:cubicBezTo>
                    <a:pt x="0" y="0"/>
                    <a:pt x="0" y="0"/>
                    <a:pt x="0" y="0"/>
                  </a:cubicBezTo>
                  <a:cubicBezTo>
                    <a:pt x="0" y="134"/>
                    <a:pt x="0" y="134"/>
                    <a:pt x="0" y="134"/>
                  </a:cubicBezTo>
                  <a:cubicBezTo>
                    <a:pt x="0" y="257"/>
                    <a:pt x="42" y="363"/>
                    <a:pt x="127" y="451"/>
                  </a:cubicBezTo>
                  <a:cubicBezTo>
                    <a:pt x="142" y="466"/>
                    <a:pt x="157" y="480"/>
                    <a:pt x="173" y="493"/>
                  </a:cubicBezTo>
                  <a:lnTo>
                    <a:pt x="266" y="193"/>
                  </a:lnTo>
                  <a:close/>
                </a:path>
              </a:pathLst>
            </a:custGeom>
            <a:solidFill>
              <a:srgbClr val="9D9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9233133" y="2874782"/>
              <a:ext cx="516546" cy="375477"/>
            </a:xfrm>
            <a:custGeom>
              <a:avLst/>
              <a:gdLst>
                <a:gd name="T0" fmla="*/ 430 w 430"/>
                <a:gd name="T1" fmla="*/ 312 h 312"/>
                <a:gd name="T2" fmla="*/ 322 w 430"/>
                <a:gd name="T3" fmla="*/ 131 h 312"/>
                <a:gd name="T4" fmla="*/ 10 w 430"/>
                <a:gd name="T5" fmla="*/ 0 h 312"/>
                <a:gd name="T6" fmla="*/ 0 w 430"/>
                <a:gd name="T7" fmla="*/ 0 h 312"/>
                <a:gd name="T8" fmla="*/ 102 w 430"/>
                <a:gd name="T9" fmla="*/ 312 h 312"/>
                <a:gd name="T10" fmla="*/ 430 w 430"/>
                <a:gd name="T11" fmla="*/ 312 h 312"/>
              </a:gdLst>
              <a:ahLst/>
              <a:cxnLst>
                <a:cxn ang="0">
                  <a:pos x="T0" y="T1"/>
                </a:cxn>
                <a:cxn ang="0">
                  <a:pos x="T2" y="T3"/>
                </a:cxn>
                <a:cxn ang="0">
                  <a:pos x="T4" y="T5"/>
                </a:cxn>
                <a:cxn ang="0">
                  <a:pos x="T6" y="T7"/>
                </a:cxn>
                <a:cxn ang="0">
                  <a:pos x="T8" y="T9"/>
                </a:cxn>
                <a:cxn ang="0">
                  <a:pos x="T10" y="T11"/>
                </a:cxn>
              </a:cxnLst>
              <a:rect l="0" t="0" r="r" b="b"/>
              <a:pathLst>
                <a:path w="430" h="312">
                  <a:moveTo>
                    <a:pt x="430" y="312"/>
                  </a:moveTo>
                  <a:cubicBezTo>
                    <a:pt x="410" y="245"/>
                    <a:pt x="374" y="185"/>
                    <a:pt x="322" y="131"/>
                  </a:cubicBezTo>
                  <a:cubicBezTo>
                    <a:pt x="237" y="44"/>
                    <a:pt x="132" y="0"/>
                    <a:pt x="10" y="0"/>
                  </a:cubicBezTo>
                  <a:cubicBezTo>
                    <a:pt x="0" y="0"/>
                    <a:pt x="0" y="0"/>
                    <a:pt x="0" y="0"/>
                  </a:cubicBezTo>
                  <a:cubicBezTo>
                    <a:pt x="102" y="312"/>
                    <a:pt x="102" y="312"/>
                    <a:pt x="102" y="312"/>
                  </a:cubicBezTo>
                  <a:lnTo>
                    <a:pt x="430" y="312"/>
                  </a:lnTo>
                  <a:close/>
                </a:path>
              </a:pathLst>
            </a:custGeom>
            <a:solidFill>
              <a:srgbClr val="B8D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9430418" y="3250259"/>
              <a:ext cx="342596" cy="604582"/>
            </a:xfrm>
            <a:custGeom>
              <a:avLst/>
              <a:gdLst>
                <a:gd name="T0" fmla="*/ 266 w 285"/>
                <a:gd name="T1" fmla="*/ 0 h 503"/>
                <a:gd name="T2" fmla="*/ 0 w 285"/>
                <a:gd name="T3" fmla="*/ 193 h 503"/>
                <a:gd name="T4" fmla="*/ 100 w 285"/>
                <a:gd name="T5" fmla="*/ 503 h 503"/>
                <a:gd name="T6" fmla="*/ 158 w 285"/>
                <a:gd name="T7" fmla="*/ 451 h 503"/>
                <a:gd name="T8" fmla="*/ 285 w 285"/>
                <a:gd name="T9" fmla="*/ 134 h 503"/>
                <a:gd name="T10" fmla="*/ 266 w 285"/>
                <a:gd name="T11" fmla="*/ 0 h 503"/>
              </a:gdLst>
              <a:ahLst/>
              <a:cxnLst>
                <a:cxn ang="0">
                  <a:pos x="T0" y="T1"/>
                </a:cxn>
                <a:cxn ang="0">
                  <a:pos x="T2" y="T3"/>
                </a:cxn>
                <a:cxn ang="0">
                  <a:pos x="T4" y="T5"/>
                </a:cxn>
                <a:cxn ang="0">
                  <a:pos x="T6" y="T7"/>
                </a:cxn>
                <a:cxn ang="0">
                  <a:pos x="T8" y="T9"/>
                </a:cxn>
                <a:cxn ang="0">
                  <a:pos x="T10" y="T11"/>
                </a:cxn>
              </a:cxnLst>
              <a:rect l="0" t="0" r="r" b="b"/>
              <a:pathLst>
                <a:path w="285" h="503">
                  <a:moveTo>
                    <a:pt x="266" y="0"/>
                  </a:moveTo>
                  <a:cubicBezTo>
                    <a:pt x="0" y="193"/>
                    <a:pt x="0" y="193"/>
                    <a:pt x="0" y="193"/>
                  </a:cubicBezTo>
                  <a:cubicBezTo>
                    <a:pt x="100" y="503"/>
                    <a:pt x="100" y="503"/>
                    <a:pt x="100" y="503"/>
                  </a:cubicBezTo>
                  <a:cubicBezTo>
                    <a:pt x="120" y="487"/>
                    <a:pt x="139" y="470"/>
                    <a:pt x="158" y="451"/>
                  </a:cubicBezTo>
                  <a:cubicBezTo>
                    <a:pt x="243" y="363"/>
                    <a:pt x="285" y="257"/>
                    <a:pt x="285" y="134"/>
                  </a:cubicBezTo>
                  <a:cubicBezTo>
                    <a:pt x="285" y="87"/>
                    <a:pt x="279" y="42"/>
                    <a:pt x="266" y="0"/>
                  </a:cubicBezTo>
                  <a:close/>
                </a:path>
              </a:pathLst>
            </a:custGeom>
            <a:solidFill>
              <a:srgbClr val="F26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8924478" y="3625736"/>
              <a:ext cx="624735" cy="326686"/>
            </a:xfrm>
            <a:custGeom>
              <a:avLst/>
              <a:gdLst>
                <a:gd name="T0" fmla="*/ 257 w 520"/>
                <a:gd name="T1" fmla="*/ 0 h 272"/>
                <a:gd name="T2" fmla="*/ 0 w 520"/>
                <a:gd name="T3" fmla="*/ 181 h 272"/>
                <a:gd name="T4" fmla="*/ 267 w 520"/>
                <a:gd name="T5" fmla="*/ 272 h 272"/>
                <a:gd name="T6" fmla="*/ 520 w 520"/>
                <a:gd name="T7" fmla="*/ 191 h 272"/>
                <a:gd name="T8" fmla="*/ 257 w 520"/>
                <a:gd name="T9" fmla="*/ 0 h 272"/>
              </a:gdLst>
              <a:ahLst/>
              <a:cxnLst>
                <a:cxn ang="0">
                  <a:pos x="T0" y="T1"/>
                </a:cxn>
                <a:cxn ang="0">
                  <a:pos x="T2" y="T3"/>
                </a:cxn>
                <a:cxn ang="0">
                  <a:pos x="T4" y="T5"/>
                </a:cxn>
                <a:cxn ang="0">
                  <a:pos x="T6" y="T7"/>
                </a:cxn>
                <a:cxn ang="0">
                  <a:pos x="T8" y="T9"/>
                </a:cxn>
              </a:cxnLst>
              <a:rect l="0" t="0" r="r" b="b"/>
              <a:pathLst>
                <a:path w="520" h="272">
                  <a:moveTo>
                    <a:pt x="257" y="0"/>
                  </a:moveTo>
                  <a:cubicBezTo>
                    <a:pt x="0" y="181"/>
                    <a:pt x="0" y="181"/>
                    <a:pt x="0" y="181"/>
                  </a:cubicBezTo>
                  <a:cubicBezTo>
                    <a:pt x="76" y="242"/>
                    <a:pt x="165" y="272"/>
                    <a:pt x="267" y="272"/>
                  </a:cubicBezTo>
                  <a:cubicBezTo>
                    <a:pt x="363" y="272"/>
                    <a:pt x="447" y="245"/>
                    <a:pt x="520" y="191"/>
                  </a:cubicBezTo>
                  <a:lnTo>
                    <a:pt x="257" y="0"/>
                  </a:lnTo>
                  <a:close/>
                </a:path>
              </a:pathLst>
            </a:custGeom>
            <a:solidFill>
              <a:srgbClr val="B92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6836019" y="2519457"/>
              <a:ext cx="1430844" cy="1789351"/>
            </a:xfrm>
            <a:custGeom>
              <a:avLst/>
              <a:gdLst>
                <a:gd name="T0" fmla="*/ 751 w 1190"/>
                <a:gd name="T1" fmla="*/ 1488 h 1488"/>
                <a:gd name="T2" fmla="*/ 221 w 1190"/>
                <a:gd name="T3" fmla="*/ 1271 h 1488"/>
                <a:gd name="T4" fmla="*/ 0 w 1190"/>
                <a:gd name="T5" fmla="*/ 746 h 1488"/>
                <a:gd name="T6" fmla="*/ 221 w 1190"/>
                <a:gd name="T7" fmla="*/ 219 h 1488"/>
                <a:gd name="T8" fmla="*/ 751 w 1190"/>
                <a:gd name="T9" fmla="*/ 0 h 1488"/>
                <a:gd name="T10" fmla="*/ 1190 w 1190"/>
                <a:gd name="T11" fmla="*/ 0 h 1488"/>
                <a:gd name="T12" fmla="*/ 1103 w 1190"/>
                <a:gd name="T13" fmla="*/ 209 h 1488"/>
                <a:gd name="T14" fmla="*/ 894 w 1190"/>
                <a:gd name="T15" fmla="*/ 296 h 1488"/>
                <a:gd name="T16" fmla="*/ 751 w 1190"/>
                <a:gd name="T17" fmla="*/ 296 h 1488"/>
                <a:gd name="T18" fmla="*/ 438 w 1190"/>
                <a:gd name="T19" fmla="*/ 429 h 1488"/>
                <a:gd name="T20" fmla="*/ 308 w 1190"/>
                <a:gd name="T21" fmla="*/ 746 h 1488"/>
                <a:gd name="T22" fmla="*/ 438 w 1190"/>
                <a:gd name="T23" fmla="*/ 1061 h 1488"/>
                <a:gd name="T24" fmla="*/ 751 w 1190"/>
                <a:gd name="T25" fmla="*/ 1192 h 1488"/>
                <a:gd name="T26" fmla="*/ 894 w 1190"/>
                <a:gd name="T27" fmla="*/ 1192 h 1488"/>
                <a:gd name="T28" fmla="*/ 1103 w 1190"/>
                <a:gd name="T29" fmla="*/ 1279 h 1488"/>
                <a:gd name="T30" fmla="*/ 1190 w 1190"/>
                <a:gd name="T31" fmla="*/ 1488 h 1488"/>
                <a:gd name="T32" fmla="*/ 751 w 1190"/>
                <a:gd name="T33"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0" h="1488">
                  <a:moveTo>
                    <a:pt x="751" y="1488"/>
                  </a:moveTo>
                  <a:cubicBezTo>
                    <a:pt x="545" y="1488"/>
                    <a:pt x="369" y="1416"/>
                    <a:pt x="221" y="1271"/>
                  </a:cubicBezTo>
                  <a:cubicBezTo>
                    <a:pt x="73" y="1127"/>
                    <a:pt x="0" y="952"/>
                    <a:pt x="0" y="746"/>
                  </a:cubicBezTo>
                  <a:cubicBezTo>
                    <a:pt x="0" y="540"/>
                    <a:pt x="73" y="364"/>
                    <a:pt x="221" y="219"/>
                  </a:cubicBezTo>
                  <a:cubicBezTo>
                    <a:pt x="369" y="73"/>
                    <a:pt x="545" y="0"/>
                    <a:pt x="751" y="0"/>
                  </a:cubicBezTo>
                  <a:cubicBezTo>
                    <a:pt x="1190" y="0"/>
                    <a:pt x="1190" y="0"/>
                    <a:pt x="1190" y="0"/>
                  </a:cubicBezTo>
                  <a:cubicBezTo>
                    <a:pt x="1190" y="82"/>
                    <a:pt x="1161" y="152"/>
                    <a:pt x="1103" y="209"/>
                  </a:cubicBezTo>
                  <a:cubicBezTo>
                    <a:pt x="1046" y="267"/>
                    <a:pt x="976" y="296"/>
                    <a:pt x="894" y="296"/>
                  </a:cubicBezTo>
                  <a:cubicBezTo>
                    <a:pt x="751" y="296"/>
                    <a:pt x="751" y="296"/>
                    <a:pt x="751" y="296"/>
                  </a:cubicBezTo>
                  <a:cubicBezTo>
                    <a:pt x="628" y="296"/>
                    <a:pt x="524" y="340"/>
                    <a:pt x="438" y="429"/>
                  </a:cubicBezTo>
                  <a:cubicBezTo>
                    <a:pt x="352" y="517"/>
                    <a:pt x="308" y="623"/>
                    <a:pt x="308" y="746"/>
                  </a:cubicBezTo>
                  <a:cubicBezTo>
                    <a:pt x="308" y="869"/>
                    <a:pt x="352" y="974"/>
                    <a:pt x="438" y="1061"/>
                  </a:cubicBezTo>
                  <a:cubicBezTo>
                    <a:pt x="524" y="1148"/>
                    <a:pt x="628" y="1192"/>
                    <a:pt x="751" y="1192"/>
                  </a:cubicBezTo>
                  <a:cubicBezTo>
                    <a:pt x="894" y="1192"/>
                    <a:pt x="894" y="1192"/>
                    <a:pt x="894" y="1192"/>
                  </a:cubicBezTo>
                  <a:cubicBezTo>
                    <a:pt x="976" y="1192"/>
                    <a:pt x="1046" y="1221"/>
                    <a:pt x="1103" y="1279"/>
                  </a:cubicBezTo>
                  <a:cubicBezTo>
                    <a:pt x="1161" y="1336"/>
                    <a:pt x="1190" y="1406"/>
                    <a:pt x="1190" y="1488"/>
                  </a:cubicBezTo>
                  <a:lnTo>
                    <a:pt x="751" y="148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noEditPoints="1"/>
            </p:cNvSpPr>
            <p:nvPr/>
          </p:nvSpPr>
          <p:spPr bwMode="auto">
            <a:xfrm>
              <a:off x="8340049" y="2073976"/>
              <a:ext cx="1812685" cy="2234832"/>
            </a:xfrm>
            <a:custGeom>
              <a:avLst/>
              <a:gdLst>
                <a:gd name="T0" fmla="*/ 313 w 1508"/>
                <a:gd name="T1" fmla="*/ 312 h 1858"/>
                <a:gd name="T2" fmla="*/ 313 w 1508"/>
                <a:gd name="T3" fmla="*/ 370 h 1858"/>
                <a:gd name="T4" fmla="*/ 753 w 1508"/>
                <a:gd name="T5" fmla="*/ 370 h 1858"/>
                <a:gd name="T6" fmla="*/ 1286 w 1508"/>
                <a:gd name="T7" fmla="*/ 587 h 1858"/>
                <a:gd name="T8" fmla="*/ 1508 w 1508"/>
                <a:gd name="T9" fmla="*/ 1112 h 1858"/>
                <a:gd name="T10" fmla="*/ 1285 w 1508"/>
                <a:gd name="T11" fmla="*/ 1639 h 1858"/>
                <a:gd name="T12" fmla="*/ 753 w 1508"/>
                <a:gd name="T13" fmla="*/ 1858 h 1858"/>
                <a:gd name="T14" fmla="*/ 223 w 1508"/>
                <a:gd name="T15" fmla="*/ 1639 h 1858"/>
                <a:gd name="T16" fmla="*/ 0 w 1508"/>
                <a:gd name="T17" fmla="*/ 1112 h 1858"/>
                <a:gd name="T18" fmla="*/ 0 w 1508"/>
                <a:gd name="T19" fmla="*/ 0 h 1858"/>
                <a:gd name="T20" fmla="*/ 221 w 1508"/>
                <a:gd name="T21" fmla="*/ 92 h 1858"/>
                <a:gd name="T22" fmla="*/ 313 w 1508"/>
                <a:gd name="T23" fmla="*/ 312 h 1858"/>
                <a:gd name="T24" fmla="*/ 1192 w 1508"/>
                <a:gd name="T25" fmla="*/ 1112 h 1858"/>
                <a:gd name="T26" fmla="*/ 1065 w 1508"/>
                <a:gd name="T27" fmla="*/ 797 h 1858"/>
                <a:gd name="T28" fmla="*/ 753 w 1508"/>
                <a:gd name="T29" fmla="*/ 666 h 1858"/>
                <a:gd name="T30" fmla="*/ 313 w 1508"/>
                <a:gd name="T31" fmla="*/ 666 h 1858"/>
                <a:gd name="T32" fmla="*/ 313 w 1508"/>
                <a:gd name="T33" fmla="*/ 1112 h 1858"/>
                <a:gd name="T34" fmla="*/ 440 w 1508"/>
                <a:gd name="T35" fmla="*/ 1429 h 1858"/>
                <a:gd name="T36" fmla="*/ 753 w 1508"/>
                <a:gd name="T37" fmla="*/ 1562 h 1858"/>
                <a:gd name="T38" fmla="*/ 1065 w 1508"/>
                <a:gd name="T39" fmla="*/ 1429 h 1858"/>
                <a:gd name="T40" fmla="*/ 1192 w 1508"/>
                <a:gd name="T41" fmla="*/ 1112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8" h="1858">
                  <a:moveTo>
                    <a:pt x="313" y="312"/>
                  </a:moveTo>
                  <a:cubicBezTo>
                    <a:pt x="313" y="370"/>
                    <a:pt x="313" y="370"/>
                    <a:pt x="313" y="370"/>
                  </a:cubicBezTo>
                  <a:cubicBezTo>
                    <a:pt x="753" y="370"/>
                    <a:pt x="753" y="370"/>
                    <a:pt x="753" y="370"/>
                  </a:cubicBezTo>
                  <a:cubicBezTo>
                    <a:pt x="960" y="370"/>
                    <a:pt x="1138" y="442"/>
                    <a:pt x="1286" y="587"/>
                  </a:cubicBezTo>
                  <a:cubicBezTo>
                    <a:pt x="1434" y="731"/>
                    <a:pt x="1508" y="906"/>
                    <a:pt x="1508" y="1112"/>
                  </a:cubicBezTo>
                  <a:cubicBezTo>
                    <a:pt x="1508" y="1318"/>
                    <a:pt x="1434" y="1494"/>
                    <a:pt x="1285" y="1639"/>
                  </a:cubicBezTo>
                  <a:cubicBezTo>
                    <a:pt x="1137" y="1785"/>
                    <a:pt x="959" y="1858"/>
                    <a:pt x="753" y="1858"/>
                  </a:cubicBezTo>
                  <a:cubicBezTo>
                    <a:pt x="548" y="1858"/>
                    <a:pt x="371" y="1785"/>
                    <a:pt x="223" y="1639"/>
                  </a:cubicBezTo>
                  <a:cubicBezTo>
                    <a:pt x="74" y="1494"/>
                    <a:pt x="0" y="1318"/>
                    <a:pt x="0" y="1112"/>
                  </a:cubicBezTo>
                  <a:cubicBezTo>
                    <a:pt x="0" y="0"/>
                    <a:pt x="0" y="0"/>
                    <a:pt x="0" y="0"/>
                  </a:cubicBezTo>
                  <a:cubicBezTo>
                    <a:pt x="86" y="0"/>
                    <a:pt x="159" y="31"/>
                    <a:pt x="221" y="92"/>
                  </a:cubicBezTo>
                  <a:cubicBezTo>
                    <a:pt x="282" y="153"/>
                    <a:pt x="313" y="227"/>
                    <a:pt x="313" y="312"/>
                  </a:cubicBezTo>
                  <a:close/>
                  <a:moveTo>
                    <a:pt x="1192" y="1112"/>
                  </a:moveTo>
                  <a:cubicBezTo>
                    <a:pt x="1192" y="989"/>
                    <a:pt x="1150" y="884"/>
                    <a:pt x="1065" y="797"/>
                  </a:cubicBezTo>
                  <a:cubicBezTo>
                    <a:pt x="980" y="710"/>
                    <a:pt x="875" y="666"/>
                    <a:pt x="753" y="666"/>
                  </a:cubicBezTo>
                  <a:cubicBezTo>
                    <a:pt x="313" y="666"/>
                    <a:pt x="313" y="666"/>
                    <a:pt x="313" y="666"/>
                  </a:cubicBezTo>
                  <a:cubicBezTo>
                    <a:pt x="313" y="1112"/>
                    <a:pt x="313" y="1112"/>
                    <a:pt x="313" y="1112"/>
                  </a:cubicBezTo>
                  <a:cubicBezTo>
                    <a:pt x="313" y="1235"/>
                    <a:pt x="355" y="1341"/>
                    <a:pt x="440" y="1429"/>
                  </a:cubicBezTo>
                  <a:cubicBezTo>
                    <a:pt x="525" y="1518"/>
                    <a:pt x="630" y="1562"/>
                    <a:pt x="753" y="1562"/>
                  </a:cubicBezTo>
                  <a:cubicBezTo>
                    <a:pt x="875" y="1562"/>
                    <a:pt x="980" y="1518"/>
                    <a:pt x="1065" y="1429"/>
                  </a:cubicBezTo>
                  <a:cubicBezTo>
                    <a:pt x="1150" y="1341"/>
                    <a:pt x="1192" y="1235"/>
                    <a:pt x="1192" y="111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9954389" y="2517336"/>
              <a:ext cx="79550" cy="109249"/>
            </a:xfrm>
            <a:custGeom>
              <a:avLst/>
              <a:gdLst>
                <a:gd name="T0" fmla="*/ 30 w 75"/>
                <a:gd name="T1" fmla="*/ 12 h 103"/>
                <a:gd name="T2" fmla="*/ 0 w 75"/>
                <a:gd name="T3" fmla="*/ 12 h 103"/>
                <a:gd name="T4" fmla="*/ 0 w 75"/>
                <a:gd name="T5" fmla="*/ 0 h 103"/>
                <a:gd name="T6" fmla="*/ 75 w 75"/>
                <a:gd name="T7" fmla="*/ 0 h 103"/>
                <a:gd name="T8" fmla="*/ 75 w 75"/>
                <a:gd name="T9" fmla="*/ 12 h 103"/>
                <a:gd name="T10" fmla="*/ 44 w 75"/>
                <a:gd name="T11" fmla="*/ 12 h 103"/>
                <a:gd name="T12" fmla="*/ 44 w 75"/>
                <a:gd name="T13" fmla="*/ 103 h 103"/>
                <a:gd name="T14" fmla="*/ 30 w 75"/>
                <a:gd name="T15" fmla="*/ 103 h 103"/>
                <a:gd name="T16" fmla="*/ 30 w 75"/>
                <a:gd name="T17"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3">
                  <a:moveTo>
                    <a:pt x="30" y="12"/>
                  </a:moveTo>
                  <a:lnTo>
                    <a:pt x="0" y="12"/>
                  </a:lnTo>
                  <a:lnTo>
                    <a:pt x="0" y="0"/>
                  </a:lnTo>
                  <a:lnTo>
                    <a:pt x="75" y="0"/>
                  </a:lnTo>
                  <a:lnTo>
                    <a:pt x="75" y="12"/>
                  </a:lnTo>
                  <a:lnTo>
                    <a:pt x="44" y="12"/>
                  </a:lnTo>
                  <a:lnTo>
                    <a:pt x="44" y="103"/>
                  </a:lnTo>
                  <a:lnTo>
                    <a:pt x="30" y="103"/>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10043485" y="2517336"/>
              <a:ext cx="110310" cy="109249"/>
            </a:xfrm>
            <a:custGeom>
              <a:avLst/>
              <a:gdLst>
                <a:gd name="T0" fmla="*/ 79 w 92"/>
                <a:gd name="T1" fmla="*/ 50 h 90"/>
                <a:gd name="T2" fmla="*/ 77 w 92"/>
                <a:gd name="T3" fmla="*/ 11 h 90"/>
                <a:gd name="T4" fmla="*/ 77 w 92"/>
                <a:gd name="T5" fmla="*/ 11 h 90"/>
                <a:gd name="T6" fmla="*/ 65 w 92"/>
                <a:gd name="T7" fmla="*/ 46 h 90"/>
                <a:gd name="T8" fmla="*/ 50 w 92"/>
                <a:gd name="T9" fmla="*/ 90 h 90"/>
                <a:gd name="T10" fmla="*/ 41 w 92"/>
                <a:gd name="T11" fmla="*/ 90 h 90"/>
                <a:gd name="T12" fmla="*/ 26 w 92"/>
                <a:gd name="T13" fmla="*/ 47 h 90"/>
                <a:gd name="T14" fmla="*/ 16 w 92"/>
                <a:gd name="T15" fmla="*/ 11 h 90"/>
                <a:gd name="T16" fmla="*/ 15 w 92"/>
                <a:gd name="T17" fmla="*/ 11 h 90"/>
                <a:gd name="T18" fmla="*/ 14 w 92"/>
                <a:gd name="T19" fmla="*/ 51 h 90"/>
                <a:gd name="T20" fmla="*/ 11 w 92"/>
                <a:gd name="T21" fmla="*/ 90 h 90"/>
                <a:gd name="T22" fmla="*/ 0 w 92"/>
                <a:gd name="T23" fmla="*/ 90 h 90"/>
                <a:gd name="T24" fmla="*/ 6 w 92"/>
                <a:gd name="T25" fmla="*/ 0 h 90"/>
                <a:gd name="T26" fmla="*/ 21 w 92"/>
                <a:gd name="T27" fmla="*/ 0 h 90"/>
                <a:gd name="T28" fmla="*/ 37 w 92"/>
                <a:gd name="T29" fmla="*/ 43 h 90"/>
                <a:gd name="T30" fmla="*/ 46 w 92"/>
                <a:gd name="T31" fmla="*/ 74 h 90"/>
                <a:gd name="T32" fmla="*/ 46 w 92"/>
                <a:gd name="T33" fmla="*/ 74 h 90"/>
                <a:gd name="T34" fmla="*/ 56 w 92"/>
                <a:gd name="T35" fmla="*/ 43 h 90"/>
                <a:gd name="T36" fmla="*/ 72 w 92"/>
                <a:gd name="T37" fmla="*/ 0 h 90"/>
                <a:gd name="T38" fmla="*/ 87 w 92"/>
                <a:gd name="T39" fmla="*/ 0 h 90"/>
                <a:gd name="T40" fmla="*/ 92 w 92"/>
                <a:gd name="T41" fmla="*/ 90 h 90"/>
                <a:gd name="T42" fmla="*/ 81 w 92"/>
                <a:gd name="T43" fmla="*/ 90 h 90"/>
                <a:gd name="T44" fmla="*/ 79 w 92"/>
                <a:gd name="T45"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90">
                  <a:moveTo>
                    <a:pt x="79" y="50"/>
                  </a:moveTo>
                  <a:cubicBezTo>
                    <a:pt x="78" y="38"/>
                    <a:pt x="77" y="23"/>
                    <a:pt x="77" y="11"/>
                  </a:cubicBezTo>
                  <a:cubicBezTo>
                    <a:pt x="77" y="11"/>
                    <a:pt x="77" y="11"/>
                    <a:pt x="77" y="11"/>
                  </a:cubicBezTo>
                  <a:cubicBezTo>
                    <a:pt x="74" y="22"/>
                    <a:pt x="70" y="33"/>
                    <a:pt x="65" y="46"/>
                  </a:cubicBezTo>
                  <a:cubicBezTo>
                    <a:pt x="50" y="90"/>
                    <a:pt x="50" y="90"/>
                    <a:pt x="50" y="90"/>
                  </a:cubicBezTo>
                  <a:cubicBezTo>
                    <a:pt x="41" y="90"/>
                    <a:pt x="41" y="90"/>
                    <a:pt x="41" y="90"/>
                  </a:cubicBezTo>
                  <a:cubicBezTo>
                    <a:pt x="26" y="47"/>
                    <a:pt x="26" y="47"/>
                    <a:pt x="26" y="47"/>
                  </a:cubicBezTo>
                  <a:cubicBezTo>
                    <a:pt x="22" y="34"/>
                    <a:pt x="18" y="22"/>
                    <a:pt x="16" y="11"/>
                  </a:cubicBezTo>
                  <a:cubicBezTo>
                    <a:pt x="15" y="11"/>
                    <a:pt x="15" y="11"/>
                    <a:pt x="15" y="11"/>
                  </a:cubicBezTo>
                  <a:cubicBezTo>
                    <a:pt x="15" y="23"/>
                    <a:pt x="14" y="38"/>
                    <a:pt x="14" y="51"/>
                  </a:cubicBezTo>
                  <a:cubicBezTo>
                    <a:pt x="11" y="90"/>
                    <a:pt x="11" y="90"/>
                    <a:pt x="11" y="90"/>
                  </a:cubicBezTo>
                  <a:cubicBezTo>
                    <a:pt x="0" y="90"/>
                    <a:pt x="0" y="90"/>
                    <a:pt x="0" y="90"/>
                  </a:cubicBezTo>
                  <a:cubicBezTo>
                    <a:pt x="6" y="0"/>
                    <a:pt x="6" y="0"/>
                    <a:pt x="6" y="0"/>
                  </a:cubicBezTo>
                  <a:cubicBezTo>
                    <a:pt x="21" y="0"/>
                    <a:pt x="21" y="0"/>
                    <a:pt x="21" y="0"/>
                  </a:cubicBezTo>
                  <a:cubicBezTo>
                    <a:pt x="37" y="43"/>
                    <a:pt x="37" y="43"/>
                    <a:pt x="37" y="43"/>
                  </a:cubicBezTo>
                  <a:cubicBezTo>
                    <a:pt x="40" y="55"/>
                    <a:pt x="43" y="64"/>
                    <a:pt x="46" y="74"/>
                  </a:cubicBezTo>
                  <a:cubicBezTo>
                    <a:pt x="46" y="74"/>
                    <a:pt x="46" y="74"/>
                    <a:pt x="46" y="74"/>
                  </a:cubicBezTo>
                  <a:cubicBezTo>
                    <a:pt x="48" y="65"/>
                    <a:pt x="52" y="55"/>
                    <a:pt x="56" y="43"/>
                  </a:cubicBezTo>
                  <a:cubicBezTo>
                    <a:pt x="72" y="0"/>
                    <a:pt x="72" y="0"/>
                    <a:pt x="72" y="0"/>
                  </a:cubicBezTo>
                  <a:cubicBezTo>
                    <a:pt x="87" y="0"/>
                    <a:pt x="87" y="0"/>
                    <a:pt x="87" y="0"/>
                  </a:cubicBezTo>
                  <a:cubicBezTo>
                    <a:pt x="92" y="90"/>
                    <a:pt x="92" y="90"/>
                    <a:pt x="92" y="90"/>
                  </a:cubicBezTo>
                  <a:cubicBezTo>
                    <a:pt x="81" y="90"/>
                    <a:pt x="81" y="90"/>
                    <a:pt x="81" y="90"/>
                  </a:cubicBezTo>
                  <a:lnTo>
                    <a:pt x="79"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28906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91" r:id="rId4"/>
  </p:sldLayoutIdLst>
  <p:hf hdr="0" ftr="0" dt="0"/>
  <p:txStyles>
    <p:titleStyle>
      <a:lvl1pPr algn="l" defTabSz="77724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36" userDrawn="1">
          <p15:clr>
            <a:srgbClr val="F26B43"/>
          </p15:clr>
        </p15:guide>
        <p15:guide id="2" orient="horz" pos="5976" userDrawn="1">
          <p15:clr>
            <a:srgbClr val="F26B43"/>
          </p15:clr>
        </p15:guide>
        <p15:guide id="3" pos="4570" userDrawn="1">
          <p15:clr>
            <a:srgbClr val="F26B43"/>
          </p15:clr>
        </p15:guide>
        <p15:guide id="4" orient="horz" pos="72" userDrawn="1">
          <p15:clr>
            <a:srgbClr val="F26B43"/>
          </p15:clr>
        </p15:guide>
        <p15:guide id="5"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4/relationships/chartEx" Target="../charts/chartEx6.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mailto:sales@chillibreeze.com" TargetMode="External"/><Relationship Id="rId4" Type="http://schemas.openxmlformats.org/officeDocument/2006/relationships/hyperlink" Target="http://www.chillibreeze.com/" TargetMode="Externa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4/relationships/chartEx" Target="../charts/chartEx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4/relationships/chartEx" Target="../charts/chartEx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14/relationships/chartEx" Target="../charts/chartEx5.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95000"/>
              </a:schemeClr>
            </a:gs>
            <a:gs pos="50000">
              <a:schemeClr val="bg1">
                <a:lumMod val="8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852715" y="1568739"/>
            <a:ext cx="6066971" cy="2523768"/>
          </a:xfrm>
          <a:prstGeom prst="rect">
            <a:avLst/>
          </a:prstGeom>
          <a:noFill/>
          <a:ln w="12700" cap="flat" cmpd="sng" algn="ctr">
            <a:noFill/>
            <a:prstDash val="solid"/>
            <a:miter lim="800000"/>
          </a:ln>
          <a:effectLst/>
        </p:spPr>
        <p:txBody>
          <a:bodyPr wrap="square" lIns="0" tIns="0" rIns="0" bIns="0" rtlCol="0" anchor="ctr">
            <a:spAutoFit/>
          </a:bodyPr>
          <a:lstStyle/>
          <a:p>
            <a:pPr marL="0" marR="0" lvl="0" indent="0" defTabSz="914400" eaLnBrk="1" fontAlgn="auto" latinLnBrk="0" hangingPunct="1">
              <a:spcBef>
                <a:spcPts val="0"/>
              </a:spcBef>
              <a:spcAft>
                <a:spcPts val="0"/>
              </a:spcAft>
              <a:buClrTx/>
              <a:buSzTx/>
              <a:buFontTx/>
              <a:buNone/>
              <a:tabLst/>
              <a:defRPr/>
            </a:pPr>
            <a:r>
              <a:rPr kumimoji="0" lang="en-US" sz="6000" b="0" i="0" u="none" strike="noStrike" kern="0" cap="none" spc="0" normalizeH="0" baseline="0" noProof="0" dirty="0">
                <a:ln>
                  <a:noFill/>
                </a:ln>
                <a:solidFill>
                  <a:schemeClr val="bg2"/>
                </a:solidFill>
                <a:effectLst/>
                <a:uLnTx/>
                <a:uFillTx/>
                <a:latin typeface="Segoe UI Light"/>
              </a:rPr>
              <a:t>How to Use the </a:t>
            </a:r>
            <a:br>
              <a:rPr kumimoji="0" lang="en-US" sz="6000" b="0" i="0" u="none" strike="noStrike" kern="0" cap="none" spc="0" normalizeH="0" baseline="0" noProof="0" dirty="0">
                <a:ln>
                  <a:noFill/>
                </a:ln>
                <a:solidFill>
                  <a:schemeClr val="bg2"/>
                </a:solidFill>
                <a:effectLst/>
                <a:uLnTx/>
                <a:uFillTx/>
                <a:latin typeface="Segoe UI Light"/>
              </a:rPr>
            </a:br>
            <a:r>
              <a:rPr kumimoji="0" lang="en-US" sz="4400" i="0" u="none" strike="noStrike" kern="0" cap="none" spc="0" normalizeH="0" baseline="0" noProof="0" dirty="0">
                <a:ln>
                  <a:noFill/>
                </a:ln>
                <a:solidFill>
                  <a:schemeClr val="accent3"/>
                </a:solidFill>
                <a:effectLst/>
                <a:uLnTx/>
                <a:uFillTx/>
                <a:latin typeface="Segoe UI Semibold" panose="020B0702040204020203" pitchFamily="34" charset="0"/>
                <a:cs typeface="Segoe UI Semibold" panose="020B0702040204020203" pitchFamily="34" charset="0"/>
              </a:rPr>
              <a:t>NEW CHART TYPES </a:t>
            </a:r>
            <a:br>
              <a:rPr kumimoji="0" lang="en-US" sz="6000" b="0" i="0" u="none" strike="noStrike" kern="0" cap="none" spc="0" normalizeH="0" baseline="0" noProof="0" dirty="0">
                <a:ln>
                  <a:noFill/>
                </a:ln>
                <a:solidFill>
                  <a:schemeClr val="bg2"/>
                </a:solidFill>
                <a:effectLst/>
                <a:uLnTx/>
                <a:uFillTx/>
                <a:latin typeface="Segoe UI Semibold" panose="020B0702040204020203" pitchFamily="34" charset="0"/>
                <a:cs typeface="Segoe UI Semibold" panose="020B0702040204020203" pitchFamily="34" charset="0"/>
              </a:rPr>
            </a:br>
            <a:r>
              <a:rPr kumimoji="0" lang="en-US" sz="6000" b="0" i="0" u="none" strike="noStrike" kern="0" cap="none" spc="0" normalizeH="0" baseline="0" noProof="0" dirty="0">
                <a:ln>
                  <a:noFill/>
                </a:ln>
                <a:solidFill>
                  <a:schemeClr val="bg2"/>
                </a:solidFill>
                <a:effectLst/>
                <a:uLnTx/>
                <a:uFillTx/>
                <a:latin typeface="Segoe UI Light"/>
              </a:rPr>
              <a:t>in Office 2016 </a:t>
            </a:r>
          </a:p>
        </p:txBody>
      </p:sp>
      <p:grpSp>
        <p:nvGrpSpPr>
          <p:cNvPr id="8" name="Group 7"/>
          <p:cNvGrpSpPr/>
          <p:nvPr/>
        </p:nvGrpSpPr>
        <p:grpSpPr>
          <a:xfrm>
            <a:off x="6105352" y="8830930"/>
            <a:ext cx="1076983" cy="725447"/>
            <a:chOff x="6836019" y="2073976"/>
            <a:chExt cx="3317776" cy="2234832"/>
          </a:xfrm>
        </p:grpSpPr>
        <p:sp>
          <p:nvSpPr>
            <p:cNvPr id="9" name="Freeform 16"/>
            <p:cNvSpPr>
              <a:spLocks/>
            </p:cNvSpPr>
            <p:nvPr/>
          </p:nvSpPr>
          <p:spPr bwMode="auto">
            <a:xfrm>
              <a:off x="8716587" y="2874782"/>
              <a:ext cx="1033093" cy="980059"/>
            </a:xfrm>
            <a:custGeom>
              <a:avLst/>
              <a:gdLst>
                <a:gd name="T0" fmla="*/ 487 w 974"/>
                <a:gd name="T1" fmla="*/ 0 h 924"/>
                <a:gd name="T2" fmla="*/ 371 w 974"/>
                <a:gd name="T3" fmla="*/ 354 h 924"/>
                <a:gd name="T4" fmla="*/ 0 w 974"/>
                <a:gd name="T5" fmla="*/ 354 h 924"/>
                <a:gd name="T6" fmla="*/ 301 w 974"/>
                <a:gd name="T7" fmla="*/ 573 h 924"/>
                <a:gd name="T8" fmla="*/ 196 w 974"/>
                <a:gd name="T9" fmla="*/ 913 h 924"/>
                <a:gd name="T10" fmla="*/ 487 w 974"/>
                <a:gd name="T11" fmla="*/ 708 h 924"/>
                <a:gd name="T12" fmla="*/ 786 w 974"/>
                <a:gd name="T13" fmla="*/ 924 h 924"/>
                <a:gd name="T14" fmla="*/ 673 w 974"/>
                <a:gd name="T15" fmla="*/ 573 h 924"/>
                <a:gd name="T16" fmla="*/ 974 w 974"/>
                <a:gd name="T17" fmla="*/ 354 h 924"/>
                <a:gd name="T18" fmla="*/ 602 w 974"/>
                <a:gd name="T19" fmla="*/ 354 h 924"/>
                <a:gd name="T20" fmla="*/ 487 w 974"/>
                <a:gd name="T21"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4" h="924">
                  <a:moveTo>
                    <a:pt x="487" y="0"/>
                  </a:moveTo>
                  <a:lnTo>
                    <a:pt x="371" y="354"/>
                  </a:lnTo>
                  <a:lnTo>
                    <a:pt x="0" y="354"/>
                  </a:lnTo>
                  <a:lnTo>
                    <a:pt x="301" y="573"/>
                  </a:lnTo>
                  <a:lnTo>
                    <a:pt x="196" y="913"/>
                  </a:lnTo>
                  <a:lnTo>
                    <a:pt x="487" y="708"/>
                  </a:lnTo>
                  <a:lnTo>
                    <a:pt x="786" y="924"/>
                  </a:lnTo>
                  <a:lnTo>
                    <a:pt x="673" y="573"/>
                  </a:lnTo>
                  <a:lnTo>
                    <a:pt x="974" y="354"/>
                  </a:lnTo>
                  <a:lnTo>
                    <a:pt x="602" y="354"/>
                  </a:lnTo>
                  <a:lnTo>
                    <a:pt x="4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p:nvSpPr>
          <p:spPr bwMode="auto">
            <a:xfrm>
              <a:off x="8716587" y="2874782"/>
              <a:ext cx="516546" cy="375477"/>
            </a:xfrm>
            <a:custGeom>
              <a:avLst/>
              <a:gdLst>
                <a:gd name="T0" fmla="*/ 487 w 487"/>
                <a:gd name="T1" fmla="*/ 0 h 354"/>
                <a:gd name="T2" fmla="*/ 0 w 487"/>
                <a:gd name="T3" fmla="*/ 0 h 354"/>
                <a:gd name="T4" fmla="*/ 0 w 487"/>
                <a:gd name="T5" fmla="*/ 354 h 354"/>
                <a:gd name="T6" fmla="*/ 371 w 487"/>
                <a:gd name="T7" fmla="*/ 354 h 354"/>
                <a:gd name="T8" fmla="*/ 487 w 487"/>
                <a:gd name="T9" fmla="*/ 0 h 354"/>
              </a:gdLst>
              <a:ahLst/>
              <a:cxnLst>
                <a:cxn ang="0">
                  <a:pos x="T0" y="T1"/>
                </a:cxn>
                <a:cxn ang="0">
                  <a:pos x="T2" y="T3"/>
                </a:cxn>
                <a:cxn ang="0">
                  <a:pos x="T4" y="T5"/>
                </a:cxn>
                <a:cxn ang="0">
                  <a:pos x="T6" y="T7"/>
                </a:cxn>
                <a:cxn ang="0">
                  <a:pos x="T8" y="T9"/>
                </a:cxn>
              </a:cxnLst>
              <a:rect l="0" t="0" r="r" b="b"/>
              <a:pathLst>
                <a:path w="487" h="354">
                  <a:moveTo>
                    <a:pt x="487" y="0"/>
                  </a:moveTo>
                  <a:lnTo>
                    <a:pt x="0" y="0"/>
                  </a:lnTo>
                  <a:lnTo>
                    <a:pt x="0" y="354"/>
                  </a:lnTo>
                  <a:lnTo>
                    <a:pt x="371" y="354"/>
                  </a:lnTo>
                  <a:lnTo>
                    <a:pt x="487" y="0"/>
                  </a:lnTo>
                  <a:close/>
                </a:path>
              </a:pathLst>
            </a:custGeom>
            <a:solidFill>
              <a:srgbClr val="1BA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auto">
            <a:xfrm>
              <a:off x="8716587" y="3250259"/>
              <a:ext cx="319262" cy="592915"/>
            </a:xfrm>
            <a:custGeom>
              <a:avLst/>
              <a:gdLst>
                <a:gd name="T0" fmla="*/ 266 w 266"/>
                <a:gd name="T1" fmla="*/ 193 h 493"/>
                <a:gd name="T2" fmla="*/ 0 w 266"/>
                <a:gd name="T3" fmla="*/ 0 h 493"/>
                <a:gd name="T4" fmla="*/ 0 w 266"/>
                <a:gd name="T5" fmla="*/ 134 h 493"/>
                <a:gd name="T6" fmla="*/ 127 w 266"/>
                <a:gd name="T7" fmla="*/ 451 h 493"/>
                <a:gd name="T8" fmla="*/ 173 w 266"/>
                <a:gd name="T9" fmla="*/ 493 h 493"/>
                <a:gd name="T10" fmla="*/ 266 w 266"/>
                <a:gd name="T11" fmla="*/ 193 h 493"/>
              </a:gdLst>
              <a:ahLst/>
              <a:cxnLst>
                <a:cxn ang="0">
                  <a:pos x="T0" y="T1"/>
                </a:cxn>
                <a:cxn ang="0">
                  <a:pos x="T2" y="T3"/>
                </a:cxn>
                <a:cxn ang="0">
                  <a:pos x="T4" y="T5"/>
                </a:cxn>
                <a:cxn ang="0">
                  <a:pos x="T6" y="T7"/>
                </a:cxn>
                <a:cxn ang="0">
                  <a:pos x="T8" y="T9"/>
                </a:cxn>
                <a:cxn ang="0">
                  <a:pos x="T10" y="T11"/>
                </a:cxn>
              </a:cxnLst>
              <a:rect l="0" t="0" r="r" b="b"/>
              <a:pathLst>
                <a:path w="266" h="493">
                  <a:moveTo>
                    <a:pt x="266" y="193"/>
                  </a:moveTo>
                  <a:cubicBezTo>
                    <a:pt x="0" y="0"/>
                    <a:pt x="0" y="0"/>
                    <a:pt x="0" y="0"/>
                  </a:cubicBezTo>
                  <a:cubicBezTo>
                    <a:pt x="0" y="134"/>
                    <a:pt x="0" y="134"/>
                    <a:pt x="0" y="134"/>
                  </a:cubicBezTo>
                  <a:cubicBezTo>
                    <a:pt x="0" y="257"/>
                    <a:pt x="42" y="363"/>
                    <a:pt x="127" y="451"/>
                  </a:cubicBezTo>
                  <a:cubicBezTo>
                    <a:pt x="142" y="466"/>
                    <a:pt x="157" y="480"/>
                    <a:pt x="173" y="493"/>
                  </a:cubicBezTo>
                  <a:lnTo>
                    <a:pt x="266" y="193"/>
                  </a:lnTo>
                  <a:close/>
                </a:path>
              </a:pathLst>
            </a:custGeom>
            <a:solidFill>
              <a:srgbClr val="9D9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9"/>
            <p:cNvSpPr>
              <a:spLocks/>
            </p:cNvSpPr>
            <p:nvPr/>
          </p:nvSpPr>
          <p:spPr bwMode="auto">
            <a:xfrm>
              <a:off x="9233133" y="2874782"/>
              <a:ext cx="516546" cy="375477"/>
            </a:xfrm>
            <a:custGeom>
              <a:avLst/>
              <a:gdLst>
                <a:gd name="T0" fmla="*/ 430 w 430"/>
                <a:gd name="T1" fmla="*/ 312 h 312"/>
                <a:gd name="T2" fmla="*/ 322 w 430"/>
                <a:gd name="T3" fmla="*/ 131 h 312"/>
                <a:gd name="T4" fmla="*/ 10 w 430"/>
                <a:gd name="T5" fmla="*/ 0 h 312"/>
                <a:gd name="T6" fmla="*/ 0 w 430"/>
                <a:gd name="T7" fmla="*/ 0 h 312"/>
                <a:gd name="T8" fmla="*/ 102 w 430"/>
                <a:gd name="T9" fmla="*/ 312 h 312"/>
                <a:gd name="T10" fmla="*/ 430 w 430"/>
                <a:gd name="T11" fmla="*/ 312 h 312"/>
              </a:gdLst>
              <a:ahLst/>
              <a:cxnLst>
                <a:cxn ang="0">
                  <a:pos x="T0" y="T1"/>
                </a:cxn>
                <a:cxn ang="0">
                  <a:pos x="T2" y="T3"/>
                </a:cxn>
                <a:cxn ang="0">
                  <a:pos x="T4" y="T5"/>
                </a:cxn>
                <a:cxn ang="0">
                  <a:pos x="T6" y="T7"/>
                </a:cxn>
                <a:cxn ang="0">
                  <a:pos x="T8" y="T9"/>
                </a:cxn>
                <a:cxn ang="0">
                  <a:pos x="T10" y="T11"/>
                </a:cxn>
              </a:cxnLst>
              <a:rect l="0" t="0" r="r" b="b"/>
              <a:pathLst>
                <a:path w="430" h="312">
                  <a:moveTo>
                    <a:pt x="430" y="312"/>
                  </a:moveTo>
                  <a:cubicBezTo>
                    <a:pt x="410" y="245"/>
                    <a:pt x="374" y="185"/>
                    <a:pt x="322" y="131"/>
                  </a:cubicBezTo>
                  <a:cubicBezTo>
                    <a:pt x="237" y="44"/>
                    <a:pt x="132" y="0"/>
                    <a:pt x="10" y="0"/>
                  </a:cubicBezTo>
                  <a:cubicBezTo>
                    <a:pt x="0" y="0"/>
                    <a:pt x="0" y="0"/>
                    <a:pt x="0" y="0"/>
                  </a:cubicBezTo>
                  <a:cubicBezTo>
                    <a:pt x="102" y="312"/>
                    <a:pt x="102" y="312"/>
                    <a:pt x="102" y="312"/>
                  </a:cubicBezTo>
                  <a:lnTo>
                    <a:pt x="430" y="312"/>
                  </a:lnTo>
                  <a:close/>
                </a:path>
              </a:pathLst>
            </a:custGeom>
            <a:solidFill>
              <a:srgbClr val="B8D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p:cNvSpPr>
            <p:nvPr/>
          </p:nvSpPr>
          <p:spPr bwMode="auto">
            <a:xfrm>
              <a:off x="9430418" y="3250259"/>
              <a:ext cx="342596" cy="604582"/>
            </a:xfrm>
            <a:custGeom>
              <a:avLst/>
              <a:gdLst>
                <a:gd name="T0" fmla="*/ 266 w 285"/>
                <a:gd name="T1" fmla="*/ 0 h 503"/>
                <a:gd name="T2" fmla="*/ 0 w 285"/>
                <a:gd name="T3" fmla="*/ 193 h 503"/>
                <a:gd name="T4" fmla="*/ 100 w 285"/>
                <a:gd name="T5" fmla="*/ 503 h 503"/>
                <a:gd name="T6" fmla="*/ 158 w 285"/>
                <a:gd name="T7" fmla="*/ 451 h 503"/>
                <a:gd name="T8" fmla="*/ 285 w 285"/>
                <a:gd name="T9" fmla="*/ 134 h 503"/>
                <a:gd name="T10" fmla="*/ 266 w 285"/>
                <a:gd name="T11" fmla="*/ 0 h 503"/>
              </a:gdLst>
              <a:ahLst/>
              <a:cxnLst>
                <a:cxn ang="0">
                  <a:pos x="T0" y="T1"/>
                </a:cxn>
                <a:cxn ang="0">
                  <a:pos x="T2" y="T3"/>
                </a:cxn>
                <a:cxn ang="0">
                  <a:pos x="T4" y="T5"/>
                </a:cxn>
                <a:cxn ang="0">
                  <a:pos x="T6" y="T7"/>
                </a:cxn>
                <a:cxn ang="0">
                  <a:pos x="T8" y="T9"/>
                </a:cxn>
                <a:cxn ang="0">
                  <a:pos x="T10" y="T11"/>
                </a:cxn>
              </a:cxnLst>
              <a:rect l="0" t="0" r="r" b="b"/>
              <a:pathLst>
                <a:path w="285" h="503">
                  <a:moveTo>
                    <a:pt x="266" y="0"/>
                  </a:moveTo>
                  <a:cubicBezTo>
                    <a:pt x="0" y="193"/>
                    <a:pt x="0" y="193"/>
                    <a:pt x="0" y="193"/>
                  </a:cubicBezTo>
                  <a:cubicBezTo>
                    <a:pt x="100" y="503"/>
                    <a:pt x="100" y="503"/>
                    <a:pt x="100" y="503"/>
                  </a:cubicBezTo>
                  <a:cubicBezTo>
                    <a:pt x="120" y="487"/>
                    <a:pt x="139" y="470"/>
                    <a:pt x="158" y="451"/>
                  </a:cubicBezTo>
                  <a:cubicBezTo>
                    <a:pt x="243" y="363"/>
                    <a:pt x="285" y="257"/>
                    <a:pt x="285" y="134"/>
                  </a:cubicBezTo>
                  <a:cubicBezTo>
                    <a:pt x="285" y="87"/>
                    <a:pt x="279" y="42"/>
                    <a:pt x="266" y="0"/>
                  </a:cubicBezTo>
                  <a:close/>
                </a:path>
              </a:pathLst>
            </a:custGeom>
            <a:solidFill>
              <a:srgbClr val="F26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
            <p:cNvSpPr>
              <a:spLocks/>
            </p:cNvSpPr>
            <p:nvPr/>
          </p:nvSpPr>
          <p:spPr bwMode="auto">
            <a:xfrm>
              <a:off x="8924478" y="3625736"/>
              <a:ext cx="624735" cy="326686"/>
            </a:xfrm>
            <a:custGeom>
              <a:avLst/>
              <a:gdLst>
                <a:gd name="T0" fmla="*/ 257 w 520"/>
                <a:gd name="T1" fmla="*/ 0 h 272"/>
                <a:gd name="T2" fmla="*/ 0 w 520"/>
                <a:gd name="T3" fmla="*/ 181 h 272"/>
                <a:gd name="T4" fmla="*/ 267 w 520"/>
                <a:gd name="T5" fmla="*/ 272 h 272"/>
                <a:gd name="T6" fmla="*/ 520 w 520"/>
                <a:gd name="T7" fmla="*/ 191 h 272"/>
                <a:gd name="T8" fmla="*/ 257 w 520"/>
                <a:gd name="T9" fmla="*/ 0 h 272"/>
              </a:gdLst>
              <a:ahLst/>
              <a:cxnLst>
                <a:cxn ang="0">
                  <a:pos x="T0" y="T1"/>
                </a:cxn>
                <a:cxn ang="0">
                  <a:pos x="T2" y="T3"/>
                </a:cxn>
                <a:cxn ang="0">
                  <a:pos x="T4" y="T5"/>
                </a:cxn>
                <a:cxn ang="0">
                  <a:pos x="T6" y="T7"/>
                </a:cxn>
                <a:cxn ang="0">
                  <a:pos x="T8" y="T9"/>
                </a:cxn>
              </a:cxnLst>
              <a:rect l="0" t="0" r="r" b="b"/>
              <a:pathLst>
                <a:path w="520" h="272">
                  <a:moveTo>
                    <a:pt x="257" y="0"/>
                  </a:moveTo>
                  <a:cubicBezTo>
                    <a:pt x="0" y="181"/>
                    <a:pt x="0" y="181"/>
                    <a:pt x="0" y="181"/>
                  </a:cubicBezTo>
                  <a:cubicBezTo>
                    <a:pt x="76" y="242"/>
                    <a:pt x="165" y="272"/>
                    <a:pt x="267" y="272"/>
                  </a:cubicBezTo>
                  <a:cubicBezTo>
                    <a:pt x="363" y="272"/>
                    <a:pt x="447" y="245"/>
                    <a:pt x="520" y="191"/>
                  </a:cubicBezTo>
                  <a:lnTo>
                    <a:pt x="257" y="0"/>
                  </a:lnTo>
                  <a:close/>
                </a:path>
              </a:pathLst>
            </a:custGeom>
            <a:solidFill>
              <a:srgbClr val="B92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2"/>
            <p:cNvSpPr>
              <a:spLocks/>
            </p:cNvSpPr>
            <p:nvPr/>
          </p:nvSpPr>
          <p:spPr bwMode="auto">
            <a:xfrm>
              <a:off x="6836019" y="2519457"/>
              <a:ext cx="1430844" cy="1789351"/>
            </a:xfrm>
            <a:custGeom>
              <a:avLst/>
              <a:gdLst>
                <a:gd name="T0" fmla="*/ 751 w 1190"/>
                <a:gd name="T1" fmla="*/ 1488 h 1488"/>
                <a:gd name="T2" fmla="*/ 221 w 1190"/>
                <a:gd name="T3" fmla="*/ 1271 h 1488"/>
                <a:gd name="T4" fmla="*/ 0 w 1190"/>
                <a:gd name="T5" fmla="*/ 746 h 1488"/>
                <a:gd name="T6" fmla="*/ 221 w 1190"/>
                <a:gd name="T7" fmla="*/ 219 h 1488"/>
                <a:gd name="T8" fmla="*/ 751 w 1190"/>
                <a:gd name="T9" fmla="*/ 0 h 1488"/>
                <a:gd name="T10" fmla="*/ 1190 w 1190"/>
                <a:gd name="T11" fmla="*/ 0 h 1488"/>
                <a:gd name="T12" fmla="*/ 1103 w 1190"/>
                <a:gd name="T13" fmla="*/ 209 h 1488"/>
                <a:gd name="T14" fmla="*/ 894 w 1190"/>
                <a:gd name="T15" fmla="*/ 296 h 1488"/>
                <a:gd name="T16" fmla="*/ 751 w 1190"/>
                <a:gd name="T17" fmla="*/ 296 h 1488"/>
                <a:gd name="T18" fmla="*/ 438 w 1190"/>
                <a:gd name="T19" fmla="*/ 429 h 1488"/>
                <a:gd name="T20" fmla="*/ 308 w 1190"/>
                <a:gd name="T21" fmla="*/ 746 h 1488"/>
                <a:gd name="T22" fmla="*/ 438 w 1190"/>
                <a:gd name="T23" fmla="*/ 1061 h 1488"/>
                <a:gd name="T24" fmla="*/ 751 w 1190"/>
                <a:gd name="T25" fmla="*/ 1192 h 1488"/>
                <a:gd name="T26" fmla="*/ 894 w 1190"/>
                <a:gd name="T27" fmla="*/ 1192 h 1488"/>
                <a:gd name="T28" fmla="*/ 1103 w 1190"/>
                <a:gd name="T29" fmla="*/ 1279 h 1488"/>
                <a:gd name="T30" fmla="*/ 1190 w 1190"/>
                <a:gd name="T31" fmla="*/ 1488 h 1488"/>
                <a:gd name="T32" fmla="*/ 751 w 1190"/>
                <a:gd name="T33"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0" h="1488">
                  <a:moveTo>
                    <a:pt x="751" y="1488"/>
                  </a:moveTo>
                  <a:cubicBezTo>
                    <a:pt x="545" y="1488"/>
                    <a:pt x="369" y="1416"/>
                    <a:pt x="221" y="1271"/>
                  </a:cubicBezTo>
                  <a:cubicBezTo>
                    <a:pt x="73" y="1127"/>
                    <a:pt x="0" y="952"/>
                    <a:pt x="0" y="746"/>
                  </a:cubicBezTo>
                  <a:cubicBezTo>
                    <a:pt x="0" y="540"/>
                    <a:pt x="73" y="364"/>
                    <a:pt x="221" y="219"/>
                  </a:cubicBezTo>
                  <a:cubicBezTo>
                    <a:pt x="369" y="73"/>
                    <a:pt x="545" y="0"/>
                    <a:pt x="751" y="0"/>
                  </a:cubicBezTo>
                  <a:cubicBezTo>
                    <a:pt x="1190" y="0"/>
                    <a:pt x="1190" y="0"/>
                    <a:pt x="1190" y="0"/>
                  </a:cubicBezTo>
                  <a:cubicBezTo>
                    <a:pt x="1190" y="82"/>
                    <a:pt x="1161" y="152"/>
                    <a:pt x="1103" y="209"/>
                  </a:cubicBezTo>
                  <a:cubicBezTo>
                    <a:pt x="1046" y="267"/>
                    <a:pt x="976" y="296"/>
                    <a:pt x="894" y="296"/>
                  </a:cubicBezTo>
                  <a:cubicBezTo>
                    <a:pt x="751" y="296"/>
                    <a:pt x="751" y="296"/>
                    <a:pt x="751" y="296"/>
                  </a:cubicBezTo>
                  <a:cubicBezTo>
                    <a:pt x="628" y="296"/>
                    <a:pt x="524" y="340"/>
                    <a:pt x="438" y="429"/>
                  </a:cubicBezTo>
                  <a:cubicBezTo>
                    <a:pt x="352" y="517"/>
                    <a:pt x="308" y="623"/>
                    <a:pt x="308" y="746"/>
                  </a:cubicBezTo>
                  <a:cubicBezTo>
                    <a:pt x="308" y="869"/>
                    <a:pt x="352" y="974"/>
                    <a:pt x="438" y="1061"/>
                  </a:cubicBezTo>
                  <a:cubicBezTo>
                    <a:pt x="524" y="1148"/>
                    <a:pt x="628" y="1192"/>
                    <a:pt x="751" y="1192"/>
                  </a:cubicBezTo>
                  <a:cubicBezTo>
                    <a:pt x="894" y="1192"/>
                    <a:pt x="894" y="1192"/>
                    <a:pt x="894" y="1192"/>
                  </a:cubicBezTo>
                  <a:cubicBezTo>
                    <a:pt x="976" y="1192"/>
                    <a:pt x="1046" y="1221"/>
                    <a:pt x="1103" y="1279"/>
                  </a:cubicBezTo>
                  <a:cubicBezTo>
                    <a:pt x="1161" y="1336"/>
                    <a:pt x="1190" y="1406"/>
                    <a:pt x="1190" y="1488"/>
                  </a:cubicBezTo>
                  <a:lnTo>
                    <a:pt x="751" y="148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3"/>
            <p:cNvSpPr>
              <a:spLocks noEditPoints="1"/>
            </p:cNvSpPr>
            <p:nvPr/>
          </p:nvSpPr>
          <p:spPr bwMode="auto">
            <a:xfrm>
              <a:off x="8340049" y="2073976"/>
              <a:ext cx="1812685" cy="2234832"/>
            </a:xfrm>
            <a:custGeom>
              <a:avLst/>
              <a:gdLst>
                <a:gd name="T0" fmla="*/ 313 w 1508"/>
                <a:gd name="T1" fmla="*/ 312 h 1858"/>
                <a:gd name="T2" fmla="*/ 313 w 1508"/>
                <a:gd name="T3" fmla="*/ 370 h 1858"/>
                <a:gd name="T4" fmla="*/ 753 w 1508"/>
                <a:gd name="T5" fmla="*/ 370 h 1858"/>
                <a:gd name="T6" fmla="*/ 1286 w 1508"/>
                <a:gd name="T7" fmla="*/ 587 h 1858"/>
                <a:gd name="T8" fmla="*/ 1508 w 1508"/>
                <a:gd name="T9" fmla="*/ 1112 h 1858"/>
                <a:gd name="T10" fmla="*/ 1285 w 1508"/>
                <a:gd name="T11" fmla="*/ 1639 h 1858"/>
                <a:gd name="T12" fmla="*/ 753 w 1508"/>
                <a:gd name="T13" fmla="*/ 1858 h 1858"/>
                <a:gd name="T14" fmla="*/ 223 w 1508"/>
                <a:gd name="T15" fmla="*/ 1639 h 1858"/>
                <a:gd name="T16" fmla="*/ 0 w 1508"/>
                <a:gd name="T17" fmla="*/ 1112 h 1858"/>
                <a:gd name="T18" fmla="*/ 0 w 1508"/>
                <a:gd name="T19" fmla="*/ 0 h 1858"/>
                <a:gd name="T20" fmla="*/ 221 w 1508"/>
                <a:gd name="T21" fmla="*/ 92 h 1858"/>
                <a:gd name="T22" fmla="*/ 313 w 1508"/>
                <a:gd name="T23" fmla="*/ 312 h 1858"/>
                <a:gd name="T24" fmla="*/ 1192 w 1508"/>
                <a:gd name="T25" fmla="*/ 1112 h 1858"/>
                <a:gd name="T26" fmla="*/ 1065 w 1508"/>
                <a:gd name="T27" fmla="*/ 797 h 1858"/>
                <a:gd name="T28" fmla="*/ 753 w 1508"/>
                <a:gd name="T29" fmla="*/ 666 h 1858"/>
                <a:gd name="T30" fmla="*/ 313 w 1508"/>
                <a:gd name="T31" fmla="*/ 666 h 1858"/>
                <a:gd name="T32" fmla="*/ 313 w 1508"/>
                <a:gd name="T33" fmla="*/ 1112 h 1858"/>
                <a:gd name="T34" fmla="*/ 440 w 1508"/>
                <a:gd name="T35" fmla="*/ 1429 h 1858"/>
                <a:gd name="T36" fmla="*/ 753 w 1508"/>
                <a:gd name="T37" fmla="*/ 1562 h 1858"/>
                <a:gd name="T38" fmla="*/ 1065 w 1508"/>
                <a:gd name="T39" fmla="*/ 1429 h 1858"/>
                <a:gd name="T40" fmla="*/ 1192 w 1508"/>
                <a:gd name="T41" fmla="*/ 1112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8" h="1858">
                  <a:moveTo>
                    <a:pt x="313" y="312"/>
                  </a:moveTo>
                  <a:cubicBezTo>
                    <a:pt x="313" y="370"/>
                    <a:pt x="313" y="370"/>
                    <a:pt x="313" y="370"/>
                  </a:cubicBezTo>
                  <a:cubicBezTo>
                    <a:pt x="753" y="370"/>
                    <a:pt x="753" y="370"/>
                    <a:pt x="753" y="370"/>
                  </a:cubicBezTo>
                  <a:cubicBezTo>
                    <a:pt x="960" y="370"/>
                    <a:pt x="1138" y="442"/>
                    <a:pt x="1286" y="587"/>
                  </a:cubicBezTo>
                  <a:cubicBezTo>
                    <a:pt x="1434" y="731"/>
                    <a:pt x="1508" y="906"/>
                    <a:pt x="1508" y="1112"/>
                  </a:cubicBezTo>
                  <a:cubicBezTo>
                    <a:pt x="1508" y="1318"/>
                    <a:pt x="1434" y="1494"/>
                    <a:pt x="1285" y="1639"/>
                  </a:cubicBezTo>
                  <a:cubicBezTo>
                    <a:pt x="1137" y="1785"/>
                    <a:pt x="959" y="1858"/>
                    <a:pt x="753" y="1858"/>
                  </a:cubicBezTo>
                  <a:cubicBezTo>
                    <a:pt x="548" y="1858"/>
                    <a:pt x="371" y="1785"/>
                    <a:pt x="223" y="1639"/>
                  </a:cubicBezTo>
                  <a:cubicBezTo>
                    <a:pt x="74" y="1494"/>
                    <a:pt x="0" y="1318"/>
                    <a:pt x="0" y="1112"/>
                  </a:cubicBezTo>
                  <a:cubicBezTo>
                    <a:pt x="0" y="0"/>
                    <a:pt x="0" y="0"/>
                    <a:pt x="0" y="0"/>
                  </a:cubicBezTo>
                  <a:cubicBezTo>
                    <a:pt x="86" y="0"/>
                    <a:pt x="159" y="31"/>
                    <a:pt x="221" y="92"/>
                  </a:cubicBezTo>
                  <a:cubicBezTo>
                    <a:pt x="282" y="153"/>
                    <a:pt x="313" y="227"/>
                    <a:pt x="313" y="312"/>
                  </a:cubicBezTo>
                  <a:close/>
                  <a:moveTo>
                    <a:pt x="1192" y="1112"/>
                  </a:moveTo>
                  <a:cubicBezTo>
                    <a:pt x="1192" y="989"/>
                    <a:pt x="1150" y="884"/>
                    <a:pt x="1065" y="797"/>
                  </a:cubicBezTo>
                  <a:cubicBezTo>
                    <a:pt x="980" y="710"/>
                    <a:pt x="875" y="666"/>
                    <a:pt x="753" y="666"/>
                  </a:cubicBezTo>
                  <a:cubicBezTo>
                    <a:pt x="313" y="666"/>
                    <a:pt x="313" y="666"/>
                    <a:pt x="313" y="666"/>
                  </a:cubicBezTo>
                  <a:cubicBezTo>
                    <a:pt x="313" y="1112"/>
                    <a:pt x="313" y="1112"/>
                    <a:pt x="313" y="1112"/>
                  </a:cubicBezTo>
                  <a:cubicBezTo>
                    <a:pt x="313" y="1235"/>
                    <a:pt x="355" y="1341"/>
                    <a:pt x="440" y="1429"/>
                  </a:cubicBezTo>
                  <a:cubicBezTo>
                    <a:pt x="525" y="1518"/>
                    <a:pt x="630" y="1562"/>
                    <a:pt x="753" y="1562"/>
                  </a:cubicBezTo>
                  <a:cubicBezTo>
                    <a:pt x="875" y="1562"/>
                    <a:pt x="980" y="1518"/>
                    <a:pt x="1065" y="1429"/>
                  </a:cubicBezTo>
                  <a:cubicBezTo>
                    <a:pt x="1150" y="1341"/>
                    <a:pt x="1192" y="1235"/>
                    <a:pt x="1192" y="111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4"/>
            <p:cNvSpPr>
              <a:spLocks/>
            </p:cNvSpPr>
            <p:nvPr/>
          </p:nvSpPr>
          <p:spPr bwMode="auto">
            <a:xfrm>
              <a:off x="9954389" y="2517336"/>
              <a:ext cx="79550" cy="109249"/>
            </a:xfrm>
            <a:custGeom>
              <a:avLst/>
              <a:gdLst>
                <a:gd name="T0" fmla="*/ 30 w 75"/>
                <a:gd name="T1" fmla="*/ 12 h 103"/>
                <a:gd name="T2" fmla="*/ 0 w 75"/>
                <a:gd name="T3" fmla="*/ 12 h 103"/>
                <a:gd name="T4" fmla="*/ 0 w 75"/>
                <a:gd name="T5" fmla="*/ 0 h 103"/>
                <a:gd name="T6" fmla="*/ 75 w 75"/>
                <a:gd name="T7" fmla="*/ 0 h 103"/>
                <a:gd name="T8" fmla="*/ 75 w 75"/>
                <a:gd name="T9" fmla="*/ 12 h 103"/>
                <a:gd name="T10" fmla="*/ 44 w 75"/>
                <a:gd name="T11" fmla="*/ 12 h 103"/>
                <a:gd name="T12" fmla="*/ 44 w 75"/>
                <a:gd name="T13" fmla="*/ 103 h 103"/>
                <a:gd name="T14" fmla="*/ 30 w 75"/>
                <a:gd name="T15" fmla="*/ 103 h 103"/>
                <a:gd name="T16" fmla="*/ 30 w 75"/>
                <a:gd name="T17"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3">
                  <a:moveTo>
                    <a:pt x="30" y="12"/>
                  </a:moveTo>
                  <a:lnTo>
                    <a:pt x="0" y="12"/>
                  </a:lnTo>
                  <a:lnTo>
                    <a:pt x="0" y="0"/>
                  </a:lnTo>
                  <a:lnTo>
                    <a:pt x="75" y="0"/>
                  </a:lnTo>
                  <a:lnTo>
                    <a:pt x="75" y="12"/>
                  </a:lnTo>
                  <a:lnTo>
                    <a:pt x="44" y="12"/>
                  </a:lnTo>
                  <a:lnTo>
                    <a:pt x="44" y="103"/>
                  </a:lnTo>
                  <a:lnTo>
                    <a:pt x="30" y="103"/>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5"/>
            <p:cNvSpPr>
              <a:spLocks/>
            </p:cNvSpPr>
            <p:nvPr/>
          </p:nvSpPr>
          <p:spPr bwMode="auto">
            <a:xfrm>
              <a:off x="10043485" y="2517336"/>
              <a:ext cx="110310" cy="109249"/>
            </a:xfrm>
            <a:custGeom>
              <a:avLst/>
              <a:gdLst>
                <a:gd name="T0" fmla="*/ 79 w 92"/>
                <a:gd name="T1" fmla="*/ 50 h 90"/>
                <a:gd name="T2" fmla="*/ 77 w 92"/>
                <a:gd name="T3" fmla="*/ 11 h 90"/>
                <a:gd name="T4" fmla="*/ 77 w 92"/>
                <a:gd name="T5" fmla="*/ 11 h 90"/>
                <a:gd name="T6" fmla="*/ 65 w 92"/>
                <a:gd name="T7" fmla="*/ 46 h 90"/>
                <a:gd name="T8" fmla="*/ 50 w 92"/>
                <a:gd name="T9" fmla="*/ 90 h 90"/>
                <a:gd name="T10" fmla="*/ 41 w 92"/>
                <a:gd name="T11" fmla="*/ 90 h 90"/>
                <a:gd name="T12" fmla="*/ 26 w 92"/>
                <a:gd name="T13" fmla="*/ 47 h 90"/>
                <a:gd name="T14" fmla="*/ 16 w 92"/>
                <a:gd name="T15" fmla="*/ 11 h 90"/>
                <a:gd name="T16" fmla="*/ 15 w 92"/>
                <a:gd name="T17" fmla="*/ 11 h 90"/>
                <a:gd name="T18" fmla="*/ 14 w 92"/>
                <a:gd name="T19" fmla="*/ 51 h 90"/>
                <a:gd name="T20" fmla="*/ 11 w 92"/>
                <a:gd name="T21" fmla="*/ 90 h 90"/>
                <a:gd name="T22" fmla="*/ 0 w 92"/>
                <a:gd name="T23" fmla="*/ 90 h 90"/>
                <a:gd name="T24" fmla="*/ 6 w 92"/>
                <a:gd name="T25" fmla="*/ 0 h 90"/>
                <a:gd name="T26" fmla="*/ 21 w 92"/>
                <a:gd name="T27" fmla="*/ 0 h 90"/>
                <a:gd name="T28" fmla="*/ 37 w 92"/>
                <a:gd name="T29" fmla="*/ 43 h 90"/>
                <a:gd name="T30" fmla="*/ 46 w 92"/>
                <a:gd name="T31" fmla="*/ 74 h 90"/>
                <a:gd name="T32" fmla="*/ 46 w 92"/>
                <a:gd name="T33" fmla="*/ 74 h 90"/>
                <a:gd name="T34" fmla="*/ 56 w 92"/>
                <a:gd name="T35" fmla="*/ 43 h 90"/>
                <a:gd name="T36" fmla="*/ 72 w 92"/>
                <a:gd name="T37" fmla="*/ 0 h 90"/>
                <a:gd name="T38" fmla="*/ 87 w 92"/>
                <a:gd name="T39" fmla="*/ 0 h 90"/>
                <a:gd name="T40" fmla="*/ 92 w 92"/>
                <a:gd name="T41" fmla="*/ 90 h 90"/>
                <a:gd name="T42" fmla="*/ 81 w 92"/>
                <a:gd name="T43" fmla="*/ 90 h 90"/>
                <a:gd name="T44" fmla="*/ 79 w 92"/>
                <a:gd name="T45"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90">
                  <a:moveTo>
                    <a:pt x="79" y="50"/>
                  </a:moveTo>
                  <a:cubicBezTo>
                    <a:pt x="78" y="38"/>
                    <a:pt x="77" y="23"/>
                    <a:pt x="77" y="11"/>
                  </a:cubicBezTo>
                  <a:cubicBezTo>
                    <a:pt x="77" y="11"/>
                    <a:pt x="77" y="11"/>
                    <a:pt x="77" y="11"/>
                  </a:cubicBezTo>
                  <a:cubicBezTo>
                    <a:pt x="74" y="22"/>
                    <a:pt x="70" y="33"/>
                    <a:pt x="65" y="46"/>
                  </a:cubicBezTo>
                  <a:cubicBezTo>
                    <a:pt x="50" y="90"/>
                    <a:pt x="50" y="90"/>
                    <a:pt x="50" y="90"/>
                  </a:cubicBezTo>
                  <a:cubicBezTo>
                    <a:pt x="41" y="90"/>
                    <a:pt x="41" y="90"/>
                    <a:pt x="41" y="90"/>
                  </a:cubicBezTo>
                  <a:cubicBezTo>
                    <a:pt x="26" y="47"/>
                    <a:pt x="26" y="47"/>
                    <a:pt x="26" y="47"/>
                  </a:cubicBezTo>
                  <a:cubicBezTo>
                    <a:pt x="22" y="34"/>
                    <a:pt x="18" y="22"/>
                    <a:pt x="16" y="11"/>
                  </a:cubicBezTo>
                  <a:cubicBezTo>
                    <a:pt x="15" y="11"/>
                    <a:pt x="15" y="11"/>
                    <a:pt x="15" y="11"/>
                  </a:cubicBezTo>
                  <a:cubicBezTo>
                    <a:pt x="15" y="23"/>
                    <a:pt x="14" y="38"/>
                    <a:pt x="14" y="51"/>
                  </a:cubicBezTo>
                  <a:cubicBezTo>
                    <a:pt x="11" y="90"/>
                    <a:pt x="11" y="90"/>
                    <a:pt x="11" y="90"/>
                  </a:cubicBezTo>
                  <a:cubicBezTo>
                    <a:pt x="0" y="90"/>
                    <a:pt x="0" y="90"/>
                    <a:pt x="0" y="90"/>
                  </a:cubicBezTo>
                  <a:cubicBezTo>
                    <a:pt x="6" y="0"/>
                    <a:pt x="6" y="0"/>
                    <a:pt x="6" y="0"/>
                  </a:cubicBezTo>
                  <a:cubicBezTo>
                    <a:pt x="21" y="0"/>
                    <a:pt x="21" y="0"/>
                    <a:pt x="21" y="0"/>
                  </a:cubicBezTo>
                  <a:cubicBezTo>
                    <a:pt x="37" y="43"/>
                    <a:pt x="37" y="43"/>
                    <a:pt x="37" y="43"/>
                  </a:cubicBezTo>
                  <a:cubicBezTo>
                    <a:pt x="40" y="55"/>
                    <a:pt x="43" y="64"/>
                    <a:pt x="46" y="74"/>
                  </a:cubicBezTo>
                  <a:cubicBezTo>
                    <a:pt x="46" y="74"/>
                    <a:pt x="46" y="74"/>
                    <a:pt x="46" y="74"/>
                  </a:cubicBezTo>
                  <a:cubicBezTo>
                    <a:pt x="48" y="65"/>
                    <a:pt x="52" y="55"/>
                    <a:pt x="56" y="43"/>
                  </a:cubicBezTo>
                  <a:cubicBezTo>
                    <a:pt x="72" y="0"/>
                    <a:pt x="72" y="0"/>
                    <a:pt x="72" y="0"/>
                  </a:cubicBezTo>
                  <a:cubicBezTo>
                    <a:pt x="87" y="0"/>
                    <a:pt x="87" y="0"/>
                    <a:pt x="87" y="0"/>
                  </a:cubicBezTo>
                  <a:cubicBezTo>
                    <a:pt x="92" y="90"/>
                    <a:pt x="92" y="90"/>
                    <a:pt x="92" y="90"/>
                  </a:cubicBezTo>
                  <a:cubicBezTo>
                    <a:pt x="81" y="90"/>
                    <a:pt x="81" y="90"/>
                    <a:pt x="81" y="90"/>
                  </a:cubicBezTo>
                  <a:lnTo>
                    <a:pt x="79"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0" y="4256690"/>
            <a:ext cx="7772400" cy="3833439"/>
            <a:chOff x="0" y="4256690"/>
            <a:chExt cx="7772400" cy="3833439"/>
          </a:xfrm>
        </p:grpSpPr>
        <p:graphicFrame>
          <p:nvGraphicFramePr>
            <p:cNvPr id="20" name="Chart 19"/>
            <p:cNvGraphicFramePr/>
            <p:nvPr>
              <p:extLst>
                <p:ext uri="{D42A27DB-BD31-4B8C-83A1-F6EECF244321}">
                  <p14:modId xmlns:p14="http://schemas.microsoft.com/office/powerpoint/2010/main" val="4088397903"/>
                </p:ext>
              </p:extLst>
            </p:nvPr>
          </p:nvGraphicFramePr>
          <p:xfrm>
            <a:off x="0" y="4256690"/>
            <a:ext cx="7772400" cy="3833439"/>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1765725" y="5488880"/>
              <a:ext cx="1174323" cy="254206"/>
              <a:chOff x="1791217" y="4403725"/>
              <a:chExt cx="1119061" cy="254206"/>
            </a:xfrm>
          </p:grpSpPr>
          <p:sp>
            <p:nvSpPr>
              <p:cNvPr id="22" name="Oval 21"/>
              <p:cNvSpPr/>
              <p:nvPr/>
            </p:nvSpPr>
            <p:spPr>
              <a:xfrm>
                <a:off x="2762118" y="4501328"/>
                <a:ext cx="148160" cy="156603"/>
              </a:xfrm>
              <a:prstGeom prst="ellipse">
                <a:avLst/>
              </a:prstGeom>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ocess 22"/>
              <p:cNvSpPr/>
              <p:nvPr/>
            </p:nvSpPr>
            <p:spPr>
              <a:xfrm>
                <a:off x="1791217" y="4403725"/>
                <a:ext cx="785988" cy="25400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ABC 30%</a:t>
                </a:r>
              </a:p>
            </p:txBody>
          </p:sp>
          <p:sp>
            <p:nvSpPr>
              <p:cNvPr id="24" name="Isosceles Triangle 23"/>
              <p:cNvSpPr/>
              <p:nvPr/>
            </p:nvSpPr>
            <p:spPr>
              <a:xfrm rot="5400000">
                <a:off x="2557928" y="4475100"/>
                <a:ext cx="129051" cy="1112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53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HISTOGRAM CHART</a:t>
            </a:r>
          </a:p>
        </p:txBody>
      </p:sp>
      <p:sp>
        <p:nvSpPr>
          <p:cNvPr id="11" name="Slide Number Placeholder 10"/>
          <p:cNvSpPr>
            <a:spLocks noGrp="1"/>
          </p:cNvSpPr>
          <p:nvPr>
            <p:ph type="sldNum" sz="quarter" idx="12"/>
          </p:nvPr>
        </p:nvSpPr>
        <p:spPr/>
        <p:txBody>
          <a:bodyPr/>
          <a:lstStyle/>
          <a:p>
            <a:fld id="{93CF9FE4-CEF9-42B4-A89B-DDB5DECFBE56}" type="slidenum">
              <a:rPr lang="en-US" smtClean="0"/>
              <a:t>10</a:t>
            </a:fld>
            <a:endParaRPr lang="en-US"/>
          </a:p>
        </p:txBody>
      </p:sp>
      <p:sp>
        <p:nvSpPr>
          <p:cNvPr id="8" name="Content Placeholder 11"/>
          <p:cNvSpPr txBox="1">
            <a:spLocks/>
          </p:cNvSpPr>
          <p:nvPr/>
        </p:nvSpPr>
        <p:spPr>
          <a:xfrm>
            <a:off x="534988" y="1371601"/>
            <a:ext cx="6702425" cy="738664"/>
          </a:xfrm>
          <a:prstGeom prst="rect">
            <a:avLst/>
          </a:prstGeom>
        </p:spPr>
        <p:txBody>
          <a:bodyPr vert="horz"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Also known as </a:t>
            </a:r>
            <a:r>
              <a:rPr lang="en-US" sz="1600" dirty="0">
                <a:solidFill>
                  <a:schemeClr val="tx1"/>
                </a:solidFill>
                <a:latin typeface="+mn-lt"/>
                <a:cs typeface="Segoe UI Light" panose="020B0502040204020203" pitchFamily="34" charset="0"/>
              </a:rPr>
              <a:t>Pareto Chart</a:t>
            </a:r>
            <a:r>
              <a:rPr lang="en-US" sz="1600" dirty="0">
                <a:solidFill>
                  <a:schemeClr val="tx1"/>
                </a:solidFill>
                <a:latin typeface="Segoe UI Light" panose="020B0502040204020203" pitchFamily="34" charset="0"/>
                <a:cs typeface="Segoe UI Light" panose="020B0502040204020203" pitchFamily="34" charset="0"/>
              </a:rPr>
              <a:t>, statisticians, analysts, and project managers widely use Histogram chart. It’s looks similar to bar chart but the Histogram measures the frequency of category.</a:t>
            </a:r>
          </a:p>
        </p:txBody>
      </p:sp>
      <p:sp>
        <p:nvSpPr>
          <p:cNvPr id="5" name="Content Placeholder 11"/>
          <p:cNvSpPr txBox="1">
            <a:spLocks/>
          </p:cNvSpPr>
          <p:nvPr/>
        </p:nvSpPr>
        <p:spPr>
          <a:xfrm>
            <a:off x="2250141" y="2414848"/>
            <a:ext cx="3289582" cy="215444"/>
          </a:xfrm>
          <a:prstGeom prst="rect">
            <a:avLst/>
          </a:prstGeom>
        </p:spPr>
        <p:txBody>
          <a:bodyPr vert="horz" wrap="square"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defTabSz="457200">
              <a:spcBef>
                <a:spcPts val="1800"/>
              </a:spcBef>
            </a:pPr>
            <a:r>
              <a:rPr lang="en-US" sz="1400" dirty="0">
                <a:solidFill>
                  <a:schemeClr val="tx1"/>
                </a:solidFill>
                <a:latin typeface="+mn-lt"/>
              </a:rPr>
              <a:t>SAMPLE DATA</a:t>
            </a:r>
          </a:p>
        </p:txBody>
      </p:sp>
      <p:sp>
        <p:nvSpPr>
          <p:cNvPr id="10" name="Content Placeholder 11"/>
          <p:cNvSpPr txBox="1">
            <a:spLocks/>
          </p:cNvSpPr>
          <p:nvPr/>
        </p:nvSpPr>
        <p:spPr>
          <a:xfrm>
            <a:off x="2250141" y="6195215"/>
            <a:ext cx="3289582" cy="215444"/>
          </a:xfrm>
          <a:prstGeom prst="rect">
            <a:avLst/>
          </a:prstGeom>
        </p:spPr>
        <p:txBody>
          <a:bodyPr vert="horz" wrap="square"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defTabSz="457200">
              <a:spcBef>
                <a:spcPts val="1800"/>
              </a:spcBef>
            </a:pPr>
            <a:r>
              <a:rPr lang="en-US" sz="1400" dirty="0">
                <a:solidFill>
                  <a:schemeClr val="tx1"/>
                </a:solidFill>
                <a:latin typeface="+mn-lt"/>
              </a:rPr>
              <a:t>HISTOGRAM CHART</a:t>
            </a:r>
          </a:p>
        </p:txBody>
      </p:sp>
      <p:pic>
        <p:nvPicPr>
          <p:cNvPr id="3" name="Picture 2"/>
          <p:cNvPicPr>
            <a:picLocks noChangeAspect="1"/>
          </p:cNvPicPr>
          <p:nvPr/>
        </p:nvPicPr>
        <p:blipFill>
          <a:blip r:embed="rId2"/>
          <a:stretch>
            <a:fillRect/>
          </a:stretch>
        </p:blipFill>
        <p:spPr>
          <a:xfrm>
            <a:off x="2405875" y="2810043"/>
            <a:ext cx="2960650" cy="2865145"/>
          </a:xfrm>
          <a:prstGeom prst="rect">
            <a:avLst/>
          </a:prstGeom>
        </p:spPr>
      </p:pic>
      <mc:AlternateContent xmlns:mc="http://schemas.openxmlformats.org/markup-compatibility/2006" xmlns:cx1="http://schemas.microsoft.com/office/drawing/2015/9/8/chartex">
        <mc:Choice Requires="cx1">
          <p:graphicFrame>
            <p:nvGraphicFramePr>
              <p:cNvPr id="9" name="Chart 8"/>
              <p:cNvGraphicFramePr/>
              <p:nvPr>
                <p:extLst>
                  <p:ext uri="{D42A27DB-BD31-4B8C-83A1-F6EECF244321}">
                    <p14:modId xmlns:p14="http://schemas.microsoft.com/office/powerpoint/2010/main" val="2414730343"/>
                  </p:ext>
                </p:extLst>
              </p:nvPr>
            </p:nvGraphicFramePr>
            <p:xfrm>
              <a:off x="863600" y="6499412"/>
              <a:ext cx="6062664" cy="298748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Chart 8"/>
              <p:cNvPicPr>
                <a:picLocks noGrp="1" noRot="1" noChangeAspect="1" noMove="1" noResize="1" noEditPoints="1" noAdjustHandles="1" noChangeArrowheads="1" noChangeShapeType="1"/>
              </p:cNvPicPr>
              <p:nvPr/>
            </p:nvPicPr>
            <p:blipFill>
              <a:blip r:embed="rId4"/>
              <a:stretch>
                <a:fillRect/>
              </a:stretch>
            </p:blipFill>
            <p:spPr>
              <a:xfrm>
                <a:off x="863600" y="6499412"/>
                <a:ext cx="6062664" cy="2987488"/>
              </a:xfrm>
              <a:prstGeom prst="rect">
                <a:avLst/>
              </a:prstGeom>
            </p:spPr>
          </p:pic>
        </mc:Fallback>
      </mc:AlternateContent>
    </p:spTree>
    <p:extLst>
      <p:ext uri="{BB962C8B-B14F-4D97-AF65-F5344CB8AC3E}">
        <p14:creationId xmlns:p14="http://schemas.microsoft.com/office/powerpoint/2010/main" val="44137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5939" y="3925414"/>
            <a:ext cx="6720522" cy="271528"/>
          </a:xfrm>
          <a:prstGeom prst="rect">
            <a:avLst/>
          </a:prstGeom>
        </p:spPr>
      </p:pic>
      <p:sp>
        <p:nvSpPr>
          <p:cNvPr id="2" name="Title 1"/>
          <p:cNvSpPr>
            <a:spLocks noGrp="1"/>
          </p:cNvSpPr>
          <p:nvPr>
            <p:ph type="title"/>
          </p:nvPr>
        </p:nvSpPr>
        <p:spPr/>
        <p:txBody>
          <a:bodyPr/>
          <a:lstStyle/>
          <a:p>
            <a:r>
              <a:rPr lang="en-US" dirty="0"/>
              <a:t>ABOUT CHILLIBREEZE</a:t>
            </a:r>
          </a:p>
        </p:txBody>
      </p:sp>
      <p:sp>
        <p:nvSpPr>
          <p:cNvPr id="3" name="Slide Number Placeholder 2"/>
          <p:cNvSpPr>
            <a:spLocks noGrp="1"/>
          </p:cNvSpPr>
          <p:nvPr>
            <p:ph type="sldNum" sz="quarter" idx="12"/>
          </p:nvPr>
        </p:nvSpPr>
        <p:spPr/>
        <p:txBody>
          <a:bodyPr/>
          <a:lstStyle/>
          <a:p>
            <a:fld id="{93CF9FE4-CEF9-42B4-A89B-DDB5DECFBE56}" type="slidenum">
              <a:rPr lang="en-US" smtClean="0"/>
              <a:t>11</a:t>
            </a:fld>
            <a:endParaRPr lang="en-US"/>
          </a:p>
        </p:txBody>
      </p:sp>
      <p:pic>
        <p:nvPicPr>
          <p:cNvPr id="4" name="Picture 3"/>
          <p:cNvPicPr>
            <a:picLocks noChangeAspect="1"/>
          </p:cNvPicPr>
          <p:nvPr/>
        </p:nvPicPr>
        <p:blipFill rotWithShape="1">
          <a:blip r:embed="rId3">
            <a:grayscl/>
          </a:blip>
          <a:srcRect l="3654" t="23702" r="4210" b="23702"/>
          <a:stretch/>
        </p:blipFill>
        <p:spPr>
          <a:xfrm>
            <a:off x="534353" y="1371599"/>
            <a:ext cx="6720522" cy="2557585"/>
          </a:xfrm>
          <a:prstGeom prst="rect">
            <a:avLst/>
          </a:prstGeom>
        </p:spPr>
      </p:pic>
      <p:sp>
        <p:nvSpPr>
          <p:cNvPr id="9" name="TextBox 8"/>
          <p:cNvSpPr txBox="1"/>
          <p:nvPr/>
        </p:nvSpPr>
        <p:spPr>
          <a:xfrm>
            <a:off x="534353" y="4158409"/>
            <a:ext cx="6834635" cy="5339923"/>
          </a:xfrm>
          <a:prstGeom prst="rect">
            <a:avLst/>
          </a:prstGeom>
          <a:noFill/>
        </p:spPr>
        <p:txBody>
          <a:bodyPr wrap="square" lIns="0" tIns="0" rIns="0" bIns="0" rtlCol="0">
            <a:spAutoFit/>
          </a:bodyPr>
          <a:lstStyle/>
          <a:p>
            <a:pPr defTabSz="777240"/>
            <a:r>
              <a:rPr lang="en-US" dirty="0">
                <a:latin typeface="Segoe UI Light" panose="020B0502040204020203" pitchFamily="34" charset="0"/>
                <a:cs typeface="Segoe UI Light" panose="020B0502040204020203" pitchFamily="34" charset="0"/>
              </a:rPr>
              <a:t>Chillibreeze specializes in fast PowerPoint presentation formatting and related services for business and management consulting firms. Speed, reliability and relationship is the mantra Chillibreeze lives by. Consultants across the globe see Chillibreeze as more than just a service provider. They see Chillibreeze as a virtual extension of their own team providing an end to end solution for all their presentation design needs.</a:t>
            </a:r>
          </a:p>
          <a:p>
            <a:pPr defTabSz="777240"/>
            <a:endParaRPr lang="en-US" sz="1600" dirty="0">
              <a:latin typeface="Segoe UI Light" panose="020B0502040204020203" pitchFamily="34" charset="0"/>
              <a:cs typeface="Segoe UI Light" panose="020B0502040204020203" pitchFamily="34" charset="0"/>
            </a:endParaRPr>
          </a:p>
          <a:p>
            <a:pPr defTabSz="777240"/>
            <a:endParaRPr lang="en-US" sz="1600" dirty="0">
              <a:latin typeface="Segoe UI Light" panose="020B0502040204020203" pitchFamily="34" charset="0"/>
              <a:cs typeface="Segoe UI Light" panose="020B0502040204020203" pitchFamily="34" charset="0"/>
            </a:endParaRPr>
          </a:p>
          <a:p>
            <a:pPr defTabSz="777240"/>
            <a:r>
              <a:rPr lang="en-US" dirty="0">
                <a:solidFill>
                  <a:schemeClr val="accent2"/>
                </a:solidFill>
              </a:rPr>
              <a:t>CURIOUS TO KNOW MORE? </a:t>
            </a:r>
          </a:p>
          <a:p>
            <a:pPr marL="502920" defTabSz="777240">
              <a:spcBef>
                <a:spcPts val="1200"/>
              </a:spcBef>
            </a:pPr>
            <a:r>
              <a:rPr lang="en-US" dirty="0">
                <a:latin typeface="+mj-lt"/>
                <a:cs typeface="Segoe UI Light" panose="020B0502040204020203" pitchFamily="34" charset="0"/>
              </a:rPr>
              <a:t>Contact Us:</a:t>
            </a:r>
          </a:p>
          <a:p>
            <a:pPr marL="502920" defTabSz="777240">
              <a:spcBef>
                <a:spcPts val="600"/>
              </a:spcBef>
            </a:pPr>
            <a:r>
              <a:rPr lang="en-US" dirty="0">
                <a:latin typeface="Segoe UI Light" panose="020B0502040204020203" pitchFamily="34" charset="0"/>
                <a:cs typeface="Segoe UI Light" panose="020B0502040204020203" pitchFamily="34" charset="0"/>
                <a:hlinkClick r:id="rId4"/>
              </a:rPr>
              <a:t>www.chillibreeze.com</a:t>
            </a:r>
            <a:endParaRPr lang="en-US" dirty="0">
              <a:latin typeface="Segoe UI Light" panose="020B0502040204020203" pitchFamily="34" charset="0"/>
              <a:cs typeface="Segoe UI Light" panose="020B0502040204020203" pitchFamily="34" charset="0"/>
            </a:endParaRPr>
          </a:p>
          <a:p>
            <a:pPr marL="502920" defTabSz="777240">
              <a:spcBef>
                <a:spcPts val="600"/>
              </a:spcBef>
            </a:pPr>
            <a:r>
              <a:rPr lang="en-US" dirty="0">
                <a:latin typeface="Segoe UI Light" panose="020B0502040204020203" pitchFamily="34" charset="0"/>
                <a:cs typeface="Segoe UI Light" panose="020B0502040204020203" pitchFamily="34" charset="0"/>
                <a:hlinkClick r:id="rId5"/>
              </a:rPr>
              <a:t>sales@chillibreeze.com</a:t>
            </a:r>
            <a:endParaRPr lang="en-US" dirty="0">
              <a:latin typeface="Segoe UI Light" panose="020B0502040204020203" pitchFamily="34" charset="0"/>
              <a:cs typeface="Segoe UI Light" panose="020B0502040204020203" pitchFamily="34" charset="0"/>
            </a:endParaRPr>
          </a:p>
          <a:p>
            <a:pPr marL="502920" defTabSz="777240">
              <a:spcBef>
                <a:spcPts val="600"/>
              </a:spcBef>
            </a:pPr>
            <a:endParaRPr lang="en-US" dirty="0">
              <a:latin typeface="Segoe UI Light" panose="020B0502040204020203" pitchFamily="34" charset="0"/>
              <a:cs typeface="Segoe UI Light" panose="020B0502040204020203" pitchFamily="34" charset="0"/>
            </a:endParaRPr>
          </a:p>
          <a:p>
            <a:pPr marL="502920" defTabSz="777240">
              <a:spcBef>
                <a:spcPts val="600"/>
              </a:spcBef>
            </a:pPr>
            <a:r>
              <a:rPr lang="en-US" dirty="0">
                <a:latin typeface="+mj-lt"/>
                <a:cs typeface="Segoe UI Light" panose="020B0502040204020203" pitchFamily="34" charset="0"/>
              </a:rPr>
              <a:t>Phone Numbers:</a:t>
            </a:r>
          </a:p>
          <a:p>
            <a:pPr marL="502920" defTabSz="777240">
              <a:spcBef>
                <a:spcPts val="600"/>
              </a:spcBef>
            </a:pPr>
            <a:r>
              <a:rPr lang="en-US" dirty="0">
                <a:latin typeface="Segoe UI Light" panose="020B0502040204020203" pitchFamily="34" charset="0"/>
                <a:cs typeface="Segoe UI Light" panose="020B0502040204020203" pitchFamily="34" charset="0"/>
              </a:rPr>
              <a:t>Global: +1 217 6364148</a:t>
            </a:r>
          </a:p>
          <a:p>
            <a:pPr marL="502920" defTabSz="777240">
              <a:spcBef>
                <a:spcPts val="600"/>
              </a:spcBef>
            </a:pPr>
            <a:r>
              <a:rPr lang="en-US" dirty="0">
                <a:latin typeface="Segoe UI Light" panose="020B0502040204020203" pitchFamily="34" charset="0"/>
                <a:cs typeface="Segoe UI Light" panose="020B0502040204020203" pitchFamily="34" charset="0"/>
              </a:rPr>
              <a:t>India: +91 364 2590304, 2590471</a:t>
            </a:r>
          </a:p>
        </p:txBody>
      </p:sp>
      <p:grpSp>
        <p:nvGrpSpPr>
          <p:cNvPr id="10" name="Group 122"/>
          <p:cNvGrpSpPr>
            <a:grpSpLocks noChangeAspect="1"/>
          </p:cNvGrpSpPr>
          <p:nvPr/>
        </p:nvGrpSpPr>
        <p:grpSpPr bwMode="auto">
          <a:xfrm>
            <a:off x="534353" y="7043079"/>
            <a:ext cx="349055" cy="215616"/>
            <a:chOff x="2617" y="2611"/>
            <a:chExt cx="3275" cy="2023"/>
          </a:xfrm>
          <a:solidFill>
            <a:schemeClr val="accent2"/>
          </a:solidFill>
        </p:grpSpPr>
        <p:sp>
          <p:nvSpPr>
            <p:cNvPr id="11" name="Freeform 123"/>
            <p:cNvSpPr>
              <a:spLocks noEditPoints="1"/>
            </p:cNvSpPr>
            <p:nvPr/>
          </p:nvSpPr>
          <p:spPr bwMode="auto">
            <a:xfrm>
              <a:off x="3210" y="2611"/>
              <a:ext cx="2682" cy="2023"/>
            </a:xfrm>
            <a:custGeom>
              <a:avLst/>
              <a:gdLst>
                <a:gd name="T0" fmla="*/ 1066 w 1137"/>
                <a:gd name="T1" fmla="*/ 857 h 857"/>
                <a:gd name="T2" fmla="*/ 88 w 1137"/>
                <a:gd name="T3" fmla="*/ 857 h 857"/>
                <a:gd name="T4" fmla="*/ 70 w 1137"/>
                <a:gd name="T5" fmla="*/ 839 h 857"/>
                <a:gd name="T6" fmla="*/ 88 w 1137"/>
                <a:gd name="T7" fmla="*/ 821 h 857"/>
                <a:gd name="T8" fmla="*/ 1066 w 1137"/>
                <a:gd name="T9" fmla="*/ 821 h 857"/>
                <a:gd name="T10" fmla="*/ 1101 w 1137"/>
                <a:gd name="T11" fmla="*/ 786 h 857"/>
                <a:gd name="T12" fmla="*/ 1101 w 1137"/>
                <a:gd name="T13" fmla="*/ 71 h 857"/>
                <a:gd name="T14" fmla="*/ 1101 w 1137"/>
                <a:gd name="T15" fmla="*/ 68 h 857"/>
                <a:gd name="T16" fmla="*/ 589 w 1137"/>
                <a:gd name="T17" fmla="*/ 439 h 857"/>
                <a:gd name="T18" fmla="*/ 568 w 1137"/>
                <a:gd name="T19" fmla="*/ 439 h 857"/>
                <a:gd name="T20" fmla="*/ 35 w 1137"/>
                <a:gd name="T21" fmla="*/ 54 h 857"/>
                <a:gd name="T22" fmla="*/ 34 w 1137"/>
                <a:gd name="T23" fmla="*/ 53 h 857"/>
                <a:gd name="T24" fmla="*/ 8 w 1137"/>
                <a:gd name="T25" fmla="*/ 32 h 857"/>
                <a:gd name="T26" fmla="*/ 2 w 1137"/>
                <a:gd name="T27" fmla="*/ 12 h 857"/>
                <a:gd name="T28" fmla="*/ 19 w 1137"/>
                <a:gd name="T29" fmla="*/ 0 h 857"/>
                <a:gd name="T30" fmla="*/ 1066 w 1137"/>
                <a:gd name="T31" fmla="*/ 0 h 857"/>
                <a:gd name="T32" fmla="*/ 1119 w 1137"/>
                <a:gd name="T33" fmla="*/ 23 h 857"/>
                <a:gd name="T34" fmla="*/ 1125 w 1137"/>
                <a:gd name="T35" fmla="*/ 28 h 857"/>
                <a:gd name="T36" fmla="*/ 1128 w 1137"/>
                <a:gd name="T37" fmla="*/ 36 h 857"/>
                <a:gd name="T38" fmla="*/ 1137 w 1137"/>
                <a:gd name="T39" fmla="*/ 71 h 857"/>
                <a:gd name="T40" fmla="*/ 1137 w 1137"/>
                <a:gd name="T41" fmla="*/ 786 h 857"/>
                <a:gd name="T42" fmla="*/ 1066 w 1137"/>
                <a:gd name="T43" fmla="*/ 857 h 857"/>
                <a:gd name="T44" fmla="*/ 72 w 1137"/>
                <a:gd name="T45" fmla="*/ 36 h 857"/>
                <a:gd name="T46" fmla="*/ 578 w 1137"/>
                <a:gd name="T47" fmla="*/ 402 h 857"/>
                <a:gd name="T48" fmla="*/ 1080 w 1137"/>
                <a:gd name="T49" fmla="*/ 39 h 857"/>
                <a:gd name="T50" fmla="*/ 1066 w 1137"/>
                <a:gd name="T51" fmla="*/ 36 h 857"/>
                <a:gd name="T52" fmla="*/ 72 w 1137"/>
                <a:gd name="T53" fmla="*/ 3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7" h="857">
                  <a:moveTo>
                    <a:pt x="1066" y="857"/>
                  </a:moveTo>
                  <a:cubicBezTo>
                    <a:pt x="88" y="857"/>
                    <a:pt x="88" y="857"/>
                    <a:pt x="88" y="857"/>
                  </a:cubicBezTo>
                  <a:cubicBezTo>
                    <a:pt x="78" y="857"/>
                    <a:pt x="70" y="849"/>
                    <a:pt x="70" y="839"/>
                  </a:cubicBezTo>
                  <a:cubicBezTo>
                    <a:pt x="70" y="829"/>
                    <a:pt x="78" y="821"/>
                    <a:pt x="88" y="821"/>
                  </a:cubicBezTo>
                  <a:cubicBezTo>
                    <a:pt x="1066" y="821"/>
                    <a:pt x="1066" y="821"/>
                    <a:pt x="1066" y="821"/>
                  </a:cubicBezTo>
                  <a:cubicBezTo>
                    <a:pt x="1086" y="821"/>
                    <a:pt x="1101" y="805"/>
                    <a:pt x="1101" y="786"/>
                  </a:cubicBezTo>
                  <a:cubicBezTo>
                    <a:pt x="1101" y="71"/>
                    <a:pt x="1101" y="71"/>
                    <a:pt x="1101" y="71"/>
                  </a:cubicBezTo>
                  <a:cubicBezTo>
                    <a:pt x="1101" y="70"/>
                    <a:pt x="1101" y="69"/>
                    <a:pt x="1101" y="68"/>
                  </a:cubicBezTo>
                  <a:cubicBezTo>
                    <a:pt x="589" y="439"/>
                    <a:pt x="589" y="439"/>
                    <a:pt x="589" y="439"/>
                  </a:cubicBezTo>
                  <a:cubicBezTo>
                    <a:pt x="582" y="444"/>
                    <a:pt x="574" y="444"/>
                    <a:pt x="568" y="439"/>
                  </a:cubicBezTo>
                  <a:cubicBezTo>
                    <a:pt x="35" y="54"/>
                    <a:pt x="35" y="54"/>
                    <a:pt x="35" y="54"/>
                  </a:cubicBezTo>
                  <a:cubicBezTo>
                    <a:pt x="35" y="53"/>
                    <a:pt x="35" y="53"/>
                    <a:pt x="34" y="53"/>
                  </a:cubicBezTo>
                  <a:cubicBezTo>
                    <a:pt x="8" y="32"/>
                    <a:pt x="8" y="32"/>
                    <a:pt x="8" y="32"/>
                  </a:cubicBezTo>
                  <a:cubicBezTo>
                    <a:pt x="2" y="27"/>
                    <a:pt x="0" y="19"/>
                    <a:pt x="2" y="12"/>
                  </a:cubicBezTo>
                  <a:cubicBezTo>
                    <a:pt x="5" y="4"/>
                    <a:pt x="11" y="0"/>
                    <a:pt x="19" y="0"/>
                  </a:cubicBezTo>
                  <a:cubicBezTo>
                    <a:pt x="1066" y="0"/>
                    <a:pt x="1066" y="0"/>
                    <a:pt x="1066" y="0"/>
                  </a:cubicBezTo>
                  <a:cubicBezTo>
                    <a:pt x="1087" y="0"/>
                    <a:pt x="1106" y="9"/>
                    <a:pt x="1119" y="23"/>
                  </a:cubicBezTo>
                  <a:cubicBezTo>
                    <a:pt x="1121" y="24"/>
                    <a:pt x="1123" y="26"/>
                    <a:pt x="1125" y="28"/>
                  </a:cubicBezTo>
                  <a:cubicBezTo>
                    <a:pt x="1127" y="31"/>
                    <a:pt x="1128" y="33"/>
                    <a:pt x="1128" y="36"/>
                  </a:cubicBezTo>
                  <a:cubicBezTo>
                    <a:pt x="1134" y="46"/>
                    <a:pt x="1137" y="58"/>
                    <a:pt x="1137" y="71"/>
                  </a:cubicBezTo>
                  <a:cubicBezTo>
                    <a:pt x="1137" y="786"/>
                    <a:pt x="1137" y="786"/>
                    <a:pt x="1137" y="786"/>
                  </a:cubicBezTo>
                  <a:cubicBezTo>
                    <a:pt x="1137" y="825"/>
                    <a:pt x="1105" y="857"/>
                    <a:pt x="1066" y="857"/>
                  </a:cubicBezTo>
                  <a:close/>
                  <a:moveTo>
                    <a:pt x="72" y="36"/>
                  </a:moveTo>
                  <a:cubicBezTo>
                    <a:pt x="578" y="402"/>
                    <a:pt x="578" y="402"/>
                    <a:pt x="578" y="402"/>
                  </a:cubicBezTo>
                  <a:cubicBezTo>
                    <a:pt x="1080" y="39"/>
                    <a:pt x="1080" y="39"/>
                    <a:pt x="1080" y="39"/>
                  </a:cubicBezTo>
                  <a:cubicBezTo>
                    <a:pt x="1076" y="37"/>
                    <a:pt x="1071" y="36"/>
                    <a:pt x="1066" y="36"/>
                  </a:cubicBezTo>
                  <a:lnTo>
                    <a:pt x="72" y="36"/>
                  </a:ln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 name="Freeform 124"/>
            <p:cNvSpPr>
              <a:spLocks/>
            </p:cNvSpPr>
            <p:nvPr/>
          </p:nvSpPr>
          <p:spPr bwMode="auto">
            <a:xfrm>
              <a:off x="2617" y="3461"/>
              <a:ext cx="805" cy="85"/>
            </a:xfrm>
            <a:custGeom>
              <a:avLst/>
              <a:gdLst>
                <a:gd name="T0" fmla="*/ 323 w 341"/>
                <a:gd name="T1" fmla="*/ 36 h 36"/>
                <a:gd name="T2" fmla="*/ 18 w 341"/>
                <a:gd name="T3" fmla="*/ 36 h 36"/>
                <a:gd name="T4" fmla="*/ 0 w 341"/>
                <a:gd name="T5" fmla="*/ 18 h 36"/>
                <a:gd name="T6" fmla="*/ 18 w 341"/>
                <a:gd name="T7" fmla="*/ 0 h 36"/>
                <a:gd name="T8" fmla="*/ 323 w 341"/>
                <a:gd name="T9" fmla="*/ 0 h 36"/>
                <a:gd name="T10" fmla="*/ 341 w 341"/>
                <a:gd name="T11" fmla="*/ 18 h 36"/>
                <a:gd name="T12" fmla="*/ 323 w 34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1" h="36">
                  <a:moveTo>
                    <a:pt x="323" y="36"/>
                  </a:moveTo>
                  <a:cubicBezTo>
                    <a:pt x="18" y="36"/>
                    <a:pt x="18" y="36"/>
                    <a:pt x="18" y="36"/>
                  </a:cubicBezTo>
                  <a:cubicBezTo>
                    <a:pt x="8" y="36"/>
                    <a:pt x="0" y="28"/>
                    <a:pt x="0" y="18"/>
                  </a:cubicBezTo>
                  <a:cubicBezTo>
                    <a:pt x="0" y="9"/>
                    <a:pt x="8" y="0"/>
                    <a:pt x="18" y="0"/>
                  </a:cubicBezTo>
                  <a:cubicBezTo>
                    <a:pt x="323" y="0"/>
                    <a:pt x="323" y="0"/>
                    <a:pt x="323" y="0"/>
                  </a:cubicBezTo>
                  <a:cubicBezTo>
                    <a:pt x="333" y="0"/>
                    <a:pt x="341" y="9"/>
                    <a:pt x="341" y="18"/>
                  </a:cubicBezTo>
                  <a:cubicBezTo>
                    <a:pt x="341" y="28"/>
                    <a:pt x="333" y="36"/>
                    <a:pt x="323" y="36"/>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125"/>
            <p:cNvSpPr>
              <a:spLocks/>
            </p:cNvSpPr>
            <p:nvPr/>
          </p:nvSpPr>
          <p:spPr bwMode="auto">
            <a:xfrm>
              <a:off x="2891" y="4020"/>
              <a:ext cx="802" cy="85"/>
            </a:xfrm>
            <a:custGeom>
              <a:avLst/>
              <a:gdLst>
                <a:gd name="T0" fmla="*/ 322 w 340"/>
                <a:gd name="T1" fmla="*/ 36 h 36"/>
                <a:gd name="T2" fmla="*/ 18 w 340"/>
                <a:gd name="T3" fmla="*/ 36 h 36"/>
                <a:gd name="T4" fmla="*/ 0 w 340"/>
                <a:gd name="T5" fmla="*/ 18 h 36"/>
                <a:gd name="T6" fmla="*/ 18 w 340"/>
                <a:gd name="T7" fmla="*/ 0 h 36"/>
                <a:gd name="T8" fmla="*/ 322 w 340"/>
                <a:gd name="T9" fmla="*/ 0 h 36"/>
                <a:gd name="T10" fmla="*/ 340 w 340"/>
                <a:gd name="T11" fmla="*/ 18 h 36"/>
                <a:gd name="T12" fmla="*/ 322 w 34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0" h="36">
                  <a:moveTo>
                    <a:pt x="322" y="36"/>
                  </a:moveTo>
                  <a:cubicBezTo>
                    <a:pt x="18" y="36"/>
                    <a:pt x="18" y="36"/>
                    <a:pt x="18" y="36"/>
                  </a:cubicBezTo>
                  <a:cubicBezTo>
                    <a:pt x="8" y="36"/>
                    <a:pt x="0" y="28"/>
                    <a:pt x="0" y="18"/>
                  </a:cubicBezTo>
                  <a:cubicBezTo>
                    <a:pt x="0" y="8"/>
                    <a:pt x="8" y="0"/>
                    <a:pt x="18" y="0"/>
                  </a:cubicBezTo>
                  <a:cubicBezTo>
                    <a:pt x="322" y="0"/>
                    <a:pt x="322" y="0"/>
                    <a:pt x="322" y="0"/>
                  </a:cubicBezTo>
                  <a:cubicBezTo>
                    <a:pt x="332" y="0"/>
                    <a:pt x="340" y="8"/>
                    <a:pt x="340" y="18"/>
                  </a:cubicBezTo>
                  <a:cubicBezTo>
                    <a:pt x="340" y="28"/>
                    <a:pt x="332" y="36"/>
                    <a:pt x="322" y="36"/>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4" name="Freeform 75"/>
          <p:cNvSpPr>
            <a:spLocks/>
          </p:cNvSpPr>
          <p:nvPr/>
        </p:nvSpPr>
        <p:spPr bwMode="auto">
          <a:xfrm>
            <a:off x="534353" y="8452645"/>
            <a:ext cx="347069" cy="347070"/>
          </a:xfrm>
          <a:custGeom>
            <a:avLst/>
            <a:gdLst>
              <a:gd name="connsiteX0" fmla="*/ 431841 w 563562"/>
              <a:gd name="connsiteY0" fmla="*/ 23813 h 563563"/>
              <a:gd name="connsiteX1" fmla="*/ 165442 w 563562"/>
              <a:gd name="connsiteY1" fmla="*/ 165443 h 563563"/>
              <a:gd name="connsiteX2" fmla="*/ 23812 w 563562"/>
              <a:gd name="connsiteY2" fmla="*/ 430999 h 563563"/>
              <a:gd name="connsiteX3" fmla="*/ 51632 w 563562"/>
              <a:gd name="connsiteY3" fmla="*/ 507716 h 563563"/>
              <a:gd name="connsiteX4" fmla="*/ 65964 w 563562"/>
              <a:gd name="connsiteY4" fmla="*/ 522047 h 563563"/>
              <a:gd name="connsiteX5" fmla="*/ 108116 w 563562"/>
              <a:gd name="connsiteY5" fmla="*/ 539751 h 563563"/>
              <a:gd name="connsiteX6" fmla="*/ 151110 w 563562"/>
              <a:gd name="connsiteY6" fmla="*/ 522047 h 563563"/>
              <a:gd name="connsiteX7" fmla="*/ 208437 w 563562"/>
              <a:gd name="connsiteY7" fmla="*/ 464721 h 563563"/>
              <a:gd name="connsiteX8" fmla="*/ 226140 w 563562"/>
              <a:gd name="connsiteY8" fmla="*/ 421726 h 563563"/>
              <a:gd name="connsiteX9" fmla="*/ 208437 w 563562"/>
              <a:gd name="connsiteY9" fmla="*/ 379574 h 563563"/>
              <a:gd name="connsiteX10" fmla="*/ 194105 w 563562"/>
              <a:gd name="connsiteY10" fmla="*/ 365243 h 563563"/>
              <a:gd name="connsiteX11" fmla="*/ 193262 w 563562"/>
              <a:gd name="connsiteY11" fmla="*/ 328149 h 563563"/>
              <a:gd name="connsiteX12" fmla="*/ 251432 w 563562"/>
              <a:gd name="connsiteY12" fmla="*/ 251433 h 563563"/>
              <a:gd name="connsiteX13" fmla="*/ 350067 w 563562"/>
              <a:gd name="connsiteY13" fmla="*/ 188205 h 563563"/>
              <a:gd name="connsiteX14" fmla="*/ 365241 w 563562"/>
              <a:gd name="connsiteY14" fmla="*/ 194106 h 563563"/>
              <a:gd name="connsiteX15" fmla="*/ 379573 w 563562"/>
              <a:gd name="connsiteY15" fmla="*/ 208438 h 563563"/>
              <a:gd name="connsiteX16" fmla="*/ 422567 w 563562"/>
              <a:gd name="connsiteY16" fmla="*/ 225299 h 563563"/>
              <a:gd name="connsiteX17" fmla="*/ 465562 w 563562"/>
              <a:gd name="connsiteY17" fmla="*/ 208438 h 563563"/>
              <a:gd name="connsiteX18" fmla="*/ 522046 w 563562"/>
              <a:gd name="connsiteY18" fmla="*/ 151111 h 563563"/>
              <a:gd name="connsiteX19" fmla="*/ 539749 w 563562"/>
              <a:gd name="connsiteY19" fmla="*/ 108960 h 563563"/>
              <a:gd name="connsiteX20" fmla="*/ 522046 w 563562"/>
              <a:gd name="connsiteY20" fmla="*/ 65965 h 563563"/>
              <a:gd name="connsiteX21" fmla="*/ 507714 w 563562"/>
              <a:gd name="connsiteY21" fmla="*/ 51633 h 563563"/>
              <a:gd name="connsiteX22" fmla="*/ 431841 w 563562"/>
              <a:gd name="connsiteY22" fmla="*/ 23813 h 563563"/>
              <a:gd name="connsiteX23" fmla="*/ 431952 w 563562"/>
              <a:gd name="connsiteY23" fmla="*/ 0 h 563563"/>
              <a:gd name="connsiteX24" fmla="*/ 524754 w 563562"/>
              <a:gd name="connsiteY24" fmla="*/ 34590 h 563563"/>
              <a:gd name="connsiteX25" fmla="*/ 539096 w 563562"/>
              <a:gd name="connsiteY25" fmla="*/ 48932 h 563563"/>
              <a:gd name="connsiteX26" fmla="*/ 563562 w 563562"/>
              <a:gd name="connsiteY26" fmla="*/ 108832 h 563563"/>
              <a:gd name="connsiteX27" fmla="*/ 539096 w 563562"/>
              <a:gd name="connsiteY27" fmla="*/ 167888 h 563563"/>
              <a:gd name="connsiteX28" fmla="*/ 481728 w 563562"/>
              <a:gd name="connsiteY28" fmla="*/ 225257 h 563563"/>
              <a:gd name="connsiteX29" fmla="*/ 422672 w 563562"/>
              <a:gd name="connsiteY29" fmla="*/ 248879 h 563563"/>
              <a:gd name="connsiteX30" fmla="*/ 362772 w 563562"/>
              <a:gd name="connsiteY30" fmla="*/ 225257 h 563563"/>
              <a:gd name="connsiteX31" fmla="*/ 350117 w 563562"/>
              <a:gd name="connsiteY31" fmla="*/ 211758 h 563563"/>
              <a:gd name="connsiteX32" fmla="*/ 268283 w 563562"/>
              <a:gd name="connsiteY32" fmla="*/ 267439 h 563563"/>
              <a:gd name="connsiteX33" fmla="*/ 215132 w 563562"/>
              <a:gd name="connsiteY33" fmla="*/ 337463 h 563563"/>
              <a:gd name="connsiteX34" fmla="*/ 212601 w 563562"/>
              <a:gd name="connsiteY34" fmla="*/ 350118 h 563563"/>
              <a:gd name="connsiteX35" fmla="*/ 225256 w 563562"/>
              <a:gd name="connsiteY35" fmla="*/ 362773 h 563563"/>
              <a:gd name="connsiteX36" fmla="*/ 249722 w 563562"/>
              <a:gd name="connsiteY36" fmla="*/ 421829 h 563563"/>
              <a:gd name="connsiteX37" fmla="*/ 225256 w 563562"/>
              <a:gd name="connsiteY37" fmla="*/ 481728 h 563563"/>
              <a:gd name="connsiteX38" fmla="*/ 167888 w 563562"/>
              <a:gd name="connsiteY38" fmla="*/ 538253 h 563563"/>
              <a:gd name="connsiteX39" fmla="*/ 107988 w 563562"/>
              <a:gd name="connsiteY39" fmla="*/ 563563 h 563563"/>
              <a:gd name="connsiteX40" fmla="*/ 48932 w 563562"/>
              <a:gd name="connsiteY40" fmla="*/ 538253 h 563563"/>
              <a:gd name="connsiteX41" fmla="*/ 34590 w 563562"/>
              <a:gd name="connsiteY41" fmla="*/ 523911 h 563563"/>
              <a:gd name="connsiteX42" fmla="*/ 0 w 563562"/>
              <a:gd name="connsiteY42" fmla="*/ 431109 h 563563"/>
              <a:gd name="connsiteX43" fmla="*/ 148484 w 563562"/>
              <a:gd name="connsiteY43" fmla="*/ 148484 h 563563"/>
              <a:gd name="connsiteX44" fmla="*/ 431952 w 563562"/>
              <a:gd name="connsiteY44" fmla="*/ 0 h 56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3562" h="563563">
                <a:moveTo>
                  <a:pt x="431841" y="23813"/>
                </a:moveTo>
                <a:cubicBezTo>
                  <a:pt x="355125" y="23813"/>
                  <a:pt x="253118" y="77767"/>
                  <a:pt x="165442" y="165443"/>
                </a:cubicBezTo>
                <a:cubicBezTo>
                  <a:pt x="77766" y="253119"/>
                  <a:pt x="23812" y="355126"/>
                  <a:pt x="23812" y="430999"/>
                </a:cubicBezTo>
                <a:cubicBezTo>
                  <a:pt x="23812" y="463035"/>
                  <a:pt x="33086" y="489169"/>
                  <a:pt x="51632" y="507716"/>
                </a:cubicBezTo>
                <a:cubicBezTo>
                  <a:pt x="65964" y="522047"/>
                  <a:pt x="65964" y="522047"/>
                  <a:pt x="65964" y="522047"/>
                </a:cubicBezTo>
                <a:cubicBezTo>
                  <a:pt x="76923" y="533007"/>
                  <a:pt x="92098" y="539751"/>
                  <a:pt x="108116" y="539751"/>
                </a:cubicBezTo>
                <a:cubicBezTo>
                  <a:pt x="124976" y="539751"/>
                  <a:pt x="140151" y="533007"/>
                  <a:pt x="151110" y="522047"/>
                </a:cubicBezTo>
                <a:cubicBezTo>
                  <a:pt x="208437" y="464721"/>
                  <a:pt x="208437" y="464721"/>
                  <a:pt x="208437" y="464721"/>
                </a:cubicBezTo>
                <a:cubicBezTo>
                  <a:pt x="220239" y="452918"/>
                  <a:pt x="226140" y="438587"/>
                  <a:pt x="226140" y="421726"/>
                </a:cubicBezTo>
                <a:cubicBezTo>
                  <a:pt x="226140" y="405708"/>
                  <a:pt x="220239" y="390534"/>
                  <a:pt x="208437" y="379574"/>
                </a:cubicBezTo>
                <a:cubicBezTo>
                  <a:pt x="194105" y="365243"/>
                  <a:pt x="194105" y="365243"/>
                  <a:pt x="194105" y="365243"/>
                </a:cubicBezTo>
                <a:cubicBezTo>
                  <a:pt x="189890" y="361027"/>
                  <a:pt x="184832" y="350911"/>
                  <a:pt x="193262" y="328149"/>
                </a:cubicBezTo>
                <a:cubicBezTo>
                  <a:pt x="199163" y="313817"/>
                  <a:pt x="214338" y="287683"/>
                  <a:pt x="251432" y="251433"/>
                </a:cubicBezTo>
                <a:cubicBezTo>
                  <a:pt x="307915" y="194949"/>
                  <a:pt x="339107" y="188205"/>
                  <a:pt x="350067" y="188205"/>
                </a:cubicBezTo>
                <a:cubicBezTo>
                  <a:pt x="358497" y="188205"/>
                  <a:pt x="362712" y="191577"/>
                  <a:pt x="365241" y="194106"/>
                </a:cubicBezTo>
                <a:cubicBezTo>
                  <a:pt x="379573" y="208438"/>
                  <a:pt x="379573" y="208438"/>
                  <a:pt x="379573" y="208438"/>
                </a:cubicBezTo>
                <a:cubicBezTo>
                  <a:pt x="390532" y="219397"/>
                  <a:pt x="406550" y="225299"/>
                  <a:pt x="422567" y="225299"/>
                </a:cubicBezTo>
                <a:cubicBezTo>
                  <a:pt x="438585" y="225299"/>
                  <a:pt x="454603" y="219397"/>
                  <a:pt x="465562" y="208438"/>
                </a:cubicBezTo>
                <a:cubicBezTo>
                  <a:pt x="522046" y="151111"/>
                  <a:pt x="522046" y="151111"/>
                  <a:pt x="522046" y="151111"/>
                </a:cubicBezTo>
                <a:cubicBezTo>
                  <a:pt x="533848" y="140152"/>
                  <a:pt x="539749" y="124977"/>
                  <a:pt x="539749" y="108960"/>
                </a:cubicBezTo>
                <a:cubicBezTo>
                  <a:pt x="539749" y="92099"/>
                  <a:pt x="533848" y="76924"/>
                  <a:pt x="522046" y="65965"/>
                </a:cubicBezTo>
                <a:cubicBezTo>
                  <a:pt x="507714" y="51633"/>
                  <a:pt x="507714" y="51633"/>
                  <a:pt x="507714" y="51633"/>
                </a:cubicBezTo>
                <a:cubicBezTo>
                  <a:pt x="490010" y="33086"/>
                  <a:pt x="463033" y="23813"/>
                  <a:pt x="431841" y="23813"/>
                </a:cubicBezTo>
                <a:close/>
                <a:moveTo>
                  <a:pt x="431952" y="0"/>
                </a:moveTo>
                <a:cubicBezTo>
                  <a:pt x="469916" y="0"/>
                  <a:pt x="501975" y="11811"/>
                  <a:pt x="524754" y="34590"/>
                </a:cubicBezTo>
                <a:cubicBezTo>
                  <a:pt x="539096" y="48932"/>
                  <a:pt x="539096" y="48932"/>
                  <a:pt x="539096" y="48932"/>
                </a:cubicBezTo>
                <a:cubicBezTo>
                  <a:pt x="555126" y="64962"/>
                  <a:pt x="563562" y="86053"/>
                  <a:pt x="563562" y="108832"/>
                </a:cubicBezTo>
                <a:cubicBezTo>
                  <a:pt x="563562" y="130767"/>
                  <a:pt x="555126" y="151858"/>
                  <a:pt x="539096" y="167888"/>
                </a:cubicBezTo>
                <a:cubicBezTo>
                  <a:pt x="481728" y="225257"/>
                  <a:pt x="481728" y="225257"/>
                  <a:pt x="481728" y="225257"/>
                </a:cubicBezTo>
                <a:cubicBezTo>
                  <a:pt x="466542" y="240442"/>
                  <a:pt x="445450" y="248879"/>
                  <a:pt x="422672" y="248879"/>
                </a:cubicBezTo>
                <a:cubicBezTo>
                  <a:pt x="399893" y="248879"/>
                  <a:pt x="377958" y="240442"/>
                  <a:pt x="362772" y="225257"/>
                </a:cubicBezTo>
                <a:cubicBezTo>
                  <a:pt x="350117" y="211758"/>
                  <a:pt x="350117" y="211758"/>
                  <a:pt x="350117" y="211758"/>
                </a:cubicBezTo>
                <a:cubicBezTo>
                  <a:pt x="345899" y="212602"/>
                  <a:pt x="320589" y="215133"/>
                  <a:pt x="268283" y="267439"/>
                </a:cubicBezTo>
                <a:cubicBezTo>
                  <a:pt x="233693" y="302029"/>
                  <a:pt x="220194" y="323964"/>
                  <a:pt x="215132" y="337463"/>
                </a:cubicBezTo>
                <a:cubicBezTo>
                  <a:pt x="212601" y="343369"/>
                  <a:pt x="211758" y="347587"/>
                  <a:pt x="212601" y="350118"/>
                </a:cubicBezTo>
                <a:cubicBezTo>
                  <a:pt x="225256" y="362773"/>
                  <a:pt x="225256" y="362773"/>
                  <a:pt x="225256" y="362773"/>
                </a:cubicBezTo>
                <a:cubicBezTo>
                  <a:pt x="241286" y="378802"/>
                  <a:pt x="249722" y="399894"/>
                  <a:pt x="249722" y="421829"/>
                </a:cubicBezTo>
                <a:cubicBezTo>
                  <a:pt x="249722" y="444607"/>
                  <a:pt x="241286" y="465699"/>
                  <a:pt x="225256" y="481728"/>
                </a:cubicBezTo>
                <a:cubicBezTo>
                  <a:pt x="167888" y="538253"/>
                  <a:pt x="167888" y="538253"/>
                  <a:pt x="167888" y="538253"/>
                </a:cubicBezTo>
                <a:cubicBezTo>
                  <a:pt x="151858" y="554283"/>
                  <a:pt x="130767" y="563563"/>
                  <a:pt x="107988" y="563563"/>
                </a:cubicBezTo>
                <a:cubicBezTo>
                  <a:pt x="86053" y="563563"/>
                  <a:pt x="64962" y="554283"/>
                  <a:pt x="48932" y="538253"/>
                </a:cubicBezTo>
                <a:cubicBezTo>
                  <a:pt x="34590" y="523911"/>
                  <a:pt x="34590" y="523911"/>
                  <a:pt x="34590" y="523911"/>
                </a:cubicBezTo>
                <a:cubicBezTo>
                  <a:pt x="11811" y="501132"/>
                  <a:pt x="0" y="469073"/>
                  <a:pt x="0" y="431109"/>
                </a:cubicBezTo>
                <a:cubicBezTo>
                  <a:pt x="0" y="348430"/>
                  <a:pt x="56525" y="240442"/>
                  <a:pt x="148484" y="148484"/>
                </a:cubicBezTo>
                <a:cubicBezTo>
                  <a:pt x="240442" y="56525"/>
                  <a:pt x="349274" y="0"/>
                  <a:pt x="431952" y="0"/>
                </a:cubicBezTo>
                <a:close/>
              </a:path>
            </a:pathLst>
          </a:custGeom>
          <a:solidFill>
            <a:schemeClr val="accent2"/>
          </a:solidFill>
          <a:ln w="3175">
            <a:solidFill>
              <a:schemeClr val="accent2"/>
            </a:solidFill>
          </a:ln>
        </p:spPr>
        <p:txBody>
          <a:bodyPr vert="horz" wrap="square" lIns="91440" tIns="45720" rIns="91440" bIns="45720"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290518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Group 37"/>
          <p:cNvGrpSpPr/>
          <p:nvPr/>
        </p:nvGrpSpPr>
        <p:grpSpPr>
          <a:xfrm>
            <a:off x="0" y="6230823"/>
            <a:ext cx="7772400" cy="3393197"/>
            <a:chOff x="-22699" y="6245157"/>
            <a:chExt cx="7772400" cy="3393197"/>
          </a:xfrm>
        </p:grpSpPr>
        <p:sp>
          <p:nvSpPr>
            <p:cNvPr id="36" name="Freeform: Shape 35"/>
            <p:cNvSpPr/>
            <p:nvPr/>
          </p:nvSpPr>
          <p:spPr>
            <a:xfrm>
              <a:off x="-22699" y="6245157"/>
              <a:ext cx="7772400" cy="3393197"/>
            </a:xfrm>
            <a:custGeom>
              <a:avLst/>
              <a:gdLst>
                <a:gd name="connsiteX0" fmla="*/ 0 w 7801583"/>
                <a:gd name="connsiteY0" fmla="*/ 0 h 2937754"/>
                <a:gd name="connsiteX1" fmla="*/ 7801583 w 7801583"/>
                <a:gd name="connsiteY1" fmla="*/ 2937754 h 2937754"/>
                <a:gd name="connsiteX0" fmla="*/ 0 w 7801583"/>
                <a:gd name="connsiteY0" fmla="*/ 0 h 2937754"/>
                <a:gd name="connsiteX1" fmla="*/ 7801583 w 7801583"/>
                <a:gd name="connsiteY1" fmla="*/ 2937754 h 2937754"/>
                <a:gd name="connsiteX0" fmla="*/ 0 w 7801583"/>
                <a:gd name="connsiteY0" fmla="*/ 0 h 3393197"/>
                <a:gd name="connsiteX1" fmla="*/ 7801583 w 7801583"/>
                <a:gd name="connsiteY1" fmla="*/ 2937754 h 3393197"/>
              </a:gdLst>
              <a:ahLst/>
              <a:cxnLst>
                <a:cxn ang="0">
                  <a:pos x="connsiteX0" y="connsiteY0"/>
                </a:cxn>
                <a:cxn ang="0">
                  <a:pos x="connsiteX1" y="connsiteY1"/>
                </a:cxn>
              </a:cxnLst>
              <a:rect l="l" t="t" r="r" b="b"/>
              <a:pathLst>
                <a:path w="7801583" h="3393197">
                  <a:moveTo>
                    <a:pt x="0" y="0"/>
                  </a:moveTo>
                  <a:cubicBezTo>
                    <a:pt x="1530486" y="3119336"/>
                    <a:pt x="4948136" y="4059678"/>
                    <a:pt x="7801583" y="2937754"/>
                  </a:cubicBezTo>
                </a:path>
              </a:pathLst>
            </a:cu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22699" y="7506513"/>
              <a:ext cx="7772400" cy="1388454"/>
            </a:xfrm>
            <a:custGeom>
              <a:avLst/>
              <a:gdLst>
                <a:gd name="connsiteX0" fmla="*/ 0 w 7801583"/>
                <a:gd name="connsiteY0" fmla="*/ 0 h 2937754"/>
                <a:gd name="connsiteX1" fmla="*/ 7801583 w 7801583"/>
                <a:gd name="connsiteY1" fmla="*/ 2937754 h 2937754"/>
                <a:gd name="connsiteX0" fmla="*/ 0 w 7801583"/>
                <a:gd name="connsiteY0" fmla="*/ 0 h 2937754"/>
                <a:gd name="connsiteX1" fmla="*/ 7801583 w 7801583"/>
                <a:gd name="connsiteY1" fmla="*/ 2937754 h 2937754"/>
                <a:gd name="connsiteX0" fmla="*/ 0 w 7801583"/>
                <a:gd name="connsiteY0" fmla="*/ 0 h 3393197"/>
                <a:gd name="connsiteX1" fmla="*/ 7801583 w 7801583"/>
                <a:gd name="connsiteY1" fmla="*/ 2937754 h 3393197"/>
                <a:gd name="connsiteX0" fmla="*/ 0 w 7978001"/>
                <a:gd name="connsiteY0" fmla="*/ 0 h 2156178"/>
                <a:gd name="connsiteX1" fmla="*/ 7978001 w 7978001"/>
                <a:gd name="connsiteY1" fmla="*/ 1128409 h 2156178"/>
                <a:gd name="connsiteX0" fmla="*/ 0 w 7860389"/>
                <a:gd name="connsiteY0" fmla="*/ 58365 h 1709000"/>
                <a:gd name="connsiteX1" fmla="*/ 7860389 w 7860389"/>
                <a:gd name="connsiteY1" fmla="*/ 0 h 1709000"/>
                <a:gd name="connsiteX0" fmla="*/ 0 w 7860389"/>
                <a:gd name="connsiteY0" fmla="*/ 58365 h 1364886"/>
                <a:gd name="connsiteX1" fmla="*/ 7860389 w 7860389"/>
                <a:gd name="connsiteY1" fmla="*/ 0 h 1364886"/>
                <a:gd name="connsiteX0" fmla="*/ 0 w 7860389"/>
                <a:gd name="connsiteY0" fmla="*/ 58365 h 1388454"/>
                <a:gd name="connsiteX1" fmla="*/ 7860389 w 7860389"/>
                <a:gd name="connsiteY1" fmla="*/ 0 h 1388454"/>
              </a:gdLst>
              <a:ahLst/>
              <a:cxnLst>
                <a:cxn ang="0">
                  <a:pos x="connsiteX0" y="connsiteY0"/>
                </a:cxn>
                <a:cxn ang="0">
                  <a:pos x="connsiteX1" y="connsiteY1"/>
                </a:cxn>
              </a:cxnLst>
              <a:rect l="l" t="t" r="r" b="b"/>
              <a:pathLst>
                <a:path w="7860389" h="1388454">
                  <a:moveTo>
                    <a:pt x="0" y="58365"/>
                  </a:moveTo>
                  <a:cubicBezTo>
                    <a:pt x="3725907" y="2380033"/>
                    <a:pt x="6751517" y="1199745"/>
                    <a:pt x="7860389" y="0"/>
                  </a:cubicBezTo>
                </a:path>
              </a:pathLst>
            </a:cu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5400000" flipV="1">
            <a:off x="311485" y="2859733"/>
            <a:ext cx="10151155" cy="4431690"/>
            <a:chOff x="-22699" y="6245157"/>
            <a:chExt cx="7772400" cy="3393197"/>
          </a:xfrm>
        </p:grpSpPr>
        <p:sp>
          <p:nvSpPr>
            <p:cNvPr id="40" name="Freeform: Shape 39"/>
            <p:cNvSpPr/>
            <p:nvPr/>
          </p:nvSpPr>
          <p:spPr>
            <a:xfrm>
              <a:off x="-22699" y="6245157"/>
              <a:ext cx="7772400" cy="3393197"/>
            </a:xfrm>
            <a:custGeom>
              <a:avLst/>
              <a:gdLst>
                <a:gd name="connsiteX0" fmla="*/ 0 w 7801583"/>
                <a:gd name="connsiteY0" fmla="*/ 0 h 2937754"/>
                <a:gd name="connsiteX1" fmla="*/ 7801583 w 7801583"/>
                <a:gd name="connsiteY1" fmla="*/ 2937754 h 2937754"/>
                <a:gd name="connsiteX0" fmla="*/ 0 w 7801583"/>
                <a:gd name="connsiteY0" fmla="*/ 0 h 2937754"/>
                <a:gd name="connsiteX1" fmla="*/ 7801583 w 7801583"/>
                <a:gd name="connsiteY1" fmla="*/ 2937754 h 2937754"/>
                <a:gd name="connsiteX0" fmla="*/ 0 w 7801583"/>
                <a:gd name="connsiteY0" fmla="*/ 0 h 3393197"/>
                <a:gd name="connsiteX1" fmla="*/ 7801583 w 7801583"/>
                <a:gd name="connsiteY1" fmla="*/ 2937754 h 3393197"/>
              </a:gdLst>
              <a:ahLst/>
              <a:cxnLst>
                <a:cxn ang="0">
                  <a:pos x="connsiteX0" y="connsiteY0"/>
                </a:cxn>
                <a:cxn ang="0">
                  <a:pos x="connsiteX1" y="connsiteY1"/>
                </a:cxn>
              </a:cxnLst>
              <a:rect l="l" t="t" r="r" b="b"/>
              <a:pathLst>
                <a:path w="7801583" h="3393197">
                  <a:moveTo>
                    <a:pt x="0" y="0"/>
                  </a:moveTo>
                  <a:cubicBezTo>
                    <a:pt x="1530486" y="3119336"/>
                    <a:pt x="4948136" y="4059678"/>
                    <a:pt x="7801583" y="2937754"/>
                  </a:cubicBezTo>
                </a:path>
              </a:pathLst>
            </a:cu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p:cNvSpPr/>
            <p:nvPr/>
          </p:nvSpPr>
          <p:spPr>
            <a:xfrm>
              <a:off x="-22699" y="7506513"/>
              <a:ext cx="7772400" cy="1388454"/>
            </a:xfrm>
            <a:custGeom>
              <a:avLst/>
              <a:gdLst>
                <a:gd name="connsiteX0" fmla="*/ 0 w 7801583"/>
                <a:gd name="connsiteY0" fmla="*/ 0 h 2937754"/>
                <a:gd name="connsiteX1" fmla="*/ 7801583 w 7801583"/>
                <a:gd name="connsiteY1" fmla="*/ 2937754 h 2937754"/>
                <a:gd name="connsiteX0" fmla="*/ 0 w 7801583"/>
                <a:gd name="connsiteY0" fmla="*/ 0 h 2937754"/>
                <a:gd name="connsiteX1" fmla="*/ 7801583 w 7801583"/>
                <a:gd name="connsiteY1" fmla="*/ 2937754 h 2937754"/>
                <a:gd name="connsiteX0" fmla="*/ 0 w 7801583"/>
                <a:gd name="connsiteY0" fmla="*/ 0 h 3393197"/>
                <a:gd name="connsiteX1" fmla="*/ 7801583 w 7801583"/>
                <a:gd name="connsiteY1" fmla="*/ 2937754 h 3393197"/>
                <a:gd name="connsiteX0" fmla="*/ 0 w 7978001"/>
                <a:gd name="connsiteY0" fmla="*/ 0 h 2156178"/>
                <a:gd name="connsiteX1" fmla="*/ 7978001 w 7978001"/>
                <a:gd name="connsiteY1" fmla="*/ 1128409 h 2156178"/>
                <a:gd name="connsiteX0" fmla="*/ 0 w 7860389"/>
                <a:gd name="connsiteY0" fmla="*/ 58365 h 1709000"/>
                <a:gd name="connsiteX1" fmla="*/ 7860389 w 7860389"/>
                <a:gd name="connsiteY1" fmla="*/ 0 h 1709000"/>
                <a:gd name="connsiteX0" fmla="*/ 0 w 7860389"/>
                <a:gd name="connsiteY0" fmla="*/ 58365 h 1364886"/>
                <a:gd name="connsiteX1" fmla="*/ 7860389 w 7860389"/>
                <a:gd name="connsiteY1" fmla="*/ 0 h 1364886"/>
                <a:gd name="connsiteX0" fmla="*/ 0 w 7860389"/>
                <a:gd name="connsiteY0" fmla="*/ 58365 h 1388454"/>
                <a:gd name="connsiteX1" fmla="*/ 7860389 w 7860389"/>
                <a:gd name="connsiteY1" fmla="*/ 0 h 1388454"/>
              </a:gdLst>
              <a:ahLst/>
              <a:cxnLst>
                <a:cxn ang="0">
                  <a:pos x="connsiteX0" y="connsiteY0"/>
                </a:cxn>
                <a:cxn ang="0">
                  <a:pos x="connsiteX1" y="connsiteY1"/>
                </a:cxn>
              </a:cxnLst>
              <a:rect l="l" t="t" r="r" b="b"/>
              <a:pathLst>
                <a:path w="7860389" h="1388454">
                  <a:moveTo>
                    <a:pt x="0" y="58365"/>
                  </a:moveTo>
                  <a:cubicBezTo>
                    <a:pt x="3725907" y="2380033"/>
                    <a:pt x="6751517" y="1199745"/>
                    <a:pt x="7860389" y="0"/>
                  </a:cubicBezTo>
                </a:path>
              </a:pathLst>
            </a:cu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0" y="1"/>
            <a:ext cx="365760" cy="7086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7086467"/>
            <a:ext cx="365760" cy="14563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8542783"/>
            <a:ext cx="365760" cy="15156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149431" y="8786106"/>
            <a:ext cx="710172" cy="478366"/>
            <a:chOff x="6836019" y="2073976"/>
            <a:chExt cx="3317776" cy="2234832"/>
          </a:xfrm>
        </p:grpSpPr>
        <p:sp>
          <p:nvSpPr>
            <p:cNvPr id="44" name="Freeform 16"/>
            <p:cNvSpPr>
              <a:spLocks/>
            </p:cNvSpPr>
            <p:nvPr/>
          </p:nvSpPr>
          <p:spPr bwMode="auto">
            <a:xfrm>
              <a:off x="8716587" y="2874782"/>
              <a:ext cx="1033093" cy="980059"/>
            </a:xfrm>
            <a:custGeom>
              <a:avLst/>
              <a:gdLst>
                <a:gd name="T0" fmla="*/ 487 w 974"/>
                <a:gd name="T1" fmla="*/ 0 h 924"/>
                <a:gd name="T2" fmla="*/ 371 w 974"/>
                <a:gd name="T3" fmla="*/ 354 h 924"/>
                <a:gd name="T4" fmla="*/ 0 w 974"/>
                <a:gd name="T5" fmla="*/ 354 h 924"/>
                <a:gd name="T6" fmla="*/ 301 w 974"/>
                <a:gd name="T7" fmla="*/ 573 h 924"/>
                <a:gd name="T8" fmla="*/ 196 w 974"/>
                <a:gd name="T9" fmla="*/ 913 h 924"/>
                <a:gd name="T10" fmla="*/ 487 w 974"/>
                <a:gd name="T11" fmla="*/ 708 h 924"/>
                <a:gd name="T12" fmla="*/ 786 w 974"/>
                <a:gd name="T13" fmla="*/ 924 h 924"/>
                <a:gd name="T14" fmla="*/ 673 w 974"/>
                <a:gd name="T15" fmla="*/ 573 h 924"/>
                <a:gd name="T16" fmla="*/ 974 w 974"/>
                <a:gd name="T17" fmla="*/ 354 h 924"/>
                <a:gd name="T18" fmla="*/ 602 w 974"/>
                <a:gd name="T19" fmla="*/ 354 h 924"/>
                <a:gd name="T20" fmla="*/ 487 w 974"/>
                <a:gd name="T21"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4" h="924">
                  <a:moveTo>
                    <a:pt x="487" y="0"/>
                  </a:moveTo>
                  <a:lnTo>
                    <a:pt x="371" y="354"/>
                  </a:lnTo>
                  <a:lnTo>
                    <a:pt x="0" y="354"/>
                  </a:lnTo>
                  <a:lnTo>
                    <a:pt x="301" y="573"/>
                  </a:lnTo>
                  <a:lnTo>
                    <a:pt x="196" y="913"/>
                  </a:lnTo>
                  <a:lnTo>
                    <a:pt x="487" y="708"/>
                  </a:lnTo>
                  <a:lnTo>
                    <a:pt x="786" y="924"/>
                  </a:lnTo>
                  <a:lnTo>
                    <a:pt x="673" y="573"/>
                  </a:lnTo>
                  <a:lnTo>
                    <a:pt x="974" y="354"/>
                  </a:lnTo>
                  <a:lnTo>
                    <a:pt x="602" y="354"/>
                  </a:lnTo>
                  <a:lnTo>
                    <a:pt x="4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p:cNvSpPr>
            <p:nvPr/>
          </p:nvSpPr>
          <p:spPr bwMode="auto">
            <a:xfrm>
              <a:off x="8716587" y="2874782"/>
              <a:ext cx="516546" cy="375477"/>
            </a:xfrm>
            <a:custGeom>
              <a:avLst/>
              <a:gdLst>
                <a:gd name="T0" fmla="*/ 487 w 487"/>
                <a:gd name="T1" fmla="*/ 0 h 354"/>
                <a:gd name="T2" fmla="*/ 0 w 487"/>
                <a:gd name="T3" fmla="*/ 0 h 354"/>
                <a:gd name="T4" fmla="*/ 0 w 487"/>
                <a:gd name="T5" fmla="*/ 354 h 354"/>
                <a:gd name="T6" fmla="*/ 371 w 487"/>
                <a:gd name="T7" fmla="*/ 354 h 354"/>
                <a:gd name="T8" fmla="*/ 487 w 487"/>
                <a:gd name="T9" fmla="*/ 0 h 354"/>
              </a:gdLst>
              <a:ahLst/>
              <a:cxnLst>
                <a:cxn ang="0">
                  <a:pos x="T0" y="T1"/>
                </a:cxn>
                <a:cxn ang="0">
                  <a:pos x="T2" y="T3"/>
                </a:cxn>
                <a:cxn ang="0">
                  <a:pos x="T4" y="T5"/>
                </a:cxn>
                <a:cxn ang="0">
                  <a:pos x="T6" y="T7"/>
                </a:cxn>
                <a:cxn ang="0">
                  <a:pos x="T8" y="T9"/>
                </a:cxn>
              </a:cxnLst>
              <a:rect l="0" t="0" r="r" b="b"/>
              <a:pathLst>
                <a:path w="487" h="354">
                  <a:moveTo>
                    <a:pt x="487" y="0"/>
                  </a:moveTo>
                  <a:lnTo>
                    <a:pt x="0" y="0"/>
                  </a:lnTo>
                  <a:lnTo>
                    <a:pt x="0" y="354"/>
                  </a:lnTo>
                  <a:lnTo>
                    <a:pt x="371" y="354"/>
                  </a:lnTo>
                  <a:lnTo>
                    <a:pt x="487" y="0"/>
                  </a:lnTo>
                  <a:close/>
                </a:path>
              </a:pathLst>
            </a:custGeom>
            <a:solidFill>
              <a:srgbClr val="1BA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
            <p:cNvSpPr>
              <a:spLocks/>
            </p:cNvSpPr>
            <p:nvPr/>
          </p:nvSpPr>
          <p:spPr bwMode="auto">
            <a:xfrm>
              <a:off x="8716587" y="3250259"/>
              <a:ext cx="319262" cy="592915"/>
            </a:xfrm>
            <a:custGeom>
              <a:avLst/>
              <a:gdLst>
                <a:gd name="T0" fmla="*/ 266 w 266"/>
                <a:gd name="T1" fmla="*/ 193 h 493"/>
                <a:gd name="T2" fmla="*/ 0 w 266"/>
                <a:gd name="T3" fmla="*/ 0 h 493"/>
                <a:gd name="T4" fmla="*/ 0 w 266"/>
                <a:gd name="T5" fmla="*/ 134 h 493"/>
                <a:gd name="T6" fmla="*/ 127 w 266"/>
                <a:gd name="T7" fmla="*/ 451 h 493"/>
                <a:gd name="T8" fmla="*/ 173 w 266"/>
                <a:gd name="T9" fmla="*/ 493 h 493"/>
                <a:gd name="T10" fmla="*/ 266 w 266"/>
                <a:gd name="T11" fmla="*/ 193 h 493"/>
              </a:gdLst>
              <a:ahLst/>
              <a:cxnLst>
                <a:cxn ang="0">
                  <a:pos x="T0" y="T1"/>
                </a:cxn>
                <a:cxn ang="0">
                  <a:pos x="T2" y="T3"/>
                </a:cxn>
                <a:cxn ang="0">
                  <a:pos x="T4" y="T5"/>
                </a:cxn>
                <a:cxn ang="0">
                  <a:pos x="T6" y="T7"/>
                </a:cxn>
                <a:cxn ang="0">
                  <a:pos x="T8" y="T9"/>
                </a:cxn>
                <a:cxn ang="0">
                  <a:pos x="T10" y="T11"/>
                </a:cxn>
              </a:cxnLst>
              <a:rect l="0" t="0" r="r" b="b"/>
              <a:pathLst>
                <a:path w="266" h="493">
                  <a:moveTo>
                    <a:pt x="266" y="193"/>
                  </a:moveTo>
                  <a:cubicBezTo>
                    <a:pt x="0" y="0"/>
                    <a:pt x="0" y="0"/>
                    <a:pt x="0" y="0"/>
                  </a:cubicBezTo>
                  <a:cubicBezTo>
                    <a:pt x="0" y="134"/>
                    <a:pt x="0" y="134"/>
                    <a:pt x="0" y="134"/>
                  </a:cubicBezTo>
                  <a:cubicBezTo>
                    <a:pt x="0" y="257"/>
                    <a:pt x="42" y="363"/>
                    <a:pt x="127" y="451"/>
                  </a:cubicBezTo>
                  <a:cubicBezTo>
                    <a:pt x="142" y="466"/>
                    <a:pt x="157" y="480"/>
                    <a:pt x="173" y="493"/>
                  </a:cubicBezTo>
                  <a:lnTo>
                    <a:pt x="266" y="193"/>
                  </a:lnTo>
                  <a:close/>
                </a:path>
              </a:pathLst>
            </a:custGeom>
            <a:solidFill>
              <a:srgbClr val="9D9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
            <p:cNvSpPr>
              <a:spLocks/>
            </p:cNvSpPr>
            <p:nvPr/>
          </p:nvSpPr>
          <p:spPr bwMode="auto">
            <a:xfrm>
              <a:off x="9233133" y="2874782"/>
              <a:ext cx="516546" cy="375477"/>
            </a:xfrm>
            <a:custGeom>
              <a:avLst/>
              <a:gdLst>
                <a:gd name="T0" fmla="*/ 430 w 430"/>
                <a:gd name="T1" fmla="*/ 312 h 312"/>
                <a:gd name="T2" fmla="*/ 322 w 430"/>
                <a:gd name="T3" fmla="*/ 131 h 312"/>
                <a:gd name="T4" fmla="*/ 10 w 430"/>
                <a:gd name="T5" fmla="*/ 0 h 312"/>
                <a:gd name="T6" fmla="*/ 0 w 430"/>
                <a:gd name="T7" fmla="*/ 0 h 312"/>
                <a:gd name="T8" fmla="*/ 102 w 430"/>
                <a:gd name="T9" fmla="*/ 312 h 312"/>
                <a:gd name="T10" fmla="*/ 430 w 430"/>
                <a:gd name="T11" fmla="*/ 312 h 312"/>
              </a:gdLst>
              <a:ahLst/>
              <a:cxnLst>
                <a:cxn ang="0">
                  <a:pos x="T0" y="T1"/>
                </a:cxn>
                <a:cxn ang="0">
                  <a:pos x="T2" y="T3"/>
                </a:cxn>
                <a:cxn ang="0">
                  <a:pos x="T4" y="T5"/>
                </a:cxn>
                <a:cxn ang="0">
                  <a:pos x="T6" y="T7"/>
                </a:cxn>
                <a:cxn ang="0">
                  <a:pos x="T8" y="T9"/>
                </a:cxn>
                <a:cxn ang="0">
                  <a:pos x="T10" y="T11"/>
                </a:cxn>
              </a:cxnLst>
              <a:rect l="0" t="0" r="r" b="b"/>
              <a:pathLst>
                <a:path w="430" h="312">
                  <a:moveTo>
                    <a:pt x="430" y="312"/>
                  </a:moveTo>
                  <a:cubicBezTo>
                    <a:pt x="410" y="245"/>
                    <a:pt x="374" y="185"/>
                    <a:pt x="322" y="131"/>
                  </a:cubicBezTo>
                  <a:cubicBezTo>
                    <a:pt x="237" y="44"/>
                    <a:pt x="132" y="0"/>
                    <a:pt x="10" y="0"/>
                  </a:cubicBezTo>
                  <a:cubicBezTo>
                    <a:pt x="0" y="0"/>
                    <a:pt x="0" y="0"/>
                    <a:pt x="0" y="0"/>
                  </a:cubicBezTo>
                  <a:cubicBezTo>
                    <a:pt x="102" y="312"/>
                    <a:pt x="102" y="312"/>
                    <a:pt x="102" y="312"/>
                  </a:cubicBezTo>
                  <a:lnTo>
                    <a:pt x="430" y="312"/>
                  </a:lnTo>
                  <a:close/>
                </a:path>
              </a:pathLst>
            </a:custGeom>
            <a:solidFill>
              <a:srgbClr val="B8D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p:cNvSpPr>
            <p:nvPr/>
          </p:nvSpPr>
          <p:spPr bwMode="auto">
            <a:xfrm>
              <a:off x="9430418" y="3250259"/>
              <a:ext cx="342596" cy="604582"/>
            </a:xfrm>
            <a:custGeom>
              <a:avLst/>
              <a:gdLst>
                <a:gd name="T0" fmla="*/ 266 w 285"/>
                <a:gd name="T1" fmla="*/ 0 h 503"/>
                <a:gd name="T2" fmla="*/ 0 w 285"/>
                <a:gd name="T3" fmla="*/ 193 h 503"/>
                <a:gd name="T4" fmla="*/ 100 w 285"/>
                <a:gd name="T5" fmla="*/ 503 h 503"/>
                <a:gd name="T6" fmla="*/ 158 w 285"/>
                <a:gd name="T7" fmla="*/ 451 h 503"/>
                <a:gd name="T8" fmla="*/ 285 w 285"/>
                <a:gd name="T9" fmla="*/ 134 h 503"/>
                <a:gd name="T10" fmla="*/ 266 w 285"/>
                <a:gd name="T11" fmla="*/ 0 h 503"/>
              </a:gdLst>
              <a:ahLst/>
              <a:cxnLst>
                <a:cxn ang="0">
                  <a:pos x="T0" y="T1"/>
                </a:cxn>
                <a:cxn ang="0">
                  <a:pos x="T2" y="T3"/>
                </a:cxn>
                <a:cxn ang="0">
                  <a:pos x="T4" y="T5"/>
                </a:cxn>
                <a:cxn ang="0">
                  <a:pos x="T6" y="T7"/>
                </a:cxn>
                <a:cxn ang="0">
                  <a:pos x="T8" y="T9"/>
                </a:cxn>
                <a:cxn ang="0">
                  <a:pos x="T10" y="T11"/>
                </a:cxn>
              </a:cxnLst>
              <a:rect l="0" t="0" r="r" b="b"/>
              <a:pathLst>
                <a:path w="285" h="503">
                  <a:moveTo>
                    <a:pt x="266" y="0"/>
                  </a:moveTo>
                  <a:cubicBezTo>
                    <a:pt x="0" y="193"/>
                    <a:pt x="0" y="193"/>
                    <a:pt x="0" y="193"/>
                  </a:cubicBezTo>
                  <a:cubicBezTo>
                    <a:pt x="100" y="503"/>
                    <a:pt x="100" y="503"/>
                    <a:pt x="100" y="503"/>
                  </a:cubicBezTo>
                  <a:cubicBezTo>
                    <a:pt x="120" y="487"/>
                    <a:pt x="139" y="470"/>
                    <a:pt x="158" y="451"/>
                  </a:cubicBezTo>
                  <a:cubicBezTo>
                    <a:pt x="243" y="363"/>
                    <a:pt x="285" y="257"/>
                    <a:pt x="285" y="134"/>
                  </a:cubicBezTo>
                  <a:cubicBezTo>
                    <a:pt x="285" y="87"/>
                    <a:pt x="279" y="42"/>
                    <a:pt x="266" y="0"/>
                  </a:cubicBezTo>
                  <a:close/>
                </a:path>
              </a:pathLst>
            </a:custGeom>
            <a:solidFill>
              <a:srgbClr val="F26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p:cNvSpPr>
            <p:nvPr/>
          </p:nvSpPr>
          <p:spPr bwMode="auto">
            <a:xfrm>
              <a:off x="8924478" y="3625736"/>
              <a:ext cx="624735" cy="326686"/>
            </a:xfrm>
            <a:custGeom>
              <a:avLst/>
              <a:gdLst>
                <a:gd name="T0" fmla="*/ 257 w 520"/>
                <a:gd name="T1" fmla="*/ 0 h 272"/>
                <a:gd name="T2" fmla="*/ 0 w 520"/>
                <a:gd name="T3" fmla="*/ 181 h 272"/>
                <a:gd name="T4" fmla="*/ 267 w 520"/>
                <a:gd name="T5" fmla="*/ 272 h 272"/>
                <a:gd name="T6" fmla="*/ 520 w 520"/>
                <a:gd name="T7" fmla="*/ 191 h 272"/>
                <a:gd name="T8" fmla="*/ 257 w 520"/>
                <a:gd name="T9" fmla="*/ 0 h 272"/>
              </a:gdLst>
              <a:ahLst/>
              <a:cxnLst>
                <a:cxn ang="0">
                  <a:pos x="T0" y="T1"/>
                </a:cxn>
                <a:cxn ang="0">
                  <a:pos x="T2" y="T3"/>
                </a:cxn>
                <a:cxn ang="0">
                  <a:pos x="T4" y="T5"/>
                </a:cxn>
                <a:cxn ang="0">
                  <a:pos x="T6" y="T7"/>
                </a:cxn>
                <a:cxn ang="0">
                  <a:pos x="T8" y="T9"/>
                </a:cxn>
              </a:cxnLst>
              <a:rect l="0" t="0" r="r" b="b"/>
              <a:pathLst>
                <a:path w="520" h="272">
                  <a:moveTo>
                    <a:pt x="257" y="0"/>
                  </a:moveTo>
                  <a:cubicBezTo>
                    <a:pt x="0" y="181"/>
                    <a:pt x="0" y="181"/>
                    <a:pt x="0" y="181"/>
                  </a:cubicBezTo>
                  <a:cubicBezTo>
                    <a:pt x="76" y="242"/>
                    <a:pt x="165" y="272"/>
                    <a:pt x="267" y="272"/>
                  </a:cubicBezTo>
                  <a:cubicBezTo>
                    <a:pt x="363" y="272"/>
                    <a:pt x="447" y="245"/>
                    <a:pt x="520" y="191"/>
                  </a:cubicBezTo>
                  <a:lnTo>
                    <a:pt x="257" y="0"/>
                  </a:lnTo>
                  <a:close/>
                </a:path>
              </a:pathLst>
            </a:custGeom>
            <a:solidFill>
              <a:srgbClr val="B92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p:cNvSpPr>
            <p:nvPr/>
          </p:nvSpPr>
          <p:spPr bwMode="auto">
            <a:xfrm>
              <a:off x="6836019" y="2519457"/>
              <a:ext cx="1430844" cy="1789351"/>
            </a:xfrm>
            <a:custGeom>
              <a:avLst/>
              <a:gdLst>
                <a:gd name="T0" fmla="*/ 751 w 1190"/>
                <a:gd name="T1" fmla="*/ 1488 h 1488"/>
                <a:gd name="T2" fmla="*/ 221 w 1190"/>
                <a:gd name="T3" fmla="*/ 1271 h 1488"/>
                <a:gd name="T4" fmla="*/ 0 w 1190"/>
                <a:gd name="T5" fmla="*/ 746 h 1488"/>
                <a:gd name="T6" fmla="*/ 221 w 1190"/>
                <a:gd name="T7" fmla="*/ 219 h 1488"/>
                <a:gd name="T8" fmla="*/ 751 w 1190"/>
                <a:gd name="T9" fmla="*/ 0 h 1488"/>
                <a:gd name="T10" fmla="*/ 1190 w 1190"/>
                <a:gd name="T11" fmla="*/ 0 h 1488"/>
                <a:gd name="T12" fmla="*/ 1103 w 1190"/>
                <a:gd name="T13" fmla="*/ 209 h 1488"/>
                <a:gd name="T14" fmla="*/ 894 w 1190"/>
                <a:gd name="T15" fmla="*/ 296 h 1488"/>
                <a:gd name="T16" fmla="*/ 751 w 1190"/>
                <a:gd name="T17" fmla="*/ 296 h 1488"/>
                <a:gd name="T18" fmla="*/ 438 w 1190"/>
                <a:gd name="T19" fmla="*/ 429 h 1488"/>
                <a:gd name="T20" fmla="*/ 308 w 1190"/>
                <a:gd name="T21" fmla="*/ 746 h 1488"/>
                <a:gd name="T22" fmla="*/ 438 w 1190"/>
                <a:gd name="T23" fmla="*/ 1061 h 1488"/>
                <a:gd name="T24" fmla="*/ 751 w 1190"/>
                <a:gd name="T25" fmla="*/ 1192 h 1488"/>
                <a:gd name="T26" fmla="*/ 894 w 1190"/>
                <a:gd name="T27" fmla="*/ 1192 h 1488"/>
                <a:gd name="T28" fmla="*/ 1103 w 1190"/>
                <a:gd name="T29" fmla="*/ 1279 h 1488"/>
                <a:gd name="T30" fmla="*/ 1190 w 1190"/>
                <a:gd name="T31" fmla="*/ 1488 h 1488"/>
                <a:gd name="T32" fmla="*/ 751 w 1190"/>
                <a:gd name="T33"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0" h="1488">
                  <a:moveTo>
                    <a:pt x="751" y="1488"/>
                  </a:moveTo>
                  <a:cubicBezTo>
                    <a:pt x="545" y="1488"/>
                    <a:pt x="369" y="1416"/>
                    <a:pt x="221" y="1271"/>
                  </a:cubicBezTo>
                  <a:cubicBezTo>
                    <a:pt x="73" y="1127"/>
                    <a:pt x="0" y="952"/>
                    <a:pt x="0" y="746"/>
                  </a:cubicBezTo>
                  <a:cubicBezTo>
                    <a:pt x="0" y="540"/>
                    <a:pt x="73" y="364"/>
                    <a:pt x="221" y="219"/>
                  </a:cubicBezTo>
                  <a:cubicBezTo>
                    <a:pt x="369" y="73"/>
                    <a:pt x="545" y="0"/>
                    <a:pt x="751" y="0"/>
                  </a:cubicBezTo>
                  <a:cubicBezTo>
                    <a:pt x="1190" y="0"/>
                    <a:pt x="1190" y="0"/>
                    <a:pt x="1190" y="0"/>
                  </a:cubicBezTo>
                  <a:cubicBezTo>
                    <a:pt x="1190" y="82"/>
                    <a:pt x="1161" y="152"/>
                    <a:pt x="1103" y="209"/>
                  </a:cubicBezTo>
                  <a:cubicBezTo>
                    <a:pt x="1046" y="267"/>
                    <a:pt x="976" y="296"/>
                    <a:pt x="894" y="296"/>
                  </a:cubicBezTo>
                  <a:cubicBezTo>
                    <a:pt x="751" y="296"/>
                    <a:pt x="751" y="296"/>
                    <a:pt x="751" y="296"/>
                  </a:cubicBezTo>
                  <a:cubicBezTo>
                    <a:pt x="628" y="296"/>
                    <a:pt x="524" y="340"/>
                    <a:pt x="438" y="429"/>
                  </a:cubicBezTo>
                  <a:cubicBezTo>
                    <a:pt x="352" y="517"/>
                    <a:pt x="308" y="623"/>
                    <a:pt x="308" y="746"/>
                  </a:cubicBezTo>
                  <a:cubicBezTo>
                    <a:pt x="308" y="869"/>
                    <a:pt x="352" y="974"/>
                    <a:pt x="438" y="1061"/>
                  </a:cubicBezTo>
                  <a:cubicBezTo>
                    <a:pt x="524" y="1148"/>
                    <a:pt x="628" y="1192"/>
                    <a:pt x="751" y="1192"/>
                  </a:cubicBezTo>
                  <a:cubicBezTo>
                    <a:pt x="894" y="1192"/>
                    <a:pt x="894" y="1192"/>
                    <a:pt x="894" y="1192"/>
                  </a:cubicBezTo>
                  <a:cubicBezTo>
                    <a:pt x="976" y="1192"/>
                    <a:pt x="1046" y="1221"/>
                    <a:pt x="1103" y="1279"/>
                  </a:cubicBezTo>
                  <a:cubicBezTo>
                    <a:pt x="1161" y="1336"/>
                    <a:pt x="1190" y="1406"/>
                    <a:pt x="1190" y="1488"/>
                  </a:cubicBezTo>
                  <a:lnTo>
                    <a:pt x="751" y="148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noEditPoints="1"/>
            </p:cNvSpPr>
            <p:nvPr/>
          </p:nvSpPr>
          <p:spPr bwMode="auto">
            <a:xfrm>
              <a:off x="8340049" y="2073976"/>
              <a:ext cx="1812685" cy="2234832"/>
            </a:xfrm>
            <a:custGeom>
              <a:avLst/>
              <a:gdLst>
                <a:gd name="T0" fmla="*/ 313 w 1508"/>
                <a:gd name="T1" fmla="*/ 312 h 1858"/>
                <a:gd name="T2" fmla="*/ 313 w 1508"/>
                <a:gd name="T3" fmla="*/ 370 h 1858"/>
                <a:gd name="T4" fmla="*/ 753 w 1508"/>
                <a:gd name="T5" fmla="*/ 370 h 1858"/>
                <a:gd name="T6" fmla="*/ 1286 w 1508"/>
                <a:gd name="T7" fmla="*/ 587 h 1858"/>
                <a:gd name="T8" fmla="*/ 1508 w 1508"/>
                <a:gd name="T9" fmla="*/ 1112 h 1858"/>
                <a:gd name="T10" fmla="*/ 1285 w 1508"/>
                <a:gd name="T11" fmla="*/ 1639 h 1858"/>
                <a:gd name="T12" fmla="*/ 753 w 1508"/>
                <a:gd name="T13" fmla="*/ 1858 h 1858"/>
                <a:gd name="T14" fmla="*/ 223 w 1508"/>
                <a:gd name="T15" fmla="*/ 1639 h 1858"/>
                <a:gd name="T16" fmla="*/ 0 w 1508"/>
                <a:gd name="T17" fmla="*/ 1112 h 1858"/>
                <a:gd name="T18" fmla="*/ 0 w 1508"/>
                <a:gd name="T19" fmla="*/ 0 h 1858"/>
                <a:gd name="T20" fmla="*/ 221 w 1508"/>
                <a:gd name="T21" fmla="*/ 92 h 1858"/>
                <a:gd name="T22" fmla="*/ 313 w 1508"/>
                <a:gd name="T23" fmla="*/ 312 h 1858"/>
                <a:gd name="T24" fmla="*/ 1192 w 1508"/>
                <a:gd name="T25" fmla="*/ 1112 h 1858"/>
                <a:gd name="T26" fmla="*/ 1065 w 1508"/>
                <a:gd name="T27" fmla="*/ 797 h 1858"/>
                <a:gd name="T28" fmla="*/ 753 w 1508"/>
                <a:gd name="T29" fmla="*/ 666 h 1858"/>
                <a:gd name="T30" fmla="*/ 313 w 1508"/>
                <a:gd name="T31" fmla="*/ 666 h 1858"/>
                <a:gd name="T32" fmla="*/ 313 w 1508"/>
                <a:gd name="T33" fmla="*/ 1112 h 1858"/>
                <a:gd name="T34" fmla="*/ 440 w 1508"/>
                <a:gd name="T35" fmla="*/ 1429 h 1858"/>
                <a:gd name="T36" fmla="*/ 753 w 1508"/>
                <a:gd name="T37" fmla="*/ 1562 h 1858"/>
                <a:gd name="T38" fmla="*/ 1065 w 1508"/>
                <a:gd name="T39" fmla="*/ 1429 h 1858"/>
                <a:gd name="T40" fmla="*/ 1192 w 1508"/>
                <a:gd name="T41" fmla="*/ 1112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8" h="1858">
                  <a:moveTo>
                    <a:pt x="313" y="312"/>
                  </a:moveTo>
                  <a:cubicBezTo>
                    <a:pt x="313" y="370"/>
                    <a:pt x="313" y="370"/>
                    <a:pt x="313" y="370"/>
                  </a:cubicBezTo>
                  <a:cubicBezTo>
                    <a:pt x="753" y="370"/>
                    <a:pt x="753" y="370"/>
                    <a:pt x="753" y="370"/>
                  </a:cubicBezTo>
                  <a:cubicBezTo>
                    <a:pt x="960" y="370"/>
                    <a:pt x="1138" y="442"/>
                    <a:pt x="1286" y="587"/>
                  </a:cubicBezTo>
                  <a:cubicBezTo>
                    <a:pt x="1434" y="731"/>
                    <a:pt x="1508" y="906"/>
                    <a:pt x="1508" y="1112"/>
                  </a:cubicBezTo>
                  <a:cubicBezTo>
                    <a:pt x="1508" y="1318"/>
                    <a:pt x="1434" y="1494"/>
                    <a:pt x="1285" y="1639"/>
                  </a:cubicBezTo>
                  <a:cubicBezTo>
                    <a:pt x="1137" y="1785"/>
                    <a:pt x="959" y="1858"/>
                    <a:pt x="753" y="1858"/>
                  </a:cubicBezTo>
                  <a:cubicBezTo>
                    <a:pt x="548" y="1858"/>
                    <a:pt x="371" y="1785"/>
                    <a:pt x="223" y="1639"/>
                  </a:cubicBezTo>
                  <a:cubicBezTo>
                    <a:pt x="74" y="1494"/>
                    <a:pt x="0" y="1318"/>
                    <a:pt x="0" y="1112"/>
                  </a:cubicBezTo>
                  <a:cubicBezTo>
                    <a:pt x="0" y="0"/>
                    <a:pt x="0" y="0"/>
                    <a:pt x="0" y="0"/>
                  </a:cubicBezTo>
                  <a:cubicBezTo>
                    <a:pt x="86" y="0"/>
                    <a:pt x="159" y="31"/>
                    <a:pt x="221" y="92"/>
                  </a:cubicBezTo>
                  <a:cubicBezTo>
                    <a:pt x="282" y="153"/>
                    <a:pt x="313" y="227"/>
                    <a:pt x="313" y="312"/>
                  </a:cubicBezTo>
                  <a:close/>
                  <a:moveTo>
                    <a:pt x="1192" y="1112"/>
                  </a:moveTo>
                  <a:cubicBezTo>
                    <a:pt x="1192" y="989"/>
                    <a:pt x="1150" y="884"/>
                    <a:pt x="1065" y="797"/>
                  </a:cubicBezTo>
                  <a:cubicBezTo>
                    <a:pt x="980" y="710"/>
                    <a:pt x="875" y="666"/>
                    <a:pt x="753" y="666"/>
                  </a:cubicBezTo>
                  <a:cubicBezTo>
                    <a:pt x="313" y="666"/>
                    <a:pt x="313" y="666"/>
                    <a:pt x="313" y="666"/>
                  </a:cubicBezTo>
                  <a:cubicBezTo>
                    <a:pt x="313" y="1112"/>
                    <a:pt x="313" y="1112"/>
                    <a:pt x="313" y="1112"/>
                  </a:cubicBezTo>
                  <a:cubicBezTo>
                    <a:pt x="313" y="1235"/>
                    <a:pt x="355" y="1341"/>
                    <a:pt x="440" y="1429"/>
                  </a:cubicBezTo>
                  <a:cubicBezTo>
                    <a:pt x="525" y="1518"/>
                    <a:pt x="630" y="1562"/>
                    <a:pt x="753" y="1562"/>
                  </a:cubicBezTo>
                  <a:cubicBezTo>
                    <a:pt x="875" y="1562"/>
                    <a:pt x="980" y="1518"/>
                    <a:pt x="1065" y="1429"/>
                  </a:cubicBezTo>
                  <a:cubicBezTo>
                    <a:pt x="1150" y="1341"/>
                    <a:pt x="1192" y="1235"/>
                    <a:pt x="1192" y="111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p:cNvSpPr>
            <p:nvPr/>
          </p:nvSpPr>
          <p:spPr bwMode="auto">
            <a:xfrm>
              <a:off x="9954389" y="2517336"/>
              <a:ext cx="79550" cy="109249"/>
            </a:xfrm>
            <a:custGeom>
              <a:avLst/>
              <a:gdLst>
                <a:gd name="T0" fmla="*/ 30 w 75"/>
                <a:gd name="T1" fmla="*/ 12 h 103"/>
                <a:gd name="T2" fmla="*/ 0 w 75"/>
                <a:gd name="T3" fmla="*/ 12 h 103"/>
                <a:gd name="T4" fmla="*/ 0 w 75"/>
                <a:gd name="T5" fmla="*/ 0 h 103"/>
                <a:gd name="T6" fmla="*/ 75 w 75"/>
                <a:gd name="T7" fmla="*/ 0 h 103"/>
                <a:gd name="T8" fmla="*/ 75 w 75"/>
                <a:gd name="T9" fmla="*/ 12 h 103"/>
                <a:gd name="T10" fmla="*/ 44 w 75"/>
                <a:gd name="T11" fmla="*/ 12 h 103"/>
                <a:gd name="T12" fmla="*/ 44 w 75"/>
                <a:gd name="T13" fmla="*/ 103 h 103"/>
                <a:gd name="T14" fmla="*/ 30 w 75"/>
                <a:gd name="T15" fmla="*/ 103 h 103"/>
                <a:gd name="T16" fmla="*/ 30 w 75"/>
                <a:gd name="T17"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3">
                  <a:moveTo>
                    <a:pt x="30" y="12"/>
                  </a:moveTo>
                  <a:lnTo>
                    <a:pt x="0" y="12"/>
                  </a:lnTo>
                  <a:lnTo>
                    <a:pt x="0" y="0"/>
                  </a:lnTo>
                  <a:lnTo>
                    <a:pt x="75" y="0"/>
                  </a:lnTo>
                  <a:lnTo>
                    <a:pt x="75" y="12"/>
                  </a:lnTo>
                  <a:lnTo>
                    <a:pt x="44" y="12"/>
                  </a:lnTo>
                  <a:lnTo>
                    <a:pt x="44" y="103"/>
                  </a:lnTo>
                  <a:lnTo>
                    <a:pt x="30" y="103"/>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p:cNvSpPr>
            <p:nvPr/>
          </p:nvSpPr>
          <p:spPr bwMode="auto">
            <a:xfrm>
              <a:off x="10043485" y="2517336"/>
              <a:ext cx="110310" cy="109249"/>
            </a:xfrm>
            <a:custGeom>
              <a:avLst/>
              <a:gdLst>
                <a:gd name="T0" fmla="*/ 79 w 92"/>
                <a:gd name="T1" fmla="*/ 50 h 90"/>
                <a:gd name="T2" fmla="*/ 77 w 92"/>
                <a:gd name="T3" fmla="*/ 11 h 90"/>
                <a:gd name="T4" fmla="*/ 77 w 92"/>
                <a:gd name="T5" fmla="*/ 11 h 90"/>
                <a:gd name="T6" fmla="*/ 65 w 92"/>
                <a:gd name="T7" fmla="*/ 46 h 90"/>
                <a:gd name="T8" fmla="*/ 50 w 92"/>
                <a:gd name="T9" fmla="*/ 90 h 90"/>
                <a:gd name="T10" fmla="*/ 41 w 92"/>
                <a:gd name="T11" fmla="*/ 90 h 90"/>
                <a:gd name="T12" fmla="*/ 26 w 92"/>
                <a:gd name="T13" fmla="*/ 47 h 90"/>
                <a:gd name="T14" fmla="*/ 16 w 92"/>
                <a:gd name="T15" fmla="*/ 11 h 90"/>
                <a:gd name="T16" fmla="*/ 15 w 92"/>
                <a:gd name="T17" fmla="*/ 11 h 90"/>
                <a:gd name="T18" fmla="*/ 14 w 92"/>
                <a:gd name="T19" fmla="*/ 51 h 90"/>
                <a:gd name="T20" fmla="*/ 11 w 92"/>
                <a:gd name="T21" fmla="*/ 90 h 90"/>
                <a:gd name="T22" fmla="*/ 0 w 92"/>
                <a:gd name="T23" fmla="*/ 90 h 90"/>
                <a:gd name="T24" fmla="*/ 6 w 92"/>
                <a:gd name="T25" fmla="*/ 0 h 90"/>
                <a:gd name="T26" fmla="*/ 21 w 92"/>
                <a:gd name="T27" fmla="*/ 0 h 90"/>
                <a:gd name="T28" fmla="*/ 37 w 92"/>
                <a:gd name="T29" fmla="*/ 43 h 90"/>
                <a:gd name="T30" fmla="*/ 46 w 92"/>
                <a:gd name="T31" fmla="*/ 74 h 90"/>
                <a:gd name="T32" fmla="*/ 46 w 92"/>
                <a:gd name="T33" fmla="*/ 74 h 90"/>
                <a:gd name="T34" fmla="*/ 56 w 92"/>
                <a:gd name="T35" fmla="*/ 43 h 90"/>
                <a:gd name="T36" fmla="*/ 72 w 92"/>
                <a:gd name="T37" fmla="*/ 0 h 90"/>
                <a:gd name="T38" fmla="*/ 87 w 92"/>
                <a:gd name="T39" fmla="*/ 0 h 90"/>
                <a:gd name="T40" fmla="*/ 92 w 92"/>
                <a:gd name="T41" fmla="*/ 90 h 90"/>
                <a:gd name="T42" fmla="*/ 81 w 92"/>
                <a:gd name="T43" fmla="*/ 90 h 90"/>
                <a:gd name="T44" fmla="*/ 79 w 92"/>
                <a:gd name="T45"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90">
                  <a:moveTo>
                    <a:pt x="79" y="50"/>
                  </a:moveTo>
                  <a:cubicBezTo>
                    <a:pt x="78" y="38"/>
                    <a:pt x="77" y="23"/>
                    <a:pt x="77" y="11"/>
                  </a:cubicBezTo>
                  <a:cubicBezTo>
                    <a:pt x="77" y="11"/>
                    <a:pt x="77" y="11"/>
                    <a:pt x="77" y="11"/>
                  </a:cubicBezTo>
                  <a:cubicBezTo>
                    <a:pt x="74" y="22"/>
                    <a:pt x="70" y="33"/>
                    <a:pt x="65" y="46"/>
                  </a:cubicBezTo>
                  <a:cubicBezTo>
                    <a:pt x="50" y="90"/>
                    <a:pt x="50" y="90"/>
                    <a:pt x="50" y="90"/>
                  </a:cubicBezTo>
                  <a:cubicBezTo>
                    <a:pt x="41" y="90"/>
                    <a:pt x="41" y="90"/>
                    <a:pt x="41" y="90"/>
                  </a:cubicBezTo>
                  <a:cubicBezTo>
                    <a:pt x="26" y="47"/>
                    <a:pt x="26" y="47"/>
                    <a:pt x="26" y="47"/>
                  </a:cubicBezTo>
                  <a:cubicBezTo>
                    <a:pt x="22" y="34"/>
                    <a:pt x="18" y="22"/>
                    <a:pt x="16" y="11"/>
                  </a:cubicBezTo>
                  <a:cubicBezTo>
                    <a:pt x="15" y="11"/>
                    <a:pt x="15" y="11"/>
                    <a:pt x="15" y="11"/>
                  </a:cubicBezTo>
                  <a:cubicBezTo>
                    <a:pt x="15" y="23"/>
                    <a:pt x="14" y="38"/>
                    <a:pt x="14" y="51"/>
                  </a:cubicBezTo>
                  <a:cubicBezTo>
                    <a:pt x="11" y="90"/>
                    <a:pt x="11" y="90"/>
                    <a:pt x="11" y="90"/>
                  </a:cubicBezTo>
                  <a:cubicBezTo>
                    <a:pt x="0" y="90"/>
                    <a:pt x="0" y="90"/>
                    <a:pt x="0" y="90"/>
                  </a:cubicBezTo>
                  <a:cubicBezTo>
                    <a:pt x="6" y="0"/>
                    <a:pt x="6" y="0"/>
                    <a:pt x="6" y="0"/>
                  </a:cubicBezTo>
                  <a:cubicBezTo>
                    <a:pt x="21" y="0"/>
                    <a:pt x="21" y="0"/>
                    <a:pt x="21" y="0"/>
                  </a:cubicBezTo>
                  <a:cubicBezTo>
                    <a:pt x="37" y="43"/>
                    <a:pt x="37" y="43"/>
                    <a:pt x="37" y="43"/>
                  </a:cubicBezTo>
                  <a:cubicBezTo>
                    <a:pt x="40" y="55"/>
                    <a:pt x="43" y="64"/>
                    <a:pt x="46" y="74"/>
                  </a:cubicBezTo>
                  <a:cubicBezTo>
                    <a:pt x="46" y="74"/>
                    <a:pt x="46" y="74"/>
                    <a:pt x="46" y="74"/>
                  </a:cubicBezTo>
                  <a:cubicBezTo>
                    <a:pt x="48" y="65"/>
                    <a:pt x="52" y="55"/>
                    <a:pt x="56" y="43"/>
                  </a:cubicBezTo>
                  <a:cubicBezTo>
                    <a:pt x="72" y="0"/>
                    <a:pt x="72" y="0"/>
                    <a:pt x="72" y="0"/>
                  </a:cubicBezTo>
                  <a:cubicBezTo>
                    <a:pt x="87" y="0"/>
                    <a:pt x="87" y="0"/>
                    <a:pt x="87" y="0"/>
                  </a:cubicBezTo>
                  <a:cubicBezTo>
                    <a:pt x="92" y="90"/>
                    <a:pt x="92" y="90"/>
                    <a:pt x="92" y="90"/>
                  </a:cubicBezTo>
                  <a:cubicBezTo>
                    <a:pt x="81" y="90"/>
                    <a:pt x="81" y="90"/>
                    <a:pt x="81" y="90"/>
                  </a:cubicBezTo>
                  <a:lnTo>
                    <a:pt x="79"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 name="Rectangle 53"/>
          <p:cNvSpPr/>
          <p:nvPr/>
        </p:nvSpPr>
        <p:spPr>
          <a:xfrm>
            <a:off x="759072" y="1935613"/>
            <a:ext cx="6664615" cy="1046440"/>
          </a:xfrm>
          <a:prstGeom prst="rect">
            <a:avLst/>
          </a:prstGeom>
          <a:noFill/>
          <a:ln w="12700" cap="flat" cmpd="sng" algn="ctr">
            <a:noFill/>
            <a:prstDash val="solid"/>
            <a:miter lim="800000"/>
          </a:ln>
          <a:effectLst/>
        </p:spPr>
        <p:txBody>
          <a:bodyPr wrap="square" lIns="0" tIns="0" rIns="0" bIns="0" rtlCol="0" anchor="ctr">
            <a:spAutoFit/>
          </a:bodyPr>
          <a:lstStyle/>
          <a:p>
            <a:pPr lvl="0" defTabSz="914400">
              <a:defRPr/>
            </a:pPr>
            <a:r>
              <a:rPr kumimoji="0" lang="en-US" sz="2800" b="0" i="0" u="none" strike="noStrike" kern="0" cap="none" spc="0" normalizeH="0" baseline="0" noProof="0" dirty="0">
                <a:ln>
                  <a:noFill/>
                </a:ln>
                <a:solidFill>
                  <a:schemeClr val="bg2"/>
                </a:solidFill>
                <a:effectLst/>
                <a:uLnTx/>
                <a:uFillTx/>
                <a:latin typeface="Segoe UI Light"/>
              </a:rPr>
              <a:t>How to Use the</a:t>
            </a:r>
            <a:br>
              <a:rPr kumimoji="0" lang="en-US" sz="4000" b="0" i="0" u="none" strike="noStrike" kern="0" cap="none" spc="0" normalizeH="0" baseline="0" noProof="0" dirty="0">
                <a:ln>
                  <a:noFill/>
                </a:ln>
                <a:solidFill>
                  <a:schemeClr val="bg2"/>
                </a:solidFill>
                <a:effectLst/>
                <a:uLnTx/>
                <a:uFillTx/>
                <a:latin typeface="Segoe UI Light"/>
              </a:rPr>
            </a:br>
            <a:r>
              <a:rPr kumimoji="0" lang="en-US" sz="4000" i="0" u="none" strike="noStrike" kern="0" cap="none" spc="0" normalizeH="0" baseline="0" noProof="0" dirty="0">
                <a:ln>
                  <a:noFill/>
                </a:ln>
                <a:solidFill>
                  <a:schemeClr val="accent3"/>
                </a:solidFill>
                <a:effectLst/>
                <a:uLnTx/>
                <a:uFillTx/>
                <a:latin typeface="Segoe UI Semibold" panose="020B0702040204020203" pitchFamily="34" charset="0"/>
                <a:cs typeface="Segoe UI Semibold" panose="020B0702040204020203" pitchFamily="34" charset="0"/>
              </a:rPr>
              <a:t>NEW CHART TYPES </a:t>
            </a:r>
            <a:r>
              <a:rPr lang="en-US" sz="2800" kern="0" dirty="0">
                <a:solidFill>
                  <a:srgbClr val="3F3F3F"/>
                </a:solidFill>
                <a:latin typeface="Segoe UI Light"/>
              </a:rPr>
              <a:t>in Office 2016 </a:t>
            </a:r>
            <a:endParaRPr lang="en-US" sz="4000" kern="0" dirty="0">
              <a:solidFill>
                <a:srgbClr val="3F3F3F"/>
              </a:solidFill>
              <a:latin typeface="Segoe UI Light"/>
            </a:endParaRPr>
          </a:p>
        </p:txBody>
      </p:sp>
      <p:grpSp>
        <p:nvGrpSpPr>
          <p:cNvPr id="62" name="Group 61"/>
          <p:cNvGrpSpPr/>
          <p:nvPr/>
        </p:nvGrpSpPr>
        <p:grpSpPr>
          <a:xfrm>
            <a:off x="365760" y="3253028"/>
            <a:ext cx="7406640" cy="3833439"/>
            <a:chOff x="365760" y="3253028"/>
            <a:chExt cx="7406640" cy="3833439"/>
          </a:xfrm>
        </p:grpSpPr>
        <p:graphicFrame>
          <p:nvGraphicFramePr>
            <p:cNvPr id="57" name="Chart 56"/>
            <p:cNvGraphicFramePr/>
            <p:nvPr>
              <p:extLst>
                <p:ext uri="{D42A27DB-BD31-4B8C-83A1-F6EECF244321}">
                  <p14:modId xmlns:p14="http://schemas.microsoft.com/office/powerpoint/2010/main" val="4212145899"/>
                </p:ext>
              </p:extLst>
            </p:nvPr>
          </p:nvGraphicFramePr>
          <p:xfrm>
            <a:off x="365760" y="3253028"/>
            <a:ext cx="7406640" cy="3833439"/>
          </p:xfrm>
          <a:graphic>
            <a:graphicData uri="http://schemas.openxmlformats.org/drawingml/2006/chart">
              <c:chart xmlns:c="http://schemas.openxmlformats.org/drawingml/2006/chart" xmlns:r="http://schemas.openxmlformats.org/officeDocument/2006/relationships" r:id="rId2"/>
            </a:graphicData>
          </a:graphic>
        </p:graphicFrame>
        <p:grpSp>
          <p:nvGrpSpPr>
            <p:cNvPr id="61" name="Group 60"/>
            <p:cNvGrpSpPr/>
            <p:nvPr/>
          </p:nvGrpSpPr>
          <p:grpSpPr>
            <a:xfrm>
              <a:off x="1791217" y="4403725"/>
              <a:ext cx="1109834" cy="254000"/>
              <a:chOff x="1791217" y="4403725"/>
              <a:chExt cx="1109834" cy="254000"/>
            </a:xfrm>
          </p:grpSpPr>
          <p:sp>
            <p:nvSpPr>
              <p:cNvPr id="58" name="Oval 57"/>
              <p:cNvSpPr/>
              <p:nvPr/>
            </p:nvSpPr>
            <p:spPr>
              <a:xfrm>
                <a:off x="2757355" y="4498153"/>
                <a:ext cx="143696" cy="143696"/>
              </a:xfrm>
              <a:prstGeom prst="ellipse">
                <a:avLst/>
              </a:prstGeom>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Process 58"/>
              <p:cNvSpPr/>
              <p:nvPr/>
            </p:nvSpPr>
            <p:spPr>
              <a:xfrm>
                <a:off x="1791217" y="4403725"/>
                <a:ext cx="785988" cy="25400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ABC 30%</a:t>
                </a:r>
              </a:p>
            </p:txBody>
          </p:sp>
          <p:sp>
            <p:nvSpPr>
              <p:cNvPr id="60" name="Isosceles Triangle 59"/>
              <p:cNvSpPr/>
              <p:nvPr/>
            </p:nvSpPr>
            <p:spPr>
              <a:xfrm rot="5400000">
                <a:off x="2557928" y="4475100"/>
                <a:ext cx="129051" cy="1112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6451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EVERY DATA HAS A STORY TO TELL…</a:t>
            </a:r>
          </a:p>
        </p:txBody>
      </p:sp>
      <p:sp>
        <p:nvSpPr>
          <p:cNvPr id="3" name="Content Placeholder 2"/>
          <p:cNvSpPr>
            <a:spLocks noGrp="1"/>
          </p:cNvSpPr>
          <p:nvPr>
            <p:ph idx="1"/>
          </p:nvPr>
        </p:nvSpPr>
        <p:spPr>
          <a:xfrm>
            <a:off x="534353" y="1371600"/>
            <a:ext cx="6703695" cy="2462213"/>
          </a:xfrm>
        </p:spPr>
        <p:txBody>
          <a:bodyPr>
            <a:spAutoFit/>
          </a:bodyPr>
          <a:lstStyle/>
          <a:p>
            <a:pPr>
              <a:spcBef>
                <a:spcPts val="1800"/>
              </a:spcBef>
            </a:pPr>
            <a:r>
              <a:rPr lang="en-US" dirty="0">
                <a:solidFill>
                  <a:schemeClr val="tx1"/>
                </a:solidFill>
                <a:latin typeface="Segoe UI Light" panose="020B0502040204020203" pitchFamily="34" charset="0"/>
                <a:cs typeface="Segoe UI Light" panose="020B0502040204020203" pitchFamily="34" charset="0"/>
              </a:rPr>
              <a:t>Charts are best tools you can use to visualize that story. As a consultant, your day begins and ends with charts. They are constantly evolving to meet the demands of a data-driven corporate world. In this </a:t>
            </a:r>
            <a:r>
              <a:rPr lang="en-US" dirty="0" err="1">
                <a:solidFill>
                  <a:schemeClr val="tx1"/>
                </a:solidFill>
                <a:latin typeface="Segoe UI Light" panose="020B0502040204020203" pitchFamily="34" charset="0"/>
                <a:cs typeface="Segoe UI Light" panose="020B0502040204020203" pitchFamily="34" charset="0"/>
              </a:rPr>
              <a:t>ebook</a:t>
            </a:r>
            <a:r>
              <a:rPr lang="en-US" dirty="0">
                <a:solidFill>
                  <a:schemeClr val="tx1"/>
                </a:solidFill>
                <a:latin typeface="Segoe UI Light" panose="020B0502040204020203" pitchFamily="34" charset="0"/>
                <a:cs typeface="Segoe UI Light" panose="020B0502040204020203" pitchFamily="34" charset="0"/>
              </a:rPr>
              <a:t>, we discuss few of the new chart types in MS Office 2016. They are intuitive, easy to create and are great visual aide to make your consulting life just that much easier. Without much ado, presenting six all new chart types in the Office Suite. </a:t>
            </a:r>
          </a:p>
        </p:txBody>
      </p:sp>
      <p:sp>
        <p:nvSpPr>
          <p:cNvPr id="4" name="Slide Number Placeholder 3"/>
          <p:cNvSpPr>
            <a:spLocks noGrp="1"/>
          </p:cNvSpPr>
          <p:nvPr>
            <p:ph type="sldNum" sz="quarter" idx="12"/>
          </p:nvPr>
        </p:nvSpPr>
        <p:spPr/>
        <p:txBody>
          <a:bodyPr/>
          <a:lstStyle/>
          <a:p>
            <a:fld id="{93CF9FE4-CEF9-42B4-A89B-DDB5DECFBE56}" type="slidenum">
              <a:rPr lang="en-US" smtClean="0"/>
              <a:t>3</a:t>
            </a:fld>
            <a:endParaRPr lang="en-US"/>
          </a:p>
        </p:txBody>
      </p:sp>
    </p:spTree>
    <p:extLst>
      <p:ext uri="{BB962C8B-B14F-4D97-AF65-F5344CB8AC3E}">
        <p14:creationId xmlns:p14="http://schemas.microsoft.com/office/powerpoint/2010/main" val="299267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0" name="Chart 19"/>
              <p:cNvGraphicFramePr/>
              <p:nvPr>
                <p:extLst>
                  <p:ext uri="{D42A27DB-BD31-4B8C-83A1-F6EECF244321}">
                    <p14:modId xmlns:p14="http://schemas.microsoft.com/office/powerpoint/2010/main" val="744747046"/>
                  </p:ext>
                </p:extLst>
              </p:nvPr>
            </p:nvGraphicFramePr>
            <p:xfrm>
              <a:off x="3993834" y="6072393"/>
              <a:ext cx="3243579" cy="201462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0" name="Chart 19"/>
              <p:cNvPicPr>
                <a:picLocks noGrp="1" noRot="1" noChangeAspect="1" noMove="1" noResize="1" noEditPoints="1" noAdjustHandles="1" noChangeArrowheads="1" noChangeShapeType="1"/>
              </p:cNvPicPr>
              <p:nvPr/>
            </p:nvPicPr>
            <p:blipFill>
              <a:blip r:embed="rId3"/>
              <a:stretch>
                <a:fillRect/>
              </a:stretch>
            </p:blipFill>
            <p:spPr>
              <a:xfrm>
                <a:off x="3993834" y="6072393"/>
                <a:ext cx="3243579" cy="2014621"/>
              </a:xfrm>
              <a:prstGeom prst="rect">
                <a:avLst/>
              </a:prstGeom>
            </p:spPr>
          </p:pic>
        </mc:Fallback>
      </mc:AlternateContent>
      <p:sp>
        <p:nvSpPr>
          <p:cNvPr id="4" name="Title 3"/>
          <p:cNvSpPr>
            <a:spLocks noGrp="1"/>
          </p:cNvSpPr>
          <p:nvPr>
            <p:ph type="title"/>
          </p:nvPr>
        </p:nvSpPr>
        <p:spPr/>
        <p:txBody>
          <a:bodyPr/>
          <a:lstStyle/>
          <a:p>
            <a:r>
              <a:rPr lang="en-US" dirty="0"/>
              <a:t>TREEMAP CHART</a:t>
            </a:r>
          </a:p>
        </p:txBody>
      </p:sp>
      <p:sp>
        <p:nvSpPr>
          <p:cNvPr id="11" name="Slide Number Placeholder 10"/>
          <p:cNvSpPr>
            <a:spLocks noGrp="1"/>
          </p:cNvSpPr>
          <p:nvPr>
            <p:ph type="sldNum" sz="quarter" idx="12"/>
          </p:nvPr>
        </p:nvSpPr>
        <p:spPr/>
        <p:txBody>
          <a:bodyPr/>
          <a:lstStyle/>
          <a:p>
            <a:fld id="{93CF9FE4-CEF9-42B4-A89B-DDB5DECFBE56}" type="slidenum">
              <a:rPr lang="en-US" smtClean="0"/>
              <a:t>4</a:t>
            </a:fld>
            <a:endParaRPr lang="en-US"/>
          </a:p>
        </p:txBody>
      </p:sp>
      <p:sp>
        <p:nvSpPr>
          <p:cNvPr id="12" name="Content Placeholder 11"/>
          <p:cNvSpPr>
            <a:spLocks noGrp="1"/>
          </p:cNvSpPr>
          <p:nvPr>
            <p:ph idx="4294967295"/>
          </p:nvPr>
        </p:nvSpPr>
        <p:spPr>
          <a:xfrm>
            <a:off x="534988" y="1371601"/>
            <a:ext cx="6702425" cy="3893374"/>
          </a:xfrm>
        </p:spPr>
        <p:txBody>
          <a:bodyPr>
            <a:spAutoFit/>
          </a:bodyPr>
          <a:lstStyle/>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In information visualization terminology, </a:t>
            </a:r>
            <a:r>
              <a:rPr lang="en-US" sz="1600" dirty="0" err="1">
                <a:solidFill>
                  <a:schemeClr val="tx1"/>
                </a:solidFill>
                <a:latin typeface="Segoe UI Light" panose="020B0502040204020203" pitchFamily="34" charset="0"/>
                <a:cs typeface="Segoe UI Light" panose="020B0502040204020203" pitchFamily="34" charset="0"/>
              </a:rPr>
              <a:t>Treemapping</a:t>
            </a:r>
            <a:r>
              <a:rPr lang="en-US" sz="1600" dirty="0">
                <a:solidFill>
                  <a:schemeClr val="tx1"/>
                </a:solidFill>
                <a:latin typeface="Segoe UI Light" panose="020B0502040204020203" pitchFamily="34" charset="0"/>
                <a:cs typeface="Segoe UI Light" panose="020B0502040204020203" pitchFamily="34" charset="0"/>
              </a:rPr>
              <a:t> is a method applied to display hierarchical data by using 2D nested rectangles. They represent the nodes and leaves of the tree data, related to each other. </a:t>
            </a:r>
          </a:p>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The </a:t>
            </a:r>
            <a:r>
              <a:rPr lang="en-US" sz="1600" dirty="0" err="1">
                <a:solidFill>
                  <a:schemeClr val="tx1"/>
                </a:solidFill>
                <a:latin typeface="Segoe UI Light" panose="020B0502040204020203" pitchFamily="34" charset="0"/>
                <a:cs typeface="Segoe UI Light" panose="020B0502040204020203" pitchFamily="34" charset="0"/>
              </a:rPr>
              <a:t>Treemap</a:t>
            </a:r>
            <a:r>
              <a:rPr lang="en-US" sz="1600" dirty="0">
                <a:solidFill>
                  <a:schemeClr val="tx1"/>
                </a:solidFill>
                <a:latin typeface="Segoe UI Light" panose="020B0502040204020203" pitchFamily="34" charset="0"/>
                <a:cs typeface="Segoe UI Light" panose="020B0502040204020203" pitchFamily="34" charset="0"/>
              </a:rPr>
              <a:t> chart displays categories by color and proximity and can easily show huge amount data which would be difficult with other chart types. However, on the offside, this chart is not great at showing hierarchical levels between the largest categories and each data point. </a:t>
            </a:r>
            <a:r>
              <a:rPr lang="en-US" sz="1600" dirty="0" err="1">
                <a:solidFill>
                  <a:schemeClr val="tx1"/>
                </a:solidFill>
                <a:latin typeface="Segoe UI Light" panose="020B0502040204020203" pitchFamily="34" charset="0"/>
                <a:cs typeface="Segoe UI Light" panose="020B0502040204020203" pitchFamily="34" charset="0"/>
              </a:rPr>
              <a:t>Treemap</a:t>
            </a:r>
            <a:r>
              <a:rPr lang="en-US" sz="1600" dirty="0">
                <a:solidFill>
                  <a:schemeClr val="tx1"/>
                </a:solidFill>
                <a:latin typeface="Segoe UI Light" panose="020B0502040204020203" pitchFamily="34" charset="0"/>
                <a:cs typeface="Segoe UI Light" panose="020B0502040204020203" pitchFamily="34" charset="0"/>
              </a:rPr>
              <a:t>, by their rectangular nature, are better suited for comparison among hierarchical levels. </a:t>
            </a:r>
          </a:p>
          <a:p>
            <a:pPr>
              <a:spcBef>
                <a:spcPts val="1800"/>
              </a:spcBef>
            </a:pPr>
            <a:r>
              <a:rPr lang="en-US" sz="1600" dirty="0" err="1">
                <a:solidFill>
                  <a:schemeClr val="tx1"/>
                </a:solidFill>
                <a:latin typeface="Segoe UI Light" panose="020B0502040204020203" pitchFamily="34" charset="0"/>
                <a:cs typeface="Segoe UI Light" panose="020B0502040204020203" pitchFamily="34" charset="0"/>
              </a:rPr>
              <a:t>Treemaps</a:t>
            </a:r>
            <a:r>
              <a:rPr lang="en-US" sz="1600" dirty="0">
                <a:solidFill>
                  <a:schemeClr val="tx1"/>
                </a:solidFill>
                <a:latin typeface="Segoe UI Light" panose="020B0502040204020203" pitchFamily="34" charset="0"/>
                <a:cs typeface="Segoe UI Light" panose="020B0502040204020203" pitchFamily="34" charset="0"/>
              </a:rPr>
              <a:t> are more efficient space-wise. They don't involve the same empty space at the center of the visualization that the Sunburst charts do. </a:t>
            </a:r>
            <a:r>
              <a:rPr lang="en-US" sz="1600" dirty="0" err="1">
                <a:solidFill>
                  <a:schemeClr val="tx1"/>
                </a:solidFill>
                <a:latin typeface="Segoe UI Light" panose="020B0502040204020203" pitchFamily="34" charset="0"/>
                <a:cs typeface="Segoe UI Light" panose="020B0502040204020203" pitchFamily="34" charset="0"/>
              </a:rPr>
              <a:t>Treemap</a:t>
            </a:r>
            <a:r>
              <a:rPr lang="en-US" sz="1600" dirty="0">
                <a:solidFill>
                  <a:schemeClr val="tx1"/>
                </a:solidFill>
                <a:latin typeface="Segoe UI Light" panose="020B0502040204020203" pitchFamily="34" charset="0"/>
                <a:cs typeface="Segoe UI Light" panose="020B0502040204020203" pitchFamily="34" charset="0"/>
              </a:rPr>
              <a:t> has the added benefit of having parent labels-labels specific for calling out the largest parent groupings.</a:t>
            </a:r>
          </a:p>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Here’s an example of how a </a:t>
            </a:r>
            <a:r>
              <a:rPr lang="en-US" sz="1600" dirty="0" err="1">
                <a:solidFill>
                  <a:schemeClr val="tx1"/>
                </a:solidFill>
                <a:latin typeface="Segoe UI Light" panose="020B0502040204020203" pitchFamily="34" charset="0"/>
                <a:cs typeface="Segoe UI Light" panose="020B0502040204020203" pitchFamily="34" charset="0"/>
              </a:rPr>
              <a:t>Treemap</a:t>
            </a:r>
            <a:r>
              <a:rPr lang="en-US" sz="1600" dirty="0">
                <a:solidFill>
                  <a:schemeClr val="tx1"/>
                </a:solidFill>
                <a:latin typeface="Segoe UI Light" panose="020B0502040204020203" pitchFamily="34" charset="0"/>
                <a:cs typeface="Segoe UI Light" panose="020B0502040204020203" pitchFamily="34" charset="0"/>
              </a:rPr>
              <a:t> looks:</a:t>
            </a:r>
          </a:p>
        </p:txBody>
      </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533400" y="6072393"/>
            <a:ext cx="3372166" cy="2014621"/>
          </a:xfrm>
          <a:prstGeom prst="rect">
            <a:avLst/>
          </a:prstGeom>
        </p:spPr>
      </p:pic>
      <p:sp>
        <p:nvSpPr>
          <p:cNvPr id="16" name="Rectangle 15"/>
          <p:cNvSpPr/>
          <p:nvPr/>
        </p:nvSpPr>
        <p:spPr>
          <a:xfrm>
            <a:off x="848837" y="5720480"/>
            <a:ext cx="2743200" cy="307777"/>
          </a:xfrm>
          <a:prstGeom prst="rect">
            <a:avLst/>
          </a:prstGeom>
        </p:spPr>
        <p:txBody>
          <a:bodyPr wrap="none">
            <a:spAutoFit/>
          </a:bodyPr>
          <a:lstStyle/>
          <a:p>
            <a:pPr algn="ctr">
              <a:spcBef>
                <a:spcPts val="1800"/>
              </a:spcBef>
            </a:pPr>
            <a:r>
              <a:rPr lang="en-US" sz="1400" dirty="0"/>
              <a:t>SAMPLE DATA</a:t>
            </a:r>
          </a:p>
        </p:txBody>
      </p:sp>
      <p:sp>
        <p:nvSpPr>
          <p:cNvPr id="19" name="Rectangle 18"/>
          <p:cNvSpPr/>
          <p:nvPr/>
        </p:nvSpPr>
        <p:spPr>
          <a:xfrm>
            <a:off x="4244023" y="5720480"/>
            <a:ext cx="2743200" cy="307777"/>
          </a:xfrm>
          <a:prstGeom prst="rect">
            <a:avLst/>
          </a:prstGeom>
        </p:spPr>
        <p:txBody>
          <a:bodyPr wrap="square">
            <a:spAutoFit/>
          </a:bodyPr>
          <a:lstStyle/>
          <a:p>
            <a:pPr algn="ctr">
              <a:spcBef>
                <a:spcPts val="1800"/>
              </a:spcBef>
            </a:pPr>
            <a:r>
              <a:rPr lang="en-US" sz="1400" dirty="0"/>
              <a:t>TREEMAPPING CHART</a:t>
            </a:r>
          </a:p>
        </p:txBody>
      </p:sp>
    </p:spTree>
    <p:extLst>
      <p:ext uri="{BB962C8B-B14F-4D97-AF65-F5344CB8AC3E}">
        <p14:creationId xmlns:p14="http://schemas.microsoft.com/office/powerpoint/2010/main" val="237950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FUNNEL CHART</a:t>
            </a:r>
          </a:p>
        </p:txBody>
      </p:sp>
      <p:sp>
        <p:nvSpPr>
          <p:cNvPr id="11" name="Slide Number Placeholder 10"/>
          <p:cNvSpPr>
            <a:spLocks noGrp="1"/>
          </p:cNvSpPr>
          <p:nvPr>
            <p:ph type="sldNum" sz="quarter" idx="12"/>
          </p:nvPr>
        </p:nvSpPr>
        <p:spPr/>
        <p:txBody>
          <a:bodyPr/>
          <a:lstStyle/>
          <a:p>
            <a:fld id="{93CF9FE4-CEF9-42B4-A89B-DDB5DECFBE56}" type="slidenum">
              <a:rPr lang="en-US" smtClean="0"/>
              <a:t>5</a:t>
            </a:fld>
            <a:endParaRPr lang="en-US"/>
          </a:p>
        </p:txBody>
      </p:sp>
      <p:sp>
        <p:nvSpPr>
          <p:cNvPr id="9" name="Content Placeholder 11"/>
          <p:cNvSpPr txBox="1">
            <a:spLocks/>
          </p:cNvSpPr>
          <p:nvPr/>
        </p:nvSpPr>
        <p:spPr>
          <a:xfrm>
            <a:off x="534988" y="1371601"/>
            <a:ext cx="6702425" cy="1723549"/>
          </a:xfrm>
          <a:prstGeom prst="rect">
            <a:avLst/>
          </a:prstGeom>
        </p:spPr>
        <p:txBody>
          <a:bodyPr vert="horz"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Used to represent stages, funnel chart is one of the new chart types in Microsoft PowerPoint 2016. It is very useful for the Sales industry to show the progress of revenue at different stages. Because of its simplicity and conception, a funnel chart is preferred by sales persons across industries. The funnel chart consists of values which decrease progressively as they move down the stages of a process. There by, bringing in the funnel shape. Steps to build a Funnel Chart: </a:t>
            </a:r>
          </a:p>
        </p:txBody>
      </p:sp>
      <p:sp>
        <p:nvSpPr>
          <p:cNvPr id="2" name="Oval 1"/>
          <p:cNvSpPr/>
          <p:nvPr/>
        </p:nvSpPr>
        <p:spPr>
          <a:xfrm>
            <a:off x="534353" y="3295651"/>
            <a:ext cx="457200" cy="4572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1</a:t>
            </a:r>
          </a:p>
        </p:txBody>
      </p:sp>
      <p:sp>
        <p:nvSpPr>
          <p:cNvPr id="5" name="Rectangle 4"/>
          <p:cNvSpPr/>
          <p:nvPr/>
        </p:nvSpPr>
        <p:spPr>
          <a:xfrm>
            <a:off x="1104901" y="3401141"/>
            <a:ext cx="6149974" cy="246221"/>
          </a:xfrm>
          <a:prstGeom prst="rect">
            <a:avLst/>
          </a:prstGeom>
        </p:spPr>
        <p:txBody>
          <a:bodyPr wrap="square" lIns="0" tIns="0" rIns="0" bIns="0">
            <a:spAutoFit/>
          </a:bodyPr>
          <a:lstStyle/>
          <a:p>
            <a:pPr lvl="0"/>
            <a:r>
              <a:rPr lang="en-US" sz="1600" dirty="0">
                <a:latin typeface="Segoe UI Light" panose="020B0502040204020203" pitchFamily="34" charset="0"/>
                <a:cs typeface="Segoe UI Light" panose="020B0502040204020203" pitchFamily="34" charset="0"/>
              </a:rPr>
              <a:t>Go to Insert Tab &gt; Click Chart Option &gt; Click Funnel Chart.</a:t>
            </a:r>
          </a:p>
        </p:txBody>
      </p:sp>
      <p:sp>
        <p:nvSpPr>
          <p:cNvPr id="13" name="Oval 12"/>
          <p:cNvSpPr/>
          <p:nvPr/>
        </p:nvSpPr>
        <p:spPr>
          <a:xfrm>
            <a:off x="534353" y="3998046"/>
            <a:ext cx="457200" cy="4572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2</a:t>
            </a:r>
          </a:p>
        </p:txBody>
      </p:sp>
      <p:sp>
        <p:nvSpPr>
          <p:cNvPr id="15" name="Rectangle 14"/>
          <p:cNvSpPr/>
          <p:nvPr/>
        </p:nvSpPr>
        <p:spPr>
          <a:xfrm>
            <a:off x="1104901" y="4103536"/>
            <a:ext cx="6149974" cy="246221"/>
          </a:xfrm>
          <a:prstGeom prst="rect">
            <a:avLst/>
          </a:prstGeom>
        </p:spPr>
        <p:txBody>
          <a:bodyPr wrap="square" lIns="0" tIns="0" rIns="0" bIns="0">
            <a:spAutoFit/>
          </a:bodyPr>
          <a:lstStyle/>
          <a:p>
            <a:pPr lvl="0"/>
            <a:r>
              <a:rPr lang="en-US" sz="1600" dirty="0">
                <a:latin typeface="Segoe UI Light" panose="020B0502040204020203" pitchFamily="34" charset="0"/>
                <a:cs typeface="Segoe UI Light" panose="020B0502040204020203" pitchFamily="34" charset="0"/>
              </a:rPr>
              <a:t>Clicking on “Funnel Chart” opens up an Excel Spreadsheet. </a:t>
            </a:r>
          </a:p>
        </p:txBody>
      </p:sp>
      <p:sp>
        <p:nvSpPr>
          <p:cNvPr id="18" name="Oval 17"/>
          <p:cNvSpPr/>
          <p:nvPr/>
        </p:nvSpPr>
        <p:spPr>
          <a:xfrm>
            <a:off x="534353" y="4700442"/>
            <a:ext cx="457200" cy="4572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3</a:t>
            </a:r>
          </a:p>
        </p:txBody>
      </p:sp>
      <p:sp>
        <p:nvSpPr>
          <p:cNvPr id="19" name="Rectangle 18"/>
          <p:cNvSpPr/>
          <p:nvPr/>
        </p:nvSpPr>
        <p:spPr>
          <a:xfrm>
            <a:off x="1104901" y="4682347"/>
            <a:ext cx="6149974" cy="492443"/>
          </a:xfrm>
          <a:prstGeom prst="rect">
            <a:avLst/>
          </a:prstGeom>
        </p:spPr>
        <p:txBody>
          <a:bodyPr wrap="square" lIns="0" tIns="0" rIns="0" bIns="0">
            <a:spAutoFit/>
          </a:bodyPr>
          <a:lstStyle/>
          <a:p>
            <a:pPr lvl="0"/>
            <a:r>
              <a:rPr lang="en-US" sz="1600" dirty="0">
                <a:latin typeface="Segoe UI Light" panose="020B0502040204020203" pitchFamily="34" charset="0"/>
                <a:cs typeface="Segoe UI Light" panose="020B0502040204020203" pitchFamily="34" charset="0"/>
              </a:rPr>
              <a:t>Simply add your data in the Excel spreadsheet. It will automatically transform into a funnel chart on the PowerPoint slide.</a:t>
            </a:r>
          </a:p>
        </p:txBody>
      </p:sp>
      <p:cxnSp>
        <p:nvCxnSpPr>
          <p:cNvPr id="20" name="Straight Connector 19"/>
          <p:cNvCxnSpPr>
            <a:stCxn id="2" idx="4"/>
            <a:endCxn id="13" idx="0"/>
          </p:cNvCxnSpPr>
          <p:nvPr/>
        </p:nvCxnSpPr>
        <p:spPr>
          <a:xfrm>
            <a:off x="762953" y="3752851"/>
            <a:ext cx="0" cy="24519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4"/>
            <a:endCxn id="18" idx="0"/>
          </p:cNvCxnSpPr>
          <p:nvPr/>
        </p:nvCxnSpPr>
        <p:spPr>
          <a:xfrm>
            <a:off x="762953" y="4455246"/>
            <a:ext cx="0" cy="2451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2="http://schemas.microsoft.com/office/drawing/2015/10/21/chartex">
        <mc:Choice Requires="cx2">
          <p:graphicFrame>
            <p:nvGraphicFramePr>
              <p:cNvPr id="22" name="Chart 21"/>
              <p:cNvGraphicFramePr/>
              <p:nvPr>
                <p:extLst>
                  <p:ext uri="{D42A27DB-BD31-4B8C-83A1-F6EECF244321}">
                    <p14:modId xmlns:p14="http://schemas.microsoft.com/office/powerpoint/2010/main" val="3673616708"/>
                  </p:ext>
                </p:extLst>
              </p:nvPr>
            </p:nvGraphicFramePr>
            <p:xfrm>
              <a:off x="3993833" y="6073647"/>
              <a:ext cx="3246120" cy="235915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2" name="Chart 21"/>
              <p:cNvPicPr>
                <a:picLocks noGrp="1" noRot="1" noChangeAspect="1" noMove="1" noResize="1" noEditPoints="1" noAdjustHandles="1" noChangeArrowheads="1" noChangeShapeType="1"/>
              </p:cNvPicPr>
              <p:nvPr/>
            </p:nvPicPr>
            <p:blipFill>
              <a:blip r:embed="rId3"/>
              <a:stretch>
                <a:fillRect/>
              </a:stretch>
            </p:blipFill>
            <p:spPr>
              <a:xfrm>
                <a:off x="3993833" y="6073647"/>
                <a:ext cx="3246120" cy="2359152"/>
              </a:xfrm>
              <a:prstGeom prst="rect">
                <a:avLst/>
              </a:prstGeom>
            </p:spPr>
          </p:pic>
        </mc:Fallback>
      </mc:AlternateContent>
      <p:sp>
        <p:nvSpPr>
          <p:cNvPr id="23" name="Rectangle 22"/>
          <p:cNvSpPr/>
          <p:nvPr/>
        </p:nvSpPr>
        <p:spPr>
          <a:xfrm>
            <a:off x="848837" y="5720480"/>
            <a:ext cx="2743200" cy="307777"/>
          </a:xfrm>
          <a:prstGeom prst="rect">
            <a:avLst/>
          </a:prstGeom>
        </p:spPr>
        <p:txBody>
          <a:bodyPr wrap="none">
            <a:spAutoFit/>
          </a:bodyPr>
          <a:lstStyle/>
          <a:p>
            <a:pPr algn="ctr">
              <a:spcBef>
                <a:spcPts val="1800"/>
              </a:spcBef>
            </a:pPr>
            <a:r>
              <a:rPr lang="en-US" sz="1400" dirty="0"/>
              <a:t>SAMPLE DATA</a:t>
            </a:r>
          </a:p>
        </p:txBody>
      </p:sp>
      <p:sp>
        <p:nvSpPr>
          <p:cNvPr id="27" name="Rectangle 26"/>
          <p:cNvSpPr/>
          <p:nvPr/>
        </p:nvSpPr>
        <p:spPr>
          <a:xfrm>
            <a:off x="4244023" y="5720480"/>
            <a:ext cx="2743200" cy="307777"/>
          </a:xfrm>
          <a:prstGeom prst="rect">
            <a:avLst/>
          </a:prstGeom>
        </p:spPr>
        <p:txBody>
          <a:bodyPr wrap="square">
            <a:spAutoFit/>
          </a:bodyPr>
          <a:lstStyle/>
          <a:p>
            <a:pPr algn="ctr">
              <a:spcBef>
                <a:spcPts val="1800"/>
              </a:spcBef>
            </a:pPr>
            <a:r>
              <a:rPr lang="en-US" sz="1400" dirty="0"/>
              <a:t>FUNNEL CHART</a:t>
            </a:r>
          </a:p>
        </p:txBody>
      </p:sp>
      <p:pic>
        <p:nvPicPr>
          <p:cNvPr id="28" name="Picture 27"/>
          <p:cNvPicPr>
            <a:picLocks noChangeAspect="1"/>
          </p:cNvPicPr>
          <p:nvPr/>
        </p:nvPicPr>
        <p:blipFill>
          <a:blip r:embed="rId4"/>
          <a:stretch>
            <a:fillRect/>
          </a:stretch>
        </p:blipFill>
        <p:spPr>
          <a:xfrm>
            <a:off x="533400" y="6072392"/>
            <a:ext cx="3357960" cy="2360407"/>
          </a:xfrm>
          <a:prstGeom prst="rect">
            <a:avLst/>
          </a:prstGeom>
        </p:spPr>
      </p:pic>
    </p:spTree>
    <p:extLst>
      <p:ext uri="{BB962C8B-B14F-4D97-AF65-F5344CB8AC3E}">
        <p14:creationId xmlns:p14="http://schemas.microsoft.com/office/powerpoint/2010/main" val="261357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SUNBURST CHART</a:t>
            </a:r>
          </a:p>
        </p:txBody>
      </p:sp>
      <p:sp>
        <p:nvSpPr>
          <p:cNvPr id="11" name="Slide Number Placeholder 10"/>
          <p:cNvSpPr>
            <a:spLocks noGrp="1"/>
          </p:cNvSpPr>
          <p:nvPr>
            <p:ph type="sldNum" sz="quarter" idx="12"/>
          </p:nvPr>
        </p:nvSpPr>
        <p:spPr/>
        <p:txBody>
          <a:bodyPr/>
          <a:lstStyle/>
          <a:p>
            <a:fld id="{93CF9FE4-CEF9-42B4-A89B-DDB5DECFBE56}" type="slidenum">
              <a:rPr lang="en-US" smtClean="0"/>
              <a:t>6</a:t>
            </a:fld>
            <a:endParaRPr lang="en-US"/>
          </a:p>
        </p:txBody>
      </p:sp>
      <p:sp>
        <p:nvSpPr>
          <p:cNvPr id="9" name="Content Placeholder 11"/>
          <p:cNvSpPr txBox="1">
            <a:spLocks/>
          </p:cNvSpPr>
          <p:nvPr/>
        </p:nvSpPr>
        <p:spPr>
          <a:xfrm>
            <a:off x="534988" y="1371601"/>
            <a:ext cx="6702425" cy="6109365"/>
          </a:xfrm>
          <a:prstGeom prst="rect">
            <a:avLst/>
          </a:prstGeom>
        </p:spPr>
        <p:txBody>
          <a:bodyPr vert="horz"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A Sunburst is a design commonly used in architectural ornaments and design patterns. It is also called a ring chart, or a multilevel pie chart. Sunburst chart is basically a stacked pie chart, created by stacking necessary number of pie charts on top of each other.</a:t>
            </a:r>
          </a:p>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Like the </a:t>
            </a:r>
            <a:r>
              <a:rPr lang="en-US" sz="1600" dirty="0" err="1">
                <a:solidFill>
                  <a:schemeClr val="tx1"/>
                </a:solidFill>
                <a:latin typeface="Segoe UI Light" panose="020B0502040204020203" pitchFamily="34" charset="0"/>
                <a:cs typeface="Segoe UI Light" panose="020B0502040204020203" pitchFamily="34" charset="0"/>
              </a:rPr>
              <a:t>Treemap</a:t>
            </a:r>
            <a:r>
              <a:rPr lang="en-US" sz="1600" dirty="0">
                <a:solidFill>
                  <a:schemeClr val="tx1"/>
                </a:solidFill>
                <a:latin typeface="Segoe UI Light" panose="020B0502040204020203" pitchFamily="34" charset="0"/>
                <a:cs typeface="Segoe UI Light" panose="020B0502040204020203" pitchFamily="34" charset="0"/>
              </a:rPr>
              <a:t>, the Sunburst is another ideal chart type for displaying hierarchical data. Each level of the hierarchy is represented by one ring or circle with the innermost circle as the top of the hierarchy. A sunburst chart without hierarchical data, looks similar to a doughnut chart. The multiple levels of categories in this chart shows how the outer rings are related to the inner rings. The sunburst chart is most effective at showing how one ring is broken into its contributing pieces.</a:t>
            </a:r>
          </a:p>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Sunburst is more immediate when compared to </a:t>
            </a:r>
            <a:r>
              <a:rPr lang="en-US" sz="1600" dirty="0" err="1">
                <a:solidFill>
                  <a:schemeClr val="tx1"/>
                </a:solidFill>
                <a:latin typeface="Segoe UI Light" panose="020B0502040204020203" pitchFamily="34" charset="0"/>
                <a:cs typeface="Segoe UI Light" panose="020B0502040204020203" pitchFamily="34" charset="0"/>
              </a:rPr>
              <a:t>Treemap</a:t>
            </a:r>
            <a:r>
              <a:rPr lang="en-US" sz="1600" dirty="0">
                <a:solidFill>
                  <a:schemeClr val="tx1"/>
                </a:solidFill>
                <a:latin typeface="Segoe UI Light" panose="020B0502040204020203" pitchFamily="34" charset="0"/>
                <a:cs typeface="Segoe UI Light" panose="020B0502040204020203" pitchFamily="34" charset="0"/>
              </a:rPr>
              <a:t>. Most people are trained to understand a pie chart and a sunburst is just an evolution of a</a:t>
            </a:r>
            <a:br>
              <a:rPr lang="en-US" sz="1600" dirty="0">
                <a:solidFill>
                  <a:schemeClr val="tx1"/>
                </a:solidFill>
                <a:latin typeface="Segoe UI Light" panose="020B0502040204020203" pitchFamily="34" charset="0"/>
                <a:cs typeface="Segoe UI Light" panose="020B0502040204020203" pitchFamily="34" charset="0"/>
              </a:rPr>
            </a:br>
            <a:r>
              <a:rPr lang="en-US" sz="1600" dirty="0">
                <a:solidFill>
                  <a:schemeClr val="tx1"/>
                </a:solidFill>
                <a:latin typeface="Segoe UI Light" panose="020B0502040204020203" pitchFamily="34" charset="0"/>
                <a:cs typeface="Segoe UI Light" panose="020B0502040204020203" pitchFamily="34" charset="0"/>
              </a:rPr>
              <a:t>basic pie chart.</a:t>
            </a:r>
          </a:p>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Pie charts are often criticized by data visualization specialists. According to Stephen Few, a pie chart should be replaced most of the time by bar/column charts. Nevertheless, Stephen Few also mentions a strange fascination of human beings 'with all things circular'. There is an aesthetic beauty in circular forms. A circle is the most perfect shape. What circles lose in precision they gain in intuitiveness. Sunbursts are beautiful and produce beautiful visualizations. They instantly attract attention and engagement of the audience.. So even if you are a data visualization purist give the Sunburst a try.</a:t>
            </a:r>
          </a:p>
        </p:txBody>
      </p:sp>
    </p:spTree>
    <p:extLst>
      <p:ext uri="{BB962C8B-B14F-4D97-AF65-F5344CB8AC3E}">
        <p14:creationId xmlns:p14="http://schemas.microsoft.com/office/powerpoint/2010/main" val="232108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SUNBURST CHART</a:t>
            </a:r>
          </a:p>
        </p:txBody>
      </p:sp>
      <p:sp>
        <p:nvSpPr>
          <p:cNvPr id="11" name="Slide Number Placeholder 10"/>
          <p:cNvSpPr>
            <a:spLocks noGrp="1"/>
          </p:cNvSpPr>
          <p:nvPr>
            <p:ph type="sldNum" sz="quarter" idx="12"/>
          </p:nvPr>
        </p:nvSpPr>
        <p:spPr/>
        <p:txBody>
          <a:bodyPr/>
          <a:lstStyle/>
          <a:p>
            <a:fld id="{93CF9FE4-CEF9-42B4-A89B-DDB5DECFBE56}" type="slidenum">
              <a:rPr lang="en-US" smtClean="0"/>
              <a:t>7</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81676" y="1703670"/>
            <a:ext cx="5409048" cy="3046130"/>
          </a:xfrm>
          <a:prstGeom prst="rect">
            <a:avLst/>
          </a:prstGeom>
        </p:spPr>
      </p:pic>
      <p:sp>
        <p:nvSpPr>
          <p:cNvPr id="9" name="Content Placeholder 11"/>
          <p:cNvSpPr txBox="1">
            <a:spLocks/>
          </p:cNvSpPr>
          <p:nvPr/>
        </p:nvSpPr>
        <p:spPr>
          <a:xfrm>
            <a:off x="1985664" y="1371601"/>
            <a:ext cx="3791143" cy="215444"/>
          </a:xfrm>
          <a:prstGeom prst="rect">
            <a:avLst/>
          </a:prstGeom>
        </p:spPr>
        <p:txBody>
          <a:bodyPr vert="horz"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defTabSz="457200">
              <a:spcBef>
                <a:spcPts val="1800"/>
              </a:spcBef>
            </a:pPr>
            <a:r>
              <a:rPr lang="en-US" sz="1400" dirty="0">
                <a:solidFill>
                  <a:schemeClr val="tx1"/>
                </a:solidFill>
                <a:latin typeface="+mn-lt"/>
              </a:rPr>
              <a:t>SAMPLE DATA</a:t>
            </a:r>
          </a:p>
        </p:txBody>
      </p:sp>
      <p:sp>
        <p:nvSpPr>
          <p:cNvPr id="6" name="Content Placeholder 11"/>
          <p:cNvSpPr txBox="1">
            <a:spLocks/>
          </p:cNvSpPr>
          <p:nvPr/>
        </p:nvSpPr>
        <p:spPr>
          <a:xfrm>
            <a:off x="1972733" y="5224200"/>
            <a:ext cx="3791143" cy="215444"/>
          </a:xfrm>
          <a:prstGeom prst="rect">
            <a:avLst/>
          </a:prstGeom>
        </p:spPr>
        <p:txBody>
          <a:bodyPr vert="horz"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defTabSz="457200">
              <a:spcBef>
                <a:spcPts val="1800"/>
              </a:spcBef>
            </a:pPr>
            <a:r>
              <a:rPr lang="en-US" sz="1400" dirty="0">
                <a:solidFill>
                  <a:schemeClr val="tx1"/>
                </a:solidFill>
                <a:latin typeface="+mn-lt"/>
              </a:rPr>
              <a:t>SUNBURST CHART</a:t>
            </a:r>
          </a:p>
        </p:txBody>
      </p:sp>
      <mc:AlternateContent xmlns:mc="http://schemas.openxmlformats.org/markup-compatibility/2006" xmlns:cx1="http://schemas.microsoft.com/office/drawing/2015/9/8/chartex">
        <mc:Choice Requires="cx1">
          <p:graphicFrame>
            <p:nvGraphicFramePr>
              <p:cNvPr id="8" name="Chart 7"/>
              <p:cNvGraphicFramePr/>
              <p:nvPr>
                <p:extLst>
                  <p:ext uri="{D42A27DB-BD31-4B8C-83A1-F6EECF244321}">
                    <p14:modId xmlns:p14="http://schemas.microsoft.com/office/powerpoint/2010/main" val="3220959645"/>
                  </p:ext>
                </p:extLst>
              </p:nvPr>
            </p:nvGraphicFramePr>
            <p:xfrm>
              <a:off x="780389" y="5412749"/>
              <a:ext cx="6211623" cy="414108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p:cNvPicPr>
                <a:picLocks noGrp="1" noRot="1" noChangeAspect="1" noMove="1" noResize="1" noEditPoints="1" noAdjustHandles="1" noChangeArrowheads="1" noChangeShapeType="1"/>
              </p:cNvPicPr>
              <p:nvPr/>
            </p:nvPicPr>
            <p:blipFill>
              <a:blip r:embed="rId4"/>
              <a:stretch>
                <a:fillRect/>
              </a:stretch>
            </p:blipFill>
            <p:spPr>
              <a:xfrm>
                <a:off x="780389" y="5412749"/>
                <a:ext cx="6211623" cy="4141082"/>
              </a:xfrm>
              <a:prstGeom prst="rect">
                <a:avLst/>
              </a:prstGeom>
            </p:spPr>
          </p:pic>
        </mc:Fallback>
      </mc:AlternateContent>
    </p:spTree>
    <p:extLst>
      <p:ext uri="{BB962C8B-B14F-4D97-AF65-F5344CB8AC3E}">
        <p14:creationId xmlns:p14="http://schemas.microsoft.com/office/powerpoint/2010/main" val="292502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WATERFALL CHART</a:t>
            </a:r>
          </a:p>
        </p:txBody>
      </p:sp>
      <p:sp>
        <p:nvSpPr>
          <p:cNvPr id="11" name="Slide Number Placeholder 10"/>
          <p:cNvSpPr>
            <a:spLocks noGrp="1"/>
          </p:cNvSpPr>
          <p:nvPr>
            <p:ph type="sldNum" sz="quarter" idx="12"/>
          </p:nvPr>
        </p:nvSpPr>
        <p:spPr/>
        <p:txBody>
          <a:bodyPr/>
          <a:lstStyle/>
          <a:p>
            <a:fld id="{93CF9FE4-CEF9-42B4-A89B-DDB5DECFBE56}" type="slidenum">
              <a:rPr lang="en-US" smtClean="0"/>
              <a:t>8</a:t>
            </a:fld>
            <a:endParaRPr lang="en-US"/>
          </a:p>
        </p:txBody>
      </p:sp>
      <p:sp>
        <p:nvSpPr>
          <p:cNvPr id="8" name="Content Placeholder 11"/>
          <p:cNvSpPr txBox="1">
            <a:spLocks/>
          </p:cNvSpPr>
          <p:nvPr/>
        </p:nvSpPr>
        <p:spPr>
          <a:xfrm>
            <a:off x="534988" y="1371601"/>
            <a:ext cx="6702425" cy="1231106"/>
          </a:xfrm>
          <a:prstGeom prst="rect">
            <a:avLst/>
          </a:prstGeom>
        </p:spPr>
        <p:txBody>
          <a:bodyPr vert="horz"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If you want to visualize your financial data but feel totally lost on how to do it, then Waterfall chart is the answer. It helps display both positive and negative values. Referred as bridge in finance, Waterfall chart offers a simple solution to visualizing financial statements. Analysts also use this chart to present a steady increment or decrement of numerical values in the data. </a:t>
            </a:r>
          </a:p>
        </p:txBody>
      </p:sp>
      <p:sp>
        <p:nvSpPr>
          <p:cNvPr id="10" name="Content Placeholder 11"/>
          <p:cNvSpPr txBox="1">
            <a:spLocks/>
          </p:cNvSpPr>
          <p:nvPr/>
        </p:nvSpPr>
        <p:spPr>
          <a:xfrm>
            <a:off x="534989" y="2782458"/>
            <a:ext cx="6719886" cy="215444"/>
          </a:xfrm>
          <a:prstGeom prst="rect">
            <a:avLst/>
          </a:prstGeom>
        </p:spPr>
        <p:txBody>
          <a:bodyPr vert="horz" wrap="square"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defTabSz="457200">
              <a:spcBef>
                <a:spcPts val="1800"/>
              </a:spcBef>
            </a:pPr>
            <a:r>
              <a:rPr lang="en-US" sz="1400" dirty="0">
                <a:solidFill>
                  <a:schemeClr val="tx1"/>
                </a:solidFill>
                <a:latin typeface="+mn-lt"/>
              </a:rPr>
              <a:t>SAMPLE DATA</a:t>
            </a:r>
          </a:p>
        </p:txBody>
      </p:sp>
      <p:sp>
        <p:nvSpPr>
          <p:cNvPr id="13" name="Content Placeholder 11"/>
          <p:cNvSpPr txBox="1">
            <a:spLocks/>
          </p:cNvSpPr>
          <p:nvPr/>
        </p:nvSpPr>
        <p:spPr>
          <a:xfrm>
            <a:off x="534989" y="6160013"/>
            <a:ext cx="6719886" cy="215444"/>
          </a:xfrm>
          <a:prstGeom prst="rect">
            <a:avLst/>
          </a:prstGeom>
        </p:spPr>
        <p:txBody>
          <a:bodyPr vert="horz" wrap="square"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defTabSz="457200">
              <a:spcBef>
                <a:spcPts val="1800"/>
              </a:spcBef>
            </a:pPr>
            <a:r>
              <a:rPr lang="en-US" sz="1400" dirty="0">
                <a:solidFill>
                  <a:schemeClr val="tx1"/>
                </a:solidFill>
                <a:latin typeface="+mn-lt"/>
              </a:rPr>
              <a:t>WATERFALL CHART</a:t>
            </a:r>
          </a:p>
        </p:txBody>
      </p:sp>
      <mc:AlternateContent xmlns:mc="http://schemas.openxmlformats.org/markup-compatibility/2006" xmlns:cx1="http://schemas.microsoft.com/office/drawing/2015/9/8/chartex">
        <mc:Choice Requires="cx1">
          <p:graphicFrame>
            <p:nvGraphicFramePr>
              <p:cNvPr id="6" name="Chart 5"/>
              <p:cNvGraphicFramePr/>
              <p:nvPr>
                <p:extLst>
                  <p:ext uri="{D42A27DB-BD31-4B8C-83A1-F6EECF244321}">
                    <p14:modId xmlns:p14="http://schemas.microsoft.com/office/powerpoint/2010/main" val="3736616598"/>
                  </p:ext>
                </p:extLst>
              </p:nvPr>
            </p:nvGraphicFramePr>
            <p:xfrm>
              <a:off x="533399" y="6493933"/>
              <a:ext cx="6721475" cy="303461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p:cNvPicPr>
                <a:picLocks noGrp="1" noRot="1" noChangeAspect="1" noMove="1" noResize="1" noEditPoints="1" noAdjustHandles="1" noChangeArrowheads="1" noChangeShapeType="1"/>
              </p:cNvPicPr>
              <p:nvPr/>
            </p:nvPicPr>
            <p:blipFill>
              <a:blip r:embed="rId3"/>
              <a:stretch>
                <a:fillRect/>
              </a:stretch>
            </p:blipFill>
            <p:spPr>
              <a:xfrm>
                <a:off x="533399" y="6493933"/>
                <a:ext cx="6721475" cy="3034611"/>
              </a:xfrm>
              <a:prstGeom prst="rect">
                <a:avLst/>
              </a:prstGeom>
            </p:spPr>
          </p:pic>
        </mc:Fallback>
      </mc:AlternateContent>
      <p:pic>
        <p:nvPicPr>
          <p:cNvPr id="7" name="Picture 6"/>
          <p:cNvPicPr>
            <a:picLocks noChangeAspect="1"/>
          </p:cNvPicPr>
          <p:nvPr/>
        </p:nvPicPr>
        <p:blipFill>
          <a:blip r:embed="rId4"/>
          <a:stretch>
            <a:fillRect/>
          </a:stretch>
        </p:blipFill>
        <p:spPr>
          <a:xfrm>
            <a:off x="1900238" y="3043578"/>
            <a:ext cx="3971925" cy="2800350"/>
          </a:xfrm>
          <a:prstGeom prst="rect">
            <a:avLst/>
          </a:prstGeom>
        </p:spPr>
      </p:pic>
    </p:spTree>
    <p:extLst>
      <p:ext uri="{BB962C8B-B14F-4D97-AF65-F5344CB8AC3E}">
        <p14:creationId xmlns:p14="http://schemas.microsoft.com/office/powerpoint/2010/main" val="182539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BOX AND WHISKER</a:t>
            </a:r>
          </a:p>
        </p:txBody>
      </p:sp>
      <p:sp>
        <p:nvSpPr>
          <p:cNvPr id="11" name="Slide Number Placeholder 10"/>
          <p:cNvSpPr>
            <a:spLocks noGrp="1"/>
          </p:cNvSpPr>
          <p:nvPr>
            <p:ph type="sldNum" sz="quarter" idx="12"/>
          </p:nvPr>
        </p:nvSpPr>
        <p:spPr/>
        <p:txBody>
          <a:bodyPr/>
          <a:lstStyle/>
          <a:p>
            <a:fld id="{93CF9FE4-CEF9-42B4-A89B-DDB5DECFBE56}" type="slidenum">
              <a:rPr lang="en-US" smtClean="0"/>
              <a:t>9</a:t>
            </a:fld>
            <a:endParaRPr lang="en-US"/>
          </a:p>
        </p:txBody>
      </p:sp>
      <p:sp>
        <p:nvSpPr>
          <p:cNvPr id="8" name="Content Placeholder 11"/>
          <p:cNvSpPr txBox="1">
            <a:spLocks/>
          </p:cNvSpPr>
          <p:nvPr/>
        </p:nvSpPr>
        <p:spPr>
          <a:xfrm>
            <a:off x="534988" y="1371601"/>
            <a:ext cx="6702425" cy="3170099"/>
          </a:xfrm>
          <a:prstGeom prst="rect">
            <a:avLst/>
          </a:prstGeom>
        </p:spPr>
        <p:txBody>
          <a:bodyPr vert="horz"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A box plot is a convenient way to graphically depict groups of numerical data through their quartiles. In the diagram below, the lines extending vertically are called “</a:t>
            </a:r>
            <a:r>
              <a:rPr lang="en-US" sz="1600" dirty="0">
                <a:solidFill>
                  <a:schemeClr val="tx1"/>
                </a:solidFill>
                <a:latin typeface="+mn-lt"/>
                <a:cs typeface="Segoe UI Light" panose="020B0502040204020203" pitchFamily="34" charset="0"/>
              </a:rPr>
              <a:t>whiskers</a:t>
            </a:r>
            <a:r>
              <a:rPr lang="en-US" sz="1600" dirty="0">
                <a:solidFill>
                  <a:schemeClr val="tx1"/>
                </a:solidFill>
                <a:latin typeface="Segoe UI Light" panose="020B0502040204020203" pitchFamily="34" charset="0"/>
                <a:cs typeface="Segoe UI Light" panose="020B0502040204020203" pitchFamily="34" charset="0"/>
              </a:rPr>
              <a:t>”. These lines extending from the boxes (whiskers) indicate variables outside the upper and lower quartiles, and any point outside those lines or whiskers are called </a:t>
            </a:r>
            <a:r>
              <a:rPr lang="en-US" sz="1600" dirty="0">
                <a:solidFill>
                  <a:schemeClr val="tx1"/>
                </a:solidFill>
                <a:latin typeface="+mn-lt"/>
                <a:cs typeface="Segoe UI Light" panose="020B0502040204020203" pitchFamily="34" charset="0"/>
              </a:rPr>
              <a:t>outlier</a:t>
            </a:r>
            <a:r>
              <a:rPr lang="en-US" sz="1600" dirty="0">
                <a:solidFill>
                  <a:schemeClr val="tx1"/>
                </a:solidFill>
                <a:latin typeface="Segoe UI Light" panose="020B0502040204020203" pitchFamily="34" charset="0"/>
                <a:cs typeface="Segoe UI Light" panose="020B0502040204020203" pitchFamily="34" charset="0"/>
              </a:rPr>
              <a:t>.</a:t>
            </a:r>
          </a:p>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The Box and Whiskers charts are mostly used in statistical analysis to compare results or test scores. </a:t>
            </a:r>
          </a:p>
          <a:p>
            <a:pPr>
              <a:spcBef>
                <a:spcPts val="1800"/>
              </a:spcBef>
            </a:pPr>
            <a:r>
              <a:rPr lang="en-US" sz="1600" dirty="0">
                <a:solidFill>
                  <a:schemeClr val="tx1"/>
                </a:solidFill>
                <a:latin typeface="Segoe UI Light" panose="020B0502040204020203" pitchFamily="34" charset="0"/>
                <a:cs typeface="Segoe UI Light" panose="020B0502040204020203" pitchFamily="34" charset="0"/>
              </a:rPr>
              <a:t>This type of chart shows the shape of the distribution, its central value, and its variability. In a box and whisker plot: the ends of the box are the upper and lower quartiles, so the box spans the interquartile range, the median is marked by a vertical line inside the box.</a:t>
            </a:r>
          </a:p>
        </p:txBody>
      </p:sp>
      <p:sp>
        <p:nvSpPr>
          <p:cNvPr id="5" name="Content Placeholder 11"/>
          <p:cNvSpPr txBox="1">
            <a:spLocks/>
          </p:cNvSpPr>
          <p:nvPr/>
        </p:nvSpPr>
        <p:spPr>
          <a:xfrm>
            <a:off x="534989" y="4947271"/>
            <a:ext cx="2779711" cy="215444"/>
          </a:xfrm>
          <a:prstGeom prst="rect">
            <a:avLst/>
          </a:prstGeom>
        </p:spPr>
        <p:txBody>
          <a:bodyPr vert="horz" wrap="square"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defTabSz="457200">
              <a:spcBef>
                <a:spcPts val="1800"/>
              </a:spcBef>
            </a:pPr>
            <a:r>
              <a:rPr lang="en-US" sz="1400" dirty="0">
                <a:solidFill>
                  <a:schemeClr val="tx1"/>
                </a:solidFill>
                <a:latin typeface="+mn-lt"/>
              </a:rPr>
              <a:t>SAMPLE DATA</a:t>
            </a:r>
          </a:p>
        </p:txBody>
      </p:sp>
      <p:sp>
        <p:nvSpPr>
          <p:cNvPr id="12" name="Content Placeholder 11"/>
          <p:cNvSpPr txBox="1">
            <a:spLocks/>
          </p:cNvSpPr>
          <p:nvPr/>
        </p:nvSpPr>
        <p:spPr>
          <a:xfrm>
            <a:off x="4004151" y="4947271"/>
            <a:ext cx="2726372" cy="215444"/>
          </a:xfrm>
          <a:prstGeom prst="rect">
            <a:avLst/>
          </a:prstGeom>
        </p:spPr>
        <p:txBody>
          <a:bodyPr vert="horz" wrap="square" lIns="0" tIns="0" rIns="0" bIns="0" rtlCol="0">
            <a:spAutoFit/>
          </a:bodyPr>
          <a:lstStyle>
            <a:lvl1pPr marL="0" indent="0" algn="l" defTabSz="777240" rtl="0" eaLnBrk="1" latinLnBrk="0" hangingPunct="1">
              <a:lnSpc>
                <a:spcPct val="100000"/>
              </a:lnSpc>
              <a:spcBef>
                <a:spcPts val="850"/>
              </a:spcBef>
              <a:buFont typeface="Arial" panose="020B0604020202020204" pitchFamily="34" charset="0"/>
              <a:buNone/>
              <a:defRPr sz="2000" kern="1200">
                <a:solidFill>
                  <a:schemeClr val="bg2"/>
                </a:solidFill>
                <a:latin typeface="+mj-lt"/>
                <a:ea typeface="+mn-ea"/>
                <a:cs typeface="+mn-cs"/>
              </a:defRPr>
            </a:lvl1pPr>
            <a:lvl2pPr marL="582930" indent="-194310" algn="l" defTabSz="777240" rtl="0" eaLnBrk="1" latinLnBrk="0" hangingPunct="1">
              <a:lnSpc>
                <a:spcPct val="100000"/>
              </a:lnSpc>
              <a:spcBef>
                <a:spcPts val="425"/>
              </a:spcBef>
              <a:buFont typeface="Arial" panose="020B0604020202020204" pitchFamily="34" charset="0"/>
              <a:buChar char="•"/>
              <a:defRPr sz="2000" kern="1200">
                <a:solidFill>
                  <a:schemeClr val="bg2"/>
                </a:solidFill>
                <a:latin typeface="+mj-lt"/>
                <a:ea typeface="+mn-ea"/>
                <a:cs typeface="+mn-cs"/>
              </a:defRPr>
            </a:lvl2pPr>
            <a:lvl3pPr marL="971550" indent="-194310" algn="l" defTabSz="777240" rtl="0" eaLnBrk="1" latinLnBrk="0" hangingPunct="1">
              <a:lnSpc>
                <a:spcPct val="100000"/>
              </a:lnSpc>
              <a:spcBef>
                <a:spcPts val="425"/>
              </a:spcBef>
              <a:buFont typeface="Arial" panose="020B0604020202020204" pitchFamily="34" charset="0"/>
              <a:buChar char="•"/>
              <a:defRPr sz="1600" kern="1200">
                <a:solidFill>
                  <a:schemeClr val="bg2"/>
                </a:solidFill>
                <a:latin typeface="+mj-lt"/>
                <a:ea typeface="+mn-ea"/>
                <a:cs typeface="+mn-cs"/>
              </a:defRPr>
            </a:lvl3pPr>
            <a:lvl4pPr marL="136017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4pPr>
            <a:lvl5pPr marL="1748790" indent="-194310" algn="l" defTabSz="777240" rtl="0" eaLnBrk="1" latinLnBrk="0" hangingPunct="1">
              <a:lnSpc>
                <a:spcPct val="100000"/>
              </a:lnSpc>
              <a:spcBef>
                <a:spcPts val="425"/>
              </a:spcBef>
              <a:buFont typeface="Arial" panose="020B0604020202020204" pitchFamily="34" charset="0"/>
              <a:buChar char="•"/>
              <a:defRPr sz="1400" kern="1200">
                <a:solidFill>
                  <a:schemeClr val="bg2"/>
                </a:solidFill>
                <a:latin typeface="+mj-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defTabSz="457200">
              <a:spcBef>
                <a:spcPts val="1800"/>
              </a:spcBef>
            </a:pPr>
            <a:r>
              <a:rPr lang="en-US" sz="1400" dirty="0">
                <a:solidFill>
                  <a:schemeClr val="tx1"/>
                </a:solidFill>
                <a:latin typeface="+mn-lt"/>
              </a:rPr>
              <a:t>BOX AND WHISKER CHART</a:t>
            </a:r>
          </a:p>
        </p:txBody>
      </p:sp>
      <p:pic>
        <p:nvPicPr>
          <p:cNvPr id="2" name="Picture 1"/>
          <p:cNvPicPr>
            <a:picLocks noChangeAspect="1"/>
          </p:cNvPicPr>
          <p:nvPr/>
        </p:nvPicPr>
        <p:blipFill rotWithShape="1">
          <a:blip r:embed="rId2"/>
          <a:srcRect l="816" r="898"/>
          <a:stretch/>
        </p:blipFill>
        <p:spPr>
          <a:xfrm>
            <a:off x="534989" y="5252227"/>
            <a:ext cx="2779711" cy="3112717"/>
          </a:xfrm>
          <a:prstGeom prst="rect">
            <a:avLst/>
          </a:prstGeom>
        </p:spPr>
      </p:pic>
      <mc:AlternateContent xmlns:mc="http://schemas.openxmlformats.org/markup-compatibility/2006" xmlns:cx1="http://schemas.microsoft.com/office/drawing/2015/9/8/chartex">
        <mc:Choice Requires="cx1">
          <p:graphicFrame>
            <p:nvGraphicFramePr>
              <p:cNvPr id="7" name="Chart 6"/>
              <p:cNvGraphicFramePr/>
              <p:nvPr>
                <p:extLst>
                  <p:ext uri="{D42A27DB-BD31-4B8C-83A1-F6EECF244321}">
                    <p14:modId xmlns:p14="http://schemas.microsoft.com/office/powerpoint/2010/main" val="3732425188"/>
                  </p:ext>
                </p:extLst>
              </p:nvPr>
            </p:nvGraphicFramePr>
            <p:xfrm>
              <a:off x="3460941" y="5252226"/>
              <a:ext cx="3776472" cy="311271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p:cNvPicPr>
                <a:picLocks noGrp="1" noRot="1" noChangeAspect="1" noMove="1" noResize="1" noEditPoints="1" noAdjustHandles="1" noChangeArrowheads="1" noChangeShapeType="1"/>
              </p:cNvPicPr>
              <p:nvPr/>
            </p:nvPicPr>
            <p:blipFill>
              <a:blip r:embed="rId4"/>
              <a:stretch>
                <a:fillRect/>
              </a:stretch>
            </p:blipFill>
            <p:spPr>
              <a:xfrm>
                <a:off x="3460941" y="5252226"/>
                <a:ext cx="3776472" cy="3112717"/>
              </a:xfrm>
              <a:prstGeom prst="rect">
                <a:avLst/>
              </a:prstGeom>
            </p:spPr>
          </p:pic>
        </mc:Fallback>
      </mc:AlternateContent>
    </p:spTree>
    <p:extLst>
      <p:ext uri="{BB962C8B-B14F-4D97-AF65-F5344CB8AC3E}">
        <p14:creationId xmlns:p14="http://schemas.microsoft.com/office/powerpoint/2010/main" val="183877342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083660"/>
      </a:dk2>
      <a:lt2>
        <a:srgbClr val="3F3F3F"/>
      </a:lt2>
      <a:accent1>
        <a:srgbClr val="1297BD"/>
      </a:accent1>
      <a:accent2>
        <a:srgbClr val="15B7B9"/>
      </a:accent2>
      <a:accent3>
        <a:srgbClr val="D23245"/>
      </a:accent3>
      <a:accent4>
        <a:srgbClr val="FE7847"/>
      </a:accent4>
      <a:accent5>
        <a:srgbClr val="FFBE5B"/>
      </a:accent5>
      <a:accent6>
        <a:srgbClr val="65D269"/>
      </a:accent6>
      <a:hlink>
        <a:srgbClr val="083660"/>
      </a:hlink>
      <a:folHlink>
        <a:srgbClr val="7F7F7F"/>
      </a:folHlink>
    </a:clrScheme>
    <a:fontScheme name="Custom 5">
      <a:majorFont>
        <a:latin typeface="Segoe UI"/>
        <a:ea typeface=""/>
        <a:cs typeface=""/>
      </a:majorFont>
      <a:minorFont>
        <a:latin typeface="Segoe UI Semi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725</TotalTime>
  <Words>963</Words>
  <Application>Microsoft Office PowerPoint</Application>
  <PresentationFormat>Custom</PresentationFormat>
  <Paragraphs>66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Segoe UI</vt:lpstr>
      <vt:lpstr>Segoe UI Light</vt:lpstr>
      <vt:lpstr>Segoe UI Semibold</vt:lpstr>
      <vt:lpstr>Office Theme</vt:lpstr>
      <vt:lpstr>PowerPoint Presentation</vt:lpstr>
      <vt:lpstr>PowerPoint Presentation</vt:lpstr>
      <vt:lpstr>EVERY DATA HAS A STORY TO TELL…</vt:lpstr>
      <vt:lpstr>TREEMAP CHART</vt:lpstr>
      <vt:lpstr>FUNNEL CHART</vt:lpstr>
      <vt:lpstr>SUNBURST CHART</vt:lpstr>
      <vt:lpstr>SUNBURST CHART</vt:lpstr>
      <vt:lpstr>WATERFALL CHART</vt:lpstr>
      <vt:lpstr>BOX AND WHISKER</vt:lpstr>
      <vt:lpstr>HISTOGRAM CHART</vt:lpstr>
      <vt:lpstr>ABOUT CHILLIBREEZE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Ibaihun</dc:creator>
  <cp:lastModifiedBy>Ibaihun Thabah [Chillibreeze]</cp:lastModifiedBy>
  <cp:revision>246</cp:revision>
  <dcterms:created xsi:type="dcterms:W3CDTF">2016-09-23T05:30:44Z</dcterms:created>
  <dcterms:modified xsi:type="dcterms:W3CDTF">2016-09-26T06:43:33Z</dcterms:modified>
</cp:coreProperties>
</file>