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56" r:id="rId2"/>
  </p:sldMasterIdLst>
  <p:notesMasterIdLst>
    <p:notesMasterId r:id="rId32"/>
  </p:notesMasterIdLst>
  <p:sldIdLst>
    <p:sldId id="423" r:id="rId3"/>
    <p:sldId id="424" r:id="rId4"/>
    <p:sldId id="594" r:id="rId5"/>
    <p:sldId id="521" r:id="rId6"/>
    <p:sldId id="525" r:id="rId7"/>
    <p:sldId id="535" r:id="rId8"/>
    <p:sldId id="500" r:id="rId9"/>
    <p:sldId id="501" r:id="rId10"/>
    <p:sldId id="502" r:id="rId11"/>
    <p:sldId id="530" r:id="rId12"/>
    <p:sldId id="497" r:id="rId13"/>
    <p:sldId id="534" r:id="rId14"/>
    <p:sldId id="509" r:id="rId15"/>
    <p:sldId id="406" r:id="rId16"/>
    <p:sldId id="538" r:id="rId17"/>
    <p:sldId id="543" r:id="rId18"/>
    <p:sldId id="544" r:id="rId19"/>
    <p:sldId id="595" r:id="rId20"/>
    <p:sldId id="596" r:id="rId21"/>
    <p:sldId id="589" r:id="rId22"/>
    <p:sldId id="572" r:id="rId23"/>
    <p:sldId id="575" r:id="rId24"/>
    <p:sldId id="580" r:id="rId25"/>
    <p:sldId id="556" r:id="rId26"/>
    <p:sldId id="565" r:id="rId27"/>
    <p:sldId id="568" r:id="rId28"/>
    <p:sldId id="569" r:id="rId29"/>
    <p:sldId id="570" r:id="rId30"/>
    <p:sldId id="597" r:id="rId3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5pPr>
    <a:lvl6pPr marL="2286000" algn="l" defTabSz="457200" rtl="0" eaLnBrk="1" latinLnBrk="0" hangingPunct="1">
      <a:defRPr sz="2400" kern="1200">
        <a:solidFill>
          <a:schemeClr val="tx1"/>
        </a:solidFill>
        <a:latin typeface="Gotham Book" charset="0"/>
        <a:ea typeface="ＭＳ Ｐゴシック" charset="0"/>
        <a:cs typeface="ＭＳ Ｐゴシック" charset="0"/>
      </a:defRPr>
    </a:lvl6pPr>
    <a:lvl7pPr marL="2743200" algn="l" defTabSz="457200" rtl="0" eaLnBrk="1" latinLnBrk="0" hangingPunct="1">
      <a:defRPr sz="2400" kern="1200">
        <a:solidFill>
          <a:schemeClr val="tx1"/>
        </a:solidFill>
        <a:latin typeface="Gotham Book" charset="0"/>
        <a:ea typeface="ＭＳ Ｐゴシック" charset="0"/>
        <a:cs typeface="ＭＳ Ｐゴシック" charset="0"/>
      </a:defRPr>
    </a:lvl7pPr>
    <a:lvl8pPr marL="3200400" algn="l" defTabSz="457200" rtl="0" eaLnBrk="1" latinLnBrk="0" hangingPunct="1">
      <a:defRPr sz="2400" kern="1200">
        <a:solidFill>
          <a:schemeClr val="tx1"/>
        </a:solidFill>
        <a:latin typeface="Gotham Book" charset="0"/>
        <a:ea typeface="ＭＳ Ｐゴシック" charset="0"/>
        <a:cs typeface="ＭＳ Ｐゴシック" charset="0"/>
      </a:defRPr>
    </a:lvl8pPr>
    <a:lvl9pPr marL="3657600" algn="l" defTabSz="457200" rtl="0" eaLnBrk="1" latinLnBrk="0" hangingPunct="1">
      <a:defRPr sz="2400" kern="1200">
        <a:solidFill>
          <a:schemeClr val="tx1"/>
        </a:solidFill>
        <a:latin typeface="Gotham Book"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97">
          <p15:clr>
            <a:srgbClr val="A4A3A4"/>
          </p15:clr>
        </p15:guide>
        <p15:guide id="2" pos="3028">
          <p15:clr>
            <a:srgbClr val="A4A3A4"/>
          </p15:clr>
        </p15:guide>
        <p15:guide id="3" orient="horz" pos="2616">
          <p15:clr>
            <a:srgbClr val="A4A3A4"/>
          </p15:clr>
        </p15:guide>
        <p15:guide id="4"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C460C"/>
    <a:srgbClr val="E39626"/>
    <a:srgbClr val="A3CB1F"/>
    <a:srgbClr val="DBC408"/>
    <a:srgbClr val="CB5A0F"/>
    <a:srgbClr val="5C4F47"/>
    <a:srgbClr val="FFFFFF"/>
    <a:srgbClr val="000000"/>
    <a:srgbClr val="BF7D1B"/>
    <a:srgbClr val="F9C9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346"/>
    <p:restoredTop sz="91388" autoAdjust="0"/>
  </p:normalViewPr>
  <p:slideViewPr>
    <p:cSldViewPr snapToGrid="0" snapToObjects="1" showGuides="1">
      <p:cViewPr>
        <p:scale>
          <a:sx n="150" d="100"/>
          <a:sy n="150" d="100"/>
        </p:scale>
        <p:origin x="1344" y="-128"/>
      </p:cViewPr>
      <p:guideLst>
        <p:guide orient="horz" pos="1597"/>
        <p:guide pos="3028"/>
        <p:guide orient="horz" pos="2616"/>
        <p:guide pos="2872"/>
      </p:guideLst>
    </p:cSldViewPr>
  </p:slideViewPr>
  <p:outlineViewPr>
    <p:cViewPr>
      <p:scale>
        <a:sx n="33" d="100"/>
        <a:sy n="33" d="100"/>
      </p:scale>
      <p:origin x="0" y="-1608"/>
    </p:cViewPr>
  </p:outlineViewPr>
  <p:notesTextViewPr>
    <p:cViewPr>
      <p:scale>
        <a:sx n="100" d="100"/>
        <a:sy n="100" d="100"/>
      </p:scale>
      <p:origin x="0" y="0"/>
    </p:cViewPr>
  </p:notesTextViewPr>
  <p:sorterViewPr>
    <p:cViewPr>
      <p:scale>
        <a:sx n="150" d="100"/>
        <a:sy n="150" d="100"/>
      </p:scale>
      <p:origin x="0" y="3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1CA55-F67B-AF46-9227-1FE75E4C3547}" type="datetimeFigureOut">
              <a:rPr lang="en-US" smtClean="0"/>
              <a:pPr/>
              <a:t>1/18/17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F7A13-3C28-5242-9B90-832FB0977AE7}" type="slidenum">
              <a:rPr lang="en-US" smtClean="0"/>
              <a:pPr/>
              <a:t>‹#›</a:t>
            </a:fld>
            <a:endParaRPr lang="en-US"/>
          </a:p>
        </p:txBody>
      </p:sp>
    </p:spTree>
    <p:extLst>
      <p:ext uri="{BB962C8B-B14F-4D97-AF65-F5344CB8AC3E}">
        <p14:creationId xmlns:p14="http://schemas.microsoft.com/office/powerpoint/2010/main" val="34807220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1</a:t>
            </a:fld>
            <a:endParaRPr lang="en-US"/>
          </a:p>
        </p:txBody>
      </p:sp>
    </p:spTree>
    <p:extLst>
      <p:ext uri="{BB962C8B-B14F-4D97-AF65-F5344CB8AC3E}">
        <p14:creationId xmlns:p14="http://schemas.microsoft.com/office/powerpoint/2010/main" val="129646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14</a:t>
            </a:fld>
            <a:endParaRPr lang="en-US"/>
          </a:p>
        </p:txBody>
      </p:sp>
    </p:spTree>
    <p:extLst>
      <p:ext uri="{BB962C8B-B14F-4D97-AF65-F5344CB8AC3E}">
        <p14:creationId xmlns:p14="http://schemas.microsoft.com/office/powerpoint/2010/main" val="165843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28</a:t>
            </a:fld>
            <a:endParaRPr lang="en-US"/>
          </a:p>
        </p:txBody>
      </p:sp>
    </p:spTree>
    <p:extLst>
      <p:ext uri="{BB962C8B-B14F-4D97-AF65-F5344CB8AC3E}">
        <p14:creationId xmlns:p14="http://schemas.microsoft.com/office/powerpoint/2010/main" val="138141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channel</a:t>
            </a:r>
          </a:p>
          <a:p>
            <a:r>
              <a:rPr lang="en-US" dirty="0" smtClean="0"/>
              <a:t>Health and nutrition as lifestyle </a:t>
            </a:r>
          </a:p>
          <a:p>
            <a:r>
              <a:rPr lang="en-US" dirty="0" smtClean="0"/>
              <a:t>Part controlling health, past aspirational wellness</a:t>
            </a:r>
          </a:p>
          <a:p>
            <a:r>
              <a:rPr lang="en-US" dirty="0" smtClean="0"/>
              <a:t>Identity</a:t>
            </a:r>
          </a:p>
          <a:p>
            <a:r>
              <a:rPr lang="en-US" dirty="0" smtClean="0"/>
              <a:t>Trying out a trend</a:t>
            </a:r>
          </a:p>
          <a:p>
            <a:r>
              <a:rPr lang="en-US" dirty="0" smtClean="0"/>
              <a:t>Price: </a:t>
            </a:r>
          </a:p>
          <a:p>
            <a:r>
              <a:rPr lang="en-US" dirty="0" smtClean="0"/>
              <a:t>Costly</a:t>
            </a:r>
          </a:p>
          <a:p>
            <a:r>
              <a:rPr lang="en-US" dirty="0" smtClean="0"/>
              <a:t>Difficult in foodservice</a:t>
            </a:r>
          </a:p>
          <a:p>
            <a:r>
              <a:rPr lang="en-US" dirty="0" smtClean="0"/>
              <a:t>Wear out trying so hard</a:t>
            </a:r>
          </a:p>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29</a:t>
            </a:fld>
            <a:endParaRPr lang="en-US"/>
          </a:p>
        </p:txBody>
      </p:sp>
    </p:spTree>
    <p:extLst>
      <p:ext uri="{BB962C8B-B14F-4D97-AF65-F5344CB8AC3E}">
        <p14:creationId xmlns:p14="http://schemas.microsoft.com/office/powerpoint/2010/main" val="22540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5</a:t>
            </a:fld>
            <a:endParaRPr lang="en-US"/>
          </a:p>
        </p:txBody>
      </p:sp>
    </p:spTree>
    <p:extLst>
      <p:ext uri="{BB962C8B-B14F-4D97-AF65-F5344CB8AC3E}">
        <p14:creationId xmlns:p14="http://schemas.microsoft.com/office/powerpoint/2010/main" val="46112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6</a:t>
            </a:fld>
            <a:endParaRPr lang="en-US"/>
          </a:p>
        </p:txBody>
      </p:sp>
    </p:spTree>
    <p:extLst>
      <p:ext uri="{BB962C8B-B14F-4D97-AF65-F5344CB8AC3E}">
        <p14:creationId xmlns:p14="http://schemas.microsoft.com/office/powerpoint/2010/main" val="154408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7</a:t>
            </a:fld>
            <a:endParaRPr lang="en-US"/>
          </a:p>
        </p:txBody>
      </p:sp>
    </p:spTree>
    <p:extLst>
      <p:ext uri="{BB962C8B-B14F-4D97-AF65-F5344CB8AC3E}">
        <p14:creationId xmlns:p14="http://schemas.microsoft.com/office/powerpoint/2010/main" val="24907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8</a:t>
            </a:fld>
            <a:endParaRPr lang="en-US"/>
          </a:p>
        </p:txBody>
      </p:sp>
    </p:spTree>
    <p:extLst>
      <p:ext uri="{BB962C8B-B14F-4D97-AF65-F5344CB8AC3E}">
        <p14:creationId xmlns:p14="http://schemas.microsoft.com/office/powerpoint/2010/main" val="195528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9</a:t>
            </a:fld>
            <a:endParaRPr lang="en-US"/>
          </a:p>
        </p:txBody>
      </p:sp>
    </p:spTree>
    <p:extLst>
      <p:ext uri="{BB962C8B-B14F-4D97-AF65-F5344CB8AC3E}">
        <p14:creationId xmlns:p14="http://schemas.microsoft.com/office/powerpoint/2010/main" val="159490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11</a:t>
            </a:fld>
            <a:endParaRPr lang="en-US"/>
          </a:p>
        </p:txBody>
      </p:sp>
    </p:spTree>
    <p:extLst>
      <p:ext uri="{BB962C8B-B14F-4D97-AF65-F5344CB8AC3E}">
        <p14:creationId xmlns:p14="http://schemas.microsoft.com/office/powerpoint/2010/main" val="117158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12</a:t>
            </a:fld>
            <a:endParaRPr lang="en-US"/>
          </a:p>
        </p:txBody>
      </p:sp>
    </p:spTree>
    <p:extLst>
      <p:ext uri="{BB962C8B-B14F-4D97-AF65-F5344CB8AC3E}">
        <p14:creationId xmlns:p14="http://schemas.microsoft.com/office/powerpoint/2010/main" val="166314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F7A13-3C28-5242-9B90-832FB0977AE7}" type="slidenum">
              <a:rPr lang="en-US" smtClean="0"/>
              <a:pPr/>
              <a:t>13</a:t>
            </a:fld>
            <a:endParaRPr lang="en-US"/>
          </a:p>
        </p:txBody>
      </p:sp>
    </p:spTree>
    <p:extLst>
      <p:ext uri="{BB962C8B-B14F-4D97-AF65-F5344CB8AC3E}">
        <p14:creationId xmlns:p14="http://schemas.microsoft.com/office/powerpoint/2010/main" val="28758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879" y="346129"/>
            <a:ext cx="8299341" cy="420296"/>
          </a:xfrm>
          <a:prstGeom prst="rect">
            <a:avLst/>
          </a:prstGeom>
        </p:spPr>
        <p:txBody>
          <a:bodyPr anchor="b">
            <a:noAutofit/>
          </a:bodyPr>
          <a:lstStyle>
            <a:lvl1pPr>
              <a:defRPr sz="1800" cap="all" baseline="0">
                <a:solidFill>
                  <a:srgbClr val="CB5A0F"/>
                </a:solidFill>
                <a:latin typeface="Gotham Bold"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74544" y="1570727"/>
            <a:ext cx="8299340" cy="3082966"/>
          </a:xfrm>
          <a:prstGeom prst="rect">
            <a:avLst/>
          </a:prstGeom>
        </p:spPr>
        <p:txBody>
          <a:bodyPr numCol="2" spcCol="457200"/>
          <a:lstStyle>
            <a:lvl1pPr marL="0" indent="0">
              <a:buClr>
                <a:srgbClr val="5C4F47"/>
              </a:buClr>
              <a:buNone/>
              <a:tabLst>
                <a:tab pos="3370263" algn="l"/>
                <a:tab pos="3652838" algn="l"/>
              </a:tabLst>
              <a:defRPr sz="900" baseline="0">
                <a:latin typeface="gotham book" charset="0"/>
                <a:cs typeface="Arial" pitchFamily="34" charset="0"/>
              </a:defRPr>
            </a:lvl1pPr>
            <a:lvl2pPr marL="457200" indent="0">
              <a:buNone/>
              <a:defRPr/>
            </a:lvl2pPr>
            <a:lvl3pPr marL="908050" indent="0">
              <a:buNone/>
              <a:defRPr/>
            </a:lvl3pPr>
            <a:lvl4pPr marL="1362075" indent="0">
              <a:buNone/>
              <a:defRPr/>
            </a:lvl4pPr>
            <a:lvl5pPr marL="1831975" indent="0">
              <a:buNone/>
              <a:defRPr/>
            </a:lvl5pPr>
          </a:lstStyle>
          <a:p>
            <a:pPr lvl="0"/>
            <a:r>
              <a:rPr lang="en-US" dirty="0" smtClean="0"/>
              <a:t>Click to edit Master text styles</a:t>
            </a:r>
          </a:p>
        </p:txBody>
      </p:sp>
      <p:sp>
        <p:nvSpPr>
          <p:cNvPr id="6" name="Text Placeholder 5"/>
          <p:cNvSpPr>
            <a:spLocks noGrp="1"/>
          </p:cNvSpPr>
          <p:nvPr>
            <p:ph type="body" sz="quarter" idx="11"/>
          </p:nvPr>
        </p:nvSpPr>
        <p:spPr>
          <a:xfrm>
            <a:off x="359046" y="743014"/>
            <a:ext cx="8229600" cy="423863"/>
          </a:xfrm>
          <a:prstGeom prst="rect">
            <a:avLst/>
          </a:prstGeom>
        </p:spPr>
        <p:txBody>
          <a:bodyPr/>
          <a:lstStyle>
            <a:lvl1pPr marL="0" indent="0">
              <a:buNone/>
              <a:defRPr sz="1300" baseline="0">
                <a:latin typeface="gotham book" charset="0"/>
                <a:cs typeface="Arial" pitchFamily="34" charset="0"/>
              </a:defRPr>
            </a:lvl1pPr>
            <a:lvl2pPr marL="457148" indent="0">
              <a:buNone/>
              <a:defRPr/>
            </a:lvl2pPr>
            <a:lvl3pPr marL="907947" indent="0">
              <a:buNone/>
              <a:defRPr/>
            </a:lvl3pPr>
            <a:lvl4pPr marL="1361921" indent="0">
              <a:buNone/>
              <a:defRPr/>
            </a:lvl4pPr>
            <a:lvl5pPr marL="1831768" indent="0">
              <a:buNone/>
              <a:defRPr/>
            </a:lvl5pPr>
          </a:lstStyle>
          <a:p>
            <a:pPr lvl="0"/>
            <a:r>
              <a:rPr lang="en-US" dirty="0" smtClean="0"/>
              <a:t>Click to edit Master text styles</a:t>
            </a:r>
          </a:p>
        </p:txBody>
      </p:sp>
      <p:cxnSp>
        <p:nvCxnSpPr>
          <p:cNvPr id="7" name="Straight Connector 6"/>
          <p:cNvCxnSpPr/>
          <p:nvPr userDrawn="1"/>
        </p:nvCxnSpPr>
        <p:spPr>
          <a:xfrm>
            <a:off x="457200" y="740595"/>
            <a:ext cx="821668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1943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4"/>
          <p:cNvSpPr>
            <a:spLocks noGrp="1"/>
          </p:cNvSpPr>
          <p:nvPr>
            <p:ph type="title"/>
          </p:nvPr>
        </p:nvSpPr>
        <p:spPr>
          <a:xfrm>
            <a:off x="498491" y="363070"/>
            <a:ext cx="7587191" cy="837080"/>
          </a:xfrm>
        </p:spPr>
        <p:txBody>
          <a:bodyPr/>
          <a:lstStyle>
            <a:lvl1pPr>
              <a:defRPr sz="1600"/>
            </a:lvl1pPr>
          </a:lstStyle>
          <a:p>
            <a:r>
              <a:rPr lang="en-US" smtClean="0"/>
              <a:t>Click to edit Master title style</a:t>
            </a:r>
            <a:endParaRPr lang="en-US"/>
          </a:p>
        </p:txBody>
      </p:sp>
      <p:sp>
        <p:nvSpPr>
          <p:cNvPr id="4" name="Rectangle 3"/>
          <p:cNvSpPr/>
          <p:nvPr userDrawn="1"/>
        </p:nvSpPr>
        <p:spPr>
          <a:xfrm>
            <a:off x="0" y="-1"/>
            <a:ext cx="9144000" cy="48895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7705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171450"/>
            <a:ext cx="4800600" cy="665226"/>
          </a:xfrm>
        </p:spPr>
        <p:txBody>
          <a:bodyPr vert="horz" lIns="45720" tIns="45720" rIns="91440" bIns="45720" rtlCol="0" anchor="b" anchorCtr="0">
            <a:noAutofit/>
          </a:bodyPr>
          <a:lstStyle>
            <a:lvl1pPr algn="l" defTabSz="685800" rtl="0" eaLnBrk="1" latinLnBrk="0" hangingPunct="1">
              <a:spcBef>
                <a:spcPct val="0"/>
              </a:spcBef>
              <a:buNone/>
              <a:defRPr sz="21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a:xfrm>
            <a:off x="6553200" y="4767263"/>
            <a:ext cx="2133600" cy="273844"/>
          </a:xfrm>
          <a:prstGeom prst="rect">
            <a:avLst/>
          </a:prstGeom>
        </p:spPr>
        <p:txBody>
          <a:bodyPr/>
          <a:lstStyle/>
          <a:p>
            <a:fld id="{C699CB88-5E1A-4FAC-892A-60949ACB1F6F}" type="datetimeFigureOut">
              <a:rPr lang="en-US" smtClean="0"/>
              <a:pPr/>
              <a:t>1/18/17</a:t>
            </a:fld>
            <a:endParaRPr lang="en-US"/>
          </a:p>
        </p:txBody>
      </p:sp>
      <p:sp>
        <p:nvSpPr>
          <p:cNvPr id="4" name="Footer Placeholder 3"/>
          <p:cNvSpPr>
            <a:spLocks noGrp="1"/>
          </p:cNvSpPr>
          <p:nvPr>
            <p:ph type="ftr" sz="quarter" idx="11"/>
          </p:nvPr>
        </p:nvSpPr>
        <p:spPr>
          <a:xfrm>
            <a:off x="457200" y="4767263"/>
            <a:ext cx="2895600" cy="273844"/>
          </a:xfrm>
          <a:prstGeom prst="rect">
            <a:avLst/>
          </a:prstGeom>
        </p:spPr>
        <p:txBody>
          <a:bodyPr/>
          <a:lstStyle/>
          <a:p>
            <a:endParaRPr kumimoji="0" lang="en-US"/>
          </a:p>
        </p:txBody>
      </p:sp>
      <p:grpSp>
        <p:nvGrpSpPr>
          <p:cNvPr id="6" name="Group 8"/>
          <p:cNvGrpSpPr/>
          <p:nvPr/>
        </p:nvGrpSpPr>
        <p:grpSpPr>
          <a:xfrm>
            <a:off x="7753851" y="172001"/>
            <a:ext cx="914400" cy="6858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Tree>
    <p:extLst>
      <p:ext uri="{BB962C8B-B14F-4D97-AF65-F5344CB8AC3E}">
        <p14:creationId xmlns:p14="http://schemas.microsoft.com/office/powerpoint/2010/main" val="1130869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36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232525" cy="5143500"/>
          </a:xfrm>
          <a:prstGeom prst="rect">
            <a:avLst/>
          </a:prstGeom>
        </p:spPr>
        <p:txBody>
          <a:bodyPr rtlCol="0">
            <a:normAutofit/>
          </a:bodyPr>
          <a:lstStyle>
            <a:lvl1pPr marL="0" indent="0">
              <a:buNone/>
              <a:defRPr/>
            </a:lvl1pPr>
          </a:lstStyle>
          <a:p>
            <a:pPr lvl="0"/>
            <a:endParaRPr lang="en-US" noProof="0" dirty="0"/>
          </a:p>
        </p:txBody>
      </p:sp>
      <p:sp>
        <p:nvSpPr>
          <p:cNvPr id="7" name="Text Placeholder 3"/>
          <p:cNvSpPr>
            <a:spLocks noGrp="1"/>
          </p:cNvSpPr>
          <p:nvPr>
            <p:ph idx="1"/>
          </p:nvPr>
        </p:nvSpPr>
        <p:spPr>
          <a:xfrm>
            <a:off x="6463508" y="874713"/>
            <a:ext cx="2223292" cy="3394075"/>
          </a:xfrm>
          <a:prstGeom prst="rect">
            <a:avLst/>
          </a:prstGeom>
        </p:spPr>
        <p:txBody>
          <a:bodyPr rtlCol="0">
            <a:normAutofit/>
          </a:bodyPr>
          <a:lstStyle/>
          <a:p>
            <a:pPr lvl="0"/>
            <a:r>
              <a:rPr lang="en-US" noProof="0" dirty="0" smtClean="0"/>
              <a:t>Click to edit Master text styles</a:t>
            </a:r>
          </a:p>
        </p:txBody>
      </p:sp>
    </p:spTree>
    <p:extLst>
      <p:ext uri="{BB962C8B-B14F-4D97-AF65-F5344CB8AC3E}">
        <p14:creationId xmlns:p14="http://schemas.microsoft.com/office/powerpoint/2010/main" val="10152260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8229600" cy="857250"/>
          </a:xfrm>
        </p:spPr>
        <p:txBody>
          <a:bodyPr>
            <a:normAutofit/>
          </a:bodyPr>
          <a:lstStyle>
            <a:lvl1pPr>
              <a:defRPr sz="14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0568"/>
            <a:ext cx="8229600" cy="3032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259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5037624" cy="857250"/>
          </a:xfrm>
        </p:spPr>
        <p:txBody>
          <a:bodyPr>
            <a:normAutofit/>
          </a:bodyPr>
          <a:lstStyle>
            <a:lvl1pPr>
              <a:defRPr sz="1400"/>
            </a:lvl1pPr>
          </a:lstStyle>
          <a:p>
            <a:r>
              <a:rPr lang="en-US" smtClean="0"/>
              <a:t>Click to edit Master title style</a:t>
            </a:r>
            <a:endParaRPr lang="en-US"/>
          </a:p>
        </p:txBody>
      </p:sp>
      <p:sp>
        <p:nvSpPr>
          <p:cNvPr id="4" name="Text Placeholder 3"/>
          <p:cNvSpPr>
            <a:spLocks noGrp="1"/>
          </p:cNvSpPr>
          <p:nvPr>
            <p:ph type="body" sz="quarter" idx="10"/>
          </p:nvPr>
        </p:nvSpPr>
        <p:spPr>
          <a:xfrm>
            <a:off x="457200" y="1520568"/>
            <a:ext cx="5037624" cy="3133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2"/>
          </p:nvPr>
        </p:nvSpPr>
        <p:spPr>
          <a:xfrm>
            <a:off x="5952726" y="0"/>
            <a:ext cx="3191273" cy="2571750"/>
          </a:xfrm>
        </p:spPr>
        <p:txBody>
          <a:bodyPr/>
          <a:lstStyle>
            <a:lvl1pPr marL="0" indent="0">
              <a:buNone/>
              <a:defRPr/>
            </a:lvl1pPr>
          </a:lstStyle>
          <a:p>
            <a:endParaRPr lang="en-US" dirty="0"/>
          </a:p>
        </p:txBody>
      </p:sp>
      <p:sp>
        <p:nvSpPr>
          <p:cNvPr id="6" name="Picture Placeholder 4"/>
          <p:cNvSpPr>
            <a:spLocks noGrp="1"/>
          </p:cNvSpPr>
          <p:nvPr>
            <p:ph type="pic" sz="quarter" idx="13"/>
          </p:nvPr>
        </p:nvSpPr>
        <p:spPr>
          <a:xfrm>
            <a:off x="5952726" y="2573784"/>
            <a:ext cx="3191273" cy="2569716"/>
          </a:xfrm>
        </p:spPr>
        <p:txBody>
          <a:bodyPr/>
          <a:lstStyle>
            <a:lvl1pPr marL="0" indent="0">
              <a:buNone/>
              <a:defRPr/>
            </a:lvl1pPr>
          </a:lstStyle>
          <a:p>
            <a:endParaRPr lang="en-US" dirty="0"/>
          </a:p>
        </p:txBody>
      </p:sp>
    </p:spTree>
    <p:extLst>
      <p:ext uri="{BB962C8B-B14F-4D97-AF65-F5344CB8AC3E}">
        <p14:creationId xmlns:p14="http://schemas.microsoft.com/office/powerpoint/2010/main" val="210299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5037624" cy="857250"/>
          </a:xfrm>
        </p:spPr>
        <p:txBody>
          <a:bodyPr>
            <a:normAutofit/>
          </a:bodyPr>
          <a:lstStyle>
            <a:lvl1pPr>
              <a:defRPr sz="1400"/>
            </a:lvl1pPr>
          </a:lstStyle>
          <a:p>
            <a:r>
              <a:rPr lang="en-US" smtClean="0"/>
              <a:t>Click to edit Master title style</a:t>
            </a:r>
            <a:endParaRPr lang="en-US"/>
          </a:p>
        </p:txBody>
      </p:sp>
      <p:sp>
        <p:nvSpPr>
          <p:cNvPr id="4" name="Text Placeholder 3"/>
          <p:cNvSpPr>
            <a:spLocks noGrp="1"/>
          </p:cNvSpPr>
          <p:nvPr>
            <p:ph type="body" sz="quarter" idx="10"/>
          </p:nvPr>
        </p:nvSpPr>
        <p:spPr>
          <a:xfrm>
            <a:off x="457200" y="1520568"/>
            <a:ext cx="5037624" cy="3133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2"/>
          </p:nvPr>
        </p:nvSpPr>
        <p:spPr>
          <a:xfrm>
            <a:off x="5952726" y="-1"/>
            <a:ext cx="3191273" cy="5143501"/>
          </a:xfrm>
        </p:spPr>
        <p:txBody>
          <a:bodyPr/>
          <a:lstStyle>
            <a:lvl1pPr marL="0" indent="0">
              <a:buNone/>
              <a:defRPr/>
            </a:lvl1pPr>
          </a:lstStyle>
          <a:p>
            <a:endParaRPr lang="en-US" dirty="0"/>
          </a:p>
        </p:txBody>
      </p:sp>
    </p:spTree>
    <p:extLst>
      <p:ext uri="{BB962C8B-B14F-4D97-AF65-F5344CB8AC3E}">
        <p14:creationId xmlns:p14="http://schemas.microsoft.com/office/powerpoint/2010/main" val="51776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8229600" cy="420296"/>
          </a:xfrm>
        </p:spPr>
        <p:txBody>
          <a:bodyPr anchor="b">
            <a:normAutofit/>
          </a:bodyPr>
          <a:lstStyle>
            <a:lvl1pPr>
              <a:defRPr sz="1800" cap="all" baseline="0">
                <a:solidFill>
                  <a:srgbClr val="CB5A0F"/>
                </a:solidFill>
                <a:latin typeface="Gotham Bold"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70727"/>
            <a:ext cx="8229600" cy="3082966"/>
          </a:xfrm>
        </p:spPr>
        <p:txBody>
          <a:bodyPr/>
          <a:lstStyle>
            <a:lvl1pPr marL="115888" indent="-115888">
              <a:buClr>
                <a:srgbClr val="5C4F47"/>
              </a:buClr>
              <a:defRPr sz="1200">
                <a:solidFill>
                  <a:schemeClr val="tx1">
                    <a:lumMod val="50000"/>
                  </a:schemeClr>
                </a:solidFill>
              </a:defRPr>
            </a:lvl1pPr>
            <a:lvl2pPr marL="569913" indent="-112713">
              <a:defRPr sz="1200">
                <a:solidFill>
                  <a:schemeClr val="tx1">
                    <a:lumMod val="50000"/>
                  </a:schemeClr>
                </a:solidFill>
              </a:defRPr>
            </a:lvl2pPr>
            <a:lvl3pPr marL="1028700" indent="-120650">
              <a:defRPr sz="1200">
                <a:solidFill>
                  <a:schemeClr val="tx1">
                    <a:lumMod val="50000"/>
                  </a:schemeClr>
                </a:solidFill>
              </a:defRPr>
            </a:lvl3pPr>
            <a:lvl4pPr marL="1484313" indent="-122238">
              <a:defRPr sz="1200">
                <a:solidFill>
                  <a:schemeClr val="tx1">
                    <a:lumMod val="50000"/>
                  </a:schemeClr>
                </a:solidFill>
              </a:defRPr>
            </a:lvl4pPr>
            <a:lvl5pPr marL="1943100" indent="-111125">
              <a:defRPr sz="1200">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861832"/>
            <a:ext cx="8229600" cy="423863"/>
          </a:xfrm>
        </p:spPr>
        <p:txBody>
          <a:bodyPr/>
          <a:lstStyle>
            <a:lvl1pPr marL="0" indent="0">
              <a:buNone/>
              <a:defRPr sz="1200" i="1">
                <a:solidFill>
                  <a:schemeClr val="tx1">
                    <a:lumMod val="50000"/>
                  </a:schemeClr>
                </a:solidFill>
                <a:latin typeface="+mn-lt"/>
                <a:cs typeface="Gotham Light"/>
              </a:defRPr>
            </a:lvl1pPr>
            <a:lvl2pPr marL="457148" indent="0">
              <a:buNone/>
              <a:defRPr/>
            </a:lvl2pPr>
            <a:lvl3pPr marL="907947" indent="0">
              <a:buNone/>
              <a:defRPr/>
            </a:lvl3pPr>
            <a:lvl4pPr marL="1361921" indent="0">
              <a:buNone/>
              <a:defRPr/>
            </a:lvl4pPr>
            <a:lvl5pPr marL="1831768" indent="0">
              <a:buNone/>
              <a:defRPr/>
            </a:lvl5pPr>
          </a:lstStyle>
          <a:p>
            <a:pPr lvl="0"/>
            <a:r>
              <a:rPr lang="en-US" dirty="0" smtClean="0"/>
              <a:t>Click to edit Master text styles</a:t>
            </a:r>
          </a:p>
        </p:txBody>
      </p:sp>
      <p:cxnSp>
        <p:nvCxnSpPr>
          <p:cNvPr id="5" name="Straight Connector 4"/>
          <p:cNvCxnSpPr/>
          <p:nvPr userDrawn="1"/>
        </p:nvCxnSpPr>
        <p:spPr>
          <a:xfrm>
            <a:off x="457200" y="853477"/>
            <a:ext cx="821668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17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5020344" cy="420296"/>
          </a:xfrm>
        </p:spPr>
        <p:txBody>
          <a:bodyPr anchor="b">
            <a:normAutofit/>
          </a:bodyPr>
          <a:lstStyle>
            <a:lvl1pPr>
              <a:defRPr sz="14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70727"/>
            <a:ext cx="5020344" cy="3082966"/>
          </a:xfrm>
        </p:spPr>
        <p:txBody>
          <a:bodyPr/>
          <a:lstStyle>
            <a:lvl1pPr marL="115888" indent="-115888">
              <a:buClr>
                <a:srgbClr val="5C4F47"/>
              </a:buClr>
              <a:defRPr/>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861832"/>
            <a:ext cx="5020344" cy="423863"/>
          </a:xfrm>
        </p:spPr>
        <p:txBody>
          <a:bodyPr/>
          <a:lstStyle>
            <a:lvl1pPr marL="0" indent="0">
              <a:buNone/>
              <a:defRPr>
                <a:latin typeface="Gotham Light"/>
                <a:cs typeface="Gotham Light"/>
              </a:defRPr>
            </a:lvl1pPr>
            <a:lvl2pPr marL="457148" indent="0">
              <a:buNone/>
              <a:defRPr/>
            </a:lvl2pPr>
            <a:lvl3pPr marL="907947" indent="0">
              <a:buNone/>
              <a:defRPr/>
            </a:lvl3pPr>
            <a:lvl4pPr marL="1361921" indent="0">
              <a:buNone/>
              <a:defRPr/>
            </a:lvl4pPr>
            <a:lvl5pPr marL="1831768" indent="0">
              <a:buNone/>
              <a:defRPr/>
            </a:lvl5pPr>
          </a:lstStyle>
          <a:p>
            <a:pPr lvl="0"/>
            <a:r>
              <a:rPr lang="en-US" dirty="0" smtClean="0"/>
              <a:t>Click to edit Master text styles</a:t>
            </a:r>
          </a:p>
        </p:txBody>
      </p:sp>
      <p:sp>
        <p:nvSpPr>
          <p:cNvPr id="8" name="Picture Placeholder 4"/>
          <p:cNvSpPr>
            <a:spLocks noGrp="1"/>
          </p:cNvSpPr>
          <p:nvPr>
            <p:ph type="pic" sz="quarter" idx="12"/>
          </p:nvPr>
        </p:nvSpPr>
        <p:spPr>
          <a:xfrm>
            <a:off x="5952726" y="0"/>
            <a:ext cx="3191273" cy="2571750"/>
          </a:xfrm>
        </p:spPr>
        <p:txBody>
          <a:bodyPr/>
          <a:lstStyle>
            <a:lvl1pPr marL="0" indent="0">
              <a:buNone/>
              <a:defRPr/>
            </a:lvl1pPr>
          </a:lstStyle>
          <a:p>
            <a:endParaRPr lang="en-US" dirty="0"/>
          </a:p>
        </p:txBody>
      </p:sp>
      <p:sp>
        <p:nvSpPr>
          <p:cNvPr id="9" name="Picture Placeholder 4"/>
          <p:cNvSpPr>
            <a:spLocks noGrp="1"/>
          </p:cNvSpPr>
          <p:nvPr>
            <p:ph type="pic" sz="quarter" idx="13"/>
          </p:nvPr>
        </p:nvSpPr>
        <p:spPr>
          <a:xfrm>
            <a:off x="5952726" y="2573784"/>
            <a:ext cx="3191273" cy="2569716"/>
          </a:xfrm>
        </p:spPr>
        <p:txBody>
          <a:bodyPr/>
          <a:lstStyle>
            <a:lvl1pPr marL="0" indent="0">
              <a:buNone/>
              <a:defRPr/>
            </a:lvl1pPr>
          </a:lstStyle>
          <a:p>
            <a:endParaRPr lang="en-US" dirty="0"/>
          </a:p>
        </p:txBody>
      </p:sp>
    </p:spTree>
    <p:extLst>
      <p:ext uri="{BB962C8B-B14F-4D97-AF65-F5344CB8AC3E}">
        <p14:creationId xmlns:p14="http://schemas.microsoft.com/office/powerpoint/2010/main" val="85647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8229600" cy="420296"/>
          </a:xfrm>
        </p:spPr>
        <p:txBody>
          <a:bodyPr anchor="b">
            <a:normAutofit/>
          </a:bodyPr>
          <a:lstStyle>
            <a:lvl1pPr>
              <a:defRPr sz="14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70727"/>
            <a:ext cx="8229600" cy="3082966"/>
          </a:xfrm>
        </p:spPr>
        <p:txBody>
          <a:bodyPr numCol="2" spcCol="457200"/>
          <a:lstStyle>
            <a:lvl1pPr marL="0" indent="0">
              <a:buClr>
                <a:srgbClr val="5C4F47"/>
              </a:buClr>
              <a:buNone/>
              <a:defRPr sz="900"/>
            </a:lvl1pPr>
            <a:lvl2pPr marL="457200" indent="0">
              <a:buNone/>
              <a:defRPr/>
            </a:lvl2pPr>
            <a:lvl3pPr marL="908050" indent="0">
              <a:buNone/>
              <a:defRPr/>
            </a:lvl3pPr>
            <a:lvl4pPr marL="1362075" indent="0">
              <a:buNone/>
              <a:defRPr/>
            </a:lvl4pPr>
            <a:lvl5pPr marL="1831975" indent="0">
              <a:buNone/>
              <a:defRPr/>
            </a:lvl5pPr>
          </a:lstStyle>
          <a:p>
            <a:pPr lvl="0"/>
            <a:r>
              <a:rPr lang="en-US" dirty="0" smtClean="0"/>
              <a:t>Click to edit Master text styles</a:t>
            </a:r>
          </a:p>
        </p:txBody>
      </p:sp>
      <p:sp>
        <p:nvSpPr>
          <p:cNvPr id="6" name="Text Placeholder 5"/>
          <p:cNvSpPr>
            <a:spLocks noGrp="1"/>
          </p:cNvSpPr>
          <p:nvPr>
            <p:ph type="body" sz="quarter" idx="11"/>
          </p:nvPr>
        </p:nvSpPr>
        <p:spPr>
          <a:xfrm>
            <a:off x="457200" y="861832"/>
            <a:ext cx="8229600" cy="423863"/>
          </a:xfrm>
        </p:spPr>
        <p:txBody>
          <a:bodyPr/>
          <a:lstStyle>
            <a:lvl1pPr marL="0" indent="0">
              <a:buNone/>
              <a:defRPr>
                <a:latin typeface="Gotham Light"/>
                <a:cs typeface="Gotham Light"/>
              </a:defRPr>
            </a:lvl1pPr>
            <a:lvl2pPr marL="457148" indent="0">
              <a:buNone/>
              <a:defRPr/>
            </a:lvl2pPr>
            <a:lvl3pPr marL="907947" indent="0">
              <a:buNone/>
              <a:defRPr/>
            </a:lvl3pPr>
            <a:lvl4pPr marL="1361921" indent="0">
              <a:buNone/>
              <a:defRPr/>
            </a:lvl4pPr>
            <a:lvl5pPr marL="1831768" indent="0">
              <a:buNone/>
              <a:defRPr/>
            </a:lvl5pPr>
          </a:lstStyle>
          <a:p>
            <a:pPr lvl="0"/>
            <a:r>
              <a:rPr lang="en-US" dirty="0" smtClean="0"/>
              <a:t>Click to edit Master text styles</a:t>
            </a:r>
          </a:p>
        </p:txBody>
      </p:sp>
    </p:spTree>
    <p:extLst>
      <p:ext uri="{BB962C8B-B14F-4D97-AF65-F5344CB8AC3E}">
        <p14:creationId xmlns:p14="http://schemas.microsoft.com/office/powerpoint/2010/main" val="63321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9034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 Id="rId11"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extBox 10"/>
          <p:cNvSpPr txBox="1">
            <a:spLocks noChangeArrowheads="1"/>
          </p:cNvSpPr>
          <p:nvPr/>
        </p:nvSpPr>
        <p:spPr bwMode="auto">
          <a:xfrm>
            <a:off x="8524081" y="4846638"/>
            <a:ext cx="309680"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311CAE3-3F52-9742-9910-6DA9099022E5}" type="slidenum">
              <a:rPr lang="en-US" sz="800">
                <a:solidFill>
                  <a:srgbClr val="6A5C4B"/>
                </a:solidFill>
                <a:latin typeface="Arial" pitchFamily="34" charset="0"/>
                <a:cs typeface="Arial" pitchFamily="34" charset="0"/>
              </a:rPr>
              <a:pPr>
                <a:defRPr/>
              </a:pPr>
              <a:t>‹#›</a:t>
            </a:fld>
            <a:endParaRPr lang="en-US" sz="800" dirty="0">
              <a:solidFill>
                <a:srgbClr val="6A5C4B"/>
              </a:solidFill>
              <a:latin typeface="Arial" pitchFamily="34" charset="0"/>
              <a:cs typeface="Arial" pitchFamily="34" charset="0"/>
            </a:endParaRPr>
          </a:p>
        </p:txBody>
      </p:sp>
      <p:sp>
        <p:nvSpPr>
          <p:cNvPr id="12291" name="TextBox 8"/>
          <p:cNvSpPr txBox="1">
            <a:spLocks noChangeArrowheads="1"/>
          </p:cNvSpPr>
          <p:nvPr/>
        </p:nvSpPr>
        <p:spPr bwMode="auto">
          <a:xfrm>
            <a:off x="358531" y="4846638"/>
            <a:ext cx="8002587"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smtClean="0">
                <a:solidFill>
                  <a:srgbClr val="6A5C4B"/>
                </a:solidFill>
                <a:latin typeface="Arial" pitchFamily="34" charset="0"/>
                <a:cs typeface="Arial" pitchFamily="34" charset="0"/>
              </a:rPr>
              <a:t>PACKAGED</a:t>
            </a:r>
            <a:r>
              <a:rPr lang="en-US" sz="800" baseline="0" dirty="0" smtClean="0">
                <a:solidFill>
                  <a:srgbClr val="6A5C4B"/>
                </a:solidFill>
                <a:latin typeface="Arial" pitchFamily="34" charset="0"/>
                <a:cs typeface="Arial" pitchFamily="34" charset="0"/>
              </a:rPr>
              <a:t> FACTS JANUARY 2017</a:t>
            </a:r>
            <a:endParaRPr lang="en-US" sz="800" dirty="0" smtClean="0">
              <a:solidFill>
                <a:srgbClr val="6A5C4B"/>
              </a:solidFill>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734" r:id="rId1"/>
    <p:sldLayoutId id="2147483749" r:id="rId2"/>
  </p:sldLayoutIdLst>
  <p:timing>
    <p:tnLst>
      <p:par>
        <p:cTn id="1" dur="indefinite" restart="never" nodeType="tmRoot"/>
      </p:par>
    </p:tnLst>
  </p:timing>
  <p:txStyles>
    <p:titleStyle>
      <a:lvl1pPr algn="l" defTabSz="912813" rtl="0" eaLnBrk="0" fontAlgn="base" hangingPunct="0">
        <a:spcBef>
          <a:spcPct val="0"/>
        </a:spcBef>
        <a:spcAft>
          <a:spcPct val="0"/>
        </a:spcAft>
        <a:defRPr sz="1800" kern="1200">
          <a:solidFill>
            <a:srgbClr val="6A5C4B"/>
          </a:solidFill>
          <a:latin typeface="Gotham Book"/>
          <a:ea typeface="ＭＳ Ｐゴシック" charset="0"/>
          <a:cs typeface="Gotham Book"/>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p:titleStyle>
    <p:body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extBox 10"/>
          <p:cNvSpPr txBox="1">
            <a:spLocks noChangeArrowheads="1"/>
          </p:cNvSpPr>
          <p:nvPr/>
        </p:nvSpPr>
        <p:spPr bwMode="auto">
          <a:xfrm>
            <a:off x="8615363" y="4846638"/>
            <a:ext cx="325437"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311CAE3-3F52-9742-9910-6DA9099022E5}" type="slidenum">
              <a:rPr lang="en-US" sz="800">
                <a:solidFill>
                  <a:srgbClr val="6A5C4B"/>
                </a:solidFill>
                <a:cs typeface="Gotham Book" charset="0"/>
              </a:rPr>
              <a:pPr>
                <a:defRPr/>
              </a:pPr>
              <a:t>‹#›</a:t>
            </a:fld>
            <a:endParaRPr lang="en-US" sz="800" dirty="0">
              <a:solidFill>
                <a:srgbClr val="6A5C4B"/>
              </a:solidFill>
              <a:cs typeface="Gotham Book" charset="0"/>
            </a:endParaRPr>
          </a:p>
        </p:txBody>
      </p:sp>
      <p:sp>
        <p:nvSpPr>
          <p:cNvPr id="12291" name="TextBox 8"/>
          <p:cNvSpPr txBox="1">
            <a:spLocks noChangeArrowheads="1"/>
          </p:cNvSpPr>
          <p:nvPr/>
        </p:nvSpPr>
        <p:spPr bwMode="auto">
          <a:xfrm>
            <a:off x="239713" y="4846638"/>
            <a:ext cx="8002587"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smtClean="0">
                <a:solidFill>
                  <a:srgbClr val="6A5C4B"/>
                </a:solidFill>
                <a:latin typeface="Arial" pitchFamily="34" charset="0"/>
                <a:cs typeface="Arial" pitchFamily="34" charset="0"/>
              </a:rPr>
              <a:t>PACKAGED</a:t>
            </a:r>
            <a:r>
              <a:rPr lang="en-US" sz="800" baseline="0" dirty="0" smtClean="0">
                <a:solidFill>
                  <a:srgbClr val="6A5C4B"/>
                </a:solidFill>
                <a:latin typeface="Arial" pitchFamily="34" charset="0"/>
                <a:cs typeface="Arial" pitchFamily="34" charset="0"/>
              </a:rPr>
              <a:t> FACTS JANUARY 2017</a:t>
            </a:r>
            <a:endParaRPr lang="en-US" sz="800" dirty="0" smtClean="0">
              <a:solidFill>
                <a:srgbClr val="6A5C4B"/>
              </a:solidFill>
              <a:latin typeface="Arial" pitchFamily="34" charset="0"/>
              <a:cs typeface="Arial" pitchFamily="34" charset="0"/>
            </a:endParaRPr>
          </a:p>
        </p:txBody>
      </p:sp>
      <p:sp>
        <p:nvSpPr>
          <p:cNvPr id="12292" name="Title Placeholder 1"/>
          <p:cNvSpPr>
            <a:spLocks noGrp="1"/>
          </p:cNvSpPr>
          <p:nvPr>
            <p:ph type="title"/>
          </p:nvPr>
        </p:nvSpPr>
        <p:spPr bwMode="auto">
          <a:xfrm>
            <a:off x="457200" y="206375"/>
            <a:ext cx="8229600" cy="8572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3" name="Text Placeholder 2"/>
          <p:cNvSpPr>
            <a:spLocks noGrp="1"/>
          </p:cNvSpPr>
          <p:nvPr>
            <p:ph type="body" idx="1"/>
          </p:nvPr>
        </p:nvSpPr>
        <p:spPr bwMode="auto">
          <a:xfrm>
            <a:off x="457200" y="1200150"/>
            <a:ext cx="8229600" cy="33940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42359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iming>
    <p:tnLst>
      <p:par>
        <p:cTn id="1" dur="indefinite" restart="never" nodeType="tmRoot"/>
      </p:par>
    </p:tnLst>
  </p:timing>
  <p:txStyles>
    <p:titleStyle>
      <a:lvl1pPr algn="l" defTabSz="912813" rtl="0" eaLnBrk="0" fontAlgn="base" hangingPunct="0">
        <a:spcBef>
          <a:spcPct val="0"/>
        </a:spcBef>
        <a:spcAft>
          <a:spcPct val="0"/>
        </a:spcAft>
        <a:defRPr sz="1800" kern="1200">
          <a:solidFill>
            <a:srgbClr val="6A5C4B"/>
          </a:solidFill>
          <a:latin typeface="Gotham Book"/>
          <a:ea typeface="ＭＳ Ｐゴシック" charset="0"/>
          <a:cs typeface="Gotham Book"/>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p:titleStyle>
    <p:body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5" Type="http://schemas.openxmlformats.org/officeDocument/2006/relationships/image" Target="../media/image23.tiff"/><Relationship Id="rId6" Type="http://schemas.openxmlformats.org/officeDocument/2006/relationships/image" Target="../media/image24.tiff"/><Relationship Id="rId7" Type="http://schemas.openxmlformats.org/officeDocument/2006/relationships/image" Target="../media/image25.tiff"/><Relationship Id="rId8" Type="http://schemas.openxmlformats.org/officeDocument/2006/relationships/image" Target="../media/image26.tiff"/><Relationship Id="rId9" Type="http://schemas.openxmlformats.org/officeDocument/2006/relationships/image" Target="../media/image27.tiff"/><Relationship Id="rId10" Type="http://schemas.openxmlformats.org/officeDocument/2006/relationships/image" Target="../media/image28.tif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tiff"/><Relationship Id="rId5"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33.tiff"/><Relationship Id="rId5" Type="http://schemas.openxmlformats.org/officeDocument/2006/relationships/image" Target="../media/image34.tiff"/><Relationship Id="rId6" Type="http://schemas.openxmlformats.org/officeDocument/2006/relationships/image" Target="../media/image35.tiff"/><Relationship Id="rId7" Type="http://schemas.openxmlformats.org/officeDocument/2006/relationships/image" Target="../media/image36.tif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7.tiff"/><Relationship Id="rId4" Type="http://schemas.openxmlformats.org/officeDocument/2006/relationships/image" Target="../media/image38.tiff"/><Relationship Id="rId5" Type="http://schemas.openxmlformats.org/officeDocument/2006/relationships/image" Target="../media/image39.jpeg"/><Relationship Id="rId6" Type="http://schemas.openxmlformats.org/officeDocument/2006/relationships/image" Target="../media/image40.tiff"/><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tiff"/><Relationship Id="rId1" Type="http://schemas.openxmlformats.org/officeDocument/2006/relationships/slideLayout" Target="../slideLayouts/slideLayout6.xml"/><Relationship Id="rId2" Type="http://schemas.openxmlformats.org/officeDocument/2006/relationships/image" Target="../media/image44.tiff"/></Relationships>
</file>

<file path=ppt/slides/_rels/slide17.xml.rels><?xml version="1.0" encoding="UTF-8" standalone="yes"?>
<Relationships xmlns="http://schemas.openxmlformats.org/package/2006/relationships"><Relationship Id="rId3" Type="http://schemas.openxmlformats.org/officeDocument/2006/relationships/image" Target="../media/image48.tiff"/><Relationship Id="rId4" Type="http://schemas.openxmlformats.org/officeDocument/2006/relationships/image" Target="../media/image49.tiff"/><Relationship Id="rId5" Type="http://schemas.openxmlformats.org/officeDocument/2006/relationships/image" Target="../media/image50.tiff"/><Relationship Id="rId6" Type="http://schemas.openxmlformats.org/officeDocument/2006/relationships/image" Target="../media/image51.tiff"/><Relationship Id="rId1" Type="http://schemas.openxmlformats.org/officeDocument/2006/relationships/slideLayout" Target="../slideLayouts/slideLayout6.xml"/><Relationship Id="rId2" Type="http://schemas.openxmlformats.org/officeDocument/2006/relationships/image" Target="../media/image4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tiff"/><Relationship Id="rId4" Type="http://schemas.openxmlformats.org/officeDocument/2006/relationships/image" Target="../media/image54.tiff"/><Relationship Id="rId5" Type="http://schemas.openxmlformats.org/officeDocument/2006/relationships/image" Target="../media/image55.tiff"/><Relationship Id="rId6" Type="http://schemas.openxmlformats.org/officeDocument/2006/relationships/image" Target="../media/image56.tiff"/><Relationship Id="rId7" Type="http://schemas.openxmlformats.org/officeDocument/2006/relationships/image" Target="../media/image57.tiff"/><Relationship Id="rId8"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image" Target="../media/image5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60.tiff"/><Relationship Id="rId4" Type="http://schemas.openxmlformats.org/officeDocument/2006/relationships/image" Target="../media/image61.tiff"/><Relationship Id="rId5" Type="http://schemas.openxmlformats.org/officeDocument/2006/relationships/image" Target="../media/image62.tiff"/><Relationship Id="rId6" Type="http://schemas.openxmlformats.org/officeDocument/2006/relationships/image" Target="../media/image63.tiff"/><Relationship Id="rId7" Type="http://schemas.openxmlformats.org/officeDocument/2006/relationships/image" Target="../media/image64.tiff"/><Relationship Id="rId1" Type="http://schemas.openxmlformats.org/officeDocument/2006/relationships/slideLayout" Target="../slideLayouts/slideLayout6.xml"/><Relationship Id="rId2" Type="http://schemas.openxmlformats.org/officeDocument/2006/relationships/image" Target="../media/image5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6.tiff"/><Relationship Id="rId4" Type="http://schemas.openxmlformats.org/officeDocument/2006/relationships/image" Target="../media/image67.tiff"/><Relationship Id="rId5" Type="http://schemas.openxmlformats.org/officeDocument/2006/relationships/image" Target="../media/image68.tiff"/><Relationship Id="rId1" Type="http://schemas.openxmlformats.org/officeDocument/2006/relationships/slideLayout" Target="../slideLayouts/slideLayout6.xml"/><Relationship Id="rId2" Type="http://schemas.openxmlformats.org/officeDocument/2006/relationships/image" Target="../media/image65.tiff"/></Relationships>
</file>

<file path=ppt/slides/_rels/slide23.xml.rels><?xml version="1.0" encoding="UTF-8" standalone="yes"?>
<Relationships xmlns="http://schemas.openxmlformats.org/package/2006/relationships"><Relationship Id="rId3" Type="http://schemas.openxmlformats.org/officeDocument/2006/relationships/image" Target="../media/image70.tiff"/><Relationship Id="rId4" Type="http://schemas.openxmlformats.org/officeDocument/2006/relationships/image" Target="../media/image71.tiff"/><Relationship Id="rId1" Type="http://schemas.openxmlformats.org/officeDocument/2006/relationships/slideLayout" Target="../slideLayouts/slideLayout6.xml"/><Relationship Id="rId2" Type="http://schemas.openxmlformats.org/officeDocument/2006/relationships/image" Target="../media/image6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2.jpeg"/><Relationship Id="rId3" Type="http://schemas.openxmlformats.org/officeDocument/2006/relationships/image" Target="../media/image73.tiff"/></Relationships>
</file>

<file path=ppt/slides/_rels/slide26.xml.rels><?xml version="1.0" encoding="UTF-8" standalone="yes"?>
<Relationships xmlns="http://schemas.openxmlformats.org/package/2006/relationships"><Relationship Id="rId3" Type="http://schemas.openxmlformats.org/officeDocument/2006/relationships/image" Target="../media/image75.tiff"/><Relationship Id="rId4" Type="http://schemas.openxmlformats.org/officeDocument/2006/relationships/image" Target="../media/image76.tiff"/><Relationship Id="rId5" Type="http://schemas.openxmlformats.org/officeDocument/2006/relationships/image" Target="../media/image77.jpeg"/><Relationship Id="rId6" Type="http://schemas.openxmlformats.org/officeDocument/2006/relationships/image" Target="../media/image78.tiff"/><Relationship Id="rId1" Type="http://schemas.openxmlformats.org/officeDocument/2006/relationships/slideLayout" Target="../slideLayouts/slideLayout6.xml"/><Relationship Id="rId2" Type="http://schemas.openxmlformats.org/officeDocument/2006/relationships/image" Target="../media/image74.tiff"/></Relationships>
</file>

<file path=ppt/slides/_rels/slide27.xml.rels><?xml version="1.0" encoding="UTF-8" standalone="yes"?>
<Relationships xmlns="http://schemas.openxmlformats.org/package/2006/relationships"><Relationship Id="rId3" Type="http://schemas.openxmlformats.org/officeDocument/2006/relationships/image" Target="../media/image80.tiff"/><Relationship Id="rId4" Type="http://schemas.openxmlformats.org/officeDocument/2006/relationships/image" Target="../media/image81.tiff"/><Relationship Id="rId1" Type="http://schemas.openxmlformats.org/officeDocument/2006/relationships/slideLayout" Target="../slideLayouts/slideLayout6.xml"/><Relationship Id="rId2" Type="http://schemas.openxmlformats.org/officeDocument/2006/relationships/image" Target="../media/image79.tiff"/></Relationships>
</file>

<file path=ppt/slides/_rels/slide28.xml.rels><?xml version="1.0" encoding="UTF-8" standalone="yes"?>
<Relationships xmlns="http://schemas.openxmlformats.org/package/2006/relationships"><Relationship Id="rId3" Type="http://schemas.openxmlformats.org/officeDocument/2006/relationships/image" Target="../media/image82.tiff"/><Relationship Id="rId4" Type="http://schemas.openxmlformats.org/officeDocument/2006/relationships/image" Target="../media/image83.jpeg"/><Relationship Id="rId5" Type="http://schemas.openxmlformats.org/officeDocument/2006/relationships/image" Target="../media/image84.tif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tif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jpeg"/><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8" Type="http://schemas.openxmlformats.org/officeDocument/2006/relationships/image" Target="../media/image19.jpeg"/><Relationship Id="rId9"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4889" y="1337187"/>
            <a:ext cx="3059112" cy="3806313"/>
          </a:xfrm>
          <a:solidFill>
            <a:srgbClr val="E39626"/>
          </a:solidFill>
        </p:spPr>
        <p:txBody>
          <a:bodyPr>
            <a:normAutofit/>
          </a:bodyPr>
          <a:lstStyle/>
          <a:p>
            <a:pPr marL="115888" marR="0" lvl="0" indent="0" defTabSz="914400" eaLnBrk="1" fontAlgn="auto" latinLnBrk="0" hangingPunct="1">
              <a:lnSpc>
                <a:spcPct val="100000"/>
              </a:lnSpc>
              <a:spcBef>
                <a:spcPts val="0"/>
              </a:spcBef>
              <a:spcAft>
                <a:spcPts val="0"/>
              </a:spcAft>
              <a:buClrTx/>
              <a:buSzTx/>
              <a:buFontTx/>
              <a:buNone/>
              <a:defRPr/>
            </a:pPr>
            <a:endParaRPr lang="en-US" sz="1900" b="1" dirty="0" smtClean="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r>
              <a:rPr lang="en-US" sz="1900" b="1" dirty="0" smtClean="0">
                <a:solidFill>
                  <a:schemeClr val="bg1"/>
                </a:solidFill>
                <a:latin typeface="Gotham Book" charset="0"/>
                <a:ea typeface="Gotham Book" charset="0"/>
                <a:cs typeface="Gotham Book" charset="0"/>
              </a:rPr>
              <a:t>Trends on the Edge: 2017 Culinary Trend Forecast</a:t>
            </a:r>
          </a:p>
          <a:p>
            <a:pPr marL="115888" marR="0" lvl="0" indent="0" defTabSz="914400" eaLnBrk="1" fontAlgn="auto" latinLnBrk="0" hangingPunct="1">
              <a:lnSpc>
                <a:spcPct val="100000"/>
              </a:lnSpc>
              <a:spcBef>
                <a:spcPts val="0"/>
              </a:spcBef>
              <a:spcAft>
                <a:spcPts val="0"/>
              </a:spcAft>
              <a:buClrTx/>
              <a:buSzTx/>
              <a:buFontTx/>
              <a:buNone/>
              <a:defRPr/>
            </a:pPr>
            <a:endParaRPr lang="en-US" sz="1400" dirty="0" smtClean="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r>
              <a:rPr lang="en-US" sz="1400" dirty="0" smtClean="0">
                <a:solidFill>
                  <a:schemeClr val="bg1"/>
                </a:solidFill>
                <a:latin typeface="Gotham Book" charset="0"/>
                <a:ea typeface="Gotham Book" charset="0"/>
                <a:cs typeface="Gotham Book" charset="0"/>
              </a:rPr>
              <a:t>Culinary Trend Tracking Series Webinar</a:t>
            </a:r>
          </a:p>
          <a:p>
            <a:pPr marL="115888" marR="0" lvl="0" indent="0" defTabSz="914400" eaLnBrk="1" fontAlgn="auto" latinLnBrk="0" hangingPunct="1">
              <a:lnSpc>
                <a:spcPct val="100000"/>
              </a:lnSpc>
              <a:spcBef>
                <a:spcPts val="0"/>
              </a:spcBef>
              <a:spcAft>
                <a:spcPts val="0"/>
              </a:spcAft>
              <a:buClrTx/>
              <a:buSzTx/>
              <a:buFontTx/>
              <a:buNone/>
              <a:defRPr/>
            </a:pPr>
            <a:endParaRPr lang="en-US" dirty="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endParaRPr lang="en-US" dirty="0" smtClean="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endParaRPr lang="en-US" dirty="0" smtClean="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endParaRPr lang="en-US" dirty="0" smtClean="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endParaRPr lang="en-US" dirty="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r>
              <a:rPr lang="en-US" sz="1700" dirty="0" smtClean="0">
                <a:solidFill>
                  <a:schemeClr val="bg1"/>
                </a:solidFill>
                <a:latin typeface="Gotham Book" charset="0"/>
                <a:ea typeface="Gotham Book" charset="0"/>
                <a:cs typeface="Gotham Book" charset="0"/>
              </a:rPr>
              <a:t>Kara Nielsen</a:t>
            </a:r>
          </a:p>
          <a:p>
            <a:pPr marL="115888" marR="0" lvl="0" indent="0" defTabSz="914400" eaLnBrk="1" fontAlgn="auto" latinLnBrk="0" hangingPunct="1">
              <a:lnSpc>
                <a:spcPct val="100000"/>
              </a:lnSpc>
              <a:spcBef>
                <a:spcPts val="0"/>
              </a:spcBef>
              <a:spcAft>
                <a:spcPts val="0"/>
              </a:spcAft>
              <a:buClrTx/>
              <a:buSzTx/>
              <a:buFontTx/>
              <a:buNone/>
              <a:defRPr/>
            </a:pPr>
            <a:r>
              <a:rPr lang="en-US" sz="1700" dirty="0" err="1" smtClean="0">
                <a:solidFill>
                  <a:schemeClr val="bg1"/>
                </a:solidFill>
                <a:latin typeface="Gotham Book" charset="0"/>
                <a:ea typeface="Gotham Book" charset="0"/>
                <a:cs typeface="Gotham Book" charset="0"/>
              </a:rPr>
              <a:t>Trendologist</a:t>
            </a:r>
            <a:endParaRPr lang="en-US" sz="1700" dirty="0" smtClean="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endParaRPr lang="en-US" dirty="0">
              <a:solidFill>
                <a:schemeClr val="bg1"/>
              </a:solidFill>
              <a:latin typeface="Gotham Book" charset="0"/>
              <a:ea typeface="Gotham Book" charset="0"/>
              <a:cs typeface="Gotham Book" charset="0"/>
            </a:endParaRPr>
          </a:p>
          <a:p>
            <a:pPr marL="115888" marR="0" lvl="0" indent="0" defTabSz="914400" eaLnBrk="1" fontAlgn="auto" latinLnBrk="0" hangingPunct="1">
              <a:lnSpc>
                <a:spcPct val="100000"/>
              </a:lnSpc>
              <a:spcBef>
                <a:spcPts val="0"/>
              </a:spcBef>
              <a:spcAft>
                <a:spcPts val="0"/>
              </a:spcAft>
              <a:buClrTx/>
              <a:buSzTx/>
              <a:buFontTx/>
              <a:buNone/>
              <a:defRPr/>
            </a:pPr>
            <a:r>
              <a:rPr lang="en-US" sz="1200" dirty="0" smtClean="0">
                <a:solidFill>
                  <a:schemeClr val="bg1"/>
                </a:solidFill>
                <a:latin typeface="Gotham Book" charset="0"/>
                <a:ea typeface="Gotham Book" charset="0"/>
                <a:cs typeface="Gotham Book" charset="0"/>
              </a:rPr>
              <a:t>January 2017 </a:t>
            </a:r>
          </a:p>
          <a:p>
            <a:pPr marL="57150" marR="0" lvl="0" indent="0" defTabSz="914400" eaLnBrk="1" fontAlgn="auto" latinLnBrk="0" hangingPunct="1">
              <a:lnSpc>
                <a:spcPct val="100000"/>
              </a:lnSpc>
              <a:spcBef>
                <a:spcPts val="0"/>
              </a:spcBef>
              <a:spcAft>
                <a:spcPts val="0"/>
              </a:spcAft>
              <a:buClrTx/>
              <a:buSzTx/>
              <a:buFontTx/>
              <a:buNone/>
              <a:defRPr/>
            </a:pPr>
            <a:endParaRPr lang="en-US" dirty="0">
              <a:solidFill>
                <a:schemeClr val="bg1"/>
              </a:solidFill>
              <a:latin typeface="Gotham Book" charset="0"/>
              <a:ea typeface="Gotham Book" charset="0"/>
              <a:cs typeface="Gotham Book"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chemeClr val="bg1"/>
              </a:solidFill>
              <a:latin typeface="Gotham Book" charset="0"/>
              <a:ea typeface="Gotham Book" charset="0"/>
              <a:cs typeface="Gotham Book"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latin typeface="Gotham Book" charset="0"/>
              <a:ea typeface="Gotham Book" charset="0"/>
              <a:cs typeface="Gotham Book"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chemeClr val="bg1"/>
              </a:solidFill>
              <a:latin typeface="Gotham Book" charset="0"/>
              <a:ea typeface="Gotham Book" charset="0"/>
              <a:cs typeface="Gotham Book"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latin typeface="Gotham Book" charset="0"/>
              <a:ea typeface="Gotham Book" charset="0"/>
              <a:cs typeface="Gotham Book"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latin typeface="Gotham Book" charset="0"/>
              <a:ea typeface="Gotham Book" charset="0"/>
              <a:cs typeface="Gotham Book"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2315" y="333546"/>
            <a:ext cx="2204260" cy="670096"/>
          </a:xfrm>
          <a:prstGeom prst="rect">
            <a:avLst/>
          </a:prstGeom>
        </p:spPr>
      </p:pic>
      <p:sp>
        <p:nvSpPr>
          <p:cNvPr id="5" name="TextBox 4"/>
          <p:cNvSpPr txBox="1"/>
          <p:nvPr/>
        </p:nvSpPr>
        <p:spPr>
          <a:xfrm>
            <a:off x="-835742" y="0"/>
            <a:ext cx="6331974" cy="5262979"/>
          </a:xfrm>
          <a:prstGeom prst="rect">
            <a:avLst/>
          </a:prstGeom>
          <a:solidFill>
            <a:schemeClr val="bg1">
              <a:alpha val="53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7" name="Picture Placeholder 6"/>
          <p:cNvPicPr>
            <a:picLocks noGrp="1" noChangeAspect="1"/>
          </p:cNvPicPr>
          <p:nvPr>
            <p:ph type="pic" sz="quarter" idx="10"/>
          </p:nvPr>
        </p:nvPicPr>
        <p:blipFill>
          <a:blip r:embed="rId4" cstate="screen">
            <a:alphaModFix amt="70000"/>
            <a:extLst>
              <a:ext uri="{28A0092B-C50C-407E-A947-70E740481C1C}">
                <a14:useLocalDpi xmlns:a14="http://schemas.microsoft.com/office/drawing/2010/main"/>
              </a:ext>
            </a:extLst>
          </a:blip>
          <a:srcRect/>
          <a:stretch>
            <a:fillRect/>
          </a:stretch>
        </p:blipFill>
        <p:spPr>
          <a:xfrm>
            <a:off x="0" y="0"/>
            <a:ext cx="6084889" cy="5143500"/>
          </a:xfrm>
        </p:spPr>
      </p:pic>
    </p:spTree>
    <p:extLst>
      <p:ext uri="{BB962C8B-B14F-4D97-AF65-F5344CB8AC3E}">
        <p14:creationId xmlns:p14="http://schemas.microsoft.com/office/powerpoint/2010/main" val="815604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286"/>
            <a:ext cx="8229600" cy="420296"/>
          </a:xfrm>
        </p:spPr>
        <p:txBody>
          <a:bodyPr/>
          <a:lstStyle/>
          <a:p>
            <a:r>
              <a:rPr lang="en-US" dirty="0" smtClean="0">
                <a:solidFill>
                  <a:srgbClr val="0070C0"/>
                </a:solidFill>
              </a:rPr>
              <a:t>Dairy trends </a:t>
            </a:r>
            <a:r>
              <a:rPr lang="en-US" dirty="0" smtClean="0">
                <a:solidFill>
                  <a:schemeClr val="tx1">
                    <a:lumMod val="50000"/>
                  </a:schemeClr>
                </a:solidFill>
              </a:rPr>
              <a:t>by trend maturity</a:t>
            </a:r>
            <a:endParaRPr lang="en-US" dirty="0">
              <a:solidFill>
                <a:schemeClr val="tx1">
                  <a:lumMod val="50000"/>
                </a:schemeClr>
              </a:solidFill>
            </a:endParaRPr>
          </a:p>
        </p:txBody>
      </p:sp>
      <p:sp>
        <p:nvSpPr>
          <p:cNvPr id="7" name="Oval 6"/>
          <p:cNvSpPr/>
          <p:nvPr/>
        </p:nvSpPr>
        <p:spPr bwMode="auto">
          <a:xfrm>
            <a:off x="1050243" y="1266647"/>
            <a:ext cx="446751" cy="445723"/>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
        <p:nvSpPr>
          <p:cNvPr id="8" name="Oval 7"/>
          <p:cNvSpPr/>
          <p:nvPr/>
        </p:nvSpPr>
        <p:spPr bwMode="auto">
          <a:xfrm>
            <a:off x="3219703" y="1244079"/>
            <a:ext cx="437975" cy="468291"/>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2</a:t>
            </a:r>
          </a:p>
        </p:txBody>
      </p:sp>
      <p:sp>
        <p:nvSpPr>
          <p:cNvPr id="9" name="Oval 8"/>
          <p:cNvSpPr/>
          <p:nvPr/>
        </p:nvSpPr>
        <p:spPr bwMode="auto">
          <a:xfrm>
            <a:off x="5272620" y="1223563"/>
            <a:ext cx="462230" cy="488807"/>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3</a:t>
            </a:r>
          </a:p>
        </p:txBody>
      </p:sp>
      <p:sp>
        <p:nvSpPr>
          <p:cNvPr id="10" name="Oval 9"/>
          <p:cNvSpPr/>
          <p:nvPr/>
        </p:nvSpPr>
        <p:spPr bwMode="auto">
          <a:xfrm>
            <a:off x="7300631" y="1190008"/>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4</a:t>
            </a:r>
          </a:p>
        </p:txBody>
      </p:sp>
      <p:sp>
        <p:nvSpPr>
          <p:cNvPr id="13" name="Text Placeholder 4"/>
          <p:cNvSpPr txBox="1">
            <a:spLocks/>
          </p:cNvSpPr>
          <p:nvPr/>
        </p:nvSpPr>
        <p:spPr>
          <a:xfrm>
            <a:off x="6688438" y="2056097"/>
            <a:ext cx="2022291"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1400" dirty="0" smtClean="0">
                <a:solidFill>
                  <a:schemeClr val="tx1">
                    <a:lumMod val="50000"/>
                  </a:schemeClr>
                </a:solidFill>
                <a:latin typeface="Gotham Medium" charset="0"/>
                <a:ea typeface="Gotham Medium" charset="0"/>
                <a:cs typeface="Gotham Medium" charset="0"/>
              </a:rPr>
              <a:t>Buttermilk Love</a:t>
            </a:r>
            <a:endParaRPr lang="en-US" sz="1400" dirty="0" smtClean="0">
              <a:solidFill>
                <a:schemeClr val="tx1">
                  <a:lumMod val="50000"/>
                </a:schemeClr>
              </a:solidFill>
              <a:latin typeface="+mn-lt"/>
              <a:ea typeface="Gotham Medium" charset="0"/>
              <a:cs typeface="Gotham Medium" charset="0"/>
            </a:endParaRPr>
          </a:p>
        </p:txBody>
      </p:sp>
      <p:sp>
        <p:nvSpPr>
          <p:cNvPr id="14" name="Text Placeholder 4"/>
          <p:cNvSpPr txBox="1">
            <a:spLocks/>
          </p:cNvSpPr>
          <p:nvPr/>
        </p:nvSpPr>
        <p:spPr>
          <a:xfrm>
            <a:off x="4733673" y="2056097"/>
            <a:ext cx="1788393" cy="1945632"/>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Cottage Cheese, Disrupted</a:t>
            </a:r>
          </a:p>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Butter Flavor Spectrum</a:t>
            </a:r>
            <a:endParaRPr lang="en-US" sz="1400" dirty="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5" name="Text Placeholder 4"/>
          <p:cNvSpPr txBox="1">
            <a:spLocks/>
          </p:cNvSpPr>
          <p:nvPr/>
        </p:nvSpPr>
        <p:spPr>
          <a:xfrm>
            <a:off x="2489488" y="1981403"/>
            <a:ext cx="2072239" cy="2261545"/>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Meet Nordic </a:t>
            </a:r>
            <a:r>
              <a:rPr lang="en-US" sz="1400" dirty="0" err="1" smtClean="0">
                <a:solidFill>
                  <a:schemeClr val="tx1">
                    <a:lumMod val="50000"/>
                  </a:schemeClr>
                </a:solidFill>
                <a:latin typeface="Gotham Medium" charset="0"/>
                <a:ea typeface="Gotham Medium" charset="0"/>
                <a:cs typeface="Gotham Medium" charset="0"/>
              </a:rPr>
              <a:t>Skyr</a:t>
            </a:r>
            <a:endParaRPr lang="en-US" sz="1400" dirty="0" smtClean="0">
              <a:solidFill>
                <a:schemeClr val="tx1">
                  <a:lumMod val="50000"/>
                </a:schemeClr>
              </a:solidFill>
              <a:latin typeface="Gotham Medium" charset="0"/>
              <a:ea typeface="Gotham Medium" charset="0"/>
              <a:cs typeface="Gotham Medium" charset="0"/>
            </a:endParaRPr>
          </a:p>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Playing with Cheese</a:t>
            </a:r>
          </a:p>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115888" indent="-115888">
              <a:spcBef>
                <a:spcPts val="0"/>
              </a:spcBef>
              <a:spcAft>
                <a:spcPts val="600"/>
              </a:spcAft>
            </a:pPr>
            <a:endParaRPr lang="en-US" sz="1000" dirty="0" smtClean="0">
              <a:solidFill>
                <a:schemeClr val="tx1">
                  <a:lumMod val="50000"/>
                </a:schemeClr>
              </a:solidFill>
              <a:latin typeface="Gotham Medium" charset="0"/>
              <a:ea typeface="Gotham Medium" charset="0"/>
              <a:cs typeface="Gotham Medium" charset="0"/>
            </a:endParaRPr>
          </a:p>
        </p:txBody>
      </p:sp>
      <p:sp>
        <p:nvSpPr>
          <p:cNvPr id="16" name="Text Placeholder 4"/>
          <p:cNvSpPr txBox="1">
            <a:spLocks/>
          </p:cNvSpPr>
          <p:nvPr/>
        </p:nvSpPr>
        <p:spPr>
          <a:xfrm>
            <a:off x="457200" y="2018612"/>
            <a:ext cx="1995069" cy="296751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mn-lt"/>
              <a:ea typeface="Gotham Medium" charset="0"/>
              <a:cs typeface="Gotham Medium" charset="0"/>
            </a:endParaRPr>
          </a:p>
        </p:txBody>
      </p:sp>
      <p:cxnSp>
        <p:nvCxnSpPr>
          <p:cNvPr id="6" name="Straight Connector 5"/>
          <p:cNvCxnSpPr/>
          <p:nvPr/>
        </p:nvCxnSpPr>
        <p:spPr>
          <a:xfrm flipH="1" flipV="1">
            <a:off x="2388601" y="1981403"/>
            <a:ext cx="7147" cy="203162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617961" y="2013099"/>
            <a:ext cx="4434" cy="203162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6598495" y="1981403"/>
            <a:ext cx="13514" cy="2020326"/>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8" name="Text Placeholder 4"/>
          <p:cNvSpPr txBox="1">
            <a:spLocks/>
          </p:cNvSpPr>
          <p:nvPr/>
        </p:nvSpPr>
        <p:spPr>
          <a:xfrm>
            <a:off x="533756" y="2018611"/>
            <a:ext cx="1918513" cy="151584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1400" dirty="0" smtClean="0">
                <a:solidFill>
                  <a:schemeClr val="tx1">
                    <a:lumMod val="50000"/>
                  </a:schemeClr>
                </a:solidFill>
                <a:latin typeface="Gotham Medium" charset="0"/>
                <a:ea typeface="Gotham Medium" charset="0"/>
                <a:cs typeface="Gotham Medium" charset="0"/>
              </a:rPr>
              <a:t>Frozen Asian Novelties </a:t>
            </a:r>
          </a:p>
          <a:p>
            <a:pPr>
              <a:spcAft>
                <a:spcPts val="0"/>
              </a:spcAft>
            </a:pPr>
            <a:r>
              <a:rPr lang="en-US" sz="1400" dirty="0" smtClean="0">
                <a:solidFill>
                  <a:schemeClr val="tx1">
                    <a:lumMod val="50000"/>
                  </a:schemeClr>
                </a:solidFill>
                <a:latin typeface="+mn-lt"/>
                <a:ea typeface="Gotham Medium" charset="0"/>
                <a:cs typeface="Gotham Medium" charset="0"/>
              </a:rPr>
              <a:t>Thai Rolled Ice Cream</a:t>
            </a:r>
          </a:p>
          <a:p>
            <a:pPr>
              <a:spcAft>
                <a:spcPts val="0"/>
              </a:spcAft>
            </a:pPr>
            <a:r>
              <a:rPr lang="en-US" sz="1400" dirty="0" smtClean="0">
                <a:solidFill>
                  <a:schemeClr val="tx1">
                    <a:lumMod val="50000"/>
                  </a:schemeClr>
                </a:solidFill>
                <a:latin typeface="+mn-lt"/>
                <a:ea typeface="Gotham Medium" charset="0"/>
                <a:cs typeface="Gotham Medium" charset="0"/>
              </a:rPr>
              <a:t>Taiwanese Shaved Snow</a:t>
            </a:r>
          </a:p>
          <a:p>
            <a:pPr marL="115888" indent="-115888">
              <a:spcBef>
                <a:spcPts val="0"/>
              </a:spcBef>
              <a:spcAft>
                <a:spcPts val="0"/>
              </a:spcAft>
            </a:pPr>
            <a:endParaRPr lang="en-US" sz="1000" dirty="0" smtClean="0">
              <a:solidFill>
                <a:schemeClr val="tx1">
                  <a:lumMod val="50000"/>
                </a:schemeClr>
              </a:solidFill>
              <a:latin typeface="Gotham Medium" charset="0"/>
              <a:ea typeface="Gotham Medium" charset="0"/>
              <a:cs typeface="Gotham Medium" charset="0"/>
            </a:endParaRPr>
          </a:p>
        </p:txBody>
      </p:sp>
      <p:sp>
        <p:nvSpPr>
          <p:cNvPr id="19" name="Oval 18"/>
          <p:cNvSpPr/>
          <p:nvPr/>
        </p:nvSpPr>
        <p:spPr>
          <a:xfrm>
            <a:off x="208891" y="1780545"/>
            <a:ext cx="2167306" cy="1995588"/>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617961" y="2540001"/>
            <a:ext cx="1799772" cy="787400"/>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29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1800" b="1" dirty="0" smtClean="0">
                <a:solidFill>
                  <a:srgbClr val="0070C0"/>
                </a:solidFill>
              </a:rPr>
              <a:t>Butter</a:t>
            </a:r>
            <a:r>
              <a:rPr lang="en-US" b="1" dirty="0">
                <a:solidFill>
                  <a:srgbClr val="0070C0"/>
                </a:solidFill>
              </a:rPr>
              <a:t> </a:t>
            </a:r>
            <a:r>
              <a:rPr lang="en-US" b="1" dirty="0" smtClean="0">
                <a:solidFill>
                  <a:srgbClr val="0070C0"/>
                </a:solidFill>
              </a:rPr>
              <a:t>Flavor Spectrum</a:t>
            </a:r>
            <a:endParaRPr lang="en-US" sz="1800" b="1" dirty="0">
              <a:solidFill>
                <a:srgbClr val="0070C0"/>
              </a:solidFill>
            </a:endParaRPr>
          </a:p>
        </p:txBody>
      </p:sp>
      <p:sp>
        <p:nvSpPr>
          <p:cNvPr id="7" name="Text Placeholder 9"/>
          <p:cNvSpPr txBox="1">
            <a:spLocks/>
          </p:cNvSpPr>
          <p:nvPr/>
        </p:nvSpPr>
        <p:spPr>
          <a:xfrm>
            <a:off x="430959" y="1283349"/>
            <a:ext cx="8229600" cy="573563"/>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smtClean="0">
              <a:latin typeface="+mn-lt"/>
            </a:endParaRPr>
          </a:p>
        </p:txBody>
      </p:sp>
      <p:sp>
        <p:nvSpPr>
          <p:cNvPr id="6" name="TextBox 5"/>
          <p:cNvSpPr txBox="1"/>
          <p:nvPr/>
        </p:nvSpPr>
        <p:spPr>
          <a:xfrm>
            <a:off x="616116" y="1024423"/>
            <a:ext cx="1954692" cy="276999"/>
          </a:xfrm>
          <a:prstGeom prst="rect">
            <a:avLst/>
          </a:prstGeom>
          <a:solidFill>
            <a:srgbClr val="0070C0"/>
          </a:solidFill>
        </p:spPr>
        <p:txBody>
          <a:bodyPr wrap="square" rtlCol="0">
            <a:spAutoFit/>
          </a:bodyPr>
          <a:lstStyle/>
          <a:p>
            <a:pPr marL="0" indent="0" algn="ctr">
              <a:buNone/>
            </a:pPr>
            <a:r>
              <a:rPr lang="en-US" sz="1200" dirty="0" smtClean="0">
                <a:solidFill>
                  <a:schemeClr val="bg1"/>
                </a:solidFill>
                <a:latin typeface="Gotham Medium" charset="0"/>
                <a:ea typeface="Gotham Medium" charset="0"/>
                <a:cs typeface="Gotham Medium" charset="0"/>
              </a:rPr>
              <a:t>CULTURED BUTTER</a:t>
            </a:r>
            <a:endParaRPr lang="en-US" sz="1000" dirty="0" smtClean="0">
              <a:solidFill>
                <a:schemeClr val="bg1"/>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418" y="2491852"/>
            <a:ext cx="2337059" cy="1226956"/>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3802" y="1480392"/>
            <a:ext cx="1589514" cy="94970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379" y="3752063"/>
            <a:ext cx="1530937" cy="1071656"/>
          </a:xfrm>
          <a:prstGeom prst="rect">
            <a:avLst/>
          </a:prstGeom>
        </p:spPr>
      </p:pic>
      <p:sp>
        <p:nvSpPr>
          <p:cNvPr id="14" name="Oval 13"/>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3</a:t>
            </a:r>
          </a:p>
        </p:txBody>
      </p:sp>
      <p:sp>
        <p:nvSpPr>
          <p:cNvPr id="11" name="Text Placeholder 3"/>
          <p:cNvSpPr txBox="1">
            <a:spLocks/>
          </p:cNvSpPr>
          <p:nvPr/>
        </p:nvSpPr>
        <p:spPr bwMode="auto">
          <a:xfrm>
            <a:off x="3696824" y="3810077"/>
            <a:ext cx="1969667" cy="955628"/>
          </a:xfrm>
          <a:prstGeom prst="rect">
            <a:avLst/>
          </a:prstGeom>
          <a:solidFill>
            <a:schemeClr val="accent5">
              <a:lumMod val="60000"/>
              <a:lumOff val="40000"/>
            </a:schemeClr>
          </a:solid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dirty="0" err="1">
                <a:solidFill>
                  <a:schemeClr val="bg1"/>
                </a:solidFill>
                <a:latin typeface="Gotham Medium" charset="0"/>
                <a:ea typeface="Gotham Medium" charset="0"/>
                <a:cs typeface="Gotham Medium" charset="0"/>
              </a:rPr>
              <a:t>Datassential</a:t>
            </a:r>
            <a:r>
              <a:rPr lang="en-US" sz="1000" dirty="0">
                <a:solidFill>
                  <a:schemeClr val="bg1"/>
                </a:solidFill>
                <a:latin typeface="Gotham Medium" charset="0"/>
                <a:ea typeface="Gotham Medium" charset="0"/>
                <a:cs typeface="Gotham Medium" charset="0"/>
              </a:rPr>
              <a:t> </a:t>
            </a:r>
            <a:r>
              <a:rPr lang="en-US" sz="1000" dirty="0" err="1" smtClean="0">
                <a:solidFill>
                  <a:schemeClr val="bg1"/>
                </a:solidFill>
                <a:latin typeface="Gotham Medium" charset="0"/>
                <a:ea typeface="Gotham Medium" charset="0"/>
                <a:cs typeface="Gotham Medium" charset="0"/>
              </a:rPr>
              <a:t>MenuTrends</a:t>
            </a:r>
            <a:endParaRPr lang="en-US" sz="1000" dirty="0">
              <a:solidFill>
                <a:schemeClr val="bg1"/>
              </a:solidFill>
              <a:latin typeface="Gotham Medium" charset="0"/>
              <a:ea typeface="Gotham Medium" charset="0"/>
              <a:cs typeface="Gotham Medium" charset="0"/>
            </a:endParaRPr>
          </a:p>
          <a:p>
            <a:pPr>
              <a:buClr>
                <a:schemeClr val="bg1"/>
              </a:buClr>
            </a:pPr>
            <a:r>
              <a:rPr lang="en-US" sz="1000" dirty="0" smtClean="0">
                <a:solidFill>
                  <a:schemeClr val="bg1"/>
                </a:solidFill>
              </a:rPr>
              <a:t>Brown butter on menus</a:t>
            </a:r>
            <a:endParaRPr lang="en-US" sz="1000" dirty="0">
              <a:solidFill>
                <a:schemeClr val="bg1"/>
              </a:solidFill>
            </a:endParaRPr>
          </a:p>
          <a:p>
            <a:pPr>
              <a:buClr>
                <a:schemeClr val="bg1"/>
              </a:buClr>
            </a:pPr>
            <a:r>
              <a:rPr lang="en-US" sz="1000" dirty="0" smtClean="0">
                <a:solidFill>
                  <a:schemeClr val="bg1"/>
                </a:solidFill>
              </a:rPr>
              <a:t>+</a:t>
            </a:r>
            <a:r>
              <a:rPr lang="en-US" sz="1000" dirty="0">
                <a:solidFill>
                  <a:schemeClr val="bg1"/>
                </a:solidFill>
              </a:rPr>
              <a:t>6</a:t>
            </a:r>
            <a:r>
              <a:rPr lang="en-US" sz="1000" dirty="0" smtClean="0">
                <a:solidFill>
                  <a:schemeClr val="bg1"/>
                </a:solidFill>
              </a:rPr>
              <a:t>% </a:t>
            </a:r>
            <a:r>
              <a:rPr lang="en-US" sz="1000" dirty="0">
                <a:solidFill>
                  <a:schemeClr val="bg1"/>
                </a:solidFill>
              </a:rPr>
              <a:t>one-year growth </a:t>
            </a:r>
          </a:p>
          <a:p>
            <a:pPr>
              <a:buClr>
                <a:schemeClr val="bg1"/>
              </a:buClr>
            </a:pPr>
            <a:r>
              <a:rPr lang="en-US" sz="1000" dirty="0" smtClean="0">
                <a:solidFill>
                  <a:schemeClr val="bg1"/>
                </a:solidFill>
              </a:rPr>
              <a:t>+60% </a:t>
            </a:r>
            <a:r>
              <a:rPr lang="en-US" sz="1000" dirty="0">
                <a:solidFill>
                  <a:schemeClr val="bg1"/>
                </a:solidFill>
              </a:rPr>
              <a:t>four-year </a:t>
            </a:r>
            <a:r>
              <a:rPr lang="en-US" sz="1000" dirty="0" smtClean="0">
                <a:solidFill>
                  <a:schemeClr val="bg1"/>
                </a:solidFill>
              </a:rPr>
              <a:t>growth</a:t>
            </a:r>
          </a:p>
        </p:txBody>
      </p:sp>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63254" y="1752204"/>
            <a:ext cx="1300781" cy="1490549"/>
          </a:xfrm>
          <a:prstGeom prst="rect">
            <a:avLst/>
          </a:prstGeom>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75877" y="1577396"/>
            <a:ext cx="957793" cy="2035948"/>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61770" y="1502801"/>
            <a:ext cx="1104418" cy="1104418"/>
          </a:xfrm>
          <a:prstGeom prst="rect">
            <a:avLst/>
          </a:prstGeom>
        </p:spPr>
      </p:pic>
      <p:pic>
        <p:nvPicPr>
          <p:cNvPr id="17" name="Picture 1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34407" y="3064933"/>
            <a:ext cx="1507325" cy="1923722"/>
          </a:xfrm>
          <a:prstGeom prst="rect">
            <a:avLst/>
          </a:prstGeom>
        </p:spPr>
      </p:pic>
      <p:pic>
        <p:nvPicPr>
          <p:cNvPr id="18" name="Picture 1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66188" y="2374190"/>
            <a:ext cx="1504720" cy="918608"/>
          </a:xfrm>
          <a:prstGeom prst="rect">
            <a:avLst/>
          </a:prstGeom>
        </p:spPr>
      </p:pic>
      <p:sp>
        <p:nvSpPr>
          <p:cNvPr id="19" name="TextBox 18"/>
          <p:cNvSpPr txBox="1"/>
          <p:nvPr/>
        </p:nvSpPr>
        <p:spPr>
          <a:xfrm>
            <a:off x="3619710" y="1027378"/>
            <a:ext cx="1904580" cy="276999"/>
          </a:xfrm>
          <a:prstGeom prst="rect">
            <a:avLst/>
          </a:prstGeom>
          <a:solidFill>
            <a:srgbClr val="0070C0"/>
          </a:solidFill>
        </p:spPr>
        <p:txBody>
          <a:bodyPr wrap="square" rtlCol="0">
            <a:spAutoFit/>
          </a:bodyPr>
          <a:lstStyle/>
          <a:p>
            <a:pPr marL="0" indent="0" algn="ctr">
              <a:buNone/>
            </a:pPr>
            <a:r>
              <a:rPr lang="en-US" sz="1200" dirty="0" smtClean="0">
                <a:solidFill>
                  <a:schemeClr val="bg1"/>
                </a:solidFill>
                <a:latin typeface="Gotham Medium" charset="0"/>
                <a:ea typeface="Gotham Medium" charset="0"/>
                <a:cs typeface="Gotham Medium" charset="0"/>
              </a:rPr>
              <a:t>BROWNED</a:t>
            </a:r>
            <a:r>
              <a:rPr lang="en-US" sz="1200" dirty="0" smtClean="0">
                <a:solidFill>
                  <a:schemeClr val="tx1">
                    <a:lumMod val="50000"/>
                  </a:schemeClr>
                </a:solidFill>
                <a:latin typeface="Gotham Medium" charset="0"/>
                <a:ea typeface="Gotham Medium" charset="0"/>
                <a:cs typeface="Gotham Medium" charset="0"/>
              </a:rPr>
              <a:t> </a:t>
            </a:r>
            <a:r>
              <a:rPr lang="en-US" sz="1200" dirty="0" smtClean="0">
                <a:solidFill>
                  <a:schemeClr val="bg1"/>
                </a:solidFill>
                <a:latin typeface="Gotham Medium" charset="0"/>
                <a:ea typeface="Gotham Medium" charset="0"/>
                <a:cs typeface="Gotham Medium" charset="0"/>
              </a:rPr>
              <a:t>BUTTER</a:t>
            </a:r>
          </a:p>
        </p:txBody>
      </p:sp>
      <p:sp>
        <p:nvSpPr>
          <p:cNvPr id="20" name="TextBox 19"/>
          <p:cNvSpPr txBox="1"/>
          <p:nvPr/>
        </p:nvSpPr>
        <p:spPr>
          <a:xfrm>
            <a:off x="6461770" y="1024422"/>
            <a:ext cx="1954692" cy="276999"/>
          </a:xfrm>
          <a:prstGeom prst="rect">
            <a:avLst/>
          </a:prstGeom>
          <a:solidFill>
            <a:srgbClr val="0070C0"/>
          </a:solidFill>
        </p:spPr>
        <p:txBody>
          <a:bodyPr wrap="square" rtlCol="0">
            <a:spAutoFit/>
          </a:bodyPr>
          <a:lstStyle/>
          <a:p>
            <a:pPr marL="0" indent="0" algn="ctr">
              <a:buNone/>
            </a:pPr>
            <a:r>
              <a:rPr lang="en-US" sz="1200" dirty="0" smtClean="0">
                <a:solidFill>
                  <a:schemeClr val="bg1"/>
                </a:solidFill>
                <a:latin typeface="Gotham Medium" charset="0"/>
                <a:ea typeface="Gotham Medium" charset="0"/>
                <a:cs typeface="Gotham Medium" charset="0"/>
              </a:rPr>
              <a:t>FLAVORED BUTTER</a:t>
            </a:r>
          </a:p>
        </p:txBody>
      </p:sp>
    </p:spTree>
    <p:extLst>
      <p:ext uri="{BB962C8B-B14F-4D97-AF65-F5344CB8AC3E}">
        <p14:creationId xmlns:p14="http://schemas.microsoft.com/office/powerpoint/2010/main" val="77463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1800" b="1" dirty="0" smtClean="0">
                <a:solidFill>
                  <a:srgbClr val="0070C0"/>
                </a:solidFill>
              </a:rPr>
              <a:t>Butter</a:t>
            </a:r>
            <a:r>
              <a:rPr lang="en-US" b="1" dirty="0">
                <a:solidFill>
                  <a:srgbClr val="0070C0"/>
                </a:solidFill>
              </a:rPr>
              <a:t> </a:t>
            </a:r>
            <a:r>
              <a:rPr lang="en-US" b="1" dirty="0" smtClean="0">
                <a:solidFill>
                  <a:srgbClr val="0070C0"/>
                </a:solidFill>
              </a:rPr>
              <a:t>Flavor Spectrum</a:t>
            </a:r>
            <a:endParaRPr lang="en-US" sz="1800" b="1" dirty="0">
              <a:solidFill>
                <a:srgbClr val="0070C0"/>
              </a:solidFill>
            </a:endParaRPr>
          </a:p>
        </p:txBody>
      </p:sp>
      <p:sp>
        <p:nvSpPr>
          <p:cNvPr id="6" name="TextBox 5"/>
          <p:cNvSpPr txBox="1"/>
          <p:nvPr/>
        </p:nvSpPr>
        <p:spPr>
          <a:xfrm>
            <a:off x="457200" y="1245562"/>
            <a:ext cx="2949415" cy="2831544"/>
          </a:xfrm>
          <a:prstGeom prst="rect">
            <a:avLst/>
          </a:prstGeom>
          <a:noFill/>
        </p:spPr>
        <p:txBody>
          <a:bodyPr wrap="square" rtlCol="0">
            <a:spAutoFit/>
          </a:bodyPr>
          <a:lstStyle/>
          <a:p>
            <a:pPr marL="0" indent="0">
              <a:spcBef>
                <a:spcPts val="600"/>
              </a:spcBef>
              <a:buNone/>
            </a:pPr>
            <a:r>
              <a:rPr lang="en-US" sz="1100" dirty="0" smtClean="0">
                <a:solidFill>
                  <a:schemeClr val="tx1">
                    <a:lumMod val="50000"/>
                  </a:schemeClr>
                </a:solidFill>
                <a:latin typeface="Gotham Medium" charset="0"/>
                <a:ea typeface="Gotham Medium" charset="0"/>
                <a:cs typeface="Gotham Medium" charset="0"/>
              </a:rPr>
              <a:t>FRESH BUTTER</a:t>
            </a:r>
            <a:endParaRPr lang="en-US" sz="1000" dirty="0" smtClean="0">
              <a:solidFill>
                <a:schemeClr val="tx1">
                  <a:lumMod val="50000"/>
                </a:schemeClr>
              </a:solidFill>
            </a:endParaRPr>
          </a:p>
          <a:p>
            <a:pPr marL="171450" indent="-171450">
              <a:spcBef>
                <a:spcPts val="600"/>
              </a:spcBef>
              <a:buFont typeface="Arial" charset="0"/>
              <a:buChar char="•"/>
            </a:pPr>
            <a:r>
              <a:rPr lang="en-US" sz="1100" dirty="0" smtClean="0">
                <a:solidFill>
                  <a:schemeClr val="tx1">
                    <a:lumMod val="50000"/>
                  </a:schemeClr>
                </a:solidFill>
                <a:latin typeface="+mn-lt"/>
                <a:ea typeface="Gotham Medium" charset="0"/>
                <a:cs typeface="Gotham Medium" charset="0"/>
              </a:rPr>
              <a:t>Hand-churned butter</a:t>
            </a:r>
            <a:endParaRPr lang="en-US" sz="1100" dirty="0">
              <a:solidFill>
                <a:schemeClr val="tx1">
                  <a:lumMod val="50000"/>
                </a:schemeClr>
              </a:solidFill>
              <a:latin typeface="+mn-lt"/>
            </a:endParaRPr>
          </a:p>
          <a:p>
            <a:pPr marL="171450" indent="-171450">
              <a:spcBef>
                <a:spcPts val="600"/>
              </a:spcBef>
              <a:buFont typeface="Arial" charset="0"/>
              <a:buChar char="•"/>
            </a:pPr>
            <a:r>
              <a:rPr lang="en-US" sz="1100" dirty="0" smtClean="0">
                <a:solidFill>
                  <a:schemeClr val="tx1">
                    <a:lumMod val="50000"/>
                  </a:schemeClr>
                </a:solidFill>
                <a:latin typeface="+mn-lt"/>
                <a:ea typeface="Gotham Medium" charset="0"/>
                <a:cs typeface="Gotham Medium" charset="0"/>
              </a:rPr>
              <a:t>Harvest Market in Champaign, Illinois</a:t>
            </a:r>
          </a:p>
          <a:p>
            <a:pPr marL="171450" indent="-171450">
              <a:spcBef>
                <a:spcPts val="600"/>
              </a:spcBef>
              <a:buFont typeface="Arial" charset="0"/>
              <a:buChar char="•"/>
            </a:pPr>
            <a:r>
              <a:rPr lang="en-US" sz="1100" dirty="0" smtClean="0">
                <a:solidFill>
                  <a:schemeClr val="tx1">
                    <a:lumMod val="50000"/>
                  </a:schemeClr>
                </a:solidFill>
              </a:rPr>
              <a:t>Churned in house in the center of the store</a:t>
            </a:r>
          </a:p>
          <a:p>
            <a:pPr marL="171450" indent="-171450">
              <a:spcBef>
                <a:spcPts val="600"/>
              </a:spcBef>
              <a:buFont typeface="Arial" charset="0"/>
              <a:buChar char="•"/>
            </a:pPr>
            <a:r>
              <a:rPr lang="en-US" sz="1100" dirty="0" smtClean="0">
                <a:solidFill>
                  <a:schemeClr val="tx1">
                    <a:lumMod val="50000"/>
                  </a:schemeClr>
                </a:solidFill>
              </a:rPr>
              <a:t>Reinforces ties to farmers and dairies</a:t>
            </a:r>
            <a:endParaRPr lang="en-US" sz="1100" dirty="0">
              <a:solidFill>
                <a:schemeClr val="tx1">
                  <a:lumMod val="50000"/>
                </a:schemeClr>
              </a:solidFill>
            </a:endParaRPr>
          </a:p>
          <a:p>
            <a:pPr marL="171450" indent="-171450">
              <a:spcBef>
                <a:spcPts val="600"/>
              </a:spcBef>
              <a:buFont typeface="Arial" charset="0"/>
              <a:buChar char="•"/>
            </a:pPr>
            <a:r>
              <a:rPr lang="en-US" sz="1100" dirty="0" smtClean="0">
                <a:solidFill>
                  <a:schemeClr val="tx1">
                    <a:lumMod val="50000"/>
                  </a:schemeClr>
                </a:solidFill>
              </a:rPr>
              <a:t>Fresh, salted butter sold in waxed paper in one-pound packages and 12-oz. containers</a:t>
            </a:r>
          </a:p>
          <a:p>
            <a:pPr marL="171450" indent="-171450">
              <a:spcBef>
                <a:spcPts val="600"/>
              </a:spcBef>
              <a:buFont typeface="Arial" charset="0"/>
              <a:buChar char="•"/>
            </a:pPr>
            <a:r>
              <a:rPr lang="en-US" sz="1100" dirty="0" smtClean="0">
                <a:solidFill>
                  <a:schemeClr val="tx1">
                    <a:lumMod val="50000"/>
                  </a:schemeClr>
                </a:solidFill>
              </a:rPr>
              <a:t>Bakery uses unsalted product for buttercream icing on cakes</a:t>
            </a:r>
            <a:endParaRPr lang="en-US" sz="1100" dirty="0">
              <a:solidFill>
                <a:schemeClr val="tx1">
                  <a:lumMod val="50000"/>
                </a:schemeClr>
              </a:solidFill>
            </a:endParaRPr>
          </a:p>
          <a:p>
            <a:pPr marL="171450" indent="-171450">
              <a:spcBef>
                <a:spcPts val="600"/>
              </a:spcBef>
              <a:buFont typeface="Arial" charset="0"/>
              <a:buChar char="•"/>
            </a:pPr>
            <a:r>
              <a:rPr lang="en-US" sz="1100" dirty="0" smtClean="0">
                <a:solidFill>
                  <a:schemeClr val="tx1">
                    <a:lumMod val="50000"/>
                  </a:schemeClr>
                </a:solidFill>
              </a:rPr>
              <a:t>Leftover buttermilk paired with sweet butter in house-baked biscuits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378" y="1245562"/>
            <a:ext cx="2510576" cy="188293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3951" y="3309131"/>
            <a:ext cx="2277531" cy="1708149"/>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22717" y="1245562"/>
            <a:ext cx="2614329" cy="1897798"/>
          </a:xfrm>
          <a:prstGeom prst="rect">
            <a:avLst/>
          </a:prstGeom>
        </p:spPr>
      </p:pic>
      <p:sp>
        <p:nvSpPr>
          <p:cNvPr id="14" name="Oval 13"/>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3</a:t>
            </a:r>
          </a:p>
        </p:txBody>
      </p:sp>
    </p:spTree>
    <p:extLst>
      <p:ext uri="{BB962C8B-B14F-4D97-AF65-F5344CB8AC3E}">
        <p14:creationId xmlns:p14="http://schemas.microsoft.com/office/powerpoint/2010/main" val="181383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1800" b="1" dirty="0" smtClean="0">
                <a:solidFill>
                  <a:srgbClr val="0070C0"/>
                </a:solidFill>
              </a:rPr>
              <a:t>Frozen Asian novelties</a:t>
            </a:r>
            <a:endParaRPr lang="en-US" sz="1800" b="1" dirty="0">
              <a:solidFill>
                <a:srgbClr val="0070C0"/>
              </a:solidFill>
            </a:endParaRPr>
          </a:p>
        </p:txBody>
      </p:sp>
      <p:sp>
        <p:nvSpPr>
          <p:cNvPr id="6" name="Oval 5"/>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chemeClr val="bg1"/>
                </a:solidFill>
                <a:latin typeface="Trebuchet MS"/>
              </a:rPr>
              <a:t>1</a:t>
            </a:r>
            <a:endParaRPr lang="en-US" sz="2000" b="1" dirty="0">
              <a:solidFill>
                <a:schemeClr val="bg1"/>
              </a:solidFill>
              <a:latin typeface="Trebuchet MS"/>
            </a:endParaRPr>
          </a:p>
        </p:txBody>
      </p:sp>
      <p:sp>
        <p:nvSpPr>
          <p:cNvPr id="9" name="Text Placeholder 4"/>
          <p:cNvSpPr txBox="1">
            <a:spLocks/>
          </p:cNvSpPr>
          <p:nvPr/>
        </p:nvSpPr>
        <p:spPr>
          <a:xfrm>
            <a:off x="4676392" y="1148087"/>
            <a:ext cx="2088815" cy="237404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300"/>
              </a:spcAft>
              <a:buNone/>
            </a:pPr>
            <a:r>
              <a:rPr lang="en-US" sz="1000" dirty="0" smtClean="0">
                <a:solidFill>
                  <a:schemeClr val="tx1">
                    <a:lumMod val="50000"/>
                  </a:schemeClr>
                </a:solidFill>
                <a:latin typeface="Gotham Medium" charset="0"/>
                <a:ea typeface="Gotham Medium" charset="0"/>
                <a:cs typeface="Gotham Medium" charset="0"/>
              </a:rPr>
              <a:t>TAIWANESE SHAVED SNOW</a:t>
            </a:r>
          </a:p>
          <a:p>
            <a:pPr marL="117475" indent="-117475">
              <a:spcBef>
                <a:spcPts val="300"/>
              </a:spcBef>
            </a:pPr>
            <a:r>
              <a:rPr lang="en-US" sz="1000" dirty="0" smtClean="0">
                <a:solidFill>
                  <a:schemeClr val="tx1">
                    <a:lumMod val="50000"/>
                  </a:schemeClr>
                </a:solidFill>
                <a:latin typeface="+mn-lt"/>
              </a:rPr>
              <a:t>Thickened </a:t>
            </a:r>
            <a:r>
              <a:rPr lang="en-US" sz="1000" dirty="0">
                <a:solidFill>
                  <a:schemeClr val="tx1">
                    <a:lumMod val="50000"/>
                  </a:schemeClr>
                </a:solidFill>
                <a:latin typeface="+mn-lt"/>
              </a:rPr>
              <a:t>ice cream base </a:t>
            </a:r>
            <a:r>
              <a:rPr lang="en-US" sz="1000" dirty="0" smtClean="0">
                <a:solidFill>
                  <a:schemeClr val="tx1">
                    <a:lumMod val="50000"/>
                  </a:schemeClr>
                </a:solidFill>
                <a:latin typeface="+mn-lt"/>
              </a:rPr>
              <a:t>frozen </a:t>
            </a:r>
            <a:r>
              <a:rPr lang="en-US" sz="1000" dirty="0">
                <a:solidFill>
                  <a:schemeClr val="tx1">
                    <a:lumMod val="50000"/>
                  </a:schemeClr>
                </a:solidFill>
                <a:latin typeface="+mn-lt"/>
              </a:rPr>
              <a:t>in large cylinders </a:t>
            </a:r>
            <a:r>
              <a:rPr lang="en-US" sz="1000" dirty="0" smtClean="0">
                <a:solidFill>
                  <a:schemeClr val="tx1">
                    <a:lumMod val="50000"/>
                  </a:schemeClr>
                </a:solidFill>
                <a:latin typeface="+mn-lt"/>
              </a:rPr>
              <a:t>then “shaved</a:t>
            </a:r>
            <a:r>
              <a:rPr lang="en-US" sz="1000" dirty="0">
                <a:solidFill>
                  <a:schemeClr val="tx1">
                    <a:lumMod val="50000"/>
                  </a:schemeClr>
                </a:solidFill>
                <a:latin typeface="+mn-lt"/>
              </a:rPr>
              <a:t>” to create soft, layered ribbons </a:t>
            </a:r>
            <a:r>
              <a:rPr lang="en-US" sz="1000" dirty="0" smtClean="0">
                <a:solidFill>
                  <a:schemeClr val="tx1">
                    <a:lumMod val="50000"/>
                  </a:schemeClr>
                </a:solidFill>
                <a:latin typeface="+mn-lt"/>
              </a:rPr>
              <a:t>with a slightly </a:t>
            </a:r>
            <a:r>
              <a:rPr lang="en-US" sz="1000" dirty="0">
                <a:solidFill>
                  <a:schemeClr val="tx1">
                    <a:lumMod val="50000"/>
                  </a:schemeClr>
                </a:solidFill>
                <a:latin typeface="+mn-lt"/>
              </a:rPr>
              <a:t>chewy </a:t>
            </a:r>
            <a:r>
              <a:rPr lang="en-US" sz="1000" dirty="0" smtClean="0">
                <a:solidFill>
                  <a:schemeClr val="tx1">
                    <a:lumMod val="50000"/>
                  </a:schemeClr>
                </a:solidFill>
                <a:latin typeface="+mn-lt"/>
              </a:rPr>
              <a:t>texture</a:t>
            </a:r>
          </a:p>
          <a:p>
            <a:pPr marL="117475" indent="-117475">
              <a:spcBef>
                <a:spcPts val="300"/>
              </a:spcBef>
            </a:pPr>
            <a:r>
              <a:rPr lang="en-US" sz="1000" dirty="0" smtClean="0">
                <a:solidFill>
                  <a:schemeClr val="tx1">
                    <a:lumMod val="50000"/>
                  </a:schemeClr>
                </a:solidFill>
                <a:latin typeface="Gotham Medium" charset="0"/>
                <a:ea typeface="Gotham Medium" charset="0"/>
                <a:cs typeface="Gotham Medium" charset="0"/>
              </a:rPr>
              <a:t>Powder</a:t>
            </a:r>
            <a:r>
              <a:rPr lang="en-US" sz="1000" dirty="0">
                <a:solidFill>
                  <a:schemeClr val="tx1">
                    <a:lumMod val="50000"/>
                  </a:schemeClr>
                </a:solidFill>
                <a:latin typeface="Gotham Medium" charset="0"/>
                <a:ea typeface="Gotham Medium" charset="0"/>
                <a:cs typeface="Gotham Medium" charset="0"/>
              </a:rPr>
              <a:t>, </a:t>
            </a:r>
            <a:r>
              <a:rPr lang="en-US" sz="1000" dirty="0" smtClean="0">
                <a:solidFill>
                  <a:schemeClr val="tx1">
                    <a:lumMod val="50000"/>
                  </a:schemeClr>
                </a:solidFill>
                <a:latin typeface="Gotham Medium" charset="0"/>
                <a:ea typeface="Gotham Medium" charset="0"/>
                <a:cs typeface="Gotham Medium" charset="0"/>
              </a:rPr>
              <a:t>S.F.: </a:t>
            </a:r>
            <a:r>
              <a:rPr lang="en-US" sz="1000" dirty="0" smtClean="0">
                <a:solidFill>
                  <a:schemeClr val="tx1">
                    <a:lumMod val="50000"/>
                  </a:schemeClr>
                </a:solidFill>
                <a:latin typeface="+mn-lt"/>
              </a:rPr>
              <a:t>black </a:t>
            </a:r>
            <a:r>
              <a:rPr lang="en-US" sz="1000" dirty="0">
                <a:solidFill>
                  <a:schemeClr val="tx1">
                    <a:lumMod val="50000"/>
                  </a:schemeClr>
                </a:solidFill>
                <a:latin typeface="+mn-lt"/>
              </a:rPr>
              <a:t>sesame, green tea</a:t>
            </a:r>
          </a:p>
          <a:p>
            <a:pPr marL="117475" indent="-117475">
              <a:spcBef>
                <a:spcPts val="300"/>
              </a:spcBef>
            </a:pPr>
            <a:r>
              <a:rPr lang="en-US" sz="1000" dirty="0" err="1" smtClean="0">
                <a:solidFill>
                  <a:schemeClr val="tx1">
                    <a:lumMod val="50000"/>
                  </a:schemeClr>
                </a:solidFill>
                <a:latin typeface="Gotham Medium" charset="0"/>
                <a:ea typeface="Gotham Medium" charset="0"/>
                <a:cs typeface="Gotham Medium" charset="0"/>
              </a:rPr>
              <a:t>SnowDays</a:t>
            </a:r>
            <a:r>
              <a:rPr lang="en-US" sz="1000" dirty="0">
                <a:solidFill>
                  <a:schemeClr val="tx1">
                    <a:lumMod val="50000"/>
                  </a:schemeClr>
                </a:solidFill>
                <a:latin typeface="Gotham Medium" charset="0"/>
                <a:ea typeface="Gotham Medium" charset="0"/>
                <a:cs typeface="Gotham Medium" charset="0"/>
              </a:rPr>
              <a:t>, </a:t>
            </a:r>
            <a:r>
              <a:rPr lang="en-US" sz="1000" dirty="0" smtClean="0">
                <a:solidFill>
                  <a:schemeClr val="tx1">
                    <a:lumMod val="50000"/>
                  </a:schemeClr>
                </a:solidFill>
                <a:latin typeface="Gotham Medium" charset="0"/>
                <a:ea typeface="Gotham Medium" charset="0"/>
                <a:cs typeface="Gotham Medium" charset="0"/>
              </a:rPr>
              <a:t>NYC: </a:t>
            </a:r>
            <a:r>
              <a:rPr lang="en-US" sz="1000" dirty="0" smtClean="0">
                <a:solidFill>
                  <a:schemeClr val="tx1">
                    <a:lumMod val="50000"/>
                  </a:schemeClr>
                </a:solidFill>
                <a:latin typeface="+mn-lt"/>
              </a:rPr>
              <a:t>New </a:t>
            </a:r>
            <a:r>
              <a:rPr lang="en-US" sz="1000" dirty="0">
                <a:solidFill>
                  <a:schemeClr val="tx1">
                    <a:lumMod val="50000"/>
                  </a:schemeClr>
                </a:solidFill>
                <a:latin typeface="+mn-lt"/>
              </a:rPr>
              <a:t>York cheesecake, coconut; top with grass jelly, red beans, cereal; </a:t>
            </a:r>
            <a:r>
              <a:rPr lang="en-US" sz="1000" dirty="0" smtClean="0">
                <a:solidFill>
                  <a:schemeClr val="tx1">
                    <a:lumMod val="50000"/>
                  </a:schemeClr>
                </a:solidFill>
                <a:latin typeface="+mn-lt"/>
              </a:rPr>
              <a:t>drizzled </a:t>
            </a:r>
            <a:r>
              <a:rPr lang="en-US" sz="1000" dirty="0">
                <a:solidFill>
                  <a:schemeClr val="tx1">
                    <a:lumMod val="50000"/>
                  </a:schemeClr>
                </a:solidFill>
                <a:latin typeface="+mn-lt"/>
              </a:rPr>
              <a:t>with condensed milk, peanut butter sauce</a:t>
            </a:r>
          </a:p>
          <a:p>
            <a:pPr marL="115888" indent="-115888">
              <a:spcAft>
                <a:spcPts val="300"/>
              </a:spcAft>
            </a:pPr>
            <a:endParaRPr lang="en-US" sz="1000" dirty="0" smtClean="0">
              <a:solidFill>
                <a:schemeClr val="tx1">
                  <a:lumMod val="50000"/>
                </a:schemeClr>
              </a:solidFill>
              <a:latin typeface="Gotham Book" charset="0"/>
              <a:ea typeface="Gotham Book" charset="0"/>
              <a:cs typeface="Gotham Book" charset="0"/>
            </a:endParaRPr>
          </a:p>
        </p:txBody>
      </p:sp>
      <p:sp>
        <p:nvSpPr>
          <p:cNvPr id="10" name="Text Placeholder 4"/>
          <p:cNvSpPr txBox="1">
            <a:spLocks/>
          </p:cNvSpPr>
          <p:nvPr/>
        </p:nvSpPr>
        <p:spPr>
          <a:xfrm>
            <a:off x="369630" y="1136412"/>
            <a:ext cx="1966958" cy="3145059"/>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300"/>
              </a:spcAft>
              <a:buNone/>
            </a:pPr>
            <a:r>
              <a:rPr lang="en-US" sz="1000" dirty="0" smtClean="0">
                <a:solidFill>
                  <a:schemeClr val="tx1">
                    <a:lumMod val="50000"/>
                  </a:schemeClr>
                </a:solidFill>
                <a:latin typeface="Gotham Medium" charset="0"/>
                <a:ea typeface="Gotham Medium" charset="0"/>
                <a:cs typeface="Gotham Medium" charset="0"/>
              </a:rPr>
              <a:t>THAI ROLLED ICE CREAM</a:t>
            </a:r>
            <a:endParaRPr lang="en-US" sz="1000" dirty="0">
              <a:solidFill>
                <a:schemeClr val="tx1">
                  <a:lumMod val="50000"/>
                </a:schemeClr>
              </a:solidFill>
              <a:latin typeface="Gotham Book" charset="0"/>
              <a:ea typeface="Gotham Book" charset="0"/>
              <a:cs typeface="Gotham Book" charset="0"/>
            </a:endParaRPr>
          </a:p>
          <a:p>
            <a:pPr marL="117475" indent="-117475">
              <a:spcBef>
                <a:spcPts val="300"/>
              </a:spcBef>
              <a:spcAft>
                <a:spcPts val="300"/>
              </a:spcAft>
            </a:pPr>
            <a:r>
              <a:rPr lang="en-US" sz="1000" dirty="0" smtClean="0">
                <a:solidFill>
                  <a:schemeClr val="tx1">
                    <a:lumMod val="50000"/>
                  </a:schemeClr>
                </a:solidFill>
                <a:latin typeface="+mn-lt"/>
              </a:rPr>
              <a:t>Ice </a:t>
            </a:r>
            <a:r>
              <a:rPr lang="en-US" sz="1000" dirty="0">
                <a:solidFill>
                  <a:schemeClr val="tx1">
                    <a:lumMod val="50000"/>
                  </a:schemeClr>
                </a:solidFill>
                <a:latin typeface="+mn-lt"/>
              </a:rPr>
              <a:t>cream </a:t>
            </a:r>
            <a:r>
              <a:rPr lang="en-US" sz="1000" dirty="0" smtClean="0">
                <a:solidFill>
                  <a:schemeClr val="tx1">
                    <a:lumMod val="50000"/>
                  </a:schemeClr>
                </a:solidFill>
                <a:latin typeface="+mn-lt"/>
              </a:rPr>
              <a:t>base </a:t>
            </a:r>
            <a:r>
              <a:rPr lang="en-US" sz="1000" dirty="0">
                <a:solidFill>
                  <a:schemeClr val="tx1">
                    <a:lumMod val="50000"/>
                  </a:schemeClr>
                </a:solidFill>
                <a:latin typeface="+mn-lt"/>
              </a:rPr>
              <a:t>spread on </a:t>
            </a:r>
            <a:r>
              <a:rPr lang="en-US" sz="1000" dirty="0" smtClean="0">
                <a:solidFill>
                  <a:schemeClr val="tx1">
                    <a:lumMod val="50000"/>
                  </a:schemeClr>
                </a:solidFill>
                <a:latin typeface="+mn-lt"/>
              </a:rPr>
              <a:t>metal plate chilled to a frosty -10</a:t>
            </a:r>
            <a:r>
              <a:rPr lang="en-US" sz="1000" dirty="0">
                <a:solidFill>
                  <a:schemeClr val="tx1">
                    <a:lumMod val="50000"/>
                  </a:schemeClr>
                </a:solidFill>
                <a:latin typeface="+mn-lt"/>
                <a:sym typeface="Symbol" charset="2"/>
              </a:rPr>
              <a:t></a:t>
            </a:r>
            <a:r>
              <a:rPr lang="en-US" sz="1000" dirty="0">
                <a:solidFill>
                  <a:schemeClr val="tx1">
                    <a:lumMod val="50000"/>
                  </a:schemeClr>
                </a:solidFill>
                <a:latin typeface="+mn-lt"/>
              </a:rPr>
              <a:t> </a:t>
            </a:r>
            <a:r>
              <a:rPr lang="en-US" sz="1000" dirty="0" smtClean="0">
                <a:solidFill>
                  <a:schemeClr val="tx1">
                    <a:lumMod val="50000"/>
                  </a:schemeClr>
                </a:solidFill>
                <a:latin typeface="+mn-lt"/>
              </a:rPr>
              <a:t>F</a:t>
            </a:r>
          </a:p>
          <a:p>
            <a:pPr marL="117475" indent="-117475">
              <a:spcBef>
                <a:spcPts val="300"/>
              </a:spcBef>
              <a:spcAft>
                <a:spcPts val="300"/>
              </a:spcAft>
            </a:pPr>
            <a:r>
              <a:rPr lang="en-US" sz="1000" dirty="0" smtClean="0">
                <a:solidFill>
                  <a:schemeClr val="tx1">
                    <a:lumMod val="50000"/>
                  </a:schemeClr>
                </a:solidFill>
                <a:latin typeface="+mn-lt"/>
              </a:rPr>
              <a:t>Frozen </a:t>
            </a:r>
            <a:r>
              <a:rPr lang="en-US" sz="1000" dirty="0">
                <a:solidFill>
                  <a:schemeClr val="tx1">
                    <a:lumMod val="50000"/>
                  </a:schemeClr>
                </a:solidFill>
                <a:latin typeface="+mn-lt"/>
              </a:rPr>
              <a:t>layers </a:t>
            </a:r>
            <a:r>
              <a:rPr lang="en-US" sz="1000" dirty="0" smtClean="0">
                <a:solidFill>
                  <a:schemeClr val="tx1">
                    <a:lumMod val="50000"/>
                  </a:schemeClr>
                </a:solidFill>
                <a:latin typeface="+mn-lt"/>
              </a:rPr>
              <a:t>scraped into </a:t>
            </a:r>
            <a:r>
              <a:rPr lang="en-US" sz="1000" dirty="0">
                <a:solidFill>
                  <a:schemeClr val="tx1">
                    <a:lumMod val="50000"/>
                  </a:schemeClr>
                </a:solidFill>
                <a:latin typeface="+mn-lt"/>
              </a:rPr>
              <a:t>cylinders with </a:t>
            </a:r>
            <a:r>
              <a:rPr lang="en-US" sz="1000" dirty="0" smtClean="0">
                <a:solidFill>
                  <a:schemeClr val="tx1">
                    <a:lumMod val="50000"/>
                  </a:schemeClr>
                </a:solidFill>
                <a:latin typeface="+mn-lt"/>
              </a:rPr>
              <a:t>spatulas</a:t>
            </a:r>
          </a:p>
          <a:p>
            <a:pPr marL="117475" indent="-117475">
              <a:spcBef>
                <a:spcPts val="300"/>
              </a:spcBef>
              <a:spcAft>
                <a:spcPts val="300"/>
              </a:spcAft>
            </a:pPr>
            <a:r>
              <a:rPr lang="en-US" sz="1000" dirty="0" smtClean="0">
                <a:solidFill>
                  <a:schemeClr val="tx1">
                    <a:lumMod val="50000"/>
                  </a:schemeClr>
                </a:solidFill>
                <a:latin typeface="+mn-lt"/>
              </a:rPr>
              <a:t>Served </a:t>
            </a:r>
            <a:r>
              <a:rPr lang="en-US" sz="1000" dirty="0">
                <a:solidFill>
                  <a:schemeClr val="tx1">
                    <a:lumMod val="50000"/>
                  </a:schemeClr>
                </a:solidFill>
                <a:latin typeface="+mn-lt"/>
              </a:rPr>
              <a:t>with sauces and </a:t>
            </a:r>
            <a:r>
              <a:rPr lang="en-US" sz="1000" dirty="0" smtClean="0">
                <a:solidFill>
                  <a:schemeClr val="tx1">
                    <a:lumMod val="50000"/>
                  </a:schemeClr>
                </a:solidFill>
                <a:latin typeface="+mn-lt"/>
              </a:rPr>
              <a:t>toppings</a:t>
            </a:r>
            <a:endParaRPr lang="en-US" sz="1000" dirty="0">
              <a:solidFill>
                <a:schemeClr val="tx1">
                  <a:lumMod val="50000"/>
                </a:schemeClr>
              </a:solidFill>
              <a:latin typeface="+mn-lt"/>
            </a:endParaRPr>
          </a:p>
          <a:p>
            <a:pPr marL="117475" indent="-117475">
              <a:spcBef>
                <a:spcPts val="300"/>
              </a:spcBef>
              <a:spcAft>
                <a:spcPts val="300"/>
              </a:spcAft>
            </a:pPr>
            <a:r>
              <a:rPr lang="en-US" sz="1000" dirty="0" smtClean="0">
                <a:solidFill>
                  <a:schemeClr val="tx1">
                    <a:lumMod val="50000"/>
                  </a:schemeClr>
                </a:solidFill>
                <a:latin typeface="Gotham Medium" charset="0"/>
                <a:ea typeface="Gotham Medium" charset="0"/>
                <a:cs typeface="Gotham Medium" charset="0"/>
              </a:rPr>
              <a:t>10 </a:t>
            </a:r>
            <a:r>
              <a:rPr lang="en-US" sz="1000" dirty="0">
                <a:solidFill>
                  <a:schemeClr val="tx1">
                    <a:lumMod val="50000"/>
                  </a:schemeClr>
                </a:solidFill>
                <a:latin typeface="Gotham Medium" charset="0"/>
                <a:ea typeface="Gotham Medium" charset="0"/>
                <a:cs typeface="Gotham Medium" charset="0"/>
              </a:rPr>
              <a:t>Below, </a:t>
            </a:r>
            <a:r>
              <a:rPr lang="en-US" sz="1000" dirty="0" smtClean="0">
                <a:solidFill>
                  <a:schemeClr val="tx1">
                    <a:lumMod val="50000"/>
                  </a:schemeClr>
                </a:solidFill>
                <a:latin typeface="Gotham Medium" charset="0"/>
                <a:ea typeface="Gotham Medium" charset="0"/>
                <a:cs typeface="Gotham Medium" charset="0"/>
              </a:rPr>
              <a:t>NYC</a:t>
            </a:r>
            <a:r>
              <a:rPr lang="en-US" sz="1000" dirty="0" smtClean="0">
                <a:solidFill>
                  <a:schemeClr val="tx1">
                    <a:lumMod val="50000"/>
                  </a:schemeClr>
                </a:solidFill>
                <a:latin typeface="+mn-lt"/>
              </a:rPr>
              <a:t>;                 </a:t>
            </a:r>
            <a:r>
              <a:rPr lang="en-US" sz="1000" dirty="0" smtClean="0">
                <a:solidFill>
                  <a:schemeClr val="tx1">
                    <a:lumMod val="50000"/>
                  </a:schemeClr>
                </a:solidFill>
                <a:latin typeface="Gotham Medium" charset="0"/>
                <a:ea typeface="Gotham Medium" charset="0"/>
                <a:cs typeface="Gotham Medium" charset="0"/>
              </a:rPr>
              <a:t>8 Fahrenheit, Atlanta</a:t>
            </a:r>
            <a:endParaRPr lang="en-US" sz="1000" dirty="0">
              <a:solidFill>
                <a:schemeClr val="tx1">
                  <a:lumMod val="50000"/>
                </a:schemeClr>
              </a:solidFill>
              <a:latin typeface="Gotham Medium" charset="0"/>
              <a:ea typeface="Gotham Medium" charset="0"/>
              <a:cs typeface="Gotham Medium" charset="0"/>
            </a:endParaRPr>
          </a:p>
          <a:p>
            <a:pPr marL="117475" indent="-117475">
              <a:spcBef>
                <a:spcPts val="300"/>
              </a:spcBef>
            </a:pPr>
            <a:r>
              <a:rPr lang="en-US" sz="1000" dirty="0" err="1">
                <a:solidFill>
                  <a:schemeClr val="tx1">
                    <a:lumMod val="50000"/>
                  </a:schemeClr>
                </a:solidFill>
                <a:latin typeface="Gotham Medium" charset="0"/>
                <a:ea typeface="Gotham Medium" charset="0"/>
                <a:cs typeface="Gotham Medium" charset="0"/>
              </a:rPr>
              <a:t>Chelo</a:t>
            </a:r>
            <a:r>
              <a:rPr lang="en-US" sz="1000" dirty="0">
                <a:solidFill>
                  <a:schemeClr val="tx1">
                    <a:lumMod val="50000"/>
                  </a:schemeClr>
                </a:solidFill>
                <a:latin typeface="Gotham Medium" charset="0"/>
                <a:ea typeface="Gotham Medium" charset="0"/>
                <a:cs typeface="Gotham Medium" charset="0"/>
              </a:rPr>
              <a:t> Creamery, </a:t>
            </a:r>
            <a:r>
              <a:rPr lang="en-US" sz="1000" dirty="0" smtClean="0">
                <a:solidFill>
                  <a:schemeClr val="tx1">
                    <a:lumMod val="50000"/>
                  </a:schemeClr>
                </a:solidFill>
                <a:latin typeface="Gotham Medium" charset="0"/>
                <a:ea typeface="Gotham Medium" charset="0"/>
                <a:cs typeface="Gotham Medium" charset="0"/>
              </a:rPr>
              <a:t>L.A</a:t>
            </a:r>
            <a:r>
              <a:rPr lang="en-US" sz="1000" dirty="0" smtClean="0">
                <a:solidFill>
                  <a:schemeClr val="tx1">
                    <a:lumMod val="50000"/>
                  </a:schemeClr>
                </a:solidFill>
                <a:latin typeface="+mn-lt"/>
              </a:rPr>
              <a:t>.: </a:t>
            </a:r>
            <a:r>
              <a:rPr lang="en-US" sz="1000" dirty="0" err="1" smtClean="0">
                <a:solidFill>
                  <a:schemeClr val="tx1">
                    <a:lumMod val="50000"/>
                  </a:schemeClr>
                </a:solidFill>
                <a:latin typeface="+mn-lt"/>
              </a:rPr>
              <a:t>matcha</a:t>
            </a:r>
            <a:r>
              <a:rPr lang="en-US" sz="1000" dirty="0" smtClean="0">
                <a:solidFill>
                  <a:schemeClr val="tx1">
                    <a:lumMod val="50000"/>
                  </a:schemeClr>
                </a:solidFill>
                <a:latin typeface="+mn-lt"/>
              </a:rPr>
              <a:t> </a:t>
            </a:r>
            <a:r>
              <a:rPr lang="en-US" sz="1000" dirty="0">
                <a:solidFill>
                  <a:schemeClr val="tx1">
                    <a:lumMod val="50000"/>
                  </a:schemeClr>
                </a:solidFill>
                <a:latin typeface="+mn-lt"/>
              </a:rPr>
              <a:t>green tea, dragon fruit, </a:t>
            </a:r>
            <a:r>
              <a:rPr lang="en-US" sz="1000" dirty="0" smtClean="0">
                <a:solidFill>
                  <a:schemeClr val="tx1">
                    <a:lumMod val="50000"/>
                  </a:schemeClr>
                </a:solidFill>
                <a:latin typeface="+mn-lt"/>
              </a:rPr>
              <a:t>mocha flavors</a:t>
            </a:r>
            <a:endParaRPr lang="en-US" sz="1000" dirty="0">
              <a:solidFill>
                <a:schemeClr val="tx1">
                  <a:lumMod val="50000"/>
                </a:schemeClr>
              </a:solidFill>
              <a:latin typeface="+mn-lt"/>
            </a:endParaRPr>
          </a:p>
          <a:p>
            <a:pPr marL="117475" indent="-117475">
              <a:spcBef>
                <a:spcPts val="300"/>
              </a:spcBef>
            </a:pPr>
            <a:r>
              <a:rPr lang="en-US" sz="1000" dirty="0">
                <a:solidFill>
                  <a:schemeClr val="tx1">
                    <a:lumMod val="50000"/>
                  </a:schemeClr>
                </a:solidFill>
                <a:latin typeface="Gotham Medium" charset="0"/>
                <a:ea typeface="Gotham Medium" charset="0"/>
                <a:cs typeface="Gotham Medium" charset="0"/>
              </a:rPr>
              <a:t>Freezing Point Creamery, </a:t>
            </a:r>
            <a:r>
              <a:rPr lang="en-US" sz="1000" dirty="0" smtClean="0">
                <a:solidFill>
                  <a:schemeClr val="tx1">
                    <a:lumMod val="50000"/>
                  </a:schemeClr>
                </a:solidFill>
                <a:latin typeface="Gotham Medium" charset="0"/>
                <a:ea typeface="Gotham Medium" charset="0"/>
                <a:cs typeface="Gotham Medium" charset="0"/>
              </a:rPr>
              <a:t>Oakland:</a:t>
            </a:r>
            <a:r>
              <a:rPr lang="en-US" sz="1000" dirty="0" smtClean="0">
                <a:solidFill>
                  <a:schemeClr val="tx1">
                    <a:lumMod val="50000"/>
                  </a:schemeClr>
                </a:solidFill>
                <a:latin typeface="+mn-lt"/>
              </a:rPr>
              <a:t> durian</a:t>
            </a:r>
            <a:r>
              <a:rPr lang="en-US" sz="1000" dirty="0">
                <a:solidFill>
                  <a:schemeClr val="tx1">
                    <a:lumMod val="50000"/>
                  </a:schemeClr>
                </a:solidFill>
                <a:latin typeface="+mn-lt"/>
              </a:rPr>
              <a:t>, </a:t>
            </a:r>
            <a:r>
              <a:rPr lang="en-US" sz="1000" dirty="0" smtClean="0">
                <a:solidFill>
                  <a:schemeClr val="tx1">
                    <a:lumMod val="50000"/>
                  </a:schemeClr>
                </a:solidFill>
                <a:latin typeface="+mn-lt"/>
              </a:rPr>
              <a:t>avocado</a:t>
            </a:r>
            <a:endParaRPr lang="en-US" sz="1000" dirty="0">
              <a:solidFill>
                <a:schemeClr val="tx1">
                  <a:lumMod val="50000"/>
                </a:schemeClr>
              </a:solidFill>
              <a:latin typeface="+mn-l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7733" y="1181957"/>
            <a:ext cx="1865519" cy="214565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1068" y="1229754"/>
            <a:ext cx="1895990" cy="2048572"/>
          </a:xfrm>
          <a:prstGeom prst="rect">
            <a:avLst/>
          </a:prstGeom>
        </p:spPr>
      </p:pic>
      <p:pic>
        <p:nvPicPr>
          <p:cNvPr id="14" name="Picture 13"/>
          <p:cNvPicPr>
            <a:picLocks noChangeAspect="1"/>
          </p:cNvPicPr>
          <p:nvPr/>
        </p:nvPicPr>
        <p:blipFill>
          <a:blip r:embed="rId5"/>
          <a:stretch>
            <a:fillRect/>
          </a:stretch>
        </p:blipFill>
        <p:spPr>
          <a:xfrm>
            <a:off x="2395437" y="3417287"/>
            <a:ext cx="2077815" cy="1382691"/>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9706" y="3410275"/>
            <a:ext cx="2154644" cy="1439302"/>
          </a:xfrm>
          <a:prstGeom prst="rect">
            <a:avLst/>
          </a:prstGeom>
        </p:spPr>
      </p:pic>
      <p:pic>
        <p:nvPicPr>
          <p:cNvPr id="16" name="Picture 1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90742" y="3622010"/>
            <a:ext cx="1660114" cy="1227567"/>
          </a:xfrm>
          <a:prstGeom prst="rect">
            <a:avLst/>
          </a:prstGeom>
        </p:spPr>
      </p:pic>
    </p:spTree>
    <p:extLst>
      <p:ext uri="{BB962C8B-B14F-4D97-AF65-F5344CB8AC3E}">
        <p14:creationId xmlns:p14="http://schemas.microsoft.com/office/powerpoint/2010/main" val="165225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1800" b="1" dirty="0" smtClean="0">
                <a:solidFill>
                  <a:schemeClr val="tx1"/>
                </a:solidFill>
              </a:rPr>
              <a:t>Trend CATEGORY: </a:t>
            </a:r>
            <a:r>
              <a:rPr lang="en-US" b="1" dirty="0" smtClean="0">
                <a:solidFill>
                  <a:srgbClr val="00B050"/>
                </a:solidFill>
              </a:rPr>
              <a:t>BAKED GOODS</a:t>
            </a:r>
            <a:endParaRPr lang="en-US" sz="1800" b="1" dirty="0">
              <a:solidFill>
                <a:srgbClr val="00B050"/>
              </a:solidFill>
            </a:endParaRPr>
          </a:p>
        </p:txBody>
      </p:sp>
      <p:sp>
        <p:nvSpPr>
          <p:cNvPr id="7" name="Text Placeholder 9"/>
          <p:cNvSpPr txBox="1">
            <a:spLocks/>
          </p:cNvSpPr>
          <p:nvPr/>
        </p:nvSpPr>
        <p:spPr>
          <a:xfrm>
            <a:off x="430959" y="1283349"/>
            <a:ext cx="8229600" cy="573563"/>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smtClean="0">
              <a:latin typeface="+mn-lt"/>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192" y="1066730"/>
            <a:ext cx="2752268" cy="1830258"/>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192" y="3110241"/>
            <a:ext cx="2798276" cy="1574030"/>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02042" y="3555397"/>
            <a:ext cx="1198430" cy="1128874"/>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01257" y="1066730"/>
            <a:ext cx="1830258" cy="1830258"/>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59463" y="1066730"/>
            <a:ext cx="2498638" cy="1873979"/>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09812" y="3079353"/>
            <a:ext cx="1319033" cy="1758710"/>
          </a:xfrm>
          <a:prstGeom prst="rect">
            <a:avLst/>
          </a:prstGeom>
        </p:spPr>
      </p:pic>
      <p:pic>
        <p:nvPicPr>
          <p:cNvPr id="16" name="Picture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159007" y="3110241"/>
            <a:ext cx="1800911" cy="1727822"/>
          </a:xfrm>
          <a:prstGeom prst="rect">
            <a:avLst/>
          </a:prstGeom>
        </p:spPr>
      </p:pic>
    </p:spTree>
    <p:extLst>
      <p:ext uri="{BB962C8B-B14F-4D97-AF65-F5344CB8AC3E}">
        <p14:creationId xmlns:p14="http://schemas.microsoft.com/office/powerpoint/2010/main" val="173410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286"/>
            <a:ext cx="8229600" cy="420296"/>
          </a:xfrm>
        </p:spPr>
        <p:txBody>
          <a:bodyPr/>
          <a:lstStyle/>
          <a:p>
            <a:r>
              <a:rPr lang="en-US" dirty="0" smtClean="0">
                <a:solidFill>
                  <a:srgbClr val="00B050"/>
                </a:solidFill>
              </a:rPr>
              <a:t>Baked good trends </a:t>
            </a:r>
            <a:r>
              <a:rPr lang="en-US" dirty="0" smtClean="0">
                <a:solidFill>
                  <a:schemeClr val="tx1">
                    <a:lumMod val="50000"/>
                  </a:schemeClr>
                </a:solidFill>
              </a:rPr>
              <a:t>by trend maturity</a:t>
            </a:r>
            <a:endParaRPr lang="en-US" dirty="0">
              <a:solidFill>
                <a:schemeClr val="tx1">
                  <a:lumMod val="50000"/>
                </a:schemeClr>
              </a:solidFill>
            </a:endParaRPr>
          </a:p>
        </p:txBody>
      </p:sp>
      <p:sp>
        <p:nvSpPr>
          <p:cNvPr id="7" name="Oval 6"/>
          <p:cNvSpPr/>
          <p:nvPr/>
        </p:nvSpPr>
        <p:spPr bwMode="auto">
          <a:xfrm>
            <a:off x="1050243" y="1266647"/>
            <a:ext cx="446751" cy="445723"/>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
        <p:nvSpPr>
          <p:cNvPr id="8" name="Oval 7"/>
          <p:cNvSpPr/>
          <p:nvPr/>
        </p:nvSpPr>
        <p:spPr bwMode="auto">
          <a:xfrm>
            <a:off x="3219703" y="1244079"/>
            <a:ext cx="437975" cy="468291"/>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2</a:t>
            </a:r>
          </a:p>
        </p:txBody>
      </p:sp>
      <p:sp>
        <p:nvSpPr>
          <p:cNvPr id="9" name="Oval 8"/>
          <p:cNvSpPr/>
          <p:nvPr/>
        </p:nvSpPr>
        <p:spPr bwMode="auto">
          <a:xfrm>
            <a:off x="5272620" y="1223563"/>
            <a:ext cx="462230" cy="488807"/>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3</a:t>
            </a:r>
          </a:p>
        </p:txBody>
      </p:sp>
      <p:sp>
        <p:nvSpPr>
          <p:cNvPr id="10" name="Oval 9"/>
          <p:cNvSpPr/>
          <p:nvPr/>
        </p:nvSpPr>
        <p:spPr bwMode="auto">
          <a:xfrm>
            <a:off x="7300631" y="1190008"/>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4</a:t>
            </a:r>
          </a:p>
        </p:txBody>
      </p:sp>
      <p:sp>
        <p:nvSpPr>
          <p:cNvPr id="13" name="Text Placeholder 4"/>
          <p:cNvSpPr txBox="1">
            <a:spLocks/>
          </p:cNvSpPr>
          <p:nvPr/>
        </p:nvSpPr>
        <p:spPr>
          <a:xfrm>
            <a:off x="4982771" y="2013437"/>
            <a:ext cx="1727725"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a:solidFill>
                  <a:schemeClr val="tx1">
                    <a:lumMod val="50000"/>
                  </a:schemeClr>
                </a:solidFill>
                <a:latin typeface="Gotham Medium" charset="0"/>
                <a:ea typeface="Gotham Medium" charset="0"/>
                <a:cs typeface="Gotham Medium" charset="0"/>
              </a:rPr>
              <a:t>Jewish Sweet Baked Goods</a:t>
            </a:r>
          </a:p>
        </p:txBody>
      </p:sp>
      <p:sp>
        <p:nvSpPr>
          <p:cNvPr id="14" name="Text Placeholder 4"/>
          <p:cNvSpPr txBox="1">
            <a:spLocks/>
          </p:cNvSpPr>
          <p:nvPr/>
        </p:nvSpPr>
        <p:spPr>
          <a:xfrm>
            <a:off x="4749434" y="2001666"/>
            <a:ext cx="1788393" cy="1945632"/>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5" name="Text Placeholder 4"/>
          <p:cNvSpPr txBox="1">
            <a:spLocks/>
          </p:cNvSpPr>
          <p:nvPr/>
        </p:nvSpPr>
        <p:spPr>
          <a:xfrm>
            <a:off x="2578671" y="2001666"/>
            <a:ext cx="2072239" cy="2261545"/>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Creative Croissants</a:t>
            </a:r>
          </a:p>
          <a:p>
            <a:pPr marL="0" indent="0">
              <a:spcBef>
                <a:spcPts val="900"/>
              </a:spcBef>
              <a:spcAft>
                <a:spcPts val="600"/>
              </a:spcAft>
              <a:buNone/>
            </a:pPr>
            <a:r>
              <a:rPr lang="en-US" sz="1400" dirty="0">
                <a:solidFill>
                  <a:schemeClr val="tx1">
                    <a:lumMod val="50000"/>
                  </a:schemeClr>
                </a:solidFill>
                <a:latin typeface="Gotham Medium" charset="0"/>
                <a:ea typeface="Gotham Medium" charset="0"/>
                <a:cs typeface="Gotham Medium" charset="0"/>
              </a:rPr>
              <a:t>Bonjour </a:t>
            </a:r>
            <a:r>
              <a:rPr lang="en-US" sz="1400" dirty="0" err="1">
                <a:solidFill>
                  <a:schemeClr val="tx1">
                    <a:lumMod val="50000"/>
                  </a:schemeClr>
                </a:solidFill>
                <a:latin typeface="Gotham Medium" charset="0"/>
                <a:ea typeface="Gotham Medium" charset="0"/>
                <a:cs typeface="Gotham Medium" charset="0"/>
              </a:rPr>
              <a:t>Kouign</a:t>
            </a:r>
            <a:r>
              <a:rPr lang="en-US" sz="1400" dirty="0">
                <a:solidFill>
                  <a:schemeClr val="tx1">
                    <a:lumMod val="50000"/>
                  </a:schemeClr>
                </a:solidFill>
                <a:latin typeface="Gotham Medium" charset="0"/>
                <a:ea typeface="Gotham Medium" charset="0"/>
                <a:cs typeface="Gotham Medium" charset="0"/>
              </a:rPr>
              <a:t> </a:t>
            </a:r>
            <a:r>
              <a:rPr lang="en-US" sz="1400" dirty="0" err="1" smtClean="0">
                <a:solidFill>
                  <a:schemeClr val="tx1">
                    <a:lumMod val="50000"/>
                  </a:schemeClr>
                </a:solidFill>
                <a:latin typeface="Gotham Medium" charset="0"/>
                <a:ea typeface="Gotham Medium" charset="0"/>
                <a:cs typeface="Gotham Medium" charset="0"/>
              </a:rPr>
              <a:t>Amann</a:t>
            </a:r>
            <a:r>
              <a:rPr lang="en-US" sz="1400" dirty="0" smtClean="0">
                <a:solidFill>
                  <a:schemeClr val="tx1">
                    <a:lumMod val="50000"/>
                  </a:schemeClr>
                </a:solidFill>
                <a:latin typeface="Gotham Medium" charset="0"/>
                <a:ea typeface="Gotham Medium" charset="0"/>
                <a:cs typeface="Gotham Medium" charset="0"/>
              </a:rPr>
              <a:t> </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Czech </a:t>
            </a:r>
            <a:r>
              <a:rPr lang="en-US" sz="1400" dirty="0" err="1" smtClean="0">
                <a:solidFill>
                  <a:schemeClr val="tx1">
                    <a:lumMod val="50000"/>
                  </a:schemeClr>
                </a:solidFill>
                <a:latin typeface="Gotham Medium" charset="0"/>
                <a:ea typeface="Gotham Medium" charset="0"/>
                <a:cs typeface="Gotham Medium" charset="0"/>
              </a:rPr>
              <a:t>Kolaches</a:t>
            </a:r>
            <a:endParaRPr lang="en-US" sz="1400" dirty="0" smtClean="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r>
              <a:rPr lang="en-US" sz="1400" dirty="0">
                <a:solidFill>
                  <a:schemeClr val="tx1">
                    <a:lumMod val="50000"/>
                  </a:schemeClr>
                </a:solidFill>
                <a:latin typeface="Gotham Medium" charset="0"/>
                <a:ea typeface="Gotham Medium" charset="0"/>
                <a:cs typeface="Gotham Medium" charset="0"/>
              </a:rPr>
              <a:t>Bagel </a:t>
            </a:r>
            <a:r>
              <a:rPr lang="en-US" sz="1400" dirty="0" smtClean="0">
                <a:solidFill>
                  <a:schemeClr val="tx1">
                    <a:lumMod val="50000"/>
                  </a:schemeClr>
                </a:solidFill>
                <a:latin typeface="Gotham Medium" charset="0"/>
                <a:ea typeface="Gotham Medium" charset="0"/>
                <a:cs typeface="Gotham Medium" charset="0"/>
              </a:rPr>
              <a:t>Renaissance</a:t>
            </a:r>
          </a:p>
          <a:p>
            <a:pPr marL="0" indent="0">
              <a:spcBef>
                <a:spcPts val="900"/>
              </a:spcBef>
              <a:spcAft>
                <a:spcPts val="600"/>
              </a:spcAft>
              <a:buNone/>
            </a:pPr>
            <a:r>
              <a:rPr lang="en-US" sz="1400" dirty="0">
                <a:solidFill>
                  <a:schemeClr val="tx1">
                    <a:lumMod val="50000"/>
                  </a:schemeClr>
                </a:solidFill>
                <a:latin typeface="Gotham Medium" charset="0"/>
                <a:ea typeface="Gotham Medium" charset="0"/>
                <a:cs typeface="Gotham Medium" charset="0"/>
              </a:rPr>
              <a:t>Hawaiian Baking </a:t>
            </a:r>
          </a:p>
          <a:p>
            <a:pPr marL="0" indent="0">
              <a:spcBef>
                <a:spcPts val="90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endParaRPr lang="en-US" sz="1400" dirty="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115888" indent="-115888">
              <a:spcBef>
                <a:spcPts val="0"/>
              </a:spcBef>
              <a:spcAft>
                <a:spcPts val="600"/>
              </a:spcAft>
            </a:pPr>
            <a:endParaRPr lang="en-US" sz="1000" dirty="0" smtClean="0">
              <a:solidFill>
                <a:schemeClr val="tx1">
                  <a:lumMod val="50000"/>
                </a:schemeClr>
              </a:solidFill>
              <a:latin typeface="Gotham Medium" charset="0"/>
              <a:ea typeface="Gotham Medium" charset="0"/>
              <a:cs typeface="Gotham Medium" charset="0"/>
            </a:endParaRPr>
          </a:p>
        </p:txBody>
      </p:sp>
      <p:sp>
        <p:nvSpPr>
          <p:cNvPr id="16" name="Text Placeholder 4"/>
          <p:cNvSpPr txBox="1">
            <a:spLocks/>
          </p:cNvSpPr>
          <p:nvPr/>
        </p:nvSpPr>
        <p:spPr>
          <a:xfrm>
            <a:off x="457200" y="2018612"/>
            <a:ext cx="1995069" cy="296751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mn-lt"/>
              <a:ea typeface="Gotham Medium" charset="0"/>
              <a:cs typeface="Gotham Medium" charset="0"/>
            </a:endParaRPr>
          </a:p>
        </p:txBody>
      </p:sp>
      <p:cxnSp>
        <p:nvCxnSpPr>
          <p:cNvPr id="6" name="Straight Connector 5"/>
          <p:cNvCxnSpPr/>
          <p:nvPr/>
        </p:nvCxnSpPr>
        <p:spPr>
          <a:xfrm flipH="1" flipV="1">
            <a:off x="2475397" y="2001666"/>
            <a:ext cx="7147" cy="203162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800325" y="2001666"/>
            <a:ext cx="4434" cy="203162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6866329" y="1964319"/>
            <a:ext cx="13514" cy="2020326"/>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8" name="Text Placeholder 4"/>
          <p:cNvSpPr txBox="1">
            <a:spLocks/>
          </p:cNvSpPr>
          <p:nvPr/>
        </p:nvSpPr>
        <p:spPr>
          <a:xfrm>
            <a:off x="533756" y="2018611"/>
            <a:ext cx="1918513" cy="151584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The New Neighborhood Bakery</a:t>
            </a:r>
          </a:p>
          <a:p>
            <a:pPr marL="0" indent="0">
              <a:spcBef>
                <a:spcPts val="900"/>
              </a:spcBef>
              <a:spcAft>
                <a:spcPts val="0"/>
              </a:spcAft>
              <a:buNone/>
            </a:pPr>
            <a:r>
              <a:rPr lang="en-US" sz="1400" dirty="0">
                <a:solidFill>
                  <a:schemeClr val="tx1">
                    <a:lumMod val="50000"/>
                  </a:schemeClr>
                </a:solidFill>
                <a:latin typeface="Gotham Medium" charset="0"/>
                <a:ea typeface="Gotham Medium" charset="0"/>
                <a:cs typeface="Gotham Medium" charset="0"/>
              </a:rPr>
              <a:t>Georgian </a:t>
            </a:r>
            <a:r>
              <a:rPr lang="en-US" sz="1400" dirty="0" err="1" smtClean="0">
                <a:solidFill>
                  <a:schemeClr val="tx1">
                    <a:lumMod val="50000"/>
                  </a:schemeClr>
                </a:solidFill>
                <a:latin typeface="Gotham Medium" charset="0"/>
                <a:ea typeface="Gotham Medium" charset="0"/>
                <a:cs typeface="Gotham Medium" charset="0"/>
              </a:rPr>
              <a:t>Khachapuri</a:t>
            </a:r>
            <a:endParaRPr lang="en-US" sz="1400" dirty="0" smtClean="0">
              <a:solidFill>
                <a:schemeClr val="tx1">
                  <a:lumMod val="50000"/>
                </a:schemeClr>
              </a:solidFill>
              <a:latin typeface="Gotham Medium" charset="0"/>
              <a:ea typeface="Gotham Medium" charset="0"/>
              <a:cs typeface="Gotham Medium" charset="0"/>
            </a:endParaRPr>
          </a:p>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Japanese Milk Bread</a:t>
            </a:r>
          </a:p>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Chinese Jian Bing</a:t>
            </a:r>
          </a:p>
        </p:txBody>
      </p:sp>
      <p:sp>
        <p:nvSpPr>
          <p:cNvPr id="19" name="Oval 18"/>
          <p:cNvSpPr/>
          <p:nvPr/>
        </p:nvSpPr>
        <p:spPr>
          <a:xfrm>
            <a:off x="4931691" y="1863781"/>
            <a:ext cx="1536842" cy="1006419"/>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503160" y="2878667"/>
            <a:ext cx="1792264" cy="558800"/>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2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B050"/>
                </a:solidFill>
              </a:rPr>
              <a:t>Jewish Sweet Baked Goods</a:t>
            </a:r>
            <a:endParaRPr lang="en-US" dirty="0">
              <a:solidFill>
                <a:srgbClr val="00B050"/>
              </a:solidFill>
            </a:endParaRPr>
          </a:p>
        </p:txBody>
      </p:sp>
      <p:sp>
        <p:nvSpPr>
          <p:cNvPr id="9" name="Text Placeholder 1"/>
          <p:cNvSpPr>
            <a:spLocks noGrp="1"/>
          </p:cNvSpPr>
          <p:nvPr>
            <p:ph type="body" sz="quarter" idx="10"/>
          </p:nvPr>
        </p:nvSpPr>
        <p:spPr>
          <a:xfrm>
            <a:off x="3506493" y="3233485"/>
            <a:ext cx="2699664" cy="1493287"/>
          </a:xfrm>
        </p:spPr>
        <p:txBody>
          <a:bodyPr/>
          <a:lstStyle/>
          <a:p>
            <a:pPr marL="0" indent="0">
              <a:spcBef>
                <a:spcPts val="300"/>
              </a:spcBef>
              <a:spcAft>
                <a:spcPts val="0"/>
              </a:spcAft>
              <a:buNone/>
            </a:pPr>
            <a:r>
              <a:rPr lang="en-US" sz="900" dirty="0" smtClean="0">
                <a:latin typeface="Gotham Medium" charset="0"/>
                <a:ea typeface="Gotham Medium" charset="0"/>
                <a:cs typeface="Gotham Medium" charset="0"/>
              </a:rPr>
              <a:t>RUGELACH</a:t>
            </a:r>
            <a:endParaRPr lang="en-US" sz="900" dirty="0">
              <a:latin typeface="+mn-lt"/>
              <a:ea typeface="Gotham Medium" charset="0"/>
              <a:cs typeface="Gotham Medium" charset="0"/>
            </a:endParaRPr>
          </a:p>
          <a:p>
            <a:pPr>
              <a:spcBef>
                <a:spcPts val="300"/>
              </a:spcBef>
              <a:spcAft>
                <a:spcPts val="0"/>
              </a:spcAft>
            </a:pPr>
            <a:r>
              <a:rPr lang="en-US" sz="900" dirty="0" smtClean="0">
                <a:latin typeface="+mn-lt"/>
                <a:ea typeface="Gotham Medium" charset="0"/>
                <a:cs typeface="Gotham Medium" charset="0"/>
              </a:rPr>
              <a:t>Made from cream-cheese-enriched dough, these  crescents are filled with cinnamon and nuts, chocolate, or jam</a:t>
            </a:r>
          </a:p>
          <a:p>
            <a:pPr>
              <a:spcBef>
                <a:spcPts val="300"/>
              </a:spcBef>
              <a:spcAft>
                <a:spcPts val="0"/>
              </a:spcAft>
            </a:pPr>
            <a:r>
              <a:rPr lang="en-US" sz="900" dirty="0" smtClean="0">
                <a:latin typeface="+mn-lt"/>
                <a:ea typeface="Gotham Medium" charset="0"/>
                <a:cs typeface="Gotham Medium" charset="0"/>
              </a:rPr>
              <a:t>Specialists: Petite Shell, NYC – laminates flavor into the dough; Nutella, blue cheese pear, </a:t>
            </a:r>
            <a:r>
              <a:rPr lang="en-US" sz="900" dirty="0" err="1" smtClean="0">
                <a:latin typeface="+mn-lt"/>
                <a:ea typeface="Gotham Medium" charset="0"/>
                <a:cs typeface="Gotham Medium" charset="0"/>
              </a:rPr>
              <a:t>dulce</a:t>
            </a:r>
            <a:r>
              <a:rPr lang="en-US" sz="900" dirty="0" smtClean="0">
                <a:latin typeface="+mn-lt"/>
                <a:ea typeface="Gotham Medium" charset="0"/>
                <a:cs typeface="Gotham Medium" charset="0"/>
              </a:rPr>
              <a:t> de </a:t>
            </a:r>
            <a:r>
              <a:rPr lang="en-US" sz="900" dirty="0" err="1" smtClean="0">
                <a:latin typeface="+mn-lt"/>
                <a:ea typeface="Gotham Medium" charset="0"/>
                <a:cs typeface="Gotham Medium" charset="0"/>
              </a:rPr>
              <a:t>leche</a:t>
            </a:r>
            <a:endParaRPr lang="en-US" sz="900" dirty="0" smtClean="0">
              <a:latin typeface="+mn-lt"/>
              <a:ea typeface="Gotham Medium" charset="0"/>
              <a:cs typeface="Gotham Medium" charset="0"/>
            </a:endParaRPr>
          </a:p>
          <a:p>
            <a:pPr>
              <a:spcBef>
                <a:spcPts val="300"/>
              </a:spcBef>
              <a:spcAft>
                <a:spcPts val="0"/>
              </a:spcAft>
            </a:pPr>
            <a:r>
              <a:rPr lang="en-US" sz="900" dirty="0" smtClean="0">
                <a:latin typeface="+mn-lt"/>
                <a:ea typeface="Gotham Medium" charset="0"/>
                <a:cs typeface="Gotham Medium" charset="0"/>
              </a:rPr>
              <a:t>Breads Bakery, NYC; Saul’s Deli, Berkeley, Calif.</a:t>
            </a:r>
          </a:p>
          <a:p>
            <a:pPr>
              <a:spcBef>
                <a:spcPts val="300"/>
              </a:spcBef>
              <a:spcAft>
                <a:spcPts val="0"/>
              </a:spcAft>
            </a:pPr>
            <a:endParaRPr lang="en-US" sz="900" dirty="0" smtClean="0">
              <a:latin typeface="+mn-lt"/>
              <a:ea typeface="Gotham Medium" charset="0"/>
              <a:cs typeface="Gotham Medium" charset="0"/>
            </a:endParaRPr>
          </a:p>
        </p:txBody>
      </p:sp>
      <p:sp>
        <p:nvSpPr>
          <p:cNvPr id="10" name="Text Placeholder 1"/>
          <p:cNvSpPr txBox="1">
            <a:spLocks/>
          </p:cNvSpPr>
          <p:nvPr/>
        </p:nvSpPr>
        <p:spPr bwMode="auto">
          <a:xfrm>
            <a:off x="424626" y="3220347"/>
            <a:ext cx="2868559" cy="166491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0"/>
              </a:spcAft>
              <a:buFont typeface="Arial" charset="0"/>
              <a:buNone/>
            </a:pPr>
            <a:r>
              <a:rPr lang="en-US" sz="900" dirty="0" smtClean="0">
                <a:latin typeface="Gotham Medium" charset="0"/>
                <a:ea typeface="Gotham Medium" charset="0"/>
                <a:cs typeface="Gotham Medium" charset="0"/>
              </a:rPr>
              <a:t>BABKA LOVE</a:t>
            </a:r>
            <a:endParaRPr lang="en-US" sz="900" dirty="0" smtClean="0">
              <a:latin typeface="+mn-lt"/>
              <a:ea typeface="Gotham Medium" charset="0"/>
              <a:cs typeface="Gotham Medium" charset="0"/>
            </a:endParaRPr>
          </a:p>
          <a:p>
            <a:pPr>
              <a:spcBef>
                <a:spcPts val="300"/>
              </a:spcBef>
              <a:spcAft>
                <a:spcPts val="0"/>
              </a:spcAft>
            </a:pPr>
            <a:r>
              <a:rPr lang="en-US" sz="900" dirty="0" smtClean="0">
                <a:latin typeface="+mn-lt"/>
                <a:ea typeface="Gotham Medium" charset="0"/>
                <a:cs typeface="Gotham Medium" charset="0"/>
              </a:rPr>
              <a:t>NYC: Breads Bakery; </a:t>
            </a:r>
            <a:r>
              <a:rPr lang="en-US" sz="900" dirty="0" err="1" smtClean="0">
                <a:latin typeface="+mn-lt"/>
                <a:ea typeface="Gotham Medium" charset="0"/>
                <a:cs typeface="Gotham Medium" charset="0"/>
              </a:rPr>
              <a:t>Sadelle’s</a:t>
            </a:r>
            <a:r>
              <a:rPr lang="en-US" sz="900" dirty="0" smtClean="0">
                <a:latin typeface="+mn-lt"/>
                <a:ea typeface="Gotham Medium" charset="0"/>
                <a:cs typeface="Gotham Medium" charset="0"/>
              </a:rPr>
              <a:t>; Russ &amp; Daughters with </a:t>
            </a:r>
            <a:r>
              <a:rPr lang="en-US" sz="900" dirty="0" err="1" smtClean="0">
                <a:latin typeface="+mn-lt"/>
                <a:ea typeface="Gotham Medium" charset="0"/>
                <a:cs typeface="Gotham Medium" charset="0"/>
              </a:rPr>
              <a:t>babka</a:t>
            </a:r>
            <a:r>
              <a:rPr lang="en-US" sz="900" dirty="0" smtClean="0">
                <a:latin typeface="+mn-lt"/>
                <a:ea typeface="Gotham Medium" charset="0"/>
                <a:cs typeface="Gotham Medium" charset="0"/>
              </a:rPr>
              <a:t> French toast, ice cream sandwiches; </a:t>
            </a:r>
            <a:r>
              <a:rPr lang="en-US" sz="900" dirty="0" smtClean="0">
                <a:ea typeface="Gotham Medium" charset="0"/>
                <a:cs typeface="Gotham Medium" charset="0"/>
              </a:rPr>
              <a:t>vegan </a:t>
            </a:r>
            <a:r>
              <a:rPr lang="en-US" sz="900" dirty="0" err="1">
                <a:ea typeface="Gotham Medium" charset="0"/>
                <a:cs typeface="Gotham Medium" charset="0"/>
              </a:rPr>
              <a:t>m</a:t>
            </a:r>
            <a:r>
              <a:rPr lang="en-US" sz="900" dirty="0" err="1" smtClean="0">
                <a:ea typeface="Gotham Medium" charset="0"/>
                <a:cs typeface="Gotham Medium" charset="0"/>
              </a:rPr>
              <a:t>atcha</a:t>
            </a:r>
            <a:r>
              <a:rPr lang="en-US" sz="900" dirty="0" smtClean="0">
                <a:ea typeface="Gotham Medium" charset="0"/>
                <a:cs typeface="Gotham Medium" charset="0"/>
              </a:rPr>
              <a:t> </a:t>
            </a:r>
            <a:r>
              <a:rPr lang="en-US" sz="900" dirty="0" err="1">
                <a:ea typeface="Gotham Medium" charset="0"/>
                <a:cs typeface="Gotham Medium" charset="0"/>
              </a:rPr>
              <a:t>b</a:t>
            </a:r>
            <a:r>
              <a:rPr lang="en-US" sz="900" dirty="0" err="1" smtClean="0">
                <a:ea typeface="Gotham Medium" charset="0"/>
                <a:cs typeface="Gotham Medium" charset="0"/>
              </a:rPr>
              <a:t>abka</a:t>
            </a:r>
            <a:r>
              <a:rPr lang="en-US" sz="900" dirty="0" smtClean="0">
                <a:ea typeface="Gotham Medium" charset="0"/>
                <a:cs typeface="Gotham Medium" charset="0"/>
              </a:rPr>
              <a:t> </a:t>
            </a:r>
            <a:r>
              <a:rPr lang="en-US" sz="900" dirty="0">
                <a:ea typeface="Gotham Medium" charset="0"/>
                <a:cs typeface="Gotham Medium" charset="0"/>
              </a:rPr>
              <a:t>at By Chloe </a:t>
            </a:r>
            <a:r>
              <a:rPr lang="en-US" sz="900" dirty="0" smtClean="0">
                <a:ea typeface="Gotham Medium" charset="0"/>
                <a:cs typeface="Gotham Medium" charset="0"/>
              </a:rPr>
              <a:t>SWEETS</a:t>
            </a:r>
            <a:endParaRPr lang="en-US" sz="900" dirty="0" smtClean="0">
              <a:latin typeface="+mn-lt"/>
              <a:ea typeface="Gotham Medium" charset="0"/>
              <a:cs typeface="Gotham Medium" charset="0"/>
            </a:endParaRPr>
          </a:p>
          <a:p>
            <a:pPr>
              <a:spcBef>
                <a:spcPts val="300"/>
              </a:spcBef>
              <a:spcAft>
                <a:spcPts val="0"/>
              </a:spcAft>
            </a:pPr>
            <a:r>
              <a:rPr lang="en-US" sz="900" dirty="0" smtClean="0">
                <a:latin typeface="+mn-lt"/>
                <a:ea typeface="Gotham Medium" charset="0"/>
                <a:cs typeface="Gotham Medium" charset="0"/>
              </a:rPr>
              <a:t>Wise Sons, S.F. </a:t>
            </a:r>
          </a:p>
          <a:p>
            <a:pPr>
              <a:spcBef>
                <a:spcPts val="300"/>
              </a:spcBef>
              <a:spcAft>
                <a:spcPts val="0"/>
              </a:spcAft>
            </a:pPr>
            <a:r>
              <a:rPr lang="en-US" sz="900" dirty="0" smtClean="0">
                <a:latin typeface="+mn-lt"/>
                <a:ea typeface="Gotham Medium" charset="0"/>
                <a:cs typeface="Gotham Medium" charset="0"/>
              </a:rPr>
              <a:t>Amelia’s, Sycamore Kitchen, L.A. </a:t>
            </a:r>
          </a:p>
          <a:p>
            <a:pPr>
              <a:spcBef>
                <a:spcPts val="300"/>
              </a:spcBef>
              <a:spcAft>
                <a:spcPts val="0"/>
              </a:spcAft>
            </a:pPr>
            <a:r>
              <a:rPr lang="en-US" sz="900" i="1" dirty="0" smtClean="0">
                <a:latin typeface="+mn-lt"/>
                <a:ea typeface="Gotham Medium" charset="0"/>
                <a:cs typeface="Gotham Medium" charset="0"/>
              </a:rPr>
              <a:t>Bon Appétit</a:t>
            </a:r>
            <a:r>
              <a:rPr lang="en-US" sz="900" dirty="0" smtClean="0">
                <a:latin typeface="+mn-lt"/>
                <a:ea typeface="Gotham Medium" charset="0"/>
                <a:cs typeface="Gotham Medium" charset="0"/>
              </a:rPr>
              <a:t>, </a:t>
            </a:r>
            <a:r>
              <a:rPr lang="en-US" sz="900" i="1" dirty="0" smtClean="0">
                <a:latin typeface="+mn-lt"/>
                <a:ea typeface="Gotham Medium" charset="0"/>
                <a:cs typeface="Gotham Medium" charset="0"/>
              </a:rPr>
              <a:t>Food &amp; Wine </a:t>
            </a:r>
            <a:r>
              <a:rPr lang="en-US" sz="900" dirty="0" smtClean="0">
                <a:latin typeface="+mn-lt"/>
                <a:ea typeface="Gotham Medium" charset="0"/>
                <a:cs typeface="Gotham Medium" charset="0"/>
              </a:rPr>
              <a:t>cover pics</a:t>
            </a:r>
          </a:p>
          <a:p>
            <a:pPr>
              <a:spcBef>
                <a:spcPts val="300"/>
              </a:spcBef>
              <a:spcAft>
                <a:spcPts val="0"/>
              </a:spcAft>
            </a:pPr>
            <a:r>
              <a:rPr lang="en-US" sz="900" dirty="0" smtClean="0">
                <a:latin typeface="+mn-lt"/>
                <a:ea typeface="Gotham Medium" charset="0"/>
                <a:cs typeface="Gotham Medium" charset="0"/>
              </a:rPr>
              <a:t>Trader Joe’s </a:t>
            </a:r>
            <a:r>
              <a:rPr lang="en-US" sz="900" dirty="0" err="1" smtClean="0">
                <a:latin typeface="+mn-lt"/>
                <a:ea typeface="Gotham Medium" charset="0"/>
                <a:cs typeface="Gotham Medium" charset="0"/>
              </a:rPr>
              <a:t>Babka</a:t>
            </a:r>
            <a:endParaRPr lang="en-US" sz="900" dirty="0" smtClean="0">
              <a:latin typeface="+mn-lt"/>
              <a:ea typeface="Gotham Medium" charset="0"/>
              <a:cs typeface="Gotham Medium"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838" y="1126591"/>
            <a:ext cx="2758347" cy="1837603"/>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5935" y="1168781"/>
            <a:ext cx="2340865" cy="1860831"/>
          </a:xfrm>
          <a:prstGeom prst="rect">
            <a:avLst/>
          </a:prstGeom>
        </p:spPr>
      </p:pic>
      <p:sp>
        <p:nvSpPr>
          <p:cNvPr id="12" name="Text Placeholder 1"/>
          <p:cNvSpPr txBox="1">
            <a:spLocks/>
          </p:cNvSpPr>
          <p:nvPr/>
        </p:nvSpPr>
        <p:spPr bwMode="auto">
          <a:xfrm>
            <a:off x="6345935" y="3256019"/>
            <a:ext cx="2478888" cy="1483421"/>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0"/>
              </a:spcAft>
              <a:buFont typeface="Arial" charset="0"/>
              <a:buNone/>
            </a:pPr>
            <a:r>
              <a:rPr lang="en-US" sz="900" dirty="0" smtClean="0">
                <a:latin typeface="Gotham Medium" charset="0"/>
                <a:ea typeface="Gotham Medium" charset="0"/>
                <a:cs typeface="Gotham Medium" charset="0"/>
              </a:rPr>
              <a:t>TABOON, San Francisco </a:t>
            </a:r>
          </a:p>
          <a:p>
            <a:pPr>
              <a:spcBef>
                <a:spcPts val="300"/>
              </a:spcBef>
              <a:spcAft>
                <a:spcPts val="0"/>
              </a:spcAft>
            </a:pPr>
            <a:r>
              <a:rPr lang="en-US" sz="900" dirty="0" smtClean="0">
                <a:latin typeface="+mn-lt"/>
                <a:ea typeface="Gotham Medium" charset="0"/>
                <a:cs typeface="Gotham Medium" charset="0"/>
              </a:rPr>
              <a:t>Kosher bakery opened in late 2016 to great acclaim</a:t>
            </a:r>
          </a:p>
          <a:p>
            <a:pPr>
              <a:spcBef>
                <a:spcPts val="300"/>
              </a:spcBef>
              <a:spcAft>
                <a:spcPts val="0"/>
              </a:spcAft>
            </a:pPr>
            <a:r>
              <a:rPr lang="en-US" sz="900" dirty="0" smtClean="0">
                <a:latin typeface="+mn-lt"/>
                <a:ea typeface="Gotham Medium" charset="0"/>
                <a:cs typeface="Gotham Medium" charset="0"/>
              </a:rPr>
              <a:t>Challah, pita bread, buns, </a:t>
            </a:r>
            <a:r>
              <a:rPr lang="en-US" sz="900" dirty="0" err="1" smtClean="0">
                <a:latin typeface="+mn-lt"/>
                <a:ea typeface="Gotham Medium" charset="0"/>
                <a:cs typeface="Gotham Medium" charset="0"/>
              </a:rPr>
              <a:t>foccacia</a:t>
            </a:r>
            <a:r>
              <a:rPr lang="en-US" sz="900" dirty="0" smtClean="0">
                <a:latin typeface="+mn-lt"/>
                <a:ea typeface="Gotham Medium" charset="0"/>
                <a:cs typeface="Gotham Medium" charset="0"/>
              </a:rPr>
              <a:t>, bagels </a:t>
            </a:r>
          </a:p>
          <a:p>
            <a:pPr>
              <a:spcBef>
                <a:spcPts val="300"/>
              </a:spcBef>
              <a:spcAft>
                <a:spcPts val="0"/>
              </a:spcAft>
            </a:pPr>
            <a:r>
              <a:rPr lang="en-US" sz="900" dirty="0" err="1" smtClean="0">
                <a:latin typeface="+mn-lt"/>
                <a:ea typeface="Gotham Medium" charset="0"/>
                <a:cs typeface="Gotham Medium" charset="0"/>
              </a:rPr>
              <a:t>Babka</a:t>
            </a:r>
            <a:r>
              <a:rPr lang="en-US" sz="900" dirty="0" smtClean="0">
                <a:latin typeface="+mn-lt"/>
                <a:ea typeface="Gotham Medium" charset="0"/>
                <a:cs typeface="Gotham Medium" charset="0"/>
              </a:rPr>
              <a:t>, rugelach, </a:t>
            </a:r>
            <a:r>
              <a:rPr lang="en-US" sz="900" dirty="0" err="1" smtClean="0">
                <a:latin typeface="+mn-lt"/>
                <a:ea typeface="Gotham Medium" charset="0"/>
                <a:cs typeface="Gotham Medium" charset="0"/>
              </a:rPr>
              <a:t>sufganiyot</a:t>
            </a:r>
            <a:endParaRPr lang="en-US" sz="900" dirty="0" smtClean="0">
              <a:latin typeface="+mn-lt"/>
              <a:ea typeface="Gotham Medium" charset="0"/>
              <a:cs typeface="Gotham Medium" charset="0"/>
            </a:endParaRPr>
          </a:p>
          <a:p>
            <a:pPr>
              <a:spcBef>
                <a:spcPts val="300"/>
              </a:spcBef>
              <a:spcAft>
                <a:spcPts val="0"/>
              </a:spcAft>
            </a:pPr>
            <a:r>
              <a:rPr lang="en-US" sz="900" dirty="0" smtClean="0">
                <a:latin typeface="+mn-lt"/>
                <a:ea typeface="Gotham Medium" charset="0"/>
                <a:cs typeface="Gotham Medium" charset="0"/>
              </a:rPr>
              <a:t>Recipes from Israeli baker’s great grandfather’s Jerusalem bakery</a:t>
            </a:r>
          </a:p>
          <a:p>
            <a:pPr marL="0" indent="0">
              <a:spcBef>
                <a:spcPts val="300"/>
              </a:spcBef>
              <a:spcAft>
                <a:spcPts val="0"/>
              </a:spcAft>
              <a:buFont typeface="Arial" charset="0"/>
              <a:buNone/>
            </a:pPr>
            <a:endParaRPr lang="en-US" sz="900" dirty="0" smtClean="0">
              <a:latin typeface="+mn-lt"/>
              <a:ea typeface="Gotham Medium" charset="0"/>
              <a:cs typeface="Gotham Medium" charset="0"/>
            </a:endParaRP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32963" y="1154255"/>
            <a:ext cx="2773194" cy="1823076"/>
          </a:xfrm>
          <a:prstGeom prst="rect">
            <a:avLst/>
          </a:prstGeom>
        </p:spPr>
      </p:pic>
      <p:sp>
        <p:nvSpPr>
          <p:cNvPr id="14" name="Oval 13"/>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3</a:t>
            </a:r>
          </a:p>
        </p:txBody>
      </p:sp>
    </p:spTree>
    <p:extLst>
      <p:ext uri="{BB962C8B-B14F-4D97-AF65-F5344CB8AC3E}">
        <p14:creationId xmlns:p14="http://schemas.microsoft.com/office/powerpoint/2010/main" val="68527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Czech </a:t>
            </a:r>
            <a:r>
              <a:rPr lang="en-US" dirty="0" err="1" smtClean="0">
                <a:solidFill>
                  <a:srgbClr val="00B050"/>
                </a:solidFill>
              </a:rPr>
              <a:t>kolaches</a:t>
            </a:r>
            <a:endParaRPr lang="en-US" dirty="0">
              <a:solidFill>
                <a:srgbClr val="00B050"/>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1200" y="2780766"/>
            <a:ext cx="2245600" cy="1918692"/>
          </a:xfrm>
          <a:prstGeom prst="rect">
            <a:avLst/>
          </a:prstGeom>
        </p:spPr>
      </p:pic>
      <p:sp>
        <p:nvSpPr>
          <p:cNvPr id="6" name="Oval 5"/>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chemeClr val="bg1"/>
                </a:solidFill>
                <a:latin typeface="Trebuchet MS"/>
              </a:rPr>
              <a:t>2</a:t>
            </a:r>
            <a:endParaRPr lang="en-US" sz="2000" b="1" dirty="0">
              <a:solidFill>
                <a:schemeClr val="bg1"/>
              </a:solidFill>
              <a:latin typeface="Trebuchet M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506" y="983533"/>
            <a:ext cx="3426425" cy="1474084"/>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7056" y="1026736"/>
            <a:ext cx="2333660" cy="1314738"/>
          </a:xfrm>
          <a:prstGeom prst="rect">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71346" y="983533"/>
            <a:ext cx="1944251" cy="1712669"/>
          </a:xfrm>
          <a:prstGeom prst="rect">
            <a:avLst/>
          </a:prstGeom>
        </p:spPr>
      </p:pic>
      <p:sp>
        <p:nvSpPr>
          <p:cNvPr id="16" name="TextBox 15"/>
          <p:cNvSpPr txBox="1"/>
          <p:nvPr/>
        </p:nvSpPr>
        <p:spPr>
          <a:xfrm>
            <a:off x="420520" y="2446867"/>
            <a:ext cx="3162156" cy="646331"/>
          </a:xfrm>
          <a:prstGeom prst="rect">
            <a:avLst/>
          </a:prstGeom>
          <a:noFill/>
        </p:spPr>
        <p:txBody>
          <a:bodyPr wrap="square" rtlCol="0">
            <a:spAutoFit/>
          </a:bodyPr>
          <a:lstStyle/>
          <a:p>
            <a:pPr algn="just"/>
            <a:r>
              <a:rPr lang="en-US" sz="900" dirty="0" err="1" smtClean="0">
                <a:solidFill>
                  <a:schemeClr val="tx1">
                    <a:lumMod val="50000"/>
                  </a:schemeClr>
                </a:solidFill>
                <a:latin typeface="Gotham Medium" charset="0"/>
                <a:ea typeface="Gotham Medium" charset="0"/>
                <a:cs typeface="Gotham Medium" charset="0"/>
              </a:rPr>
              <a:t>Kolache</a:t>
            </a:r>
            <a:r>
              <a:rPr lang="en-US" sz="900" dirty="0" smtClean="0">
                <a:solidFill>
                  <a:schemeClr val="tx1">
                    <a:lumMod val="50000"/>
                  </a:schemeClr>
                </a:solidFill>
                <a:latin typeface="Gotham Medium" charset="0"/>
                <a:ea typeface="Gotham Medium" charset="0"/>
                <a:cs typeface="Gotham Medium" charset="0"/>
              </a:rPr>
              <a:t> Factory: </a:t>
            </a:r>
            <a:r>
              <a:rPr lang="en-US" sz="900" dirty="0" smtClean="0">
                <a:solidFill>
                  <a:schemeClr val="tx1">
                    <a:lumMod val="50000"/>
                  </a:schemeClr>
                </a:solidFill>
              </a:rPr>
              <a:t>nearly 60 company and franchise stores across </a:t>
            </a:r>
            <a:r>
              <a:rPr lang="en-US" sz="900" dirty="0">
                <a:solidFill>
                  <a:schemeClr val="tx1">
                    <a:lumMod val="50000"/>
                  </a:schemeClr>
                </a:solidFill>
              </a:rPr>
              <a:t>T</a:t>
            </a:r>
            <a:r>
              <a:rPr lang="en-US" sz="900" dirty="0" smtClean="0">
                <a:solidFill>
                  <a:schemeClr val="tx1">
                    <a:lumMod val="50000"/>
                  </a:schemeClr>
                </a:solidFill>
              </a:rPr>
              <a:t>exas and the Midwest; added to name confusion by calling a sausage-wrapped item </a:t>
            </a:r>
            <a:r>
              <a:rPr lang="en-US" sz="900" dirty="0" err="1" smtClean="0">
                <a:solidFill>
                  <a:schemeClr val="tx1">
                    <a:lumMod val="50000"/>
                  </a:schemeClr>
                </a:solidFill>
              </a:rPr>
              <a:t>kolache</a:t>
            </a:r>
            <a:r>
              <a:rPr lang="en-US" sz="900" dirty="0" smtClean="0">
                <a:solidFill>
                  <a:schemeClr val="tx1">
                    <a:lumMod val="50000"/>
                  </a:schemeClr>
                </a:solidFill>
              </a:rPr>
              <a:t> when it should be called “</a:t>
            </a:r>
            <a:r>
              <a:rPr lang="en-US" sz="900" dirty="0" err="1" smtClean="0">
                <a:solidFill>
                  <a:schemeClr val="tx1">
                    <a:lumMod val="50000"/>
                  </a:schemeClr>
                </a:solidFill>
              </a:rPr>
              <a:t>klobasnek</a:t>
            </a:r>
            <a:r>
              <a:rPr lang="en-US" sz="900" dirty="0" smtClean="0">
                <a:solidFill>
                  <a:schemeClr val="tx1">
                    <a:lumMod val="50000"/>
                  </a:schemeClr>
                </a:solidFill>
              </a:rPr>
              <a:t>.”</a:t>
            </a:r>
            <a:endParaRPr lang="en-US" sz="900" dirty="0">
              <a:solidFill>
                <a:schemeClr val="tx1">
                  <a:lumMod val="50000"/>
                </a:schemeClr>
              </a:solidFill>
            </a:endParaRPr>
          </a:p>
        </p:txBody>
      </p:sp>
      <p:sp>
        <p:nvSpPr>
          <p:cNvPr id="17" name="TextBox 16"/>
          <p:cNvSpPr txBox="1"/>
          <p:nvPr/>
        </p:nvSpPr>
        <p:spPr>
          <a:xfrm>
            <a:off x="4191186" y="2696202"/>
            <a:ext cx="2104569" cy="2416046"/>
          </a:xfrm>
          <a:prstGeom prst="rect">
            <a:avLst/>
          </a:prstGeom>
          <a:noFill/>
        </p:spPr>
        <p:txBody>
          <a:bodyPr wrap="square" rtlCol="0">
            <a:spAutoFit/>
          </a:bodyPr>
          <a:lstStyle/>
          <a:p>
            <a:pPr>
              <a:spcBef>
                <a:spcPts val="300"/>
              </a:spcBef>
            </a:pPr>
            <a:r>
              <a:rPr lang="en-US" sz="900" dirty="0" smtClean="0">
                <a:solidFill>
                  <a:schemeClr val="tx1">
                    <a:lumMod val="50000"/>
                  </a:schemeClr>
                </a:solidFill>
              </a:rPr>
              <a:t>Expat </a:t>
            </a:r>
            <a:r>
              <a:rPr lang="en-US" sz="900" dirty="0" err="1" smtClean="0">
                <a:solidFill>
                  <a:schemeClr val="tx1">
                    <a:lumMod val="50000"/>
                  </a:schemeClr>
                </a:solidFill>
              </a:rPr>
              <a:t>kolaches</a:t>
            </a:r>
            <a:r>
              <a:rPr lang="en-US" sz="900" dirty="0" smtClean="0">
                <a:solidFill>
                  <a:schemeClr val="tx1">
                    <a:lumMod val="50000"/>
                  </a:schemeClr>
                </a:solidFill>
              </a:rPr>
              <a:t> that take liberty with style and flavor. </a:t>
            </a:r>
          </a:p>
          <a:p>
            <a:pPr marL="119063" indent="-119063">
              <a:spcBef>
                <a:spcPts val="300"/>
              </a:spcBef>
              <a:buFont typeface="Arial" charset="0"/>
              <a:buChar char="•"/>
            </a:pPr>
            <a:r>
              <a:rPr lang="en-US" sz="900" dirty="0" smtClean="0">
                <a:solidFill>
                  <a:schemeClr val="tx1">
                    <a:lumMod val="50000"/>
                  </a:schemeClr>
                </a:solidFill>
                <a:latin typeface="Gotham Medium" charset="0"/>
                <a:ea typeface="Gotham Medium" charset="0"/>
                <a:cs typeface="Gotham Medium" charset="0"/>
              </a:rPr>
              <a:t>Brooklyn </a:t>
            </a:r>
            <a:r>
              <a:rPr lang="en-US" sz="900" dirty="0" err="1" smtClean="0">
                <a:solidFill>
                  <a:schemeClr val="tx1">
                    <a:lumMod val="50000"/>
                  </a:schemeClr>
                </a:solidFill>
                <a:latin typeface="Gotham Medium" charset="0"/>
                <a:ea typeface="Gotham Medium" charset="0"/>
                <a:cs typeface="Gotham Medium" charset="0"/>
              </a:rPr>
              <a:t>Kolache</a:t>
            </a:r>
            <a:r>
              <a:rPr lang="en-US" sz="900" dirty="0" smtClean="0">
                <a:solidFill>
                  <a:schemeClr val="tx1">
                    <a:lumMod val="50000"/>
                  </a:schemeClr>
                </a:solidFill>
                <a:latin typeface="Gotham Medium" charset="0"/>
                <a:ea typeface="Gotham Medium" charset="0"/>
                <a:cs typeface="Gotham Medium" charset="0"/>
              </a:rPr>
              <a:t> Factory</a:t>
            </a:r>
          </a:p>
          <a:p>
            <a:pPr marL="119063" indent="-119063">
              <a:spcBef>
                <a:spcPts val="300"/>
              </a:spcBef>
              <a:buFont typeface="Arial" charset="0"/>
              <a:buChar char="•"/>
            </a:pPr>
            <a:r>
              <a:rPr lang="en-US" sz="900" dirty="0" smtClean="0">
                <a:solidFill>
                  <a:schemeClr val="tx1">
                    <a:lumMod val="50000"/>
                  </a:schemeClr>
                </a:solidFill>
                <a:latin typeface="Gotham Medium" charset="0"/>
                <a:ea typeface="Gotham Medium" charset="0"/>
                <a:cs typeface="Gotham Medium" charset="0"/>
              </a:rPr>
              <a:t>Republic </a:t>
            </a:r>
            <a:r>
              <a:rPr lang="en-US" sz="900" dirty="0" err="1" smtClean="0">
                <a:solidFill>
                  <a:schemeClr val="tx1">
                    <a:lumMod val="50000"/>
                  </a:schemeClr>
                </a:solidFill>
                <a:latin typeface="Gotham Medium" charset="0"/>
                <a:ea typeface="Gotham Medium" charset="0"/>
                <a:cs typeface="Gotham Medium" charset="0"/>
              </a:rPr>
              <a:t>Kolache</a:t>
            </a:r>
            <a:r>
              <a:rPr lang="en-US" sz="900" dirty="0" smtClean="0">
                <a:solidFill>
                  <a:schemeClr val="tx1">
                    <a:lumMod val="50000"/>
                  </a:schemeClr>
                </a:solidFill>
                <a:latin typeface="Gotham Medium" charset="0"/>
                <a:ea typeface="Gotham Medium" charset="0"/>
                <a:cs typeface="Gotham Medium" charset="0"/>
              </a:rPr>
              <a:t> pop-up, D.C.</a:t>
            </a:r>
          </a:p>
          <a:p>
            <a:pPr marL="119063" indent="-119063">
              <a:spcBef>
                <a:spcPts val="300"/>
              </a:spcBef>
              <a:buFont typeface="Arial" charset="0"/>
              <a:buChar char="•"/>
            </a:pPr>
            <a:r>
              <a:rPr lang="en-US" sz="900" dirty="0" smtClean="0">
                <a:solidFill>
                  <a:schemeClr val="tx1">
                    <a:lumMod val="50000"/>
                  </a:schemeClr>
                </a:solidFill>
                <a:latin typeface="Gotham Medium" charset="0"/>
                <a:ea typeface="Gotham Medium" charset="0"/>
                <a:cs typeface="Gotham Medium" charset="0"/>
              </a:rPr>
              <a:t>Happy Sparrow, Portland, Ore.</a:t>
            </a:r>
          </a:p>
          <a:p>
            <a:pPr marL="119063" indent="-119063">
              <a:spcBef>
                <a:spcPts val="300"/>
              </a:spcBef>
              <a:buFont typeface="Arial" charset="0"/>
              <a:buChar char="•"/>
            </a:pPr>
            <a:r>
              <a:rPr lang="en-US" sz="900" dirty="0" smtClean="0">
                <a:solidFill>
                  <a:schemeClr val="tx1">
                    <a:lumMod val="50000"/>
                  </a:schemeClr>
                </a:solidFill>
              </a:rPr>
              <a:t>Happy Sparrow fillings include:</a:t>
            </a:r>
          </a:p>
          <a:p>
            <a:pPr marL="290513" lvl="1" indent="-119063">
              <a:spcBef>
                <a:spcPts val="300"/>
              </a:spcBef>
              <a:buFont typeface="Arial" charset="0"/>
              <a:buChar char="•"/>
            </a:pPr>
            <a:r>
              <a:rPr lang="en-US" sz="900" dirty="0">
                <a:solidFill>
                  <a:schemeClr val="tx1">
                    <a:lumMod val="50000"/>
                  </a:schemeClr>
                </a:solidFill>
              </a:rPr>
              <a:t>B</a:t>
            </a:r>
            <a:r>
              <a:rPr lang="en-US" sz="900" dirty="0" smtClean="0">
                <a:solidFill>
                  <a:schemeClr val="tx1">
                    <a:lumMod val="50000"/>
                  </a:schemeClr>
                </a:solidFill>
              </a:rPr>
              <a:t>acon + egg</a:t>
            </a:r>
          </a:p>
          <a:p>
            <a:pPr marL="290513" lvl="1" indent="-119063">
              <a:spcBef>
                <a:spcPts val="300"/>
              </a:spcBef>
              <a:buFont typeface="Arial" charset="0"/>
              <a:buChar char="•"/>
            </a:pPr>
            <a:r>
              <a:rPr lang="en-US" sz="900" dirty="0">
                <a:solidFill>
                  <a:schemeClr val="tx1">
                    <a:lumMod val="50000"/>
                  </a:schemeClr>
                </a:solidFill>
              </a:rPr>
              <a:t>T</a:t>
            </a:r>
            <a:r>
              <a:rPr lang="en-US" sz="900" dirty="0" smtClean="0">
                <a:solidFill>
                  <a:schemeClr val="tx1">
                    <a:lumMod val="50000"/>
                  </a:schemeClr>
                </a:solidFill>
              </a:rPr>
              <a:t>urkey maple sausage</a:t>
            </a:r>
          </a:p>
          <a:p>
            <a:pPr marL="290513" lvl="1" indent="-119063">
              <a:spcBef>
                <a:spcPts val="300"/>
              </a:spcBef>
              <a:buFont typeface="Arial" charset="0"/>
              <a:buChar char="•"/>
            </a:pPr>
            <a:r>
              <a:rPr lang="en-US" sz="900" dirty="0" smtClean="0">
                <a:solidFill>
                  <a:schemeClr val="tx1">
                    <a:lumMod val="50000"/>
                  </a:schemeClr>
                </a:solidFill>
              </a:rPr>
              <a:t>Tillamook cheddar + jalapeños</a:t>
            </a:r>
          </a:p>
          <a:p>
            <a:pPr marL="290513" lvl="1" indent="-119063">
              <a:spcBef>
                <a:spcPts val="300"/>
              </a:spcBef>
              <a:buFont typeface="Arial" charset="0"/>
              <a:buChar char="•"/>
            </a:pPr>
            <a:r>
              <a:rPr lang="en-US" sz="900" dirty="0" err="1" smtClean="0">
                <a:solidFill>
                  <a:schemeClr val="tx1">
                    <a:lumMod val="50000"/>
                  </a:schemeClr>
                </a:solidFill>
              </a:rPr>
              <a:t>Poppyseed</a:t>
            </a:r>
            <a:endParaRPr lang="en-US" sz="900" dirty="0" smtClean="0">
              <a:solidFill>
                <a:schemeClr val="tx1">
                  <a:lumMod val="50000"/>
                </a:schemeClr>
              </a:solidFill>
            </a:endParaRPr>
          </a:p>
          <a:p>
            <a:pPr marL="290513" lvl="1" indent="-119063">
              <a:spcBef>
                <a:spcPts val="300"/>
              </a:spcBef>
              <a:buFont typeface="Arial" charset="0"/>
              <a:buChar char="•"/>
            </a:pPr>
            <a:r>
              <a:rPr lang="en-US" sz="900" dirty="0" smtClean="0">
                <a:solidFill>
                  <a:schemeClr val="tx1">
                    <a:lumMod val="50000"/>
                  </a:schemeClr>
                </a:solidFill>
              </a:rPr>
              <a:t>Bananas + Nutella</a:t>
            </a:r>
          </a:p>
          <a:p>
            <a:pPr marL="290513" lvl="1" indent="-119063">
              <a:spcBef>
                <a:spcPts val="300"/>
              </a:spcBef>
              <a:buFont typeface="Arial" charset="0"/>
              <a:buChar char="•"/>
            </a:pPr>
            <a:r>
              <a:rPr lang="en-US" sz="900" dirty="0" smtClean="0">
                <a:solidFill>
                  <a:schemeClr val="tx1">
                    <a:lumMod val="50000"/>
                  </a:schemeClr>
                </a:solidFill>
              </a:rPr>
              <a:t>Strawberry + cream cheese</a:t>
            </a:r>
          </a:p>
          <a:p>
            <a:pPr marL="628650" lvl="1" indent="-171450">
              <a:buFont typeface="Arial" charset="0"/>
              <a:buChar char="•"/>
            </a:pPr>
            <a:endParaRPr lang="en-US" sz="900" dirty="0">
              <a:solidFill>
                <a:schemeClr val="tx1">
                  <a:lumMod val="50000"/>
                </a:schemeClr>
              </a:solidFill>
            </a:endParaRPr>
          </a:p>
        </p:txBody>
      </p:sp>
      <p:sp>
        <p:nvSpPr>
          <p:cNvPr id="18" name="TextBox 17"/>
          <p:cNvSpPr txBox="1"/>
          <p:nvPr/>
        </p:nvSpPr>
        <p:spPr>
          <a:xfrm>
            <a:off x="6635717" y="2350361"/>
            <a:ext cx="1656337" cy="369332"/>
          </a:xfrm>
          <a:prstGeom prst="rect">
            <a:avLst/>
          </a:prstGeom>
          <a:noFill/>
        </p:spPr>
        <p:txBody>
          <a:bodyPr wrap="square" rtlCol="0">
            <a:spAutoFit/>
          </a:bodyPr>
          <a:lstStyle/>
          <a:p>
            <a:r>
              <a:rPr lang="en-US" sz="900" dirty="0" smtClean="0">
                <a:solidFill>
                  <a:schemeClr val="tx1">
                    <a:lumMod val="50000"/>
                  </a:schemeClr>
                </a:solidFill>
              </a:rPr>
              <a:t>Republic </a:t>
            </a:r>
            <a:r>
              <a:rPr lang="en-US" sz="900" dirty="0" err="1" smtClean="0">
                <a:solidFill>
                  <a:schemeClr val="tx1">
                    <a:lumMod val="50000"/>
                  </a:schemeClr>
                </a:solidFill>
              </a:rPr>
              <a:t>Kolache</a:t>
            </a:r>
            <a:r>
              <a:rPr lang="en-US" sz="900" dirty="0" smtClean="0">
                <a:solidFill>
                  <a:schemeClr val="tx1">
                    <a:lumMod val="50000"/>
                  </a:schemeClr>
                </a:solidFill>
              </a:rPr>
              <a:t> above; menu below</a:t>
            </a:r>
            <a:endParaRPr lang="en-US" sz="900" dirty="0">
              <a:solidFill>
                <a:schemeClr val="tx1">
                  <a:lumMod val="50000"/>
                </a:schemeClr>
              </a:solidFill>
            </a:endParaRPr>
          </a:p>
        </p:txBody>
      </p:sp>
      <p:sp>
        <p:nvSpPr>
          <p:cNvPr id="19" name="TextBox 18"/>
          <p:cNvSpPr txBox="1"/>
          <p:nvPr/>
        </p:nvSpPr>
        <p:spPr>
          <a:xfrm>
            <a:off x="2736505" y="3249259"/>
            <a:ext cx="1382500" cy="1615827"/>
          </a:xfrm>
          <a:prstGeom prst="rect">
            <a:avLst/>
          </a:prstGeom>
          <a:noFill/>
        </p:spPr>
        <p:txBody>
          <a:bodyPr wrap="square" rtlCol="0">
            <a:spAutoFit/>
          </a:bodyPr>
          <a:lstStyle/>
          <a:p>
            <a:r>
              <a:rPr lang="en-US" sz="900" dirty="0" smtClean="0">
                <a:solidFill>
                  <a:schemeClr val="tx1">
                    <a:lumMod val="50000"/>
                  </a:schemeClr>
                </a:solidFill>
                <a:latin typeface="Gotham Medium" charset="0"/>
                <a:ea typeface="Gotham Medium" charset="0"/>
                <a:cs typeface="Gotham Medium" charset="0"/>
              </a:rPr>
              <a:t>Czech Stop in West, Texas </a:t>
            </a:r>
            <a:r>
              <a:rPr lang="en-US" sz="900" dirty="0" smtClean="0">
                <a:solidFill>
                  <a:schemeClr val="tx1">
                    <a:lumMod val="50000"/>
                  </a:schemeClr>
                </a:solidFill>
              </a:rPr>
              <a:t>famously supported first responders and the wounded after a fertilizer factory explosion nearby in April 2013. The 24-hour bakery, deli and gas station opened in 1983.</a:t>
            </a:r>
            <a:endParaRPr lang="en-US" sz="800" dirty="0" smtClean="0">
              <a:solidFill>
                <a:schemeClr val="tx1">
                  <a:lumMod val="50000"/>
                </a:schemeClr>
              </a:solidFill>
            </a:endParaRPr>
          </a:p>
        </p:txBody>
      </p:sp>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3249259"/>
            <a:ext cx="2279305" cy="1515919"/>
          </a:xfrm>
          <a:prstGeom prst="rect">
            <a:avLst/>
          </a:prstGeom>
        </p:spPr>
      </p:pic>
    </p:spTree>
    <p:extLst>
      <p:ext uri="{BB962C8B-B14F-4D97-AF65-F5344CB8AC3E}">
        <p14:creationId xmlns:p14="http://schemas.microsoft.com/office/powerpoint/2010/main" val="324743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286"/>
            <a:ext cx="8229600" cy="420296"/>
          </a:xfrm>
        </p:spPr>
        <p:txBody>
          <a:bodyPr/>
          <a:lstStyle/>
          <a:p>
            <a:r>
              <a:rPr lang="en-US" dirty="0" smtClean="0">
                <a:solidFill>
                  <a:srgbClr val="FFC000"/>
                </a:solidFill>
              </a:rPr>
              <a:t>Fruits &amp; vegetables </a:t>
            </a:r>
            <a:r>
              <a:rPr lang="en-US" dirty="0" smtClean="0">
                <a:solidFill>
                  <a:schemeClr val="tx1">
                    <a:lumMod val="50000"/>
                  </a:schemeClr>
                </a:solidFill>
              </a:rPr>
              <a:t>by trend maturity</a:t>
            </a:r>
            <a:endParaRPr lang="en-US" dirty="0">
              <a:solidFill>
                <a:schemeClr val="tx1">
                  <a:lumMod val="50000"/>
                </a:schemeClr>
              </a:solidFill>
            </a:endParaRPr>
          </a:p>
        </p:txBody>
      </p:sp>
      <p:sp>
        <p:nvSpPr>
          <p:cNvPr id="7" name="Oval 6"/>
          <p:cNvSpPr/>
          <p:nvPr/>
        </p:nvSpPr>
        <p:spPr bwMode="auto">
          <a:xfrm>
            <a:off x="1050243" y="1266647"/>
            <a:ext cx="446751" cy="445723"/>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
        <p:nvSpPr>
          <p:cNvPr id="8" name="Oval 7"/>
          <p:cNvSpPr/>
          <p:nvPr/>
        </p:nvSpPr>
        <p:spPr bwMode="auto">
          <a:xfrm>
            <a:off x="3219703" y="1244079"/>
            <a:ext cx="437975" cy="468291"/>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2</a:t>
            </a:r>
          </a:p>
        </p:txBody>
      </p:sp>
      <p:sp>
        <p:nvSpPr>
          <p:cNvPr id="9" name="Oval 8"/>
          <p:cNvSpPr/>
          <p:nvPr/>
        </p:nvSpPr>
        <p:spPr bwMode="auto">
          <a:xfrm>
            <a:off x="5272620" y="1223563"/>
            <a:ext cx="462230" cy="488807"/>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3</a:t>
            </a:r>
          </a:p>
        </p:txBody>
      </p:sp>
      <p:sp>
        <p:nvSpPr>
          <p:cNvPr id="10" name="Oval 9"/>
          <p:cNvSpPr/>
          <p:nvPr/>
        </p:nvSpPr>
        <p:spPr bwMode="auto">
          <a:xfrm>
            <a:off x="7300631" y="1190008"/>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4</a:t>
            </a:r>
          </a:p>
        </p:txBody>
      </p:sp>
      <p:sp>
        <p:nvSpPr>
          <p:cNvPr id="13" name="Text Placeholder 4"/>
          <p:cNvSpPr txBox="1">
            <a:spLocks/>
          </p:cNvSpPr>
          <p:nvPr/>
        </p:nvSpPr>
        <p:spPr>
          <a:xfrm>
            <a:off x="4982771" y="2013437"/>
            <a:ext cx="1727725"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Grapefruit &amp; Pomelo</a:t>
            </a:r>
            <a:endParaRPr lang="en-US" sz="1400" dirty="0">
              <a:solidFill>
                <a:schemeClr val="tx1">
                  <a:lumMod val="50000"/>
                </a:schemeClr>
              </a:solidFill>
              <a:latin typeface="Gotham Medium" charset="0"/>
              <a:ea typeface="Gotham Medium" charset="0"/>
              <a:cs typeface="Gotham Medium" charset="0"/>
            </a:endParaRPr>
          </a:p>
        </p:txBody>
      </p:sp>
      <p:sp>
        <p:nvSpPr>
          <p:cNvPr id="14" name="Text Placeholder 4"/>
          <p:cNvSpPr txBox="1">
            <a:spLocks/>
          </p:cNvSpPr>
          <p:nvPr/>
        </p:nvSpPr>
        <p:spPr>
          <a:xfrm>
            <a:off x="4749434" y="2001666"/>
            <a:ext cx="1788393" cy="1945632"/>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5" name="Text Placeholder 4"/>
          <p:cNvSpPr txBox="1">
            <a:spLocks/>
          </p:cNvSpPr>
          <p:nvPr/>
        </p:nvSpPr>
        <p:spPr>
          <a:xfrm>
            <a:off x="2571435" y="2013437"/>
            <a:ext cx="2072239" cy="2261545"/>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Modern Mexican Zing</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Chlorella &amp; Spirulina</a:t>
            </a:r>
            <a:endParaRPr lang="en-US" sz="1400" dirty="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Kumquat</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Refashioned Veggie Scraps</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Veggie Spreads &amp; Dips </a:t>
            </a:r>
          </a:p>
          <a:p>
            <a:pPr marL="0" indent="0">
              <a:spcBef>
                <a:spcPts val="900"/>
              </a:spcBef>
              <a:spcAft>
                <a:spcPts val="600"/>
              </a:spcAft>
              <a:buNone/>
            </a:pPr>
            <a:endParaRPr lang="en-US" sz="1400" dirty="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115888" indent="-115888">
              <a:spcBef>
                <a:spcPts val="0"/>
              </a:spcBef>
              <a:spcAft>
                <a:spcPts val="600"/>
              </a:spcAft>
            </a:pPr>
            <a:endParaRPr lang="en-US" sz="1000" dirty="0" smtClean="0">
              <a:solidFill>
                <a:schemeClr val="tx1">
                  <a:lumMod val="50000"/>
                </a:schemeClr>
              </a:solidFill>
              <a:latin typeface="Gotham Medium" charset="0"/>
              <a:ea typeface="Gotham Medium" charset="0"/>
              <a:cs typeface="Gotham Medium" charset="0"/>
            </a:endParaRPr>
          </a:p>
        </p:txBody>
      </p:sp>
      <p:sp>
        <p:nvSpPr>
          <p:cNvPr id="16" name="Text Placeholder 4"/>
          <p:cNvSpPr txBox="1">
            <a:spLocks/>
          </p:cNvSpPr>
          <p:nvPr/>
        </p:nvSpPr>
        <p:spPr>
          <a:xfrm>
            <a:off x="457200" y="2018612"/>
            <a:ext cx="1995069" cy="296751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mn-lt"/>
              <a:ea typeface="Gotham Medium" charset="0"/>
              <a:cs typeface="Gotham Medium" charset="0"/>
            </a:endParaRPr>
          </a:p>
        </p:txBody>
      </p:sp>
      <p:cxnSp>
        <p:nvCxnSpPr>
          <p:cNvPr id="6" name="Straight Connector 5"/>
          <p:cNvCxnSpPr/>
          <p:nvPr/>
        </p:nvCxnSpPr>
        <p:spPr>
          <a:xfrm flipH="1" flipV="1">
            <a:off x="2452269" y="2001666"/>
            <a:ext cx="7147" cy="20316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777197" y="2001666"/>
            <a:ext cx="4434" cy="20316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6897756" y="1964319"/>
            <a:ext cx="13514" cy="2020326"/>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8" name="Text Placeholder 4"/>
          <p:cNvSpPr txBox="1">
            <a:spLocks/>
          </p:cNvSpPr>
          <p:nvPr/>
        </p:nvSpPr>
        <p:spPr>
          <a:xfrm>
            <a:off x="533756" y="2018610"/>
            <a:ext cx="1918513" cy="2014683"/>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a:solidFill>
                  <a:schemeClr val="tx1">
                    <a:lumMod val="50000"/>
                  </a:schemeClr>
                </a:solidFill>
                <a:latin typeface="Gotham Medium" charset="0"/>
                <a:ea typeface="Gotham Medium" charset="0"/>
                <a:cs typeface="Gotham Medium" charset="0"/>
              </a:rPr>
              <a:t>Spring </a:t>
            </a:r>
            <a:r>
              <a:rPr lang="en-US" sz="1400" dirty="0" smtClean="0">
                <a:solidFill>
                  <a:schemeClr val="tx1">
                    <a:lumMod val="50000"/>
                  </a:schemeClr>
                </a:solidFill>
                <a:latin typeface="Gotham Medium" charset="0"/>
                <a:ea typeface="Gotham Medium" charset="0"/>
                <a:cs typeface="Gotham Medium" charset="0"/>
              </a:rPr>
              <a:t>Greens</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Breakfast Salad</a:t>
            </a:r>
            <a:endParaRPr lang="en-US" sz="1400" dirty="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Cassava Root</a:t>
            </a:r>
          </a:p>
          <a:p>
            <a:pPr marL="0" indent="0">
              <a:spcBef>
                <a:spcPts val="90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9" name="Text Placeholder 4"/>
          <p:cNvSpPr txBox="1">
            <a:spLocks/>
          </p:cNvSpPr>
          <p:nvPr/>
        </p:nvSpPr>
        <p:spPr>
          <a:xfrm>
            <a:off x="7069350" y="2013437"/>
            <a:ext cx="1727725"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endParaRPr lang="en-US" sz="1400" dirty="0">
              <a:solidFill>
                <a:schemeClr val="tx1">
                  <a:lumMod val="50000"/>
                </a:schemeClr>
              </a:solidFill>
              <a:latin typeface="Gotham Medium" charset="0"/>
              <a:ea typeface="Gotham Medium" charset="0"/>
              <a:cs typeface="Gotham Medium" charset="0"/>
            </a:endParaRPr>
          </a:p>
        </p:txBody>
      </p:sp>
      <p:sp>
        <p:nvSpPr>
          <p:cNvPr id="21" name="Oval 20"/>
          <p:cNvSpPr/>
          <p:nvPr/>
        </p:nvSpPr>
        <p:spPr>
          <a:xfrm>
            <a:off x="2370667" y="1729314"/>
            <a:ext cx="2371620" cy="1396152"/>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Modern Mexican Zing: </a:t>
            </a:r>
            <a:r>
              <a:rPr lang="en-US" sz="1400" dirty="0" smtClean="0">
                <a:solidFill>
                  <a:srgbClr val="FFC000"/>
                </a:solidFill>
              </a:rPr>
              <a:t>citrus tang beyond limes</a:t>
            </a:r>
            <a:endParaRPr lang="en-US" sz="1400" dirty="0">
              <a:solidFill>
                <a:srgbClr val="FFC000"/>
              </a:solidFill>
            </a:endParaRPr>
          </a:p>
        </p:txBody>
      </p:sp>
      <p:sp>
        <p:nvSpPr>
          <p:cNvPr id="3" name="Text Placeholder 2"/>
          <p:cNvSpPr>
            <a:spLocks noGrp="1"/>
          </p:cNvSpPr>
          <p:nvPr>
            <p:ph type="body" sz="quarter" idx="10"/>
          </p:nvPr>
        </p:nvSpPr>
        <p:spPr>
          <a:xfrm>
            <a:off x="483432" y="2802416"/>
            <a:ext cx="1808942" cy="873015"/>
          </a:xfrm>
        </p:spPr>
        <p:txBody>
          <a:bodyPr/>
          <a:lstStyle/>
          <a:p>
            <a:pPr marL="0" indent="0">
              <a:buNone/>
            </a:pPr>
            <a:r>
              <a:rPr lang="en-US" sz="900" dirty="0" smtClean="0"/>
              <a:t>Ceviche: </a:t>
            </a:r>
            <a:r>
              <a:rPr lang="en-US" sz="900" dirty="0" smtClean="0">
                <a:latin typeface="Gotham Medium" charset="0"/>
                <a:ea typeface="Gotham Medium" charset="0"/>
                <a:cs typeface="Gotham Medium" charset="0"/>
              </a:rPr>
              <a:t>Passion fruit</a:t>
            </a:r>
            <a:r>
              <a:rPr lang="en-US" sz="900" dirty="0" smtClean="0"/>
              <a:t>, lemon, </a:t>
            </a:r>
            <a:r>
              <a:rPr lang="en-US" sz="900" dirty="0" err="1" smtClean="0"/>
              <a:t>aji</a:t>
            </a:r>
            <a:r>
              <a:rPr lang="en-US" sz="900" dirty="0" smtClean="0"/>
              <a:t> </a:t>
            </a:r>
            <a:r>
              <a:rPr lang="en-US" sz="900" dirty="0" err="1" smtClean="0"/>
              <a:t>amarillo</a:t>
            </a:r>
            <a:r>
              <a:rPr lang="en-US" sz="900" dirty="0" smtClean="0"/>
              <a:t> – </a:t>
            </a:r>
            <a:r>
              <a:rPr lang="en-US" sz="900" dirty="0" err="1" smtClean="0"/>
              <a:t>SushiSamba</a:t>
            </a:r>
            <a:r>
              <a:rPr lang="en-US" sz="900" dirty="0" smtClean="0"/>
              <a:t>, Miami Beach</a:t>
            </a:r>
          </a:p>
          <a:p>
            <a:pPr marL="0" indent="0">
              <a:buNone/>
            </a:pPr>
            <a:r>
              <a:rPr lang="en-US" sz="900" dirty="0" err="1" smtClean="0">
                <a:latin typeface="Gotham Medium" charset="0"/>
                <a:ea typeface="Gotham Medium" charset="0"/>
                <a:cs typeface="Gotham Medium" charset="0"/>
              </a:rPr>
              <a:t>Calamansi</a:t>
            </a:r>
            <a:r>
              <a:rPr lang="en-US" sz="900" dirty="0" smtClean="0"/>
              <a:t> in ceviche -       La </a:t>
            </a:r>
            <a:r>
              <a:rPr lang="en-US" sz="900" dirty="0" err="1" smtClean="0"/>
              <a:t>Condesa</a:t>
            </a:r>
            <a:r>
              <a:rPr lang="en-US" sz="900" dirty="0" smtClean="0"/>
              <a:t>, Austin</a:t>
            </a:r>
            <a:endParaRPr lang="en-US" sz="900"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46866" y="1003081"/>
            <a:ext cx="2501053" cy="1600674"/>
          </a:xfrm>
          <a:prstGeom prst="rect">
            <a:avLst/>
          </a:prstGeom>
        </p:spPr>
      </p:pic>
      <p:sp>
        <p:nvSpPr>
          <p:cNvPr id="7" name="Text Placeholder 2"/>
          <p:cNvSpPr>
            <a:spLocks noGrp="1"/>
          </p:cNvSpPr>
          <p:nvPr>
            <p:ph type="body" sz="quarter" idx="10"/>
          </p:nvPr>
        </p:nvSpPr>
        <p:spPr>
          <a:xfrm>
            <a:off x="2418465" y="2627869"/>
            <a:ext cx="2683875" cy="622154"/>
          </a:xfrm>
        </p:spPr>
        <p:txBody>
          <a:bodyPr/>
          <a:lstStyle/>
          <a:p>
            <a:pPr marL="0" indent="0">
              <a:buNone/>
            </a:pPr>
            <a:r>
              <a:rPr lang="en-US" sz="900" dirty="0" smtClean="0">
                <a:latin typeface="Gotham Medium" charset="0"/>
                <a:ea typeface="Gotham Medium" charset="0"/>
                <a:cs typeface="Gotham Medium" charset="0"/>
              </a:rPr>
              <a:t>Japanese yuzu juice </a:t>
            </a:r>
            <a:r>
              <a:rPr lang="en-US" sz="900" dirty="0" smtClean="0"/>
              <a:t>on Arctic char tostada</a:t>
            </a:r>
          </a:p>
          <a:p>
            <a:pPr marL="0" indent="0">
              <a:buNone/>
            </a:pPr>
            <a:r>
              <a:rPr lang="en-US" sz="900" dirty="0" smtClean="0">
                <a:latin typeface="Gotham Medium" charset="0"/>
                <a:ea typeface="Gotham Medium" charset="0"/>
                <a:cs typeface="Gotham Medium" charset="0"/>
              </a:rPr>
              <a:t>Persian </a:t>
            </a:r>
            <a:r>
              <a:rPr lang="en-US" sz="900" dirty="0">
                <a:latin typeface="Gotham Medium" charset="0"/>
                <a:ea typeface="Gotham Medium" charset="0"/>
                <a:cs typeface="Gotham Medium" charset="0"/>
              </a:rPr>
              <a:t>black lime </a:t>
            </a:r>
            <a:r>
              <a:rPr lang="en-US" sz="900" dirty="0"/>
              <a:t>on </a:t>
            </a:r>
            <a:r>
              <a:rPr lang="en-US" sz="900" dirty="0" err="1"/>
              <a:t>hamachi</a:t>
            </a:r>
            <a:r>
              <a:rPr lang="en-US" sz="900" dirty="0"/>
              <a:t> with fermented </a:t>
            </a:r>
            <a:r>
              <a:rPr lang="en-US" sz="900" dirty="0" err="1" smtClean="0"/>
              <a:t>serranos</a:t>
            </a:r>
            <a:r>
              <a:rPr lang="en-US" sz="900" dirty="0"/>
              <a:t> </a:t>
            </a:r>
            <a:r>
              <a:rPr lang="en-US" sz="900" dirty="0" smtClean="0"/>
              <a:t>- </a:t>
            </a:r>
            <a:r>
              <a:rPr lang="en-US" sz="900" dirty="0" err="1" smtClean="0"/>
              <a:t>Cosme</a:t>
            </a:r>
            <a:r>
              <a:rPr lang="en-US" sz="900" dirty="0" smtClean="0"/>
              <a:t>, NYC</a:t>
            </a:r>
            <a:endParaRPr lang="en-US" sz="9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3066" y="3390552"/>
            <a:ext cx="2424853" cy="1615738"/>
          </a:xfrm>
          <a:prstGeom prst="rect">
            <a:avLst/>
          </a:prstGeom>
        </p:spPr>
      </p:pic>
      <p:sp>
        <p:nvSpPr>
          <p:cNvPr id="9" name="Text Placeholder 2"/>
          <p:cNvSpPr>
            <a:spLocks noGrp="1"/>
          </p:cNvSpPr>
          <p:nvPr>
            <p:ph type="body" sz="quarter" idx="10"/>
          </p:nvPr>
        </p:nvSpPr>
        <p:spPr>
          <a:xfrm>
            <a:off x="5333102" y="2855848"/>
            <a:ext cx="2036692" cy="394174"/>
          </a:xfrm>
        </p:spPr>
        <p:txBody>
          <a:bodyPr/>
          <a:lstStyle/>
          <a:p>
            <a:pPr marL="0" indent="0">
              <a:buNone/>
            </a:pPr>
            <a:r>
              <a:rPr lang="en-US" sz="900" dirty="0" smtClean="0"/>
              <a:t>Traditional </a:t>
            </a:r>
            <a:r>
              <a:rPr lang="en-US" sz="900" dirty="0" smtClean="0">
                <a:latin typeface="Gotham Medium" charset="0"/>
                <a:ea typeface="Gotham Medium" charset="0"/>
                <a:cs typeface="Gotham Medium" charset="0"/>
              </a:rPr>
              <a:t>sour (Seville) orange </a:t>
            </a:r>
            <a:r>
              <a:rPr lang="en-US" sz="900" dirty="0" smtClean="0"/>
              <a:t>juice on </a:t>
            </a:r>
            <a:r>
              <a:rPr lang="en-US" sz="900" dirty="0" err="1" smtClean="0"/>
              <a:t>cochinita</a:t>
            </a:r>
            <a:r>
              <a:rPr lang="en-US" sz="900" dirty="0" smtClean="0"/>
              <a:t> </a:t>
            </a:r>
            <a:r>
              <a:rPr lang="en-US" sz="900" dirty="0" err="1" smtClean="0"/>
              <a:t>pibil</a:t>
            </a:r>
            <a:r>
              <a:rPr lang="en-US" sz="900" dirty="0" smtClean="0"/>
              <a:t> slider – </a:t>
            </a:r>
            <a:r>
              <a:rPr lang="en-US" sz="900" dirty="0" err="1" smtClean="0"/>
              <a:t>Calavera</a:t>
            </a:r>
            <a:r>
              <a:rPr lang="en-US" sz="900" dirty="0" smtClean="0"/>
              <a:t>, Oakland</a:t>
            </a:r>
          </a:p>
          <a:p>
            <a:pPr marL="0" indent="0">
              <a:buNone/>
            </a:pPr>
            <a:r>
              <a:rPr lang="en-US" sz="900" dirty="0" smtClean="0"/>
              <a:t>Sour oranges for Cuban mojo</a:t>
            </a:r>
            <a:endParaRPr lang="en-US" sz="900" dirty="0"/>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44023" y="1281150"/>
            <a:ext cx="1580181" cy="3149396"/>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47879" y="1003081"/>
            <a:ext cx="1750605" cy="1795729"/>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4115" y="3648017"/>
            <a:ext cx="1444664" cy="1226769"/>
          </a:xfrm>
          <a:prstGeom prst="rect">
            <a:avLst/>
          </a:prstGeom>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91193" y="3648017"/>
            <a:ext cx="1978601" cy="1358273"/>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4115" y="982710"/>
            <a:ext cx="1514613" cy="1816100"/>
          </a:xfrm>
          <a:prstGeom prst="rect">
            <a:avLst/>
          </a:prstGeom>
        </p:spPr>
      </p:pic>
      <p:sp>
        <p:nvSpPr>
          <p:cNvPr id="15" name="Oval 14"/>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chemeClr val="bg1"/>
                </a:solidFill>
                <a:latin typeface="Trebuchet MS"/>
              </a:rPr>
              <a:t>2</a:t>
            </a:r>
            <a:endParaRPr lang="en-US" sz="2000" b="1" dirty="0">
              <a:solidFill>
                <a:schemeClr val="bg1"/>
              </a:solidFill>
              <a:latin typeface="Trebuchet MS"/>
            </a:endParaRPr>
          </a:p>
        </p:txBody>
      </p:sp>
    </p:spTree>
    <p:extLst>
      <p:ext uri="{BB962C8B-B14F-4D97-AF65-F5344CB8AC3E}">
        <p14:creationId xmlns:p14="http://schemas.microsoft.com/office/powerpoint/2010/main" val="19730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Text Placeholder 2"/>
          <p:cNvSpPr>
            <a:spLocks noGrp="1"/>
          </p:cNvSpPr>
          <p:nvPr>
            <p:ph type="body" sz="quarter" idx="10"/>
          </p:nvPr>
        </p:nvSpPr>
        <p:spPr>
          <a:xfrm>
            <a:off x="457200" y="958506"/>
            <a:ext cx="4390103" cy="3253633"/>
          </a:xfrm>
        </p:spPr>
        <p:txBody>
          <a:bodyPr/>
          <a:lstStyle/>
          <a:p>
            <a:pPr marL="171450" indent="-171450">
              <a:lnSpc>
                <a:spcPct val="150000"/>
              </a:lnSpc>
              <a:buFont typeface="Arial" charset="0"/>
              <a:buChar char="•"/>
            </a:pPr>
            <a:r>
              <a:rPr lang="en-US" sz="1400" dirty="0" smtClean="0"/>
              <a:t>Introduction </a:t>
            </a:r>
          </a:p>
          <a:p>
            <a:pPr marL="171450" indent="-171450">
              <a:lnSpc>
                <a:spcPct val="150000"/>
              </a:lnSpc>
            </a:pPr>
            <a:r>
              <a:rPr lang="en-US" sz="1400" dirty="0" smtClean="0"/>
              <a:t>Trend Categories</a:t>
            </a:r>
          </a:p>
          <a:p>
            <a:pPr marL="625475" lvl="1" indent="-171450">
              <a:lnSpc>
                <a:spcPct val="150000"/>
              </a:lnSpc>
            </a:pPr>
            <a:r>
              <a:rPr lang="en-US" sz="1400" b="1" dirty="0" smtClean="0">
                <a:solidFill>
                  <a:srgbClr val="C00000"/>
                </a:solidFill>
              </a:rPr>
              <a:t>Meat &amp; Poultry</a:t>
            </a:r>
          </a:p>
          <a:p>
            <a:pPr marL="625475" lvl="1" indent="-171450">
              <a:lnSpc>
                <a:spcPct val="150000"/>
              </a:lnSpc>
            </a:pPr>
            <a:r>
              <a:rPr lang="en-US" sz="1400" b="1" dirty="0" smtClean="0">
                <a:solidFill>
                  <a:srgbClr val="0070C0"/>
                </a:solidFill>
              </a:rPr>
              <a:t>Dairy</a:t>
            </a:r>
            <a:endParaRPr lang="en-US" sz="1400" b="1" dirty="0">
              <a:solidFill>
                <a:srgbClr val="0070C0"/>
              </a:solidFill>
            </a:endParaRPr>
          </a:p>
          <a:p>
            <a:pPr marL="625475" lvl="1" indent="-171450">
              <a:lnSpc>
                <a:spcPct val="150000"/>
              </a:lnSpc>
            </a:pPr>
            <a:r>
              <a:rPr lang="en-US" sz="1400" b="1" dirty="0" smtClean="0">
                <a:solidFill>
                  <a:srgbClr val="00B050"/>
                </a:solidFill>
              </a:rPr>
              <a:t>Baked Goods</a:t>
            </a:r>
            <a:endParaRPr lang="en-US" sz="1400" b="1" dirty="0">
              <a:solidFill>
                <a:srgbClr val="00B050"/>
              </a:solidFill>
            </a:endParaRPr>
          </a:p>
          <a:p>
            <a:pPr marL="625475" lvl="1" indent="-171450">
              <a:lnSpc>
                <a:spcPct val="150000"/>
              </a:lnSpc>
            </a:pPr>
            <a:r>
              <a:rPr lang="en-US" sz="1400" b="1" dirty="0" smtClean="0">
                <a:solidFill>
                  <a:srgbClr val="E39626"/>
                </a:solidFill>
              </a:rPr>
              <a:t>Fruit &amp; Vegetables </a:t>
            </a:r>
          </a:p>
          <a:p>
            <a:pPr marL="625475" lvl="1" indent="-171450">
              <a:lnSpc>
                <a:spcPct val="150000"/>
              </a:lnSpc>
            </a:pPr>
            <a:r>
              <a:rPr lang="en-US" sz="1400" b="1" dirty="0">
                <a:solidFill>
                  <a:srgbClr val="9C460C"/>
                </a:solidFill>
              </a:rPr>
              <a:t>Nuts &amp; Seeds</a:t>
            </a:r>
            <a:endParaRPr lang="en-US" sz="1400" b="1" dirty="0">
              <a:solidFill>
                <a:srgbClr val="0070C0"/>
              </a:solidFill>
            </a:endParaRPr>
          </a:p>
          <a:p>
            <a:pPr marL="625475" lvl="1" indent="-171450">
              <a:lnSpc>
                <a:spcPct val="150000"/>
              </a:lnSpc>
            </a:pPr>
            <a:r>
              <a:rPr lang="en-US" sz="1400" b="1" dirty="0" smtClean="0">
                <a:solidFill>
                  <a:srgbClr val="7030A0"/>
                </a:solidFill>
              </a:rPr>
              <a:t>Flavorings &amp; Seasonings </a:t>
            </a:r>
          </a:p>
          <a:p>
            <a:pPr marL="171450" indent="-171450">
              <a:lnSpc>
                <a:spcPct val="150000"/>
              </a:lnSpc>
            </a:pPr>
            <a:r>
              <a:rPr lang="en-US" sz="1400" dirty="0" smtClean="0"/>
              <a:t>Q &amp; A</a:t>
            </a:r>
            <a:endParaRPr lang="en-US" sz="14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9848" y="1295372"/>
            <a:ext cx="2916767" cy="2916767"/>
          </a:xfrm>
          <a:prstGeom prst="rect">
            <a:avLst/>
          </a:prstGeom>
        </p:spPr>
      </p:pic>
      <p:sp>
        <p:nvSpPr>
          <p:cNvPr id="7" name="TextBox 6"/>
          <p:cNvSpPr txBox="1"/>
          <p:nvPr/>
        </p:nvSpPr>
        <p:spPr>
          <a:xfrm>
            <a:off x="5506807" y="4212139"/>
            <a:ext cx="1625766" cy="246221"/>
          </a:xfrm>
          <a:prstGeom prst="rect">
            <a:avLst/>
          </a:prstGeom>
          <a:noFill/>
        </p:spPr>
        <p:txBody>
          <a:bodyPr wrap="none" rtlCol="0">
            <a:spAutoFit/>
          </a:bodyPr>
          <a:lstStyle/>
          <a:p>
            <a:r>
              <a:rPr lang="en-US" sz="1000" dirty="0" smtClean="0">
                <a:solidFill>
                  <a:schemeClr val="tx1">
                    <a:lumMod val="50000"/>
                  </a:schemeClr>
                </a:solidFill>
              </a:rPr>
              <a:t>Filipino Ube Ice Cream</a:t>
            </a:r>
            <a:endParaRPr lang="en-US" sz="1000" dirty="0">
              <a:solidFill>
                <a:schemeClr val="tx1">
                  <a:lumMod val="50000"/>
                </a:schemeClr>
              </a:solidFill>
            </a:endParaRPr>
          </a:p>
        </p:txBody>
      </p:sp>
    </p:spTree>
    <p:extLst>
      <p:ext uri="{BB962C8B-B14F-4D97-AF65-F5344CB8AC3E}">
        <p14:creationId xmlns:p14="http://schemas.microsoft.com/office/powerpoint/2010/main" val="2100123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Next Kale: Chlorella &amp; spirulina</a:t>
            </a:r>
            <a:endParaRPr lang="en-US" dirty="0">
              <a:solidFill>
                <a:srgbClr val="FFC000"/>
              </a:solidFill>
            </a:endParaRPr>
          </a:p>
        </p:txBody>
      </p:sp>
      <p:sp>
        <p:nvSpPr>
          <p:cNvPr id="5" name="Oval 4"/>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chemeClr val="bg1"/>
                </a:solidFill>
                <a:latin typeface="Trebuchet MS"/>
              </a:rPr>
              <a:t>2</a:t>
            </a:r>
            <a:endParaRPr lang="en-US" sz="2000" b="1" dirty="0">
              <a:solidFill>
                <a:schemeClr val="bg1"/>
              </a:solidFill>
              <a:latin typeface="Trebuchet MS"/>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872" y="969831"/>
            <a:ext cx="2621385" cy="1691216"/>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2892" y="980139"/>
            <a:ext cx="2226733" cy="187101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260" y="980139"/>
            <a:ext cx="1926713" cy="249143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4489" y="2919849"/>
            <a:ext cx="2032843" cy="2136528"/>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426" y="3186579"/>
            <a:ext cx="2645831" cy="1587499"/>
          </a:xfrm>
          <a:prstGeom prst="rect">
            <a:avLst/>
          </a:prstGeom>
        </p:spPr>
      </p:pic>
      <p:sp>
        <p:nvSpPr>
          <p:cNvPr id="11" name="Text Placeholder 2"/>
          <p:cNvSpPr>
            <a:spLocks noGrp="1"/>
          </p:cNvSpPr>
          <p:nvPr>
            <p:ph type="body" sz="quarter" idx="10"/>
          </p:nvPr>
        </p:nvSpPr>
        <p:spPr>
          <a:xfrm>
            <a:off x="457200" y="2661047"/>
            <a:ext cx="2788128" cy="463153"/>
          </a:xfrm>
        </p:spPr>
        <p:txBody>
          <a:bodyPr/>
          <a:lstStyle/>
          <a:p>
            <a:pPr marL="0" indent="0">
              <a:buNone/>
            </a:pPr>
            <a:r>
              <a:rPr lang="en-US" sz="900" dirty="0" smtClean="0">
                <a:latin typeface="Gotham Medium" charset="0"/>
                <a:ea typeface="Gotham Medium" charset="0"/>
                <a:cs typeface="Gotham Medium" charset="0"/>
              </a:rPr>
              <a:t>Chlorophyll swirl </a:t>
            </a:r>
            <a:r>
              <a:rPr lang="en-US" sz="900" dirty="0" smtClean="0"/>
              <a:t>in yogurt – Croft Alley, L.A </a:t>
            </a:r>
          </a:p>
          <a:p>
            <a:pPr marL="0" indent="0">
              <a:buNone/>
            </a:pPr>
            <a:r>
              <a:rPr lang="en-US" sz="900" dirty="0" smtClean="0">
                <a:latin typeface="Gotham Medium" charset="0"/>
                <a:ea typeface="Gotham Medium" charset="0"/>
                <a:cs typeface="Gotham Medium" charset="0"/>
              </a:rPr>
              <a:t>Spirulina shake</a:t>
            </a:r>
            <a:r>
              <a:rPr lang="en-US" sz="900" dirty="0" smtClean="0"/>
              <a:t>, Hotel Novotel Bangkok</a:t>
            </a:r>
            <a:endParaRPr lang="en-US" sz="900" dirty="0"/>
          </a:p>
        </p:txBody>
      </p:sp>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r="-1367"/>
          <a:stretch/>
        </p:blipFill>
        <p:spPr>
          <a:xfrm>
            <a:off x="6078757" y="3683000"/>
            <a:ext cx="2643717" cy="965200"/>
          </a:xfrm>
          <a:prstGeom prst="rect">
            <a:avLst/>
          </a:prstGeom>
        </p:spPr>
      </p:pic>
    </p:spTree>
    <p:extLst>
      <p:ext uri="{BB962C8B-B14F-4D97-AF65-F5344CB8AC3E}">
        <p14:creationId xmlns:p14="http://schemas.microsoft.com/office/powerpoint/2010/main" val="1298728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286"/>
            <a:ext cx="8229600" cy="420296"/>
          </a:xfrm>
        </p:spPr>
        <p:txBody>
          <a:bodyPr/>
          <a:lstStyle/>
          <a:p>
            <a:r>
              <a:rPr lang="en-US" dirty="0" smtClean="0">
                <a:solidFill>
                  <a:srgbClr val="9C460C"/>
                </a:solidFill>
              </a:rPr>
              <a:t>Nuts &amp; Seeds </a:t>
            </a:r>
            <a:r>
              <a:rPr lang="en-US" dirty="0" smtClean="0">
                <a:solidFill>
                  <a:schemeClr val="tx1">
                    <a:lumMod val="50000"/>
                  </a:schemeClr>
                </a:solidFill>
              </a:rPr>
              <a:t>by trend maturity</a:t>
            </a:r>
            <a:endParaRPr lang="en-US" dirty="0">
              <a:solidFill>
                <a:schemeClr val="tx1">
                  <a:lumMod val="50000"/>
                </a:schemeClr>
              </a:solidFill>
            </a:endParaRPr>
          </a:p>
        </p:txBody>
      </p:sp>
      <p:sp>
        <p:nvSpPr>
          <p:cNvPr id="7" name="Oval 6"/>
          <p:cNvSpPr/>
          <p:nvPr/>
        </p:nvSpPr>
        <p:spPr bwMode="auto">
          <a:xfrm>
            <a:off x="1050243" y="1266647"/>
            <a:ext cx="446751" cy="445723"/>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
        <p:nvSpPr>
          <p:cNvPr id="8" name="Oval 7"/>
          <p:cNvSpPr/>
          <p:nvPr/>
        </p:nvSpPr>
        <p:spPr bwMode="auto">
          <a:xfrm>
            <a:off x="3219703" y="1244079"/>
            <a:ext cx="437975" cy="468291"/>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2</a:t>
            </a:r>
          </a:p>
        </p:txBody>
      </p:sp>
      <p:sp>
        <p:nvSpPr>
          <p:cNvPr id="9" name="Oval 8"/>
          <p:cNvSpPr/>
          <p:nvPr/>
        </p:nvSpPr>
        <p:spPr bwMode="auto">
          <a:xfrm>
            <a:off x="5272620" y="1223563"/>
            <a:ext cx="462230" cy="488807"/>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3</a:t>
            </a:r>
          </a:p>
        </p:txBody>
      </p:sp>
      <p:sp>
        <p:nvSpPr>
          <p:cNvPr id="10" name="Oval 9"/>
          <p:cNvSpPr/>
          <p:nvPr/>
        </p:nvSpPr>
        <p:spPr bwMode="auto">
          <a:xfrm>
            <a:off x="7300631" y="1190008"/>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4</a:t>
            </a:r>
          </a:p>
        </p:txBody>
      </p:sp>
      <p:sp>
        <p:nvSpPr>
          <p:cNvPr id="13" name="Text Placeholder 4"/>
          <p:cNvSpPr txBox="1">
            <a:spLocks/>
          </p:cNvSpPr>
          <p:nvPr/>
        </p:nvSpPr>
        <p:spPr>
          <a:xfrm>
            <a:off x="4982771" y="2013437"/>
            <a:ext cx="1727725"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Loaded           Nut Butters</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Tahini</a:t>
            </a:r>
            <a:endParaRPr lang="en-US" sz="1400" dirty="0">
              <a:solidFill>
                <a:schemeClr val="tx1">
                  <a:lumMod val="50000"/>
                </a:schemeClr>
              </a:solidFill>
              <a:latin typeface="Gotham Medium" charset="0"/>
              <a:ea typeface="Gotham Medium" charset="0"/>
              <a:cs typeface="Gotham Medium" charset="0"/>
            </a:endParaRPr>
          </a:p>
        </p:txBody>
      </p:sp>
      <p:sp>
        <p:nvSpPr>
          <p:cNvPr id="14" name="Text Placeholder 4"/>
          <p:cNvSpPr txBox="1">
            <a:spLocks/>
          </p:cNvSpPr>
          <p:nvPr/>
        </p:nvSpPr>
        <p:spPr>
          <a:xfrm>
            <a:off x="4749434" y="2001666"/>
            <a:ext cx="1788393" cy="1945632"/>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5" name="Text Placeholder 4"/>
          <p:cNvSpPr txBox="1">
            <a:spLocks/>
          </p:cNvSpPr>
          <p:nvPr/>
        </p:nvSpPr>
        <p:spPr>
          <a:xfrm>
            <a:off x="2578671" y="2001666"/>
            <a:ext cx="2072239" cy="2261545"/>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Super-Charged     Nut Butters </a:t>
            </a:r>
          </a:p>
          <a:p>
            <a:pPr marL="0" indent="0">
              <a:spcBef>
                <a:spcPts val="900"/>
              </a:spcBef>
              <a:spcAft>
                <a:spcPts val="600"/>
              </a:spcAft>
              <a:buNone/>
            </a:pPr>
            <a:r>
              <a:rPr lang="en-US" sz="1400" dirty="0">
                <a:solidFill>
                  <a:schemeClr val="tx1">
                    <a:lumMod val="50000"/>
                  </a:schemeClr>
                </a:solidFill>
                <a:latin typeface="Gotham Medium" charset="0"/>
                <a:ea typeface="Gotham Medium" charset="0"/>
                <a:cs typeface="Gotham Medium" charset="0"/>
              </a:rPr>
              <a:t>Nut “Meats”</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Sesame Halvah</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Black Sesame Seeds</a:t>
            </a:r>
          </a:p>
          <a:p>
            <a:pPr marL="0" indent="0">
              <a:spcBef>
                <a:spcPts val="900"/>
              </a:spcBef>
              <a:spcAft>
                <a:spcPts val="600"/>
              </a:spcAft>
              <a:buNone/>
            </a:pPr>
            <a:endParaRPr lang="en-US" sz="1400" dirty="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115888" indent="-115888">
              <a:spcBef>
                <a:spcPts val="0"/>
              </a:spcBef>
              <a:spcAft>
                <a:spcPts val="600"/>
              </a:spcAft>
            </a:pPr>
            <a:endParaRPr lang="en-US" sz="1000" dirty="0" smtClean="0">
              <a:solidFill>
                <a:schemeClr val="tx1">
                  <a:lumMod val="50000"/>
                </a:schemeClr>
              </a:solidFill>
              <a:latin typeface="Gotham Medium" charset="0"/>
              <a:ea typeface="Gotham Medium" charset="0"/>
              <a:cs typeface="Gotham Medium" charset="0"/>
            </a:endParaRPr>
          </a:p>
        </p:txBody>
      </p:sp>
      <p:sp>
        <p:nvSpPr>
          <p:cNvPr id="16" name="Text Placeholder 4"/>
          <p:cNvSpPr txBox="1">
            <a:spLocks/>
          </p:cNvSpPr>
          <p:nvPr/>
        </p:nvSpPr>
        <p:spPr>
          <a:xfrm>
            <a:off x="457200" y="2018612"/>
            <a:ext cx="1995069" cy="296751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mn-lt"/>
              <a:ea typeface="Gotham Medium" charset="0"/>
              <a:cs typeface="Gotham Medium" charset="0"/>
            </a:endParaRPr>
          </a:p>
        </p:txBody>
      </p:sp>
      <p:cxnSp>
        <p:nvCxnSpPr>
          <p:cNvPr id="6" name="Straight Connector 5"/>
          <p:cNvCxnSpPr/>
          <p:nvPr/>
        </p:nvCxnSpPr>
        <p:spPr>
          <a:xfrm flipH="1" flipV="1">
            <a:off x="2437679" y="2001666"/>
            <a:ext cx="7147" cy="2031628"/>
          </a:xfrm>
          <a:prstGeom prst="line">
            <a:avLst/>
          </a:prstGeom>
          <a:ln>
            <a:solidFill>
              <a:srgbClr val="9C460C"/>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762607" y="2001666"/>
            <a:ext cx="4434" cy="2031628"/>
          </a:xfrm>
          <a:prstGeom prst="line">
            <a:avLst/>
          </a:prstGeom>
          <a:ln>
            <a:solidFill>
              <a:srgbClr val="9C460C"/>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6883166" y="1964319"/>
            <a:ext cx="13514" cy="2020326"/>
          </a:xfrm>
          <a:prstGeom prst="line">
            <a:avLst/>
          </a:prstGeom>
          <a:ln>
            <a:solidFill>
              <a:srgbClr val="9C460C"/>
            </a:solidFill>
          </a:ln>
        </p:spPr>
        <p:style>
          <a:lnRef idx="2">
            <a:schemeClr val="accent1"/>
          </a:lnRef>
          <a:fillRef idx="0">
            <a:schemeClr val="accent1"/>
          </a:fillRef>
          <a:effectRef idx="1">
            <a:schemeClr val="accent1"/>
          </a:effectRef>
          <a:fontRef idx="minor">
            <a:schemeClr val="tx1"/>
          </a:fontRef>
        </p:style>
      </p:cxnSp>
      <p:sp>
        <p:nvSpPr>
          <p:cNvPr id="18" name="Text Placeholder 4"/>
          <p:cNvSpPr txBox="1">
            <a:spLocks/>
          </p:cNvSpPr>
          <p:nvPr/>
        </p:nvSpPr>
        <p:spPr>
          <a:xfrm>
            <a:off x="533756" y="2018610"/>
            <a:ext cx="1918513" cy="2014683"/>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Green Peanuts </a:t>
            </a:r>
          </a:p>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Watermelon Seed Snacks</a:t>
            </a:r>
          </a:p>
          <a:p>
            <a:pPr marL="0" indent="0">
              <a:spcBef>
                <a:spcPts val="900"/>
              </a:spcBef>
              <a:spcAft>
                <a:spcPts val="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9" name="Text Placeholder 4"/>
          <p:cNvSpPr txBox="1">
            <a:spLocks/>
          </p:cNvSpPr>
          <p:nvPr/>
        </p:nvSpPr>
        <p:spPr>
          <a:xfrm>
            <a:off x="7069350" y="2013437"/>
            <a:ext cx="1727725"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Nut Butter Boosts</a:t>
            </a:r>
            <a:endParaRPr lang="en-US" sz="1400" dirty="0">
              <a:solidFill>
                <a:schemeClr val="tx1">
                  <a:lumMod val="50000"/>
                </a:schemeClr>
              </a:solidFill>
              <a:latin typeface="Gotham Medium" charset="0"/>
              <a:ea typeface="Gotham Medium" charset="0"/>
              <a:cs typeface="Gotham Medium" charset="0"/>
            </a:endParaRPr>
          </a:p>
        </p:txBody>
      </p:sp>
      <p:sp>
        <p:nvSpPr>
          <p:cNvPr id="21" name="Oval 20"/>
          <p:cNvSpPr/>
          <p:nvPr/>
        </p:nvSpPr>
        <p:spPr>
          <a:xfrm>
            <a:off x="2444826" y="1852759"/>
            <a:ext cx="1839307" cy="1173187"/>
          </a:xfrm>
          <a:prstGeom prst="ellipse">
            <a:avLst/>
          </a:prstGeom>
          <a:noFill/>
          <a:ln>
            <a:solidFill>
              <a:srgbClr val="9C46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7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C460C"/>
                </a:solidFill>
              </a:rPr>
              <a:t>Super-Charged Nut Butters</a:t>
            </a:r>
            <a:endParaRPr lang="en-US" dirty="0">
              <a:solidFill>
                <a:srgbClr val="9C460C"/>
              </a:solidFill>
            </a:endParaRPr>
          </a:p>
        </p:txBody>
      </p:sp>
      <p:sp>
        <p:nvSpPr>
          <p:cNvPr id="9" name="Text Placeholder 1"/>
          <p:cNvSpPr>
            <a:spLocks noGrp="1"/>
          </p:cNvSpPr>
          <p:nvPr>
            <p:ph type="body" sz="quarter" idx="10"/>
          </p:nvPr>
        </p:nvSpPr>
        <p:spPr>
          <a:xfrm>
            <a:off x="457200" y="3251428"/>
            <a:ext cx="2661296" cy="1525151"/>
          </a:xfrm>
        </p:spPr>
        <p:txBody>
          <a:bodyPr/>
          <a:lstStyle/>
          <a:p>
            <a:pPr marL="0" indent="0">
              <a:spcBef>
                <a:spcPts val="300"/>
              </a:spcBef>
              <a:spcAft>
                <a:spcPts val="0"/>
              </a:spcAft>
              <a:buNone/>
            </a:pPr>
            <a:r>
              <a:rPr lang="en-US" sz="900" dirty="0" smtClean="0">
                <a:latin typeface="Gotham Medium" charset="0"/>
                <a:ea typeface="Gotham Medium" charset="0"/>
                <a:cs typeface="Gotham Medium" charset="0"/>
              </a:rPr>
              <a:t>NATURALLY MORE with PROBIOTICS </a:t>
            </a:r>
          </a:p>
          <a:p>
            <a:pPr>
              <a:spcBef>
                <a:spcPts val="300"/>
              </a:spcBef>
              <a:spcAft>
                <a:spcPts val="0"/>
              </a:spcAft>
            </a:pPr>
            <a:r>
              <a:rPr lang="en-US" sz="900" dirty="0" smtClean="0">
                <a:latin typeface="+mn-lt"/>
                <a:ea typeface="Gotham Medium" charset="0"/>
                <a:cs typeface="Gotham Medium" charset="0"/>
              </a:rPr>
              <a:t>Probiotics developed with </a:t>
            </a:r>
            <a:r>
              <a:rPr lang="en-US" sz="900" dirty="0" err="1" smtClean="0">
                <a:latin typeface="+mn-lt"/>
                <a:ea typeface="Gotham Medium" charset="0"/>
                <a:cs typeface="Gotham Medium" charset="0"/>
              </a:rPr>
              <a:t>Ganeden</a:t>
            </a:r>
            <a:r>
              <a:rPr lang="en-US" sz="900" dirty="0" smtClean="0">
                <a:latin typeface="+mn-lt"/>
                <a:ea typeface="Gotham Medium" charset="0"/>
                <a:cs typeface="Gotham Medium" charset="0"/>
              </a:rPr>
              <a:t>; signature strain said to be more effective than yogurt cultures; flax for omegas</a:t>
            </a:r>
          </a:p>
          <a:p>
            <a:pPr>
              <a:spcBef>
                <a:spcPts val="300"/>
              </a:spcBef>
              <a:spcAft>
                <a:spcPts val="0"/>
              </a:spcAft>
            </a:pPr>
            <a:r>
              <a:rPr lang="en-US" sz="900" dirty="0" smtClean="0">
                <a:latin typeface="+mn-lt"/>
                <a:ea typeface="Gotham Medium" charset="0"/>
                <a:cs typeface="Gotham Medium" charset="0"/>
              </a:rPr>
              <a:t>Calling out peanut variety an appealing distinction: Organic Valencia Peanut Butter; </a:t>
            </a:r>
          </a:p>
          <a:p>
            <a:pPr>
              <a:spcBef>
                <a:spcPts val="300"/>
              </a:spcBef>
              <a:spcAft>
                <a:spcPts val="0"/>
              </a:spcAft>
            </a:pPr>
            <a:r>
              <a:rPr lang="en-US" sz="900" dirty="0" smtClean="0">
                <a:latin typeface="+mn-lt"/>
                <a:ea typeface="Gotham Medium" charset="0"/>
                <a:cs typeface="Gotham Medium" charset="0"/>
              </a:rPr>
              <a:t>Also Chocolate Hazelnut, Roasted Almond; in jars or pouch</a:t>
            </a:r>
          </a:p>
          <a:p>
            <a:pPr>
              <a:spcBef>
                <a:spcPts val="300"/>
              </a:spcBef>
              <a:spcAft>
                <a:spcPts val="0"/>
              </a:spcAft>
            </a:pPr>
            <a:r>
              <a:rPr lang="en-US" sz="900" dirty="0" smtClean="0">
                <a:latin typeface="+mn-lt"/>
                <a:ea typeface="Gotham Medium" charset="0"/>
                <a:cs typeface="Gotham Medium" charset="0"/>
              </a:rPr>
              <a:t>8g protein</a:t>
            </a:r>
          </a:p>
        </p:txBody>
      </p:sp>
      <p:sp>
        <p:nvSpPr>
          <p:cNvPr id="10" name="Text Placeholder 1"/>
          <p:cNvSpPr txBox="1">
            <a:spLocks/>
          </p:cNvSpPr>
          <p:nvPr/>
        </p:nvSpPr>
        <p:spPr bwMode="auto">
          <a:xfrm>
            <a:off x="3395901" y="3251428"/>
            <a:ext cx="2643950" cy="130979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0"/>
              </a:spcAft>
              <a:buNone/>
            </a:pPr>
            <a:r>
              <a:rPr lang="en-US" sz="900" dirty="0" smtClean="0">
                <a:latin typeface="Gotham Medium" charset="0"/>
                <a:ea typeface="Gotham Medium" charset="0"/>
                <a:cs typeface="Gotham Medium" charset="0"/>
              </a:rPr>
              <a:t>WILD FRIENDS NUT BUTTER PROTEIN +</a:t>
            </a:r>
            <a:endParaRPr lang="en-US" sz="900" dirty="0">
              <a:latin typeface="+mn-lt"/>
            </a:endParaRPr>
          </a:p>
          <a:p>
            <a:pPr>
              <a:spcBef>
                <a:spcPts val="300"/>
              </a:spcBef>
              <a:spcAft>
                <a:spcPts val="0"/>
              </a:spcAft>
            </a:pPr>
            <a:r>
              <a:rPr lang="en-US" sz="900" dirty="0" smtClean="0">
                <a:latin typeface="+mn-lt"/>
              </a:rPr>
              <a:t>All-natural nut butter brand extends into protein with three flavors of peanut and almond butter </a:t>
            </a:r>
          </a:p>
          <a:p>
            <a:pPr>
              <a:spcBef>
                <a:spcPts val="300"/>
              </a:spcBef>
              <a:spcAft>
                <a:spcPts val="0"/>
              </a:spcAft>
            </a:pPr>
            <a:r>
              <a:rPr lang="en-US" sz="900" dirty="0" smtClean="0">
                <a:latin typeface="+mn-lt"/>
              </a:rPr>
              <a:t>50% more protein from whey protein isolate</a:t>
            </a:r>
          </a:p>
          <a:p>
            <a:pPr>
              <a:spcBef>
                <a:spcPts val="300"/>
              </a:spcBef>
              <a:spcAft>
                <a:spcPts val="0"/>
              </a:spcAft>
            </a:pPr>
            <a:r>
              <a:rPr lang="en-US" sz="900" dirty="0" smtClean="0">
                <a:latin typeface="+mn-lt"/>
              </a:rPr>
              <a:t>10-12g per serving</a:t>
            </a:r>
          </a:p>
          <a:p>
            <a:pPr>
              <a:spcBef>
                <a:spcPts val="300"/>
              </a:spcBef>
              <a:spcAft>
                <a:spcPts val="0"/>
              </a:spcAft>
            </a:pPr>
            <a:r>
              <a:rPr lang="en-US" sz="900" dirty="0" smtClean="0">
                <a:latin typeface="+mn-lt"/>
              </a:rPr>
              <a:t>In single-serve packs or jars </a:t>
            </a:r>
          </a:p>
        </p:txBody>
      </p:sp>
      <p:sp>
        <p:nvSpPr>
          <p:cNvPr id="11" name="Text Placeholder 1"/>
          <p:cNvSpPr txBox="1">
            <a:spLocks/>
          </p:cNvSpPr>
          <p:nvPr/>
        </p:nvSpPr>
        <p:spPr bwMode="auto">
          <a:xfrm>
            <a:off x="6317256" y="3251428"/>
            <a:ext cx="2567037" cy="139629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0"/>
              </a:spcAft>
              <a:buNone/>
            </a:pPr>
            <a:r>
              <a:rPr lang="en-US" sz="900" dirty="0" smtClean="0">
                <a:latin typeface="Gotham Medium" charset="0"/>
                <a:ea typeface="Gotham Medium" charset="0"/>
                <a:cs typeface="Gotham Medium" charset="0"/>
              </a:rPr>
              <a:t>NUTS ‘N MORE PEANUT BUTTER</a:t>
            </a:r>
          </a:p>
          <a:p>
            <a:pPr>
              <a:spcBef>
                <a:spcPts val="300"/>
              </a:spcBef>
              <a:spcAft>
                <a:spcPts val="0"/>
              </a:spcAft>
            </a:pPr>
            <a:r>
              <a:rPr lang="en-US" sz="900" dirty="0" smtClean="0">
                <a:latin typeface="+mn-lt"/>
                <a:ea typeface="Gotham Medium" charset="0"/>
                <a:cs typeface="Gotham Medium" charset="0"/>
              </a:rPr>
              <a:t>“High Protein + Peanut Spread”</a:t>
            </a:r>
          </a:p>
          <a:p>
            <a:pPr>
              <a:spcBef>
                <a:spcPts val="300"/>
              </a:spcBef>
              <a:spcAft>
                <a:spcPts val="0"/>
              </a:spcAft>
            </a:pPr>
            <a:r>
              <a:rPr lang="en-US" sz="900" dirty="0" smtClean="0">
                <a:latin typeface="+mn-lt"/>
                <a:ea typeface="Gotham Medium" charset="0"/>
                <a:cs typeface="Gotham Medium" charset="0"/>
              </a:rPr>
              <a:t>Added whey and organic flax for 14g protein and omegas; xylitol </a:t>
            </a:r>
          </a:p>
          <a:p>
            <a:pPr>
              <a:spcBef>
                <a:spcPts val="300"/>
              </a:spcBef>
              <a:spcAft>
                <a:spcPts val="0"/>
              </a:spcAft>
            </a:pPr>
            <a:r>
              <a:rPr lang="en-US" sz="900" dirty="0" smtClean="0">
                <a:latin typeface="+mn-lt"/>
                <a:ea typeface="Gotham Medium" charset="0"/>
                <a:cs typeface="Gotham Medium" charset="0"/>
              </a:rPr>
              <a:t>Appeared on Shark Tank; sold online</a:t>
            </a:r>
          </a:p>
          <a:p>
            <a:pPr>
              <a:spcBef>
                <a:spcPts val="300"/>
              </a:spcBef>
              <a:spcAft>
                <a:spcPts val="0"/>
              </a:spcAft>
            </a:pPr>
            <a:r>
              <a:rPr lang="en-US" sz="900" dirty="0" smtClean="0">
                <a:latin typeface="+mn-lt"/>
                <a:ea typeface="Gotham Medium" charset="0"/>
                <a:cs typeface="Gotham Medium" charset="0"/>
              </a:rPr>
              <a:t>Birthday Cake, Chocolate Maple Pretzel, Cookie Butter among other flavors</a:t>
            </a:r>
          </a:p>
          <a:p>
            <a:pPr>
              <a:spcBef>
                <a:spcPts val="300"/>
              </a:spcBef>
              <a:spcAft>
                <a:spcPts val="0"/>
              </a:spcAft>
            </a:pPr>
            <a:endParaRPr lang="en-US" sz="900" dirty="0" smtClean="0">
              <a:latin typeface="+mn-lt"/>
              <a:ea typeface="Gotham Medium" charset="0"/>
              <a:cs typeface="Gotham Medium"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733" y="1116819"/>
            <a:ext cx="1840744" cy="1840744"/>
          </a:xfrm>
          <a:prstGeom prst="rect">
            <a:avLst/>
          </a:prstGeom>
        </p:spPr>
      </p:pic>
      <p:pic>
        <p:nvPicPr>
          <p:cNvPr id="5" name="Picture 4"/>
          <p:cNvPicPr>
            <a:picLocks noChangeAspect="1"/>
          </p:cNvPicPr>
          <p:nvPr/>
        </p:nvPicPr>
        <p:blipFill>
          <a:blip r:embed="rId3"/>
          <a:stretch>
            <a:fillRect/>
          </a:stretch>
        </p:blipFill>
        <p:spPr>
          <a:xfrm>
            <a:off x="3518086" y="959682"/>
            <a:ext cx="2161444" cy="2161444"/>
          </a:xfrm>
          <a:prstGeom prst="rect">
            <a:avLst/>
          </a:prstGeom>
        </p:spPr>
      </p:pic>
      <p:pic>
        <p:nvPicPr>
          <p:cNvPr id="7" name="Picture 6"/>
          <p:cNvPicPr>
            <a:picLocks noChangeAspect="1"/>
          </p:cNvPicPr>
          <p:nvPr/>
        </p:nvPicPr>
        <p:blipFill>
          <a:blip r:embed="rId4"/>
          <a:stretch>
            <a:fillRect/>
          </a:stretch>
        </p:blipFill>
        <p:spPr>
          <a:xfrm>
            <a:off x="6476379" y="1194929"/>
            <a:ext cx="1842400" cy="1785835"/>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87848" y="1295309"/>
            <a:ext cx="1217819" cy="1696957"/>
          </a:xfrm>
          <a:prstGeom prst="rect">
            <a:avLst/>
          </a:prstGeom>
        </p:spPr>
      </p:pic>
      <p:sp>
        <p:nvSpPr>
          <p:cNvPr id="12" name="Oval 11"/>
          <p:cNvSpPr/>
          <p:nvPr/>
        </p:nvSpPr>
        <p:spPr bwMode="auto">
          <a:xfrm>
            <a:off x="8041772" y="251434"/>
            <a:ext cx="556807"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2</a:t>
            </a:r>
          </a:p>
        </p:txBody>
      </p:sp>
    </p:spTree>
    <p:extLst>
      <p:ext uri="{BB962C8B-B14F-4D97-AF65-F5344CB8AC3E}">
        <p14:creationId xmlns:p14="http://schemas.microsoft.com/office/powerpoint/2010/main" val="1432353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C460C"/>
                </a:solidFill>
              </a:rPr>
              <a:t>New Guises: Nut “Meats”</a:t>
            </a:r>
            <a:endParaRPr lang="en-US" dirty="0">
              <a:solidFill>
                <a:srgbClr val="9C460C"/>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616" y="1321808"/>
            <a:ext cx="2344210" cy="1758158"/>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4630" y="1223901"/>
            <a:ext cx="1490471" cy="1973022"/>
          </a:xfrm>
          <a:prstGeom prst="rect">
            <a:avLst/>
          </a:prstGeom>
        </p:spPr>
      </p:pic>
      <p:pic>
        <p:nvPicPr>
          <p:cNvPr id="7" name="Picture 6"/>
          <p:cNvPicPr>
            <a:picLocks noChangeAspect="1"/>
          </p:cNvPicPr>
          <p:nvPr/>
        </p:nvPicPr>
        <p:blipFill>
          <a:blip r:embed="rId4"/>
          <a:stretch>
            <a:fillRect/>
          </a:stretch>
        </p:blipFill>
        <p:spPr>
          <a:xfrm>
            <a:off x="6434911" y="1132330"/>
            <a:ext cx="1558953" cy="2156164"/>
          </a:xfrm>
          <a:prstGeom prst="rect">
            <a:avLst/>
          </a:prstGeom>
        </p:spPr>
      </p:pic>
      <p:sp>
        <p:nvSpPr>
          <p:cNvPr id="8" name="Text Placeholder 1"/>
          <p:cNvSpPr txBox="1">
            <a:spLocks/>
          </p:cNvSpPr>
          <p:nvPr/>
        </p:nvSpPr>
        <p:spPr bwMode="auto">
          <a:xfrm>
            <a:off x="457200" y="3344723"/>
            <a:ext cx="2521292" cy="147944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0"/>
              </a:spcAft>
              <a:buFont typeface="Arial" charset="0"/>
              <a:buNone/>
            </a:pPr>
            <a:r>
              <a:rPr lang="en-US" sz="900" dirty="0" smtClean="0">
                <a:latin typeface="Gotham Medium" charset="0"/>
                <a:ea typeface="Gotham Medium" charset="0"/>
                <a:cs typeface="Gotham Medium" charset="0"/>
              </a:rPr>
              <a:t>FOODSERVICE VEGAN/VEGETARIAN</a:t>
            </a:r>
            <a:endParaRPr lang="en-US" sz="900" dirty="0" smtClean="0">
              <a:latin typeface="+mn-lt"/>
              <a:ea typeface="Gotham Medium" charset="0"/>
              <a:cs typeface="Gotham Medium" charset="0"/>
            </a:endParaRPr>
          </a:p>
          <a:p>
            <a:pPr>
              <a:spcBef>
                <a:spcPts val="300"/>
              </a:spcBef>
              <a:spcAft>
                <a:spcPts val="0"/>
              </a:spcAft>
            </a:pPr>
            <a:r>
              <a:rPr lang="en-US" sz="900" dirty="0" smtClean="0">
                <a:latin typeface="+mn-lt"/>
                <a:ea typeface="Gotham Medium" charset="0"/>
                <a:cs typeface="Gotham Medium" charset="0"/>
              </a:rPr>
              <a:t>Seed + Salt, S.F. vegan/paleo/GF prepared food café makes </a:t>
            </a:r>
            <a:r>
              <a:rPr lang="en-US" sz="900" dirty="0" smtClean="0">
                <a:latin typeface="Gotham Medium" charset="0"/>
                <a:ea typeface="Gotham Medium" charset="0"/>
                <a:cs typeface="Gotham Medium" charset="0"/>
              </a:rPr>
              <a:t>walnut</a:t>
            </a:r>
            <a:r>
              <a:rPr lang="en-US" sz="900" dirty="0" smtClean="0">
                <a:latin typeface="+mn-lt"/>
                <a:ea typeface="Gotham Medium" charset="0"/>
                <a:cs typeface="Gotham Medium" charset="0"/>
              </a:rPr>
              <a:t> chorizo for Taco Salad </a:t>
            </a:r>
          </a:p>
          <a:p>
            <a:pPr>
              <a:spcBef>
                <a:spcPts val="300"/>
              </a:spcBef>
              <a:spcAft>
                <a:spcPts val="0"/>
              </a:spcAft>
            </a:pPr>
            <a:r>
              <a:rPr lang="en-US" sz="900" dirty="0" smtClean="0">
                <a:latin typeface="+mn-lt"/>
                <a:ea typeface="Gotham Medium" charset="0"/>
                <a:cs typeface="Gotham Medium" charset="0"/>
              </a:rPr>
              <a:t>Seattle Marriott </a:t>
            </a:r>
            <a:r>
              <a:rPr lang="en-US" sz="900" dirty="0" err="1" smtClean="0">
                <a:latin typeface="+mn-lt"/>
                <a:ea typeface="Gotham Medium" charset="0"/>
                <a:cs typeface="Gotham Medium" charset="0"/>
              </a:rPr>
              <a:t>Queso</a:t>
            </a:r>
            <a:r>
              <a:rPr lang="en-US" sz="900" dirty="0" smtClean="0">
                <a:latin typeface="+mn-lt"/>
                <a:ea typeface="Gotham Medium" charset="0"/>
                <a:cs typeface="Gotham Medium" charset="0"/>
              </a:rPr>
              <a:t> </a:t>
            </a:r>
            <a:r>
              <a:rPr lang="en-US" sz="900" dirty="0" err="1" smtClean="0">
                <a:latin typeface="+mn-lt"/>
                <a:ea typeface="Gotham Medium" charset="0"/>
                <a:cs typeface="Gotham Medium" charset="0"/>
              </a:rPr>
              <a:t>Fundido</a:t>
            </a:r>
            <a:r>
              <a:rPr lang="en-US" sz="900" dirty="0" smtClean="0">
                <a:latin typeface="+mn-lt"/>
                <a:ea typeface="Gotham Medium" charset="0"/>
                <a:cs typeface="Gotham Medium" charset="0"/>
              </a:rPr>
              <a:t> with Walnut Chorizo top selling veg dish</a:t>
            </a:r>
          </a:p>
          <a:p>
            <a:pPr>
              <a:spcBef>
                <a:spcPts val="300"/>
              </a:spcBef>
              <a:spcAft>
                <a:spcPts val="0"/>
              </a:spcAft>
            </a:pPr>
            <a:r>
              <a:rPr lang="en-US" sz="900" dirty="0" smtClean="0">
                <a:latin typeface="+mn-lt"/>
                <a:ea typeface="Gotham Medium" charset="0"/>
                <a:cs typeface="Gotham Medium" charset="0"/>
              </a:rPr>
              <a:t>Recipes promoted by the California Walnut Board</a:t>
            </a:r>
          </a:p>
        </p:txBody>
      </p:sp>
      <p:sp>
        <p:nvSpPr>
          <p:cNvPr id="9" name="Text Placeholder 1"/>
          <p:cNvSpPr txBox="1">
            <a:spLocks/>
          </p:cNvSpPr>
          <p:nvPr/>
        </p:nvSpPr>
        <p:spPr bwMode="auto">
          <a:xfrm>
            <a:off x="3315475" y="3345113"/>
            <a:ext cx="2513049" cy="1616354"/>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0"/>
              </a:spcAft>
              <a:buNone/>
            </a:pPr>
            <a:r>
              <a:rPr lang="en-US" sz="900" dirty="0" smtClean="0">
                <a:latin typeface="Gotham Medium" charset="0"/>
                <a:ea typeface="Gotham Medium" charset="0"/>
                <a:cs typeface="Gotham Medium" charset="0"/>
              </a:rPr>
              <a:t>NUT CASE VEGAN MEATS</a:t>
            </a:r>
            <a:endParaRPr lang="en-US" sz="900" dirty="0">
              <a:latin typeface="Gotham Medium" charset="0"/>
              <a:ea typeface="Gotham Medium" charset="0"/>
              <a:cs typeface="Gotham Medium" charset="0"/>
            </a:endParaRPr>
          </a:p>
          <a:p>
            <a:pPr>
              <a:spcBef>
                <a:spcPts val="300"/>
              </a:spcBef>
              <a:spcAft>
                <a:spcPts val="0"/>
              </a:spcAft>
            </a:pPr>
            <a:r>
              <a:rPr lang="en-US" sz="900" dirty="0" smtClean="0">
                <a:latin typeface="+mn-lt"/>
              </a:rPr>
              <a:t>Physician-entrepreneurs vegetarians developed Nut Case Vegan Meats in Grand Rapids, Michigan </a:t>
            </a:r>
          </a:p>
          <a:p>
            <a:pPr>
              <a:spcBef>
                <a:spcPts val="300"/>
              </a:spcBef>
              <a:spcAft>
                <a:spcPts val="0"/>
              </a:spcAft>
            </a:pPr>
            <a:r>
              <a:rPr lang="en-US" sz="900" dirty="0" smtClean="0">
                <a:latin typeface="+mn-lt"/>
              </a:rPr>
              <a:t>Blend of brown rice, quinoa, </a:t>
            </a:r>
            <a:r>
              <a:rPr lang="en-US" sz="900" dirty="0" smtClean="0">
                <a:latin typeface="Gotham Medium" charset="0"/>
                <a:ea typeface="Gotham Medium" charset="0"/>
                <a:cs typeface="Gotham Medium" charset="0"/>
              </a:rPr>
              <a:t>walnuts, hazelnuts</a:t>
            </a:r>
            <a:r>
              <a:rPr lang="en-US" sz="900" dirty="0" smtClean="0">
                <a:latin typeface="+mn-lt"/>
              </a:rPr>
              <a:t>, seeds and spices </a:t>
            </a:r>
          </a:p>
          <a:p>
            <a:pPr>
              <a:spcBef>
                <a:spcPts val="300"/>
              </a:spcBef>
              <a:spcAft>
                <a:spcPts val="0"/>
              </a:spcAft>
            </a:pPr>
            <a:r>
              <a:rPr lang="en-US" sz="900" dirty="0" smtClean="0">
                <a:latin typeface="+mn-lt"/>
              </a:rPr>
              <a:t>Chorizo, Hot Italian Sausage, Burgers, Breakfast Sausages </a:t>
            </a:r>
          </a:p>
          <a:p>
            <a:pPr>
              <a:spcBef>
                <a:spcPts val="300"/>
              </a:spcBef>
              <a:spcAft>
                <a:spcPts val="0"/>
              </a:spcAft>
            </a:pPr>
            <a:r>
              <a:rPr lang="en-US" sz="900" dirty="0" smtClean="0">
                <a:latin typeface="+mn-lt"/>
              </a:rPr>
              <a:t>Sold fresh in local stores or online</a:t>
            </a:r>
          </a:p>
        </p:txBody>
      </p:sp>
      <p:sp>
        <p:nvSpPr>
          <p:cNvPr id="10" name="Text Placeholder 1"/>
          <p:cNvSpPr txBox="1">
            <a:spLocks/>
          </p:cNvSpPr>
          <p:nvPr/>
        </p:nvSpPr>
        <p:spPr bwMode="auto">
          <a:xfrm>
            <a:off x="6165507" y="3353579"/>
            <a:ext cx="2656337" cy="147944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0"/>
              </a:spcAft>
              <a:buNone/>
            </a:pPr>
            <a:r>
              <a:rPr lang="en-US" sz="900" dirty="0" smtClean="0">
                <a:latin typeface="Gotham Medium" charset="0"/>
                <a:ea typeface="Gotham Medium" charset="0"/>
                <a:cs typeface="Gotham Medium" charset="0"/>
              </a:rPr>
              <a:t>NEAT MEAT REPLACEMENT MIX</a:t>
            </a:r>
          </a:p>
          <a:p>
            <a:pPr>
              <a:spcBef>
                <a:spcPts val="300"/>
              </a:spcBef>
              <a:spcAft>
                <a:spcPts val="0"/>
              </a:spcAft>
            </a:pPr>
            <a:r>
              <a:rPr lang="en-US" sz="900" dirty="0" smtClean="0">
                <a:latin typeface="+mn-lt"/>
                <a:ea typeface="Gotham Medium" charset="0"/>
                <a:cs typeface="Gotham Medium" charset="0"/>
              </a:rPr>
              <a:t>Founder inspired to create meat substitutes for vegetarian kids </a:t>
            </a:r>
          </a:p>
          <a:p>
            <a:pPr>
              <a:spcBef>
                <a:spcPts val="300"/>
              </a:spcBef>
              <a:spcAft>
                <a:spcPts val="0"/>
              </a:spcAft>
            </a:pPr>
            <a:r>
              <a:rPr lang="en-US" sz="900" dirty="0" smtClean="0">
                <a:latin typeface="+mn-lt"/>
                <a:ea typeface="Gotham Medium" charset="0"/>
                <a:cs typeface="Gotham Medium" charset="0"/>
              </a:rPr>
              <a:t>Converted fresh product to shelf-stable mix with added eggs and water to sell</a:t>
            </a:r>
          </a:p>
          <a:p>
            <a:pPr>
              <a:spcBef>
                <a:spcPts val="300"/>
              </a:spcBef>
              <a:spcAft>
                <a:spcPts val="0"/>
              </a:spcAft>
            </a:pPr>
            <a:r>
              <a:rPr lang="en-US" sz="900" dirty="0" smtClean="0">
                <a:latin typeface="Gotham Medium" charset="0"/>
                <a:ea typeface="Gotham Medium" charset="0"/>
                <a:cs typeface="Gotham Medium" charset="0"/>
              </a:rPr>
              <a:t>Pecans</a:t>
            </a:r>
            <a:r>
              <a:rPr lang="en-US" sz="900" dirty="0" smtClean="0">
                <a:latin typeface="+mn-lt"/>
                <a:ea typeface="Gotham Medium" charset="0"/>
                <a:cs typeface="Gotham Medium" charset="0"/>
              </a:rPr>
              <a:t>, garbanzo beans, gluten-free oats and cornmeal, seasonings </a:t>
            </a:r>
          </a:p>
          <a:p>
            <a:pPr>
              <a:spcBef>
                <a:spcPts val="300"/>
              </a:spcBef>
              <a:spcAft>
                <a:spcPts val="0"/>
              </a:spcAft>
            </a:pPr>
            <a:r>
              <a:rPr lang="en-US" sz="900" dirty="0"/>
              <a:t>O</a:t>
            </a:r>
            <a:r>
              <a:rPr lang="en-US" sz="900" dirty="0" smtClean="0"/>
              <a:t>riginal</a:t>
            </a:r>
            <a:r>
              <a:rPr lang="en-US" sz="900" dirty="0"/>
              <a:t>, Italian, Mexican, </a:t>
            </a:r>
            <a:r>
              <a:rPr lang="en-US" sz="900" dirty="0" smtClean="0"/>
              <a:t>Breakfast flavors; Neat also makes an egg substitute</a:t>
            </a:r>
            <a:endParaRPr lang="en-US" sz="900" dirty="0" smtClean="0">
              <a:latin typeface="+mn-lt"/>
              <a:ea typeface="Gotham Medium" charset="0"/>
              <a:cs typeface="Gotham Medium" charset="0"/>
            </a:endParaRPr>
          </a:p>
          <a:p>
            <a:pPr>
              <a:spcBef>
                <a:spcPts val="300"/>
              </a:spcBef>
              <a:spcAft>
                <a:spcPts val="0"/>
              </a:spcAft>
            </a:pPr>
            <a:endParaRPr lang="en-US" sz="900" dirty="0" smtClean="0">
              <a:latin typeface="+mn-lt"/>
              <a:ea typeface="Gotham Medium" charset="0"/>
              <a:cs typeface="Gotham Medium" charset="0"/>
            </a:endParaRPr>
          </a:p>
          <a:p>
            <a:pPr>
              <a:spcBef>
                <a:spcPts val="300"/>
              </a:spcBef>
              <a:spcAft>
                <a:spcPts val="0"/>
              </a:spcAft>
            </a:pPr>
            <a:endParaRPr lang="en-US" sz="900" dirty="0" smtClean="0">
              <a:latin typeface="+mn-lt"/>
              <a:ea typeface="Gotham Medium" charset="0"/>
              <a:cs typeface="Gotham Medium" charset="0"/>
            </a:endParaRPr>
          </a:p>
        </p:txBody>
      </p:sp>
      <p:sp>
        <p:nvSpPr>
          <p:cNvPr id="11" name="Oval 10"/>
          <p:cNvSpPr/>
          <p:nvPr/>
        </p:nvSpPr>
        <p:spPr bwMode="auto">
          <a:xfrm>
            <a:off x="8041772" y="251434"/>
            <a:ext cx="556807"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rgbClr val="FFFFFF"/>
                </a:solidFill>
                <a:latin typeface="Trebuchet MS"/>
              </a:rPr>
              <a:t>2</a:t>
            </a:r>
            <a:endParaRPr lang="en-US" sz="2000" b="1" dirty="0">
              <a:solidFill>
                <a:srgbClr val="FFFFFF"/>
              </a:solidFill>
              <a:latin typeface="Trebuchet MS"/>
            </a:endParaRPr>
          </a:p>
        </p:txBody>
      </p:sp>
    </p:spTree>
    <p:extLst>
      <p:ext uri="{BB962C8B-B14F-4D97-AF65-F5344CB8AC3E}">
        <p14:creationId xmlns:p14="http://schemas.microsoft.com/office/powerpoint/2010/main" val="1670595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286"/>
            <a:ext cx="8229600" cy="420296"/>
          </a:xfrm>
        </p:spPr>
        <p:txBody>
          <a:bodyPr/>
          <a:lstStyle/>
          <a:p>
            <a:r>
              <a:rPr lang="en-US" dirty="0" smtClean="0">
                <a:solidFill>
                  <a:srgbClr val="7030A0"/>
                </a:solidFill>
              </a:rPr>
              <a:t>Flavorings &amp; Seasoning </a:t>
            </a:r>
            <a:r>
              <a:rPr lang="en-US" dirty="0" smtClean="0">
                <a:solidFill>
                  <a:schemeClr val="tx1">
                    <a:lumMod val="50000"/>
                  </a:schemeClr>
                </a:solidFill>
              </a:rPr>
              <a:t>by trend maturity</a:t>
            </a:r>
            <a:endParaRPr lang="en-US" dirty="0">
              <a:solidFill>
                <a:schemeClr val="tx1">
                  <a:lumMod val="50000"/>
                </a:schemeClr>
              </a:solidFill>
            </a:endParaRPr>
          </a:p>
        </p:txBody>
      </p:sp>
      <p:sp>
        <p:nvSpPr>
          <p:cNvPr id="7" name="Oval 6"/>
          <p:cNvSpPr/>
          <p:nvPr/>
        </p:nvSpPr>
        <p:spPr bwMode="auto">
          <a:xfrm>
            <a:off x="1050243" y="1266647"/>
            <a:ext cx="446751" cy="445723"/>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
        <p:nvSpPr>
          <p:cNvPr id="8" name="Oval 7"/>
          <p:cNvSpPr/>
          <p:nvPr/>
        </p:nvSpPr>
        <p:spPr bwMode="auto">
          <a:xfrm>
            <a:off x="3219703" y="1244079"/>
            <a:ext cx="437975" cy="468291"/>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2</a:t>
            </a:r>
          </a:p>
        </p:txBody>
      </p:sp>
      <p:sp>
        <p:nvSpPr>
          <p:cNvPr id="9" name="Oval 8"/>
          <p:cNvSpPr/>
          <p:nvPr/>
        </p:nvSpPr>
        <p:spPr bwMode="auto">
          <a:xfrm>
            <a:off x="5272620" y="1223563"/>
            <a:ext cx="462230" cy="488807"/>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3</a:t>
            </a:r>
          </a:p>
        </p:txBody>
      </p:sp>
      <p:sp>
        <p:nvSpPr>
          <p:cNvPr id="10" name="Oval 9"/>
          <p:cNvSpPr/>
          <p:nvPr/>
        </p:nvSpPr>
        <p:spPr bwMode="auto">
          <a:xfrm>
            <a:off x="7300631" y="1190008"/>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4</a:t>
            </a:r>
          </a:p>
        </p:txBody>
      </p:sp>
      <p:sp>
        <p:nvSpPr>
          <p:cNvPr id="13" name="Text Placeholder 4"/>
          <p:cNvSpPr txBox="1">
            <a:spLocks/>
          </p:cNvSpPr>
          <p:nvPr/>
        </p:nvSpPr>
        <p:spPr>
          <a:xfrm>
            <a:off x="4982771" y="2013437"/>
            <a:ext cx="1727725"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Japanese Miso</a:t>
            </a:r>
            <a:endParaRPr lang="en-US" sz="1400" dirty="0">
              <a:solidFill>
                <a:schemeClr val="tx1">
                  <a:lumMod val="50000"/>
                </a:schemeClr>
              </a:solidFill>
              <a:latin typeface="Gotham Medium" charset="0"/>
              <a:ea typeface="Gotham Medium" charset="0"/>
              <a:cs typeface="Gotham Medium" charset="0"/>
            </a:endParaRPr>
          </a:p>
        </p:txBody>
      </p:sp>
      <p:sp>
        <p:nvSpPr>
          <p:cNvPr id="14" name="Text Placeholder 4"/>
          <p:cNvSpPr txBox="1">
            <a:spLocks/>
          </p:cNvSpPr>
          <p:nvPr/>
        </p:nvSpPr>
        <p:spPr>
          <a:xfrm>
            <a:off x="4749434" y="2001666"/>
            <a:ext cx="1788393" cy="1945632"/>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Bef>
                <a:spcPts val="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5" name="Text Placeholder 4"/>
          <p:cNvSpPr txBox="1">
            <a:spLocks/>
          </p:cNvSpPr>
          <p:nvPr/>
        </p:nvSpPr>
        <p:spPr>
          <a:xfrm>
            <a:off x="2578671" y="2013437"/>
            <a:ext cx="2072239" cy="2261545"/>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Hops Beyond Beer</a:t>
            </a:r>
          </a:p>
          <a:p>
            <a:pPr marL="0" indent="0">
              <a:spcBef>
                <a:spcPts val="900"/>
              </a:spcBef>
              <a:spcAft>
                <a:spcPts val="600"/>
              </a:spcAft>
              <a:buNone/>
            </a:pPr>
            <a:r>
              <a:rPr lang="en-US" sz="1400" dirty="0">
                <a:solidFill>
                  <a:schemeClr val="tx1">
                    <a:lumMod val="50000"/>
                  </a:schemeClr>
                </a:solidFill>
                <a:latin typeface="Gotham Medium" charset="0"/>
                <a:ea typeface="Gotham Medium" charset="0"/>
                <a:cs typeface="Gotham Medium" charset="0"/>
              </a:rPr>
              <a:t>Seaweed </a:t>
            </a:r>
            <a:r>
              <a:rPr lang="en-US" sz="1400" dirty="0" smtClean="0">
                <a:solidFill>
                  <a:schemeClr val="tx1">
                    <a:lumMod val="50000"/>
                  </a:schemeClr>
                </a:solidFill>
                <a:latin typeface="Gotham Medium" charset="0"/>
                <a:ea typeface="Gotham Medium" charset="0"/>
                <a:cs typeface="Gotham Medium" charset="0"/>
              </a:rPr>
              <a:t>Basics</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Seaweed Condiments</a:t>
            </a:r>
          </a:p>
          <a:p>
            <a:pPr marL="0" indent="0">
              <a:spcBef>
                <a:spcPts val="900"/>
              </a:spcBef>
              <a:spcAft>
                <a:spcPts val="600"/>
              </a:spcAft>
              <a:buNone/>
            </a:pPr>
            <a:r>
              <a:rPr lang="en-US" sz="1400" dirty="0" smtClean="0">
                <a:solidFill>
                  <a:schemeClr val="tx1">
                    <a:lumMod val="50000"/>
                  </a:schemeClr>
                </a:solidFill>
                <a:latin typeface="Gotham Medium" charset="0"/>
                <a:ea typeface="Gotham Medium" charset="0"/>
                <a:cs typeface="Gotham Medium" charset="0"/>
              </a:rPr>
              <a:t>Filipino Ube</a:t>
            </a:r>
          </a:p>
          <a:p>
            <a:pPr marL="0" indent="0">
              <a:spcBef>
                <a:spcPts val="900"/>
              </a:spcBef>
              <a:spcAft>
                <a:spcPts val="600"/>
              </a:spcAft>
              <a:buNone/>
            </a:pPr>
            <a:endParaRPr lang="en-US" sz="1400" dirty="0">
              <a:solidFill>
                <a:schemeClr val="tx1">
                  <a:lumMod val="50000"/>
                </a:schemeClr>
              </a:solidFill>
              <a:latin typeface="Gotham Medium" charset="0"/>
              <a:ea typeface="Gotham Medium" charset="0"/>
              <a:cs typeface="Gotham Medium" charset="0"/>
            </a:endParaRPr>
          </a:p>
          <a:p>
            <a:pPr marL="0" indent="0">
              <a:spcBef>
                <a:spcPts val="900"/>
              </a:spcBef>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0" indent="0">
              <a:spcAft>
                <a:spcPts val="600"/>
              </a:spcAft>
              <a:buNone/>
            </a:pPr>
            <a:endParaRPr lang="en-US" sz="1400" dirty="0" smtClean="0">
              <a:solidFill>
                <a:schemeClr val="tx1">
                  <a:lumMod val="50000"/>
                </a:schemeClr>
              </a:solidFill>
              <a:latin typeface="Gotham Medium" charset="0"/>
              <a:ea typeface="Gotham Medium" charset="0"/>
              <a:cs typeface="Gotham Medium" charset="0"/>
            </a:endParaRPr>
          </a:p>
          <a:p>
            <a:pPr marL="115888" indent="-115888">
              <a:spcBef>
                <a:spcPts val="0"/>
              </a:spcBef>
              <a:spcAft>
                <a:spcPts val="600"/>
              </a:spcAft>
            </a:pPr>
            <a:endParaRPr lang="en-US" sz="1000" dirty="0" smtClean="0">
              <a:solidFill>
                <a:schemeClr val="tx1">
                  <a:lumMod val="50000"/>
                </a:schemeClr>
              </a:solidFill>
              <a:latin typeface="Gotham Medium" charset="0"/>
              <a:ea typeface="Gotham Medium" charset="0"/>
              <a:cs typeface="Gotham Medium" charset="0"/>
            </a:endParaRPr>
          </a:p>
        </p:txBody>
      </p:sp>
      <p:sp>
        <p:nvSpPr>
          <p:cNvPr id="16" name="Text Placeholder 4"/>
          <p:cNvSpPr txBox="1">
            <a:spLocks/>
          </p:cNvSpPr>
          <p:nvPr/>
        </p:nvSpPr>
        <p:spPr>
          <a:xfrm>
            <a:off x="457200" y="2018612"/>
            <a:ext cx="1995069" cy="296751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endParaRPr lang="en-US" sz="1400" dirty="0" smtClean="0">
              <a:solidFill>
                <a:schemeClr val="tx1">
                  <a:lumMod val="50000"/>
                </a:schemeClr>
              </a:solidFill>
              <a:latin typeface="+mn-lt"/>
              <a:ea typeface="Gotham Medium" charset="0"/>
              <a:cs typeface="Gotham Medium" charset="0"/>
            </a:endParaRPr>
          </a:p>
        </p:txBody>
      </p:sp>
      <p:cxnSp>
        <p:nvCxnSpPr>
          <p:cNvPr id="6" name="Straight Connector 5"/>
          <p:cNvCxnSpPr/>
          <p:nvPr/>
        </p:nvCxnSpPr>
        <p:spPr>
          <a:xfrm flipH="1" flipV="1">
            <a:off x="2475397" y="2001666"/>
            <a:ext cx="7147" cy="20316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800325" y="2001666"/>
            <a:ext cx="4434" cy="20316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6883166" y="1964319"/>
            <a:ext cx="13514" cy="2020326"/>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18" name="Text Placeholder 4"/>
          <p:cNvSpPr txBox="1">
            <a:spLocks/>
          </p:cNvSpPr>
          <p:nvPr/>
        </p:nvSpPr>
        <p:spPr>
          <a:xfrm>
            <a:off x="533756" y="2018610"/>
            <a:ext cx="1918513" cy="2014683"/>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0"/>
              </a:spcAft>
              <a:buNone/>
            </a:pPr>
            <a:r>
              <a:rPr lang="en-US" sz="1400" dirty="0" err="1" smtClean="0">
                <a:solidFill>
                  <a:schemeClr val="tx1">
                    <a:lumMod val="50000"/>
                  </a:schemeClr>
                </a:solidFill>
                <a:latin typeface="Gotham Medium" charset="0"/>
                <a:ea typeface="Gotham Medium" charset="0"/>
                <a:cs typeface="Gotham Medium" charset="0"/>
              </a:rPr>
              <a:t>Pandan</a:t>
            </a:r>
            <a:endParaRPr lang="en-US" sz="1400" dirty="0" smtClean="0">
              <a:solidFill>
                <a:schemeClr val="tx1">
                  <a:lumMod val="50000"/>
                </a:schemeClr>
              </a:solidFill>
              <a:latin typeface="Gotham Medium" charset="0"/>
              <a:ea typeface="Gotham Medium" charset="0"/>
              <a:cs typeface="Gotham Medium" charset="0"/>
            </a:endParaRPr>
          </a:p>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Cannabis</a:t>
            </a:r>
          </a:p>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Japanese Koji</a:t>
            </a:r>
          </a:p>
          <a:p>
            <a:pPr marL="0" indent="0">
              <a:spcBef>
                <a:spcPts val="900"/>
              </a:spcBef>
              <a:spcAft>
                <a:spcPts val="0"/>
              </a:spcAft>
              <a:buNone/>
            </a:pPr>
            <a:r>
              <a:rPr lang="en-US" sz="1400" dirty="0" smtClean="0">
                <a:solidFill>
                  <a:schemeClr val="tx1">
                    <a:lumMod val="50000"/>
                  </a:schemeClr>
                </a:solidFill>
                <a:latin typeface="Gotham Medium" charset="0"/>
                <a:ea typeface="Gotham Medium" charset="0"/>
                <a:cs typeface="Gotham Medium" charset="0"/>
              </a:rPr>
              <a:t>Filipino Flavor &amp; Adobo</a:t>
            </a:r>
          </a:p>
          <a:p>
            <a:pPr marL="0" indent="0">
              <a:spcBef>
                <a:spcPts val="900"/>
              </a:spcBef>
              <a:spcAft>
                <a:spcPts val="0"/>
              </a:spcAft>
              <a:buNone/>
            </a:pPr>
            <a:endParaRPr lang="en-US" sz="1400" dirty="0" smtClean="0">
              <a:solidFill>
                <a:schemeClr val="tx1">
                  <a:lumMod val="50000"/>
                </a:schemeClr>
              </a:solidFill>
              <a:latin typeface="Gotham Medium" charset="0"/>
              <a:ea typeface="Gotham Medium" charset="0"/>
              <a:cs typeface="Gotham Medium" charset="0"/>
            </a:endParaRPr>
          </a:p>
        </p:txBody>
      </p:sp>
      <p:sp>
        <p:nvSpPr>
          <p:cNvPr id="19" name="Oval 18"/>
          <p:cNvSpPr/>
          <p:nvPr/>
        </p:nvSpPr>
        <p:spPr>
          <a:xfrm>
            <a:off x="330798" y="2915776"/>
            <a:ext cx="1971929" cy="809557"/>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503161" y="3320554"/>
            <a:ext cx="1586240" cy="540246"/>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26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Filipino Flavor</a:t>
            </a:r>
            <a:endParaRPr lang="en-US" dirty="0">
              <a:solidFill>
                <a:srgbClr val="7030A0"/>
              </a:solidFill>
            </a:endParaRPr>
          </a:p>
        </p:txBody>
      </p:sp>
      <p:sp>
        <p:nvSpPr>
          <p:cNvPr id="3" name="Text Placeholder 2"/>
          <p:cNvSpPr>
            <a:spLocks noGrp="1"/>
          </p:cNvSpPr>
          <p:nvPr>
            <p:ph type="body" sz="quarter" idx="10"/>
          </p:nvPr>
        </p:nvSpPr>
        <p:spPr>
          <a:xfrm>
            <a:off x="457200" y="1080447"/>
            <a:ext cx="3818467" cy="3778514"/>
          </a:xfrm>
        </p:spPr>
        <p:txBody>
          <a:bodyPr/>
          <a:lstStyle/>
          <a:p>
            <a:r>
              <a:rPr lang="en-US" sz="1000" dirty="0" smtClean="0"/>
              <a:t>Is 2017 the year Filipino cuisine becomes easier to find? </a:t>
            </a:r>
          </a:p>
          <a:p>
            <a:r>
              <a:rPr lang="en-US" sz="1000" dirty="0" smtClean="0">
                <a:latin typeface="Gotham Medium" charset="0"/>
                <a:ea typeface="Gotham Medium" charset="0"/>
                <a:cs typeface="Gotham Medium" charset="0"/>
              </a:rPr>
              <a:t>Complex comfort cuisine </a:t>
            </a:r>
            <a:r>
              <a:rPr lang="en-US" sz="1000" dirty="0" smtClean="0"/>
              <a:t>best suited to home cooks and family meals </a:t>
            </a:r>
          </a:p>
          <a:p>
            <a:r>
              <a:rPr lang="en-US" sz="1000" dirty="0" smtClean="0"/>
              <a:t>Reflects </a:t>
            </a:r>
            <a:r>
              <a:rPr lang="en-US" sz="1000" dirty="0"/>
              <a:t>centuries of </a:t>
            </a:r>
            <a:r>
              <a:rPr lang="en-US" sz="1000" dirty="0">
                <a:latin typeface="Gotham Medium" charset="0"/>
                <a:ea typeface="Gotham Medium" charset="0"/>
                <a:cs typeface="Gotham Medium" charset="0"/>
              </a:rPr>
              <a:t>Spanish</a:t>
            </a:r>
            <a:r>
              <a:rPr lang="en-US" sz="1000" dirty="0"/>
              <a:t> rule, waves of </a:t>
            </a:r>
            <a:r>
              <a:rPr lang="en-US" sz="1000" dirty="0">
                <a:latin typeface="Gotham Medium" charset="0"/>
                <a:ea typeface="Gotham Medium" charset="0"/>
                <a:cs typeface="Gotham Medium" charset="0"/>
              </a:rPr>
              <a:t>Asian</a:t>
            </a:r>
            <a:r>
              <a:rPr lang="en-US" sz="1000" dirty="0"/>
              <a:t> and </a:t>
            </a:r>
            <a:r>
              <a:rPr lang="en-US" sz="1000" dirty="0">
                <a:latin typeface="Gotham Medium" charset="0"/>
                <a:ea typeface="Gotham Medium" charset="0"/>
                <a:cs typeface="Gotham Medium" charset="0"/>
              </a:rPr>
              <a:t>Malaysian</a:t>
            </a:r>
            <a:r>
              <a:rPr lang="en-US" sz="1000" dirty="0"/>
              <a:t> </a:t>
            </a:r>
            <a:r>
              <a:rPr lang="en-US" sz="1000" dirty="0" smtClean="0"/>
              <a:t>immigrants, </a:t>
            </a:r>
            <a:r>
              <a:rPr lang="en-US" sz="1000" dirty="0"/>
              <a:t>and </a:t>
            </a:r>
            <a:r>
              <a:rPr lang="en-US" sz="1000" dirty="0" smtClean="0"/>
              <a:t>a touch of </a:t>
            </a:r>
            <a:r>
              <a:rPr lang="en-US" sz="1000" dirty="0" smtClean="0">
                <a:latin typeface="Gotham Medium" charset="0"/>
                <a:ea typeface="Gotham Medium" charset="0"/>
                <a:cs typeface="Gotham Medium" charset="0"/>
              </a:rPr>
              <a:t>American</a:t>
            </a:r>
            <a:r>
              <a:rPr lang="en-US" sz="1000" dirty="0" smtClean="0"/>
              <a:t> </a:t>
            </a:r>
            <a:r>
              <a:rPr lang="en-US" sz="1000" dirty="0"/>
              <a:t>military </a:t>
            </a:r>
            <a:r>
              <a:rPr lang="en-US" sz="1000" dirty="0" smtClean="0"/>
              <a:t>occupation (that would be the Spam)</a:t>
            </a:r>
            <a:endParaRPr lang="en-US" sz="1000" dirty="0"/>
          </a:p>
          <a:p>
            <a:r>
              <a:rPr lang="en-US" sz="1000" dirty="0">
                <a:latin typeface="Gotham Medium" charset="0"/>
                <a:ea typeface="Gotham Medium" charset="0"/>
                <a:cs typeface="Gotham Medium" charset="0"/>
              </a:rPr>
              <a:t>L</a:t>
            </a:r>
            <a:r>
              <a:rPr lang="en-US" sz="1000" dirty="0" smtClean="0">
                <a:latin typeface="Gotham Medium" charset="0"/>
                <a:ea typeface="Gotham Medium" charset="0"/>
                <a:cs typeface="Gotham Medium" charset="0"/>
              </a:rPr>
              <a:t>ong </a:t>
            </a:r>
            <a:r>
              <a:rPr lang="en-US" sz="1000" dirty="0">
                <a:latin typeface="Gotham Medium" charset="0"/>
                <a:ea typeface="Gotham Medium" charset="0"/>
                <a:cs typeface="Gotham Medium" charset="0"/>
              </a:rPr>
              <a:t>history of </a:t>
            </a:r>
            <a:r>
              <a:rPr lang="en-US" sz="1000" dirty="0" smtClean="0">
                <a:latin typeface="Gotham Medium" charset="0"/>
                <a:ea typeface="Gotham Medium" charset="0"/>
                <a:cs typeface="Gotham Medium" charset="0"/>
              </a:rPr>
              <a:t>fusion </a:t>
            </a:r>
            <a:r>
              <a:rPr lang="en-US" sz="1000" dirty="0" smtClean="0"/>
              <a:t>complicated </a:t>
            </a:r>
            <a:r>
              <a:rPr lang="en-US" sz="1000" dirty="0"/>
              <a:t>by the geography of an </a:t>
            </a:r>
            <a:r>
              <a:rPr lang="en-US" sz="1000" dirty="0" smtClean="0"/>
              <a:t>archipelago; lots of regional variations </a:t>
            </a:r>
          </a:p>
          <a:p>
            <a:r>
              <a:rPr lang="en-US" sz="1000" dirty="0" smtClean="0"/>
              <a:t>Mixes indigenous </a:t>
            </a:r>
            <a:r>
              <a:rPr lang="en-US" sz="1000" dirty="0"/>
              <a:t>tropical ingredients like fruit and fish </a:t>
            </a:r>
            <a:r>
              <a:rPr lang="en-US" sz="1000" dirty="0" smtClean="0"/>
              <a:t>with </a:t>
            </a:r>
            <a:r>
              <a:rPr lang="en-US" sz="1000" dirty="0"/>
              <a:t>Spanish pork and vinegar as well as Chinese soy sauce, </a:t>
            </a:r>
            <a:r>
              <a:rPr lang="en-US" sz="1000" dirty="0" smtClean="0"/>
              <a:t>garlic, ginger </a:t>
            </a:r>
            <a:r>
              <a:rPr lang="en-US" sz="1000" dirty="0"/>
              <a:t>and </a:t>
            </a:r>
            <a:r>
              <a:rPr lang="en-US" sz="1000" dirty="0" smtClean="0"/>
              <a:t>noodles</a:t>
            </a:r>
          </a:p>
          <a:p>
            <a:r>
              <a:rPr lang="en-US" sz="1000" dirty="0" smtClean="0">
                <a:latin typeface="Gotham Medium" charset="0"/>
                <a:ea typeface="Gotham Medium" charset="0"/>
                <a:cs typeface="Gotham Medium" charset="0"/>
              </a:rPr>
              <a:t>Salty-sweet-sour flavor profiles </a:t>
            </a:r>
            <a:r>
              <a:rPr lang="en-US" sz="1000" dirty="0" smtClean="0"/>
              <a:t>(</a:t>
            </a:r>
            <a:r>
              <a:rPr lang="en-US" sz="1000" i="1" dirty="0" err="1" smtClean="0"/>
              <a:t>tamis</a:t>
            </a:r>
            <a:r>
              <a:rPr lang="en-US" sz="1000" i="1" dirty="0" smtClean="0"/>
              <a:t>, </a:t>
            </a:r>
            <a:r>
              <a:rPr lang="en-US" sz="1000" i="1" dirty="0" err="1" smtClean="0"/>
              <a:t>asim</a:t>
            </a:r>
            <a:r>
              <a:rPr lang="en-US" sz="1000" i="1" dirty="0" smtClean="0"/>
              <a:t>, </a:t>
            </a:r>
            <a:r>
              <a:rPr lang="en-US" sz="1000" i="1" dirty="0" err="1" smtClean="0"/>
              <a:t>alat</a:t>
            </a:r>
            <a:r>
              <a:rPr lang="en-US" sz="1000" dirty="0" smtClean="0"/>
              <a:t>) </a:t>
            </a:r>
            <a:r>
              <a:rPr lang="en-US" sz="1000" dirty="0"/>
              <a:t>dominate </a:t>
            </a:r>
            <a:r>
              <a:rPr lang="en-US" sz="1000" dirty="0" smtClean="0"/>
              <a:t>along with funky</a:t>
            </a:r>
            <a:r>
              <a:rPr lang="en-US" sz="1000" dirty="0"/>
              <a:t>, fermented </a:t>
            </a:r>
            <a:r>
              <a:rPr lang="en-US" sz="1000" dirty="0" smtClean="0"/>
              <a:t>ingredients</a:t>
            </a:r>
          </a:p>
          <a:p>
            <a:r>
              <a:rPr lang="en-US" sz="1000" dirty="0" smtClean="0">
                <a:latin typeface="Gotham Medium" charset="0"/>
                <a:ea typeface="Gotham Medium" charset="0"/>
                <a:cs typeface="Gotham Medium" charset="0"/>
              </a:rPr>
              <a:t>Pork</a:t>
            </a:r>
            <a:r>
              <a:rPr lang="en-US" sz="1000" dirty="0" smtClean="0"/>
              <a:t> </a:t>
            </a:r>
            <a:r>
              <a:rPr lang="en-US" sz="1000" dirty="0"/>
              <a:t>in myriad ways – roasted whole, crispy fried, pulled apart head – is a defining factor </a:t>
            </a:r>
            <a:endParaRPr lang="en-US" sz="1000" dirty="0" smtClean="0"/>
          </a:p>
          <a:p>
            <a:r>
              <a:rPr lang="en-US" sz="1000" dirty="0" smtClean="0">
                <a:latin typeface="Gotham Medium" charset="0"/>
                <a:ea typeface="Gotham Medium" charset="0"/>
                <a:cs typeface="Gotham Medium" charset="0"/>
              </a:rPr>
              <a:t>Vinegar</a:t>
            </a:r>
            <a:r>
              <a:rPr lang="en-US" sz="1000" dirty="0" smtClean="0"/>
              <a:t> a centerpiece for preservation and sour taste</a:t>
            </a:r>
          </a:p>
          <a:p>
            <a:r>
              <a:rPr lang="en-US" sz="1000" dirty="0" smtClean="0">
                <a:latin typeface="Gotham Medium" charset="0"/>
                <a:ea typeface="Gotham Medium" charset="0"/>
                <a:cs typeface="Gotham Medium" charset="0"/>
              </a:rPr>
              <a:t>Coconut</a:t>
            </a:r>
            <a:r>
              <a:rPr lang="en-US" sz="1000" dirty="0">
                <a:latin typeface="Gotham Medium" charset="0"/>
                <a:ea typeface="Gotham Medium" charset="0"/>
                <a:cs typeface="Gotham Medium" charset="0"/>
              </a:rPr>
              <a:t>, banana and banana leaves, </a:t>
            </a:r>
            <a:r>
              <a:rPr lang="en-US" sz="1000" dirty="0" err="1">
                <a:latin typeface="Gotham Medium" charset="0"/>
                <a:ea typeface="Gotham Medium" charset="0"/>
                <a:cs typeface="Gotham Medium" charset="0"/>
              </a:rPr>
              <a:t>calamansi</a:t>
            </a:r>
            <a:r>
              <a:rPr lang="en-US" sz="1000" dirty="0">
                <a:latin typeface="Gotham Medium" charset="0"/>
                <a:ea typeface="Gotham Medium" charset="0"/>
                <a:cs typeface="Gotham Medium" charset="0"/>
              </a:rPr>
              <a:t> limes </a:t>
            </a:r>
            <a:r>
              <a:rPr lang="en-US" sz="1000" dirty="0"/>
              <a:t>and bright </a:t>
            </a:r>
            <a:r>
              <a:rPr lang="en-US" sz="1000" dirty="0">
                <a:latin typeface="Gotham Medium" charset="0"/>
                <a:ea typeface="Gotham Medium" charset="0"/>
                <a:cs typeface="Gotham Medium" charset="0"/>
              </a:rPr>
              <a:t>purple </a:t>
            </a:r>
            <a:r>
              <a:rPr lang="en-US" sz="1000" dirty="0" err="1">
                <a:latin typeface="Gotham Medium" charset="0"/>
                <a:ea typeface="Gotham Medium" charset="0"/>
                <a:cs typeface="Gotham Medium" charset="0"/>
              </a:rPr>
              <a:t>ube</a:t>
            </a:r>
            <a:r>
              <a:rPr lang="en-US" sz="1000" dirty="0">
                <a:latin typeface="Gotham Medium" charset="0"/>
                <a:ea typeface="Gotham Medium" charset="0"/>
                <a:cs typeface="Gotham Medium" charset="0"/>
              </a:rPr>
              <a:t> </a:t>
            </a:r>
            <a:r>
              <a:rPr lang="en-US" sz="1000" dirty="0"/>
              <a:t>give </a:t>
            </a:r>
            <a:r>
              <a:rPr lang="en-US" sz="1000" dirty="0" err="1"/>
              <a:t>Pinoy</a:t>
            </a:r>
            <a:r>
              <a:rPr lang="en-US" sz="1000" dirty="0"/>
              <a:t> food </a:t>
            </a:r>
            <a:r>
              <a:rPr lang="en-US" sz="1000" dirty="0" smtClean="0"/>
              <a:t>distinction</a:t>
            </a:r>
            <a:endParaRPr lang="en-US" sz="1000" dirty="0"/>
          </a:p>
        </p:txBody>
      </p:sp>
      <p:sp>
        <p:nvSpPr>
          <p:cNvPr id="10" name="Text Placeholder 2"/>
          <p:cNvSpPr>
            <a:spLocks noGrp="1"/>
          </p:cNvSpPr>
          <p:nvPr>
            <p:ph type="body" sz="quarter" idx="10"/>
          </p:nvPr>
        </p:nvSpPr>
        <p:spPr>
          <a:xfrm>
            <a:off x="4779736" y="1085627"/>
            <a:ext cx="3796997" cy="1725306"/>
          </a:xfrm>
          <a:ln>
            <a:solidFill>
              <a:srgbClr val="7030A0"/>
            </a:solidFill>
          </a:ln>
        </p:spPr>
        <p:txBody>
          <a:bodyPr/>
          <a:lstStyle/>
          <a:p>
            <a:pPr marL="0" indent="0">
              <a:spcBef>
                <a:spcPts val="300"/>
              </a:spcBef>
              <a:buNone/>
            </a:pPr>
            <a:r>
              <a:rPr lang="en-US" sz="1000" dirty="0" smtClean="0">
                <a:latin typeface="Gotham Medium" charset="0"/>
                <a:ea typeface="Gotham Medium" charset="0"/>
                <a:cs typeface="Gotham Medium" charset="0"/>
              </a:rPr>
              <a:t>WHERE TO FIND FILIPINO FARE</a:t>
            </a:r>
          </a:p>
          <a:p>
            <a:pPr>
              <a:spcBef>
                <a:spcPts val="300"/>
              </a:spcBef>
            </a:pPr>
            <a:r>
              <a:rPr lang="en-US" sz="1000" dirty="0">
                <a:latin typeface="Gotham Medium" charset="0"/>
                <a:ea typeface="Gotham Medium" charset="0"/>
                <a:cs typeface="Gotham Medium" charset="0"/>
              </a:rPr>
              <a:t>Austin: </a:t>
            </a:r>
            <a:r>
              <a:rPr lang="en-US" sz="1000" dirty="0" err="1">
                <a:latin typeface="+mn-lt"/>
                <a:ea typeface="Gotham Medium" charset="0"/>
                <a:cs typeface="Gotham Medium" charset="0"/>
              </a:rPr>
              <a:t>Kuneho</a:t>
            </a:r>
            <a:r>
              <a:rPr lang="en-US" sz="1000" dirty="0">
                <a:latin typeface="Gotham Medium" charset="0"/>
                <a:ea typeface="Gotham Medium" charset="0"/>
                <a:cs typeface="Gotham Medium" charset="0"/>
              </a:rPr>
              <a:t> </a:t>
            </a:r>
            <a:r>
              <a:rPr lang="en-US" sz="1000" dirty="0"/>
              <a:t>from chef Paul Qui; Japanese small plates with Filipino influences</a:t>
            </a:r>
          </a:p>
          <a:p>
            <a:pPr>
              <a:spcBef>
                <a:spcPts val="300"/>
              </a:spcBef>
            </a:pPr>
            <a:r>
              <a:rPr lang="en-US" sz="1000" dirty="0">
                <a:latin typeface="Gotham Medium" charset="0"/>
                <a:ea typeface="Gotham Medium" charset="0"/>
                <a:cs typeface="Gotham Medium" charset="0"/>
              </a:rPr>
              <a:t>L.A.: </a:t>
            </a:r>
            <a:r>
              <a:rPr lang="en-US" sz="1000" dirty="0"/>
              <a:t>LASA pop-up, </a:t>
            </a:r>
            <a:r>
              <a:rPr lang="en-US" sz="1000" dirty="0" err="1"/>
              <a:t>RiceBar</a:t>
            </a:r>
            <a:r>
              <a:rPr lang="en-US" sz="1000" dirty="0"/>
              <a:t>, Belly &amp; Snout, Park’s Finest BQQ, </a:t>
            </a:r>
            <a:r>
              <a:rPr lang="en-US" sz="1000" dirty="0" err="1"/>
              <a:t>Irenia</a:t>
            </a:r>
            <a:r>
              <a:rPr lang="en-US" sz="1000" dirty="0"/>
              <a:t>, B Sweet; </a:t>
            </a:r>
            <a:r>
              <a:rPr lang="en-US" sz="1000" dirty="0" err="1"/>
              <a:t>FrankieLucy</a:t>
            </a:r>
            <a:r>
              <a:rPr lang="en-US" sz="1000" dirty="0"/>
              <a:t> Bakeshop</a:t>
            </a:r>
          </a:p>
          <a:p>
            <a:pPr>
              <a:spcBef>
                <a:spcPts val="300"/>
              </a:spcBef>
            </a:pPr>
            <a:r>
              <a:rPr lang="en-US" sz="1000" dirty="0" smtClean="0">
                <a:latin typeface="Gotham Medium" charset="0"/>
                <a:ea typeface="Gotham Medium" charset="0"/>
                <a:cs typeface="Gotham Medium" charset="0"/>
              </a:rPr>
              <a:t>NYC: </a:t>
            </a:r>
            <a:r>
              <a:rPr lang="en-US" sz="1000" dirty="0"/>
              <a:t>F.O.B., </a:t>
            </a:r>
            <a:r>
              <a:rPr lang="en-US" sz="1000" dirty="0" err="1" smtClean="0"/>
              <a:t>Jeepney</a:t>
            </a:r>
            <a:r>
              <a:rPr lang="en-US" sz="1000" dirty="0" smtClean="0"/>
              <a:t>, Pig &amp; </a:t>
            </a:r>
            <a:r>
              <a:rPr lang="en-US" sz="1000" dirty="0" err="1" smtClean="0"/>
              <a:t>Khao</a:t>
            </a:r>
            <a:r>
              <a:rPr lang="en-US" sz="1000" dirty="0" smtClean="0"/>
              <a:t>, Manilla Social Club, </a:t>
            </a:r>
            <a:r>
              <a:rPr lang="en-US" sz="1000" dirty="0" err="1" smtClean="0"/>
              <a:t>Talde</a:t>
            </a:r>
            <a:r>
              <a:rPr lang="en-US" sz="1000" dirty="0" smtClean="0"/>
              <a:t>, Rice &amp; Gold from Dale </a:t>
            </a:r>
            <a:r>
              <a:rPr lang="en-US" sz="1000" dirty="0" err="1" smtClean="0"/>
              <a:t>Talde</a:t>
            </a:r>
            <a:r>
              <a:rPr lang="en-US" sz="1000" dirty="0" smtClean="0"/>
              <a:t> to open in Bowery Hotel, 3/17</a:t>
            </a:r>
          </a:p>
          <a:p>
            <a:pPr>
              <a:spcBef>
                <a:spcPts val="300"/>
              </a:spcBef>
            </a:pPr>
            <a:r>
              <a:rPr lang="en-US" sz="1000" dirty="0" smtClean="0">
                <a:latin typeface="Gotham Medium" charset="0"/>
                <a:ea typeface="Gotham Medium" charset="0"/>
                <a:cs typeface="Gotham Medium" charset="0"/>
              </a:rPr>
              <a:t>S.F.: </a:t>
            </a:r>
            <a:r>
              <a:rPr lang="en-US" sz="1000" dirty="0" smtClean="0"/>
              <a:t>Elena Una, </a:t>
            </a:r>
            <a:r>
              <a:rPr lang="en-US" sz="1000" dirty="0" err="1" smtClean="0"/>
              <a:t>Kainbigan</a:t>
            </a:r>
            <a:r>
              <a:rPr lang="en-US" sz="1000" dirty="0" smtClean="0"/>
              <a:t>, </a:t>
            </a:r>
            <a:r>
              <a:rPr lang="en-US" sz="1000" dirty="0" err="1" smtClean="0"/>
              <a:t>Señor</a:t>
            </a:r>
            <a:r>
              <a:rPr lang="en-US" sz="1000" dirty="0" smtClean="0"/>
              <a:t> </a:t>
            </a:r>
            <a:r>
              <a:rPr lang="en-US" sz="1000" dirty="0" err="1" smtClean="0"/>
              <a:t>Sisig</a:t>
            </a:r>
            <a:r>
              <a:rPr lang="en-US" sz="1000" dirty="0" smtClean="0"/>
              <a:t> food truck</a:t>
            </a:r>
          </a:p>
          <a:p>
            <a:pPr>
              <a:spcBef>
                <a:spcPts val="300"/>
              </a:spcBef>
            </a:pPr>
            <a:endParaRPr lang="en-US" sz="1000"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9736" y="2966883"/>
            <a:ext cx="1662919" cy="2021500"/>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8167" y="3043083"/>
            <a:ext cx="2008566" cy="1700094"/>
          </a:xfrm>
          <a:prstGeom prst="rect">
            <a:avLst/>
          </a:prstGeom>
        </p:spPr>
      </p:pic>
    </p:spTree>
    <p:extLst>
      <p:ext uri="{BB962C8B-B14F-4D97-AF65-F5344CB8AC3E}">
        <p14:creationId xmlns:p14="http://schemas.microsoft.com/office/powerpoint/2010/main" val="939889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Filipino Flavor</a:t>
            </a:r>
            <a:endParaRPr lang="en-US" dirty="0">
              <a:solidFill>
                <a:srgbClr val="7030A0"/>
              </a:solidFill>
            </a:endParaRPr>
          </a:p>
        </p:txBody>
      </p:sp>
      <p:sp>
        <p:nvSpPr>
          <p:cNvPr id="7" name="Text Placeholder 2"/>
          <p:cNvSpPr>
            <a:spLocks noGrp="1"/>
          </p:cNvSpPr>
          <p:nvPr>
            <p:ph type="body" sz="quarter" idx="10"/>
          </p:nvPr>
        </p:nvSpPr>
        <p:spPr>
          <a:xfrm>
            <a:off x="457200" y="1049518"/>
            <a:ext cx="2990088" cy="3601046"/>
          </a:xfrm>
          <a:ln>
            <a:noFill/>
          </a:ln>
        </p:spPr>
        <p:txBody>
          <a:bodyPr/>
          <a:lstStyle/>
          <a:p>
            <a:pPr marL="0" indent="0">
              <a:buNone/>
            </a:pPr>
            <a:r>
              <a:rPr lang="en-US" sz="1000" dirty="0" smtClean="0">
                <a:latin typeface="Gotham Medium" charset="0"/>
                <a:ea typeface="Gotham Medium" charset="0"/>
                <a:cs typeface="Gotham Medium" charset="0"/>
              </a:rPr>
              <a:t>RECENT FILIPINO FOOD HAPPENINGS</a:t>
            </a:r>
          </a:p>
          <a:p>
            <a:r>
              <a:rPr lang="en-US" sz="1000" dirty="0" smtClean="0">
                <a:latin typeface="Gotham Medium" charset="0"/>
                <a:ea typeface="Gotham Medium" charset="0"/>
                <a:cs typeface="Gotham Medium" charset="0"/>
              </a:rPr>
              <a:t>Bad Saint in Washington, D.C. </a:t>
            </a:r>
            <a:r>
              <a:rPr lang="en-US" sz="1000" dirty="0" smtClean="0"/>
              <a:t>names #2 Best New Restaurant in </a:t>
            </a:r>
            <a:r>
              <a:rPr lang="en-US" sz="1000" i="1" dirty="0" smtClean="0"/>
              <a:t>Bon Appétit</a:t>
            </a:r>
          </a:p>
          <a:p>
            <a:r>
              <a:rPr lang="en-US" sz="1000" dirty="0" smtClean="0">
                <a:latin typeface="Gotham Medium" charset="0"/>
                <a:ea typeface="Gotham Medium" charset="0"/>
                <a:cs typeface="Gotham Medium" charset="0"/>
              </a:rPr>
              <a:t>Jollibee, </a:t>
            </a:r>
            <a:r>
              <a:rPr lang="en-US" sz="1000" dirty="0" smtClean="0"/>
              <a:t>Filipino fast-food/fried chicken, opens in NYC, Chicago suburb</a:t>
            </a:r>
          </a:p>
          <a:p>
            <a:r>
              <a:rPr lang="en-US" sz="1000" dirty="0" smtClean="0">
                <a:latin typeface="Gotham Medium" charset="0"/>
                <a:ea typeface="Gotham Medium" charset="0"/>
                <a:cs typeface="Gotham Medium" charset="0"/>
              </a:rPr>
              <a:t>Chef Dale </a:t>
            </a:r>
            <a:r>
              <a:rPr lang="en-US" sz="1000" dirty="0" err="1" smtClean="0">
                <a:latin typeface="Gotham Medium" charset="0"/>
                <a:ea typeface="Gotham Medium" charset="0"/>
                <a:cs typeface="Gotham Medium" charset="0"/>
              </a:rPr>
              <a:t>Talde</a:t>
            </a:r>
            <a:r>
              <a:rPr lang="en-US" sz="1000" dirty="0" smtClean="0">
                <a:latin typeface="Gotham Medium" charset="0"/>
                <a:ea typeface="Gotham Medium" charset="0"/>
                <a:cs typeface="Gotham Medium" charset="0"/>
              </a:rPr>
              <a:t> </a:t>
            </a:r>
            <a:r>
              <a:rPr lang="en-US" sz="1000" dirty="0" smtClean="0"/>
              <a:t>(</a:t>
            </a:r>
            <a:r>
              <a:rPr lang="en-US" sz="1000" dirty="0" err="1" smtClean="0"/>
              <a:t>Talde</a:t>
            </a:r>
            <a:r>
              <a:rPr lang="en-US" sz="1000" dirty="0" smtClean="0"/>
              <a:t>, Brooklyn) opens new outlets in Miami, publishes cookbook </a:t>
            </a:r>
            <a:r>
              <a:rPr lang="en-US" sz="1000" i="1" dirty="0" smtClean="0"/>
              <a:t>Asian-American; </a:t>
            </a:r>
            <a:r>
              <a:rPr lang="en-US" sz="1000" dirty="0" smtClean="0"/>
              <a:t>new hotel spot March ‘17</a:t>
            </a:r>
          </a:p>
          <a:p>
            <a:r>
              <a:rPr lang="en-US" sz="1000" dirty="0" smtClean="0"/>
              <a:t>Chef/restaurateur </a:t>
            </a:r>
            <a:r>
              <a:rPr lang="en-US" sz="1000" dirty="0" smtClean="0">
                <a:latin typeface="Gotham Medium" charset="0"/>
                <a:ea typeface="Gotham Medium" charset="0"/>
                <a:cs typeface="Gotham Medium" charset="0"/>
              </a:rPr>
              <a:t>Alvin </a:t>
            </a:r>
            <a:r>
              <a:rPr lang="en-US" sz="1000" dirty="0" err="1" smtClean="0">
                <a:latin typeface="Gotham Medium" charset="0"/>
                <a:ea typeface="Gotham Medium" charset="0"/>
                <a:cs typeface="Gotham Medium" charset="0"/>
              </a:rPr>
              <a:t>Cailan</a:t>
            </a:r>
            <a:r>
              <a:rPr lang="en-US" sz="1000" dirty="0" smtClean="0">
                <a:latin typeface="Gotham Medium" charset="0"/>
                <a:ea typeface="Gotham Medium" charset="0"/>
                <a:cs typeface="Gotham Medium" charset="0"/>
              </a:rPr>
              <a:t> </a:t>
            </a:r>
            <a:r>
              <a:rPr lang="en-US" sz="1000" dirty="0" smtClean="0"/>
              <a:t>(</a:t>
            </a:r>
            <a:r>
              <a:rPr lang="en-US" sz="1000" dirty="0" err="1" smtClean="0"/>
              <a:t>Eggslut</a:t>
            </a:r>
            <a:r>
              <a:rPr lang="en-US" sz="1000" dirty="0" smtClean="0"/>
              <a:t>, L.A.) leads Los Angeles Filipino food movement; runs culinary incubator in L.A.’s Chinatown, Unit 120</a:t>
            </a:r>
          </a:p>
          <a:p>
            <a:r>
              <a:rPr lang="en-US" sz="1000" dirty="0" smtClean="0">
                <a:latin typeface="Gotham Medium" charset="0"/>
                <a:ea typeface="Gotham Medium" charset="0"/>
                <a:cs typeface="Gotham Medium" charset="0"/>
              </a:rPr>
              <a:t>Isa </a:t>
            </a:r>
            <a:r>
              <a:rPr lang="en-US" sz="1000" dirty="0" err="1" smtClean="0">
                <a:latin typeface="Gotham Medium" charset="0"/>
                <a:ea typeface="Gotham Medium" charset="0"/>
                <a:cs typeface="Gotham Medium" charset="0"/>
              </a:rPr>
              <a:t>Fabro</a:t>
            </a:r>
            <a:r>
              <a:rPr lang="en-US" sz="1000" dirty="0" smtClean="0">
                <a:latin typeface="Gotham Medium" charset="0"/>
                <a:ea typeface="Gotham Medium" charset="0"/>
                <a:cs typeface="Gotham Medium" charset="0"/>
              </a:rPr>
              <a:t> </a:t>
            </a:r>
            <a:r>
              <a:rPr lang="en-US" sz="1000" dirty="0" smtClean="0"/>
              <a:t>launches successful Filipino pastry pop-up out of Unit 120 in L.A.; created hybrid “</a:t>
            </a:r>
            <a:r>
              <a:rPr lang="en-US" sz="1000" dirty="0" err="1"/>
              <a:t>I</a:t>
            </a:r>
            <a:r>
              <a:rPr lang="en-US" sz="1000" dirty="0" err="1" smtClean="0"/>
              <a:t>samadas</a:t>
            </a:r>
            <a:r>
              <a:rPr lang="en-US" sz="1000" dirty="0" smtClean="0"/>
              <a:t>” - a </a:t>
            </a:r>
            <a:r>
              <a:rPr lang="en-US" sz="1000" dirty="0" err="1" smtClean="0"/>
              <a:t>kouign</a:t>
            </a:r>
            <a:r>
              <a:rPr lang="en-US" sz="1000" dirty="0" smtClean="0"/>
              <a:t> </a:t>
            </a:r>
            <a:r>
              <a:rPr lang="en-US" sz="1000" dirty="0" err="1" smtClean="0"/>
              <a:t>amann</a:t>
            </a:r>
            <a:r>
              <a:rPr lang="en-US" sz="1000" dirty="0" smtClean="0"/>
              <a:t>-Filipino carioca cross</a:t>
            </a:r>
          </a:p>
          <a:p>
            <a:r>
              <a:rPr lang="en-US" sz="1000" dirty="0" smtClean="0">
                <a:latin typeface="Gotham Medium" charset="0"/>
                <a:ea typeface="Gotham Medium" charset="0"/>
                <a:cs typeface="Gotham Medium" charset="0"/>
              </a:rPr>
              <a:t>Filipino Food Movement </a:t>
            </a:r>
            <a:r>
              <a:rPr lang="en-US" sz="1000" dirty="0" smtClean="0"/>
              <a:t>hosts successful Savor Filipino 2016, Oakland</a:t>
            </a:r>
          </a:p>
          <a:p>
            <a:r>
              <a:rPr lang="en-US" sz="1000" dirty="0" err="1" smtClean="0">
                <a:latin typeface="Gotham Medium" charset="0"/>
                <a:ea typeface="Gotham Medium" charset="0"/>
                <a:cs typeface="Gotham Medium" charset="0"/>
              </a:rPr>
              <a:t>Lumpia</a:t>
            </a:r>
            <a:r>
              <a:rPr lang="en-US" sz="1000" dirty="0" smtClean="0">
                <a:latin typeface="Gotham Medium" charset="0"/>
                <a:ea typeface="Gotham Medium" charset="0"/>
                <a:cs typeface="Gotham Medium" charset="0"/>
              </a:rPr>
              <a:t> </a:t>
            </a:r>
            <a:r>
              <a:rPr lang="en-US" sz="1000" dirty="0" err="1" smtClean="0">
                <a:latin typeface="Gotham Medium" charset="0"/>
                <a:ea typeface="Gotham Medium" charset="0"/>
                <a:cs typeface="Gotham Medium" charset="0"/>
              </a:rPr>
              <a:t>Palooza</a:t>
            </a:r>
            <a:r>
              <a:rPr lang="en-US" sz="1000" dirty="0" smtClean="0">
                <a:latin typeface="Gotham Medium" charset="0"/>
                <a:ea typeface="Gotham Medium" charset="0"/>
                <a:cs typeface="Gotham Medium" charset="0"/>
              </a:rPr>
              <a:t> </a:t>
            </a:r>
            <a:r>
              <a:rPr lang="en-US" sz="1000" dirty="0" smtClean="0"/>
              <a:t>in S.F. at food truck park </a:t>
            </a:r>
          </a:p>
          <a:p>
            <a:pPr marL="0" indent="0">
              <a:buNone/>
            </a:pPr>
            <a:endParaRPr lang="en-US" sz="900" dirty="0" smtClean="0"/>
          </a:p>
          <a:p>
            <a:endParaRPr lang="en-US" sz="900"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5461" y="1049518"/>
            <a:ext cx="3051339" cy="145301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5922" y="2702462"/>
            <a:ext cx="1332175" cy="1618593"/>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5922" y="1053411"/>
            <a:ext cx="1932156" cy="1449117"/>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5343" y="2671137"/>
            <a:ext cx="1518862" cy="2025148"/>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4401" y="2702461"/>
            <a:ext cx="2144637" cy="1618594"/>
          </a:xfrm>
          <a:prstGeom prst="rect">
            <a:avLst/>
          </a:prstGeom>
        </p:spPr>
      </p:pic>
      <p:sp>
        <p:nvSpPr>
          <p:cNvPr id="9" name="Oval 8"/>
          <p:cNvSpPr/>
          <p:nvPr/>
        </p:nvSpPr>
        <p:spPr bwMode="auto">
          <a:xfrm>
            <a:off x="8041772" y="251434"/>
            <a:ext cx="556807"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Tree>
    <p:extLst>
      <p:ext uri="{BB962C8B-B14F-4D97-AF65-F5344CB8AC3E}">
        <p14:creationId xmlns:p14="http://schemas.microsoft.com/office/powerpoint/2010/main" val="410001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Filipino adobo &amp; sour</a:t>
            </a:r>
            <a:endParaRPr lang="en-US" dirty="0">
              <a:solidFill>
                <a:srgbClr val="7030A0"/>
              </a:solidFill>
            </a:endParaRPr>
          </a:p>
        </p:txBody>
      </p:sp>
      <p:sp>
        <p:nvSpPr>
          <p:cNvPr id="3" name="Text Placeholder 2"/>
          <p:cNvSpPr>
            <a:spLocks noGrp="1"/>
          </p:cNvSpPr>
          <p:nvPr>
            <p:ph type="body" sz="quarter" idx="10"/>
          </p:nvPr>
        </p:nvSpPr>
        <p:spPr>
          <a:xfrm>
            <a:off x="457200" y="1608555"/>
            <a:ext cx="2916936" cy="3137181"/>
          </a:xfrm>
          <a:ln>
            <a:solidFill>
              <a:srgbClr val="7030A0"/>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50" dirty="0" smtClean="0">
                <a:latin typeface="Gotham Medium" charset="0"/>
                <a:ea typeface="Gotham Medium" charset="0"/>
                <a:cs typeface="Gotham Medium" charset="0"/>
              </a:rPr>
              <a:t>RIFFING ON ADOBO</a:t>
            </a:r>
          </a:p>
          <a:p>
            <a:pPr defTabSz="914400" eaLnBrk="1" fontAlgn="auto" hangingPunct="1">
              <a:spcAft>
                <a:spcPts val="0"/>
              </a:spcAft>
              <a:buClrTx/>
              <a:buSzTx/>
            </a:pPr>
            <a:r>
              <a:rPr lang="en-US" sz="1000" dirty="0" smtClean="0">
                <a:latin typeface="Gotham Medium" charset="0"/>
                <a:ea typeface="Gotham Medium" charset="0"/>
                <a:cs typeface="Gotham Medium" charset="0"/>
              </a:rPr>
              <a:t>Adobo Peanuts </a:t>
            </a:r>
            <a:r>
              <a:rPr lang="en-US" sz="1000" dirty="0" smtClean="0"/>
              <a:t>– Black vinegar, tamari, fried garlic – LASA, L.A. </a:t>
            </a:r>
          </a:p>
          <a:p>
            <a:pPr defTabSz="914400" eaLnBrk="1" fontAlgn="auto" hangingPunct="1">
              <a:spcAft>
                <a:spcPts val="0"/>
              </a:spcAft>
              <a:buClrTx/>
              <a:buSzTx/>
            </a:pPr>
            <a:r>
              <a:rPr lang="en-US" sz="1000" dirty="0" smtClean="0">
                <a:latin typeface="Gotham Medium" charset="0"/>
                <a:ea typeface="Gotham Medium" charset="0"/>
                <a:cs typeface="Gotham Medium" charset="0"/>
              </a:rPr>
              <a:t>Pork Belly Adobo </a:t>
            </a:r>
            <a:r>
              <a:rPr lang="en-US" sz="1000" dirty="0" smtClean="0"/>
              <a:t>– Soy sauce, vinegar, Sichuan peppercorns, crispy garlic, slow-poached egg, Pig &amp; </a:t>
            </a:r>
            <a:r>
              <a:rPr lang="en-US" sz="1000" dirty="0" err="1" smtClean="0"/>
              <a:t>Khao</a:t>
            </a:r>
            <a:r>
              <a:rPr lang="en-US" sz="1000" dirty="0" smtClean="0"/>
              <a:t>, NYC</a:t>
            </a:r>
          </a:p>
          <a:p>
            <a:pPr defTabSz="914400" eaLnBrk="1" fontAlgn="auto" hangingPunct="1">
              <a:spcAft>
                <a:spcPts val="0"/>
              </a:spcAft>
              <a:buClrTx/>
              <a:buSzTx/>
            </a:pPr>
            <a:r>
              <a:rPr lang="en-US" sz="1000" dirty="0" smtClean="0">
                <a:latin typeface="Gotham Medium" charset="0"/>
                <a:ea typeface="Gotham Medium" charset="0"/>
                <a:cs typeface="Gotham Medium" charset="0"/>
              </a:rPr>
              <a:t>Chicken Adobo </a:t>
            </a:r>
            <a:r>
              <a:rPr lang="en-US" sz="1000" dirty="0" smtClean="0"/>
              <a:t>– Chicken legs in Red Boat fish sauce, garlic, vinegar, bay leaf with Red Boat-pickled jalapeños – </a:t>
            </a:r>
            <a:r>
              <a:rPr lang="en-US" sz="1000" dirty="0" err="1" smtClean="0"/>
              <a:t>Onefold</a:t>
            </a:r>
            <a:r>
              <a:rPr lang="en-US" sz="1000" dirty="0" smtClean="0"/>
              <a:t>, Denver</a:t>
            </a:r>
          </a:p>
          <a:p>
            <a:pPr defTabSz="914400" eaLnBrk="1" fontAlgn="auto" hangingPunct="1">
              <a:spcAft>
                <a:spcPts val="0"/>
              </a:spcAft>
              <a:buClrTx/>
              <a:buSzTx/>
            </a:pPr>
            <a:r>
              <a:rPr lang="en-US" sz="1000" dirty="0" err="1" smtClean="0">
                <a:latin typeface="Gotham Medium" charset="0"/>
                <a:ea typeface="Gotham Medium" charset="0"/>
                <a:cs typeface="Gotham Medium" charset="0"/>
              </a:rPr>
              <a:t>Tosilog</a:t>
            </a:r>
            <a:r>
              <a:rPr lang="en-US" sz="1000" dirty="0" smtClean="0">
                <a:latin typeface="Gotham Medium" charset="0"/>
                <a:ea typeface="Gotham Medium" charset="0"/>
                <a:cs typeface="Gotham Medium" charset="0"/>
              </a:rPr>
              <a:t> Burrito </a:t>
            </a:r>
            <a:r>
              <a:rPr lang="en-US" sz="1000" dirty="0" smtClean="0"/>
              <a:t>– Filipino sweet pork, adobo garlic rice, tomatoes, fried egg with peppered vinegar – </a:t>
            </a:r>
            <a:r>
              <a:rPr lang="en-US" sz="1000" dirty="0" err="1" smtClean="0"/>
              <a:t>Señor</a:t>
            </a:r>
            <a:r>
              <a:rPr lang="en-US" sz="1000" dirty="0" smtClean="0"/>
              <a:t> </a:t>
            </a:r>
            <a:r>
              <a:rPr lang="en-US" sz="1000" dirty="0" err="1" smtClean="0"/>
              <a:t>Sisig</a:t>
            </a:r>
            <a:r>
              <a:rPr lang="en-US" sz="1000" dirty="0" smtClean="0"/>
              <a:t> food truck, S.F. </a:t>
            </a:r>
          </a:p>
          <a:p>
            <a:pPr defTabSz="914400" eaLnBrk="1" fontAlgn="auto" hangingPunct="1">
              <a:spcAft>
                <a:spcPts val="0"/>
              </a:spcAft>
              <a:buClrTx/>
              <a:buSzTx/>
            </a:pPr>
            <a:r>
              <a:rPr lang="en-US" sz="1000" dirty="0" smtClean="0">
                <a:latin typeface="Gotham Medium" charset="0"/>
                <a:ea typeface="Gotham Medium" charset="0"/>
                <a:cs typeface="Gotham Medium" charset="0"/>
              </a:rPr>
              <a:t>Rohan Duck Breast Adobo </a:t>
            </a:r>
            <a:r>
              <a:rPr lang="en-US" sz="1000" dirty="0" smtClean="0"/>
              <a:t>– Cauliflower, </a:t>
            </a:r>
            <a:r>
              <a:rPr lang="en-US" sz="1000" dirty="0" err="1" smtClean="0"/>
              <a:t>cipollini</a:t>
            </a:r>
            <a:r>
              <a:rPr lang="en-US" sz="1000" dirty="0" smtClean="0"/>
              <a:t>, </a:t>
            </a:r>
            <a:r>
              <a:rPr lang="en-US" sz="1000" dirty="0" err="1" smtClean="0"/>
              <a:t>kabocha</a:t>
            </a:r>
            <a:r>
              <a:rPr lang="en-US" sz="1000" dirty="0" smtClean="0"/>
              <a:t>, jus – Perla, Philly</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p:txBody>
      </p:sp>
      <p:sp>
        <p:nvSpPr>
          <p:cNvPr id="4" name="Text Placeholder 3"/>
          <p:cNvSpPr>
            <a:spLocks noGrp="1"/>
          </p:cNvSpPr>
          <p:nvPr>
            <p:ph type="body" sz="quarter" idx="11"/>
          </p:nvPr>
        </p:nvSpPr>
        <p:spPr>
          <a:xfrm>
            <a:off x="457200" y="861832"/>
            <a:ext cx="8229600" cy="738368"/>
          </a:xfrm>
        </p:spPr>
        <p:txBody>
          <a:bodyPr/>
          <a:lstStyle/>
          <a:p>
            <a:r>
              <a:rPr lang="en-US" sz="1000" dirty="0" smtClean="0"/>
              <a:t>Adobo is the most recognizable Filipino dish and is primarily pork or chicken (or both) cooked in vinegar, soy sauce and garlic and often scented with peppercorns and bay leaf. Spanish colonists named the native dish “adobo,” using the Spanish word for </a:t>
            </a:r>
            <a:r>
              <a:rPr lang="en-US" sz="1000" dirty="0" err="1" smtClean="0"/>
              <a:t>brothy</a:t>
            </a:r>
            <a:r>
              <a:rPr lang="en-US" sz="1000" dirty="0" smtClean="0"/>
              <a:t> stew but there aren’t the tomatoes or </a:t>
            </a:r>
            <a:r>
              <a:rPr lang="en-US" sz="1000" dirty="0" err="1" smtClean="0"/>
              <a:t>chiles</a:t>
            </a:r>
            <a:r>
              <a:rPr lang="en-US" sz="1000" dirty="0" smtClean="0"/>
              <a:t> found in Mexican, Caribbean or Spanish adobos here. The sour vinegar is the defining taste and one that is found in many dishes, used as a marinade or dipping sauce. </a:t>
            </a:r>
            <a:endParaRPr lang="en-US" sz="1000" dirty="0"/>
          </a:p>
        </p:txBody>
      </p:sp>
      <p:sp>
        <p:nvSpPr>
          <p:cNvPr id="5" name="Text Placeholder 2"/>
          <p:cNvSpPr txBox="1">
            <a:spLocks/>
          </p:cNvSpPr>
          <p:nvPr/>
        </p:nvSpPr>
        <p:spPr bwMode="auto">
          <a:xfrm>
            <a:off x="3374136" y="1608555"/>
            <a:ext cx="2724912" cy="3137181"/>
          </a:xfrm>
          <a:prstGeom prst="rect">
            <a:avLst/>
          </a:prstGeom>
          <a:noFill/>
          <a:ln>
            <a:solidFill>
              <a:srgbClr val="7030A0"/>
            </a:solid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fontAlgn="auto" hangingPunct="1">
              <a:spcBef>
                <a:spcPts val="300"/>
              </a:spcBef>
              <a:spcAft>
                <a:spcPts val="0"/>
              </a:spcAft>
              <a:buClrTx/>
              <a:buSzTx/>
              <a:buFontTx/>
              <a:buNone/>
            </a:pPr>
            <a:r>
              <a:rPr lang="en-US" sz="1050" dirty="0" smtClean="0">
                <a:latin typeface="Gotham Medium" charset="0"/>
                <a:ea typeface="Gotham Medium" charset="0"/>
                <a:cs typeface="Gotham Medium" charset="0"/>
              </a:rPr>
              <a:t>FILIPINO SOUR</a:t>
            </a:r>
          </a:p>
          <a:p>
            <a:pPr marL="0" indent="0" defTabSz="914400" eaLnBrk="1" fontAlgn="auto" hangingPunct="1">
              <a:spcBef>
                <a:spcPts val="300"/>
              </a:spcBef>
              <a:spcAft>
                <a:spcPts val="0"/>
              </a:spcAft>
              <a:buClrTx/>
              <a:buSzTx/>
              <a:buNone/>
            </a:pPr>
            <a:r>
              <a:rPr lang="en-US" sz="1000" dirty="0" smtClean="0">
                <a:latin typeface="Gotham Medium" charset="0"/>
                <a:ea typeface="Gotham Medium" charset="0"/>
                <a:cs typeface="Gotham Medium" charset="0"/>
              </a:rPr>
              <a:t>Vinegar (</a:t>
            </a:r>
            <a:r>
              <a:rPr lang="en-US" sz="1000" i="1" dirty="0" err="1" smtClean="0">
                <a:latin typeface="Gotham Medium" charset="0"/>
                <a:ea typeface="Gotham Medium" charset="0"/>
                <a:cs typeface="Gotham Medium" charset="0"/>
              </a:rPr>
              <a:t>Suka</a:t>
            </a:r>
            <a:r>
              <a:rPr lang="en-US" sz="1000" dirty="0" smtClean="0">
                <a:latin typeface="Gotham Medium" charset="0"/>
                <a:ea typeface="Gotham Medium" charset="0"/>
                <a:cs typeface="Gotham Medium" charset="0"/>
              </a:rPr>
              <a:t>) </a:t>
            </a:r>
          </a:p>
          <a:p>
            <a:pPr defTabSz="914400" eaLnBrk="1" fontAlgn="auto" hangingPunct="1">
              <a:spcBef>
                <a:spcPts val="300"/>
              </a:spcBef>
              <a:spcAft>
                <a:spcPts val="0"/>
              </a:spcAft>
              <a:buClrTx/>
              <a:buSzTx/>
            </a:pPr>
            <a:r>
              <a:rPr lang="en-US" sz="1000" dirty="0"/>
              <a:t>M</a:t>
            </a:r>
            <a:r>
              <a:rPr lang="en-US" sz="1000" dirty="0" smtClean="0"/>
              <a:t>ost-used pantry ingredients for preservation and sour punch, </a:t>
            </a:r>
            <a:r>
              <a:rPr lang="en-US" sz="1000" i="1" dirty="0" err="1" smtClean="0"/>
              <a:t>asim</a:t>
            </a:r>
            <a:endParaRPr lang="en-US" sz="1000" i="1" dirty="0" smtClean="0"/>
          </a:p>
          <a:p>
            <a:pPr defTabSz="914400" eaLnBrk="1" fontAlgn="auto" hangingPunct="1">
              <a:spcBef>
                <a:spcPts val="300"/>
              </a:spcBef>
              <a:spcAft>
                <a:spcPts val="0"/>
              </a:spcAft>
              <a:buClrTx/>
              <a:buSzTx/>
            </a:pPr>
            <a:r>
              <a:rPr lang="en-US" sz="1000" dirty="0" smtClean="0"/>
              <a:t>Made from sugar cane, palm, coconut</a:t>
            </a:r>
          </a:p>
          <a:p>
            <a:pPr defTabSz="914400" eaLnBrk="1" fontAlgn="auto" hangingPunct="1">
              <a:spcBef>
                <a:spcPts val="300"/>
              </a:spcBef>
              <a:spcAft>
                <a:spcPts val="0"/>
              </a:spcAft>
              <a:buClrTx/>
              <a:buSzTx/>
            </a:pPr>
            <a:r>
              <a:rPr lang="en-US" sz="1000" dirty="0" smtClean="0"/>
              <a:t>Used in </a:t>
            </a:r>
            <a:r>
              <a:rPr lang="en-US" sz="1000" i="1" dirty="0" err="1" smtClean="0"/>
              <a:t>paksiw</a:t>
            </a:r>
            <a:r>
              <a:rPr lang="en-US" sz="1000" dirty="0" smtClean="0"/>
              <a:t> (fish poached in vinegar) adobo, </a:t>
            </a:r>
            <a:r>
              <a:rPr lang="en-US" sz="1000" i="1" dirty="0" err="1" smtClean="0"/>
              <a:t>kinilaw</a:t>
            </a:r>
            <a:r>
              <a:rPr lang="en-US" sz="1000" dirty="0" smtClean="0"/>
              <a:t> (like ceviche), dipping sauces, marinades</a:t>
            </a:r>
          </a:p>
          <a:p>
            <a:pPr marL="0" indent="0" defTabSz="914400" eaLnBrk="1" fontAlgn="auto" hangingPunct="1">
              <a:spcBef>
                <a:spcPts val="300"/>
              </a:spcBef>
              <a:spcAft>
                <a:spcPts val="0"/>
              </a:spcAft>
              <a:buClrTx/>
              <a:buSzTx/>
              <a:buNone/>
            </a:pPr>
            <a:r>
              <a:rPr lang="en-US" sz="1000" dirty="0" err="1" smtClean="0">
                <a:latin typeface="Gotham Medium" charset="0"/>
                <a:ea typeface="Gotham Medium" charset="0"/>
                <a:cs typeface="Gotham Medium" charset="0"/>
              </a:rPr>
              <a:t>Calamansi</a:t>
            </a:r>
            <a:r>
              <a:rPr lang="en-US" sz="1000" dirty="0" smtClean="0">
                <a:latin typeface="Gotham Medium" charset="0"/>
                <a:ea typeface="Gotham Medium" charset="0"/>
                <a:cs typeface="Gotham Medium" charset="0"/>
              </a:rPr>
              <a:t> Lime</a:t>
            </a:r>
          </a:p>
          <a:p>
            <a:pPr defTabSz="914400" eaLnBrk="1" fontAlgn="auto" hangingPunct="1">
              <a:spcBef>
                <a:spcPts val="300"/>
              </a:spcBef>
              <a:spcAft>
                <a:spcPts val="0"/>
              </a:spcAft>
              <a:buClrTx/>
              <a:buSzTx/>
            </a:pPr>
            <a:r>
              <a:rPr lang="en-US" sz="1000" dirty="0" smtClean="0"/>
              <a:t>Used in </a:t>
            </a:r>
            <a:r>
              <a:rPr lang="en-US" sz="1000" i="1" dirty="0" err="1" smtClean="0"/>
              <a:t>sisig</a:t>
            </a:r>
            <a:r>
              <a:rPr lang="en-US" sz="1000" dirty="0" smtClean="0"/>
              <a:t> (“to snack on something sour”), a stir-fry of chopped pig’s head meat and liver plus </a:t>
            </a:r>
            <a:r>
              <a:rPr lang="en-US" sz="1000" dirty="0" err="1" smtClean="0"/>
              <a:t>calamansi</a:t>
            </a:r>
            <a:r>
              <a:rPr lang="en-US" sz="1000" dirty="0" smtClean="0"/>
              <a:t>, </a:t>
            </a:r>
            <a:r>
              <a:rPr lang="en-US" sz="1000" dirty="0" err="1" smtClean="0"/>
              <a:t>chile</a:t>
            </a:r>
            <a:r>
              <a:rPr lang="en-US" sz="1000" dirty="0" smtClean="0"/>
              <a:t>; drink, desserts; Mansi juice</a:t>
            </a:r>
          </a:p>
          <a:p>
            <a:pPr marL="0" indent="0" defTabSz="914400" eaLnBrk="1" fontAlgn="auto" hangingPunct="1">
              <a:spcBef>
                <a:spcPts val="300"/>
              </a:spcBef>
              <a:spcAft>
                <a:spcPts val="0"/>
              </a:spcAft>
              <a:buClrTx/>
              <a:buSzTx/>
              <a:buNone/>
            </a:pPr>
            <a:r>
              <a:rPr lang="en-US" sz="1000" dirty="0">
                <a:latin typeface="Gotham Medium" charset="0"/>
                <a:ea typeface="Gotham Medium" charset="0"/>
                <a:cs typeface="Gotham Medium" charset="0"/>
              </a:rPr>
              <a:t>Tamarind</a:t>
            </a:r>
          </a:p>
          <a:p>
            <a:pPr defTabSz="914400" eaLnBrk="1" fontAlgn="auto" hangingPunct="1">
              <a:spcBef>
                <a:spcPts val="300"/>
              </a:spcBef>
              <a:spcAft>
                <a:spcPts val="0"/>
              </a:spcAft>
              <a:buClrTx/>
              <a:buSzTx/>
            </a:pPr>
            <a:r>
              <a:rPr lang="en-US" sz="1000" dirty="0"/>
              <a:t>Used in sweet-sour soup </a:t>
            </a:r>
            <a:r>
              <a:rPr lang="en-US" sz="1000" i="1" dirty="0" err="1"/>
              <a:t>sinigang</a:t>
            </a:r>
            <a:r>
              <a:rPr lang="en-US" sz="1000" i="1" dirty="0"/>
              <a:t> </a:t>
            </a:r>
          </a:p>
          <a:p>
            <a:pPr marL="0" indent="0" defTabSz="914400" eaLnBrk="1" fontAlgn="auto" hangingPunct="1">
              <a:spcBef>
                <a:spcPts val="300"/>
              </a:spcBef>
              <a:spcAft>
                <a:spcPts val="0"/>
              </a:spcAft>
              <a:buClrTx/>
              <a:buSzTx/>
              <a:buNone/>
            </a:pPr>
            <a:r>
              <a:rPr lang="en-US" sz="1000" dirty="0" smtClean="0">
                <a:latin typeface="Gotham Medium" charset="0"/>
                <a:ea typeface="Gotham Medium" charset="0"/>
                <a:cs typeface="Gotham Medium" charset="0"/>
              </a:rPr>
              <a:t>Green/unripe mangos, pineapples, guavas</a:t>
            </a:r>
          </a:p>
          <a:p>
            <a:pPr defTabSz="914400" eaLnBrk="1" fontAlgn="auto" hangingPunct="1">
              <a:spcBef>
                <a:spcPts val="300"/>
              </a:spcBef>
              <a:spcAft>
                <a:spcPts val="0"/>
              </a:spcAft>
              <a:buClrTx/>
              <a:buSzTx/>
            </a:pPr>
            <a:endParaRPr lang="en-US" sz="1000" dirty="0" smtClean="0"/>
          </a:p>
          <a:p>
            <a:pPr marL="0" indent="0" defTabSz="914400" eaLnBrk="1" fontAlgn="auto" hangingPunct="1">
              <a:spcBef>
                <a:spcPts val="300"/>
              </a:spcBef>
              <a:spcAft>
                <a:spcPts val="0"/>
              </a:spcAft>
              <a:buClrTx/>
              <a:buSzTx/>
              <a:buNone/>
            </a:pPr>
            <a:endParaRPr lang="en-US" sz="1000" dirty="0" smtClean="0"/>
          </a:p>
          <a:p>
            <a:pPr marL="0" indent="0" defTabSz="914400" eaLnBrk="1" fontAlgn="auto" hangingPunct="1">
              <a:spcBef>
                <a:spcPts val="300"/>
              </a:spcBef>
              <a:spcAft>
                <a:spcPts val="0"/>
              </a:spcAft>
              <a:buClrTx/>
              <a:buSzTx/>
              <a:buFontTx/>
              <a:buNone/>
            </a:pPr>
            <a:endParaRPr lang="en-US" sz="1000" dirty="0"/>
          </a:p>
        </p:txBody>
      </p:sp>
      <p:pic>
        <p:nvPicPr>
          <p:cNvPr id="6" name="Picture 5"/>
          <p:cNvPicPr>
            <a:picLocks noChangeAspect="1"/>
          </p:cNvPicPr>
          <p:nvPr/>
        </p:nvPicPr>
        <p:blipFill>
          <a:blip r:embed="rId2"/>
          <a:stretch>
            <a:fillRect/>
          </a:stretch>
        </p:blipFill>
        <p:spPr>
          <a:xfrm>
            <a:off x="7306810" y="1633977"/>
            <a:ext cx="1599445" cy="3111759"/>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4873" y="3456432"/>
            <a:ext cx="1116112" cy="1289304"/>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4873" y="1645151"/>
            <a:ext cx="1116111" cy="1766329"/>
          </a:xfrm>
          <a:prstGeom prst="rect">
            <a:avLst/>
          </a:prstGeom>
        </p:spPr>
      </p:pic>
      <p:sp>
        <p:nvSpPr>
          <p:cNvPr id="10" name="Oval 9"/>
          <p:cNvSpPr/>
          <p:nvPr/>
        </p:nvSpPr>
        <p:spPr bwMode="auto">
          <a:xfrm>
            <a:off x="8041772" y="251434"/>
            <a:ext cx="556807"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rgbClr val="FFFFFF"/>
                </a:solidFill>
                <a:latin typeface="Trebuchet MS"/>
              </a:rPr>
              <a:t>1</a:t>
            </a:r>
            <a:endParaRPr lang="en-US" sz="2000" b="1" dirty="0">
              <a:solidFill>
                <a:srgbClr val="FFFFFF"/>
              </a:solidFill>
              <a:latin typeface="Trebuchet MS"/>
            </a:endParaRPr>
          </a:p>
        </p:txBody>
      </p:sp>
    </p:spTree>
    <p:extLst>
      <p:ext uri="{BB962C8B-B14F-4D97-AF65-F5344CB8AC3E}">
        <p14:creationId xmlns:p14="http://schemas.microsoft.com/office/powerpoint/2010/main" val="1012829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Filipino pantry &amp; Ube</a:t>
            </a:r>
            <a:endParaRPr lang="en-US" dirty="0">
              <a:solidFill>
                <a:srgbClr val="7030A0"/>
              </a:solidFill>
            </a:endParaRPr>
          </a:p>
        </p:txBody>
      </p:sp>
      <p:sp>
        <p:nvSpPr>
          <p:cNvPr id="3" name="Text Placeholder 2"/>
          <p:cNvSpPr>
            <a:spLocks noGrp="1"/>
          </p:cNvSpPr>
          <p:nvPr>
            <p:ph type="body" sz="quarter" idx="10"/>
          </p:nvPr>
        </p:nvSpPr>
        <p:spPr>
          <a:xfrm>
            <a:off x="457200" y="1014984"/>
            <a:ext cx="2556933" cy="3329380"/>
          </a:xfrm>
          <a:ln>
            <a:noFill/>
          </a:ln>
        </p:spPr>
        <p:txBody>
          <a:bodyPr/>
          <a:lstStyle/>
          <a:p>
            <a:pPr marL="0" indent="0">
              <a:buNone/>
            </a:pPr>
            <a:r>
              <a:rPr lang="en-US" sz="1000" dirty="0" smtClean="0">
                <a:latin typeface="Gotham Medium" charset="0"/>
                <a:ea typeface="Gotham Medium" charset="0"/>
                <a:cs typeface="Gotham Medium" charset="0"/>
              </a:rPr>
              <a:t>SAUCES &amp; CONDIMENTS</a:t>
            </a:r>
          </a:p>
          <a:p>
            <a:r>
              <a:rPr lang="en-US" sz="1000" dirty="0" smtClean="0"/>
              <a:t>Soy sauce – multiple versions, sweet, thick</a:t>
            </a:r>
          </a:p>
          <a:p>
            <a:r>
              <a:rPr lang="en-US" sz="1000" dirty="0" smtClean="0"/>
              <a:t>Vinegar – cane sugar, coconut, spicy </a:t>
            </a:r>
          </a:p>
          <a:p>
            <a:r>
              <a:rPr lang="en-US" sz="1000" dirty="0"/>
              <a:t>Fish </a:t>
            </a:r>
            <a:r>
              <a:rPr lang="en-US" sz="1000" dirty="0" smtClean="0"/>
              <a:t>sauce or </a:t>
            </a:r>
            <a:r>
              <a:rPr lang="en-US" sz="1000" i="1" dirty="0" err="1" smtClean="0"/>
              <a:t>patis</a:t>
            </a:r>
            <a:endParaRPr lang="en-US" sz="1000" i="1" dirty="0" smtClean="0"/>
          </a:p>
          <a:p>
            <a:r>
              <a:rPr lang="en-US" sz="1000" dirty="0" smtClean="0"/>
              <a:t>Banana ketchup, sweet chili sauce</a:t>
            </a:r>
          </a:p>
          <a:p>
            <a:r>
              <a:rPr lang="en-US" sz="1000" dirty="0" smtClean="0"/>
              <a:t>Oyster sauce</a:t>
            </a:r>
          </a:p>
          <a:p>
            <a:r>
              <a:rPr lang="en-US" sz="1000" dirty="0" smtClean="0"/>
              <a:t>Shrimp paste – </a:t>
            </a:r>
            <a:r>
              <a:rPr lang="en-US" sz="1000" i="1" dirty="0" smtClean="0"/>
              <a:t>bagoong</a:t>
            </a:r>
          </a:p>
          <a:p>
            <a:r>
              <a:rPr lang="en-US" sz="1000" dirty="0"/>
              <a:t>Tamarind soup </a:t>
            </a:r>
            <a:r>
              <a:rPr lang="en-US" sz="1000" dirty="0" smtClean="0"/>
              <a:t>mix</a:t>
            </a:r>
          </a:p>
          <a:p>
            <a:r>
              <a:rPr lang="en-US" sz="1000" dirty="0" smtClean="0"/>
              <a:t>Coconut milk</a:t>
            </a:r>
          </a:p>
          <a:p>
            <a:r>
              <a:rPr lang="en-US" sz="1000" dirty="0" smtClean="0"/>
              <a:t>Tomato sauce</a:t>
            </a:r>
          </a:p>
          <a:p>
            <a:r>
              <a:rPr lang="en-US" sz="1000" dirty="0" smtClean="0"/>
              <a:t>Condensed, evaporated milk</a:t>
            </a:r>
          </a:p>
          <a:p>
            <a:r>
              <a:rPr lang="en-US" sz="1000" dirty="0" smtClean="0"/>
              <a:t>Garlic, onion, ginger, </a:t>
            </a:r>
            <a:r>
              <a:rPr lang="en-US" sz="1000" dirty="0" err="1" smtClean="0"/>
              <a:t>annato</a:t>
            </a:r>
            <a:r>
              <a:rPr lang="en-US" sz="1000" dirty="0" smtClean="0"/>
              <a:t>,       bay leaf, peppercorns</a:t>
            </a:r>
          </a:p>
          <a:p>
            <a:r>
              <a:rPr lang="en-US" sz="1000" dirty="0" smtClean="0"/>
              <a:t>Lots of rice!</a:t>
            </a:r>
            <a:endParaRPr lang="en-US" sz="1000" dirty="0"/>
          </a:p>
        </p:txBody>
      </p:sp>
      <p:pic>
        <p:nvPicPr>
          <p:cNvPr id="9" name="Picture 8"/>
          <p:cNvPicPr>
            <a:picLocks noChangeAspect="1"/>
          </p:cNvPicPr>
          <p:nvPr/>
        </p:nvPicPr>
        <p:blipFill>
          <a:blip r:embed="rId3"/>
          <a:stretch>
            <a:fillRect/>
          </a:stretch>
        </p:blipFill>
        <p:spPr>
          <a:xfrm>
            <a:off x="3075529" y="1151466"/>
            <a:ext cx="2638920" cy="2098717"/>
          </a:xfrm>
          <a:prstGeom prst="rect">
            <a:avLst/>
          </a:prstGeom>
        </p:spPr>
      </p:pic>
      <p:sp>
        <p:nvSpPr>
          <p:cNvPr id="10" name="Text Placeholder 2"/>
          <p:cNvSpPr>
            <a:spLocks noGrp="1"/>
          </p:cNvSpPr>
          <p:nvPr>
            <p:ph type="body" sz="quarter" idx="10"/>
          </p:nvPr>
        </p:nvSpPr>
        <p:spPr>
          <a:xfrm>
            <a:off x="5981749" y="1035224"/>
            <a:ext cx="2616830" cy="2538947"/>
          </a:xfrm>
          <a:ln>
            <a:noFill/>
          </a:ln>
        </p:spPr>
        <p:txBody>
          <a:bodyPr/>
          <a:lstStyle/>
          <a:p>
            <a:pPr marL="0" indent="0">
              <a:buNone/>
            </a:pPr>
            <a:r>
              <a:rPr lang="en-US" sz="1000" dirty="0" smtClean="0">
                <a:latin typeface="Gotham Medium" charset="0"/>
                <a:ea typeface="Gotham Medium" charset="0"/>
                <a:cs typeface="Gotham Medium" charset="0"/>
              </a:rPr>
              <a:t>PURPLE UBE IN SWEETS</a:t>
            </a:r>
          </a:p>
          <a:p>
            <a:pPr>
              <a:spcBef>
                <a:spcPts val="300"/>
              </a:spcBef>
            </a:pPr>
            <a:r>
              <a:rPr lang="en-US" sz="1000" dirty="0"/>
              <a:t>T</a:t>
            </a:r>
            <a:r>
              <a:rPr lang="en-US" sz="1000" dirty="0" smtClean="0"/>
              <a:t>he purple sweet yam may be the hottest Filipino ingredient in food circles thanks to its use in desserts, ice cream and baked goods of all kinds</a:t>
            </a:r>
          </a:p>
          <a:p>
            <a:pPr>
              <a:spcBef>
                <a:spcPts val="300"/>
              </a:spcBef>
            </a:pPr>
            <a:r>
              <a:rPr lang="en-US" sz="1000" dirty="0" smtClean="0"/>
              <a:t>Asian ice cream and sweet shops as well as Filipino bakeries and restaurants play with </a:t>
            </a:r>
            <a:r>
              <a:rPr lang="en-US" sz="1000" dirty="0" err="1" smtClean="0"/>
              <a:t>ube’s</a:t>
            </a:r>
            <a:r>
              <a:rPr lang="en-US" sz="1000" dirty="0" smtClean="0"/>
              <a:t> purple power </a:t>
            </a:r>
          </a:p>
          <a:p>
            <a:pPr>
              <a:spcBef>
                <a:spcPts val="300"/>
              </a:spcBef>
            </a:pPr>
            <a:r>
              <a:rPr lang="en-US" sz="1000" dirty="0" smtClean="0">
                <a:latin typeface="Gotham Medium" charset="0"/>
                <a:ea typeface="Gotham Medium" charset="0"/>
                <a:cs typeface="Gotham Medium" charset="0"/>
              </a:rPr>
              <a:t>Hood Famous, Seattle; </a:t>
            </a:r>
            <a:r>
              <a:rPr lang="en-US" sz="1000" dirty="0" err="1" smtClean="0">
                <a:latin typeface="Gotham Medium" charset="0"/>
                <a:ea typeface="Gotham Medium" charset="0"/>
                <a:cs typeface="Gotham Medium" charset="0"/>
              </a:rPr>
              <a:t>Bsweet</a:t>
            </a:r>
            <a:r>
              <a:rPr lang="en-US" sz="1000" dirty="0" smtClean="0">
                <a:latin typeface="Gotham Medium" charset="0"/>
                <a:ea typeface="Gotham Medium" charset="0"/>
                <a:cs typeface="Gotham Medium" charset="0"/>
              </a:rPr>
              <a:t>, L.A.; </a:t>
            </a:r>
            <a:r>
              <a:rPr lang="en-US" sz="1000" dirty="0" err="1" smtClean="0">
                <a:latin typeface="Gotham Medium" charset="0"/>
                <a:ea typeface="Gotham Medium" charset="0"/>
                <a:cs typeface="Gotham Medium" charset="0"/>
              </a:rPr>
              <a:t>Lumpia</a:t>
            </a:r>
            <a:r>
              <a:rPr lang="en-US" sz="1000" dirty="0" smtClean="0">
                <a:latin typeface="Gotham Medium" charset="0"/>
                <a:ea typeface="Gotham Medium" charset="0"/>
                <a:cs typeface="Gotham Medium" charset="0"/>
              </a:rPr>
              <a:t> Shack, N.Y.C.; Purple Patch, D.C.</a:t>
            </a:r>
          </a:p>
          <a:p>
            <a:pPr>
              <a:spcBef>
                <a:spcPts val="300"/>
              </a:spcBef>
            </a:pPr>
            <a:r>
              <a:rPr lang="en-US" sz="1000" dirty="0" smtClean="0">
                <a:latin typeface="Gotham Medium" charset="0"/>
                <a:ea typeface="Gotham Medium" charset="0"/>
                <a:cs typeface="Gotham Medium" charset="0"/>
              </a:rPr>
              <a:t>Manila Social Club, Brooklyn </a:t>
            </a:r>
            <a:r>
              <a:rPr lang="en-US" sz="1000" dirty="0" smtClean="0"/>
              <a:t>– Golden Cristal, </a:t>
            </a:r>
            <a:r>
              <a:rPr lang="en-US" sz="1000" dirty="0" smtClean="0">
                <a:solidFill>
                  <a:srgbClr val="7030A0"/>
                </a:solidFill>
                <a:latin typeface="Gotham Medium" charset="0"/>
                <a:ea typeface="Gotham Medium" charset="0"/>
                <a:cs typeface="Gotham Medium" charset="0"/>
              </a:rPr>
              <a:t>Ube Bae Donuts</a:t>
            </a:r>
            <a:endParaRPr lang="en-US" sz="1000" dirty="0">
              <a:solidFill>
                <a:srgbClr val="7030A0"/>
              </a:solidFill>
              <a:latin typeface="Gotham Medium" charset="0"/>
              <a:ea typeface="Gotham Medium" charset="0"/>
              <a:cs typeface="Gotham Medium"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5529" y="3486713"/>
            <a:ext cx="2463329" cy="1384938"/>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54841" y="3571977"/>
            <a:ext cx="1847088" cy="1284776"/>
          </a:xfrm>
          <a:prstGeom prst="rect">
            <a:avLst/>
          </a:prstGeom>
        </p:spPr>
      </p:pic>
      <p:sp>
        <p:nvSpPr>
          <p:cNvPr id="8" name="Oval 7"/>
          <p:cNvSpPr/>
          <p:nvPr/>
        </p:nvSpPr>
        <p:spPr bwMode="auto">
          <a:xfrm>
            <a:off x="8041772" y="251434"/>
            <a:ext cx="556807"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2</a:t>
            </a:r>
          </a:p>
        </p:txBody>
      </p:sp>
      <p:sp>
        <p:nvSpPr>
          <p:cNvPr id="13" name="Oval 12"/>
          <p:cNvSpPr/>
          <p:nvPr/>
        </p:nvSpPr>
        <p:spPr bwMode="auto">
          <a:xfrm>
            <a:off x="7224908" y="271674"/>
            <a:ext cx="556807"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Tree>
    <p:extLst>
      <p:ext uri="{BB962C8B-B14F-4D97-AF65-F5344CB8AC3E}">
        <p14:creationId xmlns:p14="http://schemas.microsoft.com/office/powerpoint/2010/main" val="1899385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2000" b="1" dirty="0" smtClean="0">
                <a:solidFill>
                  <a:srgbClr val="E39626"/>
                </a:solidFill>
              </a:rPr>
              <a:t>Q &amp; A</a:t>
            </a:r>
            <a:endParaRPr lang="en-US" sz="2000" b="1" dirty="0">
              <a:solidFill>
                <a:srgbClr val="E39626"/>
              </a:solidFill>
            </a:endParaRPr>
          </a:p>
        </p:txBody>
      </p:sp>
      <p:sp>
        <p:nvSpPr>
          <p:cNvPr id="5" name="Text Placeholder 4"/>
          <p:cNvSpPr>
            <a:spLocks noGrp="1"/>
          </p:cNvSpPr>
          <p:nvPr>
            <p:ph type="body" sz="quarter" idx="10"/>
          </p:nvPr>
        </p:nvSpPr>
        <p:spPr>
          <a:xfrm>
            <a:off x="4642346" y="3473338"/>
            <a:ext cx="3103160" cy="883774"/>
          </a:xfrm>
          <a:solidFill>
            <a:srgbClr val="E39626"/>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Gotham Medium" charset="0"/>
                <a:ea typeface="Gotham Medium" charset="0"/>
                <a:cs typeface="Gotham Medium" charset="0"/>
              </a:rPr>
              <a:t>DAVID SPRINKLE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rPr>
              <a:t>Research Director</a:t>
            </a:r>
          </a:p>
          <a:p>
            <a:pPr marL="0" marR="0" lvl="0" indent="0" defTabSz="91440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marketresearch.com</a:t>
            </a:r>
            <a:r>
              <a:rPr lang="en-US" dirty="0" smtClean="0">
                <a:solidFill>
                  <a:schemeClr val="bg1"/>
                </a:solidFill>
              </a:rPr>
              <a:t> </a:t>
            </a:r>
          </a:p>
          <a:p>
            <a:pPr marL="0" marR="0" lvl="0" indent="0" defTabSz="914400" eaLnBrk="1" fontAlgn="auto" latinLnBrk="0" hangingPunct="1">
              <a:lnSpc>
                <a:spcPct val="100000"/>
              </a:lnSpc>
              <a:spcBef>
                <a:spcPts val="0"/>
              </a:spcBef>
              <a:spcAft>
                <a:spcPts val="0"/>
              </a:spcAft>
              <a:buClrTx/>
              <a:buSzTx/>
              <a:buFontTx/>
              <a:buNone/>
              <a:tabLst/>
              <a:defRPr/>
            </a:pPr>
            <a:r>
              <a:rPr lang="en-US" u="sng" dirty="0" err="1">
                <a:solidFill>
                  <a:schemeClr val="bg1"/>
                </a:solidFill>
              </a:rPr>
              <a:t>dsprinkle@marketresearch.com</a:t>
            </a:r>
            <a:endParaRPr lang="en-US" dirty="0">
              <a:solidFill>
                <a:schemeClr val="bg1"/>
              </a:solidFill>
            </a:endParaRPr>
          </a:p>
        </p:txBody>
      </p:sp>
      <p:sp>
        <p:nvSpPr>
          <p:cNvPr id="7" name="Text Placeholder 9"/>
          <p:cNvSpPr txBox="1">
            <a:spLocks/>
          </p:cNvSpPr>
          <p:nvPr/>
        </p:nvSpPr>
        <p:spPr>
          <a:xfrm>
            <a:off x="430959" y="1283349"/>
            <a:ext cx="8229600" cy="573563"/>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smtClean="0">
              <a:latin typeface="+mn-lt"/>
            </a:endParaRPr>
          </a:p>
        </p:txBody>
      </p:sp>
      <p:sp>
        <p:nvSpPr>
          <p:cNvPr id="6" name="Text Placeholder 4"/>
          <p:cNvSpPr txBox="1">
            <a:spLocks/>
          </p:cNvSpPr>
          <p:nvPr/>
        </p:nvSpPr>
        <p:spPr bwMode="auto">
          <a:xfrm>
            <a:off x="4642346" y="1719749"/>
            <a:ext cx="3103160" cy="879825"/>
          </a:xfrm>
          <a:prstGeom prst="rect">
            <a:avLst/>
          </a:prstGeom>
          <a:solidFill>
            <a:srgbClr val="E39626"/>
          </a:solid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fontAlgn="auto" hangingPunct="1">
              <a:spcBef>
                <a:spcPts val="0"/>
              </a:spcBef>
              <a:spcAft>
                <a:spcPts val="0"/>
              </a:spcAft>
              <a:buClrTx/>
              <a:buSzTx/>
              <a:buFontTx/>
              <a:buNone/>
            </a:pPr>
            <a:r>
              <a:rPr lang="en-US" dirty="0" smtClean="0">
                <a:solidFill>
                  <a:schemeClr val="bg1"/>
                </a:solidFill>
                <a:latin typeface="Gotham Medium" charset="0"/>
                <a:ea typeface="Gotham Medium" charset="0"/>
                <a:cs typeface="Gotham Medium" charset="0"/>
              </a:rPr>
              <a:t>KARA NIELSEN</a:t>
            </a:r>
          </a:p>
          <a:p>
            <a:pPr marL="0" indent="0" defTabSz="914400" eaLnBrk="1" fontAlgn="auto" hangingPunct="1">
              <a:spcBef>
                <a:spcPts val="0"/>
              </a:spcBef>
              <a:spcAft>
                <a:spcPts val="0"/>
              </a:spcAft>
              <a:buClrTx/>
              <a:buSzTx/>
              <a:buFontTx/>
              <a:buNone/>
            </a:pPr>
            <a:r>
              <a:rPr lang="en-US" dirty="0" err="1" smtClean="0">
                <a:solidFill>
                  <a:schemeClr val="bg1"/>
                </a:solidFill>
              </a:rPr>
              <a:t>Trendologist</a:t>
            </a:r>
            <a:endParaRPr lang="en-US" dirty="0">
              <a:solidFill>
                <a:schemeClr val="bg1"/>
              </a:solidFill>
            </a:endParaRPr>
          </a:p>
          <a:p>
            <a:pPr marL="0" indent="0" defTabSz="914400" eaLnBrk="1" fontAlgn="auto" hangingPunct="1">
              <a:spcBef>
                <a:spcPts val="0"/>
              </a:spcBef>
              <a:spcAft>
                <a:spcPts val="0"/>
              </a:spcAft>
              <a:buClrTx/>
              <a:buSzTx/>
              <a:buFontTx/>
              <a:buNone/>
            </a:pPr>
            <a:r>
              <a:rPr lang="en-US" dirty="0" err="1" smtClean="0">
                <a:solidFill>
                  <a:schemeClr val="bg1"/>
                </a:solidFill>
              </a:rPr>
              <a:t>www.KaraNielsenFoodTrends.com</a:t>
            </a:r>
            <a:endParaRPr lang="en-US" dirty="0" smtClean="0">
              <a:solidFill>
                <a:schemeClr val="bg1"/>
              </a:solidFill>
            </a:endParaRPr>
          </a:p>
          <a:p>
            <a:pPr marL="0" indent="0" defTabSz="914400" eaLnBrk="1" fontAlgn="auto" hangingPunct="1">
              <a:spcBef>
                <a:spcPts val="0"/>
              </a:spcBef>
              <a:spcAft>
                <a:spcPts val="0"/>
              </a:spcAft>
              <a:buClrTx/>
              <a:buSzTx/>
              <a:buFontTx/>
              <a:buNone/>
            </a:pPr>
            <a:r>
              <a:rPr lang="en-US" dirty="0" smtClean="0">
                <a:solidFill>
                  <a:schemeClr val="bg1"/>
                </a:solidFill>
              </a:rPr>
              <a:t>trendologistk@gmail.com</a:t>
            </a:r>
          </a:p>
        </p:txBody>
      </p:sp>
      <p:cxnSp>
        <p:nvCxnSpPr>
          <p:cNvPr id="9" name="Straight Connector 8"/>
          <p:cNvCxnSpPr/>
          <p:nvPr/>
        </p:nvCxnSpPr>
        <p:spPr>
          <a:xfrm flipH="1">
            <a:off x="4317336" y="1291607"/>
            <a:ext cx="4793" cy="31507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461" y="1719750"/>
            <a:ext cx="2894154" cy="8798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76489363"/>
              </p:ext>
            </p:extLst>
          </p:nvPr>
        </p:nvGraphicFramePr>
        <p:xfrm>
          <a:off x="515180" y="3035975"/>
          <a:ext cx="3481939" cy="1125821"/>
        </p:xfrm>
        <a:graphic>
          <a:graphicData uri="http://schemas.openxmlformats.org/drawingml/2006/table">
            <a:tbl>
              <a:tblPr/>
              <a:tblGrid>
                <a:gridCol w="3481939"/>
              </a:tblGrid>
              <a:tr h="180941">
                <a:tc>
                  <a:txBody>
                    <a:bodyPr/>
                    <a:lstStyle/>
                    <a:p>
                      <a:pPr marL="0" marR="0">
                        <a:spcBef>
                          <a:spcPts val="0"/>
                        </a:spcBef>
                        <a:spcAft>
                          <a:spcPts val="0"/>
                        </a:spcAft>
                      </a:pPr>
                      <a:r>
                        <a:rPr lang="en-US" sz="1300" b="1" dirty="0" smtClean="0">
                          <a:latin typeface="Arial" pitchFamily="34" charset="0"/>
                          <a:ea typeface="Calibri"/>
                          <a:cs typeface="Arial" pitchFamily="34" charset="0"/>
                        </a:rPr>
                        <a:t>Reports available from Packaged Facts in February 2017:</a:t>
                      </a:r>
                      <a:endParaRPr lang="en-US" sz="1300" b="1" dirty="0">
                        <a:latin typeface="Arial" pitchFamily="34" charset="0"/>
                        <a:ea typeface="Calibri"/>
                        <a:cs typeface="Arial" pitchFamily="34" charset="0"/>
                      </a:endParaRPr>
                    </a:p>
                  </a:txBody>
                  <a:tcPr marL="58160" marR="58160" marT="0" marB="0" anchor="b">
                    <a:lnL>
                      <a:noFill/>
                    </a:lnL>
                    <a:lnR>
                      <a:noFill/>
                    </a:lnR>
                    <a:lnT>
                      <a:noFill/>
                    </a:lnT>
                    <a:lnB>
                      <a:noFill/>
                    </a:lnB>
                    <a:solidFill>
                      <a:srgbClr val="FFFFFF"/>
                    </a:solidFill>
                  </a:tcPr>
                </a:tc>
              </a:tr>
              <a:tr h="180941">
                <a:tc>
                  <a:txBody>
                    <a:bodyPr/>
                    <a:lstStyle/>
                    <a:p>
                      <a:pPr marL="0" marR="0">
                        <a:spcBef>
                          <a:spcPts val="0"/>
                        </a:spcBef>
                        <a:spcAft>
                          <a:spcPts val="0"/>
                        </a:spcAft>
                      </a:pPr>
                      <a:endParaRPr lang="en-US" sz="900" dirty="0">
                        <a:latin typeface="Calibri"/>
                        <a:ea typeface="Calibri"/>
                        <a:cs typeface="Times New Roman"/>
                      </a:endParaRPr>
                    </a:p>
                  </a:txBody>
                  <a:tcPr marL="58160" marR="58160" marT="0" marB="0" anchor="b">
                    <a:lnL>
                      <a:noFill/>
                    </a:lnL>
                    <a:lnR>
                      <a:noFill/>
                    </a:lnR>
                    <a:lnT>
                      <a:noFill/>
                    </a:lnT>
                    <a:lnB>
                      <a:noFill/>
                    </a:lnB>
                    <a:solidFill>
                      <a:srgbClr val="FFFFFF"/>
                    </a:solidFill>
                  </a:tcPr>
                </a:tc>
              </a:tr>
              <a:tr h="180941">
                <a:tc>
                  <a:txBody>
                    <a:bodyPr/>
                    <a:lstStyle/>
                    <a:p>
                      <a:pPr marL="0" marR="0">
                        <a:spcBef>
                          <a:spcPts val="0"/>
                        </a:spcBef>
                        <a:spcAft>
                          <a:spcPts val="0"/>
                        </a:spcAft>
                      </a:pPr>
                      <a:r>
                        <a:rPr lang="en-US" sz="1200" i="1" dirty="0">
                          <a:latin typeface="Arial"/>
                          <a:ea typeface="Calibri"/>
                          <a:cs typeface="Times New Roman"/>
                        </a:rPr>
                        <a:t>2017 </a:t>
                      </a:r>
                      <a:r>
                        <a:rPr lang="en-US" sz="1200" i="1" dirty="0" smtClean="0">
                          <a:latin typeface="Arial"/>
                          <a:ea typeface="Calibri"/>
                          <a:cs typeface="Times New Roman"/>
                        </a:rPr>
                        <a:t>Forecast: Culinary </a:t>
                      </a:r>
                      <a:r>
                        <a:rPr lang="en-US" sz="1200" i="1" dirty="0">
                          <a:latin typeface="Arial"/>
                          <a:ea typeface="Calibri"/>
                          <a:cs typeface="Times New Roman"/>
                        </a:rPr>
                        <a:t>Trend Tracking Series</a:t>
                      </a:r>
                      <a:endParaRPr lang="en-US" sz="900" dirty="0">
                        <a:latin typeface="Calibri"/>
                        <a:ea typeface="Calibri"/>
                        <a:cs typeface="Times New Roman"/>
                      </a:endParaRPr>
                    </a:p>
                  </a:txBody>
                  <a:tcPr marL="58160" marR="58160" marT="0" marB="0" anchor="b">
                    <a:lnL>
                      <a:noFill/>
                    </a:lnL>
                    <a:lnR>
                      <a:noFill/>
                    </a:lnR>
                    <a:lnT>
                      <a:noFill/>
                    </a:lnT>
                    <a:lnB>
                      <a:noFill/>
                    </a:lnB>
                    <a:solidFill>
                      <a:srgbClr val="FFFFFF"/>
                    </a:solidFill>
                  </a:tcPr>
                </a:tc>
              </a:tr>
              <a:tr h="180941">
                <a:tc>
                  <a:txBody>
                    <a:bodyPr/>
                    <a:lstStyle/>
                    <a:p>
                      <a:pPr marL="0" marR="0">
                        <a:spcBef>
                          <a:spcPts val="0"/>
                        </a:spcBef>
                        <a:spcAft>
                          <a:spcPts val="0"/>
                        </a:spcAft>
                      </a:pPr>
                      <a:r>
                        <a:rPr lang="en-US" sz="1200" i="1" dirty="0">
                          <a:latin typeface="Arial"/>
                          <a:ea typeface="Calibri"/>
                          <a:cs typeface="Times New Roman"/>
                        </a:rPr>
                        <a:t>Food Flavor Forecast </a:t>
                      </a:r>
                      <a:r>
                        <a:rPr lang="en-US" sz="1200" i="1" dirty="0" smtClean="0">
                          <a:latin typeface="Arial"/>
                          <a:ea typeface="Calibri"/>
                          <a:cs typeface="Times New Roman"/>
                        </a:rPr>
                        <a:t>2017</a:t>
                      </a:r>
                      <a:endParaRPr lang="en-US" sz="900" dirty="0">
                        <a:latin typeface="Calibri"/>
                        <a:ea typeface="Calibri"/>
                        <a:cs typeface="Times New Roman"/>
                      </a:endParaRPr>
                    </a:p>
                  </a:txBody>
                  <a:tcPr marL="58160" marR="58160" marT="0" marB="0">
                    <a:lnL>
                      <a:noFill/>
                    </a:lnL>
                    <a:lnR>
                      <a:noFill/>
                    </a:lnR>
                    <a:lnT>
                      <a:noFill/>
                    </a:lnT>
                    <a:lnB>
                      <a:noFill/>
                    </a:lnB>
                    <a:solidFill>
                      <a:srgbClr val="FFFFFF"/>
                    </a:solidFill>
                  </a:tcPr>
                </a:tc>
              </a:tr>
              <a:tr h="180941">
                <a:tc>
                  <a:txBody>
                    <a:bodyPr/>
                    <a:lstStyle/>
                    <a:p>
                      <a:pPr marL="0" marR="0">
                        <a:spcBef>
                          <a:spcPts val="0"/>
                        </a:spcBef>
                        <a:spcAft>
                          <a:spcPts val="0"/>
                        </a:spcAft>
                      </a:pPr>
                      <a:r>
                        <a:rPr lang="en-US" sz="1200" i="1" dirty="0">
                          <a:latin typeface="Arial"/>
                          <a:ea typeface="Calibri"/>
                          <a:cs typeface="Times New Roman"/>
                        </a:rPr>
                        <a:t>Ready-to-Drink Beverage Trend Forecast </a:t>
                      </a:r>
                      <a:r>
                        <a:rPr lang="en-US" sz="1200" i="1" dirty="0" smtClean="0">
                          <a:latin typeface="Arial"/>
                          <a:ea typeface="Calibri"/>
                          <a:cs typeface="Times New Roman"/>
                        </a:rPr>
                        <a:t>2017</a:t>
                      </a:r>
                      <a:endParaRPr lang="en-US" sz="900" dirty="0">
                        <a:latin typeface="Calibri"/>
                        <a:ea typeface="Calibri"/>
                        <a:cs typeface="Times New Roman"/>
                      </a:endParaRPr>
                    </a:p>
                  </a:txBody>
                  <a:tcPr marL="58160" marR="5816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30138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p:cNvSpPr>
            <a:spLocks noGrp="1"/>
          </p:cNvSpPr>
          <p:nvPr>
            <p:ph type="body" sz="quarter" idx="10"/>
          </p:nvPr>
        </p:nvSpPr>
        <p:spPr>
          <a:xfrm>
            <a:off x="2417781" y="1190871"/>
            <a:ext cx="4251959" cy="1145929"/>
          </a:xfrm>
          <a:solidFill>
            <a:srgbClr val="002060"/>
          </a:solidFill>
          <a:ln>
            <a:solidFill>
              <a:srgbClr val="E39626"/>
            </a:solidFill>
          </a:ln>
        </p:spPr>
        <p:txBody>
          <a:bodyPr anchor="ctr"/>
          <a:lstStyle/>
          <a:p>
            <a:pPr marL="0" indent="0" algn="ctr">
              <a:lnSpc>
                <a:spcPct val="150000"/>
              </a:lnSpc>
              <a:buNone/>
            </a:pPr>
            <a:r>
              <a:rPr lang="en-US" sz="2400" dirty="0" smtClean="0">
                <a:solidFill>
                  <a:schemeClr val="bg1"/>
                </a:solidFill>
                <a:latin typeface="Gotham Medium" charset="0"/>
                <a:ea typeface="Gotham Medium" charset="0"/>
                <a:cs typeface="Gotham Medium" charset="0"/>
              </a:rPr>
              <a:t>Key Trend Drivers             in 2017</a:t>
            </a:r>
          </a:p>
        </p:txBody>
      </p:sp>
      <p:sp>
        <p:nvSpPr>
          <p:cNvPr id="7" name="TextBox 6"/>
          <p:cNvSpPr txBox="1"/>
          <p:nvPr/>
        </p:nvSpPr>
        <p:spPr>
          <a:xfrm>
            <a:off x="2417781" y="3480935"/>
            <a:ext cx="1993352" cy="584775"/>
          </a:xfrm>
          <a:prstGeom prst="rect">
            <a:avLst/>
          </a:prstGeom>
          <a:solidFill>
            <a:srgbClr val="FF0000"/>
          </a:solidFill>
        </p:spPr>
        <p:txBody>
          <a:bodyPr wrap="square" rtlCol="0">
            <a:spAutoFit/>
          </a:bodyPr>
          <a:lstStyle/>
          <a:p>
            <a:pPr algn="ctr"/>
            <a:r>
              <a:rPr lang="en-US" sz="1600" dirty="0" smtClean="0">
                <a:solidFill>
                  <a:schemeClr val="bg1"/>
                </a:solidFill>
              </a:rPr>
              <a:t>Redefining Premium</a:t>
            </a:r>
            <a:endParaRPr lang="en-US" sz="1600" dirty="0">
              <a:solidFill>
                <a:schemeClr val="bg1"/>
              </a:solidFill>
            </a:endParaRPr>
          </a:p>
        </p:txBody>
      </p:sp>
      <p:sp>
        <p:nvSpPr>
          <p:cNvPr id="8" name="TextBox 7"/>
          <p:cNvSpPr txBox="1"/>
          <p:nvPr/>
        </p:nvSpPr>
        <p:spPr>
          <a:xfrm>
            <a:off x="2417782" y="2543592"/>
            <a:ext cx="1993352" cy="584775"/>
          </a:xfrm>
          <a:prstGeom prst="rect">
            <a:avLst/>
          </a:prstGeom>
          <a:solidFill>
            <a:srgbClr val="92D050"/>
          </a:solidFill>
        </p:spPr>
        <p:txBody>
          <a:bodyPr wrap="square" rtlCol="0">
            <a:spAutoFit/>
          </a:bodyPr>
          <a:lstStyle/>
          <a:p>
            <a:pPr algn="ctr"/>
            <a:r>
              <a:rPr lang="en-US" sz="1600" dirty="0" smtClean="0">
                <a:solidFill>
                  <a:schemeClr val="bg1"/>
                </a:solidFill>
              </a:rPr>
              <a:t>Authentic &amp; Artisan</a:t>
            </a:r>
            <a:endParaRPr lang="en-US" sz="1600" dirty="0">
              <a:solidFill>
                <a:schemeClr val="bg1"/>
              </a:solidFill>
            </a:endParaRPr>
          </a:p>
        </p:txBody>
      </p:sp>
      <p:sp>
        <p:nvSpPr>
          <p:cNvPr id="9" name="TextBox 8"/>
          <p:cNvSpPr txBox="1"/>
          <p:nvPr/>
        </p:nvSpPr>
        <p:spPr>
          <a:xfrm>
            <a:off x="4784517" y="3480936"/>
            <a:ext cx="1924003" cy="584775"/>
          </a:xfrm>
          <a:prstGeom prst="rect">
            <a:avLst/>
          </a:prstGeom>
          <a:solidFill>
            <a:srgbClr val="00B0F0"/>
          </a:solidFill>
        </p:spPr>
        <p:txBody>
          <a:bodyPr wrap="square" rtlCol="0">
            <a:spAutoFit/>
          </a:bodyPr>
          <a:lstStyle/>
          <a:p>
            <a:pPr algn="ctr"/>
            <a:r>
              <a:rPr lang="en-US" sz="1600" dirty="0" smtClean="0">
                <a:solidFill>
                  <a:schemeClr val="bg1"/>
                </a:solidFill>
              </a:rPr>
              <a:t>Comfort &amp; Indulgence</a:t>
            </a:r>
            <a:endParaRPr lang="en-US" sz="1600" dirty="0">
              <a:solidFill>
                <a:schemeClr val="bg1"/>
              </a:solidFill>
            </a:endParaRPr>
          </a:p>
        </p:txBody>
      </p:sp>
      <p:sp>
        <p:nvSpPr>
          <p:cNvPr id="10" name="TextBox 9"/>
          <p:cNvSpPr txBox="1"/>
          <p:nvPr/>
        </p:nvSpPr>
        <p:spPr>
          <a:xfrm>
            <a:off x="4784517" y="2543591"/>
            <a:ext cx="1924003" cy="584775"/>
          </a:xfrm>
          <a:prstGeom prst="rect">
            <a:avLst/>
          </a:prstGeom>
          <a:solidFill>
            <a:srgbClr val="7030A0"/>
          </a:solidFill>
        </p:spPr>
        <p:txBody>
          <a:bodyPr wrap="square" rtlCol="0">
            <a:spAutoFit/>
          </a:bodyPr>
          <a:lstStyle/>
          <a:p>
            <a:pPr algn="ctr"/>
            <a:r>
              <a:rPr lang="en-US" sz="1600" dirty="0" smtClean="0">
                <a:solidFill>
                  <a:schemeClr val="bg1"/>
                </a:solidFill>
              </a:rPr>
              <a:t>Flavor Adventure</a:t>
            </a:r>
            <a:endParaRPr lang="en-US" sz="1600" dirty="0">
              <a:solidFill>
                <a:schemeClr val="bg1"/>
              </a:solidFill>
            </a:endParaRPr>
          </a:p>
        </p:txBody>
      </p:sp>
    </p:spTree>
    <p:extLst>
      <p:ext uri="{BB962C8B-B14F-4D97-AF65-F5344CB8AC3E}">
        <p14:creationId xmlns:p14="http://schemas.microsoft.com/office/powerpoint/2010/main" val="1965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286"/>
            <a:ext cx="8229600" cy="420296"/>
          </a:xfrm>
        </p:spPr>
        <p:txBody>
          <a:bodyPr/>
          <a:lstStyle/>
          <a:p>
            <a:r>
              <a:rPr lang="en-US" dirty="0" smtClean="0">
                <a:solidFill>
                  <a:srgbClr val="FF0000"/>
                </a:solidFill>
              </a:rPr>
              <a:t>Meat &amp; poultry trends </a:t>
            </a:r>
            <a:r>
              <a:rPr lang="en-US" dirty="0" smtClean="0">
                <a:solidFill>
                  <a:schemeClr val="tx1">
                    <a:lumMod val="50000"/>
                  </a:schemeClr>
                </a:solidFill>
              </a:rPr>
              <a:t>by trend maturity</a:t>
            </a:r>
            <a:endParaRPr lang="en-US" dirty="0">
              <a:solidFill>
                <a:schemeClr val="tx1">
                  <a:lumMod val="50000"/>
                </a:schemeClr>
              </a:solidFill>
            </a:endParaRPr>
          </a:p>
        </p:txBody>
      </p:sp>
      <p:sp>
        <p:nvSpPr>
          <p:cNvPr id="7" name="Oval 6"/>
          <p:cNvSpPr/>
          <p:nvPr/>
        </p:nvSpPr>
        <p:spPr bwMode="auto">
          <a:xfrm>
            <a:off x="1050243" y="1266647"/>
            <a:ext cx="446751" cy="445723"/>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
        <p:nvSpPr>
          <p:cNvPr id="8" name="Oval 7"/>
          <p:cNvSpPr/>
          <p:nvPr/>
        </p:nvSpPr>
        <p:spPr bwMode="auto">
          <a:xfrm>
            <a:off x="3219703" y="1244079"/>
            <a:ext cx="437975" cy="468291"/>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chemeClr val="bg1"/>
                </a:solidFill>
                <a:latin typeface="Trebuchet MS"/>
              </a:rPr>
              <a:t>2</a:t>
            </a:r>
          </a:p>
        </p:txBody>
      </p:sp>
      <p:sp>
        <p:nvSpPr>
          <p:cNvPr id="9" name="Oval 8"/>
          <p:cNvSpPr/>
          <p:nvPr/>
        </p:nvSpPr>
        <p:spPr bwMode="auto">
          <a:xfrm>
            <a:off x="5272620" y="1223563"/>
            <a:ext cx="462230" cy="488807"/>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3</a:t>
            </a:r>
          </a:p>
        </p:txBody>
      </p:sp>
      <p:sp>
        <p:nvSpPr>
          <p:cNvPr id="10" name="Oval 9"/>
          <p:cNvSpPr/>
          <p:nvPr/>
        </p:nvSpPr>
        <p:spPr bwMode="auto">
          <a:xfrm>
            <a:off x="7300631" y="1190008"/>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4</a:t>
            </a:r>
          </a:p>
        </p:txBody>
      </p:sp>
      <p:sp>
        <p:nvSpPr>
          <p:cNvPr id="13" name="Text Placeholder 4"/>
          <p:cNvSpPr txBox="1">
            <a:spLocks/>
          </p:cNvSpPr>
          <p:nvPr/>
        </p:nvSpPr>
        <p:spPr>
          <a:xfrm>
            <a:off x="6688438" y="2056097"/>
            <a:ext cx="2022291" cy="2224058"/>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1400" dirty="0" smtClean="0">
                <a:solidFill>
                  <a:schemeClr val="tx1">
                    <a:lumMod val="50000"/>
                  </a:schemeClr>
                </a:solidFill>
                <a:latin typeface="Gotham Medium" charset="0"/>
                <a:ea typeface="Gotham Medium" charset="0"/>
                <a:cs typeface="Gotham Medium" charset="0"/>
              </a:rPr>
              <a:t>Brisket Around the World </a:t>
            </a:r>
            <a:endParaRPr lang="en-US" sz="1400" dirty="0" smtClean="0">
              <a:solidFill>
                <a:schemeClr val="tx1">
                  <a:lumMod val="50000"/>
                </a:schemeClr>
              </a:solidFill>
              <a:latin typeface="+mn-lt"/>
              <a:ea typeface="Gotham Medium" charset="0"/>
              <a:cs typeface="Gotham Medium" charset="0"/>
            </a:endParaRPr>
          </a:p>
        </p:txBody>
      </p:sp>
      <p:sp>
        <p:nvSpPr>
          <p:cNvPr id="14" name="Text Placeholder 4"/>
          <p:cNvSpPr txBox="1">
            <a:spLocks/>
          </p:cNvSpPr>
          <p:nvPr/>
        </p:nvSpPr>
        <p:spPr>
          <a:xfrm>
            <a:off x="4713137" y="2018612"/>
            <a:ext cx="1801342" cy="1630401"/>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1400" dirty="0" smtClean="0">
                <a:solidFill>
                  <a:schemeClr val="tx1">
                    <a:lumMod val="50000"/>
                  </a:schemeClr>
                </a:solidFill>
                <a:latin typeface="Gotham Medium" charset="0"/>
                <a:ea typeface="Gotham Medium" charset="0"/>
                <a:cs typeface="Gotham Medium" charset="0"/>
              </a:rPr>
              <a:t>Wagyu Beef</a:t>
            </a:r>
          </a:p>
        </p:txBody>
      </p:sp>
      <p:sp>
        <p:nvSpPr>
          <p:cNvPr id="15" name="Text Placeholder 4"/>
          <p:cNvSpPr txBox="1">
            <a:spLocks/>
          </p:cNvSpPr>
          <p:nvPr/>
        </p:nvSpPr>
        <p:spPr>
          <a:xfrm>
            <a:off x="2550156" y="2018611"/>
            <a:ext cx="2072239" cy="151584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Japanese Chicken Experts </a:t>
            </a:r>
          </a:p>
          <a:p>
            <a:pPr marL="0" indent="0">
              <a:spcAft>
                <a:spcPts val="600"/>
              </a:spcAft>
              <a:buNone/>
            </a:pPr>
            <a:r>
              <a:rPr lang="en-US" sz="1400" dirty="0">
                <a:solidFill>
                  <a:schemeClr val="tx1">
                    <a:lumMod val="50000"/>
                  </a:schemeClr>
                </a:solidFill>
                <a:latin typeface="Gotham Medium" charset="0"/>
                <a:ea typeface="Gotham Medium" charset="0"/>
                <a:cs typeface="Gotham Medium" charset="0"/>
              </a:rPr>
              <a:t>Fancy </a:t>
            </a:r>
            <a:r>
              <a:rPr lang="en-US" sz="1400" dirty="0" smtClean="0">
                <a:solidFill>
                  <a:schemeClr val="tx1">
                    <a:lumMod val="50000"/>
                  </a:schemeClr>
                </a:solidFill>
                <a:latin typeface="Gotham Medium" charset="0"/>
                <a:ea typeface="Gotham Medium" charset="0"/>
                <a:cs typeface="Gotham Medium" charset="0"/>
              </a:rPr>
              <a:t>Cracklings</a:t>
            </a:r>
          </a:p>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Wild Boar</a:t>
            </a:r>
            <a:endParaRPr lang="en-US" sz="1400" dirty="0">
              <a:solidFill>
                <a:schemeClr val="tx1">
                  <a:lumMod val="50000"/>
                </a:schemeClr>
              </a:solidFill>
              <a:latin typeface="Gotham Medium" charset="0"/>
              <a:ea typeface="Gotham Medium" charset="0"/>
              <a:cs typeface="Gotham Medium" charset="0"/>
            </a:endParaRPr>
          </a:p>
          <a:p>
            <a:pPr marL="115888" indent="-115888">
              <a:spcBef>
                <a:spcPts val="0"/>
              </a:spcBef>
              <a:spcAft>
                <a:spcPts val="600"/>
              </a:spcAft>
            </a:pPr>
            <a:endParaRPr lang="en-US" sz="1000" dirty="0" smtClean="0">
              <a:solidFill>
                <a:schemeClr val="tx1">
                  <a:lumMod val="50000"/>
                </a:schemeClr>
              </a:solidFill>
              <a:latin typeface="Gotham Medium" charset="0"/>
              <a:ea typeface="Gotham Medium" charset="0"/>
              <a:cs typeface="Gotham Medium" charset="0"/>
            </a:endParaRPr>
          </a:p>
        </p:txBody>
      </p:sp>
      <p:sp>
        <p:nvSpPr>
          <p:cNvPr id="16" name="Text Placeholder 4"/>
          <p:cNvSpPr txBox="1">
            <a:spLocks/>
          </p:cNvSpPr>
          <p:nvPr/>
        </p:nvSpPr>
        <p:spPr>
          <a:xfrm>
            <a:off x="457200" y="2018612"/>
            <a:ext cx="1995069" cy="2967516"/>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400" dirty="0">
                <a:solidFill>
                  <a:schemeClr val="tx1">
                    <a:lumMod val="50000"/>
                  </a:schemeClr>
                </a:solidFill>
                <a:latin typeface="Gotham Medium" charset="0"/>
                <a:ea typeface="Gotham Medium" charset="0"/>
                <a:cs typeface="Gotham Medium" charset="0"/>
              </a:rPr>
              <a:t>Steak Tartare</a:t>
            </a:r>
          </a:p>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Heritage </a:t>
            </a:r>
            <a:r>
              <a:rPr lang="en-US" sz="1400" dirty="0">
                <a:solidFill>
                  <a:schemeClr val="tx1">
                    <a:lumMod val="50000"/>
                  </a:schemeClr>
                </a:solidFill>
                <a:latin typeface="Gotham Medium" charset="0"/>
                <a:ea typeface="Gotham Medium" charset="0"/>
                <a:cs typeface="Gotham Medium" charset="0"/>
              </a:rPr>
              <a:t>Chicken Lovers </a:t>
            </a:r>
          </a:p>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Modern American Steakhouse </a:t>
            </a:r>
          </a:p>
          <a:p>
            <a:pPr marL="0" indent="0">
              <a:spcAft>
                <a:spcPts val="600"/>
              </a:spcAft>
              <a:buNone/>
            </a:pPr>
            <a:r>
              <a:rPr lang="en-US" sz="1400" dirty="0" smtClean="0">
                <a:solidFill>
                  <a:schemeClr val="tx1">
                    <a:lumMod val="50000"/>
                  </a:schemeClr>
                </a:solidFill>
                <a:latin typeface="Gotham Medium" charset="0"/>
                <a:ea typeface="Gotham Medium" charset="0"/>
                <a:cs typeface="Gotham Medium" charset="0"/>
              </a:rPr>
              <a:t>Vegan “Meat”</a:t>
            </a:r>
            <a:endParaRPr lang="en-US" sz="1400" dirty="0" smtClean="0">
              <a:solidFill>
                <a:schemeClr val="tx1">
                  <a:lumMod val="50000"/>
                </a:schemeClr>
              </a:solidFill>
              <a:latin typeface="+mn-lt"/>
              <a:ea typeface="Gotham Medium" charset="0"/>
              <a:cs typeface="Gotham Medium" charset="0"/>
            </a:endParaRPr>
          </a:p>
        </p:txBody>
      </p:sp>
      <p:cxnSp>
        <p:nvCxnSpPr>
          <p:cNvPr id="6" name="Straight Connector 5"/>
          <p:cNvCxnSpPr/>
          <p:nvPr/>
        </p:nvCxnSpPr>
        <p:spPr>
          <a:xfrm flipH="1" flipV="1">
            <a:off x="2452269" y="1950437"/>
            <a:ext cx="7147" cy="203162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568803" y="1970101"/>
            <a:ext cx="4434" cy="203162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6426615" y="1961739"/>
            <a:ext cx="13514" cy="202032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208891" y="1888067"/>
            <a:ext cx="2069419" cy="11393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42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C00000"/>
                </a:solidFill>
              </a:rPr>
              <a:t>Steak tartare: </a:t>
            </a:r>
            <a:r>
              <a:rPr lang="en-US" sz="1400" dirty="0" smtClean="0">
                <a:solidFill>
                  <a:srgbClr val="C00000"/>
                </a:solidFill>
              </a:rPr>
              <a:t>good quality meat, creative expressions</a:t>
            </a:r>
            <a:endParaRPr lang="en-US" sz="1400" dirty="0">
              <a:solidFill>
                <a:srgbClr val="C00000"/>
              </a:solidFill>
            </a:endParaRPr>
          </a:p>
        </p:txBody>
      </p:sp>
      <p:sp>
        <p:nvSpPr>
          <p:cNvPr id="4" name="Text Placeholder 3"/>
          <p:cNvSpPr>
            <a:spLocks noGrp="1"/>
          </p:cNvSpPr>
          <p:nvPr>
            <p:ph type="body" sz="quarter" idx="10"/>
          </p:nvPr>
        </p:nvSpPr>
        <p:spPr>
          <a:xfrm>
            <a:off x="457200" y="1081265"/>
            <a:ext cx="3310467" cy="3734783"/>
          </a:xfrm>
        </p:spPr>
        <p:txBody>
          <a:bodyPr/>
          <a:lstStyle/>
          <a:p>
            <a:r>
              <a:rPr lang="en-US" sz="1100" dirty="0" smtClean="0"/>
              <a:t>Classic French bistro dish </a:t>
            </a:r>
          </a:p>
          <a:p>
            <a:r>
              <a:rPr lang="en-US" sz="1100" dirty="0" smtClean="0"/>
              <a:t>Chopped raw beef steak </a:t>
            </a:r>
            <a:r>
              <a:rPr lang="en-US" sz="1100" dirty="0"/>
              <a:t>seasoned with capers, shallots, mustard, </a:t>
            </a:r>
            <a:r>
              <a:rPr lang="en-US" sz="1100" dirty="0" smtClean="0"/>
              <a:t>parsley, egg </a:t>
            </a:r>
            <a:r>
              <a:rPr lang="en-US" sz="1100" dirty="0"/>
              <a:t>yolk </a:t>
            </a:r>
            <a:endParaRPr lang="en-US" sz="1100" dirty="0" smtClean="0"/>
          </a:p>
          <a:p>
            <a:r>
              <a:rPr lang="en-US" sz="1100" dirty="0" smtClean="0"/>
              <a:t>Surge due to stream </a:t>
            </a:r>
            <a:r>
              <a:rPr lang="en-US" sz="1100" dirty="0"/>
              <a:t>of </a:t>
            </a:r>
            <a:r>
              <a:rPr lang="en-US" sz="1100" dirty="0" smtClean="0"/>
              <a:t>good quality beef</a:t>
            </a:r>
          </a:p>
          <a:p>
            <a:pPr marL="465138" lvl="1" indent="-177800"/>
            <a:r>
              <a:rPr lang="en-US" sz="1100" dirty="0" smtClean="0"/>
              <a:t>Locally </a:t>
            </a:r>
            <a:r>
              <a:rPr lang="en-US" sz="1100" dirty="0"/>
              <a:t>raised, grass-fed animals </a:t>
            </a:r>
            <a:endParaRPr lang="en-US" sz="1100" dirty="0" smtClean="0"/>
          </a:p>
          <a:p>
            <a:pPr marL="465138" lvl="1" indent="-177800"/>
            <a:r>
              <a:rPr lang="en-US" sz="1100" dirty="0" smtClean="0"/>
              <a:t>Sold directly to restaurant and butchered </a:t>
            </a:r>
            <a:r>
              <a:rPr lang="en-US" sz="1100" dirty="0"/>
              <a:t>in </a:t>
            </a:r>
            <a:r>
              <a:rPr lang="en-US" sz="1100" dirty="0" smtClean="0"/>
              <a:t>house  </a:t>
            </a:r>
          </a:p>
          <a:p>
            <a:pPr marL="465138" lvl="1" indent="-177800"/>
            <a:r>
              <a:rPr lang="en-US" sz="1100" dirty="0" smtClean="0"/>
              <a:t>Sourced sustainably </a:t>
            </a:r>
            <a:r>
              <a:rPr lang="en-US" sz="1100" dirty="0"/>
              <a:t>minded butcher shops </a:t>
            </a:r>
            <a:r>
              <a:rPr lang="en-US" sz="1100" dirty="0" smtClean="0"/>
              <a:t>or meat </a:t>
            </a:r>
            <a:r>
              <a:rPr lang="en-US" sz="1100" dirty="0"/>
              <a:t>distributers </a:t>
            </a:r>
            <a:endParaRPr lang="en-US" sz="1100" dirty="0" smtClean="0"/>
          </a:p>
          <a:p>
            <a:r>
              <a:rPr lang="en-US" sz="1100" dirty="0" smtClean="0"/>
              <a:t>To eat raw </a:t>
            </a:r>
            <a:r>
              <a:rPr lang="en-US" sz="1100" dirty="0"/>
              <a:t>beef </a:t>
            </a:r>
            <a:r>
              <a:rPr lang="en-US" sz="1100" dirty="0" smtClean="0"/>
              <a:t>consumers need </a:t>
            </a:r>
            <a:r>
              <a:rPr lang="en-US" sz="1100" dirty="0"/>
              <a:t>to trust that </a:t>
            </a:r>
            <a:r>
              <a:rPr lang="en-US" sz="1100" dirty="0" smtClean="0"/>
              <a:t>it’s fresh </a:t>
            </a:r>
            <a:r>
              <a:rPr lang="en-US" sz="1100" dirty="0"/>
              <a:t>and </a:t>
            </a:r>
            <a:r>
              <a:rPr lang="en-US" sz="1100" dirty="0" smtClean="0"/>
              <a:t>safe</a:t>
            </a:r>
          </a:p>
          <a:p>
            <a:r>
              <a:rPr lang="en-US" sz="1100" dirty="0" smtClean="0"/>
              <a:t>Having </a:t>
            </a:r>
            <a:r>
              <a:rPr lang="en-US" sz="1100" dirty="0"/>
              <a:t>a shorter supply chain is part of that </a:t>
            </a:r>
            <a:r>
              <a:rPr lang="en-US" sz="1100" dirty="0" smtClean="0"/>
              <a:t>process</a:t>
            </a:r>
            <a:endParaRPr lang="en-US" sz="1100" dirty="0"/>
          </a:p>
        </p:txBody>
      </p:sp>
      <p:sp>
        <p:nvSpPr>
          <p:cNvPr id="8" name="Text Placeholder 3"/>
          <p:cNvSpPr txBox="1">
            <a:spLocks/>
          </p:cNvSpPr>
          <p:nvPr/>
        </p:nvSpPr>
        <p:spPr bwMode="auto">
          <a:xfrm>
            <a:off x="5127520" y="1081265"/>
            <a:ext cx="2330803" cy="811145"/>
          </a:xfrm>
          <a:prstGeom prst="rect">
            <a:avLst/>
          </a:prstGeom>
          <a:solidFill>
            <a:schemeClr val="accent3">
              <a:lumMod val="40000"/>
              <a:lumOff val="60000"/>
            </a:schemeClr>
          </a:solid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15888" indent="-115888"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200" kern="1200">
                <a:solidFill>
                  <a:schemeClr val="tx1">
                    <a:lumMod val="50000"/>
                  </a:schemeClr>
                </a:solidFill>
                <a:latin typeface="Gotham Book"/>
                <a:ea typeface="ＭＳ Ｐゴシック" charset="0"/>
                <a:cs typeface="Gotham Book"/>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200" kern="1200">
                <a:solidFill>
                  <a:schemeClr val="tx1">
                    <a:lumMod val="50000"/>
                  </a:schemeClr>
                </a:solidFill>
                <a:latin typeface="Gotham Book"/>
                <a:ea typeface="ＭＳ Ｐゴシック" charset="0"/>
                <a:cs typeface="Gotham Book"/>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200" kern="1200">
                <a:solidFill>
                  <a:schemeClr val="tx1">
                    <a:lumMod val="50000"/>
                  </a:schemeClr>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00" dirty="0" err="1">
                <a:latin typeface="Gotham Medium" charset="0"/>
                <a:ea typeface="Gotham Medium" charset="0"/>
                <a:cs typeface="Gotham Medium" charset="0"/>
              </a:rPr>
              <a:t>Datassential</a:t>
            </a:r>
            <a:r>
              <a:rPr lang="en-US" sz="1100" dirty="0">
                <a:latin typeface="Gotham Medium" charset="0"/>
                <a:ea typeface="Gotham Medium" charset="0"/>
                <a:cs typeface="Gotham Medium" charset="0"/>
              </a:rPr>
              <a:t> </a:t>
            </a:r>
            <a:r>
              <a:rPr lang="en-US" sz="1100" dirty="0" err="1" smtClean="0">
                <a:latin typeface="Gotham Medium" charset="0"/>
                <a:ea typeface="Gotham Medium" charset="0"/>
                <a:cs typeface="Gotham Medium" charset="0"/>
              </a:rPr>
              <a:t>MenuTrends</a:t>
            </a:r>
            <a:endParaRPr lang="en-US" sz="1100" dirty="0">
              <a:latin typeface="Gotham Medium" charset="0"/>
              <a:ea typeface="Gotham Medium" charset="0"/>
              <a:cs typeface="Gotham Medium" charset="0"/>
            </a:endParaRPr>
          </a:p>
          <a:p>
            <a:r>
              <a:rPr lang="en-US" sz="1100" dirty="0" smtClean="0"/>
              <a:t>+36% </a:t>
            </a:r>
            <a:r>
              <a:rPr lang="en-US" sz="1100" dirty="0"/>
              <a:t>one-year growth </a:t>
            </a:r>
          </a:p>
          <a:p>
            <a:r>
              <a:rPr lang="en-US" sz="1100" dirty="0" smtClean="0"/>
              <a:t>+48% </a:t>
            </a:r>
            <a:r>
              <a:rPr lang="en-US" sz="1100" dirty="0"/>
              <a:t>four-year growth</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1582" y="2176393"/>
            <a:ext cx="4124630" cy="2318146"/>
          </a:xfrm>
          <a:prstGeom prst="rect">
            <a:avLst/>
          </a:prstGeom>
        </p:spPr>
      </p:pic>
      <p:sp>
        <p:nvSpPr>
          <p:cNvPr id="6" name="Oval 5"/>
          <p:cNvSpPr/>
          <p:nvPr/>
        </p:nvSpPr>
        <p:spPr bwMode="auto">
          <a:xfrm>
            <a:off x="8088466" y="272461"/>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a:solidFill>
                  <a:srgbClr val="FFFFFF"/>
                </a:solidFill>
                <a:latin typeface="Trebuchet MS"/>
              </a:rPr>
              <a:t>1</a:t>
            </a:r>
          </a:p>
        </p:txBody>
      </p:sp>
      <p:sp>
        <p:nvSpPr>
          <p:cNvPr id="2" name="TextBox 1"/>
          <p:cNvSpPr txBox="1"/>
          <p:nvPr/>
        </p:nvSpPr>
        <p:spPr>
          <a:xfrm>
            <a:off x="4979086" y="4552320"/>
            <a:ext cx="3092513" cy="246221"/>
          </a:xfrm>
          <a:prstGeom prst="rect">
            <a:avLst/>
          </a:prstGeom>
          <a:noFill/>
        </p:spPr>
        <p:txBody>
          <a:bodyPr wrap="none" rtlCol="0">
            <a:spAutoFit/>
          </a:bodyPr>
          <a:lstStyle/>
          <a:p>
            <a:r>
              <a:rPr lang="en-US" sz="1000" dirty="0" smtClean="0">
                <a:solidFill>
                  <a:schemeClr val="tx1">
                    <a:lumMod val="50000"/>
                  </a:schemeClr>
                </a:solidFill>
              </a:rPr>
              <a:t>Trio of </a:t>
            </a:r>
            <a:r>
              <a:rPr lang="en-US" sz="1000" dirty="0" err="1" smtClean="0">
                <a:solidFill>
                  <a:schemeClr val="tx1">
                    <a:lumMod val="50000"/>
                  </a:schemeClr>
                </a:solidFill>
              </a:rPr>
              <a:t>tartares</a:t>
            </a:r>
            <a:r>
              <a:rPr lang="en-US" sz="1000" dirty="0" smtClean="0">
                <a:solidFill>
                  <a:schemeClr val="tx1">
                    <a:lumMod val="50000"/>
                  </a:schemeClr>
                </a:solidFill>
              </a:rPr>
              <a:t> in jars at The </a:t>
            </a:r>
            <a:r>
              <a:rPr lang="en-US" sz="1000" dirty="0" err="1" smtClean="0">
                <a:solidFill>
                  <a:schemeClr val="tx1">
                    <a:lumMod val="50000"/>
                  </a:schemeClr>
                </a:solidFill>
              </a:rPr>
              <a:t>NoMad</a:t>
            </a:r>
            <a:r>
              <a:rPr lang="en-US" sz="1000" dirty="0" smtClean="0">
                <a:solidFill>
                  <a:schemeClr val="tx1">
                    <a:lumMod val="50000"/>
                  </a:schemeClr>
                </a:solidFill>
              </a:rPr>
              <a:t> Bar, NYC</a:t>
            </a:r>
            <a:endParaRPr lang="en-US" sz="1000" dirty="0">
              <a:solidFill>
                <a:schemeClr val="tx1">
                  <a:lumMod val="50000"/>
                </a:schemeClr>
              </a:solidFill>
            </a:endParaRPr>
          </a:p>
        </p:txBody>
      </p:sp>
    </p:spTree>
    <p:extLst>
      <p:ext uri="{BB962C8B-B14F-4D97-AF65-F5344CB8AC3E}">
        <p14:creationId xmlns:p14="http://schemas.microsoft.com/office/powerpoint/2010/main" val="168880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4887"/>
            <a:ext cx="8229600" cy="420296"/>
          </a:xfrm>
        </p:spPr>
        <p:txBody>
          <a:bodyPr>
            <a:normAutofit/>
          </a:bodyPr>
          <a:lstStyle/>
          <a:p>
            <a:r>
              <a:rPr lang="en-US" dirty="0" smtClean="0">
                <a:solidFill>
                  <a:srgbClr val="C00000"/>
                </a:solidFill>
              </a:rPr>
              <a:t>Steak tartare</a:t>
            </a:r>
            <a:endParaRPr lang="en-US" dirty="0">
              <a:solidFill>
                <a:srgbClr val="C0000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043" y="1308817"/>
            <a:ext cx="2127596" cy="2836795"/>
          </a:xfrm>
          <a:prstGeom prst="rect">
            <a:avLst/>
          </a:prstGeom>
          <a:ln>
            <a:solidFill>
              <a:schemeClr val="tx1">
                <a:lumMod val="50000"/>
              </a:schemeClr>
            </a:solidFill>
          </a:ln>
        </p:spPr>
      </p:pic>
      <p:sp>
        <p:nvSpPr>
          <p:cNvPr id="8" name="TextBox 7"/>
          <p:cNvSpPr txBox="1"/>
          <p:nvPr/>
        </p:nvSpPr>
        <p:spPr>
          <a:xfrm>
            <a:off x="544043" y="4145612"/>
            <a:ext cx="1917513" cy="246221"/>
          </a:xfrm>
          <a:prstGeom prst="rect">
            <a:avLst/>
          </a:prstGeom>
          <a:noFill/>
        </p:spPr>
        <p:txBody>
          <a:bodyPr wrap="none" rtlCol="0">
            <a:spAutoFit/>
          </a:bodyPr>
          <a:lstStyle/>
          <a:p>
            <a:r>
              <a:rPr lang="en-US" sz="1000" dirty="0" smtClean="0">
                <a:solidFill>
                  <a:schemeClr val="tx1">
                    <a:lumMod val="50000"/>
                  </a:schemeClr>
                </a:solidFill>
              </a:rPr>
              <a:t>Tasty N Alder Hmong Style</a:t>
            </a:r>
            <a:endParaRPr lang="en-US" sz="1000" dirty="0">
              <a:solidFill>
                <a:schemeClr val="tx1">
                  <a:lumMod val="50000"/>
                </a:schemeClr>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6826" y="1325027"/>
            <a:ext cx="2863361" cy="2147521"/>
          </a:xfrm>
          <a:prstGeom prst="rect">
            <a:avLst/>
          </a:prstGeom>
          <a:ln>
            <a:solidFill>
              <a:schemeClr val="tx1">
                <a:lumMod val="50000"/>
              </a:schemeClr>
            </a:solidFill>
          </a:ln>
        </p:spPr>
      </p:pic>
      <p:sp>
        <p:nvSpPr>
          <p:cNvPr id="12" name="TextBox 11"/>
          <p:cNvSpPr txBox="1"/>
          <p:nvPr/>
        </p:nvSpPr>
        <p:spPr>
          <a:xfrm>
            <a:off x="3173666" y="3472548"/>
            <a:ext cx="2206053" cy="246221"/>
          </a:xfrm>
          <a:prstGeom prst="rect">
            <a:avLst/>
          </a:prstGeom>
          <a:noFill/>
        </p:spPr>
        <p:txBody>
          <a:bodyPr wrap="none" rtlCol="0">
            <a:spAutoFit/>
          </a:bodyPr>
          <a:lstStyle/>
          <a:p>
            <a:r>
              <a:rPr lang="en-US" sz="1000" dirty="0" smtClean="0">
                <a:solidFill>
                  <a:schemeClr val="tx1">
                    <a:lumMod val="50000"/>
                  </a:schemeClr>
                </a:solidFill>
              </a:rPr>
              <a:t>Bastille Kitchen, on fried pickles</a:t>
            </a:r>
            <a:endParaRPr lang="en-US" sz="1000" dirty="0">
              <a:solidFill>
                <a:schemeClr val="tx1">
                  <a:lumMod val="50000"/>
                </a:schemeClr>
              </a:solidFill>
            </a:endParaRPr>
          </a:p>
        </p:txBody>
      </p:sp>
      <p:pic>
        <p:nvPicPr>
          <p:cNvPr id="11" name="Picture 10"/>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005374" y="1325027"/>
            <a:ext cx="2681426" cy="2376446"/>
          </a:xfrm>
          <a:prstGeom prst="rect">
            <a:avLst/>
          </a:prstGeom>
          <a:ln>
            <a:solidFill>
              <a:schemeClr val="tx1">
                <a:lumMod val="50000"/>
              </a:schemeClr>
            </a:solidFill>
          </a:ln>
        </p:spPr>
      </p:pic>
      <p:sp>
        <p:nvSpPr>
          <p:cNvPr id="14" name="TextBox 13"/>
          <p:cNvSpPr txBox="1"/>
          <p:nvPr/>
        </p:nvSpPr>
        <p:spPr>
          <a:xfrm>
            <a:off x="5949714" y="3701473"/>
            <a:ext cx="2951449" cy="246221"/>
          </a:xfrm>
          <a:prstGeom prst="rect">
            <a:avLst/>
          </a:prstGeom>
          <a:noFill/>
        </p:spPr>
        <p:txBody>
          <a:bodyPr wrap="none" rtlCol="0">
            <a:spAutoFit/>
          </a:bodyPr>
          <a:lstStyle/>
          <a:p>
            <a:r>
              <a:rPr lang="en-US" sz="1000" dirty="0" err="1" smtClean="0">
                <a:solidFill>
                  <a:schemeClr val="tx1">
                    <a:lumMod val="50000"/>
                  </a:schemeClr>
                </a:solidFill>
              </a:rPr>
              <a:t>Oiji</a:t>
            </a:r>
            <a:r>
              <a:rPr lang="en-US" sz="1000" dirty="0" smtClean="0">
                <a:solidFill>
                  <a:schemeClr val="tx1">
                    <a:lumMod val="50000"/>
                  </a:schemeClr>
                </a:solidFill>
              </a:rPr>
              <a:t> with Asian pear, pickled mustard seeds</a:t>
            </a:r>
            <a:endParaRPr lang="en-US" sz="1000" dirty="0">
              <a:solidFill>
                <a:schemeClr val="tx1">
                  <a:lumMod val="50000"/>
                </a:schemeClr>
              </a:solidFill>
            </a:endParaRPr>
          </a:p>
        </p:txBody>
      </p:sp>
      <p:sp>
        <p:nvSpPr>
          <p:cNvPr id="16" name="Oval 15"/>
          <p:cNvSpPr/>
          <p:nvPr/>
        </p:nvSpPr>
        <p:spPr bwMode="auto">
          <a:xfrm>
            <a:off x="8088466" y="272461"/>
            <a:ext cx="478911" cy="522362"/>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rgbClr val="FFFFFF"/>
                </a:solidFill>
                <a:latin typeface="Trebuchet MS"/>
              </a:rPr>
              <a:t>1</a:t>
            </a:r>
            <a:endParaRPr lang="en-US" sz="2000" b="1" dirty="0">
              <a:solidFill>
                <a:srgbClr val="FFFFFF"/>
              </a:solidFill>
              <a:latin typeface="Trebuchet MS"/>
            </a:endParaRPr>
          </a:p>
        </p:txBody>
      </p:sp>
    </p:spTree>
    <p:extLst>
      <p:ext uri="{BB962C8B-B14F-4D97-AF65-F5344CB8AC3E}">
        <p14:creationId xmlns:p14="http://schemas.microsoft.com/office/powerpoint/2010/main" val="134733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C00000"/>
                </a:solidFill>
              </a:rPr>
              <a:t>Heritage chicken lovers: </a:t>
            </a:r>
            <a:r>
              <a:rPr lang="en-US" sz="1400" dirty="0" smtClean="0">
                <a:solidFill>
                  <a:srgbClr val="C00000"/>
                </a:solidFill>
              </a:rPr>
              <a:t>Full-Flavored Tradition</a:t>
            </a:r>
            <a:endParaRPr lang="en-US" sz="1400" dirty="0">
              <a:solidFill>
                <a:srgbClr val="C00000"/>
              </a:solidFill>
            </a:endParaRPr>
          </a:p>
        </p:txBody>
      </p:sp>
      <p:sp>
        <p:nvSpPr>
          <p:cNvPr id="4" name="Text Placeholder 3"/>
          <p:cNvSpPr>
            <a:spLocks noGrp="1"/>
          </p:cNvSpPr>
          <p:nvPr>
            <p:ph type="body" sz="quarter" idx="10"/>
          </p:nvPr>
        </p:nvSpPr>
        <p:spPr>
          <a:xfrm>
            <a:off x="457200" y="969832"/>
            <a:ext cx="3649133" cy="1739502"/>
          </a:xfrm>
        </p:spPr>
        <p:txBody>
          <a:bodyPr/>
          <a:lstStyle/>
          <a:p>
            <a:r>
              <a:rPr lang="en-US" sz="1050" dirty="0" smtClean="0"/>
              <a:t>Our love affair with comforting chicken continues</a:t>
            </a:r>
          </a:p>
          <a:p>
            <a:r>
              <a:rPr lang="en-US" sz="1050" dirty="0" smtClean="0"/>
              <a:t>Premium poultry options are coming to market</a:t>
            </a:r>
          </a:p>
          <a:p>
            <a:r>
              <a:rPr lang="en-US" sz="1050" dirty="0" smtClean="0"/>
              <a:t>Poultry breeders, ranchers and purveyors raising full-flavored birds from heritage breeds, French genetic stock</a:t>
            </a:r>
          </a:p>
          <a:p>
            <a:r>
              <a:rPr lang="en-US" sz="1050" dirty="0" smtClean="0"/>
              <a:t>In </a:t>
            </a:r>
            <a:r>
              <a:rPr lang="en-US" sz="1050" dirty="0"/>
              <a:t>2017, </a:t>
            </a:r>
            <a:r>
              <a:rPr lang="en-US" sz="1050" dirty="0" smtClean="0"/>
              <a:t>as specialty </a:t>
            </a:r>
            <a:r>
              <a:rPr lang="en-US" sz="1050" dirty="0"/>
              <a:t>supplies grow and more chefs and diners discover the delicious </a:t>
            </a:r>
            <a:r>
              <a:rPr lang="en-US" sz="1050" dirty="0" smtClean="0"/>
              <a:t>flavor of </a:t>
            </a:r>
            <a:r>
              <a:rPr lang="en-US" sz="1050" dirty="0"/>
              <a:t>heritage chicken, </a:t>
            </a:r>
            <a:r>
              <a:rPr lang="en-US" sz="1050" dirty="0" smtClean="0"/>
              <a:t>expect to see even more of a </a:t>
            </a:r>
            <a:r>
              <a:rPr lang="en-US" sz="1050" dirty="0"/>
              <a:t>chicken </a:t>
            </a:r>
            <a:r>
              <a:rPr lang="en-US" sz="1050" dirty="0" smtClean="0"/>
              <a:t>boom</a:t>
            </a:r>
            <a:endParaRPr lang="en-US" sz="1050" dirty="0"/>
          </a:p>
        </p:txBody>
      </p:sp>
      <p:sp>
        <p:nvSpPr>
          <p:cNvPr id="5" name="Oval 4"/>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chemeClr val="bg1"/>
                </a:solidFill>
                <a:latin typeface="Trebuchet MS"/>
              </a:rPr>
              <a:t>1</a:t>
            </a:r>
            <a:endParaRPr lang="en-US" sz="2000" b="1" dirty="0">
              <a:solidFill>
                <a:schemeClr val="bg1"/>
              </a:solidFill>
              <a:latin typeface="Trebuchet MS"/>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066" y="2825689"/>
            <a:ext cx="2565399" cy="1924049"/>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5536" y="1486290"/>
            <a:ext cx="4351264" cy="3263448"/>
          </a:xfrm>
          <a:prstGeom prst="rect">
            <a:avLst/>
          </a:prstGeom>
        </p:spPr>
      </p:pic>
    </p:spTree>
    <p:extLst>
      <p:ext uri="{BB962C8B-B14F-4D97-AF65-F5344CB8AC3E}">
        <p14:creationId xmlns:p14="http://schemas.microsoft.com/office/powerpoint/2010/main" val="108365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C00000"/>
                </a:solidFill>
              </a:rPr>
              <a:t>Heritage chicken Lovers</a:t>
            </a:r>
            <a:endParaRPr lang="en-US" dirty="0">
              <a:solidFill>
                <a:srgbClr val="C00000"/>
              </a:solidFill>
            </a:endParaRPr>
          </a:p>
        </p:txBody>
      </p:sp>
      <p:sp>
        <p:nvSpPr>
          <p:cNvPr id="5" name="Text Placeholder 4"/>
          <p:cNvSpPr txBox="1">
            <a:spLocks/>
          </p:cNvSpPr>
          <p:nvPr/>
        </p:nvSpPr>
        <p:spPr>
          <a:xfrm>
            <a:off x="337378" y="3476642"/>
            <a:ext cx="2689124" cy="1342723"/>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300"/>
              </a:spcAft>
              <a:buNone/>
            </a:pPr>
            <a:r>
              <a:rPr lang="en-US" sz="1000" dirty="0" smtClean="0">
                <a:solidFill>
                  <a:schemeClr val="tx1">
                    <a:lumMod val="50000"/>
                  </a:schemeClr>
                </a:solidFill>
                <a:latin typeface="Gotham Medium" charset="0"/>
                <a:ea typeface="Gotham Medium" charset="0"/>
                <a:cs typeface="Gotham Medium" charset="0"/>
              </a:rPr>
              <a:t>SASSO RED CHICKEN</a:t>
            </a:r>
            <a:endParaRPr lang="en-US" sz="1000" dirty="0">
              <a:solidFill>
                <a:schemeClr val="tx1">
                  <a:lumMod val="50000"/>
                </a:schemeClr>
              </a:solidFill>
              <a:latin typeface="Gotham Medium" charset="0"/>
              <a:ea typeface="Gotham Medium" charset="0"/>
              <a:cs typeface="Gotham Medium" charset="0"/>
            </a:endParaRPr>
          </a:p>
          <a:p>
            <a:pPr marL="117475" indent="-117475">
              <a:spcBef>
                <a:spcPts val="0"/>
              </a:spcBef>
              <a:spcAft>
                <a:spcPts val="300"/>
              </a:spcAft>
            </a:pPr>
            <a:r>
              <a:rPr lang="en-US" sz="1000" dirty="0" smtClean="0">
                <a:solidFill>
                  <a:schemeClr val="tx1">
                    <a:lumMod val="50000"/>
                  </a:schemeClr>
                </a:solidFill>
                <a:latin typeface="+mn-lt"/>
                <a:ea typeface="Gotham Medium" charset="0"/>
                <a:cs typeface="Gotham Medium" charset="0"/>
              </a:rPr>
              <a:t>Watkins Poultry Merchants, N.Y.</a:t>
            </a:r>
            <a:endParaRPr lang="en-US" sz="1000" dirty="0">
              <a:solidFill>
                <a:schemeClr val="tx1">
                  <a:lumMod val="50000"/>
                </a:schemeClr>
              </a:solidFill>
              <a:latin typeface="+mn-lt"/>
              <a:ea typeface="Gotham Book" charset="0"/>
              <a:cs typeface="Gotham Book" charset="0"/>
            </a:endParaRPr>
          </a:p>
          <a:p>
            <a:pPr marL="115888" indent="-115888">
              <a:spcBef>
                <a:spcPts val="0"/>
              </a:spcBef>
              <a:spcAft>
                <a:spcPts val="300"/>
              </a:spcAft>
            </a:pPr>
            <a:r>
              <a:rPr lang="en-US" sz="1000" dirty="0" smtClean="0">
                <a:solidFill>
                  <a:schemeClr val="tx1">
                    <a:lumMod val="50000"/>
                  </a:schemeClr>
                </a:solidFill>
                <a:latin typeface="Gotham Book" charset="0"/>
                <a:ea typeface="Gotham Book" charset="0"/>
                <a:cs typeface="Gotham Book" charset="0"/>
              </a:rPr>
              <a:t>French red chicken breed from </a:t>
            </a:r>
            <a:r>
              <a:rPr lang="en-US" sz="1000" dirty="0" err="1" smtClean="0">
                <a:solidFill>
                  <a:schemeClr val="tx1">
                    <a:lumMod val="50000"/>
                  </a:schemeClr>
                </a:solidFill>
                <a:latin typeface="Gotham Book" charset="0"/>
                <a:ea typeface="Gotham Book" charset="0"/>
                <a:cs typeface="Gotham Book" charset="0"/>
              </a:rPr>
              <a:t>Sélection</a:t>
            </a:r>
            <a:r>
              <a:rPr lang="en-US" sz="1000" dirty="0" smtClean="0">
                <a:solidFill>
                  <a:schemeClr val="tx1">
                    <a:lumMod val="50000"/>
                  </a:schemeClr>
                </a:solidFill>
                <a:latin typeface="Gotham Book" charset="0"/>
                <a:ea typeface="Gotham Book" charset="0"/>
                <a:cs typeface="Gotham Book" charset="0"/>
              </a:rPr>
              <a:t> </a:t>
            </a:r>
            <a:r>
              <a:rPr lang="en-US" sz="1000" dirty="0" err="1" smtClean="0">
                <a:solidFill>
                  <a:schemeClr val="tx1">
                    <a:lumMod val="50000"/>
                  </a:schemeClr>
                </a:solidFill>
                <a:latin typeface="Gotham Book" charset="0"/>
                <a:ea typeface="Gotham Book" charset="0"/>
                <a:cs typeface="Gotham Book" charset="0"/>
              </a:rPr>
              <a:t>Avicole</a:t>
            </a:r>
            <a:r>
              <a:rPr lang="en-US" sz="1000" dirty="0" smtClean="0">
                <a:solidFill>
                  <a:schemeClr val="tx1">
                    <a:lumMod val="50000"/>
                  </a:schemeClr>
                </a:solidFill>
                <a:latin typeface="Gotham Book" charset="0"/>
                <a:ea typeface="Gotham Book" charset="0"/>
                <a:cs typeface="Gotham Book" charset="0"/>
              </a:rPr>
              <a:t> de la Sarthe et du </a:t>
            </a:r>
            <a:r>
              <a:rPr lang="en-US" sz="1000" dirty="0" err="1" smtClean="0">
                <a:solidFill>
                  <a:schemeClr val="tx1">
                    <a:lumMod val="50000"/>
                  </a:schemeClr>
                </a:solidFill>
                <a:latin typeface="Gotham Book" charset="0"/>
                <a:ea typeface="Gotham Book" charset="0"/>
                <a:cs typeface="Gotham Book" charset="0"/>
              </a:rPr>
              <a:t>Sud</a:t>
            </a:r>
            <a:r>
              <a:rPr lang="en-US" sz="1000" dirty="0" smtClean="0">
                <a:solidFill>
                  <a:schemeClr val="tx1">
                    <a:lumMod val="50000"/>
                  </a:schemeClr>
                </a:solidFill>
                <a:latin typeface="Gotham Book" charset="0"/>
                <a:ea typeface="Gotham Book" charset="0"/>
                <a:cs typeface="Gotham Book" charset="0"/>
              </a:rPr>
              <a:t> </a:t>
            </a:r>
            <a:r>
              <a:rPr lang="en-US" sz="1000" dirty="0" err="1" smtClean="0">
                <a:solidFill>
                  <a:schemeClr val="tx1">
                    <a:lumMod val="50000"/>
                  </a:schemeClr>
                </a:solidFill>
                <a:latin typeface="Gotham Book" charset="0"/>
                <a:ea typeface="Gotham Book" charset="0"/>
                <a:cs typeface="Gotham Book" charset="0"/>
              </a:rPr>
              <a:t>Ouest</a:t>
            </a:r>
            <a:r>
              <a:rPr lang="en-US" sz="1000" dirty="0" smtClean="0">
                <a:solidFill>
                  <a:schemeClr val="tx1">
                    <a:lumMod val="50000"/>
                  </a:schemeClr>
                </a:solidFill>
                <a:latin typeface="Gotham Book" charset="0"/>
                <a:ea typeface="Gotham Book" charset="0"/>
                <a:cs typeface="Gotham Book" charset="0"/>
              </a:rPr>
              <a:t> (SASSO)</a:t>
            </a:r>
          </a:p>
          <a:p>
            <a:pPr marL="115888" indent="-115888">
              <a:spcBef>
                <a:spcPts val="0"/>
              </a:spcBef>
              <a:spcAft>
                <a:spcPts val="300"/>
              </a:spcAft>
            </a:pPr>
            <a:r>
              <a:rPr lang="en-US" sz="1000" dirty="0" smtClean="0">
                <a:solidFill>
                  <a:schemeClr val="tx1">
                    <a:lumMod val="50000"/>
                  </a:schemeClr>
                </a:solidFill>
                <a:latin typeface="Gotham Book" charset="0"/>
                <a:ea typeface="Gotham Book" charset="0"/>
                <a:cs typeface="Gotham Book" charset="0"/>
              </a:rPr>
              <a:t>Hatched in Quebec, raised in Pennsylvania </a:t>
            </a:r>
          </a:p>
        </p:txBody>
      </p:sp>
      <p:sp>
        <p:nvSpPr>
          <p:cNvPr id="6" name="Text Placeholder 4"/>
          <p:cNvSpPr txBox="1">
            <a:spLocks/>
          </p:cNvSpPr>
          <p:nvPr/>
        </p:nvSpPr>
        <p:spPr>
          <a:xfrm>
            <a:off x="3250394" y="3476642"/>
            <a:ext cx="2686073" cy="1516475"/>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300"/>
              </a:spcAft>
              <a:buNone/>
            </a:pPr>
            <a:r>
              <a:rPr lang="en-US" sz="1000" dirty="0" smtClean="0">
                <a:solidFill>
                  <a:schemeClr val="tx1">
                    <a:lumMod val="50000"/>
                  </a:schemeClr>
                </a:solidFill>
                <a:latin typeface="Gotham Medium" charset="0"/>
                <a:ea typeface="Gotham Medium" charset="0"/>
                <a:cs typeface="Gotham Medium" charset="0"/>
              </a:rPr>
              <a:t>POULET BLEU</a:t>
            </a:r>
          </a:p>
          <a:p>
            <a:pPr marL="115888" indent="-115888">
              <a:spcBef>
                <a:spcPts val="0"/>
              </a:spcBef>
              <a:spcAft>
                <a:spcPts val="300"/>
              </a:spcAft>
            </a:pPr>
            <a:r>
              <a:rPr lang="en-US" sz="1000" dirty="0" smtClean="0">
                <a:solidFill>
                  <a:schemeClr val="tx1">
                    <a:lumMod val="50000"/>
                  </a:schemeClr>
                </a:solidFill>
                <a:latin typeface="Gotham Book" charset="0"/>
                <a:ea typeface="Gotham Book" charset="0"/>
                <a:cs typeface="Gotham Book" charset="0"/>
              </a:rPr>
              <a:t>The North American Blue Footed Chicken produced by a Canadian breeder, raised on a Seattle farm </a:t>
            </a:r>
          </a:p>
          <a:p>
            <a:pPr marL="115888" indent="-115888">
              <a:spcBef>
                <a:spcPts val="0"/>
              </a:spcBef>
              <a:spcAft>
                <a:spcPts val="300"/>
              </a:spcAft>
            </a:pPr>
            <a:r>
              <a:rPr lang="en-US" sz="1000" dirty="0" smtClean="0">
                <a:solidFill>
                  <a:schemeClr val="tx1">
                    <a:lumMod val="50000"/>
                  </a:schemeClr>
                </a:solidFill>
                <a:latin typeface="Gotham Book" charset="0"/>
                <a:ea typeface="Gotham Book" charset="0"/>
                <a:cs typeface="Gotham Book" charset="0"/>
              </a:rPr>
              <a:t>Inspired by French </a:t>
            </a:r>
            <a:r>
              <a:rPr lang="en-US" sz="1000" dirty="0" err="1" smtClean="0">
                <a:solidFill>
                  <a:schemeClr val="tx1">
                    <a:lumMod val="50000"/>
                  </a:schemeClr>
                </a:solidFill>
                <a:latin typeface="Gotham Book" charset="0"/>
                <a:ea typeface="Gotham Book" charset="0"/>
                <a:cs typeface="Gotham Book" charset="0"/>
              </a:rPr>
              <a:t>poulet</a:t>
            </a:r>
            <a:r>
              <a:rPr lang="en-US" sz="1000" dirty="0" smtClean="0">
                <a:solidFill>
                  <a:schemeClr val="tx1">
                    <a:lumMod val="50000"/>
                  </a:schemeClr>
                </a:solidFill>
                <a:latin typeface="Gotham Book" charset="0"/>
                <a:ea typeface="Gotham Book" charset="0"/>
                <a:cs typeface="Gotham Book" charset="0"/>
              </a:rPr>
              <a:t> de </a:t>
            </a:r>
            <a:r>
              <a:rPr lang="en-US" sz="1000" dirty="0" err="1" smtClean="0">
                <a:solidFill>
                  <a:schemeClr val="tx1">
                    <a:lumMod val="50000"/>
                  </a:schemeClr>
                </a:solidFill>
                <a:latin typeface="Gotham Book" charset="0"/>
                <a:ea typeface="Gotham Book" charset="0"/>
                <a:cs typeface="Gotham Book" charset="0"/>
              </a:rPr>
              <a:t>Bresse</a:t>
            </a:r>
            <a:r>
              <a:rPr lang="en-US" sz="1000" dirty="0" smtClean="0">
                <a:solidFill>
                  <a:schemeClr val="tx1">
                    <a:lumMod val="50000"/>
                  </a:schemeClr>
                </a:solidFill>
                <a:latin typeface="Gotham Book" charset="0"/>
                <a:ea typeface="Gotham Book" charset="0"/>
                <a:cs typeface="Gotham Book" charset="0"/>
              </a:rPr>
              <a:t>, an AOC bird renowned for its flavor and history </a:t>
            </a:r>
          </a:p>
          <a:p>
            <a:pPr marL="115888" indent="-115888">
              <a:spcBef>
                <a:spcPts val="0"/>
              </a:spcBef>
              <a:spcAft>
                <a:spcPts val="300"/>
              </a:spcAft>
            </a:pPr>
            <a:r>
              <a:rPr lang="en-US" sz="1000" dirty="0" smtClean="0">
                <a:solidFill>
                  <a:schemeClr val="tx1">
                    <a:lumMod val="50000"/>
                  </a:schemeClr>
                </a:solidFill>
                <a:latin typeface="Gotham Book" charset="0"/>
                <a:ea typeface="Gotham Book" charset="0"/>
                <a:cs typeface="Gotham Book" charset="0"/>
              </a:rPr>
              <a:t>Serving Seattle chefs, butcher shops</a:t>
            </a:r>
          </a:p>
          <a:p>
            <a:pPr marL="115888" indent="-115888">
              <a:spcBef>
                <a:spcPts val="0"/>
              </a:spcBef>
              <a:spcAft>
                <a:spcPts val="300"/>
              </a:spcAft>
            </a:pPr>
            <a:endParaRPr lang="en-US" sz="1000" dirty="0" smtClean="0">
              <a:solidFill>
                <a:schemeClr val="tx1">
                  <a:lumMod val="50000"/>
                </a:schemeClr>
              </a:solidFill>
              <a:latin typeface="Gotham Book" charset="0"/>
              <a:ea typeface="Gotham Book" charset="0"/>
              <a:cs typeface="Gotham Book" charset="0"/>
            </a:endParaRPr>
          </a:p>
        </p:txBody>
      </p:sp>
      <p:sp>
        <p:nvSpPr>
          <p:cNvPr id="7" name="Text Placeholder 4"/>
          <p:cNvSpPr txBox="1">
            <a:spLocks/>
          </p:cNvSpPr>
          <p:nvPr/>
        </p:nvSpPr>
        <p:spPr>
          <a:xfrm>
            <a:off x="6140502" y="3460575"/>
            <a:ext cx="2774898" cy="1516475"/>
          </a:xfrm>
          <a:prstGeom prst="rect">
            <a:avLst/>
          </a:prstGeom>
        </p:spPr>
        <p:txBody>
          <a:bodyPr/>
          <a:lst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Arial" pitchFamily="34" charset="0"/>
                <a:ea typeface="ＭＳ Ｐゴシック" charset="0"/>
                <a:cs typeface="Arial" pitchFamily="34"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Arial" pitchFamily="34" charset="0"/>
                <a:ea typeface="ＭＳ Ｐゴシック" charset="0"/>
                <a:cs typeface="Arial" pitchFamily="34"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Arial" pitchFamily="34" charset="0"/>
                <a:ea typeface="ＭＳ Ｐゴシック" charset="0"/>
                <a:cs typeface="Arial" pitchFamily="34"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Arial" pitchFamily="34" charset="0"/>
                <a:ea typeface="ＭＳ Ｐゴシック" charset="0"/>
                <a:cs typeface="Arial" pitchFamily="34"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300"/>
              </a:spcAft>
              <a:buNone/>
            </a:pPr>
            <a:r>
              <a:rPr lang="en-US" sz="1000" dirty="0" smtClean="0">
                <a:solidFill>
                  <a:schemeClr val="tx1">
                    <a:lumMod val="50000"/>
                  </a:schemeClr>
                </a:solidFill>
                <a:latin typeface="Gotham Medium" charset="0"/>
                <a:ea typeface="Gotham Medium" charset="0"/>
                <a:cs typeface="Gotham Medium" charset="0"/>
              </a:rPr>
              <a:t>JIDORI CHICKENS</a:t>
            </a:r>
          </a:p>
          <a:p>
            <a:pPr>
              <a:spcBef>
                <a:spcPts val="0"/>
              </a:spcBef>
              <a:spcAft>
                <a:spcPts val="300"/>
              </a:spcAft>
            </a:pPr>
            <a:r>
              <a:rPr lang="en-US" sz="1000" dirty="0" err="1" smtClean="0">
                <a:solidFill>
                  <a:schemeClr val="tx1">
                    <a:lumMod val="50000"/>
                  </a:schemeClr>
                </a:solidFill>
                <a:latin typeface="+mn-lt"/>
                <a:ea typeface="Gotham Medium" charset="0"/>
                <a:cs typeface="Gotham Medium" charset="0"/>
              </a:rPr>
              <a:t>Jidori</a:t>
            </a:r>
            <a:r>
              <a:rPr lang="en-US" sz="1000" dirty="0" smtClean="0">
                <a:solidFill>
                  <a:schemeClr val="tx1">
                    <a:lumMod val="50000"/>
                  </a:schemeClr>
                </a:solidFill>
                <a:latin typeface="+mn-lt"/>
                <a:ea typeface="Gotham Medium" charset="0"/>
                <a:cs typeface="Gotham Medium" charset="0"/>
              </a:rPr>
              <a:t> Chicken in U.S. – Los Angeles company using name of traditional Japanese heritage chicken </a:t>
            </a:r>
          </a:p>
          <a:p>
            <a:pPr>
              <a:spcBef>
                <a:spcPts val="0"/>
              </a:spcBef>
              <a:spcAft>
                <a:spcPts val="300"/>
              </a:spcAft>
            </a:pPr>
            <a:r>
              <a:rPr lang="en-US" sz="1000" dirty="0" smtClean="0">
                <a:solidFill>
                  <a:schemeClr val="tx1">
                    <a:lumMod val="50000"/>
                  </a:schemeClr>
                </a:solidFill>
                <a:latin typeface="+mn-lt"/>
                <a:ea typeface="Gotham Medium" charset="0"/>
                <a:cs typeface="Gotham Medium" charset="0"/>
              </a:rPr>
              <a:t>Using cross between Rhode Island Red and </a:t>
            </a:r>
            <a:r>
              <a:rPr lang="en-US" sz="1000" dirty="0" err="1" smtClean="0">
                <a:solidFill>
                  <a:schemeClr val="tx1">
                    <a:lumMod val="50000"/>
                  </a:schemeClr>
                </a:solidFill>
                <a:latin typeface="+mn-lt"/>
                <a:ea typeface="Gotham Medium" charset="0"/>
                <a:cs typeface="Gotham Medium" charset="0"/>
              </a:rPr>
              <a:t>Hinai-dori</a:t>
            </a:r>
            <a:r>
              <a:rPr lang="en-US" sz="1000" dirty="0" smtClean="0">
                <a:solidFill>
                  <a:schemeClr val="tx1">
                    <a:lumMod val="50000"/>
                  </a:schemeClr>
                </a:solidFill>
                <a:latin typeface="+mn-lt"/>
                <a:ea typeface="Gotham Medium" charset="0"/>
                <a:cs typeface="Gotham Medium" charset="0"/>
              </a:rPr>
              <a:t>; raised in So. Cal</a:t>
            </a:r>
          </a:p>
          <a:p>
            <a:pPr>
              <a:spcBef>
                <a:spcPts val="0"/>
              </a:spcBef>
              <a:spcAft>
                <a:spcPts val="300"/>
              </a:spcAft>
            </a:pPr>
            <a:r>
              <a:rPr lang="en-US" sz="1000" dirty="0" err="1" smtClean="0">
                <a:solidFill>
                  <a:schemeClr val="tx1">
                    <a:lumMod val="50000"/>
                  </a:schemeClr>
                </a:solidFill>
                <a:latin typeface="+mn-lt"/>
                <a:ea typeface="Gotham Medium" charset="0"/>
                <a:cs typeface="Gotham Medium" charset="0"/>
              </a:rPr>
              <a:t>Jidori</a:t>
            </a:r>
            <a:r>
              <a:rPr lang="en-US" sz="1000" dirty="0" smtClean="0">
                <a:solidFill>
                  <a:schemeClr val="tx1">
                    <a:lumMod val="50000"/>
                  </a:schemeClr>
                </a:solidFill>
                <a:latin typeface="+mn-lt"/>
                <a:ea typeface="Gotham Medium" charset="0"/>
                <a:cs typeface="Gotham Medium" charset="0"/>
              </a:rPr>
              <a:t> Eggs – often from Chino Valley Ranchers with deep yellow yolks</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4920" y="1109164"/>
            <a:ext cx="1673977" cy="2232014"/>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48790" y="1109164"/>
            <a:ext cx="1120186" cy="2218969"/>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1055" y="1077247"/>
            <a:ext cx="1804341" cy="2247864"/>
          </a:xfrm>
          <a:prstGeom prst="rect">
            <a:avLst/>
          </a:prstGeom>
        </p:spPr>
      </p:pic>
      <p:pic>
        <p:nvPicPr>
          <p:cNvPr id="12" name="Picture 11"/>
          <p:cNvPicPr>
            <a:picLocks noChangeAspect="1"/>
          </p:cNvPicPr>
          <p:nvPr/>
        </p:nvPicPr>
        <p:blipFill>
          <a:blip r:embed="rId6"/>
          <a:stretch>
            <a:fillRect/>
          </a:stretch>
        </p:blipFill>
        <p:spPr>
          <a:xfrm>
            <a:off x="6410308" y="1182928"/>
            <a:ext cx="2174888" cy="2142183"/>
          </a:xfrm>
          <a:prstGeom prst="rect">
            <a:avLst/>
          </a:prstGeom>
        </p:spPr>
      </p:pic>
      <p:sp>
        <p:nvSpPr>
          <p:cNvPr id="11" name="Oval 10"/>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chemeClr val="bg1"/>
                </a:solidFill>
                <a:latin typeface="Trebuchet MS"/>
              </a:rPr>
              <a:t>1</a:t>
            </a:r>
            <a:endParaRPr lang="en-US" sz="2000" b="1" dirty="0">
              <a:solidFill>
                <a:schemeClr val="bg1"/>
              </a:solidFill>
              <a:latin typeface="Trebuchet MS"/>
            </a:endParaRPr>
          </a:p>
        </p:txBody>
      </p:sp>
    </p:spTree>
    <p:extLst>
      <p:ext uri="{BB962C8B-B14F-4D97-AF65-F5344CB8AC3E}">
        <p14:creationId xmlns:p14="http://schemas.microsoft.com/office/powerpoint/2010/main" val="176939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C00000"/>
                </a:solidFill>
              </a:rPr>
              <a:t>Heritage chicken lovers</a:t>
            </a:r>
            <a:endParaRPr lang="en-US" dirty="0">
              <a:solidFill>
                <a:srgbClr val="C00000"/>
              </a:solidFill>
            </a:endParaRPr>
          </a:p>
        </p:txBody>
      </p:sp>
      <p:sp>
        <p:nvSpPr>
          <p:cNvPr id="2" name="Text Placeholder 1"/>
          <p:cNvSpPr>
            <a:spLocks noGrp="1"/>
          </p:cNvSpPr>
          <p:nvPr>
            <p:ph type="body" sz="quarter" idx="11"/>
          </p:nvPr>
        </p:nvSpPr>
        <p:spPr/>
        <p:txBody>
          <a:bodyPr/>
          <a:lstStyle/>
          <a:p>
            <a:r>
              <a:rPr lang="en-US" sz="1050" dirty="0" smtClean="0"/>
              <a:t>Chefs around the country who focus on exquisite sources and delicious raw ingredients are tapping into heritage breed fowl and creating dishes that get diners’ attention, some by serving whole chickens in theatrical ways. </a:t>
            </a:r>
            <a:endParaRPr lang="en-US" sz="105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 y="1301251"/>
            <a:ext cx="1277553" cy="191893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3368" y="3418654"/>
            <a:ext cx="3050991" cy="139555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0527" y="1285695"/>
            <a:ext cx="2290763" cy="1527175"/>
          </a:xfrm>
          <a:prstGeom prst="rect">
            <a:avLst/>
          </a:prstGeom>
        </p:spPr>
      </p:pic>
      <p:sp>
        <p:nvSpPr>
          <p:cNvPr id="9" name="TextBox 8"/>
          <p:cNvSpPr txBox="1"/>
          <p:nvPr/>
        </p:nvSpPr>
        <p:spPr>
          <a:xfrm>
            <a:off x="1886241" y="2841815"/>
            <a:ext cx="2360576" cy="507831"/>
          </a:xfrm>
          <a:prstGeom prst="rect">
            <a:avLst/>
          </a:prstGeom>
          <a:noFill/>
        </p:spPr>
        <p:txBody>
          <a:bodyPr wrap="square" rtlCol="0">
            <a:spAutoFit/>
          </a:bodyPr>
          <a:lstStyle/>
          <a:p>
            <a:r>
              <a:rPr lang="en-US" sz="900" dirty="0" smtClean="0">
                <a:solidFill>
                  <a:schemeClr val="tx1">
                    <a:lumMod val="50000"/>
                  </a:schemeClr>
                </a:solidFill>
                <a:latin typeface="Gotham Medium" charset="0"/>
                <a:ea typeface="Gotham Medium" charset="0"/>
                <a:cs typeface="Gotham Medium" charset="0"/>
              </a:rPr>
              <a:t>SASSO Chickens: </a:t>
            </a:r>
            <a:r>
              <a:rPr lang="en-US" sz="900" dirty="0" smtClean="0">
                <a:solidFill>
                  <a:schemeClr val="tx1">
                    <a:lumMod val="50000"/>
                  </a:schemeClr>
                </a:solidFill>
              </a:rPr>
              <a:t>Le Turtle chicken served on smoldering hay; Le Coq Rico leftovers;  The </a:t>
            </a:r>
            <a:r>
              <a:rPr lang="en-US" sz="900" dirty="0" err="1" smtClean="0">
                <a:solidFill>
                  <a:schemeClr val="tx1">
                    <a:lumMod val="50000"/>
                  </a:schemeClr>
                </a:solidFill>
              </a:rPr>
              <a:t>NoMad</a:t>
            </a:r>
            <a:r>
              <a:rPr lang="en-US" sz="900" dirty="0" smtClean="0">
                <a:solidFill>
                  <a:schemeClr val="tx1">
                    <a:lumMod val="50000"/>
                  </a:schemeClr>
                </a:solidFill>
              </a:rPr>
              <a:t> roast bird</a:t>
            </a:r>
            <a:endParaRPr lang="en-US" sz="900" dirty="0">
              <a:solidFill>
                <a:schemeClr val="tx1">
                  <a:lumMod val="50000"/>
                </a:schemeClr>
              </a:solidFill>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3912" y="1295417"/>
            <a:ext cx="2756986" cy="1552395"/>
          </a:xfrm>
          <a:prstGeom prst="rect">
            <a:avLst/>
          </a:prstGeom>
        </p:spPr>
      </p:pic>
      <p:sp>
        <p:nvSpPr>
          <p:cNvPr id="11" name="TextBox 10"/>
          <p:cNvSpPr txBox="1"/>
          <p:nvPr/>
        </p:nvSpPr>
        <p:spPr>
          <a:xfrm>
            <a:off x="4493266" y="2841815"/>
            <a:ext cx="2479998" cy="507831"/>
          </a:xfrm>
          <a:prstGeom prst="rect">
            <a:avLst/>
          </a:prstGeom>
          <a:noFill/>
        </p:spPr>
        <p:txBody>
          <a:bodyPr wrap="square" rtlCol="0">
            <a:spAutoFit/>
          </a:bodyPr>
          <a:lstStyle/>
          <a:p>
            <a:r>
              <a:rPr lang="en-US" sz="900" dirty="0" err="1" smtClean="0">
                <a:solidFill>
                  <a:schemeClr val="tx1">
                    <a:lumMod val="50000"/>
                  </a:schemeClr>
                </a:solidFill>
                <a:latin typeface="Gotham Medium" charset="0"/>
                <a:ea typeface="Gotham Medium" charset="0"/>
                <a:cs typeface="Gotham Medium" charset="0"/>
              </a:rPr>
              <a:t>Jidori</a:t>
            </a:r>
            <a:r>
              <a:rPr lang="en-US" sz="900" dirty="0" smtClean="0">
                <a:solidFill>
                  <a:schemeClr val="tx1">
                    <a:lumMod val="50000"/>
                  </a:schemeClr>
                </a:solidFill>
                <a:latin typeface="Gotham Medium" charset="0"/>
                <a:ea typeface="Gotham Medium" charset="0"/>
                <a:cs typeface="Gotham Medium" charset="0"/>
              </a:rPr>
              <a:t> Chickens &amp; Eggs</a:t>
            </a:r>
            <a:r>
              <a:rPr lang="en-US" sz="900" dirty="0" smtClean="0">
                <a:solidFill>
                  <a:schemeClr val="tx1">
                    <a:lumMod val="50000"/>
                  </a:schemeClr>
                </a:solidFill>
              </a:rPr>
              <a:t>: </a:t>
            </a:r>
            <a:r>
              <a:rPr lang="en-US" sz="900" dirty="0">
                <a:solidFill>
                  <a:schemeClr val="tx1">
                    <a:lumMod val="50000"/>
                  </a:schemeClr>
                </a:solidFill>
              </a:rPr>
              <a:t>Crack Shack S. Diego fried </a:t>
            </a:r>
            <a:r>
              <a:rPr lang="en-US" sz="900" dirty="0" smtClean="0">
                <a:solidFill>
                  <a:schemeClr val="tx1">
                    <a:lumMod val="50000"/>
                  </a:schemeClr>
                </a:solidFill>
              </a:rPr>
              <a:t>chicken; </a:t>
            </a:r>
            <a:r>
              <a:rPr lang="en-US" sz="900" dirty="0" err="1" smtClean="0">
                <a:solidFill>
                  <a:schemeClr val="tx1">
                    <a:lumMod val="50000"/>
                  </a:schemeClr>
                </a:solidFill>
              </a:rPr>
              <a:t>Nomica</a:t>
            </a:r>
            <a:r>
              <a:rPr lang="en-US" sz="900" dirty="0">
                <a:solidFill>
                  <a:schemeClr val="tx1">
                    <a:lumMod val="50000"/>
                  </a:schemeClr>
                </a:solidFill>
              </a:rPr>
              <a:t>, S.F</a:t>
            </a:r>
            <a:r>
              <a:rPr lang="en-US" sz="900" dirty="0" smtClean="0">
                <a:solidFill>
                  <a:schemeClr val="tx1">
                    <a:lumMod val="50000"/>
                  </a:schemeClr>
                </a:solidFill>
              </a:rPr>
              <a:t>. </a:t>
            </a:r>
            <a:r>
              <a:rPr lang="en-US" sz="900" dirty="0">
                <a:solidFill>
                  <a:schemeClr val="tx1">
                    <a:lumMod val="50000"/>
                  </a:schemeClr>
                </a:solidFill>
              </a:rPr>
              <a:t>wings</a:t>
            </a:r>
          </a:p>
          <a:p>
            <a:r>
              <a:rPr lang="en-US" sz="900" dirty="0" smtClean="0">
                <a:solidFill>
                  <a:schemeClr val="tx1">
                    <a:lumMod val="50000"/>
                  </a:schemeClr>
                </a:solidFill>
              </a:rPr>
              <a:t>Faith </a:t>
            </a:r>
            <a:r>
              <a:rPr lang="en-US" sz="900" dirty="0">
                <a:solidFill>
                  <a:schemeClr val="tx1">
                    <a:lumMod val="50000"/>
                  </a:schemeClr>
                </a:solidFill>
              </a:rPr>
              <a:t>&amp; </a:t>
            </a:r>
            <a:r>
              <a:rPr lang="en-US" sz="900" dirty="0" smtClean="0">
                <a:solidFill>
                  <a:schemeClr val="tx1">
                    <a:lumMod val="50000"/>
                  </a:schemeClr>
                </a:solidFill>
              </a:rPr>
              <a:t>Flower, L.A. </a:t>
            </a:r>
            <a:r>
              <a:rPr lang="en-US" sz="900" dirty="0">
                <a:solidFill>
                  <a:schemeClr val="tx1">
                    <a:lumMod val="50000"/>
                  </a:schemeClr>
                </a:solidFill>
              </a:rPr>
              <a:t>kimchi deviled </a:t>
            </a:r>
            <a:r>
              <a:rPr lang="en-US" sz="900" dirty="0" smtClean="0">
                <a:solidFill>
                  <a:schemeClr val="tx1">
                    <a:lumMod val="50000"/>
                  </a:schemeClr>
                </a:solidFill>
              </a:rPr>
              <a:t>eggs</a:t>
            </a:r>
            <a:endParaRPr lang="en-US" sz="900" dirty="0">
              <a:solidFill>
                <a:schemeClr val="tx1">
                  <a:lumMod val="50000"/>
                </a:schemeClr>
              </a:solidFill>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2383" y="2952727"/>
            <a:ext cx="1841544" cy="1255598"/>
          </a:xfrm>
          <a:prstGeom prst="rect">
            <a:avLst/>
          </a:prstGeom>
        </p:spPr>
      </p:pic>
      <p:pic>
        <p:nvPicPr>
          <p:cNvPr id="13" name="Picture 1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23520" y="1287495"/>
            <a:ext cx="1680407" cy="1540564"/>
          </a:xfrm>
          <a:prstGeom prst="rect">
            <a:avLst/>
          </a:prstGeom>
        </p:spPr>
      </p:pic>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20706" y="3378591"/>
            <a:ext cx="1501115" cy="1569167"/>
          </a:xfrm>
          <a:prstGeom prst="rect">
            <a:avLst/>
          </a:prstGeom>
        </p:spPr>
      </p:pic>
      <p:sp>
        <p:nvSpPr>
          <p:cNvPr id="14" name="TextBox 13"/>
          <p:cNvSpPr txBox="1"/>
          <p:nvPr/>
        </p:nvSpPr>
        <p:spPr>
          <a:xfrm>
            <a:off x="5621821" y="4237365"/>
            <a:ext cx="1339979" cy="507831"/>
          </a:xfrm>
          <a:prstGeom prst="rect">
            <a:avLst/>
          </a:prstGeom>
          <a:noFill/>
        </p:spPr>
        <p:txBody>
          <a:bodyPr wrap="square" rtlCol="0">
            <a:spAutoFit/>
          </a:bodyPr>
          <a:lstStyle/>
          <a:p>
            <a:r>
              <a:rPr lang="en-US" sz="900" dirty="0" err="1" smtClean="0">
                <a:solidFill>
                  <a:schemeClr val="tx1">
                    <a:lumMod val="50000"/>
                  </a:schemeClr>
                </a:solidFill>
                <a:latin typeface="Gotham Medium" charset="0"/>
                <a:ea typeface="Gotham Medium" charset="0"/>
                <a:cs typeface="Gotham Medium" charset="0"/>
              </a:rPr>
              <a:t>Poulet</a:t>
            </a:r>
            <a:r>
              <a:rPr lang="en-US" sz="900" dirty="0" smtClean="0">
                <a:solidFill>
                  <a:schemeClr val="tx1">
                    <a:lumMod val="50000"/>
                  </a:schemeClr>
                </a:solidFill>
                <a:latin typeface="Gotham Medium" charset="0"/>
                <a:ea typeface="Gotham Medium" charset="0"/>
                <a:cs typeface="Gotham Medium" charset="0"/>
              </a:rPr>
              <a:t> Bleu </a:t>
            </a:r>
            <a:r>
              <a:rPr lang="en-US" sz="900" dirty="0" smtClean="0">
                <a:solidFill>
                  <a:schemeClr val="tx1">
                    <a:lumMod val="50000"/>
                  </a:schemeClr>
                </a:solidFill>
              </a:rPr>
              <a:t>chicken ready for the oven, Seattle</a:t>
            </a:r>
            <a:endParaRPr lang="en-US" sz="900" dirty="0">
              <a:solidFill>
                <a:schemeClr val="tx1">
                  <a:lumMod val="50000"/>
                </a:schemeClr>
              </a:solidFill>
            </a:endParaRPr>
          </a:p>
        </p:txBody>
      </p:sp>
      <p:sp>
        <p:nvSpPr>
          <p:cNvPr id="15" name="Oval 14"/>
          <p:cNvSpPr/>
          <p:nvPr/>
        </p:nvSpPr>
        <p:spPr bwMode="auto">
          <a:xfrm>
            <a:off x="8146125" y="316827"/>
            <a:ext cx="540675" cy="501670"/>
          </a:xfrm>
          <a:prstGeom prst="ellipse">
            <a:avLst/>
          </a:prstGeom>
          <a:solidFill>
            <a:srgbClr val="5A060D"/>
          </a:solidFill>
          <a:ln w="38100" cap="flat" cmpd="sng" algn="ctr">
            <a:no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2000" b="1" dirty="0" smtClean="0">
                <a:solidFill>
                  <a:schemeClr val="bg1"/>
                </a:solidFill>
                <a:latin typeface="Trebuchet MS"/>
              </a:rPr>
              <a:t>1</a:t>
            </a:r>
            <a:endParaRPr lang="en-US" sz="2000" b="1" dirty="0">
              <a:solidFill>
                <a:schemeClr val="bg1"/>
              </a:solidFill>
              <a:latin typeface="Trebuchet MS"/>
            </a:endParaRPr>
          </a:p>
        </p:txBody>
      </p:sp>
    </p:spTree>
    <p:extLst>
      <p:ext uri="{BB962C8B-B14F-4D97-AF65-F5344CB8AC3E}">
        <p14:creationId xmlns:p14="http://schemas.microsoft.com/office/powerpoint/2010/main" val="70323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_SRG_TEMP_WIDESCREEN_8_2012">
  <a:themeElements>
    <a:clrScheme name="SRG Brand 2014">
      <a:dk1>
        <a:srgbClr val="FFFFFF"/>
      </a:dk1>
      <a:lt1>
        <a:srgbClr val="5C4F47"/>
      </a:lt1>
      <a:dk2>
        <a:srgbClr val="FFFFFF"/>
      </a:dk2>
      <a:lt2>
        <a:srgbClr val="A7A9AC"/>
      </a:lt2>
      <a:accent1>
        <a:srgbClr val="FFFFFF"/>
      </a:accent1>
      <a:accent2>
        <a:srgbClr val="A8B307"/>
      </a:accent2>
      <a:accent3>
        <a:srgbClr val="CB2A1A"/>
      </a:accent3>
      <a:accent4>
        <a:srgbClr val="730050"/>
      </a:accent4>
      <a:accent5>
        <a:srgbClr val="3585A5"/>
      </a:accent5>
      <a:accent6>
        <a:srgbClr val="0D6740"/>
      </a:accent6>
      <a:hlink>
        <a:srgbClr val="000000"/>
      </a:hlink>
      <a:folHlink>
        <a:srgbClr val="EEED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SRG_TEMP_WIDESCREEN_8_2012">
  <a:themeElements>
    <a:clrScheme name="SRG Brand 2014">
      <a:dk1>
        <a:srgbClr val="FFFFFF"/>
      </a:dk1>
      <a:lt1>
        <a:srgbClr val="5C4F47"/>
      </a:lt1>
      <a:dk2>
        <a:srgbClr val="FFFFFF"/>
      </a:dk2>
      <a:lt2>
        <a:srgbClr val="A7A9AC"/>
      </a:lt2>
      <a:accent1>
        <a:srgbClr val="FFFFFF"/>
      </a:accent1>
      <a:accent2>
        <a:srgbClr val="A8B307"/>
      </a:accent2>
      <a:accent3>
        <a:srgbClr val="CB2A1A"/>
      </a:accent3>
      <a:accent4>
        <a:srgbClr val="730050"/>
      </a:accent4>
      <a:accent5>
        <a:srgbClr val="3585A5"/>
      </a:accent5>
      <a:accent6>
        <a:srgbClr val="0D6740"/>
      </a:accent6>
      <a:hlink>
        <a:srgbClr val="000000"/>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SRG_cherry_final.potx</Template>
  <TotalTime>17073</TotalTime>
  <Words>2425</Words>
  <Application>Microsoft Macintosh PowerPoint</Application>
  <PresentationFormat>On-screen Show (16:9)</PresentationFormat>
  <Paragraphs>399</Paragraphs>
  <Slides>29</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Arial</vt:lpstr>
      <vt:lpstr>Calibri</vt:lpstr>
      <vt:lpstr>Gotham Bold</vt:lpstr>
      <vt:lpstr>gotham book</vt:lpstr>
      <vt:lpstr>gotham book</vt:lpstr>
      <vt:lpstr>Gotham Light</vt:lpstr>
      <vt:lpstr>Gotham Medium</vt:lpstr>
      <vt:lpstr>Lucida Grande</vt:lpstr>
      <vt:lpstr>ＭＳ Ｐゴシック</vt:lpstr>
      <vt:lpstr>Symbol</vt:lpstr>
      <vt:lpstr>Times New Roman</vt:lpstr>
      <vt:lpstr>Trebuchet MS</vt:lpstr>
      <vt:lpstr>5_SRG_TEMP_WIDESCREEN_8_2012</vt:lpstr>
      <vt:lpstr>6_SRG_TEMP_WIDESCREEN_8_2012</vt:lpstr>
      <vt:lpstr>PowerPoint Presentation</vt:lpstr>
      <vt:lpstr>Topics</vt:lpstr>
      <vt:lpstr>PowerPoint Presentation</vt:lpstr>
      <vt:lpstr>Meat &amp; poultry trends by trend maturity</vt:lpstr>
      <vt:lpstr>Steak tartare: good quality meat, creative expressions</vt:lpstr>
      <vt:lpstr>Steak tartare</vt:lpstr>
      <vt:lpstr>Heritage chicken lovers: Full-Flavored Tradition</vt:lpstr>
      <vt:lpstr>Heritage chicken Lovers</vt:lpstr>
      <vt:lpstr>Heritage chicken lovers</vt:lpstr>
      <vt:lpstr>Dairy trends by trend maturity</vt:lpstr>
      <vt:lpstr>Butter Flavor Spectrum</vt:lpstr>
      <vt:lpstr>Butter Flavor Spectrum</vt:lpstr>
      <vt:lpstr>Frozen Asian novelties</vt:lpstr>
      <vt:lpstr>Trend CATEGORY: BAKED GOODS</vt:lpstr>
      <vt:lpstr>Baked good trends by trend maturity</vt:lpstr>
      <vt:lpstr>Jewish Sweet Baked Goods</vt:lpstr>
      <vt:lpstr>Czech kolaches</vt:lpstr>
      <vt:lpstr>Fruits &amp; vegetables by trend maturity</vt:lpstr>
      <vt:lpstr>Modern Mexican Zing: citrus tang beyond limes</vt:lpstr>
      <vt:lpstr>The Next Kale: Chlorella &amp; spirulina</vt:lpstr>
      <vt:lpstr>Nuts &amp; Seeds by trend maturity</vt:lpstr>
      <vt:lpstr>Super-Charged Nut Butters</vt:lpstr>
      <vt:lpstr>New Guises: Nut “Meats”</vt:lpstr>
      <vt:lpstr>Flavorings &amp; Seasoning by trend maturity</vt:lpstr>
      <vt:lpstr>Filipino Flavor</vt:lpstr>
      <vt:lpstr>Filipino Flavor</vt:lpstr>
      <vt:lpstr>Filipino adobo &amp; sour</vt:lpstr>
      <vt:lpstr>Filipino pantry &amp; Ube</vt:lpstr>
      <vt:lpstr>Q &amp; A</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PRESENTATION  FEBRUARY 2014</dc:title>
  <dc:creator>susan</dc:creator>
  <cp:lastModifiedBy>Kara Nielsen</cp:lastModifiedBy>
  <cp:revision>1319</cp:revision>
  <cp:lastPrinted>2014-02-13T20:02:06Z</cp:lastPrinted>
  <dcterms:created xsi:type="dcterms:W3CDTF">2014-02-11T18:07:40Z</dcterms:created>
  <dcterms:modified xsi:type="dcterms:W3CDTF">2017-01-18T20:24:22Z</dcterms:modified>
</cp:coreProperties>
</file>