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7A7C-FF67-4AC1-BDF9-223DE157A552}" type="datetimeFigureOut">
              <a:rPr lang="en-US" smtClean="0"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45B26-1395-4737-86EE-553D3EA677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k8x0LAMAzk" TargetMode="External"/><Relationship Id="rId2" Type="http://schemas.openxmlformats.org/officeDocument/2006/relationships/hyperlink" Target="https://www.youtube.com/watch?v=19vofVI0JV8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MNvKnvfIp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752600"/>
            <a:ext cx="8382000" cy="190500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latin typeface="Arial" pitchFamily="34" charset="0"/>
              </a:rPr>
              <a:t>Scholarship Searching</a:t>
            </a:r>
            <a:endParaRPr lang="en-US" sz="5400" b="1" u="sng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SEARCHING AT ML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entaur" pitchFamily="18" charset="0"/>
              </a:rPr>
              <a:t>Go to the Martin Luther website martinlutherhs.org</a:t>
            </a:r>
          </a:p>
          <a:p>
            <a:r>
              <a:rPr lang="en-US" dirty="0" smtClean="0">
                <a:latin typeface="Centaur" pitchFamily="18" charset="0"/>
              </a:rPr>
              <a:t>Under academic, click on Office of Student Services</a:t>
            </a:r>
          </a:p>
          <a:p>
            <a:r>
              <a:rPr lang="en-US" dirty="0" smtClean="0">
                <a:latin typeface="Centaur" pitchFamily="18" charset="0"/>
              </a:rPr>
              <a:t>On the right hand side, click on scholarship information</a:t>
            </a:r>
          </a:p>
          <a:p>
            <a:endParaRPr lang="en-US" dirty="0" smtClean="0">
              <a:latin typeface="Centaur" pitchFamily="18" charset="0"/>
            </a:endParaRPr>
          </a:p>
          <a:p>
            <a:r>
              <a:rPr lang="en-US" dirty="0" smtClean="0">
                <a:latin typeface="Centaur" pitchFamily="18" charset="0"/>
              </a:rPr>
              <a:t>The OSS updates scholarships we receive on a weekly basis and they are uploaded in </a:t>
            </a:r>
            <a:r>
              <a:rPr lang="en-US" dirty="0" err="1" smtClean="0">
                <a:latin typeface="Centaur" pitchFamily="18" charset="0"/>
              </a:rPr>
              <a:t>Naviance</a:t>
            </a:r>
            <a:r>
              <a:rPr lang="en-US" dirty="0" smtClean="0">
                <a:latin typeface="Centaur" pitchFamily="18" charset="0"/>
              </a:rPr>
              <a:t> as well. </a:t>
            </a:r>
          </a:p>
          <a:p>
            <a:r>
              <a:rPr lang="en-US" dirty="0" smtClean="0">
                <a:latin typeface="Centaur" pitchFamily="18" charset="0"/>
              </a:rPr>
              <a:t>If you have additional questions, see Mrs. </a:t>
            </a:r>
            <a:r>
              <a:rPr lang="en-US" dirty="0" err="1" smtClean="0">
                <a:latin typeface="Centaur" pitchFamily="18" charset="0"/>
              </a:rPr>
              <a:t>Popa</a:t>
            </a:r>
            <a:r>
              <a:rPr lang="en-US" dirty="0" smtClean="0">
                <a:latin typeface="Centaur" pitchFamily="18" charset="0"/>
              </a:rPr>
              <a:t> in the OSS to get more information. </a:t>
            </a: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RECOMMENDED SCHOLARSHIP SITES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>
                <a:latin typeface="Centaur" pitchFamily="18" charset="0"/>
              </a:rPr>
              <a:t>Fastweb.com</a:t>
            </a:r>
          </a:p>
          <a:p>
            <a:r>
              <a:rPr lang="en-US" dirty="0" smtClean="0">
                <a:latin typeface="Centaur" pitchFamily="18" charset="0"/>
              </a:rPr>
              <a:t>Scholarships.com</a:t>
            </a:r>
          </a:p>
          <a:p>
            <a:r>
              <a:rPr lang="en-US" dirty="0" smtClean="0">
                <a:latin typeface="Centaur" pitchFamily="18" charset="0"/>
              </a:rPr>
              <a:t>Collegeboard.com</a:t>
            </a: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latin typeface="Arial" pitchFamily="34" charset="0"/>
              </a:rPr>
              <a:t>WHAT IS A SCHOLARSHIP?</a:t>
            </a:r>
            <a:endParaRPr lang="en-US" sz="4400" b="1" u="sng" dirty="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>
                <a:latin typeface="Centaur" pitchFamily="18" charset="0"/>
              </a:rPr>
              <a:t>FREE money that doesn’t have to be paid back</a:t>
            </a:r>
          </a:p>
          <a:p>
            <a:r>
              <a:rPr lang="en-US" dirty="0" smtClean="0">
                <a:latin typeface="Centaur" pitchFamily="18" charset="0"/>
              </a:rPr>
              <a:t>Applied to education costs</a:t>
            </a:r>
          </a:p>
          <a:p>
            <a:r>
              <a:rPr lang="en-US" dirty="0" smtClean="0">
                <a:latin typeface="Centaur" pitchFamily="18" charset="0"/>
              </a:rPr>
              <a:t>Best way to pay for college!</a:t>
            </a:r>
            <a:endParaRPr lang="en-US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SCHOLARSHIP vs. FINANCIAL AID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aur" pitchFamily="18" charset="0"/>
                <a:cs typeface="Arial" pitchFamily="34" charset="0"/>
              </a:rPr>
              <a:t>Scholarships are free money based on your qualities, achievements, and even interests!</a:t>
            </a:r>
          </a:p>
          <a:p>
            <a:endParaRPr lang="en-US" dirty="0">
              <a:latin typeface="Centaur" pitchFamily="18" charset="0"/>
              <a:cs typeface="Arial" pitchFamily="34" charset="0"/>
            </a:endParaRPr>
          </a:p>
          <a:p>
            <a:r>
              <a:rPr lang="en-US" dirty="0" smtClean="0">
                <a:latin typeface="Centaur" pitchFamily="18" charset="0"/>
                <a:cs typeface="Arial" pitchFamily="34" charset="0"/>
              </a:rPr>
              <a:t>Financial aid is awarded based on need. </a:t>
            </a:r>
            <a:endParaRPr lang="en-US" dirty="0">
              <a:latin typeface="Centaur" pitchFamily="18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Free money or grants</a:t>
            </a: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Loans</a:t>
            </a: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Work Study</a:t>
            </a:r>
            <a:endParaRPr lang="en-US" dirty="0">
              <a:latin typeface="Centaur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WHO CAN GET A SCHOLARSHIP?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aur" pitchFamily="18" charset="0"/>
                <a:cs typeface="Arial" pitchFamily="34" charset="0"/>
              </a:rPr>
              <a:t>Anyone… literally </a:t>
            </a:r>
          </a:p>
          <a:p>
            <a:r>
              <a:rPr lang="en-US" dirty="0" smtClean="0">
                <a:latin typeface="Centaur" pitchFamily="18" charset="0"/>
                <a:cs typeface="Arial" pitchFamily="34" charset="0"/>
              </a:rPr>
              <a:t>There are scholarships available for every kind of student</a:t>
            </a:r>
          </a:p>
          <a:p>
            <a:r>
              <a:rPr lang="en-US" dirty="0" smtClean="0">
                <a:latin typeface="Centaur" pitchFamily="18" charset="0"/>
                <a:cs typeface="Arial" pitchFamily="34" charset="0"/>
              </a:rPr>
              <a:t>Find what makes you unique as a person </a:t>
            </a:r>
            <a:endParaRPr lang="en-US" dirty="0">
              <a:latin typeface="Centaur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DON’T BELIEVE THE RUMORS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aur" pitchFamily="18" charset="0"/>
                <a:cs typeface="Arial" pitchFamily="34" charset="0"/>
              </a:rPr>
              <a:t>Most scholarships set criteria based on a combination of qualities., achievements, and interests. However, some might be only looking for one of the three. Therefore, don’t fall prey to these common misconceptions:</a:t>
            </a:r>
          </a:p>
          <a:p>
            <a:endParaRPr lang="en-US" sz="2800" b="1" dirty="0" smtClean="0">
              <a:latin typeface="Centaur" pitchFamily="18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I have to be a perfect student to get a scholarship!</a:t>
            </a: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Scholarships are only for people with financial need!</a:t>
            </a:r>
          </a:p>
          <a:p>
            <a:pPr lvl="1"/>
            <a:r>
              <a:rPr lang="en-US" dirty="0" smtClean="0">
                <a:latin typeface="Centaur" pitchFamily="18" charset="0"/>
                <a:cs typeface="Arial" pitchFamily="34" charset="0"/>
              </a:rPr>
              <a:t>There aren’t any scholarships I qualify for!</a:t>
            </a:r>
            <a:endParaRPr lang="en-US" dirty="0">
              <a:latin typeface="Centaur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Where Do I Start? 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2400" dirty="0" smtClean="0">
                <a:latin typeface="Centaur" pitchFamily="18" charset="0"/>
                <a:hlinkClick r:id="rId2"/>
              </a:rPr>
              <a:t>https://www.youtube.com/watch?v=19vofVI0JV8&amp;feature=youtu.be</a:t>
            </a:r>
            <a:endParaRPr lang="en-US" sz="2400" dirty="0" smtClean="0">
              <a:latin typeface="Centaur" pitchFamily="18" charset="0"/>
            </a:endParaRPr>
          </a:p>
          <a:p>
            <a:endParaRPr lang="en-US" sz="2400" dirty="0">
              <a:latin typeface="Centaur" pitchFamily="18" charset="0"/>
            </a:endParaRPr>
          </a:p>
          <a:p>
            <a:r>
              <a:rPr lang="en-US" sz="2400" dirty="0" smtClean="0">
                <a:latin typeface="Centaur" pitchFamily="18" charset="0"/>
                <a:hlinkClick r:id="rId3"/>
              </a:rPr>
              <a:t>https://www.youtube.com/watch?v=qk8x0LAMAzk</a:t>
            </a:r>
            <a:endParaRPr lang="en-US" sz="2400" dirty="0" smtClean="0">
              <a:latin typeface="Centaur" pitchFamily="18" charset="0"/>
            </a:endParaRPr>
          </a:p>
          <a:p>
            <a:endParaRPr lang="en-US" sz="2400" dirty="0">
              <a:latin typeface="Centaur" pitchFamily="18" charset="0"/>
            </a:endParaRPr>
          </a:p>
          <a:p>
            <a:r>
              <a:rPr lang="en-US" sz="2400" dirty="0" smtClean="0">
                <a:latin typeface="Centaur" pitchFamily="18" charset="0"/>
                <a:hlinkClick r:id="rId4"/>
              </a:rPr>
              <a:t>https://www.youtube.com/watch?v=0MNvKnvfIpc</a:t>
            </a:r>
            <a:endParaRPr lang="en-US" sz="2400" dirty="0" smtClean="0">
              <a:latin typeface="Centaur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LETTER OF RECOMMENDATION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Choose the right people: someone who knows you well and will speak positively about you</a:t>
            </a:r>
          </a:p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Give them adequate time: </a:t>
            </a:r>
            <a:r>
              <a:rPr lang="en-US" sz="2800" b="1" dirty="0" smtClean="0">
                <a:latin typeface="Centaur" pitchFamily="18" charset="0"/>
                <a:cs typeface="Arial" pitchFamily="34" charset="0"/>
              </a:rPr>
              <a:t>AT LEAST TWO WEEKS</a:t>
            </a:r>
          </a:p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Provide them with the right information that they need</a:t>
            </a:r>
          </a:p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Be sure your recommender knows what to do with recommendation. Email? Mail? Upload?</a:t>
            </a:r>
          </a:p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Follow the instructions; make sure they know where and how to submit it</a:t>
            </a:r>
          </a:p>
          <a:p>
            <a:r>
              <a:rPr lang="en-US" sz="2800" dirty="0" smtClean="0">
                <a:latin typeface="Centaur" pitchFamily="18" charset="0"/>
                <a:cs typeface="Arial" pitchFamily="34" charset="0"/>
              </a:rPr>
              <a:t>Follow up with a thank you note and keep them informed of the outcome.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Institutional (School) Based Scholarships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z="2800" dirty="0" smtClean="0">
                <a:latin typeface="Centaur" pitchFamily="18" charset="0"/>
              </a:rPr>
              <a:t>Some use application as scholarship application (uwhelp.wisconsin.edu/scholarships)</a:t>
            </a:r>
          </a:p>
          <a:p>
            <a:r>
              <a:rPr lang="en-US" sz="2800" dirty="0" smtClean="0">
                <a:latin typeface="Centaur" pitchFamily="18" charset="0"/>
              </a:rPr>
              <a:t>Website of school</a:t>
            </a:r>
          </a:p>
          <a:p>
            <a:r>
              <a:rPr lang="en-US" sz="2800" dirty="0" smtClean="0">
                <a:latin typeface="Centaur" pitchFamily="18" charset="0"/>
              </a:rPr>
              <a:t>Private College examples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LOCAL SEARCHES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entaur" pitchFamily="18" charset="0"/>
              </a:rPr>
              <a:t>When it comes to scholarships, think local! The more local and specific a scholarship is, the less people qualify, and the greater your chances are of winning. Look into:</a:t>
            </a:r>
          </a:p>
          <a:p>
            <a:endParaRPr lang="en-US" sz="2800" dirty="0" smtClean="0">
              <a:latin typeface="Centaur" pitchFamily="18" charset="0"/>
            </a:endParaRPr>
          </a:p>
          <a:p>
            <a:pPr lvl="1"/>
            <a:r>
              <a:rPr lang="en-US" sz="2400" dirty="0" smtClean="0">
                <a:latin typeface="Centaur" pitchFamily="18" charset="0"/>
              </a:rPr>
              <a:t>Your or your parent/guardian’s place of employment</a:t>
            </a:r>
          </a:p>
          <a:p>
            <a:pPr lvl="1"/>
            <a:r>
              <a:rPr lang="en-US" sz="2400" dirty="0" smtClean="0">
                <a:latin typeface="Centaur" pitchFamily="18" charset="0"/>
              </a:rPr>
              <a:t>Local businesses</a:t>
            </a:r>
          </a:p>
          <a:p>
            <a:pPr lvl="1"/>
            <a:r>
              <a:rPr lang="en-US" sz="2400" dirty="0" smtClean="0">
                <a:latin typeface="Centaur" pitchFamily="18" charset="0"/>
              </a:rPr>
              <a:t>Professional or Academic societies</a:t>
            </a:r>
          </a:p>
          <a:p>
            <a:pPr lvl="1"/>
            <a:r>
              <a:rPr lang="en-US" sz="2400" dirty="0" smtClean="0">
                <a:latin typeface="Centaur" pitchFamily="18" charset="0"/>
              </a:rPr>
              <a:t>Churches</a:t>
            </a:r>
          </a:p>
          <a:p>
            <a:pPr lvl="1"/>
            <a:r>
              <a:rPr lang="en-US" sz="2400" dirty="0" smtClean="0">
                <a:latin typeface="Centaur" pitchFamily="18" charset="0"/>
              </a:rPr>
              <a:t>Civic Groups</a:t>
            </a:r>
            <a:endParaRPr lang="en-US" sz="2400" dirty="0">
              <a:latin typeface="Centaur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403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Scholarship Searching</vt:lpstr>
      <vt:lpstr>WHAT IS A SCHOLARSHIP?</vt:lpstr>
      <vt:lpstr>SCHOLARSHIP vs. FINANCIAL AID</vt:lpstr>
      <vt:lpstr>WHO CAN GET A SCHOLARSHIP?</vt:lpstr>
      <vt:lpstr>DON’T BELIEVE THE RUMORS</vt:lpstr>
      <vt:lpstr>Where Do I Start? </vt:lpstr>
      <vt:lpstr>LETTER OF RECOMMENDATION</vt:lpstr>
      <vt:lpstr>Institutional (School) Based Scholarships</vt:lpstr>
      <vt:lpstr>LOCAL SEARCHES</vt:lpstr>
      <vt:lpstr>SEARCHING AT ML</vt:lpstr>
      <vt:lpstr>RECOMMENDED SCHOLARSHIP SITES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Scholarship Searching</dc:title>
  <dc:creator>Jacob Burkee</dc:creator>
  <cp:lastModifiedBy>Jacob Burkee</cp:lastModifiedBy>
  <cp:revision>4</cp:revision>
  <dcterms:created xsi:type="dcterms:W3CDTF">2016-08-07T18:50:17Z</dcterms:created>
  <dcterms:modified xsi:type="dcterms:W3CDTF">2016-08-07T19:29:10Z</dcterms:modified>
</cp:coreProperties>
</file>