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76" r:id="rId4"/>
    <p:sldId id="302" r:id="rId5"/>
    <p:sldId id="275" r:id="rId6"/>
    <p:sldId id="304" r:id="rId7"/>
    <p:sldId id="277" r:id="rId8"/>
    <p:sldId id="278" r:id="rId9"/>
    <p:sldId id="279" r:id="rId10"/>
    <p:sldId id="297" r:id="rId11"/>
    <p:sldId id="298" r:id="rId12"/>
    <p:sldId id="300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5000"/>
    <a:srgbClr val="008000"/>
    <a:srgbClr val="5C1304"/>
    <a:srgbClr val="EEFD5B"/>
    <a:srgbClr val="F9F95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94660"/>
  </p:normalViewPr>
  <p:slideViewPr>
    <p:cSldViewPr>
      <p:cViewPr varScale="1">
        <p:scale>
          <a:sx n="112" d="100"/>
          <a:sy n="112" d="100"/>
        </p:scale>
        <p:origin x="17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E0926DA-1307-4904-A7DA-E0841C4288A4}" type="datetimeFigureOut">
              <a:rPr lang="en-US"/>
              <a:pPr>
                <a:defRPr/>
              </a:pPr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4820"/>
          </a:xfrm>
          <a:prstGeom prst="rect">
            <a:avLst/>
          </a:prstGeom>
        </p:spPr>
        <p:txBody>
          <a:bodyPr vert="horz" lIns="93166" tIns="46582" rIns="93166" bIns="46582" rtlCol="0" anchor="b"/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239F79E-FF4E-468F-BAD4-3EA6895FD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4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38235605-867E-4F24-B63A-E561D1E63F9E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5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E9796E7A-98F6-484E-B1D9-69D1A89FA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23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1130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0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364CE-A815-446C-9102-D87580D5C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5C4BA-7E9A-4052-8208-9C718313C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7F845-EEC4-404D-9FE0-97D48A00E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11656-A8DC-4D00-B579-AE3EBF852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8080F-7113-4ED9-A9BE-F48F199D6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DD4FF-C9A2-46D7-AD22-E89B3775C5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D65C3-B671-42CA-A1E9-9F0652494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FBB42-A120-443A-954E-5104CD9D2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C66ED-FB62-424F-96D5-5C80E3F53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97C43-88A5-4E28-B432-62A6040A6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ED605-7003-4C88-8DED-0F772F617A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85000"/>
                <a:lumOff val="15000"/>
              </a:schemeClr>
            </a:gs>
            <a:gs pos="46000">
              <a:schemeClr val="accent2">
                <a:lumMod val="95000"/>
                <a:lumOff val="5000"/>
              </a:schemeClr>
            </a:gs>
            <a:gs pos="100000">
              <a:schemeClr val="accent2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4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5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6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1027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grpSp>
          <p:nvGrpSpPr>
            <p:cNvPr id="1068" name="Group 39"/>
            <p:cNvGrpSpPr>
              <a:grpSpLocks/>
            </p:cNvGrpSpPr>
            <p:nvPr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</p:grpSp>
      <p:sp>
        <p:nvSpPr>
          <p:cNvPr id="1028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101BCA5-DD22-4AC7-BA39-6E2D0F5C3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2" grpId="0"/>
      <p:bldP spid="10283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8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2400"/>
            <a:ext cx="8229600" cy="6477000"/>
          </a:xfrm>
        </p:spPr>
        <p:txBody>
          <a:bodyPr/>
          <a:lstStyle/>
          <a:p>
            <a:pPr eaLnBrk="1" hangingPunct="1">
              <a:defRPr/>
            </a:pPr>
            <a:br>
              <a:rPr lang="en-US" sz="6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</a:br>
            <a:br>
              <a:rPr lang="en-US" sz="28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</a:br>
            <a:br>
              <a:rPr lang="en-US" sz="28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</a:br>
            <a:br>
              <a:rPr lang="en-US" sz="2800" b="1" dirty="0"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</a:b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January 25</a:t>
            </a:r>
            <a:r>
              <a:rPr lang="en-US" sz="2800" b="1" baseline="30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2018</a:t>
            </a:r>
            <a:br>
              <a:rPr lang="en-US" sz="8800" b="1" dirty="0">
                <a:solidFill>
                  <a:srgbClr val="FFCC00"/>
                </a:solidFill>
                <a:latin typeface="Lucida Calligraphy" pitchFamily="66" charset="0"/>
              </a:rPr>
            </a:br>
            <a:br>
              <a:rPr lang="en-US" sz="8800" b="1" dirty="0">
                <a:solidFill>
                  <a:srgbClr val="FFCC00"/>
                </a:solidFill>
                <a:latin typeface="Lucida Calligraphy" pitchFamily="66" charset="0"/>
              </a:rPr>
            </a:br>
            <a:br>
              <a:rPr lang="en-US" sz="4000" b="1" dirty="0">
                <a:solidFill>
                  <a:srgbClr val="FFCC00"/>
                </a:solidFill>
                <a:latin typeface="Lucida Calligraphy" pitchFamily="66" charset="0"/>
              </a:rPr>
            </a:br>
            <a:br>
              <a:rPr lang="en-US" sz="4000" b="1" dirty="0">
                <a:solidFill>
                  <a:srgbClr val="FFCC00"/>
                </a:solidFill>
                <a:latin typeface="Lucida Calligraphy" pitchFamily="66" charset="0"/>
              </a:rPr>
            </a:br>
            <a:endParaRPr lang="en-US" b="1" dirty="0">
              <a:solidFill>
                <a:schemeClr val="tx1"/>
              </a:solidFill>
              <a:effectLst/>
              <a:latin typeface="Copperplate Gothic Light" panose="020E0507020206020404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0742" y="3828143"/>
            <a:ext cx="2322513" cy="229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D77ED5F-BF84-4FE3-9398-56A241C1E7DC}"/>
              </a:ext>
            </a:extLst>
          </p:cNvPr>
          <p:cNvSpPr txBox="1">
            <a:spLocks/>
          </p:cNvSpPr>
          <p:nvPr/>
        </p:nvSpPr>
        <p:spPr bwMode="auto">
          <a:xfrm>
            <a:off x="457199" y="7239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en-US" sz="6000" b="1" u="sng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Post-Secondary Planning Event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Go From Here 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(Summer 2018)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828802"/>
            <a:ext cx="4381500" cy="4827585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JUNIORS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900" b="1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 colleges and develop a list.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Visit colleges and gather information.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Register for and prepare to retake the ACT in the Fall.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researching more scholarships.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 a timeline for upcoming deadlines.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53FD5DB-ECED-434B-9F44-C48A64A28E8A}"/>
              </a:ext>
            </a:extLst>
          </p:cNvPr>
          <p:cNvSpPr txBox="1">
            <a:spLocks/>
          </p:cNvSpPr>
          <p:nvPr/>
        </p:nvSpPr>
        <p:spPr bwMode="auto">
          <a:xfrm>
            <a:off x="190500" y="1828801"/>
            <a:ext cx="4381500" cy="4827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buFont typeface="Wingdings" pitchFamily="2" charset="2"/>
              <a:buNone/>
            </a:pPr>
            <a:r>
              <a:rPr lang="en-US" sz="2400" b="1" u="sng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SOPHOMORES</a:t>
            </a:r>
          </a:p>
          <a:p>
            <a:pPr marL="0" indent="0" algn="ctr">
              <a:spcBef>
                <a:spcPts val="0"/>
              </a:spcBef>
              <a:buFont typeface="Wingdings" pitchFamily="2" charset="2"/>
              <a:buNone/>
            </a:pPr>
            <a:endParaRPr lang="en-US" sz="800" b="1" u="sng" kern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Review college application process.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Visit colleges and gather information. 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Think about taking the ACT for the first time either over summer or in the Fall.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4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Start exploring colleges that best fit you.</a:t>
            </a:r>
          </a:p>
        </p:txBody>
      </p:sp>
    </p:spTree>
    <p:extLst>
      <p:ext uri="{BB962C8B-B14F-4D97-AF65-F5344CB8AC3E}">
        <p14:creationId xmlns:p14="http://schemas.microsoft.com/office/powerpoint/2010/main" val="1228232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Go From Here 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(Fall 2018)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76400"/>
            <a:ext cx="4267200" cy="49799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lvl="1" indent="0" algn="ctr">
              <a:spcBef>
                <a:spcPts val="0"/>
              </a:spcBef>
              <a:buNone/>
            </a:pPr>
            <a:r>
              <a:rPr lang="en-US" sz="20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JUNIORS</a:t>
            </a:r>
          </a:p>
          <a:p>
            <a:pPr marL="0" lvl="1" indent="0" algn="ctr">
              <a:spcBef>
                <a:spcPts val="0"/>
              </a:spcBef>
              <a:buNone/>
            </a:pPr>
            <a:endParaRPr lang="en-US" sz="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Meet with Mr. Burkee to solidify senior year plan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-Firm up your list of colleges, get applications, request letters of recommendations from teachers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Attend College rep visits at ML and College Fairs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Start applying to colleges online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Complete the FAFSA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Write college essays, finalize college list, re-take ACT if necessary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Submit completed applications for early deadlines if desired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Research more scholarships </a:t>
            </a:r>
          </a:p>
          <a:p>
            <a:pPr marL="0" indent="0">
              <a:buNone/>
            </a:pPr>
            <a:endParaRPr lang="en-US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A88AC2-03F7-4709-AF26-1B4124336B0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0"/>
            <a:ext cx="4267200" cy="497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lvl="1" indent="0" algn="ctr">
              <a:spcBef>
                <a:spcPts val="0"/>
              </a:spcBef>
              <a:buFontTx/>
              <a:buNone/>
            </a:pPr>
            <a:r>
              <a:rPr lang="en-US" sz="2000" b="1" u="sng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SOPHOMORES</a:t>
            </a:r>
          </a:p>
          <a:p>
            <a:pPr marL="0" lvl="1" indent="0" algn="ctr">
              <a:spcBef>
                <a:spcPts val="0"/>
              </a:spcBef>
              <a:buFontTx/>
              <a:buNone/>
            </a:pPr>
            <a:endParaRPr lang="en-US" sz="800" kern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Talk with Mr. Burkee about the year ahead.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Ask about test dates for the PSAT, ACT, and SAT. You’ll need to register up to six weeks ahead of time.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Start developing a résumé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If you haven’t participated in many activities outside of class, now is the time to sign up.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Take the PSAT.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Begin to prepare for the ACT or SAT. </a:t>
            </a:r>
            <a:endParaRPr lang="en-US" sz="2000" kern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34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343" y="304800"/>
            <a:ext cx="8229600" cy="1143000"/>
          </a:xfrm>
        </p:spPr>
        <p:txBody>
          <a:bodyPr/>
          <a:lstStyle/>
          <a:p>
            <a:r>
              <a:rPr lang="en-US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and Career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-Research and Presentation</a:t>
            </a:r>
          </a:p>
          <a:p>
            <a:pPr marL="0" indent="0">
              <a:buNone/>
            </a:pP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- Resume building</a:t>
            </a:r>
          </a:p>
          <a:p>
            <a:pPr marL="0" indent="0">
              <a:buNone/>
            </a:pP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- Scholarship searching</a:t>
            </a:r>
          </a:p>
          <a:p>
            <a:pPr marL="0" indent="0">
              <a:buNone/>
            </a:pP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- College essay writing</a:t>
            </a:r>
          </a:p>
          <a:p>
            <a:pPr marL="0" indent="0">
              <a:buNone/>
            </a:pP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- Career Paper/Presentation</a:t>
            </a:r>
          </a:p>
          <a:p>
            <a:pPr marL="0" indent="0">
              <a:buNone/>
            </a:pP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- ACT Prep tests</a:t>
            </a:r>
          </a:p>
          <a:p>
            <a:pPr marL="0" indent="0">
              <a:buNone/>
            </a:pP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Naviance</a:t>
            </a:r>
          </a:p>
          <a:p>
            <a:pPr lvl="1"/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Identify compatible careers</a:t>
            </a:r>
          </a:p>
          <a:p>
            <a:pPr lvl="1"/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Search for colleges (</a:t>
            </a:r>
            <a:r>
              <a:rPr lang="en-US" sz="22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SuperMatch</a:t>
            </a:r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college search)</a:t>
            </a:r>
          </a:p>
          <a:p>
            <a:pPr lvl="1"/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Compare/contrast colleges</a:t>
            </a:r>
          </a:p>
          <a:p>
            <a:pPr lvl="1"/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Manage college application process</a:t>
            </a:r>
          </a:p>
          <a:p>
            <a:pPr lvl="1"/>
            <a:r>
              <a:rPr lang="en-US" sz="2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Request transcripts </a:t>
            </a:r>
          </a:p>
        </p:txBody>
      </p:sp>
    </p:spTree>
    <p:extLst>
      <p:ext uri="{BB962C8B-B14F-4D97-AF65-F5344CB8AC3E}">
        <p14:creationId xmlns:p14="http://schemas.microsoft.com/office/powerpoint/2010/main" val="1257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Presentations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- UW System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- Marquette University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- Concordia University WI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- Milwaukee Area Technical College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- Armed Services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- Trades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Where To Go From Here?</a:t>
            </a:r>
          </a:p>
          <a:p>
            <a:pPr marL="0" indent="0">
              <a:buNone/>
            </a:pPr>
            <a:r>
              <a:rPr lang="en-US" sz="3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Questions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42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7687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Randy </a:t>
            </a:r>
            <a:r>
              <a:rPr lang="en-US" sz="4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Parvin</a:t>
            </a:r>
            <a:endParaRPr lang="en-US" sz="4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Student Services Coordinator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System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5602 Research Park Blvd.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Madison, WI 53719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randy.parvin@uwex.edu 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A8C49F0-5D6F-4FA6-8CCD-30CAF8CAF938}"/>
              </a:ext>
            </a:extLst>
          </p:cNvPr>
          <p:cNvSpPr txBox="1">
            <a:spLocks/>
          </p:cNvSpPr>
          <p:nvPr/>
        </p:nvSpPr>
        <p:spPr bwMode="auto">
          <a:xfrm>
            <a:off x="453571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en-US" sz="6600" b="1" u="sng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UW Schools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8545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609600"/>
            <a:ext cx="8382000" cy="1627187"/>
          </a:xfrm>
        </p:spPr>
        <p:txBody>
          <a:bodyPr/>
          <a:lstStyle/>
          <a:p>
            <a:r>
              <a:rPr lang="en-US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Marquette University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9397"/>
            <a:ext cx="8229600" cy="3560003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Kyle </a:t>
            </a:r>
            <a:r>
              <a:rPr lang="en-US" sz="48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Walace</a:t>
            </a:r>
            <a:endParaRPr lang="en-US" sz="4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Admissions Counselor 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Marquette University 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1250 West Wisconsin Ave, Suite 136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P.O. Box 1881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kyle.s.walace@marquette.edu </a:t>
            </a:r>
          </a:p>
          <a:p>
            <a:pPr marL="0" indent="0">
              <a:buNone/>
            </a:pPr>
            <a:endParaRPr lang="en-US" sz="2400" dirty="0">
              <a:effectLst/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92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Concordia University WI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21038"/>
            <a:ext cx="8229600" cy="34639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Kristin Elvers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Undergraduate Admission Counselor 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Concordia University Wisconsin 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Office: 262-243-4583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Kristin.Elvers@cuw.edu</a:t>
            </a:r>
          </a:p>
          <a:p>
            <a:pPr marL="0" indent="0" algn="ctr">
              <a:buNone/>
            </a:pPr>
            <a:endParaRPr lang="en-US" sz="1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59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50987"/>
          </a:xfrm>
        </p:spPr>
        <p:txBody>
          <a:bodyPr/>
          <a:lstStyle/>
          <a:p>
            <a:r>
              <a:rPr lang="en-US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Milwaukee Area Technical College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21013"/>
            <a:ext cx="8229600" cy="3505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Kyle Hayden or Marwill Santiago</a:t>
            </a:r>
            <a:endParaRPr lang="en-US" sz="6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Recruitment Specialist 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Milwaukee Area Technical College 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700 W. State St.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Milwaukee, WI  53233</a:t>
            </a:r>
          </a:p>
        </p:txBody>
      </p:sp>
    </p:spTree>
    <p:extLst>
      <p:ext uri="{BB962C8B-B14F-4D97-AF65-F5344CB8AC3E}">
        <p14:creationId xmlns:p14="http://schemas.microsoft.com/office/powerpoint/2010/main" val="316389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9" y="609600"/>
            <a:ext cx="8229600" cy="1143000"/>
          </a:xfrm>
        </p:spPr>
        <p:txBody>
          <a:bodyPr/>
          <a:lstStyle/>
          <a:p>
            <a:r>
              <a:rPr lang="en-US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Armed Services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2353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SSG Mark McEvoy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Wisconsin Army National Guard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Recruiting and Retention NCO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262-349-0513</a:t>
            </a:r>
          </a:p>
          <a:p>
            <a:pPr marL="0" indent="0" algn="ctr"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mark.a.mcevoy.mil@mail.mil</a:t>
            </a:r>
          </a:p>
        </p:txBody>
      </p:sp>
    </p:spTree>
    <p:extLst>
      <p:ext uri="{BB962C8B-B14F-4D97-AF65-F5344CB8AC3E}">
        <p14:creationId xmlns:p14="http://schemas.microsoft.com/office/powerpoint/2010/main" val="272951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29" y="2895600"/>
            <a:ext cx="8229600" cy="36925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Kyle Ashley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Program Coordinator-Career and Community Services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WRTP/BIG STEP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414-378-8630</a:t>
            </a:r>
          </a:p>
          <a:p>
            <a:pPr marL="0" indent="0" algn="ctr">
              <a:buNone/>
            </a:pPr>
            <a:r>
              <a:rPr lang="en-US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kashley@wrtp.org</a:t>
            </a:r>
          </a:p>
          <a:p>
            <a:pPr marL="0" indent="0" algn="ctr">
              <a:buNone/>
            </a:pPr>
            <a:br>
              <a:rPr lang="en-US" sz="2800" dirty="0">
                <a:effectLst/>
              </a:rPr>
            </a:br>
            <a:endParaRPr lang="en-US" sz="2800" dirty="0">
              <a:effectLst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6D8644-3402-4B61-915F-F0DA562FA3D8}"/>
              </a:ext>
            </a:extLst>
          </p:cNvPr>
          <p:cNvSpPr txBox="1">
            <a:spLocks/>
          </p:cNvSpPr>
          <p:nvPr/>
        </p:nvSpPr>
        <p:spPr bwMode="auto">
          <a:xfrm>
            <a:off x="428172" y="838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r>
              <a:rPr lang="en-US" sz="6600" b="1" u="sng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Trades Presentation </a:t>
            </a:r>
          </a:p>
        </p:txBody>
      </p:sp>
    </p:spTree>
    <p:extLst>
      <p:ext uri="{BB962C8B-B14F-4D97-AF65-F5344CB8AC3E}">
        <p14:creationId xmlns:p14="http://schemas.microsoft.com/office/powerpoint/2010/main" val="204574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Go From Here</a:t>
            </a:r>
            <a:b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(Right Now)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828799"/>
            <a:ext cx="4343400" cy="4876799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sz="2000" b="1" u="sng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JUNIORS </a:t>
            </a:r>
          </a:p>
          <a:p>
            <a:pPr marL="0" indent="0" algn="ctr">
              <a:buNone/>
            </a:pPr>
            <a:endParaRPr lang="en-US" sz="900" b="1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-Begin researching colleges and developing a list of schools of interest and discuss with Mr. Burkee.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Discuss college with your family and begin exploring resources.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Take the ACT on February 27</a:t>
            </a:r>
            <a:r>
              <a:rPr lang="en-US" sz="20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register to take it again on April 14</a:t>
            </a:r>
            <a:r>
              <a:rPr lang="en-US" sz="20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and/or June 9</a:t>
            </a:r>
            <a:r>
              <a:rPr lang="en-US" sz="20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th.</a:t>
            </a:r>
            <a:endParaRPr lang="en-US" sz="2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By August, you should have a list of universities you will apply to in the fall.</a:t>
            </a:r>
          </a:p>
          <a:p>
            <a:pPr marL="0" indent="0">
              <a:buNone/>
            </a:pPr>
            <a:r>
              <a:rPr lang="en-US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Keep your grades up! This semester is extremely important for admissions.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CE7ECE-CAA1-486D-9FE0-D84D719999D1}"/>
              </a:ext>
            </a:extLst>
          </p:cNvPr>
          <p:cNvSpPr txBox="1">
            <a:spLocks/>
          </p:cNvSpPr>
          <p:nvPr/>
        </p:nvSpPr>
        <p:spPr bwMode="auto">
          <a:xfrm>
            <a:off x="228600" y="1828800"/>
            <a:ext cx="4343400" cy="487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sz="2000" b="1" u="sng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SOPHOMORES </a:t>
            </a:r>
          </a:p>
          <a:p>
            <a:pPr marL="0" indent="0" algn="ctr">
              <a:buFont typeface="Wingdings" pitchFamily="2" charset="2"/>
              <a:buNone/>
            </a:pPr>
            <a:endParaRPr lang="en-US" sz="900" b="1" u="sng" kern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Sign up for Junior year classes.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Start exploring careers you may be interested in.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Naviance lesson plans will be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completed with Mrs. Hammerling that focus on career exploration and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development.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Start exploring scholarships for colleges.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-Start understanding the college admissions process.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kern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Check Skyward/Schoology for grades and GPA. </a:t>
            </a:r>
          </a:p>
        </p:txBody>
      </p:sp>
    </p:spTree>
    <p:extLst>
      <p:ext uri="{BB962C8B-B14F-4D97-AF65-F5344CB8AC3E}">
        <p14:creationId xmlns:p14="http://schemas.microsoft.com/office/powerpoint/2010/main" val="113281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Beam">
  <a:themeElements>
    <a:clrScheme name="Beam 5">
      <a:dk1>
        <a:srgbClr val="48562C"/>
      </a:dk1>
      <a:lt1>
        <a:srgbClr val="FFFFFF"/>
      </a:lt1>
      <a:dk2>
        <a:srgbClr val="546434"/>
      </a:dk2>
      <a:lt2>
        <a:srgbClr val="FFFFCC"/>
      </a:lt2>
      <a:accent1>
        <a:srgbClr val="7B8A6E"/>
      </a:accent1>
      <a:accent2>
        <a:srgbClr val="527C3A"/>
      </a:accent2>
      <a:accent3>
        <a:srgbClr val="B3B8AE"/>
      </a:accent3>
      <a:accent4>
        <a:srgbClr val="DADADA"/>
      </a:accent4>
      <a:accent5>
        <a:srgbClr val="BFC4BA"/>
      </a:accent5>
      <a:accent6>
        <a:srgbClr val="497034"/>
      </a:accent6>
      <a:hlink>
        <a:srgbClr val="55B55E"/>
      </a:hlink>
      <a:folHlink>
        <a:srgbClr val="85B3B1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49696</TotalTime>
  <Words>596</Words>
  <Application>Microsoft Office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Copperplate Gothic Light</vt:lpstr>
      <vt:lpstr>Lucida Calligraphy</vt:lpstr>
      <vt:lpstr>Times New Roman</vt:lpstr>
      <vt:lpstr>Wingdings</vt:lpstr>
      <vt:lpstr>Beam</vt:lpstr>
      <vt:lpstr>     January 25th, 2018    </vt:lpstr>
      <vt:lpstr>Agenda </vt:lpstr>
      <vt:lpstr>PowerPoint Presentation</vt:lpstr>
      <vt:lpstr>Marquette University Presentation</vt:lpstr>
      <vt:lpstr>Concordia University WI Presentation</vt:lpstr>
      <vt:lpstr>Milwaukee Area Technical College Presentation</vt:lpstr>
      <vt:lpstr>Armed Services Presentation </vt:lpstr>
      <vt:lpstr>PowerPoint Presentation</vt:lpstr>
      <vt:lpstr>Where To Go From Here (Right Now)</vt:lpstr>
      <vt:lpstr>Where To Go From Here  (Summer 2018)</vt:lpstr>
      <vt:lpstr>Where To Go From Here  (Fall 2018)</vt:lpstr>
      <vt:lpstr>College and Career Planning</vt:lpstr>
    </vt:vector>
  </TitlesOfParts>
  <Company>LHSAGM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PARENT NIGHT</dc:title>
  <dc:creator>LHSAGM</dc:creator>
  <cp:lastModifiedBy>Donella Monaghan</cp:lastModifiedBy>
  <cp:revision>118</cp:revision>
  <cp:lastPrinted>2018-01-05T18:20:13Z</cp:lastPrinted>
  <dcterms:created xsi:type="dcterms:W3CDTF">2009-09-01T14:48:42Z</dcterms:created>
  <dcterms:modified xsi:type="dcterms:W3CDTF">2018-02-01T16:52:25Z</dcterms:modified>
</cp:coreProperties>
</file>