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7" r:id="rId5"/>
    <p:sldId id="272" r:id="rId6"/>
    <p:sldId id="258" r:id="rId7"/>
    <p:sldId id="280" r:id="rId8"/>
    <p:sldId id="284" r:id="rId9"/>
    <p:sldId id="285" r:id="rId10"/>
    <p:sldId id="277" r:id="rId11"/>
    <p:sldId id="281" r:id="rId12"/>
    <p:sldId id="287" r:id="rId13"/>
    <p:sldId id="288" r:id="rId14"/>
    <p:sldId id="289" r:id="rId15"/>
    <p:sldId id="291" r:id="rId16"/>
    <p:sldId id="290" r:id="rId17"/>
    <p:sldId id="286" r:id="rId18"/>
    <p:sldId id="296" r:id="rId19"/>
    <p:sldId id="278" r:id="rId20"/>
    <p:sldId id="282" r:id="rId21"/>
    <p:sldId id="294" r:id="rId22"/>
    <p:sldId id="295" r:id="rId23"/>
    <p:sldId id="293" r:id="rId24"/>
    <p:sldId id="292" r:id="rId25"/>
  </p:sldIdLst>
  <p:sldSz cx="12188825" cy="6858000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280" autoAdjust="0"/>
  </p:normalViewPr>
  <p:slideViewPr>
    <p:cSldViewPr>
      <p:cViewPr varScale="1">
        <p:scale>
          <a:sx n="115" d="100"/>
          <a:sy n="115" d="100"/>
        </p:scale>
        <p:origin x="336" y="10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1/16/2020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1/16/2020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Ketamine Administration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2020</a:t>
            </a:r>
            <a:endParaRPr lang="en-US" dirty="0"/>
          </a:p>
        </p:txBody>
      </p:sp>
      <p:pic>
        <p:nvPicPr>
          <p:cNvPr id="1026" name="Picture 2" descr="Image result for lee's summit medical center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912" y="5867400"/>
            <a:ext cx="1800226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Cardiac Assessment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3" y="1676400"/>
            <a:ext cx="9601200" cy="4495800"/>
          </a:xfrm>
        </p:spPr>
        <p:txBody>
          <a:bodyPr/>
          <a:lstStyle/>
          <a:p>
            <a:pPr marL="274320" lvl="1" indent="0">
              <a:buNone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Listen for S1, S2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Note the patient’s cardiac rhythm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Assess for jugular distention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r>
              <a:rPr lang="en-US" dirty="0"/>
              <a:t>DOCUMENT in Shift Assessment/ </a:t>
            </a:r>
            <a:r>
              <a:rPr lang="en-US" dirty="0" smtClean="0"/>
              <a:t>Cardiology </a:t>
            </a:r>
            <a:r>
              <a:rPr lang="en-US" dirty="0"/>
              <a:t>every time patient is assessed with a minimum of every 4 hours.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7432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Image result for lee's summit medical center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912" y="5867400"/>
            <a:ext cx="1800226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08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 Site Assessment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3" y="1676400"/>
            <a:ext cx="9601200" cy="4495800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Is the IV site dressing transparent?</a:t>
            </a:r>
          </a:p>
          <a:p>
            <a:pPr marL="822960" lvl="3" indent="0">
              <a:buNone/>
            </a:pPr>
            <a:r>
              <a:rPr lang="en-US" dirty="0" smtClean="0"/>
              <a:t>No </a:t>
            </a:r>
            <a:r>
              <a:rPr lang="en-US" dirty="0" err="1" smtClean="0"/>
              <a:t>Coban</a:t>
            </a:r>
            <a:r>
              <a:rPr lang="en-US" dirty="0" smtClean="0"/>
              <a:t> can be used to cover an IV Catheter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Is the Dressing clean, dry, and intact?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Is the IV site absent of redness, heat, or edema?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If no, what is the IV site condition? </a:t>
            </a:r>
          </a:p>
          <a:p>
            <a:pPr marL="822960" lvl="3" indent="0">
              <a:buNone/>
            </a:pPr>
            <a:r>
              <a:rPr lang="en-US" dirty="0" smtClean="0"/>
              <a:t>Edematous               Oozing</a:t>
            </a:r>
            <a:endParaRPr lang="en-US" dirty="0"/>
          </a:p>
          <a:p>
            <a:pPr marL="822960" lvl="3" indent="0">
              <a:buNone/>
            </a:pPr>
            <a:r>
              <a:rPr lang="en-US" dirty="0" smtClean="0"/>
              <a:t>Extravasation           Painful/tender</a:t>
            </a:r>
            <a:endParaRPr lang="en-US" dirty="0"/>
          </a:p>
          <a:p>
            <a:pPr marL="822960" lvl="3" indent="0">
              <a:buNone/>
            </a:pPr>
            <a:r>
              <a:rPr lang="en-US" dirty="0" smtClean="0"/>
              <a:t>Infiltrated                  Red </a:t>
            </a:r>
            <a:r>
              <a:rPr lang="en-US" dirty="0"/>
              <a:t>streak</a:t>
            </a:r>
          </a:p>
          <a:p>
            <a:pPr marL="822960" lvl="3" indent="0">
              <a:buNone/>
            </a:pPr>
            <a:r>
              <a:rPr lang="en-US" dirty="0" smtClean="0"/>
              <a:t>Inflamed                   Sutured</a:t>
            </a:r>
            <a:endParaRPr lang="en-US" dirty="0"/>
          </a:p>
          <a:p>
            <a:pPr marL="822960" lvl="3" indent="0">
              <a:buNone/>
            </a:pPr>
            <a:r>
              <a:rPr lang="en-US" dirty="0" smtClean="0"/>
              <a:t>Leaking                    Warm</a:t>
            </a:r>
            <a:endParaRPr lang="en-US" dirty="0"/>
          </a:p>
          <a:p>
            <a:pPr marL="822960" lvl="3" indent="0">
              <a:buNone/>
            </a:pPr>
            <a:r>
              <a:rPr lang="en-US" dirty="0" smtClean="0"/>
              <a:t>Necrotic</a:t>
            </a:r>
          </a:p>
          <a:p>
            <a:pPr marL="0" indent="0">
              <a:buNone/>
            </a:pPr>
            <a:r>
              <a:rPr lang="en-US" dirty="0"/>
              <a:t>DOCUMENT </a:t>
            </a:r>
            <a:r>
              <a:rPr lang="en-US" dirty="0" smtClean="0"/>
              <a:t>every assessment in </a:t>
            </a:r>
            <a:r>
              <a:rPr lang="en-US" i="1" dirty="0" smtClean="0"/>
              <a:t>Lines/Drains/Airways</a:t>
            </a:r>
            <a:r>
              <a:rPr lang="en-US" dirty="0" smtClean="0"/>
              <a:t> each </a:t>
            </a:r>
            <a:r>
              <a:rPr lang="en-US" dirty="0"/>
              <a:t>time </a:t>
            </a:r>
            <a:r>
              <a:rPr lang="en-US" dirty="0" smtClean="0"/>
              <a:t>an IV site is accessed </a:t>
            </a:r>
            <a:r>
              <a:rPr lang="en-US" dirty="0"/>
              <a:t>with a minimum of every 4 hours.</a:t>
            </a:r>
          </a:p>
          <a:p>
            <a:pPr marL="27432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Image result for lee's summit medical center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912" y="5867400"/>
            <a:ext cx="1800226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42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Pain Assessment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3" y="1676400"/>
            <a:ext cx="9601200" cy="449580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What is the patient’s pain goal?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What pain scale is utilized?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What is the patient’s pain intensity?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What is the pain location, radiation, description?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What are relieving </a:t>
            </a:r>
            <a:r>
              <a:rPr lang="en-US" dirty="0"/>
              <a:t>factors for </a:t>
            </a:r>
            <a:r>
              <a:rPr lang="en-US" dirty="0" smtClean="0"/>
              <a:t>pain?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What </a:t>
            </a:r>
            <a:r>
              <a:rPr lang="en-US" dirty="0" smtClean="0"/>
              <a:t>are exacerbating </a:t>
            </a:r>
            <a:r>
              <a:rPr lang="en-US" dirty="0"/>
              <a:t>factors for </a:t>
            </a:r>
            <a:r>
              <a:rPr lang="en-US" dirty="0" smtClean="0"/>
              <a:t>pain?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What are non-pharmacological </a:t>
            </a:r>
            <a:r>
              <a:rPr lang="en-US" dirty="0"/>
              <a:t>intervention </a:t>
            </a:r>
            <a:r>
              <a:rPr lang="en-US" dirty="0" smtClean="0"/>
              <a:t>used</a:t>
            </a:r>
            <a:r>
              <a:rPr lang="en-US" dirty="0"/>
              <a:t>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Is there progress </a:t>
            </a:r>
            <a:r>
              <a:rPr lang="en-US" dirty="0"/>
              <a:t>toward pain objective(s) for pain </a:t>
            </a:r>
            <a:r>
              <a:rPr lang="en-US" dirty="0" smtClean="0"/>
              <a:t>management?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Are there any pain </a:t>
            </a:r>
            <a:r>
              <a:rPr lang="en-US" dirty="0"/>
              <a:t>intervention side </a:t>
            </a:r>
            <a:r>
              <a:rPr lang="en-US" dirty="0" smtClean="0"/>
              <a:t>effects?</a:t>
            </a:r>
          </a:p>
          <a:p>
            <a:pPr marL="27432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DOCUMENT in Pain </a:t>
            </a:r>
            <a:r>
              <a:rPr lang="en-US" dirty="0"/>
              <a:t>A</a:t>
            </a:r>
            <a:r>
              <a:rPr lang="en-US" dirty="0" smtClean="0"/>
              <a:t>ssessment intervention each </a:t>
            </a:r>
            <a:r>
              <a:rPr lang="en-US" dirty="0"/>
              <a:t>time </a:t>
            </a:r>
            <a:r>
              <a:rPr lang="en-US" dirty="0" smtClean="0"/>
              <a:t>pain </a:t>
            </a:r>
            <a:r>
              <a:rPr lang="en-US" dirty="0"/>
              <a:t>is accessed with a minimum of every 4 hours.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Image result for lee's summit medical center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912" y="5867400"/>
            <a:ext cx="1800226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82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Vital Signs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3" y="1676400"/>
            <a:ext cx="9829799" cy="449580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Blood Pressure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Heart Rate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Temperature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O2 Saturation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Respirations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Level of Conscience</a:t>
            </a:r>
          </a:p>
          <a:p>
            <a:pPr marL="274320" lvl="1" indent="0">
              <a:buNone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Be aware of any changes with MEWS Score</a:t>
            </a:r>
          </a:p>
          <a:p>
            <a:pPr marL="27432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Verify DOCUMENTION </a:t>
            </a:r>
            <a:r>
              <a:rPr lang="en-US" dirty="0"/>
              <a:t>in Vitals/</a:t>
            </a:r>
            <a:r>
              <a:rPr lang="en-US" dirty="0" err="1"/>
              <a:t>Ht</a:t>
            </a:r>
            <a:r>
              <a:rPr lang="en-US" dirty="0"/>
              <a:t>/ </a:t>
            </a:r>
            <a:r>
              <a:rPr lang="en-US" dirty="0" err="1"/>
              <a:t>Wt</a:t>
            </a:r>
            <a:r>
              <a:rPr lang="en-US" dirty="0"/>
              <a:t>/ </a:t>
            </a:r>
            <a:r>
              <a:rPr lang="en-US" dirty="0" smtClean="0"/>
              <a:t>Measurements intervention </a:t>
            </a:r>
            <a:r>
              <a:rPr lang="en-US" dirty="0"/>
              <a:t>each time </a:t>
            </a:r>
            <a:r>
              <a:rPr lang="en-US" dirty="0" smtClean="0"/>
              <a:t>Vitals are assessed.</a:t>
            </a:r>
            <a:endParaRPr lang="en-US" dirty="0"/>
          </a:p>
        </p:txBody>
      </p:sp>
      <p:pic>
        <p:nvPicPr>
          <p:cNvPr id="4" name="Picture 2" descr="Image result for lee's summit medical center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912" y="5867400"/>
            <a:ext cx="1800226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61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725226"/>
              </p:ext>
            </p:extLst>
          </p:nvPr>
        </p:nvGraphicFramePr>
        <p:xfrm>
          <a:off x="1827212" y="1498600"/>
          <a:ext cx="9296400" cy="45974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58941">
                  <a:extLst>
                    <a:ext uri="{9D8B030D-6E8A-4147-A177-3AD203B41FA5}">
                      <a16:colId xmlns:a16="http://schemas.microsoft.com/office/drawing/2014/main" val="333278552"/>
                    </a:ext>
                  </a:extLst>
                </a:gridCol>
                <a:gridCol w="2005058">
                  <a:extLst>
                    <a:ext uri="{9D8B030D-6E8A-4147-A177-3AD203B41FA5}">
                      <a16:colId xmlns:a16="http://schemas.microsoft.com/office/drawing/2014/main" val="3482610347"/>
                    </a:ext>
                  </a:extLst>
                </a:gridCol>
                <a:gridCol w="6332401">
                  <a:extLst>
                    <a:ext uri="{9D8B030D-6E8A-4147-A177-3AD203B41FA5}">
                      <a16:colId xmlns:a16="http://schemas.microsoft.com/office/drawing/2014/main" val="1759579875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Richmond Agitation and Sedation Scale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539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Score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580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Combative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Violent, immediate danger to self or staff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470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Very Agitated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Pulls at or removes</a:t>
                      </a:r>
                      <a:r>
                        <a:rPr lang="en-US" sz="1400" baseline="0" dirty="0" smtClean="0"/>
                        <a:t> tubes, aggressive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756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Agitated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Frequent</a:t>
                      </a:r>
                      <a:r>
                        <a:rPr lang="en-US" sz="1400" baseline="0" dirty="0" smtClean="0"/>
                        <a:t>, non-purposeful movements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616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Restless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Anxious and apprehensive, but movements not aggressive</a:t>
                      </a:r>
                      <a:r>
                        <a:rPr lang="en-US" sz="1400" baseline="0" dirty="0" smtClean="0"/>
                        <a:t> or vigorous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560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Alert and Calm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- This is the goal level for patient sedation - 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701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Drowsy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Not fully alert, sustained awakening to voice </a:t>
                      </a:r>
                    </a:p>
                    <a:p>
                      <a:r>
                        <a:rPr lang="en-US" sz="1400" dirty="0" smtClean="0"/>
                        <a:t>(eye opening and contact &gt;10 seconds)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1269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Light Sedation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Briefly awakens </a:t>
                      </a:r>
                      <a:r>
                        <a:rPr lang="en-US" sz="1400" baseline="0" dirty="0" smtClean="0"/>
                        <a:t>to voice </a:t>
                      </a:r>
                      <a:r>
                        <a:rPr lang="en-US" sz="1400" dirty="0" smtClean="0"/>
                        <a:t>(eye opening and contact &gt;10 seconds)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924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Moderate Sedation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Movement</a:t>
                      </a:r>
                      <a:r>
                        <a:rPr lang="en-US" sz="1400" baseline="0" dirty="0" smtClean="0"/>
                        <a:t> or eye opening to voice (no eye contact)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857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Deep Sedation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 response to voice, but movement or eye opening to physical</a:t>
                      </a:r>
                      <a:r>
                        <a:rPr lang="en-US" sz="1400" baseline="0" dirty="0" smtClean="0"/>
                        <a:t> stimulation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805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Unarousable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</a:t>
                      </a:r>
                      <a:r>
                        <a:rPr lang="en-US" sz="1400" baseline="0" dirty="0" smtClean="0"/>
                        <a:t> response to voice or physical stimulation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5237258"/>
                  </a:ext>
                </a:extLst>
              </a:tr>
            </a:tbl>
          </a:graphicData>
        </a:graphic>
      </p:graphicFrame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RASS Score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3" y="1676400"/>
            <a:ext cx="9601200" cy="4495800"/>
          </a:xfrm>
        </p:spPr>
        <p:txBody>
          <a:bodyPr/>
          <a:lstStyle/>
          <a:p>
            <a:pPr marL="274320" lvl="1" indent="0">
              <a:buNone/>
            </a:pPr>
            <a:endParaRPr lang="en-US" dirty="0" smtClean="0"/>
          </a:p>
          <a:p>
            <a:pPr marL="27432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Image result for lee's summit medical center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912" y="5867400"/>
            <a:ext cx="1800226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76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RASS Score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3" y="1676400"/>
            <a:ext cx="87630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DOCUMENT in </a:t>
            </a:r>
            <a:r>
              <a:rPr lang="en-US" dirty="0" smtClean="0"/>
              <a:t>the intervention RASS/CAM ICU+ every </a:t>
            </a:r>
            <a:r>
              <a:rPr lang="en-US" dirty="0"/>
              <a:t>time patient is assessed with a minimum of every 4 hours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Only document what is assessed on the first page of the intervention, the second page of the intervention is not required (CAM Assessment).</a:t>
            </a:r>
          </a:p>
        </p:txBody>
      </p:sp>
      <p:pic>
        <p:nvPicPr>
          <p:cNvPr id="4" name="Picture 2" descr="Image result for lee's summit medical center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912" y="5867400"/>
            <a:ext cx="1800226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41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do you Call?</a:t>
            </a:r>
          </a:p>
        </p:txBody>
      </p:sp>
      <p:pic>
        <p:nvPicPr>
          <p:cNvPr id="4" name="Picture 2" descr="Image result for lee's summit medical center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912" y="5867400"/>
            <a:ext cx="1800226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1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</a:t>
            </a:r>
            <a:r>
              <a:rPr lang="en-US" dirty="0"/>
              <a:t>d</a:t>
            </a:r>
            <a:r>
              <a:rPr lang="en-US" dirty="0" smtClean="0"/>
              <a:t>o you Call?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3" y="1676400"/>
            <a:ext cx="9601200" cy="4495800"/>
          </a:xfrm>
        </p:spPr>
        <p:txBody>
          <a:bodyPr/>
          <a:lstStyle/>
          <a:p>
            <a:r>
              <a:rPr lang="en-US" dirty="0" smtClean="0"/>
              <a:t>Anesthesia is responsible for Ketamine orders and dosing. All questions related to this are directed to the Anesthesia physicians.</a:t>
            </a:r>
          </a:p>
          <a:p>
            <a:r>
              <a:rPr lang="en-US" dirty="0" smtClean="0"/>
              <a:t>For patients with a RASS score of less than 0 (zero), Call a Rapid Response. Also notify the Anesthesia physician and the patient's surgeon. 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DOCUMENT </a:t>
            </a:r>
            <a:r>
              <a:rPr lang="en-US" dirty="0" smtClean="0"/>
              <a:t>in the intervention </a:t>
            </a:r>
            <a:r>
              <a:rPr lang="en-US" i="1" dirty="0" smtClean="0"/>
              <a:t>Manage/Refer/Contact/Notify </a:t>
            </a:r>
            <a:r>
              <a:rPr lang="en-US" dirty="0" smtClean="0"/>
              <a:t>for all </a:t>
            </a:r>
            <a:r>
              <a:rPr lang="en-US" dirty="0"/>
              <a:t>P</a:t>
            </a:r>
            <a:r>
              <a:rPr lang="en-US" dirty="0" smtClean="0"/>
              <a:t>hysician </a:t>
            </a:r>
            <a:r>
              <a:rPr lang="en-US" dirty="0"/>
              <a:t>N</a:t>
            </a:r>
            <a:r>
              <a:rPr lang="en-US" dirty="0" smtClean="0"/>
              <a:t>otifications and Rapid Response calls</a:t>
            </a:r>
            <a:endParaRPr lang="en-US" dirty="0"/>
          </a:p>
        </p:txBody>
      </p:sp>
      <p:pic>
        <p:nvPicPr>
          <p:cNvPr id="4" name="Picture 2" descr="Image result for lee's summit medical center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912" y="5867400"/>
            <a:ext cx="1800226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76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Education</a:t>
            </a:r>
            <a:endParaRPr lang="en-US" dirty="0"/>
          </a:p>
        </p:txBody>
      </p:sp>
      <p:pic>
        <p:nvPicPr>
          <p:cNvPr id="4" name="Picture 2" descr="Image result for lee's summit medical center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912" y="5867400"/>
            <a:ext cx="1800226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31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Education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3" y="1676400"/>
            <a:ext cx="9601200" cy="4495800"/>
          </a:xfrm>
        </p:spPr>
        <p:txBody>
          <a:bodyPr/>
          <a:lstStyle/>
          <a:p>
            <a:r>
              <a:rPr lang="en-US" dirty="0" smtClean="0"/>
              <a:t>Have the patient report: 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If they have a headache as this could mean they are becoming hypertensive.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If they experience heart palpitations.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If they are experiencing nightmares, delirium or hallucinations </a:t>
            </a:r>
          </a:p>
          <a:p>
            <a:pPr marL="274320" lvl="1" indent="0">
              <a:lnSpc>
                <a:spcPct val="10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(although this may be rare). 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If they feel nauseated. </a:t>
            </a:r>
          </a:p>
        </p:txBody>
      </p:sp>
      <p:pic>
        <p:nvPicPr>
          <p:cNvPr id="4" name="Picture 2" descr="Image result for lee's summit medical center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912" y="5867400"/>
            <a:ext cx="1800226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00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Ketamine Administration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3" y="1676400"/>
            <a:ext cx="9601200" cy="4495800"/>
          </a:xfrm>
        </p:spPr>
        <p:txBody>
          <a:bodyPr/>
          <a:lstStyle/>
          <a:p>
            <a:r>
              <a:rPr lang="en-US" dirty="0"/>
              <a:t>What is Ketamine?</a:t>
            </a:r>
          </a:p>
          <a:p>
            <a:r>
              <a:rPr lang="en-US" dirty="0"/>
              <a:t>What do you Assess?</a:t>
            </a:r>
          </a:p>
          <a:p>
            <a:r>
              <a:rPr lang="en-US" dirty="0"/>
              <a:t>Who do you Call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2" descr="Image result for lee's summit medical center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912" y="5867400"/>
            <a:ext cx="1800226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3" y="1676400"/>
            <a:ext cx="9601200" cy="4495800"/>
          </a:xfrm>
        </p:spPr>
        <p:txBody>
          <a:bodyPr/>
          <a:lstStyle/>
          <a:p>
            <a:r>
              <a:rPr lang="en-US" dirty="0" smtClean="0"/>
              <a:t>Contact your Charge Nurse, House Supervisor, or Educator for </a:t>
            </a:r>
            <a:r>
              <a:rPr lang="en-US" i="1" dirty="0" smtClean="0"/>
              <a:t>assistance</a:t>
            </a:r>
            <a:r>
              <a:rPr lang="en-US" dirty="0" smtClean="0"/>
              <a:t> with Ketamine administration.</a:t>
            </a:r>
          </a:p>
          <a:p>
            <a:pPr marL="0" indent="0">
              <a:buNone/>
            </a:pPr>
            <a:r>
              <a:rPr lang="en-US" dirty="0" smtClean="0"/>
              <a:t>Education:</a:t>
            </a:r>
          </a:p>
          <a:p>
            <a:pPr lvl="1"/>
            <a:r>
              <a:rPr lang="en-US" dirty="0" smtClean="0"/>
              <a:t>Katherine Kueser (Critical Care)</a:t>
            </a:r>
          </a:p>
          <a:p>
            <a:pPr lvl="2"/>
            <a:r>
              <a:rPr lang="en-US" dirty="0" smtClean="0"/>
              <a:t>816-282-5760</a:t>
            </a:r>
            <a:endParaRPr lang="en-US" dirty="0"/>
          </a:p>
          <a:p>
            <a:pPr lvl="1"/>
            <a:r>
              <a:rPr lang="en-US" dirty="0" smtClean="0"/>
              <a:t>Deena Nash (</a:t>
            </a:r>
            <a:r>
              <a:rPr lang="en-US" dirty="0" err="1" smtClean="0"/>
              <a:t>MedTele</a:t>
            </a:r>
            <a:r>
              <a:rPr lang="en-US" dirty="0" smtClean="0"/>
              <a:t>/Ortho)</a:t>
            </a:r>
          </a:p>
          <a:p>
            <a:pPr lvl="2"/>
            <a:r>
              <a:rPr lang="en-US" dirty="0" smtClean="0"/>
              <a:t>816-282-5287</a:t>
            </a:r>
          </a:p>
        </p:txBody>
      </p:sp>
      <p:pic>
        <p:nvPicPr>
          <p:cNvPr id="4" name="Picture 2" descr="Image result for lee's summit medical center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912" y="5867400"/>
            <a:ext cx="1800226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64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990600"/>
            <a:ext cx="8458200" cy="3200400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Above all else, we are committed to the care and improvement of human life.</a:t>
            </a:r>
            <a:endParaRPr lang="en-US" i="1" dirty="0"/>
          </a:p>
        </p:txBody>
      </p:sp>
      <p:pic>
        <p:nvPicPr>
          <p:cNvPr id="1026" name="Picture 2" descr="Image result for lee's summit medical center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912" y="5867400"/>
            <a:ext cx="1800226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08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Ketamine?</a:t>
            </a:r>
            <a:endParaRPr lang="en-US" dirty="0"/>
          </a:p>
        </p:txBody>
      </p:sp>
      <p:pic>
        <p:nvPicPr>
          <p:cNvPr id="4" name="Picture 2" descr="Image result for lee's summit medical center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912" y="5867400"/>
            <a:ext cx="1800226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76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Ketamine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3" y="1676400"/>
            <a:ext cx="9601200" cy="4495800"/>
          </a:xfrm>
        </p:spPr>
        <p:txBody>
          <a:bodyPr/>
          <a:lstStyle/>
          <a:p>
            <a:r>
              <a:rPr lang="en-US" dirty="0" smtClean="0"/>
              <a:t>Ketamine </a:t>
            </a:r>
            <a:r>
              <a:rPr lang="en-US" dirty="0"/>
              <a:t>received FDA approval in </a:t>
            </a:r>
            <a:r>
              <a:rPr lang="en-US" dirty="0" smtClean="0"/>
              <a:t>1970</a:t>
            </a:r>
          </a:p>
          <a:p>
            <a:r>
              <a:rPr lang="en-US" dirty="0"/>
              <a:t>Ketamine is a sedative hypnotic used to provide anesthesia for short diagnostic and surgical </a:t>
            </a:r>
            <a:r>
              <a:rPr lang="en-US" dirty="0" smtClean="0"/>
              <a:t>procedures</a:t>
            </a:r>
          </a:p>
          <a:p>
            <a:r>
              <a:rPr lang="en-US" dirty="0" smtClean="0"/>
              <a:t>It is also used for the treatment of moderate or severe pain in the 72 hour post-operative time frame</a:t>
            </a:r>
          </a:p>
          <a:p>
            <a:r>
              <a:rPr lang="en-US" dirty="0" smtClean="0"/>
              <a:t>Administered as a continuous IV infusion with a non-titrating rate of 0.1mg/kg/hr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Image result for lee's summit medical center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912" y="5867400"/>
            <a:ext cx="1800226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20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Ketamine Adverse Reactions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3" y="1676400"/>
            <a:ext cx="9601200" cy="44958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b="1" dirty="0" smtClean="0"/>
              <a:t>Common (&gt; </a:t>
            </a:r>
            <a:r>
              <a:rPr lang="en-US" b="1" dirty="0"/>
              <a:t>10</a:t>
            </a:r>
            <a:r>
              <a:rPr lang="en-US" b="1" dirty="0" smtClean="0"/>
              <a:t>%)</a:t>
            </a:r>
            <a:endParaRPr lang="en-US" b="1" dirty="0"/>
          </a:p>
          <a:p>
            <a:pPr lvl="1"/>
            <a:r>
              <a:rPr lang="en-US" dirty="0" smtClean="0"/>
              <a:t>Delirium 12%: Moderate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 smtClean="0"/>
              <a:t>Hallucinations 12%: Moderate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 smtClean="0"/>
              <a:t>Hypertension &gt;10%: Moderate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 smtClean="0"/>
              <a:t>Nightmares 12%: Mild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 smtClean="0"/>
              <a:t>Sinus </a:t>
            </a:r>
            <a:r>
              <a:rPr lang="en-US" dirty="0"/>
              <a:t>T</a:t>
            </a:r>
            <a:r>
              <a:rPr lang="en-US" dirty="0" smtClean="0"/>
              <a:t>achycardia &gt;10%: Moderate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Image result for lee's summit medical center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912" y="5867400"/>
            <a:ext cx="1800226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13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Ketamine Adverse Reactions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3" y="1676400"/>
            <a:ext cx="9601200" cy="4495800"/>
          </a:xfrm>
        </p:spPr>
        <p:txBody>
          <a:bodyPr>
            <a:normAutofit/>
          </a:bodyPr>
          <a:lstStyle/>
          <a:p>
            <a:r>
              <a:rPr lang="en-US" b="1" dirty="0" smtClean="0"/>
              <a:t>Infrequent (1-10</a:t>
            </a:r>
            <a:r>
              <a:rPr lang="en-US" b="1" dirty="0"/>
              <a:t>%)</a:t>
            </a:r>
          </a:p>
          <a:p>
            <a:pPr lvl="1"/>
            <a:r>
              <a:rPr lang="en-US" dirty="0" smtClean="0"/>
              <a:t>Injection Site Reaction 1‒10%: Mild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b="1" dirty="0" smtClean="0"/>
              <a:t>Rare (&lt; </a:t>
            </a:r>
            <a:r>
              <a:rPr lang="en-US" b="1" dirty="0"/>
              <a:t>1%)</a:t>
            </a:r>
          </a:p>
          <a:p>
            <a:pPr lvl="1"/>
            <a:r>
              <a:rPr lang="en-US" dirty="0" smtClean="0"/>
              <a:t>Cardiac </a:t>
            </a:r>
            <a:r>
              <a:rPr lang="en-US" dirty="0"/>
              <a:t>A</a:t>
            </a:r>
            <a:r>
              <a:rPr lang="en-US" dirty="0" smtClean="0"/>
              <a:t>rrest: Severe</a:t>
            </a:r>
          </a:p>
          <a:p>
            <a:pPr lvl="1"/>
            <a:r>
              <a:rPr lang="en-US" dirty="0" smtClean="0"/>
              <a:t>Diabetes </a:t>
            </a:r>
            <a:r>
              <a:rPr lang="en-US" dirty="0"/>
              <a:t>I</a:t>
            </a:r>
            <a:r>
              <a:rPr lang="en-US" dirty="0" smtClean="0"/>
              <a:t>nsipidus: Severe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Image result for lee's summit medical center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912" y="5867400"/>
            <a:ext cx="1800226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29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Assess?</a:t>
            </a:r>
          </a:p>
        </p:txBody>
      </p:sp>
      <p:pic>
        <p:nvPicPr>
          <p:cNvPr id="4" name="Picture 2" descr="Image result for lee's summit medical center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912" y="5867400"/>
            <a:ext cx="1800226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72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3" y="1676400"/>
            <a:ext cx="9601200" cy="4495800"/>
          </a:xfrm>
        </p:spPr>
        <p:txBody>
          <a:bodyPr/>
          <a:lstStyle/>
          <a:p>
            <a:r>
              <a:rPr lang="en-US" dirty="0" smtClean="0"/>
              <a:t>Infusion onset and then minimum every 4 hours:</a:t>
            </a:r>
          </a:p>
          <a:p>
            <a:pPr lvl="1"/>
            <a:r>
              <a:rPr lang="en-US" dirty="0" smtClean="0"/>
              <a:t>Neuro Assessment</a:t>
            </a:r>
          </a:p>
          <a:p>
            <a:pPr lvl="1"/>
            <a:r>
              <a:rPr lang="en-US" dirty="0" smtClean="0"/>
              <a:t>Cardiac Assessment with note to Heart Rhythm</a:t>
            </a:r>
          </a:p>
          <a:p>
            <a:pPr lvl="1"/>
            <a:r>
              <a:rPr lang="en-US" dirty="0" smtClean="0"/>
              <a:t>IV Site Assessment</a:t>
            </a:r>
          </a:p>
          <a:p>
            <a:pPr lvl="1"/>
            <a:r>
              <a:rPr lang="en-US" dirty="0" smtClean="0"/>
              <a:t>Pain Assessment</a:t>
            </a:r>
          </a:p>
          <a:p>
            <a:pPr lvl="1"/>
            <a:r>
              <a:rPr lang="en-US" dirty="0" smtClean="0"/>
              <a:t>Vital Signs</a:t>
            </a:r>
          </a:p>
          <a:p>
            <a:pPr lvl="1"/>
            <a:r>
              <a:rPr lang="en-US" dirty="0" err="1"/>
              <a:t>Rass</a:t>
            </a:r>
            <a:r>
              <a:rPr lang="en-US" dirty="0"/>
              <a:t> Score</a:t>
            </a:r>
          </a:p>
          <a:p>
            <a:pPr marL="274320" lvl="1" indent="0">
              <a:buNone/>
            </a:pPr>
            <a:endParaRPr lang="en-US" dirty="0" smtClean="0"/>
          </a:p>
          <a:p>
            <a:pPr marL="27432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Image result for lee's summit medical center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912" y="5867400"/>
            <a:ext cx="1800226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95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 Assessment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3" y="1676400"/>
            <a:ext cx="9601200" cy="4495800"/>
          </a:xfrm>
        </p:spPr>
        <p:txBody>
          <a:bodyPr/>
          <a:lstStyle/>
          <a:p>
            <a:pPr marL="274320" lvl="1" indent="0">
              <a:buNone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Is the patient alert and oriented? Lethargic and confused?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Does the patient have weakness, dizziness, headache?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Eye pain, blurred or double vision?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Are numbness/tingling, paresis/paralysis, tremor present?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What is their Glasgow Coma Scale?</a:t>
            </a:r>
          </a:p>
          <a:p>
            <a:pPr marL="274320" lvl="1" indent="0">
              <a:buNone/>
            </a:pPr>
            <a:endParaRPr lang="en-US" dirty="0"/>
          </a:p>
          <a:p>
            <a:pPr marL="0" indent="-4762">
              <a:buNone/>
            </a:pPr>
            <a:r>
              <a:rPr lang="en-US" dirty="0" smtClean="0"/>
              <a:t>DOCUMENT in Shift Assessment/ Neurology every time patient is assessed with a minimum of every 4 hours.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Image result for lee's summit medical center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912" y="5867400"/>
            <a:ext cx="1800226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94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Ketamine Administration&amp;quot;&quot;/&gt;&lt;property id=&quot;20307&quot; value=&quot;257&quot;/&gt;&lt;/object&gt;&lt;object type=&quot;3&quot; unique_id=&quot;10005&quot;&gt;&lt;property id=&quot;20148&quot; value=&quot;5&quot;/&gt;&lt;property id=&quot;20300&quot; value=&quot;Slide 2 - &amp;quot;Ketamine Administration&amp;quot;&quot;/&gt;&lt;property id=&quot;20307&quot; value=&quot;272&quot;/&gt;&lt;/object&gt;&lt;object type=&quot;3&quot; unique_id=&quot;10006&quot;&gt;&lt;property id=&quot;20148&quot; value=&quot;5&quot;/&gt;&lt;property id=&quot;20300&quot; value=&quot;Slide 3 - &amp;quot;What is Ketamine?&amp;quot;&quot;/&gt;&lt;property id=&quot;20307&quot; value=&quot;258&quot;/&gt;&lt;/object&gt;&lt;object type=&quot;3&quot; unique_id=&quot;10007&quot;&gt;&lt;property id=&quot;20148&quot; value=&quot;5&quot;/&gt;&lt;property id=&quot;20300&quot; value=&quot;Slide 4 - &amp;quot;Ketamine&amp;quot;&quot;/&gt;&lt;property id=&quot;20307&quot; value=&quot;280&quot;/&gt;&lt;/object&gt;&lt;object type=&quot;3&quot; unique_id=&quot;10008&quot;&gt;&lt;property id=&quot;20148&quot; value=&quot;5&quot;/&gt;&lt;property id=&quot;20300&quot; value=&quot;Slide 5 - &amp;quot;Ketamine Adverse Reactions&amp;quot;&quot;/&gt;&lt;property id=&quot;20307&quot; value=&quot;284&quot;/&gt;&lt;/object&gt;&lt;object type=&quot;3&quot; unique_id=&quot;10009&quot;&gt;&lt;property id=&quot;20148&quot; value=&quot;5&quot;/&gt;&lt;property id=&quot;20300&quot; value=&quot;Slide 6 - &amp;quot;Ketamine Adverse Reactions&amp;quot;&quot;/&gt;&lt;property id=&quot;20307&quot; value=&quot;285&quot;/&gt;&lt;/object&gt;&lt;object type=&quot;3&quot; unique_id=&quot;10010&quot;&gt;&lt;property id=&quot;20148&quot; value=&quot;5&quot;/&gt;&lt;property id=&quot;20300&quot; value=&quot;Slide 7 - &amp;quot;What do you Assess?&amp;quot;&quot;/&gt;&lt;property id=&quot;20307&quot; value=&quot;277&quot;/&gt;&lt;/object&gt;&lt;object type=&quot;3&quot; unique_id=&quot;10011&quot;&gt;&lt;property id=&quot;20148&quot; value=&quot;5&quot;/&gt;&lt;property id=&quot;20300&quot; value=&quot;Slide 8 - &amp;quot;Assessment&amp;quot;&quot;/&gt;&lt;property id=&quot;20307&quot; value=&quot;281&quot;/&gt;&lt;/object&gt;&lt;object type=&quot;3&quot; unique_id=&quot;10012&quot;&gt;&lt;property id=&quot;20148&quot; value=&quot;5&quot;/&gt;&lt;property id=&quot;20300&quot; value=&quot;Slide 9 - &amp;quot;Neuro Assessment&amp;quot;&quot;/&gt;&lt;property id=&quot;20307&quot; value=&quot;287&quot;/&gt;&lt;/object&gt;&lt;object type=&quot;3&quot; unique_id=&quot;10013&quot;&gt;&lt;property id=&quot;20148&quot; value=&quot;5&quot;/&gt;&lt;property id=&quot;20300&quot; value=&quot;Slide 14 - &amp;quot;RASS Score&amp;quot;&quot;/&gt;&lt;property id=&quot;20307&quot; value=&quot;286&quot;/&gt;&lt;/object&gt;&lt;object type=&quot;3&quot; unique_id=&quot;10014&quot;&gt;&lt;property id=&quot;20148&quot; value=&quot;5&quot;/&gt;&lt;property id=&quot;20300&quot; value=&quot;Slide 16 - &amp;quot;Who do you Call?&amp;quot;&quot;/&gt;&lt;property id=&quot;20307&quot; value=&quot;278&quot;/&gt;&lt;/object&gt;&lt;object type=&quot;3&quot; unique_id=&quot;10015&quot;&gt;&lt;property id=&quot;20148&quot; value=&quot;5&quot;/&gt;&lt;property id=&quot;20300&quot; value=&quot;Slide 17 - &amp;quot;Who do you Call?&amp;quot;&quot;/&gt;&lt;property id=&quot;20307&quot; value=&quot;282&quot;/&gt;&lt;/object&gt;&lt;object type=&quot;3&quot; unique_id=&quot;10236&quot;&gt;&lt;property id=&quot;20148&quot; value=&quot;5&quot;/&gt;&lt;property id=&quot;20300&quot; value=&quot;Slide 10 - &amp;quot;Cardiac Assessment&amp;quot;&quot;/&gt;&lt;property id=&quot;20307&quot; value=&quot;288&quot;/&gt;&lt;/object&gt;&lt;object type=&quot;3&quot; unique_id=&quot;10237&quot;&gt;&lt;property id=&quot;20148&quot; value=&quot;5&quot;/&gt;&lt;property id=&quot;20300&quot; value=&quot;Slide 11 - &amp;quot;IV Site Assessment&amp;quot;&quot;/&gt;&lt;property id=&quot;20307&quot; value=&quot;289&quot;/&gt;&lt;/object&gt;&lt;object type=&quot;3&quot; unique_id=&quot;10238&quot;&gt;&lt;property id=&quot;20148&quot; value=&quot;5&quot;/&gt;&lt;property id=&quot;20300&quot; value=&quot;Slide 12 - &amp;quot;Pain Assessment&amp;quot;&quot;/&gt;&lt;property id=&quot;20307&quot; value=&quot;291&quot;/&gt;&lt;/object&gt;&lt;object type=&quot;3&quot; unique_id=&quot;10239&quot;&gt;&lt;property id=&quot;20148&quot; value=&quot;5&quot;/&gt;&lt;property id=&quot;20300&quot; value=&quot;Slide 13 - &amp;quot;Vital Signs&amp;quot;&quot;/&gt;&lt;property id=&quot;20307&quot; value=&quot;290&quot;/&gt;&lt;/object&gt;&lt;object type=&quot;3&quot; unique_id=&quot;10240&quot;&gt;&lt;property id=&quot;20148&quot; value=&quot;5&quot;/&gt;&lt;property id=&quot;20300&quot; value=&quot;Slide 20 - &amp;quot;Questions?&amp;quot;&quot;/&gt;&lt;property id=&quot;20307&quot; value=&quot;293&quot;/&gt;&lt;/object&gt;&lt;object type=&quot;3&quot; unique_id=&quot;10241&quot;&gt;&lt;property id=&quot;20148&quot; value=&quot;5&quot;/&gt;&lt;property id=&quot;20300&quot; value=&quot;Slide 21 - &amp;quot;Above all else, we are committed to the care and improvement of human life.&amp;quot;&quot;/&gt;&lt;property id=&quot;20307&quot; value=&quot;292&quot;/&gt;&lt;/object&gt;&lt;object type=&quot;3&quot; unique_id=&quot;10322&quot;&gt;&lt;property id=&quot;20148&quot; value=&quot;5&quot;/&gt;&lt;property id=&quot;20300&quot; value=&quot;Slide 18 - &amp;quot;Patient Education&amp;quot;&quot;/&gt;&lt;property id=&quot;20307&quot; value=&quot;294&quot;/&gt;&lt;/object&gt;&lt;object type=&quot;3&quot; unique_id=&quot;10323&quot;&gt;&lt;property id=&quot;20148&quot; value=&quot;5&quot;/&gt;&lt;property id=&quot;20300&quot; value=&quot;Slide 19 - &amp;quot;Patient Education&amp;quot;&quot;/&gt;&lt;property id=&quot;20307&quot; value=&quot;295&quot;/&gt;&lt;/object&gt;&lt;object type=&quot;3&quot; unique_id=&quot;10390&quot;&gt;&lt;property id=&quot;20148&quot; value=&quot;5&quot;/&gt;&lt;property id=&quot;20300&quot; value=&quot;Slide 15 - &amp;quot;RASS Score&amp;quot;&quot;/&gt;&lt;property id=&quot;20307&quot; value=&quot;29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FF27197FC4754BA8321E353075C73E" ma:contentTypeVersion="10" ma:contentTypeDescription="Create a new document." ma:contentTypeScope="" ma:versionID="9791f2024d344ab47147ab1949ed0f63">
  <xsd:schema xmlns:xsd="http://www.w3.org/2001/XMLSchema" xmlns:xs="http://www.w3.org/2001/XMLSchema" xmlns:p="http://schemas.microsoft.com/office/2006/metadata/properties" xmlns:ns3="13b098e3-28aa-4995-99e1-8e73efd60e52" targetNamespace="http://schemas.microsoft.com/office/2006/metadata/properties" ma:root="true" ma:fieldsID="750299242a63158cc5c2db6462a9024f" ns3:_="">
    <xsd:import namespace="13b098e3-28aa-4995-99e1-8e73efd60e5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b098e3-28aa-4995-99e1-8e73efd60e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249165-F638-412C-8E0A-DFB7045CA2E0}">
  <ds:schemaRefs>
    <ds:schemaRef ds:uri="http://purl.org/dc/elements/1.1/"/>
    <ds:schemaRef ds:uri="http://purl.org/dc/dcmitype/"/>
    <ds:schemaRef ds:uri="13b098e3-28aa-4995-99e1-8e73efd60e52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3491BC1-563D-4B2C-836C-BAF6D63119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b098e3-28aa-4995-99e1-8e73efd60e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6590AE-238B-48FF-A5EB-1FF1459C95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Serenity nature presentation (widescreen)</Template>
  <TotalTime>645</TotalTime>
  <Words>808</Words>
  <Application>Microsoft Office PowerPoint</Application>
  <PresentationFormat>Custom</PresentationFormat>
  <Paragraphs>150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Euphemia</vt:lpstr>
      <vt:lpstr>Serenity 16x9</vt:lpstr>
      <vt:lpstr>Ketamine Administration</vt:lpstr>
      <vt:lpstr>Ketamine Administration</vt:lpstr>
      <vt:lpstr>What is Ketamine?</vt:lpstr>
      <vt:lpstr>Ketamine</vt:lpstr>
      <vt:lpstr>Ketamine Adverse Reactions</vt:lpstr>
      <vt:lpstr>Ketamine Adverse Reactions</vt:lpstr>
      <vt:lpstr>What do you Assess?</vt:lpstr>
      <vt:lpstr>Assessment</vt:lpstr>
      <vt:lpstr>Neuro Assessment</vt:lpstr>
      <vt:lpstr>Cardiac Assessment</vt:lpstr>
      <vt:lpstr>IV Site Assessment</vt:lpstr>
      <vt:lpstr>Pain Assessment</vt:lpstr>
      <vt:lpstr>Vital Signs</vt:lpstr>
      <vt:lpstr>RASS Score</vt:lpstr>
      <vt:lpstr>RASS Score</vt:lpstr>
      <vt:lpstr>Who do you Call?</vt:lpstr>
      <vt:lpstr>Who do you Call?</vt:lpstr>
      <vt:lpstr>Patient Education</vt:lpstr>
      <vt:lpstr>Patient Education</vt:lpstr>
      <vt:lpstr>Questions?</vt:lpstr>
      <vt:lpstr>Above all else, we are committed to the care and improvement of human life.</vt:lpstr>
    </vt:vector>
  </TitlesOfParts>
  <Company>HCA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Ketamine Administration</dc:title>
  <dc:creator>Kueser Katherine</dc:creator>
  <cp:lastModifiedBy>Anderson Jamie - Sunrise</cp:lastModifiedBy>
  <cp:revision>30</cp:revision>
  <dcterms:created xsi:type="dcterms:W3CDTF">2019-10-31T15:05:55Z</dcterms:created>
  <dcterms:modified xsi:type="dcterms:W3CDTF">2020-01-16T20:36:31Z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0x01010017FF27197FC4754BA8321E353075C73E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