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 id="2147483718" r:id="rId5"/>
  </p:sldMasterIdLst>
  <p:notesMasterIdLst>
    <p:notesMasterId r:id="rId31"/>
  </p:notesMasterIdLst>
  <p:sldIdLst>
    <p:sldId id="291" r:id="rId6"/>
    <p:sldId id="362" r:id="rId7"/>
    <p:sldId id="363" r:id="rId8"/>
    <p:sldId id="364" r:id="rId9"/>
    <p:sldId id="365" r:id="rId10"/>
    <p:sldId id="366" r:id="rId11"/>
    <p:sldId id="367" r:id="rId12"/>
    <p:sldId id="368" r:id="rId13"/>
    <p:sldId id="369" r:id="rId14"/>
    <p:sldId id="336" r:id="rId15"/>
    <p:sldId id="352" r:id="rId16"/>
    <p:sldId id="337" r:id="rId17"/>
    <p:sldId id="353" r:id="rId18"/>
    <p:sldId id="354" r:id="rId19"/>
    <p:sldId id="339" r:id="rId20"/>
    <p:sldId id="356" r:id="rId21"/>
    <p:sldId id="342" r:id="rId22"/>
    <p:sldId id="343" r:id="rId23"/>
    <p:sldId id="344" r:id="rId24"/>
    <p:sldId id="345" r:id="rId25"/>
    <p:sldId id="370" r:id="rId26"/>
    <p:sldId id="371" r:id="rId27"/>
    <p:sldId id="372" r:id="rId28"/>
    <p:sldId id="373" r:id="rId29"/>
    <p:sldId id="374" r:id="rId30"/>
  </p:sldIdLst>
  <p:sldSz cx="12192000" cy="6858000"/>
  <p:notesSz cx="7023100" cy="9309100"/>
  <p:custDataLst>
    <p:tags r:id="rId32"/>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35">
          <p15:clr>
            <a:srgbClr val="A4A3A4"/>
          </p15:clr>
        </p15:guide>
        <p15:guide id="2" orient="horz" pos="918">
          <p15:clr>
            <a:srgbClr val="A4A3A4"/>
          </p15:clr>
        </p15:guide>
        <p15:guide id="3" orient="horz" pos="1994">
          <p15:clr>
            <a:srgbClr val="A4A3A4"/>
          </p15:clr>
        </p15:guide>
        <p15:guide id="4" orient="horz" pos="1213">
          <p15:clr>
            <a:srgbClr val="A4A3A4"/>
          </p15:clr>
        </p15:guide>
        <p15:guide id="5" orient="horz" pos="3696">
          <p15:clr>
            <a:srgbClr val="A4A3A4"/>
          </p15:clr>
        </p15:guide>
        <p15:guide id="6" pos="375">
          <p15:clr>
            <a:srgbClr val="A4A3A4"/>
          </p15:clr>
        </p15:guide>
        <p15:guide id="7" pos="5561">
          <p15:clr>
            <a:srgbClr val="A4A3A4"/>
          </p15:clr>
        </p15:guide>
        <p15:guide id="8" pos="5149">
          <p15:clr>
            <a:srgbClr val="A4A3A4"/>
          </p15:clr>
        </p15:guide>
        <p15:guide id="9" pos="72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Hillary - Nashville" initials="" lastIdx="18" clrIdx="0"/>
  <p:cmAuthor id="2" name="Mindick Adam" initials="" lastIdx="5" clrIdx="1"/>
  <p:cmAuthor id="3" name="Johnson JayeAnne" initials="" lastIdx="1" clrIdx="2"/>
  <p:cmAuthor id="4" name="Kulhanek Brenda" initials="" lastIdx="1" clrIdx="3"/>
  <p:cmAuthor id="5" name="Reddish Kimberly" initials="" lastIdx="27"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41"/>
    <a:srgbClr val="E35929"/>
    <a:srgbClr val="FFFFAF"/>
    <a:srgbClr val="4E4540"/>
    <a:srgbClr val="DDF02C"/>
    <a:srgbClr val="7FA9AE"/>
    <a:srgbClr val="FFFF66"/>
    <a:srgbClr val="DA4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546" autoAdjust="0"/>
  </p:normalViewPr>
  <p:slideViewPr>
    <p:cSldViewPr snapToGrid="0" snapToObjects="1">
      <p:cViewPr varScale="1">
        <p:scale>
          <a:sx n="115" d="100"/>
          <a:sy n="115" d="100"/>
        </p:scale>
        <p:origin x="432" y="108"/>
      </p:cViewPr>
      <p:guideLst>
        <p:guide orient="horz" pos="2535"/>
        <p:guide orient="horz" pos="918"/>
        <p:guide orient="horz" pos="1994"/>
        <p:guide orient="horz" pos="1213"/>
        <p:guide orient="horz" pos="3696"/>
        <p:guide pos="375"/>
        <p:guide pos="5561"/>
        <p:guide pos="5149"/>
        <p:guide pos="729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1" d="100"/>
          <a:sy n="91" d="100"/>
        </p:scale>
        <p:origin x="37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9CD80-B759-4D59-8947-AC3D8F1AA37B}"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n-US"/>
        </a:p>
      </dgm:t>
    </dgm:pt>
    <dgm:pt modelId="{0D6D7857-52BA-4194-B513-FCE2B52925AF}">
      <dgm:prSet phldrT="[Text]"/>
      <dgm:spPr>
        <a:xfrm rot="5400000">
          <a:off x="710168" y="316996"/>
          <a:ext cx="2113308" cy="1479315"/>
        </a:xfrm>
        <a:prstGeom prst="chevron">
          <a:avLst/>
        </a:prstGeom>
        <a:solidFill>
          <a:srgbClr val="001641"/>
        </a:solidFill>
        <a:ln w="25400" cap="flat" cmpd="sng" algn="ctr">
          <a:solidFill>
            <a:srgbClr val="001641"/>
          </a:solidFill>
          <a:prstDash val="solid"/>
        </a:ln>
        <a:effectLst/>
      </dgm:spPr>
      <dgm:t>
        <a:bodyPr/>
        <a:lstStyle/>
        <a:p>
          <a:r>
            <a:rPr lang="en-US" dirty="0" smtClean="0">
              <a:solidFill>
                <a:sysClr val="window" lastClr="FFFFFF"/>
              </a:solidFill>
              <a:latin typeface="Arial"/>
              <a:ea typeface="+mn-ea"/>
              <a:cs typeface="+mn-cs"/>
            </a:rPr>
            <a:t>Sepsis Screening</a:t>
          </a:r>
          <a:endParaRPr lang="en-US" dirty="0">
            <a:solidFill>
              <a:sysClr val="window" lastClr="FFFFFF"/>
            </a:solidFill>
            <a:latin typeface="Arial"/>
            <a:ea typeface="+mn-ea"/>
            <a:cs typeface="+mn-cs"/>
          </a:endParaRPr>
        </a:p>
      </dgm:t>
    </dgm:pt>
    <dgm:pt modelId="{41E36977-D620-4400-9B95-30085C342320}" type="parTrans" cxnId="{8E4863AC-8DDB-4E87-B2AD-DE5DDB603E44}">
      <dgm:prSet/>
      <dgm:spPr/>
      <dgm:t>
        <a:bodyPr/>
        <a:lstStyle/>
        <a:p>
          <a:endParaRPr lang="en-US"/>
        </a:p>
      </dgm:t>
    </dgm:pt>
    <dgm:pt modelId="{103A82DC-B6E5-4325-A50E-DD5289CA10AC}" type="sibTrans" cxnId="{8E4863AC-8DDB-4E87-B2AD-DE5DDB603E44}">
      <dgm:prSet/>
      <dgm:spPr/>
      <dgm:t>
        <a:bodyPr/>
        <a:lstStyle/>
        <a:p>
          <a:endParaRPr lang="en-US"/>
        </a:p>
      </dgm:t>
    </dgm:pt>
    <dgm:pt modelId="{051B9497-EE17-4DA5-B1D7-0F0016E827D9}">
      <dgm:prSet phldrT="[Text]"/>
      <dgm:spPr>
        <a:xfrm rot="5400000">
          <a:off x="4321923" y="-1366423"/>
          <a:ext cx="1373650" cy="5020915"/>
        </a:xfrm>
        <a:prstGeom prst="round2SameRect">
          <a:avLst/>
        </a:prstGeom>
        <a:solidFill>
          <a:sysClr val="window" lastClr="FFFFFF">
            <a:alpha val="90000"/>
            <a:hueOff val="0"/>
            <a:satOff val="0"/>
            <a:lumOff val="0"/>
            <a:alphaOff val="0"/>
          </a:sysClr>
        </a:solidFill>
        <a:ln w="25400" cap="flat" cmpd="sng" algn="ctr">
          <a:solidFill>
            <a:srgbClr val="001641"/>
          </a:solidFill>
          <a:prstDash val="solid"/>
        </a:ln>
        <a:effectLst/>
      </dgm:spPr>
      <dgm:t>
        <a:bodyPr/>
        <a:lstStyle/>
        <a:p>
          <a:r>
            <a:rPr lang="en-US" dirty="0" smtClean="0">
              <a:solidFill>
                <a:srgbClr val="4E4540"/>
              </a:solidFill>
              <a:latin typeface="Arial"/>
              <a:ea typeface="+mn-ea"/>
              <a:cs typeface="+mn-cs"/>
            </a:rPr>
            <a:t>Continue sepsis screening at your regularly scheduled intervention times/ shift assessment as well as when SPOT alerts</a:t>
          </a:r>
          <a:endParaRPr lang="en-US" dirty="0">
            <a:solidFill>
              <a:srgbClr val="4E4540"/>
            </a:solidFill>
            <a:latin typeface="Arial"/>
            <a:ea typeface="+mn-ea"/>
            <a:cs typeface="+mn-cs"/>
          </a:endParaRPr>
        </a:p>
      </dgm:t>
    </dgm:pt>
    <dgm:pt modelId="{341BF265-F922-4F90-B57F-5C87B7DBB9BD}" type="parTrans" cxnId="{BB60FBCB-2E97-4D30-BD72-8EBE67E0EB13}">
      <dgm:prSet/>
      <dgm:spPr/>
      <dgm:t>
        <a:bodyPr/>
        <a:lstStyle/>
        <a:p>
          <a:endParaRPr lang="en-US"/>
        </a:p>
      </dgm:t>
    </dgm:pt>
    <dgm:pt modelId="{85F337CB-0E89-409E-80A6-7BD23BDE3A52}" type="sibTrans" cxnId="{BB60FBCB-2E97-4D30-BD72-8EBE67E0EB13}">
      <dgm:prSet/>
      <dgm:spPr/>
      <dgm:t>
        <a:bodyPr/>
        <a:lstStyle/>
        <a:p>
          <a:endParaRPr lang="en-US"/>
        </a:p>
      </dgm:t>
    </dgm:pt>
    <dgm:pt modelId="{61B05093-CAD6-4DCE-8CAE-0C8D14300903}">
      <dgm:prSet phldrT="[Text]"/>
      <dgm:spPr>
        <a:xfrm rot="5400000">
          <a:off x="2169085" y="2145450"/>
          <a:ext cx="2113308" cy="1479315"/>
        </a:xfrm>
        <a:prstGeom prst="chevron">
          <a:avLst/>
        </a:prstGeom>
        <a:solidFill>
          <a:srgbClr val="E35929"/>
        </a:solidFill>
        <a:ln w="25400" cap="flat" cmpd="sng" algn="ctr">
          <a:solidFill>
            <a:srgbClr val="DA421F"/>
          </a:solidFill>
          <a:prstDash val="solid"/>
        </a:ln>
        <a:effectLst/>
      </dgm:spPr>
      <dgm:t>
        <a:bodyPr/>
        <a:lstStyle/>
        <a:p>
          <a:r>
            <a:rPr lang="en-US" dirty="0" smtClean="0">
              <a:solidFill>
                <a:sysClr val="window" lastClr="FFFFFF"/>
              </a:solidFill>
              <a:latin typeface="Arial"/>
              <a:ea typeface="+mn-ea"/>
              <a:cs typeface="+mn-cs"/>
            </a:rPr>
            <a:t>Notification and Escalation</a:t>
          </a:r>
          <a:endParaRPr lang="en-US" dirty="0">
            <a:solidFill>
              <a:sysClr val="window" lastClr="FFFFFF"/>
            </a:solidFill>
            <a:latin typeface="Arial"/>
            <a:ea typeface="+mn-ea"/>
            <a:cs typeface="+mn-cs"/>
          </a:endParaRPr>
        </a:p>
      </dgm:t>
    </dgm:pt>
    <dgm:pt modelId="{3DA433A0-2B77-4362-937E-B4B13DF33854}" type="parTrans" cxnId="{8DBD8B86-80CA-4310-A040-C2A598CA8FDF}">
      <dgm:prSet/>
      <dgm:spPr/>
      <dgm:t>
        <a:bodyPr/>
        <a:lstStyle/>
        <a:p>
          <a:endParaRPr lang="en-US"/>
        </a:p>
      </dgm:t>
    </dgm:pt>
    <dgm:pt modelId="{70C21FAF-190F-4F69-A2D0-B204032A19FC}" type="sibTrans" cxnId="{8DBD8B86-80CA-4310-A040-C2A598CA8FDF}">
      <dgm:prSet/>
      <dgm:spPr/>
      <dgm:t>
        <a:bodyPr/>
        <a:lstStyle/>
        <a:p>
          <a:endParaRPr lang="en-US"/>
        </a:p>
      </dgm:t>
    </dgm:pt>
    <dgm:pt modelId="{61876EFC-3F78-4D58-BB8E-E36888E972A5}">
      <dgm:prSet phldrT="[Text]"/>
      <dgm:spPr>
        <a:xfrm rot="5400000">
          <a:off x="6035359" y="135680"/>
          <a:ext cx="1373650" cy="5526513"/>
        </a:xfrm>
        <a:prstGeom prst="round2SameRect">
          <a:avLst/>
        </a:prstGeom>
        <a:solidFill>
          <a:sysClr val="window" lastClr="FFFFFF">
            <a:alpha val="90000"/>
            <a:hueOff val="0"/>
            <a:satOff val="0"/>
            <a:lumOff val="0"/>
            <a:alphaOff val="0"/>
          </a:sysClr>
        </a:solidFill>
        <a:ln w="25400" cap="flat" cmpd="sng" algn="ctr">
          <a:solidFill>
            <a:srgbClr val="E35929"/>
          </a:solidFill>
          <a:prstDash val="solid"/>
        </a:ln>
        <a:effectLst/>
      </dgm:spPr>
      <dgm:t>
        <a:bodyPr/>
        <a:lstStyle/>
        <a:p>
          <a:r>
            <a:rPr lang="en-US" dirty="0" smtClean="0">
              <a:solidFill>
                <a:srgbClr val="4E4540">
                  <a:hueOff val="0"/>
                  <a:satOff val="0"/>
                  <a:lumOff val="0"/>
                  <a:alphaOff val="0"/>
                </a:srgbClr>
              </a:solidFill>
              <a:latin typeface="Arial"/>
              <a:ea typeface="+mn-ea"/>
              <a:cs typeface="+mn-cs"/>
            </a:rPr>
            <a:t>A SPOT notification alert will come to the nurse from the monitor tech through a phone call or text message</a:t>
          </a:r>
          <a:endParaRPr lang="en-US" dirty="0">
            <a:solidFill>
              <a:srgbClr val="4E4540">
                <a:hueOff val="0"/>
                <a:satOff val="0"/>
                <a:lumOff val="0"/>
                <a:alphaOff val="0"/>
              </a:srgbClr>
            </a:solidFill>
            <a:latin typeface="Arial"/>
            <a:ea typeface="+mn-ea"/>
            <a:cs typeface="+mn-cs"/>
          </a:endParaRPr>
        </a:p>
      </dgm:t>
    </dgm:pt>
    <dgm:pt modelId="{5A7D2BA6-3462-4E07-8CA3-7D95BABBAA2C}" type="parTrans" cxnId="{ECA5026D-B3C9-4DD3-AD8D-CD6318B14809}">
      <dgm:prSet/>
      <dgm:spPr/>
      <dgm:t>
        <a:bodyPr/>
        <a:lstStyle/>
        <a:p>
          <a:endParaRPr lang="en-US"/>
        </a:p>
      </dgm:t>
    </dgm:pt>
    <dgm:pt modelId="{AB1A7784-DF63-4B46-A92D-B033A466D98B}" type="sibTrans" cxnId="{ECA5026D-B3C9-4DD3-AD8D-CD6318B14809}">
      <dgm:prSet/>
      <dgm:spPr/>
      <dgm:t>
        <a:bodyPr/>
        <a:lstStyle/>
        <a:p>
          <a:endParaRPr lang="en-US"/>
        </a:p>
      </dgm:t>
    </dgm:pt>
    <dgm:pt modelId="{171131F2-F120-46FA-BB4A-8D051D8A4320}">
      <dgm:prSet phldrT="[Text]"/>
      <dgm:spPr>
        <a:xfrm rot="5400000">
          <a:off x="4321923" y="-1366423"/>
          <a:ext cx="1373650" cy="5020915"/>
        </a:xfrm>
        <a:prstGeom prst="round2SameRect">
          <a:avLst/>
        </a:prstGeom>
        <a:solidFill>
          <a:sysClr val="window" lastClr="FFFFFF">
            <a:alpha val="90000"/>
            <a:hueOff val="0"/>
            <a:satOff val="0"/>
            <a:lumOff val="0"/>
            <a:alphaOff val="0"/>
          </a:sysClr>
        </a:solidFill>
        <a:ln w="25400" cap="flat" cmpd="sng" algn="ctr">
          <a:solidFill>
            <a:srgbClr val="001641"/>
          </a:solidFill>
          <a:prstDash val="solid"/>
        </a:ln>
        <a:effectLst/>
      </dgm:spPr>
      <dgm:t>
        <a:bodyPr/>
        <a:lstStyle/>
        <a:p>
          <a:r>
            <a:rPr lang="en-US" dirty="0" smtClean="0">
              <a:solidFill>
                <a:srgbClr val="4E4540"/>
              </a:solidFill>
              <a:latin typeface="Arial"/>
              <a:ea typeface="+mn-ea"/>
              <a:cs typeface="+mn-cs"/>
            </a:rPr>
            <a:t>It is important to screen your patient as soon as possible for sepsis even if a recent screen was already performed</a:t>
          </a:r>
          <a:r>
            <a:rPr lang="en-US" dirty="0" smtClean="0">
              <a:solidFill>
                <a:srgbClr val="4E4540">
                  <a:hueOff val="0"/>
                  <a:satOff val="0"/>
                  <a:lumOff val="0"/>
                  <a:alphaOff val="0"/>
                </a:srgbClr>
              </a:solidFill>
              <a:latin typeface="Arial"/>
              <a:ea typeface="+mn-ea"/>
              <a:cs typeface="+mn-cs"/>
            </a:rPr>
            <a:t/>
          </a:r>
          <a:br>
            <a:rPr lang="en-US" dirty="0" smtClean="0">
              <a:solidFill>
                <a:srgbClr val="4E4540">
                  <a:hueOff val="0"/>
                  <a:satOff val="0"/>
                  <a:lumOff val="0"/>
                  <a:alphaOff val="0"/>
                </a:srgbClr>
              </a:solidFill>
              <a:latin typeface="Arial"/>
              <a:ea typeface="+mn-ea"/>
              <a:cs typeface="+mn-cs"/>
            </a:rPr>
          </a:br>
          <a:endParaRPr lang="en-US" dirty="0">
            <a:solidFill>
              <a:srgbClr val="4E4540">
                <a:hueOff val="0"/>
                <a:satOff val="0"/>
                <a:lumOff val="0"/>
                <a:alphaOff val="0"/>
              </a:srgbClr>
            </a:solidFill>
            <a:latin typeface="Arial"/>
            <a:ea typeface="+mn-ea"/>
            <a:cs typeface="+mn-cs"/>
          </a:endParaRPr>
        </a:p>
      </dgm:t>
    </dgm:pt>
    <dgm:pt modelId="{D00FE096-3111-4709-86C7-31345D4B50D2}" type="parTrans" cxnId="{10CFD6FA-1681-444F-A21F-A0BA85A936FF}">
      <dgm:prSet/>
      <dgm:spPr/>
      <dgm:t>
        <a:bodyPr/>
        <a:lstStyle/>
        <a:p>
          <a:endParaRPr lang="en-US"/>
        </a:p>
      </dgm:t>
    </dgm:pt>
    <dgm:pt modelId="{D7DB916F-5388-4EF2-BD0C-0B05D6A3A5F1}" type="sibTrans" cxnId="{10CFD6FA-1681-444F-A21F-A0BA85A936FF}">
      <dgm:prSet/>
      <dgm:spPr/>
      <dgm:t>
        <a:bodyPr/>
        <a:lstStyle/>
        <a:p>
          <a:endParaRPr lang="en-US"/>
        </a:p>
      </dgm:t>
    </dgm:pt>
    <dgm:pt modelId="{0B414128-8375-49C7-98EE-B55D846504F4}">
      <dgm:prSet/>
      <dgm:spPr>
        <a:xfrm rot="5400000">
          <a:off x="6035359" y="135680"/>
          <a:ext cx="1373650" cy="5526513"/>
        </a:xfrm>
        <a:prstGeom prst="round2SameRect">
          <a:avLst/>
        </a:prstGeom>
        <a:solidFill>
          <a:sysClr val="window" lastClr="FFFFFF">
            <a:alpha val="90000"/>
            <a:hueOff val="0"/>
            <a:satOff val="0"/>
            <a:lumOff val="0"/>
            <a:alphaOff val="0"/>
          </a:sysClr>
        </a:solidFill>
        <a:ln w="25400" cap="flat" cmpd="sng" algn="ctr">
          <a:solidFill>
            <a:srgbClr val="E35929"/>
          </a:solidFill>
          <a:prstDash val="solid"/>
        </a:ln>
        <a:effectLst/>
      </dgm:spPr>
      <dgm:t>
        <a:bodyPr/>
        <a:lstStyle/>
        <a:p>
          <a:r>
            <a:rPr lang="en-US" dirty="0" smtClean="0">
              <a:solidFill>
                <a:srgbClr val="4E4540">
                  <a:hueOff val="0"/>
                  <a:satOff val="0"/>
                  <a:lumOff val="0"/>
                  <a:alphaOff val="0"/>
                </a:srgbClr>
              </a:solidFill>
              <a:latin typeface="Arial"/>
              <a:ea typeface="+mn-ea"/>
              <a:cs typeface="+mn-cs"/>
            </a:rPr>
            <a:t>Every positive screen should be escalated (consult with your charge nurse if you have questions)</a:t>
          </a:r>
          <a:endParaRPr lang="en-US" dirty="0">
            <a:solidFill>
              <a:srgbClr val="4E4540">
                <a:hueOff val="0"/>
                <a:satOff val="0"/>
                <a:lumOff val="0"/>
                <a:alphaOff val="0"/>
              </a:srgbClr>
            </a:solidFill>
            <a:latin typeface="Arial"/>
            <a:ea typeface="+mn-ea"/>
            <a:cs typeface="+mn-cs"/>
          </a:endParaRPr>
        </a:p>
      </dgm:t>
    </dgm:pt>
    <dgm:pt modelId="{2DBDDDD7-9270-4D4F-AACA-8251523C1EFE}" type="parTrans" cxnId="{C23D1114-4B3E-4642-A8F6-6D8C64E90EBB}">
      <dgm:prSet/>
      <dgm:spPr/>
      <dgm:t>
        <a:bodyPr/>
        <a:lstStyle/>
        <a:p>
          <a:endParaRPr lang="en-US"/>
        </a:p>
      </dgm:t>
    </dgm:pt>
    <dgm:pt modelId="{6854A784-0CBD-4048-BCCC-5F03D04A87D9}" type="sibTrans" cxnId="{C23D1114-4B3E-4642-A8F6-6D8C64E90EBB}">
      <dgm:prSet/>
      <dgm:spPr/>
      <dgm:t>
        <a:bodyPr/>
        <a:lstStyle/>
        <a:p>
          <a:endParaRPr lang="en-US"/>
        </a:p>
      </dgm:t>
    </dgm:pt>
    <dgm:pt modelId="{C719EF28-2621-4DD7-8733-1E7A86CEE628}" type="pres">
      <dgm:prSet presAssocID="{52C9CD80-B759-4D59-8947-AC3D8F1AA37B}" presName="linearFlow" presStyleCnt="0">
        <dgm:presLayoutVars>
          <dgm:dir/>
          <dgm:animLvl val="lvl"/>
          <dgm:resizeHandles val="exact"/>
        </dgm:presLayoutVars>
      </dgm:prSet>
      <dgm:spPr/>
      <dgm:t>
        <a:bodyPr/>
        <a:lstStyle/>
        <a:p>
          <a:endParaRPr lang="en-US"/>
        </a:p>
      </dgm:t>
    </dgm:pt>
    <dgm:pt modelId="{C7CFAF83-DA96-45E5-9493-52098A8010EA}" type="pres">
      <dgm:prSet presAssocID="{0D6D7857-52BA-4194-B513-FCE2B52925AF}" presName="composite" presStyleCnt="0"/>
      <dgm:spPr/>
      <dgm:t>
        <a:bodyPr/>
        <a:lstStyle/>
        <a:p>
          <a:endParaRPr lang="en-US"/>
        </a:p>
      </dgm:t>
    </dgm:pt>
    <dgm:pt modelId="{C2CB73F5-65D9-4898-8E35-4CEF9D15B2D2}" type="pres">
      <dgm:prSet presAssocID="{0D6D7857-52BA-4194-B513-FCE2B52925AF}" presName="parentText" presStyleLbl="alignNode1" presStyleIdx="0" presStyleCnt="2" custLinFactNeighborX="256" custLinFactNeighborY="-123">
        <dgm:presLayoutVars>
          <dgm:chMax val="1"/>
          <dgm:bulletEnabled val="1"/>
        </dgm:presLayoutVars>
      </dgm:prSet>
      <dgm:spPr/>
      <dgm:t>
        <a:bodyPr/>
        <a:lstStyle/>
        <a:p>
          <a:endParaRPr lang="en-US"/>
        </a:p>
      </dgm:t>
    </dgm:pt>
    <dgm:pt modelId="{1DEEF68B-56BB-44B7-BE85-E2301B4D9657}" type="pres">
      <dgm:prSet presAssocID="{0D6D7857-52BA-4194-B513-FCE2B52925AF}" presName="descendantText" presStyleLbl="alignAcc1" presStyleIdx="0" presStyleCnt="2" custScaleX="62146" custLinFactNeighborX="-5744" custLinFactNeighborY="33199">
        <dgm:presLayoutVars>
          <dgm:bulletEnabled val="1"/>
        </dgm:presLayoutVars>
      </dgm:prSet>
      <dgm:spPr/>
      <dgm:t>
        <a:bodyPr/>
        <a:lstStyle/>
        <a:p>
          <a:endParaRPr lang="en-US"/>
        </a:p>
      </dgm:t>
    </dgm:pt>
    <dgm:pt modelId="{E8B30D09-B878-4549-B9F3-1521C80A9AD0}" type="pres">
      <dgm:prSet presAssocID="{103A82DC-B6E5-4325-A50E-DD5289CA10AC}" presName="sp" presStyleCnt="0"/>
      <dgm:spPr/>
      <dgm:t>
        <a:bodyPr/>
        <a:lstStyle/>
        <a:p>
          <a:endParaRPr lang="en-US"/>
        </a:p>
      </dgm:t>
    </dgm:pt>
    <dgm:pt modelId="{ABA4EBE2-4082-4F6B-BDBB-24A2A15DC568}" type="pres">
      <dgm:prSet presAssocID="{61B05093-CAD6-4DCE-8CAE-0C8D14300903}" presName="composite" presStyleCnt="0"/>
      <dgm:spPr/>
      <dgm:t>
        <a:bodyPr/>
        <a:lstStyle/>
        <a:p>
          <a:endParaRPr lang="en-US"/>
        </a:p>
      </dgm:t>
    </dgm:pt>
    <dgm:pt modelId="{8E46D941-964A-4881-AF73-3E3AD2EDDF04}" type="pres">
      <dgm:prSet presAssocID="{61B05093-CAD6-4DCE-8CAE-0C8D14300903}" presName="parentText" presStyleLbl="alignNode1" presStyleIdx="1" presStyleCnt="2" custLinFactNeighborX="98877" custLinFactNeighborY="56">
        <dgm:presLayoutVars>
          <dgm:chMax val="1"/>
          <dgm:bulletEnabled val="1"/>
        </dgm:presLayoutVars>
      </dgm:prSet>
      <dgm:spPr/>
      <dgm:t>
        <a:bodyPr/>
        <a:lstStyle/>
        <a:p>
          <a:endParaRPr lang="en-US"/>
        </a:p>
      </dgm:t>
    </dgm:pt>
    <dgm:pt modelId="{38EC25C9-FECF-4C3B-A771-2997C0B8126C}" type="pres">
      <dgm:prSet presAssocID="{61B05093-CAD6-4DCE-8CAE-0C8D14300903}" presName="descendantText" presStyleLbl="alignAcc1" presStyleIdx="1" presStyleCnt="2" custScaleX="68404" custLinFactNeighborX="11762" custLinFactNeighborY="28015">
        <dgm:presLayoutVars>
          <dgm:bulletEnabled val="1"/>
        </dgm:presLayoutVars>
      </dgm:prSet>
      <dgm:spPr/>
      <dgm:t>
        <a:bodyPr/>
        <a:lstStyle/>
        <a:p>
          <a:endParaRPr lang="en-US"/>
        </a:p>
      </dgm:t>
    </dgm:pt>
  </dgm:ptLst>
  <dgm:cxnLst>
    <dgm:cxn modelId="{8DBD8B86-80CA-4310-A040-C2A598CA8FDF}" srcId="{52C9CD80-B759-4D59-8947-AC3D8F1AA37B}" destId="{61B05093-CAD6-4DCE-8CAE-0C8D14300903}" srcOrd="1" destOrd="0" parTransId="{3DA433A0-2B77-4362-937E-B4B13DF33854}" sibTransId="{70C21FAF-190F-4F69-A2D0-B204032A19FC}"/>
    <dgm:cxn modelId="{10CFD6FA-1681-444F-A21F-A0BA85A936FF}" srcId="{0D6D7857-52BA-4194-B513-FCE2B52925AF}" destId="{171131F2-F120-46FA-BB4A-8D051D8A4320}" srcOrd="1" destOrd="0" parTransId="{D00FE096-3111-4709-86C7-31345D4B50D2}" sibTransId="{D7DB916F-5388-4EF2-BD0C-0B05D6A3A5F1}"/>
    <dgm:cxn modelId="{8501A8F1-9478-4222-BC76-9BA2261CE0AF}" type="presOf" srcId="{051B9497-EE17-4DA5-B1D7-0F0016E827D9}" destId="{1DEEF68B-56BB-44B7-BE85-E2301B4D9657}" srcOrd="0" destOrd="0" presId="urn:microsoft.com/office/officeart/2005/8/layout/chevron2"/>
    <dgm:cxn modelId="{BB60FBCB-2E97-4D30-BD72-8EBE67E0EB13}" srcId="{0D6D7857-52BA-4194-B513-FCE2B52925AF}" destId="{051B9497-EE17-4DA5-B1D7-0F0016E827D9}" srcOrd="0" destOrd="0" parTransId="{341BF265-F922-4F90-B57F-5C87B7DBB9BD}" sibTransId="{85F337CB-0E89-409E-80A6-7BD23BDE3A52}"/>
    <dgm:cxn modelId="{6680C53F-1609-4C5A-BB2A-FF07414575EF}" type="presOf" srcId="{0D6D7857-52BA-4194-B513-FCE2B52925AF}" destId="{C2CB73F5-65D9-4898-8E35-4CEF9D15B2D2}" srcOrd="0" destOrd="0" presId="urn:microsoft.com/office/officeart/2005/8/layout/chevron2"/>
    <dgm:cxn modelId="{C23D1114-4B3E-4642-A8F6-6D8C64E90EBB}" srcId="{61B05093-CAD6-4DCE-8CAE-0C8D14300903}" destId="{0B414128-8375-49C7-98EE-B55D846504F4}" srcOrd="1" destOrd="0" parTransId="{2DBDDDD7-9270-4D4F-AACA-8251523C1EFE}" sibTransId="{6854A784-0CBD-4048-BCCC-5F03D04A87D9}"/>
    <dgm:cxn modelId="{FF5228B3-02CC-4478-ADB5-984DAFB57B26}" type="presOf" srcId="{61876EFC-3F78-4D58-BB8E-E36888E972A5}" destId="{38EC25C9-FECF-4C3B-A771-2997C0B8126C}" srcOrd="0" destOrd="0" presId="urn:microsoft.com/office/officeart/2005/8/layout/chevron2"/>
    <dgm:cxn modelId="{1F50EB77-1EF6-4849-83A1-24CCBB388679}" type="presOf" srcId="{52C9CD80-B759-4D59-8947-AC3D8F1AA37B}" destId="{C719EF28-2621-4DD7-8733-1E7A86CEE628}" srcOrd="0" destOrd="0" presId="urn:microsoft.com/office/officeart/2005/8/layout/chevron2"/>
    <dgm:cxn modelId="{85E34A71-4047-4DE6-BD2F-CB0BADFAEDBE}" type="presOf" srcId="{0B414128-8375-49C7-98EE-B55D846504F4}" destId="{38EC25C9-FECF-4C3B-A771-2997C0B8126C}" srcOrd="0" destOrd="1" presId="urn:microsoft.com/office/officeart/2005/8/layout/chevron2"/>
    <dgm:cxn modelId="{5F777140-AF5A-4AC6-95E4-A613B3BB5588}" type="presOf" srcId="{171131F2-F120-46FA-BB4A-8D051D8A4320}" destId="{1DEEF68B-56BB-44B7-BE85-E2301B4D9657}" srcOrd="0" destOrd="1" presId="urn:microsoft.com/office/officeart/2005/8/layout/chevron2"/>
    <dgm:cxn modelId="{8E4863AC-8DDB-4E87-B2AD-DE5DDB603E44}" srcId="{52C9CD80-B759-4D59-8947-AC3D8F1AA37B}" destId="{0D6D7857-52BA-4194-B513-FCE2B52925AF}" srcOrd="0" destOrd="0" parTransId="{41E36977-D620-4400-9B95-30085C342320}" sibTransId="{103A82DC-B6E5-4325-A50E-DD5289CA10AC}"/>
    <dgm:cxn modelId="{ECA5026D-B3C9-4DD3-AD8D-CD6318B14809}" srcId="{61B05093-CAD6-4DCE-8CAE-0C8D14300903}" destId="{61876EFC-3F78-4D58-BB8E-E36888E972A5}" srcOrd="0" destOrd="0" parTransId="{5A7D2BA6-3462-4E07-8CA3-7D95BABBAA2C}" sibTransId="{AB1A7784-DF63-4B46-A92D-B033A466D98B}"/>
    <dgm:cxn modelId="{05428F39-E9CF-42E0-BB02-E059ADCD2B42}" type="presOf" srcId="{61B05093-CAD6-4DCE-8CAE-0C8D14300903}" destId="{8E46D941-964A-4881-AF73-3E3AD2EDDF04}" srcOrd="0" destOrd="0" presId="urn:microsoft.com/office/officeart/2005/8/layout/chevron2"/>
    <dgm:cxn modelId="{65596128-F3C3-443D-9DBF-FDF13244E405}" type="presParOf" srcId="{C719EF28-2621-4DD7-8733-1E7A86CEE628}" destId="{C7CFAF83-DA96-45E5-9493-52098A8010EA}" srcOrd="0" destOrd="0" presId="urn:microsoft.com/office/officeart/2005/8/layout/chevron2"/>
    <dgm:cxn modelId="{41200508-BF78-47E4-9B22-85E3634140D2}" type="presParOf" srcId="{C7CFAF83-DA96-45E5-9493-52098A8010EA}" destId="{C2CB73F5-65D9-4898-8E35-4CEF9D15B2D2}" srcOrd="0" destOrd="0" presId="urn:microsoft.com/office/officeart/2005/8/layout/chevron2"/>
    <dgm:cxn modelId="{9BC2858F-1B33-45E1-8AF5-D88F3EE5D46F}" type="presParOf" srcId="{C7CFAF83-DA96-45E5-9493-52098A8010EA}" destId="{1DEEF68B-56BB-44B7-BE85-E2301B4D9657}" srcOrd="1" destOrd="0" presId="urn:microsoft.com/office/officeart/2005/8/layout/chevron2"/>
    <dgm:cxn modelId="{52A13BC3-B69E-4464-84A7-AC96CC8A795F}" type="presParOf" srcId="{C719EF28-2621-4DD7-8733-1E7A86CEE628}" destId="{E8B30D09-B878-4549-B9F3-1521C80A9AD0}" srcOrd="1" destOrd="0" presId="urn:microsoft.com/office/officeart/2005/8/layout/chevron2"/>
    <dgm:cxn modelId="{299A3E35-00B9-4D42-B1A4-7665F9A8A20F}" type="presParOf" srcId="{C719EF28-2621-4DD7-8733-1E7A86CEE628}" destId="{ABA4EBE2-4082-4F6B-BDBB-24A2A15DC568}" srcOrd="2" destOrd="0" presId="urn:microsoft.com/office/officeart/2005/8/layout/chevron2"/>
    <dgm:cxn modelId="{FE8FBFD8-DDCA-4568-BB79-01CE55F9A024}" type="presParOf" srcId="{ABA4EBE2-4082-4F6B-BDBB-24A2A15DC568}" destId="{8E46D941-964A-4881-AF73-3E3AD2EDDF04}" srcOrd="0" destOrd="0" presId="urn:microsoft.com/office/officeart/2005/8/layout/chevron2"/>
    <dgm:cxn modelId="{8FF15192-3BB3-49A5-A2F2-EA6EF9B6A401}" type="presParOf" srcId="{ABA4EBE2-4082-4F6B-BDBB-24A2A15DC568}" destId="{38EC25C9-FECF-4C3B-A771-2997C0B812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B73F5-65D9-4898-8E35-4CEF9D15B2D2}">
      <dsp:nvSpPr>
        <dsp:cNvPr id="0" name=""/>
        <dsp:cNvSpPr/>
      </dsp:nvSpPr>
      <dsp:spPr>
        <a:xfrm rot="5400000">
          <a:off x="710168" y="316996"/>
          <a:ext cx="2113308" cy="1479315"/>
        </a:xfrm>
        <a:prstGeom prst="chevron">
          <a:avLst/>
        </a:prstGeom>
        <a:solidFill>
          <a:srgbClr val="001641"/>
        </a:solidFill>
        <a:ln w="25400" cap="flat" cmpd="sng" algn="ctr">
          <a:solidFill>
            <a:srgbClr val="0016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Arial"/>
              <a:ea typeface="+mn-ea"/>
              <a:cs typeface="+mn-cs"/>
            </a:rPr>
            <a:t>Sepsis Screening</a:t>
          </a:r>
          <a:endParaRPr lang="en-US" sz="1700" kern="1200" dirty="0">
            <a:solidFill>
              <a:sysClr val="window" lastClr="FFFFFF"/>
            </a:solidFill>
            <a:latin typeface="Arial"/>
            <a:ea typeface="+mn-ea"/>
            <a:cs typeface="+mn-cs"/>
          </a:endParaRPr>
        </a:p>
      </dsp:txBody>
      <dsp:txXfrm rot="-5400000">
        <a:off x="1027165" y="739658"/>
        <a:ext cx="1479315" cy="633993"/>
      </dsp:txXfrm>
    </dsp:sp>
    <dsp:sp modelId="{1DEEF68B-56BB-44B7-BE85-E2301B4D9657}">
      <dsp:nvSpPr>
        <dsp:cNvPr id="0" name=""/>
        <dsp:cNvSpPr/>
      </dsp:nvSpPr>
      <dsp:spPr>
        <a:xfrm rot="5400000">
          <a:off x="4321923" y="-1366423"/>
          <a:ext cx="1373650" cy="5020915"/>
        </a:xfrm>
        <a:prstGeom prst="round2SameRect">
          <a:avLst/>
        </a:prstGeom>
        <a:solidFill>
          <a:sysClr val="window" lastClr="FFFFFF">
            <a:alpha val="90000"/>
            <a:hueOff val="0"/>
            <a:satOff val="0"/>
            <a:lumOff val="0"/>
            <a:alphaOff val="0"/>
          </a:sysClr>
        </a:solidFill>
        <a:ln w="25400" cap="flat" cmpd="sng" algn="ctr">
          <a:solidFill>
            <a:srgbClr val="00164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4E4540"/>
              </a:solidFill>
              <a:latin typeface="Arial"/>
              <a:ea typeface="+mn-ea"/>
              <a:cs typeface="+mn-cs"/>
            </a:rPr>
            <a:t>Continue sepsis screening at your regularly scheduled intervention times/ shift assessment as well as when SPOT alerts</a:t>
          </a:r>
          <a:endParaRPr lang="en-US" sz="1400" kern="1200" dirty="0">
            <a:solidFill>
              <a:srgbClr val="4E4540"/>
            </a:solidFill>
            <a:latin typeface="Arial"/>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4E4540"/>
              </a:solidFill>
              <a:latin typeface="Arial"/>
              <a:ea typeface="+mn-ea"/>
              <a:cs typeface="+mn-cs"/>
            </a:rPr>
            <a:t>It is important to screen your patient as soon as possible for sepsis even if a recent screen was already performed</a:t>
          </a:r>
          <a:r>
            <a:rPr lang="en-US" sz="1400" kern="1200" dirty="0" smtClean="0">
              <a:solidFill>
                <a:srgbClr val="4E4540">
                  <a:hueOff val="0"/>
                  <a:satOff val="0"/>
                  <a:lumOff val="0"/>
                  <a:alphaOff val="0"/>
                </a:srgbClr>
              </a:solidFill>
              <a:latin typeface="Arial"/>
              <a:ea typeface="+mn-ea"/>
              <a:cs typeface="+mn-cs"/>
            </a:rPr>
            <a:t/>
          </a:r>
          <a:br>
            <a:rPr lang="en-US" sz="1400" kern="1200" dirty="0" smtClean="0">
              <a:solidFill>
                <a:srgbClr val="4E4540">
                  <a:hueOff val="0"/>
                  <a:satOff val="0"/>
                  <a:lumOff val="0"/>
                  <a:alphaOff val="0"/>
                </a:srgbClr>
              </a:solidFill>
              <a:latin typeface="Arial"/>
              <a:ea typeface="+mn-ea"/>
              <a:cs typeface="+mn-cs"/>
            </a:rPr>
          </a:br>
          <a:endParaRPr lang="en-US" sz="1400" kern="1200" dirty="0">
            <a:solidFill>
              <a:srgbClr val="4E4540">
                <a:hueOff val="0"/>
                <a:satOff val="0"/>
                <a:lumOff val="0"/>
                <a:alphaOff val="0"/>
              </a:srgbClr>
            </a:solidFill>
            <a:latin typeface="Arial"/>
            <a:ea typeface="+mn-ea"/>
            <a:cs typeface="+mn-cs"/>
          </a:endParaRPr>
        </a:p>
      </dsp:txBody>
      <dsp:txXfrm rot="-5400000">
        <a:off x="2498291" y="524265"/>
        <a:ext cx="4953859" cy="1239538"/>
      </dsp:txXfrm>
    </dsp:sp>
    <dsp:sp modelId="{8E46D941-964A-4881-AF73-3E3AD2EDDF04}">
      <dsp:nvSpPr>
        <dsp:cNvPr id="0" name=""/>
        <dsp:cNvSpPr/>
      </dsp:nvSpPr>
      <dsp:spPr>
        <a:xfrm rot="5400000">
          <a:off x="2169085" y="2145450"/>
          <a:ext cx="2113308" cy="1479315"/>
        </a:xfrm>
        <a:prstGeom prst="chevron">
          <a:avLst/>
        </a:prstGeom>
        <a:solidFill>
          <a:srgbClr val="E35929"/>
        </a:solidFill>
        <a:ln w="25400" cap="flat" cmpd="sng" algn="ctr">
          <a:solidFill>
            <a:srgbClr val="DA42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Arial"/>
              <a:ea typeface="+mn-ea"/>
              <a:cs typeface="+mn-cs"/>
            </a:rPr>
            <a:t>Notification and Escalation</a:t>
          </a:r>
          <a:endParaRPr lang="en-US" sz="1700" kern="1200" dirty="0">
            <a:solidFill>
              <a:sysClr val="window" lastClr="FFFFFF"/>
            </a:solidFill>
            <a:latin typeface="Arial"/>
            <a:ea typeface="+mn-ea"/>
            <a:cs typeface="+mn-cs"/>
          </a:endParaRPr>
        </a:p>
      </dsp:txBody>
      <dsp:txXfrm rot="-5400000">
        <a:off x="2486082" y="2568112"/>
        <a:ext cx="1479315" cy="633993"/>
      </dsp:txXfrm>
    </dsp:sp>
    <dsp:sp modelId="{38EC25C9-FECF-4C3B-A771-2997C0B8126C}">
      <dsp:nvSpPr>
        <dsp:cNvPr id="0" name=""/>
        <dsp:cNvSpPr/>
      </dsp:nvSpPr>
      <dsp:spPr>
        <a:xfrm rot="5400000">
          <a:off x="6035359" y="135680"/>
          <a:ext cx="1373650" cy="5526513"/>
        </a:xfrm>
        <a:prstGeom prst="round2SameRect">
          <a:avLst/>
        </a:prstGeom>
        <a:solidFill>
          <a:sysClr val="window" lastClr="FFFFFF">
            <a:alpha val="90000"/>
            <a:hueOff val="0"/>
            <a:satOff val="0"/>
            <a:lumOff val="0"/>
            <a:alphaOff val="0"/>
          </a:sysClr>
        </a:solidFill>
        <a:ln w="25400" cap="flat" cmpd="sng" algn="ctr">
          <a:solidFill>
            <a:srgbClr val="E35929"/>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4E4540">
                  <a:hueOff val="0"/>
                  <a:satOff val="0"/>
                  <a:lumOff val="0"/>
                  <a:alphaOff val="0"/>
                </a:srgbClr>
              </a:solidFill>
              <a:latin typeface="Arial"/>
              <a:ea typeface="+mn-ea"/>
              <a:cs typeface="+mn-cs"/>
            </a:rPr>
            <a:t>A SPOT notification alert will come to the nurse from the monitor tech through a phone call or text message</a:t>
          </a:r>
          <a:endParaRPr lang="en-US" sz="1400" kern="1200" dirty="0">
            <a:solidFill>
              <a:srgbClr val="4E4540">
                <a:hueOff val="0"/>
                <a:satOff val="0"/>
                <a:lumOff val="0"/>
                <a:alphaOff val="0"/>
              </a:srgbClr>
            </a:solidFill>
            <a:latin typeface="Arial"/>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4E4540">
                  <a:hueOff val="0"/>
                  <a:satOff val="0"/>
                  <a:lumOff val="0"/>
                  <a:alphaOff val="0"/>
                </a:srgbClr>
              </a:solidFill>
              <a:latin typeface="Arial"/>
              <a:ea typeface="+mn-ea"/>
              <a:cs typeface="+mn-cs"/>
            </a:rPr>
            <a:t>Every positive screen should be escalated (consult with your charge nurse if you have questions)</a:t>
          </a:r>
          <a:endParaRPr lang="en-US" sz="1400" kern="1200" dirty="0">
            <a:solidFill>
              <a:srgbClr val="4E4540">
                <a:hueOff val="0"/>
                <a:satOff val="0"/>
                <a:lumOff val="0"/>
                <a:alphaOff val="0"/>
              </a:srgbClr>
            </a:solidFill>
            <a:latin typeface="Arial"/>
            <a:ea typeface="+mn-ea"/>
            <a:cs typeface="+mn-cs"/>
          </a:endParaRPr>
        </a:p>
      </dsp:txBody>
      <dsp:txXfrm rot="-5400000">
        <a:off x="3958928" y="2279167"/>
        <a:ext cx="5459457" cy="12395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8B7EE1DC-5BC1-463C-B423-B021938FFA0A}" type="datetimeFigureOut">
              <a:rPr lang="en-US"/>
              <a:pPr>
                <a:defRPr/>
              </a:pPr>
              <a:t>1/13/2020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A866768-849B-452E-A5BB-51AD83C0B5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7882AD-F6A3-442A-9DA7-42AD6E93FFFF}"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vy Diamond Pattern">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34906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Gray Background">
    <p:spTree>
      <p:nvGrpSpPr>
        <p:cNvPr id="1" name=""/>
        <p:cNvGrpSpPr/>
        <p:nvPr/>
      </p:nvGrpSpPr>
      <p:grpSpPr>
        <a:xfrm>
          <a:off x="0" y="0"/>
          <a:ext cx="0" cy="0"/>
          <a:chOff x="0" y="0"/>
          <a:chExt cx="0" cy="0"/>
        </a:xfrm>
      </p:grpSpPr>
      <p:sp>
        <p:nvSpPr>
          <p:cNvPr id="4" name="Rectangle 3"/>
          <p:cNvSpPr/>
          <p:nvPr/>
        </p:nvSpPr>
        <p:spPr bwMode="white">
          <a:xfrm>
            <a:off x="0" y="0"/>
            <a:ext cx="12192000" cy="5969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a:extLst>
              <a:ext uri="{FF2B5EF4-FFF2-40B4-BE49-F238E27FC236}">
                <a16:creationId xmlns:a16="http://schemas.microsoft.com/office/drawing/2014/main" id="{1FE7553C-0DDB-0440-9250-11D48CA4414A}"/>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166774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4" name="Rectangle 3"/>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EC264354-1E2B-6A47-80E0-BC079993113C}"/>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220093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7" name="Rectangle 6"/>
          <p:cNvSpPr/>
          <p:nvPr/>
        </p:nvSpPr>
        <p:spPr bwMode="black">
          <a:xfrm flipH="1">
            <a:off x="0" y="0"/>
            <a:ext cx="4025900" cy="59436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lIns="121920" tIns="60960" rIns="121920" bIns="60960"/>
          <a:lstStyle/>
          <a:p>
            <a:pPr defTabSz="1219110">
              <a:defRPr/>
            </a:pPr>
            <a:endParaRPr lang="en-US" sz="1867" dirty="0">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a:ext uri="{909E8E84-426E-40dd-AFC4-6F175D3DCCD1}"/>
            <a:ext uri="{91240B29-F687-4f45-9708-019B960494DF}"/>
          </a:extLst>
        </p:spPr>
        <p:txBody>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smtClean="0"/>
              <a:t>Click to edit Master title style</a:t>
            </a:r>
            <a:endParaRPr lang="en-US" dirty="0"/>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lvl="0"/>
            <a:r>
              <a:rPr lang="en-US" smtClean="0"/>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lvl="0"/>
            <a:r>
              <a:rPr lang="en-US" smtClean="0"/>
              <a:t>Edit Master text styles</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15"/>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89093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7" name="Rectangle 6"/>
          <p:cNvSpPr/>
          <p:nvPr/>
        </p:nvSpPr>
        <p:spPr bwMode="white">
          <a:xfrm flipH="1">
            <a:off x="0" y="0"/>
            <a:ext cx="4025900" cy="59436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lIns="121920" tIns="60960" rIns="121920" bIns="60960"/>
          <a:lstStyle/>
          <a:p>
            <a:pPr defTabSz="1219110">
              <a:defRPr/>
            </a:pPr>
            <a:endParaRPr lang="en-US" sz="1867" dirty="0">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a:ext uri="{909E8E84-426E-40dd-AFC4-6F175D3DCCD1}"/>
            <a:ext uri="{91240B29-F687-4f45-9708-019B960494DF}"/>
          </a:extLst>
        </p:spPr>
        <p:txBody>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smtClean="0"/>
              <a:t>Click to edit Master title style</a:t>
            </a:r>
            <a:endParaRPr lang="en-US" dirty="0"/>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lvl="0"/>
            <a:r>
              <a:rPr lang="en-US" smtClean="0"/>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lvl="0"/>
            <a:r>
              <a:rPr lang="en-US" smtClean="0"/>
              <a:t>Edit Master text styles</a:t>
            </a:r>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15"/>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333312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lvl="0"/>
            <a:r>
              <a:rPr lang="en-US" smtClean="0"/>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lvl="0"/>
            <a:r>
              <a:rPr lang="en-US" smtClean="0"/>
              <a:t>Edit Master text styles</a:t>
            </a:r>
          </a:p>
        </p:txBody>
      </p:sp>
      <p:sp>
        <p:nvSpPr>
          <p:cNvPr id="12" name="Title 1"/>
          <p:cNvSpPr>
            <a:spLocks noGrp="1"/>
          </p:cNvSpPr>
          <p:nvPr>
            <p:ph type="title"/>
          </p:nvPr>
        </p:nvSpPr>
        <p:spPr>
          <a:xfrm>
            <a:off x="596039" y="640087"/>
            <a:ext cx="3151872" cy="5211156"/>
          </a:xfrm>
          <a:prstGeom prst="rect">
            <a:avLst/>
          </a:prstGeom>
        </p:spPr>
        <p:txBody>
          <a:bodyPr anchor="t"/>
          <a:lstStyle>
            <a:lvl1pPr>
              <a:defRPr sz="3733" b="1" i="0" spc="-67" baseline="0">
                <a:solidFill>
                  <a:schemeClr val="tx2"/>
                </a:solidFill>
                <a:latin typeface="Arial Bold"/>
                <a:ea typeface="Arial Bold"/>
                <a:cs typeface="Arial Bold"/>
              </a:defRPr>
            </a:lvl1pPr>
          </a:lstStyle>
          <a:p>
            <a:r>
              <a:rPr lang="en-US" smtClean="0"/>
              <a:t>Click to edit Master title style</a:t>
            </a:r>
            <a:endParaRPr lang="en-US" dirty="0"/>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a:ext uri="{909E8E84-426E-40dd-AFC4-6F175D3DCCD1}"/>
            <a:ext uri="{91240B29-F687-4f45-9708-019B960494DF}"/>
          </a:extLst>
        </p:spPr>
        <p:txBody>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
        <p:nvSpPr>
          <p:cNvPr id="7" name="Footer Placeholder 1">
            <a:extLst>
              <a:ext uri="{FF2B5EF4-FFF2-40B4-BE49-F238E27FC236}">
                <a16:creationId xmlns:a16="http://schemas.microsoft.com/office/drawing/2014/main" id="{F80965F1-6FE7-F54C-8055-5286955BDB02}"/>
              </a:ext>
            </a:extLst>
          </p:cNvPr>
          <p:cNvSpPr>
            <a:spLocks noGrp="1"/>
          </p:cNvSpPr>
          <p:nvPr>
            <p:ph type="ftr" sz="quarter" idx="15"/>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172827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642938" y="64182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defRPr/>
            </a:pPr>
            <a:endParaRPr lang="en-US" altLang="en-US" sz="3200" b="1" smtClean="0">
              <a:solidFill>
                <a:srgbClr val="001641"/>
              </a:solidFill>
              <a:cs typeface="Arial" panose="020B0604020202020204" pitchFamily="34" charset="0"/>
            </a:endParaRPr>
          </a:p>
        </p:txBody>
      </p:sp>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248D9E72-72C2-A744-B9ED-14BA26620449}"/>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2681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p:txBody>
      </p:sp>
      <p:sp>
        <p:nvSpPr>
          <p:cNvPr id="6" name="Footer Placeholder 1">
            <a:extLst>
              <a:ext uri="{FF2B5EF4-FFF2-40B4-BE49-F238E27FC236}">
                <a16:creationId xmlns:a16="http://schemas.microsoft.com/office/drawing/2014/main" id="{F80965F1-6FE7-F54C-8055-5286955BDB02}"/>
              </a:ext>
            </a:extLst>
          </p:cNvPr>
          <p:cNvSpPr>
            <a:spLocks noGrp="1"/>
          </p:cNvSpPr>
          <p:nvPr>
            <p:ph type="ftr" sz="quarter" idx="11"/>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892010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a:extLst>
              <a:ext uri="{FF2B5EF4-FFF2-40B4-BE49-F238E27FC236}">
                <a16:creationId xmlns:a16="http://schemas.microsoft.com/office/drawing/2014/main" id="{F80965F1-6FE7-F54C-8055-5286955BDB02}"/>
              </a:ext>
            </a:extLst>
          </p:cNvPr>
          <p:cNvSpPr>
            <a:spLocks noGrp="1"/>
          </p:cNvSpPr>
          <p:nvPr>
            <p:ph type="ftr" sz="quarter" idx="11"/>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336481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1">
            <a:extLst>
              <a:ext uri="{FF2B5EF4-FFF2-40B4-BE49-F238E27FC236}">
                <a16:creationId xmlns:a16="http://schemas.microsoft.com/office/drawing/2014/main" id="{F80965F1-6FE7-F54C-8055-5286955BDB02}"/>
              </a:ext>
            </a:extLst>
          </p:cNvPr>
          <p:cNvSpPr>
            <a:spLocks noGrp="1"/>
          </p:cNvSpPr>
          <p:nvPr>
            <p:ph type="ftr" sz="quarter" idx="12"/>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223072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4" name="Footer Placeholder 1">
            <a:extLst>
              <a:ext uri="{FF2B5EF4-FFF2-40B4-BE49-F238E27FC236}">
                <a16:creationId xmlns:a16="http://schemas.microsoft.com/office/drawing/2014/main" id="{F80965F1-6FE7-F54C-8055-5286955BDB02}"/>
              </a:ext>
            </a:extLst>
          </p:cNvPr>
          <p:cNvSpPr>
            <a:spLocks noGrp="1"/>
          </p:cNvSpPr>
          <p:nvPr>
            <p:ph type="ftr" sz="quarter" idx="10"/>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57132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ay Diamond Pattern">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59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314157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9" name="Content Placeholder 2"/>
          <p:cNvSpPr>
            <a:spLocks noGrp="1"/>
          </p:cNvSpPr>
          <p:nvPr>
            <p:ph idx="10"/>
          </p:nvPr>
        </p:nvSpPr>
        <p:spPr>
          <a:xfrm>
            <a:off x="609600" y="4047574"/>
            <a:ext cx="3193144"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11" name="Content Placeholder 2"/>
          <p:cNvSpPr>
            <a:spLocks noGrp="1"/>
          </p:cNvSpPr>
          <p:nvPr>
            <p:ph idx="12"/>
          </p:nvPr>
        </p:nvSpPr>
        <p:spPr>
          <a:xfrm>
            <a:off x="4507895" y="4047574"/>
            <a:ext cx="3018973"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13" name="Content Placeholder 2"/>
          <p:cNvSpPr>
            <a:spLocks noGrp="1"/>
          </p:cNvSpPr>
          <p:nvPr>
            <p:ph idx="14"/>
          </p:nvPr>
        </p:nvSpPr>
        <p:spPr>
          <a:xfrm>
            <a:off x="8232019" y="4047574"/>
            <a:ext cx="3350381"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smtClean="0"/>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rtlCol="0" anchor="ctr">
            <a:noAutofit/>
          </a:bodyPr>
          <a:lstStyle>
            <a:lvl1pPr marL="0" indent="0" algn="ctr">
              <a:buNone/>
              <a:defRPr sz="1467" b="1" i="0">
                <a:solidFill>
                  <a:schemeClr val="accent2"/>
                </a:solidFill>
                <a:latin typeface="Arial Bold"/>
                <a:cs typeface="Arial Bold"/>
              </a:defRPr>
            </a:lvl1pPr>
          </a:lstStyle>
          <a:p>
            <a:pPr lvl="0"/>
            <a:r>
              <a:rPr lang="en-US" noProof="0" smtClean="0"/>
              <a:t>Click icon to add picture</a:t>
            </a:r>
            <a:endParaRPr lang="en-US" noProof="0"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rtlCol="0" anchor="ctr">
            <a:noAutofit/>
          </a:bodyPr>
          <a:lstStyle>
            <a:lvl1pPr marL="0" indent="0" algn="ctr">
              <a:buNone/>
              <a:defRPr sz="1467" b="1" i="0">
                <a:solidFill>
                  <a:schemeClr val="accent2"/>
                </a:solidFill>
                <a:latin typeface="Arial Bold"/>
                <a:cs typeface="Arial Bold"/>
              </a:defRPr>
            </a:lvl1pPr>
          </a:lstStyle>
          <a:p>
            <a:pPr lvl="0"/>
            <a:r>
              <a:rPr lang="en-US" noProof="0" smtClean="0"/>
              <a:t>Click icon to add picture</a:t>
            </a:r>
            <a:endParaRPr lang="en-US" noProof="0"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rtlCol="0" anchor="ctr">
            <a:noAutofit/>
          </a:bodyPr>
          <a:lstStyle>
            <a:lvl1pPr marL="0" indent="0" algn="ctr">
              <a:buNone/>
              <a:defRPr sz="1467" b="1" i="0">
                <a:solidFill>
                  <a:schemeClr val="accent2"/>
                </a:solidFill>
                <a:latin typeface="Arial Bold"/>
                <a:cs typeface="Arial Bold"/>
              </a:defRPr>
            </a:lvl1pPr>
          </a:lstStyle>
          <a:p>
            <a:pPr lvl="0"/>
            <a:r>
              <a:rPr lang="en-US" noProof="0" smtClean="0"/>
              <a:t>Click icon to add picture</a:t>
            </a:r>
            <a:endParaRPr lang="en-US" noProof="0" dirty="0"/>
          </a:p>
        </p:txBody>
      </p:sp>
      <p:sp>
        <p:nvSpPr>
          <p:cNvPr id="14" name="Footer Placeholder 1">
            <a:extLst>
              <a:ext uri="{FF2B5EF4-FFF2-40B4-BE49-F238E27FC236}">
                <a16:creationId xmlns:a16="http://schemas.microsoft.com/office/drawing/2014/main" id="{F80965F1-6FE7-F54C-8055-5286955BDB02}"/>
              </a:ext>
            </a:extLst>
          </p:cNvPr>
          <p:cNvSpPr>
            <a:spLocks noGrp="1"/>
          </p:cNvSpPr>
          <p:nvPr>
            <p:ph type="ftr" sz="quarter" idx="18"/>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626251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333" i="1">
                <a:latin typeface="Georgia" panose="02040502050405020303" pitchFamily="18" charset="0"/>
              </a:defRPr>
            </a:lvl1pPr>
          </a:lstStyle>
          <a:p>
            <a:pPr lvl="0"/>
            <a:r>
              <a:rPr lang="en-US" smtClean="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p:nvPr>
        </p:nvSpPr>
        <p:spPr>
          <a:xfrm>
            <a:off x="7422509" y="1817875"/>
            <a:ext cx="3124200" cy="3084091"/>
          </a:xfrm>
          <a:prstGeom prst="ellipse">
            <a:avLst/>
          </a:prstGeom>
        </p:spPr>
        <p:txBody>
          <a:bodyPr rtlCol="0" anchor="ctr">
            <a:noAutofit/>
          </a:bodyPr>
          <a:lstStyle>
            <a:lvl1pPr marL="0" indent="0" algn="ctr">
              <a:buNone/>
              <a:defRPr b="1" i="0">
                <a:solidFill>
                  <a:schemeClr val="accent2"/>
                </a:solidFill>
                <a:latin typeface="Arial Bold"/>
                <a:cs typeface="Arial Bold"/>
              </a:defRPr>
            </a:lvl1pPr>
          </a:lstStyle>
          <a:p>
            <a:pPr lvl="0"/>
            <a:r>
              <a:rPr lang="en-US" noProof="0" smtClean="0"/>
              <a:t>Click icon to add picture</a:t>
            </a:r>
            <a:endParaRPr lang="en-US" noProof="0" dirty="0"/>
          </a:p>
        </p:txBody>
      </p:sp>
      <p:sp>
        <p:nvSpPr>
          <p:cNvPr id="6" name="Footer Placeholder 1">
            <a:extLst>
              <a:ext uri="{FF2B5EF4-FFF2-40B4-BE49-F238E27FC236}">
                <a16:creationId xmlns:a16="http://schemas.microsoft.com/office/drawing/2014/main" id="{F80965F1-6FE7-F54C-8055-5286955BDB02}"/>
              </a:ext>
            </a:extLst>
          </p:cNvPr>
          <p:cNvSpPr>
            <a:spLocks noGrp="1"/>
          </p:cNvSpPr>
          <p:nvPr>
            <p:ph type="ftr" sz="quarter" idx="12"/>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249516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12" name="Footer Placeholder 1">
            <a:extLst>
              <a:ext uri="{FF2B5EF4-FFF2-40B4-BE49-F238E27FC236}">
                <a16:creationId xmlns:a16="http://schemas.microsoft.com/office/drawing/2014/main" id="{F80965F1-6FE7-F54C-8055-5286955BDB02}"/>
              </a:ext>
            </a:extLst>
          </p:cNvPr>
          <p:cNvSpPr>
            <a:spLocks noGrp="1"/>
          </p:cNvSpPr>
          <p:nvPr>
            <p:ph type="ftr" sz="quarter" idx="58"/>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3326555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p:nvPr>
        </p:nvSpPr>
        <p:spPr>
          <a:xfrm>
            <a:off x="6096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p:nvPr>
        </p:nvSpPr>
        <p:spPr>
          <a:xfrm>
            <a:off x="3475833"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p:nvPr>
        </p:nvSpPr>
        <p:spPr>
          <a:xfrm>
            <a:off x="6253167"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p:nvPr>
        </p:nvSpPr>
        <p:spPr>
          <a:xfrm>
            <a:off x="90305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p:nvPr>
        </p:nvSpPr>
        <p:spPr>
          <a:xfrm>
            <a:off x="6096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p:nvPr>
        </p:nvSpPr>
        <p:spPr>
          <a:xfrm>
            <a:off x="3475833"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p:nvPr>
        </p:nvSpPr>
        <p:spPr>
          <a:xfrm>
            <a:off x="6253167"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p:nvPr>
        </p:nvSpPr>
        <p:spPr>
          <a:xfrm>
            <a:off x="90305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p:nvPr>
        </p:nvSpPr>
        <p:spPr>
          <a:xfrm>
            <a:off x="20320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p:nvPr>
        </p:nvSpPr>
        <p:spPr>
          <a:xfrm>
            <a:off x="48768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p:nvPr>
        </p:nvSpPr>
        <p:spPr>
          <a:xfrm>
            <a:off x="7675567"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smtClean="0"/>
              <a:t>Edit Master text styles</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smtClean="0"/>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lIns="0" rIns="0" rtlCol="0" anchor="ctr">
            <a:noAutofit/>
          </a:bodyPr>
          <a:lstStyle>
            <a:lvl1pPr marL="0" indent="0" algn="ctr">
              <a:buNone/>
              <a:defRPr sz="1067" b="1" i="0">
                <a:solidFill>
                  <a:schemeClr val="accent3"/>
                </a:solidFill>
                <a:latin typeface="Arial Bold"/>
                <a:cs typeface="Arial Bold"/>
              </a:defRPr>
            </a:lvl1pPr>
          </a:lstStyle>
          <a:p>
            <a:pPr lvl="0"/>
            <a:r>
              <a:rPr lang="en-US" noProof="0" smtClean="0"/>
              <a:t>Click icon to add picture</a:t>
            </a:r>
            <a:endParaRPr lang="en-US" noProof="0" dirty="0"/>
          </a:p>
        </p:txBody>
      </p:sp>
      <p:sp>
        <p:nvSpPr>
          <p:cNvPr id="36" name="Footer Placeholder 1">
            <a:extLst>
              <a:ext uri="{FF2B5EF4-FFF2-40B4-BE49-F238E27FC236}">
                <a16:creationId xmlns:a16="http://schemas.microsoft.com/office/drawing/2014/main" id="{F80965F1-6FE7-F54C-8055-5286955BDB02}"/>
              </a:ext>
            </a:extLst>
          </p:cNvPr>
          <p:cNvSpPr>
            <a:spLocks noGrp="1"/>
          </p:cNvSpPr>
          <p:nvPr>
            <p:ph type="ftr" sz="quarter" idx="53"/>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1709792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smtClean="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smtClean="0"/>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smtClean="0"/>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smtClean="0"/>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7" name="Footer Placeholder 1">
            <a:extLst>
              <a:ext uri="{FF2B5EF4-FFF2-40B4-BE49-F238E27FC236}">
                <a16:creationId xmlns:a16="http://schemas.microsoft.com/office/drawing/2014/main" id="{F80965F1-6FE7-F54C-8055-5286955BDB02}"/>
              </a:ext>
            </a:extLst>
          </p:cNvPr>
          <p:cNvSpPr>
            <a:spLocks noGrp="1"/>
          </p:cNvSpPr>
          <p:nvPr>
            <p:ph type="ftr" sz="quarter" idx="13"/>
          </p:nvPr>
        </p:nvSpPr>
        <p:spPr/>
        <p:txBody>
          <a:bodyPr/>
          <a:lstStyle>
            <a:lvl1pPr>
              <a:defRPr/>
            </a:lvl1pPr>
          </a:lstStyle>
          <a:p>
            <a:pPr>
              <a:defRPr/>
            </a:pPr>
            <a:r>
              <a:rPr lang="en-US"/>
              <a:t>SPOT Education</a:t>
            </a:r>
            <a:endParaRPr lang="en-US" dirty="0"/>
          </a:p>
        </p:txBody>
      </p:sp>
    </p:spTree>
    <p:extLst>
      <p:ext uri="{BB962C8B-B14F-4D97-AF65-F5344CB8AC3E}">
        <p14:creationId xmlns:p14="http://schemas.microsoft.com/office/powerpoint/2010/main" val="275075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range Diamond Pattern">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375197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lid Whit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smtClean="0"/>
              <a:t>Click to edit Master title style</a:t>
            </a:r>
            <a:endParaRPr lang="en-US" dirty="0"/>
          </a:p>
        </p:txBody>
      </p:sp>
      <p:sp>
        <p:nvSpPr>
          <p:cNvPr id="4"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333031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as Background">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593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968A6AA5-985B-834D-B634-0F44C8D2C78E}"/>
              </a:ext>
            </a:extLst>
          </p:cNvPr>
          <p:cNvSpPr>
            <a:spLocks noGrp="1"/>
          </p:cNvSpPr>
          <p:nvPr>
            <p:ph type="subTitle" idx="1"/>
          </p:nvPr>
        </p:nvSpPr>
        <p:spPr bwMode="white">
          <a:xfrm>
            <a:off x="594784" y="4681561"/>
            <a:ext cx="6499576" cy="578011"/>
          </a:xfrm>
          <a:prstGeom prst="rect">
            <a:avLst/>
          </a:prstGeom>
        </p:spPr>
        <p:txBody>
          <a:bodyPr lIns="0">
            <a:noAutofit/>
          </a:bodyPr>
          <a:lstStyle>
            <a:lvl1pPr marL="0" indent="0" algn="l">
              <a:buNone/>
              <a:defRPr sz="1867"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11" name="Title 1">
            <a:extLst>
              <a:ext uri="{FF2B5EF4-FFF2-40B4-BE49-F238E27FC236}">
                <a16:creationId xmlns:a16="http://schemas.microsoft.com/office/drawing/2014/main" id="{78EBF7A3-23CF-FC41-B1B2-B203C4485DBC}"/>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154491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Navy Oversized Pattern">
    <p:bg>
      <p:bgPr>
        <a:solidFill>
          <a:schemeClr val="tx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97D87A85-1C95-284D-86C3-B5253763EB99}"/>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5"/>
          <p:cNvSpPr>
            <a:spLocks noGrp="1"/>
          </p:cNvSpPr>
          <p:nvPr>
            <p:ph type="body" sz="quarter" idx="1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smtClean="0"/>
              <a:t>Edit Master text styles</a:t>
            </a:r>
          </a:p>
        </p:txBody>
      </p:sp>
    </p:spTree>
    <p:extLst>
      <p:ext uri="{BB962C8B-B14F-4D97-AF65-F5344CB8AC3E}">
        <p14:creationId xmlns:p14="http://schemas.microsoft.com/office/powerpoint/2010/main" val="105416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6296025"/>
            <a:ext cx="328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70241129-C689-4E59-8117-C4A7C05652A3}" type="slidenum">
              <a:rPr lang="en-US" altLang="en-US" sz="1200" smtClean="0">
                <a:solidFill>
                  <a:srgbClr val="58595B"/>
                </a:solidFill>
                <a:cs typeface="Arial" panose="020B0604020202020204" pitchFamily="34" charset="0"/>
              </a:rPr>
              <a:pPr eaLnBrk="1" hangingPunct="1">
                <a:defRPr/>
              </a:pPr>
              <a:t>‹#›</a:t>
            </a:fld>
            <a:r>
              <a:rPr lang="en-US" altLang="en-US" sz="1200" smtClean="0">
                <a:solidFill>
                  <a:schemeClr val="accent2"/>
                </a:solidFill>
                <a:cs typeface="Arial" panose="020B0604020202020204" pitchFamily="34" charset="0"/>
              </a:rPr>
              <a:t>  </a:t>
            </a:r>
            <a:r>
              <a:rPr lang="en-US" altLang="en-US" sz="1200" smtClean="0">
                <a:solidFill>
                  <a:srgbClr val="A5A59E"/>
                </a:solidFill>
                <a:cs typeface="Arial" panose="020B0604020202020204" pitchFamily="34" charset="0"/>
              </a:rPr>
              <a:t> </a:t>
            </a:r>
            <a:endParaRPr lang="en-US" altLang="en-US" sz="1200" smtClean="0">
              <a:solidFill>
                <a:schemeClr val="bg1"/>
              </a:solidFill>
              <a:cs typeface="Arial" panose="020B0604020202020204" pitchFamily="34" charset="0"/>
            </a:endParaRPr>
          </a:p>
        </p:txBody>
      </p:sp>
      <p:cxnSp>
        <p:nvCxnSpPr>
          <p:cNvPr id="5" name="Straight Connector 4">
            <a:extLst>
              <a:ext uri="{FF2B5EF4-FFF2-40B4-BE49-F238E27FC236}">
                <a16:creationId xmlns:a16="http://schemas.microsoft.com/office/drawing/2014/main" id="{745E869E-C5D6-DA4D-8C79-657818C673A7}"/>
              </a:ext>
            </a:extLst>
          </p:cNvPr>
          <p:cNvCxnSpPr/>
          <p:nvPr userDrawn="1"/>
        </p:nvCxnSpPr>
        <p:spPr>
          <a:xfrm>
            <a:off x="884238" y="6335713"/>
            <a:ext cx="0" cy="16351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7"/>
            <a:ext cx="10515600" cy="4323404"/>
          </a:xfrm>
          <a:prstGeom prst="rect">
            <a:avLst/>
          </a:prstGeom>
        </p:spPr>
        <p:txBody>
          <a:bodyPr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6" name="Footer Placeholder 1">
            <a:extLst>
              <a:ext uri="{FF2B5EF4-FFF2-40B4-BE49-F238E27FC236}">
                <a16:creationId xmlns:a16="http://schemas.microsoft.com/office/drawing/2014/main" id="{248D9E72-72C2-A744-B9ED-14BA26620449}"/>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204137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eft Orange Bar">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609600" y="6296025"/>
            <a:ext cx="328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F546A3AE-7CB1-4B93-BC13-2A82AC11828E}" type="slidenum">
              <a:rPr lang="en-US" altLang="en-US" sz="1200" smtClean="0">
                <a:solidFill>
                  <a:srgbClr val="58595B"/>
                </a:solidFill>
                <a:cs typeface="Arial" panose="020B0604020202020204" pitchFamily="34" charset="0"/>
              </a:rPr>
              <a:pPr eaLnBrk="1" hangingPunct="1">
                <a:defRPr/>
              </a:pPr>
              <a:t>‹#›</a:t>
            </a:fld>
            <a:r>
              <a:rPr lang="en-US" altLang="en-US" sz="1200" smtClean="0">
                <a:solidFill>
                  <a:schemeClr val="accent2"/>
                </a:solidFill>
                <a:cs typeface="Arial" panose="020B0604020202020204" pitchFamily="34" charset="0"/>
              </a:rPr>
              <a:t>  </a:t>
            </a:r>
            <a:r>
              <a:rPr lang="en-US" altLang="en-US" sz="1200" smtClean="0">
                <a:solidFill>
                  <a:srgbClr val="A5A59E"/>
                </a:solidFill>
                <a:cs typeface="Arial" panose="020B0604020202020204" pitchFamily="34" charset="0"/>
              </a:rPr>
              <a:t> </a:t>
            </a:r>
            <a:endParaRPr lang="en-US" altLang="en-US" sz="1200" smtClean="0">
              <a:solidFill>
                <a:schemeClr val="bg1"/>
              </a:solidFill>
              <a:cs typeface="Arial" panose="020B0604020202020204" pitchFamily="34" charset="0"/>
            </a:endParaRPr>
          </a:p>
        </p:txBody>
      </p:sp>
      <p:cxnSp>
        <p:nvCxnSpPr>
          <p:cNvPr id="8" name="Straight Connector 7">
            <a:extLst>
              <a:ext uri="{FF2B5EF4-FFF2-40B4-BE49-F238E27FC236}">
                <a16:creationId xmlns:a16="http://schemas.microsoft.com/office/drawing/2014/main" id="{745E869E-C5D6-DA4D-8C79-657818C673A7}"/>
              </a:ext>
            </a:extLst>
          </p:cNvPr>
          <p:cNvCxnSpPr/>
          <p:nvPr userDrawn="1"/>
        </p:nvCxnSpPr>
        <p:spPr>
          <a:xfrm>
            <a:off x="884238" y="6335713"/>
            <a:ext cx="0" cy="16351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a:ext uri="{909E8E84-426E-40dd-AFC4-6F175D3DCCD1}"/>
            <a:ext uri="{91240B29-F687-4f45-9708-019B960494DF}"/>
          </a:extLst>
        </p:spPr>
        <p:txBody>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smtClean="0"/>
              <a:t>Click to edit Master title style</a:t>
            </a:r>
            <a:endParaRPr lang="en-US" dirty="0"/>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smtClean="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lvl="0"/>
            <a:r>
              <a:rPr lang="en-US" smtClean="0"/>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lvl="0"/>
            <a:r>
              <a:rPr lang="en-US" smtClean="0"/>
              <a:t>Edit Master text styles</a:t>
            </a:r>
          </a:p>
        </p:txBody>
      </p:sp>
      <p:sp>
        <p:nvSpPr>
          <p:cNvPr id="10" name="Footer Placeholder 1">
            <a:extLst>
              <a:ext uri="{FF2B5EF4-FFF2-40B4-BE49-F238E27FC236}">
                <a16:creationId xmlns:a16="http://schemas.microsoft.com/office/drawing/2014/main" id="{C6263844-DAB8-9E47-AAB4-20EC43D98D50}"/>
              </a:ext>
            </a:extLst>
          </p:cNvPr>
          <p:cNvSpPr>
            <a:spLocks noGrp="1"/>
          </p:cNvSpPr>
          <p:nvPr>
            <p:ph type="ftr" sz="quarter" idx="15"/>
          </p:nvPr>
        </p:nvSpPr>
        <p:spPr/>
        <p:txBody>
          <a:bodyPr/>
          <a:lstStyle>
            <a:lvl1pPr>
              <a:defRPr sz="1200">
                <a:solidFill>
                  <a:schemeClr val="accent3"/>
                </a:solidFill>
              </a:defRPr>
            </a:lvl1pPr>
          </a:lstStyle>
          <a:p>
            <a:pPr>
              <a:defRPr/>
            </a:pPr>
            <a:r>
              <a:rPr lang="en-US"/>
              <a:t>SPOT Education</a:t>
            </a:r>
            <a:endParaRPr lang="en-US" dirty="0"/>
          </a:p>
        </p:txBody>
      </p:sp>
    </p:spTree>
    <p:extLst>
      <p:ext uri="{BB962C8B-B14F-4D97-AF65-F5344CB8AC3E}">
        <p14:creationId xmlns:p14="http://schemas.microsoft.com/office/powerpoint/2010/main" val="142295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09600" y="6296025"/>
            <a:ext cx="328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3EA10AE8-E30F-4BB7-9009-B3C72885ECBC}" type="slidenum">
              <a:rPr lang="en-US" altLang="en-US" sz="1200" smtClean="0">
                <a:solidFill>
                  <a:srgbClr val="58595B"/>
                </a:solidFill>
                <a:cs typeface="Arial" panose="020B0604020202020204" pitchFamily="34" charset="0"/>
              </a:rPr>
              <a:pPr eaLnBrk="1" hangingPunct="1">
                <a:defRPr/>
              </a:pPr>
              <a:t>‹#›</a:t>
            </a:fld>
            <a:r>
              <a:rPr lang="en-US" altLang="en-US" sz="1200" smtClean="0">
                <a:solidFill>
                  <a:schemeClr val="accent2"/>
                </a:solidFill>
                <a:cs typeface="Arial" panose="020B0604020202020204" pitchFamily="34" charset="0"/>
              </a:rPr>
              <a:t>  </a:t>
            </a:r>
            <a:r>
              <a:rPr lang="en-US" altLang="en-US" sz="1200" smtClean="0">
                <a:solidFill>
                  <a:srgbClr val="A5A59E"/>
                </a:solidFill>
                <a:cs typeface="Arial" panose="020B0604020202020204" pitchFamily="34" charset="0"/>
              </a:rPr>
              <a:t> </a:t>
            </a:r>
            <a:endParaRPr lang="en-US" altLang="en-US" sz="1200" smtClean="0">
              <a:solidFill>
                <a:schemeClr val="bg1"/>
              </a:solidFill>
              <a:cs typeface="Arial" panose="020B0604020202020204" pitchFamily="34" charset="0"/>
            </a:endParaRPr>
          </a:p>
        </p:txBody>
      </p:sp>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smtClean="0"/>
              <a:t>Click to edit Master title style</a:t>
            </a:r>
            <a:endParaRPr lang="en-US" dirty="0"/>
          </a:p>
        </p:txBody>
      </p:sp>
      <p:sp>
        <p:nvSpPr>
          <p:cNvPr id="6" name="Footer Placeholder 1">
            <a:extLst>
              <a:ext uri="{FF2B5EF4-FFF2-40B4-BE49-F238E27FC236}">
                <a16:creationId xmlns:a16="http://schemas.microsoft.com/office/drawing/2014/main" id="{C6263844-DAB8-9E47-AAB4-20EC43D98D50}"/>
              </a:ext>
            </a:extLst>
          </p:cNvPr>
          <p:cNvSpPr>
            <a:spLocks noGrp="1"/>
          </p:cNvSpPr>
          <p:nvPr>
            <p:ph type="ftr" sz="quarter" idx="10"/>
          </p:nvPr>
        </p:nvSpPr>
        <p:spPr/>
        <p:txBody>
          <a:bodyPr/>
          <a:lstStyle>
            <a:lvl1pPr>
              <a:defRPr sz="1200">
                <a:solidFill>
                  <a:schemeClr val="accent3"/>
                </a:solidFill>
              </a:defRPr>
            </a:lvl1pPr>
          </a:lstStyle>
          <a:p>
            <a:pPr>
              <a:defRPr/>
            </a:pPr>
            <a:r>
              <a:rPr lang="en-US"/>
              <a:t>SPOT Education</a:t>
            </a:r>
          </a:p>
        </p:txBody>
      </p:sp>
    </p:spTree>
    <p:extLst>
      <p:ext uri="{BB962C8B-B14F-4D97-AF65-F5344CB8AC3E}">
        <p14:creationId xmlns:p14="http://schemas.microsoft.com/office/powerpoint/2010/main" val="3730065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13"/>
          <p:cNvSpPr txBox="1">
            <a:spLocks noChangeArrowheads="1"/>
          </p:cNvSpPr>
          <p:nvPr/>
        </p:nvSpPr>
        <p:spPr bwMode="auto">
          <a:xfrm>
            <a:off x="609600" y="6296025"/>
            <a:ext cx="328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DBB452B2-ACE4-4913-B30E-5495537D8D78}" type="slidenum">
              <a:rPr lang="en-US" altLang="en-US" sz="1200" smtClean="0">
                <a:solidFill>
                  <a:srgbClr val="58595B"/>
                </a:solidFill>
                <a:cs typeface="Arial" panose="020B0604020202020204" pitchFamily="34" charset="0"/>
              </a:rPr>
              <a:pPr eaLnBrk="1" hangingPunct="1">
                <a:defRPr/>
              </a:pPr>
              <a:t>‹#›</a:t>
            </a:fld>
            <a:r>
              <a:rPr lang="en-US" altLang="en-US" sz="1200" smtClean="0">
                <a:solidFill>
                  <a:schemeClr val="accent2"/>
                </a:solidFill>
                <a:cs typeface="Arial" panose="020B0604020202020204" pitchFamily="34" charset="0"/>
              </a:rPr>
              <a:t>  </a:t>
            </a:r>
            <a:r>
              <a:rPr lang="en-US" altLang="en-US" sz="1200" smtClean="0">
                <a:solidFill>
                  <a:srgbClr val="A5A59E"/>
                </a:solidFill>
                <a:cs typeface="Arial" panose="020B0604020202020204" pitchFamily="34" charset="0"/>
              </a:rPr>
              <a:t> </a:t>
            </a:r>
            <a:endParaRPr lang="en-US" altLang="en-US" sz="1200" smtClean="0">
              <a:solidFill>
                <a:schemeClr val="bg1"/>
              </a:solidFill>
              <a:cs typeface="Arial" panose="020B0604020202020204" pitchFamily="34" charset="0"/>
            </a:endParaRPr>
          </a:p>
        </p:txBody>
      </p:sp>
      <p:sp>
        <p:nvSpPr>
          <p:cNvPr id="1027" name="Title Placeholder 14"/>
          <p:cNvSpPr>
            <a:spLocks noGrp="1"/>
          </p:cNvSpPr>
          <p:nvPr>
            <p:ph type="title"/>
          </p:nvPr>
        </p:nvSpPr>
        <p:spPr bwMode="auto">
          <a:xfrm>
            <a:off x="609600" y="331788"/>
            <a:ext cx="10972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Title</a:t>
            </a:r>
          </a:p>
        </p:txBody>
      </p:sp>
      <p:cxnSp>
        <p:nvCxnSpPr>
          <p:cNvPr id="4" name="Straight Connector 3">
            <a:extLst>
              <a:ext uri="{FF2B5EF4-FFF2-40B4-BE49-F238E27FC236}">
                <a16:creationId xmlns:a16="http://schemas.microsoft.com/office/drawing/2014/main" id="{745E869E-C5D6-DA4D-8C79-657818C673A7}"/>
              </a:ext>
            </a:extLst>
          </p:cNvPr>
          <p:cNvCxnSpPr/>
          <p:nvPr/>
        </p:nvCxnSpPr>
        <p:spPr>
          <a:xfrm>
            <a:off x="884238" y="6335713"/>
            <a:ext cx="0" cy="16351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29" name="Text Placeholder 17"/>
          <p:cNvSpPr>
            <a:spLocks noGrp="1"/>
          </p:cNvSpPr>
          <p:nvPr>
            <p:ph type="body" idx="1"/>
          </p:nvPr>
        </p:nvSpPr>
        <p:spPr bwMode="auto">
          <a:xfrm>
            <a:off x="609600" y="1658938"/>
            <a:ext cx="1051560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263" y="6243638"/>
            <a:ext cx="3132137" cy="331787"/>
          </a:xfrm>
          <a:prstGeom prst="rect">
            <a:avLst/>
          </a:prstGeom>
        </p:spPr>
        <p:txBody>
          <a:bodyPr lIns="0" tIns="0" rIns="0" bIns="0"/>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fontAlgn="auto">
              <a:lnSpc>
                <a:spcPct val="110000"/>
              </a:lnSpc>
              <a:spcBef>
                <a:spcPts val="0"/>
              </a:spcBef>
              <a:spcAft>
                <a:spcPts val="0"/>
              </a:spcAft>
              <a:defRPr/>
            </a:pPr>
            <a:r>
              <a:rPr lang="en-US" sz="933" dirty="0" smtClean="0">
                <a:solidFill>
                  <a:schemeClr val="accent4">
                    <a:lumMod val="75000"/>
                  </a:schemeClr>
                </a:solidFill>
                <a:cs typeface="Arial"/>
              </a:rPr>
              <a:t>CONFIDENTIAL </a:t>
            </a:r>
            <a:r>
              <a:rPr lang="en-US" sz="933" dirty="0">
                <a:solidFill>
                  <a:schemeClr val="accent4">
                    <a:lumMod val="75000"/>
                  </a:schemeClr>
                </a:solidFill>
                <a:cs typeface="Arial"/>
              </a:rPr>
              <a:t>– Contains proprietary </a:t>
            </a:r>
            <a:r>
              <a:rPr lang="en-US" sz="933" dirty="0" smtClean="0">
                <a:solidFill>
                  <a:schemeClr val="accent4">
                    <a:lumMod val="75000"/>
                  </a:schemeClr>
                </a:solidFill>
                <a:cs typeface="Arial"/>
              </a:rPr>
              <a:t>information.</a:t>
            </a:r>
          </a:p>
          <a:p>
            <a:pPr marL="10584" indent="-10584" fontAlgn="auto">
              <a:lnSpc>
                <a:spcPct val="110000"/>
              </a:lnSpc>
              <a:spcBef>
                <a:spcPts val="0"/>
              </a:spcBef>
              <a:spcAft>
                <a:spcPts val="0"/>
              </a:spcAft>
              <a:defRPr/>
            </a:pPr>
            <a:r>
              <a:rPr lang="en-US" sz="933" dirty="0" smtClean="0">
                <a:solidFill>
                  <a:schemeClr val="accent4">
                    <a:lumMod val="75000"/>
                  </a:schemeClr>
                </a:solidFill>
                <a:cs typeface="Arial"/>
              </a:rPr>
              <a:t>Not </a:t>
            </a:r>
            <a:r>
              <a:rPr lang="en-US" sz="933" dirty="0">
                <a:solidFill>
                  <a:schemeClr val="accent4">
                    <a:lumMod val="75000"/>
                  </a:schemeClr>
                </a:solidFill>
                <a:cs typeface="Arial"/>
              </a:rPr>
              <a:t>intended for external distribution.</a:t>
            </a:r>
          </a:p>
        </p:txBody>
      </p:sp>
      <p:sp>
        <p:nvSpPr>
          <p:cNvPr id="11"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5838" y="6296025"/>
            <a:ext cx="4521200" cy="242888"/>
          </a:xfrm>
          <a:prstGeom prst="rect">
            <a:avLst/>
          </a:prstGeom>
        </p:spPr>
        <p:txBody>
          <a:bodyPr wrap="none" lIns="0" anchor="ctr"/>
          <a:lstStyle>
            <a:lvl1pPr eaLnBrk="1" fontAlgn="auto" hangingPunct="1">
              <a:spcBef>
                <a:spcPts val="0"/>
              </a:spcBef>
              <a:spcAft>
                <a:spcPts val="0"/>
              </a:spcAft>
              <a:defRPr sz="1200">
                <a:solidFill>
                  <a:schemeClr val="accent3"/>
                </a:solidFill>
                <a:latin typeface="+mn-lt"/>
                <a:cs typeface="Arial"/>
              </a:defRPr>
            </a:lvl1pPr>
          </a:lstStyle>
          <a:p>
            <a:pPr>
              <a:defRPr/>
            </a:pPr>
            <a:r>
              <a:rPr lang="en-US"/>
              <a:t>SPOT Education</a:t>
            </a:r>
          </a:p>
        </p:txBody>
      </p:sp>
      <p:pic>
        <p:nvPicPr>
          <p:cNvPr id="1032" name="Picture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802938" y="6227763"/>
            <a:ext cx="858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Lst>
  <p:timing>
    <p:tnLst>
      <p:par>
        <p:cTn id="1" dur="indefinite" restart="never" nodeType="tmRoot"/>
      </p:par>
    </p:tnLst>
  </p:timing>
  <p:hf hdr="0" dt="0"/>
  <p:txStyles>
    <p:titleStyle>
      <a:lvl1pPr algn="l" defTabSz="608013" rtl="0" eaLnBrk="0" fontAlgn="base" hangingPunct="0">
        <a:spcBef>
          <a:spcPct val="0"/>
        </a:spcBef>
        <a:spcAft>
          <a:spcPct val="0"/>
        </a:spcAft>
        <a:defRPr sz="3700" b="1" kern="1200">
          <a:solidFill>
            <a:schemeClr val="tx1"/>
          </a:solidFill>
          <a:latin typeface="Arial" panose="020B0604020202020204" pitchFamily="34" charset="0"/>
          <a:ea typeface="+mj-ea"/>
          <a:cs typeface="Arial" panose="020B0604020202020204" pitchFamily="34" charset="0"/>
        </a:defRPr>
      </a:lvl1pPr>
      <a:lvl2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2pPr>
      <a:lvl3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3pPr>
      <a:lvl4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4pPr>
      <a:lvl5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5pPr>
      <a:lvl6pPr marL="4572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6pPr>
      <a:lvl7pPr marL="9144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7pPr>
      <a:lvl8pPr marL="13716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8pPr>
      <a:lvl9pPr marL="18288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9pPr>
    </p:titleStyle>
    <p:bodyStyle>
      <a:lvl1pPr marL="309563" indent="-309563" algn="l" defTabSz="608013" rtl="0" eaLnBrk="0" fontAlgn="base" hangingPunct="0">
        <a:lnSpc>
          <a:spcPct val="110000"/>
        </a:lnSpc>
        <a:spcBef>
          <a:spcPct val="0"/>
        </a:spcBef>
        <a:spcAft>
          <a:spcPts val="800"/>
        </a:spcAft>
        <a:buClr>
          <a:srgbClr val="E35929"/>
        </a:buClr>
        <a:buFont typeface="Arial" panose="020B0604020202020204" pitchFamily="34" charset="0"/>
        <a:buChar char="•"/>
        <a:defRPr sz="2400" kern="1200">
          <a:solidFill>
            <a:srgbClr val="4E4540"/>
          </a:solidFill>
          <a:latin typeface="+mn-lt"/>
          <a:ea typeface="+mn-ea"/>
          <a:cs typeface="Arial" panose="020B0604020202020204" pitchFamily="34" charset="0"/>
        </a:defRPr>
      </a:lvl1pPr>
      <a:lvl2pPr marL="541338" indent="-233363" algn="l" defTabSz="608013" rtl="0" eaLnBrk="0" fontAlgn="base" hangingPunct="0">
        <a:lnSpc>
          <a:spcPct val="110000"/>
        </a:lnSpc>
        <a:spcBef>
          <a:spcPct val="0"/>
        </a:spcBef>
        <a:spcAft>
          <a:spcPts val="800"/>
        </a:spcAft>
        <a:buClr>
          <a:srgbClr val="E35929"/>
        </a:buClr>
        <a:buFont typeface="Courier New" panose="02070309020205020404" pitchFamily="49" charset="0"/>
        <a:buChar char="o"/>
        <a:defRPr kern="1200">
          <a:solidFill>
            <a:srgbClr val="4E4540"/>
          </a:solidFill>
          <a:latin typeface="+mn-lt"/>
          <a:ea typeface="+mn-ea"/>
          <a:cs typeface="Arial" panose="020B0604020202020204" pitchFamily="34" charset="0"/>
        </a:defRPr>
      </a:lvl2pPr>
      <a:lvl3pPr marL="765175" indent="-223838" algn="l" defTabSz="608013" rtl="0" eaLnBrk="0" fontAlgn="base" hangingPunct="0">
        <a:spcBef>
          <a:spcPct val="0"/>
        </a:spcBef>
        <a:spcAft>
          <a:spcPts val="800"/>
        </a:spcAft>
        <a:buClr>
          <a:srgbClr val="E35929"/>
        </a:buClr>
        <a:buFont typeface="Wingdings" panose="05000000000000000000" pitchFamily="2" charset="2"/>
        <a:buChar char="§"/>
        <a:defRPr sz="1600" kern="1200">
          <a:solidFill>
            <a:srgbClr val="4E4540"/>
          </a:solidFill>
          <a:latin typeface="+mn-lt"/>
          <a:ea typeface="+mn-ea"/>
          <a:cs typeface="Arial" panose="020B0604020202020204" pitchFamily="34" charset="0"/>
        </a:defRPr>
      </a:lvl3pPr>
      <a:lvl4pPr marL="998538" indent="-231775" algn="l" defTabSz="608013" rtl="0" eaLnBrk="0" fontAlgn="base" hangingPunct="0">
        <a:spcBef>
          <a:spcPct val="0"/>
        </a:spcBef>
        <a:spcAft>
          <a:spcPts val="800"/>
        </a:spcAft>
        <a:buClr>
          <a:srgbClr val="E35929"/>
        </a:buClr>
        <a:buFont typeface="Arial" panose="020B0604020202020204" pitchFamily="34" charset="0"/>
        <a:buChar char="–"/>
        <a:defRPr sz="1400" kern="1200">
          <a:solidFill>
            <a:srgbClr val="4E4540"/>
          </a:solidFill>
          <a:latin typeface="+mn-lt"/>
          <a:ea typeface="+mn-ea"/>
          <a:cs typeface="Arial" panose="020B0604020202020204" pitchFamily="34" charset="0"/>
        </a:defRPr>
      </a:lvl4pPr>
      <a:lvl5pPr marL="1223963" indent="-233363" algn="l" defTabSz="608013" rtl="0" eaLnBrk="0" fontAlgn="base" hangingPunct="0">
        <a:spcBef>
          <a:spcPct val="20000"/>
        </a:spcBef>
        <a:spcAft>
          <a:spcPct val="0"/>
        </a:spcAft>
        <a:buClr>
          <a:schemeClr val="accent2"/>
        </a:buClr>
        <a:buFont typeface="Arial" panose="020B0604020202020204" pitchFamily="34" charset="0"/>
        <a:buChar char="»"/>
        <a:defRPr sz="1400" kern="1200">
          <a:solidFill>
            <a:srgbClr val="58595B"/>
          </a:solidFill>
          <a:latin typeface="+mn-lt"/>
          <a:ea typeface="+mn-ea"/>
          <a:cs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4"/>
          <p:cNvSpPr>
            <a:spLocks noGrp="1"/>
          </p:cNvSpPr>
          <p:nvPr>
            <p:ph type="title"/>
          </p:nvPr>
        </p:nvSpPr>
        <p:spPr bwMode="auto">
          <a:xfrm>
            <a:off x="609600" y="331788"/>
            <a:ext cx="10972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Title</a:t>
            </a:r>
          </a:p>
        </p:txBody>
      </p:sp>
      <p:sp>
        <p:nvSpPr>
          <p:cNvPr id="2051" name="Text Placeholder 17"/>
          <p:cNvSpPr>
            <a:spLocks noGrp="1"/>
          </p:cNvSpPr>
          <p:nvPr>
            <p:ph type="body" idx="1"/>
          </p:nvPr>
        </p:nvSpPr>
        <p:spPr bwMode="auto">
          <a:xfrm>
            <a:off x="609600" y="1658938"/>
            <a:ext cx="10515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Footer Placeholder 1">
            <a:extLst>
              <a:ext uri="{FF2B5EF4-FFF2-40B4-BE49-F238E27FC236}">
                <a16:creationId xmlns:a16="http://schemas.microsoft.com/office/drawing/2014/main" id="{F80965F1-6FE7-F54C-8055-5286955BDB02}"/>
              </a:ext>
            </a:extLst>
          </p:cNvPr>
          <p:cNvSpPr>
            <a:spLocks noGrp="1"/>
          </p:cNvSpPr>
          <p:nvPr>
            <p:ph type="ftr" sz="quarter" idx="3"/>
          </p:nvPr>
        </p:nvSpPr>
        <p:spPr>
          <a:xfrm>
            <a:off x="985838" y="6296025"/>
            <a:ext cx="4521200" cy="242888"/>
          </a:xfrm>
          <a:prstGeom prst="rect">
            <a:avLst/>
          </a:prstGeom>
        </p:spPr>
        <p:txBody>
          <a:bodyPr wrap="none" lIns="0" anchor="ctr"/>
          <a:lstStyle>
            <a:lvl1pPr eaLnBrk="1" fontAlgn="auto" hangingPunct="1">
              <a:spcBef>
                <a:spcPts val="0"/>
              </a:spcBef>
              <a:spcAft>
                <a:spcPts val="0"/>
              </a:spcAft>
              <a:defRPr sz="1200">
                <a:solidFill>
                  <a:schemeClr val="accent3"/>
                </a:solidFill>
                <a:latin typeface="+mn-lt"/>
                <a:cs typeface="Arial"/>
              </a:defRPr>
            </a:lvl1pPr>
          </a:lstStyle>
          <a:p>
            <a:pPr>
              <a:defRPr/>
            </a:pPr>
            <a:r>
              <a:rPr lang="en-US"/>
              <a:t>SPOT Education</a:t>
            </a:r>
            <a:endParaRPr lang="en-US"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263" y="6243638"/>
            <a:ext cx="3132137" cy="331787"/>
          </a:xfrm>
          <a:prstGeom prst="rect">
            <a:avLst/>
          </a:prstGeom>
        </p:spPr>
        <p:txBody>
          <a:bodyPr lIns="0" tIns="0" rIns="0" bIns="0"/>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fontAlgn="auto">
              <a:lnSpc>
                <a:spcPct val="110000"/>
              </a:lnSpc>
              <a:spcBef>
                <a:spcPts val="0"/>
              </a:spcBef>
              <a:spcAft>
                <a:spcPts val="0"/>
              </a:spcAft>
              <a:defRPr/>
            </a:pPr>
            <a:r>
              <a:rPr lang="en-US" sz="933" dirty="0" smtClean="0">
                <a:solidFill>
                  <a:schemeClr val="accent4">
                    <a:lumMod val="75000"/>
                  </a:schemeClr>
                </a:solidFill>
                <a:cs typeface="Arial"/>
              </a:rPr>
              <a:t>CONFIDENTIAL </a:t>
            </a:r>
            <a:r>
              <a:rPr lang="en-US" sz="933" dirty="0">
                <a:solidFill>
                  <a:schemeClr val="accent4">
                    <a:lumMod val="75000"/>
                  </a:schemeClr>
                </a:solidFill>
                <a:cs typeface="Arial"/>
              </a:rPr>
              <a:t>– Contains proprietary </a:t>
            </a:r>
            <a:r>
              <a:rPr lang="en-US" sz="933" dirty="0" smtClean="0">
                <a:solidFill>
                  <a:schemeClr val="accent4">
                    <a:lumMod val="75000"/>
                  </a:schemeClr>
                </a:solidFill>
                <a:cs typeface="Arial"/>
              </a:rPr>
              <a:t>information.</a:t>
            </a:r>
          </a:p>
          <a:p>
            <a:pPr marL="10584" indent="-10584" fontAlgn="auto">
              <a:lnSpc>
                <a:spcPct val="110000"/>
              </a:lnSpc>
              <a:spcBef>
                <a:spcPts val="0"/>
              </a:spcBef>
              <a:spcAft>
                <a:spcPts val="0"/>
              </a:spcAft>
              <a:defRPr/>
            </a:pPr>
            <a:r>
              <a:rPr lang="en-US" sz="933" dirty="0" smtClean="0">
                <a:solidFill>
                  <a:schemeClr val="accent4">
                    <a:lumMod val="75000"/>
                  </a:schemeClr>
                </a:solidFill>
                <a:cs typeface="Arial"/>
              </a:rPr>
              <a:t>Not </a:t>
            </a:r>
            <a:r>
              <a:rPr lang="en-US" sz="933" dirty="0">
                <a:solidFill>
                  <a:schemeClr val="accent4">
                    <a:lumMod val="75000"/>
                  </a:schemeClr>
                </a:solidFill>
                <a:cs typeface="Arial"/>
              </a:rPr>
              <a:t>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884238" y="6335713"/>
            <a:ext cx="0" cy="163512"/>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55" name="TextBox 11"/>
          <p:cNvSpPr txBox="1">
            <a:spLocks noChangeArrowheads="1"/>
          </p:cNvSpPr>
          <p:nvPr/>
        </p:nvSpPr>
        <p:spPr bwMode="auto">
          <a:xfrm>
            <a:off x="609600" y="6296025"/>
            <a:ext cx="328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64BBB1A9-9357-4956-9F83-952303ECC04E}" type="slidenum">
              <a:rPr lang="en-US" altLang="en-US" sz="1200" smtClean="0">
                <a:solidFill>
                  <a:srgbClr val="58595B"/>
                </a:solidFill>
                <a:cs typeface="Arial" panose="020B0604020202020204" pitchFamily="34" charset="0"/>
              </a:rPr>
              <a:pPr eaLnBrk="1" hangingPunct="1">
                <a:defRPr/>
              </a:pPr>
              <a:t>‹#›</a:t>
            </a:fld>
            <a:r>
              <a:rPr lang="en-US" altLang="en-US" sz="1200" smtClean="0">
                <a:solidFill>
                  <a:schemeClr val="accent2"/>
                </a:solidFill>
                <a:cs typeface="Arial" panose="020B0604020202020204" pitchFamily="34" charset="0"/>
              </a:rPr>
              <a:t>  </a:t>
            </a:r>
            <a:r>
              <a:rPr lang="en-US" altLang="en-US" sz="1200" smtClean="0">
                <a:solidFill>
                  <a:srgbClr val="A5A59E"/>
                </a:solidFill>
                <a:cs typeface="Arial" panose="020B0604020202020204" pitchFamily="34" charset="0"/>
              </a:rPr>
              <a:t> </a:t>
            </a:r>
            <a:endParaRPr lang="en-US" altLang="en-US" sz="1200" smtClean="0">
              <a:solidFill>
                <a:schemeClr val="bg1"/>
              </a:solidFill>
              <a:cs typeface="Arial" panose="020B0604020202020204" pitchFamily="34" charset="0"/>
            </a:endParaRPr>
          </a:p>
        </p:txBody>
      </p:sp>
      <p:pic>
        <p:nvPicPr>
          <p:cNvPr id="2056" name="Picture 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802938" y="6227763"/>
            <a:ext cx="858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794" r:id="rId5"/>
    <p:sldLayoutId id="2147483817"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iming>
    <p:tnLst>
      <p:par>
        <p:cTn id="1" dur="indefinite" restart="never" nodeType="tmRoot"/>
      </p:par>
    </p:tnLst>
  </p:timing>
  <p:hf hdr="0" dt="0"/>
  <p:txStyles>
    <p:titleStyle>
      <a:lvl1pPr algn="l" defTabSz="608013" rtl="0" eaLnBrk="0" fontAlgn="base" hangingPunct="0">
        <a:spcBef>
          <a:spcPct val="0"/>
        </a:spcBef>
        <a:spcAft>
          <a:spcPct val="0"/>
        </a:spcAft>
        <a:defRPr sz="3700" b="1" kern="1200">
          <a:solidFill>
            <a:schemeClr val="tx1"/>
          </a:solidFill>
          <a:latin typeface="Arial" panose="020B0604020202020204" pitchFamily="34" charset="0"/>
          <a:ea typeface="+mj-ea"/>
          <a:cs typeface="Arial" panose="020B0604020202020204" pitchFamily="34" charset="0"/>
        </a:defRPr>
      </a:lvl1pPr>
      <a:lvl2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2pPr>
      <a:lvl3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3pPr>
      <a:lvl4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4pPr>
      <a:lvl5pPr algn="l" defTabSz="608013" rtl="0" eaLnBrk="0" fontAlgn="base" hangingPunct="0">
        <a:spcBef>
          <a:spcPct val="0"/>
        </a:spcBef>
        <a:spcAft>
          <a:spcPct val="0"/>
        </a:spcAft>
        <a:defRPr sz="3700" b="1">
          <a:solidFill>
            <a:schemeClr val="tx1"/>
          </a:solidFill>
          <a:latin typeface="Arial" panose="020B0604020202020204" pitchFamily="34" charset="0"/>
          <a:cs typeface="Arial" panose="020B0604020202020204" pitchFamily="34" charset="0"/>
        </a:defRPr>
      </a:lvl5pPr>
      <a:lvl6pPr marL="4572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6pPr>
      <a:lvl7pPr marL="9144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7pPr>
      <a:lvl8pPr marL="13716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8pPr>
      <a:lvl9pPr marL="1828800" algn="l" defTabSz="608013" rtl="0" fontAlgn="base">
        <a:spcBef>
          <a:spcPct val="0"/>
        </a:spcBef>
        <a:spcAft>
          <a:spcPct val="0"/>
        </a:spcAft>
        <a:defRPr sz="3700" b="1">
          <a:solidFill>
            <a:schemeClr val="tx1"/>
          </a:solidFill>
          <a:latin typeface="Arial" panose="020B0604020202020204" pitchFamily="34" charset="0"/>
          <a:cs typeface="Arial" panose="020B0604020202020204" pitchFamily="34" charset="0"/>
        </a:defRPr>
      </a:lvl9pPr>
    </p:titleStyle>
    <p:bodyStyle>
      <a:lvl1pPr marL="309563" indent="-309563" algn="l" defTabSz="608013" rtl="0" eaLnBrk="0" fontAlgn="base" hangingPunct="0">
        <a:lnSpc>
          <a:spcPct val="110000"/>
        </a:lnSpc>
        <a:spcBef>
          <a:spcPct val="0"/>
        </a:spcBef>
        <a:spcAft>
          <a:spcPts val="800"/>
        </a:spcAft>
        <a:buClr>
          <a:srgbClr val="E35929"/>
        </a:buClr>
        <a:buFont typeface="Arial" panose="020B0604020202020204" pitchFamily="34" charset="0"/>
        <a:buChar char="•"/>
        <a:defRPr sz="2400" kern="1200">
          <a:solidFill>
            <a:srgbClr val="58595B"/>
          </a:solidFill>
          <a:latin typeface="+mn-lt"/>
          <a:ea typeface="+mn-ea"/>
          <a:cs typeface="Arial"/>
        </a:defRPr>
      </a:lvl1pPr>
      <a:lvl2pPr marL="541338" indent="-233363" algn="l" defTabSz="608013" rtl="0" eaLnBrk="0" fontAlgn="base" hangingPunct="0">
        <a:lnSpc>
          <a:spcPct val="110000"/>
        </a:lnSpc>
        <a:spcBef>
          <a:spcPct val="0"/>
        </a:spcBef>
        <a:spcAft>
          <a:spcPts val="800"/>
        </a:spcAft>
        <a:buClr>
          <a:srgbClr val="E35929"/>
        </a:buClr>
        <a:buFont typeface="Courier New" panose="02070309020205020404" pitchFamily="49" charset="0"/>
        <a:buChar char="o"/>
        <a:defRPr kern="1200">
          <a:solidFill>
            <a:srgbClr val="58595B"/>
          </a:solidFill>
          <a:latin typeface="Arial" panose="020B0604020202020204" pitchFamily="34" charset="0"/>
          <a:ea typeface="+mn-ea"/>
          <a:cs typeface="Arial" panose="020B0604020202020204" pitchFamily="34" charset="0"/>
        </a:defRPr>
      </a:lvl2pPr>
      <a:lvl3pPr marL="765175" indent="-223838" algn="l" defTabSz="608013" rtl="0" eaLnBrk="0" fontAlgn="base" hangingPunct="0">
        <a:spcBef>
          <a:spcPct val="0"/>
        </a:spcBef>
        <a:spcAft>
          <a:spcPts val="800"/>
        </a:spcAft>
        <a:buClr>
          <a:srgbClr val="E35929"/>
        </a:buClr>
        <a:buFont typeface="Wingdings" panose="05000000000000000000" pitchFamily="2" charset="2"/>
        <a:buChar char="§"/>
        <a:defRPr sz="1600" kern="1200">
          <a:solidFill>
            <a:srgbClr val="58595B"/>
          </a:solidFill>
          <a:latin typeface="Arial" panose="020B0604020202020204" pitchFamily="34" charset="0"/>
          <a:ea typeface="+mn-ea"/>
          <a:cs typeface="Arial" panose="020B0604020202020204" pitchFamily="34" charset="0"/>
        </a:defRPr>
      </a:lvl3pPr>
      <a:lvl4pPr marL="998538" indent="-231775" algn="l" defTabSz="608013" rtl="0" eaLnBrk="0" fontAlgn="base" hangingPunct="0">
        <a:spcBef>
          <a:spcPct val="0"/>
        </a:spcBef>
        <a:spcAft>
          <a:spcPts val="800"/>
        </a:spcAft>
        <a:buClr>
          <a:srgbClr val="E35929"/>
        </a:buClr>
        <a:buFont typeface="Arial" panose="020B0604020202020204" pitchFamily="34" charset="0"/>
        <a:buChar char="–"/>
        <a:defRPr sz="1400" kern="1200">
          <a:solidFill>
            <a:srgbClr val="58595B"/>
          </a:solidFill>
          <a:latin typeface="Arial" panose="020B0604020202020204" pitchFamily="34" charset="0"/>
          <a:ea typeface="+mn-ea"/>
          <a:cs typeface="Arial" panose="020B0604020202020204" pitchFamily="34" charset="0"/>
        </a:defRPr>
      </a:lvl4pPr>
      <a:lvl5pPr marL="1227138" indent="-225425" algn="l" defTabSz="608013" rtl="0" eaLnBrk="0" fontAlgn="base" hangingPunct="0">
        <a:spcBef>
          <a:spcPct val="20000"/>
        </a:spcBef>
        <a:spcAft>
          <a:spcPct val="0"/>
        </a:spcAft>
        <a:buClr>
          <a:schemeClr val="accent2"/>
        </a:buClr>
        <a:buFont typeface="Arial" panose="020B0604020202020204" pitchFamily="34" charset="0"/>
        <a:buChar char="»"/>
        <a:defRPr sz="1400" kern="1200">
          <a:solidFill>
            <a:srgbClr val="58595B"/>
          </a:solidFill>
          <a:latin typeface="+mn-lt"/>
          <a:ea typeface="+mn-ea"/>
          <a:cs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90600" y="6067425"/>
            <a:ext cx="3905250" cy="577850"/>
          </a:xfrm>
        </p:spPr>
        <p:txBody>
          <a:bodyPr rtlCol="0"/>
          <a:lstStyle/>
          <a:p>
            <a:pPr defTabSz="609570" eaLnBrk="1" fontAlgn="auto" hangingPunct="1">
              <a:lnSpc>
                <a:spcPct val="100000"/>
              </a:lnSpc>
              <a:spcBef>
                <a:spcPts val="0"/>
              </a:spcBef>
              <a:defRPr/>
            </a:pPr>
            <a:r>
              <a:rPr lang="en-US" sz="1400" dirty="0" smtClean="0">
                <a:solidFill>
                  <a:schemeClr val="accent3"/>
                </a:solidFill>
              </a:rPr>
              <a:t>HCA Healthcare, Clinical Services Group (CSG)</a:t>
            </a:r>
            <a:endParaRPr lang="en-US" sz="1400" dirty="0">
              <a:solidFill>
                <a:schemeClr val="accent3"/>
              </a:solidFill>
            </a:endParaRPr>
          </a:p>
          <a:p>
            <a:pPr defTabSz="609570" eaLnBrk="1" fontAlgn="auto" hangingPunct="1">
              <a:lnSpc>
                <a:spcPct val="100000"/>
              </a:lnSpc>
              <a:spcBef>
                <a:spcPts val="0"/>
              </a:spcBef>
              <a:defRPr/>
            </a:pPr>
            <a:r>
              <a:rPr lang="en-US" sz="1400" dirty="0" smtClean="0">
                <a:solidFill>
                  <a:schemeClr val="accent3"/>
                </a:solidFill>
              </a:rPr>
              <a:t>1/3/2020</a:t>
            </a:r>
            <a:endParaRPr lang="en-US" sz="1400" dirty="0">
              <a:solidFill>
                <a:schemeClr val="accent3"/>
              </a:solidFill>
            </a:endParaRPr>
          </a:p>
          <a:p>
            <a:pPr defTabSz="609570" eaLnBrk="1" fontAlgn="auto" hangingPunct="1">
              <a:spcBef>
                <a:spcPts val="0"/>
              </a:spcBef>
              <a:defRPr/>
            </a:pPr>
            <a:endParaRPr lang="en-US" dirty="0"/>
          </a:p>
        </p:txBody>
      </p:sp>
      <p:sp>
        <p:nvSpPr>
          <p:cNvPr id="4" name="Title 3"/>
          <p:cNvSpPr>
            <a:spLocks noGrp="1"/>
          </p:cNvSpPr>
          <p:nvPr>
            <p:ph type="title"/>
          </p:nvPr>
        </p:nvSpPr>
        <p:spPr>
          <a:xfrm>
            <a:off x="609600" y="2195513"/>
            <a:ext cx="9201150" cy="3386137"/>
          </a:xfrm>
        </p:spPr>
        <p:txBody>
          <a:bodyPr rtlCol="0"/>
          <a:lstStyle/>
          <a:p>
            <a:pPr defTabSz="609570" eaLnBrk="1" fontAlgn="auto" hangingPunct="1">
              <a:lnSpc>
                <a:spcPts val="4000"/>
              </a:lnSpc>
              <a:spcAft>
                <a:spcPts val="0"/>
              </a:spcAft>
              <a:defRPr/>
            </a:pPr>
            <a:r>
              <a:rPr lang="en-US" sz="1800" dirty="0">
                <a:latin typeface="Georgia" panose="02040502050405020303" pitchFamily="18" charset="0"/>
              </a:rPr>
              <a:t/>
            </a:r>
            <a:br>
              <a:rPr lang="en-US" sz="1800" dirty="0">
                <a:latin typeface="Georgia" panose="02040502050405020303" pitchFamily="18" charset="0"/>
              </a:rPr>
            </a:br>
            <a:r>
              <a:rPr lang="en-US" sz="1800" dirty="0">
                <a:latin typeface="Georgia" panose="02040502050405020303" pitchFamily="18" charset="0"/>
              </a:rPr>
              <a:t/>
            </a:r>
            <a:br>
              <a:rPr lang="en-US" sz="1800" dirty="0">
                <a:latin typeface="Georgia" panose="02040502050405020303" pitchFamily="18" charset="0"/>
              </a:rPr>
            </a:br>
            <a:r>
              <a:rPr lang="en-US" sz="1800" dirty="0">
                <a:latin typeface="Georgia" panose="02040502050405020303" pitchFamily="18" charset="0"/>
              </a:rPr>
              <a:t/>
            </a:r>
            <a:br>
              <a:rPr lang="en-US" sz="1800" dirty="0">
                <a:latin typeface="Georgia" panose="02040502050405020303" pitchFamily="18" charset="0"/>
              </a:rPr>
            </a:br>
            <a:r>
              <a:rPr lang="en-US" sz="1800" dirty="0">
                <a:latin typeface="Georgia" panose="02040502050405020303" pitchFamily="18" charset="0"/>
              </a:rPr>
              <a:t/>
            </a:r>
            <a:br>
              <a:rPr lang="en-US" sz="1800" dirty="0">
                <a:latin typeface="Georgia" panose="02040502050405020303" pitchFamily="18" charset="0"/>
              </a:rPr>
            </a:br>
            <a:r>
              <a:rPr lang="en-US" sz="5400" dirty="0">
                <a:latin typeface="Georgia" panose="02040502050405020303" pitchFamily="18" charset="0"/>
              </a:rPr>
              <a:t/>
            </a:r>
            <a:br>
              <a:rPr lang="en-US" sz="5400" dirty="0">
                <a:latin typeface="Georgia" panose="02040502050405020303" pitchFamily="18" charset="0"/>
              </a:rPr>
            </a:br>
            <a:r>
              <a:rPr lang="en-US" sz="5400" dirty="0">
                <a:latin typeface="+mn-lt"/>
              </a:rPr>
              <a:t>Core Nursing </a:t>
            </a:r>
            <a:r>
              <a:rPr lang="en-US" sz="5400" dirty="0" smtClean="0">
                <a:latin typeface="+mn-lt"/>
              </a:rPr>
              <a:t>Education</a:t>
            </a:r>
            <a:r>
              <a:rPr lang="en-US" sz="3200" dirty="0" smtClean="0">
                <a:latin typeface="+mn-lt"/>
              </a:rPr>
              <a:t/>
            </a:r>
            <a:br>
              <a:rPr lang="en-US" sz="3200" dirty="0" smtClean="0">
                <a:latin typeface="+mn-lt"/>
              </a:rPr>
            </a:br>
            <a:r>
              <a:rPr lang="en-US" sz="2400" dirty="0" smtClean="0">
                <a:latin typeface="+mn-lt"/>
              </a:rPr>
              <a:t>Sepsis Prevention &amp; Optimization of Therapy (SPOT)</a:t>
            </a:r>
            <a:r>
              <a:rPr lang="en-US" sz="2400" dirty="0">
                <a:latin typeface="+mn-lt"/>
              </a:rPr>
              <a:t> </a:t>
            </a:r>
            <a:r>
              <a:rPr lang="en-US" sz="2400" dirty="0" smtClean="0">
                <a:latin typeface="+mn-lt"/>
              </a:rPr>
              <a:t/>
            </a:r>
            <a:br>
              <a:rPr lang="en-US" sz="2400" dirty="0" smtClean="0">
                <a:latin typeface="+mn-lt"/>
              </a:rPr>
            </a:br>
            <a:r>
              <a:rPr lang="en-US" sz="2400" dirty="0" err="1" smtClean="0">
                <a:latin typeface="+mn-lt"/>
              </a:rPr>
              <a:t>Meditech</a:t>
            </a:r>
            <a:r>
              <a:rPr lang="en-US" sz="2400" dirty="0" smtClean="0">
                <a:latin typeface="+mn-lt"/>
              </a:rPr>
              <a:t> 5.6</a:t>
            </a:r>
            <a:endParaRPr lang="en-US" sz="24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7"/>
          <p:cNvSpPr>
            <a:spLocks noGrp="1"/>
          </p:cNvSpPr>
          <p:nvPr>
            <p:ph idx="1"/>
          </p:nvPr>
        </p:nvSpPr>
        <p:spPr>
          <a:xfrm>
            <a:off x="609600" y="1658938"/>
            <a:ext cx="3762375" cy="4349750"/>
          </a:xfrm>
        </p:spPr>
        <p:txBody>
          <a:bodyPr/>
          <a:lstStyle/>
          <a:p>
            <a:pPr eaLnBrk="1" hangingPunct="1"/>
            <a:r>
              <a:rPr lang="en-US" altLang="en-US" sz="2000" smtClean="0">
                <a:cs typeface="Arial" panose="020B0604020202020204" pitchFamily="34" charset="0"/>
              </a:rPr>
              <a:t>The information box in the upper right corner on the page provides the requirements to submit a </a:t>
            </a:r>
            <a:r>
              <a:rPr lang="en-US" altLang="en-US" sz="2000" i="1" smtClean="0">
                <a:cs typeface="Arial" panose="020B0604020202020204" pitchFamily="34" charset="0"/>
              </a:rPr>
              <a:t>yes</a:t>
            </a:r>
            <a:r>
              <a:rPr lang="en-US" altLang="en-US" sz="2000" smtClean="0">
                <a:cs typeface="Arial" panose="020B0604020202020204" pitchFamily="34" charset="0"/>
              </a:rPr>
              <a:t> answer in the queries. </a:t>
            </a:r>
          </a:p>
          <a:p>
            <a:pPr eaLnBrk="1" hangingPunct="1"/>
            <a:endParaRPr lang="en-US" altLang="en-US" sz="2000" smtClean="0">
              <a:cs typeface="Arial" panose="020B0604020202020204" pitchFamily="34" charset="0"/>
            </a:endParaRPr>
          </a:p>
          <a:p>
            <a:pPr eaLnBrk="1" hangingPunct="1"/>
            <a:r>
              <a:rPr lang="en-US" altLang="en-US" sz="2000" smtClean="0">
                <a:cs typeface="Arial" panose="020B0604020202020204" pitchFamily="34" charset="0"/>
              </a:rPr>
              <a:t>These answers should auto-populate and there should be no reason to change the answers.</a:t>
            </a:r>
          </a:p>
          <a:p>
            <a:pPr eaLnBrk="1" hangingPunct="1"/>
            <a:endParaRPr lang="en-US" altLang="en-US" sz="2000" smtClean="0">
              <a:cs typeface="Arial" panose="020B0604020202020204" pitchFamily="34" charset="0"/>
            </a:endParaRPr>
          </a:p>
          <a:p>
            <a:pPr eaLnBrk="1" hangingPunct="1"/>
            <a:endParaRPr lang="en-US" altLang="en-US" sz="2000" smtClean="0">
              <a:cs typeface="Arial" panose="020B0604020202020204" pitchFamily="34" charset="0"/>
            </a:endParaRPr>
          </a:p>
        </p:txBody>
      </p:sp>
      <p:sp>
        <p:nvSpPr>
          <p:cNvPr id="2"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3" name="Footer Placeholder 2"/>
          <p:cNvSpPr>
            <a:spLocks noGrp="1"/>
          </p:cNvSpPr>
          <p:nvPr>
            <p:ph type="ftr" sz="quarter" idx="10"/>
          </p:nvPr>
        </p:nvSpPr>
        <p:spPr/>
        <p:txBody>
          <a:bodyPr/>
          <a:lstStyle/>
          <a:p>
            <a:pPr>
              <a:defRPr/>
            </a:pPr>
            <a:r>
              <a:rPr lang="en-US">
                <a:cs typeface="+mn-cs"/>
              </a:rPr>
              <a:t>SPOT Education</a:t>
            </a:r>
          </a:p>
        </p:txBody>
      </p:sp>
      <p:pic>
        <p:nvPicPr>
          <p:cNvPr id="4" name="Picture 3"/>
          <p:cNvPicPr>
            <a:picLocks noChangeAspect="1"/>
          </p:cNvPicPr>
          <p:nvPr/>
        </p:nvPicPr>
        <p:blipFill>
          <a:blip r:embed="rId2"/>
          <a:stretch>
            <a:fillRect/>
          </a:stretch>
        </p:blipFill>
        <p:spPr>
          <a:xfrm>
            <a:off x="4371975" y="1731963"/>
            <a:ext cx="7051675" cy="4305300"/>
          </a:xfrm>
          <a:prstGeom prst="rect">
            <a:avLst/>
          </a:prstGeom>
          <a:effectLst>
            <a:outerShdw blurRad="50800" dist="38100" dir="2700000" algn="tl" rotWithShape="0">
              <a:prstClr val="black">
                <a:alpha val="40000"/>
              </a:prstClr>
            </a:outerShdw>
          </a:effectLst>
        </p:spPr>
      </p:pic>
      <p:sp>
        <p:nvSpPr>
          <p:cNvPr id="5" name="Oval 4"/>
          <p:cNvSpPr/>
          <p:nvPr/>
        </p:nvSpPr>
        <p:spPr>
          <a:xfrm>
            <a:off x="6235700" y="2176463"/>
            <a:ext cx="519113" cy="519112"/>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6" name="Freeform 6"/>
          <p:cNvSpPr>
            <a:spLocks/>
          </p:cNvSpPr>
          <p:nvPr/>
        </p:nvSpPr>
        <p:spPr bwMode="auto">
          <a:xfrm>
            <a:off x="6362700" y="2298700"/>
            <a:ext cx="279400" cy="266700"/>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1"/>
          </p:nvPr>
        </p:nvSpPr>
        <p:spPr>
          <a:xfrm>
            <a:off x="609600" y="1658938"/>
            <a:ext cx="4848225" cy="4349750"/>
          </a:xfrm>
        </p:spPr>
        <p:txBody>
          <a:bodyPr/>
          <a:lstStyle/>
          <a:p>
            <a:pPr eaLnBrk="1" hangingPunct="1"/>
            <a:r>
              <a:rPr lang="en-US" altLang="en-US" sz="1600" smtClean="0">
                <a:cs typeface="Arial" panose="020B0604020202020204" pitchFamily="34" charset="0"/>
              </a:rPr>
              <a:t>A </a:t>
            </a:r>
            <a:r>
              <a:rPr lang="en-US" altLang="en-US" sz="1600" b="1" smtClean="0">
                <a:solidFill>
                  <a:schemeClr val="accent2"/>
                </a:solidFill>
                <a:cs typeface="Arial" panose="020B0604020202020204" pitchFamily="34" charset="0"/>
              </a:rPr>
              <a:t>PCI query group </a:t>
            </a:r>
            <a:r>
              <a:rPr lang="en-US" altLang="en-US" sz="1600" smtClean="0">
                <a:cs typeface="Arial" panose="020B0604020202020204" pitchFamily="34" charset="0"/>
              </a:rPr>
              <a:t>identifies values important to a sepsis screening</a:t>
            </a:r>
          </a:p>
          <a:p>
            <a:pPr eaLnBrk="1" hangingPunct="1"/>
            <a:r>
              <a:rPr lang="en-US" altLang="en-US" sz="1600" smtClean="0">
                <a:cs typeface="Arial" panose="020B0604020202020204" pitchFamily="34" charset="0"/>
              </a:rPr>
              <a:t>The values displayed may not be the most recent. However, these are the values appropriate to a sepsis screen and the correct values to evaluate</a:t>
            </a:r>
          </a:p>
          <a:p>
            <a:pPr marL="515938" lvl="1" indent="-285750" eaLnBrk="1" hangingPunct="1">
              <a:buFontTx/>
              <a:buChar char="-"/>
            </a:pPr>
            <a:r>
              <a:rPr lang="en-US" altLang="en-US" sz="1600" smtClean="0"/>
              <a:t>Meditech is looking for the combination of values over a period of time</a:t>
            </a:r>
          </a:p>
          <a:p>
            <a:pPr marL="515938" lvl="1" indent="-285750" eaLnBrk="1" hangingPunct="1">
              <a:buFontTx/>
              <a:buChar char="-"/>
            </a:pPr>
            <a:r>
              <a:rPr lang="en-US" altLang="en-US" sz="1600" smtClean="0"/>
              <a:t>Meditech auto populates the other queries on the screen to match the values in the PCI query group</a:t>
            </a:r>
            <a:endParaRPr lang="en-US" altLang="en-US" sz="1600" b="1" smtClean="0"/>
          </a:p>
          <a:p>
            <a:pPr eaLnBrk="1" hangingPunct="1"/>
            <a:r>
              <a:rPr lang="en-US" altLang="en-US" sz="1800" b="1" smtClean="0">
                <a:solidFill>
                  <a:schemeClr val="accent2"/>
                </a:solidFill>
                <a:cs typeface="Arial" panose="020B0604020202020204" pitchFamily="34" charset="0"/>
              </a:rPr>
              <a:t>*Meditech auto default answers are not editable</a:t>
            </a:r>
          </a:p>
          <a:p>
            <a:pPr eaLnBrk="1" hangingPunct="1"/>
            <a:endParaRPr lang="en-US" altLang="en-US" smtClean="0">
              <a:cs typeface="Arial" panose="020B0604020202020204" pitchFamily="34" charset="0"/>
            </a:endParaRPr>
          </a:p>
          <a:p>
            <a:pPr eaLnBrk="1" hangingPunct="1"/>
            <a:endParaRPr lang="en-US" altLang="en-US" smtClean="0">
              <a:cs typeface="Arial" panose="020B0604020202020204" pitchFamily="34" charset="0"/>
            </a:endParaRPr>
          </a:p>
        </p:txBody>
      </p:sp>
      <p:sp>
        <p:nvSpPr>
          <p:cNvPr id="2"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3" name="Footer Placeholder 2"/>
          <p:cNvSpPr>
            <a:spLocks noGrp="1"/>
          </p:cNvSpPr>
          <p:nvPr>
            <p:ph type="ftr" sz="quarter" idx="10"/>
          </p:nvPr>
        </p:nvSpPr>
        <p:spPr>
          <a:xfrm>
            <a:off x="971550" y="6253163"/>
            <a:ext cx="3860800" cy="365125"/>
          </a:xfrm>
        </p:spPr>
        <p:txBody>
          <a:bodyPr/>
          <a:lstStyle/>
          <a:p>
            <a:pPr>
              <a:defRPr/>
            </a:pPr>
            <a:r>
              <a:rPr lang="en-US" dirty="0">
                <a:cs typeface="+mn-cs"/>
              </a:rPr>
              <a:t>SPOT Education</a:t>
            </a:r>
          </a:p>
        </p:txBody>
      </p:sp>
      <p:pic>
        <p:nvPicPr>
          <p:cNvPr id="4" name="Picture 3"/>
          <p:cNvPicPr>
            <a:picLocks noChangeAspect="1"/>
          </p:cNvPicPr>
          <p:nvPr/>
        </p:nvPicPr>
        <p:blipFill>
          <a:blip r:embed="rId2"/>
          <a:stretch>
            <a:fillRect/>
          </a:stretch>
        </p:blipFill>
        <p:spPr>
          <a:xfrm>
            <a:off x="5534025" y="1706563"/>
            <a:ext cx="6213475" cy="3794125"/>
          </a:xfrm>
          <a:prstGeom prst="rect">
            <a:avLst/>
          </a:prstGeom>
          <a:effectLst>
            <a:outerShdw blurRad="50800" dist="38100" dir="2700000" algn="tl" rotWithShape="0">
              <a:prstClr val="black">
                <a:alpha val="40000"/>
              </a:prstClr>
            </a:outerShdw>
          </a:effectLst>
        </p:spPr>
      </p:pic>
      <p:sp>
        <p:nvSpPr>
          <p:cNvPr id="7" name="Oval 6"/>
          <p:cNvSpPr/>
          <p:nvPr/>
        </p:nvSpPr>
        <p:spPr>
          <a:xfrm>
            <a:off x="5048250" y="3111500"/>
            <a:ext cx="549275"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8" name="Freeform 6"/>
          <p:cNvSpPr>
            <a:spLocks/>
          </p:cNvSpPr>
          <p:nvPr/>
        </p:nvSpPr>
        <p:spPr bwMode="auto">
          <a:xfrm>
            <a:off x="5175250" y="3243263"/>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658938"/>
            <a:ext cx="4143375" cy="4349750"/>
          </a:xfrm>
        </p:spPr>
        <p:txBody>
          <a:bodyPr/>
          <a:lstStyle/>
          <a:p>
            <a:pPr marL="311135" indent="-311135" defTabSz="609570" eaLnBrk="1" fontAlgn="auto" hangingPunct="1">
              <a:spcBef>
                <a:spcPts val="0"/>
              </a:spcBef>
              <a:defRPr/>
            </a:pPr>
            <a:r>
              <a:rPr lang="en-US" sz="1800" dirty="0">
                <a:solidFill>
                  <a:schemeClr val="accent3"/>
                </a:solidFill>
              </a:rPr>
              <a:t>In the information box, in the upper right corner, the PCI query group indicated a heart rate greater than 90 beats in the previous 6 hours</a:t>
            </a:r>
            <a:r>
              <a:rPr lang="en-US" sz="1800" dirty="0" smtClean="0">
                <a:solidFill>
                  <a:schemeClr val="accent3"/>
                </a:solidFill>
              </a:rPr>
              <a:t>.</a:t>
            </a:r>
            <a:endParaRPr lang="en-US" sz="1800" dirty="0">
              <a:solidFill>
                <a:schemeClr val="accent3"/>
              </a:solidFill>
            </a:endParaRPr>
          </a:p>
          <a:p>
            <a:pPr marL="516455" lvl="1" indent="-285750" defTabSz="609570" eaLnBrk="1" fontAlgn="auto" hangingPunct="1">
              <a:spcBef>
                <a:spcPts val="0"/>
              </a:spcBef>
              <a:defRPr/>
            </a:pPr>
            <a:r>
              <a:rPr lang="en-US" sz="1600" i="1" dirty="0">
                <a:solidFill>
                  <a:schemeClr val="accent3"/>
                </a:solidFill>
              </a:rPr>
              <a:t>Yes</a:t>
            </a:r>
            <a:r>
              <a:rPr lang="en-US" sz="1600" dirty="0">
                <a:solidFill>
                  <a:schemeClr val="accent3"/>
                </a:solidFill>
              </a:rPr>
              <a:t> </a:t>
            </a:r>
            <a:r>
              <a:rPr lang="en-US" sz="1600" dirty="0" smtClean="0">
                <a:solidFill>
                  <a:schemeClr val="accent3"/>
                </a:solidFill>
              </a:rPr>
              <a:t>auto-defaults</a:t>
            </a:r>
          </a:p>
          <a:p>
            <a:pPr marL="516455" lvl="1" indent="-285750" defTabSz="609570" eaLnBrk="1" fontAlgn="auto" hangingPunct="1">
              <a:spcBef>
                <a:spcPts val="0"/>
              </a:spcBef>
              <a:defRPr/>
            </a:pPr>
            <a:r>
              <a:rPr lang="en-US" sz="1600" b="1" dirty="0" smtClean="0">
                <a:solidFill>
                  <a:schemeClr val="accent3"/>
                </a:solidFill>
              </a:rPr>
              <a:t>Do </a:t>
            </a:r>
            <a:r>
              <a:rPr lang="en-US" sz="1600" b="1" dirty="0">
                <a:solidFill>
                  <a:schemeClr val="accent3"/>
                </a:solidFill>
              </a:rPr>
              <a:t>not </a:t>
            </a:r>
            <a:r>
              <a:rPr lang="en-US" sz="1600" dirty="0">
                <a:solidFill>
                  <a:schemeClr val="accent3"/>
                </a:solidFill>
              </a:rPr>
              <a:t>change this </a:t>
            </a:r>
            <a:r>
              <a:rPr lang="en-US" sz="1600" dirty="0" smtClean="0">
                <a:solidFill>
                  <a:schemeClr val="accent3"/>
                </a:solidFill>
              </a:rPr>
              <a:t>value</a:t>
            </a:r>
            <a:endParaRPr lang="en-US" sz="1600" dirty="0">
              <a:solidFill>
                <a:schemeClr val="accent3"/>
              </a:solidFill>
            </a:endParaRPr>
          </a:p>
          <a:p>
            <a:pPr marL="311135" indent="-311135" defTabSz="609570" eaLnBrk="1" fontAlgn="auto" hangingPunct="1">
              <a:spcBef>
                <a:spcPts val="0"/>
              </a:spcBef>
              <a:defRPr/>
            </a:pPr>
            <a:r>
              <a:rPr lang="en-US" sz="1800" dirty="0">
                <a:solidFill>
                  <a:schemeClr val="accent3"/>
                </a:solidFill>
              </a:rPr>
              <a:t>If WBC results are found within the record, those values will default</a:t>
            </a:r>
            <a:r>
              <a:rPr lang="en-US" sz="1800" dirty="0" smtClean="0">
                <a:solidFill>
                  <a:schemeClr val="accent3"/>
                </a:solidFill>
              </a:rPr>
              <a:t>.</a:t>
            </a:r>
            <a:endParaRPr lang="en-US" sz="1800" dirty="0">
              <a:solidFill>
                <a:schemeClr val="accent3"/>
              </a:solidFill>
            </a:endParaRPr>
          </a:p>
          <a:p>
            <a:pPr marL="311135" indent="-311135" defTabSz="609570" eaLnBrk="1" fontAlgn="auto" hangingPunct="1">
              <a:spcBef>
                <a:spcPts val="0"/>
              </a:spcBef>
              <a:defRPr/>
            </a:pPr>
            <a:r>
              <a:rPr lang="en-US" sz="1800" dirty="0">
                <a:solidFill>
                  <a:schemeClr val="accent3"/>
                </a:solidFill>
              </a:rPr>
              <a:t>If not, you will be prompted to notify a provider to determine if an order is appropriate. </a:t>
            </a:r>
          </a:p>
          <a:p>
            <a:pPr marL="285750" indent="-285750" defTabSz="609570" eaLnBrk="1" fontAlgn="auto" hangingPunct="1">
              <a:spcBef>
                <a:spcPts val="0"/>
              </a:spcBef>
              <a:buFontTx/>
              <a:buChar char="-"/>
              <a:defRPr/>
            </a:pPr>
            <a:endParaRPr lang="en-US" dirty="0">
              <a:solidFill>
                <a:schemeClr val="tx2"/>
              </a:solidFill>
            </a:endParaRPr>
          </a:p>
          <a:p>
            <a:pPr marL="742950" lvl="1" indent="-285750" defTabSz="609570" eaLnBrk="1" fontAlgn="auto" hangingPunct="1">
              <a:spcBef>
                <a:spcPts val="0"/>
              </a:spcBef>
              <a:buFontTx/>
              <a:buChar char="-"/>
              <a:defRPr/>
            </a:pPr>
            <a:endParaRPr lang="en-US" dirty="0">
              <a:solidFill>
                <a:schemeClr val="tx2"/>
              </a:solidFill>
            </a:endParaRPr>
          </a:p>
          <a:p>
            <a:pPr marL="311135" indent="-311135" defTabSz="609570" eaLnBrk="1" fontAlgn="auto" hangingPunct="1">
              <a:spcBef>
                <a:spcPts val="0"/>
              </a:spcBef>
              <a:defRPr/>
            </a:pPr>
            <a:endParaRPr lang="en-US" dirty="0">
              <a:solidFill>
                <a:schemeClr val="accent3"/>
              </a:solidFill>
            </a:endParaRPr>
          </a:p>
          <a:p>
            <a:pPr marL="311135" indent="-311135" defTabSz="609570" eaLnBrk="1" fontAlgn="auto" hangingPunct="1">
              <a:spcBef>
                <a:spcPts val="0"/>
              </a:spcBef>
              <a:defRPr/>
            </a:pPr>
            <a:endParaRPr lang="en-US" dirty="0">
              <a:solidFill>
                <a:schemeClr val="accent3"/>
              </a:solidFill>
            </a:endParaRPr>
          </a:p>
        </p:txBody>
      </p:sp>
      <p:sp>
        <p:nvSpPr>
          <p:cNvPr id="6"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 (Example) </a:t>
            </a:r>
            <a:endParaRPr lang="en-US" sz="3733" dirty="0"/>
          </a:p>
        </p:txBody>
      </p:sp>
      <p:sp>
        <p:nvSpPr>
          <p:cNvPr id="3" name="Footer Placeholder 2"/>
          <p:cNvSpPr>
            <a:spLocks noGrp="1"/>
          </p:cNvSpPr>
          <p:nvPr>
            <p:ph type="ftr" sz="quarter" idx="10"/>
          </p:nvPr>
        </p:nvSpPr>
        <p:spPr>
          <a:xfrm>
            <a:off x="1019175" y="6246813"/>
            <a:ext cx="3860800" cy="365125"/>
          </a:xfrm>
        </p:spPr>
        <p:txBody>
          <a:bodyPr/>
          <a:lstStyle/>
          <a:p>
            <a:pPr>
              <a:defRPr/>
            </a:pPr>
            <a:r>
              <a:rPr lang="en-US" dirty="0">
                <a:cs typeface="+mn-cs"/>
              </a:rPr>
              <a:t>SPOT Education</a:t>
            </a:r>
          </a:p>
        </p:txBody>
      </p:sp>
      <p:pic>
        <p:nvPicPr>
          <p:cNvPr id="2" name="Picture 1"/>
          <p:cNvPicPr>
            <a:picLocks noChangeAspect="1"/>
          </p:cNvPicPr>
          <p:nvPr/>
        </p:nvPicPr>
        <p:blipFill>
          <a:blip r:embed="rId2"/>
          <a:stretch>
            <a:fillRect/>
          </a:stretch>
        </p:blipFill>
        <p:spPr>
          <a:xfrm>
            <a:off x="4879975" y="1779588"/>
            <a:ext cx="6615113" cy="4000500"/>
          </a:xfrm>
          <a:prstGeom prst="rect">
            <a:avLst/>
          </a:prstGeom>
          <a:effectLst>
            <a:outerShdw blurRad="50800" dist="38100" dir="2700000" algn="tl" rotWithShape="0">
              <a:prstClr val="black">
                <a:alpha val="40000"/>
              </a:prstClr>
            </a:outerShdw>
          </a:effectLst>
        </p:spPr>
      </p:pic>
      <p:sp>
        <p:nvSpPr>
          <p:cNvPr id="10" name="Oval 9"/>
          <p:cNvSpPr/>
          <p:nvPr/>
        </p:nvSpPr>
        <p:spPr>
          <a:xfrm>
            <a:off x="6523038" y="1990725"/>
            <a:ext cx="547687" cy="547688"/>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1" name="Freeform 6"/>
          <p:cNvSpPr>
            <a:spLocks/>
          </p:cNvSpPr>
          <p:nvPr/>
        </p:nvSpPr>
        <p:spPr bwMode="auto">
          <a:xfrm>
            <a:off x="6634163" y="2122488"/>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
        <p:nvSpPr>
          <p:cNvPr id="12" name="Oval 11"/>
          <p:cNvSpPr/>
          <p:nvPr/>
        </p:nvSpPr>
        <p:spPr>
          <a:xfrm>
            <a:off x="7553325" y="4251325"/>
            <a:ext cx="547688" cy="547688"/>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3" name="Freeform 6"/>
          <p:cNvSpPr>
            <a:spLocks/>
          </p:cNvSpPr>
          <p:nvPr/>
        </p:nvSpPr>
        <p:spPr bwMode="auto">
          <a:xfrm>
            <a:off x="7680325" y="4383088"/>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658938"/>
            <a:ext cx="4368800" cy="4349750"/>
          </a:xfrm>
        </p:spPr>
        <p:txBody>
          <a:bodyPr/>
          <a:lstStyle/>
          <a:p>
            <a:pPr marL="76196" indent="0" defTabSz="609570" eaLnBrk="1" fontAlgn="auto" hangingPunct="1">
              <a:spcBef>
                <a:spcPts val="0"/>
              </a:spcBef>
              <a:buFont typeface="Arial" panose="020B0604020202020204" pitchFamily="34" charset="0"/>
              <a:buNone/>
              <a:defRPr/>
            </a:pPr>
            <a:r>
              <a:rPr lang="en-US" sz="2000" b="1" dirty="0" smtClean="0">
                <a:solidFill>
                  <a:schemeClr val="accent3"/>
                </a:solidFill>
              </a:rPr>
              <a:t>On the same page:</a:t>
            </a:r>
          </a:p>
          <a:p>
            <a:pPr marL="76196" indent="0" defTabSz="609570" eaLnBrk="1" fontAlgn="auto" hangingPunct="1">
              <a:spcBef>
                <a:spcPts val="0"/>
              </a:spcBef>
              <a:buFont typeface="Arial" panose="020B0604020202020204" pitchFamily="34" charset="0"/>
              <a:buNone/>
              <a:defRPr/>
            </a:pPr>
            <a:endParaRPr lang="en-US" sz="2000" dirty="0" smtClean="0">
              <a:solidFill>
                <a:schemeClr val="accent3"/>
              </a:solidFill>
            </a:endParaRPr>
          </a:p>
          <a:p>
            <a:pPr marL="311135" indent="-311135" defTabSz="609570" eaLnBrk="1" fontAlgn="auto" hangingPunct="1">
              <a:spcBef>
                <a:spcPts val="0"/>
              </a:spcBef>
              <a:defRPr/>
            </a:pPr>
            <a:r>
              <a:rPr lang="en-US" sz="2000" dirty="0" smtClean="0">
                <a:solidFill>
                  <a:schemeClr val="accent3"/>
                </a:solidFill>
              </a:rPr>
              <a:t>Tab </a:t>
            </a:r>
            <a:r>
              <a:rPr lang="en-US" sz="2000" dirty="0">
                <a:solidFill>
                  <a:schemeClr val="accent3"/>
                </a:solidFill>
              </a:rPr>
              <a:t>through all queries on the page until all are answered. </a:t>
            </a:r>
            <a:endParaRPr lang="en-US" sz="2000" dirty="0" smtClean="0">
              <a:solidFill>
                <a:schemeClr val="accent3"/>
              </a:solidFill>
            </a:endParaRPr>
          </a:p>
          <a:p>
            <a:pPr marL="311135" indent="-311135" defTabSz="609570" eaLnBrk="1" fontAlgn="auto" hangingPunct="1">
              <a:spcBef>
                <a:spcPts val="0"/>
              </a:spcBef>
              <a:defRPr/>
            </a:pPr>
            <a:r>
              <a:rPr lang="en-US" sz="2000" dirty="0" smtClean="0">
                <a:solidFill>
                  <a:schemeClr val="accent3"/>
                </a:solidFill>
              </a:rPr>
              <a:t>Pediatric </a:t>
            </a:r>
            <a:r>
              <a:rPr lang="en-US" sz="2000" dirty="0">
                <a:solidFill>
                  <a:schemeClr val="accent3"/>
                </a:solidFill>
              </a:rPr>
              <a:t>questions/queries will automatically skip.</a:t>
            </a:r>
          </a:p>
          <a:p>
            <a:pPr marL="311135" indent="-311135" defTabSz="609570" eaLnBrk="1" fontAlgn="auto" hangingPunct="1">
              <a:spcBef>
                <a:spcPts val="0"/>
              </a:spcBef>
              <a:defRPr/>
            </a:pPr>
            <a:endParaRPr lang="en-US" sz="1800" dirty="0">
              <a:solidFill>
                <a:schemeClr val="accent3"/>
              </a:solidFill>
            </a:endParaRPr>
          </a:p>
        </p:txBody>
      </p:sp>
      <p:sp>
        <p:nvSpPr>
          <p:cNvPr id="6" name="Title 1"/>
          <p:cNvSpPr>
            <a:spLocks noGrp="1"/>
          </p:cNvSpPr>
          <p:nvPr>
            <p:ph type="title"/>
          </p:nvPr>
        </p:nvSpPr>
        <p:spPr>
          <a:xfrm>
            <a:off x="609600" y="331788"/>
            <a:ext cx="10972800" cy="1081087"/>
          </a:xfrm>
        </p:spPr>
        <p:txBody>
          <a:bodyPr rtlCol="0">
            <a:normAutofit fontScale="90000"/>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 (Example cont.) </a:t>
            </a:r>
            <a:endParaRPr lang="en-US" sz="3733" dirty="0"/>
          </a:p>
        </p:txBody>
      </p:sp>
      <p:sp>
        <p:nvSpPr>
          <p:cNvPr id="3" name="Footer Placeholder 2"/>
          <p:cNvSpPr>
            <a:spLocks noGrp="1"/>
          </p:cNvSpPr>
          <p:nvPr>
            <p:ph type="ftr" sz="quarter" idx="10"/>
          </p:nvPr>
        </p:nvSpPr>
        <p:spPr>
          <a:xfrm>
            <a:off x="981075" y="6246813"/>
            <a:ext cx="3860800" cy="365125"/>
          </a:xfrm>
        </p:spPr>
        <p:txBody>
          <a:bodyPr/>
          <a:lstStyle/>
          <a:p>
            <a:pPr>
              <a:defRPr/>
            </a:pPr>
            <a:r>
              <a:rPr lang="en-US" dirty="0">
                <a:cs typeface="+mn-cs"/>
              </a:rPr>
              <a:t>SPOT Education</a:t>
            </a:r>
          </a:p>
        </p:txBody>
      </p:sp>
      <p:pic>
        <p:nvPicPr>
          <p:cNvPr id="2" name="Picture 1"/>
          <p:cNvPicPr>
            <a:picLocks noChangeAspect="1"/>
          </p:cNvPicPr>
          <p:nvPr/>
        </p:nvPicPr>
        <p:blipFill>
          <a:blip r:embed="rId2"/>
          <a:stretch>
            <a:fillRect/>
          </a:stretch>
        </p:blipFill>
        <p:spPr>
          <a:xfrm>
            <a:off x="4941888" y="1731963"/>
            <a:ext cx="6640512" cy="4016375"/>
          </a:xfrm>
          <a:prstGeom prst="rect">
            <a:avLst/>
          </a:prstGeom>
          <a:effectLst>
            <a:outerShdw blurRad="50800" dist="38100" dir="2700000" algn="tl" rotWithShape="0">
              <a:prstClr val="black">
                <a:alpha val="40000"/>
              </a:prstClr>
            </a:outerShdw>
          </a:effectLst>
        </p:spPr>
      </p:pic>
      <p:sp>
        <p:nvSpPr>
          <p:cNvPr id="11" name="Oval 10"/>
          <p:cNvSpPr/>
          <p:nvPr/>
        </p:nvSpPr>
        <p:spPr>
          <a:xfrm>
            <a:off x="6481763" y="4784725"/>
            <a:ext cx="549275"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0" name="Freeform 6"/>
          <p:cNvSpPr>
            <a:spLocks/>
          </p:cNvSpPr>
          <p:nvPr/>
        </p:nvSpPr>
        <p:spPr bwMode="auto">
          <a:xfrm>
            <a:off x="6608763" y="4918075"/>
            <a:ext cx="295275" cy="282575"/>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658938"/>
            <a:ext cx="4554538" cy="4349750"/>
          </a:xfrm>
        </p:spPr>
        <p:txBody>
          <a:bodyPr/>
          <a:lstStyle/>
          <a:p>
            <a:pPr marL="0" indent="0" defTabSz="609570" eaLnBrk="1" fontAlgn="auto" hangingPunct="1">
              <a:spcBef>
                <a:spcPts val="0"/>
              </a:spcBef>
              <a:buFont typeface="Arial" panose="020B0604020202020204" pitchFamily="34" charset="0"/>
              <a:buNone/>
              <a:defRPr/>
            </a:pPr>
            <a:r>
              <a:rPr lang="en-US" sz="1800" b="1" dirty="0" smtClean="0">
                <a:solidFill>
                  <a:schemeClr val="accent3"/>
                </a:solidFill>
              </a:rPr>
              <a:t>On the same page:</a:t>
            </a:r>
            <a:endParaRPr lang="en-US" sz="1800" i="1" dirty="0" smtClean="0">
              <a:solidFill>
                <a:schemeClr val="accent3"/>
              </a:solidFill>
            </a:endParaRPr>
          </a:p>
          <a:p>
            <a:pPr marL="311135" indent="-311135" defTabSz="609570" eaLnBrk="1" fontAlgn="auto" hangingPunct="1">
              <a:spcBef>
                <a:spcPts val="0"/>
              </a:spcBef>
              <a:defRPr/>
            </a:pPr>
            <a:r>
              <a:rPr lang="en-US" sz="1800" dirty="0" smtClean="0">
                <a:solidFill>
                  <a:schemeClr val="accent3"/>
                </a:solidFill>
              </a:rPr>
              <a:t>The </a:t>
            </a:r>
            <a:r>
              <a:rPr lang="en-US" sz="1800" dirty="0">
                <a:solidFill>
                  <a:schemeClr val="accent3"/>
                </a:solidFill>
              </a:rPr>
              <a:t>respirations query will auto-default with the values that indicate a </a:t>
            </a:r>
            <a:r>
              <a:rPr lang="en-US" sz="1800" i="1" dirty="0">
                <a:solidFill>
                  <a:schemeClr val="accent3"/>
                </a:solidFill>
              </a:rPr>
              <a:t>yes</a:t>
            </a:r>
            <a:r>
              <a:rPr lang="en-US" sz="1800" dirty="0">
                <a:solidFill>
                  <a:schemeClr val="accent3"/>
                </a:solidFill>
              </a:rPr>
              <a:t> answer in the upper right information </a:t>
            </a:r>
            <a:r>
              <a:rPr lang="en-US" sz="1800" dirty="0" smtClean="0">
                <a:solidFill>
                  <a:schemeClr val="accent3"/>
                </a:solidFill>
              </a:rPr>
              <a:t>box.</a:t>
            </a:r>
          </a:p>
          <a:p>
            <a:pPr marL="311135" indent="-311135" defTabSz="609570" eaLnBrk="1" fontAlgn="auto" hangingPunct="1">
              <a:spcBef>
                <a:spcPts val="0"/>
              </a:spcBef>
              <a:defRPr/>
            </a:pPr>
            <a:r>
              <a:rPr lang="en-US" sz="1800" i="1" dirty="0" smtClean="0">
                <a:solidFill>
                  <a:schemeClr val="accent3"/>
                </a:solidFill>
              </a:rPr>
              <a:t>If </a:t>
            </a:r>
            <a:r>
              <a:rPr lang="en-US" sz="1800" i="1" dirty="0">
                <a:solidFill>
                  <a:schemeClr val="accent3"/>
                </a:solidFill>
              </a:rPr>
              <a:t>yes to 2 or more of above </a:t>
            </a:r>
            <a:r>
              <a:rPr lang="en-US" sz="1800" dirty="0">
                <a:solidFill>
                  <a:schemeClr val="accent3"/>
                </a:solidFill>
              </a:rPr>
              <a:t>query will automatically </a:t>
            </a:r>
            <a:r>
              <a:rPr lang="en-US" sz="1800" dirty="0" smtClean="0">
                <a:solidFill>
                  <a:schemeClr val="accent3"/>
                </a:solidFill>
              </a:rPr>
              <a:t>default. </a:t>
            </a:r>
            <a:r>
              <a:rPr lang="en-US" sz="1800" b="1" dirty="0" smtClean="0">
                <a:solidFill>
                  <a:schemeClr val="accent3"/>
                </a:solidFill>
              </a:rPr>
              <a:t>Do </a:t>
            </a:r>
            <a:r>
              <a:rPr lang="en-US" sz="1800" b="1" dirty="0">
                <a:solidFill>
                  <a:schemeClr val="accent3"/>
                </a:solidFill>
              </a:rPr>
              <a:t>not </a:t>
            </a:r>
            <a:r>
              <a:rPr lang="en-US" sz="1800" dirty="0">
                <a:solidFill>
                  <a:schemeClr val="accent3"/>
                </a:solidFill>
              </a:rPr>
              <a:t>change</a:t>
            </a:r>
            <a:r>
              <a:rPr lang="en-US" sz="1800" b="1" dirty="0">
                <a:solidFill>
                  <a:schemeClr val="accent3"/>
                </a:solidFill>
              </a:rPr>
              <a:t> </a:t>
            </a:r>
            <a:r>
              <a:rPr lang="en-US" sz="1800" dirty="0">
                <a:solidFill>
                  <a:schemeClr val="accent3"/>
                </a:solidFill>
              </a:rPr>
              <a:t>the </a:t>
            </a:r>
            <a:r>
              <a:rPr lang="en-US" sz="1800" dirty="0" smtClean="0">
                <a:solidFill>
                  <a:schemeClr val="accent3"/>
                </a:solidFill>
              </a:rPr>
              <a:t>response. </a:t>
            </a:r>
          </a:p>
          <a:p>
            <a:pPr marL="311135" indent="-311135" defTabSz="609570" eaLnBrk="1" fontAlgn="auto" hangingPunct="1">
              <a:spcBef>
                <a:spcPts val="0"/>
              </a:spcBef>
              <a:defRPr/>
            </a:pPr>
            <a:r>
              <a:rPr lang="en-US" sz="1800" dirty="0" smtClean="0">
                <a:solidFill>
                  <a:schemeClr val="accent3"/>
                </a:solidFill>
              </a:rPr>
              <a:t>Highlight </a:t>
            </a:r>
            <a:r>
              <a:rPr lang="en-US" sz="1800" dirty="0">
                <a:solidFill>
                  <a:schemeClr val="accent3"/>
                </a:solidFill>
              </a:rPr>
              <a:t>the (next page) query and click or enter to move to the next step</a:t>
            </a:r>
            <a:r>
              <a:rPr lang="en-US" sz="1800" dirty="0" smtClean="0">
                <a:solidFill>
                  <a:schemeClr val="accent3"/>
                </a:solidFill>
              </a:rPr>
              <a:t>.</a:t>
            </a:r>
            <a:endParaRPr lang="en-US" sz="1800" dirty="0">
              <a:solidFill>
                <a:schemeClr val="accent3"/>
              </a:solidFill>
            </a:endParaRPr>
          </a:p>
          <a:p>
            <a:pPr marL="311135" indent="-311135" defTabSz="609570" eaLnBrk="1" fontAlgn="auto" hangingPunct="1">
              <a:spcBef>
                <a:spcPts val="0"/>
              </a:spcBef>
              <a:defRPr/>
            </a:pPr>
            <a:endParaRPr lang="en-US" sz="1800" dirty="0">
              <a:solidFill>
                <a:schemeClr val="accent3"/>
              </a:solidFill>
            </a:endParaRPr>
          </a:p>
        </p:txBody>
      </p:sp>
      <p:sp>
        <p:nvSpPr>
          <p:cNvPr id="6" name="Title 1"/>
          <p:cNvSpPr>
            <a:spLocks noGrp="1"/>
          </p:cNvSpPr>
          <p:nvPr>
            <p:ph type="title"/>
          </p:nvPr>
        </p:nvSpPr>
        <p:spPr>
          <a:xfrm>
            <a:off x="609600" y="331788"/>
            <a:ext cx="10972800" cy="1081087"/>
          </a:xfrm>
        </p:spPr>
        <p:txBody>
          <a:bodyPr rtlCol="0">
            <a:normAutofit fontScale="90000"/>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 (Example cont.) </a:t>
            </a:r>
            <a:endParaRPr lang="en-US" sz="3733" dirty="0"/>
          </a:p>
        </p:txBody>
      </p:sp>
      <p:sp>
        <p:nvSpPr>
          <p:cNvPr id="3" name="Footer Placeholder 2"/>
          <p:cNvSpPr>
            <a:spLocks noGrp="1"/>
          </p:cNvSpPr>
          <p:nvPr>
            <p:ph type="ftr" sz="quarter" idx="10"/>
          </p:nvPr>
        </p:nvSpPr>
        <p:spPr>
          <a:xfrm>
            <a:off x="957263" y="6253163"/>
            <a:ext cx="3860800" cy="365125"/>
          </a:xfrm>
        </p:spPr>
        <p:txBody>
          <a:bodyPr/>
          <a:lstStyle/>
          <a:p>
            <a:pPr>
              <a:defRPr/>
            </a:pPr>
            <a:r>
              <a:rPr lang="en-US" dirty="0">
                <a:cs typeface="+mn-cs"/>
              </a:rPr>
              <a:t>SPOT Education</a:t>
            </a:r>
          </a:p>
        </p:txBody>
      </p:sp>
      <p:pic>
        <p:nvPicPr>
          <p:cNvPr id="2" name="Picture 1"/>
          <p:cNvPicPr>
            <a:picLocks noChangeAspect="1"/>
          </p:cNvPicPr>
          <p:nvPr/>
        </p:nvPicPr>
        <p:blipFill>
          <a:blip r:embed="rId2"/>
          <a:stretch>
            <a:fillRect/>
          </a:stretch>
        </p:blipFill>
        <p:spPr>
          <a:xfrm>
            <a:off x="5259388" y="1776413"/>
            <a:ext cx="6323012" cy="3824287"/>
          </a:xfrm>
          <a:prstGeom prst="rect">
            <a:avLst/>
          </a:prstGeom>
          <a:effectLst>
            <a:outerShdw blurRad="50800" dist="38100" dir="2700000" algn="tl" rotWithShape="0">
              <a:prstClr val="black">
                <a:alpha val="40000"/>
              </a:prstClr>
            </a:outerShdw>
          </a:effectLst>
        </p:spPr>
      </p:pic>
      <p:sp>
        <p:nvSpPr>
          <p:cNvPr id="11" name="Oval 10"/>
          <p:cNvSpPr/>
          <p:nvPr/>
        </p:nvSpPr>
        <p:spPr>
          <a:xfrm>
            <a:off x="5011738" y="5051425"/>
            <a:ext cx="549275"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0" name="Freeform 6"/>
          <p:cNvSpPr>
            <a:spLocks/>
          </p:cNvSpPr>
          <p:nvPr/>
        </p:nvSpPr>
        <p:spPr bwMode="auto">
          <a:xfrm>
            <a:off x="5113338" y="5173663"/>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
        <p:nvSpPr>
          <p:cNvPr id="8" name="Oval 7"/>
          <p:cNvSpPr/>
          <p:nvPr/>
        </p:nvSpPr>
        <p:spPr>
          <a:xfrm>
            <a:off x="9885363" y="5041900"/>
            <a:ext cx="547687" cy="547688"/>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9" name="Freeform 6"/>
          <p:cNvSpPr>
            <a:spLocks/>
          </p:cNvSpPr>
          <p:nvPr/>
        </p:nvSpPr>
        <p:spPr bwMode="auto">
          <a:xfrm>
            <a:off x="10018713" y="5173663"/>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
        <p:nvSpPr>
          <p:cNvPr id="12" name="Oval 11"/>
          <p:cNvSpPr/>
          <p:nvPr/>
        </p:nvSpPr>
        <p:spPr>
          <a:xfrm>
            <a:off x="5119688" y="4135438"/>
            <a:ext cx="547687"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3" name="Freeform 6"/>
          <p:cNvSpPr>
            <a:spLocks/>
          </p:cNvSpPr>
          <p:nvPr/>
        </p:nvSpPr>
        <p:spPr bwMode="auto">
          <a:xfrm>
            <a:off x="5246688" y="4287838"/>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3"/>
          <p:cNvSpPr>
            <a:spLocks noGrp="1"/>
          </p:cNvSpPr>
          <p:nvPr>
            <p:ph idx="1"/>
          </p:nvPr>
        </p:nvSpPr>
        <p:spPr>
          <a:xfrm>
            <a:off x="609600" y="1658938"/>
            <a:ext cx="4308475" cy="4349750"/>
          </a:xfrm>
        </p:spPr>
        <p:txBody>
          <a:bodyPr/>
          <a:lstStyle/>
          <a:p>
            <a:pPr eaLnBrk="1" hangingPunct="1"/>
            <a:r>
              <a:rPr lang="en-US" altLang="en-US" sz="1800" smtClean="0">
                <a:cs typeface="Arial" panose="020B0604020202020204" pitchFamily="34" charset="0"/>
              </a:rPr>
              <a:t>When answering the query </a:t>
            </a:r>
            <a:r>
              <a:rPr lang="en-US" altLang="en-US" sz="1800" i="1" smtClean="0">
                <a:cs typeface="Arial" panose="020B0604020202020204" pitchFamily="34" charset="0"/>
              </a:rPr>
              <a:t>Suspected/documented infection</a:t>
            </a:r>
            <a:r>
              <a:rPr lang="en-US" altLang="en-US" sz="1800" smtClean="0">
                <a:cs typeface="Arial" panose="020B0604020202020204" pitchFamily="34" charset="0"/>
              </a:rPr>
              <a:t>: </a:t>
            </a:r>
          </a:p>
          <a:p>
            <a:pPr lvl="1" eaLnBrk="1" hangingPunct="1"/>
            <a:r>
              <a:rPr lang="en-US" altLang="en-US" b="1" smtClean="0"/>
              <a:t>You are not making a diagnosis</a:t>
            </a:r>
            <a:r>
              <a:rPr lang="en-US" altLang="en-US" smtClean="0"/>
              <a:t>.  </a:t>
            </a:r>
          </a:p>
          <a:p>
            <a:pPr lvl="1" eaLnBrk="1" hangingPunct="1"/>
            <a:endParaRPr lang="en-US" altLang="en-US" smtClean="0"/>
          </a:p>
          <a:p>
            <a:pPr eaLnBrk="1" hangingPunct="1"/>
            <a:r>
              <a:rPr lang="en-US" altLang="en-US" sz="1800" smtClean="0">
                <a:cs typeface="Arial" panose="020B0604020202020204" pitchFamily="34" charset="0"/>
              </a:rPr>
              <a:t>If there are antibiotics ordered or if the patient has a fever, answer </a:t>
            </a:r>
            <a:r>
              <a:rPr lang="en-US" altLang="en-US" sz="1800" i="1" smtClean="0">
                <a:cs typeface="Arial" panose="020B0604020202020204" pitchFamily="34" charset="0"/>
              </a:rPr>
              <a:t>yes</a:t>
            </a:r>
            <a:r>
              <a:rPr lang="en-US" altLang="en-US" sz="1800" smtClean="0">
                <a:cs typeface="Arial" panose="020B0604020202020204" pitchFamily="34" charset="0"/>
              </a:rPr>
              <a:t>.</a:t>
            </a:r>
          </a:p>
          <a:p>
            <a:pPr eaLnBrk="1" hangingPunct="1"/>
            <a:endParaRPr lang="en-US" altLang="en-US" sz="1800" smtClean="0">
              <a:cs typeface="Arial" panose="020B0604020202020204" pitchFamily="34" charset="0"/>
            </a:endParaRPr>
          </a:p>
        </p:txBody>
      </p:sp>
      <p:sp>
        <p:nvSpPr>
          <p:cNvPr id="6"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2" name="Footer Placeholder 1"/>
          <p:cNvSpPr>
            <a:spLocks noGrp="1"/>
          </p:cNvSpPr>
          <p:nvPr>
            <p:ph type="ftr" sz="quarter" idx="10"/>
          </p:nvPr>
        </p:nvSpPr>
        <p:spPr>
          <a:xfrm>
            <a:off x="952500" y="6243638"/>
            <a:ext cx="3860800" cy="365125"/>
          </a:xfrm>
        </p:spPr>
        <p:txBody>
          <a:bodyPr/>
          <a:lstStyle/>
          <a:p>
            <a:pPr>
              <a:defRPr/>
            </a:pPr>
            <a:r>
              <a:rPr lang="en-US">
                <a:cs typeface="+mn-cs"/>
              </a:rPr>
              <a:t>SPOT Education</a:t>
            </a:r>
          </a:p>
        </p:txBody>
      </p:sp>
      <p:sp>
        <p:nvSpPr>
          <p:cNvPr id="12" name="Rounded Rectangle 11"/>
          <p:cNvSpPr/>
          <p:nvPr/>
        </p:nvSpPr>
        <p:spPr>
          <a:xfrm>
            <a:off x="1028700" y="4213225"/>
            <a:ext cx="3454400" cy="1455738"/>
          </a:xfrm>
          <a:prstGeom prst="roundRect">
            <a:avLst/>
          </a:prstGeom>
          <a:noFill/>
          <a:ln w="28575">
            <a:solidFill>
              <a:srgbClr val="E35929"/>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18"/>
          <p:cNvSpPr txBox="1"/>
          <p:nvPr/>
        </p:nvSpPr>
        <p:spPr>
          <a:xfrm>
            <a:off x="1165225" y="4402138"/>
            <a:ext cx="3317875" cy="1077912"/>
          </a:xfrm>
          <a:prstGeom prst="rect">
            <a:avLst/>
          </a:prstGeom>
          <a:noFill/>
        </p:spPr>
        <p:txBody>
          <a:bodyPr>
            <a:spAutoFit/>
          </a:bodyPr>
          <a:lstStyle/>
          <a:p>
            <a:pPr eaLnBrk="1" fontAlgn="auto" hangingPunct="1">
              <a:spcBef>
                <a:spcPts val="0"/>
              </a:spcBef>
              <a:spcAft>
                <a:spcPts val="0"/>
              </a:spcAft>
              <a:defRPr/>
            </a:pPr>
            <a:r>
              <a:rPr lang="en-US" sz="1600" dirty="0">
                <a:solidFill>
                  <a:schemeClr val="accent3"/>
                </a:solidFill>
                <a:latin typeface="+mn-lt"/>
              </a:rPr>
              <a:t>Infections that are common sepsis drivers may include but are not limited to: </a:t>
            </a:r>
            <a:r>
              <a:rPr lang="en-US" sz="1600" b="1" dirty="0">
                <a:solidFill>
                  <a:schemeClr val="accent3"/>
                </a:solidFill>
                <a:latin typeface="+mn-lt"/>
              </a:rPr>
              <a:t>Pneumonia, Cellulitis, and Urinary Tract Infections</a:t>
            </a:r>
          </a:p>
        </p:txBody>
      </p:sp>
      <p:pic>
        <p:nvPicPr>
          <p:cNvPr id="11" name="Picture 10"/>
          <p:cNvPicPr/>
          <p:nvPr/>
        </p:nvPicPr>
        <p:blipFill>
          <a:blip r:embed="rId2"/>
          <a:stretch>
            <a:fillRect/>
          </a:stretch>
        </p:blipFill>
        <p:spPr>
          <a:xfrm>
            <a:off x="4918075" y="1658938"/>
            <a:ext cx="6664325" cy="3905250"/>
          </a:xfrm>
          <a:prstGeom prst="rect">
            <a:avLst/>
          </a:prstGeom>
          <a:effectLst>
            <a:outerShdw blurRad="50800" dist="38100" dir="2700000" algn="tl" rotWithShape="0">
              <a:prstClr val="black">
                <a:alpha val="40000"/>
              </a:prstClr>
            </a:outerShdw>
          </a:effectLst>
        </p:spPr>
      </p:pic>
      <p:sp>
        <p:nvSpPr>
          <p:cNvPr id="17" name="Oval 16"/>
          <p:cNvSpPr/>
          <p:nvPr/>
        </p:nvSpPr>
        <p:spPr>
          <a:xfrm>
            <a:off x="5738813" y="3940175"/>
            <a:ext cx="525462" cy="5238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5" name="Freeform 6"/>
          <p:cNvSpPr>
            <a:spLocks/>
          </p:cNvSpPr>
          <p:nvPr/>
        </p:nvSpPr>
        <p:spPr bwMode="auto">
          <a:xfrm>
            <a:off x="5873750" y="4060825"/>
            <a:ext cx="284163" cy="271463"/>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658938"/>
            <a:ext cx="4446588" cy="4349750"/>
          </a:xfrm>
        </p:spPr>
        <p:txBody>
          <a:bodyPr/>
          <a:lstStyle/>
          <a:p>
            <a:pPr marL="0" indent="0" defTabSz="609570" eaLnBrk="1" fontAlgn="auto" hangingPunct="1">
              <a:spcBef>
                <a:spcPts val="0"/>
              </a:spcBef>
              <a:buFont typeface="Arial" panose="020B0604020202020204" pitchFamily="34" charset="0"/>
              <a:buNone/>
              <a:defRPr/>
            </a:pPr>
            <a:r>
              <a:rPr lang="en-US" sz="1800" b="1" dirty="0">
                <a:solidFill>
                  <a:schemeClr val="accent3"/>
                </a:solidFill>
              </a:rPr>
              <a:t>On the same page:</a:t>
            </a:r>
          </a:p>
          <a:p>
            <a:pPr marL="311135" indent="-311135" defTabSz="609570" eaLnBrk="1" fontAlgn="auto" hangingPunct="1">
              <a:spcBef>
                <a:spcPts val="0"/>
              </a:spcBef>
              <a:defRPr/>
            </a:pPr>
            <a:endParaRPr lang="en-US" sz="1800" b="1" dirty="0">
              <a:solidFill>
                <a:schemeClr val="accent3"/>
              </a:solidFill>
            </a:endParaRPr>
          </a:p>
          <a:p>
            <a:pPr marL="311135" indent="-311135" defTabSz="609570" eaLnBrk="1" fontAlgn="auto" hangingPunct="1">
              <a:spcBef>
                <a:spcPts val="0"/>
              </a:spcBef>
              <a:defRPr/>
            </a:pPr>
            <a:r>
              <a:rPr lang="en-US" sz="1800" i="1" dirty="0">
                <a:solidFill>
                  <a:schemeClr val="accent3"/>
                </a:solidFill>
              </a:rPr>
              <a:t>If yes to 1 or more, </a:t>
            </a:r>
            <a:r>
              <a:rPr lang="en-US" sz="1800" dirty="0">
                <a:solidFill>
                  <a:schemeClr val="accent3"/>
                </a:solidFill>
              </a:rPr>
              <a:t>query will automatically </a:t>
            </a:r>
            <a:r>
              <a:rPr lang="en-US" sz="1800" dirty="0" smtClean="0">
                <a:solidFill>
                  <a:schemeClr val="accent3"/>
                </a:solidFill>
              </a:rPr>
              <a:t>default. </a:t>
            </a:r>
            <a:r>
              <a:rPr lang="en-US" sz="1800" b="1" dirty="0" smtClean="0">
                <a:solidFill>
                  <a:schemeClr val="accent3"/>
                </a:solidFill>
              </a:rPr>
              <a:t>Do </a:t>
            </a:r>
            <a:r>
              <a:rPr lang="en-US" sz="1800" b="1" dirty="0">
                <a:solidFill>
                  <a:schemeClr val="accent3"/>
                </a:solidFill>
              </a:rPr>
              <a:t>not </a:t>
            </a:r>
            <a:r>
              <a:rPr lang="en-US" sz="1800" dirty="0">
                <a:solidFill>
                  <a:schemeClr val="accent3"/>
                </a:solidFill>
              </a:rPr>
              <a:t>change the </a:t>
            </a:r>
            <a:r>
              <a:rPr lang="en-US" sz="1800" dirty="0" smtClean="0">
                <a:solidFill>
                  <a:schemeClr val="accent3"/>
                </a:solidFill>
              </a:rPr>
              <a:t>response. </a:t>
            </a:r>
          </a:p>
          <a:p>
            <a:pPr marL="0" indent="0" defTabSz="609570" eaLnBrk="1" fontAlgn="auto" hangingPunct="1">
              <a:spcBef>
                <a:spcPts val="0"/>
              </a:spcBef>
              <a:buFont typeface="Arial" panose="020B0604020202020204" pitchFamily="34" charset="0"/>
              <a:buNone/>
              <a:defRPr/>
            </a:pPr>
            <a:endParaRPr lang="en-US" sz="1800" dirty="0">
              <a:solidFill>
                <a:schemeClr val="accent3"/>
              </a:solidFill>
            </a:endParaRPr>
          </a:p>
          <a:p>
            <a:pPr marL="311135" indent="-311135" defTabSz="609570" eaLnBrk="1" fontAlgn="auto" hangingPunct="1">
              <a:spcBef>
                <a:spcPts val="0"/>
              </a:spcBef>
              <a:defRPr/>
            </a:pPr>
            <a:r>
              <a:rPr lang="en-US" sz="1800" dirty="0" smtClean="0">
                <a:solidFill>
                  <a:schemeClr val="accent3"/>
                </a:solidFill>
              </a:rPr>
              <a:t>Highlight </a:t>
            </a:r>
            <a:r>
              <a:rPr lang="en-US" sz="1800" dirty="0">
                <a:solidFill>
                  <a:schemeClr val="accent3"/>
                </a:solidFill>
              </a:rPr>
              <a:t>the (next page) query and click or enter to move to the next step.</a:t>
            </a:r>
          </a:p>
          <a:p>
            <a:pPr marL="311135" indent="-311135" defTabSz="609570" eaLnBrk="1" fontAlgn="auto" hangingPunct="1">
              <a:spcBef>
                <a:spcPts val="0"/>
              </a:spcBef>
              <a:defRPr/>
            </a:pPr>
            <a:endParaRPr lang="en-US" sz="1800" dirty="0">
              <a:solidFill>
                <a:schemeClr val="accent3"/>
              </a:solidFill>
            </a:endParaRPr>
          </a:p>
        </p:txBody>
      </p:sp>
      <p:sp>
        <p:nvSpPr>
          <p:cNvPr id="6"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3" name="Footer Placeholder 2"/>
          <p:cNvSpPr>
            <a:spLocks noGrp="1"/>
          </p:cNvSpPr>
          <p:nvPr>
            <p:ph type="ftr" sz="quarter" idx="10"/>
          </p:nvPr>
        </p:nvSpPr>
        <p:spPr>
          <a:xfrm>
            <a:off x="927100" y="6253163"/>
            <a:ext cx="3860800" cy="365125"/>
          </a:xfrm>
        </p:spPr>
        <p:txBody>
          <a:bodyPr/>
          <a:lstStyle/>
          <a:p>
            <a:pPr>
              <a:defRPr/>
            </a:pPr>
            <a:r>
              <a:rPr lang="en-US" dirty="0">
                <a:cs typeface="+mn-cs"/>
              </a:rPr>
              <a:t>SPOT Education</a:t>
            </a:r>
          </a:p>
        </p:txBody>
      </p:sp>
      <p:pic>
        <p:nvPicPr>
          <p:cNvPr id="7" name="Picture 6"/>
          <p:cNvPicPr/>
          <p:nvPr/>
        </p:nvPicPr>
        <p:blipFill>
          <a:blip r:embed="rId2"/>
          <a:stretch>
            <a:fillRect/>
          </a:stretch>
        </p:blipFill>
        <p:spPr>
          <a:xfrm>
            <a:off x="5183188" y="1658938"/>
            <a:ext cx="6399212" cy="4159250"/>
          </a:xfrm>
          <a:prstGeom prst="rect">
            <a:avLst/>
          </a:prstGeom>
          <a:effectLst>
            <a:outerShdw blurRad="50800" dist="38100" dir="2700000" algn="tl" rotWithShape="0">
              <a:prstClr val="black">
                <a:alpha val="40000"/>
              </a:prstClr>
            </a:outerShdw>
          </a:effectLst>
        </p:spPr>
      </p:pic>
      <p:sp>
        <p:nvSpPr>
          <p:cNvPr id="17" name="Oval 16"/>
          <p:cNvSpPr/>
          <p:nvPr/>
        </p:nvSpPr>
        <p:spPr>
          <a:xfrm>
            <a:off x="4787900" y="4498975"/>
            <a:ext cx="549275" cy="547688"/>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5" name="Freeform 6"/>
          <p:cNvSpPr>
            <a:spLocks/>
          </p:cNvSpPr>
          <p:nvPr/>
        </p:nvSpPr>
        <p:spPr bwMode="auto">
          <a:xfrm>
            <a:off x="4914900" y="4630738"/>
            <a:ext cx="295275" cy="284162"/>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658938"/>
            <a:ext cx="4352925" cy="4349750"/>
          </a:xfrm>
        </p:spPr>
        <p:txBody>
          <a:bodyPr/>
          <a:lstStyle/>
          <a:p>
            <a:pPr marL="311135" indent="-311135" defTabSz="609570" eaLnBrk="1" fontAlgn="auto" hangingPunct="1">
              <a:spcBef>
                <a:spcPts val="0"/>
              </a:spcBef>
              <a:defRPr/>
            </a:pPr>
            <a:r>
              <a:rPr lang="en-US" sz="1800" dirty="0">
                <a:solidFill>
                  <a:schemeClr val="accent3"/>
                </a:solidFill>
              </a:rPr>
              <a:t>Use the upper right information box to guide you through answering the remaining queries on the page.</a:t>
            </a:r>
          </a:p>
          <a:p>
            <a:pPr marL="0" indent="0" defTabSz="609570" eaLnBrk="1" fontAlgn="auto" hangingPunct="1">
              <a:spcBef>
                <a:spcPts val="0"/>
              </a:spcBef>
              <a:buFont typeface="Arial" panose="020B0604020202020204" pitchFamily="34" charset="0"/>
              <a:buNone/>
              <a:defRPr/>
            </a:pPr>
            <a:endParaRPr lang="en-US" sz="1800" dirty="0">
              <a:solidFill>
                <a:schemeClr val="accent3"/>
              </a:solidFill>
            </a:endParaRPr>
          </a:p>
          <a:p>
            <a:pPr marL="311135" indent="-311135" defTabSz="609570" eaLnBrk="1" fontAlgn="auto" hangingPunct="1">
              <a:spcBef>
                <a:spcPts val="0"/>
              </a:spcBef>
              <a:defRPr/>
            </a:pPr>
            <a:r>
              <a:rPr lang="en-US" sz="1800" dirty="0" smtClean="0">
                <a:solidFill>
                  <a:schemeClr val="accent3"/>
                </a:solidFill>
              </a:rPr>
              <a:t>As </a:t>
            </a:r>
            <a:r>
              <a:rPr lang="en-US" sz="1800" dirty="0">
                <a:solidFill>
                  <a:schemeClr val="accent3"/>
                </a:solidFill>
              </a:rPr>
              <a:t>you move into the query response boxes, a new set of guidance will appear that is specific to each system</a:t>
            </a:r>
            <a:r>
              <a:rPr lang="en-US" sz="1800" dirty="0" smtClean="0">
                <a:solidFill>
                  <a:schemeClr val="accent3"/>
                </a:solidFill>
              </a:rPr>
              <a:t>.</a:t>
            </a:r>
            <a:endParaRPr lang="en-US" sz="1800" dirty="0">
              <a:solidFill>
                <a:schemeClr val="accent3"/>
              </a:solidFill>
            </a:endParaRPr>
          </a:p>
        </p:txBody>
      </p:sp>
      <p:sp>
        <p:nvSpPr>
          <p:cNvPr id="5"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2" name="Footer Placeholder 1"/>
          <p:cNvSpPr>
            <a:spLocks noGrp="1"/>
          </p:cNvSpPr>
          <p:nvPr>
            <p:ph type="ftr" sz="quarter" idx="10"/>
          </p:nvPr>
        </p:nvSpPr>
        <p:spPr>
          <a:xfrm>
            <a:off x="942975" y="6253163"/>
            <a:ext cx="3860800" cy="365125"/>
          </a:xfrm>
        </p:spPr>
        <p:txBody>
          <a:bodyPr/>
          <a:lstStyle/>
          <a:p>
            <a:pPr>
              <a:defRPr/>
            </a:pPr>
            <a:r>
              <a:rPr lang="en-US" dirty="0">
                <a:cs typeface="+mn-cs"/>
              </a:rPr>
              <a:t>SPOT Education</a:t>
            </a:r>
          </a:p>
        </p:txBody>
      </p:sp>
      <p:pic>
        <p:nvPicPr>
          <p:cNvPr id="9" name="Picture 8"/>
          <p:cNvPicPr/>
          <p:nvPr/>
        </p:nvPicPr>
        <p:blipFill>
          <a:blip r:embed="rId2"/>
          <a:stretch>
            <a:fillRect/>
          </a:stretch>
        </p:blipFill>
        <p:spPr>
          <a:xfrm>
            <a:off x="4972050" y="1733550"/>
            <a:ext cx="6610350" cy="3854450"/>
          </a:xfrm>
          <a:prstGeom prst="rect">
            <a:avLst/>
          </a:prstGeom>
          <a:effectLst>
            <a:outerShdw blurRad="50800" dist="38100" dir="2700000" algn="tl" rotWithShape="0">
              <a:prstClr val="black">
                <a:alpha val="40000"/>
              </a:prstClr>
            </a:outerShdw>
          </a:effectLst>
        </p:spPr>
      </p:pic>
      <p:sp>
        <p:nvSpPr>
          <p:cNvPr id="11" name="Oval 10"/>
          <p:cNvSpPr/>
          <p:nvPr/>
        </p:nvSpPr>
        <p:spPr>
          <a:xfrm>
            <a:off x="7364413" y="3865563"/>
            <a:ext cx="549275" cy="547687"/>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2" name="Oval 11"/>
          <p:cNvSpPr/>
          <p:nvPr/>
        </p:nvSpPr>
        <p:spPr>
          <a:xfrm>
            <a:off x="6611938" y="2147888"/>
            <a:ext cx="549275"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3" name="Freeform 6"/>
          <p:cNvSpPr>
            <a:spLocks/>
          </p:cNvSpPr>
          <p:nvPr/>
        </p:nvSpPr>
        <p:spPr bwMode="auto">
          <a:xfrm>
            <a:off x="7491413" y="3997325"/>
            <a:ext cx="295275" cy="284163"/>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
        <p:nvSpPr>
          <p:cNvPr id="14" name="Freeform 6"/>
          <p:cNvSpPr>
            <a:spLocks/>
          </p:cNvSpPr>
          <p:nvPr/>
        </p:nvSpPr>
        <p:spPr bwMode="auto">
          <a:xfrm>
            <a:off x="6738938" y="2281238"/>
            <a:ext cx="295275" cy="282575"/>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609600" y="1658938"/>
            <a:ext cx="4743450" cy="4349750"/>
          </a:xfrm>
        </p:spPr>
        <p:txBody>
          <a:bodyPr/>
          <a:lstStyle/>
          <a:p>
            <a:pPr eaLnBrk="1" hangingPunct="1"/>
            <a:r>
              <a:rPr lang="en-US" altLang="en-US" sz="1800" smtClean="0">
                <a:cs typeface="Arial" panose="020B0604020202020204" pitchFamily="34" charset="0"/>
              </a:rPr>
              <a:t>Meditech will guide your decision to follow your facilities defined sepsis escalation process.</a:t>
            </a:r>
          </a:p>
          <a:p>
            <a:pPr eaLnBrk="1" hangingPunct="1"/>
            <a:r>
              <a:rPr lang="en-US" altLang="en-US" sz="1800" smtClean="0">
                <a:cs typeface="Arial" panose="020B0604020202020204" pitchFamily="34" charset="0"/>
              </a:rPr>
              <a:t>Use the PCI query group values to help guide you through an SBAR conversation with the provider.</a:t>
            </a:r>
          </a:p>
          <a:p>
            <a:pPr eaLnBrk="1" hangingPunct="1"/>
            <a:r>
              <a:rPr lang="en-US" altLang="en-US" sz="1800" smtClean="0">
                <a:cs typeface="Arial" panose="020B0604020202020204" pitchFamily="34" charset="0"/>
              </a:rPr>
              <a:t>If you see this text box, you also need to add the Sepsis Bundle Implementation intervention to document that conversation (shown next).</a:t>
            </a:r>
          </a:p>
          <a:p>
            <a:pPr eaLnBrk="1" hangingPunct="1"/>
            <a:endParaRPr lang="en-US" altLang="en-US" sz="1800" smtClean="0">
              <a:cs typeface="Arial" panose="020B0604020202020204" pitchFamily="34" charset="0"/>
            </a:endParaRPr>
          </a:p>
          <a:p>
            <a:pPr eaLnBrk="1" hangingPunct="1"/>
            <a:endParaRPr lang="en-US" altLang="en-US" sz="1800" smtClean="0">
              <a:cs typeface="Arial" panose="020B0604020202020204" pitchFamily="34" charset="0"/>
            </a:endParaRPr>
          </a:p>
        </p:txBody>
      </p:sp>
      <p:sp>
        <p:nvSpPr>
          <p:cNvPr id="5"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Completing the Sepsis </a:t>
            </a:r>
            <a:r>
              <a:rPr lang="en-US" sz="3733" dirty="0"/>
              <a:t>S</a:t>
            </a:r>
            <a:r>
              <a:rPr lang="en-US" sz="3733" dirty="0" smtClean="0"/>
              <a:t>creening</a:t>
            </a:r>
            <a:endParaRPr lang="en-US" sz="3733" dirty="0"/>
          </a:p>
        </p:txBody>
      </p:sp>
      <p:sp>
        <p:nvSpPr>
          <p:cNvPr id="2" name="Footer Placeholder 1"/>
          <p:cNvSpPr>
            <a:spLocks noGrp="1"/>
          </p:cNvSpPr>
          <p:nvPr>
            <p:ph type="ftr" sz="quarter" idx="10"/>
          </p:nvPr>
        </p:nvSpPr>
        <p:spPr>
          <a:xfrm>
            <a:off x="942975" y="6253163"/>
            <a:ext cx="3860800" cy="365125"/>
          </a:xfrm>
        </p:spPr>
        <p:txBody>
          <a:bodyPr/>
          <a:lstStyle/>
          <a:p>
            <a:pPr>
              <a:defRPr/>
            </a:pPr>
            <a:r>
              <a:rPr lang="en-US">
                <a:cs typeface="+mn-cs"/>
              </a:rPr>
              <a:t>SPOT Education</a:t>
            </a:r>
          </a:p>
        </p:txBody>
      </p:sp>
      <p:pic>
        <p:nvPicPr>
          <p:cNvPr id="7" name="Picture 6"/>
          <p:cNvPicPr/>
          <p:nvPr/>
        </p:nvPicPr>
        <p:blipFill>
          <a:blip r:embed="rId2"/>
          <a:stretch>
            <a:fillRect/>
          </a:stretch>
        </p:blipFill>
        <p:spPr>
          <a:xfrm>
            <a:off x="5480050" y="1771650"/>
            <a:ext cx="6103938" cy="3863975"/>
          </a:xfrm>
          <a:prstGeom prst="rect">
            <a:avLst/>
          </a:prstGeom>
          <a:effectLst>
            <a:outerShdw blurRad="50800" dist="38100" dir="2700000" algn="tl" rotWithShape="0">
              <a:prstClr val="black">
                <a:alpha val="40000"/>
              </a:prstClr>
            </a:outerShdw>
          </a:effectLst>
        </p:spPr>
      </p:pic>
      <p:sp>
        <p:nvSpPr>
          <p:cNvPr id="10" name="Oval 9"/>
          <p:cNvSpPr/>
          <p:nvPr/>
        </p:nvSpPr>
        <p:spPr>
          <a:xfrm>
            <a:off x="5291138" y="3527425"/>
            <a:ext cx="547687"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9" name="Freeform 6"/>
          <p:cNvSpPr>
            <a:spLocks/>
          </p:cNvSpPr>
          <p:nvPr/>
        </p:nvSpPr>
        <p:spPr bwMode="auto">
          <a:xfrm>
            <a:off x="5416550" y="3660775"/>
            <a:ext cx="296863" cy="282575"/>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4"/>
          <p:cNvSpPr>
            <a:spLocks noGrp="1"/>
          </p:cNvSpPr>
          <p:nvPr>
            <p:ph idx="1"/>
          </p:nvPr>
        </p:nvSpPr>
        <p:spPr>
          <a:xfrm>
            <a:off x="609600" y="1658938"/>
            <a:ext cx="4733925" cy="4349750"/>
          </a:xfrm>
        </p:spPr>
        <p:txBody>
          <a:bodyPr/>
          <a:lstStyle/>
          <a:p>
            <a:pPr eaLnBrk="1" hangingPunct="1"/>
            <a:endParaRPr lang="en-US" altLang="en-US" sz="1800" smtClean="0">
              <a:cs typeface="Arial" panose="020B0604020202020204" pitchFamily="34" charset="0"/>
            </a:endParaRPr>
          </a:p>
          <a:p>
            <a:pPr eaLnBrk="1" hangingPunct="1"/>
            <a:r>
              <a:rPr lang="en-US" altLang="en-US" sz="1800" smtClean="0">
                <a:cs typeface="Arial" panose="020B0604020202020204" pitchFamily="34" charset="0"/>
              </a:rPr>
              <a:t>Complete all queries on the screen.</a:t>
            </a:r>
          </a:p>
          <a:p>
            <a:pPr eaLnBrk="1" hangingPunct="1"/>
            <a:endParaRPr lang="en-US" altLang="en-US" smtClean="0">
              <a:cs typeface="Arial" panose="020B0604020202020204" pitchFamily="34" charset="0"/>
            </a:endParaRPr>
          </a:p>
        </p:txBody>
      </p:sp>
      <p:sp>
        <p:nvSpPr>
          <p:cNvPr id="2"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a:t>P</a:t>
            </a:r>
            <a:r>
              <a:rPr lang="en-US" sz="3733" dirty="0" smtClean="0"/>
              <a:t>ositive Sepsis </a:t>
            </a:r>
            <a:r>
              <a:rPr lang="en-US" sz="3733" dirty="0"/>
              <a:t>S</a:t>
            </a:r>
            <a:r>
              <a:rPr lang="en-US" sz="3733" dirty="0" smtClean="0"/>
              <a:t>creening: </a:t>
            </a:r>
            <a:br>
              <a:rPr lang="en-US" sz="3733" dirty="0" smtClean="0"/>
            </a:br>
            <a:r>
              <a:rPr lang="en-US" sz="2300" dirty="0" smtClean="0">
                <a:solidFill>
                  <a:schemeClr val="accent2"/>
                </a:solidFill>
              </a:rPr>
              <a:t>Add the Sepsis Bundle Implementation Intervention</a:t>
            </a:r>
            <a:endParaRPr lang="en-US" sz="2300" dirty="0">
              <a:solidFill>
                <a:schemeClr val="accent2"/>
              </a:solidFill>
            </a:endParaRPr>
          </a:p>
        </p:txBody>
      </p:sp>
      <p:sp>
        <p:nvSpPr>
          <p:cNvPr id="3" name="Footer Placeholder 2"/>
          <p:cNvSpPr>
            <a:spLocks noGrp="1"/>
          </p:cNvSpPr>
          <p:nvPr>
            <p:ph type="ftr" sz="quarter" idx="10"/>
          </p:nvPr>
        </p:nvSpPr>
        <p:spPr>
          <a:xfrm>
            <a:off x="962025" y="6253163"/>
            <a:ext cx="3860800" cy="365125"/>
          </a:xfrm>
        </p:spPr>
        <p:txBody>
          <a:bodyPr/>
          <a:lstStyle/>
          <a:p>
            <a:pPr>
              <a:defRPr/>
            </a:pPr>
            <a:r>
              <a:rPr lang="en-US" dirty="0">
                <a:cs typeface="+mn-cs"/>
              </a:rPr>
              <a:t>SPOT Education</a:t>
            </a:r>
          </a:p>
        </p:txBody>
      </p:sp>
      <p:pic>
        <p:nvPicPr>
          <p:cNvPr id="6" name="Picture 5"/>
          <p:cNvPicPr>
            <a:picLocks noChangeAspect="1"/>
          </p:cNvPicPr>
          <p:nvPr/>
        </p:nvPicPr>
        <p:blipFill>
          <a:blip r:embed="rId2"/>
          <a:stretch>
            <a:fillRect/>
          </a:stretch>
        </p:blipFill>
        <p:spPr>
          <a:xfrm>
            <a:off x="5343525" y="1871663"/>
            <a:ext cx="6459538" cy="3924300"/>
          </a:xfrm>
          <a:prstGeom prst="rect">
            <a:avLst/>
          </a:prstGeom>
          <a:effectLst>
            <a:outerShdw blurRad="50800" dist="38100" dir="2700000" algn="tl" rotWithShape="0">
              <a:prstClr val="black">
                <a:alpha val="40000"/>
              </a:prstClr>
            </a:outerShdw>
          </a:effectLst>
        </p:spPr>
      </p:pic>
      <p:sp>
        <p:nvSpPr>
          <p:cNvPr id="9" name="Oval 8"/>
          <p:cNvSpPr/>
          <p:nvPr/>
        </p:nvSpPr>
        <p:spPr>
          <a:xfrm>
            <a:off x="4548188" y="3059113"/>
            <a:ext cx="549275" cy="549275"/>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8" name="Freeform 6"/>
          <p:cNvSpPr>
            <a:spLocks/>
          </p:cNvSpPr>
          <p:nvPr/>
        </p:nvSpPr>
        <p:spPr bwMode="auto">
          <a:xfrm>
            <a:off x="4675188" y="3208338"/>
            <a:ext cx="295275" cy="282575"/>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a:t>Why Does Sepsis Treatment </a:t>
            </a:r>
            <a:r>
              <a:rPr lang="en-US" sz="3733" dirty="0" smtClean="0"/>
              <a:t>Matter?</a:t>
            </a:r>
            <a:endParaRPr lang="en-US" sz="3733" dirty="0"/>
          </a:p>
        </p:txBody>
      </p:sp>
      <p:sp>
        <p:nvSpPr>
          <p:cNvPr id="2" name="Footer Placeholder 1"/>
          <p:cNvSpPr>
            <a:spLocks noGrp="1"/>
          </p:cNvSpPr>
          <p:nvPr>
            <p:ph type="ftr" sz="quarter" idx="10"/>
          </p:nvPr>
        </p:nvSpPr>
        <p:spPr/>
        <p:txBody>
          <a:bodyPr/>
          <a:lstStyle/>
          <a:p>
            <a:pPr>
              <a:defRPr/>
            </a:pPr>
            <a:r>
              <a:rPr lang="en-US"/>
              <a:t>SPOT Education</a:t>
            </a:r>
            <a:endParaRPr lang="en-US" dirty="0"/>
          </a:p>
        </p:txBody>
      </p:sp>
      <p:sp>
        <p:nvSpPr>
          <p:cNvPr id="6" name="Rectangle 5"/>
          <p:cNvSpPr/>
          <p:nvPr/>
        </p:nvSpPr>
        <p:spPr>
          <a:xfrm>
            <a:off x="8180388" y="2112963"/>
            <a:ext cx="3771900" cy="1374775"/>
          </a:xfrm>
          <a:prstGeom prst="rect">
            <a:avLst/>
          </a:prstGeom>
          <a:solidFill>
            <a:srgbClr val="4E4540"/>
          </a:solidFill>
          <a:ln>
            <a:solidFill>
              <a:srgbClr val="4E454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fontAlgn="auto" hangingPunct="1">
              <a:spcBef>
                <a:spcPts val="0"/>
              </a:spcBef>
              <a:spcAft>
                <a:spcPts val="0"/>
              </a:spcAft>
              <a:defRPr/>
            </a:pPr>
            <a:r>
              <a:rPr lang="en-US" dirty="0">
                <a:solidFill>
                  <a:schemeClr val="bg1"/>
                </a:solidFill>
              </a:rPr>
              <a:t>SPOT serves as an early warning tool for potential sepsis </a:t>
            </a:r>
          </a:p>
        </p:txBody>
      </p:sp>
      <p:sp>
        <p:nvSpPr>
          <p:cNvPr id="7" name="Rectangle 6"/>
          <p:cNvSpPr/>
          <p:nvPr/>
        </p:nvSpPr>
        <p:spPr>
          <a:xfrm>
            <a:off x="280988" y="2112963"/>
            <a:ext cx="3709987" cy="1360487"/>
          </a:xfrm>
          <a:prstGeom prst="rect">
            <a:avLst/>
          </a:prstGeom>
          <a:solidFill>
            <a:srgbClr val="E35929"/>
          </a:solidFill>
          <a:ln>
            <a:solidFill>
              <a:srgbClr val="E359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b="1" dirty="0"/>
              <a:t>Sepsis is the number 1 </a:t>
            </a:r>
            <a:r>
              <a:rPr lang="en-US" sz="1600" dirty="0"/>
              <a:t>cause </a:t>
            </a:r>
          </a:p>
          <a:p>
            <a:pPr eaLnBrk="1" fontAlgn="auto" hangingPunct="1">
              <a:spcBef>
                <a:spcPts val="0"/>
              </a:spcBef>
              <a:spcAft>
                <a:spcPts val="0"/>
              </a:spcAft>
              <a:defRPr/>
            </a:pPr>
            <a:r>
              <a:rPr lang="en-US" sz="1600" dirty="0"/>
              <a:t>of death in non-coronary ICU</a:t>
            </a:r>
          </a:p>
          <a:p>
            <a:pPr eaLnBrk="1" fontAlgn="auto" hangingPunct="1">
              <a:spcBef>
                <a:spcPts val="0"/>
              </a:spcBef>
              <a:spcAft>
                <a:spcPts val="0"/>
              </a:spcAft>
              <a:defRPr/>
            </a:pPr>
            <a:r>
              <a:rPr lang="en-US" sz="1600" dirty="0"/>
              <a:t>The inpatient mortality rate of sepsis is </a:t>
            </a:r>
            <a:r>
              <a:rPr lang="en-US" sz="1600" b="1" dirty="0"/>
              <a:t>8 times </a:t>
            </a:r>
            <a:r>
              <a:rPr lang="en-US" sz="1600" dirty="0"/>
              <a:t>higher than the overall US inpatient mortality rate </a:t>
            </a:r>
          </a:p>
        </p:txBody>
      </p:sp>
      <p:sp>
        <p:nvSpPr>
          <p:cNvPr id="8" name="Rectangle 7"/>
          <p:cNvSpPr/>
          <p:nvPr/>
        </p:nvSpPr>
        <p:spPr>
          <a:xfrm>
            <a:off x="4314825" y="2112963"/>
            <a:ext cx="3540125" cy="1385887"/>
          </a:xfrm>
          <a:prstGeom prst="rect">
            <a:avLst/>
          </a:prstGeom>
          <a:solidFill>
            <a:srgbClr val="001641"/>
          </a:solidFill>
          <a:ln>
            <a:solidFill>
              <a:srgbClr val="0016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chemeClr val="bg1"/>
                </a:solidFill>
              </a:rPr>
              <a:t>Early identification means a better chance for survival </a:t>
            </a:r>
          </a:p>
        </p:txBody>
      </p:sp>
      <p:sp>
        <p:nvSpPr>
          <p:cNvPr id="9" name="Rectangle 8"/>
          <p:cNvSpPr/>
          <p:nvPr/>
        </p:nvSpPr>
        <p:spPr>
          <a:xfrm>
            <a:off x="219075" y="4160838"/>
            <a:ext cx="11644313" cy="1227137"/>
          </a:xfrm>
          <a:prstGeom prst="rect">
            <a:avLst/>
          </a:prstGeom>
          <a:solidFill>
            <a:schemeClr val="accent5"/>
          </a:solidFill>
          <a:ln>
            <a:solidFill>
              <a:srgbClr val="7FA9A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Observations have shown that SPOT provides on average, a 6.5 hour head start in identifying sepsis when compared to the shift assessment workflow </a:t>
            </a:r>
          </a:p>
        </p:txBody>
      </p:sp>
      <p:sp>
        <p:nvSpPr>
          <p:cNvPr id="10" name="Isosceles Triangle 9"/>
          <p:cNvSpPr/>
          <p:nvPr/>
        </p:nvSpPr>
        <p:spPr>
          <a:xfrm rot="5400000">
            <a:off x="3471069" y="2643982"/>
            <a:ext cx="1373187" cy="311150"/>
          </a:xfrm>
          <a:prstGeom prst="triangle">
            <a:avLst/>
          </a:prstGeom>
          <a:solidFill>
            <a:srgbClr val="E35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Isosceles Triangle 10"/>
          <p:cNvSpPr/>
          <p:nvPr/>
        </p:nvSpPr>
        <p:spPr>
          <a:xfrm rot="5400000">
            <a:off x="7311231" y="2656682"/>
            <a:ext cx="1398587" cy="311150"/>
          </a:xfrm>
          <a:prstGeom prst="triangle">
            <a:avLst/>
          </a:prstGeom>
          <a:solidFill>
            <a:srgbClr val="001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5"/>
          <p:cNvSpPr>
            <a:spLocks noGrp="1"/>
          </p:cNvSpPr>
          <p:nvPr>
            <p:ph idx="1"/>
          </p:nvPr>
        </p:nvSpPr>
        <p:spPr>
          <a:xfrm>
            <a:off x="609600" y="1933575"/>
            <a:ext cx="4638675" cy="4075113"/>
          </a:xfrm>
        </p:spPr>
        <p:txBody>
          <a:bodyPr/>
          <a:lstStyle/>
          <a:p>
            <a:pPr eaLnBrk="1" hangingPunct="1"/>
            <a:r>
              <a:rPr lang="en-US" altLang="en-US" sz="1800" smtClean="0">
                <a:cs typeface="Arial" panose="020B0604020202020204" pitchFamily="34" charset="0"/>
              </a:rPr>
              <a:t>If the provider decides that a sepsis bundle is not indicated at this time, please provide the reason.</a:t>
            </a:r>
          </a:p>
          <a:p>
            <a:pPr eaLnBrk="1" hangingPunct="1"/>
            <a:endParaRPr lang="en-US" altLang="en-US" sz="1800" smtClean="0">
              <a:cs typeface="Arial" panose="020B0604020202020204" pitchFamily="34" charset="0"/>
            </a:endParaRPr>
          </a:p>
          <a:p>
            <a:pPr eaLnBrk="1" hangingPunct="1"/>
            <a:endParaRPr lang="en-US" altLang="en-US" sz="1800" smtClean="0">
              <a:cs typeface="Arial" panose="020B0604020202020204" pitchFamily="34" charset="0"/>
            </a:endParaRPr>
          </a:p>
        </p:txBody>
      </p:sp>
      <p:sp>
        <p:nvSpPr>
          <p:cNvPr id="2" name="Title 1"/>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Sepsis Implementation Bundle:</a:t>
            </a:r>
            <a:br>
              <a:rPr lang="en-US" sz="3733" dirty="0" smtClean="0"/>
            </a:br>
            <a:r>
              <a:rPr lang="en-US" sz="2300" dirty="0" smtClean="0">
                <a:solidFill>
                  <a:schemeClr val="accent2"/>
                </a:solidFill>
              </a:rPr>
              <a:t>Document the Decision of the Provider</a:t>
            </a:r>
            <a:endParaRPr lang="en-US" sz="2300" dirty="0">
              <a:solidFill>
                <a:schemeClr val="accent2"/>
              </a:solidFill>
            </a:endParaRPr>
          </a:p>
        </p:txBody>
      </p:sp>
      <p:sp>
        <p:nvSpPr>
          <p:cNvPr id="3" name="Footer Placeholder 2"/>
          <p:cNvSpPr>
            <a:spLocks noGrp="1"/>
          </p:cNvSpPr>
          <p:nvPr>
            <p:ph type="ftr" sz="quarter" idx="10"/>
          </p:nvPr>
        </p:nvSpPr>
        <p:spPr>
          <a:xfrm>
            <a:off x="958850" y="6251575"/>
            <a:ext cx="3860800" cy="365125"/>
          </a:xfrm>
        </p:spPr>
        <p:txBody>
          <a:bodyPr/>
          <a:lstStyle/>
          <a:p>
            <a:pPr>
              <a:defRPr/>
            </a:pPr>
            <a:r>
              <a:rPr lang="en-US" dirty="0">
                <a:cs typeface="+mn-cs"/>
              </a:rPr>
              <a:t>SPOT Education</a:t>
            </a:r>
          </a:p>
        </p:txBody>
      </p:sp>
      <p:pic>
        <p:nvPicPr>
          <p:cNvPr id="389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1876425"/>
            <a:ext cx="646747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692650" y="4017963"/>
            <a:ext cx="547688" cy="547687"/>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Arial"/>
            </a:endParaRPr>
          </a:p>
        </p:txBody>
      </p:sp>
      <p:sp>
        <p:nvSpPr>
          <p:cNvPr id="10" name="Freeform 6"/>
          <p:cNvSpPr>
            <a:spLocks/>
          </p:cNvSpPr>
          <p:nvPr/>
        </p:nvSpPr>
        <p:spPr bwMode="auto">
          <a:xfrm>
            <a:off x="4819650" y="4149725"/>
            <a:ext cx="295275" cy="284163"/>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0" y="1452563"/>
            <a:ext cx="6629400" cy="4162425"/>
          </a:xfrm>
        </p:spPr>
        <p:txBody>
          <a:bodyPr/>
          <a:lstStyle/>
          <a:p>
            <a:pPr eaLnBrk="1" hangingPunct="1"/>
            <a:endParaRPr lang="en-US" altLang="en-US" smtClean="0">
              <a:cs typeface="Arial" panose="020B0604020202020204" pitchFamily="34" charset="0"/>
            </a:endParaRPr>
          </a:p>
        </p:txBody>
      </p:sp>
      <p:sp>
        <p:nvSpPr>
          <p:cNvPr id="4" name="Title 3"/>
          <p:cNvSpPr>
            <a:spLocks noGrp="1"/>
          </p:cNvSpPr>
          <p:nvPr>
            <p:ph type="title"/>
          </p:nvPr>
        </p:nvSpPr>
        <p:spPr>
          <a:xfrm>
            <a:off x="595313" y="639763"/>
            <a:ext cx="3130550" cy="5211762"/>
          </a:xfrm>
        </p:spPr>
        <p:txBody>
          <a:bodyPr rtlCol="0">
            <a:normAutofit/>
          </a:bodyPr>
          <a:lstStyle/>
          <a:p>
            <a:pPr defTabSz="609570" eaLnBrk="1" fontAlgn="auto" hangingPunct="1">
              <a:spcAft>
                <a:spcPts val="0"/>
              </a:spcAft>
              <a:defRPr/>
            </a:pPr>
            <a:r>
              <a:rPr lang="en-US" dirty="0" smtClean="0"/>
              <a:t>SCENARIO </a:t>
            </a:r>
            <a:endParaRPr lang="en-US" dirty="0"/>
          </a:p>
        </p:txBody>
      </p:sp>
      <p:sp>
        <p:nvSpPr>
          <p:cNvPr id="7" name="Content Placeholder 6"/>
          <p:cNvSpPr>
            <a:spLocks noGrp="1"/>
          </p:cNvSpPr>
          <p:nvPr>
            <p:ph sz="quarter" idx="14"/>
          </p:nvPr>
        </p:nvSpPr>
        <p:spPr>
          <a:xfrm>
            <a:off x="4572000" y="5734050"/>
            <a:ext cx="5902325" cy="209550"/>
          </a:xfrm>
        </p:spPr>
        <p:txBody>
          <a:bodyPr rtlCol="0">
            <a:normAutofit fontScale="85000" lnSpcReduction="20000"/>
          </a:bodyPr>
          <a:lstStyle/>
          <a:p>
            <a:pPr defTabSz="609570" eaLnBrk="1" fontAlgn="auto" hangingPunct="1">
              <a:spcBef>
                <a:spcPts val="0"/>
              </a:spcBef>
              <a:defRPr/>
            </a:pPr>
            <a:endParaRPr/>
          </a:p>
        </p:txBody>
      </p:sp>
      <p:sp>
        <p:nvSpPr>
          <p:cNvPr id="5" name="Text Placeholder 4"/>
          <p:cNvSpPr>
            <a:spLocks noGrp="1"/>
          </p:cNvSpPr>
          <p:nvPr>
            <p:ph type="body" sz="quarter" idx="10"/>
          </p:nvPr>
        </p:nvSpPr>
        <p:spPr>
          <a:xfrm>
            <a:off x="4572000" y="633413"/>
            <a:ext cx="4602163" cy="509587"/>
          </a:xfrm>
        </p:spPr>
        <p:txBody>
          <a:bodyPr rtlCol="0"/>
          <a:lstStyle/>
          <a:p>
            <a:pPr fontAlgn="auto">
              <a:spcBef>
                <a:spcPts val="0"/>
              </a:spcBef>
              <a:defRPr/>
            </a:pPr>
            <a:endParaRPr/>
          </a:p>
        </p:txBody>
      </p:sp>
      <p:sp>
        <p:nvSpPr>
          <p:cNvPr id="6" name="Text Placeholder 5"/>
          <p:cNvSpPr>
            <a:spLocks noGrp="1"/>
          </p:cNvSpPr>
          <p:nvPr>
            <p:ph type="body" sz="quarter" idx="11"/>
          </p:nvPr>
        </p:nvSpPr>
        <p:spPr>
          <a:xfrm>
            <a:off x="9363075" y="633413"/>
            <a:ext cx="1838325" cy="506412"/>
          </a:xfrm>
        </p:spPr>
        <p:txBody>
          <a:bodyPr rtlCol="0"/>
          <a:lstStyle/>
          <a:p>
            <a:pPr defTabSz="609570" eaLnBrk="1" fontAlgn="auto" hangingPunct="1">
              <a:spcBef>
                <a:spcPts val="0"/>
              </a:spcBef>
              <a:defRPr/>
            </a:pPr>
            <a:endParaRPr/>
          </a:p>
        </p:txBody>
      </p:sp>
      <p:sp>
        <p:nvSpPr>
          <p:cNvPr id="3" name="Footer Placeholder 2"/>
          <p:cNvSpPr>
            <a:spLocks noGrp="1"/>
          </p:cNvSpPr>
          <p:nvPr>
            <p:ph type="ftr" sz="quarter" idx="15"/>
          </p:nvPr>
        </p:nvSpPr>
        <p:spPr/>
        <p:txBody>
          <a:bodyPr/>
          <a:lstStyle/>
          <a:p>
            <a:pPr>
              <a:defRPr/>
            </a:pPr>
            <a:r>
              <a:rPr lang="en-US"/>
              <a:t>SPOT Education</a:t>
            </a:r>
            <a:endParaRPr lang="en-US" dirty="0"/>
          </a:p>
        </p:txBody>
      </p:sp>
      <p:pic>
        <p:nvPicPr>
          <p:cNvPr id="3994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9263" y="106363"/>
            <a:ext cx="7805737"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35175"/>
            <a:ext cx="12192000"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09600" y="331788"/>
            <a:ext cx="10972800" cy="1081087"/>
          </a:xfrm>
        </p:spPr>
        <p:txBody>
          <a:bodyPr rtlCol="0">
            <a:normAutofit fontScale="90000"/>
          </a:bodyPr>
          <a:lstStyle/>
          <a:p>
            <a:pPr defTabSz="609570" eaLnBrk="1" fontAlgn="auto" hangingPunct="1">
              <a:spcAft>
                <a:spcPts val="0"/>
              </a:spcAft>
              <a:defRPr/>
            </a:pPr>
            <a:r>
              <a:rPr lang="en-US" sz="3733" dirty="0" smtClean="0"/>
              <a:t>Scenario: </a:t>
            </a:r>
            <a:br>
              <a:rPr lang="en-US" sz="3733" dirty="0" smtClean="0"/>
            </a:br>
            <a:r>
              <a:rPr lang="en-US" sz="3733" dirty="0" smtClean="0"/>
              <a:t>Nursing Actions for SPOT Alert </a:t>
            </a:r>
            <a:endParaRPr lang="en-US" sz="3733" dirty="0"/>
          </a:p>
        </p:txBody>
      </p:sp>
      <p:sp>
        <p:nvSpPr>
          <p:cNvPr id="7" name="Footer Placeholder 6"/>
          <p:cNvSpPr>
            <a:spLocks noGrp="1"/>
          </p:cNvSpPr>
          <p:nvPr>
            <p:ph type="ftr" sz="quarter" idx="10"/>
          </p:nvPr>
        </p:nvSpPr>
        <p:spPr/>
        <p:txBody>
          <a:bodyPr/>
          <a:lstStyle/>
          <a:p>
            <a:pPr>
              <a:defRPr/>
            </a:pPr>
            <a:r>
              <a:rPr lang="en-US"/>
              <a:t>SPOT Education</a:t>
            </a:r>
          </a:p>
        </p:txBody>
      </p:sp>
      <p:sp>
        <p:nvSpPr>
          <p:cNvPr id="40965" name="TextBox 9"/>
          <p:cNvSpPr txBox="1">
            <a:spLocks noChangeArrowheads="1"/>
          </p:cNvSpPr>
          <p:nvPr/>
        </p:nvSpPr>
        <p:spPr bwMode="auto">
          <a:xfrm>
            <a:off x="609600" y="1882775"/>
            <a:ext cx="59023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93A299"/>
              </a:buClr>
            </a:pPr>
            <a:endParaRPr lang="en-US" altLang="en-US">
              <a:solidFill>
                <a:srgbClr val="001641"/>
              </a:solidFill>
            </a:endParaRPr>
          </a:p>
          <a:p>
            <a:pPr eaLnBrk="1" hangingPunct="1">
              <a:buClr>
                <a:srgbClr val="93A299"/>
              </a:buClr>
            </a:pPr>
            <a:r>
              <a:rPr lang="en-US" altLang="en-US">
                <a:solidFill>
                  <a:srgbClr val="001641"/>
                </a:solidFill>
              </a:rPr>
              <a:t>SPOT has recognized a patient at risk for alert and the monitor tech has been notified.</a:t>
            </a:r>
          </a:p>
          <a:p>
            <a:pPr eaLnBrk="1" hangingPunct="1">
              <a:buClr>
                <a:srgbClr val="93A299"/>
              </a:buClr>
            </a:pPr>
            <a:endParaRPr lang="en-US" altLang="en-US">
              <a:solidFill>
                <a:srgbClr val="001641"/>
              </a:solidFill>
            </a:endParaRPr>
          </a:p>
          <a:p>
            <a:pPr eaLnBrk="1" hangingPunct="1">
              <a:buClr>
                <a:srgbClr val="93A299"/>
              </a:buClr>
            </a:pPr>
            <a:r>
              <a:rPr lang="en-US" altLang="en-US">
                <a:solidFill>
                  <a:srgbClr val="001641"/>
                </a:solidFill>
              </a:rPr>
              <a:t>The monitor tech has called you to inform you of the patient that SPOT has indicated to be at risk for sepsis.</a:t>
            </a:r>
          </a:p>
          <a:p>
            <a:pPr eaLnBrk="1" hangingPunct="1">
              <a:buClr>
                <a:srgbClr val="93A299"/>
              </a:buClr>
            </a:pPr>
            <a:endParaRPr lang="en-US" altLang="en-US">
              <a:solidFill>
                <a:srgbClr val="001641"/>
              </a:solidFill>
            </a:endParaRPr>
          </a:p>
          <a:p>
            <a:pPr eaLnBrk="1" hangingPunct="1">
              <a:buClr>
                <a:srgbClr val="93A299"/>
              </a:buClr>
            </a:pPr>
            <a:r>
              <a:rPr lang="en-US" altLang="en-US">
                <a:solidFill>
                  <a:srgbClr val="001641"/>
                </a:solidFill>
              </a:rPr>
              <a:t>Your next action is to complete a sepsis screening and to assess the patient as soon as possible </a:t>
            </a:r>
          </a:p>
          <a:p>
            <a:pPr eaLnBrk="1" hangingPunct="1">
              <a:buClr>
                <a:srgbClr val="93A299"/>
              </a:buClr>
            </a:pPr>
            <a:r>
              <a:rPr lang="en-US" altLang="en-US">
                <a:solidFill>
                  <a:srgbClr val="001641"/>
                </a:solidFill>
              </a:rPr>
              <a:t>(&lt; 27 minutes).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1677988"/>
            <a:ext cx="6464301"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31788"/>
            <a:ext cx="10972800" cy="1081087"/>
          </a:xfrm>
        </p:spPr>
        <p:txBody>
          <a:bodyPr rtlCol="0">
            <a:normAutofit fontScale="90000"/>
          </a:bodyPr>
          <a:lstStyle/>
          <a:p>
            <a:pPr defTabSz="609570" eaLnBrk="1" fontAlgn="auto" hangingPunct="1">
              <a:spcAft>
                <a:spcPts val="0"/>
              </a:spcAft>
              <a:defRPr/>
            </a:pPr>
            <a:r>
              <a:rPr lang="en-US" sz="3733" dirty="0" smtClean="0"/>
              <a:t>Scenario: </a:t>
            </a:r>
            <a:br>
              <a:rPr lang="en-US" sz="3733" dirty="0" smtClean="0"/>
            </a:br>
            <a:r>
              <a:rPr lang="en-US" sz="3733" dirty="0" smtClean="0"/>
              <a:t>Nursing Actions for SPOT Alert </a:t>
            </a:r>
            <a:endParaRPr lang="en-US" sz="3733" dirty="0"/>
          </a:p>
        </p:txBody>
      </p:sp>
      <p:sp>
        <p:nvSpPr>
          <p:cNvPr id="3" name="Footer Placeholder 2"/>
          <p:cNvSpPr>
            <a:spLocks noGrp="1"/>
          </p:cNvSpPr>
          <p:nvPr>
            <p:ph type="ftr" sz="quarter" idx="10"/>
          </p:nvPr>
        </p:nvSpPr>
        <p:spPr/>
        <p:txBody>
          <a:bodyPr/>
          <a:lstStyle/>
          <a:p>
            <a:pPr>
              <a:defRPr/>
            </a:pPr>
            <a:r>
              <a:rPr lang="en-US"/>
              <a:t>SPOT Education</a:t>
            </a:r>
          </a:p>
        </p:txBody>
      </p:sp>
      <p:sp>
        <p:nvSpPr>
          <p:cNvPr id="5" name="Rectangle 4"/>
          <p:cNvSpPr/>
          <p:nvPr/>
        </p:nvSpPr>
        <p:spPr>
          <a:xfrm>
            <a:off x="5978525" y="2205038"/>
            <a:ext cx="5924550" cy="3016250"/>
          </a:xfrm>
          <a:prstGeom prst="rect">
            <a:avLst/>
          </a:prstGeom>
          <a:solidFill>
            <a:sysClr val="window" lastClr="FFFFFF"/>
          </a:solidFill>
          <a:ln w="25400" cap="flat" cmpd="sng" algn="ctr">
            <a:noFill/>
            <a:prstDash val="solid"/>
          </a:ln>
          <a:effectLst/>
        </p:spPr>
        <p:txBody>
          <a:bodyPr anchor="ctr"/>
          <a:lstStyle/>
          <a:p>
            <a:pPr marL="114300" defTabSz="914400" eaLnBrk="1" fontAlgn="auto" hangingPunct="1">
              <a:spcBef>
                <a:spcPts val="0"/>
              </a:spcBef>
              <a:spcAft>
                <a:spcPts val="0"/>
              </a:spcAft>
              <a:buClr>
                <a:srgbClr val="93A299"/>
              </a:buClr>
              <a:defRPr/>
            </a:pPr>
            <a:endParaRPr lang="en-US" kern="0" dirty="0">
              <a:solidFill>
                <a:prstClr val="black"/>
              </a:solidFill>
              <a:latin typeface="Arial"/>
            </a:endParaRPr>
          </a:p>
        </p:txBody>
      </p:sp>
      <p:sp>
        <p:nvSpPr>
          <p:cNvPr id="6" name="TextBox 5"/>
          <p:cNvSpPr txBox="1"/>
          <p:nvPr/>
        </p:nvSpPr>
        <p:spPr>
          <a:xfrm>
            <a:off x="5881688" y="2179638"/>
            <a:ext cx="2724150" cy="2032000"/>
          </a:xfrm>
          <a:prstGeom prst="rect">
            <a:avLst/>
          </a:prstGeom>
          <a:noFill/>
        </p:spPr>
        <p:txBody>
          <a:bodyPr>
            <a:spAutoFit/>
          </a:bodyPr>
          <a:lstStyle/>
          <a:p>
            <a:pPr marL="114300" defTabSz="914400" eaLnBrk="1" fontAlgn="auto" hangingPunct="1">
              <a:spcBef>
                <a:spcPts val="0"/>
              </a:spcBef>
              <a:spcAft>
                <a:spcPts val="0"/>
              </a:spcAft>
              <a:buClr>
                <a:srgbClr val="93A299"/>
              </a:buClr>
              <a:defRPr/>
            </a:pPr>
            <a:endParaRPr lang="en-US" kern="0" dirty="0">
              <a:solidFill>
                <a:prstClr val="black"/>
              </a:solidFill>
              <a:latin typeface="+mn-lt"/>
            </a:endParaRPr>
          </a:p>
          <a:p>
            <a:pPr marL="114300" defTabSz="914400" eaLnBrk="1" fontAlgn="auto" hangingPunct="1">
              <a:spcBef>
                <a:spcPts val="0"/>
              </a:spcBef>
              <a:spcAft>
                <a:spcPts val="0"/>
              </a:spcAft>
              <a:buClr>
                <a:srgbClr val="93A299"/>
              </a:buClr>
              <a:defRPr/>
            </a:pPr>
            <a:r>
              <a:rPr lang="en-US" b="1" kern="0" dirty="0">
                <a:solidFill>
                  <a:schemeClr val="accent2"/>
                </a:solidFill>
                <a:latin typeface="+mn-lt"/>
              </a:rPr>
              <a:t>Vital Signs </a:t>
            </a:r>
          </a:p>
          <a:p>
            <a:pPr marL="114300" defTabSz="914400" eaLnBrk="1" fontAlgn="auto" hangingPunct="1">
              <a:spcBef>
                <a:spcPts val="0"/>
              </a:spcBef>
              <a:spcAft>
                <a:spcPts val="0"/>
              </a:spcAft>
              <a:buClr>
                <a:srgbClr val="93A299"/>
              </a:buClr>
              <a:defRPr/>
            </a:pPr>
            <a:endParaRPr lang="en-US" b="1" kern="0" dirty="0">
              <a:solidFill>
                <a:srgbClr val="F79646"/>
              </a:solidFill>
              <a:latin typeface="+mn-lt"/>
            </a:endParaRPr>
          </a:p>
          <a:p>
            <a:pPr marL="114300" defTabSz="914400" eaLnBrk="1" fontAlgn="auto" hangingPunct="1">
              <a:spcBef>
                <a:spcPts val="0"/>
              </a:spcBef>
              <a:spcAft>
                <a:spcPts val="0"/>
              </a:spcAft>
              <a:buClr>
                <a:srgbClr val="93A299"/>
              </a:buClr>
              <a:defRPr/>
            </a:pPr>
            <a:r>
              <a:rPr lang="en-US" kern="0" dirty="0">
                <a:solidFill>
                  <a:srgbClr val="001641"/>
                </a:solidFill>
                <a:latin typeface="+mn-lt"/>
              </a:rPr>
              <a:t>HR: 125</a:t>
            </a:r>
          </a:p>
          <a:p>
            <a:pPr marL="114300" defTabSz="914400" eaLnBrk="1" fontAlgn="auto" hangingPunct="1">
              <a:spcBef>
                <a:spcPts val="0"/>
              </a:spcBef>
              <a:spcAft>
                <a:spcPts val="0"/>
              </a:spcAft>
              <a:buClr>
                <a:srgbClr val="93A299"/>
              </a:buClr>
              <a:defRPr/>
            </a:pPr>
            <a:r>
              <a:rPr lang="en-US" kern="0" dirty="0">
                <a:solidFill>
                  <a:srgbClr val="001641"/>
                </a:solidFill>
                <a:latin typeface="+mn-lt"/>
              </a:rPr>
              <a:t>BP: 85/55</a:t>
            </a:r>
          </a:p>
          <a:p>
            <a:pPr marL="114300" defTabSz="914400" eaLnBrk="1" fontAlgn="auto" hangingPunct="1">
              <a:spcBef>
                <a:spcPts val="0"/>
              </a:spcBef>
              <a:spcAft>
                <a:spcPts val="0"/>
              </a:spcAft>
              <a:buClr>
                <a:srgbClr val="93A299"/>
              </a:buClr>
              <a:defRPr/>
            </a:pPr>
            <a:r>
              <a:rPr lang="en-US" kern="0" dirty="0">
                <a:solidFill>
                  <a:srgbClr val="001641"/>
                </a:solidFill>
                <a:latin typeface="+mn-lt"/>
              </a:rPr>
              <a:t>Respirations:20</a:t>
            </a:r>
          </a:p>
          <a:p>
            <a:pPr marL="114300" defTabSz="914400" eaLnBrk="1" fontAlgn="auto" hangingPunct="1">
              <a:spcBef>
                <a:spcPts val="0"/>
              </a:spcBef>
              <a:spcAft>
                <a:spcPts val="0"/>
              </a:spcAft>
              <a:buClr>
                <a:srgbClr val="93A299"/>
              </a:buClr>
              <a:defRPr/>
            </a:pPr>
            <a:r>
              <a:rPr lang="en-US" kern="0" dirty="0">
                <a:solidFill>
                  <a:srgbClr val="001641"/>
                </a:solidFill>
                <a:latin typeface="+mn-lt"/>
              </a:rPr>
              <a:t>Temp: 100.5ºF</a:t>
            </a:r>
          </a:p>
        </p:txBody>
      </p:sp>
      <p:sp>
        <p:nvSpPr>
          <p:cNvPr id="7" name="TextBox 6"/>
          <p:cNvSpPr txBox="1"/>
          <p:nvPr/>
        </p:nvSpPr>
        <p:spPr>
          <a:xfrm>
            <a:off x="8605838" y="2232025"/>
            <a:ext cx="3394075" cy="3001963"/>
          </a:xfrm>
          <a:prstGeom prst="rect">
            <a:avLst/>
          </a:prstGeom>
          <a:noFill/>
        </p:spPr>
        <p:txBody>
          <a:bodyPr>
            <a:spAutoFit/>
          </a:bodyPr>
          <a:lstStyle/>
          <a:p>
            <a:pPr marL="114300" defTabSz="914400" eaLnBrk="1" fontAlgn="auto" hangingPunct="1">
              <a:spcBef>
                <a:spcPts val="0"/>
              </a:spcBef>
              <a:spcAft>
                <a:spcPts val="0"/>
              </a:spcAft>
              <a:buClr>
                <a:srgbClr val="93A299"/>
              </a:buClr>
              <a:defRPr/>
            </a:pPr>
            <a:r>
              <a:rPr lang="en-US" sz="1600" b="1" kern="0" dirty="0">
                <a:solidFill>
                  <a:schemeClr val="accent2"/>
                </a:solidFill>
                <a:latin typeface="+mn-lt"/>
              </a:rPr>
              <a:t>SPOT/ sepsis screenings have identified this patient at risk for sepsis due to the following findings</a:t>
            </a:r>
            <a:r>
              <a:rPr lang="en-US" sz="1400" b="1" kern="0" dirty="0">
                <a:solidFill>
                  <a:schemeClr val="accent2"/>
                </a:solidFill>
                <a:latin typeface="+mn-lt"/>
              </a:rPr>
              <a:t>:</a:t>
            </a:r>
          </a:p>
          <a:p>
            <a:pPr defTabSz="914400" eaLnBrk="1" fontAlgn="auto" hangingPunct="1">
              <a:spcBef>
                <a:spcPts val="0"/>
              </a:spcBef>
              <a:spcAft>
                <a:spcPts val="0"/>
              </a:spcAft>
              <a:buClr>
                <a:srgbClr val="93A299"/>
              </a:buClr>
              <a:defRPr/>
            </a:pPr>
            <a:endParaRPr lang="en-US" sz="1100" kern="0" dirty="0">
              <a:solidFill>
                <a:prstClr val="black"/>
              </a:solidFill>
              <a:latin typeface="+mn-lt"/>
            </a:endParaRPr>
          </a:p>
          <a:p>
            <a:pPr defTabSz="914400" eaLnBrk="1" fontAlgn="auto" hangingPunct="1">
              <a:spcBef>
                <a:spcPts val="0"/>
              </a:spcBef>
              <a:spcAft>
                <a:spcPts val="0"/>
              </a:spcAft>
              <a:buClr>
                <a:srgbClr val="93A299"/>
              </a:buClr>
              <a:defRPr/>
            </a:pPr>
            <a:r>
              <a:rPr lang="en-US" sz="1600" kern="0" dirty="0">
                <a:solidFill>
                  <a:srgbClr val="001641"/>
                </a:solidFill>
                <a:latin typeface="+mn-lt"/>
              </a:rPr>
              <a:t>HR – 125</a:t>
            </a:r>
          </a:p>
          <a:p>
            <a:pPr defTabSz="914400" eaLnBrk="1" fontAlgn="auto" hangingPunct="1">
              <a:spcBef>
                <a:spcPts val="0"/>
              </a:spcBef>
              <a:spcAft>
                <a:spcPts val="0"/>
              </a:spcAft>
              <a:buClr>
                <a:srgbClr val="93A299"/>
              </a:buClr>
              <a:defRPr/>
            </a:pPr>
            <a:r>
              <a:rPr lang="en-US" sz="1600" kern="0" dirty="0">
                <a:solidFill>
                  <a:srgbClr val="001641"/>
                </a:solidFill>
                <a:latin typeface="+mn-lt"/>
              </a:rPr>
              <a:t>WBC -15.8</a:t>
            </a:r>
          </a:p>
          <a:p>
            <a:pPr defTabSz="914400" eaLnBrk="1" fontAlgn="auto" hangingPunct="1">
              <a:spcBef>
                <a:spcPts val="0"/>
              </a:spcBef>
              <a:spcAft>
                <a:spcPts val="0"/>
              </a:spcAft>
              <a:buClr>
                <a:srgbClr val="93A299"/>
              </a:buClr>
              <a:defRPr/>
            </a:pPr>
            <a:r>
              <a:rPr lang="en-US" sz="1600" kern="0" dirty="0">
                <a:solidFill>
                  <a:srgbClr val="001641"/>
                </a:solidFill>
                <a:latin typeface="+mn-lt"/>
              </a:rPr>
              <a:t>SBP – 85</a:t>
            </a:r>
          </a:p>
          <a:p>
            <a:pPr defTabSz="914400" eaLnBrk="1" fontAlgn="auto" hangingPunct="1">
              <a:spcBef>
                <a:spcPts val="0"/>
              </a:spcBef>
              <a:spcAft>
                <a:spcPts val="0"/>
              </a:spcAft>
              <a:buClr>
                <a:srgbClr val="93A299"/>
              </a:buClr>
              <a:defRPr/>
            </a:pPr>
            <a:r>
              <a:rPr lang="en-US" sz="1600" kern="0" dirty="0">
                <a:solidFill>
                  <a:srgbClr val="001641"/>
                </a:solidFill>
                <a:latin typeface="+mn-lt"/>
              </a:rPr>
              <a:t>Infection – UTI (noted in the H&amp;P) </a:t>
            </a:r>
          </a:p>
          <a:p>
            <a:pPr defTabSz="914400" eaLnBrk="1" fontAlgn="auto" hangingPunct="1">
              <a:spcBef>
                <a:spcPts val="0"/>
              </a:spcBef>
              <a:spcAft>
                <a:spcPts val="0"/>
              </a:spcAft>
              <a:buClr>
                <a:srgbClr val="93A299"/>
              </a:buClr>
              <a:defRPr/>
            </a:pPr>
            <a:r>
              <a:rPr lang="en-US" sz="1600" kern="0" dirty="0">
                <a:solidFill>
                  <a:srgbClr val="001641"/>
                </a:solidFill>
                <a:latin typeface="+mn-lt"/>
              </a:rPr>
              <a:t>Organ Dysfunction :  Lab value: Creatinine 2.5</a:t>
            </a:r>
          </a:p>
          <a:p>
            <a:pPr defTabSz="914400" eaLnBrk="1" fontAlgn="auto" hangingPunct="1">
              <a:spcBef>
                <a:spcPts val="0"/>
              </a:spcBef>
              <a:spcAft>
                <a:spcPts val="0"/>
              </a:spcAft>
              <a:defRPr/>
            </a:pPr>
            <a:endParaRPr lang="en-US" kern="0" dirty="0">
              <a:solidFill>
                <a:srgbClr val="4E4540"/>
              </a:solidFill>
              <a:latin typeface="+mn-lt"/>
            </a:endParaRPr>
          </a:p>
        </p:txBody>
      </p:sp>
      <p:cxnSp>
        <p:nvCxnSpPr>
          <p:cNvPr id="8" name="Straight Connector 7"/>
          <p:cNvCxnSpPr/>
          <p:nvPr/>
        </p:nvCxnSpPr>
        <p:spPr>
          <a:xfrm>
            <a:off x="8181975" y="2152650"/>
            <a:ext cx="0" cy="3121025"/>
          </a:xfrm>
          <a:prstGeom prst="line">
            <a:avLst/>
          </a:prstGeom>
          <a:noFill/>
          <a:ln w="38100" cap="flat" cmpd="sng" algn="ctr">
            <a:solidFill>
              <a:srgbClr val="001641"/>
            </a:solidFill>
            <a:prstDash val="sysDash"/>
          </a:ln>
          <a:effectLst>
            <a:outerShdw blurRad="40000" dist="20000" dir="5400000" rotWithShape="0">
              <a:srgbClr val="000000">
                <a:alpha val="38000"/>
              </a:srgbClr>
            </a:outerShdw>
          </a:effectLst>
        </p:spPr>
      </p:cxnSp>
      <p:sp>
        <p:nvSpPr>
          <p:cNvPr id="11" name="Rounded Rectangle 10"/>
          <p:cNvSpPr/>
          <p:nvPr/>
        </p:nvSpPr>
        <p:spPr>
          <a:xfrm>
            <a:off x="5697538" y="1611313"/>
            <a:ext cx="6396037" cy="4203700"/>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595313" y="639763"/>
            <a:ext cx="3130550" cy="5211762"/>
          </a:xfrm>
        </p:spPr>
        <p:txBody>
          <a:bodyPr rtlCol="0">
            <a:normAutofit/>
          </a:bodyPr>
          <a:lstStyle/>
          <a:p>
            <a:pPr defTabSz="914400" eaLnBrk="1" hangingPunct="1">
              <a:defRPr/>
            </a:pPr>
            <a:r>
              <a:rPr lang="en-US" altLang="en-US" sz="2000" smtClean="0">
                <a:latin typeface="Arial" panose="020B0604020202020204" pitchFamily="34" charset="0"/>
                <a:cs typeface="Arial" panose="020B0604020202020204" pitchFamily="34" charset="0"/>
              </a:rPr>
              <a:t>ORDERS:</a:t>
            </a: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A fluid bolus</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Follow up lab values (lactate or WBCs)</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Blood Cultures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Vasopressors once in the ICU</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
            </a:r>
            <a:br>
              <a:rPr lang="en-US" altLang="en-US" sz="2000" b="0" smtClean="0">
                <a:latin typeface="Arial" panose="020B0604020202020204" pitchFamily="34" charset="0"/>
                <a:cs typeface="Arial" panose="020B0604020202020204" pitchFamily="34" charset="0"/>
              </a:rPr>
            </a:br>
            <a:r>
              <a:rPr lang="en-US" altLang="en-US" sz="2000" b="0" smtClean="0">
                <a:latin typeface="Arial" panose="020B0604020202020204" pitchFamily="34" charset="0"/>
                <a:cs typeface="Arial" panose="020B0604020202020204" pitchFamily="34" charset="0"/>
              </a:rPr>
              <a:t>Add or change in the antibiotic order may be warranted</a:t>
            </a:r>
            <a:endParaRPr lang="en-US" altLang="en-US" sz="2000" b="0" smtClean="0">
              <a:solidFill>
                <a:srgbClr val="000000"/>
              </a:solidFill>
              <a:latin typeface="Arial" panose="020B0604020202020204" pitchFamily="34" charset="0"/>
              <a:cs typeface="Arial" panose="020B0604020202020204" pitchFamily="34" charset="0"/>
            </a:endParaRPr>
          </a:p>
        </p:txBody>
      </p:sp>
      <p:sp>
        <p:nvSpPr>
          <p:cNvPr id="43011" name="Text Placeholder 5"/>
          <p:cNvSpPr>
            <a:spLocks noGrp="1"/>
          </p:cNvSpPr>
          <p:nvPr>
            <p:ph type="body" sz="quarter" idx="10"/>
          </p:nvPr>
        </p:nvSpPr>
        <p:spPr>
          <a:xfrm>
            <a:off x="4572000" y="633413"/>
            <a:ext cx="4602163" cy="509587"/>
          </a:xfrm>
        </p:spPr>
        <p:txBody>
          <a:bodyPr/>
          <a:lstStyle/>
          <a:p>
            <a:pPr defTabSz="912813"/>
            <a:r>
              <a:rPr altLang="en-US" sz="2400" b="0">
                <a:latin typeface="Arial Bold" panose="020B0704020202020204" pitchFamily="34" charset="0"/>
                <a:ea typeface="ヒラギノ角ゴ Pro W3"/>
                <a:cs typeface="Arial Bold" panose="020B0704020202020204" pitchFamily="34" charset="0"/>
              </a:rPr>
              <a:t>YOUR NEXT STEPS ARE </a:t>
            </a:r>
          </a:p>
        </p:txBody>
      </p:sp>
      <p:sp>
        <p:nvSpPr>
          <p:cNvPr id="3" name="Footer Placeholder 2"/>
          <p:cNvSpPr>
            <a:spLocks noGrp="1"/>
          </p:cNvSpPr>
          <p:nvPr>
            <p:ph type="ftr" sz="quarter" idx="15"/>
          </p:nvPr>
        </p:nvSpPr>
        <p:spPr/>
        <p:txBody>
          <a:bodyPr/>
          <a:lstStyle/>
          <a:p>
            <a:pPr>
              <a:defRPr/>
            </a:pPr>
            <a:r>
              <a:rPr lang="en-US"/>
              <a:t>SPOT Education</a:t>
            </a:r>
            <a:endParaRPr lang="en-US" dirty="0"/>
          </a:p>
        </p:txBody>
      </p:sp>
      <p:grpSp>
        <p:nvGrpSpPr>
          <p:cNvPr id="43013" name="Group 8"/>
          <p:cNvGrpSpPr>
            <a:grpSpLocks/>
          </p:cNvGrpSpPr>
          <p:nvPr/>
        </p:nvGrpSpPr>
        <p:grpSpPr bwMode="auto">
          <a:xfrm>
            <a:off x="4995863" y="3036888"/>
            <a:ext cx="547687" cy="547687"/>
            <a:chOff x="3033346" y="5143001"/>
            <a:chExt cx="731520" cy="731520"/>
          </a:xfrm>
        </p:grpSpPr>
        <p:sp>
          <p:nvSpPr>
            <p:cNvPr id="10" name="Oval 9"/>
            <p:cNvSpPr/>
            <p:nvPr/>
          </p:nvSpPr>
          <p:spPr>
            <a:xfrm>
              <a:off x="3033346" y="5143001"/>
              <a:ext cx="731520" cy="731520"/>
            </a:xfrm>
            <a:prstGeom prst="ellipse">
              <a:avLst/>
            </a:prstGeom>
            <a:solidFill>
              <a:srgbClr val="E35929"/>
            </a:solidFill>
            <a:ln w="25400" cap="flat" cmpd="sng" algn="ctr">
              <a:noFill/>
              <a:prstDash val="solid"/>
            </a:ln>
            <a:effectLst>
              <a:outerShdw blurRad="152400" dist="38100" dir="5400000" sx="102000" sy="102000" algn="t" rotWithShape="0">
                <a:srgbClr val="E3592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mn-lt"/>
              </a:endParaRPr>
            </a:p>
          </p:txBody>
        </p:sp>
        <p:sp>
          <p:nvSpPr>
            <p:cNvPr id="11" name="Freeform 6"/>
            <p:cNvSpPr>
              <a:spLocks/>
            </p:cNvSpPr>
            <p:nvPr/>
          </p:nvSpPr>
          <p:spPr bwMode="auto">
            <a:xfrm>
              <a:off x="3198733" y="5318989"/>
              <a:ext cx="392264" cy="379543"/>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grpSp>
      <p:sp>
        <p:nvSpPr>
          <p:cNvPr id="12" name="Oval 11"/>
          <p:cNvSpPr/>
          <p:nvPr/>
        </p:nvSpPr>
        <p:spPr>
          <a:xfrm>
            <a:off x="5005388" y="1690688"/>
            <a:ext cx="528637" cy="549275"/>
          </a:xfrm>
          <a:prstGeom prst="ellipse">
            <a:avLst/>
          </a:prstGeom>
          <a:solidFill>
            <a:srgbClr val="001641"/>
          </a:solidFill>
          <a:ln w="25400" cap="flat" cmpd="sng" algn="ctr">
            <a:noFill/>
            <a:prstDash val="solid"/>
          </a:ln>
          <a:effectLst>
            <a:outerShdw blurRad="152400" dist="38100" dir="5400000" sx="102000" sy="102000" algn="t" rotWithShape="0">
              <a:srgbClr val="005689">
                <a:alpha val="40000"/>
              </a:srgbClr>
            </a:outerShdw>
          </a:effectLst>
        </p:spPr>
        <p:txBody>
          <a:bodyPr anchor="ctr"/>
          <a:lstStyle/>
          <a:p>
            <a:pPr algn="ctr" defTabSz="914400" eaLnBrk="1" fontAlgn="auto" hangingPunct="1">
              <a:spcBef>
                <a:spcPts val="0"/>
              </a:spcBef>
              <a:spcAft>
                <a:spcPts val="0"/>
              </a:spcAft>
              <a:defRPr/>
            </a:pPr>
            <a:endParaRPr lang="en-US" sz="2700" b="1" kern="0" dirty="0">
              <a:solidFill>
                <a:prstClr val="white"/>
              </a:solidFill>
              <a:latin typeface="+mn-lt"/>
            </a:endParaRPr>
          </a:p>
        </p:txBody>
      </p:sp>
      <p:sp>
        <p:nvSpPr>
          <p:cNvPr id="13" name="Freeform 6"/>
          <p:cNvSpPr>
            <a:spLocks/>
          </p:cNvSpPr>
          <p:nvPr/>
        </p:nvSpPr>
        <p:spPr bwMode="auto">
          <a:xfrm>
            <a:off x="5121275" y="1843088"/>
            <a:ext cx="295275" cy="282575"/>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sp>
        <p:nvSpPr>
          <p:cNvPr id="14" name="TextBox 13"/>
          <p:cNvSpPr txBox="1"/>
          <p:nvPr/>
        </p:nvSpPr>
        <p:spPr>
          <a:xfrm>
            <a:off x="5802313" y="1482725"/>
            <a:ext cx="4532312" cy="1477963"/>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Use SBAR to notify the provider of the objective signs of the risk for sepsis if the patient does not already have a sepsis bundle implementation in place.</a:t>
            </a:r>
          </a:p>
          <a:p>
            <a:pPr defTabSz="914400" eaLnBrk="1" fontAlgn="auto" hangingPunct="1">
              <a:spcBef>
                <a:spcPts val="0"/>
              </a:spcBef>
              <a:spcAft>
                <a:spcPts val="0"/>
              </a:spcAft>
              <a:defRPr/>
            </a:pPr>
            <a:endParaRPr lang="en-US" kern="0" dirty="0">
              <a:solidFill>
                <a:srgbClr val="4E4540"/>
              </a:solidFill>
              <a:latin typeface="+mn-lt"/>
            </a:endParaRPr>
          </a:p>
        </p:txBody>
      </p:sp>
      <p:sp>
        <p:nvSpPr>
          <p:cNvPr id="15" name="TextBox 14"/>
          <p:cNvSpPr txBox="1"/>
          <p:nvPr/>
        </p:nvSpPr>
        <p:spPr>
          <a:xfrm>
            <a:off x="5784850" y="2947988"/>
            <a:ext cx="5213350" cy="1200150"/>
          </a:xfrm>
          <a:prstGeom prst="rect">
            <a:avLst/>
          </a:prstGeom>
          <a:noFill/>
        </p:spPr>
        <p:txBody>
          <a:bodyPr>
            <a:spAutoFit/>
          </a:bodyPr>
          <a:lstStyle/>
          <a:p>
            <a:pPr defTabSz="914400" eaLnBrk="1" fontAlgn="auto" hangingPunct="1">
              <a:spcBef>
                <a:spcPts val="0"/>
              </a:spcBef>
              <a:spcAft>
                <a:spcPts val="0"/>
              </a:spcAft>
              <a:buClr>
                <a:srgbClr val="93A299"/>
              </a:buClr>
              <a:defRPr/>
            </a:pPr>
            <a:r>
              <a:rPr lang="en-US" kern="0" dirty="0">
                <a:solidFill>
                  <a:srgbClr val="4E4540"/>
                </a:solidFill>
                <a:latin typeface="+mn-lt"/>
              </a:rPr>
              <a:t>Anticipate that the patient may need to be moved to higher level of care if unstable and/ or receive the following orders:      </a:t>
            </a:r>
          </a:p>
          <a:p>
            <a:pPr defTabSz="914400" eaLnBrk="1" fontAlgn="auto" hangingPunct="1">
              <a:spcBef>
                <a:spcPts val="0"/>
              </a:spcBef>
              <a:spcAft>
                <a:spcPts val="0"/>
              </a:spcAft>
              <a:defRPr/>
            </a:pPr>
            <a:endParaRPr lang="en-US" kern="0" dirty="0">
              <a:solidFill>
                <a:srgbClr val="4E4540"/>
              </a:solidFill>
              <a:latin typeface="+mn-lt"/>
            </a:endParaRPr>
          </a:p>
        </p:txBody>
      </p:sp>
      <p:sp>
        <p:nvSpPr>
          <p:cNvPr id="16" name="TextBox 15"/>
          <p:cNvSpPr txBox="1"/>
          <p:nvPr/>
        </p:nvSpPr>
        <p:spPr>
          <a:xfrm>
            <a:off x="6051550" y="4194175"/>
            <a:ext cx="4337050" cy="1200150"/>
          </a:xfrm>
          <a:prstGeom prst="rect">
            <a:avLst/>
          </a:prstGeom>
          <a:noFill/>
          <a:ln w="57150">
            <a:solidFill>
              <a:srgbClr val="E35929"/>
            </a:solidFill>
            <a:prstDash val="sysDash"/>
          </a:ln>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If antibiotics are ordered, keep in mind: The faster the patient receives them, the more likely the patient will be able to overcome any sepsis event.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8"/>
          <p:cNvSpPr>
            <a:spLocks noGrp="1"/>
          </p:cNvSpPr>
          <p:nvPr>
            <p:ph idx="1"/>
          </p:nvPr>
        </p:nvSpPr>
        <p:spPr>
          <a:xfrm>
            <a:off x="609600" y="1658938"/>
            <a:ext cx="10515600" cy="4322762"/>
          </a:xfrm>
        </p:spPr>
        <p:txBody>
          <a:bodyPr/>
          <a:lstStyle/>
          <a:p>
            <a:pPr eaLnBrk="1" hangingPunct="1">
              <a:buFont typeface="Wingdings" panose="05000000000000000000" pitchFamily="2" charset="2"/>
              <a:buChar char="ü"/>
            </a:pPr>
            <a:r>
              <a:rPr lang="en-US" altLang="en-US" sz="1800" smtClean="0"/>
              <a:t>SPOT is an application that provides real-time monitoring of patient labs and vitals in support of early sepsis identification</a:t>
            </a:r>
          </a:p>
          <a:p>
            <a:pPr eaLnBrk="1" hangingPunct="1">
              <a:buFont typeface="Wingdings" panose="05000000000000000000" pitchFamily="2" charset="2"/>
              <a:buChar char="ü"/>
            </a:pPr>
            <a:r>
              <a:rPr lang="en-US" altLang="en-US" sz="1800" smtClean="0"/>
              <a:t>Continue sepsis screening at your regularly scheduled intervention times/ shift assessment as well as when SPOT alerts</a:t>
            </a:r>
          </a:p>
          <a:p>
            <a:pPr eaLnBrk="1" hangingPunct="1">
              <a:buFont typeface="Wingdings" panose="05000000000000000000" pitchFamily="2" charset="2"/>
              <a:buChar char="ü"/>
            </a:pPr>
            <a:r>
              <a:rPr lang="en-US" altLang="en-US" sz="1800" smtClean="0"/>
              <a:t>One of many benefits of SPOT is that earlier sepsis detection leads to earlier intervention and improved patient outcomes</a:t>
            </a:r>
          </a:p>
          <a:p>
            <a:pPr eaLnBrk="1" hangingPunct="1">
              <a:buFont typeface="Wingdings" panose="05000000000000000000" pitchFamily="2" charset="2"/>
              <a:buChar char="ü"/>
            </a:pPr>
            <a:r>
              <a:rPr lang="en-US" altLang="en-US" sz="1800" smtClean="0"/>
              <a:t>When SPOT triggers an alert on a patient, </a:t>
            </a:r>
            <a:r>
              <a:rPr lang="en-US" altLang="en-US" sz="1800" b="1" smtClean="0"/>
              <a:t>the monitor tech will contact the bedside nurse to perform a sepsis screen</a:t>
            </a:r>
            <a:r>
              <a:rPr lang="en-US" altLang="en-US" sz="1800" smtClean="0"/>
              <a:t> </a:t>
            </a:r>
            <a:r>
              <a:rPr lang="en-US" altLang="en-US" sz="1800" b="1" smtClean="0">
                <a:solidFill>
                  <a:schemeClr val="accent2"/>
                </a:solidFill>
              </a:rPr>
              <a:t>(to be done as quickly as possible - 2020 HCA Healthcare goal = </a:t>
            </a:r>
            <a:r>
              <a:rPr lang="en-US" altLang="en-US" sz="1800" b="1" u="sng" smtClean="0">
                <a:solidFill>
                  <a:schemeClr val="accent2"/>
                </a:solidFill>
              </a:rPr>
              <a:t>&lt;</a:t>
            </a:r>
            <a:r>
              <a:rPr lang="en-US" altLang="en-US" sz="1800" b="1" smtClean="0">
                <a:solidFill>
                  <a:schemeClr val="accent2"/>
                </a:solidFill>
              </a:rPr>
              <a:t> 27 minutes)</a:t>
            </a:r>
          </a:p>
          <a:p>
            <a:pPr eaLnBrk="1" hangingPunct="1">
              <a:buFont typeface="Wingdings" panose="05000000000000000000" pitchFamily="2" charset="2"/>
              <a:buChar char="ü"/>
            </a:pPr>
            <a:r>
              <a:rPr lang="en-US" altLang="en-US" sz="1800" smtClean="0"/>
              <a:t>To enhance patient outcomes, SPOT detection is depending on timely documentation of vital signs</a:t>
            </a:r>
          </a:p>
          <a:p>
            <a:pPr lvl="1" eaLnBrk="1" hangingPunct="1">
              <a:buFont typeface="Wingdings" panose="05000000000000000000" pitchFamily="2" charset="2"/>
              <a:buChar char="ü"/>
            </a:pPr>
            <a:r>
              <a:rPr lang="en-US" altLang="en-US" sz="1600" smtClean="0"/>
              <a:t>Always validate all collected vitals prior to completing a sepsis screen</a:t>
            </a:r>
          </a:p>
          <a:p>
            <a:pPr eaLnBrk="1" hangingPunct="1"/>
            <a:endParaRPr lang="en-US" altLang="en-US" smtClean="0"/>
          </a:p>
        </p:txBody>
      </p:sp>
      <p:sp>
        <p:nvSpPr>
          <p:cNvPr id="8" name="Title 7"/>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smtClean="0"/>
              <a:t>Review </a:t>
            </a:r>
            <a:endParaRPr lang="en-US" sz="3733" dirty="0"/>
          </a:p>
        </p:txBody>
      </p:sp>
      <p:sp>
        <p:nvSpPr>
          <p:cNvPr id="7" name="Footer Placeholder 6"/>
          <p:cNvSpPr>
            <a:spLocks noGrp="1"/>
          </p:cNvSpPr>
          <p:nvPr>
            <p:ph type="ftr" sz="quarter" idx="10"/>
          </p:nvPr>
        </p:nvSpPr>
        <p:spPr/>
        <p:txBody>
          <a:bodyPr/>
          <a:lstStyle/>
          <a:p>
            <a:pPr>
              <a:defRPr/>
            </a:pPr>
            <a:r>
              <a:rPr lang="en-US"/>
              <a:t>SPOT Education</a:t>
            </a:r>
            <a:endParaRPr lang="en-US" dirty="0"/>
          </a:p>
        </p:txBody>
      </p:sp>
      <p:pic>
        <p:nvPicPr>
          <p:cNvPr id="4403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106363"/>
            <a:ext cx="15335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81675" y="639763"/>
            <a:ext cx="6115050" cy="4162425"/>
          </a:xfrm>
        </p:spPr>
        <p:txBody>
          <a:bodyPr rtlCol="0">
            <a:noAutofit/>
          </a:bodyPr>
          <a:lstStyle/>
          <a:p>
            <a:pPr marL="0" indent="0" defTabSz="609570" eaLnBrk="1" fontAlgn="auto" hangingPunct="1">
              <a:spcBef>
                <a:spcPts val="0"/>
              </a:spcBef>
              <a:buClr>
                <a:schemeClr val="accent2"/>
              </a:buClr>
              <a:buFont typeface="Arial" panose="020B0604020202020204" pitchFamily="34" charset="0"/>
              <a:buNone/>
              <a:defRPr/>
            </a:pPr>
            <a:r>
              <a:rPr lang="en-US" b="1" dirty="0">
                <a:solidFill>
                  <a:schemeClr val="accent3"/>
                </a:solidFill>
              </a:rPr>
              <a:t>Sepsis Prevention and Optimization of Therapy (SPOT) is an application that monitors all patient labs and vitals in real time and uses the information to identify patients who are at risk for sepsis. </a:t>
            </a:r>
          </a:p>
          <a:p>
            <a:pPr marL="311135" indent="-311135" defTabSz="609570" eaLnBrk="1" fontAlgn="auto" hangingPunct="1">
              <a:spcBef>
                <a:spcPts val="0"/>
              </a:spcBef>
              <a:defRPr/>
            </a:pPr>
            <a:endParaRPr lang="en-US" dirty="0"/>
          </a:p>
        </p:txBody>
      </p:sp>
      <p:sp>
        <p:nvSpPr>
          <p:cNvPr id="2" name="Title 1"/>
          <p:cNvSpPr>
            <a:spLocks noGrp="1"/>
          </p:cNvSpPr>
          <p:nvPr>
            <p:ph type="title"/>
          </p:nvPr>
        </p:nvSpPr>
        <p:spPr>
          <a:xfrm>
            <a:off x="595313" y="639763"/>
            <a:ext cx="3130550" cy="5211762"/>
          </a:xfrm>
        </p:spPr>
        <p:txBody>
          <a:bodyPr rtlCol="0">
            <a:normAutofit/>
          </a:bodyPr>
          <a:lstStyle/>
          <a:p>
            <a:pPr defTabSz="609570" eaLnBrk="1" fontAlgn="auto" hangingPunct="1">
              <a:spcAft>
                <a:spcPts val="0"/>
              </a:spcAft>
              <a:defRPr/>
            </a:pPr>
            <a:r>
              <a:rPr lang="en-US" dirty="0" smtClean="0"/>
              <a:t>WHAT IS SPOT? </a:t>
            </a:r>
            <a:endParaRPr lang="en-US" dirty="0"/>
          </a:p>
        </p:txBody>
      </p:sp>
      <p:sp>
        <p:nvSpPr>
          <p:cNvPr id="3" name="Footer Placeholder 2"/>
          <p:cNvSpPr>
            <a:spLocks noGrp="1"/>
          </p:cNvSpPr>
          <p:nvPr>
            <p:ph type="ftr" sz="quarter" idx="15"/>
          </p:nvPr>
        </p:nvSpPr>
        <p:spPr/>
        <p:txBody>
          <a:bodyPr/>
          <a:lstStyle/>
          <a:p>
            <a:pPr>
              <a:defRPr/>
            </a:pPr>
            <a:r>
              <a:rPr lang="en-US" dirty="0">
                <a:cs typeface="+mn-cs"/>
              </a:rPr>
              <a:t>SPOT Education</a:t>
            </a:r>
          </a:p>
        </p:txBody>
      </p:sp>
      <p:pic>
        <p:nvPicPr>
          <p:cNvPr id="2150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423863"/>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0" y="1452563"/>
            <a:ext cx="6629400" cy="4162425"/>
          </a:xfrm>
        </p:spPr>
        <p:txBody>
          <a:bodyPr/>
          <a:lstStyle/>
          <a:p>
            <a:pPr eaLnBrk="1" hangingPunct="1"/>
            <a:r>
              <a:rPr lang="en-US" altLang="en-US" smtClean="0">
                <a:solidFill>
                  <a:schemeClr val="accent2"/>
                </a:solidFill>
                <a:cs typeface="Arial" panose="020B0604020202020204" pitchFamily="34" charset="0"/>
              </a:rPr>
              <a:t>How SPOT Works</a:t>
            </a:r>
          </a:p>
          <a:p>
            <a:pPr eaLnBrk="1" hangingPunct="1"/>
            <a:r>
              <a:rPr lang="en-US" altLang="en-US" smtClean="0">
                <a:solidFill>
                  <a:schemeClr val="accent2"/>
                </a:solidFill>
                <a:cs typeface="Arial" panose="020B0604020202020204" pitchFamily="34" charset="0"/>
              </a:rPr>
              <a:t>How SPOT Impacts “Nurse” Workflow</a:t>
            </a:r>
          </a:p>
          <a:p>
            <a:pPr eaLnBrk="1" hangingPunct="1"/>
            <a:r>
              <a:rPr lang="en-US" altLang="en-US" smtClean="0">
                <a:solidFill>
                  <a:schemeClr val="accent2"/>
                </a:solidFill>
                <a:cs typeface="Arial" panose="020B0604020202020204" pitchFamily="34" charset="0"/>
              </a:rPr>
              <a:t>How SPOT Can Improve Patient Outcomes</a:t>
            </a:r>
          </a:p>
          <a:p>
            <a:pPr eaLnBrk="1" hangingPunct="1"/>
            <a:r>
              <a:rPr lang="en-US" altLang="en-US" smtClean="0">
                <a:solidFill>
                  <a:schemeClr val="accent2"/>
                </a:solidFill>
                <a:cs typeface="Arial" panose="020B0604020202020204" pitchFamily="34" charset="0"/>
              </a:rPr>
              <a:t>How to Perform Sepsis Screening</a:t>
            </a:r>
          </a:p>
          <a:p>
            <a:pPr eaLnBrk="1" hangingPunct="1"/>
            <a:r>
              <a:rPr lang="en-US" altLang="en-US" smtClean="0">
                <a:solidFill>
                  <a:schemeClr val="accent2"/>
                </a:solidFill>
                <a:cs typeface="Arial" panose="020B0604020202020204" pitchFamily="34" charset="0"/>
              </a:rPr>
              <a:t>How to Document in Meditech</a:t>
            </a:r>
          </a:p>
          <a:p>
            <a:pPr eaLnBrk="1" hangingPunct="1"/>
            <a:r>
              <a:rPr lang="en-US" altLang="en-US" smtClean="0">
                <a:solidFill>
                  <a:schemeClr val="accent2"/>
                </a:solidFill>
                <a:cs typeface="Arial" panose="020B0604020202020204" pitchFamily="34" charset="0"/>
              </a:rPr>
              <a:t>The Importance of Timely Vital Signs and Documentation</a:t>
            </a:r>
          </a:p>
          <a:p>
            <a:pPr eaLnBrk="1" hangingPunct="1"/>
            <a:endParaRPr lang="en-US" altLang="en-US" smtClean="0">
              <a:cs typeface="Arial" panose="020B0604020202020204" pitchFamily="34" charset="0"/>
            </a:endParaRPr>
          </a:p>
        </p:txBody>
      </p:sp>
      <p:sp>
        <p:nvSpPr>
          <p:cNvPr id="3" name="Title 2"/>
          <p:cNvSpPr>
            <a:spLocks noGrp="1"/>
          </p:cNvSpPr>
          <p:nvPr>
            <p:ph type="title"/>
          </p:nvPr>
        </p:nvSpPr>
        <p:spPr>
          <a:xfrm>
            <a:off x="595313" y="639763"/>
            <a:ext cx="3130550" cy="5211762"/>
          </a:xfrm>
        </p:spPr>
        <p:txBody>
          <a:bodyPr rtlCol="0">
            <a:normAutofit/>
          </a:bodyPr>
          <a:lstStyle/>
          <a:p>
            <a:pPr defTabSz="609570" eaLnBrk="1" fontAlgn="auto" hangingPunct="1">
              <a:spcAft>
                <a:spcPts val="0"/>
              </a:spcAft>
              <a:defRPr/>
            </a:pPr>
            <a:r>
              <a:rPr lang="en-US" dirty="0" smtClean="0"/>
              <a:t>OBJECTIVES</a:t>
            </a:r>
            <a:endParaRPr lang="en-US" dirty="0"/>
          </a:p>
        </p:txBody>
      </p:sp>
      <p:sp>
        <p:nvSpPr>
          <p:cNvPr id="22532" name="Text Placeholder 4"/>
          <p:cNvSpPr>
            <a:spLocks noGrp="1"/>
          </p:cNvSpPr>
          <p:nvPr>
            <p:ph type="body" sz="quarter" idx="10"/>
          </p:nvPr>
        </p:nvSpPr>
        <p:spPr>
          <a:xfrm>
            <a:off x="4572000" y="633413"/>
            <a:ext cx="4602163" cy="509587"/>
          </a:xfrm>
        </p:spPr>
        <p:txBody>
          <a:bodyPr/>
          <a:lstStyle/>
          <a:p>
            <a:pPr defTabSz="912813"/>
            <a:r>
              <a:rPr altLang="en-US" sz="2800">
                <a:solidFill>
                  <a:schemeClr val="tx2"/>
                </a:solidFill>
                <a:latin typeface="Arial Bold" panose="020B0704020202020204" pitchFamily="34" charset="0"/>
                <a:ea typeface="ヒラギノ角ゴ Pro W3"/>
                <a:cs typeface="Arial Bold" panose="020B0704020202020204" pitchFamily="34" charset="0"/>
              </a:rPr>
              <a:t>What you Will Learn: </a:t>
            </a:r>
          </a:p>
        </p:txBody>
      </p:sp>
      <p:sp>
        <p:nvSpPr>
          <p:cNvPr id="7" name="Footer Placeholder 6"/>
          <p:cNvSpPr>
            <a:spLocks noGrp="1"/>
          </p:cNvSpPr>
          <p:nvPr>
            <p:ph type="ftr" sz="quarter" idx="15"/>
          </p:nvPr>
        </p:nvSpPr>
        <p:spPr/>
        <p:txBody>
          <a:bodyPr/>
          <a:lstStyle/>
          <a:p>
            <a:pPr>
              <a:defRPr/>
            </a:pPr>
            <a:r>
              <a:rPr lang="en-US"/>
              <a:t>SPOT Education</a:t>
            </a:r>
            <a:endParaRPr lang="en-US" dirty="0"/>
          </a:p>
        </p:txBody>
      </p:sp>
      <p:sp>
        <p:nvSpPr>
          <p:cNvPr id="9" name="Freeform 6"/>
          <p:cNvSpPr>
            <a:spLocks/>
          </p:cNvSpPr>
          <p:nvPr/>
        </p:nvSpPr>
        <p:spPr bwMode="auto">
          <a:xfrm>
            <a:off x="2944813" y="1452563"/>
            <a:ext cx="603250" cy="484187"/>
          </a:xfrm>
          <a:custGeom>
            <a:avLst/>
            <a:gdLst>
              <a:gd name="T0" fmla="*/ 2044 w 3492"/>
              <a:gd name="T1" fmla="*/ 1 h 3016"/>
              <a:gd name="T2" fmla="*/ 2127 w 3492"/>
              <a:gd name="T3" fmla="*/ 18 h 3016"/>
              <a:gd name="T4" fmla="*/ 2205 w 3492"/>
              <a:gd name="T5" fmla="*/ 55 h 3016"/>
              <a:gd name="T6" fmla="*/ 2277 w 3492"/>
              <a:gd name="T7" fmla="*/ 111 h 3016"/>
              <a:gd name="T8" fmla="*/ 3376 w 3492"/>
              <a:gd name="T9" fmla="*/ 1233 h 3016"/>
              <a:gd name="T10" fmla="*/ 3384 w 3492"/>
              <a:gd name="T11" fmla="*/ 1244 h 3016"/>
              <a:gd name="T12" fmla="*/ 3395 w 3492"/>
              <a:gd name="T13" fmla="*/ 1253 h 3016"/>
              <a:gd name="T14" fmla="*/ 3448 w 3492"/>
              <a:gd name="T15" fmla="*/ 1323 h 3016"/>
              <a:gd name="T16" fmla="*/ 3480 w 3492"/>
              <a:gd name="T17" fmla="*/ 1402 h 3016"/>
              <a:gd name="T18" fmla="*/ 3492 w 3492"/>
              <a:gd name="T19" fmla="*/ 1487 h 3016"/>
              <a:gd name="T20" fmla="*/ 3484 w 3492"/>
              <a:gd name="T21" fmla="*/ 1572 h 3016"/>
              <a:gd name="T22" fmla="*/ 3456 w 3492"/>
              <a:gd name="T23" fmla="*/ 1656 h 3016"/>
              <a:gd name="T24" fmla="*/ 3409 w 3492"/>
              <a:gd name="T25" fmla="*/ 1734 h 3016"/>
              <a:gd name="T26" fmla="*/ 2269 w 3492"/>
              <a:gd name="T27" fmla="*/ 2900 h 3016"/>
              <a:gd name="T28" fmla="*/ 2198 w 3492"/>
              <a:gd name="T29" fmla="*/ 2959 h 3016"/>
              <a:gd name="T30" fmla="*/ 2118 w 3492"/>
              <a:gd name="T31" fmla="*/ 2997 h 3016"/>
              <a:gd name="T32" fmla="*/ 2034 w 3492"/>
              <a:gd name="T33" fmla="*/ 3014 h 3016"/>
              <a:gd name="T34" fmla="*/ 1951 w 3492"/>
              <a:gd name="T35" fmla="*/ 3012 h 3016"/>
              <a:gd name="T36" fmla="*/ 1870 w 3492"/>
              <a:gd name="T37" fmla="*/ 2989 h 3016"/>
              <a:gd name="T38" fmla="*/ 1797 w 3492"/>
              <a:gd name="T39" fmla="*/ 2947 h 3016"/>
              <a:gd name="T40" fmla="*/ 1735 w 3492"/>
              <a:gd name="T41" fmla="*/ 2884 h 3016"/>
              <a:gd name="T42" fmla="*/ 1694 w 3492"/>
              <a:gd name="T43" fmla="*/ 2809 h 3016"/>
              <a:gd name="T44" fmla="*/ 1671 w 3492"/>
              <a:gd name="T45" fmla="*/ 2727 h 3016"/>
              <a:gd name="T46" fmla="*/ 1668 w 3492"/>
              <a:gd name="T47" fmla="*/ 2641 h 3016"/>
              <a:gd name="T48" fmla="*/ 1686 w 3492"/>
              <a:gd name="T49" fmla="*/ 2556 h 3016"/>
              <a:gd name="T50" fmla="*/ 1723 w 3492"/>
              <a:gd name="T51" fmla="*/ 2476 h 3016"/>
              <a:gd name="T52" fmla="*/ 1780 w 3492"/>
              <a:gd name="T53" fmla="*/ 2402 h 3016"/>
              <a:gd name="T54" fmla="*/ 346 w 3492"/>
              <a:gd name="T55" fmla="*/ 1860 h 3016"/>
              <a:gd name="T56" fmla="*/ 254 w 3492"/>
              <a:gd name="T57" fmla="*/ 1847 h 3016"/>
              <a:gd name="T58" fmla="*/ 171 w 3492"/>
              <a:gd name="T59" fmla="*/ 1812 h 3016"/>
              <a:gd name="T60" fmla="*/ 101 w 3492"/>
              <a:gd name="T61" fmla="*/ 1757 h 3016"/>
              <a:gd name="T62" fmla="*/ 47 w 3492"/>
              <a:gd name="T63" fmla="*/ 1686 h 3016"/>
              <a:gd name="T64" fmla="*/ 13 w 3492"/>
              <a:gd name="T65" fmla="*/ 1602 h 3016"/>
              <a:gd name="T66" fmla="*/ 0 w 3492"/>
              <a:gd name="T67" fmla="*/ 1509 h 3016"/>
              <a:gd name="T68" fmla="*/ 13 w 3492"/>
              <a:gd name="T69" fmla="*/ 1414 h 3016"/>
              <a:gd name="T70" fmla="*/ 47 w 3492"/>
              <a:gd name="T71" fmla="*/ 1330 h 3016"/>
              <a:gd name="T72" fmla="*/ 101 w 3492"/>
              <a:gd name="T73" fmla="*/ 1258 h 3016"/>
              <a:gd name="T74" fmla="*/ 171 w 3492"/>
              <a:gd name="T75" fmla="*/ 1203 h 3016"/>
              <a:gd name="T76" fmla="*/ 254 w 3492"/>
              <a:gd name="T77" fmla="*/ 1167 h 3016"/>
              <a:gd name="T78" fmla="*/ 346 w 3492"/>
              <a:gd name="T79" fmla="*/ 1155 h 3016"/>
              <a:gd name="T80" fmla="*/ 1787 w 3492"/>
              <a:gd name="T81" fmla="*/ 611 h 3016"/>
              <a:gd name="T82" fmla="*/ 1731 w 3492"/>
              <a:gd name="T83" fmla="*/ 539 h 3016"/>
              <a:gd name="T84" fmla="*/ 1695 w 3492"/>
              <a:gd name="T85" fmla="*/ 459 h 3016"/>
              <a:gd name="T86" fmla="*/ 1679 w 3492"/>
              <a:gd name="T87" fmla="*/ 375 h 3016"/>
              <a:gd name="T88" fmla="*/ 1681 w 3492"/>
              <a:gd name="T89" fmla="*/ 289 h 3016"/>
              <a:gd name="T90" fmla="*/ 1704 w 3492"/>
              <a:gd name="T91" fmla="*/ 208 h 3016"/>
              <a:gd name="T92" fmla="*/ 1747 w 3492"/>
              <a:gd name="T93" fmla="*/ 133 h 3016"/>
              <a:gd name="T94" fmla="*/ 1807 w 3492"/>
              <a:gd name="T95" fmla="*/ 70 h 3016"/>
              <a:gd name="T96" fmla="*/ 1880 w 3492"/>
              <a:gd name="T97" fmla="*/ 27 h 3016"/>
              <a:gd name="T98" fmla="*/ 1960 w 3492"/>
              <a:gd name="T99" fmla="*/ 4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2" h="3016">
                <a:moveTo>
                  <a:pt x="2002" y="0"/>
                </a:moveTo>
                <a:lnTo>
                  <a:pt x="2044" y="1"/>
                </a:lnTo>
                <a:lnTo>
                  <a:pt x="2085" y="7"/>
                </a:lnTo>
                <a:lnTo>
                  <a:pt x="2127" y="18"/>
                </a:lnTo>
                <a:lnTo>
                  <a:pt x="2167" y="35"/>
                </a:lnTo>
                <a:lnTo>
                  <a:pt x="2205" y="55"/>
                </a:lnTo>
                <a:lnTo>
                  <a:pt x="2243" y="81"/>
                </a:lnTo>
                <a:lnTo>
                  <a:pt x="2277" y="111"/>
                </a:lnTo>
                <a:lnTo>
                  <a:pt x="3371" y="1229"/>
                </a:lnTo>
                <a:lnTo>
                  <a:pt x="3376" y="1233"/>
                </a:lnTo>
                <a:lnTo>
                  <a:pt x="3380" y="1239"/>
                </a:lnTo>
                <a:lnTo>
                  <a:pt x="3384" y="1244"/>
                </a:lnTo>
                <a:lnTo>
                  <a:pt x="3389" y="1249"/>
                </a:lnTo>
                <a:lnTo>
                  <a:pt x="3395" y="1253"/>
                </a:lnTo>
                <a:lnTo>
                  <a:pt x="3423" y="1286"/>
                </a:lnTo>
                <a:lnTo>
                  <a:pt x="3448" y="1323"/>
                </a:lnTo>
                <a:lnTo>
                  <a:pt x="3466" y="1361"/>
                </a:lnTo>
                <a:lnTo>
                  <a:pt x="3480" y="1402"/>
                </a:lnTo>
                <a:lnTo>
                  <a:pt x="3488" y="1444"/>
                </a:lnTo>
                <a:lnTo>
                  <a:pt x="3492" y="1487"/>
                </a:lnTo>
                <a:lnTo>
                  <a:pt x="3490" y="1529"/>
                </a:lnTo>
                <a:lnTo>
                  <a:pt x="3484" y="1572"/>
                </a:lnTo>
                <a:lnTo>
                  <a:pt x="3473" y="1615"/>
                </a:lnTo>
                <a:lnTo>
                  <a:pt x="3456" y="1656"/>
                </a:lnTo>
                <a:lnTo>
                  <a:pt x="3436" y="1696"/>
                </a:lnTo>
                <a:lnTo>
                  <a:pt x="3409" y="1734"/>
                </a:lnTo>
                <a:lnTo>
                  <a:pt x="3379" y="1768"/>
                </a:lnTo>
                <a:lnTo>
                  <a:pt x="2269" y="2900"/>
                </a:lnTo>
                <a:lnTo>
                  <a:pt x="2235" y="2932"/>
                </a:lnTo>
                <a:lnTo>
                  <a:pt x="2198" y="2959"/>
                </a:lnTo>
                <a:lnTo>
                  <a:pt x="2159" y="2980"/>
                </a:lnTo>
                <a:lnTo>
                  <a:pt x="2118" y="2997"/>
                </a:lnTo>
                <a:lnTo>
                  <a:pt x="2076" y="3008"/>
                </a:lnTo>
                <a:lnTo>
                  <a:pt x="2034" y="3014"/>
                </a:lnTo>
                <a:lnTo>
                  <a:pt x="1992" y="3016"/>
                </a:lnTo>
                <a:lnTo>
                  <a:pt x="1951" y="3012"/>
                </a:lnTo>
                <a:lnTo>
                  <a:pt x="1909" y="3003"/>
                </a:lnTo>
                <a:lnTo>
                  <a:pt x="1870" y="2989"/>
                </a:lnTo>
                <a:lnTo>
                  <a:pt x="1832" y="2971"/>
                </a:lnTo>
                <a:lnTo>
                  <a:pt x="1797" y="2947"/>
                </a:lnTo>
                <a:lnTo>
                  <a:pt x="1764" y="2917"/>
                </a:lnTo>
                <a:lnTo>
                  <a:pt x="1735" y="2884"/>
                </a:lnTo>
                <a:lnTo>
                  <a:pt x="1712" y="2848"/>
                </a:lnTo>
                <a:lnTo>
                  <a:pt x="1694" y="2809"/>
                </a:lnTo>
                <a:lnTo>
                  <a:pt x="1680" y="2769"/>
                </a:lnTo>
                <a:lnTo>
                  <a:pt x="1671" y="2727"/>
                </a:lnTo>
                <a:lnTo>
                  <a:pt x="1667" y="2685"/>
                </a:lnTo>
                <a:lnTo>
                  <a:pt x="1668" y="2641"/>
                </a:lnTo>
                <a:lnTo>
                  <a:pt x="1674" y="2599"/>
                </a:lnTo>
                <a:lnTo>
                  <a:pt x="1686" y="2556"/>
                </a:lnTo>
                <a:lnTo>
                  <a:pt x="1702" y="2515"/>
                </a:lnTo>
                <a:lnTo>
                  <a:pt x="1723" y="2476"/>
                </a:lnTo>
                <a:lnTo>
                  <a:pt x="1749" y="2438"/>
                </a:lnTo>
                <a:lnTo>
                  <a:pt x="1780" y="2402"/>
                </a:lnTo>
                <a:lnTo>
                  <a:pt x="2312" y="1860"/>
                </a:lnTo>
                <a:lnTo>
                  <a:pt x="346" y="1860"/>
                </a:lnTo>
                <a:lnTo>
                  <a:pt x="299" y="1857"/>
                </a:lnTo>
                <a:lnTo>
                  <a:pt x="254" y="1847"/>
                </a:lnTo>
                <a:lnTo>
                  <a:pt x="211" y="1832"/>
                </a:lnTo>
                <a:lnTo>
                  <a:pt x="171" y="1812"/>
                </a:lnTo>
                <a:lnTo>
                  <a:pt x="135" y="1787"/>
                </a:lnTo>
                <a:lnTo>
                  <a:pt x="101" y="1757"/>
                </a:lnTo>
                <a:lnTo>
                  <a:pt x="72" y="1723"/>
                </a:lnTo>
                <a:lnTo>
                  <a:pt x="47" y="1686"/>
                </a:lnTo>
                <a:lnTo>
                  <a:pt x="28" y="1645"/>
                </a:lnTo>
                <a:lnTo>
                  <a:pt x="13" y="1602"/>
                </a:lnTo>
                <a:lnTo>
                  <a:pt x="3" y="1556"/>
                </a:lnTo>
                <a:lnTo>
                  <a:pt x="0" y="1509"/>
                </a:lnTo>
                <a:lnTo>
                  <a:pt x="3" y="1460"/>
                </a:lnTo>
                <a:lnTo>
                  <a:pt x="13" y="1414"/>
                </a:lnTo>
                <a:lnTo>
                  <a:pt x="28" y="1370"/>
                </a:lnTo>
                <a:lnTo>
                  <a:pt x="47" y="1330"/>
                </a:lnTo>
                <a:lnTo>
                  <a:pt x="72" y="1292"/>
                </a:lnTo>
                <a:lnTo>
                  <a:pt x="101" y="1258"/>
                </a:lnTo>
                <a:lnTo>
                  <a:pt x="135" y="1228"/>
                </a:lnTo>
                <a:lnTo>
                  <a:pt x="171" y="1203"/>
                </a:lnTo>
                <a:lnTo>
                  <a:pt x="211" y="1183"/>
                </a:lnTo>
                <a:lnTo>
                  <a:pt x="254" y="1167"/>
                </a:lnTo>
                <a:lnTo>
                  <a:pt x="299" y="1159"/>
                </a:lnTo>
                <a:lnTo>
                  <a:pt x="346" y="1155"/>
                </a:lnTo>
                <a:lnTo>
                  <a:pt x="2320" y="1155"/>
                </a:lnTo>
                <a:lnTo>
                  <a:pt x="1787" y="611"/>
                </a:lnTo>
                <a:lnTo>
                  <a:pt x="1756" y="576"/>
                </a:lnTo>
                <a:lnTo>
                  <a:pt x="1731" y="539"/>
                </a:lnTo>
                <a:lnTo>
                  <a:pt x="1711" y="499"/>
                </a:lnTo>
                <a:lnTo>
                  <a:pt x="1695" y="459"/>
                </a:lnTo>
                <a:lnTo>
                  <a:pt x="1684" y="417"/>
                </a:lnTo>
                <a:lnTo>
                  <a:pt x="1679" y="375"/>
                </a:lnTo>
                <a:lnTo>
                  <a:pt x="1678" y="331"/>
                </a:lnTo>
                <a:lnTo>
                  <a:pt x="1681" y="289"/>
                </a:lnTo>
                <a:lnTo>
                  <a:pt x="1690" y="248"/>
                </a:lnTo>
                <a:lnTo>
                  <a:pt x="1704" y="208"/>
                </a:lnTo>
                <a:lnTo>
                  <a:pt x="1722" y="169"/>
                </a:lnTo>
                <a:lnTo>
                  <a:pt x="1747" y="133"/>
                </a:lnTo>
                <a:lnTo>
                  <a:pt x="1775" y="100"/>
                </a:lnTo>
                <a:lnTo>
                  <a:pt x="1807" y="70"/>
                </a:lnTo>
                <a:lnTo>
                  <a:pt x="1843" y="46"/>
                </a:lnTo>
                <a:lnTo>
                  <a:pt x="1880" y="27"/>
                </a:lnTo>
                <a:lnTo>
                  <a:pt x="1920" y="13"/>
                </a:lnTo>
                <a:lnTo>
                  <a:pt x="1960" y="4"/>
                </a:lnTo>
                <a:lnTo>
                  <a:pt x="2002" y="0"/>
                </a:lnTo>
                <a:close/>
              </a:path>
            </a:pathLst>
          </a:custGeom>
          <a:solidFill>
            <a:sysClr val="window" lastClr="FFFFFF"/>
          </a:solidFill>
          <a:ln w="0">
            <a:noFill/>
            <a:prstDash val="solid"/>
            <a:round/>
            <a:headEnd/>
            <a:tailEnd/>
          </a:ln>
        </p:spPr>
        <p:txBody>
          <a:bodyPr lIns="68580" tIns="34290" rIns="68580" bIns="34290"/>
          <a:lstStyle/>
          <a:p>
            <a:pPr defTabSz="914400" eaLnBrk="1" fontAlgn="auto" hangingPunct="1">
              <a:spcBef>
                <a:spcPts val="0"/>
              </a:spcBef>
              <a:spcAft>
                <a:spcPts val="0"/>
              </a:spcAft>
              <a:defRPr/>
            </a:pPr>
            <a:endParaRPr lang="en-US" sz="1350" kern="0" dirty="0">
              <a:solidFill>
                <a:srgbClr val="4E4540"/>
              </a:solidFill>
              <a:latin typeface="+mn-lt"/>
            </a:endParaRPr>
          </a:p>
        </p:txBody>
      </p:sp>
      <p:pic>
        <p:nvPicPr>
          <p:cNvPr id="2253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1888" y="484188"/>
            <a:ext cx="145256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331788"/>
            <a:ext cx="10972800" cy="1081087"/>
          </a:xfrm>
        </p:spPr>
        <p:txBody>
          <a:bodyPr rtlCol="0">
            <a:normAutofit fontScale="90000"/>
          </a:bodyPr>
          <a:lstStyle/>
          <a:p>
            <a:pPr defTabSz="609570" eaLnBrk="1" fontAlgn="auto" hangingPunct="1">
              <a:spcAft>
                <a:spcPts val="0"/>
              </a:spcAft>
              <a:defRPr/>
            </a:pPr>
            <a:r>
              <a:rPr lang="en-US" sz="3733" dirty="0"/>
              <a:t>How Does SPOT Work?</a:t>
            </a:r>
            <a:br>
              <a:rPr lang="en-US" sz="3733" dirty="0"/>
            </a:br>
            <a:r>
              <a:rPr lang="en-US" sz="3733" dirty="0">
                <a:solidFill>
                  <a:schemeClr val="accent2"/>
                </a:solidFill>
              </a:rPr>
              <a:t>Real-time </a:t>
            </a:r>
            <a:r>
              <a:rPr lang="en-US" sz="3733" dirty="0" smtClean="0">
                <a:solidFill>
                  <a:schemeClr val="accent2"/>
                </a:solidFill>
              </a:rPr>
              <a:t>Monitoring </a:t>
            </a:r>
            <a:r>
              <a:rPr lang="en-US" sz="3733" dirty="0">
                <a:solidFill>
                  <a:schemeClr val="accent2"/>
                </a:solidFill>
              </a:rPr>
              <a:t>of </a:t>
            </a:r>
            <a:r>
              <a:rPr lang="en-US" sz="3733" dirty="0" smtClean="0">
                <a:solidFill>
                  <a:schemeClr val="accent2"/>
                </a:solidFill>
              </a:rPr>
              <a:t>Patient </a:t>
            </a:r>
            <a:r>
              <a:rPr lang="en-US" sz="3733" dirty="0">
                <a:solidFill>
                  <a:schemeClr val="accent2"/>
                </a:solidFill>
              </a:rPr>
              <a:t>L</a:t>
            </a:r>
            <a:r>
              <a:rPr lang="en-US" sz="3733" dirty="0" smtClean="0">
                <a:solidFill>
                  <a:schemeClr val="accent2"/>
                </a:solidFill>
              </a:rPr>
              <a:t>abs </a:t>
            </a:r>
            <a:r>
              <a:rPr lang="en-US" sz="3733" dirty="0">
                <a:solidFill>
                  <a:schemeClr val="accent2"/>
                </a:solidFill>
              </a:rPr>
              <a:t>and </a:t>
            </a:r>
            <a:r>
              <a:rPr lang="en-US" sz="3733" dirty="0" smtClean="0">
                <a:solidFill>
                  <a:schemeClr val="accent2"/>
                </a:solidFill>
              </a:rPr>
              <a:t>Vitals</a:t>
            </a:r>
            <a:endParaRPr lang="en-US" sz="3733" dirty="0">
              <a:solidFill>
                <a:schemeClr val="accent2"/>
              </a:solidFill>
            </a:endParaRPr>
          </a:p>
        </p:txBody>
      </p:sp>
      <p:sp>
        <p:nvSpPr>
          <p:cNvPr id="7" name="Footer Placeholder 6"/>
          <p:cNvSpPr>
            <a:spLocks noGrp="1"/>
          </p:cNvSpPr>
          <p:nvPr>
            <p:ph type="ftr" sz="quarter" idx="10"/>
          </p:nvPr>
        </p:nvSpPr>
        <p:spPr/>
        <p:txBody>
          <a:bodyPr/>
          <a:lstStyle/>
          <a:p>
            <a:pPr>
              <a:defRPr/>
            </a:pPr>
            <a:r>
              <a:rPr lang="en-US"/>
              <a:t>SPOT Education</a:t>
            </a:r>
          </a:p>
        </p:txBody>
      </p:sp>
      <p:sp>
        <p:nvSpPr>
          <p:cNvPr id="9" name="Arc 8"/>
          <p:cNvSpPr/>
          <p:nvPr/>
        </p:nvSpPr>
        <p:spPr>
          <a:xfrm rot="11060918">
            <a:off x="2468563" y="2038350"/>
            <a:ext cx="2190750" cy="1809750"/>
          </a:xfrm>
          <a:prstGeom prst="arc">
            <a:avLst>
              <a:gd name="adj1" fmla="val 16200000"/>
              <a:gd name="adj2" fmla="val 6395838"/>
            </a:avLst>
          </a:prstGeom>
          <a:noFill/>
          <a:ln w="38100" cap="flat" cmpd="sng" algn="ctr">
            <a:solidFill>
              <a:srgbClr val="E35929"/>
            </a:solidFill>
            <a:prstDash val="solid"/>
            <a:headEnd type="none" w="med" len="med"/>
            <a:tailEnd type="arrow" w="med" len="med"/>
          </a:ln>
          <a:effectLst/>
        </p:spPr>
        <p:txBody>
          <a:bodyPr anchor="ctr"/>
          <a:lstStyle/>
          <a:p>
            <a:pPr algn="ctr" defTabSz="914400" eaLnBrk="1" fontAlgn="auto" hangingPunct="1">
              <a:spcBef>
                <a:spcPts val="0"/>
              </a:spcBef>
              <a:spcAft>
                <a:spcPts val="0"/>
              </a:spcAft>
              <a:defRPr/>
            </a:pPr>
            <a:endParaRPr lang="en-US" kern="0" dirty="0">
              <a:solidFill>
                <a:srgbClr val="4E4540"/>
              </a:solidFill>
              <a:latin typeface="Arial"/>
            </a:endParaRPr>
          </a:p>
        </p:txBody>
      </p:sp>
      <p:sp>
        <p:nvSpPr>
          <p:cNvPr id="10" name="Rounded Rectangle 9"/>
          <p:cNvSpPr/>
          <p:nvPr/>
        </p:nvSpPr>
        <p:spPr>
          <a:xfrm>
            <a:off x="2713038" y="3125788"/>
            <a:ext cx="1828800" cy="1663700"/>
          </a:xfrm>
          <a:prstGeom prst="roundRect">
            <a:avLst/>
          </a:prstGeom>
          <a:solidFill>
            <a:srgbClr val="E35929"/>
          </a:solidFill>
          <a:ln w="25400" cap="flat" cmpd="sng" algn="ctr">
            <a:noFill/>
            <a:prstDash val="solid"/>
          </a:ln>
          <a:effectLst/>
        </p:spPr>
        <p:txBody>
          <a:bodyPr anchor="ctr"/>
          <a:lstStyle/>
          <a:p>
            <a:pPr algn="ctr" defTabSz="914400" eaLnBrk="1" fontAlgn="auto" hangingPunct="1">
              <a:spcBef>
                <a:spcPts val="0"/>
              </a:spcBef>
              <a:spcAft>
                <a:spcPts val="0"/>
              </a:spcAft>
              <a:defRPr/>
            </a:pPr>
            <a:r>
              <a:rPr lang="en-US" kern="0" dirty="0">
                <a:solidFill>
                  <a:prstClr val="white"/>
                </a:solidFill>
                <a:latin typeface="Arial"/>
              </a:rPr>
              <a:t>EMR/</a:t>
            </a:r>
          </a:p>
          <a:p>
            <a:pPr algn="ctr" defTabSz="914400" eaLnBrk="1" fontAlgn="auto" hangingPunct="1">
              <a:spcBef>
                <a:spcPts val="0"/>
              </a:spcBef>
              <a:spcAft>
                <a:spcPts val="0"/>
              </a:spcAft>
              <a:defRPr/>
            </a:pPr>
            <a:r>
              <a:rPr lang="en-US" kern="0" dirty="0">
                <a:solidFill>
                  <a:prstClr val="white"/>
                </a:solidFill>
                <a:latin typeface="Arial"/>
              </a:rPr>
              <a:t>MEDITECH</a:t>
            </a:r>
          </a:p>
        </p:txBody>
      </p:sp>
      <p:sp>
        <p:nvSpPr>
          <p:cNvPr id="11" name="Flowchart: Predefined Process 10"/>
          <p:cNvSpPr/>
          <p:nvPr/>
        </p:nvSpPr>
        <p:spPr>
          <a:xfrm>
            <a:off x="5181600" y="3125788"/>
            <a:ext cx="2103438" cy="1663700"/>
          </a:xfrm>
          <a:prstGeom prst="flowChartPredefinedProcess">
            <a:avLst/>
          </a:prstGeom>
          <a:solidFill>
            <a:srgbClr val="E35929"/>
          </a:solidFill>
          <a:ln w="38100" cap="flat" cmpd="sng" algn="ctr">
            <a:solidFill>
              <a:sysClr val="window" lastClr="FFFFFF"/>
            </a:solidFill>
            <a:prstDash val="solid"/>
          </a:ln>
          <a:effectLst/>
        </p:spPr>
        <p:txBody>
          <a:bodyPr anchor="ctr"/>
          <a:lstStyle/>
          <a:p>
            <a:pPr algn="ctr" defTabSz="914400" eaLnBrk="1" fontAlgn="auto" hangingPunct="1">
              <a:lnSpc>
                <a:spcPct val="90000"/>
              </a:lnSpc>
              <a:spcBef>
                <a:spcPts val="0"/>
              </a:spcBef>
              <a:spcAft>
                <a:spcPts val="0"/>
              </a:spcAft>
              <a:defRPr/>
            </a:pPr>
            <a:r>
              <a:rPr lang="en-US" sz="1300" kern="0" dirty="0">
                <a:solidFill>
                  <a:prstClr val="white"/>
                </a:solidFill>
                <a:latin typeface="Arial"/>
              </a:rPr>
              <a:t>With this prompt, MEDITECH searches the record for the same measures for Sepsis (rolling back for a 6 hour period)</a:t>
            </a:r>
          </a:p>
        </p:txBody>
      </p:sp>
      <p:sp>
        <p:nvSpPr>
          <p:cNvPr id="12" name="Flowchart: Predefined Process 11"/>
          <p:cNvSpPr/>
          <p:nvPr/>
        </p:nvSpPr>
        <p:spPr>
          <a:xfrm>
            <a:off x="7924800" y="3125788"/>
            <a:ext cx="2103438" cy="1663700"/>
          </a:xfrm>
          <a:prstGeom prst="flowChartPredefinedProcess">
            <a:avLst/>
          </a:prstGeom>
          <a:solidFill>
            <a:srgbClr val="4E4540"/>
          </a:solidFill>
          <a:ln w="38100" cap="flat" cmpd="sng" algn="ctr">
            <a:solidFill>
              <a:sysClr val="window" lastClr="FFFFFF"/>
            </a:solidFill>
            <a:prstDash val="solid"/>
          </a:ln>
          <a:effectLst/>
        </p:spPr>
        <p:txBody>
          <a:bodyPr anchor="ctr"/>
          <a:lstStyle/>
          <a:p>
            <a:pPr algn="ctr" defTabSz="914400" eaLnBrk="1" fontAlgn="auto" hangingPunct="1">
              <a:lnSpc>
                <a:spcPct val="90000"/>
              </a:lnSpc>
              <a:spcBef>
                <a:spcPts val="0"/>
              </a:spcBef>
              <a:spcAft>
                <a:spcPts val="0"/>
              </a:spcAft>
              <a:defRPr/>
            </a:pPr>
            <a:r>
              <a:rPr lang="en-US" sz="1300" kern="0" dirty="0">
                <a:solidFill>
                  <a:prstClr val="white"/>
                </a:solidFill>
                <a:latin typeface="Arial"/>
              </a:rPr>
              <a:t>Nurses will be prompted to perform a sepsis screening to validate the findings.</a:t>
            </a:r>
          </a:p>
        </p:txBody>
      </p:sp>
      <p:sp>
        <p:nvSpPr>
          <p:cNvPr id="13" name="Flowchart: Preparation 12"/>
          <p:cNvSpPr/>
          <p:nvPr/>
        </p:nvSpPr>
        <p:spPr>
          <a:xfrm>
            <a:off x="3902075" y="1635125"/>
            <a:ext cx="1462088" cy="1016000"/>
          </a:xfrm>
          <a:prstGeom prst="flowChartPreparation">
            <a:avLst/>
          </a:prstGeom>
          <a:solidFill>
            <a:srgbClr val="001641"/>
          </a:solidFill>
          <a:ln w="25400" cap="flat" cmpd="sng" algn="ctr">
            <a:noFill/>
            <a:prstDash val="solid"/>
          </a:ln>
          <a:effectLst/>
        </p:spPr>
        <p:txBody>
          <a:bodyPr anchor="ctr"/>
          <a:lstStyle/>
          <a:p>
            <a:pPr algn="ctr" defTabSz="914400" eaLnBrk="1" fontAlgn="auto" hangingPunct="1">
              <a:spcBef>
                <a:spcPts val="0"/>
              </a:spcBef>
              <a:spcAft>
                <a:spcPts val="0"/>
              </a:spcAft>
              <a:defRPr/>
            </a:pPr>
            <a:r>
              <a:rPr lang="en-US" kern="0" dirty="0">
                <a:solidFill>
                  <a:prstClr val="white"/>
                </a:solidFill>
                <a:latin typeface="Arial"/>
              </a:rPr>
              <a:t>SPOT</a:t>
            </a:r>
          </a:p>
        </p:txBody>
      </p:sp>
      <p:sp>
        <p:nvSpPr>
          <p:cNvPr id="14" name="Arc 13"/>
          <p:cNvSpPr/>
          <p:nvPr/>
        </p:nvSpPr>
        <p:spPr>
          <a:xfrm>
            <a:off x="8966200" y="2151063"/>
            <a:ext cx="2124075" cy="1808162"/>
          </a:xfrm>
          <a:prstGeom prst="arc">
            <a:avLst>
              <a:gd name="adj1" fmla="val 16200000"/>
              <a:gd name="adj2" fmla="val 5485186"/>
            </a:avLst>
          </a:prstGeom>
          <a:noFill/>
          <a:ln w="38100" cap="flat" cmpd="sng" algn="ctr">
            <a:solidFill>
              <a:srgbClr val="E35929"/>
            </a:solidFill>
            <a:prstDash val="solid"/>
            <a:headEnd type="none" w="med" len="med"/>
            <a:tailEnd type="arrow" w="med" len="med"/>
          </a:ln>
          <a:effectLst/>
        </p:spPr>
        <p:txBody>
          <a:bodyPr anchor="ctr"/>
          <a:lstStyle/>
          <a:p>
            <a:pPr algn="ctr" defTabSz="914400" eaLnBrk="1" fontAlgn="auto" hangingPunct="1">
              <a:spcBef>
                <a:spcPts val="0"/>
              </a:spcBef>
              <a:spcAft>
                <a:spcPts val="0"/>
              </a:spcAft>
              <a:defRPr/>
            </a:pPr>
            <a:endParaRPr lang="en-US" kern="0" dirty="0">
              <a:solidFill>
                <a:srgbClr val="4E4540"/>
              </a:solidFill>
              <a:latin typeface="Arial"/>
            </a:endParaRPr>
          </a:p>
        </p:txBody>
      </p:sp>
      <p:cxnSp>
        <p:nvCxnSpPr>
          <p:cNvPr id="23562" name="Straight Arrow Connector 14"/>
          <p:cNvCxnSpPr>
            <a:cxnSpLocks noChangeShapeType="1"/>
            <a:stCxn id="13" idx="3"/>
            <a:endCxn id="28" idx="2"/>
          </p:cNvCxnSpPr>
          <p:nvPr/>
        </p:nvCxnSpPr>
        <p:spPr bwMode="auto">
          <a:xfrm>
            <a:off x="5364163" y="2143125"/>
            <a:ext cx="1036637" cy="0"/>
          </a:xfrm>
          <a:prstGeom prst="straightConnector1">
            <a:avLst/>
          </a:prstGeom>
          <a:noFill/>
          <a:ln w="38100" algn="ctr">
            <a:solidFill>
              <a:srgbClr val="E35929"/>
            </a:solidFill>
            <a:round/>
            <a:headEnd/>
            <a:tailEnd type="arrow" w="med" len="med"/>
          </a:ln>
          <a:extLst>
            <a:ext uri="{909E8E84-426E-40DD-AFC4-6F175D3DCCD1}">
              <a14:hiddenFill xmlns:a14="http://schemas.microsoft.com/office/drawing/2010/main">
                <a:noFill/>
              </a14:hiddenFill>
            </a:ext>
          </a:extLst>
        </p:spPr>
      </p:cxnSp>
      <p:cxnSp>
        <p:nvCxnSpPr>
          <p:cNvPr id="23563" name="Straight Arrow Connector 15"/>
          <p:cNvCxnSpPr>
            <a:cxnSpLocks noChangeShapeType="1"/>
            <a:stCxn id="10" idx="3"/>
            <a:endCxn id="11" idx="1"/>
          </p:cNvCxnSpPr>
          <p:nvPr/>
        </p:nvCxnSpPr>
        <p:spPr bwMode="auto">
          <a:xfrm>
            <a:off x="4541838" y="3957638"/>
            <a:ext cx="639762" cy="0"/>
          </a:xfrm>
          <a:prstGeom prst="straightConnector1">
            <a:avLst/>
          </a:prstGeom>
          <a:noFill/>
          <a:ln w="38100" algn="ctr">
            <a:solidFill>
              <a:srgbClr val="E35929"/>
            </a:solidFill>
            <a:round/>
            <a:headEnd/>
            <a:tailEnd type="arrow" w="med" len="med"/>
          </a:ln>
          <a:extLst>
            <a:ext uri="{909E8E84-426E-40DD-AFC4-6F175D3DCCD1}">
              <a14:hiddenFill xmlns:a14="http://schemas.microsoft.com/office/drawing/2010/main">
                <a:noFill/>
              </a14:hiddenFill>
            </a:ext>
          </a:extLst>
        </p:spPr>
      </p:cxnSp>
      <p:sp>
        <p:nvSpPr>
          <p:cNvPr id="17" name="Rounded Rectangle 16"/>
          <p:cNvSpPr/>
          <p:nvPr/>
        </p:nvSpPr>
        <p:spPr>
          <a:xfrm>
            <a:off x="2713038" y="5191125"/>
            <a:ext cx="7315200" cy="590550"/>
          </a:xfrm>
          <a:prstGeom prst="roundRect">
            <a:avLst/>
          </a:prstGeom>
          <a:solidFill>
            <a:srgbClr val="7FA9AE"/>
          </a:solidFill>
          <a:ln w="25400" cap="flat" cmpd="sng" algn="ctr">
            <a:noFill/>
            <a:prstDash val="solid"/>
          </a:ln>
          <a:effectLst/>
        </p:spPr>
        <p:txBody>
          <a:bodyPr anchor="ctr"/>
          <a:lstStyle/>
          <a:p>
            <a:pPr algn="ctr" defTabSz="914400" eaLnBrk="1" fontAlgn="auto" hangingPunct="1">
              <a:spcBef>
                <a:spcPts val="0"/>
              </a:spcBef>
              <a:spcAft>
                <a:spcPts val="0"/>
              </a:spcAft>
              <a:defRPr/>
            </a:pPr>
            <a:r>
              <a:rPr lang="en-US" sz="1300" kern="0" dirty="0">
                <a:solidFill>
                  <a:prstClr val="white"/>
                </a:solidFill>
                <a:latin typeface="Arial"/>
              </a:rPr>
              <a:t>A positive sepsis screening should initiate a physician notification and either implementation of the sepsis bundle or documentation of why the bundle was not implemented.</a:t>
            </a:r>
          </a:p>
        </p:txBody>
      </p:sp>
      <p:cxnSp>
        <p:nvCxnSpPr>
          <p:cNvPr id="23565" name="Straight Arrow Connector 17"/>
          <p:cNvCxnSpPr>
            <a:cxnSpLocks noChangeShapeType="1"/>
            <a:stCxn id="11" idx="2"/>
          </p:cNvCxnSpPr>
          <p:nvPr/>
        </p:nvCxnSpPr>
        <p:spPr bwMode="auto">
          <a:xfrm>
            <a:off x="6232525" y="4789488"/>
            <a:ext cx="0" cy="401637"/>
          </a:xfrm>
          <a:prstGeom prst="straightConnector1">
            <a:avLst/>
          </a:prstGeom>
          <a:noFill/>
          <a:ln w="38100" algn="ctr">
            <a:solidFill>
              <a:srgbClr val="E35929"/>
            </a:solidFill>
            <a:round/>
            <a:headEnd/>
            <a:tailEnd type="arrow" w="med" len="med"/>
          </a:ln>
          <a:extLst>
            <a:ext uri="{909E8E84-426E-40DD-AFC4-6F175D3DCCD1}">
              <a14:hiddenFill xmlns:a14="http://schemas.microsoft.com/office/drawing/2010/main">
                <a:noFill/>
              </a14:hiddenFill>
            </a:ext>
          </a:extLst>
        </p:spPr>
      </p:cxnSp>
      <p:grpSp>
        <p:nvGrpSpPr>
          <p:cNvPr id="23566" name="Group 18"/>
          <p:cNvGrpSpPr>
            <a:grpSpLocks/>
          </p:cNvGrpSpPr>
          <p:nvPr/>
        </p:nvGrpSpPr>
        <p:grpSpPr bwMode="auto">
          <a:xfrm>
            <a:off x="803275" y="3125788"/>
            <a:ext cx="1822450" cy="1663700"/>
            <a:chOff x="670604" y="3705253"/>
            <a:chExt cx="1823676" cy="1662811"/>
          </a:xfrm>
        </p:grpSpPr>
        <p:grpSp>
          <p:nvGrpSpPr>
            <p:cNvPr id="23570" name="Group 19"/>
            <p:cNvGrpSpPr>
              <a:grpSpLocks/>
            </p:cNvGrpSpPr>
            <p:nvPr/>
          </p:nvGrpSpPr>
          <p:grpSpPr bwMode="auto">
            <a:xfrm>
              <a:off x="670604" y="3705253"/>
              <a:ext cx="1823676" cy="1662811"/>
              <a:chOff x="1618316" y="3705253"/>
              <a:chExt cx="1823676" cy="1662811"/>
            </a:xfrm>
          </p:grpSpPr>
          <p:sp>
            <p:nvSpPr>
              <p:cNvPr id="23" name="TextBox 22"/>
              <p:cNvSpPr txBox="1"/>
              <p:nvPr/>
            </p:nvSpPr>
            <p:spPr>
              <a:xfrm>
                <a:off x="1618316" y="3940077"/>
                <a:ext cx="1555209" cy="369689"/>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Vital Signs</a:t>
                </a:r>
              </a:p>
            </p:txBody>
          </p:sp>
          <p:sp>
            <p:nvSpPr>
              <p:cNvPr id="24" name="TextBox 23"/>
              <p:cNvSpPr txBox="1"/>
              <p:nvPr/>
            </p:nvSpPr>
            <p:spPr>
              <a:xfrm>
                <a:off x="1618316" y="4408139"/>
                <a:ext cx="1555209" cy="369690"/>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Lab Values</a:t>
                </a:r>
              </a:p>
            </p:txBody>
          </p:sp>
          <p:sp>
            <p:nvSpPr>
              <p:cNvPr id="25" name="TextBox 24"/>
              <p:cNvSpPr txBox="1"/>
              <p:nvPr/>
            </p:nvSpPr>
            <p:spPr>
              <a:xfrm>
                <a:off x="1618316" y="4876202"/>
                <a:ext cx="1555209" cy="369689"/>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Orders</a:t>
                </a:r>
              </a:p>
            </p:txBody>
          </p:sp>
          <p:sp>
            <p:nvSpPr>
              <p:cNvPr id="26" name="Right Brace 25"/>
              <p:cNvSpPr/>
              <p:nvPr/>
            </p:nvSpPr>
            <p:spPr>
              <a:xfrm>
                <a:off x="2881228" y="3705253"/>
                <a:ext cx="560764" cy="1662811"/>
              </a:xfrm>
              <a:prstGeom prst="rightBrace">
                <a:avLst>
                  <a:gd name="adj1" fmla="val 42677"/>
                  <a:gd name="adj2" fmla="val 50000"/>
                </a:avLst>
              </a:prstGeom>
              <a:noFill/>
              <a:ln w="38100" cap="rnd" cmpd="sng" algn="ctr">
                <a:solidFill>
                  <a:srgbClr val="4E4540"/>
                </a:solidFill>
                <a:prstDash val="solid"/>
                <a:round/>
              </a:ln>
              <a:effectLst/>
            </p:spPr>
            <p:txBody>
              <a:bodyPr anchor="ctr"/>
              <a:lstStyle/>
              <a:p>
                <a:pPr algn="ctr" defTabSz="914400" eaLnBrk="1" fontAlgn="auto" hangingPunct="1">
                  <a:spcBef>
                    <a:spcPts val="0"/>
                  </a:spcBef>
                  <a:spcAft>
                    <a:spcPts val="0"/>
                  </a:spcAft>
                  <a:defRPr/>
                </a:pPr>
                <a:endParaRPr lang="en-US" kern="0" dirty="0">
                  <a:solidFill>
                    <a:srgbClr val="4E4540"/>
                  </a:solidFill>
                  <a:latin typeface="Arial"/>
                </a:endParaRPr>
              </a:p>
            </p:txBody>
          </p:sp>
        </p:grpSp>
        <p:cxnSp>
          <p:nvCxnSpPr>
            <p:cNvPr id="23571" name="Straight Connector 20"/>
            <p:cNvCxnSpPr>
              <a:cxnSpLocks noChangeShapeType="1"/>
              <a:stCxn id="26" idx="0"/>
            </p:cNvCxnSpPr>
            <p:nvPr/>
          </p:nvCxnSpPr>
          <p:spPr bwMode="auto">
            <a:xfrm flipH="1">
              <a:off x="670605" y="3705253"/>
              <a:ext cx="1262358" cy="0"/>
            </a:xfrm>
            <a:prstGeom prst="line">
              <a:avLst/>
            </a:prstGeom>
            <a:noFill/>
            <a:ln w="38100" algn="ctr">
              <a:solidFill>
                <a:srgbClr val="4E4540"/>
              </a:solidFill>
              <a:round/>
              <a:headEnd/>
              <a:tailEnd/>
            </a:ln>
            <a:extLst>
              <a:ext uri="{909E8E84-426E-40DD-AFC4-6F175D3DCCD1}">
                <a14:hiddenFill xmlns:a14="http://schemas.microsoft.com/office/drawing/2010/main">
                  <a:noFill/>
                </a14:hiddenFill>
              </a:ext>
            </a:extLst>
          </p:spPr>
        </p:cxnSp>
        <p:cxnSp>
          <p:nvCxnSpPr>
            <p:cNvPr id="23572" name="Straight Connector 21"/>
            <p:cNvCxnSpPr>
              <a:cxnSpLocks noChangeShapeType="1"/>
            </p:cNvCxnSpPr>
            <p:nvPr/>
          </p:nvCxnSpPr>
          <p:spPr bwMode="auto">
            <a:xfrm flipH="1">
              <a:off x="670605" y="5368064"/>
              <a:ext cx="1262358" cy="0"/>
            </a:xfrm>
            <a:prstGeom prst="line">
              <a:avLst/>
            </a:prstGeom>
            <a:noFill/>
            <a:ln w="38100" algn="ctr">
              <a:solidFill>
                <a:srgbClr val="4E4540"/>
              </a:solidFill>
              <a:round/>
              <a:headEnd/>
              <a:tailEnd/>
            </a:ln>
            <a:extLst>
              <a:ext uri="{909E8E84-426E-40DD-AFC4-6F175D3DCCD1}">
                <a14:hiddenFill xmlns:a14="http://schemas.microsoft.com/office/drawing/2010/main">
                  <a:noFill/>
                </a14:hiddenFill>
              </a:ext>
            </a:extLst>
          </p:spPr>
        </p:cxnSp>
      </p:grpSp>
      <p:cxnSp>
        <p:nvCxnSpPr>
          <p:cNvPr id="23567" name="Straight Connector 26"/>
          <p:cNvCxnSpPr>
            <a:cxnSpLocks noChangeShapeType="1"/>
            <a:stCxn id="14" idx="0"/>
            <a:endCxn id="28" idx="6"/>
          </p:cNvCxnSpPr>
          <p:nvPr/>
        </p:nvCxnSpPr>
        <p:spPr bwMode="auto">
          <a:xfrm flipH="1" flipV="1">
            <a:off x="9661525" y="2143125"/>
            <a:ext cx="366713" cy="7938"/>
          </a:xfrm>
          <a:prstGeom prst="line">
            <a:avLst/>
          </a:prstGeom>
          <a:noFill/>
          <a:ln w="38100" cap="rnd" algn="ctr">
            <a:solidFill>
              <a:srgbClr val="E35929"/>
            </a:solidFill>
            <a:round/>
            <a:headEnd/>
            <a:tailEnd/>
          </a:ln>
          <a:extLst>
            <a:ext uri="{909E8E84-426E-40DD-AFC4-6F175D3DCCD1}">
              <a14:hiddenFill xmlns:a14="http://schemas.microsoft.com/office/drawing/2010/main">
                <a:noFill/>
              </a14:hiddenFill>
            </a:ext>
          </a:extLst>
        </p:spPr>
      </p:cxnSp>
      <p:sp>
        <p:nvSpPr>
          <p:cNvPr id="28" name="Oval 27"/>
          <p:cNvSpPr/>
          <p:nvPr/>
        </p:nvSpPr>
        <p:spPr>
          <a:xfrm>
            <a:off x="6400800" y="1635125"/>
            <a:ext cx="3260725" cy="1016000"/>
          </a:xfrm>
          <a:prstGeom prst="ellipse">
            <a:avLst/>
          </a:prstGeom>
          <a:solidFill>
            <a:srgbClr val="001641"/>
          </a:solidFill>
          <a:ln w="25400" cap="flat" cmpd="sng" algn="ctr">
            <a:noFill/>
            <a:prstDash val="solid"/>
          </a:ln>
          <a:effectLst/>
        </p:spPr>
        <p:txBody>
          <a:bodyPr anchor="ctr"/>
          <a:lstStyle/>
          <a:p>
            <a:pPr algn="ctr" defTabSz="914400" eaLnBrk="1" fontAlgn="auto" hangingPunct="1">
              <a:spcBef>
                <a:spcPts val="0"/>
              </a:spcBef>
              <a:spcAft>
                <a:spcPts val="0"/>
              </a:spcAft>
              <a:defRPr/>
            </a:pPr>
            <a:r>
              <a:rPr lang="en-US" sz="1300" kern="0" dirty="0">
                <a:solidFill>
                  <a:prstClr val="white"/>
                </a:solidFill>
                <a:latin typeface="Arial"/>
              </a:rPr>
              <a:t>Message is sent/pushed</a:t>
            </a:r>
            <a:br>
              <a:rPr lang="en-US" sz="1300" kern="0" dirty="0">
                <a:solidFill>
                  <a:prstClr val="white"/>
                </a:solidFill>
                <a:latin typeface="Arial"/>
              </a:rPr>
            </a:br>
            <a:r>
              <a:rPr lang="en-US" sz="1300" kern="0" dirty="0">
                <a:solidFill>
                  <a:prstClr val="white"/>
                </a:solidFill>
                <a:latin typeface="Arial"/>
              </a:rPr>
              <a:t>to the Monitor Tech/Sepsis Coordinator when at-risk patient is identified</a:t>
            </a:r>
          </a:p>
        </p:txBody>
      </p:sp>
      <p:cxnSp>
        <p:nvCxnSpPr>
          <p:cNvPr id="23569" name="Straight Arrow Connector 28"/>
          <p:cNvCxnSpPr>
            <a:cxnSpLocks noChangeShapeType="1"/>
          </p:cNvCxnSpPr>
          <p:nvPr/>
        </p:nvCxnSpPr>
        <p:spPr bwMode="auto">
          <a:xfrm flipH="1">
            <a:off x="7285038" y="3975100"/>
            <a:ext cx="639762" cy="11113"/>
          </a:xfrm>
          <a:prstGeom prst="straightConnector1">
            <a:avLst/>
          </a:prstGeom>
          <a:noFill/>
          <a:ln w="38100" algn="ctr">
            <a:solidFill>
              <a:srgbClr val="E35929"/>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614363"/>
            <a:ext cx="10972800" cy="1082675"/>
          </a:xfrm>
        </p:spPr>
        <p:txBody>
          <a:bodyPr rtlCol="0">
            <a:normAutofit fontScale="90000"/>
          </a:bodyPr>
          <a:lstStyle/>
          <a:p>
            <a:pPr defTabSz="609570" eaLnBrk="1" fontAlgn="auto" hangingPunct="1">
              <a:spcAft>
                <a:spcPts val="0"/>
              </a:spcAft>
              <a:defRPr/>
            </a:pPr>
            <a:r>
              <a:rPr lang="en-US" sz="3733" dirty="0"/>
              <a:t>Impact to my “Nurse” Workflow </a:t>
            </a:r>
            <a:br>
              <a:rPr lang="en-US" sz="3733" dirty="0"/>
            </a:br>
            <a:r>
              <a:rPr lang="en-US" sz="2700" dirty="0" smtClean="0">
                <a:solidFill>
                  <a:schemeClr val="accent2"/>
                </a:solidFill>
              </a:rPr>
              <a:t>Complete </a:t>
            </a:r>
            <a:r>
              <a:rPr lang="en-US" sz="2700" dirty="0">
                <a:solidFill>
                  <a:schemeClr val="accent2"/>
                </a:solidFill>
              </a:rPr>
              <a:t>a </a:t>
            </a:r>
            <a:r>
              <a:rPr lang="en-US" sz="2700" dirty="0" smtClean="0">
                <a:solidFill>
                  <a:schemeClr val="accent2"/>
                </a:solidFill>
              </a:rPr>
              <a:t>Sepsis </a:t>
            </a:r>
            <a:r>
              <a:rPr lang="en-US" sz="2700" dirty="0">
                <a:solidFill>
                  <a:schemeClr val="accent2"/>
                </a:solidFill>
              </a:rPr>
              <a:t>S</a:t>
            </a:r>
            <a:r>
              <a:rPr lang="en-US" sz="2700" dirty="0" smtClean="0">
                <a:solidFill>
                  <a:schemeClr val="accent2"/>
                </a:solidFill>
              </a:rPr>
              <a:t>creen as Quickly as Possible </a:t>
            </a:r>
            <a:r>
              <a:rPr lang="en-US" sz="2700" dirty="0">
                <a:solidFill>
                  <a:schemeClr val="accent2"/>
                </a:solidFill>
              </a:rPr>
              <a:t>O</a:t>
            </a:r>
            <a:r>
              <a:rPr lang="en-US" sz="2700" dirty="0" smtClean="0">
                <a:solidFill>
                  <a:schemeClr val="accent2"/>
                </a:solidFill>
              </a:rPr>
              <a:t>nce </a:t>
            </a:r>
            <a:r>
              <a:rPr lang="en-US" sz="2700" dirty="0">
                <a:solidFill>
                  <a:schemeClr val="accent2"/>
                </a:solidFill>
              </a:rPr>
              <a:t>N</a:t>
            </a:r>
            <a:r>
              <a:rPr lang="en-US" sz="2700" dirty="0" smtClean="0">
                <a:solidFill>
                  <a:schemeClr val="accent2"/>
                </a:solidFill>
              </a:rPr>
              <a:t>otified</a:t>
            </a:r>
            <a:br>
              <a:rPr lang="en-US" sz="2700" dirty="0" smtClean="0">
                <a:solidFill>
                  <a:schemeClr val="accent2"/>
                </a:solidFill>
              </a:rPr>
            </a:br>
            <a:r>
              <a:rPr lang="en-US" sz="2700" dirty="0" smtClean="0">
                <a:solidFill>
                  <a:schemeClr val="accent1"/>
                </a:solidFill>
              </a:rPr>
              <a:t>2020 HCA Healthcare Goal </a:t>
            </a:r>
            <a:r>
              <a:rPr lang="en-US" sz="2700" dirty="0" smtClean="0">
                <a:solidFill>
                  <a:schemeClr val="accent2"/>
                </a:solidFill>
              </a:rPr>
              <a:t>= </a:t>
            </a:r>
            <a:r>
              <a:rPr lang="en-US" sz="2700" u="sng" dirty="0" smtClean="0">
                <a:solidFill>
                  <a:schemeClr val="accent2"/>
                </a:solidFill>
              </a:rPr>
              <a:t>27</a:t>
            </a:r>
            <a:r>
              <a:rPr lang="en-US" sz="2700" dirty="0" smtClean="0">
                <a:solidFill>
                  <a:schemeClr val="accent2"/>
                </a:solidFill>
              </a:rPr>
              <a:t> Minutes from Alert to Screen </a:t>
            </a:r>
            <a:r>
              <a:rPr lang="en-US" sz="2700" u="sng" dirty="0">
                <a:solidFill>
                  <a:schemeClr val="accent2"/>
                </a:solidFill>
              </a:rPr>
              <a:t>D</a:t>
            </a:r>
            <a:r>
              <a:rPr lang="en-US" sz="2700" u="sng" dirty="0" smtClean="0">
                <a:solidFill>
                  <a:schemeClr val="accent2"/>
                </a:solidFill>
              </a:rPr>
              <a:t>ocumented</a:t>
            </a:r>
            <a:endParaRPr lang="en-US" sz="2700" u="sng" dirty="0">
              <a:solidFill>
                <a:schemeClr val="accent2"/>
              </a:solidFill>
            </a:endParaRPr>
          </a:p>
        </p:txBody>
      </p:sp>
      <p:sp>
        <p:nvSpPr>
          <p:cNvPr id="3" name="Footer Placeholder 2"/>
          <p:cNvSpPr>
            <a:spLocks noGrp="1"/>
          </p:cNvSpPr>
          <p:nvPr>
            <p:ph type="ftr" sz="quarter" idx="10"/>
          </p:nvPr>
        </p:nvSpPr>
        <p:spPr/>
        <p:txBody>
          <a:bodyPr/>
          <a:lstStyle/>
          <a:p>
            <a:pPr>
              <a:defRPr/>
            </a:pPr>
            <a:r>
              <a:rPr lang="en-US"/>
              <a:t>SPOT Education</a:t>
            </a:r>
          </a:p>
        </p:txBody>
      </p:sp>
      <p:graphicFrame>
        <p:nvGraphicFramePr>
          <p:cNvPr id="4" name="Content Placeholder 4"/>
          <p:cNvGraphicFramePr>
            <a:graphicFrameLocks/>
          </p:cNvGraphicFramePr>
          <p:nvPr/>
        </p:nvGraphicFramePr>
        <p:xfrm>
          <a:off x="1193972" y="2025410"/>
          <a:ext cx="9558541"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55638"/>
            <a:ext cx="11771313" cy="1082675"/>
          </a:xfrm>
        </p:spPr>
        <p:txBody>
          <a:bodyPr rtlCol="0">
            <a:normAutofit fontScale="90000"/>
          </a:bodyPr>
          <a:lstStyle/>
          <a:p>
            <a:pPr defTabSz="609570" eaLnBrk="1" fontAlgn="auto" hangingPunct="1">
              <a:spcAft>
                <a:spcPts val="0"/>
              </a:spcAft>
              <a:defRPr/>
            </a:pPr>
            <a:r>
              <a:rPr lang="en-US" sz="3733" dirty="0"/>
              <a:t/>
            </a:r>
            <a:br>
              <a:rPr lang="en-US" sz="3733" dirty="0"/>
            </a:br>
            <a:r>
              <a:rPr lang="en-US" sz="3733" dirty="0"/>
              <a:t>What is SPOT Looking for?</a:t>
            </a:r>
            <a:br>
              <a:rPr lang="en-US" sz="3733" dirty="0"/>
            </a:br>
            <a:r>
              <a:rPr lang="en-US" sz="3600" dirty="0">
                <a:solidFill>
                  <a:schemeClr val="accent2"/>
                </a:solidFill>
              </a:rPr>
              <a:t>Timeliness of Vitals Is an Important Factor </a:t>
            </a:r>
            <a:r>
              <a:rPr lang="en-US" sz="3600" dirty="0" smtClean="0">
                <a:solidFill>
                  <a:schemeClr val="accent2"/>
                </a:solidFill>
              </a:rPr>
              <a:t>for </a:t>
            </a:r>
            <a:r>
              <a:rPr lang="en-US" sz="3600" dirty="0">
                <a:solidFill>
                  <a:schemeClr val="accent2"/>
                </a:solidFill>
              </a:rPr>
              <a:t>Identification</a:t>
            </a:r>
          </a:p>
        </p:txBody>
      </p:sp>
      <p:sp>
        <p:nvSpPr>
          <p:cNvPr id="3" name="Footer Placeholder 2"/>
          <p:cNvSpPr>
            <a:spLocks noGrp="1"/>
          </p:cNvSpPr>
          <p:nvPr>
            <p:ph type="ftr" sz="quarter" idx="10"/>
          </p:nvPr>
        </p:nvSpPr>
        <p:spPr/>
        <p:txBody>
          <a:bodyPr/>
          <a:lstStyle/>
          <a:p>
            <a:pPr>
              <a:defRPr/>
            </a:pPr>
            <a:r>
              <a:rPr lang="en-US"/>
              <a:t>SPOT Education</a:t>
            </a:r>
          </a:p>
        </p:txBody>
      </p:sp>
      <p:sp>
        <p:nvSpPr>
          <p:cNvPr id="25604" name="Content Placeholder 1"/>
          <p:cNvSpPr txBox="1">
            <a:spLocks/>
          </p:cNvSpPr>
          <p:nvPr/>
        </p:nvSpPr>
        <p:spPr bwMode="auto">
          <a:xfrm>
            <a:off x="2466975" y="2146300"/>
            <a:ext cx="77136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Aft>
                <a:spcPts val="800"/>
              </a:spcAft>
              <a:buClr>
                <a:srgbClr val="E35929"/>
              </a:buClr>
              <a:buFont typeface="Arial" panose="020B0604020202020204" pitchFamily="34" charset="0"/>
              <a:buChar char="•"/>
              <a:defRPr sz="2400">
                <a:solidFill>
                  <a:srgbClr val="4E4540"/>
                </a:solidFill>
                <a:latin typeface="Arial" panose="020B0604020202020204" pitchFamily="34" charset="0"/>
                <a:cs typeface="Arial" panose="020B0604020202020204" pitchFamily="34" charset="0"/>
              </a:defRPr>
            </a:lvl1pPr>
            <a:lvl2pPr>
              <a:lnSpc>
                <a:spcPct val="110000"/>
              </a:lnSpc>
              <a:spcAft>
                <a:spcPts val="800"/>
              </a:spcAft>
              <a:buClr>
                <a:srgbClr val="E35929"/>
              </a:buClr>
              <a:buFont typeface="Courier New" panose="02070309020205020404" pitchFamily="49" charset="0"/>
              <a:buChar char="o"/>
              <a:defRPr>
                <a:solidFill>
                  <a:srgbClr val="4E4540"/>
                </a:solidFill>
                <a:latin typeface="Arial" panose="020B0604020202020204" pitchFamily="34" charset="0"/>
                <a:cs typeface="Arial" panose="020B0604020202020204" pitchFamily="34" charset="0"/>
              </a:defRPr>
            </a:lvl2pPr>
            <a:lvl3pPr>
              <a:spcAft>
                <a:spcPts val="800"/>
              </a:spcAft>
              <a:buClr>
                <a:srgbClr val="E35929"/>
              </a:buClr>
              <a:buFont typeface="Wingdings" panose="05000000000000000000" pitchFamily="2" charset="2"/>
              <a:buChar char="§"/>
              <a:defRPr sz="1600">
                <a:solidFill>
                  <a:srgbClr val="4E4540"/>
                </a:solidFill>
                <a:latin typeface="Arial" panose="020B0604020202020204" pitchFamily="34" charset="0"/>
                <a:cs typeface="Arial" panose="020B0604020202020204" pitchFamily="34" charset="0"/>
              </a:defRPr>
            </a:lvl3pPr>
            <a:lvl4pPr marL="1600200" indent="-228600">
              <a:spcAft>
                <a:spcPts val="800"/>
              </a:spcAft>
              <a:buClr>
                <a:srgbClr val="E35929"/>
              </a:buClr>
              <a:buFont typeface="Arial" panose="020B0604020202020204" pitchFamily="34" charset="0"/>
              <a:buChar char="–"/>
              <a:defRPr sz="1400">
                <a:solidFill>
                  <a:srgbClr val="4E4540"/>
                </a:solidFill>
                <a:latin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1400">
                <a:solidFill>
                  <a:srgbClr val="58595B"/>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400">
                <a:solidFill>
                  <a:srgbClr val="58595B"/>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400">
                <a:solidFill>
                  <a:srgbClr val="58595B"/>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400">
                <a:solidFill>
                  <a:srgbClr val="58595B"/>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400">
                <a:solidFill>
                  <a:srgbClr val="58595B"/>
                </a:solidFill>
                <a:latin typeface="Arial" panose="020B0604020202020204" pitchFamily="34" charset="0"/>
                <a:cs typeface="Arial" panose="020B0604020202020204" pitchFamily="34" charset="0"/>
              </a:defRPr>
            </a:lvl9pPr>
          </a:lstStyle>
          <a:p>
            <a:pPr eaLnBrk="1" hangingPunct="1">
              <a:spcBef>
                <a:spcPts val="600"/>
              </a:spcBef>
              <a:spcAft>
                <a:spcPct val="0"/>
              </a:spcAft>
            </a:pPr>
            <a:endParaRPr lang="en-US" altLang="en-US" sz="1800" dirty="0"/>
          </a:p>
          <a:p>
            <a:pPr lvl="1" eaLnBrk="1" hangingPunct="1">
              <a:spcBef>
                <a:spcPts val="600"/>
              </a:spcBef>
              <a:spcAft>
                <a:spcPct val="0"/>
              </a:spcAft>
              <a:buFont typeface="Arial" panose="020B0604020202020204" pitchFamily="34" charset="0"/>
              <a:buNone/>
            </a:pPr>
            <a:r>
              <a:rPr lang="en-US" altLang="en-US" dirty="0"/>
              <a:t>SIRS (2 of the following):</a:t>
            </a:r>
          </a:p>
          <a:p>
            <a:pPr lvl="2" eaLnBrk="1" hangingPunct="1">
              <a:lnSpc>
                <a:spcPct val="110000"/>
              </a:lnSpc>
              <a:spcBef>
                <a:spcPts val="600"/>
              </a:spcBef>
              <a:spcAft>
                <a:spcPct val="0"/>
              </a:spcAft>
              <a:buFont typeface="Arial" panose="020B0604020202020204" pitchFamily="34" charset="0"/>
              <a:buNone/>
            </a:pPr>
            <a:r>
              <a:rPr lang="en-US" altLang="en-US" sz="1800" dirty="0">
                <a:solidFill>
                  <a:srgbClr val="E35929"/>
                </a:solidFill>
              </a:rPr>
              <a:t>Temp (&gt; 38.0°C; &lt; 36°C) </a:t>
            </a:r>
          </a:p>
          <a:p>
            <a:pPr lvl="2" eaLnBrk="1" hangingPunct="1">
              <a:lnSpc>
                <a:spcPct val="110000"/>
              </a:lnSpc>
              <a:spcBef>
                <a:spcPts val="600"/>
              </a:spcBef>
              <a:spcAft>
                <a:spcPct val="0"/>
              </a:spcAft>
              <a:buFont typeface="Arial" panose="020B0604020202020204" pitchFamily="34" charset="0"/>
              <a:buNone/>
            </a:pPr>
            <a:r>
              <a:rPr lang="en-US" altLang="en-US" sz="1800" dirty="0">
                <a:solidFill>
                  <a:srgbClr val="E35929"/>
                </a:solidFill>
              </a:rPr>
              <a:t>Pulse (&gt; 90 beats per minute)</a:t>
            </a:r>
          </a:p>
          <a:p>
            <a:pPr lvl="2" eaLnBrk="1" hangingPunct="1">
              <a:lnSpc>
                <a:spcPct val="110000"/>
              </a:lnSpc>
              <a:spcBef>
                <a:spcPts val="600"/>
              </a:spcBef>
              <a:spcAft>
                <a:spcPct val="0"/>
              </a:spcAft>
              <a:buFont typeface="Arial" panose="020B0604020202020204" pitchFamily="34" charset="0"/>
              <a:buNone/>
            </a:pPr>
            <a:r>
              <a:rPr lang="en-US" altLang="en-US" sz="1800" dirty="0">
                <a:solidFill>
                  <a:srgbClr val="E35929"/>
                </a:solidFill>
              </a:rPr>
              <a:t>Respiratory rate (&gt; 20 breaths per minute)</a:t>
            </a:r>
          </a:p>
          <a:p>
            <a:pPr lvl="2" eaLnBrk="1" hangingPunct="1">
              <a:lnSpc>
                <a:spcPct val="110000"/>
              </a:lnSpc>
              <a:spcBef>
                <a:spcPts val="600"/>
              </a:spcBef>
              <a:spcAft>
                <a:spcPct val="0"/>
              </a:spcAft>
              <a:buFont typeface="Arial" panose="020B0604020202020204" pitchFamily="34" charset="0"/>
              <a:buNone/>
            </a:pPr>
            <a:r>
              <a:rPr lang="en-US" altLang="en-US" sz="1800" dirty="0"/>
              <a:t>WBC</a:t>
            </a:r>
            <a:r>
              <a:rPr lang="en-US" altLang="en-US" sz="1800" i="1" dirty="0"/>
              <a:t> (&gt; 12000/</a:t>
            </a:r>
            <a:r>
              <a:rPr lang="en-US" altLang="en-US" sz="1800" dirty="0"/>
              <a:t>µL</a:t>
            </a:r>
            <a:r>
              <a:rPr lang="en-US" altLang="en-US" sz="1800" i="1" dirty="0"/>
              <a:t>; &lt; 4000/</a:t>
            </a:r>
            <a:r>
              <a:rPr lang="en-US" altLang="en-US" sz="1800" dirty="0"/>
              <a:t>µL</a:t>
            </a:r>
            <a:r>
              <a:rPr lang="en-US" altLang="en-US" sz="1800" i="1" dirty="0"/>
              <a:t>)      </a:t>
            </a:r>
          </a:p>
          <a:p>
            <a:pPr lvl="2" eaLnBrk="1" hangingPunct="1">
              <a:lnSpc>
                <a:spcPct val="110000"/>
              </a:lnSpc>
              <a:spcBef>
                <a:spcPts val="600"/>
              </a:spcBef>
              <a:spcAft>
                <a:spcPct val="0"/>
              </a:spcAft>
              <a:buFont typeface="Arial" panose="020B0604020202020204" pitchFamily="34" charset="0"/>
              <a:buNone/>
            </a:pPr>
            <a:endParaRPr lang="en-US" altLang="en-US" sz="1800" i="1" dirty="0"/>
          </a:p>
          <a:p>
            <a:pPr lvl="1" eaLnBrk="1" hangingPunct="1">
              <a:spcBef>
                <a:spcPts val="600"/>
              </a:spcBef>
              <a:spcAft>
                <a:spcPct val="0"/>
              </a:spcAft>
              <a:buFont typeface="Arial" panose="020B0604020202020204" pitchFamily="34" charset="0"/>
              <a:buNone/>
            </a:pPr>
            <a:r>
              <a:rPr lang="en-US" altLang="en-US" dirty="0"/>
              <a:t>Suspicion of Infection (1 of the following):</a:t>
            </a:r>
          </a:p>
          <a:p>
            <a:pPr lvl="2" eaLnBrk="1" hangingPunct="1">
              <a:lnSpc>
                <a:spcPct val="110000"/>
              </a:lnSpc>
              <a:spcBef>
                <a:spcPts val="600"/>
              </a:spcBef>
              <a:spcAft>
                <a:spcPct val="0"/>
              </a:spcAft>
              <a:buFont typeface="Arial" panose="020B0604020202020204" pitchFamily="34" charset="0"/>
              <a:buNone/>
            </a:pPr>
            <a:r>
              <a:rPr lang="en-US" altLang="en-US" sz="1800" dirty="0"/>
              <a:t>Order for an antibiotic classified for systemic use (last 48 hours)</a:t>
            </a:r>
          </a:p>
          <a:p>
            <a:pPr lvl="2" eaLnBrk="1" hangingPunct="1">
              <a:lnSpc>
                <a:spcPct val="110000"/>
              </a:lnSpc>
              <a:spcBef>
                <a:spcPts val="600"/>
              </a:spcBef>
              <a:spcAft>
                <a:spcPct val="0"/>
              </a:spcAft>
              <a:buFont typeface="Arial" panose="020B0604020202020204" pitchFamily="34" charset="0"/>
              <a:buNone/>
            </a:pPr>
            <a:r>
              <a:rPr lang="en-US" altLang="en-US" sz="1800" dirty="0"/>
              <a:t>Order for blood culture (last 48 hours)</a:t>
            </a:r>
          </a:p>
          <a:p>
            <a:pPr lvl="2" eaLnBrk="1" hangingPunct="1">
              <a:lnSpc>
                <a:spcPct val="110000"/>
              </a:lnSpc>
              <a:spcBef>
                <a:spcPts val="600"/>
              </a:spcBef>
              <a:spcAft>
                <a:spcPct val="0"/>
              </a:spcAft>
              <a:buFont typeface="Arial" panose="020B0604020202020204" pitchFamily="34" charset="0"/>
              <a:buChar char="•"/>
            </a:pPr>
            <a:endParaRPr lang="en-US" altLang="en-US" sz="1200" dirty="0"/>
          </a:p>
          <a:p>
            <a:pPr lvl="2" eaLnBrk="1" hangingPunct="1">
              <a:lnSpc>
                <a:spcPct val="110000"/>
              </a:lnSpc>
              <a:spcBef>
                <a:spcPts val="600"/>
              </a:spcBef>
              <a:spcAft>
                <a:spcPct val="0"/>
              </a:spcAft>
              <a:buFont typeface="Arial" panose="020B0604020202020204" pitchFamily="34" charset="0"/>
              <a:buChar char="•"/>
            </a:pPr>
            <a:endParaRPr lang="en-US" altLang="en-US" sz="1200" dirty="0"/>
          </a:p>
          <a:p>
            <a:pPr lvl="2" eaLnBrk="1" hangingPunct="1">
              <a:lnSpc>
                <a:spcPct val="110000"/>
              </a:lnSpc>
              <a:spcBef>
                <a:spcPts val="600"/>
              </a:spcBef>
              <a:spcAft>
                <a:spcPct val="0"/>
              </a:spcAft>
              <a:buFont typeface="Arial" panose="020B0604020202020204" pitchFamily="34" charset="0"/>
              <a:buChar char="•"/>
            </a:pPr>
            <a:endParaRPr lang="en-US" altLang="en-US" sz="1200" dirty="0">
              <a:solidFill>
                <a:srgbClr val="7F7F7F"/>
              </a:solidFill>
            </a:endParaRPr>
          </a:p>
          <a:p>
            <a:pPr lvl="1" eaLnBrk="1" hangingPunct="1">
              <a:spcBef>
                <a:spcPts val="600"/>
              </a:spcBef>
              <a:spcAft>
                <a:spcPct val="0"/>
              </a:spcAft>
              <a:buFont typeface="Arial" panose="020B0604020202020204" pitchFamily="34" charset="0"/>
              <a:buChar char="–"/>
            </a:pPr>
            <a:endParaRPr lang="en-US" altLang="en-US" sz="1400" dirty="0">
              <a:solidFill>
                <a:srgbClr val="7F7F7F"/>
              </a:solidFill>
            </a:endParaRPr>
          </a:p>
          <a:p>
            <a:pPr lvl="2" eaLnBrk="1" hangingPunct="1">
              <a:lnSpc>
                <a:spcPct val="110000"/>
              </a:lnSpc>
              <a:spcBef>
                <a:spcPts val="600"/>
              </a:spcBef>
              <a:spcAft>
                <a:spcPct val="0"/>
              </a:spcAft>
              <a:buFont typeface="Arial" panose="020B0604020202020204" pitchFamily="34" charset="0"/>
              <a:buChar char="•"/>
            </a:pPr>
            <a:endParaRPr lang="en-US" altLang="en-US" sz="1200" dirty="0"/>
          </a:p>
          <a:p>
            <a:pPr lvl="2" eaLnBrk="1" hangingPunct="1">
              <a:lnSpc>
                <a:spcPct val="110000"/>
              </a:lnSpc>
              <a:spcBef>
                <a:spcPts val="600"/>
              </a:spcBef>
              <a:spcAft>
                <a:spcPct val="0"/>
              </a:spcAft>
              <a:buFont typeface="Arial" panose="020B0604020202020204" pitchFamily="34" charset="0"/>
              <a:buChar char="•"/>
            </a:pPr>
            <a:endParaRPr lang="en-US" altLang="en-US" sz="1200" dirty="0"/>
          </a:p>
          <a:p>
            <a:pPr lvl="1" eaLnBrk="1" hangingPunct="1">
              <a:spcBef>
                <a:spcPts val="600"/>
              </a:spcBef>
              <a:spcAft>
                <a:spcPct val="0"/>
              </a:spcAft>
              <a:buFont typeface="Arial" panose="020B0604020202020204" pitchFamily="34" charset="0"/>
              <a:buChar char="–"/>
            </a:pPr>
            <a:endParaRPr lang="en-US" altLang="en-US" sz="1400" dirty="0"/>
          </a:p>
        </p:txBody>
      </p:sp>
      <p:grpSp>
        <p:nvGrpSpPr>
          <p:cNvPr id="25605" name="Group 4"/>
          <p:cNvGrpSpPr>
            <a:grpSpLocks/>
          </p:cNvGrpSpPr>
          <p:nvPr/>
        </p:nvGrpSpPr>
        <p:grpSpPr bwMode="auto">
          <a:xfrm>
            <a:off x="2314575" y="1944688"/>
            <a:ext cx="5145088" cy="461962"/>
            <a:chOff x="4338664" y="2232787"/>
            <a:chExt cx="5144643" cy="461665"/>
          </a:xfrm>
        </p:grpSpPr>
        <p:sp>
          <p:nvSpPr>
            <p:cNvPr id="6" name="Plus 5"/>
            <p:cNvSpPr/>
            <p:nvPr/>
          </p:nvSpPr>
          <p:spPr>
            <a:xfrm>
              <a:off x="4338664" y="2296246"/>
              <a:ext cx="396841" cy="329988"/>
            </a:xfrm>
            <a:prstGeom prst="mathPlus">
              <a:avLst/>
            </a:prstGeom>
            <a:solidFill>
              <a:srgbClr val="001641"/>
            </a:solidFill>
            <a:ln w="9525" cap="flat" cmpd="sng" algn="ctr">
              <a:solidFill>
                <a:srgbClr val="001641"/>
              </a:solidFill>
              <a:prstDash val="solid"/>
            </a:ln>
            <a:effectLst/>
          </p:spPr>
          <p:txBody>
            <a:bodyPr anchor="ctr"/>
            <a:lstStyle/>
            <a:p>
              <a:pPr algn="ctr" defTabSz="914400" eaLnBrk="1" fontAlgn="auto" hangingPunct="1">
                <a:spcBef>
                  <a:spcPts val="0"/>
                </a:spcBef>
                <a:spcAft>
                  <a:spcPts val="0"/>
                </a:spcAft>
                <a:defRPr/>
              </a:pPr>
              <a:endParaRPr lang="en-US" kern="0" dirty="0">
                <a:solidFill>
                  <a:prstClr val="white"/>
                </a:solidFill>
                <a:latin typeface="Arial"/>
              </a:endParaRPr>
            </a:p>
          </p:txBody>
        </p:sp>
        <p:sp>
          <p:nvSpPr>
            <p:cNvPr id="7" name="Equal 6"/>
            <p:cNvSpPr/>
            <p:nvPr/>
          </p:nvSpPr>
          <p:spPr>
            <a:xfrm>
              <a:off x="6994322" y="2296246"/>
              <a:ext cx="368268" cy="329988"/>
            </a:xfrm>
            <a:prstGeom prst="mathEqual">
              <a:avLst/>
            </a:prstGeom>
            <a:solidFill>
              <a:srgbClr val="001641"/>
            </a:solidFill>
            <a:ln w="9525" cap="flat" cmpd="sng" algn="ctr">
              <a:solidFill>
                <a:srgbClr val="001641"/>
              </a:solidFill>
              <a:prstDash val="solid"/>
            </a:ln>
            <a:effectLst/>
          </p:spPr>
          <p:txBody>
            <a:bodyPr anchor="ctr"/>
            <a:lstStyle/>
            <a:p>
              <a:pPr algn="ctr" defTabSz="914400" eaLnBrk="1" fontAlgn="auto" hangingPunct="1">
                <a:spcBef>
                  <a:spcPts val="0"/>
                </a:spcBef>
                <a:spcAft>
                  <a:spcPts val="0"/>
                </a:spcAft>
                <a:defRPr/>
              </a:pPr>
              <a:endParaRPr lang="en-US" kern="0" dirty="0">
                <a:solidFill>
                  <a:srgbClr val="4E4540"/>
                </a:solidFill>
                <a:latin typeface="Arial"/>
              </a:endParaRPr>
            </a:p>
          </p:txBody>
        </p:sp>
        <p:sp>
          <p:nvSpPr>
            <p:cNvPr id="8" name="TextBox 7"/>
            <p:cNvSpPr txBox="1"/>
            <p:nvPr/>
          </p:nvSpPr>
          <p:spPr>
            <a:xfrm>
              <a:off x="7343542" y="2232787"/>
              <a:ext cx="2139765" cy="461665"/>
            </a:xfrm>
            <a:prstGeom prst="rect">
              <a:avLst/>
            </a:prstGeom>
            <a:noFill/>
          </p:spPr>
          <p:txBody>
            <a:bodyPr>
              <a:spAutoFit/>
            </a:bodyPr>
            <a:lstStyle/>
            <a:p>
              <a:pPr defTabSz="914400" eaLnBrk="1" fontAlgn="auto" hangingPunct="1">
                <a:spcBef>
                  <a:spcPts val="0"/>
                </a:spcBef>
                <a:spcAft>
                  <a:spcPts val="0"/>
                </a:spcAft>
                <a:defRPr/>
              </a:pPr>
              <a:r>
                <a:rPr lang="en-US" sz="2400" b="1" kern="0" dirty="0">
                  <a:solidFill>
                    <a:srgbClr val="4E4540"/>
                  </a:solidFill>
                  <a:latin typeface="+mn-lt"/>
                </a:rPr>
                <a:t>SEPSIS</a:t>
              </a:r>
            </a:p>
          </p:txBody>
        </p:sp>
      </p:grpSp>
      <p:sp>
        <p:nvSpPr>
          <p:cNvPr id="9" name="TextBox 8"/>
          <p:cNvSpPr txBox="1"/>
          <p:nvPr/>
        </p:nvSpPr>
        <p:spPr>
          <a:xfrm>
            <a:off x="1511300" y="1998663"/>
            <a:ext cx="5543550" cy="369887"/>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SIRS</a:t>
            </a:r>
          </a:p>
        </p:txBody>
      </p:sp>
      <p:sp>
        <p:nvSpPr>
          <p:cNvPr id="10" name="TextBox 9"/>
          <p:cNvSpPr txBox="1"/>
          <p:nvPr/>
        </p:nvSpPr>
        <p:spPr>
          <a:xfrm>
            <a:off x="2674938" y="1989138"/>
            <a:ext cx="2436812" cy="369887"/>
          </a:xfrm>
          <a:prstGeom prst="rect">
            <a:avLst/>
          </a:prstGeom>
          <a:noFill/>
        </p:spPr>
        <p:txBody>
          <a:bodyPr>
            <a:spAutoFit/>
          </a:bodyPr>
          <a:lstStyle/>
          <a:p>
            <a:pPr defTabSz="914400" eaLnBrk="1" fontAlgn="auto" hangingPunct="1">
              <a:spcBef>
                <a:spcPts val="0"/>
              </a:spcBef>
              <a:spcAft>
                <a:spcPts val="0"/>
              </a:spcAft>
              <a:defRPr/>
            </a:pPr>
            <a:r>
              <a:rPr lang="en-US" kern="0" dirty="0">
                <a:solidFill>
                  <a:srgbClr val="4E4540"/>
                </a:solidFill>
                <a:latin typeface="+mn-lt"/>
              </a:rPr>
              <a:t>Suspicion of infection</a:t>
            </a:r>
          </a:p>
        </p:txBody>
      </p:sp>
      <p:sp>
        <p:nvSpPr>
          <p:cNvPr id="11" name="Right Brace 10"/>
          <p:cNvSpPr/>
          <p:nvPr/>
        </p:nvSpPr>
        <p:spPr bwMode="auto">
          <a:xfrm rot="10800000">
            <a:off x="3013075" y="3082925"/>
            <a:ext cx="331788" cy="766763"/>
          </a:xfrm>
          <a:prstGeom prst="rightBrace">
            <a:avLst>
              <a:gd name="adj1" fmla="val 8333"/>
              <a:gd name="adj2" fmla="val 48613"/>
            </a:avLst>
          </a:prstGeom>
          <a:noFill/>
          <a:ln w="25400" cap="flat" cmpd="sng" algn="ctr">
            <a:solidFill>
              <a:srgbClr val="000000"/>
            </a:solidFill>
            <a:prstDash val="solid"/>
            <a:headEnd type="none" w="med" len="med"/>
            <a:tailEnd type="none" w="med" len="med"/>
          </a:ln>
          <a:effectLst>
            <a:outerShdw blurRad="40000" dist="20000" dir="5400000" rotWithShape="0">
              <a:srgbClr val="000000">
                <a:alpha val="38000"/>
              </a:srgbClr>
            </a:outerShdw>
          </a:effectLst>
        </p:spPr>
        <p:txBody>
          <a:bodyPr/>
          <a:lstStyle/>
          <a:p>
            <a:pPr algn="r" defTabSz="914400" eaLnBrk="1" fontAlgn="auto" hangingPunct="1">
              <a:spcBef>
                <a:spcPts val="0"/>
              </a:spcBef>
              <a:spcAft>
                <a:spcPts val="0"/>
              </a:spcAft>
              <a:defRPr/>
            </a:pPr>
            <a:endParaRPr lang="en-US" sz="2800" kern="0" dirty="0">
              <a:solidFill>
                <a:srgbClr val="E35929"/>
              </a:solidFill>
              <a:latin typeface="Arial"/>
            </a:endParaRPr>
          </a:p>
        </p:txBody>
      </p:sp>
      <p:sp>
        <p:nvSpPr>
          <p:cNvPr id="12" name="TextBox 11"/>
          <p:cNvSpPr txBox="1"/>
          <p:nvPr/>
        </p:nvSpPr>
        <p:spPr>
          <a:xfrm rot="16200000">
            <a:off x="2151856" y="3139282"/>
            <a:ext cx="909637" cy="584200"/>
          </a:xfrm>
          <a:prstGeom prst="rect">
            <a:avLst/>
          </a:prstGeom>
          <a:noFill/>
        </p:spPr>
        <p:txBody>
          <a:bodyPr>
            <a:spAutoFit/>
          </a:bodyPr>
          <a:lstStyle/>
          <a:p>
            <a:pPr defTabSz="914400" eaLnBrk="1" fontAlgn="auto" hangingPunct="1">
              <a:spcBef>
                <a:spcPts val="0"/>
              </a:spcBef>
              <a:spcAft>
                <a:spcPts val="0"/>
              </a:spcAft>
              <a:defRPr/>
            </a:pPr>
            <a:r>
              <a:rPr lang="en-US" sz="1600" kern="0" dirty="0">
                <a:solidFill>
                  <a:prstClr val="black"/>
                </a:solidFill>
                <a:latin typeface="+mn-lt"/>
              </a:rPr>
              <a:t>6 hour window</a:t>
            </a:r>
          </a:p>
        </p:txBody>
      </p:sp>
      <p:cxnSp>
        <p:nvCxnSpPr>
          <p:cNvPr id="13" name="Straight Arrow Connector 12"/>
          <p:cNvCxnSpPr/>
          <p:nvPr/>
        </p:nvCxnSpPr>
        <p:spPr>
          <a:xfrm>
            <a:off x="6651625" y="4265613"/>
            <a:ext cx="403225" cy="0"/>
          </a:xfrm>
          <a:prstGeom prst="straightConnector1">
            <a:avLst/>
          </a:prstGeom>
          <a:noFill/>
          <a:ln w="38100" cap="flat" cmpd="sng" algn="ctr">
            <a:solidFill>
              <a:srgbClr val="001641"/>
            </a:solidFill>
            <a:prstDash val="solid"/>
            <a:tailEnd type="triangle"/>
          </a:ln>
          <a:effectLst>
            <a:outerShdw blurRad="40000" dist="20000" dir="5400000" rotWithShape="0">
              <a:srgbClr val="000000">
                <a:alpha val="38000"/>
              </a:srgbClr>
            </a:outerShdw>
          </a:effectLst>
        </p:spPr>
      </p:cxnSp>
      <p:sp>
        <p:nvSpPr>
          <p:cNvPr id="14" name="TextBox 13"/>
          <p:cNvSpPr txBox="1"/>
          <p:nvPr/>
        </p:nvSpPr>
        <p:spPr>
          <a:xfrm>
            <a:off x="7002463" y="4100513"/>
            <a:ext cx="1428750" cy="338137"/>
          </a:xfrm>
          <a:prstGeom prst="rect">
            <a:avLst/>
          </a:prstGeom>
          <a:noFill/>
        </p:spPr>
        <p:txBody>
          <a:bodyPr wrap="none">
            <a:spAutoFit/>
          </a:bodyPr>
          <a:lstStyle/>
          <a:p>
            <a:pPr defTabSz="914400" eaLnBrk="1" fontAlgn="auto" hangingPunct="1">
              <a:spcBef>
                <a:spcPts val="0"/>
              </a:spcBef>
              <a:spcAft>
                <a:spcPts val="0"/>
              </a:spcAft>
              <a:defRPr/>
            </a:pPr>
            <a:r>
              <a:rPr lang="en-US" sz="1600" kern="0" dirty="0">
                <a:solidFill>
                  <a:prstClr val="black"/>
                </a:solidFill>
                <a:latin typeface="+mn-lt"/>
              </a:rPr>
              <a:t>Last 24 hours</a:t>
            </a:r>
          </a:p>
        </p:txBody>
      </p:sp>
      <p:cxnSp>
        <p:nvCxnSpPr>
          <p:cNvPr id="15" name="Straight Connector 14"/>
          <p:cNvCxnSpPr/>
          <p:nvPr/>
        </p:nvCxnSpPr>
        <p:spPr>
          <a:xfrm flipV="1">
            <a:off x="1127125" y="2368550"/>
            <a:ext cx="6432550" cy="7938"/>
          </a:xfrm>
          <a:prstGeom prst="line">
            <a:avLst/>
          </a:prstGeom>
          <a:noFill/>
          <a:ln w="25400" cap="flat" cmpd="sng" algn="ctr">
            <a:solidFill>
              <a:srgbClr val="C2B8AF"/>
            </a:solidFill>
            <a:prstDash val="solid"/>
          </a:ln>
          <a:effectLst>
            <a:outerShdw blurRad="40000" dist="20000" dir="5400000" rotWithShape="0">
              <a:srgbClr val="000000">
                <a:alpha val="38000"/>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609600" y="1147763"/>
            <a:ext cx="6484938" cy="3386137"/>
          </a:xfrm>
        </p:spPr>
        <p:txBody>
          <a:bodyPr/>
          <a:lstStyle/>
          <a:p>
            <a:pPr eaLnBrk="1" hangingPunct="1"/>
            <a:r>
              <a:rPr lang="en-US" altLang="en-US" smtClean="0"/>
              <a:t>Documentation Review and Functionality of a </a:t>
            </a:r>
            <a:br>
              <a:rPr lang="en-US" altLang="en-US" smtClean="0"/>
            </a:br>
            <a:r>
              <a:rPr lang="en-US" altLang="en-US" smtClean="0"/>
              <a:t>Meditech Sepsis Screening</a:t>
            </a:r>
          </a:p>
        </p:txBody>
      </p:sp>
      <p:sp>
        <p:nvSpPr>
          <p:cNvPr id="3" name="Footer Placeholder 2"/>
          <p:cNvSpPr>
            <a:spLocks noGrp="1"/>
          </p:cNvSpPr>
          <p:nvPr>
            <p:ph type="ftr" sz="quarter" idx="10"/>
          </p:nvPr>
        </p:nvSpPr>
        <p:spPr/>
        <p:txBody>
          <a:bodyPr/>
          <a:lstStyle/>
          <a:p>
            <a:pPr>
              <a:defRPr/>
            </a:pPr>
            <a:r>
              <a:rPr lang="en-US"/>
              <a:t>SPOT Education</a:t>
            </a:r>
            <a:endParaRPr lang="en-US" dirty="0"/>
          </a:p>
        </p:txBody>
      </p:sp>
      <p:pic>
        <p:nvPicPr>
          <p:cNvPr id="266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1147763"/>
            <a:ext cx="137795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58938"/>
            <a:ext cx="4897438" cy="3175000"/>
          </a:xfrm>
        </p:spPr>
        <p:txBody>
          <a:bodyPr/>
          <a:lstStyle/>
          <a:p>
            <a:pPr marL="311135" indent="-311135" defTabSz="609570" eaLnBrk="1" fontAlgn="auto" hangingPunct="1">
              <a:spcBef>
                <a:spcPts val="0"/>
              </a:spcBef>
              <a:defRPr/>
            </a:pPr>
            <a:r>
              <a:rPr lang="en-US" sz="1800" dirty="0">
                <a:solidFill>
                  <a:schemeClr val="accent3"/>
                </a:solidFill>
              </a:rPr>
              <a:t>From the Safety, Risk and Regulatory Screen, c</a:t>
            </a:r>
            <a:r>
              <a:rPr lang="en-US" sz="1800" dirty="0" smtClean="0">
                <a:solidFill>
                  <a:schemeClr val="accent3"/>
                </a:solidFill>
              </a:rPr>
              <a:t>hoose </a:t>
            </a:r>
            <a:r>
              <a:rPr lang="en-US" sz="1800" i="1" dirty="0">
                <a:solidFill>
                  <a:schemeClr val="accent3"/>
                </a:solidFill>
              </a:rPr>
              <a:t>Y</a:t>
            </a:r>
            <a:r>
              <a:rPr lang="en-US" sz="1800" i="1" dirty="0" smtClean="0">
                <a:solidFill>
                  <a:schemeClr val="accent3"/>
                </a:solidFill>
              </a:rPr>
              <a:t>es </a:t>
            </a:r>
            <a:r>
              <a:rPr lang="en-US" sz="1800" dirty="0">
                <a:solidFill>
                  <a:schemeClr val="accent3"/>
                </a:solidFill>
              </a:rPr>
              <a:t>for</a:t>
            </a:r>
            <a:r>
              <a:rPr lang="en-US" sz="1800" i="1" dirty="0">
                <a:solidFill>
                  <a:schemeClr val="accent3"/>
                </a:solidFill>
              </a:rPr>
              <a:t> </a:t>
            </a:r>
            <a:r>
              <a:rPr lang="en-US" sz="1800" dirty="0">
                <a:solidFill>
                  <a:schemeClr val="accent3"/>
                </a:solidFill>
              </a:rPr>
              <a:t>the </a:t>
            </a:r>
            <a:r>
              <a:rPr lang="en-US" sz="1800" dirty="0" smtClean="0">
                <a:solidFill>
                  <a:schemeClr val="accent3"/>
                </a:solidFill>
              </a:rPr>
              <a:t>query, </a:t>
            </a:r>
            <a:r>
              <a:rPr lang="en-US" sz="1800" i="1" dirty="0" smtClean="0">
                <a:solidFill>
                  <a:schemeClr val="accent3"/>
                </a:solidFill>
              </a:rPr>
              <a:t>Assess Sepsis.</a:t>
            </a:r>
          </a:p>
          <a:p>
            <a:pPr marL="0" indent="0" defTabSz="609570" eaLnBrk="1" fontAlgn="auto" hangingPunct="1">
              <a:spcBef>
                <a:spcPts val="0"/>
              </a:spcBef>
              <a:buFont typeface="Arial" panose="020B0604020202020204" pitchFamily="34" charset="0"/>
              <a:buNone/>
              <a:defRPr/>
            </a:pPr>
            <a:endParaRPr lang="en-US" sz="1800" dirty="0">
              <a:solidFill>
                <a:schemeClr val="accent3"/>
              </a:solidFill>
            </a:endParaRPr>
          </a:p>
          <a:p>
            <a:pPr marL="311135" indent="-311135" defTabSz="609570" eaLnBrk="1" fontAlgn="auto" hangingPunct="1">
              <a:spcBef>
                <a:spcPts val="0"/>
              </a:spcBef>
              <a:defRPr/>
            </a:pPr>
            <a:r>
              <a:rPr lang="en-US" sz="1800" b="1" dirty="0">
                <a:solidFill>
                  <a:schemeClr val="accent3"/>
                </a:solidFill>
              </a:rPr>
              <a:t>Please validate all vital signs values that have been taken are entered and validated in Meditech before completing your sepsis screening.</a:t>
            </a:r>
          </a:p>
          <a:p>
            <a:pPr marL="0" indent="0" defTabSz="609570" eaLnBrk="1" fontAlgn="auto" hangingPunct="1">
              <a:spcBef>
                <a:spcPts val="0"/>
              </a:spcBef>
              <a:buFont typeface="Arial" panose="020B0604020202020204" pitchFamily="34" charset="0"/>
              <a:buNone/>
              <a:defRPr/>
            </a:pPr>
            <a:endParaRPr lang="en-US" sz="1800" dirty="0">
              <a:solidFill>
                <a:srgbClr val="001641"/>
              </a:solidFill>
            </a:endParaRPr>
          </a:p>
        </p:txBody>
      </p:sp>
      <p:sp>
        <p:nvSpPr>
          <p:cNvPr id="5" name="Title 4"/>
          <p:cNvSpPr>
            <a:spLocks noGrp="1"/>
          </p:cNvSpPr>
          <p:nvPr>
            <p:ph type="title"/>
          </p:nvPr>
        </p:nvSpPr>
        <p:spPr>
          <a:xfrm>
            <a:off x="609600" y="331788"/>
            <a:ext cx="10972800" cy="1081087"/>
          </a:xfrm>
        </p:spPr>
        <p:txBody>
          <a:bodyPr rtlCol="0">
            <a:normAutofit/>
          </a:bodyPr>
          <a:lstStyle/>
          <a:p>
            <a:pPr defTabSz="609570" eaLnBrk="1" fontAlgn="auto" hangingPunct="1">
              <a:spcAft>
                <a:spcPts val="0"/>
              </a:spcAft>
              <a:defRPr/>
            </a:pPr>
            <a:r>
              <a:rPr lang="en-US" sz="3733" dirty="0"/>
              <a:t>How to </a:t>
            </a:r>
            <a:r>
              <a:rPr lang="en-US" sz="3733" dirty="0" smtClean="0"/>
              <a:t>Perform </a:t>
            </a:r>
            <a:r>
              <a:rPr lang="en-US" sz="3733" dirty="0"/>
              <a:t>a </a:t>
            </a:r>
            <a:r>
              <a:rPr lang="en-US" sz="3733" dirty="0" smtClean="0"/>
              <a:t>Sepsis </a:t>
            </a:r>
            <a:r>
              <a:rPr lang="en-US" sz="3733" dirty="0"/>
              <a:t>S</a:t>
            </a:r>
            <a:r>
              <a:rPr lang="en-US" sz="3733" dirty="0" smtClean="0"/>
              <a:t>creening </a:t>
            </a:r>
            <a:r>
              <a:rPr lang="en-US" sz="3733" dirty="0"/>
              <a:t>in Meditech</a:t>
            </a:r>
          </a:p>
        </p:txBody>
      </p:sp>
      <p:sp>
        <p:nvSpPr>
          <p:cNvPr id="4" name="Footer Placeholder 3"/>
          <p:cNvSpPr>
            <a:spLocks noGrp="1"/>
          </p:cNvSpPr>
          <p:nvPr>
            <p:ph type="ftr" sz="quarter" idx="10"/>
          </p:nvPr>
        </p:nvSpPr>
        <p:spPr/>
        <p:txBody>
          <a:bodyPr/>
          <a:lstStyle/>
          <a:p>
            <a:pPr>
              <a:defRPr/>
            </a:pPr>
            <a:r>
              <a:rPr lang="en-US"/>
              <a:t>SPOT Education</a:t>
            </a:r>
            <a:endParaRPr lang="en-US" dirty="0"/>
          </a:p>
        </p:txBody>
      </p:sp>
      <p:sp>
        <p:nvSpPr>
          <p:cNvPr id="27653" name="TextBox 2"/>
          <p:cNvSpPr txBox="1">
            <a:spLocks noChangeArrowheads="1"/>
          </p:cNvSpPr>
          <p:nvPr/>
        </p:nvSpPr>
        <p:spPr bwMode="auto">
          <a:xfrm>
            <a:off x="1433513" y="5057775"/>
            <a:ext cx="9324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accent2"/>
                </a:solidFill>
              </a:rPr>
              <a:t>**Always validate as soon as possible to prevent delays in sepsis risk identification</a:t>
            </a:r>
            <a:endParaRPr lang="en-US" altLang="en-US">
              <a:solidFill>
                <a:schemeClr val="accent2"/>
              </a:solidFill>
            </a:endParaRPr>
          </a:p>
          <a:p>
            <a:pPr eaLnBrk="1" hangingPunct="1">
              <a:buFont typeface="Arial" panose="020B0604020202020204" pitchFamily="34" charset="0"/>
              <a:buNone/>
            </a:pPr>
            <a:endParaRPr lang="en-US" altLang="en-US" sz="2400" b="1">
              <a:solidFill>
                <a:srgbClr val="001641"/>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708650" y="1663700"/>
            <a:ext cx="5310188" cy="31702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Core Nursing Education Sepsis Prevention &amp;amp; Optimization of Therapy (SPOT) &amp;quot;&quot;/&gt;&lt;property id=&quot;20307&quot; value=&quot;291&quot;/&gt;&lt;/object&gt;&lt;object type=&quot;3&quot; unique_id=&quot;10004&quot;&gt;&lt;property id=&quot;20148&quot; value=&quot;5&quot;/&gt;&lt;property id=&quot;20300&quot; value=&quot;Slide 2 - &amp;quot;Why Does Sepsis Treatment Matter ?&amp;quot;&quot;/&gt;&lt;property id=&quot;20307&quot; value=&quot;301&quot;/&gt;&lt;/object&gt;&lt;object type=&quot;3&quot; unique_id=&quot;10005&quot;&gt;&lt;property id=&quot;20148&quot; value=&quot;5&quot;/&gt;&lt;property id=&quot;20300&quot; value=&quot;Slide 3 - &amp;quot;What is SPOT ?&amp;quot;&quot;/&gt;&lt;property id=&quot;20307&quot; value=&quot;284&quot;/&gt;&lt;/object&gt;&lt;object type=&quot;3&quot; unique_id=&quot;10006&quot;&gt;&lt;property id=&quot;20148&quot; value=&quot;5&quot;/&gt;&lt;property id=&quot;20300&quot; value=&quot;Slide 4 - &amp;quot;What you will Learn&amp;quot;&quot;/&gt;&lt;property id=&quot;20307&quot; value=&quot;290&quot;/&gt;&lt;/object&gt;&lt;object type=&quot;3&quot; unique_id=&quot;10007&quot;&gt;&lt;property id=&quot;20148&quot; value=&quot;5&quot;/&gt;&lt;property id=&quot;20300&quot; value=&quot;Slide 5 - &amp;quot;How Does SPOT Work? Real-time monitoring of patient labs and vitals&amp;quot;&quot;/&gt;&lt;property id=&quot;20307&quot; value=&quot;299&quot;/&gt;&lt;/object&gt;&lt;object type=&quot;3&quot; unique_id=&quot;10008&quot;&gt;&lt;property id=&quot;20148&quot; value=&quot;5&quot;/&gt;&lt;property id=&quot;20300&quot; value=&quot;Slide 6 - &amp;quot;Impact to my “Nurse” Workflow  Goal: Complete a sepsis screen within 60 minutes of being notified &amp;quot;&quot;/&gt;&lt;property id=&quot;20307&quot; value=&quot;333&quot;/&gt;&lt;/object&gt;&lt;object type=&quot;3&quot; unique_id=&quot;10009&quot;&gt;&lt;property id=&quot;20148&quot; value=&quot;5&quot;/&gt;&lt;property id=&quot;20300&quot; value=&quot;Slide 7 - &amp;quot; Identification of Sepsis Timeliness of Vitals Is an Important Factor for Identification&amp;quot;&quot;/&gt;&lt;property id=&quot;20307&quot; value=&quot;332&quot;/&gt;&lt;/object&gt;&lt;object type=&quot;3&quot; unique_id=&quot;10010&quot;&gt;&lt;property id=&quot;20148&quot; value=&quot;5&quot;/&gt;&lt;property id=&quot;20300&quot; value=&quot;Slide 8 - &amp;quot;Documentation review and functionality of a  Meditech Sepsis Screening&amp;quot;&quot;/&gt;&lt;property id=&quot;20307&quot; value=&quot;346&quot;/&gt;&lt;/object&gt;&lt;object type=&quot;3&quot; unique_id=&quot;10011&quot;&gt;&lt;property id=&quot;20148&quot; value=&quot;5&quot;/&gt;&lt;property id=&quot;20300&quot; value=&quot;Slide 9 - &amp;quot;How to perform a sepsis screening in Meditech&amp;quot;&quot;/&gt;&lt;property id=&quot;20307&quot; value=&quot;335&quot;/&gt;&lt;/object&gt;&lt;object type=&quot;3&quot; unique_id=&quot;10012&quot;&gt;&lt;property id=&quot;20148&quot; value=&quot;5&quot;/&gt;&lt;property id=&quot;20300&quot; value=&quot;Slide 10 - &amp;quot;Completing the sepsis screening&amp;quot;&quot;/&gt;&lt;property id=&quot;20307&quot; value=&quot;336&quot;/&gt;&lt;/object&gt;&lt;object type=&quot;3&quot; unique_id=&quot;10013&quot;&gt;&lt;property id=&quot;20148&quot; value=&quot;5&quot;/&gt;&lt;property id=&quot;20300&quot; value=&quot;Slide 12 - &amp;quot;Completing the sepsis screening (Example) &amp;quot;&quot;/&gt;&lt;property id=&quot;20307&quot; value=&quot;337&quot;/&gt;&lt;/object&gt;&lt;object type=&quot;3&quot; unique_id=&quot;10014&quot;&gt;&lt;property id=&quot;20148&quot; value=&quot;5&quot;/&gt;&lt;property id=&quot;20300&quot; value=&quot;Slide 15 - &amp;quot;Completing the sepsis screening&amp;quot;&quot;/&gt;&lt;property id=&quot;20307&quot; value=&quot;339&quot;/&gt;&lt;/object&gt;&lt;object type=&quot;3&quot; unique_id=&quot;10015&quot;&gt;&lt;property id=&quot;20148&quot; value=&quot;5&quot;/&gt;&lt;property id=&quot;20300&quot; value=&quot;Slide 17 - &amp;quot;Completing the sepsis screening&amp;quot;&quot;/&gt;&lt;property id=&quot;20307&quot; value=&quot;342&quot;/&gt;&lt;/object&gt;&lt;object type=&quot;3&quot; unique_id=&quot;10016&quot;&gt;&lt;property id=&quot;20148&quot; value=&quot;5&quot;/&gt;&lt;property id=&quot;20300&quot; value=&quot;Slide 18 - &amp;quot;Completing the sepsis screening&amp;quot;&quot;/&gt;&lt;property id=&quot;20307&quot; value=&quot;343&quot;/&gt;&lt;/object&gt;&lt;object type=&quot;3&quot; unique_id=&quot;10017&quot;&gt;&lt;property id=&quot;20148&quot; value=&quot;5&quot;/&gt;&lt;property id=&quot;20300&quot; value=&quot;Slide 19 - &amp;quot;Positive sepsis screening:  Add the Sepsis Bundle Implementation intervention&amp;quot;&quot;/&gt;&lt;property id=&quot;20307&quot; value=&quot;344&quot;/&gt;&lt;/object&gt;&lt;object type=&quot;3&quot; unique_id=&quot;10018&quot;&gt;&lt;property id=&quot;20148&quot; value=&quot;5&quot;/&gt;&lt;property id=&quot;20300&quot; value=&quot;Slide 20 - &amp;quot;Sepsis Implementation Bundle: Document the decision of the provider&amp;quot;&quot;/&gt;&lt;property id=&quot;20307&quot; value=&quot;345&quot;/&gt;&lt;/object&gt;&lt;object type=&quot;3&quot; unique_id=&quot;10019&quot;&gt;&lt;property id=&quot;20148&quot; value=&quot;5&quot;/&gt;&lt;property id=&quot;20300&quot; value=&quot;Slide 21 - &amp;quot;Scenario&amp;quot;&quot;/&gt;&lt;property id=&quot;20307&quot; value=&quot;347&quot;/&gt;&lt;/object&gt;&lt;object type=&quot;3&quot; unique_id=&quot;10023&quot;&gt;&lt;property id=&quot;20148&quot; value=&quot;5&quot;/&gt;&lt;property id=&quot;20300&quot; value=&quot;Slide 25 - &amp;quot;Review &amp;quot;&quot;/&gt;&lt;property id=&quot;20307&quot; value=&quot;331&quot;/&gt;&lt;/object&gt;&lt;object type=&quot;3&quot; unique_id=&quot;12127&quot;&gt;&lt;property id=&quot;20148&quot; value=&quot;5&quot;/&gt;&lt;property id=&quot;20300&quot; value=&quot;Slide 11 - &amp;quot;Completing the sepsis screening&amp;quot;&quot;/&gt;&lt;property id=&quot;20307&quot; value=&quot;352&quot;/&gt;&lt;/object&gt;&lt;object type=&quot;3&quot; unique_id=&quot;12608&quot;&gt;&lt;property id=&quot;20148&quot; value=&quot;5&quot;/&gt;&lt;property id=&quot;20300&quot; value=&quot;Slide 13 - &amp;quot;Completing the sepsis screening (Example cont.) &amp;quot;&quot;/&gt;&lt;property id=&quot;20307&quot; value=&quot;353&quot;/&gt;&lt;/object&gt;&lt;object type=&quot;3&quot; unique_id=&quot;13550&quot;&gt;&lt;property id=&quot;20148&quot; value=&quot;5&quot;/&gt;&lt;property id=&quot;20300&quot; value=&quot;Slide 14 - &amp;quot;Completing the sepsis screening (Example cont.) &amp;quot;&quot;/&gt;&lt;property id=&quot;20307&quot; value=&quot;354&quot;/&gt;&lt;/object&gt;&lt;object type=&quot;3&quot; unique_id=&quot;14099&quot;&gt;&lt;property id=&quot;20148&quot; value=&quot;5&quot;/&gt;&lt;property id=&quot;20300&quot; value=&quot;Slide 16 - &amp;quot;Completing the sepsis screening&amp;quot;&quot;/&gt;&lt;property id=&quot;20307&quot; value=&quot;356&quot;/&gt;&lt;/object&gt;&lt;object type=&quot;3&quot; unique_id=&quot;16000&quot;&gt;&lt;property id=&quot;20148&quot; value=&quot;5&quot;/&gt;&lt;property id=&quot;20300&quot; value=&quot;Slide 22 - &amp;quot;Scenario: Nursing actions for SPOT alert&amp;quot;&quot;/&gt;&lt;property id=&quot;20307&quot; value=&quot;358&quot;/&gt;&lt;/object&gt;&lt;object type=&quot;3&quot; unique_id=&quot;16110&quot;&gt;&lt;property id=&quot;20148&quot; value=&quot;5&quot;/&gt;&lt;property id=&quot;20300&quot; value=&quot;Slide 23 - &amp;quot;Scenario: Nursing actions for SPOT alert&amp;quot;&quot;/&gt;&lt;property id=&quot;20307&quot; value=&quot;359&quot;/&gt;&lt;/object&gt;&lt;object type=&quot;3&quot; unique_id=&quot;16170&quot;&gt;&lt;property id=&quot;20148&quot; value=&quot;5&quot;/&gt;&lt;property id=&quot;20300&quot; value=&quot;Slide 24&quot;/&gt;&lt;property id=&quot;20307&quot; value=&quot;361&quot;/&gt;&lt;/object&gt;&lt;/object&gt;&lt;object type=&quot;8&quot; unique_id=&quot;10048&quot;&gt;&lt;/object&gt;&lt;/object&gt;&lt;/database&gt;"/>
  <p:tag name="SECTOMILLISECCONVERTED" val="1"/>
</p:tagLst>
</file>

<file path=ppt/theme/theme1.xml><?xml version="1.0" encoding="utf-8"?>
<a:theme xmlns:a="http://schemas.openxmlformats.org/drawingml/2006/main" name="Break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Content Slide">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FF27197FC4754BA8321E353075C73E" ma:contentTypeVersion="10" ma:contentTypeDescription="Create a new document." ma:contentTypeScope="" ma:versionID="9791f2024d344ab47147ab1949ed0f63">
  <xsd:schema xmlns:xsd="http://www.w3.org/2001/XMLSchema" xmlns:xs="http://www.w3.org/2001/XMLSchema" xmlns:p="http://schemas.microsoft.com/office/2006/metadata/properties" xmlns:ns3="13b098e3-28aa-4995-99e1-8e73efd60e52" targetNamespace="http://schemas.microsoft.com/office/2006/metadata/properties" ma:root="true" ma:fieldsID="750299242a63158cc5c2db6462a9024f" ns3:_="">
    <xsd:import namespace="13b098e3-28aa-4995-99e1-8e73efd60e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98e3-28aa-4995-99e1-8e73efd60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17B80-009E-42EA-940E-6CA4C05115AB}">
  <ds:schemaRefs>
    <ds:schemaRef ds:uri="http://schemas.microsoft.com/sharepoint/v3/contenttype/forms"/>
  </ds:schemaRefs>
</ds:datastoreItem>
</file>

<file path=customXml/itemProps2.xml><?xml version="1.0" encoding="utf-8"?>
<ds:datastoreItem xmlns:ds="http://schemas.openxmlformats.org/officeDocument/2006/customXml" ds:itemID="{351C061A-372C-49B4-B904-5C192318EA46}">
  <ds:schemaRef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13b098e3-28aa-4995-99e1-8e73efd60e52"/>
    <ds:schemaRef ds:uri="http://schemas.microsoft.com/office/2006/metadata/properties"/>
  </ds:schemaRefs>
</ds:datastoreItem>
</file>

<file path=customXml/itemProps3.xml><?xml version="1.0" encoding="utf-8"?>
<ds:datastoreItem xmlns:ds="http://schemas.openxmlformats.org/officeDocument/2006/customXml" ds:itemID="{C275791C-61D1-4026-85E6-AE260DF83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098e3-28aa-4995-99e1-8e73efd60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16x9 (default) HCA Healthcare PowerPoint Theme</Template>
  <TotalTime>14697</TotalTime>
  <Words>1406</Words>
  <Application>Microsoft Office PowerPoint</Application>
  <PresentationFormat>Widescreen</PresentationFormat>
  <Paragraphs>179</Paragraphs>
  <Slides>25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Bold</vt:lpstr>
      <vt:lpstr>Arial Regular</vt:lpstr>
      <vt:lpstr>Calibri</vt:lpstr>
      <vt:lpstr>Courier New</vt:lpstr>
      <vt:lpstr>Georgia</vt:lpstr>
      <vt:lpstr>Gotham Thin</vt:lpstr>
      <vt:lpstr>Wingdings</vt:lpstr>
      <vt:lpstr>ヒラギノ角ゴ Pro W3</vt:lpstr>
      <vt:lpstr>Breaker Slides</vt:lpstr>
      <vt:lpstr>Content Slide</vt:lpstr>
      <vt:lpstr>     Core Nursing Education Sepsis Prevention &amp; Optimization of Therapy (SPOT)  Meditech 5.6</vt:lpstr>
      <vt:lpstr>Why Does Sepsis Treatment Matter?</vt:lpstr>
      <vt:lpstr>WHAT IS SPOT? </vt:lpstr>
      <vt:lpstr>OBJECTIVES</vt:lpstr>
      <vt:lpstr>How Does SPOT Work? Real-time Monitoring of Patient Labs and Vitals</vt:lpstr>
      <vt:lpstr>Impact to my “Nurse” Workflow  Complete a Sepsis Screen as Quickly as Possible Once Notified 2020 HCA Healthcare Goal = 27 Minutes from Alert to Screen Documented</vt:lpstr>
      <vt:lpstr> What is SPOT Looking for? Timeliness of Vitals Is an Important Factor for Identification</vt:lpstr>
      <vt:lpstr>Documentation Review and Functionality of a  Meditech Sepsis Screening</vt:lpstr>
      <vt:lpstr>How to Perform a Sepsis Screening in Meditech</vt:lpstr>
      <vt:lpstr>Completing the Sepsis Screening</vt:lpstr>
      <vt:lpstr>Completing the Sepsis Screening</vt:lpstr>
      <vt:lpstr>Completing the Sepsis Screening (Example) </vt:lpstr>
      <vt:lpstr>Completing the Sepsis Screening (Example cont.) </vt:lpstr>
      <vt:lpstr>Completing the Sepsis Screening (Example cont.) </vt:lpstr>
      <vt:lpstr>Completing the Sepsis Screening</vt:lpstr>
      <vt:lpstr>Completing the Sepsis Screening</vt:lpstr>
      <vt:lpstr>Completing the Sepsis Screening</vt:lpstr>
      <vt:lpstr>Completing the Sepsis Screening</vt:lpstr>
      <vt:lpstr>Positive Sepsis Screening:  Add the Sepsis Bundle Implementation Intervention</vt:lpstr>
      <vt:lpstr>Sepsis Implementation Bundle: Document the Decision of the Provider</vt:lpstr>
      <vt:lpstr>SCENARIO </vt:lpstr>
      <vt:lpstr>Scenario:  Nursing Actions for SPOT Alert </vt:lpstr>
      <vt:lpstr>Scenario:  Nursing Actions for SPOT Alert </vt:lpstr>
      <vt:lpstr>ORDERS:  A fluid bolus  Follow up lab values (lactate or WBCs)  Blood Cultures   Vasopressors once in the ICU  Add or change in the antibiotic order may be warranted</vt:lpstr>
      <vt:lpstr>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Hillary</dc:creator>
  <cp:lastModifiedBy>Anderson Jamie - Sunrise</cp:lastModifiedBy>
  <cp:revision>541</cp:revision>
  <cp:lastPrinted>2017-09-21T14:09:36Z</cp:lastPrinted>
  <dcterms:created xsi:type="dcterms:W3CDTF">2016-06-01T17:53:42Z</dcterms:created>
  <dcterms:modified xsi:type="dcterms:W3CDTF">2020-01-13T20:25:37Z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0x01010017FF27197FC4754BA8321E353075C73E</vt:lpwstr>
  </property>
</Properties>
</file>