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92" r:id="rId4"/>
  </p:sldMasterIdLst>
  <p:notesMasterIdLst>
    <p:notesMasterId r:id="rId42"/>
  </p:notesMasterIdLst>
  <p:sldIdLst>
    <p:sldId id="391" r:id="rId5"/>
    <p:sldId id="390" r:id="rId6"/>
    <p:sldId id="256" r:id="rId7"/>
    <p:sldId id="261" r:id="rId8"/>
    <p:sldId id="377" r:id="rId9"/>
    <p:sldId id="257" r:id="rId10"/>
    <p:sldId id="263" r:id="rId11"/>
    <p:sldId id="378" r:id="rId12"/>
    <p:sldId id="262" r:id="rId13"/>
    <p:sldId id="376" r:id="rId14"/>
    <p:sldId id="379" r:id="rId15"/>
    <p:sldId id="380" r:id="rId16"/>
    <p:sldId id="381" r:id="rId17"/>
    <p:sldId id="373" r:id="rId18"/>
    <p:sldId id="374" r:id="rId19"/>
    <p:sldId id="375" r:id="rId20"/>
    <p:sldId id="385" r:id="rId21"/>
    <p:sldId id="386" r:id="rId22"/>
    <p:sldId id="290" r:id="rId23"/>
    <p:sldId id="291" r:id="rId24"/>
    <p:sldId id="387" r:id="rId25"/>
    <p:sldId id="296" r:id="rId26"/>
    <p:sldId id="297" r:id="rId27"/>
    <p:sldId id="276" r:id="rId28"/>
    <p:sldId id="277" r:id="rId29"/>
    <p:sldId id="369" r:id="rId30"/>
    <p:sldId id="370" r:id="rId31"/>
    <p:sldId id="265" r:id="rId32"/>
    <p:sldId id="266" r:id="rId33"/>
    <p:sldId id="267" r:id="rId34"/>
    <p:sldId id="269" r:id="rId35"/>
    <p:sldId id="287" r:id="rId36"/>
    <p:sldId id="281" r:id="rId37"/>
    <p:sldId id="372" r:id="rId38"/>
    <p:sldId id="268" r:id="rId39"/>
    <p:sldId id="259" r:id="rId40"/>
    <p:sldId id="371" r:id="rId41"/>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93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C83E"/>
    <a:srgbClr val="00568A"/>
    <a:srgbClr val="20A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755" autoAdjust="0"/>
  </p:normalViewPr>
  <p:slideViewPr>
    <p:cSldViewPr>
      <p:cViewPr varScale="1">
        <p:scale>
          <a:sx n="69" d="100"/>
          <a:sy n="69" d="100"/>
        </p:scale>
        <p:origin x="1205" y="67"/>
      </p:cViewPr>
      <p:guideLst>
        <p:guide orient="horz" pos="2160"/>
        <p:guide pos="3840"/>
        <p:guide pos="937"/>
      </p:guideLst>
    </p:cSldViewPr>
  </p:slideViewPr>
  <p:notesTextViewPr>
    <p:cViewPr>
      <p:scale>
        <a:sx n="75" d="100"/>
        <a:sy n="75" d="100"/>
      </p:scale>
      <p:origin x="0" y="0"/>
    </p:cViewPr>
  </p:notesTextViewPr>
  <p:notesViewPr>
    <p:cSldViewPr>
      <p:cViewPr varScale="1">
        <p:scale>
          <a:sx n="75" d="100"/>
          <a:sy n="75" d="100"/>
        </p:scale>
        <p:origin x="2938"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8E9E87-5BE6-46B7-9CC6-DF6D9D3996B4}" type="datetimeFigureOut">
              <a:rPr lang="en-US" smtClean="0"/>
              <a:t>4/27/2020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59F1F4-4D43-47D9-9819-53A5DC6D2865}" type="slidenum">
              <a:rPr lang="en-US" smtClean="0"/>
              <a:t>‹#›</a:t>
            </a:fld>
            <a:endParaRPr lang="en-US"/>
          </a:p>
        </p:txBody>
      </p:sp>
    </p:spTree>
    <p:extLst>
      <p:ext uri="{BB962C8B-B14F-4D97-AF65-F5344CB8AC3E}">
        <p14:creationId xmlns:p14="http://schemas.microsoft.com/office/powerpoint/2010/main" val="1936961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59F1F4-4D43-47D9-9819-53A5DC6D2865}" type="slidenum">
              <a:rPr lang="en-US" smtClean="0"/>
              <a:t>1</a:t>
            </a:fld>
            <a:endParaRPr lang="en-US"/>
          </a:p>
        </p:txBody>
      </p:sp>
    </p:spTree>
    <p:extLst>
      <p:ext uri="{BB962C8B-B14F-4D97-AF65-F5344CB8AC3E}">
        <p14:creationId xmlns:p14="http://schemas.microsoft.com/office/powerpoint/2010/main" val="4009583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Let's have some fun here and look at unacceptable makeshift home office set ups. </a:t>
            </a:r>
          </a:p>
        </p:txBody>
      </p:sp>
      <p:sp>
        <p:nvSpPr>
          <p:cNvPr id="4" name="Slide Number Placeholder 3"/>
          <p:cNvSpPr>
            <a:spLocks noGrp="1"/>
          </p:cNvSpPr>
          <p:nvPr>
            <p:ph type="sldNum" sz="quarter" idx="5"/>
          </p:nvPr>
        </p:nvSpPr>
        <p:spPr/>
        <p:txBody>
          <a:bodyPr/>
          <a:lstStyle/>
          <a:p>
            <a:fld id="{A259F1F4-4D43-47D9-9819-53A5DC6D2865}" type="slidenum">
              <a:rPr lang="en-US" smtClean="0"/>
              <a:t>10</a:t>
            </a:fld>
            <a:endParaRPr lang="en-US"/>
          </a:p>
        </p:txBody>
      </p:sp>
    </p:spTree>
    <p:extLst>
      <p:ext uri="{BB962C8B-B14F-4D97-AF65-F5344CB8AC3E}">
        <p14:creationId xmlns:p14="http://schemas.microsoft.com/office/powerpoint/2010/main" val="2850168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understand it’s an added expense, but the alternative is a stand-up desk unit.  </a:t>
            </a:r>
          </a:p>
        </p:txBody>
      </p:sp>
      <p:sp>
        <p:nvSpPr>
          <p:cNvPr id="4" name="Slide Number Placeholder 3"/>
          <p:cNvSpPr>
            <a:spLocks noGrp="1"/>
          </p:cNvSpPr>
          <p:nvPr>
            <p:ph type="sldNum" sz="quarter" idx="5"/>
          </p:nvPr>
        </p:nvSpPr>
        <p:spPr/>
        <p:txBody>
          <a:bodyPr/>
          <a:lstStyle/>
          <a:p>
            <a:fld id="{A259F1F4-4D43-47D9-9819-53A5DC6D2865}" type="slidenum">
              <a:rPr lang="en-US" smtClean="0"/>
              <a:t>11</a:t>
            </a:fld>
            <a:endParaRPr lang="en-US"/>
          </a:p>
        </p:txBody>
      </p:sp>
    </p:spTree>
    <p:extLst>
      <p:ext uri="{BB962C8B-B14F-4D97-AF65-F5344CB8AC3E}">
        <p14:creationId xmlns:p14="http://schemas.microsoft.com/office/powerpoint/2010/main" val="3264355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theory this is a good idea, but an ironing board is not engineered to hold the weight of a computer for a prolonged period. </a:t>
            </a:r>
          </a:p>
        </p:txBody>
      </p:sp>
      <p:sp>
        <p:nvSpPr>
          <p:cNvPr id="4" name="Slide Number Placeholder 3"/>
          <p:cNvSpPr>
            <a:spLocks noGrp="1"/>
          </p:cNvSpPr>
          <p:nvPr>
            <p:ph type="sldNum" sz="quarter" idx="5"/>
          </p:nvPr>
        </p:nvSpPr>
        <p:spPr/>
        <p:txBody>
          <a:bodyPr/>
          <a:lstStyle/>
          <a:p>
            <a:fld id="{A259F1F4-4D43-47D9-9819-53A5DC6D2865}" type="slidenum">
              <a:rPr lang="en-US" smtClean="0"/>
              <a:t>12</a:t>
            </a:fld>
            <a:endParaRPr lang="en-US"/>
          </a:p>
        </p:txBody>
      </p:sp>
    </p:spTree>
    <p:extLst>
      <p:ext uri="{BB962C8B-B14F-4D97-AF65-F5344CB8AC3E}">
        <p14:creationId xmlns:p14="http://schemas.microsoft.com/office/powerpoint/2010/main" val="3030973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Weather permitting, working outdoor is a great idea. However, the desk area in this photo is not conducive to achieve neutral body posture and our natural alignment. </a:t>
            </a:r>
          </a:p>
        </p:txBody>
      </p:sp>
      <p:sp>
        <p:nvSpPr>
          <p:cNvPr id="4" name="Slide Number Placeholder 3"/>
          <p:cNvSpPr>
            <a:spLocks noGrp="1"/>
          </p:cNvSpPr>
          <p:nvPr>
            <p:ph type="sldNum" sz="quarter" idx="5"/>
          </p:nvPr>
        </p:nvSpPr>
        <p:spPr/>
        <p:txBody>
          <a:bodyPr/>
          <a:lstStyle/>
          <a:p>
            <a:fld id="{A259F1F4-4D43-47D9-9819-53A5DC6D2865}" type="slidenum">
              <a:rPr lang="en-US" smtClean="0"/>
              <a:t>13</a:t>
            </a:fld>
            <a:endParaRPr lang="en-US"/>
          </a:p>
        </p:txBody>
      </p:sp>
    </p:spTree>
    <p:extLst>
      <p:ext uri="{BB962C8B-B14F-4D97-AF65-F5344CB8AC3E}">
        <p14:creationId xmlns:p14="http://schemas.microsoft.com/office/powerpoint/2010/main" val="2936967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Neutral Body Posture and Natural Alignment.</a:t>
            </a:r>
          </a:p>
        </p:txBody>
      </p:sp>
      <p:sp>
        <p:nvSpPr>
          <p:cNvPr id="4" name="Slide Number Placeholder 3"/>
          <p:cNvSpPr>
            <a:spLocks noGrp="1"/>
          </p:cNvSpPr>
          <p:nvPr>
            <p:ph type="sldNum" sz="quarter" idx="5"/>
          </p:nvPr>
        </p:nvSpPr>
        <p:spPr/>
        <p:txBody>
          <a:bodyPr/>
          <a:lstStyle/>
          <a:p>
            <a:fld id="{A259F1F4-4D43-47D9-9819-53A5DC6D2865}" type="slidenum">
              <a:rPr lang="en-US" smtClean="0"/>
              <a:t>14</a:t>
            </a:fld>
            <a:endParaRPr lang="en-US"/>
          </a:p>
        </p:txBody>
      </p:sp>
    </p:spTree>
    <p:extLst>
      <p:ext uri="{BB962C8B-B14F-4D97-AF65-F5344CB8AC3E}">
        <p14:creationId xmlns:p14="http://schemas.microsoft.com/office/powerpoint/2010/main" val="11828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Neutral Body Posture and Natural Alignment cannot be achieved if we are leaning forward and looking down at our computer screen. </a:t>
            </a:r>
          </a:p>
        </p:txBody>
      </p:sp>
      <p:sp>
        <p:nvSpPr>
          <p:cNvPr id="4" name="Slide Number Placeholder 3"/>
          <p:cNvSpPr>
            <a:spLocks noGrp="1"/>
          </p:cNvSpPr>
          <p:nvPr>
            <p:ph type="sldNum" sz="quarter" idx="5"/>
          </p:nvPr>
        </p:nvSpPr>
        <p:spPr/>
        <p:txBody>
          <a:bodyPr/>
          <a:lstStyle/>
          <a:p>
            <a:fld id="{A259F1F4-4D43-47D9-9819-53A5DC6D2865}" type="slidenum">
              <a:rPr lang="en-US" smtClean="0"/>
              <a:t>15</a:t>
            </a:fld>
            <a:endParaRPr lang="en-US"/>
          </a:p>
        </p:txBody>
      </p:sp>
    </p:spTree>
    <p:extLst>
      <p:ext uri="{BB962C8B-B14F-4D97-AF65-F5344CB8AC3E}">
        <p14:creationId xmlns:p14="http://schemas.microsoft.com/office/powerpoint/2010/main" val="1881202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Neutral Body Posture and Natural Alignment cannot be achieved if we are resting our head in one arm and computing with the other. The gentleman in this picture is also looking down at the screen. </a:t>
            </a:r>
          </a:p>
          <a:p>
            <a:endParaRPr lang="en-US" dirty="0"/>
          </a:p>
          <a:p>
            <a:r>
              <a:rPr lang="en-US" dirty="0"/>
              <a:t>AVOID working on your bed or sitting on the floor. </a:t>
            </a:r>
          </a:p>
          <a:p>
            <a:endParaRPr lang="en-US" dirty="0"/>
          </a:p>
        </p:txBody>
      </p:sp>
      <p:sp>
        <p:nvSpPr>
          <p:cNvPr id="4" name="Slide Number Placeholder 3"/>
          <p:cNvSpPr>
            <a:spLocks noGrp="1"/>
          </p:cNvSpPr>
          <p:nvPr>
            <p:ph type="sldNum" sz="quarter" idx="5"/>
          </p:nvPr>
        </p:nvSpPr>
        <p:spPr/>
        <p:txBody>
          <a:bodyPr/>
          <a:lstStyle/>
          <a:p>
            <a:fld id="{A259F1F4-4D43-47D9-9819-53A5DC6D2865}" type="slidenum">
              <a:rPr lang="en-US" smtClean="0"/>
              <a:t>16</a:t>
            </a:fld>
            <a:endParaRPr lang="en-US"/>
          </a:p>
        </p:txBody>
      </p:sp>
    </p:spTree>
    <p:extLst>
      <p:ext uri="{BB962C8B-B14F-4D97-AF65-F5344CB8AC3E}">
        <p14:creationId xmlns:p14="http://schemas.microsoft.com/office/powerpoint/2010/main" val="187344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good body posture when standing and sitting. The employees in the top row are looking down at a phone, tablet, and laptop screen.  Working in that position for too long will lead to discomfort and pain. </a:t>
            </a:r>
          </a:p>
          <a:p>
            <a:endParaRPr lang="en-US" dirty="0"/>
          </a:p>
          <a:p>
            <a:r>
              <a:rPr lang="en-US" dirty="0"/>
              <a:t>When working from a smart phone, make sure the screen is at eye level. </a:t>
            </a:r>
          </a:p>
          <a:p>
            <a:endParaRPr lang="en-US" dirty="0"/>
          </a:p>
          <a:p>
            <a:r>
              <a:rPr lang="en-US" dirty="0"/>
              <a:t>A tablet may can be supported by a pillow or stand.</a:t>
            </a:r>
          </a:p>
          <a:p>
            <a:endParaRPr lang="en-US" dirty="0"/>
          </a:p>
          <a:p>
            <a:r>
              <a:rPr lang="en-US" dirty="0"/>
              <a:t>A riser or stand can be used to elevate a laptop screen and an external keyboard and mouse must be used. </a:t>
            </a:r>
          </a:p>
          <a:p>
            <a:endParaRPr lang="en-US" dirty="0"/>
          </a:p>
        </p:txBody>
      </p:sp>
      <p:sp>
        <p:nvSpPr>
          <p:cNvPr id="4" name="Slide Number Placeholder 3"/>
          <p:cNvSpPr>
            <a:spLocks noGrp="1"/>
          </p:cNvSpPr>
          <p:nvPr>
            <p:ph type="sldNum" sz="quarter" idx="5"/>
          </p:nvPr>
        </p:nvSpPr>
        <p:spPr/>
        <p:txBody>
          <a:bodyPr/>
          <a:lstStyle/>
          <a:p>
            <a:fld id="{A259F1F4-4D43-47D9-9819-53A5DC6D2865}" type="slidenum">
              <a:rPr lang="en-US" smtClean="0"/>
              <a:t>17</a:t>
            </a:fld>
            <a:endParaRPr lang="en-US"/>
          </a:p>
        </p:txBody>
      </p:sp>
    </p:spTree>
    <p:extLst>
      <p:ext uri="{BB962C8B-B14F-4D97-AF65-F5344CB8AC3E}">
        <p14:creationId xmlns:p14="http://schemas.microsoft.com/office/powerpoint/2010/main" val="2843101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sitting in a wood chair of stool, sit on a pillow and avoid slouching or leaning forward.</a:t>
            </a:r>
          </a:p>
          <a:p>
            <a:endParaRPr lang="en-US" dirty="0"/>
          </a:p>
          <a:p>
            <a:r>
              <a:rPr lang="en-US" dirty="0"/>
              <a:t>Remind your employees to sit straight, this achieved by scooting back in the chair until the person’s  back is against the chair and their hips are in the bend of the chair.</a:t>
            </a:r>
          </a:p>
        </p:txBody>
      </p:sp>
      <p:sp>
        <p:nvSpPr>
          <p:cNvPr id="4" name="Slide Number Placeholder 3"/>
          <p:cNvSpPr>
            <a:spLocks noGrp="1"/>
          </p:cNvSpPr>
          <p:nvPr>
            <p:ph type="sldNum" sz="quarter" idx="5"/>
          </p:nvPr>
        </p:nvSpPr>
        <p:spPr/>
        <p:txBody>
          <a:bodyPr/>
          <a:lstStyle/>
          <a:p>
            <a:fld id="{A259F1F4-4D43-47D9-9819-53A5DC6D2865}" type="slidenum">
              <a:rPr lang="en-US" smtClean="0"/>
              <a:t>18</a:t>
            </a:fld>
            <a:endParaRPr lang="en-US"/>
          </a:p>
        </p:txBody>
      </p:sp>
    </p:spTree>
    <p:extLst>
      <p:ext uri="{BB962C8B-B14F-4D97-AF65-F5344CB8AC3E}">
        <p14:creationId xmlns:p14="http://schemas.microsoft.com/office/powerpoint/2010/main" val="4175489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ideal chair for prolonged sitting is an office chair. No need to go out and buy a bunch of office chairs, instead let teach employees to avoid working in one position for too long, </a:t>
            </a:r>
          </a:p>
          <a:p>
            <a:r>
              <a:rPr lang="en-US" dirty="0"/>
              <a:t>change body posture frequently and take stretch breaks.</a:t>
            </a:r>
          </a:p>
          <a:p>
            <a:endParaRPr lang="en-US" dirty="0"/>
          </a:p>
          <a:p>
            <a:r>
              <a:rPr lang="en-US" dirty="0"/>
              <a:t>For those who have an office chair at home. </a:t>
            </a:r>
          </a:p>
          <a:p>
            <a:endParaRPr lang="en-US" dirty="0"/>
          </a:p>
        </p:txBody>
      </p:sp>
      <p:sp>
        <p:nvSpPr>
          <p:cNvPr id="4" name="Slide Number Placeholder 3"/>
          <p:cNvSpPr>
            <a:spLocks noGrp="1"/>
          </p:cNvSpPr>
          <p:nvPr>
            <p:ph type="sldNum" sz="quarter" idx="5"/>
          </p:nvPr>
        </p:nvSpPr>
        <p:spPr/>
        <p:txBody>
          <a:bodyPr/>
          <a:lstStyle/>
          <a:p>
            <a:fld id="{A259F1F4-4D43-47D9-9819-53A5DC6D2865}" type="slidenum">
              <a:rPr lang="en-US" smtClean="0"/>
              <a:t>19</a:t>
            </a:fld>
            <a:endParaRPr lang="en-US"/>
          </a:p>
        </p:txBody>
      </p:sp>
    </p:spTree>
    <p:extLst>
      <p:ext uri="{BB962C8B-B14F-4D97-AF65-F5344CB8AC3E}">
        <p14:creationId xmlns:p14="http://schemas.microsoft.com/office/powerpoint/2010/main" val="4185142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Wood Gutman &amp; Bogart has been in business for more than 30 years. </a:t>
            </a:r>
          </a:p>
          <a:p>
            <a:endParaRPr lang="en-US" dirty="0"/>
          </a:p>
          <a:p>
            <a:r>
              <a:rPr lang="en-US" dirty="0"/>
              <a:t>We headquartered in Tustin, CA with affiliate offices throughout the state. </a:t>
            </a:r>
          </a:p>
          <a:p>
            <a:endParaRPr lang="en-US" dirty="0"/>
          </a:p>
          <a:p>
            <a:r>
              <a:rPr lang="en-US" dirty="0"/>
              <a:t>And we are among the top 100 insurance brokers.   </a:t>
            </a:r>
          </a:p>
        </p:txBody>
      </p:sp>
      <p:sp>
        <p:nvSpPr>
          <p:cNvPr id="4" name="Slide Number Placeholder 3"/>
          <p:cNvSpPr>
            <a:spLocks noGrp="1"/>
          </p:cNvSpPr>
          <p:nvPr>
            <p:ph type="sldNum" sz="quarter" idx="5"/>
          </p:nvPr>
        </p:nvSpPr>
        <p:spPr/>
        <p:txBody>
          <a:bodyPr/>
          <a:lstStyle/>
          <a:p>
            <a:fld id="{A259F1F4-4D43-47D9-9819-53A5DC6D2865}" type="slidenum">
              <a:rPr lang="en-US" smtClean="0"/>
              <a:t>2</a:t>
            </a:fld>
            <a:endParaRPr lang="en-US"/>
          </a:p>
        </p:txBody>
      </p:sp>
    </p:spTree>
    <p:extLst>
      <p:ext uri="{BB962C8B-B14F-4D97-AF65-F5344CB8AC3E}">
        <p14:creationId xmlns:p14="http://schemas.microsoft.com/office/powerpoint/2010/main" val="3171034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Chair height is crucial. The photo on the left is the angle we want to sit in (90 degrees). Feet flat on the floor. If our feet are not flat on the floor, it will cause issues eventually. </a:t>
            </a:r>
          </a:p>
        </p:txBody>
      </p:sp>
      <p:sp>
        <p:nvSpPr>
          <p:cNvPr id="4" name="Slide Number Placeholder 3"/>
          <p:cNvSpPr>
            <a:spLocks noGrp="1"/>
          </p:cNvSpPr>
          <p:nvPr>
            <p:ph type="sldNum" sz="quarter" idx="5"/>
          </p:nvPr>
        </p:nvSpPr>
        <p:spPr/>
        <p:txBody>
          <a:bodyPr/>
          <a:lstStyle/>
          <a:p>
            <a:fld id="{A259F1F4-4D43-47D9-9819-53A5DC6D2865}" type="slidenum">
              <a:rPr lang="en-US" smtClean="0"/>
              <a:t>20</a:t>
            </a:fld>
            <a:endParaRPr lang="en-US"/>
          </a:p>
        </p:txBody>
      </p:sp>
    </p:spTree>
    <p:extLst>
      <p:ext uri="{BB962C8B-B14F-4D97-AF65-F5344CB8AC3E}">
        <p14:creationId xmlns:p14="http://schemas.microsoft.com/office/powerpoint/2010/main" val="602505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Office chairs are ideal, because they are adjustable. </a:t>
            </a:r>
          </a:p>
          <a:p>
            <a:endParaRPr lang="en-US" dirty="0"/>
          </a:p>
          <a:p>
            <a:r>
              <a:rPr lang="en-US" dirty="0"/>
              <a:t>The armrests must be adjusted must be adjusted accordingly. When I do an assessment, I like to place them at desk height, this way they become an extension of the desk when arms are pulled back. </a:t>
            </a:r>
          </a:p>
        </p:txBody>
      </p:sp>
      <p:sp>
        <p:nvSpPr>
          <p:cNvPr id="4" name="Slide Number Placeholder 3"/>
          <p:cNvSpPr>
            <a:spLocks noGrp="1"/>
          </p:cNvSpPr>
          <p:nvPr>
            <p:ph type="sldNum" sz="quarter" idx="5"/>
          </p:nvPr>
        </p:nvSpPr>
        <p:spPr/>
        <p:txBody>
          <a:bodyPr/>
          <a:lstStyle/>
          <a:p>
            <a:fld id="{A259F1F4-4D43-47D9-9819-53A5DC6D2865}" type="slidenum">
              <a:rPr lang="en-US" smtClean="0"/>
              <a:t>21</a:t>
            </a:fld>
            <a:endParaRPr lang="en-US"/>
          </a:p>
        </p:txBody>
      </p:sp>
    </p:spTree>
    <p:extLst>
      <p:ext uri="{BB962C8B-B14F-4D97-AF65-F5344CB8AC3E}">
        <p14:creationId xmlns:p14="http://schemas.microsoft.com/office/powerpoint/2010/main" val="1224326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0F7150CD-71E3-47BE-9AFC-22A41896C643}"/>
              </a:ext>
            </a:extLst>
          </p:cNvPr>
          <p:cNvSpPr>
            <a:spLocks noGrp="1" noRot="1" noChangeAspect="1" noTextEdit="1"/>
          </p:cNvSpPr>
          <p:nvPr>
            <p:ph type="sldImg"/>
          </p:nvPr>
        </p:nvSpPr>
        <p:spPr>
          <a:xfrm>
            <a:off x="685800" y="1143000"/>
            <a:ext cx="5486400" cy="3086100"/>
          </a:xfrm>
          <a:ln/>
        </p:spPr>
      </p:sp>
      <p:sp>
        <p:nvSpPr>
          <p:cNvPr id="58371" name="Notes Placeholder 2">
            <a:extLst>
              <a:ext uri="{FF2B5EF4-FFF2-40B4-BE49-F238E27FC236}">
                <a16:creationId xmlns:a16="http://schemas.microsoft.com/office/drawing/2014/main" id="{DF96E3C9-3E5C-4556-BF05-72E9CB10018B}"/>
              </a:ext>
            </a:extLst>
          </p:cNvPr>
          <p:cNvSpPr>
            <a:spLocks noGrp="1"/>
          </p:cNvSpPr>
          <p:nvPr>
            <p:ph type="body" idx="1"/>
          </p:nvPr>
        </p:nvSpPr>
        <p:spPr>
          <a:noFill/>
        </p:spPr>
        <p:txBody>
          <a:bodyPr/>
          <a:lstStyle/>
          <a:p>
            <a:r>
              <a:rPr lang="en-CA" altLang="en-US" dirty="0"/>
              <a:t>The computer monitor must be set a the correct height. Directly in front of the user, at eye lever and arms length. </a:t>
            </a:r>
          </a:p>
          <a:p>
            <a:endParaRPr lang="en-CA" altLang="en-US" dirty="0"/>
          </a:p>
          <a:p>
            <a:r>
              <a:rPr lang="en-CA" altLang="en-US" dirty="0"/>
              <a:t>Those of you sitting in front of your computer, STOP and take a few seconds to stretch your arms out and make sure your monitor is the correct distance and height.  </a:t>
            </a:r>
          </a:p>
        </p:txBody>
      </p:sp>
      <p:sp>
        <p:nvSpPr>
          <p:cNvPr id="58372" name="Header Placeholder 3">
            <a:extLst>
              <a:ext uri="{FF2B5EF4-FFF2-40B4-BE49-F238E27FC236}">
                <a16:creationId xmlns:a16="http://schemas.microsoft.com/office/drawing/2014/main" id="{32E50E41-89DC-41AB-9DFE-4E9CF1B8188F}"/>
              </a:ext>
            </a:extLst>
          </p:cNvPr>
          <p:cNvSpPr>
            <a:spLocks noGrp="1"/>
          </p:cNvSpPr>
          <p:nvPr>
            <p:ph type="hdr" sz="quarter"/>
          </p:nvPr>
        </p:nvSpPr>
        <p:spPr>
          <a:noFill/>
        </p:spPr>
        <p:txBody>
          <a:bodyPr/>
          <a:lstStyle>
            <a:lvl1pPr defTabSz="965200">
              <a:defRPr sz="2400">
                <a:solidFill>
                  <a:schemeClr val="tx1"/>
                </a:solidFill>
                <a:latin typeface="Times New Roman" panose="02020603050405020304" pitchFamily="18" charset="0"/>
              </a:defRPr>
            </a:lvl1pPr>
            <a:lvl2pPr marL="742950" indent="-285750" defTabSz="965200">
              <a:defRPr sz="2400">
                <a:solidFill>
                  <a:schemeClr val="tx1"/>
                </a:solidFill>
                <a:latin typeface="Times New Roman" panose="02020603050405020304" pitchFamily="18" charset="0"/>
              </a:defRPr>
            </a:lvl2pPr>
            <a:lvl3pPr marL="1143000" indent="-228600" defTabSz="965200">
              <a:defRPr sz="2400">
                <a:solidFill>
                  <a:schemeClr val="tx1"/>
                </a:solidFill>
                <a:latin typeface="Times New Roman" panose="02020603050405020304" pitchFamily="18" charset="0"/>
              </a:defRPr>
            </a:lvl3pPr>
            <a:lvl4pPr marL="1600200" indent="-228600" defTabSz="965200">
              <a:defRPr sz="2400">
                <a:solidFill>
                  <a:schemeClr val="tx1"/>
                </a:solidFill>
                <a:latin typeface="Times New Roman" panose="02020603050405020304" pitchFamily="18" charset="0"/>
              </a:defRPr>
            </a:lvl4pPr>
            <a:lvl5pPr marL="2057400" indent="-228600" defTabSz="96520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65200" rtl="0" eaLnBrk="0" fontAlgn="base" latinLnBrk="0" hangingPunct="0">
              <a:lnSpc>
                <a:spcPct val="100000"/>
              </a:lnSpc>
              <a:spcBef>
                <a:spcPct val="0"/>
              </a:spcBef>
              <a:spcAft>
                <a:spcPct val="0"/>
              </a:spcAft>
              <a:buClrTx/>
              <a:buSzTx/>
              <a:buFontTx/>
              <a:buNone/>
              <a:tabLst/>
              <a:defRPr/>
            </a:pPr>
            <a:r>
              <a:rPr kumimoji="0" lang="en-CA"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RSI Day 2017</a:t>
            </a:r>
          </a:p>
        </p:txBody>
      </p:sp>
      <p:sp>
        <p:nvSpPr>
          <p:cNvPr id="58373" name="Date Placeholder 4">
            <a:extLst>
              <a:ext uri="{FF2B5EF4-FFF2-40B4-BE49-F238E27FC236}">
                <a16:creationId xmlns:a16="http://schemas.microsoft.com/office/drawing/2014/main" id="{3541828C-557A-4DDC-8FD5-224BE433DFDB}"/>
              </a:ext>
            </a:extLst>
          </p:cNvPr>
          <p:cNvSpPr>
            <a:spLocks noGrp="1"/>
          </p:cNvSpPr>
          <p:nvPr>
            <p:ph type="dt" sz="quarter" idx="1"/>
          </p:nvPr>
        </p:nvSpPr>
        <p:spPr>
          <a:noFill/>
        </p:spPr>
        <p:txBody>
          <a:bodyPr/>
          <a:lstStyle>
            <a:lvl1pPr defTabSz="965200">
              <a:defRPr sz="2400">
                <a:solidFill>
                  <a:schemeClr val="tx1"/>
                </a:solidFill>
                <a:latin typeface="Times New Roman" panose="02020603050405020304" pitchFamily="18" charset="0"/>
              </a:defRPr>
            </a:lvl1pPr>
            <a:lvl2pPr marL="742950" indent="-285750" defTabSz="965200">
              <a:defRPr sz="2400">
                <a:solidFill>
                  <a:schemeClr val="tx1"/>
                </a:solidFill>
                <a:latin typeface="Times New Roman" panose="02020603050405020304" pitchFamily="18" charset="0"/>
              </a:defRPr>
            </a:lvl2pPr>
            <a:lvl3pPr marL="1143000" indent="-228600" defTabSz="965200">
              <a:defRPr sz="2400">
                <a:solidFill>
                  <a:schemeClr val="tx1"/>
                </a:solidFill>
                <a:latin typeface="Times New Roman" panose="02020603050405020304" pitchFamily="18" charset="0"/>
              </a:defRPr>
            </a:lvl3pPr>
            <a:lvl4pPr marL="1600200" indent="-228600" defTabSz="965200">
              <a:defRPr sz="2400">
                <a:solidFill>
                  <a:schemeClr val="tx1"/>
                </a:solidFill>
                <a:latin typeface="Times New Roman" panose="02020603050405020304" pitchFamily="18" charset="0"/>
              </a:defRPr>
            </a:lvl4pPr>
            <a:lvl5pPr marL="2057400" indent="-228600" defTabSz="96520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65200" rtl="0" eaLnBrk="0" fontAlgn="base" latinLnBrk="0" hangingPunct="0">
              <a:lnSpc>
                <a:spcPct val="100000"/>
              </a:lnSpc>
              <a:spcBef>
                <a:spcPct val="0"/>
              </a:spcBef>
              <a:spcAft>
                <a:spcPct val="0"/>
              </a:spcAft>
              <a:buClrTx/>
              <a:buSzTx/>
              <a:buFontTx/>
              <a:buNone/>
              <a:tabLst/>
              <a:defRPr/>
            </a:pPr>
            <a:endParaRPr kumimoji="0" lang="en-CA"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8374" name="Footer Placeholder 5">
            <a:extLst>
              <a:ext uri="{FF2B5EF4-FFF2-40B4-BE49-F238E27FC236}">
                <a16:creationId xmlns:a16="http://schemas.microsoft.com/office/drawing/2014/main" id="{373BF30E-B5D1-4EEE-B3FD-B4E33D103967}"/>
              </a:ext>
            </a:extLst>
          </p:cNvPr>
          <p:cNvSpPr>
            <a:spLocks noGrp="1"/>
          </p:cNvSpPr>
          <p:nvPr>
            <p:ph type="ftr" sz="quarter" idx="4"/>
          </p:nvPr>
        </p:nvSpPr>
        <p:spPr>
          <a:noFill/>
        </p:spPr>
        <p:txBody>
          <a:bodyPr/>
          <a:lstStyle>
            <a:lvl1pPr defTabSz="965200">
              <a:defRPr sz="2400">
                <a:solidFill>
                  <a:schemeClr val="tx1"/>
                </a:solidFill>
                <a:latin typeface="Times New Roman" panose="02020603050405020304" pitchFamily="18" charset="0"/>
              </a:defRPr>
            </a:lvl1pPr>
            <a:lvl2pPr marL="742950" indent="-285750" defTabSz="965200">
              <a:defRPr sz="2400">
                <a:solidFill>
                  <a:schemeClr val="tx1"/>
                </a:solidFill>
                <a:latin typeface="Times New Roman" panose="02020603050405020304" pitchFamily="18" charset="0"/>
              </a:defRPr>
            </a:lvl2pPr>
            <a:lvl3pPr marL="1143000" indent="-228600" defTabSz="965200">
              <a:defRPr sz="2400">
                <a:solidFill>
                  <a:schemeClr val="tx1"/>
                </a:solidFill>
                <a:latin typeface="Times New Roman" panose="02020603050405020304" pitchFamily="18" charset="0"/>
              </a:defRPr>
            </a:lvl3pPr>
            <a:lvl4pPr marL="1600200" indent="-228600" defTabSz="965200">
              <a:defRPr sz="2400">
                <a:solidFill>
                  <a:schemeClr val="tx1"/>
                </a:solidFill>
                <a:latin typeface="Times New Roman" panose="02020603050405020304" pitchFamily="18" charset="0"/>
              </a:defRPr>
            </a:lvl4pPr>
            <a:lvl5pPr marL="2057400" indent="-228600" defTabSz="96520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65200" rtl="0" eaLnBrk="0" fontAlgn="base" latinLnBrk="0" hangingPunct="0">
              <a:lnSpc>
                <a:spcPct val="100000"/>
              </a:lnSpc>
              <a:spcBef>
                <a:spcPct val="0"/>
              </a:spcBef>
              <a:spcAft>
                <a:spcPct val="0"/>
              </a:spcAft>
              <a:buClrTx/>
              <a:buSzTx/>
              <a:buFontTx/>
              <a:buNone/>
              <a:tabLst/>
              <a:defRPr/>
            </a:pPr>
            <a:endParaRPr kumimoji="0" lang="en-CA"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8375" name="Slide Number Placeholder 6">
            <a:extLst>
              <a:ext uri="{FF2B5EF4-FFF2-40B4-BE49-F238E27FC236}">
                <a16:creationId xmlns:a16="http://schemas.microsoft.com/office/drawing/2014/main" id="{DFFC760B-7FF6-4A18-B8AD-5425BCDA2D93}"/>
              </a:ext>
            </a:extLst>
          </p:cNvPr>
          <p:cNvSpPr>
            <a:spLocks noGrp="1"/>
          </p:cNvSpPr>
          <p:nvPr>
            <p:ph type="sldNum" sz="quarter" idx="5"/>
          </p:nvPr>
        </p:nvSpPr>
        <p:spPr>
          <a:noFill/>
        </p:spPr>
        <p:txBody>
          <a:bodyPr/>
          <a:lstStyle>
            <a:lvl1pPr defTabSz="965200">
              <a:defRPr sz="2400">
                <a:solidFill>
                  <a:schemeClr val="tx1"/>
                </a:solidFill>
                <a:latin typeface="Times New Roman" panose="02020603050405020304" pitchFamily="18" charset="0"/>
              </a:defRPr>
            </a:lvl1pPr>
            <a:lvl2pPr marL="742950" indent="-285750" defTabSz="965200">
              <a:defRPr sz="2400">
                <a:solidFill>
                  <a:schemeClr val="tx1"/>
                </a:solidFill>
                <a:latin typeface="Times New Roman" panose="02020603050405020304" pitchFamily="18" charset="0"/>
              </a:defRPr>
            </a:lvl2pPr>
            <a:lvl3pPr marL="1143000" indent="-228600" defTabSz="965200">
              <a:defRPr sz="2400">
                <a:solidFill>
                  <a:schemeClr val="tx1"/>
                </a:solidFill>
                <a:latin typeface="Times New Roman" panose="02020603050405020304" pitchFamily="18" charset="0"/>
              </a:defRPr>
            </a:lvl3pPr>
            <a:lvl4pPr marL="1600200" indent="-228600" defTabSz="965200">
              <a:defRPr sz="2400">
                <a:solidFill>
                  <a:schemeClr val="tx1"/>
                </a:solidFill>
                <a:latin typeface="Times New Roman" panose="02020603050405020304" pitchFamily="18" charset="0"/>
              </a:defRPr>
            </a:lvl4pPr>
            <a:lvl5pPr marL="2057400" indent="-228600" defTabSz="96520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65200" rtl="0" eaLnBrk="0" fontAlgn="base" latinLnBrk="0" hangingPunct="0">
              <a:lnSpc>
                <a:spcPct val="100000"/>
              </a:lnSpc>
              <a:spcBef>
                <a:spcPct val="0"/>
              </a:spcBef>
              <a:spcAft>
                <a:spcPct val="0"/>
              </a:spcAft>
              <a:buClrTx/>
              <a:buSzTx/>
              <a:buFontTx/>
              <a:buNone/>
              <a:tabLst/>
              <a:defRPr/>
            </a:pPr>
            <a:fld id="{906B0005-FE4F-47D6-A178-6B6F27672B58}" type="slidenum">
              <a:rPr kumimoji="0" lang="en-CA"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65200" rtl="0" eaLnBrk="0" fontAlgn="base" latinLnBrk="0" hangingPunct="0">
                <a:lnSpc>
                  <a:spcPct val="100000"/>
                </a:lnSpc>
                <a:spcBef>
                  <a:spcPct val="0"/>
                </a:spcBef>
                <a:spcAft>
                  <a:spcPct val="0"/>
                </a:spcAft>
                <a:buClrTx/>
                <a:buSzTx/>
                <a:buFontTx/>
                <a:buNone/>
                <a:tabLst/>
                <a:defRPr/>
              </a:pPr>
              <a:t>22</a:t>
            </a:fld>
            <a:endParaRPr kumimoji="0" lang="en-CA"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set up your computer monitor. </a:t>
            </a:r>
          </a:p>
          <a:p>
            <a:endParaRPr lang="en-US" dirty="0"/>
          </a:p>
          <a:p>
            <a:r>
              <a:rPr lang="en-US" dirty="0"/>
              <a:t>Avoid looking down at the screen </a:t>
            </a:r>
          </a:p>
          <a:p>
            <a:endParaRPr lang="en-US" dirty="0"/>
          </a:p>
          <a:p>
            <a:r>
              <a:rPr lang="en-US" dirty="0"/>
              <a:t>Avoid looking up at the screen </a:t>
            </a:r>
          </a:p>
          <a:p>
            <a:endParaRPr lang="en-US" dirty="0"/>
          </a:p>
          <a:p>
            <a:r>
              <a:rPr lang="en-US" dirty="0"/>
              <a:t>Avoid having to look sideways at the screen</a:t>
            </a:r>
          </a:p>
        </p:txBody>
      </p:sp>
      <p:sp>
        <p:nvSpPr>
          <p:cNvPr id="4" name="Slide Number Placeholder 3"/>
          <p:cNvSpPr>
            <a:spLocks noGrp="1"/>
          </p:cNvSpPr>
          <p:nvPr>
            <p:ph type="sldNum" sz="quarter" idx="5"/>
          </p:nvPr>
        </p:nvSpPr>
        <p:spPr/>
        <p:txBody>
          <a:bodyPr/>
          <a:lstStyle/>
          <a:p>
            <a:fld id="{A259F1F4-4D43-47D9-9819-53A5DC6D2865}" type="slidenum">
              <a:rPr lang="en-US" smtClean="0"/>
              <a:t>23</a:t>
            </a:fld>
            <a:endParaRPr lang="en-US"/>
          </a:p>
        </p:txBody>
      </p:sp>
    </p:spTree>
    <p:extLst>
      <p:ext uri="{BB962C8B-B14F-4D97-AF65-F5344CB8AC3E}">
        <p14:creationId xmlns:p14="http://schemas.microsoft.com/office/powerpoint/2010/main" val="358800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36EF98BD-8EFF-4E01-8D85-5BED78AB2A88}"/>
              </a:ext>
            </a:extLst>
          </p:cNvPr>
          <p:cNvSpPr>
            <a:spLocks noGrp="1" noChangeArrowheads="1"/>
          </p:cNvSpPr>
          <p:nvPr>
            <p:ph type="sldNum" sz="quarter" idx="5"/>
          </p:nvPr>
        </p:nvSpPr>
        <p:spPr>
          <a:noFill/>
        </p:spPr>
        <p:txBody>
          <a:bodyPr/>
          <a:lstStyle>
            <a:lvl1pPr defTabSz="965200">
              <a:defRPr sz="2400">
                <a:solidFill>
                  <a:schemeClr val="tx1"/>
                </a:solidFill>
                <a:latin typeface="Times New Roman" panose="02020603050405020304" pitchFamily="18" charset="0"/>
              </a:defRPr>
            </a:lvl1pPr>
            <a:lvl2pPr marL="742950" indent="-285750" defTabSz="965200">
              <a:defRPr sz="2400">
                <a:solidFill>
                  <a:schemeClr val="tx1"/>
                </a:solidFill>
                <a:latin typeface="Times New Roman" panose="02020603050405020304" pitchFamily="18" charset="0"/>
              </a:defRPr>
            </a:lvl2pPr>
            <a:lvl3pPr marL="1143000" indent="-228600" defTabSz="965200">
              <a:defRPr sz="2400">
                <a:solidFill>
                  <a:schemeClr val="tx1"/>
                </a:solidFill>
                <a:latin typeface="Times New Roman" panose="02020603050405020304" pitchFamily="18" charset="0"/>
              </a:defRPr>
            </a:lvl3pPr>
            <a:lvl4pPr marL="1600200" indent="-228600" defTabSz="965200">
              <a:defRPr sz="2400">
                <a:solidFill>
                  <a:schemeClr val="tx1"/>
                </a:solidFill>
                <a:latin typeface="Times New Roman" panose="02020603050405020304" pitchFamily="18" charset="0"/>
              </a:defRPr>
            </a:lvl4pPr>
            <a:lvl5pPr marL="2057400" indent="-228600" defTabSz="96520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fld id="{3D1B0A87-953E-4781-9FE3-4471A1993F22}" type="slidenum">
              <a:rPr lang="en-US" altLang="en-US" sz="1300"/>
              <a:pPr/>
              <a:t>24</a:t>
            </a:fld>
            <a:endParaRPr lang="en-US" altLang="en-US" sz="1300"/>
          </a:p>
        </p:txBody>
      </p:sp>
      <p:sp>
        <p:nvSpPr>
          <p:cNvPr id="65539" name="Rectangle 4">
            <a:extLst>
              <a:ext uri="{FF2B5EF4-FFF2-40B4-BE49-F238E27FC236}">
                <a16:creationId xmlns:a16="http://schemas.microsoft.com/office/drawing/2014/main" id="{C962965A-1C67-4BDC-BA2C-68E265631611}"/>
              </a:ext>
            </a:extLst>
          </p:cNvPr>
          <p:cNvSpPr>
            <a:spLocks noGrp="1" noRot="1" noChangeAspect="1" noChangeArrowheads="1" noTextEdit="1"/>
          </p:cNvSpPr>
          <p:nvPr>
            <p:ph type="sldImg"/>
          </p:nvPr>
        </p:nvSpPr>
        <p:spPr>
          <a:xfrm>
            <a:off x="685800" y="1143000"/>
            <a:ext cx="5486400" cy="3086100"/>
          </a:xfrm>
          <a:ln/>
        </p:spPr>
      </p:sp>
      <p:sp>
        <p:nvSpPr>
          <p:cNvPr id="65540" name="Rectangle 5">
            <a:extLst>
              <a:ext uri="{FF2B5EF4-FFF2-40B4-BE49-F238E27FC236}">
                <a16:creationId xmlns:a16="http://schemas.microsoft.com/office/drawing/2014/main" id="{005A4368-2636-423A-A1C3-F2BD6489F527}"/>
              </a:ext>
            </a:extLst>
          </p:cNvPr>
          <p:cNvSpPr>
            <a:spLocks noGrp="1" noChangeArrowheads="1"/>
          </p:cNvSpPr>
          <p:nvPr>
            <p:ph type="body" idx="1"/>
          </p:nvPr>
        </p:nvSpPr>
        <p:spPr>
          <a:noFill/>
        </p:spPr>
        <p:txBody>
          <a:bodyPr/>
          <a:lstStyle/>
          <a:p>
            <a:r>
              <a:rPr lang="en-US" altLang="en-US" dirty="0"/>
              <a:t>Try this exercise. CONTROL YOUR MOUSE BY ONLY MOVIONG YOUR ELBOW, KEEP YOUR WRIST AND FOREARM STRAIGHT. </a:t>
            </a:r>
          </a:p>
          <a:p>
            <a:endParaRPr lang="en-US" altLang="en-US" dirty="0"/>
          </a:p>
          <a:p>
            <a:r>
              <a:rPr lang="en-US" altLang="en-US" dirty="0"/>
              <a:t>Another great tip when using a mouse is to switch it periodically to the alternate hand.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F24132C9-1BC3-4F0F-B23F-FF339BC989E3}"/>
              </a:ext>
            </a:extLst>
          </p:cNvPr>
          <p:cNvSpPr>
            <a:spLocks noGrp="1" noChangeArrowheads="1"/>
          </p:cNvSpPr>
          <p:nvPr>
            <p:ph type="sldNum" sz="quarter" idx="5"/>
          </p:nvPr>
        </p:nvSpPr>
        <p:spPr>
          <a:noFill/>
        </p:spPr>
        <p:txBody>
          <a:bodyPr/>
          <a:lstStyle>
            <a:lvl1pPr defTabSz="965200">
              <a:defRPr sz="2400">
                <a:solidFill>
                  <a:schemeClr val="tx1"/>
                </a:solidFill>
                <a:latin typeface="Times New Roman" panose="02020603050405020304" pitchFamily="18" charset="0"/>
              </a:defRPr>
            </a:lvl1pPr>
            <a:lvl2pPr marL="742950" indent="-285750" defTabSz="965200">
              <a:defRPr sz="2400">
                <a:solidFill>
                  <a:schemeClr val="tx1"/>
                </a:solidFill>
                <a:latin typeface="Times New Roman" panose="02020603050405020304" pitchFamily="18" charset="0"/>
              </a:defRPr>
            </a:lvl2pPr>
            <a:lvl3pPr marL="1143000" indent="-228600" defTabSz="965200">
              <a:defRPr sz="2400">
                <a:solidFill>
                  <a:schemeClr val="tx1"/>
                </a:solidFill>
                <a:latin typeface="Times New Roman" panose="02020603050405020304" pitchFamily="18" charset="0"/>
              </a:defRPr>
            </a:lvl3pPr>
            <a:lvl4pPr marL="1600200" indent="-228600" defTabSz="965200">
              <a:defRPr sz="2400">
                <a:solidFill>
                  <a:schemeClr val="tx1"/>
                </a:solidFill>
                <a:latin typeface="Times New Roman" panose="02020603050405020304" pitchFamily="18" charset="0"/>
              </a:defRPr>
            </a:lvl4pPr>
            <a:lvl5pPr marL="2057400" indent="-228600" defTabSz="96520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fld id="{690F7F01-5B39-4F0B-9F68-CD8CB6C7D45E}" type="slidenum">
              <a:rPr lang="en-US" altLang="en-US" sz="1300"/>
              <a:pPr/>
              <a:t>25</a:t>
            </a:fld>
            <a:endParaRPr lang="en-US" altLang="en-US" sz="1300"/>
          </a:p>
        </p:txBody>
      </p:sp>
      <p:sp>
        <p:nvSpPr>
          <p:cNvPr id="67587" name="Rectangle 4">
            <a:extLst>
              <a:ext uri="{FF2B5EF4-FFF2-40B4-BE49-F238E27FC236}">
                <a16:creationId xmlns:a16="http://schemas.microsoft.com/office/drawing/2014/main" id="{999C5A1D-794D-4149-81CA-2D85640A19BA}"/>
              </a:ext>
            </a:extLst>
          </p:cNvPr>
          <p:cNvSpPr>
            <a:spLocks noGrp="1" noRot="1" noChangeAspect="1" noChangeArrowheads="1" noTextEdit="1"/>
          </p:cNvSpPr>
          <p:nvPr>
            <p:ph type="sldImg"/>
          </p:nvPr>
        </p:nvSpPr>
        <p:spPr>
          <a:xfrm>
            <a:off x="685800" y="1143000"/>
            <a:ext cx="5486400" cy="3086100"/>
          </a:xfrm>
          <a:ln/>
        </p:spPr>
      </p:sp>
      <p:sp>
        <p:nvSpPr>
          <p:cNvPr id="67588" name="Rectangle 5">
            <a:extLst>
              <a:ext uri="{FF2B5EF4-FFF2-40B4-BE49-F238E27FC236}">
                <a16:creationId xmlns:a16="http://schemas.microsoft.com/office/drawing/2014/main" id="{296FA6A6-523C-495E-9D44-0686F2E675A5}"/>
              </a:ext>
            </a:extLst>
          </p:cNvPr>
          <p:cNvSpPr>
            <a:spLocks noGrp="1" noChangeArrowheads="1"/>
          </p:cNvSpPr>
          <p:nvPr>
            <p:ph type="body" idx="1"/>
          </p:nvPr>
        </p:nvSpPr>
        <p:spPr>
          <a:noFill/>
        </p:spPr>
        <p:txBody>
          <a:bodyPr/>
          <a:lstStyle/>
          <a:p>
            <a:r>
              <a:rPr lang="en-US" altLang="en-US" b="0" dirty="0"/>
              <a:t>Using a laptop at a desk or table required a riser, the user may also elevate by alternate means. Similar to a computer monitor it must be at eye level.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USE OF. RISER WITH LAPTOP</a:t>
            </a:r>
          </a:p>
        </p:txBody>
      </p:sp>
      <p:sp>
        <p:nvSpPr>
          <p:cNvPr id="4" name="Slide Number Placeholder 3"/>
          <p:cNvSpPr>
            <a:spLocks noGrp="1"/>
          </p:cNvSpPr>
          <p:nvPr>
            <p:ph type="sldNum" sz="quarter" idx="5"/>
          </p:nvPr>
        </p:nvSpPr>
        <p:spPr/>
        <p:txBody>
          <a:bodyPr/>
          <a:lstStyle/>
          <a:p>
            <a:fld id="{A259F1F4-4D43-47D9-9819-53A5DC6D2865}" type="slidenum">
              <a:rPr lang="en-US" smtClean="0"/>
              <a:t>26</a:t>
            </a:fld>
            <a:endParaRPr lang="en-US"/>
          </a:p>
        </p:txBody>
      </p:sp>
    </p:spTree>
    <p:extLst>
      <p:ext uri="{BB962C8B-B14F-4D97-AF65-F5344CB8AC3E}">
        <p14:creationId xmlns:p14="http://schemas.microsoft.com/office/powerpoint/2010/main" val="2435648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TEST YOUR KNOWLEDGE. </a:t>
            </a:r>
          </a:p>
        </p:txBody>
      </p:sp>
      <p:sp>
        <p:nvSpPr>
          <p:cNvPr id="4" name="Slide Number Placeholder 3"/>
          <p:cNvSpPr>
            <a:spLocks noGrp="1"/>
          </p:cNvSpPr>
          <p:nvPr>
            <p:ph type="sldNum" sz="quarter" idx="5"/>
          </p:nvPr>
        </p:nvSpPr>
        <p:spPr/>
        <p:txBody>
          <a:bodyPr/>
          <a:lstStyle/>
          <a:p>
            <a:fld id="{A259F1F4-4D43-47D9-9819-53A5DC6D2865}" type="slidenum">
              <a:rPr lang="en-US" smtClean="0"/>
              <a:t>27</a:t>
            </a:fld>
            <a:endParaRPr lang="en-US"/>
          </a:p>
        </p:txBody>
      </p:sp>
    </p:spTree>
    <p:extLst>
      <p:ext uri="{BB962C8B-B14F-4D97-AF65-F5344CB8AC3E}">
        <p14:creationId xmlns:p14="http://schemas.microsoft.com/office/powerpoint/2010/main" val="3188356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Computer Position</a:t>
            </a:r>
          </a:p>
          <a:p>
            <a:r>
              <a:rPr lang="en-US" b="1" dirty="0"/>
              <a:t>2. No eternal keyboard and  </a:t>
            </a:r>
          </a:p>
          <a:p>
            <a:r>
              <a:rPr lang="en-US" b="1" dirty="0"/>
              <a:t>     mouse. </a:t>
            </a:r>
          </a:p>
          <a:p>
            <a:r>
              <a:rPr lang="en-US" b="1" dirty="0"/>
              <a:t>3. Monitor height.</a:t>
            </a:r>
          </a:p>
          <a:p>
            <a:endParaRPr lang="en-US" dirty="0"/>
          </a:p>
        </p:txBody>
      </p:sp>
      <p:sp>
        <p:nvSpPr>
          <p:cNvPr id="4" name="Slide Number Placeholder 3"/>
          <p:cNvSpPr>
            <a:spLocks noGrp="1"/>
          </p:cNvSpPr>
          <p:nvPr>
            <p:ph type="sldNum" sz="quarter" idx="5"/>
          </p:nvPr>
        </p:nvSpPr>
        <p:spPr/>
        <p:txBody>
          <a:bodyPr/>
          <a:lstStyle/>
          <a:p>
            <a:fld id="{A259F1F4-4D43-47D9-9819-53A5DC6D2865}" type="slidenum">
              <a:rPr lang="en-US" smtClean="0"/>
              <a:t>28</a:t>
            </a:fld>
            <a:endParaRPr lang="en-US"/>
          </a:p>
        </p:txBody>
      </p:sp>
    </p:spTree>
    <p:extLst>
      <p:ext uri="{BB962C8B-B14F-4D97-AF65-F5344CB8AC3E}">
        <p14:creationId xmlns:p14="http://schemas.microsoft.com/office/powerpoint/2010/main" val="3137027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make sure our children are also practicing good ergonomics.  </a:t>
            </a:r>
          </a:p>
          <a:p>
            <a:endParaRPr lang="en-US" dirty="0"/>
          </a:p>
          <a:p>
            <a:endParaRPr lang="en-US" dirty="0"/>
          </a:p>
          <a:p>
            <a:r>
              <a:rPr lang="en-US" dirty="0"/>
              <a:t>1. Bad Posture.</a:t>
            </a:r>
          </a:p>
          <a:p>
            <a:r>
              <a:rPr lang="en-US" dirty="0"/>
              <a:t>2. Lack of external keyboard </a:t>
            </a:r>
          </a:p>
          <a:p>
            <a:r>
              <a:rPr lang="en-US" dirty="0"/>
              <a:t>    and mouse.</a:t>
            </a:r>
          </a:p>
          <a:p>
            <a:r>
              <a:rPr lang="en-US" dirty="0"/>
              <a:t>3.  Monitor height.</a:t>
            </a:r>
          </a:p>
          <a:p>
            <a:endParaRPr lang="en-US" dirty="0"/>
          </a:p>
        </p:txBody>
      </p:sp>
      <p:sp>
        <p:nvSpPr>
          <p:cNvPr id="4" name="Slide Number Placeholder 3"/>
          <p:cNvSpPr>
            <a:spLocks noGrp="1"/>
          </p:cNvSpPr>
          <p:nvPr>
            <p:ph type="sldNum" sz="quarter" idx="5"/>
          </p:nvPr>
        </p:nvSpPr>
        <p:spPr/>
        <p:txBody>
          <a:bodyPr/>
          <a:lstStyle/>
          <a:p>
            <a:fld id="{A259F1F4-4D43-47D9-9819-53A5DC6D2865}" type="slidenum">
              <a:rPr lang="en-US" smtClean="0"/>
              <a:t>29</a:t>
            </a:fld>
            <a:endParaRPr lang="en-US"/>
          </a:p>
        </p:txBody>
      </p:sp>
    </p:spTree>
    <p:extLst>
      <p:ext uri="{BB962C8B-B14F-4D97-AF65-F5344CB8AC3E}">
        <p14:creationId xmlns:p14="http://schemas.microsoft.com/office/powerpoint/2010/main" val="418494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definition, ERGONOMICS is the study of people's efficiency in their working environment. It’s he science of fitting a workplace to the user's needs.</a:t>
            </a:r>
          </a:p>
          <a:p>
            <a:endParaRPr lang="en-US" dirty="0"/>
          </a:p>
          <a:p>
            <a:endParaRPr lang="en-US" dirty="0"/>
          </a:p>
          <a:p>
            <a:r>
              <a:rPr lang="en-US" dirty="0"/>
              <a:t>COVID-19 has forced us to be agile and inventive without sacrificing the core necessities mandated by ergonomic disciplines.</a:t>
            </a:r>
          </a:p>
          <a:p>
            <a:endParaRPr lang="en-US" dirty="0"/>
          </a:p>
          <a:p>
            <a:endParaRPr lang="en-US" dirty="0"/>
          </a:p>
          <a:p>
            <a:r>
              <a:rPr lang="en-US" dirty="0"/>
              <a:t>Today’s presentation is a practical take on ergonomics and will provide recommendations that can be applied at home. </a:t>
            </a:r>
          </a:p>
          <a:p>
            <a:endParaRPr lang="en-US" dirty="0"/>
          </a:p>
        </p:txBody>
      </p:sp>
      <p:sp>
        <p:nvSpPr>
          <p:cNvPr id="4" name="Slide Number Placeholder 3"/>
          <p:cNvSpPr>
            <a:spLocks noGrp="1"/>
          </p:cNvSpPr>
          <p:nvPr>
            <p:ph type="sldNum" sz="quarter" idx="5"/>
          </p:nvPr>
        </p:nvSpPr>
        <p:spPr/>
        <p:txBody>
          <a:bodyPr/>
          <a:lstStyle/>
          <a:p>
            <a:fld id="{A259F1F4-4D43-47D9-9819-53A5DC6D2865}" type="slidenum">
              <a:rPr lang="en-US" smtClean="0"/>
              <a:t>3</a:t>
            </a:fld>
            <a:endParaRPr lang="en-US"/>
          </a:p>
        </p:txBody>
      </p:sp>
    </p:spTree>
    <p:extLst>
      <p:ext uri="{BB962C8B-B14F-4D97-AF65-F5344CB8AC3E}">
        <p14:creationId xmlns:p14="http://schemas.microsoft.com/office/powerpoint/2010/main" val="19276690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t>DON’T WORK WHERE YOU SLEEP. </a:t>
            </a:r>
          </a:p>
          <a:p>
            <a:endParaRPr lang="en-US" sz="1200" dirty="0"/>
          </a:p>
          <a:p>
            <a:r>
              <a:rPr lang="en-US" sz="1200" dirty="0"/>
              <a:t>Natural body alignment is impossible to achieve when working from a </a:t>
            </a:r>
          </a:p>
          <a:p>
            <a:r>
              <a:rPr lang="en-US" sz="1200" dirty="0"/>
              <a:t>bed. </a:t>
            </a:r>
          </a:p>
          <a:p>
            <a:endParaRPr lang="en-US" sz="1200" dirty="0"/>
          </a:p>
        </p:txBody>
      </p:sp>
      <p:sp>
        <p:nvSpPr>
          <p:cNvPr id="4" name="Slide Number Placeholder 3"/>
          <p:cNvSpPr>
            <a:spLocks noGrp="1"/>
          </p:cNvSpPr>
          <p:nvPr>
            <p:ph type="sldNum" sz="quarter" idx="5"/>
          </p:nvPr>
        </p:nvSpPr>
        <p:spPr/>
        <p:txBody>
          <a:bodyPr/>
          <a:lstStyle/>
          <a:p>
            <a:fld id="{A259F1F4-4D43-47D9-9819-53A5DC6D2865}" type="slidenum">
              <a:rPr lang="en-US" smtClean="0"/>
              <a:t>30</a:t>
            </a:fld>
            <a:endParaRPr lang="en-US"/>
          </a:p>
        </p:txBody>
      </p:sp>
    </p:spTree>
    <p:extLst>
      <p:ext uri="{BB962C8B-B14F-4D97-AF65-F5344CB8AC3E}">
        <p14:creationId xmlns:p14="http://schemas.microsoft.com/office/powerpoint/2010/main" val="3697756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set up calendar reminders to remind us to stretch. Did you know that stretching help our sanity while </a:t>
            </a:r>
          </a:p>
          <a:p>
            <a:r>
              <a:rPr lang="en-US" dirty="0"/>
              <a:t> working from home.</a:t>
            </a:r>
          </a:p>
          <a:p>
            <a:endParaRPr lang="en-US" dirty="0"/>
          </a:p>
          <a:p>
            <a:r>
              <a:rPr lang="en-US" dirty="0"/>
              <a:t>Athletes do it before a game or race. Every hour or so, step back from work area and spend five </a:t>
            </a:r>
          </a:p>
          <a:p>
            <a:r>
              <a:rPr lang="en-US" dirty="0"/>
              <a:t>minutes stretching.</a:t>
            </a:r>
          </a:p>
          <a:p>
            <a:endParaRPr lang="en-US" dirty="0"/>
          </a:p>
          <a:p>
            <a:r>
              <a:rPr lang="en-US" dirty="0"/>
              <a:t>Hold a stretch for a minimum of 15 seconds to a maximum of 30 seconds. </a:t>
            </a:r>
          </a:p>
          <a:p>
            <a:endParaRPr lang="en-US" dirty="0"/>
          </a:p>
          <a:p>
            <a:r>
              <a:rPr lang="en-US" dirty="0"/>
              <a:t>Let’s not forget that Exercise, Produces Endorphins, Improves Memory and Creates a sense well being.</a:t>
            </a:r>
          </a:p>
          <a:p>
            <a:endParaRPr lang="en-US" dirty="0"/>
          </a:p>
          <a:p>
            <a:endParaRPr lang="en-US" dirty="0"/>
          </a:p>
        </p:txBody>
      </p:sp>
      <p:sp>
        <p:nvSpPr>
          <p:cNvPr id="4" name="Slide Number Placeholder 3"/>
          <p:cNvSpPr>
            <a:spLocks noGrp="1"/>
          </p:cNvSpPr>
          <p:nvPr>
            <p:ph type="sldNum" sz="quarter" idx="5"/>
          </p:nvPr>
        </p:nvSpPr>
        <p:spPr/>
        <p:txBody>
          <a:bodyPr/>
          <a:lstStyle/>
          <a:p>
            <a:fld id="{A259F1F4-4D43-47D9-9819-53A5DC6D2865}" type="slidenum">
              <a:rPr lang="en-US" smtClean="0"/>
              <a:t>31</a:t>
            </a:fld>
            <a:endParaRPr lang="en-US"/>
          </a:p>
        </p:txBody>
      </p:sp>
    </p:spTree>
    <p:extLst>
      <p:ext uri="{BB962C8B-B14F-4D97-AF65-F5344CB8AC3E}">
        <p14:creationId xmlns:p14="http://schemas.microsoft.com/office/powerpoint/2010/main" val="1085297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FE34454F-B4AB-498C-9190-EF2AA9A2C6C0}"/>
              </a:ext>
            </a:extLst>
          </p:cNvPr>
          <p:cNvSpPr>
            <a:spLocks noGrp="1" noChangeArrowheads="1"/>
          </p:cNvSpPr>
          <p:nvPr>
            <p:ph type="sldNum" sz="quarter" idx="5"/>
          </p:nvPr>
        </p:nvSpPr>
        <p:spPr>
          <a:noFill/>
        </p:spPr>
        <p:txBody>
          <a:bodyPr/>
          <a:lstStyle>
            <a:lvl1pPr defTabSz="965200">
              <a:defRPr sz="2400">
                <a:solidFill>
                  <a:schemeClr val="tx1"/>
                </a:solidFill>
                <a:latin typeface="Times New Roman" panose="02020603050405020304" pitchFamily="18" charset="0"/>
              </a:defRPr>
            </a:lvl1pPr>
            <a:lvl2pPr marL="742950" indent="-285750" defTabSz="965200">
              <a:defRPr sz="2400">
                <a:solidFill>
                  <a:schemeClr val="tx1"/>
                </a:solidFill>
                <a:latin typeface="Times New Roman" panose="02020603050405020304" pitchFamily="18" charset="0"/>
              </a:defRPr>
            </a:lvl2pPr>
            <a:lvl3pPr marL="1143000" indent="-228600" defTabSz="965200">
              <a:defRPr sz="2400">
                <a:solidFill>
                  <a:schemeClr val="tx1"/>
                </a:solidFill>
                <a:latin typeface="Times New Roman" panose="02020603050405020304" pitchFamily="18" charset="0"/>
              </a:defRPr>
            </a:lvl3pPr>
            <a:lvl4pPr marL="1600200" indent="-228600" defTabSz="965200">
              <a:defRPr sz="2400">
                <a:solidFill>
                  <a:schemeClr val="tx1"/>
                </a:solidFill>
                <a:latin typeface="Times New Roman" panose="02020603050405020304" pitchFamily="18" charset="0"/>
              </a:defRPr>
            </a:lvl4pPr>
            <a:lvl5pPr marL="2057400" indent="-228600" defTabSz="96520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fld id="{31205F67-A462-4FAE-8CBC-A41AAD9D672D}" type="slidenum">
              <a:rPr lang="en-US" altLang="en-US" sz="1300"/>
              <a:pPr/>
              <a:t>32</a:t>
            </a:fld>
            <a:endParaRPr lang="en-US" altLang="en-US" sz="1300"/>
          </a:p>
        </p:txBody>
      </p:sp>
      <p:sp>
        <p:nvSpPr>
          <p:cNvPr id="72707" name="Rectangle 4">
            <a:extLst>
              <a:ext uri="{FF2B5EF4-FFF2-40B4-BE49-F238E27FC236}">
                <a16:creationId xmlns:a16="http://schemas.microsoft.com/office/drawing/2014/main" id="{CED96AD7-9693-46E7-B992-35974A15DD31}"/>
              </a:ext>
            </a:extLst>
          </p:cNvPr>
          <p:cNvSpPr>
            <a:spLocks noGrp="1" noRot="1" noChangeAspect="1" noChangeArrowheads="1" noTextEdit="1"/>
          </p:cNvSpPr>
          <p:nvPr>
            <p:ph type="sldImg"/>
          </p:nvPr>
        </p:nvSpPr>
        <p:spPr>
          <a:xfrm>
            <a:off x="685800" y="1143000"/>
            <a:ext cx="5486400" cy="3086100"/>
          </a:xfrm>
          <a:ln/>
        </p:spPr>
      </p:sp>
      <p:sp>
        <p:nvSpPr>
          <p:cNvPr id="72708" name="Rectangle 5">
            <a:extLst>
              <a:ext uri="{FF2B5EF4-FFF2-40B4-BE49-F238E27FC236}">
                <a16:creationId xmlns:a16="http://schemas.microsoft.com/office/drawing/2014/main" id="{101AE966-04F2-4B76-BF17-4A06080577EB}"/>
              </a:ext>
            </a:extLst>
          </p:cNvPr>
          <p:cNvSpPr>
            <a:spLocks noGrp="1" noChangeArrowheads="1"/>
          </p:cNvSpPr>
          <p:nvPr>
            <p:ph type="body" idx="1"/>
          </p:nvPr>
        </p:nvSpPr>
        <p:spPr>
          <a:noFill/>
        </p:spPr>
        <p:txBody>
          <a:bodyPr/>
          <a:lstStyle/>
          <a:p>
            <a:r>
              <a:rPr lang="en-US" altLang="en-US" b="1" dirty="0"/>
              <a:t>Let’s look at some common exercises and stretching. </a:t>
            </a:r>
            <a:endParaRPr lang="en-US" altLang="en-US" i="1"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221ABB20-DAB5-44FD-A8C3-1E5B1EE38588}"/>
              </a:ext>
            </a:extLst>
          </p:cNvPr>
          <p:cNvSpPr>
            <a:spLocks noGrp="1" noChangeArrowheads="1"/>
          </p:cNvSpPr>
          <p:nvPr>
            <p:ph type="sldNum" sz="quarter" idx="5"/>
          </p:nvPr>
        </p:nvSpPr>
        <p:spPr>
          <a:noFill/>
        </p:spPr>
        <p:txBody>
          <a:bodyPr/>
          <a:lstStyle>
            <a:lvl1pPr defTabSz="965200">
              <a:defRPr sz="2400">
                <a:solidFill>
                  <a:schemeClr val="tx1"/>
                </a:solidFill>
                <a:latin typeface="Times New Roman" panose="02020603050405020304" pitchFamily="18" charset="0"/>
              </a:defRPr>
            </a:lvl1pPr>
            <a:lvl2pPr marL="742950" indent="-285750" defTabSz="965200">
              <a:defRPr sz="2400">
                <a:solidFill>
                  <a:schemeClr val="tx1"/>
                </a:solidFill>
                <a:latin typeface="Times New Roman" panose="02020603050405020304" pitchFamily="18" charset="0"/>
              </a:defRPr>
            </a:lvl2pPr>
            <a:lvl3pPr marL="1143000" indent="-228600" defTabSz="965200">
              <a:defRPr sz="2400">
                <a:solidFill>
                  <a:schemeClr val="tx1"/>
                </a:solidFill>
                <a:latin typeface="Times New Roman" panose="02020603050405020304" pitchFamily="18" charset="0"/>
              </a:defRPr>
            </a:lvl3pPr>
            <a:lvl4pPr marL="1600200" indent="-228600" defTabSz="965200">
              <a:defRPr sz="2400">
                <a:solidFill>
                  <a:schemeClr val="tx1"/>
                </a:solidFill>
                <a:latin typeface="Times New Roman" panose="02020603050405020304" pitchFamily="18" charset="0"/>
              </a:defRPr>
            </a:lvl4pPr>
            <a:lvl5pPr marL="2057400" indent="-228600" defTabSz="96520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fld id="{C247E0FC-152A-4A2F-A0F7-A6C6CE9A290A}" type="slidenum">
              <a:rPr lang="en-US" altLang="en-US" sz="1300"/>
              <a:pPr/>
              <a:t>33</a:t>
            </a:fld>
            <a:endParaRPr lang="en-US" altLang="en-US" sz="1300"/>
          </a:p>
        </p:txBody>
      </p:sp>
      <p:sp>
        <p:nvSpPr>
          <p:cNvPr id="74755" name="Rectangle 4">
            <a:extLst>
              <a:ext uri="{FF2B5EF4-FFF2-40B4-BE49-F238E27FC236}">
                <a16:creationId xmlns:a16="http://schemas.microsoft.com/office/drawing/2014/main" id="{92FFFF77-874F-4197-AE59-B53A97B59A0D}"/>
              </a:ext>
            </a:extLst>
          </p:cNvPr>
          <p:cNvSpPr>
            <a:spLocks noGrp="1" noRot="1" noChangeAspect="1" noChangeArrowheads="1" noTextEdit="1"/>
          </p:cNvSpPr>
          <p:nvPr>
            <p:ph type="sldImg"/>
          </p:nvPr>
        </p:nvSpPr>
        <p:spPr>
          <a:xfrm>
            <a:off x="685800" y="1143000"/>
            <a:ext cx="5486400" cy="3086100"/>
          </a:xfrm>
          <a:ln/>
        </p:spPr>
      </p:sp>
      <p:sp>
        <p:nvSpPr>
          <p:cNvPr id="74756" name="Rectangle 5">
            <a:extLst>
              <a:ext uri="{FF2B5EF4-FFF2-40B4-BE49-F238E27FC236}">
                <a16:creationId xmlns:a16="http://schemas.microsoft.com/office/drawing/2014/main" id="{42F45E04-10E8-45D3-84A1-2144E4A15694}"/>
              </a:ext>
            </a:extLst>
          </p:cNvPr>
          <p:cNvSpPr>
            <a:spLocks noGrp="1" noChangeArrowheads="1"/>
          </p:cNvSpPr>
          <p:nvPr>
            <p:ph type="body" idx="1"/>
          </p:nvPr>
        </p:nvSpPr>
        <p:spPr>
          <a:noFill/>
        </p:spPr>
        <p:txBody>
          <a:bodyPr/>
          <a:lstStyle/>
          <a:p>
            <a:r>
              <a:rPr lang="en-US" altLang="en-US" b="1"/>
              <a:t>Slide Show Notes</a:t>
            </a:r>
          </a:p>
          <a:p>
            <a:r>
              <a:rPr lang="en-US" altLang="en-US"/>
              <a:t>Now let’s look at some exercises for the neck, back, and arms. </a:t>
            </a:r>
          </a:p>
          <a:p>
            <a:r>
              <a:rPr lang="en-US" altLang="en-US"/>
              <a:t>To stretch your neck:</a:t>
            </a:r>
          </a:p>
          <a:p>
            <a:pPr lvl="1"/>
            <a:r>
              <a:rPr lang="en-US" altLang="en-US"/>
              <a:t>Do the head nod. Just nod your head up and down a few times. </a:t>
            </a:r>
          </a:p>
          <a:p>
            <a:pPr lvl="1"/>
            <a:r>
              <a:rPr lang="en-US" altLang="en-US"/>
              <a:t>Then turn your head slowly from side to side. </a:t>
            </a:r>
          </a:p>
          <a:p>
            <a:pPr lvl="1"/>
            <a:r>
              <a:rPr lang="en-US" altLang="en-US"/>
              <a:t>And then tilt your head gently toward each shoulder.</a:t>
            </a:r>
          </a:p>
          <a:p>
            <a:r>
              <a:rPr lang="en-US" altLang="en-US"/>
              <a:t>For your back and arms:</a:t>
            </a:r>
          </a:p>
          <a:p>
            <a:pPr lvl="1"/>
            <a:r>
              <a:rPr lang="en-US" altLang="en-US"/>
              <a:t>Begin with your hands behind your head. Then bring your shoulder blades together.</a:t>
            </a:r>
          </a:p>
          <a:p>
            <a:pPr lvl="1"/>
            <a:r>
              <a:rPr lang="en-US" altLang="en-US"/>
              <a:t>Now another one for the back and arms. Sit in a chair and bend forward and try to touch the floor. </a:t>
            </a:r>
          </a:p>
          <a:p>
            <a:pPr lvl="1"/>
            <a:r>
              <a:rPr lang="en-US" altLang="en-US"/>
              <a:t>Next, also while sitting, grasp one knee with both hands and pull it up toward your chest. Switch knees and repeat. </a:t>
            </a:r>
          </a:p>
          <a:p>
            <a:pPr lvl="1"/>
            <a:r>
              <a:rPr lang="en-US" altLang="en-US"/>
              <a:t>Finally, stand up, place your hands on your hips, and bend backwards slowly and gently.</a:t>
            </a:r>
          </a:p>
          <a:p>
            <a:r>
              <a:rPr lang="en-US" altLang="en-US"/>
              <a:t>Go ahead and take a couple of minutes to try each of these exercises.</a:t>
            </a:r>
          </a:p>
          <a:p>
            <a:r>
              <a:rPr lang="en-US" altLang="en-US" i="1"/>
              <a:t>Have trainees practice the neck, back, and arm stretches described in this slide.</a:t>
            </a:r>
          </a:p>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provide this as a handout to your employees and assignment stretches. Monday they do 1-4, Tuesday they do 5-7, Wednesday they do 8-10, Thursday they do 11, 12 and back to 1 and 2, Friday they choose which stretching exercises to do. </a:t>
            </a:r>
          </a:p>
        </p:txBody>
      </p:sp>
      <p:sp>
        <p:nvSpPr>
          <p:cNvPr id="4" name="Slide Number Placeholder 3"/>
          <p:cNvSpPr>
            <a:spLocks noGrp="1"/>
          </p:cNvSpPr>
          <p:nvPr>
            <p:ph type="sldNum" sz="quarter" idx="5"/>
          </p:nvPr>
        </p:nvSpPr>
        <p:spPr/>
        <p:txBody>
          <a:bodyPr/>
          <a:lstStyle/>
          <a:p>
            <a:fld id="{A259F1F4-4D43-47D9-9819-53A5DC6D2865}" type="slidenum">
              <a:rPr lang="en-US" smtClean="0"/>
              <a:t>34</a:t>
            </a:fld>
            <a:endParaRPr lang="en-US"/>
          </a:p>
        </p:txBody>
      </p:sp>
    </p:spTree>
    <p:extLst>
      <p:ext uri="{BB962C8B-B14F-4D97-AF65-F5344CB8AC3E}">
        <p14:creationId xmlns:p14="http://schemas.microsoft.com/office/powerpoint/2010/main" val="67556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It may seem unkind to say, but I bet you can guess what (or who) the first distraction to avoid ? Family and Friends. It doesn't seem nice to call friends and family distractions, but if they don't understand that we are "working from home", then they are a distraction. And distractions affect our productivity by cutting into our work hours and add stress to our day. We need to set boundaries and for those of us with children set a schedule. </a:t>
            </a:r>
          </a:p>
          <a:p>
            <a:endParaRPr lang="en-US" dirty="0"/>
          </a:p>
          <a:p>
            <a:r>
              <a:rPr lang="en-US" dirty="0"/>
              <a:t>If you absolutely have to go to the kitchen for a snack, make it a healthy one.  </a:t>
            </a:r>
          </a:p>
          <a:p>
            <a:endParaRPr lang="en-US" dirty="0"/>
          </a:p>
          <a:p>
            <a:r>
              <a:rPr lang="en-US" dirty="0"/>
              <a:t>Turn the television off if its becoming distraction. </a:t>
            </a:r>
          </a:p>
          <a:p>
            <a:endParaRPr lang="en-US" dirty="0"/>
          </a:p>
          <a:p>
            <a:r>
              <a:rPr lang="en-US" dirty="0"/>
              <a:t>Make sure pets are comfortable, especially during a heatwave. </a:t>
            </a:r>
          </a:p>
          <a:p>
            <a:endParaRPr lang="en-US" dirty="0"/>
          </a:p>
          <a:p>
            <a:r>
              <a:rPr lang="en-US" dirty="0"/>
              <a:t>Turn off notifications on your phone to avoid being distracted by Social Media post and text. </a:t>
            </a:r>
          </a:p>
          <a:p>
            <a:endParaRPr lang="en-US" dirty="0"/>
          </a:p>
          <a:p>
            <a:r>
              <a:rPr lang="en-US" dirty="0"/>
              <a:t>And avoid doing housework during work hours. </a:t>
            </a:r>
          </a:p>
          <a:p>
            <a:endParaRPr lang="en-US" dirty="0"/>
          </a:p>
        </p:txBody>
      </p:sp>
      <p:sp>
        <p:nvSpPr>
          <p:cNvPr id="4" name="Slide Number Placeholder 3"/>
          <p:cNvSpPr>
            <a:spLocks noGrp="1"/>
          </p:cNvSpPr>
          <p:nvPr>
            <p:ph type="sldNum" sz="quarter" idx="5"/>
          </p:nvPr>
        </p:nvSpPr>
        <p:spPr/>
        <p:txBody>
          <a:bodyPr/>
          <a:lstStyle/>
          <a:p>
            <a:fld id="{A259F1F4-4D43-47D9-9819-53A5DC6D2865}" type="slidenum">
              <a:rPr lang="en-US" smtClean="0"/>
              <a:t>35</a:t>
            </a:fld>
            <a:endParaRPr lang="en-US"/>
          </a:p>
        </p:txBody>
      </p:sp>
    </p:spTree>
    <p:extLst>
      <p:ext uri="{BB962C8B-B14F-4D97-AF65-F5344CB8AC3E}">
        <p14:creationId xmlns:p14="http://schemas.microsoft.com/office/powerpoint/2010/main" val="4776755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a:t>Plan your day in detail </a:t>
            </a:r>
          </a:p>
          <a:p>
            <a:pPr marL="457200" lvl="1" indent="0">
              <a:buFont typeface="+mj-lt"/>
              <a:buNone/>
            </a:pPr>
            <a:r>
              <a:rPr lang="en-US" dirty="0"/>
              <a:t>-For example, dad maybe an earlier riser and starts his day at 6am.  He takes a break at 9am and set the kids up with their homework assignments. Mom begins her day at 9am and at noon takes a lunch break with the family. After lunch the kids take a nap or have exercise time and mom and dad have time to respond to email and return calls. Sound too perfect, maybe but it’s a start. Come up with your own plan and fine tune it until it becomes routine or we go back to life before COVID-19. </a:t>
            </a:r>
          </a:p>
          <a:p>
            <a:pPr marL="228600" indent="-228600">
              <a:buFont typeface="+mj-lt"/>
              <a:buAutoNum type="arabicPeriod"/>
            </a:pPr>
            <a:r>
              <a:rPr lang="en-US" dirty="0"/>
              <a:t>Over communication is necessary when we are working remotely. Employees tell your Supervisor when you cannot meet a deadline, and Supervisors keep communication lines open. </a:t>
            </a:r>
          </a:p>
          <a:p>
            <a:pPr marL="228600" indent="-228600">
              <a:buFont typeface="+mj-lt"/>
              <a:buAutoNum type="arabicPeriod"/>
            </a:pPr>
            <a:r>
              <a:rPr lang="en-US" dirty="0"/>
              <a:t>Set a timer to take minibreaks-</a:t>
            </a:r>
          </a:p>
          <a:p>
            <a:pPr marL="457200" lvl="1" indent="0">
              <a:buFont typeface="+mj-lt"/>
              <a:buNone/>
            </a:pPr>
            <a:r>
              <a:rPr lang="en-US" dirty="0"/>
              <a:t>- Phone alarm, Calendar reminder</a:t>
            </a:r>
          </a:p>
          <a:p>
            <a:pPr marL="228600" indent="-228600">
              <a:buFont typeface="+mj-lt"/>
              <a:buAutoNum type="arabicPeriod"/>
            </a:pPr>
            <a:r>
              <a:rPr lang="en-US" dirty="0"/>
              <a:t>Don't let distractions postpone your duties</a:t>
            </a:r>
          </a:p>
          <a:p>
            <a:pPr marL="0" indent="0">
              <a:buFont typeface="+mj-lt"/>
              <a:buNone/>
            </a:pPr>
            <a:r>
              <a:rPr lang="en-US" dirty="0"/>
              <a:t>      DON”T DO THE DISHED WHEN YOU ARE IN THE KITCHEN GETTING YOU MORNING COFFEE. </a:t>
            </a:r>
          </a:p>
          <a:p>
            <a:pPr marL="0" indent="0">
              <a:buFont typeface="+mj-lt"/>
              <a:buNone/>
            </a:pPr>
            <a:r>
              <a:rPr lang="en-US" dirty="0"/>
              <a:t>5.   Find your work rituals </a:t>
            </a:r>
          </a:p>
          <a:p>
            <a:pPr marL="628650" lvl="1" indent="-171450">
              <a:buFontTx/>
              <a:buChar char="-"/>
            </a:pPr>
            <a:r>
              <a:rPr lang="en-US" dirty="0"/>
              <a:t>Have a designated work mug for your coffee, </a:t>
            </a:r>
          </a:p>
          <a:p>
            <a:pPr marL="628650" lvl="1" indent="-171450">
              <a:buFontTx/>
              <a:buChar char="-"/>
            </a:pPr>
            <a:r>
              <a:rPr lang="en-US" dirty="0"/>
              <a:t>Get ready for work every morning like you are physically going into work. Dress up, do your hair — whatever you'd normally do.</a:t>
            </a:r>
          </a:p>
          <a:p>
            <a:pPr marL="628650" lvl="1" indent="-171450">
              <a:buFontTx/>
              <a:buChar char="-"/>
            </a:pPr>
            <a:r>
              <a:rPr lang="en-US" dirty="0"/>
              <a:t>If you miss commuting to work and being stuck in traffic, walk down the block and back.  </a:t>
            </a:r>
          </a:p>
          <a:p>
            <a:pPr marL="457200" lvl="1" indent="0">
              <a:buFontTx/>
              <a:buNone/>
            </a:pPr>
            <a:r>
              <a:rPr lang="en-US" dirty="0"/>
              <a:t>These things will signal your brain that it’s time to get to work. And put us in a professional   </a:t>
            </a:r>
          </a:p>
          <a:p>
            <a:pPr marL="457200" lvl="1" indent="0">
              <a:buFontTx/>
              <a:buNone/>
            </a:pPr>
            <a:r>
              <a:rPr lang="en-US" dirty="0"/>
              <a:t>mindset.</a:t>
            </a:r>
          </a:p>
          <a:p>
            <a:endParaRPr lang="en-US" dirty="0"/>
          </a:p>
        </p:txBody>
      </p:sp>
      <p:sp>
        <p:nvSpPr>
          <p:cNvPr id="4" name="Slide Number Placeholder 3"/>
          <p:cNvSpPr>
            <a:spLocks noGrp="1"/>
          </p:cNvSpPr>
          <p:nvPr>
            <p:ph type="sldNum" sz="quarter" idx="5"/>
          </p:nvPr>
        </p:nvSpPr>
        <p:spPr/>
        <p:txBody>
          <a:bodyPr/>
          <a:lstStyle/>
          <a:p>
            <a:fld id="{A259F1F4-4D43-47D9-9819-53A5DC6D2865}" type="slidenum">
              <a:rPr lang="en-US" smtClean="0"/>
              <a:t>36</a:t>
            </a:fld>
            <a:endParaRPr lang="en-US"/>
          </a:p>
        </p:txBody>
      </p:sp>
    </p:spTree>
    <p:extLst>
      <p:ext uri="{BB962C8B-B14F-4D97-AF65-F5344CB8AC3E}">
        <p14:creationId xmlns:p14="http://schemas.microsoft.com/office/powerpoint/2010/main" val="1631843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 these recommendation were helpful, and truly appreciate your participation.  </a:t>
            </a:r>
          </a:p>
        </p:txBody>
      </p:sp>
      <p:sp>
        <p:nvSpPr>
          <p:cNvPr id="4" name="Slide Number Placeholder 3"/>
          <p:cNvSpPr>
            <a:spLocks noGrp="1"/>
          </p:cNvSpPr>
          <p:nvPr>
            <p:ph type="sldNum" sz="quarter" idx="5"/>
          </p:nvPr>
        </p:nvSpPr>
        <p:spPr/>
        <p:txBody>
          <a:bodyPr/>
          <a:lstStyle/>
          <a:p>
            <a:fld id="{A259F1F4-4D43-47D9-9819-53A5DC6D2865}" type="slidenum">
              <a:rPr lang="en-US" smtClean="0"/>
              <a:t>37</a:t>
            </a:fld>
            <a:endParaRPr lang="en-US"/>
          </a:p>
        </p:txBody>
      </p:sp>
    </p:spTree>
    <p:extLst>
      <p:ext uri="{BB962C8B-B14F-4D97-AF65-F5344CB8AC3E}">
        <p14:creationId xmlns:p14="http://schemas.microsoft.com/office/powerpoint/2010/main" val="1922572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We are keeping our agenda short today. </a:t>
            </a:r>
          </a:p>
          <a:p>
            <a:endParaRPr lang="en-US" sz="1600" dirty="0"/>
          </a:p>
          <a:p>
            <a:r>
              <a:rPr lang="en-US" sz="1600" dirty="0"/>
              <a:t>We will do our best to keep it under 30 min. </a:t>
            </a:r>
          </a:p>
        </p:txBody>
      </p:sp>
      <p:sp>
        <p:nvSpPr>
          <p:cNvPr id="4" name="Slide Number Placeholder 3"/>
          <p:cNvSpPr>
            <a:spLocks noGrp="1"/>
          </p:cNvSpPr>
          <p:nvPr>
            <p:ph type="sldNum" sz="quarter" idx="5"/>
          </p:nvPr>
        </p:nvSpPr>
        <p:spPr/>
        <p:txBody>
          <a:bodyPr/>
          <a:lstStyle/>
          <a:p>
            <a:fld id="{A259F1F4-4D43-47D9-9819-53A5DC6D2865}" type="slidenum">
              <a:rPr lang="en-US" smtClean="0"/>
              <a:t>4</a:t>
            </a:fld>
            <a:endParaRPr lang="en-US"/>
          </a:p>
        </p:txBody>
      </p:sp>
    </p:spTree>
    <p:extLst>
      <p:ext uri="{BB962C8B-B14F-4D97-AF65-F5344CB8AC3E}">
        <p14:creationId xmlns:p14="http://schemas.microsoft.com/office/powerpoint/2010/main" val="1933744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Let’s jump right into it. </a:t>
            </a:r>
          </a:p>
        </p:txBody>
      </p:sp>
      <p:sp>
        <p:nvSpPr>
          <p:cNvPr id="4" name="Slide Number Placeholder 3"/>
          <p:cNvSpPr>
            <a:spLocks noGrp="1"/>
          </p:cNvSpPr>
          <p:nvPr>
            <p:ph type="sldNum" sz="quarter" idx="5"/>
          </p:nvPr>
        </p:nvSpPr>
        <p:spPr/>
        <p:txBody>
          <a:bodyPr/>
          <a:lstStyle/>
          <a:p>
            <a:fld id="{A259F1F4-4D43-47D9-9819-53A5DC6D2865}" type="slidenum">
              <a:rPr lang="en-US" smtClean="0"/>
              <a:t>5</a:t>
            </a:fld>
            <a:endParaRPr lang="en-US"/>
          </a:p>
        </p:txBody>
      </p:sp>
    </p:spTree>
    <p:extLst>
      <p:ext uri="{BB962C8B-B14F-4D97-AF65-F5344CB8AC3E}">
        <p14:creationId xmlns:p14="http://schemas.microsoft.com/office/powerpoint/2010/main" val="740640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dirty="0"/>
              <a:t>Working from home isn’t a “one size fits all” scenario. Some people, for example, are “segregators” who need to be closed off from personal life (such as in a home office).</a:t>
            </a:r>
          </a:p>
          <a:p>
            <a:pPr marL="0" indent="0">
              <a:buNone/>
            </a:pPr>
            <a:endParaRPr lang="en-US" dirty="0"/>
          </a:p>
          <a:p>
            <a:pPr marL="0" indent="0">
              <a:buNone/>
            </a:pPr>
            <a:r>
              <a:rPr lang="en-US" dirty="0"/>
              <a:t>While others are “integrators” who work better in, say, a kitchen, living room and with kids and pets around.</a:t>
            </a:r>
          </a:p>
          <a:p>
            <a:pPr marL="0" indent="0">
              <a:buNone/>
            </a:pPr>
            <a:endParaRPr lang="en-US" dirty="0"/>
          </a:p>
          <a:p>
            <a:pPr marL="0" indent="0">
              <a:buNone/>
            </a:pPr>
            <a:r>
              <a:rPr lang="en-US" dirty="0"/>
              <a:t>We also have the early riser category; they get most of their work done in the early hours of the day. </a:t>
            </a:r>
          </a:p>
          <a:p>
            <a:pPr marL="0" indent="0">
              <a:buNone/>
            </a:pPr>
            <a:endParaRPr lang="en-US" dirty="0"/>
          </a:p>
          <a:p>
            <a:pPr marL="0" indent="0">
              <a:buNone/>
            </a:pPr>
            <a:r>
              <a:rPr lang="en-US" dirty="0"/>
              <a:t>Next are our 9 to 5ers, they spread their work out and complete tasks in the morning and well into the afternoon.</a:t>
            </a:r>
          </a:p>
          <a:p>
            <a:pPr marL="228600" indent="-228600">
              <a:buAutoNum type="arabicPeriod"/>
            </a:pPr>
            <a:endParaRPr lang="en-US" dirty="0"/>
          </a:p>
          <a:p>
            <a:pPr marL="228600" indent="-228600">
              <a:buAutoNum type="arabicPeriod"/>
            </a:pPr>
            <a:endParaRPr lang="en-US" dirty="0"/>
          </a:p>
          <a:p>
            <a:pPr marL="228600" indent="-228600">
              <a:buAutoNum type="arabicPeriod"/>
            </a:pPr>
            <a:r>
              <a:rPr lang="en-US" dirty="0"/>
              <a:t>Which category are you and your employees in? It could be one or several categories.</a:t>
            </a:r>
          </a:p>
          <a:p>
            <a:pPr marL="228600" indent="-228600">
              <a:buAutoNum type="arabicPeriod"/>
            </a:pPr>
            <a:r>
              <a:rPr lang="en-US" dirty="0"/>
              <a:t>Regardless of which category or categories we are in, determine what works best for you and your team, and discuss it. </a:t>
            </a:r>
          </a:p>
          <a:p>
            <a:endParaRPr lang="en-US" dirty="0"/>
          </a:p>
          <a:p>
            <a:endParaRPr lang="en-US" dirty="0"/>
          </a:p>
        </p:txBody>
      </p:sp>
      <p:sp>
        <p:nvSpPr>
          <p:cNvPr id="4" name="Slide Number Placeholder 3"/>
          <p:cNvSpPr>
            <a:spLocks noGrp="1"/>
          </p:cNvSpPr>
          <p:nvPr>
            <p:ph type="sldNum" sz="quarter" idx="5"/>
          </p:nvPr>
        </p:nvSpPr>
        <p:spPr/>
        <p:txBody>
          <a:bodyPr/>
          <a:lstStyle/>
          <a:p>
            <a:fld id="{A259F1F4-4D43-47D9-9819-53A5DC6D2865}" type="slidenum">
              <a:rPr lang="en-US" smtClean="0"/>
              <a:t>6</a:t>
            </a:fld>
            <a:endParaRPr lang="en-US"/>
          </a:p>
        </p:txBody>
      </p:sp>
    </p:spTree>
    <p:extLst>
      <p:ext uri="{BB962C8B-B14F-4D97-AF65-F5344CB8AC3E}">
        <p14:creationId xmlns:p14="http://schemas.microsoft.com/office/powerpoint/2010/main" val="3394777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things fall under the prime-time category:</a:t>
            </a:r>
          </a:p>
          <a:p>
            <a:r>
              <a:rPr lang="en-US" dirty="0"/>
              <a:t>                                                                               Energy Level</a:t>
            </a:r>
          </a:p>
          <a:p>
            <a:endParaRPr lang="en-US" dirty="0"/>
          </a:p>
          <a:p>
            <a:r>
              <a:rPr lang="en-US" dirty="0"/>
              <a:t>                                                                               Short Term Memory (research shows that short term memory tasks are performed best early in the day)</a:t>
            </a:r>
          </a:p>
          <a:p>
            <a:endParaRPr lang="en-US" dirty="0"/>
          </a:p>
          <a:p>
            <a:r>
              <a:rPr lang="en-US" dirty="0"/>
              <a:t>                                                                               Cognitive ability (Experts tell us that it achieves peak performance in the morning</a:t>
            </a:r>
          </a:p>
          <a:p>
            <a:endParaRPr lang="en-US" dirty="0"/>
          </a:p>
          <a:p>
            <a:r>
              <a:rPr lang="en-US" dirty="0"/>
              <a:t>How is this information applicable? </a:t>
            </a:r>
          </a:p>
          <a:p>
            <a:r>
              <a:rPr lang="en-US" dirty="0"/>
              <a:t>                                                                               Studies show that prolonged stress can lead to a decrease employee performance. </a:t>
            </a:r>
          </a:p>
          <a:p>
            <a:r>
              <a:rPr lang="en-US" dirty="0"/>
              <a:t>                                                          </a:t>
            </a:r>
          </a:p>
          <a:p>
            <a:r>
              <a:rPr lang="en-US" dirty="0"/>
              <a:t>                                                                               When I do an ergo evaluation in addition assessing physical ergonomic risk, I also consider psychological risk. </a:t>
            </a:r>
          </a:p>
          <a:p>
            <a:endParaRPr lang="en-US" dirty="0"/>
          </a:p>
          <a:p>
            <a:r>
              <a:rPr lang="en-US" dirty="0"/>
              <a:t>                                               </a:t>
            </a:r>
          </a:p>
        </p:txBody>
      </p:sp>
      <p:sp>
        <p:nvSpPr>
          <p:cNvPr id="4" name="Slide Number Placeholder 3"/>
          <p:cNvSpPr>
            <a:spLocks noGrp="1"/>
          </p:cNvSpPr>
          <p:nvPr>
            <p:ph type="sldNum" sz="quarter" idx="5"/>
          </p:nvPr>
        </p:nvSpPr>
        <p:spPr/>
        <p:txBody>
          <a:bodyPr/>
          <a:lstStyle/>
          <a:p>
            <a:fld id="{A259F1F4-4D43-47D9-9819-53A5DC6D2865}" type="slidenum">
              <a:rPr lang="en-US" smtClean="0"/>
              <a:t>7</a:t>
            </a:fld>
            <a:endParaRPr lang="en-US"/>
          </a:p>
        </p:txBody>
      </p:sp>
    </p:spTree>
    <p:extLst>
      <p:ext uri="{BB962C8B-B14F-4D97-AF65-F5344CB8AC3E}">
        <p14:creationId xmlns:p14="http://schemas.microsoft.com/office/powerpoint/2010/main" val="45501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the best way to set up a work at home space, it is helpful to understand the concept of neutral body positioning. </a:t>
            </a:r>
          </a:p>
          <a:p>
            <a:endParaRPr lang="en-US" dirty="0"/>
          </a:p>
          <a:p>
            <a:r>
              <a:rPr lang="en-US" dirty="0"/>
              <a:t>This is a comfortable working posture in which the joints are naturally aligned. </a:t>
            </a:r>
          </a:p>
        </p:txBody>
      </p:sp>
      <p:sp>
        <p:nvSpPr>
          <p:cNvPr id="4" name="Slide Number Placeholder 3"/>
          <p:cNvSpPr>
            <a:spLocks noGrp="1"/>
          </p:cNvSpPr>
          <p:nvPr>
            <p:ph type="sldNum" sz="quarter" idx="5"/>
          </p:nvPr>
        </p:nvSpPr>
        <p:spPr/>
        <p:txBody>
          <a:bodyPr/>
          <a:lstStyle/>
          <a:p>
            <a:fld id="{A259F1F4-4D43-47D9-9819-53A5DC6D2865}" type="slidenum">
              <a:rPr lang="en-US" smtClean="0"/>
              <a:t>8</a:t>
            </a:fld>
            <a:endParaRPr lang="en-US"/>
          </a:p>
        </p:txBody>
      </p:sp>
    </p:spTree>
    <p:extLst>
      <p:ext uri="{BB962C8B-B14F-4D97-AF65-F5344CB8AC3E}">
        <p14:creationId xmlns:p14="http://schemas.microsoft.com/office/powerpoint/2010/main" val="705557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begin by employing the soft touch keying method. This is where the user makes ever attempt to strike the keyboard keys lightly and relax the grip on their mouse.</a:t>
            </a:r>
          </a:p>
          <a:p>
            <a:endParaRPr lang="en-US" dirty="0"/>
          </a:p>
          <a:p>
            <a:r>
              <a:rPr lang="en-US" dirty="0"/>
              <a:t>How do we avoid working in one position too long, we set a timer or set up a calendar invite to remind us to change positions and stretch. </a:t>
            </a:r>
          </a:p>
          <a:p>
            <a:endParaRPr lang="en-US" dirty="0"/>
          </a:p>
          <a:p>
            <a:r>
              <a:rPr lang="en-US" dirty="0"/>
              <a:t>We can change our body posture by standing if we are sitting and sitting if we are standing. Simple right? </a:t>
            </a:r>
          </a:p>
          <a:p>
            <a:endParaRPr lang="en-US" dirty="0"/>
          </a:p>
          <a:p>
            <a:r>
              <a:rPr lang="en-US" dirty="0"/>
              <a:t>Its also crucial to take scheduled breaks and again take time to stretch.   </a:t>
            </a:r>
          </a:p>
          <a:p>
            <a:endParaRPr lang="en-US" dirty="0"/>
          </a:p>
          <a:p>
            <a:r>
              <a:rPr lang="en-US" dirty="0"/>
              <a:t>Also give your eyes a break. The 20 20 20 rule for example can prevent eye strain. The rule says that for every 20 minutes spent looking at a screen, a person should look at something 20 feet away for 20 seconds.</a:t>
            </a:r>
          </a:p>
        </p:txBody>
      </p:sp>
      <p:sp>
        <p:nvSpPr>
          <p:cNvPr id="4" name="Slide Number Placeholder 3"/>
          <p:cNvSpPr>
            <a:spLocks noGrp="1"/>
          </p:cNvSpPr>
          <p:nvPr>
            <p:ph type="sldNum" sz="quarter" idx="5"/>
          </p:nvPr>
        </p:nvSpPr>
        <p:spPr/>
        <p:txBody>
          <a:bodyPr/>
          <a:lstStyle/>
          <a:p>
            <a:fld id="{A259F1F4-4D43-47D9-9819-53A5DC6D2865}" type="slidenum">
              <a:rPr lang="en-US" smtClean="0"/>
              <a:t>9</a:t>
            </a:fld>
            <a:endParaRPr lang="en-US"/>
          </a:p>
        </p:txBody>
      </p:sp>
    </p:spTree>
    <p:extLst>
      <p:ext uri="{BB962C8B-B14F-4D97-AF65-F5344CB8AC3E}">
        <p14:creationId xmlns:p14="http://schemas.microsoft.com/office/powerpoint/2010/main" val="37361033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416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DCCD61-643D-44A5-A450-3A42A50CBC1E}" type="datetimeFigureOut">
              <a:rPr lang="en-US" smtClean="0"/>
              <a:t>4/27/2020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1818119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DCCD61-643D-44A5-A450-3A42A50CBC1E}" type="datetimeFigureOut">
              <a:rPr lang="en-US" smtClean="0"/>
              <a:t>4/27/2020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96291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DCCD61-643D-44A5-A450-3A42A50CBC1E}"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129688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DCCD61-643D-44A5-A450-3A42A50CBC1E}"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2987035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DCCD61-643D-44A5-A450-3A42A50CBC1E}"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179237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DCCD61-643D-44A5-A450-3A42A50CBC1E}"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3962857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2DA3B-7652-46CD-8809-A45C0626181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1B0B38C-D08D-4FDA-BAFC-8160550EE580}"/>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31B66C5-E881-4C61-B37D-274F1E890A99}"/>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453392BF-8CCF-4B7B-8AE8-F393963DD135}"/>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CC9EA442-6D16-459F-9214-CD8CC41813D9}"/>
              </a:ext>
            </a:extLst>
          </p:cNvPr>
          <p:cNvSpPr>
            <a:spLocks noGrp="1"/>
          </p:cNvSpPr>
          <p:nvPr>
            <p:ph type="sldNum" sz="quarter" idx="12"/>
          </p:nvPr>
        </p:nvSpPr>
        <p:spPr/>
        <p:txBody>
          <a:bodyPr/>
          <a:lstStyle/>
          <a:p>
            <a:fld id="{76F57AFE-2C39-4BAE-BCDE-774E66D0085F}" type="slidenum">
              <a:rPr lang="en-US" altLang="en-US" smtClean="0"/>
              <a:pPr/>
              <a:t>‹#›</a:t>
            </a:fld>
            <a:endParaRPr lang="en-US" altLang="en-US"/>
          </a:p>
        </p:txBody>
      </p:sp>
    </p:spTree>
    <p:extLst>
      <p:ext uri="{BB962C8B-B14F-4D97-AF65-F5344CB8AC3E}">
        <p14:creationId xmlns:p14="http://schemas.microsoft.com/office/powerpoint/2010/main" val="4173226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E54C6-F2F9-47F6-BAAA-2FCEDFF9DE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F23942-859B-4959-8A65-158F267CEA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21814D-AC3A-443D-A36A-A98CFECA95B8}"/>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2F6D8775-D7E0-43C2-8D48-6C9D7AAD17B5}"/>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2814D593-D582-49D8-B4F3-16CEAFF68601}"/>
              </a:ext>
            </a:extLst>
          </p:cNvPr>
          <p:cNvSpPr>
            <a:spLocks noGrp="1"/>
          </p:cNvSpPr>
          <p:nvPr>
            <p:ph type="sldNum" sz="quarter" idx="12"/>
          </p:nvPr>
        </p:nvSpPr>
        <p:spPr/>
        <p:txBody>
          <a:bodyPr/>
          <a:lstStyle/>
          <a:p>
            <a:fld id="{119C3B76-D693-40B4-9B1B-60C797183CF1}" type="slidenum">
              <a:rPr lang="en-US" altLang="en-US" smtClean="0"/>
              <a:pPr/>
              <a:t>‹#›</a:t>
            </a:fld>
            <a:endParaRPr lang="en-US" altLang="en-US"/>
          </a:p>
        </p:txBody>
      </p:sp>
    </p:spTree>
    <p:extLst>
      <p:ext uri="{BB962C8B-B14F-4D97-AF65-F5344CB8AC3E}">
        <p14:creationId xmlns:p14="http://schemas.microsoft.com/office/powerpoint/2010/main" val="2037832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7105F-F0CD-4EC4-8365-EC4C5A8C1BB0}"/>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221615C-0E80-4B36-9DA1-E290B8426287}"/>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E9415D-ADD0-4F1A-867D-400B990A00AE}"/>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0EE3A87F-96ED-41A7-998E-F59A72552EF0}"/>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87C5ED6B-9CFC-4242-93F6-26D5D5FCD8AF}"/>
              </a:ext>
            </a:extLst>
          </p:cNvPr>
          <p:cNvSpPr>
            <a:spLocks noGrp="1"/>
          </p:cNvSpPr>
          <p:nvPr>
            <p:ph type="sldNum" sz="quarter" idx="12"/>
          </p:nvPr>
        </p:nvSpPr>
        <p:spPr/>
        <p:txBody>
          <a:bodyPr/>
          <a:lstStyle/>
          <a:p>
            <a:fld id="{72D95D35-F6B2-42F7-9769-76B548639D0A}" type="slidenum">
              <a:rPr lang="en-US" altLang="en-US" smtClean="0"/>
              <a:pPr/>
              <a:t>‹#›</a:t>
            </a:fld>
            <a:endParaRPr lang="en-US" altLang="en-US"/>
          </a:p>
        </p:txBody>
      </p:sp>
    </p:spTree>
    <p:extLst>
      <p:ext uri="{BB962C8B-B14F-4D97-AF65-F5344CB8AC3E}">
        <p14:creationId xmlns:p14="http://schemas.microsoft.com/office/powerpoint/2010/main" val="225759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0582D-D035-4E7C-A38A-29092258FA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C7F265-C27B-48B1-A1BC-A6814AB508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7659E8-89B3-47F8-AEB9-0953113910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2F327A-4886-4AE5-A28F-47AB7586A6DE}"/>
              </a:ext>
            </a:extLst>
          </p:cNvPr>
          <p:cNvSpPr>
            <a:spLocks noGrp="1"/>
          </p:cNvSpPr>
          <p:nvPr>
            <p:ph type="dt" sz="half" idx="10"/>
          </p:nvPr>
        </p:nvSpPr>
        <p:spPr/>
        <p:txBody>
          <a:bodyPr/>
          <a:lstStyle/>
          <a:p>
            <a:pPr>
              <a:defRPr/>
            </a:pPr>
            <a:endParaRPr lang="en-US" altLang="en-US"/>
          </a:p>
        </p:txBody>
      </p:sp>
      <p:sp>
        <p:nvSpPr>
          <p:cNvPr id="6" name="Footer Placeholder 5">
            <a:extLst>
              <a:ext uri="{FF2B5EF4-FFF2-40B4-BE49-F238E27FC236}">
                <a16:creationId xmlns:a16="http://schemas.microsoft.com/office/drawing/2014/main" id="{8F0CD759-1EFC-48BE-8044-75AD29124614}"/>
              </a:ext>
            </a:extLst>
          </p:cNvPr>
          <p:cNvSpPr>
            <a:spLocks noGrp="1"/>
          </p:cNvSpPr>
          <p:nvPr>
            <p:ph type="ftr" sz="quarter" idx="11"/>
          </p:nvPr>
        </p:nvSpPr>
        <p:spPr/>
        <p:txBody>
          <a:bodyPr/>
          <a:lstStyle/>
          <a:p>
            <a:pPr>
              <a:defRPr/>
            </a:pPr>
            <a:endParaRPr lang="en-US" altLang="en-US"/>
          </a:p>
        </p:txBody>
      </p:sp>
      <p:sp>
        <p:nvSpPr>
          <p:cNvPr id="7" name="Slide Number Placeholder 6">
            <a:extLst>
              <a:ext uri="{FF2B5EF4-FFF2-40B4-BE49-F238E27FC236}">
                <a16:creationId xmlns:a16="http://schemas.microsoft.com/office/drawing/2014/main" id="{D233C292-0258-4AEA-827F-3042E0F9DC2B}"/>
              </a:ext>
            </a:extLst>
          </p:cNvPr>
          <p:cNvSpPr>
            <a:spLocks noGrp="1"/>
          </p:cNvSpPr>
          <p:nvPr>
            <p:ph type="sldNum" sz="quarter" idx="12"/>
          </p:nvPr>
        </p:nvSpPr>
        <p:spPr/>
        <p:txBody>
          <a:bodyPr/>
          <a:lstStyle/>
          <a:p>
            <a:fld id="{27FF371D-330B-4A9A-8D36-AC635AF6F648}" type="slidenum">
              <a:rPr lang="en-US" altLang="en-US" smtClean="0"/>
              <a:pPr/>
              <a:t>‹#›</a:t>
            </a:fld>
            <a:endParaRPr lang="en-US" altLang="en-US"/>
          </a:p>
        </p:txBody>
      </p:sp>
    </p:spTree>
    <p:extLst>
      <p:ext uri="{BB962C8B-B14F-4D97-AF65-F5344CB8AC3E}">
        <p14:creationId xmlns:p14="http://schemas.microsoft.com/office/powerpoint/2010/main" val="1845229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6778"/>
            <a:ext cx="12192000" cy="1069514"/>
          </a:xfrm>
          <a:prstGeom prst="rect">
            <a:avLst/>
          </a:prstGeom>
        </p:spPr>
        <p:txBody>
          <a:bodyPr anchor="ctr"/>
          <a:lstStyle>
            <a:lvl1pPr>
              <a:defRPr b="1" baseline="0">
                <a:solidFill>
                  <a:schemeClr val="bg1"/>
                </a:solidFill>
                <a:latin typeface="Arial" pitchFamily="34" charset="0"/>
                <a:cs typeface="Arial" pitchFamily="34" charset="0"/>
              </a:defRPr>
            </a:lvl1pPr>
          </a:lstStyle>
          <a:p>
            <a:r>
              <a:rPr lang="en-US" altLang="ko-KR" dirty="0"/>
              <a:t> Free PPT _ Click to add title</a:t>
            </a:r>
            <a:endParaRPr lang="ko-KR" altLang="en-US" dirty="0"/>
          </a:p>
        </p:txBody>
      </p:sp>
      <p:sp>
        <p:nvSpPr>
          <p:cNvPr id="3" name="Content Placeholder 2"/>
          <p:cNvSpPr>
            <a:spLocks noGrp="1"/>
          </p:cNvSpPr>
          <p:nvPr>
            <p:ph idx="1"/>
          </p:nvPr>
        </p:nvSpPr>
        <p:spPr>
          <a:xfrm>
            <a:off x="609600" y="1600201"/>
            <a:ext cx="10972800" cy="460648"/>
          </a:xfrm>
          <a:prstGeom prst="rect">
            <a:avLst/>
          </a:prstGeom>
        </p:spPr>
        <p:txBody>
          <a:bodyPr anchor="ctr"/>
          <a:lstStyle>
            <a:lvl1pPr marL="0" indent="0">
              <a:buNone/>
              <a:defRPr sz="2000">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4" name="Content Placeholder 2"/>
          <p:cNvSpPr>
            <a:spLocks noGrp="1"/>
          </p:cNvSpPr>
          <p:nvPr>
            <p:ph idx="10"/>
          </p:nvPr>
        </p:nvSpPr>
        <p:spPr>
          <a:xfrm>
            <a:off x="623392" y="2276872"/>
            <a:ext cx="10972800" cy="3600400"/>
          </a:xfrm>
          <a:prstGeom prst="rect">
            <a:avLst/>
          </a:prstGeom>
        </p:spPr>
        <p:txBody>
          <a:bodyPr lIns="396000" anchor="t"/>
          <a:lstStyle>
            <a:lvl1pPr marL="0" indent="0">
              <a:buNone/>
              <a:defRPr sz="1400">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3694015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618EC-AAAF-4452-BB90-CE25779D64D2}"/>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5CF4F8-F1C5-4678-89BF-16161848385F}"/>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8B046E8-2A94-4FBB-A483-C221B6DEFB7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DA31CF-5C3D-443E-ABAE-1B62DD814FF4}"/>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7A0FAB6-7924-46FE-A4C4-03BF47E15FF7}"/>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BB03F6-6FA9-44F1-8335-34541C8C3B73}"/>
              </a:ext>
            </a:extLst>
          </p:cNvPr>
          <p:cNvSpPr>
            <a:spLocks noGrp="1"/>
          </p:cNvSpPr>
          <p:nvPr>
            <p:ph type="dt" sz="half" idx="10"/>
          </p:nvPr>
        </p:nvSpPr>
        <p:spPr/>
        <p:txBody>
          <a:bodyPr/>
          <a:lstStyle/>
          <a:p>
            <a:pPr>
              <a:defRPr/>
            </a:pPr>
            <a:endParaRPr lang="en-US" altLang="en-US"/>
          </a:p>
        </p:txBody>
      </p:sp>
      <p:sp>
        <p:nvSpPr>
          <p:cNvPr id="8" name="Footer Placeholder 7">
            <a:extLst>
              <a:ext uri="{FF2B5EF4-FFF2-40B4-BE49-F238E27FC236}">
                <a16:creationId xmlns:a16="http://schemas.microsoft.com/office/drawing/2014/main" id="{64965CCC-1A3E-46FF-853F-E5B2AF7DA68C}"/>
              </a:ext>
            </a:extLst>
          </p:cNvPr>
          <p:cNvSpPr>
            <a:spLocks noGrp="1"/>
          </p:cNvSpPr>
          <p:nvPr>
            <p:ph type="ftr" sz="quarter" idx="11"/>
          </p:nvPr>
        </p:nvSpPr>
        <p:spPr/>
        <p:txBody>
          <a:bodyPr/>
          <a:lstStyle/>
          <a:p>
            <a:pPr>
              <a:defRPr/>
            </a:pPr>
            <a:endParaRPr lang="en-US" altLang="en-US"/>
          </a:p>
        </p:txBody>
      </p:sp>
      <p:sp>
        <p:nvSpPr>
          <p:cNvPr id="9" name="Slide Number Placeholder 8">
            <a:extLst>
              <a:ext uri="{FF2B5EF4-FFF2-40B4-BE49-F238E27FC236}">
                <a16:creationId xmlns:a16="http://schemas.microsoft.com/office/drawing/2014/main" id="{09840B7B-29F5-4B68-8B1B-F3698A455DE6}"/>
              </a:ext>
            </a:extLst>
          </p:cNvPr>
          <p:cNvSpPr>
            <a:spLocks noGrp="1"/>
          </p:cNvSpPr>
          <p:nvPr>
            <p:ph type="sldNum" sz="quarter" idx="12"/>
          </p:nvPr>
        </p:nvSpPr>
        <p:spPr/>
        <p:txBody>
          <a:bodyPr/>
          <a:lstStyle/>
          <a:p>
            <a:fld id="{01AC44EC-D80A-4088-B9A3-11FE04EAEB4C}" type="slidenum">
              <a:rPr lang="en-US" altLang="en-US" smtClean="0"/>
              <a:pPr/>
              <a:t>‹#›</a:t>
            </a:fld>
            <a:endParaRPr lang="en-US" altLang="en-US"/>
          </a:p>
        </p:txBody>
      </p:sp>
    </p:spTree>
    <p:extLst>
      <p:ext uri="{BB962C8B-B14F-4D97-AF65-F5344CB8AC3E}">
        <p14:creationId xmlns:p14="http://schemas.microsoft.com/office/powerpoint/2010/main" val="4149918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2BAF8-3EA4-4A95-97A9-91174CDC83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4E1488-873B-4721-951A-4F63F12128CF}"/>
              </a:ext>
            </a:extLst>
          </p:cNvPr>
          <p:cNvSpPr>
            <a:spLocks noGrp="1"/>
          </p:cNvSpPr>
          <p:nvPr>
            <p:ph type="dt" sz="half" idx="10"/>
          </p:nvPr>
        </p:nvSpPr>
        <p:spPr/>
        <p:txBody>
          <a:bodyPr/>
          <a:lstStyle/>
          <a:p>
            <a:pPr>
              <a:defRPr/>
            </a:pPr>
            <a:endParaRPr lang="en-US" altLang="en-US"/>
          </a:p>
        </p:txBody>
      </p:sp>
      <p:sp>
        <p:nvSpPr>
          <p:cNvPr id="4" name="Footer Placeholder 3">
            <a:extLst>
              <a:ext uri="{FF2B5EF4-FFF2-40B4-BE49-F238E27FC236}">
                <a16:creationId xmlns:a16="http://schemas.microsoft.com/office/drawing/2014/main" id="{F76C17E9-4AD7-4483-9175-479847C50C48}"/>
              </a:ext>
            </a:extLst>
          </p:cNvPr>
          <p:cNvSpPr>
            <a:spLocks noGrp="1"/>
          </p:cNvSpPr>
          <p:nvPr>
            <p:ph type="ftr" sz="quarter" idx="11"/>
          </p:nvPr>
        </p:nvSpPr>
        <p:spPr/>
        <p:txBody>
          <a:bodyPr/>
          <a:lstStyle/>
          <a:p>
            <a:pPr>
              <a:defRPr/>
            </a:pPr>
            <a:endParaRPr lang="en-US" altLang="en-US"/>
          </a:p>
        </p:txBody>
      </p:sp>
      <p:sp>
        <p:nvSpPr>
          <p:cNvPr id="5" name="Slide Number Placeholder 4">
            <a:extLst>
              <a:ext uri="{FF2B5EF4-FFF2-40B4-BE49-F238E27FC236}">
                <a16:creationId xmlns:a16="http://schemas.microsoft.com/office/drawing/2014/main" id="{3D56B0EC-D9EF-4D59-A5DB-3FF3B70852A7}"/>
              </a:ext>
            </a:extLst>
          </p:cNvPr>
          <p:cNvSpPr>
            <a:spLocks noGrp="1"/>
          </p:cNvSpPr>
          <p:nvPr>
            <p:ph type="sldNum" sz="quarter" idx="12"/>
          </p:nvPr>
        </p:nvSpPr>
        <p:spPr/>
        <p:txBody>
          <a:bodyPr/>
          <a:lstStyle/>
          <a:p>
            <a:fld id="{2C58A310-3D47-40A5-B862-3FA3AE3DEB47}" type="slidenum">
              <a:rPr lang="en-US" altLang="en-US" smtClean="0"/>
              <a:pPr/>
              <a:t>‹#›</a:t>
            </a:fld>
            <a:endParaRPr lang="en-US" altLang="en-US"/>
          </a:p>
        </p:txBody>
      </p:sp>
    </p:spTree>
    <p:extLst>
      <p:ext uri="{BB962C8B-B14F-4D97-AF65-F5344CB8AC3E}">
        <p14:creationId xmlns:p14="http://schemas.microsoft.com/office/powerpoint/2010/main" val="17099617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7BF966-2BA0-43D5-AF04-6BE7B2B0A565}"/>
              </a:ext>
            </a:extLst>
          </p:cNvPr>
          <p:cNvSpPr>
            <a:spLocks noGrp="1"/>
          </p:cNvSpPr>
          <p:nvPr>
            <p:ph type="dt" sz="half" idx="10"/>
          </p:nvPr>
        </p:nvSpPr>
        <p:spPr/>
        <p:txBody>
          <a:bodyPr/>
          <a:lstStyle/>
          <a:p>
            <a:pPr>
              <a:defRPr/>
            </a:pPr>
            <a:endParaRPr lang="en-US" altLang="en-US"/>
          </a:p>
        </p:txBody>
      </p:sp>
      <p:sp>
        <p:nvSpPr>
          <p:cNvPr id="3" name="Footer Placeholder 2">
            <a:extLst>
              <a:ext uri="{FF2B5EF4-FFF2-40B4-BE49-F238E27FC236}">
                <a16:creationId xmlns:a16="http://schemas.microsoft.com/office/drawing/2014/main" id="{21D069A0-F20F-4FAE-BF2A-77B61E36E316}"/>
              </a:ext>
            </a:extLst>
          </p:cNvPr>
          <p:cNvSpPr>
            <a:spLocks noGrp="1"/>
          </p:cNvSpPr>
          <p:nvPr>
            <p:ph type="ftr" sz="quarter" idx="11"/>
          </p:nvPr>
        </p:nvSpPr>
        <p:spPr/>
        <p:txBody>
          <a:bodyPr/>
          <a:lstStyle/>
          <a:p>
            <a:pPr>
              <a:defRPr/>
            </a:pPr>
            <a:endParaRPr lang="en-US" altLang="en-US"/>
          </a:p>
        </p:txBody>
      </p:sp>
      <p:sp>
        <p:nvSpPr>
          <p:cNvPr id="4" name="Slide Number Placeholder 3">
            <a:extLst>
              <a:ext uri="{FF2B5EF4-FFF2-40B4-BE49-F238E27FC236}">
                <a16:creationId xmlns:a16="http://schemas.microsoft.com/office/drawing/2014/main" id="{5CD7C582-F620-48B1-B8DE-9B0D2F5B0E85}"/>
              </a:ext>
            </a:extLst>
          </p:cNvPr>
          <p:cNvSpPr>
            <a:spLocks noGrp="1"/>
          </p:cNvSpPr>
          <p:nvPr>
            <p:ph type="sldNum" sz="quarter" idx="12"/>
          </p:nvPr>
        </p:nvSpPr>
        <p:spPr/>
        <p:txBody>
          <a:bodyPr/>
          <a:lstStyle/>
          <a:p>
            <a:fld id="{532CADCC-A538-499B-A368-755512AE0788}" type="slidenum">
              <a:rPr lang="en-US" altLang="en-US" smtClean="0"/>
              <a:pPr/>
              <a:t>‹#›</a:t>
            </a:fld>
            <a:endParaRPr lang="en-US" altLang="en-US"/>
          </a:p>
        </p:txBody>
      </p:sp>
    </p:spTree>
    <p:extLst>
      <p:ext uri="{BB962C8B-B14F-4D97-AF65-F5344CB8AC3E}">
        <p14:creationId xmlns:p14="http://schemas.microsoft.com/office/powerpoint/2010/main" val="2132801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75C1A-C372-4C43-AAAD-2674B767181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83F6DC0-F052-4B2E-AEED-5DBC114897FC}"/>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1998C2-1751-4987-9B2A-CDB8D4ABF668}"/>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76160BD-C2AE-4713-B9FD-4A1D5B6C3189}"/>
              </a:ext>
            </a:extLst>
          </p:cNvPr>
          <p:cNvSpPr>
            <a:spLocks noGrp="1"/>
          </p:cNvSpPr>
          <p:nvPr>
            <p:ph type="dt" sz="half" idx="10"/>
          </p:nvPr>
        </p:nvSpPr>
        <p:spPr/>
        <p:txBody>
          <a:bodyPr/>
          <a:lstStyle/>
          <a:p>
            <a:pPr>
              <a:defRPr/>
            </a:pPr>
            <a:endParaRPr lang="en-US" altLang="en-US"/>
          </a:p>
        </p:txBody>
      </p:sp>
      <p:sp>
        <p:nvSpPr>
          <p:cNvPr id="6" name="Footer Placeholder 5">
            <a:extLst>
              <a:ext uri="{FF2B5EF4-FFF2-40B4-BE49-F238E27FC236}">
                <a16:creationId xmlns:a16="http://schemas.microsoft.com/office/drawing/2014/main" id="{A699B55C-8188-42DA-9A17-0FB5F1BE6162}"/>
              </a:ext>
            </a:extLst>
          </p:cNvPr>
          <p:cNvSpPr>
            <a:spLocks noGrp="1"/>
          </p:cNvSpPr>
          <p:nvPr>
            <p:ph type="ftr" sz="quarter" idx="11"/>
          </p:nvPr>
        </p:nvSpPr>
        <p:spPr/>
        <p:txBody>
          <a:bodyPr/>
          <a:lstStyle/>
          <a:p>
            <a:pPr>
              <a:defRPr/>
            </a:pPr>
            <a:endParaRPr lang="en-US" altLang="en-US"/>
          </a:p>
        </p:txBody>
      </p:sp>
      <p:sp>
        <p:nvSpPr>
          <p:cNvPr id="7" name="Slide Number Placeholder 6">
            <a:extLst>
              <a:ext uri="{FF2B5EF4-FFF2-40B4-BE49-F238E27FC236}">
                <a16:creationId xmlns:a16="http://schemas.microsoft.com/office/drawing/2014/main" id="{8DBF76BA-D5ED-41CB-9E8D-C21557B2C3FF}"/>
              </a:ext>
            </a:extLst>
          </p:cNvPr>
          <p:cNvSpPr>
            <a:spLocks noGrp="1"/>
          </p:cNvSpPr>
          <p:nvPr>
            <p:ph type="sldNum" sz="quarter" idx="12"/>
          </p:nvPr>
        </p:nvSpPr>
        <p:spPr/>
        <p:txBody>
          <a:bodyPr/>
          <a:lstStyle/>
          <a:p>
            <a:fld id="{49293170-AE74-4ADB-809F-3617D1064708}" type="slidenum">
              <a:rPr lang="en-US" altLang="en-US" smtClean="0"/>
              <a:pPr/>
              <a:t>‹#›</a:t>
            </a:fld>
            <a:endParaRPr lang="en-US" altLang="en-US"/>
          </a:p>
        </p:txBody>
      </p:sp>
    </p:spTree>
    <p:extLst>
      <p:ext uri="{BB962C8B-B14F-4D97-AF65-F5344CB8AC3E}">
        <p14:creationId xmlns:p14="http://schemas.microsoft.com/office/powerpoint/2010/main" val="401051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6C85-CD81-451E-A8E7-1E3F650693B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BBAEFC4-99F9-417D-B10E-6FAF008697E9}"/>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FD6D3A2-C8F8-42E7-B010-675C3302D16A}"/>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21DFE62-EB63-4A87-9E37-B1C0486BF49F}"/>
              </a:ext>
            </a:extLst>
          </p:cNvPr>
          <p:cNvSpPr>
            <a:spLocks noGrp="1"/>
          </p:cNvSpPr>
          <p:nvPr>
            <p:ph type="dt" sz="half" idx="10"/>
          </p:nvPr>
        </p:nvSpPr>
        <p:spPr/>
        <p:txBody>
          <a:bodyPr/>
          <a:lstStyle/>
          <a:p>
            <a:pPr>
              <a:defRPr/>
            </a:pPr>
            <a:endParaRPr lang="en-US" altLang="en-US"/>
          </a:p>
        </p:txBody>
      </p:sp>
      <p:sp>
        <p:nvSpPr>
          <p:cNvPr id="6" name="Footer Placeholder 5">
            <a:extLst>
              <a:ext uri="{FF2B5EF4-FFF2-40B4-BE49-F238E27FC236}">
                <a16:creationId xmlns:a16="http://schemas.microsoft.com/office/drawing/2014/main" id="{8AF1B73D-A26A-40F6-8F6D-3C23654765F8}"/>
              </a:ext>
            </a:extLst>
          </p:cNvPr>
          <p:cNvSpPr>
            <a:spLocks noGrp="1"/>
          </p:cNvSpPr>
          <p:nvPr>
            <p:ph type="ftr" sz="quarter" idx="11"/>
          </p:nvPr>
        </p:nvSpPr>
        <p:spPr/>
        <p:txBody>
          <a:bodyPr/>
          <a:lstStyle/>
          <a:p>
            <a:pPr>
              <a:defRPr/>
            </a:pPr>
            <a:endParaRPr lang="en-US" altLang="en-US"/>
          </a:p>
        </p:txBody>
      </p:sp>
      <p:sp>
        <p:nvSpPr>
          <p:cNvPr id="7" name="Slide Number Placeholder 6">
            <a:extLst>
              <a:ext uri="{FF2B5EF4-FFF2-40B4-BE49-F238E27FC236}">
                <a16:creationId xmlns:a16="http://schemas.microsoft.com/office/drawing/2014/main" id="{ADF97F75-FA89-41CC-A4F4-1D94CDE50421}"/>
              </a:ext>
            </a:extLst>
          </p:cNvPr>
          <p:cNvSpPr>
            <a:spLocks noGrp="1"/>
          </p:cNvSpPr>
          <p:nvPr>
            <p:ph type="sldNum" sz="quarter" idx="12"/>
          </p:nvPr>
        </p:nvSpPr>
        <p:spPr/>
        <p:txBody>
          <a:bodyPr/>
          <a:lstStyle/>
          <a:p>
            <a:fld id="{97A21E68-DB38-444F-8FC2-B1618288D74C}" type="slidenum">
              <a:rPr lang="en-US" altLang="en-US" smtClean="0"/>
              <a:pPr/>
              <a:t>‹#›</a:t>
            </a:fld>
            <a:endParaRPr lang="en-US" altLang="en-US"/>
          </a:p>
        </p:txBody>
      </p:sp>
    </p:spTree>
    <p:extLst>
      <p:ext uri="{BB962C8B-B14F-4D97-AF65-F5344CB8AC3E}">
        <p14:creationId xmlns:p14="http://schemas.microsoft.com/office/powerpoint/2010/main" val="34161866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09484-E3F5-4A35-8CD0-B59CF04D55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4A7A4-B603-415B-96DC-37D18CFDB7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0786AD-40FF-427A-98A7-74AD570A1DF9}"/>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D9EF2ED9-963B-42BA-9763-D48941A60B70}"/>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48F97FB2-100D-4752-8F32-3DEA8CA7D6FA}"/>
              </a:ext>
            </a:extLst>
          </p:cNvPr>
          <p:cNvSpPr>
            <a:spLocks noGrp="1"/>
          </p:cNvSpPr>
          <p:nvPr>
            <p:ph type="sldNum" sz="quarter" idx="12"/>
          </p:nvPr>
        </p:nvSpPr>
        <p:spPr/>
        <p:txBody>
          <a:bodyPr/>
          <a:lstStyle/>
          <a:p>
            <a:fld id="{E96E7487-2D4A-4A34-9A3B-4EB52B379666}" type="slidenum">
              <a:rPr lang="en-US" altLang="en-US" smtClean="0"/>
              <a:pPr/>
              <a:t>‹#›</a:t>
            </a:fld>
            <a:endParaRPr lang="en-US" altLang="en-US"/>
          </a:p>
        </p:txBody>
      </p:sp>
    </p:spTree>
    <p:extLst>
      <p:ext uri="{BB962C8B-B14F-4D97-AF65-F5344CB8AC3E}">
        <p14:creationId xmlns:p14="http://schemas.microsoft.com/office/powerpoint/2010/main" val="3641635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4EBD81-4283-4595-AC65-8CF8D39DBDE0}"/>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8AA5F3-D019-401F-A4CD-D6ADE534C5F8}"/>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B61228-AC69-48CD-A34D-C717F74AB675}"/>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C88CDC36-BB5F-48AD-8CDA-5B304E8FA8FA}"/>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60DA0EE1-4138-4AA1-B28A-DC8F3DC153B2}"/>
              </a:ext>
            </a:extLst>
          </p:cNvPr>
          <p:cNvSpPr>
            <a:spLocks noGrp="1"/>
          </p:cNvSpPr>
          <p:nvPr>
            <p:ph type="sldNum" sz="quarter" idx="12"/>
          </p:nvPr>
        </p:nvSpPr>
        <p:spPr/>
        <p:txBody>
          <a:bodyPr/>
          <a:lstStyle/>
          <a:p>
            <a:fld id="{652C2B93-EA29-421C-AFD5-00F3C06D6780}" type="slidenum">
              <a:rPr lang="en-US" altLang="en-US" smtClean="0"/>
              <a:pPr/>
              <a:t>‹#›</a:t>
            </a:fld>
            <a:endParaRPr lang="en-US" altLang="en-US"/>
          </a:p>
        </p:txBody>
      </p:sp>
    </p:spTree>
    <p:extLst>
      <p:ext uri="{BB962C8B-B14F-4D97-AF65-F5344CB8AC3E}">
        <p14:creationId xmlns:p14="http://schemas.microsoft.com/office/powerpoint/2010/main" val="30669634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762000"/>
            <a:ext cx="10058400" cy="1143000"/>
          </a:xfrm>
        </p:spPr>
        <p:txBody>
          <a:bodyPr/>
          <a:lstStyle/>
          <a:p>
            <a:r>
              <a:rPr lang="en-US"/>
              <a:t>Click to edit Master title style</a:t>
            </a:r>
          </a:p>
        </p:txBody>
      </p:sp>
      <p:sp>
        <p:nvSpPr>
          <p:cNvPr id="3" name="Text Placeholder 2"/>
          <p:cNvSpPr>
            <a:spLocks noGrp="1"/>
          </p:cNvSpPr>
          <p:nvPr>
            <p:ph type="body" sz="half" idx="1"/>
          </p:nvPr>
        </p:nvSpPr>
        <p:spPr>
          <a:xfrm>
            <a:off x="1422400" y="2057400"/>
            <a:ext cx="4927600"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553200" y="2057400"/>
            <a:ext cx="4927600" cy="4191000"/>
          </a:xfrm>
        </p:spPr>
        <p:txBody>
          <a:bodyPr/>
          <a:lstStyle/>
          <a:p>
            <a:pPr lvl="0"/>
            <a:endParaRPr lang="en-US" noProof="0"/>
          </a:p>
        </p:txBody>
      </p:sp>
    </p:spTree>
    <p:extLst>
      <p:ext uri="{BB962C8B-B14F-4D97-AF65-F5344CB8AC3E}">
        <p14:creationId xmlns:p14="http://schemas.microsoft.com/office/powerpoint/2010/main" val="1376727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BB338-45C3-4F46-BE61-3C3A002EA9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CDE55E-2F61-4CF5-9710-67C31A1386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18491C-DABB-4190-91D2-B9B772642A5A}"/>
              </a:ext>
            </a:extLst>
          </p:cNvPr>
          <p:cNvSpPr>
            <a:spLocks noGrp="1"/>
          </p:cNvSpPr>
          <p:nvPr>
            <p:ph type="dt" sz="half" idx="10"/>
          </p:nvPr>
        </p:nvSpPr>
        <p:spPr/>
        <p:txBody>
          <a:bodyPr/>
          <a:lstStyle/>
          <a:p>
            <a:fld id="{B57543E3-6729-42A3-B92F-A97EF01EA1C5}" type="datetimeFigureOut">
              <a:rPr lang="en-US" smtClean="0"/>
              <a:t>4/27/2020</a:t>
            </a:fld>
            <a:endParaRPr lang="en-US"/>
          </a:p>
        </p:txBody>
      </p:sp>
      <p:sp>
        <p:nvSpPr>
          <p:cNvPr id="5" name="Footer Placeholder 4">
            <a:extLst>
              <a:ext uri="{FF2B5EF4-FFF2-40B4-BE49-F238E27FC236}">
                <a16:creationId xmlns:a16="http://schemas.microsoft.com/office/drawing/2014/main" id="{344D149D-06B7-43E2-ABBC-9EAEE65244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CAC1B6-7CCD-4B30-A73A-4D1A6A2BAB6A}"/>
              </a:ext>
            </a:extLst>
          </p:cNvPr>
          <p:cNvSpPr>
            <a:spLocks noGrp="1"/>
          </p:cNvSpPr>
          <p:nvPr>
            <p:ph type="sldNum" sz="quarter" idx="12"/>
          </p:nvPr>
        </p:nvSpPr>
        <p:spPr/>
        <p:txBody>
          <a:bodyPr/>
          <a:lstStyle/>
          <a:p>
            <a:fld id="{9F97AB75-E01C-4768-B957-1074AC45E4A4}" type="slidenum">
              <a:rPr lang="en-US" smtClean="0"/>
              <a:t>‹#›</a:t>
            </a:fld>
            <a:endParaRPr lang="en-US"/>
          </a:p>
        </p:txBody>
      </p:sp>
    </p:spTree>
    <p:extLst>
      <p:ext uri="{BB962C8B-B14F-4D97-AF65-F5344CB8AC3E}">
        <p14:creationId xmlns:p14="http://schemas.microsoft.com/office/powerpoint/2010/main" val="389794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49A93-C8BB-4F1F-8125-0FD03783B3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C4A4AE-6EBE-41EF-B7D1-BE7F8DC647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80A54E-EB62-42C3-BD1F-DF9875BFFED2}"/>
              </a:ext>
            </a:extLst>
          </p:cNvPr>
          <p:cNvSpPr>
            <a:spLocks noGrp="1"/>
          </p:cNvSpPr>
          <p:nvPr>
            <p:ph type="dt" sz="half" idx="10"/>
          </p:nvPr>
        </p:nvSpPr>
        <p:spPr/>
        <p:txBody>
          <a:bodyPr/>
          <a:lstStyle/>
          <a:p>
            <a:fld id="{B57543E3-6729-42A3-B92F-A97EF01EA1C5}" type="datetimeFigureOut">
              <a:rPr lang="en-US" smtClean="0"/>
              <a:t>4/27/2020</a:t>
            </a:fld>
            <a:endParaRPr lang="en-US"/>
          </a:p>
        </p:txBody>
      </p:sp>
      <p:sp>
        <p:nvSpPr>
          <p:cNvPr id="5" name="Footer Placeholder 4">
            <a:extLst>
              <a:ext uri="{FF2B5EF4-FFF2-40B4-BE49-F238E27FC236}">
                <a16:creationId xmlns:a16="http://schemas.microsoft.com/office/drawing/2014/main" id="{47A00904-4D09-464C-A81C-8E291901DF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BCF61-E47F-4774-9A79-B8182424FE79}"/>
              </a:ext>
            </a:extLst>
          </p:cNvPr>
          <p:cNvSpPr>
            <a:spLocks noGrp="1"/>
          </p:cNvSpPr>
          <p:nvPr>
            <p:ph type="sldNum" sz="quarter" idx="12"/>
          </p:nvPr>
        </p:nvSpPr>
        <p:spPr/>
        <p:txBody>
          <a:bodyPr/>
          <a:lstStyle/>
          <a:p>
            <a:fld id="{9F97AB75-E01C-4768-B957-1074AC45E4A4}" type="slidenum">
              <a:rPr lang="en-US" smtClean="0"/>
              <a:t>‹#›</a:t>
            </a:fld>
            <a:endParaRPr lang="en-US"/>
          </a:p>
        </p:txBody>
      </p:sp>
    </p:spTree>
    <p:extLst>
      <p:ext uri="{BB962C8B-B14F-4D97-AF65-F5344CB8AC3E}">
        <p14:creationId xmlns:p14="http://schemas.microsoft.com/office/powerpoint/2010/main" val="367691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069514"/>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dirty="0"/>
              <a:t>Free PPT _ Click to add title</a:t>
            </a:r>
            <a:endParaRPr lang="ko-KR" altLang="en-US" dirty="0"/>
          </a:p>
        </p:txBody>
      </p:sp>
      <p:sp>
        <p:nvSpPr>
          <p:cNvPr id="4" name="Content Placeholder 2"/>
          <p:cNvSpPr>
            <a:spLocks noGrp="1"/>
          </p:cNvSpPr>
          <p:nvPr>
            <p:ph idx="1"/>
          </p:nvPr>
        </p:nvSpPr>
        <p:spPr>
          <a:xfrm>
            <a:off x="2831637" y="1268760"/>
            <a:ext cx="8750763" cy="460648"/>
          </a:xfrm>
          <a:prstGeom prst="rect">
            <a:avLst/>
          </a:prstGeom>
        </p:spPr>
        <p:txBody>
          <a:bodyPr anchor="ctr"/>
          <a:lstStyle>
            <a:lvl1pPr marL="0" indent="0">
              <a:buNone/>
              <a:defRPr sz="2000">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2845429" y="1844825"/>
            <a:ext cx="8750763" cy="4147865"/>
          </a:xfrm>
          <a:prstGeom prst="rect">
            <a:avLst/>
          </a:prstGeom>
        </p:spPr>
        <p:txBody>
          <a:bodyPr lIns="396000" anchor="t"/>
          <a:lstStyle>
            <a:lvl1pPr marL="0" indent="0">
              <a:buNone/>
              <a:defRPr sz="1400">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2326818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4AA13-95EF-4FF9-943A-B49EEBE8D3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FAEBF8-DBAB-4E88-9B50-B88175D23A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9DB9CD-23E9-4314-B045-7084D5929B48}"/>
              </a:ext>
            </a:extLst>
          </p:cNvPr>
          <p:cNvSpPr>
            <a:spLocks noGrp="1"/>
          </p:cNvSpPr>
          <p:nvPr>
            <p:ph type="dt" sz="half" idx="10"/>
          </p:nvPr>
        </p:nvSpPr>
        <p:spPr/>
        <p:txBody>
          <a:bodyPr/>
          <a:lstStyle/>
          <a:p>
            <a:fld id="{B57543E3-6729-42A3-B92F-A97EF01EA1C5}" type="datetimeFigureOut">
              <a:rPr lang="en-US" smtClean="0"/>
              <a:t>4/27/2020</a:t>
            </a:fld>
            <a:endParaRPr lang="en-US"/>
          </a:p>
        </p:txBody>
      </p:sp>
      <p:sp>
        <p:nvSpPr>
          <p:cNvPr id="5" name="Footer Placeholder 4">
            <a:extLst>
              <a:ext uri="{FF2B5EF4-FFF2-40B4-BE49-F238E27FC236}">
                <a16:creationId xmlns:a16="http://schemas.microsoft.com/office/drawing/2014/main" id="{8512EE9A-674C-449A-961C-79DA8B03A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1A0A11-1CFC-4EA9-BE7B-3AE58668A143}"/>
              </a:ext>
            </a:extLst>
          </p:cNvPr>
          <p:cNvSpPr>
            <a:spLocks noGrp="1"/>
          </p:cNvSpPr>
          <p:nvPr>
            <p:ph type="sldNum" sz="quarter" idx="12"/>
          </p:nvPr>
        </p:nvSpPr>
        <p:spPr/>
        <p:txBody>
          <a:bodyPr/>
          <a:lstStyle/>
          <a:p>
            <a:fld id="{9F97AB75-E01C-4768-B957-1074AC45E4A4}" type="slidenum">
              <a:rPr lang="en-US" smtClean="0"/>
              <a:t>‹#›</a:t>
            </a:fld>
            <a:endParaRPr lang="en-US"/>
          </a:p>
        </p:txBody>
      </p:sp>
    </p:spTree>
    <p:extLst>
      <p:ext uri="{BB962C8B-B14F-4D97-AF65-F5344CB8AC3E}">
        <p14:creationId xmlns:p14="http://schemas.microsoft.com/office/powerpoint/2010/main" val="234297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DD239-B7C9-41E4-B1B3-2B6C256C2F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02A2FA-CC06-44A9-8233-BE77B774F6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809B79-AEE9-43E1-9A09-6EC6D6401B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48CDE0-8955-460C-955F-19F764E19D1A}"/>
              </a:ext>
            </a:extLst>
          </p:cNvPr>
          <p:cNvSpPr>
            <a:spLocks noGrp="1"/>
          </p:cNvSpPr>
          <p:nvPr>
            <p:ph type="dt" sz="half" idx="10"/>
          </p:nvPr>
        </p:nvSpPr>
        <p:spPr/>
        <p:txBody>
          <a:bodyPr/>
          <a:lstStyle/>
          <a:p>
            <a:fld id="{B57543E3-6729-42A3-B92F-A97EF01EA1C5}" type="datetimeFigureOut">
              <a:rPr lang="en-US" smtClean="0"/>
              <a:t>4/27/2020</a:t>
            </a:fld>
            <a:endParaRPr lang="en-US"/>
          </a:p>
        </p:txBody>
      </p:sp>
      <p:sp>
        <p:nvSpPr>
          <p:cNvPr id="6" name="Footer Placeholder 5">
            <a:extLst>
              <a:ext uri="{FF2B5EF4-FFF2-40B4-BE49-F238E27FC236}">
                <a16:creationId xmlns:a16="http://schemas.microsoft.com/office/drawing/2014/main" id="{A914319A-EA6B-4076-9A47-992452E477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B00C4-0E17-4E94-BD59-DDD85AC00CCF}"/>
              </a:ext>
            </a:extLst>
          </p:cNvPr>
          <p:cNvSpPr>
            <a:spLocks noGrp="1"/>
          </p:cNvSpPr>
          <p:nvPr>
            <p:ph type="sldNum" sz="quarter" idx="12"/>
          </p:nvPr>
        </p:nvSpPr>
        <p:spPr/>
        <p:txBody>
          <a:bodyPr/>
          <a:lstStyle/>
          <a:p>
            <a:fld id="{9F97AB75-E01C-4768-B957-1074AC45E4A4}" type="slidenum">
              <a:rPr lang="en-US" smtClean="0"/>
              <a:t>‹#›</a:t>
            </a:fld>
            <a:endParaRPr lang="en-US"/>
          </a:p>
        </p:txBody>
      </p:sp>
    </p:spTree>
    <p:extLst>
      <p:ext uri="{BB962C8B-B14F-4D97-AF65-F5344CB8AC3E}">
        <p14:creationId xmlns:p14="http://schemas.microsoft.com/office/powerpoint/2010/main" val="345968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4D6BC-6F21-41E0-9034-09E798B0C4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5A5795-6415-457C-A587-646CE4B45F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D1736E-E5EA-4885-A6C9-BFEF523DD5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D059E4-EBC0-4E4A-A57C-5503189347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2A61B7-3473-4A2C-BFF4-AF646F367E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7A43B5-25CE-4AAA-A81F-6FC1EB6BBF60}"/>
              </a:ext>
            </a:extLst>
          </p:cNvPr>
          <p:cNvSpPr>
            <a:spLocks noGrp="1"/>
          </p:cNvSpPr>
          <p:nvPr>
            <p:ph type="dt" sz="half" idx="10"/>
          </p:nvPr>
        </p:nvSpPr>
        <p:spPr/>
        <p:txBody>
          <a:bodyPr/>
          <a:lstStyle/>
          <a:p>
            <a:fld id="{B57543E3-6729-42A3-B92F-A97EF01EA1C5}" type="datetimeFigureOut">
              <a:rPr lang="en-US" smtClean="0"/>
              <a:t>4/27/2020</a:t>
            </a:fld>
            <a:endParaRPr lang="en-US"/>
          </a:p>
        </p:txBody>
      </p:sp>
      <p:sp>
        <p:nvSpPr>
          <p:cNvPr id="8" name="Footer Placeholder 7">
            <a:extLst>
              <a:ext uri="{FF2B5EF4-FFF2-40B4-BE49-F238E27FC236}">
                <a16:creationId xmlns:a16="http://schemas.microsoft.com/office/drawing/2014/main" id="{6C06CC08-63C9-41DD-BCD1-934265C66F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32C4CA-33D2-40CB-8A1F-C5421897834E}"/>
              </a:ext>
            </a:extLst>
          </p:cNvPr>
          <p:cNvSpPr>
            <a:spLocks noGrp="1"/>
          </p:cNvSpPr>
          <p:nvPr>
            <p:ph type="sldNum" sz="quarter" idx="12"/>
          </p:nvPr>
        </p:nvSpPr>
        <p:spPr/>
        <p:txBody>
          <a:bodyPr/>
          <a:lstStyle/>
          <a:p>
            <a:fld id="{9F97AB75-E01C-4768-B957-1074AC45E4A4}" type="slidenum">
              <a:rPr lang="en-US" smtClean="0"/>
              <a:t>‹#›</a:t>
            </a:fld>
            <a:endParaRPr lang="en-US"/>
          </a:p>
        </p:txBody>
      </p:sp>
    </p:spTree>
    <p:extLst>
      <p:ext uri="{BB962C8B-B14F-4D97-AF65-F5344CB8AC3E}">
        <p14:creationId xmlns:p14="http://schemas.microsoft.com/office/powerpoint/2010/main" val="284623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02ADA-8748-4FE8-A311-8A4D58FFBD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7DAF27-E370-4D0B-9186-C4C106321BFC}"/>
              </a:ext>
            </a:extLst>
          </p:cNvPr>
          <p:cNvSpPr>
            <a:spLocks noGrp="1"/>
          </p:cNvSpPr>
          <p:nvPr>
            <p:ph type="dt" sz="half" idx="10"/>
          </p:nvPr>
        </p:nvSpPr>
        <p:spPr/>
        <p:txBody>
          <a:bodyPr/>
          <a:lstStyle/>
          <a:p>
            <a:fld id="{B57543E3-6729-42A3-B92F-A97EF01EA1C5}" type="datetimeFigureOut">
              <a:rPr lang="en-US" smtClean="0"/>
              <a:t>4/27/2020</a:t>
            </a:fld>
            <a:endParaRPr lang="en-US"/>
          </a:p>
        </p:txBody>
      </p:sp>
      <p:sp>
        <p:nvSpPr>
          <p:cNvPr id="4" name="Footer Placeholder 3">
            <a:extLst>
              <a:ext uri="{FF2B5EF4-FFF2-40B4-BE49-F238E27FC236}">
                <a16:creationId xmlns:a16="http://schemas.microsoft.com/office/drawing/2014/main" id="{85186C1E-E9A0-4D42-9644-88ACB466B2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401CE0-F57D-4D07-A841-F2A033602593}"/>
              </a:ext>
            </a:extLst>
          </p:cNvPr>
          <p:cNvSpPr>
            <a:spLocks noGrp="1"/>
          </p:cNvSpPr>
          <p:nvPr>
            <p:ph type="sldNum" sz="quarter" idx="12"/>
          </p:nvPr>
        </p:nvSpPr>
        <p:spPr/>
        <p:txBody>
          <a:bodyPr/>
          <a:lstStyle/>
          <a:p>
            <a:fld id="{9F97AB75-E01C-4768-B957-1074AC45E4A4}" type="slidenum">
              <a:rPr lang="en-US" smtClean="0"/>
              <a:t>‹#›</a:t>
            </a:fld>
            <a:endParaRPr lang="en-US"/>
          </a:p>
        </p:txBody>
      </p:sp>
    </p:spTree>
    <p:extLst>
      <p:ext uri="{BB962C8B-B14F-4D97-AF65-F5344CB8AC3E}">
        <p14:creationId xmlns:p14="http://schemas.microsoft.com/office/powerpoint/2010/main" val="288305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99A56C-6B1D-46DA-95AE-E16192D5EAAE}"/>
              </a:ext>
            </a:extLst>
          </p:cNvPr>
          <p:cNvSpPr>
            <a:spLocks noGrp="1"/>
          </p:cNvSpPr>
          <p:nvPr>
            <p:ph type="dt" sz="half" idx="10"/>
          </p:nvPr>
        </p:nvSpPr>
        <p:spPr/>
        <p:txBody>
          <a:bodyPr/>
          <a:lstStyle/>
          <a:p>
            <a:fld id="{B57543E3-6729-42A3-B92F-A97EF01EA1C5}" type="datetimeFigureOut">
              <a:rPr lang="en-US" smtClean="0"/>
              <a:t>4/27/2020</a:t>
            </a:fld>
            <a:endParaRPr lang="en-US"/>
          </a:p>
        </p:txBody>
      </p:sp>
      <p:sp>
        <p:nvSpPr>
          <p:cNvPr id="3" name="Footer Placeholder 2">
            <a:extLst>
              <a:ext uri="{FF2B5EF4-FFF2-40B4-BE49-F238E27FC236}">
                <a16:creationId xmlns:a16="http://schemas.microsoft.com/office/drawing/2014/main" id="{D5F5933B-7419-4C05-8F04-16CF7B1A59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F89925-B92D-44D9-9FD4-5689B6360910}"/>
              </a:ext>
            </a:extLst>
          </p:cNvPr>
          <p:cNvSpPr>
            <a:spLocks noGrp="1"/>
          </p:cNvSpPr>
          <p:nvPr>
            <p:ph type="sldNum" sz="quarter" idx="12"/>
          </p:nvPr>
        </p:nvSpPr>
        <p:spPr/>
        <p:txBody>
          <a:bodyPr/>
          <a:lstStyle/>
          <a:p>
            <a:fld id="{9F97AB75-E01C-4768-B957-1074AC45E4A4}" type="slidenum">
              <a:rPr lang="en-US" smtClean="0"/>
              <a:t>‹#›</a:t>
            </a:fld>
            <a:endParaRPr lang="en-US"/>
          </a:p>
        </p:txBody>
      </p:sp>
    </p:spTree>
    <p:extLst>
      <p:ext uri="{BB962C8B-B14F-4D97-AF65-F5344CB8AC3E}">
        <p14:creationId xmlns:p14="http://schemas.microsoft.com/office/powerpoint/2010/main" val="120811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3D568-D827-4E0E-87BF-3BE30752A1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A128D4-E478-4D66-A700-01698CF2F4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780575-0AEB-48D9-A492-905554EC3E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7C6639-D8E9-4D05-912B-F1C8976289A8}"/>
              </a:ext>
            </a:extLst>
          </p:cNvPr>
          <p:cNvSpPr>
            <a:spLocks noGrp="1"/>
          </p:cNvSpPr>
          <p:nvPr>
            <p:ph type="dt" sz="half" idx="10"/>
          </p:nvPr>
        </p:nvSpPr>
        <p:spPr/>
        <p:txBody>
          <a:bodyPr/>
          <a:lstStyle/>
          <a:p>
            <a:fld id="{B57543E3-6729-42A3-B92F-A97EF01EA1C5}" type="datetimeFigureOut">
              <a:rPr lang="en-US" smtClean="0"/>
              <a:t>4/27/2020</a:t>
            </a:fld>
            <a:endParaRPr lang="en-US"/>
          </a:p>
        </p:txBody>
      </p:sp>
      <p:sp>
        <p:nvSpPr>
          <p:cNvPr id="6" name="Footer Placeholder 5">
            <a:extLst>
              <a:ext uri="{FF2B5EF4-FFF2-40B4-BE49-F238E27FC236}">
                <a16:creationId xmlns:a16="http://schemas.microsoft.com/office/drawing/2014/main" id="{61C76F38-9069-400A-8E18-83ABB646DB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4BE1AB-3FEA-4731-9D5F-AA2E3CAAEE4E}"/>
              </a:ext>
            </a:extLst>
          </p:cNvPr>
          <p:cNvSpPr>
            <a:spLocks noGrp="1"/>
          </p:cNvSpPr>
          <p:nvPr>
            <p:ph type="sldNum" sz="quarter" idx="12"/>
          </p:nvPr>
        </p:nvSpPr>
        <p:spPr/>
        <p:txBody>
          <a:bodyPr/>
          <a:lstStyle/>
          <a:p>
            <a:fld id="{9F97AB75-E01C-4768-B957-1074AC45E4A4}" type="slidenum">
              <a:rPr lang="en-US" smtClean="0"/>
              <a:t>‹#›</a:t>
            </a:fld>
            <a:endParaRPr lang="en-US"/>
          </a:p>
        </p:txBody>
      </p:sp>
    </p:spTree>
    <p:extLst>
      <p:ext uri="{BB962C8B-B14F-4D97-AF65-F5344CB8AC3E}">
        <p14:creationId xmlns:p14="http://schemas.microsoft.com/office/powerpoint/2010/main" val="285378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F0CE7-2F9A-45B3-85DA-1702F0F92C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21909E-5A4E-403D-8DAE-ACB0D6C6BD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A9A23C-27A3-472D-8FBE-0BD8DF00A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E92FA3-2247-4D19-8173-B658A8902BBE}"/>
              </a:ext>
            </a:extLst>
          </p:cNvPr>
          <p:cNvSpPr>
            <a:spLocks noGrp="1"/>
          </p:cNvSpPr>
          <p:nvPr>
            <p:ph type="dt" sz="half" idx="10"/>
          </p:nvPr>
        </p:nvSpPr>
        <p:spPr/>
        <p:txBody>
          <a:bodyPr/>
          <a:lstStyle/>
          <a:p>
            <a:fld id="{B57543E3-6729-42A3-B92F-A97EF01EA1C5}" type="datetimeFigureOut">
              <a:rPr lang="en-US" smtClean="0"/>
              <a:t>4/27/2020</a:t>
            </a:fld>
            <a:endParaRPr lang="en-US"/>
          </a:p>
        </p:txBody>
      </p:sp>
      <p:sp>
        <p:nvSpPr>
          <p:cNvPr id="6" name="Footer Placeholder 5">
            <a:extLst>
              <a:ext uri="{FF2B5EF4-FFF2-40B4-BE49-F238E27FC236}">
                <a16:creationId xmlns:a16="http://schemas.microsoft.com/office/drawing/2014/main" id="{583BDB34-2258-4601-A6A4-70D22F610D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69054E-7BAA-4A9F-8748-EEC45628723E}"/>
              </a:ext>
            </a:extLst>
          </p:cNvPr>
          <p:cNvSpPr>
            <a:spLocks noGrp="1"/>
          </p:cNvSpPr>
          <p:nvPr>
            <p:ph type="sldNum" sz="quarter" idx="12"/>
          </p:nvPr>
        </p:nvSpPr>
        <p:spPr/>
        <p:txBody>
          <a:bodyPr/>
          <a:lstStyle/>
          <a:p>
            <a:fld id="{9F97AB75-E01C-4768-B957-1074AC45E4A4}" type="slidenum">
              <a:rPr lang="en-US" smtClean="0"/>
              <a:t>‹#›</a:t>
            </a:fld>
            <a:endParaRPr lang="en-US"/>
          </a:p>
        </p:txBody>
      </p:sp>
    </p:spTree>
    <p:extLst>
      <p:ext uri="{BB962C8B-B14F-4D97-AF65-F5344CB8AC3E}">
        <p14:creationId xmlns:p14="http://schemas.microsoft.com/office/powerpoint/2010/main" val="302960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0D6A5-BCD2-4ABA-AE7C-AB7389F9F0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28983B-BF98-47E8-B3CA-44DA8682C6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98205C-B851-47CE-B794-EB9B1C97364B}"/>
              </a:ext>
            </a:extLst>
          </p:cNvPr>
          <p:cNvSpPr>
            <a:spLocks noGrp="1"/>
          </p:cNvSpPr>
          <p:nvPr>
            <p:ph type="dt" sz="half" idx="10"/>
          </p:nvPr>
        </p:nvSpPr>
        <p:spPr/>
        <p:txBody>
          <a:bodyPr/>
          <a:lstStyle/>
          <a:p>
            <a:fld id="{B57543E3-6729-42A3-B92F-A97EF01EA1C5}" type="datetimeFigureOut">
              <a:rPr lang="en-US" smtClean="0"/>
              <a:t>4/27/2020</a:t>
            </a:fld>
            <a:endParaRPr lang="en-US"/>
          </a:p>
        </p:txBody>
      </p:sp>
      <p:sp>
        <p:nvSpPr>
          <p:cNvPr id="5" name="Footer Placeholder 4">
            <a:extLst>
              <a:ext uri="{FF2B5EF4-FFF2-40B4-BE49-F238E27FC236}">
                <a16:creationId xmlns:a16="http://schemas.microsoft.com/office/drawing/2014/main" id="{5C917659-1C37-4F19-BBB2-C71308C43C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01A844-3C5C-4F3E-83C9-1D19C7EB1265}"/>
              </a:ext>
            </a:extLst>
          </p:cNvPr>
          <p:cNvSpPr>
            <a:spLocks noGrp="1"/>
          </p:cNvSpPr>
          <p:nvPr>
            <p:ph type="sldNum" sz="quarter" idx="12"/>
          </p:nvPr>
        </p:nvSpPr>
        <p:spPr/>
        <p:txBody>
          <a:bodyPr/>
          <a:lstStyle/>
          <a:p>
            <a:fld id="{9F97AB75-E01C-4768-B957-1074AC45E4A4}" type="slidenum">
              <a:rPr lang="en-US" smtClean="0"/>
              <a:t>‹#›</a:t>
            </a:fld>
            <a:endParaRPr lang="en-US"/>
          </a:p>
        </p:txBody>
      </p:sp>
    </p:spTree>
    <p:extLst>
      <p:ext uri="{BB962C8B-B14F-4D97-AF65-F5344CB8AC3E}">
        <p14:creationId xmlns:p14="http://schemas.microsoft.com/office/powerpoint/2010/main" val="201069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37E2DD-315C-48F4-B6B1-C86C383BCD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65848F-7C78-48EF-85DC-C45F97A811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1E8DA-FF53-4AC2-8D01-0A35D0892F85}"/>
              </a:ext>
            </a:extLst>
          </p:cNvPr>
          <p:cNvSpPr>
            <a:spLocks noGrp="1"/>
          </p:cNvSpPr>
          <p:nvPr>
            <p:ph type="dt" sz="half" idx="10"/>
          </p:nvPr>
        </p:nvSpPr>
        <p:spPr/>
        <p:txBody>
          <a:bodyPr/>
          <a:lstStyle/>
          <a:p>
            <a:fld id="{B57543E3-6729-42A3-B92F-A97EF01EA1C5}" type="datetimeFigureOut">
              <a:rPr lang="en-US" smtClean="0"/>
              <a:t>4/27/2020</a:t>
            </a:fld>
            <a:endParaRPr lang="en-US"/>
          </a:p>
        </p:txBody>
      </p:sp>
      <p:sp>
        <p:nvSpPr>
          <p:cNvPr id="5" name="Footer Placeholder 4">
            <a:extLst>
              <a:ext uri="{FF2B5EF4-FFF2-40B4-BE49-F238E27FC236}">
                <a16:creationId xmlns:a16="http://schemas.microsoft.com/office/drawing/2014/main" id="{782DD594-D998-4C72-A837-4526902AD6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232AB8-0AFD-4FFF-8161-AD1D3230C387}"/>
              </a:ext>
            </a:extLst>
          </p:cNvPr>
          <p:cNvSpPr>
            <a:spLocks noGrp="1"/>
          </p:cNvSpPr>
          <p:nvPr>
            <p:ph type="sldNum" sz="quarter" idx="12"/>
          </p:nvPr>
        </p:nvSpPr>
        <p:spPr/>
        <p:txBody>
          <a:bodyPr/>
          <a:lstStyle/>
          <a:p>
            <a:fld id="{9F97AB75-E01C-4768-B957-1074AC45E4A4}" type="slidenum">
              <a:rPr lang="en-US" smtClean="0"/>
              <a:t>‹#›</a:t>
            </a:fld>
            <a:endParaRPr lang="en-US"/>
          </a:p>
        </p:txBody>
      </p:sp>
    </p:spTree>
    <p:extLst>
      <p:ext uri="{BB962C8B-B14F-4D97-AF65-F5344CB8AC3E}">
        <p14:creationId xmlns:p14="http://schemas.microsoft.com/office/powerpoint/2010/main" val="122966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69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8DCCD61-643D-44A5-A450-3A42A50CBC1E}"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1656086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DCCD61-643D-44A5-A450-3A42A50CBC1E}"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924286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DCCD61-643D-44A5-A450-3A42A50CBC1E}"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3277933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DCCD61-643D-44A5-A450-3A42A50CBC1E}"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778790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DCCD61-643D-44A5-A450-3A42A50CBC1E}" type="datetimeFigureOut">
              <a:rPr lang="en-US" smtClean="0"/>
              <a:t>4/27/2020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29198114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338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73" r:id="rId4"/>
  </p:sldLayoutIdLst>
  <p:txStyles>
    <p:titleStyle>
      <a:lvl1pPr algn="l" defTabSz="914400" rtl="0" eaLnBrk="1" latinLnBrk="1" hangingPunct="1">
        <a:spcBef>
          <a:spcPct val="0"/>
        </a:spcBef>
        <a:buNone/>
        <a:defRPr sz="4000" b="1" kern="1200">
          <a:solidFill>
            <a:schemeClr val="tx1"/>
          </a:solidFill>
          <a:latin typeface="Arial" pitchFamily="34" charset="0"/>
          <a:ea typeface="+mj-ea"/>
          <a:cs typeface="Arial" pitchFamily="34" charset="0"/>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DCCD61-643D-44A5-A450-3A42A50CBC1E}" type="datetimeFigureOut">
              <a:rPr lang="en-US" smtClean="0"/>
              <a:t>4/27/2020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F0832-F084-422D-97D1-AF848F4F2C34}" type="slidenum">
              <a:rPr lang="en-US" smtClean="0"/>
              <a:t>‹#›</a:t>
            </a:fld>
            <a:endParaRPr lang="en-US"/>
          </a:p>
        </p:txBody>
      </p:sp>
    </p:spTree>
    <p:extLst>
      <p:ext uri="{BB962C8B-B14F-4D97-AF65-F5344CB8AC3E}">
        <p14:creationId xmlns:p14="http://schemas.microsoft.com/office/powerpoint/2010/main" val="328635735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94E94C-A03A-44D5-A717-1458BCAC4970}"/>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9EEC75-F54F-4767-9ED7-95B9111810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419DC2-6C8A-4C07-8FD8-9780A5F96CC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06BB1C2-19E8-4987-AC97-4CB34A7841D4}" type="datetimeFigureOut">
              <a:rPr lang="en-US" smtClean="0"/>
              <a:t>4/27/2020</a:t>
            </a:fld>
            <a:endParaRPr lang="en-US"/>
          </a:p>
        </p:txBody>
      </p:sp>
      <p:sp>
        <p:nvSpPr>
          <p:cNvPr id="5" name="Footer Placeholder 4">
            <a:extLst>
              <a:ext uri="{FF2B5EF4-FFF2-40B4-BE49-F238E27FC236}">
                <a16:creationId xmlns:a16="http://schemas.microsoft.com/office/drawing/2014/main" id="{54519BA6-4B4E-4BCD-BE4F-E44BB862557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C24AE8-090D-4628-9908-28F4A91E45D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D1543BC-B9E2-48A4-BD2C-4C59B1F63FC7}" type="slidenum">
              <a:rPr lang="en-US" smtClean="0"/>
              <a:t>‹#›</a:t>
            </a:fld>
            <a:endParaRPr lang="en-US"/>
          </a:p>
        </p:txBody>
      </p:sp>
    </p:spTree>
    <p:extLst>
      <p:ext uri="{BB962C8B-B14F-4D97-AF65-F5344CB8AC3E}">
        <p14:creationId xmlns:p14="http://schemas.microsoft.com/office/powerpoint/2010/main" val="135990516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8F869F-572D-43D3-99CB-83FA8CF0B4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1F4A9E-4CA5-416A-9B3E-B160D8BAF9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03572-D961-472E-96D0-C11DD42932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543E3-6729-42A3-B92F-A97EF01EA1C5}" type="datetimeFigureOut">
              <a:rPr lang="en-US" smtClean="0"/>
              <a:t>4/27/2020</a:t>
            </a:fld>
            <a:endParaRPr lang="en-US"/>
          </a:p>
        </p:txBody>
      </p:sp>
      <p:sp>
        <p:nvSpPr>
          <p:cNvPr id="5" name="Footer Placeholder 4">
            <a:extLst>
              <a:ext uri="{FF2B5EF4-FFF2-40B4-BE49-F238E27FC236}">
                <a16:creationId xmlns:a16="http://schemas.microsoft.com/office/drawing/2014/main" id="{B245675B-A9B8-4E40-96EF-BD7017EE02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3B8333-7ABB-45E4-B75B-71CC92C089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7AB75-E01C-4768-B957-1074AC45E4A4}" type="slidenum">
              <a:rPr lang="en-US" smtClean="0"/>
              <a:t>‹#›</a:t>
            </a:fld>
            <a:endParaRPr lang="en-US"/>
          </a:p>
        </p:txBody>
      </p:sp>
    </p:spTree>
    <p:extLst>
      <p:ext uri="{BB962C8B-B14F-4D97-AF65-F5344CB8AC3E}">
        <p14:creationId xmlns:p14="http://schemas.microsoft.com/office/powerpoint/2010/main" val="109503285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910F4-D402-4A4B-806A-6D4F34666A9F}"/>
              </a:ext>
            </a:extLst>
          </p:cNvPr>
          <p:cNvSpPr>
            <a:spLocks noGrp="1"/>
          </p:cNvSpPr>
          <p:nvPr>
            <p:ph type="title"/>
          </p:nvPr>
        </p:nvSpPr>
        <p:spPr/>
        <p:txBody>
          <a:bodyPr>
            <a:normAutofit/>
          </a:bodyPr>
          <a:lstStyle/>
          <a:p>
            <a:r>
              <a:rPr lang="en-US" sz="4000" dirty="0">
                <a:ln>
                  <a:solidFill>
                    <a:schemeClr val="accent1"/>
                  </a:solidFill>
                </a:ln>
                <a:solidFill>
                  <a:schemeClr val="accent1"/>
                </a:solidFill>
              </a:rPr>
              <a:t>Disclaimer</a:t>
            </a:r>
          </a:p>
        </p:txBody>
      </p:sp>
      <p:sp>
        <p:nvSpPr>
          <p:cNvPr id="3" name="Content Placeholder 2">
            <a:extLst>
              <a:ext uri="{FF2B5EF4-FFF2-40B4-BE49-F238E27FC236}">
                <a16:creationId xmlns:a16="http://schemas.microsoft.com/office/drawing/2014/main" id="{A5D63832-02F2-465E-AB4C-D11F094CE328}"/>
              </a:ext>
            </a:extLst>
          </p:cNvPr>
          <p:cNvSpPr>
            <a:spLocks noGrp="1"/>
          </p:cNvSpPr>
          <p:nvPr>
            <p:ph idx="1"/>
          </p:nvPr>
        </p:nvSpPr>
        <p:spPr/>
        <p:txBody>
          <a:bodyPr>
            <a:normAutofit/>
          </a:bodyPr>
          <a:lstStyle/>
          <a:p>
            <a:pPr marL="0" indent="0">
              <a:buNone/>
            </a:pPr>
            <a:r>
              <a:rPr lang="en-US" sz="2400" i="1" dirty="0"/>
              <a:t>This communication is not intended to provide any legal advice or opinion on any individual situation and should not be relied on to determine insurance coverage or lack thereof as relates the Coronavirus. Insurance forms and endorsements vary based on insurance company, changes in edition dates, regulations, court decisions, and state jurisdiction. The information is based on review of insurance coverages, sources we deem to be reliable and communications we have received from insurance companies and other resources. We make no representation or warranty as to the accuracy of information as applied to individual cases. </a:t>
            </a:r>
            <a:endParaRPr lang="en-US" sz="2400" dirty="0"/>
          </a:p>
        </p:txBody>
      </p:sp>
      <p:pic>
        <p:nvPicPr>
          <p:cNvPr id="4" name="Picture 3" descr="A picture containing object, clock&#10;&#10;Description automatically generated">
            <a:extLst>
              <a:ext uri="{FF2B5EF4-FFF2-40B4-BE49-F238E27FC236}">
                <a16:creationId xmlns:a16="http://schemas.microsoft.com/office/drawing/2014/main" id="{34D00D8C-0C2A-40A9-AB4B-0154E20584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697" y="5661025"/>
            <a:ext cx="3435103" cy="762002"/>
          </a:xfrm>
          <a:prstGeom prst="rect">
            <a:avLst/>
          </a:prstGeom>
        </p:spPr>
      </p:pic>
    </p:spTree>
    <p:extLst>
      <p:ext uri="{BB962C8B-B14F-4D97-AF65-F5344CB8AC3E}">
        <p14:creationId xmlns:p14="http://schemas.microsoft.com/office/powerpoint/2010/main" val="302234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9863CF7-642E-450A-BE4A-4EFAE3A89254}"/>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latinLnBrk="0">
              <a:lnSpc>
                <a:spcPct val="90000"/>
              </a:lnSpc>
            </a:pPr>
            <a:r>
              <a:rPr lang="en-US" sz="4700" kern="1200" dirty="0">
                <a:solidFill>
                  <a:srgbClr val="FFFFFF"/>
                </a:solidFill>
                <a:latin typeface="+mj-lt"/>
                <a:ea typeface="+mj-ea"/>
                <a:cs typeface="+mj-cs"/>
              </a:rPr>
              <a:t>Makeshift Home Office Set-up </a:t>
            </a:r>
          </a:p>
        </p:txBody>
      </p:sp>
    </p:spTree>
    <p:extLst>
      <p:ext uri="{BB962C8B-B14F-4D97-AF65-F5344CB8AC3E}">
        <p14:creationId xmlns:p14="http://schemas.microsoft.com/office/powerpoint/2010/main" val="765155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BB968BF-6ABD-42D5-AA88-9B41B20BCD68}"/>
              </a:ext>
            </a:extLst>
          </p:cNvPr>
          <p:cNvPicPr>
            <a:picLocks noChangeAspect="1"/>
          </p:cNvPicPr>
          <p:nvPr/>
        </p:nvPicPr>
        <p:blipFill rotWithShape="1">
          <a:blip r:embed="rId3">
            <a:alphaModFix/>
          </a:blip>
          <a:srcRect l="4256" r="3723" b="-2"/>
          <a:stretch/>
        </p:blipFill>
        <p:spPr>
          <a:xfrm>
            <a:off x="-305" y="-1"/>
            <a:ext cx="6423053" cy="6858001"/>
          </a:xfrm>
          <a:prstGeom prst="rect">
            <a:avLst/>
          </a:prstGeom>
        </p:spPr>
      </p:pic>
      <p:pic>
        <p:nvPicPr>
          <p:cNvPr id="31" name="Picture 30">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E21E26-AB87-4641-9800-FB38A3CBC34F}"/>
              </a:ext>
            </a:extLst>
          </p:cNvPr>
          <p:cNvSpPr>
            <a:spLocks noGrp="1"/>
          </p:cNvSpPr>
          <p:nvPr>
            <p:ph type="title"/>
          </p:nvPr>
        </p:nvSpPr>
        <p:spPr>
          <a:xfrm>
            <a:off x="6748272" y="3992591"/>
            <a:ext cx="4800261" cy="1644592"/>
          </a:xfrm>
        </p:spPr>
        <p:txBody>
          <a:bodyPr vert="horz" lIns="91440" tIns="45720" rIns="91440" bIns="45720" rtlCol="0" anchor="t">
            <a:normAutofit/>
          </a:bodyPr>
          <a:lstStyle/>
          <a:p>
            <a:pPr latinLnBrk="0">
              <a:lnSpc>
                <a:spcPct val="90000"/>
              </a:lnSpc>
            </a:pPr>
            <a:r>
              <a:rPr lang="en-US" sz="4400">
                <a:solidFill>
                  <a:srgbClr val="000000"/>
                </a:solidFill>
                <a:latin typeface="+mj-lt"/>
                <a:cs typeface="+mj-cs"/>
              </a:rPr>
              <a:t>Makeshift Home Office Set-up</a:t>
            </a:r>
          </a:p>
        </p:txBody>
      </p:sp>
    </p:spTree>
    <p:extLst>
      <p:ext uri="{BB962C8B-B14F-4D97-AF65-F5344CB8AC3E}">
        <p14:creationId xmlns:p14="http://schemas.microsoft.com/office/powerpoint/2010/main" val="4091033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EDC20FB-3143-4A1D-97F6-7A938A565DDF}"/>
              </a:ext>
            </a:extLst>
          </p:cNvPr>
          <p:cNvPicPr>
            <a:picLocks noChangeAspect="1"/>
          </p:cNvPicPr>
          <p:nvPr/>
        </p:nvPicPr>
        <p:blipFill rotWithShape="1">
          <a:blip r:embed="rId3">
            <a:alphaModFix/>
          </a:blip>
          <a:srcRect r="364"/>
          <a:stretch/>
        </p:blipFill>
        <p:spPr>
          <a:xfrm>
            <a:off x="-305" y="-1"/>
            <a:ext cx="6423053" cy="6858001"/>
          </a:xfrm>
          <a:prstGeom prst="rect">
            <a:avLst/>
          </a:prstGeom>
        </p:spPr>
      </p:pic>
      <p:pic>
        <p:nvPicPr>
          <p:cNvPr id="36" name="Picture 35">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E21E26-AB87-4641-9800-FB38A3CBC34F}"/>
              </a:ext>
            </a:extLst>
          </p:cNvPr>
          <p:cNvSpPr>
            <a:spLocks noGrp="1"/>
          </p:cNvSpPr>
          <p:nvPr>
            <p:ph type="title"/>
          </p:nvPr>
        </p:nvSpPr>
        <p:spPr>
          <a:xfrm>
            <a:off x="6748272" y="3992591"/>
            <a:ext cx="4800261" cy="1644592"/>
          </a:xfrm>
        </p:spPr>
        <p:txBody>
          <a:bodyPr vert="horz" lIns="91440" tIns="45720" rIns="91440" bIns="45720" rtlCol="0" anchor="t">
            <a:normAutofit/>
          </a:bodyPr>
          <a:lstStyle/>
          <a:p>
            <a:pPr latinLnBrk="0">
              <a:lnSpc>
                <a:spcPct val="90000"/>
              </a:lnSpc>
            </a:pPr>
            <a:r>
              <a:rPr lang="en-US" sz="4400">
                <a:solidFill>
                  <a:srgbClr val="000000"/>
                </a:solidFill>
                <a:latin typeface="+mj-lt"/>
                <a:cs typeface="+mj-cs"/>
              </a:rPr>
              <a:t>Makeshift Home Office Set-up</a:t>
            </a:r>
          </a:p>
        </p:txBody>
      </p:sp>
    </p:spTree>
    <p:extLst>
      <p:ext uri="{BB962C8B-B14F-4D97-AF65-F5344CB8AC3E}">
        <p14:creationId xmlns:p14="http://schemas.microsoft.com/office/powerpoint/2010/main" val="2756480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24">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BCBFEB9-DC0F-4A02-9567-6D4D3C831732}"/>
              </a:ext>
            </a:extLst>
          </p:cNvPr>
          <p:cNvPicPr>
            <a:picLocks noChangeAspect="1"/>
          </p:cNvPicPr>
          <p:nvPr/>
        </p:nvPicPr>
        <p:blipFill rotWithShape="1">
          <a:blip r:embed="rId3">
            <a:alphaModFix/>
          </a:blip>
          <a:srcRect r="7278" b="-1"/>
          <a:stretch/>
        </p:blipFill>
        <p:spPr>
          <a:xfrm>
            <a:off x="-305" y="-1"/>
            <a:ext cx="6423053" cy="6858001"/>
          </a:xfrm>
          <a:prstGeom prst="rect">
            <a:avLst/>
          </a:prstGeom>
        </p:spPr>
      </p:pic>
      <p:pic>
        <p:nvPicPr>
          <p:cNvPr id="32" name="Picture 26">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E21E26-AB87-4641-9800-FB38A3CBC34F}"/>
              </a:ext>
            </a:extLst>
          </p:cNvPr>
          <p:cNvSpPr>
            <a:spLocks noGrp="1"/>
          </p:cNvSpPr>
          <p:nvPr>
            <p:ph type="title"/>
          </p:nvPr>
        </p:nvSpPr>
        <p:spPr>
          <a:xfrm>
            <a:off x="6748272" y="3992591"/>
            <a:ext cx="4800261" cy="1644592"/>
          </a:xfrm>
        </p:spPr>
        <p:txBody>
          <a:bodyPr vert="horz" lIns="91440" tIns="45720" rIns="91440" bIns="45720" rtlCol="0" anchor="t">
            <a:normAutofit/>
          </a:bodyPr>
          <a:lstStyle/>
          <a:p>
            <a:pPr latinLnBrk="0">
              <a:lnSpc>
                <a:spcPct val="90000"/>
              </a:lnSpc>
            </a:pPr>
            <a:r>
              <a:rPr lang="en-US" sz="4400">
                <a:solidFill>
                  <a:srgbClr val="000000"/>
                </a:solidFill>
                <a:latin typeface="+mj-lt"/>
                <a:cs typeface="+mj-cs"/>
              </a:rPr>
              <a:t>Makeshift Home Office Set-up</a:t>
            </a:r>
          </a:p>
        </p:txBody>
      </p:sp>
    </p:spTree>
    <p:extLst>
      <p:ext uri="{BB962C8B-B14F-4D97-AF65-F5344CB8AC3E}">
        <p14:creationId xmlns:p14="http://schemas.microsoft.com/office/powerpoint/2010/main" val="2666029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E21E26-AB87-4641-9800-FB38A3CBC34F}"/>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latinLnBrk="0">
              <a:lnSpc>
                <a:spcPct val="90000"/>
              </a:lnSpc>
            </a:pPr>
            <a:r>
              <a:rPr lang="en-US" sz="4700" kern="1200" dirty="0">
                <a:solidFill>
                  <a:srgbClr val="FFFFFF"/>
                </a:solidFill>
                <a:latin typeface="+mj-lt"/>
                <a:ea typeface="+mj-ea"/>
                <a:cs typeface="+mj-cs"/>
              </a:rPr>
              <a:t>Neutral Body Posture and Natural Alignment </a:t>
            </a:r>
          </a:p>
        </p:txBody>
      </p:sp>
    </p:spTree>
    <p:extLst>
      <p:ext uri="{BB962C8B-B14F-4D97-AF65-F5344CB8AC3E}">
        <p14:creationId xmlns:p14="http://schemas.microsoft.com/office/powerpoint/2010/main" val="3499349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BEE9705-FCD6-4BDA-9560-D2FE17D61DAB}"/>
              </a:ext>
            </a:extLst>
          </p:cNvPr>
          <p:cNvPicPr>
            <a:picLocks noChangeAspect="1"/>
          </p:cNvPicPr>
          <p:nvPr/>
        </p:nvPicPr>
        <p:blipFill rotWithShape="1">
          <a:blip r:embed="rId3">
            <a:alphaModFix/>
          </a:blip>
          <a:srcRect l="24189" r="4396" b="-1"/>
          <a:stretch/>
        </p:blipFill>
        <p:spPr>
          <a:xfrm>
            <a:off x="-305" y="-1"/>
            <a:ext cx="6423053" cy="6858001"/>
          </a:xfrm>
          <a:prstGeom prst="rect">
            <a:avLst/>
          </a:prstGeom>
        </p:spPr>
      </p:pic>
      <p:pic>
        <p:nvPicPr>
          <p:cNvPr id="29" name="Picture 28">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E21E26-AB87-4641-9800-FB38A3CBC34F}"/>
              </a:ext>
            </a:extLst>
          </p:cNvPr>
          <p:cNvSpPr>
            <a:spLocks noGrp="1"/>
          </p:cNvSpPr>
          <p:nvPr>
            <p:ph type="title"/>
          </p:nvPr>
        </p:nvSpPr>
        <p:spPr>
          <a:xfrm>
            <a:off x="6748272" y="3992591"/>
            <a:ext cx="4800261" cy="1644592"/>
          </a:xfrm>
        </p:spPr>
        <p:txBody>
          <a:bodyPr vert="horz" lIns="91440" tIns="45720" rIns="91440" bIns="45720" rtlCol="0" anchor="t">
            <a:normAutofit/>
          </a:bodyPr>
          <a:lstStyle/>
          <a:p>
            <a:pPr latinLnBrk="0">
              <a:lnSpc>
                <a:spcPct val="90000"/>
              </a:lnSpc>
            </a:pPr>
            <a:r>
              <a:rPr lang="en-US" sz="3700" dirty="0">
                <a:solidFill>
                  <a:srgbClr val="000000"/>
                </a:solidFill>
                <a:latin typeface="+mj-lt"/>
                <a:cs typeface="+mj-cs"/>
              </a:rPr>
              <a:t>Neutral Body Posture and Natural Alignment </a:t>
            </a:r>
          </a:p>
        </p:txBody>
      </p:sp>
    </p:spTree>
    <p:extLst>
      <p:ext uri="{BB962C8B-B14F-4D97-AF65-F5344CB8AC3E}">
        <p14:creationId xmlns:p14="http://schemas.microsoft.com/office/powerpoint/2010/main" val="2229510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29FDC94-F8FD-4025-AB81-69D8972E3663}"/>
              </a:ext>
            </a:extLst>
          </p:cNvPr>
          <p:cNvPicPr>
            <a:picLocks noChangeAspect="1"/>
          </p:cNvPicPr>
          <p:nvPr/>
        </p:nvPicPr>
        <p:blipFill rotWithShape="1">
          <a:blip r:embed="rId3">
            <a:alphaModFix/>
          </a:blip>
          <a:srcRect l="21588" r="18939"/>
          <a:stretch/>
        </p:blipFill>
        <p:spPr>
          <a:xfrm>
            <a:off x="-305" y="-1"/>
            <a:ext cx="6423053" cy="6858001"/>
          </a:xfrm>
          <a:prstGeom prst="rect">
            <a:avLst/>
          </a:prstGeom>
        </p:spPr>
      </p:pic>
      <p:pic>
        <p:nvPicPr>
          <p:cNvPr id="17" name="Picture 16">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76398930-9FD6-4AA4-8839-9172A9F7AAC8}"/>
              </a:ext>
            </a:extLst>
          </p:cNvPr>
          <p:cNvSpPr txBox="1">
            <a:spLocks/>
          </p:cNvSpPr>
          <p:nvPr/>
        </p:nvSpPr>
        <p:spPr>
          <a:xfrm>
            <a:off x="6748272" y="3992591"/>
            <a:ext cx="4800261" cy="1644592"/>
          </a:xfrm>
          <a:prstGeom prst="rect">
            <a:avLst/>
          </a:prstGeom>
        </p:spPr>
        <p:txBody>
          <a:bodyPr vert="horz" lIns="91440" tIns="45720" rIns="91440" bIns="45720" rtlCol="0" anchor="t">
            <a:normAutofit/>
          </a:bodyP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latinLnBrk="0">
              <a:lnSpc>
                <a:spcPct val="90000"/>
              </a:lnSpc>
              <a:spcAft>
                <a:spcPts val="600"/>
              </a:spcAft>
            </a:pPr>
            <a:r>
              <a:rPr lang="en-US" sz="3700" dirty="0">
                <a:solidFill>
                  <a:srgbClr val="000000"/>
                </a:solidFill>
                <a:latin typeface="+mj-lt"/>
                <a:cs typeface="+mj-cs"/>
              </a:rPr>
              <a:t>Neutral Body Posture and Natural Alignment </a:t>
            </a:r>
          </a:p>
        </p:txBody>
      </p:sp>
      <p:pic>
        <p:nvPicPr>
          <p:cNvPr id="4" name="Picture 3">
            <a:extLst>
              <a:ext uri="{FF2B5EF4-FFF2-40B4-BE49-F238E27FC236}">
                <a16:creationId xmlns:a16="http://schemas.microsoft.com/office/drawing/2014/main" id="{6731B12B-9BF8-42EC-81A5-208E9ECF0DBA}"/>
              </a:ext>
            </a:extLst>
          </p:cNvPr>
          <p:cNvPicPr>
            <a:picLocks noChangeAspect="1"/>
          </p:cNvPicPr>
          <p:nvPr/>
        </p:nvPicPr>
        <p:blipFill>
          <a:blip r:embed="rId5"/>
          <a:stretch>
            <a:fillRect/>
          </a:stretch>
        </p:blipFill>
        <p:spPr>
          <a:xfrm>
            <a:off x="983432" y="1215953"/>
            <a:ext cx="4629150" cy="4421230"/>
          </a:xfrm>
          <a:prstGeom prst="rect">
            <a:avLst/>
          </a:prstGeom>
        </p:spPr>
      </p:pic>
      <p:pic>
        <p:nvPicPr>
          <p:cNvPr id="5" name="Picture 4">
            <a:extLst>
              <a:ext uri="{FF2B5EF4-FFF2-40B4-BE49-F238E27FC236}">
                <a16:creationId xmlns:a16="http://schemas.microsoft.com/office/drawing/2014/main" id="{8034D7F1-2D20-480C-ABA1-172F1A86B554}"/>
              </a:ext>
            </a:extLst>
          </p:cNvPr>
          <p:cNvPicPr>
            <a:picLocks noChangeAspect="1"/>
          </p:cNvPicPr>
          <p:nvPr/>
        </p:nvPicPr>
        <p:blipFill>
          <a:blip r:embed="rId6"/>
          <a:stretch>
            <a:fillRect/>
          </a:stretch>
        </p:blipFill>
        <p:spPr>
          <a:xfrm>
            <a:off x="6747967" y="1236707"/>
            <a:ext cx="4629150" cy="4400476"/>
          </a:xfrm>
          <a:prstGeom prst="rect">
            <a:avLst/>
          </a:prstGeom>
        </p:spPr>
      </p:pic>
    </p:spTree>
    <p:extLst>
      <p:ext uri="{BB962C8B-B14F-4D97-AF65-F5344CB8AC3E}">
        <p14:creationId xmlns:p14="http://schemas.microsoft.com/office/powerpoint/2010/main" val="115970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A9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76398930-9FD6-4AA4-8839-9172A9F7AAC8}"/>
              </a:ext>
            </a:extLst>
          </p:cNvPr>
          <p:cNvSpPr txBox="1">
            <a:spLocks/>
          </p:cNvSpPr>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lvl1pPr algn="l" defTabSz="914400" rtl="0" eaLnBrk="1" latinLnBrk="1" hangingPunct="1">
              <a:spcBef>
                <a:spcPct val="0"/>
              </a:spcBef>
              <a:buNone/>
              <a:defRPr sz="4000" b="1" kern="1200" baseline="0">
                <a:solidFill>
                  <a:schemeClr val="tx1">
                    <a:lumMod val="75000"/>
                    <a:lumOff val="25000"/>
                  </a:schemeClr>
                </a:solidFill>
                <a:latin typeface="Arial" pitchFamily="34" charset="0"/>
                <a:ea typeface="+mj-ea"/>
                <a:cs typeface="Arial" pitchFamily="34" charset="0"/>
              </a:defRPr>
            </a:lvl1pPr>
          </a:lstStyle>
          <a:p>
            <a:pPr algn="ctr" latinLnBrk="0">
              <a:lnSpc>
                <a:spcPct val="90000"/>
              </a:lnSpc>
              <a:spcAft>
                <a:spcPts val="600"/>
              </a:spcAft>
              <a:defRPr/>
            </a:pPr>
            <a:r>
              <a:rPr lang="en-US" sz="2400" kern="1200" dirty="0">
                <a:solidFill>
                  <a:srgbClr val="FFFFFF"/>
                </a:solidFill>
                <a:latin typeface="+mj-lt"/>
                <a:ea typeface="+mj-ea"/>
                <a:cs typeface="+mj-cs"/>
              </a:rPr>
              <a:t>Neutral Body Posture and Natural Alignment </a:t>
            </a:r>
          </a:p>
        </p:txBody>
      </p:sp>
      <p:pic>
        <p:nvPicPr>
          <p:cNvPr id="3" name="Picture 2" descr="A screenshot of a computer&#10;&#10;Description automatically generated">
            <a:extLst>
              <a:ext uri="{FF2B5EF4-FFF2-40B4-BE49-F238E27FC236}">
                <a16:creationId xmlns:a16="http://schemas.microsoft.com/office/drawing/2014/main" id="{1BDB048A-B0F9-47C5-A0B3-9B35E0519FAC}"/>
              </a:ext>
            </a:extLst>
          </p:cNvPr>
          <p:cNvPicPr>
            <a:picLocks noChangeAspect="1"/>
          </p:cNvPicPr>
          <p:nvPr/>
        </p:nvPicPr>
        <p:blipFill>
          <a:blip r:embed="rId3"/>
          <a:stretch>
            <a:fillRect/>
          </a:stretch>
        </p:blipFill>
        <p:spPr>
          <a:xfrm>
            <a:off x="4038600" y="1558373"/>
            <a:ext cx="7602016" cy="3945808"/>
          </a:xfrm>
          <a:prstGeom prst="rect">
            <a:avLst/>
          </a:prstGeom>
        </p:spPr>
      </p:pic>
      <p:sp>
        <p:nvSpPr>
          <p:cNvPr id="7" name="Footer Placeholder 3">
            <a:extLst>
              <a:ext uri="{FF2B5EF4-FFF2-40B4-BE49-F238E27FC236}">
                <a16:creationId xmlns:a16="http://schemas.microsoft.com/office/drawing/2014/main" id="{AEB79D91-DCDE-496A-9F1E-6A84DFEC822C}"/>
              </a:ext>
            </a:extLst>
          </p:cNvPr>
          <p:cNvSpPr txBox="1">
            <a:spLocks/>
          </p:cNvSpPr>
          <p:nvPr/>
        </p:nvSpPr>
        <p:spPr>
          <a:xfrm>
            <a:off x="2260601" y="6310312"/>
            <a:ext cx="767079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rPr>
              <a:t>Working From Home 101</a:t>
            </a: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 Wood Gutmann &amp; Bogart Insurance Brokers | Insurance License 0679263 </a:t>
            </a:r>
          </a:p>
        </p:txBody>
      </p:sp>
    </p:spTree>
    <p:extLst>
      <p:ext uri="{BB962C8B-B14F-4D97-AF65-F5344CB8AC3E}">
        <p14:creationId xmlns:p14="http://schemas.microsoft.com/office/powerpoint/2010/main" val="3010448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
            <a:ext cx="9144000" cy="6858000"/>
          </a:xfrm>
          <a:prstGeom prst="rect">
            <a:avLst/>
          </a:prstGeom>
          <a:solidFill>
            <a:srgbClr val="574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12500" r="12500"/>
          <a:stretch/>
        </p:blipFill>
        <p:spPr>
          <a:xfrm>
            <a:off x="1524000" y="0"/>
            <a:ext cx="9144000" cy="6858000"/>
          </a:xfrm>
          <a:prstGeom prst="rect">
            <a:avLst/>
          </a:prstGeom>
        </p:spPr>
      </p:pic>
      <p:sp>
        <p:nvSpPr>
          <p:cNvPr id="15" name="Freeform: Shape 14">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79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Picture 5">
            <a:extLst>
              <a:ext uri="{FF2B5EF4-FFF2-40B4-BE49-F238E27FC236}">
                <a16:creationId xmlns:a16="http://schemas.microsoft.com/office/drawing/2014/main" id="{C04DD2D1-0237-4F46-B905-17BC708989C1}"/>
              </a:ext>
            </a:extLst>
          </p:cNvPr>
          <p:cNvPicPr>
            <a:picLocks noChangeAspect="1"/>
          </p:cNvPicPr>
          <p:nvPr/>
        </p:nvPicPr>
        <p:blipFill>
          <a:blip r:embed="rId4"/>
          <a:stretch>
            <a:fillRect/>
          </a:stretch>
        </p:blipFill>
        <p:spPr>
          <a:xfrm>
            <a:off x="3503712" y="458920"/>
            <a:ext cx="5031888" cy="2826064"/>
          </a:xfrm>
          <a:prstGeom prst="rect">
            <a:avLst/>
          </a:prstGeom>
        </p:spPr>
      </p:pic>
      <p:pic>
        <p:nvPicPr>
          <p:cNvPr id="9" name="Picture 8">
            <a:extLst>
              <a:ext uri="{FF2B5EF4-FFF2-40B4-BE49-F238E27FC236}">
                <a16:creationId xmlns:a16="http://schemas.microsoft.com/office/drawing/2014/main" id="{F509AB99-4BEF-413B-BB8A-B4E374A7CC68}"/>
              </a:ext>
            </a:extLst>
          </p:cNvPr>
          <p:cNvPicPr>
            <a:picLocks noChangeAspect="1"/>
          </p:cNvPicPr>
          <p:nvPr/>
        </p:nvPicPr>
        <p:blipFill>
          <a:blip r:embed="rId5"/>
          <a:stretch>
            <a:fillRect/>
          </a:stretch>
        </p:blipFill>
        <p:spPr>
          <a:xfrm>
            <a:off x="3935761" y="3429000"/>
            <a:ext cx="4115431" cy="2826064"/>
          </a:xfrm>
          <a:prstGeom prst="rect">
            <a:avLst/>
          </a:prstGeom>
        </p:spPr>
      </p:pic>
      <p:sp>
        <p:nvSpPr>
          <p:cNvPr id="10" name="Smiley Face 9">
            <a:extLst>
              <a:ext uri="{FF2B5EF4-FFF2-40B4-BE49-F238E27FC236}">
                <a16:creationId xmlns:a16="http://schemas.microsoft.com/office/drawing/2014/main" id="{A4F004DE-8097-4D94-9FFD-FD54B63D0AA1}"/>
              </a:ext>
            </a:extLst>
          </p:cNvPr>
          <p:cNvSpPr/>
          <p:nvPr/>
        </p:nvSpPr>
        <p:spPr>
          <a:xfrm>
            <a:off x="8521855" y="1245152"/>
            <a:ext cx="576064" cy="576064"/>
          </a:xfrm>
          <a:prstGeom prst="smileyFac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55FEECE-2771-4299-8E98-FFD391252215}"/>
              </a:ext>
            </a:extLst>
          </p:cNvPr>
          <p:cNvPicPr>
            <a:picLocks noChangeAspect="1"/>
          </p:cNvPicPr>
          <p:nvPr/>
        </p:nvPicPr>
        <p:blipFill>
          <a:blip r:embed="rId6"/>
          <a:stretch>
            <a:fillRect/>
          </a:stretch>
        </p:blipFill>
        <p:spPr>
          <a:xfrm>
            <a:off x="8535600" y="3980674"/>
            <a:ext cx="576064" cy="576064"/>
          </a:xfrm>
          <a:prstGeom prst="rect">
            <a:avLst/>
          </a:prstGeom>
        </p:spPr>
      </p:pic>
      <p:sp>
        <p:nvSpPr>
          <p:cNvPr id="16" name="&quot;Not Allowed&quot; Symbol 15">
            <a:extLst>
              <a:ext uri="{FF2B5EF4-FFF2-40B4-BE49-F238E27FC236}">
                <a16:creationId xmlns:a16="http://schemas.microsoft.com/office/drawing/2014/main" id="{AD2544C3-3A84-4A41-913F-DE80BF22552E}"/>
              </a:ext>
            </a:extLst>
          </p:cNvPr>
          <p:cNvSpPr/>
          <p:nvPr/>
        </p:nvSpPr>
        <p:spPr>
          <a:xfrm>
            <a:off x="3137982" y="1150598"/>
            <a:ext cx="694196" cy="670618"/>
          </a:xfrm>
          <a:prstGeom prst="noSmoking">
            <a:avLst/>
          </a:prstGeom>
          <a:solidFill>
            <a:srgbClr val="FF0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16">
            <a:extLst>
              <a:ext uri="{FF2B5EF4-FFF2-40B4-BE49-F238E27FC236}">
                <a16:creationId xmlns:a16="http://schemas.microsoft.com/office/drawing/2014/main" id="{B7AB8076-16FB-4DB4-BCBB-ED288FB4DE63}"/>
              </a:ext>
            </a:extLst>
          </p:cNvPr>
          <p:cNvPicPr>
            <a:picLocks noChangeAspect="1"/>
          </p:cNvPicPr>
          <p:nvPr/>
        </p:nvPicPr>
        <p:blipFill>
          <a:blip r:embed="rId7"/>
          <a:stretch>
            <a:fillRect/>
          </a:stretch>
        </p:blipFill>
        <p:spPr>
          <a:xfrm>
            <a:off x="2973477" y="3886120"/>
            <a:ext cx="720080" cy="670618"/>
          </a:xfrm>
          <a:prstGeom prst="rect">
            <a:avLst/>
          </a:prstGeom>
          <a:noFill/>
        </p:spPr>
      </p:pic>
    </p:spTree>
    <p:extLst>
      <p:ext uri="{BB962C8B-B14F-4D97-AF65-F5344CB8AC3E}">
        <p14:creationId xmlns:p14="http://schemas.microsoft.com/office/powerpoint/2010/main" val="325947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FEF74B19-8392-4FF6-A43E-18788F6AC6CF}"/>
              </a:ext>
            </a:extLst>
          </p:cNvPr>
          <p:cNvSpPr txBox="1">
            <a:spLocks/>
          </p:cNvSpPr>
          <p:nvPr/>
        </p:nvSpPr>
        <p:spPr bwMode="auto">
          <a:xfrm>
            <a:off x="1631505" y="1071563"/>
            <a:ext cx="765696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latinLnBrk="0">
              <a:lnSpc>
                <a:spcPct val="90000"/>
              </a:lnSpc>
              <a:spcBef>
                <a:spcPct val="0"/>
              </a:spcBef>
              <a:spcAft>
                <a:spcPct val="0"/>
              </a:spcAft>
              <a:buClrTx/>
              <a:buSzTx/>
              <a:buNone/>
              <a:defRPr/>
            </a:pPr>
            <a:r>
              <a:rPr lang="en-CA" altLang="en-US" sz="4200" dirty="0">
                <a:solidFill>
                  <a:prstClr val="black"/>
                </a:solidFill>
                <a:latin typeface="Arial" panose="020B0604020202020204" pitchFamily="34" charset="0"/>
                <a:cs typeface="Arial" panose="020B0604020202020204" pitchFamily="34" charset="0"/>
              </a:rPr>
              <a:t>Your Chair </a:t>
            </a:r>
          </a:p>
        </p:txBody>
      </p:sp>
      <p:pic>
        <p:nvPicPr>
          <p:cNvPr id="49155" name="Picture 5">
            <a:extLst>
              <a:ext uri="{FF2B5EF4-FFF2-40B4-BE49-F238E27FC236}">
                <a16:creationId xmlns:a16="http://schemas.microsoft.com/office/drawing/2014/main" id="{CC000156-84FA-4E76-98C6-51975A52171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2596" y="1616075"/>
            <a:ext cx="3341687"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7">
            <a:extLst>
              <a:ext uri="{FF2B5EF4-FFF2-40B4-BE49-F238E27FC236}">
                <a16:creationId xmlns:a16="http://schemas.microsoft.com/office/drawing/2014/main" id="{8E01FA04-881E-4458-B172-23807071D7E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3251" y="2921872"/>
            <a:ext cx="3843337"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CBD16D9-1170-4403-87CC-7CAA216DCEA6}"/>
              </a:ext>
            </a:extLst>
          </p:cNvPr>
          <p:cNvSpPr>
            <a:spLocks noGrp="1"/>
          </p:cNvSpPr>
          <p:nvPr>
            <p:ph type="title"/>
          </p:nvPr>
        </p:nvSpPr>
        <p:spPr>
          <a:xfrm>
            <a:off x="1527017" y="60556"/>
            <a:ext cx="9144000" cy="1069514"/>
          </a:xfrm>
        </p:spPr>
        <p:txBody>
          <a:bodyPr/>
          <a:lstStyle/>
          <a:p>
            <a:r>
              <a:rPr lang="en-US" dirty="0"/>
              <a:t>Healthy Computing </a:t>
            </a:r>
          </a:p>
        </p:txBody>
      </p:sp>
      <p:sp>
        <p:nvSpPr>
          <p:cNvPr id="6" name="Footer Placeholder 3">
            <a:extLst>
              <a:ext uri="{FF2B5EF4-FFF2-40B4-BE49-F238E27FC236}">
                <a16:creationId xmlns:a16="http://schemas.microsoft.com/office/drawing/2014/main" id="{8CB8829E-9797-4AE8-A4F0-79149A4E980F}"/>
              </a:ext>
            </a:extLst>
          </p:cNvPr>
          <p:cNvSpPr txBox="1">
            <a:spLocks/>
          </p:cNvSpPr>
          <p:nvPr/>
        </p:nvSpPr>
        <p:spPr>
          <a:xfrm>
            <a:off x="2260601" y="6310312"/>
            <a:ext cx="767079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rPr>
              <a:t>Working From Home 101</a:t>
            </a: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 Wood Gutmann &amp; Bogart Insurance Brokers | Insurance License 0679263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27B11-1201-4CA1-93BF-09BE79CE87C2}"/>
              </a:ext>
            </a:extLst>
          </p:cNvPr>
          <p:cNvSpPr>
            <a:spLocks noGrp="1"/>
          </p:cNvSpPr>
          <p:nvPr>
            <p:ph type="title"/>
          </p:nvPr>
        </p:nvSpPr>
        <p:spPr/>
        <p:txBody>
          <a:bodyPr>
            <a:normAutofit/>
          </a:bodyPr>
          <a:lstStyle/>
          <a:p>
            <a:r>
              <a:rPr lang="en-US" sz="4000" dirty="0">
                <a:ln>
                  <a:solidFill>
                    <a:schemeClr val="accent1"/>
                  </a:solidFill>
                </a:ln>
                <a:solidFill>
                  <a:schemeClr val="accent1"/>
                </a:solidFill>
              </a:rPr>
              <a:t>About Wood Gutmann &amp; Bogart</a:t>
            </a:r>
          </a:p>
        </p:txBody>
      </p:sp>
      <p:sp>
        <p:nvSpPr>
          <p:cNvPr id="3" name="Content Placeholder 2">
            <a:extLst>
              <a:ext uri="{FF2B5EF4-FFF2-40B4-BE49-F238E27FC236}">
                <a16:creationId xmlns:a16="http://schemas.microsoft.com/office/drawing/2014/main" id="{D4E08657-8729-41E4-8845-2E65B5836122}"/>
              </a:ext>
            </a:extLst>
          </p:cNvPr>
          <p:cNvSpPr>
            <a:spLocks noGrp="1"/>
          </p:cNvSpPr>
          <p:nvPr>
            <p:ph idx="1"/>
          </p:nvPr>
        </p:nvSpPr>
        <p:spPr>
          <a:xfrm>
            <a:off x="838200" y="1690688"/>
            <a:ext cx="10515600" cy="4351338"/>
          </a:xfrm>
        </p:spPr>
        <p:txBody>
          <a:bodyPr>
            <a:normAutofit/>
          </a:bodyPr>
          <a:lstStyle/>
          <a:p>
            <a:pPr marL="0" indent="0">
              <a:buNone/>
            </a:pPr>
            <a:r>
              <a:rPr lang="en-US" sz="2000" dirty="0"/>
              <a:t>For more than three decades, Wood Gutmann &amp; Bogart Insurance Brokers (</a:t>
            </a:r>
            <a:r>
              <a:rPr lang="en-US" sz="2000" dirty="0" err="1"/>
              <a:t>WGB</a:t>
            </a:r>
            <a:r>
              <a:rPr lang="en-US" sz="2000" dirty="0"/>
              <a:t>) has been a growing force in the California insurance marketplace. Our firm is headquartered in Orange County with affiliate offices throughout California. </a:t>
            </a:r>
          </a:p>
          <a:p>
            <a:pPr marL="0" indent="0">
              <a:buNone/>
            </a:pPr>
            <a:r>
              <a:rPr lang="en-US" sz="2000" dirty="0"/>
              <a:t>We are an innovative insurance brokerage and consulting firm, providing Risk Management, Property &amp; Casualty Insurance, Employee Benefits Consulting, Specialty Programs and Private Client solutions. The </a:t>
            </a:r>
            <a:r>
              <a:rPr lang="en-US" sz="2000" dirty="0" err="1"/>
              <a:t>WGB</a:t>
            </a:r>
            <a:r>
              <a:rPr lang="en-US" sz="2000" dirty="0"/>
              <a:t> team members are passionate advocates – sworn to deliver the peace of mind that our clients seek. We vigorously defend our clients from the risks that would put their lifestyles, livelihoods and legacies in jeopardy. </a:t>
            </a:r>
          </a:p>
          <a:p>
            <a:pPr marL="0" indent="0">
              <a:buNone/>
            </a:pPr>
            <a:r>
              <a:rPr lang="en-US" sz="2000" dirty="0"/>
              <a:t>We are consistently recognized among the </a:t>
            </a:r>
            <a:r>
              <a:rPr lang="en-US" sz="2000" b="1" dirty="0"/>
              <a:t>Top 100 Insurance Brokers </a:t>
            </a:r>
            <a:r>
              <a:rPr lang="en-US" sz="2000" dirty="0"/>
              <a:t>and </a:t>
            </a:r>
            <a:r>
              <a:rPr lang="en-US" sz="2000" b="1" dirty="0"/>
              <a:t>Best Independent Agency to Work For </a:t>
            </a:r>
            <a:r>
              <a:rPr lang="en-US" sz="2000" dirty="0"/>
              <a:t>by </a:t>
            </a:r>
            <a:r>
              <a:rPr lang="en-US" sz="2000" i="1" dirty="0"/>
              <a:t>Insurance Journal</a:t>
            </a:r>
            <a:r>
              <a:rPr lang="en-US" sz="2000" dirty="0"/>
              <a:t>. Our award-winning culture, emphasis on teamwork, unwavering commitment to excellence, and our employees’ sense of ownership over what we deliver is the result of raising the bar on expectations. It is what makes us </a:t>
            </a:r>
            <a:r>
              <a:rPr lang="en-US" sz="2000" i="1" dirty="0"/>
              <a:t>Passionate Advocates for Peace of Mind.</a:t>
            </a:r>
          </a:p>
          <a:p>
            <a:pPr marL="0" indent="0">
              <a:buNone/>
            </a:pPr>
            <a:endParaRPr lang="en-US" sz="2000" dirty="0"/>
          </a:p>
        </p:txBody>
      </p:sp>
      <p:pic>
        <p:nvPicPr>
          <p:cNvPr id="4" name="Picture 3" descr="A picture containing object, clock&#10;&#10;Description automatically generated">
            <a:extLst>
              <a:ext uri="{FF2B5EF4-FFF2-40B4-BE49-F238E27FC236}">
                <a16:creationId xmlns:a16="http://schemas.microsoft.com/office/drawing/2014/main" id="{55F51FF7-B139-4602-889E-A8F5E84F4A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697" y="5661025"/>
            <a:ext cx="3435103" cy="762002"/>
          </a:xfrm>
          <a:prstGeom prst="rect">
            <a:avLst/>
          </a:prstGeom>
        </p:spPr>
      </p:pic>
    </p:spTree>
    <p:extLst>
      <p:ext uri="{BB962C8B-B14F-4D97-AF65-F5344CB8AC3E}">
        <p14:creationId xmlns:p14="http://schemas.microsoft.com/office/powerpoint/2010/main" val="338588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BCEED64A-792A-49BE-BC2A-F93016EAD4C3}"/>
              </a:ext>
            </a:extLst>
          </p:cNvPr>
          <p:cNvSpPr txBox="1">
            <a:spLocks/>
          </p:cNvSpPr>
          <p:nvPr/>
        </p:nvSpPr>
        <p:spPr bwMode="auto">
          <a:xfrm>
            <a:off x="1524001" y="1057276"/>
            <a:ext cx="7758114"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latinLnBrk="0">
              <a:lnSpc>
                <a:spcPct val="90000"/>
              </a:lnSpc>
              <a:spcBef>
                <a:spcPct val="0"/>
              </a:spcBef>
              <a:spcAft>
                <a:spcPct val="0"/>
              </a:spcAft>
              <a:buClrTx/>
              <a:buSzTx/>
              <a:buNone/>
              <a:defRPr/>
            </a:pPr>
            <a:r>
              <a:rPr lang="en-CA" altLang="en-US" sz="4200" dirty="0">
                <a:solidFill>
                  <a:prstClr val="black"/>
                </a:solidFill>
                <a:latin typeface="Arial" panose="020B0604020202020204" pitchFamily="34" charset="0"/>
                <a:cs typeface="Arial" panose="020B0604020202020204" pitchFamily="34" charset="0"/>
              </a:rPr>
              <a:t>Your Chair – Seat Height</a:t>
            </a:r>
          </a:p>
        </p:txBody>
      </p:sp>
      <p:pic>
        <p:nvPicPr>
          <p:cNvPr id="50179" name="Picture 7">
            <a:extLst>
              <a:ext uri="{FF2B5EF4-FFF2-40B4-BE49-F238E27FC236}">
                <a16:creationId xmlns:a16="http://schemas.microsoft.com/office/drawing/2014/main" id="{9667BDF5-E825-416C-B2A2-58E45E9D02C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6039" y="2708921"/>
            <a:ext cx="4016742" cy="301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99ED67F4-B63D-4EFF-A534-4A83CA038638}"/>
              </a:ext>
            </a:extLst>
          </p:cNvPr>
          <p:cNvCxnSpPr/>
          <p:nvPr/>
        </p:nvCxnSpPr>
        <p:spPr>
          <a:xfrm>
            <a:off x="7065761" y="3279699"/>
            <a:ext cx="1595438" cy="21590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2239D37-6389-4893-963F-DF817C7283C3}"/>
              </a:ext>
            </a:extLst>
          </p:cNvPr>
          <p:cNvCxnSpPr/>
          <p:nvPr/>
        </p:nvCxnSpPr>
        <p:spPr>
          <a:xfrm>
            <a:off x="8624847" y="3495599"/>
            <a:ext cx="241300" cy="11557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50182" name="Picture 1">
            <a:extLst>
              <a:ext uri="{FF2B5EF4-FFF2-40B4-BE49-F238E27FC236}">
                <a16:creationId xmlns:a16="http://schemas.microsoft.com/office/drawing/2014/main" id="{3E503F25-5E77-4FC8-9D8E-147344AD009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7528" y="2708920"/>
            <a:ext cx="4006177" cy="300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09DC49EE-4A5C-4080-A07D-24D73F15F57A}"/>
              </a:ext>
            </a:extLst>
          </p:cNvPr>
          <p:cNvCxnSpPr/>
          <p:nvPr/>
        </p:nvCxnSpPr>
        <p:spPr>
          <a:xfrm flipV="1">
            <a:off x="3439118" y="3678483"/>
            <a:ext cx="884237" cy="55563"/>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755DEA2-CA2E-4E3C-920C-ED931C20FE86}"/>
              </a:ext>
            </a:extLst>
          </p:cNvPr>
          <p:cNvCxnSpPr/>
          <p:nvPr/>
        </p:nvCxnSpPr>
        <p:spPr>
          <a:xfrm flipH="1">
            <a:off x="3354979" y="3734046"/>
            <a:ext cx="84138" cy="1082675"/>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 name="&quot;Not Allowed&quot; Symbol 2">
            <a:extLst>
              <a:ext uri="{FF2B5EF4-FFF2-40B4-BE49-F238E27FC236}">
                <a16:creationId xmlns:a16="http://schemas.microsoft.com/office/drawing/2014/main" id="{D58C9BE8-8E85-4A8A-A58B-3D92529D05CE}"/>
              </a:ext>
            </a:extLst>
          </p:cNvPr>
          <p:cNvSpPr/>
          <p:nvPr/>
        </p:nvSpPr>
        <p:spPr>
          <a:xfrm>
            <a:off x="9540921" y="2899279"/>
            <a:ext cx="468312" cy="487363"/>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latinLnBrk="0" hangingPunct="0">
              <a:spcBef>
                <a:spcPct val="0"/>
              </a:spcBef>
              <a:spcAft>
                <a:spcPct val="0"/>
              </a:spcAft>
              <a:defRPr/>
            </a:pPr>
            <a:endParaRPr lang="en-US" sz="2400">
              <a:solidFill>
                <a:prstClr val="black"/>
              </a:solidFill>
              <a:latin typeface="Calibri" panose="020F0502020204030204"/>
            </a:endParaRPr>
          </a:p>
        </p:txBody>
      </p:sp>
      <p:sp>
        <p:nvSpPr>
          <p:cNvPr id="5" name="Smiley Face 4">
            <a:extLst>
              <a:ext uri="{FF2B5EF4-FFF2-40B4-BE49-F238E27FC236}">
                <a16:creationId xmlns:a16="http://schemas.microsoft.com/office/drawing/2014/main" id="{A92FF1BB-5679-4152-A918-B86D6F34CD31}"/>
              </a:ext>
            </a:extLst>
          </p:cNvPr>
          <p:cNvSpPr/>
          <p:nvPr/>
        </p:nvSpPr>
        <p:spPr>
          <a:xfrm>
            <a:off x="2208731" y="2899278"/>
            <a:ext cx="492125" cy="487363"/>
          </a:xfrm>
          <a:prstGeom prst="smileyFac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latinLnBrk="0" hangingPunct="0">
              <a:spcBef>
                <a:spcPct val="0"/>
              </a:spcBef>
              <a:spcAft>
                <a:spcPct val="0"/>
              </a:spcAft>
              <a:defRPr/>
            </a:pPr>
            <a:endParaRPr lang="en-US" sz="2400">
              <a:solidFill>
                <a:prstClr val="white"/>
              </a:solidFill>
              <a:latin typeface="Calibri" panose="020F0502020204030204"/>
            </a:endParaRPr>
          </a:p>
        </p:txBody>
      </p:sp>
      <p:sp>
        <p:nvSpPr>
          <p:cNvPr id="16" name="Title 1">
            <a:extLst>
              <a:ext uri="{FF2B5EF4-FFF2-40B4-BE49-F238E27FC236}">
                <a16:creationId xmlns:a16="http://schemas.microsoft.com/office/drawing/2014/main" id="{27E38704-2086-4000-9DE2-5EB0AFA2F5DF}"/>
              </a:ext>
            </a:extLst>
          </p:cNvPr>
          <p:cNvSpPr>
            <a:spLocks noGrp="1"/>
          </p:cNvSpPr>
          <p:nvPr>
            <p:ph type="title"/>
          </p:nvPr>
        </p:nvSpPr>
        <p:spPr>
          <a:xfrm>
            <a:off x="1524000" y="17464"/>
            <a:ext cx="9144000" cy="1068387"/>
          </a:xfrm>
        </p:spPr>
        <p:txBody>
          <a:bodyPr/>
          <a:lstStyle/>
          <a:p>
            <a:r>
              <a:rPr lang="en-US" dirty="0"/>
              <a:t>Healthy Computing </a:t>
            </a:r>
          </a:p>
        </p:txBody>
      </p:sp>
      <p:sp>
        <p:nvSpPr>
          <p:cNvPr id="13" name="Footer Placeholder 3">
            <a:extLst>
              <a:ext uri="{FF2B5EF4-FFF2-40B4-BE49-F238E27FC236}">
                <a16:creationId xmlns:a16="http://schemas.microsoft.com/office/drawing/2014/main" id="{5A4F1B51-6B29-4840-AC7E-6F63CFCB7570}"/>
              </a:ext>
            </a:extLst>
          </p:cNvPr>
          <p:cNvSpPr txBox="1">
            <a:spLocks/>
          </p:cNvSpPr>
          <p:nvPr/>
        </p:nvSpPr>
        <p:spPr>
          <a:xfrm>
            <a:off x="2260601" y="6310312"/>
            <a:ext cx="767079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rPr>
              <a:t>Working From Home 101</a:t>
            </a: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 Wood Gutmann &amp; Bogart Insurance Brokers | Insurance License 0679263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BCEED64A-792A-49BE-BC2A-F93016EAD4C3}"/>
              </a:ext>
            </a:extLst>
          </p:cNvPr>
          <p:cNvSpPr txBox="1">
            <a:spLocks/>
          </p:cNvSpPr>
          <p:nvPr/>
        </p:nvSpPr>
        <p:spPr bwMode="auto">
          <a:xfrm>
            <a:off x="1524001" y="1057276"/>
            <a:ext cx="7758114"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lvl="0" fontAlgn="base" latinLnBrk="0">
              <a:lnSpc>
                <a:spcPct val="90000"/>
              </a:lnSpc>
              <a:spcBef>
                <a:spcPct val="0"/>
              </a:spcBef>
              <a:spcAft>
                <a:spcPct val="0"/>
              </a:spcAft>
              <a:buClrTx/>
              <a:buSzTx/>
              <a:buNone/>
              <a:defRPr/>
            </a:pPr>
            <a:r>
              <a:rPr lang="en-CA" altLang="en-US" sz="4200" dirty="0">
                <a:solidFill>
                  <a:prstClr val="black"/>
                </a:solidFill>
                <a:latin typeface="Arial" panose="020B0604020202020204" pitchFamily="34" charset="0"/>
                <a:cs typeface="Arial" panose="020B0604020202020204" pitchFamily="34" charset="0"/>
              </a:rPr>
              <a:t>Chair Armrests</a:t>
            </a:r>
          </a:p>
        </p:txBody>
      </p:sp>
      <p:sp>
        <p:nvSpPr>
          <p:cNvPr id="16" name="Title 1">
            <a:extLst>
              <a:ext uri="{FF2B5EF4-FFF2-40B4-BE49-F238E27FC236}">
                <a16:creationId xmlns:a16="http://schemas.microsoft.com/office/drawing/2014/main" id="{27E38704-2086-4000-9DE2-5EB0AFA2F5DF}"/>
              </a:ext>
            </a:extLst>
          </p:cNvPr>
          <p:cNvSpPr>
            <a:spLocks noGrp="1"/>
          </p:cNvSpPr>
          <p:nvPr>
            <p:ph type="title"/>
          </p:nvPr>
        </p:nvSpPr>
        <p:spPr>
          <a:xfrm>
            <a:off x="1524000" y="17464"/>
            <a:ext cx="9144000" cy="1068387"/>
          </a:xfrm>
        </p:spPr>
        <p:txBody>
          <a:bodyPr/>
          <a:lstStyle/>
          <a:p>
            <a:r>
              <a:rPr lang="en-US" dirty="0"/>
              <a:t>Healthy Computing </a:t>
            </a:r>
          </a:p>
        </p:txBody>
      </p:sp>
      <p:pic>
        <p:nvPicPr>
          <p:cNvPr id="6" name="Picture 5">
            <a:extLst>
              <a:ext uri="{FF2B5EF4-FFF2-40B4-BE49-F238E27FC236}">
                <a16:creationId xmlns:a16="http://schemas.microsoft.com/office/drawing/2014/main" id="{A26FD4D4-9A29-4234-A3D8-E061B984C186}"/>
              </a:ext>
            </a:extLst>
          </p:cNvPr>
          <p:cNvPicPr>
            <a:picLocks noChangeAspect="1"/>
          </p:cNvPicPr>
          <p:nvPr/>
        </p:nvPicPr>
        <p:blipFill>
          <a:blip r:embed="rId3"/>
          <a:stretch>
            <a:fillRect/>
          </a:stretch>
        </p:blipFill>
        <p:spPr>
          <a:xfrm>
            <a:off x="1534410" y="1893910"/>
            <a:ext cx="4615072" cy="1316850"/>
          </a:xfrm>
          <a:prstGeom prst="rect">
            <a:avLst/>
          </a:prstGeom>
        </p:spPr>
      </p:pic>
      <p:pic>
        <p:nvPicPr>
          <p:cNvPr id="7" name="Picture 6">
            <a:extLst>
              <a:ext uri="{FF2B5EF4-FFF2-40B4-BE49-F238E27FC236}">
                <a16:creationId xmlns:a16="http://schemas.microsoft.com/office/drawing/2014/main" id="{57576549-BB53-4F9C-8D58-AD9E143BFD35}"/>
              </a:ext>
            </a:extLst>
          </p:cNvPr>
          <p:cNvPicPr>
            <a:picLocks noChangeAspect="1"/>
          </p:cNvPicPr>
          <p:nvPr/>
        </p:nvPicPr>
        <p:blipFill>
          <a:blip r:embed="rId4"/>
          <a:stretch>
            <a:fillRect/>
          </a:stretch>
        </p:blipFill>
        <p:spPr>
          <a:xfrm>
            <a:off x="5313815" y="2159447"/>
            <a:ext cx="2559750" cy="3732660"/>
          </a:xfrm>
          <a:prstGeom prst="rect">
            <a:avLst/>
          </a:prstGeom>
        </p:spPr>
      </p:pic>
      <p:pic>
        <p:nvPicPr>
          <p:cNvPr id="8" name="Picture 7">
            <a:extLst>
              <a:ext uri="{FF2B5EF4-FFF2-40B4-BE49-F238E27FC236}">
                <a16:creationId xmlns:a16="http://schemas.microsoft.com/office/drawing/2014/main" id="{B51E36C5-9512-4DEB-8863-769CF0EA8C46}"/>
              </a:ext>
            </a:extLst>
          </p:cNvPr>
          <p:cNvPicPr>
            <a:picLocks noChangeAspect="1"/>
          </p:cNvPicPr>
          <p:nvPr/>
        </p:nvPicPr>
        <p:blipFill>
          <a:blip r:embed="rId5"/>
          <a:stretch>
            <a:fillRect/>
          </a:stretch>
        </p:blipFill>
        <p:spPr>
          <a:xfrm>
            <a:off x="7900414" y="2143465"/>
            <a:ext cx="2537620" cy="3732660"/>
          </a:xfrm>
          <a:prstGeom prst="rect">
            <a:avLst/>
          </a:prstGeom>
        </p:spPr>
      </p:pic>
      <p:sp>
        <p:nvSpPr>
          <p:cNvPr id="17" name="&quot;Not Allowed&quot; Symbol 16">
            <a:extLst>
              <a:ext uri="{FF2B5EF4-FFF2-40B4-BE49-F238E27FC236}">
                <a16:creationId xmlns:a16="http://schemas.microsoft.com/office/drawing/2014/main" id="{4562D96F-4BE5-459B-A350-C220059E30BA}"/>
              </a:ext>
            </a:extLst>
          </p:cNvPr>
          <p:cNvSpPr/>
          <p:nvPr/>
        </p:nvSpPr>
        <p:spPr>
          <a:xfrm>
            <a:off x="7100853" y="2236837"/>
            <a:ext cx="471487" cy="461963"/>
          </a:xfrm>
          <a:prstGeom prst="noSmoking">
            <a:avLst/>
          </a:prstGeom>
          <a:solidFill>
            <a:srgbClr val="FF0000"/>
          </a:solidFill>
          <a:ln w="12700" cap="flat" cmpd="sng" algn="ctr">
            <a:noFill/>
            <a:prstDash val="solid"/>
            <a:miter lim="800000"/>
          </a:ln>
          <a:effectLst/>
        </p:spPr>
        <p:txBody>
          <a:bodyPr anchor="ctr"/>
          <a:lstStyle/>
          <a:p>
            <a:pPr algn="ctr" eaLnBrk="0" fontAlgn="base" latinLnBrk="0" hangingPunct="0">
              <a:spcBef>
                <a:spcPct val="0"/>
              </a:spcBef>
              <a:spcAft>
                <a:spcPct val="0"/>
              </a:spcAft>
              <a:defRPr/>
            </a:pPr>
            <a:endParaRPr lang="en-US" sz="2400" kern="0">
              <a:solidFill>
                <a:prstClr val="black"/>
              </a:solidFill>
              <a:latin typeface="Calibri" panose="020F0502020204030204"/>
            </a:endParaRPr>
          </a:p>
        </p:txBody>
      </p:sp>
      <p:sp>
        <p:nvSpPr>
          <p:cNvPr id="19" name="Smiley Face 18">
            <a:extLst>
              <a:ext uri="{FF2B5EF4-FFF2-40B4-BE49-F238E27FC236}">
                <a16:creationId xmlns:a16="http://schemas.microsoft.com/office/drawing/2014/main" id="{E9BFA668-4501-4A70-9849-D8D490C5C6EF}"/>
              </a:ext>
            </a:extLst>
          </p:cNvPr>
          <p:cNvSpPr/>
          <p:nvPr/>
        </p:nvSpPr>
        <p:spPr>
          <a:xfrm>
            <a:off x="9742257" y="2232206"/>
            <a:ext cx="430212" cy="461963"/>
          </a:xfrm>
          <a:prstGeom prst="smileyFace">
            <a:avLst/>
          </a:prstGeom>
          <a:solidFill>
            <a:srgbClr val="00B050"/>
          </a:solidFill>
          <a:ln w="12700" cap="flat" cmpd="sng" algn="ctr">
            <a:solidFill>
              <a:sysClr val="windowText" lastClr="000000"/>
            </a:solidFill>
            <a:prstDash val="solid"/>
            <a:miter lim="800000"/>
          </a:ln>
          <a:effectLst/>
        </p:spPr>
        <p:txBody>
          <a:bodyPr anchor="ctr"/>
          <a:lstStyle/>
          <a:p>
            <a:pPr algn="ctr" eaLnBrk="0" fontAlgn="base" latinLnBrk="0" hangingPunct="0">
              <a:spcBef>
                <a:spcPct val="0"/>
              </a:spcBef>
              <a:spcAft>
                <a:spcPct val="0"/>
              </a:spcAft>
              <a:defRPr/>
            </a:pPr>
            <a:endParaRPr lang="en-US" sz="2400" kern="0">
              <a:solidFill>
                <a:prstClr val="white"/>
              </a:solidFill>
              <a:latin typeface="Calibri" panose="020F0502020204030204"/>
            </a:endParaRPr>
          </a:p>
        </p:txBody>
      </p:sp>
      <p:sp>
        <p:nvSpPr>
          <p:cNvPr id="9" name="Footer Placeholder 3">
            <a:extLst>
              <a:ext uri="{FF2B5EF4-FFF2-40B4-BE49-F238E27FC236}">
                <a16:creationId xmlns:a16="http://schemas.microsoft.com/office/drawing/2014/main" id="{6747A6BC-627B-44C8-B90A-2B4B37804EDB}"/>
              </a:ext>
            </a:extLst>
          </p:cNvPr>
          <p:cNvSpPr txBox="1">
            <a:spLocks/>
          </p:cNvSpPr>
          <p:nvPr/>
        </p:nvSpPr>
        <p:spPr>
          <a:xfrm>
            <a:off x="2260601" y="6310312"/>
            <a:ext cx="767079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rPr>
              <a:t>Working From Home 101</a:t>
            </a: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 Wood Gutmann &amp; Bogart Insurance Brokers | Insurance License 0679263 </a:t>
            </a:r>
          </a:p>
        </p:txBody>
      </p:sp>
    </p:spTree>
    <p:extLst>
      <p:ext uri="{BB962C8B-B14F-4D97-AF65-F5344CB8AC3E}">
        <p14:creationId xmlns:p14="http://schemas.microsoft.com/office/powerpoint/2010/main" val="3439564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CB702DB9-C1AF-4554-B137-B96C8A863D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0601" y="2276873"/>
            <a:ext cx="4466803" cy="258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itle 1">
            <a:extLst>
              <a:ext uri="{FF2B5EF4-FFF2-40B4-BE49-F238E27FC236}">
                <a16:creationId xmlns:a16="http://schemas.microsoft.com/office/drawing/2014/main" id="{BF0AF239-C35D-4D22-BDC7-5D2916CC5028}"/>
              </a:ext>
            </a:extLst>
          </p:cNvPr>
          <p:cNvSpPr txBox="1">
            <a:spLocks/>
          </p:cNvSpPr>
          <p:nvPr/>
        </p:nvSpPr>
        <p:spPr bwMode="auto">
          <a:xfrm>
            <a:off x="1559496" y="1040775"/>
            <a:ext cx="721042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latinLnBrk="0">
              <a:lnSpc>
                <a:spcPct val="90000"/>
              </a:lnSpc>
              <a:spcBef>
                <a:spcPct val="0"/>
              </a:spcBef>
              <a:spcAft>
                <a:spcPct val="0"/>
              </a:spcAft>
              <a:buClrTx/>
              <a:buSzTx/>
              <a:buNone/>
              <a:defRPr/>
            </a:pPr>
            <a:r>
              <a:rPr lang="en-CA" altLang="en-US" sz="4200" dirty="0">
                <a:solidFill>
                  <a:prstClr val="black"/>
                </a:solidFill>
                <a:latin typeface="Arial" panose="020B0604020202020204" pitchFamily="34" charset="0"/>
                <a:cs typeface="Arial" panose="020B0604020202020204" pitchFamily="34" charset="0"/>
              </a:rPr>
              <a:t>Screen Height - Ideal</a:t>
            </a:r>
          </a:p>
        </p:txBody>
      </p:sp>
      <p:cxnSp>
        <p:nvCxnSpPr>
          <p:cNvPr id="57348" name="AutoShape 2">
            <a:extLst>
              <a:ext uri="{FF2B5EF4-FFF2-40B4-BE49-F238E27FC236}">
                <a16:creationId xmlns:a16="http://schemas.microsoft.com/office/drawing/2014/main" id="{081F5ABB-8377-4BE3-BCBE-38717154288F}"/>
              </a:ext>
            </a:extLst>
          </p:cNvPr>
          <p:cNvCxnSpPr>
            <a:cxnSpLocks noChangeShapeType="1"/>
          </p:cNvCxnSpPr>
          <p:nvPr/>
        </p:nvCxnSpPr>
        <p:spPr bwMode="auto">
          <a:xfrm flipV="1">
            <a:off x="7556500" y="2947989"/>
            <a:ext cx="1447800" cy="7937"/>
          </a:xfrm>
          <a:prstGeom prst="straightConnector1">
            <a:avLst/>
          </a:prstGeom>
          <a:noFill/>
          <a:ln w="22225">
            <a:solidFill>
              <a:srgbClr val="FF0000"/>
            </a:solidFill>
            <a:prstDash val="sysDot"/>
            <a:round/>
            <a:headEnd/>
            <a:tailEnd/>
          </a:ln>
          <a:extLst>
            <a:ext uri="{909E8E84-426E-40DD-AFC4-6F175D3DCCD1}">
              <a14:hiddenFill xmlns:a14="http://schemas.microsoft.com/office/drawing/2010/main">
                <a:noFill/>
              </a14:hiddenFill>
            </a:ext>
          </a:extLst>
        </p:spPr>
      </p:cxnSp>
      <p:sp>
        <p:nvSpPr>
          <p:cNvPr id="10" name="TextBox 9">
            <a:extLst>
              <a:ext uri="{FF2B5EF4-FFF2-40B4-BE49-F238E27FC236}">
                <a16:creationId xmlns:a16="http://schemas.microsoft.com/office/drawing/2014/main" id="{E1372605-1BE5-450B-9709-9202A1F32312}"/>
              </a:ext>
            </a:extLst>
          </p:cNvPr>
          <p:cNvSpPr txBox="1"/>
          <p:nvPr/>
        </p:nvSpPr>
        <p:spPr>
          <a:xfrm>
            <a:off x="1654596" y="2060848"/>
            <a:ext cx="4153372" cy="1231106"/>
          </a:xfrm>
          <a:prstGeom prst="rect">
            <a:avLst/>
          </a:prstGeom>
          <a:noFill/>
        </p:spPr>
        <p:txBody>
          <a:bodyPr wrap="square">
            <a:spAutoFit/>
          </a:bodyPr>
          <a:lstStyle/>
          <a:p>
            <a:pPr eaLnBrk="0" fontAlgn="base" latinLnBrk="0" hangingPunct="0">
              <a:spcBef>
                <a:spcPct val="0"/>
              </a:spcBef>
              <a:spcAft>
                <a:spcPct val="0"/>
              </a:spcAft>
              <a:defRPr/>
            </a:pPr>
            <a:r>
              <a:rPr lang="en-CA" dirty="0"/>
              <a:t>The monitor should be:</a:t>
            </a:r>
          </a:p>
          <a:p>
            <a:pPr marL="257175" indent="-257175" eaLnBrk="0" fontAlgn="base" latinLnBrk="0" hangingPunct="0">
              <a:spcBef>
                <a:spcPct val="0"/>
              </a:spcBef>
              <a:spcAft>
                <a:spcPct val="0"/>
              </a:spcAft>
              <a:buClr>
                <a:srgbClr val="FF0000"/>
              </a:buClr>
              <a:buFont typeface="Wingdings" panose="05000000000000000000" pitchFamily="2" charset="2"/>
              <a:buChar char="v"/>
              <a:defRPr/>
            </a:pPr>
            <a:r>
              <a:rPr lang="en-CA" sz="2000" dirty="0"/>
              <a:t>Directly</a:t>
            </a:r>
            <a:r>
              <a:rPr lang="en-CA" dirty="0"/>
              <a:t> in front of user</a:t>
            </a:r>
          </a:p>
          <a:p>
            <a:pPr marL="257175" indent="-257175" eaLnBrk="0" fontAlgn="base" latinLnBrk="0" hangingPunct="0">
              <a:spcBef>
                <a:spcPct val="0"/>
              </a:spcBef>
              <a:spcAft>
                <a:spcPct val="0"/>
              </a:spcAft>
              <a:buClr>
                <a:srgbClr val="FF0000"/>
              </a:buClr>
              <a:buFont typeface="Wingdings" panose="05000000000000000000" pitchFamily="2" charset="2"/>
              <a:buChar char="v"/>
              <a:defRPr/>
            </a:pPr>
            <a:r>
              <a:rPr lang="en-CA" dirty="0"/>
              <a:t>Situated at seated eye height</a:t>
            </a:r>
          </a:p>
          <a:p>
            <a:pPr marL="257175" indent="-257175" eaLnBrk="0" fontAlgn="base" latinLnBrk="0" hangingPunct="0">
              <a:spcBef>
                <a:spcPct val="0"/>
              </a:spcBef>
              <a:spcAft>
                <a:spcPct val="0"/>
              </a:spcAft>
              <a:buClr>
                <a:srgbClr val="FF0000"/>
              </a:buClr>
              <a:buFont typeface="Wingdings" panose="05000000000000000000" pitchFamily="2" charset="2"/>
              <a:buChar char="v"/>
              <a:defRPr/>
            </a:pPr>
            <a:r>
              <a:rPr lang="en-CA" dirty="0"/>
              <a:t>Arm’s length away from user</a:t>
            </a:r>
          </a:p>
        </p:txBody>
      </p:sp>
      <p:sp>
        <p:nvSpPr>
          <p:cNvPr id="2" name="Title 1">
            <a:extLst>
              <a:ext uri="{FF2B5EF4-FFF2-40B4-BE49-F238E27FC236}">
                <a16:creationId xmlns:a16="http://schemas.microsoft.com/office/drawing/2014/main" id="{1350CD58-A2EE-4C99-91F9-257E71E9F141}"/>
              </a:ext>
            </a:extLst>
          </p:cNvPr>
          <p:cNvSpPr>
            <a:spLocks noGrp="1"/>
          </p:cNvSpPr>
          <p:nvPr>
            <p:ph type="title"/>
          </p:nvPr>
        </p:nvSpPr>
        <p:spPr>
          <a:xfrm>
            <a:off x="1487488" y="16778"/>
            <a:ext cx="10704512" cy="1069514"/>
          </a:xfrm>
        </p:spPr>
        <p:txBody>
          <a:bodyPr/>
          <a:lstStyle/>
          <a:p>
            <a:r>
              <a:rPr lang="en-US" dirty="0"/>
              <a:t>Healthy Computing </a:t>
            </a:r>
          </a:p>
        </p:txBody>
      </p:sp>
      <p:sp>
        <p:nvSpPr>
          <p:cNvPr id="11" name="Footer Placeholder 3">
            <a:extLst>
              <a:ext uri="{FF2B5EF4-FFF2-40B4-BE49-F238E27FC236}">
                <a16:creationId xmlns:a16="http://schemas.microsoft.com/office/drawing/2014/main" id="{9C2CC9B9-FACE-4051-8B6A-6152995CC852}"/>
              </a:ext>
            </a:extLst>
          </p:cNvPr>
          <p:cNvSpPr txBox="1">
            <a:spLocks/>
          </p:cNvSpPr>
          <p:nvPr/>
        </p:nvSpPr>
        <p:spPr>
          <a:xfrm>
            <a:off x="2260601" y="6310312"/>
            <a:ext cx="767079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rPr>
              <a:t>Working From Home 101</a:t>
            </a: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 Wood Gutmann &amp; Bogart Insurance Brokers | Insurance License 0679263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2E5C8C7A-3D34-4C9A-9E34-EA875F0D4D95}"/>
              </a:ext>
            </a:extLst>
          </p:cNvPr>
          <p:cNvSpPr txBox="1">
            <a:spLocks/>
          </p:cNvSpPr>
          <p:nvPr/>
        </p:nvSpPr>
        <p:spPr bwMode="auto">
          <a:xfrm>
            <a:off x="1559304" y="1081768"/>
            <a:ext cx="721042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latinLnBrk="0">
              <a:lnSpc>
                <a:spcPct val="90000"/>
              </a:lnSpc>
              <a:spcBef>
                <a:spcPct val="0"/>
              </a:spcBef>
              <a:spcAft>
                <a:spcPct val="0"/>
              </a:spcAft>
              <a:buClrTx/>
              <a:buSzTx/>
              <a:buNone/>
              <a:defRPr/>
            </a:pPr>
            <a:r>
              <a:rPr lang="en-CA" altLang="en-US" sz="4200" dirty="0">
                <a:solidFill>
                  <a:prstClr val="black"/>
                </a:solidFill>
                <a:latin typeface="Arial" panose="020B0604020202020204" pitchFamily="34" charset="0"/>
                <a:cs typeface="Arial" panose="020B0604020202020204" pitchFamily="34" charset="0"/>
              </a:rPr>
              <a:t>Screen Height - AVOID</a:t>
            </a:r>
          </a:p>
        </p:txBody>
      </p:sp>
      <p:pic>
        <p:nvPicPr>
          <p:cNvPr id="59395" name="Picture 7" descr="18a">
            <a:extLst>
              <a:ext uri="{FF2B5EF4-FFF2-40B4-BE49-F238E27FC236}">
                <a16:creationId xmlns:a16="http://schemas.microsoft.com/office/drawing/2014/main" id="{4A82960A-5E8A-4CD5-AFB9-8580F9982A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6304" y="2045756"/>
            <a:ext cx="2641203" cy="1821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8" descr="18b">
            <a:extLst>
              <a:ext uri="{FF2B5EF4-FFF2-40B4-BE49-F238E27FC236}">
                <a16:creationId xmlns:a16="http://schemas.microsoft.com/office/drawing/2014/main" id="{DC094879-D637-45AD-B3E1-6AC17D0172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5253" y="2043241"/>
            <a:ext cx="2630638" cy="182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9" descr="18c">
            <a:extLst>
              <a:ext uri="{FF2B5EF4-FFF2-40B4-BE49-F238E27FC236}">
                <a16:creationId xmlns:a16="http://schemas.microsoft.com/office/drawing/2014/main" id="{81A5A807-AD4E-4EF1-9FB7-8C6270E667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2779" y="2042455"/>
            <a:ext cx="2822918" cy="182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TextBox 14">
            <a:extLst>
              <a:ext uri="{FF2B5EF4-FFF2-40B4-BE49-F238E27FC236}">
                <a16:creationId xmlns:a16="http://schemas.microsoft.com/office/drawing/2014/main" id="{06FB8F5F-DBFB-4BC0-9EE7-3EC0A0F1F788}"/>
              </a:ext>
            </a:extLst>
          </p:cNvPr>
          <p:cNvSpPr txBox="1">
            <a:spLocks noChangeArrowheads="1"/>
          </p:cNvSpPr>
          <p:nvPr/>
        </p:nvSpPr>
        <p:spPr bwMode="auto">
          <a:xfrm>
            <a:off x="2299598" y="3933057"/>
            <a:ext cx="19843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0" fontAlgn="base" latinLnBrk="0" hangingPunct="0">
              <a:spcBef>
                <a:spcPct val="0"/>
              </a:spcBef>
              <a:spcAft>
                <a:spcPct val="0"/>
              </a:spcAft>
              <a:buClrTx/>
              <a:buSzTx/>
              <a:buNone/>
              <a:defRPr/>
            </a:pPr>
            <a:r>
              <a:rPr lang="en-CA" altLang="en-US" dirty="0">
                <a:solidFill>
                  <a:prstClr val="black"/>
                </a:solidFill>
                <a:latin typeface="Arial" panose="020B0604020202020204" pitchFamily="34" charset="0"/>
                <a:cs typeface="Arial" panose="020B0604020202020204" pitchFamily="34" charset="0"/>
              </a:rPr>
              <a:t>When the monitor is too low, the neck is flexed</a:t>
            </a:r>
          </a:p>
        </p:txBody>
      </p:sp>
      <p:sp>
        <p:nvSpPr>
          <p:cNvPr id="59399" name="TextBox 15">
            <a:extLst>
              <a:ext uri="{FF2B5EF4-FFF2-40B4-BE49-F238E27FC236}">
                <a16:creationId xmlns:a16="http://schemas.microsoft.com/office/drawing/2014/main" id="{2379918B-9949-476E-AE71-83BA95FC190D}"/>
              </a:ext>
            </a:extLst>
          </p:cNvPr>
          <p:cNvSpPr txBox="1">
            <a:spLocks noChangeArrowheads="1"/>
          </p:cNvSpPr>
          <p:nvPr/>
        </p:nvSpPr>
        <p:spPr bwMode="auto">
          <a:xfrm>
            <a:off x="5164517" y="3942926"/>
            <a:ext cx="19764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0" fontAlgn="base" latinLnBrk="0" hangingPunct="0">
              <a:spcBef>
                <a:spcPct val="0"/>
              </a:spcBef>
              <a:spcAft>
                <a:spcPct val="0"/>
              </a:spcAft>
              <a:buClrTx/>
              <a:buSzTx/>
              <a:buNone/>
              <a:defRPr/>
            </a:pPr>
            <a:r>
              <a:rPr lang="en-CA" altLang="en-US" dirty="0">
                <a:solidFill>
                  <a:prstClr val="black"/>
                </a:solidFill>
                <a:latin typeface="Arial" panose="020B0604020202020204" pitchFamily="34" charset="0"/>
                <a:cs typeface="Arial" panose="020B0604020202020204" pitchFamily="34" charset="0"/>
              </a:rPr>
              <a:t>When the monitor to too high, the neck is extended</a:t>
            </a:r>
          </a:p>
        </p:txBody>
      </p:sp>
      <p:sp>
        <p:nvSpPr>
          <p:cNvPr id="59400" name="TextBox 16">
            <a:extLst>
              <a:ext uri="{FF2B5EF4-FFF2-40B4-BE49-F238E27FC236}">
                <a16:creationId xmlns:a16="http://schemas.microsoft.com/office/drawing/2014/main" id="{EA25FBB5-EB45-4818-85D6-A65C4C8B4E26}"/>
              </a:ext>
            </a:extLst>
          </p:cNvPr>
          <p:cNvSpPr txBox="1">
            <a:spLocks noChangeArrowheads="1"/>
          </p:cNvSpPr>
          <p:nvPr/>
        </p:nvSpPr>
        <p:spPr bwMode="auto">
          <a:xfrm>
            <a:off x="7869154" y="3866725"/>
            <a:ext cx="2120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0" fontAlgn="base" latinLnBrk="0" hangingPunct="0">
              <a:spcBef>
                <a:spcPct val="0"/>
              </a:spcBef>
              <a:spcAft>
                <a:spcPct val="0"/>
              </a:spcAft>
              <a:buClrTx/>
              <a:buSzTx/>
              <a:buNone/>
              <a:defRPr/>
            </a:pPr>
            <a:r>
              <a:rPr lang="en-CA" altLang="en-US" dirty="0">
                <a:solidFill>
                  <a:prstClr val="black"/>
                </a:solidFill>
                <a:latin typeface="Arial" panose="020B0604020202020204" pitchFamily="34" charset="0"/>
                <a:cs typeface="Arial" panose="020B0604020202020204" pitchFamily="34" charset="0"/>
              </a:rPr>
              <a:t>When the  monitor is not directly in front of the user, the neck is twisted</a:t>
            </a:r>
          </a:p>
        </p:txBody>
      </p:sp>
      <p:sp>
        <p:nvSpPr>
          <p:cNvPr id="2" name="Title 1">
            <a:extLst>
              <a:ext uri="{FF2B5EF4-FFF2-40B4-BE49-F238E27FC236}">
                <a16:creationId xmlns:a16="http://schemas.microsoft.com/office/drawing/2014/main" id="{FEA80C8F-3B45-49C3-9634-B97C7B53FA1F}"/>
              </a:ext>
            </a:extLst>
          </p:cNvPr>
          <p:cNvSpPr>
            <a:spLocks noGrp="1"/>
          </p:cNvSpPr>
          <p:nvPr>
            <p:ph type="title"/>
          </p:nvPr>
        </p:nvSpPr>
        <p:spPr>
          <a:xfrm>
            <a:off x="1487488" y="16778"/>
            <a:ext cx="10704512" cy="1069514"/>
          </a:xfrm>
        </p:spPr>
        <p:txBody>
          <a:bodyPr/>
          <a:lstStyle/>
          <a:p>
            <a:r>
              <a:rPr lang="en-US" dirty="0"/>
              <a:t>Healthy Computing </a:t>
            </a:r>
          </a:p>
        </p:txBody>
      </p:sp>
      <p:sp>
        <p:nvSpPr>
          <p:cNvPr id="10" name="Footer Placeholder 3">
            <a:extLst>
              <a:ext uri="{FF2B5EF4-FFF2-40B4-BE49-F238E27FC236}">
                <a16:creationId xmlns:a16="http://schemas.microsoft.com/office/drawing/2014/main" id="{3DAE5681-4EB1-40CC-92FA-E62EA89C4F09}"/>
              </a:ext>
            </a:extLst>
          </p:cNvPr>
          <p:cNvSpPr txBox="1">
            <a:spLocks/>
          </p:cNvSpPr>
          <p:nvPr/>
        </p:nvSpPr>
        <p:spPr>
          <a:xfrm>
            <a:off x="2260601" y="6310312"/>
            <a:ext cx="767079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rPr>
              <a:t>Working From Home 101</a:t>
            </a: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 Wood Gutmann &amp; Bogart Insurance Brokers | Insurance License 0679263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9" name="Picture 138">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4515" name="Rectangle 2">
            <a:extLst>
              <a:ext uri="{FF2B5EF4-FFF2-40B4-BE49-F238E27FC236}">
                <a16:creationId xmlns:a16="http://schemas.microsoft.com/office/drawing/2014/main" id="{E3B67B4A-BA13-4023-B79A-20AA9310190A}"/>
              </a:ext>
            </a:extLst>
          </p:cNvPr>
          <p:cNvSpPr>
            <a:spLocks noGrp="1" noChangeArrowheads="1"/>
          </p:cNvSpPr>
          <p:nvPr>
            <p:ph type="title"/>
          </p:nvPr>
        </p:nvSpPr>
        <p:spPr>
          <a:xfrm>
            <a:off x="6094105" y="802955"/>
            <a:ext cx="4977976" cy="1454051"/>
          </a:xfrm>
        </p:spPr>
        <p:txBody>
          <a:bodyPr vert="horz" lIns="91440" tIns="45720" rIns="91440" bIns="45720" rtlCol="0" anchor="ctr">
            <a:normAutofit/>
          </a:bodyPr>
          <a:lstStyle/>
          <a:p>
            <a:pPr latinLnBrk="0">
              <a:lnSpc>
                <a:spcPct val="90000"/>
              </a:lnSpc>
            </a:pPr>
            <a:r>
              <a:rPr lang="en-US" altLang="en-US" sz="4400">
                <a:solidFill>
                  <a:srgbClr val="000000"/>
                </a:solidFill>
                <a:latin typeface="+mj-lt"/>
                <a:cs typeface="+mj-cs"/>
              </a:rPr>
              <a:t>Using a Mouse</a:t>
            </a:r>
          </a:p>
        </p:txBody>
      </p:sp>
      <p:sp>
        <p:nvSpPr>
          <p:cNvPr id="141"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4514" name="Picture 5" descr="ergo hand on mouse man sm">
            <a:extLst>
              <a:ext uri="{FF2B5EF4-FFF2-40B4-BE49-F238E27FC236}">
                <a16:creationId xmlns:a16="http://schemas.microsoft.com/office/drawing/2014/main" id="{FE962230-9303-4AB1-80FC-182B9A3E4D38}"/>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t="17263" b="12873"/>
          <a:stretch/>
        </p:blipFill>
        <p:spPr bwMode="auto">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31" name="Rectangle 3">
            <a:extLst>
              <a:ext uri="{FF2B5EF4-FFF2-40B4-BE49-F238E27FC236}">
                <a16:creationId xmlns:a16="http://schemas.microsoft.com/office/drawing/2014/main" id="{64A6AB72-9550-496A-973A-70564A4A453C}"/>
              </a:ext>
            </a:extLst>
          </p:cNvPr>
          <p:cNvSpPr>
            <a:spLocks noGrp="1" noChangeArrowheads="1"/>
          </p:cNvSpPr>
          <p:nvPr>
            <p:ph idx="1"/>
          </p:nvPr>
        </p:nvSpPr>
        <p:spPr>
          <a:xfrm>
            <a:off x="6094104" y="1700808"/>
            <a:ext cx="4977578" cy="3639289"/>
          </a:xfrm>
        </p:spPr>
        <p:txBody>
          <a:bodyPr vert="horz" lIns="91440" tIns="45720" rIns="91440" bIns="45720" rtlCol="0" anchor="ctr">
            <a:normAutofit/>
          </a:bodyPr>
          <a:lstStyle/>
          <a:p>
            <a:pPr marL="277813" indent="-228600" latinLnBrk="0">
              <a:lnSpc>
                <a:spcPct val="90000"/>
              </a:lnSpc>
              <a:spcBef>
                <a:spcPts val="0"/>
              </a:spcBef>
              <a:buFont typeface="Arial" panose="020B0604020202020204" pitchFamily="34" charset="0"/>
              <a:buChar char="•"/>
            </a:pPr>
            <a:r>
              <a:rPr lang="en-US" altLang="en-US" sz="2400" dirty="0">
                <a:solidFill>
                  <a:srgbClr val="000000"/>
                </a:solidFill>
                <a:latin typeface="+mn-lt"/>
                <a:cs typeface="+mn-cs"/>
              </a:rPr>
              <a:t>Control mouse movement from your elbow</a:t>
            </a:r>
          </a:p>
          <a:p>
            <a:pPr marL="277813" indent="-228600" latinLnBrk="0">
              <a:lnSpc>
                <a:spcPct val="90000"/>
              </a:lnSpc>
              <a:spcBef>
                <a:spcPct val="30000"/>
              </a:spcBef>
              <a:buFont typeface="Arial" panose="020B0604020202020204" pitchFamily="34" charset="0"/>
              <a:buChar char="•"/>
            </a:pPr>
            <a:r>
              <a:rPr lang="en-US" altLang="en-US" sz="2400" dirty="0">
                <a:solidFill>
                  <a:srgbClr val="000000"/>
                </a:solidFill>
                <a:latin typeface="+mn-lt"/>
                <a:cs typeface="+mn-cs"/>
              </a:rPr>
              <a:t>Keep wrist straight in neutral position</a:t>
            </a:r>
          </a:p>
          <a:p>
            <a:pPr marL="277813" indent="-228600" latinLnBrk="0">
              <a:lnSpc>
                <a:spcPct val="90000"/>
              </a:lnSpc>
              <a:spcBef>
                <a:spcPts val="0"/>
              </a:spcBef>
              <a:buFont typeface="Arial" panose="020B0604020202020204" pitchFamily="34" charset="0"/>
              <a:buChar char="•"/>
            </a:pPr>
            <a:r>
              <a:rPr lang="en-US" altLang="en-US" sz="2400" dirty="0">
                <a:solidFill>
                  <a:srgbClr val="000000"/>
                </a:solidFill>
                <a:latin typeface="+mn-lt"/>
                <a:cs typeface="+mn-cs"/>
              </a:rPr>
              <a:t>Switch mouse to other side or use alternate hand</a:t>
            </a:r>
          </a:p>
        </p:txBody>
      </p:sp>
      <p:sp>
        <p:nvSpPr>
          <p:cNvPr id="10" name="Footer Placeholder 3">
            <a:extLst>
              <a:ext uri="{FF2B5EF4-FFF2-40B4-BE49-F238E27FC236}">
                <a16:creationId xmlns:a16="http://schemas.microsoft.com/office/drawing/2014/main" id="{74372CCC-925A-47F4-8154-E44EA16AE51A}"/>
              </a:ext>
            </a:extLst>
          </p:cNvPr>
          <p:cNvSpPr txBox="1">
            <a:spLocks/>
          </p:cNvSpPr>
          <p:nvPr/>
        </p:nvSpPr>
        <p:spPr>
          <a:xfrm>
            <a:off x="2260601" y="6310312"/>
            <a:ext cx="767079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rPr>
              <a:t>Working From Home 101</a:t>
            </a: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 Wood Gutmann &amp; Bogart Insurance Brokers | Insurance License 0679263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8" descr="Laptop blank screen LG copy">
            <a:extLst>
              <a:ext uri="{FF2B5EF4-FFF2-40B4-BE49-F238E27FC236}">
                <a16:creationId xmlns:a16="http://schemas.microsoft.com/office/drawing/2014/main" id="{24F6A9BD-A089-4FDC-8CC6-FABE97C12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121" y="240636"/>
            <a:ext cx="9335749" cy="6633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4">
            <a:extLst>
              <a:ext uri="{FF2B5EF4-FFF2-40B4-BE49-F238E27FC236}">
                <a16:creationId xmlns:a16="http://schemas.microsoft.com/office/drawing/2014/main" id="{43F97F98-B4AB-4A83-AA42-EC216BA5DD17}"/>
              </a:ext>
            </a:extLst>
          </p:cNvPr>
          <p:cNvSpPr>
            <a:spLocks noGrp="1" noChangeArrowheads="1"/>
          </p:cNvSpPr>
          <p:nvPr>
            <p:ph type="title"/>
          </p:nvPr>
        </p:nvSpPr>
        <p:spPr>
          <a:xfrm>
            <a:off x="3215680" y="545550"/>
            <a:ext cx="8229600" cy="1143000"/>
          </a:xfrm>
        </p:spPr>
        <p:txBody>
          <a:bodyPr/>
          <a:lstStyle/>
          <a:p>
            <a:pPr eaLnBrk="1" hangingPunct="1"/>
            <a:r>
              <a:rPr lang="en-US" altLang="en-US" b="1" dirty="0"/>
              <a:t>Using a Laptop</a:t>
            </a:r>
          </a:p>
        </p:txBody>
      </p:sp>
      <p:sp>
        <p:nvSpPr>
          <p:cNvPr id="536581" name="Rectangle 5">
            <a:extLst>
              <a:ext uri="{FF2B5EF4-FFF2-40B4-BE49-F238E27FC236}">
                <a16:creationId xmlns:a16="http://schemas.microsoft.com/office/drawing/2014/main" id="{0E83C191-C56B-4DDD-8D25-CFB9107A1D43}"/>
              </a:ext>
            </a:extLst>
          </p:cNvPr>
          <p:cNvSpPr>
            <a:spLocks noGrp="1" noChangeArrowheads="1"/>
          </p:cNvSpPr>
          <p:nvPr>
            <p:ph idx="1"/>
          </p:nvPr>
        </p:nvSpPr>
        <p:spPr>
          <a:xfrm>
            <a:off x="2951957" y="1117050"/>
            <a:ext cx="6288087" cy="3359150"/>
          </a:xfrm>
        </p:spPr>
        <p:txBody>
          <a:bodyPr/>
          <a:lstStyle/>
          <a:p>
            <a:pPr marL="0" indent="0">
              <a:buClr>
                <a:srgbClr val="9F300D"/>
              </a:buClr>
              <a:buNone/>
              <a:tabLst>
                <a:tab pos="517525" algn="l"/>
              </a:tabLst>
            </a:pPr>
            <a:endParaRPr lang="en-US" altLang="en-US" sz="2000" dirty="0">
              <a:solidFill>
                <a:srgbClr val="FF0000"/>
              </a:solidFill>
            </a:endParaRPr>
          </a:p>
          <a:p>
            <a:pPr marL="517525" lvl="1" indent="-174625">
              <a:tabLst>
                <a:tab pos="517525" algn="l"/>
              </a:tabLst>
            </a:pPr>
            <a:r>
              <a:rPr lang="en-US" altLang="en-US" sz="3200" dirty="0">
                <a:solidFill>
                  <a:srgbClr val="FF0000"/>
                </a:solidFill>
              </a:rPr>
              <a:t>Sit in a comfortable chair and adjust the laptop height</a:t>
            </a:r>
          </a:p>
          <a:p>
            <a:pPr marL="517525" lvl="1" indent="-174625">
              <a:tabLst>
                <a:tab pos="517525" algn="l"/>
              </a:tabLst>
            </a:pPr>
            <a:r>
              <a:rPr lang="en-US" altLang="en-US" sz="3200" dirty="0">
                <a:solidFill>
                  <a:srgbClr val="FF0000"/>
                </a:solidFill>
              </a:rPr>
              <a:t>Position screen like a desktop monitor</a:t>
            </a:r>
          </a:p>
          <a:p>
            <a:pPr marL="517525" lvl="1" indent="-174625">
              <a:tabLst>
                <a:tab pos="517525" algn="l"/>
              </a:tabLst>
            </a:pPr>
            <a:r>
              <a:rPr lang="en-US" altLang="en-US" sz="3200" dirty="0">
                <a:solidFill>
                  <a:srgbClr val="FF0000"/>
                </a:solidFill>
              </a:rPr>
              <a:t>Use separate keyboard and mouse</a:t>
            </a:r>
          </a:p>
        </p:txBody>
      </p:sp>
      <p:pic>
        <p:nvPicPr>
          <p:cNvPr id="2" name="Picture 1">
            <a:extLst>
              <a:ext uri="{FF2B5EF4-FFF2-40B4-BE49-F238E27FC236}">
                <a16:creationId xmlns:a16="http://schemas.microsoft.com/office/drawing/2014/main" id="{A8CF72FA-0D10-4DBC-877F-20F606B6A518}"/>
              </a:ext>
            </a:extLst>
          </p:cNvPr>
          <p:cNvPicPr>
            <a:picLocks noChangeAspect="1"/>
          </p:cNvPicPr>
          <p:nvPr/>
        </p:nvPicPr>
        <p:blipFill>
          <a:blip r:embed="rId4"/>
          <a:stretch>
            <a:fillRect/>
          </a:stretch>
        </p:blipFill>
        <p:spPr>
          <a:xfrm>
            <a:off x="3048272" y="836712"/>
            <a:ext cx="6000056" cy="36394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36581">
                                            <p:txEl>
                                              <p:pRg st="1" end="1"/>
                                            </p:txEl>
                                          </p:spTgt>
                                        </p:tgtEl>
                                        <p:attrNameLst>
                                          <p:attrName>style.visibility</p:attrName>
                                        </p:attrNameLst>
                                      </p:cBhvr>
                                      <p:to>
                                        <p:strVal val="visible"/>
                                      </p:to>
                                    </p:set>
                                    <p:animEffect transition="in" filter="fade">
                                      <p:cBhvr>
                                        <p:cTn id="7" dur="500"/>
                                        <p:tgtEl>
                                          <p:spTgt spid="536581">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36581">
                                            <p:txEl>
                                              <p:pRg st="2" end="2"/>
                                            </p:txEl>
                                          </p:spTgt>
                                        </p:tgtEl>
                                        <p:attrNameLst>
                                          <p:attrName>style.visibility</p:attrName>
                                        </p:attrNameLst>
                                      </p:cBhvr>
                                      <p:to>
                                        <p:strVal val="visible"/>
                                      </p:to>
                                    </p:set>
                                    <p:animEffect transition="in" filter="fade">
                                      <p:cBhvr>
                                        <p:cTn id="10" dur="500"/>
                                        <p:tgtEl>
                                          <p:spTgt spid="536581">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36581">
                                            <p:txEl>
                                              <p:pRg st="3" end="3"/>
                                            </p:txEl>
                                          </p:spTgt>
                                        </p:tgtEl>
                                        <p:attrNameLst>
                                          <p:attrName>style.visibility</p:attrName>
                                        </p:attrNameLst>
                                      </p:cBhvr>
                                      <p:to>
                                        <p:strVal val="visible"/>
                                      </p:to>
                                    </p:set>
                                    <p:animEffect transition="in" filter="fade">
                                      <p:cBhvr>
                                        <p:cTn id="13" dur="500"/>
                                        <p:tgtEl>
                                          <p:spTgt spid="536581">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45B28F74-B59F-4D97-ADAF-7662CBBEC819}"/>
              </a:ext>
            </a:extLst>
          </p:cNvPr>
          <p:cNvSpPr>
            <a:spLocks noGrp="1"/>
          </p:cNvSpPr>
          <p:nvPr>
            <p:ph type="title"/>
          </p:nvPr>
        </p:nvSpPr>
        <p:spPr>
          <a:xfrm>
            <a:off x="1487488" y="16778"/>
            <a:ext cx="10704512" cy="1069514"/>
          </a:xfrm>
        </p:spPr>
        <p:txBody>
          <a:bodyPr/>
          <a:lstStyle/>
          <a:p>
            <a:pPr eaLnBrk="1" hangingPunct="1"/>
            <a:r>
              <a:rPr lang="en-US" altLang="en-US" dirty="0">
                <a:latin typeface="Arial" panose="020B0604020202020204" pitchFamily="34" charset="0"/>
                <a:cs typeface="Arial" panose="020B0604020202020204" pitchFamily="34" charset="0"/>
              </a:rPr>
              <a:t>Laptop Use</a:t>
            </a:r>
          </a:p>
        </p:txBody>
      </p:sp>
      <p:pic>
        <p:nvPicPr>
          <p:cNvPr id="4" name="Picture 3">
            <a:extLst>
              <a:ext uri="{FF2B5EF4-FFF2-40B4-BE49-F238E27FC236}">
                <a16:creationId xmlns:a16="http://schemas.microsoft.com/office/drawing/2014/main" id="{B23FDFAD-F269-415A-BA25-82DE2B327F9F}"/>
              </a:ext>
            </a:extLst>
          </p:cNvPr>
          <p:cNvPicPr>
            <a:picLocks noChangeAspect="1"/>
          </p:cNvPicPr>
          <p:nvPr/>
        </p:nvPicPr>
        <p:blipFill>
          <a:blip r:embed="rId3"/>
          <a:stretch>
            <a:fillRect/>
          </a:stretch>
        </p:blipFill>
        <p:spPr>
          <a:xfrm>
            <a:off x="2637295" y="1268760"/>
            <a:ext cx="6917410" cy="52565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ADB7A-DF7A-4BBC-AF92-FD7FDCD7DB1E}"/>
              </a:ext>
            </a:extLst>
          </p:cNvPr>
          <p:cNvSpPr>
            <a:spLocks noGrp="1"/>
          </p:cNvSpPr>
          <p:nvPr>
            <p:ph type="title"/>
          </p:nvPr>
        </p:nvSpPr>
        <p:spPr>
          <a:xfrm>
            <a:off x="1487488" y="0"/>
            <a:ext cx="9864080" cy="1069514"/>
          </a:xfrm>
        </p:spPr>
        <p:txBody>
          <a:bodyPr/>
          <a:lstStyle/>
          <a:p>
            <a:r>
              <a:rPr lang="en-US" sz="4400" dirty="0"/>
              <a:t>Test Your Knowledge </a:t>
            </a:r>
          </a:p>
        </p:txBody>
      </p:sp>
      <p:sp>
        <p:nvSpPr>
          <p:cNvPr id="4" name="Content Placeholder 3">
            <a:extLst>
              <a:ext uri="{FF2B5EF4-FFF2-40B4-BE49-F238E27FC236}">
                <a16:creationId xmlns:a16="http://schemas.microsoft.com/office/drawing/2014/main" id="{93CF55D0-1A7B-4E11-94A3-E8D87975B373}"/>
              </a:ext>
            </a:extLst>
          </p:cNvPr>
          <p:cNvSpPr>
            <a:spLocks noGrp="1"/>
          </p:cNvSpPr>
          <p:nvPr>
            <p:ph idx="10"/>
          </p:nvPr>
        </p:nvSpPr>
        <p:spPr>
          <a:xfrm>
            <a:off x="1981200" y="2276872"/>
            <a:ext cx="8229600" cy="3600400"/>
          </a:xfrm>
        </p:spPr>
        <p:txBody>
          <a:bodyPr/>
          <a:lstStyle/>
          <a:p>
            <a:pPr algn="ctr"/>
            <a:r>
              <a:rPr lang="en-US" sz="5400" dirty="0">
                <a:ln w="0"/>
                <a:solidFill>
                  <a:schemeClr val="accent1"/>
                </a:solidFill>
                <a:effectLst>
                  <a:outerShdw blurRad="38100" dist="25400" dir="5400000" algn="ctr" rotWithShape="0">
                    <a:srgbClr val="6E747A">
                      <a:alpha val="43000"/>
                    </a:srgbClr>
                  </a:outerShdw>
                </a:effectLst>
              </a:rPr>
              <a:t>WHAT’S WRONG WITH </a:t>
            </a:r>
          </a:p>
          <a:p>
            <a:r>
              <a:rPr lang="en-US" sz="5400" dirty="0">
                <a:ln w="0"/>
                <a:solidFill>
                  <a:schemeClr val="accent1"/>
                </a:solidFill>
                <a:effectLst>
                  <a:outerShdw blurRad="38100" dist="25400" dir="5400000" algn="ctr" rotWithShape="0">
                    <a:srgbClr val="6E747A">
                      <a:alpha val="43000"/>
                    </a:srgbClr>
                  </a:outerShdw>
                </a:effectLst>
              </a:rPr>
              <a:t>         THIS PICTURE </a:t>
            </a:r>
          </a:p>
        </p:txBody>
      </p:sp>
      <p:sp>
        <p:nvSpPr>
          <p:cNvPr id="5" name="Footer Placeholder 3">
            <a:extLst>
              <a:ext uri="{FF2B5EF4-FFF2-40B4-BE49-F238E27FC236}">
                <a16:creationId xmlns:a16="http://schemas.microsoft.com/office/drawing/2014/main" id="{B9E7A9A1-774C-425A-80DB-A8A2043F55E2}"/>
              </a:ext>
            </a:extLst>
          </p:cNvPr>
          <p:cNvSpPr txBox="1">
            <a:spLocks/>
          </p:cNvSpPr>
          <p:nvPr/>
        </p:nvSpPr>
        <p:spPr>
          <a:xfrm>
            <a:off x="2260601" y="6310312"/>
            <a:ext cx="767079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rPr>
              <a:t>Working From Home 101</a:t>
            </a: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 Wood Gutmann &amp; Bogart Insurance Brokers | Insurance License 0679263 </a:t>
            </a:r>
          </a:p>
        </p:txBody>
      </p:sp>
    </p:spTree>
    <p:extLst>
      <p:ext uri="{BB962C8B-B14F-4D97-AF65-F5344CB8AC3E}">
        <p14:creationId xmlns:p14="http://schemas.microsoft.com/office/powerpoint/2010/main" val="3915541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2890DA-3D2C-4965-A9C5-3B4FBC8F4998}"/>
              </a:ext>
            </a:extLst>
          </p:cNvPr>
          <p:cNvPicPr>
            <a:picLocks noChangeAspect="1"/>
          </p:cNvPicPr>
          <p:nvPr/>
        </p:nvPicPr>
        <p:blipFill rotWithShape="1">
          <a:blip r:embed="rId3"/>
          <a:stretch/>
        </p:blipFill>
        <p:spPr>
          <a:xfrm>
            <a:off x="1415480" y="7972"/>
            <a:ext cx="10706747" cy="6865997"/>
          </a:xfrm>
          <a:prstGeom prst="rect">
            <a:avLst/>
          </a:prstGeom>
        </p:spPr>
      </p:pic>
      <p:sp>
        <p:nvSpPr>
          <p:cNvPr id="4" name="TextBox 3">
            <a:extLst>
              <a:ext uri="{FF2B5EF4-FFF2-40B4-BE49-F238E27FC236}">
                <a16:creationId xmlns:a16="http://schemas.microsoft.com/office/drawing/2014/main" id="{6CB89992-7A2F-430D-8273-429A869D5A1C}"/>
              </a:ext>
            </a:extLst>
          </p:cNvPr>
          <p:cNvSpPr txBox="1"/>
          <p:nvPr/>
        </p:nvSpPr>
        <p:spPr>
          <a:xfrm>
            <a:off x="1487488" y="3459305"/>
            <a:ext cx="5616624" cy="2062103"/>
          </a:xfrm>
          <a:prstGeom prst="rect">
            <a:avLst/>
          </a:prstGeom>
          <a:noFill/>
        </p:spPr>
        <p:txBody>
          <a:bodyPr wrap="square" rtlCol="0">
            <a:spAutoFit/>
          </a:bodyPr>
          <a:lstStyle/>
          <a:p>
            <a:pPr marL="514350" indent="-514350">
              <a:buAutoNum type="arabicPeriod"/>
            </a:pPr>
            <a:r>
              <a:rPr lang="en-US" sz="3200" b="1" dirty="0">
                <a:solidFill>
                  <a:srgbClr val="FFFF00"/>
                </a:solidFill>
                <a:latin typeface="Arial" panose="020B0604020202020204" pitchFamily="34" charset="0"/>
                <a:cs typeface="Arial" panose="020B0604020202020204" pitchFamily="34" charset="0"/>
              </a:rPr>
              <a:t>Computer Position</a:t>
            </a:r>
          </a:p>
          <a:p>
            <a:pPr marL="514350" indent="-514350">
              <a:buAutoNum type="arabicPeriod" startAt="2"/>
            </a:pPr>
            <a:r>
              <a:rPr lang="en-US" sz="3200" b="1" dirty="0">
                <a:solidFill>
                  <a:srgbClr val="FFFF00"/>
                </a:solidFill>
                <a:latin typeface="Arial" panose="020B0604020202020204" pitchFamily="34" charset="0"/>
                <a:cs typeface="Arial" panose="020B0604020202020204" pitchFamily="34" charset="0"/>
              </a:rPr>
              <a:t>No eternal keyboard and  </a:t>
            </a:r>
          </a:p>
          <a:p>
            <a:r>
              <a:rPr lang="en-US" sz="3200" b="1" dirty="0">
                <a:solidFill>
                  <a:srgbClr val="FFFF00"/>
                </a:solidFill>
                <a:latin typeface="Arial" panose="020B0604020202020204" pitchFamily="34" charset="0"/>
                <a:cs typeface="Arial" panose="020B0604020202020204" pitchFamily="34" charset="0"/>
              </a:rPr>
              <a:t>     mouse. </a:t>
            </a:r>
          </a:p>
          <a:p>
            <a:r>
              <a:rPr lang="en-US" sz="3200" b="1" dirty="0">
                <a:solidFill>
                  <a:srgbClr val="FFFF00"/>
                </a:solidFill>
                <a:latin typeface="Arial" panose="020B0604020202020204" pitchFamily="34" charset="0"/>
                <a:cs typeface="Arial" panose="020B0604020202020204" pitchFamily="34" charset="0"/>
              </a:rPr>
              <a:t>3. Monitor height.</a:t>
            </a:r>
          </a:p>
        </p:txBody>
      </p:sp>
    </p:spTree>
    <p:extLst>
      <p:ext uri="{BB962C8B-B14F-4D97-AF65-F5344CB8AC3E}">
        <p14:creationId xmlns:p14="http://schemas.microsoft.com/office/powerpoint/2010/main" val="254480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178892-1B92-4B1A-BEF8-0DFA3184C7A2}"/>
              </a:ext>
            </a:extLst>
          </p:cNvPr>
          <p:cNvPicPr>
            <a:picLocks noChangeAspect="1"/>
          </p:cNvPicPr>
          <p:nvPr/>
        </p:nvPicPr>
        <p:blipFill rotWithShape="1">
          <a:blip r:embed="rId3"/>
          <a:stretch/>
        </p:blipFill>
        <p:spPr>
          <a:xfrm>
            <a:off x="551384" y="0"/>
            <a:ext cx="11580554" cy="7585820"/>
          </a:xfrm>
          <a:prstGeom prst="rect">
            <a:avLst/>
          </a:prstGeom>
        </p:spPr>
      </p:pic>
      <p:sp>
        <p:nvSpPr>
          <p:cNvPr id="3" name="TextBox 2">
            <a:extLst>
              <a:ext uri="{FF2B5EF4-FFF2-40B4-BE49-F238E27FC236}">
                <a16:creationId xmlns:a16="http://schemas.microsoft.com/office/drawing/2014/main" id="{89DCE01A-748C-4CB1-BB1C-439883B12458}"/>
              </a:ext>
            </a:extLst>
          </p:cNvPr>
          <p:cNvSpPr txBox="1"/>
          <p:nvPr/>
        </p:nvSpPr>
        <p:spPr>
          <a:xfrm>
            <a:off x="1489668" y="3429000"/>
            <a:ext cx="6118500" cy="2062103"/>
          </a:xfrm>
          <a:prstGeom prst="rect">
            <a:avLst/>
          </a:prstGeom>
          <a:noFill/>
        </p:spPr>
        <p:txBody>
          <a:bodyPr wrap="square" rtlCol="0">
            <a:spAutoFit/>
          </a:bodyPr>
          <a:lstStyle/>
          <a:p>
            <a:pPr marL="514350" indent="-514350">
              <a:buAutoNum type="arabicPeriod"/>
            </a:pPr>
            <a:r>
              <a:rPr lang="en-US" sz="3200" b="1" dirty="0">
                <a:solidFill>
                  <a:srgbClr val="FFFF00"/>
                </a:solidFill>
                <a:latin typeface="Arial" panose="020B0604020202020204" pitchFamily="34" charset="0"/>
                <a:cs typeface="Arial" panose="020B0604020202020204" pitchFamily="34" charset="0"/>
              </a:rPr>
              <a:t>Bad Posture.</a:t>
            </a:r>
          </a:p>
          <a:p>
            <a:pPr marL="514350" indent="-514350">
              <a:buAutoNum type="arabicPeriod"/>
            </a:pPr>
            <a:r>
              <a:rPr lang="en-US" sz="3200" b="1" dirty="0">
                <a:solidFill>
                  <a:srgbClr val="FFFF00"/>
                </a:solidFill>
                <a:latin typeface="Arial" panose="020B0604020202020204" pitchFamily="34" charset="0"/>
                <a:cs typeface="Arial" panose="020B0604020202020204" pitchFamily="34" charset="0"/>
              </a:rPr>
              <a:t>Lack of external keyboard </a:t>
            </a:r>
          </a:p>
          <a:p>
            <a:r>
              <a:rPr lang="en-US" sz="3200" b="1" dirty="0">
                <a:solidFill>
                  <a:srgbClr val="FFFF00"/>
                </a:solidFill>
                <a:latin typeface="Arial" panose="020B0604020202020204" pitchFamily="34" charset="0"/>
                <a:cs typeface="Arial" panose="020B0604020202020204" pitchFamily="34" charset="0"/>
              </a:rPr>
              <a:t>     and mouse.</a:t>
            </a:r>
          </a:p>
          <a:p>
            <a:r>
              <a:rPr lang="en-US" sz="3200" b="1" dirty="0">
                <a:solidFill>
                  <a:srgbClr val="FFFF00"/>
                </a:solidFill>
                <a:latin typeface="Arial" panose="020B0604020202020204" pitchFamily="34" charset="0"/>
                <a:cs typeface="Arial" panose="020B0604020202020204" pitchFamily="34" charset="0"/>
              </a:rPr>
              <a:t>3.  Monitor height.</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623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6312024" y="4653136"/>
            <a:ext cx="5364088" cy="1569660"/>
          </a:xfrm>
          <a:prstGeom prst="rect">
            <a:avLst/>
          </a:prstGeom>
          <a:noFill/>
          <a:ln w="9525">
            <a:noFill/>
            <a:miter lim="800000"/>
            <a:headEnd/>
            <a:tailEnd/>
          </a:ln>
        </p:spPr>
        <p:txBody>
          <a:bodyPr wrap="square">
            <a:spAutoFit/>
          </a:bodyPr>
          <a:lstStyle/>
          <a:p>
            <a:pPr algn="r"/>
            <a:r>
              <a:rPr lang="en-US" altLang="ko-KR" sz="4800" b="1" dirty="0">
                <a:solidFill>
                  <a:schemeClr val="bg1"/>
                </a:solidFill>
                <a:latin typeface="+mj-lt"/>
                <a:ea typeface="맑은 고딕" pitchFamily="50" charset="-127"/>
                <a:cs typeface="Arial" pitchFamily="34" charset="0"/>
              </a:rPr>
              <a:t>WORKING FROM HOME 101 </a:t>
            </a:r>
          </a:p>
        </p:txBody>
      </p:sp>
      <p:pic>
        <p:nvPicPr>
          <p:cNvPr id="3" name="Picture 2" descr="A picture containing drawing&#10;&#10;Description automatically generated">
            <a:extLst>
              <a:ext uri="{FF2B5EF4-FFF2-40B4-BE49-F238E27FC236}">
                <a16:creationId xmlns:a16="http://schemas.microsoft.com/office/drawing/2014/main" id="{2B8DCB99-97CE-4ABB-9C60-2928121D0C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8752" y="3429000"/>
            <a:ext cx="3176022" cy="762002"/>
          </a:xfrm>
          <a:prstGeom prst="rect">
            <a:avLst/>
          </a:prstGeom>
        </p:spPr>
      </p:pic>
    </p:spTree>
    <p:extLst>
      <p:ext uri="{BB962C8B-B14F-4D97-AF65-F5344CB8AC3E}">
        <p14:creationId xmlns:p14="http://schemas.microsoft.com/office/powerpoint/2010/main" val="1941221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333D99-0B84-4785-A46A-95FDE466481A}"/>
              </a:ext>
            </a:extLst>
          </p:cNvPr>
          <p:cNvPicPr>
            <a:picLocks noChangeAspect="1"/>
          </p:cNvPicPr>
          <p:nvPr/>
        </p:nvPicPr>
        <p:blipFill>
          <a:blip r:embed="rId3"/>
          <a:stretch>
            <a:fillRect/>
          </a:stretch>
        </p:blipFill>
        <p:spPr>
          <a:xfrm>
            <a:off x="-1" y="0"/>
            <a:ext cx="13177777" cy="6858000"/>
          </a:xfrm>
          <a:prstGeom prst="rect">
            <a:avLst/>
          </a:prstGeom>
        </p:spPr>
      </p:pic>
      <p:sp>
        <p:nvSpPr>
          <p:cNvPr id="2" name="TextBox 1">
            <a:extLst>
              <a:ext uri="{FF2B5EF4-FFF2-40B4-BE49-F238E27FC236}">
                <a16:creationId xmlns:a16="http://schemas.microsoft.com/office/drawing/2014/main" id="{64AD82B4-0F97-401F-8533-1234BC5CDFAE}"/>
              </a:ext>
            </a:extLst>
          </p:cNvPr>
          <p:cNvSpPr txBox="1"/>
          <p:nvPr/>
        </p:nvSpPr>
        <p:spPr>
          <a:xfrm>
            <a:off x="479376" y="3933056"/>
            <a:ext cx="4176464" cy="2062103"/>
          </a:xfrm>
          <a:prstGeom prst="rect">
            <a:avLst/>
          </a:prstGeom>
          <a:noFill/>
        </p:spPr>
        <p:txBody>
          <a:bodyPr wrap="square" rtlCol="0">
            <a:spAutoFit/>
          </a:bodyPr>
          <a:lstStyle/>
          <a:p>
            <a:r>
              <a:rPr lang="en-US" sz="3200" b="1" dirty="0"/>
              <a:t>Natural body alignment is impossible to achieve when working from a </a:t>
            </a:r>
          </a:p>
          <a:p>
            <a:r>
              <a:rPr lang="en-US" sz="3200" b="1" dirty="0"/>
              <a:t>bed. </a:t>
            </a:r>
          </a:p>
        </p:txBody>
      </p:sp>
    </p:spTree>
    <p:extLst>
      <p:ext uri="{BB962C8B-B14F-4D97-AF65-F5344CB8AC3E}">
        <p14:creationId xmlns:p14="http://schemas.microsoft.com/office/powerpoint/2010/main" val="222076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23EF-88D9-444F-BF50-28562021BF96}"/>
              </a:ext>
            </a:extLst>
          </p:cNvPr>
          <p:cNvSpPr>
            <a:spLocks noGrp="1"/>
          </p:cNvSpPr>
          <p:nvPr>
            <p:ph type="title"/>
          </p:nvPr>
        </p:nvSpPr>
        <p:spPr>
          <a:xfrm>
            <a:off x="2783632" y="332656"/>
            <a:ext cx="7668344" cy="1069514"/>
          </a:xfrm>
        </p:spPr>
        <p:txBody>
          <a:bodyPr/>
          <a:lstStyle/>
          <a:p>
            <a:r>
              <a:rPr lang="en-US" dirty="0"/>
              <a:t>Stretching and Exercise </a:t>
            </a:r>
          </a:p>
        </p:txBody>
      </p:sp>
      <p:sp>
        <p:nvSpPr>
          <p:cNvPr id="4" name="Content Placeholder 3">
            <a:extLst>
              <a:ext uri="{FF2B5EF4-FFF2-40B4-BE49-F238E27FC236}">
                <a16:creationId xmlns:a16="http://schemas.microsoft.com/office/drawing/2014/main" id="{88BF3CB0-6780-400A-B403-E6F70F669E1B}"/>
              </a:ext>
            </a:extLst>
          </p:cNvPr>
          <p:cNvSpPr>
            <a:spLocks noGrp="1"/>
          </p:cNvSpPr>
          <p:nvPr>
            <p:ph idx="10"/>
          </p:nvPr>
        </p:nvSpPr>
        <p:spPr>
          <a:xfrm>
            <a:off x="2814463" y="1556792"/>
            <a:ext cx="6563072" cy="4147865"/>
          </a:xfrm>
        </p:spPr>
        <p:txBody>
          <a:bodyPr/>
          <a:lstStyle/>
          <a:p>
            <a:r>
              <a:rPr lang="en-US" sz="2400" b="1" dirty="0">
                <a:latin typeface="Arial" panose="020B0604020202020204" pitchFamily="34" charset="0"/>
                <a:cs typeface="Arial" panose="020B0604020202020204" pitchFamily="34" charset="0"/>
              </a:rPr>
              <a:t>Stretching</a:t>
            </a:r>
            <a:r>
              <a:rPr lang="en-US" sz="2400" dirty="0"/>
              <a: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It’s the simplest, easiest thing we do that helps us stay sane while </a:t>
            </a:r>
          </a:p>
          <a:p>
            <a:r>
              <a:rPr lang="en-US" dirty="0">
                <a:latin typeface="Arial" panose="020B0604020202020204" pitchFamily="34" charset="0"/>
                <a:cs typeface="Arial" panose="020B0604020202020204" pitchFamily="34" charset="0"/>
              </a:rPr>
              <a:t>      working from home.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Every hour or so, step back from my desk/work area and spend five </a:t>
            </a:r>
          </a:p>
          <a:p>
            <a:r>
              <a:rPr lang="en-US" dirty="0">
                <a:latin typeface="Arial" panose="020B0604020202020204" pitchFamily="34" charset="0"/>
                <a:cs typeface="Arial" panose="020B0604020202020204" pitchFamily="34" charset="0"/>
              </a:rPr>
              <a:t>      minutes doing stretches.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Hold a stretch for a minimum of 15 seconds to a maximum of 30 </a:t>
            </a:r>
          </a:p>
          <a:p>
            <a:r>
              <a:rPr lang="en-US" dirty="0">
                <a:latin typeface="Arial" panose="020B0604020202020204" pitchFamily="34" charset="0"/>
                <a:cs typeface="Arial" panose="020B0604020202020204" pitchFamily="34" charset="0"/>
              </a:rPr>
              <a:t>      seconds. </a:t>
            </a:r>
          </a:p>
          <a:p>
            <a:endParaRPr lang="en-US"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Exercise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Produces Endorphins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Improves Memory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Creates a sense well being </a:t>
            </a:r>
          </a:p>
          <a:p>
            <a:endParaRPr lang="en-US" sz="24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00"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5" name="Footer Placeholder 3">
            <a:extLst>
              <a:ext uri="{FF2B5EF4-FFF2-40B4-BE49-F238E27FC236}">
                <a16:creationId xmlns:a16="http://schemas.microsoft.com/office/drawing/2014/main" id="{5ED9BB83-0988-4605-AFBE-CD8B7DE0E711}"/>
              </a:ext>
            </a:extLst>
          </p:cNvPr>
          <p:cNvSpPr txBox="1">
            <a:spLocks/>
          </p:cNvSpPr>
          <p:nvPr/>
        </p:nvSpPr>
        <p:spPr>
          <a:xfrm>
            <a:off x="2260601" y="6310312"/>
            <a:ext cx="767079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rPr>
              <a:t>Working From Home 101</a:t>
            </a: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 Wood Gutmann &amp; Bogart Insurance Brokers | Insurance License 0679263 </a:t>
            </a:r>
          </a:p>
        </p:txBody>
      </p:sp>
    </p:spTree>
    <p:extLst>
      <p:ext uri="{BB962C8B-B14F-4D97-AF65-F5344CB8AC3E}">
        <p14:creationId xmlns:p14="http://schemas.microsoft.com/office/powerpoint/2010/main" val="10337770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62" name="Picture 18" descr="wrist stretch ergo exercise lo clean">
            <a:extLst>
              <a:ext uri="{FF2B5EF4-FFF2-40B4-BE49-F238E27FC236}">
                <a16:creationId xmlns:a16="http://schemas.microsoft.com/office/drawing/2014/main" id="{0E0176D7-3926-4511-9C71-387705D3D7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050" y="2051051"/>
            <a:ext cx="5969000"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148" name="Picture 4" descr="man ergo stretch arms over head">
            <a:extLst>
              <a:ext uri="{FF2B5EF4-FFF2-40B4-BE49-F238E27FC236}">
                <a16:creationId xmlns:a16="http://schemas.microsoft.com/office/drawing/2014/main" id="{9874BE31-3E9B-45B0-9EFD-D2E2D0F0A4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4138" y="1073150"/>
            <a:ext cx="4838700"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149" name="Picture 5" descr="woman ergo stretch overhead">
            <a:extLst>
              <a:ext uri="{FF2B5EF4-FFF2-40B4-BE49-F238E27FC236}">
                <a16:creationId xmlns:a16="http://schemas.microsoft.com/office/drawing/2014/main" id="{2EBF815A-626F-4E7D-95D9-4EDFB38B3B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9689" y="419100"/>
            <a:ext cx="5024437"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155" name="Picture 11" descr="open stretched hand exercise">
            <a:extLst>
              <a:ext uri="{FF2B5EF4-FFF2-40B4-BE49-F238E27FC236}">
                <a16:creationId xmlns:a16="http://schemas.microsoft.com/office/drawing/2014/main" id="{33F92C94-3AEA-423B-8B0D-C8237BC067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6795"/>
          <a:stretch>
            <a:fillRect/>
          </a:stretch>
        </p:blipFill>
        <p:spPr bwMode="auto">
          <a:xfrm>
            <a:off x="4548188" y="1387476"/>
            <a:ext cx="6119812"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158" name="Picture 14" descr="shoulder shrug ergo exercise lo2">
            <a:extLst>
              <a:ext uri="{FF2B5EF4-FFF2-40B4-BE49-F238E27FC236}">
                <a16:creationId xmlns:a16="http://schemas.microsoft.com/office/drawing/2014/main" id="{B9DE0691-293C-4303-9FF1-37295A1B0609}"/>
              </a:ext>
            </a:extLst>
          </p:cNvPr>
          <p:cNvPicPr>
            <a:picLocks noChangeAspect="1" noChangeArrowheads="1"/>
          </p:cNvPicPr>
          <p:nvPr/>
        </p:nvPicPr>
        <p:blipFill>
          <a:blip r:embed="rId7">
            <a:lum bright="-6000"/>
            <a:extLst>
              <a:ext uri="{28A0092B-C50C-407E-A947-70E740481C1C}">
                <a14:useLocalDpi xmlns:a14="http://schemas.microsoft.com/office/drawing/2010/main" val="0"/>
              </a:ext>
            </a:extLst>
          </a:blip>
          <a:srcRect b="1744"/>
          <a:stretch>
            <a:fillRect/>
          </a:stretch>
        </p:blipFill>
        <p:spPr bwMode="auto">
          <a:xfrm rot="206147">
            <a:off x="5416550" y="1046164"/>
            <a:ext cx="4706938" cy="598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6151" name="Text Box 7">
            <a:extLst>
              <a:ext uri="{FF2B5EF4-FFF2-40B4-BE49-F238E27FC236}">
                <a16:creationId xmlns:a16="http://schemas.microsoft.com/office/drawing/2014/main" id="{05B19E3A-9AF3-40B3-AC46-A5AA4D8420F3}"/>
              </a:ext>
            </a:extLst>
          </p:cNvPr>
          <p:cNvSpPr txBox="1">
            <a:spLocks noChangeArrowheads="1"/>
          </p:cNvSpPr>
          <p:nvPr/>
        </p:nvSpPr>
        <p:spPr bwMode="auto">
          <a:xfrm>
            <a:off x="2495600" y="1868488"/>
            <a:ext cx="3798838" cy="3628686"/>
          </a:xfrm>
          <a:prstGeom prst="rect">
            <a:avLst/>
          </a:prstGeom>
          <a:noFill/>
          <a:ln>
            <a:noFill/>
          </a:ln>
          <a:effectLst/>
          <a:extLst>
            <a:ext uri="{909E8E84-426E-40DD-AFC4-6F175D3DCCD1}">
              <a14:hiddenFill xmlns:a14="http://schemas.microsoft.com/office/drawing/2010/main">
                <a:solidFill>
                  <a:srgbClr val="FFBF2A"/>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31775" indent="-231775">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nSpc>
                <a:spcPct val="90000"/>
              </a:lnSpc>
              <a:spcBef>
                <a:spcPct val="30000"/>
              </a:spcBef>
              <a:buClr>
                <a:srgbClr val="800000"/>
              </a:buClr>
              <a:buSzPct val="115000"/>
              <a:buFontTx/>
              <a:buNone/>
            </a:pPr>
            <a:r>
              <a:rPr lang="en-US" altLang="en-US" sz="2600" b="1" dirty="0">
                <a:solidFill>
                  <a:srgbClr val="990000"/>
                </a:solidFill>
                <a:latin typeface="Arial" panose="020B0604020202020204" pitchFamily="34" charset="0"/>
              </a:rPr>
              <a:t>Hands</a:t>
            </a:r>
          </a:p>
          <a:p>
            <a:pPr>
              <a:lnSpc>
                <a:spcPct val="90000"/>
              </a:lnSpc>
              <a:spcBef>
                <a:spcPct val="30000"/>
              </a:spcBef>
              <a:spcAft>
                <a:spcPct val="25000"/>
              </a:spcAft>
              <a:buClr>
                <a:srgbClr val="800000"/>
              </a:buClr>
              <a:buSzPct val="115000"/>
              <a:buFontTx/>
              <a:buChar char="•"/>
            </a:pPr>
            <a:r>
              <a:rPr lang="en-US" altLang="en-US" dirty="0">
                <a:solidFill>
                  <a:schemeClr val="tx1"/>
                </a:solidFill>
                <a:latin typeface="Arial" panose="020B0604020202020204" pitchFamily="34" charset="0"/>
              </a:rPr>
              <a:t>Finger extensions</a:t>
            </a:r>
          </a:p>
          <a:p>
            <a:pPr>
              <a:lnSpc>
                <a:spcPct val="90000"/>
              </a:lnSpc>
              <a:spcBef>
                <a:spcPct val="30000"/>
              </a:spcBef>
              <a:buClr>
                <a:srgbClr val="800000"/>
              </a:buClr>
              <a:buSzPct val="115000"/>
              <a:buFontTx/>
              <a:buNone/>
            </a:pPr>
            <a:r>
              <a:rPr lang="en-US" altLang="en-US" sz="2600" b="1" dirty="0">
                <a:solidFill>
                  <a:srgbClr val="990000"/>
                </a:solidFill>
                <a:latin typeface="Arial" panose="020B0604020202020204" pitchFamily="34" charset="0"/>
              </a:rPr>
              <a:t>Wrists</a:t>
            </a:r>
          </a:p>
          <a:p>
            <a:pPr>
              <a:lnSpc>
                <a:spcPct val="90000"/>
              </a:lnSpc>
              <a:spcBef>
                <a:spcPct val="30000"/>
              </a:spcBef>
              <a:spcAft>
                <a:spcPct val="25000"/>
              </a:spcAft>
              <a:buClr>
                <a:srgbClr val="800000"/>
              </a:buClr>
              <a:buSzPct val="115000"/>
              <a:buFontTx/>
              <a:buChar char="•"/>
            </a:pPr>
            <a:r>
              <a:rPr lang="en-US" altLang="en-US" dirty="0">
                <a:solidFill>
                  <a:schemeClr val="tx1"/>
                </a:solidFill>
                <a:latin typeface="Arial" panose="020B0604020202020204" pitchFamily="34" charset="0"/>
              </a:rPr>
              <a:t>Backwards stretch</a:t>
            </a:r>
          </a:p>
          <a:p>
            <a:pPr>
              <a:lnSpc>
                <a:spcPct val="90000"/>
              </a:lnSpc>
              <a:spcBef>
                <a:spcPct val="30000"/>
              </a:spcBef>
              <a:buClr>
                <a:srgbClr val="800000"/>
              </a:buClr>
              <a:buSzPct val="115000"/>
              <a:buFontTx/>
              <a:buNone/>
            </a:pPr>
            <a:r>
              <a:rPr lang="en-US" altLang="en-US" sz="2600" b="1" dirty="0">
                <a:solidFill>
                  <a:srgbClr val="990000"/>
                </a:solidFill>
                <a:latin typeface="Arial" panose="020B0604020202020204" pitchFamily="34" charset="0"/>
              </a:rPr>
              <a:t>Shoulders</a:t>
            </a:r>
          </a:p>
          <a:p>
            <a:pPr>
              <a:lnSpc>
                <a:spcPct val="90000"/>
              </a:lnSpc>
              <a:spcBef>
                <a:spcPct val="30000"/>
              </a:spcBef>
              <a:buClr>
                <a:srgbClr val="800000"/>
              </a:buClr>
              <a:buSzPct val="115000"/>
              <a:buFontTx/>
              <a:buChar char="•"/>
            </a:pPr>
            <a:r>
              <a:rPr lang="en-US" altLang="en-US" dirty="0">
                <a:solidFill>
                  <a:schemeClr val="tx1"/>
                </a:solidFill>
                <a:latin typeface="Arial" panose="020B0604020202020204" pitchFamily="34" charset="0"/>
              </a:rPr>
              <a:t>Shrug and roll</a:t>
            </a:r>
            <a:endParaRPr lang="en-US" altLang="en-US" b="1" dirty="0">
              <a:solidFill>
                <a:schemeClr val="tx1"/>
              </a:solidFill>
              <a:latin typeface="Arial" panose="020B0604020202020204" pitchFamily="34" charset="0"/>
            </a:endParaRPr>
          </a:p>
          <a:p>
            <a:pPr>
              <a:lnSpc>
                <a:spcPct val="90000"/>
              </a:lnSpc>
              <a:spcBef>
                <a:spcPct val="30000"/>
              </a:spcBef>
              <a:buClr>
                <a:srgbClr val="800000"/>
              </a:buClr>
              <a:buSzPct val="115000"/>
              <a:buFontTx/>
              <a:buChar char="•"/>
            </a:pPr>
            <a:r>
              <a:rPr lang="en-US" altLang="en-US" dirty="0">
                <a:solidFill>
                  <a:schemeClr val="tx1"/>
                </a:solidFill>
                <a:latin typeface="Arial" panose="020B0604020202020204" pitchFamily="34" charset="0"/>
              </a:rPr>
              <a:t>Blade pinch</a:t>
            </a:r>
          </a:p>
          <a:p>
            <a:pPr>
              <a:lnSpc>
                <a:spcPct val="90000"/>
              </a:lnSpc>
              <a:spcBef>
                <a:spcPct val="30000"/>
              </a:spcBef>
              <a:buClr>
                <a:srgbClr val="800000"/>
              </a:buClr>
              <a:buSzPct val="115000"/>
              <a:buFontTx/>
              <a:buChar char="•"/>
            </a:pPr>
            <a:r>
              <a:rPr lang="en-US" altLang="en-US" dirty="0">
                <a:solidFill>
                  <a:schemeClr val="tx1"/>
                </a:solidFill>
                <a:latin typeface="Arial" panose="020B0604020202020204" pitchFamily="34" charset="0"/>
              </a:rPr>
              <a:t>Overhead reach</a:t>
            </a:r>
          </a:p>
          <a:p>
            <a:pPr algn="ctr">
              <a:spcBef>
                <a:spcPct val="50000"/>
              </a:spcBef>
              <a:buClrTx/>
              <a:buSzTx/>
              <a:buFontTx/>
              <a:buNone/>
            </a:pPr>
            <a:endParaRPr lang="en-US" altLang="en-US" dirty="0">
              <a:solidFill>
                <a:schemeClr val="tx1"/>
              </a:solidFill>
              <a:latin typeface="Times New Roman" panose="02020603050405020304" pitchFamily="18" charset="0"/>
            </a:endParaRPr>
          </a:p>
        </p:txBody>
      </p:sp>
      <p:sp>
        <p:nvSpPr>
          <p:cNvPr id="71688" name="Rectangle 8">
            <a:extLst>
              <a:ext uri="{FF2B5EF4-FFF2-40B4-BE49-F238E27FC236}">
                <a16:creationId xmlns:a16="http://schemas.microsoft.com/office/drawing/2014/main" id="{09068D13-AEE3-48E9-94B4-97FC19F2E3FC}"/>
              </a:ext>
            </a:extLst>
          </p:cNvPr>
          <p:cNvSpPr>
            <a:spLocks noGrp="1" noChangeArrowheads="1"/>
          </p:cNvSpPr>
          <p:nvPr>
            <p:ph type="title"/>
          </p:nvPr>
        </p:nvSpPr>
        <p:spPr>
          <a:xfrm>
            <a:off x="2495600" y="0"/>
            <a:ext cx="9696400" cy="1069514"/>
          </a:xfrm>
        </p:spPr>
        <p:txBody>
          <a:bodyPr/>
          <a:lstStyle/>
          <a:p>
            <a:pPr eaLnBrk="1" hangingPunct="1">
              <a:lnSpc>
                <a:spcPct val="90000"/>
              </a:lnSpc>
            </a:pPr>
            <a:r>
              <a:rPr lang="en-US" altLang="en-US" sz="4300" dirty="0"/>
              <a:t>Exercises</a:t>
            </a:r>
            <a:endParaRPr lang="en-US" altLang="en-US" sz="3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46151">
                                            <p:txEl>
                                              <p:pRg st="0" end="0"/>
                                            </p:txEl>
                                          </p:spTgt>
                                        </p:tgtEl>
                                        <p:attrNameLst>
                                          <p:attrName>style.visibility</p:attrName>
                                        </p:attrNameLst>
                                      </p:cBhvr>
                                      <p:to>
                                        <p:strVal val="visible"/>
                                      </p:to>
                                    </p:set>
                                    <p:animEffect transition="in" filter="fade">
                                      <p:cBhvr>
                                        <p:cTn id="7" dur="500"/>
                                        <p:tgtEl>
                                          <p:spTgt spid="64615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6151">
                                            <p:txEl>
                                              <p:pRg st="1" end="1"/>
                                            </p:txEl>
                                          </p:spTgt>
                                        </p:tgtEl>
                                        <p:attrNameLst>
                                          <p:attrName>style.visibility</p:attrName>
                                        </p:attrNameLst>
                                      </p:cBhvr>
                                      <p:to>
                                        <p:strVal val="visible"/>
                                      </p:to>
                                    </p:set>
                                    <p:animEffect transition="in" filter="fade">
                                      <p:cBhvr>
                                        <p:cTn id="10" dur="500"/>
                                        <p:tgtEl>
                                          <p:spTgt spid="64615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46155"/>
                                        </p:tgtEl>
                                        <p:attrNameLst>
                                          <p:attrName>style.visibility</p:attrName>
                                        </p:attrNameLst>
                                      </p:cBhvr>
                                      <p:to>
                                        <p:strVal val="visible"/>
                                      </p:to>
                                    </p:set>
                                    <p:animEffect transition="in" filter="fade">
                                      <p:cBhvr>
                                        <p:cTn id="13" dur="500"/>
                                        <p:tgtEl>
                                          <p:spTgt spid="64615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646151">
                                            <p:txEl>
                                              <p:pRg st="2" end="2"/>
                                            </p:txEl>
                                          </p:spTgt>
                                        </p:tgtEl>
                                        <p:attrNameLst>
                                          <p:attrName>style.visibility</p:attrName>
                                        </p:attrNameLst>
                                      </p:cBhvr>
                                      <p:to>
                                        <p:strVal val="visible"/>
                                      </p:to>
                                    </p:set>
                                    <p:animEffect transition="in" filter="fade">
                                      <p:cBhvr>
                                        <p:cTn id="18" dur="500"/>
                                        <p:tgtEl>
                                          <p:spTgt spid="646151">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46162"/>
                                        </p:tgtEl>
                                        <p:attrNameLst>
                                          <p:attrName>style.visibility</p:attrName>
                                        </p:attrNameLst>
                                      </p:cBhvr>
                                      <p:to>
                                        <p:strVal val="visible"/>
                                      </p:to>
                                    </p:set>
                                    <p:animEffect transition="in" filter="fade">
                                      <p:cBhvr>
                                        <p:cTn id="21" dur="500"/>
                                        <p:tgtEl>
                                          <p:spTgt spid="646162"/>
                                        </p:tgtEl>
                                      </p:cBhvr>
                                    </p:animEffect>
                                  </p:childTnLst>
                                </p:cTn>
                              </p:par>
                              <p:par>
                                <p:cTn id="22" presetID="1" presetClass="exit" presetSubtype="0" fill="hold" nodeType="withEffect">
                                  <p:stCondLst>
                                    <p:cond delay="0"/>
                                  </p:stCondLst>
                                  <p:childTnLst>
                                    <p:set>
                                      <p:cBhvr>
                                        <p:cTn id="23" dur="1" fill="hold">
                                          <p:stCondLst>
                                            <p:cond delay="0"/>
                                          </p:stCondLst>
                                        </p:cTn>
                                        <p:tgtEl>
                                          <p:spTgt spid="646155"/>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646151">
                                            <p:txEl>
                                              <p:pRg st="3" end="3"/>
                                            </p:txEl>
                                          </p:spTgt>
                                        </p:tgtEl>
                                        <p:attrNameLst>
                                          <p:attrName>style.visibility</p:attrName>
                                        </p:attrNameLst>
                                      </p:cBhvr>
                                      <p:to>
                                        <p:strVal val="visible"/>
                                      </p:to>
                                    </p:set>
                                    <p:animEffect transition="in" filter="fade">
                                      <p:cBhvr>
                                        <p:cTn id="26" dur="500"/>
                                        <p:tgtEl>
                                          <p:spTgt spid="646151">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646151">
                                            <p:txEl>
                                              <p:pRg st="4" end="4"/>
                                            </p:txEl>
                                          </p:spTgt>
                                        </p:tgtEl>
                                        <p:attrNameLst>
                                          <p:attrName>style.visibility</p:attrName>
                                        </p:attrNameLst>
                                      </p:cBhvr>
                                      <p:to>
                                        <p:strVal val="visible"/>
                                      </p:to>
                                    </p:set>
                                    <p:animEffect transition="in" filter="fade">
                                      <p:cBhvr>
                                        <p:cTn id="31" dur="500"/>
                                        <p:tgtEl>
                                          <p:spTgt spid="646151">
                                            <p:txEl>
                                              <p:pRg st="4" end="4"/>
                                            </p:txEl>
                                          </p:spTgt>
                                        </p:tgtEl>
                                      </p:cBhvr>
                                    </p:animEffect>
                                  </p:childTnLst>
                                </p:cTn>
                              </p:par>
                              <p:par>
                                <p:cTn id="32" presetID="1" presetClass="exit" presetSubtype="0" fill="hold" nodeType="withEffect">
                                  <p:stCondLst>
                                    <p:cond delay="0"/>
                                  </p:stCondLst>
                                  <p:childTnLst>
                                    <p:set>
                                      <p:cBhvr>
                                        <p:cTn id="33" dur="1" fill="hold">
                                          <p:stCondLst>
                                            <p:cond delay="0"/>
                                          </p:stCondLst>
                                        </p:cTn>
                                        <p:tgtEl>
                                          <p:spTgt spid="646162"/>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646151">
                                            <p:txEl>
                                              <p:pRg st="5" end="5"/>
                                            </p:txEl>
                                          </p:spTgt>
                                        </p:tgtEl>
                                        <p:attrNameLst>
                                          <p:attrName>style.visibility</p:attrName>
                                        </p:attrNameLst>
                                      </p:cBhvr>
                                      <p:to>
                                        <p:strVal val="visible"/>
                                      </p:to>
                                    </p:set>
                                    <p:animEffect transition="in" filter="fade">
                                      <p:cBhvr>
                                        <p:cTn id="36" dur="500"/>
                                        <p:tgtEl>
                                          <p:spTgt spid="646151">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646158"/>
                                        </p:tgtEl>
                                        <p:attrNameLst>
                                          <p:attrName>style.visibility</p:attrName>
                                        </p:attrNameLst>
                                      </p:cBhvr>
                                      <p:to>
                                        <p:strVal val="visible"/>
                                      </p:to>
                                    </p:set>
                                    <p:animEffect transition="in" filter="fade">
                                      <p:cBhvr>
                                        <p:cTn id="39" dur="500"/>
                                        <p:tgtEl>
                                          <p:spTgt spid="64615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646151">
                                            <p:txEl>
                                              <p:pRg st="6" end="6"/>
                                            </p:txEl>
                                          </p:spTgt>
                                        </p:tgtEl>
                                        <p:attrNameLst>
                                          <p:attrName>style.visibility</p:attrName>
                                        </p:attrNameLst>
                                      </p:cBhvr>
                                      <p:to>
                                        <p:strVal val="visible"/>
                                      </p:to>
                                    </p:set>
                                    <p:animEffect transition="in" filter="fade">
                                      <p:cBhvr>
                                        <p:cTn id="44" dur="500"/>
                                        <p:tgtEl>
                                          <p:spTgt spid="646151">
                                            <p:txEl>
                                              <p:pRg st="6" end="6"/>
                                            </p:txEl>
                                          </p:spTgt>
                                        </p:tgtEl>
                                      </p:cBhvr>
                                    </p:animEffect>
                                  </p:childTnLst>
                                </p:cTn>
                              </p:par>
                              <p:par>
                                <p:cTn id="45" presetID="1" presetClass="exit" presetSubtype="0" fill="hold" nodeType="withEffect">
                                  <p:stCondLst>
                                    <p:cond delay="0"/>
                                  </p:stCondLst>
                                  <p:childTnLst>
                                    <p:set>
                                      <p:cBhvr>
                                        <p:cTn id="46" dur="1" fill="hold">
                                          <p:stCondLst>
                                            <p:cond delay="0"/>
                                          </p:stCondLst>
                                        </p:cTn>
                                        <p:tgtEl>
                                          <p:spTgt spid="646158"/>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646148"/>
                                        </p:tgtEl>
                                        <p:attrNameLst>
                                          <p:attrName>style.visibility</p:attrName>
                                        </p:attrNameLst>
                                      </p:cBhvr>
                                      <p:to>
                                        <p:strVal val="visible"/>
                                      </p:to>
                                    </p:set>
                                    <p:animEffect transition="in" filter="fade">
                                      <p:cBhvr>
                                        <p:cTn id="49" dur="500"/>
                                        <p:tgtEl>
                                          <p:spTgt spid="646148"/>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nodeType="clickEffect">
                                  <p:stCondLst>
                                    <p:cond delay="0"/>
                                  </p:stCondLst>
                                  <p:childTnLst>
                                    <p:set>
                                      <p:cBhvr>
                                        <p:cTn id="53" dur="1" fill="hold">
                                          <p:stCondLst>
                                            <p:cond delay="0"/>
                                          </p:stCondLst>
                                        </p:cTn>
                                        <p:tgtEl>
                                          <p:spTgt spid="646151">
                                            <p:txEl>
                                              <p:pRg st="7" end="7"/>
                                            </p:txEl>
                                          </p:spTgt>
                                        </p:tgtEl>
                                        <p:attrNameLst>
                                          <p:attrName>style.visibility</p:attrName>
                                        </p:attrNameLst>
                                      </p:cBhvr>
                                      <p:to>
                                        <p:strVal val="visible"/>
                                      </p:to>
                                    </p:set>
                                    <p:animEffect transition="in" filter="fade">
                                      <p:cBhvr>
                                        <p:cTn id="54" dur="500"/>
                                        <p:tgtEl>
                                          <p:spTgt spid="646151">
                                            <p:txEl>
                                              <p:pRg st="7" end="7"/>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646149"/>
                                        </p:tgtEl>
                                        <p:attrNameLst>
                                          <p:attrName>style.visibility</p:attrName>
                                        </p:attrNameLst>
                                      </p:cBhvr>
                                      <p:to>
                                        <p:strVal val="visible"/>
                                      </p:to>
                                    </p:set>
                                    <p:animEffect transition="in" filter="fade">
                                      <p:cBhvr>
                                        <p:cTn id="57" dur="500"/>
                                        <p:tgtEl>
                                          <p:spTgt spid="646149"/>
                                        </p:tgtEl>
                                      </p:cBhvr>
                                    </p:animEffect>
                                  </p:childTnLst>
                                </p:cTn>
                              </p:par>
                              <p:par>
                                <p:cTn id="58" presetID="1" presetClass="exit" presetSubtype="0" fill="hold" nodeType="withEffect">
                                  <p:stCondLst>
                                    <p:cond delay="0"/>
                                  </p:stCondLst>
                                  <p:childTnLst>
                                    <p:set>
                                      <p:cBhvr>
                                        <p:cTn id="59" dur="1" fill="hold">
                                          <p:stCondLst>
                                            <p:cond delay="0"/>
                                          </p:stCondLst>
                                        </p:cTn>
                                        <p:tgtEl>
                                          <p:spTgt spid="6461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51" grpId="0" uiExpand="1"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85" name="Picture 17" descr="tilt head forward ergo exercise2">
            <a:extLst>
              <a:ext uri="{FF2B5EF4-FFF2-40B4-BE49-F238E27FC236}">
                <a16:creationId xmlns:a16="http://schemas.microsoft.com/office/drawing/2014/main" id="{D6ED9BA0-46F2-4B7A-ACBC-66449C9847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268" r="2182" b="3307"/>
          <a:stretch>
            <a:fillRect/>
          </a:stretch>
        </p:blipFill>
        <p:spPr bwMode="auto">
          <a:xfrm>
            <a:off x="6145213" y="1587501"/>
            <a:ext cx="3808412"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4789" name="Picture 21" descr="turn head exercise ergo Dave lo">
            <a:extLst>
              <a:ext uri="{FF2B5EF4-FFF2-40B4-BE49-F238E27FC236}">
                <a16:creationId xmlns:a16="http://schemas.microsoft.com/office/drawing/2014/main" id="{9A729CED-EF8C-48DE-AABF-7066DC88A6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75"/>
          <a:stretch>
            <a:fillRect/>
          </a:stretch>
        </p:blipFill>
        <p:spPr bwMode="auto">
          <a:xfrm>
            <a:off x="6086476" y="1558926"/>
            <a:ext cx="3876675"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4780" name="Picture 12" descr="hands behind head seated ergo ">
            <a:extLst>
              <a:ext uri="{FF2B5EF4-FFF2-40B4-BE49-F238E27FC236}">
                <a16:creationId xmlns:a16="http://schemas.microsoft.com/office/drawing/2014/main" id="{49E566A1-F8C1-43EF-943F-79CA8138D3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4033"/>
          <a:stretch>
            <a:fillRect/>
          </a:stretch>
        </p:blipFill>
        <p:spPr bwMode="auto">
          <a:xfrm>
            <a:off x="6175376" y="1558926"/>
            <a:ext cx="3802063"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4782" name="Picture 14" descr="Knee to chest ergo exercise lo">
            <a:extLst>
              <a:ext uri="{FF2B5EF4-FFF2-40B4-BE49-F238E27FC236}">
                <a16:creationId xmlns:a16="http://schemas.microsoft.com/office/drawing/2014/main" id="{8B77FA07-A19A-4BD8-9321-3DB7CCB730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8400"/>
          <a:stretch>
            <a:fillRect/>
          </a:stretch>
        </p:blipFill>
        <p:spPr bwMode="auto">
          <a:xfrm>
            <a:off x="6348414" y="1558926"/>
            <a:ext cx="3298825" cy="426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4787" name="Picture 19" descr="bend backwards ergo exercises lo">
            <a:extLst>
              <a:ext uri="{FF2B5EF4-FFF2-40B4-BE49-F238E27FC236}">
                <a16:creationId xmlns:a16="http://schemas.microsoft.com/office/drawing/2014/main" id="{64400E7B-C724-4E9A-B6F8-F99BD194BB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6013" y="1558925"/>
            <a:ext cx="3738562"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4781" name="Picture 13" descr="bend forward seated ergo exercise">
            <a:extLst>
              <a:ext uri="{FF2B5EF4-FFF2-40B4-BE49-F238E27FC236}">
                <a16:creationId xmlns:a16="http://schemas.microsoft.com/office/drawing/2014/main" id="{D78CBCB7-938F-4F70-BB00-1DEF90B128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798" t="6947" r="3519"/>
          <a:stretch>
            <a:fillRect/>
          </a:stretch>
        </p:blipFill>
        <p:spPr bwMode="auto">
          <a:xfrm>
            <a:off x="6143625" y="1558926"/>
            <a:ext cx="3810000"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4779" name="Picture 11" descr="tilt head ergo exercise">
            <a:extLst>
              <a:ext uri="{FF2B5EF4-FFF2-40B4-BE49-F238E27FC236}">
                <a16:creationId xmlns:a16="http://schemas.microsoft.com/office/drawing/2014/main" id="{D44A28EC-5D65-4054-925A-75F7012912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7979" b="7758"/>
          <a:stretch>
            <a:fillRect/>
          </a:stretch>
        </p:blipFill>
        <p:spPr bwMode="auto">
          <a:xfrm>
            <a:off x="6065839" y="1558926"/>
            <a:ext cx="3887787"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7" name="Rectangle 2">
            <a:extLst>
              <a:ext uri="{FF2B5EF4-FFF2-40B4-BE49-F238E27FC236}">
                <a16:creationId xmlns:a16="http://schemas.microsoft.com/office/drawing/2014/main" id="{FCE8A6DC-CF1B-4219-9757-B5E2749FA089}"/>
              </a:ext>
            </a:extLst>
          </p:cNvPr>
          <p:cNvSpPr>
            <a:spLocks noGrp="1" noChangeArrowheads="1"/>
          </p:cNvSpPr>
          <p:nvPr>
            <p:ph type="title"/>
          </p:nvPr>
        </p:nvSpPr>
        <p:spPr>
          <a:xfrm>
            <a:off x="2363789" y="0"/>
            <a:ext cx="9828211" cy="1069514"/>
          </a:xfrm>
        </p:spPr>
        <p:txBody>
          <a:bodyPr/>
          <a:lstStyle/>
          <a:p>
            <a:pPr eaLnBrk="1" hangingPunct="1"/>
            <a:r>
              <a:rPr lang="en-US" altLang="en-US" b="1" dirty="0"/>
              <a:t>Exercises </a:t>
            </a:r>
            <a:r>
              <a:rPr lang="en-US" altLang="en-US" sz="2400" dirty="0"/>
              <a:t>(cont.)</a:t>
            </a:r>
          </a:p>
        </p:txBody>
      </p:sp>
      <p:sp>
        <p:nvSpPr>
          <p:cNvPr id="544792" name="Text Box 24">
            <a:extLst>
              <a:ext uri="{FF2B5EF4-FFF2-40B4-BE49-F238E27FC236}">
                <a16:creationId xmlns:a16="http://schemas.microsoft.com/office/drawing/2014/main" id="{8711B6A2-FBD2-436E-B2AC-94CC4DBA4359}"/>
              </a:ext>
            </a:extLst>
          </p:cNvPr>
          <p:cNvSpPr txBox="1">
            <a:spLocks noChangeArrowheads="1"/>
          </p:cNvSpPr>
          <p:nvPr/>
        </p:nvSpPr>
        <p:spPr bwMode="auto">
          <a:xfrm>
            <a:off x="2363789" y="1479551"/>
            <a:ext cx="3286125" cy="4418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31775" indent="-231775">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nSpc>
                <a:spcPct val="90000"/>
              </a:lnSpc>
              <a:spcBef>
                <a:spcPct val="20000"/>
              </a:spcBef>
              <a:buClr>
                <a:srgbClr val="990000"/>
              </a:buClr>
              <a:buSzPct val="115000"/>
              <a:buFontTx/>
              <a:buNone/>
            </a:pPr>
            <a:r>
              <a:rPr lang="en-US" altLang="en-US" sz="2600" b="1" dirty="0">
                <a:solidFill>
                  <a:srgbClr val="981120"/>
                </a:solidFill>
                <a:latin typeface="Arial" panose="020B0604020202020204" pitchFamily="34" charset="0"/>
              </a:rPr>
              <a:t>Neck</a:t>
            </a:r>
          </a:p>
          <a:p>
            <a:pPr>
              <a:lnSpc>
                <a:spcPct val="90000"/>
              </a:lnSpc>
              <a:spcBef>
                <a:spcPct val="20000"/>
              </a:spcBef>
              <a:buClr>
                <a:srgbClr val="990000"/>
              </a:buClr>
              <a:buSzPct val="115000"/>
              <a:buFontTx/>
              <a:buChar char="•"/>
            </a:pPr>
            <a:r>
              <a:rPr lang="en-US" altLang="en-US" sz="2600" dirty="0">
                <a:solidFill>
                  <a:schemeClr val="tx1"/>
                </a:solidFill>
                <a:latin typeface="Arial" panose="020B0604020202020204" pitchFamily="34" charset="0"/>
              </a:rPr>
              <a:t>Nod head</a:t>
            </a:r>
          </a:p>
          <a:p>
            <a:pPr>
              <a:lnSpc>
                <a:spcPct val="90000"/>
              </a:lnSpc>
              <a:spcBef>
                <a:spcPct val="20000"/>
              </a:spcBef>
              <a:buClr>
                <a:srgbClr val="990000"/>
              </a:buClr>
              <a:buSzPct val="115000"/>
              <a:buFontTx/>
              <a:buChar char="•"/>
            </a:pPr>
            <a:r>
              <a:rPr lang="en-US" altLang="en-US" sz="2600" dirty="0">
                <a:solidFill>
                  <a:schemeClr val="tx1"/>
                </a:solidFill>
                <a:latin typeface="Arial" panose="020B0604020202020204" pitchFamily="34" charset="0"/>
              </a:rPr>
              <a:t>Turn head</a:t>
            </a:r>
          </a:p>
          <a:p>
            <a:pPr>
              <a:lnSpc>
                <a:spcPct val="90000"/>
              </a:lnSpc>
              <a:spcBef>
                <a:spcPct val="20000"/>
              </a:spcBef>
              <a:buClr>
                <a:srgbClr val="990000"/>
              </a:buClr>
              <a:buSzPct val="115000"/>
              <a:buFontTx/>
              <a:buChar char="•"/>
            </a:pPr>
            <a:r>
              <a:rPr lang="en-US" altLang="en-US" sz="2600" dirty="0">
                <a:solidFill>
                  <a:schemeClr val="tx1"/>
                </a:solidFill>
                <a:latin typeface="Arial" panose="020B0604020202020204" pitchFamily="34" charset="0"/>
              </a:rPr>
              <a:t>Tilt head</a:t>
            </a:r>
          </a:p>
          <a:p>
            <a:pPr>
              <a:lnSpc>
                <a:spcPct val="90000"/>
              </a:lnSpc>
              <a:spcBef>
                <a:spcPct val="40000"/>
              </a:spcBef>
              <a:buClr>
                <a:srgbClr val="990000"/>
              </a:buClr>
              <a:buSzPct val="115000"/>
              <a:buFontTx/>
              <a:buNone/>
            </a:pPr>
            <a:r>
              <a:rPr lang="en-US" altLang="en-US" sz="2600" b="1" dirty="0">
                <a:solidFill>
                  <a:srgbClr val="981120"/>
                </a:solidFill>
                <a:latin typeface="Arial" panose="020B0604020202020204" pitchFamily="34" charset="0"/>
              </a:rPr>
              <a:t>Back/arms</a:t>
            </a:r>
          </a:p>
          <a:p>
            <a:pPr>
              <a:lnSpc>
                <a:spcPct val="90000"/>
              </a:lnSpc>
              <a:spcBef>
                <a:spcPct val="20000"/>
              </a:spcBef>
              <a:buClr>
                <a:srgbClr val="990000"/>
              </a:buClr>
              <a:buSzPct val="115000"/>
              <a:buFontTx/>
              <a:buChar char="•"/>
            </a:pPr>
            <a:r>
              <a:rPr lang="en-US" altLang="en-US" sz="2600" dirty="0">
                <a:solidFill>
                  <a:schemeClr val="tx1"/>
                </a:solidFill>
                <a:latin typeface="Arial" panose="020B0604020202020204" pitchFamily="34" charset="0"/>
              </a:rPr>
              <a:t>Hands behind head</a:t>
            </a:r>
          </a:p>
          <a:p>
            <a:pPr>
              <a:lnSpc>
                <a:spcPct val="90000"/>
              </a:lnSpc>
              <a:spcBef>
                <a:spcPct val="20000"/>
              </a:spcBef>
              <a:buClr>
                <a:srgbClr val="990000"/>
              </a:buClr>
              <a:buSzPct val="115000"/>
              <a:buFontTx/>
              <a:buChar char="•"/>
            </a:pPr>
            <a:r>
              <a:rPr lang="en-US" altLang="en-US" sz="2600" dirty="0">
                <a:solidFill>
                  <a:schemeClr val="tx1"/>
                </a:solidFill>
                <a:latin typeface="Arial" panose="020B0604020202020204" pitchFamily="34" charset="0"/>
              </a:rPr>
              <a:t>Bend forward</a:t>
            </a:r>
          </a:p>
          <a:p>
            <a:pPr>
              <a:lnSpc>
                <a:spcPct val="90000"/>
              </a:lnSpc>
              <a:spcBef>
                <a:spcPct val="20000"/>
              </a:spcBef>
              <a:buClr>
                <a:srgbClr val="990000"/>
              </a:buClr>
              <a:buSzPct val="115000"/>
              <a:buFontTx/>
              <a:buChar char="•"/>
            </a:pPr>
            <a:r>
              <a:rPr lang="en-US" altLang="en-US" sz="2600" dirty="0">
                <a:solidFill>
                  <a:schemeClr val="tx1"/>
                </a:solidFill>
                <a:latin typeface="Arial" panose="020B0604020202020204" pitchFamily="34" charset="0"/>
              </a:rPr>
              <a:t>Knee to chest</a:t>
            </a:r>
          </a:p>
          <a:p>
            <a:pPr>
              <a:lnSpc>
                <a:spcPct val="90000"/>
              </a:lnSpc>
              <a:spcBef>
                <a:spcPct val="20000"/>
              </a:spcBef>
              <a:buClr>
                <a:srgbClr val="990000"/>
              </a:buClr>
              <a:buSzPct val="115000"/>
              <a:buFontTx/>
              <a:buChar char="•"/>
            </a:pPr>
            <a:r>
              <a:rPr lang="en-US" altLang="en-US" sz="2600" dirty="0">
                <a:solidFill>
                  <a:schemeClr val="tx1"/>
                </a:solidFill>
                <a:latin typeface="Arial" panose="020B0604020202020204" pitchFamily="34" charset="0"/>
              </a:rPr>
              <a:t>Back bend</a:t>
            </a:r>
          </a:p>
          <a:p>
            <a:pPr>
              <a:spcBef>
                <a:spcPct val="0"/>
              </a:spcBef>
              <a:buClrTx/>
              <a:buSzTx/>
              <a:buFontTx/>
              <a:buNone/>
            </a:pPr>
            <a:endParaRPr lang="en-US" altLang="en-US" sz="2600" dirty="0">
              <a:solidFill>
                <a:schemeClr val="tx1"/>
              </a:solidFill>
              <a:latin typeface="Arial" panose="020B0604020202020204" pitchFamily="34" charset="0"/>
            </a:endParaRPr>
          </a:p>
        </p:txBody>
      </p:sp>
      <p:sp>
        <p:nvSpPr>
          <p:cNvPr id="13" name="Footer Placeholder 3">
            <a:extLst>
              <a:ext uri="{FF2B5EF4-FFF2-40B4-BE49-F238E27FC236}">
                <a16:creationId xmlns:a16="http://schemas.microsoft.com/office/drawing/2014/main" id="{EC968649-7302-4B44-87B1-00B5A0AB20E9}"/>
              </a:ext>
            </a:extLst>
          </p:cNvPr>
          <p:cNvSpPr txBox="1">
            <a:spLocks/>
          </p:cNvSpPr>
          <p:nvPr/>
        </p:nvSpPr>
        <p:spPr>
          <a:xfrm>
            <a:off x="2260601" y="6310312"/>
            <a:ext cx="767079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rPr>
              <a:t>Working From Home 101</a:t>
            </a: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 Wood Gutmann &amp; Bogart Insurance Brokers | Insurance License 0679263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4792">
                                            <p:txEl>
                                              <p:pRg st="0" end="0"/>
                                            </p:txEl>
                                          </p:spTgt>
                                        </p:tgtEl>
                                        <p:attrNameLst>
                                          <p:attrName>style.visibility</p:attrName>
                                        </p:attrNameLst>
                                      </p:cBhvr>
                                      <p:to>
                                        <p:strVal val="visible"/>
                                      </p:to>
                                    </p:set>
                                    <p:animEffect transition="in" filter="fade">
                                      <p:cBhvr>
                                        <p:cTn id="7" dur="500"/>
                                        <p:tgtEl>
                                          <p:spTgt spid="54479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4792">
                                            <p:txEl>
                                              <p:pRg st="1" end="1"/>
                                            </p:txEl>
                                          </p:spTgt>
                                        </p:tgtEl>
                                        <p:attrNameLst>
                                          <p:attrName>style.visibility</p:attrName>
                                        </p:attrNameLst>
                                      </p:cBhvr>
                                      <p:to>
                                        <p:strVal val="visible"/>
                                      </p:to>
                                    </p:set>
                                    <p:animEffect transition="in" filter="fade">
                                      <p:cBhvr>
                                        <p:cTn id="10" dur="500"/>
                                        <p:tgtEl>
                                          <p:spTgt spid="54479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44785"/>
                                        </p:tgtEl>
                                        <p:attrNameLst>
                                          <p:attrName>style.visibility</p:attrName>
                                        </p:attrNameLst>
                                      </p:cBhvr>
                                      <p:to>
                                        <p:strVal val="visible"/>
                                      </p:to>
                                    </p:set>
                                    <p:animEffect transition="in" filter="fade">
                                      <p:cBhvr>
                                        <p:cTn id="13" dur="500"/>
                                        <p:tgtEl>
                                          <p:spTgt spid="54478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44792">
                                            <p:txEl>
                                              <p:pRg st="2" end="2"/>
                                            </p:txEl>
                                          </p:spTgt>
                                        </p:tgtEl>
                                        <p:attrNameLst>
                                          <p:attrName>style.visibility</p:attrName>
                                        </p:attrNameLst>
                                      </p:cBhvr>
                                      <p:to>
                                        <p:strVal val="visible"/>
                                      </p:to>
                                    </p:set>
                                    <p:animEffect transition="in" filter="fade">
                                      <p:cBhvr>
                                        <p:cTn id="18" dur="500"/>
                                        <p:tgtEl>
                                          <p:spTgt spid="544792">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44789"/>
                                        </p:tgtEl>
                                        <p:attrNameLst>
                                          <p:attrName>style.visibility</p:attrName>
                                        </p:attrNameLst>
                                      </p:cBhvr>
                                      <p:to>
                                        <p:strVal val="visible"/>
                                      </p:to>
                                    </p:set>
                                    <p:animEffect transition="in" filter="fade">
                                      <p:cBhvr>
                                        <p:cTn id="21" dur="500"/>
                                        <p:tgtEl>
                                          <p:spTgt spid="544789"/>
                                        </p:tgtEl>
                                      </p:cBhvr>
                                    </p:animEffect>
                                  </p:childTnLst>
                                </p:cTn>
                              </p:par>
                              <p:par>
                                <p:cTn id="22" presetID="1" presetClass="exit" presetSubtype="0" fill="hold" nodeType="withEffect">
                                  <p:stCondLst>
                                    <p:cond delay="0"/>
                                  </p:stCondLst>
                                  <p:childTnLst>
                                    <p:set>
                                      <p:cBhvr>
                                        <p:cTn id="23" dur="1" fill="hold">
                                          <p:stCondLst>
                                            <p:cond delay="0"/>
                                          </p:stCondLst>
                                        </p:cTn>
                                        <p:tgtEl>
                                          <p:spTgt spid="544785"/>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44792">
                                            <p:txEl>
                                              <p:pRg st="3" end="3"/>
                                            </p:txEl>
                                          </p:spTgt>
                                        </p:tgtEl>
                                        <p:attrNameLst>
                                          <p:attrName>style.visibility</p:attrName>
                                        </p:attrNameLst>
                                      </p:cBhvr>
                                      <p:to>
                                        <p:strVal val="visible"/>
                                      </p:to>
                                    </p:set>
                                    <p:animEffect transition="in" filter="fade">
                                      <p:cBhvr>
                                        <p:cTn id="28" dur="500"/>
                                        <p:tgtEl>
                                          <p:spTgt spid="544792">
                                            <p:txEl>
                                              <p:pRg st="3" end="3"/>
                                            </p:txEl>
                                          </p:spTgt>
                                        </p:tgtEl>
                                      </p:cBhvr>
                                    </p:animEffect>
                                  </p:childTnLst>
                                </p:cTn>
                              </p:par>
                              <p:par>
                                <p:cTn id="29" presetID="1" presetClass="exit" presetSubtype="0" fill="hold" nodeType="withEffect">
                                  <p:stCondLst>
                                    <p:cond delay="0"/>
                                  </p:stCondLst>
                                  <p:childTnLst>
                                    <p:set>
                                      <p:cBhvr>
                                        <p:cTn id="30" dur="1" fill="hold">
                                          <p:stCondLst>
                                            <p:cond delay="0"/>
                                          </p:stCondLst>
                                        </p:cTn>
                                        <p:tgtEl>
                                          <p:spTgt spid="544789"/>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544779"/>
                                        </p:tgtEl>
                                        <p:attrNameLst>
                                          <p:attrName>style.visibility</p:attrName>
                                        </p:attrNameLst>
                                      </p:cBhvr>
                                      <p:to>
                                        <p:strVal val="visible"/>
                                      </p:to>
                                    </p:set>
                                    <p:animEffect transition="in" filter="fade">
                                      <p:cBhvr>
                                        <p:cTn id="33" dur="500"/>
                                        <p:tgtEl>
                                          <p:spTgt spid="54477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44792">
                                            <p:txEl>
                                              <p:pRg st="4" end="4"/>
                                            </p:txEl>
                                          </p:spTgt>
                                        </p:tgtEl>
                                        <p:attrNameLst>
                                          <p:attrName>style.visibility</p:attrName>
                                        </p:attrNameLst>
                                      </p:cBhvr>
                                      <p:to>
                                        <p:strVal val="visible"/>
                                      </p:to>
                                    </p:set>
                                    <p:animEffect transition="in" filter="fade">
                                      <p:cBhvr>
                                        <p:cTn id="38" dur="500"/>
                                        <p:tgtEl>
                                          <p:spTgt spid="544792">
                                            <p:txEl>
                                              <p:pRg st="4" end="4"/>
                                            </p:txEl>
                                          </p:spTgt>
                                        </p:tgtEl>
                                      </p:cBhvr>
                                    </p:animEffect>
                                  </p:childTnLst>
                                </p:cTn>
                              </p:par>
                              <p:par>
                                <p:cTn id="39" presetID="1" presetClass="exit" presetSubtype="0" fill="hold" nodeType="withEffect">
                                  <p:stCondLst>
                                    <p:cond delay="0"/>
                                  </p:stCondLst>
                                  <p:childTnLst>
                                    <p:set>
                                      <p:cBhvr>
                                        <p:cTn id="40" dur="1" fill="hold">
                                          <p:stCondLst>
                                            <p:cond delay="0"/>
                                          </p:stCondLst>
                                        </p:cTn>
                                        <p:tgtEl>
                                          <p:spTgt spid="544779"/>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544792">
                                            <p:txEl>
                                              <p:pRg st="5" end="5"/>
                                            </p:txEl>
                                          </p:spTgt>
                                        </p:tgtEl>
                                        <p:attrNameLst>
                                          <p:attrName>style.visibility</p:attrName>
                                        </p:attrNameLst>
                                      </p:cBhvr>
                                      <p:to>
                                        <p:strVal val="visible"/>
                                      </p:to>
                                    </p:set>
                                    <p:animEffect transition="in" filter="fade">
                                      <p:cBhvr>
                                        <p:cTn id="43" dur="500"/>
                                        <p:tgtEl>
                                          <p:spTgt spid="544792">
                                            <p:txEl>
                                              <p:pRg st="5" end="5"/>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544780"/>
                                        </p:tgtEl>
                                        <p:attrNameLst>
                                          <p:attrName>style.visibility</p:attrName>
                                        </p:attrNameLst>
                                      </p:cBhvr>
                                      <p:to>
                                        <p:strVal val="visible"/>
                                      </p:to>
                                    </p:set>
                                    <p:animEffect transition="in" filter="fade">
                                      <p:cBhvr>
                                        <p:cTn id="46" dur="500"/>
                                        <p:tgtEl>
                                          <p:spTgt spid="54478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44792">
                                            <p:txEl>
                                              <p:pRg st="6" end="6"/>
                                            </p:txEl>
                                          </p:spTgt>
                                        </p:tgtEl>
                                        <p:attrNameLst>
                                          <p:attrName>style.visibility</p:attrName>
                                        </p:attrNameLst>
                                      </p:cBhvr>
                                      <p:to>
                                        <p:strVal val="visible"/>
                                      </p:to>
                                    </p:set>
                                    <p:animEffect transition="in" filter="fade">
                                      <p:cBhvr>
                                        <p:cTn id="51" dur="500"/>
                                        <p:tgtEl>
                                          <p:spTgt spid="544792">
                                            <p:txEl>
                                              <p:pRg st="6" end="6"/>
                                            </p:txEl>
                                          </p:spTgt>
                                        </p:tgtEl>
                                      </p:cBhvr>
                                    </p:animEffect>
                                  </p:childTnLst>
                                </p:cTn>
                              </p:par>
                              <p:par>
                                <p:cTn id="52" presetID="1" presetClass="exit" presetSubtype="0" fill="hold" nodeType="withEffect">
                                  <p:stCondLst>
                                    <p:cond delay="0"/>
                                  </p:stCondLst>
                                  <p:childTnLst>
                                    <p:set>
                                      <p:cBhvr>
                                        <p:cTn id="53" dur="1" fill="hold">
                                          <p:stCondLst>
                                            <p:cond delay="0"/>
                                          </p:stCondLst>
                                        </p:cTn>
                                        <p:tgtEl>
                                          <p:spTgt spid="544780"/>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544781"/>
                                        </p:tgtEl>
                                        <p:attrNameLst>
                                          <p:attrName>style.visibility</p:attrName>
                                        </p:attrNameLst>
                                      </p:cBhvr>
                                      <p:to>
                                        <p:strVal val="visible"/>
                                      </p:to>
                                    </p:set>
                                    <p:animEffect transition="in" filter="fade">
                                      <p:cBhvr>
                                        <p:cTn id="56" dur="500"/>
                                        <p:tgtEl>
                                          <p:spTgt spid="544781"/>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44792">
                                            <p:txEl>
                                              <p:pRg st="7" end="7"/>
                                            </p:txEl>
                                          </p:spTgt>
                                        </p:tgtEl>
                                        <p:attrNameLst>
                                          <p:attrName>style.visibility</p:attrName>
                                        </p:attrNameLst>
                                      </p:cBhvr>
                                      <p:to>
                                        <p:strVal val="visible"/>
                                      </p:to>
                                    </p:set>
                                    <p:animEffect transition="in" filter="fade">
                                      <p:cBhvr>
                                        <p:cTn id="61" dur="500"/>
                                        <p:tgtEl>
                                          <p:spTgt spid="544792">
                                            <p:txEl>
                                              <p:pRg st="7" end="7"/>
                                            </p:txEl>
                                          </p:spTgt>
                                        </p:tgtEl>
                                      </p:cBhvr>
                                    </p:animEffect>
                                  </p:childTnLst>
                                </p:cTn>
                              </p:par>
                              <p:par>
                                <p:cTn id="62" presetID="1" presetClass="exit" presetSubtype="0" fill="hold" nodeType="withEffect">
                                  <p:stCondLst>
                                    <p:cond delay="0"/>
                                  </p:stCondLst>
                                  <p:childTnLst>
                                    <p:set>
                                      <p:cBhvr>
                                        <p:cTn id="63" dur="1" fill="hold">
                                          <p:stCondLst>
                                            <p:cond delay="0"/>
                                          </p:stCondLst>
                                        </p:cTn>
                                        <p:tgtEl>
                                          <p:spTgt spid="544781"/>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544782"/>
                                        </p:tgtEl>
                                        <p:attrNameLst>
                                          <p:attrName>style.visibility</p:attrName>
                                        </p:attrNameLst>
                                      </p:cBhvr>
                                      <p:to>
                                        <p:strVal val="visible"/>
                                      </p:to>
                                    </p:set>
                                    <p:animEffect transition="in" filter="fade">
                                      <p:cBhvr>
                                        <p:cTn id="66" dur="500"/>
                                        <p:tgtEl>
                                          <p:spTgt spid="544782"/>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544792">
                                            <p:txEl>
                                              <p:pRg st="8" end="8"/>
                                            </p:txEl>
                                          </p:spTgt>
                                        </p:tgtEl>
                                        <p:attrNameLst>
                                          <p:attrName>style.visibility</p:attrName>
                                        </p:attrNameLst>
                                      </p:cBhvr>
                                      <p:to>
                                        <p:strVal val="visible"/>
                                      </p:to>
                                    </p:set>
                                    <p:animEffect transition="in" filter="fade">
                                      <p:cBhvr>
                                        <p:cTn id="71" dur="500"/>
                                        <p:tgtEl>
                                          <p:spTgt spid="544792">
                                            <p:txEl>
                                              <p:pRg st="8" end="8"/>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544787"/>
                                        </p:tgtEl>
                                        <p:attrNameLst>
                                          <p:attrName>style.visibility</p:attrName>
                                        </p:attrNameLst>
                                      </p:cBhvr>
                                      <p:to>
                                        <p:strVal val="visible"/>
                                      </p:to>
                                    </p:set>
                                    <p:animEffect transition="in" filter="fade">
                                      <p:cBhvr>
                                        <p:cTn id="74" dur="500"/>
                                        <p:tgtEl>
                                          <p:spTgt spid="544787"/>
                                        </p:tgtEl>
                                      </p:cBhvr>
                                    </p:animEffect>
                                  </p:childTnLst>
                                </p:cTn>
                              </p:par>
                              <p:par>
                                <p:cTn id="75" presetID="1" presetClass="exit" presetSubtype="0" fill="hold" nodeType="withEffect">
                                  <p:stCondLst>
                                    <p:cond delay="0"/>
                                  </p:stCondLst>
                                  <p:childTnLst>
                                    <p:set>
                                      <p:cBhvr>
                                        <p:cTn id="76" dur="1" fill="hold">
                                          <p:stCondLst>
                                            <p:cond delay="0"/>
                                          </p:stCondLst>
                                        </p:cTn>
                                        <p:tgtEl>
                                          <p:spTgt spid="5447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92"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3113546-AAF0-4FDA-8732-90EB63EA1C2B}"/>
              </a:ext>
            </a:extLst>
          </p:cNvPr>
          <p:cNvPicPr>
            <a:picLocks noGrp="1" noChangeAspect="1"/>
          </p:cNvPicPr>
          <p:nvPr>
            <p:ph idx="1"/>
          </p:nvPr>
        </p:nvPicPr>
        <p:blipFill>
          <a:blip r:embed="rId3"/>
          <a:stretch>
            <a:fillRect/>
          </a:stretch>
        </p:blipFill>
        <p:spPr>
          <a:xfrm>
            <a:off x="3863752" y="555486"/>
            <a:ext cx="5688632" cy="6302514"/>
          </a:xfrm>
          <a:prstGeom prst="rect">
            <a:avLst/>
          </a:prstGeom>
        </p:spPr>
      </p:pic>
      <p:sp>
        <p:nvSpPr>
          <p:cNvPr id="2" name="Title 1">
            <a:extLst>
              <a:ext uri="{FF2B5EF4-FFF2-40B4-BE49-F238E27FC236}">
                <a16:creationId xmlns:a16="http://schemas.microsoft.com/office/drawing/2014/main" id="{2D95C9E8-8900-4ED6-BDFD-D10A9C8A8918}"/>
              </a:ext>
            </a:extLst>
          </p:cNvPr>
          <p:cNvSpPr>
            <a:spLocks noGrp="1"/>
          </p:cNvSpPr>
          <p:nvPr>
            <p:ph type="title"/>
          </p:nvPr>
        </p:nvSpPr>
        <p:spPr>
          <a:xfrm>
            <a:off x="2423592" y="0"/>
            <a:ext cx="9768408" cy="1069514"/>
          </a:xfrm>
        </p:spPr>
        <p:txBody>
          <a:bodyPr/>
          <a:lstStyle/>
          <a:p>
            <a:r>
              <a:rPr lang="en-US" dirty="0"/>
              <a:t>ERGO STRETCHING</a:t>
            </a:r>
          </a:p>
        </p:txBody>
      </p:sp>
    </p:spTree>
    <p:extLst>
      <p:ext uri="{BB962C8B-B14F-4D97-AF65-F5344CB8AC3E}">
        <p14:creationId xmlns:p14="http://schemas.microsoft.com/office/powerpoint/2010/main" val="28419539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3">
            <a:extLst>
              <a:ext uri="{FF2B5EF4-FFF2-40B4-BE49-F238E27FC236}">
                <a16:creationId xmlns:a16="http://schemas.microsoft.com/office/drawing/2014/main" id="{67281887-60D0-4EF7-A84A-F9933C68A39C}"/>
              </a:ext>
            </a:extLst>
          </p:cNvPr>
          <p:cNvSpPr txBox="1">
            <a:spLocks/>
          </p:cNvSpPr>
          <p:nvPr/>
        </p:nvSpPr>
        <p:spPr>
          <a:xfrm>
            <a:off x="2260601" y="6310312"/>
            <a:ext cx="767079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rPr>
              <a:t>Working From Home 101</a:t>
            </a: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 Wood Gutmann &amp; Bogart Insurance Brokers | Insurance License 0679263 </a:t>
            </a:r>
          </a:p>
        </p:txBody>
      </p:sp>
      <p:sp>
        <p:nvSpPr>
          <p:cNvPr id="4" name="Title 3"/>
          <p:cNvSpPr>
            <a:spLocks noGrp="1"/>
          </p:cNvSpPr>
          <p:nvPr>
            <p:ph type="title"/>
          </p:nvPr>
        </p:nvSpPr>
        <p:spPr>
          <a:xfrm>
            <a:off x="1493134" y="16778"/>
            <a:ext cx="10698865" cy="1069514"/>
          </a:xfrm>
        </p:spPr>
        <p:txBody>
          <a:bodyPr/>
          <a:lstStyle/>
          <a:p>
            <a:r>
              <a:rPr lang="en-US" altLang="ko-KR" dirty="0"/>
              <a:t> Know Thyself</a:t>
            </a:r>
            <a:endParaRPr lang="ko-KR" altLang="en-US" dirty="0"/>
          </a:p>
        </p:txBody>
      </p:sp>
      <p:sp>
        <p:nvSpPr>
          <p:cNvPr id="6" name="Content Placeholder 5"/>
          <p:cNvSpPr>
            <a:spLocks noGrp="1"/>
          </p:cNvSpPr>
          <p:nvPr>
            <p:ph idx="1"/>
          </p:nvPr>
        </p:nvSpPr>
        <p:spPr>
          <a:xfrm>
            <a:off x="1775520" y="1600201"/>
            <a:ext cx="9806880" cy="460648"/>
          </a:xfrm>
        </p:spPr>
        <p:txBody>
          <a:bodyPr/>
          <a:lstStyle/>
          <a:p>
            <a:pPr lvl="0"/>
            <a:r>
              <a:rPr lang="en-US" sz="2400" dirty="0"/>
              <a:t>Avoid Distractions</a:t>
            </a:r>
            <a:endParaRPr lang="en-US" altLang="ko-KR" sz="2400" dirty="0"/>
          </a:p>
        </p:txBody>
      </p:sp>
      <p:sp>
        <p:nvSpPr>
          <p:cNvPr id="7" name="Content Placeholder 6"/>
          <p:cNvSpPr>
            <a:spLocks noGrp="1"/>
          </p:cNvSpPr>
          <p:nvPr>
            <p:ph idx="10"/>
          </p:nvPr>
        </p:nvSpPr>
        <p:spPr>
          <a:xfrm>
            <a:off x="1789312" y="2276872"/>
            <a:ext cx="9806880" cy="3600400"/>
          </a:xfrm>
        </p:spPr>
        <p:txBody>
          <a:bodyPr/>
          <a:lstStyle/>
          <a:p>
            <a:pPr marL="285750" indent="-285750">
              <a:buFont typeface="Arial" panose="020B0604020202020204" pitchFamily="34" charset="0"/>
              <a:buChar char="•"/>
            </a:pPr>
            <a:r>
              <a:rPr lang="en-US" sz="2000" dirty="0">
                <a:latin typeface="+mn-lt"/>
              </a:rPr>
              <a:t>Friend and Family</a:t>
            </a:r>
          </a:p>
          <a:p>
            <a:pPr marL="285750" indent="-285750">
              <a:buFont typeface="Arial" panose="020B0604020202020204" pitchFamily="34" charset="0"/>
              <a:buChar char="•"/>
            </a:pPr>
            <a:r>
              <a:rPr lang="en-US" sz="2000" dirty="0">
                <a:latin typeface="+mn-lt"/>
              </a:rPr>
              <a:t>Frequent trips to the kitchen for a snack</a:t>
            </a:r>
          </a:p>
          <a:p>
            <a:pPr marL="285750" indent="-285750">
              <a:buFont typeface="Arial" panose="020B0604020202020204" pitchFamily="34" charset="0"/>
              <a:buChar char="•"/>
            </a:pPr>
            <a:r>
              <a:rPr lang="en-US" sz="2000" dirty="0">
                <a:latin typeface="+mn-lt"/>
              </a:rPr>
              <a:t>A loud television </a:t>
            </a:r>
          </a:p>
          <a:p>
            <a:pPr marL="285750" indent="-285750">
              <a:buFont typeface="Arial" panose="020B0604020202020204" pitchFamily="34" charset="0"/>
              <a:buChar char="•"/>
            </a:pPr>
            <a:r>
              <a:rPr lang="en-US" sz="2000" dirty="0">
                <a:latin typeface="+mn-lt"/>
              </a:rPr>
              <a:t>Barking dog</a:t>
            </a:r>
          </a:p>
          <a:p>
            <a:pPr marL="285750" indent="-285750">
              <a:buFont typeface="Arial" panose="020B0604020202020204" pitchFamily="34" charset="0"/>
              <a:buChar char="•"/>
            </a:pPr>
            <a:r>
              <a:rPr lang="en-US" sz="2000" dirty="0">
                <a:latin typeface="+mn-lt"/>
              </a:rPr>
              <a:t>Social Media and Web Browsing </a:t>
            </a:r>
          </a:p>
          <a:p>
            <a:pPr marL="285750" indent="-285750">
              <a:buFont typeface="Arial" panose="020B0604020202020204" pitchFamily="34" charset="0"/>
              <a:buChar char="•"/>
            </a:pPr>
            <a:r>
              <a:rPr lang="en-US" sz="2000" dirty="0">
                <a:latin typeface="+mn-lt"/>
              </a:rPr>
              <a:t>Housework </a:t>
            </a:r>
          </a:p>
          <a:p>
            <a:endParaRPr lang="en-US" sz="2000" dirty="0"/>
          </a:p>
          <a:p>
            <a:endParaRPr lang="en-US" sz="2000" dirty="0"/>
          </a:p>
          <a:p>
            <a:endParaRPr lang="en-US" sz="2000" dirty="0"/>
          </a:p>
        </p:txBody>
      </p:sp>
      <p:pic>
        <p:nvPicPr>
          <p:cNvPr id="2" name="Picture 1">
            <a:extLst>
              <a:ext uri="{FF2B5EF4-FFF2-40B4-BE49-F238E27FC236}">
                <a16:creationId xmlns:a16="http://schemas.microsoft.com/office/drawing/2014/main" id="{BCA93356-8FC4-48C5-A8BA-F8B172BF2463}"/>
              </a:ext>
            </a:extLst>
          </p:cNvPr>
          <p:cNvPicPr>
            <a:picLocks noChangeAspect="1"/>
          </p:cNvPicPr>
          <p:nvPr/>
        </p:nvPicPr>
        <p:blipFill>
          <a:blip r:embed="rId3"/>
          <a:stretch>
            <a:fillRect/>
          </a:stretch>
        </p:blipFill>
        <p:spPr>
          <a:xfrm>
            <a:off x="808304" y="1088589"/>
            <a:ext cx="4999664" cy="5599224"/>
          </a:xfrm>
          <a:prstGeom prst="rect">
            <a:avLst/>
          </a:prstGeom>
        </p:spPr>
      </p:pic>
      <p:pic>
        <p:nvPicPr>
          <p:cNvPr id="3" name="Picture 2">
            <a:extLst>
              <a:ext uri="{FF2B5EF4-FFF2-40B4-BE49-F238E27FC236}">
                <a16:creationId xmlns:a16="http://schemas.microsoft.com/office/drawing/2014/main" id="{D3545695-57A9-4FB8-894E-E8EDB45A2113}"/>
              </a:ext>
            </a:extLst>
          </p:cNvPr>
          <p:cNvPicPr>
            <a:picLocks noChangeAspect="1"/>
          </p:cNvPicPr>
          <p:nvPr/>
        </p:nvPicPr>
        <p:blipFill>
          <a:blip r:embed="rId4"/>
          <a:stretch>
            <a:fillRect/>
          </a:stretch>
        </p:blipFill>
        <p:spPr>
          <a:xfrm>
            <a:off x="5807968" y="1083996"/>
            <a:ext cx="5544617" cy="5603817"/>
          </a:xfrm>
          <a:prstGeom prst="rect">
            <a:avLst/>
          </a:prstGeom>
        </p:spPr>
      </p:pic>
    </p:spTree>
    <p:extLst>
      <p:ext uri="{BB962C8B-B14F-4D97-AF65-F5344CB8AC3E}">
        <p14:creationId xmlns:p14="http://schemas.microsoft.com/office/powerpoint/2010/main" val="381717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87488" y="16778"/>
            <a:ext cx="10704512" cy="1069514"/>
          </a:xfrm>
        </p:spPr>
        <p:txBody>
          <a:bodyPr/>
          <a:lstStyle/>
          <a:p>
            <a:r>
              <a:rPr lang="en-US" altLang="ko-KR" dirty="0"/>
              <a:t> Know Thyself</a:t>
            </a:r>
            <a:endParaRPr lang="ko-KR" altLang="en-US" dirty="0"/>
          </a:p>
        </p:txBody>
      </p:sp>
      <p:sp>
        <p:nvSpPr>
          <p:cNvPr id="6" name="Content Placeholder 5">
            <a:extLst>
              <a:ext uri="{FF2B5EF4-FFF2-40B4-BE49-F238E27FC236}">
                <a16:creationId xmlns:a16="http://schemas.microsoft.com/office/drawing/2014/main" id="{E1C0E9E3-3AAC-4668-A6C1-CE8389D2EC47}"/>
              </a:ext>
            </a:extLst>
          </p:cNvPr>
          <p:cNvSpPr>
            <a:spLocks noGrp="1"/>
          </p:cNvSpPr>
          <p:nvPr>
            <p:ph idx="10"/>
          </p:nvPr>
        </p:nvSpPr>
        <p:spPr>
          <a:xfrm>
            <a:off x="609599" y="1844824"/>
            <a:ext cx="10972800" cy="3600400"/>
          </a:xfrm>
        </p:spPr>
        <p:txBody>
          <a:bodyPr/>
          <a:lstStyle/>
          <a:p>
            <a:pPr lvl="1"/>
            <a:r>
              <a:rPr lang="en-US" altLang="ko-KR" dirty="0"/>
              <a:t>Plan your day in detail </a:t>
            </a:r>
          </a:p>
          <a:p>
            <a:pPr lvl="1"/>
            <a:r>
              <a:rPr lang="en-US" altLang="ko-KR" dirty="0"/>
              <a:t>Do what you can, discuss with your supervisor when you can’t. </a:t>
            </a:r>
          </a:p>
          <a:p>
            <a:pPr lvl="1"/>
            <a:r>
              <a:rPr lang="en-US" altLang="ko-KR" dirty="0"/>
              <a:t>Set a timer to take minibreaks</a:t>
            </a:r>
          </a:p>
          <a:p>
            <a:pPr lvl="1"/>
            <a:r>
              <a:rPr lang="en-US" altLang="ko-KR" dirty="0"/>
              <a:t>Don't let distractions postpone your duties</a:t>
            </a:r>
          </a:p>
          <a:p>
            <a:pPr lvl="1"/>
            <a:r>
              <a:rPr lang="en-US" altLang="ko-KR" dirty="0"/>
              <a:t>Find your work rituals </a:t>
            </a:r>
          </a:p>
          <a:p>
            <a:endParaRPr lang="ko-KR" altLang="en-US" dirty="0"/>
          </a:p>
          <a:p>
            <a:endParaRPr lang="en-US" dirty="0"/>
          </a:p>
        </p:txBody>
      </p:sp>
      <p:sp>
        <p:nvSpPr>
          <p:cNvPr id="8" name="Footer Placeholder 3">
            <a:extLst>
              <a:ext uri="{FF2B5EF4-FFF2-40B4-BE49-F238E27FC236}">
                <a16:creationId xmlns:a16="http://schemas.microsoft.com/office/drawing/2014/main" id="{B9872140-B02A-48E6-BDAA-11CC97F0D9FE}"/>
              </a:ext>
            </a:extLst>
          </p:cNvPr>
          <p:cNvSpPr txBox="1">
            <a:spLocks/>
          </p:cNvSpPr>
          <p:nvPr/>
        </p:nvSpPr>
        <p:spPr>
          <a:xfrm>
            <a:off x="2260601" y="6310312"/>
            <a:ext cx="767079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rPr>
              <a:t>Working From Home 101</a:t>
            </a: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 Wood Gutmann &amp; Bogart Insurance Brokers | Insurance License 0679263 </a:t>
            </a:r>
          </a:p>
        </p:txBody>
      </p:sp>
    </p:spTree>
    <p:extLst>
      <p:ext uri="{BB962C8B-B14F-4D97-AF65-F5344CB8AC3E}">
        <p14:creationId xmlns:p14="http://schemas.microsoft.com/office/powerpoint/2010/main" val="36596743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476D7B-D23B-4E0C-A0F0-782A27000408}"/>
              </a:ext>
            </a:extLst>
          </p:cNvPr>
          <p:cNvSpPr txBox="1"/>
          <p:nvPr/>
        </p:nvSpPr>
        <p:spPr>
          <a:xfrm>
            <a:off x="8578430" y="4437112"/>
            <a:ext cx="3096344" cy="1938992"/>
          </a:xfrm>
          <a:prstGeom prst="rect">
            <a:avLst/>
          </a:prstGeom>
          <a:noFill/>
        </p:spPr>
        <p:txBody>
          <a:bodyPr wrap="square" rtlCol="0">
            <a:spAutoFit/>
          </a:bodyPr>
          <a:lstStyle/>
          <a:p>
            <a:pPr algn="r"/>
            <a:r>
              <a:rPr lang="en-US" sz="4000" b="1">
                <a:solidFill>
                  <a:schemeClr val="bg1">
                    <a:lumMod val="95000"/>
                  </a:schemeClr>
                </a:solidFill>
              </a:rPr>
              <a:t>Thank you!</a:t>
            </a:r>
          </a:p>
          <a:p>
            <a:pPr algn="r"/>
            <a:endParaRPr lang="en-US" sz="4000" b="1">
              <a:solidFill>
                <a:schemeClr val="bg1">
                  <a:lumMod val="95000"/>
                </a:schemeClr>
              </a:solidFill>
            </a:endParaRPr>
          </a:p>
          <a:p>
            <a:pPr algn="r"/>
            <a:r>
              <a:rPr lang="en-US" sz="2000" b="1">
                <a:solidFill>
                  <a:schemeClr val="bg1">
                    <a:lumMod val="95000"/>
                  </a:schemeClr>
                </a:solidFill>
              </a:rPr>
              <a:t>Contact Carlos Morales </a:t>
            </a:r>
          </a:p>
          <a:p>
            <a:pPr algn="r"/>
            <a:r>
              <a:rPr lang="en-US" sz="2000" b="1">
                <a:solidFill>
                  <a:schemeClr val="bg1">
                    <a:lumMod val="95000"/>
                  </a:schemeClr>
                </a:solidFill>
              </a:rPr>
              <a:t>Carlosm@wgbib.com</a:t>
            </a:r>
            <a:endParaRPr lang="en-US" sz="2000" b="1" dirty="0">
              <a:solidFill>
                <a:schemeClr val="bg1">
                  <a:lumMod val="95000"/>
                </a:schemeClr>
              </a:solidFill>
            </a:endParaRPr>
          </a:p>
        </p:txBody>
      </p:sp>
      <p:pic>
        <p:nvPicPr>
          <p:cNvPr id="4" name="Picture 3" descr="A picture containing drawing&#10;&#10;Description automatically generated">
            <a:extLst>
              <a:ext uri="{FF2B5EF4-FFF2-40B4-BE49-F238E27FC236}">
                <a16:creationId xmlns:a16="http://schemas.microsoft.com/office/drawing/2014/main" id="{0895231A-F5EF-4C9B-BC71-583B58BDDC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8752" y="3429000"/>
            <a:ext cx="3176022" cy="762002"/>
          </a:xfrm>
          <a:prstGeom prst="rect">
            <a:avLst/>
          </a:prstGeom>
        </p:spPr>
      </p:pic>
    </p:spTree>
    <p:extLst>
      <p:ext uri="{BB962C8B-B14F-4D97-AF65-F5344CB8AC3E}">
        <p14:creationId xmlns:p14="http://schemas.microsoft.com/office/powerpoint/2010/main" val="2422160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128828" y="913316"/>
            <a:ext cx="8063171" cy="737265"/>
          </a:xfrm>
          <a:custGeom>
            <a:avLst/>
            <a:gdLst/>
            <a:ahLst/>
            <a:cxnLst/>
            <a:rect l="l" t="t" r="r" b="b"/>
            <a:pathLst>
              <a:path w="6291808" h="701030">
                <a:moveTo>
                  <a:pt x="350515" y="0"/>
                </a:moveTo>
                <a:lnTo>
                  <a:pt x="6291808" y="0"/>
                </a:lnTo>
                <a:lnTo>
                  <a:pt x="6291808" y="701030"/>
                </a:lnTo>
                <a:lnTo>
                  <a:pt x="350515" y="701030"/>
                </a:lnTo>
                <a:cubicBezTo>
                  <a:pt x="156931" y="701030"/>
                  <a:pt x="0" y="544099"/>
                  <a:pt x="0" y="350515"/>
                </a:cubicBezTo>
                <a:cubicBezTo>
                  <a:pt x="0" y="156931"/>
                  <a:pt x="156931" y="0"/>
                  <a:pt x="35051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txBox="1">
            <a:spLocks/>
          </p:cNvSpPr>
          <p:nvPr/>
        </p:nvSpPr>
        <p:spPr>
          <a:xfrm>
            <a:off x="4507126" y="959024"/>
            <a:ext cx="6346102" cy="576064"/>
          </a:xfrm>
          <a:prstGeom prst="rect">
            <a:avLst/>
          </a:prstGeom>
        </p:spPr>
        <p:txBody>
          <a:bodyPr anchor="ctr"/>
          <a:lstStyle>
            <a:lvl1pPr algn="ctr" defTabSz="914400" rtl="0" eaLnBrk="1" latinLnBrk="1" hangingPunct="1">
              <a:spcBef>
                <a:spcPct val="0"/>
              </a:spcBef>
              <a:buNone/>
              <a:defRPr sz="4400" kern="1200">
                <a:solidFill>
                  <a:schemeClr val="tx1"/>
                </a:solidFill>
                <a:latin typeface="+mj-lt"/>
                <a:ea typeface="+mj-ea"/>
                <a:cs typeface="+mj-cs"/>
              </a:defRPr>
            </a:lvl1pPr>
          </a:lstStyle>
          <a:p>
            <a:pPr algn="l"/>
            <a:r>
              <a:rPr lang="en-US" sz="3600" dirty="0">
                <a:solidFill>
                  <a:schemeClr val="bg1"/>
                </a:solidFill>
                <a:cs typeface="Arial" pitchFamily="34" charset="0"/>
              </a:rPr>
              <a:t>Agenda </a:t>
            </a:r>
          </a:p>
        </p:txBody>
      </p:sp>
      <p:sp>
        <p:nvSpPr>
          <p:cNvPr id="5" name="Oval 4"/>
          <p:cNvSpPr/>
          <p:nvPr/>
        </p:nvSpPr>
        <p:spPr>
          <a:xfrm>
            <a:off x="5167265" y="1982417"/>
            <a:ext cx="720080" cy="720080"/>
          </a:xfrm>
          <a:prstGeom prst="ellipse">
            <a:avLst/>
          </a:prstGeom>
          <a:solidFill>
            <a:srgbClr val="005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023992" y="2168407"/>
            <a:ext cx="4608512" cy="400110"/>
          </a:xfrm>
          <a:prstGeom prst="rect">
            <a:avLst/>
          </a:prstGeom>
          <a:noFill/>
        </p:spPr>
        <p:txBody>
          <a:bodyPr wrap="square" rtlCol="0" anchor="ctr">
            <a:spAutoFit/>
          </a:bodyPr>
          <a:lstStyle/>
          <a:p>
            <a:r>
              <a:rPr lang="en-US" sz="2000" b="1" dirty="0"/>
              <a:t>Fine-tune your work-at-home plan</a:t>
            </a:r>
            <a:endParaRPr lang="ko-KR" altLang="en-US" sz="1400" b="1" dirty="0">
              <a:solidFill>
                <a:schemeClr val="tx1">
                  <a:lumMod val="75000"/>
                  <a:lumOff val="25000"/>
                </a:schemeClr>
              </a:solidFill>
              <a:cs typeface="Arial" pitchFamily="34" charset="0"/>
            </a:endParaRPr>
          </a:p>
        </p:txBody>
      </p:sp>
      <p:sp>
        <p:nvSpPr>
          <p:cNvPr id="15" name="TextBox 14"/>
          <p:cNvSpPr txBox="1"/>
          <p:nvPr/>
        </p:nvSpPr>
        <p:spPr>
          <a:xfrm>
            <a:off x="5167264" y="3973823"/>
            <a:ext cx="4608512" cy="400110"/>
          </a:xfrm>
          <a:prstGeom prst="rect">
            <a:avLst/>
          </a:prstGeom>
          <a:noFill/>
        </p:spPr>
        <p:txBody>
          <a:bodyPr wrap="square" rtlCol="0" anchor="ctr">
            <a:spAutoFit/>
          </a:bodyPr>
          <a:lstStyle/>
          <a:p>
            <a:r>
              <a:rPr lang="en-US" sz="2000" b="1" dirty="0"/>
              <a:t>Stretching and Exercise </a:t>
            </a:r>
            <a:endParaRPr lang="ko-KR" altLang="en-US" sz="1400" b="1" dirty="0">
              <a:solidFill>
                <a:schemeClr val="tx1">
                  <a:lumMod val="75000"/>
                  <a:lumOff val="25000"/>
                </a:schemeClr>
              </a:solidFill>
              <a:cs typeface="Arial" pitchFamily="34" charset="0"/>
            </a:endParaRPr>
          </a:p>
        </p:txBody>
      </p:sp>
      <p:sp>
        <p:nvSpPr>
          <p:cNvPr id="18" name="TextBox 17"/>
          <p:cNvSpPr txBox="1"/>
          <p:nvPr/>
        </p:nvSpPr>
        <p:spPr>
          <a:xfrm>
            <a:off x="5553145" y="3077251"/>
            <a:ext cx="4608512" cy="400110"/>
          </a:xfrm>
          <a:prstGeom prst="rect">
            <a:avLst/>
          </a:prstGeom>
          <a:noFill/>
        </p:spPr>
        <p:txBody>
          <a:bodyPr wrap="square" rtlCol="0" anchor="ctr">
            <a:spAutoFit/>
          </a:bodyPr>
          <a:lstStyle/>
          <a:p>
            <a:r>
              <a:rPr lang="en-US" sz="2000" b="1" dirty="0"/>
              <a:t>Healthy computing habits</a:t>
            </a:r>
            <a:endParaRPr lang="ko-KR" altLang="en-US" sz="1400" b="1" dirty="0">
              <a:solidFill>
                <a:schemeClr val="tx1">
                  <a:lumMod val="75000"/>
                  <a:lumOff val="25000"/>
                </a:schemeClr>
              </a:solidFill>
              <a:cs typeface="Arial" pitchFamily="34" charset="0"/>
            </a:endParaRPr>
          </a:p>
        </p:txBody>
      </p:sp>
      <p:sp>
        <p:nvSpPr>
          <p:cNvPr id="21" name="TextBox 20"/>
          <p:cNvSpPr txBox="1"/>
          <p:nvPr/>
        </p:nvSpPr>
        <p:spPr>
          <a:xfrm>
            <a:off x="4682636" y="4913185"/>
            <a:ext cx="4608512" cy="400110"/>
          </a:xfrm>
          <a:prstGeom prst="rect">
            <a:avLst/>
          </a:prstGeom>
          <a:noFill/>
        </p:spPr>
        <p:txBody>
          <a:bodyPr wrap="square" rtlCol="0" anchor="ctr">
            <a:spAutoFit/>
          </a:bodyPr>
          <a:lstStyle/>
          <a:p>
            <a:pPr lvl="0"/>
            <a:r>
              <a:rPr lang="en-US" altLang="ko-KR" sz="2000" b="1" dirty="0">
                <a:solidFill>
                  <a:prstClr val="black"/>
                </a:solidFill>
                <a:cs typeface="Arial" pitchFamily="34" charset="0"/>
              </a:rPr>
              <a:t>Know Thyself</a:t>
            </a:r>
            <a:endParaRPr lang="ko-KR" altLang="en-US" sz="1400" b="1" dirty="0">
              <a:solidFill>
                <a:prstClr val="black">
                  <a:lumMod val="75000"/>
                  <a:lumOff val="25000"/>
                </a:prstClr>
              </a:solidFill>
              <a:cs typeface="Arial" pitchFamily="34" charset="0"/>
            </a:endParaRPr>
          </a:p>
        </p:txBody>
      </p:sp>
      <p:sp>
        <p:nvSpPr>
          <p:cNvPr id="22" name="TextBox 21"/>
          <p:cNvSpPr txBox="1"/>
          <p:nvPr/>
        </p:nvSpPr>
        <p:spPr>
          <a:xfrm>
            <a:off x="5167264" y="2111625"/>
            <a:ext cx="720082" cy="461665"/>
          </a:xfrm>
          <a:prstGeom prst="rect">
            <a:avLst/>
          </a:prstGeom>
          <a:noFill/>
        </p:spPr>
        <p:txBody>
          <a:bodyPr wrap="square" rtlCol="0" anchor="ctr">
            <a:spAutoFit/>
          </a:bodyPr>
          <a:lstStyle/>
          <a:p>
            <a:pPr algn="ctr"/>
            <a:r>
              <a:rPr lang="en-US" altLang="ko-KR" sz="2400" b="1" dirty="0">
                <a:solidFill>
                  <a:schemeClr val="bg1"/>
                </a:solidFill>
                <a:cs typeface="Arial" pitchFamily="34" charset="0"/>
              </a:rPr>
              <a:t>01</a:t>
            </a:r>
            <a:endParaRPr lang="ko-KR" altLang="en-US" sz="2400" b="1" dirty="0">
              <a:solidFill>
                <a:schemeClr val="bg1"/>
              </a:solidFill>
              <a:cs typeface="Arial" pitchFamily="34" charset="0"/>
            </a:endParaRPr>
          </a:p>
        </p:txBody>
      </p:sp>
      <p:grpSp>
        <p:nvGrpSpPr>
          <p:cNvPr id="14" name="Group 13">
            <a:extLst>
              <a:ext uri="{FF2B5EF4-FFF2-40B4-BE49-F238E27FC236}">
                <a16:creationId xmlns:a16="http://schemas.microsoft.com/office/drawing/2014/main" id="{67232466-F849-4C38-BDFF-3D24AE8343D6}"/>
              </a:ext>
            </a:extLst>
          </p:cNvPr>
          <p:cNvGrpSpPr/>
          <p:nvPr/>
        </p:nvGrpSpPr>
        <p:grpSpPr>
          <a:xfrm>
            <a:off x="4689485" y="2878989"/>
            <a:ext cx="720082" cy="720080"/>
            <a:chOff x="4807224" y="2860379"/>
            <a:chExt cx="720082" cy="720080"/>
          </a:xfrm>
        </p:grpSpPr>
        <p:sp>
          <p:nvSpPr>
            <p:cNvPr id="6" name="Oval 5"/>
            <p:cNvSpPr/>
            <p:nvPr/>
          </p:nvSpPr>
          <p:spPr>
            <a:xfrm>
              <a:off x="4807224" y="2860379"/>
              <a:ext cx="720080" cy="720080"/>
            </a:xfrm>
            <a:prstGeom prst="ellipse">
              <a:avLst/>
            </a:prstGeom>
            <a:solidFill>
              <a:srgbClr val="92C8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807224" y="2975723"/>
              <a:ext cx="720082" cy="461665"/>
            </a:xfrm>
            <a:prstGeom prst="rect">
              <a:avLst/>
            </a:prstGeom>
            <a:noFill/>
          </p:spPr>
          <p:txBody>
            <a:bodyPr wrap="square" rtlCol="0" anchor="ctr">
              <a:spAutoFit/>
            </a:bodyPr>
            <a:lstStyle/>
            <a:p>
              <a:pPr algn="ctr"/>
              <a:r>
                <a:rPr lang="en-US" altLang="ko-KR" sz="2400" b="1" dirty="0">
                  <a:solidFill>
                    <a:schemeClr val="bg1"/>
                  </a:solidFill>
                  <a:cs typeface="Arial" pitchFamily="34" charset="0"/>
                </a:rPr>
                <a:t>02</a:t>
              </a:r>
              <a:endParaRPr lang="ko-KR" altLang="en-US" sz="2400" b="1" dirty="0">
                <a:solidFill>
                  <a:schemeClr val="bg1"/>
                </a:solidFill>
                <a:cs typeface="Arial" pitchFamily="34" charset="0"/>
              </a:endParaRPr>
            </a:p>
          </p:txBody>
        </p:sp>
      </p:grpSp>
      <p:grpSp>
        <p:nvGrpSpPr>
          <p:cNvPr id="13" name="Group 12">
            <a:extLst>
              <a:ext uri="{FF2B5EF4-FFF2-40B4-BE49-F238E27FC236}">
                <a16:creationId xmlns:a16="http://schemas.microsoft.com/office/drawing/2014/main" id="{018B3F31-B9B9-4909-BD65-37DAB4C46342}"/>
              </a:ext>
            </a:extLst>
          </p:cNvPr>
          <p:cNvGrpSpPr/>
          <p:nvPr/>
        </p:nvGrpSpPr>
        <p:grpSpPr>
          <a:xfrm>
            <a:off x="4211706" y="3787033"/>
            <a:ext cx="720082" cy="720080"/>
            <a:chOff x="4365574" y="3789312"/>
            <a:chExt cx="720082" cy="720080"/>
          </a:xfrm>
        </p:grpSpPr>
        <p:sp>
          <p:nvSpPr>
            <p:cNvPr id="7" name="Oval 6"/>
            <p:cNvSpPr/>
            <p:nvPr/>
          </p:nvSpPr>
          <p:spPr>
            <a:xfrm>
              <a:off x="4365574" y="3789312"/>
              <a:ext cx="720080" cy="720080"/>
            </a:xfrm>
            <a:prstGeom prst="ellipse">
              <a:avLst/>
            </a:prstGeom>
            <a:solidFill>
              <a:srgbClr val="005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365574" y="3908317"/>
              <a:ext cx="720082" cy="461665"/>
            </a:xfrm>
            <a:prstGeom prst="rect">
              <a:avLst/>
            </a:prstGeom>
            <a:noFill/>
          </p:spPr>
          <p:txBody>
            <a:bodyPr wrap="square" rtlCol="0" anchor="ctr">
              <a:spAutoFit/>
            </a:bodyPr>
            <a:lstStyle/>
            <a:p>
              <a:pPr algn="ctr"/>
              <a:r>
                <a:rPr lang="en-US" altLang="ko-KR" sz="2400" b="1" dirty="0">
                  <a:solidFill>
                    <a:schemeClr val="bg1"/>
                  </a:solidFill>
                  <a:cs typeface="Arial" pitchFamily="34" charset="0"/>
                </a:rPr>
                <a:t>03</a:t>
              </a:r>
              <a:endParaRPr lang="ko-KR" altLang="en-US" sz="2400" b="1" dirty="0">
                <a:solidFill>
                  <a:schemeClr val="bg1"/>
                </a:solidFill>
                <a:cs typeface="Arial" pitchFamily="34" charset="0"/>
              </a:endParaRPr>
            </a:p>
          </p:txBody>
        </p:sp>
      </p:grpSp>
      <p:grpSp>
        <p:nvGrpSpPr>
          <p:cNvPr id="9" name="Group 8">
            <a:extLst>
              <a:ext uri="{FF2B5EF4-FFF2-40B4-BE49-F238E27FC236}">
                <a16:creationId xmlns:a16="http://schemas.microsoft.com/office/drawing/2014/main" id="{F627AE09-883B-4596-8601-74C3B70CD2AF}"/>
              </a:ext>
            </a:extLst>
          </p:cNvPr>
          <p:cNvGrpSpPr/>
          <p:nvPr/>
        </p:nvGrpSpPr>
        <p:grpSpPr>
          <a:xfrm>
            <a:off x="3704707" y="4707614"/>
            <a:ext cx="749302" cy="720080"/>
            <a:chOff x="3993048" y="4684914"/>
            <a:chExt cx="749302" cy="720080"/>
          </a:xfrm>
        </p:grpSpPr>
        <p:sp>
          <p:nvSpPr>
            <p:cNvPr id="8" name="Oval 7"/>
            <p:cNvSpPr/>
            <p:nvPr/>
          </p:nvSpPr>
          <p:spPr>
            <a:xfrm>
              <a:off x="3993048" y="4684914"/>
              <a:ext cx="720080" cy="720080"/>
            </a:xfrm>
            <a:prstGeom prst="ellipse">
              <a:avLst/>
            </a:prstGeom>
            <a:solidFill>
              <a:srgbClr val="92C8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022268" y="4793358"/>
              <a:ext cx="720082" cy="461665"/>
            </a:xfrm>
            <a:prstGeom prst="rect">
              <a:avLst/>
            </a:prstGeom>
            <a:noFill/>
          </p:spPr>
          <p:txBody>
            <a:bodyPr wrap="square" rtlCol="0" anchor="ctr">
              <a:spAutoFit/>
            </a:bodyPr>
            <a:lstStyle/>
            <a:p>
              <a:pPr algn="ctr"/>
              <a:r>
                <a:rPr lang="en-US" altLang="ko-KR" sz="2400" b="1" dirty="0">
                  <a:solidFill>
                    <a:schemeClr val="bg1"/>
                  </a:solidFill>
                  <a:cs typeface="Arial" pitchFamily="34" charset="0"/>
                </a:rPr>
                <a:t>04</a:t>
              </a:r>
              <a:endParaRPr lang="ko-KR" altLang="en-US" sz="2400" b="1" dirty="0">
                <a:solidFill>
                  <a:schemeClr val="bg1"/>
                </a:solidFill>
                <a:cs typeface="Arial" pitchFamily="34" charset="0"/>
              </a:endParaRPr>
            </a:p>
          </p:txBody>
        </p:sp>
      </p:grpSp>
      <p:sp>
        <p:nvSpPr>
          <p:cNvPr id="30" name="Footer Placeholder 3">
            <a:extLst>
              <a:ext uri="{FF2B5EF4-FFF2-40B4-BE49-F238E27FC236}">
                <a16:creationId xmlns:a16="http://schemas.microsoft.com/office/drawing/2014/main" id="{9CD55B96-C12B-48D6-87ED-FFB5EF3D6F90}"/>
              </a:ext>
            </a:extLst>
          </p:cNvPr>
          <p:cNvSpPr txBox="1">
            <a:spLocks/>
          </p:cNvSpPr>
          <p:nvPr/>
        </p:nvSpPr>
        <p:spPr>
          <a:xfrm>
            <a:off x="2260601" y="6310312"/>
            <a:ext cx="767079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rPr>
              <a:t>Working From Home 101</a:t>
            </a: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 Wood Gutmann &amp; Bogart Insurance Brokers | Insurance License 0679263 </a:t>
            </a:r>
          </a:p>
        </p:txBody>
      </p:sp>
    </p:spTree>
    <p:extLst>
      <p:ext uri="{BB962C8B-B14F-4D97-AF65-F5344CB8AC3E}">
        <p14:creationId xmlns:p14="http://schemas.microsoft.com/office/powerpoint/2010/main" val="1095055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9863CF7-642E-450A-BE4A-4EFAE3A89254}"/>
              </a:ext>
            </a:extLst>
          </p:cNvPr>
          <p:cNvSpPr>
            <a:spLocks noGrp="1"/>
          </p:cNvSpPr>
          <p:nvPr>
            <p:ph type="title"/>
          </p:nvPr>
        </p:nvSpPr>
        <p:spPr>
          <a:xfrm>
            <a:off x="3043403" y="2204864"/>
            <a:ext cx="6105194" cy="2031055"/>
          </a:xfrm>
        </p:spPr>
        <p:txBody>
          <a:bodyPr vert="horz" lIns="91440" tIns="45720" rIns="91440" bIns="45720" rtlCol="0" anchor="ctr">
            <a:normAutofit/>
          </a:bodyPr>
          <a:lstStyle/>
          <a:p>
            <a:pPr algn="ctr" latinLnBrk="0">
              <a:lnSpc>
                <a:spcPct val="90000"/>
              </a:lnSpc>
            </a:pPr>
            <a:r>
              <a:rPr lang="en-US" sz="4700" kern="1200" dirty="0">
                <a:solidFill>
                  <a:srgbClr val="FFFFFF"/>
                </a:solidFill>
                <a:latin typeface="+mj-lt"/>
                <a:ea typeface="+mj-ea"/>
                <a:cs typeface="+mj-cs"/>
              </a:rPr>
              <a:t>Fine Tune Your Work-at-Home Plan</a:t>
            </a:r>
          </a:p>
        </p:txBody>
      </p:sp>
    </p:spTree>
    <p:extLst>
      <p:ext uri="{BB962C8B-B14F-4D97-AF65-F5344CB8AC3E}">
        <p14:creationId xmlns:p14="http://schemas.microsoft.com/office/powerpoint/2010/main" val="2644762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314664"/>
            <a:ext cx="9144000" cy="1069514"/>
          </a:xfrm>
        </p:spPr>
        <p:txBody>
          <a:bodyPr/>
          <a:lstStyle/>
          <a:p>
            <a:r>
              <a:rPr lang="en-US" altLang="ko-KR" dirty="0"/>
              <a:t> </a:t>
            </a:r>
            <a:r>
              <a:rPr lang="en-US" altLang="ko-KR" sz="3200" dirty="0"/>
              <a:t>Fine-tune your work-at-home plan</a:t>
            </a:r>
            <a:br>
              <a:rPr lang="en-US" altLang="ko-KR" dirty="0"/>
            </a:br>
            <a:endParaRPr lang="ko-KR" altLang="en-US" dirty="0"/>
          </a:p>
        </p:txBody>
      </p:sp>
      <p:sp>
        <p:nvSpPr>
          <p:cNvPr id="6" name="Content Placeholder 5"/>
          <p:cNvSpPr>
            <a:spLocks noGrp="1"/>
          </p:cNvSpPr>
          <p:nvPr>
            <p:ph idx="1"/>
          </p:nvPr>
        </p:nvSpPr>
        <p:spPr>
          <a:xfrm>
            <a:off x="1981200" y="1384178"/>
            <a:ext cx="8229600" cy="460648"/>
          </a:xfrm>
        </p:spPr>
        <p:txBody>
          <a:bodyPr/>
          <a:lstStyle/>
          <a:p>
            <a:pPr lvl="0"/>
            <a:r>
              <a:rPr lang="en-US" altLang="ko-KR" sz="2400" b="1" dirty="0"/>
              <a:t>Working from home isn’t  “one size fits all” </a:t>
            </a:r>
          </a:p>
        </p:txBody>
      </p:sp>
      <p:sp>
        <p:nvSpPr>
          <p:cNvPr id="7" name="Content Placeholder 6"/>
          <p:cNvSpPr>
            <a:spLocks noGrp="1"/>
          </p:cNvSpPr>
          <p:nvPr>
            <p:ph idx="10"/>
          </p:nvPr>
        </p:nvSpPr>
        <p:spPr>
          <a:xfrm>
            <a:off x="1981200" y="1988840"/>
            <a:ext cx="8229600" cy="3600400"/>
          </a:xfrm>
        </p:spPr>
        <p:txBody>
          <a:bodyPr/>
          <a:lstStyle/>
          <a:p>
            <a:pPr marL="285750" indent="-285750">
              <a:buFont typeface="Arial" panose="020B0604020202020204" pitchFamily="34" charset="0"/>
              <a:buChar char="•"/>
            </a:pPr>
            <a:r>
              <a:rPr lang="en-US" sz="2000" b="1" dirty="0">
                <a:solidFill>
                  <a:schemeClr val="tx2">
                    <a:lumMod val="60000"/>
                    <a:lumOff val="40000"/>
                  </a:schemeClr>
                </a:solidFill>
              </a:rPr>
              <a:t>Segregators</a:t>
            </a:r>
            <a:endParaRPr lang="en-US" altLang="ko-KR" sz="2000" b="1" dirty="0">
              <a:solidFill>
                <a:schemeClr val="tx2">
                  <a:lumMod val="60000"/>
                  <a:lumOff val="40000"/>
                </a:schemeClr>
              </a:solidFill>
            </a:endParaRPr>
          </a:p>
          <a:p>
            <a:r>
              <a:rPr lang="en-US" altLang="ko-KR" sz="1600" dirty="0"/>
              <a:t>      </a:t>
            </a:r>
            <a:r>
              <a:rPr lang="en-US" altLang="ko-KR" sz="1800" dirty="0"/>
              <a:t>N</a:t>
            </a:r>
            <a:r>
              <a:rPr lang="en-US" sz="1800" dirty="0"/>
              <a:t>eed to be closed off from personal life.</a:t>
            </a:r>
          </a:p>
          <a:p>
            <a:pPr marL="285750" indent="-285750">
              <a:buFont typeface="Arial" panose="020B0604020202020204" pitchFamily="34" charset="0"/>
              <a:buChar char="•"/>
            </a:pPr>
            <a:r>
              <a:rPr lang="en-US" sz="2000" b="1" dirty="0">
                <a:solidFill>
                  <a:schemeClr val="tx2">
                    <a:lumMod val="60000"/>
                    <a:lumOff val="40000"/>
                  </a:schemeClr>
                </a:solidFill>
              </a:rPr>
              <a:t>Integrators</a:t>
            </a:r>
          </a:p>
          <a:p>
            <a:r>
              <a:rPr lang="en-US" sz="1600" dirty="0"/>
              <a:t>      </a:t>
            </a:r>
            <a:r>
              <a:rPr lang="en-US" sz="1800" dirty="0"/>
              <a:t>Work better in, say, a kitchen, and with kids and pets around.</a:t>
            </a:r>
          </a:p>
          <a:p>
            <a:pPr marL="285750" indent="-285750">
              <a:buFont typeface="Arial" panose="020B0604020202020204" pitchFamily="34" charset="0"/>
              <a:buChar char="•"/>
            </a:pPr>
            <a:r>
              <a:rPr lang="en-US" sz="2000" b="1" dirty="0">
                <a:solidFill>
                  <a:schemeClr val="tx2">
                    <a:lumMod val="60000"/>
                    <a:lumOff val="40000"/>
                  </a:schemeClr>
                </a:solidFill>
              </a:rPr>
              <a:t>Early risers </a:t>
            </a:r>
          </a:p>
          <a:p>
            <a:r>
              <a:rPr lang="en-US" sz="1600" dirty="0"/>
              <a:t>      </a:t>
            </a:r>
            <a:r>
              <a:rPr lang="en-US" sz="1800" dirty="0"/>
              <a:t>Work best in the morning.</a:t>
            </a:r>
          </a:p>
          <a:p>
            <a:pPr marL="342900" indent="-342900">
              <a:buFont typeface="Arial" panose="020B0604020202020204" pitchFamily="34" charset="0"/>
              <a:buChar char="•"/>
            </a:pPr>
            <a:r>
              <a:rPr lang="en-US" sz="2000" b="1" dirty="0">
                <a:solidFill>
                  <a:schemeClr val="tx2">
                    <a:lumMod val="60000"/>
                    <a:lumOff val="40000"/>
                  </a:schemeClr>
                </a:solidFill>
              </a:rPr>
              <a:t>9 to 5ers </a:t>
            </a:r>
          </a:p>
          <a:p>
            <a:r>
              <a:rPr lang="en-US" sz="1600" dirty="0"/>
              <a:t>      </a:t>
            </a:r>
            <a:r>
              <a:rPr lang="en-US" sz="1800" dirty="0"/>
              <a:t>Get more done during normal daytime hours.</a:t>
            </a:r>
          </a:p>
          <a:p>
            <a:endParaRPr lang="en-US" sz="1600" dirty="0"/>
          </a:p>
          <a:p>
            <a:r>
              <a:rPr lang="en-US" sz="1800" dirty="0"/>
              <a:t>Determine what works best for your work at home plan, and discuss it with </a:t>
            </a:r>
          </a:p>
          <a:p>
            <a:r>
              <a:rPr lang="en-US" sz="1800" dirty="0"/>
              <a:t>your Supervisor. </a:t>
            </a:r>
          </a:p>
        </p:txBody>
      </p:sp>
      <p:sp>
        <p:nvSpPr>
          <p:cNvPr id="5" name="Footer Placeholder 3">
            <a:extLst>
              <a:ext uri="{FF2B5EF4-FFF2-40B4-BE49-F238E27FC236}">
                <a16:creationId xmlns:a16="http://schemas.microsoft.com/office/drawing/2014/main" id="{BDC2C671-9F0A-4E72-87F6-3C2DF588DE00}"/>
              </a:ext>
            </a:extLst>
          </p:cNvPr>
          <p:cNvSpPr txBox="1">
            <a:spLocks/>
          </p:cNvSpPr>
          <p:nvPr/>
        </p:nvSpPr>
        <p:spPr>
          <a:xfrm>
            <a:off x="2260601" y="6310312"/>
            <a:ext cx="767079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rPr>
              <a:t>Working From Home 101</a:t>
            </a: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 Wood Gutmann &amp; Bogart Insurance Brokers | Insurance License 0679263 </a:t>
            </a:r>
          </a:p>
        </p:txBody>
      </p:sp>
    </p:spTree>
    <p:extLst>
      <p:ext uri="{BB962C8B-B14F-4D97-AF65-F5344CB8AC3E}">
        <p14:creationId xmlns:p14="http://schemas.microsoft.com/office/powerpoint/2010/main" val="891763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314664"/>
            <a:ext cx="9144000" cy="1069514"/>
          </a:xfrm>
        </p:spPr>
        <p:txBody>
          <a:bodyPr/>
          <a:lstStyle/>
          <a:p>
            <a:r>
              <a:rPr lang="en-US" altLang="ko-KR" dirty="0"/>
              <a:t> </a:t>
            </a:r>
            <a:r>
              <a:rPr lang="en-US" altLang="ko-KR" sz="3200" dirty="0"/>
              <a:t>Fine-tune your work-at-home plan</a:t>
            </a:r>
            <a:br>
              <a:rPr lang="en-US" altLang="ko-KR" dirty="0"/>
            </a:br>
            <a:endParaRPr lang="ko-KR" altLang="en-US" dirty="0"/>
          </a:p>
        </p:txBody>
      </p:sp>
      <p:sp>
        <p:nvSpPr>
          <p:cNvPr id="6" name="Content Placeholder 5"/>
          <p:cNvSpPr>
            <a:spLocks noGrp="1"/>
          </p:cNvSpPr>
          <p:nvPr>
            <p:ph idx="1"/>
          </p:nvPr>
        </p:nvSpPr>
        <p:spPr>
          <a:xfrm>
            <a:off x="1981200" y="1384178"/>
            <a:ext cx="8229600" cy="460648"/>
          </a:xfrm>
        </p:spPr>
        <p:txBody>
          <a:bodyPr/>
          <a:lstStyle/>
          <a:p>
            <a:pPr lvl="0"/>
            <a:r>
              <a:rPr lang="en-US" sz="2400" b="1" dirty="0"/>
              <a:t>For most, morning is prime-time</a:t>
            </a:r>
            <a:endParaRPr lang="en-US" altLang="ko-KR" sz="2400" b="1" dirty="0"/>
          </a:p>
        </p:txBody>
      </p:sp>
      <p:sp>
        <p:nvSpPr>
          <p:cNvPr id="7" name="Content Placeholder 6"/>
          <p:cNvSpPr>
            <a:spLocks noGrp="1"/>
          </p:cNvSpPr>
          <p:nvPr>
            <p:ph idx="10"/>
          </p:nvPr>
        </p:nvSpPr>
        <p:spPr>
          <a:xfrm>
            <a:off x="1775520" y="1988840"/>
            <a:ext cx="8435280" cy="3600400"/>
          </a:xfrm>
        </p:spPr>
        <p:txBody>
          <a:bodyPr/>
          <a:lstStyle/>
          <a:p>
            <a:pPr marL="285750" indent="-285750">
              <a:buFont typeface="Arial" panose="020B0604020202020204" pitchFamily="34" charset="0"/>
              <a:buChar char="•"/>
            </a:pPr>
            <a:r>
              <a:rPr lang="en-US" sz="2000" dirty="0">
                <a:solidFill>
                  <a:schemeClr val="tx1"/>
                </a:solidFill>
              </a:rPr>
              <a:t>Research indicates short-term memory tasks are performed </a:t>
            </a:r>
          </a:p>
          <a:p>
            <a:r>
              <a:rPr lang="en-US" sz="2000" dirty="0">
                <a:solidFill>
                  <a:schemeClr val="tx1"/>
                </a:solidFill>
              </a:rPr>
              <a:t>    better earlier in the day.</a:t>
            </a:r>
            <a:endParaRPr lang="en-US" sz="1600" dirty="0">
              <a:solidFill>
                <a:schemeClr val="tx1"/>
              </a:solidFill>
            </a:endParaRPr>
          </a:p>
          <a:p>
            <a:pPr marL="285750" indent="-285750">
              <a:buFont typeface="Arial" panose="020B0604020202020204" pitchFamily="34" charset="0"/>
              <a:buChar char="•"/>
            </a:pPr>
            <a:r>
              <a:rPr lang="en-US" sz="2000" dirty="0">
                <a:solidFill>
                  <a:schemeClr val="tx1"/>
                </a:solidFill>
              </a:rPr>
              <a:t>Experts tell us that cognitive ability achieves peak </a:t>
            </a:r>
          </a:p>
          <a:p>
            <a:r>
              <a:rPr lang="en-US" sz="2000" dirty="0">
                <a:solidFill>
                  <a:schemeClr val="tx1"/>
                </a:solidFill>
              </a:rPr>
              <a:t>    performance in the morning.</a:t>
            </a:r>
          </a:p>
          <a:p>
            <a:endParaRPr lang="en-US" sz="2000" dirty="0">
              <a:solidFill>
                <a:schemeClr val="tx1"/>
              </a:solidFill>
            </a:endParaRPr>
          </a:p>
          <a:p>
            <a:r>
              <a:rPr lang="en-US" sz="2400" b="1" dirty="0">
                <a:solidFill>
                  <a:schemeClr val="tx1"/>
                </a:solidFill>
              </a:rPr>
              <a:t>How is this information applicable? </a:t>
            </a:r>
          </a:p>
          <a:p>
            <a:pPr marL="285750" indent="-285750">
              <a:buFont typeface="Arial" panose="020B0604020202020204" pitchFamily="34" charset="0"/>
              <a:buChar char="•"/>
            </a:pPr>
            <a:r>
              <a:rPr lang="en-US" sz="2000" dirty="0">
                <a:solidFill>
                  <a:schemeClr val="tx1"/>
                </a:solidFill>
              </a:rPr>
              <a:t>Studies show that prolonged stress can lead to a decrease </a:t>
            </a:r>
          </a:p>
          <a:p>
            <a:r>
              <a:rPr lang="en-US" sz="2000" dirty="0">
                <a:solidFill>
                  <a:schemeClr val="tx1"/>
                </a:solidFill>
              </a:rPr>
              <a:t>    performance. </a:t>
            </a:r>
          </a:p>
          <a:p>
            <a:pPr marL="285750" indent="-285750">
              <a:buFont typeface="Arial" panose="020B0604020202020204" pitchFamily="34" charset="0"/>
              <a:buChar char="•"/>
            </a:pPr>
            <a:r>
              <a:rPr lang="en-US" sz="2000" dirty="0">
                <a:solidFill>
                  <a:schemeClr val="tx1"/>
                </a:solidFill>
              </a:rPr>
              <a:t>When assessing ergonomic risk, consider not only the physical, </a:t>
            </a:r>
          </a:p>
          <a:p>
            <a:r>
              <a:rPr lang="en-US" sz="2000" dirty="0">
                <a:solidFill>
                  <a:schemeClr val="tx1"/>
                </a:solidFill>
              </a:rPr>
              <a:t>    but also the psychological impact.</a:t>
            </a:r>
            <a:r>
              <a:rPr lang="en-US" sz="1600" dirty="0">
                <a:solidFill>
                  <a:schemeClr val="tx1"/>
                </a:solidFill>
              </a:rPr>
              <a:t> </a:t>
            </a:r>
            <a:endParaRPr lang="en-US" sz="2000" dirty="0">
              <a:solidFill>
                <a:schemeClr val="tx1"/>
              </a:solidFill>
            </a:endParaRPr>
          </a:p>
          <a:p>
            <a:endParaRPr lang="en-US" sz="1800" dirty="0"/>
          </a:p>
          <a:p>
            <a:endParaRPr lang="en-US" sz="1600" dirty="0"/>
          </a:p>
        </p:txBody>
      </p:sp>
      <p:sp>
        <p:nvSpPr>
          <p:cNvPr id="5" name="Footer Placeholder 3">
            <a:extLst>
              <a:ext uri="{FF2B5EF4-FFF2-40B4-BE49-F238E27FC236}">
                <a16:creationId xmlns:a16="http://schemas.microsoft.com/office/drawing/2014/main" id="{5C79F230-7B5C-4FEC-B0C4-E46CFC36F2E4}"/>
              </a:ext>
            </a:extLst>
          </p:cNvPr>
          <p:cNvSpPr txBox="1">
            <a:spLocks/>
          </p:cNvSpPr>
          <p:nvPr/>
        </p:nvSpPr>
        <p:spPr>
          <a:xfrm>
            <a:off x="2260601" y="6310312"/>
            <a:ext cx="767079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rPr>
              <a:t>Working From Home 101</a:t>
            </a: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 Wood Gutmann &amp; Bogart Insurance Brokers | Insurance License 0679263 </a:t>
            </a:r>
          </a:p>
        </p:txBody>
      </p:sp>
    </p:spTree>
    <p:extLst>
      <p:ext uri="{BB962C8B-B14F-4D97-AF65-F5344CB8AC3E}">
        <p14:creationId xmlns:p14="http://schemas.microsoft.com/office/powerpoint/2010/main" val="1815154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9863CF7-642E-450A-BE4A-4EFAE3A89254}"/>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latinLnBrk="0">
              <a:lnSpc>
                <a:spcPct val="90000"/>
              </a:lnSpc>
            </a:pPr>
            <a:r>
              <a:rPr lang="en-US" sz="6000" kern="1200">
                <a:solidFill>
                  <a:srgbClr val="FFFFFF"/>
                </a:solidFill>
                <a:latin typeface="+mj-lt"/>
                <a:ea typeface="+mj-ea"/>
                <a:cs typeface="+mj-cs"/>
              </a:rPr>
              <a:t>Healthy Computing</a:t>
            </a:r>
          </a:p>
        </p:txBody>
      </p:sp>
    </p:spTree>
    <p:extLst>
      <p:ext uri="{BB962C8B-B14F-4D97-AF65-F5344CB8AC3E}">
        <p14:creationId xmlns:p14="http://schemas.microsoft.com/office/powerpoint/2010/main" val="3963242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7FF65-BA7B-4A3C-9673-73E0B5E39E85}"/>
              </a:ext>
            </a:extLst>
          </p:cNvPr>
          <p:cNvSpPr>
            <a:spLocks noGrp="1"/>
          </p:cNvSpPr>
          <p:nvPr>
            <p:ph type="title"/>
          </p:nvPr>
        </p:nvSpPr>
        <p:spPr>
          <a:xfrm>
            <a:off x="3431704" y="304511"/>
            <a:ext cx="7524328" cy="1069514"/>
          </a:xfrm>
        </p:spPr>
        <p:txBody>
          <a:bodyPr/>
          <a:lstStyle/>
          <a:p>
            <a:r>
              <a:rPr lang="en-US" sz="3200" dirty="0"/>
              <a:t>Healthy Computing Habits</a:t>
            </a:r>
            <a:br>
              <a:rPr lang="en-US" dirty="0"/>
            </a:br>
            <a:endParaRPr lang="en-US" dirty="0"/>
          </a:p>
        </p:txBody>
      </p:sp>
      <p:sp>
        <p:nvSpPr>
          <p:cNvPr id="4" name="Content Placeholder 3">
            <a:extLst>
              <a:ext uri="{FF2B5EF4-FFF2-40B4-BE49-F238E27FC236}">
                <a16:creationId xmlns:a16="http://schemas.microsoft.com/office/drawing/2014/main" id="{C7AF07CC-3422-41BF-A443-108E80DBA75A}"/>
              </a:ext>
            </a:extLst>
          </p:cNvPr>
          <p:cNvSpPr>
            <a:spLocks noGrp="1"/>
          </p:cNvSpPr>
          <p:nvPr>
            <p:ph idx="10"/>
          </p:nvPr>
        </p:nvSpPr>
        <p:spPr>
          <a:xfrm>
            <a:off x="3239319" y="1052737"/>
            <a:ext cx="6563072" cy="4147865"/>
          </a:xfrm>
        </p:spPr>
        <p: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Use softer touch when keying and relax </a:t>
            </a:r>
          </a:p>
          <a:p>
            <a:r>
              <a:rPr lang="en-US" sz="2400" dirty="0">
                <a:latin typeface="Arial" panose="020B0604020202020204" pitchFamily="34" charset="0"/>
                <a:cs typeface="Arial" panose="020B0604020202020204" pitchFamily="34" charset="0"/>
              </a:rPr>
              <a:t>    the grip on the mouse.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Avoid working too long in one position.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Change your body posture frequently.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Take frequently breaks and stretch </a:t>
            </a:r>
          </a:p>
          <a:p>
            <a:r>
              <a:rPr lang="en-US" sz="2400" dirty="0">
                <a:latin typeface="Arial" panose="020B0604020202020204" pitchFamily="34" charset="0"/>
                <a:cs typeface="Arial" panose="020B0604020202020204" pitchFamily="34" charset="0"/>
              </a:rPr>
              <a:t>    periodically.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Give your eyes a visual break.</a:t>
            </a:r>
          </a:p>
        </p:txBody>
      </p:sp>
      <p:pic>
        <p:nvPicPr>
          <p:cNvPr id="5" name="Picture 4">
            <a:extLst>
              <a:ext uri="{FF2B5EF4-FFF2-40B4-BE49-F238E27FC236}">
                <a16:creationId xmlns:a16="http://schemas.microsoft.com/office/drawing/2014/main" id="{D940751A-514E-4B1C-BC80-179A324E815D}"/>
              </a:ext>
            </a:extLst>
          </p:cNvPr>
          <p:cNvPicPr>
            <a:picLocks noChangeAspect="1"/>
          </p:cNvPicPr>
          <p:nvPr/>
        </p:nvPicPr>
        <p:blipFill>
          <a:blip r:embed="rId3"/>
          <a:stretch>
            <a:fillRect/>
          </a:stretch>
        </p:blipFill>
        <p:spPr>
          <a:xfrm>
            <a:off x="3175540" y="4122744"/>
            <a:ext cx="6610350" cy="2348880"/>
          </a:xfrm>
          <a:prstGeom prst="rect">
            <a:avLst/>
          </a:prstGeom>
        </p:spPr>
      </p:pic>
      <p:sp>
        <p:nvSpPr>
          <p:cNvPr id="6" name="Footer Placeholder 3">
            <a:extLst>
              <a:ext uri="{FF2B5EF4-FFF2-40B4-BE49-F238E27FC236}">
                <a16:creationId xmlns:a16="http://schemas.microsoft.com/office/drawing/2014/main" id="{EA6E9FE9-94BA-4669-AB06-FBBF56AC0496}"/>
              </a:ext>
            </a:extLst>
          </p:cNvPr>
          <p:cNvSpPr txBox="1">
            <a:spLocks/>
          </p:cNvSpPr>
          <p:nvPr/>
        </p:nvSpPr>
        <p:spPr>
          <a:xfrm>
            <a:off x="2260601" y="6310312"/>
            <a:ext cx="767079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tint val="75000"/>
                  </a:prstClr>
                </a:solidFill>
                <a:effectLst/>
                <a:uLnTx/>
                <a:uFillTx/>
                <a:latin typeface="Calibri"/>
                <a:ea typeface="+mn-ea"/>
                <a:cs typeface="+mn-cs"/>
              </a:rPr>
              <a:t>Working From Home 101</a:t>
            </a: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 Wood Gutmann &amp; Bogart Insurance Brokers | Insurance License 0679263 </a:t>
            </a:r>
          </a:p>
        </p:txBody>
      </p:sp>
    </p:spTree>
    <p:extLst>
      <p:ext uri="{BB962C8B-B14F-4D97-AF65-F5344CB8AC3E}">
        <p14:creationId xmlns:p14="http://schemas.microsoft.com/office/powerpoint/2010/main" val="103876441"/>
      </p:ext>
    </p:extLst>
  </p:cSld>
  <p:clrMapOvr>
    <a:masterClrMapping/>
  </p:clrMapOvr>
</p:sld>
</file>

<file path=ppt/theme/theme1.xml><?xml version="1.0" encoding="utf-8"?>
<a:theme xmlns:a="http://schemas.openxmlformats.org/drawingml/2006/main" name="Office Theme">
  <a:themeElements>
    <a:clrScheme name="Official Corporate Colors">
      <a:dk1>
        <a:sysClr val="windowText" lastClr="000000"/>
      </a:dk1>
      <a:lt1>
        <a:sysClr val="window" lastClr="FFFFFF"/>
      </a:lt1>
      <a:dk2>
        <a:srgbClr val="808285"/>
      </a:dk2>
      <a:lt2>
        <a:srgbClr val="ACCBF9"/>
      </a:lt2>
      <a:accent1>
        <a:srgbClr val="00568A"/>
      </a:accent1>
      <a:accent2>
        <a:srgbClr val="92C83E"/>
      </a:accent2>
      <a:accent3>
        <a:srgbClr val="EAF4DC"/>
      </a:accent3>
      <a:accent4>
        <a:srgbClr val="012233"/>
      </a:accent4>
      <a:accent5>
        <a:srgbClr val="5AA2AE"/>
      </a:accent5>
      <a:accent6>
        <a:srgbClr val="9D90A0"/>
      </a:accent6>
      <a:hlink>
        <a:srgbClr val="9454C3"/>
      </a:hlink>
      <a:folHlink>
        <a:srgbClr val="3EBBF0"/>
      </a:folHlink>
    </a:clrScheme>
    <a:fontScheme name="Custom 2">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ial Corporate Colors">
      <a:dk1>
        <a:sysClr val="windowText" lastClr="000000"/>
      </a:dk1>
      <a:lt1>
        <a:sysClr val="window" lastClr="FFFFFF"/>
      </a:lt1>
      <a:dk2>
        <a:srgbClr val="808285"/>
      </a:dk2>
      <a:lt2>
        <a:srgbClr val="ACCBF9"/>
      </a:lt2>
      <a:accent1>
        <a:srgbClr val="00568A"/>
      </a:accent1>
      <a:accent2>
        <a:srgbClr val="92C83E"/>
      </a:accent2>
      <a:accent3>
        <a:srgbClr val="EAF4DC"/>
      </a:accent3>
      <a:accent4>
        <a:srgbClr val="012233"/>
      </a:accent4>
      <a:accent5>
        <a:srgbClr val="5AA2AE"/>
      </a:accent5>
      <a:accent6>
        <a:srgbClr val="9D90A0"/>
      </a:accent6>
      <a:hlink>
        <a:srgbClr val="9454C3"/>
      </a:hlink>
      <a:folHlink>
        <a:srgbClr val="3EBBF0"/>
      </a:folHlink>
    </a:clrScheme>
    <a:fontScheme name="Custom 2">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2830</TotalTime>
  <Words>3224</Words>
  <Application>Microsoft Office PowerPoint</Application>
  <PresentationFormat>Widescreen</PresentationFormat>
  <Paragraphs>366</Paragraphs>
  <Slides>37</Slides>
  <Notes>37</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37</vt:i4>
      </vt:variant>
    </vt:vector>
  </HeadingPairs>
  <TitlesOfParts>
    <vt:vector size="47" baseType="lpstr">
      <vt:lpstr>Arial</vt:lpstr>
      <vt:lpstr>Calibri</vt:lpstr>
      <vt:lpstr>Century Gothic</vt:lpstr>
      <vt:lpstr>Times New Roman</vt:lpstr>
      <vt:lpstr>Wingdings</vt:lpstr>
      <vt:lpstr>Wingdings 3</vt:lpstr>
      <vt:lpstr>Office Theme</vt:lpstr>
      <vt:lpstr>Custom Design</vt:lpstr>
      <vt:lpstr>1_Office Theme</vt:lpstr>
      <vt:lpstr>3_Office Theme</vt:lpstr>
      <vt:lpstr>Disclaimer</vt:lpstr>
      <vt:lpstr>About Wood Gutmann &amp; Bogart</vt:lpstr>
      <vt:lpstr>PowerPoint Presentation</vt:lpstr>
      <vt:lpstr>PowerPoint Presentation</vt:lpstr>
      <vt:lpstr>Fine Tune Your Work-at-Home Plan</vt:lpstr>
      <vt:lpstr> Fine-tune your work-at-home plan </vt:lpstr>
      <vt:lpstr> Fine-tune your work-at-home plan </vt:lpstr>
      <vt:lpstr>Healthy Computing</vt:lpstr>
      <vt:lpstr>Healthy Computing Habits </vt:lpstr>
      <vt:lpstr>Makeshift Home Office Set-up </vt:lpstr>
      <vt:lpstr>Makeshift Home Office Set-up</vt:lpstr>
      <vt:lpstr>Makeshift Home Office Set-up</vt:lpstr>
      <vt:lpstr>Makeshift Home Office Set-up</vt:lpstr>
      <vt:lpstr>Neutral Body Posture and Natural Alignment </vt:lpstr>
      <vt:lpstr>Neutral Body Posture and Natural Alignment </vt:lpstr>
      <vt:lpstr>PowerPoint Presentation</vt:lpstr>
      <vt:lpstr>PowerPoint Presentation</vt:lpstr>
      <vt:lpstr>PowerPoint Presentation</vt:lpstr>
      <vt:lpstr>Healthy Computing </vt:lpstr>
      <vt:lpstr>Healthy Computing </vt:lpstr>
      <vt:lpstr>Healthy Computing </vt:lpstr>
      <vt:lpstr>Healthy Computing </vt:lpstr>
      <vt:lpstr>Healthy Computing </vt:lpstr>
      <vt:lpstr>Using a Mouse</vt:lpstr>
      <vt:lpstr>Using a Laptop</vt:lpstr>
      <vt:lpstr>Laptop Use</vt:lpstr>
      <vt:lpstr>Test Your Knowledge </vt:lpstr>
      <vt:lpstr>PowerPoint Presentation</vt:lpstr>
      <vt:lpstr>PowerPoint Presentation</vt:lpstr>
      <vt:lpstr>PowerPoint Presentation</vt:lpstr>
      <vt:lpstr>Stretching and Exercise </vt:lpstr>
      <vt:lpstr>Exercises</vt:lpstr>
      <vt:lpstr>Exercises (cont.)</vt:lpstr>
      <vt:lpstr>ERGO STRETCHING</vt:lpstr>
      <vt:lpstr> Know Thyself</vt:lpstr>
      <vt:lpstr> Know Thyself</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Candice White</dc:creator>
  <cp:lastModifiedBy>Carlos Morales</cp:lastModifiedBy>
  <cp:revision>58</cp:revision>
  <cp:lastPrinted>2020-04-29T16:21:35Z</cp:lastPrinted>
  <dcterms:created xsi:type="dcterms:W3CDTF">2020-04-23T22:14:09Z</dcterms:created>
  <dcterms:modified xsi:type="dcterms:W3CDTF">2020-04-29T17:32:15Z</dcterms:modified>
</cp:coreProperties>
</file>