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92" r:id="rId2"/>
    <p:sldId id="257" r:id="rId3"/>
    <p:sldId id="276" r:id="rId4"/>
    <p:sldId id="260" r:id="rId5"/>
    <p:sldId id="283" r:id="rId6"/>
    <p:sldId id="282" r:id="rId7"/>
    <p:sldId id="289" r:id="rId8"/>
    <p:sldId id="281" r:id="rId9"/>
    <p:sldId id="293" r:id="rId10"/>
    <p:sldId id="290" r:id="rId11"/>
    <p:sldId id="261" r:id="rId12"/>
    <p:sldId id="280" r:id="rId13"/>
    <p:sldId id="294" r:id="rId14"/>
    <p:sldId id="291" r:id="rId15"/>
    <p:sldId id="286" r:id="rId16"/>
    <p:sldId id="295" r:id="rId17"/>
    <p:sldId id="279" r:id="rId18"/>
    <p:sldId id="284" r:id="rId19"/>
    <p:sldId id="288" r:id="rId20"/>
    <p:sldId id="285" r:id="rId21"/>
    <p:sldId id="263" r:id="rId22"/>
    <p:sldId id="264" r:id="rId23"/>
    <p:sldId id="265" r:id="rId24"/>
    <p:sldId id="266" r:id="rId25"/>
    <p:sldId id="267" r:id="rId26"/>
    <p:sldId id="272" r:id="rId27"/>
    <p:sldId id="273" r:id="rId28"/>
    <p:sldId id="275" r:id="rId29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90CC"/>
    <a:srgbClr val="492D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50" autoAdjust="0"/>
    <p:restoredTop sz="94694"/>
  </p:normalViewPr>
  <p:slideViewPr>
    <p:cSldViewPr>
      <p:cViewPr varScale="1">
        <p:scale>
          <a:sx n="117" d="100"/>
          <a:sy n="117" d="100"/>
        </p:scale>
        <p:origin x="1280" y="1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695825" y="585469"/>
            <a:ext cx="2800349" cy="632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50" b="1" i="0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11628" y="429894"/>
            <a:ext cx="7968742" cy="956944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 i="0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11628" y="429894"/>
            <a:ext cx="7968742" cy="956944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 i="0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721966"/>
            <a:ext cx="9144000" cy="912418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4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706185"/>
            <a:ext cx="9144000" cy="150523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CC70D-B039-4295-8826-BAB485716008}" type="datetimeFigureOut">
              <a:rPr lang="en-US" smtClean="0"/>
              <a:t>4/5/20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4E654-F296-48D9-B858-5C3AC90680E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BA49DEF2-7201-6640-AAB3-FDF21010670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04220"/>
            <a:ext cx="1968826" cy="559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2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 userDrawn="1"/>
        </p:nvSpPr>
        <p:spPr>
          <a:xfrm>
            <a:off x="254000" y="101599"/>
            <a:ext cx="11734800" cy="604519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809625" y="6200773"/>
            <a:ext cx="2038350" cy="58102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7575" y="2319337"/>
            <a:ext cx="10356850" cy="18605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membership@yourERC.com" TargetMode="External"/><Relationship Id="rId2" Type="http://schemas.openxmlformats.org/officeDocument/2006/relationships/hyperlink" Target="https://connectwerc.yourerc.com/login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ol.gov/agencies/whd/fact-sheets/70-flsa-furloughs" TargetMode="External"/><Relationship Id="rId2" Type="http://schemas.openxmlformats.org/officeDocument/2006/relationships/hyperlink" Target="https://www.yourerc.com/myerc/coronaviru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op-odi-content.s3.amazonaws.com/static/Legal/Bulletins/Documents/2020-03.pdf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ol.gov/agencies/whd/pandemic/ffcra-employee-paid-leave" TargetMode="External"/><Relationship Id="rId2" Type="http://schemas.openxmlformats.org/officeDocument/2006/relationships/hyperlink" Target="https://www.dol.gov/agencies/whd/pandemi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dol.gov/sites/dolgov/files/WHD/posters/FFCRA_Poster_WH1422_Non-Federal.pdf" TargetMode="External"/><Relationship Id="rId5" Type="http://schemas.openxmlformats.org/officeDocument/2006/relationships/hyperlink" Target="https://www.dol.gov/agencies/whd/flsa/pandemic" TargetMode="External"/><Relationship Id="rId4" Type="http://schemas.openxmlformats.org/officeDocument/2006/relationships/hyperlink" Target="https://www.dol.gov/agencies/whd/pandemic/ffcra-employer-paid-leave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mailto:schermonte@yourerc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203782"/>
            <a:ext cx="12192000" cy="912418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COVID-19 &amp; Your Workplace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450" b="0" dirty="0">
                <a:latin typeface="Arial" panose="020B0604020202020204" pitchFamily="34" charset="0"/>
                <a:cs typeface="Arial" panose="020B0604020202020204" pitchFamily="34" charset="0"/>
              </a:rPr>
              <a:t>What You Need to Know Today</a:t>
            </a:r>
            <a:br>
              <a:rPr lang="en-US" sz="25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5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890" b="1" spc="-75" dirty="0">
                <a:solidFill>
                  <a:srgbClr val="492D8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Reducing Payroll Expenses without Layoffs</a:t>
            </a:r>
            <a:br>
              <a:rPr lang="en-US" sz="3700" spc="-75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450" b="0" dirty="0">
                <a:latin typeface="Arial" panose="020B0604020202020204" pitchFamily="34" charset="0"/>
                <a:cs typeface="Arial" panose="020B0604020202020204" pitchFamily="34" charset="0"/>
              </a:rPr>
              <a:t>Understanding Furloughs &amp; How to Do Them Right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911140"/>
            <a:ext cx="12192000" cy="651460"/>
          </a:xfrm>
          <a:solidFill>
            <a:schemeClr val="bg1"/>
          </a:solidFill>
        </p:spPr>
        <p:txBody>
          <a:bodyPr/>
          <a:lstStyle/>
          <a:p>
            <a:pPr marL="1270">
              <a:lnSpc>
                <a:spcPts val="2200"/>
              </a:lnSpc>
              <a:spcBef>
                <a:spcPts val="825"/>
              </a:spcBef>
            </a:pPr>
            <a:r>
              <a:rPr lang="en-US" spc="-5" dirty="0">
                <a:solidFill>
                  <a:srgbClr val="7E7E7E"/>
                </a:solidFill>
                <a:latin typeface="Arial"/>
                <a:cs typeface="Arial"/>
              </a:rPr>
              <a:t>April 3, 2020</a:t>
            </a:r>
            <a:r>
              <a:rPr lang="en-US" spc="50" dirty="0">
                <a:latin typeface="Arial"/>
                <a:cs typeface="Arial"/>
              </a:rPr>
              <a:t> </a:t>
            </a:r>
            <a:r>
              <a:rPr lang="en-US" spc="50" dirty="0">
                <a:solidFill>
                  <a:srgbClr val="2990CC"/>
                </a:solidFill>
                <a:latin typeface="Arial"/>
                <a:cs typeface="Arial"/>
              </a:rPr>
              <a:t>|</a:t>
            </a:r>
            <a:r>
              <a:rPr lang="en-US" spc="50" dirty="0">
                <a:latin typeface="Arial"/>
                <a:cs typeface="Arial"/>
              </a:rPr>
              <a:t> </a:t>
            </a:r>
            <a:r>
              <a:rPr lang="en-US" spc="-95" dirty="0">
                <a:solidFill>
                  <a:srgbClr val="7E7E7E"/>
                </a:solidFill>
                <a:latin typeface="Arial"/>
                <a:cs typeface="Arial"/>
              </a:rPr>
              <a:t>Susan Chermonte</a:t>
            </a:r>
            <a:r>
              <a:rPr lang="en-US" spc="-15" dirty="0">
                <a:solidFill>
                  <a:srgbClr val="7E7E7E"/>
                </a:solidFill>
                <a:latin typeface="Arial"/>
                <a:cs typeface="Arial"/>
              </a:rPr>
              <a:t>, </a:t>
            </a:r>
            <a:r>
              <a:rPr lang="en-US" dirty="0">
                <a:solidFill>
                  <a:srgbClr val="7E7E7E"/>
                </a:solidFill>
                <a:latin typeface="Arial"/>
                <a:cs typeface="Arial"/>
              </a:rPr>
              <a:t>SHRM-SCP</a:t>
            </a:r>
            <a:endParaRPr lang="en-US" dirty="0">
              <a:latin typeface="Arial"/>
              <a:cs typeface="Arial"/>
            </a:endParaRPr>
          </a:p>
          <a:p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5008053-EE3E-2C4B-8909-3E06032CF56A}"/>
              </a:ext>
            </a:extLst>
          </p:cNvPr>
          <p:cNvCxnSpPr>
            <a:cxnSpLocks/>
          </p:cNvCxnSpPr>
          <p:nvPr/>
        </p:nvCxnSpPr>
        <p:spPr>
          <a:xfrm>
            <a:off x="3048000" y="2133600"/>
            <a:ext cx="6096000" cy="0"/>
          </a:xfrm>
          <a:prstGeom prst="line">
            <a:avLst/>
          </a:prstGeom>
          <a:ln w="95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5349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7575" y="2099370"/>
            <a:ext cx="10356850" cy="3539430"/>
          </a:xfrm>
        </p:spPr>
        <p:txBody>
          <a:bodyPr/>
          <a:lstStyle/>
          <a:p>
            <a:pPr marL="228600" indent="-2286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Employers can substitute an exempt employee's accrued leave (PTO or sick time) or run a negative leave balance for the time an employee is absent from work, even if it is less than a full day and even if the absence is directed by the employer because of lack of work</a:t>
            </a:r>
          </a:p>
          <a:p>
            <a:pPr marL="228600" indent="-2286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will not affect the salary basis payment,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provided that the employee still receives payment equal to the employee's predetermined salary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any week in which any work is performed, even if the employee has no leave remaining</a:t>
            </a:r>
          </a:p>
          <a:p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C1AC800A-6C42-7744-817A-6E0BA5802018}"/>
              </a:ext>
            </a:extLst>
          </p:cNvPr>
          <p:cNvSpPr txBox="1">
            <a:spLocks/>
          </p:cNvSpPr>
          <p:nvPr/>
        </p:nvSpPr>
        <p:spPr>
          <a:xfrm>
            <a:off x="0" y="585469"/>
            <a:ext cx="12192000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spcBef>
                <a:spcPts val="130"/>
              </a:spcBef>
            </a:pPr>
            <a:r>
              <a:rPr lang="en-US" sz="4000" b="1" kern="0" spc="-8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FURLOUGHS &amp; EXEMPT EMPLOYEES</a:t>
            </a:r>
            <a:endParaRPr lang="en-US" sz="4000" b="1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298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0" y="2143865"/>
            <a:ext cx="12191999" cy="4256935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12065" marR="5080" algn="ctr">
              <a:lnSpc>
                <a:spcPts val="3080"/>
              </a:lnSpc>
              <a:spcBef>
                <a:spcPts val="965"/>
              </a:spcBef>
              <a:tabLst>
                <a:tab pos="241935" algn="l"/>
                <a:tab pos="5036820" algn="l"/>
              </a:tabLst>
            </a:pPr>
            <a:r>
              <a:rPr lang="en-US" sz="2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OHIO EMPLOYEE BENEFITS</a:t>
            </a:r>
          </a:p>
          <a:p>
            <a:pPr marL="12065" marR="5080" algn="ctr">
              <a:lnSpc>
                <a:spcPts val="3080"/>
              </a:lnSpc>
              <a:spcBef>
                <a:spcPts val="965"/>
              </a:spcBef>
              <a:tabLst>
                <a:tab pos="241935" algn="l"/>
                <a:tab pos="5036820" algn="l"/>
              </a:tabLst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Bulletin 2020-03</a:t>
            </a:r>
          </a:p>
          <a:p>
            <a:pPr marL="12065" marR="5080" algn="ctr">
              <a:lnSpc>
                <a:spcPts val="3080"/>
              </a:lnSpc>
              <a:spcBef>
                <a:spcPts val="965"/>
              </a:spcBef>
              <a:tabLst>
                <a:tab pos="241935" algn="l"/>
                <a:tab pos="5036820" algn="l"/>
              </a:tabLst>
            </a:pPr>
            <a:r>
              <a:rPr lang="en-US" sz="2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 Insurance Coverage Flexibility for Ohio Employees</a:t>
            </a:r>
          </a:p>
          <a:p>
            <a:pPr algn="ctr"/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Mandates relaxed insurance requirements during the present state </a:t>
            </a:r>
          </a:p>
          <a:p>
            <a:pPr algn="ctr"/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emergency and provide additional, more flexible insurance options </a:t>
            </a:r>
          </a:p>
          <a:p>
            <a:pPr algn="ctr"/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employees displaced due to the COVID-19 outbreak.</a:t>
            </a:r>
          </a:p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endParaRPr lang="en-US" sz="2800" spc="-10" dirty="0">
              <a:solidFill>
                <a:srgbClr val="40404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en-US" sz="2800" spc="-10" dirty="0">
              <a:solidFill>
                <a:srgbClr val="40404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4AB5F5F6-70C2-F743-9B77-802389ECA109}"/>
              </a:ext>
            </a:extLst>
          </p:cNvPr>
          <p:cNvSpPr txBox="1">
            <a:spLocks/>
          </p:cNvSpPr>
          <p:nvPr/>
        </p:nvSpPr>
        <p:spPr>
          <a:xfrm>
            <a:off x="0" y="585469"/>
            <a:ext cx="12192000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spcBef>
                <a:spcPts val="130"/>
              </a:spcBef>
            </a:pPr>
            <a:r>
              <a:rPr lang="en-US" sz="4000" b="1" kern="0" spc="-8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EMPLOYEE BENEFITS &amp; UNEMPLOYMENT</a:t>
            </a:r>
            <a:endParaRPr lang="en-US" sz="4000" b="1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524000"/>
            <a:ext cx="12192000" cy="820817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Ohio Employees </a:t>
            </a:r>
            <a:r>
              <a:rPr lang="en-US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New Requirements During the State of Emergency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174081"/>
            <a:ext cx="10356850" cy="3693319"/>
          </a:xfrm>
        </p:spPr>
        <p:txBody>
          <a:bodyPr/>
          <a:lstStyle/>
          <a:p>
            <a:pPr marL="401638" indent="-401638">
              <a:buAutoNum type="arabicParenR"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Employee Eligibility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Insurers must allow employers to continue employee coverage under group policies, even when an employee would otherwise be ineligible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due to a decrease in weekly hours worked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Bulletin temporarily suspends any “actively at work” or similar policy requirements related to eligibility.</a:t>
            </a:r>
          </a:p>
          <a:p>
            <a:pPr>
              <a:tabLst>
                <a:tab pos="336550" algn="l"/>
                <a:tab pos="393700" algn="l"/>
              </a:tabLst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Premiums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Insurers are prohibited from increasing premiums based on 	a group’s decreased participation or enrollment due to the impact of 	COVID-19. Also requires insurers to give their employees the option to 	defer premium payments, interest-free, for up to 60 calendar days from 	each original premium due date.</a:t>
            </a: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BF86CF76-5049-DA4F-9BEB-EF633E14A85E}"/>
              </a:ext>
            </a:extLst>
          </p:cNvPr>
          <p:cNvSpPr txBox="1">
            <a:spLocks/>
          </p:cNvSpPr>
          <p:nvPr/>
        </p:nvSpPr>
        <p:spPr>
          <a:xfrm>
            <a:off x="0" y="585469"/>
            <a:ext cx="12192000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spcBef>
                <a:spcPts val="130"/>
              </a:spcBef>
            </a:pPr>
            <a:r>
              <a:rPr lang="en-US" sz="4000" b="1" kern="0" spc="-8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 INSURANCE COVERAGE FLEXIBILITY</a:t>
            </a:r>
            <a:endParaRPr lang="en-US" sz="4000" b="1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7741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133600"/>
            <a:ext cx="10356850" cy="4062651"/>
          </a:xfrm>
        </p:spPr>
        <p:txBody>
          <a:bodyPr/>
          <a:lstStyle/>
          <a:p>
            <a:pPr>
              <a:tabLst>
                <a:tab pos="393700" algn="l"/>
              </a:tabLst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	COBRA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For employers with 20 or more employees, eligible EEs may 	continue coverage under COBRA, as long as one person remains 	actively employed. Normal notice and election procedures remain 	applicable. </a:t>
            </a:r>
            <a:r>
              <a:rPr lang="en-US" sz="2400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employers with fewer than 20 employees, eligible EEs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continue coverage under state continuation coverage for up to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mos., as long as one person remains actively employed and enrolled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tabLst>
                <a:tab pos="393700" algn="l"/>
              </a:tabLst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 	Special Enrollment Period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Employees who lose coverage because of 	COVID-19 may enroll in new insurance coverage. Some individuals 	may qualify to purchase plans on the federal exchange, which are 	effective the first day of the next month following enrollment.</a:t>
            </a:r>
            <a:endParaRPr lang="en-US" sz="2400" spc="-1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BF86CF76-5049-DA4F-9BEB-EF633E14A85E}"/>
              </a:ext>
            </a:extLst>
          </p:cNvPr>
          <p:cNvSpPr txBox="1">
            <a:spLocks/>
          </p:cNvSpPr>
          <p:nvPr/>
        </p:nvSpPr>
        <p:spPr>
          <a:xfrm>
            <a:off x="0" y="585469"/>
            <a:ext cx="12192000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spcBef>
                <a:spcPts val="130"/>
              </a:spcBef>
            </a:pPr>
            <a:r>
              <a:rPr lang="en-US" sz="4000" b="1" kern="0" spc="-8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 INSURANCE COVERAGE FLEXIBILITY</a:t>
            </a:r>
            <a:endParaRPr lang="en-US" sz="4000" b="1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4A85085-942A-074F-9FB5-D0849894653F}"/>
              </a:ext>
            </a:extLst>
          </p:cNvPr>
          <p:cNvSpPr txBox="1">
            <a:spLocks/>
          </p:cNvSpPr>
          <p:nvPr/>
        </p:nvSpPr>
        <p:spPr>
          <a:xfrm>
            <a:off x="0" y="1524000"/>
            <a:ext cx="12192000" cy="820817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600" b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Ohio Employees | New Requirements </a:t>
            </a:r>
            <a:r>
              <a:rPr lang="en-US" sz="2600" b="1" kern="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600" b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uring the State of Emergency</a:t>
            </a:r>
          </a:p>
        </p:txBody>
      </p:sp>
    </p:spTree>
    <p:extLst>
      <p:ext uri="{BB962C8B-B14F-4D97-AF65-F5344CB8AC3E}">
        <p14:creationId xmlns:p14="http://schemas.microsoft.com/office/powerpoint/2010/main" val="38586305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7575" y="2162413"/>
            <a:ext cx="10356850" cy="3323987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Ohio Unemployment</a:t>
            </a:r>
          </a:p>
          <a:p>
            <a:pPr marL="228600" indent="-2286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 waiting periods are waived for unemployment</a:t>
            </a:r>
          </a:p>
          <a:p>
            <a:pPr marL="228600" indent="-2286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Under the federal CARES Act: </a:t>
            </a:r>
          </a:p>
          <a:p>
            <a:pPr marL="800100" lvl="1" indent="-3429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Individuals are entitled to an additional 13 weeks of unemployment on top of the 26 weeks (39 weeks total)</a:t>
            </a:r>
          </a:p>
          <a:p>
            <a:pPr marL="800100" lvl="1" indent="-3429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Individuals receive an additional $600 on top of regular unemployment </a:t>
            </a:r>
          </a:p>
          <a:p>
            <a:pPr>
              <a:spcAft>
                <a:spcPts val="1200"/>
              </a:spcAft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5B59B6C7-A7C2-FE43-97DF-19E840E60286}"/>
              </a:ext>
            </a:extLst>
          </p:cNvPr>
          <p:cNvSpPr txBox="1">
            <a:spLocks/>
          </p:cNvSpPr>
          <p:nvPr/>
        </p:nvSpPr>
        <p:spPr>
          <a:xfrm>
            <a:off x="0" y="585469"/>
            <a:ext cx="12192000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spcBef>
                <a:spcPts val="130"/>
              </a:spcBef>
            </a:pPr>
            <a:r>
              <a:rPr lang="en-US" sz="4000" b="1" kern="0" spc="-8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EMPLOYEE UNEMPLOYMENT ASSISTANCE </a:t>
            </a:r>
            <a:endParaRPr lang="en-US" sz="4000" b="1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363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600200"/>
            <a:ext cx="12192000" cy="3847207"/>
          </a:xfrm>
        </p:spPr>
        <p:txBody>
          <a:bodyPr/>
          <a:lstStyle/>
          <a:p>
            <a:pPr algn="ctr"/>
            <a:r>
              <a:rPr lang="en-US" sz="2600" b="1" dirty="0">
                <a:latin typeface="Arial"/>
                <a:cs typeface="Arial"/>
              </a:rPr>
              <a:t>Ohio </a:t>
            </a:r>
            <a:r>
              <a:rPr lang="en-US" sz="2600" b="1" dirty="0" err="1">
                <a:latin typeface="Arial"/>
                <a:cs typeface="Arial"/>
              </a:rPr>
              <a:t>SharedWork</a:t>
            </a:r>
            <a:r>
              <a:rPr lang="en-US" sz="2600" b="1" dirty="0">
                <a:latin typeface="Arial"/>
                <a:cs typeface="Arial"/>
              </a:rPr>
              <a:t> Program</a:t>
            </a:r>
          </a:p>
          <a:p>
            <a:pPr algn="ctr"/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Managed by Ohio Department of Jobs and Family Services (ODJFS),             </a:t>
            </a:r>
          </a:p>
          <a:p>
            <a:pPr algn="ctr"/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400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voluntary layoff-aversion program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allows workers to receive partial </a:t>
            </a:r>
          </a:p>
          <a:p>
            <a:pPr algn="ctr"/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unemployment benefits if a company is forced to reduce employee hours.</a:t>
            </a:r>
          </a:p>
          <a:p>
            <a:pPr marL="228600" algn="ctr"/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dirty="0">
              <a:solidFill>
                <a:srgbClr val="404040"/>
              </a:solidFill>
              <a:latin typeface="Arial"/>
              <a:cs typeface="Arial"/>
            </a:endParaRPr>
          </a:p>
          <a:p>
            <a:endParaRPr lang="en-US" dirty="0">
              <a:latin typeface="Arial"/>
              <a:cs typeface="Arial"/>
            </a:endParaRPr>
          </a:p>
          <a:p>
            <a:endParaRPr lang="en-US" dirty="0">
              <a:solidFill>
                <a:srgbClr val="404040"/>
              </a:solidFill>
              <a:latin typeface="Arial"/>
              <a:cs typeface="Arial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CE4A8F0E-B7C2-3442-8402-0D990ECCDADF}"/>
              </a:ext>
            </a:extLst>
          </p:cNvPr>
          <p:cNvSpPr txBox="1">
            <a:spLocks/>
          </p:cNvSpPr>
          <p:nvPr/>
        </p:nvSpPr>
        <p:spPr>
          <a:xfrm>
            <a:off x="0" y="585469"/>
            <a:ext cx="12192000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spcBef>
                <a:spcPts val="130"/>
              </a:spcBef>
            </a:pPr>
            <a:r>
              <a:rPr lang="en-US" sz="4000" b="1" kern="0" spc="-8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OHIO UNEMPLOYMENT INSURANCE </a:t>
            </a:r>
            <a:endParaRPr lang="en-US" sz="4000" b="1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B2D2D3-59DB-9840-B4C4-3B8B129094BC}"/>
              </a:ext>
            </a:extLst>
          </p:cNvPr>
          <p:cNvSpPr txBox="1"/>
          <p:nvPr/>
        </p:nvSpPr>
        <p:spPr>
          <a:xfrm>
            <a:off x="838200" y="3429000"/>
            <a:ext cx="1043940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8788" indent="-2301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was established in 2015</a:t>
            </a:r>
          </a:p>
          <a:p>
            <a:pPr marL="458788" indent="-2301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Workers remain employed, and employers retain trained staff during reduced business activity</a:t>
            </a:r>
          </a:p>
          <a:p>
            <a:pPr marL="458788" indent="-2301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Waives the work search requirements</a:t>
            </a:r>
          </a:p>
          <a:p>
            <a:pPr marL="458788" indent="-2301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Participating employer reduces affected employees’ hours in a uniform manner</a:t>
            </a:r>
          </a:p>
          <a:p>
            <a:pPr marL="458788" indent="-2301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Participating employees work the reduced hours each week, and the ODJFS provides eligible individuals with an unemployment benefit proportionate to their reduced hours</a:t>
            </a:r>
          </a:p>
          <a:p>
            <a:pPr marL="458788" indent="-2301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ODJFS will provide proportionate compensation for up to 50% of hours not paid by an employer</a:t>
            </a:r>
          </a:p>
          <a:p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168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914400" y="2298680"/>
            <a:ext cx="10664825" cy="3416320"/>
          </a:xfrm>
        </p:spPr>
        <p:txBody>
          <a:bodyPr/>
          <a:lstStyle/>
          <a:p>
            <a:pPr marL="228600" indent="-2286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Share your feedback on the Ohio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SharedWork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Program on </a:t>
            </a:r>
            <a:r>
              <a:rPr lang="en-US" sz="2400" dirty="0">
                <a:solidFill>
                  <a:srgbClr val="2990CC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connectwERC </a:t>
            </a:r>
            <a:endParaRPr lang="en-US" sz="2400" dirty="0">
              <a:solidFill>
                <a:srgbClr val="299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Included with your membership, connectwERC provides a private platform for ERC members to ask questions, share answers, and virtually network with other HR professionals</a:t>
            </a:r>
          </a:p>
          <a:p>
            <a:pPr marL="228600" indent="-22860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are not yet registered for connectwERC, please email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2990CC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membership@yourERC.com</a:t>
            </a:r>
            <a:r>
              <a:rPr lang="en-US" sz="2400" dirty="0">
                <a:solidFill>
                  <a:srgbClr val="299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access.</a:t>
            </a:r>
          </a:p>
          <a:p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996E85F6-6ECC-E447-ABD1-95BD210324A4}"/>
              </a:ext>
            </a:extLst>
          </p:cNvPr>
          <p:cNvSpPr txBox="1">
            <a:spLocks/>
          </p:cNvSpPr>
          <p:nvPr/>
        </p:nvSpPr>
        <p:spPr>
          <a:xfrm>
            <a:off x="0" y="585469"/>
            <a:ext cx="12192000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spcBef>
                <a:spcPts val="130"/>
              </a:spcBef>
            </a:pPr>
            <a:r>
              <a:rPr lang="en-US" sz="4000" b="1" kern="0" spc="-8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connectwERC</a:t>
            </a:r>
            <a:endParaRPr lang="en-US" sz="4000" b="1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8817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7574" y="2133600"/>
            <a:ext cx="10356850" cy="4431983"/>
          </a:xfrm>
        </p:spPr>
        <p:txBody>
          <a:bodyPr/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 payment of payroll credit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 for employers to defer payroll tax payments for 2020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 payments to individuals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Expanded unemployment benefits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Paycheck protection provides small businesses, certain nonprofits and other entities with zero-fee loans up to $10 million. Up to 8 weeks of average payroll and other costs will be forgiven if the business retains employees and their salary levels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Employer payments of student loans – excluded from income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Penalty on early distributions from retirement accounts waived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endParaRPr lang="en-US" sz="2400" spc="-1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5F2F3BA2-858C-5048-BC97-79164385DD70}"/>
              </a:ext>
            </a:extLst>
          </p:cNvPr>
          <p:cNvSpPr txBox="1">
            <a:spLocks/>
          </p:cNvSpPr>
          <p:nvPr/>
        </p:nvSpPr>
        <p:spPr>
          <a:xfrm>
            <a:off x="0" y="585469"/>
            <a:ext cx="12192000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spcBef>
                <a:spcPts val="130"/>
              </a:spcBef>
            </a:pPr>
            <a:r>
              <a:rPr lang="en-US" sz="4000" b="1" kern="0" spc="-8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CARES ACT</a:t>
            </a:r>
            <a:endParaRPr lang="en-US" sz="4000" b="1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03DB1B6-7B72-1143-95C0-10E5B610714B}"/>
              </a:ext>
            </a:extLst>
          </p:cNvPr>
          <p:cNvSpPr txBox="1">
            <a:spLocks/>
          </p:cNvSpPr>
          <p:nvPr/>
        </p:nvSpPr>
        <p:spPr>
          <a:xfrm>
            <a:off x="0" y="1524000"/>
            <a:ext cx="12192000" cy="820817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Federal Coronavirus Aid Relief &amp; Economic Security Act</a:t>
            </a:r>
            <a:endParaRPr lang="en-US" sz="26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5917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286000"/>
            <a:ext cx="10356850" cy="443198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 approach – give employees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choice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 a staff meeting and advise employees of financial concerns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Request volunteers who can afford to work reduced workweek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 with an email or simple statement that they understand the circumstances and volunteer to take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unpaid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off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Documentation is important if ever audited by DOL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Deductions in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whole-day increments,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hourly or by whole workweek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 must not drop below the $684/week minimum salary requirement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will allow employer to maintain exemption status for the employee</a:t>
            </a:r>
          </a:p>
          <a:p>
            <a:pPr lvl="1"/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20323094-8AB1-584E-BFED-3B347697D9C3}"/>
              </a:ext>
            </a:extLst>
          </p:cNvPr>
          <p:cNvSpPr txBox="1">
            <a:spLocks/>
          </p:cNvSpPr>
          <p:nvPr/>
        </p:nvSpPr>
        <p:spPr>
          <a:xfrm>
            <a:off x="0" y="585469"/>
            <a:ext cx="12192000" cy="63222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spcBef>
                <a:spcPts val="130"/>
              </a:spcBef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ADMINISTERING FURLOUGHS</a:t>
            </a:r>
            <a:endParaRPr lang="en-US" sz="4000" b="1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F499C2B-B457-934C-AE8B-33BEDAF87D76}"/>
              </a:ext>
            </a:extLst>
          </p:cNvPr>
          <p:cNvSpPr txBox="1">
            <a:spLocks/>
          </p:cNvSpPr>
          <p:nvPr/>
        </p:nvSpPr>
        <p:spPr>
          <a:xfrm>
            <a:off x="0" y="1524000"/>
            <a:ext cx="12192000" cy="820817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600" b="1" kern="0" dirty="0">
                <a:latin typeface="Arial" panose="020B0604020202020204" pitchFamily="34" charset="0"/>
                <a:cs typeface="Arial" panose="020B0604020202020204" pitchFamily="34" charset="0"/>
              </a:rPr>
              <a:t>Exempt Employees</a:t>
            </a:r>
          </a:p>
        </p:txBody>
      </p:sp>
    </p:spTree>
    <p:extLst>
      <p:ext uri="{BB962C8B-B14F-4D97-AF65-F5344CB8AC3E}">
        <p14:creationId xmlns:p14="http://schemas.microsoft.com/office/powerpoint/2010/main" val="296278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7574" y="2133600"/>
            <a:ext cx="10356850" cy="443198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employer mandates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furlough because of business operating requirements, furlough should be made for an indefinite period of time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Weeklong furloughs are recommended, but if done by day, need to be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full-day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increments only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Employers that furlough an exempt employee must be very clear that the employee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cannot do any work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That means:</a:t>
            </a:r>
          </a:p>
          <a:p>
            <a:pPr marL="917575" lvl="1" indent="-287338">
              <a:buFont typeface="Wingdings" pitchFamily="2" charset="2"/>
              <a:buChar char="§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checking voice mail and email</a:t>
            </a:r>
          </a:p>
          <a:p>
            <a:pPr marL="917575" lvl="1" indent="-287338">
              <a:buFont typeface="Wingdings" pitchFamily="2" charset="2"/>
              <a:buChar char="§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making work-related phone calls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Employers may consider removing the employee from all work access (computer and phone) during weeks or days of furlough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2E3C3F79-3FE3-8C47-91DD-459BDD9A05F6}"/>
              </a:ext>
            </a:extLst>
          </p:cNvPr>
          <p:cNvSpPr txBox="1">
            <a:spLocks/>
          </p:cNvSpPr>
          <p:nvPr/>
        </p:nvSpPr>
        <p:spPr>
          <a:xfrm>
            <a:off x="0" y="585469"/>
            <a:ext cx="12192000" cy="63222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spcBef>
                <a:spcPts val="130"/>
              </a:spcBef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ADMINISTERING FURLOUGHS</a:t>
            </a:r>
            <a:endParaRPr lang="en-US" sz="4000" b="1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B0C7482-C825-444A-9D7C-5CF1F9D37208}"/>
              </a:ext>
            </a:extLst>
          </p:cNvPr>
          <p:cNvSpPr txBox="1">
            <a:spLocks/>
          </p:cNvSpPr>
          <p:nvPr/>
        </p:nvSpPr>
        <p:spPr>
          <a:xfrm>
            <a:off x="0" y="1524000"/>
            <a:ext cx="12192000" cy="820817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600" b="1" kern="0" dirty="0">
                <a:latin typeface="Arial" panose="020B0604020202020204" pitchFamily="34" charset="0"/>
                <a:cs typeface="Arial" panose="020B0604020202020204" pitchFamily="34" charset="0"/>
              </a:rPr>
              <a:t>Exempt Employees</a:t>
            </a:r>
          </a:p>
        </p:txBody>
      </p:sp>
    </p:spTree>
    <p:extLst>
      <p:ext uri="{BB962C8B-B14F-4D97-AF65-F5344CB8AC3E}">
        <p14:creationId xmlns:p14="http://schemas.microsoft.com/office/powerpoint/2010/main" val="3361627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0" y="585469"/>
            <a:ext cx="12192000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sz="4000" b="1" spc="-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sz="4000" b="1" spc="-1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4000" b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sz="4000" b="1" spc="2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575" y="1845557"/>
            <a:ext cx="9924415" cy="3717043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750"/>
              </a:spcBef>
              <a:buChar char="•"/>
              <a:tabLst>
                <a:tab pos="241935" algn="l"/>
              </a:tabLst>
            </a:pPr>
            <a:r>
              <a:rPr lang="en-US" sz="2400" spc="1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Options for human resource cost reductions</a:t>
            </a:r>
          </a:p>
          <a:p>
            <a:pPr marL="241300" indent="-229235">
              <a:lnSpc>
                <a:spcPct val="100000"/>
              </a:lnSpc>
              <a:spcBef>
                <a:spcPts val="750"/>
              </a:spcBef>
              <a:buChar char="•"/>
              <a:tabLst>
                <a:tab pos="241935" algn="l"/>
              </a:tabLst>
            </a:pPr>
            <a:r>
              <a:rPr lang="en-US" sz="2400" spc="1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Defining furloughs and layoffs</a:t>
            </a:r>
          </a:p>
          <a:p>
            <a:pPr marL="241300" indent="-229235">
              <a:lnSpc>
                <a:spcPct val="100000"/>
              </a:lnSpc>
              <a:spcBef>
                <a:spcPts val="750"/>
              </a:spcBef>
              <a:buChar char="•"/>
              <a:tabLst>
                <a:tab pos="241935" algn="l"/>
              </a:tabLst>
            </a:pPr>
            <a:r>
              <a:rPr lang="en-US" sz="2400" spc="1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Benefits and unemployment – changes during the crisis</a:t>
            </a:r>
          </a:p>
          <a:p>
            <a:pPr marL="804863" lvl="1" indent="-336550">
              <a:spcBef>
                <a:spcPts val="750"/>
              </a:spcBef>
              <a:buSzPct val="100000"/>
              <a:buFont typeface="Wingdings" pitchFamily="2" charset="2"/>
              <a:buChar char="§"/>
              <a:tabLst>
                <a:tab pos="241300" algn="l"/>
              </a:tabLst>
            </a:pPr>
            <a:r>
              <a:rPr lang="en-US" sz="2400" spc="1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Ohio Department of Insurance Bulletin</a:t>
            </a:r>
          </a:p>
          <a:p>
            <a:pPr marL="804863" lvl="1" indent="-336550">
              <a:spcBef>
                <a:spcPts val="750"/>
              </a:spcBef>
              <a:buSzPct val="100000"/>
              <a:buFont typeface="Wingdings" pitchFamily="2" charset="2"/>
              <a:buChar char="§"/>
              <a:tabLst>
                <a:tab pos="241300" algn="l"/>
              </a:tabLst>
            </a:pPr>
            <a:r>
              <a:rPr lang="en-US" sz="2400" spc="1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Ohio </a:t>
            </a:r>
            <a:r>
              <a:rPr lang="en-US" sz="2400" spc="1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SharedWork</a:t>
            </a:r>
            <a:r>
              <a:rPr lang="en-US" sz="2400" spc="1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Program</a:t>
            </a:r>
          </a:p>
          <a:p>
            <a:pPr marL="804863" lvl="1" indent="-336550">
              <a:spcBef>
                <a:spcPts val="750"/>
              </a:spcBef>
              <a:buSzPct val="100000"/>
              <a:buFont typeface="Wingdings" pitchFamily="2" charset="2"/>
              <a:buChar char="§"/>
              <a:tabLst>
                <a:tab pos="241300" algn="l"/>
              </a:tabLst>
            </a:pPr>
            <a:r>
              <a:rPr lang="en-US" sz="2400" spc="1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Federal CARES Act</a:t>
            </a:r>
          </a:p>
          <a:p>
            <a:pPr marL="241300" indent="-229235">
              <a:lnSpc>
                <a:spcPct val="100000"/>
              </a:lnSpc>
              <a:spcBef>
                <a:spcPts val="750"/>
              </a:spcBef>
              <a:buChar char="•"/>
              <a:tabLst>
                <a:tab pos="241935" algn="l"/>
              </a:tabLst>
            </a:pPr>
            <a:r>
              <a:rPr lang="en-US" sz="2400" spc="1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Compliance with the FLSA (Fair Labor Standards Act)</a:t>
            </a:r>
          </a:p>
          <a:p>
            <a:pPr marL="241300" indent="-229235">
              <a:lnSpc>
                <a:spcPct val="100000"/>
              </a:lnSpc>
              <a:spcBef>
                <a:spcPts val="755"/>
              </a:spcBef>
              <a:buChar char="•"/>
              <a:tabLst>
                <a:tab pos="241935" algn="l"/>
              </a:tabLst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plan for a furlough or layoff</a:t>
            </a:r>
            <a:endParaRPr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2965609"/>
            <a:ext cx="12192000" cy="2446824"/>
          </a:xfrm>
        </p:spPr>
        <p:txBody>
          <a:bodyPr/>
          <a:lstStyle/>
          <a:p>
            <a:pPr algn="ctr">
              <a:spcAft>
                <a:spcPts val="600"/>
              </a:spcAft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Non-exempt employees must meet the </a:t>
            </a:r>
          </a:p>
          <a:p>
            <a:pPr algn="ctr">
              <a:spcAft>
                <a:spcPts val="600"/>
              </a:spcAft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Ohio minimum wage requirement of $8.70.</a:t>
            </a:r>
          </a:p>
          <a:p>
            <a:pPr algn="ctr">
              <a:spcAft>
                <a:spcPts val="600"/>
              </a:spcAft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(Federal is $7.25).</a:t>
            </a:r>
          </a:p>
          <a:p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92502E67-14D9-ED4C-AE6A-65437DE5BBED}"/>
              </a:ext>
            </a:extLst>
          </p:cNvPr>
          <p:cNvSpPr txBox="1">
            <a:spLocks/>
          </p:cNvSpPr>
          <p:nvPr/>
        </p:nvSpPr>
        <p:spPr>
          <a:xfrm>
            <a:off x="0" y="585469"/>
            <a:ext cx="12192000" cy="63222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spcBef>
                <a:spcPts val="130"/>
              </a:spcBef>
            </a:pPr>
            <a:r>
              <a:rPr lang="en-US" sz="4000" b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WAGE REDUCTIONS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F97D663-7678-CD4F-A72D-A222CFC49196}"/>
              </a:ext>
            </a:extLst>
          </p:cNvPr>
          <p:cNvSpPr txBox="1">
            <a:spLocks/>
          </p:cNvSpPr>
          <p:nvPr/>
        </p:nvSpPr>
        <p:spPr>
          <a:xfrm>
            <a:off x="0" y="1524000"/>
            <a:ext cx="12192000" cy="820817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600" b="1" kern="0" dirty="0">
                <a:latin typeface="Arial" panose="020B0604020202020204" pitchFamily="34" charset="0"/>
                <a:cs typeface="Arial" panose="020B0604020202020204" pitchFamily="34" charset="0"/>
              </a:rPr>
              <a:t>Nonexempt Employees</a:t>
            </a:r>
          </a:p>
        </p:txBody>
      </p:sp>
    </p:spTree>
    <p:extLst>
      <p:ext uri="{BB962C8B-B14F-4D97-AF65-F5344CB8AC3E}">
        <p14:creationId xmlns:p14="http://schemas.microsoft.com/office/powerpoint/2010/main" val="5311418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2057400"/>
            <a:ext cx="10820400" cy="3323987"/>
          </a:xfrm>
        </p:spPr>
        <p:txBody>
          <a:bodyPr/>
          <a:lstStyle/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determining who should be included in layoff, employers usually consider:</a:t>
            </a:r>
          </a:p>
          <a:p>
            <a:pPr marL="342900" indent="230188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Skills</a:t>
            </a:r>
          </a:p>
          <a:p>
            <a:pPr marL="342900" indent="230188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record (performance reviews)</a:t>
            </a:r>
          </a:p>
          <a:p>
            <a:pPr marL="342900" indent="230188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Seniority</a:t>
            </a:r>
          </a:p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order to avoid problems, the rationale for a layoff needs to be: </a:t>
            </a:r>
          </a:p>
          <a:p>
            <a:pPr marL="285750" indent="287338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Based on business necessity</a:t>
            </a:r>
          </a:p>
          <a:p>
            <a:pPr marL="285750" indent="287338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Clear</a:t>
            </a:r>
          </a:p>
          <a:p>
            <a:pPr marL="285750" indent="287338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Convincing</a:t>
            </a:r>
          </a:p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Analyze data for disparate or adverse impact, EEO, and other legal implications</a:t>
            </a: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C2DEA2CC-295E-9A40-B333-99FDC5EA4C7B}"/>
              </a:ext>
            </a:extLst>
          </p:cNvPr>
          <p:cNvSpPr txBox="1">
            <a:spLocks/>
          </p:cNvSpPr>
          <p:nvPr/>
        </p:nvSpPr>
        <p:spPr>
          <a:xfrm>
            <a:off x="0" y="585469"/>
            <a:ext cx="12192000" cy="63222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spcBef>
                <a:spcPts val="130"/>
              </a:spcBef>
            </a:pPr>
            <a:r>
              <a:rPr lang="en-US" sz="4000" b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REDUCTION IN FORCE (RIF)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7574" y="1851422"/>
            <a:ext cx="10356850" cy="5616922"/>
          </a:xfrm>
        </p:spPr>
        <p:txBody>
          <a:bodyPr/>
          <a:lstStyle/>
          <a:p>
            <a:pPr marL="228600" indent="-228600">
              <a:buFont typeface="Arial" panose="020B0604020202020204" pitchFamily="34" charset="0"/>
              <a:buChar char="•"/>
              <a:tabLst>
                <a:tab pos="222250" algn="l"/>
              </a:tabLst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 federal and state Worker Adjustment and Retraining Notification (WARN) Act regulations to stay compliant</a:t>
            </a:r>
          </a:p>
          <a:p>
            <a:pPr marL="228600" indent="-228600">
              <a:buFont typeface="Arial" panose="020B0604020202020204" pitchFamily="34" charset="0"/>
              <a:buChar char="•"/>
              <a:tabLst>
                <a:tab pos="222250" algn="l"/>
              </a:tabLst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 Older Workers Benefit Protection Act (OWBPA) regulations for compliance </a:t>
            </a:r>
          </a:p>
          <a:p>
            <a:pPr marL="228600" indent="-2286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2250" algn="l"/>
              </a:tabLst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considerations according to company financial ability include severance agreement packages:</a:t>
            </a:r>
          </a:p>
          <a:p>
            <a:pPr marL="860425" lvl="3" indent="-287338">
              <a:buFont typeface="Wingdings" pitchFamily="2" charset="2"/>
              <a:buChar char="§"/>
              <a:tabLst>
                <a:tab pos="911225" algn="l"/>
              </a:tabLst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Adequate severance pay</a:t>
            </a:r>
          </a:p>
          <a:p>
            <a:pPr marL="860425" lvl="3" indent="-287338">
              <a:buFont typeface="Wingdings" pitchFamily="2" charset="2"/>
              <a:buChar char="§"/>
              <a:tabLst>
                <a:tab pos="911225" algn="l"/>
              </a:tabLst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Outplacement</a:t>
            </a:r>
          </a:p>
          <a:p>
            <a:pPr marL="860425" lvl="3" indent="-287338">
              <a:buFont typeface="Wingdings" pitchFamily="2" charset="2"/>
              <a:buChar char="§"/>
              <a:tabLst>
                <a:tab pos="911225" algn="l"/>
              </a:tabLst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 benefits</a:t>
            </a:r>
          </a:p>
          <a:p>
            <a:pPr marL="860425" lvl="3" indent="-287338">
              <a:buFont typeface="Wingdings" pitchFamily="2" charset="2"/>
              <a:buChar char="§"/>
              <a:tabLst>
                <a:tab pos="911225" algn="l"/>
              </a:tabLst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benefits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C6EFF684-E315-2E42-8ACC-1D24464FE14C}"/>
              </a:ext>
            </a:extLst>
          </p:cNvPr>
          <p:cNvSpPr txBox="1">
            <a:spLocks/>
          </p:cNvSpPr>
          <p:nvPr/>
        </p:nvSpPr>
        <p:spPr>
          <a:xfrm>
            <a:off x="0" y="585469"/>
            <a:ext cx="12192000" cy="63222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spcBef>
                <a:spcPts val="130"/>
              </a:spcBef>
            </a:pPr>
            <a:r>
              <a:rPr lang="en-US" sz="4000" b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REDUCTION IN FORCE (RIF)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7575" y="1534954"/>
            <a:ext cx="10356850" cy="5170646"/>
          </a:xfrm>
        </p:spPr>
        <p:txBody>
          <a:bodyPr/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Termination meeting</a:t>
            </a:r>
          </a:p>
          <a:p>
            <a:pPr marL="746125" lvl="1" indent="-288925">
              <a:buFont typeface="Wingdings" pitchFamily="2" charset="2"/>
              <a:buChar char="§"/>
              <a:tabLst>
                <a:tab pos="450850" algn="l"/>
              </a:tabLst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Determine who will be there and who will say what	</a:t>
            </a:r>
          </a:p>
          <a:p>
            <a:pPr marL="746125" lvl="1" indent="-288925">
              <a:buFont typeface="Wingdings" pitchFamily="2" charset="2"/>
              <a:buChar char="§"/>
              <a:tabLst>
                <a:tab pos="450850" algn="l"/>
              </a:tabLst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 laid off employees with respect and dignity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Acknowledge anger and disappointment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Explain the exit process and provide termination letters (if used)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Severance benefits – pay and medical insurance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 severance/separation agreement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 signed agreement and set expiration date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Recommend employees obtain legal review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 Discrimination in Employment Act (ADEA) laws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Reconsideration period for employees over 40 years of age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paychecks</a:t>
            </a:r>
          </a:p>
          <a:p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E00AA8A0-C39F-F946-8077-8AA0065DB71B}"/>
              </a:ext>
            </a:extLst>
          </p:cNvPr>
          <p:cNvSpPr txBox="1">
            <a:spLocks/>
          </p:cNvSpPr>
          <p:nvPr/>
        </p:nvSpPr>
        <p:spPr>
          <a:xfrm>
            <a:off x="0" y="585469"/>
            <a:ext cx="12192000" cy="63222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spcBef>
                <a:spcPts val="130"/>
              </a:spcBef>
            </a:pPr>
            <a:r>
              <a:rPr lang="en-US" sz="4000" b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EXIT PROCESS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7575" y="1728549"/>
            <a:ext cx="10356850" cy="4062651"/>
          </a:xfrm>
        </p:spPr>
        <p:txBody>
          <a:bodyPr/>
          <a:lstStyle/>
          <a:p>
            <a:pPr marL="228600" indent="-228600">
              <a:buFont typeface="Arial" panose="020B0604020202020204" pitchFamily="34" charset="0"/>
              <a:buChar char="•"/>
              <a:tabLst>
                <a:tab pos="566738" algn="l"/>
              </a:tabLst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Notice of COBRA Rights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Provide COBRA letter with cost information</a:t>
            </a:r>
          </a:p>
          <a:p>
            <a:pPr marL="228600" indent="-228600">
              <a:buFont typeface="Arial" panose="020B0604020202020204" pitchFamily="34" charset="0"/>
              <a:buChar char="•"/>
              <a:tabLst>
                <a:tab pos="566738" algn="l"/>
              </a:tabLst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401(k) Information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Provide contact information</a:t>
            </a:r>
          </a:p>
          <a:p>
            <a:pPr marL="228600" indent="-228600">
              <a:buFont typeface="Arial" panose="020B0604020202020204" pitchFamily="34" charset="0"/>
              <a:buChar char="•"/>
              <a:tabLst>
                <a:tab pos="566738" algn="l"/>
              </a:tabLst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 Insurance Continuation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Provide forms or contact information</a:t>
            </a:r>
          </a:p>
          <a:p>
            <a:pPr marL="228600" indent="-228600">
              <a:buFont typeface="Arial" panose="020B0604020202020204" pitchFamily="34" charset="0"/>
              <a:buChar char="•"/>
              <a:tabLst>
                <a:tab pos="566738" algn="l"/>
              </a:tabLst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Unemployment</a:t>
            </a:r>
          </a:p>
          <a:p>
            <a:pPr marL="746125" lvl="1" indent="-288925">
              <a:buFont typeface="Wingdings" pitchFamily="2" charset="2"/>
              <a:buChar char="§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Entitled to benefits</a:t>
            </a:r>
          </a:p>
          <a:p>
            <a:pPr marL="746125" lvl="1" indent="-288925">
              <a:buFont typeface="Wingdings" pitchFamily="2" charset="2"/>
              <a:buChar char="§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Employee needs to initiate claim</a:t>
            </a:r>
          </a:p>
          <a:p>
            <a:pPr marL="746125" lvl="1" indent="-288925">
              <a:buFont typeface="Wingdings" pitchFamily="2" charset="2"/>
              <a:buChar char="§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 will not contest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  <a:p>
            <a:pPr marL="746125" lvl="1" indent="-288925">
              <a:buFont typeface="Wingdings" pitchFamily="2" charset="2"/>
              <a:buChar char="§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Letters of recommendation should go through HR</a:t>
            </a:r>
          </a:p>
          <a:p>
            <a:pPr marL="746125" lvl="1" indent="-288925">
              <a:buFont typeface="Wingdings" pitchFamily="2" charset="2"/>
              <a:buChar char="§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Authorization to release references or employment information</a:t>
            </a:r>
          </a:p>
          <a:p>
            <a:pPr marL="228600" lvl="1" indent="-2222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Notify remaining workforce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layoffs before the end of the day</a:t>
            </a: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31A389FC-5D6C-784A-B835-18AB0A75F6B4}"/>
              </a:ext>
            </a:extLst>
          </p:cNvPr>
          <p:cNvSpPr txBox="1">
            <a:spLocks/>
          </p:cNvSpPr>
          <p:nvPr/>
        </p:nvSpPr>
        <p:spPr>
          <a:xfrm>
            <a:off x="0" y="585469"/>
            <a:ext cx="12192000" cy="63222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spcBef>
                <a:spcPts val="130"/>
              </a:spcBef>
            </a:pPr>
            <a:r>
              <a:rPr lang="en-US" sz="4000" b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EXIT PROCESS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38200" y="1682889"/>
            <a:ext cx="10439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Reduced security, increased workload, altered work assignments, changes in organizational priorities, and the loss of coworkers (and possible friends)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Remain visible and available to employees following layoffs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Give employees an accurate picture of what is happening in the organization after the layoffs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Honestly communicate and answer questions to keep morale and productivity high going forward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 frequent meetings for problem-solving and decision-making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Recognize and thank employees for their effort and cooperation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Retention is a #1 priority</a:t>
            </a:r>
          </a:p>
          <a:p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A44FD358-69D2-0C43-9E48-40E9CF5CB27A}"/>
              </a:ext>
            </a:extLst>
          </p:cNvPr>
          <p:cNvSpPr txBox="1">
            <a:spLocks/>
          </p:cNvSpPr>
          <p:nvPr/>
        </p:nvSpPr>
        <p:spPr>
          <a:xfrm>
            <a:off x="0" y="585469"/>
            <a:ext cx="12192000" cy="63222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spcBef>
                <a:spcPts val="130"/>
              </a:spcBef>
            </a:pPr>
            <a:r>
              <a:rPr lang="en-US" sz="4000" b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ASSIST REMAINING EMPLOYEES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14400" y="1415461"/>
            <a:ext cx="10744200" cy="4985339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 marR="546100">
              <a:spcAft>
                <a:spcPts val="600"/>
              </a:spcAft>
              <a:tabLst>
                <a:tab pos="6885940" algn="l"/>
              </a:tabLst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ERC Coronavirus Resource Center</a:t>
            </a:r>
          </a:p>
          <a:p>
            <a:pPr marL="12700" marR="546100">
              <a:spcAft>
                <a:spcPts val="600"/>
              </a:spcAft>
              <a:tabLst>
                <a:tab pos="6885940" algn="l"/>
              </a:tabLst>
            </a:pPr>
            <a:r>
              <a:rPr lang="en-US" dirty="0">
                <a:solidFill>
                  <a:srgbClr val="2990CC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https://www.yourerc.com/myerc/coronavirus/</a:t>
            </a:r>
            <a:endParaRPr lang="en-US" dirty="0">
              <a:solidFill>
                <a:srgbClr val="299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46100">
              <a:spcAft>
                <a:spcPts val="600"/>
              </a:spcAft>
              <a:tabLst>
                <a:tab pos="6885940" algn="l"/>
              </a:tabLst>
            </a:pPr>
            <a:endParaRPr lang="en-US" sz="400" b="1" dirty="0">
              <a:solidFill>
                <a:srgbClr val="299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46100">
              <a:spcAft>
                <a:spcPts val="600"/>
              </a:spcAft>
              <a:tabLst>
                <a:tab pos="6885940" algn="l"/>
              </a:tabLst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 of Labor</a:t>
            </a:r>
          </a:p>
          <a:p>
            <a:pPr marL="12700" marR="546100">
              <a:spcAft>
                <a:spcPts val="600"/>
              </a:spcAft>
              <a:tabLst>
                <a:tab pos="6885940" algn="l"/>
              </a:tabLs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Q&amp;A document on DOL website addresses furloughs: </a:t>
            </a:r>
          </a:p>
          <a:p>
            <a:pPr marL="12700" marR="546100">
              <a:spcAft>
                <a:spcPts val="600"/>
              </a:spcAft>
              <a:tabLst>
                <a:tab pos="6885940" algn="l"/>
              </a:tabLst>
            </a:pPr>
            <a:r>
              <a:rPr lang="en-US" u="sng" dirty="0">
                <a:solidFill>
                  <a:srgbClr val="2990CC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https://www.dol.gov/agencies/whd/fact-sheets/70-flsa-furloughs</a:t>
            </a:r>
            <a:endParaRPr lang="en-US" u="sng" dirty="0">
              <a:solidFill>
                <a:srgbClr val="299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46100">
              <a:spcAft>
                <a:spcPts val="600"/>
              </a:spcAft>
              <a:tabLst>
                <a:tab pos="6885940" algn="l"/>
              </a:tabLst>
            </a:pPr>
            <a:endParaRPr lang="en-US" sz="400" u="sng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46100">
              <a:spcAft>
                <a:spcPts val="600"/>
              </a:spcAft>
              <a:tabLst>
                <a:tab pos="6885940" algn="l"/>
              </a:tabLst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Ohio Department of Insurance</a:t>
            </a:r>
          </a:p>
          <a:p>
            <a:pPr marL="12700" marR="546100">
              <a:spcAft>
                <a:spcPts val="600"/>
              </a:spcAft>
              <a:tabLst>
                <a:tab pos="6885940" algn="l"/>
              </a:tabLs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Coronavirus-related changes to employee group health coverage:</a:t>
            </a:r>
          </a:p>
          <a:p>
            <a:pPr marL="12700" marR="546100">
              <a:spcAft>
                <a:spcPts val="600"/>
              </a:spcAft>
              <a:tabLst>
                <a:tab pos="6885940" algn="l"/>
              </a:tabLst>
            </a:pPr>
            <a:r>
              <a:rPr lang="en-US" u="sng" dirty="0">
                <a:solidFill>
                  <a:srgbClr val="2990CC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ODI Bulletin 2020-03 [pdf]</a:t>
            </a:r>
            <a:endParaRPr lang="en-US" u="sng" dirty="0">
              <a:solidFill>
                <a:srgbClr val="299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46100">
              <a:spcAft>
                <a:spcPts val="600"/>
              </a:spcAft>
              <a:tabLst>
                <a:tab pos="6885940" algn="l"/>
              </a:tabLst>
            </a:pPr>
            <a:endParaRPr lang="en-US" sz="400" u="sng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46100">
              <a:spcAft>
                <a:spcPts val="600"/>
              </a:spcAft>
              <a:tabLst>
                <a:tab pos="6885940" algn="l"/>
              </a:tabLst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Federal CARES Act</a:t>
            </a:r>
          </a:p>
          <a:p>
            <a:pPr marL="12700" marR="546100">
              <a:spcAft>
                <a:spcPts val="600"/>
              </a:spcAft>
              <a:tabLst>
                <a:tab pos="6885940" algn="l"/>
              </a:tabLs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bill provides various tax relief and loan provisions to assist businesses impacted by COVID-19. It also provides additional unemployment benefits for individuals affected by the pandemic. </a:t>
            </a:r>
          </a:p>
          <a:p>
            <a:pPr marL="12700" marR="546100">
              <a:spcAft>
                <a:spcPts val="600"/>
              </a:spcAft>
              <a:tabLst>
                <a:tab pos="6885940" algn="l"/>
              </a:tabLst>
            </a:pPr>
            <a:endParaRPr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D83EE386-223D-6D46-BC4D-1A1C8476198E}"/>
              </a:ext>
            </a:extLst>
          </p:cNvPr>
          <p:cNvSpPr txBox="1">
            <a:spLocks/>
          </p:cNvSpPr>
          <p:nvPr/>
        </p:nvSpPr>
        <p:spPr>
          <a:xfrm>
            <a:off x="0" y="585469"/>
            <a:ext cx="12192000" cy="63222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spcBef>
                <a:spcPts val="130"/>
              </a:spcBef>
            </a:pPr>
            <a:r>
              <a:rPr lang="en-US" sz="4000" b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EMPLOYER RESOURCES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458516"/>
            <a:ext cx="11503025" cy="6771084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 webinar available for employers beginning Friday, 4/3/2020 visit: 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2990CC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https://www.dol.gov/agencies/whd/pandemic</a:t>
            </a:r>
            <a:endParaRPr lang="en-US" dirty="0">
              <a:solidFill>
                <a:srgbClr val="299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en-US" sz="5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Families First Coronavirus Response Act: Employee Paid Leave Rights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2990CC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https://www.dol.gov/agencies/whd/pandemic/ffcra-employee-paid-leave</a:t>
            </a:r>
            <a:endParaRPr lang="en-US" dirty="0">
              <a:solidFill>
                <a:srgbClr val="299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en-US" sz="5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Families First Coronavirus Response Act: Employer Paid Leave Requirements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2990CC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https://www.dol.gov/agencies/whd/pandemic/ffcra-employer-paid-leave</a:t>
            </a:r>
            <a:endParaRPr lang="en-US" dirty="0">
              <a:solidFill>
                <a:srgbClr val="299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en-US" sz="5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COVID-19 and the Fair Labor Standards Act Questions and Answers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2990CC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https://www.dol.gov/agencies/whd/flsa/pandemic</a:t>
            </a:r>
            <a:endParaRPr lang="en-US" dirty="0">
              <a:solidFill>
                <a:srgbClr val="299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en-US" sz="5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FFCRA Poster Requirements</a:t>
            </a:r>
          </a:p>
          <a:p>
            <a:pPr>
              <a:spcAft>
                <a:spcPts val="600"/>
              </a:spcAft>
            </a:pPr>
            <a:r>
              <a:rPr lang="en-US" sz="1600" dirty="0">
                <a:solidFill>
                  <a:srgbClr val="2990CC"/>
                </a:solidFill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https://www.dol.gov/sites/dolgov/files/WHD/posters/FFCRA_Poster_WH1422_Non-Federal.pdf</a:t>
            </a:r>
            <a:endParaRPr lang="en-US" sz="1600" dirty="0">
              <a:solidFill>
                <a:srgbClr val="299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E6D592D5-4C4F-8041-8360-C02007E3EEAA}"/>
              </a:ext>
            </a:extLst>
          </p:cNvPr>
          <p:cNvSpPr txBox="1">
            <a:spLocks/>
          </p:cNvSpPr>
          <p:nvPr/>
        </p:nvSpPr>
        <p:spPr>
          <a:xfrm>
            <a:off x="0" y="585469"/>
            <a:ext cx="12192000" cy="63222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spcBef>
                <a:spcPts val="130"/>
              </a:spcBef>
            </a:pPr>
            <a:r>
              <a:rPr lang="en-US" sz="4000" b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EMPLOYER RESOURCES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2438400"/>
            <a:ext cx="12192000" cy="2400657"/>
          </a:xfrm>
        </p:spPr>
        <p:txBody>
          <a:bodyPr/>
          <a:lstStyle/>
          <a:p>
            <a:pPr algn="ctr"/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need clarification on any information or if you know </a:t>
            </a:r>
          </a:p>
          <a:p>
            <a:pPr algn="ctr"/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organization that could benefit from this information,</a:t>
            </a:r>
          </a:p>
          <a:p>
            <a:pPr algn="ctr"/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feel free to reach out to me.</a:t>
            </a:r>
          </a:p>
          <a:p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Susan Chermonte</a:t>
            </a:r>
          </a:p>
          <a:p>
            <a:pPr algn="ctr"/>
            <a:r>
              <a:rPr lang="en-US" sz="2400" dirty="0">
                <a:solidFill>
                  <a:srgbClr val="2990CC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schermonte@yourerc.com</a:t>
            </a:r>
            <a:endParaRPr lang="en-US" sz="2400">
              <a:solidFill>
                <a:srgbClr val="299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6DDA265B-5FA2-544C-AFDD-D1CAD67D58E9}"/>
              </a:ext>
            </a:extLst>
          </p:cNvPr>
          <p:cNvSpPr txBox="1">
            <a:spLocks/>
          </p:cNvSpPr>
          <p:nvPr/>
        </p:nvSpPr>
        <p:spPr>
          <a:xfrm>
            <a:off x="0" y="585469"/>
            <a:ext cx="12192000" cy="63222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spcBef>
                <a:spcPts val="130"/>
              </a:spcBef>
            </a:pPr>
            <a:r>
              <a:rPr lang="en-US" sz="4000" b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663273"/>
            <a:ext cx="10360025" cy="4508927"/>
          </a:xfrm>
        </p:spPr>
        <p:txBody>
          <a:bodyPr/>
          <a:lstStyle/>
          <a:p>
            <a:pPr marL="228600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sharing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an Unemployment Insurance program allowing an employer to reduce the number of hours an employee works during a week while ​unemployment comp makes up some of the difference in income</a:t>
            </a:r>
          </a:p>
          <a:p>
            <a:pPr marL="228600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Reduced pay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Best if shared by all employees, including management </a:t>
            </a:r>
          </a:p>
          <a:p>
            <a:pPr marL="228600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Reduced benefits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i.e., eliminating or reducing co. 401(k) contributions</a:t>
            </a:r>
          </a:p>
          <a:p>
            <a:pPr marL="228600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Early retirement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Attractive incentives for EEs nearing retirement age</a:t>
            </a:r>
          </a:p>
          <a:p>
            <a:pPr marL="228600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Voluntarily vacations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reduce the liability from the company's books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Voluntarily furlough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Employee decision must be completely voluntary</a:t>
            </a:r>
            <a:endParaRPr 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Involuntary furlough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Employee must take unpaid time off: either a few days, a full week or more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8D211288-DED3-354A-B99D-6F8CA1021513}"/>
              </a:ext>
            </a:extLst>
          </p:cNvPr>
          <p:cNvSpPr txBox="1">
            <a:spLocks/>
          </p:cNvSpPr>
          <p:nvPr/>
        </p:nvSpPr>
        <p:spPr>
          <a:xfrm>
            <a:off x="0" y="585469"/>
            <a:ext cx="12192000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spcBef>
                <a:spcPts val="130"/>
              </a:spcBef>
            </a:pPr>
            <a:r>
              <a:rPr lang="en-US" sz="4000" b="1" kern="0" spc="-8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 COST REDUCTION OPTIONS</a:t>
            </a:r>
            <a:endParaRPr lang="en-US" sz="4000" b="1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336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17575" y="1600200"/>
            <a:ext cx="10052050" cy="5745547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lvl="0">
              <a:spcAft>
                <a:spcPts val="600"/>
              </a:spcAft>
              <a:tabLst>
                <a:tab pos="222250" algn="l"/>
                <a:tab pos="336550" algn="l"/>
              </a:tabLst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LAYOFF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is a termination of employment at the will of the employer, generally with no expectation of recall to full-time employment.</a:t>
            </a:r>
          </a:p>
          <a:p>
            <a:pPr marL="573088" lvl="0" indent="-230188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Loss of salary</a:t>
            </a:r>
          </a:p>
          <a:p>
            <a:pPr marL="573088" indent="-230188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Loss of benefits</a:t>
            </a:r>
          </a:p>
          <a:p>
            <a:pPr marL="573088" lvl="0" indent="-230188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Eligible for unemployment</a:t>
            </a:r>
          </a:p>
          <a:p>
            <a:pPr lvl="0"/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Aft>
                <a:spcPts val="600"/>
              </a:spcAft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FURLOUGH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a short-term reduction of employee hours with an expectation of a return to full-time employment.</a:t>
            </a:r>
          </a:p>
          <a:p>
            <a:pPr marL="346075" lvl="0" indent="227013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Salary is reduced, but employee remains on payroll</a:t>
            </a:r>
          </a:p>
          <a:p>
            <a:pPr marL="346075" lvl="0" indent="227013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Benefits are maintained </a:t>
            </a:r>
          </a:p>
          <a:p>
            <a:pPr marL="346075" lvl="0" indent="227013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be eligible for unemployment under different programs</a:t>
            </a:r>
          </a:p>
          <a:p>
            <a:pPr marL="241300" marR="313690" indent="-229235">
              <a:lnSpc>
                <a:spcPct val="92200"/>
              </a:lnSpc>
              <a:spcBef>
                <a:spcPts val="965"/>
              </a:spcBef>
              <a:buChar char="•"/>
              <a:tabLst>
                <a:tab pos="241935" algn="l"/>
                <a:tab pos="2299970" algn="l"/>
                <a:tab pos="3947795" algn="l"/>
              </a:tabLst>
            </a:pPr>
            <a:endParaRPr lang="en-US" sz="2750" spc="-10" dirty="0">
              <a:solidFill>
                <a:srgbClr val="404040"/>
              </a:solidFill>
              <a:latin typeface="Arial"/>
              <a:cs typeface="Arial"/>
            </a:endParaRPr>
          </a:p>
          <a:p>
            <a:pPr marL="12065" marR="313690">
              <a:lnSpc>
                <a:spcPct val="92200"/>
              </a:lnSpc>
              <a:spcBef>
                <a:spcPts val="965"/>
              </a:spcBef>
              <a:tabLst>
                <a:tab pos="241935" algn="l"/>
                <a:tab pos="2299970" algn="l"/>
                <a:tab pos="3947795" algn="l"/>
              </a:tabLst>
            </a:pPr>
            <a:endParaRPr lang="en-US" sz="2750" spc="-10" dirty="0">
              <a:solidFill>
                <a:srgbClr val="404040"/>
              </a:solidFill>
              <a:latin typeface="Arial"/>
              <a:cs typeface="Arial"/>
            </a:endParaRPr>
          </a:p>
          <a:p>
            <a:pPr marL="241300" marR="313690" indent="-229235">
              <a:lnSpc>
                <a:spcPct val="92200"/>
              </a:lnSpc>
              <a:spcBef>
                <a:spcPts val="965"/>
              </a:spcBef>
              <a:buChar char="•"/>
              <a:tabLst>
                <a:tab pos="241935" algn="l"/>
                <a:tab pos="2299970" algn="l"/>
                <a:tab pos="3947795" algn="l"/>
              </a:tabLst>
            </a:pPr>
            <a:endParaRPr sz="2750" dirty="0">
              <a:latin typeface="Arial"/>
              <a:cs typeface="Arial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46F580CB-F070-8845-BD21-A11FB3FDC564}"/>
              </a:ext>
            </a:extLst>
          </p:cNvPr>
          <p:cNvSpPr txBox="1">
            <a:spLocks/>
          </p:cNvSpPr>
          <p:nvPr/>
        </p:nvSpPr>
        <p:spPr>
          <a:xfrm>
            <a:off x="0" y="585469"/>
            <a:ext cx="12192000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spcBef>
                <a:spcPts val="130"/>
              </a:spcBef>
            </a:pPr>
            <a:r>
              <a:rPr lang="en-US" sz="4000" b="1" kern="0" spc="-8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LAYOFF VS. FURLOUGH</a:t>
            </a:r>
            <a:endParaRPr lang="en-US" sz="4000" b="1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7575" y="2351544"/>
            <a:ext cx="10356850" cy="2677656"/>
          </a:xfrm>
        </p:spPr>
        <p:txBody>
          <a:bodyPr/>
          <a:lstStyle/>
          <a:p>
            <a:pPr marL="228600" indent="-2286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Paid on an hourly vs. salary basis (referred to as hourly employees)</a:t>
            </a:r>
          </a:p>
          <a:p>
            <a:pPr marL="228600" indent="-2286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Eligible to receive overtime pay for working overtime hours</a:t>
            </a:r>
          </a:p>
          <a:p>
            <a:pPr marL="228600" indent="-2286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Nonexempt employees need only be paid for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actual hours worked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employer is unable to provide work to a nonexempt employee during hours that employee would have usually worked,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employer is not required to pay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employee</a:t>
            </a: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95338D5A-532D-1A4C-9AF7-ECE5B75E854A}"/>
              </a:ext>
            </a:extLst>
          </p:cNvPr>
          <p:cNvSpPr txBox="1">
            <a:spLocks/>
          </p:cNvSpPr>
          <p:nvPr/>
        </p:nvSpPr>
        <p:spPr>
          <a:xfrm>
            <a:off x="0" y="585469"/>
            <a:ext cx="12192000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spcBef>
                <a:spcPts val="130"/>
              </a:spcBef>
            </a:pPr>
            <a:r>
              <a:rPr lang="en-US" sz="4000" b="1" kern="0" spc="-8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NONEXEMPT EMPLOYEES</a:t>
            </a:r>
            <a:endParaRPr lang="en-US" sz="4000" b="1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093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7575" y="1908512"/>
            <a:ext cx="10356850" cy="5940088"/>
          </a:xfrm>
        </p:spPr>
        <p:txBody>
          <a:bodyPr/>
          <a:lstStyle/>
          <a:p>
            <a:pPr marL="228600" indent="-2286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Paid on a salaried basis and not eligible to receive overtime pay</a:t>
            </a:r>
          </a:p>
          <a:p>
            <a:pPr marL="228600" indent="-2286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Position falls under one of the exemption classifications</a:t>
            </a:r>
          </a:p>
          <a:p>
            <a:pPr marL="228600" indent="-2286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few narrow exceptions, when an exempt employee works any part of a week, the employee should be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paid for a full week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28600" indent="-2286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pay required when employee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doesn’t work at all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during a workweek </a:t>
            </a:r>
          </a:p>
          <a:p>
            <a:pPr marL="228600" indent="-2286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deductions may be made from the employee's compensation for time lost caused by the employer or by the operating requirements of the business</a:t>
            </a:r>
            <a:endParaRPr 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B5A1167C-D90D-9848-9AF5-40EACEAEEE8D}"/>
              </a:ext>
            </a:extLst>
          </p:cNvPr>
          <p:cNvSpPr txBox="1">
            <a:spLocks/>
          </p:cNvSpPr>
          <p:nvPr/>
        </p:nvSpPr>
        <p:spPr>
          <a:xfrm>
            <a:off x="0" y="585469"/>
            <a:ext cx="12192000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spcBef>
                <a:spcPts val="130"/>
              </a:spcBef>
            </a:pPr>
            <a:r>
              <a:rPr lang="en-US" sz="4000" b="1" kern="0" spc="-8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EXEMPT EMPLOYEES</a:t>
            </a:r>
            <a:endParaRPr lang="en-US" sz="4000" b="1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52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566749"/>
            <a:ext cx="10287000" cy="4185761"/>
          </a:xfrm>
        </p:spPr>
        <p:txBody>
          <a:bodyPr/>
          <a:lstStyle/>
          <a:p>
            <a:pPr algn="ctr">
              <a:spcAft>
                <a:spcPts val="600"/>
              </a:spcAft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salary is a predetermined amount constituting </a:t>
            </a:r>
          </a:p>
          <a:p>
            <a:pPr algn="ctr">
              <a:spcAft>
                <a:spcPts val="600"/>
              </a:spcAft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or part of the employee's compensation, </a:t>
            </a:r>
          </a:p>
          <a:p>
            <a:pPr algn="ctr">
              <a:spcAft>
                <a:spcPts val="600"/>
              </a:spcAft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is </a:t>
            </a:r>
            <a:r>
              <a:rPr lang="en-US" sz="24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subject to reduction because of variations </a:t>
            </a:r>
          </a:p>
          <a:p>
            <a:pPr algn="ctr">
              <a:spcAft>
                <a:spcPts val="600"/>
              </a:spcAft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quality or quantity of the work performed.</a:t>
            </a:r>
          </a:p>
          <a:p>
            <a:pPr algn="ctr">
              <a:lnSpc>
                <a:spcPct val="150000"/>
              </a:lnSpc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US" sz="24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0F3F3013-8C5F-9F40-BDD2-A5BF015C542E}"/>
              </a:ext>
            </a:extLst>
          </p:cNvPr>
          <p:cNvSpPr txBox="1">
            <a:spLocks/>
          </p:cNvSpPr>
          <p:nvPr/>
        </p:nvSpPr>
        <p:spPr>
          <a:xfrm>
            <a:off x="0" y="585469"/>
            <a:ext cx="12192000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spcBef>
                <a:spcPts val="130"/>
              </a:spcBef>
            </a:pPr>
            <a:r>
              <a:rPr lang="en-US" sz="4000" b="1" kern="0" spc="-8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 DEFINITION OF SALARY</a:t>
            </a:r>
            <a:endParaRPr lang="en-US" sz="4000" b="1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7194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7575" y="1905000"/>
            <a:ext cx="10356850" cy="3570208"/>
          </a:xfrm>
        </p:spPr>
        <p:txBody>
          <a:bodyPr/>
          <a:lstStyle/>
          <a:p>
            <a:pPr marL="228600" indent="-2286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 provides guidance on furloughs in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 Fact Sheet #70</a:t>
            </a:r>
          </a:p>
          <a:p>
            <a:pPr marL="228600" indent="-2286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employer sets up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weeklong furlough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shutdown and doesn’t pay exempt employees, there’s no risk of losing employees’ exempt status</a:t>
            </a:r>
          </a:p>
          <a:p>
            <a:pPr marL="228600" indent="-2286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because wage and hour regulations provide that exempt employees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 not be paid for any workweek in which they perform no work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Salary deductions are generally not permissible if the employee works less than a full day</a:t>
            </a:r>
          </a:p>
          <a:p>
            <a:pPr marL="228600" indent="-2286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Deductions can only be made for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full-day increments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D28D1BF5-D2CC-FF40-89C7-AF43A2700978}"/>
              </a:ext>
            </a:extLst>
          </p:cNvPr>
          <p:cNvSpPr txBox="1">
            <a:spLocks/>
          </p:cNvSpPr>
          <p:nvPr/>
        </p:nvSpPr>
        <p:spPr>
          <a:xfrm>
            <a:off x="0" y="585469"/>
            <a:ext cx="12192000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spcBef>
                <a:spcPts val="130"/>
              </a:spcBef>
            </a:pPr>
            <a:r>
              <a:rPr lang="en-US" sz="4000" b="1" kern="0" spc="-8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FURLOUGHS &amp; EXEMPT EMPLOYEES</a:t>
            </a:r>
            <a:endParaRPr lang="en-US" sz="4000" b="1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360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7575" y="2438400"/>
            <a:ext cx="10356850" cy="2369880"/>
          </a:xfrm>
        </p:spPr>
        <p:txBody>
          <a:bodyPr/>
          <a:lstStyle/>
          <a:p>
            <a:pPr marL="228600" indent="-2286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employer seeks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volunteers to take time off due to insufficient work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and the exempt employee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volunteers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take the day(s) off for personal reasons – other than sickness or disability – salary deductions may be made for one or more full days of missed work</a:t>
            </a:r>
          </a:p>
          <a:p>
            <a:pPr marL="228600" indent="-2286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FLSA requires payment of at least $684 per week on a "salary" basis for employees classified as exempt</a:t>
            </a: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D28D1BF5-D2CC-FF40-89C7-AF43A2700978}"/>
              </a:ext>
            </a:extLst>
          </p:cNvPr>
          <p:cNvSpPr txBox="1">
            <a:spLocks/>
          </p:cNvSpPr>
          <p:nvPr/>
        </p:nvSpPr>
        <p:spPr>
          <a:xfrm>
            <a:off x="0" y="585469"/>
            <a:ext cx="12192000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spcBef>
                <a:spcPts val="130"/>
              </a:spcBef>
            </a:pPr>
            <a:r>
              <a:rPr lang="en-US" sz="4000" b="1" kern="0" spc="-8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FURLOUGHS &amp; EXEMPT EMPLOYEES</a:t>
            </a:r>
            <a:endParaRPr lang="en-US" sz="4000" b="1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312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1589</TotalTime>
  <Words>2172</Words>
  <Application>Microsoft Macintosh PowerPoint</Application>
  <PresentationFormat>Widescreen</PresentationFormat>
  <Paragraphs>247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Wingdings</vt:lpstr>
      <vt:lpstr>Office Theme</vt:lpstr>
      <vt:lpstr>COVID-19 &amp; Your Workplace What You Need to Know Today   Reducing Payroll Expenses without Layoffs Understanding Furloughs &amp; How to Do Them Right</vt:lpstr>
      <vt:lpstr>AGENDA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Ohio Employees | New Requirements During the State of Emergency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Tara Motheral</dc:creator>
  <cp:lastModifiedBy>Nicki Artese</cp:lastModifiedBy>
  <cp:revision>256</cp:revision>
  <dcterms:created xsi:type="dcterms:W3CDTF">2020-03-27T00:32:21Z</dcterms:created>
  <dcterms:modified xsi:type="dcterms:W3CDTF">2020-04-05T20:28:16Z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2020-03-20T00:00:00Z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2020-03-27T00:00:00Z</vt:filetime>
  </property>
</Properties>
</file>