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2" r:id="rId2"/>
    <p:sldId id="257" r:id="rId3"/>
    <p:sldId id="276" r:id="rId4"/>
    <p:sldId id="260" r:id="rId5"/>
    <p:sldId id="283" r:id="rId6"/>
    <p:sldId id="282" r:id="rId7"/>
    <p:sldId id="289" r:id="rId8"/>
    <p:sldId id="281" r:id="rId9"/>
    <p:sldId id="293" r:id="rId10"/>
    <p:sldId id="290" r:id="rId11"/>
    <p:sldId id="261" r:id="rId12"/>
    <p:sldId id="280" r:id="rId13"/>
    <p:sldId id="294" r:id="rId14"/>
    <p:sldId id="291" r:id="rId15"/>
    <p:sldId id="286" r:id="rId16"/>
    <p:sldId id="295" r:id="rId17"/>
    <p:sldId id="279" r:id="rId18"/>
    <p:sldId id="284" r:id="rId19"/>
    <p:sldId id="288" r:id="rId20"/>
    <p:sldId id="285" r:id="rId21"/>
    <p:sldId id="263" r:id="rId22"/>
    <p:sldId id="264" r:id="rId23"/>
    <p:sldId id="265" r:id="rId24"/>
    <p:sldId id="266" r:id="rId25"/>
    <p:sldId id="267" r:id="rId26"/>
    <p:sldId id="272" r:id="rId27"/>
    <p:sldId id="273" r:id="rId28"/>
    <p:sldId id="275" r:id="rId2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90CC"/>
    <a:srgbClr val="492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694"/>
  </p:normalViewPr>
  <p:slideViewPr>
    <p:cSldViewPr>
      <p:cViewPr varScale="1">
        <p:scale>
          <a:sx n="117" d="100"/>
          <a:sy n="117" d="100"/>
        </p:scale>
        <p:origin x="128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695825" y="585469"/>
            <a:ext cx="2800349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11628" y="429894"/>
            <a:ext cx="7968742" cy="95694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11628" y="429894"/>
            <a:ext cx="7968742" cy="95694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21966"/>
            <a:ext cx="9144000" cy="9124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06185"/>
            <a:ext cx="9144000" cy="150523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C70D-B039-4295-8826-BAB485716008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654-F296-48D9-B858-5C3AC90680E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A49DEF2-7201-6640-AAB3-FDF2101067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04220"/>
            <a:ext cx="1968826" cy="55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254000" y="101599"/>
            <a:ext cx="11734800" cy="60451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09625" y="6200773"/>
            <a:ext cx="2038350" cy="5810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575" y="2319337"/>
            <a:ext cx="10356850" cy="1860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embership@yourERC.com" TargetMode="External"/><Relationship Id="rId2" Type="http://schemas.openxmlformats.org/officeDocument/2006/relationships/hyperlink" Target="https://connectwerc.yourerc.com/logi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agencies/whd/fact-sheets/70-flsa-furloughs" TargetMode="External"/><Relationship Id="rId2" Type="http://schemas.openxmlformats.org/officeDocument/2006/relationships/hyperlink" Target="https://www.yourerc.com/myerc/coronavir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op-odi-content.s3.amazonaws.com/static/Legal/Bulletins/Documents/2020-03.pd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agencies/whd/pandemic/ffcra-employee-paid-leave" TargetMode="External"/><Relationship Id="rId2" Type="http://schemas.openxmlformats.org/officeDocument/2006/relationships/hyperlink" Target="https://www.dol.gov/agencies/whd/pandem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l.gov/sites/dolgov/files/WHD/posters/FFCRA_Poster_WH1422_Non-Federal.pdf" TargetMode="External"/><Relationship Id="rId5" Type="http://schemas.openxmlformats.org/officeDocument/2006/relationships/hyperlink" Target="https://www.dol.gov/agencies/whd/flsa/pandemic" TargetMode="External"/><Relationship Id="rId4" Type="http://schemas.openxmlformats.org/officeDocument/2006/relationships/hyperlink" Target="https://www.dol.gov/agencies/whd/pandemic/ffcra-employer-paid-leave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schermonte@yourerc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3782"/>
            <a:ext cx="12192000" cy="912418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COVID-19 &amp; Your Workplace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50" b="0" dirty="0">
                <a:latin typeface="Arial" panose="020B0604020202020204" pitchFamily="34" charset="0"/>
                <a:cs typeface="Arial" panose="020B0604020202020204" pitchFamily="34" charset="0"/>
              </a:rPr>
              <a:t>What You Need to Know Today</a:t>
            </a:r>
            <a:br>
              <a:rPr lang="en-US" sz="25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5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90" b="1" spc="-75" dirty="0">
                <a:solidFill>
                  <a:srgbClr val="492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 Payroll Expenses without Layoffs</a:t>
            </a:r>
            <a:br>
              <a:rPr lang="en-US" sz="3700" spc="-7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50" b="0" dirty="0">
                <a:latin typeface="Arial" panose="020B0604020202020204" pitchFamily="34" charset="0"/>
                <a:cs typeface="Arial" panose="020B0604020202020204" pitchFamily="34" charset="0"/>
              </a:rPr>
              <a:t>Understanding Furloughs &amp; How to Do Them Right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11140"/>
            <a:ext cx="12192000" cy="651460"/>
          </a:xfrm>
          <a:solidFill>
            <a:schemeClr val="bg1"/>
          </a:solidFill>
        </p:spPr>
        <p:txBody>
          <a:bodyPr/>
          <a:lstStyle/>
          <a:p>
            <a:pPr marL="1270">
              <a:lnSpc>
                <a:spcPts val="2200"/>
              </a:lnSpc>
              <a:spcBef>
                <a:spcPts val="825"/>
              </a:spcBef>
            </a:pPr>
            <a:r>
              <a:rPr lang="en-US" spc="-5" dirty="0">
                <a:solidFill>
                  <a:srgbClr val="7E7E7E"/>
                </a:solidFill>
                <a:latin typeface="Arial"/>
                <a:cs typeface="Arial"/>
              </a:rPr>
              <a:t>April 3, 2020</a:t>
            </a:r>
            <a:r>
              <a:rPr lang="en-US" spc="50" dirty="0">
                <a:latin typeface="Arial"/>
                <a:cs typeface="Arial"/>
              </a:rPr>
              <a:t> </a:t>
            </a:r>
            <a:r>
              <a:rPr lang="en-US" spc="50" dirty="0">
                <a:solidFill>
                  <a:srgbClr val="2990CC"/>
                </a:solidFill>
                <a:latin typeface="Arial"/>
                <a:cs typeface="Arial"/>
              </a:rPr>
              <a:t>|</a:t>
            </a:r>
            <a:r>
              <a:rPr lang="en-US" spc="50" dirty="0">
                <a:latin typeface="Arial"/>
                <a:cs typeface="Arial"/>
              </a:rPr>
              <a:t> </a:t>
            </a:r>
            <a:r>
              <a:rPr lang="en-US" spc="-95" dirty="0">
                <a:solidFill>
                  <a:srgbClr val="7E7E7E"/>
                </a:solidFill>
                <a:latin typeface="Arial"/>
                <a:cs typeface="Arial"/>
              </a:rPr>
              <a:t>Susan Chermonte</a:t>
            </a:r>
            <a:r>
              <a:rPr lang="en-US" spc="-15" dirty="0">
                <a:solidFill>
                  <a:srgbClr val="7E7E7E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7E7E7E"/>
                </a:solidFill>
                <a:latin typeface="Arial"/>
                <a:cs typeface="Arial"/>
              </a:rPr>
              <a:t>SHRM-SCP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008053-EE3E-2C4B-8909-3E06032CF56A}"/>
              </a:ext>
            </a:extLst>
          </p:cNvPr>
          <p:cNvCxnSpPr>
            <a:cxnSpLocks/>
          </p:cNvCxnSpPr>
          <p:nvPr/>
        </p:nvCxnSpPr>
        <p:spPr>
          <a:xfrm>
            <a:off x="3048000" y="2133600"/>
            <a:ext cx="6096000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34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5" y="2099370"/>
            <a:ext cx="10356850" cy="3539430"/>
          </a:xfrm>
        </p:spPr>
        <p:txBody>
          <a:bodyPr/>
          <a:lstStyle/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Employers can substitute an exempt employee's accrued leave (PTO or sick time) or run a negative leave balance for the time an employee is absent from work, even if it is less than a full day and even if the absence is directed by the employer because of lack of work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not affect the salary basis payment,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 that the employee still receives payment equal to the employee's predetermined salary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any week in which any work is performed, even if the employee has no leave remaining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C1AC800A-6C42-7744-817A-6E0BA5802018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FURLOUGHS &amp; EXEMPT EMPLOYEES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9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0" y="2143865"/>
            <a:ext cx="12191999" cy="42569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065" marR="5080" algn="ctr">
              <a:lnSpc>
                <a:spcPts val="3080"/>
              </a:lnSpc>
              <a:spcBef>
                <a:spcPts val="965"/>
              </a:spcBef>
              <a:tabLst>
                <a:tab pos="241935" algn="l"/>
                <a:tab pos="5036820" algn="l"/>
              </a:tabLst>
            </a:pPr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EMPLOYEE BENEFITS</a:t>
            </a:r>
          </a:p>
          <a:p>
            <a:pPr marL="12065" marR="5080" algn="ctr">
              <a:lnSpc>
                <a:spcPts val="3080"/>
              </a:lnSpc>
              <a:spcBef>
                <a:spcPts val="965"/>
              </a:spcBef>
              <a:tabLst>
                <a:tab pos="241935" algn="l"/>
                <a:tab pos="5036820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Bulletin 2020-03</a:t>
            </a:r>
          </a:p>
          <a:p>
            <a:pPr marL="12065" marR="5080" algn="ctr">
              <a:lnSpc>
                <a:spcPts val="3080"/>
              </a:lnSpc>
              <a:spcBef>
                <a:spcPts val="965"/>
              </a:spcBef>
              <a:tabLst>
                <a:tab pos="241935" algn="l"/>
                <a:tab pos="5036820" algn="l"/>
              </a:tabLst>
            </a:pPr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Insurance Coverage Flexibility for Ohio Employees</a:t>
            </a:r>
          </a:p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Mandates relaxed insurance requirements during the present state 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emergency and provide additional, more flexible insurance options 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employees displaced due to the COVID-19 outbreak.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800" spc="-10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800" spc="-10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4AB5F5F6-70C2-F743-9B77-802389ECA109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BENEFITS &amp; UNEMPLOYMENT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0"/>
            <a:ext cx="12192000" cy="8208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Employees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Requirements During the State of Emergency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74081"/>
            <a:ext cx="10356850" cy="3693319"/>
          </a:xfrm>
        </p:spPr>
        <p:txBody>
          <a:bodyPr/>
          <a:lstStyle/>
          <a:p>
            <a:pPr marL="401638" indent="-401638">
              <a:buAutoNum type="arabicParenR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Eligibility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 must allow employers to continue employee coverage under group policies, even when an employee would otherwise be ineligible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a decrease in weekly hours worked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Bulletin temporarily suspends any “actively at work” or similar policy requirements related to eligibility.</a:t>
            </a:r>
          </a:p>
          <a:p>
            <a:pPr>
              <a:tabLst>
                <a:tab pos="336550" algn="l"/>
                <a:tab pos="393700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Premiums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Insurers are prohibited from increasing premiums based on 	a group’s decreased participation or enrollment due to the impact of 	COVID-19. Also requires insurers to give their employees the option to 	defer premium payments, interest-free, for up to 60 calendar days from 	each original premium due date.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F86CF76-5049-DA4F-9BEB-EF633E14A85E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INSURANCE COVERAGE FLEXIBILITY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774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33600"/>
            <a:ext cx="10356850" cy="4062651"/>
          </a:xfrm>
        </p:spPr>
        <p:txBody>
          <a:bodyPr/>
          <a:lstStyle/>
          <a:p>
            <a:pPr>
              <a:tabLst>
                <a:tab pos="393700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	COBRA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For employers with 20 or more employees, eligible EEs may 	continue coverage under COBRA, as long as one person remains 	actively employed. Normal notice and election procedures remain 	applicable.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employers with fewer than 20 employees, eligible EEs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continue coverage under state continuation coverage for up to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mos., as long as one person remains actively employed and enrolled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tabLst>
                <a:tab pos="393700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	Special Enrollment Period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Employees who lose coverage because of 	COVID-19 may enroll in new insurance coverage. Some individuals 	may qualify to purchase plans on the federal exchange, which are 	effective the first day of the next month following enrollment.</a:t>
            </a:r>
            <a:endParaRPr lang="en-US" sz="2400" spc="-1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F86CF76-5049-DA4F-9BEB-EF633E14A85E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INSURANCE COVERAGE FLEXIBILITY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A85085-942A-074F-9FB5-D0849894653F}"/>
              </a:ext>
            </a:extLst>
          </p:cNvPr>
          <p:cNvSpPr txBox="1">
            <a:spLocks/>
          </p:cNvSpPr>
          <p:nvPr/>
        </p:nvSpPr>
        <p:spPr>
          <a:xfrm>
            <a:off x="0" y="1524000"/>
            <a:ext cx="12192000" cy="820817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Employees | New Requirements </a:t>
            </a:r>
            <a:r>
              <a:rPr lang="en-US" sz="2600" b="1" kern="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6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uring the State of Emergency</a:t>
            </a:r>
          </a:p>
        </p:txBody>
      </p:sp>
    </p:spTree>
    <p:extLst>
      <p:ext uri="{BB962C8B-B14F-4D97-AF65-F5344CB8AC3E}">
        <p14:creationId xmlns:p14="http://schemas.microsoft.com/office/powerpoint/2010/main" val="3858630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5" y="2162413"/>
            <a:ext cx="10356850" cy="332398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Ohio Unemployment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waiting periods are waived for unemployment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 the federal CARES Act: 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Individuals are entitled to an additional 13 weeks of unemployment on top of the 26 weeks (39 weeks total)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Individuals receive an additional $600 on top of regular unemployment 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B59B6C7-A7C2-FE43-97DF-19E840E60286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UNEMPLOYMENT ASSISTANCE 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6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12192000" cy="3847207"/>
          </a:xfrm>
        </p:spPr>
        <p:txBody>
          <a:bodyPr/>
          <a:lstStyle/>
          <a:p>
            <a:pPr algn="ctr"/>
            <a:r>
              <a:rPr lang="en-US" sz="2600" b="1" dirty="0">
                <a:latin typeface="Arial"/>
                <a:cs typeface="Arial"/>
              </a:rPr>
              <a:t>Ohio </a:t>
            </a:r>
            <a:r>
              <a:rPr lang="en-US" sz="2600" b="1" dirty="0" err="1">
                <a:latin typeface="Arial"/>
                <a:cs typeface="Arial"/>
              </a:rPr>
              <a:t>SharedWork</a:t>
            </a:r>
            <a:r>
              <a:rPr lang="en-US" sz="2600" b="1" dirty="0">
                <a:latin typeface="Arial"/>
                <a:cs typeface="Arial"/>
              </a:rPr>
              <a:t> Program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by Ohio Department of Jobs and Family Services (ODJFS),             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voluntary layoff-aversion program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workers to receive partial 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unemployment benefits if a company is forced to reduce employee hours.</a:t>
            </a:r>
          </a:p>
          <a:p>
            <a:pPr marL="228600" algn="ctr"/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rgbClr val="404040"/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solidFill>
                <a:srgbClr val="404040"/>
              </a:solidFill>
              <a:latin typeface="Arial"/>
              <a:cs typeface="Arial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E4A8F0E-B7C2-3442-8402-0D990ECCDADF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UNEMPLOYMENT INSURANCE 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2D2D3-59DB-9840-B4C4-3B8B129094BC}"/>
              </a:ext>
            </a:extLst>
          </p:cNvPr>
          <p:cNvSpPr txBox="1"/>
          <p:nvPr/>
        </p:nvSpPr>
        <p:spPr>
          <a:xfrm>
            <a:off x="838200" y="3429000"/>
            <a:ext cx="10439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was established in 2015</a:t>
            </a:r>
          </a:p>
          <a:p>
            <a:pPr marL="4587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 remain employed, and employers retain trained staff during reduced business activity</a:t>
            </a:r>
          </a:p>
          <a:p>
            <a:pPr marL="4587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Waives the work search requirements</a:t>
            </a:r>
          </a:p>
          <a:p>
            <a:pPr marL="4587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employer reduces affected employees’ hours in a uniform manner</a:t>
            </a:r>
          </a:p>
          <a:p>
            <a:pPr marL="4587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employees work the reduced hours each week, and the ODJFS provides eligible individuals with an unemployment benefit proportionate to their reduced hours</a:t>
            </a:r>
          </a:p>
          <a:p>
            <a:pPr marL="4587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ODJFS will provide proportionate compensation for up to 50% of hours not paid by an employer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6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2298680"/>
            <a:ext cx="10664825" cy="3416320"/>
          </a:xfrm>
        </p:spPr>
        <p:txBody>
          <a:bodyPr/>
          <a:lstStyle/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your feedback on the Ohio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SharedWork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on </a:t>
            </a:r>
            <a:r>
              <a:rPr lang="en-US" sz="2400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connectwERC </a:t>
            </a:r>
            <a:endParaRPr lang="en-US" sz="2400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 with your membership, connectwERC provides a private platform for ERC members to ask questions, share answers, and virtually network with other HR professionals</a:t>
            </a:r>
          </a:p>
          <a:p>
            <a:pPr marL="228600" indent="-2286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not yet registered for connectwERC, please email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membership@yourERC.com</a:t>
            </a:r>
            <a:r>
              <a:rPr lang="en-US" sz="2400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access.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996E85F6-6ECC-E447-ABD1-95BD210324A4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connectwERC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81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4" y="2133600"/>
            <a:ext cx="10356850" cy="4431983"/>
          </a:xfrm>
        </p:spPr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payment of payroll credit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for employers to defer payroll tax payments for 2020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payments to individuals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Expanded unemployment benefits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Paycheck protection provides small businesses, certain nonprofits and other entities with zero-fee loans up to $10 million. Up to 8 weeks of average payroll and other costs will be forgiven if the business retains employees and their salary levels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payments of student loans – excluded from income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Penalty on early distributions from retirement accounts waived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spc="-1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F2F3BA2-858C-5048-BC97-79164385DD70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CARES ACT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3DB1B6-7B72-1143-95C0-10E5B610714B}"/>
              </a:ext>
            </a:extLst>
          </p:cNvPr>
          <p:cNvSpPr txBox="1">
            <a:spLocks/>
          </p:cNvSpPr>
          <p:nvPr/>
        </p:nvSpPr>
        <p:spPr>
          <a:xfrm>
            <a:off x="0" y="1524000"/>
            <a:ext cx="12192000" cy="820817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Federal Coronavirus Aid Relief &amp; Economic Security Act</a:t>
            </a:r>
            <a:endParaRPr lang="en-US" sz="26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91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86000"/>
            <a:ext cx="10356850" cy="443198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approach – give employees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a staff meeting and advise employees of financial concerns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volunteers who can afford to work reduced workweek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with an email or simple statement that they understand the circumstances and volunteer to take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unpaid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is important if ever audited by DOL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Deductions in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whole-day increments,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hourly or by whole workweek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must not drop below the $684/week minimum salary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allow employer to maintain exemption status for the employee</a:t>
            </a:r>
          </a:p>
          <a:p>
            <a:pPr lvl="1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20323094-8AB1-584E-BFED-3B347697D9C3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ADMINISTERING FURLOUGHS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F499C2B-B457-934C-AE8B-33BEDAF87D76}"/>
              </a:ext>
            </a:extLst>
          </p:cNvPr>
          <p:cNvSpPr txBox="1">
            <a:spLocks/>
          </p:cNvSpPr>
          <p:nvPr/>
        </p:nvSpPr>
        <p:spPr>
          <a:xfrm>
            <a:off x="0" y="1524000"/>
            <a:ext cx="12192000" cy="820817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b="1" kern="0" dirty="0">
                <a:latin typeface="Arial" panose="020B0604020202020204" pitchFamily="34" charset="0"/>
                <a:cs typeface="Arial" panose="020B0604020202020204" pitchFamily="34" charset="0"/>
              </a:rPr>
              <a:t>Exempt Employees</a:t>
            </a:r>
          </a:p>
        </p:txBody>
      </p:sp>
    </p:spTree>
    <p:extLst>
      <p:ext uri="{BB962C8B-B14F-4D97-AF65-F5344CB8AC3E}">
        <p14:creationId xmlns:p14="http://schemas.microsoft.com/office/powerpoint/2010/main" val="29627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4" y="2133600"/>
            <a:ext cx="10356850" cy="443198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mandates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furlough because of business operating requirements, furlough should be made for an indefinite period of time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Weeklong furloughs are recommended, but if done by day, need to be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full-day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increments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Employers that furlough an exempt employee must be very clear that the employee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do any work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That means:</a:t>
            </a:r>
          </a:p>
          <a:p>
            <a:pPr marL="917575" lvl="1" indent="-287338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checking voice mail and email</a:t>
            </a:r>
          </a:p>
          <a:p>
            <a:pPr marL="917575" lvl="1" indent="-287338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making work-related phone calls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Employers may consider removing the employee from all work access (computer and phone) during weeks or days of furlough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2E3C3F79-3FE3-8C47-91DD-459BDD9A05F6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ADMINISTERING FURLOUGHS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B0C7482-C825-444A-9D7C-5CF1F9D37208}"/>
              </a:ext>
            </a:extLst>
          </p:cNvPr>
          <p:cNvSpPr txBox="1">
            <a:spLocks/>
          </p:cNvSpPr>
          <p:nvPr/>
        </p:nvSpPr>
        <p:spPr>
          <a:xfrm>
            <a:off x="0" y="1524000"/>
            <a:ext cx="12192000" cy="820817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b="1" kern="0" dirty="0">
                <a:latin typeface="Arial" panose="020B0604020202020204" pitchFamily="34" charset="0"/>
                <a:cs typeface="Arial" panose="020B0604020202020204" pitchFamily="34" charset="0"/>
              </a:rPr>
              <a:t>Exempt Employees</a:t>
            </a:r>
          </a:p>
        </p:txBody>
      </p:sp>
    </p:spTree>
    <p:extLst>
      <p:ext uri="{BB962C8B-B14F-4D97-AF65-F5344CB8AC3E}">
        <p14:creationId xmlns:p14="http://schemas.microsoft.com/office/powerpoint/2010/main" val="336162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4000" b="1" spc="-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40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sz="4000" b="1" spc="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575" y="1845557"/>
            <a:ext cx="9924415" cy="3717043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50"/>
              </a:spcBef>
              <a:buChar char="•"/>
              <a:tabLst>
                <a:tab pos="241935" algn="l"/>
              </a:tabLst>
            </a:pPr>
            <a:r>
              <a:rPr lang="en-US" sz="2400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for human resource cost reductions</a:t>
            </a:r>
          </a:p>
          <a:p>
            <a:pPr marL="241300" indent="-229235">
              <a:lnSpc>
                <a:spcPct val="100000"/>
              </a:lnSpc>
              <a:spcBef>
                <a:spcPts val="750"/>
              </a:spcBef>
              <a:buChar char="•"/>
              <a:tabLst>
                <a:tab pos="241935" algn="l"/>
              </a:tabLst>
            </a:pPr>
            <a:r>
              <a:rPr lang="en-US" sz="2400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furloughs and layoffs</a:t>
            </a:r>
          </a:p>
          <a:p>
            <a:pPr marL="241300" indent="-229235">
              <a:lnSpc>
                <a:spcPct val="100000"/>
              </a:lnSpc>
              <a:spcBef>
                <a:spcPts val="750"/>
              </a:spcBef>
              <a:buChar char="•"/>
              <a:tabLst>
                <a:tab pos="241935" algn="l"/>
              </a:tabLst>
            </a:pPr>
            <a:r>
              <a:rPr lang="en-US" sz="2400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and unemployment – changes during the crisis</a:t>
            </a:r>
          </a:p>
          <a:p>
            <a:pPr marL="804863" lvl="1" indent="-336550">
              <a:spcBef>
                <a:spcPts val="750"/>
              </a:spcBef>
              <a:buSzPct val="100000"/>
              <a:buFont typeface="Wingdings" pitchFamily="2" charset="2"/>
              <a:buChar char="§"/>
              <a:tabLst>
                <a:tab pos="241300" algn="l"/>
              </a:tabLst>
            </a:pPr>
            <a:r>
              <a:rPr lang="en-US" sz="2400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Department of Insurance Bulletin</a:t>
            </a:r>
          </a:p>
          <a:p>
            <a:pPr marL="804863" lvl="1" indent="-336550">
              <a:spcBef>
                <a:spcPts val="750"/>
              </a:spcBef>
              <a:buSzPct val="100000"/>
              <a:buFont typeface="Wingdings" pitchFamily="2" charset="2"/>
              <a:buChar char="§"/>
              <a:tabLst>
                <a:tab pos="241300" algn="l"/>
              </a:tabLst>
            </a:pPr>
            <a:r>
              <a:rPr lang="en-US" sz="2400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</a:t>
            </a:r>
            <a:r>
              <a:rPr lang="en-US" sz="2400" spc="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SharedWork</a:t>
            </a:r>
            <a:r>
              <a:rPr lang="en-US" sz="2400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</a:t>
            </a:r>
          </a:p>
          <a:p>
            <a:pPr marL="804863" lvl="1" indent="-336550">
              <a:spcBef>
                <a:spcPts val="750"/>
              </a:spcBef>
              <a:buSzPct val="100000"/>
              <a:buFont typeface="Wingdings" pitchFamily="2" charset="2"/>
              <a:buChar char="§"/>
              <a:tabLst>
                <a:tab pos="241300" algn="l"/>
              </a:tabLst>
            </a:pPr>
            <a:r>
              <a:rPr lang="en-US" sz="2400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CARES Act</a:t>
            </a:r>
          </a:p>
          <a:p>
            <a:pPr marL="241300" indent="-229235">
              <a:lnSpc>
                <a:spcPct val="100000"/>
              </a:lnSpc>
              <a:spcBef>
                <a:spcPts val="750"/>
              </a:spcBef>
              <a:buChar char="•"/>
              <a:tabLst>
                <a:tab pos="241935" algn="l"/>
              </a:tabLst>
            </a:pPr>
            <a:r>
              <a:rPr lang="en-US" sz="2400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with the FLSA (Fair Labor Standards Act)</a:t>
            </a:r>
          </a:p>
          <a:p>
            <a:pPr marL="241300" indent="-229235">
              <a:lnSpc>
                <a:spcPct val="100000"/>
              </a:lnSpc>
              <a:spcBef>
                <a:spcPts val="755"/>
              </a:spcBef>
              <a:buChar char="•"/>
              <a:tabLst>
                <a:tab pos="241935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plan for a furlough or layoff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65609"/>
            <a:ext cx="12192000" cy="2446824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Non-exempt employees must meet the 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minimum wage requirement of $8.70.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(Federal is $7.25).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2502E67-14D9-ED4C-AE6A-65437DE5BBED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WAGE REDUCTIONS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97D663-7678-CD4F-A72D-A222CFC49196}"/>
              </a:ext>
            </a:extLst>
          </p:cNvPr>
          <p:cNvSpPr txBox="1">
            <a:spLocks/>
          </p:cNvSpPr>
          <p:nvPr/>
        </p:nvSpPr>
        <p:spPr>
          <a:xfrm>
            <a:off x="0" y="1524000"/>
            <a:ext cx="12192000" cy="820817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b="1" kern="0" dirty="0">
                <a:latin typeface="Arial" panose="020B0604020202020204" pitchFamily="34" charset="0"/>
                <a:cs typeface="Arial" panose="020B0604020202020204" pitchFamily="34" charset="0"/>
              </a:rPr>
              <a:t>Nonexempt Employees</a:t>
            </a:r>
          </a:p>
        </p:txBody>
      </p:sp>
    </p:spTree>
    <p:extLst>
      <p:ext uri="{BB962C8B-B14F-4D97-AF65-F5344CB8AC3E}">
        <p14:creationId xmlns:p14="http://schemas.microsoft.com/office/powerpoint/2010/main" val="531141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10820400" cy="3323987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determining who should be included in layoff, employers usually consider:</a:t>
            </a:r>
          </a:p>
          <a:p>
            <a:pPr marL="342900" indent="2301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pPr marL="342900" indent="2301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record (performance reviews)</a:t>
            </a:r>
          </a:p>
          <a:p>
            <a:pPr marL="342900" indent="2301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Seniority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avoid problems, the rationale for a layoff needs to be: </a:t>
            </a:r>
          </a:p>
          <a:p>
            <a:pPr marL="285750" indent="2873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business necessity</a:t>
            </a:r>
          </a:p>
          <a:p>
            <a:pPr marL="285750" indent="2873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</a:p>
          <a:p>
            <a:pPr marL="285750" indent="2873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Convincing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data for disparate or adverse impact, EEO, and other legal implications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C2DEA2CC-295E-9A40-B333-99FDC5EA4C7B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FORCE (RIF)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4" y="1851422"/>
            <a:ext cx="10356850" cy="5616922"/>
          </a:xfrm>
        </p:spPr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  <a:tabLst>
                <a:tab pos="222250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federal and state Worker Adjustment and Retraining Notification (WARN) Act regulations to stay compliant</a:t>
            </a:r>
          </a:p>
          <a:p>
            <a:pPr marL="228600" indent="-228600">
              <a:buFont typeface="Arial" panose="020B0604020202020204" pitchFamily="34" charset="0"/>
              <a:buChar char="•"/>
              <a:tabLst>
                <a:tab pos="222250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Older Workers Benefit Protection Act (OWBPA) regulations for compliance </a:t>
            </a: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2250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considerations according to company financial ability include severance agreement packages:</a:t>
            </a:r>
          </a:p>
          <a:p>
            <a:pPr marL="860425" lvl="3" indent="-287338">
              <a:buFont typeface="Wingdings" pitchFamily="2" charset="2"/>
              <a:buChar char="§"/>
              <a:tabLst>
                <a:tab pos="911225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Adequate severance pay</a:t>
            </a:r>
          </a:p>
          <a:p>
            <a:pPr marL="860425" lvl="3" indent="-287338">
              <a:buFont typeface="Wingdings" pitchFamily="2" charset="2"/>
              <a:buChar char="§"/>
              <a:tabLst>
                <a:tab pos="911225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Outplacement</a:t>
            </a:r>
          </a:p>
          <a:p>
            <a:pPr marL="860425" lvl="3" indent="-287338">
              <a:buFont typeface="Wingdings" pitchFamily="2" charset="2"/>
              <a:buChar char="§"/>
              <a:tabLst>
                <a:tab pos="911225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benefits</a:t>
            </a:r>
          </a:p>
          <a:p>
            <a:pPr marL="860425" lvl="3" indent="-287338">
              <a:buFont typeface="Wingdings" pitchFamily="2" charset="2"/>
              <a:buChar char="§"/>
              <a:tabLst>
                <a:tab pos="911225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benefits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C6EFF684-E315-2E42-8ACC-1D24464FE14C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FORCE (RIF)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5" y="1534954"/>
            <a:ext cx="10356850" cy="5170646"/>
          </a:xfrm>
        </p:spPr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Termination meeting</a:t>
            </a:r>
          </a:p>
          <a:p>
            <a:pPr marL="746125" lvl="1" indent="-288925">
              <a:buFont typeface="Wingdings" pitchFamily="2" charset="2"/>
              <a:buChar char="§"/>
              <a:tabLst>
                <a:tab pos="450850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who will be there and who will say what	</a:t>
            </a:r>
          </a:p>
          <a:p>
            <a:pPr marL="746125" lvl="1" indent="-288925">
              <a:buFont typeface="Wingdings" pitchFamily="2" charset="2"/>
              <a:buChar char="§"/>
              <a:tabLst>
                <a:tab pos="450850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laid off employees with respect and dignity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 anger and disappointment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exit process and provide termination letters (if used)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Severance benefits – pay and medical insurance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severance/separation agreement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 signed agreement and set expiration date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 employees obtain legal review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Discrimination in Employment Act (ADEA) laws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Reconsideration period for employees over 40 years of age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paychecks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00AA8A0-C39F-F946-8077-8AA0065DB71B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PROCESS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5" y="1728549"/>
            <a:ext cx="10356850" cy="4062651"/>
          </a:xfrm>
        </p:spPr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  <a:tabLst>
                <a:tab pos="566738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of COBRA Rights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Provide COBRA letter with cost information</a:t>
            </a:r>
          </a:p>
          <a:p>
            <a:pPr marL="228600" indent="-228600">
              <a:buFont typeface="Arial" panose="020B0604020202020204" pitchFamily="34" charset="0"/>
              <a:buChar char="•"/>
              <a:tabLst>
                <a:tab pos="566738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401(k) Information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Provide contact information</a:t>
            </a:r>
          </a:p>
          <a:p>
            <a:pPr marL="228600" indent="-228600">
              <a:buFont typeface="Arial" panose="020B0604020202020204" pitchFamily="34" charset="0"/>
              <a:buChar char="•"/>
              <a:tabLst>
                <a:tab pos="566738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Insurance Continuation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Provide forms or contact information</a:t>
            </a:r>
          </a:p>
          <a:p>
            <a:pPr marL="228600" indent="-228600">
              <a:buFont typeface="Arial" panose="020B0604020202020204" pitchFamily="34" charset="0"/>
              <a:buChar char="•"/>
              <a:tabLst>
                <a:tab pos="566738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Unemployment</a:t>
            </a:r>
          </a:p>
          <a:p>
            <a:pPr marL="746125" lvl="1" indent="-288925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Entitled to benefits</a:t>
            </a:r>
          </a:p>
          <a:p>
            <a:pPr marL="746125" lvl="1" indent="-288925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needs to initiate claim</a:t>
            </a:r>
          </a:p>
          <a:p>
            <a:pPr marL="746125" lvl="1" indent="-288925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will not contest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746125" lvl="1" indent="-288925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Letters of recommendation should go through HR</a:t>
            </a:r>
          </a:p>
          <a:p>
            <a:pPr marL="746125" lvl="1" indent="-288925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Authorization to release references or employment information</a:t>
            </a:r>
          </a:p>
          <a:p>
            <a:pPr marL="228600" lvl="1" indent="-2222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remaining workforce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layoffs before the end of the day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A389FC-5D6C-784A-B835-18AB0A75F6B4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PROCESS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682889"/>
            <a:ext cx="10439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security, increased workload, altered work assignments, changes in organizational priorities, and the loss of coworkers (and possible friends)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 visible and available to employees following layoffs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employees an accurate picture of what is happening in the organization after the layoffs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Honestly communicate and answer questions to keep morale and productivity high going forward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frequent meetings for problem-solving and decision-making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 and thank employees for their effort and cooperation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Retention is a #1 priority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A44FD358-69D2-0C43-9E48-40E9CF5CB27A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REMAINING EMPLOYEES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4400" y="1415461"/>
            <a:ext cx="10744200" cy="498533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 Coronavirus Resource Center</a:t>
            </a: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https://www.yourerc.com/myerc/coronavirus/</a:t>
            </a:r>
            <a:endParaRPr lang="en-US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endParaRPr lang="en-US" sz="400" b="1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Labor</a:t>
            </a: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 document on DOL website addresses furloughs: </a:t>
            </a: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u="sng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https://www.dol.gov/agencies/whd/fact-sheets/70-flsa-furloughs</a:t>
            </a:r>
            <a:endParaRPr lang="en-US" u="sng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endParaRPr lang="en-US" sz="400" u="sng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Department of Insurance</a:t>
            </a: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Coronavirus-related changes to employee group health coverage:</a:t>
            </a: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u="sng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ODI Bulletin 2020-03 [pdf]</a:t>
            </a:r>
            <a:endParaRPr lang="en-US" u="sng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endParaRPr lang="en-US" sz="400" u="sng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CARES Act</a:t>
            </a: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bill provides various tax relief and loan provisions to assist businesses impacted by COVID-19. It also provides additional unemployment benefits for individuals affected by the pandemic. </a:t>
            </a:r>
          </a:p>
          <a:p>
            <a:pPr marL="12700" marR="546100">
              <a:spcAft>
                <a:spcPts val="600"/>
              </a:spcAft>
              <a:tabLst>
                <a:tab pos="6885940" algn="l"/>
              </a:tabLst>
            </a:pP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83EE386-223D-6D46-BC4D-1A1C8476198E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RESOURCES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58516"/>
            <a:ext cx="11503025" cy="677108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 webinar available for employers beginning Friday, 4/3/2020 visit: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https://www.dol.gov/agencies/whd/pandemic</a:t>
            </a:r>
            <a:endParaRPr lang="en-US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 First Coronavirus Response Act: Employee Paid Leave Rights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https://www.dol.gov/agencies/whd/pandemic/ffcra-employee-paid-leave</a:t>
            </a:r>
            <a:endParaRPr lang="en-US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 First Coronavirus Response Act: Employer Paid Leave Requirements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https://www.dol.gov/agencies/whd/pandemic/ffcra-employer-paid-leave</a:t>
            </a:r>
            <a:endParaRPr lang="en-US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and the Fair Labor Standards Act Questions and Answers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https://www.dol.gov/agencies/whd/flsa/pandemic</a:t>
            </a:r>
            <a:endParaRPr lang="en-US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FFCRA Poster Requirements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https://www.dol.gov/sites/dolgov/files/WHD/posters/FFCRA_Poster_WH1422_Non-Federal.pdf</a:t>
            </a:r>
            <a:endParaRPr lang="en-US" sz="1600" dirty="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6D592D5-4C4F-8041-8360-C02007E3EEAA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RESOURCES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438400"/>
            <a:ext cx="12192000" cy="2400657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need clarification on any information or if you know 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organization that could benefit from this information,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feel free to reach out to me.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 Chermonte</a:t>
            </a:r>
          </a:p>
          <a:p>
            <a:pPr algn="ctr"/>
            <a:r>
              <a:rPr lang="en-US" sz="2400" dirty="0">
                <a:solidFill>
                  <a:srgbClr val="299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schermonte@yourerc.com</a:t>
            </a:r>
            <a:endParaRPr lang="en-US" sz="2400">
              <a:solidFill>
                <a:srgbClr val="299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DDA265B-5FA2-544C-AFDD-D1CAD67D58E9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63273"/>
            <a:ext cx="10360025" cy="4508927"/>
          </a:xfrm>
        </p:spPr>
        <p:txBody>
          <a:bodyPr/>
          <a:lstStyle/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sharing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an Unemployment Insurance program allowing an employer to reduce the number of hours an employee works during a week while ​unemployment comp makes up some of the difference in income</a:t>
            </a: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pay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Best if shared by all employees, including management </a:t>
            </a: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benefits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i.e., eliminating or reducing co. 401(k) contributions</a:t>
            </a: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retirement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Attractive incentives for EEs nearing retirement age</a:t>
            </a: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Voluntarily vacations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reduce the liability from the company's books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Voluntarily furlough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decision must be completely voluntary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Involuntary furlough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Employee must take unpaid time off: either a few days, a full week or more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8D211288-DED3-354A-B99D-6F8CA1021513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 COST REDUCTION OPTIONS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3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7575" y="1600200"/>
            <a:ext cx="10052050" cy="5745547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lvl="0">
              <a:spcAft>
                <a:spcPts val="600"/>
              </a:spcAft>
              <a:tabLst>
                <a:tab pos="222250" algn="l"/>
                <a:tab pos="336550" algn="l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LAYOFF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is a termination of employment at the will of the employer, generally with no expectation of recall to full-time employment.</a:t>
            </a:r>
          </a:p>
          <a:p>
            <a:pPr marL="573088" lvl="0" indent="-2301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of salary</a:t>
            </a:r>
          </a:p>
          <a:p>
            <a:pPr marL="573088" indent="-2301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of benefits</a:t>
            </a:r>
          </a:p>
          <a:p>
            <a:pPr marL="573088" lvl="0" indent="-2301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for unemployment</a:t>
            </a:r>
          </a:p>
          <a:p>
            <a:pPr lvl="0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FURLOUGH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short-term reduction of employee hours with an expectation of a return to full-time employment.</a:t>
            </a:r>
          </a:p>
          <a:p>
            <a:pPr marL="346075" lvl="0" indent="2270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 is reduced, but employee remains on payroll</a:t>
            </a:r>
          </a:p>
          <a:p>
            <a:pPr marL="346075" lvl="0" indent="2270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are maintained </a:t>
            </a:r>
          </a:p>
          <a:p>
            <a:pPr marL="346075" lvl="0" indent="2270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eligible for unemployment under different programs</a:t>
            </a:r>
          </a:p>
          <a:p>
            <a:pPr marL="241300" marR="313690" indent="-229235">
              <a:lnSpc>
                <a:spcPct val="92200"/>
              </a:lnSpc>
              <a:spcBef>
                <a:spcPts val="965"/>
              </a:spcBef>
              <a:buChar char="•"/>
              <a:tabLst>
                <a:tab pos="241935" algn="l"/>
                <a:tab pos="2299970" algn="l"/>
                <a:tab pos="3947795" algn="l"/>
              </a:tabLst>
            </a:pPr>
            <a:endParaRPr lang="en-US" sz="2750" spc="-1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12065" marR="313690">
              <a:lnSpc>
                <a:spcPct val="92200"/>
              </a:lnSpc>
              <a:spcBef>
                <a:spcPts val="965"/>
              </a:spcBef>
              <a:tabLst>
                <a:tab pos="241935" algn="l"/>
                <a:tab pos="2299970" algn="l"/>
                <a:tab pos="3947795" algn="l"/>
              </a:tabLst>
            </a:pPr>
            <a:endParaRPr lang="en-US" sz="2750" spc="-1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241300" marR="313690" indent="-229235">
              <a:lnSpc>
                <a:spcPct val="92200"/>
              </a:lnSpc>
              <a:spcBef>
                <a:spcPts val="965"/>
              </a:spcBef>
              <a:buChar char="•"/>
              <a:tabLst>
                <a:tab pos="241935" algn="l"/>
                <a:tab pos="2299970" algn="l"/>
                <a:tab pos="3947795" algn="l"/>
              </a:tabLst>
            </a:pPr>
            <a:endParaRPr sz="2750" dirty="0">
              <a:latin typeface="Arial"/>
              <a:cs typeface="Arial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46F580CB-F070-8845-BD21-A11FB3FDC564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LAYOFF VS. FURLOUGH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5" y="2351544"/>
            <a:ext cx="10356850" cy="2677656"/>
          </a:xfrm>
        </p:spPr>
        <p:txBody>
          <a:bodyPr/>
          <a:lstStyle/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on an hourly vs. salary basis (referred to as hourly employees)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to receive overtime pay for working overtime hours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Nonexempt employees need only be paid for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hours worked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employer is unable to provide work to a nonexempt employee during hours that employee would have usually worked,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is not required to pay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employee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5338D5A-532D-1A4C-9AF7-ECE5B75E854A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NONEXEMPT EMPLOYEES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9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5" y="1908512"/>
            <a:ext cx="10356850" cy="5940088"/>
          </a:xfrm>
        </p:spPr>
        <p:txBody>
          <a:bodyPr/>
          <a:lstStyle/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on a salaried basis and not eligible to receive overtime pay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falls under one of the exemption classifications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few narrow exceptions, when an exempt employee works any part of a week, the employee should be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for a full week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pay required when employee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 work at all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a workweek 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deductions may be made from the employee's compensation for time lost caused by the employer or by the operating requirements of the business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5A1167C-D90D-9848-9AF5-40EACEAEEE8D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EXEMPT EMPLOYEES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566749"/>
            <a:ext cx="10287000" cy="4185761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salary is a predetermined amount constituting 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or part of the employee's compensation, 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</a:t>
            </a:r>
            <a:r>
              <a:rPr lang="en-US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subject to reduction because of variations 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quality or quantity of the work performed.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0F3F3013-8C5F-9F40-BDD2-A5BF015C542E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 DEFINITION OF SALARY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19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5" y="1905000"/>
            <a:ext cx="10356850" cy="3570208"/>
          </a:xfrm>
        </p:spPr>
        <p:txBody>
          <a:bodyPr/>
          <a:lstStyle/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 provides guidance on furloughs in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 Fact Sheet #70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employer sets up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weeklong furlough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shutdown and doesn’t pay exempt employees, there’s no risk of losing employees’ exempt status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because wage and hour regulations provide that exempt employees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not be paid for any workweek in which they perform no work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 deductions are generally not permissible if the employee works less than a full day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Deductions can only be made for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full-day increments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28D1BF5-D2CC-FF40-89C7-AF43A2700978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FURLOUGHS &amp; EXEMPT EMPLOYEES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6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75" y="2438400"/>
            <a:ext cx="10356850" cy="2369880"/>
          </a:xfrm>
        </p:spPr>
        <p:txBody>
          <a:bodyPr/>
          <a:lstStyle/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employer seeks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 to take time off due to insufficient work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 exempt employee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take the day(s) off for personal reasons – other than sickness or disability – salary deductions may be made for one or more full days of missed work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FLSA requires payment of at least $684 per week on a "salary" basis for employees classified as exempt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28D1BF5-D2CC-FF40-89C7-AF43A2700978}"/>
              </a:ext>
            </a:extLst>
          </p:cNvPr>
          <p:cNvSpPr txBox="1">
            <a:spLocks/>
          </p:cNvSpPr>
          <p:nvPr/>
        </p:nvSpPr>
        <p:spPr>
          <a:xfrm>
            <a:off x="0" y="585469"/>
            <a:ext cx="121920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en-US" sz="4000" b="1" kern="0" spc="-8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FURLOUGHS &amp; EXEMPT EMPLOYEES</a:t>
            </a:r>
            <a:endParaRPr lang="en-US" sz="40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3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2172</Words>
  <Application>Microsoft Macintosh PowerPoint</Application>
  <PresentationFormat>Widescreen</PresentationFormat>
  <Paragraphs>247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COVID-19 &amp; Your Workplace What You Need to Know Today   Reducing Payroll Expenses without Layoffs Understanding Furloughs &amp; How to Do Them Right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Ohio Employees | New Requirements During the State of Emergency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Motheral</dc:creator>
  <cp:lastModifiedBy>Nicki Artese</cp:lastModifiedBy>
  <cp:revision>256</cp:revision>
  <dcterms:created xsi:type="dcterms:W3CDTF">2020-03-27T00:32:21Z</dcterms:created>
  <dcterms:modified xsi:type="dcterms:W3CDTF">2020-04-05T20:28:16Z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