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4"/>
  </p:sldMasterIdLst>
  <p:notesMasterIdLst>
    <p:notesMasterId r:id="rId120"/>
  </p:notesMasterIdLst>
  <p:sldIdLst>
    <p:sldId id="272" r:id="rId5"/>
    <p:sldId id="639" r:id="rId6"/>
    <p:sldId id="434" r:id="rId7"/>
    <p:sldId id="436" r:id="rId8"/>
    <p:sldId id="467" r:id="rId9"/>
    <p:sldId id="468" r:id="rId10"/>
    <p:sldId id="469" r:id="rId11"/>
    <p:sldId id="470" r:id="rId12"/>
    <p:sldId id="471" r:id="rId13"/>
    <p:sldId id="440" r:id="rId14"/>
    <p:sldId id="342" r:id="rId15"/>
    <p:sldId id="343" r:id="rId16"/>
    <p:sldId id="344" r:id="rId17"/>
    <p:sldId id="345" r:id="rId18"/>
    <p:sldId id="441" r:id="rId19"/>
    <p:sldId id="477" r:id="rId20"/>
    <p:sldId id="478" r:id="rId21"/>
    <p:sldId id="479" r:id="rId22"/>
    <p:sldId id="480" r:id="rId23"/>
    <p:sldId id="481" r:id="rId24"/>
    <p:sldId id="483" r:id="rId25"/>
    <p:sldId id="482" r:id="rId26"/>
    <p:sldId id="484" r:id="rId27"/>
    <p:sldId id="501" r:id="rId28"/>
    <p:sldId id="516" r:id="rId29"/>
    <p:sldId id="517" r:id="rId30"/>
    <p:sldId id="518" r:id="rId31"/>
    <p:sldId id="499" r:id="rId32"/>
    <p:sldId id="537" r:id="rId33"/>
    <p:sldId id="538" r:id="rId34"/>
    <p:sldId id="539" r:id="rId35"/>
    <p:sldId id="540" r:id="rId36"/>
    <p:sldId id="541" r:id="rId37"/>
    <p:sldId id="542" r:id="rId38"/>
    <p:sldId id="544" r:id="rId39"/>
    <p:sldId id="528" r:id="rId40"/>
    <p:sldId id="547" r:id="rId41"/>
    <p:sldId id="548" r:id="rId42"/>
    <p:sldId id="549" r:id="rId43"/>
    <p:sldId id="550" r:id="rId44"/>
    <p:sldId id="551" r:id="rId45"/>
    <p:sldId id="553" r:id="rId46"/>
    <p:sldId id="552" r:id="rId47"/>
    <p:sldId id="545" r:id="rId48"/>
    <p:sldId id="557" r:id="rId49"/>
    <p:sldId id="558" r:id="rId50"/>
    <p:sldId id="559" r:id="rId51"/>
    <p:sldId id="560" r:id="rId52"/>
    <p:sldId id="556" r:id="rId53"/>
    <p:sldId id="555" r:id="rId54"/>
    <p:sldId id="554" r:id="rId55"/>
    <p:sldId id="486" r:id="rId56"/>
    <p:sldId id="487" r:id="rId57"/>
    <p:sldId id="502" r:id="rId58"/>
    <p:sldId id="489" r:id="rId59"/>
    <p:sldId id="490" r:id="rId60"/>
    <p:sldId id="491" r:id="rId61"/>
    <p:sldId id="493" r:id="rId62"/>
    <p:sldId id="492" r:id="rId63"/>
    <p:sldId id="494" r:id="rId64"/>
    <p:sldId id="495" r:id="rId65"/>
    <p:sldId id="496" r:id="rId66"/>
    <p:sldId id="497" r:id="rId67"/>
    <p:sldId id="498" r:id="rId68"/>
    <p:sldId id="485" r:id="rId69"/>
    <p:sldId id="593" r:id="rId70"/>
    <p:sldId id="594" r:id="rId71"/>
    <p:sldId id="595" r:id="rId72"/>
    <p:sldId id="596" r:id="rId73"/>
    <p:sldId id="598" r:id="rId74"/>
    <p:sldId id="599" r:id="rId75"/>
    <p:sldId id="600" r:id="rId76"/>
    <p:sldId id="601" r:id="rId77"/>
    <p:sldId id="602" r:id="rId78"/>
    <p:sldId id="603" r:id="rId79"/>
    <p:sldId id="604" r:id="rId80"/>
    <p:sldId id="597" r:id="rId81"/>
    <p:sldId id="500" r:id="rId82"/>
    <p:sldId id="562" r:id="rId83"/>
    <p:sldId id="561" r:id="rId84"/>
    <p:sldId id="563" r:id="rId85"/>
    <p:sldId id="564" r:id="rId86"/>
    <p:sldId id="565" r:id="rId87"/>
    <p:sldId id="566" r:id="rId88"/>
    <p:sldId id="567" r:id="rId89"/>
    <p:sldId id="568" r:id="rId90"/>
    <p:sldId id="569" r:id="rId91"/>
    <p:sldId id="571" r:id="rId92"/>
    <p:sldId id="449" r:id="rId93"/>
    <p:sldId id="622" r:id="rId94"/>
    <p:sldId id="623" r:id="rId95"/>
    <p:sldId id="624" r:id="rId96"/>
    <p:sldId id="627" r:id="rId97"/>
    <p:sldId id="630" r:id="rId98"/>
    <p:sldId id="631" r:id="rId99"/>
    <p:sldId id="632" r:id="rId100"/>
    <p:sldId id="613" r:id="rId101"/>
    <p:sldId id="616" r:id="rId102"/>
    <p:sldId id="617" r:id="rId103"/>
    <p:sldId id="618" r:id="rId104"/>
    <p:sldId id="619" r:id="rId105"/>
    <p:sldId id="573" r:id="rId106"/>
    <p:sldId id="578" r:id="rId107"/>
    <p:sldId id="581" r:id="rId108"/>
    <p:sldId id="583" r:id="rId109"/>
    <p:sldId id="465" r:id="rId110"/>
    <p:sldId id="451" r:id="rId111"/>
    <p:sldId id="453" r:id="rId112"/>
    <p:sldId id="462" r:id="rId113"/>
    <p:sldId id="369" r:id="rId114"/>
    <p:sldId id="464" r:id="rId115"/>
    <p:sldId id="458" r:id="rId116"/>
    <p:sldId id="455" r:id="rId117"/>
    <p:sldId id="456" r:id="rId118"/>
    <p:sldId id="457" r:id="rId119"/>
  </p:sldIdLst>
  <p:sldSz cx="12192000" cy="6858000"/>
  <p:notesSz cx="7077075" cy="9363075"/>
  <p:custShowLst>
    <p:custShow name="Custom Show 1" id="0">
      <p:sldLst>
        <p:sld r:id="rId5"/>
        <p:sld r:id="rId7"/>
        <p:sld r:id="rId8"/>
        <p:sld r:id="rId14"/>
        <p:sld r:id="rId15"/>
        <p:sld r:id="rId18"/>
        <p:sld r:id="rId16"/>
        <p:sld r:id="rId17"/>
        <p:sld r:id="rId19"/>
        <p:sld r:id="rId9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4161FB-48F3-49C7-BEE9-C00804A9A2B5}">
          <p14:sldIdLst>
            <p14:sldId id="272"/>
            <p14:sldId id="639"/>
          </p14:sldIdLst>
        </p14:section>
        <p14:section name="VIDIZMO Products" id="{C6D1C9D8-D6A1-43FE-BD0E-A0A0976B522C}">
          <p14:sldIdLst>
            <p14:sldId id="434"/>
            <p14:sldId id="436"/>
            <p14:sldId id="467"/>
            <p14:sldId id="468"/>
            <p14:sldId id="469"/>
            <p14:sldId id="470"/>
            <p14:sldId id="471"/>
            <p14:sldId id="440"/>
          </p14:sldIdLst>
        </p14:section>
        <p14:section name="Solution Background" id="{4CB62C78-CC77-4199-AECF-A306FD3B4D04}">
          <p14:sldIdLst>
            <p14:sldId id="342"/>
            <p14:sldId id="343"/>
            <p14:sldId id="344"/>
            <p14:sldId id="345"/>
            <p14:sldId id="441"/>
            <p14:sldId id="477"/>
            <p14:sldId id="478"/>
            <p14:sldId id="479"/>
            <p14:sldId id="480"/>
            <p14:sldId id="481"/>
            <p14:sldId id="483"/>
            <p14:sldId id="482"/>
            <p14:sldId id="484"/>
            <p14:sldId id="501"/>
            <p14:sldId id="516"/>
            <p14:sldId id="517"/>
            <p14:sldId id="518"/>
            <p14:sldId id="499"/>
            <p14:sldId id="537"/>
            <p14:sldId id="538"/>
            <p14:sldId id="539"/>
            <p14:sldId id="540"/>
            <p14:sldId id="541"/>
            <p14:sldId id="542"/>
            <p14:sldId id="544"/>
            <p14:sldId id="528"/>
            <p14:sldId id="547"/>
            <p14:sldId id="548"/>
            <p14:sldId id="549"/>
            <p14:sldId id="550"/>
            <p14:sldId id="551"/>
            <p14:sldId id="553"/>
            <p14:sldId id="552"/>
            <p14:sldId id="545"/>
            <p14:sldId id="557"/>
            <p14:sldId id="558"/>
            <p14:sldId id="559"/>
            <p14:sldId id="560"/>
            <p14:sldId id="556"/>
            <p14:sldId id="555"/>
            <p14:sldId id="554"/>
            <p14:sldId id="486"/>
            <p14:sldId id="487"/>
            <p14:sldId id="502"/>
            <p14:sldId id="489"/>
            <p14:sldId id="490"/>
            <p14:sldId id="491"/>
            <p14:sldId id="493"/>
            <p14:sldId id="492"/>
            <p14:sldId id="494"/>
            <p14:sldId id="495"/>
            <p14:sldId id="496"/>
            <p14:sldId id="497"/>
            <p14:sldId id="498"/>
            <p14:sldId id="485"/>
            <p14:sldId id="593"/>
            <p14:sldId id="594"/>
            <p14:sldId id="595"/>
            <p14:sldId id="596"/>
            <p14:sldId id="598"/>
            <p14:sldId id="599"/>
            <p14:sldId id="600"/>
            <p14:sldId id="601"/>
            <p14:sldId id="602"/>
            <p14:sldId id="603"/>
            <p14:sldId id="604"/>
            <p14:sldId id="597"/>
            <p14:sldId id="500"/>
            <p14:sldId id="562"/>
            <p14:sldId id="561"/>
            <p14:sldId id="563"/>
            <p14:sldId id="564"/>
            <p14:sldId id="565"/>
            <p14:sldId id="566"/>
            <p14:sldId id="567"/>
            <p14:sldId id="568"/>
            <p14:sldId id="569"/>
            <p14:sldId id="571"/>
            <p14:sldId id="449"/>
            <p14:sldId id="622"/>
            <p14:sldId id="623"/>
            <p14:sldId id="624"/>
            <p14:sldId id="627"/>
            <p14:sldId id="630"/>
            <p14:sldId id="631"/>
            <p14:sldId id="632"/>
            <p14:sldId id="613"/>
            <p14:sldId id="616"/>
            <p14:sldId id="617"/>
            <p14:sldId id="618"/>
            <p14:sldId id="619"/>
            <p14:sldId id="573"/>
            <p14:sldId id="578"/>
            <p14:sldId id="581"/>
            <p14:sldId id="583"/>
          </p14:sldIdLst>
        </p14:section>
        <p14:section name="Architecture" id="{806D6E68-2234-47FB-9446-EE6483842E02}">
          <p14:sldIdLst>
            <p14:sldId id="465"/>
            <p14:sldId id="451"/>
            <p14:sldId id="453"/>
            <p14:sldId id="462"/>
            <p14:sldId id="369"/>
            <p14:sldId id="464"/>
            <p14:sldId id="458"/>
            <p14:sldId id="455"/>
            <p14:sldId id="456"/>
            <p14:sldId id="457"/>
          </p14:sldIdLst>
        </p14:section>
        <p14:section name="Closing" id="{0D82A36B-DBF1-47A3-866B-22FAFF91E2D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 Hoage" initials="DH" lastIdx="1" clrIdx="0">
    <p:extLst>
      <p:ext uri="{19B8F6BF-5375-455C-9EA6-DF929625EA0E}">
        <p15:presenceInfo xmlns:p15="http://schemas.microsoft.com/office/powerpoint/2012/main" userId="S-1-5-21-124525095-708259637-1543119021-160255" providerId="AD"/>
      </p:ext>
    </p:extLst>
  </p:cmAuthor>
  <p:cmAuthor id="2" name="Alita Larkin" initials="AL" lastIdx="5" clrIdx="1">
    <p:extLst>
      <p:ext uri="{19B8F6BF-5375-455C-9EA6-DF929625EA0E}">
        <p15:presenceInfo xmlns:p15="http://schemas.microsoft.com/office/powerpoint/2012/main" userId="S-1-5-21-2127521184-1604012920-1887927527-25481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7" autoAdjust="0"/>
    <p:restoredTop sz="91369" autoAdjust="0"/>
  </p:normalViewPr>
  <p:slideViewPr>
    <p:cSldViewPr>
      <p:cViewPr varScale="1">
        <p:scale>
          <a:sx n="104" d="100"/>
          <a:sy n="104" d="100"/>
        </p:scale>
        <p:origin x="448" y="45"/>
      </p:cViewPr>
      <p:guideLst>
        <p:guide orient="horz" pos="2160"/>
        <p:guide pos="3840"/>
      </p:guideLst>
    </p:cSldViewPr>
  </p:slideViewPr>
  <p:notesTextViewPr>
    <p:cViewPr>
      <p:scale>
        <a:sx n="1" d="1"/>
        <a:sy n="1" d="1"/>
      </p:scale>
      <p:origin x="0" y="0"/>
    </p:cViewPr>
  </p:notesTextViewPr>
  <p:sorterViewPr>
    <p:cViewPr>
      <p:scale>
        <a:sx n="100" d="100"/>
        <a:sy n="100" d="100"/>
      </p:scale>
      <p:origin x="0" y="-549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01CB90-DF60-4BB5-A616-CF5CF2D9CC6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6DE6DBBD-E32A-426D-A786-40D7DEC389C7}">
      <dgm:prSet phldrT="[Text]"/>
      <dgm:spPr/>
      <dgm:t>
        <a:bodyPr anchor="t"/>
        <a:lstStyle/>
        <a:p>
          <a:r>
            <a:rPr lang="en-US" u="none" dirty="0" smtClean="0"/>
            <a:t>EnterpriseTube</a:t>
          </a:r>
        </a:p>
      </dgm:t>
    </dgm:pt>
    <dgm:pt modelId="{812B8C8B-CD41-470E-ACA4-73FACB8428A1}" type="parTrans" cxnId="{B2231B2C-F09A-4CAB-B519-01734E64799B}">
      <dgm:prSet/>
      <dgm:spPr/>
      <dgm:t>
        <a:bodyPr/>
        <a:lstStyle/>
        <a:p>
          <a:endParaRPr lang="en-US"/>
        </a:p>
      </dgm:t>
    </dgm:pt>
    <dgm:pt modelId="{1C374C29-195D-45C8-AC11-D5B8C9B17CCA}" type="sibTrans" cxnId="{B2231B2C-F09A-4CAB-B519-01734E64799B}">
      <dgm:prSet/>
      <dgm:spPr/>
      <dgm:t>
        <a:bodyPr/>
        <a:lstStyle/>
        <a:p>
          <a:endParaRPr lang="en-US"/>
        </a:p>
      </dgm:t>
    </dgm:pt>
    <dgm:pt modelId="{B05119D0-58DD-4C34-A327-1167232ED585}">
      <dgm:prSet phldrT="[Text]"/>
      <dgm:spPr/>
      <dgm:t>
        <a:bodyPr/>
        <a:lstStyle/>
        <a:p>
          <a:endParaRPr lang="en-US" dirty="0"/>
        </a:p>
      </dgm:t>
    </dgm:pt>
    <dgm:pt modelId="{48509857-5311-48AB-B5B6-40A7972BA6C1}" type="parTrans" cxnId="{93C2AF75-25B5-4954-BA8E-5AC357F25C23}">
      <dgm:prSet/>
      <dgm:spPr/>
      <dgm:t>
        <a:bodyPr/>
        <a:lstStyle/>
        <a:p>
          <a:endParaRPr lang="en-US"/>
        </a:p>
      </dgm:t>
    </dgm:pt>
    <dgm:pt modelId="{87943C74-3B98-43AD-A042-A66C82D80D64}" type="sibTrans" cxnId="{93C2AF75-25B5-4954-BA8E-5AC357F25C23}">
      <dgm:prSet/>
      <dgm:spPr/>
      <dgm:t>
        <a:bodyPr/>
        <a:lstStyle/>
        <a:p>
          <a:endParaRPr lang="en-US"/>
        </a:p>
      </dgm:t>
    </dgm:pt>
    <dgm:pt modelId="{8B205224-A211-472B-B72E-2C09BFD7F2E1}">
      <dgm:prSet phldrT="[Text]" custT="1"/>
      <dgm:spPr/>
      <dgm:t>
        <a:bodyPr/>
        <a:lstStyle/>
        <a:p>
          <a:endParaRPr lang="en-US" sz="1200" dirty="0"/>
        </a:p>
      </dgm:t>
    </dgm:pt>
    <dgm:pt modelId="{1E28EB7A-9924-4666-A32E-FE39C376C999}" type="parTrans" cxnId="{493B9AD2-074A-4EFA-9392-175C8B393C26}">
      <dgm:prSet/>
      <dgm:spPr/>
      <dgm:t>
        <a:bodyPr/>
        <a:lstStyle/>
        <a:p>
          <a:endParaRPr lang="en-US"/>
        </a:p>
      </dgm:t>
    </dgm:pt>
    <dgm:pt modelId="{A358920A-6C15-4057-B25F-B22EA665AA26}" type="sibTrans" cxnId="{493B9AD2-074A-4EFA-9392-175C8B393C26}">
      <dgm:prSet/>
      <dgm:spPr/>
      <dgm:t>
        <a:bodyPr/>
        <a:lstStyle/>
        <a:p>
          <a:endParaRPr lang="en-US"/>
        </a:p>
      </dgm:t>
    </dgm:pt>
    <dgm:pt modelId="{7306067E-6A5A-471F-B74B-57225963CEAD}">
      <dgm:prSet phldrT="[Text]" custT="1"/>
      <dgm:spPr/>
      <dgm:t>
        <a:bodyPr/>
        <a:lstStyle/>
        <a:p>
          <a:endParaRPr lang="en-US" sz="2000" dirty="0"/>
        </a:p>
      </dgm:t>
    </dgm:pt>
    <dgm:pt modelId="{FE2EE4F5-26B4-4BE6-979E-6401A287E6A4}" type="sibTrans" cxnId="{D6CB9988-ACC8-4F9B-851A-22A175DF4C42}">
      <dgm:prSet/>
      <dgm:spPr/>
      <dgm:t>
        <a:bodyPr/>
        <a:lstStyle/>
        <a:p>
          <a:endParaRPr lang="en-US"/>
        </a:p>
      </dgm:t>
    </dgm:pt>
    <dgm:pt modelId="{EC13CE6E-B188-48E9-96B7-A2584E91BA9C}" type="parTrans" cxnId="{D6CB9988-ACC8-4F9B-851A-22A175DF4C42}">
      <dgm:prSet/>
      <dgm:spPr/>
      <dgm:t>
        <a:bodyPr/>
        <a:lstStyle/>
        <a:p>
          <a:endParaRPr lang="en-US"/>
        </a:p>
      </dgm:t>
    </dgm:pt>
    <dgm:pt modelId="{BDC8BCEA-5531-4D3A-A6D4-1832D2496FB9}">
      <dgm:prSet phldrT="[Text]"/>
      <dgm:spPr/>
      <dgm:t>
        <a:bodyPr/>
        <a:lstStyle/>
        <a:p>
          <a:endParaRPr lang="en-US" dirty="0"/>
        </a:p>
      </dgm:t>
    </dgm:pt>
    <dgm:pt modelId="{EB4FF8F8-81D5-4DD8-8DFD-8807881CD716}" type="sibTrans" cxnId="{683AF112-2739-461F-9F7E-E148AFD91A21}">
      <dgm:prSet/>
      <dgm:spPr/>
      <dgm:t>
        <a:bodyPr/>
        <a:lstStyle/>
        <a:p>
          <a:endParaRPr lang="en-US"/>
        </a:p>
      </dgm:t>
    </dgm:pt>
    <dgm:pt modelId="{626818D5-4728-495E-9F55-C53D6FDE912B}" type="parTrans" cxnId="{683AF112-2739-461F-9F7E-E148AFD91A21}">
      <dgm:prSet/>
      <dgm:spPr/>
      <dgm:t>
        <a:bodyPr/>
        <a:lstStyle/>
        <a:p>
          <a:endParaRPr lang="en-US"/>
        </a:p>
      </dgm:t>
    </dgm:pt>
    <dgm:pt modelId="{2E77BD45-43E7-4CBA-8F1A-BF2EDABB607E}">
      <dgm:prSet phldrT="[Text]"/>
      <dgm:spPr/>
      <dgm:t>
        <a:bodyPr/>
        <a:lstStyle/>
        <a:p>
          <a:endParaRPr lang="en-US" dirty="0"/>
        </a:p>
      </dgm:t>
    </dgm:pt>
    <dgm:pt modelId="{A25B9BC9-AA2B-48AB-B675-F9B7E0B0E71F}" type="parTrans" cxnId="{5127E660-E939-4393-A13F-DCC19FB170A6}">
      <dgm:prSet/>
      <dgm:spPr/>
      <dgm:t>
        <a:bodyPr/>
        <a:lstStyle/>
        <a:p>
          <a:endParaRPr lang="en-US"/>
        </a:p>
      </dgm:t>
    </dgm:pt>
    <dgm:pt modelId="{BD0D248A-D6CA-47E9-8390-321A703C0CCB}" type="sibTrans" cxnId="{5127E660-E939-4393-A13F-DCC19FB170A6}">
      <dgm:prSet/>
      <dgm:spPr/>
      <dgm:t>
        <a:bodyPr/>
        <a:lstStyle/>
        <a:p>
          <a:endParaRPr lang="en-US"/>
        </a:p>
      </dgm:t>
    </dgm:pt>
    <dgm:pt modelId="{0B68EDB9-C284-4A4D-8FC3-DFF8EDB72B3F}">
      <dgm:prSet phldrT="[Text]">
        <dgm:style>
          <a:lnRef idx="2">
            <a:schemeClr val="accent6">
              <a:shade val="50000"/>
            </a:schemeClr>
          </a:lnRef>
          <a:fillRef idx="1">
            <a:schemeClr val="accent6"/>
          </a:fillRef>
          <a:effectRef idx="0">
            <a:schemeClr val="accent6"/>
          </a:effectRef>
          <a:fontRef idx="minor">
            <a:schemeClr val="lt1"/>
          </a:fontRef>
        </dgm:style>
      </dgm:prSet>
      <dgm:spPr>
        <a:solidFill>
          <a:schemeClr val="accent6">
            <a:lumMod val="40000"/>
            <a:lumOff val="60000"/>
          </a:schemeClr>
        </a:solidFill>
      </dgm:spPr>
      <dgm:t>
        <a:bodyPr/>
        <a:lstStyle/>
        <a:p>
          <a:endParaRPr lang="en-US" dirty="0"/>
        </a:p>
      </dgm:t>
    </dgm:pt>
    <dgm:pt modelId="{7F4A1822-D347-4E6A-B8CA-DE2489D402E6}" type="parTrans" cxnId="{4A493406-E9CC-4605-9C65-4A4CF6AF5A45}">
      <dgm:prSet/>
      <dgm:spPr/>
      <dgm:t>
        <a:bodyPr/>
        <a:lstStyle/>
        <a:p>
          <a:endParaRPr lang="en-US"/>
        </a:p>
      </dgm:t>
    </dgm:pt>
    <dgm:pt modelId="{551F1EF4-B681-4E43-8579-C0550740E806}" type="sibTrans" cxnId="{4A493406-E9CC-4605-9C65-4A4CF6AF5A45}">
      <dgm:prSet/>
      <dgm:spPr/>
      <dgm:t>
        <a:bodyPr/>
        <a:lstStyle/>
        <a:p>
          <a:endParaRPr lang="en-US"/>
        </a:p>
      </dgm:t>
    </dgm:pt>
    <dgm:pt modelId="{37091788-1892-464C-B8FB-BC40E5BB1008}">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2">
            <a:lumMod val="40000"/>
            <a:lumOff val="60000"/>
          </a:schemeClr>
        </a:solidFill>
      </dgm:spPr>
      <dgm:t>
        <a:bodyPr/>
        <a:lstStyle/>
        <a:p>
          <a:endParaRPr lang="en-US" dirty="0"/>
        </a:p>
      </dgm:t>
    </dgm:pt>
    <dgm:pt modelId="{4A99E98C-E2B9-4C6D-A9EE-BBF190E88ECB}" type="parTrans" cxnId="{C6249D17-DE79-421F-B09D-02A0231E233F}">
      <dgm:prSet/>
      <dgm:spPr/>
      <dgm:t>
        <a:bodyPr/>
        <a:lstStyle/>
        <a:p>
          <a:endParaRPr lang="en-US"/>
        </a:p>
      </dgm:t>
    </dgm:pt>
    <dgm:pt modelId="{33193A30-8CB6-47B0-89A7-6E82D640CA7F}" type="sibTrans" cxnId="{C6249D17-DE79-421F-B09D-02A0231E233F}">
      <dgm:prSet/>
      <dgm:spPr/>
      <dgm:t>
        <a:bodyPr/>
        <a:lstStyle/>
        <a:p>
          <a:endParaRPr lang="en-US"/>
        </a:p>
      </dgm:t>
    </dgm:pt>
    <dgm:pt modelId="{75EDD92C-4971-48E3-96F8-49475B9B5241}" type="pres">
      <dgm:prSet presAssocID="{2D01CB90-DF60-4BB5-A616-CF5CF2D9CC6D}" presName="mainComposite" presStyleCnt="0">
        <dgm:presLayoutVars>
          <dgm:chPref val="1"/>
          <dgm:dir/>
          <dgm:animOne val="branch"/>
          <dgm:animLvl val="lvl"/>
          <dgm:resizeHandles val="exact"/>
        </dgm:presLayoutVars>
      </dgm:prSet>
      <dgm:spPr/>
      <dgm:t>
        <a:bodyPr/>
        <a:lstStyle/>
        <a:p>
          <a:endParaRPr lang="en-US"/>
        </a:p>
      </dgm:t>
    </dgm:pt>
    <dgm:pt modelId="{0258C6E8-9C2B-48D4-8389-399F2B8C233C}" type="pres">
      <dgm:prSet presAssocID="{2D01CB90-DF60-4BB5-A616-CF5CF2D9CC6D}" presName="hierFlow" presStyleCnt="0"/>
      <dgm:spPr/>
    </dgm:pt>
    <dgm:pt modelId="{12B20C9E-1BE1-47F4-B1EA-D5071FEB5264}" type="pres">
      <dgm:prSet presAssocID="{2D01CB90-DF60-4BB5-A616-CF5CF2D9CC6D}" presName="firstBuf" presStyleCnt="0"/>
      <dgm:spPr/>
    </dgm:pt>
    <dgm:pt modelId="{67AE806F-4D70-4DFE-B737-A27EB4C0FC84}" type="pres">
      <dgm:prSet presAssocID="{2D01CB90-DF60-4BB5-A616-CF5CF2D9CC6D}" presName="hierChild1" presStyleCnt="0">
        <dgm:presLayoutVars>
          <dgm:chPref val="1"/>
          <dgm:animOne val="branch"/>
          <dgm:animLvl val="lvl"/>
        </dgm:presLayoutVars>
      </dgm:prSet>
      <dgm:spPr/>
    </dgm:pt>
    <dgm:pt modelId="{559A2A29-C2D0-40E9-8FC6-C016BF21B3F2}" type="pres">
      <dgm:prSet presAssocID="{6DE6DBBD-E32A-426D-A786-40D7DEC389C7}" presName="Name14" presStyleCnt="0"/>
      <dgm:spPr/>
    </dgm:pt>
    <dgm:pt modelId="{DFB00CA1-3932-4837-AD14-3CD7E6E6FE83}" type="pres">
      <dgm:prSet presAssocID="{6DE6DBBD-E32A-426D-A786-40D7DEC389C7}" presName="level1Shape" presStyleLbl="node0" presStyleIdx="0" presStyleCnt="1" custScaleX="329240" custLinFactNeighborX="-603" custLinFactNeighborY="-45415">
        <dgm:presLayoutVars>
          <dgm:chPref val="3"/>
        </dgm:presLayoutVars>
      </dgm:prSet>
      <dgm:spPr/>
      <dgm:t>
        <a:bodyPr/>
        <a:lstStyle/>
        <a:p>
          <a:endParaRPr lang="en-US"/>
        </a:p>
      </dgm:t>
    </dgm:pt>
    <dgm:pt modelId="{D495A833-149F-4C27-A43B-2559458D00D0}" type="pres">
      <dgm:prSet presAssocID="{6DE6DBBD-E32A-426D-A786-40D7DEC389C7}" presName="hierChild2" presStyleCnt="0"/>
      <dgm:spPr/>
    </dgm:pt>
    <dgm:pt modelId="{F8807C12-0434-4E18-986C-72CEC8BF9F98}" type="pres">
      <dgm:prSet presAssocID="{48509857-5311-48AB-B5B6-40A7972BA6C1}" presName="Name19" presStyleLbl="parChTrans1D2" presStyleIdx="0" presStyleCnt="5"/>
      <dgm:spPr/>
      <dgm:t>
        <a:bodyPr/>
        <a:lstStyle/>
        <a:p>
          <a:endParaRPr lang="en-US"/>
        </a:p>
      </dgm:t>
    </dgm:pt>
    <dgm:pt modelId="{1A432F7D-D691-4018-9615-3A1332C99B92}" type="pres">
      <dgm:prSet presAssocID="{B05119D0-58DD-4C34-A327-1167232ED585}" presName="Name21" presStyleCnt="0"/>
      <dgm:spPr/>
    </dgm:pt>
    <dgm:pt modelId="{7F5CF08D-6216-4473-A47C-C74A968309B5}" type="pres">
      <dgm:prSet presAssocID="{B05119D0-58DD-4C34-A327-1167232ED585}" presName="level2Shape" presStyleLbl="node2" presStyleIdx="0" presStyleCnt="5"/>
      <dgm:spPr/>
      <dgm:t>
        <a:bodyPr/>
        <a:lstStyle/>
        <a:p>
          <a:endParaRPr lang="en-US"/>
        </a:p>
      </dgm:t>
    </dgm:pt>
    <dgm:pt modelId="{1E929A70-DE9B-48D5-B815-96D34D1D90CD}" type="pres">
      <dgm:prSet presAssocID="{B05119D0-58DD-4C34-A327-1167232ED585}" presName="hierChild3" presStyleCnt="0"/>
      <dgm:spPr/>
    </dgm:pt>
    <dgm:pt modelId="{AD53B8C2-1A4F-48C1-9944-59D27E82F923}" type="pres">
      <dgm:prSet presAssocID="{1E28EB7A-9924-4666-A32E-FE39C376C999}" presName="Name19" presStyleLbl="parChTrans1D2" presStyleIdx="1" presStyleCnt="5"/>
      <dgm:spPr/>
      <dgm:t>
        <a:bodyPr/>
        <a:lstStyle/>
        <a:p>
          <a:endParaRPr lang="en-US"/>
        </a:p>
      </dgm:t>
    </dgm:pt>
    <dgm:pt modelId="{2722A01D-AD27-4D5F-A45E-FC987F4D4947}" type="pres">
      <dgm:prSet presAssocID="{8B205224-A211-472B-B72E-2C09BFD7F2E1}" presName="Name21" presStyleCnt="0"/>
      <dgm:spPr/>
    </dgm:pt>
    <dgm:pt modelId="{42D10DA4-AB76-4E11-86BB-9CC712751FBE}" type="pres">
      <dgm:prSet presAssocID="{8B205224-A211-472B-B72E-2C09BFD7F2E1}" presName="level2Shape" presStyleLbl="node2" presStyleIdx="1" presStyleCnt="5"/>
      <dgm:spPr/>
      <dgm:t>
        <a:bodyPr/>
        <a:lstStyle/>
        <a:p>
          <a:endParaRPr lang="en-US"/>
        </a:p>
      </dgm:t>
    </dgm:pt>
    <dgm:pt modelId="{E201ABA0-D74B-4277-930A-16A02DF47424}" type="pres">
      <dgm:prSet presAssocID="{8B205224-A211-472B-B72E-2C09BFD7F2E1}" presName="hierChild3" presStyleCnt="0"/>
      <dgm:spPr/>
    </dgm:pt>
    <dgm:pt modelId="{CFA62BA2-CEE7-46AE-86B7-64F1D016343D}" type="pres">
      <dgm:prSet presAssocID="{A25B9BC9-AA2B-48AB-B675-F9B7E0B0E71F}" presName="Name19" presStyleLbl="parChTrans1D2" presStyleIdx="2" presStyleCnt="5"/>
      <dgm:spPr/>
      <dgm:t>
        <a:bodyPr/>
        <a:lstStyle/>
        <a:p>
          <a:endParaRPr lang="en-US"/>
        </a:p>
      </dgm:t>
    </dgm:pt>
    <dgm:pt modelId="{5B0DD6B3-AFE4-459F-9F4F-EAC8A9A27341}" type="pres">
      <dgm:prSet presAssocID="{2E77BD45-43E7-4CBA-8F1A-BF2EDABB607E}" presName="Name21" presStyleCnt="0"/>
      <dgm:spPr/>
    </dgm:pt>
    <dgm:pt modelId="{411F327C-C245-4696-A626-6CEDE563A752}" type="pres">
      <dgm:prSet presAssocID="{2E77BD45-43E7-4CBA-8F1A-BF2EDABB607E}" presName="level2Shape" presStyleLbl="node2" presStyleIdx="2" presStyleCnt="5"/>
      <dgm:spPr/>
      <dgm:t>
        <a:bodyPr/>
        <a:lstStyle/>
        <a:p>
          <a:endParaRPr lang="en-US"/>
        </a:p>
      </dgm:t>
    </dgm:pt>
    <dgm:pt modelId="{10AA173D-0C71-4950-85FB-2A311EFFAD65}" type="pres">
      <dgm:prSet presAssocID="{2E77BD45-43E7-4CBA-8F1A-BF2EDABB607E}" presName="hierChild3" presStyleCnt="0"/>
      <dgm:spPr/>
    </dgm:pt>
    <dgm:pt modelId="{55E8C413-57D7-4181-873B-EB5E2CE73AA2}" type="pres">
      <dgm:prSet presAssocID="{4A99E98C-E2B9-4C6D-A9EE-BBF190E88ECB}" presName="Name19" presStyleLbl="parChTrans1D2" presStyleIdx="3" presStyleCnt="5"/>
      <dgm:spPr/>
      <dgm:t>
        <a:bodyPr/>
        <a:lstStyle/>
        <a:p>
          <a:endParaRPr lang="en-US"/>
        </a:p>
      </dgm:t>
    </dgm:pt>
    <dgm:pt modelId="{C1296E48-B98F-4DDF-97EE-BF6114FDD507}" type="pres">
      <dgm:prSet presAssocID="{37091788-1892-464C-B8FB-BC40E5BB1008}" presName="Name21" presStyleCnt="0"/>
      <dgm:spPr/>
    </dgm:pt>
    <dgm:pt modelId="{F79E1C7E-ACDE-4EDA-B6BE-B6EAC6333389}" type="pres">
      <dgm:prSet presAssocID="{37091788-1892-464C-B8FB-BC40E5BB1008}" presName="level2Shape" presStyleLbl="node2" presStyleIdx="3" presStyleCnt="5"/>
      <dgm:spPr/>
      <dgm:t>
        <a:bodyPr/>
        <a:lstStyle/>
        <a:p>
          <a:endParaRPr lang="en-US"/>
        </a:p>
      </dgm:t>
    </dgm:pt>
    <dgm:pt modelId="{CD016896-C6F6-4BBF-9792-1C57535F2761}" type="pres">
      <dgm:prSet presAssocID="{37091788-1892-464C-B8FB-BC40E5BB1008}" presName="hierChild3" presStyleCnt="0"/>
      <dgm:spPr/>
    </dgm:pt>
    <dgm:pt modelId="{63458907-1BFD-4989-8523-98321D77B887}" type="pres">
      <dgm:prSet presAssocID="{7F4A1822-D347-4E6A-B8CA-DE2489D402E6}" presName="Name19" presStyleLbl="parChTrans1D2" presStyleIdx="4" presStyleCnt="5"/>
      <dgm:spPr/>
      <dgm:t>
        <a:bodyPr/>
        <a:lstStyle/>
        <a:p>
          <a:endParaRPr lang="en-US"/>
        </a:p>
      </dgm:t>
    </dgm:pt>
    <dgm:pt modelId="{BF6B056E-74FD-4F98-AE21-2D121A444E53}" type="pres">
      <dgm:prSet presAssocID="{0B68EDB9-C284-4A4D-8FC3-DFF8EDB72B3F}" presName="Name21" presStyleCnt="0"/>
      <dgm:spPr/>
    </dgm:pt>
    <dgm:pt modelId="{4B0E15AF-D07B-4214-BAF9-816B54AFECA6}" type="pres">
      <dgm:prSet presAssocID="{0B68EDB9-C284-4A4D-8FC3-DFF8EDB72B3F}" presName="level2Shape" presStyleLbl="node2" presStyleIdx="4" presStyleCnt="5"/>
      <dgm:spPr/>
      <dgm:t>
        <a:bodyPr/>
        <a:lstStyle/>
        <a:p>
          <a:endParaRPr lang="en-US"/>
        </a:p>
      </dgm:t>
    </dgm:pt>
    <dgm:pt modelId="{51AFE838-3866-4521-A94C-D4D7A58DF7BC}" type="pres">
      <dgm:prSet presAssocID="{0B68EDB9-C284-4A4D-8FC3-DFF8EDB72B3F}" presName="hierChild3" presStyleCnt="0"/>
      <dgm:spPr/>
    </dgm:pt>
    <dgm:pt modelId="{B6C2C5AF-2339-47B9-815F-9BCC8A613DF6}" type="pres">
      <dgm:prSet presAssocID="{2D01CB90-DF60-4BB5-A616-CF5CF2D9CC6D}" presName="bgShapesFlow" presStyleCnt="0"/>
      <dgm:spPr/>
    </dgm:pt>
    <dgm:pt modelId="{8153C332-DC73-44B2-9337-3F72231E582D}" type="pres">
      <dgm:prSet presAssocID="{BDC8BCEA-5531-4D3A-A6D4-1832D2496FB9}" presName="rectComp" presStyleCnt="0"/>
      <dgm:spPr/>
    </dgm:pt>
    <dgm:pt modelId="{3B88215B-BC07-40C4-8DC2-55C1B82D8F50}" type="pres">
      <dgm:prSet presAssocID="{BDC8BCEA-5531-4D3A-A6D4-1832D2496FB9}" presName="bgRect" presStyleLbl="bgShp" presStyleIdx="0" presStyleCnt="2" custLinFactNeighborY="-37929"/>
      <dgm:spPr/>
      <dgm:t>
        <a:bodyPr/>
        <a:lstStyle/>
        <a:p>
          <a:endParaRPr lang="en-US"/>
        </a:p>
      </dgm:t>
    </dgm:pt>
    <dgm:pt modelId="{6F08C7FC-6B8E-4A90-BFCB-39D179063EC9}" type="pres">
      <dgm:prSet presAssocID="{BDC8BCEA-5531-4D3A-A6D4-1832D2496FB9}" presName="bgRectTx" presStyleLbl="bgShp" presStyleIdx="0" presStyleCnt="2">
        <dgm:presLayoutVars>
          <dgm:bulletEnabled val="1"/>
        </dgm:presLayoutVars>
      </dgm:prSet>
      <dgm:spPr/>
      <dgm:t>
        <a:bodyPr/>
        <a:lstStyle/>
        <a:p>
          <a:endParaRPr lang="en-US"/>
        </a:p>
      </dgm:t>
    </dgm:pt>
    <dgm:pt modelId="{DB288F81-20BE-408F-B56F-06EFE44EA2EC}" type="pres">
      <dgm:prSet presAssocID="{BDC8BCEA-5531-4D3A-A6D4-1832D2496FB9}" presName="spComp" presStyleCnt="0"/>
      <dgm:spPr/>
    </dgm:pt>
    <dgm:pt modelId="{BE075DFD-4CF5-42DA-8AF7-ACD668A84315}" type="pres">
      <dgm:prSet presAssocID="{BDC8BCEA-5531-4D3A-A6D4-1832D2496FB9}" presName="vSp" presStyleCnt="0"/>
      <dgm:spPr/>
    </dgm:pt>
    <dgm:pt modelId="{A01C4155-C384-422F-BD0F-D9A95162F91D}" type="pres">
      <dgm:prSet presAssocID="{7306067E-6A5A-471F-B74B-57225963CEAD}" presName="rectComp" presStyleCnt="0"/>
      <dgm:spPr/>
    </dgm:pt>
    <dgm:pt modelId="{BB27EEF3-6D9B-4D17-ADC3-C1E04E4ECA6C}" type="pres">
      <dgm:prSet presAssocID="{7306067E-6A5A-471F-B74B-57225963CEAD}" presName="bgRect" presStyleLbl="bgShp" presStyleIdx="1" presStyleCnt="2" custScaleY="100239"/>
      <dgm:spPr/>
      <dgm:t>
        <a:bodyPr/>
        <a:lstStyle/>
        <a:p>
          <a:endParaRPr lang="en-US"/>
        </a:p>
      </dgm:t>
    </dgm:pt>
    <dgm:pt modelId="{8238C61C-FAA7-4E9E-A89C-9043B941E68F}" type="pres">
      <dgm:prSet presAssocID="{7306067E-6A5A-471F-B74B-57225963CEAD}" presName="bgRectTx" presStyleLbl="bgShp" presStyleIdx="1" presStyleCnt="2">
        <dgm:presLayoutVars>
          <dgm:bulletEnabled val="1"/>
        </dgm:presLayoutVars>
      </dgm:prSet>
      <dgm:spPr/>
      <dgm:t>
        <a:bodyPr/>
        <a:lstStyle/>
        <a:p>
          <a:endParaRPr lang="en-US"/>
        </a:p>
      </dgm:t>
    </dgm:pt>
  </dgm:ptLst>
  <dgm:cxnLst>
    <dgm:cxn modelId="{C03FDDBC-F0F1-46BA-9FC2-9E4BCED21033}" type="presOf" srcId="{1E28EB7A-9924-4666-A32E-FE39C376C999}" destId="{AD53B8C2-1A4F-48C1-9944-59D27E82F923}" srcOrd="0" destOrd="0" presId="urn:microsoft.com/office/officeart/2005/8/layout/hierarchy6"/>
    <dgm:cxn modelId="{D0000BF7-BB24-42E1-868F-3E6E1038B533}" type="presOf" srcId="{7306067E-6A5A-471F-B74B-57225963CEAD}" destId="{BB27EEF3-6D9B-4D17-ADC3-C1E04E4ECA6C}" srcOrd="0" destOrd="0" presId="urn:microsoft.com/office/officeart/2005/8/layout/hierarchy6"/>
    <dgm:cxn modelId="{8575A49C-FFED-47BE-BCE8-0C2071BCB4F3}" type="presOf" srcId="{2D01CB90-DF60-4BB5-A616-CF5CF2D9CC6D}" destId="{75EDD92C-4971-48E3-96F8-49475B9B5241}" srcOrd="0" destOrd="0" presId="urn:microsoft.com/office/officeart/2005/8/layout/hierarchy6"/>
    <dgm:cxn modelId="{4A493406-E9CC-4605-9C65-4A4CF6AF5A45}" srcId="{6DE6DBBD-E32A-426D-A786-40D7DEC389C7}" destId="{0B68EDB9-C284-4A4D-8FC3-DFF8EDB72B3F}" srcOrd="4" destOrd="0" parTransId="{7F4A1822-D347-4E6A-B8CA-DE2489D402E6}" sibTransId="{551F1EF4-B681-4E43-8579-C0550740E806}"/>
    <dgm:cxn modelId="{34ECD45F-0B5E-4B98-AE20-DB686128825E}" type="presOf" srcId="{37091788-1892-464C-B8FB-BC40E5BB1008}" destId="{F79E1C7E-ACDE-4EDA-B6BE-B6EAC6333389}" srcOrd="0" destOrd="0" presId="urn:microsoft.com/office/officeart/2005/8/layout/hierarchy6"/>
    <dgm:cxn modelId="{83E63683-CC3B-42B3-9935-FA53773BF89B}" type="presOf" srcId="{6DE6DBBD-E32A-426D-A786-40D7DEC389C7}" destId="{DFB00CA1-3932-4837-AD14-3CD7E6E6FE83}" srcOrd="0" destOrd="0" presId="urn:microsoft.com/office/officeart/2005/8/layout/hierarchy6"/>
    <dgm:cxn modelId="{F4CB0E45-C983-4481-AADE-DE2625A52733}" type="presOf" srcId="{8B205224-A211-472B-B72E-2C09BFD7F2E1}" destId="{42D10DA4-AB76-4E11-86BB-9CC712751FBE}" srcOrd="0" destOrd="0" presId="urn:microsoft.com/office/officeart/2005/8/layout/hierarchy6"/>
    <dgm:cxn modelId="{493B9AD2-074A-4EFA-9392-175C8B393C26}" srcId="{6DE6DBBD-E32A-426D-A786-40D7DEC389C7}" destId="{8B205224-A211-472B-B72E-2C09BFD7F2E1}" srcOrd="1" destOrd="0" parTransId="{1E28EB7A-9924-4666-A32E-FE39C376C999}" sibTransId="{A358920A-6C15-4057-B25F-B22EA665AA26}"/>
    <dgm:cxn modelId="{89A2CB32-4A00-407E-BB24-2F3F662E8628}" type="presOf" srcId="{BDC8BCEA-5531-4D3A-A6D4-1832D2496FB9}" destId="{3B88215B-BC07-40C4-8DC2-55C1B82D8F50}" srcOrd="0" destOrd="0" presId="urn:microsoft.com/office/officeart/2005/8/layout/hierarchy6"/>
    <dgm:cxn modelId="{78C2241C-D8C2-491E-8082-67E8B4B09983}" type="presOf" srcId="{B05119D0-58DD-4C34-A327-1167232ED585}" destId="{7F5CF08D-6216-4473-A47C-C74A968309B5}" srcOrd="0" destOrd="0" presId="urn:microsoft.com/office/officeart/2005/8/layout/hierarchy6"/>
    <dgm:cxn modelId="{5127E660-E939-4393-A13F-DCC19FB170A6}" srcId="{6DE6DBBD-E32A-426D-A786-40D7DEC389C7}" destId="{2E77BD45-43E7-4CBA-8F1A-BF2EDABB607E}" srcOrd="2" destOrd="0" parTransId="{A25B9BC9-AA2B-48AB-B675-F9B7E0B0E71F}" sibTransId="{BD0D248A-D6CA-47E9-8390-321A703C0CCB}"/>
    <dgm:cxn modelId="{9CC43194-EFE3-4443-AFDF-1FCAF8945117}" type="presOf" srcId="{BDC8BCEA-5531-4D3A-A6D4-1832D2496FB9}" destId="{6F08C7FC-6B8E-4A90-BFCB-39D179063EC9}" srcOrd="1" destOrd="0" presId="urn:microsoft.com/office/officeart/2005/8/layout/hierarchy6"/>
    <dgm:cxn modelId="{F8380191-873F-4BE4-A313-68C8A7C57DBD}" type="presOf" srcId="{0B68EDB9-C284-4A4D-8FC3-DFF8EDB72B3F}" destId="{4B0E15AF-D07B-4214-BAF9-816B54AFECA6}" srcOrd="0" destOrd="0" presId="urn:microsoft.com/office/officeart/2005/8/layout/hierarchy6"/>
    <dgm:cxn modelId="{683AF112-2739-461F-9F7E-E148AFD91A21}" srcId="{2D01CB90-DF60-4BB5-A616-CF5CF2D9CC6D}" destId="{BDC8BCEA-5531-4D3A-A6D4-1832D2496FB9}" srcOrd="1" destOrd="0" parTransId="{626818D5-4728-495E-9F55-C53D6FDE912B}" sibTransId="{EB4FF8F8-81D5-4DD8-8DFD-8807881CD716}"/>
    <dgm:cxn modelId="{5FD784D5-B83B-4E14-9B8A-42F467AB6761}" type="presOf" srcId="{4A99E98C-E2B9-4C6D-A9EE-BBF190E88ECB}" destId="{55E8C413-57D7-4181-873B-EB5E2CE73AA2}" srcOrd="0" destOrd="0" presId="urn:microsoft.com/office/officeart/2005/8/layout/hierarchy6"/>
    <dgm:cxn modelId="{C6249D17-DE79-421F-B09D-02A0231E233F}" srcId="{6DE6DBBD-E32A-426D-A786-40D7DEC389C7}" destId="{37091788-1892-464C-B8FB-BC40E5BB1008}" srcOrd="3" destOrd="0" parTransId="{4A99E98C-E2B9-4C6D-A9EE-BBF190E88ECB}" sibTransId="{33193A30-8CB6-47B0-89A7-6E82D640CA7F}"/>
    <dgm:cxn modelId="{31D85BB8-2780-425D-9A2A-BA9D02AD6F98}" type="presOf" srcId="{2E77BD45-43E7-4CBA-8F1A-BF2EDABB607E}" destId="{411F327C-C245-4696-A626-6CEDE563A752}" srcOrd="0" destOrd="0" presId="urn:microsoft.com/office/officeart/2005/8/layout/hierarchy6"/>
    <dgm:cxn modelId="{B2231B2C-F09A-4CAB-B519-01734E64799B}" srcId="{2D01CB90-DF60-4BB5-A616-CF5CF2D9CC6D}" destId="{6DE6DBBD-E32A-426D-A786-40D7DEC389C7}" srcOrd="0" destOrd="0" parTransId="{812B8C8B-CD41-470E-ACA4-73FACB8428A1}" sibTransId="{1C374C29-195D-45C8-AC11-D5B8C9B17CCA}"/>
    <dgm:cxn modelId="{0FF63624-A7FD-4742-B5B4-C2E17813BD85}" type="presOf" srcId="{48509857-5311-48AB-B5B6-40A7972BA6C1}" destId="{F8807C12-0434-4E18-986C-72CEC8BF9F98}" srcOrd="0" destOrd="0" presId="urn:microsoft.com/office/officeart/2005/8/layout/hierarchy6"/>
    <dgm:cxn modelId="{DD36EAED-E803-4947-84AE-8D30ECC404D0}" type="presOf" srcId="{7F4A1822-D347-4E6A-B8CA-DE2489D402E6}" destId="{63458907-1BFD-4989-8523-98321D77B887}" srcOrd="0" destOrd="0" presId="urn:microsoft.com/office/officeart/2005/8/layout/hierarchy6"/>
    <dgm:cxn modelId="{93C2AF75-25B5-4954-BA8E-5AC357F25C23}" srcId="{6DE6DBBD-E32A-426D-A786-40D7DEC389C7}" destId="{B05119D0-58DD-4C34-A327-1167232ED585}" srcOrd="0" destOrd="0" parTransId="{48509857-5311-48AB-B5B6-40A7972BA6C1}" sibTransId="{87943C74-3B98-43AD-A042-A66C82D80D64}"/>
    <dgm:cxn modelId="{D6CB9988-ACC8-4F9B-851A-22A175DF4C42}" srcId="{2D01CB90-DF60-4BB5-A616-CF5CF2D9CC6D}" destId="{7306067E-6A5A-471F-B74B-57225963CEAD}" srcOrd="2" destOrd="0" parTransId="{EC13CE6E-B188-48E9-96B7-A2584E91BA9C}" sibTransId="{FE2EE4F5-26B4-4BE6-979E-6401A287E6A4}"/>
    <dgm:cxn modelId="{22FB422C-4230-41D6-96AB-4A6535BCF509}" type="presOf" srcId="{A25B9BC9-AA2B-48AB-B675-F9B7E0B0E71F}" destId="{CFA62BA2-CEE7-46AE-86B7-64F1D016343D}" srcOrd="0" destOrd="0" presId="urn:microsoft.com/office/officeart/2005/8/layout/hierarchy6"/>
    <dgm:cxn modelId="{4883E6A6-3ED1-4383-B149-2E4DC842D5FB}" type="presOf" srcId="{7306067E-6A5A-471F-B74B-57225963CEAD}" destId="{8238C61C-FAA7-4E9E-A89C-9043B941E68F}" srcOrd="1" destOrd="0" presId="urn:microsoft.com/office/officeart/2005/8/layout/hierarchy6"/>
    <dgm:cxn modelId="{32253D1D-78D5-4F12-84DC-D3EBC57D3D31}" type="presParOf" srcId="{75EDD92C-4971-48E3-96F8-49475B9B5241}" destId="{0258C6E8-9C2B-48D4-8389-399F2B8C233C}" srcOrd="0" destOrd="0" presId="urn:microsoft.com/office/officeart/2005/8/layout/hierarchy6"/>
    <dgm:cxn modelId="{D09B7520-6F0C-4FCF-A293-7C1D9C4E542E}" type="presParOf" srcId="{0258C6E8-9C2B-48D4-8389-399F2B8C233C}" destId="{12B20C9E-1BE1-47F4-B1EA-D5071FEB5264}" srcOrd="0" destOrd="0" presId="urn:microsoft.com/office/officeart/2005/8/layout/hierarchy6"/>
    <dgm:cxn modelId="{B3FDFEDF-268C-4EAD-B854-02367ABADF3D}" type="presParOf" srcId="{0258C6E8-9C2B-48D4-8389-399F2B8C233C}" destId="{67AE806F-4D70-4DFE-B737-A27EB4C0FC84}" srcOrd="1" destOrd="0" presId="urn:microsoft.com/office/officeart/2005/8/layout/hierarchy6"/>
    <dgm:cxn modelId="{AFA2B481-B342-4A72-9FC7-DDCD25383EBD}" type="presParOf" srcId="{67AE806F-4D70-4DFE-B737-A27EB4C0FC84}" destId="{559A2A29-C2D0-40E9-8FC6-C016BF21B3F2}" srcOrd="0" destOrd="0" presId="urn:microsoft.com/office/officeart/2005/8/layout/hierarchy6"/>
    <dgm:cxn modelId="{BC52154B-5D3B-421F-BAF0-61272794E205}" type="presParOf" srcId="{559A2A29-C2D0-40E9-8FC6-C016BF21B3F2}" destId="{DFB00CA1-3932-4837-AD14-3CD7E6E6FE83}" srcOrd="0" destOrd="0" presId="urn:microsoft.com/office/officeart/2005/8/layout/hierarchy6"/>
    <dgm:cxn modelId="{0CF870A5-D03E-47DA-8936-77A9442C1D98}" type="presParOf" srcId="{559A2A29-C2D0-40E9-8FC6-C016BF21B3F2}" destId="{D495A833-149F-4C27-A43B-2559458D00D0}" srcOrd="1" destOrd="0" presId="urn:microsoft.com/office/officeart/2005/8/layout/hierarchy6"/>
    <dgm:cxn modelId="{60185B24-4DB9-467E-B126-3472D764C744}" type="presParOf" srcId="{D495A833-149F-4C27-A43B-2559458D00D0}" destId="{F8807C12-0434-4E18-986C-72CEC8BF9F98}" srcOrd="0" destOrd="0" presId="urn:microsoft.com/office/officeart/2005/8/layout/hierarchy6"/>
    <dgm:cxn modelId="{8263278E-5EEE-47A7-B642-3FE07C792FBA}" type="presParOf" srcId="{D495A833-149F-4C27-A43B-2559458D00D0}" destId="{1A432F7D-D691-4018-9615-3A1332C99B92}" srcOrd="1" destOrd="0" presId="urn:microsoft.com/office/officeart/2005/8/layout/hierarchy6"/>
    <dgm:cxn modelId="{C65EC5DA-14F4-40F4-8D00-E9323AE831B6}" type="presParOf" srcId="{1A432F7D-D691-4018-9615-3A1332C99B92}" destId="{7F5CF08D-6216-4473-A47C-C74A968309B5}" srcOrd="0" destOrd="0" presId="urn:microsoft.com/office/officeart/2005/8/layout/hierarchy6"/>
    <dgm:cxn modelId="{C2014EBC-83CF-405B-B7A5-36C711140614}" type="presParOf" srcId="{1A432F7D-D691-4018-9615-3A1332C99B92}" destId="{1E929A70-DE9B-48D5-B815-96D34D1D90CD}" srcOrd="1" destOrd="0" presId="urn:microsoft.com/office/officeart/2005/8/layout/hierarchy6"/>
    <dgm:cxn modelId="{86E4A99B-048E-4B2E-AC03-6D7B9F50A3F7}" type="presParOf" srcId="{D495A833-149F-4C27-A43B-2559458D00D0}" destId="{AD53B8C2-1A4F-48C1-9944-59D27E82F923}" srcOrd="2" destOrd="0" presId="urn:microsoft.com/office/officeart/2005/8/layout/hierarchy6"/>
    <dgm:cxn modelId="{2D73C68F-EFFA-4403-BC92-F13BED5DDFF7}" type="presParOf" srcId="{D495A833-149F-4C27-A43B-2559458D00D0}" destId="{2722A01D-AD27-4D5F-A45E-FC987F4D4947}" srcOrd="3" destOrd="0" presId="urn:microsoft.com/office/officeart/2005/8/layout/hierarchy6"/>
    <dgm:cxn modelId="{82FAA290-EAAD-46FC-BE28-01297BDD9371}" type="presParOf" srcId="{2722A01D-AD27-4D5F-A45E-FC987F4D4947}" destId="{42D10DA4-AB76-4E11-86BB-9CC712751FBE}" srcOrd="0" destOrd="0" presId="urn:microsoft.com/office/officeart/2005/8/layout/hierarchy6"/>
    <dgm:cxn modelId="{57C71519-9E1C-4F89-9114-D3F47509E940}" type="presParOf" srcId="{2722A01D-AD27-4D5F-A45E-FC987F4D4947}" destId="{E201ABA0-D74B-4277-930A-16A02DF47424}" srcOrd="1" destOrd="0" presId="urn:microsoft.com/office/officeart/2005/8/layout/hierarchy6"/>
    <dgm:cxn modelId="{7CA990FA-4447-4F6D-A04E-54B555D3F1E6}" type="presParOf" srcId="{D495A833-149F-4C27-A43B-2559458D00D0}" destId="{CFA62BA2-CEE7-46AE-86B7-64F1D016343D}" srcOrd="4" destOrd="0" presId="urn:microsoft.com/office/officeart/2005/8/layout/hierarchy6"/>
    <dgm:cxn modelId="{7DC8BA71-5F94-4199-BF0A-BE7A45F6B92D}" type="presParOf" srcId="{D495A833-149F-4C27-A43B-2559458D00D0}" destId="{5B0DD6B3-AFE4-459F-9F4F-EAC8A9A27341}" srcOrd="5" destOrd="0" presId="urn:microsoft.com/office/officeart/2005/8/layout/hierarchy6"/>
    <dgm:cxn modelId="{7196794D-ACDC-4E2D-831F-B50DCA73F7AB}" type="presParOf" srcId="{5B0DD6B3-AFE4-459F-9F4F-EAC8A9A27341}" destId="{411F327C-C245-4696-A626-6CEDE563A752}" srcOrd="0" destOrd="0" presId="urn:microsoft.com/office/officeart/2005/8/layout/hierarchy6"/>
    <dgm:cxn modelId="{8FF260C9-32B1-447B-B3D3-70ECF6994844}" type="presParOf" srcId="{5B0DD6B3-AFE4-459F-9F4F-EAC8A9A27341}" destId="{10AA173D-0C71-4950-85FB-2A311EFFAD65}" srcOrd="1" destOrd="0" presId="urn:microsoft.com/office/officeart/2005/8/layout/hierarchy6"/>
    <dgm:cxn modelId="{AFFB77D5-A3BE-4914-BBB0-867809E5D4E9}" type="presParOf" srcId="{D495A833-149F-4C27-A43B-2559458D00D0}" destId="{55E8C413-57D7-4181-873B-EB5E2CE73AA2}" srcOrd="6" destOrd="0" presId="urn:microsoft.com/office/officeart/2005/8/layout/hierarchy6"/>
    <dgm:cxn modelId="{281CB487-F0AF-4736-AFA2-CAE816E462E4}" type="presParOf" srcId="{D495A833-149F-4C27-A43B-2559458D00D0}" destId="{C1296E48-B98F-4DDF-97EE-BF6114FDD507}" srcOrd="7" destOrd="0" presId="urn:microsoft.com/office/officeart/2005/8/layout/hierarchy6"/>
    <dgm:cxn modelId="{8CBB113B-444A-45D1-B2B5-285437F8155E}" type="presParOf" srcId="{C1296E48-B98F-4DDF-97EE-BF6114FDD507}" destId="{F79E1C7E-ACDE-4EDA-B6BE-B6EAC6333389}" srcOrd="0" destOrd="0" presId="urn:microsoft.com/office/officeart/2005/8/layout/hierarchy6"/>
    <dgm:cxn modelId="{904E1F15-0D84-433E-A55A-D7D58E3F97E4}" type="presParOf" srcId="{C1296E48-B98F-4DDF-97EE-BF6114FDD507}" destId="{CD016896-C6F6-4BBF-9792-1C57535F2761}" srcOrd="1" destOrd="0" presId="urn:microsoft.com/office/officeart/2005/8/layout/hierarchy6"/>
    <dgm:cxn modelId="{A3336E96-570B-4509-94AD-3963DE9CD182}" type="presParOf" srcId="{D495A833-149F-4C27-A43B-2559458D00D0}" destId="{63458907-1BFD-4989-8523-98321D77B887}" srcOrd="8" destOrd="0" presId="urn:microsoft.com/office/officeart/2005/8/layout/hierarchy6"/>
    <dgm:cxn modelId="{F9681B5A-E5FD-4E4D-9428-10748333F520}" type="presParOf" srcId="{D495A833-149F-4C27-A43B-2559458D00D0}" destId="{BF6B056E-74FD-4F98-AE21-2D121A444E53}" srcOrd="9" destOrd="0" presId="urn:microsoft.com/office/officeart/2005/8/layout/hierarchy6"/>
    <dgm:cxn modelId="{61E95FDC-6E30-41F1-954C-A8620D5AF9F1}" type="presParOf" srcId="{BF6B056E-74FD-4F98-AE21-2D121A444E53}" destId="{4B0E15AF-D07B-4214-BAF9-816B54AFECA6}" srcOrd="0" destOrd="0" presId="urn:microsoft.com/office/officeart/2005/8/layout/hierarchy6"/>
    <dgm:cxn modelId="{4323C339-6C7A-4172-A992-1F3CA9AC8B00}" type="presParOf" srcId="{BF6B056E-74FD-4F98-AE21-2D121A444E53}" destId="{51AFE838-3866-4521-A94C-D4D7A58DF7BC}" srcOrd="1" destOrd="0" presId="urn:microsoft.com/office/officeart/2005/8/layout/hierarchy6"/>
    <dgm:cxn modelId="{14AACB31-AF1C-4607-823C-D7468F2EC86E}" type="presParOf" srcId="{75EDD92C-4971-48E3-96F8-49475B9B5241}" destId="{B6C2C5AF-2339-47B9-815F-9BCC8A613DF6}" srcOrd="1" destOrd="0" presId="urn:microsoft.com/office/officeart/2005/8/layout/hierarchy6"/>
    <dgm:cxn modelId="{7924CF01-963F-4AD0-9AC8-21A23DF02869}" type="presParOf" srcId="{B6C2C5AF-2339-47B9-815F-9BCC8A613DF6}" destId="{8153C332-DC73-44B2-9337-3F72231E582D}" srcOrd="0" destOrd="0" presId="urn:microsoft.com/office/officeart/2005/8/layout/hierarchy6"/>
    <dgm:cxn modelId="{5582162F-B2DC-4BB3-BA7B-E35657072C76}" type="presParOf" srcId="{8153C332-DC73-44B2-9337-3F72231E582D}" destId="{3B88215B-BC07-40C4-8DC2-55C1B82D8F50}" srcOrd="0" destOrd="0" presId="urn:microsoft.com/office/officeart/2005/8/layout/hierarchy6"/>
    <dgm:cxn modelId="{BB586141-2FD5-4DEE-B59F-42C4118C366E}" type="presParOf" srcId="{8153C332-DC73-44B2-9337-3F72231E582D}" destId="{6F08C7FC-6B8E-4A90-BFCB-39D179063EC9}" srcOrd="1" destOrd="0" presId="urn:microsoft.com/office/officeart/2005/8/layout/hierarchy6"/>
    <dgm:cxn modelId="{F010DB10-A4DD-4C6D-8E5A-87F2172E2B35}" type="presParOf" srcId="{B6C2C5AF-2339-47B9-815F-9BCC8A613DF6}" destId="{DB288F81-20BE-408F-B56F-06EFE44EA2EC}" srcOrd="1" destOrd="0" presId="urn:microsoft.com/office/officeart/2005/8/layout/hierarchy6"/>
    <dgm:cxn modelId="{62E93950-2E09-4303-AE56-11B321FA0FF2}" type="presParOf" srcId="{DB288F81-20BE-408F-B56F-06EFE44EA2EC}" destId="{BE075DFD-4CF5-42DA-8AF7-ACD668A84315}" srcOrd="0" destOrd="0" presId="urn:microsoft.com/office/officeart/2005/8/layout/hierarchy6"/>
    <dgm:cxn modelId="{E10F7974-8445-4BF9-9298-32B3D3B730C1}" type="presParOf" srcId="{B6C2C5AF-2339-47B9-815F-9BCC8A613DF6}" destId="{A01C4155-C384-422F-BD0F-D9A95162F91D}" srcOrd="2" destOrd="0" presId="urn:microsoft.com/office/officeart/2005/8/layout/hierarchy6"/>
    <dgm:cxn modelId="{737BEB14-18C9-40A1-9522-767A01C059D3}" type="presParOf" srcId="{A01C4155-C384-422F-BD0F-D9A95162F91D}" destId="{BB27EEF3-6D9B-4D17-ADC3-C1E04E4ECA6C}" srcOrd="0" destOrd="0" presId="urn:microsoft.com/office/officeart/2005/8/layout/hierarchy6"/>
    <dgm:cxn modelId="{0ACA1113-C3E2-457F-BE5C-8D2EF7CCDFD3}" type="presParOf" srcId="{A01C4155-C384-422F-BD0F-D9A95162F91D}" destId="{8238C61C-FAA7-4E9E-A89C-9043B941E68F}"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012C50-707A-45CD-8688-F2F1B91F8DA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3C6E3A8-83B0-4083-83D0-A266C154A999}">
      <dgm:prSet phldrT="[Text]"/>
      <dgm:spPr/>
      <dgm:t>
        <a:bodyPr/>
        <a:lstStyle/>
        <a:p>
          <a:r>
            <a:rPr lang="en-US" dirty="0" smtClean="0"/>
            <a:t>100% Cloud</a:t>
          </a:r>
          <a:endParaRPr lang="en-US" dirty="0"/>
        </a:p>
      </dgm:t>
    </dgm:pt>
    <dgm:pt modelId="{4A62A2BC-6F39-45B4-8D83-F21284B8CCEC}" type="parTrans" cxnId="{A7A0B984-1BB1-4F88-88C0-93D92D22C888}">
      <dgm:prSet/>
      <dgm:spPr/>
      <dgm:t>
        <a:bodyPr/>
        <a:lstStyle/>
        <a:p>
          <a:endParaRPr lang="en-US"/>
        </a:p>
      </dgm:t>
    </dgm:pt>
    <dgm:pt modelId="{39196ADE-802C-44C2-99A8-A6897BED05CB}" type="sibTrans" cxnId="{A7A0B984-1BB1-4F88-88C0-93D92D22C888}">
      <dgm:prSet/>
      <dgm:spPr/>
      <dgm:t>
        <a:bodyPr/>
        <a:lstStyle/>
        <a:p>
          <a:endParaRPr lang="en-US"/>
        </a:p>
      </dgm:t>
    </dgm:pt>
    <dgm:pt modelId="{663F0613-F6A3-4F8F-B6F1-BFADDF5F289D}">
      <dgm:prSet phldrT="[Text]"/>
      <dgm:spPr/>
      <dgm:t>
        <a:bodyPr/>
        <a:lstStyle/>
        <a:p>
          <a:r>
            <a:rPr lang="en-US" dirty="0" smtClean="0"/>
            <a:t>10-100,000+ Users, Canned Packages</a:t>
          </a:r>
          <a:endParaRPr lang="en-US" dirty="0"/>
        </a:p>
      </dgm:t>
    </dgm:pt>
    <dgm:pt modelId="{7D3C2865-8815-4D21-9375-A457F10F83D7}" type="parTrans" cxnId="{D56B9F21-407C-420B-840D-0FD881D9C7BD}">
      <dgm:prSet/>
      <dgm:spPr/>
      <dgm:t>
        <a:bodyPr/>
        <a:lstStyle/>
        <a:p>
          <a:endParaRPr lang="en-US"/>
        </a:p>
      </dgm:t>
    </dgm:pt>
    <dgm:pt modelId="{A60CACB7-A842-4F3A-A831-ACF3FB49B06A}" type="sibTrans" cxnId="{D56B9F21-407C-420B-840D-0FD881D9C7BD}">
      <dgm:prSet/>
      <dgm:spPr/>
      <dgm:t>
        <a:bodyPr/>
        <a:lstStyle/>
        <a:p>
          <a:endParaRPr lang="en-US"/>
        </a:p>
      </dgm:t>
    </dgm:pt>
    <dgm:pt modelId="{5262CEDD-EA8E-4963-B12E-FBDA4C2CA9EA}">
      <dgm:prSet phldrT="[Text]"/>
      <dgm:spPr/>
      <dgm:t>
        <a:bodyPr/>
        <a:lstStyle/>
        <a:p>
          <a:r>
            <a:rPr lang="en-US" dirty="0" smtClean="0"/>
            <a:t>Hybrid</a:t>
          </a:r>
          <a:endParaRPr lang="en-US" dirty="0"/>
        </a:p>
      </dgm:t>
    </dgm:pt>
    <dgm:pt modelId="{E02B6F2C-AC61-4E3F-ACFC-94AC25A08B90}" type="parTrans" cxnId="{74B95D4A-089F-4127-8F91-E54A7EDDD264}">
      <dgm:prSet/>
      <dgm:spPr/>
      <dgm:t>
        <a:bodyPr/>
        <a:lstStyle/>
        <a:p>
          <a:endParaRPr lang="en-US"/>
        </a:p>
      </dgm:t>
    </dgm:pt>
    <dgm:pt modelId="{AAD40AFA-B9F2-4C91-BB12-D213F120C1FD}" type="sibTrans" cxnId="{74B95D4A-089F-4127-8F91-E54A7EDDD264}">
      <dgm:prSet/>
      <dgm:spPr/>
      <dgm:t>
        <a:bodyPr/>
        <a:lstStyle/>
        <a:p>
          <a:endParaRPr lang="en-US"/>
        </a:p>
      </dgm:t>
    </dgm:pt>
    <dgm:pt modelId="{C6B09564-EB0A-4A54-95B8-A8C871BDB73C}">
      <dgm:prSet phldrT="[Text]"/>
      <dgm:spPr/>
      <dgm:t>
        <a:bodyPr/>
        <a:lstStyle/>
        <a:p>
          <a:r>
            <a:rPr lang="en-US" dirty="0" smtClean="0"/>
            <a:t>250 – 100,000+ users</a:t>
          </a:r>
          <a:endParaRPr lang="en-US" dirty="0"/>
        </a:p>
      </dgm:t>
    </dgm:pt>
    <dgm:pt modelId="{0FC4B9F1-8794-45C7-AB4C-78C55447ECEA}" type="parTrans" cxnId="{C11633D0-2A36-4997-A9BD-51057CECA0D1}">
      <dgm:prSet/>
      <dgm:spPr/>
      <dgm:t>
        <a:bodyPr/>
        <a:lstStyle/>
        <a:p>
          <a:endParaRPr lang="en-US"/>
        </a:p>
      </dgm:t>
    </dgm:pt>
    <dgm:pt modelId="{BF84DFE5-E6D9-4850-9E5C-0B76DD09F537}" type="sibTrans" cxnId="{C11633D0-2A36-4997-A9BD-51057CECA0D1}">
      <dgm:prSet/>
      <dgm:spPr/>
      <dgm:t>
        <a:bodyPr/>
        <a:lstStyle/>
        <a:p>
          <a:endParaRPr lang="en-US"/>
        </a:p>
      </dgm:t>
    </dgm:pt>
    <dgm:pt modelId="{A9011F49-CD3D-472A-A44F-D37C9BDBA847}">
      <dgm:prSet/>
      <dgm:spPr/>
      <dgm:t>
        <a:bodyPr/>
        <a:lstStyle/>
        <a:p>
          <a:r>
            <a:rPr lang="en-US" dirty="0" smtClean="0"/>
            <a:t>Windows Azure Cloud, Azure Media Services</a:t>
          </a:r>
          <a:endParaRPr lang="en-US" dirty="0"/>
        </a:p>
      </dgm:t>
    </dgm:pt>
    <dgm:pt modelId="{004AA928-C9D4-4A58-8C37-32F92F3C53B3}" type="parTrans" cxnId="{2EF91F39-01BB-44AE-BF02-3C64BF07DDAE}">
      <dgm:prSet/>
      <dgm:spPr/>
      <dgm:t>
        <a:bodyPr/>
        <a:lstStyle/>
        <a:p>
          <a:endParaRPr lang="en-US"/>
        </a:p>
      </dgm:t>
    </dgm:pt>
    <dgm:pt modelId="{2BB5E034-F2FB-49A2-9309-68842EEC3A20}" type="sibTrans" cxnId="{2EF91F39-01BB-44AE-BF02-3C64BF07DDAE}">
      <dgm:prSet/>
      <dgm:spPr/>
      <dgm:t>
        <a:bodyPr/>
        <a:lstStyle/>
        <a:p>
          <a:endParaRPr lang="en-US"/>
        </a:p>
      </dgm:t>
    </dgm:pt>
    <dgm:pt modelId="{AF00E559-FE0C-4E18-9369-6E157372F226}">
      <dgm:prSet phldrT="[Text]"/>
      <dgm:spPr/>
      <dgm:t>
        <a:bodyPr/>
        <a:lstStyle/>
        <a:p>
          <a:r>
            <a:rPr lang="en-US" dirty="0" smtClean="0"/>
            <a:t>100% On-Premises</a:t>
          </a:r>
          <a:endParaRPr lang="en-US" dirty="0"/>
        </a:p>
      </dgm:t>
    </dgm:pt>
    <dgm:pt modelId="{D1944567-F4C5-4370-B53E-6566B1DCEFC8}" type="parTrans" cxnId="{5357F419-6E4A-435D-A4DB-484F88B9D650}">
      <dgm:prSet/>
      <dgm:spPr/>
      <dgm:t>
        <a:bodyPr/>
        <a:lstStyle/>
        <a:p>
          <a:endParaRPr lang="en-US"/>
        </a:p>
      </dgm:t>
    </dgm:pt>
    <dgm:pt modelId="{AC5BFB1B-47C4-4C4C-9DEA-310773C53735}" type="sibTrans" cxnId="{5357F419-6E4A-435D-A4DB-484F88B9D650}">
      <dgm:prSet/>
      <dgm:spPr/>
      <dgm:t>
        <a:bodyPr/>
        <a:lstStyle/>
        <a:p>
          <a:endParaRPr lang="en-US"/>
        </a:p>
      </dgm:t>
    </dgm:pt>
    <dgm:pt modelId="{B64B1218-0056-46DA-A650-E1959F52F81C}">
      <dgm:prSet phldrT="[Text]"/>
      <dgm:spPr/>
      <dgm:t>
        <a:bodyPr/>
        <a:lstStyle/>
        <a:p>
          <a:r>
            <a:rPr lang="en-US" dirty="0" smtClean="0"/>
            <a:t>1000-100,000+ Users</a:t>
          </a:r>
          <a:endParaRPr lang="en-US" dirty="0"/>
        </a:p>
      </dgm:t>
    </dgm:pt>
    <dgm:pt modelId="{6A44A7C2-F388-4E28-B677-BEF2269E6B59}" type="parTrans" cxnId="{6A8F2646-AD35-4EA7-9EEF-477497FFA84B}">
      <dgm:prSet/>
      <dgm:spPr/>
      <dgm:t>
        <a:bodyPr/>
        <a:lstStyle/>
        <a:p>
          <a:endParaRPr lang="en-US"/>
        </a:p>
      </dgm:t>
    </dgm:pt>
    <dgm:pt modelId="{56625BB0-19AA-4785-846F-3F46E7EF5A5D}" type="sibTrans" cxnId="{6A8F2646-AD35-4EA7-9EEF-477497FFA84B}">
      <dgm:prSet/>
      <dgm:spPr/>
      <dgm:t>
        <a:bodyPr/>
        <a:lstStyle/>
        <a:p>
          <a:endParaRPr lang="en-US"/>
        </a:p>
      </dgm:t>
    </dgm:pt>
    <dgm:pt modelId="{2E70597A-9736-4B23-8BCA-D7A70EB539FE}">
      <dgm:prSet phldrT="[Text]"/>
      <dgm:spPr/>
      <dgm:t>
        <a:bodyPr/>
        <a:lstStyle/>
        <a:p>
          <a:r>
            <a:rPr lang="en-US" dirty="0" smtClean="0"/>
            <a:t>VIDIZMO on Windows Azure Cloud, Integrates with On-Premise Enterprise Applications</a:t>
          </a:r>
        </a:p>
      </dgm:t>
    </dgm:pt>
    <dgm:pt modelId="{1982A618-212A-47E1-AFD9-56EADF51C3BE}" type="parTrans" cxnId="{57F031A0-2717-47C7-9C0C-79F53820FC81}">
      <dgm:prSet/>
      <dgm:spPr/>
      <dgm:t>
        <a:bodyPr/>
        <a:lstStyle/>
        <a:p>
          <a:endParaRPr lang="en-US"/>
        </a:p>
      </dgm:t>
    </dgm:pt>
    <dgm:pt modelId="{A30DD853-1E09-4F21-B419-13B52806E546}" type="sibTrans" cxnId="{57F031A0-2717-47C7-9C0C-79F53820FC81}">
      <dgm:prSet/>
      <dgm:spPr/>
      <dgm:t>
        <a:bodyPr/>
        <a:lstStyle/>
        <a:p>
          <a:endParaRPr lang="en-US"/>
        </a:p>
      </dgm:t>
    </dgm:pt>
    <dgm:pt modelId="{6273CE2C-8638-4581-A4E8-37F8DCBCE5B7}">
      <dgm:prSet phldrT="[Text]"/>
      <dgm:spPr/>
      <dgm:t>
        <a:bodyPr/>
        <a:lstStyle/>
        <a:p>
          <a:r>
            <a:rPr lang="en-US" dirty="0" smtClean="0"/>
            <a:t>Windows Server, Tailored Solution</a:t>
          </a:r>
          <a:endParaRPr lang="en-US" dirty="0"/>
        </a:p>
      </dgm:t>
    </dgm:pt>
    <dgm:pt modelId="{0A888564-2922-4919-8192-B64A31E8F7E6}" type="parTrans" cxnId="{CBDE5252-6C2D-4007-8F1F-CBFD3E87101D}">
      <dgm:prSet/>
      <dgm:spPr/>
      <dgm:t>
        <a:bodyPr/>
        <a:lstStyle/>
        <a:p>
          <a:endParaRPr lang="en-US"/>
        </a:p>
      </dgm:t>
    </dgm:pt>
    <dgm:pt modelId="{365B38F6-E217-4DF4-B2F0-DD3ED8E18C6B}" type="sibTrans" cxnId="{CBDE5252-6C2D-4007-8F1F-CBFD3E87101D}">
      <dgm:prSet/>
      <dgm:spPr/>
      <dgm:t>
        <a:bodyPr/>
        <a:lstStyle/>
        <a:p>
          <a:endParaRPr lang="en-US"/>
        </a:p>
      </dgm:t>
    </dgm:pt>
    <dgm:pt modelId="{48F2BF66-209D-4ECE-9CA3-DAB6F42CD57F}">
      <dgm:prSet phldrT="[Text]"/>
      <dgm:spPr/>
      <dgm:t>
        <a:bodyPr/>
        <a:lstStyle/>
        <a:p>
          <a:r>
            <a:rPr lang="en-US" dirty="0" smtClean="0"/>
            <a:t>Managed Implementation, Professional Services</a:t>
          </a:r>
          <a:endParaRPr lang="en-US" dirty="0"/>
        </a:p>
      </dgm:t>
    </dgm:pt>
    <dgm:pt modelId="{3769BC3F-BD31-4DE7-8E06-94B3427F25BD}" type="parTrans" cxnId="{DB8EEAB0-ED98-47AE-A01A-FAE5E4878EF9}">
      <dgm:prSet/>
      <dgm:spPr/>
      <dgm:t>
        <a:bodyPr/>
        <a:lstStyle/>
        <a:p>
          <a:endParaRPr lang="en-US"/>
        </a:p>
      </dgm:t>
    </dgm:pt>
    <dgm:pt modelId="{C545EACA-B69B-47D9-AFB0-6844BD941BB8}" type="sibTrans" cxnId="{DB8EEAB0-ED98-47AE-A01A-FAE5E4878EF9}">
      <dgm:prSet/>
      <dgm:spPr/>
      <dgm:t>
        <a:bodyPr/>
        <a:lstStyle/>
        <a:p>
          <a:endParaRPr lang="en-US"/>
        </a:p>
      </dgm:t>
    </dgm:pt>
    <dgm:pt modelId="{8EF650AF-A669-4E52-8899-5DD4A1391F9B}">
      <dgm:prSet phldrT="[Text]"/>
      <dgm:spPr/>
      <dgm:t>
        <a:bodyPr/>
        <a:lstStyle/>
        <a:p>
          <a:r>
            <a:rPr lang="en-US" dirty="0" smtClean="0"/>
            <a:t>Managed Implementation, Professional Services</a:t>
          </a:r>
        </a:p>
      </dgm:t>
    </dgm:pt>
    <dgm:pt modelId="{BB4890AF-F473-4401-94F9-DDE18DE21B4E}" type="parTrans" cxnId="{B03A7603-96C1-4EC7-B4D2-9E195335A5C7}">
      <dgm:prSet/>
      <dgm:spPr/>
      <dgm:t>
        <a:bodyPr/>
        <a:lstStyle/>
        <a:p>
          <a:endParaRPr lang="en-US"/>
        </a:p>
      </dgm:t>
    </dgm:pt>
    <dgm:pt modelId="{02725468-07B2-49E7-AD21-FDEB8B033B81}" type="sibTrans" cxnId="{B03A7603-96C1-4EC7-B4D2-9E195335A5C7}">
      <dgm:prSet/>
      <dgm:spPr/>
      <dgm:t>
        <a:bodyPr/>
        <a:lstStyle/>
        <a:p>
          <a:endParaRPr lang="en-US"/>
        </a:p>
      </dgm:t>
    </dgm:pt>
    <dgm:pt modelId="{4E78E4AD-196E-498E-B207-D46CEC8A28C0}">
      <dgm:prSet/>
      <dgm:spPr/>
      <dgm:t>
        <a:bodyPr/>
        <a:lstStyle/>
        <a:p>
          <a:r>
            <a:rPr lang="en-US" dirty="0" smtClean="0"/>
            <a:t>Instant Setup</a:t>
          </a:r>
          <a:endParaRPr lang="en-US" dirty="0"/>
        </a:p>
      </dgm:t>
    </dgm:pt>
    <dgm:pt modelId="{59927C81-3871-430E-A6A4-F5F8A25D2D4C}" type="parTrans" cxnId="{427DAB51-031B-426C-96FD-D18055AB2B75}">
      <dgm:prSet/>
      <dgm:spPr/>
      <dgm:t>
        <a:bodyPr/>
        <a:lstStyle/>
        <a:p>
          <a:endParaRPr lang="en-US"/>
        </a:p>
      </dgm:t>
    </dgm:pt>
    <dgm:pt modelId="{98A7FF15-F91A-412A-AE55-9142E3A1B0B1}" type="sibTrans" cxnId="{427DAB51-031B-426C-96FD-D18055AB2B75}">
      <dgm:prSet/>
      <dgm:spPr/>
      <dgm:t>
        <a:bodyPr/>
        <a:lstStyle/>
        <a:p>
          <a:endParaRPr lang="en-US"/>
        </a:p>
      </dgm:t>
    </dgm:pt>
    <dgm:pt modelId="{D7C45855-814F-463B-850C-2FE94578E758}" type="pres">
      <dgm:prSet presAssocID="{B0012C50-707A-45CD-8688-F2F1B91F8DAA}" presName="linear" presStyleCnt="0">
        <dgm:presLayoutVars>
          <dgm:animLvl val="lvl"/>
          <dgm:resizeHandles val="exact"/>
        </dgm:presLayoutVars>
      </dgm:prSet>
      <dgm:spPr/>
      <dgm:t>
        <a:bodyPr/>
        <a:lstStyle/>
        <a:p>
          <a:endParaRPr lang="en-US"/>
        </a:p>
      </dgm:t>
    </dgm:pt>
    <dgm:pt modelId="{9A9DB695-9AD3-4CDD-85D4-BCD3906BE331}" type="pres">
      <dgm:prSet presAssocID="{33C6E3A8-83B0-4083-83D0-A266C154A999}" presName="parentText" presStyleLbl="node1" presStyleIdx="0" presStyleCnt="3">
        <dgm:presLayoutVars>
          <dgm:chMax val="0"/>
          <dgm:bulletEnabled val="1"/>
        </dgm:presLayoutVars>
      </dgm:prSet>
      <dgm:spPr/>
      <dgm:t>
        <a:bodyPr/>
        <a:lstStyle/>
        <a:p>
          <a:endParaRPr lang="en-US"/>
        </a:p>
      </dgm:t>
    </dgm:pt>
    <dgm:pt modelId="{6BD853A3-6081-47DD-8A72-2641BC903B23}" type="pres">
      <dgm:prSet presAssocID="{33C6E3A8-83B0-4083-83D0-A266C154A999}" presName="childText" presStyleLbl="revTx" presStyleIdx="0" presStyleCnt="3">
        <dgm:presLayoutVars>
          <dgm:bulletEnabled val="1"/>
        </dgm:presLayoutVars>
      </dgm:prSet>
      <dgm:spPr/>
      <dgm:t>
        <a:bodyPr/>
        <a:lstStyle/>
        <a:p>
          <a:endParaRPr lang="en-US"/>
        </a:p>
      </dgm:t>
    </dgm:pt>
    <dgm:pt modelId="{6C57C70C-F751-4079-A96A-5EA7F70D5AF7}" type="pres">
      <dgm:prSet presAssocID="{AF00E559-FE0C-4E18-9369-6E157372F226}" presName="parentText" presStyleLbl="node1" presStyleIdx="1" presStyleCnt="3">
        <dgm:presLayoutVars>
          <dgm:chMax val="0"/>
          <dgm:bulletEnabled val="1"/>
        </dgm:presLayoutVars>
      </dgm:prSet>
      <dgm:spPr/>
      <dgm:t>
        <a:bodyPr/>
        <a:lstStyle/>
        <a:p>
          <a:endParaRPr lang="en-US"/>
        </a:p>
      </dgm:t>
    </dgm:pt>
    <dgm:pt modelId="{7494ED53-1208-476A-BF2B-0BE273A377F3}" type="pres">
      <dgm:prSet presAssocID="{AF00E559-FE0C-4E18-9369-6E157372F226}" presName="childText" presStyleLbl="revTx" presStyleIdx="1" presStyleCnt="3">
        <dgm:presLayoutVars>
          <dgm:bulletEnabled val="1"/>
        </dgm:presLayoutVars>
      </dgm:prSet>
      <dgm:spPr/>
      <dgm:t>
        <a:bodyPr/>
        <a:lstStyle/>
        <a:p>
          <a:endParaRPr lang="en-US"/>
        </a:p>
      </dgm:t>
    </dgm:pt>
    <dgm:pt modelId="{F2F611E7-3CD7-4AF2-8BED-555504453BAB}" type="pres">
      <dgm:prSet presAssocID="{5262CEDD-EA8E-4963-B12E-FBDA4C2CA9EA}" presName="parentText" presStyleLbl="node1" presStyleIdx="2" presStyleCnt="3">
        <dgm:presLayoutVars>
          <dgm:chMax val="0"/>
          <dgm:bulletEnabled val="1"/>
        </dgm:presLayoutVars>
      </dgm:prSet>
      <dgm:spPr/>
      <dgm:t>
        <a:bodyPr/>
        <a:lstStyle/>
        <a:p>
          <a:endParaRPr lang="en-US"/>
        </a:p>
      </dgm:t>
    </dgm:pt>
    <dgm:pt modelId="{C5CC99D2-E4F7-4CA7-919E-ECD3FD4E2177}" type="pres">
      <dgm:prSet presAssocID="{5262CEDD-EA8E-4963-B12E-FBDA4C2CA9EA}" presName="childText" presStyleLbl="revTx" presStyleIdx="2" presStyleCnt="3">
        <dgm:presLayoutVars>
          <dgm:bulletEnabled val="1"/>
        </dgm:presLayoutVars>
      </dgm:prSet>
      <dgm:spPr/>
      <dgm:t>
        <a:bodyPr/>
        <a:lstStyle/>
        <a:p>
          <a:endParaRPr lang="en-US"/>
        </a:p>
      </dgm:t>
    </dgm:pt>
  </dgm:ptLst>
  <dgm:cxnLst>
    <dgm:cxn modelId="{74B95D4A-089F-4127-8F91-E54A7EDDD264}" srcId="{B0012C50-707A-45CD-8688-F2F1B91F8DAA}" destId="{5262CEDD-EA8E-4963-B12E-FBDA4C2CA9EA}" srcOrd="2" destOrd="0" parTransId="{E02B6F2C-AC61-4E3F-ACFC-94AC25A08B90}" sibTransId="{AAD40AFA-B9F2-4C91-BB12-D213F120C1FD}"/>
    <dgm:cxn modelId="{39253D2F-BA9F-4EB6-9B69-24849B248857}" type="presOf" srcId="{6273CE2C-8638-4581-A4E8-37F8DCBCE5B7}" destId="{7494ED53-1208-476A-BF2B-0BE273A377F3}" srcOrd="0" destOrd="1" presId="urn:microsoft.com/office/officeart/2005/8/layout/vList2"/>
    <dgm:cxn modelId="{3F088C47-6DFA-445D-A97D-2F04C2AC08F4}" type="presOf" srcId="{663F0613-F6A3-4F8F-B6F1-BFADDF5F289D}" destId="{6BD853A3-6081-47DD-8A72-2641BC903B23}" srcOrd="0" destOrd="0" presId="urn:microsoft.com/office/officeart/2005/8/layout/vList2"/>
    <dgm:cxn modelId="{B03A7603-96C1-4EC7-B4D2-9E195335A5C7}" srcId="{5262CEDD-EA8E-4963-B12E-FBDA4C2CA9EA}" destId="{8EF650AF-A669-4E52-8899-5DD4A1391F9B}" srcOrd="2" destOrd="0" parTransId="{BB4890AF-F473-4401-94F9-DDE18DE21B4E}" sibTransId="{02725468-07B2-49E7-AD21-FDEB8B033B81}"/>
    <dgm:cxn modelId="{F99F7080-1DFE-45B2-8721-B754E9984F1F}" type="presOf" srcId="{B0012C50-707A-45CD-8688-F2F1B91F8DAA}" destId="{D7C45855-814F-463B-850C-2FE94578E758}" srcOrd="0" destOrd="0" presId="urn:microsoft.com/office/officeart/2005/8/layout/vList2"/>
    <dgm:cxn modelId="{427DAB51-031B-426C-96FD-D18055AB2B75}" srcId="{33C6E3A8-83B0-4083-83D0-A266C154A999}" destId="{4E78E4AD-196E-498E-B207-D46CEC8A28C0}" srcOrd="2" destOrd="0" parTransId="{59927C81-3871-430E-A6A4-F5F8A25D2D4C}" sibTransId="{98A7FF15-F91A-412A-AE55-9142E3A1B0B1}"/>
    <dgm:cxn modelId="{A7A0B984-1BB1-4F88-88C0-93D92D22C888}" srcId="{B0012C50-707A-45CD-8688-F2F1B91F8DAA}" destId="{33C6E3A8-83B0-4083-83D0-A266C154A999}" srcOrd="0" destOrd="0" parTransId="{4A62A2BC-6F39-45B4-8D83-F21284B8CCEC}" sibTransId="{39196ADE-802C-44C2-99A8-A6897BED05CB}"/>
    <dgm:cxn modelId="{3E26FE05-C7D9-4E00-8C6A-1C41DE2356C3}" type="presOf" srcId="{5262CEDD-EA8E-4963-B12E-FBDA4C2CA9EA}" destId="{F2F611E7-3CD7-4AF2-8BED-555504453BAB}" srcOrd="0" destOrd="0" presId="urn:microsoft.com/office/officeart/2005/8/layout/vList2"/>
    <dgm:cxn modelId="{6A8F2646-AD35-4EA7-9EEF-477497FFA84B}" srcId="{AF00E559-FE0C-4E18-9369-6E157372F226}" destId="{B64B1218-0056-46DA-A650-E1959F52F81C}" srcOrd="0" destOrd="0" parTransId="{6A44A7C2-F388-4E28-B677-BEF2269E6B59}" sibTransId="{56625BB0-19AA-4785-846F-3F46E7EF5A5D}"/>
    <dgm:cxn modelId="{2EF91F39-01BB-44AE-BF02-3C64BF07DDAE}" srcId="{33C6E3A8-83B0-4083-83D0-A266C154A999}" destId="{A9011F49-CD3D-472A-A44F-D37C9BDBA847}" srcOrd="1" destOrd="0" parTransId="{004AA928-C9D4-4A58-8C37-32F92F3C53B3}" sibTransId="{2BB5E034-F2FB-49A2-9309-68842EEC3A20}"/>
    <dgm:cxn modelId="{C5EB548B-1359-4AD3-BE07-6863AA5CAC73}" type="presOf" srcId="{AF00E559-FE0C-4E18-9369-6E157372F226}" destId="{6C57C70C-F751-4079-A96A-5EA7F70D5AF7}" srcOrd="0" destOrd="0" presId="urn:microsoft.com/office/officeart/2005/8/layout/vList2"/>
    <dgm:cxn modelId="{57F031A0-2717-47C7-9C0C-79F53820FC81}" srcId="{5262CEDD-EA8E-4963-B12E-FBDA4C2CA9EA}" destId="{2E70597A-9736-4B23-8BCA-D7A70EB539FE}" srcOrd="1" destOrd="0" parTransId="{1982A618-212A-47E1-AFD9-56EADF51C3BE}" sibTransId="{A30DD853-1E09-4F21-B419-13B52806E546}"/>
    <dgm:cxn modelId="{C11633D0-2A36-4997-A9BD-51057CECA0D1}" srcId="{5262CEDD-EA8E-4963-B12E-FBDA4C2CA9EA}" destId="{C6B09564-EB0A-4A54-95B8-A8C871BDB73C}" srcOrd="0" destOrd="0" parTransId="{0FC4B9F1-8794-45C7-AB4C-78C55447ECEA}" sibTransId="{BF84DFE5-E6D9-4850-9E5C-0B76DD09F537}"/>
    <dgm:cxn modelId="{E193DB2B-FBBC-4864-8A22-381102C66AA1}" type="presOf" srcId="{B64B1218-0056-46DA-A650-E1959F52F81C}" destId="{7494ED53-1208-476A-BF2B-0BE273A377F3}" srcOrd="0" destOrd="0" presId="urn:microsoft.com/office/officeart/2005/8/layout/vList2"/>
    <dgm:cxn modelId="{CFAB22FB-A0E3-46FC-A377-B39B5C8FEFF2}" type="presOf" srcId="{33C6E3A8-83B0-4083-83D0-A266C154A999}" destId="{9A9DB695-9AD3-4CDD-85D4-BCD3906BE331}" srcOrd="0" destOrd="0" presId="urn:microsoft.com/office/officeart/2005/8/layout/vList2"/>
    <dgm:cxn modelId="{DB8EEAB0-ED98-47AE-A01A-FAE5E4878EF9}" srcId="{AF00E559-FE0C-4E18-9369-6E157372F226}" destId="{48F2BF66-209D-4ECE-9CA3-DAB6F42CD57F}" srcOrd="2" destOrd="0" parTransId="{3769BC3F-BD31-4DE7-8E06-94B3427F25BD}" sibTransId="{C545EACA-B69B-47D9-AFB0-6844BD941BB8}"/>
    <dgm:cxn modelId="{CF491714-EA03-4ACB-9DC1-F41F5A343D18}" type="presOf" srcId="{48F2BF66-209D-4ECE-9CA3-DAB6F42CD57F}" destId="{7494ED53-1208-476A-BF2B-0BE273A377F3}" srcOrd="0" destOrd="2" presId="urn:microsoft.com/office/officeart/2005/8/layout/vList2"/>
    <dgm:cxn modelId="{4DB4AFE8-22A5-4527-B44D-B3A34C145148}" type="presOf" srcId="{8EF650AF-A669-4E52-8899-5DD4A1391F9B}" destId="{C5CC99D2-E4F7-4CA7-919E-ECD3FD4E2177}" srcOrd="0" destOrd="2" presId="urn:microsoft.com/office/officeart/2005/8/layout/vList2"/>
    <dgm:cxn modelId="{D56B9F21-407C-420B-840D-0FD881D9C7BD}" srcId="{33C6E3A8-83B0-4083-83D0-A266C154A999}" destId="{663F0613-F6A3-4F8F-B6F1-BFADDF5F289D}" srcOrd="0" destOrd="0" parTransId="{7D3C2865-8815-4D21-9375-A457F10F83D7}" sibTransId="{A60CACB7-A842-4F3A-A831-ACF3FB49B06A}"/>
    <dgm:cxn modelId="{D225973C-D180-4672-BA60-5B41DD9F26F0}" type="presOf" srcId="{4E78E4AD-196E-498E-B207-D46CEC8A28C0}" destId="{6BD853A3-6081-47DD-8A72-2641BC903B23}" srcOrd="0" destOrd="2" presId="urn:microsoft.com/office/officeart/2005/8/layout/vList2"/>
    <dgm:cxn modelId="{5357F419-6E4A-435D-A4DB-484F88B9D650}" srcId="{B0012C50-707A-45CD-8688-F2F1B91F8DAA}" destId="{AF00E559-FE0C-4E18-9369-6E157372F226}" srcOrd="1" destOrd="0" parTransId="{D1944567-F4C5-4370-B53E-6566B1DCEFC8}" sibTransId="{AC5BFB1B-47C4-4C4C-9DEA-310773C53735}"/>
    <dgm:cxn modelId="{452BA96F-3F30-48A8-BC91-C7CB6AF00BCD}" type="presOf" srcId="{2E70597A-9736-4B23-8BCA-D7A70EB539FE}" destId="{C5CC99D2-E4F7-4CA7-919E-ECD3FD4E2177}" srcOrd="0" destOrd="1" presId="urn:microsoft.com/office/officeart/2005/8/layout/vList2"/>
    <dgm:cxn modelId="{53B13D1F-15FF-4CB1-ADCD-D90F2FB87DE8}" type="presOf" srcId="{C6B09564-EB0A-4A54-95B8-A8C871BDB73C}" destId="{C5CC99D2-E4F7-4CA7-919E-ECD3FD4E2177}" srcOrd="0" destOrd="0" presId="urn:microsoft.com/office/officeart/2005/8/layout/vList2"/>
    <dgm:cxn modelId="{CBDE5252-6C2D-4007-8F1F-CBFD3E87101D}" srcId="{AF00E559-FE0C-4E18-9369-6E157372F226}" destId="{6273CE2C-8638-4581-A4E8-37F8DCBCE5B7}" srcOrd="1" destOrd="0" parTransId="{0A888564-2922-4919-8192-B64A31E8F7E6}" sibTransId="{365B38F6-E217-4DF4-B2F0-DD3ED8E18C6B}"/>
    <dgm:cxn modelId="{3A6E8142-3ACE-4091-B5B5-830840D904CF}" type="presOf" srcId="{A9011F49-CD3D-472A-A44F-D37C9BDBA847}" destId="{6BD853A3-6081-47DD-8A72-2641BC903B23}" srcOrd="0" destOrd="1" presId="urn:microsoft.com/office/officeart/2005/8/layout/vList2"/>
    <dgm:cxn modelId="{16540E7A-17F2-4174-9073-CCDA9A91D59D}" type="presParOf" srcId="{D7C45855-814F-463B-850C-2FE94578E758}" destId="{9A9DB695-9AD3-4CDD-85D4-BCD3906BE331}" srcOrd="0" destOrd="0" presId="urn:microsoft.com/office/officeart/2005/8/layout/vList2"/>
    <dgm:cxn modelId="{2E43CC38-21E2-443F-8F46-97646F98D25C}" type="presParOf" srcId="{D7C45855-814F-463B-850C-2FE94578E758}" destId="{6BD853A3-6081-47DD-8A72-2641BC903B23}" srcOrd="1" destOrd="0" presId="urn:microsoft.com/office/officeart/2005/8/layout/vList2"/>
    <dgm:cxn modelId="{E6938E09-C3AD-426C-BA03-E7F116D7D811}" type="presParOf" srcId="{D7C45855-814F-463B-850C-2FE94578E758}" destId="{6C57C70C-F751-4079-A96A-5EA7F70D5AF7}" srcOrd="2" destOrd="0" presId="urn:microsoft.com/office/officeart/2005/8/layout/vList2"/>
    <dgm:cxn modelId="{70463E38-CA98-4D4E-8933-D548112A170B}" type="presParOf" srcId="{D7C45855-814F-463B-850C-2FE94578E758}" destId="{7494ED53-1208-476A-BF2B-0BE273A377F3}" srcOrd="3" destOrd="0" presId="urn:microsoft.com/office/officeart/2005/8/layout/vList2"/>
    <dgm:cxn modelId="{CE67B1E8-5ADD-4F57-B942-38C629E19559}" type="presParOf" srcId="{D7C45855-814F-463B-850C-2FE94578E758}" destId="{F2F611E7-3CD7-4AF2-8BED-555504453BAB}" srcOrd="4" destOrd="0" presId="urn:microsoft.com/office/officeart/2005/8/layout/vList2"/>
    <dgm:cxn modelId="{43570F58-4C89-43D5-809F-0EADDDCC5920}" type="presParOf" srcId="{D7C45855-814F-463B-850C-2FE94578E758}" destId="{C5CC99D2-E4F7-4CA7-919E-ECD3FD4E217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7EEF3-6D9B-4D17-ADC3-C1E04E4ECA6C}">
      <dsp:nvSpPr>
        <dsp:cNvPr id="0" name=""/>
        <dsp:cNvSpPr/>
      </dsp:nvSpPr>
      <dsp:spPr>
        <a:xfrm>
          <a:off x="0" y="2272714"/>
          <a:ext cx="9982200" cy="8774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p>
      </dsp:txBody>
      <dsp:txXfrm>
        <a:off x="0" y="2272714"/>
        <a:ext cx="2994660" cy="877484"/>
      </dsp:txXfrm>
    </dsp:sp>
    <dsp:sp modelId="{3B88215B-BC07-40C4-8DC2-55C1B82D8F50}">
      <dsp:nvSpPr>
        <dsp:cNvPr id="0" name=""/>
        <dsp:cNvSpPr/>
      </dsp:nvSpPr>
      <dsp:spPr>
        <a:xfrm>
          <a:off x="0" y="919396"/>
          <a:ext cx="9982200" cy="8753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endParaRPr lang="en-US" sz="3100" kern="1200" dirty="0"/>
        </a:p>
      </dsp:txBody>
      <dsp:txXfrm>
        <a:off x="0" y="919396"/>
        <a:ext cx="2994660" cy="875392"/>
      </dsp:txXfrm>
    </dsp:sp>
    <dsp:sp modelId="{DFB00CA1-3932-4837-AD14-3CD7E6E6FE83}">
      <dsp:nvSpPr>
        <dsp:cNvPr id="0" name=""/>
        <dsp:cNvSpPr/>
      </dsp:nvSpPr>
      <dsp:spPr>
        <a:xfrm>
          <a:off x="4580671" y="993073"/>
          <a:ext cx="3602676" cy="7294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ctr" defTabSz="1377950">
            <a:lnSpc>
              <a:spcPct val="90000"/>
            </a:lnSpc>
            <a:spcBef>
              <a:spcPct val="0"/>
            </a:spcBef>
            <a:spcAft>
              <a:spcPct val="35000"/>
            </a:spcAft>
          </a:pPr>
          <a:r>
            <a:rPr lang="en-US" sz="3100" u="none" kern="1200" dirty="0" smtClean="0"/>
            <a:t>EnterpriseTube</a:t>
          </a:r>
        </a:p>
      </dsp:txBody>
      <dsp:txXfrm>
        <a:off x="4602037" y="1014439"/>
        <a:ext cx="3559944" cy="686761"/>
      </dsp:txXfrm>
    </dsp:sp>
    <dsp:sp modelId="{F8807C12-0434-4E18-986C-72CEC8BF9F98}">
      <dsp:nvSpPr>
        <dsp:cNvPr id="0" name=""/>
        <dsp:cNvSpPr/>
      </dsp:nvSpPr>
      <dsp:spPr>
        <a:xfrm>
          <a:off x="3543583" y="1722567"/>
          <a:ext cx="2838426" cy="623096"/>
        </a:xfrm>
        <a:custGeom>
          <a:avLst/>
          <a:gdLst/>
          <a:ahLst/>
          <a:cxnLst/>
          <a:rect l="0" t="0" r="0" b="0"/>
          <a:pathLst>
            <a:path>
              <a:moveTo>
                <a:pt x="2838426" y="0"/>
              </a:moveTo>
              <a:lnTo>
                <a:pt x="2838426" y="311548"/>
              </a:lnTo>
              <a:lnTo>
                <a:pt x="0" y="311548"/>
              </a:lnTo>
              <a:lnTo>
                <a:pt x="0" y="62309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5CF08D-6216-4473-A47C-C74A968309B5}">
      <dsp:nvSpPr>
        <dsp:cNvPr id="0" name=""/>
        <dsp:cNvSpPr/>
      </dsp:nvSpPr>
      <dsp:spPr>
        <a:xfrm>
          <a:off x="2996463" y="2345664"/>
          <a:ext cx="1094240" cy="7294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n-US" sz="3100" kern="1200" dirty="0"/>
        </a:p>
      </dsp:txBody>
      <dsp:txXfrm>
        <a:off x="3017829" y="2367030"/>
        <a:ext cx="1051508" cy="686761"/>
      </dsp:txXfrm>
    </dsp:sp>
    <dsp:sp modelId="{AD53B8C2-1A4F-48C1-9944-59D27E82F923}">
      <dsp:nvSpPr>
        <dsp:cNvPr id="0" name=""/>
        <dsp:cNvSpPr/>
      </dsp:nvSpPr>
      <dsp:spPr>
        <a:xfrm>
          <a:off x="4966095" y="1722567"/>
          <a:ext cx="1415913" cy="623096"/>
        </a:xfrm>
        <a:custGeom>
          <a:avLst/>
          <a:gdLst/>
          <a:ahLst/>
          <a:cxnLst/>
          <a:rect l="0" t="0" r="0" b="0"/>
          <a:pathLst>
            <a:path>
              <a:moveTo>
                <a:pt x="1415913" y="0"/>
              </a:moveTo>
              <a:lnTo>
                <a:pt x="1415913" y="311548"/>
              </a:lnTo>
              <a:lnTo>
                <a:pt x="0" y="311548"/>
              </a:lnTo>
              <a:lnTo>
                <a:pt x="0" y="62309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D10DA4-AB76-4E11-86BB-9CC712751FBE}">
      <dsp:nvSpPr>
        <dsp:cNvPr id="0" name=""/>
        <dsp:cNvSpPr/>
      </dsp:nvSpPr>
      <dsp:spPr>
        <a:xfrm>
          <a:off x="4418975" y="2345664"/>
          <a:ext cx="1094240" cy="7294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a:p>
      </dsp:txBody>
      <dsp:txXfrm>
        <a:off x="4440341" y="2367030"/>
        <a:ext cx="1051508" cy="686761"/>
      </dsp:txXfrm>
    </dsp:sp>
    <dsp:sp modelId="{CFA62BA2-CEE7-46AE-86B7-64F1D016343D}">
      <dsp:nvSpPr>
        <dsp:cNvPr id="0" name=""/>
        <dsp:cNvSpPr/>
      </dsp:nvSpPr>
      <dsp:spPr>
        <a:xfrm>
          <a:off x="6336289" y="1722567"/>
          <a:ext cx="91440" cy="623096"/>
        </a:xfrm>
        <a:custGeom>
          <a:avLst/>
          <a:gdLst/>
          <a:ahLst/>
          <a:cxnLst/>
          <a:rect l="0" t="0" r="0" b="0"/>
          <a:pathLst>
            <a:path>
              <a:moveTo>
                <a:pt x="45720" y="0"/>
              </a:moveTo>
              <a:lnTo>
                <a:pt x="45720" y="311548"/>
              </a:lnTo>
              <a:lnTo>
                <a:pt x="52318" y="311548"/>
              </a:lnTo>
              <a:lnTo>
                <a:pt x="52318" y="62309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F327C-C245-4696-A626-6CEDE563A752}">
      <dsp:nvSpPr>
        <dsp:cNvPr id="0" name=""/>
        <dsp:cNvSpPr/>
      </dsp:nvSpPr>
      <dsp:spPr>
        <a:xfrm>
          <a:off x="5841487" y="2345664"/>
          <a:ext cx="1094240" cy="7294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n-US" sz="3100" kern="1200" dirty="0"/>
        </a:p>
      </dsp:txBody>
      <dsp:txXfrm>
        <a:off x="5862853" y="2367030"/>
        <a:ext cx="1051508" cy="686761"/>
      </dsp:txXfrm>
    </dsp:sp>
    <dsp:sp modelId="{55E8C413-57D7-4181-873B-EB5E2CE73AA2}">
      <dsp:nvSpPr>
        <dsp:cNvPr id="0" name=""/>
        <dsp:cNvSpPr/>
      </dsp:nvSpPr>
      <dsp:spPr>
        <a:xfrm>
          <a:off x="6382009" y="1722567"/>
          <a:ext cx="1429110" cy="623096"/>
        </a:xfrm>
        <a:custGeom>
          <a:avLst/>
          <a:gdLst/>
          <a:ahLst/>
          <a:cxnLst/>
          <a:rect l="0" t="0" r="0" b="0"/>
          <a:pathLst>
            <a:path>
              <a:moveTo>
                <a:pt x="0" y="0"/>
              </a:moveTo>
              <a:lnTo>
                <a:pt x="0" y="311548"/>
              </a:lnTo>
              <a:lnTo>
                <a:pt x="1429110" y="311548"/>
              </a:lnTo>
              <a:lnTo>
                <a:pt x="1429110" y="62309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9E1C7E-ACDE-4EDA-B6BE-B6EAC6333389}">
      <dsp:nvSpPr>
        <dsp:cNvPr id="0" name=""/>
        <dsp:cNvSpPr/>
      </dsp:nvSpPr>
      <dsp:spPr>
        <a:xfrm>
          <a:off x="7264000" y="2345664"/>
          <a:ext cx="1094240" cy="729493"/>
        </a:xfrm>
        <a:prstGeom prst="roundRect">
          <a:avLst>
            <a:gd name="adj" fmla="val 10000"/>
          </a:avLst>
        </a:prstGeom>
        <a:solidFill>
          <a:schemeClr val="accent2">
            <a:lumMod val="40000"/>
            <a:lumOff val="60000"/>
          </a:schemeClr>
        </a:solidFill>
        <a:ln w="1587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n-US" sz="3100" kern="1200" dirty="0"/>
        </a:p>
      </dsp:txBody>
      <dsp:txXfrm>
        <a:off x="7285366" y="2367030"/>
        <a:ext cx="1051508" cy="686761"/>
      </dsp:txXfrm>
    </dsp:sp>
    <dsp:sp modelId="{63458907-1BFD-4989-8523-98321D77B887}">
      <dsp:nvSpPr>
        <dsp:cNvPr id="0" name=""/>
        <dsp:cNvSpPr/>
      </dsp:nvSpPr>
      <dsp:spPr>
        <a:xfrm>
          <a:off x="6382009" y="1722567"/>
          <a:ext cx="2851622" cy="623096"/>
        </a:xfrm>
        <a:custGeom>
          <a:avLst/>
          <a:gdLst/>
          <a:ahLst/>
          <a:cxnLst/>
          <a:rect l="0" t="0" r="0" b="0"/>
          <a:pathLst>
            <a:path>
              <a:moveTo>
                <a:pt x="0" y="0"/>
              </a:moveTo>
              <a:lnTo>
                <a:pt x="0" y="311548"/>
              </a:lnTo>
              <a:lnTo>
                <a:pt x="2851622" y="311548"/>
              </a:lnTo>
              <a:lnTo>
                <a:pt x="2851622" y="62309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0E15AF-D07B-4214-BAF9-816B54AFECA6}">
      <dsp:nvSpPr>
        <dsp:cNvPr id="0" name=""/>
        <dsp:cNvSpPr/>
      </dsp:nvSpPr>
      <dsp:spPr>
        <a:xfrm>
          <a:off x="8686512" y="2345664"/>
          <a:ext cx="1094240" cy="729493"/>
        </a:xfrm>
        <a:prstGeom prst="roundRect">
          <a:avLst>
            <a:gd name="adj" fmla="val 10000"/>
          </a:avLst>
        </a:prstGeom>
        <a:solidFill>
          <a:schemeClr val="accent6">
            <a:lumMod val="40000"/>
            <a:lumOff val="60000"/>
          </a:schemeClr>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n-US" sz="3100" kern="1200" dirty="0"/>
        </a:p>
      </dsp:txBody>
      <dsp:txXfrm>
        <a:off x="8707878" y="2367030"/>
        <a:ext cx="1051508" cy="6867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DB695-9AD3-4CDD-85D4-BCD3906BE331}">
      <dsp:nvSpPr>
        <dsp:cNvPr id="0" name=""/>
        <dsp:cNvSpPr/>
      </dsp:nvSpPr>
      <dsp:spPr>
        <a:xfrm>
          <a:off x="0" y="115402"/>
          <a:ext cx="8839200"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100% Cloud</a:t>
          </a:r>
          <a:endParaRPr lang="en-US" sz="2100" kern="1200" dirty="0"/>
        </a:p>
      </dsp:txBody>
      <dsp:txXfrm>
        <a:off x="24588" y="139990"/>
        <a:ext cx="8790024" cy="454509"/>
      </dsp:txXfrm>
    </dsp:sp>
    <dsp:sp modelId="{6BD853A3-6081-47DD-8A72-2641BC903B23}">
      <dsp:nvSpPr>
        <dsp:cNvPr id="0" name=""/>
        <dsp:cNvSpPr/>
      </dsp:nvSpPr>
      <dsp:spPr>
        <a:xfrm>
          <a:off x="0" y="619087"/>
          <a:ext cx="8839200"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10-100,000+ Users, Canned Packages</a:t>
          </a:r>
          <a:endParaRPr lang="en-US" sz="1600" kern="1200" dirty="0"/>
        </a:p>
        <a:p>
          <a:pPr marL="171450" lvl="1" indent="-171450" algn="l" defTabSz="711200">
            <a:lnSpc>
              <a:spcPct val="90000"/>
            </a:lnSpc>
            <a:spcBef>
              <a:spcPct val="0"/>
            </a:spcBef>
            <a:spcAft>
              <a:spcPct val="20000"/>
            </a:spcAft>
            <a:buChar char="••"/>
          </a:pPr>
          <a:r>
            <a:rPr lang="en-US" sz="1600" kern="1200" dirty="0" smtClean="0"/>
            <a:t>Windows Azure Cloud, Azure Media Services</a:t>
          </a:r>
          <a:endParaRPr lang="en-US" sz="1600" kern="1200" dirty="0"/>
        </a:p>
        <a:p>
          <a:pPr marL="171450" lvl="1" indent="-171450" algn="l" defTabSz="711200">
            <a:lnSpc>
              <a:spcPct val="90000"/>
            </a:lnSpc>
            <a:spcBef>
              <a:spcPct val="0"/>
            </a:spcBef>
            <a:spcAft>
              <a:spcPct val="20000"/>
            </a:spcAft>
            <a:buChar char="••"/>
          </a:pPr>
          <a:r>
            <a:rPr lang="en-US" sz="1600" kern="1200" dirty="0" smtClean="0"/>
            <a:t>Instant Setup</a:t>
          </a:r>
          <a:endParaRPr lang="en-US" sz="1600" kern="1200" dirty="0"/>
        </a:p>
      </dsp:txBody>
      <dsp:txXfrm>
        <a:off x="0" y="619087"/>
        <a:ext cx="8839200" cy="825930"/>
      </dsp:txXfrm>
    </dsp:sp>
    <dsp:sp modelId="{6C57C70C-F751-4079-A96A-5EA7F70D5AF7}">
      <dsp:nvSpPr>
        <dsp:cNvPr id="0" name=""/>
        <dsp:cNvSpPr/>
      </dsp:nvSpPr>
      <dsp:spPr>
        <a:xfrm>
          <a:off x="0" y="1445017"/>
          <a:ext cx="8839200"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100% On-Premises</a:t>
          </a:r>
          <a:endParaRPr lang="en-US" sz="2100" kern="1200" dirty="0"/>
        </a:p>
      </dsp:txBody>
      <dsp:txXfrm>
        <a:off x="24588" y="1469605"/>
        <a:ext cx="8790024" cy="454509"/>
      </dsp:txXfrm>
    </dsp:sp>
    <dsp:sp modelId="{7494ED53-1208-476A-BF2B-0BE273A377F3}">
      <dsp:nvSpPr>
        <dsp:cNvPr id="0" name=""/>
        <dsp:cNvSpPr/>
      </dsp:nvSpPr>
      <dsp:spPr>
        <a:xfrm>
          <a:off x="0" y="1948702"/>
          <a:ext cx="8839200"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1000-100,000+ Users</a:t>
          </a:r>
          <a:endParaRPr lang="en-US" sz="1600" kern="1200" dirty="0"/>
        </a:p>
        <a:p>
          <a:pPr marL="171450" lvl="1" indent="-171450" algn="l" defTabSz="711200">
            <a:lnSpc>
              <a:spcPct val="90000"/>
            </a:lnSpc>
            <a:spcBef>
              <a:spcPct val="0"/>
            </a:spcBef>
            <a:spcAft>
              <a:spcPct val="20000"/>
            </a:spcAft>
            <a:buChar char="••"/>
          </a:pPr>
          <a:r>
            <a:rPr lang="en-US" sz="1600" kern="1200" dirty="0" smtClean="0"/>
            <a:t>Windows Server, Tailored Solution</a:t>
          </a:r>
          <a:endParaRPr lang="en-US" sz="1600" kern="1200" dirty="0"/>
        </a:p>
        <a:p>
          <a:pPr marL="171450" lvl="1" indent="-171450" algn="l" defTabSz="711200">
            <a:lnSpc>
              <a:spcPct val="90000"/>
            </a:lnSpc>
            <a:spcBef>
              <a:spcPct val="0"/>
            </a:spcBef>
            <a:spcAft>
              <a:spcPct val="20000"/>
            </a:spcAft>
            <a:buChar char="••"/>
          </a:pPr>
          <a:r>
            <a:rPr lang="en-US" sz="1600" kern="1200" dirty="0" smtClean="0"/>
            <a:t>Managed Implementation, Professional Services</a:t>
          </a:r>
          <a:endParaRPr lang="en-US" sz="1600" kern="1200" dirty="0"/>
        </a:p>
      </dsp:txBody>
      <dsp:txXfrm>
        <a:off x="0" y="1948702"/>
        <a:ext cx="8839200" cy="825930"/>
      </dsp:txXfrm>
    </dsp:sp>
    <dsp:sp modelId="{F2F611E7-3CD7-4AF2-8BED-555504453BAB}">
      <dsp:nvSpPr>
        <dsp:cNvPr id="0" name=""/>
        <dsp:cNvSpPr/>
      </dsp:nvSpPr>
      <dsp:spPr>
        <a:xfrm>
          <a:off x="0" y="2774631"/>
          <a:ext cx="8839200"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Hybrid</a:t>
          </a:r>
          <a:endParaRPr lang="en-US" sz="2100" kern="1200" dirty="0"/>
        </a:p>
      </dsp:txBody>
      <dsp:txXfrm>
        <a:off x="24588" y="2799219"/>
        <a:ext cx="8790024" cy="454509"/>
      </dsp:txXfrm>
    </dsp:sp>
    <dsp:sp modelId="{C5CC99D2-E4F7-4CA7-919E-ECD3FD4E2177}">
      <dsp:nvSpPr>
        <dsp:cNvPr id="0" name=""/>
        <dsp:cNvSpPr/>
      </dsp:nvSpPr>
      <dsp:spPr>
        <a:xfrm>
          <a:off x="0" y="3278317"/>
          <a:ext cx="8839200"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250 – 100,000+ users</a:t>
          </a:r>
          <a:endParaRPr lang="en-US" sz="1600" kern="1200" dirty="0"/>
        </a:p>
        <a:p>
          <a:pPr marL="171450" lvl="1" indent="-171450" algn="l" defTabSz="711200">
            <a:lnSpc>
              <a:spcPct val="90000"/>
            </a:lnSpc>
            <a:spcBef>
              <a:spcPct val="0"/>
            </a:spcBef>
            <a:spcAft>
              <a:spcPct val="20000"/>
            </a:spcAft>
            <a:buChar char="••"/>
          </a:pPr>
          <a:r>
            <a:rPr lang="en-US" sz="1600" kern="1200" dirty="0" smtClean="0"/>
            <a:t>VIDIZMO on Windows Azure Cloud, Integrates with On-Premise Enterprise Applications</a:t>
          </a:r>
        </a:p>
        <a:p>
          <a:pPr marL="171450" lvl="1" indent="-171450" algn="l" defTabSz="711200">
            <a:lnSpc>
              <a:spcPct val="90000"/>
            </a:lnSpc>
            <a:spcBef>
              <a:spcPct val="0"/>
            </a:spcBef>
            <a:spcAft>
              <a:spcPct val="20000"/>
            </a:spcAft>
            <a:buChar char="••"/>
          </a:pPr>
          <a:r>
            <a:rPr lang="en-US" sz="1600" kern="1200" dirty="0" smtClean="0"/>
            <a:t>Managed Implementation, Professional Services</a:t>
          </a:r>
        </a:p>
      </dsp:txBody>
      <dsp:txXfrm>
        <a:off x="0" y="3278317"/>
        <a:ext cx="8839200" cy="8259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AE68ACD7-B23B-4742-9F12-2CD8BC56853E}" type="datetimeFigureOut">
              <a:rPr lang="en-US" smtClean="0"/>
              <a:t>9/7/2016</a:t>
            </a:fld>
            <a:endParaRPr lang="en-US" dirty="0"/>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6D23A375-A99E-4FC7-9DB8-C6082EA655E7}" type="slidenum">
              <a:rPr lang="en-US" smtClean="0"/>
              <a:t>‹#›</a:t>
            </a:fld>
            <a:endParaRPr lang="en-US" dirty="0"/>
          </a:p>
        </p:txBody>
      </p:sp>
    </p:spTree>
    <p:extLst>
      <p:ext uri="{BB962C8B-B14F-4D97-AF65-F5344CB8AC3E}">
        <p14:creationId xmlns:p14="http://schemas.microsoft.com/office/powerpoint/2010/main" val="282905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4</a:t>
            </a:fld>
            <a:endParaRPr lang="en-US" dirty="0"/>
          </a:p>
        </p:txBody>
      </p:sp>
    </p:spTree>
    <p:extLst>
      <p:ext uri="{BB962C8B-B14F-4D97-AF65-F5344CB8AC3E}">
        <p14:creationId xmlns:p14="http://schemas.microsoft.com/office/powerpoint/2010/main" val="641548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94</a:t>
            </a:fld>
            <a:endParaRPr lang="en-US" dirty="0"/>
          </a:p>
        </p:txBody>
      </p:sp>
    </p:spTree>
    <p:extLst>
      <p:ext uri="{BB962C8B-B14F-4D97-AF65-F5344CB8AC3E}">
        <p14:creationId xmlns:p14="http://schemas.microsoft.com/office/powerpoint/2010/main" val="167476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95</a:t>
            </a:fld>
            <a:endParaRPr lang="en-US" dirty="0"/>
          </a:p>
        </p:txBody>
      </p:sp>
    </p:spTree>
    <p:extLst>
      <p:ext uri="{BB962C8B-B14F-4D97-AF65-F5344CB8AC3E}">
        <p14:creationId xmlns:p14="http://schemas.microsoft.com/office/powerpoint/2010/main" val="193341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96</a:t>
            </a:fld>
            <a:endParaRPr lang="en-US" dirty="0"/>
          </a:p>
        </p:txBody>
      </p:sp>
    </p:spTree>
    <p:extLst>
      <p:ext uri="{BB962C8B-B14F-4D97-AF65-F5344CB8AC3E}">
        <p14:creationId xmlns:p14="http://schemas.microsoft.com/office/powerpoint/2010/main" val="73285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97</a:t>
            </a:fld>
            <a:endParaRPr lang="en-US" dirty="0"/>
          </a:p>
        </p:txBody>
      </p:sp>
    </p:spTree>
    <p:extLst>
      <p:ext uri="{BB962C8B-B14F-4D97-AF65-F5344CB8AC3E}">
        <p14:creationId xmlns:p14="http://schemas.microsoft.com/office/powerpoint/2010/main" val="3737700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98</a:t>
            </a:fld>
            <a:endParaRPr lang="en-US" dirty="0"/>
          </a:p>
        </p:txBody>
      </p:sp>
    </p:spTree>
    <p:extLst>
      <p:ext uri="{BB962C8B-B14F-4D97-AF65-F5344CB8AC3E}">
        <p14:creationId xmlns:p14="http://schemas.microsoft.com/office/powerpoint/2010/main" val="353250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99</a:t>
            </a:fld>
            <a:endParaRPr lang="en-US" dirty="0"/>
          </a:p>
        </p:txBody>
      </p:sp>
    </p:spTree>
    <p:extLst>
      <p:ext uri="{BB962C8B-B14F-4D97-AF65-F5344CB8AC3E}">
        <p14:creationId xmlns:p14="http://schemas.microsoft.com/office/powerpoint/2010/main" val="2097160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100</a:t>
            </a:fld>
            <a:endParaRPr lang="en-US" dirty="0"/>
          </a:p>
        </p:txBody>
      </p:sp>
    </p:spTree>
    <p:extLst>
      <p:ext uri="{BB962C8B-B14F-4D97-AF65-F5344CB8AC3E}">
        <p14:creationId xmlns:p14="http://schemas.microsoft.com/office/powerpoint/2010/main" val="3631577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101</a:t>
            </a:fld>
            <a:endParaRPr lang="en-US" dirty="0"/>
          </a:p>
        </p:txBody>
      </p:sp>
    </p:spTree>
    <p:extLst>
      <p:ext uri="{BB962C8B-B14F-4D97-AF65-F5344CB8AC3E}">
        <p14:creationId xmlns:p14="http://schemas.microsoft.com/office/powerpoint/2010/main" val="2335856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102</a:t>
            </a:fld>
            <a:endParaRPr lang="en-US" dirty="0"/>
          </a:p>
        </p:txBody>
      </p:sp>
    </p:spTree>
    <p:extLst>
      <p:ext uri="{BB962C8B-B14F-4D97-AF65-F5344CB8AC3E}">
        <p14:creationId xmlns:p14="http://schemas.microsoft.com/office/powerpoint/2010/main" val="1927925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103</a:t>
            </a:fld>
            <a:endParaRPr lang="en-US" dirty="0"/>
          </a:p>
        </p:txBody>
      </p:sp>
    </p:spTree>
    <p:extLst>
      <p:ext uri="{BB962C8B-B14F-4D97-AF65-F5344CB8AC3E}">
        <p14:creationId xmlns:p14="http://schemas.microsoft.com/office/powerpoint/2010/main" val="121194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13</a:t>
            </a:fld>
            <a:endParaRPr lang="en-US" dirty="0"/>
          </a:p>
        </p:txBody>
      </p:sp>
    </p:spTree>
    <p:extLst>
      <p:ext uri="{BB962C8B-B14F-4D97-AF65-F5344CB8AC3E}">
        <p14:creationId xmlns:p14="http://schemas.microsoft.com/office/powerpoint/2010/main" val="2059840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104</a:t>
            </a:fld>
            <a:endParaRPr lang="en-US" dirty="0"/>
          </a:p>
        </p:txBody>
      </p:sp>
    </p:spTree>
    <p:extLst>
      <p:ext uri="{BB962C8B-B14F-4D97-AF65-F5344CB8AC3E}">
        <p14:creationId xmlns:p14="http://schemas.microsoft.com/office/powerpoint/2010/main" val="3883721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105</a:t>
            </a:fld>
            <a:endParaRPr lang="en-US" dirty="0"/>
          </a:p>
        </p:txBody>
      </p:sp>
    </p:spTree>
    <p:extLst>
      <p:ext uri="{BB962C8B-B14F-4D97-AF65-F5344CB8AC3E}">
        <p14:creationId xmlns:p14="http://schemas.microsoft.com/office/powerpoint/2010/main" val="265804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107</a:t>
            </a:fld>
            <a:endParaRPr lang="en-US" dirty="0"/>
          </a:p>
        </p:txBody>
      </p:sp>
    </p:spTree>
    <p:extLst>
      <p:ext uri="{BB962C8B-B14F-4D97-AF65-F5344CB8AC3E}">
        <p14:creationId xmlns:p14="http://schemas.microsoft.com/office/powerpoint/2010/main" val="777625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9/7/2016 5:16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109</a:t>
            </a:fld>
            <a:endParaRPr lang="en-US" dirty="0"/>
          </a:p>
        </p:txBody>
      </p:sp>
    </p:spTree>
    <p:extLst>
      <p:ext uri="{BB962C8B-B14F-4D97-AF65-F5344CB8AC3E}">
        <p14:creationId xmlns:p14="http://schemas.microsoft.com/office/powerpoint/2010/main" val="212679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21</a:t>
            </a:fld>
            <a:endParaRPr lang="en-US" dirty="0"/>
          </a:p>
        </p:txBody>
      </p:sp>
    </p:spTree>
    <p:extLst>
      <p:ext uri="{BB962C8B-B14F-4D97-AF65-F5344CB8AC3E}">
        <p14:creationId xmlns:p14="http://schemas.microsoft.com/office/powerpoint/2010/main" val="105622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87</a:t>
            </a:fld>
            <a:endParaRPr lang="en-US" dirty="0"/>
          </a:p>
        </p:txBody>
      </p:sp>
    </p:spTree>
    <p:extLst>
      <p:ext uri="{BB962C8B-B14F-4D97-AF65-F5344CB8AC3E}">
        <p14:creationId xmlns:p14="http://schemas.microsoft.com/office/powerpoint/2010/main" val="2544613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88</a:t>
            </a:fld>
            <a:endParaRPr lang="en-US" dirty="0"/>
          </a:p>
        </p:txBody>
      </p:sp>
    </p:spTree>
    <p:extLst>
      <p:ext uri="{BB962C8B-B14F-4D97-AF65-F5344CB8AC3E}">
        <p14:creationId xmlns:p14="http://schemas.microsoft.com/office/powerpoint/2010/main" val="293353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90</a:t>
            </a:fld>
            <a:endParaRPr lang="en-US" dirty="0"/>
          </a:p>
        </p:txBody>
      </p:sp>
    </p:spTree>
    <p:extLst>
      <p:ext uri="{BB962C8B-B14F-4D97-AF65-F5344CB8AC3E}">
        <p14:creationId xmlns:p14="http://schemas.microsoft.com/office/powerpoint/2010/main" val="111436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91</a:t>
            </a:fld>
            <a:endParaRPr lang="en-US" dirty="0"/>
          </a:p>
        </p:txBody>
      </p:sp>
    </p:spTree>
    <p:extLst>
      <p:ext uri="{BB962C8B-B14F-4D97-AF65-F5344CB8AC3E}">
        <p14:creationId xmlns:p14="http://schemas.microsoft.com/office/powerpoint/2010/main" val="1604297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92</a:t>
            </a:fld>
            <a:endParaRPr lang="en-US" dirty="0"/>
          </a:p>
        </p:txBody>
      </p:sp>
    </p:spTree>
    <p:extLst>
      <p:ext uri="{BB962C8B-B14F-4D97-AF65-F5344CB8AC3E}">
        <p14:creationId xmlns:p14="http://schemas.microsoft.com/office/powerpoint/2010/main" val="63604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3A375-A99E-4FC7-9DB8-C6082EA655E7}" type="slidenum">
              <a:rPr lang="en-US" smtClean="0"/>
              <a:t>93</a:t>
            </a:fld>
            <a:endParaRPr lang="en-US" dirty="0"/>
          </a:p>
        </p:txBody>
      </p:sp>
    </p:spTree>
    <p:extLst>
      <p:ext uri="{BB962C8B-B14F-4D97-AF65-F5344CB8AC3E}">
        <p14:creationId xmlns:p14="http://schemas.microsoft.com/office/powerpoint/2010/main" val="2357244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5" name="Footer Placeholder 4"/>
          <p:cNvSpPr>
            <a:spLocks noGrp="1"/>
          </p:cNvSpPr>
          <p:nvPr>
            <p:ph type="ftr" sz="quarter" idx="11"/>
          </p:nvPr>
        </p:nvSpPr>
        <p:spPr/>
        <p:txBody>
          <a:bodyPr/>
          <a:lstStyle/>
          <a:p>
            <a:r>
              <a:rPr lang="en-US" dirty="0" smtClean="0"/>
              <a:t>Confidential. Please do not distribute outside your organization without prior consent from vidizmo.</a:t>
            </a:r>
            <a:endParaRPr lang="en-US" dirty="0"/>
          </a:p>
        </p:txBody>
      </p:sp>
      <p:sp>
        <p:nvSpPr>
          <p:cNvPr id="6" name="Slide Number Placeholder 5"/>
          <p:cNvSpPr>
            <a:spLocks noGrp="1"/>
          </p:cNvSpPr>
          <p:nvPr>
            <p:ph type="sldNum" sz="quarter" idx="12"/>
          </p:nvPr>
        </p:nvSpPr>
        <p:spPr/>
        <p:txBody>
          <a:bodyPr/>
          <a:lstStyle/>
          <a:p>
            <a:fld id="{72415C4D-0A5A-414D-A394-ADD204A12A4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4483" y="76201"/>
            <a:ext cx="2076160" cy="381000"/>
          </a:xfrm>
          <a:prstGeom prst="rect">
            <a:avLst/>
          </a:prstGeom>
        </p:spPr>
      </p:pic>
    </p:spTree>
    <p:extLst>
      <p:ext uri="{BB962C8B-B14F-4D97-AF65-F5344CB8AC3E}">
        <p14:creationId xmlns:p14="http://schemas.microsoft.com/office/powerpoint/2010/main" val="37798143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5" name="Footer Placeholder 4"/>
          <p:cNvSpPr>
            <a:spLocks noGrp="1"/>
          </p:cNvSpPr>
          <p:nvPr>
            <p:ph type="ftr" sz="quarter" idx="11"/>
          </p:nvPr>
        </p:nvSpPr>
        <p:spPr/>
        <p:txBody>
          <a:bodyPr/>
          <a:lstStyle/>
          <a:p>
            <a:r>
              <a:rPr lang="en-US" dirty="0" smtClean="0"/>
              <a:t>Confidential. Please do not distribute outside your organization without prior consent from vidizmo.</a:t>
            </a:r>
          </a:p>
        </p:txBody>
      </p:sp>
      <p:sp>
        <p:nvSpPr>
          <p:cNvPr id="6" name="Slide Number Placeholder 5"/>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41133308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361506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3"/>
            <a:ext cx="11151917" cy="757131"/>
          </a:xfrm>
        </p:spPr>
        <p:txBody>
          <a:bodyPr/>
          <a:lstStyle>
            <a:lvl1pPr>
              <a:defRPr sz="41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2382" indent="0">
              <a:spcBef>
                <a:spcPts val="0"/>
              </a:spcBef>
              <a:spcAft>
                <a:spcPts val="675"/>
              </a:spcAft>
              <a:buSzPct val="80000"/>
              <a:buFont typeface="Arial" pitchFamily="34" charset="0"/>
              <a:buNone/>
              <a:defRPr sz="3000" spc="-75" baseline="0">
                <a:gradFill>
                  <a:gsLst>
                    <a:gs pos="0">
                      <a:srgbClr val="595959"/>
                    </a:gs>
                    <a:gs pos="86000">
                      <a:srgbClr val="595959"/>
                    </a:gs>
                  </a:gsLst>
                  <a:lin ang="5400000" scaled="0"/>
                </a:gradFill>
                <a:latin typeface="Segoe UI Light" pitchFamily="34" charset="0"/>
              </a:defRPr>
            </a:lvl1pPr>
            <a:lvl2pPr marL="2382" indent="0">
              <a:spcBef>
                <a:spcPts val="0"/>
              </a:spcBef>
              <a:buSzPct val="80000"/>
              <a:buFont typeface="Arial" pitchFamily="34" charset="0"/>
              <a:buNone/>
              <a:defRPr sz="1500" spc="-38" baseline="0">
                <a:gradFill>
                  <a:gsLst>
                    <a:gs pos="0">
                      <a:srgbClr val="595959"/>
                    </a:gs>
                    <a:gs pos="86000">
                      <a:srgbClr val="595959"/>
                    </a:gs>
                  </a:gsLst>
                  <a:lin ang="5400000" scaled="0"/>
                </a:gradFill>
              </a:defRPr>
            </a:lvl2pPr>
            <a:lvl3pPr marL="943918" indent="-30234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396" indent="-25948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5751" indent="-2523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pic>
        <p:nvPicPr>
          <p:cNvPr id="4" name="Picture 3"/>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8818" y="6372550"/>
            <a:ext cx="1682359" cy="195501"/>
          </a:xfrm>
          <a:prstGeom prst="rect">
            <a:avLst/>
          </a:prstGeom>
        </p:spPr>
      </p:pic>
    </p:spTree>
    <p:extLst>
      <p:ext uri="{BB962C8B-B14F-4D97-AF65-F5344CB8AC3E}">
        <p14:creationId xmlns:p14="http://schemas.microsoft.com/office/powerpoint/2010/main" val="24577568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5" name="Footer Placeholder 4"/>
          <p:cNvSpPr>
            <a:spLocks noGrp="1"/>
          </p:cNvSpPr>
          <p:nvPr>
            <p:ph type="ftr" sz="quarter" idx="11"/>
          </p:nvPr>
        </p:nvSpPr>
        <p:spPr/>
        <p:txBody>
          <a:bodyPr/>
          <a:lstStyle/>
          <a:p>
            <a:r>
              <a:rPr lang="en-US" dirty="0" smtClean="0"/>
              <a:t>Confidential. Please do not distribute outside your organization without prior consent from vidizmo.</a:t>
            </a:r>
          </a:p>
        </p:txBody>
      </p:sp>
      <p:sp>
        <p:nvSpPr>
          <p:cNvPr id="6" name="Slide Number Placeholder 5"/>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42450006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5" name="Footer Placeholder 4"/>
          <p:cNvSpPr>
            <a:spLocks noGrp="1"/>
          </p:cNvSpPr>
          <p:nvPr>
            <p:ph type="ftr" sz="quarter" idx="11"/>
          </p:nvPr>
        </p:nvSpPr>
        <p:spPr/>
        <p:txBody>
          <a:bodyPr/>
          <a:lstStyle/>
          <a:p>
            <a:r>
              <a:rPr lang="en-US" dirty="0" smtClean="0"/>
              <a:t>Confidential. Please do not distribute outside your organization without prior consent from vidizmo.</a:t>
            </a:r>
            <a:endParaRPr lang="en-US" dirty="0"/>
          </a:p>
        </p:txBody>
      </p:sp>
      <p:sp>
        <p:nvSpPr>
          <p:cNvPr id="6" name="Slide Number Placeholder 5"/>
          <p:cNvSpPr>
            <a:spLocks noGrp="1"/>
          </p:cNvSpPr>
          <p:nvPr>
            <p:ph type="sldNum" sz="quarter" idx="12"/>
          </p:nvPr>
        </p:nvSpPr>
        <p:spPr/>
        <p:txBody>
          <a:bodyPr/>
          <a:lstStyle/>
          <a:p>
            <a:fld id="{72415C4D-0A5A-414D-A394-ADD204A12A4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4483" y="76201"/>
            <a:ext cx="2076160" cy="381000"/>
          </a:xfrm>
          <a:prstGeom prst="rect">
            <a:avLst/>
          </a:prstGeom>
        </p:spPr>
      </p:pic>
    </p:spTree>
    <p:extLst>
      <p:ext uri="{BB962C8B-B14F-4D97-AF65-F5344CB8AC3E}">
        <p14:creationId xmlns:p14="http://schemas.microsoft.com/office/powerpoint/2010/main" val="37264111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6" name="Footer Placeholder 5"/>
          <p:cNvSpPr>
            <a:spLocks noGrp="1"/>
          </p:cNvSpPr>
          <p:nvPr>
            <p:ph type="ftr" sz="quarter" idx="11"/>
          </p:nvPr>
        </p:nvSpPr>
        <p:spPr/>
        <p:txBody>
          <a:bodyPr/>
          <a:lstStyle/>
          <a:p>
            <a:r>
              <a:rPr lang="en-US" dirty="0" smtClean="0"/>
              <a:t>Confidential. Please do not distribute outside your organization without prior consent from vidizmo.</a:t>
            </a:r>
          </a:p>
        </p:txBody>
      </p:sp>
      <p:sp>
        <p:nvSpPr>
          <p:cNvPr id="7" name="Slide Number Placeholder 6"/>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42627674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8" name="Footer Placeholder 7"/>
          <p:cNvSpPr>
            <a:spLocks noGrp="1"/>
          </p:cNvSpPr>
          <p:nvPr>
            <p:ph type="ftr" sz="quarter" idx="11"/>
          </p:nvPr>
        </p:nvSpPr>
        <p:spPr/>
        <p:txBody>
          <a:bodyPr/>
          <a:lstStyle/>
          <a:p>
            <a:r>
              <a:rPr lang="en-US" dirty="0" smtClean="0"/>
              <a:t>Confidential. Please do not distribute outside your organization without prior consent from vidizmo.</a:t>
            </a:r>
          </a:p>
        </p:txBody>
      </p:sp>
      <p:sp>
        <p:nvSpPr>
          <p:cNvPr id="9" name="Slide Number Placeholder 8"/>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17972824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4" name="Footer Placeholder 3"/>
          <p:cNvSpPr>
            <a:spLocks noGrp="1"/>
          </p:cNvSpPr>
          <p:nvPr>
            <p:ph type="ftr" sz="quarter" idx="11"/>
          </p:nvPr>
        </p:nvSpPr>
        <p:spPr/>
        <p:txBody>
          <a:bodyPr/>
          <a:lstStyle/>
          <a:p>
            <a:r>
              <a:rPr lang="en-US" dirty="0" smtClean="0"/>
              <a:t>Confidential. Please do not distribute outside your organization without prior consent from vidizmo.</a:t>
            </a:r>
          </a:p>
        </p:txBody>
      </p:sp>
      <p:sp>
        <p:nvSpPr>
          <p:cNvPr id="5" name="Slide Number Placeholder 4"/>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38176298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38132866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E50CFAD-E86B-4E1C-B06B-918A2271D68B}" type="datetimeFigureOut">
              <a:rPr lang="en-US" smtClean="0"/>
              <a:t>9/7/2016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2415C4D-0A5A-414D-A394-ADD204A12A4F}" type="slidenum">
              <a:rPr lang="en-US" smtClean="0"/>
              <a:t>‹#›</a:t>
            </a:fld>
            <a:endParaRPr lang="en-US" dirty="0"/>
          </a:p>
        </p:txBody>
      </p:sp>
    </p:spTree>
    <p:extLst>
      <p:ext uri="{BB962C8B-B14F-4D97-AF65-F5344CB8AC3E}">
        <p14:creationId xmlns:p14="http://schemas.microsoft.com/office/powerpoint/2010/main" val="20077859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0CFAD-E86B-4E1C-B06B-918A2271D68B}" type="datetimeFigureOut">
              <a:rPr lang="en-US" smtClean="0"/>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415C4D-0A5A-414D-A394-ADD204A12A4F}" type="slidenum">
              <a:rPr lang="en-US" smtClean="0"/>
              <a:t>‹#›</a:t>
            </a:fld>
            <a:endParaRPr lang="en-US" dirty="0"/>
          </a:p>
        </p:txBody>
      </p:sp>
    </p:spTree>
    <p:extLst>
      <p:ext uri="{BB962C8B-B14F-4D97-AF65-F5344CB8AC3E}">
        <p14:creationId xmlns:p14="http://schemas.microsoft.com/office/powerpoint/2010/main" val="1671932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E50CFAD-E86B-4E1C-B06B-918A2271D68B}" type="datetimeFigureOut">
              <a:rPr lang="en-US" smtClean="0"/>
              <a:t>9/7/2016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Confidential. Please do not distribute outside your organization without prior consent from vidizmo.</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2415C4D-0A5A-414D-A394-ADD204A12A4F}"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214483" y="76201"/>
            <a:ext cx="2076160" cy="381000"/>
          </a:xfrm>
          <a:prstGeom prst="rect">
            <a:avLst/>
          </a:prstGeom>
        </p:spPr>
      </p:pic>
    </p:spTree>
    <p:extLst>
      <p:ext uri="{BB962C8B-B14F-4D97-AF65-F5344CB8AC3E}">
        <p14:creationId xmlns:p14="http://schemas.microsoft.com/office/powerpoint/2010/main" val="33666931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adeem.khan@Vidizmo.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10.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5.xml.rels><?xml version="1.0" encoding="UTF-8" standalone="yes"?>
<Relationships xmlns="http://schemas.openxmlformats.org/package/2006/relationships"><Relationship Id="rId2" Type="http://schemas.openxmlformats.org/officeDocument/2006/relationships/hyperlink" Target="mailto:Nadeem.khan@Vidizmo.com"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jpeg"/><Relationship Id="rId26" Type="http://schemas.openxmlformats.org/officeDocument/2006/relationships/image" Target="../media/image50.jpg"/><Relationship Id="rId3" Type="http://schemas.openxmlformats.org/officeDocument/2006/relationships/image" Target="../media/image27.gif"/><Relationship Id="rId21" Type="http://schemas.openxmlformats.org/officeDocument/2006/relationships/image" Target="../media/image45.pn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26.jpe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jpeg"/><Relationship Id="rId32" Type="http://schemas.openxmlformats.org/officeDocument/2006/relationships/image" Target="../media/image56.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jp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jp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 Id="rId22" Type="http://schemas.openxmlformats.org/officeDocument/2006/relationships/image" Target="../media/image46.png"/><Relationship Id="rId27" Type="http://schemas.openxmlformats.org/officeDocument/2006/relationships/image" Target="../media/image51.jpg"/><Relationship Id="rId30"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66.png"/><Relationship Id="rId26" Type="http://schemas.openxmlformats.org/officeDocument/2006/relationships/image" Target="../media/image72.png"/><Relationship Id="rId3" Type="http://schemas.openxmlformats.org/officeDocument/2006/relationships/notesSlide" Target="../notesSlides/notesSlide2.xml"/><Relationship Id="rId21" Type="http://schemas.openxmlformats.org/officeDocument/2006/relationships/image" Target="../media/image68.pn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65.png"/><Relationship Id="rId25" Type="http://schemas.openxmlformats.org/officeDocument/2006/relationships/image" Target="../media/image71.png"/><Relationship Id="rId2" Type="http://schemas.openxmlformats.org/officeDocument/2006/relationships/slideLayout" Target="../slideLayouts/slideLayout7.xml"/><Relationship Id="rId16" Type="http://schemas.openxmlformats.org/officeDocument/2006/relationships/image" Target="../media/image64.png"/><Relationship Id="rId20" Type="http://schemas.openxmlformats.org/officeDocument/2006/relationships/image" Target="../media/image14.png"/><Relationship Id="rId29" Type="http://schemas.openxmlformats.org/officeDocument/2006/relationships/image" Target="../media/image75.png"/><Relationship Id="rId1" Type="http://schemas.openxmlformats.org/officeDocument/2006/relationships/tags" Target="../tags/tag3.xml"/><Relationship Id="rId6" Type="http://schemas.openxmlformats.org/officeDocument/2006/relationships/image" Target="../media/image59.png"/><Relationship Id="rId11" Type="http://schemas.openxmlformats.org/officeDocument/2006/relationships/image" Target="../media/image62.jpeg"/><Relationship Id="rId24" Type="http://schemas.openxmlformats.org/officeDocument/2006/relationships/image" Target="../media/image70.jpeg"/><Relationship Id="rId5" Type="http://schemas.openxmlformats.org/officeDocument/2006/relationships/image" Target="../media/image58.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74.png"/><Relationship Id="rId10" Type="http://schemas.openxmlformats.org/officeDocument/2006/relationships/image" Target="../media/image61.jpeg"/><Relationship Id="rId19" Type="http://schemas.openxmlformats.org/officeDocument/2006/relationships/image" Target="../media/image67.png"/><Relationship Id="rId31" Type="http://schemas.openxmlformats.org/officeDocument/2006/relationships/image" Target="../media/image77.jpg"/><Relationship Id="rId4" Type="http://schemas.openxmlformats.org/officeDocument/2006/relationships/image" Target="../media/image57.png"/><Relationship Id="rId9" Type="http://schemas.openxmlformats.org/officeDocument/2006/relationships/image" Target="../media/image60.jpeg"/><Relationship Id="rId14" Type="http://schemas.openxmlformats.org/officeDocument/2006/relationships/image" Target="../media/image63.png"/><Relationship Id="rId22" Type="http://schemas.openxmlformats.org/officeDocument/2006/relationships/image" Target="../media/image69.png"/><Relationship Id="rId27" Type="http://schemas.openxmlformats.org/officeDocument/2006/relationships/image" Target="../media/image73.png"/><Relationship Id="rId30"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vidizmo.com/products/compare/"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hyperlink" Target="http://www.vidizmo.com/" TargetMode="Externa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8.xml"/><Relationship Id="rId5" Type="http://schemas.openxmlformats.org/officeDocument/2006/relationships/image" Target="../media/image87.jpg"/><Relationship Id="rId4" Type="http://schemas.openxmlformats.org/officeDocument/2006/relationships/image" Target="../media/image86.jpg"/></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diagramColors" Target="../diagrams/colors1.xml"/><Relationship Id="rId12" Type="http://schemas.openxmlformats.org/officeDocument/2006/relationships/image" Target="../media/image15.png"/><Relationship Id="rId2" Type="http://schemas.openxmlformats.org/officeDocument/2006/relationships/slideLayout" Target="../slideLayouts/slideLayout6.xml"/><Relationship Id="rId16" Type="http://schemas.openxmlformats.org/officeDocument/2006/relationships/hyperlink" Target="http://video.lexcorpinc.com/" TargetMode="External"/><Relationship Id="rId1" Type="http://schemas.openxmlformats.org/officeDocument/2006/relationships/tags" Target="../tags/tag1.xml"/><Relationship Id="rId6" Type="http://schemas.openxmlformats.org/officeDocument/2006/relationships/diagramQuickStyle" Target="../diagrams/quickStyle1.xml"/><Relationship Id="rId11" Type="http://schemas.openxmlformats.org/officeDocument/2006/relationships/image" Target="../media/image14.png"/><Relationship Id="rId5" Type="http://schemas.openxmlformats.org/officeDocument/2006/relationships/diagramLayout" Target="../diagrams/layout1.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12.wmf"/></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149.png"/><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432048"/>
          </a:xfrm>
        </p:spPr>
        <p:txBody>
          <a:bodyPr>
            <a:normAutofit fontScale="90000"/>
          </a:bodyPr>
          <a:lstStyle/>
          <a:p>
            <a:pPr algn="r"/>
            <a:r>
              <a:rPr lang="en-US" sz="6700" dirty="0"/>
              <a:t/>
            </a:r>
            <a:br>
              <a:rPr lang="en-US" sz="6700" dirty="0"/>
            </a:br>
            <a:r>
              <a:rPr lang="en-US" sz="6700" dirty="0" err="1" smtClean="0"/>
              <a:t>Enterprise</a:t>
            </a:r>
            <a:r>
              <a:rPr lang="en-US" sz="6700" dirty="0" err="1" smtClean="0">
                <a:solidFill>
                  <a:srgbClr val="00B0F0"/>
                </a:solidFill>
              </a:rPr>
              <a:t>Tube</a:t>
            </a:r>
            <a:r>
              <a:rPr lang="en-US" sz="6700" dirty="0" smtClean="0">
                <a:solidFill>
                  <a:srgbClr val="00B0F0"/>
                </a:solidFill>
              </a:rPr>
              <a:t/>
            </a:r>
            <a:br>
              <a:rPr lang="en-US" sz="6700" dirty="0" smtClean="0">
                <a:solidFill>
                  <a:srgbClr val="00B0F0"/>
                </a:solidFill>
              </a:rPr>
            </a:br>
            <a:r>
              <a:rPr lang="en-US" sz="6700" dirty="0" smtClean="0">
                <a:solidFill>
                  <a:srgbClr val="00B0F0"/>
                </a:solidFill>
              </a:rPr>
              <a:t>Premium</a:t>
            </a:r>
            <a:r>
              <a:rPr lang="en-US" dirty="0" smtClean="0"/>
              <a:t/>
            </a:r>
            <a:br>
              <a:rPr lang="en-US" dirty="0" smtClean="0"/>
            </a:br>
            <a:r>
              <a:rPr lang="en-US" dirty="0" smtClean="0"/>
              <a:t/>
            </a:r>
            <a:br>
              <a:rPr lang="en-US" dirty="0" smtClean="0"/>
            </a:br>
            <a:r>
              <a:rPr lang="en-US" sz="1600" u="sng" dirty="0"/>
              <a:t>Animated Slides </a:t>
            </a:r>
            <a:br>
              <a:rPr lang="en-US" sz="1600" u="sng" dirty="0"/>
            </a:br>
            <a:r>
              <a:rPr lang="en-US" sz="1600" u="sng" dirty="0"/>
              <a:t>Please hit‘F5’ or Click Start Slide Show</a:t>
            </a:r>
            <a:endParaRPr lang="en-US" sz="4400" u="sng" dirty="0"/>
          </a:p>
        </p:txBody>
      </p:sp>
      <p:sp>
        <p:nvSpPr>
          <p:cNvPr id="3" name="Subtitle 2"/>
          <p:cNvSpPr>
            <a:spLocks noGrp="1"/>
          </p:cNvSpPr>
          <p:nvPr>
            <p:ph type="subTitle" idx="1"/>
          </p:nvPr>
        </p:nvSpPr>
        <p:spPr>
          <a:xfrm>
            <a:off x="1219200" y="4495800"/>
            <a:ext cx="9936480" cy="1676400"/>
          </a:xfrm>
        </p:spPr>
        <p:txBody>
          <a:bodyPr>
            <a:normAutofit fontScale="92500" lnSpcReduction="20000"/>
          </a:bodyPr>
          <a:lstStyle/>
          <a:p>
            <a:endParaRPr lang="en-US" b="1" dirty="0" smtClean="0"/>
          </a:p>
          <a:p>
            <a:r>
              <a:rPr lang="en-US" b="1" dirty="0" smtClean="0"/>
              <a:t>NADEEM </a:t>
            </a:r>
            <a:r>
              <a:rPr lang="en-US" b="1" dirty="0"/>
              <a:t>KHAN</a:t>
            </a:r>
            <a:r>
              <a:rPr lang="en-US" dirty="0"/>
              <a:t>, VP </a:t>
            </a:r>
            <a:r>
              <a:rPr lang="en-US" dirty="0" smtClean="0"/>
              <a:t>Sales</a:t>
            </a:r>
          </a:p>
          <a:p>
            <a:r>
              <a:rPr lang="en-US" dirty="0" smtClean="0">
                <a:hlinkClick r:id="rId2"/>
              </a:rPr>
              <a:t>email/Skype for Business: Nadeem.khan@Vidizmo.com</a:t>
            </a:r>
            <a:endParaRPr lang="en-US" dirty="0" smtClean="0"/>
          </a:p>
          <a:p>
            <a:r>
              <a:rPr lang="en-US" dirty="0" err="1" smtClean="0"/>
              <a:t>Whatsapp</a:t>
            </a:r>
            <a:r>
              <a:rPr lang="en-US" dirty="0" smtClean="0"/>
              <a:t> &amp; Cell Phone: +1 703 731 2925</a:t>
            </a:r>
          </a:p>
          <a:p>
            <a:endParaRPr lang="en-US" dirty="0" smtClean="0"/>
          </a:p>
          <a:p>
            <a:endParaRPr lang="en-US" b="1" dirty="0" smtClean="0"/>
          </a:p>
        </p:txBody>
      </p:sp>
      <p:sp>
        <p:nvSpPr>
          <p:cNvPr id="4" name="TextBox 3"/>
          <p:cNvSpPr txBox="1"/>
          <p:nvPr/>
        </p:nvSpPr>
        <p:spPr>
          <a:xfrm>
            <a:off x="1295400" y="435786"/>
            <a:ext cx="3543300" cy="646331"/>
          </a:xfrm>
          <a:prstGeom prst="rect">
            <a:avLst/>
          </a:prstGeom>
          <a:noFill/>
        </p:spPr>
        <p:txBody>
          <a:bodyPr wrap="square" rtlCol="0">
            <a:spAutoFit/>
          </a:bodyPr>
          <a:lstStyle/>
          <a:p>
            <a:r>
              <a:rPr lang="en-US" dirty="0"/>
              <a:t>VIDIZMO </a:t>
            </a:r>
            <a:r>
              <a:rPr lang="en-US" dirty="0" smtClean="0"/>
              <a:t>Products</a:t>
            </a:r>
            <a:r>
              <a:rPr lang="en-US" dirty="0"/>
              <a:t/>
            </a:r>
            <a:br>
              <a:rPr lang="en-US" dirty="0"/>
            </a:br>
            <a:r>
              <a:rPr lang="en-US" i="1" dirty="0"/>
              <a:t>Features vary for each product</a:t>
            </a:r>
            <a:endParaRPr lang="en-US" dirty="0"/>
          </a:p>
        </p:txBody>
      </p:sp>
    </p:spTree>
    <p:extLst>
      <p:ext uri="{BB962C8B-B14F-4D97-AF65-F5344CB8AC3E}">
        <p14:creationId xmlns:p14="http://schemas.microsoft.com/office/powerpoint/2010/main" val="2884219234"/>
      </p:ext>
    </p:extLst>
  </p:cSld>
  <p:clrMapOvr>
    <a:masterClrMapping/>
  </p:clrMapOvr>
  <mc:AlternateContent xmlns:mc="http://schemas.openxmlformats.org/markup-compatibility/2006" xmlns:p14="http://schemas.microsoft.com/office/powerpoint/2010/main">
    <mc:Choice Requires="p14">
      <p:transition spd="slow" p14:dur="2000" advTm="1320"/>
    </mc:Choice>
    <mc:Fallback xmlns="">
      <p:transition spd="slow" advTm="132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764" y="2286000"/>
            <a:ext cx="5029200" cy="1844482"/>
          </a:xfrm>
          <a:prstGeom prst="rect">
            <a:avLst/>
          </a:prstGeom>
        </p:spPr>
      </p:pic>
      <p:sp>
        <p:nvSpPr>
          <p:cNvPr id="6" name="TextBox 5"/>
          <p:cNvSpPr txBox="1"/>
          <p:nvPr/>
        </p:nvSpPr>
        <p:spPr>
          <a:xfrm>
            <a:off x="2454564" y="3761150"/>
            <a:ext cx="1752600" cy="369332"/>
          </a:xfrm>
          <a:prstGeom prst="rect">
            <a:avLst/>
          </a:prstGeom>
          <a:noFill/>
        </p:spPr>
        <p:txBody>
          <a:bodyPr wrap="square" rtlCol="0">
            <a:spAutoFit/>
          </a:bodyPr>
          <a:lstStyle/>
          <a:p>
            <a:pPr algn="ctr"/>
            <a:r>
              <a:rPr lang="en-US" dirty="0" smtClean="0">
                <a:solidFill>
                  <a:schemeClr val="bg1"/>
                </a:solidFill>
              </a:rPr>
              <a:t>100% Cloud</a:t>
            </a:r>
            <a:endParaRPr lang="en-US" dirty="0">
              <a:solidFill>
                <a:schemeClr val="bg1"/>
              </a:solidFill>
            </a:endParaRPr>
          </a:p>
        </p:txBody>
      </p:sp>
      <p:sp>
        <p:nvSpPr>
          <p:cNvPr id="7" name="TextBox 6"/>
          <p:cNvSpPr txBox="1"/>
          <p:nvPr/>
        </p:nvSpPr>
        <p:spPr>
          <a:xfrm>
            <a:off x="5045364" y="3735943"/>
            <a:ext cx="1752600" cy="369332"/>
          </a:xfrm>
          <a:prstGeom prst="rect">
            <a:avLst/>
          </a:prstGeom>
          <a:noFill/>
        </p:spPr>
        <p:txBody>
          <a:bodyPr wrap="square" rtlCol="0">
            <a:spAutoFit/>
          </a:bodyPr>
          <a:lstStyle/>
          <a:p>
            <a:pPr algn="ctr"/>
            <a:r>
              <a:rPr lang="en-US" dirty="0" smtClean="0">
                <a:solidFill>
                  <a:schemeClr val="bg1"/>
                </a:solidFill>
              </a:rPr>
              <a:t>Hybrid</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7483764" y="2299554"/>
            <a:ext cx="2400300" cy="1781175"/>
          </a:xfrm>
          <a:prstGeom prst="rect">
            <a:avLst/>
          </a:prstGeom>
        </p:spPr>
      </p:pic>
      <p:sp>
        <p:nvSpPr>
          <p:cNvPr id="10" name="TextBox 9"/>
          <p:cNvSpPr txBox="1"/>
          <p:nvPr/>
        </p:nvSpPr>
        <p:spPr>
          <a:xfrm>
            <a:off x="8017164" y="3458944"/>
            <a:ext cx="1600200" cy="646331"/>
          </a:xfrm>
          <a:prstGeom prst="rect">
            <a:avLst/>
          </a:prstGeom>
          <a:noFill/>
        </p:spPr>
        <p:txBody>
          <a:bodyPr wrap="square" rtlCol="0">
            <a:spAutoFit/>
          </a:bodyPr>
          <a:lstStyle/>
          <a:p>
            <a:r>
              <a:rPr lang="en-US" dirty="0" smtClean="0">
                <a:solidFill>
                  <a:schemeClr val="bg1"/>
                </a:solidFill>
              </a:rPr>
              <a:t> On-Premises</a:t>
            </a:r>
          </a:p>
          <a:p>
            <a:r>
              <a:rPr lang="en-US" dirty="0" smtClean="0">
                <a:solidFill>
                  <a:schemeClr val="bg1"/>
                </a:solidFill>
              </a:rPr>
              <a:t>Private Cloud</a:t>
            </a:r>
            <a:endParaRPr lang="en-US" dirty="0">
              <a:solidFill>
                <a:schemeClr val="bg1"/>
              </a:solidFill>
            </a:endParaRPr>
          </a:p>
        </p:txBody>
      </p:sp>
      <p:sp>
        <p:nvSpPr>
          <p:cNvPr id="8" name="Title 1"/>
          <p:cNvSpPr txBox="1">
            <a:spLocks/>
          </p:cNvSpPr>
          <p:nvPr/>
        </p:nvSpPr>
        <p:spPr>
          <a:xfrm>
            <a:off x="1143000" y="533400"/>
            <a:ext cx="9982200" cy="1219200"/>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900" dirty="0" smtClean="0"/>
              <a:t>Availability</a:t>
            </a:r>
            <a:endParaRPr lang="en-US" sz="1800" dirty="0"/>
          </a:p>
        </p:txBody>
      </p:sp>
    </p:spTree>
    <p:extLst>
      <p:ext uri="{BB962C8B-B14F-4D97-AF65-F5344CB8AC3E}">
        <p14:creationId xmlns:p14="http://schemas.microsoft.com/office/powerpoint/2010/main" val="3830566409"/>
      </p:ext>
    </p:extLst>
  </p:cSld>
  <p:clrMapOvr>
    <a:masterClrMapping/>
  </p:clrMapOvr>
  <mc:AlternateContent xmlns:mc="http://schemas.openxmlformats.org/markup-compatibility/2006" xmlns:p14="http://schemas.microsoft.com/office/powerpoint/2010/main">
    <mc:Choice Requires="p14">
      <p:transition spd="slow" p14:dur="2000" advTm="6487"/>
    </mc:Choice>
    <mc:Fallback xmlns="">
      <p:transition spd="slow" advTm="6487"/>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457200" y="2207795"/>
            <a:ext cx="3200400" cy="1066801"/>
          </a:xfrm>
        </p:spPr>
        <p:txBody>
          <a:bodyPr>
            <a:normAutofit/>
          </a:bodyPr>
          <a:lstStyle/>
          <a:p>
            <a:r>
              <a:rPr lang="en-US" sz="4000" dirty="0" smtClean="0"/>
              <a:t>Video Analytics</a:t>
            </a:r>
            <a:endParaRPr lang="en-US" sz="4000" dirty="0"/>
          </a:p>
        </p:txBody>
      </p:sp>
      <p:sp>
        <p:nvSpPr>
          <p:cNvPr id="12" name="Title 2"/>
          <p:cNvSpPr txBox="1">
            <a:spLocks/>
          </p:cNvSpPr>
          <p:nvPr/>
        </p:nvSpPr>
        <p:spPr>
          <a:xfrm>
            <a:off x="485775" y="3352800"/>
            <a:ext cx="3352800" cy="8402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2. </a:t>
            </a:r>
            <a:r>
              <a:rPr lang="en-US" sz="2400" dirty="0"/>
              <a:t>Detailed Viewing History</a:t>
            </a:r>
          </a:p>
          <a:p>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0"/>
            <a:ext cx="6454192" cy="6858000"/>
          </a:xfrm>
          <a:prstGeom prst="rect">
            <a:avLst/>
          </a:prstGeom>
        </p:spPr>
      </p:pic>
    </p:spTree>
    <p:extLst>
      <p:ext uri="{BB962C8B-B14F-4D97-AF65-F5344CB8AC3E}">
        <p14:creationId xmlns:p14="http://schemas.microsoft.com/office/powerpoint/2010/main" val="27804828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457200" y="2207795"/>
            <a:ext cx="3200400" cy="1066801"/>
          </a:xfrm>
        </p:spPr>
        <p:txBody>
          <a:bodyPr>
            <a:normAutofit fontScale="90000"/>
          </a:bodyPr>
          <a:lstStyle/>
          <a:p>
            <a:r>
              <a:rPr lang="en-US" sz="4000" dirty="0"/>
              <a:t>Campaign Analytics </a:t>
            </a:r>
          </a:p>
        </p:txBody>
      </p:sp>
      <p:sp>
        <p:nvSpPr>
          <p:cNvPr id="12" name="Title 2"/>
          <p:cNvSpPr txBox="1">
            <a:spLocks/>
          </p:cNvSpPr>
          <p:nvPr/>
        </p:nvSpPr>
        <p:spPr>
          <a:xfrm>
            <a:off x="457200" y="3429000"/>
            <a:ext cx="3352800" cy="5354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a:t>Campaign Performance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752600"/>
            <a:ext cx="8077200" cy="4084876"/>
          </a:xfrm>
          <a:prstGeom prst="rect">
            <a:avLst/>
          </a:prstGeom>
        </p:spPr>
      </p:pic>
    </p:spTree>
    <p:extLst>
      <p:ext uri="{BB962C8B-B14F-4D97-AF65-F5344CB8AC3E}">
        <p14:creationId xmlns:p14="http://schemas.microsoft.com/office/powerpoint/2010/main" val="13442697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533400" y="2588795"/>
            <a:ext cx="3200400" cy="687805"/>
          </a:xfrm>
        </p:spPr>
        <p:txBody>
          <a:bodyPr>
            <a:normAutofit/>
          </a:bodyPr>
          <a:lstStyle/>
          <a:p>
            <a:r>
              <a:rPr lang="en-US" sz="4000" dirty="0" smtClean="0"/>
              <a:t>Settings</a:t>
            </a:r>
            <a:endParaRPr lang="en-US" sz="4000" dirty="0"/>
          </a:p>
        </p:txBody>
      </p:sp>
      <p:sp>
        <p:nvSpPr>
          <p:cNvPr id="12" name="Title 2"/>
          <p:cNvSpPr txBox="1">
            <a:spLocks/>
          </p:cNvSpPr>
          <p:nvPr/>
        </p:nvSpPr>
        <p:spPr>
          <a:xfrm>
            <a:off x="533400" y="3350795"/>
            <a:ext cx="3352800" cy="8402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2. General</a:t>
            </a:r>
          </a:p>
          <a:p>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011021"/>
            <a:ext cx="8077200" cy="4703979"/>
          </a:xfrm>
          <a:prstGeom prst="rect">
            <a:avLst/>
          </a:prstGeom>
        </p:spPr>
      </p:pic>
    </p:spTree>
    <p:extLst>
      <p:ext uri="{BB962C8B-B14F-4D97-AF65-F5344CB8AC3E}">
        <p14:creationId xmlns:p14="http://schemas.microsoft.com/office/powerpoint/2010/main" val="2579344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533400" y="2588795"/>
            <a:ext cx="3200400" cy="687805"/>
          </a:xfrm>
        </p:spPr>
        <p:txBody>
          <a:bodyPr>
            <a:normAutofit/>
          </a:bodyPr>
          <a:lstStyle/>
          <a:p>
            <a:r>
              <a:rPr lang="en-US" sz="4000" dirty="0" smtClean="0"/>
              <a:t>Settings</a:t>
            </a:r>
            <a:endParaRPr lang="en-US" sz="4000" dirty="0"/>
          </a:p>
        </p:txBody>
      </p:sp>
      <p:sp>
        <p:nvSpPr>
          <p:cNvPr id="12" name="Title 2"/>
          <p:cNvSpPr txBox="1">
            <a:spLocks/>
          </p:cNvSpPr>
          <p:nvPr/>
        </p:nvSpPr>
        <p:spPr>
          <a:xfrm>
            <a:off x="533400" y="3581400"/>
            <a:ext cx="3352800" cy="1066800"/>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7. Login </a:t>
            </a:r>
          </a:p>
          <a:p>
            <a:endParaRPr lang="en-US" sz="2400" dirty="0" smtClean="0"/>
          </a:p>
          <a:p>
            <a:r>
              <a:rPr lang="en-US" sz="2400" dirty="0" smtClean="0"/>
              <a:t>VIDIZMO integrates with your Enterprise Single Sign On</a:t>
            </a:r>
          </a:p>
          <a:p>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465" y="609600"/>
            <a:ext cx="8084535" cy="5867400"/>
          </a:xfrm>
          <a:prstGeom prst="rect">
            <a:avLst/>
          </a:prstGeom>
        </p:spPr>
      </p:pic>
    </p:spTree>
    <p:extLst>
      <p:ext uri="{BB962C8B-B14F-4D97-AF65-F5344CB8AC3E}">
        <p14:creationId xmlns:p14="http://schemas.microsoft.com/office/powerpoint/2010/main" val="2378029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533400" y="2588795"/>
            <a:ext cx="3200400" cy="687805"/>
          </a:xfrm>
        </p:spPr>
        <p:txBody>
          <a:bodyPr>
            <a:normAutofit/>
          </a:bodyPr>
          <a:lstStyle/>
          <a:p>
            <a:r>
              <a:rPr lang="en-US" sz="4000" dirty="0" smtClean="0"/>
              <a:t>Settings</a:t>
            </a:r>
            <a:endParaRPr lang="en-US" sz="4000" dirty="0"/>
          </a:p>
        </p:txBody>
      </p:sp>
      <p:sp>
        <p:nvSpPr>
          <p:cNvPr id="12" name="Title 2"/>
          <p:cNvSpPr txBox="1">
            <a:spLocks/>
          </p:cNvSpPr>
          <p:nvPr/>
        </p:nvSpPr>
        <p:spPr>
          <a:xfrm>
            <a:off x="533400" y="3048000"/>
            <a:ext cx="3352800" cy="8402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9. Tags</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630507"/>
            <a:ext cx="8077200" cy="4084493"/>
          </a:xfrm>
          <a:prstGeom prst="rect">
            <a:avLst/>
          </a:prstGeom>
        </p:spPr>
      </p:pic>
    </p:spTree>
    <p:extLst>
      <p:ext uri="{BB962C8B-B14F-4D97-AF65-F5344CB8AC3E}">
        <p14:creationId xmlns:p14="http://schemas.microsoft.com/office/powerpoint/2010/main" val="21259510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99" y="457200"/>
            <a:ext cx="8077201" cy="5889626"/>
          </a:xfrm>
          <a:prstGeom prst="rect">
            <a:avLst/>
          </a:prstGeom>
        </p:spPr>
      </p:pic>
      <p:sp>
        <p:nvSpPr>
          <p:cNvPr id="8" name="Rectangle 6"/>
          <p:cNvSpPr/>
          <p:nvPr/>
        </p:nvSpPr>
        <p:spPr>
          <a:xfrm>
            <a:off x="4419600" y="1524000"/>
            <a:ext cx="981075" cy="228600"/>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9" name="Rectangle 6"/>
          <p:cNvSpPr/>
          <p:nvPr/>
        </p:nvSpPr>
        <p:spPr>
          <a:xfrm>
            <a:off x="4419600" y="457200"/>
            <a:ext cx="439866" cy="152400"/>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26109"/>
              <a:gd name="connsiteX1" fmla="*/ 510094 w 512847"/>
              <a:gd name="connsiteY1" fmla="*/ 0 h 326109"/>
              <a:gd name="connsiteX2" fmla="*/ 512847 w 512847"/>
              <a:gd name="connsiteY2" fmla="*/ 326108 h 326109"/>
              <a:gd name="connsiteX3" fmla="*/ 2212 w 512847"/>
              <a:gd name="connsiteY3" fmla="*/ 283058 h 326109"/>
              <a:gd name="connsiteX4" fmla="*/ 0 w 512847"/>
              <a:gd name="connsiteY4" fmla="*/ 140 h 326109"/>
              <a:gd name="connsiteX0" fmla="*/ 0 w 512847"/>
              <a:gd name="connsiteY0" fmla="*/ 140 h 283058"/>
              <a:gd name="connsiteX1" fmla="*/ 510094 w 512847"/>
              <a:gd name="connsiteY1" fmla="*/ 0 h 283058"/>
              <a:gd name="connsiteX2" fmla="*/ 512847 w 512847"/>
              <a:gd name="connsiteY2" fmla="*/ 275505 h 283058"/>
              <a:gd name="connsiteX3" fmla="*/ 2212 w 512847"/>
              <a:gd name="connsiteY3" fmla="*/ 283058 h 283058"/>
              <a:gd name="connsiteX4" fmla="*/ 0 w 512847"/>
              <a:gd name="connsiteY4" fmla="*/ 140 h 283058"/>
              <a:gd name="connsiteX0" fmla="*/ 0 w 512847"/>
              <a:gd name="connsiteY0" fmla="*/ 140 h 289382"/>
              <a:gd name="connsiteX1" fmla="*/ 510094 w 512847"/>
              <a:gd name="connsiteY1" fmla="*/ 0 h 289382"/>
              <a:gd name="connsiteX2" fmla="*/ 512847 w 512847"/>
              <a:gd name="connsiteY2" fmla="*/ 275505 h 289382"/>
              <a:gd name="connsiteX3" fmla="*/ 2212 w 512847"/>
              <a:gd name="connsiteY3" fmla="*/ 289382 h 289382"/>
              <a:gd name="connsiteX4" fmla="*/ 0 w 512847"/>
              <a:gd name="connsiteY4" fmla="*/ 140 h 289382"/>
              <a:gd name="connsiteX0" fmla="*/ 0 w 517655"/>
              <a:gd name="connsiteY0" fmla="*/ 140 h 289382"/>
              <a:gd name="connsiteX1" fmla="*/ 510094 w 517655"/>
              <a:gd name="connsiteY1" fmla="*/ 0 h 289382"/>
              <a:gd name="connsiteX2" fmla="*/ 517655 w 517655"/>
              <a:gd name="connsiteY2" fmla="*/ 281832 h 289382"/>
              <a:gd name="connsiteX3" fmla="*/ 2212 w 517655"/>
              <a:gd name="connsiteY3" fmla="*/ 289382 h 289382"/>
              <a:gd name="connsiteX4" fmla="*/ 0 w 517655"/>
              <a:gd name="connsiteY4" fmla="*/ 140 h 289382"/>
              <a:gd name="connsiteX0" fmla="*/ 0 w 510137"/>
              <a:gd name="connsiteY0" fmla="*/ 140 h 294482"/>
              <a:gd name="connsiteX1" fmla="*/ 510094 w 510137"/>
              <a:gd name="connsiteY1" fmla="*/ 0 h 294482"/>
              <a:gd name="connsiteX2" fmla="*/ 498029 w 510137"/>
              <a:gd name="connsiteY2" fmla="*/ 294482 h 294482"/>
              <a:gd name="connsiteX3" fmla="*/ 2212 w 510137"/>
              <a:gd name="connsiteY3" fmla="*/ 289382 h 294482"/>
              <a:gd name="connsiteX4" fmla="*/ 0 w 510137"/>
              <a:gd name="connsiteY4" fmla="*/ 140 h 294482"/>
              <a:gd name="connsiteX0" fmla="*/ 0 w 498029"/>
              <a:gd name="connsiteY0" fmla="*/ 6464 h 300806"/>
              <a:gd name="connsiteX1" fmla="*/ 490468 w 498029"/>
              <a:gd name="connsiteY1" fmla="*/ 0 h 300806"/>
              <a:gd name="connsiteX2" fmla="*/ 498029 w 498029"/>
              <a:gd name="connsiteY2" fmla="*/ 300806 h 300806"/>
              <a:gd name="connsiteX3" fmla="*/ 2212 w 498029"/>
              <a:gd name="connsiteY3" fmla="*/ 295706 h 300806"/>
              <a:gd name="connsiteX4" fmla="*/ 0 w 498029"/>
              <a:gd name="connsiteY4" fmla="*/ 6464 h 3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29" h="300806">
                <a:moveTo>
                  <a:pt x="0" y="6464"/>
                </a:moveTo>
                <a:lnTo>
                  <a:pt x="490468" y="0"/>
                </a:lnTo>
                <a:cubicBezTo>
                  <a:pt x="491385" y="88557"/>
                  <a:pt x="497112" y="212249"/>
                  <a:pt x="498029" y="300806"/>
                </a:cubicBezTo>
                <a:lnTo>
                  <a:pt x="2212" y="295706"/>
                </a:lnTo>
                <a:cubicBezTo>
                  <a:pt x="2205" y="207195"/>
                  <a:pt x="7" y="94975"/>
                  <a:pt x="0" y="6464"/>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11" name="Title 2"/>
          <p:cNvSpPr>
            <a:spLocks noGrp="1"/>
          </p:cNvSpPr>
          <p:nvPr>
            <p:ph type="title"/>
          </p:nvPr>
        </p:nvSpPr>
        <p:spPr>
          <a:xfrm>
            <a:off x="533400" y="2588795"/>
            <a:ext cx="3200400" cy="687805"/>
          </a:xfrm>
        </p:spPr>
        <p:txBody>
          <a:bodyPr>
            <a:normAutofit fontScale="90000"/>
          </a:bodyPr>
          <a:lstStyle/>
          <a:p>
            <a:r>
              <a:rPr lang="en-US" sz="4000" dirty="0" smtClean="0"/>
              <a:t>Control Panel</a:t>
            </a:r>
            <a:br>
              <a:rPr lang="en-US" sz="4000" dirty="0" smtClean="0"/>
            </a:br>
            <a:r>
              <a:rPr lang="en-US" sz="4000" dirty="0" smtClean="0"/>
              <a:t>Overview</a:t>
            </a:r>
            <a:endParaRPr lang="en-US" sz="4000" dirty="0"/>
          </a:p>
        </p:txBody>
      </p:sp>
      <p:sp>
        <p:nvSpPr>
          <p:cNvPr id="12" name="Title 2"/>
          <p:cNvSpPr txBox="1">
            <a:spLocks/>
          </p:cNvSpPr>
          <p:nvPr/>
        </p:nvSpPr>
        <p:spPr>
          <a:xfrm>
            <a:off x="533400" y="3350795"/>
            <a:ext cx="3352800" cy="8402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Admin -&gt; Control Panel</a:t>
            </a:r>
          </a:p>
          <a:p>
            <a:endParaRPr lang="en-US" sz="2400" dirty="0"/>
          </a:p>
        </p:txBody>
      </p:sp>
    </p:spTree>
    <p:extLst>
      <p:ext uri="{BB962C8B-B14F-4D97-AF65-F5344CB8AC3E}">
        <p14:creationId xmlns:p14="http://schemas.microsoft.com/office/powerpoint/2010/main" val="6305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spTree>
    <p:extLst>
      <p:ext uri="{BB962C8B-B14F-4D97-AF65-F5344CB8AC3E}">
        <p14:creationId xmlns:p14="http://schemas.microsoft.com/office/powerpoint/2010/main" val="20896792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98A7C8-CA02-40C2-B119-F3A1308C6E67}" type="datetime1">
              <a:rPr lang="en-US" smtClean="0">
                <a:solidFill>
                  <a:prstClr val="white"/>
                </a:solidFill>
              </a:rPr>
              <a:pPr/>
              <a:t>9/7/2016</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sz="1100" dirty="0">
                <a:solidFill>
                  <a:prstClr val="white"/>
                </a:solidFill>
              </a:rPr>
              <a:t>US Managed Independent Software Vendors</a:t>
            </a:r>
          </a:p>
          <a:p>
            <a:r>
              <a:rPr lang="en-US" dirty="0">
                <a:solidFill>
                  <a:prstClr val="white"/>
                </a:solidFill>
              </a:rPr>
              <a:t>Microsoft Confidential</a:t>
            </a:r>
            <a:endParaRPr lang="en-US" sz="700" dirty="0">
              <a:solidFill>
                <a:prstClr val="white"/>
              </a:solidFill>
            </a:endParaRPr>
          </a:p>
        </p:txBody>
      </p:sp>
      <p:sp>
        <p:nvSpPr>
          <p:cNvPr id="5" name="Slide Number Placeholder 4"/>
          <p:cNvSpPr>
            <a:spLocks noGrp="1"/>
          </p:cNvSpPr>
          <p:nvPr>
            <p:ph type="sldNum" sz="quarter" idx="12"/>
          </p:nvPr>
        </p:nvSpPr>
        <p:spPr/>
        <p:txBody>
          <a:bodyPr/>
          <a:lstStyle/>
          <a:p>
            <a:fld id="{40A4F22A-8D84-4212-AB72-9C729408FDA0}" type="slidenum">
              <a:rPr lang="en-US" smtClean="0">
                <a:solidFill>
                  <a:prstClr val="white"/>
                </a:solidFill>
              </a:rPr>
              <a:pPr/>
              <a:t>107</a:t>
            </a:fld>
            <a:endParaRPr lang="en-US">
              <a:solidFill>
                <a:prstClr val="white"/>
              </a:solidFill>
            </a:endParaRPr>
          </a:p>
        </p:txBody>
      </p:sp>
      <p:sp>
        <p:nvSpPr>
          <p:cNvPr id="2" name="Title 1"/>
          <p:cNvSpPr>
            <a:spLocks noGrp="1"/>
          </p:cNvSpPr>
          <p:nvPr>
            <p:ph type="title" idx="4294967295"/>
          </p:nvPr>
        </p:nvSpPr>
        <p:spPr>
          <a:xfrm>
            <a:off x="2468810" y="228600"/>
            <a:ext cx="7586662" cy="709612"/>
          </a:xfrm>
        </p:spPr>
        <p:txBody>
          <a:bodyPr>
            <a:noAutofit/>
          </a:bodyPr>
          <a:lstStyle/>
          <a:p>
            <a:pPr algn="ctr"/>
            <a:r>
              <a:rPr lang="en-US" sz="3200" dirty="0" smtClean="0"/>
              <a:t/>
            </a:r>
            <a:br>
              <a:rPr lang="en-US" sz="3200" dirty="0" smtClean="0"/>
            </a:br>
            <a:r>
              <a:rPr lang="en-US" sz="3200" dirty="0" smtClean="0"/>
              <a:t>VIDIZMO Products Use of Technology</a:t>
            </a:r>
            <a:endParaRPr lang="en-US" sz="3200" dirty="0"/>
          </a:p>
        </p:txBody>
      </p:sp>
      <p:graphicFrame>
        <p:nvGraphicFramePr>
          <p:cNvPr id="7" name="Table 6"/>
          <p:cNvGraphicFramePr>
            <a:graphicFrameLocks noGrp="1"/>
          </p:cNvGraphicFramePr>
          <p:nvPr>
            <p:extLst>
              <p:ext uri="{D42A27DB-BD31-4B8C-83A1-F6EECF244321}">
                <p14:modId xmlns:p14="http://schemas.microsoft.com/office/powerpoint/2010/main" val="2302104262"/>
              </p:ext>
            </p:extLst>
          </p:nvPr>
        </p:nvGraphicFramePr>
        <p:xfrm>
          <a:off x="2315139" y="990600"/>
          <a:ext cx="7713695" cy="4123184"/>
        </p:xfrm>
        <a:graphic>
          <a:graphicData uri="http://schemas.openxmlformats.org/drawingml/2006/table">
            <a:tbl>
              <a:tblPr firstRow="1" bandRow="1">
                <a:tableStyleId>{5C22544A-7EE6-4342-B048-85BDC9FD1C3A}</a:tableStyleId>
              </a:tblPr>
              <a:tblGrid>
                <a:gridCol w="5927057">
                  <a:extLst>
                    <a:ext uri="{9D8B030D-6E8A-4147-A177-3AD203B41FA5}">
                      <a16:colId xmlns:a16="http://schemas.microsoft.com/office/drawing/2014/main" val="20000"/>
                    </a:ext>
                  </a:extLst>
                </a:gridCol>
                <a:gridCol w="1786638">
                  <a:extLst>
                    <a:ext uri="{9D8B030D-6E8A-4147-A177-3AD203B41FA5}">
                      <a16:colId xmlns:a16="http://schemas.microsoft.com/office/drawing/2014/main" val="20001"/>
                    </a:ext>
                  </a:extLst>
                </a:gridCol>
              </a:tblGrid>
              <a:tr h="388955">
                <a:tc>
                  <a:txBody>
                    <a:bodyPr/>
                    <a:lstStyle/>
                    <a:p>
                      <a:r>
                        <a:rPr lang="en-US" dirty="0" smtClean="0"/>
                        <a:t> Technologies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Importance</a:t>
                      </a:r>
                    </a:p>
                  </a:txBody>
                  <a:tcPr/>
                </a:tc>
                <a:extLst>
                  <a:ext uri="{0D108BD9-81ED-4DB2-BD59-A6C34878D82A}">
                    <a16:rowId xmlns:a16="http://schemas.microsoft.com/office/drawing/2014/main" val="10000"/>
                  </a:ext>
                </a:extLst>
              </a:tr>
              <a:tr h="603489">
                <a:tc>
                  <a:txBody>
                    <a:bodyPr/>
                    <a:lstStyle/>
                    <a:p>
                      <a:r>
                        <a:rPr lang="en-US" dirty="0" smtClean="0"/>
                        <a:t>Microsoft Azure (CLOUD)</a:t>
                      </a:r>
                      <a:br>
                        <a:rPr lang="en-US" dirty="0" smtClean="0"/>
                      </a:br>
                      <a:r>
                        <a:rPr lang="en-US" sz="1400" baseline="0" dirty="0" smtClean="0"/>
                        <a:t>Storage, CDN, Media Services, ACS</a:t>
                      </a:r>
                      <a:endParaRPr lang="en-US" sz="1400" dirty="0" smtClean="0"/>
                    </a:p>
                  </a:txBody>
                  <a:tcPr/>
                </a:tc>
                <a:tc>
                  <a:txBody>
                    <a:bodyPr/>
                    <a:lstStyle/>
                    <a:p>
                      <a:pPr algn="ctr"/>
                      <a:r>
                        <a:rPr lang="en-US" dirty="0" smtClean="0"/>
                        <a:t>Required</a:t>
                      </a:r>
                      <a:endParaRPr lang="en-US" dirty="0"/>
                    </a:p>
                  </a:txBody>
                  <a:tcPr/>
                </a:tc>
                <a:extLst>
                  <a:ext uri="{0D108BD9-81ED-4DB2-BD59-A6C34878D82A}">
                    <a16:rowId xmlns:a16="http://schemas.microsoft.com/office/drawing/2014/main" val="10001"/>
                  </a:ext>
                </a:extLst>
              </a:tr>
              <a:tr h="386445">
                <a:tc>
                  <a:txBody>
                    <a:bodyPr/>
                    <a:lstStyle/>
                    <a:p>
                      <a:r>
                        <a:rPr lang="en-US" dirty="0" smtClean="0"/>
                        <a:t>Microsoft Azure VM (Compute) – </a:t>
                      </a:r>
                      <a:r>
                        <a:rPr lang="en-US" sz="1400" dirty="0" smtClean="0"/>
                        <a:t>Runs .NET App</a:t>
                      </a:r>
                      <a:endParaRPr lang="en-US" dirty="0"/>
                    </a:p>
                  </a:txBody>
                  <a:tcPr/>
                </a:tc>
                <a:tc>
                  <a:txBody>
                    <a:bodyPr/>
                    <a:lstStyle/>
                    <a:p>
                      <a:pPr algn="ctr"/>
                      <a:r>
                        <a:rPr lang="en-US" dirty="0" smtClean="0"/>
                        <a:t>Required </a:t>
                      </a:r>
                      <a:endParaRPr lang="en-US" dirty="0"/>
                    </a:p>
                  </a:txBody>
                  <a:tcPr/>
                </a:tc>
                <a:extLst>
                  <a:ext uri="{0D108BD9-81ED-4DB2-BD59-A6C34878D82A}">
                    <a16:rowId xmlns:a16="http://schemas.microsoft.com/office/drawing/2014/main" val="10002"/>
                  </a:ext>
                </a:extLst>
              </a:tr>
              <a:tr h="3864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Windows Server</a:t>
                      </a:r>
                      <a:r>
                        <a:rPr lang="en-US" baseline="0" dirty="0" smtClean="0"/>
                        <a:t> / SQL Server (2012 R2)</a:t>
                      </a:r>
                      <a:endParaRPr lang="en-US" dirty="0" smtClean="0"/>
                    </a:p>
                  </a:txBody>
                  <a:tcPr/>
                </a:tc>
                <a:tc>
                  <a:txBody>
                    <a:bodyPr/>
                    <a:lstStyle/>
                    <a:p>
                      <a:pPr algn="ctr"/>
                      <a:r>
                        <a:rPr lang="en-US" dirty="0" smtClean="0"/>
                        <a:t>Required </a:t>
                      </a:r>
                      <a:endParaRPr lang="en-US" dirty="0"/>
                    </a:p>
                  </a:txBody>
                  <a:tcPr/>
                </a:tc>
                <a:extLst>
                  <a:ext uri="{0D108BD9-81ED-4DB2-BD59-A6C34878D82A}">
                    <a16:rowId xmlns:a16="http://schemas.microsoft.com/office/drawing/2014/main" val="10003"/>
                  </a:ext>
                </a:extLst>
              </a:tr>
              <a:tr h="386445">
                <a:tc>
                  <a:txBody>
                    <a:bodyPr/>
                    <a:lstStyle/>
                    <a:p>
                      <a:pPr rtl="0"/>
                      <a:r>
                        <a:rPr lang="en-US" dirty="0" smtClean="0"/>
                        <a:t>Office 365</a:t>
                      </a:r>
                      <a:r>
                        <a:rPr lang="en-US" baseline="0" dirty="0" smtClean="0"/>
                        <a:t/>
                      </a:r>
                      <a:br>
                        <a:rPr lang="en-US" baseline="0" dirty="0" smtClean="0"/>
                      </a:br>
                      <a:r>
                        <a:rPr lang="en-US" sz="1050" i="1" baseline="0" dirty="0" smtClean="0"/>
                        <a:t>Integrate E</a:t>
                      </a:r>
                      <a:r>
                        <a:rPr lang="en-US" sz="1050" i="1" dirty="0" smtClean="0"/>
                        <a:t>nterprise Tube </a:t>
                      </a:r>
                      <a:r>
                        <a:rPr lang="en-US" sz="1050" i="1" baseline="0" dirty="0" smtClean="0"/>
                        <a:t>with Office365 with Single </a:t>
                      </a:r>
                      <a:r>
                        <a:rPr lang="en-US" sz="1050" i="1" baseline="0" smtClean="0"/>
                        <a:t>Sign-On etc.</a:t>
                      </a:r>
                      <a:endParaRPr lang="en-US" sz="1050" i="1" dirty="0"/>
                    </a:p>
                  </a:txBody>
                  <a:tcPr/>
                </a:tc>
                <a:tc>
                  <a:txBody>
                    <a:bodyPr/>
                    <a:lstStyle/>
                    <a:p>
                      <a:pPr algn="ctr"/>
                      <a:r>
                        <a:rPr lang="en-US" baseline="0" dirty="0" smtClean="0">
                          <a:solidFill>
                            <a:schemeClr val="bg1">
                              <a:lumMod val="85000"/>
                            </a:schemeClr>
                          </a:solidFill>
                        </a:rPr>
                        <a:t>Optional</a:t>
                      </a:r>
                      <a:endParaRPr lang="en-US" baseline="0" dirty="0">
                        <a:solidFill>
                          <a:schemeClr val="bg1">
                            <a:lumMod val="85000"/>
                          </a:schemeClr>
                        </a:solidFill>
                      </a:endParaRPr>
                    </a:p>
                  </a:txBody>
                  <a:tcPr/>
                </a:tc>
                <a:extLst>
                  <a:ext uri="{0D108BD9-81ED-4DB2-BD59-A6C34878D82A}">
                    <a16:rowId xmlns:a16="http://schemas.microsoft.com/office/drawing/2014/main" val="10004"/>
                  </a:ext>
                </a:extLst>
              </a:tr>
              <a:tr h="386445">
                <a:tc>
                  <a:txBody>
                    <a:bodyPr/>
                    <a:lstStyle/>
                    <a:p>
                      <a:pPr rtl="0"/>
                      <a:r>
                        <a:rPr lang="en-US" dirty="0" smtClean="0"/>
                        <a:t>SharePoint</a:t>
                      </a:r>
                      <a:r>
                        <a:rPr lang="en-US" baseline="0" dirty="0" smtClean="0"/>
                        <a:t> </a:t>
                      </a:r>
                      <a:r>
                        <a:rPr lang="en-US" sz="1800" baseline="0" dirty="0" smtClean="0"/>
                        <a:t>2010/2013/2015</a:t>
                      </a:r>
                      <a:r>
                        <a:rPr lang="en-US" sz="1200" i="1" dirty="0" smtClean="0"/>
                        <a:t/>
                      </a:r>
                      <a:br>
                        <a:rPr lang="en-US" sz="1200" i="1" dirty="0" smtClean="0"/>
                      </a:br>
                      <a:r>
                        <a:rPr lang="en-US" sz="1050" i="1" dirty="0" smtClean="0"/>
                        <a:t>Enterprise Tube</a:t>
                      </a:r>
                      <a:r>
                        <a:rPr lang="en-US" sz="1050" i="1" baseline="0" dirty="0" smtClean="0"/>
                        <a:t> in SharePoint with Single Sign-On, Enterprise Search and Workflows around Video</a:t>
                      </a:r>
                      <a:endParaRPr lang="en-US" dirty="0"/>
                    </a:p>
                  </a:txBody>
                  <a:tcPr/>
                </a:tc>
                <a:tc>
                  <a:txBody>
                    <a:bodyPr/>
                    <a:lstStyle/>
                    <a:p>
                      <a:pPr algn="ctr"/>
                      <a:r>
                        <a:rPr lang="en-US" baseline="0" dirty="0" smtClean="0">
                          <a:solidFill>
                            <a:schemeClr val="bg1">
                              <a:lumMod val="85000"/>
                            </a:schemeClr>
                          </a:solidFill>
                        </a:rPr>
                        <a:t>Optional</a:t>
                      </a:r>
                      <a:endParaRPr lang="en-US" baseline="0" dirty="0">
                        <a:solidFill>
                          <a:schemeClr val="bg1">
                            <a:lumMod val="85000"/>
                          </a:schemeClr>
                        </a:solidFill>
                      </a:endParaRPr>
                    </a:p>
                  </a:txBody>
                  <a:tcPr/>
                </a:tc>
                <a:extLst>
                  <a:ext uri="{0D108BD9-81ED-4DB2-BD59-A6C34878D82A}">
                    <a16:rowId xmlns:a16="http://schemas.microsoft.com/office/drawing/2014/main" val="10005"/>
                  </a:ext>
                </a:extLst>
              </a:tr>
              <a:tr h="3864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Skype </a:t>
                      </a:r>
                      <a:r>
                        <a:rPr lang="en-US" sz="1800" dirty="0" smtClean="0"/>
                        <a:t>2013/2015</a:t>
                      </a:r>
                      <a:r>
                        <a:rPr lang="en-US" sz="1200" i="1" dirty="0" smtClean="0"/>
                        <a:t/>
                      </a:r>
                      <a:br>
                        <a:rPr lang="en-US" sz="1200" i="1" dirty="0" smtClean="0"/>
                      </a:br>
                      <a:r>
                        <a:rPr lang="en-US" sz="1100" i="1" dirty="0" smtClean="0"/>
                        <a:t>Automatically upload Lync recordings in Your Enterprise Tube Channel</a:t>
                      </a:r>
                      <a:endParaRPr lang="en-US" dirty="0" smtClean="0"/>
                    </a:p>
                  </a:txBody>
                  <a:tcPr/>
                </a:tc>
                <a:tc>
                  <a:txBody>
                    <a:bodyPr/>
                    <a:lstStyle/>
                    <a:p>
                      <a:pPr algn="ctr"/>
                      <a:r>
                        <a:rPr lang="en-US" baseline="0" dirty="0" smtClean="0">
                          <a:solidFill>
                            <a:schemeClr val="bg1">
                              <a:lumMod val="85000"/>
                            </a:schemeClr>
                          </a:solidFill>
                        </a:rPr>
                        <a:t>Optional</a:t>
                      </a:r>
                      <a:endParaRPr lang="en-US" baseline="0" dirty="0">
                        <a:solidFill>
                          <a:schemeClr val="bg1">
                            <a:lumMod val="85000"/>
                          </a:schemeClr>
                        </a:solidFill>
                      </a:endParaRPr>
                    </a:p>
                  </a:txBody>
                  <a:tcPr/>
                </a:tc>
                <a:extLst>
                  <a:ext uri="{0D108BD9-81ED-4DB2-BD59-A6C34878D82A}">
                    <a16:rowId xmlns:a16="http://schemas.microsoft.com/office/drawing/2014/main" val="10006"/>
                  </a:ext>
                </a:extLst>
              </a:tr>
              <a:tr h="386445">
                <a:tc>
                  <a:txBody>
                    <a:bodyPr/>
                    <a:lstStyle/>
                    <a:p>
                      <a:r>
                        <a:rPr lang="en-US" sz="1600" b="0" i="1" dirty="0" smtClean="0"/>
                        <a:t>Android &amp; iOS App</a:t>
                      </a:r>
                      <a:endParaRPr lang="en-US" b="0" dirty="0"/>
                    </a:p>
                  </a:txBody>
                  <a:tcPr/>
                </a:tc>
                <a:tc>
                  <a:txBody>
                    <a:bodyPr/>
                    <a:lstStyle/>
                    <a:p>
                      <a:pPr algn="ctr"/>
                      <a:r>
                        <a:rPr lang="en-US" baseline="0" dirty="0" smtClean="0">
                          <a:solidFill>
                            <a:schemeClr val="bg1">
                              <a:lumMod val="85000"/>
                            </a:schemeClr>
                          </a:solidFill>
                        </a:rPr>
                        <a:t>Optional</a:t>
                      </a:r>
                      <a:endParaRPr lang="en-US" baseline="0" dirty="0">
                        <a:solidFill>
                          <a:schemeClr val="bg1">
                            <a:lumMod val="85000"/>
                          </a:schemeClr>
                        </a:solidFill>
                      </a:endParaRPr>
                    </a:p>
                  </a:txBody>
                  <a:tcPr/>
                </a:tc>
                <a:extLst>
                  <a:ext uri="{0D108BD9-81ED-4DB2-BD59-A6C34878D82A}">
                    <a16:rowId xmlns:a16="http://schemas.microsoft.com/office/drawing/2014/main" val="10008"/>
                  </a:ext>
                </a:extLst>
              </a:tr>
              <a:tr h="386445">
                <a:tc>
                  <a:txBody>
                    <a:bodyPr/>
                    <a:lstStyle/>
                    <a:p>
                      <a:pPr rtl="0"/>
                      <a:r>
                        <a:rPr lang="en-US" dirty="0" smtClean="0"/>
                        <a:t>Single Sign-On</a:t>
                      </a:r>
                      <a:r>
                        <a:rPr lang="en-US" baseline="0" dirty="0" smtClean="0"/>
                        <a:t> using </a:t>
                      </a:r>
                      <a:r>
                        <a:rPr lang="en-US" dirty="0" smtClean="0"/>
                        <a:t>Azure AD, Azure ACS,</a:t>
                      </a:r>
                      <a:r>
                        <a:rPr lang="en-US" baseline="0" dirty="0" smtClean="0"/>
                        <a:t> </a:t>
                      </a:r>
                      <a:r>
                        <a:rPr lang="en-US" dirty="0" smtClean="0"/>
                        <a:t>ADFS or SAML-P</a:t>
                      </a:r>
                      <a:endParaRPr lang="en-US" dirty="0"/>
                    </a:p>
                  </a:txBody>
                  <a:tcPr/>
                </a:tc>
                <a:tc>
                  <a:txBody>
                    <a:bodyPr/>
                    <a:lstStyle/>
                    <a:p>
                      <a:pPr algn="ctr"/>
                      <a:r>
                        <a:rPr lang="en-US" baseline="0" dirty="0" smtClean="0">
                          <a:solidFill>
                            <a:schemeClr val="tx1"/>
                          </a:solidFill>
                        </a:rPr>
                        <a:t>Required</a:t>
                      </a:r>
                      <a:endParaRPr lang="en-US" baseline="0" dirty="0">
                        <a:solidFill>
                          <a:schemeClr val="tx1"/>
                        </a:solidFill>
                      </a:endParaRPr>
                    </a:p>
                  </a:txBody>
                  <a:tcPr/>
                </a:tc>
                <a:extLst>
                  <a:ext uri="{0D108BD9-81ED-4DB2-BD59-A6C34878D82A}">
                    <a16:rowId xmlns:a16="http://schemas.microsoft.com/office/drawing/2014/main" val="10009"/>
                  </a:ext>
                </a:extLst>
              </a:tr>
            </a:tbl>
          </a:graphicData>
        </a:graphic>
      </p:graphicFrame>
      <p:sp>
        <p:nvSpPr>
          <p:cNvPr id="6" name="TextBox 5"/>
          <p:cNvSpPr txBox="1"/>
          <p:nvPr/>
        </p:nvSpPr>
        <p:spPr>
          <a:xfrm>
            <a:off x="2346960" y="5602751"/>
            <a:ext cx="3915181"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F</a:t>
            </a:r>
            <a:r>
              <a:rPr lang="en-US" sz="1400" dirty="0" smtClean="0"/>
              <a:t>ree </a:t>
            </a:r>
            <a:r>
              <a:rPr lang="en-US" sz="1400" dirty="0"/>
              <a:t>trial </a:t>
            </a:r>
            <a:r>
              <a:rPr lang="en-US" sz="1400" dirty="0" smtClean="0"/>
              <a:t>accounts available</a:t>
            </a:r>
            <a:endParaRPr lang="en-US" sz="1400" dirty="0"/>
          </a:p>
          <a:p>
            <a:pPr marL="285750" indent="-285750">
              <a:buFont typeface="Arial" panose="020B0604020202020204" pitchFamily="34" charset="0"/>
              <a:buChar char="•"/>
            </a:pPr>
            <a:r>
              <a:rPr lang="en-US" sz="1400" dirty="0"/>
              <a:t>Managed Pilots </a:t>
            </a:r>
            <a:r>
              <a:rPr lang="en-US" sz="1400" dirty="0" smtClean="0"/>
              <a:t>available</a:t>
            </a:r>
            <a:endParaRPr lang="en-US" sz="1400" dirty="0"/>
          </a:p>
        </p:txBody>
      </p:sp>
      <p:sp>
        <p:nvSpPr>
          <p:cNvPr id="32" name="TextBox 31"/>
          <p:cNvSpPr txBox="1"/>
          <p:nvPr/>
        </p:nvSpPr>
        <p:spPr>
          <a:xfrm>
            <a:off x="6517446" y="5576712"/>
            <a:ext cx="3716922"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Available as Cloud, Hybrid &amp; On-Premises</a:t>
            </a:r>
          </a:p>
          <a:p>
            <a:pPr marL="285750" indent="-285750">
              <a:buFont typeface="Arial" panose="020B0604020202020204" pitchFamily="34" charset="0"/>
              <a:buChar char="•"/>
            </a:pPr>
            <a:r>
              <a:rPr lang="en-US" sz="1400" dirty="0"/>
              <a:t>Immediate Rollout for Cloud Account, Hybrid may take few days to weeks to rollout</a:t>
            </a:r>
          </a:p>
        </p:txBody>
      </p:sp>
    </p:spTree>
    <p:extLst>
      <p:ext uri="{BB962C8B-B14F-4D97-AF65-F5344CB8AC3E}">
        <p14:creationId xmlns:p14="http://schemas.microsoft.com/office/powerpoint/2010/main" val="40580081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98A7C8-CA02-40C2-B119-F3A1308C6E67}" type="datetime1">
              <a:rPr lang="en-US" smtClean="0">
                <a:solidFill>
                  <a:prstClr val="white"/>
                </a:solidFill>
              </a:rPr>
              <a:pPr/>
              <a:t>9/7/2016</a:t>
            </a:fld>
            <a:endParaRPr lang="en-US" dirty="0">
              <a:solidFill>
                <a:prstClr val="white"/>
              </a:solidFill>
            </a:endParaRPr>
          </a:p>
        </p:txBody>
      </p:sp>
      <p:sp>
        <p:nvSpPr>
          <p:cNvPr id="4" name="Footer Placeholder 3"/>
          <p:cNvSpPr>
            <a:spLocks noGrp="1"/>
          </p:cNvSpPr>
          <p:nvPr>
            <p:ph type="ftr" sz="quarter" idx="11"/>
          </p:nvPr>
        </p:nvSpPr>
        <p:spPr>
          <a:xfrm>
            <a:off x="2590800" y="914400"/>
            <a:ext cx="7620000" cy="679020"/>
          </a:xfrm>
        </p:spPr>
        <p:txBody>
          <a:bodyPr/>
          <a:lstStyle/>
          <a:p>
            <a:r>
              <a:rPr lang="en-US" sz="2800" dirty="0" smtClean="0">
                <a:solidFill>
                  <a:schemeClr val="tx1"/>
                </a:solidFill>
              </a:rPr>
              <a:t>On-Premises / dedicated cloud deployment</a:t>
            </a:r>
            <a:endParaRPr lang="en-US" sz="2800" dirty="0">
              <a:solidFill>
                <a:schemeClr val="tx1"/>
              </a:solidFill>
            </a:endParaRPr>
          </a:p>
        </p:txBody>
      </p:sp>
      <p:sp>
        <p:nvSpPr>
          <p:cNvPr id="5" name="Slide Number Placeholder 4"/>
          <p:cNvSpPr>
            <a:spLocks noGrp="1"/>
          </p:cNvSpPr>
          <p:nvPr>
            <p:ph type="sldNum" sz="quarter" idx="12"/>
          </p:nvPr>
        </p:nvSpPr>
        <p:spPr/>
        <p:txBody>
          <a:bodyPr/>
          <a:lstStyle/>
          <a:p>
            <a:fld id="{40A4F22A-8D84-4212-AB72-9C729408FDA0}" type="slidenum">
              <a:rPr lang="en-US" smtClean="0">
                <a:solidFill>
                  <a:prstClr val="white"/>
                </a:solidFill>
              </a:rPr>
              <a:pPr/>
              <a:t>108</a:t>
            </a:fld>
            <a:endParaRPr lang="en-US" dirty="0">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6309360" cy="454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3754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rot="16200000">
            <a:off x="4423363" y="-219771"/>
            <a:ext cx="3507300" cy="8518842"/>
          </a:xfrm>
          <a:prstGeom prst="rect">
            <a:avLst/>
          </a:prstGeom>
          <a:solidFill>
            <a:schemeClr val="bg2"/>
          </a:solidFill>
          <a:ln w="25400" cap="flat" cmpd="sng" algn="ctr">
            <a:noFill/>
            <a:prstDash val="solid"/>
            <a:headEnd type="none" w="med" len="med"/>
            <a:tailEnd type="none" w="med" len="med"/>
          </a:ln>
          <a:effectLst/>
        </p:spPr>
        <p:txBody>
          <a:bodyPr vert="horz" wrap="square" lIns="91432" tIns="45716" rIns="91432" bIns="45716" numCol="1" rtlCol="0" anchor="ctr" anchorCtr="0" compatLnSpc="1">
            <a:prstTxWarp prst="textNoShape">
              <a:avLst/>
            </a:prstTxWarp>
          </a:bodyPr>
          <a:lstStyle/>
          <a:p>
            <a:pPr lvl="1" algn="ctr" defTabSz="914339" fontAlgn="base">
              <a:spcBef>
                <a:spcPct val="0"/>
              </a:spcBef>
              <a:spcAft>
                <a:spcPct val="0"/>
              </a:spcAft>
            </a:pPr>
            <a:r>
              <a:rPr lang="en-US" sz="1500" kern="0" spc="-75" dirty="0">
                <a:ln w="3175">
                  <a:noFill/>
                </a:ln>
                <a:solidFill>
                  <a:schemeClr val="bg1"/>
                </a:solidFill>
                <a:cs typeface="Calibri" pitchFamily="34" charset="0"/>
              </a:rPr>
              <a:t>Azure Media Services</a:t>
            </a:r>
          </a:p>
        </p:txBody>
      </p:sp>
      <p:sp>
        <p:nvSpPr>
          <p:cNvPr id="2" name="Title 1"/>
          <p:cNvSpPr>
            <a:spLocks noGrp="1"/>
          </p:cNvSpPr>
          <p:nvPr>
            <p:ph type="title"/>
          </p:nvPr>
        </p:nvSpPr>
        <p:spPr>
          <a:xfrm>
            <a:off x="1917592" y="609642"/>
            <a:ext cx="8518842" cy="1135472"/>
          </a:xfrm>
        </p:spPr>
        <p:txBody>
          <a:bodyPr>
            <a:noAutofit/>
          </a:bodyPr>
          <a:lstStyle/>
          <a:p>
            <a:pPr algn="ctr"/>
            <a:r>
              <a:rPr lang="en-US" sz="3600" b="1" dirty="0" smtClean="0">
                <a:solidFill>
                  <a:schemeClr val="tx1">
                    <a:alpha val="99000"/>
                  </a:schemeClr>
                </a:solidFill>
              </a:rPr>
              <a:t>VIDIZMO Products</a:t>
            </a:r>
            <a:r>
              <a:rPr lang="en-US" sz="3600" dirty="0" smtClean="0">
                <a:solidFill>
                  <a:schemeClr val="tx1">
                    <a:alpha val="99000"/>
                  </a:schemeClr>
                </a:solidFill>
              </a:rPr>
              <a:t/>
            </a:r>
            <a:br>
              <a:rPr lang="en-US" sz="3600" dirty="0" smtClean="0">
                <a:solidFill>
                  <a:schemeClr val="tx1">
                    <a:alpha val="99000"/>
                  </a:schemeClr>
                </a:solidFill>
              </a:rPr>
            </a:br>
            <a:r>
              <a:rPr lang="en-US" sz="3600" dirty="0" smtClean="0">
                <a:solidFill>
                  <a:schemeClr val="tx1">
                    <a:alpha val="99000"/>
                  </a:schemeClr>
                </a:solidFill>
              </a:rPr>
              <a:t>Built on Microsoft Azure Cloud</a:t>
            </a:r>
            <a:endParaRPr lang="en-US" sz="3600" dirty="0">
              <a:solidFill>
                <a:schemeClr val="tx1">
                  <a:alpha val="99000"/>
                </a:schemeClr>
              </a:solidFill>
            </a:endParaRPr>
          </a:p>
        </p:txBody>
      </p:sp>
      <p:sp>
        <p:nvSpPr>
          <p:cNvPr id="125" name="Rectangle 124"/>
          <p:cNvSpPr/>
          <p:nvPr/>
        </p:nvSpPr>
        <p:spPr>
          <a:xfrm>
            <a:off x="2516550" y="2422743"/>
            <a:ext cx="6098890" cy="280631"/>
          </a:xfrm>
          <a:prstGeom prst="rect">
            <a:avLst/>
          </a:prstGeom>
          <a:solidFill>
            <a:srgbClr val="FFFFFF">
              <a:lumMod val="50000"/>
            </a:srgbClr>
          </a:solidFill>
          <a:ln w="25400" cap="flat" cmpd="sng" algn="ctr">
            <a:noFill/>
            <a:prstDash val="solid"/>
          </a:ln>
          <a:effectLst/>
        </p:spPr>
        <p:txBody>
          <a:bodyPr lIns="68589" tIns="34295" rIns="68589" bIns="34295" rtlCol="0" anchor="ctr"/>
          <a:lstStyle/>
          <a:p>
            <a:pPr algn="ctr" defTabSz="914339">
              <a:defRPr/>
            </a:pPr>
            <a:r>
              <a:rPr lang="en-US" sz="1500" kern="0" spc="-75" dirty="0">
                <a:ln w="3175">
                  <a:noFill/>
                </a:ln>
                <a:gradFill flip="none" rotWithShape="1">
                  <a:gsLst>
                    <a:gs pos="0">
                      <a:srgbClr val="FFFFFF"/>
                    </a:gs>
                    <a:gs pos="86000">
                      <a:srgbClr val="FFFFFF"/>
                    </a:gs>
                  </a:gsLst>
                  <a:lin ang="5400000" scaled="0"/>
                  <a:tileRect/>
                </a:gradFill>
                <a:cs typeface="Calibri" pitchFamily="34" charset="0"/>
              </a:rPr>
              <a:t>REST APIs</a:t>
            </a:r>
          </a:p>
        </p:txBody>
      </p:sp>
      <p:sp>
        <p:nvSpPr>
          <p:cNvPr id="127" name="Rectangle 126"/>
          <p:cNvSpPr/>
          <p:nvPr/>
        </p:nvSpPr>
        <p:spPr>
          <a:xfrm rot="16200000">
            <a:off x="8339736" y="4115042"/>
            <a:ext cx="1191998" cy="496190"/>
          </a:xfrm>
          <a:prstGeom prst="rect">
            <a:avLst/>
          </a:prstGeom>
          <a:solidFill>
            <a:schemeClr val="accent6"/>
          </a:solidFill>
          <a:ln w="25400" cap="flat" cmpd="sng" algn="ctr">
            <a:noFill/>
            <a:prstDash val="solid"/>
            <a:headEnd type="none" w="med" len="med"/>
            <a:tailEnd type="none" w="med" len="med"/>
          </a:ln>
          <a:effectLst/>
        </p:spPr>
        <p:txBody>
          <a:bodyPr vert="horz" wrap="square" lIns="91432" tIns="45716" rIns="91432" bIns="45716" numCol="1" rtlCol="0" anchor="ctr" anchorCtr="0" compatLnSpc="1">
            <a:prstTxWarp prst="textNoShape">
              <a:avLst/>
            </a:prstTxWarp>
          </a:bodyPr>
          <a:lstStyle/>
          <a:p>
            <a:pPr algn="ctr" defTabSz="914339" fontAlgn="base">
              <a:spcBef>
                <a:spcPct val="0"/>
              </a:spcBef>
              <a:spcAft>
                <a:spcPct val="0"/>
              </a:spcAft>
            </a:pPr>
            <a:r>
              <a:rPr lang="en-US" sz="1500" kern="0" spc="-75" dirty="0">
                <a:ln w="3175">
                  <a:noFill/>
                </a:ln>
                <a:solidFill>
                  <a:schemeClr val="bg1"/>
                </a:solidFill>
                <a:cs typeface="Calibri" pitchFamily="34" charset="0"/>
              </a:rPr>
              <a:t>Azure CDN</a:t>
            </a:r>
          </a:p>
        </p:txBody>
      </p:sp>
      <p:sp>
        <p:nvSpPr>
          <p:cNvPr id="128" name="Rectangle 127"/>
          <p:cNvSpPr/>
          <p:nvPr/>
        </p:nvSpPr>
        <p:spPr>
          <a:xfrm>
            <a:off x="2516551" y="2815344"/>
            <a:ext cx="6092669" cy="1984534"/>
          </a:xfrm>
          <a:prstGeom prst="rect">
            <a:avLst/>
          </a:prstGeom>
          <a:solidFill>
            <a:srgbClr val="000000">
              <a:lumMod val="75000"/>
              <a:lumOff val="25000"/>
            </a:srgbClr>
          </a:solidFill>
          <a:ln w="25400" cap="flat" cmpd="sng" algn="ctr">
            <a:noFill/>
            <a:prstDash val="solid"/>
          </a:ln>
          <a:effectLst/>
        </p:spPr>
        <p:txBody>
          <a:bodyPr lIns="68589" tIns="34295" rIns="68589" bIns="34295" rtlCol="0" anchor="ctr"/>
          <a:lstStyle/>
          <a:p>
            <a:pPr algn="ctr" defTabSz="914339">
              <a:defRPr/>
            </a:pPr>
            <a:endParaRPr lang="en-US" sz="800" kern="0" dirty="0">
              <a:solidFill>
                <a:srgbClr val="000000"/>
              </a:solidFill>
              <a:ea typeface="Segoe UI" pitchFamily="34" charset="0"/>
              <a:cs typeface="Calibri" pitchFamily="34" charset="0"/>
            </a:endParaRPr>
          </a:p>
        </p:txBody>
      </p:sp>
      <p:sp>
        <p:nvSpPr>
          <p:cNvPr id="129" name="TextBox 128"/>
          <p:cNvSpPr txBox="1"/>
          <p:nvPr/>
        </p:nvSpPr>
        <p:spPr>
          <a:xfrm>
            <a:off x="2516550" y="2815344"/>
            <a:ext cx="6091451" cy="300092"/>
          </a:xfrm>
          <a:prstGeom prst="rect">
            <a:avLst/>
          </a:prstGeom>
          <a:noFill/>
        </p:spPr>
        <p:txBody>
          <a:bodyPr wrap="square" lIns="68589" tIns="34295" rIns="68589" bIns="34295" rtlCol="0">
            <a:spAutoFit/>
          </a:bodyPr>
          <a:lstStyle/>
          <a:p>
            <a:pPr algn="ctr" defTabSz="914339"/>
            <a:r>
              <a:rPr lang="en-US" sz="1500" spc="-75" dirty="0">
                <a:ln w="3175">
                  <a:noFill/>
                </a:ln>
                <a:gradFill flip="none" rotWithShape="1">
                  <a:gsLst>
                    <a:gs pos="0">
                      <a:srgbClr val="FFFFFF"/>
                    </a:gs>
                    <a:gs pos="86000">
                      <a:srgbClr val="FFFFFF"/>
                    </a:gs>
                  </a:gsLst>
                  <a:lin ang="5400000" scaled="0"/>
                  <a:tileRect/>
                </a:gradFill>
                <a:cs typeface="Calibri" pitchFamily="34" charset="0"/>
              </a:rPr>
              <a:t>Azure Media Services </a:t>
            </a:r>
            <a:r>
              <a:rPr lang="en-US" sz="1500" spc="-75" dirty="0" smtClean="0">
                <a:ln w="3175">
                  <a:noFill/>
                </a:ln>
                <a:gradFill flip="none" rotWithShape="1">
                  <a:gsLst>
                    <a:gs pos="0">
                      <a:srgbClr val="FFFFFF"/>
                    </a:gs>
                    <a:gs pos="86000">
                      <a:srgbClr val="FFFFFF"/>
                    </a:gs>
                  </a:gsLst>
                  <a:lin ang="5400000" scaled="0"/>
                  <a:tileRect/>
                </a:gradFill>
                <a:cs typeface="Calibri" pitchFamily="34" charset="0"/>
              </a:rPr>
              <a:t>&amp; Azure Components</a:t>
            </a:r>
            <a:endParaRPr lang="en-US" sz="1500" spc="-75" dirty="0">
              <a:ln w="3175">
                <a:noFill/>
              </a:ln>
              <a:gradFill flip="none" rotWithShape="1">
                <a:gsLst>
                  <a:gs pos="0">
                    <a:srgbClr val="FFFFFF"/>
                  </a:gs>
                  <a:gs pos="86000">
                    <a:srgbClr val="FFFFFF"/>
                  </a:gs>
                </a:gsLst>
                <a:lin ang="5400000" scaled="0"/>
                <a:tileRect/>
              </a:gradFill>
              <a:cs typeface="Calibri" pitchFamily="34" charset="0"/>
            </a:endParaRPr>
          </a:p>
        </p:txBody>
      </p:sp>
      <p:sp>
        <p:nvSpPr>
          <p:cNvPr id="131" name="Rectangle 130"/>
          <p:cNvSpPr/>
          <p:nvPr/>
        </p:nvSpPr>
        <p:spPr>
          <a:xfrm>
            <a:off x="9271249" y="4799878"/>
            <a:ext cx="1051560" cy="644366"/>
          </a:xfrm>
          <a:prstGeom prst="rect">
            <a:avLst/>
          </a:prstGeom>
          <a:solidFill>
            <a:srgbClr val="64BE46"/>
          </a:solidFill>
          <a:ln w="38100" cap="flat" cmpd="sng" algn="ctr">
            <a:noFill/>
            <a:prstDash val="solid"/>
          </a:ln>
          <a:effectLst/>
        </p:spPr>
        <p:txBody>
          <a:bodyPr lIns="68589" tIns="34295" rIns="68589" bIns="34295" rtlCol="0" anchor="ctr"/>
          <a:lstStyle/>
          <a:p>
            <a:pPr defTabSz="914339">
              <a:lnSpc>
                <a:spcPct val="90000"/>
              </a:lnSpc>
              <a:defRPr/>
            </a:pPr>
            <a:r>
              <a:rPr lang="en-US" sz="800" b="1" kern="0" dirty="0">
                <a:gradFill>
                  <a:gsLst>
                    <a:gs pos="0">
                      <a:srgbClr val="FFFFFF"/>
                    </a:gs>
                    <a:gs pos="100000">
                      <a:srgbClr val="FFFFFF"/>
                    </a:gs>
                  </a:gsLst>
                  <a:lin ang="5400000" scaled="0"/>
                </a:gradFill>
                <a:cs typeface="Calibri" pitchFamily="34" charset="0"/>
              </a:rPr>
              <a:t>Adaptive Streaming</a:t>
            </a:r>
          </a:p>
          <a:p>
            <a:pPr defTabSz="914339">
              <a:lnSpc>
                <a:spcPct val="90000"/>
              </a:lnSpc>
              <a:defRPr/>
            </a:pPr>
            <a:r>
              <a:rPr lang="en-US" sz="800" b="1" kern="0" dirty="0">
                <a:gradFill>
                  <a:gsLst>
                    <a:gs pos="0">
                      <a:srgbClr val="FFFFFF"/>
                    </a:gs>
                    <a:gs pos="100000">
                      <a:srgbClr val="FFFFFF"/>
                    </a:gs>
                  </a:gsLst>
                  <a:lin ang="5400000" scaled="0"/>
                </a:gradFill>
                <a:cs typeface="Calibri" pitchFamily="34" charset="0"/>
              </a:rPr>
              <a:t>Porting Kits</a:t>
            </a:r>
          </a:p>
          <a:p>
            <a:pPr defTabSz="914339">
              <a:lnSpc>
                <a:spcPct val="90000"/>
              </a:lnSpc>
              <a:defRPr/>
            </a:pPr>
            <a:r>
              <a:rPr lang="en-US" sz="800" b="1" kern="0" dirty="0">
                <a:gradFill>
                  <a:gsLst>
                    <a:gs pos="0">
                      <a:srgbClr val="FFFFFF"/>
                    </a:gs>
                    <a:gs pos="100000">
                      <a:srgbClr val="FFFFFF"/>
                    </a:gs>
                  </a:gsLst>
                  <a:lin ang="5400000" scaled="0"/>
                </a:gradFill>
                <a:cs typeface="Calibri" pitchFamily="34" charset="0"/>
              </a:rPr>
              <a:t>(STB, iOS / Android)</a:t>
            </a:r>
          </a:p>
        </p:txBody>
      </p:sp>
      <p:sp>
        <p:nvSpPr>
          <p:cNvPr id="132" name="Rectangle 131"/>
          <p:cNvSpPr/>
          <p:nvPr/>
        </p:nvSpPr>
        <p:spPr>
          <a:xfrm>
            <a:off x="9262250" y="2941800"/>
            <a:ext cx="1051560" cy="480060"/>
          </a:xfrm>
          <a:prstGeom prst="rect">
            <a:avLst/>
          </a:prstGeom>
          <a:solidFill>
            <a:srgbClr val="64BE46"/>
          </a:solidFill>
          <a:ln w="38100" cap="flat" cmpd="sng" algn="ctr">
            <a:noFill/>
            <a:prstDash val="solid"/>
          </a:ln>
          <a:effectLst/>
        </p:spPr>
        <p:txBody>
          <a:bodyPr lIns="68589" tIns="34295" rIns="68589" bIns="34295" rtlCol="0" anchor="ctr"/>
          <a:lstStyle/>
          <a:p>
            <a:pPr defTabSz="914339">
              <a:lnSpc>
                <a:spcPct val="90000"/>
              </a:lnSpc>
            </a:pPr>
            <a:r>
              <a:rPr lang="en-US" sz="800" b="1" kern="0" dirty="0" smtClean="0">
                <a:gradFill>
                  <a:gsLst>
                    <a:gs pos="0">
                      <a:srgbClr val="FFFFFF"/>
                    </a:gs>
                    <a:gs pos="100000">
                      <a:srgbClr val="FFFFFF"/>
                    </a:gs>
                  </a:gsLst>
                  <a:lin ang="5400000" scaled="0"/>
                </a:gradFill>
                <a:cs typeface="Calibri" pitchFamily="34" charset="0"/>
              </a:rPr>
              <a:t>Silverlight</a:t>
            </a:r>
            <a:endParaRPr lang="en-US" sz="800" b="1" kern="0" dirty="0">
              <a:gradFill>
                <a:gsLst>
                  <a:gs pos="0">
                    <a:srgbClr val="FFFFFF"/>
                  </a:gs>
                  <a:gs pos="100000">
                    <a:srgbClr val="FFFFFF"/>
                  </a:gs>
                </a:gsLst>
                <a:lin ang="5400000" scaled="0"/>
              </a:gradFill>
              <a:cs typeface="Calibri" pitchFamily="34" charset="0"/>
            </a:endParaRPr>
          </a:p>
        </p:txBody>
      </p:sp>
      <p:sp>
        <p:nvSpPr>
          <p:cNvPr id="133" name="Rectangle 132"/>
          <p:cNvSpPr/>
          <p:nvPr/>
        </p:nvSpPr>
        <p:spPr>
          <a:xfrm>
            <a:off x="9267093" y="3468851"/>
            <a:ext cx="1051560" cy="408909"/>
          </a:xfrm>
          <a:prstGeom prst="rect">
            <a:avLst/>
          </a:prstGeom>
          <a:solidFill>
            <a:srgbClr val="64BE46"/>
          </a:solidFill>
          <a:ln w="38100" cap="flat" cmpd="sng" algn="ctr">
            <a:noFill/>
            <a:prstDash val="solid"/>
          </a:ln>
          <a:effectLst/>
        </p:spPr>
        <p:txBody>
          <a:bodyPr lIns="68589" tIns="34295" rIns="68589" bIns="34295" rtlCol="0" anchor="ctr"/>
          <a:lstStyle/>
          <a:p>
            <a:pPr defTabSz="914339">
              <a:lnSpc>
                <a:spcPct val="90000"/>
              </a:lnSpc>
            </a:pPr>
            <a:r>
              <a:rPr lang="en-US" sz="800" b="1" kern="0" dirty="0">
                <a:gradFill>
                  <a:gsLst>
                    <a:gs pos="0">
                      <a:srgbClr val="FFFFFF"/>
                    </a:gs>
                    <a:gs pos="100000">
                      <a:srgbClr val="FFFFFF"/>
                    </a:gs>
                  </a:gsLst>
                  <a:lin ang="5400000" scaled="0"/>
                </a:gradFill>
                <a:cs typeface="Calibri" pitchFamily="34" charset="0"/>
              </a:rPr>
              <a:t>Windows Phone</a:t>
            </a:r>
          </a:p>
        </p:txBody>
      </p:sp>
      <p:sp>
        <p:nvSpPr>
          <p:cNvPr id="134" name="Rectangle 133"/>
          <p:cNvSpPr/>
          <p:nvPr/>
        </p:nvSpPr>
        <p:spPr>
          <a:xfrm>
            <a:off x="2878882" y="3221598"/>
            <a:ext cx="804463" cy="675965"/>
          </a:xfrm>
          <a:prstGeom prst="rect">
            <a:avLst/>
          </a:prstGeom>
          <a:solidFill>
            <a:schemeClr val="accent2"/>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35" name="Rectangle 134"/>
          <p:cNvSpPr/>
          <p:nvPr/>
        </p:nvSpPr>
        <p:spPr>
          <a:xfrm>
            <a:off x="9271249" y="3926130"/>
            <a:ext cx="1051560" cy="399752"/>
          </a:xfrm>
          <a:prstGeom prst="rect">
            <a:avLst/>
          </a:prstGeom>
          <a:solidFill>
            <a:srgbClr val="64BE46"/>
          </a:solidFill>
          <a:ln w="38100" cap="flat" cmpd="sng" algn="ctr">
            <a:noFill/>
            <a:prstDash val="solid"/>
          </a:ln>
          <a:effectLst/>
        </p:spPr>
        <p:txBody>
          <a:bodyPr lIns="68589" tIns="34295" rIns="68589" bIns="34295" rtlCol="0" anchor="ctr"/>
          <a:lstStyle/>
          <a:p>
            <a:pPr defTabSz="914339">
              <a:lnSpc>
                <a:spcPct val="90000"/>
              </a:lnSpc>
            </a:pPr>
            <a:r>
              <a:rPr lang="en-US" sz="800" b="1" kern="0" dirty="0">
                <a:gradFill>
                  <a:gsLst>
                    <a:gs pos="0">
                      <a:srgbClr val="FFFFFF"/>
                    </a:gs>
                    <a:gs pos="100000">
                      <a:srgbClr val="FFFFFF"/>
                    </a:gs>
                  </a:gsLst>
                  <a:lin ang="5400000" scaled="0"/>
                </a:gradFill>
                <a:cs typeface="Calibri" pitchFamily="34" charset="0"/>
              </a:rPr>
              <a:t>HTML5</a:t>
            </a:r>
          </a:p>
        </p:txBody>
      </p:sp>
      <p:sp>
        <p:nvSpPr>
          <p:cNvPr id="136" name="Rectangle 135"/>
          <p:cNvSpPr/>
          <p:nvPr/>
        </p:nvSpPr>
        <p:spPr>
          <a:xfrm>
            <a:off x="9271249" y="4357764"/>
            <a:ext cx="1051560" cy="399753"/>
          </a:xfrm>
          <a:prstGeom prst="rect">
            <a:avLst/>
          </a:prstGeom>
          <a:solidFill>
            <a:srgbClr val="64BE46"/>
          </a:solidFill>
          <a:ln w="38100" cap="flat" cmpd="sng" algn="ctr">
            <a:noFill/>
            <a:prstDash val="solid"/>
          </a:ln>
          <a:effectLst/>
        </p:spPr>
        <p:txBody>
          <a:bodyPr lIns="68589" tIns="34295" rIns="68589" bIns="34295" rtlCol="0" anchor="ctr"/>
          <a:lstStyle/>
          <a:p>
            <a:pPr defTabSz="914339">
              <a:lnSpc>
                <a:spcPct val="90000"/>
              </a:lnSpc>
            </a:pPr>
            <a:r>
              <a:rPr lang="en-US" sz="800" b="1" kern="0" dirty="0">
                <a:gradFill>
                  <a:gsLst>
                    <a:gs pos="0">
                      <a:srgbClr val="FFFFFF"/>
                    </a:gs>
                    <a:gs pos="100000">
                      <a:srgbClr val="FFFFFF"/>
                    </a:gs>
                  </a:gsLst>
                  <a:lin ang="5400000" scaled="0"/>
                </a:gradFill>
                <a:cs typeface="Calibri" pitchFamily="34" charset="0"/>
              </a:rPr>
              <a:t>Flash</a:t>
            </a:r>
          </a:p>
        </p:txBody>
      </p:sp>
      <p:sp>
        <p:nvSpPr>
          <p:cNvPr id="138" name="TextBox 137"/>
          <p:cNvSpPr txBox="1"/>
          <p:nvPr/>
        </p:nvSpPr>
        <p:spPr>
          <a:xfrm>
            <a:off x="8687639" y="5028157"/>
            <a:ext cx="496191" cy="192370"/>
          </a:xfrm>
          <a:prstGeom prst="rect">
            <a:avLst/>
          </a:prstGeom>
          <a:solidFill>
            <a:srgbClr val="00B0F0"/>
          </a:solidFill>
        </p:spPr>
        <p:txBody>
          <a:bodyPr wrap="square" lIns="0" tIns="34295" rIns="0" bIns="34295" rtlCol="0" anchor="ctr" anchorCtr="1">
            <a:spAutoFit/>
          </a:bodyPr>
          <a:lstStyle/>
          <a:p>
            <a:pPr algn="ctr" defTabSz="685874">
              <a:defRPr/>
            </a:pPr>
            <a:r>
              <a:rPr lang="en-US" sz="800" kern="0" dirty="0">
                <a:solidFill>
                  <a:schemeClr val="bg1"/>
                </a:solidFill>
                <a:cs typeface="Calibri" pitchFamily="34" charset="0"/>
              </a:rPr>
              <a:t>Origin</a:t>
            </a:r>
          </a:p>
        </p:txBody>
      </p:sp>
      <p:sp>
        <p:nvSpPr>
          <p:cNvPr id="139" name="TextBox 138"/>
          <p:cNvSpPr txBox="1"/>
          <p:nvPr/>
        </p:nvSpPr>
        <p:spPr>
          <a:xfrm>
            <a:off x="8687638" y="5249955"/>
            <a:ext cx="496191" cy="192370"/>
          </a:xfrm>
          <a:prstGeom prst="rect">
            <a:avLst/>
          </a:prstGeom>
          <a:solidFill>
            <a:srgbClr val="00B0F0"/>
          </a:solidFill>
        </p:spPr>
        <p:txBody>
          <a:bodyPr wrap="square" lIns="0" tIns="34295" rIns="0" bIns="34295" rtlCol="0" anchor="ctr" anchorCtr="1">
            <a:spAutoFit/>
          </a:bodyPr>
          <a:lstStyle/>
          <a:p>
            <a:pPr algn="ctr" defTabSz="685874">
              <a:defRPr/>
            </a:pPr>
            <a:r>
              <a:rPr lang="en-US" sz="800" kern="0" dirty="0">
                <a:solidFill>
                  <a:schemeClr val="bg1"/>
                </a:solidFill>
                <a:cs typeface="Calibri" pitchFamily="34" charset="0"/>
              </a:rPr>
              <a:t>Caching</a:t>
            </a:r>
          </a:p>
        </p:txBody>
      </p:sp>
      <p:sp>
        <p:nvSpPr>
          <p:cNvPr id="140" name="Rectangle 139"/>
          <p:cNvSpPr/>
          <p:nvPr/>
        </p:nvSpPr>
        <p:spPr>
          <a:xfrm>
            <a:off x="9252216" y="2422742"/>
            <a:ext cx="1051560" cy="476805"/>
          </a:xfrm>
          <a:prstGeom prst="rect">
            <a:avLst/>
          </a:prstGeom>
          <a:solidFill>
            <a:srgbClr val="64BE46"/>
          </a:solidFill>
          <a:ln w="38100" cap="flat" cmpd="sng" algn="ctr">
            <a:noFill/>
            <a:prstDash val="solid"/>
          </a:ln>
          <a:effectLst/>
        </p:spPr>
        <p:txBody>
          <a:bodyPr lIns="68589" tIns="34295" rIns="68589" bIns="34295" rtlCol="0" anchor="ctr"/>
          <a:lstStyle/>
          <a:p>
            <a:pPr defTabSz="914339">
              <a:lnSpc>
                <a:spcPct val="90000"/>
              </a:lnSpc>
            </a:pPr>
            <a:r>
              <a:rPr lang="en-US" sz="800" b="1" kern="0" dirty="0">
                <a:gradFill>
                  <a:gsLst>
                    <a:gs pos="0">
                      <a:srgbClr val="FFFFFF"/>
                    </a:gs>
                    <a:gs pos="100000">
                      <a:srgbClr val="FFFFFF"/>
                    </a:gs>
                  </a:gsLst>
                  <a:lin ang="5400000" scaled="0"/>
                </a:gradFill>
                <a:cs typeface="Calibri" pitchFamily="34" charset="0"/>
              </a:rPr>
              <a:t>Windows 8</a:t>
            </a:r>
          </a:p>
        </p:txBody>
      </p:sp>
      <p:sp>
        <p:nvSpPr>
          <p:cNvPr id="141" name="Rectangle 140"/>
          <p:cNvSpPr/>
          <p:nvPr/>
        </p:nvSpPr>
        <p:spPr bwMode="auto">
          <a:xfrm>
            <a:off x="2516550" y="4883564"/>
            <a:ext cx="6073278" cy="571500"/>
          </a:xfrm>
          <a:prstGeom prst="rect">
            <a:avLst/>
          </a:prstGeom>
          <a:solidFill>
            <a:srgbClr val="008FBA"/>
          </a:solidFill>
          <a:ln w="9525" cap="flat" cmpd="sng" algn="ctr">
            <a:noFill/>
            <a:prstDash val="solid"/>
            <a:headEnd type="none" w="med" len="med"/>
            <a:tailEnd type="none" w="med" len="med"/>
          </a:ln>
          <a:effectLst/>
        </p:spPr>
        <p:txBody>
          <a:bodyPr vert="horz" wrap="square" lIns="68586" tIns="34293" rIns="68586" bIns="34293" numCol="1" rtlCol="0" anchor="ctr" anchorCtr="0" compatLnSpc="1">
            <a:prstTxWarp prst="textNoShape">
              <a:avLst/>
            </a:prstTxWarp>
          </a:bodyPr>
          <a:lstStyle/>
          <a:p>
            <a:pPr algn="ctr" defTabSz="685649" fontAlgn="base">
              <a:spcBef>
                <a:spcPct val="0"/>
              </a:spcBef>
              <a:spcAft>
                <a:spcPct val="0"/>
              </a:spcAft>
              <a:defRPr/>
            </a:pPr>
            <a:r>
              <a:rPr lang="en-US" sz="1400" kern="0" dirty="0" smtClean="0">
                <a:gradFill>
                  <a:gsLst>
                    <a:gs pos="0">
                      <a:srgbClr val="FFFFFF"/>
                    </a:gs>
                    <a:gs pos="100000">
                      <a:srgbClr val="FFFFFF"/>
                    </a:gs>
                  </a:gsLst>
                  <a:lin ang="5400000" scaled="0"/>
                </a:gradFill>
              </a:rPr>
              <a:t>Microsoft Azure </a:t>
            </a:r>
            <a:r>
              <a:rPr lang="en-US" sz="1400" kern="0" dirty="0">
                <a:gradFill>
                  <a:gsLst>
                    <a:gs pos="0">
                      <a:srgbClr val="FFFFFF"/>
                    </a:gs>
                    <a:gs pos="100000">
                      <a:srgbClr val="FFFFFF"/>
                    </a:gs>
                  </a:gsLst>
                  <a:lin ang="5400000" scaled="0"/>
                </a:gradFill>
              </a:rPr>
              <a:t>Core Platform</a:t>
            </a:r>
          </a:p>
        </p:txBody>
      </p:sp>
      <p:sp>
        <p:nvSpPr>
          <p:cNvPr id="142" name="Rectangle 141"/>
          <p:cNvSpPr/>
          <p:nvPr/>
        </p:nvSpPr>
        <p:spPr>
          <a:xfrm>
            <a:off x="2881208" y="3968181"/>
            <a:ext cx="804463" cy="675965"/>
          </a:xfrm>
          <a:prstGeom prst="rect">
            <a:avLst/>
          </a:prstGeom>
          <a:solidFill>
            <a:schemeClr val="accent2"/>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43" name="TextBox 142"/>
          <p:cNvSpPr txBox="1"/>
          <p:nvPr/>
        </p:nvSpPr>
        <p:spPr>
          <a:xfrm>
            <a:off x="2920713" y="3252564"/>
            <a:ext cx="681025" cy="246221"/>
          </a:xfrm>
          <a:prstGeom prst="rect">
            <a:avLst/>
          </a:prstGeom>
          <a:noFill/>
        </p:spPr>
        <p:txBody>
          <a:bodyPr wrap="square" lIns="0" tIns="0" rIns="0" bIns="0" rtlCol="0">
            <a:spAutoFit/>
          </a:bodyPr>
          <a:lstStyle/>
          <a:p>
            <a:pPr defTabSz="685874">
              <a:defRPr/>
            </a:pPr>
            <a:r>
              <a:rPr lang="en-US" sz="800" kern="0" dirty="0">
                <a:gradFill>
                  <a:gsLst>
                    <a:gs pos="0">
                      <a:srgbClr val="FFFFFF"/>
                    </a:gs>
                    <a:gs pos="86000">
                      <a:srgbClr val="FFFFFF"/>
                    </a:gs>
                  </a:gsLst>
                  <a:lin ang="5400000" scaled="0"/>
                </a:gradFill>
              </a:rPr>
              <a:t>Secure </a:t>
            </a:r>
          </a:p>
          <a:p>
            <a:pPr defTabSz="685874">
              <a:defRPr/>
            </a:pPr>
            <a:r>
              <a:rPr lang="en-US" sz="800" kern="0" dirty="0">
                <a:gradFill>
                  <a:gsLst>
                    <a:gs pos="0">
                      <a:srgbClr val="FFFFFF"/>
                    </a:gs>
                    <a:gs pos="86000">
                      <a:srgbClr val="FFFFFF"/>
                    </a:gs>
                  </a:gsLst>
                  <a:lin ang="5400000" scaled="0"/>
                </a:gradFill>
              </a:rPr>
              <a:t>Media Ingest</a:t>
            </a:r>
          </a:p>
        </p:txBody>
      </p:sp>
      <p:sp>
        <p:nvSpPr>
          <p:cNvPr id="144" name="TextBox 143"/>
          <p:cNvSpPr txBox="1"/>
          <p:nvPr/>
        </p:nvSpPr>
        <p:spPr>
          <a:xfrm>
            <a:off x="2918387" y="3982806"/>
            <a:ext cx="681025" cy="246221"/>
          </a:xfrm>
          <a:prstGeom prst="rect">
            <a:avLst/>
          </a:prstGeom>
          <a:noFill/>
        </p:spPr>
        <p:txBody>
          <a:bodyPr wrap="square" lIns="0" tIns="0" rIns="0" bIns="0" rtlCol="0">
            <a:spAutoFit/>
          </a:bodyPr>
          <a:lstStyle/>
          <a:p>
            <a:pPr defTabSz="685874">
              <a:defRPr/>
            </a:pPr>
            <a:r>
              <a:rPr lang="en-US" sz="800" kern="0" dirty="0" smtClean="0">
                <a:gradFill>
                  <a:gsLst>
                    <a:gs pos="0">
                      <a:srgbClr val="FFFFFF"/>
                    </a:gs>
                    <a:gs pos="86000">
                      <a:srgbClr val="FFFFFF"/>
                    </a:gs>
                  </a:gsLst>
                  <a:lin ang="5400000" scaled="0"/>
                </a:gradFill>
              </a:rPr>
              <a:t>Media Job </a:t>
            </a:r>
            <a:endParaRPr lang="en-US" sz="800" kern="0" dirty="0">
              <a:gradFill>
                <a:gsLst>
                  <a:gs pos="0">
                    <a:srgbClr val="FFFFFF"/>
                  </a:gs>
                  <a:gs pos="86000">
                    <a:srgbClr val="FFFFFF"/>
                  </a:gs>
                </a:gsLst>
                <a:lin ang="5400000" scaled="0"/>
              </a:gradFill>
            </a:endParaRPr>
          </a:p>
          <a:p>
            <a:pPr defTabSz="685874">
              <a:defRPr/>
            </a:pPr>
            <a:r>
              <a:rPr lang="en-US" sz="800" kern="0" dirty="0">
                <a:gradFill>
                  <a:gsLst>
                    <a:gs pos="0">
                      <a:srgbClr val="FFFFFF"/>
                    </a:gs>
                    <a:gs pos="86000">
                      <a:srgbClr val="FFFFFF"/>
                    </a:gs>
                  </a:gsLst>
                  <a:lin ang="5400000" scaled="0"/>
                </a:gradFill>
              </a:rPr>
              <a:t>Scheduling</a:t>
            </a:r>
          </a:p>
        </p:txBody>
      </p:sp>
      <p:sp>
        <p:nvSpPr>
          <p:cNvPr id="145" name="Rectangle 144"/>
          <p:cNvSpPr/>
          <p:nvPr/>
        </p:nvSpPr>
        <p:spPr>
          <a:xfrm>
            <a:off x="3758632" y="3221598"/>
            <a:ext cx="804463" cy="675965"/>
          </a:xfrm>
          <a:prstGeom prst="rect">
            <a:avLst/>
          </a:prstGeom>
          <a:solidFill>
            <a:schemeClr val="accent2"/>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46" name="Rectangle 145"/>
          <p:cNvSpPr/>
          <p:nvPr/>
        </p:nvSpPr>
        <p:spPr>
          <a:xfrm>
            <a:off x="4639303" y="3968181"/>
            <a:ext cx="804463" cy="675965"/>
          </a:xfrm>
          <a:prstGeom prst="rect">
            <a:avLst/>
          </a:prstGeom>
          <a:solidFill>
            <a:schemeClr val="accent6"/>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47" name="TextBox 146"/>
          <p:cNvSpPr txBox="1"/>
          <p:nvPr/>
        </p:nvSpPr>
        <p:spPr>
          <a:xfrm>
            <a:off x="3782255" y="3258100"/>
            <a:ext cx="769525" cy="123111"/>
          </a:xfrm>
          <a:prstGeom prst="rect">
            <a:avLst/>
          </a:prstGeom>
          <a:noFill/>
        </p:spPr>
        <p:txBody>
          <a:bodyPr wrap="square" lIns="0" tIns="0" rIns="0" bIns="0" rtlCol="0">
            <a:spAutoFit/>
          </a:bodyPr>
          <a:lstStyle/>
          <a:p>
            <a:pPr defTabSz="685874">
              <a:defRPr/>
            </a:pPr>
            <a:r>
              <a:rPr lang="en-US" sz="800" kern="0" dirty="0" smtClean="0">
                <a:gradFill>
                  <a:gsLst>
                    <a:gs pos="0">
                      <a:srgbClr val="FFFFFF"/>
                    </a:gs>
                    <a:gs pos="86000">
                      <a:srgbClr val="FFFFFF"/>
                    </a:gs>
                  </a:gsLst>
                  <a:lin ang="5400000" scaled="0"/>
                </a:gradFill>
              </a:rPr>
              <a:t>Encoder/Premium</a:t>
            </a:r>
            <a:endParaRPr lang="en-US" sz="800" kern="0" dirty="0">
              <a:gradFill>
                <a:gsLst>
                  <a:gs pos="0">
                    <a:srgbClr val="FFFFFF"/>
                  </a:gs>
                  <a:gs pos="86000">
                    <a:srgbClr val="FFFFFF"/>
                  </a:gs>
                </a:gsLst>
                <a:lin ang="5400000" scaled="0"/>
              </a:gradFill>
            </a:endParaRPr>
          </a:p>
        </p:txBody>
      </p:sp>
      <p:sp>
        <p:nvSpPr>
          <p:cNvPr id="148" name="TextBox 147"/>
          <p:cNvSpPr txBox="1"/>
          <p:nvPr/>
        </p:nvSpPr>
        <p:spPr>
          <a:xfrm>
            <a:off x="4659957" y="4002849"/>
            <a:ext cx="681025" cy="123111"/>
          </a:xfrm>
          <a:prstGeom prst="rect">
            <a:avLst/>
          </a:prstGeom>
          <a:noFill/>
        </p:spPr>
        <p:txBody>
          <a:bodyPr wrap="square" lIns="0" tIns="0" rIns="0" bIns="0" rtlCol="0">
            <a:spAutoFit/>
          </a:bodyPr>
          <a:lstStyle/>
          <a:p>
            <a:pPr defTabSz="685874">
              <a:defRPr/>
            </a:pPr>
            <a:r>
              <a:rPr lang="en-US" sz="800" kern="0" dirty="0" smtClean="0">
                <a:gradFill>
                  <a:gsLst>
                    <a:gs pos="0">
                      <a:srgbClr val="FFFFFF"/>
                    </a:gs>
                    <a:gs pos="86000">
                      <a:srgbClr val="FFFFFF"/>
                    </a:gs>
                  </a:gsLst>
                  <a:lin ang="5400000" scaled="0"/>
                </a:gradFill>
              </a:rPr>
              <a:t>AES &amp; DRM</a:t>
            </a:r>
            <a:endParaRPr lang="en-US" sz="800" kern="0" dirty="0">
              <a:gradFill>
                <a:gsLst>
                  <a:gs pos="0">
                    <a:srgbClr val="FFFFFF"/>
                  </a:gs>
                  <a:gs pos="86000">
                    <a:srgbClr val="FFFFFF"/>
                  </a:gs>
                </a:gsLst>
                <a:lin ang="5400000" scaled="0"/>
              </a:gradFill>
            </a:endParaRPr>
          </a:p>
        </p:txBody>
      </p:sp>
      <p:sp>
        <p:nvSpPr>
          <p:cNvPr id="149" name="Rectangle 148"/>
          <p:cNvSpPr/>
          <p:nvPr/>
        </p:nvSpPr>
        <p:spPr>
          <a:xfrm>
            <a:off x="3760256" y="3968181"/>
            <a:ext cx="804463" cy="675965"/>
          </a:xfrm>
          <a:prstGeom prst="rect">
            <a:avLst/>
          </a:prstGeom>
          <a:solidFill>
            <a:srgbClr val="FFBE0A"/>
          </a:solidFill>
          <a:ln w="25400" cap="flat" cmpd="sng" algn="ctr">
            <a:noFill/>
            <a:prstDash val="solid"/>
          </a:ln>
          <a:effectLst/>
        </p:spPr>
        <p:txBody>
          <a:bodyPr lIns="68589" tIns="34295" rIns="68589" bIns="34295" rtlCol="0" anchor="ctr"/>
          <a:lstStyle/>
          <a:p>
            <a:pPr defTabSz="914339">
              <a:defRPr/>
            </a:pPr>
            <a:endParaRPr lang="en-US" sz="800" u="sng" kern="0" dirty="0">
              <a:solidFill>
                <a:srgbClr val="FFFFFF"/>
              </a:solidFill>
              <a:ea typeface="Segoe UI" pitchFamily="34" charset="0"/>
              <a:cs typeface="Calibri" pitchFamily="34" charset="0"/>
            </a:endParaRPr>
          </a:p>
        </p:txBody>
      </p:sp>
      <p:sp>
        <p:nvSpPr>
          <p:cNvPr id="150" name="Rectangle 149"/>
          <p:cNvSpPr/>
          <p:nvPr/>
        </p:nvSpPr>
        <p:spPr>
          <a:xfrm>
            <a:off x="4638383" y="3221598"/>
            <a:ext cx="804463" cy="675965"/>
          </a:xfrm>
          <a:prstGeom prst="rect">
            <a:avLst/>
          </a:prstGeom>
          <a:solidFill>
            <a:schemeClr val="accent6"/>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51" name="TextBox 150"/>
          <p:cNvSpPr txBox="1"/>
          <p:nvPr/>
        </p:nvSpPr>
        <p:spPr>
          <a:xfrm>
            <a:off x="4651158" y="3256266"/>
            <a:ext cx="681025" cy="246221"/>
          </a:xfrm>
          <a:prstGeom prst="rect">
            <a:avLst/>
          </a:prstGeom>
          <a:noFill/>
        </p:spPr>
        <p:txBody>
          <a:bodyPr wrap="square" lIns="0" tIns="0" rIns="0" bIns="0" rtlCol="0">
            <a:spAutoFit/>
          </a:bodyPr>
          <a:lstStyle/>
          <a:p>
            <a:pPr defTabSz="685874">
              <a:defRPr/>
            </a:pPr>
            <a:r>
              <a:rPr lang="en-US" sz="800" kern="0" dirty="0">
                <a:gradFill>
                  <a:gsLst>
                    <a:gs pos="0">
                      <a:srgbClr val="FFFFFF"/>
                    </a:gs>
                    <a:gs pos="86000">
                      <a:srgbClr val="FFFFFF"/>
                    </a:gs>
                  </a:gsLst>
                  <a:lin ang="5400000" scaled="0"/>
                </a:gradFill>
              </a:rPr>
              <a:t>On-Demand</a:t>
            </a:r>
          </a:p>
          <a:p>
            <a:pPr defTabSz="685874">
              <a:defRPr/>
            </a:pPr>
            <a:r>
              <a:rPr lang="en-US" sz="800" kern="0" dirty="0">
                <a:gradFill>
                  <a:gsLst>
                    <a:gs pos="0">
                      <a:srgbClr val="FFFFFF"/>
                    </a:gs>
                    <a:gs pos="86000">
                      <a:srgbClr val="FFFFFF"/>
                    </a:gs>
                  </a:gsLst>
                  <a:lin ang="5400000" scaled="0"/>
                </a:gradFill>
              </a:rPr>
              <a:t>Origin</a:t>
            </a:r>
          </a:p>
        </p:txBody>
      </p:sp>
      <p:sp>
        <p:nvSpPr>
          <p:cNvPr id="152" name="Rectangle 151"/>
          <p:cNvSpPr/>
          <p:nvPr/>
        </p:nvSpPr>
        <p:spPr>
          <a:xfrm>
            <a:off x="6397883" y="3221598"/>
            <a:ext cx="804463" cy="675965"/>
          </a:xfrm>
          <a:prstGeom prst="rect">
            <a:avLst/>
          </a:prstGeom>
          <a:solidFill>
            <a:schemeClr val="accent4"/>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53" name="TextBox 152"/>
          <p:cNvSpPr txBox="1"/>
          <p:nvPr/>
        </p:nvSpPr>
        <p:spPr>
          <a:xfrm>
            <a:off x="6421943" y="3267285"/>
            <a:ext cx="681025" cy="123111"/>
          </a:xfrm>
          <a:prstGeom prst="rect">
            <a:avLst/>
          </a:prstGeom>
          <a:noFill/>
        </p:spPr>
        <p:txBody>
          <a:bodyPr wrap="square" lIns="0" tIns="0" rIns="0" bIns="0" rtlCol="0">
            <a:spAutoFit/>
          </a:bodyPr>
          <a:lstStyle/>
          <a:p>
            <a:pPr defTabSz="685874">
              <a:defRPr/>
            </a:pPr>
            <a:r>
              <a:rPr lang="en-US" sz="800" kern="0" dirty="0">
                <a:gradFill>
                  <a:gsLst>
                    <a:gs pos="0">
                      <a:srgbClr val="FFFFFF"/>
                    </a:gs>
                    <a:gs pos="86000">
                      <a:srgbClr val="FFFFFF"/>
                    </a:gs>
                  </a:gsLst>
                  <a:lin ang="5400000" scaled="0"/>
                </a:gradFill>
              </a:rPr>
              <a:t>Live Origin</a:t>
            </a:r>
          </a:p>
        </p:txBody>
      </p:sp>
      <p:sp>
        <p:nvSpPr>
          <p:cNvPr id="154" name="Rectangle 153"/>
          <p:cNvSpPr/>
          <p:nvPr/>
        </p:nvSpPr>
        <p:spPr>
          <a:xfrm>
            <a:off x="6397398" y="3968181"/>
            <a:ext cx="804463" cy="675965"/>
          </a:xfrm>
          <a:prstGeom prst="rect">
            <a:avLst/>
          </a:prstGeom>
          <a:solidFill>
            <a:schemeClr val="accent4">
              <a:lumMod val="75000"/>
            </a:schemeClr>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55" name="TextBox 154"/>
          <p:cNvSpPr txBox="1"/>
          <p:nvPr/>
        </p:nvSpPr>
        <p:spPr>
          <a:xfrm>
            <a:off x="6428787" y="3989998"/>
            <a:ext cx="681025" cy="123111"/>
          </a:xfrm>
          <a:prstGeom prst="rect">
            <a:avLst/>
          </a:prstGeom>
          <a:noFill/>
        </p:spPr>
        <p:txBody>
          <a:bodyPr wrap="square" lIns="0" tIns="0" rIns="0" bIns="0" rtlCol="0">
            <a:spAutoFit/>
          </a:bodyPr>
          <a:lstStyle/>
          <a:p>
            <a:pPr defTabSz="685874">
              <a:defRPr/>
            </a:pPr>
            <a:r>
              <a:rPr lang="en-US" sz="800" kern="0" dirty="0">
                <a:gradFill>
                  <a:gsLst>
                    <a:gs pos="0">
                      <a:srgbClr val="FFFFFF"/>
                    </a:gs>
                    <a:gs pos="86000">
                      <a:srgbClr val="FFFFFF"/>
                    </a:gs>
                  </a:gsLst>
                  <a:lin ang="5400000" scaled="0"/>
                </a:gradFill>
              </a:rPr>
              <a:t>Analytics</a:t>
            </a:r>
          </a:p>
        </p:txBody>
      </p:sp>
      <p:sp>
        <p:nvSpPr>
          <p:cNvPr id="156" name="Rectangle 155"/>
          <p:cNvSpPr/>
          <p:nvPr/>
        </p:nvSpPr>
        <p:spPr>
          <a:xfrm>
            <a:off x="7277635" y="3221598"/>
            <a:ext cx="804463" cy="675965"/>
          </a:xfrm>
          <a:prstGeom prst="rect">
            <a:avLst/>
          </a:prstGeom>
          <a:solidFill>
            <a:schemeClr val="accent4">
              <a:lumMod val="75000"/>
            </a:schemeClr>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57" name="Rectangle 156"/>
          <p:cNvSpPr/>
          <p:nvPr/>
        </p:nvSpPr>
        <p:spPr>
          <a:xfrm>
            <a:off x="7276444" y="3968181"/>
            <a:ext cx="804463" cy="675965"/>
          </a:xfrm>
          <a:prstGeom prst="rect">
            <a:avLst/>
          </a:prstGeom>
          <a:solidFill>
            <a:schemeClr val="accent4">
              <a:lumMod val="75000"/>
            </a:schemeClr>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58" name="TextBox 157"/>
          <p:cNvSpPr txBox="1"/>
          <p:nvPr/>
        </p:nvSpPr>
        <p:spPr>
          <a:xfrm>
            <a:off x="7320083" y="4004319"/>
            <a:ext cx="681025" cy="246221"/>
          </a:xfrm>
          <a:prstGeom prst="rect">
            <a:avLst/>
          </a:prstGeom>
          <a:noFill/>
        </p:spPr>
        <p:txBody>
          <a:bodyPr wrap="square" lIns="0" tIns="0" rIns="0" bIns="0" rtlCol="0">
            <a:spAutoFit/>
          </a:bodyPr>
          <a:lstStyle/>
          <a:p>
            <a:pPr defTabSz="685874">
              <a:defRPr/>
            </a:pPr>
            <a:r>
              <a:rPr lang="en-US" sz="800" kern="0" dirty="0">
                <a:gradFill>
                  <a:gsLst>
                    <a:gs pos="0">
                      <a:srgbClr val="FFFFFF"/>
                    </a:gs>
                    <a:gs pos="86000">
                      <a:srgbClr val="FFFFFF"/>
                    </a:gs>
                  </a:gsLst>
                  <a:lin ang="5400000" scaled="0"/>
                </a:gradFill>
              </a:rPr>
              <a:t>Identity Management</a:t>
            </a:r>
          </a:p>
        </p:txBody>
      </p:sp>
      <p:sp>
        <p:nvSpPr>
          <p:cNvPr id="159" name="TextBox 158"/>
          <p:cNvSpPr txBox="1"/>
          <p:nvPr/>
        </p:nvSpPr>
        <p:spPr>
          <a:xfrm>
            <a:off x="7315949" y="3267285"/>
            <a:ext cx="681025" cy="123111"/>
          </a:xfrm>
          <a:prstGeom prst="rect">
            <a:avLst/>
          </a:prstGeom>
          <a:noFill/>
        </p:spPr>
        <p:txBody>
          <a:bodyPr wrap="square" lIns="0" tIns="0" rIns="0" bIns="0" rtlCol="0">
            <a:spAutoFit/>
          </a:bodyPr>
          <a:lstStyle/>
          <a:p>
            <a:pPr defTabSz="685874">
              <a:defRPr/>
            </a:pPr>
            <a:r>
              <a:rPr lang="en-US" sz="800" kern="0" dirty="0">
                <a:gradFill>
                  <a:gsLst>
                    <a:gs pos="0">
                      <a:srgbClr val="FFFFFF"/>
                    </a:gs>
                    <a:gs pos="86000">
                      <a:srgbClr val="FFFFFF"/>
                    </a:gs>
                  </a:gsLst>
                  <a:lin ang="5400000" scaled="0"/>
                </a:gradFill>
              </a:rPr>
              <a:t>Ad Insertion</a:t>
            </a:r>
          </a:p>
        </p:txBody>
      </p:sp>
      <p:sp>
        <p:nvSpPr>
          <p:cNvPr id="161" name="TextBox 160"/>
          <p:cNvSpPr txBox="1"/>
          <p:nvPr/>
        </p:nvSpPr>
        <p:spPr>
          <a:xfrm>
            <a:off x="3782256" y="3992748"/>
            <a:ext cx="681025" cy="123111"/>
          </a:xfrm>
          <a:prstGeom prst="rect">
            <a:avLst/>
          </a:prstGeom>
          <a:noFill/>
        </p:spPr>
        <p:txBody>
          <a:bodyPr wrap="square" lIns="0" tIns="0" rIns="0" bIns="0" rtlCol="0">
            <a:spAutoFit/>
          </a:bodyPr>
          <a:lstStyle/>
          <a:p>
            <a:pPr defTabSz="685874">
              <a:defRPr/>
            </a:pPr>
            <a:r>
              <a:rPr lang="en-US" sz="800" kern="0" dirty="0" smtClean="0">
                <a:gradFill>
                  <a:gsLst>
                    <a:gs pos="0">
                      <a:srgbClr val="FFFFFF"/>
                    </a:gs>
                    <a:gs pos="86000">
                      <a:srgbClr val="FFFFFF"/>
                    </a:gs>
                  </a:gsLst>
                  <a:lin ang="5400000" scaled="0"/>
                </a:gradFill>
              </a:rPr>
              <a:t>Indexer</a:t>
            </a:r>
            <a:endParaRPr lang="en-US" sz="800" kern="0" dirty="0">
              <a:gradFill>
                <a:gsLst>
                  <a:gs pos="0">
                    <a:srgbClr val="FFFFFF"/>
                  </a:gs>
                  <a:gs pos="86000">
                    <a:srgbClr val="FFFFFF"/>
                  </a:gs>
                </a:gsLst>
                <a:lin ang="5400000" scaled="0"/>
              </a:gradFill>
            </a:endParaRPr>
          </a:p>
        </p:txBody>
      </p:sp>
      <p:sp>
        <p:nvSpPr>
          <p:cNvPr id="162" name="Rectangle 161"/>
          <p:cNvSpPr/>
          <p:nvPr/>
        </p:nvSpPr>
        <p:spPr>
          <a:xfrm>
            <a:off x="5518133" y="3221598"/>
            <a:ext cx="804463" cy="675965"/>
          </a:xfrm>
          <a:prstGeom prst="rect">
            <a:avLst/>
          </a:prstGeom>
          <a:solidFill>
            <a:schemeClr val="accent4"/>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63" name="Rectangle 162"/>
          <p:cNvSpPr/>
          <p:nvPr/>
        </p:nvSpPr>
        <p:spPr>
          <a:xfrm>
            <a:off x="5518351" y="3968181"/>
            <a:ext cx="804463" cy="675965"/>
          </a:xfrm>
          <a:prstGeom prst="rect">
            <a:avLst/>
          </a:prstGeom>
          <a:solidFill>
            <a:schemeClr val="accent4"/>
          </a:solidFill>
          <a:ln w="25400" cap="flat" cmpd="sng" algn="ctr">
            <a:noFill/>
            <a:prstDash val="solid"/>
          </a:ln>
          <a:effectLst/>
        </p:spPr>
        <p:txBody>
          <a:bodyPr lIns="68589" tIns="34295" rIns="68589" bIns="34295" rtlCol="0" anchor="ctr"/>
          <a:lstStyle/>
          <a:p>
            <a:pPr defTabSz="914339"/>
            <a:endParaRPr lang="en-US" sz="800" u="sng" kern="0" dirty="0">
              <a:solidFill>
                <a:srgbClr val="FFFFFF"/>
              </a:solidFill>
              <a:ea typeface="Segoe UI" pitchFamily="34" charset="0"/>
              <a:cs typeface="Calibri" pitchFamily="34" charset="0"/>
            </a:endParaRPr>
          </a:p>
        </p:txBody>
      </p:sp>
      <p:sp>
        <p:nvSpPr>
          <p:cNvPr id="164" name="TextBox 163"/>
          <p:cNvSpPr txBox="1"/>
          <p:nvPr/>
        </p:nvSpPr>
        <p:spPr>
          <a:xfrm>
            <a:off x="5547972" y="3261185"/>
            <a:ext cx="681025" cy="123111"/>
          </a:xfrm>
          <a:prstGeom prst="rect">
            <a:avLst/>
          </a:prstGeom>
          <a:noFill/>
        </p:spPr>
        <p:txBody>
          <a:bodyPr wrap="square" lIns="0" tIns="0" rIns="0" bIns="0" rtlCol="0">
            <a:spAutoFit/>
          </a:bodyPr>
          <a:lstStyle/>
          <a:p>
            <a:pPr defTabSz="685874">
              <a:defRPr/>
            </a:pPr>
            <a:r>
              <a:rPr lang="en-US" sz="800" kern="0" dirty="0" smtClean="0">
                <a:gradFill>
                  <a:gsLst>
                    <a:gs pos="0">
                      <a:srgbClr val="FFFFFF"/>
                    </a:gs>
                    <a:gs pos="86000">
                      <a:srgbClr val="FFFFFF"/>
                    </a:gs>
                  </a:gsLst>
                  <a:lin ang="5400000" scaled="0"/>
                </a:gradFill>
              </a:rPr>
              <a:t>Live Streaming</a:t>
            </a:r>
            <a:endParaRPr lang="en-US" sz="800" kern="0" dirty="0">
              <a:gradFill>
                <a:gsLst>
                  <a:gs pos="0">
                    <a:srgbClr val="FFFFFF"/>
                  </a:gs>
                  <a:gs pos="86000">
                    <a:srgbClr val="FFFFFF"/>
                  </a:gs>
                </a:gsLst>
                <a:lin ang="5400000" scaled="0"/>
              </a:gradFill>
            </a:endParaRPr>
          </a:p>
        </p:txBody>
      </p:sp>
      <p:sp>
        <p:nvSpPr>
          <p:cNvPr id="165" name="TextBox 164"/>
          <p:cNvSpPr txBox="1"/>
          <p:nvPr/>
        </p:nvSpPr>
        <p:spPr>
          <a:xfrm>
            <a:off x="5547969" y="3992108"/>
            <a:ext cx="771270" cy="246221"/>
          </a:xfrm>
          <a:prstGeom prst="rect">
            <a:avLst/>
          </a:prstGeom>
          <a:noFill/>
        </p:spPr>
        <p:txBody>
          <a:bodyPr wrap="square" lIns="0" tIns="0" rIns="0" bIns="0" rtlCol="0">
            <a:spAutoFit/>
          </a:bodyPr>
          <a:lstStyle/>
          <a:p>
            <a:pPr defTabSz="685874">
              <a:defRPr/>
            </a:pPr>
            <a:r>
              <a:rPr lang="en-US" sz="800" kern="0" dirty="0" smtClean="0">
                <a:gradFill>
                  <a:gsLst>
                    <a:gs pos="0">
                      <a:srgbClr val="FFFFFF"/>
                    </a:gs>
                    <a:gs pos="86000">
                      <a:srgbClr val="FFFFFF"/>
                    </a:gs>
                  </a:gsLst>
                  <a:lin ang="5400000" scaled="0"/>
                </a:gradFill>
              </a:rPr>
              <a:t>Dynamic Packaging</a:t>
            </a:r>
            <a:endParaRPr lang="en-US" sz="800" kern="0" dirty="0">
              <a:gradFill>
                <a:gsLst>
                  <a:gs pos="0">
                    <a:srgbClr val="FFFFFF"/>
                  </a:gs>
                  <a:gs pos="86000">
                    <a:srgbClr val="FFFFFF"/>
                  </a:gs>
                </a:gsLst>
                <a:lin ang="5400000" scaled="0"/>
              </a:gradFill>
            </a:endParaRPr>
          </a:p>
        </p:txBody>
      </p:sp>
      <p:sp>
        <p:nvSpPr>
          <p:cNvPr id="166" name="TextBox 165"/>
          <p:cNvSpPr txBox="1"/>
          <p:nvPr/>
        </p:nvSpPr>
        <p:spPr>
          <a:xfrm>
            <a:off x="9271250" y="1798600"/>
            <a:ext cx="1069424" cy="138499"/>
          </a:xfrm>
          <a:prstGeom prst="rect">
            <a:avLst/>
          </a:prstGeom>
          <a:noFill/>
        </p:spPr>
        <p:txBody>
          <a:bodyPr wrap="square" lIns="0" tIns="0" rIns="0" bIns="0" rtlCol="0">
            <a:spAutoFit/>
          </a:bodyPr>
          <a:lstStyle/>
          <a:p>
            <a:pPr defTabSz="685874">
              <a:defRPr/>
            </a:pPr>
            <a:r>
              <a:rPr lang="en-US" sz="900" kern="0" dirty="0">
                <a:gradFill>
                  <a:gsLst>
                    <a:gs pos="0">
                      <a:srgbClr val="FFFFFF"/>
                    </a:gs>
                    <a:gs pos="86000">
                      <a:srgbClr val="FFFFFF"/>
                    </a:gs>
                  </a:gsLst>
                  <a:lin ang="5400000" scaled="0"/>
                </a:gradFill>
              </a:rPr>
              <a:t>Client Libraries</a:t>
            </a:r>
            <a:endParaRPr lang="en-US" sz="1200" kern="0" dirty="0">
              <a:gradFill>
                <a:gsLst>
                  <a:gs pos="0">
                    <a:srgbClr val="FFFFFF"/>
                  </a:gs>
                  <a:gs pos="86000">
                    <a:srgbClr val="FFFFFF"/>
                  </a:gs>
                </a:gsLst>
                <a:lin ang="5400000" scaled="0"/>
              </a:gradFill>
            </a:endParaRPr>
          </a:p>
        </p:txBody>
      </p:sp>
      <p:pic>
        <p:nvPicPr>
          <p:cNvPr id="167" name="Picture 32" descr="Equalizer 512x512.png"/>
          <p:cNvPicPr>
            <a:picLocks noChangeAspect="1"/>
          </p:cNvPicPr>
          <p:nvPr/>
        </p:nvPicPr>
        <p:blipFill>
          <a:blip r:embed="rId3"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rot="5400000">
            <a:off x="3789780" y="3626720"/>
            <a:ext cx="232368" cy="232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 name="Picture 29" descr="Calendar alt 512x512.png"/>
          <p:cNvPicPr>
            <a:picLocks noChangeAspect="1"/>
          </p:cNvPicPr>
          <p:nvPr/>
        </p:nvPicPr>
        <p:blipFill>
          <a:blip r:embed="rId4"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2921368" y="4357765"/>
            <a:ext cx="243970" cy="243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 name="Picture 12" descr="Cloud upload 512x512.png"/>
          <p:cNvPicPr>
            <a:picLocks noChangeAspect="1"/>
          </p:cNvPicPr>
          <p:nvPr/>
        </p:nvPicPr>
        <p:blipFill>
          <a:blip r:embed="rId5"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2901820" y="3599747"/>
            <a:ext cx="316283" cy="316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0" name="Picture 31" descr="Radio 512x512.png"/>
          <p:cNvPicPr>
            <a:picLocks noChangeAspect="1"/>
          </p:cNvPicPr>
          <p:nvPr/>
        </p:nvPicPr>
        <p:blipFill>
          <a:blip r:embed="rId6"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5536553" y="3631857"/>
            <a:ext cx="250564" cy="250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 name="Picture 21" descr="Pin location 512x512.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5679" y="3618461"/>
            <a:ext cx="259926" cy="259859"/>
          </a:xfrm>
          <a:prstGeom prst="rect">
            <a:avLst/>
          </a:prstGeom>
          <a:solidFill>
            <a:schemeClr val="accent6"/>
          </a:solidFill>
          <a:ln w="25400" cap="flat" cmpd="sng" algn="ctr">
            <a:noFill/>
            <a:prstDash val="solid"/>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 name="Picture 33" descr="Rate 512x512.png"/>
          <p:cNvPicPr>
            <a:picLocks noChangeAspect="1"/>
          </p:cNvPicPr>
          <p:nvPr/>
        </p:nvPicPr>
        <p:blipFill>
          <a:blip r:embed="rId8"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6438153" y="3629552"/>
            <a:ext cx="255030" cy="25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3" name="Picture 17" descr="Shield 512x512.png"/>
          <p:cNvPicPr>
            <a:picLocks noChangeAspect="1"/>
          </p:cNvPicPr>
          <p:nvPr/>
        </p:nvPicPr>
        <p:blipFill>
          <a:blip r:embed="rId9"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4634713" y="4369126"/>
            <a:ext cx="244938" cy="244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 name="Picture 21" descr="Shuffle 512x512.png"/>
          <p:cNvPicPr>
            <a:picLocks noChangeAspect="1"/>
          </p:cNvPicPr>
          <p:nvPr/>
        </p:nvPicPr>
        <p:blipFill>
          <a:blip r:embed="rId10"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3770598" y="4380797"/>
            <a:ext cx="259118" cy="259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 name="Picture 27" descr="Z axis rotation 512x512.png"/>
          <p:cNvPicPr>
            <a:picLocks noChangeAspect="1"/>
          </p:cNvPicPr>
          <p:nvPr/>
        </p:nvPicPr>
        <p:blipFill>
          <a:blip r:embed="rId11"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5531079" y="4358396"/>
            <a:ext cx="259634" cy="259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7" name="Picture 2" descr="Chart 512x512.png"/>
          <p:cNvPicPr>
            <a:picLocks noChangeAspect="1"/>
          </p:cNvPicPr>
          <p:nvPr/>
        </p:nvPicPr>
        <p:blipFill>
          <a:blip r:embed="rId12"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6428783" y="4370352"/>
            <a:ext cx="234289" cy="234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 name="Picture 35" descr="Eye 512x512.png"/>
          <p:cNvPicPr>
            <a:picLocks noChangeAspect="1"/>
          </p:cNvPicPr>
          <p:nvPr/>
        </p:nvPicPr>
        <p:blipFill>
          <a:blip r:embed="rId13" cstate="print">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7301988" y="3629553"/>
            <a:ext cx="317681" cy="3175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8" name="Freeform 12"/>
          <p:cNvSpPr>
            <a:spLocks noEditPoints="1"/>
          </p:cNvSpPr>
          <p:nvPr/>
        </p:nvSpPr>
        <p:spPr bwMode="black">
          <a:xfrm>
            <a:off x="7333188" y="4357766"/>
            <a:ext cx="367517" cy="221789"/>
          </a:xfrm>
          <a:custGeom>
            <a:avLst/>
            <a:gdLst>
              <a:gd name="T0" fmla="*/ 292 w 349"/>
              <a:gd name="T1" fmla="*/ 160 h 211"/>
              <a:gd name="T2" fmla="*/ 230 w 349"/>
              <a:gd name="T3" fmla="*/ 131 h 211"/>
              <a:gd name="T4" fmla="*/ 227 w 349"/>
              <a:gd name="T5" fmla="*/ 136 h 211"/>
              <a:gd name="T6" fmla="*/ 265 w 349"/>
              <a:gd name="T7" fmla="*/ 177 h 211"/>
              <a:gd name="T8" fmla="*/ 204 w 349"/>
              <a:gd name="T9" fmla="*/ 147 h 211"/>
              <a:gd name="T10" fmla="*/ 200 w 349"/>
              <a:gd name="T11" fmla="*/ 152 h 211"/>
              <a:gd name="T12" fmla="*/ 238 w 349"/>
              <a:gd name="T13" fmla="*/ 193 h 211"/>
              <a:gd name="T14" fmla="*/ 191 w 349"/>
              <a:gd name="T15" fmla="*/ 174 h 211"/>
              <a:gd name="T16" fmla="*/ 188 w 349"/>
              <a:gd name="T17" fmla="*/ 178 h 211"/>
              <a:gd name="T18" fmla="*/ 208 w 349"/>
              <a:gd name="T19" fmla="*/ 205 h 211"/>
              <a:gd name="T20" fmla="*/ 172 w 349"/>
              <a:gd name="T21" fmla="*/ 194 h 211"/>
              <a:gd name="T22" fmla="*/ 176 w 349"/>
              <a:gd name="T23" fmla="*/ 172 h 211"/>
              <a:gd name="T24" fmla="*/ 154 w 349"/>
              <a:gd name="T25" fmla="*/ 146 h 211"/>
              <a:gd name="T26" fmla="*/ 133 w 349"/>
              <a:gd name="T27" fmla="*/ 127 h 211"/>
              <a:gd name="T28" fmla="*/ 114 w 349"/>
              <a:gd name="T29" fmla="*/ 130 h 211"/>
              <a:gd name="T30" fmla="*/ 101 w 349"/>
              <a:gd name="T31" fmla="*/ 124 h 211"/>
              <a:gd name="T32" fmla="*/ 72 w 349"/>
              <a:gd name="T33" fmla="*/ 121 h 211"/>
              <a:gd name="T34" fmla="*/ 48 w 349"/>
              <a:gd name="T35" fmla="*/ 135 h 211"/>
              <a:gd name="T36" fmla="*/ 71 w 349"/>
              <a:gd name="T37" fmla="*/ 27 h 211"/>
              <a:gd name="T38" fmla="*/ 75 w 349"/>
              <a:gd name="T39" fmla="*/ 46 h 211"/>
              <a:gd name="T40" fmla="*/ 101 w 349"/>
              <a:gd name="T41" fmla="*/ 79 h 211"/>
              <a:gd name="T42" fmla="*/ 118 w 349"/>
              <a:gd name="T43" fmla="*/ 76 h 211"/>
              <a:gd name="T44" fmla="*/ 158 w 349"/>
              <a:gd name="T45" fmla="*/ 53 h 211"/>
              <a:gd name="T46" fmla="*/ 289 w 349"/>
              <a:gd name="T47" fmla="*/ 140 h 211"/>
              <a:gd name="T48" fmla="*/ 242 w 349"/>
              <a:gd name="T49" fmla="*/ 37 h 211"/>
              <a:gd name="T50" fmla="*/ 148 w 349"/>
              <a:gd name="T51" fmla="*/ 4 h 211"/>
              <a:gd name="T52" fmla="*/ 94 w 349"/>
              <a:gd name="T53" fmla="*/ 33 h 211"/>
              <a:gd name="T54" fmla="*/ 102 w 349"/>
              <a:gd name="T55" fmla="*/ 70 h 211"/>
              <a:gd name="T56" fmla="*/ 113 w 349"/>
              <a:gd name="T57" fmla="*/ 67 h 211"/>
              <a:gd name="T58" fmla="*/ 188 w 349"/>
              <a:gd name="T59" fmla="*/ 56 h 211"/>
              <a:gd name="T60" fmla="*/ 294 w 349"/>
              <a:gd name="T61" fmla="*/ 133 h 211"/>
              <a:gd name="T62" fmla="*/ 314 w 349"/>
              <a:gd name="T63" fmla="*/ 130 h 211"/>
              <a:gd name="T64" fmla="*/ 253 w 349"/>
              <a:gd name="T65" fmla="*/ 41 h 211"/>
              <a:gd name="T66" fmla="*/ 139 w 349"/>
              <a:gd name="T67" fmla="*/ 164 h 211"/>
              <a:gd name="T68" fmla="*/ 130 w 349"/>
              <a:gd name="T69" fmla="*/ 137 h 211"/>
              <a:gd name="T70" fmla="*/ 112 w 349"/>
              <a:gd name="T71" fmla="*/ 149 h 211"/>
              <a:gd name="T72" fmla="*/ 84 w 349"/>
              <a:gd name="T73" fmla="*/ 143 h 211"/>
              <a:gd name="T74" fmla="*/ 67 w 349"/>
              <a:gd name="T75" fmla="*/ 131 h 211"/>
              <a:gd name="T76" fmla="*/ 59 w 349"/>
              <a:gd name="T77" fmla="*/ 168 h 211"/>
              <a:gd name="T78" fmla="*/ 76 w 349"/>
              <a:gd name="T79" fmla="*/ 178 h 211"/>
              <a:gd name="T80" fmla="*/ 90 w 349"/>
              <a:gd name="T81" fmla="*/ 188 h 211"/>
              <a:gd name="T82" fmla="*/ 106 w 349"/>
              <a:gd name="T83" fmla="*/ 181 h 211"/>
              <a:gd name="T84" fmla="*/ 116 w 349"/>
              <a:gd name="T85" fmla="*/ 200 h 211"/>
              <a:gd name="T86" fmla="*/ 131 w 349"/>
              <a:gd name="T87" fmla="*/ 193 h 211"/>
              <a:gd name="T88" fmla="*/ 145 w 349"/>
              <a:gd name="T89" fmla="*/ 209 h 211"/>
              <a:gd name="T90" fmla="*/ 166 w 349"/>
              <a:gd name="T91" fmla="*/ 174 h 211"/>
              <a:gd name="T92" fmla="*/ 349 w 349"/>
              <a:gd name="T93" fmla="*/ 124 h 211"/>
              <a:gd name="T94" fmla="*/ 326 w 349"/>
              <a:gd name="T95" fmla="*/ 22 h 211"/>
              <a:gd name="T96" fmla="*/ 323 w 349"/>
              <a:gd name="T97" fmla="*/ 135 h 211"/>
              <a:gd name="T98" fmla="*/ 349 w 349"/>
              <a:gd name="T99" fmla="*/ 124 h 211"/>
              <a:gd name="T100" fmla="*/ 47 w 349"/>
              <a:gd name="T101" fmla="*/ 11 h 211"/>
              <a:gd name="T102" fmla="*/ 3 w 349"/>
              <a:gd name="T103" fmla="*/ 118 h 211"/>
              <a:gd name="T104" fmla="*/ 35 w 349"/>
              <a:gd name="T105" fmla="*/ 13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211">
                <a:moveTo>
                  <a:pt x="289" y="140"/>
                </a:moveTo>
                <a:cubicBezTo>
                  <a:pt x="294" y="144"/>
                  <a:pt x="296" y="154"/>
                  <a:pt x="292" y="160"/>
                </a:cubicBezTo>
                <a:cubicBezTo>
                  <a:pt x="289" y="164"/>
                  <a:pt x="285" y="167"/>
                  <a:pt x="279" y="167"/>
                </a:cubicBezTo>
                <a:cubicBezTo>
                  <a:pt x="279" y="167"/>
                  <a:pt x="279" y="167"/>
                  <a:pt x="230" y="131"/>
                </a:cubicBezTo>
                <a:cubicBezTo>
                  <a:pt x="228" y="130"/>
                  <a:pt x="227" y="131"/>
                  <a:pt x="226" y="132"/>
                </a:cubicBezTo>
                <a:cubicBezTo>
                  <a:pt x="226" y="134"/>
                  <a:pt x="226" y="135"/>
                  <a:pt x="227" y="136"/>
                </a:cubicBezTo>
                <a:cubicBezTo>
                  <a:pt x="227" y="136"/>
                  <a:pt x="227" y="136"/>
                  <a:pt x="267" y="164"/>
                </a:cubicBezTo>
                <a:cubicBezTo>
                  <a:pt x="267" y="168"/>
                  <a:pt x="267" y="172"/>
                  <a:pt x="265" y="177"/>
                </a:cubicBezTo>
                <a:cubicBezTo>
                  <a:pt x="262" y="181"/>
                  <a:pt x="257" y="183"/>
                  <a:pt x="253" y="183"/>
                </a:cubicBezTo>
                <a:cubicBezTo>
                  <a:pt x="253" y="183"/>
                  <a:pt x="253" y="183"/>
                  <a:pt x="204" y="147"/>
                </a:cubicBezTo>
                <a:cubicBezTo>
                  <a:pt x="203" y="147"/>
                  <a:pt x="200" y="147"/>
                  <a:pt x="200" y="148"/>
                </a:cubicBezTo>
                <a:cubicBezTo>
                  <a:pt x="199" y="150"/>
                  <a:pt x="199" y="151"/>
                  <a:pt x="200" y="152"/>
                </a:cubicBezTo>
                <a:cubicBezTo>
                  <a:pt x="200" y="152"/>
                  <a:pt x="200" y="152"/>
                  <a:pt x="240" y="181"/>
                </a:cubicBezTo>
                <a:cubicBezTo>
                  <a:pt x="240" y="185"/>
                  <a:pt x="240" y="189"/>
                  <a:pt x="238" y="193"/>
                </a:cubicBezTo>
                <a:cubicBezTo>
                  <a:pt x="235" y="197"/>
                  <a:pt x="231" y="198"/>
                  <a:pt x="226" y="198"/>
                </a:cubicBezTo>
                <a:cubicBezTo>
                  <a:pt x="226" y="198"/>
                  <a:pt x="226" y="198"/>
                  <a:pt x="191" y="174"/>
                </a:cubicBezTo>
                <a:cubicBezTo>
                  <a:pt x="189" y="172"/>
                  <a:pt x="188" y="172"/>
                  <a:pt x="187" y="174"/>
                </a:cubicBezTo>
                <a:cubicBezTo>
                  <a:pt x="187" y="175"/>
                  <a:pt x="187" y="177"/>
                  <a:pt x="188" y="178"/>
                </a:cubicBezTo>
                <a:cubicBezTo>
                  <a:pt x="188" y="178"/>
                  <a:pt x="188" y="178"/>
                  <a:pt x="210" y="194"/>
                </a:cubicBezTo>
                <a:cubicBezTo>
                  <a:pt x="211" y="198"/>
                  <a:pt x="210" y="202"/>
                  <a:pt x="208" y="205"/>
                </a:cubicBezTo>
                <a:cubicBezTo>
                  <a:pt x="204" y="209"/>
                  <a:pt x="200" y="211"/>
                  <a:pt x="196" y="211"/>
                </a:cubicBezTo>
                <a:cubicBezTo>
                  <a:pt x="196" y="211"/>
                  <a:pt x="196" y="211"/>
                  <a:pt x="172" y="194"/>
                </a:cubicBezTo>
                <a:cubicBezTo>
                  <a:pt x="172" y="194"/>
                  <a:pt x="172" y="194"/>
                  <a:pt x="176" y="175"/>
                </a:cubicBezTo>
                <a:cubicBezTo>
                  <a:pt x="176" y="175"/>
                  <a:pt x="176" y="174"/>
                  <a:pt x="176" y="172"/>
                </a:cubicBezTo>
                <a:cubicBezTo>
                  <a:pt x="177" y="160"/>
                  <a:pt x="169" y="150"/>
                  <a:pt x="157" y="147"/>
                </a:cubicBezTo>
                <a:cubicBezTo>
                  <a:pt x="156" y="146"/>
                  <a:pt x="156" y="146"/>
                  <a:pt x="154" y="146"/>
                </a:cubicBezTo>
                <a:cubicBezTo>
                  <a:pt x="153" y="146"/>
                  <a:pt x="152" y="146"/>
                  <a:pt x="150" y="146"/>
                </a:cubicBezTo>
                <a:cubicBezTo>
                  <a:pt x="149" y="136"/>
                  <a:pt x="142" y="130"/>
                  <a:pt x="133" y="127"/>
                </a:cubicBezTo>
                <a:cubicBezTo>
                  <a:pt x="131" y="127"/>
                  <a:pt x="130" y="127"/>
                  <a:pt x="130" y="127"/>
                </a:cubicBezTo>
                <a:cubicBezTo>
                  <a:pt x="123" y="126"/>
                  <a:pt x="118" y="127"/>
                  <a:pt x="114" y="130"/>
                </a:cubicBezTo>
                <a:cubicBezTo>
                  <a:pt x="111" y="127"/>
                  <a:pt x="107" y="124"/>
                  <a:pt x="102" y="124"/>
                </a:cubicBezTo>
                <a:cubicBezTo>
                  <a:pt x="101" y="124"/>
                  <a:pt x="101" y="124"/>
                  <a:pt x="101" y="124"/>
                </a:cubicBezTo>
                <a:cubicBezTo>
                  <a:pt x="95" y="123"/>
                  <a:pt x="90" y="124"/>
                  <a:pt x="86" y="127"/>
                </a:cubicBezTo>
                <a:cubicBezTo>
                  <a:pt x="82" y="124"/>
                  <a:pt x="76" y="121"/>
                  <a:pt x="72" y="121"/>
                </a:cubicBezTo>
                <a:cubicBezTo>
                  <a:pt x="70" y="121"/>
                  <a:pt x="67" y="121"/>
                  <a:pt x="64" y="121"/>
                </a:cubicBezTo>
                <a:cubicBezTo>
                  <a:pt x="56" y="124"/>
                  <a:pt x="51" y="128"/>
                  <a:pt x="48" y="135"/>
                </a:cubicBezTo>
                <a:cubicBezTo>
                  <a:pt x="48" y="135"/>
                  <a:pt x="48" y="135"/>
                  <a:pt x="44" y="134"/>
                </a:cubicBezTo>
                <a:cubicBezTo>
                  <a:pt x="43" y="81"/>
                  <a:pt x="71" y="27"/>
                  <a:pt x="71" y="27"/>
                </a:cubicBezTo>
                <a:cubicBezTo>
                  <a:pt x="71" y="27"/>
                  <a:pt x="76" y="27"/>
                  <a:pt x="84" y="27"/>
                </a:cubicBezTo>
                <a:cubicBezTo>
                  <a:pt x="79" y="33"/>
                  <a:pt x="75" y="40"/>
                  <a:pt x="75" y="46"/>
                </a:cubicBezTo>
                <a:cubicBezTo>
                  <a:pt x="74" y="53"/>
                  <a:pt x="75" y="58"/>
                  <a:pt x="78" y="64"/>
                </a:cubicBezTo>
                <a:cubicBezTo>
                  <a:pt x="83" y="73"/>
                  <a:pt x="91" y="79"/>
                  <a:pt x="101" y="79"/>
                </a:cubicBezTo>
                <a:cubicBezTo>
                  <a:pt x="101" y="79"/>
                  <a:pt x="101" y="79"/>
                  <a:pt x="101" y="79"/>
                </a:cubicBezTo>
                <a:cubicBezTo>
                  <a:pt x="106" y="80"/>
                  <a:pt x="113" y="79"/>
                  <a:pt x="118" y="76"/>
                </a:cubicBezTo>
                <a:cubicBezTo>
                  <a:pt x="118" y="76"/>
                  <a:pt x="118" y="76"/>
                  <a:pt x="122" y="73"/>
                </a:cubicBezTo>
                <a:cubicBezTo>
                  <a:pt x="122" y="73"/>
                  <a:pt x="122" y="73"/>
                  <a:pt x="158" y="53"/>
                </a:cubicBezTo>
                <a:cubicBezTo>
                  <a:pt x="158" y="53"/>
                  <a:pt x="158" y="53"/>
                  <a:pt x="183" y="64"/>
                </a:cubicBezTo>
                <a:cubicBezTo>
                  <a:pt x="183" y="64"/>
                  <a:pt x="183" y="64"/>
                  <a:pt x="289" y="140"/>
                </a:cubicBezTo>
                <a:close/>
                <a:moveTo>
                  <a:pt x="253" y="41"/>
                </a:moveTo>
                <a:cubicBezTo>
                  <a:pt x="250" y="41"/>
                  <a:pt x="246" y="40"/>
                  <a:pt x="242" y="37"/>
                </a:cubicBezTo>
                <a:cubicBezTo>
                  <a:pt x="165" y="2"/>
                  <a:pt x="165" y="2"/>
                  <a:pt x="165" y="2"/>
                </a:cubicBezTo>
                <a:cubicBezTo>
                  <a:pt x="160" y="0"/>
                  <a:pt x="153" y="1"/>
                  <a:pt x="148" y="4"/>
                </a:cubicBezTo>
                <a:cubicBezTo>
                  <a:pt x="117" y="21"/>
                  <a:pt x="117" y="21"/>
                  <a:pt x="117" y="21"/>
                </a:cubicBezTo>
                <a:cubicBezTo>
                  <a:pt x="94" y="33"/>
                  <a:pt x="94" y="33"/>
                  <a:pt x="94" y="33"/>
                </a:cubicBezTo>
                <a:cubicBezTo>
                  <a:pt x="85" y="39"/>
                  <a:pt x="82" y="51"/>
                  <a:pt x="87" y="60"/>
                </a:cubicBezTo>
                <a:cubicBezTo>
                  <a:pt x="90" y="66"/>
                  <a:pt x="96" y="70"/>
                  <a:pt x="102" y="70"/>
                </a:cubicBezTo>
                <a:cubicBezTo>
                  <a:pt x="106" y="70"/>
                  <a:pt x="110" y="70"/>
                  <a:pt x="113" y="67"/>
                </a:cubicBezTo>
                <a:cubicBezTo>
                  <a:pt x="113" y="67"/>
                  <a:pt x="113" y="67"/>
                  <a:pt x="113" y="67"/>
                </a:cubicBezTo>
                <a:cubicBezTo>
                  <a:pt x="159" y="43"/>
                  <a:pt x="159" y="43"/>
                  <a:pt x="159" y="43"/>
                </a:cubicBezTo>
                <a:cubicBezTo>
                  <a:pt x="188" y="56"/>
                  <a:pt x="188" y="56"/>
                  <a:pt x="188" y="56"/>
                </a:cubicBezTo>
                <a:cubicBezTo>
                  <a:pt x="228" y="86"/>
                  <a:pt x="228" y="86"/>
                  <a:pt x="228" y="86"/>
                </a:cubicBezTo>
                <a:cubicBezTo>
                  <a:pt x="294" y="133"/>
                  <a:pt x="294" y="133"/>
                  <a:pt x="294" y="133"/>
                </a:cubicBezTo>
                <a:cubicBezTo>
                  <a:pt x="295" y="134"/>
                  <a:pt x="295" y="134"/>
                  <a:pt x="295" y="134"/>
                </a:cubicBezTo>
                <a:cubicBezTo>
                  <a:pt x="314" y="130"/>
                  <a:pt x="314" y="130"/>
                  <a:pt x="314" y="130"/>
                </a:cubicBezTo>
                <a:cubicBezTo>
                  <a:pt x="317" y="68"/>
                  <a:pt x="289" y="39"/>
                  <a:pt x="289" y="39"/>
                </a:cubicBezTo>
                <a:cubicBezTo>
                  <a:pt x="289" y="39"/>
                  <a:pt x="261" y="44"/>
                  <a:pt x="253" y="41"/>
                </a:cubicBezTo>
                <a:close/>
                <a:moveTo>
                  <a:pt x="155" y="157"/>
                </a:moveTo>
                <a:cubicBezTo>
                  <a:pt x="149" y="156"/>
                  <a:pt x="142" y="158"/>
                  <a:pt x="139" y="164"/>
                </a:cubicBezTo>
                <a:cubicBezTo>
                  <a:pt x="141" y="154"/>
                  <a:pt x="141" y="154"/>
                  <a:pt x="141" y="154"/>
                </a:cubicBezTo>
                <a:cubicBezTo>
                  <a:pt x="143" y="146"/>
                  <a:pt x="138" y="138"/>
                  <a:pt x="130" y="137"/>
                </a:cubicBezTo>
                <a:cubicBezTo>
                  <a:pt x="122" y="135"/>
                  <a:pt x="114" y="139"/>
                  <a:pt x="112" y="148"/>
                </a:cubicBezTo>
                <a:cubicBezTo>
                  <a:pt x="112" y="149"/>
                  <a:pt x="112" y="149"/>
                  <a:pt x="112" y="149"/>
                </a:cubicBezTo>
                <a:cubicBezTo>
                  <a:pt x="112" y="142"/>
                  <a:pt x="107" y="135"/>
                  <a:pt x="100" y="134"/>
                </a:cubicBezTo>
                <a:cubicBezTo>
                  <a:pt x="94" y="133"/>
                  <a:pt x="86" y="137"/>
                  <a:pt x="84" y="143"/>
                </a:cubicBezTo>
                <a:cubicBezTo>
                  <a:pt x="84" y="143"/>
                  <a:pt x="84" y="143"/>
                  <a:pt x="84" y="143"/>
                </a:cubicBezTo>
                <a:cubicBezTo>
                  <a:pt x="82" y="135"/>
                  <a:pt x="74" y="130"/>
                  <a:pt x="67" y="131"/>
                </a:cubicBezTo>
                <a:cubicBezTo>
                  <a:pt x="59" y="134"/>
                  <a:pt x="53" y="141"/>
                  <a:pt x="55" y="149"/>
                </a:cubicBezTo>
                <a:cubicBezTo>
                  <a:pt x="59" y="168"/>
                  <a:pt x="59" y="168"/>
                  <a:pt x="59" y="168"/>
                </a:cubicBezTo>
                <a:cubicBezTo>
                  <a:pt x="60" y="173"/>
                  <a:pt x="65" y="178"/>
                  <a:pt x="72" y="178"/>
                </a:cubicBezTo>
                <a:cubicBezTo>
                  <a:pt x="74" y="178"/>
                  <a:pt x="75" y="178"/>
                  <a:pt x="76" y="178"/>
                </a:cubicBezTo>
                <a:cubicBezTo>
                  <a:pt x="78" y="178"/>
                  <a:pt x="78" y="178"/>
                  <a:pt x="79" y="177"/>
                </a:cubicBezTo>
                <a:cubicBezTo>
                  <a:pt x="80" y="182"/>
                  <a:pt x="84" y="186"/>
                  <a:pt x="90" y="188"/>
                </a:cubicBezTo>
                <a:cubicBezTo>
                  <a:pt x="91" y="188"/>
                  <a:pt x="91" y="188"/>
                  <a:pt x="91" y="188"/>
                </a:cubicBezTo>
                <a:cubicBezTo>
                  <a:pt x="96" y="188"/>
                  <a:pt x="102" y="185"/>
                  <a:pt x="106" y="181"/>
                </a:cubicBezTo>
                <a:cubicBezTo>
                  <a:pt x="104" y="182"/>
                  <a:pt x="104" y="182"/>
                  <a:pt x="104" y="182"/>
                </a:cubicBezTo>
                <a:cubicBezTo>
                  <a:pt x="103" y="189"/>
                  <a:pt x="108" y="197"/>
                  <a:pt x="116" y="200"/>
                </a:cubicBezTo>
                <a:cubicBezTo>
                  <a:pt x="116" y="200"/>
                  <a:pt x="116" y="200"/>
                  <a:pt x="118" y="200"/>
                </a:cubicBezTo>
                <a:cubicBezTo>
                  <a:pt x="123" y="200"/>
                  <a:pt x="129" y="197"/>
                  <a:pt x="131" y="193"/>
                </a:cubicBezTo>
                <a:cubicBezTo>
                  <a:pt x="131" y="200"/>
                  <a:pt x="135" y="206"/>
                  <a:pt x="143" y="209"/>
                </a:cubicBezTo>
                <a:cubicBezTo>
                  <a:pt x="143" y="209"/>
                  <a:pt x="143" y="209"/>
                  <a:pt x="145" y="209"/>
                </a:cubicBezTo>
                <a:cubicBezTo>
                  <a:pt x="151" y="209"/>
                  <a:pt x="158" y="205"/>
                  <a:pt x="161" y="197"/>
                </a:cubicBezTo>
                <a:cubicBezTo>
                  <a:pt x="166" y="174"/>
                  <a:pt x="166" y="174"/>
                  <a:pt x="166" y="174"/>
                </a:cubicBezTo>
                <a:cubicBezTo>
                  <a:pt x="168" y="166"/>
                  <a:pt x="162" y="158"/>
                  <a:pt x="155" y="157"/>
                </a:cubicBezTo>
                <a:close/>
                <a:moveTo>
                  <a:pt x="349" y="124"/>
                </a:moveTo>
                <a:cubicBezTo>
                  <a:pt x="338" y="30"/>
                  <a:pt x="338" y="30"/>
                  <a:pt x="338" y="30"/>
                </a:cubicBezTo>
                <a:cubicBezTo>
                  <a:pt x="337" y="24"/>
                  <a:pt x="332" y="21"/>
                  <a:pt x="326" y="22"/>
                </a:cubicBezTo>
                <a:cubicBezTo>
                  <a:pt x="294" y="30"/>
                  <a:pt x="294" y="30"/>
                  <a:pt x="294" y="30"/>
                </a:cubicBezTo>
                <a:cubicBezTo>
                  <a:pt x="294" y="30"/>
                  <a:pt x="328" y="64"/>
                  <a:pt x="323" y="135"/>
                </a:cubicBezTo>
                <a:cubicBezTo>
                  <a:pt x="338" y="135"/>
                  <a:pt x="338" y="135"/>
                  <a:pt x="338" y="135"/>
                </a:cubicBezTo>
                <a:cubicBezTo>
                  <a:pt x="345" y="135"/>
                  <a:pt x="349" y="130"/>
                  <a:pt x="349" y="124"/>
                </a:cubicBezTo>
                <a:close/>
                <a:moveTo>
                  <a:pt x="63" y="21"/>
                </a:moveTo>
                <a:cubicBezTo>
                  <a:pt x="47" y="11"/>
                  <a:pt x="47" y="11"/>
                  <a:pt x="47" y="11"/>
                </a:cubicBezTo>
                <a:cubicBezTo>
                  <a:pt x="42" y="9"/>
                  <a:pt x="36" y="11"/>
                  <a:pt x="34" y="17"/>
                </a:cubicBezTo>
                <a:cubicBezTo>
                  <a:pt x="3" y="118"/>
                  <a:pt x="3" y="118"/>
                  <a:pt x="3" y="118"/>
                </a:cubicBezTo>
                <a:cubicBezTo>
                  <a:pt x="0" y="124"/>
                  <a:pt x="4" y="130"/>
                  <a:pt x="9" y="130"/>
                </a:cubicBezTo>
                <a:cubicBezTo>
                  <a:pt x="35" y="135"/>
                  <a:pt x="35" y="135"/>
                  <a:pt x="35" y="135"/>
                </a:cubicBezTo>
                <a:cubicBezTo>
                  <a:pt x="32" y="79"/>
                  <a:pt x="63" y="21"/>
                  <a:pt x="6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en-US" sz="800" dirty="0"/>
          </a:p>
        </p:txBody>
      </p:sp>
      <p:sp>
        <p:nvSpPr>
          <p:cNvPr id="56" name="Rectangle 55"/>
          <p:cNvSpPr/>
          <p:nvPr/>
        </p:nvSpPr>
        <p:spPr>
          <a:xfrm>
            <a:off x="1917592" y="1828799"/>
            <a:ext cx="8518843" cy="452901"/>
          </a:xfrm>
          <a:prstGeom prst="rect">
            <a:avLst/>
          </a:prstGeom>
          <a:solidFill>
            <a:srgbClr val="C00000"/>
          </a:solidFill>
          <a:ln w="25400" cap="flat" cmpd="sng" algn="ctr">
            <a:noFill/>
            <a:prstDash val="solid"/>
          </a:ln>
          <a:effectLst/>
        </p:spPr>
        <p:txBody>
          <a:bodyPr lIns="68589" tIns="34295" rIns="68589" bIns="34295" rtlCol="0" anchor="ctr"/>
          <a:lstStyle/>
          <a:p>
            <a:pPr algn="ctr" defTabSz="914339"/>
            <a:r>
              <a:rPr lang="en-US" sz="1500" spc="-75" dirty="0">
                <a:ln w="3175">
                  <a:noFill/>
                </a:ln>
                <a:solidFill>
                  <a:schemeClr val="bg1"/>
                </a:solidFill>
                <a:cs typeface="Calibri" pitchFamily="34" charset="0"/>
              </a:rPr>
              <a:t>VIDIZMO’s </a:t>
            </a:r>
            <a:r>
              <a:rPr lang="en-US" sz="1500" spc="-75" dirty="0" err="1" smtClean="0">
                <a:ln w="3175">
                  <a:noFill/>
                </a:ln>
                <a:solidFill>
                  <a:schemeClr val="bg1"/>
                </a:solidFill>
                <a:cs typeface="Calibri" pitchFamily="34" charset="0"/>
              </a:rPr>
              <a:t>EnterpriseTube</a:t>
            </a:r>
            <a:r>
              <a:rPr lang="en-US" sz="1500" spc="-75" dirty="0" smtClean="0">
                <a:ln w="3175">
                  <a:noFill/>
                </a:ln>
                <a:solidFill>
                  <a:schemeClr val="bg1"/>
                </a:solidFill>
                <a:cs typeface="Calibri" pitchFamily="34" charset="0"/>
              </a:rPr>
              <a:t> </a:t>
            </a:r>
            <a:br>
              <a:rPr lang="en-US" sz="1500" spc="-75" dirty="0" smtClean="0">
                <a:ln w="3175">
                  <a:noFill/>
                </a:ln>
                <a:solidFill>
                  <a:schemeClr val="bg1"/>
                </a:solidFill>
                <a:cs typeface="Calibri" pitchFamily="34" charset="0"/>
              </a:rPr>
            </a:br>
            <a:r>
              <a:rPr lang="en-US" sz="1500" spc="-75" dirty="0" smtClean="0">
                <a:ln w="3175">
                  <a:noFill/>
                </a:ln>
                <a:solidFill>
                  <a:schemeClr val="bg1"/>
                </a:solidFill>
                <a:cs typeface="Calibri" pitchFamily="34" charset="0"/>
              </a:rPr>
              <a:t> (Web Application: Windows Server 2012 R2/ MS SQL 2012 R2/ .NET)</a:t>
            </a:r>
            <a:endParaRPr lang="en-US" sz="1500" spc="-75" dirty="0">
              <a:ln w="3175">
                <a:noFill/>
              </a:ln>
              <a:solidFill>
                <a:schemeClr val="bg1"/>
              </a:solidFill>
              <a:cs typeface="Calibri" pitchFamily="34" charset="0"/>
            </a:endParaRPr>
          </a:p>
        </p:txBody>
      </p:sp>
      <p:sp>
        <p:nvSpPr>
          <p:cNvPr id="3" name="TextBox 2"/>
          <p:cNvSpPr txBox="1"/>
          <p:nvPr/>
        </p:nvSpPr>
        <p:spPr>
          <a:xfrm>
            <a:off x="2072249" y="2227497"/>
            <a:ext cx="403957" cy="3252005"/>
          </a:xfrm>
          <a:prstGeom prst="rect">
            <a:avLst/>
          </a:prstGeom>
          <a:noFill/>
        </p:spPr>
        <p:txBody>
          <a:bodyPr vert="vert270" wrap="square" rtlCol="0">
            <a:spAutoFit/>
          </a:bodyPr>
          <a:lstStyle/>
          <a:p>
            <a:pPr algn="ctr"/>
            <a:r>
              <a:rPr lang="en-US" sz="1425" dirty="0">
                <a:solidFill>
                  <a:srgbClr val="C00000"/>
                </a:solidFill>
              </a:rPr>
              <a:t>Media Services Architecture</a:t>
            </a:r>
          </a:p>
        </p:txBody>
      </p:sp>
      <p:sp>
        <p:nvSpPr>
          <p:cNvPr id="59" name="Rectangle 58"/>
          <p:cNvSpPr/>
          <p:nvPr/>
        </p:nvSpPr>
        <p:spPr>
          <a:xfrm rot="16200000">
            <a:off x="8278137" y="2828969"/>
            <a:ext cx="1303946" cy="496190"/>
          </a:xfrm>
          <a:prstGeom prst="rect">
            <a:avLst/>
          </a:prstGeom>
          <a:solidFill>
            <a:schemeClr val="accent6"/>
          </a:solidFill>
          <a:ln w="25400" cap="flat" cmpd="sng" algn="ctr">
            <a:noFill/>
            <a:prstDash val="solid"/>
            <a:headEnd type="none" w="med" len="med"/>
            <a:tailEnd type="none" w="med" len="med"/>
          </a:ln>
          <a:effectLst/>
        </p:spPr>
        <p:txBody>
          <a:bodyPr vert="horz" wrap="square" lIns="91432" tIns="45716" rIns="91432" bIns="45716" numCol="1" rtlCol="0" anchor="ctr" anchorCtr="0" compatLnSpc="1">
            <a:prstTxWarp prst="textNoShape">
              <a:avLst/>
            </a:prstTxWarp>
          </a:bodyPr>
          <a:lstStyle/>
          <a:p>
            <a:pPr algn="ctr" defTabSz="914339" fontAlgn="base">
              <a:spcBef>
                <a:spcPct val="0"/>
              </a:spcBef>
              <a:spcAft>
                <a:spcPct val="0"/>
              </a:spcAft>
            </a:pPr>
            <a:r>
              <a:rPr lang="en-US" sz="1500" kern="0" spc="-75" dirty="0" smtClean="0">
                <a:ln w="3175">
                  <a:noFill/>
                </a:ln>
                <a:solidFill>
                  <a:schemeClr val="bg1"/>
                </a:solidFill>
                <a:cs typeface="Calibri" pitchFamily="34" charset="0"/>
              </a:rPr>
              <a:t>Enterprise CDN</a:t>
            </a:r>
            <a:endParaRPr lang="en-US" sz="1500" kern="0" spc="-75" dirty="0">
              <a:ln w="3175">
                <a:noFill/>
              </a:ln>
              <a:solidFill>
                <a:schemeClr val="bg1"/>
              </a:solidFill>
              <a:cs typeface="Calibri" pitchFamily="34" charset="0"/>
            </a:endParaRPr>
          </a:p>
        </p:txBody>
      </p:sp>
    </p:spTree>
    <p:extLst>
      <p:ext uri="{BB962C8B-B14F-4D97-AF65-F5344CB8AC3E}">
        <p14:creationId xmlns:p14="http://schemas.microsoft.com/office/powerpoint/2010/main" val="1755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4048363"/>
            <a:ext cx="5867400" cy="441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VIDIZMO Digital Media &amp; Video Solutions</a:t>
            </a:r>
            <a:endParaRPr lang="en-US" dirty="0"/>
          </a:p>
        </p:txBody>
      </p:sp>
      <p:sp>
        <p:nvSpPr>
          <p:cNvPr id="4" name="Rectangle 3"/>
          <p:cNvSpPr/>
          <p:nvPr/>
        </p:nvSpPr>
        <p:spPr>
          <a:xfrm>
            <a:off x="1219200" y="1905000"/>
            <a:ext cx="9829800" cy="2585323"/>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t>Branded out-of-the-box </a:t>
            </a:r>
            <a:r>
              <a:rPr lang="en-US" dirty="0" smtClean="0"/>
              <a:t>Portal with all products</a:t>
            </a:r>
          </a:p>
          <a:p>
            <a:pPr marL="285750" indent="-285750">
              <a:lnSpc>
                <a:spcPct val="150000"/>
              </a:lnSpc>
              <a:buFont typeface="Arial" panose="020B0604020202020204" pitchFamily="34" charset="0"/>
              <a:buChar char="•"/>
            </a:pPr>
            <a:r>
              <a:rPr lang="en-US" dirty="0" smtClean="0"/>
              <a:t>Content caching around the world or within enterprise to accelerate media delivery </a:t>
            </a:r>
            <a:endParaRPr lang="en-US" dirty="0"/>
          </a:p>
          <a:p>
            <a:pPr marL="285750" indent="-285750">
              <a:lnSpc>
                <a:spcPct val="150000"/>
              </a:lnSpc>
              <a:buFont typeface="Arial" panose="020B0604020202020204" pitchFamily="34" charset="0"/>
              <a:buChar char="•"/>
            </a:pPr>
            <a:r>
              <a:rPr lang="en-US" dirty="0" smtClean="0"/>
              <a:t>IT </a:t>
            </a:r>
            <a:r>
              <a:rPr lang="en-US" dirty="0"/>
              <a:t>Friendly: Enterprise Security</a:t>
            </a:r>
          </a:p>
          <a:p>
            <a:pPr marL="285750" indent="-285750">
              <a:lnSpc>
                <a:spcPct val="150000"/>
              </a:lnSpc>
              <a:buFont typeface="Arial" panose="020B0604020202020204" pitchFamily="34" charset="0"/>
              <a:buChar char="•"/>
            </a:pPr>
            <a:r>
              <a:rPr lang="en-US" dirty="0" smtClean="0"/>
              <a:t>Content playback </a:t>
            </a:r>
            <a:r>
              <a:rPr lang="en-US" dirty="0"/>
              <a:t>on </a:t>
            </a:r>
            <a:r>
              <a:rPr lang="en-US" dirty="0" smtClean="0"/>
              <a:t>all devices, playable on varying </a:t>
            </a:r>
            <a:r>
              <a:rPr lang="en-US" dirty="0"/>
              <a:t>bandwidths</a:t>
            </a:r>
          </a:p>
          <a:p>
            <a:pPr marL="285750" indent="-285750">
              <a:lnSpc>
                <a:spcPct val="150000"/>
              </a:lnSpc>
              <a:buFont typeface="Arial" panose="020B0604020202020204" pitchFamily="34" charset="0"/>
              <a:buChar char="•"/>
            </a:pPr>
            <a:r>
              <a:rPr lang="en-US" dirty="0" smtClean="0"/>
              <a:t>100</a:t>
            </a:r>
            <a:r>
              <a:rPr lang="en-US" dirty="0"/>
              <a:t>% in the cloud, Hybrid and 100% On-Premise models</a:t>
            </a:r>
          </a:p>
          <a:p>
            <a:pPr marL="285750" indent="-285750">
              <a:lnSpc>
                <a:spcPct val="150000"/>
              </a:lnSpc>
              <a:buFont typeface="Arial" panose="020B0604020202020204" pitchFamily="34" charset="0"/>
              <a:buChar char="•"/>
            </a:pPr>
            <a:r>
              <a:rPr lang="en-US" dirty="0" smtClean="0"/>
              <a:t>Leverages </a:t>
            </a:r>
            <a:r>
              <a:rPr lang="en-US" dirty="0"/>
              <a:t>investments in existing IT </a:t>
            </a:r>
            <a:r>
              <a:rPr lang="en-US" dirty="0" smtClean="0"/>
              <a:t>infrastructure</a:t>
            </a:r>
            <a:endParaRPr lang="en-US" dirty="0"/>
          </a:p>
        </p:txBody>
      </p:sp>
    </p:spTree>
    <p:custDataLst>
      <p:tags r:id="rId1"/>
    </p:custDataLst>
    <p:extLst>
      <p:ext uri="{BB962C8B-B14F-4D97-AF65-F5344CB8AC3E}">
        <p14:creationId xmlns:p14="http://schemas.microsoft.com/office/powerpoint/2010/main" val="402644116"/>
      </p:ext>
    </p:extLst>
  </p:cSld>
  <p:clrMapOvr>
    <a:masterClrMapping/>
  </p:clrMapOvr>
  <mc:AlternateContent xmlns:mc="http://schemas.openxmlformats.org/markup-compatibility/2006" xmlns:p14="http://schemas.microsoft.com/office/powerpoint/2010/main">
    <mc:Choice Requires="p14">
      <p:transition spd="slow" p14:dur="2000" advTm="11142"/>
    </mc:Choice>
    <mc:Fallback xmlns="">
      <p:transition spd="slow" advTm="111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50659"/>
            <a:ext cx="9956132" cy="6197741"/>
          </a:xfrm>
          <a:prstGeom prst="rect">
            <a:avLst/>
          </a:prstGeom>
        </p:spPr>
      </p:pic>
      <p:sp>
        <p:nvSpPr>
          <p:cNvPr id="4" name="Footer Placeholder 3"/>
          <p:cNvSpPr>
            <a:spLocks noGrp="1"/>
          </p:cNvSpPr>
          <p:nvPr>
            <p:ph type="ftr" sz="quarter" idx="11"/>
          </p:nvPr>
        </p:nvSpPr>
        <p:spPr>
          <a:xfrm>
            <a:off x="3686185" y="6459785"/>
            <a:ext cx="4822804" cy="365125"/>
          </a:xfrm>
        </p:spPr>
        <p:txBody>
          <a:bodyPr/>
          <a:lstStyle/>
          <a:p>
            <a:r>
              <a:rPr lang="en-US" sz="1100" dirty="0" smtClean="0">
                <a:solidFill>
                  <a:prstClr val="white"/>
                </a:solidFill>
              </a:rPr>
              <a:t>VIDIZMO Highly Available with DR Site on Microsoft azure</a:t>
            </a:r>
            <a:endParaRPr lang="en-US" sz="700" dirty="0">
              <a:solidFill>
                <a:prstClr val="white"/>
              </a:solidFill>
            </a:endParaRPr>
          </a:p>
        </p:txBody>
      </p:sp>
    </p:spTree>
    <p:extLst>
      <p:ext uri="{BB962C8B-B14F-4D97-AF65-F5344CB8AC3E}">
        <p14:creationId xmlns:p14="http://schemas.microsoft.com/office/powerpoint/2010/main" val="42666209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666"/>
            <a:ext cx="10233025" cy="6111875"/>
          </a:xfrm>
          <a:prstGeom prst="rect">
            <a:avLst/>
          </a:prstGeom>
          <a:noFill/>
          <a:ln>
            <a:noFill/>
          </a:ln>
        </p:spPr>
      </p:pic>
    </p:spTree>
    <p:extLst>
      <p:ext uri="{BB962C8B-B14F-4D97-AF65-F5344CB8AC3E}">
        <p14:creationId xmlns:p14="http://schemas.microsoft.com/office/powerpoint/2010/main" val="10122397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VIDIZMO for SharePoint</a:t>
            </a:r>
            <a:endParaRPr lang="en-US" dirty="0"/>
          </a:p>
        </p:txBody>
      </p:sp>
      <p:pic>
        <p:nvPicPr>
          <p:cNvPr id="1026" name="Picture 2"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41978"/>
            <a:ext cx="72993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9794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 Services &amp; Solutions</a:t>
            </a:r>
            <a:endParaRPr lang="en-US" dirty="0"/>
          </a:p>
        </p:txBody>
      </p:sp>
      <p:sp>
        <p:nvSpPr>
          <p:cNvPr id="3" name="Content Placeholder 2"/>
          <p:cNvSpPr>
            <a:spLocks noGrp="1"/>
          </p:cNvSpPr>
          <p:nvPr>
            <p:ph idx="1"/>
          </p:nvPr>
        </p:nvSpPr>
        <p:spPr>
          <a:xfrm>
            <a:off x="1295400" y="1845734"/>
            <a:ext cx="4495800" cy="4023360"/>
          </a:xfrm>
        </p:spPr>
        <p:txBody>
          <a:bodyPr>
            <a:normAutofit fontScale="85000" lnSpcReduction="20000"/>
          </a:bodyPr>
          <a:lstStyle/>
          <a:p>
            <a:pPr marL="0" indent="0">
              <a:buNone/>
            </a:pPr>
            <a:r>
              <a:rPr lang="en-US" b="1" dirty="0" smtClean="0"/>
              <a:t>Products</a:t>
            </a:r>
          </a:p>
          <a:p>
            <a:r>
              <a:rPr lang="en-US" dirty="0" smtClean="0"/>
              <a:t>VIDIZMO Media</a:t>
            </a:r>
            <a:r>
              <a:rPr lang="en-US" dirty="0" smtClean="0">
                <a:solidFill>
                  <a:srgbClr val="C00000"/>
                </a:solidFill>
              </a:rPr>
              <a:t>Tube</a:t>
            </a:r>
          </a:p>
          <a:p>
            <a:r>
              <a:rPr lang="en-US" dirty="0" smtClean="0"/>
              <a:t>VIDIZMO Media</a:t>
            </a:r>
            <a:r>
              <a:rPr lang="en-US" dirty="0" smtClean="0">
                <a:solidFill>
                  <a:srgbClr val="FFC000"/>
                </a:solidFill>
              </a:rPr>
              <a:t>LMS</a:t>
            </a:r>
          </a:p>
          <a:p>
            <a:r>
              <a:rPr lang="en-US" dirty="0" smtClean="0"/>
              <a:t>VIDIZMO Enterprise</a:t>
            </a:r>
            <a:r>
              <a:rPr lang="en-US" dirty="0" smtClean="0">
                <a:solidFill>
                  <a:srgbClr val="00B0F0"/>
                </a:solidFill>
              </a:rPr>
              <a:t>Tube</a:t>
            </a:r>
          </a:p>
          <a:p>
            <a:r>
              <a:rPr lang="en-US" dirty="0"/>
              <a:t>VIDIZMO </a:t>
            </a:r>
            <a:r>
              <a:rPr lang="en-US" dirty="0" smtClean="0"/>
              <a:t>Virtual Academy</a:t>
            </a:r>
          </a:p>
          <a:p>
            <a:r>
              <a:rPr lang="en-US" dirty="0" smtClean="0"/>
              <a:t>VIDIZMO MediaCommerce</a:t>
            </a:r>
          </a:p>
          <a:p>
            <a:r>
              <a:rPr lang="en-US" dirty="0" smtClean="0"/>
              <a:t>VIDIZMO for SharePoint</a:t>
            </a:r>
          </a:p>
          <a:p>
            <a:r>
              <a:rPr lang="en-US" dirty="0" smtClean="0"/>
              <a:t>VIDIZMO For Dynamics CRM</a:t>
            </a:r>
          </a:p>
          <a:p>
            <a:r>
              <a:rPr lang="en-US" dirty="0" smtClean="0"/>
              <a:t>VIDIZMO ID Connector</a:t>
            </a:r>
          </a:p>
          <a:p>
            <a:r>
              <a:rPr lang="en-US" dirty="0" smtClean="0"/>
              <a:t>VIDIZMO API</a:t>
            </a:r>
          </a:p>
          <a:p>
            <a:r>
              <a:rPr lang="en-US" dirty="0" smtClean="0"/>
              <a:t>VIDIZMO Widgets</a:t>
            </a:r>
          </a:p>
          <a:p>
            <a:endParaRPr lang="en-US" dirty="0" smtClean="0"/>
          </a:p>
        </p:txBody>
      </p:sp>
      <p:sp>
        <p:nvSpPr>
          <p:cNvPr id="4" name="Content Placeholder 2"/>
          <p:cNvSpPr txBox="1">
            <a:spLocks/>
          </p:cNvSpPr>
          <p:nvPr/>
        </p:nvSpPr>
        <p:spPr>
          <a:xfrm>
            <a:off x="6172200" y="1845734"/>
            <a:ext cx="4983480" cy="4023360"/>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b="1" dirty="0"/>
              <a:t>Services</a:t>
            </a:r>
          </a:p>
          <a:p>
            <a:r>
              <a:rPr lang="en-US" dirty="0"/>
              <a:t>Customization &amp; Integration</a:t>
            </a:r>
          </a:p>
          <a:p>
            <a:r>
              <a:rPr lang="en-US" dirty="0"/>
              <a:t>Strategy &amp; Planning</a:t>
            </a:r>
          </a:p>
          <a:p>
            <a:r>
              <a:rPr lang="en-US" dirty="0"/>
              <a:t>Network Infrastructure Analysis</a:t>
            </a:r>
          </a:p>
          <a:p>
            <a:r>
              <a:rPr lang="en-US" dirty="0"/>
              <a:t>Content Architecture</a:t>
            </a:r>
          </a:p>
          <a:p>
            <a:r>
              <a:rPr lang="en-US" dirty="0"/>
              <a:t>Training</a:t>
            </a:r>
          </a:p>
          <a:p>
            <a:r>
              <a:rPr lang="en-US" dirty="0"/>
              <a:t>Cost Analysis</a:t>
            </a:r>
            <a:endParaRPr lang="en-US" b="1" dirty="0"/>
          </a:p>
          <a:p>
            <a:pPr marL="0" indent="0">
              <a:buNone/>
            </a:pPr>
            <a:r>
              <a:rPr lang="en-US" b="1" dirty="0"/>
              <a:t>Solutions</a:t>
            </a:r>
          </a:p>
          <a:p>
            <a:r>
              <a:rPr lang="en-US" dirty="0"/>
              <a:t>Corporate Communication, Webinars &amp; Webcast, Enterprise YouTube, Training &amp; Development, Online University, Health Academy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741903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600200" y="762000"/>
          <a:ext cx="8839200" cy="4219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3488841" y="5107268"/>
            <a:ext cx="506211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b="1" dirty="0"/>
              <a:t>Customers can use their existing Azure and other software licenses under Enterprise Licensing Agreements</a:t>
            </a:r>
          </a:p>
        </p:txBody>
      </p:sp>
    </p:spTree>
    <p:extLst>
      <p:ext uri="{BB962C8B-B14F-4D97-AF65-F5344CB8AC3E}">
        <p14:creationId xmlns:p14="http://schemas.microsoft.com/office/powerpoint/2010/main" val="199885615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86605"/>
            <a:ext cx="7467600" cy="1450757"/>
          </a:xfrm>
        </p:spPr>
        <p:txBody>
          <a:bodyPr/>
          <a:lstStyle/>
          <a:p>
            <a:pPr algn="ctr"/>
            <a:r>
              <a:rPr lang="en-US" dirty="0" smtClean="0"/>
              <a:t>Thank You</a:t>
            </a:r>
            <a:endParaRPr lang="en-US" dirty="0"/>
          </a:p>
        </p:txBody>
      </p:sp>
      <p:sp>
        <p:nvSpPr>
          <p:cNvPr id="3" name="TextBox 2"/>
          <p:cNvSpPr txBox="1"/>
          <p:nvPr/>
        </p:nvSpPr>
        <p:spPr>
          <a:xfrm>
            <a:off x="1600201" y="3581400"/>
            <a:ext cx="8991599" cy="2123658"/>
          </a:xfrm>
          <a:prstGeom prst="rect">
            <a:avLst/>
          </a:prstGeom>
          <a:noFill/>
        </p:spPr>
        <p:txBody>
          <a:bodyPr wrap="square" rtlCol="0">
            <a:spAutoFit/>
          </a:bodyPr>
          <a:lstStyle/>
          <a:p>
            <a:pPr algn="ctr"/>
            <a:r>
              <a:rPr lang="en-US" sz="4400" dirty="0"/>
              <a:t>MORE QUESTIONS?</a:t>
            </a:r>
          </a:p>
          <a:p>
            <a:pPr algn="ctr"/>
            <a:r>
              <a:rPr lang="en-US" sz="4400" dirty="0">
                <a:hlinkClick r:id="rId2"/>
              </a:rPr>
              <a:t>Nadeem.khan@Vidizmo.com</a:t>
            </a:r>
            <a:endParaRPr lang="en-US" sz="4400" dirty="0"/>
          </a:p>
          <a:p>
            <a:pPr algn="ctr"/>
            <a:r>
              <a:rPr lang="en-US" sz="4400" dirty="0"/>
              <a:t>Cell: +1 703 731 2925</a:t>
            </a:r>
          </a:p>
        </p:txBody>
      </p:sp>
    </p:spTree>
    <p:extLst>
      <p:ext uri="{BB962C8B-B14F-4D97-AF65-F5344CB8AC3E}">
        <p14:creationId xmlns:p14="http://schemas.microsoft.com/office/powerpoint/2010/main" val="1361277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2" descr="C:\Users\NADEEM~1.SOF\AppData\Local\Temp\LCFEM\{44A895C1-C05F-4122-BFC0-842E492DB8C8}\WindowsAzur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9822" y="140998"/>
            <a:ext cx="1542446" cy="1542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nadeem.SOFTECHWWLLC\AppData\Local\Temp\LCFEM\{BE5B58F1-FA24-4E96-9E2A-304187710F28}\logo_jiv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408" y="4520655"/>
            <a:ext cx="1390694" cy="667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NADEEM~1.SOF\AppData\Local\Temp\LCFEM\{6476C90B-2794-4F95-BCD3-305581AAFA0B}\Microsoft-Dynamics-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0996" y="4771915"/>
            <a:ext cx="1895130" cy="6573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Users\NADEEM~1.SOF\AppData\Local\Temp\LCFEM\{575F752C-8919-4966-9908-B8616106BB8B}\Moodle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0544" y="2666165"/>
            <a:ext cx="2804284" cy="6730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Users\NADEEM~1.SOF\AppData\Local\Temp\LCFEM\{D855E006-4E17-4E63-A280-D89DB5383A4A}\office365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6320" y="1662351"/>
            <a:ext cx="1571460" cy="504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NADEEM~1.SOF\AppData\Local\Temp\LCFEM\{F046F4A6-E7BA-4470-8913-06457AC0C1B9}\polycom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1276" y="1747855"/>
            <a:ext cx="19050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NADEEM~1.SOF\AppData\Local\Temp\LCFEM\{C92DF579-E7E9-4398-BB59-1B1C7535D2DB}\salesforce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439" y="5224822"/>
            <a:ext cx="1144905" cy="8976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5" descr="C:\Users\NADEEM~1.SOF\AppData\Local\Temp\LCFEM\{7F44B1E5-2F52-409F-8B03-1FE03AF0B5FA}\sharepoin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43888" y="2386471"/>
            <a:ext cx="1093305" cy="8503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NADEEM~1.SOF\AppData\Local\Temp\LCFEM\{12B641A2-6736-4742-B0A0-45672851C0A2}\Sitecore 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147" y="3718492"/>
            <a:ext cx="1612132" cy="429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C:\Users\NADEEM~1.SOF\AppData\Local\Temp\LCFEM\{3A2D96E3-96A6-41B0-9862-1F31DF8C2B89}\SugarCRM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172" y="4300620"/>
            <a:ext cx="1584342" cy="7921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C:\Users\NADEEM~1.SOF\AppData\Local\Temp\LCFEM\{8B8FE7A4-13A7-4FA2-9811-D9E611584A93}\Tricaster_TCXD300_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53717" y="1887045"/>
            <a:ext cx="1760092" cy="499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C:\Users\NADEEM~1.SOF\AppData\Local\Temp\LCFEM\{2442EC0E-496E-4BC8-BF00-CE2F7946A74A}\WebEx 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9122" y="3582447"/>
            <a:ext cx="2459722" cy="7742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3" descr="C:\Users\NADEEM~1.SOF\AppData\Local\Temp\LCFEM\{DF89BF75-8508-45C2-9E44-7B2018E897DE}\win-live.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71351" y="5510520"/>
            <a:ext cx="1083393" cy="8113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C:\Users\NADEEM~1.SOF\AppData\Local\Temp\LCFEM\{AB32F34B-724A-49CA-891A-5042D9173885}\Winnov_Cbox(10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58492" y="1152266"/>
            <a:ext cx="2412052" cy="321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7" descr="C:\Users\NADEEM~1.SOF\AppData\Local\Temp\LCFEM\{8AC8A83A-2AE8-4E2F-9DF2-E22A269875E4}\Wirecast 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51555" y="333389"/>
            <a:ext cx="1990247" cy="652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C:\Users\NADEEM~1.SOF\AppData\Local\Temp\LCFEM\{7D2BACD5-652B-4EEE-8AF4-BCBA28B507BD}\wordpress-logo-stacked-rgb.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02089" y="5288265"/>
            <a:ext cx="1456557" cy="9048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http://t0.gstatic.com/images?q=tbn:ANd9GcQSFLyaQ9IqsajjHfOmJFG0jsgBFfMvKrUNK5ymKqybQ_MPd3dHfQ"/>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93977" y="4770116"/>
            <a:ext cx="1366130" cy="6453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31834" y="484934"/>
            <a:ext cx="1321867" cy="1001836"/>
          </a:xfrm>
          <a:prstGeom prst="rect">
            <a:avLst/>
          </a:prstGeom>
        </p:spPr>
      </p:pic>
      <p:pic>
        <p:nvPicPr>
          <p:cNvPr id="27" name="Picture 2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14485" y="3644364"/>
            <a:ext cx="2025222" cy="827425"/>
          </a:xfrm>
          <a:prstGeom prst="rect">
            <a:avLst/>
          </a:prstGeom>
        </p:spPr>
      </p:pic>
      <p:grpSp>
        <p:nvGrpSpPr>
          <p:cNvPr id="30" name="Group 29"/>
          <p:cNvGrpSpPr/>
          <p:nvPr/>
        </p:nvGrpSpPr>
        <p:grpSpPr>
          <a:xfrm>
            <a:off x="7971694" y="5916190"/>
            <a:ext cx="2039966" cy="602972"/>
            <a:chOff x="5788847" y="5606531"/>
            <a:chExt cx="2039966" cy="602972"/>
          </a:xfrm>
        </p:grpSpPr>
        <p:pic>
          <p:nvPicPr>
            <p:cNvPr id="3" name="Picture 2" descr="C:\Users\NADEEM~1.SOF\AppData\Local\Temp\LCFEM\{D6590855-A41E-4991-A714-BDAB9EBEDCA6}\linkedin.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88847" y="5615054"/>
              <a:ext cx="584127" cy="5841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44686" y="5606531"/>
              <a:ext cx="584127" cy="584127"/>
            </a:xfrm>
            <a:prstGeom prst="rect">
              <a:avLst/>
            </a:prstGeom>
          </p:spPr>
        </p:pic>
        <p:pic>
          <p:nvPicPr>
            <p:cNvPr id="29" name="Picture 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8334" y="5625376"/>
              <a:ext cx="584127" cy="584127"/>
            </a:xfrm>
            <a:prstGeom prst="rect">
              <a:avLst/>
            </a:prstGeom>
          </p:spPr>
        </p:pic>
      </p:grpSp>
      <p:sp>
        <p:nvSpPr>
          <p:cNvPr id="31" name="TextBox 30"/>
          <p:cNvSpPr txBox="1"/>
          <p:nvPr/>
        </p:nvSpPr>
        <p:spPr>
          <a:xfrm>
            <a:off x="1371601" y="6327761"/>
            <a:ext cx="9265592" cy="461665"/>
          </a:xfrm>
          <a:prstGeom prst="rect">
            <a:avLst/>
          </a:prstGeom>
          <a:noFill/>
        </p:spPr>
        <p:txBody>
          <a:bodyPr wrap="square" rtlCol="0">
            <a:spAutoFit/>
          </a:bodyPr>
          <a:lstStyle/>
          <a:p>
            <a:pPr algn="ctr"/>
            <a:r>
              <a:rPr lang="en-US" sz="2400" dirty="0">
                <a:solidFill>
                  <a:schemeClr val="bg1"/>
                </a:solidFill>
              </a:rPr>
              <a:t>VIDIZMO </a:t>
            </a:r>
            <a:r>
              <a:rPr lang="en-US" sz="2400" dirty="0" smtClean="0">
                <a:solidFill>
                  <a:schemeClr val="bg1"/>
                </a:solidFill>
              </a:rPr>
              <a:t>Products work with your favorite Business Applications</a:t>
            </a:r>
            <a:endParaRPr lang="en-US" sz="2400" dirty="0">
              <a:solidFill>
                <a:schemeClr val="bg1"/>
              </a:solidFill>
            </a:endParaRPr>
          </a:p>
        </p:txBody>
      </p:sp>
      <p:pic>
        <p:nvPicPr>
          <p:cNvPr id="2" name="Picture 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78434" y="663124"/>
            <a:ext cx="1863659" cy="810286"/>
          </a:xfrm>
          <a:prstGeom prst="rect">
            <a:avLst/>
          </a:prstGeom>
        </p:spPr>
      </p:pic>
      <p:pic>
        <p:nvPicPr>
          <p:cNvPr id="5" name="Picture 4"/>
          <p:cNvPicPr>
            <a:picLocks noChangeAspect="1"/>
          </p:cNvPicPr>
          <p:nvPr/>
        </p:nvPicPr>
        <p:blipFill>
          <a:blip r:embed="rId25"/>
          <a:stretch>
            <a:fillRect/>
          </a:stretch>
        </p:blipFill>
        <p:spPr>
          <a:xfrm>
            <a:off x="1028046" y="1713951"/>
            <a:ext cx="1724025" cy="876300"/>
          </a:xfrm>
          <a:prstGeom prst="rect">
            <a:avLst/>
          </a:prstGeom>
        </p:spPr>
      </p:pic>
      <p:pic>
        <p:nvPicPr>
          <p:cNvPr id="11" name="Picture 1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5460" y="2840456"/>
            <a:ext cx="1989605" cy="627831"/>
          </a:xfrm>
          <a:prstGeom prst="rect">
            <a:avLst/>
          </a:prstGeom>
        </p:spPr>
      </p:pic>
      <p:pic>
        <p:nvPicPr>
          <p:cNvPr id="20" name="Picture 1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20796" y="2568256"/>
            <a:ext cx="1947612" cy="798521"/>
          </a:xfrm>
          <a:prstGeom prst="rect">
            <a:avLst/>
          </a:prstGeom>
        </p:spPr>
      </p:pic>
      <p:pic>
        <p:nvPicPr>
          <p:cNvPr id="24" name="Picture 2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356379" y="3727713"/>
            <a:ext cx="1502277" cy="1126708"/>
          </a:xfrm>
          <a:prstGeom prst="rect">
            <a:avLst/>
          </a:prstGeom>
        </p:spPr>
      </p:pic>
      <p:pic>
        <p:nvPicPr>
          <p:cNvPr id="32" name="Pictur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674119" y="585187"/>
            <a:ext cx="1825783" cy="250826"/>
          </a:xfrm>
          <a:prstGeom prst="rect">
            <a:avLst/>
          </a:prstGeom>
        </p:spPr>
      </p:pic>
      <p:pic>
        <p:nvPicPr>
          <p:cNvPr id="33" name="Picture 3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08844" y="1054716"/>
            <a:ext cx="818753" cy="309798"/>
          </a:xfrm>
          <a:prstGeom prst="rect">
            <a:avLst/>
          </a:prstGeom>
        </p:spPr>
      </p:pic>
      <p:pic>
        <p:nvPicPr>
          <p:cNvPr id="23" name="Picture 2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482767" y="5530287"/>
            <a:ext cx="1194001" cy="689559"/>
          </a:xfrm>
          <a:prstGeom prst="rect">
            <a:avLst/>
          </a:prstGeom>
        </p:spPr>
      </p:pic>
      <p:pic>
        <p:nvPicPr>
          <p:cNvPr id="34" name="Picture 3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352825" y="3484310"/>
            <a:ext cx="1427083" cy="410827"/>
          </a:xfrm>
          <a:prstGeom prst="rect">
            <a:avLst/>
          </a:prstGeom>
        </p:spPr>
      </p:pic>
    </p:spTree>
    <p:extLst>
      <p:ext uri="{BB962C8B-B14F-4D97-AF65-F5344CB8AC3E}">
        <p14:creationId xmlns:p14="http://schemas.microsoft.com/office/powerpoint/2010/main" val="1568509989"/>
      </p:ext>
    </p:extLst>
  </p:cSld>
  <p:clrMapOvr>
    <a:masterClrMapping/>
  </p:clrMapOvr>
  <mc:AlternateContent xmlns:mc="http://schemas.openxmlformats.org/markup-compatibility/2006" xmlns:p14="http://schemas.microsoft.com/office/powerpoint/2010/main">
    <mc:Choice Requires="p14">
      <p:transition spd="slow" p14:dur="2000" advTm="11180"/>
    </mc:Choice>
    <mc:Fallback xmlns="">
      <p:transition spd="slow" advTm="1118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84"/>
          <p:cNvSpPr txBox="1"/>
          <p:nvPr/>
        </p:nvSpPr>
        <p:spPr>
          <a:xfrm>
            <a:off x="1524000" y="6327761"/>
            <a:ext cx="9067800" cy="461665"/>
          </a:xfrm>
          <a:prstGeom prst="rect">
            <a:avLst/>
          </a:prstGeom>
          <a:noFill/>
        </p:spPr>
        <p:txBody>
          <a:bodyPr wrap="square" rtlCol="0">
            <a:spAutoFit/>
          </a:bodyPr>
          <a:lstStyle/>
          <a:p>
            <a:pPr algn="ctr"/>
            <a:r>
              <a:rPr lang="en-US" sz="2400" dirty="0">
                <a:solidFill>
                  <a:schemeClr val="bg1"/>
                </a:solidFill>
              </a:rPr>
              <a:t>Ingest Video </a:t>
            </a:r>
            <a:r>
              <a:rPr lang="en-US" sz="2400" dirty="0" smtClean="0">
                <a:solidFill>
                  <a:schemeClr val="bg1"/>
                </a:solidFill>
              </a:rPr>
              <a:t>&amp; Content from </a:t>
            </a:r>
            <a:r>
              <a:rPr lang="en-US" sz="2400" dirty="0">
                <a:solidFill>
                  <a:schemeClr val="bg1"/>
                </a:solidFill>
              </a:rPr>
              <a:t>any source – Play in favorite Application</a:t>
            </a:r>
          </a:p>
        </p:txBody>
      </p:sp>
      <p:grpSp>
        <p:nvGrpSpPr>
          <p:cNvPr id="95" name="Group 94"/>
          <p:cNvGrpSpPr/>
          <p:nvPr/>
        </p:nvGrpSpPr>
        <p:grpSpPr>
          <a:xfrm>
            <a:off x="1676400" y="301250"/>
            <a:ext cx="8763000" cy="1031731"/>
            <a:chOff x="1744990" y="301186"/>
            <a:chExt cx="8763000" cy="1031731"/>
          </a:xfrm>
        </p:grpSpPr>
        <p:sp>
          <p:nvSpPr>
            <p:cNvPr id="24" name="Rectangle 23"/>
            <p:cNvSpPr/>
            <p:nvPr/>
          </p:nvSpPr>
          <p:spPr>
            <a:xfrm>
              <a:off x="1744990" y="308854"/>
              <a:ext cx="8763000" cy="1008729"/>
            </a:xfrm>
            <a:prstGeom prst="rect">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sp>
        <p:cxnSp>
          <p:nvCxnSpPr>
            <p:cNvPr id="13" name="Straight Connector 12"/>
            <p:cNvCxnSpPr/>
            <p:nvPr/>
          </p:nvCxnSpPr>
          <p:spPr>
            <a:xfrm>
              <a:off x="7598732" y="308854"/>
              <a:ext cx="0" cy="1024063"/>
            </a:xfrm>
            <a:prstGeom prst="line">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cxnSp>
        <p:pic>
          <p:nvPicPr>
            <p:cNvPr id="15" name="Picture 4" descr="D:\My Documents\Dropbox\VIDIZMO\Marketing\Diagrams\Icons Logos\Other Companies\Wirecast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413" y="976146"/>
              <a:ext cx="731755" cy="23984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3807821" y="301186"/>
              <a:ext cx="0" cy="1024063"/>
            </a:xfrm>
            <a:prstGeom prst="line">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cxnSp>
        <p:pic>
          <p:nvPicPr>
            <p:cNvPr id="17" name="Picture 3" descr="D:\My Documents\Dropbox\VIDIZMO\Marketing\Diagrams\Icons Logos\General Icons\movie_fold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932" y="545682"/>
              <a:ext cx="633452" cy="633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My Documents\Dropbox\VIDIZMO\Marketing\Diagrams\Icons Logos\General Icons\DAM 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1942" y="514281"/>
              <a:ext cx="1182179" cy="6810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25990" y="356152"/>
              <a:ext cx="506485" cy="276999"/>
            </a:xfrm>
            <a:prstGeom prst="rect">
              <a:avLst/>
            </a:prstGeom>
            <a:noFill/>
          </p:spPr>
          <p:txBody>
            <a:bodyPr wrap="none" rtlCol="0">
              <a:spAutoFit/>
            </a:bodyPr>
            <a:lstStyle/>
            <a:p>
              <a:r>
                <a:rPr lang="en-US" sz="1200" b="1" dirty="0"/>
                <a:t>DAM</a:t>
              </a:r>
              <a:endParaRPr lang="en-US" b="1" dirty="0"/>
            </a:p>
          </p:txBody>
        </p:sp>
        <p:sp>
          <p:nvSpPr>
            <p:cNvPr id="21" name="TextBox 20"/>
            <p:cNvSpPr txBox="1"/>
            <p:nvPr/>
          </p:nvSpPr>
          <p:spPr>
            <a:xfrm>
              <a:off x="2964190" y="354784"/>
              <a:ext cx="792477" cy="276999"/>
            </a:xfrm>
            <a:prstGeom prst="rect">
              <a:avLst/>
            </a:prstGeom>
            <a:noFill/>
          </p:spPr>
          <p:txBody>
            <a:bodyPr wrap="square" rtlCol="0">
              <a:spAutoFit/>
            </a:bodyPr>
            <a:lstStyle/>
            <a:p>
              <a:r>
                <a:rPr lang="en-US" sz="1200" b="1" dirty="0"/>
                <a:t>Raw Files</a:t>
              </a:r>
              <a:endParaRPr lang="en-US" b="1" dirty="0"/>
            </a:p>
          </p:txBody>
        </p:sp>
        <p:pic>
          <p:nvPicPr>
            <p:cNvPr id="88" name="Picture 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2325" y="377531"/>
              <a:ext cx="819116" cy="356137"/>
            </a:xfrm>
            <a:prstGeom prst="rect">
              <a:avLst/>
            </a:prstGeom>
          </p:spPr>
        </p:pic>
        <p:pic>
          <p:nvPicPr>
            <p:cNvPr id="89" name="Picture 88"/>
            <p:cNvPicPr>
              <a:picLocks noChangeAspect="1"/>
            </p:cNvPicPr>
            <p:nvPr/>
          </p:nvPicPr>
          <p:blipFill>
            <a:blip r:embed="rId8"/>
            <a:stretch>
              <a:fillRect/>
            </a:stretch>
          </p:blipFill>
          <p:spPr>
            <a:xfrm>
              <a:off x="8482175" y="836161"/>
              <a:ext cx="542670" cy="275832"/>
            </a:xfrm>
            <a:prstGeom prst="rect">
              <a:avLst/>
            </a:prstGeom>
          </p:spPr>
        </p:pic>
        <p:pic>
          <p:nvPicPr>
            <p:cNvPr id="90" name="Picture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9309" y="862734"/>
              <a:ext cx="791451" cy="324495"/>
            </a:xfrm>
            <a:prstGeom prst="rect">
              <a:avLst/>
            </a:prstGeom>
          </p:spPr>
        </p:pic>
        <p:pic>
          <p:nvPicPr>
            <p:cNvPr id="91" name="Picture 18" descr="C:\Users\NADEEM~1.SOF\AppData\Local\Temp\LCFEM\{8B8FE7A4-13A7-4FA2-9811-D9E611584A93}\Tricaster_TCXD300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06215" y="390076"/>
              <a:ext cx="1031482" cy="29268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35592" y="801713"/>
              <a:ext cx="1359737" cy="429073"/>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6196" y="460290"/>
              <a:ext cx="1081402" cy="14856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3508" y="842468"/>
              <a:ext cx="574740" cy="217469"/>
            </a:xfrm>
            <a:prstGeom prst="rect">
              <a:avLst/>
            </a:prstGeom>
          </p:spPr>
        </p:pic>
        <p:pic>
          <p:nvPicPr>
            <p:cNvPr id="1028" name="Picture 4" descr="http://www.joingotomeeting.com/fec/images/g2m-logo-new-208x47.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1095" y="907906"/>
              <a:ext cx="1278647" cy="288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p:cNvGrpSpPr/>
          <p:nvPr/>
        </p:nvGrpSpPr>
        <p:grpSpPr>
          <a:xfrm>
            <a:off x="1600200" y="1393783"/>
            <a:ext cx="8915400" cy="4725276"/>
            <a:chOff x="1600200" y="1393783"/>
            <a:chExt cx="8915400" cy="4725276"/>
          </a:xfrm>
        </p:grpSpPr>
        <p:grpSp>
          <p:nvGrpSpPr>
            <p:cNvPr id="2" name="Group 1"/>
            <p:cNvGrpSpPr/>
            <p:nvPr/>
          </p:nvGrpSpPr>
          <p:grpSpPr>
            <a:xfrm>
              <a:off x="1600200" y="2426098"/>
              <a:ext cx="8915400" cy="1414835"/>
              <a:chOff x="76200" y="2324100"/>
              <a:chExt cx="8915400" cy="1414835"/>
            </a:xfrm>
          </p:grpSpPr>
          <p:sp>
            <p:nvSpPr>
              <p:cNvPr id="3" name="Rounded Rectangle 72"/>
              <p:cNvSpPr/>
              <p:nvPr/>
            </p:nvSpPr>
            <p:spPr>
              <a:xfrm>
                <a:off x="76200" y="2324100"/>
                <a:ext cx="8915400" cy="14148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4" name="TextBox 3"/>
              <p:cNvSpPr txBox="1"/>
              <p:nvPr/>
            </p:nvSpPr>
            <p:spPr>
              <a:xfrm>
                <a:off x="189115" y="2445632"/>
                <a:ext cx="1524000" cy="369332"/>
              </a:xfrm>
              <a:prstGeom prst="rect">
                <a:avLst/>
              </a:prstGeom>
              <a:noFill/>
            </p:spPr>
            <p:txBody>
              <a:bodyPr wrap="square" rtlCol="0">
                <a:spAutoFit/>
              </a:bodyPr>
              <a:lstStyle/>
              <a:p>
                <a:r>
                  <a:rPr lang="en-US" dirty="0"/>
                  <a:t>Single Sign On</a:t>
                </a:r>
              </a:p>
            </p:txBody>
          </p:sp>
        </p:grpSp>
        <p:sp>
          <p:nvSpPr>
            <p:cNvPr id="64" name="Rectangle 63"/>
            <p:cNvSpPr/>
            <p:nvPr/>
          </p:nvSpPr>
          <p:spPr>
            <a:xfrm>
              <a:off x="3682674" y="3374784"/>
              <a:ext cx="1575126" cy="2744275"/>
            </a:xfrm>
            <a:prstGeom prst="rect">
              <a:avLst/>
            </a:prstGeom>
            <a:effectLst/>
          </p:spPr>
          <p:style>
            <a:lnRef idx="1">
              <a:schemeClr val="accent1"/>
            </a:lnRef>
            <a:fillRef idx="3">
              <a:schemeClr val="accent1"/>
            </a:fillRef>
            <a:effectRef idx="2">
              <a:schemeClr val="accent1"/>
            </a:effectRef>
            <a:fontRef idx="minor">
              <a:schemeClr val="lt1"/>
            </a:fontRef>
          </p:style>
          <p:txBody>
            <a:bodyPr/>
            <a:lstStyle/>
            <a:p>
              <a:pPr algn="ctr"/>
              <a:r>
                <a:rPr lang="en-US" dirty="0"/>
                <a:t>CRM</a:t>
              </a:r>
            </a:p>
          </p:txBody>
        </p:sp>
        <p:sp>
          <p:nvSpPr>
            <p:cNvPr id="67" name="Rectangle 66"/>
            <p:cNvSpPr/>
            <p:nvPr/>
          </p:nvSpPr>
          <p:spPr>
            <a:xfrm>
              <a:off x="3700256" y="3750666"/>
              <a:ext cx="1546355" cy="1686967"/>
            </a:xfrm>
            <a:prstGeom prst="rect">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sp>
        <p:sp>
          <p:nvSpPr>
            <p:cNvPr id="66" name="TextBox 65"/>
            <p:cNvSpPr txBox="1"/>
            <p:nvPr/>
          </p:nvSpPr>
          <p:spPr>
            <a:xfrm>
              <a:off x="3849838" y="5560596"/>
              <a:ext cx="1179362" cy="369332"/>
            </a:xfrm>
            <a:prstGeom prst="rect">
              <a:avLst/>
            </a:prstGeom>
            <a:noFill/>
          </p:spPr>
          <p:txBody>
            <a:bodyPr wrap="none" rtlCol="0">
              <a:spAutoFit/>
            </a:bodyPr>
            <a:lstStyle/>
            <a:p>
              <a:r>
                <a:rPr lang="en-US" dirty="0">
                  <a:solidFill>
                    <a:schemeClr val="bg1"/>
                  </a:solidFill>
                </a:rPr>
                <a:t>Customers</a:t>
              </a:r>
            </a:p>
          </p:txBody>
        </p:sp>
        <p:grpSp>
          <p:nvGrpSpPr>
            <p:cNvPr id="35" name="Group 34"/>
            <p:cNvGrpSpPr/>
            <p:nvPr/>
          </p:nvGrpSpPr>
          <p:grpSpPr>
            <a:xfrm>
              <a:off x="5452485" y="3374784"/>
              <a:ext cx="1511211" cy="2744275"/>
              <a:chOff x="4061689" y="3461918"/>
              <a:chExt cx="1511211" cy="2744275"/>
            </a:xfrm>
          </p:grpSpPr>
          <p:sp>
            <p:nvSpPr>
              <p:cNvPr id="58" name="Rounded Rectangle 57"/>
              <p:cNvSpPr/>
              <p:nvPr/>
            </p:nvSpPr>
            <p:spPr>
              <a:xfrm>
                <a:off x="4061689" y="3461918"/>
                <a:ext cx="1511211" cy="2744275"/>
              </a:xfrm>
              <a:prstGeom prst="rect">
                <a:avLst/>
              </a:prstGeom>
              <a:effectLst/>
            </p:spPr>
            <p:style>
              <a:lnRef idx="1">
                <a:schemeClr val="accent1"/>
              </a:lnRef>
              <a:fillRef idx="3">
                <a:schemeClr val="accent1"/>
              </a:fillRef>
              <a:effectRef idx="2">
                <a:schemeClr val="accent1"/>
              </a:effectRef>
              <a:fontRef idx="minor">
                <a:schemeClr val="lt1"/>
              </a:fontRef>
            </p:style>
            <p:txBody>
              <a:bodyPr/>
              <a:lstStyle/>
              <a:p>
                <a:pPr algn="ctr"/>
                <a:r>
                  <a:rPr lang="en-US" dirty="0"/>
                  <a:t>LMS</a:t>
                </a:r>
              </a:p>
            </p:txBody>
          </p:sp>
          <p:grpSp>
            <p:nvGrpSpPr>
              <p:cNvPr id="59" name="Group 58"/>
              <p:cNvGrpSpPr/>
              <p:nvPr/>
            </p:nvGrpSpPr>
            <p:grpSpPr>
              <a:xfrm>
                <a:off x="4091864" y="3837800"/>
                <a:ext cx="1468167" cy="1686967"/>
                <a:chOff x="5754149" y="4114800"/>
                <a:chExt cx="1468167" cy="1686967"/>
              </a:xfrm>
            </p:grpSpPr>
            <p:sp>
              <p:nvSpPr>
                <p:cNvPr id="61" name="Rounded Rectangle 60"/>
                <p:cNvSpPr/>
                <p:nvPr/>
              </p:nvSpPr>
              <p:spPr>
                <a:xfrm>
                  <a:off x="5754149" y="4114800"/>
                  <a:ext cx="1468167" cy="1686967"/>
                </a:xfrm>
                <a:prstGeom prst="rect">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sp>
            <p:pic>
              <p:nvPicPr>
                <p:cNvPr id="62" name="Picture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53856" y="4329755"/>
                  <a:ext cx="1130881" cy="271411"/>
                </a:xfrm>
                <a:prstGeom prst="rect">
                  <a:avLst/>
                </a:prstGeom>
                <a:effectLst/>
              </p:spPr>
            </p:pic>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81210" y="4835035"/>
                  <a:ext cx="661792" cy="637527"/>
                </a:xfrm>
                <a:prstGeom prst="rect">
                  <a:avLst/>
                </a:prstGeom>
                <a:effectLst/>
              </p:spPr>
            </p:pic>
          </p:grpSp>
          <p:sp>
            <p:nvSpPr>
              <p:cNvPr id="60" name="TextBox 59"/>
              <p:cNvSpPr txBox="1"/>
              <p:nvPr/>
            </p:nvSpPr>
            <p:spPr>
              <a:xfrm>
                <a:off x="4220902" y="5559862"/>
                <a:ext cx="1275798" cy="646331"/>
              </a:xfrm>
              <a:prstGeom prst="rect">
                <a:avLst/>
              </a:prstGeom>
              <a:noFill/>
            </p:spPr>
            <p:txBody>
              <a:bodyPr wrap="none" rtlCol="0">
                <a:spAutoFit/>
              </a:bodyPr>
              <a:lstStyle/>
              <a:p>
                <a:pPr algn="ctr"/>
                <a:r>
                  <a:rPr lang="en-US" dirty="0">
                    <a:solidFill>
                      <a:schemeClr val="bg1"/>
                    </a:solidFill>
                  </a:rPr>
                  <a:t>Students &amp; </a:t>
                </a:r>
                <a:br>
                  <a:rPr lang="en-US" dirty="0">
                    <a:solidFill>
                      <a:schemeClr val="bg1"/>
                    </a:solidFill>
                  </a:rPr>
                </a:br>
                <a:r>
                  <a:rPr lang="en-US" dirty="0">
                    <a:solidFill>
                      <a:schemeClr val="bg1"/>
                    </a:solidFill>
                  </a:rPr>
                  <a:t>Trainees</a:t>
                </a:r>
              </a:p>
            </p:txBody>
          </p:sp>
        </p:grpSp>
        <p:grpSp>
          <p:nvGrpSpPr>
            <p:cNvPr id="37" name="Group 36"/>
            <p:cNvGrpSpPr/>
            <p:nvPr/>
          </p:nvGrpSpPr>
          <p:grpSpPr>
            <a:xfrm>
              <a:off x="7156102" y="3374784"/>
              <a:ext cx="1378298" cy="2744275"/>
              <a:chOff x="7703005" y="3461918"/>
              <a:chExt cx="1378298" cy="2744275"/>
            </a:xfrm>
          </p:grpSpPr>
          <p:sp>
            <p:nvSpPr>
              <p:cNvPr id="38" name="Rounded Rectangle 37"/>
              <p:cNvSpPr/>
              <p:nvPr/>
            </p:nvSpPr>
            <p:spPr>
              <a:xfrm>
                <a:off x="7703005" y="3461918"/>
                <a:ext cx="1378298" cy="2744275"/>
              </a:xfrm>
              <a:prstGeom prst="rect">
                <a:avLst/>
              </a:prstGeom>
              <a:effectLst/>
            </p:spPr>
            <p:style>
              <a:lnRef idx="1">
                <a:schemeClr val="accent1"/>
              </a:lnRef>
              <a:fillRef idx="3">
                <a:schemeClr val="accent1"/>
              </a:fillRef>
              <a:effectRef idx="2">
                <a:schemeClr val="accent1"/>
              </a:effectRef>
              <a:fontRef idx="minor">
                <a:schemeClr val="lt1"/>
              </a:fontRef>
            </p:style>
            <p:txBody>
              <a:bodyPr/>
              <a:lstStyle/>
              <a:p>
                <a:pPr algn="ctr"/>
                <a:r>
                  <a:rPr lang="en-US" dirty="0"/>
                  <a:t>3</a:t>
                </a:r>
                <a:r>
                  <a:rPr lang="en-US" baseline="30000" dirty="0"/>
                  <a:t>rd</a:t>
                </a:r>
                <a:r>
                  <a:rPr lang="en-US" dirty="0"/>
                  <a:t> Party</a:t>
                </a:r>
              </a:p>
            </p:txBody>
          </p:sp>
          <p:grpSp>
            <p:nvGrpSpPr>
              <p:cNvPr id="39" name="Group 38"/>
              <p:cNvGrpSpPr/>
              <p:nvPr/>
            </p:nvGrpSpPr>
            <p:grpSpPr>
              <a:xfrm>
                <a:off x="7714593" y="3831334"/>
                <a:ext cx="1356200" cy="1691797"/>
                <a:chOff x="8168801" y="4128610"/>
                <a:chExt cx="1356200" cy="1691797"/>
              </a:xfrm>
            </p:grpSpPr>
            <p:sp>
              <p:nvSpPr>
                <p:cNvPr id="41" name="Rounded Rectangle 40"/>
                <p:cNvSpPr/>
                <p:nvPr/>
              </p:nvSpPr>
              <p:spPr>
                <a:xfrm>
                  <a:off x="8168801" y="4128610"/>
                  <a:ext cx="1356199" cy="1691797"/>
                </a:xfrm>
                <a:prstGeom prst="rect">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sp>
            <p:grpSp>
              <p:nvGrpSpPr>
                <p:cNvPr id="42" name="Group 41"/>
                <p:cNvGrpSpPr/>
                <p:nvPr/>
              </p:nvGrpSpPr>
              <p:grpSpPr>
                <a:xfrm>
                  <a:off x="8316311" y="4225342"/>
                  <a:ext cx="858272" cy="430756"/>
                  <a:chOff x="3321805" y="5011182"/>
                  <a:chExt cx="858272" cy="430756"/>
                </a:xfrm>
              </p:grpSpPr>
              <p:pic>
                <p:nvPicPr>
                  <p:cNvPr id="46" name="Picture 8" descr="D:\My Documents\Dropbox\VIDIZMO\Marketing\Diagrams\Icons Logos\General Icons\API.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21805" y="5011182"/>
                    <a:ext cx="369004" cy="430756"/>
                  </a:xfrm>
                  <a:prstGeom prst="rect">
                    <a:avLst/>
                  </a:prstGeom>
                  <a:effectLst/>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779005" y="5088060"/>
                    <a:ext cx="401072" cy="276999"/>
                  </a:xfrm>
                  <a:prstGeom prst="rect">
                    <a:avLst/>
                  </a:prstGeom>
                  <a:noFill/>
                </p:spPr>
                <p:txBody>
                  <a:bodyPr wrap="none" rtlCol="0">
                    <a:spAutoFit/>
                  </a:bodyPr>
                  <a:lstStyle/>
                  <a:p>
                    <a:r>
                      <a:rPr lang="en-US" sz="1200" b="1" dirty="0"/>
                      <a:t>API</a:t>
                    </a:r>
                    <a:endParaRPr lang="en-US" b="1" dirty="0"/>
                  </a:p>
                </p:txBody>
              </p:sp>
            </p:grpSp>
            <p:grpSp>
              <p:nvGrpSpPr>
                <p:cNvPr id="43" name="Group 42"/>
                <p:cNvGrpSpPr/>
                <p:nvPr/>
              </p:nvGrpSpPr>
              <p:grpSpPr>
                <a:xfrm>
                  <a:off x="8316311" y="4961609"/>
                  <a:ext cx="1208690" cy="553998"/>
                  <a:chOff x="2984964" y="4590118"/>
                  <a:chExt cx="1208690" cy="553998"/>
                </a:xfrm>
              </p:grpSpPr>
              <p:pic>
                <p:nvPicPr>
                  <p:cNvPr id="44" name="Picture 9" descr="D:\My Documents\Dropbox\VIDIZMO\Marketing\Diagrams\Icons Logos\General Icons\Server.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84964" y="4595392"/>
                    <a:ext cx="358805" cy="511174"/>
                  </a:xfrm>
                  <a:prstGeom prst="rect">
                    <a:avLst/>
                  </a:prstGeom>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353272" y="4590118"/>
                    <a:ext cx="840382" cy="553998"/>
                  </a:xfrm>
                  <a:prstGeom prst="rect">
                    <a:avLst/>
                  </a:prstGeom>
                  <a:noFill/>
                </p:spPr>
                <p:txBody>
                  <a:bodyPr wrap="square" rtlCol="0">
                    <a:spAutoFit/>
                  </a:bodyPr>
                  <a:lstStyle/>
                  <a:p>
                    <a:r>
                      <a:rPr lang="en-US" sz="1000" b="1" dirty="0"/>
                      <a:t>Enterprise / </a:t>
                    </a:r>
                    <a:br>
                      <a:rPr lang="en-US" sz="1000" b="1" dirty="0"/>
                    </a:br>
                    <a:r>
                      <a:rPr lang="en-US" sz="1000" b="1" dirty="0"/>
                      <a:t>3</a:t>
                    </a:r>
                    <a:r>
                      <a:rPr lang="en-US" sz="1000" b="1" baseline="30000" dirty="0"/>
                      <a:t>rd</a:t>
                    </a:r>
                    <a:r>
                      <a:rPr lang="en-US" sz="1000" b="1" dirty="0"/>
                      <a:t> Party </a:t>
                    </a:r>
                    <a:br>
                      <a:rPr lang="en-US" sz="1000" b="1" dirty="0"/>
                    </a:br>
                    <a:r>
                      <a:rPr lang="en-US" sz="1000" b="1" dirty="0"/>
                      <a:t>System</a:t>
                    </a:r>
                    <a:endParaRPr lang="en-US" sz="1200" b="1" dirty="0"/>
                  </a:p>
                </p:txBody>
              </p:sp>
            </p:grpSp>
          </p:grpSp>
          <p:sp>
            <p:nvSpPr>
              <p:cNvPr id="40" name="TextBox 39"/>
              <p:cNvSpPr txBox="1"/>
              <p:nvPr/>
            </p:nvSpPr>
            <p:spPr>
              <a:xfrm>
                <a:off x="7788488" y="5523131"/>
                <a:ext cx="1216615" cy="646331"/>
              </a:xfrm>
              <a:prstGeom prst="rect">
                <a:avLst/>
              </a:prstGeom>
              <a:noFill/>
            </p:spPr>
            <p:txBody>
              <a:bodyPr wrap="none" rtlCol="0">
                <a:spAutoFit/>
              </a:bodyPr>
              <a:lstStyle/>
              <a:p>
                <a:pPr algn="ctr"/>
                <a:r>
                  <a:rPr lang="en-US" dirty="0">
                    <a:solidFill>
                      <a:schemeClr val="bg1"/>
                    </a:solidFill>
                  </a:rPr>
                  <a:t>Authorized</a:t>
                </a:r>
                <a:br>
                  <a:rPr lang="en-US" dirty="0">
                    <a:solidFill>
                      <a:schemeClr val="bg1"/>
                    </a:solidFill>
                  </a:rPr>
                </a:br>
                <a:r>
                  <a:rPr lang="en-US" dirty="0">
                    <a:solidFill>
                      <a:schemeClr val="bg1"/>
                    </a:solidFill>
                  </a:rPr>
                  <a:t>Users</a:t>
                </a:r>
              </a:p>
            </p:txBody>
          </p:sp>
        </p:grpSp>
        <p:sp>
          <p:nvSpPr>
            <p:cNvPr id="31" name="Down Arrow Callout 30"/>
            <p:cNvSpPr/>
            <p:nvPr/>
          </p:nvSpPr>
          <p:spPr>
            <a:xfrm>
              <a:off x="4235301" y="1778397"/>
              <a:ext cx="3684418" cy="1295400"/>
            </a:xfrm>
            <a:prstGeom prst="downArrow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31947" y="2088748"/>
              <a:ext cx="1789086" cy="309531"/>
            </a:xfrm>
            <a:prstGeom prst="rect">
              <a:avLst/>
            </a:prstGeom>
          </p:spPr>
        </p:pic>
        <p:grpSp>
          <p:nvGrpSpPr>
            <p:cNvPr id="77" name="Group 76"/>
            <p:cNvGrpSpPr/>
            <p:nvPr/>
          </p:nvGrpSpPr>
          <p:grpSpPr>
            <a:xfrm>
              <a:off x="1752600" y="2009074"/>
              <a:ext cx="7259268" cy="1690339"/>
              <a:chOff x="228600" y="1907076"/>
              <a:chExt cx="7259268" cy="1690339"/>
            </a:xfrm>
          </p:grpSpPr>
          <p:grpSp>
            <p:nvGrpSpPr>
              <p:cNvPr id="78" name="Group 77"/>
              <p:cNvGrpSpPr/>
              <p:nvPr/>
            </p:nvGrpSpPr>
            <p:grpSpPr>
              <a:xfrm>
                <a:off x="228600" y="1907076"/>
                <a:ext cx="5658160" cy="1674324"/>
                <a:chOff x="228600" y="1907076"/>
                <a:chExt cx="5658160" cy="1674324"/>
              </a:xfrm>
            </p:grpSpPr>
            <p:pic>
              <p:nvPicPr>
                <p:cNvPr id="80" name="Picture 2" descr="D:\My Documents\Dropbox\VIDIZMO\Marketing\Diagrams\Icons Logos\General Icons\Key.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28600" y="3333440"/>
                  <a:ext cx="247960" cy="2479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My Documents\Dropbox\VIDIZMO\Marketing\Diagrams\Icons Logos\General Icons\Key.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190440" y="3333440"/>
                  <a:ext cx="247960" cy="2479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My Documents\Dropbox\VIDIZMO\Marketing\Diagrams\Icons Logos\General Icons\Key.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43040" y="3333440"/>
                  <a:ext cx="247960" cy="24796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D:\My Documents\Dropbox\VIDIZMO\Marketing\Diagrams\Icons Logos\General Icons\Key.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38800" y="3333440"/>
                  <a:ext cx="247960" cy="24796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D:\My Documents\Dropbox\VIDIZMO\Marketing\Diagrams\Icons Logos\General Icons\Key.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50297" y="1907076"/>
                  <a:ext cx="426347" cy="426347"/>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Picture 2" descr="D:\My Documents\Dropbox\VIDIZMO\Marketing\Diagrams\Icons Logos\General Icons\Key.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39908" y="3349455"/>
                <a:ext cx="247960" cy="24796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4232772" y="1774784"/>
              <a:ext cx="368441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917547" y="1393783"/>
              <a:ext cx="356935" cy="318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04615" y="1888626"/>
              <a:ext cx="1789086" cy="309531"/>
            </a:xfrm>
            <a:prstGeom prst="rect">
              <a:avLst/>
            </a:prstGeom>
          </p:spPr>
        </p:pic>
        <p:sp>
          <p:nvSpPr>
            <p:cNvPr id="19" name="TextBox 18"/>
            <p:cNvSpPr txBox="1"/>
            <p:nvPr/>
          </p:nvSpPr>
          <p:spPr>
            <a:xfrm>
              <a:off x="4569733" y="2237649"/>
              <a:ext cx="3102005" cy="369332"/>
            </a:xfrm>
            <a:prstGeom prst="rect">
              <a:avLst/>
            </a:prstGeom>
            <a:noFill/>
          </p:spPr>
          <p:txBody>
            <a:bodyPr wrap="square" rtlCol="0">
              <a:spAutoFit/>
            </a:bodyPr>
            <a:lstStyle/>
            <a:p>
              <a:pPr algn="ctr"/>
              <a:r>
                <a:rPr lang="en-US" dirty="0" smtClean="0">
                  <a:solidFill>
                    <a:schemeClr val="bg1"/>
                  </a:solidFill>
                </a:rPr>
                <a:t>Portal - Channels</a:t>
              </a:r>
              <a:endParaRPr lang="en-US" dirty="0">
                <a:solidFill>
                  <a:schemeClr val="bg1"/>
                </a:solidFill>
              </a:endParaRPr>
            </a:p>
          </p:txBody>
        </p:sp>
        <p:grpSp>
          <p:nvGrpSpPr>
            <p:cNvPr id="87" name="Group 86"/>
            <p:cNvGrpSpPr/>
            <p:nvPr/>
          </p:nvGrpSpPr>
          <p:grpSpPr>
            <a:xfrm>
              <a:off x="1711742" y="3374784"/>
              <a:ext cx="1718157" cy="2744275"/>
              <a:chOff x="1711742" y="3374784"/>
              <a:chExt cx="1718157" cy="2744275"/>
            </a:xfrm>
          </p:grpSpPr>
          <p:sp>
            <p:nvSpPr>
              <p:cNvPr id="70" name="Rectangle 69"/>
              <p:cNvSpPr/>
              <p:nvPr/>
            </p:nvSpPr>
            <p:spPr>
              <a:xfrm>
                <a:off x="1711742" y="3374784"/>
                <a:ext cx="1718157" cy="2744275"/>
              </a:xfrm>
              <a:prstGeom prst="rect">
                <a:avLst/>
              </a:prstGeom>
              <a:effectLst/>
            </p:spPr>
            <p:style>
              <a:lnRef idx="1">
                <a:schemeClr val="accent1"/>
              </a:lnRef>
              <a:fillRef idx="3">
                <a:schemeClr val="accent1"/>
              </a:fillRef>
              <a:effectRef idx="2">
                <a:schemeClr val="accent1"/>
              </a:effectRef>
              <a:fontRef idx="minor">
                <a:schemeClr val="lt1"/>
              </a:fontRef>
            </p:style>
            <p:txBody>
              <a:bodyPr/>
              <a:lstStyle/>
              <a:p>
                <a:pPr algn="ctr"/>
                <a:r>
                  <a:rPr lang="en-US" dirty="0"/>
                  <a:t>CMS</a:t>
                </a:r>
              </a:p>
            </p:txBody>
          </p:sp>
          <p:sp>
            <p:nvSpPr>
              <p:cNvPr id="73" name="Rectangle 72"/>
              <p:cNvSpPr/>
              <p:nvPr/>
            </p:nvSpPr>
            <p:spPr>
              <a:xfrm>
                <a:off x="1729064" y="3750667"/>
                <a:ext cx="1690008" cy="1686966"/>
              </a:xfrm>
              <a:prstGeom prst="rect">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sp>
          <p:pic>
            <p:nvPicPr>
              <p:cNvPr id="74" name="Picture 7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97738" y="4109130"/>
                <a:ext cx="528706" cy="268864"/>
              </a:xfrm>
              <a:prstGeom prst="rect">
                <a:avLst/>
              </a:prstGeom>
            </p:spPr>
          </p:pic>
          <p:pic>
            <p:nvPicPr>
              <p:cNvPr id="76" name="Picture 7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18872" y="4690498"/>
                <a:ext cx="1457325" cy="387957"/>
              </a:xfrm>
              <a:prstGeom prst="rect">
                <a:avLst/>
              </a:prstGeom>
            </p:spPr>
          </p:pic>
          <p:sp>
            <p:nvSpPr>
              <p:cNvPr id="72" name="TextBox 71"/>
              <p:cNvSpPr txBox="1"/>
              <p:nvPr/>
            </p:nvSpPr>
            <p:spPr>
              <a:xfrm>
                <a:off x="1890035" y="5560596"/>
                <a:ext cx="1398332" cy="369332"/>
              </a:xfrm>
              <a:prstGeom prst="rect">
                <a:avLst/>
              </a:prstGeom>
              <a:noFill/>
            </p:spPr>
            <p:txBody>
              <a:bodyPr wrap="none" rtlCol="0">
                <a:spAutoFit/>
              </a:bodyPr>
              <a:lstStyle/>
              <a:p>
                <a:r>
                  <a:rPr lang="en-US" dirty="0">
                    <a:solidFill>
                      <a:schemeClr val="bg1"/>
                    </a:solidFill>
                  </a:rPr>
                  <a:t>Internal Staff</a:t>
                </a:r>
              </a:p>
            </p:txBody>
          </p:sp>
          <p:pic>
            <p:nvPicPr>
              <p:cNvPr id="1030" name="Picture 6" descr="http://www.miami.edu/EE/images/uploads/it/logophotos/o365-sharepoint-logo_2.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818872" y="3847744"/>
                <a:ext cx="795380" cy="795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https://upload.wikimedia.org/wikipedia/en/archive/3/34/20141016174929!SFDC_logo.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95652" y="3987878"/>
              <a:ext cx="1033548" cy="6603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expressinfo.com/wp-content/uploads/2015/01/CRM.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733800" y="4800600"/>
              <a:ext cx="1407044" cy="327138"/>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767895" y="3374784"/>
              <a:ext cx="1595305" cy="2744275"/>
              <a:chOff x="8767895" y="3374784"/>
              <a:chExt cx="1595305" cy="2744275"/>
            </a:xfrm>
          </p:grpSpPr>
          <p:sp>
            <p:nvSpPr>
              <p:cNvPr id="48" name="Rounded Rectangle 47"/>
              <p:cNvSpPr/>
              <p:nvPr/>
            </p:nvSpPr>
            <p:spPr>
              <a:xfrm>
                <a:off x="8767895" y="3374784"/>
                <a:ext cx="1595305" cy="2744275"/>
              </a:xfrm>
              <a:prstGeom prst="rect">
                <a:avLst/>
              </a:prstGeom>
              <a:effectLst/>
            </p:spPr>
            <p:style>
              <a:lnRef idx="1">
                <a:schemeClr val="accent1"/>
              </a:lnRef>
              <a:fillRef idx="3">
                <a:schemeClr val="accent1"/>
              </a:fillRef>
              <a:effectRef idx="2">
                <a:schemeClr val="accent1"/>
              </a:effectRef>
              <a:fontRef idx="minor">
                <a:schemeClr val="lt1"/>
              </a:fontRef>
            </p:style>
            <p:txBody>
              <a:bodyPr/>
              <a:lstStyle/>
              <a:p>
                <a:pPr algn="ctr"/>
                <a:r>
                  <a:rPr lang="en-US" dirty="0"/>
                  <a:t>Social Media</a:t>
                </a:r>
              </a:p>
            </p:txBody>
          </p:sp>
          <p:sp>
            <p:nvSpPr>
              <p:cNvPr id="51" name="Rounded Rectangle 50"/>
              <p:cNvSpPr/>
              <p:nvPr/>
            </p:nvSpPr>
            <p:spPr>
              <a:xfrm>
                <a:off x="8772338" y="3750667"/>
                <a:ext cx="1580352" cy="1686966"/>
              </a:xfrm>
              <a:prstGeom prst="rect">
                <a:avLst/>
              </a:prstGeom>
              <a:scene3d>
                <a:camera prst="orthographicFront"/>
                <a:lightRig rig="flat" dir="t"/>
              </a:scene3d>
            </p:spPr>
            <p:style>
              <a:lnRef idx="2">
                <a:schemeClr val="accent6"/>
              </a:lnRef>
              <a:fillRef idx="1">
                <a:schemeClr val="lt1"/>
              </a:fillRef>
              <a:effectRef idx="0">
                <a:schemeClr val="accent6"/>
              </a:effectRef>
              <a:fontRef idx="minor">
                <a:schemeClr val="dk1"/>
              </a:fontRef>
            </p:style>
          </p:sp>
          <p:grpSp>
            <p:nvGrpSpPr>
              <p:cNvPr id="52" name="Group 51"/>
              <p:cNvGrpSpPr/>
              <p:nvPr/>
            </p:nvGrpSpPr>
            <p:grpSpPr>
              <a:xfrm>
                <a:off x="8881205" y="3908621"/>
                <a:ext cx="627095" cy="699959"/>
                <a:chOff x="6399280" y="5212863"/>
                <a:chExt cx="627095" cy="699959"/>
              </a:xfrm>
            </p:grpSpPr>
            <p:pic>
              <p:nvPicPr>
                <p:cNvPr id="56" name="Picture 2" descr="D:\My Documents\Dropbox\VIDIZMO\Marketing\Diagrams\Icons Logos\General Icons\Webpage.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452708" y="5212863"/>
                  <a:ext cx="502137" cy="502137"/>
                </a:xfrm>
                <a:prstGeom prst="rect">
                  <a:avLst/>
                </a:prstGeom>
                <a:effectLst/>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6399280" y="5666601"/>
                  <a:ext cx="627095" cy="246221"/>
                </a:xfrm>
                <a:prstGeom prst="rect">
                  <a:avLst/>
                </a:prstGeom>
                <a:noFill/>
              </p:spPr>
              <p:txBody>
                <a:bodyPr wrap="none" rtlCol="0">
                  <a:spAutoFit/>
                </a:bodyPr>
                <a:lstStyle/>
                <a:p>
                  <a:r>
                    <a:rPr lang="en-US" sz="1000" b="1" dirty="0"/>
                    <a:t>Website</a:t>
                  </a:r>
                  <a:endParaRPr lang="en-US" sz="1200" b="1" dirty="0"/>
                </a:p>
              </p:txBody>
            </p:sp>
          </p:grpSp>
          <p:sp>
            <p:nvSpPr>
              <p:cNvPr id="50" name="TextBox 49"/>
              <p:cNvSpPr txBox="1"/>
              <p:nvPr/>
            </p:nvSpPr>
            <p:spPr>
              <a:xfrm>
                <a:off x="8926653" y="5554093"/>
                <a:ext cx="1322029" cy="369332"/>
              </a:xfrm>
              <a:prstGeom prst="rect">
                <a:avLst/>
              </a:prstGeom>
              <a:noFill/>
            </p:spPr>
            <p:txBody>
              <a:bodyPr wrap="none" rtlCol="0">
                <a:spAutoFit/>
              </a:bodyPr>
              <a:lstStyle/>
              <a:p>
                <a:r>
                  <a:rPr lang="en-US" dirty="0">
                    <a:solidFill>
                      <a:schemeClr val="bg1"/>
                    </a:solidFill>
                  </a:rPr>
                  <a:t>Public Users</a:t>
                </a:r>
              </a:p>
            </p:txBody>
          </p:sp>
          <p:pic>
            <p:nvPicPr>
              <p:cNvPr id="1036" name="Picture 12" descr="https://9to5google.files.wordpress.com/2014/11/twitter-logo.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670265" y="4006936"/>
                <a:ext cx="545123" cy="4431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ptsem.edu/uploadedImages/Seminary_Relations/Communications_and_Publications/Home_Page/Random_Images/Facebook.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693307" y="4676625"/>
                <a:ext cx="465008" cy="4650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schultzlawoffice.com/img/icons/blue/icon-linkedin-300.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947831" y="4657872"/>
                <a:ext cx="483761" cy="48376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Picture 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282026" y="335575"/>
            <a:ext cx="649987" cy="649987"/>
          </a:xfrm>
          <a:prstGeom prst="rect">
            <a:avLst/>
          </a:prstGeom>
        </p:spPr>
      </p:pic>
    </p:spTree>
    <p:custDataLst>
      <p:tags r:id="rId1"/>
    </p:custDataLst>
    <p:extLst>
      <p:ext uri="{BB962C8B-B14F-4D97-AF65-F5344CB8AC3E}">
        <p14:creationId xmlns:p14="http://schemas.microsoft.com/office/powerpoint/2010/main" val="3614383679"/>
      </p:ext>
    </p:extLst>
  </p:cSld>
  <p:clrMapOvr>
    <a:masterClrMapping/>
  </p:clrMapOvr>
  <mc:AlternateContent xmlns:mc="http://schemas.openxmlformats.org/markup-compatibility/2006" xmlns:p14="http://schemas.microsoft.com/office/powerpoint/2010/main">
    <mc:Choice Requires="p14">
      <p:transition spd="slow" p14:dur="2000" advTm="15970"/>
    </mc:Choice>
    <mc:Fallback xmlns="">
      <p:transition spd="slow" advTm="1597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Streaming Technology Support</a:t>
            </a:r>
            <a:endParaRPr lang="en-US" dirty="0"/>
          </a:p>
        </p:txBody>
      </p:sp>
      <p:sp>
        <p:nvSpPr>
          <p:cNvPr id="3" name="Content Placeholder 2"/>
          <p:cNvSpPr>
            <a:spLocks noGrp="1"/>
          </p:cNvSpPr>
          <p:nvPr>
            <p:ph idx="1"/>
          </p:nvPr>
        </p:nvSpPr>
        <p:spPr>
          <a:xfrm>
            <a:off x="1219200" y="1845734"/>
            <a:ext cx="9936480" cy="4023360"/>
          </a:xfrm>
        </p:spPr>
        <p:txBody>
          <a:bodyPr>
            <a:normAutofit/>
          </a:bodyPr>
          <a:lstStyle/>
          <a:p>
            <a:pPr marL="0" indent="0" algn="ctr">
              <a:buNone/>
            </a:pPr>
            <a:r>
              <a:rPr lang="en-US" sz="2800" b="1" dirty="0"/>
              <a:t>Live &amp; On-Demand</a:t>
            </a:r>
            <a:endParaRPr lang="en-US" b="1" dirty="0" smtClean="0"/>
          </a:p>
          <a:p>
            <a:pPr marL="0" indent="0">
              <a:buNone/>
            </a:pPr>
            <a:r>
              <a:rPr lang="en-US" b="1" dirty="0" smtClean="0"/>
              <a:t>Adaptive</a:t>
            </a:r>
          </a:p>
          <a:p>
            <a:pPr lvl="1">
              <a:buFont typeface="Arial" panose="020B0604020202020204" pitchFamily="34" charset="0"/>
              <a:buChar char="•"/>
            </a:pPr>
            <a:r>
              <a:rPr lang="en-US" dirty="0" smtClean="0"/>
              <a:t>Adobe’s HTTP Dynamic Streaming (HDS)</a:t>
            </a:r>
          </a:p>
          <a:p>
            <a:pPr lvl="1">
              <a:buFont typeface="Arial" panose="020B0604020202020204" pitchFamily="34" charset="0"/>
              <a:buChar char="•"/>
            </a:pPr>
            <a:r>
              <a:rPr lang="en-US" dirty="0" smtClean="0"/>
              <a:t>Apples HTTP Live Streaming (HLS)</a:t>
            </a:r>
          </a:p>
          <a:p>
            <a:pPr lvl="1">
              <a:buFont typeface="Arial" panose="020B0604020202020204" pitchFamily="34" charset="0"/>
              <a:buChar char="•"/>
            </a:pPr>
            <a:r>
              <a:rPr lang="en-US" dirty="0" smtClean="0"/>
              <a:t>Microsoft’s Smooth Streaming (used by Netflix)</a:t>
            </a:r>
          </a:p>
          <a:p>
            <a:pPr marL="0" indent="0">
              <a:buNone/>
            </a:pPr>
            <a:r>
              <a:rPr lang="en-US" b="1" dirty="0" smtClean="0"/>
              <a:t>Standard</a:t>
            </a:r>
          </a:p>
          <a:p>
            <a:pPr lvl="1">
              <a:buFont typeface="Arial" panose="020B0604020202020204" pitchFamily="34" charset="0"/>
              <a:buChar char="•"/>
            </a:pPr>
            <a:r>
              <a:rPr lang="en-US" dirty="0" smtClean="0"/>
              <a:t>HTTP Progressive Download – Multiple Bitrates</a:t>
            </a:r>
          </a:p>
          <a:p>
            <a:pPr lvl="1">
              <a:buFont typeface="Arial" panose="020B0604020202020204" pitchFamily="34" charset="0"/>
              <a:buChar char="•"/>
            </a:pPr>
            <a:r>
              <a:rPr lang="en-US" dirty="0" smtClean="0"/>
              <a:t>RTMP Flash</a:t>
            </a:r>
          </a:p>
          <a:p>
            <a:pPr marL="0">
              <a:buNone/>
            </a:pPr>
            <a:r>
              <a:rPr lang="en-US" b="1" dirty="0" smtClean="0"/>
              <a:t>Multicast</a:t>
            </a:r>
            <a:endParaRPr lang="en-US" dirty="0" smtClean="0"/>
          </a:p>
          <a:p>
            <a:pPr lvl="1">
              <a:buFont typeface="Arial" panose="020B0604020202020204" pitchFamily="34" charset="0"/>
              <a:buChar char="•"/>
            </a:pPr>
            <a:r>
              <a:rPr lang="en-US" dirty="0" smtClean="0"/>
              <a:t>Multicast Support</a:t>
            </a:r>
          </a:p>
          <a:p>
            <a:pPr marL="91440" lvl="1" indent="-91440">
              <a:spcBef>
                <a:spcPts val="1200"/>
              </a:spcBef>
              <a:spcAft>
                <a:spcPts val="200"/>
              </a:spcAft>
              <a:buSzPct val="100000"/>
              <a:buFont typeface="Calibri" panose="020F0502020204030204" pitchFamily="34" charset="0"/>
              <a:buChar char=" "/>
            </a:pPr>
            <a:endParaRPr lang="en-US" dirty="0"/>
          </a:p>
          <a:p>
            <a:endParaRPr lang="en-US" b="1" dirty="0"/>
          </a:p>
          <a:p>
            <a:endParaRPr lang="en-US" dirty="0" smtClean="0"/>
          </a:p>
        </p:txBody>
      </p:sp>
    </p:spTree>
    <p:extLst>
      <p:ext uri="{BB962C8B-B14F-4D97-AF65-F5344CB8AC3E}">
        <p14:creationId xmlns:p14="http://schemas.microsoft.com/office/powerpoint/2010/main" val="1406559753"/>
      </p:ext>
    </p:extLst>
  </p:cSld>
  <p:clrMapOvr>
    <a:masterClrMapping/>
  </p:clrMapOvr>
  <mc:AlternateContent xmlns:mc="http://schemas.openxmlformats.org/markup-compatibility/2006" xmlns:p14="http://schemas.microsoft.com/office/powerpoint/2010/main">
    <mc:Choice Requires="p14">
      <p:transition spd="slow" p14:dur="2000" advTm="7917"/>
    </mc:Choice>
    <mc:Fallback xmlns="">
      <p:transition spd="slow" advTm="791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Product Overview</a:t>
            </a:r>
            <a:endParaRPr lang="en-US" dirty="0"/>
          </a:p>
        </p:txBody>
      </p:sp>
      <p:sp>
        <p:nvSpPr>
          <p:cNvPr id="6" name="Text Placeholder 5"/>
          <p:cNvSpPr>
            <a:spLocks noGrp="1"/>
          </p:cNvSpPr>
          <p:nvPr>
            <p:ph type="body" idx="1"/>
          </p:nvPr>
        </p:nvSpPr>
        <p:spPr/>
        <p:txBody>
          <a:bodyPr/>
          <a:lstStyle/>
          <a:p>
            <a:r>
              <a:rPr lang="en-US" dirty="0">
                <a:hlinkClick r:id="rId2"/>
              </a:rPr>
              <a:t>Click here to view Product Features </a:t>
            </a:r>
            <a:r>
              <a:rPr lang="en-US" dirty="0" smtClean="0">
                <a:hlinkClick r:id="rId2"/>
              </a:rPr>
              <a:t>Comparison</a:t>
            </a:r>
            <a:endParaRPr lang="en-US" dirty="0"/>
          </a:p>
        </p:txBody>
      </p:sp>
    </p:spTree>
    <p:extLst>
      <p:ext uri="{BB962C8B-B14F-4D97-AF65-F5344CB8AC3E}">
        <p14:creationId xmlns:p14="http://schemas.microsoft.com/office/powerpoint/2010/main" val="4292337255"/>
      </p:ext>
    </p:extLst>
  </p:cSld>
  <p:clrMapOvr>
    <a:masterClrMapping/>
  </p:clrMapOvr>
  <mc:AlternateContent xmlns:mc="http://schemas.openxmlformats.org/markup-compatibility/2006" xmlns:p14="http://schemas.microsoft.com/office/powerpoint/2010/main">
    <mc:Choice Requires="p14">
      <p:transition spd="slow" p14:dur="2000" advTm="4350"/>
    </mc:Choice>
    <mc:Fallback xmlns="">
      <p:transition spd="slow" advTm="435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33400" y="2743200"/>
            <a:ext cx="2909455" cy="1223354"/>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Enterprise Tube Premium</a:t>
            </a:r>
          </a:p>
          <a:p>
            <a:r>
              <a:rPr lang="en-US" dirty="0" smtClean="0"/>
              <a:t>Home Page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334" y="0"/>
            <a:ext cx="6419466" cy="6858000"/>
          </a:xfrm>
          <a:prstGeom prst="rect">
            <a:avLst/>
          </a:prstGeom>
        </p:spPr>
      </p:pic>
    </p:spTree>
    <p:extLst>
      <p:ext uri="{BB962C8B-B14F-4D97-AF65-F5344CB8AC3E}">
        <p14:creationId xmlns:p14="http://schemas.microsoft.com/office/powerpoint/2010/main" val="3844781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76200"/>
            <a:ext cx="8077200" cy="6705600"/>
          </a:xfrm>
          <a:prstGeom prst="rect">
            <a:avLst/>
          </a:prstGeom>
        </p:spPr>
      </p:pic>
      <p:sp>
        <p:nvSpPr>
          <p:cNvPr id="5" name="Title 1"/>
          <p:cNvSpPr txBox="1">
            <a:spLocks/>
          </p:cNvSpPr>
          <p:nvPr/>
        </p:nvSpPr>
        <p:spPr>
          <a:xfrm>
            <a:off x="609600" y="2590800"/>
            <a:ext cx="2909455" cy="122335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Channel Home Page Overview</a:t>
            </a:r>
            <a:endParaRPr lang="en-US" dirty="0"/>
          </a:p>
        </p:txBody>
      </p:sp>
    </p:spTree>
    <p:extLst>
      <p:ext uri="{BB962C8B-B14F-4D97-AF65-F5344CB8AC3E}">
        <p14:creationId xmlns:p14="http://schemas.microsoft.com/office/powerpoint/2010/main" val="890188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1945" y="2057400"/>
            <a:ext cx="2909455" cy="1223354"/>
          </a:xfrm>
        </p:spPr>
        <p:txBody>
          <a:bodyPr>
            <a:normAutofit/>
          </a:bodyPr>
          <a:lstStyle/>
          <a:p>
            <a:r>
              <a:rPr lang="en-US" dirty="0" smtClean="0"/>
              <a:t>Search Library Overview</a:t>
            </a:r>
            <a:endParaRPr lang="en-US" dirty="0"/>
          </a:p>
        </p:txBody>
      </p:sp>
      <p:sp>
        <p:nvSpPr>
          <p:cNvPr id="6" name="Text Placeholder 4"/>
          <p:cNvSpPr>
            <a:spLocks noGrp="1"/>
          </p:cNvSpPr>
          <p:nvPr>
            <p:ph type="body" sz="half" idx="2"/>
          </p:nvPr>
        </p:nvSpPr>
        <p:spPr>
          <a:xfrm>
            <a:off x="671945" y="3631276"/>
            <a:ext cx="2909455" cy="3379124"/>
          </a:xfrm>
        </p:spPr>
        <p:txBody>
          <a:bodyPr/>
          <a:lstStyle/>
          <a:p>
            <a:r>
              <a:rPr lang="en-US" dirty="0" smtClean="0"/>
              <a:t>Search directly through the published Media </a:t>
            </a:r>
          </a:p>
          <a:p>
            <a:r>
              <a:rPr lang="en-US" dirty="0" smtClean="0"/>
              <a:t>Content may include Video, Audio, Documents, PowerPoint Presentations etc.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0065" y="0"/>
            <a:ext cx="7290935" cy="6858000"/>
          </a:xfrm>
          <a:prstGeom prst="rect">
            <a:avLst/>
          </a:prstGeom>
        </p:spPr>
      </p:pic>
    </p:spTree>
    <p:extLst>
      <p:ext uri="{BB962C8B-B14F-4D97-AF65-F5344CB8AC3E}">
        <p14:creationId xmlns:p14="http://schemas.microsoft.com/office/powerpoint/2010/main" val="275884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05646"/>
            <a:ext cx="2909455" cy="1223354"/>
          </a:xfrm>
        </p:spPr>
        <p:txBody>
          <a:bodyPr>
            <a:normAutofit/>
          </a:bodyPr>
          <a:lstStyle/>
          <a:p>
            <a:r>
              <a:rPr lang="en-US" dirty="0" smtClean="0"/>
              <a:t>Video Playback</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04800"/>
            <a:ext cx="8077200" cy="6248400"/>
          </a:xfrm>
          <a:prstGeom prst="rect">
            <a:avLst/>
          </a:prstGeom>
        </p:spPr>
      </p:pic>
    </p:spTree>
    <p:extLst>
      <p:ext uri="{BB962C8B-B14F-4D97-AF65-F5344CB8AC3E}">
        <p14:creationId xmlns:p14="http://schemas.microsoft.com/office/powerpoint/2010/main" val="746687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223117"/>
            <a:ext cx="9899650" cy="697843"/>
          </a:xfrm>
        </p:spPr>
        <p:txBody>
          <a:bodyPr>
            <a:normAutofit fontScale="90000"/>
          </a:bodyPr>
          <a:lstStyle/>
          <a:p>
            <a:pPr algn="ctr"/>
            <a:r>
              <a:rPr lang="en-US" dirty="0" smtClean="0"/>
              <a:t>About VIDIZMO, LLC.</a:t>
            </a:r>
            <a:endParaRPr lang="en-US" dirty="0"/>
          </a:p>
        </p:txBody>
      </p:sp>
      <p:sp>
        <p:nvSpPr>
          <p:cNvPr id="9" name="Footer Placeholder 4"/>
          <p:cNvSpPr>
            <a:spLocks noGrp="1"/>
          </p:cNvSpPr>
          <p:nvPr>
            <p:ph type="ftr" sz="quarter" idx="11"/>
          </p:nvPr>
        </p:nvSpPr>
        <p:spPr>
          <a:xfrm>
            <a:off x="2473882" y="6459787"/>
            <a:ext cx="7033229" cy="365125"/>
          </a:xfrm>
        </p:spPr>
        <p:txBody>
          <a:bodyPr/>
          <a:lstStyle/>
          <a:p>
            <a:r>
              <a:rPr lang="en-US" dirty="0" smtClean="0"/>
              <a:t>Contact: </a:t>
            </a:r>
            <a:r>
              <a:rPr lang="en-US" dirty="0" smtClean="0">
                <a:hlinkClick r:id="rId2"/>
              </a:rPr>
              <a:t>www.Vidizmo.com</a:t>
            </a:r>
            <a:r>
              <a:rPr lang="en-US" dirty="0" smtClean="0"/>
              <a:t> Nadeem Khan – nadeem.khan@Vidizmo.com</a:t>
            </a:r>
          </a:p>
        </p:txBody>
      </p:sp>
      <p:sp>
        <p:nvSpPr>
          <p:cNvPr id="4" name="Rectangle 3"/>
          <p:cNvSpPr/>
          <p:nvPr/>
        </p:nvSpPr>
        <p:spPr>
          <a:xfrm>
            <a:off x="255493" y="969226"/>
            <a:ext cx="11497235" cy="615553"/>
          </a:xfrm>
          <a:prstGeom prst="rect">
            <a:avLst/>
          </a:prstGeom>
        </p:spPr>
        <p:txBody>
          <a:bodyPr wrap="square">
            <a:spAutoFit/>
          </a:bodyPr>
          <a:lstStyle/>
          <a:p>
            <a:pPr algn="ctr"/>
            <a:r>
              <a:rPr lang="en-US" sz="1800" dirty="0" smtClean="0">
                <a:latin typeface="Calibri Light (Headings)"/>
              </a:rPr>
              <a:t>VIDIZMO recognized in </a:t>
            </a:r>
            <a:r>
              <a:rPr lang="en-US" sz="1800" dirty="0" smtClean="0">
                <a:solidFill>
                  <a:srgbClr val="FF0000"/>
                </a:solidFill>
                <a:latin typeface="Calibri Light (Headings)"/>
              </a:rPr>
              <a:t>Gartner</a:t>
            </a:r>
            <a:r>
              <a:rPr lang="en-US" sz="1800" dirty="0" smtClean="0">
                <a:latin typeface="Calibri Light (Headings)"/>
              </a:rPr>
              <a:t> </a:t>
            </a:r>
            <a:r>
              <a:rPr lang="en-US" sz="1800" dirty="0" smtClean="0">
                <a:solidFill>
                  <a:srgbClr val="FF0000"/>
                </a:solidFill>
                <a:latin typeface="Calibri Light (Headings)"/>
              </a:rPr>
              <a:t>Magic Quadrant </a:t>
            </a:r>
            <a:r>
              <a:rPr lang="en-US" sz="1800" dirty="0" smtClean="0">
                <a:latin typeface="Calibri Light (Headings)"/>
              </a:rPr>
              <a:t>for Enterprise Video Content Management</a:t>
            </a:r>
            <a:endParaRPr lang="en-US" sz="1600" b="1" dirty="0" smtClean="0">
              <a:latin typeface="Calibri Light (Headings)"/>
            </a:endParaRPr>
          </a:p>
          <a:p>
            <a:pPr algn="ctr"/>
            <a:r>
              <a:rPr lang="en-US" sz="1600" b="1" dirty="0" smtClean="0">
                <a:latin typeface="Calibri Light (Headings)"/>
              </a:rPr>
              <a:t>300</a:t>
            </a:r>
            <a:r>
              <a:rPr lang="en-US" sz="1600" b="1" dirty="0">
                <a:latin typeface="Calibri Light (Headings)"/>
              </a:rPr>
              <a:t>+ Years </a:t>
            </a:r>
            <a:r>
              <a:rPr lang="en-US" sz="1600" dirty="0">
                <a:latin typeface="Calibri Light (Headings)"/>
              </a:rPr>
              <a:t>collective experience delivering Video using </a:t>
            </a:r>
            <a:r>
              <a:rPr lang="en-US" sz="1600" dirty="0" smtClean="0">
                <a:latin typeface="Calibri Light (Headings)"/>
              </a:rPr>
              <a:t>Microsoft Technologies</a:t>
            </a:r>
            <a:endParaRPr lang="en-US" sz="1600" dirty="0">
              <a:latin typeface="Calibri Light (Heading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388620"/>
            <a:ext cx="1825205" cy="7856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6516" y="2281867"/>
            <a:ext cx="1047750" cy="10477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579278"/>
            <a:ext cx="2077741" cy="3532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3913" y="2579278"/>
            <a:ext cx="1983198" cy="42969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3545576"/>
            <a:ext cx="3248025" cy="628650"/>
          </a:xfrm>
          <a:prstGeom prst="rect">
            <a:avLst/>
          </a:prstGeom>
        </p:spPr>
      </p:pic>
      <p:pic>
        <p:nvPicPr>
          <p:cNvPr id="1026" name="Picture 2" descr="http://www.ey.com/ecimages/EY-logo-Soc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2200" y="2267312"/>
            <a:ext cx="741659" cy="741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nvPr>
        </p:nvGraphicFramePr>
        <p:xfrm>
          <a:off x="990600" y="2362200"/>
          <a:ext cx="2116597" cy="1799736"/>
        </p:xfrm>
        <a:graphic>
          <a:graphicData uri="http://schemas.openxmlformats.org/drawingml/2006/table">
            <a:tbl>
              <a:tblPr firstRow="1" bandRow="1">
                <a:tableStyleId>{2D5ABB26-0587-4C30-8999-92F81FD0307C}</a:tableStyleId>
              </a:tblPr>
              <a:tblGrid>
                <a:gridCol w="2116597">
                  <a:extLst>
                    <a:ext uri="{9D8B030D-6E8A-4147-A177-3AD203B41FA5}">
                      <a16:colId xmlns:a16="http://schemas.microsoft.com/office/drawing/2014/main" val="2581850560"/>
                    </a:ext>
                  </a:extLst>
                </a:gridCol>
              </a:tblGrid>
              <a:tr h="1799736">
                <a:tc>
                  <a:txBody>
                    <a:bodyPr/>
                    <a:lstStyle/>
                    <a:p>
                      <a:pPr algn="r"/>
                      <a:r>
                        <a:rPr lang="en-US" sz="2800" dirty="0" smtClean="0"/>
                        <a:t>Featured</a:t>
                      </a:r>
                      <a:r>
                        <a:rPr lang="en-US" sz="2800" baseline="0" dirty="0" smtClean="0"/>
                        <a:t> </a:t>
                      </a:r>
                    </a:p>
                    <a:p>
                      <a:pPr algn="r"/>
                      <a:r>
                        <a:rPr lang="en-US" sz="2800" dirty="0" smtClean="0"/>
                        <a:t>Customers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6723698"/>
                  </a:ext>
                </a:extLst>
              </a:tr>
            </a:tbl>
          </a:graphicData>
        </a:graphic>
      </p:graphicFrame>
      <p:pic>
        <p:nvPicPr>
          <p:cNvPr id="16" name="Picture 15"/>
          <p:cNvPicPr>
            <a:picLocks noChangeAspect="1"/>
          </p:cNvPicPr>
          <p:nvPr/>
        </p:nvPicPr>
        <p:blipFill>
          <a:blip r:embed="rId9"/>
          <a:stretch>
            <a:fillRect/>
          </a:stretch>
        </p:blipFill>
        <p:spPr>
          <a:xfrm>
            <a:off x="3706516" y="4843957"/>
            <a:ext cx="2700437" cy="735677"/>
          </a:xfrm>
          <a:prstGeom prst="rect">
            <a:avLst/>
          </a:prstGeom>
        </p:spPr>
      </p:pic>
      <p:graphicFrame>
        <p:nvGraphicFramePr>
          <p:cNvPr id="17" name="Table 16"/>
          <p:cNvGraphicFramePr>
            <a:graphicFrameLocks noGrp="1"/>
          </p:cNvGraphicFramePr>
          <p:nvPr>
            <p:extLst/>
          </p:nvPr>
        </p:nvGraphicFramePr>
        <p:xfrm>
          <a:off x="986760" y="4859977"/>
          <a:ext cx="2116597" cy="1105800"/>
        </p:xfrm>
        <a:graphic>
          <a:graphicData uri="http://schemas.openxmlformats.org/drawingml/2006/table">
            <a:tbl>
              <a:tblPr firstRow="1" bandRow="1">
                <a:tableStyleId>{2D5ABB26-0587-4C30-8999-92F81FD0307C}</a:tableStyleId>
              </a:tblPr>
              <a:tblGrid>
                <a:gridCol w="2116597">
                  <a:extLst>
                    <a:ext uri="{9D8B030D-6E8A-4147-A177-3AD203B41FA5}">
                      <a16:colId xmlns:a16="http://schemas.microsoft.com/office/drawing/2014/main" val="2581850560"/>
                    </a:ext>
                  </a:extLst>
                </a:gridCol>
              </a:tblGrid>
              <a:tr h="1105800">
                <a:tc>
                  <a:txBody>
                    <a:bodyPr/>
                    <a:lstStyle/>
                    <a:p>
                      <a:pPr algn="r"/>
                      <a:r>
                        <a:rPr lang="en-US" sz="2800" dirty="0" smtClean="0"/>
                        <a:t>Partnership</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6723698"/>
                  </a:ext>
                </a:extLst>
              </a:tr>
            </a:tbl>
          </a:graphicData>
        </a:graphic>
      </p:graphicFrame>
      <p:pic>
        <p:nvPicPr>
          <p:cNvPr id="3" name="Picture 2" descr="http://www.ey.com/ecimages/EY-logo-Soc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2200" y="2267312"/>
            <a:ext cx="741659" cy="741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p:cNvGraphicFramePr>
            <a:graphicFrameLocks noGrp="1"/>
          </p:cNvGraphicFramePr>
          <p:nvPr>
            <p:extLst/>
          </p:nvPr>
        </p:nvGraphicFramePr>
        <p:xfrm>
          <a:off x="990600" y="2362200"/>
          <a:ext cx="2116597" cy="1799736"/>
        </p:xfrm>
        <a:graphic>
          <a:graphicData uri="http://schemas.openxmlformats.org/drawingml/2006/table">
            <a:tbl>
              <a:tblPr firstRow="1" bandRow="1">
                <a:tableStyleId>{2D5ABB26-0587-4C30-8999-92F81FD0307C}</a:tableStyleId>
              </a:tblPr>
              <a:tblGrid>
                <a:gridCol w="2116597">
                  <a:extLst>
                    <a:ext uri="{9D8B030D-6E8A-4147-A177-3AD203B41FA5}">
                      <a16:colId xmlns:a16="http://schemas.microsoft.com/office/drawing/2014/main" val="2581850560"/>
                    </a:ext>
                  </a:extLst>
                </a:gridCol>
              </a:tblGrid>
              <a:tr h="1799736">
                <a:tc>
                  <a:txBody>
                    <a:bodyPr/>
                    <a:lstStyle/>
                    <a:p>
                      <a:pPr algn="r"/>
                      <a:r>
                        <a:rPr lang="en-US" sz="2800" dirty="0" smtClean="0"/>
                        <a:t>Featured</a:t>
                      </a:r>
                      <a:r>
                        <a:rPr lang="en-US" sz="2800" baseline="0" dirty="0" smtClean="0"/>
                        <a:t> </a:t>
                      </a:r>
                    </a:p>
                    <a:p>
                      <a:pPr algn="r"/>
                      <a:r>
                        <a:rPr lang="en-US" sz="2800" dirty="0" smtClean="0"/>
                        <a:t>Customers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6723698"/>
                  </a:ext>
                </a:extLst>
              </a:tr>
            </a:tbl>
          </a:graphicData>
        </a:graphic>
      </p:graphicFrame>
      <p:pic>
        <p:nvPicPr>
          <p:cNvPr id="12" name="Picture 15"/>
          <p:cNvPicPr>
            <a:picLocks noChangeAspect="1"/>
          </p:cNvPicPr>
          <p:nvPr/>
        </p:nvPicPr>
        <p:blipFill>
          <a:blip r:embed="rId9"/>
          <a:stretch>
            <a:fillRect/>
          </a:stretch>
        </p:blipFill>
        <p:spPr>
          <a:xfrm>
            <a:off x="3706516" y="4843957"/>
            <a:ext cx="2700437" cy="735677"/>
          </a:xfrm>
          <a:prstGeom prst="rect">
            <a:avLst/>
          </a:prstGeom>
        </p:spPr>
      </p:pic>
      <p:graphicFrame>
        <p:nvGraphicFramePr>
          <p:cNvPr id="13" name="Table 16"/>
          <p:cNvGraphicFramePr>
            <a:graphicFrameLocks noGrp="1"/>
          </p:cNvGraphicFramePr>
          <p:nvPr>
            <p:extLst/>
          </p:nvPr>
        </p:nvGraphicFramePr>
        <p:xfrm>
          <a:off x="986760" y="4859977"/>
          <a:ext cx="2116597" cy="1105800"/>
        </p:xfrm>
        <a:graphic>
          <a:graphicData uri="http://schemas.openxmlformats.org/drawingml/2006/table">
            <a:tbl>
              <a:tblPr firstRow="1" bandRow="1">
                <a:tableStyleId>{2D5ABB26-0587-4C30-8999-92F81FD0307C}</a:tableStyleId>
              </a:tblPr>
              <a:tblGrid>
                <a:gridCol w="2116597">
                  <a:extLst>
                    <a:ext uri="{9D8B030D-6E8A-4147-A177-3AD203B41FA5}">
                      <a16:colId xmlns:a16="http://schemas.microsoft.com/office/drawing/2014/main" val="2581850560"/>
                    </a:ext>
                  </a:extLst>
                </a:gridCol>
              </a:tblGrid>
              <a:tr h="1105800">
                <a:tc>
                  <a:txBody>
                    <a:bodyPr/>
                    <a:lstStyle/>
                    <a:p>
                      <a:pPr algn="r"/>
                      <a:r>
                        <a:rPr lang="en-US" sz="2800" dirty="0" smtClean="0"/>
                        <a:t>Partnership</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6723698"/>
                  </a:ext>
                </a:extLst>
              </a:tr>
            </a:tbl>
          </a:graphicData>
        </a:graphic>
      </p:graphicFrame>
    </p:spTree>
    <p:extLst>
      <p:ext uri="{BB962C8B-B14F-4D97-AF65-F5344CB8AC3E}">
        <p14:creationId xmlns:p14="http://schemas.microsoft.com/office/powerpoint/2010/main" val="3825300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438400"/>
            <a:ext cx="2909455" cy="1223354"/>
          </a:xfrm>
        </p:spPr>
        <p:txBody>
          <a:bodyPr>
            <a:normAutofit fontScale="90000"/>
          </a:bodyPr>
          <a:lstStyle/>
          <a:p>
            <a:r>
              <a:rPr lang="en-US" dirty="0" smtClean="0"/>
              <a:t>Playlist &amp; Course </a:t>
            </a:r>
            <a:r>
              <a:rPr lang="en-US" dirty="0" smtClean="0"/>
              <a:t>Playback</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1" y="304800"/>
            <a:ext cx="8077200" cy="6248400"/>
          </a:xfrm>
          <a:prstGeom prst="rect">
            <a:avLst/>
          </a:prstGeom>
        </p:spPr>
      </p:pic>
    </p:spTree>
    <p:extLst>
      <p:ext uri="{BB962C8B-B14F-4D97-AF65-F5344CB8AC3E}">
        <p14:creationId xmlns:p14="http://schemas.microsoft.com/office/powerpoint/2010/main" val="1789196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438400"/>
            <a:ext cx="3276600" cy="1223354"/>
          </a:xfrm>
        </p:spPr>
        <p:txBody>
          <a:bodyPr>
            <a:normAutofit/>
          </a:bodyPr>
          <a:lstStyle/>
          <a:p>
            <a:r>
              <a:rPr lang="en-US" dirty="0" smtClean="0"/>
              <a:t>My </a:t>
            </a:r>
            <a:r>
              <a:rPr lang="en-US" dirty="0" smtClean="0"/>
              <a:t>Media Page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0"/>
            <a:ext cx="5867400" cy="6866164"/>
          </a:xfrm>
          <a:prstGeom prst="rect">
            <a:avLst/>
          </a:prstGeom>
        </p:spPr>
      </p:pic>
    </p:spTree>
    <p:extLst>
      <p:ext uri="{BB962C8B-B14F-4D97-AF65-F5344CB8AC3E}">
        <p14:creationId xmlns:p14="http://schemas.microsoft.com/office/powerpoint/2010/main" val="2336845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7649" y="1743418"/>
            <a:ext cx="2909455" cy="1267100"/>
          </a:xfrm>
        </p:spPr>
        <p:txBody>
          <a:bodyPr>
            <a:normAutofit/>
          </a:bodyPr>
          <a:lstStyle/>
          <a:p>
            <a:r>
              <a:rPr lang="en-US" sz="4000" dirty="0" smtClean="0"/>
              <a:t>Mobile Access</a:t>
            </a:r>
            <a:endParaRPr lang="en-US" sz="4000" dirty="0"/>
          </a:p>
        </p:txBody>
      </p:sp>
      <p:sp>
        <p:nvSpPr>
          <p:cNvPr id="4" name="Title 1"/>
          <p:cNvSpPr txBox="1">
            <a:spLocks/>
          </p:cNvSpPr>
          <p:nvPr/>
        </p:nvSpPr>
        <p:spPr>
          <a:xfrm>
            <a:off x="614042" y="3010518"/>
            <a:ext cx="3124200" cy="136744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solidFill>
                  <a:schemeClr val="bg1"/>
                </a:solidFill>
              </a:rPr>
              <a:t>Home Page, Playback</a:t>
            </a:r>
            <a:r>
              <a:rPr lang="en-US" sz="2400" dirty="0">
                <a:solidFill>
                  <a:schemeClr val="bg1"/>
                </a:solidFill>
              </a:rPr>
              <a:t>, </a:t>
            </a:r>
            <a:r>
              <a:rPr lang="en-US" sz="2400" dirty="0" smtClean="0">
                <a:solidFill>
                  <a:schemeClr val="bg1"/>
                </a:solidFill>
              </a:rPr>
              <a:t>Search Library </a:t>
            </a:r>
            <a:r>
              <a:rPr lang="en-US" sz="2400" dirty="0">
                <a:solidFill>
                  <a:schemeClr val="bg1"/>
                </a:solidFill>
              </a:rPr>
              <a:t>&amp; Upload from Mobile Devices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225" y="19050"/>
            <a:ext cx="1791855" cy="30478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454" y="3664339"/>
            <a:ext cx="1826281" cy="2743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1" y="3642568"/>
            <a:ext cx="1752600" cy="27649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9679" y="-1"/>
            <a:ext cx="1975803" cy="2895601"/>
          </a:xfrm>
          <a:prstGeom prst="rect">
            <a:avLst/>
          </a:prstGeom>
        </p:spPr>
      </p:pic>
      <p:sp>
        <p:nvSpPr>
          <p:cNvPr id="3" name="Rectangle 2"/>
          <p:cNvSpPr/>
          <p:nvPr/>
        </p:nvSpPr>
        <p:spPr>
          <a:xfrm>
            <a:off x="5558486" y="3180960"/>
            <a:ext cx="1250215" cy="369332"/>
          </a:xfrm>
          <a:prstGeom prst="rect">
            <a:avLst/>
          </a:prstGeom>
        </p:spPr>
        <p:txBody>
          <a:bodyPr wrap="none">
            <a:spAutoFit/>
          </a:bodyPr>
          <a:lstStyle/>
          <a:p>
            <a:pPr algn="ctr"/>
            <a:r>
              <a:rPr lang="en-US" dirty="0" smtClean="0"/>
              <a:t>Home Page</a:t>
            </a:r>
            <a:endParaRPr lang="en-US" dirty="0"/>
          </a:p>
        </p:txBody>
      </p:sp>
      <p:sp>
        <p:nvSpPr>
          <p:cNvPr id="10" name="Rectangle 9"/>
          <p:cNvSpPr/>
          <p:nvPr/>
        </p:nvSpPr>
        <p:spPr>
          <a:xfrm>
            <a:off x="9251788" y="3180960"/>
            <a:ext cx="1001108" cy="369332"/>
          </a:xfrm>
          <a:prstGeom prst="rect">
            <a:avLst/>
          </a:prstGeom>
        </p:spPr>
        <p:txBody>
          <a:bodyPr wrap="none">
            <a:spAutoFit/>
          </a:bodyPr>
          <a:lstStyle/>
          <a:p>
            <a:pPr algn="ctr"/>
            <a:r>
              <a:rPr lang="en-US" dirty="0" smtClean="0"/>
              <a:t>Playback</a:t>
            </a:r>
            <a:endParaRPr lang="en-US" dirty="0"/>
          </a:p>
        </p:txBody>
      </p:sp>
      <p:sp>
        <p:nvSpPr>
          <p:cNvPr id="11" name="Rectangle 10"/>
          <p:cNvSpPr/>
          <p:nvPr/>
        </p:nvSpPr>
        <p:spPr>
          <a:xfrm>
            <a:off x="5356625" y="6407539"/>
            <a:ext cx="1509772" cy="369332"/>
          </a:xfrm>
          <a:prstGeom prst="rect">
            <a:avLst/>
          </a:prstGeom>
        </p:spPr>
        <p:txBody>
          <a:bodyPr wrap="none">
            <a:spAutoFit/>
          </a:bodyPr>
          <a:lstStyle/>
          <a:p>
            <a:pPr algn="ctr"/>
            <a:r>
              <a:rPr lang="en-US" dirty="0" smtClean="0"/>
              <a:t>Search Library</a:t>
            </a:r>
            <a:endParaRPr lang="en-US" dirty="0"/>
          </a:p>
        </p:txBody>
      </p:sp>
      <p:sp>
        <p:nvSpPr>
          <p:cNvPr id="12" name="Rectangle 11"/>
          <p:cNvSpPr/>
          <p:nvPr/>
        </p:nvSpPr>
        <p:spPr>
          <a:xfrm>
            <a:off x="9223241" y="6407539"/>
            <a:ext cx="914033" cy="369332"/>
          </a:xfrm>
          <a:prstGeom prst="rect">
            <a:avLst/>
          </a:prstGeom>
        </p:spPr>
        <p:txBody>
          <a:bodyPr wrap="none">
            <a:spAutoFit/>
          </a:bodyPr>
          <a:lstStyle/>
          <a:p>
            <a:pPr algn="ctr"/>
            <a:r>
              <a:rPr lang="en-US" dirty="0" smtClean="0"/>
              <a:t>Upload </a:t>
            </a:r>
            <a:endParaRPr lang="en-US" dirty="0"/>
          </a:p>
        </p:txBody>
      </p:sp>
    </p:spTree>
    <p:extLst>
      <p:ext uri="{BB962C8B-B14F-4D97-AF65-F5344CB8AC3E}">
        <p14:creationId xmlns:p14="http://schemas.microsoft.com/office/powerpoint/2010/main" val="313084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7649" y="1743418"/>
            <a:ext cx="2909455" cy="1267100"/>
          </a:xfrm>
        </p:spPr>
        <p:txBody>
          <a:bodyPr>
            <a:normAutofit/>
          </a:bodyPr>
          <a:lstStyle/>
          <a:p>
            <a:r>
              <a:rPr lang="en-US" sz="4000" dirty="0" smtClean="0"/>
              <a:t>Admin panel</a:t>
            </a:r>
            <a:br>
              <a:rPr lang="en-US" sz="4000" dirty="0" smtClean="0"/>
            </a:br>
            <a:r>
              <a:rPr lang="en-US" sz="2700" dirty="0" smtClean="0"/>
              <a:t>Add New Media</a:t>
            </a:r>
            <a:endParaRPr lang="en-US" sz="2700" dirty="0"/>
          </a:p>
        </p:txBody>
      </p:sp>
      <p:sp>
        <p:nvSpPr>
          <p:cNvPr id="4" name="Title 1"/>
          <p:cNvSpPr txBox="1">
            <a:spLocks/>
          </p:cNvSpPr>
          <p:nvPr/>
        </p:nvSpPr>
        <p:spPr>
          <a:xfrm>
            <a:off x="627649" y="2681903"/>
            <a:ext cx="3124200" cy="136744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000" dirty="0" smtClean="0">
                <a:solidFill>
                  <a:schemeClr val="bg1"/>
                </a:solidFill>
              </a:rPr>
              <a:t>Upload Video,  Document Create Playlist, Collection, Quiz, Survey &amp; Course </a:t>
            </a:r>
            <a:r>
              <a:rPr lang="en-US" sz="2000" dirty="0" err="1" smtClean="0">
                <a:solidFill>
                  <a:schemeClr val="bg1"/>
                </a:solidFill>
              </a:rPr>
              <a:t>etc</a:t>
            </a:r>
            <a:r>
              <a:rPr lang="en-US" sz="2000" dirty="0" smtClean="0">
                <a:solidFill>
                  <a:schemeClr val="bg1"/>
                </a:solidFill>
              </a:rPr>
              <a:t> </a:t>
            </a:r>
            <a:endParaRPr lang="en-US" sz="20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spTree>
    <p:extLst>
      <p:ext uri="{BB962C8B-B14F-4D97-AF65-F5344CB8AC3E}">
        <p14:creationId xmlns:p14="http://schemas.microsoft.com/office/powerpoint/2010/main" val="3390679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438400"/>
            <a:ext cx="2909455" cy="1267100"/>
          </a:xfrm>
        </p:spPr>
        <p:txBody>
          <a:bodyPr>
            <a:normAutofit/>
          </a:bodyPr>
          <a:lstStyle/>
          <a:p>
            <a:r>
              <a:rPr lang="en-US" sz="4000" dirty="0" smtClean="0"/>
              <a:t>Upload Video</a:t>
            </a:r>
            <a:endParaRPr lang="en-US" sz="4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pic>
        <p:nvPicPr>
          <p:cNvPr id="7" name="Picture 6"/>
          <p:cNvPicPr>
            <a:picLocks noChangeAspect="1"/>
          </p:cNvPicPr>
          <p:nvPr/>
        </p:nvPicPr>
        <p:blipFill>
          <a:blip r:embed="rId3"/>
          <a:stretch>
            <a:fillRect/>
          </a:stretch>
        </p:blipFill>
        <p:spPr>
          <a:xfrm>
            <a:off x="5562600" y="1752600"/>
            <a:ext cx="1676400" cy="1371600"/>
          </a:xfrm>
          <a:prstGeom prst="rect">
            <a:avLst/>
          </a:prstGeom>
        </p:spPr>
      </p:pic>
    </p:spTree>
    <p:extLst>
      <p:ext uri="{BB962C8B-B14F-4D97-AF65-F5344CB8AC3E}">
        <p14:creationId xmlns:p14="http://schemas.microsoft.com/office/powerpoint/2010/main" val="18971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438400"/>
            <a:ext cx="2971800" cy="1295400"/>
          </a:xfrm>
        </p:spPr>
        <p:txBody>
          <a:bodyPr>
            <a:normAutofit/>
          </a:bodyPr>
          <a:lstStyle/>
          <a:p>
            <a:r>
              <a:rPr lang="en-US" sz="4000" dirty="0" smtClean="0"/>
              <a:t>Upload Video</a:t>
            </a:r>
            <a:br>
              <a:rPr lang="en-US" sz="4000" dirty="0" smtClean="0"/>
            </a:br>
            <a:r>
              <a:rPr lang="en-US" sz="4000" dirty="0" smtClean="0"/>
              <a:t>Basic Settings</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1" y="1295400"/>
            <a:ext cx="8077200" cy="4219684"/>
          </a:xfrm>
          <a:prstGeom prst="rect">
            <a:avLst/>
          </a:prstGeom>
        </p:spPr>
      </p:pic>
    </p:spTree>
    <p:extLst>
      <p:ext uri="{BB962C8B-B14F-4D97-AF65-F5344CB8AC3E}">
        <p14:creationId xmlns:p14="http://schemas.microsoft.com/office/powerpoint/2010/main" val="1004148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438400"/>
            <a:ext cx="2971800" cy="1295400"/>
          </a:xfrm>
        </p:spPr>
        <p:txBody>
          <a:bodyPr>
            <a:normAutofit fontScale="90000"/>
          </a:bodyPr>
          <a:lstStyle/>
          <a:p>
            <a:r>
              <a:rPr lang="en-US" sz="4000" dirty="0" smtClean="0"/>
              <a:t>Upload Video</a:t>
            </a:r>
            <a:br>
              <a:rPr lang="en-US" sz="4000" dirty="0" smtClean="0"/>
            </a:br>
            <a:r>
              <a:rPr lang="en-US" sz="4000" dirty="0" smtClean="0"/>
              <a:t>Publish Settings</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38200"/>
            <a:ext cx="8065985" cy="5029200"/>
          </a:xfrm>
          <a:prstGeom prst="rect">
            <a:avLst/>
          </a:prstGeom>
        </p:spPr>
      </p:pic>
    </p:spTree>
    <p:extLst>
      <p:ext uri="{BB962C8B-B14F-4D97-AF65-F5344CB8AC3E}">
        <p14:creationId xmlns:p14="http://schemas.microsoft.com/office/powerpoint/2010/main" val="2622933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514600"/>
            <a:ext cx="2971800" cy="1295400"/>
          </a:xfrm>
        </p:spPr>
        <p:txBody>
          <a:bodyPr>
            <a:normAutofit fontScale="90000"/>
          </a:bodyPr>
          <a:lstStyle/>
          <a:p>
            <a:r>
              <a:rPr lang="en-US" sz="4000" dirty="0" smtClean="0"/>
              <a:t>Upload Video</a:t>
            </a:r>
            <a:br>
              <a:rPr lang="en-US" sz="4000" dirty="0" smtClean="0"/>
            </a:br>
            <a:r>
              <a:rPr lang="en-US" sz="4000" dirty="0" smtClean="0"/>
              <a:t>Access Settings</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183672"/>
            <a:ext cx="8077199" cy="4455128"/>
          </a:xfrm>
          <a:prstGeom prst="rect">
            <a:avLst/>
          </a:prstGeom>
        </p:spPr>
      </p:pic>
      <p:pic>
        <p:nvPicPr>
          <p:cNvPr id="6" name="Picture 5"/>
          <p:cNvPicPr>
            <a:picLocks noChangeAspect="1"/>
          </p:cNvPicPr>
          <p:nvPr/>
        </p:nvPicPr>
        <p:blipFill>
          <a:blip r:embed="rId3"/>
          <a:stretch>
            <a:fillRect/>
          </a:stretch>
        </p:blipFill>
        <p:spPr>
          <a:xfrm rot="60000">
            <a:off x="9983467" y="4957666"/>
            <a:ext cx="535978" cy="149765"/>
          </a:xfrm>
          <a:prstGeom prst="rect">
            <a:avLst/>
          </a:prstGeom>
        </p:spPr>
      </p:pic>
    </p:spTree>
    <p:extLst>
      <p:ext uri="{BB962C8B-B14F-4D97-AF65-F5344CB8AC3E}">
        <p14:creationId xmlns:p14="http://schemas.microsoft.com/office/powerpoint/2010/main" val="287082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209800"/>
            <a:ext cx="2909455" cy="1267100"/>
          </a:xfrm>
        </p:spPr>
        <p:txBody>
          <a:bodyPr>
            <a:normAutofit/>
          </a:bodyPr>
          <a:lstStyle/>
          <a:p>
            <a:r>
              <a:rPr lang="en-US" sz="4000" dirty="0" smtClean="0"/>
              <a:t>Create Collection</a:t>
            </a:r>
            <a:endParaRPr lang="en-US" sz="4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pic>
        <p:nvPicPr>
          <p:cNvPr id="7" name="Picture 6"/>
          <p:cNvPicPr>
            <a:picLocks noChangeAspect="1"/>
          </p:cNvPicPr>
          <p:nvPr/>
        </p:nvPicPr>
        <p:blipFill>
          <a:blip r:embed="rId3"/>
          <a:stretch>
            <a:fillRect/>
          </a:stretch>
        </p:blipFill>
        <p:spPr>
          <a:xfrm>
            <a:off x="9144000" y="1752600"/>
            <a:ext cx="1600200" cy="1371600"/>
          </a:xfrm>
          <a:prstGeom prst="rect">
            <a:avLst/>
          </a:prstGeom>
        </p:spPr>
      </p:pic>
      <p:sp>
        <p:nvSpPr>
          <p:cNvPr id="2" name="Rectangle 1"/>
          <p:cNvSpPr/>
          <p:nvPr/>
        </p:nvSpPr>
        <p:spPr>
          <a:xfrm>
            <a:off x="685800" y="3657600"/>
            <a:ext cx="2819400" cy="923330"/>
          </a:xfrm>
          <a:prstGeom prst="rect">
            <a:avLst/>
          </a:prstGeom>
        </p:spPr>
        <p:txBody>
          <a:bodyPr wrap="square">
            <a:spAutoFit/>
          </a:bodyPr>
          <a:lstStyle/>
          <a:p>
            <a:r>
              <a:rPr lang="en-US" dirty="0" smtClean="0">
                <a:solidFill>
                  <a:schemeClr val="bg1"/>
                </a:solidFill>
              </a:rPr>
              <a:t>Combine your digital assets (Audio, video, documents) to create a collection</a:t>
            </a:r>
            <a:endParaRPr lang="en-US" dirty="0">
              <a:solidFill>
                <a:schemeClr val="bg1"/>
              </a:solidFill>
            </a:endParaRPr>
          </a:p>
        </p:txBody>
      </p:sp>
    </p:spTree>
    <p:extLst>
      <p:ext uri="{BB962C8B-B14F-4D97-AF65-F5344CB8AC3E}">
        <p14:creationId xmlns:p14="http://schemas.microsoft.com/office/powerpoint/2010/main" val="5500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161900"/>
            <a:ext cx="2909455" cy="1267100"/>
          </a:xfrm>
        </p:spPr>
        <p:txBody>
          <a:bodyPr>
            <a:normAutofit/>
          </a:bodyPr>
          <a:lstStyle/>
          <a:p>
            <a:r>
              <a:rPr lang="en-US" sz="4000" dirty="0" smtClean="0"/>
              <a:t>Add Content</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73241"/>
            <a:ext cx="8077200" cy="5070359"/>
          </a:xfrm>
          <a:prstGeom prst="rect">
            <a:avLst/>
          </a:prstGeom>
        </p:spPr>
      </p:pic>
      <p:pic>
        <p:nvPicPr>
          <p:cNvPr id="8" name="Picture 7"/>
          <p:cNvPicPr>
            <a:picLocks noChangeAspect="1"/>
          </p:cNvPicPr>
          <p:nvPr/>
        </p:nvPicPr>
        <p:blipFill>
          <a:blip r:embed="rId3"/>
          <a:stretch>
            <a:fillRect/>
          </a:stretch>
        </p:blipFill>
        <p:spPr>
          <a:xfrm>
            <a:off x="4143375" y="2514600"/>
            <a:ext cx="962025" cy="990600"/>
          </a:xfrm>
          <a:prstGeom prst="rect">
            <a:avLst/>
          </a:prstGeom>
        </p:spPr>
      </p:pic>
      <p:sp>
        <p:nvSpPr>
          <p:cNvPr id="6" name="Rectangle 5"/>
          <p:cNvSpPr/>
          <p:nvPr/>
        </p:nvSpPr>
        <p:spPr>
          <a:xfrm>
            <a:off x="685800" y="3468469"/>
            <a:ext cx="2743200" cy="646331"/>
          </a:xfrm>
          <a:prstGeom prst="rect">
            <a:avLst/>
          </a:prstGeom>
        </p:spPr>
        <p:txBody>
          <a:bodyPr wrap="square">
            <a:spAutoFit/>
          </a:bodyPr>
          <a:lstStyle/>
          <a:p>
            <a:r>
              <a:rPr lang="en-US" dirty="0" smtClean="0">
                <a:solidFill>
                  <a:schemeClr val="bg1"/>
                </a:solidFill>
              </a:rPr>
              <a:t>Drag and Drop the content to create collection</a:t>
            </a:r>
            <a:endParaRPr lang="en-US" dirty="0">
              <a:solidFill>
                <a:schemeClr val="bg1"/>
              </a:solidFill>
            </a:endParaRPr>
          </a:p>
        </p:txBody>
      </p:sp>
    </p:spTree>
    <p:extLst>
      <p:ext uri="{BB962C8B-B14F-4D97-AF65-F5344CB8AC3E}">
        <p14:creationId xmlns:p14="http://schemas.microsoft.com/office/powerpoint/2010/main" val="38774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785455048"/>
              </p:ext>
            </p:extLst>
          </p:nvPr>
        </p:nvGraphicFramePr>
        <p:xfrm>
          <a:off x="1219200" y="1219200"/>
          <a:ext cx="9909586" cy="4472061"/>
        </p:xfrm>
        <a:graphic>
          <a:graphicData uri="http://schemas.openxmlformats.org/drawingml/2006/table">
            <a:tbl>
              <a:tblPr firstRow="1" bandRow="1">
                <a:tableStyleId>{5C22544A-7EE6-4342-B048-85BDC9FD1C3A}</a:tableStyleId>
              </a:tblPr>
              <a:tblGrid>
                <a:gridCol w="9909586">
                  <a:extLst>
                    <a:ext uri="{9D8B030D-6E8A-4147-A177-3AD203B41FA5}">
                      <a16:colId xmlns:a16="http://schemas.microsoft.com/office/drawing/2014/main" val="20000"/>
                    </a:ext>
                  </a:extLst>
                </a:gridCol>
              </a:tblGrid>
              <a:tr h="875421">
                <a:tc>
                  <a:txBody>
                    <a:bodyPr/>
                    <a:lstStyle/>
                    <a:p>
                      <a:pPr algn="ctr"/>
                      <a:r>
                        <a:rPr lang="en-US" sz="3200" dirty="0" smtClean="0"/>
                        <a:t>EnterpriseTube Key</a:t>
                      </a:r>
                      <a:r>
                        <a:rPr lang="en-US" sz="3200" baseline="0" dirty="0" smtClean="0"/>
                        <a:t> </a:t>
                      </a:r>
                      <a:r>
                        <a:rPr lang="en-US" sz="3200" dirty="0" smtClean="0"/>
                        <a:t>Features</a:t>
                      </a:r>
                      <a:endParaRPr lang="en-US" sz="3200" dirty="0"/>
                    </a:p>
                  </a:txBody>
                  <a:tcPr anchor="ctr"/>
                </a:tc>
                <a:extLst>
                  <a:ext uri="{0D108BD9-81ED-4DB2-BD59-A6C34878D82A}">
                    <a16:rowId xmlns:a16="http://schemas.microsoft.com/office/drawing/2014/main" val="10000"/>
                  </a:ext>
                </a:extLst>
              </a:tr>
              <a:tr h="419980">
                <a:tc>
                  <a:txBody>
                    <a:bodyPr/>
                    <a:lstStyle/>
                    <a:p>
                      <a:pPr algn="ctr"/>
                      <a:endParaRPr lang="en-US" sz="3200" dirty="0"/>
                    </a:p>
                  </a:txBody>
                  <a:tcPr anchor="ctr"/>
                </a:tc>
                <a:extLst>
                  <a:ext uri="{0D108BD9-81ED-4DB2-BD59-A6C34878D82A}">
                    <a16:rowId xmlns:a16="http://schemas.microsoft.com/office/drawing/2014/main" val="10001"/>
                  </a:ext>
                </a:extLst>
              </a:tr>
              <a:tr h="2942989">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Branded Video Portals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Host, manage,</a:t>
                      </a:r>
                      <a:r>
                        <a:rPr lang="en-US" sz="2400" baseline="0" dirty="0" smtClean="0"/>
                        <a:t> </a:t>
                      </a:r>
                      <a:r>
                        <a:rPr lang="en-US" sz="2400" dirty="0" smtClean="0"/>
                        <a:t>stream live and on-demand videos and other digital assets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Provide public or private access to employees, customers , prospects etc.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Embed on website,</a:t>
                      </a:r>
                      <a:r>
                        <a:rPr lang="en-US" sz="2400" baseline="0" dirty="0" smtClean="0"/>
                        <a:t> integrate with Enterprise IT such as SAML-</a:t>
                      </a:r>
                      <a:r>
                        <a:rPr lang="en-US" sz="2400" baseline="0" dirty="0" err="1" smtClean="0"/>
                        <a:t>P,SharePoint</a:t>
                      </a:r>
                      <a:r>
                        <a:rPr lang="en-US" sz="2400" baseline="0" dirty="0" smtClean="0"/>
                        <a:t> </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Track who is watching what when and how much</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Enterprise security</a:t>
                      </a:r>
                      <a:r>
                        <a:rPr lang="en-US" sz="2400" baseline="0" dirty="0" smtClean="0"/>
                        <a:t> &amp; integration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smtClean="0"/>
                        <a:t>Host it within your Own Cloud such as Microsoft Azure, On-Premises or use VIDIZMO’s Azure Cloud</a:t>
                      </a:r>
                      <a:endParaRPr lang="en-US" sz="2400" dirty="0" smtClean="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71741487"/>
      </p:ext>
    </p:extLst>
  </p:cSld>
  <p:clrMapOvr>
    <a:masterClrMapping/>
  </p:clrMapOvr>
  <mc:AlternateContent xmlns:mc="http://schemas.openxmlformats.org/markup-compatibility/2006" xmlns:p14="http://schemas.microsoft.com/office/powerpoint/2010/main">
    <mc:Choice Requires="p14">
      <p:transition spd="slow" p14:dur="2000" advTm="10398"/>
    </mc:Choice>
    <mc:Fallback xmlns="">
      <p:transition spd="slow" advTm="1039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362200"/>
            <a:ext cx="2909455" cy="1267100"/>
          </a:xfrm>
        </p:spPr>
        <p:txBody>
          <a:bodyPr>
            <a:normAutofit/>
          </a:bodyPr>
          <a:lstStyle/>
          <a:p>
            <a:r>
              <a:rPr lang="en-US" sz="4000" dirty="0" smtClean="0"/>
              <a:t>Content Added</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38200"/>
            <a:ext cx="8077200" cy="5117470"/>
          </a:xfrm>
          <a:prstGeom prst="rect">
            <a:avLst/>
          </a:prstGeom>
        </p:spPr>
      </p:pic>
    </p:spTree>
    <p:extLst>
      <p:ext uri="{BB962C8B-B14F-4D97-AF65-F5344CB8AC3E}">
        <p14:creationId xmlns:p14="http://schemas.microsoft.com/office/powerpoint/2010/main" val="2475644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514600"/>
            <a:ext cx="2909455" cy="1267100"/>
          </a:xfrm>
        </p:spPr>
        <p:txBody>
          <a:bodyPr>
            <a:normAutofit fontScale="90000"/>
          </a:bodyPr>
          <a:lstStyle/>
          <a:p>
            <a:r>
              <a:rPr lang="en-US" sz="4000" dirty="0" smtClean="0"/>
              <a:t>Collection Creation Basic Settings</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338307"/>
            <a:ext cx="8096250" cy="4148093"/>
          </a:xfrm>
          <a:prstGeom prst="rect">
            <a:avLst/>
          </a:prstGeom>
        </p:spPr>
      </p:pic>
    </p:spTree>
    <p:extLst>
      <p:ext uri="{BB962C8B-B14F-4D97-AF65-F5344CB8AC3E}">
        <p14:creationId xmlns:p14="http://schemas.microsoft.com/office/powerpoint/2010/main" val="1208163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09800"/>
            <a:ext cx="3061855" cy="1752600"/>
          </a:xfrm>
        </p:spPr>
        <p:txBody>
          <a:bodyPr>
            <a:normAutofit fontScale="90000"/>
          </a:bodyPr>
          <a:lstStyle/>
          <a:p>
            <a:r>
              <a:rPr lang="en-US" sz="4000" dirty="0" smtClean="0"/>
              <a:t>Collection Creation Publish Settings</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799" y="1482923"/>
            <a:ext cx="8067675" cy="4079677"/>
          </a:xfrm>
          <a:prstGeom prst="rect">
            <a:avLst/>
          </a:prstGeom>
        </p:spPr>
      </p:pic>
    </p:spTree>
    <p:extLst>
      <p:ext uri="{BB962C8B-B14F-4D97-AF65-F5344CB8AC3E}">
        <p14:creationId xmlns:p14="http://schemas.microsoft.com/office/powerpoint/2010/main" val="14428960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09800"/>
            <a:ext cx="3061855" cy="1752600"/>
          </a:xfrm>
        </p:spPr>
        <p:txBody>
          <a:bodyPr>
            <a:normAutofit fontScale="90000"/>
          </a:bodyPr>
          <a:lstStyle/>
          <a:p>
            <a:r>
              <a:rPr lang="en-US" sz="4000" dirty="0" smtClean="0"/>
              <a:t>Collection Creation Access Settings</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208155"/>
            <a:ext cx="8077200" cy="4354445"/>
          </a:xfrm>
          <a:prstGeom prst="rect">
            <a:avLst/>
          </a:prstGeom>
        </p:spPr>
      </p:pic>
      <p:pic>
        <p:nvPicPr>
          <p:cNvPr id="6" name="Picture 5"/>
          <p:cNvPicPr>
            <a:picLocks noChangeAspect="1"/>
          </p:cNvPicPr>
          <p:nvPr/>
        </p:nvPicPr>
        <p:blipFill>
          <a:blip r:embed="rId3"/>
          <a:stretch>
            <a:fillRect/>
          </a:stretch>
        </p:blipFill>
        <p:spPr>
          <a:xfrm rot="60000">
            <a:off x="9983466" y="5033865"/>
            <a:ext cx="535978" cy="149765"/>
          </a:xfrm>
          <a:prstGeom prst="rect">
            <a:avLst/>
          </a:prstGeom>
        </p:spPr>
      </p:pic>
    </p:spTree>
    <p:extLst>
      <p:ext uri="{BB962C8B-B14F-4D97-AF65-F5344CB8AC3E}">
        <p14:creationId xmlns:p14="http://schemas.microsoft.com/office/powerpoint/2010/main" val="325555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09800"/>
            <a:ext cx="3061855" cy="1752600"/>
          </a:xfrm>
        </p:spPr>
        <p:txBody>
          <a:bodyPr>
            <a:normAutofit/>
          </a:bodyPr>
          <a:lstStyle/>
          <a:p>
            <a:r>
              <a:rPr lang="en-US" sz="4000" dirty="0" smtClean="0"/>
              <a:t>Collection Published</a:t>
            </a:r>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0"/>
            <a:ext cx="6666824" cy="6858000"/>
          </a:xfrm>
          <a:prstGeom prst="rect">
            <a:avLst/>
          </a:prstGeom>
        </p:spPr>
      </p:pic>
      <p:pic>
        <p:nvPicPr>
          <p:cNvPr id="7" name="Picture 6"/>
          <p:cNvPicPr>
            <a:picLocks noChangeAspect="1"/>
          </p:cNvPicPr>
          <p:nvPr/>
        </p:nvPicPr>
        <p:blipFill>
          <a:blip r:embed="rId3"/>
          <a:stretch>
            <a:fillRect/>
          </a:stretch>
        </p:blipFill>
        <p:spPr>
          <a:xfrm>
            <a:off x="6781800" y="990600"/>
            <a:ext cx="990600" cy="849923"/>
          </a:xfrm>
          <a:prstGeom prst="rect">
            <a:avLst/>
          </a:prstGeom>
        </p:spPr>
      </p:pic>
    </p:spTree>
    <p:extLst>
      <p:ext uri="{BB962C8B-B14F-4D97-AF65-F5344CB8AC3E}">
        <p14:creationId xmlns:p14="http://schemas.microsoft.com/office/powerpoint/2010/main" val="360021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09800"/>
            <a:ext cx="3061855" cy="1752600"/>
          </a:xfrm>
        </p:spPr>
        <p:txBody>
          <a:bodyPr>
            <a:normAutofit/>
          </a:bodyPr>
          <a:lstStyle/>
          <a:p>
            <a:r>
              <a:rPr lang="en-US" sz="4000" dirty="0" smtClean="0"/>
              <a:t>Collection Playback</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0"/>
            <a:ext cx="8077200" cy="6858000"/>
          </a:xfrm>
          <a:prstGeom prst="rect">
            <a:avLst/>
          </a:prstGeom>
        </p:spPr>
      </p:pic>
    </p:spTree>
    <p:extLst>
      <p:ext uri="{BB962C8B-B14F-4D97-AF65-F5344CB8AC3E}">
        <p14:creationId xmlns:p14="http://schemas.microsoft.com/office/powerpoint/2010/main" val="3073538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pic>
        <p:nvPicPr>
          <p:cNvPr id="7" name="Picture 6"/>
          <p:cNvPicPr>
            <a:picLocks noChangeAspect="1"/>
          </p:cNvPicPr>
          <p:nvPr/>
        </p:nvPicPr>
        <p:blipFill>
          <a:blip r:embed="rId3"/>
          <a:stretch>
            <a:fillRect/>
          </a:stretch>
        </p:blipFill>
        <p:spPr>
          <a:xfrm>
            <a:off x="5638800" y="3200400"/>
            <a:ext cx="1600200" cy="1371600"/>
          </a:xfrm>
          <a:prstGeom prst="rect">
            <a:avLst/>
          </a:prstGeom>
        </p:spPr>
      </p:pic>
      <p:sp>
        <p:nvSpPr>
          <p:cNvPr id="8" name="Title 2"/>
          <p:cNvSpPr txBox="1">
            <a:spLocks/>
          </p:cNvSpPr>
          <p:nvPr/>
        </p:nvSpPr>
        <p:spPr>
          <a:xfrm>
            <a:off x="457200" y="2057400"/>
            <a:ext cx="3200400" cy="137160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Creating and Schedule a Live Webcast</a:t>
            </a:r>
            <a:endParaRPr lang="en-US" dirty="0"/>
          </a:p>
        </p:txBody>
      </p:sp>
      <p:sp>
        <p:nvSpPr>
          <p:cNvPr id="9" name="Text Placeholder 4"/>
          <p:cNvSpPr txBox="1">
            <a:spLocks/>
          </p:cNvSpPr>
          <p:nvPr/>
        </p:nvSpPr>
        <p:spPr>
          <a:xfrm>
            <a:off x="457200" y="3535680"/>
            <a:ext cx="3200400" cy="9601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dirty="0" smtClean="0"/>
              <a:t>Create and schedule a Live Webcast / Live Streaming session using VIDIZMO</a:t>
            </a:r>
            <a:endParaRPr lang="en-US" dirty="0"/>
          </a:p>
        </p:txBody>
      </p:sp>
    </p:spTree>
    <p:extLst>
      <p:ext uri="{BB962C8B-B14F-4D97-AF65-F5344CB8AC3E}">
        <p14:creationId xmlns:p14="http://schemas.microsoft.com/office/powerpoint/2010/main" val="4551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600200"/>
            <a:ext cx="8077200" cy="4084876"/>
          </a:xfrm>
          <a:prstGeom prst="rect">
            <a:avLst/>
          </a:prstGeom>
        </p:spPr>
      </p:pic>
      <p:sp>
        <p:nvSpPr>
          <p:cNvPr id="6" name="Title 2"/>
          <p:cNvSpPr>
            <a:spLocks noGrp="1"/>
          </p:cNvSpPr>
          <p:nvPr>
            <p:ph type="title"/>
          </p:nvPr>
        </p:nvSpPr>
        <p:spPr>
          <a:xfrm>
            <a:off x="457200" y="2209800"/>
            <a:ext cx="3200400" cy="1143000"/>
          </a:xfrm>
        </p:spPr>
        <p:txBody>
          <a:bodyPr>
            <a:normAutofit/>
          </a:bodyPr>
          <a:lstStyle/>
          <a:p>
            <a:r>
              <a:rPr lang="en-US" dirty="0" smtClean="0"/>
              <a:t>Live Webcast Settings</a:t>
            </a:r>
            <a:endParaRPr lang="en-US" dirty="0"/>
          </a:p>
        </p:txBody>
      </p:sp>
      <p:sp>
        <p:nvSpPr>
          <p:cNvPr id="7" name="Text Placeholder 4"/>
          <p:cNvSpPr>
            <a:spLocks noGrp="1"/>
          </p:cNvSpPr>
          <p:nvPr>
            <p:ph type="body" sz="half" idx="2"/>
          </p:nvPr>
        </p:nvSpPr>
        <p:spPr>
          <a:xfrm>
            <a:off x="457200" y="3459480"/>
            <a:ext cx="3200400" cy="1874520"/>
          </a:xfrm>
        </p:spPr>
        <p:txBody>
          <a:bodyPr>
            <a:normAutofit/>
          </a:bodyPr>
          <a:lstStyle/>
          <a:p>
            <a:r>
              <a:rPr lang="en-US" sz="2400" dirty="0" smtClean="0"/>
              <a:t>1. Basic Tab</a:t>
            </a:r>
            <a:endParaRPr lang="en-US" sz="2400" dirty="0"/>
          </a:p>
        </p:txBody>
      </p:sp>
    </p:spTree>
    <p:extLst>
      <p:ext uri="{BB962C8B-B14F-4D97-AF65-F5344CB8AC3E}">
        <p14:creationId xmlns:p14="http://schemas.microsoft.com/office/powerpoint/2010/main" val="1304156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706324"/>
            <a:ext cx="8077200" cy="4084876"/>
          </a:xfrm>
          <a:prstGeom prst="rect">
            <a:avLst/>
          </a:prstGeom>
        </p:spPr>
      </p:pic>
      <p:sp>
        <p:nvSpPr>
          <p:cNvPr id="6" name="Title 2"/>
          <p:cNvSpPr>
            <a:spLocks noGrp="1"/>
          </p:cNvSpPr>
          <p:nvPr>
            <p:ph type="title"/>
          </p:nvPr>
        </p:nvSpPr>
        <p:spPr>
          <a:xfrm>
            <a:off x="457200" y="2209800"/>
            <a:ext cx="3200400" cy="1143000"/>
          </a:xfrm>
        </p:spPr>
        <p:txBody>
          <a:bodyPr>
            <a:normAutofit/>
          </a:bodyPr>
          <a:lstStyle/>
          <a:p>
            <a:r>
              <a:rPr lang="en-US" dirty="0" smtClean="0"/>
              <a:t>Live Webcast Settings</a:t>
            </a:r>
            <a:endParaRPr lang="en-US" dirty="0"/>
          </a:p>
        </p:txBody>
      </p:sp>
      <p:sp>
        <p:nvSpPr>
          <p:cNvPr id="7" name="Text Placeholder 4"/>
          <p:cNvSpPr>
            <a:spLocks noGrp="1"/>
          </p:cNvSpPr>
          <p:nvPr>
            <p:ph type="body" sz="half" idx="2"/>
          </p:nvPr>
        </p:nvSpPr>
        <p:spPr>
          <a:xfrm>
            <a:off x="457200" y="3459480"/>
            <a:ext cx="3200400" cy="1874520"/>
          </a:xfrm>
        </p:spPr>
        <p:txBody>
          <a:bodyPr>
            <a:normAutofit/>
          </a:bodyPr>
          <a:lstStyle/>
          <a:p>
            <a:r>
              <a:rPr lang="en-US" sz="2400" dirty="0" smtClean="0"/>
              <a:t>2. Publish Tab</a:t>
            </a:r>
            <a:endParaRPr lang="en-US" sz="2400" dirty="0"/>
          </a:p>
        </p:txBody>
      </p:sp>
    </p:spTree>
    <p:extLst>
      <p:ext uri="{BB962C8B-B14F-4D97-AF65-F5344CB8AC3E}">
        <p14:creationId xmlns:p14="http://schemas.microsoft.com/office/powerpoint/2010/main" val="4113982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77724"/>
            <a:ext cx="8077200" cy="4084876"/>
          </a:xfrm>
          <a:prstGeom prst="rect">
            <a:avLst/>
          </a:prstGeom>
        </p:spPr>
      </p:pic>
      <p:sp>
        <p:nvSpPr>
          <p:cNvPr id="6"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mtClean="0"/>
              <a:t>Live Webcast Settings</a:t>
            </a:r>
            <a:endParaRPr lang="en-US" dirty="0"/>
          </a:p>
        </p:txBody>
      </p:sp>
      <p:sp>
        <p:nvSpPr>
          <p:cNvPr id="7" name="Text Placeholder 4"/>
          <p:cNvSpPr>
            <a:spLocks noGrp="1"/>
          </p:cNvSpPr>
          <p:nvPr>
            <p:ph type="body" sz="half" idx="2"/>
          </p:nvPr>
        </p:nvSpPr>
        <p:spPr>
          <a:xfrm>
            <a:off x="457200" y="3459480"/>
            <a:ext cx="3200400" cy="1874520"/>
          </a:xfrm>
        </p:spPr>
        <p:txBody>
          <a:bodyPr>
            <a:normAutofit/>
          </a:bodyPr>
          <a:lstStyle/>
          <a:p>
            <a:r>
              <a:rPr lang="en-US" sz="2400" dirty="0" smtClean="0"/>
              <a:t>3. Access Tab</a:t>
            </a:r>
            <a:endParaRPr lang="en-US" sz="2400" dirty="0"/>
          </a:p>
        </p:txBody>
      </p:sp>
    </p:spTree>
    <p:extLst>
      <p:ext uri="{BB962C8B-B14F-4D97-AF65-F5344CB8AC3E}">
        <p14:creationId xmlns:p14="http://schemas.microsoft.com/office/powerpoint/2010/main" val="1705788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515324" y="533400"/>
            <a:ext cx="2269084" cy="5486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p:cNvGrpSpPr/>
          <p:nvPr/>
        </p:nvGrpSpPr>
        <p:grpSpPr>
          <a:xfrm>
            <a:off x="1133430" y="4926076"/>
            <a:ext cx="10058400" cy="694967"/>
            <a:chOff x="0" y="2305813"/>
            <a:chExt cx="7924800" cy="694967"/>
          </a:xfrm>
        </p:grpSpPr>
        <p:sp>
          <p:nvSpPr>
            <p:cNvPr id="46" name="Rounded Rectangle 45"/>
            <p:cNvSpPr/>
            <p:nvPr/>
          </p:nvSpPr>
          <p:spPr>
            <a:xfrm>
              <a:off x="0" y="2305813"/>
              <a:ext cx="7924800" cy="694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7" name="Rounded Rectangle 4"/>
            <p:cNvSpPr/>
            <p:nvPr/>
          </p:nvSpPr>
          <p:spPr>
            <a:xfrm>
              <a:off x="0" y="2305813"/>
              <a:ext cx="2377440" cy="6949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49352" rIns="149352" bIns="149352" numCol="1" spcCol="1270" anchor="ctr" anchorCtr="0">
              <a:noAutofit/>
            </a:bodyPr>
            <a:lstStyle/>
            <a:p>
              <a:pPr defTabSz="933450">
                <a:lnSpc>
                  <a:spcPct val="90000"/>
                </a:lnSpc>
                <a:spcBef>
                  <a:spcPct val="0"/>
                </a:spcBef>
                <a:spcAft>
                  <a:spcPct val="35000"/>
                </a:spcAft>
              </a:pPr>
              <a:endParaRPr lang="en-US" sz="2100" dirty="0"/>
            </a:p>
          </p:txBody>
        </p:sp>
      </p:grpSp>
      <p:graphicFrame>
        <p:nvGraphicFramePr>
          <p:cNvPr id="2" name="Diagram 1"/>
          <p:cNvGraphicFramePr/>
          <p:nvPr>
            <p:extLst>
              <p:ext uri="{D42A27DB-BD31-4B8C-83A1-F6EECF244321}">
                <p14:modId xmlns:p14="http://schemas.microsoft.com/office/powerpoint/2010/main" val="2262076772"/>
              </p:ext>
            </p:extLst>
          </p:nvPr>
        </p:nvGraphicFramePr>
        <p:xfrm>
          <a:off x="1143000" y="186095"/>
          <a:ext cx="9982200" cy="4401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0" name="Group 39"/>
          <p:cNvGrpSpPr/>
          <p:nvPr/>
        </p:nvGrpSpPr>
        <p:grpSpPr>
          <a:xfrm>
            <a:off x="9877992" y="3266853"/>
            <a:ext cx="1334017" cy="2947411"/>
            <a:chOff x="7165535" y="3142748"/>
            <a:chExt cx="1334017" cy="2947411"/>
          </a:xfrm>
        </p:grpSpPr>
        <p:grpSp>
          <p:nvGrpSpPr>
            <p:cNvPr id="21" name="Group 20"/>
            <p:cNvGrpSpPr/>
            <p:nvPr/>
          </p:nvGrpSpPr>
          <p:grpSpPr>
            <a:xfrm>
              <a:off x="7165535" y="4834850"/>
              <a:ext cx="1334017" cy="1255309"/>
              <a:chOff x="3633539" y="4826953"/>
              <a:chExt cx="1334017" cy="1255309"/>
            </a:xfrm>
          </p:grpSpPr>
          <p:pic>
            <p:nvPicPr>
              <p:cNvPr id="5" name="Picture 3" descr="C:\Users\khanm\Downloads\peopl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6310" y="4826953"/>
                <a:ext cx="653422" cy="653422"/>
              </a:xfrm>
              <a:prstGeom prst="rect">
                <a:avLst/>
              </a:prstGeom>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33539" y="5559042"/>
                <a:ext cx="1334017" cy="523220"/>
              </a:xfrm>
              <a:prstGeom prst="rect">
                <a:avLst/>
              </a:prstGeom>
              <a:noFill/>
            </p:spPr>
            <p:txBody>
              <a:bodyPr wrap="square" rtlCol="0">
                <a:spAutoFit/>
              </a:bodyPr>
              <a:lstStyle/>
              <a:p>
                <a:pPr algn="ctr"/>
                <a:r>
                  <a:rPr lang="en-US" sz="1600" dirty="0"/>
                  <a:t>Public </a:t>
                </a:r>
                <a:r>
                  <a:rPr lang="en-US" sz="1600" dirty="0" smtClean="0"/>
                  <a:t>Users</a:t>
                </a:r>
              </a:p>
              <a:p>
                <a:pPr algn="ctr"/>
                <a:r>
                  <a:rPr lang="en-US" sz="1200" dirty="0" smtClean="0"/>
                  <a:t>Anonymous</a:t>
                </a:r>
                <a:endParaRPr lang="en-US" sz="1200" dirty="0"/>
              </a:p>
            </p:txBody>
          </p:sp>
        </p:grpSp>
        <p:cxnSp>
          <p:nvCxnSpPr>
            <p:cNvPr id="29" name="Straight Connector 28"/>
            <p:cNvCxnSpPr/>
            <p:nvPr/>
          </p:nvCxnSpPr>
          <p:spPr>
            <a:xfrm>
              <a:off x="7739724" y="3142748"/>
              <a:ext cx="30587" cy="1644284"/>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7455037" y="3266853"/>
            <a:ext cx="2527162" cy="3095240"/>
            <a:chOff x="5100968" y="3199441"/>
            <a:chExt cx="2527162" cy="3095240"/>
          </a:xfrm>
        </p:grpSpPr>
        <p:cxnSp>
          <p:nvCxnSpPr>
            <p:cNvPr id="27" name="Straight Connector 26"/>
            <p:cNvCxnSpPr/>
            <p:nvPr/>
          </p:nvCxnSpPr>
          <p:spPr>
            <a:xfrm>
              <a:off x="6636324" y="3199441"/>
              <a:ext cx="9116" cy="1644284"/>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5100968" y="4948607"/>
              <a:ext cx="2527162" cy="1346074"/>
              <a:chOff x="5100968" y="4948607"/>
              <a:chExt cx="2527162" cy="1346074"/>
            </a:xfrm>
          </p:grpSpPr>
          <p:grpSp>
            <p:nvGrpSpPr>
              <p:cNvPr id="24" name="Group 23"/>
              <p:cNvGrpSpPr/>
              <p:nvPr/>
            </p:nvGrpSpPr>
            <p:grpSpPr>
              <a:xfrm>
                <a:off x="5100968" y="4948607"/>
                <a:ext cx="2527162" cy="1346074"/>
                <a:chOff x="6353245" y="4958132"/>
                <a:chExt cx="2527162" cy="1346074"/>
              </a:xfrm>
            </p:grpSpPr>
            <p:pic>
              <p:nvPicPr>
                <p:cNvPr id="3" name="Picture 4" descr="C:\Users\khanm\Downloads\profil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682512" y="4958132"/>
                  <a:ext cx="560414" cy="560414"/>
                </a:xfrm>
                <a:prstGeom prst="rect">
                  <a:avLst/>
                </a:prstGeom>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353245" y="5565542"/>
                  <a:ext cx="2527162" cy="738664"/>
                </a:xfrm>
                <a:prstGeom prst="rect">
                  <a:avLst/>
                </a:prstGeom>
                <a:noFill/>
              </p:spPr>
              <p:txBody>
                <a:bodyPr wrap="square" rtlCol="0">
                  <a:spAutoFit/>
                </a:bodyPr>
                <a:lstStyle/>
                <a:p>
                  <a:pPr algn="ctr"/>
                  <a:r>
                    <a:rPr lang="en-US" dirty="0"/>
                    <a:t>Customers</a:t>
                  </a:r>
                </a:p>
                <a:p>
                  <a:pPr algn="ctr"/>
                  <a:r>
                    <a:rPr lang="en-US" sz="1200" dirty="0" smtClean="0"/>
                    <a:t>Authenticated – VIDIZMO Login, Facebook, Microsoft ID, </a:t>
                  </a:r>
                  <a:r>
                    <a:rPr lang="en-US" sz="1200" dirty="0"/>
                    <a:t>G</a:t>
                  </a:r>
                  <a:r>
                    <a:rPr lang="en-US" sz="1200" dirty="0" smtClean="0"/>
                    <a:t>oogle ID</a:t>
                  </a:r>
                  <a:endParaRPr lang="en-US" dirty="0"/>
                </a:p>
              </p:txBody>
            </p:sp>
          </p:grpSp>
          <p:pic>
            <p:nvPicPr>
              <p:cNvPr id="36" name="Picture 2" descr="D:\My Documents\Dropbox\VIDIZMO\Marketing\Diagrams\Icons Logos\General Icons\Key.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05738" y="5138281"/>
                <a:ext cx="345281" cy="345281"/>
              </a:xfrm>
              <a:prstGeom prst="rect">
                <a:avLst/>
              </a:prstGeom>
              <a:extLst>
                <a:ext uri="{909E8E84-426E-40DD-AFC4-6F175D3DCCD1}">
                  <a14:hiddenFill xmlns:a14="http://schemas.microsoft.com/office/drawing/2010/main">
                    <a:solidFill>
                      <a:srgbClr val="FFFFFF"/>
                    </a:solidFill>
                  </a14:hiddenFill>
                </a:ext>
              </a:extLst>
            </p:spPr>
          </p:pic>
        </p:grpSp>
      </p:grpSp>
      <p:grpSp>
        <p:nvGrpSpPr>
          <p:cNvPr id="49" name="Group 48"/>
          <p:cNvGrpSpPr/>
          <p:nvPr/>
        </p:nvGrpSpPr>
        <p:grpSpPr>
          <a:xfrm>
            <a:off x="4423704" y="3283771"/>
            <a:ext cx="3152656" cy="3011963"/>
            <a:chOff x="2867144" y="3276601"/>
            <a:chExt cx="3152656" cy="3011963"/>
          </a:xfrm>
        </p:grpSpPr>
        <p:grpSp>
          <p:nvGrpSpPr>
            <p:cNvPr id="38" name="Group 37"/>
            <p:cNvGrpSpPr/>
            <p:nvPr/>
          </p:nvGrpSpPr>
          <p:grpSpPr>
            <a:xfrm>
              <a:off x="2867144" y="3276601"/>
              <a:ext cx="3152656" cy="3011963"/>
              <a:chOff x="2867144" y="3276601"/>
              <a:chExt cx="3152656" cy="3011963"/>
            </a:xfrm>
          </p:grpSpPr>
          <p:sp>
            <p:nvSpPr>
              <p:cNvPr id="7" name="Right Brace 6"/>
              <p:cNvSpPr/>
              <p:nvPr/>
            </p:nvSpPr>
            <p:spPr>
              <a:xfrm rot="5400000">
                <a:off x="4291072" y="1852673"/>
                <a:ext cx="304800" cy="3152656"/>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0" name="Straight Connector 19"/>
              <p:cNvCxnSpPr>
                <a:stCxn id="7" idx="1"/>
              </p:cNvCxnSpPr>
              <p:nvPr/>
            </p:nvCxnSpPr>
            <p:spPr>
              <a:xfrm>
                <a:off x="4443472" y="3581401"/>
                <a:ext cx="0" cy="1329736"/>
              </a:xfrm>
              <a:prstGeom prst="line">
                <a:avLst/>
              </a:prstGeom>
              <a:ln w="57150"/>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3066250" y="5153170"/>
                <a:ext cx="2853902" cy="1135394"/>
                <a:chOff x="3066250" y="5153170"/>
                <a:chExt cx="2853902" cy="1135394"/>
              </a:xfrm>
            </p:grpSpPr>
            <p:sp>
              <p:nvSpPr>
                <p:cNvPr id="23" name="TextBox 22"/>
                <p:cNvSpPr txBox="1"/>
                <p:nvPr/>
              </p:nvSpPr>
              <p:spPr>
                <a:xfrm>
                  <a:off x="3066250" y="5549900"/>
                  <a:ext cx="2853902" cy="738664"/>
                </a:xfrm>
                <a:prstGeom prst="rect">
                  <a:avLst/>
                </a:prstGeom>
                <a:noFill/>
              </p:spPr>
              <p:txBody>
                <a:bodyPr wrap="square" rtlCol="0">
                  <a:spAutoFit/>
                </a:bodyPr>
                <a:lstStyle/>
                <a:p>
                  <a:pPr algn="ctr"/>
                  <a:r>
                    <a:rPr lang="en-US" dirty="0"/>
                    <a:t>Employees</a:t>
                  </a:r>
                  <a:r>
                    <a:rPr lang="en-US" sz="1600" dirty="0"/>
                    <a:t/>
                  </a:r>
                  <a:br>
                    <a:rPr lang="en-US" sz="1600" dirty="0"/>
                  </a:br>
                  <a:r>
                    <a:rPr lang="en-US" sz="1200" dirty="0" smtClean="0"/>
                    <a:t>Authenticated</a:t>
                  </a:r>
                </a:p>
                <a:p>
                  <a:pPr algn="ctr"/>
                  <a:r>
                    <a:rPr lang="en-US" sz="1200" dirty="0" smtClean="0"/>
                    <a:t>Enterprise Single Sign-On</a:t>
                  </a:r>
                  <a:endParaRPr lang="en-US" dirty="0"/>
                </a:p>
              </p:txBody>
            </p:sp>
            <p:pic>
              <p:nvPicPr>
                <p:cNvPr id="6" name="Picture 2" descr="D:\My Documents\Dropbox\VIDIZMO\Marketing\Diagrams\Icons Logos\General Icons\Key.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4471" y="5153170"/>
                  <a:ext cx="345281" cy="345281"/>
                </a:xfrm>
                <a:prstGeom prst="rect">
                  <a:avLst/>
                </a:prstGeom>
                <a:extLst>
                  <a:ext uri="{909E8E84-426E-40DD-AFC4-6F175D3DCCD1}">
                    <a14:hiddenFill xmlns:a14="http://schemas.microsoft.com/office/drawing/2010/main">
                      <a:solidFill>
                        <a:srgbClr val="FFFFFF"/>
                      </a:solidFill>
                    </a14:hiddenFill>
                  </a:ext>
                </a:extLst>
              </p:spPr>
            </p:pic>
          </p:grpSp>
        </p:grpSp>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67112" y="4968968"/>
              <a:ext cx="552719" cy="552719"/>
            </a:xfrm>
            <a:prstGeom prst="rect">
              <a:avLst/>
            </a:prstGeom>
          </p:spPr>
        </p:pic>
      </p:grpSp>
      <p:grpSp>
        <p:nvGrpSpPr>
          <p:cNvPr id="31" name="Group 30"/>
          <p:cNvGrpSpPr/>
          <p:nvPr/>
        </p:nvGrpSpPr>
        <p:grpSpPr>
          <a:xfrm>
            <a:off x="5732210" y="3636389"/>
            <a:ext cx="4886461" cy="996478"/>
            <a:chOff x="3733800" y="3810000"/>
            <a:chExt cx="4648200" cy="914400"/>
          </a:xfrm>
        </p:grpSpPr>
        <p:sp>
          <p:nvSpPr>
            <p:cNvPr id="30" name="Rectangle 29"/>
            <p:cNvSpPr/>
            <p:nvPr/>
          </p:nvSpPr>
          <p:spPr>
            <a:xfrm>
              <a:off x="3733800" y="3810000"/>
              <a:ext cx="4648200"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2" name="Picture 5" descr="C:\Users\khanm\Downloads\comput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3014" y="3898808"/>
              <a:ext cx="736786" cy="736786"/>
            </a:xfrm>
            <a:prstGeom prst="rect">
              <a:avLst/>
            </a:prstGeom>
            <a:extLst>
              <a:ext uri="{909E8E84-426E-40DD-AFC4-6F175D3DCCD1}">
                <a14:hiddenFill xmlns:a14="http://schemas.microsoft.com/office/drawing/2010/main">
                  <a:solidFill>
                    <a:srgbClr val="FFFFFF"/>
                  </a:solidFill>
                </a14:hiddenFill>
              </a:ext>
            </a:extLst>
          </p:spPr>
        </p:pic>
        <p:pic>
          <p:nvPicPr>
            <p:cNvPr id="33" name="Picture 6" descr="C:\Users\khanm\Downloads\iphone (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58710" y="4094175"/>
              <a:ext cx="314042" cy="459848"/>
            </a:xfrm>
            <a:prstGeom prst="rect">
              <a:avLst/>
            </a:prstGeom>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0527" y="3939612"/>
              <a:ext cx="432833" cy="614411"/>
            </a:xfrm>
            <a:prstGeom prst="rect">
              <a:avLst/>
            </a:prstGeom>
          </p:spPr>
        </p:pic>
      </p:grpSp>
      <p:sp>
        <p:nvSpPr>
          <p:cNvPr id="41" name="TextBox 40"/>
          <p:cNvSpPr txBox="1"/>
          <p:nvPr/>
        </p:nvSpPr>
        <p:spPr>
          <a:xfrm>
            <a:off x="152400" y="6325159"/>
            <a:ext cx="11734800" cy="461665"/>
          </a:xfrm>
          <a:prstGeom prst="rect">
            <a:avLst/>
          </a:prstGeom>
          <a:noFill/>
        </p:spPr>
        <p:txBody>
          <a:bodyPr wrap="square" rtlCol="0">
            <a:spAutoFit/>
          </a:bodyPr>
          <a:lstStyle/>
          <a:p>
            <a:pPr algn="ctr"/>
            <a:r>
              <a:rPr lang="en-US" sz="2400" dirty="0" err="1" smtClean="0">
                <a:solidFill>
                  <a:schemeClr val="bg1"/>
                </a:solidFill>
              </a:rPr>
              <a:t>EnterpriseTube</a:t>
            </a:r>
            <a:r>
              <a:rPr lang="en-US" sz="2400" dirty="0" smtClean="0">
                <a:solidFill>
                  <a:schemeClr val="bg1"/>
                </a:solidFill>
              </a:rPr>
              <a:t> Multi-Tenant Portals Provide Complete User and Content </a:t>
            </a:r>
            <a:r>
              <a:rPr lang="en-US" sz="2400" dirty="0">
                <a:solidFill>
                  <a:schemeClr val="bg1"/>
                </a:solidFill>
              </a:rPr>
              <a:t>S</a:t>
            </a:r>
            <a:r>
              <a:rPr lang="en-US" sz="2400" dirty="0" smtClean="0">
                <a:solidFill>
                  <a:schemeClr val="bg1"/>
                </a:solidFill>
              </a:rPr>
              <a:t>egregation</a:t>
            </a:r>
            <a:endParaRPr lang="en-US" sz="2400" dirty="0">
              <a:solidFill>
                <a:schemeClr val="bg1"/>
              </a:solidFill>
            </a:endParaRPr>
          </a:p>
        </p:txBody>
      </p:sp>
      <p:sp>
        <p:nvSpPr>
          <p:cNvPr id="44" name="TextBox 43"/>
          <p:cNvSpPr txBox="1"/>
          <p:nvPr/>
        </p:nvSpPr>
        <p:spPr>
          <a:xfrm>
            <a:off x="4191000" y="2630310"/>
            <a:ext cx="1062643" cy="523220"/>
          </a:xfrm>
          <a:prstGeom prst="rect">
            <a:avLst/>
          </a:prstGeom>
          <a:noFill/>
        </p:spPr>
        <p:txBody>
          <a:bodyPr wrap="square" rtlCol="0">
            <a:spAutoFit/>
          </a:bodyPr>
          <a:lstStyle/>
          <a:p>
            <a:pPr lvl="0" algn="ctr"/>
            <a:r>
              <a:rPr lang="en-US" sz="1400" b="1" dirty="0" smtClean="0">
                <a:solidFill>
                  <a:schemeClr val="bg1"/>
                </a:solidFill>
              </a:rPr>
              <a:t>Marketing</a:t>
            </a:r>
          </a:p>
          <a:p>
            <a:pPr lvl="0" algn="ctr"/>
            <a:r>
              <a:rPr lang="en-US" sz="1400" b="1" dirty="0" smtClean="0">
                <a:solidFill>
                  <a:schemeClr val="bg1"/>
                </a:solidFill>
              </a:rPr>
              <a:t>Portal</a:t>
            </a:r>
            <a:endParaRPr lang="en-US" sz="1400" b="1" dirty="0">
              <a:solidFill>
                <a:schemeClr val="bg1"/>
              </a:solidFill>
            </a:endParaRPr>
          </a:p>
        </p:txBody>
      </p:sp>
      <p:sp>
        <p:nvSpPr>
          <p:cNvPr id="8" name="TextBox 7"/>
          <p:cNvSpPr txBox="1"/>
          <p:nvPr/>
        </p:nvSpPr>
        <p:spPr>
          <a:xfrm>
            <a:off x="6172200" y="1676400"/>
            <a:ext cx="2686000" cy="261610"/>
          </a:xfrm>
          <a:prstGeom prst="rect">
            <a:avLst/>
          </a:prstGeom>
          <a:noFill/>
        </p:spPr>
        <p:txBody>
          <a:bodyPr wrap="square" rtlCol="0">
            <a:spAutoFit/>
          </a:bodyPr>
          <a:lstStyle/>
          <a:p>
            <a:pPr lvl="0"/>
            <a:r>
              <a:rPr lang="en-US" sz="1100" dirty="0">
                <a:solidFill>
                  <a:schemeClr val="bg1"/>
                </a:solidFill>
              </a:rPr>
              <a:t>Multiple MediaTube + MediaLMS </a:t>
            </a:r>
            <a:r>
              <a:rPr lang="en-US" sz="1100" dirty="0" smtClean="0">
                <a:solidFill>
                  <a:schemeClr val="bg1"/>
                </a:solidFill>
              </a:rPr>
              <a:t>Channels</a:t>
            </a:r>
            <a:endParaRPr lang="en-US" dirty="0">
              <a:solidFill>
                <a:schemeClr val="bg1"/>
              </a:solidFill>
            </a:endParaRPr>
          </a:p>
        </p:txBody>
      </p:sp>
      <p:sp>
        <p:nvSpPr>
          <p:cNvPr id="59" name="TextBox 58"/>
          <p:cNvSpPr txBox="1"/>
          <p:nvPr/>
        </p:nvSpPr>
        <p:spPr>
          <a:xfrm>
            <a:off x="1524000" y="1380290"/>
            <a:ext cx="22098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Administrators</a:t>
            </a:r>
            <a:endParaRPr lang="en-US" dirty="0"/>
          </a:p>
        </p:txBody>
      </p:sp>
      <p:sp>
        <p:nvSpPr>
          <p:cNvPr id="60" name="TextBox 59"/>
          <p:cNvSpPr txBox="1"/>
          <p:nvPr/>
        </p:nvSpPr>
        <p:spPr>
          <a:xfrm>
            <a:off x="1505739" y="2658839"/>
            <a:ext cx="2209800" cy="369332"/>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Managers</a:t>
            </a:r>
            <a:endParaRPr lang="en-US" dirty="0"/>
          </a:p>
        </p:txBody>
      </p:sp>
      <p:sp>
        <p:nvSpPr>
          <p:cNvPr id="61" name="TextBox 60"/>
          <p:cNvSpPr txBox="1"/>
          <p:nvPr/>
        </p:nvSpPr>
        <p:spPr>
          <a:xfrm>
            <a:off x="1564970" y="3671256"/>
            <a:ext cx="2487259"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Moderators</a:t>
            </a:r>
            <a:endParaRPr lang="en-US" dirty="0"/>
          </a:p>
        </p:txBody>
      </p:sp>
      <p:sp>
        <p:nvSpPr>
          <p:cNvPr id="62" name="TextBox 61"/>
          <p:cNvSpPr txBox="1"/>
          <p:nvPr/>
        </p:nvSpPr>
        <p:spPr>
          <a:xfrm>
            <a:off x="1537290" y="4283637"/>
            <a:ext cx="22098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Contributors</a:t>
            </a:r>
            <a:endParaRPr lang="en-US" dirty="0"/>
          </a:p>
        </p:txBody>
      </p:sp>
      <p:sp>
        <p:nvSpPr>
          <p:cNvPr id="63" name="TextBox 62"/>
          <p:cNvSpPr txBox="1"/>
          <p:nvPr/>
        </p:nvSpPr>
        <p:spPr>
          <a:xfrm>
            <a:off x="1537290" y="5056291"/>
            <a:ext cx="3208561"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Viewers &amp; Learners</a:t>
            </a:r>
            <a:endParaRPr lang="en-US" dirty="0"/>
          </a:p>
        </p:txBody>
      </p:sp>
      <p:sp>
        <p:nvSpPr>
          <p:cNvPr id="71" name="TextBox 70"/>
          <p:cNvSpPr txBox="1"/>
          <p:nvPr/>
        </p:nvSpPr>
        <p:spPr>
          <a:xfrm>
            <a:off x="1676400" y="617829"/>
            <a:ext cx="1905000" cy="369332"/>
          </a:xfrm>
          <a:prstGeom prst="rect">
            <a:avLst/>
          </a:prstGeom>
          <a:solidFill>
            <a:schemeClr val="accent1"/>
          </a:solidFill>
        </p:spPr>
        <p:txBody>
          <a:bodyPr wrap="square" rtlCol="0">
            <a:spAutoFit/>
          </a:bodyPr>
          <a:lstStyle/>
          <a:p>
            <a:pPr algn="ctr"/>
            <a:r>
              <a:rPr lang="en-US" dirty="0" smtClean="0">
                <a:solidFill>
                  <a:schemeClr val="bg1"/>
                </a:solidFill>
              </a:rPr>
              <a:t>Roles</a:t>
            </a:r>
            <a:endParaRPr lang="en-US" dirty="0">
              <a:solidFill>
                <a:schemeClr val="bg1"/>
              </a:solidFill>
            </a:endParaRPr>
          </a:p>
        </p:txBody>
      </p:sp>
      <p:sp>
        <p:nvSpPr>
          <p:cNvPr id="72" name="TextBox 71"/>
          <p:cNvSpPr txBox="1"/>
          <p:nvPr/>
        </p:nvSpPr>
        <p:spPr>
          <a:xfrm>
            <a:off x="120134" y="987161"/>
            <a:ext cx="923330" cy="4633882"/>
          </a:xfrm>
          <a:prstGeom prst="rect">
            <a:avLst/>
          </a:prstGeom>
          <a:noFill/>
        </p:spPr>
        <p:txBody>
          <a:bodyPr vert="vert270" wrap="square" rtlCol="0" anchor="ctr">
            <a:spAutoFit/>
          </a:bodyPr>
          <a:lstStyle/>
          <a:p>
            <a:pPr algn="ctr">
              <a:lnSpc>
                <a:spcPct val="200000"/>
              </a:lnSpc>
            </a:pPr>
            <a:r>
              <a:rPr lang="en-US" sz="2400" dirty="0" smtClean="0">
                <a:hlinkClick r:id="rId16"/>
              </a:rPr>
              <a:t>Click here for Live </a:t>
            </a:r>
            <a:r>
              <a:rPr lang="en-US" sz="2400" dirty="0">
                <a:hlinkClick r:id="rId16"/>
              </a:rPr>
              <a:t>D</a:t>
            </a:r>
            <a:r>
              <a:rPr lang="en-US" sz="2400" dirty="0" smtClean="0">
                <a:hlinkClick r:id="rId16"/>
              </a:rPr>
              <a:t>emo </a:t>
            </a:r>
            <a:endParaRPr lang="en-US" sz="2400" dirty="0"/>
          </a:p>
        </p:txBody>
      </p:sp>
      <p:sp>
        <p:nvSpPr>
          <p:cNvPr id="57" name="TextBox 56"/>
          <p:cNvSpPr txBox="1"/>
          <p:nvPr/>
        </p:nvSpPr>
        <p:spPr>
          <a:xfrm>
            <a:off x="5597765" y="2630310"/>
            <a:ext cx="1062643" cy="523220"/>
          </a:xfrm>
          <a:prstGeom prst="rect">
            <a:avLst/>
          </a:prstGeom>
          <a:noFill/>
        </p:spPr>
        <p:txBody>
          <a:bodyPr wrap="square" rtlCol="0">
            <a:spAutoFit/>
          </a:bodyPr>
          <a:lstStyle/>
          <a:p>
            <a:pPr lvl="0" algn="ctr"/>
            <a:r>
              <a:rPr lang="en-US" sz="1400" b="1" dirty="0" smtClean="0">
                <a:solidFill>
                  <a:schemeClr val="bg1"/>
                </a:solidFill>
              </a:rPr>
              <a:t>Training</a:t>
            </a:r>
          </a:p>
          <a:p>
            <a:pPr lvl="0" algn="ctr"/>
            <a:r>
              <a:rPr lang="en-US" sz="1400" b="1" dirty="0" smtClean="0">
                <a:solidFill>
                  <a:schemeClr val="bg1"/>
                </a:solidFill>
              </a:rPr>
              <a:t>Portal</a:t>
            </a:r>
            <a:endParaRPr lang="en-US" sz="1400" b="1" dirty="0">
              <a:solidFill>
                <a:schemeClr val="bg1"/>
              </a:solidFill>
            </a:endParaRPr>
          </a:p>
        </p:txBody>
      </p:sp>
      <p:sp>
        <p:nvSpPr>
          <p:cNvPr id="58" name="TextBox 57"/>
          <p:cNvSpPr txBox="1"/>
          <p:nvPr/>
        </p:nvSpPr>
        <p:spPr>
          <a:xfrm>
            <a:off x="7020738" y="2634054"/>
            <a:ext cx="1062643" cy="523220"/>
          </a:xfrm>
          <a:prstGeom prst="rect">
            <a:avLst/>
          </a:prstGeom>
          <a:noFill/>
        </p:spPr>
        <p:txBody>
          <a:bodyPr wrap="square" rtlCol="0">
            <a:spAutoFit/>
          </a:bodyPr>
          <a:lstStyle/>
          <a:p>
            <a:pPr lvl="0" algn="ctr"/>
            <a:r>
              <a:rPr lang="en-US" sz="1400" b="1" dirty="0" smtClean="0">
                <a:solidFill>
                  <a:schemeClr val="bg1"/>
                </a:solidFill>
              </a:rPr>
              <a:t>Employee</a:t>
            </a:r>
          </a:p>
          <a:p>
            <a:pPr lvl="0" algn="ctr"/>
            <a:r>
              <a:rPr lang="en-US" sz="1400" b="1" dirty="0" smtClean="0">
                <a:solidFill>
                  <a:schemeClr val="bg1"/>
                </a:solidFill>
              </a:rPr>
              <a:t>Voice</a:t>
            </a:r>
            <a:endParaRPr lang="en-US" sz="1400" b="1" dirty="0">
              <a:solidFill>
                <a:schemeClr val="bg1"/>
              </a:solidFill>
            </a:endParaRPr>
          </a:p>
        </p:txBody>
      </p:sp>
      <p:sp>
        <p:nvSpPr>
          <p:cNvPr id="64" name="TextBox 63"/>
          <p:cNvSpPr txBox="1"/>
          <p:nvPr/>
        </p:nvSpPr>
        <p:spPr>
          <a:xfrm>
            <a:off x="8427517" y="2645859"/>
            <a:ext cx="1062643" cy="307777"/>
          </a:xfrm>
          <a:prstGeom prst="rect">
            <a:avLst/>
          </a:prstGeom>
          <a:noFill/>
        </p:spPr>
        <p:txBody>
          <a:bodyPr wrap="square" rtlCol="0">
            <a:spAutoFit/>
          </a:bodyPr>
          <a:lstStyle/>
          <a:p>
            <a:pPr lvl="0" algn="ctr"/>
            <a:r>
              <a:rPr lang="en-US" sz="1400" b="1" dirty="0" smtClean="0"/>
              <a:t>Crew Portal</a:t>
            </a:r>
          </a:p>
        </p:txBody>
      </p:sp>
      <p:sp>
        <p:nvSpPr>
          <p:cNvPr id="65" name="TextBox 64"/>
          <p:cNvSpPr txBox="1"/>
          <p:nvPr/>
        </p:nvSpPr>
        <p:spPr>
          <a:xfrm>
            <a:off x="9851884" y="2645859"/>
            <a:ext cx="1062643" cy="523220"/>
          </a:xfrm>
          <a:prstGeom prst="rect">
            <a:avLst/>
          </a:prstGeom>
          <a:noFill/>
        </p:spPr>
        <p:txBody>
          <a:bodyPr wrap="square" rtlCol="0">
            <a:spAutoFit/>
          </a:bodyPr>
          <a:lstStyle/>
          <a:p>
            <a:pPr lvl="0" algn="ctr"/>
            <a:r>
              <a:rPr lang="en-US" sz="1400" b="1" dirty="0" smtClean="0"/>
              <a:t>Investor</a:t>
            </a:r>
          </a:p>
          <a:p>
            <a:pPr lvl="0" algn="ctr"/>
            <a:r>
              <a:rPr lang="en-US" sz="1400" b="1" dirty="0" smtClean="0"/>
              <a:t>Relations</a:t>
            </a:r>
            <a:endParaRPr lang="en-US" sz="1400" b="1" dirty="0"/>
          </a:p>
        </p:txBody>
      </p:sp>
    </p:spTree>
    <p:custDataLst>
      <p:tags r:id="rId1"/>
    </p:custDataLst>
    <p:extLst>
      <p:ext uri="{BB962C8B-B14F-4D97-AF65-F5344CB8AC3E}">
        <p14:creationId xmlns:p14="http://schemas.microsoft.com/office/powerpoint/2010/main" val="297235213"/>
      </p:ext>
    </p:extLst>
  </p:cSld>
  <p:clrMapOvr>
    <a:masterClrMapping/>
  </p:clrMapOvr>
  <mc:AlternateContent xmlns:mc="http://schemas.openxmlformats.org/markup-compatibility/2006" xmlns:p14="http://schemas.microsoft.com/office/powerpoint/2010/main">
    <mc:Choice Requires="p14">
      <p:transition spd="slow" p14:dur="2000" advTm="20819"/>
    </mc:Choice>
    <mc:Fallback xmlns="">
      <p:transition spd="slow" advTm="208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Graphic spid="2" grpId="1">
        <p:bldAsOne/>
      </p:bldGraphic>
      <p:bldP spid="44" grpId="0"/>
      <p:bldP spid="59" grpId="0"/>
      <p:bldP spid="60" grpId="0"/>
      <p:bldP spid="61" grpId="0"/>
      <p:bldP spid="62" grpId="0"/>
      <p:bldP spid="63" grpId="0"/>
      <p:bldP spid="71" grpId="0" animBg="1"/>
      <p:bldP spid="57" grpId="0"/>
      <p:bldP spid="58" grpId="0"/>
      <p:bldP spid="64" grpId="0"/>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272286"/>
            <a:ext cx="3200400" cy="1156714"/>
          </a:xfrm>
        </p:spPr>
        <p:txBody>
          <a:bodyPr>
            <a:normAutofit/>
          </a:bodyPr>
          <a:lstStyle/>
          <a:p>
            <a:r>
              <a:rPr lang="en-US" dirty="0"/>
              <a:t>Live Webcast Settings</a:t>
            </a:r>
          </a:p>
        </p:txBody>
      </p:sp>
      <p:sp>
        <p:nvSpPr>
          <p:cNvPr id="8" name="Text Placeholder 4"/>
          <p:cNvSpPr txBox="1">
            <a:spLocks/>
          </p:cNvSpPr>
          <p:nvPr/>
        </p:nvSpPr>
        <p:spPr>
          <a:xfrm>
            <a:off x="457200" y="3535680"/>
            <a:ext cx="3200400" cy="9601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400" dirty="0"/>
              <a:t>4. Live Session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600200"/>
            <a:ext cx="8077200" cy="4084876"/>
          </a:xfrm>
          <a:prstGeom prst="rect">
            <a:avLst/>
          </a:prstGeom>
        </p:spPr>
      </p:pic>
    </p:spTree>
    <p:extLst>
      <p:ext uri="{BB962C8B-B14F-4D97-AF65-F5344CB8AC3E}">
        <p14:creationId xmlns:p14="http://schemas.microsoft.com/office/powerpoint/2010/main" val="2798045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272286"/>
            <a:ext cx="3200400" cy="1156714"/>
          </a:xfrm>
        </p:spPr>
        <p:txBody>
          <a:bodyPr>
            <a:normAutofit/>
          </a:bodyPr>
          <a:lstStyle/>
          <a:p>
            <a:r>
              <a:rPr lang="en-US" dirty="0"/>
              <a:t>Live Webcast Settings</a:t>
            </a:r>
          </a:p>
        </p:txBody>
      </p:sp>
      <p:sp>
        <p:nvSpPr>
          <p:cNvPr id="8" name="Text Placeholder 4"/>
          <p:cNvSpPr txBox="1">
            <a:spLocks/>
          </p:cNvSpPr>
          <p:nvPr/>
        </p:nvSpPr>
        <p:spPr>
          <a:xfrm>
            <a:off x="457200" y="3535680"/>
            <a:ext cx="3200400" cy="9601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400" dirty="0" smtClean="0"/>
              <a:t>5. Other</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47800"/>
            <a:ext cx="8077200" cy="4084876"/>
          </a:xfrm>
          <a:prstGeom prst="rect">
            <a:avLst/>
          </a:prstGeom>
        </p:spPr>
      </p:pic>
      <p:pic>
        <p:nvPicPr>
          <p:cNvPr id="6" name="Picture 5"/>
          <p:cNvPicPr>
            <a:picLocks noChangeAspect="1"/>
          </p:cNvPicPr>
          <p:nvPr/>
        </p:nvPicPr>
        <p:blipFill>
          <a:blip r:embed="rId3"/>
          <a:stretch>
            <a:fillRect/>
          </a:stretch>
        </p:blipFill>
        <p:spPr>
          <a:xfrm rot="60000">
            <a:off x="9754213" y="4881460"/>
            <a:ext cx="535978" cy="224621"/>
          </a:xfrm>
          <a:prstGeom prst="rect">
            <a:avLst/>
          </a:prstGeom>
        </p:spPr>
      </p:pic>
    </p:spTree>
    <p:extLst>
      <p:ext uri="{BB962C8B-B14F-4D97-AF65-F5344CB8AC3E}">
        <p14:creationId xmlns:p14="http://schemas.microsoft.com/office/powerpoint/2010/main" val="412949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0"/>
            <a:ext cx="6666824" cy="6858000"/>
          </a:xfrm>
          <a:prstGeom prst="rect">
            <a:avLst/>
          </a:prstGeom>
        </p:spPr>
      </p:pic>
      <p:sp>
        <p:nvSpPr>
          <p:cNvPr id="5" name="Title 2"/>
          <p:cNvSpPr>
            <a:spLocks noGrp="1"/>
          </p:cNvSpPr>
          <p:nvPr>
            <p:ph type="title"/>
          </p:nvPr>
        </p:nvSpPr>
        <p:spPr>
          <a:xfrm>
            <a:off x="457200" y="2500886"/>
            <a:ext cx="3200400" cy="1156714"/>
          </a:xfrm>
        </p:spPr>
        <p:txBody>
          <a:bodyPr>
            <a:normAutofit/>
          </a:bodyPr>
          <a:lstStyle/>
          <a:p>
            <a:r>
              <a:rPr lang="en-US" dirty="0"/>
              <a:t>Live Webcast Session Created</a:t>
            </a:r>
          </a:p>
        </p:txBody>
      </p:sp>
      <p:pic>
        <p:nvPicPr>
          <p:cNvPr id="6" name="Picture 5"/>
          <p:cNvPicPr>
            <a:picLocks noChangeAspect="1"/>
          </p:cNvPicPr>
          <p:nvPr/>
        </p:nvPicPr>
        <p:blipFill>
          <a:blip r:embed="rId3"/>
          <a:stretch>
            <a:fillRect/>
          </a:stretch>
        </p:blipFill>
        <p:spPr>
          <a:xfrm rot="60000">
            <a:off x="6777793" y="1066157"/>
            <a:ext cx="994509" cy="765873"/>
          </a:xfrm>
          <a:prstGeom prst="rect">
            <a:avLst/>
          </a:prstGeom>
        </p:spPr>
      </p:pic>
    </p:spTree>
    <p:extLst>
      <p:ext uri="{BB962C8B-B14F-4D97-AF65-F5344CB8AC3E}">
        <p14:creationId xmlns:p14="http://schemas.microsoft.com/office/powerpoint/2010/main" val="25576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219200"/>
            <a:ext cx="8077200" cy="4267200"/>
          </a:xfrm>
          <a:prstGeom prst="rect">
            <a:avLst/>
          </a:prstGeom>
        </p:spPr>
      </p:pic>
      <p:sp>
        <p:nvSpPr>
          <p:cNvPr id="9" name="Title 1"/>
          <p:cNvSpPr txBox="1">
            <a:spLocks/>
          </p:cNvSpPr>
          <p:nvPr/>
        </p:nvSpPr>
        <p:spPr>
          <a:xfrm>
            <a:off x="609600" y="1676400"/>
            <a:ext cx="3200400" cy="173735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Live Streaming Session with Chat </a:t>
            </a:r>
            <a:endParaRPr lang="en-US" dirty="0"/>
          </a:p>
        </p:txBody>
      </p:sp>
      <p:sp>
        <p:nvSpPr>
          <p:cNvPr id="10" name="Text Placeholder 4"/>
          <p:cNvSpPr>
            <a:spLocks noGrp="1"/>
          </p:cNvSpPr>
          <p:nvPr>
            <p:ph type="body" sz="half" idx="2"/>
          </p:nvPr>
        </p:nvSpPr>
        <p:spPr>
          <a:xfrm>
            <a:off x="609600" y="3688080"/>
            <a:ext cx="3200400" cy="960120"/>
          </a:xfrm>
        </p:spPr>
        <p:txBody>
          <a:bodyPr>
            <a:normAutofit fontScale="92500" lnSpcReduction="10000"/>
          </a:bodyPr>
          <a:lstStyle/>
          <a:p>
            <a:r>
              <a:rPr lang="en-US" dirty="0" smtClean="0"/>
              <a:t>Conduct unlimited Live Streaming Sessions</a:t>
            </a:r>
            <a:r>
              <a:rPr lang="en-US" dirty="0"/>
              <a:t> </a:t>
            </a:r>
            <a:r>
              <a:rPr lang="en-US" dirty="0" smtClean="0"/>
              <a:t>using VIDIZMO </a:t>
            </a:r>
          </a:p>
          <a:p>
            <a:r>
              <a:rPr lang="en-US" dirty="0" smtClean="0"/>
              <a:t>Include Chat, Twitter Feed, Yammer Feed to increase interactivity</a:t>
            </a:r>
            <a:endParaRPr lang="en-US" dirty="0"/>
          </a:p>
        </p:txBody>
      </p:sp>
    </p:spTree>
    <p:extLst>
      <p:ext uri="{BB962C8B-B14F-4D97-AF65-F5344CB8AC3E}">
        <p14:creationId xmlns:p14="http://schemas.microsoft.com/office/powerpoint/2010/main" val="33178876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362200"/>
            <a:ext cx="2909455" cy="1267100"/>
          </a:xfrm>
        </p:spPr>
        <p:txBody>
          <a:bodyPr>
            <a:normAutofit/>
          </a:bodyPr>
          <a:lstStyle/>
          <a:p>
            <a:r>
              <a:rPr lang="en-US" sz="4000" dirty="0" smtClean="0"/>
              <a:t>Create SCORM</a:t>
            </a:r>
            <a:endParaRPr lang="en-US" sz="4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pic>
        <p:nvPicPr>
          <p:cNvPr id="7" name="Picture 6"/>
          <p:cNvPicPr>
            <a:picLocks noChangeAspect="1"/>
          </p:cNvPicPr>
          <p:nvPr/>
        </p:nvPicPr>
        <p:blipFill>
          <a:blip r:embed="rId3"/>
          <a:stretch>
            <a:fillRect/>
          </a:stretch>
        </p:blipFill>
        <p:spPr>
          <a:xfrm>
            <a:off x="9067800" y="3200400"/>
            <a:ext cx="1676400" cy="1371600"/>
          </a:xfrm>
          <a:prstGeom prst="rect">
            <a:avLst/>
          </a:prstGeom>
        </p:spPr>
      </p:pic>
    </p:spTree>
    <p:extLst>
      <p:ext uri="{BB962C8B-B14F-4D97-AF65-F5344CB8AC3E}">
        <p14:creationId xmlns:p14="http://schemas.microsoft.com/office/powerpoint/2010/main" val="37711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828800"/>
            <a:ext cx="2909455" cy="1267100"/>
          </a:xfrm>
        </p:spPr>
        <p:txBody>
          <a:bodyPr>
            <a:normAutofit/>
          </a:bodyPr>
          <a:lstStyle/>
          <a:p>
            <a:r>
              <a:rPr lang="en-US" sz="4000" dirty="0" smtClean="0"/>
              <a:t>Creating SCORM</a:t>
            </a:r>
            <a:endParaRPr lang="en-US" sz="4000" dirty="0"/>
          </a:p>
        </p:txBody>
      </p:sp>
      <p:sp>
        <p:nvSpPr>
          <p:cNvPr id="8" name="Title 2"/>
          <p:cNvSpPr txBox="1">
            <a:spLocks/>
          </p:cNvSpPr>
          <p:nvPr/>
        </p:nvSpPr>
        <p:spPr>
          <a:xfrm>
            <a:off x="609600" y="2722843"/>
            <a:ext cx="3200400" cy="11567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1. Basic Settings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371600"/>
            <a:ext cx="8077200" cy="4073236"/>
          </a:xfrm>
          <a:prstGeom prst="rect">
            <a:avLst/>
          </a:prstGeom>
        </p:spPr>
      </p:pic>
    </p:spTree>
    <p:extLst>
      <p:ext uri="{BB962C8B-B14F-4D97-AF65-F5344CB8AC3E}">
        <p14:creationId xmlns:p14="http://schemas.microsoft.com/office/powerpoint/2010/main" val="3017569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828800"/>
            <a:ext cx="2909455" cy="1267100"/>
          </a:xfrm>
        </p:spPr>
        <p:txBody>
          <a:bodyPr>
            <a:normAutofit/>
          </a:bodyPr>
          <a:lstStyle/>
          <a:p>
            <a:r>
              <a:rPr lang="en-US" sz="4000" dirty="0" smtClean="0"/>
              <a:t>Creating SCORM</a:t>
            </a:r>
            <a:endParaRPr lang="en-US" sz="4000" dirty="0"/>
          </a:p>
        </p:txBody>
      </p:sp>
      <p:sp>
        <p:nvSpPr>
          <p:cNvPr id="8" name="Title 2"/>
          <p:cNvSpPr txBox="1">
            <a:spLocks/>
          </p:cNvSpPr>
          <p:nvPr/>
        </p:nvSpPr>
        <p:spPr>
          <a:xfrm>
            <a:off x="609600" y="2722843"/>
            <a:ext cx="3200400" cy="11567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2. Publish Settings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47800"/>
            <a:ext cx="8077200" cy="4238754"/>
          </a:xfrm>
          <a:prstGeom prst="rect">
            <a:avLst/>
          </a:prstGeom>
        </p:spPr>
      </p:pic>
    </p:spTree>
    <p:extLst>
      <p:ext uri="{BB962C8B-B14F-4D97-AF65-F5344CB8AC3E}">
        <p14:creationId xmlns:p14="http://schemas.microsoft.com/office/powerpoint/2010/main" val="2388159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828800"/>
            <a:ext cx="2909455" cy="1267100"/>
          </a:xfrm>
        </p:spPr>
        <p:txBody>
          <a:bodyPr>
            <a:normAutofit/>
          </a:bodyPr>
          <a:lstStyle/>
          <a:p>
            <a:r>
              <a:rPr lang="en-US" sz="4000" dirty="0" smtClean="0"/>
              <a:t>Creating SCORM </a:t>
            </a:r>
            <a:endParaRPr lang="en-US" sz="4000" dirty="0"/>
          </a:p>
        </p:txBody>
      </p:sp>
      <p:sp>
        <p:nvSpPr>
          <p:cNvPr id="8" name="Title 2"/>
          <p:cNvSpPr txBox="1">
            <a:spLocks/>
          </p:cNvSpPr>
          <p:nvPr/>
        </p:nvSpPr>
        <p:spPr>
          <a:xfrm>
            <a:off x="609600" y="2722843"/>
            <a:ext cx="3200400" cy="11567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3. Access Settings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219200"/>
            <a:ext cx="8077200" cy="4287065"/>
          </a:xfrm>
          <a:prstGeom prst="rect">
            <a:avLst/>
          </a:prstGeom>
        </p:spPr>
      </p:pic>
    </p:spTree>
    <p:extLst>
      <p:ext uri="{BB962C8B-B14F-4D97-AF65-F5344CB8AC3E}">
        <p14:creationId xmlns:p14="http://schemas.microsoft.com/office/powerpoint/2010/main" val="5712975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514600"/>
            <a:ext cx="2909455" cy="1267100"/>
          </a:xfrm>
        </p:spPr>
        <p:txBody>
          <a:bodyPr>
            <a:normAutofit/>
          </a:bodyPr>
          <a:lstStyle/>
          <a:p>
            <a:r>
              <a:rPr lang="en-US" sz="4000" dirty="0" smtClean="0"/>
              <a:t>SCORM Created</a:t>
            </a:r>
            <a:endParaRPr lang="en-US" sz="4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0"/>
            <a:ext cx="6794238" cy="6858000"/>
          </a:xfrm>
          <a:prstGeom prst="rect">
            <a:avLst/>
          </a:prstGeom>
        </p:spPr>
      </p:pic>
    </p:spTree>
    <p:extLst>
      <p:ext uri="{BB962C8B-B14F-4D97-AF65-F5344CB8AC3E}">
        <p14:creationId xmlns:p14="http://schemas.microsoft.com/office/powerpoint/2010/main" val="1438312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828800"/>
            <a:ext cx="2909455" cy="1267100"/>
          </a:xfrm>
        </p:spPr>
        <p:txBody>
          <a:bodyPr>
            <a:normAutofit/>
          </a:bodyPr>
          <a:lstStyle/>
          <a:p>
            <a:r>
              <a:rPr lang="en-US" sz="4000" dirty="0" smtClean="0"/>
              <a:t>SCORM</a:t>
            </a:r>
            <a:endParaRPr lang="en-US" sz="4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0"/>
            <a:ext cx="6922971" cy="6858000"/>
          </a:xfrm>
          <a:prstGeom prst="rect">
            <a:avLst/>
          </a:prstGeom>
        </p:spPr>
      </p:pic>
      <p:sp>
        <p:nvSpPr>
          <p:cNvPr id="8" name="Title 2"/>
          <p:cNvSpPr txBox="1">
            <a:spLocks/>
          </p:cNvSpPr>
          <p:nvPr/>
        </p:nvSpPr>
        <p:spPr>
          <a:xfrm>
            <a:off x="609600" y="2722843"/>
            <a:ext cx="3200400" cy="11567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Launch Module</a:t>
            </a:r>
            <a:endParaRPr lang="en-US" sz="2400" dirty="0"/>
          </a:p>
        </p:txBody>
      </p:sp>
    </p:spTree>
    <p:extLst>
      <p:ext uri="{BB962C8B-B14F-4D97-AF65-F5344CB8AC3E}">
        <p14:creationId xmlns:p14="http://schemas.microsoft.com/office/powerpoint/2010/main" val="2102518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51"/>
            <a:ext cx="12192000" cy="6858000"/>
          </a:xfrm>
          <a:prstGeom prst="rect">
            <a:avLst/>
          </a:prstGeom>
        </p:spPr>
      </p:pic>
      <p:sp>
        <p:nvSpPr>
          <p:cNvPr id="6" name="TextBox 5"/>
          <p:cNvSpPr txBox="1"/>
          <p:nvPr/>
        </p:nvSpPr>
        <p:spPr>
          <a:xfrm>
            <a:off x="2223715" y="7951"/>
            <a:ext cx="7744570" cy="523220"/>
          </a:xfrm>
          <a:prstGeom prst="rect">
            <a:avLst/>
          </a:prstGeom>
          <a:noFill/>
        </p:spPr>
        <p:txBody>
          <a:bodyPr wrap="square" rtlCol="0">
            <a:spAutoFit/>
          </a:bodyPr>
          <a:lstStyle/>
          <a:p>
            <a:pPr algn="ctr"/>
            <a:r>
              <a:rPr lang="en-US" sz="2800" dirty="0" smtClean="0"/>
              <a:t>VIDIZMO On-Demand Streaming</a:t>
            </a:r>
            <a:endParaRPr lang="en-US" sz="2800" dirty="0"/>
          </a:p>
        </p:txBody>
      </p:sp>
    </p:spTree>
    <p:extLst>
      <p:ext uri="{BB962C8B-B14F-4D97-AF65-F5344CB8AC3E}">
        <p14:creationId xmlns:p14="http://schemas.microsoft.com/office/powerpoint/2010/main" val="967678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4268191755"/>
              </p:ext>
            </p:extLst>
          </p:nvPr>
        </p:nvGraphicFramePr>
        <p:xfrm>
          <a:off x="4114800" y="1676400"/>
          <a:ext cx="7992328" cy="4114800"/>
        </p:xfrm>
        <a:graphic>
          <a:graphicData uri="http://schemas.openxmlformats.org/presentationml/2006/ole">
            <mc:AlternateContent xmlns:mc="http://schemas.openxmlformats.org/markup-compatibility/2006">
              <mc:Choice xmlns:v="urn:schemas-microsoft-com:vml" Requires="v">
                <p:oleObj spid="_x0000_s1074" name="Image" r:id="rId3" imgW="22120560" imgH="11390400" progId="Photoshop.Image.16">
                  <p:embed/>
                </p:oleObj>
              </mc:Choice>
              <mc:Fallback>
                <p:oleObj name="Image" r:id="rId3" imgW="22120560" imgH="11390400" progId="Photoshop.Image.16">
                  <p:embed/>
                  <p:pic>
                    <p:nvPicPr>
                      <p:cNvPr id="0" name=""/>
                      <p:cNvPicPr/>
                      <p:nvPr/>
                    </p:nvPicPr>
                    <p:blipFill>
                      <a:blip r:embed="rId4"/>
                      <a:stretch>
                        <a:fillRect/>
                      </a:stretch>
                    </p:blipFill>
                    <p:spPr>
                      <a:xfrm>
                        <a:off x="4114800" y="1676400"/>
                        <a:ext cx="7992328" cy="4114800"/>
                      </a:xfrm>
                      <a:prstGeom prst="rect">
                        <a:avLst/>
                      </a:prstGeom>
                    </p:spPr>
                  </p:pic>
                </p:oleObj>
              </mc:Fallback>
            </mc:AlternateContent>
          </a:graphicData>
        </a:graphic>
      </p:graphicFrame>
      <p:sp>
        <p:nvSpPr>
          <p:cNvPr id="9" name="Title 2"/>
          <p:cNvSpPr>
            <a:spLocks noGrp="1"/>
          </p:cNvSpPr>
          <p:nvPr>
            <p:ph type="title"/>
          </p:nvPr>
        </p:nvSpPr>
        <p:spPr>
          <a:xfrm>
            <a:off x="609600" y="1905000"/>
            <a:ext cx="3200400" cy="1156714"/>
          </a:xfrm>
        </p:spPr>
        <p:txBody>
          <a:bodyPr>
            <a:normAutofit/>
          </a:bodyPr>
          <a:lstStyle/>
          <a:p>
            <a:r>
              <a:rPr lang="en-US" dirty="0" smtClean="0"/>
              <a:t>SCORM Playback</a:t>
            </a:r>
            <a:endParaRPr lang="en-US" dirty="0"/>
          </a:p>
        </p:txBody>
      </p:sp>
      <p:sp>
        <p:nvSpPr>
          <p:cNvPr id="10" name="Title 2"/>
          <p:cNvSpPr txBox="1">
            <a:spLocks/>
          </p:cNvSpPr>
          <p:nvPr/>
        </p:nvSpPr>
        <p:spPr>
          <a:xfrm>
            <a:off x="609600" y="2722843"/>
            <a:ext cx="3200400" cy="11567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Launch Module</a:t>
            </a:r>
            <a:endParaRPr lang="en-US" sz="2400" dirty="0"/>
          </a:p>
        </p:txBody>
      </p:sp>
    </p:spTree>
    <p:extLst>
      <p:ext uri="{BB962C8B-B14F-4D97-AF65-F5344CB8AC3E}">
        <p14:creationId xmlns:p14="http://schemas.microsoft.com/office/powerpoint/2010/main" val="34965255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362200"/>
            <a:ext cx="2909455" cy="1267100"/>
          </a:xfrm>
        </p:spPr>
        <p:txBody>
          <a:bodyPr>
            <a:normAutofit/>
          </a:bodyPr>
          <a:lstStyle/>
          <a:p>
            <a:r>
              <a:rPr lang="en-US" sz="4000" dirty="0" smtClean="0"/>
              <a:t>Create SCORM</a:t>
            </a:r>
            <a:endParaRPr lang="en-US" sz="4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pic>
        <p:nvPicPr>
          <p:cNvPr id="7" name="Picture 6"/>
          <p:cNvPicPr>
            <a:picLocks noChangeAspect="1"/>
          </p:cNvPicPr>
          <p:nvPr/>
        </p:nvPicPr>
        <p:blipFill>
          <a:blip r:embed="rId3"/>
          <a:stretch>
            <a:fillRect/>
          </a:stretch>
        </p:blipFill>
        <p:spPr>
          <a:xfrm>
            <a:off x="5562600" y="4648200"/>
            <a:ext cx="1600200" cy="1371600"/>
          </a:xfrm>
          <a:prstGeom prst="rect">
            <a:avLst/>
          </a:prstGeom>
        </p:spPr>
      </p:pic>
    </p:spTree>
    <p:extLst>
      <p:ext uri="{BB962C8B-B14F-4D97-AF65-F5344CB8AC3E}">
        <p14:creationId xmlns:p14="http://schemas.microsoft.com/office/powerpoint/2010/main" val="47636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133600"/>
            <a:ext cx="2909455" cy="2105300"/>
          </a:xfrm>
        </p:spPr>
        <p:txBody>
          <a:bodyPr>
            <a:normAutofit fontScale="90000"/>
          </a:bodyPr>
          <a:lstStyle/>
          <a:p>
            <a:r>
              <a:rPr lang="en-US" sz="4000" dirty="0"/>
              <a:t>Creating a Quiz</a:t>
            </a:r>
            <a:br>
              <a:rPr lang="en-US" sz="4000" dirty="0"/>
            </a:br>
            <a:r>
              <a:rPr lang="en-US" sz="4000" dirty="0"/>
              <a:t>Add Single &amp; Multiple Type</a:t>
            </a:r>
            <a:br>
              <a:rPr lang="en-US" sz="4000" dirty="0"/>
            </a:br>
            <a:r>
              <a:rPr lang="en-US" sz="4000" dirty="0"/>
              <a:t>Questions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8256" y="0"/>
            <a:ext cx="6179344" cy="6858000"/>
          </a:xfrm>
          <a:prstGeom prst="rect">
            <a:avLst/>
          </a:prstGeom>
        </p:spPr>
      </p:pic>
      <p:pic>
        <p:nvPicPr>
          <p:cNvPr id="4" name="Picture 3"/>
          <p:cNvPicPr>
            <a:picLocks noChangeAspect="1"/>
          </p:cNvPicPr>
          <p:nvPr/>
        </p:nvPicPr>
        <p:blipFill>
          <a:blip r:embed="rId3"/>
          <a:stretch>
            <a:fillRect/>
          </a:stretch>
        </p:blipFill>
        <p:spPr>
          <a:xfrm rot="60000">
            <a:off x="6172169" y="763294"/>
            <a:ext cx="304754" cy="156099"/>
          </a:xfrm>
          <a:prstGeom prst="rect">
            <a:avLst/>
          </a:prstGeom>
        </p:spPr>
      </p:pic>
    </p:spTree>
    <p:extLst>
      <p:ext uri="{BB962C8B-B14F-4D97-AF65-F5344CB8AC3E}">
        <p14:creationId xmlns:p14="http://schemas.microsoft.com/office/powerpoint/2010/main" val="83071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3048000"/>
            <a:ext cx="2909455" cy="657500"/>
          </a:xfrm>
        </p:spPr>
        <p:txBody>
          <a:bodyPr>
            <a:normAutofit/>
          </a:bodyPr>
          <a:lstStyle/>
          <a:p>
            <a:r>
              <a:rPr lang="en-US" sz="4000" dirty="0" smtClean="0"/>
              <a:t>Quiz Settings</a:t>
            </a:r>
            <a:endParaRPr lang="en-US" sz="4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600200"/>
            <a:ext cx="8077200" cy="4126490"/>
          </a:xfrm>
          <a:prstGeom prst="rect">
            <a:avLst/>
          </a:prstGeom>
        </p:spPr>
      </p:pic>
      <p:pic>
        <p:nvPicPr>
          <p:cNvPr id="7" name="Picture 6"/>
          <p:cNvPicPr>
            <a:picLocks noChangeAspect="1"/>
          </p:cNvPicPr>
          <p:nvPr/>
        </p:nvPicPr>
        <p:blipFill>
          <a:blip r:embed="rId3"/>
          <a:stretch>
            <a:fillRect/>
          </a:stretch>
        </p:blipFill>
        <p:spPr>
          <a:xfrm rot="60000">
            <a:off x="4497139" y="2622555"/>
            <a:ext cx="304754" cy="156099"/>
          </a:xfrm>
          <a:prstGeom prst="rect">
            <a:avLst/>
          </a:prstGeom>
        </p:spPr>
      </p:pic>
    </p:spTree>
    <p:extLst>
      <p:ext uri="{BB962C8B-B14F-4D97-AF65-F5344CB8AC3E}">
        <p14:creationId xmlns:p14="http://schemas.microsoft.com/office/powerpoint/2010/main" val="24533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Creating a Quiz</a:t>
            </a:r>
            <a:br>
              <a:rPr lang="en-US" dirty="0" smtClean="0"/>
            </a:br>
            <a:r>
              <a:rPr lang="en-US" dirty="0" smtClean="0"/>
              <a:t>Basic Settings</a:t>
            </a:r>
            <a:endParaRPr lang="en-US" dirty="0"/>
          </a:p>
        </p:txBody>
      </p:sp>
      <p:sp>
        <p:nvSpPr>
          <p:cNvPr id="7" name="Text Placeholder 4"/>
          <p:cNvSpPr>
            <a:spLocks noGrp="1"/>
          </p:cNvSpPr>
          <p:nvPr>
            <p:ph type="body" sz="half" idx="2"/>
          </p:nvPr>
        </p:nvSpPr>
        <p:spPr>
          <a:xfrm>
            <a:off x="457200" y="3482254"/>
            <a:ext cx="3200400" cy="960120"/>
          </a:xfrm>
        </p:spPr>
        <p:txBody>
          <a:bodyPr/>
          <a:lstStyle/>
          <a:p>
            <a:r>
              <a:rPr lang="en-US" dirty="0" smtClean="0"/>
              <a:t>Give your Quiz a Title, Assign it to a Category, Add Tags, Description and Image</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295400"/>
            <a:ext cx="8074880" cy="4252153"/>
          </a:xfrm>
          <a:prstGeom prst="rect">
            <a:avLst/>
          </a:prstGeom>
        </p:spPr>
      </p:pic>
    </p:spTree>
    <p:extLst>
      <p:ext uri="{BB962C8B-B14F-4D97-AF65-F5344CB8AC3E}">
        <p14:creationId xmlns:p14="http://schemas.microsoft.com/office/powerpoint/2010/main" val="14796092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Creating a Quiz</a:t>
            </a:r>
            <a:br>
              <a:rPr lang="en-US" dirty="0" smtClean="0"/>
            </a:br>
            <a:r>
              <a:rPr lang="en-US" dirty="0" smtClean="0"/>
              <a:t>Publish Settings</a:t>
            </a:r>
            <a:endParaRPr lang="en-US" dirty="0"/>
          </a:p>
        </p:txBody>
      </p:sp>
      <p:sp>
        <p:nvSpPr>
          <p:cNvPr id="7" name="Text Placeholder 4"/>
          <p:cNvSpPr>
            <a:spLocks noGrp="1"/>
          </p:cNvSpPr>
          <p:nvPr>
            <p:ph type="body" sz="half" idx="2"/>
          </p:nvPr>
        </p:nvSpPr>
        <p:spPr>
          <a:xfrm>
            <a:off x="457200" y="3482254"/>
            <a:ext cx="3200400" cy="960120"/>
          </a:xfrm>
        </p:spPr>
        <p:txBody>
          <a:bodyPr/>
          <a:lstStyle/>
          <a:p>
            <a:r>
              <a:rPr lang="en-US" dirty="0" smtClean="0"/>
              <a:t>Give your Quiz a Title, Assign it to a Category, Add Tags, Description and Image</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47800"/>
            <a:ext cx="8077200" cy="4084493"/>
          </a:xfrm>
          <a:prstGeom prst="rect">
            <a:avLst/>
          </a:prstGeom>
        </p:spPr>
      </p:pic>
    </p:spTree>
    <p:extLst>
      <p:ext uri="{BB962C8B-B14F-4D97-AF65-F5344CB8AC3E}">
        <p14:creationId xmlns:p14="http://schemas.microsoft.com/office/powerpoint/2010/main" val="35698058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Creating a Quiz</a:t>
            </a:r>
            <a:br>
              <a:rPr lang="en-US" dirty="0" smtClean="0"/>
            </a:br>
            <a:r>
              <a:rPr lang="en-US" dirty="0" smtClean="0"/>
              <a:t>Access Settings</a:t>
            </a:r>
            <a:endParaRPr lang="en-US" dirty="0"/>
          </a:p>
        </p:txBody>
      </p:sp>
      <p:sp>
        <p:nvSpPr>
          <p:cNvPr id="7" name="Text Placeholder 4"/>
          <p:cNvSpPr>
            <a:spLocks noGrp="1"/>
          </p:cNvSpPr>
          <p:nvPr>
            <p:ph type="body" sz="half" idx="2"/>
          </p:nvPr>
        </p:nvSpPr>
        <p:spPr>
          <a:xfrm>
            <a:off x="457200" y="3482254"/>
            <a:ext cx="3200400" cy="960120"/>
          </a:xfrm>
        </p:spPr>
        <p:txBody>
          <a:bodyPr/>
          <a:lstStyle/>
          <a:p>
            <a:r>
              <a:rPr lang="en-US" dirty="0" smtClean="0"/>
              <a:t>Give your Quiz a Title, Assign it to a Category, Add Tags, Description and Image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061555"/>
            <a:ext cx="8077200" cy="4653445"/>
          </a:xfrm>
          <a:prstGeom prst="rect">
            <a:avLst/>
          </a:prstGeom>
        </p:spPr>
      </p:pic>
      <p:pic>
        <p:nvPicPr>
          <p:cNvPr id="8" name="Picture 7"/>
          <p:cNvPicPr>
            <a:picLocks noChangeAspect="1"/>
          </p:cNvPicPr>
          <p:nvPr/>
        </p:nvPicPr>
        <p:blipFill>
          <a:blip r:embed="rId3"/>
          <a:stretch>
            <a:fillRect/>
          </a:stretch>
        </p:blipFill>
        <p:spPr>
          <a:xfrm rot="60000">
            <a:off x="9905377" y="5182137"/>
            <a:ext cx="609507" cy="228033"/>
          </a:xfrm>
          <a:prstGeom prst="rect">
            <a:avLst/>
          </a:prstGeom>
        </p:spPr>
      </p:pic>
    </p:spTree>
    <p:extLst>
      <p:ext uri="{BB962C8B-B14F-4D97-AF65-F5344CB8AC3E}">
        <p14:creationId xmlns:p14="http://schemas.microsoft.com/office/powerpoint/2010/main" val="35009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25146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Created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0"/>
            <a:ext cx="6663447" cy="6858000"/>
          </a:xfrm>
          <a:prstGeom prst="rect">
            <a:avLst/>
          </a:prstGeom>
        </p:spPr>
      </p:pic>
      <p:pic>
        <p:nvPicPr>
          <p:cNvPr id="8" name="Picture 7"/>
          <p:cNvPicPr>
            <a:picLocks noChangeAspect="1"/>
          </p:cNvPicPr>
          <p:nvPr/>
        </p:nvPicPr>
        <p:blipFill>
          <a:blip r:embed="rId3"/>
          <a:stretch>
            <a:fillRect/>
          </a:stretch>
        </p:blipFill>
        <p:spPr>
          <a:xfrm>
            <a:off x="6781800" y="990600"/>
            <a:ext cx="990600" cy="838200"/>
          </a:xfrm>
          <a:prstGeom prst="rect">
            <a:avLst/>
          </a:prstGeom>
        </p:spPr>
      </p:pic>
    </p:spTree>
    <p:extLst>
      <p:ext uri="{BB962C8B-B14F-4D97-AF65-F5344CB8AC3E}">
        <p14:creationId xmlns:p14="http://schemas.microsoft.com/office/powerpoint/2010/main" val="10426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26670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Playback</a:t>
            </a:r>
          </a:p>
          <a:p>
            <a:r>
              <a:rPr lang="en-US" dirty="0" smtClean="0"/>
              <a:t>Start Now</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990600"/>
            <a:ext cx="8077200" cy="4800600"/>
          </a:xfrm>
          <a:prstGeom prst="rect">
            <a:avLst/>
          </a:prstGeom>
        </p:spPr>
      </p:pic>
      <p:pic>
        <p:nvPicPr>
          <p:cNvPr id="7" name="Picture 6"/>
          <p:cNvPicPr>
            <a:picLocks noChangeAspect="1"/>
          </p:cNvPicPr>
          <p:nvPr/>
        </p:nvPicPr>
        <p:blipFill>
          <a:blip r:embed="rId3"/>
          <a:stretch>
            <a:fillRect/>
          </a:stretch>
        </p:blipFill>
        <p:spPr>
          <a:xfrm>
            <a:off x="6858000" y="2429932"/>
            <a:ext cx="609600" cy="237067"/>
          </a:xfrm>
          <a:prstGeom prst="rect">
            <a:avLst/>
          </a:prstGeom>
        </p:spPr>
      </p:pic>
    </p:spTree>
    <p:extLst>
      <p:ext uri="{BB962C8B-B14F-4D97-AF65-F5344CB8AC3E}">
        <p14:creationId xmlns:p14="http://schemas.microsoft.com/office/powerpoint/2010/main" val="333165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2362200"/>
            <a:ext cx="3200400" cy="16764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Playback</a:t>
            </a:r>
          </a:p>
          <a:p>
            <a:r>
              <a:rPr lang="en-US" dirty="0" smtClean="0"/>
              <a:t>Single Choice Question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914400"/>
            <a:ext cx="8077200" cy="4876800"/>
          </a:xfrm>
          <a:prstGeom prst="rect">
            <a:avLst/>
          </a:prstGeom>
        </p:spPr>
      </p:pic>
      <p:pic>
        <p:nvPicPr>
          <p:cNvPr id="7" name="Picture 6"/>
          <p:cNvPicPr>
            <a:picLocks noChangeAspect="1"/>
          </p:cNvPicPr>
          <p:nvPr/>
        </p:nvPicPr>
        <p:blipFill>
          <a:blip r:embed="rId3"/>
          <a:stretch>
            <a:fillRect/>
          </a:stretch>
        </p:blipFill>
        <p:spPr>
          <a:xfrm>
            <a:off x="8382000" y="3174999"/>
            <a:ext cx="457200" cy="177801"/>
          </a:xfrm>
          <a:prstGeom prst="rect">
            <a:avLst/>
          </a:prstGeom>
        </p:spPr>
      </p:pic>
    </p:spTree>
    <p:extLst>
      <p:ext uri="{BB962C8B-B14F-4D97-AF65-F5344CB8AC3E}">
        <p14:creationId xmlns:p14="http://schemas.microsoft.com/office/powerpoint/2010/main" val="1747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28800" y="152400"/>
            <a:ext cx="7744570" cy="523220"/>
          </a:xfrm>
          <a:prstGeom prst="rect">
            <a:avLst/>
          </a:prstGeom>
          <a:noFill/>
        </p:spPr>
        <p:txBody>
          <a:bodyPr wrap="square" rtlCol="0">
            <a:spAutoFit/>
          </a:bodyPr>
          <a:lstStyle/>
          <a:p>
            <a:pPr algn="ctr"/>
            <a:r>
              <a:rPr lang="en-US" sz="2800" dirty="0" smtClean="0"/>
              <a:t>VIDIZMO Identity</a:t>
            </a:r>
            <a:endParaRPr lang="en-US" sz="2800" dirty="0"/>
          </a:p>
        </p:txBody>
      </p:sp>
    </p:spTree>
    <p:extLst>
      <p:ext uri="{BB962C8B-B14F-4D97-AF65-F5344CB8AC3E}">
        <p14:creationId xmlns:p14="http://schemas.microsoft.com/office/powerpoint/2010/main" val="22265045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2362200"/>
            <a:ext cx="3200400" cy="16764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Playback</a:t>
            </a:r>
          </a:p>
          <a:p>
            <a:r>
              <a:rPr lang="en-US" dirty="0" smtClean="0"/>
              <a:t>Multiple Choice Question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847" y="990600"/>
            <a:ext cx="8086153" cy="4844103"/>
          </a:xfrm>
          <a:prstGeom prst="rect">
            <a:avLst/>
          </a:prstGeom>
        </p:spPr>
      </p:pic>
      <p:pic>
        <p:nvPicPr>
          <p:cNvPr id="5" name="Picture 4"/>
          <p:cNvPicPr>
            <a:picLocks noChangeAspect="1"/>
          </p:cNvPicPr>
          <p:nvPr/>
        </p:nvPicPr>
        <p:blipFill>
          <a:blip r:embed="rId3"/>
          <a:stretch>
            <a:fillRect/>
          </a:stretch>
        </p:blipFill>
        <p:spPr>
          <a:xfrm>
            <a:off x="8382000" y="3230032"/>
            <a:ext cx="457200" cy="177801"/>
          </a:xfrm>
          <a:prstGeom prst="rect">
            <a:avLst/>
          </a:prstGeom>
        </p:spPr>
      </p:pic>
    </p:spTree>
    <p:extLst>
      <p:ext uri="{BB962C8B-B14F-4D97-AF65-F5344CB8AC3E}">
        <p14:creationId xmlns:p14="http://schemas.microsoft.com/office/powerpoint/2010/main" val="107382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2362200"/>
            <a:ext cx="3200400" cy="16764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Playback</a:t>
            </a:r>
          </a:p>
          <a:p>
            <a:r>
              <a:rPr lang="en-US" dirty="0" smtClean="0"/>
              <a:t>Continue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914400"/>
            <a:ext cx="8077200" cy="4876800"/>
          </a:xfrm>
          <a:prstGeom prst="rect">
            <a:avLst/>
          </a:prstGeom>
        </p:spPr>
      </p:pic>
      <p:pic>
        <p:nvPicPr>
          <p:cNvPr id="7" name="Picture 6"/>
          <p:cNvPicPr>
            <a:picLocks noChangeAspect="1"/>
          </p:cNvPicPr>
          <p:nvPr/>
        </p:nvPicPr>
        <p:blipFill>
          <a:blip r:embed="rId3"/>
          <a:stretch>
            <a:fillRect/>
          </a:stretch>
        </p:blipFill>
        <p:spPr>
          <a:xfrm>
            <a:off x="8382000" y="3174999"/>
            <a:ext cx="457200" cy="177801"/>
          </a:xfrm>
          <a:prstGeom prst="rect">
            <a:avLst/>
          </a:prstGeom>
        </p:spPr>
      </p:pic>
    </p:spTree>
    <p:extLst>
      <p:ext uri="{BB962C8B-B14F-4D97-AF65-F5344CB8AC3E}">
        <p14:creationId xmlns:p14="http://schemas.microsoft.com/office/powerpoint/2010/main" val="39927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2362200"/>
            <a:ext cx="3200400" cy="16764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Playback</a:t>
            </a:r>
          </a:p>
          <a:p>
            <a:r>
              <a:rPr lang="en-US" dirty="0" smtClean="0"/>
              <a:t>Continue</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009521"/>
            <a:ext cx="8077200" cy="4792983"/>
          </a:xfrm>
          <a:prstGeom prst="rect">
            <a:avLst/>
          </a:prstGeom>
        </p:spPr>
      </p:pic>
      <p:pic>
        <p:nvPicPr>
          <p:cNvPr id="5" name="Picture 4"/>
          <p:cNvPicPr>
            <a:picLocks noChangeAspect="1"/>
          </p:cNvPicPr>
          <p:nvPr/>
        </p:nvPicPr>
        <p:blipFill>
          <a:blip r:embed="rId3"/>
          <a:stretch>
            <a:fillRect/>
          </a:stretch>
        </p:blipFill>
        <p:spPr>
          <a:xfrm>
            <a:off x="8382000" y="3230032"/>
            <a:ext cx="457200" cy="177801"/>
          </a:xfrm>
          <a:prstGeom prst="rect">
            <a:avLst/>
          </a:prstGeom>
        </p:spPr>
      </p:pic>
    </p:spTree>
    <p:extLst>
      <p:ext uri="{BB962C8B-B14F-4D97-AF65-F5344CB8AC3E}">
        <p14:creationId xmlns:p14="http://schemas.microsoft.com/office/powerpoint/2010/main" val="214682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381000" y="2286000"/>
            <a:ext cx="3352800" cy="17526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Playback</a:t>
            </a:r>
          </a:p>
          <a:p>
            <a:r>
              <a:rPr lang="en-US" dirty="0" smtClean="0"/>
              <a:t>Review Questions Attempted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990600"/>
            <a:ext cx="8077200" cy="4857750"/>
          </a:xfrm>
          <a:prstGeom prst="rect">
            <a:avLst/>
          </a:prstGeom>
        </p:spPr>
      </p:pic>
      <p:pic>
        <p:nvPicPr>
          <p:cNvPr id="5" name="Picture 4"/>
          <p:cNvPicPr>
            <a:picLocks noChangeAspect="1"/>
          </p:cNvPicPr>
          <p:nvPr/>
        </p:nvPicPr>
        <p:blipFill>
          <a:blip r:embed="rId3"/>
          <a:stretch>
            <a:fillRect/>
          </a:stretch>
        </p:blipFill>
        <p:spPr>
          <a:xfrm>
            <a:off x="8382000" y="3230032"/>
            <a:ext cx="457200" cy="177801"/>
          </a:xfrm>
          <a:prstGeom prst="rect">
            <a:avLst/>
          </a:prstGeom>
        </p:spPr>
      </p:pic>
    </p:spTree>
    <p:extLst>
      <p:ext uri="{BB962C8B-B14F-4D97-AF65-F5344CB8AC3E}">
        <p14:creationId xmlns:p14="http://schemas.microsoft.com/office/powerpoint/2010/main" val="39103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2819400"/>
            <a:ext cx="3352800" cy="762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Quiz Completed</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990600"/>
            <a:ext cx="8077200" cy="4838740"/>
          </a:xfrm>
          <a:prstGeom prst="rect">
            <a:avLst/>
          </a:prstGeom>
        </p:spPr>
      </p:pic>
      <p:pic>
        <p:nvPicPr>
          <p:cNvPr id="5" name="Picture 4"/>
          <p:cNvPicPr>
            <a:picLocks noChangeAspect="1"/>
          </p:cNvPicPr>
          <p:nvPr/>
        </p:nvPicPr>
        <p:blipFill>
          <a:blip r:embed="rId3"/>
          <a:stretch>
            <a:fillRect/>
          </a:stretch>
        </p:blipFill>
        <p:spPr>
          <a:xfrm>
            <a:off x="6400800" y="2438401"/>
            <a:ext cx="1600200" cy="290945"/>
          </a:xfrm>
          <a:prstGeom prst="rect">
            <a:avLst/>
          </a:prstGeom>
        </p:spPr>
      </p:pic>
    </p:spTree>
    <p:extLst>
      <p:ext uri="{BB962C8B-B14F-4D97-AF65-F5344CB8AC3E}">
        <p14:creationId xmlns:p14="http://schemas.microsoft.com/office/powerpoint/2010/main" val="4932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pic>
        <p:nvPicPr>
          <p:cNvPr id="7" name="Picture 6"/>
          <p:cNvPicPr>
            <a:picLocks noChangeAspect="1"/>
          </p:cNvPicPr>
          <p:nvPr/>
        </p:nvPicPr>
        <p:blipFill>
          <a:blip r:embed="rId3"/>
          <a:stretch>
            <a:fillRect/>
          </a:stretch>
        </p:blipFill>
        <p:spPr>
          <a:xfrm>
            <a:off x="7353300" y="4648200"/>
            <a:ext cx="1600200" cy="1371600"/>
          </a:xfrm>
          <a:prstGeom prst="rect">
            <a:avLst/>
          </a:prstGeom>
        </p:spPr>
      </p:pic>
      <p:sp>
        <p:nvSpPr>
          <p:cNvPr id="12" name="Title 2"/>
          <p:cNvSpPr>
            <a:spLocks noGrp="1"/>
          </p:cNvSpPr>
          <p:nvPr>
            <p:ph type="title"/>
          </p:nvPr>
        </p:nvSpPr>
        <p:spPr>
          <a:xfrm>
            <a:off x="533400" y="2438400"/>
            <a:ext cx="3200400" cy="1203959"/>
          </a:xfrm>
        </p:spPr>
        <p:txBody>
          <a:bodyPr>
            <a:normAutofit/>
          </a:bodyPr>
          <a:lstStyle/>
          <a:p>
            <a:r>
              <a:rPr lang="en-US" dirty="0" smtClean="0"/>
              <a:t>Creating a Survey</a:t>
            </a:r>
            <a:endParaRPr lang="en-US" dirty="0"/>
          </a:p>
        </p:txBody>
      </p:sp>
    </p:spTree>
    <p:extLst>
      <p:ext uri="{BB962C8B-B14F-4D97-AF65-F5344CB8AC3E}">
        <p14:creationId xmlns:p14="http://schemas.microsoft.com/office/powerpoint/2010/main" val="23812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0"/>
            <a:ext cx="7129346" cy="6858000"/>
          </a:xfrm>
          <a:prstGeom prst="rect">
            <a:avLst/>
          </a:prstGeom>
        </p:spPr>
      </p:pic>
      <p:sp>
        <p:nvSpPr>
          <p:cNvPr id="10" name="Title 2"/>
          <p:cNvSpPr>
            <a:spLocks noGrp="1"/>
          </p:cNvSpPr>
          <p:nvPr>
            <p:ph type="title"/>
          </p:nvPr>
        </p:nvSpPr>
        <p:spPr>
          <a:xfrm>
            <a:off x="533400" y="2209800"/>
            <a:ext cx="3200400" cy="2057400"/>
          </a:xfrm>
        </p:spPr>
        <p:txBody>
          <a:bodyPr>
            <a:normAutofit fontScale="90000"/>
          </a:bodyPr>
          <a:lstStyle/>
          <a:p>
            <a:r>
              <a:rPr lang="en-US" dirty="0" smtClean="0"/>
              <a:t>Creating a Survey Add Single &amp; Multiple Type</a:t>
            </a:r>
            <a:br>
              <a:rPr lang="en-US" dirty="0" smtClean="0"/>
            </a:br>
            <a:r>
              <a:rPr lang="en-US" dirty="0" smtClean="0"/>
              <a:t>Questions </a:t>
            </a:r>
            <a:endParaRPr lang="en-US" dirty="0"/>
          </a:p>
        </p:txBody>
      </p:sp>
      <p:pic>
        <p:nvPicPr>
          <p:cNvPr id="11" name="Picture 10"/>
          <p:cNvPicPr>
            <a:picLocks noChangeAspect="1"/>
          </p:cNvPicPr>
          <p:nvPr/>
        </p:nvPicPr>
        <p:blipFill>
          <a:blip r:embed="rId3"/>
          <a:stretch>
            <a:fillRect/>
          </a:stretch>
        </p:blipFill>
        <p:spPr>
          <a:xfrm rot="60000">
            <a:off x="5716395" y="994371"/>
            <a:ext cx="433343" cy="148434"/>
          </a:xfrm>
          <a:prstGeom prst="rect">
            <a:avLst/>
          </a:prstGeom>
        </p:spPr>
      </p:pic>
    </p:spTree>
    <p:extLst>
      <p:ext uri="{BB962C8B-B14F-4D97-AF65-F5344CB8AC3E}">
        <p14:creationId xmlns:p14="http://schemas.microsoft.com/office/powerpoint/2010/main" val="54779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533400" y="2209800"/>
            <a:ext cx="3200400" cy="2057400"/>
          </a:xfrm>
        </p:spPr>
        <p:txBody>
          <a:bodyPr>
            <a:normAutofit/>
          </a:bodyPr>
          <a:lstStyle/>
          <a:p>
            <a:r>
              <a:rPr lang="en-US" dirty="0" smtClean="0"/>
              <a:t>Creating a Survey </a:t>
            </a:r>
            <a:br>
              <a:rPr lang="en-US" dirty="0" smtClean="0"/>
            </a:br>
            <a:r>
              <a:rPr lang="en-US" dirty="0" smtClean="0"/>
              <a:t>Settings Tab</a:t>
            </a:r>
            <a:br>
              <a:rPr lang="en-US" dirty="0" smtClean="0"/>
            </a:b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600200"/>
            <a:ext cx="8077200" cy="4046216"/>
          </a:xfrm>
          <a:prstGeom prst="rect">
            <a:avLst/>
          </a:prstGeom>
        </p:spPr>
      </p:pic>
      <p:pic>
        <p:nvPicPr>
          <p:cNvPr id="5" name="Picture 4"/>
          <p:cNvPicPr>
            <a:picLocks noChangeAspect="1"/>
          </p:cNvPicPr>
          <p:nvPr/>
        </p:nvPicPr>
        <p:blipFill>
          <a:blip r:embed="rId3"/>
          <a:stretch>
            <a:fillRect/>
          </a:stretch>
        </p:blipFill>
        <p:spPr>
          <a:xfrm rot="60000">
            <a:off x="5716961" y="2670764"/>
            <a:ext cx="433343" cy="228567"/>
          </a:xfrm>
          <a:prstGeom prst="rect">
            <a:avLst/>
          </a:prstGeom>
        </p:spPr>
      </p:pic>
    </p:spTree>
    <p:extLst>
      <p:ext uri="{BB962C8B-B14F-4D97-AF65-F5344CB8AC3E}">
        <p14:creationId xmlns:p14="http://schemas.microsoft.com/office/powerpoint/2010/main" val="126568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533400" y="2666999"/>
            <a:ext cx="3200400" cy="1143002"/>
          </a:xfrm>
        </p:spPr>
        <p:txBody>
          <a:bodyPr>
            <a:normAutofit fontScale="90000"/>
          </a:bodyPr>
          <a:lstStyle/>
          <a:p>
            <a:r>
              <a:rPr lang="en-US" dirty="0" smtClean="0"/>
              <a:t>Creating a Survey </a:t>
            </a:r>
            <a:br>
              <a:rPr lang="en-US" dirty="0" smtClean="0"/>
            </a:br>
            <a:r>
              <a:rPr lang="en-US" dirty="0" smtClean="0"/>
              <a:t/>
            </a:r>
            <a:br>
              <a:rPr lang="en-US" dirty="0" smtClean="0"/>
            </a:br>
            <a:endParaRPr lang="en-US" dirty="0"/>
          </a:p>
        </p:txBody>
      </p:sp>
      <p:sp>
        <p:nvSpPr>
          <p:cNvPr id="6" name="Title 2"/>
          <p:cNvSpPr txBox="1">
            <a:spLocks/>
          </p:cNvSpPr>
          <p:nvPr/>
        </p:nvSpPr>
        <p:spPr>
          <a:xfrm>
            <a:off x="552450" y="2922146"/>
            <a:ext cx="3200400" cy="76200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1. Basic Tab</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233025"/>
            <a:ext cx="8077200" cy="4253375"/>
          </a:xfrm>
          <a:prstGeom prst="rect">
            <a:avLst/>
          </a:prstGeom>
        </p:spPr>
      </p:pic>
    </p:spTree>
    <p:extLst>
      <p:ext uri="{BB962C8B-B14F-4D97-AF65-F5344CB8AC3E}">
        <p14:creationId xmlns:p14="http://schemas.microsoft.com/office/powerpoint/2010/main" val="4908002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533400" y="2666999"/>
            <a:ext cx="3200400" cy="1143002"/>
          </a:xfrm>
        </p:spPr>
        <p:txBody>
          <a:bodyPr>
            <a:normAutofit fontScale="90000"/>
          </a:bodyPr>
          <a:lstStyle/>
          <a:p>
            <a:r>
              <a:rPr lang="en-US" dirty="0" smtClean="0"/>
              <a:t>Creating a Survey </a:t>
            </a:r>
            <a:br>
              <a:rPr lang="en-US" dirty="0" smtClean="0"/>
            </a:br>
            <a:r>
              <a:rPr lang="en-US" dirty="0" smtClean="0"/>
              <a:t/>
            </a:r>
            <a:br>
              <a:rPr lang="en-US" dirty="0" smtClean="0"/>
            </a:br>
            <a:endParaRPr lang="en-US" dirty="0"/>
          </a:p>
        </p:txBody>
      </p:sp>
      <p:sp>
        <p:nvSpPr>
          <p:cNvPr id="6" name="Title 2"/>
          <p:cNvSpPr txBox="1">
            <a:spLocks/>
          </p:cNvSpPr>
          <p:nvPr/>
        </p:nvSpPr>
        <p:spPr>
          <a:xfrm>
            <a:off x="552450" y="2922146"/>
            <a:ext cx="3200400" cy="76200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2. Publish Tab</a:t>
            </a: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336964"/>
            <a:ext cx="8077200" cy="4073236"/>
          </a:xfrm>
          <a:prstGeom prst="rect">
            <a:avLst/>
          </a:prstGeom>
        </p:spPr>
      </p:pic>
    </p:spTree>
    <p:extLst>
      <p:ext uri="{BB962C8B-B14F-4D97-AF65-F5344CB8AC3E}">
        <p14:creationId xmlns:p14="http://schemas.microsoft.com/office/powerpoint/2010/main" val="1153790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286000" y="76200"/>
            <a:ext cx="7744570" cy="523220"/>
          </a:xfrm>
          <a:prstGeom prst="rect">
            <a:avLst/>
          </a:prstGeom>
          <a:noFill/>
        </p:spPr>
        <p:txBody>
          <a:bodyPr wrap="square" rtlCol="0">
            <a:spAutoFit/>
          </a:bodyPr>
          <a:lstStyle/>
          <a:p>
            <a:pPr algn="ctr"/>
            <a:r>
              <a:rPr lang="en-US" sz="2800" dirty="0" smtClean="0"/>
              <a:t>VIDIZMO Live Streaming</a:t>
            </a:r>
            <a:endParaRPr lang="en-US" sz="2800" dirty="0"/>
          </a:p>
        </p:txBody>
      </p:sp>
    </p:spTree>
    <p:extLst>
      <p:ext uri="{BB962C8B-B14F-4D97-AF65-F5344CB8AC3E}">
        <p14:creationId xmlns:p14="http://schemas.microsoft.com/office/powerpoint/2010/main" val="9715974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533400" y="2666999"/>
            <a:ext cx="3200400" cy="1143002"/>
          </a:xfrm>
        </p:spPr>
        <p:txBody>
          <a:bodyPr>
            <a:normAutofit fontScale="90000"/>
          </a:bodyPr>
          <a:lstStyle/>
          <a:p>
            <a:r>
              <a:rPr lang="en-US" dirty="0" smtClean="0"/>
              <a:t>Creating a Survey </a:t>
            </a:r>
            <a:br>
              <a:rPr lang="en-US" dirty="0" smtClean="0"/>
            </a:br>
            <a:r>
              <a:rPr lang="en-US" dirty="0" smtClean="0"/>
              <a:t/>
            </a:r>
            <a:br>
              <a:rPr lang="en-US" dirty="0" smtClean="0"/>
            </a:br>
            <a:endParaRPr lang="en-US" dirty="0"/>
          </a:p>
        </p:txBody>
      </p:sp>
      <p:sp>
        <p:nvSpPr>
          <p:cNvPr id="6" name="Title 2"/>
          <p:cNvSpPr txBox="1">
            <a:spLocks/>
          </p:cNvSpPr>
          <p:nvPr/>
        </p:nvSpPr>
        <p:spPr>
          <a:xfrm>
            <a:off x="552450" y="2922146"/>
            <a:ext cx="3200400" cy="76200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3. Access Tab</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066800"/>
            <a:ext cx="8077200" cy="4653444"/>
          </a:xfrm>
          <a:prstGeom prst="rect">
            <a:avLst/>
          </a:prstGeom>
        </p:spPr>
      </p:pic>
    </p:spTree>
    <p:extLst>
      <p:ext uri="{BB962C8B-B14F-4D97-AF65-F5344CB8AC3E}">
        <p14:creationId xmlns:p14="http://schemas.microsoft.com/office/powerpoint/2010/main" val="28684912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533400" y="2666999"/>
            <a:ext cx="3200400" cy="1143002"/>
          </a:xfrm>
        </p:spPr>
        <p:txBody>
          <a:bodyPr>
            <a:normAutofit fontScale="90000"/>
          </a:bodyPr>
          <a:lstStyle/>
          <a:p>
            <a:r>
              <a:rPr lang="en-US" dirty="0" smtClean="0"/>
              <a:t>Creating a Survey </a:t>
            </a:r>
            <a:br>
              <a:rPr lang="en-US" dirty="0" smtClean="0"/>
            </a:br>
            <a:r>
              <a:rPr lang="en-US" dirty="0" smtClean="0"/>
              <a:t/>
            </a:r>
            <a:br>
              <a:rPr lang="en-US" dirty="0" smtClean="0"/>
            </a:br>
            <a:endParaRPr lang="en-US" dirty="0"/>
          </a:p>
        </p:txBody>
      </p:sp>
      <p:sp>
        <p:nvSpPr>
          <p:cNvPr id="6" name="Title 2"/>
          <p:cNvSpPr txBox="1">
            <a:spLocks/>
          </p:cNvSpPr>
          <p:nvPr/>
        </p:nvSpPr>
        <p:spPr>
          <a:xfrm>
            <a:off x="552450" y="2922146"/>
            <a:ext cx="3200400" cy="76200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4. Custom Tab</a:t>
            </a: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905000"/>
            <a:ext cx="8077200" cy="4084493"/>
          </a:xfrm>
          <a:prstGeom prst="rect">
            <a:avLst/>
          </a:prstGeom>
        </p:spPr>
      </p:pic>
      <p:pic>
        <p:nvPicPr>
          <p:cNvPr id="7" name="Picture 6"/>
          <p:cNvPicPr>
            <a:picLocks noChangeAspect="1"/>
          </p:cNvPicPr>
          <p:nvPr/>
        </p:nvPicPr>
        <p:blipFill>
          <a:blip r:embed="rId3"/>
          <a:stretch>
            <a:fillRect/>
          </a:stretch>
        </p:blipFill>
        <p:spPr>
          <a:xfrm rot="60000">
            <a:off x="9907994" y="4272502"/>
            <a:ext cx="609509" cy="223316"/>
          </a:xfrm>
          <a:prstGeom prst="rect">
            <a:avLst/>
          </a:prstGeom>
        </p:spPr>
      </p:pic>
    </p:spTree>
    <p:extLst>
      <p:ext uri="{BB962C8B-B14F-4D97-AF65-F5344CB8AC3E}">
        <p14:creationId xmlns:p14="http://schemas.microsoft.com/office/powerpoint/2010/main" val="35082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533400" y="3048000"/>
            <a:ext cx="3200400" cy="1143002"/>
          </a:xfrm>
        </p:spPr>
        <p:txBody>
          <a:bodyPr>
            <a:normAutofit fontScale="90000"/>
          </a:bodyPr>
          <a:lstStyle/>
          <a:p>
            <a:r>
              <a:rPr lang="en-US" dirty="0" smtClean="0"/>
              <a:t>Survey Created</a:t>
            </a:r>
            <a:br>
              <a:rPr lang="en-US" dirty="0" smtClean="0"/>
            </a:br>
            <a:r>
              <a:rPr lang="en-US" dirty="0" smtClean="0"/>
              <a:t/>
            </a:r>
            <a:br>
              <a:rPr lang="en-US" dirty="0" smtClean="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0"/>
            <a:ext cx="6908426" cy="6858000"/>
          </a:xfrm>
          <a:prstGeom prst="rect">
            <a:avLst/>
          </a:prstGeom>
        </p:spPr>
      </p:pic>
    </p:spTree>
    <p:extLst>
      <p:ext uri="{BB962C8B-B14F-4D97-AF65-F5344CB8AC3E}">
        <p14:creationId xmlns:p14="http://schemas.microsoft.com/office/powerpoint/2010/main" val="23939150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457200" y="2895600"/>
            <a:ext cx="3200400" cy="838202"/>
          </a:xfrm>
        </p:spPr>
        <p:txBody>
          <a:bodyPr>
            <a:normAutofit fontScale="90000"/>
          </a:bodyPr>
          <a:lstStyle/>
          <a:p>
            <a:r>
              <a:rPr lang="en-US" dirty="0" smtClean="0"/>
              <a:t>Survey Playback</a:t>
            </a:r>
            <a:br>
              <a:rPr lang="en-US" dirty="0" smtClean="0"/>
            </a:b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761998"/>
            <a:ext cx="8077200" cy="5334002"/>
          </a:xfrm>
          <a:prstGeom prst="rect">
            <a:avLst/>
          </a:prstGeom>
        </p:spPr>
      </p:pic>
      <p:sp>
        <p:nvSpPr>
          <p:cNvPr id="6" name="Title 2"/>
          <p:cNvSpPr txBox="1">
            <a:spLocks/>
          </p:cNvSpPr>
          <p:nvPr/>
        </p:nvSpPr>
        <p:spPr>
          <a:xfrm>
            <a:off x="381000" y="3009898"/>
            <a:ext cx="3200400" cy="83820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000" dirty="0" smtClean="0"/>
              <a:t>1. Single Choice Question</a:t>
            </a:r>
            <a:endParaRPr lang="en-US" sz="2000" dirty="0"/>
          </a:p>
        </p:txBody>
      </p:sp>
      <p:pic>
        <p:nvPicPr>
          <p:cNvPr id="8" name="Picture 7"/>
          <p:cNvPicPr>
            <a:picLocks noChangeAspect="1"/>
          </p:cNvPicPr>
          <p:nvPr/>
        </p:nvPicPr>
        <p:blipFill>
          <a:blip r:embed="rId3"/>
          <a:stretch>
            <a:fillRect/>
          </a:stretch>
        </p:blipFill>
        <p:spPr>
          <a:xfrm rot="60000">
            <a:off x="8383914" y="2994808"/>
            <a:ext cx="455561" cy="223316"/>
          </a:xfrm>
          <a:prstGeom prst="rect">
            <a:avLst/>
          </a:prstGeom>
        </p:spPr>
      </p:pic>
    </p:spTree>
    <p:extLst>
      <p:ext uri="{BB962C8B-B14F-4D97-AF65-F5344CB8AC3E}">
        <p14:creationId xmlns:p14="http://schemas.microsoft.com/office/powerpoint/2010/main" val="103491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457200" y="2895600"/>
            <a:ext cx="3200400" cy="838202"/>
          </a:xfrm>
        </p:spPr>
        <p:txBody>
          <a:bodyPr>
            <a:normAutofit fontScale="90000"/>
          </a:bodyPr>
          <a:lstStyle/>
          <a:p>
            <a:r>
              <a:rPr lang="en-US" dirty="0" smtClean="0"/>
              <a:t>Survey Playback</a:t>
            </a:r>
            <a:br>
              <a:rPr lang="en-US" dirty="0" smtClean="0"/>
            </a:br>
            <a:endParaRPr lang="en-US" dirty="0"/>
          </a:p>
        </p:txBody>
      </p:sp>
      <p:sp>
        <p:nvSpPr>
          <p:cNvPr id="6" name="Title 2"/>
          <p:cNvSpPr txBox="1">
            <a:spLocks/>
          </p:cNvSpPr>
          <p:nvPr/>
        </p:nvSpPr>
        <p:spPr>
          <a:xfrm>
            <a:off x="457200" y="3124200"/>
            <a:ext cx="3200400" cy="83820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000" dirty="0" smtClean="0"/>
              <a:t>2. Multiple Choice Question</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38200"/>
            <a:ext cx="8077200" cy="5257800"/>
          </a:xfrm>
          <a:prstGeom prst="rect">
            <a:avLst/>
          </a:prstGeom>
        </p:spPr>
      </p:pic>
      <p:pic>
        <p:nvPicPr>
          <p:cNvPr id="7" name="Picture 6"/>
          <p:cNvPicPr>
            <a:picLocks noChangeAspect="1"/>
          </p:cNvPicPr>
          <p:nvPr/>
        </p:nvPicPr>
        <p:blipFill>
          <a:blip r:embed="rId3"/>
          <a:stretch>
            <a:fillRect/>
          </a:stretch>
        </p:blipFill>
        <p:spPr>
          <a:xfrm rot="60000">
            <a:off x="8383605" y="3048028"/>
            <a:ext cx="455561" cy="187826"/>
          </a:xfrm>
          <a:prstGeom prst="rect">
            <a:avLst/>
          </a:prstGeom>
        </p:spPr>
      </p:pic>
    </p:spTree>
    <p:extLst>
      <p:ext uri="{BB962C8B-B14F-4D97-AF65-F5344CB8AC3E}">
        <p14:creationId xmlns:p14="http://schemas.microsoft.com/office/powerpoint/2010/main" val="13903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457200" y="2895600"/>
            <a:ext cx="3200400" cy="838202"/>
          </a:xfrm>
        </p:spPr>
        <p:txBody>
          <a:bodyPr>
            <a:normAutofit fontScale="90000"/>
          </a:bodyPr>
          <a:lstStyle/>
          <a:p>
            <a:r>
              <a:rPr lang="en-US" dirty="0" smtClean="0"/>
              <a:t>Survey Playback</a:t>
            </a:r>
            <a:br>
              <a:rPr lang="en-US" dirty="0" smtClean="0"/>
            </a:br>
            <a:endParaRPr lang="en-US" dirty="0"/>
          </a:p>
        </p:txBody>
      </p:sp>
      <p:sp>
        <p:nvSpPr>
          <p:cNvPr id="6" name="Title 2"/>
          <p:cNvSpPr txBox="1">
            <a:spLocks/>
          </p:cNvSpPr>
          <p:nvPr/>
        </p:nvSpPr>
        <p:spPr>
          <a:xfrm>
            <a:off x="457200" y="3124200"/>
            <a:ext cx="3200400" cy="83820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000" dirty="0" smtClean="0"/>
              <a:t>3. Descriptive Choice Question</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762000"/>
            <a:ext cx="8077200" cy="5297767"/>
          </a:xfrm>
          <a:prstGeom prst="rect">
            <a:avLst/>
          </a:prstGeom>
        </p:spPr>
      </p:pic>
      <p:pic>
        <p:nvPicPr>
          <p:cNvPr id="7" name="Picture 6"/>
          <p:cNvPicPr>
            <a:picLocks noChangeAspect="1"/>
          </p:cNvPicPr>
          <p:nvPr/>
        </p:nvPicPr>
        <p:blipFill>
          <a:blip r:embed="rId3"/>
          <a:stretch>
            <a:fillRect/>
          </a:stretch>
        </p:blipFill>
        <p:spPr>
          <a:xfrm>
            <a:off x="8382000" y="2991783"/>
            <a:ext cx="533400" cy="208617"/>
          </a:xfrm>
          <a:prstGeom prst="rect">
            <a:avLst/>
          </a:prstGeom>
        </p:spPr>
      </p:pic>
    </p:spTree>
    <p:extLst>
      <p:ext uri="{BB962C8B-B14F-4D97-AF65-F5344CB8AC3E}">
        <p14:creationId xmlns:p14="http://schemas.microsoft.com/office/powerpoint/2010/main" val="195347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457200" y="2743200"/>
            <a:ext cx="3200400" cy="838202"/>
          </a:xfrm>
        </p:spPr>
        <p:txBody>
          <a:bodyPr>
            <a:normAutofit fontScale="90000"/>
          </a:bodyPr>
          <a:lstStyle/>
          <a:p>
            <a:r>
              <a:rPr lang="en-US" dirty="0" smtClean="0"/>
              <a:t>Survey Completed</a:t>
            </a:r>
            <a:endParaRPr lang="en-US" dirty="0"/>
          </a:p>
        </p:txBody>
      </p:sp>
      <p:sp>
        <p:nvSpPr>
          <p:cNvPr id="6" name="Title 2"/>
          <p:cNvSpPr txBox="1">
            <a:spLocks/>
          </p:cNvSpPr>
          <p:nvPr/>
        </p:nvSpPr>
        <p:spPr>
          <a:xfrm>
            <a:off x="457200" y="3124200"/>
            <a:ext cx="3200400" cy="83820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762000"/>
            <a:ext cx="8077200" cy="5297767"/>
          </a:xfrm>
          <a:prstGeom prst="rect">
            <a:avLst/>
          </a:prstGeom>
        </p:spPr>
      </p:pic>
      <p:pic>
        <p:nvPicPr>
          <p:cNvPr id="8" name="Picture 7"/>
          <p:cNvPicPr>
            <a:picLocks noChangeAspect="1"/>
          </p:cNvPicPr>
          <p:nvPr/>
        </p:nvPicPr>
        <p:blipFill>
          <a:blip r:embed="rId3"/>
          <a:stretch>
            <a:fillRect/>
          </a:stretch>
        </p:blipFill>
        <p:spPr>
          <a:xfrm>
            <a:off x="5791200" y="2209800"/>
            <a:ext cx="2819400" cy="304800"/>
          </a:xfrm>
          <a:prstGeom prst="rect">
            <a:avLst/>
          </a:prstGeom>
        </p:spPr>
      </p:pic>
    </p:spTree>
    <p:extLst>
      <p:ext uri="{BB962C8B-B14F-4D97-AF65-F5344CB8AC3E}">
        <p14:creationId xmlns:p14="http://schemas.microsoft.com/office/powerpoint/2010/main" val="2515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33400"/>
            <a:ext cx="8077200" cy="5839971"/>
          </a:xfrm>
          <a:prstGeom prst="rect">
            <a:avLst/>
          </a:prstGeom>
        </p:spPr>
      </p:pic>
      <p:pic>
        <p:nvPicPr>
          <p:cNvPr id="7" name="Picture 6"/>
          <p:cNvPicPr>
            <a:picLocks noChangeAspect="1"/>
          </p:cNvPicPr>
          <p:nvPr/>
        </p:nvPicPr>
        <p:blipFill>
          <a:blip r:embed="rId3"/>
          <a:stretch>
            <a:fillRect/>
          </a:stretch>
        </p:blipFill>
        <p:spPr>
          <a:xfrm>
            <a:off x="9144000" y="4648200"/>
            <a:ext cx="1600200" cy="1371600"/>
          </a:xfrm>
          <a:prstGeom prst="rect">
            <a:avLst/>
          </a:prstGeom>
        </p:spPr>
      </p:pic>
      <p:sp>
        <p:nvSpPr>
          <p:cNvPr id="12" name="Title 2"/>
          <p:cNvSpPr>
            <a:spLocks noGrp="1"/>
          </p:cNvSpPr>
          <p:nvPr>
            <p:ph type="title"/>
          </p:nvPr>
        </p:nvSpPr>
        <p:spPr>
          <a:xfrm>
            <a:off x="533400" y="2438400"/>
            <a:ext cx="3200400" cy="1203959"/>
          </a:xfrm>
        </p:spPr>
        <p:txBody>
          <a:bodyPr>
            <a:normAutofit fontScale="90000"/>
          </a:bodyPr>
          <a:lstStyle/>
          <a:p>
            <a:r>
              <a:rPr lang="en-US" dirty="0" smtClean="0"/>
              <a:t>Create an Interactive Course</a:t>
            </a:r>
            <a:endParaRPr lang="en-US" dirty="0"/>
          </a:p>
        </p:txBody>
      </p:sp>
    </p:spTree>
    <p:extLst>
      <p:ext uri="{BB962C8B-B14F-4D97-AF65-F5344CB8AC3E}">
        <p14:creationId xmlns:p14="http://schemas.microsoft.com/office/powerpoint/2010/main" val="10238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133599"/>
            <a:ext cx="3200400" cy="1280159"/>
          </a:xfrm>
        </p:spPr>
        <p:txBody>
          <a:bodyPr/>
          <a:lstStyle/>
          <a:p>
            <a:r>
              <a:rPr lang="en-US" dirty="0" smtClean="0"/>
              <a:t>Create a Course</a:t>
            </a:r>
            <a:br>
              <a:rPr lang="en-US" dirty="0" smtClean="0"/>
            </a:br>
            <a:r>
              <a:rPr lang="en-US" dirty="0" smtClean="0"/>
              <a:t>1/2</a:t>
            </a:r>
            <a:endParaRPr lang="en-US" dirty="0"/>
          </a:p>
        </p:txBody>
      </p:sp>
      <p:sp>
        <p:nvSpPr>
          <p:cNvPr id="10" name="Text Placeholder 4"/>
          <p:cNvSpPr>
            <a:spLocks noGrp="1"/>
          </p:cNvSpPr>
          <p:nvPr>
            <p:ph type="body" sz="half" idx="2"/>
          </p:nvPr>
        </p:nvSpPr>
        <p:spPr>
          <a:xfrm>
            <a:off x="457200" y="3459480"/>
            <a:ext cx="3200400" cy="1569720"/>
          </a:xfrm>
        </p:spPr>
        <p:txBody>
          <a:bodyPr/>
          <a:lstStyle/>
          <a:p>
            <a:r>
              <a:rPr lang="en-US" dirty="0" smtClean="0"/>
              <a:t>Your course can include videos, sounds, images, documents, quizzes, polls, surveys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066800"/>
            <a:ext cx="8077200" cy="4647679"/>
          </a:xfrm>
          <a:prstGeom prst="rect">
            <a:avLst/>
          </a:prstGeom>
        </p:spPr>
      </p:pic>
      <p:pic>
        <p:nvPicPr>
          <p:cNvPr id="11" name="Picture 10"/>
          <p:cNvPicPr>
            <a:picLocks noChangeAspect="1"/>
          </p:cNvPicPr>
          <p:nvPr/>
        </p:nvPicPr>
        <p:blipFill>
          <a:blip r:embed="rId3"/>
          <a:stretch>
            <a:fillRect/>
          </a:stretch>
        </p:blipFill>
        <p:spPr>
          <a:xfrm>
            <a:off x="4212717" y="2514600"/>
            <a:ext cx="740283" cy="944880"/>
          </a:xfrm>
          <a:prstGeom prst="rect">
            <a:avLst/>
          </a:prstGeom>
        </p:spPr>
      </p:pic>
    </p:spTree>
    <p:extLst>
      <p:ext uri="{BB962C8B-B14F-4D97-AF65-F5344CB8AC3E}">
        <p14:creationId xmlns:p14="http://schemas.microsoft.com/office/powerpoint/2010/main" val="1420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133599"/>
            <a:ext cx="3200400" cy="1280159"/>
          </a:xfrm>
        </p:spPr>
        <p:txBody>
          <a:bodyPr/>
          <a:lstStyle/>
          <a:p>
            <a:r>
              <a:rPr lang="en-US" dirty="0" smtClean="0"/>
              <a:t>Create a Course</a:t>
            </a:r>
            <a:br>
              <a:rPr lang="en-US" dirty="0" smtClean="0"/>
            </a:br>
            <a:r>
              <a:rPr lang="en-US" dirty="0" smtClean="0"/>
              <a:t>2/2</a:t>
            </a:r>
            <a:endParaRPr lang="en-US" dirty="0"/>
          </a:p>
        </p:txBody>
      </p:sp>
      <p:sp>
        <p:nvSpPr>
          <p:cNvPr id="10" name="Text Placeholder 4"/>
          <p:cNvSpPr>
            <a:spLocks noGrp="1"/>
          </p:cNvSpPr>
          <p:nvPr>
            <p:ph type="body" sz="half" idx="2"/>
          </p:nvPr>
        </p:nvSpPr>
        <p:spPr>
          <a:xfrm>
            <a:off x="457200" y="3459480"/>
            <a:ext cx="3200400" cy="1569720"/>
          </a:xfrm>
        </p:spPr>
        <p:txBody>
          <a:bodyPr/>
          <a:lstStyle/>
          <a:p>
            <a:r>
              <a:rPr lang="en-US" dirty="0" smtClean="0"/>
              <a:t>Your course can include videos, sounds, images, documents, quizzes, polls, surveys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580" y="1064317"/>
            <a:ext cx="8082420" cy="4650683"/>
          </a:xfrm>
          <a:prstGeom prst="rect">
            <a:avLst/>
          </a:prstGeom>
        </p:spPr>
      </p:pic>
    </p:spTree>
    <p:extLst>
      <p:ext uri="{BB962C8B-B14F-4D97-AF65-F5344CB8AC3E}">
        <p14:creationId xmlns:p14="http://schemas.microsoft.com/office/powerpoint/2010/main" val="3013787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096000" y="79512"/>
            <a:ext cx="6021788" cy="523220"/>
          </a:xfrm>
          <a:prstGeom prst="rect">
            <a:avLst/>
          </a:prstGeom>
          <a:noFill/>
        </p:spPr>
        <p:txBody>
          <a:bodyPr wrap="square" rtlCol="0">
            <a:spAutoFit/>
          </a:bodyPr>
          <a:lstStyle/>
          <a:p>
            <a:pPr algn="ctr"/>
            <a:r>
              <a:rPr lang="en-US" sz="2800" dirty="0" smtClean="0"/>
              <a:t>VIDIZMO Integration</a:t>
            </a:r>
            <a:endParaRPr lang="en-US" sz="2800" dirty="0"/>
          </a:p>
        </p:txBody>
      </p:sp>
    </p:spTree>
    <p:extLst>
      <p:ext uri="{BB962C8B-B14F-4D97-AF65-F5344CB8AC3E}">
        <p14:creationId xmlns:p14="http://schemas.microsoft.com/office/powerpoint/2010/main" val="10899885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09800"/>
            <a:ext cx="3200400" cy="1280159"/>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1. Create a Course</a:t>
            </a:r>
            <a:br>
              <a:rPr lang="en-US" dirty="0" smtClean="0"/>
            </a:br>
            <a:r>
              <a:rPr lang="en-US" dirty="0" smtClean="0"/>
              <a:t>Basic Settings</a:t>
            </a:r>
            <a:endParaRPr lang="en-US" dirty="0"/>
          </a:p>
        </p:txBody>
      </p:sp>
      <p:sp>
        <p:nvSpPr>
          <p:cNvPr id="7" name="Text Placeholder 4"/>
          <p:cNvSpPr txBox="1">
            <a:spLocks/>
          </p:cNvSpPr>
          <p:nvPr/>
        </p:nvSpPr>
        <p:spPr>
          <a:xfrm>
            <a:off x="457200" y="3657600"/>
            <a:ext cx="3200400" cy="9601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dirty="0" smtClean="0"/>
              <a:t>Give your Course a title, assign it to a category, provide description and select thumbnails.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77724"/>
            <a:ext cx="8077200" cy="4084876"/>
          </a:xfrm>
          <a:prstGeom prst="rect">
            <a:avLst/>
          </a:prstGeom>
        </p:spPr>
      </p:pic>
    </p:spTree>
    <p:extLst>
      <p:ext uri="{BB962C8B-B14F-4D97-AF65-F5344CB8AC3E}">
        <p14:creationId xmlns:p14="http://schemas.microsoft.com/office/powerpoint/2010/main" val="8172390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09800"/>
            <a:ext cx="3200400" cy="1280159"/>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2. Create a Course</a:t>
            </a:r>
            <a:br>
              <a:rPr lang="en-US" dirty="0" smtClean="0"/>
            </a:br>
            <a:r>
              <a:rPr lang="en-US" dirty="0" smtClean="0"/>
              <a:t>Publish Settings</a:t>
            </a:r>
            <a:endParaRPr lang="en-US" dirty="0"/>
          </a:p>
        </p:txBody>
      </p:sp>
      <p:sp>
        <p:nvSpPr>
          <p:cNvPr id="7" name="Text Placeholder 4"/>
          <p:cNvSpPr txBox="1">
            <a:spLocks/>
          </p:cNvSpPr>
          <p:nvPr/>
        </p:nvSpPr>
        <p:spPr>
          <a:xfrm>
            <a:off x="457200" y="3657600"/>
            <a:ext cx="3200400" cy="9601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dirty="0" smtClean="0"/>
              <a:t>Give your Course a title, assign it to a category, provide description and select thumbnails.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447800"/>
            <a:ext cx="8077200" cy="4084876"/>
          </a:xfrm>
          <a:prstGeom prst="rect">
            <a:avLst/>
          </a:prstGeom>
        </p:spPr>
      </p:pic>
    </p:spTree>
    <p:extLst>
      <p:ext uri="{BB962C8B-B14F-4D97-AF65-F5344CB8AC3E}">
        <p14:creationId xmlns:p14="http://schemas.microsoft.com/office/powerpoint/2010/main" val="3080684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133600"/>
            <a:ext cx="3200400" cy="1280159"/>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3. Create a Course</a:t>
            </a:r>
            <a:br>
              <a:rPr lang="en-US" dirty="0" smtClean="0"/>
            </a:br>
            <a:r>
              <a:rPr lang="en-US" dirty="0" smtClean="0"/>
              <a:t>Access Settings</a:t>
            </a:r>
            <a:endParaRPr lang="en-US" dirty="0"/>
          </a:p>
        </p:txBody>
      </p:sp>
      <p:sp>
        <p:nvSpPr>
          <p:cNvPr id="7" name="Text Placeholder 4"/>
          <p:cNvSpPr txBox="1">
            <a:spLocks/>
          </p:cNvSpPr>
          <p:nvPr/>
        </p:nvSpPr>
        <p:spPr>
          <a:xfrm>
            <a:off x="457200" y="3657600"/>
            <a:ext cx="3200400" cy="9601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dirty="0" smtClean="0"/>
              <a:t>Give your Course a title, assign it to a category, provide description and select thumbnails.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544290"/>
            <a:ext cx="8096250" cy="4094510"/>
          </a:xfrm>
          <a:prstGeom prst="rect">
            <a:avLst/>
          </a:prstGeom>
        </p:spPr>
      </p:pic>
      <p:pic>
        <p:nvPicPr>
          <p:cNvPr id="8" name="Picture 7"/>
          <p:cNvPicPr>
            <a:picLocks noChangeAspect="1"/>
          </p:cNvPicPr>
          <p:nvPr/>
        </p:nvPicPr>
        <p:blipFill>
          <a:blip r:embed="rId3"/>
          <a:stretch>
            <a:fillRect/>
          </a:stretch>
        </p:blipFill>
        <p:spPr>
          <a:xfrm>
            <a:off x="9829800" y="4982802"/>
            <a:ext cx="457200" cy="178815"/>
          </a:xfrm>
          <a:prstGeom prst="rect">
            <a:avLst/>
          </a:prstGeom>
        </p:spPr>
      </p:pic>
    </p:spTree>
    <p:extLst>
      <p:ext uri="{BB962C8B-B14F-4D97-AF65-F5344CB8AC3E}">
        <p14:creationId xmlns:p14="http://schemas.microsoft.com/office/powerpoint/2010/main" val="369548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0"/>
            <a:ext cx="7290935" cy="6858000"/>
          </a:xfrm>
          <a:prstGeom prst="rect">
            <a:avLst/>
          </a:prstGeom>
        </p:spPr>
      </p:pic>
      <p:sp>
        <p:nvSpPr>
          <p:cNvPr id="8" name="Title 1"/>
          <p:cNvSpPr>
            <a:spLocks noGrp="1"/>
          </p:cNvSpPr>
          <p:nvPr>
            <p:ph type="title"/>
          </p:nvPr>
        </p:nvSpPr>
        <p:spPr>
          <a:xfrm>
            <a:off x="428625" y="2057400"/>
            <a:ext cx="3200400" cy="1280159"/>
          </a:xfrm>
        </p:spPr>
        <p:txBody>
          <a:bodyPr/>
          <a:lstStyle/>
          <a:p>
            <a:r>
              <a:rPr lang="en-US" dirty="0" smtClean="0"/>
              <a:t>Course Created</a:t>
            </a:r>
            <a:endParaRPr lang="en-US" dirty="0"/>
          </a:p>
        </p:txBody>
      </p:sp>
      <p:sp>
        <p:nvSpPr>
          <p:cNvPr id="9" name="Text Placeholder 4"/>
          <p:cNvSpPr>
            <a:spLocks noGrp="1"/>
          </p:cNvSpPr>
          <p:nvPr>
            <p:ph type="body" sz="half" idx="2"/>
          </p:nvPr>
        </p:nvSpPr>
        <p:spPr>
          <a:xfrm>
            <a:off x="457200" y="3535680"/>
            <a:ext cx="3200400" cy="960120"/>
          </a:xfrm>
        </p:spPr>
        <p:txBody>
          <a:bodyPr/>
          <a:lstStyle/>
          <a:p>
            <a:r>
              <a:rPr lang="en-US" dirty="0" smtClean="0"/>
              <a:t>Access your Course in published content.</a:t>
            </a:r>
            <a:endParaRPr lang="en-US" dirty="0"/>
          </a:p>
        </p:txBody>
      </p:sp>
      <p:pic>
        <p:nvPicPr>
          <p:cNvPr id="10" name="Picture 9"/>
          <p:cNvPicPr>
            <a:picLocks noChangeAspect="1"/>
          </p:cNvPicPr>
          <p:nvPr/>
        </p:nvPicPr>
        <p:blipFill>
          <a:blip r:embed="rId3"/>
          <a:stretch>
            <a:fillRect/>
          </a:stretch>
        </p:blipFill>
        <p:spPr>
          <a:xfrm>
            <a:off x="6705600" y="990600"/>
            <a:ext cx="990600" cy="838200"/>
          </a:xfrm>
          <a:prstGeom prst="rect">
            <a:avLst/>
          </a:prstGeom>
        </p:spPr>
      </p:pic>
    </p:spTree>
    <p:extLst>
      <p:ext uri="{BB962C8B-B14F-4D97-AF65-F5344CB8AC3E}">
        <p14:creationId xmlns:p14="http://schemas.microsoft.com/office/powerpoint/2010/main" val="338316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28625" y="2057400"/>
            <a:ext cx="3200400" cy="1280159"/>
          </a:xfrm>
        </p:spPr>
        <p:txBody>
          <a:bodyPr/>
          <a:lstStyle/>
          <a:p>
            <a:r>
              <a:rPr lang="en-US" dirty="0" smtClean="0"/>
              <a:t>Course Playback</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04800"/>
            <a:ext cx="8077199" cy="6286039"/>
          </a:xfrm>
          <a:prstGeom prst="rect">
            <a:avLst/>
          </a:prstGeom>
        </p:spPr>
      </p:pic>
    </p:spTree>
    <p:extLst>
      <p:ext uri="{BB962C8B-B14F-4D97-AF65-F5344CB8AC3E}">
        <p14:creationId xmlns:p14="http://schemas.microsoft.com/office/powerpoint/2010/main" val="298672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My Media</a:t>
            </a:r>
            <a:endParaRPr lang="en-US" dirty="0"/>
          </a:p>
        </p:txBody>
      </p:sp>
      <p:sp>
        <p:nvSpPr>
          <p:cNvPr id="5" name="Text Placeholder 4"/>
          <p:cNvSpPr>
            <a:spLocks noGrp="1"/>
          </p:cNvSpPr>
          <p:nvPr>
            <p:ph type="body" sz="half" idx="2"/>
          </p:nvPr>
        </p:nvSpPr>
        <p:spPr>
          <a:xfrm>
            <a:off x="457200" y="3482254"/>
            <a:ext cx="3200400" cy="960120"/>
          </a:xfrm>
        </p:spPr>
        <p:txBody>
          <a:bodyPr>
            <a:normAutofit/>
          </a:bodyPr>
          <a:lstStyle/>
          <a:p>
            <a:r>
              <a:rPr lang="en-US" sz="1800" dirty="0" smtClean="0"/>
              <a:t>1. Assigned Tab</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0"/>
            <a:ext cx="5784918" cy="6858000"/>
          </a:xfrm>
          <a:prstGeom prst="rect">
            <a:avLst/>
          </a:prstGeom>
        </p:spPr>
      </p:pic>
      <p:pic>
        <p:nvPicPr>
          <p:cNvPr id="9" name="Picture 8"/>
          <p:cNvPicPr>
            <a:picLocks noChangeAspect="1"/>
          </p:cNvPicPr>
          <p:nvPr/>
        </p:nvPicPr>
        <p:blipFill>
          <a:blip r:embed="rId3"/>
          <a:stretch>
            <a:fillRect/>
          </a:stretch>
        </p:blipFill>
        <p:spPr>
          <a:xfrm>
            <a:off x="6400800" y="745405"/>
            <a:ext cx="304800" cy="92795"/>
          </a:xfrm>
          <a:prstGeom prst="rect">
            <a:avLst/>
          </a:prstGeom>
        </p:spPr>
      </p:pic>
    </p:spTree>
    <p:extLst>
      <p:ext uri="{BB962C8B-B14F-4D97-AF65-F5344CB8AC3E}">
        <p14:creationId xmlns:p14="http://schemas.microsoft.com/office/powerpoint/2010/main" val="372814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My Media</a:t>
            </a:r>
            <a:endParaRPr lang="en-US" dirty="0"/>
          </a:p>
        </p:txBody>
      </p:sp>
      <p:sp>
        <p:nvSpPr>
          <p:cNvPr id="5" name="Text Placeholder 4"/>
          <p:cNvSpPr>
            <a:spLocks noGrp="1"/>
          </p:cNvSpPr>
          <p:nvPr>
            <p:ph type="body" sz="half" idx="2"/>
          </p:nvPr>
        </p:nvSpPr>
        <p:spPr>
          <a:xfrm>
            <a:off x="457200" y="3482254"/>
            <a:ext cx="3200400" cy="960120"/>
          </a:xfrm>
        </p:spPr>
        <p:txBody>
          <a:bodyPr>
            <a:normAutofit/>
          </a:bodyPr>
          <a:lstStyle/>
          <a:p>
            <a:r>
              <a:rPr lang="en-US" sz="1800" dirty="0" smtClean="0"/>
              <a:t>2. Favorites Tab</a:t>
            </a: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0"/>
            <a:ext cx="6786674" cy="6858000"/>
          </a:xfrm>
          <a:prstGeom prst="rect">
            <a:avLst/>
          </a:prstGeom>
        </p:spPr>
      </p:pic>
      <p:pic>
        <p:nvPicPr>
          <p:cNvPr id="7" name="Picture 6"/>
          <p:cNvPicPr>
            <a:picLocks noChangeAspect="1"/>
          </p:cNvPicPr>
          <p:nvPr/>
        </p:nvPicPr>
        <p:blipFill>
          <a:blip r:embed="rId3"/>
          <a:stretch>
            <a:fillRect/>
          </a:stretch>
        </p:blipFill>
        <p:spPr>
          <a:xfrm>
            <a:off x="6400800" y="838200"/>
            <a:ext cx="380999" cy="152400"/>
          </a:xfrm>
          <a:prstGeom prst="rect">
            <a:avLst/>
          </a:prstGeom>
        </p:spPr>
      </p:pic>
    </p:spTree>
    <p:extLst>
      <p:ext uri="{BB962C8B-B14F-4D97-AF65-F5344CB8AC3E}">
        <p14:creationId xmlns:p14="http://schemas.microsoft.com/office/powerpoint/2010/main" val="242886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My Media</a:t>
            </a:r>
            <a:endParaRPr lang="en-US" dirty="0"/>
          </a:p>
        </p:txBody>
      </p:sp>
      <p:sp>
        <p:nvSpPr>
          <p:cNvPr id="5" name="Text Placeholder 4"/>
          <p:cNvSpPr>
            <a:spLocks noGrp="1"/>
          </p:cNvSpPr>
          <p:nvPr>
            <p:ph type="body" sz="half" idx="2"/>
          </p:nvPr>
        </p:nvSpPr>
        <p:spPr>
          <a:xfrm>
            <a:off x="457200" y="3482254"/>
            <a:ext cx="3200400" cy="960120"/>
          </a:xfrm>
        </p:spPr>
        <p:txBody>
          <a:bodyPr>
            <a:normAutofit/>
          </a:bodyPr>
          <a:lstStyle/>
          <a:p>
            <a:r>
              <a:rPr lang="en-US" sz="1800" dirty="0" smtClean="0"/>
              <a:t>3. Uploaded Tab</a:t>
            </a: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791" y="0"/>
            <a:ext cx="8084209" cy="6858000"/>
          </a:xfrm>
          <a:prstGeom prst="rect">
            <a:avLst/>
          </a:prstGeom>
        </p:spPr>
      </p:pic>
      <p:pic>
        <p:nvPicPr>
          <p:cNvPr id="6" name="Picture 5"/>
          <p:cNvPicPr>
            <a:picLocks noChangeAspect="1"/>
          </p:cNvPicPr>
          <p:nvPr/>
        </p:nvPicPr>
        <p:blipFill>
          <a:blip r:embed="rId4"/>
          <a:stretch>
            <a:fillRect/>
          </a:stretch>
        </p:blipFill>
        <p:spPr>
          <a:xfrm>
            <a:off x="6324600" y="1143000"/>
            <a:ext cx="533400" cy="152400"/>
          </a:xfrm>
          <a:prstGeom prst="rect">
            <a:avLst/>
          </a:prstGeom>
        </p:spPr>
      </p:pic>
    </p:spTree>
    <p:extLst>
      <p:ext uri="{BB962C8B-B14F-4D97-AF65-F5344CB8AC3E}">
        <p14:creationId xmlns:p14="http://schemas.microsoft.com/office/powerpoint/2010/main" val="143477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57200" y="2209800"/>
            <a:ext cx="32004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smtClean="0"/>
              <a:t>My Media</a:t>
            </a:r>
            <a:endParaRPr lang="en-US" dirty="0"/>
          </a:p>
        </p:txBody>
      </p:sp>
      <p:sp>
        <p:nvSpPr>
          <p:cNvPr id="5" name="Text Placeholder 4"/>
          <p:cNvSpPr>
            <a:spLocks noGrp="1"/>
          </p:cNvSpPr>
          <p:nvPr>
            <p:ph type="body" sz="half" idx="2"/>
          </p:nvPr>
        </p:nvSpPr>
        <p:spPr>
          <a:xfrm>
            <a:off x="457200" y="3482254"/>
            <a:ext cx="3200400" cy="960120"/>
          </a:xfrm>
        </p:spPr>
        <p:txBody>
          <a:bodyPr>
            <a:normAutofit/>
          </a:bodyPr>
          <a:lstStyle/>
          <a:p>
            <a:r>
              <a:rPr lang="en-US" sz="1800" dirty="0" smtClean="0"/>
              <a:t>3. Shared &amp; Purchased Tab</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336675"/>
            <a:ext cx="8077200" cy="4073525"/>
          </a:xfrm>
          <a:prstGeom prst="rect">
            <a:avLst/>
          </a:prstGeom>
        </p:spPr>
      </p:pic>
      <p:pic>
        <p:nvPicPr>
          <p:cNvPr id="6" name="Picture 5"/>
          <p:cNvPicPr>
            <a:picLocks noChangeAspect="1"/>
          </p:cNvPicPr>
          <p:nvPr/>
        </p:nvPicPr>
        <p:blipFill>
          <a:blip r:embed="rId4"/>
          <a:stretch>
            <a:fillRect/>
          </a:stretch>
        </p:blipFill>
        <p:spPr>
          <a:xfrm>
            <a:off x="7010400" y="2362200"/>
            <a:ext cx="838200" cy="152400"/>
          </a:xfrm>
          <a:prstGeom prst="rect">
            <a:avLst/>
          </a:prstGeom>
        </p:spPr>
      </p:pic>
    </p:spTree>
    <p:extLst>
      <p:ext uri="{BB962C8B-B14F-4D97-AF65-F5344CB8AC3E}">
        <p14:creationId xmlns:p14="http://schemas.microsoft.com/office/powerpoint/2010/main" val="172105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98A7C8-CA02-40C2-B119-F3A1308C6E67}" type="datetime1">
              <a:rPr lang="en-US" smtClean="0">
                <a:solidFill>
                  <a:prstClr val="white"/>
                </a:solidFill>
              </a:rPr>
              <a:pPr/>
              <a:t>9/7/2016</a:t>
            </a:fld>
            <a:endParaRPr lang="en-US" dirty="0">
              <a:solidFill>
                <a:prstClr val="white"/>
              </a:solidFill>
            </a:endParaRPr>
          </a:p>
        </p:txBody>
      </p:sp>
      <p:sp>
        <p:nvSpPr>
          <p:cNvPr id="4" name="Slide Number Placeholder 3"/>
          <p:cNvSpPr>
            <a:spLocks noGrp="1"/>
          </p:cNvSpPr>
          <p:nvPr>
            <p:ph type="sldNum" sz="quarter" idx="12"/>
          </p:nvPr>
        </p:nvSpPr>
        <p:spPr/>
        <p:txBody>
          <a:bodyPr/>
          <a:lstStyle/>
          <a:p>
            <a:fld id="{40A4F22A-8D84-4212-AB72-9C729408FDA0}" type="slidenum">
              <a:rPr lang="en-US" smtClean="0">
                <a:solidFill>
                  <a:prstClr val="white"/>
                </a:solidFill>
              </a:rPr>
              <a:pPr/>
              <a:t>89</a:t>
            </a:fld>
            <a:endParaRPr lang="en-US" dirty="0">
              <a:solidFill>
                <a:prstClr val="white"/>
              </a:solidFill>
            </a:endParaRPr>
          </a:p>
        </p:txBody>
      </p:sp>
      <p:sp>
        <p:nvSpPr>
          <p:cNvPr id="5" name="Footer Placeholder 4"/>
          <p:cNvSpPr>
            <a:spLocks noGrp="1"/>
          </p:cNvSpPr>
          <p:nvPr>
            <p:ph type="ftr" sz="quarter" idx="4294967295"/>
          </p:nvPr>
        </p:nvSpPr>
        <p:spPr>
          <a:xfrm>
            <a:off x="4647598" y="6451715"/>
            <a:ext cx="2896809" cy="364629"/>
          </a:xfrm>
          <a:prstGeom prst="rect">
            <a:avLst/>
          </a:prstGeom>
        </p:spPr>
        <p:txBody>
          <a:bodyPr/>
          <a:lstStyle/>
          <a:p>
            <a:r>
              <a:rPr lang="en-US" sz="1100" dirty="0">
                <a:solidFill>
                  <a:prstClr val="white"/>
                </a:solidFill>
              </a:rPr>
              <a:t>US Managed Independent Software Vendors</a:t>
            </a:r>
          </a:p>
          <a:p>
            <a:r>
              <a:rPr lang="en-US" sz="900" dirty="0">
                <a:solidFill>
                  <a:prstClr val="white"/>
                </a:solidFill>
              </a:rPr>
              <a:t>Microsoft Confidential</a:t>
            </a:r>
            <a:endParaRPr lang="en-US" sz="700" dirty="0">
              <a:solidFill>
                <a:prstClr val="white"/>
              </a:solidFill>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6108317" y="1800441"/>
            <a:ext cx="5562600" cy="338737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644735" y="27753"/>
            <a:ext cx="7277592" cy="461665"/>
          </a:xfrm>
          <a:prstGeom prst="rect">
            <a:avLst/>
          </a:prstGeom>
          <a:noFill/>
        </p:spPr>
        <p:txBody>
          <a:bodyPr wrap="square" rtlCol="0">
            <a:spAutoFit/>
          </a:bodyPr>
          <a:lstStyle/>
          <a:p>
            <a:pPr algn="ctr"/>
            <a:r>
              <a:rPr lang="en-US" sz="2400" dirty="0">
                <a:solidFill>
                  <a:schemeClr val="bg1"/>
                </a:solidFill>
              </a:rPr>
              <a:t>Viewing Completion Certificates</a:t>
            </a:r>
          </a:p>
        </p:txBody>
      </p:sp>
      <p:sp>
        <p:nvSpPr>
          <p:cNvPr id="8" name="Title 1"/>
          <p:cNvSpPr>
            <a:spLocks noGrp="1"/>
          </p:cNvSpPr>
          <p:nvPr>
            <p:ph type="title"/>
          </p:nvPr>
        </p:nvSpPr>
        <p:spPr>
          <a:xfrm>
            <a:off x="1097280" y="503873"/>
            <a:ext cx="10115203" cy="810286"/>
          </a:xfrm>
        </p:spPr>
        <p:txBody>
          <a:bodyPr>
            <a:normAutofit/>
          </a:bodyPr>
          <a:lstStyle/>
          <a:p>
            <a:pPr algn="ctr"/>
            <a:r>
              <a:rPr lang="en-US" sz="4000" dirty="0" smtClean="0"/>
              <a:t>MediaLMS: Test Viewer &amp; Issue Certificates </a:t>
            </a:r>
            <a:endParaRPr lang="en-US" sz="4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9551" y="2082912"/>
            <a:ext cx="1863659" cy="810286"/>
          </a:xfrm>
          <a:prstGeom prst="rect">
            <a:avLst/>
          </a:prstGeom>
        </p:spPr>
      </p:pic>
      <p:sp>
        <p:nvSpPr>
          <p:cNvPr id="10" name="Title 1"/>
          <p:cNvSpPr txBox="1">
            <a:spLocks/>
          </p:cNvSpPr>
          <p:nvPr/>
        </p:nvSpPr>
        <p:spPr>
          <a:xfrm>
            <a:off x="5823590" y="5368945"/>
            <a:ext cx="6063610" cy="86518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600" b="1" dirty="0" smtClean="0"/>
              <a:t>Use built-in VIDIZMO MediaLMS to assign trainings and issue Certificates </a:t>
            </a:r>
            <a:br>
              <a:rPr lang="en-US" sz="1600" b="1" dirty="0" smtClean="0"/>
            </a:br>
            <a:r>
              <a:rPr lang="en-US" sz="1600" b="1" dirty="0" smtClean="0"/>
              <a:t>or </a:t>
            </a:r>
            <a:br>
              <a:rPr lang="en-US" sz="1600" b="1" dirty="0" smtClean="0"/>
            </a:br>
            <a:r>
              <a:rPr lang="en-US" sz="1600" b="1" dirty="0" smtClean="0"/>
              <a:t>Notify Orgnization LMS of successful viewing thru SCROM</a:t>
            </a:r>
            <a:endParaRPr lang="en-US" sz="1600" b="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940" y="1903249"/>
            <a:ext cx="1169612" cy="1169612"/>
          </a:xfrm>
          <a:prstGeom prst="rect">
            <a:avLst/>
          </a:prstGeom>
        </p:spPr>
      </p:pic>
      <p:pic>
        <p:nvPicPr>
          <p:cNvPr id="11" name="Picture 10"/>
          <p:cNvPicPr>
            <a:picLocks noChangeAspect="1"/>
          </p:cNvPicPr>
          <p:nvPr/>
        </p:nvPicPr>
        <p:blipFill>
          <a:blip r:embed="rId5"/>
          <a:stretch>
            <a:fillRect/>
          </a:stretch>
        </p:blipFill>
        <p:spPr>
          <a:xfrm>
            <a:off x="1901340" y="3328890"/>
            <a:ext cx="1724025" cy="8763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505" y="3180214"/>
            <a:ext cx="1989605" cy="627831"/>
          </a:xfrm>
          <a:prstGeom prst="rect">
            <a:avLst/>
          </a:prstGeom>
        </p:spPr>
      </p:pic>
      <p:sp>
        <p:nvSpPr>
          <p:cNvPr id="13" name="Title 1"/>
          <p:cNvSpPr txBox="1">
            <a:spLocks/>
          </p:cNvSpPr>
          <p:nvPr/>
        </p:nvSpPr>
        <p:spPr>
          <a:xfrm>
            <a:off x="1219200" y="4547892"/>
            <a:ext cx="4319490" cy="82105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800" b="1" dirty="0" smtClean="0"/>
              <a:t>Use simple Video </a:t>
            </a:r>
            <a:r>
              <a:rPr lang="en-US" sz="1800" b="1" smtClean="0"/>
              <a:t>or SCORM </a:t>
            </a:r>
            <a:r>
              <a:rPr lang="en-US" sz="1800" b="1" dirty="0" smtClean="0"/>
              <a:t>Compliant Content to produce communication, training, education</a:t>
            </a:r>
            <a:endParaRPr lang="en-US" sz="1800" b="1" dirty="0"/>
          </a:p>
        </p:txBody>
      </p:sp>
      <p:cxnSp>
        <p:nvCxnSpPr>
          <p:cNvPr id="15" name="Straight Connector 14"/>
          <p:cNvCxnSpPr/>
          <p:nvPr/>
        </p:nvCxnSpPr>
        <p:spPr>
          <a:xfrm>
            <a:off x="5718110" y="2209800"/>
            <a:ext cx="0" cy="320040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7"/>
          <a:stretch>
            <a:fillRect/>
          </a:stretch>
        </p:blipFill>
        <p:spPr>
          <a:xfrm>
            <a:off x="6424923" y="1932184"/>
            <a:ext cx="4928877" cy="3026234"/>
          </a:xfrm>
          <a:prstGeom prst="rect">
            <a:avLst/>
          </a:prstGeom>
        </p:spPr>
      </p:pic>
    </p:spTree>
    <p:extLst>
      <p:ext uri="{BB962C8B-B14F-4D97-AF65-F5344CB8AC3E}">
        <p14:creationId xmlns:p14="http://schemas.microsoft.com/office/powerpoint/2010/main" val="1645142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480808" y="63610"/>
            <a:ext cx="7744570" cy="523220"/>
          </a:xfrm>
          <a:prstGeom prst="rect">
            <a:avLst/>
          </a:prstGeom>
          <a:noFill/>
        </p:spPr>
        <p:txBody>
          <a:bodyPr wrap="square" rtlCol="0">
            <a:spAutoFit/>
          </a:bodyPr>
          <a:lstStyle/>
          <a:p>
            <a:pPr algn="ctr"/>
            <a:r>
              <a:rPr lang="en-US" sz="2800" dirty="0" smtClean="0"/>
              <a:t>VIDIZMO Edge Content Caching </a:t>
            </a:r>
            <a:endParaRPr lang="en-US" sz="2800" dirty="0"/>
          </a:p>
        </p:txBody>
      </p:sp>
    </p:spTree>
    <p:extLst>
      <p:ext uri="{BB962C8B-B14F-4D97-AF65-F5344CB8AC3E}">
        <p14:creationId xmlns:p14="http://schemas.microsoft.com/office/powerpoint/2010/main" val="7236274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533400" y="2438400"/>
            <a:ext cx="3200400" cy="1602205"/>
          </a:xfrm>
        </p:spPr>
        <p:txBody>
          <a:bodyPr>
            <a:normAutofit fontScale="90000"/>
          </a:bodyPr>
          <a:lstStyle/>
          <a:p>
            <a:r>
              <a:rPr lang="en-US" sz="4400" dirty="0" smtClean="0"/>
              <a:t>Manage Campaigns</a:t>
            </a:r>
            <a:r>
              <a:rPr lang="en-US" sz="4000" dirty="0" smtClean="0"/>
              <a:t/>
            </a:r>
            <a:br>
              <a:rPr lang="en-US" sz="4000" dirty="0" smtClean="0"/>
            </a:b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26" y="1371600"/>
            <a:ext cx="8077199" cy="4172300"/>
          </a:xfrm>
          <a:prstGeom prst="rect">
            <a:avLst/>
          </a:prstGeom>
        </p:spPr>
      </p:pic>
      <p:sp>
        <p:nvSpPr>
          <p:cNvPr id="10" name="Rectangle 6"/>
          <p:cNvSpPr/>
          <p:nvPr/>
        </p:nvSpPr>
        <p:spPr>
          <a:xfrm>
            <a:off x="11125201" y="1752600"/>
            <a:ext cx="1066800" cy="228600"/>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663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533400" y="2009775"/>
            <a:ext cx="3200400" cy="1373605"/>
          </a:xfrm>
        </p:spPr>
        <p:txBody>
          <a:bodyPr>
            <a:normAutofit/>
          </a:bodyPr>
          <a:lstStyle/>
          <a:p>
            <a:r>
              <a:rPr lang="en-US" sz="4000" dirty="0" smtClean="0"/>
              <a:t>Create New Campaign</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803232"/>
            <a:ext cx="8077200" cy="4572000"/>
          </a:xfrm>
          <a:prstGeom prst="rect">
            <a:avLst/>
          </a:prstGeom>
        </p:spPr>
      </p:pic>
      <p:sp>
        <p:nvSpPr>
          <p:cNvPr id="6" name="Title 2"/>
          <p:cNvSpPr txBox="1">
            <a:spLocks/>
          </p:cNvSpPr>
          <p:nvPr/>
        </p:nvSpPr>
        <p:spPr>
          <a:xfrm>
            <a:off x="542925" y="2715627"/>
            <a:ext cx="3200400" cy="13736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Step 1 of 4</a:t>
            </a:r>
            <a:endParaRPr lang="en-US" sz="2800" dirty="0"/>
          </a:p>
        </p:txBody>
      </p:sp>
      <p:sp>
        <p:nvSpPr>
          <p:cNvPr id="7" name="Rectangle 6"/>
          <p:cNvSpPr/>
          <p:nvPr/>
        </p:nvSpPr>
        <p:spPr>
          <a:xfrm>
            <a:off x="8686800" y="3974932"/>
            <a:ext cx="457200" cy="114300"/>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0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457200" y="1676400"/>
            <a:ext cx="3200400" cy="1373605"/>
          </a:xfrm>
        </p:spPr>
        <p:txBody>
          <a:bodyPr>
            <a:normAutofit/>
          </a:bodyPr>
          <a:lstStyle/>
          <a:p>
            <a:r>
              <a:rPr lang="en-US" sz="4000" dirty="0" smtClean="0"/>
              <a:t>Create New Campaign</a:t>
            </a:r>
            <a:endParaRPr lang="en-US" sz="4000" dirty="0"/>
          </a:p>
        </p:txBody>
      </p:sp>
      <p:sp>
        <p:nvSpPr>
          <p:cNvPr id="8" name="Title 2"/>
          <p:cNvSpPr txBox="1">
            <a:spLocks/>
          </p:cNvSpPr>
          <p:nvPr/>
        </p:nvSpPr>
        <p:spPr>
          <a:xfrm>
            <a:off x="457200" y="3171825"/>
            <a:ext cx="3200400" cy="13736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Step 2 of 4</a:t>
            </a:r>
          </a:p>
          <a:p>
            <a:endParaRPr lang="en-US" sz="2800" dirty="0"/>
          </a:p>
          <a:p>
            <a:r>
              <a:rPr lang="en-US" sz="2800" dirty="0" smtClean="0"/>
              <a:t>Add Videos</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910187"/>
            <a:ext cx="8077200" cy="4947549"/>
          </a:xfrm>
          <a:prstGeom prst="rect">
            <a:avLst/>
          </a:prstGeom>
        </p:spPr>
      </p:pic>
      <p:sp>
        <p:nvSpPr>
          <p:cNvPr id="10" name="Rectangle 6"/>
          <p:cNvSpPr/>
          <p:nvPr/>
        </p:nvSpPr>
        <p:spPr>
          <a:xfrm>
            <a:off x="10287000" y="3050004"/>
            <a:ext cx="1752600" cy="607595"/>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33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51" y="914400"/>
            <a:ext cx="8096249" cy="4953000"/>
          </a:xfrm>
          <a:prstGeom prst="rect">
            <a:avLst/>
          </a:prstGeom>
        </p:spPr>
      </p:pic>
      <p:sp>
        <p:nvSpPr>
          <p:cNvPr id="9" name="Title 2"/>
          <p:cNvSpPr>
            <a:spLocks noGrp="1"/>
          </p:cNvSpPr>
          <p:nvPr>
            <p:ph type="title"/>
          </p:nvPr>
        </p:nvSpPr>
        <p:spPr>
          <a:xfrm>
            <a:off x="457200" y="1676400"/>
            <a:ext cx="3200400" cy="1373605"/>
          </a:xfrm>
        </p:spPr>
        <p:txBody>
          <a:bodyPr>
            <a:normAutofit/>
          </a:bodyPr>
          <a:lstStyle/>
          <a:p>
            <a:r>
              <a:rPr lang="en-US" sz="4000" dirty="0" smtClean="0"/>
              <a:t>Create New Campaign</a:t>
            </a:r>
            <a:endParaRPr lang="en-US" sz="4000" dirty="0"/>
          </a:p>
        </p:txBody>
      </p:sp>
      <p:sp>
        <p:nvSpPr>
          <p:cNvPr id="10" name="Title 2"/>
          <p:cNvSpPr txBox="1">
            <a:spLocks/>
          </p:cNvSpPr>
          <p:nvPr/>
        </p:nvSpPr>
        <p:spPr>
          <a:xfrm>
            <a:off x="457200" y="3171825"/>
            <a:ext cx="3200400" cy="13736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Step 2 of 4</a:t>
            </a:r>
          </a:p>
          <a:p>
            <a:endParaRPr lang="en-US" sz="2800" dirty="0"/>
          </a:p>
          <a:p>
            <a:r>
              <a:rPr lang="en-US" sz="2800" dirty="0" smtClean="0"/>
              <a:t>Videos Added</a:t>
            </a:r>
            <a:endParaRPr lang="en-US" sz="2800" dirty="0"/>
          </a:p>
        </p:txBody>
      </p:sp>
      <p:sp>
        <p:nvSpPr>
          <p:cNvPr id="11" name="Rectangle 6"/>
          <p:cNvSpPr/>
          <p:nvPr/>
        </p:nvSpPr>
        <p:spPr>
          <a:xfrm>
            <a:off x="11430000" y="5257800"/>
            <a:ext cx="762000" cy="228600"/>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813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1676400"/>
            <a:ext cx="3200400" cy="1373605"/>
          </a:xfrm>
        </p:spPr>
        <p:txBody>
          <a:bodyPr>
            <a:normAutofit/>
          </a:bodyPr>
          <a:lstStyle/>
          <a:p>
            <a:r>
              <a:rPr lang="en-US" sz="4000" dirty="0" smtClean="0"/>
              <a:t>Create New Campaign</a:t>
            </a:r>
            <a:endParaRPr lang="en-US" sz="4000" dirty="0"/>
          </a:p>
        </p:txBody>
      </p:sp>
      <p:sp>
        <p:nvSpPr>
          <p:cNvPr id="9" name="Title 2"/>
          <p:cNvSpPr txBox="1">
            <a:spLocks/>
          </p:cNvSpPr>
          <p:nvPr/>
        </p:nvSpPr>
        <p:spPr>
          <a:xfrm>
            <a:off x="457200" y="3352800"/>
            <a:ext cx="3200400" cy="1373605"/>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Step 4 of 4</a:t>
            </a:r>
          </a:p>
          <a:p>
            <a:endParaRPr lang="en-US" sz="2800" dirty="0"/>
          </a:p>
          <a:p>
            <a:r>
              <a:rPr lang="en-US" sz="2800" dirty="0" smtClean="0"/>
              <a:t>Create Campaign Launch</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676400"/>
            <a:ext cx="8077200" cy="4084493"/>
          </a:xfrm>
          <a:prstGeom prst="rect">
            <a:avLst/>
          </a:prstGeom>
        </p:spPr>
      </p:pic>
      <p:sp>
        <p:nvSpPr>
          <p:cNvPr id="6" name="Rectangle 6"/>
          <p:cNvSpPr/>
          <p:nvPr/>
        </p:nvSpPr>
        <p:spPr>
          <a:xfrm>
            <a:off x="11401425" y="4419600"/>
            <a:ext cx="762000" cy="228600"/>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343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1676400"/>
            <a:ext cx="3200400" cy="1373605"/>
          </a:xfrm>
        </p:spPr>
        <p:txBody>
          <a:bodyPr>
            <a:normAutofit/>
          </a:bodyPr>
          <a:lstStyle/>
          <a:p>
            <a:r>
              <a:rPr lang="en-US" sz="4000" dirty="0" smtClean="0"/>
              <a:t>Campaign Created</a:t>
            </a:r>
            <a:endParaRPr lang="en-US" sz="4000" dirty="0"/>
          </a:p>
        </p:txBody>
      </p:sp>
      <p:sp>
        <p:nvSpPr>
          <p:cNvPr id="9" name="Title 2"/>
          <p:cNvSpPr txBox="1">
            <a:spLocks/>
          </p:cNvSpPr>
          <p:nvPr/>
        </p:nvSpPr>
        <p:spPr>
          <a:xfrm>
            <a:off x="457200" y="2743200"/>
            <a:ext cx="3200400" cy="13736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Azure Training Solutions</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990600"/>
            <a:ext cx="8018909" cy="4572000"/>
          </a:xfrm>
          <a:prstGeom prst="rect">
            <a:avLst/>
          </a:prstGeom>
        </p:spPr>
      </p:pic>
      <p:sp>
        <p:nvSpPr>
          <p:cNvPr id="7" name="Rectangle 6"/>
          <p:cNvSpPr/>
          <p:nvPr/>
        </p:nvSpPr>
        <p:spPr>
          <a:xfrm>
            <a:off x="4114800" y="2743200"/>
            <a:ext cx="7924800" cy="381000"/>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91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1676400"/>
            <a:ext cx="3200400" cy="1373605"/>
          </a:xfrm>
        </p:spPr>
        <p:txBody>
          <a:bodyPr>
            <a:normAutofit/>
          </a:bodyPr>
          <a:lstStyle/>
          <a:p>
            <a:r>
              <a:rPr lang="en-US" sz="4000" dirty="0" smtClean="0"/>
              <a:t>My Media</a:t>
            </a:r>
            <a:endParaRPr lang="en-US" sz="4000" dirty="0"/>
          </a:p>
        </p:txBody>
      </p:sp>
      <p:sp>
        <p:nvSpPr>
          <p:cNvPr id="9" name="Title 2"/>
          <p:cNvSpPr txBox="1">
            <a:spLocks/>
          </p:cNvSpPr>
          <p:nvPr/>
        </p:nvSpPr>
        <p:spPr>
          <a:xfrm>
            <a:off x="457200" y="2743200"/>
            <a:ext cx="3200400" cy="13736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800" dirty="0" smtClean="0"/>
              <a:t>New Campaign Added</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295400"/>
            <a:ext cx="8077200" cy="4084493"/>
          </a:xfrm>
          <a:prstGeom prst="rect">
            <a:avLst/>
          </a:prstGeom>
        </p:spPr>
      </p:pic>
      <p:sp>
        <p:nvSpPr>
          <p:cNvPr id="10" name="Rectangle 6"/>
          <p:cNvSpPr/>
          <p:nvPr/>
        </p:nvSpPr>
        <p:spPr>
          <a:xfrm>
            <a:off x="5257800" y="2956646"/>
            <a:ext cx="5791200" cy="472354"/>
          </a:xfrm>
          <a:custGeom>
            <a:avLst/>
            <a:gdLst>
              <a:gd name="connsiteX0" fmla="*/ 0 w 533400"/>
              <a:gd name="connsiteY0" fmla="*/ 0 h 304800"/>
              <a:gd name="connsiteX1" fmla="*/ 533400 w 533400"/>
              <a:gd name="connsiteY1" fmla="*/ 0 h 304800"/>
              <a:gd name="connsiteX2" fmla="*/ 533400 w 533400"/>
              <a:gd name="connsiteY2" fmla="*/ 304800 h 304800"/>
              <a:gd name="connsiteX3" fmla="*/ 0 w 533400"/>
              <a:gd name="connsiteY3" fmla="*/ 304800 h 304800"/>
              <a:gd name="connsiteX4" fmla="*/ 0 w 533400"/>
              <a:gd name="connsiteY4" fmla="*/ 0 h 304800"/>
              <a:gd name="connsiteX0" fmla="*/ 11220 w 533400"/>
              <a:gd name="connsiteY0" fmla="*/ 11219 h 304800"/>
              <a:gd name="connsiteX1" fmla="*/ 533400 w 533400"/>
              <a:gd name="connsiteY1" fmla="*/ 0 h 304800"/>
              <a:gd name="connsiteX2" fmla="*/ 533400 w 533400"/>
              <a:gd name="connsiteY2" fmla="*/ 304800 h 304800"/>
              <a:gd name="connsiteX3" fmla="*/ 0 w 533400"/>
              <a:gd name="connsiteY3" fmla="*/ 304800 h 304800"/>
              <a:gd name="connsiteX4" fmla="*/ 11220 w 533400"/>
              <a:gd name="connsiteY4" fmla="*/ 11219 h 304800"/>
              <a:gd name="connsiteX0" fmla="*/ 11220 w 533400"/>
              <a:gd name="connsiteY0" fmla="*/ 0 h 293581"/>
              <a:gd name="connsiteX1" fmla="*/ 527790 w 533400"/>
              <a:gd name="connsiteY1" fmla="*/ 22440 h 293581"/>
              <a:gd name="connsiteX2" fmla="*/ 533400 w 533400"/>
              <a:gd name="connsiteY2" fmla="*/ 293581 h 293581"/>
              <a:gd name="connsiteX3" fmla="*/ 0 w 533400"/>
              <a:gd name="connsiteY3" fmla="*/ 293581 h 293581"/>
              <a:gd name="connsiteX4" fmla="*/ 11220 w 533400"/>
              <a:gd name="connsiteY4" fmla="*/ 0 h 293581"/>
              <a:gd name="connsiteX0" fmla="*/ 11220 w 533400"/>
              <a:gd name="connsiteY0" fmla="*/ 5609 h 271141"/>
              <a:gd name="connsiteX1" fmla="*/ 527790 w 533400"/>
              <a:gd name="connsiteY1" fmla="*/ 0 h 271141"/>
              <a:gd name="connsiteX2" fmla="*/ 533400 w 533400"/>
              <a:gd name="connsiteY2" fmla="*/ 271141 h 271141"/>
              <a:gd name="connsiteX3" fmla="*/ 0 w 533400"/>
              <a:gd name="connsiteY3" fmla="*/ 271141 h 271141"/>
              <a:gd name="connsiteX4" fmla="*/ 11220 w 533400"/>
              <a:gd name="connsiteY4" fmla="*/ 5609 h 271141"/>
              <a:gd name="connsiteX0" fmla="*/ 0 w 522180"/>
              <a:gd name="connsiteY0" fmla="*/ 5609 h 271141"/>
              <a:gd name="connsiteX1" fmla="*/ 516570 w 522180"/>
              <a:gd name="connsiteY1" fmla="*/ 0 h 271141"/>
              <a:gd name="connsiteX2" fmla="*/ 522180 w 522180"/>
              <a:gd name="connsiteY2" fmla="*/ 271141 h 271141"/>
              <a:gd name="connsiteX3" fmla="*/ 20 w 522180"/>
              <a:gd name="connsiteY3" fmla="*/ 271141 h 271141"/>
              <a:gd name="connsiteX4" fmla="*/ 0 w 522180"/>
              <a:gd name="connsiteY4" fmla="*/ 5609 h 271141"/>
              <a:gd name="connsiteX0" fmla="*/ 0 w 533430"/>
              <a:gd name="connsiteY0" fmla="*/ 140 h 265672"/>
              <a:gd name="connsiteX1" fmla="*/ 533430 w 533430"/>
              <a:gd name="connsiteY1" fmla="*/ 0 h 265672"/>
              <a:gd name="connsiteX2" fmla="*/ 522180 w 533430"/>
              <a:gd name="connsiteY2" fmla="*/ 265672 h 265672"/>
              <a:gd name="connsiteX3" fmla="*/ 20 w 533430"/>
              <a:gd name="connsiteY3" fmla="*/ 265672 h 265672"/>
              <a:gd name="connsiteX4" fmla="*/ 0 w 533430"/>
              <a:gd name="connsiteY4" fmla="*/ 140 h 265672"/>
              <a:gd name="connsiteX0" fmla="*/ 0 w 522180"/>
              <a:gd name="connsiteY0" fmla="*/ 140 h 265672"/>
              <a:gd name="connsiteX1" fmla="*/ 510094 w 522180"/>
              <a:gd name="connsiteY1" fmla="*/ 0 h 265672"/>
              <a:gd name="connsiteX2" fmla="*/ 522180 w 522180"/>
              <a:gd name="connsiteY2" fmla="*/ 265672 h 265672"/>
              <a:gd name="connsiteX3" fmla="*/ 20 w 522180"/>
              <a:gd name="connsiteY3" fmla="*/ 265672 h 265672"/>
              <a:gd name="connsiteX4" fmla="*/ 0 w 522180"/>
              <a:gd name="connsiteY4" fmla="*/ 140 h 265672"/>
              <a:gd name="connsiteX0" fmla="*/ 0 w 512846"/>
              <a:gd name="connsiteY0" fmla="*/ 140 h 265672"/>
              <a:gd name="connsiteX1" fmla="*/ 510094 w 512846"/>
              <a:gd name="connsiteY1" fmla="*/ 0 h 265672"/>
              <a:gd name="connsiteX2" fmla="*/ 512846 w 512846"/>
              <a:gd name="connsiteY2" fmla="*/ 265672 h 265672"/>
              <a:gd name="connsiteX3" fmla="*/ 20 w 512846"/>
              <a:gd name="connsiteY3" fmla="*/ 265672 h 265672"/>
              <a:gd name="connsiteX4" fmla="*/ 0 w 512846"/>
              <a:gd name="connsiteY4" fmla="*/ 140 h 265672"/>
              <a:gd name="connsiteX0" fmla="*/ 0 w 512846"/>
              <a:gd name="connsiteY0" fmla="*/ 140 h 333662"/>
              <a:gd name="connsiteX1" fmla="*/ 510094 w 512846"/>
              <a:gd name="connsiteY1" fmla="*/ 0 h 333662"/>
              <a:gd name="connsiteX2" fmla="*/ 512846 w 512846"/>
              <a:gd name="connsiteY2" fmla="*/ 265672 h 333662"/>
              <a:gd name="connsiteX3" fmla="*/ 7021 w 512846"/>
              <a:gd name="connsiteY3" fmla="*/ 333662 h 333662"/>
              <a:gd name="connsiteX4" fmla="*/ 0 w 512846"/>
              <a:gd name="connsiteY4" fmla="*/ 140 h 333662"/>
              <a:gd name="connsiteX0" fmla="*/ 0 w 510188"/>
              <a:gd name="connsiteY0" fmla="*/ 140 h 333662"/>
              <a:gd name="connsiteX1" fmla="*/ 510094 w 510188"/>
              <a:gd name="connsiteY1" fmla="*/ 0 h 333662"/>
              <a:gd name="connsiteX2" fmla="*/ 505846 w 510188"/>
              <a:gd name="connsiteY2" fmla="*/ 326108 h 333662"/>
              <a:gd name="connsiteX3" fmla="*/ 7021 w 510188"/>
              <a:gd name="connsiteY3" fmla="*/ 333662 h 333662"/>
              <a:gd name="connsiteX4" fmla="*/ 0 w 510188"/>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 name="connsiteX0" fmla="*/ 0 w 512847"/>
              <a:gd name="connsiteY0" fmla="*/ 140 h 333662"/>
              <a:gd name="connsiteX1" fmla="*/ 510094 w 512847"/>
              <a:gd name="connsiteY1" fmla="*/ 0 h 333662"/>
              <a:gd name="connsiteX2" fmla="*/ 512847 w 512847"/>
              <a:gd name="connsiteY2" fmla="*/ 326108 h 333662"/>
              <a:gd name="connsiteX3" fmla="*/ 7021 w 512847"/>
              <a:gd name="connsiteY3" fmla="*/ 333662 h 333662"/>
              <a:gd name="connsiteX4" fmla="*/ 0 w 512847"/>
              <a:gd name="connsiteY4" fmla="*/ 140 h 33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47" h="333662">
                <a:moveTo>
                  <a:pt x="0" y="140"/>
                </a:moveTo>
                <a:lnTo>
                  <a:pt x="510094" y="0"/>
                </a:lnTo>
                <a:cubicBezTo>
                  <a:pt x="511011" y="88557"/>
                  <a:pt x="511930" y="237551"/>
                  <a:pt x="512847" y="326108"/>
                </a:cubicBezTo>
                <a:lnTo>
                  <a:pt x="7021" y="333662"/>
                </a:lnTo>
                <a:cubicBezTo>
                  <a:pt x="7014" y="245151"/>
                  <a:pt x="7" y="88651"/>
                  <a:pt x="0" y="140"/>
                </a:cubicBezTo>
                <a:close/>
              </a:path>
            </a:pathLst>
          </a:custGeom>
          <a:solidFill>
            <a:srgbClr val="FFFF00">
              <a:alpha val="5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20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533400" y="1981200"/>
            <a:ext cx="3200400" cy="1066801"/>
          </a:xfrm>
        </p:spPr>
        <p:txBody>
          <a:bodyPr>
            <a:normAutofit/>
          </a:bodyPr>
          <a:lstStyle/>
          <a:p>
            <a:r>
              <a:rPr lang="en-US" sz="4000" dirty="0" smtClean="0"/>
              <a:t>Analytics </a:t>
            </a:r>
            <a:endParaRPr lang="en-US" sz="4000" dirty="0"/>
          </a:p>
        </p:txBody>
      </p:sp>
      <p:sp>
        <p:nvSpPr>
          <p:cNvPr id="12" name="Title 2"/>
          <p:cNvSpPr txBox="1">
            <a:spLocks/>
          </p:cNvSpPr>
          <p:nvPr/>
        </p:nvSpPr>
        <p:spPr>
          <a:xfrm>
            <a:off x="533400" y="2819400"/>
            <a:ext cx="3352800" cy="8402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Dashboard</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01524"/>
            <a:ext cx="8077200" cy="4084876"/>
          </a:xfrm>
          <a:prstGeom prst="rect">
            <a:avLst/>
          </a:prstGeom>
        </p:spPr>
      </p:pic>
    </p:spTree>
    <p:extLst>
      <p:ext uri="{BB962C8B-B14F-4D97-AF65-F5344CB8AC3E}">
        <p14:creationId xmlns:p14="http://schemas.microsoft.com/office/powerpoint/2010/main" val="35058727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457200" y="2207795"/>
            <a:ext cx="3200400" cy="1066801"/>
          </a:xfrm>
        </p:spPr>
        <p:txBody>
          <a:bodyPr>
            <a:normAutofit fontScale="90000"/>
          </a:bodyPr>
          <a:lstStyle/>
          <a:p>
            <a:r>
              <a:rPr lang="en-US" sz="4000" dirty="0" smtClean="0"/>
              <a:t>Users &amp; Groups </a:t>
            </a:r>
            <a:br>
              <a:rPr lang="en-US" sz="4000" dirty="0" smtClean="0"/>
            </a:br>
            <a:r>
              <a:rPr lang="en-US" sz="4000" dirty="0" smtClean="0"/>
              <a:t>Analytics </a:t>
            </a:r>
            <a:endParaRPr lang="en-US" sz="4000" dirty="0"/>
          </a:p>
        </p:txBody>
      </p:sp>
      <p:sp>
        <p:nvSpPr>
          <p:cNvPr id="12" name="Title 2"/>
          <p:cNvSpPr txBox="1">
            <a:spLocks/>
          </p:cNvSpPr>
          <p:nvPr/>
        </p:nvSpPr>
        <p:spPr>
          <a:xfrm>
            <a:off x="457200" y="3045995"/>
            <a:ext cx="3352800" cy="8402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2. Overall Users Activities</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858724"/>
            <a:ext cx="8077200" cy="4084876"/>
          </a:xfrm>
          <a:prstGeom prst="rect">
            <a:avLst/>
          </a:prstGeom>
        </p:spPr>
      </p:pic>
    </p:spTree>
    <p:extLst>
      <p:ext uri="{BB962C8B-B14F-4D97-AF65-F5344CB8AC3E}">
        <p14:creationId xmlns:p14="http://schemas.microsoft.com/office/powerpoint/2010/main" val="32497948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457200" y="2207795"/>
            <a:ext cx="3200400" cy="1066801"/>
          </a:xfrm>
        </p:spPr>
        <p:txBody>
          <a:bodyPr>
            <a:normAutofit/>
          </a:bodyPr>
          <a:lstStyle/>
          <a:p>
            <a:r>
              <a:rPr lang="en-US" sz="4000" dirty="0" smtClean="0"/>
              <a:t>Video Analytics</a:t>
            </a:r>
            <a:endParaRPr lang="en-US" sz="4000" dirty="0"/>
          </a:p>
        </p:txBody>
      </p:sp>
      <p:sp>
        <p:nvSpPr>
          <p:cNvPr id="12" name="Title 2"/>
          <p:cNvSpPr txBox="1">
            <a:spLocks/>
          </p:cNvSpPr>
          <p:nvPr/>
        </p:nvSpPr>
        <p:spPr>
          <a:xfrm>
            <a:off x="485775" y="3352800"/>
            <a:ext cx="3352800" cy="84020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400" dirty="0" smtClean="0"/>
              <a:t>1. </a:t>
            </a:r>
            <a:r>
              <a:rPr lang="en-US" sz="2400" dirty="0"/>
              <a:t>Overall Viewed Video</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52400"/>
            <a:ext cx="8109669" cy="6553200"/>
          </a:xfrm>
          <a:prstGeom prst="rect">
            <a:avLst/>
          </a:prstGeom>
        </p:spPr>
      </p:pic>
    </p:spTree>
    <p:extLst>
      <p:ext uri="{BB962C8B-B14F-4D97-AF65-F5344CB8AC3E}">
        <p14:creationId xmlns:p14="http://schemas.microsoft.com/office/powerpoint/2010/main" val="41576960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1.4|1.3|1.4|1.3|1.3|1"/>
</p:tagLst>
</file>

<file path=ppt/tags/tag2.xml><?xml version="1.0" encoding="utf-8"?>
<p:tagLst xmlns:a="http://schemas.openxmlformats.org/drawingml/2006/main" xmlns:r="http://schemas.openxmlformats.org/officeDocument/2006/relationships" xmlns:p="http://schemas.openxmlformats.org/presentationml/2006/main">
  <p:tag name="TIMING" val="|6.2"/>
</p:tagLst>
</file>

<file path=ppt/tags/tag3.xml><?xml version="1.0" encoding="utf-8"?>
<p:tagLst xmlns:a="http://schemas.openxmlformats.org/drawingml/2006/main" xmlns:r="http://schemas.openxmlformats.org/officeDocument/2006/relationships" xmlns:p="http://schemas.openxmlformats.org/presentationml/2006/main">
  <p:tag name="TIMING" val="|5.1|0.9"/>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A94EE1F861804FA1E85AC01250A089" ma:contentTypeVersion="2" ma:contentTypeDescription="Create a new document." ma:contentTypeScope="" ma:versionID="bd960e7fba2c4528b59fc195286e2e97">
  <xsd:schema xmlns:xsd="http://www.w3.org/2001/XMLSchema" xmlns:xs="http://www.w3.org/2001/XMLSchema" xmlns:p="http://schemas.microsoft.com/office/2006/metadata/properties" targetNamespace="http://schemas.microsoft.com/office/2006/metadata/properties" ma:root="true" ma:fieldsID="a1bc53fe99fa9d2b653b62ecacf7125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C11293-83ED-4DC9-ABEA-F2CE3077A567}">
  <ds:schemaRefs>
    <ds:schemaRef ds:uri="http://purl.org/dc/elements/1.1/"/>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33018260-14B5-4F7E-9D3E-099A3CDC6B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37C45AF-07E0-440D-96CB-2CF6704584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12758</TotalTime>
  <Words>1526</Words>
  <Application>Microsoft Office PowerPoint</Application>
  <PresentationFormat>Widescreen</PresentationFormat>
  <Paragraphs>403</Paragraphs>
  <Slides>115</Slides>
  <Notes>23</Notes>
  <HiddenSlides>0</HiddenSlides>
  <MMClips>0</MMClips>
  <ScaleCrop>false</ScaleCrop>
  <HeadingPairs>
    <vt:vector size="10"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115</vt:i4>
      </vt:variant>
      <vt:variant>
        <vt:lpstr>Custom Shows</vt:lpstr>
      </vt:variant>
      <vt:variant>
        <vt:i4>1</vt:i4>
      </vt:variant>
    </vt:vector>
  </HeadingPairs>
  <TitlesOfParts>
    <vt:vector size="124" baseType="lpstr">
      <vt:lpstr>Arial</vt:lpstr>
      <vt:lpstr>Calibri</vt:lpstr>
      <vt:lpstr>Calibri Light</vt:lpstr>
      <vt:lpstr>Calibri Light (Headings)</vt:lpstr>
      <vt:lpstr>Segoe UI</vt:lpstr>
      <vt:lpstr>Segoe UI Light</vt:lpstr>
      <vt:lpstr>Retrospect</vt:lpstr>
      <vt:lpstr>Image</vt:lpstr>
      <vt:lpstr> EnterpriseTube Premium  Animated Slides  Please hit‘F5’ or Click Start Slide Show</vt:lpstr>
      <vt:lpstr>About VIDIZMO, LLC.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VIDIZMO Digital Media &amp; Video Solutions</vt:lpstr>
      <vt:lpstr>PowerPoint Presentation</vt:lpstr>
      <vt:lpstr>PowerPoint Presentation</vt:lpstr>
      <vt:lpstr>Streaming Technology Support</vt:lpstr>
      <vt:lpstr>Product Overview</vt:lpstr>
      <vt:lpstr>PowerPoint Presentation</vt:lpstr>
      <vt:lpstr>PowerPoint Presentation</vt:lpstr>
      <vt:lpstr>Search Library Overview</vt:lpstr>
      <vt:lpstr>Video Playback</vt:lpstr>
      <vt:lpstr>Playlist &amp; Course Playback</vt:lpstr>
      <vt:lpstr>My Media Page</vt:lpstr>
      <vt:lpstr>Mobile Access</vt:lpstr>
      <vt:lpstr>Admin panel Add New Media</vt:lpstr>
      <vt:lpstr>Upload Video</vt:lpstr>
      <vt:lpstr>Upload Video Basic Settings</vt:lpstr>
      <vt:lpstr>Upload Video Publish Settings</vt:lpstr>
      <vt:lpstr>Upload Video Access Settings</vt:lpstr>
      <vt:lpstr>Create Collection</vt:lpstr>
      <vt:lpstr>Add Content</vt:lpstr>
      <vt:lpstr>Content Added</vt:lpstr>
      <vt:lpstr>Collection Creation Basic Settings</vt:lpstr>
      <vt:lpstr>Collection Creation Publish Settings</vt:lpstr>
      <vt:lpstr>Collection Creation Access Settings</vt:lpstr>
      <vt:lpstr>Collection Published</vt:lpstr>
      <vt:lpstr>Collection Playback</vt:lpstr>
      <vt:lpstr>PowerPoint Presentation</vt:lpstr>
      <vt:lpstr>Live Webcast Settings</vt:lpstr>
      <vt:lpstr>Live Webcast Settings</vt:lpstr>
      <vt:lpstr>PowerPoint Presentation</vt:lpstr>
      <vt:lpstr>Live Webcast Settings</vt:lpstr>
      <vt:lpstr>Live Webcast Settings</vt:lpstr>
      <vt:lpstr>Live Webcast Session Created</vt:lpstr>
      <vt:lpstr>PowerPoint Presentation</vt:lpstr>
      <vt:lpstr>Create SCORM</vt:lpstr>
      <vt:lpstr>Creating SCORM</vt:lpstr>
      <vt:lpstr>Creating SCORM</vt:lpstr>
      <vt:lpstr>Creating SCORM </vt:lpstr>
      <vt:lpstr>SCORM Created</vt:lpstr>
      <vt:lpstr>SCORM</vt:lpstr>
      <vt:lpstr>SCORM Playback</vt:lpstr>
      <vt:lpstr>Create SCORM</vt:lpstr>
      <vt:lpstr>Creating a Quiz Add Single &amp; Multiple Type Questions </vt:lpstr>
      <vt:lpstr>Quiz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a Survey</vt:lpstr>
      <vt:lpstr>Creating a Survey Add Single &amp; Multiple Type Questions </vt:lpstr>
      <vt:lpstr>Creating a Survey  Settings Tab </vt:lpstr>
      <vt:lpstr>Creating a Survey   </vt:lpstr>
      <vt:lpstr>Creating a Survey   </vt:lpstr>
      <vt:lpstr>Creating a Survey   </vt:lpstr>
      <vt:lpstr>Creating a Survey   </vt:lpstr>
      <vt:lpstr>Survey Created  </vt:lpstr>
      <vt:lpstr>Survey Playback </vt:lpstr>
      <vt:lpstr>Survey Playback </vt:lpstr>
      <vt:lpstr>Survey Playback </vt:lpstr>
      <vt:lpstr>Survey Completed</vt:lpstr>
      <vt:lpstr>Create an Interactive Course</vt:lpstr>
      <vt:lpstr>Create a Course 1/2</vt:lpstr>
      <vt:lpstr>Create a Course 2/2</vt:lpstr>
      <vt:lpstr>PowerPoint Presentation</vt:lpstr>
      <vt:lpstr>PowerPoint Presentation</vt:lpstr>
      <vt:lpstr>PowerPoint Presentation</vt:lpstr>
      <vt:lpstr>Course Created</vt:lpstr>
      <vt:lpstr>Course Playback</vt:lpstr>
      <vt:lpstr>PowerPoint Presentation</vt:lpstr>
      <vt:lpstr>PowerPoint Presentation</vt:lpstr>
      <vt:lpstr>PowerPoint Presentation</vt:lpstr>
      <vt:lpstr>PowerPoint Presentation</vt:lpstr>
      <vt:lpstr>MediaLMS: Test Viewer &amp; Issue Certificates </vt:lpstr>
      <vt:lpstr>Manage Campaigns </vt:lpstr>
      <vt:lpstr>Create New Campaign</vt:lpstr>
      <vt:lpstr>Create New Campaign</vt:lpstr>
      <vt:lpstr>Create New Campaign</vt:lpstr>
      <vt:lpstr>Create New Campaign</vt:lpstr>
      <vt:lpstr>Campaign Created</vt:lpstr>
      <vt:lpstr>My Media</vt:lpstr>
      <vt:lpstr>Analytics </vt:lpstr>
      <vt:lpstr>Users &amp; Groups  Analytics </vt:lpstr>
      <vt:lpstr>Video Analytics</vt:lpstr>
      <vt:lpstr>Video Analytics</vt:lpstr>
      <vt:lpstr>Campaign Analytics </vt:lpstr>
      <vt:lpstr>Settings</vt:lpstr>
      <vt:lpstr>Settings</vt:lpstr>
      <vt:lpstr>Settings</vt:lpstr>
      <vt:lpstr>Control Panel Overview</vt:lpstr>
      <vt:lpstr>Architecture</vt:lpstr>
      <vt:lpstr> VIDIZMO Products Use of Technology</vt:lpstr>
      <vt:lpstr>PowerPoint Presentation</vt:lpstr>
      <vt:lpstr>VIDIZMO Products Built on Microsoft Azure Cloud</vt:lpstr>
      <vt:lpstr>PowerPoint Presentation</vt:lpstr>
      <vt:lpstr>PowerPoint Presentation</vt:lpstr>
      <vt:lpstr>VIDIZMO for SharePoint</vt:lpstr>
      <vt:lpstr>Products, Services &amp; Solutions</vt:lpstr>
      <vt:lpstr>PowerPoint Presentation</vt:lpstr>
      <vt:lpstr>Thank You</vt:lpstr>
      <vt:lpstr>Custom Show 1</vt:lpstr>
    </vt:vector>
  </TitlesOfParts>
  <Company>VIDIZMO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dc:title>
  <dc:creator>Akhlaq Khan</dc:creator>
  <cp:lastModifiedBy>Nadeem Khan</cp:lastModifiedBy>
  <cp:revision>600</cp:revision>
  <cp:lastPrinted>2012-12-10T21:24:22Z</cp:lastPrinted>
  <dcterms:created xsi:type="dcterms:W3CDTF">2012-11-28T11:09:16Z</dcterms:created>
  <dcterms:modified xsi:type="dcterms:W3CDTF">2016-09-07T21:21:53Z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0x010100FEA94EE1F861804FA1E85AC01250A089</vt:lpwstr>
  </property>
</Properties>
</file>