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4"/>
  </p:sldMasterIdLst>
  <p:notesMasterIdLst>
    <p:notesMasterId r:id="rId23"/>
  </p:notesMasterIdLst>
  <p:sldIdLst>
    <p:sldId id="272" r:id="rId5"/>
    <p:sldId id="402" r:id="rId6"/>
    <p:sldId id="326" r:id="rId7"/>
    <p:sldId id="401" r:id="rId8"/>
    <p:sldId id="395" r:id="rId9"/>
    <p:sldId id="399" r:id="rId10"/>
    <p:sldId id="393" r:id="rId11"/>
    <p:sldId id="397" r:id="rId12"/>
    <p:sldId id="394" r:id="rId13"/>
    <p:sldId id="330" r:id="rId14"/>
    <p:sldId id="331" r:id="rId15"/>
    <p:sldId id="390" r:id="rId16"/>
    <p:sldId id="398" r:id="rId17"/>
    <p:sldId id="332" r:id="rId18"/>
    <p:sldId id="400" r:id="rId19"/>
    <p:sldId id="333" r:id="rId20"/>
    <p:sldId id="389" r:id="rId21"/>
    <p:sldId id="335" r:id="rId22"/>
  </p:sldIdLst>
  <p:sldSz cx="12192000" cy="6858000"/>
  <p:notesSz cx="7077075" cy="9363075"/>
  <p:custShowLst>
    <p:custShow name="Custom Show 1" id="0">
      <p:sldLst>
        <p:sld r:id="rId5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114161FB-48F3-49C7-BEE9-C00804A9A2B5}">
          <p14:sldIdLst>
            <p14:sldId id="272"/>
            <p14:sldId id="402"/>
          </p14:sldIdLst>
        </p14:section>
        <p14:section name="Pilot" id="{0F2C21E5-0920-45C5-9EC8-441277187135}">
          <p14:sldIdLst>
            <p14:sldId id="326"/>
            <p14:sldId id="401"/>
            <p14:sldId id="395"/>
            <p14:sldId id="399"/>
            <p14:sldId id="393"/>
            <p14:sldId id="397"/>
            <p14:sldId id="394"/>
            <p14:sldId id="330"/>
            <p14:sldId id="331"/>
            <p14:sldId id="390"/>
            <p14:sldId id="398"/>
            <p14:sldId id="332"/>
            <p14:sldId id="400"/>
            <p14:sldId id="333"/>
            <p14:sldId id="389"/>
            <p14:sldId id="33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b Hoage" initials="DH" lastIdx="1" clrIdx="0">
    <p:extLst>
      <p:ext uri="{19B8F6BF-5375-455C-9EA6-DF929625EA0E}">
        <p15:presenceInfo xmlns:p15="http://schemas.microsoft.com/office/powerpoint/2012/main" userId="S-1-5-21-124525095-708259637-1543119021-160255" providerId="AD"/>
      </p:ext>
    </p:extLst>
  </p:cmAuthor>
  <p:cmAuthor id="2" name="Alita Larkin" initials="AL" lastIdx="5" clrIdx="1">
    <p:extLst>
      <p:ext uri="{19B8F6BF-5375-455C-9EA6-DF929625EA0E}">
        <p15:presenceInfo xmlns:p15="http://schemas.microsoft.com/office/powerpoint/2012/main" userId="S-1-5-21-2127521184-1604012920-1887927527-25481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3" autoAdjust="0"/>
    <p:restoredTop sz="86610" autoAdjust="0"/>
  </p:normalViewPr>
  <p:slideViewPr>
    <p:cSldViewPr>
      <p:cViewPr varScale="1">
        <p:scale>
          <a:sx n="87" d="100"/>
          <a:sy n="87" d="100"/>
        </p:scale>
        <p:origin x="957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49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AE68ACD7-B23B-4742-9F12-2CD8BC56853E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701675"/>
            <a:ext cx="62420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6D23A375-A99E-4FC7-9DB8-C6082EA65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58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23A375-A99E-4FC7-9DB8-C6082EA655E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59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23A375-A99E-4FC7-9DB8-C6082EA655E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079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1675"/>
            <a:ext cx="62420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23A375-A99E-4FC7-9DB8-C6082EA655E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909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1675"/>
            <a:ext cx="62420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23A375-A99E-4FC7-9DB8-C6082EA655E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060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1675"/>
            <a:ext cx="62420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23A375-A99E-4FC7-9DB8-C6082EA655E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087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23A375-A99E-4FC7-9DB8-C6082EA655E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482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CFAD-E86B-4E1C-B06B-918A2271D68B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Confidential. Please do not distribute outside your organization without prior consent from vidizmo.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5C4D-0A5A-414D-A394-ADD204A12A4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4483" y="76201"/>
            <a:ext cx="207616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814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CFAD-E86B-4E1C-B06B-918A2271D68B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Confidential. Please do not distribute outside your organization without prior consent from vidizmo.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5C4D-0A5A-414D-A394-ADD204A1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308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CFAD-E86B-4E1C-B06B-918A2271D68B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5C4D-0A5A-414D-A394-ADD204A1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062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CFAD-E86B-4E1C-B06B-918A2271D68B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Confidential. Please do not distribute outside your organization without prior consent from vidizmo.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5C4D-0A5A-414D-A394-ADD204A1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00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CFAD-E86B-4E1C-B06B-918A2271D68B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Confidential. Please do not distribute outside your organization without prior consent from vidizmo.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5C4D-0A5A-414D-A394-ADD204A12A4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4483" y="76201"/>
            <a:ext cx="207616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411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CFAD-E86B-4E1C-B06B-918A2271D68B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Confidential. Please do not distribute outside your organization without prior consent from vidizmo.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5C4D-0A5A-414D-A394-ADD204A1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767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CFAD-E86B-4E1C-B06B-918A2271D68B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Confidential. Please do not distribute outside your organization without prior consent from vidizmo.</a:t>
            </a:r>
            <a:endParaRPr lang="en-US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5C4D-0A5A-414D-A394-ADD204A1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282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CFAD-E86B-4E1C-B06B-918A2271D68B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Confidential. Please do not distribute outside your organization without prior consent from vidizmo.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5C4D-0A5A-414D-A394-ADD204A1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629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CFAD-E86B-4E1C-B06B-918A2271D68B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5C4D-0A5A-414D-A394-ADD204A1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286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E50CFAD-E86B-4E1C-B06B-918A2271D68B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415C4D-0A5A-414D-A394-ADD204A1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85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CFAD-E86B-4E1C-B06B-918A2271D68B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5C4D-0A5A-414D-A394-ADD204A1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932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E50CFAD-E86B-4E1C-B06B-918A2271D68B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Confidential. Please do not distribute outside your organization without prior consent from vidizmo.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2415C4D-0A5A-414D-A394-ADD204A12A4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4483" y="76201"/>
            <a:ext cx="207616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6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adeem.khan@Vidizmo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457200"/>
            <a:ext cx="10485120" cy="3965448"/>
          </a:xfrm>
        </p:spPr>
        <p:txBody>
          <a:bodyPr>
            <a:normAutofit/>
          </a:bodyPr>
          <a:lstStyle/>
          <a:p>
            <a:pPr algn="r"/>
            <a:r>
              <a:rPr lang="en-US" sz="4800" dirty="0" smtClean="0">
                <a:solidFill>
                  <a:srgbClr val="00B0F0"/>
                </a:solidFill>
              </a:rPr>
              <a:t/>
            </a:r>
            <a:br>
              <a:rPr lang="en-US" sz="4800" dirty="0" smtClean="0">
                <a:solidFill>
                  <a:srgbClr val="00B0F0"/>
                </a:solidFill>
              </a:rPr>
            </a:br>
            <a:r>
              <a:rPr lang="en-US" sz="7300" dirty="0" smtClean="0">
                <a:solidFill>
                  <a:schemeClr val="tx1"/>
                </a:solidFill>
              </a:rPr>
              <a:t>VIDIZMO E</a:t>
            </a:r>
            <a:r>
              <a:rPr lang="en-US" sz="7300" dirty="0" smtClean="0">
                <a:solidFill>
                  <a:schemeClr val="tx1"/>
                </a:solidFill>
              </a:rPr>
              <a:t>valuation </a:t>
            </a:r>
            <a:r>
              <a:rPr lang="en-US" sz="7300" dirty="0" smtClean="0">
                <a:solidFill>
                  <a:schemeClr val="tx1"/>
                </a:solidFill>
              </a:rPr>
              <a:t>Options</a:t>
            </a:r>
            <a:r>
              <a:rPr lang="en-US" sz="6700" dirty="0" smtClean="0">
                <a:solidFill>
                  <a:schemeClr val="tx1"/>
                </a:solidFill>
              </a:rPr>
              <a:t/>
            </a:r>
            <a:br>
              <a:rPr lang="en-US" sz="6700" dirty="0" smtClean="0">
                <a:solidFill>
                  <a:schemeClr val="tx1"/>
                </a:solidFill>
              </a:rPr>
            </a:br>
            <a:r>
              <a:rPr lang="en-US" sz="4900" dirty="0" smtClean="0">
                <a:solidFill>
                  <a:schemeClr val="tx1"/>
                </a:solidFill>
              </a:rPr>
              <a:t>Free </a:t>
            </a:r>
            <a:r>
              <a:rPr lang="en-US" sz="4900" dirty="0" smtClean="0">
                <a:solidFill>
                  <a:schemeClr val="tx1"/>
                </a:solidFill>
              </a:rPr>
              <a:t>Trial, POC &amp; Pilot</a:t>
            </a:r>
            <a:endParaRPr lang="en-US" sz="44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495800"/>
            <a:ext cx="9936480" cy="1676400"/>
          </a:xfrm>
        </p:spPr>
        <p:txBody>
          <a:bodyPr>
            <a:normAutofit fontScale="92500" lnSpcReduction="20000"/>
          </a:bodyPr>
          <a:lstStyle/>
          <a:p>
            <a:endParaRPr lang="en-US" b="1" dirty="0" smtClean="0"/>
          </a:p>
          <a:p>
            <a:r>
              <a:rPr lang="en-US" b="1" dirty="0" smtClean="0"/>
              <a:t>NADEEM </a:t>
            </a:r>
            <a:r>
              <a:rPr lang="en-US" b="1" dirty="0"/>
              <a:t>KHAN</a:t>
            </a:r>
            <a:r>
              <a:rPr lang="en-US" dirty="0"/>
              <a:t>, VP </a:t>
            </a:r>
            <a:r>
              <a:rPr lang="en-US" dirty="0" smtClean="0"/>
              <a:t>Sales</a:t>
            </a:r>
          </a:p>
          <a:p>
            <a:r>
              <a:rPr lang="en-US" dirty="0" smtClean="0">
                <a:hlinkClick r:id="rId2"/>
              </a:rPr>
              <a:t>email/Lync: Nadeem.khan@Vidizmo.com</a:t>
            </a:r>
            <a:endParaRPr lang="en-US" dirty="0" smtClean="0"/>
          </a:p>
          <a:p>
            <a:r>
              <a:rPr lang="en-US" dirty="0" smtClean="0"/>
              <a:t>Cell Phone: +1 703 731 2925</a:t>
            </a:r>
          </a:p>
          <a:p>
            <a:endParaRPr lang="en-US" dirty="0" smtClean="0"/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884219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20"/>
    </mc:Choice>
    <mc:Fallback xmlns="">
      <p:transition spd="slow" advTm="132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9200" y="1828800"/>
            <a:ext cx="9936480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>
                <a:latin typeface="+mj-lt"/>
              </a:rPr>
              <a:t>To develop an effective Enterprise Video Strategy and Implementation plan for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100" dirty="0">
                <a:latin typeface="+mj-lt"/>
              </a:rPr>
              <a:t>Training &amp; Learning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100" dirty="0">
                <a:latin typeface="+mj-lt"/>
              </a:rPr>
              <a:t>Corporate Communication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100" dirty="0">
                <a:latin typeface="+mj-lt"/>
              </a:rPr>
              <a:t>Marketing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100" dirty="0">
                <a:latin typeface="+mj-lt"/>
              </a:rPr>
              <a:t>Compliance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1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>
                <a:latin typeface="+mj-lt"/>
              </a:rPr>
              <a:t>To analyze and identify any issues, gaps, recommendations and best practices for implementation.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1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>
                <a:latin typeface="+mj-lt"/>
              </a:rPr>
              <a:t>To train, develop a consensus and buy-in from relevant departments on adopting and effectively utilizing the VIDIZMO platform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46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914401"/>
            <a:ext cx="9829800" cy="822961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Pilot Scope </a:t>
            </a:r>
            <a:r>
              <a:rPr lang="en-US" sz="4000" dirty="0"/>
              <a:t>&amp; </a:t>
            </a:r>
            <a:r>
              <a:rPr lang="en-US" sz="4000" dirty="0" smtClean="0"/>
              <a:t>Requirements</a:t>
            </a:r>
            <a:br>
              <a:rPr lang="en-US" sz="4000" dirty="0" smtClean="0"/>
            </a:br>
            <a:r>
              <a:rPr lang="en-US" sz="2200" dirty="0" smtClean="0"/>
              <a:t>Duration</a:t>
            </a:r>
            <a:r>
              <a:rPr lang="en-US" sz="2200" dirty="0"/>
              <a:t>: </a:t>
            </a:r>
            <a:r>
              <a:rPr lang="en-US" sz="2200" dirty="0" smtClean="0"/>
              <a:t>_______ days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173018" y="1981200"/>
            <a:ext cx="454198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Platform Choices: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VIDIMZO Shared Cloud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On-Premises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Customer’s Microsoft Azure Cloud</a:t>
            </a:r>
          </a:p>
          <a:p>
            <a:endParaRPr lang="en-US" sz="2100" dirty="0" smtClean="0"/>
          </a:p>
          <a:p>
            <a:r>
              <a:rPr lang="en-US" sz="2000" b="1" dirty="0" smtClean="0"/>
              <a:t>Software System Parameters: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 smtClean="0"/>
              <a:t>___ Users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 smtClean="0"/>
              <a:t>___ Videos</a:t>
            </a:r>
            <a:endParaRPr lang="en-US" sz="2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 smtClean="0"/>
              <a:t>___ Content Channels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 smtClean="0"/>
              <a:t>___ Live Concurrent Streams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 smtClean="0"/>
              <a:t>On-Demand Streams by all Users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10400" y="1828800"/>
            <a:ext cx="44196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Hybrid </a:t>
            </a:r>
            <a:r>
              <a:rPr lang="en-US" sz="2000" b="1" dirty="0" smtClean="0"/>
              <a:t>Options</a:t>
            </a:r>
            <a:endParaRPr lang="en-US" sz="2000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SAML-P SSO  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ADFS SSO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Azure AD SSO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VIDIMZO WS Federation Client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SharePoint 2007/2010/2013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/>
              <a:t>VIDIZMO API/Widgets</a:t>
            </a:r>
          </a:p>
          <a:p>
            <a:endParaRPr lang="en-US" dirty="0" smtClean="0"/>
          </a:p>
          <a:p>
            <a:r>
              <a:rPr lang="en-US" sz="2000" b="1" dirty="0" smtClean="0"/>
              <a:t>Services:</a:t>
            </a:r>
            <a:endParaRPr lang="en-US" sz="20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Network </a:t>
            </a:r>
            <a:r>
              <a:rPr lang="en-US" dirty="0"/>
              <a:t>Infrastructure Analysis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Needs/Business Rules Analysis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Content Architecture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Strategy &amp; Implementation Plan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Training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Cost Analysis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30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 Typical Scope: 1/2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737360"/>
            <a:ext cx="11277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Project </a:t>
            </a:r>
            <a:r>
              <a:rPr lang="en-US" sz="2000" b="1" dirty="0"/>
              <a:t>Management:</a:t>
            </a:r>
            <a:r>
              <a:rPr lang="en-US" sz="2000" dirty="0"/>
              <a:t> Pilot Project Plan, scheduled status calls, meeting notes with progress </a:t>
            </a:r>
            <a:r>
              <a:rPr lang="en-US" sz="2000" dirty="0" smtClean="0"/>
              <a:t>report</a:t>
            </a:r>
          </a:p>
          <a:p>
            <a:pPr lvl="1"/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Requirement </a:t>
            </a:r>
            <a:r>
              <a:rPr lang="en-US" sz="2000" b="1" dirty="0"/>
              <a:t>Analysis:</a:t>
            </a:r>
            <a:r>
              <a:rPr lang="en-US" sz="2000" dirty="0"/>
              <a:t> VIDIZMO conducts Interviews and surveys with all business stake holders to identify business pains, requirements, content architecture, documents existing and to-be business processes and identifies solution </a:t>
            </a:r>
            <a:r>
              <a:rPr lang="en-US" sz="2000" dirty="0" smtClean="0"/>
              <a:t>components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Infrastructure Analysis:</a:t>
            </a:r>
            <a:r>
              <a:rPr lang="en-US" sz="2000" dirty="0"/>
              <a:t> Datacenters, core network, end point analysis, bandwidth availability, Directory services, O/S, Browser fragmentation etc. VIDIZMO team documents and shares its findings with the </a:t>
            </a:r>
            <a:r>
              <a:rPr lang="en-US" sz="2000" dirty="0" smtClean="0"/>
              <a:t>customer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Training: </a:t>
            </a:r>
            <a:r>
              <a:rPr lang="en-US" sz="2000" dirty="0"/>
              <a:t>VIDIZMO provides training to designated participants under “Train the Trainer” </a:t>
            </a:r>
            <a:r>
              <a:rPr lang="en-US" sz="2000" dirty="0" smtClean="0"/>
              <a:t>program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Pilot </a:t>
            </a:r>
            <a:r>
              <a:rPr lang="en-US" sz="2000" b="1" dirty="0"/>
              <a:t>Survey: </a:t>
            </a:r>
            <a:r>
              <a:rPr lang="en-US" sz="2000" dirty="0"/>
              <a:t>VIDIZMO conducts a survey specific to customer requirements, with all participants to collect </a:t>
            </a:r>
            <a:r>
              <a:rPr lang="en-US" sz="2000" dirty="0" smtClean="0"/>
              <a:t>feedback</a:t>
            </a:r>
          </a:p>
        </p:txBody>
      </p:sp>
    </p:spTree>
    <p:extLst>
      <p:ext uri="{BB962C8B-B14F-4D97-AF65-F5344CB8AC3E}">
        <p14:creationId xmlns:p14="http://schemas.microsoft.com/office/powerpoint/2010/main" val="218051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Pilot Typical Scope</a:t>
            </a:r>
            <a:r>
              <a:rPr lang="en-US" dirty="0" smtClean="0"/>
              <a:t>: 2/2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737360"/>
            <a:ext cx="11277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Governance Plan:</a:t>
            </a:r>
            <a:r>
              <a:rPr lang="en-US" sz="2000" dirty="0"/>
              <a:t> Define set of policies, roles, responsibilities, and processes tailored for the customers use to establish within their enterprise / business unit to guidelines, direct, and control how it uses VIDIMZO </a:t>
            </a:r>
            <a:r>
              <a:rPr lang="en-US" sz="2000" dirty="0" err="1"/>
              <a:t>EnterpriseTube</a:t>
            </a:r>
            <a:r>
              <a:rPr lang="en-US" sz="2000" dirty="0"/>
              <a:t> Software be used to accomplish business </a:t>
            </a:r>
            <a:r>
              <a:rPr lang="en-US" sz="2000" dirty="0" smtClean="0"/>
              <a:t>goals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Strategy </a:t>
            </a:r>
            <a:r>
              <a:rPr lang="en-US" sz="2000" b="1" dirty="0"/>
              <a:t>&amp; Planning: </a:t>
            </a:r>
            <a:r>
              <a:rPr lang="en-US" sz="2000" dirty="0"/>
              <a:t>VIDIZMO documents and submits Pilot Report, Implementation Plan, Recommendations &amp; Final </a:t>
            </a:r>
            <a:r>
              <a:rPr lang="en-US" sz="2000" dirty="0" smtClean="0"/>
              <a:t>Proposal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Closure</a:t>
            </a:r>
            <a:r>
              <a:rPr lang="en-US" sz="2000" b="1" dirty="0"/>
              <a:t>: </a:t>
            </a:r>
            <a:r>
              <a:rPr lang="en-US" sz="2000" dirty="0"/>
              <a:t>Management meeting to summarize Pilot findings and next </a:t>
            </a:r>
            <a:r>
              <a:rPr lang="en-US" sz="2000" dirty="0" smtClean="0"/>
              <a:t>steps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74897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Responsibilities</a:t>
            </a:r>
            <a:r>
              <a:rPr lang="en-US" dirty="0"/>
              <a:t>:</a:t>
            </a:r>
            <a:r>
              <a:rPr lang="en-US" dirty="0" smtClean="0"/>
              <a:t> Customer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1828801"/>
            <a:ext cx="9144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 smtClean="0">
                <a:latin typeface="+mj-lt"/>
              </a:rPr>
              <a:t>Customer</a:t>
            </a:r>
            <a:r>
              <a:rPr lang="en-US" sz="2100" b="1" dirty="0"/>
              <a:t>:</a:t>
            </a:r>
            <a:endParaRPr lang="en-US" sz="21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>
                <a:latin typeface="+mj-lt"/>
              </a:rPr>
              <a:t>Allocate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>
                <a:latin typeface="+mj-lt"/>
              </a:rPr>
              <a:t>Actively use the platform to meet objectives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>
                <a:latin typeface="+mj-lt"/>
              </a:rPr>
              <a:t>Monitor Usage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>
                <a:latin typeface="+mj-lt"/>
              </a:rPr>
              <a:t>Share questions, concerns with </a:t>
            </a:r>
            <a:r>
              <a:rPr lang="en-US" sz="2100" dirty="0" smtClean="0">
                <a:latin typeface="+mj-lt"/>
              </a:rPr>
              <a:t>VIDIZMO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 smtClean="0">
                <a:latin typeface="+mj-lt"/>
              </a:rPr>
              <a:t>Provide feedback</a:t>
            </a:r>
            <a:endParaRPr lang="en-US" sz="21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4930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Responsibilities</a:t>
            </a:r>
            <a:r>
              <a:rPr lang="en-US" dirty="0"/>
              <a:t>: </a:t>
            </a:r>
            <a:r>
              <a:rPr lang="en-US" dirty="0" smtClean="0"/>
              <a:t>VIDIZMO Team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097280" y="1737360"/>
            <a:ext cx="10287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provide a dedicated Customer Success Relationship Manager assisting customer with strategic initiatives, ensuring customer’s success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use industry’s best practices, product knowledge &amp; past experiences to help customer succeed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help customers </a:t>
            </a:r>
            <a:r>
              <a:rPr lang="en-US" dirty="0"/>
              <a:t>succeed by expanding usage and adoption of </a:t>
            </a:r>
            <a:r>
              <a:rPr lang="en-US" dirty="0" smtClean="0"/>
              <a:t>Video, improving communication, learning, and knowledge among employees, customers, investors and other stake holders thru the use of VIDIZMO product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provide access to VIDIZMO resources </a:t>
            </a:r>
            <a:r>
              <a:rPr lang="en-US" dirty="0"/>
              <a:t>to answer customer questions, identifying </a:t>
            </a:r>
            <a:r>
              <a:rPr lang="en-US" dirty="0" smtClean="0"/>
              <a:t>any needs </a:t>
            </a:r>
            <a:r>
              <a:rPr lang="en-US" dirty="0"/>
              <a:t>for customization and further implementation where applicable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work </a:t>
            </a:r>
            <a:r>
              <a:rPr lang="en-US" dirty="0"/>
              <a:t>closely with VIDIZMO Internal teams to ensure mutual objectives are met </a:t>
            </a:r>
            <a:r>
              <a:rPr lang="en-US" dirty="0" smtClean="0"/>
              <a:t>for customer </a:t>
            </a:r>
            <a:r>
              <a:rPr lang="en-US" dirty="0"/>
              <a:t>satisfaction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communicates </a:t>
            </a:r>
            <a:r>
              <a:rPr lang="en-US" dirty="0"/>
              <a:t>consistently with customers throughout the contract lifecycle, escalating important issues where needed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maintain </a:t>
            </a:r>
            <a:r>
              <a:rPr lang="en-US" dirty="0"/>
              <a:t>customer contact and provide status updates for all outstanding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manage </a:t>
            </a:r>
            <a:r>
              <a:rPr lang="en-US" dirty="0"/>
              <a:t>customer expectations, keeping customers satisfied and expectations realistic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coordinate </a:t>
            </a:r>
            <a:r>
              <a:rPr lang="en-US" dirty="0"/>
              <a:t>with customer support to ensure a timely closure of quality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coordinate </a:t>
            </a:r>
            <a:r>
              <a:rPr lang="en-US" dirty="0"/>
              <a:t>and provide project management for professional services requests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fully </a:t>
            </a:r>
            <a:r>
              <a:rPr lang="en-US" dirty="0"/>
              <a:t>understand customer requests, documenting and engaging appropriate </a:t>
            </a:r>
            <a:r>
              <a:rPr lang="en-US" dirty="0" smtClean="0"/>
              <a:t>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8583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9200" y="1828800"/>
            <a:ext cx="98298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Upload </a:t>
            </a:r>
            <a:r>
              <a:rPr lang="en-US" sz="2000" dirty="0"/>
              <a:t>and publish X video presentations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Invite Viewers </a:t>
            </a:r>
            <a:r>
              <a:rPr lang="en-US" sz="2000" dirty="0"/>
              <a:t>to </a:t>
            </a:r>
            <a:r>
              <a:rPr lang="en-US" sz="2000" dirty="0" smtClean="0"/>
              <a:t>join, keep track of viewership reports i.e. who </a:t>
            </a:r>
            <a:r>
              <a:rPr lang="en-US" sz="2000" dirty="0"/>
              <a:t>watched what when and how much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All viewers </a:t>
            </a:r>
            <a:r>
              <a:rPr lang="en-US" sz="2000" dirty="0"/>
              <a:t>are able </a:t>
            </a:r>
            <a:r>
              <a:rPr lang="en-US" sz="2000" dirty="0" smtClean="0"/>
              <a:t>use the system smoothly i.e. login, access video, play video, decent experience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All VIDIZMO users in various roles i.e. Administrator</a:t>
            </a:r>
            <a:r>
              <a:rPr lang="en-US" sz="2000" dirty="0"/>
              <a:t>, Manager, Moderator, Contributor and </a:t>
            </a:r>
            <a:r>
              <a:rPr lang="en-US" sz="2000" dirty="0" smtClean="0"/>
              <a:t>Viewer/Learner are well trained and able to use the system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Users are uploading and publish video, contributing to comments etc.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Maintain a high feedback score in user surveys regarding quality &amp; relevancy of content with the workforce, effect of vidizmo video platform on learning, communication, information accessibility, ability to perform daily work, quality of work etc.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Viewership, video uploads, and viewer participation increases over time and certain targets are achieved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 </a:t>
            </a:r>
            <a:r>
              <a:rPr lang="en-US" dirty="0"/>
              <a:t>&amp; Measurement Criteria</a:t>
            </a:r>
          </a:p>
        </p:txBody>
      </p:sp>
    </p:spTree>
    <p:extLst>
      <p:ext uri="{BB962C8B-B14F-4D97-AF65-F5344CB8AC3E}">
        <p14:creationId xmlns:p14="http://schemas.microsoft.com/office/powerpoint/2010/main" val="211996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97280" y="2057400"/>
            <a:ext cx="107137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Select VIDIZMO </a:t>
            </a:r>
            <a:r>
              <a:rPr lang="en-US" dirty="0"/>
              <a:t>Product(s) </a:t>
            </a:r>
            <a:r>
              <a:rPr lang="en-US" dirty="0" smtClean="0"/>
              <a:t>&amp; Services : </a:t>
            </a:r>
            <a:r>
              <a:rPr lang="en-US" dirty="0" err="1"/>
              <a:t>MediaTube</a:t>
            </a:r>
            <a:r>
              <a:rPr lang="en-US" dirty="0"/>
              <a:t>, </a:t>
            </a:r>
            <a:r>
              <a:rPr lang="en-US" dirty="0" err="1"/>
              <a:t>MediaLMS</a:t>
            </a:r>
            <a:r>
              <a:rPr lang="en-US" dirty="0"/>
              <a:t>, </a:t>
            </a:r>
            <a:r>
              <a:rPr lang="en-US" dirty="0" err="1"/>
              <a:t>EnterpriseTube</a:t>
            </a:r>
            <a:r>
              <a:rPr lang="en-US" dirty="0"/>
              <a:t>, VIDIZMO for </a:t>
            </a:r>
            <a:r>
              <a:rPr lang="en-US" dirty="0" smtClean="0"/>
              <a:t>SharePoint etc.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Select Free Trial, POC or Pilot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Scope Identification: VIDIZMO team works with customer to identify: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Number of participants (viewers, admins) and locations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Number of videos / live webcasts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Required Support Levels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Required Services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Customer Specific Requirements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Pilot Success </a:t>
            </a:r>
            <a:r>
              <a:rPr lang="en-US" dirty="0" smtClean="0"/>
              <a:t>Criteria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Cost Approval: VIDIZMO provides cost estimate to </a:t>
            </a:r>
            <a:r>
              <a:rPr lang="en-US" dirty="0" smtClean="0"/>
              <a:t>customer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lvl="0"/>
            <a:r>
              <a:rPr lang="en-US" b="1" dirty="0" smtClean="0"/>
              <a:t>Statement of Work:</a:t>
            </a:r>
            <a:br>
              <a:rPr lang="en-US" b="1" dirty="0" smtClean="0"/>
            </a:br>
            <a:r>
              <a:rPr lang="en-US" dirty="0" smtClean="0"/>
              <a:t>Customer </a:t>
            </a:r>
            <a:r>
              <a:rPr lang="en-US" dirty="0"/>
              <a:t>signs SOW that covers Pilot scope, Points of Contact, Roles &amp; Responsibilities, Timeframe and </a:t>
            </a:r>
            <a:r>
              <a:rPr lang="en-US" dirty="0" smtClean="0"/>
              <a:t>Cost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889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86605"/>
            <a:ext cx="7467600" cy="1450757"/>
          </a:xfrm>
        </p:spPr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636534" y="3581401"/>
            <a:ext cx="469577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/>
              <a:t>MORE QUESTIONS?</a:t>
            </a:r>
          </a:p>
        </p:txBody>
      </p:sp>
    </p:spTree>
    <p:extLst>
      <p:ext uri="{BB962C8B-B14F-4D97-AF65-F5344CB8AC3E}">
        <p14:creationId xmlns:p14="http://schemas.microsoft.com/office/powerpoint/2010/main" val="301791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91721"/>
          </a:xfrm>
        </p:spPr>
        <p:txBody>
          <a:bodyPr/>
          <a:lstStyle/>
          <a:p>
            <a:r>
              <a:rPr lang="en-US" dirty="0" smtClean="0"/>
              <a:t>VIDIZMO Products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92524" y="1780214"/>
            <a:ext cx="10865223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Enterprise Video Streaming Products &amp; Solutions for </a:t>
            </a:r>
          </a:p>
          <a:p>
            <a:pPr marL="821462" lvl="1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Corporate Communication</a:t>
            </a:r>
          </a:p>
          <a:p>
            <a:pPr marL="821462" lvl="1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Distance Training &amp; Learning</a:t>
            </a:r>
          </a:p>
          <a:p>
            <a:pPr marL="821462" lvl="1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Sales &amp; Marketing</a:t>
            </a:r>
          </a:p>
          <a:p>
            <a:pPr marL="821462" lvl="1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Law Enforcement Agencies</a:t>
            </a:r>
            <a:endParaRPr lang="en-US" sz="2000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Scalable Live &amp; On-Demand Video Streaming</a:t>
            </a:r>
            <a:endParaRPr lang="en-US" sz="2000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Designed for Public, Private &amp; Hybrid Cloud as well as On-Premise Deployments</a:t>
            </a:r>
          </a:p>
          <a:p>
            <a:pPr marL="821462" lvl="1" indent="-342900">
              <a:buFont typeface="Courier New" panose="02070309020205020404" pitchFamily="49" charset="0"/>
              <a:buChar char="o"/>
            </a:pPr>
            <a:r>
              <a:rPr lang="en-US" sz="2000" b="1" dirty="0" smtClean="0">
                <a:solidFill>
                  <a:schemeClr val="accent2"/>
                </a:solidFill>
              </a:rPr>
              <a:t>MediaTube:</a:t>
            </a:r>
            <a:r>
              <a:rPr lang="en-US" sz="2000" dirty="0" smtClean="0">
                <a:solidFill>
                  <a:schemeClr val="accent2"/>
                </a:solidFill>
              </a:rPr>
              <a:t> Private YouTube like Channel</a:t>
            </a:r>
          </a:p>
          <a:p>
            <a:pPr marL="821462" lvl="1" indent="-342900">
              <a:buFont typeface="Courier New" panose="02070309020205020404" pitchFamily="49" charset="0"/>
              <a:buChar char="o"/>
            </a:pPr>
            <a:r>
              <a:rPr lang="en-US" sz="2000" b="1" dirty="0" err="1" smtClean="0">
                <a:solidFill>
                  <a:schemeClr val="accent2"/>
                </a:solidFill>
              </a:rPr>
              <a:t>EnterpriseTube</a:t>
            </a:r>
            <a:r>
              <a:rPr lang="en-US" sz="2000" b="1" dirty="0" smtClean="0">
                <a:solidFill>
                  <a:schemeClr val="accent2"/>
                </a:solidFill>
              </a:rPr>
              <a:t>:</a:t>
            </a:r>
            <a:r>
              <a:rPr lang="en-US" sz="2000" dirty="0" smtClean="0">
                <a:solidFill>
                  <a:schemeClr val="accent2"/>
                </a:solidFill>
              </a:rPr>
              <a:t> For Large Organizations multi-media needs</a:t>
            </a:r>
          </a:p>
          <a:p>
            <a:pPr marL="821462" lvl="1" indent="-342900">
              <a:buFont typeface="Courier New" panose="02070309020205020404" pitchFamily="49" charset="0"/>
              <a:buChar char="o"/>
            </a:pPr>
            <a:r>
              <a:rPr lang="en-US" sz="2000" b="1" dirty="0" smtClean="0">
                <a:solidFill>
                  <a:schemeClr val="accent2"/>
                </a:solidFill>
              </a:rPr>
              <a:t>Virtual Academy </a:t>
            </a:r>
            <a:r>
              <a:rPr lang="en-US" sz="2000" dirty="0" smtClean="0">
                <a:solidFill>
                  <a:schemeClr val="accent2"/>
                </a:solidFill>
              </a:rPr>
              <a:t>– self pace learning using Video and Digital Assets</a:t>
            </a:r>
          </a:p>
          <a:p>
            <a:pPr marL="821462" lvl="1" indent="-342900">
              <a:buFont typeface="Courier New" panose="02070309020205020404" pitchFamily="49" charset="0"/>
              <a:buChar char="o"/>
            </a:pPr>
            <a:r>
              <a:rPr lang="en-US" sz="2000" b="1" dirty="0" smtClean="0">
                <a:solidFill>
                  <a:schemeClr val="accent2"/>
                </a:solidFill>
              </a:rPr>
              <a:t>Digital Asset Management </a:t>
            </a:r>
            <a:r>
              <a:rPr lang="en-US" sz="2000" dirty="0" smtClean="0">
                <a:solidFill>
                  <a:schemeClr val="accent2"/>
                </a:solidFill>
              </a:rPr>
              <a:t>-  Store , Distribute all kinds of Digital Assets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000" dirty="0"/>
              <a:t>Integrate with Existing Enterprise </a:t>
            </a:r>
            <a:r>
              <a:rPr lang="en-US" sz="2000" dirty="0" smtClean="0"/>
              <a:t>Applications: Collaboration, CMS, LMS, CRM, Case Management Systems Legacy Apps etc.</a:t>
            </a:r>
            <a:endParaRPr lang="en-US" sz="2000" dirty="0"/>
          </a:p>
          <a:p>
            <a:r>
              <a:rPr lang="en-US" sz="2800" dirty="0"/>
              <a:t/>
            </a:r>
            <a:br>
              <a:rPr lang="en-US" sz="2800" dirty="0"/>
            </a:br>
            <a:endParaRPr lang="en-US" sz="160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en-US" dirty="0" smtClean="0"/>
              <a:t>Confidential. Please do not distribute outside your organization without prior consent from </a:t>
            </a:r>
            <a:r>
              <a:rPr lang="en-US" dirty="0" err="1" smtClean="0"/>
              <a:t>vidizmo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" name="Audio 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633200" y="6299200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944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8438"/>
    </mc:Choice>
    <mc:Fallback xmlns="">
      <p:transition advTm="84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Choosing</a:t>
            </a:r>
            <a:br>
              <a:rPr lang="en-US" dirty="0" smtClean="0"/>
            </a:br>
            <a:r>
              <a:rPr lang="en-US" dirty="0" smtClean="0"/>
              <a:t>Free Trial /POC / Pilot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73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Benefits of Managed Pilot &amp; Implementation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Business Needs</a:t>
            </a:r>
          </a:p>
          <a:p>
            <a:pPr marL="201168" lvl="1" indent="0">
              <a:buNone/>
            </a:pPr>
            <a:r>
              <a:rPr lang="en-US" dirty="0" smtClean="0"/>
              <a:t>Focuses </a:t>
            </a:r>
            <a:r>
              <a:rPr lang="en-US" dirty="0"/>
              <a:t>attention on the strategic use of </a:t>
            </a:r>
            <a:r>
              <a:rPr lang="en-US" dirty="0" smtClean="0"/>
              <a:t>video technologies </a:t>
            </a:r>
            <a:r>
              <a:rPr lang="en-US" dirty="0"/>
              <a:t>to support </a:t>
            </a:r>
            <a:r>
              <a:rPr lang="en-US" dirty="0" smtClean="0"/>
              <a:t>your business functions and maximize return on investment</a:t>
            </a:r>
          </a:p>
          <a:p>
            <a:pPr marL="0" indent="0">
              <a:buNone/>
            </a:pPr>
            <a:r>
              <a:rPr lang="en-US" sz="3200" dirty="0" smtClean="0"/>
              <a:t>Video Delivery</a:t>
            </a:r>
            <a:endParaRPr lang="en-US" sz="3200" dirty="0"/>
          </a:p>
          <a:p>
            <a:pPr marL="201168" lvl="1" indent="0">
              <a:buNone/>
            </a:pPr>
            <a:r>
              <a:rPr lang="en-US" dirty="0" smtClean="0"/>
              <a:t>Ensures smooth media delivery across all functions of organization</a:t>
            </a:r>
          </a:p>
          <a:p>
            <a:pPr marL="0" indent="0">
              <a:buNone/>
            </a:pPr>
            <a:r>
              <a:rPr lang="en-US" sz="3200" dirty="0" smtClean="0"/>
              <a:t>Interoperability </a:t>
            </a:r>
            <a:endParaRPr lang="en-US" sz="3200" dirty="0"/>
          </a:p>
          <a:p>
            <a:pPr marL="201168" lvl="1" indent="0">
              <a:buNone/>
            </a:pPr>
            <a:r>
              <a:rPr lang="en-US" dirty="0" smtClean="0"/>
              <a:t>Achieves </a:t>
            </a:r>
            <a:r>
              <a:rPr lang="en-US" dirty="0"/>
              <a:t>compatibility among various </a:t>
            </a:r>
            <a:r>
              <a:rPr lang="en-US" dirty="0" smtClean="0"/>
              <a:t>business &amp; IT systems</a:t>
            </a:r>
          </a:p>
          <a:p>
            <a:pPr marL="0" indent="0">
              <a:buNone/>
            </a:pPr>
            <a:r>
              <a:rPr lang="en-US" sz="3200" dirty="0"/>
              <a:t>E</a:t>
            </a:r>
            <a:r>
              <a:rPr lang="en-US" sz="3200" dirty="0" smtClean="0"/>
              <a:t>fficiency</a:t>
            </a:r>
            <a:endParaRPr lang="en-US" sz="3200" dirty="0"/>
          </a:p>
          <a:p>
            <a:pPr marL="201168" lvl="1" indent="0">
              <a:buNone/>
            </a:pPr>
            <a:r>
              <a:rPr lang="en-US" dirty="0" smtClean="0"/>
              <a:t>Demonstrates savings </a:t>
            </a:r>
            <a:r>
              <a:rPr lang="en-US" dirty="0"/>
              <a:t>and value from expenditures on </a:t>
            </a:r>
            <a:r>
              <a:rPr lang="en-US" dirty="0" smtClean="0"/>
              <a:t>technology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095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19200" y="76200"/>
            <a:ext cx="10058400" cy="779462"/>
          </a:xfrm>
        </p:spPr>
        <p:txBody>
          <a:bodyPr/>
          <a:lstStyle/>
          <a:p>
            <a:pPr algn="ctr"/>
            <a:r>
              <a:rPr lang="en-US" dirty="0" smtClean="0"/>
              <a:t>Evaluation Options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461793"/>
              </p:ext>
            </p:extLst>
          </p:nvPr>
        </p:nvGraphicFramePr>
        <p:xfrm>
          <a:off x="1219200" y="762000"/>
          <a:ext cx="9936480" cy="5636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7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7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7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72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72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63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Facet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Free Trial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POC – Low Cost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Pilot –</a:t>
                      </a:r>
                      <a:r>
                        <a:rPr lang="en-US" sz="1400" baseline="0" dirty="0" smtClean="0"/>
                        <a:t> Medium Cost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Production – High Cost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Cost + Licenses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No Cost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Free Limited Licenses &amp; Consumption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Low Cost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Paid Limited Licenses &amp; Consumption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Medium</a:t>
                      </a:r>
                      <a:r>
                        <a:rPr lang="en-US" sz="1200" baseline="0" dirty="0" smtClean="0"/>
                        <a:t> Cost</a:t>
                      </a:r>
                      <a:br>
                        <a:rPr lang="en-US" sz="1200" baseline="0" dirty="0" smtClean="0"/>
                      </a:br>
                      <a:r>
                        <a:rPr lang="en-US" sz="1200" baseline="0" dirty="0" smtClean="0"/>
                        <a:t>Paid Licenses for Pilot Users &amp; Consumption 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High Cost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Paid Licenses &amp; Consumption for All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Number of Users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10 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Users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10-25 Users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 Users - 10% of All Users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All Users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30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60-90 Days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60-180</a:t>
                      </a:r>
                      <a:r>
                        <a:rPr lang="en-US" sz="1200" baseline="0" dirty="0" smtClean="0"/>
                        <a:t> Days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365 Days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Consumption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10 GB Storage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10 GB Encoding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50</a:t>
                      </a:r>
                      <a:r>
                        <a:rPr lang="en-US" sz="1200" baseline="0" dirty="0" smtClean="0"/>
                        <a:t> GB Streaming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100GB Storage /</a:t>
                      </a:r>
                      <a:r>
                        <a:rPr lang="en-US" sz="1200" dirty="0" err="1" smtClean="0"/>
                        <a:t>mo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100GB Encoding /</a:t>
                      </a:r>
                      <a:r>
                        <a:rPr lang="en-US" sz="1200" dirty="0" err="1" smtClean="0"/>
                        <a:t>mo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500GB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Streaming /</a:t>
                      </a:r>
                      <a:r>
                        <a:rPr lang="en-US" sz="1200" dirty="0" err="1" smtClean="0"/>
                        <a:t>mo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As Required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As Required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Support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Self Service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Helpdesk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Informally</a:t>
                      </a:r>
                      <a:r>
                        <a:rPr lang="en-US" sz="1200" baseline="0" dirty="0" smtClean="0"/>
                        <a:t> Managed</a:t>
                      </a:r>
                    </a:p>
                    <a:p>
                      <a:r>
                        <a:rPr lang="en-US" sz="1200" dirty="0" smtClean="0"/>
                        <a:t>Helpdesk</a:t>
                      </a:r>
                      <a:r>
                        <a:rPr lang="en-US" sz="1200" baseline="0" dirty="0" smtClean="0"/>
                        <a:t> &amp; </a:t>
                      </a:r>
                      <a:r>
                        <a:rPr lang="en-US" sz="1200" dirty="0" smtClean="0"/>
                        <a:t>Tier 1</a:t>
                      </a:r>
                      <a:r>
                        <a:rPr lang="en-US" sz="1200" baseline="0" dirty="0" smtClean="0"/>
                        <a:t> Support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Fully Managed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Helpdesk, Tier 1</a:t>
                      </a:r>
                      <a:r>
                        <a:rPr lang="en-US" sz="1200" baseline="0" dirty="0" smtClean="0"/>
                        <a:t> &amp; 2 Support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Fully Managed </a:t>
                      </a:r>
                    </a:p>
                    <a:p>
                      <a:r>
                        <a:rPr lang="en-US" sz="1200" dirty="0" smtClean="0"/>
                        <a:t>Helpdesk, Tier 1,</a:t>
                      </a:r>
                      <a:r>
                        <a:rPr lang="en-US" sz="1200" baseline="0" dirty="0" smtClean="0"/>
                        <a:t> 2 &amp; 3 Support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Environment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Uses VIDIZMO</a:t>
                      </a:r>
                      <a:r>
                        <a:rPr lang="en-US" sz="1200" baseline="0" dirty="0" smtClean="0"/>
                        <a:t> supplied </a:t>
                      </a:r>
                      <a:r>
                        <a:rPr lang="en-US" sz="1200" dirty="0" smtClean="0"/>
                        <a:t>Microsoft</a:t>
                      </a:r>
                      <a:r>
                        <a:rPr lang="en-US" sz="1200" baseline="0" dirty="0" smtClean="0"/>
                        <a:t> Azure </a:t>
                      </a:r>
                      <a:r>
                        <a:rPr lang="en-US" sz="1200" dirty="0" smtClean="0"/>
                        <a:t>Cloud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Uses VIDIZMO</a:t>
                      </a:r>
                      <a:r>
                        <a:rPr lang="en-US" sz="1200" baseline="0" dirty="0" smtClean="0"/>
                        <a:t> supplied </a:t>
                      </a:r>
                      <a:r>
                        <a:rPr lang="en-US" sz="1200" dirty="0" smtClean="0"/>
                        <a:t>Microsoft</a:t>
                      </a:r>
                      <a:r>
                        <a:rPr lang="en-US" sz="1200" baseline="0" dirty="0" smtClean="0"/>
                        <a:t> Azure </a:t>
                      </a:r>
                      <a:r>
                        <a:rPr lang="en-US" sz="1200" dirty="0" smtClean="0"/>
                        <a:t>Cloud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Customer’s Microsoft Azure </a:t>
                      </a:r>
                      <a:r>
                        <a:rPr lang="en-US" sz="1200" u="sng" dirty="0" smtClean="0"/>
                        <a:t>OR</a:t>
                      </a:r>
                      <a:r>
                        <a:rPr lang="en-US" sz="1200" u="sng" baseline="0" dirty="0" smtClean="0"/>
                        <a:t> </a:t>
                      </a:r>
                      <a:r>
                        <a:rPr lang="en-US" sz="1200" dirty="0" smtClean="0"/>
                        <a:t>VIDIZMO</a:t>
                      </a:r>
                      <a:r>
                        <a:rPr lang="en-US" sz="1200" baseline="0" dirty="0" smtClean="0"/>
                        <a:t> Supplied</a:t>
                      </a:r>
                      <a:r>
                        <a:rPr lang="en-US" sz="1200" dirty="0" smtClean="0"/>
                        <a:t> Azure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Customer’s Microsoft Azure </a:t>
                      </a:r>
                      <a:r>
                        <a:rPr lang="en-US" sz="1200" u="sng" dirty="0" smtClean="0"/>
                        <a:t>OR</a:t>
                      </a:r>
                      <a:r>
                        <a:rPr lang="en-US" sz="1200" u="sng" baseline="0" dirty="0" smtClean="0"/>
                        <a:t> </a:t>
                      </a:r>
                      <a:r>
                        <a:rPr lang="en-US" sz="1200" dirty="0" smtClean="0"/>
                        <a:t>VIDIZMO</a:t>
                      </a:r>
                      <a:r>
                        <a:rPr lang="en-US" sz="1200" baseline="0" dirty="0" smtClean="0"/>
                        <a:t> Supplied </a:t>
                      </a:r>
                      <a:r>
                        <a:rPr lang="en-US" sz="1200" dirty="0" smtClean="0"/>
                        <a:t>Azure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Production Reediness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Production Ready for Shared Cloud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Production Ready for Shared Cloud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Production Ready for Shared Cloud &amp; Customer’s Cloud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Production</a:t>
                      </a:r>
                    </a:p>
                    <a:p>
                      <a:r>
                        <a:rPr lang="en-US" sz="1200" dirty="0" smtClean="0"/>
                        <a:t>VIDIMZO or Customer’s Cloud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Agreement &amp; SOW Requirement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Click Thru Agreement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No SOW Required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Signed</a:t>
                      </a:r>
                      <a:r>
                        <a:rPr lang="en-US" sz="1200" baseline="0" dirty="0" smtClean="0"/>
                        <a:t> or Click thru Agreement</a:t>
                      </a:r>
                    </a:p>
                    <a:p>
                      <a:r>
                        <a:rPr lang="en-US" sz="1200" baseline="0" dirty="0" smtClean="0"/>
                        <a:t>SOW Required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Signed</a:t>
                      </a:r>
                      <a:r>
                        <a:rPr lang="en-US" sz="1200" baseline="0" dirty="0" smtClean="0"/>
                        <a:t> or Click thru Agreement</a:t>
                      </a:r>
                    </a:p>
                    <a:p>
                      <a:r>
                        <a:rPr lang="en-US" sz="1200" baseline="0" dirty="0" smtClean="0"/>
                        <a:t>SOW Required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Signed</a:t>
                      </a:r>
                      <a:r>
                        <a:rPr lang="en-US" sz="1200" baseline="0" dirty="0" smtClean="0"/>
                        <a:t> or Click thru Agreement</a:t>
                      </a:r>
                    </a:p>
                    <a:p>
                      <a:r>
                        <a:rPr lang="en-US" sz="1200" baseline="0" dirty="0" smtClean="0"/>
                        <a:t>SOW Required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Customer Objectives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Preview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Technology Validation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dirty="0" smtClean="0"/>
                        <a:t>Business &amp; Technology Validation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Productio</a:t>
                      </a:r>
                      <a:r>
                        <a:rPr lang="en-US" sz="1200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4789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VIDIZMO Managed POC &amp; Pilot Approach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altLang="en-US" sz="3600" dirty="0" smtClean="0"/>
              <a:t> Validate </a:t>
            </a:r>
            <a:r>
              <a:rPr lang="en-US" altLang="en-US" sz="3600" dirty="0"/>
              <a:t>Scope,  Establish Desired Outcomes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altLang="en-US" sz="3600" dirty="0" smtClean="0"/>
              <a:t> Conduct </a:t>
            </a:r>
            <a:r>
              <a:rPr lang="en-US" altLang="en-US" sz="3600" dirty="0"/>
              <a:t>Current State Analysis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altLang="en-US" sz="3600" dirty="0" smtClean="0"/>
              <a:t> Identify </a:t>
            </a:r>
            <a:r>
              <a:rPr lang="en-US" altLang="en-US" sz="3600" dirty="0"/>
              <a:t>Key Constraints, Risks and Gaps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altLang="en-US" sz="3600" dirty="0" smtClean="0"/>
              <a:t> Identify </a:t>
            </a:r>
            <a:r>
              <a:rPr lang="en-US" altLang="en-US" sz="3600" dirty="0"/>
              <a:t>Improvements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altLang="en-US" sz="3600" dirty="0" smtClean="0"/>
              <a:t> Define </a:t>
            </a:r>
            <a:r>
              <a:rPr lang="en-US" altLang="en-US" sz="3600" dirty="0"/>
              <a:t>Implementation Scope and Project Cost </a:t>
            </a:r>
          </a:p>
        </p:txBody>
      </p:sp>
    </p:spTree>
    <p:extLst>
      <p:ext uri="{BB962C8B-B14F-4D97-AF65-F5344CB8AC3E}">
        <p14:creationId xmlns:p14="http://schemas.microsoft.com/office/powerpoint/2010/main" val="3320732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Concept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171787" y="1737360"/>
            <a:ext cx="9966960" cy="4587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Objectives: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</a:t>
            </a:r>
            <a:r>
              <a:rPr lang="en-US" dirty="0" smtClean="0"/>
              <a:t>echnology meets </a:t>
            </a:r>
            <a:r>
              <a:rPr lang="en-US" dirty="0"/>
              <a:t>our </a:t>
            </a:r>
            <a:r>
              <a:rPr lang="en-US" dirty="0" smtClean="0"/>
              <a:t>needs ?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</a:t>
            </a:r>
            <a:r>
              <a:rPr lang="en-US" dirty="0" smtClean="0"/>
              <a:t>roduct </a:t>
            </a:r>
            <a:r>
              <a:rPr lang="en-US" dirty="0"/>
              <a:t>perform as </a:t>
            </a:r>
            <a:r>
              <a:rPr lang="en-US" dirty="0" smtClean="0"/>
              <a:t>advertised ?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Meets Business Needs, Increases productivity, offers ease of use ?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Find solution’s feasibility ?</a:t>
            </a:r>
          </a:p>
          <a:p>
            <a:endParaRPr lang="en-US" dirty="0" smtClean="0"/>
          </a:p>
          <a:p>
            <a:r>
              <a:rPr lang="en-US" b="1" dirty="0" smtClean="0"/>
              <a:t>Typical Scope: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Develop agreement on Success Criteria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Less </a:t>
            </a:r>
            <a:r>
              <a:rPr lang="en-US" dirty="0"/>
              <a:t>than </a:t>
            </a:r>
            <a:r>
              <a:rPr lang="en-US" dirty="0" smtClean="0"/>
              <a:t>25 </a:t>
            </a:r>
            <a:r>
              <a:rPr lang="en-US" dirty="0"/>
              <a:t>Users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Shared Cloud Environment Using VIDIZMO’s Azure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Upload, Stream </a:t>
            </a:r>
            <a:r>
              <a:rPr lang="en-US" dirty="0"/>
              <a:t>L</a:t>
            </a:r>
            <a:r>
              <a:rPr lang="en-US" dirty="0" smtClean="0"/>
              <a:t>ive and On-demand on various devices in various customer locations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Setup Account, </a:t>
            </a:r>
            <a:r>
              <a:rPr lang="en-US" dirty="0"/>
              <a:t>Channels , Brand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SSO Using ADFS/SAML-P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Install SharePoint or other Apps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Use VIDIZMO Widgets /API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Any customer specific /suggested scenario</a:t>
            </a:r>
          </a:p>
        </p:txBody>
      </p:sp>
    </p:spTree>
    <p:extLst>
      <p:ext uri="{BB962C8B-B14F-4D97-AF65-F5344CB8AC3E}">
        <p14:creationId xmlns:p14="http://schemas.microsoft.com/office/powerpoint/2010/main" val="755054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914401"/>
            <a:ext cx="9829800" cy="822961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POC Scope </a:t>
            </a:r>
            <a:r>
              <a:rPr lang="en-US" sz="4000" dirty="0"/>
              <a:t>&amp; </a:t>
            </a:r>
            <a:r>
              <a:rPr lang="en-US" sz="4000" dirty="0" smtClean="0"/>
              <a:t>Requirements</a:t>
            </a:r>
            <a:br>
              <a:rPr lang="en-US" sz="4000" dirty="0" smtClean="0"/>
            </a:br>
            <a:r>
              <a:rPr lang="en-US" sz="2200" dirty="0" smtClean="0"/>
              <a:t>Duration</a:t>
            </a:r>
            <a:r>
              <a:rPr lang="en-US" sz="2200" dirty="0"/>
              <a:t>: </a:t>
            </a:r>
            <a:r>
              <a:rPr lang="en-US" sz="2200" dirty="0" smtClean="0"/>
              <a:t>_______ days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173018" y="1981200"/>
            <a:ext cx="454198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Platform Choices: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VIDIMZO Shared Cloud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Customer’s Microsoft Azure CDN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trike="sngStrike" dirty="0"/>
              <a:t>Customer’s Microsoft Azure </a:t>
            </a:r>
            <a:r>
              <a:rPr lang="en-US" strike="sngStrike" dirty="0" smtClean="0"/>
              <a:t>Cloud</a:t>
            </a:r>
            <a:endParaRPr lang="en-US" strike="sngStrik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trike="sngStrike" dirty="0" smtClean="0"/>
              <a:t>On-Premises </a:t>
            </a:r>
          </a:p>
          <a:p>
            <a:endParaRPr lang="en-US" sz="2100" dirty="0" smtClean="0"/>
          </a:p>
          <a:p>
            <a:r>
              <a:rPr lang="en-US" sz="2000" b="1" dirty="0" smtClean="0"/>
              <a:t>Software System Parameters: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100" dirty="0" smtClean="0"/>
              <a:t>__ Users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100" dirty="0" smtClean="0"/>
              <a:t>__ Videos</a:t>
            </a:r>
            <a:endParaRPr lang="en-US" sz="21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100" dirty="0" smtClean="0"/>
              <a:t>__ Content Channels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100" dirty="0" smtClean="0"/>
              <a:t>__ Live Concurrent Streams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100" dirty="0" smtClean="0"/>
              <a:t>On-Demand Streams by all Users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10400" y="1828800"/>
            <a:ext cx="44196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Hybrid </a:t>
            </a:r>
            <a:r>
              <a:rPr lang="en-US" sz="2000" b="1" dirty="0" smtClean="0"/>
              <a:t>Options</a:t>
            </a:r>
            <a:endParaRPr lang="en-US" sz="2000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SAML-P SSO  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ADFS SSO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Azure AD SSO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VIDIMZO WS Federation Client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SharePoint 2007/2010/2013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/>
              <a:t>VIDIZMO API/Widgets</a:t>
            </a:r>
          </a:p>
          <a:p>
            <a:endParaRPr lang="en-US" dirty="0" smtClean="0"/>
          </a:p>
          <a:p>
            <a:r>
              <a:rPr lang="en-US" sz="2000" b="1" dirty="0" smtClean="0"/>
              <a:t>Services:</a:t>
            </a:r>
            <a:endParaRPr lang="en-U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trike="sngStrike" dirty="0" smtClean="0"/>
              <a:t>Network </a:t>
            </a:r>
            <a:r>
              <a:rPr lang="en-US" strike="sngStrike" dirty="0"/>
              <a:t>Infrastructure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trike="sngStrike" dirty="0"/>
              <a:t>Needs/Business Rules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trike="sngStrike" dirty="0"/>
              <a:t>Content Architecture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trike="sngStrike" dirty="0"/>
              <a:t>Strategy &amp; Implementation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trike="sngStrike" dirty="0"/>
              <a:t>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trike="sngStrike" dirty="0"/>
              <a:t>Cost Analysis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29400" y="1373862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Strikethrough Options Not Available in POC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64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211580" y="1739153"/>
            <a:ext cx="9829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sz="2000" b="1" dirty="0" smtClean="0"/>
              <a:t>Provides:</a:t>
            </a:r>
            <a:endParaRPr lang="en-US" sz="2000" b="1" dirty="0"/>
          </a:p>
          <a:p>
            <a:pPr marL="800100" lvl="1" indent="-342900" fontAlgn="ctr">
              <a:buFont typeface="Arial" pitchFamily="34" charset="0"/>
              <a:buChar char="•"/>
            </a:pPr>
            <a:r>
              <a:rPr lang="en-US" sz="2000" dirty="0"/>
              <a:t>A well thought-out strategy </a:t>
            </a:r>
          </a:p>
          <a:p>
            <a:pPr marL="800100" lvl="1" indent="-342900" fontAlgn="ctr">
              <a:buFont typeface="Arial" pitchFamily="34" charset="0"/>
              <a:buChar char="•"/>
            </a:pPr>
            <a:r>
              <a:rPr lang="en-US" sz="2000" dirty="0"/>
              <a:t>Consensus </a:t>
            </a:r>
            <a:r>
              <a:rPr lang="en-US" sz="2000" dirty="0" smtClean="0"/>
              <a:t>between various business </a:t>
            </a:r>
            <a:r>
              <a:rPr lang="en-US" sz="2000" dirty="0"/>
              <a:t>and IT leaders </a:t>
            </a:r>
          </a:p>
          <a:p>
            <a:pPr marL="800100" lvl="1" indent="-342900" fontAlgn="ctr">
              <a:buFont typeface="Arial" pitchFamily="34" charset="0"/>
              <a:buChar char="•"/>
            </a:pPr>
            <a:r>
              <a:rPr lang="en-US" sz="2000" dirty="0"/>
              <a:t>Properly managed </a:t>
            </a:r>
            <a:r>
              <a:rPr lang="en-US" sz="2000" dirty="0" smtClean="0"/>
              <a:t>Business and IT Execution for maximum results</a:t>
            </a:r>
          </a:p>
          <a:p>
            <a:pPr fontAlgn="ctr"/>
            <a:r>
              <a:rPr lang="en-US" sz="2000" b="1" dirty="0" smtClean="0"/>
              <a:t>Ensures:</a:t>
            </a:r>
          </a:p>
          <a:p>
            <a:pPr marL="800100" lvl="1" indent="-342900" fontAlgn="ctr">
              <a:buFont typeface="Arial" pitchFamily="34" charset="0"/>
              <a:buChar char="•"/>
            </a:pPr>
            <a:r>
              <a:rPr lang="en-US" sz="2000" dirty="0" smtClean="0"/>
              <a:t>Adoption </a:t>
            </a:r>
            <a:r>
              <a:rPr lang="en-US" sz="2000" dirty="0"/>
              <a:t>of video </a:t>
            </a:r>
            <a:r>
              <a:rPr lang="en-US" sz="2000" dirty="0" smtClean="0"/>
              <a:t>and business results</a:t>
            </a:r>
            <a:endParaRPr lang="en-US" sz="2000" dirty="0"/>
          </a:p>
          <a:p>
            <a:pPr marL="800100" lvl="1" indent="-342900" fontAlgn="ctr">
              <a:buFont typeface="Arial" pitchFamily="34" charset="0"/>
              <a:buChar char="•"/>
            </a:pPr>
            <a:r>
              <a:rPr lang="en-US" sz="2000" dirty="0"/>
              <a:t>Return on investment</a:t>
            </a:r>
          </a:p>
          <a:p>
            <a:r>
              <a:rPr lang="en-US" sz="2000" b="1" dirty="0" smtClean="0"/>
              <a:t>Almost Production:</a:t>
            </a:r>
            <a:endParaRPr lang="en-US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Detailed </a:t>
            </a:r>
            <a:r>
              <a:rPr lang="en-US" sz="2000" dirty="0"/>
              <a:t>Architectural Design based on an assessment of business and technical requirements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Environment build and configuration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Infrastructure testing to validate failover, high availability, and possibly scalability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User testing and iterative feedback to optimize the user experience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Documentation or training for pilot users and the help </a:t>
            </a:r>
            <a:r>
              <a:rPr lang="en-US" sz="2000" dirty="0" smtClean="0"/>
              <a:t>desk</a:t>
            </a:r>
          </a:p>
        </p:txBody>
      </p:sp>
    </p:spTree>
    <p:extLst>
      <p:ext uri="{BB962C8B-B14F-4D97-AF65-F5344CB8AC3E}">
        <p14:creationId xmlns:p14="http://schemas.microsoft.com/office/powerpoint/2010/main" val="397050267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A94EE1F861804FA1E85AC01250A089" ma:contentTypeVersion="2" ma:contentTypeDescription="Create a new document." ma:contentTypeScope="" ma:versionID="bd960e7fba2c4528b59fc195286e2e9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1bc53fe99fa9d2b653b62ecacf7125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3018260-14B5-4F7E-9D3E-099A3CDC6B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3C11293-83ED-4DC9-ABEA-F2CE3077A567}">
  <ds:schemaRefs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37C45AF-07E0-440D-96CB-2CF67045848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9934</TotalTime>
  <Words>1424</Words>
  <Application>Microsoft Office PowerPoint</Application>
  <PresentationFormat>Widescreen</PresentationFormat>
  <Paragraphs>260</Paragraphs>
  <Slides>18</Slides>
  <Notes>6</Notes>
  <HiddenSlides>0</HiddenSlides>
  <MMClips>1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  <vt:variant>
        <vt:lpstr>Custom Shows</vt:lpstr>
      </vt:variant>
      <vt:variant>
        <vt:i4>1</vt:i4>
      </vt:variant>
    </vt:vector>
  </HeadingPairs>
  <TitlesOfParts>
    <vt:vector size="25" baseType="lpstr">
      <vt:lpstr>Arial</vt:lpstr>
      <vt:lpstr>Calibri</vt:lpstr>
      <vt:lpstr>Calibri Light</vt:lpstr>
      <vt:lpstr>Courier New</vt:lpstr>
      <vt:lpstr>Wingdings</vt:lpstr>
      <vt:lpstr>Retrospect</vt:lpstr>
      <vt:lpstr> VIDIZMO Evaluation Options Free Trial, POC &amp; Pilot</vt:lpstr>
      <vt:lpstr>VIDIZMO Products </vt:lpstr>
      <vt:lpstr>Choosing Free Trial /POC / Pilot</vt:lpstr>
      <vt:lpstr>Benefits of Managed Pilot &amp; Implementation </vt:lpstr>
      <vt:lpstr>Evaluation Options</vt:lpstr>
      <vt:lpstr>VIDIZMO Managed POC &amp; Pilot Approach </vt:lpstr>
      <vt:lpstr>Proof of Concept</vt:lpstr>
      <vt:lpstr>POC Scope &amp; Requirements Duration: _______ days</vt:lpstr>
      <vt:lpstr>Pilot</vt:lpstr>
      <vt:lpstr>Pilot Objectives</vt:lpstr>
      <vt:lpstr>Pilot Scope &amp; Requirements Duration: _______ days</vt:lpstr>
      <vt:lpstr>Pilot Typical Scope: 1/2</vt:lpstr>
      <vt:lpstr>Pilot Typical Scope: 2/2</vt:lpstr>
      <vt:lpstr>Responsibilities: Customer </vt:lpstr>
      <vt:lpstr>Responsibilities: VIDIZMO Team</vt:lpstr>
      <vt:lpstr>Success &amp; Measurement Criteria</vt:lpstr>
      <vt:lpstr>Next Steps:</vt:lpstr>
      <vt:lpstr>Thank You</vt:lpstr>
      <vt:lpstr>Custom Show 1</vt:lpstr>
    </vt:vector>
  </TitlesOfParts>
  <Company>VIDIZMO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Goals</dc:title>
  <dc:creator>Akhlaq Khan</dc:creator>
  <cp:lastModifiedBy>Nadeem Khan</cp:lastModifiedBy>
  <cp:revision>629</cp:revision>
  <cp:lastPrinted>2012-12-10T21:24:22Z</cp:lastPrinted>
  <dcterms:created xsi:type="dcterms:W3CDTF">2012-11-28T11:09:16Z</dcterms:created>
  <dcterms:modified xsi:type="dcterms:W3CDTF">2016-09-07T22:43:09Z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0x010100FEA94EE1F861804FA1E85AC01250A089</vt:lpwstr>
  </property>
</Properties>
</file>