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sldIdLst>
    <p:sldId id="256" r:id="rId5"/>
    <p:sldId id="258" r:id="rId6"/>
    <p:sldId id="257"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BACD"/>
    <a:srgbClr val="FF0000"/>
    <a:srgbClr val="2A3E66"/>
    <a:srgbClr val="B9B9A7"/>
    <a:srgbClr val="FF4F4F"/>
    <a:srgbClr val="131F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81" autoAdjust="0"/>
    <p:restoredTop sz="95904" autoAdjust="0"/>
  </p:normalViewPr>
  <p:slideViewPr>
    <p:cSldViewPr snapToGrid="0" snapToObjects="1">
      <p:cViewPr varScale="1">
        <p:scale>
          <a:sx n="98" d="100"/>
          <a:sy n="98" d="100"/>
        </p:scale>
        <p:origin x="332" y="6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B2D0D-C3A7-D043-ABCB-AFA3E8683BED}" type="datetimeFigureOut">
              <a:rPr lang="en-US" smtClean="0"/>
              <a:t>7/21/2017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9A734D-8CA7-0749-9EAD-4113E9D4E085}" type="slidenum">
              <a:rPr lang="en-US" smtClean="0"/>
              <a:t>‹#›</a:t>
            </a:fld>
            <a:endParaRPr lang="en-US"/>
          </a:p>
        </p:txBody>
      </p:sp>
    </p:spTree>
    <p:extLst>
      <p:ext uri="{BB962C8B-B14F-4D97-AF65-F5344CB8AC3E}">
        <p14:creationId xmlns:p14="http://schemas.microsoft.com/office/powerpoint/2010/main" val="1178397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9_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 y="1242"/>
            <a:ext cx="12193319" cy="6856256"/>
          </a:xfrm>
          <a:prstGeom prst="rect">
            <a:avLst/>
          </a:prstGeom>
        </p:spPr>
      </p:pic>
      <p:sp>
        <p:nvSpPr>
          <p:cNvPr id="4" name="Date Placeholder 3"/>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6" name="Slide Number Placeholder 5"/>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
        <p:nvSpPr>
          <p:cNvPr id="8" name="Title 1"/>
          <p:cNvSpPr>
            <a:spLocks noGrp="1"/>
          </p:cNvSpPr>
          <p:nvPr>
            <p:ph type="ctrTitle"/>
          </p:nvPr>
        </p:nvSpPr>
        <p:spPr>
          <a:xfrm>
            <a:off x="8680361" y="2701754"/>
            <a:ext cx="2820473" cy="2387600"/>
          </a:xfrm>
        </p:spPr>
        <p:txBody>
          <a:bodyPr anchor="b"/>
          <a:lstStyle>
            <a:lvl1pPr algn="r">
              <a:defRPr sz="4000">
                <a:solidFill>
                  <a:schemeClr val="bg1"/>
                </a:solidFill>
                <a:latin typeface="+mj-lt"/>
              </a:defRPr>
            </a:lvl1pPr>
          </a:lstStyle>
          <a:p>
            <a:r>
              <a:rPr lang="en-US" dirty="0"/>
              <a:t>Click to edit</a:t>
            </a:r>
            <a:endParaRPr lang="en-GB" dirty="0"/>
          </a:p>
        </p:txBody>
      </p:sp>
      <p:sp>
        <p:nvSpPr>
          <p:cNvPr id="9" name="Subtitle 2"/>
          <p:cNvSpPr>
            <a:spLocks noGrp="1"/>
          </p:cNvSpPr>
          <p:nvPr>
            <p:ph type="subTitle" idx="1"/>
          </p:nvPr>
        </p:nvSpPr>
        <p:spPr>
          <a:xfrm>
            <a:off x="8403465" y="5181429"/>
            <a:ext cx="3097369" cy="1655762"/>
          </a:xfrm>
        </p:spPr>
        <p:txBody>
          <a:bodyPr>
            <a:normAutofit/>
          </a:bodyPr>
          <a:lstStyle>
            <a:lvl1pPr marL="0" indent="0" algn="r">
              <a:buNone/>
              <a:defRPr sz="1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2093878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4" name="Slide Number Placeholder 3"/>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49821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7" name="Slide Number Placeholder 6"/>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748596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7" name="Slide Number Placeholder 6"/>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886227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6" name="Slide Number Placeholder 5"/>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195276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6" name="Slide Number Placeholder 5"/>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27125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4_Custom Layout">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5" name="Slide Number Placeholder 4"/>
          <p:cNvSpPr>
            <a:spLocks noGrp="1"/>
          </p:cNvSpPr>
          <p:nvPr>
            <p:ph type="sldNum" sz="quarter" idx="12"/>
          </p:nvPr>
        </p:nvSpPr>
        <p:spPr>
          <a:xfrm>
            <a:off x="3712597" y="6356350"/>
            <a:ext cx="2743200" cy="365125"/>
          </a:xfrm>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
        <p:nvSpPr>
          <p:cNvPr id="14" name="Title 1"/>
          <p:cNvSpPr>
            <a:spLocks noGrp="1"/>
          </p:cNvSpPr>
          <p:nvPr>
            <p:ph type="ctrTitle"/>
          </p:nvPr>
        </p:nvSpPr>
        <p:spPr>
          <a:xfrm>
            <a:off x="838201" y="405667"/>
            <a:ext cx="10472390" cy="389788"/>
          </a:xfrm>
        </p:spPr>
        <p:txBody>
          <a:bodyPr anchor="t">
            <a:noAutofit/>
          </a:bodyPr>
          <a:lstStyle>
            <a:lvl1pPr algn="l">
              <a:defRPr sz="2000">
                <a:solidFill>
                  <a:srgbClr val="54BBD0"/>
                </a:solidFill>
                <a:latin typeface="+mj-lt"/>
              </a:defRPr>
            </a:lvl1pPr>
          </a:lstStyle>
          <a:p>
            <a:r>
              <a:rPr lang="en-US" dirty="0"/>
              <a:t>Click to edit</a:t>
            </a:r>
            <a:endParaRPr lang="en-GB" dirty="0"/>
          </a:p>
        </p:txBody>
      </p:sp>
      <p:pic>
        <p:nvPicPr>
          <p:cNvPr id="7" name="Picture 6">
            <a:extLst>
              <a:ext uri="{FF2B5EF4-FFF2-40B4-BE49-F238E27FC236}">
                <a16:creationId xmlns:a16="http://schemas.microsoft.com/office/drawing/2014/main" id="{41D56CAA-4CB7-4672-B233-10C15235A899}"/>
              </a:ext>
            </a:extLst>
          </p:cNvPr>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bright="-96000"/>
                    </a14:imgEffect>
                  </a14:imgLayer>
                </a14:imgProps>
              </a:ext>
              <a:ext uri="{28A0092B-C50C-407E-A947-70E740481C1C}">
                <a14:useLocalDpi xmlns:a14="http://schemas.microsoft.com/office/drawing/2010/main"/>
              </a:ext>
            </a:extLst>
          </a:blip>
          <a:stretch>
            <a:fillRect/>
          </a:stretch>
        </p:blipFill>
        <p:spPr>
          <a:xfrm>
            <a:off x="10270740" y="6425171"/>
            <a:ext cx="790510" cy="151126"/>
          </a:xfrm>
          <a:prstGeom prst="rect">
            <a:avLst/>
          </a:prstGeom>
        </p:spPr>
      </p:pic>
      <p:sp>
        <p:nvSpPr>
          <p:cNvPr id="8" name="TextBox 7">
            <a:extLst>
              <a:ext uri="{FF2B5EF4-FFF2-40B4-BE49-F238E27FC236}">
                <a16:creationId xmlns:a16="http://schemas.microsoft.com/office/drawing/2014/main" id="{B41677EF-33BF-4006-BA2D-D212E724DAA6}"/>
              </a:ext>
            </a:extLst>
          </p:cNvPr>
          <p:cNvSpPr txBox="1"/>
          <p:nvPr userDrawn="1"/>
        </p:nvSpPr>
        <p:spPr>
          <a:xfrm>
            <a:off x="9395244" y="6370385"/>
            <a:ext cx="1207008" cy="246221"/>
          </a:xfrm>
          <a:prstGeom prst="rect">
            <a:avLst/>
          </a:prstGeom>
          <a:noFill/>
        </p:spPr>
        <p:txBody>
          <a:bodyPr wrap="square" rtlCol="0">
            <a:spAutoFit/>
          </a:bodyPr>
          <a:lstStyle/>
          <a:p>
            <a:r>
              <a:rPr lang="en-GB" sz="1000" dirty="0">
                <a:solidFill>
                  <a:schemeClr val="tx1"/>
                </a:solidFill>
                <a:latin typeface="Century Gothic" panose="020B0502020202020204" pitchFamily="34" charset="0"/>
              </a:rPr>
              <a:t>Powered by</a:t>
            </a:r>
          </a:p>
        </p:txBody>
      </p:sp>
    </p:spTree>
    <p:extLst>
      <p:ext uri="{BB962C8B-B14F-4D97-AF65-F5344CB8AC3E}">
        <p14:creationId xmlns:p14="http://schemas.microsoft.com/office/powerpoint/2010/main" val="121702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7_Custom Layout">
    <p:bg>
      <p:bgPr>
        <a:solidFill>
          <a:srgbClr val="2A3E66"/>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5" name="Slide Number Placeholder 4"/>
          <p:cNvSpPr>
            <a:spLocks noGrp="1"/>
          </p:cNvSpPr>
          <p:nvPr>
            <p:ph type="sldNum" sz="quarter" idx="12"/>
          </p:nvPr>
        </p:nvSpPr>
        <p:spPr>
          <a:xfrm>
            <a:off x="3712597" y="6356350"/>
            <a:ext cx="2743200" cy="365125"/>
          </a:xfrm>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
        <p:nvSpPr>
          <p:cNvPr id="14" name="Title 1"/>
          <p:cNvSpPr>
            <a:spLocks noGrp="1"/>
          </p:cNvSpPr>
          <p:nvPr>
            <p:ph type="ctrTitle"/>
          </p:nvPr>
        </p:nvSpPr>
        <p:spPr>
          <a:xfrm>
            <a:off x="838201" y="367160"/>
            <a:ext cx="10472390" cy="613664"/>
          </a:xfrm>
        </p:spPr>
        <p:txBody>
          <a:bodyPr anchor="t">
            <a:noAutofit/>
          </a:bodyPr>
          <a:lstStyle>
            <a:lvl1pPr algn="l">
              <a:defRPr sz="2000">
                <a:solidFill>
                  <a:srgbClr val="54BBD0"/>
                </a:solidFill>
                <a:latin typeface="+mj-lt"/>
              </a:defRPr>
            </a:lvl1pPr>
          </a:lstStyle>
          <a:p>
            <a:r>
              <a:rPr lang="en-US" dirty="0"/>
              <a:t>Click to edit</a:t>
            </a:r>
            <a:endParaRPr lang="en-GB" dirty="0"/>
          </a:p>
        </p:txBody>
      </p:sp>
      <p:pic>
        <p:nvPicPr>
          <p:cNvPr id="7" name="Picture 6">
            <a:extLst>
              <a:ext uri="{FF2B5EF4-FFF2-40B4-BE49-F238E27FC236}">
                <a16:creationId xmlns:a16="http://schemas.microsoft.com/office/drawing/2014/main" id="{43D7E49D-D236-47ED-8005-68989E8F9F16}"/>
              </a:ext>
            </a:extLst>
          </p:cNvPr>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270740" y="6425171"/>
            <a:ext cx="790510" cy="151126"/>
          </a:xfrm>
          <a:prstGeom prst="rect">
            <a:avLst/>
          </a:prstGeom>
        </p:spPr>
      </p:pic>
      <p:sp>
        <p:nvSpPr>
          <p:cNvPr id="8" name="TextBox 7">
            <a:extLst>
              <a:ext uri="{FF2B5EF4-FFF2-40B4-BE49-F238E27FC236}">
                <a16:creationId xmlns:a16="http://schemas.microsoft.com/office/drawing/2014/main" id="{58F95B84-3494-44C6-A5EF-F66906ECC1BC}"/>
              </a:ext>
            </a:extLst>
          </p:cNvPr>
          <p:cNvSpPr txBox="1"/>
          <p:nvPr userDrawn="1"/>
        </p:nvSpPr>
        <p:spPr>
          <a:xfrm>
            <a:off x="9395244" y="6370385"/>
            <a:ext cx="1207008" cy="246221"/>
          </a:xfrm>
          <a:prstGeom prst="rect">
            <a:avLst/>
          </a:prstGeom>
          <a:noFill/>
        </p:spPr>
        <p:txBody>
          <a:bodyPr wrap="square" rtlCol="0">
            <a:spAutoFit/>
          </a:bodyPr>
          <a:lstStyle/>
          <a:p>
            <a:r>
              <a:rPr lang="en-GB" sz="1000" dirty="0">
                <a:solidFill>
                  <a:schemeClr val="bg1"/>
                </a:solidFill>
                <a:latin typeface="Century Gothic" panose="020B0502020202020204" pitchFamily="34" charset="0"/>
              </a:rPr>
              <a:t>Powered by</a:t>
            </a:r>
          </a:p>
        </p:txBody>
      </p:sp>
    </p:spTree>
    <p:extLst>
      <p:ext uri="{BB962C8B-B14F-4D97-AF65-F5344CB8AC3E}">
        <p14:creationId xmlns:p14="http://schemas.microsoft.com/office/powerpoint/2010/main" val="289890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2_Custom Layout">
    <p:bg>
      <p:bgPr>
        <a:solidFill>
          <a:srgbClr val="2A3E66"/>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5" name="Slide Number Placeholder 4"/>
          <p:cNvSpPr>
            <a:spLocks noGrp="1"/>
          </p:cNvSpPr>
          <p:nvPr>
            <p:ph type="sldNum" sz="quarter" idx="12"/>
          </p:nvPr>
        </p:nvSpPr>
        <p:spPr>
          <a:xfrm>
            <a:off x="3688743" y="6356350"/>
            <a:ext cx="1764635" cy="365125"/>
          </a:xfrm>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pic>
        <p:nvPicPr>
          <p:cNvPr id="6" name="Picture 5">
            <a:extLst>
              <a:ext uri="{FF2B5EF4-FFF2-40B4-BE49-F238E27FC236}">
                <a16:creationId xmlns:a16="http://schemas.microsoft.com/office/drawing/2014/main" id="{1B583176-D06B-4D75-B7C2-3EBE47CB19E5}"/>
              </a:ext>
            </a:extLst>
          </p:cNvPr>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270740" y="6425171"/>
            <a:ext cx="790510" cy="151126"/>
          </a:xfrm>
          <a:prstGeom prst="rect">
            <a:avLst/>
          </a:prstGeom>
        </p:spPr>
      </p:pic>
      <p:sp>
        <p:nvSpPr>
          <p:cNvPr id="7" name="TextBox 6">
            <a:extLst>
              <a:ext uri="{FF2B5EF4-FFF2-40B4-BE49-F238E27FC236}">
                <a16:creationId xmlns:a16="http://schemas.microsoft.com/office/drawing/2014/main" id="{DE15E9B7-7832-45A1-A0AF-6876C86F3EC4}"/>
              </a:ext>
            </a:extLst>
          </p:cNvPr>
          <p:cNvSpPr txBox="1"/>
          <p:nvPr userDrawn="1"/>
        </p:nvSpPr>
        <p:spPr>
          <a:xfrm>
            <a:off x="9395244" y="6370385"/>
            <a:ext cx="1207008" cy="246221"/>
          </a:xfrm>
          <a:prstGeom prst="rect">
            <a:avLst/>
          </a:prstGeom>
          <a:noFill/>
        </p:spPr>
        <p:txBody>
          <a:bodyPr wrap="square" rtlCol="0">
            <a:spAutoFit/>
          </a:bodyPr>
          <a:lstStyle/>
          <a:p>
            <a:r>
              <a:rPr lang="en-GB" sz="1000" dirty="0">
                <a:solidFill>
                  <a:schemeClr val="bg1"/>
                </a:solidFill>
                <a:latin typeface="Century Gothic" panose="020B0502020202020204" pitchFamily="34" charset="0"/>
              </a:rPr>
              <a:t>Powered by</a:t>
            </a:r>
          </a:p>
        </p:txBody>
      </p:sp>
    </p:spTree>
    <p:extLst>
      <p:ext uri="{BB962C8B-B14F-4D97-AF65-F5344CB8AC3E}">
        <p14:creationId xmlns:p14="http://schemas.microsoft.com/office/powerpoint/2010/main" val="516394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6" name="Slide Number Placeholder 5"/>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79588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6" name="Slide Number Placeholder 5"/>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31548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7" name="Slide Number Placeholder 6"/>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080290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9" name="Slide Number Placeholder 8"/>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707742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5" name="Slide Number Placeholder 4"/>
          <p:cNvSpPr>
            <a:spLocks noGrp="1"/>
          </p:cNvSpPr>
          <p:nvPr>
            <p:ph type="sldNum" sz="quarter" idx="12"/>
          </p:nvPr>
        </p:nvSpPr>
        <p:spPr/>
        <p:txBody>
          <a:body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279650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669708"/>
            <a:ext cx="10515600" cy="10209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EC46FC-0DA8-4D5F-9027-191ECFDA14EC}" type="datetimeFigureOut">
              <a:rPr lang="en-GB" smtClean="0">
                <a:solidFill>
                  <a:srgbClr val="000000">
                    <a:tint val="75000"/>
                  </a:srgbClr>
                </a:solidFill>
              </a:rPr>
              <a:pPr/>
              <a:t>21/07/2017</a:t>
            </a:fld>
            <a:endParaRPr lang="en-GB">
              <a:solidFill>
                <a:srgbClr val="000000">
                  <a:tint val="75000"/>
                </a:srgb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5850D3-FA38-4939-94DA-1E47F392320B}" type="slidenum">
              <a:rPr lang="en-GB" smtClean="0">
                <a:solidFill>
                  <a:srgbClr val="000000">
                    <a:tint val="75000"/>
                  </a:srgbClr>
                </a:solidFill>
              </a:rPr>
              <a:pPr/>
              <a:t>‹#›</a:t>
            </a:fld>
            <a:endParaRPr lang="en-GB">
              <a:solidFill>
                <a:srgbClr val="000000">
                  <a:tint val="75000"/>
                </a:srgbClr>
              </a:solidFill>
            </a:endParaRPr>
          </a:p>
        </p:txBody>
      </p:sp>
    </p:spTree>
    <p:extLst>
      <p:ext uri="{BB962C8B-B14F-4D97-AF65-F5344CB8AC3E}">
        <p14:creationId xmlns:p14="http://schemas.microsoft.com/office/powerpoint/2010/main" val="1041676248"/>
      </p:ext>
    </p:extLst>
  </p:cSld>
  <p:clrMap bg1="lt1" tx1="dk1" bg2="lt2" tx2="dk2" accent1="accent1" accent2="accent2" accent3="accent3" accent4="accent4" accent5="accent5" accent6="accent6" hlink="hlink" folHlink="folHlink"/>
  <p:sldLayoutIdLst>
    <p:sldLayoutId id="2147483719" r:id="rId1"/>
    <p:sldLayoutId id="2147483662" r:id="rId2"/>
    <p:sldLayoutId id="2147483715" r:id="rId3"/>
    <p:sldLayoutId id="2147483671"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4400" dirty="0"/>
              <a:t>Connect</a:t>
            </a:r>
          </a:p>
        </p:txBody>
      </p:sp>
      <p:sp>
        <p:nvSpPr>
          <p:cNvPr id="3" name="Subtitle 2"/>
          <p:cNvSpPr>
            <a:spLocks noGrp="1"/>
          </p:cNvSpPr>
          <p:nvPr>
            <p:ph type="subTitle" idx="1"/>
          </p:nvPr>
        </p:nvSpPr>
        <p:spPr/>
        <p:txBody>
          <a:bodyPr>
            <a:normAutofit/>
          </a:bodyPr>
          <a:lstStyle/>
          <a:p>
            <a:r>
              <a:rPr lang="en-GB" sz="3200" dirty="0">
                <a:solidFill>
                  <a:srgbClr val="65BACD"/>
                </a:solidFill>
              </a:rPr>
              <a:t>Mobile App</a:t>
            </a:r>
          </a:p>
        </p:txBody>
      </p:sp>
      <p:sp>
        <p:nvSpPr>
          <p:cNvPr id="4" name="TextBox 3">
            <a:extLst>
              <a:ext uri="{FF2B5EF4-FFF2-40B4-BE49-F238E27FC236}">
                <a16:creationId xmlns:a16="http://schemas.microsoft.com/office/drawing/2014/main" id="{13E672C3-DB3C-4D1F-87FE-7440B355D0D6}"/>
              </a:ext>
            </a:extLst>
          </p:cNvPr>
          <p:cNvSpPr txBox="1"/>
          <p:nvPr/>
        </p:nvSpPr>
        <p:spPr>
          <a:xfrm>
            <a:off x="9507166" y="324255"/>
            <a:ext cx="1290536" cy="523220"/>
          </a:xfrm>
          <a:prstGeom prst="rect">
            <a:avLst/>
          </a:prstGeom>
          <a:noFill/>
          <a:ln>
            <a:solidFill>
              <a:schemeClr val="bg1"/>
            </a:solidFill>
            <a:prstDash val="dash"/>
          </a:ln>
        </p:spPr>
        <p:txBody>
          <a:bodyPr wrap="square" rtlCol="0">
            <a:spAutoFit/>
          </a:bodyPr>
          <a:lstStyle/>
          <a:p>
            <a:pPr algn="ctr"/>
            <a:r>
              <a:rPr lang="en-GB" sz="1400" dirty="0">
                <a:solidFill>
                  <a:schemeClr val="bg1"/>
                </a:solidFill>
              </a:rPr>
              <a:t>INSERT YOUR LOGO</a:t>
            </a:r>
          </a:p>
        </p:txBody>
      </p:sp>
    </p:spTree>
    <p:extLst>
      <p:ext uri="{BB962C8B-B14F-4D97-AF65-F5344CB8AC3E}">
        <p14:creationId xmlns:p14="http://schemas.microsoft.com/office/powerpoint/2010/main" val="297687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78943" y="1805711"/>
            <a:ext cx="9629029" cy="2462213"/>
          </a:xfrm>
          <a:prstGeom prst="rect">
            <a:avLst/>
          </a:prstGeom>
        </p:spPr>
        <p:txBody>
          <a:bodyPr wrap="square">
            <a:spAutoFit/>
          </a:bodyPr>
          <a:lstStyle/>
          <a:p>
            <a:pPr algn="ctr" fontAlgn="base"/>
            <a:r>
              <a:rPr lang="en-GB" sz="4400">
                <a:solidFill>
                  <a:schemeClr val="bg1"/>
                </a:solidFill>
                <a:latin typeface="+mj-lt"/>
              </a:rPr>
              <a:t>Meet the Connect App</a:t>
            </a:r>
            <a:endParaRPr lang="en-GB" sz="4400" dirty="0">
              <a:solidFill>
                <a:schemeClr val="bg1"/>
              </a:solidFill>
              <a:latin typeface="+mj-lt"/>
            </a:endParaRPr>
          </a:p>
          <a:p>
            <a:pPr algn="ctr" fontAlgn="base"/>
            <a:endParaRPr lang="en-GB" sz="2000" dirty="0">
              <a:solidFill>
                <a:schemeClr val="bg1"/>
              </a:solidFill>
              <a:latin typeface="+mj-lt"/>
            </a:endParaRPr>
          </a:p>
          <a:p>
            <a:pPr algn="ctr" fontAlgn="base"/>
            <a:r>
              <a:rPr lang="en-GB" sz="2400" dirty="0">
                <a:solidFill>
                  <a:srgbClr val="6FC6D8"/>
                </a:solidFill>
                <a:latin typeface="+mj-lt"/>
              </a:rPr>
              <a:t>Your mobile-based telephony management app</a:t>
            </a:r>
          </a:p>
          <a:p>
            <a:pPr algn="ctr" fontAlgn="base">
              <a:lnSpc>
                <a:spcPct val="150000"/>
              </a:lnSpc>
            </a:pPr>
            <a:r>
              <a:rPr lang="en-GB" sz="2000" dirty="0">
                <a:solidFill>
                  <a:schemeClr val="bg1"/>
                </a:solidFill>
                <a:latin typeface="+mj-lt"/>
              </a:rPr>
              <a:t>Self-service for key telephony features</a:t>
            </a:r>
            <a:r>
              <a:rPr lang="en-GB" sz="2000" dirty="0">
                <a:solidFill>
                  <a:srgbClr val="919191"/>
                </a:solidFill>
                <a:latin typeface="+mj-lt"/>
              </a:rPr>
              <a:t>. </a:t>
            </a:r>
            <a:br>
              <a:rPr lang="en-GB" sz="2400" dirty="0">
                <a:latin typeface="+mj-lt"/>
              </a:rPr>
            </a:br>
            <a:endParaRPr lang="en-GB" sz="2400" dirty="0">
              <a:latin typeface="+mj-lt"/>
            </a:endParaRPr>
          </a:p>
        </p:txBody>
      </p:sp>
    </p:spTree>
    <p:extLst>
      <p:ext uri="{BB962C8B-B14F-4D97-AF65-F5344CB8AC3E}">
        <p14:creationId xmlns:p14="http://schemas.microsoft.com/office/powerpoint/2010/main" val="551455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183E4F4-1CE5-4836-A404-AE1655AD27B8}"/>
              </a:ext>
            </a:extLst>
          </p:cNvPr>
          <p:cNvGrpSpPr/>
          <p:nvPr/>
        </p:nvGrpSpPr>
        <p:grpSpPr>
          <a:xfrm>
            <a:off x="2640862" y="1144981"/>
            <a:ext cx="6814909" cy="4906255"/>
            <a:chOff x="868289" y="1084398"/>
            <a:chExt cx="8238656" cy="5729262"/>
          </a:xfrm>
        </p:grpSpPr>
        <p:pic>
          <p:nvPicPr>
            <p:cNvPr id="15" name="Picture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85711" y="1084398"/>
              <a:ext cx="2821234" cy="5668672"/>
            </a:xfrm>
            <a:prstGeom prst="rect">
              <a:avLst/>
            </a:prstGeom>
          </p:spPr>
        </p:pic>
        <p:pic>
          <p:nvPicPr>
            <p:cNvPr id="17" name="Picture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14970" y="1084402"/>
              <a:ext cx="2821234" cy="5668671"/>
            </a:xfrm>
            <a:prstGeom prst="rect">
              <a:avLst/>
            </a:prstGeom>
          </p:spPr>
        </p:pic>
        <p:pic>
          <p:nvPicPr>
            <p:cNvPr id="13" name="Picture 1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8289" y="1144988"/>
              <a:ext cx="2821234" cy="5668672"/>
            </a:xfrm>
            <a:prstGeom prst="rect">
              <a:avLst/>
            </a:prstGeom>
          </p:spPr>
        </p:pic>
      </p:grpSp>
      <p:sp>
        <p:nvSpPr>
          <p:cNvPr id="20" name="Title 19"/>
          <p:cNvSpPr>
            <a:spLocks noGrp="1"/>
          </p:cNvSpPr>
          <p:nvPr>
            <p:ph type="ctrTitle"/>
          </p:nvPr>
        </p:nvSpPr>
        <p:spPr>
          <a:xfrm>
            <a:off x="2120793" y="386212"/>
            <a:ext cx="9189797" cy="389788"/>
          </a:xfrm>
        </p:spPr>
        <p:txBody>
          <a:bodyPr/>
          <a:lstStyle/>
          <a:p>
            <a:r>
              <a:rPr lang="en-GB" dirty="0"/>
              <a:t>Connect Mobile App</a:t>
            </a:r>
          </a:p>
        </p:txBody>
      </p:sp>
    </p:spTree>
    <p:extLst>
      <p:ext uri="{BB962C8B-B14F-4D97-AF65-F5344CB8AC3E}">
        <p14:creationId xmlns:p14="http://schemas.microsoft.com/office/powerpoint/2010/main" val="1631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a:t>Key Features</a:t>
            </a:r>
          </a:p>
        </p:txBody>
      </p:sp>
      <p:sp>
        <p:nvSpPr>
          <p:cNvPr id="4" name="Rectangle 3"/>
          <p:cNvSpPr/>
          <p:nvPr/>
        </p:nvSpPr>
        <p:spPr>
          <a:xfrm>
            <a:off x="710317" y="1640764"/>
            <a:ext cx="3376653" cy="1938992"/>
          </a:xfrm>
          <a:prstGeom prst="rect">
            <a:avLst/>
          </a:prstGeom>
        </p:spPr>
        <p:txBody>
          <a:bodyPr wrap="square">
            <a:spAutoFit/>
          </a:bodyPr>
          <a:lstStyle/>
          <a:p>
            <a:pPr fontAlgn="base"/>
            <a:r>
              <a:rPr lang="en-GB" dirty="0">
                <a:solidFill>
                  <a:srgbClr val="65BACD"/>
                </a:solidFill>
              </a:rPr>
              <a:t>Configure and click to call</a:t>
            </a:r>
          </a:p>
          <a:p>
            <a:pPr fontAlgn="base"/>
            <a:endParaRPr lang="en-GB" dirty="0">
              <a:solidFill>
                <a:srgbClr val="65BACD"/>
              </a:solidFill>
            </a:endParaRPr>
          </a:p>
          <a:p>
            <a:pPr fontAlgn="base"/>
            <a:r>
              <a:rPr lang="en-GB" sz="1400" dirty="0">
                <a:solidFill>
                  <a:schemeClr val="bg1"/>
                </a:solidFill>
              </a:rPr>
              <a:t>You and your customers can configure your handset features such as call forwarding, set up your voicemail and login PIN. You can initiate calls from your desk phone using your mobile phone.</a:t>
            </a:r>
            <a:endParaRPr lang="en-GB" sz="1400" dirty="0">
              <a:solidFill>
                <a:schemeClr val="bg1"/>
              </a:solidFill>
              <a:effectLst/>
            </a:endParaRPr>
          </a:p>
        </p:txBody>
      </p:sp>
      <p:sp>
        <p:nvSpPr>
          <p:cNvPr id="5" name="Rectangle 4"/>
          <p:cNvSpPr/>
          <p:nvPr/>
        </p:nvSpPr>
        <p:spPr>
          <a:xfrm>
            <a:off x="4423577" y="1655865"/>
            <a:ext cx="3591338" cy="1938992"/>
          </a:xfrm>
          <a:prstGeom prst="rect">
            <a:avLst/>
          </a:prstGeom>
        </p:spPr>
        <p:txBody>
          <a:bodyPr wrap="square">
            <a:spAutoFit/>
          </a:bodyPr>
          <a:lstStyle/>
          <a:p>
            <a:pPr fontAlgn="base"/>
            <a:r>
              <a:rPr lang="en-GB" dirty="0">
                <a:solidFill>
                  <a:srgbClr val="65BACD"/>
                </a:solidFill>
              </a:rPr>
              <a:t>QR code login and call history</a:t>
            </a:r>
          </a:p>
          <a:p>
            <a:pPr fontAlgn="base"/>
            <a:endParaRPr lang="en-GB" dirty="0">
              <a:solidFill>
                <a:srgbClr val="65BACD"/>
              </a:solidFill>
            </a:endParaRPr>
          </a:p>
          <a:p>
            <a:pPr fontAlgn="base"/>
            <a:r>
              <a:rPr lang="en-GB" sz="1400" dirty="0">
                <a:solidFill>
                  <a:schemeClr val="bg1"/>
                </a:solidFill>
              </a:rPr>
              <a:t>You and your customers can login to your handset automatically, by scanning the QR code with the camera on your mobile phone. It’s simple and easy and means less login details to remember.</a:t>
            </a:r>
            <a:endParaRPr lang="en-GB" sz="1400" dirty="0">
              <a:solidFill>
                <a:schemeClr val="bg1"/>
              </a:solidFill>
              <a:effectLst/>
            </a:endParaRPr>
          </a:p>
        </p:txBody>
      </p:sp>
      <p:sp>
        <p:nvSpPr>
          <p:cNvPr id="6" name="Rectangle 5"/>
          <p:cNvSpPr/>
          <p:nvPr/>
        </p:nvSpPr>
        <p:spPr>
          <a:xfrm>
            <a:off x="8547651" y="1655865"/>
            <a:ext cx="3225579" cy="1938992"/>
          </a:xfrm>
          <a:prstGeom prst="rect">
            <a:avLst/>
          </a:prstGeom>
        </p:spPr>
        <p:txBody>
          <a:bodyPr wrap="square">
            <a:spAutoFit/>
          </a:bodyPr>
          <a:lstStyle/>
          <a:p>
            <a:pPr fontAlgn="base"/>
            <a:r>
              <a:rPr lang="en-GB" dirty="0">
                <a:solidFill>
                  <a:srgbClr val="65BACD"/>
                </a:solidFill>
              </a:rPr>
              <a:t>Anywhere call history</a:t>
            </a:r>
          </a:p>
          <a:p>
            <a:pPr fontAlgn="base"/>
            <a:endParaRPr lang="en-GB" dirty="0">
              <a:solidFill>
                <a:srgbClr val="65BACD"/>
              </a:solidFill>
            </a:endParaRPr>
          </a:p>
          <a:p>
            <a:pPr fontAlgn="base"/>
            <a:r>
              <a:rPr lang="en-GB" sz="1400" dirty="0">
                <a:solidFill>
                  <a:schemeClr val="bg1"/>
                </a:solidFill>
              </a:rPr>
              <a:t>You can see past calls made and received from your desk phone. Quickly and easily reply to calls from your mobile so you never miss an opportunity when you’re away from your desk.</a:t>
            </a:r>
            <a:endParaRPr lang="en-GB" sz="1400" dirty="0">
              <a:solidFill>
                <a:schemeClr val="bg1"/>
              </a:solidFill>
              <a:effectLst/>
            </a:endParaRPr>
          </a:p>
        </p:txBody>
      </p:sp>
      <p:sp>
        <p:nvSpPr>
          <p:cNvPr id="7" name="Rectangle 6"/>
          <p:cNvSpPr/>
          <p:nvPr/>
        </p:nvSpPr>
        <p:spPr>
          <a:xfrm>
            <a:off x="3071854" y="4239696"/>
            <a:ext cx="6096000" cy="2062103"/>
          </a:xfrm>
          <a:prstGeom prst="rect">
            <a:avLst/>
          </a:prstGeom>
        </p:spPr>
        <p:txBody>
          <a:bodyPr>
            <a:spAutoFit/>
          </a:bodyPr>
          <a:lstStyle/>
          <a:p>
            <a:pPr algn="ctr" fontAlgn="base"/>
            <a:r>
              <a:rPr lang="en-GB" dirty="0">
                <a:solidFill>
                  <a:srgbClr val="65BACD"/>
                </a:solidFill>
              </a:rPr>
              <a:t>Browser-based Connect</a:t>
            </a:r>
          </a:p>
          <a:p>
            <a:pPr algn="ctr" fontAlgn="base"/>
            <a:endParaRPr lang="en-GB" dirty="0">
              <a:solidFill>
                <a:srgbClr val="65BACD"/>
              </a:solidFill>
            </a:endParaRPr>
          </a:p>
          <a:p>
            <a:pPr algn="ctr" fontAlgn="base"/>
            <a:r>
              <a:rPr lang="en-GB" sz="1400" dirty="0">
                <a:solidFill>
                  <a:schemeClr val="bg1"/>
                </a:solidFill>
              </a:rPr>
              <a:t>The browser-based version of Connect gives you easy access to IT and comms service orchestration and delivery as well as feature management. You can assign services to customers and allow them to self-service on new products or upgrades.</a:t>
            </a:r>
          </a:p>
          <a:p>
            <a:pPr algn="ctr"/>
            <a:br>
              <a:rPr lang="en-GB" dirty="0">
                <a:solidFill>
                  <a:srgbClr val="898989"/>
                </a:solidFill>
              </a:rPr>
            </a:br>
            <a:endParaRPr lang="en-GB" dirty="0"/>
          </a:p>
        </p:txBody>
      </p:sp>
    </p:spTree>
    <p:extLst>
      <p:ext uri="{BB962C8B-B14F-4D97-AF65-F5344CB8AC3E}">
        <p14:creationId xmlns:p14="http://schemas.microsoft.com/office/powerpoint/2010/main" val="184683893"/>
      </p:ext>
    </p:extLst>
  </p:cSld>
  <p:clrMapOvr>
    <a:masterClrMapping/>
  </p:clrMapOvr>
</p:sld>
</file>

<file path=ppt/theme/theme1.xml><?xml version="1.0" encoding="utf-8"?>
<a:theme xmlns:a="http://schemas.openxmlformats.org/drawingml/2006/main" name="1_Office Theme">
  <a:themeElements>
    <a:clrScheme name="Essensys Colors">
      <a:dk1>
        <a:srgbClr val="000000"/>
      </a:dk1>
      <a:lt1>
        <a:srgbClr val="FFFFFF"/>
      </a:lt1>
      <a:dk2>
        <a:srgbClr val="2A3E66"/>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58B2D0756BAE4493407D702A10FC8C" ma:contentTypeVersion="5" ma:contentTypeDescription="Create a new document." ma:contentTypeScope="" ma:versionID="0c9f62cc5437bbe47be7efa15904ff83">
  <xsd:schema xmlns:xsd="http://www.w3.org/2001/XMLSchema" xmlns:xs="http://www.w3.org/2001/XMLSchema" xmlns:p="http://schemas.microsoft.com/office/2006/metadata/properties" xmlns:ns2="65796ad5-990d-43f4-9f31-5cf68592c996" targetNamespace="http://schemas.microsoft.com/office/2006/metadata/properties" ma:root="true" ma:fieldsID="1c08a80dde592ecf02b5d66c475a209d" ns2:_="">
    <xsd:import namespace="65796ad5-990d-43f4-9f31-5cf68592c996"/>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96ad5-990d-43f4-9f31-5cf68592c99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CDBB84-E908-4EE5-8414-97D961663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96ad5-990d-43f4-9f31-5cf68592c9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73191A-FE38-4796-9458-66EA1579023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65796ad5-990d-43f4-9f31-5cf68592c996"/>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67A8548-B9E9-4FB1-AAB6-84DB10D4BF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4884</TotalTime>
  <Words>140</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Century Gothic</vt:lpstr>
      <vt:lpstr>1_Office Theme</vt:lpstr>
      <vt:lpstr>Connect</vt:lpstr>
      <vt:lpstr>PowerPoint Presentation</vt:lpstr>
      <vt:lpstr>Connect Mobile App</vt:lpstr>
      <vt:lpstr>Key Features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Eveleigh</dc:creator>
  <cp:lastModifiedBy>Raluca Donea</cp:lastModifiedBy>
  <cp:revision>144</cp:revision>
  <dcterms:created xsi:type="dcterms:W3CDTF">2016-09-21T09:02:16Z</dcterms:created>
  <dcterms:modified xsi:type="dcterms:W3CDTF">2017-07-21T12:53:16Z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0x0101007A58B2D0756BAE4493407D702A10FC8C</vt:lpwstr>
  </property>
</Properties>
</file>