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2"/>
  </p:notesMasterIdLst>
  <p:sldIdLst>
    <p:sldId id="317" r:id="rId5"/>
    <p:sldId id="260" r:id="rId6"/>
    <p:sldId id="318" r:id="rId7"/>
    <p:sldId id="261" r:id="rId8"/>
    <p:sldId id="319" r:id="rId9"/>
    <p:sldId id="321" r:id="rId10"/>
    <p:sldId id="342" r:id="rId11"/>
    <p:sldId id="343" r:id="rId12"/>
    <p:sldId id="340" r:id="rId13"/>
    <p:sldId id="344" r:id="rId14"/>
    <p:sldId id="331" r:id="rId15"/>
    <p:sldId id="322" r:id="rId16"/>
    <p:sldId id="333" r:id="rId17"/>
    <p:sldId id="324" r:id="rId18"/>
    <p:sldId id="334" r:id="rId19"/>
    <p:sldId id="325" r:id="rId20"/>
    <p:sldId id="335" r:id="rId21"/>
    <p:sldId id="326" r:id="rId22"/>
    <p:sldId id="336" r:id="rId23"/>
    <p:sldId id="332" r:id="rId24"/>
    <p:sldId id="327" r:id="rId25"/>
    <p:sldId id="337" r:id="rId26"/>
    <p:sldId id="323" r:id="rId27"/>
    <p:sldId id="338" r:id="rId28"/>
    <p:sldId id="328" r:id="rId29"/>
    <p:sldId id="339" r:id="rId30"/>
    <p:sldId id="258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CT Services" id="{36D5F297-197A-0A44-BC7E-94F0F129FA30}">
          <p14:sldIdLst>
            <p14:sldId id="317"/>
            <p14:sldId id="260"/>
            <p14:sldId id="318"/>
            <p14:sldId id="261"/>
            <p14:sldId id="319"/>
            <p14:sldId id="321"/>
            <p14:sldId id="342"/>
            <p14:sldId id="343"/>
            <p14:sldId id="340"/>
            <p14:sldId id="344"/>
            <p14:sldId id="331"/>
            <p14:sldId id="322"/>
            <p14:sldId id="333"/>
            <p14:sldId id="324"/>
            <p14:sldId id="334"/>
            <p14:sldId id="325"/>
            <p14:sldId id="335"/>
            <p14:sldId id="326"/>
            <p14:sldId id="336"/>
            <p14:sldId id="332"/>
            <p14:sldId id="327"/>
            <p14:sldId id="337"/>
            <p14:sldId id="323"/>
            <p14:sldId id="338"/>
            <p14:sldId id="328"/>
            <p14:sldId id="339"/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D0C1"/>
    <a:srgbClr val="54BBD0"/>
    <a:srgbClr val="2A3E66"/>
    <a:srgbClr val="CBF5FF"/>
    <a:srgbClr val="E7E4D3"/>
    <a:srgbClr val="131F37"/>
    <a:srgbClr val="FBFFF4"/>
    <a:srgbClr val="FCFFFE"/>
    <a:srgbClr val="FFFCE9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55" autoAdjust="0"/>
    <p:restoredTop sz="92582" autoAdjust="0"/>
  </p:normalViewPr>
  <p:slideViewPr>
    <p:cSldViewPr snapToGrid="0">
      <p:cViewPr varScale="1">
        <p:scale>
          <a:sx n="91" d="100"/>
          <a:sy n="91" d="100"/>
        </p:scale>
        <p:origin x="1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26F052-E8E3-42CD-B29A-E22D2B5D1A64}" type="datetimeFigureOut">
              <a:rPr lang="en-GB" smtClean="0"/>
              <a:t>21/07/2017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2C1A30-F3A8-48A2-B7BE-D1D50086D8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060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C1A30-F3A8-48A2-B7BE-D1D50086D8A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2853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2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3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C46FC-0DA8-4D5F-9027-191ECFDA14EC}" type="datetimeFigureOut">
              <a:rPr lang="en-GB" smtClean="0"/>
              <a:t>21/07/2017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648986" y="6367558"/>
            <a:ext cx="2743200" cy="365125"/>
          </a:xfrm>
        </p:spPr>
        <p:txBody>
          <a:bodyPr/>
          <a:lstStyle/>
          <a:p>
            <a:fld id="{985850D3-FA38-4939-94DA-1E47F392320B}" type="slidenum">
              <a:rPr lang="en-GB" smtClean="0"/>
              <a:t>‹#›</a:t>
            </a:fld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01300" y="6429495"/>
            <a:ext cx="1334766" cy="252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512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" y="746"/>
            <a:ext cx="12190659" cy="6857246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C46FC-0DA8-4D5F-9027-191ECFDA14EC}" type="datetimeFigureOut">
              <a:rPr lang="en-GB" smtClean="0"/>
              <a:t>21/07/2017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850D3-FA38-4939-94DA-1E47F392320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8680361" y="2701754"/>
            <a:ext cx="2820473" cy="2387600"/>
          </a:xfrm>
        </p:spPr>
        <p:txBody>
          <a:bodyPr anchor="b"/>
          <a:lstStyle>
            <a:lvl1pPr algn="r">
              <a:defRPr sz="4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8403465" y="5117421"/>
            <a:ext cx="3097369" cy="1655762"/>
          </a:xfrm>
        </p:spPr>
        <p:txBody>
          <a:bodyPr>
            <a:norm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9CE9D65-90FB-4420-BBE5-9A0E41C173F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1152" y="482238"/>
            <a:ext cx="1535836" cy="293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124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" y="746"/>
            <a:ext cx="12190661" cy="6857246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C46FC-0DA8-4D5F-9027-191ECFDA14EC}" type="datetimeFigureOut">
              <a:rPr lang="en-GB" smtClean="0"/>
              <a:t>21/07/2017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850D3-FA38-4939-94DA-1E47F392320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8680361" y="2701754"/>
            <a:ext cx="2820473" cy="2387600"/>
          </a:xfrm>
        </p:spPr>
        <p:txBody>
          <a:bodyPr anchor="b"/>
          <a:lstStyle>
            <a:lvl1pPr algn="r">
              <a:defRPr sz="4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8403465" y="5117421"/>
            <a:ext cx="3097369" cy="1655762"/>
          </a:xfrm>
        </p:spPr>
        <p:txBody>
          <a:bodyPr>
            <a:norm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CCA996D-FCFC-4883-A91A-A1F7AED2F4E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1152" y="482238"/>
            <a:ext cx="1535836" cy="293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6227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" y="746"/>
            <a:ext cx="12190659" cy="6857246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C46FC-0DA8-4D5F-9027-191ECFDA14EC}" type="datetimeFigureOut">
              <a:rPr lang="en-GB" smtClean="0"/>
              <a:t>21/07/2017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850D3-FA38-4939-94DA-1E47F392320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8680361" y="2701754"/>
            <a:ext cx="2820473" cy="2387600"/>
          </a:xfrm>
        </p:spPr>
        <p:txBody>
          <a:bodyPr anchor="b"/>
          <a:lstStyle>
            <a:lvl1pPr algn="r">
              <a:defRPr sz="4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8403465" y="5181429"/>
            <a:ext cx="3097369" cy="1655762"/>
          </a:xfrm>
        </p:spPr>
        <p:txBody>
          <a:bodyPr>
            <a:norm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30DF5E5-7D7F-4365-851F-C34CB6F035C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1152" y="482238"/>
            <a:ext cx="1535836" cy="293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0149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" y="746"/>
            <a:ext cx="12190659" cy="6857245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C46FC-0DA8-4D5F-9027-191ECFDA14EC}" type="datetimeFigureOut">
              <a:rPr lang="en-GB" smtClean="0"/>
              <a:t>21/07/2017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850D3-FA38-4939-94DA-1E47F392320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8680361" y="2701754"/>
            <a:ext cx="2820473" cy="2387600"/>
          </a:xfrm>
        </p:spPr>
        <p:txBody>
          <a:bodyPr anchor="b"/>
          <a:lstStyle>
            <a:lvl1pPr algn="r">
              <a:defRPr sz="4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8403465" y="5181429"/>
            <a:ext cx="3097369" cy="1655762"/>
          </a:xfrm>
        </p:spPr>
        <p:txBody>
          <a:bodyPr>
            <a:norm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8F5BE0B-5848-4CB0-96C2-BB32B94D72B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1152" y="482238"/>
            <a:ext cx="1535836" cy="293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077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4" y="746"/>
            <a:ext cx="12190657" cy="6857245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C46FC-0DA8-4D5F-9027-191ECFDA14EC}" type="datetimeFigureOut">
              <a:rPr lang="en-GB" smtClean="0"/>
              <a:t>21/07/2017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850D3-FA38-4939-94DA-1E47F392320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8680361" y="2701754"/>
            <a:ext cx="2820473" cy="2387600"/>
          </a:xfrm>
        </p:spPr>
        <p:txBody>
          <a:bodyPr anchor="b"/>
          <a:lstStyle>
            <a:lvl1pPr algn="r">
              <a:defRPr sz="4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8403465" y="5181429"/>
            <a:ext cx="3097369" cy="1655762"/>
          </a:xfrm>
        </p:spPr>
        <p:txBody>
          <a:bodyPr>
            <a:norm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19D80DE-3E0F-4003-9307-0D039CCF1F6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1152" y="482238"/>
            <a:ext cx="1535836" cy="293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7615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4" y="746"/>
            <a:ext cx="12190657" cy="6857244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C46FC-0DA8-4D5F-9027-191ECFDA14EC}" type="datetimeFigureOut">
              <a:rPr lang="en-GB" smtClean="0"/>
              <a:t>21/07/2017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850D3-FA38-4939-94DA-1E47F392320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8680361" y="2701754"/>
            <a:ext cx="2820473" cy="2387600"/>
          </a:xfrm>
        </p:spPr>
        <p:txBody>
          <a:bodyPr anchor="b"/>
          <a:lstStyle>
            <a:lvl1pPr algn="r">
              <a:defRPr sz="4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8403465" y="5181429"/>
            <a:ext cx="3097369" cy="1655762"/>
          </a:xfrm>
        </p:spPr>
        <p:txBody>
          <a:bodyPr>
            <a:norm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C1B921E-E4E3-4ACC-8A6C-2BA2AB9F707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1152" y="482238"/>
            <a:ext cx="1535836" cy="293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498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4" y="746"/>
            <a:ext cx="12190656" cy="6857244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C46FC-0DA8-4D5F-9027-191ECFDA14EC}" type="datetimeFigureOut">
              <a:rPr lang="en-GB" smtClean="0"/>
              <a:t>21/07/2017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850D3-FA38-4939-94DA-1E47F392320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8680361" y="2701754"/>
            <a:ext cx="2820473" cy="2387600"/>
          </a:xfrm>
        </p:spPr>
        <p:txBody>
          <a:bodyPr anchor="b"/>
          <a:lstStyle>
            <a:lvl1pPr algn="r">
              <a:defRPr sz="4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8403465" y="5181429"/>
            <a:ext cx="3097369" cy="1655762"/>
          </a:xfrm>
        </p:spPr>
        <p:txBody>
          <a:bodyPr>
            <a:norm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601234F-649E-4376-BEB0-348C44E85B2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1152" y="482238"/>
            <a:ext cx="1535836" cy="293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9987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4" y="746"/>
            <a:ext cx="12190656" cy="6857244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C46FC-0DA8-4D5F-9027-191ECFDA14EC}" type="datetimeFigureOut">
              <a:rPr lang="en-GB" smtClean="0"/>
              <a:t>21/07/2017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850D3-FA38-4939-94DA-1E47F392320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8680361" y="2701754"/>
            <a:ext cx="2820473" cy="2387600"/>
          </a:xfrm>
        </p:spPr>
        <p:txBody>
          <a:bodyPr anchor="b"/>
          <a:lstStyle>
            <a:lvl1pPr algn="r">
              <a:defRPr sz="4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8403465" y="5181429"/>
            <a:ext cx="3097369" cy="1655762"/>
          </a:xfrm>
        </p:spPr>
        <p:txBody>
          <a:bodyPr>
            <a:norm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-2628900" y="27305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07A1253-CCD9-489D-832A-F5929DF5236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1152" y="482238"/>
            <a:ext cx="1535836" cy="293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0623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4" y="746"/>
            <a:ext cx="12190656" cy="6857244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C46FC-0DA8-4D5F-9027-191ECFDA14EC}" type="datetimeFigureOut">
              <a:rPr lang="en-GB" smtClean="0"/>
              <a:t>21/07/2017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850D3-FA38-4939-94DA-1E47F392320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8680361" y="2701754"/>
            <a:ext cx="2820473" cy="2387600"/>
          </a:xfrm>
        </p:spPr>
        <p:txBody>
          <a:bodyPr anchor="b"/>
          <a:lstStyle>
            <a:lvl1pPr algn="r">
              <a:defRPr sz="4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8403465" y="5181429"/>
            <a:ext cx="3097369" cy="1655762"/>
          </a:xfrm>
        </p:spPr>
        <p:txBody>
          <a:bodyPr>
            <a:norm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-2628900" y="27305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3824C86-FF77-4036-81B5-27076DAA5E5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1152" y="482238"/>
            <a:ext cx="1535836" cy="293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5392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1" y="746"/>
            <a:ext cx="12190663" cy="685724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C46FC-0DA8-4D5F-9027-191ECFDA14EC}" type="datetimeFigureOut">
              <a:rPr lang="en-GB" smtClean="0"/>
              <a:t>21/07/2017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850D3-FA38-4939-94DA-1E47F392320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8680361" y="2701754"/>
            <a:ext cx="2820473" cy="2387600"/>
          </a:xfrm>
        </p:spPr>
        <p:txBody>
          <a:bodyPr anchor="b"/>
          <a:lstStyle>
            <a:lvl1pPr algn="r">
              <a:defRPr sz="4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8403465" y="5181429"/>
            <a:ext cx="3097369" cy="1655762"/>
          </a:xfrm>
        </p:spPr>
        <p:txBody>
          <a:bodyPr>
            <a:norm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6684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C46FC-0DA8-4D5F-9027-191ECFDA14EC}" type="datetimeFigureOut">
              <a:rPr lang="en-GB" smtClean="0"/>
              <a:t>21/07/2017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648986" y="6367558"/>
            <a:ext cx="2743200" cy="365125"/>
          </a:xfrm>
        </p:spPr>
        <p:txBody>
          <a:bodyPr/>
          <a:lstStyle/>
          <a:p>
            <a:fld id="{985850D3-FA38-4939-94DA-1E47F392320B}" type="slidenum">
              <a:rPr lang="en-GB" smtClean="0"/>
              <a:t>‹#›</a:t>
            </a:fld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01300" y="6429495"/>
            <a:ext cx="1334766" cy="252388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609345" y="2209190"/>
            <a:ext cx="648055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6600" dirty="0">
                <a:solidFill>
                  <a:srgbClr val="2A3E66"/>
                </a:solidFill>
              </a:rPr>
              <a:t>Let’s start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5707411" y="3317186"/>
            <a:ext cx="2382490" cy="886514"/>
          </a:xfrm>
        </p:spPr>
        <p:txBody>
          <a:bodyPr anchor="t">
            <a:noAutofit/>
          </a:bodyPr>
          <a:lstStyle>
            <a:lvl1pPr algn="r">
              <a:defRPr sz="1600">
                <a:solidFill>
                  <a:srgbClr val="54BBD0"/>
                </a:solidFill>
                <a:latin typeface="+mj-lt"/>
              </a:defRPr>
            </a:lvl1pPr>
          </a:lstStyle>
          <a:p>
            <a:r>
              <a:rPr lang="en-US" dirty="0"/>
              <a:t>Section title click to edit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6619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C46FC-0DA8-4D5F-9027-191ECFDA14EC}" type="datetimeFigureOut">
              <a:rPr lang="en-GB" smtClean="0"/>
              <a:t>21/07/2017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850D3-FA38-4939-94DA-1E47F39232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6557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C46FC-0DA8-4D5F-9027-191ECFDA14EC}" type="datetimeFigureOut">
              <a:rPr lang="en-GB" smtClean="0"/>
              <a:t>21/07/2017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850D3-FA38-4939-94DA-1E47F39232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9708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C46FC-0DA8-4D5F-9027-191ECFDA14EC}" type="datetimeFigureOut">
              <a:rPr lang="en-GB" smtClean="0"/>
              <a:t>21/07/2017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850D3-FA38-4939-94DA-1E47F39232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0733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C46FC-0DA8-4D5F-9027-191ECFDA14EC}" type="datetimeFigureOut">
              <a:rPr lang="en-GB" smtClean="0"/>
              <a:t>21/07/2017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850D3-FA38-4939-94DA-1E47F39232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2115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C46FC-0DA8-4D5F-9027-191ECFDA14EC}" type="datetimeFigureOut">
              <a:rPr lang="en-GB" smtClean="0"/>
              <a:t>21/07/2017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850D3-FA38-4939-94DA-1E47F39232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63947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C46FC-0DA8-4D5F-9027-191ECFDA14EC}" type="datetimeFigureOut">
              <a:rPr lang="en-GB" smtClean="0"/>
              <a:t>21/07/2017</a:t>
            </a:fld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850D3-FA38-4939-94DA-1E47F39232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93156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C46FC-0DA8-4D5F-9027-191ECFDA14EC}" type="datetimeFigureOut">
              <a:rPr lang="en-GB" smtClean="0"/>
              <a:t>21/07/2017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850D3-FA38-4939-94DA-1E47F39232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67140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C46FC-0DA8-4D5F-9027-191ECFDA14EC}" type="datetimeFigureOut">
              <a:rPr lang="en-GB" smtClean="0"/>
              <a:t>21/07/2017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850D3-FA38-4939-94DA-1E47F39232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18378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C46FC-0DA8-4D5F-9027-191ECFDA14EC}" type="datetimeFigureOut">
              <a:rPr lang="en-GB" smtClean="0"/>
              <a:t>21/07/2017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850D3-FA38-4939-94DA-1E47F39232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787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C46FC-0DA8-4D5F-9027-191ECFDA14EC}" type="datetimeFigureOut">
              <a:rPr lang="en-GB" smtClean="0"/>
              <a:t>21/07/2017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850D3-FA38-4939-94DA-1E47F39232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459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C46FC-0DA8-4D5F-9027-191ECFDA14EC}" type="datetimeFigureOut">
              <a:rPr lang="en-GB" smtClean="0"/>
              <a:t>21/07/2017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648986" y="6367558"/>
            <a:ext cx="2743200" cy="365125"/>
          </a:xfrm>
        </p:spPr>
        <p:txBody>
          <a:bodyPr/>
          <a:lstStyle/>
          <a:p>
            <a:fld id="{985850D3-FA38-4939-94DA-1E47F392320B}" type="slidenum">
              <a:rPr lang="en-GB" smtClean="0"/>
              <a:t>‹#›</a:t>
            </a:fld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01300" y="6429495"/>
            <a:ext cx="1334766" cy="2523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1609345" y="2209190"/>
            <a:ext cx="6417055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6600" dirty="0">
                <a:solidFill>
                  <a:srgbClr val="2A3E66"/>
                </a:solidFill>
              </a:rPr>
              <a:t>Thank you</a:t>
            </a:r>
          </a:p>
          <a:p>
            <a:pPr algn="r"/>
            <a:endParaRPr lang="en-GB" sz="700" dirty="0">
              <a:solidFill>
                <a:srgbClr val="2A3E66"/>
              </a:solidFill>
            </a:endParaRPr>
          </a:p>
          <a:p>
            <a:pPr algn="r"/>
            <a:r>
              <a:rPr lang="en-GB" sz="2800" dirty="0">
                <a:solidFill>
                  <a:srgbClr val="6FC6D8"/>
                </a:solidFill>
              </a:rPr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1902212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C46FC-0DA8-4D5F-9027-191ECFDA14EC}" type="datetimeFigureOut">
              <a:rPr lang="en-GB" smtClean="0"/>
              <a:t>21/07/2017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712597" y="6356350"/>
            <a:ext cx="2743200" cy="365125"/>
          </a:xfrm>
        </p:spPr>
        <p:txBody>
          <a:bodyPr/>
          <a:lstStyle/>
          <a:p>
            <a:fld id="{985850D3-FA38-4939-94DA-1E47F392320B}" type="slidenum">
              <a:rPr lang="en-GB" smtClean="0"/>
              <a:t>‹#›</a:t>
            </a:fld>
            <a:endParaRPr lang="en-GB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1918768" y="383365"/>
            <a:ext cx="0" cy="540000"/>
          </a:xfrm>
          <a:prstGeom prst="line">
            <a:avLst/>
          </a:prstGeom>
          <a:ln w="12700">
            <a:solidFill>
              <a:srgbClr val="6FC6D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2120793" y="367160"/>
            <a:ext cx="9189797" cy="613664"/>
          </a:xfrm>
        </p:spPr>
        <p:txBody>
          <a:bodyPr anchor="t">
            <a:noAutofit/>
          </a:bodyPr>
          <a:lstStyle>
            <a:lvl1pPr algn="l">
              <a:defRPr sz="2000">
                <a:solidFill>
                  <a:srgbClr val="54BBD0"/>
                </a:solidFill>
                <a:latin typeface="+mj-lt"/>
              </a:defRPr>
            </a:lvl1pPr>
          </a:lstStyle>
          <a:p>
            <a:r>
              <a:rPr lang="en-US" dirty="0"/>
              <a:t>Click to edit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7676" y="439048"/>
            <a:ext cx="1101363" cy="208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546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bg>
      <p:bgPr>
        <a:solidFill>
          <a:srgbClr val="131F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C46FC-0DA8-4D5F-9027-191ECFDA14EC}" type="datetimeFigureOut">
              <a:rPr lang="en-GB" smtClean="0"/>
              <a:t>21/07/2017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712597" y="6356350"/>
            <a:ext cx="2743200" cy="365125"/>
          </a:xfrm>
        </p:spPr>
        <p:txBody>
          <a:bodyPr/>
          <a:lstStyle/>
          <a:p>
            <a:fld id="{985850D3-FA38-4939-94DA-1E47F392320B}" type="slidenum">
              <a:rPr lang="en-GB" smtClean="0"/>
              <a:t>‹#›</a:t>
            </a:fld>
            <a:endParaRPr lang="en-GB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1918768" y="383365"/>
            <a:ext cx="0" cy="540000"/>
          </a:xfrm>
          <a:prstGeom prst="line">
            <a:avLst/>
          </a:prstGeom>
          <a:ln w="12700">
            <a:solidFill>
              <a:srgbClr val="6FC6D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2120793" y="367160"/>
            <a:ext cx="9189797" cy="613664"/>
          </a:xfrm>
        </p:spPr>
        <p:txBody>
          <a:bodyPr anchor="t">
            <a:noAutofit/>
          </a:bodyPr>
          <a:lstStyle>
            <a:lvl1pPr algn="l">
              <a:defRPr sz="2000">
                <a:solidFill>
                  <a:srgbClr val="54BBD0"/>
                </a:solidFill>
                <a:latin typeface="+mj-lt"/>
              </a:defRPr>
            </a:lvl1pPr>
          </a:lstStyle>
          <a:p>
            <a:r>
              <a:rPr lang="en-US" dirty="0"/>
              <a:t>Click to edit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7676" y="438600"/>
            <a:ext cx="1101363" cy="208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543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bg>
      <p:bgPr>
        <a:solidFill>
          <a:srgbClr val="131F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C46FC-0DA8-4D5F-9027-191ECFDA14EC}" type="datetimeFigureOut">
              <a:rPr lang="en-GB" smtClean="0"/>
              <a:t>21/07/2017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688743" y="6356350"/>
            <a:ext cx="1764635" cy="365125"/>
          </a:xfrm>
        </p:spPr>
        <p:txBody>
          <a:bodyPr/>
          <a:lstStyle/>
          <a:p>
            <a:fld id="{985850D3-FA38-4939-94DA-1E47F392320B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6610" y="6434785"/>
            <a:ext cx="1101363" cy="208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664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bg>
      <p:bgPr>
        <a:solidFill>
          <a:srgbClr val="2A3E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C46FC-0DA8-4D5F-9027-191ECFDA14EC}" type="datetimeFigureOut">
              <a:rPr lang="en-GB" smtClean="0"/>
              <a:t>21/07/2017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688743" y="6356350"/>
            <a:ext cx="1764635" cy="365125"/>
          </a:xfrm>
        </p:spPr>
        <p:txBody>
          <a:bodyPr/>
          <a:lstStyle/>
          <a:p>
            <a:fld id="{985850D3-FA38-4939-94DA-1E47F392320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6610" y="6434785"/>
            <a:ext cx="1101363" cy="208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951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bg>
      <p:bgPr>
        <a:solidFill>
          <a:srgbClr val="54BB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C46FC-0DA8-4D5F-9027-191ECFDA14EC}" type="datetimeFigureOut">
              <a:rPr lang="en-GB" smtClean="0"/>
              <a:t>21/07/2017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688743" y="6356350"/>
            <a:ext cx="1764635" cy="365125"/>
          </a:xfrm>
        </p:spPr>
        <p:txBody>
          <a:bodyPr/>
          <a:lstStyle/>
          <a:p>
            <a:fld id="{985850D3-FA38-4939-94DA-1E47F392320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34702" y="6356350"/>
            <a:ext cx="1101363" cy="208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158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" y="746"/>
            <a:ext cx="12190661" cy="6857246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C46FC-0DA8-4D5F-9027-191ECFDA14EC}" type="datetimeFigureOut">
              <a:rPr lang="en-GB" smtClean="0"/>
              <a:t>21/07/2017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850D3-FA38-4939-94DA-1E47F392320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8680361" y="2701754"/>
            <a:ext cx="2820473" cy="2387600"/>
          </a:xfrm>
        </p:spPr>
        <p:txBody>
          <a:bodyPr anchor="b"/>
          <a:lstStyle>
            <a:lvl1pPr algn="r">
              <a:defRPr sz="4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8403465" y="5117421"/>
            <a:ext cx="3097369" cy="1655762"/>
          </a:xfrm>
        </p:spPr>
        <p:txBody>
          <a:bodyPr>
            <a:norm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4F371B9-45E7-418E-A8B4-E533CCA5EC0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1152" y="482238"/>
            <a:ext cx="1535836" cy="293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761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669708"/>
            <a:ext cx="10515600" cy="10209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C46FC-0DA8-4D5F-9027-191ECFDA14EC}" type="datetimeFigureOut">
              <a:rPr lang="en-GB" smtClean="0"/>
              <a:t>21/07/2017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850D3-FA38-4939-94DA-1E47F39232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016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776" r:id="rId2"/>
    <p:sldLayoutId id="2147483777" r:id="rId3"/>
    <p:sldLayoutId id="2147483767" r:id="rId4"/>
    <p:sldLayoutId id="2147483753" r:id="rId5"/>
    <p:sldLayoutId id="2147483673" r:id="rId6"/>
    <p:sldLayoutId id="2147483754" r:id="rId7"/>
    <p:sldLayoutId id="2147483755" r:id="rId8"/>
    <p:sldLayoutId id="2147483779" r:id="rId9"/>
    <p:sldLayoutId id="2147483780" r:id="rId10"/>
    <p:sldLayoutId id="2147483812" r:id="rId11"/>
    <p:sldLayoutId id="2147483821" r:id="rId12"/>
    <p:sldLayoutId id="2147483822" r:id="rId13"/>
    <p:sldLayoutId id="2147483823" r:id="rId14"/>
    <p:sldLayoutId id="2147483824" r:id="rId15"/>
    <p:sldLayoutId id="2147483825" r:id="rId16"/>
    <p:sldLayoutId id="2147483826" r:id="rId17"/>
    <p:sldLayoutId id="2147483827" r:id="rId18"/>
    <p:sldLayoutId id="2147483742" r:id="rId19"/>
    <p:sldLayoutId id="2147483650" r:id="rId20"/>
    <p:sldLayoutId id="2147483651" r:id="rId21"/>
    <p:sldLayoutId id="2147483652" r:id="rId22"/>
    <p:sldLayoutId id="2147483653" r:id="rId23"/>
    <p:sldLayoutId id="2147483654" r:id="rId24"/>
    <p:sldLayoutId id="2147483655" r:id="rId25"/>
    <p:sldLayoutId id="2147483656" r:id="rId26"/>
    <p:sldLayoutId id="2147483657" r:id="rId27"/>
    <p:sldLayoutId id="2147483658" r:id="rId28"/>
    <p:sldLayoutId id="2147483659" r:id="rId2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play.google.com/store/apps/details?id=tech.essensys.jeff.release&amp;hl=en_GB" TargetMode="External"/><Relationship Id="rId2" Type="http://schemas.openxmlformats.org/officeDocument/2006/relationships/hyperlink" Target="https://itunes.apple.com/gb/app/jeff/id1001251414?mt=8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help.occupie.com/occupie-connect-users" TargetMode="External"/><Relationship Id="rId2" Type="http://schemas.openxmlformats.org/officeDocument/2006/relationships/hyperlink" Target="https://support.occupie.com/occupie-connect" TargetMode="Externa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help.occupie.com/occupie-connect-users" TargetMode="External"/><Relationship Id="rId2" Type="http://schemas.openxmlformats.org/officeDocument/2006/relationships/hyperlink" Target="https://support.occupie.com/occupie-connect" TargetMode="Externa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help.occupie.com/occupie-connect-users" TargetMode="External"/><Relationship Id="rId2" Type="http://schemas.openxmlformats.org/officeDocument/2006/relationships/hyperlink" Target="https://support.occupie.com/occupie-connect" TargetMode="Externa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help.occupie.com/occupie-connect-users" TargetMode="External"/><Relationship Id="rId2" Type="http://schemas.openxmlformats.org/officeDocument/2006/relationships/hyperlink" Target="https://support.occupie.com/occupie-connect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help.occupie.com/occupie-connect-users" TargetMode="External"/><Relationship Id="rId2" Type="http://schemas.openxmlformats.org/officeDocument/2006/relationships/hyperlink" Target="https://support.occupie.com/occupie-connect" TargetMode="Externa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help.occupie.com/occupie-connect-users" TargetMode="External"/><Relationship Id="rId2" Type="http://schemas.openxmlformats.org/officeDocument/2006/relationships/hyperlink" Target="https://support.occupie.com/occupie-connect" TargetMode="Externa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help.occupie.com/occupie-connect-users" TargetMode="External"/><Relationship Id="rId2" Type="http://schemas.openxmlformats.org/officeDocument/2006/relationships/hyperlink" Target="https://support.occupie.com/occupie-connect" TargetMode="Externa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occupie.com/occupie-connect" TargetMode="External"/><Relationship Id="rId2" Type="http://schemas.openxmlformats.org/officeDocument/2006/relationships/hyperlink" Target="https://connect.occupie.com/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help.occupie.com/occupie-connect-users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8001" y="2701754"/>
            <a:ext cx="3372834" cy="2387600"/>
          </a:xfrm>
        </p:spPr>
        <p:txBody>
          <a:bodyPr>
            <a:normAutofit/>
          </a:bodyPr>
          <a:lstStyle/>
          <a:p>
            <a:r>
              <a:rPr lang="en-US" sz="3000" dirty="0"/>
              <a:t>Unlocking value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rgbClr val="54BBD0"/>
                </a:solidFill>
              </a:rPr>
              <a:t>Unified Communications Services</a:t>
            </a:r>
          </a:p>
        </p:txBody>
      </p:sp>
    </p:spTree>
    <p:extLst>
      <p:ext uri="{BB962C8B-B14F-4D97-AF65-F5344CB8AC3E}">
        <p14:creationId xmlns:p14="http://schemas.microsoft.com/office/powerpoint/2010/main" val="1216421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20793" y="367160"/>
            <a:ext cx="9189797" cy="686940"/>
          </a:xfrm>
        </p:spPr>
        <p:txBody>
          <a:bodyPr>
            <a:noAutofit/>
          </a:bodyPr>
          <a:lstStyle/>
          <a:p>
            <a:r>
              <a:rPr lang="en-US" dirty="0"/>
              <a:t>Connect – Mobile Based App</a:t>
            </a:r>
            <a:br>
              <a:rPr lang="en-US" dirty="0"/>
            </a:br>
            <a:r>
              <a:rPr lang="en-US" sz="800" dirty="0"/>
              <a:t>____________________________________________________________________________________</a:t>
            </a:r>
            <a:br>
              <a:rPr lang="en-US" dirty="0"/>
            </a:br>
            <a:r>
              <a:rPr lang="en-US" sz="1100" dirty="0">
                <a:solidFill>
                  <a:srgbClr val="2A3E66"/>
                </a:solidFill>
              </a:rPr>
              <a:t>Download the mobile app for</a:t>
            </a:r>
            <a:r>
              <a:rPr lang="en-US" sz="1100" dirty="0">
                <a:solidFill>
                  <a:srgbClr val="2A3E66"/>
                </a:solidFill>
                <a:hlinkClick r:id="rId2"/>
              </a:rPr>
              <a:t> iOS </a:t>
            </a:r>
            <a:r>
              <a:rPr lang="en-US" sz="1100" dirty="0">
                <a:solidFill>
                  <a:srgbClr val="2A3E66"/>
                </a:solidFill>
              </a:rPr>
              <a:t>or </a:t>
            </a:r>
            <a:r>
              <a:rPr lang="en-US" sz="1100" dirty="0">
                <a:solidFill>
                  <a:srgbClr val="2A3E66"/>
                </a:solidFill>
                <a:hlinkClick r:id="rId3"/>
              </a:rPr>
              <a:t>Android</a:t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841500" y="1595735"/>
            <a:ext cx="993140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Manage your telephony features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endParaRPr lang="en-US" sz="1400" dirty="0">
              <a:solidFill>
                <a:srgbClr val="2A3E66"/>
              </a:solidFill>
            </a:endParaRP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Login to your handset using a QR code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Manage your telephone features</a:t>
            </a:r>
          </a:p>
          <a:p>
            <a:pPr marL="571500" indent="-27940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Forward your desk phone number to another number, most commonly your mobile/cell phone.</a:t>
            </a:r>
          </a:p>
          <a:p>
            <a:pPr marL="571500" indent="-27940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Reset your voicemail PIN</a:t>
            </a:r>
          </a:p>
          <a:p>
            <a:pPr marL="571500" indent="-27940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See your desk phone call history</a:t>
            </a:r>
          </a:p>
          <a:p>
            <a:pPr marL="571500" indent="-27940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Initiate a call from your desk phone, using a contact in your mobile/cell phone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endParaRPr lang="en-US" sz="1400" dirty="0">
              <a:solidFill>
                <a:srgbClr val="2A3E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213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200" dirty="0"/>
              <a:t>Premium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700" dirty="0">
                <a:solidFill>
                  <a:srgbClr val="54BBD0"/>
                </a:solidFill>
              </a:rPr>
              <a:t>Free Features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723" y="1837327"/>
            <a:ext cx="6749735" cy="3861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194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03465" y="2701754"/>
            <a:ext cx="3097369" cy="2387600"/>
          </a:xfrm>
        </p:spPr>
        <p:txBody>
          <a:bodyPr/>
          <a:lstStyle/>
          <a:p>
            <a:r>
              <a:rPr lang="en-US"/>
              <a:t>Soft Phone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rgbClr val="54BBD0"/>
                </a:solidFill>
              </a:rPr>
              <a:t>Calls straight from your browser</a:t>
            </a:r>
          </a:p>
        </p:txBody>
      </p:sp>
    </p:spTree>
    <p:extLst>
      <p:ext uri="{BB962C8B-B14F-4D97-AF65-F5344CB8AC3E}">
        <p14:creationId xmlns:p14="http://schemas.microsoft.com/office/powerpoint/2010/main" val="1199175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20793" y="367160"/>
            <a:ext cx="9189797" cy="686940"/>
          </a:xfrm>
        </p:spPr>
        <p:txBody>
          <a:bodyPr>
            <a:noAutofit/>
          </a:bodyPr>
          <a:lstStyle/>
          <a:p>
            <a:r>
              <a:rPr lang="en-US" dirty="0"/>
              <a:t>Soft Phone for members</a:t>
            </a:r>
            <a:br>
              <a:rPr lang="en-US" dirty="0"/>
            </a:br>
            <a:r>
              <a:rPr lang="en-US" sz="800" dirty="0"/>
              <a:t>__________________________________________________________</a:t>
            </a:r>
            <a:br>
              <a:rPr lang="en-US" dirty="0"/>
            </a:br>
            <a:r>
              <a:rPr lang="en-US" sz="1100" dirty="0">
                <a:solidFill>
                  <a:srgbClr val="2A3E66"/>
                </a:solidFill>
              </a:rPr>
              <a:t>Knowledge Base </a:t>
            </a:r>
            <a:r>
              <a:rPr lang="en-US" sz="1100" dirty="0">
                <a:solidFill>
                  <a:srgbClr val="2A3E66"/>
                </a:solidFill>
                <a:hlinkClick r:id="rId2"/>
              </a:rPr>
              <a:t>Operators </a:t>
            </a:r>
            <a:r>
              <a:rPr lang="en-US" sz="1100" dirty="0">
                <a:solidFill>
                  <a:srgbClr val="2A3E66"/>
                </a:solidFill>
              </a:rPr>
              <a:t> |   </a:t>
            </a:r>
            <a:r>
              <a:rPr lang="en-US" sz="1100" dirty="0">
                <a:solidFill>
                  <a:srgbClr val="2A3E66"/>
                </a:solidFill>
                <a:hlinkClick r:id="rId3"/>
              </a:rPr>
              <a:t>Members</a:t>
            </a:r>
            <a:r>
              <a:rPr lang="en-US" sz="1100" dirty="0">
                <a:solidFill>
                  <a:srgbClr val="2A3E66"/>
                </a:solidFill>
              </a:rPr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095500" y="1417935"/>
            <a:ext cx="9931400" cy="41780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You can make and receive calls directly from your browser (Chrome/Firefox) via Connect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There’s no software for you to download, install or configure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You can easily find any contact within your company using the search function or dial external numbers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The soft phone uses the telephone number assigned to your username within Connect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You will be charged for calls in the same way you would be if you made them from your handset</a:t>
            </a:r>
          </a:p>
          <a:p>
            <a:pPr>
              <a:lnSpc>
                <a:spcPct val="150000"/>
              </a:lnSpc>
            </a:pPr>
            <a:endParaRPr lang="en-US" sz="1100" dirty="0">
              <a:solidFill>
                <a:srgbClr val="2A3E66"/>
              </a:solidFill>
            </a:endParaRP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Remote/ off-site work </a:t>
            </a:r>
          </a:p>
          <a:p>
            <a:pPr>
              <a:lnSpc>
                <a:spcPct val="150000"/>
              </a:lnSpc>
            </a:pPr>
            <a:r>
              <a:rPr lang="en-US" sz="1400" dirty="0">
                <a:solidFill>
                  <a:srgbClr val="2A3E66"/>
                </a:solidFill>
              </a:rPr>
              <a:t>      - there’s no need to rely on your desk phone, as long as you have internet access, you can use the soft phone</a:t>
            </a:r>
          </a:p>
          <a:p>
            <a:pPr>
              <a:lnSpc>
                <a:spcPct val="150000"/>
              </a:lnSpc>
            </a:pPr>
            <a:endParaRPr lang="en-US" sz="1200" b="1" dirty="0">
              <a:solidFill>
                <a:srgbClr val="2A3E66"/>
              </a:solidFill>
            </a:endParaRP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The soft phone is industry agnostic, it’s useful for all company types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endParaRPr lang="en-US" sz="1400" dirty="0">
              <a:solidFill>
                <a:srgbClr val="2A3E66"/>
              </a:solidFill>
            </a:endParaRP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Continue generating revenue even when members are not physically in your workspace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Sticky free feature that can help create up-selling opportunities for paid-for features</a:t>
            </a:r>
          </a:p>
        </p:txBody>
      </p:sp>
      <p:sp>
        <p:nvSpPr>
          <p:cNvPr id="6" name="Rectangle 5"/>
          <p:cNvSpPr/>
          <p:nvPr/>
        </p:nvSpPr>
        <p:spPr>
          <a:xfrm>
            <a:off x="190500" y="1460500"/>
            <a:ext cx="1619251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200" b="1" dirty="0">
                <a:solidFill>
                  <a:srgbClr val="54BBD0"/>
                </a:solidFill>
              </a:rPr>
              <a:t>OVERVIEW</a:t>
            </a:r>
          </a:p>
          <a:p>
            <a:pPr algn="r">
              <a:lnSpc>
                <a:spcPct val="150000"/>
              </a:lnSpc>
            </a:pPr>
            <a:endParaRPr lang="en-US" sz="1400" b="1" dirty="0">
              <a:solidFill>
                <a:srgbClr val="54BBD0"/>
              </a:solidFill>
            </a:endParaRPr>
          </a:p>
          <a:p>
            <a:pPr algn="r">
              <a:lnSpc>
                <a:spcPct val="150000"/>
              </a:lnSpc>
            </a:pPr>
            <a:endParaRPr lang="en-US" sz="1400" b="1" dirty="0">
              <a:solidFill>
                <a:srgbClr val="54BBD0"/>
              </a:solidFill>
            </a:endParaRPr>
          </a:p>
          <a:p>
            <a:pPr algn="r">
              <a:lnSpc>
                <a:spcPct val="150000"/>
              </a:lnSpc>
            </a:pPr>
            <a:endParaRPr lang="en-US" sz="2800" b="1" dirty="0">
              <a:solidFill>
                <a:srgbClr val="54BBD0"/>
              </a:solidFill>
            </a:endParaRPr>
          </a:p>
          <a:p>
            <a:pPr algn="r">
              <a:lnSpc>
                <a:spcPct val="150000"/>
              </a:lnSpc>
            </a:pPr>
            <a:endParaRPr lang="en-US" sz="1400" b="1" dirty="0">
              <a:solidFill>
                <a:srgbClr val="54BBD0"/>
              </a:solidFill>
            </a:endParaRPr>
          </a:p>
          <a:p>
            <a:pPr algn="r">
              <a:lnSpc>
                <a:spcPct val="150000"/>
              </a:lnSpc>
            </a:pPr>
            <a:r>
              <a:rPr lang="en-US" sz="1200" b="1" dirty="0">
                <a:solidFill>
                  <a:srgbClr val="54BBD0"/>
                </a:solidFill>
              </a:rPr>
              <a:t>USE CASE</a:t>
            </a:r>
          </a:p>
          <a:p>
            <a:pPr algn="r">
              <a:lnSpc>
                <a:spcPct val="150000"/>
              </a:lnSpc>
            </a:pPr>
            <a:endParaRPr lang="en-US" sz="1400" b="1" dirty="0">
              <a:solidFill>
                <a:srgbClr val="54BBD0"/>
              </a:solidFill>
            </a:endParaRPr>
          </a:p>
          <a:p>
            <a:pPr algn="r">
              <a:lnSpc>
                <a:spcPct val="150000"/>
              </a:lnSpc>
            </a:pPr>
            <a:endParaRPr lang="en-US" sz="1400" b="1" dirty="0">
              <a:solidFill>
                <a:srgbClr val="54BBD0"/>
              </a:solidFill>
            </a:endParaRPr>
          </a:p>
          <a:p>
            <a:pPr algn="r">
              <a:lnSpc>
                <a:spcPct val="150000"/>
              </a:lnSpc>
            </a:pPr>
            <a:r>
              <a:rPr lang="en-US" sz="1200" b="1" dirty="0">
                <a:solidFill>
                  <a:srgbClr val="54BBD0"/>
                </a:solidFill>
              </a:rPr>
              <a:t>TARGET INDUSTRIES</a:t>
            </a:r>
          </a:p>
          <a:p>
            <a:pPr algn="r">
              <a:lnSpc>
                <a:spcPct val="150000"/>
              </a:lnSpc>
            </a:pPr>
            <a:endParaRPr lang="en-US" sz="1400" b="1" dirty="0">
              <a:solidFill>
                <a:srgbClr val="54BBD0"/>
              </a:solidFill>
            </a:endParaRPr>
          </a:p>
          <a:p>
            <a:pPr algn="r">
              <a:lnSpc>
                <a:spcPct val="150000"/>
              </a:lnSpc>
            </a:pPr>
            <a:r>
              <a:rPr lang="en-US" sz="1200" b="1" dirty="0">
                <a:solidFill>
                  <a:srgbClr val="C00000"/>
                </a:solidFill>
              </a:rPr>
              <a:t>OPERATOR BENEFIT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905000" y="1574800"/>
            <a:ext cx="0" cy="4114800"/>
          </a:xfrm>
          <a:prstGeom prst="line">
            <a:avLst/>
          </a:prstGeom>
          <a:ln>
            <a:solidFill>
              <a:srgbClr val="54BB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0885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62901" y="2701754"/>
            <a:ext cx="3537934" cy="2387600"/>
          </a:xfrm>
        </p:spPr>
        <p:txBody>
          <a:bodyPr>
            <a:normAutofit/>
          </a:bodyPr>
          <a:lstStyle/>
          <a:p>
            <a:r>
              <a:rPr lang="en-US" sz="3600" dirty="0"/>
              <a:t>Hunt Groups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34400" y="5181429"/>
            <a:ext cx="2966434" cy="1655762"/>
          </a:xfrm>
        </p:spPr>
        <p:txBody>
          <a:bodyPr>
            <a:normAutofit/>
          </a:bodyPr>
          <a:lstStyle/>
          <a:p>
            <a:r>
              <a:rPr lang="en-US" sz="1300" dirty="0">
                <a:solidFill>
                  <a:srgbClr val="54BBD0"/>
                </a:solidFill>
              </a:rPr>
              <a:t>Fast distribution of incoming calls</a:t>
            </a:r>
          </a:p>
        </p:txBody>
      </p:sp>
    </p:spTree>
    <p:extLst>
      <p:ext uri="{BB962C8B-B14F-4D97-AF65-F5344CB8AC3E}">
        <p14:creationId xmlns:p14="http://schemas.microsoft.com/office/powerpoint/2010/main" val="4672904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20793" y="367160"/>
            <a:ext cx="9189797" cy="839340"/>
          </a:xfrm>
        </p:spPr>
        <p:txBody>
          <a:bodyPr>
            <a:noAutofit/>
          </a:bodyPr>
          <a:lstStyle/>
          <a:p>
            <a:pPr>
              <a:spcBef>
                <a:spcPts val="2400"/>
              </a:spcBef>
            </a:pPr>
            <a:r>
              <a:rPr lang="en-US" dirty="0"/>
              <a:t>Hunt Groups for members</a:t>
            </a:r>
            <a:br>
              <a:rPr lang="en-US" dirty="0"/>
            </a:br>
            <a:r>
              <a:rPr lang="en-US" sz="800" dirty="0"/>
              <a:t>_______________________________________________________________</a:t>
            </a:r>
            <a:br>
              <a:rPr lang="en-US" dirty="0"/>
            </a:br>
            <a:r>
              <a:rPr lang="en-US" sz="1100" dirty="0">
                <a:solidFill>
                  <a:srgbClr val="2A3E66"/>
                </a:solidFill>
              </a:rPr>
              <a:t>Knowledge Base </a:t>
            </a:r>
            <a:r>
              <a:rPr lang="en-US" sz="1100" dirty="0">
                <a:solidFill>
                  <a:srgbClr val="2A3E66"/>
                </a:solidFill>
                <a:hlinkClick r:id="rId2"/>
              </a:rPr>
              <a:t>Operators </a:t>
            </a:r>
            <a:r>
              <a:rPr lang="en-US" sz="1100" dirty="0">
                <a:solidFill>
                  <a:srgbClr val="2A3E66"/>
                </a:solidFill>
              </a:rPr>
              <a:t> |   </a:t>
            </a:r>
            <a:r>
              <a:rPr lang="en-US" sz="1100" dirty="0">
                <a:solidFill>
                  <a:srgbClr val="2A3E66"/>
                </a:solidFill>
                <a:hlinkClick r:id="rId3"/>
              </a:rPr>
              <a:t>Members</a:t>
            </a:r>
            <a:r>
              <a:rPr lang="en-US" sz="1100" dirty="0">
                <a:solidFill>
                  <a:srgbClr val="2A3E66"/>
                </a:solidFill>
              </a:rPr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095500" y="1417935"/>
            <a:ext cx="9931400" cy="3843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Connect different phone numbers together into a group that can be called via a selected main number</a:t>
            </a:r>
          </a:p>
          <a:p>
            <a:pPr marL="622300" indent="-27940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Your hunt group names should be descriptive– Sales, Support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Set up a new extension dedicated to each hunt group that will lead the group</a:t>
            </a:r>
          </a:p>
          <a:p>
            <a:pPr marL="571500" indent="-27940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Cell phones can also be configured to be included in calls made to a hunt group</a:t>
            </a:r>
          </a:p>
          <a:p>
            <a:pPr marL="304800" indent="-27940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Everyone in the Group receives incoming calls in a pre-defined sequence until the call is answered</a:t>
            </a:r>
          </a:p>
          <a:p>
            <a:pPr marL="25400">
              <a:lnSpc>
                <a:spcPct val="150000"/>
              </a:lnSpc>
            </a:pPr>
            <a:endParaRPr lang="en-US" sz="1050" dirty="0">
              <a:solidFill>
                <a:srgbClr val="2A3E66"/>
              </a:solidFill>
            </a:endParaRP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Better management and routing of in-coming calls, especially for Sales, Support and Customer Services</a:t>
            </a:r>
          </a:p>
          <a:p>
            <a:pPr>
              <a:lnSpc>
                <a:spcPct val="150000"/>
              </a:lnSpc>
            </a:pPr>
            <a:r>
              <a:rPr lang="en-US" sz="1400" dirty="0">
                <a:solidFill>
                  <a:srgbClr val="2A3E66"/>
                </a:solidFill>
              </a:rPr>
              <a:t>      - decrease the number of important missed calls</a:t>
            </a:r>
          </a:p>
          <a:p>
            <a:pPr>
              <a:lnSpc>
                <a:spcPct val="150000"/>
              </a:lnSpc>
            </a:pPr>
            <a:endParaRPr lang="en-US" sz="1200" b="1" dirty="0">
              <a:solidFill>
                <a:srgbClr val="2A3E66"/>
              </a:solidFill>
            </a:endParaRP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Hunt Groups are useful for any business that has a sales and support department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endParaRPr lang="en-US" sz="1400" dirty="0">
              <a:solidFill>
                <a:srgbClr val="2A3E66"/>
              </a:solidFill>
            </a:endParaRP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Increase revenue by increasing the number of extensions in use per company</a:t>
            </a:r>
          </a:p>
        </p:txBody>
      </p:sp>
      <p:sp>
        <p:nvSpPr>
          <p:cNvPr id="6" name="Rectangle 5"/>
          <p:cNvSpPr/>
          <p:nvPr/>
        </p:nvSpPr>
        <p:spPr>
          <a:xfrm>
            <a:off x="190500" y="1460500"/>
            <a:ext cx="1619251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200" b="1" dirty="0">
                <a:solidFill>
                  <a:srgbClr val="54BBD0"/>
                </a:solidFill>
              </a:rPr>
              <a:t>OVERVIEW</a:t>
            </a:r>
          </a:p>
          <a:p>
            <a:pPr algn="r">
              <a:lnSpc>
                <a:spcPct val="150000"/>
              </a:lnSpc>
            </a:pPr>
            <a:endParaRPr lang="en-US" sz="1400" b="1" dirty="0">
              <a:solidFill>
                <a:srgbClr val="54BBD0"/>
              </a:solidFill>
            </a:endParaRPr>
          </a:p>
          <a:p>
            <a:pPr algn="r">
              <a:lnSpc>
                <a:spcPct val="150000"/>
              </a:lnSpc>
            </a:pPr>
            <a:endParaRPr lang="en-US" sz="1400" b="1" dirty="0">
              <a:solidFill>
                <a:srgbClr val="54BBD0"/>
              </a:solidFill>
            </a:endParaRPr>
          </a:p>
          <a:p>
            <a:pPr algn="r">
              <a:lnSpc>
                <a:spcPct val="150000"/>
              </a:lnSpc>
            </a:pPr>
            <a:endParaRPr lang="en-US" sz="3600" b="1" dirty="0">
              <a:solidFill>
                <a:srgbClr val="54BBD0"/>
              </a:solidFill>
            </a:endParaRPr>
          </a:p>
          <a:p>
            <a:pPr algn="r">
              <a:lnSpc>
                <a:spcPct val="150000"/>
              </a:lnSpc>
            </a:pPr>
            <a:endParaRPr lang="en-US" sz="400" b="1" dirty="0">
              <a:solidFill>
                <a:srgbClr val="54BBD0"/>
              </a:solidFill>
            </a:endParaRPr>
          </a:p>
          <a:p>
            <a:pPr algn="r">
              <a:lnSpc>
                <a:spcPct val="150000"/>
              </a:lnSpc>
            </a:pPr>
            <a:r>
              <a:rPr lang="en-US" sz="1200" b="1" dirty="0">
                <a:solidFill>
                  <a:srgbClr val="54BBD0"/>
                </a:solidFill>
              </a:rPr>
              <a:t>USE CASE</a:t>
            </a:r>
          </a:p>
          <a:p>
            <a:pPr algn="r">
              <a:lnSpc>
                <a:spcPct val="150000"/>
              </a:lnSpc>
            </a:pPr>
            <a:endParaRPr lang="en-US" sz="1400" b="1" dirty="0">
              <a:solidFill>
                <a:srgbClr val="54BBD0"/>
              </a:solidFill>
            </a:endParaRPr>
          </a:p>
          <a:p>
            <a:pPr algn="r">
              <a:lnSpc>
                <a:spcPct val="150000"/>
              </a:lnSpc>
            </a:pPr>
            <a:endParaRPr lang="en-US" sz="1400" b="1" dirty="0">
              <a:solidFill>
                <a:srgbClr val="54BBD0"/>
              </a:solidFill>
            </a:endParaRPr>
          </a:p>
          <a:p>
            <a:pPr algn="r">
              <a:lnSpc>
                <a:spcPct val="150000"/>
              </a:lnSpc>
            </a:pPr>
            <a:r>
              <a:rPr lang="en-US" sz="1200" b="1" dirty="0">
                <a:solidFill>
                  <a:srgbClr val="54BBD0"/>
                </a:solidFill>
              </a:rPr>
              <a:t>TARGET INDUSTRIES</a:t>
            </a:r>
          </a:p>
          <a:p>
            <a:pPr algn="r">
              <a:lnSpc>
                <a:spcPct val="150000"/>
              </a:lnSpc>
            </a:pPr>
            <a:endParaRPr lang="en-US" sz="1400" b="1" dirty="0">
              <a:solidFill>
                <a:srgbClr val="54BBD0"/>
              </a:solidFill>
            </a:endParaRPr>
          </a:p>
          <a:p>
            <a:pPr algn="r">
              <a:lnSpc>
                <a:spcPct val="150000"/>
              </a:lnSpc>
            </a:pPr>
            <a:r>
              <a:rPr lang="en-US" sz="1200" b="1" dirty="0">
                <a:solidFill>
                  <a:srgbClr val="C00000"/>
                </a:solidFill>
              </a:rPr>
              <a:t>OPERATOR BENEFIT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905000" y="1574800"/>
            <a:ext cx="0" cy="4114800"/>
          </a:xfrm>
          <a:prstGeom prst="line">
            <a:avLst/>
          </a:prstGeom>
          <a:ln>
            <a:solidFill>
              <a:srgbClr val="54BB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27629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Authorised</a:t>
            </a:r>
            <a:r>
              <a:rPr lang="en-US" dirty="0"/>
              <a:t> dialing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80361" y="5181429"/>
            <a:ext cx="2820474" cy="1655762"/>
          </a:xfrm>
        </p:spPr>
        <p:txBody>
          <a:bodyPr>
            <a:normAutofit/>
          </a:bodyPr>
          <a:lstStyle/>
          <a:p>
            <a:r>
              <a:rPr lang="en-US" sz="1300" dirty="0">
                <a:solidFill>
                  <a:srgbClr val="54BBD0"/>
                </a:solidFill>
              </a:rPr>
              <a:t>Making calls from any workspace meeting room</a:t>
            </a:r>
          </a:p>
        </p:txBody>
      </p:sp>
    </p:spTree>
    <p:extLst>
      <p:ext uri="{BB962C8B-B14F-4D97-AF65-F5344CB8AC3E}">
        <p14:creationId xmlns:p14="http://schemas.microsoft.com/office/powerpoint/2010/main" val="2915281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20793" y="367160"/>
            <a:ext cx="9189797" cy="839340"/>
          </a:xfrm>
        </p:spPr>
        <p:txBody>
          <a:bodyPr>
            <a:noAutofit/>
          </a:bodyPr>
          <a:lstStyle/>
          <a:p>
            <a:pPr>
              <a:spcBef>
                <a:spcPts val="2400"/>
              </a:spcBef>
            </a:pPr>
            <a:r>
              <a:rPr lang="en-US" dirty="0"/>
              <a:t>Authorisation Code Dialling for members</a:t>
            </a:r>
            <a:br>
              <a:rPr lang="en-US" dirty="0"/>
            </a:br>
            <a:r>
              <a:rPr lang="en-US" sz="800" dirty="0"/>
              <a:t>__________________________________________________________________________________________________</a:t>
            </a:r>
            <a:br>
              <a:rPr lang="en-US" dirty="0"/>
            </a:br>
            <a:r>
              <a:rPr lang="en-US" sz="1100" dirty="0">
                <a:solidFill>
                  <a:srgbClr val="2A3E66"/>
                </a:solidFill>
              </a:rPr>
              <a:t>Knowledge Base </a:t>
            </a:r>
            <a:r>
              <a:rPr lang="en-US" sz="1100" dirty="0">
                <a:solidFill>
                  <a:srgbClr val="2A3E66"/>
                </a:solidFill>
                <a:hlinkClick r:id="rId2"/>
              </a:rPr>
              <a:t>Operators </a:t>
            </a:r>
            <a:r>
              <a:rPr lang="en-US" sz="1100" dirty="0">
                <a:solidFill>
                  <a:srgbClr val="2A3E66"/>
                </a:solidFill>
              </a:rPr>
              <a:t> |   </a:t>
            </a:r>
            <a:r>
              <a:rPr lang="en-US" sz="1100" dirty="0">
                <a:solidFill>
                  <a:srgbClr val="2A3E66"/>
                </a:solidFill>
                <a:hlinkClick r:id="rId3"/>
              </a:rPr>
              <a:t>Members</a:t>
            </a:r>
            <a:r>
              <a:rPr lang="en-US" sz="1100" dirty="0">
                <a:solidFill>
                  <a:srgbClr val="2A3E66"/>
                </a:solidFill>
              </a:rPr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095500" y="1417935"/>
            <a:ext cx="9994900" cy="3704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Make calls from shared phones in communal spaces without needing to log in</a:t>
            </a:r>
          </a:p>
          <a:p>
            <a:pPr marL="571500" indent="-27940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Your company is assigned a unique authorisation code that you can find within your Connect web app</a:t>
            </a:r>
          </a:p>
          <a:p>
            <a:pPr marL="571500" indent="-27940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Charges will be automatically added to your company’s account</a:t>
            </a:r>
          </a:p>
          <a:p>
            <a:pPr marL="25400">
              <a:lnSpc>
                <a:spcPct val="150000"/>
              </a:lnSpc>
            </a:pPr>
            <a:endParaRPr lang="en-US" sz="1050" dirty="0">
              <a:solidFill>
                <a:srgbClr val="2A3E66"/>
              </a:solidFill>
            </a:endParaRP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Make calls from communal spaces, meeting rooms outside the actual office space, different operator sites</a:t>
            </a:r>
          </a:p>
          <a:p>
            <a:pPr>
              <a:lnSpc>
                <a:spcPct val="150000"/>
              </a:lnSpc>
            </a:pPr>
            <a:endParaRPr lang="en-US" sz="2000" b="1" dirty="0">
              <a:solidFill>
                <a:srgbClr val="2A3E66"/>
              </a:solidFill>
            </a:endParaRP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Authorisation code dialling is useful for businesses of all types and sizes, as well as entrepreneurs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endParaRPr lang="en-US" sz="1400" dirty="0">
              <a:solidFill>
                <a:srgbClr val="2A3E66"/>
              </a:solidFill>
            </a:endParaRP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Increase revenue by increasing the number of calls made per individual within your workspace</a:t>
            </a:r>
          </a:p>
          <a:p>
            <a:pPr marL="571500" indent="-27940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Meeting rooms outside an individual office space can be used as an additional conference room resource</a:t>
            </a:r>
          </a:p>
          <a:p>
            <a:pPr marL="571500" indent="-27940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Space usually used for events but without extended use can be set out as breakout areas</a:t>
            </a:r>
          </a:p>
        </p:txBody>
      </p:sp>
      <p:sp>
        <p:nvSpPr>
          <p:cNvPr id="6" name="Rectangle 5"/>
          <p:cNvSpPr/>
          <p:nvPr/>
        </p:nvSpPr>
        <p:spPr>
          <a:xfrm>
            <a:off x="190500" y="1460500"/>
            <a:ext cx="1619251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200" b="1" dirty="0">
                <a:solidFill>
                  <a:srgbClr val="54BBD0"/>
                </a:solidFill>
              </a:rPr>
              <a:t>OVERVIEW</a:t>
            </a:r>
          </a:p>
          <a:p>
            <a:pPr algn="r">
              <a:lnSpc>
                <a:spcPct val="150000"/>
              </a:lnSpc>
            </a:pPr>
            <a:endParaRPr lang="en-US" sz="3600" b="1" dirty="0">
              <a:solidFill>
                <a:srgbClr val="54BBD0"/>
              </a:solidFill>
            </a:endParaRPr>
          </a:p>
          <a:p>
            <a:pPr algn="r">
              <a:lnSpc>
                <a:spcPct val="150000"/>
              </a:lnSpc>
            </a:pPr>
            <a:endParaRPr lang="en-US" sz="400" b="1" dirty="0">
              <a:solidFill>
                <a:srgbClr val="54BBD0"/>
              </a:solidFill>
            </a:endParaRPr>
          </a:p>
          <a:p>
            <a:pPr algn="r">
              <a:lnSpc>
                <a:spcPct val="150000"/>
              </a:lnSpc>
            </a:pPr>
            <a:r>
              <a:rPr lang="en-US" sz="1200" b="1" dirty="0">
                <a:solidFill>
                  <a:srgbClr val="54BBD0"/>
                </a:solidFill>
              </a:rPr>
              <a:t>USE CASE</a:t>
            </a:r>
          </a:p>
          <a:p>
            <a:pPr algn="r">
              <a:lnSpc>
                <a:spcPct val="150000"/>
              </a:lnSpc>
            </a:pPr>
            <a:endParaRPr lang="en-US" sz="1400" b="1" dirty="0">
              <a:solidFill>
                <a:srgbClr val="54BBD0"/>
              </a:solidFill>
            </a:endParaRPr>
          </a:p>
          <a:p>
            <a:pPr algn="r">
              <a:lnSpc>
                <a:spcPct val="150000"/>
              </a:lnSpc>
            </a:pPr>
            <a:endParaRPr lang="en-US" sz="900" b="1" dirty="0">
              <a:solidFill>
                <a:srgbClr val="54BBD0"/>
              </a:solidFill>
            </a:endParaRPr>
          </a:p>
          <a:p>
            <a:pPr algn="r">
              <a:lnSpc>
                <a:spcPct val="150000"/>
              </a:lnSpc>
            </a:pPr>
            <a:r>
              <a:rPr lang="en-US" sz="1200" b="1" dirty="0">
                <a:solidFill>
                  <a:srgbClr val="54BBD0"/>
                </a:solidFill>
              </a:rPr>
              <a:t>TARGET INDUSTRIES</a:t>
            </a:r>
          </a:p>
          <a:p>
            <a:pPr algn="r">
              <a:lnSpc>
                <a:spcPct val="150000"/>
              </a:lnSpc>
            </a:pPr>
            <a:endParaRPr lang="en-US" sz="1400" b="1" dirty="0">
              <a:solidFill>
                <a:srgbClr val="54BBD0"/>
              </a:solidFill>
            </a:endParaRPr>
          </a:p>
          <a:p>
            <a:pPr algn="r">
              <a:lnSpc>
                <a:spcPct val="150000"/>
              </a:lnSpc>
            </a:pPr>
            <a:r>
              <a:rPr lang="en-US" sz="1200" b="1" dirty="0">
                <a:solidFill>
                  <a:srgbClr val="C00000"/>
                </a:solidFill>
              </a:rPr>
              <a:t>OPERATOR BENEFIT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905000" y="1574800"/>
            <a:ext cx="0" cy="4114800"/>
          </a:xfrm>
          <a:prstGeom prst="line">
            <a:avLst/>
          </a:prstGeom>
          <a:ln>
            <a:solidFill>
              <a:srgbClr val="54BB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4162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88300" y="2701754"/>
            <a:ext cx="3512535" cy="2387600"/>
          </a:xfrm>
        </p:spPr>
        <p:txBody>
          <a:bodyPr>
            <a:normAutofit/>
          </a:bodyPr>
          <a:lstStyle/>
          <a:p>
            <a:r>
              <a:rPr lang="en-US" sz="3500" dirty="0"/>
              <a:t>QR </a:t>
            </a:r>
            <a:r>
              <a:rPr lang="en-US" sz="3500"/>
              <a:t>Code Handset Login</a:t>
            </a:r>
            <a:endParaRPr lang="en-US" sz="3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300">
                <a:solidFill>
                  <a:srgbClr val="54BBD0"/>
                </a:solidFill>
              </a:rPr>
              <a:t>Seamless desk phone login</a:t>
            </a:r>
          </a:p>
        </p:txBody>
      </p:sp>
    </p:spTree>
    <p:extLst>
      <p:ext uri="{BB962C8B-B14F-4D97-AF65-F5344CB8AC3E}">
        <p14:creationId xmlns:p14="http://schemas.microsoft.com/office/powerpoint/2010/main" val="6891573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20793" y="367160"/>
            <a:ext cx="9189797" cy="839340"/>
          </a:xfrm>
        </p:spPr>
        <p:txBody>
          <a:bodyPr>
            <a:noAutofit/>
          </a:bodyPr>
          <a:lstStyle/>
          <a:p>
            <a:pPr>
              <a:spcBef>
                <a:spcPts val="2400"/>
              </a:spcBef>
            </a:pPr>
            <a:r>
              <a:rPr lang="en-US" dirty="0"/>
              <a:t>QR Code Handset Login for members</a:t>
            </a:r>
            <a:br>
              <a:rPr lang="en-US" dirty="0"/>
            </a:br>
            <a:r>
              <a:rPr lang="en-US" sz="800" dirty="0"/>
              <a:t>__________________________________________________________________________________________________</a:t>
            </a:r>
            <a:br>
              <a:rPr lang="en-US" dirty="0"/>
            </a:br>
            <a:r>
              <a:rPr lang="en-US" sz="1100" dirty="0">
                <a:solidFill>
                  <a:srgbClr val="2A3E66"/>
                </a:solidFill>
              </a:rPr>
              <a:t>Knowledge Base </a:t>
            </a:r>
            <a:r>
              <a:rPr lang="en-US" sz="1100" dirty="0">
                <a:solidFill>
                  <a:srgbClr val="2A3E66"/>
                </a:solidFill>
                <a:hlinkClick r:id="rId2"/>
              </a:rPr>
              <a:t>Operators </a:t>
            </a:r>
            <a:r>
              <a:rPr lang="en-US" sz="1100" dirty="0">
                <a:solidFill>
                  <a:srgbClr val="2A3E66"/>
                </a:solidFill>
              </a:rPr>
              <a:t> |   </a:t>
            </a:r>
            <a:r>
              <a:rPr lang="en-US" sz="1100" dirty="0">
                <a:solidFill>
                  <a:srgbClr val="2A3E66"/>
                </a:solidFill>
                <a:hlinkClick r:id="rId3"/>
              </a:rPr>
              <a:t>Members</a:t>
            </a:r>
            <a:r>
              <a:rPr lang="en-US" sz="1100" dirty="0">
                <a:solidFill>
                  <a:srgbClr val="2A3E66"/>
                </a:solidFill>
              </a:rPr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095500" y="1443335"/>
            <a:ext cx="9215090" cy="3981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Login to your desk phone using a QR Code within your Connect mobile app</a:t>
            </a:r>
          </a:p>
          <a:p>
            <a:pPr marL="571500" indent="-27940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One less login or PIN to remember or update on a regular basis</a:t>
            </a:r>
          </a:p>
          <a:p>
            <a:pPr marL="571500" indent="-27940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Scan the QR code on your handset using the Connect app and start using your desk phone</a:t>
            </a:r>
          </a:p>
          <a:p>
            <a:pPr marL="25400">
              <a:lnSpc>
                <a:spcPct val="150000"/>
              </a:lnSpc>
            </a:pPr>
            <a:endParaRPr lang="en-US" sz="1050" dirty="0">
              <a:solidFill>
                <a:srgbClr val="2A3E66"/>
              </a:solidFill>
            </a:endParaRP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Automatic desk phone login, self-service – eliminate the need to use a PIN for handset login</a:t>
            </a:r>
          </a:p>
          <a:p>
            <a:pPr>
              <a:lnSpc>
                <a:spcPct val="150000"/>
              </a:lnSpc>
            </a:pPr>
            <a:endParaRPr lang="en-US" sz="2000" b="1" dirty="0">
              <a:solidFill>
                <a:srgbClr val="2A3E66"/>
              </a:solidFill>
            </a:endParaRP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Industry and company size agnostic</a:t>
            </a:r>
          </a:p>
          <a:p>
            <a:pPr>
              <a:lnSpc>
                <a:spcPct val="150000"/>
              </a:lnSpc>
            </a:pPr>
            <a:endParaRPr lang="en-US" sz="1200" dirty="0">
              <a:solidFill>
                <a:srgbClr val="2A3E66"/>
              </a:solidFill>
            </a:endParaRP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Eliminate time overhead associated with dealing with your clients’ handset password reset requests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Clients who </a:t>
            </a:r>
            <a:r>
              <a:rPr lang="en-US" sz="1400">
                <a:solidFill>
                  <a:srgbClr val="2A3E66"/>
                </a:solidFill>
              </a:rPr>
              <a:t>use the Connect </a:t>
            </a:r>
            <a:r>
              <a:rPr lang="en-US" sz="1400" dirty="0">
                <a:solidFill>
                  <a:srgbClr val="2A3E66"/>
                </a:solidFill>
              </a:rPr>
              <a:t>web app on a regular basis are more self-sufficient, aware of the full spectrum of features – including premium paid-for - that they can actively enquire about, helping you generate more revenue</a:t>
            </a:r>
          </a:p>
        </p:txBody>
      </p:sp>
      <p:sp>
        <p:nvSpPr>
          <p:cNvPr id="6" name="Rectangle 5"/>
          <p:cNvSpPr/>
          <p:nvPr/>
        </p:nvSpPr>
        <p:spPr>
          <a:xfrm>
            <a:off x="190500" y="1460500"/>
            <a:ext cx="1619251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200" b="1" dirty="0">
                <a:solidFill>
                  <a:srgbClr val="54BBD0"/>
                </a:solidFill>
              </a:rPr>
              <a:t>OVERVIEW</a:t>
            </a:r>
          </a:p>
          <a:p>
            <a:pPr algn="r">
              <a:lnSpc>
                <a:spcPct val="150000"/>
              </a:lnSpc>
            </a:pPr>
            <a:endParaRPr lang="en-US" sz="3600" b="1" dirty="0">
              <a:solidFill>
                <a:srgbClr val="54BBD0"/>
              </a:solidFill>
            </a:endParaRPr>
          </a:p>
          <a:p>
            <a:pPr algn="r">
              <a:lnSpc>
                <a:spcPct val="150000"/>
              </a:lnSpc>
            </a:pPr>
            <a:endParaRPr lang="en-US" sz="400" b="1" dirty="0">
              <a:solidFill>
                <a:srgbClr val="54BBD0"/>
              </a:solidFill>
            </a:endParaRPr>
          </a:p>
          <a:p>
            <a:pPr algn="r">
              <a:lnSpc>
                <a:spcPct val="150000"/>
              </a:lnSpc>
            </a:pPr>
            <a:r>
              <a:rPr lang="en-US" sz="1200" b="1" dirty="0">
                <a:solidFill>
                  <a:srgbClr val="54BBD0"/>
                </a:solidFill>
              </a:rPr>
              <a:t>USE CASE</a:t>
            </a:r>
          </a:p>
          <a:p>
            <a:pPr algn="r">
              <a:lnSpc>
                <a:spcPct val="150000"/>
              </a:lnSpc>
            </a:pPr>
            <a:endParaRPr lang="en-US" sz="1400" b="1" dirty="0">
              <a:solidFill>
                <a:srgbClr val="54BBD0"/>
              </a:solidFill>
            </a:endParaRPr>
          </a:p>
          <a:p>
            <a:pPr algn="r">
              <a:lnSpc>
                <a:spcPct val="150000"/>
              </a:lnSpc>
            </a:pPr>
            <a:endParaRPr lang="en-US" sz="900" b="1" dirty="0">
              <a:solidFill>
                <a:srgbClr val="54BBD0"/>
              </a:solidFill>
            </a:endParaRPr>
          </a:p>
          <a:p>
            <a:pPr algn="r">
              <a:lnSpc>
                <a:spcPct val="150000"/>
              </a:lnSpc>
            </a:pPr>
            <a:r>
              <a:rPr lang="en-US" sz="1200" b="1" dirty="0">
                <a:solidFill>
                  <a:srgbClr val="54BBD0"/>
                </a:solidFill>
              </a:rPr>
              <a:t>TARGET INDUSTRIES</a:t>
            </a:r>
          </a:p>
          <a:p>
            <a:pPr algn="r">
              <a:lnSpc>
                <a:spcPct val="150000"/>
              </a:lnSpc>
            </a:pPr>
            <a:endParaRPr lang="en-US" sz="1400" b="1" dirty="0">
              <a:solidFill>
                <a:srgbClr val="54BBD0"/>
              </a:solidFill>
            </a:endParaRPr>
          </a:p>
          <a:p>
            <a:pPr algn="r">
              <a:lnSpc>
                <a:spcPct val="150000"/>
              </a:lnSpc>
            </a:pPr>
            <a:r>
              <a:rPr lang="en-US" sz="1200" b="1" dirty="0">
                <a:solidFill>
                  <a:srgbClr val="C00000"/>
                </a:solidFill>
              </a:rPr>
              <a:t>OPERATOR BENEFIT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905000" y="1574800"/>
            <a:ext cx="0" cy="4114800"/>
          </a:xfrm>
          <a:prstGeom prst="line">
            <a:avLst/>
          </a:prstGeom>
          <a:ln>
            <a:solidFill>
              <a:srgbClr val="54BB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3685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A3E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84700" y="4292600"/>
            <a:ext cx="2228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35000" y="1765300"/>
            <a:ext cx="10947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800" dirty="0">
                <a:solidFill>
                  <a:schemeClr val="bg1"/>
                </a:solidFill>
              </a:rPr>
              <a:t>Traditionally </a:t>
            </a:r>
          </a:p>
          <a:p>
            <a:pPr algn="ctr">
              <a:lnSpc>
                <a:spcPct val="150000"/>
              </a:lnSpc>
            </a:pPr>
            <a:r>
              <a:rPr lang="en-GB" sz="2800" dirty="0">
                <a:solidFill>
                  <a:schemeClr val="bg1"/>
                </a:solidFill>
              </a:rPr>
              <a:t>you relied on large carriers </a:t>
            </a:r>
          </a:p>
          <a:p>
            <a:pPr algn="ctr">
              <a:lnSpc>
                <a:spcPct val="150000"/>
              </a:lnSpc>
            </a:pPr>
            <a:r>
              <a:rPr lang="en-GB" sz="2800" dirty="0">
                <a:solidFill>
                  <a:srgbClr val="54BBD0"/>
                </a:solidFill>
              </a:rPr>
              <a:t>to power your workspace</a:t>
            </a:r>
            <a:r>
              <a:rPr lang="en-GB" sz="2800" dirty="0">
                <a:solidFill>
                  <a:schemeClr val="bg1"/>
                </a:solidFill>
              </a:rPr>
              <a:t> and enable you to deliver </a:t>
            </a:r>
          </a:p>
          <a:p>
            <a:pPr algn="ctr">
              <a:lnSpc>
                <a:spcPct val="150000"/>
              </a:lnSpc>
            </a:pPr>
            <a:r>
              <a:rPr lang="en-GB" sz="2800" dirty="0">
                <a:solidFill>
                  <a:schemeClr val="bg1"/>
                </a:solidFill>
              </a:rPr>
              <a:t>on-demand, enterprise-grade </a:t>
            </a:r>
            <a:r>
              <a:rPr lang="en-GB" sz="2800" dirty="0">
                <a:solidFill>
                  <a:srgbClr val="54BBD0"/>
                </a:solidFill>
              </a:rPr>
              <a:t>IT &amp; unified comms services</a:t>
            </a:r>
            <a:endParaRPr lang="en-US" sz="2800" dirty="0">
              <a:solidFill>
                <a:srgbClr val="54BB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195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200" dirty="0"/>
              <a:t>Premium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03465" y="5181429"/>
            <a:ext cx="3097369" cy="647871"/>
          </a:xfrm>
        </p:spPr>
        <p:txBody>
          <a:bodyPr>
            <a:normAutofit/>
          </a:bodyPr>
          <a:lstStyle/>
          <a:p>
            <a:r>
              <a:rPr lang="en-US" sz="2700" dirty="0">
                <a:solidFill>
                  <a:srgbClr val="54BBD0"/>
                </a:solidFill>
              </a:rPr>
              <a:t>Paid Features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A5811F3-590F-4B46-B430-FDB4636D55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723" y="1837327"/>
            <a:ext cx="6749735" cy="3861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3409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42301" y="2701754"/>
            <a:ext cx="3258534" cy="2387600"/>
          </a:xfrm>
        </p:spPr>
        <p:txBody>
          <a:bodyPr>
            <a:normAutofit/>
          </a:bodyPr>
          <a:lstStyle/>
          <a:p>
            <a:r>
              <a:rPr lang="en-US" sz="3600"/>
              <a:t>Conference bridge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0900" y="5181429"/>
            <a:ext cx="3029934" cy="1655762"/>
          </a:xfrm>
        </p:spPr>
        <p:txBody>
          <a:bodyPr>
            <a:normAutofit/>
          </a:bodyPr>
          <a:lstStyle/>
          <a:p>
            <a:r>
              <a:rPr lang="en-US" sz="1300" dirty="0">
                <a:solidFill>
                  <a:srgbClr val="54BBD0"/>
                </a:solidFill>
              </a:rPr>
              <a:t>Easy </a:t>
            </a:r>
            <a:r>
              <a:rPr lang="en-US" sz="1300">
                <a:solidFill>
                  <a:srgbClr val="54BBD0"/>
                </a:solidFill>
              </a:rPr>
              <a:t>communication across </a:t>
            </a:r>
            <a:r>
              <a:rPr lang="en-US" sz="1300" dirty="0">
                <a:solidFill>
                  <a:srgbClr val="54BBD0"/>
                </a:solidFill>
              </a:rPr>
              <a:t>teams</a:t>
            </a:r>
          </a:p>
        </p:txBody>
      </p:sp>
    </p:spTree>
    <p:extLst>
      <p:ext uri="{BB962C8B-B14F-4D97-AF65-F5344CB8AC3E}">
        <p14:creationId xmlns:p14="http://schemas.microsoft.com/office/powerpoint/2010/main" val="19824547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20793" y="367160"/>
            <a:ext cx="9189797" cy="839340"/>
          </a:xfrm>
        </p:spPr>
        <p:txBody>
          <a:bodyPr>
            <a:noAutofit/>
          </a:bodyPr>
          <a:lstStyle/>
          <a:p>
            <a:pPr>
              <a:spcBef>
                <a:spcPts val="2400"/>
              </a:spcBef>
            </a:pPr>
            <a:r>
              <a:rPr lang="en-US" dirty="0"/>
              <a:t>Call conferencing for members</a:t>
            </a:r>
            <a:br>
              <a:rPr lang="en-US" dirty="0"/>
            </a:br>
            <a:r>
              <a:rPr lang="en-US" sz="800" dirty="0"/>
              <a:t>__________________________________________________________________________________________________</a:t>
            </a:r>
            <a:br>
              <a:rPr lang="en-US" dirty="0"/>
            </a:br>
            <a:r>
              <a:rPr lang="en-US" sz="1100" dirty="0">
                <a:solidFill>
                  <a:srgbClr val="2A3E66"/>
                </a:solidFill>
              </a:rPr>
              <a:t>Knowledge Base </a:t>
            </a:r>
            <a:r>
              <a:rPr lang="en-US" sz="1100" dirty="0">
                <a:solidFill>
                  <a:srgbClr val="2A3E66"/>
                </a:solidFill>
                <a:hlinkClick r:id="rId2"/>
              </a:rPr>
              <a:t>Operators </a:t>
            </a:r>
            <a:r>
              <a:rPr lang="en-US" sz="1100" dirty="0">
                <a:solidFill>
                  <a:srgbClr val="2A3E66"/>
                </a:solidFill>
              </a:rPr>
              <a:t> |   </a:t>
            </a:r>
            <a:r>
              <a:rPr lang="en-US" sz="1100" dirty="0">
                <a:solidFill>
                  <a:srgbClr val="2A3E66"/>
                </a:solidFill>
                <a:hlinkClick r:id="rId3"/>
              </a:rPr>
              <a:t>Members</a:t>
            </a:r>
            <a:r>
              <a:rPr lang="en-US" sz="1100" dirty="0">
                <a:solidFill>
                  <a:srgbClr val="2A3E66"/>
                </a:solidFill>
              </a:rPr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095500" y="1443335"/>
            <a:ext cx="9994900" cy="4143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Connect and communicate with your customers and peers regardless of location</a:t>
            </a:r>
          </a:p>
          <a:p>
            <a:pPr marL="571500" indent="-27940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Set up a conference bridge and individual conference IDs </a:t>
            </a:r>
          </a:p>
          <a:p>
            <a:pPr marL="571500" indent="-27940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Get the right people on a call to address any internal or external project or enquiry</a:t>
            </a:r>
          </a:p>
          <a:p>
            <a:pPr marL="25400">
              <a:lnSpc>
                <a:spcPct val="150000"/>
              </a:lnSpc>
            </a:pPr>
            <a:endParaRPr lang="en-US" sz="1050" dirty="0">
              <a:solidFill>
                <a:srgbClr val="2A3E66"/>
              </a:solidFill>
            </a:endParaRP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Addressing customer enquiries that require multiple team members be present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Progressing, aligning internally and externally on any project or activity, regardless of your team’s location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Mobility at lower cost – call conferencing can be a viable alternative to face-to-face meetings when the topic or enquiry requires more team members be present for a short time period</a:t>
            </a:r>
          </a:p>
          <a:p>
            <a:pPr>
              <a:lnSpc>
                <a:spcPct val="150000"/>
              </a:lnSpc>
            </a:pPr>
            <a:endParaRPr lang="en-US" sz="1100" b="1" dirty="0">
              <a:solidFill>
                <a:srgbClr val="2A3E66"/>
              </a:solidFill>
            </a:endParaRP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Industry and business size agnostic</a:t>
            </a:r>
          </a:p>
          <a:p>
            <a:pPr>
              <a:lnSpc>
                <a:spcPct val="150000"/>
              </a:lnSpc>
            </a:pPr>
            <a:endParaRPr lang="en-US" sz="1400" dirty="0">
              <a:solidFill>
                <a:srgbClr val="2A3E66"/>
              </a:solidFill>
            </a:endParaRP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Increase revenue by increasing the number conference ID’s used per company and the number of calls made per individual member within your workspace</a:t>
            </a:r>
          </a:p>
        </p:txBody>
      </p:sp>
      <p:sp>
        <p:nvSpPr>
          <p:cNvPr id="6" name="Rectangle 5"/>
          <p:cNvSpPr/>
          <p:nvPr/>
        </p:nvSpPr>
        <p:spPr>
          <a:xfrm>
            <a:off x="190500" y="1460500"/>
            <a:ext cx="161925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200" b="1" dirty="0">
                <a:solidFill>
                  <a:srgbClr val="54BBD0"/>
                </a:solidFill>
              </a:rPr>
              <a:t>OVERVIEW</a:t>
            </a:r>
          </a:p>
          <a:p>
            <a:pPr algn="r">
              <a:lnSpc>
                <a:spcPct val="150000"/>
              </a:lnSpc>
            </a:pPr>
            <a:endParaRPr lang="en-US" sz="3600" b="1" dirty="0">
              <a:solidFill>
                <a:srgbClr val="54BBD0"/>
              </a:solidFill>
            </a:endParaRPr>
          </a:p>
          <a:p>
            <a:pPr algn="r">
              <a:lnSpc>
                <a:spcPct val="150000"/>
              </a:lnSpc>
            </a:pPr>
            <a:endParaRPr lang="en-US" sz="400" b="1" dirty="0">
              <a:solidFill>
                <a:srgbClr val="54BBD0"/>
              </a:solidFill>
            </a:endParaRPr>
          </a:p>
          <a:p>
            <a:pPr algn="r">
              <a:lnSpc>
                <a:spcPct val="150000"/>
              </a:lnSpc>
            </a:pPr>
            <a:r>
              <a:rPr lang="en-US" sz="1200" b="1" dirty="0">
                <a:solidFill>
                  <a:srgbClr val="54BBD0"/>
                </a:solidFill>
              </a:rPr>
              <a:t>USE CASE</a:t>
            </a:r>
          </a:p>
          <a:p>
            <a:pPr algn="r">
              <a:lnSpc>
                <a:spcPct val="150000"/>
              </a:lnSpc>
            </a:pPr>
            <a:endParaRPr lang="en-US" sz="1400" b="1" dirty="0">
              <a:solidFill>
                <a:srgbClr val="54BBD0"/>
              </a:solidFill>
            </a:endParaRPr>
          </a:p>
          <a:p>
            <a:pPr algn="r">
              <a:lnSpc>
                <a:spcPct val="150000"/>
              </a:lnSpc>
            </a:pPr>
            <a:endParaRPr lang="en-US" sz="900" b="1" dirty="0">
              <a:solidFill>
                <a:srgbClr val="54BBD0"/>
              </a:solidFill>
            </a:endParaRPr>
          </a:p>
          <a:p>
            <a:pPr algn="r">
              <a:lnSpc>
                <a:spcPct val="150000"/>
              </a:lnSpc>
            </a:pPr>
            <a:endParaRPr lang="en-US" sz="900" b="1" dirty="0">
              <a:solidFill>
                <a:srgbClr val="54BBD0"/>
              </a:solidFill>
            </a:endParaRPr>
          </a:p>
          <a:p>
            <a:pPr algn="r"/>
            <a:endParaRPr lang="en-US" sz="3600" b="1" dirty="0">
              <a:solidFill>
                <a:srgbClr val="54BBD0"/>
              </a:solidFill>
            </a:endParaRPr>
          </a:p>
          <a:p>
            <a:pPr algn="r">
              <a:lnSpc>
                <a:spcPct val="150000"/>
              </a:lnSpc>
            </a:pPr>
            <a:r>
              <a:rPr lang="en-US" sz="1200" b="1" dirty="0">
                <a:solidFill>
                  <a:srgbClr val="54BBD0"/>
                </a:solidFill>
              </a:rPr>
              <a:t>TARGET INDUSTRIES</a:t>
            </a:r>
          </a:p>
          <a:p>
            <a:pPr algn="r">
              <a:lnSpc>
                <a:spcPct val="150000"/>
              </a:lnSpc>
            </a:pPr>
            <a:endParaRPr lang="en-US" sz="1600" b="1" dirty="0">
              <a:solidFill>
                <a:srgbClr val="54BBD0"/>
              </a:solidFill>
            </a:endParaRPr>
          </a:p>
          <a:p>
            <a:pPr algn="r">
              <a:lnSpc>
                <a:spcPct val="150000"/>
              </a:lnSpc>
            </a:pPr>
            <a:r>
              <a:rPr lang="en-US" sz="1200" b="1" dirty="0">
                <a:solidFill>
                  <a:srgbClr val="C00000"/>
                </a:solidFill>
              </a:rPr>
              <a:t>OPERATOR BENEFIT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905000" y="1574800"/>
            <a:ext cx="0" cy="4114800"/>
          </a:xfrm>
          <a:prstGeom prst="line">
            <a:avLst/>
          </a:prstGeom>
          <a:ln>
            <a:solidFill>
              <a:srgbClr val="54BB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94236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/>
              <a:t>Auto </a:t>
            </a:r>
            <a:r>
              <a:rPr lang="en-US" sz="3600" dirty="0"/>
              <a:t>attendant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rgbClr val="54BBD0"/>
                </a:solidFill>
              </a:rPr>
              <a:t>Simple incoming call routing</a:t>
            </a:r>
          </a:p>
        </p:txBody>
      </p:sp>
    </p:spTree>
    <p:extLst>
      <p:ext uri="{BB962C8B-B14F-4D97-AF65-F5344CB8AC3E}">
        <p14:creationId xmlns:p14="http://schemas.microsoft.com/office/powerpoint/2010/main" val="17023328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20793" y="367160"/>
            <a:ext cx="9189797" cy="839340"/>
          </a:xfrm>
        </p:spPr>
        <p:txBody>
          <a:bodyPr>
            <a:noAutofit/>
          </a:bodyPr>
          <a:lstStyle/>
          <a:p>
            <a:pPr>
              <a:spcBef>
                <a:spcPts val="2400"/>
              </a:spcBef>
            </a:pPr>
            <a:r>
              <a:rPr lang="en-US" dirty="0"/>
              <a:t>Auto attendant for members</a:t>
            </a:r>
            <a:br>
              <a:rPr lang="en-US" dirty="0"/>
            </a:br>
            <a:r>
              <a:rPr lang="en-US" sz="800" dirty="0"/>
              <a:t>__________________________________________________________________________________________________</a:t>
            </a:r>
            <a:br>
              <a:rPr lang="en-US" dirty="0"/>
            </a:br>
            <a:r>
              <a:rPr lang="en-US" sz="1100" dirty="0">
                <a:solidFill>
                  <a:srgbClr val="2A3E66"/>
                </a:solidFill>
              </a:rPr>
              <a:t>Knowledge Base </a:t>
            </a:r>
            <a:r>
              <a:rPr lang="en-US" sz="1100" dirty="0">
                <a:solidFill>
                  <a:srgbClr val="2A3E66"/>
                </a:solidFill>
                <a:hlinkClick r:id="rId2"/>
              </a:rPr>
              <a:t>Operators </a:t>
            </a:r>
            <a:r>
              <a:rPr lang="en-US" sz="1100" dirty="0">
                <a:solidFill>
                  <a:srgbClr val="2A3E66"/>
                </a:solidFill>
              </a:rPr>
              <a:t> |   </a:t>
            </a:r>
            <a:r>
              <a:rPr lang="en-US" sz="1100" dirty="0">
                <a:solidFill>
                  <a:srgbClr val="2A3E66"/>
                </a:solidFill>
                <a:hlinkClick r:id="rId3"/>
              </a:rPr>
              <a:t>Members</a:t>
            </a:r>
            <a:r>
              <a:rPr lang="en-US" sz="1100" dirty="0">
                <a:solidFill>
                  <a:srgbClr val="2A3E66"/>
                </a:solidFill>
              </a:rPr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095500" y="1443335"/>
            <a:ext cx="9994900" cy="4351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Manage inbound calls and deliver them to the intended destination through interactions with the caller</a:t>
            </a:r>
          </a:p>
          <a:p>
            <a:pPr marL="304800" indent="-27940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Set up a new extension dedicated to each department you wish to route calls to</a:t>
            </a:r>
          </a:p>
          <a:p>
            <a:pPr marL="304800" indent="-27940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Recorded greeting to play to callers explaining which menu options to press </a:t>
            </a:r>
          </a:p>
          <a:p>
            <a:pPr marL="571500" indent="-27940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No third-party system is required to get things set up</a:t>
            </a:r>
          </a:p>
          <a:p>
            <a:pPr marL="25400">
              <a:lnSpc>
                <a:spcPct val="150000"/>
              </a:lnSpc>
            </a:pPr>
            <a:endParaRPr lang="en-US" sz="900" dirty="0">
              <a:solidFill>
                <a:srgbClr val="2A3E66"/>
              </a:solidFill>
            </a:endParaRP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Increasing prospect and customer satisfaction by routing inbound calls to the right department 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Decrease overhead in time spent transferring calls to other departments</a:t>
            </a:r>
          </a:p>
          <a:p>
            <a:pPr>
              <a:lnSpc>
                <a:spcPct val="150000"/>
              </a:lnSpc>
            </a:pPr>
            <a:endParaRPr lang="en-US" sz="1000" b="1" dirty="0">
              <a:solidFill>
                <a:srgbClr val="2A3E66"/>
              </a:solidFill>
            </a:endParaRPr>
          </a:p>
          <a:p>
            <a:pPr>
              <a:lnSpc>
                <a:spcPct val="150000"/>
              </a:lnSpc>
            </a:pPr>
            <a:endParaRPr lang="en-US" sz="400" b="1" dirty="0">
              <a:solidFill>
                <a:srgbClr val="2A3E66"/>
              </a:solidFill>
            </a:endParaRP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Industry agnostic, useful for SMEs, critical for medium and large size businesses with established sales and customer services departments across different geographies</a:t>
            </a:r>
          </a:p>
          <a:p>
            <a:pPr>
              <a:lnSpc>
                <a:spcPct val="150000"/>
              </a:lnSpc>
            </a:pPr>
            <a:endParaRPr lang="en-US" sz="1600" dirty="0">
              <a:solidFill>
                <a:srgbClr val="2A3E66"/>
              </a:solidFill>
            </a:endParaRP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Increase revenue by increasing the number conference ID’s used per company and the number of calls made per individual member within your workspace</a:t>
            </a:r>
          </a:p>
        </p:txBody>
      </p:sp>
      <p:sp>
        <p:nvSpPr>
          <p:cNvPr id="6" name="Rectangle 5"/>
          <p:cNvSpPr/>
          <p:nvPr/>
        </p:nvSpPr>
        <p:spPr>
          <a:xfrm>
            <a:off x="190500" y="1460500"/>
            <a:ext cx="1619251" cy="3870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200" b="1" dirty="0">
                <a:solidFill>
                  <a:srgbClr val="54BBD0"/>
                </a:solidFill>
              </a:rPr>
              <a:t>OVERVIEW</a:t>
            </a:r>
          </a:p>
          <a:p>
            <a:pPr algn="r">
              <a:lnSpc>
                <a:spcPct val="150000"/>
              </a:lnSpc>
            </a:pPr>
            <a:endParaRPr lang="en-US" sz="2600" b="1" dirty="0">
              <a:solidFill>
                <a:srgbClr val="54BBD0"/>
              </a:solidFill>
            </a:endParaRPr>
          </a:p>
          <a:p>
            <a:pPr algn="r">
              <a:lnSpc>
                <a:spcPct val="150000"/>
              </a:lnSpc>
            </a:pPr>
            <a:endParaRPr lang="en-US" sz="2800" b="1" dirty="0">
              <a:solidFill>
                <a:srgbClr val="54BBD0"/>
              </a:solidFill>
            </a:endParaRPr>
          </a:p>
          <a:p>
            <a:pPr algn="r">
              <a:lnSpc>
                <a:spcPct val="150000"/>
              </a:lnSpc>
            </a:pPr>
            <a:r>
              <a:rPr lang="en-US" sz="1200" b="1" dirty="0">
                <a:solidFill>
                  <a:srgbClr val="54BBD0"/>
                </a:solidFill>
              </a:rPr>
              <a:t>USE CASE</a:t>
            </a:r>
          </a:p>
          <a:p>
            <a:pPr algn="r">
              <a:lnSpc>
                <a:spcPct val="150000"/>
              </a:lnSpc>
            </a:pPr>
            <a:endParaRPr lang="en-US" sz="1400" b="1" dirty="0">
              <a:solidFill>
                <a:srgbClr val="54BBD0"/>
              </a:solidFill>
            </a:endParaRPr>
          </a:p>
          <a:p>
            <a:pPr algn="r">
              <a:lnSpc>
                <a:spcPct val="150000"/>
              </a:lnSpc>
            </a:pPr>
            <a:endParaRPr lang="en-US" sz="900" b="1" dirty="0">
              <a:solidFill>
                <a:srgbClr val="54BBD0"/>
              </a:solidFill>
            </a:endParaRPr>
          </a:p>
          <a:p>
            <a:pPr algn="r"/>
            <a:endParaRPr lang="en-US" sz="1000" b="1" dirty="0">
              <a:solidFill>
                <a:srgbClr val="54BBD0"/>
              </a:solidFill>
            </a:endParaRPr>
          </a:p>
          <a:p>
            <a:pPr algn="r">
              <a:lnSpc>
                <a:spcPct val="150000"/>
              </a:lnSpc>
            </a:pPr>
            <a:r>
              <a:rPr lang="en-US" sz="1200" b="1" dirty="0">
                <a:solidFill>
                  <a:srgbClr val="54BBD0"/>
                </a:solidFill>
              </a:rPr>
              <a:t>TARGET INDUSTRIES</a:t>
            </a:r>
          </a:p>
          <a:p>
            <a:pPr algn="r">
              <a:lnSpc>
                <a:spcPct val="150000"/>
              </a:lnSpc>
            </a:pPr>
            <a:endParaRPr lang="en-US" sz="3200" b="1" dirty="0">
              <a:solidFill>
                <a:srgbClr val="54BBD0"/>
              </a:solidFill>
            </a:endParaRPr>
          </a:p>
          <a:p>
            <a:pPr algn="r">
              <a:lnSpc>
                <a:spcPct val="150000"/>
              </a:lnSpc>
            </a:pPr>
            <a:r>
              <a:rPr lang="en-US" sz="1200" b="1" dirty="0">
                <a:solidFill>
                  <a:srgbClr val="C00000"/>
                </a:solidFill>
              </a:rPr>
              <a:t>OPERATOR BENEFIT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905000" y="1574800"/>
            <a:ext cx="0" cy="4114800"/>
          </a:xfrm>
          <a:prstGeom prst="line">
            <a:avLst/>
          </a:prstGeom>
          <a:ln>
            <a:solidFill>
              <a:srgbClr val="54BB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3514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Call recording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solidFill>
                  <a:srgbClr val="54BBD0"/>
                </a:solidFill>
              </a:rPr>
              <a:t>Enhanced compliance</a:t>
            </a:r>
          </a:p>
        </p:txBody>
      </p:sp>
    </p:spTree>
    <p:extLst>
      <p:ext uri="{BB962C8B-B14F-4D97-AF65-F5344CB8AC3E}">
        <p14:creationId xmlns:p14="http://schemas.microsoft.com/office/powerpoint/2010/main" val="21253927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20793" y="367160"/>
            <a:ext cx="9189797" cy="839340"/>
          </a:xfrm>
        </p:spPr>
        <p:txBody>
          <a:bodyPr>
            <a:noAutofit/>
          </a:bodyPr>
          <a:lstStyle/>
          <a:p>
            <a:pPr>
              <a:spcBef>
                <a:spcPts val="2400"/>
              </a:spcBef>
            </a:pPr>
            <a:r>
              <a:rPr lang="en-US" dirty="0"/>
              <a:t>Call recording for members</a:t>
            </a:r>
            <a:br>
              <a:rPr lang="en-US" dirty="0"/>
            </a:br>
            <a:r>
              <a:rPr lang="en-US" sz="800" dirty="0"/>
              <a:t>___________________________________________________________________</a:t>
            </a:r>
            <a:br>
              <a:rPr lang="en-US" dirty="0"/>
            </a:br>
            <a:r>
              <a:rPr lang="en-US" sz="1100" dirty="0">
                <a:solidFill>
                  <a:srgbClr val="2A3E66"/>
                </a:solidFill>
              </a:rPr>
              <a:t>Knowledge Base </a:t>
            </a:r>
            <a:r>
              <a:rPr lang="en-US" sz="1100" dirty="0">
                <a:solidFill>
                  <a:srgbClr val="2A3E66"/>
                </a:solidFill>
                <a:hlinkClick r:id="rId2"/>
              </a:rPr>
              <a:t>Operators </a:t>
            </a:r>
            <a:r>
              <a:rPr lang="en-US" sz="1100" dirty="0">
                <a:solidFill>
                  <a:srgbClr val="2A3E66"/>
                </a:solidFill>
              </a:rPr>
              <a:t> |   </a:t>
            </a:r>
            <a:r>
              <a:rPr lang="en-US" sz="1100" dirty="0">
                <a:solidFill>
                  <a:srgbClr val="2A3E66"/>
                </a:solidFill>
                <a:hlinkClick r:id="rId3"/>
              </a:rPr>
              <a:t>Members</a:t>
            </a:r>
            <a:r>
              <a:rPr lang="en-US" sz="1100" dirty="0">
                <a:solidFill>
                  <a:srgbClr val="2A3E66"/>
                </a:solidFill>
              </a:rPr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095500" y="1443335"/>
            <a:ext cx="9994900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Protect your company and team by automatically recording all inbound and outbound calls</a:t>
            </a:r>
            <a:endParaRPr lang="en-US" sz="900" dirty="0">
              <a:solidFill>
                <a:srgbClr val="2A3E66"/>
              </a:solidFill>
            </a:endParaRP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Assign different access rights so that only the relevant staff have access to the relevant recordings 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Access recordings via a user-friendly portal whenever needed</a:t>
            </a:r>
          </a:p>
          <a:p>
            <a:pPr>
              <a:lnSpc>
                <a:spcPct val="150000"/>
              </a:lnSpc>
            </a:pPr>
            <a:endParaRPr lang="en-US" sz="300" b="1" dirty="0">
              <a:solidFill>
                <a:srgbClr val="2A3E66"/>
              </a:solidFill>
            </a:endParaRPr>
          </a:p>
          <a:p>
            <a:pPr>
              <a:lnSpc>
                <a:spcPct val="150000"/>
              </a:lnSpc>
            </a:pPr>
            <a:endParaRPr lang="en-US" sz="200" b="1" dirty="0">
              <a:solidFill>
                <a:srgbClr val="2A3E66"/>
              </a:solidFill>
            </a:endParaRPr>
          </a:p>
          <a:p>
            <a:pPr>
              <a:lnSpc>
                <a:spcPct val="150000"/>
              </a:lnSpc>
            </a:pPr>
            <a:endParaRPr lang="en-US" sz="400" b="1" dirty="0">
              <a:solidFill>
                <a:srgbClr val="2A3E66"/>
              </a:solidFill>
            </a:endParaRP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Protect against disputes between customers and other 3rd parties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Support different compliancy requirements 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Provide a training platform for staff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FCA Compliance – for firms and financial advisers to ensure that markets and financial systems remain sound, stable and resilient, thereby inhibiting abuse and promoting confidence in the sector</a:t>
            </a:r>
          </a:p>
          <a:p>
            <a:pPr>
              <a:lnSpc>
                <a:spcPct val="150000"/>
              </a:lnSpc>
            </a:pPr>
            <a:endParaRPr lang="en-US" sz="1000" dirty="0">
              <a:solidFill>
                <a:srgbClr val="2A3E66"/>
              </a:solidFill>
            </a:endParaRP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Call recording is useful to any business type and size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Critical to businesses in regulated industries – finance, accounting, law; important to recruitment agencies</a:t>
            </a:r>
          </a:p>
          <a:p>
            <a:pPr>
              <a:lnSpc>
                <a:spcPct val="150000"/>
              </a:lnSpc>
            </a:pPr>
            <a:endParaRPr lang="en-US" sz="700" dirty="0">
              <a:solidFill>
                <a:srgbClr val="2A3E66"/>
              </a:solidFill>
            </a:endParaRP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Increase revenue through a service that serves as a complement to any telephony service</a:t>
            </a:r>
          </a:p>
        </p:txBody>
      </p:sp>
      <p:sp>
        <p:nvSpPr>
          <p:cNvPr id="6" name="Rectangle 5"/>
          <p:cNvSpPr/>
          <p:nvPr/>
        </p:nvSpPr>
        <p:spPr>
          <a:xfrm>
            <a:off x="190500" y="1473200"/>
            <a:ext cx="1619251" cy="41934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200" b="1" dirty="0">
                <a:solidFill>
                  <a:srgbClr val="54BBD0"/>
                </a:solidFill>
              </a:rPr>
              <a:t>OVERVIEW</a:t>
            </a:r>
          </a:p>
          <a:p>
            <a:pPr algn="r">
              <a:lnSpc>
                <a:spcPct val="150000"/>
              </a:lnSpc>
            </a:pPr>
            <a:endParaRPr lang="en-US" sz="2600" b="1" dirty="0">
              <a:solidFill>
                <a:srgbClr val="54BBD0"/>
              </a:solidFill>
            </a:endParaRPr>
          </a:p>
          <a:p>
            <a:pPr algn="r">
              <a:lnSpc>
                <a:spcPct val="150000"/>
              </a:lnSpc>
            </a:pPr>
            <a:endParaRPr lang="en-US" sz="1400" b="1" dirty="0">
              <a:solidFill>
                <a:srgbClr val="54BBD0"/>
              </a:solidFill>
            </a:endParaRPr>
          </a:p>
          <a:p>
            <a:pPr algn="r">
              <a:lnSpc>
                <a:spcPct val="150000"/>
              </a:lnSpc>
            </a:pPr>
            <a:r>
              <a:rPr lang="en-US" sz="1200" b="1" dirty="0">
                <a:solidFill>
                  <a:srgbClr val="54BBD0"/>
                </a:solidFill>
              </a:rPr>
              <a:t>USE CASE</a:t>
            </a:r>
          </a:p>
          <a:p>
            <a:pPr algn="r">
              <a:lnSpc>
                <a:spcPct val="150000"/>
              </a:lnSpc>
            </a:pPr>
            <a:endParaRPr lang="en-US" sz="1400" b="1" dirty="0">
              <a:solidFill>
                <a:srgbClr val="54BBD0"/>
              </a:solidFill>
            </a:endParaRPr>
          </a:p>
          <a:p>
            <a:pPr algn="r">
              <a:lnSpc>
                <a:spcPct val="150000"/>
              </a:lnSpc>
            </a:pPr>
            <a:endParaRPr lang="en-US" sz="900" b="1" dirty="0">
              <a:solidFill>
                <a:srgbClr val="54BBD0"/>
              </a:solidFill>
            </a:endParaRPr>
          </a:p>
          <a:p>
            <a:pPr algn="r"/>
            <a:endParaRPr lang="en-US" sz="3200" b="1" dirty="0">
              <a:solidFill>
                <a:srgbClr val="54BBD0"/>
              </a:solidFill>
            </a:endParaRPr>
          </a:p>
          <a:p>
            <a:pPr algn="r"/>
            <a:endParaRPr lang="en-US" sz="3200" b="1" dirty="0">
              <a:solidFill>
                <a:srgbClr val="54BBD0"/>
              </a:solidFill>
            </a:endParaRPr>
          </a:p>
          <a:p>
            <a:pPr algn="r">
              <a:lnSpc>
                <a:spcPct val="150000"/>
              </a:lnSpc>
            </a:pPr>
            <a:r>
              <a:rPr lang="en-US" sz="1200" b="1" dirty="0">
                <a:solidFill>
                  <a:srgbClr val="54BBD0"/>
                </a:solidFill>
              </a:rPr>
              <a:t>TARGET INDUSTRIES</a:t>
            </a:r>
          </a:p>
          <a:p>
            <a:pPr algn="r">
              <a:lnSpc>
                <a:spcPct val="150000"/>
              </a:lnSpc>
            </a:pPr>
            <a:endParaRPr lang="en-US" sz="2400" b="1" dirty="0">
              <a:solidFill>
                <a:srgbClr val="54BBD0"/>
              </a:solidFill>
            </a:endParaRPr>
          </a:p>
          <a:p>
            <a:pPr algn="r">
              <a:lnSpc>
                <a:spcPct val="150000"/>
              </a:lnSpc>
            </a:pPr>
            <a:r>
              <a:rPr lang="en-US" sz="1200" b="1" dirty="0">
                <a:solidFill>
                  <a:srgbClr val="C00000"/>
                </a:solidFill>
              </a:rPr>
              <a:t>OPERATOR BENEFIT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905000" y="1574800"/>
            <a:ext cx="0" cy="4114800"/>
          </a:xfrm>
          <a:prstGeom prst="line">
            <a:avLst/>
          </a:prstGeom>
          <a:ln>
            <a:solidFill>
              <a:srgbClr val="54BB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4497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4384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1797735"/>
            <a:ext cx="10731500" cy="2593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800" dirty="0">
                <a:solidFill>
                  <a:schemeClr val="bg1"/>
                </a:solidFill>
              </a:rPr>
              <a:t>It simply means </a:t>
            </a:r>
          </a:p>
          <a:p>
            <a:pPr algn="ctr">
              <a:lnSpc>
                <a:spcPct val="150000"/>
              </a:lnSpc>
            </a:pPr>
            <a:r>
              <a:rPr lang="en-GB" sz="2800" b="1" dirty="0">
                <a:solidFill>
                  <a:srgbClr val="FF0000"/>
                </a:solidFill>
              </a:rPr>
              <a:t>less </a:t>
            </a:r>
          </a:p>
          <a:p>
            <a:pPr algn="ctr">
              <a:lnSpc>
                <a:spcPct val="150000"/>
              </a:lnSpc>
            </a:pPr>
            <a:r>
              <a:rPr lang="en-GB" sz="2800" dirty="0">
                <a:solidFill>
                  <a:srgbClr val="54BBD0"/>
                </a:solidFill>
              </a:rPr>
              <a:t>control </a:t>
            </a:r>
            <a:r>
              <a:rPr lang="en-GB" sz="2800" dirty="0">
                <a:solidFill>
                  <a:schemeClr val="bg1"/>
                </a:solidFill>
              </a:rPr>
              <a:t>over your offering </a:t>
            </a:r>
          </a:p>
          <a:p>
            <a:pPr algn="ctr">
              <a:lnSpc>
                <a:spcPct val="150000"/>
              </a:lnSpc>
            </a:pPr>
            <a:r>
              <a:rPr lang="en-GB" sz="2800" dirty="0">
                <a:solidFill>
                  <a:schemeClr val="bg1"/>
                </a:solidFill>
              </a:rPr>
              <a:t>and </a:t>
            </a:r>
            <a:r>
              <a:rPr lang="en-GB" sz="2800" dirty="0">
                <a:solidFill>
                  <a:srgbClr val="54BBD0"/>
                </a:solidFill>
              </a:rPr>
              <a:t>revenue</a:t>
            </a:r>
            <a:r>
              <a:rPr lang="en-GB" sz="2800" dirty="0">
                <a:solidFill>
                  <a:schemeClr val="bg1"/>
                </a:solidFill>
              </a:rPr>
              <a:t> growth potential 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0142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1849862"/>
            <a:ext cx="106553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800" dirty="0">
                <a:solidFill>
                  <a:srgbClr val="2A3E66"/>
                </a:solidFill>
                <a:latin typeface="Century Gothic" charset="0"/>
                <a:ea typeface="Calibri" charset="0"/>
                <a:cs typeface="Times New Roman" charset="0"/>
              </a:rPr>
              <a:t>Today</a:t>
            </a:r>
          </a:p>
          <a:p>
            <a:pPr algn="ctr">
              <a:lnSpc>
                <a:spcPct val="150000"/>
              </a:lnSpc>
            </a:pPr>
            <a:r>
              <a:rPr lang="en-GB" sz="2800" dirty="0">
                <a:solidFill>
                  <a:srgbClr val="FFFFFF"/>
                </a:solidFill>
                <a:latin typeface="Century Gothic" charset="0"/>
                <a:ea typeface="Calibri" charset="0"/>
                <a:cs typeface="Times New Roman" charset="0"/>
              </a:rPr>
              <a:t> there’s a simple way </a:t>
            </a:r>
          </a:p>
          <a:p>
            <a:pPr algn="ctr">
              <a:lnSpc>
                <a:spcPct val="150000"/>
              </a:lnSpc>
            </a:pPr>
            <a:r>
              <a:rPr lang="en-GB" sz="2800" dirty="0">
                <a:solidFill>
                  <a:srgbClr val="FFFFFF"/>
                </a:solidFill>
                <a:latin typeface="Century Gothic" charset="0"/>
                <a:ea typeface="Calibri" charset="0"/>
                <a:cs typeface="Times New Roman" charset="0"/>
              </a:rPr>
              <a:t>to build new revenue streams </a:t>
            </a:r>
          </a:p>
          <a:p>
            <a:pPr algn="ctr">
              <a:lnSpc>
                <a:spcPct val="150000"/>
              </a:lnSpc>
            </a:pPr>
            <a:r>
              <a:rPr lang="en-GB" sz="2800" dirty="0">
                <a:solidFill>
                  <a:srgbClr val="FFFFFF"/>
                </a:solidFill>
                <a:latin typeface="Century Gothic" charset="0"/>
                <a:ea typeface="Calibri" charset="0"/>
                <a:cs typeface="Times New Roman" charset="0"/>
              </a:rPr>
              <a:t>by delivering on-demand services </a:t>
            </a:r>
          </a:p>
          <a:p>
            <a:pPr algn="ctr">
              <a:lnSpc>
                <a:spcPct val="150000"/>
              </a:lnSpc>
            </a:pPr>
            <a:r>
              <a:rPr lang="en-GB" sz="2800" dirty="0">
                <a:solidFill>
                  <a:srgbClr val="FFFFFF"/>
                </a:solidFill>
                <a:latin typeface="Century Gothic" charset="0"/>
                <a:ea typeface="Calibri" charset="0"/>
                <a:cs typeface="Times New Roman" charset="0"/>
              </a:rPr>
              <a:t>a workspace operator </a:t>
            </a:r>
            <a:endParaRPr lang="en-US" sz="3600" dirty="0">
              <a:solidFill>
                <a:srgbClr val="000000"/>
              </a:solidFill>
              <a:latin typeface="Century Gothic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308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06700" y="1533436"/>
            <a:ext cx="68707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800" dirty="0">
                <a:solidFill>
                  <a:srgbClr val="54BBD0"/>
                </a:solidFill>
                <a:latin typeface="Century Gothic" charset="0"/>
                <a:ea typeface="Calibri" charset="0"/>
                <a:cs typeface="Times New Roman" charset="0"/>
              </a:rPr>
              <a:t>Connect</a:t>
            </a:r>
          </a:p>
          <a:p>
            <a:pPr algn="ctr">
              <a:lnSpc>
                <a:spcPct val="150000"/>
              </a:lnSpc>
            </a:pPr>
            <a:r>
              <a:rPr lang="en-GB" sz="2800" dirty="0">
                <a:solidFill>
                  <a:srgbClr val="FFFFFF"/>
                </a:solidFill>
                <a:latin typeface="Century Gothic" charset="0"/>
                <a:ea typeface="Calibri" charset="0"/>
                <a:cs typeface="Times New Roman" charset="0"/>
              </a:rPr>
              <a:t>your ICT management interface</a:t>
            </a:r>
          </a:p>
          <a:p>
            <a:pPr algn="ctr">
              <a:lnSpc>
                <a:spcPct val="150000"/>
              </a:lnSpc>
            </a:pPr>
            <a:r>
              <a:rPr lang="en-GB" sz="2800" dirty="0">
                <a:solidFill>
                  <a:srgbClr val="FFFFFF"/>
                </a:solidFill>
                <a:latin typeface="Century Gothic" charset="0"/>
                <a:ea typeface="Calibri" charset="0"/>
                <a:cs typeface="Times New Roman" charset="0"/>
              </a:rPr>
              <a:t>allows you take control of your offering and revenue with just a few clicks</a:t>
            </a:r>
          </a:p>
          <a:p>
            <a:pPr algn="ctr">
              <a:lnSpc>
                <a:spcPct val="150000"/>
              </a:lnSpc>
            </a:pPr>
            <a:r>
              <a:rPr lang="en-GB" sz="2800" dirty="0">
                <a:solidFill>
                  <a:srgbClr val="FFFFFF"/>
                </a:solidFill>
                <a:latin typeface="Century Gothic" charset="0"/>
                <a:ea typeface="Calibri" charset="0"/>
                <a:cs typeface="Times New Roman" charset="0"/>
              </a:rPr>
              <a:t>From your mobile app or browser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62562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On-demand ICT services, round-the clock monitoring and support</a:t>
            </a:r>
            <a:br>
              <a:rPr lang="en-US" dirty="0"/>
            </a:br>
            <a:r>
              <a:rPr lang="en-US" dirty="0"/>
              <a:t>for your customers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469264" y="1847329"/>
            <a:ext cx="10948036" cy="4388262"/>
            <a:chOff x="456564" y="1339329"/>
            <a:chExt cx="10948036" cy="4388262"/>
          </a:xfrm>
        </p:grpSpPr>
        <p:sp>
          <p:nvSpPr>
            <p:cNvPr id="6" name="Text Box 31"/>
            <p:cNvSpPr txBox="1"/>
            <p:nvPr/>
          </p:nvSpPr>
          <p:spPr>
            <a:xfrm>
              <a:off x="6489699" y="1339329"/>
              <a:ext cx="4914901" cy="4388262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GB" sz="400" dirty="0">
                  <a:solidFill>
                    <a:srgbClr val="767171"/>
                  </a:solidFill>
                  <a:effectLst/>
                  <a:latin typeface="Century Gothic" charset="0"/>
                  <a:ea typeface="Calibri" charset="0"/>
                  <a:cs typeface="Times New Roman" charset="0"/>
                </a:rPr>
                <a:t> </a:t>
              </a:r>
              <a:endParaRPr lang="en-US" sz="1200" dirty="0">
                <a:solidFill>
                  <a:srgbClr val="000000"/>
                </a:solidFill>
                <a:effectLst/>
                <a:latin typeface="Century Gothic" charset="0"/>
                <a:ea typeface="Calibri" charset="0"/>
                <a:cs typeface="Times New Roman" charset="0"/>
              </a:endParaRPr>
            </a:p>
            <a:p>
              <a:pPr marL="62865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900" kern="1200" dirty="0">
                  <a:solidFill>
                    <a:srgbClr val="6FC6D9"/>
                  </a:solidFill>
                  <a:effectLst/>
                  <a:latin typeface="Century Gothic" charset="0"/>
                  <a:ea typeface="Century Gothic" charset="0"/>
                  <a:cs typeface="Century Gothic" charset="0"/>
                </a:rPr>
                <a:t>ON-DEMAND SCALABLE BANDWIDTH</a:t>
              </a:r>
              <a:endParaRPr lang="en-US" sz="1200" dirty="0">
                <a:effectLst/>
                <a:latin typeface="Times New Roman" charset="0"/>
                <a:ea typeface="Times New Roman" charset="0"/>
              </a:endParaRPr>
            </a:p>
            <a:p>
              <a:pPr marL="62865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900" kern="1200" dirty="0">
                  <a:solidFill>
                    <a:srgbClr val="FFFFFF"/>
                  </a:solidFill>
                  <a:effectLst/>
                  <a:latin typeface="Century Gothic" charset="0"/>
                  <a:ea typeface="Century Gothic" charset="0"/>
                  <a:cs typeface="Century Gothic" charset="0"/>
                </a:rPr>
                <a:t>Access dedicated or shared superfast business grade bandwidth with on-demand scale up and down capability. Define your own packages and set corresponding limits. </a:t>
              </a:r>
              <a:endParaRPr lang="en-US" sz="1200" dirty="0">
                <a:effectLst/>
                <a:latin typeface="Times New Roman" charset="0"/>
                <a:ea typeface="Times New Roman" charset="0"/>
              </a:endParaRPr>
            </a:p>
            <a:p>
              <a:pPr marL="628650" marR="0">
                <a:spcBef>
                  <a:spcPts val="0"/>
                </a:spcBef>
                <a:spcAft>
                  <a:spcPts val="0"/>
                </a:spcAft>
              </a:pPr>
              <a:r>
                <a:rPr lang="en-GB" sz="1050" dirty="0">
                  <a:solidFill>
                    <a:srgbClr val="767171"/>
                  </a:solidFill>
                  <a:effectLst/>
                  <a:latin typeface="Century Gothic" charset="0"/>
                  <a:ea typeface="Calibri" charset="0"/>
                  <a:cs typeface="Times New Roman" charset="0"/>
                </a:rPr>
                <a:t> </a:t>
              </a:r>
              <a:endParaRPr lang="en-US" sz="1200" dirty="0">
                <a:solidFill>
                  <a:srgbClr val="000000"/>
                </a:solidFill>
                <a:effectLst/>
                <a:latin typeface="Century Gothic" charset="0"/>
                <a:ea typeface="Calibri" charset="0"/>
                <a:cs typeface="Times New Roman" charset="0"/>
              </a:endParaRPr>
            </a:p>
            <a:p>
              <a:pPr marL="62865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900" kern="1200" dirty="0">
                  <a:solidFill>
                    <a:srgbClr val="6FC6D9"/>
                  </a:solidFill>
                  <a:effectLst/>
                  <a:latin typeface="Century Gothic" charset="0"/>
                  <a:ea typeface="Century Gothic" charset="0"/>
                  <a:cs typeface="Century Gothic" charset="0"/>
                </a:rPr>
                <a:t>SECURED WIRELESS or WIRED OPTIONS</a:t>
              </a:r>
              <a:endParaRPr lang="en-US" sz="1200" dirty="0">
                <a:effectLst/>
                <a:latin typeface="Times New Roman" charset="0"/>
                <a:ea typeface="Times New Roman" charset="0"/>
              </a:endParaRPr>
            </a:p>
            <a:p>
              <a:pPr marL="62865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900" kern="1200" dirty="0">
                  <a:solidFill>
                    <a:srgbClr val="FFFFFF"/>
                  </a:solidFill>
                  <a:effectLst/>
                  <a:latin typeface="Century Gothic" charset="0"/>
                  <a:ea typeface="Century Gothic" charset="0"/>
                  <a:cs typeface="Century Gothic" charset="0"/>
                </a:rPr>
                <a:t>Customers can choose the best options for their business. Performance is assured across multiple users and devices. With Secure Wi-Fi, you can ensure global roaming across sites.</a:t>
              </a:r>
              <a:endParaRPr lang="en-US" sz="1200" dirty="0">
                <a:effectLst/>
                <a:latin typeface="Times New Roman" charset="0"/>
                <a:ea typeface="Times New Roman" charset="0"/>
              </a:endParaRPr>
            </a:p>
            <a:p>
              <a:pPr marL="62865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767171"/>
                  </a:solidFill>
                  <a:effectLst/>
                  <a:latin typeface="Century Gothic" charset="0"/>
                  <a:ea typeface="Calibri" charset="0"/>
                  <a:cs typeface="Times New Roman" charset="0"/>
                </a:rPr>
                <a:t> </a:t>
              </a:r>
              <a:endParaRPr lang="en-US" sz="1200" dirty="0">
                <a:solidFill>
                  <a:srgbClr val="000000"/>
                </a:solidFill>
                <a:effectLst/>
                <a:latin typeface="Century Gothic" charset="0"/>
                <a:ea typeface="Calibri" charset="0"/>
                <a:cs typeface="Times New Roman" charset="0"/>
              </a:endParaRPr>
            </a:p>
            <a:p>
              <a:pPr marL="62865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900" kern="1200" dirty="0">
                  <a:solidFill>
                    <a:srgbClr val="6FC6D9"/>
                  </a:solidFill>
                  <a:effectLst/>
                  <a:latin typeface="Century Gothic" charset="0"/>
                  <a:ea typeface="Century Gothic" charset="0"/>
                  <a:cs typeface="Century Gothic" charset="0"/>
                </a:rPr>
                <a:t>ENTERPRISE GRADE UNIFIED COMMUNICATIONS</a:t>
              </a:r>
              <a:endParaRPr lang="en-US" sz="1200" dirty="0">
                <a:effectLst/>
                <a:latin typeface="Times New Roman" charset="0"/>
                <a:ea typeface="Times New Roman" charset="0"/>
              </a:endParaRPr>
            </a:p>
            <a:p>
              <a:pPr marL="62865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900" kern="1200" dirty="0">
                  <a:solidFill>
                    <a:srgbClr val="FFFFFF"/>
                  </a:solidFill>
                  <a:effectLst/>
                  <a:latin typeface="Century Gothic" charset="0"/>
                  <a:ea typeface="Century Gothic" charset="0"/>
                  <a:cs typeface="Century Gothic" charset="0"/>
                </a:rPr>
                <a:t>Feature rich unified comms from your desk phone with access to enterprise grade call recording, hunt groups and IVR. Browser based soft phone for keeping customers mobile.</a:t>
              </a:r>
              <a:endParaRPr lang="en-US" sz="1200" dirty="0">
                <a:effectLst/>
                <a:latin typeface="Times New Roman" charset="0"/>
                <a:ea typeface="Times New Roman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767171"/>
                  </a:solidFill>
                  <a:effectLst/>
                  <a:latin typeface="Century Gothic" charset="0"/>
                  <a:ea typeface="Calibri" charset="0"/>
                  <a:cs typeface="Times New Roman" charset="0"/>
                </a:rPr>
                <a:t> </a:t>
              </a:r>
              <a:endParaRPr lang="en-US" sz="1200" dirty="0">
                <a:solidFill>
                  <a:srgbClr val="000000"/>
                </a:solidFill>
                <a:effectLst/>
                <a:latin typeface="Century Gothic" charset="0"/>
                <a:ea typeface="Calibri" charset="0"/>
                <a:cs typeface="Times New Roman" charset="0"/>
              </a:endParaRPr>
            </a:p>
            <a:p>
              <a:pPr marL="62865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900" kern="1200" dirty="0">
                  <a:solidFill>
                    <a:srgbClr val="6FC6D9"/>
                  </a:solidFill>
                  <a:effectLst/>
                  <a:latin typeface="Century Gothic" charset="0"/>
                  <a:ea typeface="Century Gothic" charset="0"/>
                  <a:cs typeface="Century Gothic" charset="0"/>
                </a:rPr>
                <a:t>ROUND THE CLOCK NETWORK MONITORING SUPPORT</a:t>
              </a:r>
              <a:endParaRPr lang="en-US" sz="1200" dirty="0">
                <a:effectLst/>
                <a:latin typeface="Times New Roman" charset="0"/>
                <a:ea typeface="Times New Roman" charset="0"/>
              </a:endParaRPr>
            </a:p>
            <a:p>
              <a:pPr marL="62865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900" kern="1200" dirty="0">
                  <a:solidFill>
                    <a:srgbClr val="FFFFFF"/>
                  </a:solidFill>
                  <a:effectLst/>
                  <a:latin typeface="Century Gothic" charset="0"/>
                  <a:ea typeface="Century Gothic" charset="0"/>
                  <a:cs typeface="Century Gothic" charset="0"/>
                </a:rPr>
                <a:t>Our 24hour Network Operation Centre (NOC) proactively monitor services to ensure performance and availability. Dedicated backup is put in place to minimize any unpredicted issues, limiting service disruption. </a:t>
              </a:r>
              <a:endParaRPr lang="en-US" sz="1200" dirty="0">
                <a:effectLst/>
                <a:latin typeface="Times New Roman" charset="0"/>
                <a:ea typeface="Times New Roman" charset="0"/>
              </a:endParaRPr>
            </a:p>
            <a:p>
              <a:pPr marL="62865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900" kern="1200" dirty="0">
                  <a:solidFill>
                    <a:srgbClr val="767171"/>
                  </a:solidFill>
                  <a:effectLst/>
                  <a:latin typeface="Century Gothic" charset="0"/>
                  <a:ea typeface="Century Gothic" charset="0"/>
                  <a:cs typeface="Century Gothic" charset="0"/>
                </a:rPr>
                <a:t> </a:t>
              </a:r>
              <a:endParaRPr lang="en-US" sz="1200" dirty="0">
                <a:effectLst/>
                <a:latin typeface="Times New Roman" charset="0"/>
                <a:ea typeface="Times New Roman" charset="0"/>
              </a:endParaRPr>
            </a:p>
            <a:p>
              <a:pPr marL="62865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900" kern="1200" dirty="0">
                  <a:solidFill>
                    <a:srgbClr val="6FC6D9"/>
                  </a:solidFill>
                  <a:effectLst/>
                  <a:latin typeface="Century Gothic" charset="0"/>
                  <a:ea typeface="Century Gothic" charset="0"/>
                  <a:cs typeface="Century Gothic" charset="0"/>
                </a:rPr>
                <a:t>SUPPORT</a:t>
              </a:r>
              <a:endParaRPr lang="en-US" sz="1200" dirty="0">
                <a:effectLst/>
                <a:latin typeface="Times New Roman" charset="0"/>
                <a:ea typeface="Times New Roman" charset="0"/>
              </a:endParaRPr>
            </a:p>
            <a:p>
              <a:pPr marL="62865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900" kern="1200" dirty="0">
                  <a:solidFill>
                    <a:srgbClr val="FFFFFF"/>
                  </a:solidFill>
                  <a:effectLst/>
                  <a:latin typeface="Century Gothic" charset="0"/>
                  <a:ea typeface="Century Gothic" charset="0"/>
                  <a:cs typeface="Century Gothic" charset="0"/>
                </a:rPr>
                <a:t>You and your customers can get support when you need via live chat and your Connect portal, or through an extensive online knowledge base. </a:t>
              </a:r>
              <a:endParaRPr lang="en-US" sz="1200" dirty="0">
                <a:effectLst/>
                <a:latin typeface="Times New Roman" charset="0"/>
                <a:ea typeface="Times New Roman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rgbClr val="000000"/>
                  </a:solidFill>
                  <a:effectLst/>
                  <a:latin typeface="Century Gothic" charset="0"/>
                  <a:ea typeface="Calibri" charset="0"/>
                  <a:cs typeface="Times New Roman" charset="0"/>
                </a:rPr>
                <a:t> </a:t>
              </a: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489699" y="4664106"/>
              <a:ext cx="344805" cy="345435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564127" y="1446908"/>
              <a:ext cx="228600" cy="321306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5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489699" y="2361507"/>
              <a:ext cx="367665" cy="294001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6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564127" y="3052614"/>
              <a:ext cx="304800" cy="266696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489699" y="3908232"/>
              <a:ext cx="347345" cy="345435"/>
            </a:xfrm>
            <a:prstGeom prst="rect">
              <a:avLst/>
            </a:prstGeom>
          </p:spPr>
        </p:pic>
        <p:sp>
          <p:nvSpPr>
            <p:cNvPr id="12" name="Text Box 31"/>
            <p:cNvSpPr txBox="1"/>
            <p:nvPr/>
          </p:nvSpPr>
          <p:spPr>
            <a:xfrm>
              <a:off x="456564" y="1442520"/>
              <a:ext cx="5791835" cy="3952614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GB" sz="1300" dirty="0">
                  <a:solidFill>
                    <a:srgbClr val="6FC6D9"/>
                  </a:solidFill>
                  <a:effectLst/>
                  <a:latin typeface="Century Gothic" charset="0"/>
                  <a:ea typeface="Calibri" charset="0"/>
                  <a:cs typeface="Times New Roman" charset="0"/>
                </a:rPr>
                <a:t>IT and comms services automation  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GB" sz="400" dirty="0">
                  <a:solidFill>
                    <a:srgbClr val="6FC6D9"/>
                  </a:solidFill>
                  <a:effectLst/>
                  <a:latin typeface="Century Gothic" charset="0"/>
                  <a:ea typeface="Calibri" charset="0"/>
                  <a:cs typeface="Times New Roman" charset="0"/>
                </a:rPr>
                <a:t> </a:t>
              </a:r>
              <a:endParaRPr lang="en-US" sz="1200" dirty="0">
                <a:solidFill>
                  <a:srgbClr val="000000"/>
                </a:solidFill>
                <a:effectLst/>
                <a:latin typeface="Century Gothic" charset="0"/>
                <a:ea typeface="Calibri" charset="0"/>
                <a:cs typeface="Times New Roman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GB" sz="1000" dirty="0">
                  <a:solidFill>
                    <a:srgbClr val="E8E5D4"/>
                  </a:solidFill>
                  <a:effectLst/>
                  <a:latin typeface="Century Gothic" charset="0"/>
                  <a:ea typeface="Calibri" charset="0"/>
                  <a:cs typeface="Times New Roman" charset="0"/>
                </a:rPr>
                <a:t>Helping you take control of your comms room, package and deliver on-demand services</a:t>
              </a:r>
              <a:endParaRPr lang="en-US" sz="1200" dirty="0">
                <a:solidFill>
                  <a:srgbClr val="000000"/>
                </a:solidFill>
                <a:effectLst/>
                <a:latin typeface="Century Gothic" charset="0"/>
                <a:ea typeface="Calibri" charset="0"/>
                <a:cs typeface="Times New Roman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GB" sz="400" dirty="0">
                  <a:solidFill>
                    <a:srgbClr val="E8E5D4"/>
                  </a:solidFill>
                  <a:effectLst/>
                  <a:latin typeface="Century Gothic" charset="0"/>
                  <a:ea typeface="Calibri" charset="0"/>
                  <a:cs typeface="Times New Roman" charset="0"/>
                </a:rPr>
                <a:t> </a:t>
              </a:r>
              <a:endParaRPr lang="en-US" sz="1200" dirty="0">
                <a:solidFill>
                  <a:srgbClr val="000000"/>
                </a:solidFill>
                <a:effectLst/>
                <a:latin typeface="Century Gothic" charset="0"/>
                <a:ea typeface="Calibri" charset="0"/>
                <a:cs typeface="Times New Roman" charset="0"/>
              </a:endParaRPr>
            </a:p>
            <a:p>
              <a:pPr marL="0" marR="0">
                <a:lnSpc>
                  <a:spcPts val="125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950" dirty="0">
                  <a:solidFill>
                    <a:srgbClr val="FFFFFF"/>
                  </a:solidFill>
                  <a:effectLst/>
                  <a:latin typeface="Century Gothic" charset="0"/>
                  <a:ea typeface="Calibri" charset="0"/>
                  <a:cs typeface="Times New Roman" charset="0"/>
                </a:rPr>
                <a:t>Connect is an intuitive web and mobile based app interface available at operator and customer level, providing control and easy management of on-demand IT and unified comms services.</a:t>
              </a:r>
              <a:endParaRPr lang="en-US" sz="1200" dirty="0">
                <a:solidFill>
                  <a:srgbClr val="000000"/>
                </a:solidFill>
                <a:effectLst/>
                <a:latin typeface="Century Gothic" charset="0"/>
                <a:ea typeface="Calibri" charset="0"/>
                <a:cs typeface="Times New Roman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2000" dirty="0">
                  <a:solidFill>
                    <a:srgbClr val="767171"/>
                  </a:solidFill>
                  <a:effectLst/>
                  <a:latin typeface="Century Gothic" charset="0"/>
                  <a:ea typeface="Calibri" charset="0"/>
                  <a:cs typeface="Times New Roman" charset="0"/>
                </a:rPr>
                <a:t> </a:t>
              </a:r>
              <a:endParaRPr lang="en-US" sz="1200" dirty="0">
                <a:solidFill>
                  <a:srgbClr val="000000"/>
                </a:solidFill>
                <a:effectLst/>
                <a:latin typeface="Century Gothic" charset="0"/>
                <a:ea typeface="Calibri" charset="0"/>
                <a:cs typeface="Times New Roman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GB" sz="1300" dirty="0">
                  <a:solidFill>
                    <a:srgbClr val="6FC6D9"/>
                  </a:solidFill>
                  <a:effectLst/>
                  <a:latin typeface="Century Gothic" charset="0"/>
                  <a:ea typeface="Calibri" charset="0"/>
                  <a:cs typeface="Times New Roman" charset="0"/>
                </a:rPr>
                <a:t>Comms room management</a:t>
              </a:r>
              <a:endParaRPr lang="en-US" sz="1200" dirty="0">
                <a:solidFill>
                  <a:srgbClr val="000000"/>
                </a:solidFill>
                <a:effectLst/>
                <a:latin typeface="Century Gothic" charset="0"/>
                <a:ea typeface="Calibri" charset="0"/>
                <a:cs typeface="Times New Roman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GB" sz="400" dirty="0">
                  <a:solidFill>
                    <a:srgbClr val="6FC6D9"/>
                  </a:solidFill>
                  <a:effectLst/>
                  <a:latin typeface="Century Gothic" charset="0"/>
                  <a:ea typeface="Calibri" charset="0"/>
                  <a:cs typeface="Times New Roman" charset="0"/>
                </a:rPr>
                <a:t> </a:t>
              </a:r>
              <a:endParaRPr lang="en-US" sz="1200" dirty="0">
                <a:solidFill>
                  <a:srgbClr val="000000"/>
                </a:solidFill>
                <a:effectLst/>
                <a:latin typeface="Century Gothic" charset="0"/>
                <a:ea typeface="Calibri" charset="0"/>
                <a:cs typeface="Times New Roman" charset="0"/>
              </a:endParaRPr>
            </a:p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1000" dirty="0">
                  <a:solidFill>
                    <a:srgbClr val="E8E5D4"/>
                  </a:solidFill>
                  <a:effectLst/>
                  <a:latin typeface="Century Gothic" charset="0"/>
                  <a:ea typeface="Calibri" charset="0"/>
                  <a:cs typeface="Times New Roman" charset="0"/>
                </a:rPr>
                <a:t>Trading physical presence for a digital console is well worth it</a:t>
              </a:r>
              <a:endParaRPr lang="en-US" sz="1200" dirty="0">
                <a:solidFill>
                  <a:srgbClr val="000000"/>
                </a:solidFill>
                <a:effectLst/>
                <a:latin typeface="Century Gothic" charset="0"/>
                <a:ea typeface="Calibri" charset="0"/>
                <a:cs typeface="Times New Roman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GB" sz="300" dirty="0">
                  <a:solidFill>
                    <a:srgbClr val="767171"/>
                  </a:solidFill>
                  <a:effectLst/>
                  <a:latin typeface="Century Gothic" charset="0"/>
                  <a:ea typeface="Calibri" charset="0"/>
                  <a:cs typeface="Times New Roman" charset="0"/>
                </a:rPr>
                <a:t> </a:t>
              </a:r>
              <a:endParaRPr lang="en-US" sz="1200" dirty="0">
                <a:solidFill>
                  <a:srgbClr val="000000"/>
                </a:solidFill>
                <a:effectLst/>
                <a:latin typeface="Century Gothic" charset="0"/>
                <a:ea typeface="Calibri" charset="0"/>
                <a:cs typeface="Times New Roman" charset="0"/>
              </a:endParaRPr>
            </a:p>
            <a:p>
              <a:pPr marL="0" marR="0">
                <a:lnSpc>
                  <a:spcPts val="125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950" dirty="0">
                  <a:solidFill>
                    <a:srgbClr val="FFFFFF"/>
                  </a:solidFill>
                  <a:effectLst/>
                  <a:latin typeface="Century Gothic" charset="0"/>
                  <a:ea typeface="Calibri" charset="0"/>
                  <a:cs typeface="Times New Roman" charset="0"/>
                </a:rPr>
                <a:t>There is no longer a need for you to go into the comms room, as you can use a graphical representation of your site to connect your customers with the right networking, connectivity and unified coms services.   </a:t>
              </a:r>
              <a:endParaRPr lang="en-US" sz="1200" dirty="0">
                <a:solidFill>
                  <a:srgbClr val="000000"/>
                </a:solidFill>
                <a:effectLst/>
                <a:latin typeface="Century Gothic" charset="0"/>
                <a:ea typeface="Calibri" charset="0"/>
                <a:cs typeface="Times New Roman" charset="0"/>
              </a:endParaRPr>
            </a:p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1800" dirty="0">
                  <a:solidFill>
                    <a:srgbClr val="767171"/>
                  </a:solidFill>
                  <a:effectLst/>
                  <a:latin typeface="Century Gothic" charset="0"/>
                  <a:ea typeface="Calibri" charset="0"/>
                  <a:cs typeface="Times New Roman" charset="0"/>
                </a:rPr>
                <a:t> </a:t>
              </a:r>
              <a:endParaRPr lang="en-US" sz="1200" dirty="0">
                <a:solidFill>
                  <a:srgbClr val="000000"/>
                </a:solidFill>
                <a:effectLst/>
                <a:latin typeface="Century Gothic" charset="0"/>
                <a:ea typeface="Calibri" charset="0"/>
                <a:cs typeface="Times New Roman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GB" sz="1300" dirty="0">
                  <a:solidFill>
                    <a:srgbClr val="6FC6D9"/>
                  </a:solidFill>
                  <a:effectLst/>
                  <a:latin typeface="Century Gothic" charset="0"/>
                  <a:ea typeface="Calibri" charset="0"/>
                  <a:cs typeface="Times New Roman" charset="0"/>
                </a:rPr>
                <a:t>Real-time service orchestration and delivery</a:t>
              </a:r>
              <a:endParaRPr lang="en-US" sz="1200" dirty="0">
                <a:solidFill>
                  <a:srgbClr val="000000"/>
                </a:solidFill>
                <a:effectLst/>
                <a:latin typeface="Century Gothic" charset="0"/>
                <a:ea typeface="Calibri" charset="0"/>
                <a:cs typeface="Times New Roman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GB" sz="400" dirty="0">
                  <a:solidFill>
                    <a:srgbClr val="E8E5D4"/>
                  </a:solidFill>
                  <a:effectLst/>
                  <a:latin typeface="Century Gothic" charset="0"/>
                  <a:ea typeface="Calibri" charset="0"/>
                  <a:cs typeface="Times New Roman" charset="0"/>
                </a:rPr>
                <a:t> </a:t>
              </a:r>
              <a:endParaRPr lang="en-US" sz="1200" dirty="0">
                <a:solidFill>
                  <a:srgbClr val="000000"/>
                </a:solidFill>
                <a:effectLst/>
                <a:latin typeface="Century Gothic" charset="0"/>
                <a:ea typeface="Calibri" charset="0"/>
                <a:cs typeface="Times New Roman" charset="0"/>
              </a:endParaRPr>
            </a:p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1000" dirty="0">
                  <a:solidFill>
                    <a:srgbClr val="E8E5D4"/>
                  </a:solidFill>
                  <a:effectLst/>
                  <a:latin typeface="Century Gothic" charset="0"/>
                  <a:ea typeface="Calibri" charset="0"/>
                  <a:cs typeface="Times New Roman" charset="0"/>
                </a:rPr>
                <a:t>Your customers expect an easy way to order and consume services</a:t>
              </a:r>
              <a:endParaRPr lang="en-US" sz="1200" dirty="0">
                <a:solidFill>
                  <a:srgbClr val="000000"/>
                </a:solidFill>
                <a:effectLst/>
                <a:latin typeface="Century Gothic" charset="0"/>
                <a:ea typeface="Calibri" charset="0"/>
                <a:cs typeface="Times New Roman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GB" sz="400" dirty="0">
                  <a:solidFill>
                    <a:srgbClr val="767171"/>
                  </a:solidFill>
                  <a:effectLst/>
                  <a:latin typeface="Century Gothic" charset="0"/>
                  <a:ea typeface="Calibri" charset="0"/>
                  <a:cs typeface="Times New Roman" charset="0"/>
                </a:rPr>
                <a:t> </a:t>
              </a:r>
              <a:endParaRPr lang="en-US" sz="1200" dirty="0">
                <a:solidFill>
                  <a:srgbClr val="000000"/>
                </a:solidFill>
                <a:effectLst/>
                <a:latin typeface="Century Gothic" charset="0"/>
                <a:ea typeface="Calibri" charset="0"/>
                <a:cs typeface="Times New Roman" charset="0"/>
              </a:endParaRPr>
            </a:p>
            <a:p>
              <a:pPr marL="0" marR="0">
                <a:lnSpc>
                  <a:spcPts val="125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950" dirty="0">
                  <a:solidFill>
                    <a:srgbClr val="FFFFFF"/>
                  </a:solidFill>
                  <a:effectLst/>
                  <a:latin typeface="Century Gothic" charset="0"/>
                  <a:ea typeface="Calibri" charset="0"/>
                  <a:cs typeface="Times New Roman" charset="0"/>
                </a:rPr>
                <a:t>You can access out of the box, multi-tenant solutions for delivery of secure, on-demand ICT services. Service provisioning, management and billing is fully automated to ensure a great customer experience.</a:t>
              </a:r>
              <a:endParaRPr lang="en-US" sz="1200" dirty="0">
                <a:solidFill>
                  <a:srgbClr val="000000"/>
                </a:solidFill>
                <a:effectLst/>
                <a:latin typeface="Century Gothic" charset="0"/>
                <a:ea typeface="Calibri" charset="0"/>
                <a:cs typeface="Times New Roman" charset="0"/>
              </a:endParaRPr>
            </a:p>
          </p:txBody>
        </p:sp>
      </p:grpSp>
      <p:cxnSp>
        <p:nvCxnSpPr>
          <p:cNvPr id="4" name="Straight Connector 3"/>
          <p:cNvCxnSpPr/>
          <p:nvPr/>
        </p:nvCxnSpPr>
        <p:spPr>
          <a:xfrm>
            <a:off x="6311899" y="1860029"/>
            <a:ext cx="0" cy="394387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1913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Connect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900" dirty="0"/>
              <a:t>Web-Based App</a:t>
            </a:r>
          </a:p>
        </p:txBody>
      </p:sp>
    </p:spTree>
    <p:extLst>
      <p:ext uri="{BB962C8B-B14F-4D97-AF65-F5344CB8AC3E}">
        <p14:creationId xmlns:p14="http://schemas.microsoft.com/office/powerpoint/2010/main" val="922829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20793" y="367160"/>
            <a:ext cx="9189797" cy="686940"/>
          </a:xfrm>
        </p:spPr>
        <p:txBody>
          <a:bodyPr>
            <a:noAutofit/>
          </a:bodyPr>
          <a:lstStyle/>
          <a:p>
            <a:r>
              <a:rPr lang="en-US" dirty="0"/>
              <a:t>Connect – Web Based App</a:t>
            </a:r>
            <a:br>
              <a:rPr lang="en-US" dirty="0"/>
            </a:br>
            <a:r>
              <a:rPr lang="en-US" sz="800" dirty="0"/>
              <a:t>________________________________________________________________________________</a:t>
            </a:r>
            <a:br>
              <a:rPr lang="en-US" dirty="0"/>
            </a:br>
            <a:r>
              <a:rPr lang="en-US" sz="1100" dirty="0">
                <a:solidFill>
                  <a:srgbClr val="2A3E66"/>
                </a:solidFill>
                <a:hlinkClick r:id="rId2"/>
              </a:rPr>
              <a:t>Login to Connect</a:t>
            </a:r>
            <a:r>
              <a:rPr lang="en-US" sz="1100" dirty="0">
                <a:solidFill>
                  <a:srgbClr val="2A3E66"/>
                </a:solidFill>
              </a:rPr>
              <a:t>|  Knowledge Base </a:t>
            </a:r>
            <a:r>
              <a:rPr lang="en-US" sz="1100" dirty="0">
                <a:solidFill>
                  <a:srgbClr val="2A3E66"/>
                </a:solidFill>
                <a:hlinkClick r:id="rId3"/>
              </a:rPr>
              <a:t>Operators </a:t>
            </a:r>
            <a:r>
              <a:rPr lang="en-US" sz="1100" dirty="0">
                <a:solidFill>
                  <a:srgbClr val="2A3E66"/>
                </a:solidFill>
              </a:rPr>
              <a:t> |   </a:t>
            </a:r>
            <a:r>
              <a:rPr lang="en-US" sz="1100" dirty="0">
                <a:solidFill>
                  <a:srgbClr val="2A3E66"/>
                </a:solidFill>
                <a:hlinkClick r:id="rId4"/>
              </a:rPr>
              <a:t>Members</a:t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841499" y="1786235"/>
            <a:ext cx="1007362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Easily set up, manage, monitor and report on all your technology services</a:t>
            </a:r>
          </a:p>
          <a:p>
            <a:pPr marL="285750" indent="-285750">
              <a:lnSpc>
                <a:spcPct val="200000"/>
              </a:lnSpc>
              <a:buFont typeface="Arial" charset="0"/>
              <a:buChar char="•"/>
            </a:pPr>
            <a:endParaRPr lang="en-US" sz="1400" dirty="0">
              <a:solidFill>
                <a:srgbClr val="2A3E66"/>
              </a:solidFill>
            </a:endParaRPr>
          </a:p>
          <a:p>
            <a:pPr marL="285750" indent="-285750">
              <a:lnSpc>
                <a:spcPct val="20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Review Cases -  existing and past support cases – and Tasks - a list of tasks that Connect has been set </a:t>
            </a:r>
          </a:p>
          <a:p>
            <a:pPr marL="285750" indent="-285750">
              <a:lnSpc>
                <a:spcPct val="20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View the bandwidth usage of your company and better plan capacity</a:t>
            </a:r>
          </a:p>
          <a:p>
            <a:pPr marL="285750" indent="-285750">
              <a:lnSpc>
                <a:spcPct val="20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Make external calls directly through your browser using the Softphone</a:t>
            </a:r>
          </a:p>
          <a:p>
            <a:pPr marL="285750" indent="-285750">
              <a:lnSpc>
                <a:spcPct val="20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Find users, cases, and phone numbers easily</a:t>
            </a:r>
          </a:p>
          <a:p>
            <a:pPr marL="285750" indent="-285750">
              <a:lnSpc>
                <a:spcPct val="20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Access premium telephony features – call conferencing, call recording, auto-attendant</a:t>
            </a:r>
          </a:p>
          <a:p>
            <a:pPr marL="285750" indent="-285750">
              <a:lnSpc>
                <a:spcPct val="200000"/>
              </a:lnSpc>
              <a:buFont typeface="Arial" charset="0"/>
              <a:buChar char="•"/>
            </a:pPr>
            <a:r>
              <a:rPr lang="en-US" sz="1400" dirty="0">
                <a:solidFill>
                  <a:srgbClr val="2A3E66"/>
                </a:solidFill>
              </a:rPr>
              <a:t>Get your authorisation code for use of handsets set out in communal/ shared areas of your workspace</a:t>
            </a:r>
          </a:p>
        </p:txBody>
      </p:sp>
    </p:spTree>
    <p:extLst>
      <p:ext uri="{BB962C8B-B14F-4D97-AF65-F5344CB8AC3E}">
        <p14:creationId xmlns:p14="http://schemas.microsoft.com/office/powerpoint/2010/main" val="1958029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Meet Connect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500" dirty="0"/>
              <a:t>The Mobile App</a:t>
            </a:r>
          </a:p>
        </p:txBody>
      </p:sp>
    </p:spTree>
    <p:extLst>
      <p:ext uri="{BB962C8B-B14F-4D97-AF65-F5344CB8AC3E}">
        <p14:creationId xmlns:p14="http://schemas.microsoft.com/office/powerpoint/2010/main" val="80232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ssensys Colors">
      <a:dk1>
        <a:srgbClr val="000000"/>
      </a:dk1>
      <a:lt1>
        <a:srgbClr val="FFFFFF"/>
      </a:lt1>
      <a:dk2>
        <a:srgbClr val="2A3E66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58B2D0756BAE4493407D702A10FC8C" ma:contentTypeVersion="7" ma:contentTypeDescription="Create a new document." ma:contentTypeScope="" ma:versionID="036b92a7bd8dcaaf3fa9adf935671e63">
  <xsd:schema xmlns:xsd="http://www.w3.org/2001/XMLSchema" xmlns:xs="http://www.w3.org/2001/XMLSchema" xmlns:p="http://schemas.microsoft.com/office/2006/metadata/properties" xmlns:ns2="65796ad5-990d-43f4-9f31-5cf68592c996" xmlns:ns3="17dcd78a-93f4-49cd-a296-b5db1eff7ca7" targetNamespace="http://schemas.microsoft.com/office/2006/metadata/properties" ma:root="true" ma:fieldsID="3db5f1d75b38f217061edbd52da53f0c" ns2:_="" ns3:_="">
    <xsd:import namespace="65796ad5-990d-43f4-9f31-5cf68592c996"/>
    <xsd:import namespace="17dcd78a-93f4-49cd-a296-b5db1eff7ca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796ad5-990d-43f4-9f31-5cf68592c99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dcd78a-93f4-49cd-a296-b5db1eff7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F60A026-E3D4-44AB-8C5A-3C0522C3307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CDE0C38-DC6E-4D36-8C87-179345A7720E}">
  <ds:schemaRefs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17dcd78a-93f4-49cd-a296-b5db1eff7ca7"/>
    <ds:schemaRef ds:uri="http://schemas.openxmlformats.org/package/2006/metadata/core-properties"/>
    <ds:schemaRef ds:uri="65796ad5-990d-43f4-9f31-5cf68592c996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278F4F8-2107-479E-B5D3-843F2C438F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5796ad5-990d-43f4-9f31-5cf68592c996"/>
    <ds:schemaRef ds:uri="17dcd78a-93f4-49cd-a296-b5db1eff7c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7137</TotalTime>
  <Words>1090</Words>
  <Application>Microsoft Office PowerPoint</Application>
  <PresentationFormat>Widescreen</PresentationFormat>
  <Paragraphs>257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Century Gothic</vt:lpstr>
      <vt:lpstr>Times New Roman</vt:lpstr>
      <vt:lpstr>Office Theme</vt:lpstr>
      <vt:lpstr>Unlocking value</vt:lpstr>
      <vt:lpstr>PowerPoint Presentation</vt:lpstr>
      <vt:lpstr>PowerPoint Presentation</vt:lpstr>
      <vt:lpstr>PowerPoint Presentation</vt:lpstr>
      <vt:lpstr>PowerPoint Presentation</vt:lpstr>
      <vt:lpstr>On-demand ICT services, round-the clock monitoring and support for your customers</vt:lpstr>
      <vt:lpstr>Connect</vt:lpstr>
      <vt:lpstr>Connect – Web Based App ________________________________________________________________________________ Login to Connect|  Knowledge Base Operators  |   Members </vt:lpstr>
      <vt:lpstr>Meet Connect</vt:lpstr>
      <vt:lpstr>Connect – Mobile Based App ____________________________________________________________________________________ Download the mobile app for iOS or Android </vt:lpstr>
      <vt:lpstr>Premium</vt:lpstr>
      <vt:lpstr>Soft Phone</vt:lpstr>
      <vt:lpstr>Soft Phone for members __________________________________________________________ Knowledge Base Operators  |   Members  </vt:lpstr>
      <vt:lpstr>Hunt Groups</vt:lpstr>
      <vt:lpstr>Hunt Groups for members _______________________________________________________________ Knowledge Base Operators  |   Members  </vt:lpstr>
      <vt:lpstr>Authorised dialing</vt:lpstr>
      <vt:lpstr>Authorisation Code Dialling for members __________________________________________________________________________________________________ Knowledge Base Operators  |   Members  </vt:lpstr>
      <vt:lpstr>QR Code Handset Login</vt:lpstr>
      <vt:lpstr>QR Code Handset Login for members __________________________________________________________________________________________________ Knowledge Base Operators  |   Members  </vt:lpstr>
      <vt:lpstr>Premium</vt:lpstr>
      <vt:lpstr>Conference bridge</vt:lpstr>
      <vt:lpstr>Call conferencing for members __________________________________________________________________________________________________ Knowledge Base Operators  |   Members  </vt:lpstr>
      <vt:lpstr>Auto attendant</vt:lpstr>
      <vt:lpstr>Auto attendant for members __________________________________________________________________________________________________ Knowledge Base Operators  |   Members  </vt:lpstr>
      <vt:lpstr>Call recording</vt:lpstr>
      <vt:lpstr>Call recording for members ___________________________________________________________________ Knowledge Base Operators  |   Members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Ralsim</dc:creator>
  <cp:lastModifiedBy>Raluca Donea</cp:lastModifiedBy>
  <cp:revision>293</cp:revision>
  <cp:lastPrinted>2016-08-17T11:20:56Z</cp:lastPrinted>
  <dcterms:created xsi:type="dcterms:W3CDTF">2016-07-22T13:39:13Z</dcterms:created>
  <dcterms:modified xsi:type="dcterms:W3CDTF">2017-07-21T15:26:39Z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0x0101007A58B2D0756BAE4493407D702A10FC8C</vt:lpwstr>
  </property>
</Properties>
</file>