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sldIdLst>
    <p:sldId id="268" r:id="rId5"/>
    <p:sldId id="271" r:id="rId6"/>
    <p:sldId id="263" r:id="rId7"/>
    <p:sldId id="266" r:id="rId8"/>
    <p:sldId id="265" r:id="rId9"/>
    <p:sldId id="267" r:id="rId10"/>
    <p:sldId id="273" r:id="rId11"/>
    <p:sldId id="274" r:id="rId12"/>
    <p:sldId id="269" r:id="rId13"/>
    <p:sldId id="272" r:id="rId14"/>
    <p:sldId id="276" r:id="rId15"/>
    <p:sldId id="277" r:id="rId16"/>
    <p:sldId id="275" r:id="rId17"/>
    <p:sldId id="278" r:id="rId18"/>
    <p:sldId id="279" r:id="rId19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22"/>
    <a:srgbClr val="66B63D"/>
    <a:srgbClr val="AFE87E"/>
    <a:srgbClr val="326609"/>
    <a:srgbClr val="64D011"/>
    <a:srgbClr val="004C84"/>
    <a:srgbClr val="A5D8F9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712"/>
  </p:normalViewPr>
  <p:slideViewPr>
    <p:cSldViewPr>
      <p:cViewPr varScale="1">
        <p:scale>
          <a:sx n="125" d="100"/>
          <a:sy n="125" d="100"/>
        </p:scale>
        <p:origin x="151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-105" charset="0"/>
                <a:cs typeface="Arial Unicode MS" pitchFamily="-105" charset="0"/>
              </a:defRPr>
            </a:lvl1pPr>
          </a:lstStyle>
          <a:p>
            <a:pPr>
              <a:defRPr/>
            </a:pPr>
            <a:fld id="{A64B28B2-882E-4C24-B33F-FCCED983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2DBF7-E32B-4CED-AA89-713BB9AF1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19085-46AA-464B-8B69-FD6CA922A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4DAA-BC70-4D91-92A4-1F1FB9F98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01A62-4E3B-4BB3-83ED-C7F924416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8290F-4277-4C29-8594-8E985B215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F02B-84E3-42B7-8FDA-6FD6100DC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D7EB-9B18-4541-98BD-32F10EA1A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059BE-293F-488B-A019-0151A276C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4FD47-8FFB-463A-8E11-73BC8FA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A2174-C773-4E89-A2F3-D1F736481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B177-382A-4CCA-8CB9-685D975E3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imes New Roman" pitchFamily="-105" charset="0"/>
                <a:cs typeface="Arial Unicode MS" pitchFamily="-105" charset="0"/>
              </a:defRPr>
            </a:lvl1pPr>
          </a:lstStyle>
          <a:p>
            <a:pPr>
              <a:defRPr/>
            </a:pPr>
            <a:fld id="{DD85721C-E124-425D-9811-A8E0FC6EF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-105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-105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-105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-105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105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0" y="27130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48092" y="3390417"/>
            <a:ext cx="3031713" cy="1761020"/>
          </a:xfrm>
          <a:prstGeom prst="rect">
            <a:avLst/>
          </a:prstGeom>
          <a:gradFill flip="none" rotWithShape="1">
            <a:gsLst>
              <a:gs pos="100000">
                <a:srgbClr val="64D011"/>
              </a:gs>
              <a:gs pos="0">
                <a:srgbClr val="AFE87E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5040312" y="1646237"/>
            <a:ext cx="1760506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5045986" y="3398837"/>
            <a:ext cx="1760506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279806" y="1646238"/>
            <a:ext cx="1760506" cy="176102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4516" y="1910884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76010" y="1982148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68705" y="3739309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48092" y="1637817"/>
            <a:ext cx="3031713" cy="1761020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6800818" y="1646237"/>
            <a:ext cx="3031713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6792912" y="3398837"/>
            <a:ext cx="3031713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101" name="TextBox 16"/>
          <p:cNvSpPr txBox="1">
            <a:spLocks noChangeArrowheads="1"/>
          </p:cNvSpPr>
          <p:nvPr/>
        </p:nvSpPr>
        <p:spPr bwMode="auto">
          <a:xfrm>
            <a:off x="301625" y="1731963"/>
            <a:ext cx="2894013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3102" name="TextBox 16"/>
          <p:cNvSpPr txBox="1">
            <a:spLocks noChangeArrowheads="1"/>
          </p:cNvSpPr>
          <p:nvPr/>
        </p:nvSpPr>
        <p:spPr bwMode="auto">
          <a:xfrm>
            <a:off x="301625" y="3484563"/>
            <a:ext cx="26543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3103" name="TextBox 16"/>
          <p:cNvSpPr txBox="1">
            <a:spLocks noChangeArrowheads="1"/>
          </p:cNvSpPr>
          <p:nvPr/>
        </p:nvSpPr>
        <p:spPr bwMode="auto">
          <a:xfrm>
            <a:off x="6886575" y="3484563"/>
            <a:ext cx="2655888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79805" y="3398837"/>
            <a:ext cx="1760506" cy="1761020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39621" y="3743046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3108" name="TextBox 16"/>
          <p:cNvSpPr txBox="1">
            <a:spLocks noChangeArrowheads="1"/>
          </p:cNvSpPr>
          <p:nvPr/>
        </p:nvSpPr>
        <p:spPr bwMode="auto">
          <a:xfrm>
            <a:off x="6886575" y="1731963"/>
            <a:ext cx="2894013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grpSp>
        <p:nvGrpSpPr>
          <p:cNvPr id="3109" name="Grupper 22"/>
          <p:cNvGrpSpPr>
            <a:grpSpLocks/>
          </p:cNvGrpSpPr>
          <p:nvPr/>
        </p:nvGrpSpPr>
        <p:grpSpPr bwMode="auto">
          <a:xfrm>
            <a:off x="-65088" y="6069013"/>
            <a:ext cx="10287001" cy="1490662"/>
            <a:chOff x="-38100" y="5366940"/>
            <a:chExt cx="9296400" cy="1491060"/>
          </a:xfrm>
        </p:grpSpPr>
        <p:grpSp>
          <p:nvGrpSpPr>
            <p:cNvPr id="3113" name="Grupper 5"/>
            <p:cNvGrpSpPr>
              <a:grpSpLocks/>
            </p:cNvGrpSpPr>
            <p:nvPr/>
          </p:nvGrpSpPr>
          <p:grpSpPr bwMode="auto">
            <a:xfrm>
              <a:off x="-38100" y="5366940"/>
              <a:ext cx="9296400" cy="1491060"/>
              <a:chOff x="-38100" y="5366940"/>
              <a:chExt cx="9296400" cy="1491060"/>
            </a:xfrm>
          </p:grpSpPr>
          <p:sp>
            <p:nvSpPr>
              <p:cNvPr id="29" name="Rektangel 18"/>
              <p:cNvSpPr/>
              <p:nvPr/>
            </p:nvSpPr>
            <p:spPr>
              <a:xfrm>
                <a:off x="-3669" y="5549551"/>
                <a:ext cx="9227538" cy="1308449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grpSp>
            <p:nvGrpSpPr>
              <p:cNvPr id="3116" name="Grupper 13"/>
              <p:cNvGrpSpPr>
                <a:grpSpLocks/>
              </p:cNvGrpSpPr>
              <p:nvPr/>
            </p:nvGrpSpPr>
            <p:grpSpPr bwMode="auto">
              <a:xfrm>
                <a:off x="-38100" y="5366940"/>
                <a:ext cx="9296400" cy="212782"/>
                <a:chOff x="0" y="1536700"/>
                <a:chExt cx="9144000" cy="317275"/>
              </a:xfrm>
            </p:grpSpPr>
            <p:sp>
              <p:nvSpPr>
                <p:cNvPr id="31" name="Rektangel 20"/>
                <p:cNvSpPr/>
                <p:nvPr/>
              </p:nvSpPr>
              <p:spPr>
                <a:xfrm>
                  <a:off x="0" y="1536700"/>
                  <a:ext cx="9144000" cy="317275"/>
                </a:xfrm>
                <a:prstGeom prst="rect">
                  <a:avLst/>
                </a:prstGeom>
                <a:gradFill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tx1">
                        <a:lumMod val="75000"/>
                        <a:lumOff val="25000"/>
                      </a:scheme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da-DK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32" name="Rektangel 21"/>
                <p:cNvSpPr/>
                <p:nvPr/>
              </p:nvSpPr>
              <p:spPr>
                <a:xfrm>
                  <a:off x="0" y="1574800"/>
                  <a:ext cx="9144000" cy="152400"/>
                </a:xfrm>
                <a:prstGeom prst="rect">
                  <a:avLst/>
                </a:prstGeom>
                <a:gradFill rotWithShape="1">
                  <a:gsLst>
                    <a:gs pos="100000">
                      <a:srgbClr val="FFFCF9">
                        <a:alpha val="79000"/>
                      </a:srgbClr>
                    </a:gs>
                    <a:gs pos="0">
                      <a:srgbClr val="E6E6E6">
                        <a:tint val="50000"/>
                        <a:shade val="100000"/>
                        <a:satMod val="350000"/>
                        <a:alpha val="0"/>
                      </a:srgb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da-DK" kern="0" dirty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2673351" y="5863960"/>
              <a:ext cx="3745817" cy="701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just" defTabSz="801688" fontAlgn="auto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kern="0" dirty="0">
                  <a:latin typeface="Calibri" pitchFamily="34" charset="0"/>
                  <a:cs typeface="Arial" pitchFamily="34" charset="0"/>
                </a:rPr>
                <a:t>This is an example text. Go ahead and replace it with your own text. It is meant to give you a feeling of how the designs looks including text.</a:t>
              </a:r>
            </a:p>
          </p:txBody>
        </p:sp>
      </p:grpSp>
      <p:sp>
        <p:nvSpPr>
          <p:cNvPr id="3110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3111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39541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Sub headline</a:t>
            </a:r>
          </a:p>
        </p:txBody>
      </p:sp>
      <p:pic>
        <p:nvPicPr>
          <p:cNvPr id="3112" name="Picture 24" descr="slideshop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5570538"/>
            <a:ext cx="16891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637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65432" y="130638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689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1544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163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5119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0215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42879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41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302" name="TextBox 16"/>
          <p:cNvSpPr txBox="1">
            <a:spLocks noChangeArrowheads="1"/>
          </p:cNvSpPr>
          <p:nvPr/>
        </p:nvSpPr>
        <p:spPr bwMode="auto">
          <a:xfrm>
            <a:off x="1763713" y="2941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593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2304" name="TextBox 16"/>
          <p:cNvSpPr txBox="1">
            <a:spLocks noChangeArrowheads="1"/>
          </p:cNvSpPr>
          <p:nvPr/>
        </p:nvSpPr>
        <p:spPr bwMode="auto">
          <a:xfrm>
            <a:off x="5268913" y="2940050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5067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2306" name="TextBox 16"/>
          <p:cNvSpPr txBox="1">
            <a:spLocks noChangeArrowheads="1"/>
          </p:cNvSpPr>
          <p:nvPr/>
        </p:nvSpPr>
        <p:spPr bwMode="auto">
          <a:xfrm>
            <a:off x="3516313" y="2941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7021512" y="2789237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2308" name="TextBox 30"/>
          <p:cNvSpPr txBox="1">
            <a:spLocks noChangeArrowheads="1"/>
          </p:cNvSpPr>
          <p:nvPr/>
        </p:nvSpPr>
        <p:spPr bwMode="auto">
          <a:xfrm>
            <a:off x="7004050" y="2944813"/>
            <a:ext cx="16002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7541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5067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2593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7021512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2313" name="TextBox 16"/>
          <p:cNvSpPr txBox="1">
            <a:spLocks noChangeArrowheads="1"/>
          </p:cNvSpPr>
          <p:nvPr/>
        </p:nvSpPr>
        <p:spPr bwMode="auto">
          <a:xfrm>
            <a:off x="1763713" y="5227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2314" name="TextBox 16"/>
          <p:cNvSpPr txBox="1">
            <a:spLocks noChangeArrowheads="1"/>
          </p:cNvSpPr>
          <p:nvPr/>
        </p:nvSpPr>
        <p:spPr bwMode="auto">
          <a:xfrm>
            <a:off x="5268913" y="5226050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2315" name="TextBox 16"/>
          <p:cNvSpPr txBox="1">
            <a:spLocks noChangeArrowheads="1"/>
          </p:cNvSpPr>
          <p:nvPr/>
        </p:nvSpPr>
        <p:spPr bwMode="auto">
          <a:xfrm>
            <a:off x="3516313" y="5227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2316" name="TextBox 30"/>
          <p:cNvSpPr txBox="1">
            <a:spLocks noChangeArrowheads="1"/>
          </p:cNvSpPr>
          <p:nvPr/>
        </p:nvSpPr>
        <p:spPr bwMode="auto">
          <a:xfrm>
            <a:off x="7004050" y="5227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30" name="Right Arrow 29"/>
          <p:cNvSpPr/>
          <p:nvPr/>
        </p:nvSpPr>
        <p:spPr bwMode="auto">
          <a:xfrm>
            <a:off x="392113" y="2789238"/>
            <a:ext cx="1295400" cy="9906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318" name="TextBox 27"/>
          <p:cNvSpPr txBox="1">
            <a:spLocks noChangeArrowheads="1"/>
          </p:cNvSpPr>
          <p:nvPr/>
        </p:nvSpPr>
        <p:spPr bwMode="auto">
          <a:xfrm>
            <a:off x="392113" y="3035300"/>
            <a:ext cx="9144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2009</a:t>
            </a:r>
          </a:p>
        </p:txBody>
      </p:sp>
      <p:sp>
        <p:nvSpPr>
          <p:cNvPr id="31" name="Right Arrow 30"/>
          <p:cNvSpPr/>
          <p:nvPr/>
        </p:nvSpPr>
        <p:spPr bwMode="auto">
          <a:xfrm>
            <a:off x="392113" y="4922838"/>
            <a:ext cx="1295400" cy="9906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320" name="TextBox 31"/>
          <p:cNvSpPr txBox="1">
            <a:spLocks noChangeArrowheads="1"/>
          </p:cNvSpPr>
          <p:nvPr/>
        </p:nvSpPr>
        <p:spPr bwMode="auto">
          <a:xfrm>
            <a:off x="392113" y="5168900"/>
            <a:ext cx="9144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2010</a:t>
            </a:r>
          </a:p>
        </p:txBody>
      </p:sp>
      <p:sp>
        <p:nvSpPr>
          <p:cNvPr id="12321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21780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Differentiating values</a:t>
            </a:r>
          </a:p>
        </p:txBody>
      </p:sp>
      <p:sp>
        <p:nvSpPr>
          <p:cNvPr id="12322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3317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D4F4F9"/>
                </a:gs>
                <a:gs pos="100000">
                  <a:srgbClr val="88AACA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3334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00B0F0"/>
                  </a:gs>
                  <a:gs pos="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3318" name="Group 23"/>
          <p:cNvGrpSpPr>
            <a:grpSpLocks/>
          </p:cNvGrpSpPr>
          <p:nvPr/>
        </p:nvGrpSpPr>
        <p:grpSpPr bwMode="auto">
          <a:xfrm>
            <a:off x="644525" y="5532438"/>
            <a:ext cx="1576388" cy="1576387"/>
            <a:chOff x="3363913" y="2052629"/>
            <a:chExt cx="1575687" cy="1576235"/>
          </a:xfrm>
        </p:grpSpPr>
        <p:sp>
          <p:nvSpPr>
            <p:cNvPr id="22" name="TextBox 21"/>
            <p:cNvSpPr txBox="1"/>
            <p:nvPr/>
          </p:nvSpPr>
          <p:spPr>
            <a:xfrm>
              <a:off x="3699529" y="2105598"/>
              <a:ext cx="1066800" cy="1048648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rgbClr val="0070C0"/>
                  </a:solidFill>
                  <a:effectLst>
                    <a:outerShdw blurRad="127000" dir="5220000" sy="-20000" rotWithShape="0">
                      <a:prstClr val="black">
                        <a:alpha val="25000"/>
                      </a:prstClr>
                    </a:outerShdw>
                  </a:effectLst>
                  <a:latin typeface="Verdana" pitchFamily="34" charset="0"/>
                </a:rPr>
                <a:t>S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63913" y="2052629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5" name="Right Arrow 24"/>
          <p:cNvSpPr/>
          <p:nvPr/>
        </p:nvSpPr>
        <p:spPr bwMode="auto">
          <a:xfrm>
            <a:off x="5878513" y="4313238"/>
            <a:ext cx="533400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3320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D4F4F9"/>
                </a:gs>
                <a:gs pos="100000">
                  <a:srgbClr val="88AACA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332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00B0F0"/>
                  </a:gs>
                  <a:gs pos="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Current strengths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Goals and project plan: strengths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13323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0763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Strengths</a:t>
            </a:r>
          </a:p>
        </p:txBody>
      </p:sp>
      <p:sp>
        <p:nvSpPr>
          <p:cNvPr id="1332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341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3382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Weaknesses</a:t>
            </a:r>
          </a:p>
        </p:txBody>
      </p:sp>
      <p:grpSp>
        <p:nvGrpSpPr>
          <p:cNvPr id="14342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4358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4343" name="Group 27"/>
          <p:cNvGrpSpPr>
            <a:grpSpLocks/>
          </p:cNvGrpSpPr>
          <p:nvPr/>
        </p:nvGrpSpPr>
        <p:grpSpPr bwMode="auto">
          <a:xfrm>
            <a:off x="620713" y="5538788"/>
            <a:ext cx="1576387" cy="2127250"/>
            <a:chOff x="569025" y="5456238"/>
            <a:chExt cx="1575687" cy="2127554"/>
          </a:xfrm>
        </p:grpSpPr>
        <p:sp>
          <p:nvSpPr>
            <p:cNvPr id="29" name="TextBox 28"/>
            <p:cNvSpPr txBox="1"/>
            <p:nvPr/>
          </p:nvSpPr>
          <p:spPr>
            <a:xfrm>
              <a:off x="752487" y="5590477"/>
              <a:ext cx="1066800" cy="1993315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27000" dir="5220000" sy="-20000" rotWithShape="0">
                      <a:prstClr val="black">
                        <a:alpha val="20000"/>
                      </a:prstClr>
                    </a:outerShdw>
                  </a:effectLst>
                  <a:latin typeface="Verdana" pitchFamily="34" charset="0"/>
                </a:rPr>
                <a:t>W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69025" y="5456238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1" name="Right Arrow 30"/>
          <p:cNvSpPr/>
          <p:nvPr/>
        </p:nvSpPr>
        <p:spPr bwMode="auto">
          <a:xfrm>
            <a:off x="5878513" y="4313238"/>
            <a:ext cx="533400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4345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4350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Current weaknesses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Goals and project plan: weaknesses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14348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365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492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Opportunities</a:t>
            </a:r>
          </a:p>
        </p:txBody>
      </p:sp>
      <p:grpSp>
        <p:nvGrpSpPr>
          <p:cNvPr id="15366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AFE87E"/>
                </a:gs>
                <a:gs pos="100000">
                  <a:srgbClr val="64D011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5381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64D011"/>
                  </a:gs>
                  <a:gs pos="0">
                    <a:srgbClr val="326609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869019" y="5649850"/>
            <a:ext cx="1066800" cy="1048749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32660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20712" y="5556402"/>
            <a:ext cx="1575687" cy="1576235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 dirty="0">
              <a:solidFill>
                <a:srgbClr val="326609"/>
              </a:solidFill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5878513" y="4313238"/>
            <a:ext cx="533400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5370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AFE87E"/>
                </a:gs>
                <a:gs pos="100000">
                  <a:srgbClr val="64D011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5375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64D011"/>
                  </a:gs>
                  <a:gs pos="0">
                    <a:srgbClr val="326609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Current opportunities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Goals and project plan: Opportunities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15373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389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8905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Threats</a:t>
            </a:r>
          </a:p>
        </p:txBody>
      </p:sp>
      <p:grpSp>
        <p:nvGrpSpPr>
          <p:cNvPr id="16390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640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6391" name="Group 25"/>
          <p:cNvGrpSpPr>
            <a:grpSpLocks/>
          </p:cNvGrpSpPr>
          <p:nvPr/>
        </p:nvGrpSpPr>
        <p:grpSpPr bwMode="auto">
          <a:xfrm>
            <a:off x="620713" y="5556250"/>
            <a:ext cx="1576387" cy="1576388"/>
            <a:chOff x="5080701" y="3657763"/>
            <a:chExt cx="1575687" cy="1576235"/>
          </a:xfrm>
        </p:grpSpPr>
        <p:sp>
          <p:nvSpPr>
            <p:cNvPr id="22" name="TextBox 21"/>
            <p:cNvSpPr txBox="1"/>
            <p:nvPr/>
          </p:nvSpPr>
          <p:spPr>
            <a:xfrm>
              <a:off x="5420697" y="3862961"/>
              <a:ext cx="1066800" cy="1048647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rgbClr val="A6A6A6"/>
                  </a:solidFill>
                  <a:effectLst>
                    <a:outerShdw blurRad="127000" dir="5220000" sy="-20000" rotWithShape="0">
                      <a:prstClr val="black">
                        <a:alpha val="20000"/>
                      </a:prstClr>
                    </a:outerShdw>
                  </a:effectLst>
                  <a:latin typeface="Verdana" pitchFamily="34" charset="0"/>
                </a:rPr>
                <a:t>T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080701" y="3657763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solidFill>
                  <a:srgbClr val="A6A6A6"/>
                </a:solidFill>
              </a:endParaRPr>
            </a:p>
          </p:txBody>
        </p:sp>
      </p:grpSp>
      <p:sp>
        <p:nvSpPr>
          <p:cNvPr id="27" name="Right Arrow 26"/>
          <p:cNvSpPr/>
          <p:nvPr/>
        </p:nvSpPr>
        <p:spPr bwMode="auto">
          <a:xfrm>
            <a:off x="5878513" y="4313238"/>
            <a:ext cx="533400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6393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6398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Current threats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Goals and project plan: threats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16396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flipV="1">
            <a:off x="0" y="16509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1236210" y="4303944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0070C0"/>
                </a:solidFill>
                <a:effectLst>
                  <a:outerShdw blurRad="127000" dir="5220000" sy="-20000" rotWithShape="0">
                    <a:prstClr val="black">
                      <a:alpha val="25000"/>
                    </a:prstClr>
                  </a:out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2647048" y="4285130"/>
            <a:ext cx="987588" cy="1993625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59595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174191" y="5921665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32660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829575" y="5931071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bg1">
                    <a:lumMod val="65000"/>
                  </a:schemeClr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14825" y="5741080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44321" y="5835141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solidFill>
                <a:srgbClr val="326609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77208" y="4160838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25513" y="4254900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rgbClr val="0070C0"/>
              </a:solidFill>
            </a:endParaRPr>
          </a:p>
        </p:txBody>
      </p:sp>
      <p:grpSp>
        <p:nvGrpSpPr>
          <p:cNvPr id="17421" name="Grupper 5"/>
          <p:cNvGrpSpPr>
            <a:grpSpLocks/>
          </p:cNvGrpSpPr>
          <p:nvPr/>
        </p:nvGrpSpPr>
        <p:grpSpPr bwMode="auto">
          <a:xfrm>
            <a:off x="4659313" y="1493838"/>
            <a:ext cx="4572000" cy="5410200"/>
            <a:chOff x="-38100" y="5366940"/>
            <a:chExt cx="9296400" cy="5411645"/>
          </a:xfrm>
        </p:grpSpPr>
        <p:sp>
          <p:nvSpPr>
            <p:cNvPr id="14" name="Rektangel 18"/>
            <p:cNvSpPr/>
            <p:nvPr/>
          </p:nvSpPr>
          <p:spPr>
            <a:xfrm>
              <a:off x="-2594" y="5549551"/>
              <a:ext cx="9225386" cy="5229034"/>
            </a:xfrm>
            <a:prstGeom prst="rect">
              <a:avLst/>
            </a:prstGeom>
            <a:gradFill rotWithShape="1"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742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16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rgbClr val="00B0F0"/>
                  </a:gs>
                  <a:gs pos="10000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7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17422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07791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Summary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116513" y="2179638"/>
            <a:ext cx="3733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SWOT summary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1742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44512" y="4237034"/>
            <a:ext cx="4466439" cy="3048000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549592" y="1189037"/>
            <a:ext cx="4466439" cy="3048000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104" name="TextBox 16"/>
          <p:cNvSpPr txBox="1">
            <a:spLocks noChangeArrowheads="1"/>
          </p:cNvSpPr>
          <p:nvPr/>
        </p:nvSpPr>
        <p:spPr bwMode="auto">
          <a:xfrm>
            <a:off x="1387475" y="1265238"/>
            <a:ext cx="3505200" cy="49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Strengths</a:t>
            </a:r>
          </a:p>
          <a:p>
            <a:endParaRPr lang="en-US" sz="1200" dirty="0"/>
          </a:p>
        </p:txBody>
      </p:sp>
      <p:sp>
        <p:nvSpPr>
          <p:cNvPr id="4105" name="TextBox 16"/>
          <p:cNvSpPr txBox="1">
            <a:spLocks noChangeArrowheads="1"/>
          </p:cNvSpPr>
          <p:nvPr/>
        </p:nvSpPr>
        <p:spPr bwMode="auto">
          <a:xfrm>
            <a:off x="1387475" y="4313238"/>
            <a:ext cx="3505200" cy="49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Opportunities</a:t>
            </a:r>
          </a:p>
          <a:p>
            <a:endParaRPr lang="en-US" sz="12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040312" y="1189038"/>
            <a:ext cx="4466439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045392" y="4237037"/>
            <a:ext cx="4466439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4112" name="TextBox 16"/>
          <p:cNvSpPr txBox="1">
            <a:spLocks noChangeArrowheads="1"/>
          </p:cNvSpPr>
          <p:nvPr/>
        </p:nvSpPr>
        <p:spPr bwMode="auto">
          <a:xfrm>
            <a:off x="5883275" y="4313238"/>
            <a:ext cx="3505200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Threats</a:t>
            </a:r>
          </a:p>
          <a:p>
            <a:endParaRPr lang="en-US" sz="1600" b="1" dirty="0"/>
          </a:p>
        </p:txBody>
      </p:sp>
      <p:sp>
        <p:nvSpPr>
          <p:cNvPr id="4113" name="TextBox 16"/>
          <p:cNvSpPr txBox="1">
            <a:spLocks noChangeArrowheads="1"/>
          </p:cNvSpPr>
          <p:nvPr/>
        </p:nvSpPr>
        <p:spPr bwMode="auto">
          <a:xfrm>
            <a:off x="5883275" y="1265238"/>
            <a:ext cx="3505200" cy="75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Weaknesses</a:t>
            </a:r>
          </a:p>
          <a:p>
            <a:endParaRPr lang="en-US" sz="1200" dirty="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</a:pPr>
            <a:endParaRPr lang="en-US" sz="1400" noProof="1">
              <a:latin typeface="Calibri" pitchFamily="34" charset="0"/>
              <a:cs typeface="Arial" charset="0"/>
            </a:endParaRPr>
          </a:p>
        </p:txBody>
      </p:sp>
      <p:grpSp>
        <p:nvGrpSpPr>
          <p:cNvPr id="4114" name="Group 21"/>
          <p:cNvGrpSpPr>
            <a:grpSpLocks/>
          </p:cNvGrpSpPr>
          <p:nvPr/>
        </p:nvGrpSpPr>
        <p:grpSpPr bwMode="auto">
          <a:xfrm>
            <a:off x="549275" y="1189038"/>
            <a:ext cx="736600" cy="736600"/>
            <a:chOff x="8240712" y="5684837"/>
            <a:chExt cx="736910" cy="737125"/>
          </a:xfrm>
        </p:grpSpPr>
        <p:sp>
          <p:nvSpPr>
            <p:cNvPr id="12" name="Rectangle 11"/>
            <p:cNvSpPr/>
            <p:nvPr/>
          </p:nvSpPr>
          <p:spPr bwMode="auto">
            <a:xfrm>
              <a:off x="8240712" y="5684837"/>
              <a:ext cx="736910" cy="737125"/>
            </a:xfrm>
            <a:prstGeom prst="rect">
              <a:avLst/>
            </a:prstGeom>
            <a:gradFill>
              <a:gsLst>
                <a:gs pos="0">
                  <a:srgbClr val="00B0F0">
                    <a:alpha val="30000"/>
                  </a:srgbClr>
                </a:gs>
                <a:gs pos="100000">
                  <a:srgbClr val="004C84">
                    <a:alpha val="6500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46961" y="5795613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S</a:t>
              </a:r>
            </a:p>
          </p:txBody>
        </p:sp>
      </p:grpSp>
      <p:grpSp>
        <p:nvGrpSpPr>
          <p:cNvPr id="4115" name="Group 18"/>
          <p:cNvGrpSpPr>
            <a:grpSpLocks/>
          </p:cNvGrpSpPr>
          <p:nvPr/>
        </p:nvGrpSpPr>
        <p:grpSpPr bwMode="auto">
          <a:xfrm>
            <a:off x="5045075" y="1189038"/>
            <a:ext cx="736600" cy="736600"/>
            <a:chOff x="5040312" y="731837"/>
            <a:chExt cx="736910" cy="737125"/>
          </a:xfrm>
        </p:grpSpPr>
        <p:sp>
          <p:nvSpPr>
            <p:cNvPr id="10" name="Rectangle 9"/>
            <p:cNvSpPr/>
            <p:nvPr/>
          </p:nvSpPr>
          <p:spPr bwMode="auto">
            <a:xfrm>
              <a:off x="5040312" y="731837"/>
              <a:ext cx="736910" cy="737125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  <a:alpha val="58000"/>
                  </a:schemeClr>
                </a:gs>
                <a:gs pos="100000">
                  <a:schemeClr val="tx1">
                    <a:lumMod val="65000"/>
                    <a:lumOff val="35000"/>
                    <a:alpha val="74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96452" y="872442"/>
              <a:ext cx="596410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W</a:t>
              </a:r>
            </a:p>
          </p:txBody>
        </p:sp>
      </p:grpSp>
      <p:grpSp>
        <p:nvGrpSpPr>
          <p:cNvPr id="4116" name="Group 19"/>
          <p:cNvGrpSpPr>
            <a:grpSpLocks/>
          </p:cNvGrpSpPr>
          <p:nvPr/>
        </p:nvGrpSpPr>
        <p:grpSpPr bwMode="auto">
          <a:xfrm>
            <a:off x="5045075" y="4237038"/>
            <a:ext cx="736600" cy="736600"/>
            <a:chOff x="9030172" y="6475566"/>
            <a:chExt cx="736910" cy="737125"/>
          </a:xfrm>
        </p:grpSpPr>
        <p:sp>
          <p:nvSpPr>
            <p:cNvPr id="11" name="Rectangle 10"/>
            <p:cNvSpPr/>
            <p:nvPr/>
          </p:nvSpPr>
          <p:spPr bwMode="auto">
            <a:xfrm>
              <a:off x="9030172" y="6475566"/>
              <a:ext cx="736910" cy="737125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66000"/>
                  </a:schemeClr>
                </a:gs>
                <a:gs pos="100000">
                  <a:schemeClr val="bg1">
                    <a:lumMod val="65000"/>
                    <a:alpha val="75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15279" y="6611247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4117" name="Group 20"/>
          <p:cNvGrpSpPr>
            <a:grpSpLocks/>
          </p:cNvGrpSpPr>
          <p:nvPr/>
        </p:nvGrpSpPr>
        <p:grpSpPr bwMode="auto">
          <a:xfrm>
            <a:off x="549275" y="4262438"/>
            <a:ext cx="736600" cy="736600"/>
            <a:chOff x="8240712" y="6468732"/>
            <a:chExt cx="736910" cy="737125"/>
          </a:xfrm>
        </p:grpSpPr>
        <p:sp>
          <p:nvSpPr>
            <p:cNvPr id="16" name="Rectangle 15"/>
            <p:cNvSpPr/>
            <p:nvPr/>
          </p:nvSpPr>
          <p:spPr bwMode="auto">
            <a:xfrm>
              <a:off x="8240712" y="6468732"/>
              <a:ext cx="736910" cy="737125"/>
            </a:xfrm>
            <a:prstGeom prst="rect">
              <a:avLst/>
            </a:prstGeom>
            <a:gradFill>
              <a:gsLst>
                <a:gs pos="0">
                  <a:srgbClr val="64D011">
                    <a:alpha val="70000"/>
                  </a:srgbClr>
                </a:gs>
                <a:gs pos="100000">
                  <a:srgbClr val="326609">
                    <a:alpha val="8800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49466" y="6612811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O</a:t>
              </a:r>
            </a:p>
          </p:txBody>
        </p:sp>
      </p:grpSp>
      <p:sp>
        <p:nvSpPr>
          <p:cNvPr id="4118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6081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Primary factors</a:t>
            </a:r>
          </a:p>
        </p:txBody>
      </p:sp>
      <p:sp>
        <p:nvSpPr>
          <p:cNvPr id="4119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03832" y="84410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1227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133" name="TextBox 16"/>
          <p:cNvSpPr txBox="1">
            <a:spLocks noChangeArrowheads="1"/>
          </p:cNvSpPr>
          <p:nvPr/>
        </p:nvSpPr>
        <p:spPr bwMode="auto">
          <a:xfrm>
            <a:off x="1925638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5138" name="TextBox 27"/>
          <p:cNvSpPr txBox="1">
            <a:spLocks noChangeArrowheads="1"/>
          </p:cNvSpPr>
          <p:nvPr/>
        </p:nvSpPr>
        <p:spPr bwMode="auto">
          <a:xfrm>
            <a:off x="42021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63738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5140" name="TextBox 29"/>
          <p:cNvSpPr txBox="1">
            <a:spLocks noChangeArrowheads="1"/>
          </p:cNvSpPr>
          <p:nvPr/>
        </p:nvSpPr>
        <p:spPr bwMode="auto">
          <a:xfrm>
            <a:off x="373063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 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5141" name="TextBox 30"/>
          <p:cNvSpPr txBox="1">
            <a:spLocks noChangeArrowheads="1"/>
          </p:cNvSpPr>
          <p:nvPr/>
        </p:nvSpPr>
        <p:spPr bwMode="auto">
          <a:xfrm>
            <a:off x="41925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 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5142" name="TextBox 31"/>
          <p:cNvSpPr txBox="1">
            <a:spLocks noChangeArrowheads="1"/>
          </p:cNvSpPr>
          <p:nvPr/>
        </p:nvSpPr>
        <p:spPr bwMode="auto">
          <a:xfrm>
            <a:off x="82311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98963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5145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0763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Strengths</a:t>
            </a:r>
          </a:p>
        </p:txBody>
      </p:sp>
      <p:sp>
        <p:nvSpPr>
          <p:cNvPr id="5146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0919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368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26394" y="49466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6157" name="TextBox 16"/>
          <p:cNvSpPr txBox="1">
            <a:spLocks noChangeArrowheads="1"/>
          </p:cNvSpPr>
          <p:nvPr/>
        </p:nvSpPr>
        <p:spPr bwMode="auto">
          <a:xfrm>
            <a:off x="1925638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6162" name="TextBox 27"/>
          <p:cNvSpPr txBox="1">
            <a:spLocks noChangeArrowheads="1"/>
          </p:cNvSpPr>
          <p:nvPr/>
        </p:nvSpPr>
        <p:spPr bwMode="auto">
          <a:xfrm>
            <a:off x="4202113" y="2798763"/>
            <a:ext cx="16002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6163" name="TextBox 28"/>
          <p:cNvSpPr txBox="1">
            <a:spLocks noChangeArrowheads="1"/>
          </p:cNvSpPr>
          <p:nvPr/>
        </p:nvSpPr>
        <p:spPr bwMode="auto">
          <a:xfrm>
            <a:off x="63738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6164" name="TextBox 29"/>
          <p:cNvSpPr txBox="1">
            <a:spLocks noChangeArrowheads="1"/>
          </p:cNvSpPr>
          <p:nvPr/>
        </p:nvSpPr>
        <p:spPr bwMode="auto">
          <a:xfrm>
            <a:off x="373063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6165" name="TextBox 30"/>
          <p:cNvSpPr txBox="1">
            <a:spLocks noChangeArrowheads="1"/>
          </p:cNvSpPr>
          <p:nvPr/>
        </p:nvSpPr>
        <p:spPr bwMode="auto">
          <a:xfrm>
            <a:off x="41925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6166" name="TextBox 31"/>
          <p:cNvSpPr txBox="1">
            <a:spLocks noChangeArrowheads="1"/>
          </p:cNvSpPr>
          <p:nvPr/>
        </p:nvSpPr>
        <p:spPr bwMode="auto">
          <a:xfrm>
            <a:off x="82311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8943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6169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3382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Weaknesses</a:t>
            </a:r>
          </a:p>
        </p:txBody>
      </p:sp>
      <p:sp>
        <p:nvSpPr>
          <p:cNvPr id="6170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84744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1227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7181" name="TextBox 16"/>
          <p:cNvSpPr txBox="1">
            <a:spLocks noChangeArrowheads="1"/>
          </p:cNvSpPr>
          <p:nvPr/>
        </p:nvSpPr>
        <p:spPr bwMode="auto">
          <a:xfrm>
            <a:off x="1925638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7186" name="TextBox 27"/>
          <p:cNvSpPr txBox="1">
            <a:spLocks noChangeArrowheads="1"/>
          </p:cNvSpPr>
          <p:nvPr/>
        </p:nvSpPr>
        <p:spPr bwMode="auto">
          <a:xfrm>
            <a:off x="42021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7187" name="TextBox 28"/>
          <p:cNvSpPr txBox="1">
            <a:spLocks noChangeArrowheads="1"/>
          </p:cNvSpPr>
          <p:nvPr/>
        </p:nvSpPr>
        <p:spPr bwMode="auto">
          <a:xfrm>
            <a:off x="63738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7188" name="TextBox 29"/>
          <p:cNvSpPr txBox="1">
            <a:spLocks noChangeArrowheads="1"/>
          </p:cNvSpPr>
          <p:nvPr/>
        </p:nvSpPr>
        <p:spPr bwMode="auto">
          <a:xfrm>
            <a:off x="373063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7189" name="TextBox 30"/>
          <p:cNvSpPr txBox="1">
            <a:spLocks noChangeArrowheads="1"/>
          </p:cNvSpPr>
          <p:nvPr/>
        </p:nvSpPr>
        <p:spPr bwMode="auto">
          <a:xfrm>
            <a:off x="41925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7190" name="TextBox 31"/>
          <p:cNvSpPr txBox="1">
            <a:spLocks noChangeArrowheads="1"/>
          </p:cNvSpPr>
          <p:nvPr/>
        </p:nvSpPr>
        <p:spPr bwMode="auto">
          <a:xfrm>
            <a:off x="82311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98963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7193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492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Opportunities</a:t>
            </a:r>
          </a:p>
        </p:txBody>
      </p:sp>
      <p:sp>
        <p:nvSpPr>
          <p:cNvPr id="719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23479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368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26394" y="49466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8205" name="TextBox 16"/>
          <p:cNvSpPr txBox="1">
            <a:spLocks noChangeArrowheads="1"/>
          </p:cNvSpPr>
          <p:nvPr/>
        </p:nvSpPr>
        <p:spPr bwMode="auto">
          <a:xfrm>
            <a:off x="1925638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8210" name="TextBox 27"/>
          <p:cNvSpPr txBox="1">
            <a:spLocks noChangeArrowheads="1"/>
          </p:cNvSpPr>
          <p:nvPr/>
        </p:nvSpPr>
        <p:spPr bwMode="auto">
          <a:xfrm>
            <a:off x="4202113" y="2798763"/>
            <a:ext cx="16002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8211" name="TextBox 28"/>
          <p:cNvSpPr txBox="1">
            <a:spLocks noChangeArrowheads="1"/>
          </p:cNvSpPr>
          <p:nvPr/>
        </p:nvSpPr>
        <p:spPr bwMode="auto">
          <a:xfrm>
            <a:off x="63738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8212" name="TextBox 29"/>
          <p:cNvSpPr txBox="1">
            <a:spLocks noChangeArrowheads="1"/>
          </p:cNvSpPr>
          <p:nvPr/>
        </p:nvSpPr>
        <p:spPr bwMode="auto">
          <a:xfrm>
            <a:off x="373063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8213" name="TextBox 30"/>
          <p:cNvSpPr txBox="1">
            <a:spLocks noChangeArrowheads="1"/>
          </p:cNvSpPr>
          <p:nvPr/>
        </p:nvSpPr>
        <p:spPr bwMode="auto">
          <a:xfrm>
            <a:off x="41925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8214" name="TextBox 31"/>
          <p:cNvSpPr txBox="1">
            <a:spLocks noChangeArrowheads="1"/>
          </p:cNvSpPr>
          <p:nvPr/>
        </p:nvSpPr>
        <p:spPr bwMode="auto">
          <a:xfrm>
            <a:off x="82311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8943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8217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8905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Threats</a:t>
            </a:r>
          </a:p>
        </p:txBody>
      </p:sp>
      <p:sp>
        <p:nvSpPr>
          <p:cNvPr id="8218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" name="Left-Right Arrow 5"/>
          <p:cNvSpPr/>
          <p:nvPr/>
        </p:nvSpPr>
        <p:spPr bwMode="auto">
          <a:xfrm>
            <a:off x="4325938" y="12128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139633" y="755658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1353" y="1025404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483033" y="755658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65665" y="977779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611312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229" name="TextBox 16"/>
          <p:cNvSpPr txBox="1">
            <a:spLocks noChangeArrowheads="1"/>
          </p:cNvSpPr>
          <p:nvPr/>
        </p:nvSpPr>
        <p:spPr bwMode="auto">
          <a:xfrm>
            <a:off x="1658938" y="25082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611312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233" name="TextBox 16"/>
          <p:cNvSpPr txBox="1">
            <a:spLocks noChangeArrowheads="1"/>
          </p:cNvSpPr>
          <p:nvPr/>
        </p:nvSpPr>
        <p:spPr bwMode="auto">
          <a:xfrm>
            <a:off x="1658938" y="41846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611312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237" name="TextBox 16"/>
          <p:cNvSpPr txBox="1">
            <a:spLocks noChangeArrowheads="1"/>
          </p:cNvSpPr>
          <p:nvPr/>
        </p:nvSpPr>
        <p:spPr bwMode="auto">
          <a:xfrm>
            <a:off x="1658938" y="58610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849151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9241" name="TextBox 16"/>
          <p:cNvSpPr txBox="1">
            <a:spLocks noChangeArrowheads="1"/>
          </p:cNvSpPr>
          <p:nvPr/>
        </p:nvSpPr>
        <p:spPr bwMode="auto">
          <a:xfrm>
            <a:off x="5895975" y="2508250"/>
            <a:ext cx="23764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849151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9245" name="TextBox 16"/>
          <p:cNvSpPr txBox="1">
            <a:spLocks noChangeArrowheads="1"/>
          </p:cNvSpPr>
          <p:nvPr/>
        </p:nvSpPr>
        <p:spPr bwMode="auto">
          <a:xfrm>
            <a:off x="5895975" y="4184650"/>
            <a:ext cx="23764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849151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9249" name="TextBox 16"/>
          <p:cNvSpPr txBox="1">
            <a:spLocks noChangeArrowheads="1"/>
          </p:cNvSpPr>
          <p:nvPr/>
        </p:nvSpPr>
        <p:spPr bwMode="auto">
          <a:xfrm>
            <a:off x="5895975" y="5861050"/>
            <a:ext cx="23764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23" name="Left-Right Arrow 22"/>
          <p:cNvSpPr/>
          <p:nvPr/>
        </p:nvSpPr>
        <p:spPr bwMode="auto">
          <a:xfrm>
            <a:off x="4325938" y="28892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4" name="Left-Right Arrow 23"/>
          <p:cNvSpPr/>
          <p:nvPr/>
        </p:nvSpPr>
        <p:spPr bwMode="auto">
          <a:xfrm>
            <a:off x="4325938" y="45656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5" name="Left-Right Arrow 24"/>
          <p:cNvSpPr/>
          <p:nvPr/>
        </p:nvSpPr>
        <p:spPr bwMode="auto">
          <a:xfrm>
            <a:off x="4325938" y="62420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253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6002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Positive factors</a:t>
            </a:r>
          </a:p>
        </p:txBody>
      </p:sp>
      <p:sp>
        <p:nvSpPr>
          <p:cNvPr id="925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151517" y="779482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10324" y="1001603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365073" y="779482"/>
            <a:ext cx="1575918" cy="1576378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66000"/>
                </a:schemeClr>
              </a:gs>
              <a:gs pos="100000">
                <a:schemeClr val="bg1">
                  <a:lumMod val="50000"/>
                  <a:alpha val="7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6440" y="1001603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6" name="Left-Right Arrow 5"/>
          <p:cNvSpPr/>
          <p:nvPr/>
        </p:nvSpPr>
        <p:spPr bwMode="auto">
          <a:xfrm>
            <a:off x="4306888" y="12652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93834" y="24320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53" name="TextBox 16"/>
          <p:cNvSpPr txBox="1">
            <a:spLocks noChangeArrowheads="1"/>
          </p:cNvSpPr>
          <p:nvPr/>
        </p:nvSpPr>
        <p:spPr bwMode="auto">
          <a:xfrm>
            <a:off x="1668463" y="25082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93834" y="41084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57" name="TextBox 16"/>
          <p:cNvSpPr txBox="1">
            <a:spLocks noChangeArrowheads="1"/>
          </p:cNvSpPr>
          <p:nvPr/>
        </p:nvSpPr>
        <p:spPr bwMode="auto">
          <a:xfrm>
            <a:off x="1668463" y="41846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593834" y="57848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61" name="TextBox 16"/>
          <p:cNvSpPr txBox="1">
            <a:spLocks noChangeArrowheads="1"/>
          </p:cNvSpPr>
          <p:nvPr/>
        </p:nvSpPr>
        <p:spPr bwMode="auto">
          <a:xfrm>
            <a:off x="1668463" y="58610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831673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65" name="TextBox 16"/>
          <p:cNvSpPr txBox="1">
            <a:spLocks noChangeArrowheads="1"/>
          </p:cNvSpPr>
          <p:nvPr/>
        </p:nvSpPr>
        <p:spPr bwMode="auto">
          <a:xfrm>
            <a:off x="5902325" y="2508250"/>
            <a:ext cx="23764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31673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69" name="TextBox 16"/>
          <p:cNvSpPr txBox="1">
            <a:spLocks noChangeArrowheads="1"/>
          </p:cNvSpPr>
          <p:nvPr/>
        </p:nvSpPr>
        <p:spPr bwMode="auto">
          <a:xfrm>
            <a:off x="5902325" y="4184650"/>
            <a:ext cx="23764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831673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73" name="TextBox 16"/>
          <p:cNvSpPr txBox="1">
            <a:spLocks noChangeArrowheads="1"/>
          </p:cNvSpPr>
          <p:nvPr/>
        </p:nvSpPr>
        <p:spPr bwMode="auto">
          <a:xfrm>
            <a:off x="5902325" y="5861050"/>
            <a:ext cx="23764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20" name="Left-Right Arrow 19"/>
          <p:cNvSpPr/>
          <p:nvPr/>
        </p:nvSpPr>
        <p:spPr bwMode="auto">
          <a:xfrm>
            <a:off x="4306888" y="29416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" name="Left-Right Arrow 20"/>
          <p:cNvSpPr/>
          <p:nvPr/>
        </p:nvSpPr>
        <p:spPr bwMode="auto">
          <a:xfrm>
            <a:off x="4306888" y="45418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2" name="Left-Right Arrow 21"/>
          <p:cNvSpPr/>
          <p:nvPr/>
        </p:nvSpPr>
        <p:spPr bwMode="auto">
          <a:xfrm>
            <a:off x="4306888" y="62944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7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6986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Negative factors</a:t>
            </a:r>
          </a:p>
        </p:txBody>
      </p:sp>
      <p:sp>
        <p:nvSpPr>
          <p:cNvPr id="10278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637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65432" y="161118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689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1544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163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5119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5312" y="1341437"/>
            <a:ext cx="1575918" cy="1576378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66000"/>
                </a:schemeClr>
              </a:gs>
              <a:gs pos="100000">
                <a:schemeClr val="tx1">
                  <a:lumMod val="50000"/>
                  <a:lumOff val="50000"/>
                  <a:alpha val="7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66679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41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278" name="TextBox 16"/>
          <p:cNvSpPr txBox="1">
            <a:spLocks noChangeArrowheads="1"/>
          </p:cNvSpPr>
          <p:nvPr/>
        </p:nvSpPr>
        <p:spPr bwMode="auto">
          <a:xfrm>
            <a:off x="1763713" y="31956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593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280" name="TextBox 16"/>
          <p:cNvSpPr txBox="1">
            <a:spLocks noChangeArrowheads="1"/>
          </p:cNvSpPr>
          <p:nvPr/>
        </p:nvSpPr>
        <p:spPr bwMode="auto">
          <a:xfrm>
            <a:off x="5268913" y="3195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5067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282" name="TextBox 16"/>
          <p:cNvSpPr txBox="1">
            <a:spLocks noChangeArrowheads="1"/>
          </p:cNvSpPr>
          <p:nvPr/>
        </p:nvSpPr>
        <p:spPr bwMode="auto">
          <a:xfrm>
            <a:off x="3516313" y="31956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6979118" y="3087378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284" name="TextBox 30"/>
          <p:cNvSpPr txBox="1">
            <a:spLocks noChangeArrowheads="1"/>
          </p:cNvSpPr>
          <p:nvPr/>
        </p:nvSpPr>
        <p:spPr bwMode="auto">
          <a:xfrm>
            <a:off x="6945313" y="31956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7541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5067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2593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6979118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289" name="TextBox 16"/>
          <p:cNvSpPr txBox="1">
            <a:spLocks noChangeArrowheads="1"/>
          </p:cNvSpPr>
          <p:nvPr/>
        </p:nvSpPr>
        <p:spPr bwMode="auto">
          <a:xfrm>
            <a:off x="1763713" y="4922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1290" name="TextBox 16"/>
          <p:cNvSpPr txBox="1">
            <a:spLocks noChangeArrowheads="1"/>
          </p:cNvSpPr>
          <p:nvPr/>
        </p:nvSpPr>
        <p:spPr bwMode="auto">
          <a:xfrm>
            <a:off x="5268913" y="49228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1291" name="TextBox 16"/>
          <p:cNvSpPr txBox="1">
            <a:spLocks noChangeArrowheads="1"/>
          </p:cNvSpPr>
          <p:nvPr/>
        </p:nvSpPr>
        <p:spPr bwMode="auto">
          <a:xfrm>
            <a:off x="3516313" y="4922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1292" name="TextBox 30"/>
          <p:cNvSpPr txBox="1">
            <a:spLocks noChangeArrowheads="1"/>
          </p:cNvSpPr>
          <p:nvPr/>
        </p:nvSpPr>
        <p:spPr bwMode="auto">
          <a:xfrm>
            <a:off x="6945313" y="4922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1293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>2010-05-19T22:10:00+00:00</IntlLangReviewDate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Community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2010-05-19T22:06:33+00:00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834326</Value>
      <Value>1313798</Value>
    </PublishStatusLookup>
    <APAuthor xmlns="4873beb7-5857-4685-be1f-d57550cc96cc">
      <UserInfo>
        <DisplayName/>
        <AccountId>92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 xsi:nil="true"/>
    <MachineTranslated xmlns="4873beb7-5857-4685-be1f-d57550cc96cc">false</MachineTranslated>
    <OutputCachingOn xmlns="4873beb7-5857-4685-be1f-d57550cc96cc">true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>2010-05-19T22:10:00+00:00</HandoffToMSDN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>2010-05-19T22:10:00+00:00</LastModifiedDateTime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>2010-05-19T22:10:00+00:00</PlannedPubDate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12 Default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TP101875459</AssetId>
    <TPClientViewer xmlns="4873beb7-5857-4685-be1f-d57550cc96cc" xsi:nil="true"/>
    <DSATActionTaken xmlns="4873beb7-5857-4685-be1f-d57550cc96cc">Best Bets</DSATActionTaken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128054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492AA6EB-1256-442D-8252-82911ED779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F3004B-9108-4C4B-8CE9-64F411650F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486DBD-1220-4F58-8412-855833251F10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SWOT analysis examples</Template>
  <TotalTime>6922</TotalTime>
  <Words>1917</Words>
  <Application>Microsoft Macintosh PowerPoint</Application>
  <PresentationFormat>Custom</PresentationFormat>
  <Paragraphs>336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Calibri</vt:lpstr>
      <vt:lpstr>MS Gothic</vt:lpstr>
      <vt:lpstr>ＭＳ Ｐゴシック</vt:lpstr>
      <vt:lpstr>Times New Roman</vt:lpstr>
      <vt:lpstr>Verdana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Wiseman</dc:creator>
  <cp:lastModifiedBy>Phil Wiseman</cp:lastModifiedBy>
  <cp:revision>2</cp:revision>
  <cp:lastPrinted>2018-01-01T21:23:29Z</cp:lastPrinted>
  <dcterms:created xsi:type="dcterms:W3CDTF">2018-01-01T21:18:46Z</dcterms:created>
  <dcterms:modified xsi:type="dcterms:W3CDTF">2018-01-06T16:41:10Z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