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58" r:id="rId4"/>
    <p:sldId id="260" r:id="rId5"/>
    <p:sldId id="259" r:id="rId6"/>
    <p:sldId id="261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22" autoAdjust="0"/>
  </p:normalViewPr>
  <p:slideViewPr>
    <p:cSldViewPr>
      <p:cViewPr>
        <p:scale>
          <a:sx n="70" d="100"/>
          <a:sy n="70" d="100"/>
        </p:scale>
        <p:origin x="-209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14BFE-4BD8-44A4-AF6E-728F5A65FF3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5B0176-651A-46B9-A802-2F89548EE0D1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Candara" pitchFamily="34" charset="0"/>
            </a:rPr>
            <a:t>Prepare</a:t>
          </a:r>
          <a:endParaRPr lang="en-US" dirty="0">
            <a:latin typeface="Candara" pitchFamily="34" charset="0"/>
          </a:endParaRPr>
        </a:p>
      </dgm:t>
    </dgm:pt>
    <dgm:pt modelId="{2224C60D-7D38-4860-959B-30C6A0FAED3A}" type="parTrans" cxnId="{8EE972F5-2F6D-4837-B033-8B13E6E7E580}">
      <dgm:prSet/>
      <dgm:spPr/>
      <dgm:t>
        <a:bodyPr/>
        <a:lstStyle/>
        <a:p>
          <a:endParaRPr lang="en-US"/>
        </a:p>
      </dgm:t>
    </dgm:pt>
    <dgm:pt modelId="{9F5AF4B3-EDB7-4E2C-94E0-B86480BAD18D}" type="sibTrans" cxnId="{8EE972F5-2F6D-4837-B033-8B13E6E7E580}">
      <dgm:prSet/>
      <dgm:spPr/>
      <dgm:t>
        <a:bodyPr/>
        <a:lstStyle/>
        <a:p>
          <a:endParaRPr lang="en-US"/>
        </a:p>
      </dgm:t>
    </dgm:pt>
    <dgm:pt modelId="{6D7F36FA-BA4A-4188-89D8-84EFE61E7A0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Appts and Plan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for Day</a:t>
          </a:r>
        </a:p>
        <a:p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Meeting Agenda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 for each planned meeting activity</a:t>
          </a:r>
        </a:p>
        <a:p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Planned Task List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for the day</a:t>
          </a:r>
        </a:p>
        <a:p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Objectives</a:t>
          </a:r>
          <a:r>
            <a:rPr lang="en-US" sz="1500" b="1" u="none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how action plans align with marketing team objectives</a:t>
          </a:r>
          <a:endParaRPr lang="en-US" sz="1500" kern="1200" dirty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</dgm:t>
    </dgm:pt>
    <dgm:pt modelId="{D57D3823-85A2-4B23-ACD2-1B3322CFA965}" type="parTrans" cxnId="{AC30F678-3C7C-417A-87E0-8F0BEEBBDA1D}">
      <dgm:prSet/>
      <dgm:spPr/>
      <dgm:t>
        <a:bodyPr/>
        <a:lstStyle/>
        <a:p>
          <a:endParaRPr lang="en-US"/>
        </a:p>
      </dgm:t>
    </dgm:pt>
    <dgm:pt modelId="{557A3EE6-A997-4D5E-AB01-B3BCBC05D34A}" type="sibTrans" cxnId="{AC30F678-3C7C-417A-87E0-8F0BEEBBDA1D}">
      <dgm:prSet/>
      <dgm:spPr/>
      <dgm:t>
        <a:bodyPr/>
        <a:lstStyle/>
        <a:p>
          <a:endParaRPr lang="en-US"/>
        </a:p>
      </dgm:t>
    </dgm:pt>
    <dgm:pt modelId="{F9D543FA-7243-4300-8F0A-1A44B4C60FAE}">
      <dgm:prSet phldrT="[Text]"/>
      <dgm:spPr>
        <a:solidFill>
          <a:schemeClr val="tx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andara" pitchFamily="34" charset="0"/>
            </a:rPr>
            <a:t>Observe</a:t>
          </a:r>
          <a:endParaRPr lang="en-US" dirty="0">
            <a:latin typeface="Candara" pitchFamily="34" charset="0"/>
          </a:endParaRPr>
        </a:p>
      </dgm:t>
    </dgm:pt>
    <dgm:pt modelId="{D734487E-F90E-4E6A-931F-E2D959188E1C}" type="parTrans" cxnId="{7DD4342C-CB67-4A17-881E-A5F3A2EC19C0}">
      <dgm:prSet/>
      <dgm:spPr/>
      <dgm:t>
        <a:bodyPr/>
        <a:lstStyle/>
        <a:p>
          <a:endParaRPr lang="en-US"/>
        </a:p>
      </dgm:t>
    </dgm:pt>
    <dgm:pt modelId="{C236E024-86BA-4D14-ADA2-523D0118323E}" type="sibTrans" cxnId="{7DD4342C-CB67-4A17-881E-A5F3A2EC19C0}">
      <dgm:prSet/>
      <dgm:spPr/>
      <dgm:t>
        <a:bodyPr/>
        <a:lstStyle/>
        <a:p>
          <a:endParaRPr lang="en-US"/>
        </a:p>
      </dgm:t>
    </dgm:pt>
    <dgm:pt modelId="{BB41A630-B1F3-45B1-BF7C-FEB466F5F24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NEW Marketing Staff: </a:t>
          </a:r>
        </a:p>
        <a:p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Observe basic skills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and marketing </a:t>
          </a:r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process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understanding</a:t>
          </a:r>
        </a:p>
        <a:p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Coaching: </a:t>
          </a:r>
          <a:r>
            <a:rPr lang="en-US" sz="1500" b="0" u="none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Tell them,  show them, watch them,  redirect</a:t>
          </a:r>
          <a:endParaRPr lang="en-US" sz="800" b="1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TENURED Marketing Staff: </a:t>
          </a:r>
        </a:p>
        <a:p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Listen/Observe.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Don’t interrupt. Let the marketing manager operate through their day. Be a Spectator and Coach</a:t>
          </a:r>
        </a:p>
      </dgm:t>
    </dgm:pt>
    <dgm:pt modelId="{EDF4F7FF-9984-413B-860B-3E61D376DF2B}" type="parTrans" cxnId="{7A93B09C-4D1F-495B-8D00-05002066B842}">
      <dgm:prSet/>
      <dgm:spPr/>
      <dgm:t>
        <a:bodyPr/>
        <a:lstStyle/>
        <a:p>
          <a:endParaRPr lang="en-US"/>
        </a:p>
      </dgm:t>
    </dgm:pt>
    <dgm:pt modelId="{09477036-74C5-4D1E-B147-C21D2839C23D}" type="sibTrans" cxnId="{7A93B09C-4D1F-495B-8D00-05002066B842}">
      <dgm:prSet/>
      <dgm:spPr/>
      <dgm:t>
        <a:bodyPr/>
        <a:lstStyle/>
        <a:p>
          <a:endParaRPr lang="en-US"/>
        </a:p>
      </dgm:t>
    </dgm:pt>
    <dgm:pt modelId="{FDA8AB32-A919-4CE6-BBF4-67D3D25ED16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Candara" pitchFamily="34" charset="0"/>
            </a:rPr>
            <a:t>Debrief</a:t>
          </a:r>
          <a:endParaRPr lang="en-US" dirty="0">
            <a:latin typeface="Candara" pitchFamily="34" charset="0"/>
          </a:endParaRPr>
        </a:p>
      </dgm:t>
    </dgm:pt>
    <dgm:pt modelId="{CFC21D11-AC5B-4540-844D-3A7FB3DEBAEE}" type="parTrans" cxnId="{4A23327E-7173-4A17-85AC-8587C8AA7282}">
      <dgm:prSet/>
      <dgm:spPr/>
      <dgm:t>
        <a:bodyPr/>
        <a:lstStyle/>
        <a:p>
          <a:endParaRPr lang="en-US"/>
        </a:p>
      </dgm:t>
    </dgm:pt>
    <dgm:pt modelId="{E004244B-E7D1-427D-AABC-2E14C02EA6EB}" type="sibTrans" cxnId="{4A23327E-7173-4A17-85AC-8587C8AA7282}">
      <dgm:prSet/>
      <dgm:spPr/>
      <dgm:t>
        <a:bodyPr/>
        <a:lstStyle/>
        <a:p>
          <a:endParaRPr lang="en-US"/>
        </a:p>
      </dgm:t>
    </dgm:pt>
    <dgm:pt modelId="{BF34A19B-073C-4628-B507-F4D87DB1C8E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Discuss day using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Marketing Ride-Along Evaluation Form</a:t>
          </a:r>
        </a:p>
        <a:p>
          <a:pPr algn="l"/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algn="l"/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Always discuss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Positive First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(THERE IS ALWAYS A POSITIVE)</a:t>
          </a:r>
        </a:p>
        <a:p>
          <a:pPr algn="l"/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algn="l"/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Limit Action Items to only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three</a:t>
          </a:r>
        </a:p>
        <a:p>
          <a:pPr algn="l"/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algn="l"/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Transparent, Open feedback and Coaching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.  This is critical to improve marketing skills</a:t>
          </a:r>
          <a:endParaRPr lang="en-US" sz="1500" kern="1200" dirty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</dgm:t>
    </dgm:pt>
    <dgm:pt modelId="{29DDF843-AD3E-45C7-B2D6-10CE0D72A14E}" type="parTrans" cxnId="{7DCC6FBF-05BC-4F7A-B19A-E9C607D9E62D}">
      <dgm:prSet/>
      <dgm:spPr/>
      <dgm:t>
        <a:bodyPr/>
        <a:lstStyle/>
        <a:p>
          <a:endParaRPr lang="en-US"/>
        </a:p>
      </dgm:t>
    </dgm:pt>
    <dgm:pt modelId="{E7864D4A-BA5D-44C9-ADF1-E56CE3FF2ED3}" type="sibTrans" cxnId="{7DCC6FBF-05BC-4F7A-B19A-E9C607D9E62D}">
      <dgm:prSet/>
      <dgm:spPr/>
      <dgm:t>
        <a:bodyPr/>
        <a:lstStyle/>
        <a:p>
          <a:endParaRPr lang="en-US"/>
        </a:p>
      </dgm:t>
    </dgm:pt>
    <dgm:pt modelId="{A03717B6-7C2D-4E5D-A956-1CDCE427C791}" type="pres">
      <dgm:prSet presAssocID="{7F314BFE-4BD8-44A4-AF6E-728F5A65FF3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A5B1417-4BC9-4AAC-8834-006F5DF4C107}" type="pres">
      <dgm:prSet presAssocID="{1E5B0176-651A-46B9-A802-2F89548EE0D1}" presName="parentText1" presStyleLbl="node1" presStyleIdx="0" presStyleCnt="3" custScaleY="14374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EF668-46EE-4DF4-93E3-41909CAF6FEF}" type="pres">
      <dgm:prSet presAssocID="{1E5B0176-651A-46B9-A802-2F89548EE0D1}" presName="childText1" presStyleLbl="solidAlignAcc1" presStyleIdx="0" presStyleCnt="3" custScaleX="92528" custScaleY="139587" custLinFactNeighborX="-4907" custLinFactNeighborY="217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88F4-C83C-4CC7-9C9D-BB98D538DB6A}" type="pres">
      <dgm:prSet presAssocID="{F9D543FA-7243-4300-8F0A-1A44B4C60FAE}" presName="parentText2" presStyleLbl="node1" presStyleIdx="1" presStyleCnt="3" custScaleX="102616" custScaleY="161858" custLinFactNeighborX="419" custLinFactNeighborY="-565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78B61-1BF4-4603-A4E7-258EAE3C9893}" type="pres">
      <dgm:prSet presAssocID="{F9D543FA-7243-4300-8F0A-1A44B4C60FAE}" presName="childText2" presStyleLbl="solidAlignAcc1" presStyleIdx="1" presStyleCnt="3" custScaleX="101457" custScaleY="135664" custLinFactNeighborX="-2210" custLinFactNeighborY="15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A52EE-C96A-45A5-8802-89195BC2482E}" type="pres">
      <dgm:prSet presAssocID="{FDA8AB32-A919-4CE6-BBF4-67D3D25ED16D}" presName="parentText3" presStyleLbl="node1" presStyleIdx="2" presStyleCnt="3" custScaleY="13359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64DA6-3E28-4037-AEFA-21784A10B440}" type="pres">
      <dgm:prSet presAssocID="{FDA8AB32-A919-4CE6-BBF4-67D3D25ED16D}" presName="childText3" presStyleLbl="solidAlignAcc1" presStyleIdx="2" presStyleCnt="3" custScaleX="98211" custScaleY="135730" custLinFactNeighborX="672" custLinFactNeighborY="19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CC6FBF-05BC-4F7A-B19A-E9C607D9E62D}" srcId="{FDA8AB32-A919-4CE6-BBF4-67D3D25ED16D}" destId="{BF34A19B-073C-4628-B507-F4D87DB1C8E8}" srcOrd="0" destOrd="0" parTransId="{29DDF843-AD3E-45C7-B2D6-10CE0D72A14E}" sibTransId="{E7864D4A-BA5D-44C9-ADF1-E56CE3FF2ED3}"/>
    <dgm:cxn modelId="{7DD4342C-CB67-4A17-881E-A5F3A2EC19C0}" srcId="{7F314BFE-4BD8-44A4-AF6E-728F5A65FF33}" destId="{F9D543FA-7243-4300-8F0A-1A44B4C60FAE}" srcOrd="1" destOrd="0" parTransId="{D734487E-F90E-4E6A-931F-E2D959188E1C}" sibTransId="{C236E024-86BA-4D14-ADA2-523D0118323E}"/>
    <dgm:cxn modelId="{1C4DDC90-B5C6-46B3-8116-DBED6119E3FA}" type="presOf" srcId="{BB41A630-B1F3-45B1-BF7C-FEB466F5F24F}" destId="{89878B61-1BF4-4603-A4E7-258EAE3C9893}" srcOrd="0" destOrd="0" presId="urn:microsoft.com/office/officeart/2009/3/layout/IncreasingArrowsProcess"/>
    <dgm:cxn modelId="{4A23327E-7173-4A17-85AC-8587C8AA7282}" srcId="{7F314BFE-4BD8-44A4-AF6E-728F5A65FF33}" destId="{FDA8AB32-A919-4CE6-BBF4-67D3D25ED16D}" srcOrd="2" destOrd="0" parTransId="{CFC21D11-AC5B-4540-844D-3A7FB3DEBAEE}" sibTransId="{E004244B-E7D1-427D-AABC-2E14C02EA6EB}"/>
    <dgm:cxn modelId="{172862EB-A2C8-4BE0-B3CE-9124589CE14E}" type="presOf" srcId="{FDA8AB32-A919-4CE6-BBF4-67D3D25ED16D}" destId="{633A52EE-C96A-45A5-8802-89195BC2482E}" srcOrd="0" destOrd="0" presId="urn:microsoft.com/office/officeart/2009/3/layout/IncreasingArrowsProcess"/>
    <dgm:cxn modelId="{7A93B09C-4D1F-495B-8D00-05002066B842}" srcId="{F9D543FA-7243-4300-8F0A-1A44B4C60FAE}" destId="{BB41A630-B1F3-45B1-BF7C-FEB466F5F24F}" srcOrd="0" destOrd="0" parTransId="{EDF4F7FF-9984-413B-860B-3E61D376DF2B}" sibTransId="{09477036-74C5-4D1E-B147-C21D2839C23D}"/>
    <dgm:cxn modelId="{690029AA-5E46-4A96-A99D-4C1080AA7A2A}" type="presOf" srcId="{1E5B0176-651A-46B9-A802-2F89548EE0D1}" destId="{8A5B1417-4BC9-4AAC-8834-006F5DF4C107}" srcOrd="0" destOrd="0" presId="urn:microsoft.com/office/officeart/2009/3/layout/IncreasingArrowsProcess"/>
    <dgm:cxn modelId="{22B3D70C-DDBB-493C-B07E-7B694BB632B7}" type="presOf" srcId="{BF34A19B-073C-4628-B507-F4D87DB1C8E8}" destId="{A7D64DA6-3E28-4037-AEFA-21784A10B440}" srcOrd="0" destOrd="0" presId="urn:microsoft.com/office/officeart/2009/3/layout/IncreasingArrowsProcess"/>
    <dgm:cxn modelId="{6107DE90-F923-436D-98CA-03E89EAD2667}" type="presOf" srcId="{6D7F36FA-BA4A-4188-89D8-84EFE61E7A08}" destId="{A67EF668-46EE-4DF4-93E3-41909CAF6FEF}" srcOrd="0" destOrd="0" presId="urn:microsoft.com/office/officeart/2009/3/layout/IncreasingArrowsProcess"/>
    <dgm:cxn modelId="{8EE972F5-2F6D-4837-B033-8B13E6E7E580}" srcId="{7F314BFE-4BD8-44A4-AF6E-728F5A65FF33}" destId="{1E5B0176-651A-46B9-A802-2F89548EE0D1}" srcOrd="0" destOrd="0" parTransId="{2224C60D-7D38-4860-959B-30C6A0FAED3A}" sibTransId="{9F5AF4B3-EDB7-4E2C-94E0-B86480BAD18D}"/>
    <dgm:cxn modelId="{AC30F678-3C7C-417A-87E0-8F0BEEBBDA1D}" srcId="{1E5B0176-651A-46B9-A802-2F89548EE0D1}" destId="{6D7F36FA-BA4A-4188-89D8-84EFE61E7A08}" srcOrd="0" destOrd="0" parTransId="{D57D3823-85A2-4B23-ACD2-1B3322CFA965}" sibTransId="{557A3EE6-A997-4D5E-AB01-B3BCBC05D34A}"/>
    <dgm:cxn modelId="{7C89EF8F-14D8-4537-AD1C-6CE6E65D7CAD}" type="presOf" srcId="{7F314BFE-4BD8-44A4-AF6E-728F5A65FF33}" destId="{A03717B6-7C2D-4E5D-A956-1CDCE427C791}" srcOrd="0" destOrd="0" presId="urn:microsoft.com/office/officeart/2009/3/layout/IncreasingArrowsProcess"/>
    <dgm:cxn modelId="{CE99E2EE-A22D-462D-82CF-8DFC4E49058B}" type="presOf" srcId="{F9D543FA-7243-4300-8F0A-1A44B4C60FAE}" destId="{CE0388F4-C83C-4CC7-9C9D-BB98D538DB6A}" srcOrd="0" destOrd="0" presId="urn:microsoft.com/office/officeart/2009/3/layout/IncreasingArrowsProcess"/>
    <dgm:cxn modelId="{617DA5DE-8C6E-4B68-A85A-72E98D92D81F}" type="presParOf" srcId="{A03717B6-7C2D-4E5D-A956-1CDCE427C791}" destId="{8A5B1417-4BC9-4AAC-8834-006F5DF4C107}" srcOrd="0" destOrd="0" presId="urn:microsoft.com/office/officeart/2009/3/layout/IncreasingArrowsProcess"/>
    <dgm:cxn modelId="{F414C0EC-0AC4-4FA6-A807-8A866DD36B43}" type="presParOf" srcId="{A03717B6-7C2D-4E5D-A956-1CDCE427C791}" destId="{A67EF668-46EE-4DF4-93E3-41909CAF6FEF}" srcOrd="1" destOrd="0" presId="urn:microsoft.com/office/officeart/2009/3/layout/IncreasingArrowsProcess"/>
    <dgm:cxn modelId="{01F4CF1C-75BB-4051-AC84-D13DDBE55408}" type="presParOf" srcId="{A03717B6-7C2D-4E5D-A956-1CDCE427C791}" destId="{CE0388F4-C83C-4CC7-9C9D-BB98D538DB6A}" srcOrd="2" destOrd="0" presId="urn:microsoft.com/office/officeart/2009/3/layout/IncreasingArrowsProcess"/>
    <dgm:cxn modelId="{8B8AD8B1-86F3-432F-A3C3-3FFEA41CBE1C}" type="presParOf" srcId="{A03717B6-7C2D-4E5D-A956-1CDCE427C791}" destId="{89878B61-1BF4-4603-A4E7-258EAE3C9893}" srcOrd="3" destOrd="0" presId="urn:microsoft.com/office/officeart/2009/3/layout/IncreasingArrowsProcess"/>
    <dgm:cxn modelId="{4E18E5E4-C946-4C4A-8AEB-DB16BD1EC7D9}" type="presParOf" srcId="{A03717B6-7C2D-4E5D-A956-1CDCE427C791}" destId="{633A52EE-C96A-45A5-8802-89195BC2482E}" srcOrd="4" destOrd="0" presId="urn:microsoft.com/office/officeart/2009/3/layout/IncreasingArrowsProcess"/>
    <dgm:cxn modelId="{4EFFAFFD-4B8A-4EEA-B650-BEFEB0C11E78}" type="presParOf" srcId="{A03717B6-7C2D-4E5D-A956-1CDCE427C791}" destId="{A7D64DA6-3E28-4037-AEFA-21784A10B44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B1417-4BC9-4AAC-8834-006F5DF4C107}">
      <dsp:nvSpPr>
        <dsp:cNvPr id="0" name=""/>
        <dsp:cNvSpPr/>
      </dsp:nvSpPr>
      <dsp:spPr>
        <a:xfrm>
          <a:off x="-14101" y="817146"/>
          <a:ext cx="8674021" cy="1815821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00544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ndara" pitchFamily="34" charset="0"/>
            </a:rPr>
            <a:t>Prepare</a:t>
          </a:r>
          <a:endParaRPr lang="en-US" sz="3000" kern="1200" dirty="0">
            <a:latin typeface="Candara" pitchFamily="34" charset="0"/>
          </a:endParaRPr>
        </a:p>
      </dsp:txBody>
      <dsp:txXfrm>
        <a:off x="-14101" y="1271101"/>
        <a:ext cx="8220066" cy="907911"/>
      </dsp:txXfrm>
    </dsp:sp>
    <dsp:sp modelId="{A67EF668-46EE-4DF4-93E3-41909CAF6FEF}">
      <dsp:nvSpPr>
        <dsp:cNvPr id="0" name=""/>
        <dsp:cNvSpPr/>
      </dsp:nvSpPr>
      <dsp:spPr>
        <a:xfrm>
          <a:off x="0" y="2115683"/>
          <a:ext cx="2471976" cy="3396876"/>
        </a:xfrm>
        <a:prstGeom prst="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Appts and Plan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for Day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Meeting Agenda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 for each planned meeting activity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Planned Task List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for the day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Objectives</a:t>
          </a:r>
          <a:r>
            <a:rPr lang="en-US" sz="1500" b="1" u="none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Review how action plans align with marketing team objectives</a:t>
          </a:r>
          <a:endParaRPr lang="en-US" sz="1500" kern="1200" dirty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</dsp:txBody>
      <dsp:txXfrm>
        <a:off x="0" y="2115683"/>
        <a:ext cx="2471976" cy="3396876"/>
      </dsp:txXfrm>
    </dsp:sp>
    <dsp:sp modelId="{CE0388F4-C83C-4CC7-9C9D-BB98D538DB6A}">
      <dsp:nvSpPr>
        <dsp:cNvPr id="0" name=""/>
        <dsp:cNvSpPr/>
      </dsp:nvSpPr>
      <dsp:spPr>
        <a:xfrm>
          <a:off x="2578985" y="1052371"/>
          <a:ext cx="6159446" cy="2044700"/>
        </a:xfrm>
        <a:prstGeom prst="rightArrow">
          <a:avLst>
            <a:gd name="adj1" fmla="val 50000"/>
            <a:gd name="adj2" fmla="val 50000"/>
          </a:avLst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00544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Candara" pitchFamily="34" charset="0"/>
            </a:rPr>
            <a:t>Observe</a:t>
          </a:r>
          <a:endParaRPr lang="en-US" sz="2900" kern="1200" dirty="0">
            <a:latin typeface="Candara" pitchFamily="34" charset="0"/>
          </a:endParaRPr>
        </a:p>
      </dsp:txBody>
      <dsp:txXfrm>
        <a:off x="2578985" y="1563546"/>
        <a:ext cx="5648271" cy="1022350"/>
      </dsp:txXfrm>
    </dsp:sp>
    <dsp:sp modelId="{89878B61-1BF4-4603-A4E7-258EAE3C9893}">
      <dsp:nvSpPr>
        <dsp:cNvPr id="0" name=""/>
        <dsp:cNvSpPr/>
      </dsp:nvSpPr>
      <dsp:spPr>
        <a:xfrm>
          <a:off x="2578992" y="2420122"/>
          <a:ext cx="2710523" cy="33014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NEW Marketing Staff: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Observe basic skills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and marketing </a:t>
          </a:r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process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understanding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Coaching: </a:t>
          </a:r>
          <a:r>
            <a:rPr lang="en-US" sz="1500" b="0" u="none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Tell them,  show them, watch them,  redirect</a:t>
          </a:r>
          <a:endParaRPr lang="en-US" sz="800" b="1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u="sng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TENURED Marketing Staff: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Listen/Observe.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Don’t interrupt. Let the marketing manager operate through their day. Be a Spectator and Coach</a:t>
          </a:r>
        </a:p>
      </dsp:txBody>
      <dsp:txXfrm>
        <a:off x="2578992" y="2420122"/>
        <a:ext cx="2710523" cy="3301409"/>
      </dsp:txXfrm>
    </dsp:sp>
    <dsp:sp modelId="{633A52EE-C96A-45A5-8802-89195BC2482E}">
      <dsp:nvSpPr>
        <dsp:cNvPr id="0" name=""/>
        <dsp:cNvSpPr/>
      </dsp:nvSpPr>
      <dsp:spPr>
        <a:xfrm>
          <a:off x="5329096" y="1723398"/>
          <a:ext cx="3330824" cy="1687675"/>
        </a:xfrm>
        <a:prstGeom prst="rightArrow">
          <a:avLst>
            <a:gd name="adj1" fmla="val 50000"/>
            <a:gd name="adj2" fmla="val 5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00544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Candara" pitchFamily="34" charset="0"/>
            </a:rPr>
            <a:t>Debrief</a:t>
          </a:r>
          <a:endParaRPr lang="en-US" sz="2900" kern="1200" dirty="0">
            <a:latin typeface="Candara" pitchFamily="34" charset="0"/>
          </a:endParaRPr>
        </a:p>
      </dsp:txBody>
      <dsp:txXfrm>
        <a:off x="5329096" y="2145317"/>
        <a:ext cx="2908905" cy="843837"/>
      </dsp:txXfrm>
    </dsp:sp>
    <dsp:sp modelId="{A7D64DA6-3E28-4037-AEFA-21784A10B440}">
      <dsp:nvSpPr>
        <dsp:cNvPr id="0" name=""/>
        <dsp:cNvSpPr/>
      </dsp:nvSpPr>
      <dsp:spPr>
        <a:xfrm>
          <a:off x="5370946" y="2953885"/>
          <a:ext cx="2623803" cy="3254676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Discuss day using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Marketing Ride-Along Evaluation Form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Always discuss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Positive First 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(THERE IS ALWAYS A POSITIVE)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Limit Action Items to only </a:t>
          </a: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three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Transparent, Open feedback and Coaching</a:t>
          </a:r>
          <a:r>
            <a:rPr lang="en-US" sz="1500" kern="1200" dirty="0" smtClean="0">
              <a:solidFill>
                <a:schemeClr val="tx1"/>
              </a:solidFill>
              <a:latin typeface="Candara" pitchFamily="34" charset="0"/>
              <a:ea typeface="+mn-ea"/>
              <a:cs typeface="+mn-cs"/>
            </a:rPr>
            <a:t>.  This is critical to improve marketing skills</a:t>
          </a:r>
          <a:endParaRPr lang="en-US" sz="1500" kern="1200" dirty="0">
            <a:solidFill>
              <a:schemeClr val="tx1"/>
            </a:solidFill>
            <a:latin typeface="Candara" pitchFamily="34" charset="0"/>
            <a:ea typeface="+mn-ea"/>
            <a:cs typeface="+mn-cs"/>
          </a:endParaRPr>
        </a:p>
      </dsp:txBody>
      <dsp:txXfrm>
        <a:off x="5370946" y="2953885"/>
        <a:ext cx="2623803" cy="3254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57B18-F805-48B7-B1A3-BB6E5CADB152}" type="datetimeFigureOut">
              <a:rPr lang="en-US" smtClean="0"/>
              <a:t>8/8/2013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1FA82-A917-4C80-AB3B-F62170E1D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4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F8C0C-D9BF-4193-B63C-759EFCF4EAF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5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1038"/>
            <a:ext cx="4541838" cy="3408362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7" y="4316491"/>
            <a:ext cx="5030389" cy="4166809"/>
          </a:xfrm>
          <a:noFill/>
          <a:ln/>
        </p:spPr>
        <p:txBody>
          <a:bodyPr lIns="90863" tIns="45432" rIns="90863" bIns="45432"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884756" y="8659396"/>
            <a:ext cx="2971697" cy="45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3" tIns="46137" rIns="92273" bIns="46137" anchor="b"/>
          <a:lstStyle/>
          <a:p>
            <a:pPr algn="r" defTabSz="922945" fontAlgn="base">
              <a:spcBef>
                <a:spcPct val="50000"/>
              </a:spcBef>
              <a:spcAft>
                <a:spcPct val="0"/>
              </a:spcAft>
            </a:pPr>
            <a:fld id="{B2FA62CA-8DC1-48D6-ADF4-2D5386F26D08}" type="slidenum">
              <a:rPr lang="en-US" sz="900">
                <a:solidFill>
                  <a:prstClr val="black"/>
                </a:solidFill>
                <a:latin typeface="Verdana" pitchFamily="34" charset="0"/>
              </a:rPr>
              <a:pPr algn="r" defTabSz="922945" fontAlgn="base">
                <a:spcBef>
                  <a:spcPct val="50000"/>
                </a:spcBef>
                <a:spcAft>
                  <a:spcPct val="0"/>
                </a:spcAft>
              </a:pPr>
              <a:t>3</a:t>
            </a:fld>
            <a:endParaRPr lang="en-US" sz="90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D3DB4-0162-4966-B530-C62B2064EA1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04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D3DB4-0162-4966-B530-C62B2064EA1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1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D3DB4-0162-4966-B530-C62B2064EA1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26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62467" name="Slide Number Placeholder 3"/>
          <p:cNvSpPr txBox="1">
            <a:spLocks noGrp="1"/>
          </p:cNvSpPr>
          <p:nvPr/>
        </p:nvSpPr>
        <p:spPr bwMode="auto">
          <a:xfrm>
            <a:off x="3884756" y="8722722"/>
            <a:ext cx="2971697" cy="45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3" tIns="46137" rIns="92273" bIns="46137" anchor="b"/>
          <a:lstStyle/>
          <a:p>
            <a:pPr algn="r" defTabSz="922945" fontAlgn="base">
              <a:spcBef>
                <a:spcPct val="50000"/>
              </a:spcBef>
              <a:spcAft>
                <a:spcPct val="0"/>
              </a:spcAft>
            </a:pPr>
            <a:fld id="{B2FA62CA-8DC1-48D6-ADF4-2D5386F26D08}" type="slidenum">
              <a:rPr lang="en-US" sz="900">
                <a:solidFill>
                  <a:prstClr val="black"/>
                </a:solidFill>
                <a:latin typeface="Verdana" pitchFamily="34" charset="0"/>
              </a:rPr>
              <a:pPr algn="r" defTabSz="922945" fontAlgn="base">
                <a:spcBef>
                  <a:spcPct val="50000"/>
                </a:spcBef>
                <a:spcAft>
                  <a:spcPct val="0"/>
                </a:spcAft>
              </a:pPr>
              <a:t>10</a:t>
            </a:fld>
            <a:endParaRPr lang="en-US" sz="9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62471" name="Slide Image Placeholder 16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41463" y="531813"/>
            <a:ext cx="3887787" cy="2917825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1FA82-A917-4C80-AB3B-F62170E1D0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5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2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2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566"/>
          </a:xfrm>
        </p:spPr>
        <p:txBody>
          <a:bodyPr/>
          <a:lstStyle/>
          <a:p>
            <a:pPr lvl="0"/>
            <a:endParaRPr lang="en-US" noProof="0" dirty="0" smtClean="0">
              <a:sym typeface="Gill Sans"/>
            </a:endParaRP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63F6C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63F6C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E5AE-B91C-4E7F-8FA0-B7CD3A165AF2}" type="slidenum">
              <a:rPr lang="en-US">
                <a:solidFill>
                  <a:srgbClr val="163F6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63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84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martArt-Platzhalter 11"/>
          <p:cNvSpPr>
            <a:spLocks noGrp="1"/>
          </p:cNvSpPr>
          <p:nvPr>
            <p:ph type="dgm" sz="quarter" idx="17"/>
          </p:nvPr>
        </p:nvSpPr>
        <p:spPr bwMode="auto"/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842683" y="6173788"/>
            <a:ext cx="62061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dirty="0">
                <a:solidFill>
                  <a:srgbClr val="163F6C">
                    <a:tint val="75000"/>
                  </a:srgbClr>
                </a:solidFill>
              </a:rPr>
              <a:t>To edit footnote click on Insert / Header &amp; Footer</a:t>
            </a:r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>
          <a:xfrm>
            <a:off x="457202" y="6173788"/>
            <a:ext cx="385481" cy="365125"/>
          </a:xfrm>
          <a:prstGeom prst="rect">
            <a:avLst/>
          </a:prstGeom>
        </p:spPr>
        <p:txBody>
          <a:bodyPr/>
          <a:lstStyle/>
          <a:p>
            <a:fld id="{76D8E909-938B-47AE-BA6E-C31282E5C101}" type="slidenum">
              <a:rPr lang="de-DE">
                <a:solidFill>
                  <a:srgbClr val="163F6C"/>
                </a:solidFill>
              </a:rPr>
              <a:pPr/>
              <a:t>‹#›</a:t>
            </a:fld>
            <a:endParaRPr lang="de-DE">
              <a:solidFill>
                <a:srgbClr val="163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0226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 (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1271752" y="1555751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57201" y="1555751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1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/>
          </p:nvPr>
        </p:nvSpPr>
        <p:spPr bwMode="auto">
          <a:xfrm>
            <a:off x="1271752" y="2214554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57201" y="2214554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2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7"/>
          </p:nvPr>
        </p:nvSpPr>
        <p:spPr bwMode="auto">
          <a:xfrm>
            <a:off x="1271752" y="2857496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57201" y="2857496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3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9"/>
          </p:nvPr>
        </p:nvSpPr>
        <p:spPr bwMode="auto">
          <a:xfrm>
            <a:off x="1271752" y="3500438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1" y="3500438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4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21"/>
          </p:nvPr>
        </p:nvSpPr>
        <p:spPr bwMode="auto">
          <a:xfrm>
            <a:off x="1271752" y="4143380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457201" y="4143380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5</a:t>
            </a:r>
          </a:p>
        </p:txBody>
      </p:sp>
      <p:sp>
        <p:nvSpPr>
          <p:cNvPr id="41" name="Textplatzhalter 7"/>
          <p:cNvSpPr>
            <a:spLocks noGrp="1"/>
          </p:cNvSpPr>
          <p:nvPr>
            <p:ph type="body" sz="quarter" idx="23"/>
          </p:nvPr>
        </p:nvSpPr>
        <p:spPr bwMode="auto">
          <a:xfrm>
            <a:off x="1271752" y="4786322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 anchorCtr="0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42" name="Textplatzhalter 7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457201" y="4786322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6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5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42683" y="6173788"/>
            <a:ext cx="62061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dirty="0">
                <a:solidFill>
                  <a:srgbClr val="163F6C">
                    <a:tint val="75000"/>
                  </a:srgbClr>
                </a:solidFill>
              </a:rPr>
              <a:t>To edit footnote click on Insert / Header &amp; Footer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457202" y="6173788"/>
            <a:ext cx="385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E909-938B-47AE-BA6E-C31282E5C101}" type="slidenum">
              <a:rPr lang="de-DE" smtClean="0">
                <a:solidFill>
                  <a:srgbClr val="163F6C">
                    <a:tint val="75000"/>
                  </a:srgbClr>
                </a:solidFill>
              </a:rPr>
              <a:pPr/>
              <a:t>‹#›</a:t>
            </a:fld>
            <a:endParaRPr lang="de-DE" dirty="0">
              <a:solidFill>
                <a:srgbClr val="163F6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491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9725" y="420624"/>
            <a:ext cx="8375650" cy="4397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aseline="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r>
              <a:rPr lang="en-US" dirty="0" smtClean="0"/>
              <a:t>Single Line Title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23360" y="6473952"/>
            <a:ext cx="1097280" cy="20116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0F069730-25C4-4A25-932D-78237D7636C0}" type="datetime1">
              <a:rPr sz="10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9/21/2010</a:t>
            </a:fld>
            <a:endParaRPr sz="10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65760" y="6473952"/>
            <a:ext cx="320040" cy="20116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39FE57C1-99E3-4342-90AE-63D315326D4A}" type="slidenum">
              <a:rPr sz="10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sz="10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94944" y="6473952"/>
            <a:ext cx="3291840" cy="20116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sz="10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HP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220866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6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54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55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00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>
            <a:off x="0" y="5943600"/>
            <a:ext cx="9144000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7543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ight Arrow 14">
            <a:hlinkClick r:id="" action="ppaction://hlinkshowjump?jump=nextslide"/>
          </p:cNvPr>
          <p:cNvSpPr/>
          <p:nvPr userDrawn="1"/>
        </p:nvSpPr>
        <p:spPr>
          <a:xfrm>
            <a:off x="8686800" y="6477000"/>
            <a:ext cx="228600" cy="228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ight Arrow 15">
            <a:hlinkClick r:id="" action="ppaction://hlinkshowjump?jump=previousslide"/>
          </p:cNvPr>
          <p:cNvSpPr/>
          <p:nvPr userDrawn="1"/>
        </p:nvSpPr>
        <p:spPr>
          <a:xfrm flipH="1">
            <a:off x="8153400" y="6477000"/>
            <a:ext cx="228600" cy="228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3962400" y="6172200"/>
            <a:ext cx="1077485" cy="57286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52400" y="6412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50498D3-432C-44AF-B82D-72EBAC674D6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6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u="none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 txBox="1">
            <a:spLocks noChangeArrowheads="1"/>
          </p:cNvSpPr>
          <p:nvPr/>
        </p:nvSpPr>
        <p:spPr bwMode="black">
          <a:xfrm>
            <a:off x="-16099" y="2819400"/>
            <a:ext cx="91440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b="1" dirty="0" smtClean="0">
                <a:solidFill>
                  <a:srgbClr val="163F6C"/>
                </a:solidFill>
              </a:rPr>
              <a:t>Marketing ‘Ride-Along’ Best Practices</a:t>
            </a:r>
            <a:endParaRPr lang="en-US" b="1" dirty="0">
              <a:solidFill>
                <a:srgbClr val="163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4"/>
          <p:cNvSpPr txBox="1">
            <a:spLocks/>
          </p:cNvSpPr>
          <p:nvPr/>
        </p:nvSpPr>
        <p:spPr bwMode="auto">
          <a:xfrm>
            <a:off x="152400" y="13716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lnSpc>
                <a:spcPct val="110000"/>
              </a:lnSpc>
              <a:spcBef>
                <a:spcPct val="50000"/>
              </a:spcBef>
              <a:spcAft>
                <a:spcPts val="600"/>
              </a:spcAft>
              <a:buFont typeface="Arial" charset="0"/>
              <a:buChar char="•"/>
            </a:pPr>
            <a:endParaRPr lang="en-US" sz="2400" dirty="0">
              <a:solidFill>
                <a:srgbClr val="091D5D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38837"/>
              </p:ext>
            </p:extLst>
          </p:nvPr>
        </p:nvGraphicFramePr>
        <p:xfrm>
          <a:off x="239232" y="1298448"/>
          <a:ext cx="8665536" cy="45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768"/>
                <a:gridCol w="4332768"/>
              </a:tblGrid>
              <a:tr h="2248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High Skills/Low Motivation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(Reluctant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Contributor)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This person needs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someone to motivate them, show them how to be excited. (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Needs a Cheerleader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High Skills/High Motivation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(Peak Performer)</a:t>
                      </a:r>
                    </a:p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This person needs someone to give feedback and help them perfect the skills.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Needs a Coach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21317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Low Skills/Low Motivation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(Disillusioned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Learner)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This person needs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to be completely directed.  This person may be in the wrong job. (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Needs a Director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Low Skills/High Motivation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(Enthusiastic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Beginner)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This person has the motivation, but needs to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 be taught how to perform the skills. (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Needs a Teacher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ndara" pitchFamily="34" charset="0"/>
                        </a:rPr>
                        <a:t>)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en-US" sz="180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rved Down Arrow 4"/>
          <p:cNvSpPr/>
          <p:nvPr/>
        </p:nvSpPr>
        <p:spPr>
          <a:xfrm rot="16470732">
            <a:off x="3848555" y="3292261"/>
            <a:ext cx="1216152" cy="695958"/>
          </a:xfrm>
          <a:prstGeom prst="curved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000" dirty="0">
              <a:solidFill>
                <a:srgbClr val="091D5D"/>
              </a:solidFill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>
                <a:solidFill>
                  <a:srgbClr val="163F6C"/>
                </a:solidFill>
              </a:rPr>
              <a:t>Understanding Individual Needs</a:t>
            </a:r>
          </a:p>
        </p:txBody>
      </p:sp>
    </p:spTree>
    <p:extLst>
      <p:ext uri="{BB962C8B-B14F-4D97-AF65-F5344CB8AC3E}">
        <p14:creationId xmlns:p14="http://schemas.microsoft.com/office/powerpoint/2010/main" val="1813207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4175" y="1066800"/>
            <a:ext cx="4040188" cy="522287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Tenured Contributor</a:t>
            </a:r>
            <a:endParaRPr lang="en-US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4175" y="1589087"/>
            <a:ext cx="4038600" cy="406876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Observe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interactions/tasks and provide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feedback</a:t>
            </a: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Focus on strategic execution of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Marketing Processes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Explain how changes in approach will lead to results</a:t>
            </a: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Focus on Motivation</a:t>
            </a:r>
          </a:p>
          <a:p>
            <a:endParaRPr lang="en-US" dirty="0" smtClean="0">
              <a:latin typeface="Candara" pitchFamily="34" charset="0"/>
            </a:endParaRPr>
          </a:p>
          <a:p>
            <a:endParaRPr lang="en-US" dirty="0" smtClean="0">
              <a:latin typeface="Candara" pitchFamily="34" charset="0"/>
            </a:endParaRPr>
          </a:p>
          <a:p>
            <a:endParaRPr lang="en-US" dirty="0">
              <a:latin typeface="Candar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1066800"/>
            <a:ext cx="4041775" cy="522287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New Contributor</a:t>
            </a:r>
            <a:endParaRPr lang="en-US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589087"/>
            <a:ext cx="4041775" cy="40687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Help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them plan their day and point out how the tasks align with objectives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Observe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areas of training and mentoring requirements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Observe task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implementation</a:t>
            </a: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Be prescriptive</a:t>
            </a:r>
          </a:p>
          <a:p>
            <a:pPr marL="6794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Provide 2 or 3 key developmental objectives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Individual Needs Ride-Along Execution</a:t>
            </a:r>
            <a:endParaRPr lang="en-US" dirty="0">
              <a:solidFill>
                <a:srgbClr val="163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 bwMode="black"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Agenda</a:t>
            </a:r>
            <a:endParaRPr lang="en-US" dirty="0">
              <a:solidFill>
                <a:srgbClr val="163F6C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295400" y="1981200"/>
            <a:ext cx="7415048" cy="731520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Prepare, Observe, Debrief</a:t>
            </a:r>
            <a:endParaRPr lang="en-US" sz="28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57200" y="1981200"/>
            <a:ext cx="688427" cy="73152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457200" y="2819400"/>
            <a:ext cx="688427" cy="73152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4294967295"/>
          </p:nvPr>
        </p:nvSpPr>
        <p:spPr>
          <a:xfrm>
            <a:off x="457200" y="3657600"/>
            <a:ext cx="688427" cy="73152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3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4294967295"/>
          </p:nvPr>
        </p:nvSpPr>
        <p:spPr>
          <a:xfrm>
            <a:off x="1295400" y="4495800"/>
            <a:ext cx="7415048" cy="731520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Understanding Individual Needs </a:t>
            </a:r>
            <a:endParaRPr lang="en-US" sz="28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4294967295"/>
          </p:nvPr>
        </p:nvSpPr>
        <p:spPr>
          <a:xfrm>
            <a:off x="457200" y="4495800"/>
            <a:ext cx="688427" cy="731520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4294967295"/>
          </p:nvPr>
        </p:nvSpPr>
        <p:spPr>
          <a:xfrm>
            <a:off x="1295400" y="2819400"/>
            <a:ext cx="7415048" cy="731520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Marketing Ride-Along Evaluation Form</a:t>
            </a:r>
            <a:endParaRPr lang="en-US" sz="28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4294967295"/>
          </p:nvPr>
        </p:nvSpPr>
        <p:spPr>
          <a:xfrm>
            <a:off x="1295400" y="3657600"/>
            <a:ext cx="7415048" cy="731520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Candara" pitchFamily="34" charset="0"/>
              </a:rPr>
              <a:t>Marketing Ride-Along Execution</a:t>
            </a:r>
            <a:endParaRPr lang="en-US" sz="28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Day Action Items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2549551"/>
              </p:ext>
            </p:extLst>
          </p:nvPr>
        </p:nvGraphicFramePr>
        <p:xfrm>
          <a:off x="152400" y="18288"/>
          <a:ext cx="8724331" cy="6553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9"/>
          <p:cNvSpPr txBox="1">
            <a:spLocks noChangeArrowheads="1"/>
          </p:cNvSpPr>
          <p:nvPr/>
        </p:nvSpPr>
        <p:spPr bwMode="black"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Ride-Along Action </a:t>
            </a:r>
            <a:r>
              <a:rPr lang="en-US" dirty="0">
                <a:solidFill>
                  <a:srgbClr val="163F6C"/>
                </a:solidFill>
              </a:rPr>
              <a:t>Items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86740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latin typeface="Candara" pitchFamily="34" charset="0"/>
              </a:rPr>
              <a:t>Note: Pay attention to use of time spent on marketing team objectives vs. other time spills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095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7741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Agenda (Call Plan)</a:t>
            </a:r>
            <a:endParaRPr lang="en-US" sz="1600" dirty="0">
              <a:solidFill>
                <a:srgbClr val="163F6C"/>
              </a:solidFill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90600"/>
            <a:ext cx="4505325" cy="578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9288"/>
              </p:ext>
            </p:extLst>
          </p:nvPr>
        </p:nvGraphicFramePr>
        <p:xfrm>
          <a:off x="7924800" y="2102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4800" y="2102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>
          <a:xfrm>
            <a:off x="152400" y="1371600"/>
            <a:ext cx="3505200" cy="1219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Attendees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Who is invited to the meeting.  What are is their role in the project and meeting?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2828925"/>
            <a:ext cx="3505200" cy="9048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Agenda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What is the agenda for the meeting?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4079875"/>
            <a:ext cx="3505200" cy="10255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Objectives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What does each attendee want to get out of the meeting?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44463" y="5486400"/>
            <a:ext cx="3505200" cy="9144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Meeting Notes: 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Capture the key discussion points and next steps/dates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6" idx="3"/>
          </p:cNvCxnSpPr>
          <p:nvPr/>
        </p:nvCxnSpPr>
        <p:spPr>
          <a:xfrm>
            <a:off x="3657600" y="1981200"/>
            <a:ext cx="533400" cy="7620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49663" y="3281362"/>
            <a:ext cx="533400" cy="26670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57600" y="4558478"/>
            <a:ext cx="533400" cy="34159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3"/>
          </p:cNvCxnSpPr>
          <p:nvPr/>
        </p:nvCxnSpPr>
        <p:spPr>
          <a:xfrm>
            <a:off x="3649663" y="5943600"/>
            <a:ext cx="541337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371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48200" y="1552848"/>
            <a:ext cx="3907536" cy="4466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Schedule ‘Ride-Along’ day at least a week in advance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Confirm a 1-hour timeslot at the end of the day for a debrief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Marketing leader reviews the planned agenda for the day in advance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Marketing leader and marketing contributor sit down for 30-minutes in advance to discuss the plan for the day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368" y="1528465"/>
            <a:ext cx="3907536" cy="4491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Good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mix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of activities that reflect the normal course of a day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Planned task list that includes all active projects and priorities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Prepare for meetings with a completed Meeting Plan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for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every meeting being run as the facilitator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Request role and pre-work requirements for meetings attended as a participant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368" y="1066800"/>
            <a:ext cx="3907536" cy="46166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Candara" pitchFamily="34" charset="0"/>
              </a:rPr>
              <a:t>Expectations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091184"/>
            <a:ext cx="3907536" cy="46166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Candara" pitchFamily="34" charset="0"/>
              </a:rPr>
              <a:t>Preparation</a:t>
            </a: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Ride-Along </a:t>
            </a:r>
            <a:r>
              <a:rPr lang="en-US" dirty="0">
                <a:solidFill>
                  <a:srgbClr val="163F6C"/>
                </a:solidFill>
              </a:rPr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3834383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92708"/>
            <a:ext cx="4626194" cy="593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7741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</a:t>
            </a:r>
            <a:r>
              <a:rPr lang="en-US" dirty="0" err="1" smtClean="0">
                <a:solidFill>
                  <a:srgbClr val="163F6C"/>
                </a:solidFill>
              </a:rPr>
              <a:t>RideAlong</a:t>
            </a:r>
            <a:r>
              <a:rPr lang="en-US" dirty="0" smtClean="0">
                <a:solidFill>
                  <a:srgbClr val="163F6C"/>
                </a:solidFill>
              </a:rPr>
              <a:t> Evaluation Form </a:t>
            </a:r>
            <a:r>
              <a:rPr lang="en-US" sz="1600" dirty="0" smtClean="0">
                <a:solidFill>
                  <a:srgbClr val="163F6C"/>
                </a:solidFill>
              </a:rPr>
              <a:t>(page 1)</a:t>
            </a:r>
            <a:endParaRPr lang="en-US" sz="1600" dirty="0">
              <a:solidFill>
                <a:srgbClr val="163F6C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0" y="1219200"/>
            <a:ext cx="3505200" cy="1600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Preparation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Who well does  the contributor prepare their day?  Is preparation evident in all aspects of how their day unfolds?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40569" y="3583561"/>
            <a:ext cx="3505200" cy="159803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Execution of Tasks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How effective is the contributor at accomplishing tasks, building deliverables and managing projects  that are key to their role?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72000" y="1828800"/>
            <a:ext cx="768570" cy="19050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766771" y="3429000"/>
            <a:ext cx="559292" cy="30480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1193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58764"/>
            <a:ext cx="4395716" cy="559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77419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</a:t>
            </a:r>
            <a:r>
              <a:rPr lang="en-US" dirty="0" err="1" smtClean="0">
                <a:solidFill>
                  <a:srgbClr val="163F6C"/>
                </a:solidFill>
              </a:rPr>
              <a:t>RideAlong</a:t>
            </a:r>
            <a:r>
              <a:rPr lang="en-US" dirty="0" smtClean="0">
                <a:solidFill>
                  <a:srgbClr val="163F6C"/>
                </a:solidFill>
              </a:rPr>
              <a:t> Evaluation Form </a:t>
            </a:r>
            <a:r>
              <a:rPr lang="en-US" sz="1600" dirty="0" smtClean="0">
                <a:solidFill>
                  <a:srgbClr val="163F6C"/>
                </a:solidFill>
              </a:rPr>
              <a:t>(page 2)</a:t>
            </a:r>
            <a:endParaRPr lang="en-US" sz="1600" dirty="0">
              <a:solidFill>
                <a:srgbClr val="163F6C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88937" y="1158766"/>
            <a:ext cx="3505200" cy="1219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Facilitate Meetings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How effective is the contributor at running meetings?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8937" y="2514600"/>
            <a:ext cx="3505200" cy="14987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Collaboration: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How well does the contributor collaborate with partners and other members of the team?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8937" y="4156075"/>
            <a:ext cx="3505200" cy="10255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Areas of Improvement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: 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Capture 2-3 areas to focus development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81000" y="5273566"/>
            <a:ext cx="3505200" cy="9144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</a:rPr>
              <a:t>Next Steps and Due Dates: 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Agree and capture the key next steps/dates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3894137" y="1768366"/>
            <a:ext cx="533400" cy="7620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2967037"/>
            <a:ext cx="769937" cy="13335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94137" y="4345644"/>
            <a:ext cx="533400" cy="34159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3886200" y="5730766"/>
            <a:ext cx="541337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5077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2789" y="941832"/>
            <a:ext cx="8699381" cy="16002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  <a:defRPr/>
            </a:pPr>
            <a:r>
              <a:rPr lang="en-US" b="1" u="sng" dirty="0">
                <a:solidFill>
                  <a:srgbClr val="163F6C"/>
                </a:solidFill>
                <a:latin typeface="Candara" pitchFamily="34" charset="0"/>
              </a:rPr>
              <a:t>Start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Meet in a private setting to review the days task list and priorities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Compare priorities with the overall marketing department’s objectives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Conduct a mini-debrief </a:t>
            </a: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after each </a:t>
            </a: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major interaction (Meeting, major task)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571500" indent="-2349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163F6C"/>
              </a:solidFill>
              <a:latin typeface="Candara" pitchFamily="34" charset="0"/>
            </a:endParaRPr>
          </a:p>
          <a:p>
            <a:pPr marL="1028700" lvl="1" indent="-2349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399" y="2651760"/>
            <a:ext cx="8699381" cy="19812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365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</a:pPr>
            <a:r>
              <a:rPr lang="en-US" b="1" u="sng" dirty="0">
                <a:solidFill>
                  <a:srgbClr val="163F6C"/>
                </a:solidFill>
                <a:latin typeface="Candara" pitchFamily="34" charset="0"/>
              </a:rPr>
              <a:t>Inspect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Validate that the contributor is leveraging department resources.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Is the contributor following </a:t>
            </a: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appropriate marketing processes?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Is </a:t>
            </a: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the contributor using their time wisely, following their plan?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Does the contributor </a:t>
            </a: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perform significant work outside department priorities?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571500" indent="-2349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§"/>
            </a:pPr>
            <a:endParaRPr lang="en-US" sz="1600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6783" y="4724400"/>
            <a:ext cx="8699381" cy="2057400"/>
          </a:xfrm>
          <a:prstGeom prst="rect">
            <a:avLst/>
          </a:prstGeom>
          <a:solidFill>
            <a:schemeClr val="accent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6550" eaLnBrk="0" hangingPunct="0"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</a:pPr>
            <a:r>
              <a:rPr lang="en-US" b="1" u="sng" dirty="0" smtClean="0">
                <a:solidFill>
                  <a:srgbClr val="163F6C"/>
                </a:solidFill>
                <a:latin typeface="Candara" pitchFamily="34" charset="0"/>
              </a:rPr>
              <a:t>Marketing Leader Role in Meetings &amp; Team Interactions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Make it known department wide when ‘riding’ with a contributor</a:t>
            </a: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Defer to the </a:t>
            </a: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contributor when discussion is directed to you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Marketing leader should </a:t>
            </a: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feel like a spectator </a:t>
            </a:r>
            <a:endParaRPr lang="en-US" dirty="0" smtClean="0">
              <a:solidFill>
                <a:srgbClr val="163F6C"/>
              </a:solidFill>
              <a:latin typeface="Candara" pitchFamily="34" charset="0"/>
            </a:endParaRPr>
          </a:p>
          <a:p>
            <a:pPr marL="622300" indent="-2857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163F6C"/>
                </a:solidFill>
                <a:latin typeface="Candara" pitchFamily="34" charset="0"/>
              </a:rPr>
              <a:t>Bottom </a:t>
            </a:r>
            <a:r>
              <a:rPr lang="en-US" dirty="0">
                <a:solidFill>
                  <a:srgbClr val="163F6C"/>
                </a:solidFill>
                <a:latin typeface="Candara" pitchFamily="34" charset="0"/>
              </a:rPr>
              <a:t>Line:  </a:t>
            </a:r>
            <a:r>
              <a:rPr lang="en-US" b="1" u="sng" dirty="0">
                <a:solidFill>
                  <a:srgbClr val="163F6C"/>
                </a:solidFill>
                <a:latin typeface="Candara" pitchFamily="34" charset="0"/>
              </a:rPr>
              <a:t>Don’t </a:t>
            </a:r>
            <a:r>
              <a:rPr lang="en-US" b="1" u="sng" dirty="0" smtClean="0">
                <a:solidFill>
                  <a:srgbClr val="163F6C"/>
                </a:solidFill>
                <a:latin typeface="Candara" pitchFamily="34" charset="0"/>
              </a:rPr>
              <a:t>run meetings or interactions for contributors. </a:t>
            </a:r>
            <a:endParaRPr lang="en-US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Leader Observation</a:t>
            </a:r>
            <a:endParaRPr lang="en-US" dirty="0">
              <a:solidFill>
                <a:srgbClr val="163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69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81145" y="1523999"/>
            <a:ext cx="4142233" cy="4152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Conduct a 1-on-1 Meeting at the end of the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Ride-Along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Day</a:t>
            </a: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Discuss in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an area where the conversation is private </a:t>
            </a:r>
            <a:endParaRPr lang="en-US" sz="2000" dirty="0" smtClean="0">
              <a:solidFill>
                <a:srgbClr val="163F6C"/>
              </a:solidFill>
              <a:latin typeface="Candara" pitchFamily="34" charset="0"/>
            </a:endParaRP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Review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progress based on previous action items</a:t>
            </a: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Agree on action items for next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ride-along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Discuss recommended areas of improvement and positive feedback</a:t>
            </a: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5537" y="1524000"/>
            <a:ext cx="4314063" cy="4247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Take notes and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debrief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after each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major interaction (meeting, major task, etc.)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Start by asking contributor how he/she felt the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interaction/task was performed.  </a:t>
            </a:r>
            <a:endParaRPr lang="en-US" sz="2000" dirty="0">
              <a:solidFill>
                <a:srgbClr val="163F6C"/>
              </a:solidFill>
              <a:latin typeface="Candara" pitchFamily="34" charset="0"/>
            </a:endParaRP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Ask the contributor to self-evaluate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their performance in the interaction/task</a:t>
            </a: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Provide 2-3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observations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and </a:t>
            </a:r>
            <a:r>
              <a:rPr lang="en-US" sz="2000" dirty="0">
                <a:solidFill>
                  <a:srgbClr val="163F6C"/>
                </a:solidFill>
                <a:latin typeface="Candara" pitchFamily="34" charset="0"/>
              </a:rPr>
              <a:t>discuss potential </a:t>
            </a:r>
            <a:r>
              <a:rPr lang="en-US" sz="2000" dirty="0" smtClean="0">
                <a:solidFill>
                  <a:srgbClr val="163F6C"/>
                </a:solidFill>
                <a:latin typeface="Candara" pitchFamily="34" charset="0"/>
              </a:rPr>
              <a:t>changes for future interactions/tasks</a:t>
            </a: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000" dirty="0" smtClean="0">
              <a:solidFill>
                <a:srgbClr val="163F6C"/>
              </a:solidFill>
              <a:latin typeface="Candara" pitchFamily="34" charset="0"/>
            </a:endParaRPr>
          </a:p>
          <a:p>
            <a:pPr marL="67945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dirty="0">
              <a:solidFill>
                <a:srgbClr val="163F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37" y="1150357"/>
            <a:ext cx="4314063" cy="4001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Candara" pitchFamily="34" charset="0"/>
              </a:rPr>
              <a:t>Major Interaction Mini-Debriefs</a:t>
            </a:r>
            <a:endParaRPr lang="en-US" sz="2000" b="1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1144" y="1150357"/>
            <a:ext cx="4142233" cy="4001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Candara" pitchFamily="34" charset="0"/>
              </a:rPr>
              <a:t>Post </a:t>
            </a:r>
            <a:r>
              <a:rPr lang="en-US" sz="2000" b="1" dirty="0" smtClean="0">
                <a:solidFill>
                  <a:srgbClr val="FFFFFF"/>
                </a:solidFill>
                <a:latin typeface="Candara" pitchFamily="34" charset="0"/>
              </a:rPr>
              <a:t>Ride-Along </a:t>
            </a:r>
            <a:r>
              <a:rPr lang="en-US" sz="2000" b="1" dirty="0">
                <a:solidFill>
                  <a:srgbClr val="FFFFFF"/>
                </a:solidFill>
                <a:latin typeface="Candara" pitchFamily="34" charset="0"/>
              </a:rPr>
              <a:t>Debrief</a:t>
            </a: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black">
          <a:xfrm>
            <a:off x="0" y="-12192"/>
            <a:ext cx="91440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indent="0" algn="ctr" fontAlgn="auto">
              <a:lnSpc>
                <a:spcPts val="3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latin typeface="Candara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163F6C"/>
                </a:solidFill>
              </a:rPr>
              <a:t>Marketing Ride-Along </a:t>
            </a:r>
            <a:r>
              <a:rPr lang="en-US" dirty="0">
                <a:solidFill>
                  <a:srgbClr val="163F6C"/>
                </a:solidFill>
              </a:rPr>
              <a:t>Debrief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536" y="5676104"/>
            <a:ext cx="861784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Note:  </a:t>
            </a:r>
            <a:r>
              <a:rPr lang="en-US" sz="2000" dirty="0" smtClean="0">
                <a:solidFill>
                  <a:schemeClr val="bg1"/>
                </a:solidFill>
              </a:rPr>
              <a:t>Coach with questions, not statements!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934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Sales Benchmark Theme">
      <a:dk1>
        <a:srgbClr val="163F6C"/>
      </a:dk1>
      <a:lt1>
        <a:srgbClr val="FFFFFF"/>
      </a:lt1>
      <a:dk2>
        <a:srgbClr val="163F6C"/>
      </a:dk2>
      <a:lt2>
        <a:srgbClr val="FFFFFF"/>
      </a:lt2>
      <a:accent1>
        <a:srgbClr val="0B1F36"/>
      </a:accent1>
      <a:accent2>
        <a:srgbClr val="102F51"/>
      </a:accent2>
      <a:accent3>
        <a:srgbClr val="4189D8"/>
      </a:accent3>
      <a:accent4>
        <a:srgbClr val="80B0E5"/>
      </a:accent4>
      <a:accent5>
        <a:srgbClr val="BFD7F2"/>
      </a:accent5>
      <a:accent6>
        <a:srgbClr val="D8D8D8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872</Words>
  <Application>Microsoft Office PowerPoint</Application>
  <PresentationFormat>On-screen Show (4:3)</PresentationFormat>
  <Paragraphs>134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15_Office Theme</vt:lpstr>
      <vt:lpstr>Document</vt:lpstr>
      <vt:lpstr>PowerPoint Presentation</vt:lpstr>
      <vt:lpstr>PowerPoint Presentation</vt:lpstr>
      <vt:lpstr>Field Day Action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SBI - SalesBenchmarkIndex.com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Team Ride Along Execution Guidance</dc:title>
  <dc:creator>Scott;SBI - SalesBenchmarkIndex.com</dc:creator>
  <cp:keywords>Marketing Team Ride Along Execution Guidance</cp:keywords>
  <dc:description>Marketing Team Ride Along Execution Guidance by SBI- SalesBenchmarkIndex.com</dc:description>
  <cp:lastModifiedBy>john.koehler</cp:lastModifiedBy>
  <cp:revision>27</cp:revision>
  <dcterms:created xsi:type="dcterms:W3CDTF">2011-04-01T18:43:26Z</dcterms:created>
  <dcterms:modified xsi:type="dcterms:W3CDTF">2013-08-08T07:59:47Z</dcterms:modified>
</cp:coreProperties>
</file>