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330" r:id="rId3"/>
    <p:sldId id="331" r:id="rId4"/>
    <p:sldId id="332" r:id="rId5"/>
    <p:sldId id="334" r:id="rId6"/>
    <p:sldId id="335" r:id="rId7"/>
    <p:sldId id="336" r:id="rId8"/>
    <p:sldId id="337" r:id="rId9"/>
    <p:sldId id="338" r:id="rId10"/>
    <p:sldId id="346" r:id="rId11"/>
    <p:sldId id="348" r:id="rId12"/>
    <p:sldId id="347" r:id="rId13"/>
    <p:sldId id="32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rchisha Mehan" initials="AM [9]" lastIdx="1" clrIdx="6"/>
  <p:cmAuthor id="1" name="Archisha Mehan" initials="AM" lastIdx="2" clrIdx="0"/>
  <p:cmAuthor id="8" name="Archisha Mehan" initials="AM [10]" lastIdx="1" clrIdx="7"/>
  <p:cmAuthor id="2" name="Archisha Mehan" initials="AM [2]" lastIdx="1" clrIdx="1"/>
  <p:cmAuthor id="3" name="Lindsay Carry" initials="LC" lastIdx="1" clrIdx="2"/>
  <p:cmAuthor id="4" name="Archisha Mehan" initials="AM [5]" lastIdx="1" clrIdx="3"/>
  <p:cmAuthor id="5" name="Archisha Mehan" initials="AM [6]" lastIdx="1" clrIdx="4"/>
  <p:cmAuthor id="6" name="Archisha Mehan" initials="AM [8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78" autoAdjust="0"/>
    <p:restoredTop sz="96370" autoAdjust="0"/>
  </p:normalViewPr>
  <p:slideViewPr>
    <p:cSldViewPr snapToGrid="0">
      <p:cViewPr varScale="1">
        <p:scale>
          <a:sx n="108" d="100"/>
          <a:sy n="108" d="100"/>
        </p:scale>
        <p:origin x="138" y="16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3484C9"/>
            </a:solidFill>
            <a:ln w="12700" cap="flat">
              <a:noFill/>
              <a:miter lim="400000"/>
            </a:ln>
            <a:effectLst/>
          </c:spPr>
          <c:explosion val="5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F06F-4C71-A084-C41DCCDBE754}"/>
              </c:ext>
            </c:extLst>
          </c:dPt>
          <c:dPt>
            <c:idx val="1"/>
            <c:bubble3D val="0"/>
            <c:spPr>
              <a:solidFill>
                <a:srgbClr val="3197E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F06F-4C71-A084-C41DCCDBE754}"/>
              </c:ext>
            </c:extLst>
          </c:dPt>
          <c:dPt>
            <c:idx val="2"/>
            <c:bubble3D val="0"/>
            <c:spPr>
              <a:solidFill>
                <a:srgbClr val="72B1D7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F06F-4C71-A084-C41DCCDBE754}"/>
              </c:ext>
            </c:extLst>
          </c:dPt>
          <c:dPt>
            <c:idx val="3"/>
            <c:bubble3D val="0"/>
            <c:spPr>
              <a:solidFill>
                <a:srgbClr val="B9B9B9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F06F-4C71-A084-C41DCCDBE754}"/>
              </c:ext>
            </c:extLst>
          </c:dPt>
          <c:dPt>
            <c:idx val="4"/>
            <c:bubble3D val="0"/>
            <c:spPr>
              <a:solidFill>
                <a:srgbClr val="999999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F06F-4C71-A084-C41DCCDBE754}"/>
              </c:ext>
            </c:extLst>
          </c:dPt>
          <c:dPt>
            <c:idx val="5"/>
            <c:bubble3D val="0"/>
            <c:spPr>
              <a:solidFill>
                <a:srgbClr val="7F7F7F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A-F06F-4C71-A084-C41DCCDBE754}"/>
              </c:ext>
            </c:extLst>
          </c:dPt>
          <c:cat>
            <c:strRef>
              <c:f>Sheet1!$B$1:$G$1</c:f>
              <c:strCache>
                <c:ptCount val="6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  <c:pt idx="4">
                  <c:v>August</c:v>
                </c:pt>
                <c:pt idx="5">
                  <c:v>September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  <c:pt idx="5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F06F-4C71-A084-C41DCCDBE7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3484C9"/>
            </a:solidFill>
            <a:ln w="12700" cap="flat">
              <a:noFill/>
              <a:miter lim="400000"/>
            </a:ln>
            <a:effectLst/>
          </c:spPr>
          <c:explosion val="5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9ACC-4199-A043-2394A1CA28E8}"/>
              </c:ext>
            </c:extLst>
          </c:dPt>
          <c:dPt>
            <c:idx val="1"/>
            <c:bubble3D val="0"/>
            <c:spPr>
              <a:solidFill>
                <a:srgbClr val="3197E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9ACC-4199-A043-2394A1CA28E8}"/>
              </c:ext>
            </c:extLst>
          </c:dPt>
          <c:dPt>
            <c:idx val="2"/>
            <c:bubble3D val="0"/>
            <c:spPr>
              <a:solidFill>
                <a:srgbClr val="72B1D7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9ACC-4199-A043-2394A1CA28E8}"/>
              </c:ext>
            </c:extLst>
          </c:dPt>
          <c:dPt>
            <c:idx val="3"/>
            <c:bubble3D val="0"/>
            <c:spPr>
              <a:solidFill>
                <a:srgbClr val="B9B9B9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9ACC-4199-A043-2394A1CA28E8}"/>
              </c:ext>
            </c:extLst>
          </c:dPt>
          <c:dPt>
            <c:idx val="4"/>
            <c:bubble3D val="0"/>
            <c:spPr>
              <a:solidFill>
                <a:srgbClr val="999999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9ACC-4199-A043-2394A1CA28E8}"/>
              </c:ext>
            </c:extLst>
          </c:dPt>
          <c:dPt>
            <c:idx val="5"/>
            <c:bubble3D val="0"/>
            <c:spPr>
              <a:solidFill>
                <a:srgbClr val="7F7F7F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A-9ACC-4199-A043-2394A1CA28E8}"/>
              </c:ext>
            </c:extLst>
          </c:dPt>
          <c:cat>
            <c:strRef>
              <c:f>Sheet1!$B$1:$G$1</c:f>
              <c:strCache>
                <c:ptCount val="6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  <c:pt idx="4">
                  <c:v>August</c:v>
                </c:pt>
                <c:pt idx="5">
                  <c:v>September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  <c:pt idx="5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ACC-4199-A043-2394A1CA28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3484C9"/>
            </a:solidFill>
            <a:ln w="12700" cap="flat">
              <a:noFill/>
              <a:miter lim="400000"/>
            </a:ln>
            <a:effectLst/>
          </c:spPr>
          <c:explosion val="5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79CF-496B-BB1F-5A24D398BAC5}"/>
              </c:ext>
            </c:extLst>
          </c:dPt>
          <c:dPt>
            <c:idx val="1"/>
            <c:bubble3D val="0"/>
            <c:spPr>
              <a:solidFill>
                <a:srgbClr val="3197E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79CF-496B-BB1F-5A24D398BAC5}"/>
              </c:ext>
            </c:extLst>
          </c:dPt>
          <c:dPt>
            <c:idx val="2"/>
            <c:bubble3D val="0"/>
            <c:spPr>
              <a:solidFill>
                <a:srgbClr val="72B1D7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79CF-496B-BB1F-5A24D398BAC5}"/>
              </c:ext>
            </c:extLst>
          </c:dPt>
          <c:dPt>
            <c:idx val="3"/>
            <c:bubble3D val="0"/>
            <c:spPr>
              <a:solidFill>
                <a:srgbClr val="B9B9B9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79CF-496B-BB1F-5A24D398BAC5}"/>
              </c:ext>
            </c:extLst>
          </c:dPt>
          <c:dPt>
            <c:idx val="4"/>
            <c:bubble3D val="0"/>
            <c:spPr>
              <a:solidFill>
                <a:srgbClr val="999999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79CF-496B-BB1F-5A24D398BAC5}"/>
              </c:ext>
            </c:extLst>
          </c:dPt>
          <c:dPt>
            <c:idx val="5"/>
            <c:bubble3D val="0"/>
            <c:spPr>
              <a:solidFill>
                <a:srgbClr val="7F7F7F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A-79CF-496B-BB1F-5A24D398BAC5}"/>
              </c:ext>
            </c:extLst>
          </c:dPt>
          <c:cat>
            <c:strRef>
              <c:f>Sheet1!$B$1:$G$1</c:f>
              <c:strCache>
                <c:ptCount val="6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  <c:pt idx="4">
                  <c:v>August</c:v>
                </c:pt>
                <c:pt idx="5">
                  <c:v>September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  <c:pt idx="5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79CF-496B-BB1F-5A24D398BA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3484C9"/>
            </a:solidFill>
            <a:ln w="12700" cap="flat">
              <a:noFill/>
              <a:miter lim="400000"/>
            </a:ln>
            <a:effectLst/>
          </c:spPr>
          <c:explosion val="5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DFC4-401E-8141-13C4A037E1C2}"/>
              </c:ext>
            </c:extLst>
          </c:dPt>
          <c:dPt>
            <c:idx val="1"/>
            <c:bubble3D val="0"/>
            <c:spPr>
              <a:solidFill>
                <a:srgbClr val="3197E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DFC4-401E-8141-13C4A037E1C2}"/>
              </c:ext>
            </c:extLst>
          </c:dPt>
          <c:dPt>
            <c:idx val="2"/>
            <c:bubble3D val="0"/>
            <c:spPr>
              <a:solidFill>
                <a:srgbClr val="72B1D7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DFC4-401E-8141-13C4A037E1C2}"/>
              </c:ext>
            </c:extLst>
          </c:dPt>
          <c:dPt>
            <c:idx val="3"/>
            <c:bubble3D val="0"/>
            <c:spPr>
              <a:solidFill>
                <a:srgbClr val="B9B9B9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DFC4-401E-8141-13C4A037E1C2}"/>
              </c:ext>
            </c:extLst>
          </c:dPt>
          <c:dPt>
            <c:idx val="4"/>
            <c:bubble3D val="0"/>
            <c:spPr>
              <a:solidFill>
                <a:srgbClr val="999999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DFC4-401E-8141-13C4A037E1C2}"/>
              </c:ext>
            </c:extLst>
          </c:dPt>
          <c:dPt>
            <c:idx val="5"/>
            <c:bubble3D val="0"/>
            <c:spPr>
              <a:solidFill>
                <a:srgbClr val="7F7F7F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A-DFC4-401E-8141-13C4A037E1C2}"/>
              </c:ext>
            </c:extLst>
          </c:dPt>
          <c:cat>
            <c:strRef>
              <c:f>Sheet1!$B$1:$G$1</c:f>
              <c:strCache>
                <c:ptCount val="6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  <c:pt idx="4">
                  <c:v>August</c:v>
                </c:pt>
                <c:pt idx="5">
                  <c:v>September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  <c:pt idx="5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FC4-401E-8141-13C4A037E1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7CFFF2-8846-4FF8-91B5-FD55B30DD8BA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7F3608-5351-4851-9743-701E3CE2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22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A065F-90C9-BD40-B5BD-E284E142B9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92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A065F-90C9-BD40-B5BD-E284E142B9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A065F-90C9-BD40-B5BD-E284E142B9B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55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LC: This slide is where I feel I should be talking and</a:t>
            </a:r>
            <a:r>
              <a:rPr lang="en-US" baseline="0" dirty="0"/>
              <a:t> showing our 8a expiring contracts search either by NAICS and/or by GWAC, go over the search results, transaction detail + old RFP, then go into company profile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A065F-90C9-BD40-B5BD-E284E142B9B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93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LC: This slide is where I feel I should be talking and</a:t>
            </a:r>
            <a:r>
              <a:rPr lang="en-US" baseline="0" dirty="0"/>
              <a:t> showing our 8a expiring contracts search either by NAICS and/or by GWAC, go over the search results, transaction detail + old RFP, then go into company profile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A065F-90C9-BD40-B5BD-E284E142B9B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09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LC: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A065F-90C9-BD40-B5BD-E284E142B9B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8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OS: Likely be talking during this slide but I could show an opportunity search to showcase how long it takes from</a:t>
            </a:r>
            <a:r>
              <a:rPr lang="en-US" baseline="0" dirty="0"/>
              <a:t> solicitation to award? Could also show Industry Day or Contracting Officer search during this time, but up to you.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A065F-90C9-BD40-B5BD-E284E142B9B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50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9EBB90-AC0E-4AF5-AA61-A700850F29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5"/>
          <a:stretch/>
        </p:blipFill>
        <p:spPr>
          <a:xfrm>
            <a:off x="0" y="0"/>
            <a:ext cx="8340429" cy="6858000"/>
          </a:xfrm>
          <a:prstGeom prst="rect">
            <a:avLst/>
          </a:prstGeom>
        </p:spPr>
      </p:pic>
      <p:sp>
        <p:nvSpPr>
          <p:cNvPr id="12" name="Flowchart: Document 11">
            <a:extLst>
              <a:ext uri="{FF2B5EF4-FFF2-40B4-BE49-F238E27FC236}">
                <a16:creationId xmlns:a16="http://schemas.microsoft.com/office/drawing/2014/main" id="{F50C0668-5838-4A7F-B622-E0B9C26D1AB3}"/>
              </a:ext>
            </a:extLst>
          </p:cNvPr>
          <p:cNvSpPr/>
          <p:nvPr userDrawn="1"/>
        </p:nvSpPr>
        <p:spPr>
          <a:xfrm rot="5400000">
            <a:off x="6222779" y="865589"/>
            <a:ext cx="6869173" cy="5115652"/>
          </a:xfrm>
          <a:prstGeom prst="flowChartDocumen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899CBE2A-B5F6-4385-9694-9B4F7D6574FC}"/>
              </a:ext>
            </a:extLst>
          </p:cNvPr>
          <p:cNvSpPr/>
          <p:nvPr userDrawn="1"/>
        </p:nvSpPr>
        <p:spPr>
          <a:xfrm rot="5400000">
            <a:off x="6437509" y="1080317"/>
            <a:ext cx="6857998" cy="4697367"/>
          </a:xfrm>
          <a:prstGeom prst="flowChartDocumen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31191" y="5201666"/>
            <a:ext cx="4088922" cy="106542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FAA99F1-49D5-4CCD-8747-99AF7891E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31192" y="2458525"/>
            <a:ext cx="4088921" cy="2743141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3FD8641-88DA-46A7-866C-C536857197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374" y="1177264"/>
            <a:ext cx="2380890" cy="966640"/>
          </a:xfrm>
          <a:prstGeom prst="rect">
            <a:avLst/>
          </a:prstGeom>
        </p:spPr>
      </p:pic>
      <p:pic>
        <p:nvPicPr>
          <p:cNvPr id="21" name="Picture 20" descr="A picture containing text, book&#10;&#10;Description generated with high confidence">
            <a:extLst>
              <a:ext uri="{FF2B5EF4-FFF2-40B4-BE49-F238E27FC236}">
                <a16:creationId xmlns:a16="http://schemas.microsoft.com/office/drawing/2014/main" id="{CFAD00CB-BFF6-4EA9-B0FE-1CB06AA106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609" y="1023069"/>
            <a:ext cx="760234" cy="732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C9B42C-97D0-4988-95AB-E3E83D4982F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429" y="1032999"/>
            <a:ext cx="783316" cy="7790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B1B50B-F825-49E6-90BC-CA7AB8C115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028" y="230733"/>
            <a:ext cx="1657581" cy="64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69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9792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64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5244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113472"/>
            <a:ext cx="10515600" cy="244900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4588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9109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7217284" cy="104960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9095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469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346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6052"/>
            <a:ext cx="3932237" cy="129396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777042"/>
            <a:ext cx="6172200" cy="40840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140014"/>
            <a:ext cx="3932237" cy="272897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6763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057" y="1742535"/>
            <a:ext cx="3932237" cy="115593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742536"/>
            <a:ext cx="6172200" cy="411851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6056" y="2898474"/>
            <a:ext cx="3932237" cy="296257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3134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028426" cy="1041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1825625"/>
            <a:ext cx="1072170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42"/>
          <a:stretch/>
        </p:blipFill>
        <p:spPr>
          <a:xfrm>
            <a:off x="0" y="1406768"/>
            <a:ext cx="12192000" cy="105509"/>
          </a:xfrm>
          <a:prstGeom prst="rect">
            <a:avLst/>
          </a:prstGeom>
        </p:spPr>
      </p:pic>
      <p:cxnSp>
        <p:nvCxnSpPr>
          <p:cNvPr id="11" name="Straight Connector 10"/>
          <p:cNvCxnSpPr>
            <a:cxnSpLocks/>
          </p:cNvCxnSpPr>
          <p:nvPr userDrawn="1"/>
        </p:nvCxnSpPr>
        <p:spPr>
          <a:xfrm>
            <a:off x="0" y="1529864"/>
            <a:ext cx="121920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9067800" y="6240557"/>
            <a:ext cx="2492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5"/>
                </a:solidFill>
              </a:rPr>
              <a:t>WWW.OSTGLOBALSOLUTIONS.COM</a:t>
            </a:r>
          </a:p>
          <a:p>
            <a:pPr algn="r"/>
            <a:r>
              <a:rPr lang="en-US" sz="1200" b="1" dirty="0">
                <a:solidFill>
                  <a:schemeClr val="accent5"/>
                </a:solidFill>
              </a:rPr>
              <a:t>WWW.FEDMINE.US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736895" y="6247368"/>
            <a:ext cx="4409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1200" dirty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t>GET MORE FROM 8(a) </a:t>
            </a:r>
            <a:r>
              <a:rPr lang="en-US" sz="1200" dirty="0">
                <a:solidFill>
                  <a:schemeClr val="accent6"/>
                </a:solidFill>
              </a:rPr>
              <a:t>| </a:t>
            </a:r>
            <a:fld id="{F7DBC657-E1B6-42FD-A789-7A4398F76148}" type="slidenum">
              <a:rPr lang="en-US" sz="1200" smtClean="0">
                <a:solidFill>
                  <a:schemeClr val="accent5"/>
                </a:solidFill>
              </a:rPr>
              <a:t>‹#›</a:t>
            </a:fld>
            <a:endParaRPr lang="en-US" sz="1200" dirty="0">
              <a:solidFill>
                <a:schemeClr val="accent5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83893C-CC75-4F24-8219-A72007E3579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106" y="373577"/>
            <a:ext cx="2260450" cy="8853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8EDD6F-3E6D-4C7C-9433-654945D2B6E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037" y="271429"/>
            <a:ext cx="2371121" cy="9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01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5"/>
        </a:buClr>
        <a:buSzPct val="9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8195094" y="2734574"/>
            <a:ext cx="3996906" cy="2489974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en-US" sz="4400" b="1" dirty="0"/>
              <a:t>How to Get More Out of Your 8(a) Designation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525AE6-3425-45A6-B694-81B92A287B91}"/>
              </a:ext>
            </a:extLst>
          </p:cNvPr>
          <p:cNvSpPr txBox="1"/>
          <p:nvPr/>
        </p:nvSpPr>
        <p:spPr>
          <a:xfrm>
            <a:off x="3390182" y="6228272"/>
            <a:ext cx="4597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PRESENTERS: Olessia Smotrova, Lindsay Carry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A55D80-41D6-44DA-AECC-6939B955C550}"/>
              </a:ext>
            </a:extLst>
          </p:cNvPr>
          <p:cNvSpPr txBox="1"/>
          <p:nvPr/>
        </p:nvSpPr>
        <p:spPr>
          <a:xfrm>
            <a:off x="8670985" y="5942647"/>
            <a:ext cx="3045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www.ostglobalsolutions.com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www.fedmine.us</a:t>
            </a:r>
          </a:p>
        </p:txBody>
      </p:sp>
    </p:spTree>
    <p:extLst>
      <p:ext uri="{BB962C8B-B14F-4D97-AF65-F5344CB8AC3E}">
        <p14:creationId xmlns:p14="http://schemas.microsoft.com/office/powerpoint/2010/main" val="3134625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B10D5E-EE21-4DC7-926F-FADA040C0F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9" r="9091" b="10553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4CD679-7405-4CD3-A92A-9469F279A59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766015-CA8A-4694-A4D5-77DBD502E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5221266" cy="1344975"/>
          </a:xfrm>
        </p:spPr>
        <p:txBody>
          <a:bodyPr>
            <a:normAutofit/>
          </a:bodyPr>
          <a:lstStyle/>
          <a:p>
            <a:r>
              <a:rPr lang="en-US" sz="4000" b="1"/>
              <a:t>Confirm the Opportunity is Real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51E29-DF43-43F6-B6F0-8F30B02F9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5235490" cy="3773010"/>
          </a:xfrm>
        </p:spPr>
        <p:txBody>
          <a:bodyPr>
            <a:normAutofit/>
          </a:bodyPr>
          <a:lstStyle/>
          <a:p>
            <a:r>
              <a:rPr lang="en-US" sz="1900" b="1"/>
              <a:t>Must call COs and OSDBU to confirm if this is a real opportunity</a:t>
            </a:r>
          </a:p>
          <a:p>
            <a:r>
              <a:rPr lang="en-US" sz="1900" b="1"/>
              <a:t>If the CO is not assigned to this opportunity, need to find out who is; more calling around is needed</a:t>
            </a:r>
          </a:p>
          <a:p>
            <a:r>
              <a:rPr lang="en-US" sz="1900" b="1"/>
              <a:t>Often phone calls aren’t answered; so we need to ask CO or OSDBU for the next public event at that agency for access to their staff to verify the pipeline</a:t>
            </a:r>
          </a:p>
          <a:p>
            <a:pPr lvl="1"/>
            <a:r>
              <a:rPr lang="en-US" sz="1900" b="1"/>
              <a:t>Open house</a:t>
            </a:r>
          </a:p>
          <a:p>
            <a:pPr lvl="1"/>
            <a:r>
              <a:rPr lang="en-US" sz="1900" b="1"/>
              <a:t>Match making</a:t>
            </a:r>
          </a:p>
          <a:p>
            <a:pPr lvl="1"/>
            <a:r>
              <a:rPr lang="en-US" sz="1900" b="1"/>
              <a:t>Industry Day, etc. </a:t>
            </a:r>
          </a:p>
        </p:txBody>
      </p:sp>
    </p:spTree>
    <p:extLst>
      <p:ext uri="{BB962C8B-B14F-4D97-AF65-F5344CB8AC3E}">
        <p14:creationId xmlns:p14="http://schemas.microsoft.com/office/powerpoint/2010/main" val="2200659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D9D1D-B30D-4E22-99E8-E068ECFA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Prioritizing Your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D6B00-DE34-4D68-820C-0BD96DCB2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98631" cy="442570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Whom do we already know?</a:t>
            </a:r>
          </a:p>
          <a:p>
            <a:r>
              <a:rPr lang="en-US" dirty="0"/>
              <a:t>What strategy (sole-source, </a:t>
            </a:r>
            <a:r>
              <a:rPr lang="en-US" sz="2900" dirty="0"/>
              <a:t>competitive) do we prefer?</a:t>
            </a:r>
          </a:p>
          <a:p>
            <a:r>
              <a:rPr lang="en-US" sz="2900" dirty="0"/>
              <a:t>Do you know enough about this work to decide to take all of it, instead of sharing with an incumbent?</a:t>
            </a:r>
          </a:p>
          <a:p>
            <a:r>
              <a:rPr lang="en-US" sz="2900" dirty="0"/>
              <a:t>Could you check if the incumbents are favored at the agency?</a:t>
            </a:r>
          </a:p>
          <a:p>
            <a:r>
              <a:rPr lang="en-US" sz="2900" dirty="0"/>
              <a:t>It may be harder to chase sole-source opportunities without much associated information</a:t>
            </a:r>
          </a:p>
          <a:p>
            <a:r>
              <a:rPr lang="en-US" sz="2900" dirty="0"/>
              <a:t>Who will contact the </a:t>
            </a:r>
            <a:r>
              <a:rPr lang="en-US" dirty="0"/>
              <a:t>8(a) incumbents?</a:t>
            </a:r>
          </a:p>
          <a:p>
            <a:r>
              <a:rPr lang="en-US" b="1" dirty="0"/>
              <a:t>Need: </a:t>
            </a:r>
            <a:r>
              <a:rPr lang="en-US" dirty="0"/>
              <a:t>Opportunities description together with target company profiles and contact information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7BA23E-2AD2-4CCE-9FE0-6B419F2DC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468" y="1825624"/>
            <a:ext cx="7296715" cy="353768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1737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8DFDA68-1478-4037-9589-D64AEC2FF3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5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E8BCFB-38B7-4A1B-8D5D-0AF409BDB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851" y="0"/>
            <a:ext cx="5120114" cy="1692794"/>
          </a:xfrm>
        </p:spPr>
        <p:txBody>
          <a:bodyPr>
            <a:normAutofit/>
          </a:bodyPr>
          <a:lstStyle/>
          <a:p>
            <a:r>
              <a:rPr lang="en-US" b="1" dirty="0"/>
              <a:t>Strategic Considerations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9DBEF3-4444-40CA-98FE-8EDB1A857B7C}"/>
              </a:ext>
            </a:extLst>
          </p:cNvPr>
          <p:cNvSpPr/>
          <p:nvPr/>
        </p:nvSpPr>
        <p:spPr>
          <a:xfrm>
            <a:off x="441064" y="2065468"/>
            <a:ext cx="5294901" cy="441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E2CDCA-C82D-4D72-9F85-334ACA1E9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897765" cy="4351338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Target companies with many 8(a) opportunities that may be shopping for a partner, at least 2 years before their 8(a) expiration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Cold calling is tough; rejection rate is high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Think of it as dating first, before getting married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Find other opportunities to work on together and build a relationship – look at companies just starting their transition period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It is a long-term proposition, not a quick fix</a:t>
            </a:r>
          </a:p>
        </p:txBody>
      </p:sp>
    </p:spTree>
    <p:extLst>
      <p:ext uri="{BB962C8B-B14F-4D97-AF65-F5344CB8AC3E}">
        <p14:creationId xmlns:p14="http://schemas.microsoft.com/office/powerpoint/2010/main" val="1208098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6B83CB-2C0D-40A8-9B00-CA89CAC4A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953752" cy="1325563"/>
          </a:xfrm>
        </p:spPr>
        <p:txBody>
          <a:bodyPr>
            <a:normAutofit/>
          </a:bodyPr>
          <a:lstStyle/>
          <a:p>
            <a:r>
              <a:rPr lang="en-US" dirty="0"/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93448-B7A7-4B5E-AB20-A53578873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003" y="1769722"/>
            <a:ext cx="4204824" cy="358728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100" dirty="0"/>
              <a:t>Olessia Smotrova – President/CEO</a:t>
            </a:r>
          </a:p>
          <a:p>
            <a:pPr marL="0" indent="0">
              <a:buNone/>
            </a:pPr>
            <a:r>
              <a:rPr lang="en-US" sz="3100" dirty="0"/>
              <a:t>otaylor@ostglobalsolutions.com</a:t>
            </a:r>
          </a:p>
          <a:p>
            <a:pPr marL="0" indent="0">
              <a:buNone/>
            </a:pPr>
            <a:r>
              <a:rPr lang="en-US" sz="3100" dirty="0"/>
              <a:t>Cell 240-246-5305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David Huff – Vice President</a:t>
            </a:r>
          </a:p>
          <a:p>
            <a:pPr marL="0" indent="0">
              <a:buNone/>
            </a:pPr>
            <a:r>
              <a:rPr lang="en-US" sz="3200" dirty="0"/>
              <a:t>dhuff@ostglobalsolutions.com</a:t>
            </a:r>
          </a:p>
          <a:p>
            <a:pPr marL="0" indent="0">
              <a:buNone/>
            </a:pPr>
            <a:r>
              <a:rPr lang="en-US" sz="3200" dirty="0"/>
              <a:t>Cell 513-316-0993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Office 301-384-3350</a:t>
            </a:r>
          </a:p>
          <a:p>
            <a:pPr marL="0" indent="0">
              <a:buNone/>
            </a:pPr>
            <a:r>
              <a:rPr lang="en-US" sz="3200" dirty="0"/>
              <a:t>service@ostglobalsolutions.com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F9A87F-6F33-4C71-B0C9-000FE031A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029" y="2352868"/>
            <a:ext cx="2718439" cy="1103686"/>
          </a:xfrm>
          <a:prstGeom prst="rect">
            <a:avLst/>
          </a:prstGeom>
        </p:spPr>
      </p:pic>
      <p:pic>
        <p:nvPicPr>
          <p:cNvPr id="11" name="Picture 10" descr="A picture containing text, book&#10;&#10;Description generated with high confidence">
            <a:extLst>
              <a:ext uri="{FF2B5EF4-FFF2-40B4-BE49-F238E27FC236}">
                <a16:creationId xmlns:a16="http://schemas.microsoft.com/office/drawing/2014/main" id="{8BEDCB4B-8D11-4662-8F25-E1BFE7E93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586" y="3883091"/>
            <a:ext cx="1529224" cy="1473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D2E70E-2A7F-4C2A-AE59-7AE77C598A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640" y="3883090"/>
            <a:ext cx="1456593" cy="14487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10DDFA-8691-447B-B524-CE5296596CA3}"/>
              </a:ext>
            </a:extLst>
          </p:cNvPr>
          <p:cNvSpPr/>
          <p:nvPr/>
        </p:nvSpPr>
        <p:spPr>
          <a:xfrm>
            <a:off x="4677336" y="1785574"/>
            <a:ext cx="4195241" cy="4072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ts val="1000"/>
              </a:spcBef>
              <a:buClr>
                <a:schemeClr val="accent5"/>
              </a:buClr>
              <a:buSzPct val="90000"/>
            </a:pPr>
            <a:r>
              <a:rPr lang="en-US" sz="1700" dirty="0"/>
              <a:t>Lindsay Carry – VP, Customer Success</a:t>
            </a:r>
          </a:p>
          <a:p>
            <a:pPr>
              <a:lnSpc>
                <a:spcPct val="70000"/>
              </a:lnSpc>
              <a:spcBef>
                <a:spcPts val="1000"/>
              </a:spcBef>
              <a:buClr>
                <a:schemeClr val="accent5"/>
              </a:buClr>
              <a:buSzPct val="90000"/>
            </a:pPr>
            <a:r>
              <a:rPr lang="en-US" sz="1700" dirty="0"/>
              <a:t>lcarry@fedmine.us</a:t>
            </a:r>
          </a:p>
          <a:p>
            <a:pPr>
              <a:lnSpc>
                <a:spcPct val="70000"/>
              </a:lnSpc>
              <a:spcBef>
                <a:spcPts val="1000"/>
              </a:spcBef>
              <a:buClr>
                <a:schemeClr val="accent5"/>
              </a:buClr>
              <a:buSzPct val="90000"/>
            </a:pPr>
            <a:r>
              <a:rPr lang="en-US" sz="1700" dirty="0"/>
              <a:t>Cell 703-582-0640</a:t>
            </a:r>
          </a:p>
          <a:p>
            <a:endParaRPr lang="en-US" sz="1700" dirty="0"/>
          </a:p>
          <a:p>
            <a:pPr>
              <a:lnSpc>
                <a:spcPct val="70000"/>
              </a:lnSpc>
              <a:spcBef>
                <a:spcPts val="1000"/>
              </a:spcBef>
              <a:buClr>
                <a:schemeClr val="accent5"/>
              </a:buClr>
              <a:buSzPct val="90000"/>
            </a:pPr>
            <a:r>
              <a:rPr lang="en-US" dirty="0"/>
              <a:t>Archisha Mehan – VP, Business Development</a:t>
            </a:r>
          </a:p>
          <a:p>
            <a:pPr>
              <a:lnSpc>
                <a:spcPct val="70000"/>
              </a:lnSpc>
              <a:spcBef>
                <a:spcPts val="1000"/>
              </a:spcBef>
              <a:buClr>
                <a:schemeClr val="accent5"/>
              </a:buClr>
              <a:buSzPct val="90000"/>
            </a:pPr>
            <a:r>
              <a:rPr lang="en-US" dirty="0"/>
              <a:t>archisha@fedmine.us</a:t>
            </a:r>
          </a:p>
          <a:p>
            <a:pPr>
              <a:lnSpc>
                <a:spcPct val="70000"/>
              </a:lnSpc>
              <a:spcBef>
                <a:spcPts val="1000"/>
              </a:spcBef>
              <a:buClr>
                <a:schemeClr val="accent5"/>
              </a:buClr>
              <a:buSzPct val="90000"/>
            </a:pPr>
            <a:r>
              <a:rPr lang="en-US" dirty="0"/>
              <a:t>Cell 240-476-4850</a:t>
            </a:r>
          </a:p>
          <a:p>
            <a:endParaRPr lang="en-US" dirty="0"/>
          </a:p>
          <a:p>
            <a:endParaRPr lang="en-US" dirty="0"/>
          </a:p>
          <a:p>
            <a:pPr>
              <a:lnSpc>
                <a:spcPct val="70000"/>
              </a:lnSpc>
              <a:spcBef>
                <a:spcPts val="1000"/>
              </a:spcBef>
              <a:buClr>
                <a:schemeClr val="accent5"/>
              </a:buClr>
              <a:buSzPct val="90000"/>
            </a:pPr>
            <a:r>
              <a:rPr lang="en-US" dirty="0"/>
              <a:t>Office 301-279-7575</a:t>
            </a:r>
          </a:p>
          <a:p>
            <a:pPr>
              <a:lnSpc>
                <a:spcPct val="70000"/>
              </a:lnSpc>
              <a:spcBef>
                <a:spcPts val="1000"/>
              </a:spcBef>
              <a:buClr>
                <a:schemeClr val="accent5"/>
              </a:buClr>
              <a:buSzPct val="90000"/>
            </a:pPr>
            <a:r>
              <a:rPr lang="en-US" dirty="0"/>
              <a:t>info@fedmine.us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EFCD05-BD1F-47AC-B7F3-ACCA6CA7AFF1}"/>
              </a:ext>
            </a:extLst>
          </p:cNvPr>
          <p:cNvSpPr/>
          <p:nvPr/>
        </p:nvSpPr>
        <p:spPr>
          <a:xfrm>
            <a:off x="3809321" y="5677785"/>
            <a:ext cx="500111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www.ostglobalsolutions.com</a:t>
            </a:r>
          </a:p>
          <a:p>
            <a:pPr algn="ctr"/>
            <a:r>
              <a:rPr lang="en-US" sz="3200" dirty="0"/>
              <a:t>www.fedmine.us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E7B7EB2-5D6B-4E77-9BAA-F718541C78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927" y="1016520"/>
            <a:ext cx="2510930" cy="98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247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B9051-4ED7-446B-941C-5702469A9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About Us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143D906F-29AA-4562-A1E0-178EB2847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3906"/>
            <a:ext cx="4644769" cy="40353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 err="1"/>
              <a:t>Fedmine</a:t>
            </a:r>
            <a:endParaRPr lang="en-US" sz="2000" b="1" dirty="0"/>
          </a:p>
          <a:p>
            <a:pPr algn="just"/>
            <a:endParaRPr lang="en-US" sz="1400" dirty="0"/>
          </a:p>
          <a:p>
            <a:r>
              <a:rPr lang="en-US" sz="2000" dirty="0" err="1"/>
              <a:t>Fedmine</a:t>
            </a:r>
            <a:r>
              <a:rPr lang="en-US" sz="2000" dirty="0"/>
              <a:t> is a web-based business intelligence platform that helps you to make intelligent decisions through better understanding of market data</a:t>
            </a:r>
            <a:endParaRPr lang="en-US" sz="900" dirty="0"/>
          </a:p>
          <a:p>
            <a:pPr algn="just"/>
            <a:r>
              <a:rPr lang="en-US" sz="2000" dirty="0"/>
              <a:t>Aggregates 16 federal procurement data sources and makes available via an intuitive user interface</a:t>
            </a:r>
            <a:endParaRPr lang="en-US" sz="300" dirty="0"/>
          </a:p>
          <a:p>
            <a:pPr algn="just"/>
            <a:r>
              <a:rPr lang="en-US" sz="2000" dirty="0"/>
              <a:t>Allows you to view the level of detail you need to make smart business decisions</a:t>
            </a:r>
          </a:p>
          <a:p>
            <a:pPr marL="0" indent="0" algn="just">
              <a:buNone/>
            </a:pPr>
            <a:endParaRPr lang="en-US" sz="20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466375-BFCC-4B94-A639-E524FC7DD0E1}"/>
              </a:ext>
            </a:extLst>
          </p:cNvPr>
          <p:cNvSpPr txBox="1"/>
          <p:nvPr/>
        </p:nvSpPr>
        <p:spPr>
          <a:xfrm>
            <a:off x="6316774" y="2123906"/>
            <a:ext cx="5157187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OST Global Solutions, Inc.</a:t>
            </a:r>
          </a:p>
          <a:p>
            <a:pPr algn="just"/>
            <a:endParaRPr lang="en-US" sz="2000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dirty="0"/>
              <a:t>Help businesses grow through: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GovCon</a:t>
            </a:r>
            <a:r>
              <a:rPr lang="en-US" sz="2000" dirty="0"/>
              <a:t> Incubator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Business Development Center of Excellence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Bid &amp; Proposal Academy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dirty="0"/>
              <a:t>Won $22 Billion+ since 2005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dirty="0"/>
              <a:t>Supported 18 out of the top 20 federal contractors, and hundreds of small businesses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70D2B9-1214-4341-8235-A70CA01A3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09" y="3439085"/>
            <a:ext cx="988517" cy="9920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89D7E0-24DC-451B-81B8-EC43F3B31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678" y="2250830"/>
            <a:ext cx="1003448" cy="96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51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6FD73-233C-4A09-810E-7A018D2F7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07F71-9C1F-42F1-913A-CE41E8F99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15" y="1732496"/>
            <a:ext cx="4204399" cy="3798292"/>
          </a:xfrm>
        </p:spPr>
        <p:txBody>
          <a:bodyPr>
            <a:normAutofit/>
          </a:bodyPr>
          <a:lstStyle/>
          <a:p>
            <a:r>
              <a:rPr lang="en-US" dirty="0"/>
              <a:t>It took a lot of work to get into the 8(a) program</a:t>
            </a:r>
          </a:p>
          <a:p>
            <a:r>
              <a:rPr lang="en-US" dirty="0"/>
              <a:t>Now you are here, but not seeing much benefit and the clock is ticking</a:t>
            </a:r>
          </a:p>
          <a:p>
            <a:r>
              <a:rPr lang="en-US" dirty="0"/>
              <a:t>How do you get the most from the program while you have the 8(a) status?</a:t>
            </a:r>
          </a:p>
        </p:txBody>
      </p:sp>
      <p:grpSp>
        <p:nvGrpSpPr>
          <p:cNvPr id="6" name="Group"/>
          <p:cNvGrpSpPr/>
          <p:nvPr/>
        </p:nvGrpSpPr>
        <p:grpSpPr>
          <a:xfrm>
            <a:off x="16723256" y="3578165"/>
            <a:ext cx="9057744" cy="9057745"/>
            <a:chOff x="0" y="0"/>
            <a:chExt cx="9057743" cy="9057743"/>
          </a:xfrm>
        </p:grpSpPr>
        <p:grpSp>
          <p:nvGrpSpPr>
            <p:cNvPr id="7" name="Group"/>
            <p:cNvGrpSpPr/>
            <p:nvPr/>
          </p:nvGrpSpPr>
          <p:grpSpPr>
            <a:xfrm>
              <a:off x="0" y="0"/>
              <a:ext cx="9057744" cy="9057744"/>
              <a:chOff x="0" y="0"/>
              <a:chExt cx="9057743" cy="9057743"/>
            </a:xfrm>
          </p:grpSpPr>
          <p:graphicFrame>
            <p:nvGraphicFramePr>
              <p:cNvPr id="9" name="2D Pie Chart"/>
              <p:cNvGraphicFramePr/>
              <p:nvPr/>
            </p:nvGraphicFramePr>
            <p:xfrm>
              <a:off x="0" y="0"/>
              <a:ext cx="9057744" cy="905774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0" name="Circle"/>
              <p:cNvSpPr/>
              <p:nvPr/>
            </p:nvSpPr>
            <p:spPr>
              <a:xfrm>
                <a:off x="1251534" y="1251534"/>
                <a:ext cx="6555655" cy="6555655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821531">
                  <a:defRPr sz="3400" b="0" cap="all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3400"/>
              </a:p>
            </p:txBody>
          </p:sp>
          <p:graphicFrame>
            <p:nvGraphicFramePr>
              <p:cNvPr id="11" name="2D Pie Chart"/>
              <p:cNvGraphicFramePr/>
              <p:nvPr/>
            </p:nvGraphicFramePr>
            <p:xfrm>
              <a:off x="1394566" y="1394566"/>
              <a:ext cx="6270835" cy="627083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12" name="Circle"/>
              <p:cNvSpPr/>
              <p:nvPr/>
            </p:nvSpPr>
            <p:spPr>
              <a:xfrm>
                <a:off x="2860649" y="2860649"/>
                <a:ext cx="3337425" cy="3337425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821531">
                  <a:defRPr sz="3400" b="0" cap="all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3400"/>
              </a:p>
            </p:txBody>
          </p:sp>
          <p:sp>
            <p:nvSpPr>
              <p:cNvPr id="13" name="Federal Government"/>
              <p:cNvSpPr/>
              <p:nvPr/>
            </p:nvSpPr>
            <p:spPr>
              <a:xfrm>
                <a:off x="2979842" y="2979842"/>
                <a:ext cx="3099038" cy="3099038"/>
              </a:xfrm>
              <a:prstGeom prst="ellipse">
                <a:avLst/>
              </a:prstGeom>
              <a:solidFill>
                <a:srgbClr val="3484C9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642937">
                  <a:lnSpc>
                    <a:spcPct val="90000"/>
                  </a:lnSpc>
                  <a:spcBef>
                    <a:spcPts val="7700"/>
                  </a:spcBef>
                  <a:defRPr sz="3400" b="0">
                    <a:solidFill>
                      <a:srgbClr val="FFFFFF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lvl1pPr>
              </a:lstStyle>
              <a:p>
                <a:r>
                  <a:rPr sz="3200" dirty="0"/>
                  <a:t>Federal Government</a:t>
                </a:r>
              </a:p>
            </p:txBody>
          </p:sp>
          <p:sp>
            <p:nvSpPr>
              <p:cNvPr id="14" name="Rectangle"/>
              <p:cNvSpPr/>
              <p:nvPr/>
            </p:nvSpPr>
            <p:spPr>
              <a:xfrm rot="16200000">
                <a:off x="3483105" y="260856"/>
                <a:ext cx="980780" cy="882035"/>
              </a:xfrm>
              <a:prstGeom prst="rect">
                <a:avLst/>
              </a:prstGeom>
              <a:solidFill>
                <a:srgbClr val="7F7F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642937">
                  <a:lnSpc>
                    <a:spcPct val="80000"/>
                  </a:lnSpc>
                  <a:spcBef>
                    <a:spcPts val="7700"/>
                  </a:spcBef>
                  <a:defRPr sz="7000" b="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 sz="7000"/>
              </a:p>
            </p:txBody>
          </p:sp>
          <p:sp>
            <p:nvSpPr>
              <p:cNvPr id="15" name="Shape"/>
              <p:cNvSpPr/>
              <p:nvPr/>
            </p:nvSpPr>
            <p:spPr>
              <a:xfrm rot="5280000">
                <a:off x="4561720" y="7964795"/>
                <a:ext cx="1023343" cy="918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575" y="21600"/>
                    </a:lnTo>
                    <a:lnTo>
                      <a:pt x="0" y="207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2B1D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642937">
                  <a:lnSpc>
                    <a:spcPct val="80000"/>
                  </a:lnSpc>
                  <a:spcBef>
                    <a:spcPts val="7700"/>
                  </a:spcBef>
                  <a:defRPr sz="7000" b="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 sz="7000"/>
              </a:p>
            </p:txBody>
          </p:sp>
          <p:sp>
            <p:nvSpPr>
              <p:cNvPr id="16" name="Civilian Agencies"/>
              <p:cNvSpPr txBox="1"/>
              <p:nvPr/>
            </p:nvSpPr>
            <p:spPr>
              <a:xfrm rot="19924213">
                <a:off x="1345265" y="783302"/>
                <a:ext cx="2460221" cy="8179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821531">
                  <a:lnSpc>
                    <a:spcPct val="120000"/>
                  </a:lnSpc>
                  <a:spcBef>
                    <a:spcPts val="1400"/>
                  </a:spcBef>
                  <a:defRPr sz="2400" b="0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r>
                  <a:t>Civilian Agencies</a:t>
                </a:r>
              </a:p>
            </p:txBody>
          </p:sp>
          <p:sp>
            <p:nvSpPr>
              <p:cNvPr id="17" name="Department of Defense"/>
              <p:cNvSpPr txBox="1"/>
              <p:nvPr/>
            </p:nvSpPr>
            <p:spPr>
              <a:xfrm rot="1931331">
                <a:off x="5278657" y="783302"/>
                <a:ext cx="2460221" cy="8179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821531">
                  <a:lnSpc>
                    <a:spcPct val="120000"/>
                  </a:lnSpc>
                  <a:spcBef>
                    <a:spcPts val="1400"/>
                  </a:spcBef>
                  <a:defRPr sz="2500" b="0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r>
                  <a:t>Department of Defense</a:t>
                </a:r>
              </a:p>
            </p:txBody>
          </p:sp>
          <p:sp>
            <p:nvSpPr>
              <p:cNvPr id="18" name="Defense"/>
              <p:cNvSpPr txBox="1"/>
              <p:nvPr/>
            </p:nvSpPr>
            <p:spPr>
              <a:xfrm rot="5400000">
                <a:off x="7118532" y="4287597"/>
                <a:ext cx="2460221" cy="8179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821531">
                  <a:lnSpc>
                    <a:spcPct val="120000"/>
                  </a:lnSpc>
                  <a:spcBef>
                    <a:spcPts val="1400"/>
                  </a:spcBef>
                  <a:defRPr sz="2800" b="0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r>
                  <a:t>Defense</a:t>
                </a:r>
              </a:p>
            </p:txBody>
          </p:sp>
          <p:sp>
            <p:nvSpPr>
              <p:cNvPr id="19" name="Independent Agencies"/>
              <p:cNvSpPr txBox="1"/>
              <p:nvPr/>
            </p:nvSpPr>
            <p:spPr>
              <a:xfrm rot="19924213">
                <a:off x="5111786" y="7457499"/>
                <a:ext cx="2460221" cy="8179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821531">
                  <a:lnSpc>
                    <a:spcPct val="120000"/>
                  </a:lnSpc>
                  <a:spcBef>
                    <a:spcPts val="1400"/>
                  </a:spcBef>
                  <a:defRPr sz="2500" b="0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r>
                  <a:t>Independent Agencies</a:t>
                </a:r>
              </a:p>
            </p:txBody>
          </p:sp>
          <p:sp>
            <p:nvSpPr>
              <p:cNvPr id="20" name="Quasi Government"/>
              <p:cNvSpPr txBox="1"/>
              <p:nvPr/>
            </p:nvSpPr>
            <p:spPr>
              <a:xfrm rot="2255257">
                <a:off x="1154555" y="7266789"/>
                <a:ext cx="2460221" cy="8179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821531">
                  <a:lnSpc>
                    <a:spcPct val="120000"/>
                  </a:lnSpc>
                  <a:spcBef>
                    <a:spcPts val="1400"/>
                  </a:spcBef>
                  <a:defRPr sz="2500" b="0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r>
                  <a:t>Quasi Government</a:t>
                </a:r>
              </a:p>
            </p:txBody>
          </p:sp>
          <p:sp>
            <p:nvSpPr>
              <p:cNvPr id="21" name="Legislative"/>
              <p:cNvSpPr txBox="1"/>
              <p:nvPr/>
            </p:nvSpPr>
            <p:spPr>
              <a:xfrm rot="16200000">
                <a:off x="-520032" y="4120401"/>
                <a:ext cx="2460221" cy="8179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821531">
                  <a:lnSpc>
                    <a:spcPct val="120000"/>
                  </a:lnSpc>
                  <a:spcBef>
                    <a:spcPts val="1400"/>
                  </a:spcBef>
                  <a:defRPr sz="2800" b="0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r>
                  <a:t>Legislative</a:t>
                </a:r>
              </a:p>
            </p:txBody>
          </p:sp>
          <p:sp>
            <p:nvSpPr>
              <p:cNvPr id="22" name="Shape"/>
              <p:cNvSpPr/>
              <p:nvPr/>
            </p:nvSpPr>
            <p:spPr>
              <a:xfrm>
                <a:off x="5532417" y="6259145"/>
                <a:ext cx="504389" cy="48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44" h="21254" extrusionOk="0">
                    <a:moveTo>
                      <a:pt x="19788" y="318"/>
                    </a:moveTo>
                    <a:cubicBezTo>
                      <a:pt x="18683" y="-337"/>
                      <a:pt x="17270" y="52"/>
                      <a:pt x="16633" y="1187"/>
                    </a:cubicBezTo>
                    <a:cubicBezTo>
                      <a:pt x="16630" y="1192"/>
                      <a:pt x="16627" y="1197"/>
                      <a:pt x="16625" y="1201"/>
                    </a:cubicBezTo>
                    <a:lnTo>
                      <a:pt x="16624" y="1201"/>
                    </a:lnTo>
                    <a:lnTo>
                      <a:pt x="9357" y="14160"/>
                    </a:lnTo>
                    <a:lnTo>
                      <a:pt x="4313" y="5187"/>
                    </a:lnTo>
                    <a:cubicBezTo>
                      <a:pt x="4313" y="5186"/>
                      <a:pt x="4312" y="5185"/>
                      <a:pt x="4311" y="5184"/>
                    </a:cubicBezTo>
                    <a:cubicBezTo>
                      <a:pt x="3674" y="4049"/>
                      <a:pt x="2261" y="3660"/>
                      <a:pt x="1156" y="4315"/>
                    </a:cubicBezTo>
                    <a:cubicBezTo>
                      <a:pt x="51" y="4970"/>
                      <a:pt x="-328" y="6421"/>
                      <a:pt x="310" y="7556"/>
                    </a:cubicBezTo>
                    <a:lnTo>
                      <a:pt x="7343" y="20067"/>
                    </a:lnTo>
                    <a:cubicBezTo>
                      <a:pt x="7343" y="20067"/>
                      <a:pt x="7343" y="20067"/>
                      <a:pt x="7343" y="20067"/>
                    </a:cubicBezTo>
                    <a:cubicBezTo>
                      <a:pt x="7785" y="20752"/>
                      <a:pt x="8565" y="21263"/>
                      <a:pt x="9372" y="21254"/>
                    </a:cubicBezTo>
                    <a:cubicBezTo>
                      <a:pt x="10170" y="21252"/>
                      <a:pt x="10909" y="20823"/>
                      <a:pt x="11372" y="20067"/>
                    </a:cubicBezTo>
                    <a:cubicBezTo>
                      <a:pt x="11372" y="20067"/>
                      <a:pt x="11372" y="20067"/>
                      <a:pt x="11372" y="20067"/>
                    </a:cubicBezTo>
                    <a:lnTo>
                      <a:pt x="20626" y="3574"/>
                    </a:lnTo>
                    <a:lnTo>
                      <a:pt x="20625" y="3574"/>
                    </a:lnTo>
                    <a:cubicBezTo>
                      <a:pt x="20628" y="3569"/>
                      <a:pt x="20631" y="3564"/>
                      <a:pt x="20634" y="3559"/>
                    </a:cubicBezTo>
                    <a:cubicBezTo>
                      <a:pt x="21272" y="2425"/>
                      <a:pt x="20893" y="973"/>
                      <a:pt x="19788" y="318"/>
                    </a:cubicBezTo>
                    <a:close/>
                  </a:path>
                </a:pathLst>
              </a:custGeom>
              <a:solidFill>
                <a:srgbClr val="F7F7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8" tIns="53578" rIns="53578" bIns="53578" numCol="1" anchor="ctr">
                <a:noAutofit/>
              </a:bodyPr>
              <a:lstStyle/>
              <a:p>
                <a:pPr defTabSz="642937">
                  <a:spcBef>
                    <a:spcPts val="1000"/>
                  </a:spcBef>
                  <a:defRPr sz="4200" cap="all">
                    <a:solidFill>
                      <a:srgbClr val="0365C0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200"/>
              </a:p>
            </p:txBody>
          </p:sp>
          <p:sp>
            <p:nvSpPr>
              <p:cNvPr id="23" name="Shape"/>
              <p:cNvSpPr/>
              <p:nvPr/>
            </p:nvSpPr>
            <p:spPr>
              <a:xfrm>
                <a:off x="5578466" y="2115632"/>
                <a:ext cx="412291" cy="705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011" y="14246"/>
                    </a:moveTo>
                    <a:cubicBezTo>
                      <a:pt x="13463" y="14465"/>
                      <a:pt x="12788" y="14597"/>
                      <a:pt x="11985" y="14642"/>
                    </a:cubicBezTo>
                    <a:lnTo>
                      <a:pt x="11985" y="11787"/>
                    </a:lnTo>
                    <a:cubicBezTo>
                      <a:pt x="12979" y="11898"/>
                      <a:pt x="13702" y="12073"/>
                      <a:pt x="14155" y="12311"/>
                    </a:cubicBezTo>
                    <a:cubicBezTo>
                      <a:pt x="14607" y="12549"/>
                      <a:pt x="14833" y="12854"/>
                      <a:pt x="14833" y="13225"/>
                    </a:cubicBezTo>
                    <a:cubicBezTo>
                      <a:pt x="14833" y="13686"/>
                      <a:pt x="14559" y="14027"/>
                      <a:pt x="14011" y="14246"/>
                    </a:cubicBezTo>
                    <a:close/>
                    <a:moveTo>
                      <a:pt x="9309" y="8118"/>
                    </a:moveTo>
                    <a:cubicBezTo>
                      <a:pt x="8162" y="7962"/>
                      <a:pt x="7436" y="7780"/>
                      <a:pt x="7130" y="7572"/>
                    </a:cubicBezTo>
                    <a:cubicBezTo>
                      <a:pt x="6824" y="7364"/>
                      <a:pt x="6671" y="7100"/>
                      <a:pt x="6671" y="6780"/>
                    </a:cubicBezTo>
                    <a:cubicBezTo>
                      <a:pt x="6671" y="6386"/>
                      <a:pt x="6932" y="6085"/>
                      <a:pt x="7455" y="5877"/>
                    </a:cubicBezTo>
                    <a:cubicBezTo>
                      <a:pt x="7977" y="5669"/>
                      <a:pt x="8595" y="5546"/>
                      <a:pt x="9309" y="5509"/>
                    </a:cubicBezTo>
                    <a:cubicBezTo>
                      <a:pt x="9309" y="5509"/>
                      <a:pt x="9309" y="8118"/>
                      <a:pt x="9309" y="8118"/>
                    </a:cubicBezTo>
                    <a:close/>
                    <a:moveTo>
                      <a:pt x="19688" y="10008"/>
                    </a:moveTo>
                    <a:cubicBezTo>
                      <a:pt x="18414" y="9365"/>
                      <a:pt x="16451" y="8876"/>
                      <a:pt x="13801" y="8542"/>
                    </a:cubicBezTo>
                    <a:lnTo>
                      <a:pt x="12119" y="8330"/>
                    </a:lnTo>
                    <a:lnTo>
                      <a:pt x="12119" y="5498"/>
                    </a:lnTo>
                    <a:cubicBezTo>
                      <a:pt x="13559" y="5542"/>
                      <a:pt x="14827" y="5661"/>
                      <a:pt x="15923" y="5854"/>
                    </a:cubicBezTo>
                    <a:cubicBezTo>
                      <a:pt x="17019" y="6048"/>
                      <a:pt x="18032" y="6312"/>
                      <a:pt x="18962" y="6646"/>
                    </a:cubicBezTo>
                    <a:lnTo>
                      <a:pt x="19574" y="6646"/>
                    </a:lnTo>
                    <a:lnTo>
                      <a:pt x="19574" y="3435"/>
                    </a:lnTo>
                    <a:cubicBezTo>
                      <a:pt x="18783" y="3234"/>
                      <a:pt x="17646" y="3046"/>
                      <a:pt x="16162" y="2872"/>
                    </a:cubicBezTo>
                    <a:cubicBezTo>
                      <a:pt x="14677" y="2697"/>
                      <a:pt x="13361" y="2598"/>
                      <a:pt x="12215" y="2576"/>
                    </a:cubicBezTo>
                    <a:lnTo>
                      <a:pt x="12215" y="0"/>
                    </a:lnTo>
                    <a:lnTo>
                      <a:pt x="9080" y="0"/>
                    </a:lnTo>
                    <a:lnTo>
                      <a:pt x="9080" y="2598"/>
                    </a:lnTo>
                    <a:cubicBezTo>
                      <a:pt x="6225" y="2762"/>
                      <a:pt x="3998" y="3236"/>
                      <a:pt x="2399" y="4020"/>
                    </a:cubicBezTo>
                    <a:cubicBezTo>
                      <a:pt x="800" y="4804"/>
                      <a:pt x="0" y="5754"/>
                      <a:pt x="0" y="6869"/>
                    </a:cubicBezTo>
                    <a:cubicBezTo>
                      <a:pt x="0" y="7635"/>
                      <a:pt x="201" y="8261"/>
                      <a:pt x="602" y="8748"/>
                    </a:cubicBezTo>
                    <a:cubicBezTo>
                      <a:pt x="1003" y="9235"/>
                      <a:pt x="1555" y="9650"/>
                      <a:pt x="2256" y="9992"/>
                    </a:cubicBezTo>
                    <a:cubicBezTo>
                      <a:pt x="2969" y="10341"/>
                      <a:pt x="3772" y="10616"/>
                      <a:pt x="4664" y="10817"/>
                    </a:cubicBezTo>
                    <a:cubicBezTo>
                      <a:pt x="5556" y="11017"/>
                      <a:pt x="6492" y="11189"/>
                      <a:pt x="7474" y="11330"/>
                    </a:cubicBezTo>
                    <a:lnTo>
                      <a:pt x="9175" y="11575"/>
                    </a:lnTo>
                    <a:lnTo>
                      <a:pt x="9175" y="14664"/>
                    </a:lnTo>
                    <a:cubicBezTo>
                      <a:pt x="7595" y="14627"/>
                      <a:pt x="6009" y="14458"/>
                      <a:pt x="4416" y="14157"/>
                    </a:cubicBezTo>
                    <a:cubicBezTo>
                      <a:pt x="2823" y="13855"/>
                      <a:pt x="1720" y="13590"/>
                      <a:pt x="1109" y="13359"/>
                    </a:cubicBezTo>
                    <a:lnTo>
                      <a:pt x="497" y="13359"/>
                    </a:lnTo>
                    <a:lnTo>
                      <a:pt x="497" y="16593"/>
                    </a:lnTo>
                    <a:cubicBezTo>
                      <a:pt x="1478" y="16883"/>
                      <a:pt x="2810" y="17125"/>
                      <a:pt x="4492" y="17318"/>
                    </a:cubicBezTo>
                    <a:cubicBezTo>
                      <a:pt x="6174" y="17511"/>
                      <a:pt x="7703" y="17612"/>
                      <a:pt x="9080" y="17619"/>
                    </a:cubicBezTo>
                    <a:lnTo>
                      <a:pt x="9080" y="21600"/>
                    </a:lnTo>
                    <a:lnTo>
                      <a:pt x="12215" y="21600"/>
                    </a:lnTo>
                    <a:lnTo>
                      <a:pt x="12215" y="17563"/>
                    </a:lnTo>
                    <a:cubicBezTo>
                      <a:pt x="13667" y="17519"/>
                      <a:pt x="14973" y="17357"/>
                      <a:pt x="16133" y="17078"/>
                    </a:cubicBezTo>
                    <a:cubicBezTo>
                      <a:pt x="17292" y="16799"/>
                      <a:pt x="18274" y="16448"/>
                      <a:pt x="19077" y="16024"/>
                    </a:cubicBezTo>
                    <a:cubicBezTo>
                      <a:pt x="19867" y="15608"/>
                      <a:pt x="20485" y="15121"/>
                      <a:pt x="20931" y="14564"/>
                    </a:cubicBezTo>
                    <a:cubicBezTo>
                      <a:pt x="21377" y="14006"/>
                      <a:pt x="21600" y="13415"/>
                      <a:pt x="21600" y="12790"/>
                    </a:cubicBezTo>
                    <a:cubicBezTo>
                      <a:pt x="21600" y="11579"/>
                      <a:pt x="20963" y="10651"/>
                      <a:pt x="19688" y="10008"/>
                    </a:cubicBezTo>
                    <a:close/>
                  </a:path>
                </a:pathLst>
              </a:custGeom>
              <a:solidFill>
                <a:srgbClr val="F7F7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8" tIns="53578" rIns="53578" bIns="53578" numCol="1" anchor="ctr">
                <a:noAutofit/>
              </a:bodyPr>
              <a:lstStyle/>
              <a:p>
                <a:pPr defTabSz="642937">
                  <a:spcBef>
                    <a:spcPts val="1000"/>
                  </a:spcBef>
                  <a:defRPr sz="4200" cap="all">
                    <a:solidFill>
                      <a:srgbClr val="0365C0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200"/>
              </a:p>
            </p:txBody>
          </p:sp>
          <p:sp>
            <p:nvSpPr>
              <p:cNvPr id="24" name="Shape"/>
              <p:cNvSpPr/>
              <p:nvPr/>
            </p:nvSpPr>
            <p:spPr>
              <a:xfrm>
                <a:off x="3058432" y="6237616"/>
                <a:ext cx="566150" cy="5838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5" h="21600" extrusionOk="0">
                    <a:moveTo>
                      <a:pt x="10657" y="4959"/>
                    </a:moveTo>
                    <a:lnTo>
                      <a:pt x="3094" y="12939"/>
                    </a:lnTo>
                    <a:lnTo>
                      <a:pt x="3094" y="20830"/>
                    </a:lnTo>
                    <a:cubicBezTo>
                      <a:pt x="3094" y="21255"/>
                      <a:pt x="3421" y="21600"/>
                      <a:pt x="3824" y="21600"/>
                    </a:cubicBezTo>
                    <a:lnTo>
                      <a:pt x="7764" y="21600"/>
                    </a:lnTo>
                    <a:cubicBezTo>
                      <a:pt x="8166" y="21600"/>
                      <a:pt x="8493" y="21255"/>
                      <a:pt x="8493" y="20830"/>
                    </a:cubicBezTo>
                    <a:lnTo>
                      <a:pt x="8493" y="15716"/>
                    </a:lnTo>
                    <a:cubicBezTo>
                      <a:pt x="8493" y="15291"/>
                      <a:pt x="8820" y="14946"/>
                      <a:pt x="9223" y="14946"/>
                    </a:cubicBezTo>
                    <a:lnTo>
                      <a:pt x="12091" y="14946"/>
                    </a:lnTo>
                    <a:cubicBezTo>
                      <a:pt x="12494" y="14946"/>
                      <a:pt x="12821" y="15291"/>
                      <a:pt x="12821" y="15716"/>
                    </a:cubicBezTo>
                    <a:lnTo>
                      <a:pt x="12821" y="20830"/>
                    </a:lnTo>
                    <a:cubicBezTo>
                      <a:pt x="12821" y="21255"/>
                      <a:pt x="13148" y="21600"/>
                      <a:pt x="13550" y="21600"/>
                    </a:cubicBezTo>
                    <a:lnTo>
                      <a:pt x="17490" y="21600"/>
                    </a:lnTo>
                    <a:cubicBezTo>
                      <a:pt x="17893" y="21600"/>
                      <a:pt x="18220" y="21255"/>
                      <a:pt x="18220" y="20830"/>
                    </a:cubicBezTo>
                    <a:lnTo>
                      <a:pt x="18220" y="12939"/>
                    </a:lnTo>
                    <a:lnTo>
                      <a:pt x="10657" y="4959"/>
                    </a:lnTo>
                    <a:close/>
                    <a:moveTo>
                      <a:pt x="20887" y="12335"/>
                    </a:moveTo>
                    <a:cubicBezTo>
                      <a:pt x="20317" y="12936"/>
                      <a:pt x="19393" y="12936"/>
                      <a:pt x="18823" y="12335"/>
                    </a:cubicBezTo>
                    <a:lnTo>
                      <a:pt x="10657" y="3717"/>
                    </a:lnTo>
                    <a:lnTo>
                      <a:pt x="2490" y="12335"/>
                    </a:lnTo>
                    <a:cubicBezTo>
                      <a:pt x="1920" y="12937"/>
                      <a:pt x="996" y="12937"/>
                      <a:pt x="427" y="12335"/>
                    </a:cubicBezTo>
                    <a:cubicBezTo>
                      <a:pt x="-143" y="11734"/>
                      <a:pt x="-143" y="10759"/>
                      <a:pt x="427" y="10158"/>
                    </a:cubicBezTo>
                    <a:lnTo>
                      <a:pt x="9622" y="454"/>
                    </a:lnTo>
                    <a:cubicBezTo>
                      <a:pt x="9916" y="187"/>
                      <a:pt x="10253" y="0"/>
                      <a:pt x="10657" y="0"/>
                    </a:cubicBezTo>
                    <a:cubicBezTo>
                      <a:pt x="11059" y="0"/>
                      <a:pt x="11400" y="184"/>
                      <a:pt x="11688" y="451"/>
                    </a:cubicBezTo>
                    <a:lnTo>
                      <a:pt x="11688" y="451"/>
                    </a:lnTo>
                    <a:lnTo>
                      <a:pt x="20887" y="10158"/>
                    </a:lnTo>
                    <a:cubicBezTo>
                      <a:pt x="21457" y="10759"/>
                      <a:pt x="21457" y="11734"/>
                      <a:pt x="20887" y="12335"/>
                    </a:cubicBezTo>
                    <a:close/>
                  </a:path>
                </a:pathLst>
              </a:custGeom>
              <a:solidFill>
                <a:srgbClr val="F7F7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8" tIns="53578" rIns="53578" bIns="53578" numCol="1" anchor="ctr">
                <a:noAutofit/>
              </a:bodyPr>
              <a:lstStyle/>
              <a:p>
                <a:pPr defTabSz="642937">
                  <a:spcBef>
                    <a:spcPts val="1000"/>
                  </a:spcBef>
                  <a:defRPr sz="4200" cap="all">
                    <a:solidFill>
                      <a:srgbClr val="0365C0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200"/>
              </a:p>
            </p:txBody>
          </p:sp>
          <p:sp>
            <p:nvSpPr>
              <p:cNvPr id="25" name="Shape"/>
              <p:cNvSpPr/>
              <p:nvPr/>
            </p:nvSpPr>
            <p:spPr>
              <a:xfrm>
                <a:off x="4224939" y="3360769"/>
                <a:ext cx="608844" cy="578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134" y="13087"/>
                    </a:moveTo>
                    <a:lnTo>
                      <a:pt x="17537" y="21600"/>
                    </a:lnTo>
                    <a:lnTo>
                      <a:pt x="10800" y="17312"/>
                    </a:lnTo>
                    <a:lnTo>
                      <a:pt x="4063" y="21600"/>
                    </a:lnTo>
                    <a:lnTo>
                      <a:pt x="5424" y="13087"/>
                    </a:lnTo>
                    <a:lnTo>
                      <a:pt x="0" y="7404"/>
                    </a:lnTo>
                    <a:lnTo>
                      <a:pt x="7432" y="7404"/>
                    </a:lnTo>
                    <a:lnTo>
                      <a:pt x="10800" y="0"/>
                    </a:lnTo>
                    <a:lnTo>
                      <a:pt x="14084" y="7404"/>
                    </a:lnTo>
                    <a:lnTo>
                      <a:pt x="21600" y="7404"/>
                    </a:lnTo>
                    <a:cubicBezTo>
                      <a:pt x="21600" y="7404"/>
                      <a:pt x="16134" y="13087"/>
                      <a:pt x="16134" y="13087"/>
                    </a:cubicBezTo>
                    <a:close/>
                  </a:path>
                </a:pathLst>
              </a:custGeom>
              <a:solidFill>
                <a:srgbClr val="F7F7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8" tIns="53578" rIns="53578" bIns="53578" numCol="1" anchor="ctr">
                <a:noAutofit/>
              </a:bodyPr>
              <a:lstStyle/>
              <a:p>
                <a:pPr defTabSz="642937">
                  <a:spcBef>
                    <a:spcPts val="1000"/>
                  </a:spcBef>
                  <a:defRPr sz="4200" cap="all">
                    <a:solidFill>
                      <a:srgbClr val="0365C0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200"/>
              </a:p>
            </p:txBody>
          </p:sp>
          <p:sp>
            <p:nvSpPr>
              <p:cNvPr id="26" name="Shape"/>
              <p:cNvSpPr/>
              <p:nvPr/>
            </p:nvSpPr>
            <p:spPr>
              <a:xfrm>
                <a:off x="1853188" y="4243901"/>
                <a:ext cx="527173" cy="81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637" y="8775"/>
                    </a:moveTo>
                    <a:cubicBezTo>
                      <a:pt x="19637" y="8775"/>
                      <a:pt x="15791" y="6750"/>
                      <a:pt x="11782" y="6750"/>
                    </a:cubicBezTo>
                    <a:cubicBezTo>
                      <a:pt x="7940" y="6750"/>
                      <a:pt x="7855" y="6750"/>
                      <a:pt x="7855" y="6750"/>
                    </a:cubicBezTo>
                    <a:lnTo>
                      <a:pt x="7855" y="6075"/>
                    </a:lnTo>
                    <a:cubicBezTo>
                      <a:pt x="7855" y="6075"/>
                      <a:pt x="7911" y="6075"/>
                      <a:pt x="11782" y="6075"/>
                    </a:cubicBezTo>
                    <a:cubicBezTo>
                      <a:pt x="15764" y="6075"/>
                      <a:pt x="19637" y="8100"/>
                      <a:pt x="19637" y="8100"/>
                    </a:cubicBezTo>
                    <a:cubicBezTo>
                      <a:pt x="19637" y="8100"/>
                      <a:pt x="19637" y="8775"/>
                      <a:pt x="19637" y="8775"/>
                    </a:cubicBezTo>
                    <a:close/>
                    <a:moveTo>
                      <a:pt x="19637" y="10800"/>
                    </a:moveTo>
                    <a:cubicBezTo>
                      <a:pt x="19637" y="10800"/>
                      <a:pt x="15791" y="8775"/>
                      <a:pt x="11782" y="8775"/>
                    </a:cubicBezTo>
                    <a:cubicBezTo>
                      <a:pt x="7940" y="8775"/>
                      <a:pt x="1964" y="8775"/>
                      <a:pt x="1964" y="8775"/>
                    </a:cubicBezTo>
                    <a:lnTo>
                      <a:pt x="1964" y="8100"/>
                    </a:lnTo>
                    <a:cubicBezTo>
                      <a:pt x="1964" y="8100"/>
                      <a:pt x="7911" y="8100"/>
                      <a:pt x="11782" y="8100"/>
                    </a:cubicBezTo>
                    <a:cubicBezTo>
                      <a:pt x="15764" y="8100"/>
                      <a:pt x="19637" y="10125"/>
                      <a:pt x="19637" y="10125"/>
                    </a:cubicBezTo>
                    <a:cubicBezTo>
                      <a:pt x="19637" y="10125"/>
                      <a:pt x="19637" y="10800"/>
                      <a:pt x="19637" y="10800"/>
                    </a:cubicBezTo>
                    <a:close/>
                    <a:moveTo>
                      <a:pt x="19637" y="12825"/>
                    </a:moveTo>
                    <a:cubicBezTo>
                      <a:pt x="19637" y="12825"/>
                      <a:pt x="15791" y="10800"/>
                      <a:pt x="11782" y="10800"/>
                    </a:cubicBezTo>
                    <a:cubicBezTo>
                      <a:pt x="7940" y="10800"/>
                      <a:pt x="1964" y="10800"/>
                      <a:pt x="1964" y="10800"/>
                    </a:cubicBezTo>
                    <a:lnTo>
                      <a:pt x="1964" y="10125"/>
                    </a:lnTo>
                    <a:cubicBezTo>
                      <a:pt x="1964" y="10125"/>
                      <a:pt x="7911" y="10125"/>
                      <a:pt x="11782" y="10125"/>
                    </a:cubicBezTo>
                    <a:cubicBezTo>
                      <a:pt x="15764" y="10125"/>
                      <a:pt x="19637" y="12150"/>
                      <a:pt x="19637" y="12150"/>
                    </a:cubicBezTo>
                    <a:cubicBezTo>
                      <a:pt x="19637" y="12150"/>
                      <a:pt x="19637" y="12825"/>
                      <a:pt x="19637" y="12825"/>
                    </a:cubicBezTo>
                    <a:close/>
                    <a:moveTo>
                      <a:pt x="19637" y="14850"/>
                    </a:moveTo>
                    <a:cubicBezTo>
                      <a:pt x="19637" y="14850"/>
                      <a:pt x="15791" y="12825"/>
                      <a:pt x="11782" y="12825"/>
                    </a:cubicBezTo>
                    <a:cubicBezTo>
                      <a:pt x="7940" y="12825"/>
                      <a:pt x="1964" y="12825"/>
                      <a:pt x="1964" y="12825"/>
                    </a:cubicBezTo>
                    <a:lnTo>
                      <a:pt x="1964" y="12150"/>
                    </a:lnTo>
                    <a:cubicBezTo>
                      <a:pt x="1964" y="12150"/>
                      <a:pt x="7911" y="12150"/>
                      <a:pt x="11782" y="12150"/>
                    </a:cubicBezTo>
                    <a:cubicBezTo>
                      <a:pt x="15764" y="12150"/>
                      <a:pt x="19637" y="14175"/>
                      <a:pt x="19637" y="14175"/>
                    </a:cubicBezTo>
                    <a:cubicBezTo>
                      <a:pt x="19637" y="14175"/>
                      <a:pt x="19637" y="14850"/>
                      <a:pt x="19637" y="14850"/>
                    </a:cubicBezTo>
                    <a:close/>
                    <a:moveTo>
                      <a:pt x="19637" y="16875"/>
                    </a:moveTo>
                    <a:cubicBezTo>
                      <a:pt x="19637" y="16875"/>
                      <a:pt x="15791" y="14850"/>
                      <a:pt x="11782" y="14850"/>
                    </a:cubicBezTo>
                    <a:cubicBezTo>
                      <a:pt x="7940" y="14850"/>
                      <a:pt x="1964" y="14850"/>
                      <a:pt x="1964" y="14850"/>
                    </a:cubicBezTo>
                    <a:lnTo>
                      <a:pt x="1964" y="14175"/>
                    </a:lnTo>
                    <a:cubicBezTo>
                      <a:pt x="1964" y="14175"/>
                      <a:pt x="7911" y="14175"/>
                      <a:pt x="11782" y="14175"/>
                    </a:cubicBezTo>
                    <a:cubicBezTo>
                      <a:pt x="15764" y="14175"/>
                      <a:pt x="19637" y="16200"/>
                      <a:pt x="19637" y="16200"/>
                    </a:cubicBezTo>
                    <a:cubicBezTo>
                      <a:pt x="19637" y="16200"/>
                      <a:pt x="19637" y="16875"/>
                      <a:pt x="19637" y="16875"/>
                    </a:cubicBezTo>
                    <a:close/>
                    <a:moveTo>
                      <a:pt x="19637" y="18900"/>
                    </a:moveTo>
                    <a:cubicBezTo>
                      <a:pt x="19637" y="18900"/>
                      <a:pt x="15791" y="16875"/>
                      <a:pt x="11782" y="16875"/>
                    </a:cubicBezTo>
                    <a:cubicBezTo>
                      <a:pt x="7940" y="16875"/>
                      <a:pt x="1964" y="16875"/>
                      <a:pt x="1964" y="16875"/>
                    </a:cubicBezTo>
                    <a:lnTo>
                      <a:pt x="1964" y="16200"/>
                    </a:lnTo>
                    <a:cubicBezTo>
                      <a:pt x="1964" y="16200"/>
                      <a:pt x="7911" y="16200"/>
                      <a:pt x="11782" y="16200"/>
                    </a:cubicBezTo>
                    <a:cubicBezTo>
                      <a:pt x="15764" y="16200"/>
                      <a:pt x="19637" y="18225"/>
                      <a:pt x="19637" y="18225"/>
                    </a:cubicBezTo>
                    <a:cubicBezTo>
                      <a:pt x="19637" y="18225"/>
                      <a:pt x="19637" y="18900"/>
                      <a:pt x="19637" y="18900"/>
                    </a:cubicBezTo>
                    <a:close/>
                    <a:moveTo>
                      <a:pt x="1964" y="4050"/>
                    </a:moveTo>
                    <a:lnTo>
                      <a:pt x="5891" y="4050"/>
                    </a:lnTo>
                    <a:lnTo>
                      <a:pt x="5891" y="6750"/>
                    </a:lnTo>
                    <a:lnTo>
                      <a:pt x="1964" y="6750"/>
                    </a:lnTo>
                    <a:cubicBezTo>
                      <a:pt x="1964" y="6750"/>
                      <a:pt x="1964" y="4050"/>
                      <a:pt x="1964" y="4050"/>
                    </a:cubicBezTo>
                    <a:close/>
                    <a:moveTo>
                      <a:pt x="1964" y="2025"/>
                    </a:moveTo>
                    <a:cubicBezTo>
                      <a:pt x="3445" y="2025"/>
                      <a:pt x="5703" y="2025"/>
                      <a:pt x="7855" y="2025"/>
                    </a:cubicBezTo>
                    <a:cubicBezTo>
                      <a:pt x="11821" y="2025"/>
                      <a:pt x="17672" y="675"/>
                      <a:pt x="17673" y="675"/>
                    </a:cubicBezTo>
                    <a:lnTo>
                      <a:pt x="17673" y="3831"/>
                    </a:lnTo>
                    <a:cubicBezTo>
                      <a:pt x="16488" y="3469"/>
                      <a:pt x="15134" y="3147"/>
                      <a:pt x="13731" y="3001"/>
                    </a:cubicBezTo>
                    <a:cubicBezTo>
                      <a:pt x="10766" y="2692"/>
                      <a:pt x="4979" y="2690"/>
                      <a:pt x="1964" y="2700"/>
                    </a:cubicBezTo>
                    <a:cubicBezTo>
                      <a:pt x="1964" y="2700"/>
                      <a:pt x="1964" y="2025"/>
                      <a:pt x="1964" y="2025"/>
                    </a:cubicBezTo>
                    <a:close/>
                    <a:moveTo>
                      <a:pt x="18655" y="4149"/>
                    </a:moveTo>
                    <a:lnTo>
                      <a:pt x="18655" y="0"/>
                    </a:lnTo>
                    <a:lnTo>
                      <a:pt x="17673" y="0"/>
                    </a:lnTo>
                    <a:cubicBezTo>
                      <a:pt x="17672" y="0"/>
                      <a:pt x="11821" y="1350"/>
                      <a:pt x="7855" y="1350"/>
                    </a:cubicBezTo>
                    <a:cubicBezTo>
                      <a:pt x="3309" y="1350"/>
                      <a:pt x="0" y="1350"/>
                      <a:pt x="0" y="1350"/>
                    </a:cubicBezTo>
                    <a:lnTo>
                      <a:pt x="0" y="18900"/>
                    </a:lnTo>
                    <a:cubicBezTo>
                      <a:pt x="0" y="18900"/>
                      <a:pt x="8939" y="18621"/>
                      <a:pt x="13672" y="19192"/>
                    </a:cubicBezTo>
                    <a:cubicBezTo>
                      <a:pt x="17815" y="19692"/>
                      <a:pt x="21600" y="21600"/>
                      <a:pt x="21600" y="21600"/>
                    </a:cubicBezTo>
                    <a:lnTo>
                      <a:pt x="21600" y="5400"/>
                    </a:lnTo>
                    <a:cubicBezTo>
                      <a:pt x="21600" y="5400"/>
                      <a:pt x="20434" y="4768"/>
                      <a:pt x="18655" y="4149"/>
                    </a:cubicBezTo>
                    <a:close/>
                  </a:path>
                </a:pathLst>
              </a:custGeom>
              <a:solidFill>
                <a:srgbClr val="DCDE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spcBef>
                    <a:spcPts val="1000"/>
                  </a:spcBef>
                  <a:defRPr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Avenir Next Condensed"/>
                    <a:ea typeface="Avenir Next Condensed"/>
                    <a:cs typeface="Avenir Next Condensed"/>
                    <a:sym typeface="Avenir Next Condensed"/>
                  </a:defRPr>
                </a:pPr>
                <a:endParaRPr/>
              </a:p>
            </p:txBody>
          </p:sp>
          <p:sp>
            <p:nvSpPr>
              <p:cNvPr id="27" name="Shape"/>
              <p:cNvSpPr/>
              <p:nvPr/>
            </p:nvSpPr>
            <p:spPr>
              <a:xfrm>
                <a:off x="6605867" y="4271139"/>
                <a:ext cx="688602" cy="516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825" y="12600"/>
                    </a:moveTo>
                    <a:lnTo>
                      <a:pt x="10125" y="9000"/>
                    </a:lnTo>
                    <a:lnTo>
                      <a:pt x="4050" y="17100"/>
                    </a:lnTo>
                    <a:lnTo>
                      <a:pt x="3375" y="16200"/>
                    </a:lnTo>
                    <a:lnTo>
                      <a:pt x="6750" y="11700"/>
                    </a:lnTo>
                    <a:lnTo>
                      <a:pt x="10125" y="7200"/>
                    </a:lnTo>
                    <a:lnTo>
                      <a:pt x="12825" y="10800"/>
                    </a:lnTo>
                    <a:lnTo>
                      <a:pt x="17887" y="4051"/>
                    </a:lnTo>
                    <a:lnTo>
                      <a:pt x="16875" y="2700"/>
                    </a:lnTo>
                    <a:lnTo>
                      <a:pt x="19575" y="2700"/>
                    </a:lnTo>
                    <a:lnTo>
                      <a:pt x="19575" y="6300"/>
                    </a:lnTo>
                    <a:lnTo>
                      <a:pt x="18562" y="4951"/>
                    </a:lnTo>
                    <a:lnTo>
                      <a:pt x="12825" y="12600"/>
                    </a:lnTo>
                    <a:cubicBezTo>
                      <a:pt x="12825" y="12600"/>
                      <a:pt x="12825" y="12600"/>
                      <a:pt x="12825" y="12600"/>
                    </a:cubicBezTo>
                    <a:close/>
                    <a:moveTo>
                      <a:pt x="0" y="0"/>
                    </a:moveTo>
                    <a:lnTo>
                      <a:pt x="1350" y="0"/>
                    </a:lnTo>
                    <a:lnTo>
                      <a:pt x="1350" y="1800"/>
                    </a:lnTo>
                    <a:lnTo>
                      <a:pt x="2025" y="1800"/>
                    </a:lnTo>
                    <a:lnTo>
                      <a:pt x="2025" y="2700"/>
                    </a:lnTo>
                    <a:lnTo>
                      <a:pt x="1350" y="2700"/>
                    </a:lnTo>
                    <a:lnTo>
                      <a:pt x="1350" y="6300"/>
                    </a:lnTo>
                    <a:lnTo>
                      <a:pt x="2025" y="6300"/>
                    </a:lnTo>
                    <a:lnTo>
                      <a:pt x="2025" y="7200"/>
                    </a:lnTo>
                    <a:lnTo>
                      <a:pt x="1350" y="7200"/>
                    </a:lnTo>
                    <a:lnTo>
                      <a:pt x="1350" y="10800"/>
                    </a:lnTo>
                    <a:lnTo>
                      <a:pt x="2025" y="10800"/>
                    </a:lnTo>
                    <a:lnTo>
                      <a:pt x="2025" y="11700"/>
                    </a:lnTo>
                    <a:lnTo>
                      <a:pt x="1350" y="11700"/>
                    </a:lnTo>
                    <a:lnTo>
                      <a:pt x="1350" y="15300"/>
                    </a:lnTo>
                    <a:lnTo>
                      <a:pt x="2025" y="15300"/>
                    </a:lnTo>
                    <a:lnTo>
                      <a:pt x="2025" y="16200"/>
                    </a:lnTo>
                    <a:lnTo>
                      <a:pt x="1350" y="16200"/>
                    </a:lnTo>
                    <a:lnTo>
                      <a:pt x="1350" y="19800"/>
                    </a:lnTo>
                    <a:lnTo>
                      <a:pt x="4050" y="19800"/>
                    </a:lnTo>
                    <a:lnTo>
                      <a:pt x="4050" y="18901"/>
                    </a:lnTo>
                    <a:lnTo>
                      <a:pt x="4725" y="18901"/>
                    </a:lnTo>
                    <a:lnTo>
                      <a:pt x="4725" y="19800"/>
                    </a:lnTo>
                    <a:lnTo>
                      <a:pt x="7425" y="19800"/>
                    </a:lnTo>
                    <a:lnTo>
                      <a:pt x="7425" y="18901"/>
                    </a:lnTo>
                    <a:lnTo>
                      <a:pt x="8100" y="18901"/>
                    </a:lnTo>
                    <a:lnTo>
                      <a:pt x="8100" y="19800"/>
                    </a:lnTo>
                    <a:lnTo>
                      <a:pt x="10800" y="19800"/>
                    </a:lnTo>
                    <a:lnTo>
                      <a:pt x="10800" y="18901"/>
                    </a:lnTo>
                    <a:lnTo>
                      <a:pt x="11475" y="18901"/>
                    </a:lnTo>
                    <a:lnTo>
                      <a:pt x="11475" y="19800"/>
                    </a:lnTo>
                    <a:lnTo>
                      <a:pt x="14175" y="19800"/>
                    </a:lnTo>
                    <a:lnTo>
                      <a:pt x="14175" y="18901"/>
                    </a:lnTo>
                    <a:lnTo>
                      <a:pt x="14850" y="18901"/>
                    </a:lnTo>
                    <a:lnTo>
                      <a:pt x="14850" y="19800"/>
                    </a:lnTo>
                    <a:lnTo>
                      <a:pt x="17550" y="19800"/>
                    </a:lnTo>
                    <a:lnTo>
                      <a:pt x="17550" y="18901"/>
                    </a:lnTo>
                    <a:lnTo>
                      <a:pt x="18225" y="18901"/>
                    </a:lnTo>
                    <a:lnTo>
                      <a:pt x="18225" y="19800"/>
                    </a:lnTo>
                    <a:lnTo>
                      <a:pt x="21600" y="1980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CDEE0"/>
              </a:solidFill>
              <a:ln w="12700" cap="flat">
                <a:noFill/>
                <a:miter lim="400000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spcBef>
                    <a:spcPts val="1000"/>
                  </a:spcBef>
                  <a:defRPr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sp>
          <p:nvSpPr>
            <p:cNvPr id="8" name="Star"/>
            <p:cNvSpPr/>
            <p:nvPr/>
          </p:nvSpPr>
          <p:spPr>
            <a:xfrm>
              <a:off x="2738045" y="2103693"/>
              <a:ext cx="902206" cy="825572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5F5F5"/>
            </a:solidFill>
            <a:ln w="12700" cap="flat">
              <a:noFill/>
              <a:miter lim="400000"/>
            </a:ln>
            <a:effectLst>
              <a:outerShdw blurRad="571500" dist="254222" dir="5400000" rotWithShape="0">
                <a:srgbClr val="000000">
                  <a:alpha val="28026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2082800">
                <a:spcBef>
                  <a:spcPts val="1000"/>
                </a:spcBef>
                <a:defRPr sz="2600" cap="all">
                  <a:solidFill>
                    <a:srgbClr val="0365C0"/>
                  </a:solidFill>
                  <a:latin typeface="Avenir Next Condensed"/>
                  <a:ea typeface="Avenir Next Condensed"/>
                  <a:cs typeface="Avenir Next Condensed"/>
                  <a:sym typeface="Avenir Next Condensed"/>
                </a:defRPr>
              </a:pPr>
              <a:endParaRPr sz="2600"/>
            </a:p>
          </p:txBody>
        </p:sp>
      </p:grpSp>
      <p:grpSp>
        <p:nvGrpSpPr>
          <p:cNvPr id="28" name="Group"/>
          <p:cNvGrpSpPr/>
          <p:nvPr/>
        </p:nvGrpSpPr>
        <p:grpSpPr>
          <a:xfrm>
            <a:off x="16875656" y="3730565"/>
            <a:ext cx="9057744" cy="9057745"/>
            <a:chOff x="0" y="0"/>
            <a:chExt cx="9057743" cy="9057743"/>
          </a:xfrm>
        </p:grpSpPr>
        <p:grpSp>
          <p:nvGrpSpPr>
            <p:cNvPr id="29" name="Group"/>
            <p:cNvGrpSpPr/>
            <p:nvPr/>
          </p:nvGrpSpPr>
          <p:grpSpPr>
            <a:xfrm>
              <a:off x="0" y="0"/>
              <a:ext cx="9057744" cy="9057744"/>
              <a:chOff x="0" y="0"/>
              <a:chExt cx="9057743" cy="9057743"/>
            </a:xfrm>
          </p:grpSpPr>
          <p:graphicFrame>
            <p:nvGraphicFramePr>
              <p:cNvPr id="31" name="2D Pie Chart"/>
              <p:cNvGraphicFramePr/>
              <p:nvPr/>
            </p:nvGraphicFramePr>
            <p:xfrm>
              <a:off x="0" y="0"/>
              <a:ext cx="9057744" cy="905774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32" name="Circle"/>
              <p:cNvSpPr/>
              <p:nvPr/>
            </p:nvSpPr>
            <p:spPr>
              <a:xfrm>
                <a:off x="1251534" y="1251534"/>
                <a:ext cx="6555655" cy="6555655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821531">
                  <a:defRPr sz="3400" b="0" cap="all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3400"/>
              </a:p>
            </p:txBody>
          </p:sp>
          <p:graphicFrame>
            <p:nvGraphicFramePr>
              <p:cNvPr id="33" name="2D Pie Chart"/>
              <p:cNvGraphicFramePr/>
              <p:nvPr/>
            </p:nvGraphicFramePr>
            <p:xfrm>
              <a:off x="1394566" y="1394566"/>
              <a:ext cx="6270835" cy="627083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sp>
            <p:nvSpPr>
              <p:cNvPr id="34" name="Circle"/>
              <p:cNvSpPr/>
              <p:nvPr/>
            </p:nvSpPr>
            <p:spPr>
              <a:xfrm>
                <a:off x="2860649" y="2860649"/>
                <a:ext cx="3337425" cy="3337425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821531">
                  <a:defRPr sz="3400" b="0" cap="all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3400"/>
              </a:p>
            </p:txBody>
          </p:sp>
          <p:sp>
            <p:nvSpPr>
              <p:cNvPr id="35" name="Federal Government"/>
              <p:cNvSpPr/>
              <p:nvPr/>
            </p:nvSpPr>
            <p:spPr>
              <a:xfrm>
                <a:off x="2979842" y="2979842"/>
                <a:ext cx="3099038" cy="3099038"/>
              </a:xfrm>
              <a:prstGeom prst="ellipse">
                <a:avLst/>
              </a:prstGeom>
              <a:solidFill>
                <a:srgbClr val="3484C9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642937">
                  <a:lnSpc>
                    <a:spcPct val="90000"/>
                  </a:lnSpc>
                  <a:spcBef>
                    <a:spcPts val="7700"/>
                  </a:spcBef>
                  <a:defRPr sz="3400" b="0">
                    <a:solidFill>
                      <a:srgbClr val="FFFFFF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lvl1pPr>
              </a:lstStyle>
              <a:p>
                <a:r>
                  <a:rPr sz="3200" dirty="0"/>
                  <a:t>Federal Government</a:t>
                </a:r>
              </a:p>
            </p:txBody>
          </p:sp>
          <p:sp>
            <p:nvSpPr>
              <p:cNvPr id="36" name="Rectangle"/>
              <p:cNvSpPr/>
              <p:nvPr/>
            </p:nvSpPr>
            <p:spPr>
              <a:xfrm rot="16200000">
                <a:off x="3483105" y="260856"/>
                <a:ext cx="980780" cy="882035"/>
              </a:xfrm>
              <a:prstGeom prst="rect">
                <a:avLst/>
              </a:prstGeom>
              <a:solidFill>
                <a:srgbClr val="7F7F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642937">
                  <a:lnSpc>
                    <a:spcPct val="80000"/>
                  </a:lnSpc>
                  <a:spcBef>
                    <a:spcPts val="7700"/>
                  </a:spcBef>
                  <a:defRPr sz="7000" b="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 sz="7000"/>
              </a:p>
            </p:txBody>
          </p:sp>
          <p:sp>
            <p:nvSpPr>
              <p:cNvPr id="37" name="Shape"/>
              <p:cNvSpPr/>
              <p:nvPr/>
            </p:nvSpPr>
            <p:spPr>
              <a:xfrm rot="5280000">
                <a:off x="4561720" y="7964795"/>
                <a:ext cx="1023343" cy="918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575" y="21600"/>
                    </a:lnTo>
                    <a:lnTo>
                      <a:pt x="0" y="207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2B1D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642937">
                  <a:lnSpc>
                    <a:spcPct val="80000"/>
                  </a:lnSpc>
                  <a:spcBef>
                    <a:spcPts val="7700"/>
                  </a:spcBef>
                  <a:defRPr sz="7000" b="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 sz="7000"/>
              </a:p>
            </p:txBody>
          </p:sp>
          <p:sp>
            <p:nvSpPr>
              <p:cNvPr id="38" name="Civilian Agencies"/>
              <p:cNvSpPr txBox="1"/>
              <p:nvPr/>
            </p:nvSpPr>
            <p:spPr>
              <a:xfrm rot="19924213">
                <a:off x="1345265" y="783302"/>
                <a:ext cx="2460221" cy="8179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821531">
                  <a:lnSpc>
                    <a:spcPct val="120000"/>
                  </a:lnSpc>
                  <a:spcBef>
                    <a:spcPts val="1400"/>
                  </a:spcBef>
                  <a:defRPr sz="2400" b="0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r>
                  <a:t>Civilian Agencies</a:t>
                </a:r>
              </a:p>
            </p:txBody>
          </p:sp>
          <p:sp>
            <p:nvSpPr>
              <p:cNvPr id="39" name="Department of Defense"/>
              <p:cNvSpPr txBox="1"/>
              <p:nvPr/>
            </p:nvSpPr>
            <p:spPr>
              <a:xfrm rot="1931331">
                <a:off x="5278657" y="783302"/>
                <a:ext cx="2460221" cy="8179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821531">
                  <a:lnSpc>
                    <a:spcPct val="120000"/>
                  </a:lnSpc>
                  <a:spcBef>
                    <a:spcPts val="1400"/>
                  </a:spcBef>
                  <a:defRPr sz="2500" b="0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r>
                  <a:t>Department of Defense</a:t>
                </a:r>
              </a:p>
            </p:txBody>
          </p:sp>
          <p:sp>
            <p:nvSpPr>
              <p:cNvPr id="40" name="Defense"/>
              <p:cNvSpPr txBox="1"/>
              <p:nvPr/>
            </p:nvSpPr>
            <p:spPr>
              <a:xfrm rot="5400000">
                <a:off x="7118532" y="4287597"/>
                <a:ext cx="2460221" cy="8179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821531">
                  <a:lnSpc>
                    <a:spcPct val="120000"/>
                  </a:lnSpc>
                  <a:spcBef>
                    <a:spcPts val="1400"/>
                  </a:spcBef>
                  <a:defRPr sz="2800" b="0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r>
                  <a:t>Defense</a:t>
                </a:r>
              </a:p>
            </p:txBody>
          </p:sp>
          <p:sp>
            <p:nvSpPr>
              <p:cNvPr id="41" name="Independent Agencies"/>
              <p:cNvSpPr txBox="1"/>
              <p:nvPr/>
            </p:nvSpPr>
            <p:spPr>
              <a:xfrm rot="19924213">
                <a:off x="5111786" y="7457499"/>
                <a:ext cx="2460221" cy="8179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821531">
                  <a:lnSpc>
                    <a:spcPct val="120000"/>
                  </a:lnSpc>
                  <a:spcBef>
                    <a:spcPts val="1400"/>
                  </a:spcBef>
                  <a:defRPr sz="2500" b="0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r>
                  <a:t>Independent Agencies</a:t>
                </a:r>
              </a:p>
            </p:txBody>
          </p:sp>
          <p:sp>
            <p:nvSpPr>
              <p:cNvPr id="42" name="Quasi Government"/>
              <p:cNvSpPr txBox="1"/>
              <p:nvPr/>
            </p:nvSpPr>
            <p:spPr>
              <a:xfrm rot="2255257">
                <a:off x="1154555" y="7266789"/>
                <a:ext cx="2460221" cy="8179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821531">
                  <a:lnSpc>
                    <a:spcPct val="120000"/>
                  </a:lnSpc>
                  <a:spcBef>
                    <a:spcPts val="1400"/>
                  </a:spcBef>
                  <a:defRPr sz="2500" b="0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r>
                  <a:t>Quasi Government</a:t>
                </a:r>
              </a:p>
            </p:txBody>
          </p:sp>
          <p:sp>
            <p:nvSpPr>
              <p:cNvPr id="43" name="Legislative"/>
              <p:cNvSpPr txBox="1"/>
              <p:nvPr/>
            </p:nvSpPr>
            <p:spPr>
              <a:xfrm rot="16200000">
                <a:off x="-520032" y="4120401"/>
                <a:ext cx="2460221" cy="8179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821531">
                  <a:lnSpc>
                    <a:spcPct val="120000"/>
                  </a:lnSpc>
                  <a:spcBef>
                    <a:spcPts val="1400"/>
                  </a:spcBef>
                  <a:defRPr sz="2800" b="0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r>
                  <a:t>Legislative</a:t>
                </a:r>
              </a:p>
            </p:txBody>
          </p:sp>
          <p:sp>
            <p:nvSpPr>
              <p:cNvPr id="44" name="Shape"/>
              <p:cNvSpPr/>
              <p:nvPr/>
            </p:nvSpPr>
            <p:spPr>
              <a:xfrm>
                <a:off x="5532417" y="6259145"/>
                <a:ext cx="504389" cy="48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44" h="21254" extrusionOk="0">
                    <a:moveTo>
                      <a:pt x="19788" y="318"/>
                    </a:moveTo>
                    <a:cubicBezTo>
                      <a:pt x="18683" y="-337"/>
                      <a:pt x="17270" y="52"/>
                      <a:pt x="16633" y="1187"/>
                    </a:cubicBezTo>
                    <a:cubicBezTo>
                      <a:pt x="16630" y="1192"/>
                      <a:pt x="16627" y="1197"/>
                      <a:pt x="16625" y="1201"/>
                    </a:cubicBezTo>
                    <a:lnTo>
                      <a:pt x="16624" y="1201"/>
                    </a:lnTo>
                    <a:lnTo>
                      <a:pt x="9357" y="14160"/>
                    </a:lnTo>
                    <a:lnTo>
                      <a:pt x="4313" y="5187"/>
                    </a:lnTo>
                    <a:cubicBezTo>
                      <a:pt x="4313" y="5186"/>
                      <a:pt x="4312" y="5185"/>
                      <a:pt x="4311" y="5184"/>
                    </a:cubicBezTo>
                    <a:cubicBezTo>
                      <a:pt x="3674" y="4049"/>
                      <a:pt x="2261" y="3660"/>
                      <a:pt x="1156" y="4315"/>
                    </a:cubicBezTo>
                    <a:cubicBezTo>
                      <a:pt x="51" y="4970"/>
                      <a:pt x="-328" y="6421"/>
                      <a:pt x="310" y="7556"/>
                    </a:cubicBezTo>
                    <a:lnTo>
                      <a:pt x="7343" y="20067"/>
                    </a:lnTo>
                    <a:cubicBezTo>
                      <a:pt x="7343" y="20067"/>
                      <a:pt x="7343" y="20067"/>
                      <a:pt x="7343" y="20067"/>
                    </a:cubicBezTo>
                    <a:cubicBezTo>
                      <a:pt x="7785" y="20752"/>
                      <a:pt x="8565" y="21263"/>
                      <a:pt x="9372" y="21254"/>
                    </a:cubicBezTo>
                    <a:cubicBezTo>
                      <a:pt x="10170" y="21252"/>
                      <a:pt x="10909" y="20823"/>
                      <a:pt x="11372" y="20067"/>
                    </a:cubicBezTo>
                    <a:cubicBezTo>
                      <a:pt x="11372" y="20067"/>
                      <a:pt x="11372" y="20067"/>
                      <a:pt x="11372" y="20067"/>
                    </a:cubicBezTo>
                    <a:lnTo>
                      <a:pt x="20626" y="3574"/>
                    </a:lnTo>
                    <a:lnTo>
                      <a:pt x="20625" y="3574"/>
                    </a:lnTo>
                    <a:cubicBezTo>
                      <a:pt x="20628" y="3569"/>
                      <a:pt x="20631" y="3564"/>
                      <a:pt x="20634" y="3559"/>
                    </a:cubicBezTo>
                    <a:cubicBezTo>
                      <a:pt x="21272" y="2425"/>
                      <a:pt x="20893" y="973"/>
                      <a:pt x="19788" y="318"/>
                    </a:cubicBezTo>
                    <a:close/>
                  </a:path>
                </a:pathLst>
              </a:custGeom>
              <a:solidFill>
                <a:srgbClr val="F7F7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8" tIns="53578" rIns="53578" bIns="53578" numCol="1" anchor="ctr">
                <a:noAutofit/>
              </a:bodyPr>
              <a:lstStyle/>
              <a:p>
                <a:pPr defTabSz="642937">
                  <a:spcBef>
                    <a:spcPts val="1000"/>
                  </a:spcBef>
                  <a:defRPr sz="4200" cap="all">
                    <a:solidFill>
                      <a:srgbClr val="0365C0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200"/>
              </a:p>
            </p:txBody>
          </p:sp>
          <p:sp>
            <p:nvSpPr>
              <p:cNvPr id="45" name="Shape"/>
              <p:cNvSpPr/>
              <p:nvPr/>
            </p:nvSpPr>
            <p:spPr>
              <a:xfrm>
                <a:off x="5578466" y="2115632"/>
                <a:ext cx="412291" cy="705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011" y="14246"/>
                    </a:moveTo>
                    <a:cubicBezTo>
                      <a:pt x="13463" y="14465"/>
                      <a:pt x="12788" y="14597"/>
                      <a:pt x="11985" y="14642"/>
                    </a:cubicBezTo>
                    <a:lnTo>
                      <a:pt x="11985" y="11787"/>
                    </a:lnTo>
                    <a:cubicBezTo>
                      <a:pt x="12979" y="11898"/>
                      <a:pt x="13702" y="12073"/>
                      <a:pt x="14155" y="12311"/>
                    </a:cubicBezTo>
                    <a:cubicBezTo>
                      <a:pt x="14607" y="12549"/>
                      <a:pt x="14833" y="12854"/>
                      <a:pt x="14833" y="13225"/>
                    </a:cubicBezTo>
                    <a:cubicBezTo>
                      <a:pt x="14833" y="13686"/>
                      <a:pt x="14559" y="14027"/>
                      <a:pt x="14011" y="14246"/>
                    </a:cubicBezTo>
                    <a:close/>
                    <a:moveTo>
                      <a:pt x="9309" y="8118"/>
                    </a:moveTo>
                    <a:cubicBezTo>
                      <a:pt x="8162" y="7962"/>
                      <a:pt x="7436" y="7780"/>
                      <a:pt x="7130" y="7572"/>
                    </a:cubicBezTo>
                    <a:cubicBezTo>
                      <a:pt x="6824" y="7364"/>
                      <a:pt x="6671" y="7100"/>
                      <a:pt x="6671" y="6780"/>
                    </a:cubicBezTo>
                    <a:cubicBezTo>
                      <a:pt x="6671" y="6386"/>
                      <a:pt x="6932" y="6085"/>
                      <a:pt x="7455" y="5877"/>
                    </a:cubicBezTo>
                    <a:cubicBezTo>
                      <a:pt x="7977" y="5669"/>
                      <a:pt x="8595" y="5546"/>
                      <a:pt x="9309" y="5509"/>
                    </a:cubicBezTo>
                    <a:cubicBezTo>
                      <a:pt x="9309" y="5509"/>
                      <a:pt x="9309" y="8118"/>
                      <a:pt x="9309" y="8118"/>
                    </a:cubicBezTo>
                    <a:close/>
                    <a:moveTo>
                      <a:pt x="19688" y="10008"/>
                    </a:moveTo>
                    <a:cubicBezTo>
                      <a:pt x="18414" y="9365"/>
                      <a:pt x="16451" y="8876"/>
                      <a:pt x="13801" y="8542"/>
                    </a:cubicBezTo>
                    <a:lnTo>
                      <a:pt x="12119" y="8330"/>
                    </a:lnTo>
                    <a:lnTo>
                      <a:pt x="12119" y="5498"/>
                    </a:lnTo>
                    <a:cubicBezTo>
                      <a:pt x="13559" y="5542"/>
                      <a:pt x="14827" y="5661"/>
                      <a:pt x="15923" y="5854"/>
                    </a:cubicBezTo>
                    <a:cubicBezTo>
                      <a:pt x="17019" y="6048"/>
                      <a:pt x="18032" y="6312"/>
                      <a:pt x="18962" y="6646"/>
                    </a:cubicBezTo>
                    <a:lnTo>
                      <a:pt x="19574" y="6646"/>
                    </a:lnTo>
                    <a:lnTo>
                      <a:pt x="19574" y="3435"/>
                    </a:lnTo>
                    <a:cubicBezTo>
                      <a:pt x="18783" y="3234"/>
                      <a:pt x="17646" y="3046"/>
                      <a:pt x="16162" y="2872"/>
                    </a:cubicBezTo>
                    <a:cubicBezTo>
                      <a:pt x="14677" y="2697"/>
                      <a:pt x="13361" y="2598"/>
                      <a:pt x="12215" y="2576"/>
                    </a:cubicBezTo>
                    <a:lnTo>
                      <a:pt x="12215" y="0"/>
                    </a:lnTo>
                    <a:lnTo>
                      <a:pt x="9080" y="0"/>
                    </a:lnTo>
                    <a:lnTo>
                      <a:pt x="9080" y="2598"/>
                    </a:lnTo>
                    <a:cubicBezTo>
                      <a:pt x="6225" y="2762"/>
                      <a:pt x="3998" y="3236"/>
                      <a:pt x="2399" y="4020"/>
                    </a:cubicBezTo>
                    <a:cubicBezTo>
                      <a:pt x="800" y="4804"/>
                      <a:pt x="0" y="5754"/>
                      <a:pt x="0" y="6869"/>
                    </a:cubicBezTo>
                    <a:cubicBezTo>
                      <a:pt x="0" y="7635"/>
                      <a:pt x="201" y="8261"/>
                      <a:pt x="602" y="8748"/>
                    </a:cubicBezTo>
                    <a:cubicBezTo>
                      <a:pt x="1003" y="9235"/>
                      <a:pt x="1555" y="9650"/>
                      <a:pt x="2256" y="9992"/>
                    </a:cubicBezTo>
                    <a:cubicBezTo>
                      <a:pt x="2969" y="10341"/>
                      <a:pt x="3772" y="10616"/>
                      <a:pt x="4664" y="10817"/>
                    </a:cubicBezTo>
                    <a:cubicBezTo>
                      <a:pt x="5556" y="11017"/>
                      <a:pt x="6492" y="11189"/>
                      <a:pt x="7474" y="11330"/>
                    </a:cubicBezTo>
                    <a:lnTo>
                      <a:pt x="9175" y="11575"/>
                    </a:lnTo>
                    <a:lnTo>
                      <a:pt x="9175" y="14664"/>
                    </a:lnTo>
                    <a:cubicBezTo>
                      <a:pt x="7595" y="14627"/>
                      <a:pt x="6009" y="14458"/>
                      <a:pt x="4416" y="14157"/>
                    </a:cubicBezTo>
                    <a:cubicBezTo>
                      <a:pt x="2823" y="13855"/>
                      <a:pt x="1720" y="13590"/>
                      <a:pt x="1109" y="13359"/>
                    </a:cubicBezTo>
                    <a:lnTo>
                      <a:pt x="497" y="13359"/>
                    </a:lnTo>
                    <a:lnTo>
                      <a:pt x="497" y="16593"/>
                    </a:lnTo>
                    <a:cubicBezTo>
                      <a:pt x="1478" y="16883"/>
                      <a:pt x="2810" y="17125"/>
                      <a:pt x="4492" y="17318"/>
                    </a:cubicBezTo>
                    <a:cubicBezTo>
                      <a:pt x="6174" y="17511"/>
                      <a:pt x="7703" y="17612"/>
                      <a:pt x="9080" y="17619"/>
                    </a:cubicBezTo>
                    <a:lnTo>
                      <a:pt x="9080" y="21600"/>
                    </a:lnTo>
                    <a:lnTo>
                      <a:pt x="12215" y="21600"/>
                    </a:lnTo>
                    <a:lnTo>
                      <a:pt x="12215" y="17563"/>
                    </a:lnTo>
                    <a:cubicBezTo>
                      <a:pt x="13667" y="17519"/>
                      <a:pt x="14973" y="17357"/>
                      <a:pt x="16133" y="17078"/>
                    </a:cubicBezTo>
                    <a:cubicBezTo>
                      <a:pt x="17292" y="16799"/>
                      <a:pt x="18274" y="16448"/>
                      <a:pt x="19077" y="16024"/>
                    </a:cubicBezTo>
                    <a:cubicBezTo>
                      <a:pt x="19867" y="15608"/>
                      <a:pt x="20485" y="15121"/>
                      <a:pt x="20931" y="14564"/>
                    </a:cubicBezTo>
                    <a:cubicBezTo>
                      <a:pt x="21377" y="14006"/>
                      <a:pt x="21600" y="13415"/>
                      <a:pt x="21600" y="12790"/>
                    </a:cubicBezTo>
                    <a:cubicBezTo>
                      <a:pt x="21600" y="11579"/>
                      <a:pt x="20963" y="10651"/>
                      <a:pt x="19688" y="10008"/>
                    </a:cubicBezTo>
                    <a:close/>
                  </a:path>
                </a:pathLst>
              </a:custGeom>
              <a:solidFill>
                <a:srgbClr val="F7F7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8" tIns="53578" rIns="53578" bIns="53578" numCol="1" anchor="ctr">
                <a:noAutofit/>
              </a:bodyPr>
              <a:lstStyle/>
              <a:p>
                <a:pPr defTabSz="642937">
                  <a:spcBef>
                    <a:spcPts val="1000"/>
                  </a:spcBef>
                  <a:defRPr sz="4200" cap="all">
                    <a:solidFill>
                      <a:srgbClr val="0365C0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200"/>
              </a:p>
            </p:txBody>
          </p:sp>
          <p:sp>
            <p:nvSpPr>
              <p:cNvPr id="46" name="Shape"/>
              <p:cNvSpPr/>
              <p:nvPr/>
            </p:nvSpPr>
            <p:spPr>
              <a:xfrm>
                <a:off x="3058432" y="6237616"/>
                <a:ext cx="566150" cy="5838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5" h="21600" extrusionOk="0">
                    <a:moveTo>
                      <a:pt x="10657" y="4959"/>
                    </a:moveTo>
                    <a:lnTo>
                      <a:pt x="3094" y="12939"/>
                    </a:lnTo>
                    <a:lnTo>
                      <a:pt x="3094" y="20830"/>
                    </a:lnTo>
                    <a:cubicBezTo>
                      <a:pt x="3094" y="21255"/>
                      <a:pt x="3421" y="21600"/>
                      <a:pt x="3824" y="21600"/>
                    </a:cubicBezTo>
                    <a:lnTo>
                      <a:pt x="7764" y="21600"/>
                    </a:lnTo>
                    <a:cubicBezTo>
                      <a:pt x="8166" y="21600"/>
                      <a:pt x="8493" y="21255"/>
                      <a:pt x="8493" y="20830"/>
                    </a:cubicBezTo>
                    <a:lnTo>
                      <a:pt x="8493" y="15716"/>
                    </a:lnTo>
                    <a:cubicBezTo>
                      <a:pt x="8493" y="15291"/>
                      <a:pt x="8820" y="14946"/>
                      <a:pt x="9223" y="14946"/>
                    </a:cubicBezTo>
                    <a:lnTo>
                      <a:pt x="12091" y="14946"/>
                    </a:lnTo>
                    <a:cubicBezTo>
                      <a:pt x="12494" y="14946"/>
                      <a:pt x="12821" y="15291"/>
                      <a:pt x="12821" y="15716"/>
                    </a:cubicBezTo>
                    <a:lnTo>
                      <a:pt x="12821" y="20830"/>
                    </a:lnTo>
                    <a:cubicBezTo>
                      <a:pt x="12821" y="21255"/>
                      <a:pt x="13148" y="21600"/>
                      <a:pt x="13550" y="21600"/>
                    </a:cubicBezTo>
                    <a:lnTo>
                      <a:pt x="17490" y="21600"/>
                    </a:lnTo>
                    <a:cubicBezTo>
                      <a:pt x="17893" y="21600"/>
                      <a:pt x="18220" y="21255"/>
                      <a:pt x="18220" y="20830"/>
                    </a:cubicBezTo>
                    <a:lnTo>
                      <a:pt x="18220" y="12939"/>
                    </a:lnTo>
                    <a:lnTo>
                      <a:pt x="10657" y="4959"/>
                    </a:lnTo>
                    <a:close/>
                    <a:moveTo>
                      <a:pt x="20887" y="12335"/>
                    </a:moveTo>
                    <a:cubicBezTo>
                      <a:pt x="20317" y="12936"/>
                      <a:pt x="19393" y="12936"/>
                      <a:pt x="18823" y="12335"/>
                    </a:cubicBezTo>
                    <a:lnTo>
                      <a:pt x="10657" y="3717"/>
                    </a:lnTo>
                    <a:lnTo>
                      <a:pt x="2490" y="12335"/>
                    </a:lnTo>
                    <a:cubicBezTo>
                      <a:pt x="1920" y="12937"/>
                      <a:pt x="996" y="12937"/>
                      <a:pt x="427" y="12335"/>
                    </a:cubicBezTo>
                    <a:cubicBezTo>
                      <a:pt x="-143" y="11734"/>
                      <a:pt x="-143" y="10759"/>
                      <a:pt x="427" y="10158"/>
                    </a:cubicBezTo>
                    <a:lnTo>
                      <a:pt x="9622" y="454"/>
                    </a:lnTo>
                    <a:cubicBezTo>
                      <a:pt x="9916" y="187"/>
                      <a:pt x="10253" y="0"/>
                      <a:pt x="10657" y="0"/>
                    </a:cubicBezTo>
                    <a:cubicBezTo>
                      <a:pt x="11059" y="0"/>
                      <a:pt x="11400" y="184"/>
                      <a:pt x="11688" y="451"/>
                    </a:cubicBezTo>
                    <a:lnTo>
                      <a:pt x="11688" y="451"/>
                    </a:lnTo>
                    <a:lnTo>
                      <a:pt x="20887" y="10158"/>
                    </a:lnTo>
                    <a:cubicBezTo>
                      <a:pt x="21457" y="10759"/>
                      <a:pt x="21457" y="11734"/>
                      <a:pt x="20887" y="12335"/>
                    </a:cubicBezTo>
                    <a:close/>
                  </a:path>
                </a:pathLst>
              </a:custGeom>
              <a:solidFill>
                <a:srgbClr val="F7F7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8" tIns="53578" rIns="53578" bIns="53578" numCol="1" anchor="ctr">
                <a:noAutofit/>
              </a:bodyPr>
              <a:lstStyle/>
              <a:p>
                <a:pPr defTabSz="642937">
                  <a:spcBef>
                    <a:spcPts val="1000"/>
                  </a:spcBef>
                  <a:defRPr sz="4200" cap="all">
                    <a:solidFill>
                      <a:srgbClr val="0365C0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200"/>
              </a:p>
            </p:txBody>
          </p:sp>
          <p:sp>
            <p:nvSpPr>
              <p:cNvPr id="47" name="Shape"/>
              <p:cNvSpPr/>
              <p:nvPr/>
            </p:nvSpPr>
            <p:spPr>
              <a:xfrm>
                <a:off x="4224939" y="3360769"/>
                <a:ext cx="608844" cy="578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134" y="13087"/>
                    </a:moveTo>
                    <a:lnTo>
                      <a:pt x="17537" y="21600"/>
                    </a:lnTo>
                    <a:lnTo>
                      <a:pt x="10800" y="17312"/>
                    </a:lnTo>
                    <a:lnTo>
                      <a:pt x="4063" y="21600"/>
                    </a:lnTo>
                    <a:lnTo>
                      <a:pt x="5424" y="13087"/>
                    </a:lnTo>
                    <a:lnTo>
                      <a:pt x="0" y="7404"/>
                    </a:lnTo>
                    <a:lnTo>
                      <a:pt x="7432" y="7404"/>
                    </a:lnTo>
                    <a:lnTo>
                      <a:pt x="10800" y="0"/>
                    </a:lnTo>
                    <a:lnTo>
                      <a:pt x="14084" y="7404"/>
                    </a:lnTo>
                    <a:lnTo>
                      <a:pt x="21600" y="7404"/>
                    </a:lnTo>
                    <a:cubicBezTo>
                      <a:pt x="21600" y="7404"/>
                      <a:pt x="16134" y="13087"/>
                      <a:pt x="16134" y="13087"/>
                    </a:cubicBezTo>
                    <a:close/>
                  </a:path>
                </a:pathLst>
              </a:custGeom>
              <a:solidFill>
                <a:srgbClr val="F7F7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8" tIns="53578" rIns="53578" bIns="53578" numCol="1" anchor="ctr">
                <a:noAutofit/>
              </a:bodyPr>
              <a:lstStyle/>
              <a:p>
                <a:pPr defTabSz="642937">
                  <a:spcBef>
                    <a:spcPts val="1000"/>
                  </a:spcBef>
                  <a:defRPr sz="4200" cap="all">
                    <a:solidFill>
                      <a:srgbClr val="0365C0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200"/>
              </a:p>
            </p:txBody>
          </p:sp>
          <p:sp>
            <p:nvSpPr>
              <p:cNvPr id="48" name="Shape"/>
              <p:cNvSpPr/>
              <p:nvPr/>
            </p:nvSpPr>
            <p:spPr>
              <a:xfrm>
                <a:off x="1853188" y="4243901"/>
                <a:ext cx="527173" cy="81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637" y="8775"/>
                    </a:moveTo>
                    <a:cubicBezTo>
                      <a:pt x="19637" y="8775"/>
                      <a:pt x="15791" y="6750"/>
                      <a:pt x="11782" y="6750"/>
                    </a:cubicBezTo>
                    <a:cubicBezTo>
                      <a:pt x="7940" y="6750"/>
                      <a:pt x="7855" y="6750"/>
                      <a:pt x="7855" y="6750"/>
                    </a:cubicBezTo>
                    <a:lnTo>
                      <a:pt x="7855" y="6075"/>
                    </a:lnTo>
                    <a:cubicBezTo>
                      <a:pt x="7855" y="6075"/>
                      <a:pt x="7911" y="6075"/>
                      <a:pt x="11782" y="6075"/>
                    </a:cubicBezTo>
                    <a:cubicBezTo>
                      <a:pt x="15764" y="6075"/>
                      <a:pt x="19637" y="8100"/>
                      <a:pt x="19637" y="8100"/>
                    </a:cubicBezTo>
                    <a:cubicBezTo>
                      <a:pt x="19637" y="8100"/>
                      <a:pt x="19637" y="8775"/>
                      <a:pt x="19637" y="8775"/>
                    </a:cubicBezTo>
                    <a:close/>
                    <a:moveTo>
                      <a:pt x="19637" y="10800"/>
                    </a:moveTo>
                    <a:cubicBezTo>
                      <a:pt x="19637" y="10800"/>
                      <a:pt x="15791" y="8775"/>
                      <a:pt x="11782" y="8775"/>
                    </a:cubicBezTo>
                    <a:cubicBezTo>
                      <a:pt x="7940" y="8775"/>
                      <a:pt x="1964" y="8775"/>
                      <a:pt x="1964" y="8775"/>
                    </a:cubicBezTo>
                    <a:lnTo>
                      <a:pt x="1964" y="8100"/>
                    </a:lnTo>
                    <a:cubicBezTo>
                      <a:pt x="1964" y="8100"/>
                      <a:pt x="7911" y="8100"/>
                      <a:pt x="11782" y="8100"/>
                    </a:cubicBezTo>
                    <a:cubicBezTo>
                      <a:pt x="15764" y="8100"/>
                      <a:pt x="19637" y="10125"/>
                      <a:pt x="19637" y="10125"/>
                    </a:cubicBezTo>
                    <a:cubicBezTo>
                      <a:pt x="19637" y="10125"/>
                      <a:pt x="19637" y="10800"/>
                      <a:pt x="19637" y="10800"/>
                    </a:cubicBezTo>
                    <a:close/>
                    <a:moveTo>
                      <a:pt x="19637" y="12825"/>
                    </a:moveTo>
                    <a:cubicBezTo>
                      <a:pt x="19637" y="12825"/>
                      <a:pt x="15791" y="10800"/>
                      <a:pt x="11782" y="10800"/>
                    </a:cubicBezTo>
                    <a:cubicBezTo>
                      <a:pt x="7940" y="10800"/>
                      <a:pt x="1964" y="10800"/>
                      <a:pt x="1964" y="10800"/>
                    </a:cubicBezTo>
                    <a:lnTo>
                      <a:pt x="1964" y="10125"/>
                    </a:lnTo>
                    <a:cubicBezTo>
                      <a:pt x="1964" y="10125"/>
                      <a:pt x="7911" y="10125"/>
                      <a:pt x="11782" y="10125"/>
                    </a:cubicBezTo>
                    <a:cubicBezTo>
                      <a:pt x="15764" y="10125"/>
                      <a:pt x="19637" y="12150"/>
                      <a:pt x="19637" y="12150"/>
                    </a:cubicBezTo>
                    <a:cubicBezTo>
                      <a:pt x="19637" y="12150"/>
                      <a:pt x="19637" y="12825"/>
                      <a:pt x="19637" y="12825"/>
                    </a:cubicBezTo>
                    <a:close/>
                    <a:moveTo>
                      <a:pt x="19637" y="14850"/>
                    </a:moveTo>
                    <a:cubicBezTo>
                      <a:pt x="19637" y="14850"/>
                      <a:pt x="15791" y="12825"/>
                      <a:pt x="11782" y="12825"/>
                    </a:cubicBezTo>
                    <a:cubicBezTo>
                      <a:pt x="7940" y="12825"/>
                      <a:pt x="1964" y="12825"/>
                      <a:pt x="1964" y="12825"/>
                    </a:cubicBezTo>
                    <a:lnTo>
                      <a:pt x="1964" y="12150"/>
                    </a:lnTo>
                    <a:cubicBezTo>
                      <a:pt x="1964" y="12150"/>
                      <a:pt x="7911" y="12150"/>
                      <a:pt x="11782" y="12150"/>
                    </a:cubicBezTo>
                    <a:cubicBezTo>
                      <a:pt x="15764" y="12150"/>
                      <a:pt x="19637" y="14175"/>
                      <a:pt x="19637" y="14175"/>
                    </a:cubicBezTo>
                    <a:cubicBezTo>
                      <a:pt x="19637" y="14175"/>
                      <a:pt x="19637" y="14850"/>
                      <a:pt x="19637" y="14850"/>
                    </a:cubicBezTo>
                    <a:close/>
                    <a:moveTo>
                      <a:pt x="19637" y="16875"/>
                    </a:moveTo>
                    <a:cubicBezTo>
                      <a:pt x="19637" y="16875"/>
                      <a:pt x="15791" y="14850"/>
                      <a:pt x="11782" y="14850"/>
                    </a:cubicBezTo>
                    <a:cubicBezTo>
                      <a:pt x="7940" y="14850"/>
                      <a:pt x="1964" y="14850"/>
                      <a:pt x="1964" y="14850"/>
                    </a:cubicBezTo>
                    <a:lnTo>
                      <a:pt x="1964" y="14175"/>
                    </a:lnTo>
                    <a:cubicBezTo>
                      <a:pt x="1964" y="14175"/>
                      <a:pt x="7911" y="14175"/>
                      <a:pt x="11782" y="14175"/>
                    </a:cubicBezTo>
                    <a:cubicBezTo>
                      <a:pt x="15764" y="14175"/>
                      <a:pt x="19637" y="16200"/>
                      <a:pt x="19637" y="16200"/>
                    </a:cubicBezTo>
                    <a:cubicBezTo>
                      <a:pt x="19637" y="16200"/>
                      <a:pt x="19637" y="16875"/>
                      <a:pt x="19637" y="16875"/>
                    </a:cubicBezTo>
                    <a:close/>
                    <a:moveTo>
                      <a:pt x="19637" y="18900"/>
                    </a:moveTo>
                    <a:cubicBezTo>
                      <a:pt x="19637" y="18900"/>
                      <a:pt x="15791" y="16875"/>
                      <a:pt x="11782" y="16875"/>
                    </a:cubicBezTo>
                    <a:cubicBezTo>
                      <a:pt x="7940" y="16875"/>
                      <a:pt x="1964" y="16875"/>
                      <a:pt x="1964" y="16875"/>
                    </a:cubicBezTo>
                    <a:lnTo>
                      <a:pt x="1964" y="16200"/>
                    </a:lnTo>
                    <a:cubicBezTo>
                      <a:pt x="1964" y="16200"/>
                      <a:pt x="7911" y="16200"/>
                      <a:pt x="11782" y="16200"/>
                    </a:cubicBezTo>
                    <a:cubicBezTo>
                      <a:pt x="15764" y="16200"/>
                      <a:pt x="19637" y="18225"/>
                      <a:pt x="19637" y="18225"/>
                    </a:cubicBezTo>
                    <a:cubicBezTo>
                      <a:pt x="19637" y="18225"/>
                      <a:pt x="19637" y="18900"/>
                      <a:pt x="19637" y="18900"/>
                    </a:cubicBezTo>
                    <a:close/>
                    <a:moveTo>
                      <a:pt x="1964" y="4050"/>
                    </a:moveTo>
                    <a:lnTo>
                      <a:pt x="5891" y="4050"/>
                    </a:lnTo>
                    <a:lnTo>
                      <a:pt x="5891" y="6750"/>
                    </a:lnTo>
                    <a:lnTo>
                      <a:pt x="1964" y="6750"/>
                    </a:lnTo>
                    <a:cubicBezTo>
                      <a:pt x="1964" y="6750"/>
                      <a:pt x="1964" y="4050"/>
                      <a:pt x="1964" y="4050"/>
                    </a:cubicBezTo>
                    <a:close/>
                    <a:moveTo>
                      <a:pt x="1964" y="2025"/>
                    </a:moveTo>
                    <a:cubicBezTo>
                      <a:pt x="3445" y="2025"/>
                      <a:pt x="5703" y="2025"/>
                      <a:pt x="7855" y="2025"/>
                    </a:cubicBezTo>
                    <a:cubicBezTo>
                      <a:pt x="11821" y="2025"/>
                      <a:pt x="17672" y="675"/>
                      <a:pt x="17673" y="675"/>
                    </a:cubicBezTo>
                    <a:lnTo>
                      <a:pt x="17673" y="3831"/>
                    </a:lnTo>
                    <a:cubicBezTo>
                      <a:pt x="16488" y="3469"/>
                      <a:pt x="15134" y="3147"/>
                      <a:pt x="13731" y="3001"/>
                    </a:cubicBezTo>
                    <a:cubicBezTo>
                      <a:pt x="10766" y="2692"/>
                      <a:pt x="4979" y="2690"/>
                      <a:pt x="1964" y="2700"/>
                    </a:cubicBezTo>
                    <a:cubicBezTo>
                      <a:pt x="1964" y="2700"/>
                      <a:pt x="1964" y="2025"/>
                      <a:pt x="1964" y="2025"/>
                    </a:cubicBezTo>
                    <a:close/>
                    <a:moveTo>
                      <a:pt x="18655" y="4149"/>
                    </a:moveTo>
                    <a:lnTo>
                      <a:pt x="18655" y="0"/>
                    </a:lnTo>
                    <a:lnTo>
                      <a:pt x="17673" y="0"/>
                    </a:lnTo>
                    <a:cubicBezTo>
                      <a:pt x="17672" y="0"/>
                      <a:pt x="11821" y="1350"/>
                      <a:pt x="7855" y="1350"/>
                    </a:cubicBezTo>
                    <a:cubicBezTo>
                      <a:pt x="3309" y="1350"/>
                      <a:pt x="0" y="1350"/>
                      <a:pt x="0" y="1350"/>
                    </a:cubicBezTo>
                    <a:lnTo>
                      <a:pt x="0" y="18900"/>
                    </a:lnTo>
                    <a:cubicBezTo>
                      <a:pt x="0" y="18900"/>
                      <a:pt x="8939" y="18621"/>
                      <a:pt x="13672" y="19192"/>
                    </a:cubicBezTo>
                    <a:cubicBezTo>
                      <a:pt x="17815" y="19692"/>
                      <a:pt x="21600" y="21600"/>
                      <a:pt x="21600" y="21600"/>
                    </a:cubicBezTo>
                    <a:lnTo>
                      <a:pt x="21600" y="5400"/>
                    </a:lnTo>
                    <a:cubicBezTo>
                      <a:pt x="21600" y="5400"/>
                      <a:pt x="20434" y="4768"/>
                      <a:pt x="18655" y="4149"/>
                    </a:cubicBezTo>
                    <a:close/>
                  </a:path>
                </a:pathLst>
              </a:custGeom>
              <a:solidFill>
                <a:srgbClr val="DCDE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spcBef>
                    <a:spcPts val="1000"/>
                  </a:spcBef>
                  <a:defRPr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Avenir Next Condensed"/>
                    <a:ea typeface="Avenir Next Condensed"/>
                    <a:cs typeface="Avenir Next Condensed"/>
                    <a:sym typeface="Avenir Next Condensed"/>
                  </a:defRPr>
                </a:pPr>
                <a:endParaRPr/>
              </a:p>
            </p:txBody>
          </p:sp>
          <p:sp>
            <p:nvSpPr>
              <p:cNvPr id="49" name="Shape"/>
              <p:cNvSpPr/>
              <p:nvPr/>
            </p:nvSpPr>
            <p:spPr>
              <a:xfrm>
                <a:off x="6605867" y="4271139"/>
                <a:ext cx="688602" cy="516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825" y="12600"/>
                    </a:moveTo>
                    <a:lnTo>
                      <a:pt x="10125" y="9000"/>
                    </a:lnTo>
                    <a:lnTo>
                      <a:pt x="4050" y="17100"/>
                    </a:lnTo>
                    <a:lnTo>
                      <a:pt x="3375" y="16200"/>
                    </a:lnTo>
                    <a:lnTo>
                      <a:pt x="6750" y="11700"/>
                    </a:lnTo>
                    <a:lnTo>
                      <a:pt x="10125" y="7200"/>
                    </a:lnTo>
                    <a:lnTo>
                      <a:pt x="12825" y="10800"/>
                    </a:lnTo>
                    <a:lnTo>
                      <a:pt x="17887" y="4051"/>
                    </a:lnTo>
                    <a:lnTo>
                      <a:pt x="16875" y="2700"/>
                    </a:lnTo>
                    <a:lnTo>
                      <a:pt x="19575" y="2700"/>
                    </a:lnTo>
                    <a:lnTo>
                      <a:pt x="19575" y="6300"/>
                    </a:lnTo>
                    <a:lnTo>
                      <a:pt x="18562" y="4951"/>
                    </a:lnTo>
                    <a:lnTo>
                      <a:pt x="12825" y="12600"/>
                    </a:lnTo>
                    <a:cubicBezTo>
                      <a:pt x="12825" y="12600"/>
                      <a:pt x="12825" y="12600"/>
                      <a:pt x="12825" y="12600"/>
                    </a:cubicBezTo>
                    <a:close/>
                    <a:moveTo>
                      <a:pt x="0" y="0"/>
                    </a:moveTo>
                    <a:lnTo>
                      <a:pt x="1350" y="0"/>
                    </a:lnTo>
                    <a:lnTo>
                      <a:pt x="1350" y="1800"/>
                    </a:lnTo>
                    <a:lnTo>
                      <a:pt x="2025" y="1800"/>
                    </a:lnTo>
                    <a:lnTo>
                      <a:pt x="2025" y="2700"/>
                    </a:lnTo>
                    <a:lnTo>
                      <a:pt x="1350" y="2700"/>
                    </a:lnTo>
                    <a:lnTo>
                      <a:pt x="1350" y="6300"/>
                    </a:lnTo>
                    <a:lnTo>
                      <a:pt x="2025" y="6300"/>
                    </a:lnTo>
                    <a:lnTo>
                      <a:pt x="2025" y="7200"/>
                    </a:lnTo>
                    <a:lnTo>
                      <a:pt x="1350" y="7200"/>
                    </a:lnTo>
                    <a:lnTo>
                      <a:pt x="1350" y="10800"/>
                    </a:lnTo>
                    <a:lnTo>
                      <a:pt x="2025" y="10800"/>
                    </a:lnTo>
                    <a:lnTo>
                      <a:pt x="2025" y="11700"/>
                    </a:lnTo>
                    <a:lnTo>
                      <a:pt x="1350" y="11700"/>
                    </a:lnTo>
                    <a:lnTo>
                      <a:pt x="1350" y="15300"/>
                    </a:lnTo>
                    <a:lnTo>
                      <a:pt x="2025" y="15300"/>
                    </a:lnTo>
                    <a:lnTo>
                      <a:pt x="2025" y="16200"/>
                    </a:lnTo>
                    <a:lnTo>
                      <a:pt x="1350" y="16200"/>
                    </a:lnTo>
                    <a:lnTo>
                      <a:pt x="1350" y="19800"/>
                    </a:lnTo>
                    <a:lnTo>
                      <a:pt x="4050" y="19800"/>
                    </a:lnTo>
                    <a:lnTo>
                      <a:pt x="4050" y="18901"/>
                    </a:lnTo>
                    <a:lnTo>
                      <a:pt x="4725" y="18901"/>
                    </a:lnTo>
                    <a:lnTo>
                      <a:pt x="4725" y="19800"/>
                    </a:lnTo>
                    <a:lnTo>
                      <a:pt x="7425" y="19800"/>
                    </a:lnTo>
                    <a:lnTo>
                      <a:pt x="7425" y="18901"/>
                    </a:lnTo>
                    <a:lnTo>
                      <a:pt x="8100" y="18901"/>
                    </a:lnTo>
                    <a:lnTo>
                      <a:pt x="8100" y="19800"/>
                    </a:lnTo>
                    <a:lnTo>
                      <a:pt x="10800" y="19800"/>
                    </a:lnTo>
                    <a:lnTo>
                      <a:pt x="10800" y="18901"/>
                    </a:lnTo>
                    <a:lnTo>
                      <a:pt x="11475" y="18901"/>
                    </a:lnTo>
                    <a:lnTo>
                      <a:pt x="11475" y="19800"/>
                    </a:lnTo>
                    <a:lnTo>
                      <a:pt x="14175" y="19800"/>
                    </a:lnTo>
                    <a:lnTo>
                      <a:pt x="14175" y="18901"/>
                    </a:lnTo>
                    <a:lnTo>
                      <a:pt x="14850" y="18901"/>
                    </a:lnTo>
                    <a:lnTo>
                      <a:pt x="14850" y="19800"/>
                    </a:lnTo>
                    <a:lnTo>
                      <a:pt x="17550" y="19800"/>
                    </a:lnTo>
                    <a:lnTo>
                      <a:pt x="17550" y="18901"/>
                    </a:lnTo>
                    <a:lnTo>
                      <a:pt x="18225" y="18901"/>
                    </a:lnTo>
                    <a:lnTo>
                      <a:pt x="18225" y="19800"/>
                    </a:lnTo>
                    <a:lnTo>
                      <a:pt x="21600" y="1980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CDEE0"/>
              </a:solidFill>
              <a:ln w="12700" cap="flat">
                <a:noFill/>
                <a:miter lim="400000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spcBef>
                    <a:spcPts val="1000"/>
                  </a:spcBef>
                  <a:defRPr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sp>
          <p:nvSpPr>
            <p:cNvPr id="30" name="Star"/>
            <p:cNvSpPr/>
            <p:nvPr/>
          </p:nvSpPr>
          <p:spPr>
            <a:xfrm>
              <a:off x="2738045" y="2103693"/>
              <a:ext cx="902206" cy="825572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5F5F5"/>
            </a:solidFill>
            <a:ln w="12700" cap="flat">
              <a:noFill/>
              <a:miter lim="400000"/>
            </a:ln>
            <a:effectLst>
              <a:outerShdw blurRad="571500" dist="254222" dir="5400000" rotWithShape="0">
                <a:srgbClr val="000000">
                  <a:alpha val="28026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2082800">
                <a:spcBef>
                  <a:spcPts val="1000"/>
                </a:spcBef>
                <a:defRPr sz="2600" cap="all">
                  <a:solidFill>
                    <a:srgbClr val="0365C0"/>
                  </a:solidFill>
                  <a:latin typeface="Avenir Next Condensed"/>
                  <a:ea typeface="Avenir Next Condensed"/>
                  <a:cs typeface="Avenir Next Condensed"/>
                  <a:sym typeface="Avenir Next Condensed"/>
                </a:defRPr>
              </a:pPr>
              <a:endParaRPr sz="260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9DDE257-2E4B-411E-BC1C-8A134177AA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318" y="1732496"/>
            <a:ext cx="7142930" cy="351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9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CB96C-D5B5-4537-86F6-58EBF489A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Focus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065CF-3BE8-4CA7-9D22-80F55BA3A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5532"/>
            <a:ext cx="10521462" cy="2438399"/>
          </a:xfrm>
        </p:spPr>
        <p:txBody>
          <a:bodyPr/>
          <a:lstStyle/>
          <a:p>
            <a:r>
              <a:rPr lang="en-US" sz="2400" dirty="0"/>
              <a:t>Determining the lowest hanging fruit</a:t>
            </a:r>
          </a:p>
          <a:p>
            <a:r>
              <a:rPr lang="en-US" sz="2400" dirty="0"/>
              <a:t>Selecting targets for 8(a) set asides </a:t>
            </a:r>
          </a:p>
          <a:p>
            <a:r>
              <a:rPr lang="en-US" sz="2400" dirty="0"/>
              <a:t>Securing sole source contracts</a:t>
            </a:r>
          </a:p>
          <a:p>
            <a:r>
              <a:rPr lang="en-US" sz="2400" dirty="0"/>
              <a:t>Developing a cohesive 8(a) pipeline strategy</a:t>
            </a:r>
          </a:p>
          <a:p>
            <a:endParaRPr lang="en-US" sz="2400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6129585"/>
              </p:ext>
            </p:extLst>
          </p:nvPr>
        </p:nvGraphicFramePr>
        <p:xfrm>
          <a:off x="495237" y="3698496"/>
          <a:ext cx="11063450" cy="22862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73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67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67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67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7498">
                <a:tc gridSpan="4"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Federal Agency Contracts to 8(a) program participant</a:t>
                      </a:r>
                      <a:endParaRPr lang="en-US" sz="2000" b="1" i="0" u="none" strike="noStrike" dirty="0">
                        <a:solidFill>
                          <a:schemeClr val="bg2"/>
                        </a:solidFill>
                        <a:effectLst/>
                        <a:latin typeface="Calibri" charset="0"/>
                      </a:endParaRPr>
                    </a:p>
                  </a:txBody>
                  <a:tcPr marL="96019" marR="96019" marT="48010" marB="48010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998">
                <a:tc>
                  <a:txBody>
                    <a:bodyPr/>
                    <a:lstStyle/>
                    <a:p>
                      <a:pPr algn="l" fontAlgn="t"/>
                      <a:r>
                        <a:rPr lang="sk-SK" sz="1800" u="none" strike="noStrike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sk-SK" sz="1800" b="1" i="0" u="none" strike="noStrike">
                        <a:solidFill>
                          <a:schemeClr val="bg2"/>
                        </a:solidFill>
                        <a:effectLst/>
                        <a:latin typeface="Calibri" charset="0"/>
                      </a:endParaRPr>
                    </a:p>
                  </a:txBody>
                  <a:tcPr marL="7250" marR="7250" marT="725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i-FI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FY18</a:t>
                      </a:r>
                      <a:endParaRPr lang="fi-FI" sz="1800" b="1" i="0" u="none" strike="noStrike" dirty="0">
                        <a:solidFill>
                          <a:schemeClr val="bg2"/>
                        </a:solidFill>
                        <a:effectLst/>
                        <a:latin typeface="Calibri" charset="0"/>
                      </a:endParaRPr>
                    </a:p>
                  </a:txBody>
                  <a:tcPr marL="7250" marR="7250" marT="725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FY17</a:t>
                      </a:r>
                      <a:endParaRPr lang="tr-TR" sz="1800" b="1" i="0" u="none" strike="noStrike" dirty="0">
                        <a:solidFill>
                          <a:schemeClr val="bg2"/>
                        </a:solidFill>
                        <a:effectLst/>
                        <a:latin typeface="Calibri" charset="0"/>
                      </a:endParaRPr>
                    </a:p>
                  </a:txBody>
                  <a:tcPr marL="7250" marR="7250" marT="725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800" u="none" strike="noStrike">
                          <a:solidFill>
                            <a:schemeClr val="bg2"/>
                          </a:solidFill>
                          <a:effectLst/>
                        </a:rPr>
                        <a:t>FY16</a:t>
                      </a:r>
                      <a:endParaRPr lang="tr-TR" sz="1800" b="1" i="0" u="none" strike="noStrike">
                        <a:solidFill>
                          <a:schemeClr val="bg2"/>
                        </a:solidFill>
                        <a:effectLst/>
                        <a:latin typeface="Calibri" charset="0"/>
                      </a:endParaRPr>
                    </a:p>
                  </a:txBody>
                  <a:tcPr marL="7250" marR="7250" marT="725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30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Civil Agencies</a:t>
                      </a:r>
                      <a:endParaRPr lang="en-US" sz="1800" b="1" i="0" u="none" strike="noStrike" dirty="0">
                        <a:solidFill>
                          <a:schemeClr val="bg2"/>
                        </a:solidFill>
                        <a:effectLst/>
                        <a:latin typeface="Calibri" charset="0"/>
                      </a:endParaRPr>
                    </a:p>
                  </a:txBody>
                  <a:tcPr marL="7250" marR="7250" marT="725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$58,411,173 </a:t>
                      </a:r>
                      <a:endParaRPr lang="en-US" sz="1800" b="1" i="0" u="none" strike="noStrike" dirty="0">
                        <a:solidFill>
                          <a:schemeClr val="bg2"/>
                        </a:solidFill>
                        <a:effectLst/>
                        <a:latin typeface="Calibri" charset="0"/>
                      </a:endParaRPr>
                    </a:p>
                  </a:txBody>
                  <a:tcPr marL="7250" marR="7250" marT="725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$493,957,681 </a:t>
                      </a:r>
                      <a:endParaRPr lang="en-US" sz="1800" b="1" i="0" u="none" strike="noStrike" dirty="0">
                        <a:solidFill>
                          <a:schemeClr val="bg2"/>
                        </a:solidFill>
                        <a:effectLst/>
                        <a:latin typeface="Calibri" charset="0"/>
                      </a:endParaRPr>
                    </a:p>
                  </a:txBody>
                  <a:tcPr marL="7250" marR="7250" marT="725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$480,544,392 </a:t>
                      </a:r>
                      <a:endParaRPr lang="en-US" sz="1800" b="1" i="0" u="none" strike="noStrike" dirty="0">
                        <a:solidFill>
                          <a:schemeClr val="bg2"/>
                        </a:solidFill>
                        <a:effectLst/>
                        <a:latin typeface="Calibri" charset="0"/>
                      </a:endParaRPr>
                    </a:p>
                  </a:txBody>
                  <a:tcPr marL="7250" marR="7250" marT="725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30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solidFill>
                            <a:schemeClr val="bg2"/>
                          </a:solidFill>
                          <a:effectLst/>
                        </a:rPr>
                        <a:t>Defense Agencies</a:t>
                      </a:r>
                      <a:endParaRPr lang="en-US" sz="1800" b="1" i="0" u="none" strike="noStrike">
                        <a:solidFill>
                          <a:schemeClr val="bg2"/>
                        </a:solidFill>
                        <a:effectLst/>
                        <a:latin typeface="Calibri" charset="0"/>
                      </a:endParaRPr>
                    </a:p>
                  </a:txBody>
                  <a:tcPr marL="7250" marR="7250" marT="725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$6,541,656 </a:t>
                      </a:r>
                      <a:endParaRPr lang="en-US" sz="1800" b="1" i="0" u="none" strike="noStrike" dirty="0">
                        <a:solidFill>
                          <a:schemeClr val="bg2"/>
                        </a:solidFill>
                        <a:effectLst/>
                        <a:latin typeface="Calibri" charset="0"/>
                      </a:endParaRPr>
                    </a:p>
                  </a:txBody>
                  <a:tcPr marL="7250" marR="7250" marT="725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>
                          <a:solidFill>
                            <a:schemeClr val="bg2"/>
                          </a:solidFill>
                          <a:effectLst/>
                        </a:rPr>
                        <a:t>$243,793,004 </a:t>
                      </a:r>
                      <a:endParaRPr lang="en-US" sz="1800" b="1" i="0" u="none" strike="noStrike">
                        <a:solidFill>
                          <a:schemeClr val="bg2"/>
                        </a:solidFill>
                        <a:effectLst/>
                        <a:latin typeface="Calibri" charset="0"/>
                      </a:endParaRPr>
                    </a:p>
                  </a:txBody>
                  <a:tcPr marL="7250" marR="7250" marT="725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$255,064,841 </a:t>
                      </a:r>
                      <a:endParaRPr lang="en-US" sz="1800" b="1" i="0" u="none" strike="noStrike" dirty="0">
                        <a:solidFill>
                          <a:schemeClr val="bg2"/>
                        </a:solidFill>
                        <a:effectLst/>
                        <a:latin typeface="Calibri" charset="0"/>
                      </a:endParaRPr>
                    </a:p>
                  </a:txBody>
                  <a:tcPr marL="7250" marR="7250" marT="725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30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solidFill>
                            <a:schemeClr val="bg2"/>
                          </a:solidFill>
                          <a:effectLst/>
                        </a:rPr>
                        <a:t>Independent Agencies</a:t>
                      </a:r>
                      <a:endParaRPr lang="en-US" sz="1800" b="1" i="0" u="none" strike="noStrike">
                        <a:solidFill>
                          <a:schemeClr val="bg2"/>
                        </a:solidFill>
                        <a:effectLst/>
                        <a:latin typeface="Calibri" charset="0"/>
                      </a:endParaRPr>
                    </a:p>
                  </a:txBody>
                  <a:tcPr marL="7250" marR="7250" marT="725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>
                          <a:solidFill>
                            <a:schemeClr val="bg2"/>
                          </a:solidFill>
                          <a:effectLst/>
                        </a:rPr>
                        <a:t>$14,942,122 </a:t>
                      </a:r>
                      <a:endParaRPr lang="en-US" sz="1800" b="1" i="0" u="none" strike="noStrike">
                        <a:solidFill>
                          <a:schemeClr val="bg2"/>
                        </a:solidFill>
                        <a:effectLst/>
                        <a:latin typeface="Calibri" charset="0"/>
                      </a:endParaRPr>
                    </a:p>
                  </a:txBody>
                  <a:tcPr marL="7250" marR="7250" marT="725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$85,407,767 </a:t>
                      </a:r>
                      <a:endParaRPr lang="en-US" sz="1800" b="1" i="0" u="none" strike="noStrike" dirty="0">
                        <a:solidFill>
                          <a:schemeClr val="bg2"/>
                        </a:solidFill>
                        <a:effectLst/>
                        <a:latin typeface="Calibri" charset="0"/>
                      </a:endParaRPr>
                    </a:p>
                  </a:txBody>
                  <a:tcPr marL="7250" marR="7250" marT="725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$88,305,076 </a:t>
                      </a:r>
                      <a:endParaRPr lang="en-US" sz="1800" b="1" i="0" u="none" strike="noStrike" dirty="0">
                        <a:solidFill>
                          <a:schemeClr val="bg2"/>
                        </a:solidFill>
                        <a:effectLst/>
                        <a:latin typeface="Calibri" charset="0"/>
                      </a:endParaRPr>
                    </a:p>
                  </a:txBody>
                  <a:tcPr marL="7250" marR="7250" marT="725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30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solidFill>
                            <a:schemeClr val="bg2"/>
                          </a:solidFill>
                          <a:effectLst/>
                        </a:rPr>
                        <a:t>Legislative Agencies</a:t>
                      </a:r>
                      <a:endParaRPr lang="en-US" sz="1800" b="1" i="0" u="none" strike="noStrike">
                        <a:solidFill>
                          <a:schemeClr val="bg2"/>
                        </a:solidFill>
                        <a:effectLst/>
                        <a:latin typeface="Calibri" charset="0"/>
                      </a:endParaRPr>
                    </a:p>
                  </a:txBody>
                  <a:tcPr marL="7250" marR="7250" marT="725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>
                          <a:solidFill>
                            <a:schemeClr val="bg2"/>
                          </a:solidFill>
                          <a:effectLst/>
                        </a:rPr>
                        <a:t>$0 </a:t>
                      </a:r>
                      <a:endParaRPr lang="en-US" sz="1800" b="1" i="0" u="none" strike="noStrike">
                        <a:solidFill>
                          <a:schemeClr val="bg2"/>
                        </a:solidFill>
                        <a:effectLst/>
                        <a:latin typeface="Calibri" charset="0"/>
                      </a:endParaRPr>
                    </a:p>
                  </a:txBody>
                  <a:tcPr marL="7250" marR="7250" marT="725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$122,836 </a:t>
                      </a:r>
                      <a:endParaRPr lang="en-US" sz="1800" b="1" i="0" u="none" strike="noStrike" dirty="0">
                        <a:solidFill>
                          <a:schemeClr val="bg2"/>
                        </a:solidFill>
                        <a:effectLst/>
                        <a:latin typeface="Calibri" charset="0"/>
                      </a:endParaRPr>
                    </a:p>
                  </a:txBody>
                  <a:tcPr marL="7250" marR="7250" marT="725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$63,237 </a:t>
                      </a:r>
                      <a:endParaRPr lang="en-US" sz="1800" b="1" i="0" u="none" strike="noStrike" dirty="0">
                        <a:solidFill>
                          <a:schemeClr val="bg2"/>
                        </a:solidFill>
                        <a:effectLst/>
                        <a:latin typeface="Calibri" charset="0"/>
                      </a:endParaRPr>
                    </a:p>
                  </a:txBody>
                  <a:tcPr marL="7250" marR="7250" marT="725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498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GRAND TOTAL</a:t>
                      </a:r>
                      <a:endParaRPr lang="en-US" sz="1800" b="1" i="0" u="none" strike="noStrike" dirty="0">
                        <a:solidFill>
                          <a:schemeClr val="bg2"/>
                        </a:solidFill>
                        <a:effectLst/>
                        <a:latin typeface="Calibri" charset="0"/>
                      </a:endParaRPr>
                    </a:p>
                  </a:txBody>
                  <a:tcPr marL="7250" marR="7250" marT="725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>
                          <a:solidFill>
                            <a:schemeClr val="bg2"/>
                          </a:solidFill>
                          <a:effectLst/>
                        </a:rPr>
                        <a:t>$79,894,951 </a:t>
                      </a:r>
                      <a:endParaRPr lang="en-US" sz="1800" b="1" i="0" u="none" strike="noStrike">
                        <a:solidFill>
                          <a:schemeClr val="bg2"/>
                        </a:solidFill>
                        <a:effectLst/>
                        <a:latin typeface="Calibri" charset="0"/>
                      </a:endParaRPr>
                    </a:p>
                  </a:txBody>
                  <a:tcPr marL="7250" marR="7250" marT="725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$823,281,288 </a:t>
                      </a:r>
                      <a:endParaRPr lang="en-US" sz="1800" b="1" i="0" u="none" strike="noStrike" dirty="0">
                        <a:solidFill>
                          <a:schemeClr val="bg2"/>
                        </a:solidFill>
                        <a:effectLst/>
                        <a:latin typeface="Calibri" charset="0"/>
                      </a:endParaRPr>
                    </a:p>
                  </a:txBody>
                  <a:tcPr marL="7250" marR="7250" marT="725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$823,977,546 </a:t>
                      </a:r>
                      <a:endParaRPr lang="en-US" sz="1800" b="1" i="0" u="none" strike="noStrike" dirty="0">
                        <a:solidFill>
                          <a:schemeClr val="bg2"/>
                        </a:solidFill>
                        <a:effectLst/>
                        <a:latin typeface="Calibri" charset="0"/>
                      </a:endParaRPr>
                    </a:p>
                  </a:txBody>
                  <a:tcPr marL="7250" marR="7250" marT="725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4891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2468F-2ED0-4E4A-B311-27C7D1428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619" y="487348"/>
            <a:ext cx="6093781" cy="625474"/>
          </a:xfrm>
        </p:spPr>
        <p:txBody>
          <a:bodyPr>
            <a:noAutofit/>
          </a:bodyPr>
          <a:lstStyle/>
          <a:p>
            <a:r>
              <a:rPr lang="en-US" b="1" dirty="0"/>
              <a:t>Select Opportunity Search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ED4EE-EFC2-433D-AC03-25A35C81F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03" y="1551276"/>
            <a:ext cx="5248068" cy="499899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Must not be on an IDIQ vehicle the company doesn’t have </a:t>
            </a:r>
          </a:p>
          <a:p>
            <a:r>
              <a:rPr lang="en-US" dirty="0"/>
              <a:t>Pick a focus NAICS (primary NAICS is good)</a:t>
            </a:r>
          </a:p>
          <a:p>
            <a:r>
              <a:rPr lang="en-US" dirty="0"/>
              <a:t>Select focus agencies </a:t>
            </a:r>
          </a:p>
          <a:p>
            <a:r>
              <a:rPr lang="en-US" dirty="0"/>
              <a:t>Examine expiring opportunities where the government may need this service again</a:t>
            </a:r>
          </a:p>
          <a:p>
            <a:pPr lvl="1"/>
            <a:r>
              <a:rPr lang="en-US" sz="2700" dirty="0"/>
              <a:t>It may be that the agency’s purpose was to fill a one-time need</a:t>
            </a:r>
          </a:p>
          <a:p>
            <a:pPr lvl="1"/>
            <a:r>
              <a:rPr lang="en-US" sz="2700" dirty="0"/>
              <a:t>The nature of the product or service and the Agency’s dependence upon continued services </a:t>
            </a:r>
            <a:r>
              <a:rPr lang="en-US" sz="2700" b="1" i="1" dirty="0"/>
              <a:t>may</a:t>
            </a:r>
            <a:r>
              <a:rPr lang="en-US" sz="2700" dirty="0"/>
              <a:t> hint at follow on opportunities</a:t>
            </a:r>
          </a:p>
          <a:p>
            <a:pPr lvl="1"/>
            <a:r>
              <a:rPr lang="en-US" sz="2700" dirty="0"/>
              <a:t>An agency may not have sufficient workforce to conduct support operations and it deems it is not in the Government’s interests to hire employees</a:t>
            </a:r>
          </a:p>
          <a:p>
            <a:pPr lvl="1"/>
            <a:r>
              <a:rPr lang="en-US" sz="2700" dirty="0"/>
              <a:t>Unlikely to have a direct follow-on contract to develop same software application as in an expiring contract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124" y="1641258"/>
            <a:ext cx="5670736" cy="4547959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66385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DF386-9CC5-41AA-90AE-DE4E6695A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34" y="219807"/>
            <a:ext cx="6012473" cy="1186962"/>
          </a:xfrm>
        </p:spPr>
        <p:txBody>
          <a:bodyPr>
            <a:noAutofit/>
          </a:bodyPr>
          <a:lstStyle/>
          <a:p>
            <a:r>
              <a:rPr lang="en-US" b="1" dirty="0"/>
              <a:t>Opportunity Criteria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0B010-23E3-476E-BC5D-9CF41B442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434" y="1674326"/>
            <a:ext cx="11368454" cy="133264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Opportunities generally don’t leave the 8(a) program once entered</a:t>
            </a:r>
          </a:p>
          <a:p>
            <a:pPr lvl="1"/>
            <a:r>
              <a:rPr lang="en-US" sz="2600" dirty="0"/>
              <a:t>8a company won’t be able to prime it again because it is graduating or has graduated already but didn’t have to recertify</a:t>
            </a:r>
          </a:p>
          <a:p>
            <a:pPr lvl="1"/>
            <a:r>
              <a:rPr lang="en-US" sz="2600" dirty="0"/>
              <a:t>Incumbent will need to sub to another 8(a) company to keep portion of the work</a:t>
            </a:r>
          </a:p>
          <a:p>
            <a:r>
              <a:rPr lang="en-US" dirty="0"/>
              <a:t>Search for 8(a) opportunities in the focus agency/NAICS code that has just expired or will soon expire (next 2 </a:t>
            </a:r>
            <a:r>
              <a:rPr lang="en-US" dirty="0" err="1"/>
              <a:t>yrs</a:t>
            </a:r>
            <a:r>
              <a:rPr lang="en-US" dirty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56"/>
          <a:stretch/>
        </p:blipFill>
        <p:spPr>
          <a:xfrm>
            <a:off x="1605040" y="2927840"/>
            <a:ext cx="9116264" cy="321798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09711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38389A8-1D9E-4B62-8FAF-CA3ABDA8E3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5" r="-1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2DF386-9CC5-41AA-90AE-DE4E6695A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966" y="0"/>
            <a:ext cx="5120114" cy="1692794"/>
          </a:xfrm>
        </p:spPr>
        <p:txBody>
          <a:bodyPr>
            <a:normAutofit/>
          </a:bodyPr>
          <a:lstStyle/>
          <a:p>
            <a:r>
              <a:rPr lang="en-US" b="1" dirty="0"/>
              <a:t>Opportunity Criteria (Cont.)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FA70F0-4542-4457-8C51-A6FCD0F04D3F}"/>
              </a:ext>
            </a:extLst>
          </p:cNvPr>
          <p:cNvSpPr/>
          <p:nvPr/>
        </p:nvSpPr>
        <p:spPr>
          <a:xfrm>
            <a:off x="369277" y="2092569"/>
            <a:ext cx="5509572" cy="430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CF699EA-D0C2-4F15-8F32-362B5517A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1825625"/>
            <a:ext cx="5223529" cy="4496044"/>
          </a:xfrm>
        </p:spPr>
        <p:txBody>
          <a:bodyPr>
            <a:normAutofit/>
          </a:bodyPr>
          <a:lstStyle/>
          <a:p>
            <a:r>
              <a:rPr lang="en-US" sz="1600" dirty="0"/>
              <a:t>Exclude super-8(a)s (Indian tribes, ANCs, Native Hawaiian Organizations or CDCs) from the search as they are able to spawn more 8(a)s and tend to keep the work in the “family”</a:t>
            </a:r>
          </a:p>
          <a:p>
            <a:r>
              <a:rPr lang="en-US" sz="1600" dirty="0"/>
              <a:t>How much risk does the incumbent want to bear if the two dates (</a:t>
            </a:r>
            <a:r>
              <a:rPr lang="en-US" sz="1600" dirty="0" err="1"/>
              <a:t>recompete</a:t>
            </a:r>
            <a:r>
              <a:rPr lang="en-US" sz="1600" dirty="0"/>
              <a:t> and 8(a) expiration) are close by?</a:t>
            </a:r>
          </a:p>
          <a:p>
            <a:r>
              <a:rPr lang="en-US" sz="1600" dirty="0"/>
              <a:t>Look first for set aside/competed contracts first, and not sole source opportunities</a:t>
            </a:r>
          </a:p>
          <a:p>
            <a:pPr lvl="1"/>
            <a:r>
              <a:rPr lang="en-US" sz="1600" dirty="0"/>
              <a:t>8(a) sole source is achieved through contacts</a:t>
            </a:r>
          </a:p>
          <a:p>
            <a:pPr lvl="1"/>
            <a:r>
              <a:rPr lang="en-US" sz="1600" dirty="0"/>
              <a:t>Requires finding specific contracting officers and creating a contact plan</a:t>
            </a:r>
          </a:p>
          <a:p>
            <a:pPr lvl="1"/>
            <a:r>
              <a:rPr lang="en-US" sz="1600" dirty="0"/>
              <a:t>Sole Source opportunities don’t have any statement of work or other documents posted to further qualify opportunity</a:t>
            </a:r>
          </a:p>
          <a:p>
            <a:pPr lvl="1"/>
            <a:r>
              <a:rPr lang="en-US" sz="1600" dirty="0"/>
              <a:t>Some may be hard to reach as contracts are being “flipped over” to a newer 8(a) by the companies with expiring 8(a)</a:t>
            </a:r>
          </a:p>
          <a:p>
            <a:pPr marL="342900" lvl="1" indent="0">
              <a:buNone/>
            </a:pP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7664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DF386-9CC5-41AA-90AE-DE4E6695A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712" y="424842"/>
            <a:ext cx="6143703" cy="625474"/>
          </a:xfrm>
        </p:spPr>
        <p:txBody>
          <a:bodyPr>
            <a:noAutofit/>
          </a:bodyPr>
          <a:lstStyle/>
          <a:p>
            <a:r>
              <a:rPr lang="en-US" b="1" dirty="0"/>
              <a:t>Opportunity Criteria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0B010-23E3-476E-BC5D-9CF41B442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712" y="1637310"/>
            <a:ext cx="5915103" cy="877291"/>
          </a:xfrm>
        </p:spPr>
        <p:txBody>
          <a:bodyPr>
            <a:normAutofit fontScale="92500"/>
          </a:bodyPr>
          <a:lstStyle/>
          <a:p>
            <a:r>
              <a:rPr lang="en-US" sz="1600" dirty="0"/>
              <a:t>You could also search by companies with expiring 8(a) at the agency</a:t>
            </a:r>
          </a:p>
          <a:p>
            <a:r>
              <a:rPr lang="en-US" sz="1600" dirty="0"/>
              <a:t>If starting with the company, don’t discard sole source opportunities</a:t>
            </a:r>
          </a:p>
          <a:p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AAF273-CD5B-44D3-A8B5-7D547DCAEF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88"/>
          <a:stretch/>
        </p:blipFill>
        <p:spPr>
          <a:xfrm>
            <a:off x="1358284" y="2514601"/>
            <a:ext cx="9625342" cy="37812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8D57CA-7A0B-46E7-83EE-971B831E8B7D}"/>
              </a:ext>
            </a:extLst>
          </p:cNvPr>
          <p:cNvSpPr/>
          <p:nvPr/>
        </p:nvSpPr>
        <p:spPr>
          <a:xfrm>
            <a:off x="6611815" y="1637310"/>
            <a:ext cx="4487220" cy="877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70000"/>
              </a:lnSpc>
              <a:spcBef>
                <a:spcPts val="1000"/>
              </a:spcBef>
              <a:buClr>
                <a:schemeClr val="accent5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/>
              <a:t>You can approach the company and agree with them to flip the work over to you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Clr>
                <a:schemeClr val="accent5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500" dirty="0"/>
              <a:t>It may work if you have a great sales person on staff and an attractive quid-pro-quo</a:t>
            </a:r>
          </a:p>
        </p:txBody>
      </p:sp>
    </p:spTree>
    <p:extLst>
      <p:ext uri="{BB962C8B-B14F-4D97-AF65-F5344CB8AC3E}">
        <p14:creationId xmlns:p14="http://schemas.microsoft.com/office/powerpoint/2010/main" val="307074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E22EAB7-20FA-4F30-9AF0-E642E51F9A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8" r="27175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35DD4E-9609-40DD-AFBB-562B66157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22" y="10"/>
            <a:ext cx="6165028" cy="1692794"/>
          </a:xfrm>
        </p:spPr>
        <p:txBody>
          <a:bodyPr>
            <a:normAutofit/>
          </a:bodyPr>
          <a:lstStyle/>
          <a:p>
            <a:r>
              <a:rPr lang="en-US" b="1" dirty="0"/>
              <a:t>Determine the Timeline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61E122-4710-4219-A917-291642E65CF3}"/>
              </a:ext>
            </a:extLst>
          </p:cNvPr>
          <p:cNvSpPr/>
          <p:nvPr/>
        </p:nvSpPr>
        <p:spPr>
          <a:xfrm>
            <a:off x="457200" y="2074985"/>
            <a:ext cx="5284177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1F0FE4-8F4C-4250-A69C-2E141A81E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781662"/>
            <a:ext cx="5284177" cy="4531213"/>
          </a:xfrm>
        </p:spPr>
        <p:txBody>
          <a:bodyPr>
            <a:normAutofit/>
          </a:bodyPr>
          <a:lstStyle/>
          <a:p>
            <a:r>
              <a:rPr lang="en-US" sz="1700" dirty="0"/>
              <a:t>Must guess at the timeframe for re-compete:  the more complex the work, the longer the Procurement Administrative Lead Time (PALT) to develop a follow-on acquisition plan, solicit offers and award the contract</a:t>
            </a:r>
          </a:p>
          <a:p>
            <a:r>
              <a:rPr lang="en-US" sz="1700" dirty="0"/>
              <a:t>Government needs sufficient lead-time to solicit and award a follow-on contract to either the incumbent or successor so that there is no interruption in services</a:t>
            </a:r>
          </a:p>
          <a:p>
            <a:pPr lvl="1"/>
            <a:r>
              <a:rPr lang="en-US" sz="1400" dirty="0"/>
              <a:t>For complex services, the lead time may be 6-12 months or more</a:t>
            </a:r>
          </a:p>
          <a:p>
            <a:pPr lvl="1"/>
            <a:r>
              <a:rPr lang="en-US" sz="1400" dirty="0"/>
              <a:t>For commercial services or products that are not as complex, 6 months or less</a:t>
            </a:r>
          </a:p>
          <a:p>
            <a:pPr lvl="1"/>
            <a:r>
              <a:rPr lang="en-US" sz="1400" dirty="0"/>
              <a:t>Can guess at Agency’s lead time for a specific follow-on requirement by reviewing previous solicitations to assess the lead time needed by comparing the published solicitation issue dates and award dates for </a:t>
            </a:r>
            <a:r>
              <a:rPr lang="en-US" sz="1400" i="1" dirty="0"/>
              <a:t>comparable</a:t>
            </a:r>
            <a:r>
              <a:rPr lang="en-US" sz="1400" dirty="0"/>
              <a:t> opportunities.  </a:t>
            </a:r>
          </a:p>
          <a:p>
            <a:pPr lvl="1"/>
            <a:r>
              <a:rPr lang="en-US" sz="1400" dirty="0"/>
              <a:t>This information will be also helpful to selecting an appropriate date range for the search for expiring contracts</a:t>
            </a:r>
          </a:p>
        </p:txBody>
      </p:sp>
    </p:spTree>
    <p:extLst>
      <p:ext uri="{BB962C8B-B14F-4D97-AF65-F5344CB8AC3E}">
        <p14:creationId xmlns:p14="http://schemas.microsoft.com/office/powerpoint/2010/main" val="1221460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12341</TotalTime>
  <Words>1178</Words>
  <Application>Microsoft Office PowerPoint</Application>
  <PresentationFormat>Widescreen</PresentationFormat>
  <Paragraphs>161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Avenir Next Condensed</vt:lpstr>
      <vt:lpstr>Calibri</vt:lpstr>
      <vt:lpstr>Calibri Light</vt:lpstr>
      <vt:lpstr>Gill Sans</vt:lpstr>
      <vt:lpstr>Helvetica Neue Light</vt:lpstr>
      <vt:lpstr>Helvetica Neue Thin</vt:lpstr>
      <vt:lpstr>Wingdings</vt:lpstr>
      <vt:lpstr>Office Theme</vt:lpstr>
      <vt:lpstr>How to Get More Out of Your 8(a) Designation</vt:lpstr>
      <vt:lpstr>About Us</vt:lpstr>
      <vt:lpstr>Challenge</vt:lpstr>
      <vt:lpstr>Focus Areas</vt:lpstr>
      <vt:lpstr>Select Opportunity Search Criteria</vt:lpstr>
      <vt:lpstr>Opportunity Criteria (Cont.)</vt:lpstr>
      <vt:lpstr>Opportunity Criteria (Cont.)</vt:lpstr>
      <vt:lpstr>Opportunity Criteria (Cont.)</vt:lpstr>
      <vt:lpstr>Determine the Timeline</vt:lpstr>
      <vt:lpstr>Confirm the Opportunity is Real</vt:lpstr>
      <vt:lpstr>Prioritizing Your Work</vt:lpstr>
      <vt:lpstr>Strategic Considerations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Olessia Taylor</dc:creator>
  <cp:lastModifiedBy>Olessia Smotrova-Taylor</cp:lastModifiedBy>
  <cp:revision>480</cp:revision>
  <dcterms:created xsi:type="dcterms:W3CDTF">2017-03-06T20:38:35Z</dcterms:created>
  <dcterms:modified xsi:type="dcterms:W3CDTF">2018-02-06T14:09:39Z</dcterms:modified>
</cp:coreProperties>
</file>