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549" r:id="rId3"/>
    <p:sldId id="256" r:id="rId4"/>
    <p:sldId id="551" r:id="rId5"/>
    <p:sldId id="552" r:id="rId6"/>
    <p:sldId id="554" r:id="rId7"/>
    <p:sldId id="553" r:id="rId8"/>
    <p:sldId id="555" r:id="rId9"/>
    <p:sldId id="556" r:id="rId10"/>
    <p:sldId id="557" r:id="rId11"/>
    <p:sldId id="558" r:id="rId12"/>
    <p:sldId id="559" r:id="rId13"/>
    <p:sldId id="560" r:id="rId14"/>
    <p:sldId id="561" r:id="rId15"/>
  </p:sldIdLst>
  <p:sldSz cx="9144000" cy="5143500" type="screen16x9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0025A2"/>
    <a:srgbClr val="1C53B1"/>
    <a:srgbClr val="1846A3"/>
    <a:srgbClr val="0025CA"/>
    <a:srgbClr val="007BBE"/>
    <a:srgbClr val="0082C4"/>
    <a:srgbClr val="66C1E6"/>
    <a:srgbClr val="D9DADB"/>
    <a:srgbClr val="13B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508" autoAdjust="0"/>
  </p:normalViewPr>
  <p:slideViewPr>
    <p:cSldViewPr>
      <p:cViewPr varScale="1">
        <p:scale>
          <a:sx n="158" d="100"/>
          <a:sy n="158" d="100"/>
        </p:scale>
        <p:origin x="162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79"/>
    </p:cViewPr>
  </p:sorterViewPr>
  <p:notesViewPr>
    <p:cSldViewPr>
      <p:cViewPr varScale="1">
        <p:scale>
          <a:sx n="132" d="100"/>
          <a:sy n="132" d="100"/>
        </p:scale>
        <p:origin x="1530" y="12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FD39E0-EBCF-4D18-859F-7562D1E9943C}" type="datetimeFigureOut">
              <a:rPr lang="en-US"/>
              <a:pPr>
                <a:defRPr/>
              </a:pPr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D61C2C6-8572-4D74-8953-63CFBF04C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0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71056-A00F-4E41-A395-545051CF0FE5}" type="datetimeFigureOut">
              <a:rPr lang="en-US"/>
              <a:pPr>
                <a:defRPr/>
              </a:pPr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09C4A7-79CB-4254-B195-12C62CFCB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9C4A7-79CB-4254-B195-12C62CFCB8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7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2" y="2931486"/>
            <a:ext cx="6400800" cy="8283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1189" y="951310"/>
            <a:ext cx="6408737" cy="19442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7BB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76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51570"/>
            <a:ext cx="4320480" cy="37804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51570"/>
            <a:ext cx="4320480" cy="37804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057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</p:spPr>
        <p:txBody>
          <a:bodyPr/>
          <a:lstStyle>
            <a:lvl1pPr algn="ctr">
              <a:defRPr sz="2400"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GB" dirty="0"/>
              <a:t>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57150"/>
            <a:ext cx="8642350" cy="857251"/>
          </a:xfrm>
        </p:spPr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1217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w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06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640960" cy="85725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/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51570"/>
            <a:ext cx="4572000" cy="37804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64096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</a:t>
            </a:r>
            <a:r>
              <a:rPr lang="en-GB" noProof="0" dirty="0"/>
              <a:t>Master</a:t>
            </a:r>
            <a:r>
              <a:rPr lang="en-GB" dirty="0"/>
              <a:t>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951570"/>
            <a:ext cx="4320480" cy="37804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, tex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951570"/>
            <a:ext cx="4572000" cy="37804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640960" cy="857250"/>
          </a:xfrm>
        </p:spPr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251520" y="951570"/>
            <a:ext cx="4320480" cy="378042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51570"/>
            <a:ext cx="4320480" cy="37804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51570"/>
            <a:ext cx="4320480" cy="37804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4214" y="4019550"/>
            <a:ext cx="2287586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19550"/>
            <a:ext cx="1991730" cy="69597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4705" y="4947106"/>
            <a:ext cx="3024187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solidFill>
                  <a:srgbClr val="7F7F7F"/>
                </a:solidFill>
                <a:cs typeface="Arial" charset="0"/>
              </a:rPr>
              <a:t>© Changefirst Limited, all rights reserved 2018</a:t>
            </a:r>
          </a:p>
        </p:txBody>
      </p:sp>
    </p:spTree>
    <p:extLst>
      <p:ext uri="{BB962C8B-B14F-4D97-AF65-F5344CB8AC3E}">
        <p14:creationId xmlns:p14="http://schemas.microsoft.com/office/powerpoint/2010/main" val="13864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-20241"/>
            <a:ext cx="86423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951310"/>
            <a:ext cx="8642350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 (limit to 7 bullets and no more)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389" y="4870847"/>
            <a:ext cx="3024187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solidFill>
                  <a:srgbClr val="7F7F7F"/>
                </a:solidFill>
                <a:cs typeface="Arial" charset="0"/>
              </a:rPr>
              <a:t>© Changefirst Limited, all rights reserved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0825" y="4839891"/>
            <a:ext cx="86423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5375" y="4842273"/>
            <a:ext cx="187325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rgbClr val="7F7F7F"/>
                </a:solidFill>
                <a:cs typeface="Arial" charset="0"/>
              </a:rPr>
              <a:t>change</a:t>
            </a:r>
            <a:r>
              <a:rPr lang="en-GB" sz="1400" dirty="0">
                <a:solidFill>
                  <a:srgbClr val="7F7F7F"/>
                </a:solidFill>
                <a:cs typeface="Arial" charset="0"/>
              </a:rPr>
              <a:t>first.com</a:t>
            </a:r>
          </a:p>
        </p:txBody>
      </p:sp>
      <p:sp>
        <p:nvSpPr>
          <p:cNvPr id="15" name="Slide Number Placeholder 13"/>
          <p:cNvSpPr txBox="1">
            <a:spLocks/>
          </p:cNvSpPr>
          <p:nvPr/>
        </p:nvSpPr>
        <p:spPr>
          <a:xfrm>
            <a:off x="6804025" y="4876800"/>
            <a:ext cx="2133600" cy="1619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DBE283-72D8-42FA-BFBB-A008C406F1BE}" type="slidenum">
              <a:rPr lang="en-US" smtClean="0">
                <a:solidFill>
                  <a:schemeClr val="bg2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18" r:id="rId3"/>
    <p:sldLayoutId id="2147483694" r:id="rId4"/>
    <p:sldLayoutId id="2147483682" r:id="rId5"/>
    <p:sldLayoutId id="2147483680" r:id="rId6"/>
    <p:sldLayoutId id="2147483681" r:id="rId7"/>
    <p:sldLayoutId id="2147483683" r:id="rId8"/>
    <p:sldLayoutId id="214748372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7BB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189" y="1095326"/>
            <a:ext cx="6408737" cy="1692448"/>
          </a:xfrm>
        </p:spPr>
        <p:txBody>
          <a:bodyPr/>
          <a:lstStyle/>
          <a:p>
            <a:r>
              <a:rPr lang="en-GB" dirty="0"/>
              <a:t>Roadmap Pro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9472" y="2643758"/>
            <a:ext cx="6400800" cy="648072"/>
          </a:xfrm>
        </p:spPr>
        <p:txBody>
          <a:bodyPr/>
          <a:lstStyle/>
          <a:p>
            <a:r>
              <a:rPr lang="en-GB" dirty="0"/>
              <a:t>Introduction to PCI Process</a:t>
            </a:r>
          </a:p>
        </p:txBody>
      </p:sp>
    </p:spTree>
    <p:extLst>
      <p:ext uri="{BB962C8B-B14F-4D97-AF65-F5344CB8AC3E}">
        <p14:creationId xmlns:p14="http://schemas.microsoft.com/office/powerpoint/2010/main" val="405817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A0CA0DC5-9B16-4BC0-A74E-678468050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902" r="1176" b="2601"/>
          <a:stretch/>
        </p:blipFill>
        <p:spPr bwMode="auto">
          <a:xfrm>
            <a:off x="303371" y="639481"/>
            <a:ext cx="8537259" cy="416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4D6E08E-FD00-4FB5-82C7-D8BF9CFB0E66}"/>
              </a:ext>
            </a:extLst>
          </p:cNvPr>
          <p:cNvSpPr txBox="1">
            <a:spLocks/>
          </p:cNvSpPr>
          <p:nvPr/>
        </p:nvSpPr>
        <p:spPr bwMode="auto">
          <a:xfrm>
            <a:off x="0" y="-2911"/>
            <a:ext cx="8893175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Critical 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243350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5DCD9FE-678B-4F96-BCA8-B22119632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2881" r="1176" b="2667"/>
          <a:stretch/>
        </p:blipFill>
        <p:spPr bwMode="auto">
          <a:xfrm>
            <a:off x="1331640" y="302939"/>
            <a:ext cx="6480721" cy="44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2A137D-5FA5-4182-8F1A-406E850E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11"/>
            <a:ext cx="8893175" cy="642392"/>
          </a:xfrm>
        </p:spPr>
        <p:txBody>
          <a:bodyPr/>
          <a:lstStyle/>
          <a:p>
            <a:r>
              <a:rPr lang="en-GB" dirty="0"/>
              <a:t>Risk Dimensions</a:t>
            </a:r>
          </a:p>
        </p:txBody>
      </p:sp>
    </p:spTree>
    <p:extLst>
      <p:ext uri="{BB962C8B-B14F-4D97-AF65-F5344CB8AC3E}">
        <p14:creationId xmlns:p14="http://schemas.microsoft.com/office/powerpoint/2010/main" val="40755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01E989-39BA-45EA-901A-D687793B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50050"/>
          </a:xfrm>
        </p:spPr>
        <p:txBody>
          <a:bodyPr/>
          <a:lstStyle/>
          <a:p>
            <a:r>
              <a:rPr lang="en-GB" dirty="0"/>
              <a:t>Promoted to the Dashboard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ACD01D-DF49-491B-8B2A-4A873084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E01C35B-EAE7-4E48-8F46-3DDB3435AEED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0526889-65FA-4D4D-AB8A-945D63455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5568" r="2687" b="6475"/>
          <a:stretch/>
        </p:blipFill>
        <p:spPr bwMode="auto">
          <a:xfrm>
            <a:off x="755576" y="2643757"/>
            <a:ext cx="7702624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95CF6-DEF8-419B-9FBD-511497816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5437" r="1724" b="7158"/>
          <a:stretch/>
        </p:blipFill>
        <p:spPr bwMode="auto">
          <a:xfrm>
            <a:off x="685800" y="483518"/>
            <a:ext cx="7772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3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9F6627-2C1D-4A01-83C2-E2323E2DE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3" b="29981"/>
          <a:stretch/>
        </p:blipFill>
        <p:spPr bwMode="auto">
          <a:xfrm>
            <a:off x="0" y="51470"/>
            <a:ext cx="914400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BB31BF9-6FF4-431D-96F9-766D4D5E6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 b="34259"/>
          <a:stretch/>
        </p:blipFill>
        <p:spPr bwMode="auto">
          <a:xfrm>
            <a:off x="0" y="4587974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D8108CCB-BAF6-42FA-BF17-CB58BCCF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627533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82C4"/>
                </a:solidFill>
              </a:rPr>
              <a:t>Plan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CACE0D4A-BE53-4797-A798-E3BFA0E2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035002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82C4"/>
                </a:solidFill>
              </a:rPr>
              <a:t>Deploy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889E6-C595-47D4-92F8-A8E377771A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5870" r="5870" b="7391"/>
          <a:stretch/>
        </p:blipFill>
        <p:spPr>
          <a:xfrm>
            <a:off x="2703582" y="735546"/>
            <a:ext cx="37368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SF 1">
            <a:extLst>
              <a:ext uri="{FF2B5EF4-FFF2-40B4-BE49-F238E27FC236}">
                <a16:creationId xmlns:a16="http://schemas.microsoft.com/office/drawing/2014/main" id="{0078FF5D-E7AE-43B5-A0C6-CEEFD41E7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627533"/>
            <a:ext cx="4199567" cy="4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SF 1 &amp; 2" hidden="1">
            <a:extLst>
              <a:ext uri="{FF2B5EF4-FFF2-40B4-BE49-F238E27FC236}">
                <a16:creationId xmlns:a16="http://schemas.microsoft.com/office/drawing/2014/main" id="{992B4C64-5E2A-49C5-B9C0-E2FCA0A50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627533"/>
            <a:ext cx="4199567" cy="4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SF 1, 2 &amp; 3">
            <a:extLst>
              <a:ext uri="{FF2B5EF4-FFF2-40B4-BE49-F238E27FC236}">
                <a16:creationId xmlns:a16="http://schemas.microsoft.com/office/drawing/2014/main" id="{BAFABA09-C8CA-4FFD-AAC4-D3B05AAA3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627533"/>
            <a:ext cx="4199567" cy="4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SF 1, 2, 3 &amp; 4" hidden="1">
            <a:extLst>
              <a:ext uri="{FF2B5EF4-FFF2-40B4-BE49-F238E27FC236}">
                <a16:creationId xmlns:a16="http://schemas.microsoft.com/office/drawing/2014/main" id="{C59CB81C-0554-4B2B-8921-DEC060093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627533"/>
            <a:ext cx="4199567" cy="4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SF 1, 2, 3, 4 &amp; 5" hidden="1">
            <a:extLst>
              <a:ext uri="{FF2B5EF4-FFF2-40B4-BE49-F238E27FC236}">
                <a16:creationId xmlns:a16="http://schemas.microsoft.com/office/drawing/2014/main" id="{7BC4C7DB-A6CB-40C2-BF42-C6DFC99E5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627533"/>
            <a:ext cx="4199567" cy="4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SF 1, 2, 3, 4, 5 &amp; 6" hidden="1">
            <a:extLst>
              <a:ext uri="{FF2B5EF4-FFF2-40B4-BE49-F238E27FC236}">
                <a16:creationId xmlns:a16="http://schemas.microsoft.com/office/drawing/2014/main" id="{560E4AD5-745A-4F82-8CCA-D4F1AEDA89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3" y="627533"/>
            <a:ext cx="4199567" cy="41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6" hidden="1">
            <a:extLst>
              <a:ext uri="{FF2B5EF4-FFF2-40B4-BE49-F238E27FC236}">
                <a16:creationId xmlns:a16="http://schemas.microsoft.com/office/drawing/2014/main" id="{E7B99AC9-B15A-4EF0-B692-6FEF2AD121BD}"/>
              </a:ext>
            </a:extLst>
          </p:cNvPr>
          <p:cNvSpPr txBox="1">
            <a:spLocks/>
          </p:cNvSpPr>
          <p:nvPr/>
        </p:nvSpPr>
        <p:spPr bwMode="auto">
          <a:xfrm>
            <a:off x="8062" y="1"/>
            <a:ext cx="8642350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dirty="0"/>
              <a:t>People-Centred Implementation</a:t>
            </a:r>
          </a:p>
        </p:txBody>
      </p:sp>
      <p:pic>
        <p:nvPicPr>
          <p:cNvPr id="11" name="Picture 1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0E13D54-2C14-42DE-A561-A4D7CDAFEC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77" y="195485"/>
            <a:ext cx="5094497" cy="50944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1282B33-1D6A-4FD3-B33B-84A80A21F46E}"/>
              </a:ext>
            </a:extLst>
          </p:cNvPr>
          <p:cNvSpPr txBox="1">
            <a:spLocks/>
          </p:cNvSpPr>
          <p:nvPr/>
        </p:nvSpPr>
        <p:spPr bwMode="auto">
          <a:xfrm>
            <a:off x="251520" y="-20538"/>
            <a:ext cx="864096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GB" dirty="0"/>
              <a:t>People-Centred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6467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35E3117-C637-4F7C-879F-A52D32BBC2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C417F-167D-4A57-882A-54299E6A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Change 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54D6C-4DAB-48B5-A483-2E50FDB822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Key people are significantly dissatisfied with the way things are now and buy-in to the vision for change</a:t>
            </a:r>
          </a:p>
          <a:p>
            <a:pPr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Risk areas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Vision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Imperative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Solution Visibility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08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576F8B8-1C07-4733-99E7-FB9879ABCD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D537DF-155B-4CB9-A78C-1B15EED2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Change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1A4B-DBC5-4599-AC93-BD76D75C66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Organisational leaders will do everything it takes to ensure the change is implemented and change teams are skilled at implementing change plans</a:t>
            </a:r>
          </a:p>
          <a:p>
            <a:pPr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Risk areas</a:t>
            </a:r>
          </a:p>
          <a:p>
            <a:pPr lvl="1"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Sponsor Behaviour</a:t>
            </a:r>
          </a:p>
          <a:p>
            <a:pPr lvl="1"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Confidence In Agents</a:t>
            </a:r>
          </a:p>
          <a:p>
            <a:pPr lvl="1"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Informal Influence</a:t>
            </a:r>
            <a:endParaRPr lang="en-US" altLang="en-US" sz="1600" b="1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747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2EC3752-D9A9-4A47-AB36-F6C8EA3130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D537DF-155B-4CB9-A78C-1B15EED2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Powerful Engagement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1A4B-DBC5-4599-AC93-BD76D75C66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Organisational processes are in place that ensure people are appropriately engaged</a:t>
            </a:r>
          </a:p>
          <a:p>
            <a:pPr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Risk areas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Involvement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Training 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Rewards 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Communications</a:t>
            </a:r>
            <a:endParaRPr lang="en-US" altLang="en-US" b="1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954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298D882-5F3C-4C1B-B9D4-E53E239A49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28E7D-B6B6-4CC1-AF7E-4DAE73A1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Committed Local Sponsors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F554A-A8AD-4B37-AEF0-864F4B99E7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Middle and front-line managers are committed to the change and are willing to work with their people to obtain buy-in and help them work to adapt to the change</a:t>
            </a:r>
          </a:p>
          <a:p>
            <a:pPr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Risk areas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Local role modelling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>
                <a:ea typeface="ヒラギノ角ゴ Pro W3"/>
                <a:cs typeface="ヒラギノ角ゴ Pro W3"/>
              </a:rPr>
              <a:t>Local managers support</a:t>
            </a:r>
          </a:p>
        </p:txBody>
      </p:sp>
    </p:spTree>
    <p:extLst>
      <p:ext uri="{BB962C8B-B14F-4D97-AF65-F5344CB8AC3E}">
        <p14:creationId xmlns:p14="http://schemas.microsoft.com/office/powerpoint/2010/main" val="126063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1D2E61B-A052-47FC-8271-5031B7DE42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28E7D-B6B6-4CC1-AF7E-4DAE73A1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ヒラギノ角ゴ Pro W3"/>
                <a:cs typeface="ヒラギノ角ゴ Pro W3"/>
              </a:rPr>
              <a:t>Strong Personal Connection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F554A-A8AD-4B37-AEF0-864F4B99E7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Sponsors and agents understand how to connect people to the change and key people are buying in to the need and vision for change</a:t>
            </a:r>
          </a:p>
          <a:p>
            <a:pPr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Risk areas</a:t>
            </a:r>
          </a:p>
          <a:p>
            <a:pPr lvl="1"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Personal Imperative</a:t>
            </a:r>
          </a:p>
          <a:p>
            <a:pPr lvl="1"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Solution Viability</a:t>
            </a:r>
          </a:p>
          <a:p>
            <a:pPr lvl="1"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Being Successful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7381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0F994AF-097B-4CBA-8A42-717E55D6A8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28E7D-B6B6-4CC1-AF7E-4DAE73A1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ヒラギノ角ゴ Pro W3"/>
                <a:cs typeface="ヒラギノ角ゴ Pro W3"/>
              </a:rPr>
              <a:t>Sustain Personal Performance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F554A-A8AD-4B37-AEF0-864F4B99E7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Sponsors and agents understand why key people will resist the change and plans are in place to help them adapt and increase performance</a:t>
            </a:r>
          </a:p>
          <a:p>
            <a:pPr>
              <a:lnSpc>
                <a:spcPct val="150000"/>
              </a:lnSpc>
            </a:pPr>
            <a:r>
              <a:rPr lang="en-GB" altLang="en-US" sz="1600" b="1" dirty="0">
                <a:ea typeface="ヒラギノ角ゴ Pro W3"/>
                <a:cs typeface="ヒラギノ角ゴ Pro W3"/>
              </a:rPr>
              <a:t>Risk areas</a:t>
            </a:r>
          </a:p>
          <a:p>
            <a:pPr lvl="1">
              <a:lnSpc>
                <a:spcPct val="150000"/>
              </a:lnSpc>
            </a:pPr>
            <a:r>
              <a:rPr lang="en-GB" altLang="en-US" sz="1500" b="1" dirty="0">
                <a:ea typeface="ヒラギノ角ゴ Pro W3"/>
                <a:cs typeface="ヒラギノ角ゴ Pro W3"/>
              </a:rPr>
              <a:t>Future Security</a:t>
            </a:r>
            <a:endParaRPr lang="en-US" altLang="en-US" sz="1500" b="1" dirty="0">
              <a:ea typeface="ヒラギノ角ゴ Pro W3"/>
              <a:cs typeface="ヒラギノ角ゴ Pro W3"/>
            </a:endParaRPr>
          </a:p>
          <a:p>
            <a:pPr lvl="1">
              <a:lnSpc>
                <a:spcPct val="150000"/>
              </a:lnSpc>
            </a:pPr>
            <a:r>
              <a:rPr lang="en-GB" altLang="en-US" sz="1500" b="1" dirty="0">
                <a:ea typeface="ヒラギノ角ゴ Pro W3"/>
                <a:cs typeface="ヒラギノ角ゴ Pro W3"/>
              </a:rPr>
              <a:t>Financial Impact</a:t>
            </a:r>
          </a:p>
          <a:p>
            <a:pPr lvl="1">
              <a:lnSpc>
                <a:spcPct val="150000"/>
              </a:lnSpc>
            </a:pPr>
            <a:r>
              <a:rPr lang="en-GB" altLang="en-US" sz="1500" b="1" dirty="0">
                <a:ea typeface="ヒラギノ角ゴ Pro W3"/>
                <a:cs typeface="ヒラギノ角ゴ Pro W3"/>
              </a:rPr>
              <a:t>Work Relationships</a:t>
            </a:r>
          </a:p>
          <a:p>
            <a:pPr lvl="1">
              <a:lnSpc>
                <a:spcPct val="150000"/>
              </a:lnSpc>
            </a:pPr>
            <a:r>
              <a:rPr lang="en-GB" altLang="en-US" sz="1500" b="1" dirty="0">
                <a:ea typeface="ヒラギノ角ゴ Pro W3"/>
                <a:cs typeface="ヒラギノ角ゴ Pro W3"/>
              </a:rPr>
              <a:t>Level Of Responsibility</a:t>
            </a:r>
          </a:p>
          <a:p>
            <a:pPr lvl="1">
              <a:lnSpc>
                <a:spcPct val="150000"/>
              </a:lnSpc>
            </a:pPr>
            <a:r>
              <a:rPr lang="en-GB" altLang="en-US" sz="1500" b="1" dirty="0">
                <a:ea typeface="ヒラギノ角ゴ Pro W3"/>
                <a:cs typeface="ヒラギノ角ゴ Pro W3"/>
              </a:rPr>
              <a:t>Learning Curve</a:t>
            </a:r>
          </a:p>
        </p:txBody>
      </p:sp>
    </p:spTree>
    <p:extLst>
      <p:ext uri="{BB962C8B-B14F-4D97-AF65-F5344CB8AC3E}">
        <p14:creationId xmlns:p14="http://schemas.microsoft.com/office/powerpoint/2010/main" val="57722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1119C9A1-BF47-4B81-9EFB-43F78AA5E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2351" r="1790" b="2024"/>
          <a:stretch/>
        </p:blipFill>
        <p:spPr bwMode="auto">
          <a:xfrm>
            <a:off x="593558" y="629117"/>
            <a:ext cx="7956884" cy="410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CB211284-D77A-4E11-B70D-A1311C7E9BC4}"/>
              </a:ext>
            </a:extLst>
          </p:cNvPr>
          <p:cNvSpPr txBox="1">
            <a:spLocks/>
          </p:cNvSpPr>
          <p:nvPr/>
        </p:nvSpPr>
        <p:spPr bwMode="auto">
          <a:xfrm>
            <a:off x="0" y="-2911"/>
            <a:ext cx="8893175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Lead Indicator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E314F-157F-42B5-A461-45201929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76700"/>
            <a:ext cx="14033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Resistance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48A93-A3F4-4DE5-8B60-0B202FD2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3147814"/>
            <a:ext cx="1367929" cy="3533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no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Acceptance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AE5769-B3F1-4973-AF1C-31D76919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076700"/>
            <a:ext cx="159543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32316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1_Changefirst Sales Template">
  <a:themeElements>
    <a:clrScheme name="Changefirst Palette">
      <a:dk1>
        <a:srgbClr val="000000"/>
      </a:dk1>
      <a:lt1>
        <a:srgbClr val="FFFFFF"/>
      </a:lt1>
      <a:dk2>
        <a:srgbClr val="00BFF3"/>
      </a:dk2>
      <a:lt2>
        <a:srgbClr val="898989"/>
      </a:lt2>
      <a:accent1>
        <a:srgbClr val="0081C4"/>
      </a:accent1>
      <a:accent2>
        <a:srgbClr val="62BB46"/>
      </a:accent2>
      <a:accent3>
        <a:srgbClr val="EC008C"/>
      </a:accent3>
      <a:accent4>
        <a:srgbClr val="F8991D"/>
      </a:accent4>
      <a:accent5>
        <a:srgbClr val="EF3E42"/>
      </a:accent5>
      <a:accent6>
        <a:srgbClr val="703895"/>
      </a:accent6>
      <a:hlink>
        <a:srgbClr val="0081C4"/>
      </a:hlink>
      <a:folHlink>
        <a:srgbClr val="7038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 16x9" id="{6FDD8050-F5FC-433B-B863-534A93336B5F}" vid="{DCDB68B3-DB3A-40AB-8952-B86399C0B0DB}"/>
    </a:ext>
  </a:extLst>
</a:theme>
</file>

<file path=ppt/theme/theme2.xml><?xml version="1.0" encoding="utf-8"?>
<a:theme xmlns:a="http://schemas.openxmlformats.org/drawingml/2006/main" name="CF Presentation Content Master">
  <a:themeElements>
    <a:clrScheme name="Changefirst Palette">
      <a:dk1>
        <a:srgbClr val="000000"/>
      </a:dk1>
      <a:lt1>
        <a:srgbClr val="FFFFFF"/>
      </a:lt1>
      <a:dk2>
        <a:srgbClr val="00BFF3"/>
      </a:dk2>
      <a:lt2>
        <a:srgbClr val="898989"/>
      </a:lt2>
      <a:accent1>
        <a:srgbClr val="0081C4"/>
      </a:accent1>
      <a:accent2>
        <a:srgbClr val="62BB46"/>
      </a:accent2>
      <a:accent3>
        <a:srgbClr val="EC008C"/>
      </a:accent3>
      <a:accent4>
        <a:srgbClr val="F8991D"/>
      </a:accent4>
      <a:accent5>
        <a:srgbClr val="EF3E42"/>
      </a:accent5>
      <a:accent6>
        <a:srgbClr val="703895"/>
      </a:accent6>
      <a:hlink>
        <a:srgbClr val="0081C4"/>
      </a:hlink>
      <a:folHlink>
        <a:srgbClr val="7038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 16x9" id="{6FDD8050-F5FC-433B-B863-534A93336B5F}" vid="{0D8BF9D8-750B-4C9F-AF04-E8A50053D6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 16x9</Template>
  <TotalTime>28</TotalTime>
  <Words>223</Words>
  <Application>Microsoft Office PowerPoint</Application>
  <PresentationFormat>On-screen Show (16:9)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ヒラギノ角ゴ Pro W3</vt:lpstr>
      <vt:lpstr>1_Changefirst Sales Template</vt:lpstr>
      <vt:lpstr>CF Presentation Content Master</vt:lpstr>
      <vt:lpstr>PowerPoint Presentation</vt:lpstr>
      <vt:lpstr>PowerPoint Presentation</vt:lpstr>
      <vt:lpstr>Shared Change Purpose</vt:lpstr>
      <vt:lpstr>Effective Change Leadership</vt:lpstr>
      <vt:lpstr>Powerful Engagement Processes</vt:lpstr>
      <vt:lpstr>Committed Local Sponsors</vt:lpstr>
      <vt:lpstr>Strong Personal Connection</vt:lpstr>
      <vt:lpstr>Sustain Personal Performance</vt:lpstr>
      <vt:lpstr>PowerPoint Presentation</vt:lpstr>
      <vt:lpstr>PowerPoint Presentation</vt:lpstr>
      <vt:lpstr>Risk Dimensions</vt:lpstr>
      <vt:lpstr>Promoted to the Dashboard</vt:lpstr>
      <vt:lpstr>PowerPoint Presentation</vt:lpstr>
    </vt:vector>
  </TitlesOfParts>
  <Company>Changefirst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2d PCI Workshop</dc:subject>
  <dc:creator>Clare Hayward</dc:creator>
  <dc:description>Proofed by CCH 18/03/2014</dc:description>
  <cp:lastModifiedBy>Clare Hayward</cp:lastModifiedBy>
  <cp:revision>3</cp:revision>
  <cp:lastPrinted>2013-07-09T10:49:17Z</cp:lastPrinted>
  <dcterms:created xsi:type="dcterms:W3CDTF">2018-06-04T09:32:28Z</dcterms:created>
  <dcterms:modified xsi:type="dcterms:W3CDTF">2018-06-04T10:01:10Z</dcterms:modified>
</cp:coreProperties>
</file>