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84"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A54BC-21BE-49D2-961B-E487FF1190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D4572A-7AAC-40B0-8621-2EE45CB340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24DA19-8F4D-4564-A093-904B475A49F4}"/>
              </a:ext>
            </a:extLst>
          </p:cNvPr>
          <p:cNvSpPr>
            <a:spLocks noGrp="1"/>
          </p:cNvSpPr>
          <p:nvPr>
            <p:ph type="dt" sz="half" idx="10"/>
          </p:nvPr>
        </p:nvSpPr>
        <p:spPr/>
        <p:txBody>
          <a:bodyPr/>
          <a:lstStyle/>
          <a:p>
            <a:fld id="{30BFE5AD-7F20-4685-8A45-8EE9AC84C562}" type="datetimeFigureOut">
              <a:rPr lang="en-US" smtClean="0"/>
              <a:t>3/17/2020</a:t>
            </a:fld>
            <a:endParaRPr lang="en-US"/>
          </a:p>
        </p:txBody>
      </p:sp>
      <p:sp>
        <p:nvSpPr>
          <p:cNvPr id="5" name="Footer Placeholder 4">
            <a:extLst>
              <a:ext uri="{FF2B5EF4-FFF2-40B4-BE49-F238E27FC236}">
                <a16:creationId xmlns:a16="http://schemas.microsoft.com/office/drawing/2014/main" id="{39467D3E-4C67-4295-8843-D03604E5F1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5F7369-79B9-482D-A722-D96F575DFC57}"/>
              </a:ext>
            </a:extLst>
          </p:cNvPr>
          <p:cNvSpPr>
            <a:spLocks noGrp="1"/>
          </p:cNvSpPr>
          <p:nvPr>
            <p:ph type="sldNum" sz="quarter" idx="12"/>
          </p:nvPr>
        </p:nvSpPr>
        <p:spPr/>
        <p:txBody>
          <a:bodyPr/>
          <a:lstStyle/>
          <a:p>
            <a:fld id="{CBE53B87-CE9B-4420-8AB0-C300DE5B2ABD}" type="slidenum">
              <a:rPr lang="en-US" smtClean="0"/>
              <a:t>‹#›</a:t>
            </a:fld>
            <a:endParaRPr lang="en-US"/>
          </a:p>
        </p:txBody>
      </p:sp>
    </p:spTree>
    <p:extLst>
      <p:ext uri="{BB962C8B-B14F-4D97-AF65-F5344CB8AC3E}">
        <p14:creationId xmlns:p14="http://schemas.microsoft.com/office/powerpoint/2010/main" val="4011314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840F2-A7AE-4B99-A1F3-A5D867401D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0751DD-0E8E-41B1-B391-B8D417D28E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182DD4-BAED-423D-92DE-4D993840F4BF}"/>
              </a:ext>
            </a:extLst>
          </p:cNvPr>
          <p:cNvSpPr>
            <a:spLocks noGrp="1"/>
          </p:cNvSpPr>
          <p:nvPr>
            <p:ph type="dt" sz="half" idx="10"/>
          </p:nvPr>
        </p:nvSpPr>
        <p:spPr/>
        <p:txBody>
          <a:bodyPr/>
          <a:lstStyle/>
          <a:p>
            <a:fld id="{30BFE5AD-7F20-4685-8A45-8EE9AC84C562}" type="datetimeFigureOut">
              <a:rPr lang="en-US" smtClean="0"/>
              <a:t>3/17/2020</a:t>
            </a:fld>
            <a:endParaRPr lang="en-US"/>
          </a:p>
        </p:txBody>
      </p:sp>
      <p:sp>
        <p:nvSpPr>
          <p:cNvPr id="5" name="Footer Placeholder 4">
            <a:extLst>
              <a:ext uri="{FF2B5EF4-FFF2-40B4-BE49-F238E27FC236}">
                <a16:creationId xmlns:a16="http://schemas.microsoft.com/office/drawing/2014/main" id="{B51D6F72-50B5-4624-A8FB-43441761A4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0B5B9-89F9-4308-BF97-302220287AE8}"/>
              </a:ext>
            </a:extLst>
          </p:cNvPr>
          <p:cNvSpPr>
            <a:spLocks noGrp="1"/>
          </p:cNvSpPr>
          <p:nvPr>
            <p:ph type="sldNum" sz="quarter" idx="12"/>
          </p:nvPr>
        </p:nvSpPr>
        <p:spPr/>
        <p:txBody>
          <a:bodyPr/>
          <a:lstStyle/>
          <a:p>
            <a:fld id="{CBE53B87-CE9B-4420-8AB0-C300DE5B2ABD}" type="slidenum">
              <a:rPr lang="en-US" smtClean="0"/>
              <a:t>‹#›</a:t>
            </a:fld>
            <a:endParaRPr lang="en-US"/>
          </a:p>
        </p:txBody>
      </p:sp>
    </p:spTree>
    <p:extLst>
      <p:ext uri="{BB962C8B-B14F-4D97-AF65-F5344CB8AC3E}">
        <p14:creationId xmlns:p14="http://schemas.microsoft.com/office/powerpoint/2010/main" val="417677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C73146-4F4E-417A-8435-E8D872251F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60C088-EFDB-461A-A215-6DFD57676F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93D63C-86EF-4009-A0BC-CD8133843725}"/>
              </a:ext>
            </a:extLst>
          </p:cNvPr>
          <p:cNvSpPr>
            <a:spLocks noGrp="1"/>
          </p:cNvSpPr>
          <p:nvPr>
            <p:ph type="dt" sz="half" idx="10"/>
          </p:nvPr>
        </p:nvSpPr>
        <p:spPr/>
        <p:txBody>
          <a:bodyPr/>
          <a:lstStyle/>
          <a:p>
            <a:fld id="{30BFE5AD-7F20-4685-8A45-8EE9AC84C562}" type="datetimeFigureOut">
              <a:rPr lang="en-US" smtClean="0"/>
              <a:t>3/17/2020</a:t>
            </a:fld>
            <a:endParaRPr lang="en-US"/>
          </a:p>
        </p:txBody>
      </p:sp>
      <p:sp>
        <p:nvSpPr>
          <p:cNvPr id="5" name="Footer Placeholder 4">
            <a:extLst>
              <a:ext uri="{FF2B5EF4-FFF2-40B4-BE49-F238E27FC236}">
                <a16:creationId xmlns:a16="http://schemas.microsoft.com/office/drawing/2014/main" id="{AE2E2142-EF99-4A56-A21A-9185403904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F7461-4F69-4CEF-BC43-4C1AB1E83E71}"/>
              </a:ext>
            </a:extLst>
          </p:cNvPr>
          <p:cNvSpPr>
            <a:spLocks noGrp="1"/>
          </p:cNvSpPr>
          <p:nvPr>
            <p:ph type="sldNum" sz="quarter" idx="12"/>
          </p:nvPr>
        </p:nvSpPr>
        <p:spPr/>
        <p:txBody>
          <a:bodyPr/>
          <a:lstStyle/>
          <a:p>
            <a:fld id="{CBE53B87-CE9B-4420-8AB0-C300DE5B2ABD}" type="slidenum">
              <a:rPr lang="en-US" smtClean="0"/>
              <a:t>‹#›</a:t>
            </a:fld>
            <a:endParaRPr lang="en-US"/>
          </a:p>
        </p:txBody>
      </p:sp>
    </p:spTree>
    <p:extLst>
      <p:ext uri="{BB962C8B-B14F-4D97-AF65-F5344CB8AC3E}">
        <p14:creationId xmlns:p14="http://schemas.microsoft.com/office/powerpoint/2010/main" val="2514353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8CDF9-BFC3-4459-B3C5-9B7B3C0C85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3AAECB-3054-44D3-88A8-D4BF577CAB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F2978E-D120-4A66-B12C-3C191908AE08}"/>
              </a:ext>
            </a:extLst>
          </p:cNvPr>
          <p:cNvSpPr>
            <a:spLocks noGrp="1"/>
          </p:cNvSpPr>
          <p:nvPr>
            <p:ph type="dt" sz="half" idx="10"/>
          </p:nvPr>
        </p:nvSpPr>
        <p:spPr/>
        <p:txBody>
          <a:bodyPr/>
          <a:lstStyle/>
          <a:p>
            <a:fld id="{30BFE5AD-7F20-4685-8A45-8EE9AC84C562}" type="datetimeFigureOut">
              <a:rPr lang="en-US" smtClean="0"/>
              <a:t>3/17/2020</a:t>
            </a:fld>
            <a:endParaRPr lang="en-US"/>
          </a:p>
        </p:txBody>
      </p:sp>
      <p:sp>
        <p:nvSpPr>
          <p:cNvPr id="5" name="Footer Placeholder 4">
            <a:extLst>
              <a:ext uri="{FF2B5EF4-FFF2-40B4-BE49-F238E27FC236}">
                <a16:creationId xmlns:a16="http://schemas.microsoft.com/office/drawing/2014/main" id="{EDBE70B1-FEB6-4FAA-947A-000103AEE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E2810D-22CF-48C3-9021-F63301EFA4B9}"/>
              </a:ext>
            </a:extLst>
          </p:cNvPr>
          <p:cNvSpPr>
            <a:spLocks noGrp="1"/>
          </p:cNvSpPr>
          <p:nvPr>
            <p:ph type="sldNum" sz="quarter" idx="12"/>
          </p:nvPr>
        </p:nvSpPr>
        <p:spPr/>
        <p:txBody>
          <a:bodyPr/>
          <a:lstStyle/>
          <a:p>
            <a:fld id="{CBE53B87-CE9B-4420-8AB0-C300DE5B2ABD}" type="slidenum">
              <a:rPr lang="en-US" smtClean="0"/>
              <a:t>‹#›</a:t>
            </a:fld>
            <a:endParaRPr lang="en-US"/>
          </a:p>
        </p:txBody>
      </p:sp>
    </p:spTree>
    <p:extLst>
      <p:ext uri="{BB962C8B-B14F-4D97-AF65-F5344CB8AC3E}">
        <p14:creationId xmlns:p14="http://schemas.microsoft.com/office/powerpoint/2010/main" val="3793468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72E1D-858E-4118-BAD2-BFC51DC377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AA6DAC-DB91-4CDB-B2CB-A82674AF46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428968-D577-409E-B1B0-D0B1C4219E7B}"/>
              </a:ext>
            </a:extLst>
          </p:cNvPr>
          <p:cNvSpPr>
            <a:spLocks noGrp="1"/>
          </p:cNvSpPr>
          <p:nvPr>
            <p:ph type="dt" sz="half" idx="10"/>
          </p:nvPr>
        </p:nvSpPr>
        <p:spPr/>
        <p:txBody>
          <a:bodyPr/>
          <a:lstStyle/>
          <a:p>
            <a:fld id="{30BFE5AD-7F20-4685-8A45-8EE9AC84C562}" type="datetimeFigureOut">
              <a:rPr lang="en-US" smtClean="0"/>
              <a:t>3/17/2020</a:t>
            </a:fld>
            <a:endParaRPr lang="en-US"/>
          </a:p>
        </p:txBody>
      </p:sp>
      <p:sp>
        <p:nvSpPr>
          <p:cNvPr id="5" name="Footer Placeholder 4">
            <a:extLst>
              <a:ext uri="{FF2B5EF4-FFF2-40B4-BE49-F238E27FC236}">
                <a16:creationId xmlns:a16="http://schemas.microsoft.com/office/drawing/2014/main" id="{9FB51007-D33C-45EC-AD21-12ABF457EB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5CB001-3CFF-4446-A50A-6BCEFE4A753A}"/>
              </a:ext>
            </a:extLst>
          </p:cNvPr>
          <p:cNvSpPr>
            <a:spLocks noGrp="1"/>
          </p:cNvSpPr>
          <p:nvPr>
            <p:ph type="sldNum" sz="quarter" idx="12"/>
          </p:nvPr>
        </p:nvSpPr>
        <p:spPr/>
        <p:txBody>
          <a:bodyPr/>
          <a:lstStyle/>
          <a:p>
            <a:fld id="{CBE53B87-CE9B-4420-8AB0-C300DE5B2ABD}" type="slidenum">
              <a:rPr lang="en-US" smtClean="0"/>
              <a:t>‹#›</a:t>
            </a:fld>
            <a:endParaRPr lang="en-US"/>
          </a:p>
        </p:txBody>
      </p:sp>
    </p:spTree>
    <p:extLst>
      <p:ext uri="{BB962C8B-B14F-4D97-AF65-F5344CB8AC3E}">
        <p14:creationId xmlns:p14="http://schemas.microsoft.com/office/powerpoint/2010/main" val="2776279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4BAA-3509-40BD-93FB-71D453B8A4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D72489-382D-42F1-AFCC-9CEEB46827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4DF1B3-38BE-4D09-BDA7-0E42ADA1F7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B5CC5-B717-46BB-A389-6B9F163F8394}"/>
              </a:ext>
            </a:extLst>
          </p:cNvPr>
          <p:cNvSpPr>
            <a:spLocks noGrp="1"/>
          </p:cNvSpPr>
          <p:nvPr>
            <p:ph type="dt" sz="half" idx="10"/>
          </p:nvPr>
        </p:nvSpPr>
        <p:spPr/>
        <p:txBody>
          <a:bodyPr/>
          <a:lstStyle/>
          <a:p>
            <a:fld id="{30BFE5AD-7F20-4685-8A45-8EE9AC84C562}" type="datetimeFigureOut">
              <a:rPr lang="en-US" smtClean="0"/>
              <a:t>3/17/2020</a:t>
            </a:fld>
            <a:endParaRPr lang="en-US"/>
          </a:p>
        </p:txBody>
      </p:sp>
      <p:sp>
        <p:nvSpPr>
          <p:cNvPr id="6" name="Footer Placeholder 5">
            <a:extLst>
              <a:ext uri="{FF2B5EF4-FFF2-40B4-BE49-F238E27FC236}">
                <a16:creationId xmlns:a16="http://schemas.microsoft.com/office/drawing/2014/main" id="{67B6D60E-A3BB-49C7-9814-0B4346F0D7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3B2FD6-7615-4F16-B651-E9CBCFB2F77F}"/>
              </a:ext>
            </a:extLst>
          </p:cNvPr>
          <p:cNvSpPr>
            <a:spLocks noGrp="1"/>
          </p:cNvSpPr>
          <p:nvPr>
            <p:ph type="sldNum" sz="quarter" idx="12"/>
          </p:nvPr>
        </p:nvSpPr>
        <p:spPr/>
        <p:txBody>
          <a:bodyPr/>
          <a:lstStyle/>
          <a:p>
            <a:fld id="{CBE53B87-CE9B-4420-8AB0-C300DE5B2ABD}" type="slidenum">
              <a:rPr lang="en-US" smtClean="0"/>
              <a:t>‹#›</a:t>
            </a:fld>
            <a:endParaRPr lang="en-US"/>
          </a:p>
        </p:txBody>
      </p:sp>
    </p:spTree>
    <p:extLst>
      <p:ext uri="{BB962C8B-B14F-4D97-AF65-F5344CB8AC3E}">
        <p14:creationId xmlns:p14="http://schemas.microsoft.com/office/powerpoint/2010/main" val="4201434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D9D86-A430-40AA-9E68-28E9AB8579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63916E-02DA-4449-A57B-A7336BFD89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0B66EA-E3A5-4707-AA5F-957D55E410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3F556F-6D23-407C-A1BF-F0670897F4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798BEC-38E6-4CFE-81F1-F77CFE249E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B73545-293E-42B3-8909-9E5B2A9FCC1C}"/>
              </a:ext>
            </a:extLst>
          </p:cNvPr>
          <p:cNvSpPr>
            <a:spLocks noGrp="1"/>
          </p:cNvSpPr>
          <p:nvPr>
            <p:ph type="dt" sz="half" idx="10"/>
          </p:nvPr>
        </p:nvSpPr>
        <p:spPr/>
        <p:txBody>
          <a:bodyPr/>
          <a:lstStyle/>
          <a:p>
            <a:fld id="{30BFE5AD-7F20-4685-8A45-8EE9AC84C562}" type="datetimeFigureOut">
              <a:rPr lang="en-US" smtClean="0"/>
              <a:t>3/17/2020</a:t>
            </a:fld>
            <a:endParaRPr lang="en-US"/>
          </a:p>
        </p:txBody>
      </p:sp>
      <p:sp>
        <p:nvSpPr>
          <p:cNvPr id="8" name="Footer Placeholder 7">
            <a:extLst>
              <a:ext uri="{FF2B5EF4-FFF2-40B4-BE49-F238E27FC236}">
                <a16:creationId xmlns:a16="http://schemas.microsoft.com/office/drawing/2014/main" id="{89E4E9F1-BA0B-4C69-98B4-56D579218C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19A069-459B-4A08-BC0D-5BFFAD24BCEE}"/>
              </a:ext>
            </a:extLst>
          </p:cNvPr>
          <p:cNvSpPr>
            <a:spLocks noGrp="1"/>
          </p:cNvSpPr>
          <p:nvPr>
            <p:ph type="sldNum" sz="quarter" idx="12"/>
          </p:nvPr>
        </p:nvSpPr>
        <p:spPr/>
        <p:txBody>
          <a:bodyPr/>
          <a:lstStyle/>
          <a:p>
            <a:fld id="{CBE53B87-CE9B-4420-8AB0-C300DE5B2ABD}" type="slidenum">
              <a:rPr lang="en-US" smtClean="0"/>
              <a:t>‹#›</a:t>
            </a:fld>
            <a:endParaRPr lang="en-US"/>
          </a:p>
        </p:txBody>
      </p:sp>
    </p:spTree>
    <p:extLst>
      <p:ext uri="{BB962C8B-B14F-4D97-AF65-F5344CB8AC3E}">
        <p14:creationId xmlns:p14="http://schemas.microsoft.com/office/powerpoint/2010/main" val="921274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A51C3-5E84-4A02-906C-2689E67D8D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6B5A5B-22F4-46DA-810D-47CEDBF6CBEF}"/>
              </a:ext>
            </a:extLst>
          </p:cNvPr>
          <p:cNvSpPr>
            <a:spLocks noGrp="1"/>
          </p:cNvSpPr>
          <p:nvPr>
            <p:ph type="dt" sz="half" idx="10"/>
          </p:nvPr>
        </p:nvSpPr>
        <p:spPr/>
        <p:txBody>
          <a:bodyPr/>
          <a:lstStyle/>
          <a:p>
            <a:fld id="{30BFE5AD-7F20-4685-8A45-8EE9AC84C562}" type="datetimeFigureOut">
              <a:rPr lang="en-US" smtClean="0"/>
              <a:t>3/17/2020</a:t>
            </a:fld>
            <a:endParaRPr lang="en-US"/>
          </a:p>
        </p:txBody>
      </p:sp>
      <p:sp>
        <p:nvSpPr>
          <p:cNvPr id="4" name="Footer Placeholder 3">
            <a:extLst>
              <a:ext uri="{FF2B5EF4-FFF2-40B4-BE49-F238E27FC236}">
                <a16:creationId xmlns:a16="http://schemas.microsoft.com/office/drawing/2014/main" id="{9D264B61-AD8C-49CB-9BC1-DDAAD8082C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2B871F-97BB-4C1E-913B-CB2571369278}"/>
              </a:ext>
            </a:extLst>
          </p:cNvPr>
          <p:cNvSpPr>
            <a:spLocks noGrp="1"/>
          </p:cNvSpPr>
          <p:nvPr>
            <p:ph type="sldNum" sz="quarter" idx="12"/>
          </p:nvPr>
        </p:nvSpPr>
        <p:spPr/>
        <p:txBody>
          <a:bodyPr/>
          <a:lstStyle/>
          <a:p>
            <a:fld id="{CBE53B87-CE9B-4420-8AB0-C300DE5B2ABD}" type="slidenum">
              <a:rPr lang="en-US" smtClean="0"/>
              <a:t>‹#›</a:t>
            </a:fld>
            <a:endParaRPr lang="en-US"/>
          </a:p>
        </p:txBody>
      </p:sp>
    </p:spTree>
    <p:extLst>
      <p:ext uri="{BB962C8B-B14F-4D97-AF65-F5344CB8AC3E}">
        <p14:creationId xmlns:p14="http://schemas.microsoft.com/office/powerpoint/2010/main" val="1705038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7A34BB-91A9-47AC-BD2E-AD35CF28252A}"/>
              </a:ext>
            </a:extLst>
          </p:cNvPr>
          <p:cNvSpPr>
            <a:spLocks noGrp="1"/>
          </p:cNvSpPr>
          <p:nvPr>
            <p:ph type="dt" sz="half" idx="10"/>
          </p:nvPr>
        </p:nvSpPr>
        <p:spPr/>
        <p:txBody>
          <a:bodyPr/>
          <a:lstStyle/>
          <a:p>
            <a:fld id="{30BFE5AD-7F20-4685-8A45-8EE9AC84C562}" type="datetimeFigureOut">
              <a:rPr lang="en-US" smtClean="0"/>
              <a:t>3/17/2020</a:t>
            </a:fld>
            <a:endParaRPr lang="en-US"/>
          </a:p>
        </p:txBody>
      </p:sp>
      <p:sp>
        <p:nvSpPr>
          <p:cNvPr id="3" name="Footer Placeholder 2">
            <a:extLst>
              <a:ext uri="{FF2B5EF4-FFF2-40B4-BE49-F238E27FC236}">
                <a16:creationId xmlns:a16="http://schemas.microsoft.com/office/drawing/2014/main" id="{753C2AAC-9AFC-4417-B61D-7C7F55455A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E25674-6065-40B8-B990-EF182DA252E8}"/>
              </a:ext>
            </a:extLst>
          </p:cNvPr>
          <p:cNvSpPr>
            <a:spLocks noGrp="1"/>
          </p:cNvSpPr>
          <p:nvPr>
            <p:ph type="sldNum" sz="quarter" idx="12"/>
          </p:nvPr>
        </p:nvSpPr>
        <p:spPr/>
        <p:txBody>
          <a:bodyPr/>
          <a:lstStyle/>
          <a:p>
            <a:fld id="{CBE53B87-CE9B-4420-8AB0-C300DE5B2ABD}" type="slidenum">
              <a:rPr lang="en-US" smtClean="0"/>
              <a:t>‹#›</a:t>
            </a:fld>
            <a:endParaRPr lang="en-US"/>
          </a:p>
        </p:txBody>
      </p:sp>
    </p:spTree>
    <p:extLst>
      <p:ext uri="{BB962C8B-B14F-4D97-AF65-F5344CB8AC3E}">
        <p14:creationId xmlns:p14="http://schemas.microsoft.com/office/powerpoint/2010/main" val="156292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6CFAF-122E-466D-8AB6-973A2D3DFD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0610A7-24C5-4D0A-9C4E-985B2AB1DC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C1CD73-2A07-4C5F-8AC1-74C0AE1904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C63989-BD14-4531-A8C8-7D1B15B20445}"/>
              </a:ext>
            </a:extLst>
          </p:cNvPr>
          <p:cNvSpPr>
            <a:spLocks noGrp="1"/>
          </p:cNvSpPr>
          <p:nvPr>
            <p:ph type="dt" sz="half" idx="10"/>
          </p:nvPr>
        </p:nvSpPr>
        <p:spPr/>
        <p:txBody>
          <a:bodyPr/>
          <a:lstStyle/>
          <a:p>
            <a:fld id="{30BFE5AD-7F20-4685-8A45-8EE9AC84C562}" type="datetimeFigureOut">
              <a:rPr lang="en-US" smtClean="0"/>
              <a:t>3/17/2020</a:t>
            </a:fld>
            <a:endParaRPr lang="en-US"/>
          </a:p>
        </p:txBody>
      </p:sp>
      <p:sp>
        <p:nvSpPr>
          <p:cNvPr id="6" name="Footer Placeholder 5">
            <a:extLst>
              <a:ext uri="{FF2B5EF4-FFF2-40B4-BE49-F238E27FC236}">
                <a16:creationId xmlns:a16="http://schemas.microsoft.com/office/drawing/2014/main" id="{E6AA1A75-76D2-4D85-A416-16F6353C2C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8148C1-ADAA-4E70-86A7-B482EF35F35C}"/>
              </a:ext>
            </a:extLst>
          </p:cNvPr>
          <p:cNvSpPr>
            <a:spLocks noGrp="1"/>
          </p:cNvSpPr>
          <p:nvPr>
            <p:ph type="sldNum" sz="quarter" idx="12"/>
          </p:nvPr>
        </p:nvSpPr>
        <p:spPr/>
        <p:txBody>
          <a:bodyPr/>
          <a:lstStyle/>
          <a:p>
            <a:fld id="{CBE53B87-CE9B-4420-8AB0-C300DE5B2ABD}" type="slidenum">
              <a:rPr lang="en-US" smtClean="0"/>
              <a:t>‹#›</a:t>
            </a:fld>
            <a:endParaRPr lang="en-US"/>
          </a:p>
        </p:txBody>
      </p:sp>
    </p:spTree>
    <p:extLst>
      <p:ext uri="{BB962C8B-B14F-4D97-AF65-F5344CB8AC3E}">
        <p14:creationId xmlns:p14="http://schemas.microsoft.com/office/powerpoint/2010/main" val="2334099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F56AE-9785-4DED-B15E-DBE8A4C57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597B42-0FDD-4319-9038-183DD1BBDC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484D7F-256D-41A2-AC44-5FC864CB83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7B20CF-ED9C-4732-86AE-6D2E31A5D615}"/>
              </a:ext>
            </a:extLst>
          </p:cNvPr>
          <p:cNvSpPr>
            <a:spLocks noGrp="1"/>
          </p:cNvSpPr>
          <p:nvPr>
            <p:ph type="dt" sz="half" idx="10"/>
          </p:nvPr>
        </p:nvSpPr>
        <p:spPr/>
        <p:txBody>
          <a:bodyPr/>
          <a:lstStyle/>
          <a:p>
            <a:fld id="{30BFE5AD-7F20-4685-8A45-8EE9AC84C562}" type="datetimeFigureOut">
              <a:rPr lang="en-US" smtClean="0"/>
              <a:t>3/17/2020</a:t>
            </a:fld>
            <a:endParaRPr lang="en-US"/>
          </a:p>
        </p:txBody>
      </p:sp>
      <p:sp>
        <p:nvSpPr>
          <p:cNvPr id="6" name="Footer Placeholder 5">
            <a:extLst>
              <a:ext uri="{FF2B5EF4-FFF2-40B4-BE49-F238E27FC236}">
                <a16:creationId xmlns:a16="http://schemas.microsoft.com/office/drawing/2014/main" id="{8F654C9A-DC3A-43F4-948F-28CE873E51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7DDBE7-FD23-4AB8-973B-7A39AD70DAFA}"/>
              </a:ext>
            </a:extLst>
          </p:cNvPr>
          <p:cNvSpPr>
            <a:spLocks noGrp="1"/>
          </p:cNvSpPr>
          <p:nvPr>
            <p:ph type="sldNum" sz="quarter" idx="12"/>
          </p:nvPr>
        </p:nvSpPr>
        <p:spPr/>
        <p:txBody>
          <a:bodyPr/>
          <a:lstStyle/>
          <a:p>
            <a:fld id="{CBE53B87-CE9B-4420-8AB0-C300DE5B2ABD}" type="slidenum">
              <a:rPr lang="en-US" smtClean="0"/>
              <a:t>‹#›</a:t>
            </a:fld>
            <a:endParaRPr lang="en-US"/>
          </a:p>
        </p:txBody>
      </p:sp>
    </p:spTree>
    <p:extLst>
      <p:ext uri="{BB962C8B-B14F-4D97-AF65-F5344CB8AC3E}">
        <p14:creationId xmlns:p14="http://schemas.microsoft.com/office/powerpoint/2010/main" val="158408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8E0ADD-9330-4CAA-8DA2-744759B1E4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D4F6EF-0BDE-4DF7-991E-21F894473D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A2405A-D852-4E8C-9632-F0CF31FD59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BFE5AD-7F20-4685-8A45-8EE9AC84C562}" type="datetimeFigureOut">
              <a:rPr lang="en-US" smtClean="0"/>
              <a:t>3/17/2020</a:t>
            </a:fld>
            <a:endParaRPr lang="en-US"/>
          </a:p>
        </p:txBody>
      </p:sp>
      <p:sp>
        <p:nvSpPr>
          <p:cNvPr id="5" name="Footer Placeholder 4">
            <a:extLst>
              <a:ext uri="{FF2B5EF4-FFF2-40B4-BE49-F238E27FC236}">
                <a16:creationId xmlns:a16="http://schemas.microsoft.com/office/drawing/2014/main" id="{DE902985-35C2-41ED-9B38-5B6230E9CD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CDA07F-D811-40D5-935D-3F4B49B4D7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53B87-CE9B-4420-8AB0-C300DE5B2ABD}" type="slidenum">
              <a:rPr lang="en-US" smtClean="0"/>
              <a:t>‹#›</a:t>
            </a:fld>
            <a:endParaRPr lang="en-US"/>
          </a:p>
        </p:txBody>
      </p:sp>
    </p:spTree>
    <p:extLst>
      <p:ext uri="{BB962C8B-B14F-4D97-AF65-F5344CB8AC3E}">
        <p14:creationId xmlns:p14="http://schemas.microsoft.com/office/powerpoint/2010/main" val="1266369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https://www.utopiainc.com/software-solutions/asset-information-workbench" TargetMode="Externa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64A99053-3817-41C0-8C14-ED6617970872}"/>
              </a:ext>
            </a:extLst>
          </p:cNvPr>
          <p:cNvPicPr>
            <a:picLocks noChangeAspect="1"/>
          </p:cNvPicPr>
          <p:nvPr/>
        </p:nvPicPr>
        <p:blipFill rotWithShape="1">
          <a:blip r:embed="rId2">
            <a:extLst>
              <a:ext uri="{28A0092B-C50C-407E-A947-70E740481C1C}">
                <a14:useLocalDpi xmlns:a14="http://schemas.microsoft.com/office/drawing/2010/main" val="0"/>
              </a:ext>
            </a:extLst>
          </a:blip>
          <a:srcRect r="20105"/>
          <a:stretch/>
        </p:blipFill>
        <p:spPr>
          <a:xfrm>
            <a:off x="291170" y="4490804"/>
            <a:ext cx="1938242" cy="1146598"/>
          </a:xfrm>
          <a:prstGeom prst="rect">
            <a:avLst/>
          </a:prstGeom>
        </p:spPr>
      </p:pic>
      <p:cxnSp>
        <p:nvCxnSpPr>
          <p:cNvPr id="3" name="Straight Connector 2">
            <a:extLst>
              <a:ext uri="{FF2B5EF4-FFF2-40B4-BE49-F238E27FC236}">
                <a16:creationId xmlns:a16="http://schemas.microsoft.com/office/drawing/2014/main" id="{6085E4B4-29CC-40FF-8D14-A6D591282C5A}"/>
              </a:ext>
            </a:extLst>
          </p:cNvPr>
          <p:cNvCxnSpPr>
            <a:cxnSpLocks/>
          </p:cNvCxnSpPr>
          <p:nvPr/>
        </p:nvCxnSpPr>
        <p:spPr>
          <a:xfrm>
            <a:off x="2721293" y="1524000"/>
            <a:ext cx="0" cy="4943432"/>
          </a:xfrm>
          <a:prstGeom prst="line">
            <a:avLst/>
          </a:prstGeom>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id="{5C230E71-3240-4E58-B080-3157D966ED41}"/>
              </a:ext>
            </a:extLst>
          </p:cNvPr>
          <p:cNvPicPr>
            <a:picLocks noChangeAspect="1"/>
          </p:cNvPicPr>
          <p:nvPr/>
        </p:nvPicPr>
        <p:blipFill>
          <a:blip r:embed="rId3"/>
          <a:stretch>
            <a:fillRect/>
          </a:stretch>
        </p:blipFill>
        <p:spPr>
          <a:xfrm>
            <a:off x="0" y="2039296"/>
            <a:ext cx="2569279" cy="1709738"/>
          </a:xfrm>
          <a:prstGeom prst="rect">
            <a:avLst/>
          </a:prstGeom>
        </p:spPr>
      </p:pic>
      <p:sp>
        <p:nvSpPr>
          <p:cNvPr id="6" name="Rectangle 5">
            <a:extLst>
              <a:ext uri="{FF2B5EF4-FFF2-40B4-BE49-F238E27FC236}">
                <a16:creationId xmlns:a16="http://schemas.microsoft.com/office/drawing/2014/main" id="{7B55DB2D-7D48-4282-9954-A5685476C2BD}"/>
              </a:ext>
            </a:extLst>
          </p:cNvPr>
          <p:cNvSpPr/>
          <p:nvPr/>
        </p:nvSpPr>
        <p:spPr>
          <a:xfrm>
            <a:off x="3002713" y="1079072"/>
            <a:ext cx="8758928" cy="5339923"/>
          </a:xfrm>
          <a:prstGeom prst="rect">
            <a:avLst/>
          </a:prstGeom>
        </p:spPr>
        <p:txBody>
          <a:bodyPr wrap="square">
            <a:spAutoFit/>
          </a:bodyPr>
          <a:lstStyle/>
          <a:p>
            <a:endParaRPr lang="en-US" sz="1200" b="0" i="0" u="none" strike="noStrike" baseline="0" dirty="0">
              <a:solidFill>
                <a:srgbClr val="000000"/>
              </a:solidFill>
              <a:latin typeface="Arial" panose="020B0604020202020204" pitchFamily="34" charset="0"/>
            </a:endParaRPr>
          </a:p>
          <a:p>
            <a:endParaRPr lang="en-US" sz="1200" b="0" i="0" u="none" strike="noStrike" baseline="0" dirty="0">
              <a:latin typeface="Arial" panose="020B0604020202020204" pitchFamily="34" charset="0"/>
            </a:endParaRPr>
          </a:p>
          <a:p>
            <a:pPr marR="122370"/>
            <a:r>
              <a:rPr lang="en-US" sz="1400" b="1" i="0" u="none" strike="noStrike" baseline="0" dirty="0">
                <a:solidFill>
                  <a:srgbClr val="FFC000"/>
                </a:solidFill>
                <a:latin typeface="Arial" panose="020B0604020202020204" pitchFamily="34" charset="0"/>
              </a:rPr>
              <a:t>Customer Situation</a:t>
            </a:r>
          </a:p>
          <a:p>
            <a:pPr marR="122370"/>
            <a:endParaRPr lang="en-US" sz="500" b="1" i="0" u="none" strike="noStrike" baseline="0" dirty="0">
              <a:solidFill>
                <a:srgbClr val="FFC000"/>
              </a:solidFill>
              <a:latin typeface="Arial" panose="020B0604020202020204" pitchFamily="34" charset="0"/>
            </a:endParaRPr>
          </a:p>
          <a:p>
            <a:pPr marR="3820"/>
            <a:r>
              <a:rPr lang="en-US" sz="1200" b="0" i="0" u="none" strike="noStrike" baseline="0" dirty="0">
                <a:latin typeface="Arial" panose="020B0604020202020204" pitchFamily="34" charset="0"/>
              </a:rPr>
              <a:t>This globally leading chemical manufacturer is known to have a strong alignment with SAP strategy and has commitment to moving to S/4HANA next year. With millions of assets in use, the data quality related to assets and equipment often is poor. In order to address this problem, the manufacturer was planning to build a proprietary in-house application. Leveraging the fact they had successfully deployed SAP Master Data Governance, the manufacturer chose to implement SAP Asset Information Workbench, solutions extension by Utopia (AIW).</a:t>
            </a:r>
          </a:p>
          <a:p>
            <a:pPr marR="3820"/>
            <a:endParaRPr lang="en-US" sz="1000" b="0" i="0" u="none" strike="noStrike" baseline="0" dirty="0">
              <a:latin typeface="Arial" panose="020B0604020202020204" pitchFamily="34" charset="0"/>
            </a:endParaRPr>
          </a:p>
          <a:p>
            <a:pPr marR="122370"/>
            <a:r>
              <a:rPr lang="en-US" sz="1400" b="1" dirty="0">
                <a:solidFill>
                  <a:srgbClr val="FFC000"/>
                </a:solidFill>
                <a:latin typeface="Arial" panose="020B0604020202020204" pitchFamily="34" charset="0"/>
              </a:rPr>
              <a:t>Solution</a:t>
            </a:r>
          </a:p>
          <a:p>
            <a:pPr marR="122370"/>
            <a:endParaRPr lang="en-US" sz="500" b="1" dirty="0">
              <a:solidFill>
                <a:srgbClr val="FFC000"/>
              </a:solidFill>
              <a:latin typeface="Arial" panose="020B0604020202020204" pitchFamily="34" charset="0"/>
            </a:endParaRPr>
          </a:p>
          <a:p>
            <a:pPr marL="171450" indent="-171450">
              <a:buClr>
                <a:srgbClr val="FFC000"/>
              </a:buClr>
              <a:buFont typeface="Arial" panose="020B0604020202020204" pitchFamily="34" charset="0"/>
              <a:buChar char="•"/>
            </a:pPr>
            <a:r>
              <a:rPr lang="en-US" sz="1200" b="0" i="0" u="none" strike="noStrike" baseline="0" dirty="0">
                <a:latin typeface="Arial" panose="020B0604020202020204" pitchFamily="34" charset="0"/>
              </a:rPr>
              <a:t>Implementation of SAP Asset Information Workbench, solution extension by Utopia (AIW)</a:t>
            </a:r>
          </a:p>
          <a:p>
            <a:pPr marL="171450" indent="-171450">
              <a:buClr>
                <a:srgbClr val="FFC000"/>
              </a:buClr>
              <a:buFont typeface="Arial" panose="020B0604020202020204" pitchFamily="34" charset="0"/>
              <a:buChar char="•"/>
            </a:pPr>
            <a:r>
              <a:rPr lang="en-US" sz="1200" b="0" i="0" u="none" strike="noStrike" baseline="0" dirty="0">
                <a:latin typeface="Arial" panose="020B0604020202020204" pitchFamily="34" charset="0"/>
              </a:rPr>
              <a:t>Native integration into SAP Master Data Governance solution establishing a standardized, predefined central data model with business rules definition across asset management and operations.</a:t>
            </a:r>
          </a:p>
          <a:p>
            <a:pPr marL="171450" indent="-171450">
              <a:buClr>
                <a:srgbClr val="FFC000"/>
              </a:buClr>
              <a:buFont typeface="Arial" panose="020B0604020202020204" pitchFamily="34" charset="0"/>
              <a:buChar char="•"/>
            </a:pPr>
            <a:r>
              <a:rPr lang="en-US" sz="1200" b="0" i="0" u="none" strike="noStrike" baseline="0" dirty="0">
                <a:latin typeface="Arial" panose="020B0604020202020204" pitchFamily="34" charset="0"/>
              </a:rPr>
              <a:t>Normalize, standardize, cleanse, and enrich the enterprise asset master data in preparation for the planned S/4HANA transformation</a:t>
            </a:r>
          </a:p>
          <a:p>
            <a:pPr marL="171450" indent="-171450">
              <a:buClr>
                <a:srgbClr val="FFC000"/>
              </a:buClr>
              <a:buFont typeface="Arial" panose="020B0604020202020204" pitchFamily="34" charset="0"/>
              <a:buChar char="•"/>
            </a:pPr>
            <a:r>
              <a:rPr lang="en-US" sz="1200" b="0" i="0" u="none" strike="noStrike" baseline="0" dirty="0">
                <a:latin typeface="Arial" panose="020B0604020202020204" pitchFamily="34" charset="0"/>
              </a:rPr>
              <a:t>Accurate, time-based tracking and reporting of the EAM master data health status.</a:t>
            </a:r>
          </a:p>
          <a:p>
            <a:pPr marL="171450" indent="-171450">
              <a:buClr>
                <a:srgbClr val="FFC000"/>
              </a:buClr>
              <a:buFont typeface="Arial" panose="020B0604020202020204" pitchFamily="34" charset="0"/>
              <a:buChar char="•"/>
            </a:pPr>
            <a:r>
              <a:rPr lang="en-US" sz="1200" b="0" i="0" u="none" strike="noStrike" baseline="0" dirty="0">
                <a:latin typeface="Arial" panose="020B0604020202020204" pitchFamily="34" charset="0"/>
              </a:rPr>
              <a:t>Validate EAM master data creation, change and deletions against an organizational template and relevant business rules.</a:t>
            </a:r>
          </a:p>
          <a:p>
            <a:pPr marL="171450" indent="-171450">
              <a:buClr>
                <a:srgbClr val="FFC000"/>
              </a:buClr>
              <a:buFont typeface="Arial" panose="020B0604020202020204" pitchFamily="34" charset="0"/>
              <a:buChar char="•"/>
            </a:pPr>
            <a:r>
              <a:rPr lang="en-US" sz="1200" b="0" i="0" u="none" strike="noStrike" baseline="0" dirty="0">
                <a:latin typeface="Arial" panose="020B0604020202020204" pitchFamily="34" charset="0"/>
              </a:rPr>
              <a:t>Authorizations and workflows of the MDG change request to control the creation, maintenance, review, approval and audit of the EAM objects.</a:t>
            </a:r>
          </a:p>
          <a:p>
            <a:endParaRPr lang="en-US" sz="1000" b="0" i="0" u="none" strike="noStrike" baseline="0" dirty="0">
              <a:latin typeface="Arial" panose="020B0604020202020204" pitchFamily="34" charset="0"/>
            </a:endParaRPr>
          </a:p>
          <a:p>
            <a:pPr marR="122370"/>
            <a:r>
              <a:rPr lang="en-US" sz="1400" b="1" dirty="0">
                <a:solidFill>
                  <a:srgbClr val="FFC000"/>
                </a:solidFill>
                <a:latin typeface="Arial" panose="020B0604020202020204" pitchFamily="34" charset="0"/>
              </a:rPr>
              <a:t>Expected Benefits</a:t>
            </a:r>
          </a:p>
          <a:p>
            <a:pPr marR="122370"/>
            <a:endParaRPr lang="en-US" sz="500" b="1" dirty="0">
              <a:solidFill>
                <a:srgbClr val="FFC000"/>
              </a:solidFill>
              <a:latin typeface="Arial" panose="020B0604020202020204" pitchFamily="34" charset="0"/>
            </a:endParaRPr>
          </a:p>
          <a:p>
            <a:pPr marL="171450" lvl="2" indent="-171450">
              <a:buClr>
                <a:srgbClr val="FFC000"/>
              </a:buClr>
              <a:buFont typeface="Arial" panose="020B0604020202020204" pitchFamily="34" charset="0"/>
              <a:buChar char="•"/>
            </a:pPr>
            <a:r>
              <a:rPr lang="en-US" sz="1200" dirty="0">
                <a:latin typeface="Arial" panose="020B0604020202020204" pitchFamily="34" charset="0"/>
              </a:rPr>
              <a:t>Increased plant and equipment reliability.</a:t>
            </a:r>
          </a:p>
          <a:p>
            <a:pPr marL="171450" lvl="2" indent="-171450">
              <a:buClr>
                <a:srgbClr val="FFC000"/>
              </a:buClr>
              <a:buFont typeface="Arial" panose="020B0604020202020204" pitchFamily="34" charset="0"/>
              <a:buChar char="•"/>
            </a:pPr>
            <a:r>
              <a:rPr lang="en-US" sz="1200" dirty="0">
                <a:latin typeface="Arial" panose="020B0604020202020204" pitchFamily="34" charset="0"/>
              </a:rPr>
              <a:t>Increased data quality through keeping asset master data consistent, up-to-date, and accurate across the organization</a:t>
            </a:r>
          </a:p>
          <a:p>
            <a:pPr marL="171450" lvl="2" indent="-171450">
              <a:buClr>
                <a:srgbClr val="FFC000"/>
              </a:buClr>
              <a:buFont typeface="Arial" panose="020B0604020202020204" pitchFamily="34" charset="0"/>
              <a:buChar char="•"/>
            </a:pPr>
            <a:r>
              <a:rPr lang="en-US" sz="1200" dirty="0">
                <a:latin typeface="Arial" panose="020B0604020202020204" pitchFamily="34" charset="0"/>
              </a:rPr>
              <a:t>Improved plant maintenance process efficiency and higher plant uptime due to complete and accurate asset information</a:t>
            </a:r>
          </a:p>
          <a:p>
            <a:pPr marL="171450" lvl="2" indent="-171450">
              <a:buClr>
                <a:srgbClr val="FFC000"/>
              </a:buClr>
              <a:buFont typeface="Arial" panose="020B0604020202020204" pitchFamily="34" charset="0"/>
              <a:buChar char="•"/>
            </a:pPr>
            <a:r>
              <a:rPr lang="en-US" sz="1200" dirty="0">
                <a:latin typeface="Arial" panose="020B0604020202020204" pitchFamily="34" charset="0"/>
              </a:rPr>
              <a:t>Enhanced operational compliance (EH&amp;S, ISO 55001:2014)</a:t>
            </a:r>
          </a:p>
          <a:p>
            <a:pPr marL="171450" lvl="2" indent="-171450">
              <a:buClr>
                <a:srgbClr val="FFC000"/>
              </a:buClr>
              <a:buFont typeface="Arial" panose="020B0604020202020204" pitchFamily="34" charset="0"/>
              <a:buChar char="•"/>
            </a:pPr>
            <a:r>
              <a:rPr lang="en-US" sz="1200" dirty="0">
                <a:latin typeface="Arial" panose="020B0604020202020204" pitchFamily="34" charset="0"/>
              </a:rPr>
              <a:t>Reduced TCO through more-efficient standardization and reduce operational risk with a streamlined process to managing asset master data</a:t>
            </a:r>
          </a:p>
        </p:txBody>
      </p:sp>
      <p:sp>
        <p:nvSpPr>
          <p:cNvPr id="7" name="Rectangle 6">
            <a:extLst>
              <a:ext uri="{FF2B5EF4-FFF2-40B4-BE49-F238E27FC236}">
                <a16:creationId xmlns:a16="http://schemas.microsoft.com/office/drawing/2014/main" id="{D26CD105-B476-4429-867E-82D130C828B1}"/>
              </a:ext>
            </a:extLst>
          </p:cNvPr>
          <p:cNvSpPr/>
          <p:nvPr/>
        </p:nvSpPr>
        <p:spPr>
          <a:xfrm>
            <a:off x="76243" y="503667"/>
            <a:ext cx="10190931" cy="677108"/>
          </a:xfrm>
          <a:prstGeom prst="rect">
            <a:avLst/>
          </a:prstGeom>
        </p:spPr>
        <p:txBody>
          <a:bodyPr wrap="none">
            <a:spAutoFit/>
          </a:bodyPr>
          <a:lstStyle/>
          <a:p>
            <a:pPr marR="122370"/>
            <a:r>
              <a:rPr lang="en-US" sz="2400" b="1" dirty="0">
                <a:solidFill>
                  <a:srgbClr val="FFC000"/>
                </a:solidFill>
                <a:latin typeface="Arial" panose="020B0604020202020204" pitchFamily="34" charset="0"/>
              </a:rPr>
              <a:t>Customer Success Story: Globally Leading Chemical Manufacturer</a:t>
            </a:r>
          </a:p>
          <a:p>
            <a:pPr marR="122370"/>
            <a:r>
              <a:rPr lang="en-US" sz="1400" dirty="0">
                <a:latin typeface="Arial" panose="020B0604020202020204" pitchFamily="34" charset="0"/>
              </a:rPr>
              <a:t>Utopia Solutions Resulted in Increased Maintenance Productivity, Asset Uptime and Plant Reliability</a:t>
            </a:r>
          </a:p>
        </p:txBody>
      </p:sp>
      <p:pic>
        <p:nvPicPr>
          <p:cNvPr id="9" name="Picture 8" descr="A picture containing animal, coral, water, blue&#10;&#10;Description automatically generated">
            <a:extLst>
              <a:ext uri="{FF2B5EF4-FFF2-40B4-BE49-F238E27FC236}">
                <a16:creationId xmlns:a16="http://schemas.microsoft.com/office/drawing/2014/main" id="{895A7021-9A0A-43A2-B89B-CC4F8AD12504}"/>
              </a:ext>
            </a:extLst>
          </p:cNvPr>
          <p:cNvPicPr>
            <a:picLocks noChangeAspect="1"/>
          </p:cNvPicPr>
          <p:nvPr/>
        </p:nvPicPr>
        <p:blipFill rotWithShape="1">
          <a:blip r:embed="rId4">
            <a:extLst>
              <a:ext uri="{28A0092B-C50C-407E-A947-70E740481C1C}">
                <a14:useLocalDpi xmlns:a14="http://schemas.microsoft.com/office/drawing/2010/main" val="0"/>
              </a:ext>
            </a:extLst>
          </a:blip>
          <a:srcRect t="56379"/>
          <a:stretch/>
        </p:blipFill>
        <p:spPr>
          <a:xfrm>
            <a:off x="0" y="-30506"/>
            <a:ext cx="12192000" cy="469511"/>
          </a:xfrm>
          <a:prstGeom prst="rect">
            <a:avLst/>
          </a:prstGeom>
        </p:spPr>
      </p:pic>
      <p:sp>
        <p:nvSpPr>
          <p:cNvPr id="10" name="Rectangle 9">
            <a:extLst>
              <a:ext uri="{FF2B5EF4-FFF2-40B4-BE49-F238E27FC236}">
                <a16:creationId xmlns:a16="http://schemas.microsoft.com/office/drawing/2014/main" id="{4C461E3A-F362-48FF-880A-3F1AA4B67EBA}"/>
              </a:ext>
            </a:extLst>
          </p:cNvPr>
          <p:cNvSpPr/>
          <p:nvPr/>
        </p:nvSpPr>
        <p:spPr>
          <a:xfrm>
            <a:off x="4541691" y="6596390"/>
            <a:ext cx="10749119" cy="261610"/>
          </a:xfrm>
          <a:prstGeom prst="rect">
            <a:avLst/>
          </a:prstGeom>
        </p:spPr>
        <p:txBody>
          <a:bodyPr wrap="square">
            <a:spAutoFit/>
          </a:bodyPr>
          <a:lstStyle/>
          <a:p>
            <a:r>
              <a:rPr lang="en-US" sz="1050" dirty="0"/>
              <a:t>For more information on AIW and all Utopia solutions visit:  </a:t>
            </a:r>
            <a:r>
              <a:rPr lang="en-US" sz="1050" dirty="0">
                <a:hlinkClick r:id="rId5"/>
              </a:rPr>
              <a:t>https://www.utopiainc.com/software-solutions/asset-information-workbench</a:t>
            </a:r>
            <a:endParaRPr lang="en-US" sz="1050" dirty="0"/>
          </a:p>
        </p:txBody>
      </p:sp>
    </p:spTree>
    <p:extLst>
      <p:ext uri="{BB962C8B-B14F-4D97-AF65-F5344CB8AC3E}">
        <p14:creationId xmlns:p14="http://schemas.microsoft.com/office/powerpoint/2010/main" val="2521816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328</Words>
  <Application>Microsoft Office PowerPoint</Application>
  <PresentationFormat>Widescreen</PresentationFormat>
  <Paragraphs>25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Martin</dc:creator>
  <cp:lastModifiedBy>Thomas Martin</cp:lastModifiedBy>
  <cp:revision>5</cp:revision>
  <dcterms:created xsi:type="dcterms:W3CDTF">2020-03-17T20:44:55Z</dcterms:created>
  <dcterms:modified xsi:type="dcterms:W3CDTF">2020-03-17T21:54:00Z</dcterms:modified>
</cp:coreProperties>
</file>