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4" r:id="rId4"/>
    <p:sldMasterId id="2147483649" r:id="rId5"/>
  </p:sldMasterIdLst>
  <p:notesMasterIdLst>
    <p:notesMasterId r:id="rId23"/>
  </p:notesMasterIdLst>
  <p:handoutMasterIdLst>
    <p:handoutMasterId r:id="rId24"/>
  </p:handoutMasterIdLst>
  <p:sldIdLst>
    <p:sldId id="289" r:id="rId6"/>
    <p:sldId id="450" r:id="rId7"/>
    <p:sldId id="449" r:id="rId8"/>
    <p:sldId id="439" r:id="rId9"/>
    <p:sldId id="448" r:id="rId10"/>
    <p:sldId id="294" r:id="rId11"/>
    <p:sldId id="292" r:id="rId12"/>
    <p:sldId id="291" r:id="rId13"/>
    <p:sldId id="298" r:id="rId14"/>
    <p:sldId id="300" r:id="rId15"/>
    <p:sldId id="297" r:id="rId16"/>
    <p:sldId id="302" r:id="rId17"/>
    <p:sldId id="301" r:id="rId18"/>
    <p:sldId id="304" r:id="rId19"/>
    <p:sldId id="305" r:id="rId20"/>
    <p:sldId id="284" r:id="rId21"/>
    <p:sldId id="269" r:id="rId22"/>
  </p:sldIdLst>
  <p:sldSz cx="9144000" cy="5143500" type="screen16x9"/>
  <p:notesSz cx="7010400" cy="9296400"/>
  <p:defaultTextStyle>
    <a:defPPr>
      <a:defRPr lang="en-US"/>
    </a:defPPr>
    <a:lvl1pPr algn="l" rtl="0" fontAlgn="base">
      <a:spcBef>
        <a:spcPct val="0"/>
      </a:spcBef>
      <a:spcAft>
        <a:spcPct val="0"/>
      </a:spcAft>
      <a:defRPr sz="2800" kern="1200">
        <a:solidFill>
          <a:schemeClr val="tx2"/>
        </a:solidFill>
        <a:latin typeface="Gill Sans MT" charset="0"/>
        <a:ea typeface="MS PGothic" charset="0"/>
        <a:cs typeface="MS PGothic" charset="0"/>
      </a:defRPr>
    </a:lvl1pPr>
    <a:lvl2pPr marL="457200" algn="l" rtl="0" fontAlgn="base">
      <a:spcBef>
        <a:spcPct val="0"/>
      </a:spcBef>
      <a:spcAft>
        <a:spcPct val="0"/>
      </a:spcAft>
      <a:defRPr sz="2800" kern="1200">
        <a:solidFill>
          <a:schemeClr val="tx2"/>
        </a:solidFill>
        <a:latin typeface="Gill Sans MT" charset="0"/>
        <a:ea typeface="MS PGothic" charset="0"/>
        <a:cs typeface="MS PGothic" charset="0"/>
      </a:defRPr>
    </a:lvl2pPr>
    <a:lvl3pPr marL="914400" algn="l" rtl="0" fontAlgn="base">
      <a:spcBef>
        <a:spcPct val="0"/>
      </a:spcBef>
      <a:spcAft>
        <a:spcPct val="0"/>
      </a:spcAft>
      <a:defRPr sz="2800" kern="1200">
        <a:solidFill>
          <a:schemeClr val="tx2"/>
        </a:solidFill>
        <a:latin typeface="Gill Sans MT" charset="0"/>
        <a:ea typeface="MS PGothic" charset="0"/>
        <a:cs typeface="MS PGothic" charset="0"/>
      </a:defRPr>
    </a:lvl3pPr>
    <a:lvl4pPr marL="1371600" algn="l" rtl="0" fontAlgn="base">
      <a:spcBef>
        <a:spcPct val="0"/>
      </a:spcBef>
      <a:spcAft>
        <a:spcPct val="0"/>
      </a:spcAft>
      <a:defRPr sz="2800" kern="1200">
        <a:solidFill>
          <a:schemeClr val="tx2"/>
        </a:solidFill>
        <a:latin typeface="Gill Sans MT" charset="0"/>
        <a:ea typeface="MS PGothic" charset="0"/>
        <a:cs typeface="MS PGothic" charset="0"/>
      </a:defRPr>
    </a:lvl4pPr>
    <a:lvl5pPr marL="1828800" algn="l" rtl="0" fontAlgn="base">
      <a:spcBef>
        <a:spcPct val="0"/>
      </a:spcBef>
      <a:spcAft>
        <a:spcPct val="0"/>
      </a:spcAft>
      <a:defRPr sz="2800" kern="1200">
        <a:solidFill>
          <a:schemeClr val="tx2"/>
        </a:solidFill>
        <a:latin typeface="Gill Sans MT" charset="0"/>
        <a:ea typeface="MS PGothic" charset="0"/>
        <a:cs typeface="MS PGothic" charset="0"/>
      </a:defRPr>
    </a:lvl5pPr>
    <a:lvl6pPr marL="2286000" algn="l" defTabSz="457200" rtl="0" eaLnBrk="1" latinLnBrk="0" hangingPunct="1">
      <a:defRPr sz="2800" kern="1200">
        <a:solidFill>
          <a:schemeClr val="tx2"/>
        </a:solidFill>
        <a:latin typeface="Gill Sans MT" charset="0"/>
        <a:ea typeface="MS PGothic" charset="0"/>
        <a:cs typeface="MS PGothic" charset="0"/>
      </a:defRPr>
    </a:lvl6pPr>
    <a:lvl7pPr marL="2743200" algn="l" defTabSz="457200" rtl="0" eaLnBrk="1" latinLnBrk="0" hangingPunct="1">
      <a:defRPr sz="2800" kern="1200">
        <a:solidFill>
          <a:schemeClr val="tx2"/>
        </a:solidFill>
        <a:latin typeface="Gill Sans MT" charset="0"/>
        <a:ea typeface="MS PGothic" charset="0"/>
        <a:cs typeface="MS PGothic" charset="0"/>
      </a:defRPr>
    </a:lvl7pPr>
    <a:lvl8pPr marL="3200400" algn="l" defTabSz="457200" rtl="0" eaLnBrk="1" latinLnBrk="0" hangingPunct="1">
      <a:defRPr sz="2800" kern="1200">
        <a:solidFill>
          <a:schemeClr val="tx2"/>
        </a:solidFill>
        <a:latin typeface="Gill Sans MT" charset="0"/>
        <a:ea typeface="MS PGothic" charset="0"/>
        <a:cs typeface="MS PGothic" charset="0"/>
      </a:defRPr>
    </a:lvl8pPr>
    <a:lvl9pPr marL="3657600" algn="l" defTabSz="457200" rtl="0" eaLnBrk="1" latinLnBrk="0" hangingPunct="1">
      <a:defRPr sz="2800" kern="1200">
        <a:solidFill>
          <a:schemeClr val="tx2"/>
        </a:solidFill>
        <a:latin typeface="Gill Sans MT" charset="0"/>
        <a:ea typeface="MS PGothic" charset="0"/>
        <a:cs typeface="MS PGothic" charset="0"/>
      </a:defRPr>
    </a:lvl9pPr>
  </p:defaultTextStyle>
  <p:extLst>
    <p:ext uri="{EFAFB233-063F-42B5-8137-9DF3F51BA10A}">
      <p15:sldGuideLst xmlns:p15="http://schemas.microsoft.com/office/powerpoint/2012/main">
        <p15:guide id="1" orient="horz" pos="3140">
          <p15:clr>
            <a:srgbClr val="A4A3A4"/>
          </p15:clr>
        </p15:guide>
        <p15:guide id="2" orient="horz" pos="1619">
          <p15:clr>
            <a:srgbClr val="A4A3A4"/>
          </p15:clr>
        </p15:guide>
        <p15:guide id="3" orient="horz" pos="305">
          <p15:clr>
            <a:srgbClr val="A4A3A4"/>
          </p15:clr>
        </p15:guide>
        <p15:guide id="4" pos="5544">
          <p15:clr>
            <a:srgbClr val="A4A3A4"/>
          </p15:clr>
        </p15:guide>
        <p15:guide id="5" pos="2874">
          <p15:clr>
            <a:srgbClr val="A4A3A4"/>
          </p15:clr>
        </p15:guide>
        <p15:guide id="6" pos="21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in Myers" initials="C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B323"/>
    <a:srgbClr val="78BE20"/>
    <a:srgbClr val="63666A"/>
    <a:srgbClr val="7BBC48"/>
    <a:srgbClr val="0096D7"/>
    <a:srgbClr val="D0D0D0"/>
    <a:srgbClr val="0E5A9A"/>
    <a:srgbClr val="FF8E29"/>
    <a:srgbClr val="0070C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5" autoAdjust="0"/>
    <p:restoredTop sz="88312" autoAdjust="0"/>
  </p:normalViewPr>
  <p:slideViewPr>
    <p:cSldViewPr snapToGrid="0" snapToObjects="1">
      <p:cViewPr varScale="1">
        <p:scale>
          <a:sx n="84" d="100"/>
          <a:sy n="84" d="100"/>
        </p:scale>
        <p:origin x="708" y="84"/>
      </p:cViewPr>
      <p:guideLst>
        <p:guide orient="horz" pos="3140"/>
        <p:guide orient="horz" pos="1619"/>
        <p:guide orient="horz" pos="305"/>
        <p:guide pos="5544"/>
        <p:guide pos="2874"/>
        <p:guide pos="2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56EE03-5DC2-4BA2-A34C-887D1DC626B6}" type="doc">
      <dgm:prSet loTypeId="urn:microsoft.com/office/officeart/2005/8/layout/hProcess7" loCatId="process" qsTypeId="urn:microsoft.com/office/officeart/2005/8/quickstyle/simple1" qsCatId="simple" csTypeId="urn:microsoft.com/office/officeart/2005/8/colors/accent1_1" csCatId="accent1" phldr="1"/>
      <dgm:spPr/>
      <dgm:t>
        <a:bodyPr/>
        <a:lstStyle/>
        <a:p>
          <a:endParaRPr lang="en-US"/>
        </a:p>
      </dgm:t>
    </dgm:pt>
    <dgm:pt modelId="{F7E865F3-6E7D-4A26-AD46-F4482C43F157}">
      <dgm:prSet phldrT="[Text]" custT="1"/>
      <dgm:spPr/>
      <dgm:t>
        <a:bodyPr/>
        <a:lstStyle/>
        <a:p>
          <a:r>
            <a:rPr lang="en-US" sz="2400" b="1" dirty="0"/>
            <a:t>UNIFICATION</a:t>
          </a:r>
        </a:p>
      </dgm:t>
    </dgm:pt>
    <dgm:pt modelId="{ED580C31-22CB-4B65-82BD-F58A553C440E}" type="parTrans" cxnId="{1869F30B-D12C-4627-B714-F5EA69B8D362}">
      <dgm:prSet/>
      <dgm:spPr/>
      <dgm:t>
        <a:bodyPr/>
        <a:lstStyle/>
        <a:p>
          <a:endParaRPr lang="en-US" sz="1100"/>
        </a:p>
      </dgm:t>
    </dgm:pt>
    <dgm:pt modelId="{669BBAF9-7ED9-4101-B957-98C3FE13A296}" type="sibTrans" cxnId="{1869F30B-D12C-4627-B714-F5EA69B8D362}">
      <dgm:prSet/>
      <dgm:spPr/>
      <dgm:t>
        <a:bodyPr/>
        <a:lstStyle/>
        <a:p>
          <a:endParaRPr lang="en-US" sz="1100"/>
        </a:p>
      </dgm:t>
    </dgm:pt>
    <dgm:pt modelId="{5237C50F-D299-4F86-B7AD-3A9632969EFC}">
      <dgm:prSet custT="1"/>
      <dgm:spPr/>
      <dgm:t>
        <a:bodyPr/>
        <a:lstStyle/>
        <a:p>
          <a:r>
            <a:rPr lang="en-US" sz="1600" dirty="0"/>
            <a:t>Standardization of data retention and naming conventions for Material Masters</a:t>
          </a:r>
        </a:p>
      </dgm:t>
    </dgm:pt>
    <dgm:pt modelId="{0ECE46CB-5C01-46E6-9CC8-D1A3157088BE}" type="parTrans" cxnId="{B9189FA3-0DAD-4C15-A4E3-5DCEC05F35CF}">
      <dgm:prSet/>
      <dgm:spPr/>
      <dgm:t>
        <a:bodyPr/>
        <a:lstStyle/>
        <a:p>
          <a:endParaRPr lang="en-US" sz="1100"/>
        </a:p>
      </dgm:t>
    </dgm:pt>
    <dgm:pt modelId="{7F0043CE-CB01-4C67-B442-D98A539E9988}" type="sibTrans" cxnId="{B9189FA3-0DAD-4C15-A4E3-5DCEC05F35CF}">
      <dgm:prSet/>
      <dgm:spPr/>
      <dgm:t>
        <a:bodyPr/>
        <a:lstStyle/>
        <a:p>
          <a:endParaRPr lang="en-US" sz="1100"/>
        </a:p>
      </dgm:t>
    </dgm:pt>
    <dgm:pt modelId="{DC1E3DF7-DA39-4DC3-B468-41B632CF8E54}">
      <dgm:prSet custT="1"/>
      <dgm:spPr/>
      <dgm:t>
        <a:bodyPr/>
        <a:lstStyle/>
        <a:p>
          <a:r>
            <a:rPr lang="en-US" sz="2400" b="1" dirty="0"/>
            <a:t>FOUNDATION</a:t>
          </a:r>
        </a:p>
      </dgm:t>
    </dgm:pt>
    <dgm:pt modelId="{EF93A7D2-FF8D-4CC9-ACB6-7A28EDE66D3A}" type="parTrans" cxnId="{992623F2-D014-4443-9813-A1355A3662D1}">
      <dgm:prSet/>
      <dgm:spPr/>
      <dgm:t>
        <a:bodyPr/>
        <a:lstStyle/>
        <a:p>
          <a:endParaRPr lang="en-US" sz="1100"/>
        </a:p>
      </dgm:t>
    </dgm:pt>
    <dgm:pt modelId="{CBE2CF7E-5526-4B0E-89B2-E834DFF9D63F}" type="sibTrans" cxnId="{992623F2-D014-4443-9813-A1355A3662D1}">
      <dgm:prSet/>
      <dgm:spPr/>
      <dgm:t>
        <a:bodyPr/>
        <a:lstStyle/>
        <a:p>
          <a:endParaRPr lang="en-US" sz="1100"/>
        </a:p>
      </dgm:t>
    </dgm:pt>
    <dgm:pt modelId="{B46CB0D4-6DEF-40D4-AEB6-D324343128F2}">
      <dgm:prSet phldrT="[Text]" custT="1"/>
      <dgm:spPr/>
      <dgm:t>
        <a:bodyPr/>
        <a:lstStyle/>
        <a:p>
          <a:r>
            <a:rPr lang="en-US" sz="1600" dirty="0"/>
            <a:t>Unification of the historical business systems and data structures</a:t>
          </a:r>
        </a:p>
      </dgm:t>
    </dgm:pt>
    <dgm:pt modelId="{67D8A4F2-935E-4F96-B91F-6631A9484773}" type="parTrans" cxnId="{9D988604-C466-4148-A0D3-688136CEA153}">
      <dgm:prSet/>
      <dgm:spPr/>
      <dgm:t>
        <a:bodyPr/>
        <a:lstStyle/>
        <a:p>
          <a:endParaRPr lang="en-US" sz="1100"/>
        </a:p>
      </dgm:t>
    </dgm:pt>
    <dgm:pt modelId="{E9CF1261-E0C2-46F6-8A8E-31E19AC68287}" type="sibTrans" cxnId="{9D988604-C466-4148-A0D3-688136CEA153}">
      <dgm:prSet/>
      <dgm:spPr/>
      <dgm:t>
        <a:bodyPr/>
        <a:lstStyle/>
        <a:p>
          <a:endParaRPr lang="en-US" sz="1100"/>
        </a:p>
      </dgm:t>
    </dgm:pt>
    <dgm:pt modelId="{76F79BC2-3635-4D76-AF08-48805103B612}">
      <dgm:prSet custT="1"/>
      <dgm:spPr/>
      <dgm:t>
        <a:bodyPr/>
        <a:lstStyle/>
        <a:p>
          <a:r>
            <a:rPr lang="en-US" sz="1600" dirty="0"/>
            <a:t>Establish the foundation for a single, global structure</a:t>
          </a:r>
        </a:p>
      </dgm:t>
    </dgm:pt>
    <dgm:pt modelId="{C6557BB6-2FA4-4CBF-9F56-32931C09F877}" type="parTrans" cxnId="{E9E33CBC-9F2A-46F8-AA8C-37C8C7CD90F0}">
      <dgm:prSet/>
      <dgm:spPr/>
      <dgm:t>
        <a:bodyPr/>
        <a:lstStyle/>
        <a:p>
          <a:endParaRPr lang="en-US" sz="1100"/>
        </a:p>
      </dgm:t>
    </dgm:pt>
    <dgm:pt modelId="{66192321-50A7-43F6-9ABD-98DDC5A4A0E9}" type="sibTrans" cxnId="{E9E33CBC-9F2A-46F8-AA8C-37C8C7CD90F0}">
      <dgm:prSet/>
      <dgm:spPr/>
      <dgm:t>
        <a:bodyPr/>
        <a:lstStyle/>
        <a:p>
          <a:endParaRPr lang="en-US" sz="1100"/>
        </a:p>
      </dgm:t>
    </dgm:pt>
    <dgm:pt modelId="{AE96B9EF-7854-4232-877E-5038303AB4C7}" type="pres">
      <dgm:prSet presAssocID="{3756EE03-5DC2-4BA2-A34C-887D1DC626B6}" presName="Name0" presStyleCnt="0">
        <dgm:presLayoutVars>
          <dgm:dir/>
          <dgm:animLvl val="lvl"/>
          <dgm:resizeHandles val="exact"/>
        </dgm:presLayoutVars>
      </dgm:prSet>
      <dgm:spPr/>
    </dgm:pt>
    <dgm:pt modelId="{30DEB1FB-8613-45C4-BB00-872008EBD169}" type="pres">
      <dgm:prSet presAssocID="{F7E865F3-6E7D-4A26-AD46-F4482C43F157}" presName="compositeNode" presStyleCnt="0">
        <dgm:presLayoutVars>
          <dgm:bulletEnabled val="1"/>
        </dgm:presLayoutVars>
      </dgm:prSet>
      <dgm:spPr/>
    </dgm:pt>
    <dgm:pt modelId="{1FFD9A36-48C6-457E-8661-3B7679729AB5}" type="pres">
      <dgm:prSet presAssocID="{F7E865F3-6E7D-4A26-AD46-F4482C43F157}" presName="bgRect" presStyleLbl="node1" presStyleIdx="0" presStyleCnt="2" custLinFactNeighborY="-4627"/>
      <dgm:spPr/>
    </dgm:pt>
    <dgm:pt modelId="{BA18358B-7F97-47A9-81D7-5B219DABEB5E}" type="pres">
      <dgm:prSet presAssocID="{F7E865F3-6E7D-4A26-AD46-F4482C43F157}" presName="parentNode" presStyleLbl="node1" presStyleIdx="0" presStyleCnt="2">
        <dgm:presLayoutVars>
          <dgm:chMax val="0"/>
          <dgm:bulletEnabled val="1"/>
        </dgm:presLayoutVars>
      </dgm:prSet>
      <dgm:spPr/>
    </dgm:pt>
    <dgm:pt modelId="{D9B0FAE3-EF41-4825-91FA-5FF160A69CA1}" type="pres">
      <dgm:prSet presAssocID="{F7E865F3-6E7D-4A26-AD46-F4482C43F157}" presName="childNode" presStyleLbl="node1" presStyleIdx="0" presStyleCnt="2">
        <dgm:presLayoutVars>
          <dgm:bulletEnabled val="1"/>
        </dgm:presLayoutVars>
      </dgm:prSet>
      <dgm:spPr/>
    </dgm:pt>
    <dgm:pt modelId="{F10B08BF-929D-4677-B5E1-BCDBF8C3ED15}" type="pres">
      <dgm:prSet presAssocID="{669BBAF9-7ED9-4101-B957-98C3FE13A296}" presName="hSp" presStyleCnt="0"/>
      <dgm:spPr/>
    </dgm:pt>
    <dgm:pt modelId="{581F832D-F103-4097-AEC7-1359FA4E4F29}" type="pres">
      <dgm:prSet presAssocID="{669BBAF9-7ED9-4101-B957-98C3FE13A296}" presName="vProcSp" presStyleCnt="0"/>
      <dgm:spPr/>
    </dgm:pt>
    <dgm:pt modelId="{82429894-34F7-4F8A-B28B-F8AE33B385DE}" type="pres">
      <dgm:prSet presAssocID="{669BBAF9-7ED9-4101-B957-98C3FE13A296}" presName="vSp1" presStyleCnt="0"/>
      <dgm:spPr/>
    </dgm:pt>
    <dgm:pt modelId="{A3787F28-0052-42CD-9D1C-576027BF1E3D}" type="pres">
      <dgm:prSet presAssocID="{669BBAF9-7ED9-4101-B957-98C3FE13A296}" presName="simulatedConn" presStyleLbl="solidFgAcc1" presStyleIdx="0" presStyleCnt="1"/>
      <dgm:spPr/>
    </dgm:pt>
    <dgm:pt modelId="{523B6072-CB09-44B4-80FA-A658A177F694}" type="pres">
      <dgm:prSet presAssocID="{669BBAF9-7ED9-4101-B957-98C3FE13A296}" presName="vSp2" presStyleCnt="0"/>
      <dgm:spPr/>
    </dgm:pt>
    <dgm:pt modelId="{D1F1A809-A3DD-45F9-80CF-15DE83A1B59D}" type="pres">
      <dgm:prSet presAssocID="{669BBAF9-7ED9-4101-B957-98C3FE13A296}" presName="sibTrans" presStyleCnt="0"/>
      <dgm:spPr/>
    </dgm:pt>
    <dgm:pt modelId="{815DE35C-A537-48F7-BB44-A21A3DC7D45E}" type="pres">
      <dgm:prSet presAssocID="{DC1E3DF7-DA39-4DC3-B468-41B632CF8E54}" presName="compositeNode" presStyleCnt="0">
        <dgm:presLayoutVars>
          <dgm:bulletEnabled val="1"/>
        </dgm:presLayoutVars>
      </dgm:prSet>
      <dgm:spPr/>
    </dgm:pt>
    <dgm:pt modelId="{2EC17267-6545-4FF6-B191-D45ED71CAB2A}" type="pres">
      <dgm:prSet presAssocID="{DC1E3DF7-DA39-4DC3-B468-41B632CF8E54}" presName="bgRect" presStyleLbl="node1" presStyleIdx="1" presStyleCnt="2"/>
      <dgm:spPr/>
    </dgm:pt>
    <dgm:pt modelId="{6242D4C2-FF32-4C0A-B34E-863A956DFD7F}" type="pres">
      <dgm:prSet presAssocID="{DC1E3DF7-DA39-4DC3-B468-41B632CF8E54}" presName="parentNode" presStyleLbl="node1" presStyleIdx="1" presStyleCnt="2">
        <dgm:presLayoutVars>
          <dgm:chMax val="0"/>
          <dgm:bulletEnabled val="1"/>
        </dgm:presLayoutVars>
      </dgm:prSet>
      <dgm:spPr/>
    </dgm:pt>
    <dgm:pt modelId="{0B77BEEE-46F6-45A9-8E58-073A855253CE}" type="pres">
      <dgm:prSet presAssocID="{DC1E3DF7-DA39-4DC3-B468-41B632CF8E54}" presName="childNode" presStyleLbl="node1" presStyleIdx="1" presStyleCnt="2">
        <dgm:presLayoutVars>
          <dgm:bulletEnabled val="1"/>
        </dgm:presLayoutVars>
      </dgm:prSet>
      <dgm:spPr/>
    </dgm:pt>
  </dgm:ptLst>
  <dgm:cxnLst>
    <dgm:cxn modelId="{9D988604-C466-4148-A0D3-688136CEA153}" srcId="{F7E865F3-6E7D-4A26-AD46-F4482C43F157}" destId="{B46CB0D4-6DEF-40D4-AEB6-D324343128F2}" srcOrd="0" destOrd="0" parTransId="{67D8A4F2-935E-4F96-B91F-6631A9484773}" sibTransId="{E9CF1261-E0C2-46F6-8A8E-31E19AC68287}"/>
    <dgm:cxn modelId="{479E0808-C939-4968-9B26-532C604718FC}" type="presOf" srcId="{3756EE03-5DC2-4BA2-A34C-887D1DC626B6}" destId="{AE96B9EF-7854-4232-877E-5038303AB4C7}" srcOrd="0" destOrd="0" presId="urn:microsoft.com/office/officeart/2005/8/layout/hProcess7"/>
    <dgm:cxn modelId="{1869F30B-D12C-4627-B714-F5EA69B8D362}" srcId="{3756EE03-5DC2-4BA2-A34C-887D1DC626B6}" destId="{F7E865F3-6E7D-4A26-AD46-F4482C43F157}" srcOrd="0" destOrd="0" parTransId="{ED580C31-22CB-4B65-82BD-F58A553C440E}" sibTransId="{669BBAF9-7ED9-4101-B957-98C3FE13A296}"/>
    <dgm:cxn modelId="{4B8A5B19-41A0-44FA-AB30-DCC6A6DD877A}" type="presOf" srcId="{F7E865F3-6E7D-4A26-AD46-F4482C43F157}" destId="{1FFD9A36-48C6-457E-8661-3B7679729AB5}" srcOrd="0" destOrd="0" presId="urn:microsoft.com/office/officeart/2005/8/layout/hProcess7"/>
    <dgm:cxn modelId="{53A64F1E-FCA8-4BE1-8BE7-48093852A731}" type="presOf" srcId="{76F79BC2-3635-4D76-AF08-48805103B612}" destId="{0B77BEEE-46F6-45A9-8E58-073A855253CE}" srcOrd="0" destOrd="0" presId="urn:microsoft.com/office/officeart/2005/8/layout/hProcess7"/>
    <dgm:cxn modelId="{DFC09191-7640-495C-8FB2-B20708C58B05}" type="presOf" srcId="{F7E865F3-6E7D-4A26-AD46-F4482C43F157}" destId="{BA18358B-7F97-47A9-81D7-5B219DABEB5E}" srcOrd="1" destOrd="0" presId="urn:microsoft.com/office/officeart/2005/8/layout/hProcess7"/>
    <dgm:cxn modelId="{37593293-B2AC-4325-BDB0-E1F80B45ADD3}" type="presOf" srcId="{DC1E3DF7-DA39-4DC3-B468-41B632CF8E54}" destId="{2EC17267-6545-4FF6-B191-D45ED71CAB2A}" srcOrd="0" destOrd="0" presId="urn:microsoft.com/office/officeart/2005/8/layout/hProcess7"/>
    <dgm:cxn modelId="{B9189FA3-0DAD-4C15-A4E3-5DCEC05F35CF}" srcId="{F7E865F3-6E7D-4A26-AD46-F4482C43F157}" destId="{5237C50F-D299-4F86-B7AD-3A9632969EFC}" srcOrd="1" destOrd="0" parTransId="{0ECE46CB-5C01-46E6-9CC8-D1A3157088BE}" sibTransId="{7F0043CE-CB01-4C67-B442-D98A539E9988}"/>
    <dgm:cxn modelId="{E9E33CBC-9F2A-46F8-AA8C-37C8C7CD90F0}" srcId="{DC1E3DF7-DA39-4DC3-B468-41B632CF8E54}" destId="{76F79BC2-3635-4D76-AF08-48805103B612}" srcOrd="0" destOrd="0" parTransId="{C6557BB6-2FA4-4CBF-9F56-32931C09F877}" sibTransId="{66192321-50A7-43F6-9ABD-98DDC5A4A0E9}"/>
    <dgm:cxn modelId="{E017FDCC-2929-44CF-B615-EBC1562744E0}" type="presOf" srcId="{B46CB0D4-6DEF-40D4-AEB6-D324343128F2}" destId="{D9B0FAE3-EF41-4825-91FA-5FF160A69CA1}" srcOrd="0" destOrd="0" presId="urn:microsoft.com/office/officeart/2005/8/layout/hProcess7"/>
    <dgm:cxn modelId="{0D9DCAE4-1B2B-473B-92B5-BBDAEC05D2DE}" type="presOf" srcId="{DC1E3DF7-DA39-4DC3-B468-41B632CF8E54}" destId="{6242D4C2-FF32-4C0A-B34E-863A956DFD7F}" srcOrd="1" destOrd="0" presId="urn:microsoft.com/office/officeart/2005/8/layout/hProcess7"/>
    <dgm:cxn modelId="{992623F2-D014-4443-9813-A1355A3662D1}" srcId="{3756EE03-5DC2-4BA2-A34C-887D1DC626B6}" destId="{DC1E3DF7-DA39-4DC3-B468-41B632CF8E54}" srcOrd="1" destOrd="0" parTransId="{EF93A7D2-FF8D-4CC9-ACB6-7A28EDE66D3A}" sibTransId="{CBE2CF7E-5526-4B0E-89B2-E834DFF9D63F}"/>
    <dgm:cxn modelId="{32B6FBFC-8098-44D9-9FAE-4D600740D2E6}" type="presOf" srcId="{5237C50F-D299-4F86-B7AD-3A9632969EFC}" destId="{D9B0FAE3-EF41-4825-91FA-5FF160A69CA1}" srcOrd="0" destOrd="1" presId="urn:microsoft.com/office/officeart/2005/8/layout/hProcess7"/>
    <dgm:cxn modelId="{29CAAACB-EC29-44FE-9F8D-227FAC11761B}" type="presParOf" srcId="{AE96B9EF-7854-4232-877E-5038303AB4C7}" destId="{30DEB1FB-8613-45C4-BB00-872008EBD169}" srcOrd="0" destOrd="0" presId="urn:microsoft.com/office/officeart/2005/8/layout/hProcess7"/>
    <dgm:cxn modelId="{453FA0F3-FB93-4859-8546-74671745B760}" type="presParOf" srcId="{30DEB1FB-8613-45C4-BB00-872008EBD169}" destId="{1FFD9A36-48C6-457E-8661-3B7679729AB5}" srcOrd="0" destOrd="0" presId="urn:microsoft.com/office/officeart/2005/8/layout/hProcess7"/>
    <dgm:cxn modelId="{17131D06-67F4-4307-A9E2-F6050A31F668}" type="presParOf" srcId="{30DEB1FB-8613-45C4-BB00-872008EBD169}" destId="{BA18358B-7F97-47A9-81D7-5B219DABEB5E}" srcOrd="1" destOrd="0" presId="urn:microsoft.com/office/officeart/2005/8/layout/hProcess7"/>
    <dgm:cxn modelId="{D333FEE8-906B-4A33-951B-B2C55E1C7BEC}" type="presParOf" srcId="{30DEB1FB-8613-45C4-BB00-872008EBD169}" destId="{D9B0FAE3-EF41-4825-91FA-5FF160A69CA1}" srcOrd="2" destOrd="0" presId="urn:microsoft.com/office/officeart/2005/8/layout/hProcess7"/>
    <dgm:cxn modelId="{49C1AFCB-DF46-461E-AAEB-C030094609E0}" type="presParOf" srcId="{AE96B9EF-7854-4232-877E-5038303AB4C7}" destId="{F10B08BF-929D-4677-B5E1-BCDBF8C3ED15}" srcOrd="1" destOrd="0" presId="urn:microsoft.com/office/officeart/2005/8/layout/hProcess7"/>
    <dgm:cxn modelId="{9EB7995E-5DA4-4EDE-BBD5-364A6AFE5495}" type="presParOf" srcId="{AE96B9EF-7854-4232-877E-5038303AB4C7}" destId="{581F832D-F103-4097-AEC7-1359FA4E4F29}" srcOrd="2" destOrd="0" presId="urn:microsoft.com/office/officeart/2005/8/layout/hProcess7"/>
    <dgm:cxn modelId="{80B070DC-CB7A-4562-A4ED-57BE86E9880F}" type="presParOf" srcId="{581F832D-F103-4097-AEC7-1359FA4E4F29}" destId="{82429894-34F7-4F8A-B28B-F8AE33B385DE}" srcOrd="0" destOrd="0" presId="urn:microsoft.com/office/officeart/2005/8/layout/hProcess7"/>
    <dgm:cxn modelId="{8F32CD99-D2A1-422D-AA53-3EB7C72DE78E}" type="presParOf" srcId="{581F832D-F103-4097-AEC7-1359FA4E4F29}" destId="{A3787F28-0052-42CD-9D1C-576027BF1E3D}" srcOrd="1" destOrd="0" presId="urn:microsoft.com/office/officeart/2005/8/layout/hProcess7"/>
    <dgm:cxn modelId="{3CF96C44-17BC-4E7B-B139-FBE05667B431}" type="presParOf" srcId="{581F832D-F103-4097-AEC7-1359FA4E4F29}" destId="{523B6072-CB09-44B4-80FA-A658A177F694}" srcOrd="2" destOrd="0" presId="urn:microsoft.com/office/officeart/2005/8/layout/hProcess7"/>
    <dgm:cxn modelId="{769CA9BD-4257-4935-B4A4-B4CC6DEDBBF4}" type="presParOf" srcId="{AE96B9EF-7854-4232-877E-5038303AB4C7}" destId="{D1F1A809-A3DD-45F9-80CF-15DE83A1B59D}" srcOrd="3" destOrd="0" presId="urn:microsoft.com/office/officeart/2005/8/layout/hProcess7"/>
    <dgm:cxn modelId="{3B272FC1-3C71-4A49-A1E3-B595D7189401}" type="presParOf" srcId="{AE96B9EF-7854-4232-877E-5038303AB4C7}" destId="{815DE35C-A537-48F7-BB44-A21A3DC7D45E}" srcOrd="4" destOrd="0" presId="urn:microsoft.com/office/officeart/2005/8/layout/hProcess7"/>
    <dgm:cxn modelId="{82215026-6A01-4C82-8A3C-04C47F06CF10}" type="presParOf" srcId="{815DE35C-A537-48F7-BB44-A21A3DC7D45E}" destId="{2EC17267-6545-4FF6-B191-D45ED71CAB2A}" srcOrd="0" destOrd="0" presId="urn:microsoft.com/office/officeart/2005/8/layout/hProcess7"/>
    <dgm:cxn modelId="{15681B6A-28AA-4FBE-8FC3-BD7C276AD54C}" type="presParOf" srcId="{815DE35C-A537-48F7-BB44-A21A3DC7D45E}" destId="{6242D4C2-FF32-4C0A-B34E-863A956DFD7F}" srcOrd="1" destOrd="0" presId="urn:microsoft.com/office/officeart/2005/8/layout/hProcess7"/>
    <dgm:cxn modelId="{54626EBF-C4F1-4C55-A12F-91A791CD6C59}" type="presParOf" srcId="{815DE35C-A537-48F7-BB44-A21A3DC7D45E}" destId="{0B77BEEE-46F6-45A9-8E58-073A855253CE}"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D9A36-48C6-457E-8661-3B7679729AB5}">
      <dsp:nvSpPr>
        <dsp:cNvPr id="0" name=""/>
        <dsp:cNvSpPr/>
      </dsp:nvSpPr>
      <dsp:spPr>
        <a:xfrm>
          <a:off x="1521" y="0"/>
          <a:ext cx="3874033" cy="2434071"/>
        </a:xfrm>
        <a:prstGeom prst="roundRect">
          <a:avLst>
            <a:gd name="adj" fmla="val 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b="1" kern="1200" dirty="0"/>
            <a:t>UNIFICATION</a:t>
          </a:r>
        </a:p>
      </dsp:txBody>
      <dsp:txXfrm rot="16200000">
        <a:off x="-609044" y="610565"/>
        <a:ext cx="1995938" cy="774806"/>
      </dsp:txXfrm>
    </dsp:sp>
    <dsp:sp modelId="{D9B0FAE3-EF41-4825-91FA-5FF160A69CA1}">
      <dsp:nvSpPr>
        <dsp:cNvPr id="0" name=""/>
        <dsp:cNvSpPr/>
      </dsp:nvSpPr>
      <dsp:spPr>
        <a:xfrm>
          <a:off x="776327" y="0"/>
          <a:ext cx="2886154" cy="24340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a:t>Unification of the historical business systems and data structures</a:t>
          </a:r>
        </a:p>
        <a:p>
          <a:pPr marL="0" lvl="0" indent="0" algn="l" defTabSz="711200">
            <a:lnSpc>
              <a:spcPct val="90000"/>
            </a:lnSpc>
            <a:spcBef>
              <a:spcPct val="0"/>
            </a:spcBef>
            <a:spcAft>
              <a:spcPct val="35000"/>
            </a:spcAft>
            <a:buNone/>
          </a:pPr>
          <a:r>
            <a:rPr lang="en-US" sz="1600" kern="1200" dirty="0"/>
            <a:t>Standardization of data retention and naming conventions for Material Masters</a:t>
          </a:r>
        </a:p>
      </dsp:txBody>
      <dsp:txXfrm>
        <a:off x="776327" y="0"/>
        <a:ext cx="2886154" cy="2434071"/>
      </dsp:txXfrm>
    </dsp:sp>
    <dsp:sp modelId="{2EC17267-6545-4FF6-B191-D45ED71CAB2A}">
      <dsp:nvSpPr>
        <dsp:cNvPr id="0" name=""/>
        <dsp:cNvSpPr/>
      </dsp:nvSpPr>
      <dsp:spPr>
        <a:xfrm>
          <a:off x="4011145" y="0"/>
          <a:ext cx="3874033" cy="2434071"/>
        </a:xfrm>
        <a:prstGeom prst="roundRect">
          <a:avLst>
            <a:gd name="adj" fmla="val 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en-US" sz="2400" b="1" kern="1200" dirty="0"/>
            <a:t>FOUNDATION</a:t>
          </a:r>
        </a:p>
      </dsp:txBody>
      <dsp:txXfrm rot="16200000">
        <a:off x="3400579" y="610565"/>
        <a:ext cx="1995938" cy="774806"/>
      </dsp:txXfrm>
    </dsp:sp>
    <dsp:sp modelId="{A3787F28-0052-42CD-9D1C-576027BF1E3D}">
      <dsp:nvSpPr>
        <dsp:cNvPr id="0" name=""/>
        <dsp:cNvSpPr/>
      </dsp:nvSpPr>
      <dsp:spPr>
        <a:xfrm rot="5400000">
          <a:off x="3851736" y="1795206"/>
          <a:ext cx="357558" cy="581104"/>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77BEEE-46F6-45A9-8E58-073A855253CE}">
      <dsp:nvSpPr>
        <dsp:cNvPr id="0" name=""/>
        <dsp:cNvSpPr/>
      </dsp:nvSpPr>
      <dsp:spPr>
        <a:xfrm>
          <a:off x="4785952" y="0"/>
          <a:ext cx="2886154" cy="243407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en-US" sz="1600" kern="1200" dirty="0"/>
            <a:t>Establish the foundation for a single, global structure</a:t>
          </a:r>
        </a:p>
      </dsp:txBody>
      <dsp:txXfrm>
        <a:off x="4785952" y="0"/>
        <a:ext cx="2886154" cy="24340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B531173A-1EC8-7F44-8C30-92677BA60090}" type="datetimeFigureOut">
              <a:rPr lang="en-US" smtClean="0"/>
              <a:t>7/17/2019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E453010-651E-D949-9DAC-311027068C39}" type="slidenum">
              <a:rPr lang="en-US" smtClean="0"/>
              <a:t>‹#›</a:t>
            </a:fld>
            <a:endParaRPr lang="en-US"/>
          </a:p>
        </p:txBody>
      </p:sp>
    </p:spTree>
    <p:extLst>
      <p:ext uri="{BB962C8B-B14F-4D97-AF65-F5344CB8AC3E}">
        <p14:creationId xmlns:p14="http://schemas.microsoft.com/office/powerpoint/2010/main" val="3250610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solidFill>
                  <a:schemeClr val="tx1"/>
                </a:solidFill>
                <a:latin typeface="Gill Sans MT" pitchFamily="34" charset="0"/>
                <a:ea typeface="+mn-ea"/>
                <a:cs typeface="+mn-cs"/>
              </a:defRPr>
            </a:lvl1pPr>
          </a:lstStyle>
          <a:p>
            <a:pPr>
              <a:defRPr/>
            </a:pPr>
            <a:endParaRPr lang="en-US"/>
          </a:p>
        </p:txBody>
      </p:sp>
      <p:sp>
        <p:nvSpPr>
          <p:cNvPr id="32771"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solidFill>
                  <a:schemeClr val="tx1"/>
                </a:solidFill>
                <a:latin typeface="Gill Sans MT" pitchFamily="34" charset="0"/>
                <a:ea typeface="+mn-ea"/>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32773"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solidFill>
                  <a:schemeClr val="tx1"/>
                </a:solidFill>
                <a:latin typeface="Gill Sans MT" pitchFamily="34" charset="0"/>
                <a:ea typeface="+mn-ea"/>
                <a:cs typeface="+mn-cs"/>
              </a:defRPr>
            </a:lvl1pPr>
          </a:lstStyle>
          <a:p>
            <a:pPr>
              <a:defRPr/>
            </a:pPr>
            <a:endParaRPr lang="en-US"/>
          </a:p>
        </p:txBody>
      </p:sp>
      <p:sp>
        <p:nvSpPr>
          <p:cNvPr id="32775"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solidFill>
                  <a:schemeClr val="tx1"/>
                </a:solidFill>
              </a:defRPr>
            </a:lvl1pPr>
          </a:lstStyle>
          <a:p>
            <a:pPr>
              <a:defRPr/>
            </a:pPr>
            <a:fld id="{87CA816D-1088-0346-9F1B-A196EA7C604E}" type="slidenum">
              <a:rPr lang="en-US"/>
              <a:pPr>
                <a:defRPr/>
              </a:pPr>
              <a:t>‹#›</a:t>
            </a:fld>
            <a:endParaRPr lang="en-US"/>
          </a:p>
        </p:txBody>
      </p:sp>
    </p:spTree>
    <p:extLst>
      <p:ext uri="{BB962C8B-B14F-4D97-AF65-F5344CB8AC3E}">
        <p14:creationId xmlns:p14="http://schemas.microsoft.com/office/powerpoint/2010/main" val="3474993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CA816D-1088-0346-9F1B-A196EA7C604E}" type="slidenum">
              <a:rPr lang="en-US" smtClean="0"/>
              <a:pPr>
                <a:defRPr/>
              </a:pPr>
              <a:t>1</a:t>
            </a:fld>
            <a:endParaRPr lang="en-US"/>
          </a:p>
        </p:txBody>
      </p:sp>
    </p:spTree>
    <p:extLst>
      <p:ext uri="{BB962C8B-B14F-4D97-AF65-F5344CB8AC3E}">
        <p14:creationId xmlns:p14="http://schemas.microsoft.com/office/powerpoint/2010/main" val="2400022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CA816D-1088-0346-9F1B-A196EA7C604E}" type="slidenum">
              <a:rPr lang="en-US" smtClean="0"/>
              <a:pPr>
                <a:defRPr/>
              </a:pPr>
              <a:t>10</a:t>
            </a:fld>
            <a:endParaRPr lang="en-US"/>
          </a:p>
        </p:txBody>
      </p:sp>
    </p:spTree>
    <p:extLst>
      <p:ext uri="{BB962C8B-B14F-4D97-AF65-F5344CB8AC3E}">
        <p14:creationId xmlns:p14="http://schemas.microsoft.com/office/powerpoint/2010/main" val="3071248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CA816D-1088-0346-9F1B-A196EA7C604E}" type="slidenum">
              <a:rPr lang="en-US" smtClean="0"/>
              <a:pPr>
                <a:defRPr/>
              </a:pPr>
              <a:t>11</a:t>
            </a:fld>
            <a:endParaRPr lang="en-US"/>
          </a:p>
        </p:txBody>
      </p:sp>
    </p:spTree>
    <p:extLst>
      <p:ext uri="{BB962C8B-B14F-4D97-AF65-F5344CB8AC3E}">
        <p14:creationId xmlns:p14="http://schemas.microsoft.com/office/powerpoint/2010/main" val="223530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CA816D-1088-0346-9F1B-A196EA7C604E}" type="slidenum">
              <a:rPr lang="en-US" smtClean="0"/>
              <a:pPr>
                <a:defRPr/>
              </a:pPr>
              <a:t>12</a:t>
            </a:fld>
            <a:endParaRPr lang="en-US"/>
          </a:p>
        </p:txBody>
      </p:sp>
    </p:spTree>
    <p:extLst>
      <p:ext uri="{BB962C8B-B14F-4D97-AF65-F5344CB8AC3E}">
        <p14:creationId xmlns:p14="http://schemas.microsoft.com/office/powerpoint/2010/main" val="4033345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CA816D-1088-0346-9F1B-A196EA7C604E}" type="slidenum">
              <a:rPr lang="en-US" smtClean="0"/>
              <a:pPr>
                <a:defRPr/>
              </a:pPr>
              <a:t>13</a:t>
            </a:fld>
            <a:endParaRPr lang="en-US"/>
          </a:p>
        </p:txBody>
      </p:sp>
    </p:spTree>
    <p:extLst>
      <p:ext uri="{BB962C8B-B14F-4D97-AF65-F5344CB8AC3E}">
        <p14:creationId xmlns:p14="http://schemas.microsoft.com/office/powerpoint/2010/main" val="1092488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CA816D-1088-0346-9F1B-A196EA7C604E}" type="slidenum">
              <a:rPr lang="en-US" smtClean="0"/>
              <a:pPr>
                <a:defRPr/>
              </a:pPr>
              <a:t>14</a:t>
            </a:fld>
            <a:endParaRPr lang="en-US"/>
          </a:p>
        </p:txBody>
      </p:sp>
    </p:spTree>
    <p:extLst>
      <p:ext uri="{BB962C8B-B14F-4D97-AF65-F5344CB8AC3E}">
        <p14:creationId xmlns:p14="http://schemas.microsoft.com/office/powerpoint/2010/main" val="2820669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CA816D-1088-0346-9F1B-A196EA7C604E}" type="slidenum">
              <a:rPr lang="en-US" smtClean="0"/>
              <a:pPr>
                <a:defRPr/>
              </a:pPr>
              <a:t>15</a:t>
            </a:fld>
            <a:endParaRPr lang="en-US"/>
          </a:p>
        </p:txBody>
      </p:sp>
    </p:spTree>
    <p:extLst>
      <p:ext uri="{BB962C8B-B14F-4D97-AF65-F5344CB8AC3E}">
        <p14:creationId xmlns:p14="http://schemas.microsoft.com/office/powerpoint/2010/main" val="1652900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CA816D-1088-0346-9F1B-A196EA7C604E}" type="slidenum">
              <a:rPr lang="en-US" smtClean="0"/>
              <a:pPr>
                <a:defRPr/>
              </a:pPr>
              <a:t>17</a:t>
            </a:fld>
            <a:endParaRPr lang="en-US"/>
          </a:p>
        </p:txBody>
      </p:sp>
    </p:spTree>
    <p:extLst>
      <p:ext uri="{BB962C8B-B14F-4D97-AF65-F5344CB8AC3E}">
        <p14:creationId xmlns:p14="http://schemas.microsoft.com/office/powerpoint/2010/main" val="318735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Calibri" panose="020F0502020204030204" pitchFamily="34" charset="0"/>
                <a:cs typeface="Calibri" panose="020F0502020204030204" pitchFamily="34" charset="0"/>
              </a:rPr>
              <a:t>The </a:t>
            </a:r>
            <a:r>
              <a:rPr lang="en-US" sz="1200" b="1" dirty="0">
                <a:latin typeface="Calibri" panose="020F0502020204030204" pitchFamily="34" charset="0"/>
                <a:cs typeface="Calibri" panose="020F0502020204030204" pitchFamily="34" charset="0"/>
              </a:rPr>
              <a:t>Olin Corporation</a:t>
            </a:r>
            <a:r>
              <a:rPr lang="en-US" sz="1200" dirty="0">
                <a:latin typeface="Calibri" panose="020F0502020204030204" pitchFamily="34" charset="0"/>
                <a:cs typeface="Calibri" panose="020F0502020204030204" pitchFamily="34" charset="0"/>
              </a:rPr>
              <a:t> is an American manufacturer of ammunition, chlorine, and sodium hydroxide. Based in Clayton, Missouri, it traces its roots to two companies, both founded in 1892: Franklin W. Olin's "Equitable Powder Company" and the "Mathieson Alkali Works". The company became the Olin Corporation in 1969, and began to sell off many of its acquired businesses. In October 2015, Olin acquired Dow Chemical’s US Gulf Coast </a:t>
            </a:r>
            <a:r>
              <a:rPr lang="en-US" sz="1200" dirty="0" err="1">
                <a:latin typeface="Calibri" panose="020F0502020204030204" pitchFamily="34" charset="0"/>
                <a:cs typeface="Calibri" panose="020F0502020204030204" pitchFamily="34" charset="0"/>
              </a:rPr>
              <a:t>Chlor</a:t>
            </a:r>
            <a:r>
              <a:rPr lang="en-US" sz="1200" dirty="0">
                <a:latin typeface="Calibri" panose="020F0502020204030204" pitchFamily="34" charset="0"/>
                <a:cs typeface="Calibri" panose="020F0502020204030204" pitchFamily="34" charset="0"/>
              </a:rPr>
              <a:t> Alkali, Global Chlorinated Organics, and Global  Epoxy businesses.  Across the globe, the businesses and facilities have multiple business systems each with different data structures and naming conventions. A key success factor in achieving the expected benefits is standardizing on a common platform with common business processes, structure and naming convention for their Master Data.</a:t>
            </a:r>
          </a:p>
          <a:p>
            <a:endParaRPr lang="en-US" dirty="0"/>
          </a:p>
        </p:txBody>
      </p:sp>
      <p:sp>
        <p:nvSpPr>
          <p:cNvPr id="4" name="Slide Number Placeholder 3"/>
          <p:cNvSpPr>
            <a:spLocks noGrp="1"/>
          </p:cNvSpPr>
          <p:nvPr>
            <p:ph type="sldNum" sz="quarter" idx="5"/>
          </p:nvPr>
        </p:nvSpPr>
        <p:spPr/>
        <p:txBody>
          <a:bodyPr/>
          <a:lstStyle/>
          <a:p>
            <a:pPr>
              <a:defRPr/>
            </a:pPr>
            <a:fld id="{87CA816D-1088-0346-9F1B-A196EA7C604E}" type="slidenum">
              <a:rPr lang="en-US" smtClean="0"/>
              <a:pPr>
                <a:defRPr/>
              </a:pPr>
              <a:t>2</a:t>
            </a:fld>
            <a:endParaRPr lang="en-US"/>
          </a:p>
        </p:txBody>
      </p:sp>
    </p:spTree>
    <p:extLst>
      <p:ext uri="{BB962C8B-B14F-4D97-AF65-F5344CB8AC3E}">
        <p14:creationId xmlns:p14="http://schemas.microsoft.com/office/powerpoint/2010/main" val="150698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CA816D-1088-0346-9F1B-A196EA7C604E}" type="slidenum">
              <a:rPr lang="en-US" smtClean="0"/>
              <a:pPr>
                <a:defRPr/>
              </a:pPr>
              <a:t>3</a:t>
            </a:fld>
            <a:endParaRPr lang="en-US"/>
          </a:p>
        </p:txBody>
      </p:sp>
    </p:spTree>
    <p:extLst>
      <p:ext uri="{BB962C8B-B14F-4D97-AF65-F5344CB8AC3E}">
        <p14:creationId xmlns:p14="http://schemas.microsoft.com/office/powerpoint/2010/main" val="272861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Utopia brings a unique value proposition to SAP customers to drive an overall data and data governance strategy to accelerate and lower the cost of their digital transformation - while enabling the intelligent enterprise. We see data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E37285-E0D1-4300-A105-DE305D121D2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9037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happy clients located all over the world, and a global </a:t>
            </a:r>
            <a:r>
              <a:rPr lang="en-US" sz="1200" kern="1200" dirty="0">
                <a:solidFill>
                  <a:schemeClr val="tx1"/>
                </a:solidFill>
                <a:effectLst/>
                <a:latin typeface="+mn-lt"/>
                <a:ea typeface="+mn-ea"/>
                <a:cs typeface="+mn-cs"/>
              </a:rPr>
              <a:t>team, comprised of over 200 experienced data practitioners who are experts in legacy and source system environments and the SAP landscape.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EE37285-E0D1-4300-A105-DE305D121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101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CA816D-1088-0346-9F1B-A196EA7C604E}" type="slidenum">
              <a:rPr lang="en-US" smtClean="0"/>
              <a:pPr>
                <a:defRPr/>
              </a:pPr>
              <a:t>6</a:t>
            </a:fld>
            <a:endParaRPr lang="en-US"/>
          </a:p>
        </p:txBody>
      </p:sp>
    </p:spTree>
    <p:extLst>
      <p:ext uri="{BB962C8B-B14F-4D97-AF65-F5344CB8AC3E}">
        <p14:creationId xmlns:p14="http://schemas.microsoft.com/office/powerpoint/2010/main" val="598666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CA816D-1088-0346-9F1B-A196EA7C604E}" type="slidenum">
              <a:rPr lang="en-US" smtClean="0"/>
              <a:pPr>
                <a:defRPr/>
              </a:pPr>
              <a:t>7</a:t>
            </a:fld>
            <a:endParaRPr lang="en-US"/>
          </a:p>
        </p:txBody>
      </p:sp>
    </p:spTree>
    <p:extLst>
      <p:ext uri="{BB962C8B-B14F-4D97-AF65-F5344CB8AC3E}">
        <p14:creationId xmlns:p14="http://schemas.microsoft.com/office/powerpoint/2010/main" val="4226110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CA816D-1088-0346-9F1B-A196EA7C604E}" type="slidenum">
              <a:rPr lang="en-US" smtClean="0"/>
              <a:pPr>
                <a:defRPr/>
              </a:pPr>
              <a:t>8</a:t>
            </a:fld>
            <a:endParaRPr lang="en-US"/>
          </a:p>
        </p:txBody>
      </p:sp>
    </p:spTree>
    <p:extLst>
      <p:ext uri="{BB962C8B-B14F-4D97-AF65-F5344CB8AC3E}">
        <p14:creationId xmlns:p14="http://schemas.microsoft.com/office/powerpoint/2010/main" val="367151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CA816D-1088-0346-9F1B-A196EA7C604E}" type="slidenum">
              <a:rPr lang="en-US" smtClean="0"/>
              <a:pPr>
                <a:defRPr/>
              </a:pPr>
              <a:t>9</a:t>
            </a:fld>
            <a:endParaRPr lang="en-US"/>
          </a:p>
        </p:txBody>
      </p:sp>
    </p:spTree>
    <p:extLst>
      <p:ext uri="{BB962C8B-B14F-4D97-AF65-F5344CB8AC3E}">
        <p14:creationId xmlns:p14="http://schemas.microsoft.com/office/powerpoint/2010/main" val="348371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C321-B047-46F4-81F6-ECA456B2D34B}"/>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939C7416-E6BC-4AD4-AB31-81EC7EFE5F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73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mp; Bullets Slide">
    <p:spTree>
      <p:nvGrpSpPr>
        <p:cNvPr id="1" name=""/>
        <p:cNvGrpSpPr/>
        <p:nvPr/>
      </p:nvGrpSpPr>
      <p:grpSpPr>
        <a:xfrm>
          <a:off x="0" y="0"/>
          <a:ext cx="0" cy="0"/>
          <a:chOff x="0" y="0"/>
          <a:chExt cx="0" cy="0"/>
        </a:xfrm>
      </p:grpSpPr>
      <p:pic>
        <p:nvPicPr>
          <p:cNvPr id="2" name="Picture 1" descr="2018_AC_PPT_16-9_SPEAKER_v24.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195" y="-25757"/>
            <a:ext cx="9176195" cy="5169257"/>
          </a:xfrm>
          <a:prstGeom prst="rect">
            <a:avLst/>
          </a:prstGeom>
        </p:spPr>
      </p:pic>
      <p:sp>
        <p:nvSpPr>
          <p:cNvPr id="3" name="Title 1">
            <a:extLst>
              <a:ext uri="{FF2B5EF4-FFF2-40B4-BE49-F238E27FC236}">
                <a16:creationId xmlns:a16="http://schemas.microsoft.com/office/drawing/2014/main" id="{E310257A-4B53-487D-996F-1BCCF81D7B92}"/>
              </a:ext>
            </a:extLst>
          </p:cNvPr>
          <p:cNvSpPr>
            <a:spLocks noGrp="1"/>
          </p:cNvSpPr>
          <p:nvPr>
            <p:ph type="title" hasCustomPrompt="1"/>
          </p:nvPr>
        </p:nvSpPr>
        <p:spPr>
          <a:xfrm>
            <a:off x="628650" y="274639"/>
            <a:ext cx="7886700" cy="639762"/>
          </a:xfrm>
          <a:prstGeom prst="rect">
            <a:avLst/>
          </a:prstGeom>
        </p:spPr>
        <p:txBody>
          <a:bodyPr/>
          <a:lstStyle>
            <a:lvl1pPr>
              <a:defRPr b="0">
                <a:solidFill>
                  <a:srgbClr val="78BE20"/>
                </a:solidFill>
              </a:defRPr>
            </a:lvl1pPr>
          </a:lstStyle>
          <a:p>
            <a:r>
              <a:rPr lang="en-US" dirty="0"/>
              <a:t>Click to add title</a:t>
            </a:r>
          </a:p>
        </p:txBody>
      </p:sp>
      <p:sp>
        <p:nvSpPr>
          <p:cNvPr id="4" name="TextBox 3">
            <a:extLst>
              <a:ext uri="{FF2B5EF4-FFF2-40B4-BE49-F238E27FC236}">
                <a16:creationId xmlns:a16="http://schemas.microsoft.com/office/drawing/2014/main" id="{1E03EC69-E441-4C47-8563-EB2E9FD0C994}"/>
              </a:ext>
            </a:extLst>
          </p:cNvPr>
          <p:cNvSpPr txBox="1"/>
          <p:nvPr userDrawn="1"/>
        </p:nvSpPr>
        <p:spPr>
          <a:xfrm>
            <a:off x="348096" y="2651950"/>
            <a:ext cx="7886700" cy="2275609"/>
          </a:xfrm>
          <a:prstGeom prst="rect">
            <a:avLst/>
          </a:prstGeom>
        </p:spPr>
        <p:txBody>
          <a:bodyPr wrap="square" rtlCol="0">
            <a:spAutoFit/>
          </a:bodyPr>
          <a:lstStyle/>
          <a:p>
            <a:endParaRPr lang="en-US" dirty="0"/>
          </a:p>
        </p:txBody>
      </p:sp>
      <p:sp>
        <p:nvSpPr>
          <p:cNvPr id="8" name="Text Placeholder 7">
            <a:extLst>
              <a:ext uri="{FF2B5EF4-FFF2-40B4-BE49-F238E27FC236}">
                <a16:creationId xmlns:a16="http://schemas.microsoft.com/office/drawing/2014/main" id="{05B3096F-9AB8-471D-BE43-5DBF77DC635F}"/>
              </a:ext>
            </a:extLst>
          </p:cNvPr>
          <p:cNvSpPr>
            <a:spLocks noGrp="1"/>
          </p:cNvSpPr>
          <p:nvPr>
            <p:ph type="body" sz="quarter" idx="10" hasCustomPrompt="1"/>
          </p:nvPr>
        </p:nvSpPr>
        <p:spPr>
          <a:xfrm>
            <a:off x="628650" y="1235360"/>
            <a:ext cx="7886699" cy="1887537"/>
          </a:xfrm>
          <a:prstGeom prst="rect">
            <a:avLst/>
          </a:prstGeom>
        </p:spPr>
        <p:txBody>
          <a:bodyPr/>
          <a:lstStyle>
            <a:lvl1pPr marL="342900" indent="-342900">
              <a:buClr>
                <a:srgbClr val="78BE20"/>
              </a:buClr>
              <a:buFont typeface="Arial" panose="020B0604020202020204" pitchFamily="34" charset="0"/>
              <a:buChar char="•"/>
              <a:defRPr/>
            </a:lvl1pPr>
            <a:lvl2pPr marL="831850" indent="-285750">
              <a:buClr>
                <a:srgbClr val="78BE20"/>
              </a:buClr>
              <a:buFont typeface="Arial" panose="020B0604020202020204" pitchFamily="34" charset="0"/>
              <a:buChar char="•"/>
              <a:defRPr/>
            </a:lvl2pPr>
            <a:lvl3pPr marL="1143000" indent="-228600">
              <a:buClr>
                <a:srgbClr val="78BE20"/>
              </a:buClr>
              <a:buFont typeface="Arial" panose="020B0604020202020204" pitchFamily="34" charset="0"/>
              <a:buChar char="•"/>
              <a:defRPr/>
            </a:lvl3pPr>
            <a:lvl4pPr marL="1600200" indent="-228600">
              <a:buClr>
                <a:srgbClr val="78BE20"/>
              </a:buClr>
              <a:buFont typeface="Arial" panose="020B0604020202020204" pitchFamily="34" charset="0"/>
              <a:buChar char="•"/>
              <a:defRPr/>
            </a:lvl4pPr>
            <a:lvl5pPr marL="2057400" indent="-228600">
              <a:buClr>
                <a:srgbClr val="78BE20"/>
              </a:buClr>
              <a:buFont typeface="Arial" panose="020B0604020202020204" pitchFamily="34" charset="0"/>
              <a:buChar char="•"/>
              <a:defRPr/>
            </a:lvl5pPr>
          </a:lstStyle>
          <a:p>
            <a:pPr lvl="0"/>
            <a:r>
              <a:rPr lang="en-US" dirty="0"/>
              <a:t>Bullet 1</a:t>
            </a:r>
          </a:p>
          <a:p>
            <a:pPr lvl="0"/>
            <a:r>
              <a:rPr lang="en-US" dirty="0"/>
              <a:t>Bullet 2</a:t>
            </a:r>
          </a:p>
          <a:p>
            <a:pPr lvl="0"/>
            <a:r>
              <a:rPr lang="en-US" dirty="0"/>
              <a:t>Bullet 3</a:t>
            </a:r>
          </a:p>
          <a:p>
            <a:pPr lvl="1"/>
            <a:endParaRPr lang="en-US" dirty="0"/>
          </a:p>
        </p:txBody>
      </p:sp>
    </p:spTree>
    <p:extLst>
      <p:ext uri="{BB962C8B-B14F-4D97-AF65-F5344CB8AC3E}">
        <p14:creationId xmlns:p14="http://schemas.microsoft.com/office/powerpoint/2010/main" val="118065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5BAAE-B34A-499E-91A9-DD9C66B2841F}"/>
              </a:ext>
            </a:extLst>
          </p:cNvPr>
          <p:cNvSpPr>
            <a:spLocks noGrp="1"/>
          </p:cNvSpPr>
          <p:nvPr>
            <p:ph type="title" hasCustomPrompt="1"/>
          </p:nvPr>
        </p:nvSpPr>
        <p:spPr>
          <a:xfrm>
            <a:off x="623888" y="1282700"/>
            <a:ext cx="7886700" cy="2139950"/>
          </a:xfrm>
        </p:spPr>
        <p:txBody>
          <a:bodyPr anchor="b"/>
          <a:lstStyle>
            <a:lvl1pPr>
              <a:defRPr sz="6000"/>
            </a:lvl1pPr>
          </a:lstStyle>
          <a:p>
            <a:r>
              <a:rPr lang="en-US" dirty="0"/>
              <a:t>Click to edit title</a:t>
            </a:r>
          </a:p>
        </p:txBody>
      </p:sp>
      <p:sp>
        <p:nvSpPr>
          <p:cNvPr id="3" name="Text Placeholder 2">
            <a:extLst>
              <a:ext uri="{FF2B5EF4-FFF2-40B4-BE49-F238E27FC236}">
                <a16:creationId xmlns:a16="http://schemas.microsoft.com/office/drawing/2014/main" id="{8AF00D11-4706-493E-9E74-02B3F2B391CC}"/>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5460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0A8D-0B91-489A-A872-E930902D4013}"/>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9D3EAFA5-7234-4404-98EE-F002D1756BBA}"/>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E47136-F8F1-4BC9-8AB5-03D5925290B9}"/>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231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F777-A116-497F-ACF4-912CE54D97CE}"/>
              </a:ext>
            </a:extLst>
          </p:cNvPr>
          <p:cNvSpPr>
            <a:spLocks noGrp="1"/>
          </p:cNvSpPr>
          <p:nvPr>
            <p:ph type="title" hasCustomPrompt="1"/>
          </p:nvPr>
        </p:nvSpPr>
        <p:spPr>
          <a:xfrm>
            <a:off x="630238" y="274638"/>
            <a:ext cx="7886700" cy="993775"/>
          </a:xfrm>
        </p:spPr>
        <p:txBody>
          <a:bodyPr/>
          <a:lstStyle/>
          <a:p>
            <a:r>
              <a:rPr lang="en-US" dirty="0"/>
              <a:t>Click to edit title</a:t>
            </a:r>
          </a:p>
        </p:txBody>
      </p:sp>
      <p:sp>
        <p:nvSpPr>
          <p:cNvPr id="3" name="Text Placeholder 2">
            <a:extLst>
              <a:ext uri="{FF2B5EF4-FFF2-40B4-BE49-F238E27FC236}">
                <a16:creationId xmlns:a16="http://schemas.microsoft.com/office/drawing/2014/main" id="{04179444-F629-4B53-BB31-557E7D567CA9}"/>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06029D3-74CD-4E52-BF3A-344384BE18A5}"/>
              </a:ext>
            </a:extLst>
          </p:cNvPr>
          <p:cNvSpPr>
            <a:spLocks noGrp="1"/>
          </p:cNvSpPr>
          <p:nvPr>
            <p:ph sz="half" idx="2"/>
          </p:nvPr>
        </p:nvSpPr>
        <p:spPr>
          <a:xfrm>
            <a:off x="630238" y="1879600"/>
            <a:ext cx="3868737" cy="27622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579D807-A8A3-4DB9-91E2-E4D5FB911291}"/>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29ECD3-D343-44B3-9F7B-14E347C2CE92}"/>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658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5AA1-080F-44A7-8C2F-1DACCD1994DA}"/>
              </a:ext>
            </a:extLst>
          </p:cNvPr>
          <p:cNvSpPr>
            <a:spLocks noGrp="1"/>
          </p:cNvSpPr>
          <p:nvPr>
            <p:ph type="title" hasCustomPrompt="1"/>
          </p:nvPr>
        </p:nvSpPr>
        <p:spPr/>
        <p:txBody>
          <a:bodyPr/>
          <a:lstStyle/>
          <a:p>
            <a:r>
              <a:rPr lang="en-US" dirty="0"/>
              <a:t>Click to edit title style</a:t>
            </a:r>
          </a:p>
        </p:txBody>
      </p:sp>
    </p:spTree>
    <p:extLst>
      <p:ext uri="{BB962C8B-B14F-4D97-AF65-F5344CB8AC3E}">
        <p14:creationId xmlns:p14="http://schemas.microsoft.com/office/powerpoint/2010/main" val="3654902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02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73ECE-14DB-4BCC-AE69-99D1FAD1A2B6}"/>
              </a:ext>
            </a:extLst>
          </p:cNvPr>
          <p:cNvSpPr>
            <a:spLocks noGrp="1"/>
          </p:cNvSpPr>
          <p:nvPr>
            <p:ph type="title" hasCustomPrompt="1"/>
          </p:nvPr>
        </p:nvSpPr>
        <p:spPr>
          <a:xfrm>
            <a:off x="630238" y="342900"/>
            <a:ext cx="2949575" cy="1200150"/>
          </a:xfrm>
        </p:spPr>
        <p:txBody>
          <a:bodyPr anchor="b"/>
          <a:lstStyle>
            <a:lvl1pPr>
              <a:defRPr sz="3200"/>
            </a:lvl1pPr>
          </a:lstStyle>
          <a:p>
            <a:r>
              <a:rPr lang="en-US" dirty="0"/>
              <a:t>Click to edit title</a:t>
            </a:r>
          </a:p>
        </p:txBody>
      </p:sp>
      <p:sp>
        <p:nvSpPr>
          <p:cNvPr id="3" name="Content Placeholder 2">
            <a:extLst>
              <a:ext uri="{FF2B5EF4-FFF2-40B4-BE49-F238E27FC236}">
                <a16:creationId xmlns:a16="http://schemas.microsoft.com/office/drawing/2014/main" id="{76907414-E300-487C-B87B-69422FE66ACC}"/>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942109-D9A9-41D1-ADAE-2EE4F3C1EF3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07553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0FEC-BEAC-4DB9-8C39-C4FB6A150F1D}"/>
              </a:ext>
            </a:extLst>
          </p:cNvPr>
          <p:cNvSpPr>
            <a:spLocks noGrp="1"/>
          </p:cNvSpPr>
          <p:nvPr>
            <p:ph type="title" hasCustomPrompt="1"/>
          </p:nvPr>
        </p:nvSpPr>
        <p:spPr>
          <a:xfrm>
            <a:off x="630238" y="342900"/>
            <a:ext cx="2949575" cy="1200150"/>
          </a:xfrm>
        </p:spPr>
        <p:txBody>
          <a:bodyPr anchor="b"/>
          <a:lstStyle>
            <a:lvl1pPr>
              <a:defRPr sz="3200"/>
            </a:lvl1pPr>
          </a:lstStyle>
          <a:p>
            <a:r>
              <a:rPr lang="en-US" dirty="0"/>
              <a:t>Click to edit title</a:t>
            </a:r>
          </a:p>
        </p:txBody>
      </p:sp>
      <p:sp>
        <p:nvSpPr>
          <p:cNvPr id="3" name="Picture Placeholder 2">
            <a:extLst>
              <a:ext uri="{FF2B5EF4-FFF2-40B4-BE49-F238E27FC236}">
                <a16:creationId xmlns:a16="http://schemas.microsoft.com/office/drawing/2014/main" id="{1DF27EC8-0614-4768-88CA-9A85BA106FAD}"/>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734024-5F94-4A26-A0F2-518A51063F9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01489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E2DC3-2BDA-4D73-A67A-EF517A95BA92}"/>
              </a:ext>
            </a:extLst>
          </p:cNvPr>
          <p:cNvSpPr>
            <a:spLocks noGrp="1"/>
          </p:cNvSpPr>
          <p:nvPr>
            <p:ph type="title" hasCustomPrompt="1"/>
          </p:nvPr>
        </p:nvSpPr>
        <p:spPr>
          <a:xfrm>
            <a:off x="628650" y="274639"/>
            <a:ext cx="7886700" cy="639762"/>
          </a:xfrm>
          <a:prstGeom prst="rect">
            <a:avLst/>
          </a:prstGeom>
        </p:spPr>
        <p:txBody>
          <a:bodyPr/>
          <a:lstStyle>
            <a:lvl1pPr>
              <a:defRPr b="0">
                <a:solidFill>
                  <a:srgbClr val="78BE20"/>
                </a:solidFill>
              </a:defRPr>
            </a:lvl1pPr>
          </a:lstStyle>
          <a:p>
            <a:r>
              <a:rPr lang="en-US" dirty="0"/>
              <a:t>Click to edit title</a:t>
            </a:r>
          </a:p>
        </p:txBody>
      </p:sp>
    </p:spTree>
    <p:extLst>
      <p:ext uri="{BB962C8B-B14F-4D97-AF65-F5344CB8AC3E}">
        <p14:creationId xmlns:p14="http://schemas.microsoft.com/office/powerpoint/2010/main" val="354340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generated with very high confidence">
            <a:extLst>
              <a:ext uri="{FF2B5EF4-FFF2-40B4-BE49-F238E27FC236}">
                <a16:creationId xmlns:a16="http://schemas.microsoft.com/office/drawing/2014/main" id="{FBB9D754-8C5F-4C17-BFBA-8A462D048631}"/>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11051" y="0"/>
            <a:ext cx="9121898" cy="5143500"/>
          </a:xfrm>
          <a:prstGeom prst="rect">
            <a:avLst/>
          </a:prstGeom>
        </p:spPr>
      </p:pic>
      <p:sp>
        <p:nvSpPr>
          <p:cNvPr id="2" name="Title Placeholder 1">
            <a:extLst>
              <a:ext uri="{FF2B5EF4-FFF2-40B4-BE49-F238E27FC236}">
                <a16:creationId xmlns:a16="http://schemas.microsoft.com/office/drawing/2014/main" id="{5B9B08E5-F142-4DFF-AB66-0104B05121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title</a:t>
            </a:r>
          </a:p>
        </p:txBody>
      </p:sp>
      <p:sp>
        <p:nvSpPr>
          <p:cNvPr id="3" name="Text Placeholder 2">
            <a:extLst>
              <a:ext uri="{FF2B5EF4-FFF2-40B4-BE49-F238E27FC236}">
                <a16:creationId xmlns:a16="http://schemas.microsoft.com/office/drawing/2014/main" id="{AE795D65-EBDC-4D7E-9214-F91249F375DA}"/>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459028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txStyles>
    <p:titleStyle>
      <a:lvl1pPr algn="l" defTabSz="914400" rtl="0" eaLnBrk="1" latinLnBrk="0" hangingPunct="1">
        <a:lnSpc>
          <a:spcPct val="90000"/>
        </a:lnSpc>
        <a:spcBef>
          <a:spcPct val="0"/>
        </a:spcBef>
        <a:buNone/>
        <a:defRPr sz="3400" b="1" kern="1200">
          <a:solidFill>
            <a:srgbClr val="78BE2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8BE2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78BE2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78BE2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78BE2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78BE2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2018_AC_PPT_16-9_SPEAKER_v24.jp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1056" y="-1"/>
            <a:ext cx="9176195" cy="5169257"/>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2" r:id="rId2"/>
  </p:sldLayoutIdLst>
  <p:hf hdr="0" ftr="0" dt="0"/>
  <p:txStyles>
    <p:titleStyle>
      <a:lvl1pPr algn="l" rtl="0" eaLnBrk="0" fontAlgn="base" hangingPunct="0">
        <a:spcBef>
          <a:spcPct val="0"/>
        </a:spcBef>
        <a:spcAft>
          <a:spcPct val="0"/>
        </a:spcAft>
        <a:defRPr sz="3400" b="1" spc="50">
          <a:solidFill>
            <a:schemeClr val="bg1"/>
          </a:solidFill>
          <a:latin typeface="Calibri"/>
          <a:ea typeface="MS PGothic" pitchFamily="34" charset="-128"/>
          <a:cs typeface="Calibri"/>
        </a:defRPr>
      </a:lvl1pPr>
      <a:lvl2pPr algn="l" rtl="0" eaLnBrk="0" fontAlgn="base" hangingPunct="0">
        <a:spcBef>
          <a:spcPct val="0"/>
        </a:spcBef>
        <a:spcAft>
          <a:spcPct val="0"/>
        </a:spcAft>
        <a:defRPr sz="3400" b="1">
          <a:solidFill>
            <a:schemeClr val="bg1"/>
          </a:solidFill>
          <a:latin typeface="Calibri" pitchFamily="34" charset="0"/>
          <a:ea typeface="MS PGothic" pitchFamily="34" charset="-128"/>
          <a:cs typeface="Calibri" pitchFamily="34" charset="0"/>
        </a:defRPr>
      </a:lvl2pPr>
      <a:lvl3pPr algn="l" rtl="0" eaLnBrk="0" fontAlgn="base" hangingPunct="0">
        <a:spcBef>
          <a:spcPct val="0"/>
        </a:spcBef>
        <a:spcAft>
          <a:spcPct val="0"/>
        </a:spcAft>
        <a:defRPr sz="3400" b="1">
          <a:solidFill>
            <a:schemeClr val="bg1"/>
          </a:solidFill>
          <a:latin typeface="Calibri" pitchFamily="34" charset="0"/>
          <a:ea typeface="MS PGothic" pitchFamily="34" charset="-128"/>
          <a:cs typeface="Calibri" pitchFamily="34" charset="0"/>
        </a:defRPr>
      </a:lvl3pPr>
      <a:lvl4pPr algn="l" rtl="0" eaLnBrk="0" fontAlgn="base" hangingPunct="0">
        <a:spcBef>
          <a:spcPct val="0"/>
        </a:spcBef>
        <a:spcAft>
          <a:spcPct val="0"/>
        </a:spcAft>
        <a:defRPr sz="3400" b="1">
          <a:solidFill>
            <a:schemeClr val="bg1"/>
          </a:solidFill>
          <a:latin typeface="Calibri" pitchFamily="34" charset="0"/>
          <a:ea typeface="MS PGothic" pitchFamily="34" charset="-128"/>
          <a:cs typeface="Calibri" pitchFamily="34" charset="0"/>
        </a:defRPr>
      </a:lvl4pPr>
      <a:lvl5pPr algn="l" rtl="0" eaLnBrk="0" fontAlgn="base" hangingPunct="0">
        <a:spcBef>
          <a:spcPct val="0"/>
        </a:spcBef>
        <a:spcAft>
          <a:spcPct val="0"/>
        </a:spcAft>
        <a:defRPr sz="3400" b="1">
          <a:solidFill>
            <a:schemeClr val="bg1"/>
          </a:solidFill>
          <a:latin typeface="Calibri" pitchFamily="34" charset="0"/>
          <a:ea typeface="MS PGothic" pitchFamily="34" charset="-128"/>
          <a:cs typeface="Calibri" pitchFamily="34" charset="0"/>
        </a:defRPr>
      </a:lvl5pPr>
      <a:lvl6pPr marL="457200" algn="l" rtl="0" eaLnBrk="1" fontAlgn="base" hangingPunct="1">
        <a:spcBef>
          <a:spcPct val="0"/>
        </a:spcBef>
        <a:spcAft>
          <a:spcPct val="0"/>
        </a:spcAft>
        <a:defRPr sz="2800">
          <a:solidFill>
            <a:schemeClr val="tx2"/>
          </a:solidFill>
          <a:latin typeface="Gill Sans MT" pitchFamily="34" charset="0"/>
        </a:defRPr>
      </a:lvl6pPr>
      <a:lvl7pPr marL="914400" algn="l" rtl="0" eaLnBrk="1" fontAlgn="base" hangingPunct="1">
        <a:spcBef>
          <a:spcPct val="0"/>
        </a:spcBef>
        <a:spcAft>
          <a:spcPct val="0"/>
        </a:spcAft>
        <a:defRPr sz="2800">
          <a:solidFill>
            <a:schemeClr val="tx2"/>
          </a:solidFill>
          <a:latin typeface="Gill Sans MT" pitchFamily="34" charset="0"/>
        </a:defRPr>
      </a:lvl7pPr>
      <a:lvl8pPr marL="1371600" algn="l" rtl="0" eaLnBrk="1" fontAlgn="base" hangingPunct="1">
        <a:spcBef>
          <a:spcPct val="0"/>
        </a:spcBef>
        <a:spcAft>
          <a:spcPct val="0"/>
        </a:spcAft>
        <a:defRPr sz="2800">
          <a:solidFill>
            <a:schemeClr val="tx2"/>
          </a:solidFill>
          <a:latin typeface="Gill Sans MT" pitchFamily="34" charset="0"/>
        </a:defRPr>
      </a:lvl8pPr>
      <a:lvl9pPr marL="1828800" algn="l" rtl="0" eaLnBrk="1" fontAlgn="base" hangingPunct="1">
        <a:spcBef>
          <a:spcPct val="0"/>
        </a:spcBef>
        <a:spcAft>
          <a:spcPct val="0"/>
        </a:spcAft>
        <a:defRPr sz="2800">
          <a:solidFill>
            <a:schemeClr val="tx2"/>
          </a:solidFill>
          <a:latin typeface="Gill Sans MT" pitchFamily="34" charset="0"/>
        </a:defRPr>
      </a:lvl9pPr>
    </p:titleStyle>
    <p:bodyStyle>
      <a:lvl1pPr marL="342900" indent="-342900" algn="l" rtl="0" eaLnBrk="0" fontAlgn="base" hangingPunct="0">
        <a:lnSpc>
          <a:spcPts val="2800"/>
        </a:lnSpc>
        <a:spcBef>
          <a:spcPct val="0"/>
        </a:spcBef>
        <a:spcAft>
          <a:spcPts val="1300"/>
        </a:spcAft>
        <a:buClr>
          <a:schemeClr val="hlink"/>
        </a:buClr>
        <a:buFont typeface="Wingdings" charset="0"/>
        <a:buChar char="§"/>
        <a:defRPr sz="2600">
          <a:solidFill>
            <a:schemeClr val="tx1"/>
          </a:solidFill>
          <a:latin typeface="Calibri" pitchFamily="34" charset="0"/>
          <a:ea typeface="MS PGothic" pitchFamily="34" charset="-128"/>
          <a:cs typeface="Calibri" pitchFamily="34" charset="0"/>
        </a:defRPr>
      </a:lvl1pPr>
      <a:lvl2pPr marL="831850" indent="-285750" algn="l" rtl="0" eaLnBrk="0" fontAlgn="base" hangingPunct="0">
        <a:lnSpc>
          <a:spcPts val="2400"/>
        </a:lnSpc>
        <a:spcBef>
          <a:spcPct val="0"/>
        </a:spcBef>
        <a:spcAft>
          <a:spcPts val="200"/>
        </a:spcAft>
        <a:buClr>
          <a:schemeClr val="accent2"/>
        </a:buClr>
        <a:buFont typeface="Wingdings" charset="0"/>
        <a:buChar char="§"/>
        <a:defRPr sz="22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lr>
          <a:schemeClr val="accent2"/>
        </a:buClr>
        <a:buFont typeface="Wingdings" charset="0"/>
        <a:buChar char="§"/>
        <a:defRPr sz="20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lr>
          <a:schemeClr val="accent2"/>
        </a:buClr>
        <a:buFont typeface="Wingdings" charset="0"/>
        <a:buChar char="§"/>
        <a:defRPr>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lr>
          <a:schemeClr val="accent2"/>
        </a:buClr>
        <a:buFont typeface="Wingdings" charset="0"/>
        <a:buChar char="§"/>
        <a:defRPr sz="1600">
          <a:solidFill>
            <a:schemeClr val="tx1"/>
          </a:solidFill>
          <a:latin typeface="Calibri" pitchFamily="34" charset="0"/>
          <a:ea typeface="MS PGothic" pitchFamily="34" charset="-128"/>
          <a:cs typeface="Calibri" pitchFamily="34" charset="0"/>
        </a:defRPr>
      </a:lvl5pPr>
      <a:lvl6pPr marL="25146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jtopel@utopiainc.com" TargetMode="External"/><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CC27B6-BCB9-0A4A-8C50-271A19514EA3}"/>
              </a:ext>
            </a:extLst>
          </p:cNvPr>
          <p:cNvSpPr txBox="1"/>
          <p:nvPr/>
        </p:nvSpPr>
        <p:spPr>
          <a:xfrm>
            <a:off x="1078706" y="1880242"/>
            <a:ext cx="6986587" cy="1877437"/>
          </a:xfrm>
          <a:prstGeom prst="rect">
            <a:avLst/>
          </a:prstGeom>
          <a:noFill/>
        </p:spPr>
        <p:txBody>
          <a:bodyPr wrap="square" rtlCol="0">
            <a:spAutoFit/>
          </a:bodyPr>
          <a:lstStyle/>
          <a:p>
            <a:pPr algn="ctr"/>
            <a:r>
              <a:rPr lang="en-US" dirty="0"/>
              <a:t>How Olin is Implementing a Digital Supply Chain on Journey to S/4HANA</a:t>
            </a:r>
          </a:p>
          <a:p>
            <a:pPr algn="ctr"/>
            <a:r>
              <a:rPr lang="en-US" sz="2000" dirty="0">
                <a:solidFill>
                  <a:srgbClr val="F0B323"/>
                </a:solidFill>
              </a:rPr>
              <a:t>Rene Julien, Material Master Data Manager, Olin Corporation </a:t>
            </a:r>
          </a:p>
          <a:p>
            <a:pPr algn="ctr"/>
            <a:r>
              <a:rPr lang="en-US" sz="2000" dirty="0">
                <a:solidFill>
                  <a:srgbClr val="F0B323"/>
                </a:solidFill>
              </a:rPr>
              <a:t>Jeffrey Topel, Account Executive, Utopia Global</a:t>
            </a:r>
          </a:p>
          <a:p>
            <a:pPr algn="ctr"/>
            <a:r>
              <a:rPr lang="en-US" sz="2000" dirty="0">
                <a:solidFill>
                  <a:srgbClr val="F0B323"/>
                </a:solidFill>
              </a:rPr>
              <a:t>Gorpam Kahn, Sr. Delivery Director, Utopia Global</a:t>
            </a:r>
          </a:p>
        </p:txBody>
      </p:sp>
    </p:spTree>
    <p:extLst>
      <p:ext uri="{BB962C8B-B14F-4D97-AF65-F5344CB8AC3E}">
        <p14:creationId xmlns:p14="http://schemas.microsoft.com/office/powerpoint/2010/main" val="3595690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211-5C5E-4B61-BE43-1362FEA242EF}"/>
              </a:ext>
            </a:extLst>
          </p:cNvPr>
          <p:cNvSpPr>
            <a:spLocks noGrp="1"/>
          </p:cNvSpPr>
          <p:nvPr>
            <p:ph type="title"/>
          </p:nvPr>
        </p:nvSpPr>
        <p:spPr/>
        <p:txBody>
          <a:bodyPr/>
          <a:lstStyle/>
          <a:p>
            <a:r>
              <a:rPr lang="en-US" b="0" dirty="0">
                <a:latin typeface="Calibri"/>
                <a:cs typeface="Calibri"/>
              </a:rPr>
              <a:t>Project Specifics</a:t>
            </a:r>
          </a:p>
        </p:txBody>
      </p:sp>
      <p:sp>
        <p:nvSpPr>
          <p:cNvPr id="3" name="Content Placeholder 2">
            <a:extLst>
              <a:ext uri="{FF2B5EF4-FFF2-40B4-BE49-F238E27FC236}">
                <a16:creationId xmlns:a16="http://schemas.microsoft.com/office/drawing/2014/main" id="{3E64CEC7-69FD-463F-BAEE-2255607EC412}"/>
              </a:ext>
            </a:extLst>
          </p:cNvPr>
          <p:cNvSpPr>
            <a:spLocks noGrp="1"/>
          </p:cNvSpPr>
          <p:nvPr>
            <p:ph idx="1"/>
          </p:nvPr>
        </p:nvSpPr>
        <p:spPr/>
        <p:txBody>
          <a:bodyPr vert="horz" lIns="91440" tIns="45720" rIns="91440" bIns="45720" rtlCol="0" anchor="t">
            <a:noAutofit/>
          </a:bodyPr>
          <a:lstStyle/>
          <a:p>
            <a:pPr>
              <a:lnSpc>
                <a:spcPts val="2800"/>
              </a:lnSpc>
              <a:spcBef>
                <a:spcPct val="0"/>
              </a:spcBef>
              <a:spcAft>
                <a:spcPts val="1300"/>
              </a:spcAft>
            </a:pPr>
            <a:r>
              <a:rPr lang="en-US" sz="2100" dirty="0"/>
              <a:t>Scope Definition Workshop</a:t>
            </a:r>
          </a:p>
          <a:p>
            <a:pPr>
              <a:lnSpc>
                <a:spcPts val="2800"/>
              </a:lnSpc>
              <a:spcBef>
                <a:spcPct val="0"/>
              </a:spcBef>
              <a:spcAft>
                <a:spcPts val="1300"/>
              </a:spcAft>
            </a:pPr>
            <a:r>
              <a:rPr lang="en-US" sz="2100" dirty="0"/>
              <a:t>Data extraction</a:t>
            </a:r>
          </a:p>
          <a:p>
            <a:pPr>
              <a:lnSpc>
                <a:spcPts val="2800"/>
              </a:lnSpc>
              <a:spcBef>
                <a:spcPct val="0"/>
              </a:spcBef>
              <a:spcAft>
                <a:spcPts val="1300"/>
              </a:spcAft>
            </a:pPr>
            <a:r>
              <a:rPr lang="en-US" sz="2000" dirty="0"/>
              <a:t>Execution phase</a:t>
            </a:r>
          </a:p>
          <a:p>
            <a:pPr>
              <a:lnSpc>
                <a:spcPts val="2800"/>
              </a:lnSpc>
              <a:spcBef>
                <a:spcPct val="0"/>
              </a:spcBef>
              <a:spcAft>
                <a:spcPts val="1300"/>
              </a:spcAft>
            </a:pPr>
            <a:r>
              <a:rPr lang="en-US" sz="2000" dirty="0"/>
              <a:t>Delta Sweep</a:t>
            </a:r>
          </a:p>
          <a:p>
            <a:pPr>
              <a:lnSpc>
                <a:spcPts val="2800"/>
              </a:lnSpc>
              <a:spcBef>
                <a:spcPct val="0"/>
              </a:spcBef>
              <a:spcAft>
                <a:spcPts val="1300"/>
              </a:spcAft>
            </a:pPr>
            <a:r>
              <a:rPr lang="en-US" sz="2000" dirty="0"/>
              <a:t>Final De-Duplication</a:t>
            </a:r>
          </a:p>
          <a:p>
            <a:pPr>
              <a:lnSpc>
                <a:spcPts val="2800"/>
              </a:lnSpc>
              <a:spcBef>
                <a:spcPct val="0"/>
              </a:spcBef>
              <a:spcAft>
                <a:spcPts val="1300"/>
              </a:spcAft>
            </a:pPr>
            <a:r>
              <a:rPr lang="en-US" sz="2000" dirty="0"/>
              <a:t>Delivery of load files</a:t>
            </a:r>
            <a:endParaRPr lang="en-US" sz="3600" dirty="0"/>
          </a:p>
          <a:p>
            <a:pPr>
              <a:lnSpc>
                <a:spcPts val="2800"/>
              </a:lnSpc>
              <a:spcBef>
                <a:spcPct val="0"/>
              </a:spcBef>
              <a:spcAft>
                <a:spcPts val="1300"/>
              </a:spcAft>
            </a:pPr>
            <a:endParaRPr lang="en-US" sz="1700" dirty="0"/>
          </a:p>
        </p:txBody>
      </p:sp>
    </p:spTree>
    <p:extLst>
      <p:ext uri="{BB962C8B-B14F-4D97-AF65-F5344CB8AC3E}">
        <p14:creationId xmlns:p14="http://schemas.microsoft.com/office/powerpoint/2010/main" val="136352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211-5C5E-4B61-BE43-1362FEA242EF}"/>
              </a:ext>
            </a:extLst>
          </p:cNvPr>
          <p:cNvSpPr>
            <a:spLocks noGrp="1"/>
          </p:cNvSpPr>
          <p:nvPr>
            <p:ph type="title"/>
          </p:nvPr>
        </p:nvSpPr>
        <p:spPr>
          <a:xfrm>
            <a:off x="139221" y="-25566"/>
            <a:ext cx="7886700" cy="993775"/>
          </a:xfrm>
        </p:spPr>
        <p:txBody>
          <a:bodyPr/>
          <a:lstStyle/>
          <a:p>
            <a:r>
              <a:rPr lang="en-US" b="0" dirty="0">
                <a:latin typeface="Calibri"/>
                <a:cs typeface="Calibri"/>
              </a:rPr>
              <a:t>Project Specifics</a:t>
            </a:r>
          </a:p>
        </p:txBody>
      </p:sp>
      <p:pic>
        <p:nvPicPr>
          <p:cNvPr id="6" name="Picture 5">
            <a:extLst>
              <a:ext uri="{FF2B5EF4-FFF2-40B4-BE49-F238E27FC236}">
                <a16:creationId xmlns:a16="http://schemas.microsoft.com/office/drawing/2014/main" id="{B632C37C-3C94-433B-BDA7-6750D7411C40}"/>
              </a:ext>
            </a:extLst>
          </p:cNvPr>
          <p:cNvPicPr>
            <a:picLocks noChangeAspect="1"/>
          </p:cNvPicPr>
          <p:nvPr/>
        </p:nvPicPr>
        <p:blipFill>
          <a:blip r:embed="rId3"/>
          <a:stretch>
            <a:fillRect/>
          </a:stretch>
        </p:blipFill>
        <p:spPr>
          <a:xfrm>
            <a:off x="574376" y="785219"/>
            <a:ext cx="7995248" cy="4160056"/>
          </a:xfrm>
          <a:prstGeom prst="rect">
            <a:avLst/>
          </a:prstGeom>
        </p:spPr>
      </p:pic>
    </p:spTree>
    <p:extLst>
      <p:ext uri="{BB962C8B-B14F-4D97-AF65-F5344CB8AC3E}">
        <p14:creationId xmlns:p14="http://schemas.microsoft.com/office/powerpoint/2010/main" val="1815421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211-5C5E-4B61-BE43-1362FEA242EF}"/>
              </a:ext>
            </a:extLst>
          </p:cNvPr>
          <p:cNvSpPr>
            <a:spLocks noGrp="1"/>
          </p:cNvSpPr>
          <p:nvPr>
            <p:ph type="title"/>
          </p:nvPr>
        </p:nvSpPr>
        <p:spPr>
          <a:xfrm>
            <a:off x="139221" y="-25566"/>
            <a:ext cx="7886700" cy="993775"/>
          </a:xfrm>
        </p:spPr>
        <p:txBody>
          <a:bodyPr/>
          <a:lstStyle/>
          <a:p>
            <a:r>
              <a:rPr lang="en-US" b="0" dirty="0">
                <a:latin typeface="Calibri"/>
                <a:cs typeface="Calibri"/>
              </a:rPr>
              <a:t>Benefits / Value Realized and Expected</a:t>
            </a:r>
          </a:p>
        </p:txBody>
      </p:sp>
      <p:sp>
        <p:nvSpPr>
          <p:cNvPr id="3" name="Content Placeholder 2">
            <a:extLst>
              <a:ext uri="{FF2B5EF4-FFF2-40B4-BE49-F238E27FC236}">
                <a16:creationId xmlns:a16="http://schemas.microsoft.com/office/drawing/2014/main" id="{3E64CEC7-69FD-463F-BAEE-2255607EC412}"/>
              </a:ext>
            </a:extLst>
          </p:cNvPr>
          <p:cNvSpPr>
            <a:spLocks noGrp="1"/>
          </p:cNvSpPr>
          <p:nvPr>
            <p:ph sz="half" idx="1"/>
          </p:nvPr>
        </p:nvSpPr>
        <p:spPr>
          <a:xfrm>
            <a:off x="139221" y="968209"/>
            <a:ext cx="8685802" cy="3274533"/>
          </a:xfrm>
        </p:spPr>
        <p:txBody>
          <a:bodyPr vert="horz" lIns="91440" tIns="45720" rIns="91440" bIns="45720" rtlCol="0" anchor="t">
            <a:normAutofit/>
          </a:bodyPr>
          <a:lstStyle/>
          <a:p>
            <a:pPr>
              <a:lnSpc>
                <a:spcPts val="2800"/>
              </a:lnSpc>
              <a:spcBef>
                <a:spcPct val="0"/>
              </a:spcBef>
              <a:spcAft>
                <a:spcPts val="1300"/>
              </a:spcAft>
            </a:pPr>
            <a:r>
              <a:rPr lang="en-US" sz="1700" dirty="0"/>
              <a:t>Reduction of 58% of initial material masters reviewed</a:t>
            </a:r>
          </a:p>
          <a:p>
            <a:pPr>
              <a:lnSpc>
                <a:spcPts val="2800"/>
              </a:lnSpc>
              <a:spcBef>
                <a:spcPct val="0"/>
              </a:spcBef>
              <a:spcAft>
                <a:spcPts val="1300"/>
              </a:spcAft>
            </a:pPr>
            <a:r>
              <a:rPr lang="en-US" sz="1700" dirty="0"/>
              <a:t>Expectation of increased purchasing power</a:t>
            </a:r>
          </a:p>
          <a:p>
            <a:pPr lvl="1">
              <a:lnSpc>
                <a:spcPts val="2800"/>
              </a:lnSpc>
              <a:spcBef>
                <a:spcPct val="0"/>
              </a:spcBef>
              <a:spcAft>
                <a:spcPts val="1300"/>
              </a:spcAft>
            </a:pPr>
            <a:r>
              <a:rPr lang="en-US" sz="1300" dirty="0"/>
              <a:t>Only two of seven phases have been implemented</a:t>
            </a:r>
          </a:p>
          <a:p>
            <a:pPr>
              <a:lnSpc>
                <a:spcPts val="2800"/>
              </a:lnSpc>
              <a:spcBef>
                <a:spcPct val="0"/>
              </a:spcBef>
              <a:spcAft>
                <a:spcPts val="1300"/>
              </a:spcAft>
            </a:pPr>
            <a:r>
              <a:rPr lang="en-US" sz="1700" dirty="0"/>
              <a:t>Expectation of the ability to unify warehousing globally</a:t>
            </a:r>
          </a:p>
          <a:p>
            <a:pPr>
              <a:lnSpc>
                <a:spcPts val="2800"/>
              </a:lnSpc>
              <a:spcBef>
                <a:spcPct val="0"/>
              </a:spcBef>
              <a:spcAft>
                <a:spcPts val="1300"/>
              </a:spcAft>
            </a:pPr>
            <a:endParaRPr lang="en-US" sz="1700" dirty="0"/>
          </a:p>
        </p:txBody>
      </p:sp>
    </p:spTree>
    <p:extLst>
      <p:ext uri="{BB962C8B-B14F-4D97-AF65-F5344CB8AC3E}">
        <p14:creationId xmlns:p14="http://schemas.microsoft.com/office/powerpoint/2010/main" val="136673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211-5C5E-4B61-BE43-1362FEA242EF}"/>
              </a:ext>
            </a:extLst>
          </p:cNvPr>
          <p:cNvSpPr>
            <a:spLocks noGrp="1"/>
          </p:cNvSpPr>
          <p:nvPr>
            <p:ph type="title"/>
          </p:nvPr>
        </p:nvSpPr>
        <p:spPr>
          <a:xfrm>
            <a:off x="139221" y="-25566"/>
            <a:ext cx="7886700" cy="993775"/>
          </a:xfrm>
        </p:spPr>
        <p:txBody>
          <a:bodyPr/>
          <a:lstStyle/>
          <a:p>
            <a:r>
              <a:rPr lang="en-US" b="0" dirty="0">
                <a:latin typeface="Calibri"/>
                <a:cs typeface="Calibri"/>
              </a:rPr>
              <a:t>Lessons Learned</a:t>
            </a:r>
          </a:p>
        </p:txBody>
      </p:sp>
      <p:graphicFrame>
        <p:nvGraphicFramePr>
          <p:cNvPr id="4" name="Content Placeholder 3">
            <a:extLst>
              <a:ext uri="{FF2B5EF4-FFF2-40B4-BE49-F238E27FC236}">
                <a16:creationId xmlns:a16="http://schemas.microsoft.com/office/drawing/2014/main" id="{42D6C858-12D8-4497-AAE4-2815A007D5F2}"/>
              </a:ext>
            </a:extLst>
          </p:cNvPr>
          <p:cNvGraphicFramePr>
            <a:graphicFrameLocks noGrp="1"/>
          </p:cNvGraphicFramePr>
          <p:nvPr>
            <p:ph sz="half" idx="1"/>
            <p:extLst>
              <p:ext uri="{D42A27DB-BD31-4B8C-83A1-F6EECF244321}">
                <p14:modId xmlns:p14="http://schemas.microsoft.com/office/powerpoint/2010/main" val="3939835719"/>
              </p:ext>
            </p:extLst>
          </p:nvPr>
        </p:nvGraphicFramePr>
        <p:xfrm>
          <a:off x="538241" y="831048"/>
          <a:ext cx="8067518" cy="3695232"/>
        </p:xfrm>
        <a:graphic>
          <a:graphicData uri="http://schemas.openxmlformats.org/drawingml/2006/table">
            <a:tbl>
              <a:tblPr firstRow="1" firstCol="1" bandRow="1">
                <a:tableStyleId>{F2DE63D5-997A-4646-A377-4702673A728D}</a:tableStyleId>
              </a:tblPr>
              <a:tblGrid>
                <a:gridCol w="2514616">
                  <a:extLst>
                    <a:ext uri="{9D8B030D-6E8A-4147-A177-3AD203B41FA5}">
                      <a16:colId xmlns:a16="http://schemas.microsoft.com/office/drawing/2014/main" val="20000"/>
                    </a:ext>
                  </a:extLst>
                </a:gridCol>
                <a:gridCol w="2849250">
                  <a:extLst>
                    <a:ext uri="{9D8B030D-6E8A-4147-A177-3AD203B41FA5}">
                      <a16:colId xmlns:a16="http://schemas.microsoft.com/office/drawing/2014/main" val="20001"/>
                    </a:ext>
                  </a:extLst>
                </a:gridCol>
                <a:gridCol w="2703652">
                  <a:extLst>
                    <a:ext uri="{9D8B030D-6E8A-4147-A177-3AD203B41FA5}">
                      <a16:colId xmlns:a16="http://schemas.microsoft.com/office/drawing/2014/main" val="20002"/>
                    </a:ext>
                  </a:extLst>
                </a:gridCol>
              </a:tblGrid>
              <a:tr h="808561">
                <a:tc>
                  <a:txBody>
                    <a:bodyPr/>
                    <a:lstStyle/>
                    <a:p>
                      <a:pPr marL="0" marR="0" algn="ctr">
                        <a:lnSpc>
                          <a:spcPct val="107000"/>
                        </a:lnSpc>
                        <a:spcBef>
                          <a:spcPts val="0"/>
                        </a:spcBef>
                        <a:spcAft>
                          <a:spcPts val="0"/>
                        </a:spcAft>
                      </a:pPr>
                      <a:r>
                        <a:rPr lang="en-IN" sz="1800" kern="1200" dirty="0">
                          <a:effectLst/>
                        </a:rPr>
                        <a:t>Risks</a:t>
                      </a: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IN" sz="1800" kern="1200" dirty="0">
                          <a:effectLst/>
                        </a:rPr>
                        <a:t>Mitigation Strategy</a:t>
                      </a:r>
                      <a:endParaRPr lang="en-US" sz="18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nchor="ctr"/>
                </a:tc>
                <a:tc>
                  <a:txBody>
                    <a:bodyPr/>
                    <a:lstStyle/>
                    <a:p>
                      <a:pPr marL="457200" marR="0" algn="ctr">
                        <a:spcBef>
                          <a:spcPts val="0"/>
                        </a:spcBef>
                        <a:spcAft>
                          <a:spcPts val="0"/>
                        </a:spcAft>
                      </a:pPr>
                      <a:r>
                        <a:rPr lang="en-IN" sz="1800" kern="1200" dirty="0">
                          <a:effectLst/>
                        </a:rPr>
                        <a:t>Lessons</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975630">
                <a:tc>
                  <a:txBody>
                    <a:bodyPr/>
                    <a:lstStyle/>
                    <a:p>
                      <a:pPr marL="0" marR="0">
                        <a:lnSpc>
                          <a:spcPct val="107000"/>
                        </a:lnSpc>
                        <a:spcBef>
                          <a:spcPts val="0"/>
                        </a:spcBef>
                        <a:spcAft>
                          <a:spcPts val="0"/>
                        </a:spcAft>
                      </a:pPr>
                      <a:r>
                        <a:rPr lang="en-IN" sz="1600" kern="1200" dirty="0">
                          <a:solidFill>
                            <a:schemeClr val="tx1"/>
                          </a:solidFill>
                          <a:effectLst/>
                        </a:rPr>
                        <a:t>Quality / Quantity of Data </a:t>
                      </a:r>
                    </a:p>
                    <a:p>
                      <a:pPr marL="0" marR="0">
                        <a:lnSpc>
                          <a:spcPct val="107000"/>
                        </a:lnSpc>
                        <a:spcBef>
                          <a:spcPts val="0"/>
                        </a:spcBef>
                        <a:spcAft>
                          <a:spcPts val="0"/>
                        </a:spcAft>
                      </a:pPr>
                      <a:r>
                        <a:rPr lang="en-IN" sz="1600" kern="1200" dirty="0">
                          <a:solidFill>
                            <a:schemeClr val="tx1"/>
                          </a:solidFill>
                          <a:effectLst/>
                        </a:rPr>
                        <a:t>to be Cleansed</a:t>
                      </a:r>
                      <a:endParaRPr lang="en-US" sz="16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600" kern="1200" dirty="0">
                          <a:effectLst/>
                        </a:rPr>
                        <a:t>Q/A data prior to submission</a:t>
                      </a:r>
                      <a:endParaRPr lang="en-US" sz="1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600" kern="1200" dirty="0">
                          <a:effectLst/>
                        </a:rPr>
                        <a:t>Accountability needs to be integrated into the QA process</a:t>
                      </a:r>
                    </a:p>
                  </a:txBody>
                  <a:tcPr marL="68580" marR="68580" marT="0" marB="0"/>
                </a:tc>
                <a:extLst>
                  <a:ext uri="{0D108BD9-81ED-4DB2-BD59-A6C34878D82A}">
                    <a16:rowId xmlns:a16="http://schemas.microsoft.com/office/drawing/2014/main" val="10002"/>
                  </a:ext>
                </a:extLst>
              </a:tr>
              <a:tr h="964573">
                <a:tc>
                  <a:txBody>
                    <a:bodyPr/>
                    <a:lstStyle/>
                    <a:p>
                      <a:pPr marL="0" marR="0">
                        <a:lnSpc>
                          <a:spcPct val="107000"/>
                        </a:lnSpc>
                        <a:spcBef>
                          <a:spcPts val="0"/>
                        </a:spcBef>
                        <a:spcAft>
                          <a:spcPts val="0"/>
                        </a:spcAft>
                      </a:pPr>
                      <a:r>
                        <a:rPr lang="en-IN" sz="1600" kern="12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rPr>
                        <a:t>Personnel Changes</a:t>
                      </a:r>
                      <a:endParaRPr lang="en-US" sz="16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600" kern="1200" dirty="0">
                          <a:effectLst/>
                        </a:rPr>
                        <a:t>Overview Process and orientation with Utopia Team</a:t>
                      </a:r>
                      <a:endParaRPr lang="en-US" sz="1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600" kern="1200" dirty="0">
                          <a:effectLst/>
                        </a:rPr>
                        <a:t>Clear guidance with respect to roles &amp; responsibilities</a:t>
                      </a:r>
                      <a:endParaRPr lang="en-US" sz="1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946468">
                <a:tc>
                  <a:txBody>
                    <a:bodyPr/>
                    <a:lstStyle/>
                    <a:p>
                      <a:pPr marL="0" marR="0">
                        <a:lnSpc>
                          <a:spcPct val="107000"/>
                        </a:lnSpc>
                        <a:spcBef>
                          <a:spcPts val="0"/>
                        </a:spcBef>
                        <a:spcAft>
                          <a:spcPts val="0"/>
                        </a:spcAft>
                      </a:pPr>
                      <a:r>
                        <a:rPr lang="en-IN" sz="1600" kern="1200" dirty="0">
                          <a:solidFill>
                            <a:schemeClr val="tx1"/>
                          </a:solidFill>
                          <a:effectLst/>
                        </a:rPr>
                        <a:t>Crib Crawl Support</a:t>
                      </a:r>
                      <a:endParaRPr lang="en-US" sz="1600" dirty="0">
                        <a:solidFill>
                          <a:schemeClr val="tx1"/>
                        </a:solidFill>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IN" sz="1600" kern="1200" dirty="0">
                          <a:effectLst/>
                        </a:rPr>
                        <a:t>Face</a:t>
                      </a:r>
                      <a:r>
                        <a:rPr lang="en-IN" sz="1600" kern="1200" baseline="0" dirty="0">
                          <a:effectLst/>
                        </a:rPr>
                        <a:t> to face support for training and crib crawl from Olin Project Team</a:t>
                      </a:r>
                      <a:endParaRPr lang="en-US" sz="1600" dirty="0">
                        <a:effectLst/>
                        <a:latin typeface="Calibri" panose="020F0502020204030204" pitchFamily="34" charset="0"/>
                        <a:ea typeface="PMingLiU" panose="02020500000000000000" pitchFamily="18" charset="-120"/>
                        <a:cs typeface="Times New Roman" panose="02020603050405020304" pitchFamily="18" charset="0"/>
                      </a:endParaRPr>
                    </a:p>
                  </a:txBody>
                  <a:tcPr marL="68580" marR="68580" marT="0" marB="0"/>
                </a:tc>
                <a:tc>
                  <a:txBody>
                    <a:bodyPr/>
                    <a:lstStyle/>
                    <a:p>
                      <a:pPr marL="0" marR="0" lvl="0" indent="0">
                        <a:spcBef>
                          <a:spcPts val="0"/>
                        </a:spcBef>
                        <a:spcAft>
                          <a:spcPts val="0"/>
                        </a:spcAft>
                        <a:buFont typeface="Arial" panose="020B0604020202020204" pitchFamily="34" charset="0"/>
                        <a:buNone/>
                        <a:tabLst>
                          <a:tab pos="457200" algn="l"/>
                        </a:tabLst>
                      </a:pPr>
                      <a:r>
                        <a:rPr lang="en-US" sz="1600" kern="1200" dirty="0">
                          <a:solidFill>
                            <a:schemeClr val="tx1"/>
                          </a:solidFill>
                          <a:effectLst/>
                          <a:latin typeface="+mn-lt"/>
                          <a:ea typeface="+mn-ea"/>
                          <a:cs typeface="+mn-cs"/>
                        </a:rPr>
                        <a:t>Face to face support is required for overcoming the barriers</a:t>
                      </a: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6462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211-5C5E-4B61-BE43-1362FEA242EF}"/>
              </a:ext>
            </a:extLst>
          </p:cNvPr>
          <p:cNvSpPr>
            <a:spLocks noGrp="1"/>
          </p:cNvSpPr>
          <p:nvPr>
            <p:ph type="title"/>
          </p:nvPr>
        </p:nvSpPr>
        <p:spPr>
          <a:xfrm>
            <a:off x="436729" y="110865"/>
            <a:ext cx="7886700" cy="993775"/>
          </a:xfrm>
        </p:spPr>
        <p:txBody>
          <a:bodyPr/>
          <a:lstStyle/>
          <a:p>
            <a:pPr lvl="0">
              <a:spcBef>
                <a:spcPct val="20000"/>
              </a:spcBef>
              <a:buClr>
                <a:srgbClr val="000000">
                  <a:lumMod val="50000"/>
                  <a:lumOff val="50000"/>
                </a:srgbClr>
              </a:buClr>
              <a:buSzPct val="85000"/>
              <a:defRPr/>
            </a:pPr>
            <a:r>
              <a:rPr lang="en-US" b="0" dirty="0">
                <a:latin typeface="Calibri"/>
                <a:cs typeface="Calibri"/>
              </a:rPr>
              <a:t>Utopia Products and Innovations</a:t>
            </a:r>
          </a:p>
        </p:txBody>
      </p:sp>
      <p:sp>
        <p:nvSpPr>
          <p:cNvPr id="3" name="Content Placeholder 2">
            <a:extLst>
              <a:ext uri="{FF2B5EF4-FFF2-40B4-BE49-F238E27FC236}">
                <a16:creationId xmlns:a16="http://schemas.microsoft.com/office/drawing/2014/main" id="{3E64CEC7-69FD-463F-BAEE-2255607EC412}"/>
              </a:ext>
            </a:extLst>
          </p:cNvPr>
          <p:cNvSpPr>
            <a:spLocks noGrp="1"/>
          </p:cNvSpPr>
          <p:nvPr>
            <p:ph sz="half" idx="1"/>
          </p:nvPr>
        </p:nvSpPr>
        <p:spPr>
          <a:xfrm>
            <a:off x="436729" y="1370013"/>
            <a:ext cx="8707271" cy="3262312"/>
          </a:xfrm>
        </p:spPr>
        <p:txBody>
          <a:bodyPr vert="horz" lIns="91440" tIns="45720" rIns="91440" bIns="45720" numCol="2" rtlCol="0" anchor="t">
            <a:normAutofit/>
          </a:bodyPr>
          <a:lstStyle/>
          <a:p>
            <a:pPr lvl="0">
              <a:buSzPct val="85000"/>
              <a:defRPr/>
            </a:pPr>
            <a:r>
              <a:rPr lang="en-US" sz="1800" dirty="0">
                <a:solidFill>
                  <a:srgbClr val="F0B323"/>
                </a:solidFill>
              </a:rPr>
              <a:t>SAP MDG Solutions Extensions </a:t>
            </a:r>
          </a:p>
          <a:p>
            <a:pPr lvl="1">
              <a:defRPr/>
            </a:pPr>
            <a:r>
              <a:rPr lang="en-US" sz="1800" dirty="0">
                <a:solidFill>
                  <a:srgbClr val="000000"/>
                </a:solidFill>
              </a:rPr>
              <a:t>SAP MDG for Enterprise Asset Management</a:t>
            </a:r>
            <a:endParaRPr lang="en-US" sz="1800" i="1" dirty="0">
              <a:solidFill>
                <a:srgbClr val="000000"/>
              </a:solidFill>
            </a:endParaRPr>
          </a:p>
          <a:p>
            <a:pPr lvl="1">
              <a:defRPr/>
            </a:pPr>
            <a:r>
              <a:rPr lang="en-US" sz="1800" dirty="0">
                <a:solidFill>
                  <a:srgbClr val="000000"/>
                </a:solidFill>
              </a:rPr>
              <a:t>SAP Asset Information Workbench</a:t>
            </a:r>
          </a:p>
          <a:p>
            <a:pPr lvl="1">
              <a:defRPr/>
            </a:pPr>
            <a:r>
              <a:rPr lang="en-US" sz="1800" dirty="0">
                <a:solidFill>
                  <a:srgbClr val="000000"/>
                </a:solidFill>
              </a:rPr>
              <a:t>SAP MDG for Retail &amp; Fashion Management</a:t>
            </a:r>
          </a:p>
          <a:p>
            <a:pPr lvl="1">
              <a:defRPr/>
            </a:pPr>
            <a:endParaRPr lang="en-US" sz="1800" dirty="0">
              <a:solidFill>
                <a:srgbClr val="000000"/>
              </a:solidFill>
            </a:endParaRPr>
          </a:p>
          <a:p>
            <a:pPr lvl="1">
              <a:defRPr/>
            </a:pPr>
            <a:endParaRPr lang="en-US" sz="1800" dirty="0">
              <a:solidFill>
                <a:srgbClr val="000000"/>
              </a:solidFill>
            </a:endParaRPr>
          </a:p>
        </p:txBody>
      </p:sp>
      <p:sp>
        <p:nvSpPr>
          <p:cNvPr id="4" name="Content Placeholder 3">
            <a:extLst>
              <a:ext uri="{FF2B5EF4-FFF2-40B4-BE49-F238E27FC236}">
                <a16:creationId xmlns:a16="http://schemas.microsoft.com/office/drawing/2014/main" id="{86828BF4-9E93-45C5-B332-EDBD43295120}"/>
              </a:ext>
            </a:extLst>
          </p:cNvPr>
          <p:cNvSpPr>
            <a:spLocks noGrp="1"/>
          </p:cNvSpPr>
          <p:nvPr>
            <p:ph sz="half" idx="2"/>
          </p:nvPr>
        </p:nvSpPr>
        <p:spPr>
          <a:xfrm>
            <a:off x="4334302" y="1370013"/>
            <a:ext cx="4604982" cy="3262312"/>
          </a:xfrm>
        </p:spPr>
        <p:txBody>
          <a:bodyPr>
            <a:normAutofit/>
          </a:bodyPr>
          <a:lstStyle/>
          <a:p>
            <a:pPr>
              <a:defRPr/>
            </a:pPr>
            <a:r>
              <a:rPr lang="en-US" sz="1800" dirty="0">
                <a:solidFill>
                  <a:srgbClr val="F0B323"/>
                </a:solidFill>
              </a:rPr>
              <a:t>Structured and Unstructured Content</a:t>
            </a:r>
          </a:p>
          <a:p>
            <a:pPr lvl="1">
              <a:spcBef>
                <a:spcPts val="600"/>
              </a:spcBef>
              <a:defRPr/>
            </a:pPr>
            <a:r>
              <a:rPr lang="en-IN" sz="1800" dirty="0">
                <a:solidFill>
                  <a:srgbClr val="000000"/>
                </a:solidFill>
              </a:rPr>
              <a:t>EAM - ISO 14224 equipment standards – over 350 equipment classes</a:t>
            </a:r>
            <a:endParaRPr lang="en-IN" sz="1400" dirty="0">
              <a:solidFill>
                <a:srgbClr val="000000"/>
              </a:solidFill>
            </a:endParaRPr>
          </a:p>
          <a:p>
            <a:pPr lvl="1">
              <a:spcBef>
                <a:spcPts val="600"/>
              </a:spcBef>
              <a:defRPr/>
            </a:pPr>
            <a:r>
              <a:rPr lang="en-IN" sz="1800" dirty="0">
                <a:solidFill>
                  <a:srgbClr val="000000"/>
                </a:solidFill>
              </a:rPr>
              <a:t>MRO - UNSPSC based material Taxonomy – over 4,000 noun modifier pairs</a:t>
            </a:r>
            <a:endParaRPr lang="en-US" sz="1800" dirty="0"/>
          </a:p>
          <a:p>
            <a:endParaRPr lang="en-US" dirty="0"/>
          </a:p>
        </p:txBody>
      </p:sp>
    </p:spTree>
    <p:extLst>
      <p:ext uri="{BB962C8B-B14F-4D97-AF65-F5344CB8AC3E}">
        <p14:creationId xmlns:p14="http://schemas.microsoft.com/office/powerpoint/2010/main" val="1116010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211-5C5E-4B61-BE43-1362FEA242EF}"/>
              </a:ext>
            </a:extLst>
          </p:cNvPr>
          <p:cNvSpPr>
            <a:spLocks noGrp="1"/>
          </p:cNvSpPr>
          <p:nvPr>
            <p:ph type="title"/>
          </p:nvPr>
        </p:nvSpPr>
        <p:spPr>
          <a:xfrm>
            <a:off x="628650" y="32532"/>
            <a:ext cx="7886700" cy="993775"/>
          </a:xfrm>
        </p:spPr>
        <p:txBody>
          <a:bodyPr/>
          <a:lstStyle/>
          <a:p>
            <a:pPr lvl="0">
              <a:spcBef>
                <a:spcPct val="20000"/>
              </a:spcBef>
              <a:buClr>
                <a:srgbClr val="000000">
                  <a:lumMod val="50000"/>
                  <a:lumOff val="50000"/>
                </a:srgbClr>
              </a:buClr>
              <a:buSzPct val="85000"/>
              <a:defRPr/>
            </a:pPr>
            <a:r>
              <a:rPr lang="en-US" b="0" dirty="0">
                <a:latin typeface="Calibri"/>
                <a:cs typeface="Calibri"/>
              </a:rPr>
              <a:t>Intellectual Property:  Key Solution Areas</a:t>
            </a:r>
          </a:p>
        </p:txBody>
      </p:sp>
      <p:sp>
        <p:nvSpPr>
          <p:cNvPr id="3" name="Content Placeholder 2">
            <a:extLst>
              <a:ext uri="{FF2B5EF4-FFF2-40B4-BE49-F238E27FC236}">
                <a16:creationId xmlns:a16="http://schemas.microsoft.com/office/drawing/2014/main" id="{3E64CEC7-69FD-463F-BAEE-2255607EC412}"/>
              </a:ext>
            </a:extLst>
          </p:cNvPr>
          <p:cNvSpPr>
            <a:spLocks noGrp="1"/>
          </p:cNvSpPr>
          <p:nvPr>
            <p:ph sz="half" idx="1"/>
          </p:nvPr>
        </p:nvSpPr>
        <p:spPr>
          <a:xfrm>
            <a:off x="628650" y="1124353"/>
            <a:ext cx="9143999" cy="3262312"/>
          </a:xfrm>
        </p:spPr>
        <p:txBody>
          <a:bodyPr vert="horz" lIns="91440" tIns="45720" rIns="91440" bIns="45720" numCol="2" rtlCol="0" anchor="t">
            <a:normAutofit/>
          </a:bodyPr>
          <a:lstStyle/>
          <a:p>
            <a:pPr lvl="0">
              <a:buSzPct val="85000"/>
              <a:defRPr/>
            </a:pPr>
            <a:r>
              <a:rPr lang="en-US" sz="1800" dirty="0">
                <a:solidFill>
                  <a:srgbClr val="F0B323"/>
                </a:solidFill>
              </a:rPr>
              <a:t>Key Innovations</a:t>
            </a:r>
          </a:p>
          <a:p>
            <a:pPr lvl="1">
              <a:defRPr/>
            </a:pPr>
            <a:r>
              <a:rPr lang="en-US" sz="1800" dirty="0">
                <a:solidFill>
                  <a:srgbClr val="000000"/>
                </a:solidFill>
              </a:rPr>
              <a:t>Data Governance Accelerator</a:t>
            </a:r>
            <a:endParaRPr lang="en-US" sz="1800" i="1" dirty="0">
              <a:solidFill>
                <a:srgbClr val="000000"/>
              </a:solidFill>
            </a:endParaRPr>
          </a:p>
          <a:p>
            <a:pPr lvl="1">
              <a:defRPr/>
            </a:pPr>
            <a:r>
              <a:rPr lang="en-US" sz="1800" dirty="0">
                <a:solidFill>
                  <a:srgbClr val="000000"/>
                </a:solidFill>
              </a:rPr>
              <a:t>4C’s Machine Learning</a:t>
            </a:r>
          </a:p>
          <a:p>
            <a:pPr lvl="1">
              <a:defRPr/>
            </a:pPr>
            <a:r>
              <a:rPr lang="en-US" sz="1800" dirty="0" err="1">
                <a:solidFill>
                  <a:srgbClr val="000000"/>
                </a:solidFill>
              </a:rPr>
              <a:t>uXLoader</a:t>
            </a:r>
            <a:r>
              <a:rPr lang="en-US" sz="1800" dirty="0">
                <a:solidFill>
                  <a:srgbClr val="000000"/>
                </a:solidFill>
              </a:rPr>
              <a:t> – Excel based Mass Upload</a:t>
            </a:r>
          </a:p>
          <a:p>
            <a:pPr lvl="1">
              <a:defRPr/>
            </a:pPr>
            <a:r>
              <a:rPr lang="en-US" sz="1800" dirty="0">
                <a:solidFill>
                  <a:srgbClr val="000000"/>
                </a:solidFill>
              </a:rPr>
              <a:t>Data Quality Remediation</a:t>
            </a:r>
          </a:p>
          <a:p>
            <a:pPr lvl="1">
              <a:defRPr/>
            </a:pPr>
            <a:r>
              <a:rPr lang="en-US" sz="1800" dirty="0">
                <a:solidFill>
                  <a:srgbClr val="000000"/>
                </a:solidFill>
              </a:rPr>
              <a:t>Data Migration Package</a:t>
            </a:r>
          </a:p>
          <a:p>
            <a:pPr lvl="1">
              <a:defRPr/>
            </a:pPr>
            <a:r>
              <a:rPr lang="en-US" sz="1800" dirty="0">
                <a:solidFill>
                  <a:srgbClr val="000000"/>
                </a:solidFill>
              </a:rPr>
              <a:t>Material Master Short and Long Text</a:t>
            </a:r>
          </a:p>
          <a:p>
            <a:pPr lvl="1">
              <a:defRPr/>
            </a:pPr>
            <a:endParaRPr lang="en-US" sz="1800" dirty="0">
              <a:solidFill>
                <a:srgbClr val="000000"/>
              </a:solidFill>
            </a:endParaRPr>
          </a:p>
        </p:txBody>
      </p:sp>
    </p:spTree>
    <p:extLst>
      <p:ext uri="{BB962C8B-B14F-4D97-AF65-F5344CB8AC3E}">
        <p14:creationId xmlns:p14="http://schemas.microsoft.com/office/powerpoint/2010/main" val="2692110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080852" y="2347684"/>
            <a:ext cx="4795283" cy="1442285"/>
          </a:xfrm>
          <a:prstGeom prst="rect">
            <a:avLst/>
          </a:prstGeom>
        </p:spPr>
        <p:txBody>
          <a:bodyPr numCol="1">
            <a:normAutofit fontScale="85000" lnSpcReduction="20000"/>
          </a:bodyPr>
          <a:lstStyle>
            <a:lvl1pPr marL="342900" indent="-342900" algn="l" rtl="0" eaLnBrk="0" fontAlgn="base" hangingPunct="0">
              <a:lnSpc>
                <a:spcPts val="2800"/>
              </a:lnSpc>
              <a:spcBef>
                <a:spcPct val="0"/>
              </a:spcBef>
              <a:spcAft>
                <a:spcPts val="1300"/>
              </a:spcAft>
              <a:buClr>
                <a:schemeClr val="hlink"/>
              </a:buClr>
              <a:buFont typeface="Wingdings" charset="0"/>
              <a:buChar char="§"/>
              <a:defRPr sz="2600">
                <a:solidFill>
                  <a:schemeClr val="tx1"/>
                </a:solidFill>
                <a:latin typeface="Calibri" pitchFamily="34" charset="0"/>
                <a:ea typeface="MS PGothic" pitchFamily="34" charset="-128"/>
                <a:cs typeface="Calibri" pitchFamily="34" charset="0"/>
              </a:defRPr>
            </a:lvl1pPr>
            <a:lvl2pPr marL="831850" indent="-285750" algn="l" rtl="0" eaLnBrk="0" fontAlgn="base" hangingPunct="0">
              <a:lnSpc>
                <a:spcPts val="2400"/>
              </a:lnSpc>
              <a:spcBef>
                <a:spcPct val="0"/>
              </a:spcBef>
              <a:spcAft>
                <a:spcPts val="200"/>
              </a:spcAft>
              <a:buClr>
                <a:schemeClr val="accent2"/>
              </a:buClr>
              <a:buFont typeface="Wingdings" charset="0"/>
              <a:buChar char="§"/>
              <a:defRPr sz="22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lr>
                <a:schemeClr val="accent2"/>
              </a:buClr>
              <a:buFont typeface="Wingdings" charset="0"/>
              <a:buChar char="§"/>
              <a:defRPr sz="20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lr>
                <a:schemeClr val="accent2"/>
              </a:buClr>
              <a:buFont typeface="Wingdings" charset="0"/>
              <a:buChar char="§"/>
              <a:defRPr>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lr>
                <a:schemeClr val="accent2"/>
              </a:buClr>
              <a:buFont typeface="Wingdings" charset="0"/>
              <a:buChar char="§"/>
              <a:defRPr sz="1600">
                <a:solidFill>
                  <a:schemeClr val="tx1"/>
                </a:solidFill>
                <a:latin typeface="Calibri" pitchFamily="34" charset="0"/>
                <a:ea typeface="MS PGothic" pitchFamily="34" charset="-128"/>
                <a:cs typeface="Calibri" pitchFamily="34" charset="0"/>
              </a:defRPr>
            </a:lvl5pPr>
            <a:lvl6pPr marL="25146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9pPr>
          </a:lstStyle>
          <a:p>
            <a:pPr marL="0" lvl="0" indent="0" algn="ctr" eaLnBrk="1" hangingPunct="1">
              <a:lnSpc>
                <a:spcPct val="100000"/>
              </a:lnSpc>
              <a:spcAft>
                <a:spcPct val="0"/>
              </a:spcAft>
              <a:buClrTx/>
              <a:buNone/>
            </a:pPr>
            <a:endParaRPr lang="en-US" sz="3400" dirty="0">
              <a:solidFill>
                <a:srgbClr val="F0B323"/>
              </a:solidFill>
              <a:latin typeface="+mj-lt"/>
              <a:ea typeface="MS PGothic" charset="0"/>
            </a:endParaRPr>
          </a:p>
          <a:p>
            <a:pPr marL="0" lvl="0" indent="0" algn="ctr" eaLnBrk="1" hangingPunct="1">
              <a:lnSpc>
                <a:spcPct val="100000"/>
              </a:lnSpc>
              <a:spcAft>
                <a:spcPct val="0"/>
              </a:spcAft>
              <a:buClrTx/>
              <a:buNone/>
            </a:pPr>
            <a:r>
              <a:rPr lang="en-US" sz="3100" dirty="0">
                <a:latin typeface="+mj-lt"/>
                <a:ea typeface="MS PGothic" charset="0"/>
              </a:rPr>
              <a:t>Rene Julien</a:t>
            </a:r>
            <a:endParaRPr lang="en-US" sz="3100" strike="sngStrike" dirty="0">
              <a:latin typeface="+mj-lt"/>
              <a:ea typeface="MS PGothic" charset="0"/>
            </a:endParaRPr>
          </a:p>
          <a:p>
            <a:pPr marL="0" indent="0" algn="ctr" eaLnBrk="1" hangingPunct="1">
              <a:lnSpc>
                <a:spcPct val="100000"/>
              </a:lnSpc>
              <a:spcAft>
                <a:spcPct val="0"/>
              </a:spcAft>
              <a:buClrTx/>
              <a:buNone/>
            </a:pPr>
            <a:r>
              <a:rPr lang="en-US" sz="3100" dirty="0">
                <a:latin typeface="+mj-lt"/>
                <a:ea typeface="MS PGothic" charset="0"/>
              </a:rPr>
              <a:t>Material Master Data Manager</a:t>
            </a:r>
          </a:p>
          <a:p>
            <a:pPr marL="0" indent="0" algn="ctr" eaLnBrk="1" hangingPunct="1">
              <a:lnSpc>
                <a:spcPct val="100000"/>
              </a:lnSpc>
              <a:spcAft>
                <a:spcPct val="0"/>
              </a:spcAft>
              <a:buClrTx/>
              <a:buNone/>
            </a:pPr>
            <a:r>
              <a:rPr lang="en-US" sz="3100" dirty="0">
                <a:latin typeface="+mj-lt"/>
                <a:ea typeface="MS PGothic" charset="0"/>
              </a:rPr>
              <a:t>Olin Corporation</a:t>
            </a:r>
          </a:p>
          <a:p>
            <a:pPr marL="0" lvl="0" indent="0" algn="ctr" eaLnBrk="1" hangingPunct="1">
              <a:lnSpc>
                <a:spcPct val="100000"/>
              </a:lnSpc>
              <a:spcAft>
                <a:spcPct val="0"/>
              </a:spcAft>
              <a:buClrTx/>
              <a:buNone/>
            </a:pPr>
            <a:endParaRPr lang="en-US" sz="2000" dirty="0">
              <a:solidFill>
                <a:srgbClr val="F0B323"/>
              </a:solidFill>
              <a:latin typeface="Gill Sans MT" charset="0"/>
              <a:ea typeface="MS PGothic" charset="0"/>
            </a:endParaRPr>
          </a:p>
          <a:p>
            <a:pPr marL="0" lvl="0" indent="0" algn="ctr" eaLnBrk="1" hangingPunct="1">
              <a:lnSpc>
                <a:spcPct val="100000"/>
              </a:lnSpc>
              <a:spcAft>
                <a:spcPct val="0"/>
              </a:spcAft>
              <a:buClrTx/>
              <a:buNone/>
            </a:pPr>
            <a:endParaRPr lang="en-US" sz="2000" dirty="0">
              <a:solidFill>
                <a:srgbClr val="F0B323"/>
              </a:solidFill>
              <a:latin typeface="Gill Sans MT" charset="0"/>
              <a:ea typeface="MS PGothic" charset="0"/>
            </a:endParaRPr>
          </a:p>
          <a:p>
            <a:pPr marL="0" lvl="0" indent="0" algn="ctr" eaLnBrk="1" hangingPunct="1">
              <a:lnSpc>
                <a:spcPct val="100000"/>
              </a:lnSpc>
              <a:spcAft>
                <a:spcPct val="0"/>
              </a:spcAft>
              <a:buClrTx/>
              <a:buNone/>
            </a:pPr>
            <a:endParaRPr lang="en-US" sz="2000" dirty="0">
              <a:solidFill>
                <a:srgbClr val="F0B323"/>
              </a:solidFill>
              <a:latin typeface="Gill Sans MT" charset="0"/>
              <a:ea typeface="MS PGothic" charset="0"/>
            </a:endParaRPr>
          </a:p>
          <a:p>
            <a:pPr marL="0" lvl="0" indent="0" algn="ctr" eaLnBrk="1" hangingPunct="1">
              <a:lnSpc>
                <a:spcPct val="100000"/>
              </a:lnSpc>
              <a:spcAft>
                <a:spcPct val="0"/>
              </a:spcAft>
              <a:buClrTx/>
              <a:buNone/>
            </a:pPr>
            <a:endParaRPr lang="en-US" sz="2000" dirty="0">
              <a:solidFill>
                <a:srgbClr val="F0B323"/>
              </a:solidFill>
              <a:latin typeface="Gill Sans MT" charset="0"/>
              <a:ea typeface="MS PGothic" charset="0"/>
            </a:endParaRPr>
          </a:p>
          <a:p>
            <a:pPr marL="0" lvl="0" indent="0" algn="ctr" eaLnBrk="1" hangingPunct="1">
              <a:lnSpc>
                <a:spcPct val="100000"/>
              </a:lnSpc>
              <a:spcAft>
                <a:spcPct val="0"/>
              </a:spcAft>
              <a:buClrTx/>
              <a:buNone/>
            </a:pPr>
            <a:endParaRPr lang="en-US" sz="2000" dirty="0">
              <a:solidFill>
                <a:srgbClr val="F0B323"/>
              </a:solidFill>
              <a:latin typeface="Gill Sans MT" charset="0"/>
              <a:ea typeface="MS PGothic" charset="0"/>
            </a:endParaRPr>
          </a:p>
          <a:p>
            <a:pPr marL="0" indent="0" algn="ctr">
              <a:buNone/>
            </a:pPr>
            <a:endParaRPr lang="en-US" dirty="0"/>
          </a:p>
        </p:txBody>
      </p:sp>
      <p:sp>
        <p:nvSpPr>
          <p:cNvPr id="3" name="Title 9">
            <a:extLst>
              <a:ext uri="{FF2B5EF4-FFF2-40B4-BE49-F238E27FC236}">
                <a16:creationId xmlns:a16="http://schemas.microsoft.com/office/drawing/2014/main" id="{3804E265-E627-4572-84AF-CA76ACB2A8A1}"/>
              </a:ext>
            </a:extLst>
          </p:cNvPr>
          <p:cNvSpPr txBox="1">
            <a:spLocks/>
          </p:cNvSpPr>
          <p:nvPr/>
        </p:nvSpPr>
        <p:spPr>
          <a:xfrm>
            <a:off x="233917" y="-29884"/>
            <a:ext cx="8229600" cy="8911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dirty="0">
                <a:solidFill>
                  <a:srgbClr val="7AC143"/>
                </a:solidFill>
              </a:rPr>
              <a:t>Questions?</a:t>
            </a:r>
            <a:endParaRPr lang="en-US" sz="5000" dirty="0">
              <a:solidFill>
                <a:srgbClr val="7AC143"/>
              </a:solidFill>
              <a:cs typeface="Calibri"/>
            </a:endParaRPr>
          </a:p>
        </p:txBody>
      </p:sp>
      <p:pic>
        <p:nvPicPr>
          <p:cNvPr id="4" name="Picture 2" descr="Image result for the olin corporation logo">
            <a:extLst>
              <a:ext uri="{FF2B5EF4-FFF2-40B4-BE49-F238E27FC236}">
                <a16:creationId xmlns:a16="http://schemas.microsoft.com/office/drawing/2014/main" id="{A5862798-53B1-448F-A5F3-FD5E91FF3666}"/>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140328" y="1418578"/>
            <a:ext cx="2676332" cy="891181"/>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2">
            <a:extLst>
              <a:ext uri="{FF2B5EF4-FFF2-40B4-BE49-F238E27FC236}">
                <a16:creationId xmlns:a16="http://schemas.microsoft.com/office/drawing/2014/main" id="{DFBE4041-A9AC-410E-B4BD-74444B33CECB}"/>
              </a:ext>
            </a:extLst>
          </p:cNvPr>
          <p:cNvSpPr txBox="1">
            <a:spLocks/>
          </p:cNvSpPr>
          <p:nvPr/>
        </p:nvSpPr>
        <p:spPr>
          <a:xfrm>
            <a:off x="0" y="2470678"/>
            <a:ext cx="4795283" cy="2672822"/>
          </a:xfrm>
          <a:prstGeom prst="rect">
            <a:avLst/>
          </a:prstGeom>
        </p:spPr>
        <p:txBody>
          <a:bodyPr numCol="1">
            <a:normAutofit/>
          </a:bodyPr>
          <a:lstStyle>
            <a:lvl1pPr marL="342900" indent="-342900" algn="l" rtl="0" eaLnBrk="0" fontAlgn="base" hangingPunct="0">
              <a:lnSpc>
                <a:spcPts val="2800"/>
              </a:lnSpc>
              <a:spcBef>
                <a:spcPct val="0"/>
              </a:spcBef>
              <a:spcAft>
                <a:spcPts val="1300"/>
              </a:spcAft>
              <a:buClr>
                <a:schemeClr val="hlink"/>
              </a:buClr>
              <a:buFont typeface="Wingdings" charset="0"/>
              <a:buChar char="§"/>
              <a:defRPr sz="2600">
                <a:solidFill>
                  <a:schemeClr val="tx1"/>
                </a:solidFill>
                <a:latin typeface="Calibri" pitchFamily="34" charset="0"/>
                <a:ea typeface="MS PGothic" pitchFamily="34" charset="-128"/>
                <a:cs typeface="Calibri" pitchFamily="34" charset="0"/>
              </a:defRPr>
            </a:lvl1pPr>
            <a:lvl2pPr marL="831850" indent="-285750" algn="l" rtl="0" eaLnBrk="0" fontAlgn="base" hangingPunct="0">
              <a:lnSpc>
                <a:spcPts val="2400"/>
              </a:lnSpc>
              <a:spcBef>
                <a:spcPct val="0"/>
              </a:spcBef>
              <a:spcAft>
                <a:spcPts val="200"/>
              </a:spcAft>
              <a:buClr>
                <a:schemeClr val="accent2"/>
              </a:buClr>
              <a:buFont typeface="Wingdings" charset="0"/>
              <a:buChar char="§"/>
              <a:defRPr sz="2200">
                <a:solidFill>
                  <a:schemeClr val="tx1"/>
                </a:solidFill>
                <a:latin typeface="Calibri" pitchFamily="34" charset="0"/>
                <a:ea typeface="MS PGothic" pitchFamily="34" charset="-128"/>
                <a:cs typeface="Calibri" pitchFamily="34" charset="0"/>
              </a:defRPr>
            </a:lvl2pPr>
            <a:lvl3pPr marL="1143000" indent="-228600" algn="l" rtl="0" eaLnBrk="0" fontAlgn="base" hangingPunct="0">
              <a:spcBef>
                <a:spcPct val="20000"/>
              </a:spcBef>
              <a:spcAft>
                <a:spcPct val="0"/>
              </a:spcAft>
              <a:buClr>
                <a:schemeClr val="accent2"/>
              </a:buClr>
              <a:buFont typeface="Wingdings" charset="0"/>
              <a:buChar char="§"/>
              <a:defRPr sz="2000">
                <a:solidFill>
                  <a:schemeClr val="tx1"/>
                </a:solidFill>
                <a:latin typeface="Calibri" pitchFamily="34" charset="0"/>
                <a:ea typeface="MS PGothic" pitchFamily="34" charset="-128"/>
                <a:cs typeface="Calibri" pitchFamily="34" charset="0"/>
              </a:defRPr>
            </a:lvl3pPr>
            <a:lvl4pPr marL="1600200" indent="-228600" algn="l" rtl="0" eaLnBrk="0" fontAlgn="base" hangingPunct="0">
              <a:spcBef>
                <a:spcPct val="20000"/>
              </a:spcBef>
              <a:spcAft>
                <a:spcPct val="0"/>
              </a:spcAft>
              <a:buClr>
                <a:schemeClr val="accent2"/>
              </a:buClr>
              <a:buFont typeface="Wingdings" charset="0"/>
              <a:buChar char="§"/>
              <a:defRPr>
                <a:solidFill>
                  <a:schemeClr val="tx1"/>
                </a:solidFill>
                <a:latin typeface="Calibri" pitchFamily="34" charset="0"/>
                <a:ea typeface="MS PGothic" pitchFamily="34" charset="-128"/>
                <a:cs typeface="Calibri" pitchFamily="34" charset="0"/>
              </a:defRPr>
            </a:lvl4pPr>
            <a:lvl5pPr marL="2057400" indent="-228600" algn="l" rtl="0" eaLnBrk="0" fontAlgn="base" hangingPunct="0">
              <a:spcBef>
                <a:spcPct val="20000"/>
              </a:spcBef>
              <a:spcAft>
                <a:spcPct val="0"/>
              </a:spcAft>
              <a:buClr>
                <a:schemeClr val="accent2"/>
              </a:buClr>
              <a:buFont typeface="Wingdings" charset="0"/>
              <a:buChar char="§"/>
              <a:defRPr sz="1600">
                <a:solidFill>
                  <a:schemeClr val="tx1"/>
                </a:solidFill>
                <a:latin typeface="Calibri" pitchFamily="34" charset="0"/>
                <a:ea typeface="MS PGothic" pitchFamily="34" charset="-128"/>
                <a:cs typeface="Calibri" pitchFamily="34" charset="0"/>
              </a:defRPr>
            </a:lvl5pPr>
            <a:lvl6pPr marL="25146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accent2"/>
              </a:buClr>
              <a:buFont typeface="Wingdings" pitchFamily="2" charset="2"/>
              <a:buChar char="§"/>
              <a:defRPr sz="1600">
                <a:solidFill>
                  <a:schemeClr val="tx1"/>
                </a:solidFill>
                <a:latin typeface="+mn-lt"/>
              </a:defRPr>
            </a:lvl9pPr>
          </a:lstStyle>
          <a:p>
            <a:pPr marL="0" lvl="0" indent="0" algn="ctr" eaLnBrk="1" hangingPunct="1">
              <a:lnSpc>
                <a:spcPct val="100000"/>
              </a:lnSpc>
              <a:spcAft>
                <a:spcPct val="0"/>
              </a:spcAft>
              <a:buClrTx/>
              <a:buNone/>
            </a:pPr>
            <a:r>
              <a:rPr lang="en-US" dirty="0">
                <a:latin typeface="+mj-lt"/>
                <a:ea typeface="MS PGothic" charset="0"/>
              </a:rPr>
              <a:t>Jeffrey Topel</a:t>
            </a:r>
          </a:p>
          <a:p>
            <a:pPr marL="0" lvl="0" indent="0" algn="ctr" eaLnBrk="1" hangingPunct="1">
              <a:lnSpc>
                <a:spcPct val="100000"/>
              </a:lnSpc>
              <a:spcAft>
                <a:spcPct val="0"/>
              </a:spcAft>
              <a:buClrTx/>
              <a:buNone/>
            </a:pPr>
            <a:r>
              <a:rPr lang="en-US" dirty="0">
                <a:latin typeface="+mj-lt"/>
                <a:ea typeface="MS PGothic" charset="0"/>
              </a:rPr>
              <a:t>Account Executive </a:t>
            </a:r>
          </a:p>
          <a:p>
            <a:pPr marL="0" lvl="0" indent="0" algn="ctr" eaLnBrk="1" hangingPunct="1">
              <a:lnSpc>
                <a:spcPct val="100000"/>
              </a:lnSpc>
              <a:spcAft>
                <a:spcPct val="0"/>
              </a:spcAft>
              <a:buClrTx/>
              <a:buNone/>
            </a:pPr>
            <a:r>
              <a:rPr lang="en-US" dirty="0">
                <a:latin typeface="+mj-lt"/>
                <a:ea typeface="MS PGothic" charset="0"/>
              </a:rPr>
              <a:t>Utopia Global</a:t>
            </a:r>
          </a:p>
          <a:p>
            <a:pPr marL="0" lvl="0" indent="0" algn="ctr" eaLnBrk="1" hangingPunct="1">
              <a:lnSpc>
                <a:spcPct val="100000"/>
              </a:lnSpc>
              <a:spcAft>
                <a:spcPct val="0"/>
              </a:spcAft>
              <a:buClrTx/>
              <a:buNone/>
            </a:pPr>
            <a:r>
              <a:rPr lang="en-US" dirty="0">
                <a:solidFill>
                  <a:srgbClr val="F0B323"/>
                </a:solidFill>
                <a:latin typeface="+mj-lt"/>
                <a:ea typeface="MS PGothic" charset="0"/>
              </a:rPr>
              <a:t>314.616.6684</a:t>
            </a:r>
          </a:p>
          <a:p>
            <a:pPr marL="0" lvl="0" indent="0" algn="ctr" eaLnBrk="1" hangingPunct="1">
              <a:lnSpc>
                <a:spcPct val="100000"/>
              </a:lnSpc>
              <a:spcAft>
                <a:spcPct val="0"/>
              </a:spcAft>
              <a:buClrTx/>
              <a:buNone/>
            </a:pPr>
            <a:r>
              <a:rPr lang="en-US" dirty="0">
                <a:solidFill>
                  <a:srgbClr val="F0B323"/>
                </a:solidFill>
                <a:latin typeface="+mj-lt"/>
                <a:ea typeface="MS PGothic" charset="0"/>
                <a:hlinkClick r:id="rId3"/>
              </a:rPr>
              <a:t>jtopel@utopiainc.com</a:t>
            </a:r>
            <a:endParaRPr lang="en-US" dirty="0">
              <a:solidFill>
                <a:srgbClr val="F0B323"/>
              </a:solidFill>
              <a:latin typeface="+mj-lt"/>
              <a:ea typeface="MS PGothic" charset="0"/>
            </a:endParaRPr>
          </a:p>
          <a:p>
            <a:pPr marL="0" lvl="0" indent="0" algn="ctr" eaLnBrk="1" hangingPunct="1">
              <a:lnSpc>
                <a:spcPct val="100000"/>
              </a:lnSpc>
              <a:spcAft>
                <a:spcPct val="0"/>
              </a:spcAft>
              <a:buClrTx/>
              <a:buNone/>
            </a:pPr>
            <a:r>
              <a:rPr lang="en-US" dirty="0">
                <a:solidFill>
                  <a:srgbClr val="F0B323"/>
                </a:solidFill>
                <a:latin typeface="+mj-lt"/>
                <a:ea typeface="MS PGothic" charset="0"/>
              </a:rPr>
              <a:t>www.utopiainc.com</a:t>
            </a:r>
          </a:p>
          <a:p>
            <a:pPr marL="0" lvl="0" indent="0" algn="ctr" eaLnBrk="1" hangingPunct="1">
              <a:lnSpc>
                <a:spcPct val="100000"/>
              </a:lnSpc>
              <a:spcAft>
                <a:spcPct val="0"/>
              </a:spcAft>
              <a:buClrTx/>
              <a:buNone/>
            </a:pPr>
            <a:endParaRPr lang="en-US" sz="2000" dirty="0">
              <a:solidFill>
                <a:srgbClr val="F0B323"/>
              </a:solidFill>
              <a:latin typeface="Gill Sans MT" charset="0"/>
              <a:ea typeface="MS PGothic" charset="0"/>
            </a:endParaRPr>
          </a:p>
          <a:p>
            <a:pPr marL="0" lvl="0" indent="0" algn="ctr" eaLnBrk="1" hangingPunct="1">
              <a:lnSpc>
                <a:spcPct val="100000"/>
              </a:lnSpc>
              <a:spcAft>
                <a:spcPct val="0"/>
              </a:spcAft>
              <a:buClrTx/>
              <a:buNone/>
            </a:pPr>
            <a:endParaRPr lang="en-US" sz="2000" dirty="0">
              <a:solidFill>
                <a:srgbClr val="F0B323"/>
              </a:solidFill>
              <a:latin typeface="Gill Sans MT" charset="0"/>
              <a:ea typeface="MS PGothic" charset="0"/>
            </a:endParaRPr>
          </a:p>
          <a:p>
            <a:pPr marL="0" lvl="0" indent="0" algn="ctr" eaLnBrk="1" hangingPunct="1">
              <a:lnSpc>
                <a:spcPct val="100000"/>
              </a:lnSpc>
              <a:spcAft>
                <a:spcPct val="0"/>
              </a:spcAft>
              <a:buClrTx/>
              <a:buNone/>
            </a:pPr>
            <a:endParaRPr lang="en-US" sz="2000" dirty="0">
              <a:solidFill>
                <a:srgbClr val="F0B323"/>
              </a:solidFill>
              <a:latin typeface="Gill Sans MT" charset="0"/>
              <a:ea typeface="MS PGothic" charset="0"/>
            </a:endParaRPr>
          </a:p>
          <a:p>
            <a:pPr marL="0" lvl="0" indent="0" algn="ctr" eaLnBrk="1" hangingPunct="1">
              <a:lnSpc>
                <a:spcPct val="100000"/>
              </a:lnSpc>
              <a:spcAft>
                <a:spcPct val="0"/>
              </a:spcAft>
              <a:buClrTx/>
              <a:buNone/>
            </a:pPr>
            <a:endParaRPr lang="en-US" sz="2000" dirty="0">
              <a:solidFill>
                <a:srgbClr val="F0B323"/>
              </a:solidFill>
              <a:latin typeface="Gill Sans MT" charset="0"/>
              <a:ea typeface="MS PGothic" charset="0"/>
            </a:endParaRPr>
          </a:p>
          <a:p>
            <a:pPr marL="0" lvl="0" indent="0" algn="ctr" eaLnBrk="1" hangingPunct="1">
              <a:lnSpc>
                <a:spcPct val="100000"/>
              </a:lnSpc>
              <a:spcAft>
                <a:spcPct val="0"/>
              </a:spcAft>
              <a:buClrTx/>
              <a:buNone/>
            </a:pPr>
            <a:endParaRPr lang="en-US" sz="2000" dirty="0">
              <a:solidFill>
                <a:srgbClr val="F0B323"/>
              </a:solidFill>
              <a:latin typeface="Gill Sans MT" charset="0"/>
              <a:ea typeface="MS PGothic" charset="0"/>
            </a:endParaRPr>
          </a:p>
          <a:p>
            <a:pPr marL="0" indent="0" algn="ctr">
              <a:buNone/>
            </a:pPr>
            <a:endParaRPr lang="en-US" dirty="0"/>
          </a:p>
        </p:txBody>
      </p:sp>
      <p:pic>
        <p:nvPicPr>
          <p:cNvPr id="6" name="Picture 2" descr="NEW Utopia Inc logo_Gray-Registered.jpg">
            <a:extLst>
              <a:ext uri="{FF2B5EF4-FFF2-40B4-BE49-F238E27FC236}">
                <a16:creationId xmlns:a16="http://schemas.microsoft.com/office/drawing/2014/main" id="{CBF56816-86D7-42D8-A82D-F58F3E18BDEF}"/>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91424" y="1103494"/>
            <a:ext cx="2012433" cy="1282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501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a:extLst>
              <a:ext uri="{FF2B5EF4-FFF2-40B4-BE49-F238E27FC236}">
                <a16:creationId xmlns:a16="http://schemas.microsoft.com/office/drawing/2014/main" id="{3804E265-E627-4572-84AF-CA76ACB2A8A1}"/>
              </a:ext>
            </a:extLst>
          </p:cNvPr>
          <p:cNvSpPr txBox="1">
            <a:spLocks/>
          </p:cNvSpPr>
          <p:nvPr/>
        </p:nvSpPr>
        <p:spPr>
          <a:xfrm>
            <a:off x="473542" y="1681684"/>
            <a:ext cx="8229600" cy="89118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000" b="1" dirty="0"/>
              <a:t>Thank you for your time</a:t>
            </a:r>
          </a:p>
        </p:txBody>
      </p:sp>
      <p:cxnSp>
        <p:nvCxnSpPr>
          <p:cNvPr id="6" name="Straight Connector 5">
            <a:extLst>
              <a:ext uri="{FF2B5EF4-FFF2-40B4-BE49-F238E27FC236}">
                <a16:creationId xmlns:a16="http://schemas.microsoft.com/office/drawing/2014/main" id="{9770AFA7-0815-47BB-AA55-A4A9313CF35F}"/>
              </a:ext>
            </a:extLst>
          </p:cNvPr>
          <p:cNvCxnSpPr/>
          <p:nvPr/>
        </p:nvCxnSpPr>
        <p:spPr>
          <a:xfrm>
            <a:off x="1344752" y="3545876"/>
            <a:ext cx="6487181" cy="0"/>
          </a:xfrm>
          <a:prstGeom prst="line">
            <a:avLst/>
          </a:prstGeom>
          <a:ln>
            <a:solidFill>
              <a:srgbClr val="6AB835"/>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30DF554-FD35-4D14-94AC-CA8542279A23}"/>
              </a:ext>
            </a:extLst>
          </p:cNvPr>
          <p:cNvCxnSpPr/>
          <p:nvPr/>
        </p:nvCxnSpPr>
        <p:spPr>
          <a:xfrm>
            <a:off x="1344752" y="1599854"/>
            <a:ext cx="6487181" cy="0"/>
          </a:xfrm>
          <a:prstGeom prst="line">
            <a:avLst/>
          </a:prstGeom>
          <a:ln>
            <a:solidFill>
              <a:srgbClr val="6AB835"/>
            </a:solidFill>
          </a:ln>
          <a:effectLst/>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67772378-9A82-40B5-8C58-C50A4841955A}"/>
              </a:ext>
            </a:extLst>
          </p:cNvPr>
          <p:cNvSpPr/>
          <p:nvPr/>
        </p:nvSpPr>
        <p:spPr>
          <a:xfrm>
            <a:off x="1487837" y="2797760"/>
            <a:ext cx="6152827" cy="553998"/>
          </a:xfrm>
          <a:prstGeom prst="rect">
            <a:avLst/>
          </a:prstGeom>
        </p:spPr>
        <p:txBody>
          <a:bodyPr wrap="square">
            <a:spAutoFit/>
          </a:bodyPr>
          <a:lstStyle/>
          <a:p>
            <a:pPr algn="ctr"/>
            <a:r>
              <a:rPr lang="en-US" sz="3000" dirty="0">
                <a:solidFill>
                  <a:schemeClr val="tx1"/>
                </a:solidFill>
                <a:latin typeface="Calibri"/>
                <a:cs typeface="Calibri"/>
              </a:rPr>
              <a:t>Follow us on           at @ASUG365</a:t>
            </a:r>
            <a:endParaRPr lang="en-US" sz="3000" dirty="0">
              <a:solidFill>
                <a:schemeClr val="tx1"/>
              </a:solidFill>
            </a:endParaRPr>
          </a:p>
        </p:txBody>
      </p:sp>
      <p:sp>
        <p:nvSpPr>
          <p:cNvPr id="9" name="Title 1">
            <a:extLst>
              <a:ext uri="{FF2B5EF4-FFF2-40B4-BE49-F238E27FC236}">
                <a16:creationId xmlns:a16="http://schemas.microsoft.com/office/drawing/2014/main" id="{60BA874A-777C-4558-A6CF-D7245ECF4392}"/>
              </a:ext>
            </a:extLst>
          </p:cNvPr>
          <p:cNvSpPr>
            <a:spLocks noGrp="1"/>
          </p:cNvSpPr>
          <p:nvPr>
            <p:ph type="title"/>
          </p:nvPr>
        </p:nvSpPr>
        <p:spPr>
          <a:xfrm>
            <a:off x="628650" y="274639"/>
            <a:ext cx="7886700" cy="639762"/>
          </a:xfrm>
        </p:spPr>
        <p:txBody>
          <a:bodyPr anchor="t"/>
          <a:lstStyle/>
          <a:p>
            <a:r>
              <a:rPr lang="en-US" b="0" dirty="0"/>
              <a:t>Follow Us</a:t>
            </a:r>
          </a:p>
        </p:txBody>
      </p:sp>
      <p:pic>
        <p:nvPicPr>
          <p:cNvPr id="10" name="Picture 9" descr="TWITTER_BLACK_CIRCLE-01.png">
            <a:extLst>
              <a:ext uri="{FF2B5EF4-FFF2-40B4-BE49-F238E27FC236}">
                <a16:creationId xmlns:a16="http://schemas.microsoft.com/office/drawing/2014/main" id="{B74EBE2C-A075-4D1E-B240-FE31DEB5E3E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88100" y="2653134"/>
            <a:ext cx="692200" cy="692200"/>
          </a:xfrm>
          <a:prstGeom prst="rect">
            <a:avLst/>
          </a:prstGeom>
        </p:spPr>
      </p:pic>
    </p:spTree>
    <p:extLst>
      <p:ext uri="{BB962C8B-B14F-4D97-AF65-F5344CB8AC3E}">
        <p14:creationId xmlns:p14="http://schemas.microsoft.com/office/powerpoint/2010/main" val="173637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211-5C5E-4B61-BE43-1362FEA242EF}"/>
              </a:ext>
            </a:extLst>
          </p:cNvPr>
          <p:cNvSpPr>
            <a:spLocks noGrp="1"/>
          </p:cNvSpPr>
          <p:nvPr>
            <p:ph type="title"/>
          </p:nvPr>
        </p:nvSpPr>
        <p:spPr/>
        <p:txBody>
          <a:bodyPr/>
          <a:lstStyle/>
          <a:p>
            <a:r>
              <a:rPr lang="en-US" b="0" dirty="0">
                <a:latin typeface="Calibri"/>
                <a:cs typeface="Calibri"/>
              </a:rPr>
              <a:t>Building Together</a:t>
            </a:r>
          </a:p>
        </p:txBody>
      </p:sp>
      <p:pic>
        <p:nvPicPr>
          <p:cNvPr id="7" name="Content Placeholder 6" descr="Olin_timeline.png"/>
          <p:cNvPicPr>
            <a:picLocks noGrp="1" noChangeAspect="1"/>
          </p:cNvPicPr>
          <p:nvPr>
            <p:ph idx="1"/>
          </p:nvPr>
        </p:nvPicPr>
        <p:blipFill rotWithShape="1">
          <a:blip r:embed="rId3" cstate="email">
            <a:extLst>
              <a:ext uri="{28A0092B-C50C-407E-A947-70E740481C1C}">
                <a14:useLocalDpi xmlns:a14="http://schemas.microsoft.com/office/drawing/2010/main"/>
              </a:ext>
            </a:extLst>
          </a:blip>
          <a:stretch/>
        </p:blipFill>
        <p:spPr>
          <a:xfrm>
            <a:off x="628650" y="1450108"/>
            <a:ext cx="6255611" cy="2358453"/>
          </a:xfrm>
          <a:prstGeom prst="rect">
            <a:avLst/>
          </a:prstGeom>
        </p:spPr>
      </p:pic>
      <p:pic>
        <p:nvPicPr>
          <p:cNvPr id="1026" name="Picture 2" descr="Image result for the olin corporation logo">
            <a:extLst>
              <a:ext uri="{FF2B5EF4-FFF2-40B4-BE49-F238E27FC236}">
                <a16:creationId xmlns:a16="http://schemas.microsoft.com/office/drawing/2014/main" id="{CD7E9C7C-A6C2-4D7F-8840-DF78FF7229D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15288" y="118330"/>
            <a:ext cx="2200002" cy="73257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4867564" y="996749"/>
            <a:ext cx="4110182" cy="344116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1255713" algn="r">
              <a:lnSpc>
                <a:spcPct val="80000"/>
              </a:lnSpc>
              <a:spcAft>
                <a:spcPts val="0"/>
              </a:spcAft>
            </a:pPr>
            <a:r>
              <a:rPr lang="en-US" sz="1400" b="1" dirty="0">
                <a:solidFill>
                  <a:schemeClr val="bg2">
                    <a:lumMod val="25000"/>
                  </a:schemeClr>
                </a:solidFill>
              </a:rPr>
              <a:t>Acquisitions</a:t>
            </a:r>
            <a:r>
              <a:rPr lang="en-US" sz="1400" dirty="0">
                <a:solidFill>
                  <a:schemeClr val="bg2">
                    <a:lumMod val="25000"/>
                  </a:schemeClr>
                </a:solidFill>
              </a:rPr>
              <a:t> </a:t>
            </a:r>
            <a:r>
              <a:rPr lang="en-US" sz="1200" dirty="0">
                <a:solidFill>
                  <a:schemeClr val="bg2">
                    <a:lumMod val="25000"/>
                  </a:schemeClr>
                </a:solidFill>
              </a:rPr>
              <a:t>of global </a:t>
            </a:r>
            <a:r>
              <a:rPr lang="en-US" sz="1200" dirty="0">
                <a:solidFill>
                  <a:schemeClr val="bg2">
                    <a:lumMod val="25000"/>
                  </a:schemeClr>
                </a:solidFill>
                <a:cs typeface="Calibri" panose="020F0502020204030204" pitchFamily="34" charset="0"/>
              </a:rPr>
              <a:t>businesses and facilities with </a:t>
            </a:r>
            <a:r>
              <a:rPr lang="en-US" sz="1400" b="1" dirty="0">
                <a:solidFill>
                  <a:schemeClr val="bg2">
                    <a:lumMod val="25000"/>
                  </a:schemeClr>
                </a:solidFill>
                <a:cs typeface="Calibri" panose="020F0502020204030204" pitchFamily="34" charset="0"/>
              </a:rPr>
              <a:t>multiple business systems </a:t>
            </a:r>
            <a:r>
              <a:rPr lang="en-US" sz="1200" dirty="0">
                <a:solidFill>
                  <a:schemeClr val="bg2">
                    <a:lumMod val="25000"/>
                  </a:schemeClr>
                </a:solidFill>
                <a:cs typeface="Calibri" panose="020F0502020204030204" pitchFamily="34" charset="0"/>
              </a:rPr>
              <a:t>each with different data structures and naming conventions required </a:t>
            </a:r>
            <a:r>
              <a:rPr lang="en-US" sz="1200" dirty="0">
                <a:solidFill>
                  <a:schemeClr val="bg2">
                    <a:lumMod val="25000"/>
                  </a:schemeClr>
                </a:solidFill>
              </a:rPr>
              <a:t>a </a:t>
            </a:r>
            <a:r>
              <a:rPr lang="en-US" sz="1400" b="1" dirty="0">
                <a:solidFill>
                  <a:schemeClr val="bg2">
                    <a:lumMod val="25000"/>
                  </a:schemeClr>
                </a:solidFill>
              </a:rPr>
              <a:t>new,  </a:t>
            </a:r>
            <a:r>
              <a:rPr lang="en-US" sz="1400" b="1" dirty="0">
                <a:solidFill>
                  <a:schemeClr val="bg2">
                    <a:lumMod val="25000"/>
                  </a:schemeClr>
                </a:solidFill>
                <a:cs typeface="Calibri" panose="020F0502020204030204" pitchFamily="34" charset="0"/>
              </a:rPr>
              <a:t>standardized, common platform </a:t>
            </a:r>
            <a:r>
              <a:rPr lang="en-US" sz="1200" dirty="0">
                <a:solidFill>
                  <a:schemeClr val="bg2">
                    <a:lumMod val="25000"/>
                  </a:schemeClr>
                </a:solidFill>
                <a:cs typeface="Calibri" panose="020F0502020204030204" pitchFamily="34" charset="0"/>
              </a:rPr>
              <a:t>with common business processes, structure, and naming convention for the Master Data</a:t>
            </a:r>
            <a:endParaRPr lang="en-US" sz="1400" dirty="0">
              <a:solidFill>
                <a:schemeClr val="bg2">
                  <a:lumMod val="25000"/>
                </a:schemeClr>
              </a:solidFill>
              <a:cs typeface="Calibri" panose="020F0502020204030204" pitchFamily="34" charset="0"/>
            </a:endParaRPr>
          </a:p>
        </p:txBody>
      </p:sp>
    </p:spTree>
    <p:extLst>
      <p:ext uri="{BB962C8B-B14F-4D97-AF65-F5344CB8AC3E}">
        <p14:creationId xmlns:p14="http://schemas.microsoft.com/office/powerpoint/2010/main" val="526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211-5C5E-4B61-BE43-1362FEA242EF}"/>
              </a:ext>
            </a:extLst>
          </p:cNvPr>
          <p:cNvSpPr>
            <a:spLocks noGrp="1"/>
          </p:cNvSpPr>
          <p:nvPr>
            <p:ph type="title"/>
          </p:nvPr>
        </p:nvSpPr>
        <p:spPr/>
        <p:txBody>
          <a:bodyPr/>
          <a:lstStyle/>
          <a:p>
            <a:r>
              <a:rPr lang="en-US"/>
              <a:t>The Business Challenge</a:t>
            </a:r>
            <a:endParaRPr lang="en-US" dirty="0"/>
          </a:p>
        </p:txBody>
      </p:sp>
      <p:graphicFrame>
        <p:nvGraphicFramePr>
          <p:cNvPr id="5" name="Content Placeholder 4"/>
          <p:cNvGraphicFramePr>
            <a:graphicFrameLocks noGrp="1"/>
          </p:cNvGraphicFramePr>
          <p:nvPr>
            <p:ph idx="1"/>
            <p:extLst/>
          </p:nvPr>
        </p:nvGraphicFramePr>
        <p:xfrm>
          <a:off x="628650" y="1459345"/>
          <a:ext cx="7886700" cy="2434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620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1F807-7B72-42AA-B2C6-4FA0F6433154}"/>
              </a:ext>
            </a:extLst>
          </p:cNvPr>
          <p:cNvSpPr>
            <a:spLocks noGrp="1"/>
          </p:cNvSpPr>
          <p:nvPr>
            <p:ph type="title"/>
          </p:nvPr>
        </p:nvSpPr>
        <p:spPr>
          <a:xfrm>
            <a:off x="367683" y="126337"/>
            <a:ext cx="7200900" cy="526820"/>
          </a:xfrm>
        </p:spPr>
        <p:txBody>
          <a:bodyPr>
            <a:normAutofit/>
          </a:bodyPr>
          <a:lstStyle/>
          <a:p>
            <a:r>
              <a:rPr lang="de-DE" sz="2800" dirty="0">
                <a:latin typeface="Arial" panose="020B0604020202020204" pitchFamily="34" charset="0"/>
                <a:cs typeface="Arial" panose="020B0604020202020204" pitchFamily="34" charset="0"/>
              </a:rPr>
              <a:t>No One Understands Data Like We Do!</a:t>
            </a:r>
            <a:endParaRPr lang="en-US" sz="2800" dirty="0">
              <a:latin typeface="Arial" panose="020B0604020202020204" pitchFamily="34" charset="0"/>
              <a:cs typeface="Arial" panose="020B0604020202020204" pitchFamily="34" charset="0"/>
            </a:endParaRPr>
          </a:p>
        </p:txBody>
      </p:sp>
      <p:sp>
        <p:nvSpPr>
          <p:cNvPr id="6" name="Content Placeholder 12">
            <a:extLst>
              <a:ext uri="{FF2B5EF4-FFF2-40B4-BE49-F238E27FC236}">
                <a16:creationId xmlns:a16="http://schemas.microsoft.com/office/drawing/2014/main" id="{EC1D4687-44D9-497B-8C01-5A247B7E3869}"/>
              </a:ext>
            </a:extLst>
          </p:cNvPr>
          <p:cNvSpPr txBox="1">
            <a:spLocks/>
          </p:cNvSpPr>
          <p:nvPr/>
        </p:nvSpPr>
        <p:spPr>
          <a:xfrm>
            <a:off x="391391" y="571500"/>
            <a:ext cx="7333241" cy="4572000"/>
          </a:xfrm>
          <a:prstGeom prst="rect">
            <a:avLst/>
          </a:prstGeom>
        </p:spPr>
        <p:txBody>
          <a:bodyPr>
            <a:norm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defTabSz="816419" fontAlgn="auto">
              <a:spcBef>
                <a:spcPts val="1350"/>
              </a:spcBef>
              <a:spcAft>
                <a:spcPts val="0"/>
              </a:spcAft>
              <a:buClr>
                <a:srgbClr val="78BE20"/>
              </a:buClr>
              <a:defRPr/>
            </a:pPr>
            <a:r>
              <a:rPr lang="en-US" sz="1400" b="1" dirty="0">
                <a:solidFill>
                  <a:srgbClr val="F0B323"/>
                </a:solidFill>
                <a:latin typeface="Calibri"/>
              </a:rPr>
              <a:t>Focus on data supporting Digital Transformation &amp; the Intelligent Enterprise</a:t>
            </a:r>
            <a:r>
              <a:rPr lang="en-US" sz="1400" dirty="0">
                <a:solidFill>
                  <a:srgbClr val="F0B323"/>
                </a:solidFill>
                <a:latin typeface="Calibri"/>
              </a:rPr>
              <a:t> </a:t>
            </a:r>
          </a:p>
          <a:p>
            <a:pPr lvl="1" defTabSz="816419" fontAlgn="auto">
              <a:spcBef>
                <a:spcPts val="450"/>
              </a:spcBef>
              <a:spcAft>
                <a:spcPts val="0"/>
              </a:spcAft>
              <a:buClr>
                <a:srgbClr val="78BE20"/>
              </a:buClr>
              <a:buFont typeface="Arial" panose="020B0604020202020204" pitchFamily="34" charset="0"/>
              <a:buChar char="•"/>
              <a:defRPr/>
            </a:pPr>
            <a:r>
              <a:rPr lang="en-US" sz="1400" dirty="0">
                <a:solidFill>
                  <a:srgbClr val="000000"/>
                </a:solidFill>
                <a:latin typeface="Calibri"/>
              </a:rPr>
              <a:t>Data Strategy: Roadmap for People, Process and Technology</a:t>
            </a:r>
          </a:p>
          <a:p>
            <a:pPr lvl="1" defTabSz="816419" fontAlgn="auto">
              <a:spcBef>
                <a:spcPts val="450"/>
              </a:spcBef>
              <a:spcAft>
                <a:spcPts val="0"/>
              </a:spcAft>
              <a:buClr>
                <a:srgbClr val="78BE20"/>
              </a:buClr>
              <a:buFont typeface="Arial" panose="020B0604020202020204" pitchFamily="34" charset="0"/>
              <a:buChar char="•"/>
              <a:defRPr/>
            </a:pPr>
            <a:r>
              <a:rPr lang="en-US" sz="1400" dirty="0">
                <a:solidFill>
                  <a:srgbClr val="000000"/>
                </a:solidFill>
                <a:latin typeface="Calibri"/>
              </a:rPr>
              <a:t>Data Quality: Data Profiling, Data Cleansing, Enrichment</a:t>
            </a:r>
          </a:p>
          <a:p>
            <a:pPr lvl="1" defTabSz="816419" fontAlgn="auto">
              <a:spcBef>
                <a:spcPts val="450"/>
              </a:spcBef>
              <a:spcAft>
                <a:spcPts val="0"/>
              </a:spcAft>
              <a:buClr>
                <a:srgbClr val="78BE20"/>
              </a:buClr>
              <a:buFont typeface="Arial" panose="020B0604020202020204" pitchFamily="34" charset="0"/>
              <a:buChar char="•"/>
              <a:defRPr/>
            </a:pPr>
            <a:r>
              <a:rPr lang="en-US" sz="1400" dirty="0">
                <a:solidFill>
                  <a:srgbClr val="000000"/>
                </a:solidFill>
                <a:latin typeface="Calibri"/>
              </a:rPr>
              <a:t>Data Migration: SAP S/4HANA Migrations, Data Services</a:t>
            </a:r>
          </a:p>
          <a:p>
            <a:pPr lvl="1" defTabSz="816419" fontAlgn="auto">
              <a:spcBef>
                <a:spcPts val="450"/>
              </a:spcBef>
              <a:spcAft>
                <a:spcPts val="0"/>
              </a:spcAft>
              <a:buClr>
                <a:srgbClr val="78BE20"/>
              </a:buClr>
              <a:buFont typeface="Arial" panose="020B0604020202020204" pitchFamily="34" charset="0"/>
              <a:buChar char="•"/>
              <a:defRPr/>
            </a:pPr>
            <a:r>
              <a:rPr lang="en-US" sz="1400" dirty="0">
                <a:solidFill>
                  <a:srgbClr val="000000"/>
                </a:solidFill>
                <a:latin typeface="Calibri"/>
              </a:rPr>
              <a:t>Data Governance: MDG core domains and Utopia developed solutions</a:t>
            </a:r>
          </a:p>
          <a:p>
            <a:pPr defTabSz="816419" fontAlgn="auto">
              <a:spcBef>
                <a:spcPts val="1350"/>
              </a:spcBef>
              <a:spcAft>
                <a:spcPts val="0"/>
              </a:spcAft>
              <a:buClr>
                <a:srgbClr val="78BE20"/>
              </a:buClr>
              <a:defRPr/>
            </a:pPr>
            <a:r>
              <a:rPr lang="en-US" sz="1400" b="1" dirty="0">
                <a:solidFill>
                  <a:srgbClr val="F0B323"/>
                </a:solidFill>
                <a:latin typeface="Calibri"/>
              </a:rPr>
              <a:t>History/Innovation/Growth </a:t>
            </a:r>
          </a:p>
          <a:p>
            <a:pPr lvl="1" defTabSz="816419" fontAlgn="auto">
              <a:spcBef>
                <a:spcPts val="450"/>
              </a:spcBef>
              <a:spcAft>
                <a:spcPts val="0"/>
              </a:spcAft>
              <a:buClr>
                <a:srgbClr val="78BE20"/>
              </a:buClr>
              <a:buFont typeface="Arial" panose="020B0604020202020204" pitchFamily="34" charset="0"/>
              <a:buChar char="•"/>
              <a:defRPr/>
            </a:pPr>
            <a:r>
              <a:rPr lang="en-US" sz="1400" dirty="0">
                <a:solidFill>
                  <a:srgbClr val="000000"/>
                </a:solidFill>
                <a:latin typeface="Calibri"/>
              </a:rPr>
              <a:t>Founded in 2003 and headquartered near Chicago</a:t>
            </a:r>
          </a:p>
          <a:p>
            <a:pPr lvl="1" defTabSz="816419" fontAlgn="auto">
              <a:spcBef>
                <a:spcPts val="450"/>
              </a:spcBef>
              <a:spcAft>
                <a:spcPts val="0"/>
              </a:spcAft>
              <a:buClr>
                <a:srgbClr val="78BE20"/>
              </a:buClr>
              <a:buFont typeface="Arial" panose="020B0604020202020204" pitchFamily="34" charset="0"/>
              <a:buChar char="•"/>
              <a:defRPr/>
            </a:pPr>
            <a:r>
              <a:rPr lang="en-US" sz="1400" dirty="0">
                <a:solidFill>
                  <a:srgbClr val="000000"/>
                </a:solidFill>
                <a:latin typeface="Calibri"/>
              </a:rPr>
              <a:t>Over 500 employees worldwide</a:t>
            </a:r>
          </a:p>
          <a:p>
            <a:pPr lvl="1" defTabSz="816419" fontAlgn="auto">
              <a:spcBef>
                <a:spcPts val="450"/>
              </a:spcBef>
              <a:spcAft>
                <a:spcPts val="0"/>
              </a:spcAft>
              <a:buClr>
                <a:srgbClr val="78BE20"/>
              </a:buClr>
              <a:buFont typeface="Arial" panose="020B0604020202020204" pitchFamily="34" charset="0"/>
              <a:buChar char="•"/>
              <a:defRPr/>
            </a:pPr>
            <a:r>
              <a:rPr lang="en-US" sz="1400" dirty="0">
                <a:solidFill>
                  <a:srgbClr val="000000"/>
                </a:solidFill>
                <a:latin typeface="Calibri"/>
              </a:rPr>
              <a:t>Largest R&amp;D team focused on Master Data Governance in the World</a:t>
            </a:r>
          </a:p>
          <a:p>
            <a:pPr marL="0" lvl="1" indent="0" defTabSz="816419" fontAlgn="auto">
              <a:spcBef>
                <a:spcPts val="1350"/>
              </a:spcBef>
              <a:spcAft>
                <a:spcPts val="0"/>
              </a:spcAft>
              <a:buClr>
                <a:srgbClr val="78BE20"/>
              </a:buClr>
              <a:buSzPct val="80000"/>
              <a:buNone/>
              <a:defRPr/>
            </a:pPr>
            <a:r>
              <a:rPr lang="en-US" sz="1400" b="1" dirty="0">
                <a:solidFill>
                  <a:srgbClr val="F0B323"/>
                </a:solidFill>
                <a:latin typeface="Calibri"/>
              </a:rPr>
              <a:t>#1 referred partner by SAP for EIM Solutions</a:t>
            </a:r>
          </a:p>
          <a:p>
            <a:pPr lvl="1" defTabSz="816419" fontAlgn="auto">
              <a:spcBef>
                <a:spcPts val="450"/>
              </a:spcBef>
              <a:spcAft>
                <a:spcPts val="0"/>
              </a:spcAft>
              <a:buClr>
                <a:srgbClr val="78BE20"/>
              </a:buClr>
              <a:buFont typeface="Arial" panose="020B0604020202020204" pitchFamily="34" charset="0"/>
              <a:buChar char="•"/>
              <a:defRPr/>
            </a:pPr>
            <a:r>
              <a:rPr lang="en-US" sz="1400" dirty="0">
                <a:solidFill>
                  <a:srgbClr val="000000"/>
                </a:solidFill>
                <a:latin typeface="Calibri"/>
              </a:rPr>
              <a:t>Proprietary accelerators and templates support entire EIM portfolio from SAP </a:t>
            </a:r>
          </a:p>
          <a:p>
            <a:pPr marL="0" lvl="1" indent="0" defTabSz="816419" fontAlgn="auto">
              <a:spcBef>
                <a:spcPts val="1350"/>
              </a:spcBef>
              <a:spcAft>
                <a:spcPts val="0"/>
              </a:spcAft>
              <a:buClr>
                <a:srgbClr val="78BE20"/>
              </a:buClr>
              <a:buSzPct val="80000"/>
              <a:buNone/>
              <a:defRPr/>
            </a:pPr>
            <a:r>
              <a:rPr lang="en-US" sz="1400" b="1" dirty="0">
                <a:solidFill>
                  <a:srgbClr val="F0B323"/>
                </a:solidFill>
                <a:latin typeface="Calibri"/>
              </a:rPr>
              <a:t>Exclusive partner for SAP MDG Solution Extensions</a:t>
            </a:r>
          </a:p>
          <a:p>
            <a:pPr lvl="1" defTabSz="816419" fontAlgn="auto">
              <a:spcBef>
                <a:spcPts val="450"/>
              </a:spcBef>
              <a:spcAft>
                <a:spcPts val="0"/>
              </a:spcAft>
              <a:buClr>
                <a:srgbClr val="78BE20"/>
              </a:buClr>
              <a:buFont typeface="Arial" panose="020B0604020202020204" pitchFamily="34" charset="0"/>
              <a:buChar char="•"/>
              <a:defRPr/>
            </a:pPr>
            <a:r>
              <a:rPr lang="en-US" sz="1400" dirty="0">
                <a:solidFill>
                  <a:srgbClr val="000000"/>
                </a:solidFill>
                <a:latin typeface="Calibri"/>
              </a:rPr>
              <a:t>SAP MDG for Enterprise Asset Management (MDG-EAM)</a:t>
            </a:r>
          </a:p>
          <a:p>
            <a:pPr lvl="1" defTabSz="816419" fontAlgn="auto">
              <a:spcBef>
                <a:spcPts val="450"/>
              </a:spcBef>
              <a:spcAft>
                <a:spcPts val="0"/>
              </a:spcAft>
              <a:buClr>
                <a:srgbClr val="78BE20"/>
              </a:buClr>
              <a:buFont typeface="Arial" panose="020B0604020202020204" pitchFamily="34" charset="0"/>
              <a:buChar char="•"/>
              <a:defRPr/>
            </a:pPr>
            <a:r>
              <a:rPr lang="en-US" sz="1400" dirty="0">
                <a:solidFill>
                  <a:srgbClr val="000000"/>
                </a:solidFill>
                <a:latin typeface="Calibri"/>
              </a:rPr>
              <a:t>SAP Asset Information Workbench (AIW)</a:t>
            </a:r>
          </a:p>
          <a:p>
            <a:pPr lvl="1" defTabSz="816419" fontAlgn="auto">
              <a:spcBef>
                <a:spcPts val="450"/>
              </a:spcBef>
              <a:spcAft>
                <a:spcPts val="0"/>
              </a:spcAft>
              <a:buClr>
                <a:srgbClr val="78BE20"/>
              </a:buClr>
              <a:buFont typeface="Arial" panose="020B0604020202020204" pitchFamily="34" charset="0"/>
              <a:buChar char="•"/>
              <a:defRPr/>
            </a:pPr>
            <a:r>
              <a:rPr lang="en-US" sz="1400" dirty="0">
                <a:solidFill>
                  <a:srgbClr val="000000"/>
                </a:solidFill>
                <a:latin typeface="Calibri"/>
              </a:rPr>
              <a:t>SAP MDG for Retail and Fashion Management (MDG-RFM)</a:t>
            </a:r>
          </a:p>
        </p:txBody>
      </p:sp>
      <p:pic>
        <p:nvPicPr>
          <p:cNvPr id="10" name="Picture 9">
            <a:extLst>
              <a:ext uri="{FF2B5EF4-FFF2-40B4-BE49-F238E27FC236}">
                <a16:creationId xmlns:a16="http://schemas.microsoft.com/office/drawing/2014/main" id="{9939355D-AD33-42DE-8A25-667D5E0FA70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74322" y="1650492"/>
            <a:ext cx="1568840" cy="921258"/>
          </a:xfrm>
          <a:prstGeom prst="rect">
            <a:avLst/>
          </a:prstGeom>
        </p:spPr>
      </p:pic>
      <p:pic>
        <p:nvPicPr>
          <p:cNvPr id="11" name="Picture 10">
            <a:extLst>
              <a:ext uri="{FF2B5EF4-FFF2-40B4-BE49-F238E27FC236}">
                <a16:creationId xmlns:a16="http://schemas.microsoft.com/office/drawing/2014/main" id="{26316937-F7EE-40D5-BAEE-907F068A1880}"/>
              </a:ext>
            </a:extLst>
          </p:cNvPr>
          <p:cNvPicPr>
            <a:picLocks noChangeAspect="1"/>
          </p:cNvPicPr>
          <p:nvPr/>
        </p:nvPicPr>
        <p:blipFill rotWithShape="1">
          <a:blip r:embed="rId4"/>
          <a:srcRect l="-5152" t="-8542" r="1" b="-5689"/>
          <a:stretch/>
        </p:blipFill>
        <p:spPr>
          <a:xfrm>
            <a:off x="7463999" y="389747"/>
            <a:ext cx="1485746" cy="1068195"/>
          </a:xfrm>
          <a:prstGeom prst="rect">
            <a:avLst/>
          </a:prstGeom>
        </p:spPr>
      </p:pic>
      <p:pic>
        <p:nvPicPr>
          <p:cNvPr id="12" name="Picture 11" descr="A close up of a sign&#10;&#10;Description generated with very high confidence">
            <a:extLst>
              <a:ext uri="{FF2B5EF4-FFF2-40B4-BE49-F238E27FC236}">
                <a16:creationId xmlns:a16="http://schemas.microsoft.com/office/drawing/2014/main" id="{0F2D42CD-B020-46C1-8AAD-9784F7A7E9F3}"/>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19156" t="11327" r="18196" b="11563"/>
          <a:stretch/>
        </p:blipFill>
        <p:spPr>
          <a:xfrm>
            <a:off x="7407592" y="2857500"/>
            <a:ext cx="1542153" cy="711585"/>
          </a:xfrm>
          <a:prstGeom prst="rect">
            <a:avLst/>
          </a:prstGeom>
        </p:spPr>
      </p:pic>
      <p:pic>
        <p:nvPicPr>
          <p:cNvPr id="13" name="Picture 12">
            <a:extLst>
              <a:ext uri="{FF2B5EF4-FFF2-40B4-BE49-F238E27FC236}">
                <a16:creationId xmlns:a16="http://schemas.microsoft.com/office/drawing/2014/main" id="{C4196CB9-DAFF-4199-8CD7-2CE678E8E1DD}"/>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15063" t="15633" r="15061" b="13080"/>
          <a:stretch/>
        </p:blipFill>
        <p:spPr>
          <a:xfrm>
            <a:off x="7698656" y="3683155"/>
            <a:ext cx="920171" cy="921258"/>
          </a:xfrm>
          <a:prstGeom prst="rect">
            <a:avLst/>
          </a:prstGeom>
        </p:spPr>
      </p:pic>
    </p:spTree>
    <p:extLst>
      <p:ext uri="{BB962C8B-B14F-4D97-AF65-F5344CB8AC3E}">
        <p14:creationId xmlns:p14="http://schemas.microsoft.com/office/powerpoint/2010/main" val="167685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7A7C28-B7A3-4E38-B533-7C0CF1834131}"/>
              </a:ext>
            </a:extLst>
          </p:cNvPr>
          <p:cNvPicPr>
            <a:picLocks noChangeAspect="1"/>
          </p:cNvPicPr>
          <p:nvPr/>
        </p:nvPicPr>
        <p:blipFill>
          <a:blip r:embed="rId3"/>
          <a:stretch>
            <a:fillRect/>
          </a:stretch>
        </p:blipFill>
        <p:spPr>
          <a:xfrm>
            <a:off x="942529" y="538951"/>
            <a:ext cx="7258942" cy="4065598"/>
          </a:xfrm>
          <a:prstGeom prst="rect">
            <a:avLst/>
          </a:prstGeom>
        </p:spPr>
      </p:pic>
      <p:sp>
        <p:nvSpPr>
          <p:cNvPr id="7" name="Title 2">
            <a:extLst>
              <a:ext uri="{FF2B5EF4-FFF2-40B4-BE49-F238E27FC236}">
                <a16:creationId xmlns:a16="http://schemas.microsoft.com/office/drawing/2014/main" id="{7A7B2CDD-785B-4077-827D-D31CB7EC756E}"/>
              </a:ext>
            </a:extLst>
          </p:cNvPr>
          <p:cNvSpPr>
            <a:spLocks noGrp="1"/>
          </p:cNvSpPr>
          <p:nvPr>
            <p:ph type="title"/>
          </p:nvPr>
        </p:nvSpPr>
        <p:spPr>
          <a:xfrm>
            <a:off x="610985" y="109105"/>
            <a:ext cx="7200900" cy="501881"/>
          </a:xfrm>
        </p:spPr>
        <p:txBody>
          <a:bodyPr>
            <a:normAutofit/>
          </a:bodyPr>
          <a:lstStyle/>
          <a:p>
            <a:r>
              <a:rPr lang="en-US" sz="2100" dirty="0">
                <a:latin typeface="Arial" panose="020B0604020202020204" pitchFamily="34" charset="0"/>
                <a:cs typeface="Arial" panose="020B0604020202020204" pitchFamily="34" charset="0"/>
              </a:rPr>
              <a:t>Global Customers</a:t>
            </a:r>
          </a:p>
        </p:txBody>
      </p:sp>
    </p:spTree>
    <p:extLst>
      <p:ext uri="{BB962C8B-B14F-4D97-AF65-F5344CB8AC3E}">
        <p14:creationId xmlns:p14="http://schemas.microsoft.com/office/powerpoint/2010/main" val="592074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211-5C5E-4B61-BE43-1362FEA242EF}"/>
              </a:ext>
            </a:extLst>
          </p:cNvPr>
          <p:cNvSpPr>
            <a:spLocks noGrp="1"/>
          </p:cNvSpPr>
          <p:nvPr>
            <p:ph type="title"/>
          </p:nvPr>
        </p:nvSpPr>
        <p:spPr>
          <a:xfrm>
            <a:off x="139221" y="-25566"/>
            <a:ext cx="7886700" cy="993775"/>
          </a:xfrm>
        </p:spPr>
        <p:txBody>
          <a:bodyPr/>
          <a:lstStyle/>
          <a:p>
            <a:r>
              <a:rPr lang="en-US" b="0" dirty="0">
                <a:latin typeface="Calibri"/>
                <a:cs typeface="Calibri"/>
              </a:rPr>
              <a:t>Utopia and Olin Collaboration</a:t>
            </a:r>
          </a:p>
        </p:txBody>
      </p:sp>
      <p:sp>
        <p:nvSpPr>
          <p:cNvPr id="3" name="Content Placeholder 2">
            <a:extLst>
              <a:ext uri="{FF2B5EF4-FFF2-40B4-BE49-F238E27FC236}">
                <a16:creationId xmlns:a16="http://schemas.microsoft.com/office/drawing/2014/main" id="{3E64CEC7-69FD-463F-BAEE-2255607EC412}"/>
              </a:ext>
            </a:extLst>
          </p:cNvPr>
          <p:cNvSpPr>
            <a:spLocks noGrp="1"/>
          </p:cNvSpPr>
          <p:nvPr>
            <p:ph sz="half" idx="1"/>
          </p:nvPr>
        </p:nvSpPr>
        <p:spPr>
          <a:xfrm>
            <a:off x="139221" y="968209"/>
            <a:ext cx="5474770" cy="3274533"/>
          </a:xfrm>
        </p:spPr>
        <p:txBody>
          <a:bodyPr vert="horz" lIns="91440" tIns="45720" rIns="91440" bIns="45720" rtlCol="0" anchor="t">
            <a:normAutofit lnSpcReduction="10000"/>
          </a:bodyPr>
          <a:lstStyle/>
          <a:p>
            <a:pPr>
              <a:spcBef>
                <a:spcPts val="600"/>
              </a:spcBef>
              <a:spcAft>
                <a:spcPts val="600"/>
              </a:spcAft>
            </a:pPr>
            <a:r>
              <a:rPr lang="en-IN" sz="1800" dirty="0"/>
              <a:t>The key reason why Utopia was chosen was for their experience &amp; expertise in EAM data, and offering end to end business solution along with data migration and MDG implementation</a:t>
            </a:r>
          </a:p>
          <a:p>
            <a:pPr>
              <a:spcBef>
                <a:spcPts val="600"/>
              </a:spcBef>
              <a:spcAft>
                <a:spcPts val="600"/>
              </a:spcAft>
            </a:pPr>
            <a:r>
              <a:rPr lang="en-IN" sz="1800" dirty="0"/>
              <a:t>There are some companies which do data cleansing, some who do data migration and  then some who do MDG implementation – but there is only one Utopia who does all the three</a:t>
            </a:r>
          </a:p>
          <a:p>
            <a:pPr>
              <a:spcBef>
                <a:spcPts val="600"/>
              </a:spcBef>
              <a:spcAft>
                <a:spcPts val="600"/>
              </a:spcAft>
            </a:pPr>
            <a:r>
              <a:rPr lang="en-IN" sz="1800" dirty="0"/>
              <a:t>Utopia services were only used for the MRO data cleansing and EAM data standards for Olin. Utopia is continuing to extending their hand in service by offering services with the migration &amp; MDG implementation</a:t>
            </a:r>
          </a:p>
        </p:txBody>
      </p:sp>
      <p:pic>
        <p:nvPicPr>
          <p:cNvPr id="4" name="Picture 2" descr="Image result for the olin corporation logo">
            <a:extLst>
              <a:ext uri="{FF2B5EF4-FFF2-40B4-BE49-F238E27FC236}">
                <a16:creationId xmlns:a16="http://schemas.microsoft.com/office/drawing/2014/main" id="{560EEDB1-9A5E-4BFD-9FDA-0B239D10664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58708" y="968209"/>
            <a:ext cx="2711648" cy="9029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EW Utopia Inc logo_Gray-Registered.jpg">
            <a:extLst>
              <a:ext uri="{FF2B5EF4-FFF2-40B4-BE49-F238E27FC236}">
                <a16:creationId xmlns:a16="http://schemas.microsoft.com/office/drawing/2014/main" id="{0EB011EE-A5C8-463D-92BE-5AC89C97F1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2450" y="2276816"/>
            <a:ext cx="2447906" cy="1559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766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211-5C5E-4B61-BE43-1362FEA242EF}"/>
              </a:ext>
            </a:extLst>
          </p:cNvPr>
          <p:cNvSpPr>
            <a:spLocks noGrp="1"/>
          </p:cNvSpPr>
          <p:nvPr>
            <p:ph type="title"/>
          </p:nvPr>
        </p:nvSpPr>
        <p:spPr>
          <a:xfrm>
            <a:off x="491490" y="273843"/>
            <a:ext cx="3840085" cy="1269596"/>
          </a:xfrm>
        </p:spPr>
        <p:txBody>
          <a:bodyPr vert="horz" lIns="91440" tIns="45720" rIns="91440" bIns="45720" rtlCol="0" anchor="ctr">
            <a:normAutofit/>
          </a:bodyPr>
          <a:lstStyle/>
          <a:p>
            <a:r>
              <a:rPr lang="en-US" b="0" dirty="0">
                <a:latin typeface="Calibri"/>
                <a:cs typeface="Calibri"/>
              </a:rPr>
              <a:t>Expected Business Value</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173736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E64CEC7-69FD-463F-BAEE-2255607EC412}"/>
              </a:ext>
            </a:extLst>
          </p:cNvPr>
          <p:cNvSpPr>
            <a:spLocks noGrp="1"/>
          </p:cNvSpPr>
          <p:nvPr>
            <p:ph sz="half" idx="1"/>
          </p:nvPr>
        </p:nvSpPr>
        <p:spPr>
          <a:xfrm>
            <a:off x="491490" y="1931274"/>
            <a:ext cx="3995450" cy="3108535"/>
          </a:xfrm>
        </p:spPr>
        <p:txBody>
          <a:bodyPr vert="horz" lIns="91440" tIns="45720" rIns="91440" bIns="45720" rtlCol="0">
            <a:normAutofit fontScale="77500" lnSpcReduction="20000"/>
          </a:bodyPr>
          <a:lstStyle/>
          <a:p>
            <a:pPr marL="171450" indent="-171450">
              <a:lnSpc>
                <a:spcPct val="110000"/>
              </a:lnSpc>
              <a:spcAft>
                <a:spcPts val="600"/>
              </a:spcAft>
              <a:defRPr/>
            </a:pPr>
            <a:r>
              <a:rPr lang="en-US" sz="2300" dirty="0">
                <a:latin typeface="Calibri" panose="020F0502020204030204" pitchFamily="34" charset="0"/>
                <a:cs typeface="Calibri" panose="020F0502020204030204" pitchFamily="34" charset="0"/>
              </a:rPr>
              <a:t>Keep Material master data consistent, up-to-date, and accurate across the organization</a:t>
            </a:r>
          </a:p>
          <a:p>
            <a:pPr marL="171450" indent="-171450">
              <a:lnSpc>
                <a:spcPct val="110000"/>
              </a:lnSpc>
              <a:spcAft>
                <a:spcPts val="600"/>
              </a:spcAft>
              <a:defRPr/>
            </a:pPr>
            <a:r>
              <a:rPr lang="en-US" sz="2300" dirty="0">
                <a:latin typeface="Calibri" panose="020F0502020204030204" pitchFamily="34" charset="0"/>
                <a:cs typeface="Calibri" panose="020F0502020204030204" pitchFamily="34" charset="0"/>
              </a:rPr>
              <a:t>Reduce inventory carrying costs / obsolete materials through more-efficient spares and parts management</a:t>
            </a:r>
          </a:p>
          <a:p>
            <a:pPr marL="171450" indent="-171450">
              <a:lnSpc>
                <a:spcPct val="110000"/>
              </a:lnSpc>
              <a:spcAft>
                <a:spcPts val="600"/>
              </a:spcAft>
              <a:defRPr/>
            </a:pPr>
            <a:r>
              <a:rPr lang="en-US" sz="2300" dirty="0">
                <a:latin typeface="Calibri" panose="020F0502020204030204" pitchFamily="34" charset="0"/>
                <a:cs typeface="Calibri" panose="020F0502020204030204" pitchFamily="34" charset="0"/>
              </a:rPr>
              <a:t>Improve material availability</a:t>
            </a:r>
          </a:p>
          <a:p>
            <a:pPr marL="171450" indent="-171450">
              <a:lnSpc>
                <a:spcPct val="110000"/>
              </a:lnSpc>
              <a:spcAft>
                <a:spcPts val="600"/>
              </a:spcAft>
              <a:defRPr/>
            </a:pPr>
            <a:r>
              <a:rPr lang="en-US" sz="2300" dirty="0">
                <a:latin typeface="Calibri" panose="020F0502020204030204" pitchFamily="34" charset="0"/>
                <a:cs typeface="Calibri" panose="020F0502020204030204" pitchFamily="34" charset="0"/>
              </a:rPr>
              <a:t>Improve safety through more-accurate equipment data</a:t>
            </a:r>
          </a:p>
          <a:p>
            <a:pPr>
              <a:spcBef>
                <a:spcPct val="0"/>
              </a:spcBef>
              <a:spcAft>
                <a:spcPts val="1300"/>
              </a:spcAft>
            </a:pPr>
            <a:endParaRPr lang="en-US" sz="1400" dirty="0"/>
          </a:p>
        </p:txBody>
      </p:sp>
      <p:pic>
        <p:nvPicPr>
          <p:cNvPr id="4098" name="Picture 2" descr="Image result for sap inventory">
            <a:extLst>
              <a:ext uri="{FF2B5EF4-FFF2-40B4-BE49-F238E27FC236}">
                <a16:creationId xmlns:a16="http://schemas.microsoft.com/office/drawing/2014/main" id="{8AFFD3E9-684A-4F3B-9888-42D1D89B5A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01" r="38018"/>
          <a:stretch/>
        </p:blipFill>
        <p:spPr bwMode="auto">
          <a:xfrm>
            <a:off x="4409136" y="10"/>
            <a:ext cx="4734863" cy="51434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85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211-5C5E-4B61-BE43-1362FEA242EF}"/>
              </a:ext>
            </a:extLst>
          </p:cNvPr>
          <p:cNvSpPr>
            <a:spLocks noGrp="1"/>
          </p:cNvSpPr>
          <p:nvPr>
            <p:ph type="title"/>
          </p:nvPr>
        </p:nvSpPr>
        <p:spPr>
          <a:xfrm>
            <a:off x="139221" y="-25566"/>
            <a:ext cx="7886700" cy="993775"/>
          </a:xfrm>
        </p:spPr>
        <p:txBody>
          <a:bodyPr/>
          <a:lstStyle/>
          <a:p>
            <a:r>
              <a:rPr lang="en-US" b="0" dirty="0">
                <a:latin typeface="Calibri"/>
                <a:cs typeface="Calibri"/>
              </a:rPr>
              <a:t>The Solution</a:t>
            </a:r>
          </a:p>
        </p:txBody>
      </p:sp>
      <p:sp>
        <p:nvSpPr>
          <p:cNvPr id="3" name="Content Placeholder 2">
            <a:extLst>
              <a:ext uri="{FF2B5EF4-FFF2-40B4-BE49-F238E27FC236}">
                <a16:creationId xmlns:a16="http://schemas.microsoft.com/office/drawing/2014/main" id="{3E64CEC7-69FD-463F-BAEE-2255607EC412}"/>
              </a:ext>
            </a:extLst>
          </p:cNvPr>
          <p:cNvSpPr>
            <a:spLocks noGrp="1"/>
          </p:cNvSpPr>
          <p:nvPr>
            <p:ph sz="half" idx="1"/>
          </p:nvPr>
        </p:nvSpPr>
        <p:spPr>
          <a:xfrm>
            <a:off x="139221" y="968209"/>
            <a:ext cx="8685802" cy="3274533"/>
          </a:xfrm>
        </p:spPr>
        <p:txBody>
          <a:bodyPr vert="horz" lIns="91440" tIns="45720" rIns="91440" bIns="45720" rtlCol="0" anchor="t">
            <a:normAutofit/>
          </a:bodyPr>
          <a:lstStyle/>
          <a:p>
            <a:pPr marL="171450" indent="-171450">
              <a:defRPr/>
            </a:pPr>
            <a:r>
              <a:rPr lang="en-US" sz="1800" b="1" dirty="0">
                <a:latin typeface="Calibri" panose="020F0502020204030204" pitchFamily="34" charset="0"/>
                <a:cs typeface="Calibri" panose="020F0502020204030204" pitchFamily="34" charset="0"/>
              </a:rPr>
              <a:t>Project for Material Master Data Cleansing and Enrichment </a:t>
            </a:r>
          </a:p>
          <a:p>
            <a:pPr marL="171450" lvl="0" indent="-171450">
              <a:defRPr/>
            </a:pPr>
            <a:r>
              <a:rPr lang="en-US" sz="1800" dirty="0">
                <a:latin typeface="Calibri" panose="020F0502020204030204" pitchFamily="34" charset="0"/>
                <a:cs typeface="Calibri" panose="020F0502020204030204" pitchFamily="34" charset="0"/>
              </a:rPr>
              <a:t>Hub deployment model to centrally manage and distribute master data</a:t>
            </a:r>
          </a:p>
          <a:p>
            <a:pPr marL="171450" lvl="0" indent="-171450">
              <a:defRPr/>
            </a:pPr>
            <a:r>
              <a:rPr lang="en-US" sz="1800" dirty="0">
                <a:latin typeface="Calibri" panose="020F0502020204030204" pitchFamily="34" charset="0"/>
                <a:cs typeface="Calibri" panose="020F0502020204030204" pitchFamily="34" charset="0"/>
              </a:rPr>
              <a:t>Improved business rules and workflow capabilities that are natively integrated with SAP Master Data Governance</a:t>
            </a:r>
          </a:p>
          <a:p>
            <a:pPr marL="171450" lvl="0" indent="-171450">
              <a:defRPr/>
            </a:pPr>
            <a:r>
              <a:rPr lang="en-US" sz="1800" dirty="0">
                <a:latin typeface="Calibri" panose="020F0502020204030204" pitchFamily="34" charset="0"/>
                <a:cs typeface="Calibri" panose="020F0502020204030204" pitchFamily="34" charset="0"/>
              </a:rPr>
              <a:t>Leveraged best practices library establishing a standardized, predefined central data model with rules definition across material management</a:t>
            </a:r>
          </a:p>
          <a:p>
            <a:pPr marL="171450" lvl="0" indent="-171450">
              <a:defRPr/>
            </a:pPr>
            <a:r>
              <a:rPr lang="en-US" sz="1800" dirty="0">
                <a:latin typeface="Calibri" panose="020F0502020204030204" pitchFamily="34" charset="0"/>
                <a:cs typeface="Calibri" panose="020F0502020204030204" pitchFamily="34" charset="0"/>
              </a:rPr>
              <a:t>Unavailable characteristic value and Manufacture information were covered and updated in crib crawl support activity</a:t>
            </a:r>
          </a:p>
          <a:p>
            <a:pPr marL="171450" lvl="0" indent="-171450">
              <a:defRPr/>
            </a:pPr>
            <a:r>
              <a:rPr lang="en-US" sz="1800" dirty="0">
                <a:latin typeface="Calibri" panose="020F0502020204030204" pitchFamily="34" charset="0"/>
                <a:cs typeface="Calibri" panose="020F0502020204030204" pitchFamily="34" charset="0"/>
              </a:rPr>
              <a:t>Accurate, enhanced material data including replacement parts, spare parts inventory and synchronization with financial master data</a:t>
            </a:r>
          </a:p>
          <a:p>
            <a:pPr>
              <a:lnSpc>
                <a:spcPts val="2800"/>
              </a:lnSpc>
              <a:spcBef>
                <a:spcPct val="0"/>
              </a:spcBef>
              <a:spcAft>
                <a:spcPts val="1300"/>
              </a:spcAft>
            </a:pPr>
            <a:endParaRPr lang="en-US" sz="1700" dirty="0"/>
          </a:p>
        </p:txBody>
      </p:sp>
    </p:spTree>
    <p:extLst>
      <p:ext uri="{BB962C8B-B14F-4D97-AF65-F5344CB8AC3E}">
        <p14:creationId xmlns:p14="http://schemas.microsoft.com/office/powerpoint/2010/main" val="1902843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E211-5C5E-4B61-BE43-1362FEA242EF}"/>
              </a:ext>
            </a:extLst>
          </p:cNvPr>
          <p:cNvSpPr>
            <a:spLocks noGrp="1"/>
          </p:cNvSpPr>
          <p:nvPr>
            <p:ph type="title"/>
          </p:nvPr>
        </p:nvSpPr>
        <p:spPr>
          <a:xfrm>
            <a:off x="139221" y="-25566"/>
            <a:ext cx="7886700" cy="993775"/>
          </a:xfrm>
        </p:spPr>
        <p:txBody>
          <a:bodyPr/>
          <a:lstStyle/>
          <a:p>
            <a:r>
              <a:rPr lang="en-US" b="0" dirty="0">
                <a:latin typeface="Calibri"/>
                <a:cs typeface="Calibri"/>
              </a:rPr>
              <a:t>Project Execution</a:t>
            </a:r>
          </a:p>
        </p:txBody>
      </p:sp>
      <p:pic>
        <p:nvPicPr>
          <p:cNvPr id="3" name="Picture 2">
            <a:extLst>
              <a:ext uri="{FF2B5EF4-FFF2-40B4-BE49-F238E27FC236}">
                <a16:creationId xmlns:a16="http://schemas.microsoft.com/office/drawing/2014/main" id="{D8517E65-C6B2-4D29-9C6C-03FC7E38FF27}"/>
              </a:ext>
            </a:extLst>
          </p:cNvPr>
          <p:cNvPicPr>
            <a:picLocks noChangeAspect="1"/>
          </p:cNvPicPr>
          <p:nvPr/>
        </p:nvPicPr>
        <p:blipFill>
          <a:blip r:embed="rId3"/>
          <a:stretch>
            <a:fillRect/>
          </a:stretch>
        </p:blipFill>
        <p:spPr>
          <a:xfrm>
            <a:off x="281354" y="876653"/>
            <a:ext cx="8581292" cy="3907675"/>
          </a:xfrm>
          <a:prstGeom prst="rect">
            <a:avLst/>
          </a:prstGeom>
        </p:spPr>
      </p:pic>
    </p:spTree>
    <p:extLst>
      <p:ext uri="{BB962C8B-B14F-4D97-AF65-F5344CB8AC3E}">
        <p14:creationId xmlns:p14="http://schemas.microsoft.com/office/powerpoint/2010/main" val="385470580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ASUG_FALL_FOCUS_1 3">
      <a:dk1>
        <a:srgbClr val="000000"/>
      </a:dk1>
      <a:lt1>
        <a:srgbClr val="FFFFFF"/>
      </a:lt1>
      <a:dk2>
        <a:srgbClr val="00539F"/>
      </a:dk2>
      <a:lt2>
        <a:srgbClr val="00579F"/>
      </a:lt2>
      <a:accent1>
        <a:srgbClr val="00539F"/>
      </a:accent1>
      <a:accent2>
        <a:srgbClr val="FF8E29"/>
      </a:accent2>
      <a:accent3>
        <a:srgbClr val="FFFFFF"/>
      </a:accent3>
      <a:accent4>
        <a:srgbClr val="000000"/>
      </a:accent4>
      <a:accent5>
        <a:srgbClr val="AAB3CD"/>
      </a:accent5>
      <a:accent6>
        <a:srgbClr val="E78024"/>
      </a:accent6>
      <a:hlink>
        <a:srgbClr val="00539F"/>
      </a:hlink>
      <a:folHlink>
        <a:srgbClr val="BF00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Gill Sans MT"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Gill Sans MT" pitchFamily="34" charset="0"/>
          </a:defRPr>
        </a:defPPr>
      </a:lstStyle>
    </a:lnDef>
    <a:txDef>
      <a:spPr/>
      <a:bodyPr/>
      <a:lstStyle>
        <a:defPPr>
          <a:defRPr dirty="0" smtClean="0"/>
        </a:defPPr>
      </a:lstStyle>
    </a:txDef>
  </a:objectDefaults>
  <a:extraClrSchemeLst>
    <a:extraClrScheme>
      <a:clrScheme name="ASUG_FALL_FOCUS_1 1">
        <a:dk1>
          <a:srgbClr val="000000"/>
        </a:dk1>
        <a:lt1>
          <a:srgbClr val="FFFFFF"/>
        </a:lt1>
        <a:dk2>
          <a:srgbClr val="00539F"/>
        </a:dk2>
        <a:lt2>
          <a:srgbClr val="97999F"/>
        </a:lt2>
        <a:accent1>
          <a:srgbClr val="97999F"/>
        </a:accent1>
        <a:accent2>
          <a:srgbClr val="FF8E29"/>
        </a:accent2>
        <a:accent3>
          <a:srgbClr val="FFFFFF"/>
        </a:accent3>
        <a:accent4>
          <a:srgbClr val="000000"/>
        </a:accent4>
        <a:accent5>
          <a:srgbClr val="C9CACD"/>
        </a:accent5>
        <a:accent6>
          <a:srgbClr val="E78024"/>
        </a:accent6>
        <a:hlink>
          <a:srgbClr val="00539F"/>
        </a:hlink>
        <a:folHlink>
          <a:srgbClr val="BF0028"/>
        </a:folHlink>
      </a:clrScheme>
      <a:clrMap bg1="lt1" tx1="dk1" bg2="lt2" tx2="dk2" accent1="accent1" accent2="accent2" accent3="accent3" accent4="accent4" accent5="accent5" accent6="accent6" hlink="hlink" folHlink="folHlink"/>
    </a:extraClrScheme>
    <a:extraClrScheme>
      <a:clrScheme name="ASUG_FALL_FOCUS_1 2">
        <a:dk1>
          <a:srgbClr val="000000"/>
        </a:dk1>
        <a:lt1>
          <a:srgbClr val="FFFFFF"/>
        </a:lt1>
        <a:dk2>
          <a:srgbClr val="00539F"/>
        </a:dk2>
        <a:lt2>
          <a:srgbClr val="97999F"/>
        </a:lt2>
        <a:accent1>
          <a:srgbClr val="00539F"/>
        </a:accent1>
        <a:accent2>
          <a:srgbClr val="FF8E29"/>
        </a:accent2>
        <a:accent3>
          <a:srgbClr val="FFFFFF"/>
        </a:accent3>
        <a:accent4>
          <a:srgbClr val="000000"/>
        </a:accent4>
        <a:accent5>
          <a:srgbClr val="AAB3CD"/>
        </a:accent5>
        <a:accent6>
          <a:srgbClr val="E78024"/>
        </a:accent6>
        <a:hlink>
          <a:srgbClr val="00539F"/>
        </a:hlink>
        <a:folHlink>
          <a:srgbClr val="BF0028"/>
        </a:folHlink>
      </a:clrScheme>
      <a:clrMap bg1="lt1" tx1="dk1" bg2="lt2" tx2="dk2" accent1="accent1" accent2="accent2" accent3="accent3" accent4="accent4" accent5="accent5" accent6="accent6" hlink="hlink" folHlink="folHlink"/>
    </a:extraClrScheme>
    <a:extraClrScheme>
      <a:clrScheme name="ASUG_FALL_FOCUS_1 3">
        <a:dk1>
          <a:srgbClr val="000000"/>
        </a:dk1>
        <a:lt1>
          <a:srgbClr val="FFFFFF"/>
        </a:lt1>
        <a:dk2>
          <a:srgbClr val="00539F"/>
        </a:dk2>
        <a:lt2>
          <a:srgbClr val="00579F"/>
        </a:lt2>
        <a:accent1>
          <a:srgbClr val="00539F"/>
        </a:accent1>
        <a:accent2>
          <a:srgbClr val="FF8E29"/>
        </a:accent2>
        <a:accent3>
          <a:srgbClr val="FFFFFF"/>
        </a:accent3>
        <a:accent4>
          <a:srgbClr val="000000"/>
        </a:accent4>
        <a:accent5>
          <a:srgbClr val="AAB3CD"/>
        </a:accent5>
        <a:accent6>
          <a:srgbClr val="E78024"/>
        </a:accent6>
        <a:hlink>
          <a:srgbClr val="00539F"/>
        </a:hlink>
        <a:folHlink>
          <a:srgbClr val="BF002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C7064E3F524F4BA56313D2825AC6C0" ma:contentTypeVersion="10" ma:contentTypeDescription="Create a new document." ma:contentTypeScope="" ma:versionID="f9db24fb53e575e4fcd9e3cfdf1a31e3">
  <xsd:schema xmlns:xsd="http://www.w3.org/2001/XMLSchema" xmlns:xs="http://www.w3.org/2001/XMLSchema" xmlns:p="http://schemas.microsoft.com/office/2006/metadata/properties" xmlns:ns2="f30feb56-18b9-48ce-bf47-6e6900332ec3" xmlns:ns3="58cfa1de-6aea-4694-b2c3-d297ff41cac6" targetNamespace="http://schemas.microsoft.com/office/2006/metadata/properties" ma:root="true" ma:fieldsID="b0116fb24cf5265f38dbb8506be43fe2" ns2:_="" ns3:_="">
    <xsd:import namespace="f30feb56-18b9-48ce-bf47-6e6900332ec3"/>
    <xsd:import namespace="58cfa1de-6aea-4694-b2c3-d297ff41ca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_Flow_SignoffStatus" minOccurs="0"/>
                <xsd:element ref="ns3:MediaServiceEventHashCode" minOccurs="0"/>
                <xsd:element ref="ns3:MediaServiceGenerationTime" minOccurs="0"/>
                <xsd:element ref="ns3:MediaServiceAutoTag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feb56-18b9-48ce-bf47-6e6900332e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cfa1de-6aea-4694-b2c3-d297ff41ca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_Flow_SignoffStatus" ma:index="12" nillable="true" ma:displayName="Sign-off status" ma:internalName="_x0024_Resources_x003a_core_x002c_Signoff_Status_x003b_">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58cfa1de-6aea-4694-b2c3-d297ff41cac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1B0AEA-77FA-4672-AB2E-07B9CF7552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feb56-18b9-48ce-bf47-6e6900332ec3"/>
    <ds:schemaRef ds:uri="58cfa1de-6aea-4694-b2c3-d297ff41ca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A8A726-799A-41E4-AE71-BF5B7A988CB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58cfa1de-6aea-4694-b2c3-d297ff41cac6"/>
    <ds:schemaRef ds:uri="http://purl.org/dc/terms/"/>
    <ds:schemaRef ds:uri="f30feb56-18b9-48ce-bf47-6e6900332ec3"/>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CFB498A-CD77-4E00-A13C-2162FF2506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2012bouc_speaker_template_1b</Template>
  <TotalTime>13247</TotalTime>
  <Words>778</Words>
  <Application>Microsoft Office PowerPoint</Application>
  <PresentationFormat>On-screen Show (16:9)</PresentationFormat>
  <Paragraphs>130</Paragraphs>
  <Slides>17</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Calibri Light</vt:lpstr>
      <vt:lpstr>Gill Sans MT</vt:lpstr>
      <vt:lpstr>Times New Roman</vt:lpstr>
      <vt:lpstr>Wingdings</vt:lpstr>
      <vt:lpstr>Custom Design</vt:lpstr>
      <vt:lpstr>Blank</vt:lpstr>
      <vt:lpstr>PowerPoint Presentation</vt:lpstr>
      <vt:lpstr>Building Together</vt:lpstr>
      <vt:lpstr>The Business Challenge</vt:lpstr>
      <vt:lpstr>No One Understands Data Like We Do!</vt:lpstr>
      <vt:lpstr>Global Customers</vt:lpstr>
      <vt:lpstr>Utopia and Olin Collaboration</vt:lpstr>
      <vt:lpstr>Expected Business Value</vt:lpstr>
      <vt:lpstr>The Solution</vt:lpstr>
      <vt:lpstr>Project Execution</vt:lpstr>
      <vt:lpstr>Project Specifics</vt:lpstr>
      <vt:lpstr>Project Specifics</vt:lpstr>
      <vt:lpstr>Benefits / Value Realized and Expected</vt:lpstr>
      <vt:lpstr>Lessons Learned</vt:lpstr>
      <vt:lpstr>Utopia Products and Innovations</vt:lpstr>
      <vt:lpstr>Intellectual Property:  Key Solution Areas</vt:lpstr>
      <vt:lpstr>PowerPoint Presentation</vt:lpstr>
      <vt:lpstr>Follow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Marrisa</dc:creator>
  <cp:lastModifiedBy>Thomas Martin</cp:lastModifiedBy>
  <cp:revision>512</cp:revision>
  <cp:lastPrinted>2019-07-17T15:26:29Z</cp:lastPrinted>
  <dcterms:created xsi:type="dcterms:W3CDTF">2012-07-09T14:21:30Z</dcterms:created>
  <dcterms:modified xsi:type="dcterms:W3CDTF">2019-07-17T21:30:42Z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0x01010061C7064E3F524F4BA56313D2825AC6C0</vt:lpwstr>
  </property>
  <property fmtid="{D5CDD505-2E9C-101B-9397-08002B2CF9AE}" pid="3" name="Order">
    <vt:r8>1000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