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649" r:id="rId2"/>
    <p:sldId id="652" r:id="rId3"/>
    <p:sldId id="745" r:id="rId4"/>
    <p:sldId id="284" r:id="rId5"/>
    <p:sldId id="336" r:id="rId6"/>
    <p:sldId id="554" r:id="rId7"/>
    <p:sldId id="723" r:id="rId8"/>
    <p:sldId id="394" r:id="rId9"/>
    <p:sldId id="395" r:id="rId10"/>
    <p:sldId id="396" r:id="rId11"/>
    <p:sldId id="420" r:id="rId12"/>
    <p:sldId id="425" r:id="rId13"/>
    <p:sldId id="766" r:id="rId14"/>
    <p:sldId id="620" r:id="rId15"/>
    <p:sldId id="581" r:id="rId16"/>
    <p:sldId id="678" r:id="rId17"/>
    <p:sldId id="526" r:id="rId18"/>
    <p:sldId id="586" r:id="rId19"/>
    <p:sldId id="624" r:id="rId20"/>
    <p:sldId id="679" r:id="rId21"/>
    <p:sldId id="539" r:id="rId22"/>
    <p:sldId id="763" r:id="rId23"/>
    <p:sldId id="540" r:id="rId24"/>
    <p:sldId id="610" r:id="rId25"/>
    <p:sldId id="611" r:id="rId26"/>
    <p:sldId id="612" r:id="rId27"/>
    <p:sldId id="720" r:id="rId28"/>
    <p:sldId id="699" r:id="rId29"/>
    <p:sldId id="700" r:id="rId30"/>
    <p:sldId id="704" r:id="rId31"/>
    <p:sldId id="561" r:id="rId32"/>
    <p:sldId id="506" r:id="rId33"/>
    <p:sldId id="632" r:id="rId34"/>
    <p:sldId id="75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0"/>
    <p:restoredTop sz="94612"/>
  </p:normalViewPr>
  <p:slideViewPr>
    <p:cSldViewPr snapToGrid="0" snapToObjects="1">
      <p:cViewPr varScale="1">
        <p:scale>
          <a:sx n="92" d="100"/>
          <a:sy n="92" d="100"/>
        </p:scale>
        <p:origin x="208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E93A8-BC29-0743-97C9-7AFE795D4174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D9770-4F57-B440-82E6-B7D4E821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4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www.bioone.org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/abs/10.1614/WT-D-16-00046.1?journalCode=</a:t>
            </a:r>
            <a:r>
              <a:rPr lang="en-US" dirty="0" err="1"/>
              <a:t>wete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FC7FF-6C89-604A-A42E-7FD9330474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0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FC7FF-6C89-604A-A42E-7FD9330474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35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FC7FF-6C89-604A-A42E-7FD9330474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01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FC7FF-6C89-604A-A42E-7FD9330474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4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D1AC7-E6C2-2F43-9A85-53D17B3AD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87ACE-BE93-F74E-9F94-25F394763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2D80A-3A2A-264A-B88C-10A2AB6DE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49C9F-5E72-F141-89EA-42E60CB0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CDFF2-DBE9-814B-A0CA-156F65214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4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19E0A-E710-EA45-B50C-04DFDF246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EB5BA-5D8B-2249-A11F-91C080424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8B7DC-32A6-4F47-AE30-8D4E440AF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7570-9B7F-484E-A319-29B05B58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4972C-9425-374E-BB4D-5517FFBD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3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C387E-AD1E-6F41-80B3-629E4BE29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C03ACB-D30F-504E-9D03-2D6B4957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F7223-9A99-9947-A8A7-554DBE82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B8EEC-20C0-E04C-9585-60B0538BD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F5747-F88D-F740-B338-7B45DC33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950424"/>
            <a:ext cx="12192000" cy="9075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59" y="6127617"/>
            <a:ext cx="3314854" cy="525894"/>
          </a:xfrm>
          <a:prstGeom prst="rect">
            <a:avLst/>
          </a:prstGeom>
        </p:spPr>
      </p:pic>
      <p:sp>
        <p:nvSpPr>
          <p:cNvPr id="8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346208" y="6123020"/>
            <a:ext cx="5535305" cy="530492"/>
          </a:xfrm>
        </p:spPr>
        <p:txBody>
          <a:bodyPr anchor="ctr"/>
          <a:lstStyle>
            <a:lvl1pPr marL="0" indent="0" algn="r">
              <a:buFont typeface="Arial" charset="0"/>
              <a:buNone/>
              <a:defRPr/>
            </a:lvl1pPr>
          </a:lstStyle>
          <a:p>
            <a:r>
              <a:rPr lang="en-US" dirty="0"/>
              <a:t>Target’s Logo</a:t>
            </a:r>
          </a:p>
        </p:txBody>
      </p:sp>
    </p:spTree>
    <p:extLst>
      <p:ext uri="{BB962C8B-B14F-4D97-AF65-F5344CB8AC3E}">
        <p14:creationId xmlns:p14="http://schemas.microsoft.com/office/powerpoint/2010/main" val="454480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1758" y="365125"/>
            <a:ext cx="6122042" cy="4438369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231757" y="5151438"/>
            <a:ext cx="6122043" cy="1063625"/>
          </a:xfrm>
        </p:spPr>
        <p:txBody>
          <a:bodyPr>
            <a:noAutofit/>
          </a:bodyPr>
          <a:lstStyle>
            <a:lvl1pPr marL="0" indent="0">
              <a:buFont typeface="Arial" charset="0"/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833652" y="6415805"/>
            <a:ext cx="1053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F352D34-3D4B-0049-BBAC-0FE939E0E49F}" type="slidenum">
              <a:rPr lang="en-US" sz="1200" b="0" i="0" smtClean="0">
                <a:solidFill>
                  <a:srgbClr val="333333"/>
                </a:solidFill>
                <a:latin typeface="Raleway" charset="0"/>
                <a:ea typeface="Raleway" charset="0"/>
                <a:cs typeface="Raleway" charset="0"/>
              </a:rPr>
              <a:pPr algn="r"/>
              <a:t>‹#›</a:t>
            </a:fld>
            <a:endParaRPr lang="en-US" sz="1200" b="0" i="0" dirty="0" err="1">
              <a:solidFill>
                <a:srgbClr val="333333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5" y="6424949"/>
            <a:ext cx="1500809" cy="2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57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ummary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21481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0833652" y="6415805"/>
            <a:ext cx="1053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F352D34-3D4B-0049-BBAC-0FE939E0E49F}" type="slidenum">
              <a:rPr lang="en-US" sz="1200" b="0" i="0" smtClean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pPr algn="r"/>
              <a:t>‹#›</a:t>
            </a:fld>
            <a:endParaRPr lang="en-US" sz="1200" b="0" i="0" dirty="0" err="1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5" y="6424949"/>
            <a:ext cx="1500809" cy="2282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57800" y="365125"/>
            <a:ext cx="6386512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846169"/>
            <a:ext cx="6386512" cy="44201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500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oblem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659396" y="446692"/>
            <a:ext cx="5068304" cy="680956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>
              <a:defRPr sz="4250" b="1" i="0">
                <a:solidFill>
                  <a:schemeClr val="tx1"/>
                </a:solidFill>
                <a:latin typeface="+mn-lt"/>
                <a:ea typeface="Raleway" charset="0"/>
                <a:cs typeface="Raleway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6388373"/>
            <a:ext cx="1500809" cy="23841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833652" y="6388373"/>
            <a:ext cx="1043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F352D34-3D4B-0049-BBAC-0FE939E0E49F}" type="slidenum">
              <a:rPr lang="en-US" sz="1200" b="0" i="0" smtClean="0">
                <a:solidFill>
                  <a:srgbClr val="333333"/>
                </a:solidFill>
                <a:latin typeface="+mn-lt"/>
                <a:ea typeface="Raleway" charset="0"/>
                <a:cs typeface="Raleway" charset="0"/>
              </a:rPr>
              <a:pPr algn="r"/>
              <a:t>‹#›</a:t>
            </a:fld>
            <a:endParaRPr lang="en-US" sz="1200" b="0" i="0" dirty="0" err="1">
              <a:solidFill>
                <a:srgbClr val="333333"/>
              </a:solidFill>
              <a:latin typeface="+mn-lt"/>
              <a:ea typeface="Raleway" charset="0"/>
              <a:cs typeface="Raleway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3007642"/>
            <a:ext cx="895642" cy="895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1420030"/>
            <a:ext cx="867012" cy="867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4771">
            <a:off x="585768" y="4789354"/>
            <a:ext cx="1041731" cy="1041731"/>
          </a:xfrm>
          <a:prstGeom prst="rect">
            <a:avLst/>
          </a:prstGeom>
        </p:spPr>
      </p:pic>
      <p:sp>
        <p:nvSpPr>
          <p:cNvPr id="14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1922756" y="1790726"/>
            <a:ext cx="3804943" cy="864481"/>
          </a:xfrm>
        </p:spPr>
        <p:txBody>
          <a:bodyPr lIns="0">
            <a:noAutofit/>
          </a:bodyPr>
          <a:lstStyle>
            <a:lvl1pPr marL="0" indent="0">
              <a:buFont typeface="Arial" charset="0"/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n-lt"/>
              </a:defRPr>
            </a:lvl2pPr>
            <a:lvl3pPr marL="914400" indent="0">
              <a:buNone/>
              <a:defRPr sz="14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1922754" y="3377378"/>
            <a:ext cx="3804943" cy="959836"/>
          </a:xfrm>
        </p:spPr>
        <p:txBody>
          <a:bodyPr lIns="0">
            <a:noAutofit/>
          </a:bodyPr>
          <a:lstStyle>
            <a:lvl1pPr marL="0" indent="0">
              <a:buFont typeface="Arial" charset="0"/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n-lt"/>
              </a:defRPr>
            </a:lvl2pPr>
            <a:lvl3pPr marL="914400" indent="0">
              <a:buNone/>
              <a:defRPr sz="14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1922754" y="5155584"/>
            <a:ext cx="3804943" cy="913296"/>
          </a:xfrm>
        </p:spPr>
        <p:txBody>
          <a:bodyPr lIns="0">
            <a:noAutofit/>
          </a:bodyPr>
          <a:lstStyle>
            <a:lvl1pPr marL="0" indent="0">
              <a:buFont typeface="Arial" charset="0"/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n-lt"/>
              </a:defRPr>
            </a:lvl2pPr>
            <a:lvl3pPr marL="914400" indent="0">
              <a:buNone/>
              <a:defRPr sz="14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922754" y="1420030"/>
            <a:ext cx="3804943" cy="41088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1272C"/>
                </a:solidFill>
                <a:effectLst/>
                <a:latin typeface="+mn-lt"/>
                <a:ea typeface="Raleway" charset="0"/>
                <a:cs typeface="Raleway" charset="0"/>
              </a:rPr>
              <a:t>Problem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922754" y="3030509"/>
            <a:ext cx="3804943" cy="41088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1272C"/>
                </a:solidFill>
                <a:effectLst/>
                <a:latin typeface="+mn-lt"/>
                <a:ea typeface="Raleway" charset="0"/>
                <a:cs typeface="Raleway" charset="0"/>
              </a:rPr>
              <a:t>Cost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910537" y="4760328"/>
            <a:ext cx="3804943" cy="41088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1272C"/>
                </a:solidFill>
                <a:effectLst/>
                <a:latin typeface="+mn-lt"/>
                <a:ea typeface="Raleway" charset="0"/>
                <a:cs typeface="Raleway" charset="0"/>
              </a:rPr>
              <a:t>Current</a:t>
            </a:r>
            <a:r>
              <a:rPr lang="en-US" sz="1800" b="1" baseline="0" dirty="0">
                <a:solidFill>
                  <a:srgbClr val="C1272C"/>
                </a:solidFill>
                <a:effectLst/>
                <a:latin typeface="+mn-lt"/>
                <a:ea typeface="Raleway" charset="0"/>
                <a:cs typeface="Raleway" charset="0"/>
              </a:rPr>
              <a:t> Approach</a:t>
            </a:r>
            <a:endParaRPr lang="en-US" sz="1800" b="1" dirty="0">
              <a:solidFill>
                <a:srgbClr val="C1272C"/>
              </a:solidFill>
              <a:effectLst/>
              <a:latin typeface="+mn-lt"/>
              <a:ea typeface="Raleway" charset="0"/>
              <a:cs typeface="Raleway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071688" y="6388100"/>
            <a:ext cx="3643312" cy="277813"/>
          </a:xfrm>
        </p:spPr>
        <p:txBody>
          <a:bodyPr>
            <a:noAutofit/>
          </a:bodyPr>
          <a:lstStyle>
            <a:lvl1pPr marL="0" indent="0">
              <a:buFont typeface="Arial" charset="0"/>
              <a:buNone/>
              <a:defRPr sz="1000">
                <a:solidFill>
                  <a:srgbClr val="77787B"/>
                </a:solidFill>
                <a:latin typeface="+mn-lt"/>
              </a:defRPr>
            </a:lvl1pPr>
            <a:lvl2pPr marL="457200" indent="0">
              <a:buNone/>
              <a:defRPr sz="1000">
                <a:solidFill>
                  <a:srgbClr val="77787B"/>
                </a:solidFill>
              </a:defRPr>
            </a:lvl2pPr>
            <a:lvl3pPr marL="914400" indent="0">
              <a:buNone/>
              <a:defRPr sz="1000">
                <a:solidFill>
                  <a:srgbClr val="77787B"/>
                </a:solidFill>
              </a:defRPr>
            </a:lvl3pPr>
            <a:lvl4pPr marL="1371600" indent="0">
              <a:buNone/>
              <a:defRPr sz="1000">
                <a:solidFill>
                  <a:srgbClr val="77787B"/>
                </a:solidFill>
              </a:defRPr>
            </a:lvl4pPr>
            <a:lvl5pPr marL="1828800" indent="0">
              <a:buNone/>
              <a:defRPr sz="1000">
                <a:solidFill>
                  <a:srgbClr val="77787B"/>
                </a:solidFill>
              </a:defRPr>
            </a:lvl5pPr>
          </a:lstStyle>
          <a:p>
            <a:pPr lvl="0"/>
            <a:r>
              <a:rPr lang="en-US" dirty="0"/>
              <a:t>CITATION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1B9717A-77B9-2644-B051-2D87F46116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241300"/>
            <a:ext cx="5068887" cy="205392"/>
          </a:xfrm>
        </p:spPr>
        <p:txBody>
          <a:bodyPr lIns="18288">
            <a:noAutofit/>
          </a:bodyPr>
          <a:lstStyle>
            <a:lvl1pPr>
              <a:defRPr sz="1100" spc="300"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60078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A picture that represents the promise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150" y="2552535"/>
            <a:ext cx="8267700" cy="175292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tIns="228600" rIns="365760" bIns="22860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708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ogram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 userDrawn="1"/>
        </p:nvSpPr>
        <p:spPr>
          <a:xfrm>
            <a:off x="5806182" y="-18235"/>
            <a:ext cx="6380249" cy="6886282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0655526" y="6279854"/>
            <a:ext cx="737152" cy="596834"/>
          </a:xfrm>
          <a:prstGeom prst="rect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971035" y="-1"/>
            <a:ext cx="3041714" cy="58316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US" sz="1400" b="0" spc="300" dirty="0">
                <a:latin typeface="+mj-lt"/>
                <a:ea typeface="Raleway" charset="0"/>
                <a:cs typeface="Raleway" charset="0"/>
              </a:rPr>
              <a:t>BENEFITS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134669" y="0"/>
            <a:ext cx="3041714" cy="58316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US" sz="1400" b="0" spc="300" baseline="0" dirty="0">
                <a:latin typeface="+mj-lt"/>
                <a:ea typeface="Raleway" charset="0"/>
                <a:cs typeface="Raleway" charset="0"/>
              </a:rPr>
              <a:t>OUTCOMES</a:t>
            </a:r>
            <a:endParaRPr lang="en-US" sz="1400" b="0" spc="300" dirty="0">
              <a:latin typeface="+mj-lt"/>
              <a:ea typeface="Raleway" charset="0"/>
              <a:cs typeface="Raleway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633443" y="636051"/>
            <a:ext cx="2379306" cy="6251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/>
            <a:r>
              <a:rPr lang="en-US" sz="1400" b="1" spc="0" dirty="0">
                <a:latin typeface="+mj-lt"/>
                <a:ea typeface="Raleway" charset="0"/>
                <a:cs typeface="Raleway" charset="0"/>
              </a:rPr>
              <a:t>Actionable Insights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131404" y="1298576"/>
            <a:ext cx="2722725" cy="125090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404" y="2814997"/>
            <a:ext cx="426720" cy="426720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633443" y="2715781"/>
            <a:ext cx="2379306" cy="6251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/>
            <a:r>
              <a:rPr lang="en-US" sz="1400" b="1" spc="0" dirty="0">
                <a:latin typeface="+mj-lt"/>
                <a:ea typeface="Raleway" charset="0"/>
                <a:cs typeface="Raleway" charset="0"/>
              </a:rPr>
              <a:t>Agility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131404" y="3378306"/>
            <a:ext cx="2722725" cy="125090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404" y="4907261"/>
            <a:ext cx="426720" cy="42672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6633443" y="4808045"/>
            <a:ext cx="2379306" cy="6251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/>
            <a:r>
              <a:rPr lang="en-US" sz="1400" b="1" spc="0" dirty="0">
                <a:latin typeface="+mj-lt"/>
                <a:ea typeface="Raleway" charset="0"/>
                <a:cs typeface="Raleway" charset="0"/>
              </a:rPr>
              <a:t>Safety &amp; Compliance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131404" y="5470570"/>
            <a:ext cx="2722725" cy="125090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438" y="729026"/>
            <a:ext cx="426720" cy="420535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9806477" y="626718"/>
            <a:ext cx="2379306" cy="6251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/>
            <a:r>
              <a:rPr lang="en-US" sz="1400" b="1" spc="0" dirty="0">
                <a:latin typeface="+mj-lt"/>
                <a:ea typeface="Raleway" charset="0"/>
                <a:cs typeface="Raleway" charset="0"/>
              </a:rPr>
              <a:t>Effectiveness</a:t>
            </a:r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9304438" y="1289243"/>
            <a:ext cx="2722725" cy="125090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438" y="2808145"/>
            <a:ext cx="426720" cy="421758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9806477" y="2706448"/>
            <a:ext cx="2379306" cy="6251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/>
            <a:r>
              <a:rPr lang="en-US" sz="1400" b="1" spc="0" dirty="0">
                <a:latin typeface="+mj-lt"/>
                <a:ea typeface="Raleway" charset="0"/>
                <a:cs typeface="Raleway" charset="0"/>
              </a:rPr>
              <a:t>Efficiency</a:t>
            </a: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9304438" y="3368973"/>
            <a:ext cx="2722725" cy="125090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173" y="4897928"/>
            <a:ext cx="421249" cy="426720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9806477" y="4798712"/>
            <a:ext cx="2379306" cy="62515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/>
            <a:r>
              <a:rPr lang="en-US" sz="1400" b="1" spc="0" dirty="0">
                <a:latin typeface="+mj-lt"/>
                <a:ea typeface="Raleway" charset="0"/>
                <a:cs typeface="Raleway" charset="0"/>
              </a:rPr>
              <a:t>Risk Mitigation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9304438" y="5461237"/>
            <a:ext cx="2722725" cy="125090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5806182" y="2703429"/>
            <a:ext cx="6385818" cy="0"/>
          </a:xfrm>
          <a:prstGeom prst="line">
            <a:avLst/>
          </a:prstGeom>
          <a:ln>
            <a:solidFill>
              <a:srgbClr val="3F3F3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5806182" y="4775753"/>
            <a:ext cx="6385818" cy="0"/>
          </a:xfrm>
          <a:prstGeom prst="line">
            <a:avLst/>
          </a:prstGeom>
          <a:ln>
            <a:solidFill>
              <a:srgbClr val="3F3F3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156531" y="1261492"/>
            <a:ext cx="3179023" cy="1191490"/>
          </a:xfrm>
          <a:prstGeom prst="rect">
            <a:avLst/>
          </a:prstGeom>
          <a:solidFill>
            <a:srgbClr val="F6F6F7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21"/>
          </p:nvPr>
        </p:nvSpPr>
        <p:spPr>
          <a:xfrm>
            <a:off x="1156964" y="1261202"/>
            <a:ext cx="1190984" cy="1190984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22"/>
          </p:nvPr>
        </p:nvSpPr>
        <p:spPr>
          <a:xfrm>
            <a:off x="2347590" y="1567127"/>
            <a:ext cx="1987550" cy="884411"/>
          </a:xfrm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100"/>
            </a:lvl1pPr>
            <a:lvl2pPr marL="457200" indent="0">
              <a:lnSpc>
                <a:spcPct val="100000"/>
              </a:lnSpc>
              <a:buNone/>
              <a:defRPr sz="1100"/>
            </a:lvl2pPr>
            <a:lvl3pPr marL="914400" indent="0">
              <a:lnSpc>
                <a:spcPct val="100000"/>
              </a:lnSpc>
              <a:buNone/>
              <a:defRPr sz="1100"/>
            </a:lvl3pPr>
            <a:lvl4pPr marL="1371600" indent="0">
              <a:lnSpc>
                <a:spcPct val="100000"/>
              </a:lnSpc>
              <a:buNone/>
              <a:defRPr sz="1100"/>
            </a:lvl4pPr>
            <a:lvl5pPr marL="1828800" indent="0">
              <a:lnSpc>
                <a:spcPct val="100000"/>
              </a:lnSpc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358263" y="1273526"/>
            <a:ext cx="1976877" cy="18176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sz="1200" b="1" spc="0" dirty="0">
                <a:solidFill>
                  <a:schemeClr val="accent1"/>
                </a:solidFill>
                <a:latin typeface="+mj-lt"/>
                <a:ea typeface="Raleway" charset="0"/>
                <a:cs typeface="Raleway" charset="0"/>
              </a:rPr>
              <a:t>1. Collect</a:t>
            </a:r>
            <a:r>
              <a:rPr lang="en-US" sz="1200" b="1" spc="0" baseline="0" dirty="0">
                <a:solidFill>
                  <a:schemeClr val="accent1"/>
                </a:solidFill>
                <a:latin typeface="+mj-lt"/>
                <a:ea typeface="Raleway" charset="0"/>
                <a:cs typeface="Raleway" charset="0"/>
              </a:rPr>
              <a:t> the Data</a:t>
            </a:r>
            <a:endParaRPr lang="en-US" sz="1200" b="1" spc="0" dirty="0">
              <a:solidFill>
                <a:schemeClr val="accent1"/>
              </a:solidFill>
              <a:latin typeface="+mj-lt"/>
              <a:ea typeface="Raleway" charset="0"/>
              <a:cs typeface="Raleway" charset="0"/>
            </a:endParaRPr>
          </a:p>
        </p:txBody>
      </p:sp>
      <p:sp>
        <p:nvSpPr>
          <p:cNvPr id="48" name="Rectangle 47"/>
          <p:cNvSpPr/>
          <p:nvPr userDrawn="1"/>
        </p:nvSpPr>
        <p:spPr>
          <a:xfrm>
            <a:off x="1156531" y="3140196"/>
            <a:ext cx="3179023" cy="1191490"/>
          </a:xfrm>
          <a:prstGeom prst="rect">
            <a:avLst/>
          </a:prstGeom>
          <a:solidFill>
            <a:srgbClr val="F6F6F7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icture Placeholder 39"/>
          <p:cNvSpPr>
            <a:spLocks noGrp="1"/>
          </p:cNvSpPr>
          <p:nvPr>
            <p:ph type="pic" sz="quarter" idx="23"/>
          </p:nvPr>
        </p:nvSpPr>
        <p:spPr>
          <a:xfrm>
            <a:off x="1156964" y="3139906"/>
            <a:ext cx="1190984" cy="1190984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50" name="Text Placeholder 42"/>
          <p:cNvSpPr>
            <a:spLocks noGrp="1"/>
          </p:cNvSpPr>
          <p:nvPr>
            <p:ph type="body" sz="quarter" idx="24"/>
          </p:nvPr>
        </p:nvSpPr>
        <p:spPr>
          <a:xfrm>
            <a:off x="2347590" y="3445831"/>
            <a:ext cx="1987550" cy="884411"/>
          </a:xfrm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100"/>
            </a:lvl1pPr>
            <a:lvl2pPr marL="457200" indent="0">
              <a:lnSpc>
                <a:spcPct val="100000"/>
              </a:lnSpc>
              <a:buNone/>
              <a:defRPr sz="1100"/>
            </a:lvl2pPr>
            <a:lvl3pPr marL="914400" indent="0">
              <a:lnSpc>
                <a:spcPct val="100000"/>
              </a:lnSpc>
              <a:buNone/>
              <a:defRPr sz="1100"/>
            </a:lvl3pPr>
            <a:lvl4pPr marL="1371600" indent="0">
              <a:lnSpc>
                <a:spcPct val="100000"/>
              </a:lnSpc>
              <a:buNone/>
              <a:defRPr sz="1100"/>
            </a:lvl4pPr>
            <a:lvl5pPr marL="1828800" indent="0">
              <a:lnSpc>
                <a:spcPct val="100000"/>
              </a:lnSpc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1" name="TextBox 50"/>
          <p:cNvSpPr txBox="1"/>
          <p:nvPr userDrawn="1"/>
        </p:nvSpPr>
        <p:spPr>
          <a:xfrm>
            <a:off x="2358263" y="3152230"/>
            <a:ext cx="1976877" cy="18176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sz="1200" b="1" spc="0" dirty="0">
                <a:solidFill>
                  <a:schemeClr val="accent1"/>
                </a:solidFill>
                <a:latin typeface="+mj-lt"/>
                <a:ea typeface="Raleway" charset="0"/>
                <a:cs typeface="Raleway" charset="0"/>
              </a:rPr>
              <a:t>2. Process the Data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1156531" y="5061896"/>
            <a:ext cx="3179023" cy="1191490"/>
          </a:xfrm>
          <a:prstGeom prst="rect">
            <a:avLst/>
          </a:prstGeom>
          <a:solidFill>
            <a:srgbClr val="F6F6F7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icture Placeholder 39"/>
          <p:cNvSpPr>
            <a:spLocks noGrp="1"/>
          </p:cNvSpPr>
          <p:nvPr>
            <p:ph type="pic" sz="quarter" idx="25"/>
          </p:nvPr>
        </p:nvSpPr>
        <p:spPr>
          <a:xfrm>
            <a:off x="1156964" y="5061606"/>
            <a:ext cx="1190984" cy="1190984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54" name="Text Placeholder 42"/>
          <p:cNvSpPr>
            <a:spLocks noGrp="1"/>
          </p:cNvSpPr>
          <p:nvPr>
            <p:ph type="body" sz="quarter" idx="26"/>
          </p:nvPr>
        </p:nvSpPr>
        <p:spPr>
          <a:xfrm>
            <a:off x="2347590" y="5367531"/>
            <a:ext cx="1987550" cy="884411"/>
          </a:xfrm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100"/>
            </a:lvl1pPr>
            <a:lvl2pPr marL="457200" indent="0">
              <a:lnSpc>
                <a:spcPct val="100000"/>
              </a:lnSpc>
              <a:buNone/>
              <a:defRPr sz="1100"/>
            </a:lvl2pPr>
            <a:lvl3pPr marL="914400" indent="0">
              <a:lnSpc>
                <a:spcPct val="100000"/>
              </a:lnSpc>
              <a:buNone/>
              <a:defRPr sz="1100"/>
            </a:lvl3pPr>
            <a:lvl4pPr marL="1371600" indent="0">
              <a:lnSpc>
                <a:spcPct val="100000"/>
              </a:lnSpc>
              <a:buNone/>
              <a:defRPr sz="1100"/>
            </a:lvl4pPr>
            <a:lvl5pPr marL="1828800" indent="0">
              <a:lnSpc>
                <a:spcPct val="100000"/>
              </a:lnSpc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2358263" y="5073930"/>
            <a:ext cx="1976877" cy="18176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sz="1200" b="1" spc="0" dirty="0">
                <a:solidFill>
                  <a:schemeClr val="accent1"/>
                </a:solidFill>
                <a:latin typeface="+mj-lt"/>
                <a:ea typeface="Raleway" charset="0"/>
                <a:cs typeface="Raleway" charset="0"/>
              </a:rPr>
              <a:t>3. Take Action</a:t>
            </a:r>
          </a:p>
        </p:txBody>
      </p:sp>
      <p:cxnSp>
        <p:nvCxnSpPr>
          <p:cNvPr id="42" name="Straight Arrow Connector 41"/>
          <p:cNvCxnSpPr/>
          <p:nvPr userDrawn="1"/>
        </p:nvCxnSpPr>
        <p:spPr>
          <a:xfrm>
            <a:off x="2767845" y="4450080"/>
            <a:ext cx="0" cy="45718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 userDrawn="1"/>
        </p:nvCxnSpPr>
        <p:spPr>
          <a:xfrm>
            <a:off x="2767845" y="2571175"/>
            <a:ext cx="0" cy="45718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 userDrawn="1"/>
        </p:nvSpPr>
        <p:spPr>
          <a:xfrm>
            <a:off x="1265818" y="186168"/>
            <a:ext cx="2960448" cy="530153"/>
          </a:xfrm>
          <a:prstGeom prst="rect">
            <a:avLst/>
          </a:prstGeom>
          <a:noFill/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spc="300" dirty="0">
                <a:solidFill>
                  <a:schemeClr val="bg1"/>
                </a:solidFill>
                <a:latin typeface="+mj-lt"/>
                <a:ea typeface="Raleway" charset="0"/>
                <a:cs typeface="Raleway" charset="0"/>
              </a:rPr>
              <a:t>AERIAL</a:t>
            </a:r>
            <a:r>
              <a:rPr lang="en-US" sz="1400" b="1" spc="300" baseline="0" dirty="0">
                <a:solidFill>
                  <a:schemeClr val="bg1"/>
                </a:solidFill>
                <a:latin typeface="+mj-lt"/>
                <a:ea typeface="Raleway" charset="0"/>
                <a:cs typeface="Raleway" charset="0"/>
              </a:rPr>
              <a:t> INTELLIGENC</a:t>
            </a:r>
            <a:r>
              <a:rPr lang="en-US" sz="1400" b="1" spc="0" baseline="0" dirty="0">
                <a:solidFill>
                  <a:schemeClr val="bg1"/>
                </a:solidFill>
                <a:latin typeface="+mj-lt"/>
                <a:ea typeface="Raleway" charset="0"/>
                <a:cs typeface="Raleway" charset="0"/>
              </a:rPr>
              <a:t>E</a:t>
            </a:r>
            <a:endParaRPr lang="en-US" sz="1400" b="1" spc="0" dirty="0">
              <a:solidFill>
                <a:schemeClr val="bg1"/>
              </a:solidFill>
              <a:latin typeface="+mj-lt"/>
              <a:ea typeface="Raleway" charset="0"/>
              <a:cs typeface="Raleway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168888" y="705435"/>
            <a:ext cx="458986" cy="4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79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7620000" cy="68580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0C-CBC9-784C-9A6C-EE68926B1E3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9881" y="2154622"/>
            <a:ext cx="3932237" cy="9770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58838"/>
            <a:ext cx="4572000" cy="1154657"/>
          </a:xfrm>
          <a:solidFill>
            <a:srgbClr val="C00000"/>
          </a:solidFill>
          <a:ln>
            <a:noFill/>
          </a:ln>
        </p:spPr>
        <p:txBody>
          <a:bodyPr lIns="320040" anchor="ctr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15789" y="3702290"/>
            <a:ext cx="3932237" cy="15645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759269" y="6112754"/>
            <a:ext cx="3488757" cy="322491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759269" y="5655178"/>
            <a:ext cx="3488757" cy="322491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15913" y="3300407"/>
            <a:ext cx="3932237" cy="315913"/>
          </a:xfrm>
        </p:spPr>
        <p:txBody>
          <a:bodyPr>
            <a:noAutofit/>
          </a:bodyPr>
          <a:lstStyle>
            <a:lvl1pPr marL="0" indent="0">
              <a:buFont typeface="Arial" charset="0"/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tabLst/>
              <a:defRPr/>
            </a:pPr>
            <a:r>
              <a:rPr lang="en-US" dirty="0"/>
              <a:t>BENEFITS &amp; OUTCOMES</a:t>
            </a:r>
          </a:p>
        </p:txBody>
      </p:sp>
    </p:spTree>
    <p:extLst>
      <p:ext uri="{BB962C8B-B14F-4D97-AF65-F5344CB8AC3E}">
        <p14:creationId xmlns:p14="http://schemas.microsoft.com/office/powerpoint/2010/main" val="3189106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659396" y="446692"/>
            <a:ext cx="5068304" cy="68095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250" b="1" i="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6388373"/>
            <a:ext cx="1500809" cy="238410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241300"/>
            <a:ext cx="5068887" cy="205392"/>
          </a:xfrm>
        </p:spPr>
        <p:txBody>
          <a:bodyPr>
            <a:noAutofit/>
          </a:bodyPr>
          <a:lstStyle>
            <a:lvl1pPr>
              <a:defRPr sz="1100" spc="3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0833652" y="6388373"/>
            <a:ext cx="1043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F352D34-3D4B-0049-BBAC-0FE939E0E49F}" type="slidenum">
              <a:rPr lang="en-US" sz="1200" b="0" i="0" smtClean="0">
                <a:solidFill>
                  <a:srgbClr val="333333"/>
                </a:solidFill>
                <a:latin typeface="Raleway" charset="0"/>
                <a:ea typeface="Raleway" charset="0"/>
                <a:cs typeface="Raleway" charset="0"/>
              </a:rPr>
              <a:pPr algn="r"/>
              <a:t>‹#›</a:t>
            </a:fld>
            <a:endParaRPr lang="en-US" sz="1200" b="0" i="0" dirty="0" err="1">
              <a:solidFill>
                <a:srgbClr val="333333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658813" y="1663700"/>
            <a:ext cx="5068887" cy="4368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0F323-C6FE-404E-948F-1FD8A0969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5A407-4FF7-734C-8FD8-314E8AA77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47054-47AB-9741-BB9A-6CCE1EDD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8734F-ADCB-4740-8252-C76E8940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302D0-F060-4045-9AC1-4F32791E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45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martPack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1"/>
            <a:ext cx="12192000" cy="169068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833652" y="6415805"/>
            <a:ext cx="1053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F352D34-3D4B-0049-BBAC-0FE939E0E49F}" type="slidenum">
              <a:rPr lang="en-US" sz="1200" b="0" i="0" smtClean="0">
                <a:solidFill>
                  <a:srgbClr val="333333"/>
                </a:solidFill>
                <a:latin typeface="Raleway" charset="0"/>
                <a:ea typeface="Raleway" charset="0"/>
                <a:cs typeface="Raleway" charset="0"/>
              </a:rPr>
              <a:pPr algn="r"/>
              <a:t>‹#›</a:t>
            </a:fld>
            <a:endParaRPr lang="en-US" sz="1200" b="0" i="0" dirty="0" err="1">
              <a:solidFill>
                <a:srgbClr val="333333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655"/>
          <a:stretch/>
        </p:blipFill>
        <p:spPr>
          <a:xfrm>
            <a:off x="0" y="1"/>
            <a:ext cx="12192000" cy="2650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5" y="6424949"/>
            <a:ext cx="1500809" cy="2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84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artPack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1"/>
            <a:ext cx="12192000" cy="169068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0C-CBC9-784C-9A6C-EE68926B1E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9892" y="2893915"/>
            <a:ext cx="2643054" cy="313509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200" b="1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452946" y="2893915"/>
            <a:ext cx="2643054" cy="313509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200" b="1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0" y="2893915"/>
            <a:ext cx="2643054" cy="313509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200" b="1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739054" y="2893915"/>
            <a:ext cx="2643054" cy="313509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200" b="1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1045027" y="4318041"/>
            <a:ext cx="2043286" cy="313509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1045027" y="4622040"/>
            <a:ext cx="2043286" cy="313509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85802" y="4318041"/>
            <a:ext cx="2043286" cy="313509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285802" y="4622040"/>
            <a:ext cx="2043286" cy="313509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12983" y="3634110"/>
            <a:ext cx="1926071" cy="313509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877209" y="3963693"/>
            <a:ext cx="1797617" cy="309854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6513168" y="4622039"/>
            <a:ext cx="4646023" cy="313509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3-Band       Sequoia       LiDAR       Thermal       Hyperspectral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3168" y="5221223"/>
            <a:ext cx="4863259" cy="1636777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6096000" y="3441291"/>
            <a:ext cx="0" cy="151416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904600" y="3318915"/>
            <a:ext cx="10254591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904600" y="5054007"/>
            <a:ext cx="10254591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1187356" y="5884627"/>
            <a:ext cx="3945160" cy="826669"/>
          </a:xfrm>
        </p:spPr>
        <p:txBody>
          <a:bodyPr>
            <a:noAutofit/>
          </a:bodyPr>
          <a:lstStyle>
            <a:lvl1pPr marL="171450" indent="-171450" algn="l">
              <a:spcBef>
                <a:spcPts val="400"/>
              </a:spcBef>
              <a:buFont typeface="Arial" charset="0"/>
              <a:buChar char="•"/>
              <a:defRPr sz="1200" b="1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0833652" y="6415805"/>
            <a:ext cx="1053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F352D34-3D4B-0049-BBAC-0FE939E0E49F}" type="slidenum">
              <a:rPr lang="en-US" sz="1200" b="0" i="0" smtClean="0">
                <a:solidFill>
                  <a:srgbClr val="333333"/>
                </a:solidFill>
                <a:latin typeface="Raleway" charset="0"/>
                <a:ea typeface="Raleway" charset="0"/>
                <a:cs typeface="Raleway" charset="0"/>
              </a:rPr>
              <a:pPr algn="r"/>
              <a:t>‹#›</a:t>
            </a:fld>
            <a:endParaRPr lang="en-US" sz="1200" b="0" i="0" dirty="0" err="1">
              <a:solidFill>
                <a:srgbClr val="333333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92" y="5316774"/>
            <a:ext cx="2710785" cy="41091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640435" y="5424676"/>
            <a:ext cx="138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latin typeface="+mj-lt"/>
                <a:ea typeface="Raleway" charset="0"/>
                <a:cs typeface="Raleway" charset="0"/>
              </a:rPr>
              <a:t>PROFESSIONAL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6906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1B464D1-3CBD-C147-9D14-E1B371EA66C3}"/>
              </a:ext>
            </a:extLst>
          </p:cNvPr>
          <p:cNvSpPr/>
          <p:nvPr userDrawn="1"/>
        </p:nvSpPr>
        <p:spPr>
          <a:xfrm>
            <a:off x="0" y="-20263"/>
            <a:ext cx="12192000" cy="169068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E83212-FCFD-1B47-B772-3C326790A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755" b="21027"/>
          <a:stretch/>
        </p:blipFill>
        <p:spPr>
          <a:xfrm>
            <a:off x="0" y="-33764"/>
            <a:ext cx="12192000" cy="1690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134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86288"/>
            <a:ext cx="10515600" cy="1519237"/>
          </a:xfrm>
        </p:spPr>
        <p:txBody>
          <a:bodyPr anchor="t"/>
          <a:lstStyle>
            <a:lvl1pPr algn="ctr">
              <a:defRPr b="1"/>
            </a:lvl1pPr>
          </a:lstStyle>
          <a:p>
            <a:r>
              <a:rPr lang="en-US" dirty="0"/>
              <a:t>Click to edit Master 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38785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833652" y="6415805"/>
            <a:ext cx="1053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F352D34-3D4B-0049-BBAC-0FE939E0E49F}" type="slidenum">
              <a:rPr lang="en-US" sz="1200" b="0" i="0" smtClean="0">
                <a:solidFill>
                  <a:srgbClr val="333333"/>
                </a:solidFill>
                <a:latin typeface="Raleway" charset="0"/>
                <a:ea typeface="Raleway" charset="0"/>
                <a:cs typeface="Raleway" charset="0"/>
              </a:rPr>
              <a:pPr algn="r"/>
              <a:t>‹#›</a:t>
            </a:fld>
            <a:endParaRPr lang="en-US" sz="1200" b="0" i="0" dirty="0" err="1">
              <a:solidFill>
                <a:srgbClr val="333333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5" y="6424949"/>
            <a:ext cx="1500809" cy="2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20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0833652" y="6415805"/>
            <a:ext cx="1053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F352D34-3D4B-0049-BBAC-0FE939E0E49F}" type="slidenum">
              <a:rPr lang="en-US" sz="1200" b="0" i="0" smtClean="0">
                <a:solidFill>
                  <a:srgbClr val="333333"/>
                </a:solidFill>
                <a:latin typeface="Raleway" charset="0"/>
                <a:ea typeface="Raleway" charset="0"/>
                <a:cs typeface="Raleway" charset="0"/>
              </a:rPr>
              <a:pPr algn="r"/>
              <a:t>‹#›</a:t>
            </a:fld>
            <a:endParaRPr lang="en-US" sz="1200" b="0" i="0" dirty="0" err="1">
              <a:solidFill>
                <a:srgbClr val="333333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5" y="6424949"/>
            <a:ext cx="1500809" cy="2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A565E-2D62-0140-8AE6-F451C42A4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C83D5-826C-4C4D-ACCB-298C3AF63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9C1AE-7E35-4C4B-80C2-C7E4A339E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F29AD-821A-0048-BEB5-FBA7D236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C887B-542F-924D-B5C2-7B9B58A6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72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AEBB-68AD-204D-88E7-637DD736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48155-C940-E345-B179-3DF64E9D1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26486-4B97-FB4F-9F45-46689C707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D311E-88AA-7147-BA36-CDE9B7E8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32410-F75C-2441-AE10-D45CD938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2A3FC-3015-F542-9845-33FAAF705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8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9DC99-D9E1-6842-B6A4-AB847DC7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3DEE6-8DC4-B04B-8764-A8E93D65D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3835-EEBD-2140-8475-A10ECF50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AE254-4CC6-784F-9348-B23AC9A00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8B145-78D3-0643-AE38-320B2A9ED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4FC46-39F6-3B40-AF59-21E15226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8B24C-74E0-9F4C-8288-CFBA0B9A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F0FD1A-69FD-1C47-A947-9D9E28BB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6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DC8A0-A22F-5D49-8540-3216C81F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24692B-6F0F-3746-906B-B2304A618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985403-CCFB-4B4E-9A34-AC86DB001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321BE-F624-E045-9A11-67BB00B6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6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5F866-883E-F24E-BAC1-D2D2294C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59CE06-D412-144F-B2CD-DFEF9C53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DD063-ADD7-0B4D-AC92-051CA57FA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3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2F02D-A677-1145-954B-F11F201B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060A9-7371-C44B-ABBA-E383818C0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772D7-A166-CB4B-BF2C-CC5AD5BBB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3C9A8-A48A-D64B-8DBB-919C41A2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C1A0A-63E1-C643-B932-F5B3849A3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8CC57-7F92-D64B-9507-82B9DC65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6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F5347-6C05-0A47-B894-BA27317E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71BD37-57D3-8E4B-9E48-0B0E07A61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F3BD0-039D-1247-9449-67BF09964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B9005-99D8-A342-A13B-AFDD407B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FB288-DDFB-AE49-9981-4978EBA8E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F68AF-BD9C-DA4C-8013-4632813C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33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8D2F77-38EE-C04D-89DD-D8B6072D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9F8FF-64D0-3A4F-922F-2F6517C71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FC8C2-2D13-B54C-8562-AAF4615B6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D51BC-2EDB-594A-9711-ADCD6A243D7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0FB6E-AC94-3040-A3D4-1BDD45489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E65-AEFB-3F45-A3EB-6CA901F18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9B66E-9BA5-FB49-96B5-56C227F86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2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2" r:id="rId22"/>
    <p:sldLayoutId id="214748367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12" Type="http://schemas.openxmlformats.org/officeDocument/2006/relationships/image" Target="../media/image18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tiff"/><Relationship Id="rId5" Type="http://schemas.openxmlformats.org/officeDocument/2006/relationships/image" Target="../media/image44.tiff"/><Relationship Id="rId10" Type="http://schemas.openxmlformats.org/officeDocument/2006/relationships/image" Target="../media/image49.emf"/><Relationship Id="rId4" Type="http://schemas.openxmlformats.org/officeDocument/2006/relationships/image" Target="../media/image43.tiff"/><Relationship Id="rId9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8.wdp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7.tiff"/><Relationship Id="rId5" Type="http://schemas.openxmlformats.org/officeDocument/2006/relationships/image" Target="../media/image86.tiff"/><Relationship Id="rId4" Type="http://schemas.openxmlformats.org/officeDocument/2006/relationships/image" Target="../media/image85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89.jpeg"/><Relationship Id="rId7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10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emf"/><Relationship Id="rId18" Type="http://schemas.openxmlformats.org/officeDocument/2006/relationships/image" Target="../media/image123.emf"/><Relationship Id="rId26" Type="http://schemas.openxmlformats.org/officeDocument/2006/relationships/image" Target="../media/image130.tiff"/><Relationship Id="rId3" Type="http://schemas.openxmlformats.org/officeDocument/2006/relationships/image" Target="../media/image108.emf"/><Relationship Id="rId21" Type="http://schemas.openxmlformats.org/officeDocument/2006/relationships/image" Target="../media/image126.emf"/><Relationship Id="rId34" Type="http://schemas.microsoft.com/office/2007/relationships/hdphoto" Target="../media/hdphoto10.wdp"/><Relationship Id="rId7" Type="http://schemas.openxmlformats.org/officeDocument/2006/relationships/image" Target="../media/image112.emf"/><Relationship Id="rId12" Type="http://schemas.openxmlformats.org/officeDocument/2006/relationships/image" Target="../media/image117.emf"/><Relationship Id="rId17" Type="http://schemas.openxmlformats.org/officeDocument/2006/relationships/image" Target="../media/image122.emf"/><Relationship Id="rId25" Type="http://schemas.openxmlformats.org/officeDocument/2006/relationships/image" Target="../media/image129.emf"/><Relationship Id="rId33" Type="http://schemas.openxmlformats.org/officeDocument/2006/relationships/image" Target="../media/image84.png"/><Relationship Id="rId2" Type="http://schemas.openxmlformats.org/officeDocument/2006/relationships/image" Target="../media/image107.emf"/><Relationship Id="rId16" Type="http://schemas.openxmlformats.org/officeDocument/2006/relationships/image" Target="../media/image121.emf"/><Relationship Id="rId20" Type="http://schemas.openxmlformats.org/officeDocument/2006/relationships/image" Target="../media/image125.emf"/><Relationship Id="rId29" Type="http://schemas.openxmlformats.org/officeDocument/2006/relationships/image" Target="../media/image133.tif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1.emf"/><Relationship Id="rId11" Type="http://schemas.openxmlformats.org/officeDocument/2006/relationships/image" Target="../media/image116.emf"/><Relationship Id="rId24" Type="http://schemas.openxmlformats.org/officeDocument/2006/relationships/image" Target="../media/image128.emf"/><Relationship Id="rId32" Type="http://schemas.openxmlformats.org/officeDocument/2006/relationships/image" Target="../media/image136.tiff"/><Relationship Id="rId5" Type="http://schemas.openxmlformats.org/officeDocument/2006/relationships/image" Target="../media/image110.emf"/><Relationship Id="rId15" Type="http://schemas.openxmlformats.org/officeDocument/2006/relationships/image" Target="../media/image120.emf"/><Relationship Id="rId23" Type="http://schemas.openxmlformats.org/officeDocument/2006/relationships/image" Target="../media/image14.emf"/><Relationship Id="rId28" Type="http://schemas.openxmlformats.org/officeDocument/2006/relationships/image" Target="../media/image132.tiff"/><Relationship Id="rId10" Type="http://schemas.openxmlformats.org/officeDocument/2006/relationships/image" Target="../media/image115.emf"/><Relationship Id="rId19" Type="http://schemas.openxmlformats.org/officeDocument/2006/relationships/image" Target="../media/image124.emf"/><Relationship Id="rId31" Type="http://schemas.openxmlformats.org/officeDocument/2006/relationships/image" Target="../media/image135.tiff"/><Relationship Id="rId4" Type="http://schemas.openxmlformats.org/officeDocument/2006/relationships/image" Target="../media/image109.emf"/><Relationship Id="rId9" Type="http://schemas.openxmlformats.org/officeDocument/2006/relationships/image" Target="../media/image114.emf"/><Relationship Id="rId14" Type="http://schemas.openxmlformats.org/officeDocument/2006/relationships/image" Target="../media/image119.emf"/><Relationship Id="rId22" Type="http://schemas.openxmlformats.org/officeDocument/2006/relationships/image" Target="../media/image127.emf"/><Relationship Id="rId27" Type="http://schemas.openxmlformats.org/officeDocument/2006/relationships/image" Target="../media/image131.tiff"/><Relationship Id="rId30" Type="http://schemas.openxmlformats.org/officeDocument/2006/relationships/image" Target="../media/image134.tiff"/><Relationship Id="rId8" Type="http://schemas.openxmlformats.org/officeDocument/2006/relationships/image" Target="../media/image1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4429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0C-CBC9-784C-9A6C-EE68926B1E3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Calculate cut-fill and liquids volumes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Volume Measurement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US" sz="1700" dirty="0"/>
              <a:t>Increase the accuracy and authority of measurable work reports</a:t>
            </a:r>
          </a:p>
          <a:p>
            <a:r>
              <a:rPr lang="en-US" sz="1700" dirty="0"/>
              <a:t>Accelerate surveys and project engineering and management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Visual, Thermal, LiDAR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Volume Measurement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BENEFITS &amp; OUTCOMES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89" y="6112755"/>
            <a:ext cx="325817" cy="3224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89" y="5655179"/>
            <a:ext cx="325817" cy="3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4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0C-CBC9-784C-9A6C-EE68926B1E3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Plan remediation and track progress using topographic surveys and plant health indices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Monitoring and Mitigation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Accelerate surveys</a:t>
            </a:r>
          </a:p>
          <a:p>
            <a:r>
              <a:rPr lang="en-US"/>
              <a:t>Protect uptime</a:t>
            </a:r>
          </a:p>
          <a:p>
            <a:r>
              <a:rPr lang="en-US"/>
              <a:t>Reduce the risk of high-consequence events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Visual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Orthomosaic</a:t>
            </a:r>
            <a:r>
              <a:rPr lang="en-US" dirty="0"/>
              <a:t>, Plant Health Indices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BENEFITS &amp; OUTCOMES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89" y="6112755"/>
            <a:ext cx="325817" cy="3224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89" y="5655179"/>
            <a:ext cx="325817" cy="3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70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0C-CBC9-784C-9A6C-EE68926B1E3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Conduct remote inspections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Streaming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Accelerate inspections</a:t>
            </a:r>
          </a:p>
          <a:p>
            <a:r>
              <a:rPr lang="en-US"/>
              <a:t>Reduce risk to field staff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Video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BENEFITS &amp; OUTCOMES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89" y="6112755"/>
            <a:ext cx="325817" cy="322490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1" name="Picture Placeholder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1" y="0"/>
            <a:ext cx="7620000" cy="6858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713743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0455" y="1828801"/>
            <a:ext cx="2997675" cy="50292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54902" y="1828801"/>
            <a:ext cx="2997675" cy="50292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20259" y="1828801"/>
            <a:ext cx="2997675" cy="50292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194325" y="1828801"/>
            <a:ext cx="2997675" cy="50292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Offering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09602" y="2105394"/>
            <a:ext cx="2757559" cy="5045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1. Select your drone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174959" y="2105394"/>
            <a:ext cx="2757559" cy="5045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2. Select sensors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87916" y="2105394"/>
            <a:ext cx="3062359" cy="5045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3. Collect &amp; view imagery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9314382" y="2105394"/>
            <a:ext cx="2757559" cy="5045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4. Get insights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24" y="2901814"/>
            <a:ext cx="1635268" cy="1004693"/>
          </a:xfrm>
          <a:prstGeom prst="rect">
            <a:avLst/>
          </a:prstGeom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11" y="4915939"/>
            <a:ext cx="1924992" cy="8101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2" name="object 5"/>
          <p:cNvSpPr txBox="1"/>
          <p:nvPr/>
        </p:nvSpPr>
        <p:spPr>
          <a:xfrm>
            <a:off x="271414" y="4170144"/>
            <a:ext cx="243393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5" algn="ctr"/>
            <a:r>
              <a:rPr lang="en-GB" sz="1100" b="1" spc="-11" dirty="0">
                <a:cs typeface="Raleway Medium"/>
              </a:rPr>
              <a:t>ROTARY WING DRONE</a:t>
            </a:r>
            <a:endParaRPr lang="en-GB" sz="1100" dirty="0">
              <a:cs typeface="Raleway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271414" y="5938042"/>
            <a:ext cx="243393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5" algn="ctr"/>
            <a:r>
              <a:rPr lang="en-GB" sz="1100" b="1" spc="-11" dirty="0">
                <a:cs typeface="Raleway Medium"/>
              </a:rPr>
              <a:t>FIXED WING DRONE</a:t>
            </a:r>
            <a:endParaRPr lang="en-GB" sz="1100" dirty="0">
              <a:cs typeface="Raleway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500000">
            <a:off x="3221902" y="2739342"/>
            <a:ext cx="1857782" cy="1366455"/>
          </a:xfrm>
          <a:prstGeom prst="rect">
            <a:avLst/>
          </a:prstGeom>
          <a:effectLst/>
        </p:spPr>
      </p:pic>
      <p:pic>
        <p:nvPicPr>
          <p:cNvPr id="15" name="Content Placeholder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701" y="4385378"/>
            <a:ext cx="1366799" cy="16419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675" y="5119918"/>
            <a:ext cx="1955760" cy="8996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697" y="2885011"/>
            <a:ext cx="2095487" cy="1229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904" y="6228106"/>
            <a:ext cx="1806381" cy="2813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722" y="4374564"/>
            <a:ext cx="1806381" cy="273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792" y="2871128"/>
            <a:ext cx="1818347" cy="1376749"/>
          </a:xfrm>
          <a:prstGeom prst="rect">
            <a:avLst/>
          </a:prstGeom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970" y="4460151"/>
            <a:ext cx="1806381" cy="2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65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HARDWARE</a:t>
            </a:r>
            <a:br>
              <a:rPr lang="en-US" dirty="0"/>
            </a:br>
            <a:r>
              <a:rPr lang="en-US" sz="3000" dirty="0"/>
              <a:t>drones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44220C-CBC9-784C-9A6C-EE68926B1E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55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DJI Multirotor Drones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62535" y="2312894"/>
          <a:ext cx="11066930" cy="380497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13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3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33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780"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DJI</a:t>
                      </a:r>
                      <a:r>
                        <a:rPr lang="en-US" baseline="0" dirty="0">
                          <a:latin typeface="+mn-lt"/>
                          <a:ea typeface="Raleway" charset="0"/>
                          <a:cs typeface="Raleway" charset="0"/>
                        </a:rPr>
                        <a:t> M200</a:t>
                      </a:r>
                      <a:endParaRPr lang="en-US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DJI M210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DJI</a:t>
                      </a:r>
                      <a:r>
                        <a:rPr lang="en-US" baseline="0" dirty="0">
                          <a:latin typeface="+mn-lt"/>
                          <a:ea typeface="Raleway" charset="0"/>
                          <a:cs typeface="Raleway" charset="0"/>
                        </a:rPr>
                        <a:t> M210-RTK</a:t>
                      </a:r>
                      <a:endParaRPr lang="en-US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DJI M600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Raleway" charset="0"/>
                          <a:cs typeface="Raleway" charset="0"/>
                        </a:rPr>
                        <a:t>Maximum Payload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2.34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2.3</a:t>
                      </a:r>
                      <a:r>
                        <a:rPr lang="en-US" sz="1400" baseline="0" dirty="0">
                          <a:latin typeface="+mn-lt"/>
                          <a:ea typeface="Raleway" charset="0"/>
                          <a:cs typeface="Raleway" charset="0"/>
                        </a:rPr>
                        <a:t> kg</a:t>
                      </a:r>
                      <a:endParaRPr lang="en-US" sz="1400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2.3</a:t>
                      </a:r>
                      <a:r>
                        <a:rPr lang="en-US" sz="1400" baseline="0" dirty="0">
                          <a:latin typeface="+mn-lt"/>
                          <a:ea typeface="Raleway" charset="0"/>
                          <a:cs typeface="Raleway" charset="0"/>
                        </a:rPr>
                        <a:t> kg</a:t>
                      </a:r>
                      <a:endParaRPr lang="en-US" sz="1400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15.5</a:t>
                      </a:r>
                      <a:r>
                        <a:rPr lang="en-US" sz="1400" baseline="0" dirty="0">
                          <a:latin typeface="+mn-lt"/>
                          <a:ea typeface="Raleway" charset="0"/>
                          <a:cs typeface="Raleway" charset="0"/>
                        </a:rPr>
                        <a:t> kb (total)</a:t>
                      </a:r>
                      <a:endParaRPr lang="en-US" sz="1400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1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Flight/Hovering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13-38</a:t>
                      </a:r>
                      <a:r>
                        <a:rPr lang="en-US" sz="1400" baseline="0" dirty="0">
                          <a:latin typeface="+mn-lt"/>
                          <a:ea typeface="Raleway" charset="0"/>
                          <a:cs typeface="Raleway" charset="0"/>
                        </a:rPr>
                        <a:t> mins</a:t>
                      </a:r>
                      <a:endParaRPr lang="en-US" sz="1400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13-38</a:t>
                      </a:r>
                      <a:r>
                        <a:rPr lang="en-US" sz="1400" baseline="0" dirty="0">
                          <a:latin typeface="+mn-lt"/>
                          <a:ea typeface="Raleway" charset="0"/>
                          <a:cs typeface="Raleway" charset="0"/>
                        </a:rPr>
                        <a:t> mins</a:t>
                      </a:r>
                      <a:endParaRPr lang="en-US" sz="1400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13-32</a:t>
                      </a:r>
                      <a:r>
                        <a:rPr lang="en-US" sz="1400" baseline="0" dirty="0">
                          <a:latin typeface="+mn-lt"/>
                          <a:ea typeface="Raleway" charset="0"/>
                          <a:cs typeface="Raleway" charset="0"/>
                        </a:rPr>
                        <a:t> mins</a:t>
                      </a:r>
                      <a:endParaRPr lang="en-US" sz="1400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16-39 mins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1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 Max. Flight Speed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1400" dirty="0">
                          <a:latin typeface="+mn-lt"/>
                          <a:ea typeface="Raleway" charset="0"/>
                          <a:cs typeface="Raleway" charset="0"/>
                        </a:rPr>
                        <a:t>51.4 </a:t>
                      </a:r>
                      <a:r>
                        <a:rPr lang="nb-NO" sz="1400" dirty="0" err="1">
                          <a:latin typeface="+mn-lt"/>
                          <a:ea typeface="Raleway" charset="0"/>
                          <a:cs typeface="Raleway" charset="0"/>
                        </a:rPr>
                        <a:t>mph</a:t>
                      </a:r>
                      <a:endParaRPr lang="nb-NO" sz="1400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dirty="0"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dirty="0"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40 mph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1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Max. Wind Resistance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26.8 mph</a:t>
                      </a:r>
                      <a:endParaRPr lang="mr-IN" sz="1400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r-IN" dirty="0"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r-IN" dirty="0"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88 mph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1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Operating Temperature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  <a:ea typeface="Raleway" charset="0"/>
                          <a:cs typeface="Raleway" charset="0"/>
                        </a:rPr>
                        <a:t>-4° to 113° </a:t>
                      </a:r>
                      <a:r>
                        <a:rPr lang="it-IT" sz="1400" dirty="0" err="1">
                          <a:latin typeface="+mn-lt"/>
                          <a:ea typeface="Raleway" charset="0"/>
                          <a:cs typeface="Raleway" charset="0"/>
                        </a:rPr>
                        <a:t>F</a:t>
                      </a:r>
                      <a:r>
                        <a:rPr lang="it-IT" sz="1400" dirty="0">
                          <a:latin typeface="+mn-lt"/>
                          <a:ea typeface="Raleway" charset="0"/>
                          <a:cs typeface="Raleway" charset="0"/>
                        </a:rPr>
                        <a:t> (-20° to 45° C)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  <a:ea typeface="Raleway" charset="0"/>
                          <a:cs typeface="Raleway" charset="0"/>
                        </a:rPr>
                        <a:t>14°—104° </a:t>
                      </a:r>
                      <a:r>
                        <a:rPr lang="it-IT" sz="1400" dirty="0" err="1">
                          <a:latin typeface="+mn-lt"/>
                          <a:ea typeface="Raleway" charset="0"/>
                          <a:cs typeface="Raleway" charset="0"/>
                        </a:rPr>
                        <a:t>F</a:t>
                      </a:r>
                      <a:r>
                        <a:rPr lang="it-IT" sz="1400" dirty="0">
                          <a:latin typeface="+mn-lt"/>
                          <a:ea typeface="Raleway" charset="0"/>
                          <a:cs typeface="Raleway" charset="0"/>
                        </a:rPr>
                        <a:t> (-10°—40° 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1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Max Transmission Distance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4.3 miles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ea typeface="Raleway" charset="0"/>
                          <a:cs typeface="Raleway" charset="0"/>
                        </a:rPr>
                        <a:t>3.1 miles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1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Operating Frequency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r-I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+mn-lt"/>
                          <a:ea typeface="Raleway" charset="0"/>
                          <a:cs typeface="Raleway" charset="0"/>
                        </a:rPr>
                        <a:t>2.400-2.483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+mn-lt"/>
                          <a:ea typeface="Raleway" charset="0"/>
                          <a:cs typeface="Raleway" charset="0"/>
                        </a:rPr>
                        <a:t>GHz; </a:t>
                      </a:r>
                      <a:r>
                        <a:rPr kumimoji="0" lang="mr-I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+mn-lt"/>
                          <a:ea typeface="Raleway" charset="0"/>
                          <a:cs typeface="Raleway" charset="0"/>
                        </a:rPr>
                        <a:t>5.725-5.825 </a:t>
                      </a:r>
                      <a:r>
                        <a:rPr kumimoji="0" lang="mr-IN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+mn-lt"/>
                          <a:ea typeface="Raleway" charset="0"/>
                          <a:cs typeface="Raleway" charset="0"/>
                        </a:rPr>
                        <a:t>GHz</a:t>
                      </a:r>
                      <a:endParaRPr kumimoji="0" lang="mr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mr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mr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mr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02020"/>
                        </a:solidFill>
                        <a:effectLst/>
                        <a:uLnTx/>
                        <a:uFillTx/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609" y="1570255"/>
            <a:ext cx="1175656" cy="653142"/>
          </a:xfrm>
          <a:prstGeom prst="rect">
            <a:avLst/>
          </a:prstGeom>
        </p:spPr>
      </p:pic>
      <p:pic>
        <p:nvPicPr>
          <p:cNvPr id="10" name="Content Placeholder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311" y="1600399"/>
            <a:ext cx="927140" cy="570191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747" y="1610448"/>
            <a:ext cx="950406" cy="582986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183" y="1610267"/>
            <a:ext cx="950406" cy="5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3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HARDWARE</a:t>
            </a:r>
            <a:br>
              <a:rPr lang="en-US" dirty="0"/>
            </a:br>
            <a:r>
              <a:rPr lang="en-US" sz="3000" dirty="0"/>
              <a:t>sensors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44220C-CBC9-784C-9A6C-EE68926B1E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84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70" y="446692"/>
            <a:ext cx="4443429" cy="680956"/>
          </a:xfrm>
        </p:spPr>
        <p:txBody>
          <a:bodyPr anchor="ctr"/>
          <a:lstStyle/>
          <a:p>
            <a:r>
              <a:rPr lang="en-US" dirty="0">
                <a:ea typeface="Aleo Regular" charset="0"/>
                <a:cs typeface="Aleo Regular" charset="0"/>
                <a:sym typeface="Aleo Regular" charset="0"/>
              </a:rPr>
              <a:t>SENSORS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r>
              <a:rPr lang="en-US" dirty="0"/>
              <a:t>HARDWARE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n-US" sz="2000" dirty="0">
                <a:solidFill>
                  <a:srgbClr val="202020"/>
                </a:solidFill>
              </a:rPr>
              <a:t>Data is collected using a diverse set of advanced sensors.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endParaRPr lang="en-US" sz="2000" dirty="0">
              <a:solidFill>
                <a:srgbClr val="20202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n-US" sz="2000" b="1" dirty="0">
                <a:solidFill>
                  <a:srgbClr val="202020"/>
                </a:solidFill>
              </a:rPr>
              <a:t>Benefits</a:t>
            </a:r>
            <a:br>
              <a:rPr lang="en-US" sz="2000" b="1" dirty="0">
                <a:solidFill>
                  <a:srgbClr val="202020"/>
                </a:solidFill>
              </a:rPr>
            </a:br>
            <a:endParaRPr lang="en-US" sz="2000" dirty="0">
              <a:solidFill>
                <a:srgbClr val="20202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Collect data for a variety of applications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Ensure maximum precision and fidelity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38" y="564701"/>
            <a:ext cx="427657" cy="42765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717355" y="843871"/>
            <a:ext cx="5121514" cy="5454177"/>
            <a:chOff x="13358682" y="763163"/>
            <a:chExt cx="10243029" cy="10908355"/>
          </a:xfrm>
        </p:grpSpPr>
        <p:pic>
          <p:nvPicPr>
            <p:cNvPr id="12" name="Imagen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68304" y="4335603"/>
              <a:ext cx="3254683" cy="3287557"/>
            </a:xfrm>
            <a:prstGeom prst="rect">
              <a:avLst/>
            </a:prstGeom>
          </p:spPr>
        </p:pic>
        <p:pic>
          <p:nvPicPr>
            <p:cNvPr id="13" name="Imagen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54130" y="7646020"/>
              <a:ext cx="3985243" cy="4025498"/>
            </a:xfrm>
            <a:prstGeom prst="rect">
              <a:avLst/>
            </a:prstGeom>
          </p:spPr>
        </p:pic>
        <p:pic>
          <p:nvPicPr>
            <p:cNvPr id="14" name="Imagen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66200" y="4482901"/>
              <a:ext cx="3035511" cy="3084358"/>
            </a:xfrm>
            <a:prstGeom prst="rect">
              <a:avLst/>
            </a:prstGeom>
          </p:spPr>
        </p:pic>
        <p:pic>
          <p:nvPicPr>
            <p:cNvPr id="18" name="Imagen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72126" y="8121424"/>
              <a:ext cx="3091336" cy="3084360"/>
            </a:xfrm>
            <a:prstGeom prst="rect">
              <a:avLst/>
            </a:prstGeom>
          </p:spPr>
        </p:pic>
        <p:pic>
          <p:nvPicPr>
            <p:cNvPr id="19" name="Imagen 2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58682" y="4482901"/>
              <a:ext cx="3056448" cy="3084360"/>
            </a:xfrm>
            <a:prstGeom prst="rect">
              <a:avLst/>
            </a:prstGeom>
          </p:spPr>
        </p:pic>
        <p:pic>
          <p:nvPicPr>
            <p:cNvPr id="20" name="Imagen 2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74324" y="763163"/>
              <a:ext cx="2995194" cy="3022736"/>
            </a:xfrm>
            <a:prstGeom prst="rect">
              <a:avLst/>
            </a:prstGeom>
          </p:spPr>
        </p:pic>
        <p:pic>
          <p:nvPicPr>
            <p:cNvPr id="21" name="Imagen 2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59871" y="796111"/>
              <a:ext cx="3050278" cy="302273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1136747" y="5753179"/>
              <a:ext cx="1894414" cy="646330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rgbClr val="000000">
                  <a:alpha val="7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Raleway bold" panose="020B0803030101060003" pitchFamily="34" charset="0"/>
                </a:rPr>
                <a:t>LIDAR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320982" y="9492350"/>
              <a:ext cx="2593622" cy="1107996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rgbClr val="000000">
                  <a:alpha val="7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Raleway bold" panose="020B0803030101060003" pitchFamily="34" charset="0"/>
                </a:rPr>
                <a:t>THERMAL IR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034895" y="9200766"/>
              <a:ext cx="2657456" cy="1107996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rgbClr val="000000">
                  <a:alpha val="7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Raleway bold" panose="020B0803030101060003" pitchFamily="34" charset="0"/>
                </a:rPr>
                <a:t>HYPER-</a:t>
              </a:r>
            </a:p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Raleway bold" panose="020B0803030101060003" pitchFamily="34" charset="0"/>
                </a:rPr>
                <a:t>SPECTRAL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462002" y="1766699"/>
              <a:ext cx="2219838" cy="1107996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rgbClr val="000000">
                  <a:alpha val="7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Raleway bold" panose="020B0803030101060003" pitchFamily="34" charset="0"/>
                </a:rPr>
                <a:t>VISUAL CAMERA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807253" y="1623199"/>
              <a:ext cx="2755512" cy="1569660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rgbClr val="000000">
                  <a:alpha val="7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Raleway bold" panose="020B0803030101060003" pitchFamily="34" charset="0"/>
                </a:rPr>
                <a:t>3-CHANNEL</a:t>
              </a:r>
            </a:p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Raleway bold" panose="020B0803030101060003" pitchFamily="34" charset="0"/>
                </a:rPr>
                <a:t>MULTI-SPECTRAL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311516" y="5787261"/>
              <a:ext cx="2368256" cy="646330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rgbClr val="000000">
                  <a:alpha val="7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Raleway bold" panose="020B0803030101060003" pitchFamily="34" charset="0"/>
                </a:rPr>
                <a:t>VIDEO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363024" y="5084797"/>
              <a:ext cx="3099952" cy="2031326"/>
            </a:xfrm>
            <a:prstGeom prst="rect">
              <a:avLst/>
            </a:prstGeom>
            <a:noFill/>
            <a:effectLst>
              <a:outerShdw blurRad="25400" dist="25400" dir="5400000" algn="ctr" rotWithShape="0">
                <a:srgbClr val="000000">
                  <a:alpha val="7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Raleway bold" panose="020B0803030101060003" pitchFamily="34" charset="0"/>
                </a:rPr>
                <a:t>5-CHANNEL</a:t>
              </a:r>
            </a:p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Raleway bold" panose="020B0803030101060003" pitchFamily="34" charset="0"/>
                </a:rPr>
                <a:t>ADVANCED</a:t>
              </a:r>
            </a:p>
            <a:p>
              <a:pPr algn="ctr"/>
              <a:r>
                <a:rPr lang="en-GB" sz="1500" b="1" dirty="0">
                  <a:solidFill>
                    <a:schemeClr val="bg1"/>
                  </a:solidFill>
                  <a:latin typeface="Raleway bold" panose="020B0803030101060003" pitchFamily="34" charset="0"/>
                </a:rPr>
                <a:t>MULTI-SPECTRAL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973102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11306" y="378572"/>
            <a:ext cx="10515600" cy="1325563"/>
          </a:xfrm>
        </p:spPr>
        <p:txBody>
          <a:bodyPr/>
          <a:lstStyle/>
          <a:p>
            <a:r>
              <a:rPr lang="en-US" dirty="0"/>
              <a:t>DJI </a:t>
            </a:r>
            <a:r>
              <a:rPr lang="en-US" dirty="0" err="1"/>
              <a:t>Zenmuse</a:t>
            </a:r>
            <a:r>
              <a:rPr lang="en-US" dirty="0"/>
              <a:t> Sensors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62534" y="2312896"/>
          <a:ext cx="11066930" cy="380497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13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3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33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5926"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X4S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X5S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X5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Z30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8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Raleway" charset="0"/>
                          <a:cs typeface="Raleway" charset="0"/>
                        </a:rPr>
                        <a:t>Effective Pixels (MP)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20.8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2.13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81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Ground Resolution at 50m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.7-8 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81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Sensor Type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CMOS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Raleway" charset="0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81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Focal Length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8.8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9-45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10-1200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81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Pixel Pitch (microns)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2.714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3.277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3.754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Content Placeholder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685" y="1487793"/>
            <a:ext cx="687259" cy="721622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103" y="1527263"/>
            <a:ext cx="929650" cy="594423"/>
          </a:xfrm>
          <a:prstGeom prst="rect">
            <a:avLst/>
          </a:prstGeom>
        </p:spPr>
      </p:pic>
      <p:pic>
        <p:nvPicPr>
          <p:cNvPr id="17" name="Content Placeholder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782" y="1536802"/>
            <a:ext cx="558476" cy="672613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741" y="1530785"/>
            <a:ext cx="556297" cy="6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16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 Sensors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62534" y="2568387"/>
          <a:ext cx="11066929" cy="309282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758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4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4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085"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+mn-lt"/>
                          <a:ea typeface="Raleway" charset="0"/>
                          <a:cs typeface="Raleway" charset="0"/>
                        </a:rPr>
                        <a:t>Velodyne</a:t>
                      </a: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 VLP-16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REIGL miniVUX-1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9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Raleway" charset="0"/>
                          <a:cs typeface="Raleway" charset="0"/>
                        </a:rPr>
                        <a:t>Detection 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100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150-250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91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+mn-lt"/>
                          <a:ea typeface="Raleway" charset="0"/>
                          <a:cs typeface="Raleway" charset="0"/>
                        </a:rPr>
                        <a:t>±3 cm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15 mm</a:t>
                      </a:r>
                      <a:r>
                        <a:rPr lang="en-US" baseline="0" dirty="0">
                          <a:latin typeface="+mn-lt"/>
                          <a:ea typeface="Raleway" charset="0"/>
                          <a:cs typeface="Raleway" charset="0"/>
                        </a:rPr>
                        <a:t> / 10 mm</a:t>
                      </a:r>
                      <a:endParaRPr lang="en-US" dirty="0"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9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Raleway" charset="0"/>
                          <a:cs typeface="Raleway" charset="0"/>
                        </a:rPr>
                        <a:t>Measurement Rate (points/second)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300k-600k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ea typeface="Raleway" charset="0"/>
                          <a:cs typeface="Raleway" charset="0"/>
                        </a:rPr>
                        <a:t>100k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701439" y="1746233"/>
            <a:ext cx="1337849" cy="684042"/>
            <a:chOff x="5839028" y="2381459"/>
            <a:chExt cx="6482344" cy="3314421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9028" y="2381459"/>
              <a:ext cx="3423240" cy="276526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482" y="2381459"/>
              <a:ext cx="5012890" cy="3314421"/>
            </a:xfrm>
            <a:prstGeom prst="rect">
              <a:avLst/>
            </a:prstGeom>
          </p:spPr>
        </p:pic>
      </p:grpSp>
      <p:pic>
        <p:nvPicPr>
          <p:cNvPr id="11" name="Content Placeholder 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3" b="95968" l="4114" r="977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374" y="1767610"/>
            <a:ext cx="860148" cy="6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6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Enterprise Adoption of </a:t>
            </a:r>
            <a:r>
              <a:rPr lang="en-US" dirty="0">
                <a:solidFill>
                  <a:schemeClr val="accent1"/>
                </a:solidFill>
              </a:rPr>
              <a:t>Drone Technology</a:t>
            </a:r>
            <a:r>
              <a:rPr lang="en-US" dirty="0"/>
              <a:t> is in its Nascence.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—PwC Global IQ Survey (2017)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414839" cy="6858000"/>
          </a:xfrm>
          <a:prstGeom prst="rect">
            <a:avLst/>
          </a:prstGeom>
          <a:ln>
            <a:solidFill>
              <a:srgbClr val="2C2C2C"/>
            </a:solidFill>
          </a:ln>
        </p:spPr>
      </p:pic>
    </p:spTree>
    <p:extLst>
      <p:ext uri="{BB962C8B-B14F-4D97-AF65-F5344CB8AC3E}">
        <p14:creationId xmlns:p14="http://schemas.microsoft.com/office/powerpoint/2010/main" val="764849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software</a:t>
            </a:r>
            <a:br>
              <a:rPr lang="en-US" dirty="0"/>
            </a:br>
            <a:r>
              <a:rPr lang="en-US" sz="3200" dirty="0"/>
              <a:t>Flight, Mapping, and Algorithms</a:t>
            </a:r>
          </a:p>
        </p:txBody>
      </p:sp>
    </p:spTree>
    <p:extLst>
      <p:ext uri="{BB962C8B-B14F-4D97-AF65-F5344CB8AC3E}">
        <p14:creationId xmlns:p14="http://schemas.microsoft.com/office/powerpoint/2010/main" val="778611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SOFTWARE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8814" y="1663700"/>
            <a:ext cx="4733458" cy="4368800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SzTx/>
              <a:buNone/>
            </a:pPr>
            <a:r>
              <a:rPr lang="en-US" sz="1600" dirty="0">
                <a:solidFill>
                  <a:srgbClr val="202020"/>
                </a:solidFill>
              </a:rPr>
              <a:t>A free mobile application that enables drone operators to capture advanced remote sensing data and imagery, semi-autonomously.</a:t>
            </a:r>
          </a:p>
          <a:p>
            <a:pPr marL="0" lvl="0" indent="0">
              <a:spcBef>
                <a:spcPts val="0"/>
              </a:spcBef>
              <a:buSzTx/>
              <a:buNone/>
            </a:pPr>
            <a:endParaRPr lang="en-US" sz="1600" dirty="0">
              <a:solidFill>
                <a:srgbClr val="202020"/>
              </a:solidFill>
            </a:endParaRPr>
          </a:p>
          <a:p>
            <a:pPr marL="0" lvl="0" indent="0">
              <a:spcBef>
                <a:spcPts val="0"/>
              </a:spcBef>
              <a:buSzTx/>
              <a:buNone/>
            </a:pPr>
            <a:r>
              <a:rPr lang="en-US" sz="1600" b="1" dirty="0">
                <a:solidFill>
                  <a:srgbClr val="202020"/>
                </a:solidFill>
              </a:rPr>
              <a:t>Features and Benefits</a:t>
            </a:r>
            <a:br>
              <a:rPr lang="en-US" sz="1600" b="1" dirty="0">
                <a:solidFill>
                  <a:srgbClr val="202020"/>
                </a:solidFill>
              </a:rPr>
            </a:br>
            <a:endParaRPr lang="en-US" sz="1600" dirty="0">
              <a:solidFill>
                <a:srgbClr val="202020"/>
              </a:solidFill>
            </a:endParaRP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1600" dirty="0">
                <a:solidFill>
                  <a:srgbClr val="202020"/>
                </a:solidFill>
              </a:rPr>
              <a:t>Accommodate a variety of sensors and environmental conditions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1600" dirty="0">
                <a:solidFill>
                  <a:srgbClr val="202020"/>
                </a:solidFill>
              </a:rPr>
              <a:t>Fly the most efficient path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1600" dirty="0">
                <a:solidFill>
                  <a:srgbClr val="202020"/>
                </a:solidFill>
              </a:rPr>
              <a:t>Conduct recurring surveys using a single flight plan</a:t>
            </a:r>
          </a:p>
          <a:p>
            <a:pPr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1600" dirty="0">
                <a:solidFill>
                  <a:srgbClr val="202020"/>
                </a:solidFill>
              </a:rPr>
              <a:t>Operate without an Internet connection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1600" dirty="0">
                <a:solidFill>
                  <a:srgbClr val="202020"/>
                </a:solidFill>
              </a:rPr>
              <a:t>Pass imagery to </a:t>
            </a:r>
            <a:r>
              <a:rPr lang="en-US" sz="1600" dirty="0" err="1">
                <a:solidFill>
                  <a:srgbClr val="202020"/>
                </a:solidFill>
              </a:rPr>
              <a:t>PrecisionViewer</a:t>
            </a:r>
            <a:r>
              <a:rPr lang="en-US" sz="1600" dirty="0">
                <a:solidFill>
                  <a:srgbClr val="202020"/>
                </a:solidFill>
              </a:rPr>
              <a:t> and </a:t>
            </a:r>
            <a:r>
              <a:rPr lang="en-US" sz="1600" dirty="0" err="1">
                <a:solidFill>
                  <a:srgbClr val="202020"/>
                </a:solidFill>
              </a:rPr>
              <a:t>PrecisionMapper</a:t>
            </a:r>
            <a:r>
              <a:rPr lang="en-US" sz="1600" dirty="0">
                <a:solidFill>
                  <a:srgbClr val="202020"/>
                </a:solidFill>
              </a:rPr>
              <a:t>, seamlessly</a:t>
            </a:r>
          </a:p>
          <a:p>
            <a:pPr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1600" dirty="0">
                <a:solidFill>
                  <a:srgbClr val="202020"/>
                </a:solidFill>
              </a:rPr>
              <a:t>Bring-your-own-device (optional)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12" y="578950"/>
            <a:ext cx="3417887" cy="5323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239" y="1300850"/>
            <a:ext cx="6348761" cy="424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4061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SOFTWARE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8814" y="1663700"/>
            <a:ext cx="4733458" cy="4368800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SzTx/>
              <a:buNone/>
            </a:pPr>
            <a:r>
              <a:rPr lang="en-US" sz="1600" dirty="0">
                <a:solidFill>
                  <a:srgbClr val="202020"/>
                </a:solidFill>
              </a:rPr>
              <a:t>An application that enables drone operators to capture of aerial imagery, semi-autonomously.</a:t>
            </a:r>
          </a:p>
          <a:p>
            <a:pPr marL="0" lvl="0" indent="0">
              <a:spcBef>
                <a:spcPts val="0"/>
              </a:spcBef>
              <a:buSzTx/>
              <a:buNone/>
            </a:pPr>
            <a:endParaRPr lang="en-US" sz="1600" dirty="0">
              <a:solidFill>
                <a:srgbClr val="202020"/>
              </a:solidFill>
            </a:endParaRPr>
          </a:p>
          <a:p>
            <a:pPr marL="0" lvl="0" indent="0">
              <a:spcBef>
                <a:spcPts val="0"/>
              </a:spcBef>
              <a:buSzTx/>
              <a:buNone/>
            </a:pPr>
            <a:r>
              <a:rPr lang="en-US" sz="1600" b="1" dirty="0">
                <a:solidFill>
                  <a:srgbClr val="202020"/>
                </a:solidFill>
              </a:rPr>
              <a:t>Features and Benefits</a:t>
            </a:r>
            <a:br>
              <a:rPr lang="en-US" sz="1600" b="1" dirty="0">
                <a:solidFill>
                  <a:srgbClr val="202020"/>
                </a:solidFill>
              </a:rPr>
            </a:br>
            <a:endParaRPr lang="en-US" sz="1600" dirty="0">
              <a:solidFill>
                <a:srgbClr val="202020"/>
              </a:solidFill>
            </a:endParaRP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1600" dirty="0">
                <a:solidFill>
                  <a:srgbClr val="202020"/>
                </a:solidFill>
              </a:rPr>
              <a:t>All of the features and benefits of </a:t>
            </a:r>
            <a:r>
              <a:rPr lang="en-US" sz="1600" dirty="0" err="1">
                <a:solidFill>
                  <a:srgbClr val="202020"/>
                </a:solidFill>
              </a:rPr>
              <a:t>PrecisionFlight</a:t>
            </a:r>
            <a:endParaRPr lang="en-US" sz="1600" dirty="0">
              <a:solidFill>
                <a:srgbClr val="202020"/>
              </a:solidFill>
            </a:endParaRP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1600" dirty="0">
                <a:solidFill>
                  <a:srgbClr val="202020"/>
                </a:solidFill>
              </a:rPr>
              <a:t>Advanced flight plan creation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1600" dirty="0">
                <a:solidFill>
                  <a:srgbClr val="202020"/>
                </a:solidFill>
              </a:rPr>
              <a:t>Terrain following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1600" dirty="0">
                <a:solidFill>
                  <a:srgbClr val="202020"/>
                </a:solidFill>
              </a:rPr>
              <a:t>In addition to DJI drones, it’s compatible with </a:t>
            </a:r>
            <a:r>
              <a:rPr lang="en-US" sz="1600" dirty="0" err="1">
                <a:solidFill>
                  <a:srgbClr val="202020"/>
                </a:solidFill>
              </a:rPr>
              <a:t>Pixhawk</a:t>
            </a:r>
            <a:r>
              <a:rPr lang="en-US" sz="1600" dirty="0">
                <a:solidFill>
                  <a:srgbClr val="202020"/>
                </a:solidFill>
              </a:rPr>
              <a:t>, </a:t>
            </a:r>
            <a:r>
              <a:rPr lang="en-US" sz="1600" dirty="0" err="1">
                <a:solidFill>
                  <a:srgbClr val="202020"/>
                </a:solidFill>
              </a:rPr>
              <a:t>xFold</a:t>
            </a:r>
            <a:r>
              <a:rPr lang="en-US" sz="1600" dirty="0">
                <a:solidFill>
                  <a:srgbClr val="202020"/>
                </a:solidFill>
              </a:rPr>
              <a:t>, and others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1600" dirty="0">
                <a:solidFill>
                  <a:srgbClr val="202020"/>
                </a:solidFill>
              </a:rPr>
              <a:t>Includes Command Center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12" y="578950"/>
            <a:ext cx="3417887" cy="532329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2724865" y="999113"/>
            <a:ext cx="2168295" cy="552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</a:pPr>
            <a:r>
              <a:rPr lang="en-US" sz="1800" b="1" i="1" dirty="0">
                <a:solidFill>
                  <a:srgbClr val="202020"/>
                </a:solidFill>
              </a:rPr>
              <a:t>Professional</a:t>
            </a:r>
            <a:endParaRPr lang="en-US" sz="1800" b="1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09800" y="402010"/>
            <a:ext cx="6177400" cy="6018761"/>
            <a:chOff x="5709800" y="402010"/>
            <a:chExt cx="6177400" cy="60187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4419" y="4569149"/>
              <a:ext cx="3266055" cy="1851622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9800" y="402010"/>
              <a:ext cx="3319249" cy="1881779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4335" y="2095418"/>
              <a:ext cx="4392865" cy="2490443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7012113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r>
              <a:rPr lang="en-US" dirty="0"/>
              <a:t>SOFTWARE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8813" y="1663700"/>
            <a:ext cx="4926321" cy="436880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SzTx/>
              <a:buNone/>
            </a:pPr>
            <a:r>
              <a:rPr lang="en-US" sz="2000" dirty="0">
                <a:solidFill>
                  <a:srgbClr val="202020"/>
                </a:solidFill>
              </a:rPr>
              <a:t>An application that enables drone operators to QA aerial imagery and make flight path adjustments, in the field.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SzTx/>
              <a:buNone/>
            </a:pPr>
            <a:endParaRPr lang="en-US" sz="2000" dirty="0">
              <a:solidFill>
                <a:srgbClr val="202020"/>
              </a:solidFill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SzTx/>
              <a:buNone/>
            </a:pPr>
            <a:r>
              <a:rPr lang="en-US" sz="2000" b="1" dirty="0">
                <a:solidFill>
                  <a:srgbClr val="202020"/>
                </a:solidFill>
              </a:rPr>
              <a:t>Features and Benefits</a:t>
            </a:r>
            <a:br>
              <a:rPr lang="en-US" sz="2000" b="1" dirty="0">
                <a:solidFill>
                  <a:srgbClr val="202020"/>
                </a:solidFill>
              </a:rPr>
            </a:br>
            <a:endParaRPr lang="en-US" sz="2000" dirty="0">
              <a:solidFill>
                <a:srgbClr val="202020"/>
              </a:solidFill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View site surveys minutes after landing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Evaluate image quality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Add ground control points to ensure data accuracy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Increase data upload speeds by compressing the data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Operate without an Internet connection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12" y="578950"/>
            <a:ext cx="3417887" cy="5170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534" y="1850422"/>
            <a:ext cx="6606866" cy="38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8049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Analytics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515292"/>
            <a:ext cx="10515600" cy="699498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86563" algn="l"/>
              </a:tabLst>
              <a:defRPr/>
            </a:pPr>
            <a:r>
              <a:rPr lang="en-US" sz="2400" dirty="0"/>
              <a:t>Turn aerial imagery into actionable insight—automatically.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44220C-CBC9-784C-9A6C-EE68926B1E39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96404" y="3244334"/>
            <a:ext cx="4799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/>
              <a:t>See and say: maps, models, analysis, and reports.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9076" y="2431857"/>
            <a:ext cx="1689847" cy="461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2C2C2C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algn="ctr"/>
            <a:r>
              <a:rPr lang="en-US" sz="2200" dirty="0">
                <a:solidFill>
                  <a:schemeClr val="accent1"/>
                </a:solidFill>
                <a:latin typeface="+mn-lt"/>
              </a:rPr>
              <a:t>MAPS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976336"/>
            <a:ext cx="3048000" cy="391752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2976336"/>
            <a:ext cx="3048000" cy="39175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0" y="2976336"/>
            <a:ext cx="3048000" cy="391752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44000" y="2976336"/>
            <a:ext cx="3048000" cy="391752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27076" y="2431857"/>
            <a:ext cx="1689847" cy="461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2C2C2C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algn="ctr"/>
            <a:r>
              <a:rPr lang="en-US" sz="2200" dirty="0">
                <a:solidFill>
                  <a:schemeClr val="accent1"/>
                </a:solidFill>
                <a:latin typeface="+mn-lt"/>
              </a:rPr>
              <a:t>models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35538" y="2431857"/>
            <a:ext cx="2368924" cy="461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2C2C2C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algn="ctr"/>
            <a:r>
              <a:rPr lang="en-US" sz="2200">
                <a:solidFill>
                  <a:schemeClr val="accent1"/>
                </a:solidFill>
                <a:latin typeface="+mn-lt"/>
              </a:rPr>
              <a:t>ANALYSIS</a:t>
            </a:r>
            <a:endParaRPr lang="en-US" sz="22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823076" y="2431857"/>
            <a:ext cx="1689847" cy="461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2C2C2C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algn="ctr"/>
            <a:r>
              <a:rPr lang="en-US" sz="2200" dirty="0">
                <a:solidFill>
                  <a:schemeClr val="accent1"/>
                </a:solidFill>
                <a:latin typeface="+mn-lt"/>
              </a:rPr>
              <a:t>REPORTS</a:t>
            </a:r>
          </a:p>
        </p:txBody>
      </p:sp>
    </p:spTree>
    <p:extLst>
      <p:ext uri="{BB962C8B-B14F-4D97-AF65-F5344CB8AC3E}">
        <p14:creationId xmlns:p14="http://schemas.microsoft.com/office/powerpoint/2010/main" val="2020005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r>
              <a:rPr lang="en-US" dirty="0"/>
              <a:t>SOFTWARE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SzTx/>
              <a:buNone/>
            </a:pPr>
            <a:r>
              <a:rPr lang="en-US" sz="2000" dirty="0">
                <a:solidFill>
                  <a:srgbClr val="202020"/>
                </a:solidFill>
              </a:rPr>
              <a:t>A local and cloud application that automatically processes aerial imagery into maps, models, analysis, and reports.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SzTx/>
              <a:buNone/>
            </a:pPr>
            <a:endParaRPr lang="en-US" sz="2000" dirty="0">
              <a:solidFill>
                <a:srgbClr val="202020"/>
              </a:solidFill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SzTx/>
              <a:buNone/>
            </a:pPr>
            <a:r>
              <a:rPr lang="en-US" sz="2000" b="1" dirty="0">
                <a:solidFill>
                  <a:srgbClr val="202020"/>
                </a:solidFill>
              </a:rPr>
              <a:t>Features and Benefits</a:t>
            </a:r>
            <a:br>
              <a:rPr lang="en-US" sz="2000" b="1" dirty="0">
                <a:solidFill>
                  <a:srgbClr val="202020"/>
                </a:solidFill>
              </a:rPr>
            </a:br>
            <a:endParaRPr lang="en-US" sz="2000" dirty="0">
              <a:solidFill>
                <a:srgbClr val="202020"/>
              </a:solidFill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On-demand aerial intelligence with unlimited uploads and processing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Get more from each survey with the complete library of </a:t>
            </a:r>
            <a:r>
              <a:rPr lang="en-US" sz="2000" dirty="0" err="1">
                <a:solidFill>
                  <a:srgbClr val="202020"/>
                </a:solidFill>
              </a:rPr>
              <a:t>algortihms</a:t>
            </a:r>
            <a:endParaRPr lang="en-US" sz="2000" dirty="0">
              <a:solidFill>
                <a:srgbClr val="202020"/>
              </a:solidFill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Store, view, and share data from advanced sensors, i.e. LiDAR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12" y="578950"/>
            <a:ext cx="3511729" cy="5323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99200" y="1111279"/>
            <a:ext cx="5689600" cy="4692650"/>
            <a:chOff x="6299200" y="1257555"/>
            <a:chExt cx="5689600" cy="46926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01" y="1588033"/>
              <a:ext cx="5063715" cy="33400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9200" y="1257555"/>
              <a:ext cx="5689600" cy="469265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BE2BE2C-4489-9041-9F8E-389076C8B32A}"/>
              </a:ext>
            </a:extLst>
          </p:cNvPr>
          <p:cNvSpPr/>
          <p:nvPr/>
        </p:nvSpPr>
        <p:spPr>
          <a:xfrm>
            <a:off x="3193256" y="99911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202020"/>
                </a:solidFill>
              </a:rPr>
              <a:t>Professional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046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  <a:defRPr/>
            </a:pPr>
            <a:r>
              <a:rPr lang="en-US" dirty="0"/>
              <a:t>SOFTWARE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spc="-11" dirty="0">
                <a:solidFill>
                  <a:srgbClr val="2C2C2C"/>
                </a:solidFill>
                <a:latin typeface="Raleway" panose="020B0503030101060003" pitchFamily="34" charset="0"/>
                <a:cs typeface="Raleway Medium"/>
              </a:rPr>
              <a:t>Access an ever-expanding library of first- and third-party algorithms.</a:t>
            </a:r>
          </a:p>
          <a:p>
            <a:pPr marL="0" indent="0">
              <a:buNone/>
            </a:pPr>
            <a:r>
              <a:rPr lang="en-GB" sz="2000" spc="-11" dirty="0">
                <a:solidFill>
                  <a:srgbClr val="2C2C2C"/>
                </a:solidFill>
                <a:latin typeface="Raleway" panose="020B0503030101060003" pitchFamily="34" charset="0"/>
                <a:cs typeface="Raleway Medium"/>
              </a:rPr>
              <a:t> </a:t>
            </a:r>
          </a:p>
          <a:p>
            <a:pPr marL="0" lvl="0" indent="0">
              <a:spcBef>
                <a:spcPts val="0"/>
              </a:spcBef>
              <a:buSzTx/>
              <a:buNone/>
            </a:pPr>
            <a:r>
              <a:rPr lang="en-US" sz="2000" b="1" dirty="0">
                <a:solidFill>
                  <a:srgbClr val="202020"/>
                </a:solidFill>
              </a:rPr>
              <a:t>Algorithms</a:t>
            </a:r>
            <a:endParaRPr lang="en-US" sz="2000" dirty="0">
              <a:solidFill>
                <a:srgbClr val="202020"/>
              </a:solidFill>
            </a:endParaRP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 err="1">
                <a:solidFill>
                  <a:srgbClr val="202020"/>
                </a:solidFill>
              </a:rPr>
              <a:t>Orthomosaic</a:t>
            </a:r>
            <a:r>
              <a:rPr lang="en-US" sz="2000" dirty="0">
                <a:solidFill>
                  <a:srgbClr val="202020"/>
                </a:solidFill>
              </a:rPr>
              <a:t>, mapping, 3D modeling, and point clouds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Vegetation identification and health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Damage assessment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Volume and surface measurements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Progress monitoring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SzTx/>
            </a:pPr>
            <a:r>
              <a:rPr lang="en-US" sz="2000" dirty="0">
                <a:solidFill>
                  <a:srgbClr val="202020"/>
                </a:solidFill>
              </a:rPr>
              <a:t>And more</a:t>
            </a:r>
            <a:r>
              <a:rPr lang="mr-IN" sz="2000" dirty="0">
                <a:solidFill>
                  <a:srgbClr val="202020"/>
                </a:solidFill>
              </a:rPr>
              <a:t>…</a:t>
            </a:r>
            <a:endParaRPr lang="en-US" sz="2000" dirty="0">
              <a:solidFill>
                <a:srgbClr val="2020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0C44220C-CBC9-784C-9A6C-EE68926B1E39}" type="slidenum">
              <a:rPr lang="en-US" smtClean="0"/>
              <a:t>26</a:t>
            </a:fld>
            <a:endParaRPr lang="en-US"/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1284270" y="446692"/>
            <a:ext cx="4443430" cy="680956"/>
          </a:xfrm>
        </p:spPr>
        <p:txBody>
          <a:bodyPr/>
          <a:lstStyle/>
          <a:p>
            <a:r>
              <a:rPr lang="en-US" dirty="0"/>
              <a:t>Marketplace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99200" y="1257555"/>
            <a:ext cx="5689600" cy="4692650"/>
            <a:chOff x="6299200" y="1582675"/>
            <a:chExt cx="5689600" cy="46926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6286" y="1921397"/>
              <a:ext cx="5105718" cy="318455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9200" y="1582675"/>
              <a:ext cx="5689600" cy="469265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359F1F1-870E-A44F-B3EA-535566299D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35" t="80279" r="61850" b="17915"/>
          <a:stretch/>
        </p:blipFill>
        <p:spPr>
          <a:xfrm>
            <a:off x="726629" y="549195"/>
            <a:ext cx="489825" cy="47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27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Smarter Package</a:t>
            </a: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950878" y="3808919"/>
            <a:ext cx="3024012" cy="66386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accent1"/>
                </a:solidFill>
                <a:latin typeface="+mn-lt"/>
              </a:rPr>
              <a:t>Get a drone and sensor, and unlimited access to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583994" y="3808919"/>
            <a:ext cx="3024012" cy="66386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accent1"/>
                </a:solidFill>
                <a:latin typeface="+mn-lt"/>
              </a:rPr>
              <a:t>If your drone or sensor is damaged due to an incident during normal operation, we’ll repair or replace it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8217110" y="3808919"/>
            <a:ext cx="3024012" cy="66386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accent1"/>
                </a:solidFill>
                <a:latin typeface="+mn-lt"/>
              </a:rPr>
              <a:t>After two years, upgrade to the latest drone and sensor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486" y="4459940"/>
            <a:ext cx="1912795" cy="289953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403359" y="4824443"/>
            <a:ext cx="2015922" cy="66386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spc="300" dirty="0"/>
              <a:t> PROFESSIONAL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618" y="2431689"/>
            <a:ext cx="1172763" cy="1172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897" y="2466414"/>
            <a:ext cx="1176438" cy="1176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965" y="2466414"/>
            <a:ext cx="1007835" cy="10078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0666" y="2141317"/>
            <a:ext cx="3204432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93783" y="2141317"/>
            <a:ext cx="3204432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126900" y="2141317"/>
            <a:ext cx="3204432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3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Smarter Agriculture Package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0C-CBC9-784C-9A6C-EE68926B1E3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Plan Health </a:t>
            </a:r>
            <a:r>
              <a:rPr lang="en-US" dirty="0" err="1"/>
              <a:t>Indicies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Waterpooling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Nitrogen Measurement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Weed Pressure Mapping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EX. M200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$1250/month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3285802" y="3757977"/>
            <a:ext cx="2043286" cy="313509"/>
          </a:xfrm>
        </p:spPr>
        <p:txBody>
          <a:bodyPr/>
          <a:lstStyle/>
          <a:p>
            <a:r>
              <a:rPr lang="en-US" dirty="0"/>
              <a:t>INSERT DRONE NAME, PHOTO PRICE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$1500/month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1 Visual Sensor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&amp; Optional Sophisticated Sensor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lvl="0"/>
            <a:r>
              <a:rPr lang="en-US"/>
              <a:t>3-Band       Sequoia       LiDAR       Thermal       Hyperspectral</a:t>
            </a:r>
            <a:endParaRPr lang="en-US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Unlimited flights and storage</a:t>
            </a:r>
          </a:p>
          <a:p>
            <a:r>
              <a:rPr lang="en-US" dirty="0"/>
              <a:t>Advanced algorithms</a:t>
            </a:r>
          </a:p>
          <a:p>
            <a:r>
              <a:rPr lang="en-US" dirty="0"/>
              <a:t>Advanced sensors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251" y="3382713"/>
            <a:ext cx="1664838" cy="822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2982" y="3330691"/>
            <a:ext cx="1133494" cy="1101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188" y="2118955"/>
            <a:ext cx="1970461" cy="6666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9242" y="2118955"/>
            <a:ext cx="1970461" cy="6666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6969" y="2118955"/>
            <a:ext cx="1970461" cy="6666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6088" y="2117374"/>
            <a:ext cx="1924495" cy="6720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997" y="2117374"/>
            <a:ext cx="1982433" cy="66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58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Smarter Construction Package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0C-CBC9-784C-9A6C-EE68926B1E39}" type="slidenum">
              <a:rPr lang="en-US" smtClean="0"/>
              <a:t>29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Digital Surface Model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Roof Inspection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096000" y="2898857"/>
            <a:ext cx="2643054" cy="313509"/>
          </a:xfrm>
        </p:spPr>
        <p:txBody>
          <a:bodyPr/>
          <a:lstStyle/>
          <a:p>
            <a:r>
              <a:rPr lang="en-US" dirty="0"/>
              <a:t>Facility Management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Jobsite Reports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M200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$1250/month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Add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$1500/month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1 Visual Sensor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&amp; Optional </a:t>
            </a:r>
            <a:r>
              <a:rPr lang="en-US"/>
              <a:t>Sophisticated Sensor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lvl="0"/>
            <a:r>
              <a:rPr lang="en-US" dirty="0"/>
              <a:t>3-Band       Sequoia       LiDAR       Thermal       Hyperspectral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Unlimited flights and storage</a:t>
            </a:r>
          </a:p>
          <a:p>
            <a:r>
              <a:rPr lang="en-US" dirty="0"/>
              <a:t>Advanced algorithms</a:t>
            </a:r>
          </a:p>
          <a:p>
            <a:r>
              <a:rPr lang="en-US" dirty="0"/>
              <a:t>Advanced sensors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251" y="3382713"/>
            <a:ext cx="1664838" cy="822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2982" y="3330691"/>
            <a:ext cx="1133494" cy="11010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914" y="2118954"/>
            <a:ext cx="2051009" cy="6616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8968" y="2118954"/>
            <a:ext cx="2051009" cy="6616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022" y="2118954"/>
            <a:ext cx="2051009" cy="6616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6695" y="2118954"/>
            <a:ext cx="2051009" cy="661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8968" y="2118955"/>
            <a:ext cx="2051010" cy="661676"/>
          </a:xfrm>
          <a:prstGeom prst="rect">
            <a:avLst/>
          </a:prstGeom>
        </p:spPr>
      </p:pic>
      <p:pic>
        <p:nvPicPr>
          <p:cNvPr id="26" name="Picture Placeholder 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913" y="2118952"/>
            <a:ext cx="2051010" cy="6616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474" y="2118952"/>
            <a:ext cx="2047229" cy="6616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28C8E84-C140-C243-9782-D7B467838932}"/>
              </a:ext>
            </a:extLst>
          </p:cNvPr>
          <p:cNvSpPr/>
          <p:nvPr/>
        </p:nvSpPr>
        <p:spPr>
          <a:xfrm>
            <a:off x="2577422" y="3704347"/>
            <a:ext cx="3588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INSERT DRONE NAME, PHOTO PRICE</a:t>
            </a:r>
          </a:p>
        </p:txBody>
      </p:sp>
    </p:spTree>
    <p:extLst>
      <p:ext uri="{BB962C8B-B14F-4D97-AF65-F5344CB8AC3E}">
        <p14:creationId xmlns:p14="http://schemas.microsoft.com/office/powerpoint/2010/main" val="2925411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We help industry leaders use aerial intelligence to transform their business. </a:t>
            </a:r>
          </a:p>
          <a:p>
            <a:r>
              <a:rPr lang="en-US" dirty="0"/>
              <a:t>THE_PROSPECT’S_CHALLENGE</a:t>
            </a:r>
          </a:p>
          <a:p>
            <a:r>
              <a:rPr lang="en-US" dirty="0"/>
              <a:t>THE_SOLUTION</a:t>
            </a:r>
          </a:p>
          <a:p>
            <a:r>
              <a:rPr lang="en-US" dirty="0"/>
              <a:t>THE_CALL_TO_ACTION</a:t>
            </a:r>
          </a:p>
          <a:p>
            <a:r>
              <a:rPr lang="en-US" dirty="0"/>
              <a:t>THE_EXPECTED_RESULTS</a:t>
            </a:r>
          </a:p>
        </p:txBody>
      </p:sp>
      <p:sp>
        <p:nvSpPr>
          <p:cNvPr id="5" name="Diamond 4"/>
          <p:cNvSpPr/>
          <p:nvPr/>
        </p:nvSpPr>
        <p:spPr>
          <a:xfrm>
            <a:off x="3577118" y="2736378"/>
            <a:ext cx="1275390" cy="127539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734" y="3075337"/>
            <a:ext cx="598158" cy="598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5" y="6424949"/>
            <a:ext cx="1500809" cy="22828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5233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Smarter Surveying Package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0C-CBC9-784C-9A6C-EE68926B1E39}" type="slidenum">
              <a:rPr lang="en-US" smtClean="0"/>
              <a:t>30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Roof Inspection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Pipeline Monitoring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Topographic Mapping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Urban Planning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M200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$1250/month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Add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$1500/month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1 Visual Sensor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&amp; Optional </a:t>
            </a:r>
            <a:r>
              <a:rPr lang="en-US"/>
              <a:t>Sophisticated Sensor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lvl="0"/>
            <a:r>
              <a:rPr lang="en-US" dirty="0"/>
              <a:t>3-Band       Sequoia       LiDAR       Thermal       Hyperspectral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Unlimited flights and storage</a:t>
            </a:r>
          </a:p>
          <a:p>
            <a:r>
              <a:rPr lang="en-US" dirty="0"/>
              <a:t>Advanced algorithms</a:t>
            </a:r>
          </a:p>
          <a:p>
            <a:r>
              <a:rPr lang="en-US" dirty="0"/>
              <a:t>Advanced sensors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251" y="3382713"/>
            <a:ext cx="1664838" cy="822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2982" y="3330691"/>
            <a:ext cx="1133494" cy="11010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56" y="2112999"/>
            <a:ext cx="2073228" cy="667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859" y="2112999"/>
            <a:ext cx="2073228" cy="6676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0913" y="2112999"/>
            <a:ext cx="2073228" cy="6676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967" y="2112999"/>
            <a:ext cx="2073228" cy="6676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5B8544-D995-4A40-8901-30299311DA83}"/>
              </a:ext>
            </a:extLst>
          </p:cNvPr>
          <p:cNvSpPr/>
          <p:nvPr/>
        </p:nvSpPr>
        <p:spPr>
          <a:xfrm>
            <a:off x="2513332" y="3761637"/>
            <a:ext cx="3588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INSERT DRONE NAME, PHOTO PRICE</a:t>
            </a:r>
          </a:p>
        </p:txBody>
      </p:sp>
    </p:spTree>
    <p:extLst>
      <p:ext uri="{BB962C8B-B14F-4D97-AF65-F5344CB8AC3E}">
        <p14:creationId xmlns:p14="http://schemas.microsoft.com/office/powerpoint/2010/main" val="3395804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31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500" dirty="0" err="1"/>
              <a:t>PrecisionMapper</a:t>
            </a:r>
            <a:r>
              <a:rPr lang="en-US" sz="3500" dirty="0"/>
              <a:t> free vs. Professional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CB7D71D2-8789-D146-A5D9-9E85E950AB2C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1388"/>
              </p:ext>
            </p:extLst>
          </p:nvPr>
        </p:nvGraphicFramePr>
        <p:xfrm>
          <a:off x="772487" y="1315840"/>
          <a:ext cx="10647025" cy="4664737"/>
        </p:xfrm>
        <a:graphic>
          <a:graphicData uri="http://schemas.openxmlformats.org/drawingml/2006/table">
            <a:tbl>
              <a:tblPr/>
              <a:tblGrid>
                <a:gridCol w="1990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6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970">
                <a:tc gridSpan="2">
                  <a:txBody>
                    <a:bodyPr/>
                    <a:lstStyle/>
                    <a:p>
                      <a:pPr marL="182563" indent="0" algn="ctr" fontAlgn="ctr">
                        <a:tabLst/>
                      </a:pPr>
                      <a:r>
                        <a:rPr lang="en-US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Features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7475" indent="0" algn="l" fontAlgn="ctr">
                        <a:tabLst/>
                      </a:pPr>
                      <a:endParaRPr lang="en-US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0" algn="ctr" fontAlgn="ctr">
                        <a:tabLst/>
                      </a:pPr>
                      <a:r>
                        <a:rPr lang="en-US" sz="12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PrecisionMapper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0" algn="ctr" fontAlgn="ctr">
                        <a:tabLst/>
                      </a:pPr>
                      <a:r>
                        <a:rPr lang="en-US" sz="12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PrecisionMapper</a:t>
                      </a:r>
                      <a:r>
                        <a:rPr lang="en-US" sz="1200" b="1" i="0" u="none" strike="noStrike" baseline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Professional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077">
                <a:tc rowSpan="7">
                  <a:txBody>
                    <a:bodyPr/>
                    <a:lstStyle/>
                    <a:p>
                      <a:pPr marL="182563" indent="0" algn="l" fontAlgn="ctr">
                        <a:lnSpc>
                          <a:spcPct val="100000"/>
                        </a:lnSpc>
                        <a:tabLst/>
                      </a:pPr>
                      <a:r>
                        <a:rPr lang="en-US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Basic</a:t>
                      </a:r>
                      <a:r>
                        <a:rPr lang="en-US" sz="14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Features</a:t>
                      </a:r>
                      <a:endParaRPr lang="en-US" sz="14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indent="0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Price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indent="0" algn="ctr" fontAlgn="ctr">
                        <a:tabLst/>
                      </a:pPr>
                      <a:r>
                        <a:rPr lang="en-US" sz="10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Free</a:t>
                      </a:r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indent="0" algn="ctr" fontAlgn="ctr">
                        <a:tabLst/>
                      </a:pPr>
                      <a:r>
                        <a:rPr lang="en-US" sz="9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Only comes</a:t>
                      </a:r>
                      <a:r>
                        <a:rPr lang="en-US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in </a:t>
                      </a:r>
                      <a:r>
                        <a:rPr lang="en-US" sz="900" b="0" i="0" u="none" strike="noStrike" baseline="0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SmarterPackages</a:t>
                      </a:r>
                      <a:r>
                        <a:rPr lang="en-US" sz="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which include a drone &amp; visual sensor</a:t>
                      </a:r>
                      <a:endParaRPr lang="en-US" sz="9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Orthomosaic</a:t>
                      </a: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- Cloud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ctr" fontAlgn="ctr">
                        <a:tabLst/>
                      </a:pPr>
                      <a:r>
                        <a:rPr lang="en-US" sz="1000" b="1" i="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marR="0" indent="5238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Orthomosaic</a:t>
                      </a: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- Offline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ctr" fontAlgn="ctr">
                        <a:tabLst/>
                      </a:pPr>
                      <a:r>
                        <a:rPr lang="en-US" sz="1000" b="0" i="0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Raleway" charset="0"/>
                          <a:cs typeface="Raleway" charset="0"/>
                        </a:rPr>
                        <a:t>✘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Offline Data Validation at the site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Ortho Maps per Month Limit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ctr" fontAlgn="ctr">
                        <a:tabLst/>
                      </a:pPr>
                      <a:r>
                        <a:rPr lang="en-US" sz="10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5”</a:t>
                      </a:r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Unlimited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Max Photo Upload per Map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ctr" fontAlgn="ctr">
                        <a:tabLst/>
                      </a:pPr>
                      <a:r>
                        <a:rPr lang="en-US" sz="10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Unlimited</a:t>
                      </a:r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Unlimited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Resolution Limits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ctr" fontAlgn="ctr">
                        <a:tabLst/>
                      </a:pPr>
                      <a:r>
                        <a:rPr lang="en-US" sz="10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Unlimited</a:t>
                      </a:r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Unlimited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789">
                <a:tc rowSpan="7">
                  <a:txBody>
                    <a:bodyPr/>
                    <a:lstStyle/>
                    <a:p>
                      <a:pPr marL="182563" indent="0" algn="l" fontAlgn="ctr">
                        <a:lnSpc>
                          <a:spcPct val="100000"/>
                        </a:lnSpc>
                        <a:tabLst/>
                      </a:pPr>
                      <a:r>
                        <a:rPr lang="en-US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Sensors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Visual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 </a:t>
                      </a:r>
                      <a:r>
                        <a:rPr lang="en-US" sz="1000" b="0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" charset="0"/>
                          <a:cs typeface="Raleway" charset="0"/>
                        </a:rPr>
                        <a:t>(Enhanced)</a:t>
                      </a:r>
                      <a:endParaRPr lang="en-US" sz="1000" b="0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Video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 </a:t>
                      </a:r>
                      <a:r>
                        <a:rPr lang="en-US" sz="1000" b="0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" charset="0"/>
                          <a:cs typeface="Raleway" charset="0"/>
                        </a:rPr>
                        <a:t>(Enhanced)</a:t>
                      </a:r>
                      <a:endParaRPr lang="en-US" sz="1000" b="0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3-Channel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Raleway" charset="0"/>
                          <a:cs typeface="Raleway" charset="0"/>
                        </a:rPr>
                        <a:t>✘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5-Channel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Raleway" charset="0"/>
                          <a:cs typeface="Raleway" charset="0"/>
                        </a:rPr>
                        <a:t>✘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HyperSpec</a:t>
                      </a:r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Raleway" charset="0"/>
                          <a:cs typeface="Raleway" charset="0"/>
                        </a:rPr>
                        <a:t>✘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LiDAR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Raleway" charset="0"/>
                          <a:cs typeface="Raleway" charset="0"/>
                        </a:rPr>
                        <a:t>✘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pPr marL="182563" indent="0" algn="l" fontAlgn="ctr">
                        <a:lnSpc>
                          <a:spcPct val="200000"/>
                        </a:lnSpc>
                        <a:tabLst/>
                      </a:pPr>
                      <a:endParaRPr lang="en-US" sz="1400" b="1" i="0" u="none" strike="noStrike" dirty="0">
                        <a:solidFill>
                          <a:schemeClr val="accent1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Thermal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Raleway" charset="0"/>
                          <a:cs typeface="Raleway" charset="0"/>
                        </a:rPr>
                        <a:t>✘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789">
                <a:tc rowSpan="2">
                  <a:txBody>
                    <a:bodyPr/>
                    <a:lstStyle/>
                    <a:p>
                      <a:pPr marL="182563" indent="0" algn="l" fontAlgn="ctr">
                        <a:lnSpc>
                          <a:spcPct val="100000"/>
                        </a:lnSpc>
                        <a:tabLst/>
                      </a:pPr>
                      <a:r>
                        <a:rPr lang="en-US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Algorithms*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Basic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pPr marL="182563" indent="0" algn="l" fontAlgn="ctr">
                        <a:lnSpc>
                          <a:spcPct val="200000"/>
                        </a:lnSpc>
                        <a:tabLst/>
                      </a:pPr>
                      <a:endParaRPr lang="en-US" sz="1400" b="1" i="0" u="none" strike="noStrike" dirty="0">
                        <a:solidFill>
                          <a:schemeClr val="accent1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Advanced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Raleway" charset="0"/>
                          <a:cs typeface="Raleway" charset="0"/>
                        </a:rPr>
                        <a:t>✘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789">
                <a:tc rowSpan="5">
                  <a:txBody>
                    <a:bodyPr/>
                    <a:lstStyle/>
                    <a:p>
                      <a:pPr marL="182563" indent="0" algn="l" fontAlgn="ctr">
                        <a:lnSpc>
                          <a:spcPct val="100000"/>
                        </a:lnSpc>
                        <a:tabLst/>
                      </a:pPr>
                      <a:r>
                        <a:rPr lang="en-US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Additional Tools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Ground</a:t>
                      </a:r>
                      <a:r>
                        <a:rPr lang="en-US" sz="10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Control Points</a:t>
                      </a:r>
                      <a:endParaRPr 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File Export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Annotate &amp; Collaborate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Phone &amp; Email Support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ctr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**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pPr marL="182563" indent="0" algn="l" fontAlgn="ctr">
                        <a:lnSpc>
                          <a:spcPct val="200000"/>
                        </a:lnSpc>
                        <a:tabLst/>
                      </a:pPr>
                      <a:endParaRPr lang="en-US" sz="1400" b="1" i="0" u="none" strike="noStrike" dirty="0">
                        <a:solidFill>
                          <a:schemeClr val="accent1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indent="52388" algn="l" fontAlgn="ctr">
                        <a:tabLst/>
                      </a:pPr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User Management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Raleway" charset="0"/>
                          <a:cs typeface="Raleway" charset="0"/>
                        </a:rPr>
                        <a:t>✘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  <a:ea typeface="Raleway" charset="0"/>
                        <a:cs typeface="Raleway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5088" marR="0" indent="52388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aleway Black" charset="0"/>
                          <a:cs typeface="Raleway Black" charset="0"/>
                        </a:rPr>
                        <a:t>✔</a:t>
                      </a:r>
                      <a:endParaRPr lang="en-US" sz="10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  <a:ea typeface="Raleway Black" charset="0"/>
                        <a:cs typeface="Raleway Black" charset="0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55D455C-B655-43C0-89E6-630976524B98}"/>
              </a:ext>
            </a:extLst>
          </p:cNvPr>
          <p:cNvSpPr/>
          <p:nvPr/>
        </p:nvSpPr>
        <p:spPr>
          <a:xfrm>
            <a:off x="2731835" y="6284084"/>
            <a:ext cx="7457314" cy="377044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*Algorithms for Agriculture, Insurance, Construction, Energy, Government</a:t>
            </a:r>
          </a:p>
          <a:p>
            <a:pPr algn="ctr"/>
            <a:r>
              <a:rPr lang="en-US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**For $95/month get unlimited Ortho maps and technical support</a:t>
            </a:r>
          </a:p>
        </p:txBody>
      </p:sp>
    </p:spTree>
    <p:extLst>
      <p:ext uri="{BB962C8B-B14F-4D97-AF65-F5344CB8AC3E}">
        <p14:creationId xmlns:p14="http://schemas.microsoft.com/office/powerpoint/2010/main" val="15603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Thank you.</a:t>
            </a:r>
            <a:br>
              <a:rPr lang="en-US"/>
            </a:br>
            <a:br>
              <a:rPr lang="en-US" sz="2800" b="0"/>
            </a:br>
            <a:r>
              <a:rPr lang="en-US" sz="2800" b="0"/>
              <a:t>_YOUR_NAME_</a:t>
            </a:r>
            <a:br>
              <a:rPr lang="en-US" sz="2800" b="0"/>
            </a:br>
            <a:r>
              <a:rPr lang="en-US" sz="2800" b="0"/>
              <a:t>_YOUR_CONTACT_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65480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44220C-CBC9-784C-9A6C-EE68926B1E3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92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63" y="1790855"/>
            <a:ext cx="647700" cy="62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445" y="1790855"/>
            <a:ext cx="596900" cy="62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127" y="1790855"/>
            <a:ext cx="622300" cy="622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691" y="1790855"/>
            <a:ext cx="622300" cy="62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209" y="1790855"/>
            <a:ext cx="647700" cy="63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7773" y="1790855"/>
            <a:ext cx="647700" cy="622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2255" y="1892455"/>
            <a:ext cx="647700" cy="43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963" y="3171283"/>
            <a:ext cx="685800" cy="40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6737" y="1790855"/>
            <a:ext cx="673100" cy="622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2373" y="5350110"/>
            <a:ext cx="698500" cy="584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6045" y="2955383"/>
            <a:ext cx="622300" cy="622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7027" y="3076033"/>
            <a:ext cx="660400" cy="381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3074" y="3076033"/>
            <a:ext cx="769969" cy="444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14891" y="2942683"/>
            <a:ext cx="469900" cy="635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5873" y="2910646"/>
            <a:ext cx="5715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4005" y="5278801"/>
            <a:ext cx="584200" cy="622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0355" y="2980783"/>
            <a:ext cx="571500" cy="571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54837" y="2970477"/>
            <a:ext cx="660400" cy="5461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3195" y="4243842"/>
            <a:ext cx="508000" cy="584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6963" y="4203833"/>
            <a:ext cx="622300" cy="622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42308" y="4191133"/>
            <a:ext cx="571500" cy="571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69727" y="4191133"/>
            <a:ext cx="635000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51389" y="4260983"/>
            <a:ext cx="635000" cy="50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30323" y="4165733"/>
            <a:ext cx="482600" cy="5969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337" y="5304420"/>
            <a:ext cx="635000" cy="635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606" y="4146489"/>
            <a:ext cx="634998" cy="63499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4771">
            <a:off x="8768976" y="4051102"/>
            <a:ext cx="825772" cy="82577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602" y="5318326"/>
            <a:ext cx="691186" cy="69118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981" y="5327753"/>
            <a:ext cx="573348" cy="57334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604" y="5293727"/>
            <a:ext cx="696964" cy="69696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563" y="5318326"/>
            <a:ext cx="656826" cy="6568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4E9952-8EE1-234A-B7C3-B6BFF46F5CE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35" t="80279" r="61850" b="17915"/>
          <a:stretch/>
        </p:blipFill>
        <p:spPr>
          <a:xfrm>
            <a:off x="958109" y="5370481"/>
            <a:ext cx="622300" cy="6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6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641" y="181212"/>
            <a:ext cx="5602859" cy="1200329"/>
          </a:xfrm>
        </p:spPr>
        <p:txBody>
          <a:bodyPr/>
          <a:lstStyle/>
          <a:p>
            <a:r>
              <a:rPr lang="en-US" sz="4000" dirty="0"/>
              <a:t>Facing Today’s Challenges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Text Here</a:t>
            </a:r>
          </a:p>
          <a:p>
            <a:endParaRPr lang="en-US" baseline="30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922754" y="5155584"/>
            <a:ext cx="3804943" cy="913296"/>
          </a:xfrm>
        </p:spPr>
        <p:txBody>
          <a:bodyPr/>
          <a:lstStyle/>
          <a:p>
            <a:r>
              <a:rPr lang="en-US" dirty="0"/>
              <a:t>Add Text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0C44220C-CBC9-784C-9A6C-EE68926B1E3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E46A2B-6599-4047-9B7F-D4D56DE517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27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Our Promise: Add Text</a:t>
            </a:r>
            <a:br>
              <a:rPr lang="en-US" sz="4000" dirty="0"/>
            </a:br>
            <a:r>
              <a:rPr lang="en-US" sz="4000" dirty="0"/>
              <a:t>Ex. Transform the Way Business Is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44220C-CBC9-784C-9A6C-EE68926B1E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3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More accurate measurements; higher-fidelity maps and models</a:t>
            </a:r>
          </a:p>
          <a:p>
            <a:r>
              <a:rPr lang="en-US" dirty="0"/>
              <a:t>Anomaly detection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Faster deployment and data collection</a:t>
            </a:r>
          </a:p>
          <a:p>
            <a:r>
              <a:rPr lang="en-US" dirty="0"/>
              <a:t>Rapid insights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Remove staff from hazardous environments</a:t>
            </a:r>
          </a:p>
          <a:p>
            <a:r>
              <a:rPr lang="en-US" dirty="0"/>
              <a:t>Greater data security and privacy</a:t>
            </a:r>
          </a:p>
          <a:p>
            <a:r>
              <a:rPr lang="en-US" dirty="0"/>
              <a:t>Regulatory compliance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Get more value out of existing work</a:t>
            </a:r>
          </a:p>
          <a:p>
            <a:r>
              <a:rPr lang="en-US" dirty="0"/>
              <a:t>Assure quality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Collect more data in less time and at lower costs</a:t>
            </a:r>
          </a:p>
          <a:p>
            <a:r>
              <a:rPr lang="en-US" dirty="0"/>
              <a:t>Respond to opportunities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Prevent injuries and deaths</a:t>
            </a:r>
          </a:p>
          <a:p>
            <a:r>
              <a:rPr lang="en-US" dirty="0"/>
              <a:t>Reduce losses and downtime</a:t>
            </a:r>
          </a:p>
          <a:p>
            <a:r>
              <a:rPr lang="en-US" dirty="0"/>
              <a:t>Avoid legal issues</a:t>
            </a:r>
          </a:p>
          <a:p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Field technicians fly drones with advanced sensors over areas of interest</a:t>
            </a:r>
          </a:p>
        </p:txBody>
      </p:sp>
      <p:pic>
        <p:nvPicPr>
          <p:cNvPr id="29" name="Picture Placeholder 28"/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Text Placeholder 24"/>
          <p:cNvSpPr>
            <a:spLocks noGrp="1"/>
          </p:cNvSpPr>
          <p:nvPr>
            <p:ph type="body" sz="quarter" idx="24"/>
          </p:nvPr>
        </p:nvSpPr>
        <p:spPr>
          <a:xfrm>
            <a:off x="2347590" y="3445831"/>
            <a:ext cx="1987550" cy="884411"/>
          </a:xfrm>
        </p:spPr>
        <p:txBody>
          <a:bodyPr/>
          <a:lstStyle/>
          <a:p>
            <a:r>
              <a:rPr lang="en-US" dirty="0"/>
              <a:t>Algorithms process sensor data into 2D, 3D, and point cloud models, maps, and reports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Site managers use aerial intelligence to direct activity on-site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2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1659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0C-CBC9-784C-9A6C-EE68926B1E3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Produce high-resolution aerial imagery of property before and after a damaging event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Mapping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Increase assessment accuracy</a:t>
            </a:r>
          </a:p>
          <a:p>
            <a:r>
              <a:rPr lang="en-US" dirty="0"/>
              <a:t>Reduce assessment time</a:t>
            </a:r>
          </a:p>
          <a:p>
            <a:r>
              <a:rPr lang="en-US" dirty="0"/>
              <a:t>Accelerate claims management</a:t>
            </a:r>
          </a:p>
          <a:p>
            <a:r>
              <a:rPr lang="en-US" dirty="0"/>
              <a:t>Reduce bias and fraud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Visual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Orthomosaic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BENEFITS &amp; OUTCOMES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89" y="6112755"/>
            <a:ext cx="325817" cy="322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89" y="5655179"/>
            <a:ext cx="325817" cy="3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85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0C-CBC9-784C-9A6C-EE68926B1E3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Produce high-resolution aerial imagery of property before and after a damaging event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Mapping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Increase assessment accuracy</a:t>
            </a:r>
          </a:p>
          <a:p>
            <a:r>
              <a:rPr lang="en-US"/>
              <a:t>Reduce assessment time</a:t>
            </a:r>
          </a:p>
          <a:p>
            <a:r>
              <a:rPr lang="en-US"/>
              <a:t>Accelerate claims management</a:t>
            </a:r>
          </a:p>
          <a:p>
            <a:r>
              <a:rPr lang="en-US"/>
              <a:t>Reduce bias and fraud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Visual, LiDAR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Orthomosaic</a:t>
            </a:r>
            <a:r>
              <a:rPr lang="en-US" dirty="0"/>
              <a:t>, 3D Structure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BENEFITS &amp; OUTCOMES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89" y="6112755"/>
            <a:ext cx="325817" cy="322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89" y="5655179"/>
            <a:ext cx="325817" cy="3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2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0C-CBC9-784C-9A6C-EE68926B1E3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Track and report on daily progress and productivity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Jobsite Reports and Progress Monitoring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Improve the accuracy of scope, schedule, and cost estimates</a:t>
            </a:r>
          </a:p>
          <a:p>
            <a:r>
              <a:rPr lang="en-US" dirty="0"/>
              <a:t>Identify safety issues</a:t>
            </a:r>
          </a:p>
          <a:p>
            <a:r>
              <a:rPr lang="en-US" dirty="0"/>
              <a:t>Accelerate reporting and client communications</a:t>
            </a:r>
          </a:p>
          <a:p>
            <a:r>
              <a:rPr lang="en-US" dirty="0"/>
              <a:t>Prevent and reduce claims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Visual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Progress Monitoring Report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BENEFITS &amp; OUTCOMES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89" y="6112755"/>
            <a:ext cx="325817" cy="322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89" y="5655179"/>
            <a:ext cx="325817" cy="322490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08"/>
          <a:stretch/>
        </p:blipFill>
        <p:spPr>
          <a:xfrm>
            <a:off x="5398618" y="734518"/>
            <a:ext cx="3005667" cy="2579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23B6A0-09DF-4ED2-94C3-816F73F185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-4276"/>
            <a:ext cx="3832284" cy="69109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30" t="14857" r="26667" b="8298"/>
          <a:stretch/>
        </p:blipFill>
        <p:spPr>
          <a:xfrm>
            <a:off x="8527441" y="160316"/>
            <a:ext cx="3575131" cy="345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45" t="13213" r="26204" b="8643"/>
          <a:stretch/>
        </p:blipFill>
        <p:spPr>
          <a:xfrm>
            <a:off x="8820026" y="3702290"/>
            <a:ext cx="3003672" cy="29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05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1137</Words>
  <Application>Microsoft Macintosh PowerPoint</Application>
  <PresentationFormat>Widescreen</PresentationFormat>
  <Paragraphs>379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Aleo Regular</vt:lpstr>
      <vt:lpstr>Arial</vt:lpstr>
      <vt:lpstr>Calibri</vt:lpstr>
      <vt:lpstr>Calibri Light</vt:lpstr>
      <vt:lpstr>Mangal</vt:lpstr>
      <vt:lpstr>Raleway</vt:lpstr>
      <vt:lpstr>Raleway Black</vt:lpstr>
      <vt:lpstr>Raleway bold</vt:lpstr>
      <vt:lpstr>Raleway Medium</vt:lpstr>
      <vt:lpstr>Office Theme</vt:lpstr>
      <vt:lpstr>PowerPoint Presentation</vt:lpstr>
      <vt:lpstr>Enterprise Adoption of Drone Technology is in its Nascence.</vt:lpstr>
      <vt:lpstr>In summary</vt:lpstr>
      <vt:lpstr>Facing Today’s Challenges</vt:lpstr>
      <vt:lpstr>Our Promise: Add Text Ex. Transform the Way Business Is Done</vt:lpstr>
      <vt:lpstr>PowerPoint Presentation</vt:lpstr>
      <vt:lpstr>2D Mapping</vt:lpstr>
      <vt:lpstr>3D Mapping</vt:lpstr>
      <vt:lpstr>Jobsite Reports and Progress Monitoring</vt:lpstr>
      <vt:lpstr>Volume Measurement</vt:lpstr>
      <vt:lpstr>Environmental Monitoring and Mitigation</vt:lpstr>
      <vt:lpstr>Video Streaming</vt:lpstr>
      <vt:lpstr>Our Offering</vt:lpstr>
      <vt:lpstr>HARDWARE drones</vt:lpstr>
      <vt:lpstr>DJI Multirotor Drones</vt:lpstr>
      <vt:lpstr>HARDWARE sensors</vt:lpstr>
      <vt:lpstr>SENSORS</vt:lpstr>
      <vt:lpstr>DJI Zenmuse Sensors</vt:lpstr>
      <vt:lpstr>LiDAR Sensors</vt:lpstr>
      <vt:lpstr>software Flight, Mapping, and Algorithms</vt:lpstr>
      <vt:lpstr>PowerPoint Presentation</vt:lpstr>
      <vt:lpstr>PowerPoint Presentation</vt:lpstr>
      <vt:lpstr>PowerPoint Presentation</vt:lpstr>
      <vt:lpstr>Analytics</vt:lpstr>
      <vt:lpstr>PowerPoint Presentation</vt:lpstr>
      <vt:lpstr>Marketplace</vt:lpstr>
      <vt:lpstr>The Smarter Package</vt:lpstr>
      <vt:lpstr>Smarter Agriculture Package</vt:lpstr>
      <vt:lpstr>Smarter Construction Package</vt:lpstr>
      <vt:lpstr>Smarter Surveying Package</vt:lpstr>
      <vt:lpstr>PrecisionMapper free vs. Professional</vt:lpstr>
      <vt:lpstr>Thank you.  _YOUR_NAME_ _YOUR_CONTACT_</vt:lpstr>
      <vt:lpstr>Appendix</vt:lpstr>
      <vt:lpstr>ICONS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 Reich</dc:creator>
  <cp:lastModifiedBy>Lia Reich</cp:lastModifiedBy>
  <cp:revision>6</cp:revision>
  <dcterms:created xsi:type="dcterms:W3CDTF">2018-03-20T17:17:45Z</dcterms:created>
  <dcterms:modified xsi:type="dcterms:W3CDTF">2018-03-27T14:59:13Z</dcterms:modified>
</cp:coreProperties>
</file>