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7" r:id="rId1"/>
  </p:sldMasterIdLst>
  <p:notesMasterIdLst>
    <p:notesMasterId r:id="rId37"/>
  </p:notesMasterIdLst>
  <p:sldIdLst>
    <p:sldId id="256" r:id="rId2"/>
    <p:sldId id="278" r:id="rId3"/>
    <p:sldId id="295" r:id="rId4"/>
    <p:sldId id="332" r:id="rId5"/>
    <p:sldId id="313" r:id="rId6"/>
    <p:sldId id="314" r:id="rId7"/>
    <p:sldId id="298" r:id="rId8"/>
    <p:sldId id="317" r:id="rId9"/>
    <p:sldId id="316" r:id="rId10"/>
    <p:sldId id="315" r:id="rId11"/>
    <p:sldId id="318" r:id="rId12"/>
    <p:sldId id="296" r:id="rId13"/>
    <p:sldId id="319" r:id="rId14"/>
    <p:sldId id="320" r:id="rId15"/>
    <p:sldId id="303" r:id="rId16"/>
    <p:sldId id="263" r:id="rId17"/>
    <p:sldId id="306" r:id="rId18"/>
    <p:sldId id="322" r:id="rId19"/>
    <p:sldId id="325" r:id="rId20"/>
    <p:sldId id="326" r:id="rId21"/>
    <p:sldId id="327" r:id="rId22"/>
    <p:sldId id="328" r:id="rId23"/>
    <p:sldId id="329" r:id="rId24"/>
    <p:sldId id="323" r:id="rId25"/>
    <p:sldId id="330" r:id="rId26"/>
    <p:sldId id="321" r:id="rId27"/>
    <p:sldId id="279" r:id="rId28"/>
    <p:sldId id="280" r:id="rId29"/>
    <p:sldId id="309" r:id="rId30"/>
    <p:sldId id="310" r:id="rId31"/>
    <p:sldId id="311" r:id="rId32"/>
    <p:sldId id="312" r:id="rId33"/>
    <p:sldId id="331" r:id="rId34"/>
    <p:sldId id="281" r:id="rId35"/>
    <p:sldId id="260" r:id="rId3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ne" initials="LC" lastIdx="2" clrIdx="0">
    <p:extLst>
      <p:ext uri="{19B8F6BF-5375-455C-9EA6-DF929625EA0E}">
        <p15:presenceInfo xmlns:p15="http://schemas.microsoft.com/office/powerpoint/2012/main" userId="Lyn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19" autoAdjust="0"/>
    <p:restoredTop sz="72788" autoAdjust="0"/>
  </p:normalViewPr>
  <p:slideViewPr>
    <p:cSldViewPr>
      <p:cViewPr varScale="1">
        <p:scale>
          <a:sx n="91" d="100"/>
          <a:sy n="91" d="100"/>
        </p:scale>
        <p:origin x="1542" y="96"/>
      </p:cViewPr>
      <p:guideLst>
        <p:guide orient="horz" pos="2160"/>
        <p:guide pos="2880"/>
      </p:guideLst>
    </p:cSldViewPr>
  </p:slideViewPr>
  <p:notesTextViewPr>
    <p:cViewPr>
      <p:scale>
        <a:sx n="3" d="2"/>
        <a:sy n="3" d="2"/>
      </p:scale>
      <p:origin x="0" y="0"/>
    </p:cViewPr>
  </p:notesTextViewPr>
  <p:notesViewPr>
    <p:cSldViewPr>
      <p:cViewPr varScale="1">
        <p:scale>
          <a:sx n="88" d="100"/>
          <a:sy n="88" d="100"/>
        </p:scale>
        <p:origin x="35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31D053-5F0A-468C-B228-EF9CABD0E48B}" type="datetimeFigureOut">
              <a:rPr lang="en-GB" smtClean="0"/>
              <a:pPr/>
              <a:t>06/10/2017</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83E5AE-30F5-4696-BF79-2FDA039415AD}" type="slidenum">
              <a:rPr lang="en-GB" smtClean="0"/>
              <a:pPr/>
              <a:t>‹#›</a:t>
            </a:fld>
            <a:endParaRPr lang="en-GB" dirty="0"/>
          </a:p>
        </p:txBody>
      </p:sp>
    </p:spTree>
    <p:extLst>
      <p:ext uri="{BB962C8B-B14F-4D97-AF65-F5344CB8AC3E}">
        <p14:creationId xmlns:p14="http://schemas.microsoft.com/office/powerpoint/2010/main" val="2129496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image" Target="../media/image13.png"/></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Welcome to this session on the </a:t>
            </a:r>
            <a:r>
              <a:rPr lang="en-GB" sz="1200" b="1" kern="1200" dirty="0">
                <a:solidFill>
                  <a:schemeClr val="tx1"/>
                </a:solidFill>
                <a:effectLst/>
                <a:latin typeface="+mn-lt"/>
                <a:ea typeface="+mn-ea"/>
                <a:cs typeface="+mn-cs"/>
              </a:rPr>
              <a:t>Markets in Financial Instruments Directive II (MiFID II)</a:t>
            </a:r>
            <a:r>
              <a:rPr lang="en-GB" dirty="0"/>
              <a:t>.</a:t>
            </a:r>
            <a:r>
              <a:rPr lang="en-GB" baseline="0" dirty="0"/>
              <a:t> Thank you for attending. </a:t>
            </a:r>
          </a:p>
          <a:p>
            <a:endParaRPr lang="en-GB" baseline="0" dirty="0"/>
          </a:p>
          <a:p>
            <a:r>
              <a:rPr lang="en-GB" dirty="0"/>
              <a:t>This session should take us around </a:t>
            </a:r>
            <a:r>
              <a:rPr lang="en-GB" b="1" dirty="0"/>
              <a:t>30 mins</a:t>
            </a:r>
            <a:r>
              <a:rPr lang="en-GB" dirty="0"/>
              <a:t>.</a:t>
            </a:r>
          </a:p>
        </p:txBody>
      </p:sp>
      <p:sp>
        <p:nvSpPr>
          <p:cNvPr id="4" name="Slide Number Placeholder 3"/>
          <p:cNvSpPr>
            <a:spLocks noGrp="1"/>
          </p:cNvSpPr>
          <p:nvPr>
            <p:ph type="sldNum" sz="quarter" idx="10"/>
          </p:nvPr>
        </p:nvSpPr>
        <p:spPr/>
        <p:txBody>
          <a:bodyPr/>
          <a:lstStyle/>
          <a:p>
            <a:fld id="{F583E5AE-30F5-4696-BF79-2FDA039415AD}" type="slidenum">
              <a:rPr lang="en-GB" smtClean="0"/>
              <a:pPr/>
              <a:t>1</a:t>
            </a:fld>
            <a:endParaRPr lang="en-GB" dirty="0"/>
          </a:p>
        </p:txBody>
      </p:sp>
    </p:spTree>
    <p:extLst>
      <p:ext uri="{BB962C8B-B14F-4D97-AF65-F5344CB8AC3E}">
        <p14:creationId xmlns:p14="http://schemas.microsoft.com/office/powerpoint/2010/main" val="2109274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a duty to ensure that any financial instrument we recommend to clients is suitable and appropriate for their needs.</a:t>
            </a:r>
          </a:p>
          <a:p>
            <a:endParaRPr lang="en-GB" dirty="0"/>
          </a:p>
          <a:p>
            <a:r>
              <a:rPr lang="en-GB" dirty="0"/>
              <a:t>To do this, we must carry out suitability assessments for all recommendations (including buy, as well as sell or hold investments).</a:t>
            </a:r>
          </a:p>
          <a:p>
            <a:endParaRPr lang="en-GB" dirty="0"/>
          </a:p>
          <a:p>
            <a:r>
              <a:rPr lang="en-GB" dirty="0"/>
              <a:t>There are 3 elements to assess:</a:t>
            </a:r>
          </a:p>
          <a:p>
            <a:endParaRPr lang="en-GB" dirty="0"/>
          </a:p>
          <a:p>
            <a:pPr marL="228600" indent="-228600">
              <a:buFont typeface="+mj-lt"/>
              <a:buAutoNum type="arabicPeriod"/>
            </a:pPr>
            <a:r>
              <a:rPr lang="en-GB" i="1" dirty="0"/>
              <a:t>The client's knowledge and experience</a:t>
            </a:r>
            <a:r>
              <a:rPr lang="en-GB" dirty="0"/>
              <a:t> - ie the sorts of service, transactions and regulated investments they are familiar with; the type, volume and frequency of transactions; and their level of education or profession</a:t>
            </a:r>
          </a:p>
          <a:p>
            <a:pPr marL="228600" indent="-228600">
              <a:buFont typeface="+mj-lt"/>
              <a:buAutoNum type="arabicPeriod"/>
            </a:pPr>
            <a:r>
              <a:rPr lang="en-GB" i="1" dirty="0"/>
              <a:t>Their investment objectives </a:t>
            </a:r>
            <a:r>
              <a:rPr lang="en-GB" dirty="0"/>
              <a:t>- ie risk preferences, risk profile and tolerance, and the purpose of the investment</a:t>
            </a:r>
          </a:p>
          <a:p>
            <a:pPr marL="228600" indent="-228600">
              <a:buFont typeface="+mj-lt"/>
              <a:buAutoNum type="arabicPeriod"/>
            </a:pPr>
            <a:r>
              <a:rPr lang="en-GB" i="1" dirty="0"/>
              <a:t>Their financial situation</a:t>
            </a:r>
            <a:r>
              <a:rPr lang="en-GB" dirty="0"/>
              <a:t> - ie the source and extent of their income, assets (including liquid assets, investments and property), ongoing financial commitments and their ability to bear losses</a:t>
            </a:r>
          </a:p>
          <a:p>
            <a:endParaRPr lang="en-GB" dirty="0"/>
          </a:p>
          <a:p>
            <a:r>
              <a:rPr lang="en-GB" dirty="0"/>
              <a:t>All this information must be reviewed and updated regularly if we provide ongoing advice.</a:t>
            </a:r>
          </a:p>
          <a:p>
            <a:endParaRPr lang="en-GB" dirty="0"/>
          </a:p>
          <a:p>
            <a:endParaRPr lang="en-GB" dirty="0"/>
          </a:p>
        </p:txBody>
      </p:sp>
      <p:sp>
        <p:nvSpPr>
          <p:cNvPr id="4" name="Slide Number Placeholder 3"/>
          <p:cNvSpPr>
            <a:spLocks noGrp="1"/>
          </p:cNvSpPr>
          <p:nvPr>
            <p:ph type="sldNum" sz="quarter" idx="10"/>
          </p:nvPr>
        </p:nvSpPr>
        <p:spPr/>
        <p:txBody>
          <a:bodyPr/>
          <a:lstStyle/>
          <a:p>
            <a:fld id="{F583E5AE-30F5-4696-BF79-2FDA039415AD}" type="slidenum">
              <a:rPr lang="en-GB" smtClean="0"/>
              <a:pPr/>
              <a:t>10</a:t>
            </a:fld>
            <a:endParaRPr lang="en-GB" dirty="0"/>
          </a:p>
        </p:txBody>
      </p:sp>
    </p:spTree>
    <p:extLst>
      <p:ext uri="{BB962C8B-B14F-4D97-AF65-F5344CB8AC3E}">
        <p14:creationId xmlns:p14="http://schemas.microsoft.com/office/powerpoint/2010/main" val="683867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Mary has arranged a meeting with prospective customers who are interested in applying for a mortgage/investing in shares/arranging a pension </a:t>
            </a:r>
            <a:r>
              <a:rPr lang="en-GB" dirty="0">
                <a:highlight>
                  <a:srgbClr val="00FF00"/>
                </a:highlight>
              </a:rPr>
              <a:t>&lt;TBC – to be tailored by the client&gt;</a:t>
            </a:r>
            <a:endParaRPr lang="en-GB" baseline="0" dirty="0"/>
          </a:p>
          <a:p>
            <a:endParaRPr lang="en-GB" baseline="0" dirty="0"/>
          </a:p>
          <a:p>
            <a:r>
              <a:rPr lang="en-GB" b="1" baseline="0" dirty="0"/>
              <a:t>Which of the following information should Mary obtain to help her assess suitability?</a:t>
            </a:r>
          </a:p>
          <a:p>
            <a:r>
              <a:rPr lang="en-GB"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[Allow for discussion and thinking time before</a:t>
            </a:r>
            <a:r>
              <a:rPr lang="en-GB" baseline="0" dirty="0"/>
              <a:t> clicking next again]</a:t>
            </a:r>
            <a:endParaRPr lang="en-GB" dirty="0"/>
          </a:p>
          <a:p>
            <a:endParaRPr lang="en-GB" baseline="0" dirty="0"/>
          </a:p>
          <a:p>
            <a:r>
              <a:rPr lang="en-GB" dirty="0"/>
              <a:t>Mary must conduct suitability tests based on the 3 criteria:</a:t>
            </a:r>
          </a:p>
          <a:p>
            <a:endParaRPr lang="en-GB" dirty="0"/>
          </a:p>
          <a:p>
            <a:pPr>
              <a:buFont typeface="+mj-lt"/>
              <a:buAutoNum type="arabicPeriod"/>
            </a:pPr>
            <a:r>
              <a:rPr lang="en-GB" sz="1200" dirty="0"/>
              <a:t> The clients’ knowledge and experience – their familiarity with different types of transactions and regulated investments, their level of education or profession, etc</a:t>
            </a:r>
          </a:p>
          <a:p>
            <a:pPr>
              <a:buFont typeface="+mj-lt"/>
              <a:buAutoNum type="arabicPeriod"/>
            </a:pPr>
            <a:r>
              <a:rPr lang="en-GB" sz="1200" dirty="0"/>
              <a:t> Their investment objectives – their </a:t>
            </a:r>
            <a:r>
              <a:rPr lang="en-GB" dirty="0"/>
              <a:t>risk preferences, risk profile and tolerance, and the purpose of the investment</a:t>
            </a:r>
            <a:endParaRPr lang="en-GB" sz="1200" dirty="0"/>
          </a:p>
          <a:p>
            <a:pPr>
              <a:buFont typeface="+mj-lt"/>
              <a:buAutoNum type="arabicPeriod"/>
            </a:pPr>
            <a:r>
              <a:rPr lang="en-GB" sz="1200" dirty="0"/>
              <a:t> Their financial situation - </a:t>
            </a:r>
            <a:r>
              <a:rPr lang="en-GB" dirty="0"/>
              <a:t>the source and extent of their income, assets (including liquid assets, investments and property), ongoing financial commitments and their ability to bear losses</a:t>
            </a:r>
          </a:p>
          <a:p>
            <a:pPr>
              <a:buFont typeface="+mj-lt"/>
              <a:buNone/>
            </a:pPr>
            <a:endParaRPr lang="en-GB" sz="1200" dirty="0"/>
          </a:p>
          <a:p>
            <a:pPr>
              <a:buFont typeface="+mj-lt"/>
              <a:buNone/>
            </a:pPr>
            <a:r>
              <a:rPr lang="en-GB" sz="1200" i="1" dirty="0"/>
              <a:t>She should also explain upfront that </a:t>
            </a:r>
            <a:r>
              <a:rPr lang="en-GB" i="1" dirty="0"/>
              <a:t>the purpose of suitability checks is to enable her to act in their best interests.</a:t>
            </a:r>
            <a:endParaRPr lang="en-GB" dirty="0"/>
          </a:p>
        </p:txBody>
      </p:sp>
      <p:sp>
        <p:nvSpPr>
          <p:cNvPr id="4" name="Slide Number Placeholder 3"/>
          <p:cNvSpPr>
            <a:spLocks noGrp="1"/>
          </p:cNvSpPr>
          <p:nvPr>
            <p:ph type="sldNum" sz="quarter" idx="10"/>
          </p:nvPr>
        </p:nvSpPr>
        <p:spPr/>
        <p:txBody>
          <a:bodyPr/>
          <a:lstStyle/>
          <a:p>
            <a:fld id="{F583E5AE-30F5-4696-BF79-2FDA039415AD}" type="slidenum">
              <a:rPr lang="en-GB" smtClean="0"/>
              <a:pPr/>
              <a:t>11</a:t>
            </a:fld>
            <a:endParaRPr lang="en-GB" dirty="0"/>
          </a:p>
        </p:txBody>
      </p:sp>
    </p:spTree>
    <p:extLst>
      <p:ext uri="{BB962C8B-B14F-4D97-AF65-F5344CB8AC3E}">
        <p14:creationId xmlns:p14="http://schemas.microsoft.com/office/powerpoint/2010/main" val="4228202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To assist us here, clients are categorised as either retail or professional clients, or eligible counterparties.</a:t>
            </a:r>
          </a:p>
          <a:p>
            <a:endParaRPr lang="en-GB" sz="1200" kern="1200" dirty="0">
              <a:solidFill>
                <a:schemeClr val="tx1"/>
              </a:solidFill>
              <a:effectLst/>
              <a:latin typeface="+mn-lt"/>
              <a:ea typeface="+mn-ea"/>
              <a:cs typeface="+mn-cs"/>
            </a:endParaRPr>
          </a:p>
          <a:p>
            <a:r>
              <a:rPr lang="en-GB" dirty="0"/>
              <a:t>[Ask learners which client category qualifies for the greatest level of protection to check awareness. Answer: </a:t>
            </a:r>
            <a:r>
              <a:rPr lang="en-GB" b="1" dirty="0"/>
              <a:t>Retail clients</a:t>
            </a:r>
            <a:r>
              <a:rPr lang="en-GB" dirty="0"/>
              <a:t>.]</a:t>
            </a:r>
          </a:p>
        </p:txBody>
      </p:sp>
      <p:sp>
        <p:nvSpPr>
          <p:cNvPr id="4" name="Slide Number Placeholder 3"/>
          <p:cNvSpPr>
            <a:spLocks noGrp="1"/>
          </p:cNvSpPr>
          <p:nvPr>
            <p:ph type="sldNum" sz="quarter" idx="10"/>
          </p:nvPr>
        </p:nvSpPr>
        <p:spPr/>
        <p:txBody>
          <a:bodyPr/>
          <a:lstStyle/>
          <a:p>
            <a:fld id="{F583E5AE-30F5-4696-BF79-2FDA039415AD}" type="slidenum">
              <a:rPr lang="en-GB" smtClean="0"/>
              <a:pPr/>
              <a:t>12</a:t>
            </a:fld>
            <a:endParaRPr lang="en-GB" dirty="0"/>
          </a:p>
        </p:txBody>
      </p:sp>
      <p:pic>
        <p:nvPicPr>
          <p:cNvPr id="5" name="Picture 4" descr="speak emoji.png"/>
          <p:cNvPicPr>
            <a:picLocks noChangeAspect="1"/>
          </p:cNvPicPr>
          <p:nvPr/>
        </p:nvPicPr>
        <p:blipFill>
          <a:blip r:embed="rId3"/>
          <a:stretch>
            <a:fillRect/>
          </a:stretch>
        </p:blipFill>
        <p:spPr>
          <a:xfrm>
            <a:off x="323789" y="4343400"/>
            <a:ext cx="438211" cy="333422"/>
          </a:xfrm>
          <a:prstGeom prst="rect">
            <a:avLst/>
          </a:prstGeom>
        </p:spPr>
      </p:pic>
    </p:spTree>
    <p:extLst>
      <p:ext uri="{BB962C8B-B14F-4D97-AF65-F5344CB8AC3E}">
        <p14:creationId xmlns:p14="http://schemas.microsoft.com/office/powerpoint/2010/main" val="4164017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dirty="0"/>
              <a:t>Inducements are:</a:t>
            </a:r>
            <a:br>
              <a:rPr lang="en-GB" dirty="0"/>
            </a:br>
            <a:r>
              <a:rPr lang="en-GB" i="1" dirty="0"/>
              <a:t>"...the payment of fees, commission, monetary and non-monetary benefits to and from third parties other than clients...“</a:t>
            </a:r>
          </a:p>
          <a:p>
            <a:endParaRPr lang="en-GB" i="1" dirty="0"/>
          </a:p>
          <a:p>
            <a:r>
              <a:rPr lang="en-GB" dirty="0"/>
              <a:t>MiFID II introduces several restrictions in respect of inducements.</a:t>
            </a:r>
            <a:br>
              <a:rPr lang="en-GB" dirty="0"/>
            </a:br>
            <a:br>
              <a:rPr lang="en-GB" dirty="0"/>
            </a:br>
            <a:r>
              <a:rPr lang="en-GB" dirty="0"/>
              <a:t>Crucially, you must ensure that any payments you make or receive never conflict with our duty to act in the best interests of clients.</a:t>
            </a:r>
            <a:endParaRPr lang="en-GB" i="1" dirty="0"/>
          </a:p>
          <a:p>
            <a:endParaRPr lang="en-GB" i="1" dirty="0"/>
          </a:p>
          <a:p>
            <a:r>
              <a:rPr lang="en-GB" i="0" dirty="0"/>
              <a:t>Minor, non-monetary benefits are excluded from the rules – in other words, those that are reasonable, proportionate and unlikely to influence the recipient’s behaviour.</a:t>
            </a:r>
          </a:p>
          <a:p>
            <a:endParaRPr lang="en-GB" dirty="0"/>
          </a:p>
          <a:p>
            <a:r>
              <a:rPr lang="en-GB" dirty="0"/>
              <a:t>They include - but are not limited to:</a:t>
            </a:r>
          </a:p>
          <a:p>
            <a:endParaRPr lang="en-GB" dirty="0"/>
          </a:p>
          <a:p>
            <a:pPr marL="171450" indent="-171450">
              <a:buFont typeface="Arial" panose="020B0604020202020204" pitchFamily="34" charset="0"/>
              <a:buChar char="•"/>
            </a:pPr>
            <a:r>
              <a:rPr lang="en-GB" dirty="0"/>
              <a:t>Information about financial instruments or investment services (which may be generic or personalised to reflect client circumstances)</a:t>
            </a:r>
          </a:p>
          <a:p>
            <a:pPr marL="171450" indent="-171450">
              <a:buFont typeface="Arial" panose="020B0604020202020204" pitchFamily="34" charset="0"/>
              <a:buChar char="•"/>
            </a:pPr>
            <a:r>
              <a:rPr lang="en-GB" dirty="0"/>
              <a:t>Conferences, seminars or training events covering the features and benefits of financial instruments or services</a:t>
            </a:r>
          </a:p>
          <a:p>
            <a:pPr marL="171450" indent="-171450">
              <a:buFont typeface="Arial" panose="020B0604020202020204" pitchFamily="34" charset="0"/>
              <a:buChar char="•"/>
            </a:pPr>
            <a:r>
              <a:rPr lang="en-GB" dirty="0"/>
              <a:t>Hospitality of a reasonable value</a:t>
            </a:r>
          </a:p>
          <a:p>
            <a:endParaRPr lang="en-GB" dirty="0"/>
          </a:p>
          <a:p>
            <a:r>
              <a:rPr lang="en-GB" dirty="0"/>
              <a:t>However, as you’ll see next, there are much tighter restrictions on payments ‘designed to enhance the quality of the service’ – for such things as:</a:t>
            </a:r>
          </a:p>
          <a:p>
            <a:endParaRPr lang="en-GB" dirty="0"/>
          </a:p>
          <a:p>
            <a:pPr marL="171450" indent="-171450">
              <a:buFont typeface="Arial" panose="020B0604020202020204" pitchFamily="34" charset="0"/>
              <a:buChar char="•"/>
            </a:pPr>
            <a:r>
              <a:rPr lang="en-GB" dirty="0"/>
              <a:t>Data price feeds</a:t>
            </a:r>
          </a:p>
          <a:p>
            <a:pPr marL="171450" indent="-171450">
              <a:buFont typeface="Arial" panose="020B0604020202020204" pitchFamily="34" charset="0"/>
              <a:buChar char="•"/>
            </a:pPr>
            <a:r>
              <a:rPr lang="en-GB" dirty="0"/>
              <a:t>Investment research</a:t>
            </a:r>
          </a:p>
          <a:p>
            <a:pPr marL="171450" indent="-171450">
              <a:buFont typeface="Arial" panose="020B0604020202020204" pitchFamily="34" charset="0"/>
              <a:buChar char="•"/>
            </a:pPr>
            <a:r>
              <a:rPr lang="en-GB" dirty="0"/>
              <a:t>External publications</a:t>
            </a:r>
          </a:p>
          <a:p>
            <a:pPr marL="171450" indent="-171450">
              <a:buFont typeface="Arial" panose="020B0604020202020204" pitchFamily="34" charset="0"/>
              <a:buChar char="•"/>
            </a:pPr>
            <a:r>
              <a:rPr lang="en-GB" dirty="0"/>
              <a:t>Client seminars</a:t>
            </a:r>
          </a:p>
        </p:txBody>
      </p:sp>
      <p:sp>
        <p:nvSpPr>
          <p:cNvPr id="4" name="Slide Number Placeholder 3"/>
          <p:cNvSpPr>
            <a:spLocks noGrp="1"/>
          </p:cNvSpPr>
          <p:nvPr>
            <p:ph type="sldNum" sz="quarter" idx="10"/>
          </p:nvPr>
        </p:nvSpPr>
        <p:spPr/>
        <p:txBody>
          <a:bodyPr/>
          <a:lstStyle/>
          <a:p>
            <a:fld id="{F583E5AE-30F5-4696-BF79-2FDA039415AD}" type="slidenum">
              <a:rPr lang="en-GB" smtClean="0"/>
              <a:pPr/>
              <a:t>13</a:t>
            </a:fld>
            <a:endParaRPr lang="en-GB" dirty="0"/>
          </a:p>
        </p:txBody>
      </p:sp>
    </p:spTree>
    <p:extLst>
      <p:ext uri="{BB962C8B-B14F-4D97-AF65-F5344CB8AC3E}">
        <p14:creationId xmlns:p14="http://schemas.microsoft.com/office/powerpoint/2010/main" val="1039013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rules on investment research are being tightened, effectively unbundling research from execution fees.</a:t>
            </a:r>
          </a:p>
          <a:p>
            <a:endParaRPr lang="en-GB" dirty="0"/>
          </a:p>
          <a:p>
            <a:r>
              <a:rPr lang="en-GB" dirty="0"/>
              <a:t>In the past, firms have been able to pass on some non-execution costs (known as 'soft commissions') for things like investment research, external publications, data price feeds and seminars to clients. Not anymore.</a:t>
            </a:r>
          </a:p>
          <a:p>
            <a:endParaRPr lang="en-GB" dirty="0"/>
          </a:p>
          <a:p>
            <a:r>
              <a:rPr lang="en-GB" dirty="0"/>
              <a:t>In future, we can only pay for research:</a:t>
            </a:r>
          </a:p>
          <a:p>
            <a:endParaRPr lang="en-GB" dirty="0"/>
          </a:p>
          <a:p>
            <a:pPr marL="228600" indent="-228600">
              <a:buFont typeface="+mj-lt"/>
              <a:buAutoNum type="arabicPeriod"/>
            </a:pPr>
            <a:r>
              <a:rPr lang="en-GB" dirty="0"/>
              <a:t>With direct payments out of our own resources (which may or may not be reflected in high portfolio management or advice fees)</a:t>
            </a:r>
          </a:p>
          <a:p>
            <a:pPr marL="228600" indent="-228600">
              <a:buFont typeface="+mj-lt"/>
              <a:buAutoNum type="arabicPeriod"/>
            </a:pPr>
            <a:r>
              <a:rPr lang="en-GB" dirty="0"/>
              <a:t>Via payments from separate Research Payment Accounts (RPAs), controlled by us</a:t>
            </a:r>
          </a:p>
          <a:p>
            <a:endParaRPr lang="en-GB" dirty="0"/>
          </a:p>
          <a:p>
            <a:endParaRPr lang="en-GB" dirty="0"/>
          </a:p>
        </p:txBody>
      </p:sp>
      <p:sp>
        <p:nvSpPr>
          <p:cNvPr id="4" name="Slide Number Placeholder 3"/>
          <p:cNvSpPr>
            <a:spLocks noGrp="1"/>
          </p:cNvSpPr>
          <p:nvPr>
            <p:ph type="sldNum" sz="quarter" idx="10"/>
          </p:nvPr>
        </p:nvSpPr>
        <p:spPr/>
        <p:txBody>
          <a:bodyPr/>
          <a:lstStyle/>
          <a:p>
            <a:fld id="{F583E5AE-30F5-4696-BF79-2FDA039415AD}" type="slidenum">
              <a:rPr lang="en-GB" smtClean="0"/>
              <a:pPr/>
              <a:t>14</a:t>
            </a:fld>
            <a:endParaRPr lang="en-GB" dirty="0"/>
          </a:p>
        </p:txBody>
      </p:sp>
    </p:spTree>
    <p:extLst>
      <p:ext uri="{BB962C8B-B14F-4D97-AF65-F5344CB8AC3E}">
        <p14:creationId xmlns:p14="http://schemas.microsoft.com/office/powerpoint/2010/main" val="656860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Here are some examples of how this unbundling of research from execution may play out.</a:t>
            </a:r>
          </a:p>
          <a:p>
            <a:endParaRPr lang="en-GB" dirty="0"/>
          </a:p>
          <a:p>
            <a:r>
              <a:rPr lang="en-GB" dirty="0"/>
              <a:t>[As an add-on, discuss other recent cases, if required.]</a:t>
            </a:r>
          </a:p>
          <a:p>
            <a:endParaRPr lang="en-GB" dirty="0"/>
          </a:p>
          <a:p>
            <a:r>
              <a:rPr lang="en-GB" dirty="0"/>
              <a:t>http://citywire.co.uk/wealth-manager/news/jpm-joins-fund-firms-pledging-to-swallow-research-costs/a1041448</a:t>
            </a:r>
          </a:p>
        </p:txBody>
      </p:sp>
      <p:sp>
        <p:nvSpPr>
          <p:cNvPr id="4" name="Slide Number Placeholder 3"/>
          <p:cNvSpPr>
            <a:spLocks noGrp="1"/>
          </p:cNvSpPr>
          <p:nvPr>
            <p:ph type="sldNum" sz="quarter" idx="10"/>
          </p:nvPr>
        </p:nvSpPr>
        <p:spPr/>
        <p:txBody>
          <a:bodyPr/>
          <a:lstStyle/>
          <a:p>
            <a:fld id="{F583E5AE-30F5-4696-BF79-2FDA039415AD}" type="slidenum">
              <a:rPr lang="en-GB" smtClean="0"/>
              <a:pPr/>
              <a:t>15</a:t>
            </a:fld>
            <a:endParaRPr lang="en-GB" dirty="0"/>
          </a:p>
        </p:txBody>
      </p:sp>
      <p:pic>
        <p:nvPicPr>
          <p:cNvPr id="5" name="Picture 4" descr="lightbulb.png"/>
          <p:cNvPicPr>
            <a:picLocks noChangeAspect="1"/>
          </p:cNvPicPr>
          <p:nvPr/>
        </p:nvPicPr>
        <p:blipFill>
          <a:blip r:embed="rId3"/>
          <a:stretch>
            <a:fillRect/>
          </a:stretch>
        </p:blipFill>
        <p:spPr>
          <a:xfrm>
            <a:off x="381000" y="4907280"/>
            <a:ext cx="265898" cy="274320"/>
          </a:xfrm>
          <a:prstGeom prst="rect">
            <a:avLst/>
          </a:prstGeom>
        </p:spPr>
      </p:pic>
    </p:spTree>
    <p:extLst>
      <p:ext uri="{BB962C8B-B14F-4D97-AF65-F5344CB8AC3E}">
        <p14:creationId xmlns:p14="http://schemas.microsoft.com/office/powerpoint/2010/main" val="3673480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Take a look at this example and decide whether it is allowed or not.</a:t>
            </a:r>
          </a:p>
          <a:p>
            <a:endParaRPr lang="en-GB" dirty="0"/>
          </a:p>
          <a:p>
            <a:r>
              <a:rPr lang="en-GB" dirty="0"/>
              <a:t>[Allow for thinking time before</a:t>
            </a:r>
            <a:r>
              <a:rPr lang="en-GB" baseline="0" dirty="0"/>
              <a:t> clicking next]</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This is Not allowed.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are entitled to ask clients to make contributions towards the cost of research via a separate Research Payment Account, but the following restrictions apply: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dirty="0">
                <a:effectLst/>
              </a:rPr>
              <a:t>The charges, budgets, and the quality and extent of research must comply with the appropriate policies</a:t>
            </a:r>
          </a:p>
          <a:p>
            <a:pPr marL="171450" indent="-171450">
              <a:buFont typeface="Arial" panose="020B0604020202020204" pitchFamily="34" charset="0"/>
              <a:buChar char="•"/>
            </a:pPr>
            <a:r>
              <a:rPr lang="en-GB" dirty="0">
                <a:effectLst/>
              </a:rPr>
              <a:t>We must provide a breakdown of research charges and agree in advance any changes in fees with clients</a:t>
            </a:r>
          </a:p>
          <a:p>
            <a:pPr marL="171450" indent="-171450">
              <a:buFont typeface="Arial" panose="020B0604020202020204" pitchFamily="34" charset="0"/>
              <a:buChar char="•"/>
            </a:pPr>
            <a:r>
              <a:rPr lang="en-GB" dirty="0">
                <a:effectLst/>
              </a:rPr>
              <a:t>Any surplus should be reimbursed to clients or offset against future charges</a:t>
            </a:r>
          </a:p>
          <a:p>
            <a:pPr marL="171450" indent="-171450">
              <a:buFont typeface="Arial" panose="020B0604020202020204" pitchFamily="34" charset="0"/>
              <a:buChar char="•"/>
            </a:pPr>
            <a:r>
              <a:rPr lang="en-GB" dirty="0">
                <a:effectLst/>
              </a:rPr>
              <a:t>We must make appropriate disclosures to clients on research charges (ex ante and ex post)</a:t>
            </a:r>
          </a:p>
          <a:p>
            <a:pPr marL="171450" indent="-171450">
              <a:buFont typeface="Arial" panose="020B0604020202020204" pitchFamily="34" charset="0"/>
              <a:buChar char="•"/>
            </a:pPr>
            <a:r>
              <a:rPr lang="en-GB" dirty="0">
                <a:effectLst/>
              </a:rPr>
              <a:t>We must keep records of all payments and be able to demonstrate that research is in the client's best interests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583E5AE-30F5-4696-BF79-2FDA039415AD}" type="slidenum">
              <a:rPr lang="en-GB" smtClean="0"/>
              <a:pPr/>
              <a:t>16</a:t>
            </a:fld>
            <a:endParaRPr lang="en-GB" dirty="0"/>
          </a:p>
        </p:txBody>
      </p:sp>
    </p:spTree>
    <p:extLst>
      <p:ext uri="{BB962C8B-B14F-4D97-AF65-F5344CB8AC3E}">
        <p14:creationId xmlns:p14="http://schemas.microsoft.com/office/powerpoint/2010/main" val="1009793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Take a look at this example and decide whether it is allowed or not.</a:t>
            </a:r>
          </a:p>
          <a:p>
            <a:endParaRPr lang="en-GB" dirty="0"/>
          </a:p>
          <a:p>
            <a:r>
              <a:rPr lang="en-GB" dirty="0"/>
              <a:t>[Allow for thinking time before</a:t>
            </a:r>
            <a:r>
              <a:rPr lang="en-GB" baseline="0" dirty="0"/>
              <a:t> clicking next]</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This is allowed, provided: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latin typeface="+mn-lt"/>
                <a:ea typeface="+mn-ea"/>
                <a:cs typeface="+mn-cs"/>
              </a:rPr>
              <a:t>We make appropriate disclosures to clients pre- and post-sale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latin typeface="+mn-lt"/>
                <a:ea typeface="+mn-ea"/>
                <a:cs typeface="+mn-cs"/>
              </a:rPr>
              <a:t>All the benefits are passed onto them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latin typeface="+mn-lt"/>
                <a:ea typeface="+mn-ea"/>
                <a:cs typeface="+mn-cs"/>
              </a:rPr>
              <a:t>We don’t insist that clients only use this provider for insurance – clients must be free to shop around, should they choose to do so (in line with the principle of treating customers fairly).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583E5AE-30F5-4696-BF79-2FDA039415AD}" type="slidenum">
              <a:rPr lang="en-GB" smtClean="0"/>
              <a:pPr/>
              <a:t>17</a:t>
            </a:fld>
            <a:endParaRPr lang="en-GB" dirty="0"/>
          </a:p>
        </p:txBody>
      </p:sp>
    </p:spTree>
    <p:extLst>
      <p:ext uri="{BB962C8B-B14F-4D97-AF65-F5344CB8AC3E}">
        <p14:creationId xmlns:p14="http://schemas.microsoft.com/office/powerpoint/2010/main" val="3190249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obliged to take all sufficient steps to deliver the best results for our clients. What does this mean in practice?</a:t>
            </a:r>
          </a:p>
          <a:p>
            <a:endParaRPr lang="en-GB" dirty="0"/>
          </a:p>
          <a:p>
            <a:r>
              <a:rPr lang="en-GB" dirty="0"/>
              <a:t>The best possible result is determined by a host of factors related to execution - for example, price, cost, speed, the likelihood of execution and settlement, size, nature and so on.</a:t>
            </a:r>
          </a:p>
          <a:p>
            <a:endParaRPr lang="en-GB" dirty="0"/>
          </a:p>
          <a:p>
            <a:r>
              <a:rPr lang="en-GB" dirty="0"/>
              <a:t>While we have some flexibility in terms of how exactly we deliver the best results, there are several non-negotiables.</a:t>
            </a:r>
          </a:p>
          <a:p>
            <a:endParaRPr lang="en-GB" dirty="0"/>
          </a:p>
          <a:p>
            <a:r>
              <a:rPr lang="en-GB" dirty="0"/>
              <a:t>We must:</a:t>
            </a:r>
          </a:p>
          <a:p>
            <a:endParaRPr lang="en-GB" dirty="0"/>
          </a:p>
          <a:p>
            <a:pPr marL="171450" indent="-171450">
              <a:buFont typeface="Arial" panose="020B0604020202020204" pitchFamily="34" charset="0"/>
              <a:buChar char="•"/>
            </a:pPr>
            <a:r>
              <a:rPr lang="en-GB" dirty="0"/>
              <a:t>Explain our policies in sufficient detail so clients understand exactly how orders are executed</a:t>
            </a:r>
          </a:p>
          <a:p>
            <a:pPr marL="171450" indent="-171450">
              <a:buFont typeface="Arial" panose="020B0604020202020204" pitchFamily="34" charset="0"/>
              <a:buChar char="•"/>
            </a:pPr>
            <a:r>
              <a:rPr lang="en-GB" dirty="0"/>
              <a:t>Disclose our top five execution venues based on trading volumes for retail and professional clients</a:t>
            </a:r>
          </a:p>
          <a:p>
            <a:pPr marL="171450" indent="-171450">
              <a:buFont typeface="Arial" panose="020B0604020202020204" pitchFamily="34" charset="0"/>
              <a:buChar char="•"/>
            </a:pPr>
            <a:r>
              <a:rPr lang="en-GB" dirty="0"/>
              <a:t>Disclose annually the quality of execution</a:t>
            </a:r>
          </a:p>
          <a:p>
            <a:pPr marL="171450" indent="-171450">
              <a:buFont typeface="Arial" panose="020B0604020202020204" pitchFamily="34" charset="0"/>
              <a:buChar char="•"/>
            </a:pPr>
            <a:r>
              <a:rPr lang="en-GB" dirty="0"/>
              <a:t>Prohibit the use of remuneration, discounts or non-monetary benefits in routing client orders that may create conflicts of interest</a:t>
            </a:r>
          </a:p>
          <a:p>
            <a:pPr marL="171450" indent="-171450">
              <a:buFont typeface="Arial" panose="020B0604020202020204" pitchFamily="34" charset="0"/>
              <a:buChar char="•"/>
            </a:pPr>
            <a:r>
              <a:rPr lang="en-GB" dirty="0"/>
              <a:t>Demonstrate to clients and NCAs that we have complied with our execution policies fully</a:t>
            </a:r>
          </a:p>
          <a:p>
            <a:endParaRPr lang="en-GB" dirty="0"/>
          </a:p>
        </p:txBody>
      </p:sp>
      <p:sp>
        <p:nvSpPr>
          <p:cNvPr id="4" name="Slide Number Placeholder 3"/>
          <p:cNvSpPr>
            <a:spLocks noGrp="1"/>
          </p:cNvSpPr>
          <p:nvPr>
            <p:ph type="sldNum" sz="quarter" idx="10"/>
          </p:nvPr>
        </p:nvSpPr>
        <p:spPr/>
        <p:txBody>
          <a:bodyPr/>
          <a:lstStyle/>
          <a:p>
            <a:fld id="{F583E5AE-30F5-4696-BF79-2FDA039415AD}" type="slidenum">
              <a:rPr lang="en-GB" smtClean="0"/>
              <a:pPr/>
              <a:t>18</a:t>
            </a:fld>
            <a:endParaRPr lang="en-GB" dirty="0"/>
          </a:p>
        </p:txBody>
      </p:sp>
    </p:spTree>
    <p:extLst>
      <p:ext uri="{BB962C8B-B14F-4D97-AF65-F5344CB8AC3E}">
        <p14:creationId xmlns:p14="http://schemas.microsoft.com/office/powerpoint/2010/main" val="1870610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preparation, you’ll need to think about the following issues.</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F583E5AE-30F5-4696-BF79-2FDA039415AD}" type="slidenum">
              <a:rPr lang="en-GB" smtClean="0"/>
              <a:pPr/>
              <a:t>19</a:t>
            </a:fld>
            <a:endParaRPr lang="en-GB" dirty="0"/>
          </a:p>
        </p:txBody>
      </p:sp>
    </p:spTree>
    <p:extLst>
      <p:ext uri="{BB962C8B-B14F-4D97-AF65-F5344CB8AC3E}">
        <p14:creationId xmlns:p14="http://schemas.microsoft.com/office/powerpoint/2010/main" val="190966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p:spPr>
        <p:txBody>
          <a:bodyPr/>
          <a:lstStyle/>
          <a:p>
            <a:r>
              <a:rPr lang="en-GB" baseline="0" dirty="0"/>
              <a:t>In this session</a:t>
            </a:r>
            <a:r>
              <a:rPr lang="en-GB" dirty="0"/>
              <a:t> we’ll look at:</a:t>
            </a:r>
          </a:p>
          <a:p>
            <a:endParaRPr lang="en-GB" dirty="0"/>
          </a:p>
          <a:p>
            <a:pPr marL="171450" indent="-171450">
              <a:buFont typeface="Arial" panose="020B0604020202020204" pitchFamily="34" charset="0"/>
              <a:buChar char="•"/>
            </a:pPr>
            <a:r>
              <a:rPr lang="en-GB" dirty="0"/>
              <a:t>What is MiFID II?</a:t>
            </a:r>
          </a:p>
          <a:p>
            <a:pPr marL="171450" indent="-171450">
              <a:buFont typeface="Arial" panose="020B0604020202020204" pitchFamily="34" charset="0"/>
              <a:buChar char="•"/>
            </a:pPr>
            <a:r>
              <a:rPr lang="en-GB" dirty="0"/>
              <a:t>What’s new and what’s changed under MiFID II?</a:t>
            </a:r>
          </a:p>
          <a:p>
            <a:pPr marL="171450" indent="-171450">
              <a:buFont typeface="Arial" panose="020B0604020202020204" pitchFamily="34" charset="0"/>
              <a:buChar char="•"/>
            </a:pPr>
            <a:r>
              <a:rPr lang="en-GB" dirty="0"/>
              <a:t>Your responsibilities</a:t>
            </a:r>
          </a:p>
          <a:p>
            <a:pPr marL="171450" indent="-171450">
              <a:buFont typeface="Arial" panose="020B0604020202020204" pitchFamily="34" charset="0"/>
              <a:buChar char="•"/>
            </a:pPr>
            <a:r>
              <a:rPr lang="en-GB" dirty="0"/>
              <a:t>What we should do to get ready</a:t>
            </a:r>
          </a:p>
        </p:txBody>
      </p:sp>
      <p:sp>
        <p:nvSpPr>
          <p:cNvPr id="4" name="Slide Number Placeholder 3"/>
          <p:cNvSpPr>
            <a:spLocks noGrp="1"/>
          </p:cNvSpPr>
          <p:nvPr>
            <p:ph type="sldNum" sz="quarter" idx="10"/>
          </p:nvPr>
        </p:nvSpPr>
        <p:spPr/>
        <p:txBody>
          <a:bodyPr/>
          <a:lstStyle/>
          <a:p>
            <a:fld id="{F583E5AE-30F5-4696-BF79-2FDA039415AD}" type="slidenum">
              <a:rPr lang="en-GB" smtClean="0"/>
              <a:pPr/>
              <a:t>2</a:t>
            </a:fld>
            <a:endParaRPr lang="en-GB" dirty="0"/>
          </a:p>
        </p:txBody>
      </p:sp>
    </p:spTree>
    <p:extLst>
      <p:ext uri="{BB962C8B-B14F-4D97-AF65-F5344CB8AC3E}">
        <p14:creationId xmlns:p14="http://schemas.microsoft.com/office/powerpoint/2010/main" val="228722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MiFID II sets out a number of rules on remuneration that we must comply with. Specifically, it requires us to:</a:t>
            </a:r>
          </a:p>
          <a:p>
            <a:endParaRPr lang="en-GB" dirty="0">
              <a:effectLst/>
            </a:endParaRPr>
          </a:p>
          <a:p>
            <a:pPr marL="171450" indent="-171450">
              <a:buFont typeface="Arial" panose="020B0604020202020204" pitchFamily="34" charset="0"/>
              <a:buChar char="•"/>
            </a:pPr>
            <a:r>
              <a:rPr lang="en-GB" dirty="0">
                <a:effectLst/>
              </a:rPr>
              <a:t>Set and issue a clear remuneration policy for anyone who provides services to clients that is overseen and approved by senior managers, and which:</a:t>
            </a:r>
          </a:p>
          <a:p>
            <a:pPr marL="628650" lvl="1" indent="-171450">
              <a:buFont typeface="Arial" panose="020B0604020202020204" pitchFamily="34" charset="0"/>
              <a:buChar char="•"/>
            </a:pPr>
            <a:r>
              <a:rPr lang="en-GB" dirty="0">
                <a:effectLst/>
              </a:rPr>
              <a:t>Encourages responsible conduct</a:t>
            </a:r>
          </a:p>
          <a:p>
            <a:pPr marL="628650" lvl="1" indent="-171450">
              <a:buFont typeface="Arial" panose="020B0604020202020204" pitchFamily="34" charset="0"/>
              <a:buChar char="•"/>
            </a:pPr>
            <a:r>
              <a:rPr lang="en-GB" dirty="0">
                <a:effectLst/>
              </a:rPr>
              <a:t>Ensures clients are treated fairly</a:t>
            </a:r>
          </a:p>
          <a:p>
            <a:pPr marL="628650" lvl="1" indent="-171450">
              <a:buFont typeface="Arial" panose="020B0604020202020204" pitchFamily="34" charset="0"/>
              <a:buChar char="•"/>
            </a:pPr>
            <a:r>
              <a:rPr lang="en-GB" dirty="0">
                <a:effectLst/>
              </a:rPr>
              <a:t>Avoids conflicts of interest with clients</a:t>
            </a:r>
          </a:p>
          <a:p>
            <a:pPr marL="171450" lvl="0" indent="-171450">
              <a:buFont typeface="Arial" panose="020B0604020202020204" pitchFamily="34" charset="0"/>
              <a:buChar char="•"/>
            </a:pPr>
            <a:r>
              <a:rPr lang="en-GB" dirty="0">
                <a:effectLst/>
              </a:rPr>
              <a:t>Take action to identify, prevent and manage conflicts of interest, including conflicts stemming from our own remuneration structures</a:t>
            </a:r>
          </a:p>
          <a:p>
            <a:pPr marL="171450" lvl="0" indent="-171450">
              <a:buFont typeface="Arial" panose="020B0604020202020204" pitchFamily="34" charset="0"/>
              <a:buChar char="•"/>
            </a:pPr>
            <a:r>
              <a:rPr lang="en-GB" dirty="0">
                <a:effectLst/>
              </a:rPr>
              <a:t>Ensure that our remuneration policy, sales targets or other incentives don't cause you to recommend particular instruments to clients when others would be more suitable, or cause you to put your own interests first</a:t>
            </a:r>
          </a:p>
          <a:p>
            <a:endParaRPr lang="en-GB" dirty="0"/>
          </a:p>
        </p:txBody>
      </p:sp>
      <p:sp>
        <p:nvSpPr>
          <p:cNvPr id="4" name="Slide Number Placeholder 3"/>
          <p:cNvSpPr>
            <a:spLocks noGrp="1"/>
          </p:cNvSpPr>
          <p:nvPr>
            <p:ph type="sldNum" sz="quarter" idx="10"/>
          </p:nvPr>
        </p:nvSpPr>
        <p:spPr/>
        <p:txBody>
          <a:bodyPr/>
          <a:lstStyle/>
          <a:p>
            <a:fld id="{F583E5AE-30F5-4696-BF79-2FDA039415AD}" type="slidenum">
              <a:rPr lang="en-GB" smtClean="0"/>
              <a:pPr/>
              <a:t>20</a:t>
            </a:fld>
            <a:endParaRPr lang="en-GB" dirty="0"/>
          </a:p>
        </p:txBody>
      </p:sp>
    </p:spTree>
    <p:extLst>
      <p:ext uri="{BB962C8B-B14F-4D97-AF65-F5344CB8AC3E}">
        <p14:creationId xmlns:p14="http://schemas.microsoft.com/office/powerpoint/2010/main" val="3889423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information you disclose to clients is vital – it helps them understand our services and ultimately to decide whether something is right for them.</a:t>
            </a:r>
          </a:p>
          <a:p>
            <a:endParaRPr lang="en-GB" dirty="0"/>
          </a:p>
          <a:p>
            <a:r>
              <a:rPr lang="en-GB" dirty="0"/>
              <a:t>There are strict rules clarifying what information we must give to clients - about our services, investment advice, financial instruments, any costs and charges, and our terms of business.</a:t>
            </a:r>
          </a:p>
          <a:p>
            <a:endParaRPr lang="en-GB" dirty="0"/>
          </a:p>
          <a:p>
            <a:r>
              <a:rPr lang="en-GB" b="1" dirty="0"/>
              <a:t>These rules apply to retail and professional clients, including eligible counterparties.</a:t>
            </a:r>
            <a:endParaRPr lang="en-GB" dirty="0"/>
          </a:p>
          <a:p>
            <a:endParaRPr lang="en-GB" dirty="0"/>
          </a:p>
          <a:p>
            <a:r>
              <a:rPr lang="en-GB" dirty="0"/>
              <a:t>All information must be provided in a durable medium and it should be fair, clear and not misleading.</a:t>
            </a:r>
          </a:p>
          <a:p>
            <a:endParaRPr lang="en-GB" dirty="0"/>
          </a:p>
          <a:p>
            <a:r>
              <a:rPr lang="en-GB" dirty="0"/>
              <a:t>The exact requirements may differ, depending on what sort of information you're providing. Let’s look at some examples…</a:t>
            </a:r>
          </a:p>
        </p:txBody>
      </p:sp>
      <p:sp>
        <p:nvSpPr>
          <p:cNvPr id="4" name="Slide Number Placeholder 3"/>
          <p:cNvSpPr>
            <a:spLocks noGrp="1"/>
          </p:cNvSpPr>
          <p:nvPr>
            <p:ph type="sldNum" sz="quarter" idx="10"/>
          </p:nvPr>
        </p:nvSpPr>
        <p:spPr/>
        <p:txBody>
          <a:bodyPr/>
          <a:lstStyle/>
          <a:p>
            <a:fld id="{F583E5AE-30F5-4696-BF79-2FDA039415AD}" type="slidenum">
              <a:rPr lang="en-GB" smtClean="0"/>
              <a:pPr/>
              <a:t>21</a:t>
            </a:fld>
            <a:endParaRPr lang="en-GB" dirty="0"/>
          </a:p>
        </p:txBody>
      </p:sp>
    </p:spTree>
    <p:extLst>
      <p:ext uri="{BB962C8B-B14F-4D97-AF65-F5344CB8AC3E}">
        <p14:creationId xmlns:p14="http://schemas.microsoft.com/office/powerpoint/2010/main" val="3963120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Remember Mary, whose prospective customers were interested in applying for a mortgage/investing in shares/arranging a pension </a:t>
            </a:r>
            <a:r>
              <a:rPr lang="en-GB" dirty="0">
                <a:highlight>
                  <a:srgbClr val="00FF00"/>
                </a:highlight>
              </a:rPr>
              <a:t>&lt;TBC – to be tailored by clients&gt;</a:t>
            </a:r>
            <a:endParaRPr lang="en-GB" dirty="0"/>
          </a:p>
          <a:p>
            <a:endParaRPr lang="en-GB" dirty="0"/>
          </a:p>
          <a:p>
            <a:r>
              <a:rPr lang="en-GB" b="1" dirty="0"/>
              <a:t>Which of the following information must Mary provide before giving any investment advice?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[Allow for discussion and thinking time before</a:t>
            </a:r>
            <a:r>
              <a:rPr lang="en-GB" baseline="0" dirty="0"/>
              <a:t> clicking next again]</a:t>
            </a:r>
            <a:endParaRPr lang="en-GB" dirty="0"/>
          </a:p>
          <a:p>
            <a:endParaRPr lang="en-GB" dirty="0"/>
          </a:p>
          <a:p>
            <a:r>
              <a:rPr lang="en-GB" dirty="0"/>
              <a:t>Before giving advice, Mary must make clear: </a:t>
            </a:r>
          </a:p>
          <a:p>
            <a:endParaRPr lang="en-GB" dirty="0"/>
          </a:p>
          <a:p>
            <a:pPr marL="171450" indent="-171450">
              <a:buFont typeface="Arial" panose="020B0604020202020204" pitchFamily="34" charset="0"/>
              <a:buChar char="•"/>
            </a:pPr>
            <a:r>
              <a:rPr lang="en-GB" dirty="0"/>
              <a:t>Whether our advice is independent </a:t>
            </a:r>
          </a:p>
          <a:p>
            <a:pPr marL="171450" indent="-171450">
              <a:buFont typeface="Arial" panose="020B0604020202020204" pitchFamily="34" charset="0"/>
              <a:buChar char="•"/>
            </a:pPr>
            <a:r>
              <a:rPr lang="en-GB" dirty="0"/>
              <a:t>Whether there are any restrictions on type and nature</a:t>
            </a:r>
          </a:p>
          <a:p>
            <a:pPr marL="171450" indent="-171450">
              <a:buFont typeface="Arial" panose="020B0604020202020204" pitchFamily="34" charset="0"/>
              <a:buChar char="•"/>
            </a:pPr>
            <a:r>
              <a:rPr lang="en-GB" dirty="0"/>
              <a:t>The range of financial instruments she recommends and our relationships with issuers or providers</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i="0" dirty="0"/>
              <a:t>She should also explain the frequency and nature of suitability assessments and when they are triggered.</a:t>
            </a:r>
          </a:p>
        </p:txBody>
      </p:sp>
      <p:sp>
        <p:nvSpPr>
          <p:cNvPr id="4" name="Slide Number Placeholder 3"/>
          <p:cNvSpPr>
            <a:spLocks noGrp="1"/>
          </p:cNvSpPr>
          <p:nvPr>
            <p:ph type="sldNum" sz="quarter" idx="10"/>
          </p:nvPr>
        </p:nvSpPr>
        <p:spPr/>
        <p:txBody>
          <a:bodyPr/>
          <a:lstStyle/>
          <a:p>
            <a:fld id="{F583E5AE-30F5-4696-BF79-2FDA039415AD}" type="slidenum">
              <a:rPr lang="en-GB" smtClean="0"/>
              <a:pPr/>
              <a:t>22</a:t>
            </a:fld>
            <a:endParaRPr lang="en-GB" dirty="0"/>
          </a:p>
        </p:txBody>
      </p:sp>
    </p:spTree>
    <p:extLst>
      <p:ext uri="{BB962C8B-B14F-4D97-AF65-F5344CB8AC3E}">
        <p14:creationId xmlns:p14="http://schemas.microsoft.com/office/powerpoint/2010/main" val="3400578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Cost disclosures are vital and help investors assess and compare financial products.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Mary needs to make specific disclosures about costs and charges to clients.</a:t>
            </a:r>
          </a:p>
          <a:p>
            <a:endParaRPr lang="en-GB" dirty="0"/>
          </a:p>
          <a:p>
            <a:r>
              <a:rPr lang="en-GB" b="1" dirty="0"/>
              <a:t>Which of the following disclosures must she make?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[Allow for discussion and thinking time before</a:t>
            </a:r>
            <a:r>
              <a:rPr lang="en-GB" baseline="0" dirty="0"/>
              <a:t> clicking next again]</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are legally obliged to provide significant information on costs and charges for all clients, including:</a:t>
            </a:r>
          </a:p>
          <a:p>
            <a:endParaRPr lang="en-GB" dirty="0"/>
          </a:p>
          <a:p>
            <a:pPr marL="171450" indent="-171450">
              <a:buFont typeface="Arial" panose="020B0604020202020204" pitchFamily="34" charset="0"/>
              <a:buChar char="•"/>
            </a:pPr>
            <a:r>
              <a:rPr lang="en-GB" dirty="0"/>
              <a:t>Those related to the investment and ancillary services</a:t>
            </a:r>
          </a:p>
          <a:p>
            <a:pPr marL="171450" indent="-171450">
              <a:buFont typeface="Arial" panose="020B0604020202020204" pitchFamily="34" charset="0"/>
              <a:buChar char="•"/>
            </a:pPr>
            <a:r>
              <a:rPr lang="en-GB" dirty="0"/>
              <a:t>The cost of advice</a:t>
            </a:r>
          </a:p>
          <a:p>
            <a:pPr marL="171450" indent="-171450">
              <a:buFont typeface="Arial" panose="020B0604020202020204" pitchFamily="34" charset="0"/>
              <a:buChar char="•"/>
            </a:pPr>
            <a:r>
              <a:rPr lang="en-GB" dirty="0"/>
              <a:t>The cost of any financial instruments</a:t>
            </a:r>
          </a:p>
          <a:p>
            <a:pPr marL="171450" indent="-171450">
              <a:buFont typeface="Arial" panose="020B0604020202020204" pitchFamily="34" charset="0"/>
              <a:buChar char="•"/>
            </a:pPr>
            <a:r>
              <a:rPr lang="en-GB" dirty="0"/>
              <a:t>Details of any third-party payments</a:t>
            </a:r>
          </a:p>
          <a:p>
            <a:endParaRPr lang="en-GB" dirty="0"/>
          </a:p>
          <a:p>
            <a:r>
              <a:rPr lang="en-GB" dirty="0"/>
              <a:t>If clients can choose from different options, then the charges should reflect the true costs of the particular product they select.</a:t>
            </a:r>
          </a:p>
          <a:p>
            <a:endParaRPr lang="en-GB" dirty="0"/>
          </a:p>
          <a:p>
            <a:r>
              <a:rPr lang="en-GB" b="1" dirty="0"/>
              <a:t>Examples:</a:t>
            </a:r>
          </a:p>
          <a:p>
            <a:r>
              <a:rPr lang="en-GB" i="1" dirty="0"/>
              <a:t>For financial instruments</a:t>
            </a:r>
            <a:endParaRPr lang="en-GB" dirty="0"/>
          </a:p>
          <a:p>
            <a:pPr marL="171450" indent="-171450">
              <a:buFont typeface="Arial" panose="020B0604020202020204" pitchFamily="34" charset="0"/>
              <a:buChar char="•"/>
            </a:pPr>
            <a:r>
              <a:rPr lang="en-GB" dirty="0"/>
              <a:t>One-off and ongoing charges - eg front-loaded management or distribution fees, service costs, swap fees, securities lending costs and taxes</a:t>
            </a:r>
          </a:p>
          <a:p>
            <a:pPr marL="171450" indent="-171450">
              <a:buFont typeface="Arial" panose="020B0604020202020204" pitchFamily="34" charset="0"/>
              <a:buChar char="•"/>
            </a:pPr>
            <a:r>
              <a:rPr lang="en-GB" dirty="0"/>
              <a:t>Transaction and incidental costs - eg broker commissions, entry and exit charges, stamp duty, transactions tax, foreign exchange costs, and performance fees</a:t>
            </a:r>
          </a:p>
          <a:p>
            <a:endParaRPr lang="en-GB" i="1" dirty="0"/>
          </a:p>
          <a:p>
            <a:r>
              <a:rPr lang="en-GB" i="1" dirty="0"/>
              <a:t>For investment services</a:t>
            </a:r>
            <a:endParaRPr lang="en-GB" dirty="0"/>
          </a:p>
          <a:p>
            <a:pPr marL="171450" indent="-171450">
              <a:buFont typeface="Arial" panose="020B0604020202020204" pitchFamily="34" charset="0"/>
              <a:buChar char="•"/>
            </a:pPr>
            <a:r>
              <a:rPr lang="en-GB" dirty="0"/>
              <a:t>One-off and ongoing charges - eg deposit fee, termination fee, switching costs, management, custodian or advisory fees</a:t>
            </a:r>
          </a:p>
          <a:p>
            <a:pPr marL="171450" indent="-171450">
              <a:buFont typeface="Arial" panose="020B0604020202020204" pitchFamily="34" charset="0"/>
              <a:buChar char="•"/>
            </a:pPr>
            <a:r>
              <a:rPr lang="en-GB" dirty="0"/>
              <a:t>Transaction or incidental costs - eg broker commissions, entry and exit charges, platform fees, stamp duty, transactions tax, foreign exchange costs, performance and research fees</a:t>
            </a:r>
          </a:p>
        </p:txBody>
      </p:sp>
      <p:sp>
        <p:nvSpPr>
          <p:cNvPr id="4" name="Slide Number Placeholder 3"/>
          <p:cNvSpPr>
            <a:spLocks noGrp="1"/>
          </p:cNvSpPr>
          <p:nvPr>
            <p:ph type="sldNum" sz="quarter" idx="10"/>
          </p:nvPr>
        </p:nvSpPr>
        <p:spPr/>
        <p:txBody>
          <a:bodyPr/>
          <a:lstStyle/>
          <a:p>
            <a:fld id="{F583E5AE-30F5-4696-BF79-2FDA039415AD}" type="slidenum">
              <a:rPr lang="en-GB" smtClean="0"/>
              <a:pPr/>
              <a:t>23</a:t>
            </a:fld>
            <a:endParaRPr lang="en-GB" dirty="0"/>
          </a:p>
        </p:txBody>
      </p:sp>
    </p:spTree>
    <p:extLst>
      <p:ext uri="{BB962C8B-B14F-4D97-AF65-F5344CB8AC3E}">
        <p14:creationId xmlns:p14="http://schemas.microsoft.com/office/powerpoint/2010/main" val="3020671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Under MiFID II, we're required to keep more comprehensive records than ever before, on:</a:t>
            </a:r>
          </a:p>
          <a:p>
            <a:r>
              <a:rPr lang="en-GB" sz="1200" kern="1200" dirty="0">
                <a:solidFill>
                  <a:schemeClr val="tx1"/>
                </a:solidFill>
                <a:effectLst/>
                <a:latin typeface="+mn-lt"/>
                <a:ea typeface="+mn-ea"/>
                <a:cs typeface="+mn-cs"/>
              </a:rPr>
              <a:t> </a:t>
            </a:r>
          </a:p>
          <a:p>
            <a:pPr marL="171450" lvl="0" indent="-171450" algn="l">
              <a:buFont typeface="Arial" panose="020B0604020202020204" pitchFamily="34" charset="0"/>
              <a:buChar char="•"/>
            </a:pPr>
            <a:r>
              <a:rPr lang="en-GB" sz="1200" kern="1200" dirty="0">
                <a:solidFill>
                  <a:schemeClr val="tx1"/>
                </a:solidFill>
                <a:effectLst/>
                <a:latin typeface="+mn-lt"/>
                <a:ea typeface="+mn-ea"/>
                <a:cs typeface="+mn-cs"/>
              </a:rPr>
              <a:t>Client orders</a:t>
            </a:r>
          </a:p>
          <a:p>
            <a:pPr marL="171450" lvl="0" indent="-171450" algn="l">
              <a:buFont typeface="Arial" panose="020B0604020202020204" pitchFamily="34" charset="0"/>
              <a:buChar char="•"/>
            </a:pPr>
            <a:r>
              <a:rPr lang="en-GB" sz="1200" kern="1200" dirty="0">
                <a:solidFill>
                  <a:schemeClr val="tx1"/>
                </a:solidFill>
                <a:effectLst/>
                <a:latin typeface="+mn-lt"/>
                <a:ea typeface="+mn-ea"/>
                <a:cs typeface="+mn-cs"/>
              </a:rPr>
              <a:t>Decisions to deal</a:t>
            </a:r>
          </a:p>
          <a:p>
            <a:pPr marL="171450" lvl="0" indent="-171450" algn="l">
              <a:buFont typeface="Arial" panose="020B0604020202020204" pitchFamily="34" charset="0"/>
              <a:buChar char="•"/>
            </a:pPr>
            <a:r>
              <a:rPr lang="en-GB" sz="1200" kern="1200" dirty="0">
                <a:solidFill>
                  <a:schemeClr val="tx1"/>
                </a:solidFill>
                <a:effectLst/>
                <a:latin typeface="+mn-lt"/>
                <a:ea typeface="+mn-ea"/>
                <a:cs typeface="+mn-cs"/>
              </a:rPr>
              <a:t>Transactions – whether they were executed by us or passed to others for execution</a:t>
            </a:r>
          </a:p>
          <a:p>
            <a:pPr marL="171450" lvl="0" indent="-171450" algn="l">
              <a:buFont typeface="Arial" panose="020B0604020202020204" pitchFamily="34" charset="0"/>
              <a:buChar char="•"/>
            </a:pPr>
            <a:r>
              <a:rPr lang="en-GB" sz="1200" kern="1200" dirty="0">
                <a:solidFill>
                  <a:schemeClr val="tx1"/>
                </a:solidFill>
                <a:effectLst/>
                <a:latin typeface="+mn-lt"/>
                <a:ea typeface="+mn-ea"/>
                <a:cs typeface="+mn-cs"/>
              </a:rPr>
              <a:t>And client information (including agreements, suitability assessments, even our conversations and emails if that results in us receiving, transmitting or executing client orders).</a:t>
            </a:r>
          </a:p>
          <a:p>
            <a:endParaRPr lang="en-GB" dirty="0"/>
          </a:p>
          <a:p>
            <a:r>
              <a:rPr lang="en-GB" b="1" dirty="0"/>
              <a:t>Information must be kept for a minimum of 5 years (up to 7 years at the request of a National Competent Authority) but in reality, most organisations retain records for the lifetime of the client relationship.</a:t>
            </a:r>
          </a:p>
          <a:p>
            <a:endParaRPr lang="en-GB" dirty="0"/>
          </a:p>
        </p:txBody>
      </p:sp>
      <p:sp>
        <p:nvSpPr>
          <p:cNvPr id="4" name="Slide Number Placeholder 3"/>
          <p:cNvSpPr>
            <a:spLocks noGrp="1"/>
          </p:cNvSpPr>
          <p:nvPr>
            <p:ph type="sldNum" sz="quarter" idx="10"/>
          </p:nvPr>
        </p:nvSpPr>
        <p:spPr/>
        <p:txBody>
          <a:bodyPr/>
          <a:lstStyle/>
          <a:p>
            <a:fld id="{F583E5AE-30F5-4696-BF79-2FDA039415AD}" type="slidenum">
              <a:rPr lang="en-GB" smtClean="0"/>
              <a:pPr/>
              <a:t>24</a:t>
            </a:fld>
            <a:endParaRPr lang="en-GB" dirty="0"/>
          </a:p>
        </p:txBody>
      </p:sp>
    </p:spTree>
    <p:extLst>
      <p:ext uri="{BB962C8B-B14F-4D97-AF65-F5344CB8AC3E}">
        <p14:creationId xmlns:p14="http://schemas.microsoft.com/office/powerpoint/2010/main" val="3536335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One of the most controversial rules relates to the recording of conversations with clients, as these examples illustrate.</a:t>
            </a:r>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Conversations must be recorded:</a:t>
            </a:r>
          </a:p>
          <a:p>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Whenever we deal on our own account</a:t>
            </a: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Whenever we receive, transmit or execute client orders</a:t>
            </a: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Whenever a transaction is intended to take place but never occurs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[Include other views if required or a reminder of specific corporate policies (such as insider dealing) – and allow time for discussion.]</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You must not use your personal mobile or encrypted messaging apps (such as WhatsApp, Signal, Telegram, etc) to bypass controls and prevent regulatory scrutiny. We have a duty to fulfil our legal obligations.</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514CBE-B4E8-4E37-BA4E-D2EDAD0D3065}" type="slidenum">
              <a:rPr lang="en-US" smtClean="0"/>
              <a:t>25</a:t>
            </a:fld>
            <a:endParaRPr lang="en-US" dirty="0"/>
          </a:p>
        </p:txBody>
      </p:sp>
      <p:pic>
        <p:nvPicPr>
          <p:cNvPr id="5" name="Picture 4" descr="lightbulb.png"/>
          <p:cNvPicPr>
            <a:picLocks noChangeAspect="1"/>
          </p:cNvPicPr>
          <p:nvPr/>
        </p:nvPicPr>
        <p:blipFill>
          <a:blip r:embed="rId3"/>
          <a:stretch>
            <a:fillRect/>
          </a:stretch>
        </p:blipFill>
        <p:spPr>
          <a:xfrm>
            <a:off x="381000" y="6096000"/>
            <a:ext cx="265898" cy="274320"/>
          </a:xfrm>
          <a:prstGeom prst="rect">
            <a:avLst/>
          </a:prstGeom>
        </p:spPr>
      </p:pic>
    </p:spTree>
    <p:extLst>
      <p:ext uri="{BB962C8B-B14F-4D97-AF65-F5344CB8AC3E}">
        <p14:creationId xmlns:p14="http://schemas.microsoft.com/office/powerpoint/2010/main" val="3806213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dirty="0"/>
              <a:t>Finally, tighter controls are also being introduced on technological advances such as high-frequency algorithmic trading, which is defined as:</a:t>
            </a:r>
          </a:p>
          <a:p>
            <a:endParaRPr lang="en-GB" i="1" dirty="0"/>
          </a:p>
          <a:p>
            <a:r>
              <a:rPr lang="en-GB" i="1" dirty="0"/>
              <a:t>“...trading in financial instruments where a computer algorithm automatically determines individual parameters of orders, such as whether to initiate the order, the timing, price or quantity of the order, or how to manage the order after its submission, with limited or no human intervention...”</a:t>
            </a:r>
          </a:p>
          <a:p>
            <a:endParaRPr lang="en-GB" i="0" dirty="0"/>
          </a:p>
          <a:p>
            <a:endParaRPr lang="en-GB" dirty="0"/>
          </a:p>
          <a:p>
            <a:r>
              <a:rPr lang="en-GB" dirty="0"/>
              <a:t>While HFT offers a number of benefits (eg creating greater liquidity, increased volumes, reduced short-term volatility, narrower spreads, lower costs for investors, better price formation and faster execution of orders), there are also considerable risks.</a:t>
            </a:r>
          </a:p>
          <a:p>
            <a:endParaRPr lang="en-GB" dirty="0"/>
          </a:p>
          <a:p>
            <a:r>
              <a:rPr lang="en-GB" dirty="0"/>
              <a:t>[Optional: Ask learners if they know what the key risks are of HFT. Examples include the possibility of overloaded systems and increased volatility, high order cancellation rates, with traders withdrawing liquidity at any time, and poor supervision.]</a:t>
            </a:r>
          </a:p>
          <a:p>
            <a:endParaRPr lang="en-GB" i="0" dirty="0"/>
          </a:p>
          <a:p>
            <a:r>
              <a:rPr lang="en-GB" i="0" dirty="0"/>
              <a:t>Firms engaging in HFT must be authorised and have adequate systems and controls to ensure appropriate supervision and prevent disorderly trading – including:</a:t>
            </a:r>
          </a:p>
          <a:p>
            <a:endParaRPr lang="en-GB" i="0" dirty="0"/>
          </a:p>
          <a:p>
            <a:pPr marL="171450" indent="-171450">
              <a:buFont typeface="Arial" panose="020B0604020202020204" pitchFamily="34" charset="0"/>
              <a:buChar char="•"/>
            </a:pPr>
            <a:r>
              <a:rPr lang="en-GB" i="0" dirty="0"/>
              <a:t>Resilience – to cope with capacity</a:t>
            </a:r>
          </a:p>
          <a:p>
            <a:pPr marL="171450" indent="-171450">
              <a:buFont typeface="Arial" panose="020B0604020202020204" pitchFamily="34" charset="0"/>
              <a:buChar char="•"/>
            </a:pPr>
            <a:r>
              <a:rPr lang="en-GB" i="0" dirty="0"/>
              <a:t>Thresholds and limits to prevent erroneous orders</a:t>
            </a:r>
          </a:p>
          <a:p>
            <a:pPr marL="171450" indent="-171450">
              <a:buFont typeface="Arial" panose="020B0604020202020204" pitchFamily="34" charset="0"/>
              <a:buChar char="•"/>
            </a:pPr>
            <a:r>
              <a:rPr lang="en-GB" i="0" dirty="0"/>
              <a:t>Testing and monitoring</a:t>
            </a:r>
          </a:p>
          <a:p>
            <a:pPr marL="171450" indent="-171450">
              <a:buFont typeface="Arial" panose="020B0604020202020204" pitchFamily="34" charset="0"/>
              <a:buChar char="•"/>
            </a:pPr>
            <a:endParaRPr lang="en-GB" i="0" dirty="0"/>
          </a:p>
          <a:p>
            <a:pPr marL="0" indent="0">
              <a:buFont typeface="Arial" panose="020B0604020202020204" pitchFamily="34" charset="0"/>
              <a:buNone/>
            </a:pPr>
            <a:r>
              <a:rPr lang="en-GB" i="0" dirty="0"/>
              <a:t>For trading venues:</a:t>
            </a:r>
          </a:p>
          <a:p>
            <a:pPr marL="0" indent="0">
              <a:buFont typeface="Arial" panose="020B0604020202020204" pitchFamily="34" charset="0"/>
              <a:buNone/>
            </a:pPr>
            <a:endParaRPr lang="en-GB" i="0" dirty="0"/>
          </a:p>
          <a:p>
            <a:pPr marL="171450" indent="-171450">
              <a:buFont typeface="Arial" panose="020B0604020202020204" pitchFamily="34" charset="0"/>
              <a:buChar char="•"/>
            </a:pPr>
            <a:r>
              <a:rPr lang="en-GB" i="0" dirty="0"/>
              <a:t>A kill switch – to cancel all outstanding orders at all venues</a:t>
            </a:r>
          </a:p>
          <a:p>
            <a:pPr marL="171450" indent="-171450">
              <a:buFont typeface="Arial" panose="020B0604020202020204" pitchFamily="34" charset="0"/>
              <a:buChar char="•"/>
            </a:pPr>
            <a:r>
              <a:rPr lang="en-GB" i="0" dirty="0"/>
              <a:t>Real-time monitoring</a:t>
            </a:r>
          </a:p>
          <a:p>
            <a:pPr marL="171450" indent="-171450">
              <a:buFont typeface="Arial" panose="020B0604020202020204" pitchFamily="34" charset="0"/>
              <a:buChar char="•"/>
            </a:pPr>
            <a:r>
              <a:rPr lang="en-GB" i="0" dirty="0"/>
              <a:t>Stress testing of algorithms</a:t>
            </a:r>
          </a:p>
          <a:p>
            <a:pPr marL="171450" indent="-171450">
              <a:buFont typeface="Arial" panose="020B0604020202020204" pitchFamily="34" charset="0"/>
              <a:buChar char="•"/>
            </a:pPr>
            <a:endParaRPr lang="en-GB" i="0" dirty="0"/>
          </a:p>
          <a:p>
            <a:pPr marL="0" indent="0">
              <a:buFont typeface="Arial" panose="020B0604020202020204" pitchFamily="34" charset="0"/>
              <a:buNone/>
            </a:pPr>
            <a:endParaRPr lang="en-GB" i="0" dirty="0"/>
          </a:p>
          <a:p>
            <a:pPr marL="0" indent="0">
              <a:buFont typeface="Arial" panose="020B0604020202020204" pitchFamily="34" charset="0"/>
              <a:buNone/>
            </a:pPr>
            <a:r>
              <a:rPr lang="en-GB" i="0" dirty="0"/>
              <a:t>Optional:</a:t>
            </a:r>
          </a:p>
          <a:p>
            <a:pPr marL="0" indent="0">
              <a:buFont typeface="Arial" panose="020B0604020202020204" pitchFamily="34" charset="0"/>
              <a:buNone/>
            </a:pPr>
            <a:r>
              <a:rPr lang="en-GB" i="0" dirty="0"/>
              <a:t>Similar controls are placed on direct electronic access. </a:t>
            </a:r>
            <a:r>
              <a:rPr lang="en-GB" dirty="0"/>
              <a:t>Where market members give customers direct electronic access, enabling them to enter orders into their trading system for execution using their trading code, firms must: </a:t>
            </a:r>
          </a:p>
          <a:p>
            <a:endParaRPr lang="en-GB" dirty="0"/>
          </a:p>
          <a:p>
            <a:pPr marL="171450" indent="-171450">
              <a:buFont typeface="Arial" panose="020B0604020202020204" pitchFamily="34" charset="0"/>
              <a:buChar char="•"/>
            </a:pPr>
            <a:r>
              <a:rPr lang="en-GB" dirty="0"/>
              <a:t>Conduct proper assessments to review the suitability on clients</a:t>
            </a:r>
          </a:p>
          <a:p>
            <a:pPr marL="171450" indent="-171450">
              <a:buFont typeface="Arial" panose="020B0604020202020204" pitchFamily="34" charset="0"/>
              <a:buChar char="•"/>
            </a:pPr>
            <a:r>
              <a:rPr lang="en-GB" dirty="0"/>
              <a:t>Ensure such clients cannot exceed pre-set trading or credit thresholds</a:t>
            </a:r>
          </a:p>
          <a:p>
            <a:pPr marL="171450" indent="-171450">
              <a:buFont typeface="Arial" panose="020B0604020202020204" pitchFamily="34" charset="0"/>
              <a:buChar char="•"/>
            </a:pPr>
            <a:r>
              <a:rPr lang="en-GB" dirty="0"/>
              <a:t>Monitor trading by such clients, with unique identification numbers to identify those initiating orders</a:t>
            </a:r>
          </a:p>
          <a:p>
            <a:pPr marL="171450" indent="-171450">
              <a:buFont typeface="Arial" panose="020B0604020202020204" pitchFamily="34" charset="0"/>
              <a:buChar char="•"/>
            </a:pPr>
            <a:r>
              <a:rPr lang="en-GB" dirty="0"/>
              <a:t>Have appropriate controls in place to prevent any trading that creates risks to the firm itself or could create a disorderly market</a:t>
            </a:r>
          </a:p>
          <a:p>
            <a:pPr marL="0" indent="0">
              <a:buFont typeface="Arial" panose="020B0604020202020204" pitchFamily="34" charset="0"/>
              <a:buNone/>
            </a:pPr>
            <a:endParaRPr lang="en-GB" i="0" dirty="0"/>
          </a:p>
        </p:txBody>
      </p:sp>
      <p:sp>
        <p:nvSpPr>
          <p:cNvPr id="4" name="Slide Number Placeholder 3"/>
          <p:cNvSpPr>
            <a:spLocks noGrp="1"/>
          </p:cNvSpPr>
          <p:nvPr>
            <p:ph type="sldNum" sz="quarter" idx="10"/>
          </p:nvPr>
        </p:nvSpPr>
        <p:spPr/>
        <p:txBody>
          <a:bodyPr/>
          <a:lstStyle/>
          <a:p>
            <a:fld id="{F583E5AE-30F5-4696-BF79-2FDA039415AD}" type="slidenum">
              <a:rPr lang="en-GB" smtClean="0"/>
              <a:pPr/>
              <a:t>26</a:t>
            </a:fld>
            <a:endParaRPr lang="en-GB" dirty="0"/>
          </a:p>
        </p:txBody>
      </p:sp>
    </p:spTree>
    <p:extLst>
      <p:ext uri="{BB962C8B-B14F-4D97-AF65-F5344CB8AC3E}">
        <p14:creationId xmlns:p14="http://schemas.microsoft.com/office/powerpoint/2010/main" val="1827585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Here's what you should do:</a:t>
            </a:r>
          </a:p>
          <a:p>
            <a:endParaRPr lang="en-GB" dirty="0"/>
          </a:p>
          <a:p>
            <a:pPr marL="171450" indent="-171450" fontAlgn="t">
              <a:buFont typeface="Arial" panose="020B0604020202020204" pitchFamily="34" charset="0"/>
              <a:buChar char="•"/>
            </a:pPr>
            <a:r>
              <a:rPr lang="en-GB" dirty="0"/>
              <a:t>Read our Company’s Insider Dealing and Code of Conduct Policies – make sure you understand the rules and why they're important</a:t>
            </a:r>
          </a:p>
          <a:p>
            <a:pPr marL="171450" lvl="0" indent="-171450">
              <a:buFont typeface="Arial" panose="020B0604020202020204" pitchFamily="34" charset="0"/>
              <a:buChar char="•"/>
            </a:pPr>
            <a:r>
              <a:rPr lang="en-GB" dirty="0"/>
              <a:t>Make sure you understand our products, services and financial instruments and only recommend what is suitable for clients</a:t>
            </a:r>
            <a:endParaRPr lang="en-US" dirty="0"/>
          </a:p>
          <a:p>
            <a:pPr marL="171450" lvl="0" indent="-171450">
              <a:buFont typeface="Arial" panose="020B0604020202020204" pitchFamily="34" charset="0"/>
              <a:buChar char="•"/>
            </a:pPr>
            <a:r>
              <a:rPr lang="en-GB" dirty="0"/>
              <a:t>Make appropriate disclosures to clients pre- and post-sale in line with our policies</a:t>
            </a:r>
          </a:p>
          <a:p>
            <a:pPr marL="171450" lvl="0" indent="-171450">
              <a:buFont typeface="Arial" panose="020B0604020202020204" pitchFamily="34" charset="0"/>
              <a:buChar char="•"/>
            </a:pPr>
            <a:r>
              <a:rPr lang="en-GB" dirty="0"/>
              <a:t>Only provide information that is clear, fair and not misleading</a:t>
            </a:r>
          </a:p>
          <a:p>
            <a:pPr marL="171450" lvl="0" indent="-171450">
              <a:buFont typeface="Arial" panose="020B0604020202020204" pitchFamily="34" charset="0"/>
              <a:buChar char="•"/>
            </a:pPr>
            <a:r>
              <a:rPr lang="en-GB" dirty="0"/>
              <a:t>Be upfront about conflicts of interest, payments to third parties, etc</a:t>
            </a:r>
          </a:p>
          <a:p>
            <a:pPr marL="171450" lvl="0" indent="-171450">
              <a:buFont typeface="Arial" panose="020B0604020202020204" pitchFamily="34" charset="0"/>
              <a:buChar char="•"/>
            </a:pPr>
            <a:r>
              <a:rPr lang="en-GB" dirty="0"/>
              <a:t>Report any knowledge or suspicion of insider dealing or conduct breaches immediately</a:t>
            </a:r>
          </a:p>
        </p:txBody>
      </p:sp>
      <p:sp>
        <p:nvSpPr>
          <p:cNvPr id="4" name="Slide Number Placeholder 3"/>
          <p:cNvSpPr>
            <a:spLocks noGrp="1"/>
          </p:cNvSpPr>
          <p:nvPr>
            <p:ph type="sldNum" sz="quarter" idx="10"/>
          </p:nvPr>
        </p:nvSpPr>
        <p:spPr/>
        <p:txBody>
          <a:bodyPr/>
          <a:lstStyle/>
          <a:p>
            <a:fld id="{F583E5AE-30F5-4696-BF79-2FDA039415AD}" type="slidenum">
              <a:rPr lang="en-GB" smtClean="0"/>
              <a:pPr/>
              <a:t>27</a:t>
            </a:fld>
            <a:endParaRPr lang="en-GB" dirty="0"/>
          </a:p>
        </p:txBody>
      </p:sp>
    </p:spTree>
    <p:extLst>
      <p:ext uri="{BB962C8B-B14F-4D97-AF65-F5344CB8AC3E}">
        <p14:creationId xmlns:p14="http://schemas.microsoft.com/office/powerpoint/2010/main" val="21955548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Don't:</a:t>
            </a:r>
          </a:p>
          <a:p>
            <a:endParaRPr lang="en-GB" dirty="0"/>
          </a:p>
          <a:p>
            <a:pPr marL="171450" indent="-171450">
              <a:buFont typeface="Arial" panose="020B0604020202020204" pitchFamily="34" charset="0"/>
              <a:buChar char="•"/>
            </a:pPr>
            <a:r>
              <a:rPr lang="en-GB" dirty="0"/>
              <a:t>Use your personal mobile phone or encrypted apps to avoid regulatory scrutiny - even a perception of wrongdoing can damage our firm</a:t>
            </a:r>
          </a:p>
          <a:p>
            <a:pPr marL="171450" indent="-171450">
              <a:buFont typeface="Arial" panose="020B0604020202020204" pitchFamily="34" charset="0"/>
              <a:buChar char="•"/>
            </a:pPr>
            <a:r>
              <a:rPr lang="en-GB" dirty="0"/>
              <a:t>Recommend products or services that are not in the client’s best interests</a:t>
            </a:r>
          </a:p>
          <a:p>
            <a:pPr marL="171450" indent="-171450">
              <a:buFont typeface="Arial" panose="020B0604020202020204" pitchFamily="34" charset="0"/>
              <a:buChar char="•"/>
            </a:pPr>
            <a:r>
              <a:rPr lang="en-GB" dirty="0"/>
              <a:t>Make a personal recommendation or offer advice if there is no suitability information available or none of our products are suitable</a:t>
            </a:r>
          </a:p>
          <a:p>
            <a:pPr marL="171450" indent="-171450">
              <a:buFont typeface="Arial" panose="020B0604020202020204" pitchFamily="34" charset="0"/>
              <a:buChar char="•"/>
            </a:pPr>
            <a:r>
              <a:rPr lang="en-GB" dirty="0"/>
              <a:t>Try to conceal connections, commissions, or payments to other issuers or providers</a:t>
            </a:r>
          </a:p>
          <a:p>
            <a:pPr marL="171450" indent="-171450">
              <a:buFont typeface="Arial" panose="020B0604020202020204" pitchFamily="34" charset="0"/>
              <a:buChar char="•"/>
            </a:pPr>
            <a:r>
              <a:rPr lang="en-GB" dirty="0"/>
              <a:t>Bypass any of our controls to circumvent market abuse regulations or assist others to do so – you will be caught!</a:t>
            </a:r>
            <a:endParaRPr lang="en-US" dirty="0"/>
          </a:p>
        </p:txBody>
      </p:sp>
      <p:sp>
        <p:nvSpPr>
          <p:cNvPr id="4" name="Slide Number Placeholder 3"/>
          <p:cNvSpPr>
            <a:spLocks noGrp="1"/>
          </p:cNvSpPr>
          <p:nvPr>
            <p:ph type="sldNum" sz="quarter" idx="10"/>
          </p:nvPr>
        </p:nvSpPr>
        <p:spPr/>
        <p:txBody>
          <a:bodyPr/>
          <a:lstStyle/>
          <a:p>
            <a:fld id="{F583E5AE-30F5-4696-BF79-2FDA039415AD}" type="slidenum">
              <a:rPr lang="en-GB" smtClean="0"/>
              <a:pPr/>
              <a:t>28</a:t>
            </a:fld>
            <a:endParaRPr lang="en-GB" dirty="0"/>
          </a:p>
        </p:txBody>
      </p:sp>
    </p:spTree>
    <p:extLst>
      <p:ext uri="{BB962C8B-B14F-4D97-AF65-F5344CB8AC3E}">
        <p14:creationId xmlns:p14="http://schemas.microsoft.com/office/powerpoint/2010/main" val="26946362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dirty="0"/>
              <a:t>Here are some of the preparations you should make for MiFID II:</a:t>
            </a:r>
          </a:p>
          <a:p>
            <a:endParaRPr lang="en-GB" dirty="0"/>
          </a:p>
          <a:p>
            <a:pPr marL="171450" indent="-171450">
              <a:buFont typeface="Arial" panose="020B0604020202020204" pitchFamily="34" charset="0"/>
              <a:buChar char="•"/>
            </a:pPr>
            <a:r>
              <a:rPr lang="en-GB" dirty="0"/>
              <a:t>Awareness, training and information – is everybody ready? Are they aware of the Directive and its likely impact? Are senior managers aware?</a:t>
            </a:r>
          </a:p>
          <a:p>
            <a:pPr marL="171450" indent="-171450">
              <a:buFont typeface="Arial" panose="020B0604020202020204" pitchFamily="34" charset="0"/>
              <a:buChar char="•"/>
            </a:pPr>
            <a:r>
              <a:rPr lang="en-GB" dirty="0"/>
              <a:t>Review our current regime – is it fit for purpose? </a:t>
            </a:r>
            <a:r>
              <a:rPr lang="en-GB" sz="1200" kern="1200" dirty="0">
                <a:solidFill>
                  <a:schemeClr val="tx1"/>
                </a:solidFill>
                <a:effectLst/>
                <a:latin typeface="+mn-lt"/>
                <a:ea typeface="+mn-ea"/>
                <a:cs typeface="+mn-cs"/>
              </a:rPr>
              <a:t>When did we last update our execution policies and procedures? Are we capable of providing information on our Top 5 execution venues? What other information might we need to disclose to clients? </a:t>
            </a:r>
            <a:r>
              <a:rPr lang="en-GB" dirty="0"/>
              <a:t>What extra information and records are required? Is our remuneration policy fit for purpose?</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Product governance – do we have an existing approval process? What does good look like? How is information shared currently between product manufacturers and distributors? How do we ensure products, services and financial instruments are only offered if they are in the client’s best interests?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Suitability and appropriateness tests – when, what, and how? What disclosures?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Inducements - What constitutes minor, non-monetary benefits? What is and is not acceptable? How informed is everyone about the rules?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Investment research – what approach will we take? Will we pay for research ourselves out of our own funds or will we use separate Research Payment Accounts for clients? What rules apply and how will they be implemented internally? What implications might this have in a wider context – eg on analysts’ roles, on morning-notes or briefings – and in future (eg boutique research firms). How can we ensure value for money and that research is of real benefit to clients?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Monitoring and review – finally, you should plan to carry out reviews to ensure that any policy or process changes have been implemented fully and are working as you envisaged; reach out to regulators, industry bodies and interested parties to identify best practice and benchmark progress; look for improvements to existing practice</a:t>
            </a:r>
          </a:p>
        </p:txBody>
      </p:sp>
      <p:sp>
        <p:nvSpPr>
          <p:cNvPr id="4" name="Slide Number Placeholder 3"/>
          <p:cNvSpPr>
            <a:spLocks noGrp="1"/>
          </p:cNvSpPr>
          <p:nvPr>
            <p:ph type="sldNum" sz="quarter" idx="10"/>
          </p:nvPr>
        </p:nvSpPr>
        <p:spPr/>
        <p:txBody>
          <a:bodyPr/>
          <a:lstStyle/>
          <a:p>
            <a:fld id="{F583E5AE-30F5-4696-BF79-2FDA039415AD}" type="slidenum">
              <a:rPr lang="en-GB" smtClean="0"/>
              <a:pPr/>
              <a:t>29</a:t>
            </a:fld>
            <a:endParaRPr lang="en-GB" dirty="0"/>
          </a:p>
        </p:txBody>
      </p:sp>
    </p:spTree>
    <p:extLst>
      <p:ext uri="{BB962C8B-B14F-4D97-AF65-F5344CB8AC3E}">
        <p14:creationId xmlns:p14="http://schemas.microsoft.com/office/powerpoint/2010/main" val="624567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dirty="0"/>
              <a:t>[Ask delegates]</a:t>
            </a:r>
          </a:p>
          <a:p>
            <a:r>
              <a:rPr lang="en-GB" b="1" dirty="0"/>
              <a:t>What is MiFID II?</a:t>
            </a:r>
          </a:p>
          <a:p>
            <a:endParaRPr lang="en-GB" dirty="0"/>
          </a:p>
          <a:p>
            <a:r>
              <a:rPr lang="en-GB" dirty="0"/>
              <a:t>[Canvass opinion and lead a brief discussion first.]</a:t>
            </a:r>
            <a:endParaRPr lang="en-GB" baseline="0" dirty="0"/>
          </a:p>
          <a:p>
            <a:endParaRPr lang="en-GB" dirty="0"/>
          </a:p>
          <a:p>
            <a:r>
              <a:rPr lang="en-GB" dirty="0"/>
              <a:t>The Markets </a:t>
            </a:r>
            <a:r>
              <a:rPr lang="en-GB" sz="1200" b="0" kern="1200" dirty="0">
                <a:solidFill>
                  <a:schemeClr val="tx1"/>
                </a:solidFill>
                <a:effectLst/>
                <a:latin typeface="+mn-lt"/>
                <a:ea typeface="+mn-ea"/>
                <a:cs typeface="+mn-cs"/>
              </a:rPr>
              <a:t>in Financial Instruments Directive II (MiFID II) was introduced following the financial crash:</a:t>
            </a:r>
          </a:p>
          <a:p>
            <a:endParaRPr lang="en-GB" b="0" dirty="0"/>
          </a:p>
          <a:p>
            <a:pPr>
              <a:buAutoNum type="arabicPeriod"/>
            </a:pPr>
            <a:r>
              <a:rPr lang="en-GB" sz="1200" dirty="0"/>
              <a:t>… to increase transparency </a:t>
            </a:r>
          </a:p>
          <a:p>
            <a:pPr>
              <a:buAutoNum type="arabicPeriod"/>
            </a:pPr>
            <a:r>
              <a:rPr lang="en-GB" sz="1200" dirty="0"/>
              <a:t>… to reduce the risk of mis-selling</a:t>
            </a:r>
          </a:p>
          <a:p>
            <a:pPr>
              <a:buAutoNum type="arabicPeriod"/>
            </a:pPr>
            <a:r>
              <a:rPr lang="en-GB" sz="1200" dirty="0"/>
              <a:t>… to improve investor confidence and outcomes</a:t>
            </a:r>
          </a:p>
          <a:p>
            <a:pPr>
              <a:buAutoNum type="arabicPeriod"/>
            </a:pPr>
            <a:r>
              <a:rPr lang="en-GB" sz="1200" dirty="0"/>
              <a:t>… to combat market abuse</a:t>
            </a:r>
          </a:p>
          <a:p>
            <a:endParaRPr lang="en-GB" dirty="0"/>
          </a:p>
          <a:p>
            <a:r>
              <a:rPr lang="en-GB" dirty="0"/>
              <a:t>It comes into effect on 3</a:t>
            </a:r>
            <a:r>
              <a:rPr lang="en-GB" baseline="30000" dirty="0"/>
              <a:t>rd</a:t>
            </a:r>
            <a:r>
              <a:rPr lang="en-GB" dirty="0"/>
              <a:t> January 2018. Let’s look at the key provisions and what this means for us.</a:t>
            </a:r>
          </a:p>
          <a:p>
            <a:endParaRPr lang="en-GB" dirty="0"/>
          </a:p>
          <a:p>
            <a:r>
              <a:rPr lang="en-GB" i="1" dirty="0"/>
              <a:t>[Optional – Give some of the background using the following information]</a:t>
            </a:r>
          </a:p>
          <a:p>
            <a:r>
              <a:rPr lang="en-GB" sz="1200" kern="1200" dirty="0">
                <a:solidFill>
                  <a:schemeClr val="tx1"/>
                </a:solidFill>
                <a:effectLst/>
                <a:latin typeface="+mn-lt"/>
                <a:ea typeface="+mn-ea"/>
                <a:cs typeface="+mn-cs"/>
              </a:rPr>
              <a:t>MiFID I entered into force in 2007. It contributed to more competition and integration for regulated markets and shares. However, the financial crisis and subsequent market developments made clear that the scope of the Directive was no longer appropriate and that investor protection had to be strengthened further.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MiFID II and MiFIR (the Markets in Financial Investments Regulation) accordingly broaden the scope to other financial instruments and trading venues. It extends to market participants and activities not regulated under MiFID I to even out the regulatory playing field. MiFID II and MiFIR aim to reinforce supervisory convergence across the single market.</a:t>
            </a:r>
            <a:endParaRPr lang="en-GB" dirty="0"/>
          </a:p>
        </p:txBody>
      </p:sp>
      <p:sp>
        <p:nvSpPr>
          <p:cNvPr id="4" name="Slide Number Placeholder 3"/>
          <p:cNvSpPr>
            <a:spLocks noGrp="1"/>
          </p:cNvSpPr>
          <p:nvPr>
            <p:ph type="sldNum" sz="quarter" idx="10"/>
          </p:nvPr>
        </p:nvSpPr>
        <p:spPr/>
        <p:txBody>
          <a:bodyPr/>
          <a:lstStyle/>
          <a:p>
            <a:fld id="{F583E5AE-30F5-4696-BF79-2FDA039415AD}" type="slidenum">
              <a:rPr lang="en-GB" smtClean="0"/>
              <a:pPr/>
              <a:t>3</a:t>
            </a:fld>
            <a:endParaRPr lang="en-GB" dirty="0"/>
          </a:p>
        </p:txBody>
      </p:sp>
      <p:pic>
        <p:nvPicPr>
          <p:cNvPr id="5" name="Picture 4" descr="speak emoji.png"/>
          <p:cNvPicPr>
            <a:picLocks noChangeAspect="1"/>
          </p:cNvPicPr>
          <p:nvPr/>
        </p:nvPicPr>
        <p:blipFill>
          <a:blip r:embed="rId3"/>
          <a:stretch>
            <a:fillRect/>
          </a:stretch>
        </p:blipFill>
        <p:spPr>
          <a:xfrm>
            <a:off x="323789" y="4419600"/>
            <a:ext cx="438211" cy="333422"/>
          </a:xfrm>
          <a:prstGeom prst="rect">
            <a:avLst/>
          </a:prstGeom>
        </p:spPr>
      </p:pic>
    </p:spTree>
    <p:extLst>
      <p:ext uri="{BB962C8B-B14F-4D97-AF65-F5344CB8AC3E}">
        <p14:creationId xmlns:p14="http://schemas.microsoft.com/office/powerpoint/2010/main" val="10026812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GB" dirty="0"/>
              <a:t>Optional:</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Split delegates into groups, arranged by business unit, department, functions, as required</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[Discuss or begin planning first/next steps in implementing MiFID II. Use the time to discuss specific implications of MiFID II on your specific business area.]</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[Allow 15 mins]</a:t>
            </a:r>
            <a:endParaRPr lang="en-US" dirty="0"/>
          </a:p>
        </p:txBody>
      </p:sp>
      <p:sp>
        <p:nvSpPr>
          <p:cNvPr id="4" name="Slide Number Placeholder 3"/>
          <p:cNvSpPr>
            <a:spLocks noGrp="1"/>
          </p:cNvSpPr>
          <p:nvPr>
            <p:ph type="sldNum" sz="quarter" idx="10"/>
          </p:nvPr>
        </p:nvSpPr>
        <p:spPr/>
        <p:txBody>
          <a:bodyPr/>
          <a:lstStyle/>
          <a:p>
            <a:fld id="{F583E5AE-30F5-4696-BF79-2FDA039415AD}" type="slidenum">
              <a:rPr lang="en-GB" smtClean="0"/>
              <a:pPr/>
              <a:t>30</a:t>
            </a:fld>
            <a:endParaRPr lang="en-GB" dirty="0"/>
          </a:p>
        </p:txBody>
      </p:sp>
      <p:pic>
        <p:nvPicPr>
          <p:cNvPr id="5" name="Picture 4" descr="pen.png"/>
          <p:cNvPicPr>
            <a:picLocks noChangeAspect="1"/>
          </p:cNvPicPr>
          <p:nvPr/>
        </p:nvPicPr>
        <p:blipFill>
          <a:blip r:embed="rId3"/>
          <a:stretch>
            <a:fillRect/>
          </a:stretch>
        </p:blipFill>
        <p:spPr>
          <a:xfrm>
            <a:off x="304736" y="5715000"/>
            <a:ext cx="457264" cy="352474"/>
          </a:xfrm>
          <a:prstGeom prst="rect">
            <a:avLst/>
          </a:prstGeom>
        </p:spPr>
      </p:pic>
    </p:spTree>
    <p:extLst>
      <p:ext uri="{BB962C8B-B14F-4D97-AF65-F5344CB8AC3E}">
        <p14:creationId xmlns:p14="http://schemas.microsoft.com/office/powerpoint/2010/main" val="7422274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GB" dirty="0"/>
              <a:t>Optional:</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Split delegates into groups, arranged by business unit, department, functions, as required</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[Discuss or begin planning first/next steps in implementing MiFID II. Use the time to discuss specific implications of MiFID II on your specific business area.]</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[Allow 15 mins]</a:t>
            </a:r>
            <a:endParaRPr lang="en-US" dirty="0"/>
          </a:p>
        </p:txBody>
      </p:sp>
      <p:sp>
        <p:nvSpPr>
          <p:cNvPr id="4" name="Slide Number Placeholder 3"/>
          <p:cNvSpPr>
            <a:spLocks noGrp="1"/>
          </p:cNvSpPr>
          <p:nvPr>
            <p:ph type="sldNum" sz="quarter" idx="10"/>
          </p:nvPr>
        </p:nvSpPr>
        <p:spPr/>
        <p:txBody>
          <a:bodyPr/>
          <a:lstStyle/>
          <a:p>
            <a:fld id="{F583E5AE-30F5-4696-BF79-2FDA039415AD}" type="slidenum">
              <a:rPr lang="en-GB" smtClean="0"/>
              <a:pPr/>
              <a:t>31</a:t>
            </a:fld>
            <a:endParaRPr lang="en-GB" dirty="0"/>
          </a:p>
        </p:txBody>
      </p:sp>
      <p:pic>
        <p:nvPicPr>
          <p:cNvPr id="5" name="Picture 4" descr="pen.png"/>
          <p:cNvPicPr>
            <a:picLocks noChangeAspect="1"/>
          </p:cNvPicPr>
          <p:nvPr/>
        </p:nvPicPr>
        <p:blipFill>
          <a:blip r:embed="rId3"/>
          <a:stretch>
            <a:fillRect/>
          </a:stretch>
        </p:blipFill>
        <p:spPr>
          <a:xfrm>
            <a:off x="304736" y="5257800"/>
            <a:ext cx="457264" cy="352474"/>
          </a:xfrm>
          <a:prstGeom prst="rect">
            <a:avLst/>
          </a:prstGeom>
        </p:spPr>
      </p:pic>
    </p:spTree>
    <p:extLst>
      <p:ext uri="{BB962C8B-B14F-4D97-AF65-F5344CB8AC3E}">
        <p14:creationId xmlns:p14="http://schemas.microsoft.com/office/powerpoint/2010/main" val="3319954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GB" dirty="0"/>
              <a:t>Optional:</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Split delegates into groups, arranged by business unit, department, functions, as required</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[Discuss or begin planning first/next steps in implementing MiFID II. Use the time to discuss specific implications of MiFID II on your specific business area.]</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[Allow 15 mins]</a:t>
            </a:r>
            <a:endParaRPr lang="en-US" dirty="0"/>
          </a:p>
        </p:txBody>
      </p:sp>
      <p:sp>
        <p:nvSpPr>
          <p:cNvPr id="4" name="Slide Number Placeholder 3"/>
          <p:cNvSpPr>
            <a:spLocks noGrp="1"/>
          </p:cNvSpPr>
          <p:nvPr>
            <p:ph type="sldNum" sz="quarter" idx="10"/>
          </p:nvPr>
        </p:nvSpPr>
        <p:spPr/>
        <p:txBody>
          <a:bodyPr/>
          <a:lstStyle/>
          <a:p>
            <a:fld id="{F583E5AE-30F5-4696-BF79-2FDA039415AD}" type="slidenum">
              <a:rPr lang="en-GB" smtClean="0"/>
              <a:pPr/>
              <a:t>32</a:t>
            </a:fld>
            <a:endParaRPr lang="en-GB" dirty="0"/>
          </a:p>
        </p:txBody>
      </p:sp>
      <p:pic>
        <p:nvPicPr>
          <p:cNvPr id="5" name="Picture 4" descr="pen.png"/>
          <p:cNvPicPr>
            <a:picLocks noChangeAspect="1"/>
          </p:cNvPicPr>
          <p:nvPr/>
        </p:nvPicPr>
        <p:blipFill>
          <a:blip r:embed="rId3"/>
          <a:stretch>
            <a:fillRect/>
          </a:stretch>
        </p:blipFill>
        <p:spPr>
          <a:xfrm>
            <a:off x="304736" y="5257800"/>
            <a:ext cx="457264" cy="352474"/>
          </a:xfrm>
          <a:prstGeom prst="rect">
            <a:avLst/>
          </a:prstGeom>
        </p:spPr>
      </p:pic>
    </p:spTree>
    <p:extLst>
      <p:ext uri="{BB962C8B-B14F-4D97-AF65-F5344CB8AC3E}">
        <p14:creationId xmlns:p14="http://schemas.microsoft.com/office/powerpoint/2010/main" val="41860964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Optional:</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Split delegates into groups, arranged by business unit, department, functions, as required</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[Discuss what the MiFID II rules on investment research will mean for us. Use the time to discuss specific implications of the unbundling of research from execution fees on your specific business area.]</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[Allow 15 mins]</a:t>
            </a:r>
            <a:endParaRPr lang="en-US" dirty="0"/>
          </a:p>
        </p:txBody>
      </p:sp>
      <p:sp>
        <p:nvSpPr>
          <p:cNvPr id="4" name="Slide Number Placeholder 3"/>
          <p:cNvSpPr>
            <a:spLocks noGrp="1"/>
          </p:cNvSpPr>
          <p:nvPr>
            <p:ph type="sldNum" sz="quarter" idx="10"/>
          </p:nvPr>
        </p:nvSpPr>
        <p:spPr/>
        <p:txBody>
          <a:bodyPr/>
          <a:lstStyle/>
          <a:p>
            <a:fld id="{F583E5AE-30F5-4696-BF79-2FDA039415AD}" type="slidenum">
              <a:rPr lang="en-GB" smtClean="0"/>
              <a:pPr/>
              <a:t>33</a:t>
            </a:fld>
            <a:endParaRPr lang="en-GB" dirty="0"/>
          </a:p>
        </p:txBody>
      </p:sp>
    </p:spTree>
    <p:extLst>
      <p:ext uri="{BB962C8B-B14F-4D97-AF65-F5344CB8AC3E}">
        <p14:creationId xmlns:p14="http://schemas.microsoft.com/office/powerpoint/2010/main" val="26988624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you have any questions?</a:t>
            </a:r>
            <a:endParaRPr lang="en-US" dirty="0"/>
          </a:p>
        </p:txBody>
      </p:sp>
      <p:sp>
        <p:nvSpPr>
          <p:cNvPr id="4" name="Slide Number Placeholder 3"/>
          <p:cNvSpPr>
            <a:spLocks noGrp="1"/>
          </p:cNvSpPr>
          <p:nvPr>
            <p:ph type="sldNum" sz="quarter" idx="10"/>
          </p:nvPr>
        </p:nvSpPr>
        <p:spPr/>
        <p:txBody>
          <a:bodyPr/>
          <a:lstStyle/>
          <a:p>
            <a:fld id="{F583E5AE-30F5-4696-BF79-2FDA039415AD}" type="slidenum">
              <a:rPr lang="en-GB" smtClean="0"/>
              <a:pPr/>
              <a:t>34</a:t>
            </a:fld>
            <a:endParaRPr lang="en-GB" dirty="0"/>
          </a:p>
        </p:txBody>
      </p:sp>
    </p:spTree>
    <p:extLst>
      <p:ext uri="{BB962C8B-B14F-4D97-AF65-F5344CB8AC3E}">
        <p14:creationId xmlns:p14="http://schemas.microsoft.com/office/powerpoint/2010/main" val="32773139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You can get more help and information on this issue from these contacts.</a:t>
            </a:r>
          </a:p>
          <a:p>
            <a:endParaRPr lang="en-GB" dirty="0"/>
          </a:p>
          <a:p>
            <a:r>
              <a:rPr lang="en-GB" dirty="0"/>
              <a:t>Or, for a more in-depth look at this topic, access our self-study course.</a:t>
            </a:r>
          </a:p>
        </p:txBody>
      </p:sp>
      <p:sp>
        <p:nvSpPr>
          <p:cNvPr id="4" name="Slide Number Placeholder 3"/>
          <p:cNvSpPr>
            <a:spLocks noGrp="1"/>
          </p:cNvSpPr>
          <p:nvPr>
            <p:ph type="sldNum" sz="quarter" idx="10"/>
          </p:nvPr>
        </p:nvSpPr>
        <p:spPr/>
        <p:txBody>
          <a:bodyPr/>
          <a:lstStyle/>
          <a:p>
            <a:fld id="{F583E5AE-30F5-4696-BF79-2FDA039415AD}" type="slidenum">
              <a:rPr lang="en-GB" smtClean="0"/>
              <a:pPr/>
              <a:t>35</a:t>
            </a:fld>
            <a:endParaRPr lang="en-GB" dirty="0"/>
          </a:p>
        </p:txBody>
      </p:sp>
    </p:spTree>
    <p:extLst>
      <p:ext uri="{BB962C8B-B14F-4D97-AF65-F5344CB8AC3E}">
        <p14:creationId xmlns:p14="http://schemas.microsoft.com/office/powerpoint/2010/main" val="1067203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There are many cases where companies have got it wrong and been fined for failing to act in clients’ best interests, prevent mis-selling or market abuse.</a:t>
            </a:r>
          </a:p>
          <a:p>
            <a:endParaRPr lang="en-GB" dirty="0"/>
          </a:p>
          <a:p>
            <a:r>
              <a:rPr lang="en-GB" dirty="0"/>
              <a:t>Here are some examples of cases that have made the headlines.</a:t>
            </a:r>
          </a:p>
          <a:p>
            <a:endParaRPr lang="en-GB" dirty="0"/>
          </a:p>
          <a:p>
            <a:r>
              <a:rPr lang="en-GB" dirty="0"/>
              <a:t>[As an add-on, discuss other recent cases, if required.]</a:t>
            </a:r>
          </a:p>
          <a:p>
            <a:endParaRPr lang="en-GB" dirty="0"/>
          </a:p>
          <a:p>
            <a:r>
              <a:rPr lang="en-GB" dirty="0"/>
              <a:t>http://www.marketwatch.com/story/sec-doj-charge-seven-with-insider-trading-off-stolen-bank-data-2017-08-16</a:t>
            </a:r>
          </a:p>
          <a:p>
            <a:r>
              <a:rPr lang="en-GB" dirty="0"/>
              <a:t>https://www.fca.org.uk/news/press-releases/fine-former-investment-banker-sharing-confidential-information-whatsapp</a:t>
            </a:r>
          </a:p>
          <a:p>
            <a:r>
              <a:rPr lang="en-GB" dirty="0"/>
              <a:t>https://www.fca.org.uk/ppi/ppi-explained</a:t>
            </a:r>
          </a:p>
          <a:p>
            <a:r>
              <a:rPr lang="en-GB" dirty="0"/>
              <a:t>http://ccpresearchfoundation.com/noticeboard?item=32056-conduct-costs-project-report-2017</a:t>
            </a:r>
          </a:p>
          <a:p>
            <a:r>
              <a:rPr lang="en-GB" dirty="0"/>
              <a:t>http://citywire.co.uk/money/investment-banker-jailed-4-5-years-for-insider-dealing/a908101</a:t>
            </a:r>
          </a:p>
          <a:p>
            <a:r>
              <a:rPr lang="en-GB" dirty="0"/>
              <a:t>https://www.standard.co.uk/business/lloyds-ppi-misselling-bill-rises-to-182bn-a3597606.html</a:t>
            </a:r>
          </a:p>
          <a:p>
            <a:r>
              <a:rPr lang="en-GB" dirty="0"/>
              <a:t>http://www.telegraph.co.uk/finance/newsbysector/banksandfinance/10510228/Lloyds-fined-28m-for-sell-or-be-demoted-incentive-plan.html</a:t>
            </a:r>
          </a:p>
          <a:p>
            <a:endParaRPr lang="en-GB" dirty="0"/>
          </a:p>
        </p:txBody>
      </p:sp>
      <p:sp>
        <p:nvSpPr>
          <p:cNvPr id="4" name="Slide Number Placeholder 3"/>
          <p:cNvSpPr>
            <a:spLocks noGrp="1"/>
          </p:cNvSpPr>
          <p:nvPr>
            <p:ph type="sldNum" sz="quarter" idx="10"/>
          </p:nvPr>
        </p:nvSpPr>
        <p:spPr/>
        <p:txBody>
          <a:bodyPr/>
          <a:lstStyle/>
          <a:p>
            <a:fld id="{F583E5AE-30F5-4696-BF79-2FDA039415AD}" type="slidenum">
              <a:rPr lang="en-GB" smtClean="0"/>
              <a:pPr/>
              <a:t>4</a:t>
            </a:fld>
            <a:endParaRPr lang="en-GB" dirty="0"/>
          </a:p>
        </p:txBody>
      </p:sp>
      <p:pic>
        <p:nvPicPr>
          <p:cNvPr id="5" name="Picture 4" descr="lightbulb.png"/>
          <p:cNvPicPr>
            <a:picLocks noChangeAspect="1"/>
          </p:cNvPicPr>
          <p:nvPr/>
        </p:nvPicPr>
        <p:blipFill>
          <a:blip r:embed="rId3"/>
          <a:stretch>
            <a:fillRect/>
          </a:stretch>
        </p:blipFill>
        <p:spPr>
          <a:xfrm>
            <a:off x="381000" y="5257800"/>
            <a:ext cx="265898" cy="274320"/>
          </a:xfrm>
          <a:prstGeom prst="rect">
            <a:avLst/>
          </a:prstGeom>
        </p:spPr>
      </p:pic>
    </p:spTree>
    <p:extLst>
      <p:ext uri="{BB962C8B-B14F-4D97-AF65-F5344CB8AC3E}">
        <p14:creationId xmlns:p14="http://schemas.microsoft.com/office/powerpoint/2010/main" val="1984808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Let’s</a:t>
            </a:r>
            <a:r>
              <a:rPr lang="en-GB" baseline="0" dirty="0"/>
              <a:t> spend a few minutes identifying what’s new with MiFID II.</a:t>
            </a:r>
          </a:p>
          <a:p>
            <a:endParaRPr lang="en-GB" baseline="0" dirty="0"/>
          </a:p>
          <a:p>
            <a:r>
              <a:rPr lang="en-GB" baseline="0" dirty="0"/>
              <a:t>[Allow delegates time to consider this, introducing ideas if required]</a:t>
            </a:r>
          </a:p>
          <a:p>
            <a:endParaRPr lang="en-GB" baseline="0" dirty="0"/>
          </a:p>
          <a:p>
            <a:r>
              <a:rPr lang="en-GB" baseline="0" dirty="0"/>
              <a:t>A number of new measures have been introduced with MiFID II, including:</a:t>
            </a:r>
          </a:p>
          <a:p>
            <a:endParaRPr lang="en-GB" baseline="0" dirty="0"/>
          </a:p>
          <a:p>
            <a:pPr marL="171450" indent="-171450">
              <a:buFont typeface="Arial" panose="020B0604020202020204" pitchFamily="34" charset="0"/>
              <a:buChar char="•"/>
            </a:pPr>
            <a:r>
              <a:rPr lang="en-GB" baseline="0" dirty="0"/>
              <a:t>Tighter product governance regime</a:t>
            </a:r>
          </a:p>
          <a:p>
            <a:pPr marL="171450" indent="-171450">
              <a:buFont typeface="Arial" panose="020B0604020202020204" pitchFamily="34" charset="0"/>
              <a:buChar char="•"/>
            </a:pPr>
            <a:r>
              <a:rPr lang="en-GB" baseline="0" dirty="0"/>
              <a:t>Suitability and appropriateness tests</a:t>
            </a:r>
          </a:p>
          <a:p>
            <a:pPr marL="171450" indent="-171450">
              <a:buFont typeface="Arial" panose="020B0604020202020204" pitchFamily="34" charset="0"/>
              <a:buChar char="•"/>
            </a:pPr>
            <a:r>
              <a:rPr lang="en-GB" baseline="0" dirty="0"/>
              <a:t>Client categorisation</a:t>
            </a:r>
          </a:p>
          <a:p>
            <a:pPr marL="171450" indent="-171450">
              <a:buFont typeface="Arial" panose="020B0604020202020204" pitchFamily="34" charset="0"/>
              <a:buChar char="•"/>
            </a:pPr>
            <a:r>
              <a:rPr lang="en-GB" baseline="0" dirty="0"/>
              <a:t>New rules on inducements, so-called ‘soft commissions’ and the unbundling of investment research from execution</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i="1" baseline="0" dirty="0"/>
              <a:t>While there isn’t a total ban on commissions relating to third parties, we are obliged to disclose any such commissions upfront to clients and pass on any benefits.</a:t>
            </a:r>
          </a:p>
          <a:p>
            <a:pPr marL="0" indent="0">
              <a:buFont typeface="Arial" panose="020B0604020202020204" pitchFamily="34" charset="0"/>
              <a:buNone/>
            </a:pPr>
            <a:endParaRPr lang="en-GB" i="1" baseline="0" dirty="0"/>
          </a:p>
          <a:p>
            <a:pPr marL="0" indent="0">
              <a:buFont typeface="Arial" panose="020B0604020202020204" pitchFamily="34" charset="0"/>
              <a:buNone/>
            </a:pPr>
            <a:r>
              <a:rPr lang="en-GB" i="1" baseline="0" dirty="0"/>
              <a:t>There must also be greater supervision and oversight of firms engaging in high-frequency algorithmic trading (HFAT).</a:t>
            </a:r>
          </a:p>
        </p:txBody>
      </p:sp>
      <p:sp>
        <p:nvSpPr>
          <p:cNvPr id="4" name="Slide Number Placeholder 3"/>
          <p:cNvSpPr>
            <a:spLocks noGrp="1"/>
          </p:cNvSpPr>
          <p:nvPr>
            <p:ph type="sldNum" sz="quarter" idx="10"/>
          </p:nvPr>
        </p:nvSpPr>
        <p:spPr/>
        <p:txBody>
          <a:bodyPr/>
          <a:lstStyle/>
          <a:p>
            <a:fld id="{F583E5AE-30F5-4696-BF79-2FDA039415AD}" type="slidenum">
              <a:rPr lang="en-GB" smtClean="0"/>
              <a:pPr/>
              <a:t>5</a:t>
            </a:fld>
            <a:endParaRPr lang="en-GB" dirty="0"/>
          </a:p>
        </p:txBody>
      </p:sp>
    </p:spTree>
    <p:extLst>
      <p:ext uri="{BB962C8B-B14F-4D97-AF65-F5344CB8AC3E}">
        <p14:creationId xmlns:p14="http://schemas.microsoft.com/office/powerpoint/2010/main" val="739073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MIFID II also strengthens the existing regime to combat money laundering and terrorist financing.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Here are some of the changes that have been introduced as a result: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171450" indent="-171450">
              <a:buFont typeface="Arial" panose="020B0604020202020204" pitchFamily="34" charset="0"/>
              <a:buChar char="•"/>
            </a:pPr>
            <a:r>
              <a:rPr lang="en-GB" dirty="0"/>
              <a:t>Best execution – we are obliged to take all sufficient steps to deliver the best results for our clients</a:t>
            </a:r>
          </a:p>
          <a:p>
            <a:pPr marL="171450" indent="-171450">
              <a:buFont typeface="Arial" panose="020B0604020202020204" pitchFamily="34" charset="0"/>
              <a:buChar char="•"/>
            </a:pPr>
            <a:r>
              <a:rPr lang="en-GB" dirty="0"/>
              <a:t>More record keeping – we are required to keep more records than ever before</a:t>
            </a:r>
          </a:p>
          <a:p>
            <a:pPr marL="171450" indent="-171450">
              <a:buFont typeface="Arial" panose="020B0604020202020204" pitchFamily="34" charset="0"/>
              <a:buChar char="•"/>
            </a:pPr>
            <a:r>
              <a:rPr lang="en-GB" dirty="0"/>
              <a:t>Enhanced reporting regime, with pre- and post-trade disclosures</a:t>
            </a:r>
          </a:p>
          <a:p>
            <a:pPr marL="171450" indent="-171450">
              <a:buFont typeface="Arial" panose="020B0604020202020204" pitchFamily="34" charset="0"/>
              <a:buChar char="•"/>
            </a:pPr>
            <a:r>
              <a:rPr lang="en-GB" dirty="0"/>
              <a:t>Conflicts of interest – being more proactive and using client disclosures instead as a last resort</a:t>
            </a:r>
          </a:p>
          <a:p>
            <a:pPr marL="0" indent="0">
              <a:buFont typeface="Arial" panose="020B0604020202020204" pitchFamily="34" charset="0"/>
              <a:buNone/>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Let’s take a closer look…</a:t>
            </a:r>
          </a:p>
        </p:txBody>
      </p:sp>
      <p:sp>
        <p:nvSpPr>
          <p:cNvPr id="4" name="Slide Number Placeholder 3"/>
          <p:cNvSpPr>
            <a:spLocks noGrp="1"/>
          </p:cNvSpPr>
          <p:nvPr>
            <p:ph type="sldNum" sz="quarter" idx="10"/>
          </p:nvPr>
        </p:nvSpPr>
        <p:spPr/>
        <p:txBody>
          <a:bodyPr/>
          <a:lstStyle/>
          <a:p>
            <a:fld id="{F583E5AE-30F5-4696-BF79-2FDA039415AD}" type="slidenum">
              <a:rPr lang="en-GB" smtClean="0"/>
              <a:pPr/>
              <a:t>6</a:t>
            </a:fld>
            <a:endParaRPr lang="en-GB" dirty="0"/>
          </a:p>
        </p:txBody>
      </p:sp>
    </p:spTree>
    <p:extLst>
      <p:ext uri="{BB962C8B-B14F-4D97-AF65-F5344CB8AC3E}">
        <p14:creationId xmlns:p14="http://schemas.microsoft.com/office/powerpoint/2010/main" val="2503307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sz="1200" b="1" kern="1200" dirty="0">
                <a:solidFill>
                  <a:schemeClr val="tx1"/>
                </a:solidFill>
                <a:effectLst/>
                <a:latin typeface="+mn-lt"/>
                <a:ea typeface="+mn-ea"/>
                <a:cs typeface="+mn-cs"/>
              </a:rPr>
              <a:t>Product governance and intervention</a:t>
            </a:r>
          </a:p>
          <a:p>
            <a:endParaRPr lang="en-GB" sz="1200" kern="1200" dirty="0">
              <a:solidFill>
                <a:schemeClr val="tx1"/>
              </a:solidFill>
              <a:effectLst/>
              <a:latin typeface="+mn-lt"/>
              <a:ea typeface="+mn-ea"/>
              <a:cs typeface="+mn-cs"/>
            </a:endParaRPr>
          </a:p>
          <a:p>
            <a:r>
              <a:rPr lang="en-GB" dirty="0"/>
              <a:t>MiFID II introduces a new product governance regime covering the way that financial products, services and activities are manufactured and distributed across the EU.</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will have implications for product manufacturers and product distributors. What do you already know about this?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[Canvass opinions on this to gauge understanding, if required.]</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Product manufacturers </a:t>
            </a:r>
            <a:r>
              <a:rPr lang="en-GB" sz="1200" kern="1200" dirty="0">
                <a:solidFill>
                  <a:schemeClr val="tx1"/>
                </a:solidFill>
                <a:effectLst/>
                <a:latin typeface="+mn-lt"/>
                <a:ea typeface="+mn-ea"/>
                <a:cs typeface="+mn-cs"/>
              </a:rPr>
              <a:t>must have a product approval process which ensures that:</a:t>
            </a:r>
          </a:p>
          <a:p>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dirty="0"/>
              <a:t>Products they design meet the needs of an identified target market of end client prior to distribution and any risks are assessed</a:t>
            </a:r>
          </a:p>
          <a:p>
            <a:pPr marL="171450" indent="-171450">
              <a:buFont typeface="Arial" panose="020B0604020202020204" pitchFamily="34" charset="0"/>
              <a:buChar char="•"/>
            </a:pPr>
            <a:r>
              <a:rPr lang="en-GB" dirty="0"/>
              <a:t>Their distribution strategy is compatible with the target market</a:t>
            </a:r>
          </a:p>
          <a:p>
            <a:pPr marL="171450" indent="-171450">
              <a:buFont typeface="Arial" panose="020B0604020202020204" pitchFamily="34" charset="0"/>
              <a:buChar char="•"/>
            </a:pPr>
            <a:r>
              <a:rPr lang="en-GB" dirty="0"/>
              <a:t>Steps are taken to ensure the financial instruments are delivered to the target market</a:t>
            </a:r>
          </a:p>
          <a:p>
            <a:endParaRPr lang="en-GB" sz="1200" kern="1200" dirty="0">
              <a:solidFill>
                <a:schemeClr val="tx1"/>
              </a:solidFill>
              <a:effectLst/>
              <a:latin typeface="+mn-lt"/>
              <a:ea typeface="+mn-ea"/>
              <a:cs typeface="+mn-cs"/>
            </a:endParaRPr>
          </a:p>
          <a:p>
            <a:r>
              <a:rPr lang="en-GB" i="1" dirty="0"/>
              <a:t>They must make this information available to distributors so they can in turn can meet their responsibilities.</a:t>
            </a:r>
          </a:p>
          <a:p>
            <a:endParaRPr lang="en-GB" dirty="0"/>
          </a:p>
          <a:p>
            <a:r>
              <a:rPr lang="en-GB" b="1" dirty="0"/>
              <a:t>Product distributors </a:t>
            </a:r>
            <a:r>
              <a:rPr lang="en-GB" dirty="0"/>
              <a:t>must use this information to verify that products are:</a:t>
            </a:r>
          </a:p>
          <a:p>
            <a:endParaRPr lang="en-GB" dirty="0"/>
          </a:p>
          <a:p>
            <a:pPr marL="171450" indent="-171450">
              <a:buFont typeface="Arial" panose="020B0604020202020204" pitchFamily="34" charset="0"/>
              <a:buChar char="•"/>
            </a:pPr>
            <a:r>
              <a:rPr lang="en-GB" dirty="0"/>
              <a:t>Compatible with clients’ stated needs</a:t>
            </a:r>
          </a:p>
          <a:p>
            <a:pPr marL="171450" indent="-171450">
              <a:buFont typeface="Arial" panose="020B0604020202020204" pitchFamily="34" charset="0"/>
              <a:buChar char="•"/>
            </a:pPr>
            <a:r>
              <a:rPr lang="en-GB" dirty="0"/>
              <a:t>Only offered or recommended if this is in clients’ best interests</a:t>
            </a:r>
          </a:p>
          <a:p>
            <a:endParaRPr lang="en-GB" dirty="0"/>
          </a:p>
          <a:p>
            <a:endParaRPr lang="en-GB" dirty="0"/>
          </a:p>
        </p:txBody>
      </p:sp>
      <p:sp>
        <p:nvSpPr>
          <p:cNvPr id="4" name="Slide Number Placeholder 3"/>
          <p:cNvSpPr>
            <a:spLocks noGrp="1"/>
          </p:cNvSpPr>
          <p:nvPr>
            <p:ph type="sldNum" sz="quarter" idx="10"/>
          </p:nvPr>
        </p:nvSpPr>
        <p:spPr/>
        <p:txBody>
          <a:bodyPr/>
          <a:lstStyle/>
          <a:p>
            <a:fld id="{F583E5AE-30F5-4696-BF79-2FDA039415AD}" type="slidenum">
              <a:rPr lang="en-GB" smtClean="0"/>
              <a:pPr/>
              <a:t>7</a:t>
            </a:fld>
            <a:endParaRPr lang="en-GB" dirty="0"/>
          </a:p>
        </p:txBody>
      </p:sp>
      <p:pic>
        <p:nvPicPr>
          <p:cNvPr id="5" name="Picture 4" descr="speak emoji.png"/>
          <p:cNvPicPr>
            <a:picLocks noChangeAspect="1"/>
          </p:cNvPicPr>
          <p:nvPr/>
        </p:nvPicPr>
        <p:blipFill>
          <a:blip r:embed="rId3"/>
          <a:stretch>
            <a:fillRect/>
          </a:stretch>
        </p:blipFill>
        <p:spPr>
          <a:xfrm>
            <a:off x="323789" y="4419600"/>
            <a:ext cx="438211" cy="333422"/>
          </a:xfrm>
          <a:prstGeom prst="rect">
            <a:avLst/>
          </a:prstGeom>
        </p:spPr>
      </p:pic>
      <p:pic>
        <p:nvPicPr>
          <p:cNvPr id="6" name="Picture 5" descr="pen.png"/>
          <p:cNvPicPr>
            <a:picLocks noChangeAspect="1"/>
          </p:cNvPicPr>
          <p:nvPr/>
        </p:nvPicPr>
        <p:blipFill>
          <a:blip r:embed="rId4"/>
          <a:stretch>
            <a:fillRect/>
          </a:stretch>
        </p:blipFill>
        <p:spPr>
          <a:xfrm>
            <a:off x="304736" y="5715000"/>
            <a:ext cx="457264" cy="352474"/>
          </a:xfrm>
          <a:prstGeom prst="rect">
            <a:avLst/>
          </a:prstGeom>
        </p:spPr>
      </p:pic>
    </p:spTree>
    <p:extLst>
      <p:ext uri="{BB962C8B-B14F-4D97-AF65-F5344CB8AC3E}">
        <p14:creationId xmlns:p14="http://schemas.microsoft.com/office/powerpoint/2010/main" val="3209978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Take a look at this statement and decide whether it is a violation or not.</a:t>
            </a:r>
          </a:p>
          <a:p>
            <a:endParaRPr lang="en-GB" dirty="0"/>
          </a:p>
          <a:p>
            <a:r>
              <a:rPr lang="en-GB" dirty="0"/>
              <a:t>[Allow for thinking time before</a:t>
            </a:r>
            <a:r>
              <a:rPr lang="en-GB" baseline="0" dirty="0"/>
              <a:t> clicking next]</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Under MiFID II, product manufacturers are obliged to assess the compatibility of products, services and operations with their client base, assess the potential target market, and any risks when new products are introduced.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must also be sufficient control and oversight at board level.</a:t>
            </a:r>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583E5AE-30F5-4696-BF79-2FDA039415AD}" type="slidenum">
              <a:rPr lang="en-GB" smtClean="0"/>
              <a:pPr/>
              <a:t>8</a:t>
            </a:fld>
            <a:endParaRPr lang="en-GB" dirty="0"/>
          </a:p>
        </p:txBody>
      </p:sp>
    </p:spTree>
    <p:extLst>
      <p:ext uri="{BB962C8B-B14F-4D97-AF65-F5344CB8AC3E}">
        <p14:creationId xmlns:p14="http://schemas.microsoft.com/office/powerpoint/2010/main" val="1570540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Take a look at this statement and decide whether it is true or not.</a:t>
            </a:r>
          </a:p>
          <a:p>
            <a:endParaRPr lang="en-GB" dirty="0"/>
          </a:p>
          <a:p>
            <a:r>
              <a:rPr lang="en-GB" dirty="0"/>
              <a:t>[Allow for thinking time before</a:t>
            </a:r>
            <a:r>
              <a:rPr lang="en-GB" baseline="0" dirty="0"/>
              <a:t> clicking next]</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This is </a:t>
            </a:r>
            <a:r>
              <a:rPr lang="en-GB" sz="1200" b="1" kern="1200" dirty="0">
                <a:solidFill>
                  <a:schemeClr val="tx1"/>
                </a:solidFill>
                <a:latin typeface="+mn-lt"/>
                <a:ea typeface="+mn-ea"/>
                <a:cs typeface="+mn-cs"/>
              </a:rPr>
              <a:t>True</a:t>
            </a:r>
            <a:r>
              <a:rPr lang="en-GB" sz="1200" kern="120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Under MiFID II, product distributors must understand the features of financial instruments they recommend, ensure products are only offered to those they are designed and suitable for, based on clients’ stated needs and objectives.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These measures are designed to prevent mis-selling and ensure better investor outcomes.</a:t>
            </a:r>
          </a:p>
        </p:txBody>
      </p:sp>
      <p:sp>
        <p:nvSpPr>
          <p:cNvPr id="4" name="Slide Number Placeholder 3"/>
          <p:cNvSpPr>
            <a:spLocks noGrp="1"/>
          </p:cNvSpPr>
          <p:nvPr>
            <p:ph type="sldNum" sz="quarter" idx="10"/>
          </p:nvPr>
        </p:nvSpPr>
        <p:spPr/>
        <p:txBody>
          <a:bodyPr/>
          <a:lstStyle/>
          <a:p>
            <a:fld id="{F583E5AE-30F5-4696-BF79-2FDA039415AD}" type="slidenum">
              <a:rPr lang="en-GB" smtClean="0"/>
              <a:pPr/>
              <a:t>9</a:t>
            </a:fld>
            <a:endParaRPr lang="en-GB" dirty="0"/>
          </a:p>
        </p:txBody>
      </p:sp>
    </p:spTree>
    <p:extLst>
      <p:ext uri="{BB962C8B-B14F-4D97-AF65-F5344CB8AC3E}">
        <p14:creationId xmlns:p14="http://schemas.microsoft.com/office/powerpoint/2010/main" val="21429684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05933" y="275410"/>
            <a:ext cx="8717833" cy="1018444"/>
          </a:xfrm>
        </p:spPr>
        <p:txBody>
          <a:bodyPr/>
          <a:lstStyle>
            <a:lvl1pPr algn="ctr">
              <a:defRPr sz="3243">
                <a:solidFill>
                  <a:srgbClr val="FFFFFF"/>
                </a:solidFill>
              </a:defRPr>
            </a:lvl1pPr>
          </a:lstStyle>
          <a:p>
            <a:pPr lvl="0"/>
            <a:r>
              <a:rPr lang="en-US" altLang="en-US" noProof="0"/>
              <a:t>Click to edit Master title style</a:t>
            </a:r>
          </a:p>
        </p:txBody>
      </p:sp>
      <p:sp>
        <p:nvSpPr>
          <p:cNvPr id="4099" name="Rectangle 3"/>
          <p:cNvSpPr>
            <a:spLocks noGrp="1" noChangeArrowheads="1"/>
          </p:cNvSpPr>
          <p:nvPr>
            <p:ph type="subTitle" idx="1"/>
          </p:nvPr>
        </p:nvSpPr>
        <p:spPr>
          <a:xfrm>
            <a:off x="205933" y="5232793"/>
            <a:ext cx="8717833" cy="887911"/>
          </a:xfrm>
        </p:spPr>
        <p:txBody>
          <a:bodyPr/>
          <a:lstStyle>
            <a:lvl1pPr marL="0" indent="0" algn="ctr">
              <a:buFontTx/>
              <a:buNone/>
              <a:defRPr sz="2522">
                <a:solidFill>
                  <a:srgbClr val="FFFFFF"/>
                </a:solidFill>
              </a:defRPr>
            </a:lvl1pPr>
          </a:lstStyle>
          <a:p>
            <a:pPr lvl="0"/>
            <a:r>
              <a:rPr lang="en-US" altLang="en-US" noProof="0"/>
              <a:t>Click to edit Master subtitle style</a:t>
            </a:r>
          </a:p>
        </p:txBody>
      </p:sp>
      <p:sp>
        <p:nvSpPr>
          <p:cNvPr id="4100" name="Rectangle 4"/>
          <p:cNvSpPr>
            <a:spLocks noGrp="1" noChangeArrowheads="1"/>
          </p:cNvSpPr>
          <p:nvPr>
            <p:ph type="dt" sz="half" idx="2"/>
          </p:nvPr>
        </p:nvSpPr>
        <p:spPr>
          <a:xfrm>
            <a:off x="686443" y="6472139"/>
            <a:ext cx="1904881" cy="233812"/>
          </a:xfrm>
        </p:spPr>
        <p:txBody>
          <a:bodyPr/>
          <a:lstStyle>
            <a:lvl1pPr>
              <a:defRPr sz="1441"/>
            </a:lvl1pPr>
          </a:lstStyle>
          <a:p>
            <a:fld id="{1F7930D8-A96F-4056-BE95-15829F47072F}" type="datetimeFigureOut">
              <a:rPr lang="en-GB" smtClean="0"/>
              <a:pPr/>
              <a:t>06/10/2017</a:t>
            </a:fld>
            <a:endParaRPr lang="en-GB" dirty="0"/>
          </a:p>
        </p:txBody>
      </p:sp>
      <p:sp>
        <p:nvSpPr>
          <p:cNvPr id="4101" name="Rectangle 5"/>
          <p:cNvSpPr>
            <a:spLocks noGrp="1" noChangeArrowheads="1"/>
          </p:cNvSpPr>
          <p:nvPr>
            <p:ph type="ftr" sz="quarter" idx="3"/>
          </p:nvPr>
        </p:nvSpPr>
        <p:spPr>
          <a:xfrm>
            <a:off x="3124748" y="6472139"/>
            <a:ext cx="2894504" cy="233812"/>
          </a:xfrm>
        </p:spPr>
        <p:txBody>
          <a:bodyPr/>
          <a:lstStyle>
            <a:lvl1pPr>
              <a:defRPr sz="1441"/>
            </a:lvl1pPr>
          </a:lstStyle>
          <a:p>
            <a:endParaRPr lang="en-GB" dirty="0"/>
          </a:p>
        </p:txBody>
      </p:sp>
      <p:sp>
        <p:nvSpPr>
          <p:cNvPr id="4102" name="Rectangle 6"/>
          <p:cNvSpPr>
            <a:spLocks noGrp="1" noChangeArrowheads="1"/>
          </p:cNvSpPr>
          <p:nvPr>
            <p:ph type="sldNum" sz="quarter" idx="4"/>
          </p:nvPr>
        </p:nvSpPr>
        <p:spPr>
          <a:xfrm>
            <a:off x="6552676" y="6472139"/>
            <a:ext cx="1904881" cy="233812"/>
          </a:xfrm>
        </p:spPr>
        <p:txBody>
          <a:bodyPr/>
          <a:lstStyle>
            <a:lvl1pPr>
              <a:defRPr sz="1441"/>
            </a:lvl1pPr>
          </a:lstStyle>
          <a:p>
            <a:fld id="{C0065A6F-23D4-49E1-8877-BB962BD77FF5}" type="slidenum">
              <a:rPr lang="en-GB" smtClean="0"/>
              <a:pPr/>
              <a:t>‹#›</a:t>
            </a:fld>
            <a:endParaRPr lang="en-GB" dirty="0"/>
          </a:p>
        </p:txBody>
      </p:sp>
    </p:spTree>
    <p:extLst>
      <p:ext uri="{BB962C8B-B14F-4D97-AF65-F5344CB8AC3E}">
        <p14:creationId xmlns:p14="http://schemas.microsoft.com/office/powerpoint/2010/main" val="850667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F7930D8-A96F-4056-BE95-15829F47072F}" type="datetimeFigureOut">
              <a:rPr lang="en-GB" smtClean="0"/>
              <a:pPr/>
              <a:t>06/10/2017</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C0065A6F-23D4-49E1-8877-BB962BD77FF5}" type="slidenum">
              <a:rPr lang="en-GB" smtClean="0"/>
              <a:pPr/>
              <a:t>‹#›</a:t>
            </a:fld>
            <a:endParaRPr lang="en-GB" dirty="0"/>
          </a:p>
        </p:txBody>
      </p:sp>
    </p:spTree>
    <p:extLst>
      <p:ext uri="{BB962C8B-B14F-4D97-AF65-F5344CB8AC3E}">
        <p14:creationId xmlns:p14="http://schemas.microsoft.com/office/powerpoint/2010/main" val="2108168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39013" y="68853"/>
            <a:ext cx="1853398" cy="63344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78820" y="68853"/>
            <a:ext cx="5422904" cy="63344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F7930D8-A96F-4056-BE95-15829F47072F}" type="datetimeFigureOut">
              <a:rPr lang="en-GB" smtClean="0"/>
              <a:pPr/>
              <a:t>06/10/2017</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C0065A6F-23D4-49E1-8877-BB962BD77FF5}" type="slidenum">
              <a:rPr lang="en-GB" smtClean="0"/>
              <a:pPr/>
              <a:t>‹#›</a:t>
            </a:fld>
            <a:endParaRPr lang="en-GB" dirty="0"/>
          </a:p>
        </p:txBody>
      </p:sp>
    </p:spTree>
    <p:extLst>
      <p:ext uri="{BB962C8B-B14F-4D97-AF65-F5344CB8AC3E}">
        <p14:creationId xmlns:p14="http://schemas.microsoft.com/office/powerpoint/2010/main" val="315780521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F7930D8-A96F-4056-BE95-15829F47072F}" type="datetimeFigureOut">
              <a:rPr lang="en-GB" smtClean="0"/>
              <a:pPr/>
              <a:t>06/10/2017</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C0065A6F-23D4-49E1-8877-BB962BD77FF5}" type="slidenum">
              <a:rPr lang="en-GB" smtClean="0"/>
              <a:pPr/>
              <a:t>‹#›</a:t>
            </a:fld>
            <a:endParaRPr lang="en-GB" dirty="0"/>
          </a:p>
        </p:txBody>
      </p:sp>
    </p:spTree>
    <p:extLst>
      <p:ext uri="{BB962C8B-B14F-4D97-AF65-F5344CB8AC3E}">
        <p14:creationId xmlns:p14="http://schemas.microsoft.com/office/powerpoint/2010/main" val="2761381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520" y="1709838"/>
            <a:ext cx="7886951" cy="2853077"/>
          </a:xfrm>
        </p:spPr>
        <p:txBody>
          <a:bodyPr anchor="b"/>
          <a:lstStyle>
            <a:lvl1pPr>
              <a:defRPr sz="5405"/>
            </a:lvl1pPr>
          </a:lstStyle>
          <a:p>
            <a:r>
              <a:rPr lang="en-US"/>
              <a:t>Click to edit Master title style</a:t>
            </a:r>
          </a:p>
        </p:txBody>
      </p:sp>
      <p:sp>
        <p:nvSpPr>
          <p:cNvPr id="3" name="Text Placeholder 2"/>
          <p:cNvSpPr>
            <a:spLocks noGrp="1"/>
          </p:cNvSpPr>
          <p:nvPr>
            <p:ph type="body" idx="1"/>
          </p:nvPr>
        </p:nvSpPr>
        <p:spPr>
          <a:xfrm>
            <a:off x="623520" y="4590169"/>
            <a:ext cx="7886951" cy="1498978"/>
          </a:xfrm>
        </p:spPr>
        <p:txBody>
          <a:bodyPr/>
          <a:lstStyle>
            <a:lvl1pPr marL="0" indent="0">
              <a:buNone/>
              <a:defRPr sz="2162"/>
            </a:lvl1pPr>
            <a:lvl2pPr marL="411846" indent="0">
              <a:buNone/>
              <a:defRPr sz="1802"/>
            </a:lvl2pPr>
            <a:lvl3pPr marL="823692" indent="0">
              <a:buNone/>
              <a:defRPr sz="1621"/>
            </a:lvl3pPr>
            <a:lvl4pPr marL="1235537" indent="0">
              <a:buNone/>
              <a:defRPr sz="1441"/>
            </a:lvl4pPr>
            <a:lvl5pPr marL="1647383" indent="0">
              <a:buNone/>
              <a:defRPr sz="1441"/>
            </a:lvl5pPr>
            <a:lvl6pPr marL="2059229" indent="0">
              <a:buNone/>
              <a:defRPr sz="1441"/>
            </a:lvl6pPr>
            <a:lvl7pPr marL="2471075" indent="0">
              <a:buNone/>
              <a:defRPr sz="1441"/>
            </a:lvl7pPr>
            <a:lvl8pPr marL="2882920" indent="0">
              <a:buNone/>
              <a:defRPr sz="1441"/>
            </a:lvl8pPr>
            <a:lvl9pPr marL="3294766" indent="0">
              <a:buNone/>
              <a:defRPr sz="1441"/>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fld id="{1F7930D8-A96F-4056-BE95-15829F47072F}" type="datetimeFigureOut">
              <a:rPr lang="en-GB" smtClean="0"/>
              <a:pPr/>
              <a:t>06/10/2017</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C0065A6F-23D4-49E1-8877-BB962BD77FF5}" type="slidenum">
              <a:rPr lang="en-GB" smtClean="0"/>
              <a:pPr/>
              <a:t>‹#›</a:t>
            </a:fld>
            <a:endParaRPr lang="en-GB" dirty="0"/>
          </a:p>
        </p:txBody>
      </p:sp>
    </p:spTree>
    <p:extLst>
      <p:ext uri="{BB962C8B-B14F-4D97-AF65-F5344CB8AC3E}">
        <p14:creationId xmlns:p14="http://schemas.microsoft.com/office/powerpoint/2010/main" val="154191491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78820" y="1239346"/>
            <a:ext cx="3638151" cy="51639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54260" y="1239346"/>
            <a:ext cx="3638151" cy="51639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1F7930D8-A96F-4056-BE95-15829F47072F}" type="datetimeFigureOut">
              <a:rPr lang="en-GB" smtClean="0"/>
              <a:pPr/>
              <a:t>06/10/2017</a:t>
            </a:fld>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C0065A6F-23D4-49E1-8877-BB962BD77FF5}" type="slidenum">
              <a:rPr lang="en-GB" smtClean="0"/>
              <a:pPr/>
              <a:t>‹#›</a:t>
            </a:fld>
            <a:endParaRPr lang="en-GB" dirty="0"/>
          </a:p>
        </p:txBody>
      </p:sp>
    </p:spTree>
    <p:extLst>
      <p:ext uri="{BB962C8B-B14F-4D97-AF65-F5344CB8AC3E}">
        <p14:creationId xmlns:p14="http://schemas.microsoft.com/office/powerpoint/2010/main" val="2377443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240" y="365780"/>
            <a:ext cx="7886951" cy="1325411"/>
          </a:xfrm>
        </p:spPr>
        <p:txBody>
          <a:bodyPr/>
          <a:lstStyle/>
          <a:p>
            <a:r>
              <a:rPr lang="en-US"/>
              <a:t>Click to edit Master title style</a:t>
            </a:r>
          </a:p>
        </p:txBody>
      </p:sp>
      <p:sp>
        <p:nvSpPr>
          <p:cNvPr id="3" name="Text Placeholder 2"/>
          <p:cNvSpPr>
            <a:spLocks noGrp="1"/>
          </p:cNvSpPr>
          <p:nvPr>
            <p:ph type="body" idx="1"/>
          </p:nvPr>
        </p:nvSpPr>
        <p:spPr>
          <a:xfrm>
            <a:off x="629240" y="1681150"/>
            <a:ext cx="3868396" cy="823362"/>
          </a:xfrm>
        </p:spPr>
        <p:txBody>
          <a:bodyPr anchor="b"/>
          <a:lstStyle>
            <a:lvl1pPr marL="0" indent="0">
              <a:buNone/>
              <a:defRPr sz="2162" b="1"/>
            </a:lvl1pPr>
            <a:lvl2pPr marL="411846" indent="0">
              <a:buNone/>
              <a:defRPr sz="1802" b="1"/>
            </a:lvl2pPr>
            <a:lvl3pPr marL="823692" indent="0">
              <a:buNone/>
              <a:defRPr sz="1621" b="1"/>
            </a:lvl3pPr>
            <a:lvl4pPr marL="1235537" indent="0">
              <a:buNone/>
              <a:defRPr sz="1441" b="1"/>
            </a:lvl4pPr>
            <a:lvl5pPr marL="1647383" indent="0">
              <a:buNone/>
              <a:defRPr sz="1441" b="1"/>
            </a:lvl5pPr>
            <a:lvl6pPr marL="2059229" indent="0">
              <a:buNone/>
              <a:defRPr sz="1441" b="1"/>
            </a:lvl6pPr>
            <a:lvl7pPr marL="2471075" indent="0">
              <a:buNone/>
              <a:defRPr sz="1441" b="1"/>
            </a:lvl7pPr>
            <a:lvl8pPr marL="2882920" indent="0">
              <a:buNone/>
              <a:defRPr sz="1441" b="1"/>
            </a:lvl8pPr>
            <a:lvl9pPr marL="3294766" indent="0">
              <a:buNone/>
              <a:defRPr sz="1441" b="1"/>
            </a:lvl9pPr>
          </a:lstStyle>
          <a:p>
            <a:pPr lvl="0"/>
            <a:r>
              <a:rPr lang="en-US"/>
              <a:t>Edit Master text styles</a:t>
            </a:r>
          </a:p>
        </p:txBody>
      </p:sp>
      <p:sp>
        <p:nvSpPr>
          <p:cNvPr id="4" name="Content Placeholder 3"/>
          <p:cNvSpPr>
            <a:spLocks noGrp="1"/>
          </p:cNvSpPr>
          <p:nvPr>
            <p:ph sz="half" idx="2"/>
          </p:nvPr>
        </p:nvSpPr>
        <p:spPr>
          <a:xfrm>
            <a:off x="629240" y="2504511"/>
            <a:ext cx="3868396" cy="36850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204" y="1681150"/>
            <a:ext cx="3886987" cy="823362"/>
          </a:xfrm>
        </p:spPr>
        <p:txBody>
          <a:bodyPr anchor="b"/>
          <a:lstStyle>
            <a:lvl1pPr marL="0" indent="0">
              <a:buNone/>
              <a:defRPr sz="2162" b="1"/>
            </a:lvl1pPr>
            <a:lvl2pPr marL="411846" indent="0">
              <a:buNone/>
              <a:defRPr sz="1802" b="1"/>
            </a:lvl2pPr>
            <a:lvl3pPr marL="823692" indent="0">
              <a:buNone/>
              <a:defRPr sz="1621" b="1"/>
            </a:lvl3pPr>
            <a:lvl4pPr marL="1235537" indent="0">
              <a:buNone/>
              <a:defRPr sz="1441" b="1"/>
            </a:lvl4pPr>
            <a:lvl5pPr marL="1647383" indent="0">
              <a:buNone/>
              <a:defRPr sz="1441" b="1"/>
            </a:lvl5pPr>
            <a:lvl6pPr marL="2059229" indent="0">
              <a:buNone/>
              <a:defRPr sz="1441" b="1"/>
            </a:lvl6pPr>
            <a:lvl7pPr marL="2471075" indent="0">
              <a:buNone/>
              <a:defRPr sz="1441" b="1"/>
            </a:lvl7pPr>
            <a:lvl8pPr marL="2882920" indent="0">
              <a:buNone/>
              <a:defRPr sz="1441" b="1"/>
            </a:lvl8pPr>
            <a:lvl9pPr marL="3294766" indent="0">
              <a:buNone/>
              <a:defRPr sz="1441" b="1"/>
            </a:lvl9pPr>
          </a:lstStyle>
          <a:p>
            <a:pPr lvl="0"/>
            <a:r>
              <a:rPr lang="en-US"/>
              <a:t>Edit Master text styles</a:t>
            </a:r>
          </a:p>
        </p:txBody>
      </p:sp>
      <p:sp>
        <p:nvSpPr>
          <p:cNvPr id="6" name="Content Placeholder 5"/>
          <p:cNvSpPr>
            <a:spLocks noGrp="1"/>
          </p:cNvSpPr>
          <p:nvPr>
            <p:ph sz="quarter" idx="4"/>
          </p:nvPr>
        </p:nvSpPr>
        <p:spPr>
          <a:xfrm>
            <a:off x="4629204" y="2504511"/>
            <a:ext cx="3886987" cy="36850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1F7930D8-A96F-4056-BE95-15829F47072F}" type="datetimeFigureOut">
              <a:rPr lang="en-GB" smtClean="0"/>
              <a:pPr/>
              <a:t>06/10/2017</a:t>
            </a:fld>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C0065A6F-23D4-49E1-8877-BB962BD77FF5}" type="slidenum">
              <a:rPr lang="en-GB" smtClean="0"/>
              <a:pPr/>
              <a:t>‹#›</a:t>
            </a:fld>
            <a:endParaRPr lang="en-GB" dirty="0"/>
          </a:p>
        </p:txBody>
      </p:sp>
    </p:spTree>
    <p:extLst>
      <p:ext uri="{BB962C8B-B14F-4D97-AF65-F5344CB8AC3E}">
        <p14:creationId xmlns:p14="http://schemas.microsoft.com/office/powerpoint/2010/main" val="3889514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1F7930D8-A96F-4056-BE95-15829F47072F}" type="datetimeFigureOut">
              <a:rPr lang="en-GB" smtClean="0"/>
              <a:pPr/>
              <a:t>06/10/2017</a:t>
            </a:fld>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C0065A6F-23D4-49E1-8877-BB962BD77FF5}" type="slidenum">
              <a:rPr lang="en-GB" smtClean="0"/>
              <a:pPr/>
              <a:t>‹#›</a:t>
            </a:fld>
            <a:endParaRPr lang="en-GB" dirty="0"/>
          </a:p>
        </p:txBody>
      </p:sp>
    </p:spTree>
    <p:extLst>
      <p:ext uri="{BB962C8B-B14F-4D97-AF65-F5344CB8AC3E}">
        <p14:creationId xmlns:p14="http://schemas.microsoft.com/office/powerpoint/2010/main" val="3029028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F7930D8-A96F-4056-BE95-15829F47072F}" type="datetimeFigureOut">
              <a:rPr lang="en-GB" smtClean="0"/>
              <a:pPr/>
              <a:t>06/10/2017</a:t>
            </a:fld>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C0065A6F-23D4-49E1-8877-BB962BD77FF5}" type="slidenum">
              <a:rPr lang="en-GB" smtClean="0"/>
              <a:pPr/>
              <a:t>‹#›</a:t>
            </a:fld>
            <a:endParaRPr lang="en-GB" dirty="0"/>
          </a:p>
        </p:txBody>
      </p:sp>
    </p:spTree>
    <p:extLst>
      <p:ext uri="{BB962C8B-B14F-4D97-AF65-F5344CB8AC3E}">
        <p14:creationId xmlns:p14="http://schemas.microsoft.com/office/powerpoint/2010/main" val="3397365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40" y="457583"/>
            <a:ext cx="2950278" cy="1599387"/>
          </a:xfrm>
        </p:spPr>
        <p:txBody>
          <a:bodyPr anchor="b"/>
          <a:lstStyle>
            <a:lvl1pPr>
              <a:defRPr sz="2883"/>
            </a:lvl1pPr>
          </a:lstStyle>
          <a:p>
            <a:r>
              <a:rPr lang="en-US"/>
              <a:t>Click to edit Master title style</a:t>
            </a:r>
          </a:p>
        </p:txBody>
      </p:sp>
      <p:sp>
        <p:nvSpPr>
          <p:cNvPr id="3" name="Content Placeholder 2"/>
          <p:cNvSpPr>
            <a:spLocks noGrp="1"/>
          </p:cNvSpPr>
          <p:nvPr>
            <p:ph idx="1"/>
          </p:nvPr>
        </p:nvSpPr>
        <p:spPr>
          <a:xfrm>
            <a:off x="3886987" y="986887"/>
            <a:ext cx="4629204" cy="4874186"/>
          </a:xfrm>
        </p:spPr>
        <p:txBody>
          <a:bodyPr/>
          <a:lstStyle>
            <a:lvl1pPr>
              <a:defRPr sz="2883"/>
            </a:lvl1pPr>
            <a:lvl2pPr>
              <a:defRPr sz="2522"/>
            </a:lvl2pPr>
            <a:lvl3pPr>
              <a:defRPr sz="2162"/>
            </a:lvl3pPr>
            <a:lvl4pPr>
              <a:defRPr sz="1802"/>
            </a:lvl4pPr>
            <a:lvl5pPr>
              <a:defRPr sz="1802"/>
            </a:lvl5pPr>
            <a:lvl6pPr>
              <a:defRPr sz="1802"/>
            </a:lvl6pPr>
            <a:lvl7pPr>
              <a:defRPr sz="1802"/>
            </a:lvl7pPr>
            <a:lvl8pPr>
              <a:defRPr sz="1802"/>
            </a:lvl8pPr>
            <a:lvl9pPr>
              <a:defRPr sz="1802"/>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240" y="2056970"/>
            <a:ext cx="2950278" cy="3812709"/>
          </a:xfrm>
        </p:spPr>
        <p:txBody>
          <a:bodyPr/>
          <a:lstStyle>
            <a:lvl1pPr marL="0" indent="0">
              <a:buNone/>
              <a:defRPr sz="1441"/>
            </a:lvl1pPr>
            <a:lvl2pPr marL="411846" indent="0">
              <a:buNone/>
              <a:defRPr sz="1261"/>
            </a:lvl2pPr>
            <a:lvl3pPr marL="823692" indent="0">
              <a:buNone/>
              <a:defRPr sz="1081"/>
            </a:lvl3pPr>
            <a:lvl4pPr marL="1235537" indent="0">
              <a:buNone/>
              <a:defRPr sz="901"/>
            </a:lvl4pPr>
            <a:lvl5pPr marL="1647383" indent="0">
              <a:buNone/>
              <a:defRPr sz="901"/>
            </a:lvl5pPr>
            <a:lvl6pPr marL="2059229" indent="0">
              <a:buNone/>
              <a:defRPr sz="901"/>
            </a:lvl6pPr>
            <a:lvl7pPr marL="2471075" indent="0">
              <a:buNone/>
              <a:defRPr sz="901"/>
            </a:lvl7pPr>
            <a:lvl8pPr marL="2882920" indent="0">
              <a:buNone/>
              <a:defRPr sz="901"/>
            </a:lvl8pPr>
            <a:lvl9pPr marL="3294766" indent="0">
              <a:buNone/>
              <a:defRPr sz="901"/>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1F7930D8-A96F-4056-BE95-15829F47072F}" type="datetimeFigureOut">
              <a:rPr lang="en-GB" smtClean="0"/>
              <a:pPr/>
              <a:t>06/10/2017</a:t>
            </a:fld>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C0065A6F-23D4-49E1-8877-BB962BD77FF5}" type="slidenum">
              <a:rPr lang="en-GB" smtClean="0"/>
              <a:pPr/>
              <a:t>‹#›</a:t>
            </a:fld>
            <a:endParaRPr lang="en-GB" dirty="0"/>
          </a:p>
        </p:txBody>
      </p:sp>
    </p:spTree>
    <p:extLst>
      <p:ext uri="{BB962C8B-B14F-4D97-AF65-F5344CB8AC3E}">
        <p14:creationId xmlns:p14="http://schemas.microsoft.com/office/powerpoint/2010/main" val="2708776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40" y="457583"/>
            <a:ext cx="2950278" cy="1599387"/>
          </a:xfrm>
        </p:spPr>
        <p:txBody>
          <a:bodyPr anchor="b"/>
          <a:lstStyle>
            <a:lvl1pPr>
              <a:defRPr sz="2883"/>
            </a:lvl1pPr>
          </a:lstStyle>
          <a:p>
            <a:r>
              <a:rPr lang="en-US"/>
              <a:t>Click to edit Master title style</a:t>
            </a:r>
          </a:p>
        </p:txBody>
      </p:sp>
      <p:sp>
        <p:nvSpPr>
          <p:cNvPr id="3" name="Picture Placeholder 2"/>
          <p:cNvSpPr>
            <a:spLocks noGrp="1"/>
          </p:cNvSpPr>
          <p:nvPr>
            <p:ph type="pic" idx="1"/>
          </p:nvPr>
        </p:nvSpPr>
        <p:spPr>
          <a:xfrm>
            <a:off x="3886987" y="986887"/>
            <a:ext cx="4629204" cy="4874186"/>
          </a:xfrm>
        </p:spPr>
        <p:txBody>
          <a:bodyPr/>
          <a:lstStyle>
            <a:lvl1pPr marL="0" indent="0">
              <a:buNone/>
              <a:defRPr sz="2883"/>
            </a:lvl1pPr>
            <a:lvl2pPr marL="411846" indent="0">
              <a:buNone/>
              <a:defRPr sz="2522"/>
            </a:lvl2pPr>
            <a:lvl3pPr marL="823692" indent="0">
              <a:buNone/>
              <a:defRPr sz="2162"/>
            </a:lvl3pPr>
            <a:lvl4pPr marL="1235537" indent="0">
              <a:buNone/>
              <a:defRPr sz="1802"/>
            </a:lvl4pPr>
            <a:lvl5pPr marL="1647383" indent="0">
              <a:buNone/>
              <a:defRPr sz="1802"/>
            </a:lvl5pPr>
            <a:lvl6pPr marL="2059229" indent="0">
              <a:buNone/>
              <a:defRPr sz="1802"/>
            </a:lvl6pPr>
            <a:lvl7pPr marL="2471075" indent="0">
              <a:buNone/>
              <a:defRPr sz="1802"/>
            </a:lvl7pPr>
            <a:lvl8pPr marL="2882920" indent="0">
              <a:buNone/>
              <a:defRPr sz="1802"/>
            </a:lvl8pPr>
            <a:lvl9pPr marL="3294766" indent="0">
              <a:buNone/>
              <a:defRPr sz="1802"/>
            </a:lvl9pPr>
          </a:lstStyle>
          <a:p>
            <a:r>
              <a:rPr lang="en-US"/>
              <a:t>Click icon to add picture</a:t>
            </a:r>
          </a:p>
        </p:txBody>
      </p:sp>
      <p:sp>
        <p:nvSpPr>
          <p:cNvPr id="4" name="Text Placeholder 3"/>
          <p:cNvSpPr>
            <a:spLocks noGrp="1"/>
          </p:cNvSpPr>
          <p:nvPr>
            <p:ph type="body" sz="half" idx="2"/>
          </p:nvPr>
        </p:nvSpPr>
        <p:spPr>
          <a:xfrm>
            <a:off x="629240" y="2056970"/>
            <a:ext cx="2950278" cy="3812709"/>
          </a:xfrm>
        </p:spPr>
        <p:txBody>
          <a:bodyPr/>
          <a:lstStyle>
            <a:lvl1pPr marL="0" indent="0">
              <a:buNone/>
              <a:defRPr sz="1441"/>
            </a:lvl1pPr>
            <a:lvl2pPr marL="411846" indent="0">
              <a:buNone/>
              <a:defRPr sz="1261"/>
            </a:lvl2pPr>
            <a:lvl3pPr marL="823692" indent="0">
              <a:buNone/>
              <a:defRPr sz="1081"/>
            </a:lvl3pPr>
            <a:lvl4pPr marL="1235537" indent="0">
              <a:buNone/>
              <a:defRPr sz="901"/>
            </a:lvl4pPr>
            <a:lvl5pPr marL="1647383" indent="0">
              <a:buNone/>
              <a:defRPr sz="901"/>
            </a:lvl5pPr>
            <a:lvl6pPr marL="2059229" indent="0">
              <a:buNone/>
              <a:defRPr sz="901"/>
            </a:lvl6pPr>
            <a:lvl7pPr marL="2471075" indent="0">
              <a:buNone/>
              <a:defRPr sz="901"/>
            </a:lvl7pPr>
            <a:lvl8pPr marL="2882920" indent="0">
              <a:buNone/>
              <a:defRPr sz="901"/>
            </a:lvl8pPr>
            <a:lvl9pPr marL="3294766" indent="0">
              <a:buNone/>
              <a:defRPr sz="901"/>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1F7930D8-A96F-4056-BE95-15829F47072F}" type="datetimeFigureOut">
              <a:rPr lang="en-GB" smtClean="0"/>
              <a:pPr/>
              <a:t>06/10/2017</a:t>
            </a:fld>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C0065A6F-23D4-49E1-8877-BB962BD77FF5}" type="slidenum">
              <a:rPr lang="en-GB" smtClean="0"/>
              <a:pPr/>
              <a:t>‹#›</a:t>
            </a:fld>
            <a:endParaRPr lang="en-GB" dirty="0"/>
          </a:p>
        </p:txBody>
      </p:sp>
    </p:spTree>
    <p:extLst>
      <p:ext uri="{BB962C8B-B14F-4D97-AF65-F5344CB8AC3E}">
        <p14:creationId xmlns:p14="http://schemas.microsoft.com/office/powerpoint/2010/main" val="2826605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78820" y="68852"/>
            <a:ext cx="7413590" cy="936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370" tIns="50685" rIns="101370" bIns="50685"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578820" y="1239346"/>
            <a:ext cx="7413590" cy="5163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370" tIns="50685" rIns="101370" bIns="50685"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6443" y="6651443"/>
            <a:ext cx="1904881" cy="233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370" tIns="50685" rIns="101370" bIns="50685" numCol="1" anchor="t" anchorCtr="0" compatLnSpc="1">
            <a:prstTxWarp prst="textNoShape">
              <a:avLst/>
            </a:prstTxWarp>
          </a:bodyPr>
          <a:lstStyle>
            <a:lvl1pPr defTabSz="913783">
              <a:defRPr sz="901"/>
            </a:lvl1pPr>
          </a:lstStyle>
          <a:p>
            <a:fld id="{1F7930D8-A96F-4056-BE95-15829F47072F}" type="datetimeFigureOut">
              <a:rPr lang="en-GB" smtClean="0"/>
              <a:pPr/>
              <a:t>06/10/2017</a:t>
            </a:fld>
            <a:endParaRPr lang="en-GB" dirty="0"/>
          </a:p>
        </p:txBody>
      </p:sp>
      <p:sp>
        <p:nvSpPr>
          <p:cNvPr id="1029" name="Rectangle 5"/>
          <p:cNvSpPr>
            <a:spLocks noGrp="1" noChangeArrowheads="1"/>
          </p:cNvSpPr>
          <p:nvPr>
            <p:ph type="ftr" sz="quarter" idx="3"/>
          </p:nvPr>
        </p:nvSpPr>
        <p:spPr bwMode="auto">
          <a:xfrm>
            <a:off x="3124748" y="6651443"/>
            <a:ext cx="2894504" cy="233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370" tIns="50685" rIns="101370" bIns="50685" numCol="1" anchor="t" anchorCtr="0" compatLnSpc="1">
            <a:prstTxWarp prst="textNoShape">
              <a:avLst/>
            </a:prstTxWarp>
          </a:bodyPr>
          <a:lstStyle>
            <a:lvl1pPr algn="ctr" defTabSz="913783">
              <a:defRPr sz="901"/>
            </a:lvl1pPr>
          </a:lstStyle>
          <a:p>
            <a:endParaRPr lang="en-GB" dirty="0"/>
          </a:p>
        </p:txBody>
      </p:sp>
      <p:sp>
        <p:nvSpPr>
          <p:cNvPr id="1030" name="Rectangle 6"/>
          <p:cNvSpPr>
            <a:spLocks noGrp="1" noChangeArrowheads="1"/>
          </p:cNvSpPr>
          <p:nvPr>
            <p:ph type="sldNum" sz="quarter" idx="4"/>
          </p:nvPr>
        </p:nvSpPr>
        <p:spPr bwMode="auto">
          <a:xfrm>
            <a:off x="6552676" y="6651443"/>
            <a:ext cx="1904881" cy="233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370" tIns="50685" rIns="101370" bIns="50685" numCol="1" anchor="t" anchorCtr="0" compatLnSpc="1">
            <a:prstTxWarp prst="textNoShape">
              <a:avLst/>
            </a:prstTxWarp>
          </a:bodyPr>
          <a:lstStyle>
            <a:lvl1pPr algn="r" defTabSz="913783">
              <a:defRPr sz="901"/>
            </a:lvl1pPr>
          </a:lstStyle>
          <a:p>
            <a:fld id="{C0065A6F-23D4-49E1-8877-BB962BD77FF5}" type="slidenum">
              <a:rPr lang="en-GB" smtClean="0"/>
              <a:pPr/>
              <a:t>‹#›</a:t>
            </a:fld>
            <a:endParaRPr lang="en-GB" dirty="0"/>
          </a:p>
        </p:txBody>
      </p:sp>
    </p:spTree>
    <p:extLst>
      <p:ext uri="{BB962C8B-B14F-4D97-AF65-F5344CB8AC3E}">
        <p14:creationId xmlns:p14="http://schemas.microsoft.com/office/powerpoint/2010/main" val="2677062409"/>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xStyles>
    <p:titleStyle>
      <a:lvl1pPr algn="l" defTabSz="913783" rtl="0" eaLnBrk="1" fontAlgn="base" hangingPunct="1">
        <a:spcBef>
          <a:spcPct val="0"/>
        </a:spcBef>
        <a:spcAft>
          <a:spcPct val="0"/>
        </a:spcAft>
        <a:defRPr sz="2883" kern="1200">
          <a:solidFill>
            <a:schemeClr val="tx1"/>
          </a:solidFill>
          <a:latin typeface="+mj-lt"/>
          <a:ea typeface="+mj-ea"/>
          <a:cs typeface="+mj-cs"/>
        </a:defRPr>
      </a:lvl1pPr>
      <a:lvl2pPr algn="l" defTabSz="913783" rtl="0" eaLnBrk="1" fontAlgn="base" hangingPunct="1">
        <a:spcBef>
          <a:spcPct val="0"/>
        </a:spcBef>
        <a:spcAft>
          <a:spcPct val="0"/>
        </a:spcAft>
        <a:defRPr sz="2883">
          <a:solidFill>
            <a:schemeClr val="tx1"/>
          </a:solidFill>
          <a:latin typeface="Arial" panose="020B0604020202020204" pitchFamily="34" charset="0"/>
        </a:defRPr>
      </a:lvl2pPr>
      <a:lvl3pPr algn="l" defTabSz="913783" rtl="0" eaLnBrk="1" fontAlgn="base" hangingPunct="1">
        <a:spcBef>
          <a:spcPct val="0"/>
        </a:spcBef>
        <a:spcAft>
          <a:spcPct val="0"/>
        </a:spcAft>
        <a:defRPr sz="2883">
          <a:solidFill>
            <a:schemeClr val="tx1"/>
          </a:solidFill>
          <a:latin typeface="Arial" panose="020B0604020202020204" pitchFamily="34" charset="0"/>
        </a:defRPr>
      </a:lvl3pPr>
      <a:lvl4pPr algn="l" defTabSz="913783" rtl="0" eaLnBrk="1" fontAlgn="base" hangingPunct="1">
        <a:spcBef>
          <a:spcPct val="0"/>
        </a:spcBef>
        <a:spcAft>
          <a:spcPct val="0"/>
        </a:spcAft>
        <a:defRPr sz="2883">
          <a:solidFill>
            <a:schemeClr val="tx1"/>
          </a:solidFill>
          <a:latin typeface="Arial" panose="020B0604020202020204" pitchFamily="34" charset="0"/>
        </a:defRPr>
      </a:lvl4pPr>
      <a:lvl5pPr algn="l" defTabSz="913783" rtl="0" eaLnBrk="1" fontAlgn="base" hangingPunct="1">
        <a:spcBef>
          <a:spcPct val="0"/>
        </a:spcBef>
        <a:spcAft>
          <a:spcPct val="0"/>
        </a:spcAft>
        <a:defRPr sz="2883">
          <a:solidFill>
            <a:schemeClr val="tx1"/>
          </a:solidFill>
          <a:latin typeface="Arial" panose="020B0604020202020204" pitchFamily="34" charset="0"/>
        </a:defRPr>
      </a:lvl5pPr>
      <a:lvl6pPr marL="411846" algn="l" defTabSz="913783" rtl="0" eaLnBrk="1" fontAlgn="base" hangingPunct="1">
        <a:spcBef>
          <a:spcPct val="0"/>
        </a:spcBef>
        <a:spcAft>
          <a:spcPct val="0"/>
        </a:spcAft>
        <a:defRPr sz="2883">
          <a:solidFill>
            <a:schemeClr val="tx1"/>
          </a:solidFill>
          <a:latin typeface="Arial" panose="020B0604020202020204" pitchFamily="34" charset="0"/>
        </a:defRPr>
      </a:lvl6pPr>
      <a:lvl7pPr marL="823692" algn="l" defTabSz="913783" rtl="0" eaLnBrk="1" fontAlgn="base" hangingPunct="1">
        <a:spcBef>
          <a:spcPct val="0"/>
        </a:spcBef>
        <a:spcAft>
          <a:spcPct val="0"/>
        </a:spcAft>
        <a:defRPr sz="2883">
          <a:solidFill>
            <a:schemeClr val="tx1"/>
          </a:solidFill>
          <a:latin typeface="Arial" panose="020B0604020202020204" pitchFamily="34" charset="0"/>
        </a:defRPr>
      </a:lvl7pPr>
      <a:lvl8pPr marL="1235537" algn="l" defTabSz="913783" rtl="0" eaLnBrk="1" fontAlgn="base" hangingPunct="1">
        <a:spcBef>
          <a:spcPct val="0"/>
        </a:spcBef>
        <a:spcAft>
          <a:spcPct val="0"/>
        </a:spcAft>
        <a:defRPr sz="2883">
          <a:solidFill>
            <a:schemeClr val="tx1"/>
          </a:solidFill>
          <a:latin typeface="Arial" panose="020B0604020202020204" pitchFamily="34" charset="0"/>
        </a:defRPr>
      </a:lvl8pPr>
      <a:lvl9pPr marL="1647383" algn="l" defTabSz="913783" rtl="0" eaLnBrk="1" fontAlgn="base" hangingPunct="1">
        <a:spcBef>
          <a:spcPct val="0"/>
        </a:spcBef>
        <a:spcAft>
          <a:spcPct val="0"/>
        </a:spcAft>
        <a:defRPr sz="2883">
          <a:solidFill>
            <a:schemeClr val="tx1"/>
          </a:solidFill>
          <a:latin typeface="Arial" panose="020B0604020202020204" pitchFamily="34" charset="0"/>
        </a:defRPr>
      </a:lvl9pPr>
    </p:titleStyle>
    <p:bodyStyle>
      <a:lvl1pPr marL="341775" indent="-341775" algn="l" defTabSz="913783" rtl="0" eaLnBrk="1" fontAlgn="base" hangingPunct="1">
        <a:spcBef>
          <a:spcPct val="20000"/>
        </a:spcBef>
        <a:spcAft>
          <a:spcPct val="0"/>
        </a:spcAft>
        <a:buChar char="•"/>
        <a:defRPr sz="2162" kern="1200">
          <a:solidFill>
            <a:schemeClr val="tx1"/>
          </a:solidFill>
          <a:latin typeface="+mn-lt"/>
          <a:ea typeface="+mn-ea"/>
          <a:cs typeface="+mn-cs"/>
        </a:defRPr>
      </a:lvl1pPr>
      <a:lvl2pPr marL="742181" indent="-286004" algn="l" defTabSz="913783" rtl="0" eaLnBrk="1" fontAlgn="base" hangingPunct="1">
        <a:spcBef>
          <a:spcPct val="20000"/>
        </a:spcBef>
        <a:spcAft>
          <a:spcPct val="0"/>
        </a:spcAft>
        <a:buChar char="–"/>
        <a:defRPr sz="2162" kern="1200">
          <a:solidFill>
            <a:schemeClr val="tx1"/>
          </a:solidFill>
          <a:latin typeface="+mn-lt"/>
          <a:ea typeface="+mn-ea"/>
          <a:cs typeface="+mn-cs"/>
        </a:defRPr>
      </a:lvl2pPr>
      <a:lvl3pPr marL="1141156" indent="-227374" algn="l" defTabSz="913783" rtl="0" eaLnBrk="1" fontAlgn="base" hangingPunct="1">
        <a:spcBef>
          <a:spcPct val="20000"/>
        </a:spcBef>
        <a:spcAft>
          <a:spcPct val="0"/>
        </a:spcAft>
        <a:buChar char="•"/>
        <a:defRPr sz="2162" kern="1200">
          <a:solidFill>
            <a:schemeClr val="tx1"/>
          </a:solidFill>
          <a:latin typeface="+mn-lt"/>
          <a:ea typeface="+mn-ea"/>
          <a:cs typeface="+mn-cs"/>
        </a:defRPr>
      </a:lvl3pPr>
      <a:lvl4pPr marL="1597333" indent="-227374" algn="l" defTabSz="913783" rtl="0" eaLnBrk="1" fontAlgn="base" hangingPunct="1">
        <a:spcBef>
          <a:spcPct val="20000"/>
        </a:spcBef>
        <a:spcAft>
          <a:spcPct val="0"/>
        </a:spcAft>
        <a:buChar char="–"/>
        <a:defRPr sz="2162" kern="1200">
          <a:solidFill>
            <a:schemeClr val="tx1"/>
          </a:solidFill>
          <a:latin typeface="+mn-lt"/>
          <a:ea typeface="+mn-ea"/>
          <a:cs typeface="+mn-cs"/>
        </a:defRPr>
      </a:lvl4pPr>
      <a:lvl5pPr marL="2054939" indent="-228803" algn="l" defTabSz="913783" rtl="0" eaLnBrk="1" fontAlgn="base" hangingPunct="1">
        <a:spcBef>
          <a:spcPct val="20000"/>
        </a:spcBef>
        <a:spcAft>
          <a:spcPct val="0"/>
        </a:spcAft>
        <a:buChar char="»"/>
        <a:defRPr sz="2162" kern="1200">
          <a:solidFill>
            <a:schemeClr val="tx1"/>
          </a:solidFill>
          <a:latin typeface="+mn-lt"/>
          <a:ea typeface="+mn-ea"/>
          <a:cs typeface="+mn-cs"/>
        </a:defRPr>
      </a:lvl5pPr>
      <a:lvl6pPr marL="2265152" indent="-205923" algn="l" defTabSz="823692" rtl="0" eaLnBrk="1" latinLnBrk="0" hangingPunct="1">
        <a:lnSpc>
          <a:spcPct val="90000"/>
        </a:lnSpc>
        <a:spcBef>
          <a:spcPts val="450"/>
        </a:spcBef>
        <a:buFont typeface="Arial" panose="020B0604020202020204" pitchFamily="34" charset="0"/>
        <a:buChar char="•"/>
        <a:defRPr sz="1621" kern="1200">
          <a:solidFill>
            <a:schemeClr val="tx1"/>
          </a:solidFill>
          <a:latin typeface="+mn-lt"/>
          <a:ea typeface="+mn-ea"/>
          <a:cs typeface="+mn-cs"/>
        </a:defRPr>
      </a:lvl6pPr>
      <a:lvl7pPr marL="2676997" indent="-205923" algn="l" defTabSz="823692" rtl="0" eaLnBrk="1" latinLnBrk="0" hangingPunct="1">
        <a:lnSpc>
          <a:spcPct val="90000"/>
        </a:lnSpc>
        <a:spcBef>
          <a:spcPts val="450"/>
        </a:spcBef>
        <a:buFont typeface="Arial" panose="020B0604020202020204" pitchFamily="34" charset="0"/>
        <a:buChar char="•"/>
        <a:defRPr sz="1621" kern="1200">
          <a:solidFill>
            <a:schemeClr val="tx1"/>
          </a:solidFill>
          <a:latin typeface="+mn-lt"/>
          <a:ea typeface="+mn-ea"/>
          <a:cs typeface="+mn-cs"/>
        </a:defRPr>
      </a:lvl7pPr>
      <a:lvl8pPr marL="3088843" indent="-205923" algn="l" defTabSz="823692" rtl="0" eaLnBrk="1" latinLnBrk="0" hangingPunct="1">
        <a:lnSpc>
          <a:spcPct val="90000"/>
        </a:lnSpc>
        <a:spcBef>
          <a:spcPts val="450"/>
        </a:spcBef>
        <a:buFont typeface="Arial" panose="020B0604020202020204" pitchFamily="34" charset="0"/>
        <a:buChar char="•"/>
        <a:defRPr sz="1621" kern="1200">
          <a:solidFill>
            <a:schemeClr val="tx1"/>
          </a:solidFill>
          <a:latin typeface="+mn-lt"/>
          <a:ea typeface="+mn-ea"/>
          <a:cs typeface="+mn-cs"/>
        </a:defRPr>
      </a:lvl8pPr>
      <a:lvl9pPr marL="3500689" indent="-205923" algn="l" defTabSz="823692" rtl="0" eaLnBrk="1" latinLnBrk="0" hangingPunct="1">
        <a:lnSpc>
          <a:spcPct val="90000"/>
        </a:lnSpc>
        <a:spcBef>
          <a:spcPts val="450"/>
        </a:spcBef>
        <a:buFont typeface="Arial" panose="020B0604020202020204" pitchFamily="34" charset="0"/>
        <a:buChar char="•"/>
        <a:defRPr sz="1621" kern="1200">
          <a:solidFill>
            <a:schemeClr val="tx1"/>
          </a:solidFill>
          <a:latin typeface="+mn-lt"/>
          <a:ea typeface="+mn-ea"/>
          <a:cs typeface="+mn-cs"/>
        </a:defRPr>
      </a:lvl9pPr>
    </p:bodyStyle>
    <p:otherStyle>
      <a:defPPr>
        <a:defRPr lang="en-US"/>
      </a:defPPr>
      <a:lvl1pPr marL="0" algn="l" defTabSz="823692" rtl="0" eaLnBrk="1" latinLnBrk="0" hangingPunct="1">
        <a:defRPr sz="1621" kern="1200">
          <a:solidFill>
            <a:schemeClr val="tx1"/>
          </a:solidFill>
          <a:latin typeface="+mn-lt"/>
          <a:ea typeface="+mn-ea"/>
          <a:cs typeface="+mn-cs"/>
        </a:defRPr>
      </a:lvl1pPr>
      <a:lvl2pPr marL="411846" algn="l" defTabSz="823692" rtl="0" eaLnBrk="1" latinLnBrk="0" hangingPunct="1">
        <a:defRPr sz="1621" kern="1200">
          <a:solidFill>
            <a:schemeClr val="tx1"/>
          </a:solidFill>
          <a:latin typeface="+mn-lt"/>
          <a:ea typeface="+mn-ea"/>
          <a:cs typeface="+mn-cs"/>
        </a:defRPr>
      </a:lvl2pPr>
      <a:lvl3pPr marL="823692" algn="l" defTabSz="823692" rtl="0" eaLnBrk="1" latinLnBrk="0" hangingPunct="1">
        <a:defRPr sz="1621" kern="1200">
          <a:solidFill>
            <a:schemeClr val="tx1"/>
          </a:solidFill>
          <a:latin typeface="+mn-lt"/>
          <a:ea typeface="+mn-ea"/>
          <a:cs typeface="+mn-cs"/>
        </a:defRPr>
      </a:lvl3pPr>
      <a:lvl4pPr marL="1235537" algn="l" defTabSz="823692" rtl="0" eaLnBrk="1" latinLnBrk="0" hangingPunct="1">
        <a:defRPr sz="1621" kern="1200">
          <a:solidFill>
            <a:schemeClr val="tx1"/>
          </a:solidFill>
          <a:latin typeface="+mn-lt"/>
          <a:ea typeface="+mn-ea"/>
          <a:cs typeface="+mn-cs"/>
        </a:defRPr>
      </a:lvl4pPr>
      <a:lvl5pPr marL="1647383" algn="l" defTabSz="823692" rtl="0" eaLnBrk="1" latinLnBrk="0" hangingPunct="1">
        <a:defRPr sz="1621" kern="1200">
          <a:solidFill>
            <a:schemeClr val="tx1"/>
          </a:solidFill>
          <a:latin typeface="+mn-lt"/>
          <a:ea typeface="+mn-ea"/>
          <a:cs typeface="+mn-cs"/>
        </a:defRPr>
      </a:lvl5pPr>
      <a:lvl6pPr marL="2059229" algn="l" defTabSz="823692" rtl="0" eaLnBrk="1" latinLnBrk="0" hangingPunct="1">
        <a:defRPr sz="1621" kern="1200">
          <a:solidFill>
            <a:schemeClr val="tx1"/>
          </a:solidFill>
          <a:latin typeface="+mn-lt"/>
          <a:ea typeface="+mn-ea"/>
          <a:cs typeface="+mn-cs"/>
        </a:defRPr>
      </a:lvl6pPr>
      <a:lvl7pPr marL="2471075" algn="l" defTabSz="823692" rtl="0" eaLnBrk="1" latinLnBrk="0" hangingPunct="1">
        <a:defRPr sz="1621" kern="1200">
          <a:solidFill>
            <a:schemeClr val="tx1"/>
          </a:solidFill>
          <a:latin typeface="+mn-lt"/>
          <a:ea typeface="+mn-ea"/>
          <a:cs typeface="+mn-cs"/>
        </a:defRPr>
      </a:lvl7pPr>
      <a:lvl8pPr marL="2882920" algn="l" defTabSz="823692" rtl="0" eaLnBrk="1" latinLnBrk="0" hangingPunct="1">
        <a:defRPr sz="1621" kern="1200">
          <a:solidFill>
            <a:schemeClr val="tx1"/>
          </a:solidFill>
          <a:latin typeface="+mn-lt"/>
          <a:ea typeface="+mn-ea"/>
          <a:cs typeface="+mn-cs"/>
        </a:defRPr>
      </a:lvl8pPr>
      <a:lvl9pPr marL="3294766" algn="l" defTabSz="823692" rtl="0" eaLnBrk="1" latinLnBrk="0" hangingPunct="1">
        <a:defRPr sz="1621"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Markets in Financial Instruments Directive II (MiFID II)</a:t>
            </a:r>
          </a:p>
        </p:txBody>
      </p:sp>
      <p:sp>
        <p:nvSpPr>
          <p:cNvPr id="3" name="Subtitle 2"/>
          <p:cNvSpPr>
            <a:spLocks noGrp="1"/>
          </p:cNvSpPr>
          <p:nvPr>
            <p:ph type="subTitle" idx="1"/>
          </p:nvPr>
        </p:nvSpPr>
        <p:spPr/>
        <p:txBody>
          <a:bodyPr>
            <a:normAutofit lnSpcReduction="10000"/>
          </a:bodyPr>
          <a:lstStyle/>
          <a:p>
            <a:r>
              <a:rPr lang="en-GB" dirty="0"/>
              <a:t>[name] </a:t>
            </a:r>
          </a:p>
          <a:p>
            <a:r>
              <a:rPr lang="en-GB" dirty="0"/>
              <a:t>[date]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AAFC2-ADE2-4217-A261-1532D0E1F223}"/>
              </a:ext>
            </a:extLst>
          </p:cNvPr>
          <p:cNvSpPr>
            <a:spLocks noGrp="1"/>
          </p:cNvSpPr>
          <p:nvPr>
            <p:ph type="title"/>
          </p:nvPr>
        </p:nvSpPr>
        <p:spPr>
          <a:xfrm>
            <a:off x="1371600" y="152400"/>
            <a:ext cx="7924800" cy="936682"/>
          </a:xfrm>
        </p:spPr>
        <p:txBody>
          <a:bodyPr/>
          <a:lstStyle/>
          <a:p>
            <a:pPr algn="ctr"/>
            <a:r>
              <a:rPr lang="en-GB" sz="3600" dirty="0"/>
              <a:t>Suitability and appropriateness tests</a:t>
            </a:r>
          </a:p>
        </p:txBody>
      </p:sp>
      <p:pic>
        <p:nvPicPr>
          <p:cNvPr id="5" name="Content Placeholder 4" descr="A group of people sitting at a desk&#10;&#10;Description generated with very high confidence">
            <a:extLst>
              <a:ext uri="{FF2B5EF4-FFF2-40B4-BE49-F238E27FC236}">
                <a16:creationId xmlns:a16="http://schemas.microsoft.com/office/drawing/2014/main" id="{777B4829-E5FD-4FB6-872E-13B96D60148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6400" y="2170992"/>
            <a:ext cx="3429000" cy="2571750"/>
          </a:xfrm>
        </p:spPr>
      </p:pic>
      <p:sp>
        <p:nvSpPr>
          <p:cNvPr id="6" name="Content Placeholder 2">
            <a:extLst>
              <a:ext uri="{FF2B5EF4-FFF2-40B4-BE49-F238E27FC236}">
                <a16:creationId xmlns:a16="http://schemas.microsoft.com/office/drawing/2014/main" id="{6D7CCEA3-8C9E-4B57-AF5D-025502AFFE15}"/>
              </a:ext>
            </a:extLst>
          </p:cNvPr>
          <p:cNvSpPr txBox="1">
            <a:spLocks/>
          </p:cNvSpPr>
          <p:nvPr/>
        </p:nvSpPr>
        <p:spPr>
          <a:xfrm>
            <a:off x="5638800" y="2170992"/>
            <a:ext cx="3429000" cy="24010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GB" sz="2000" dirty="0"/>
              <a:t>3 elements to assess:</a:t>
            </a:r>
          </a:p>
          <a:p>
            <a:pPr>
              <a:buFont typeface="+mj-lt"/>
              <a:buAutoNum type="arabicPeriod"/>
            </a:pPr>
            <a:r>
              <a:rPr lang="en-GB" sz="2000" dirty="0"/>
              <a:t>The clients’ knowledge and experience</a:t>
            </a:r>
          </a:p>
          <a:p>
            <a:pPr>
              <a:buFont typeface="+mj-lt"/>
              <a:buAutoNum type="arabicPeriod"/>
            </a:pPr>
            <a:r>
              <a:rPr lang="en-GB" sz="2000" dirty="0"/>
              <a:t>Their investment objectives</a:t>
            </a:r>
          </a:p>
          <a:p>
            <a:pPr>
              <a:buFont typeface="+mj-lt"/>
              <a:buAutoNum type="arabicPeriod"/>
            </a:pPr>
            <a:r>
              <a:rPr lang="en-GB" sz="2000" dirty="0"/>
              <a:t>Their financial situation</a:t>
            </a:r>
          </a:p>
          <a:p>
            <a:endParaRPr lang="en-GB" sz="1600" dirty="0"/>
          </a:p>
          <a:p>
            <a:pPr marL="0" indent="0">
              <a:buNone/>
            </a:pPr>
            <a:endParaRPr lang="en-GB" sz="1600" dirty="0"/>
          </a:p>
        </p:txBody>
      </p:sp>
      <p:sp>
        <p:nvSpPr>
          <p:cNvPr id="7" name="Rectangle 6">
            <a:extLst>
              <a:ext uri="{FF2B5EF4-FFF2-40B4-BE49-F238E27FC236}">
                <a16:creationId xmlns:a16="http://schemas.microsoft.com/office/drawing/2014/main" id="{8794A53E-9C71-4EB6-BBAE-A36B0B2403B7}"/>
              </a:ext>
            </a:extLst>
          </p:cNvPr>
          <p:cNvSpPr/>
          <p:nvPr/>
        </p:nvSpPr>
        <p:spPr>
          <a:xfrm>
            <a:off x="5636871" y="4648200"/>
            <a:ext cx="3352800" cy="1015663"/>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marL="1588" indent="-1588" algn="ctr">
              <a:buNone/>
            </a:pPr>
            <a:r>
              <a:rPr lang="en-GB" sz="2000" dirty="0">
                <a:solidFill>
                  <a:schemeClr val="bg1">
                    <a:lumMod val="20000"/>
                    <a:lumOff val="80000"/>
                  </a:schemeClr>
                </a:solidFill>
              </a:rPr>
              <a:t>Information must be updated annually, with records kept</a:t>
            </a:r>
          </a:p>
        </p:txBody>
      </p:sp>
    </p:spTree>
    <p:extLst>
      <p:ext uri="{BB962C8B-B14F-4D97-AF65-F5344CB8AC3E}">
        <p14:creationId xmlns:p14="http://schemas.microsoft.com/office/powerpoint/2010/main" val="264524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AAFC2-ADE2-4217-A261-1532D0E1F223}"/>
              </a:ext>
            </a:extLst>
          </p:cNvPr>
          <p:cNvSpPr>
            <a:spLocks noGrp="1"/>
          </p:cNvSpPr>
          <p:nvPr>
            <p:ph type="title"/>
          </p:nvPr>
        </p:nvSpPr>
        <p:spPr>
          <a:xfrm>
            <a:off x="2327316" y="163897"/>
            <a:ext cx="6041180" cy="936682"/>
          </a:xfrm>
        </p:spPr>
        <p:txBody>
          <a:bodyPr/>
          <a:lstStyle/>
          <a:p>
            <a:pPr algn="ctr"/>
            <a:r>
              <a:rPr lang="en-GB" sz="3600" dirty="0"/>
              <a:t>Scenario: Mary’s customers</a:t>
            </a:r>
          </a:p>
        </p:txBody>
      </p:sp>
      <p:pic>
        <p:nvPicPr>
          <p:cNvPr id="8" name="Picture 7" descr="A group of people posing for the camera&#10;&#10;Description generated with very high confidence">
            <a:extLst>
              <a:ext uri="{FF2B5EF4-FFF2-40B4-BE49-F238E27FC236}">
                <a16:creationId xmlns:a16="http://schemas.microsoft.com/office/drawing/2014/main" id="{C65EF7A0-73B2-4BD7-B027-2E90876FE8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358130"/>
            <a:ext cx="2590800" cy="1943100"/>
          </a:xfrm>
          <a:prstGeom prst="rect">
            <a:avLst/>
          </a:prstGeom>
        </p:spPr>
      </p:pic>
      <p:sp>
        <p:nvSpPr>
          <p:cNvPr id="13" name="Oval Callout 5">
            <a:extLst>
              <a:ext uri="{FF2B5EF4-FFF2-40B4-BE49-F238E27FC236}">
                <a16:creationId xmlns:a16="http://schemas.microsoft.com/office/drawing/2014/main" id="{615E1543-0BC8-4F6A-B23B-65179EC64959}"/>
              </a:ext>
            </a:extLst>
          </p:cNvPr>
          <p:cNvSpPr/>
          <p:nvPr/>
        </p:nvSpPr>
        <p:spPr>
          <a:xfrm>
            <a:off x="1092831" y="2809915"/>
            <a:ext cx="3103956" cy="2301028"/>
          </a:xfrm>
          <a:prstGeom prst="wedgeEllipseCallout">
            <a:avLst>
              <a:gd name="adj1" fmla="val 33246"/>
              <a:gd name="adj2" fmla="val -66359"/>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So you want to apply for a mortgage/ investing in shares/arranging a pension?</a:t>
            </a:r>
          </a:p>
        </p:txBody>
      </p:sp>
      <p:sp>
        <p:nvSpPr>
          <p:cNvPr id="14" name="TextBox 13">
            <a:extLst>
              <a:ext uri="{FF2B5EF4-FFF2-40B4-BE49-F238E27FC236}">
                <a16:creationId xmlns:a16="http://schemas.microsoft.com/office/drawing/2014/main" id="{C3841DF6-0708-47A6-979C-F78FE084D3B8}"/>
              </a:ext>
            </a:extLst>
          </p:cNvPr>
          <p:cNvSpPr txBox="1"/>
          <p:nvPr/>
        </p:nvSpPr>
        <p:spPr>
          <a:xfrm>
            <a:off x="8179855" y="2882773"/>
            <a:ext cx="849913" cy="1107996"/>
          </a:xfrm>
          <a:prstGeom prst="rect">
            <a:avLst/>
          </a:prstGeom>
          <a:noFill/>
        </p:spPr>
        <p:txBody>
          <a:bodyPr wrap="none" rtlCol="0">
            <a:spAutoFit/>
          </a:bodyPr>
          <a:lstStyle/>
          <a:p>
            <a:r>
              <a:rPr lang="en-GB" sz="6600" dirty="0">
                <a:solidFill>
                  <a:srgbClr val="00B050"/>
                </a:solidFill>
                <a:sym typeface="Wingdings"/>
              </a:rPr>
              <a:t></a:t>
            </a:r>
            <a:endParaRPr lang="en-GB" dirty="0">
              <a:solidFill>
                <a:srgbClr val="00B050"/>
              </a:solidFill>
            </a:endParaRPr>
          </a:p>
        </p:txBody>
      </p:sp>
      <p:sp>
        <p:nvSpPr>
          <p:cNvPr id="15" name="TextBox 14">
            <a:extLst>
              <a:ext uri="{FF2B5EF4-FFF2-40B4-BE49-F238E27FC236}">
                <a16:creationId xmlns:a16="http://schemas.microsoft.com/office/drawing/2014/main" id="{0E780606-D412-4304-9C85-40DBF0A00377}"/>
              </a:ext>
            </a:extLst>
          </p:cNvPr>
          <p:cNvSpPr txBox="1"/>
          <p:nvPr/>
        </p:nvSpPr>
        <p:spPr>
          <a:xfrm>
            <a:off x="8179856" y="2171049"/>
            <a:ext cx="849913" cy="1107996"/>
          </a:xfrm>
          <a:prstGeom prst="rect">
            <a:avLst/>
          </a:prstGeom>
          <a:noFill/>
        </p:spPr>
        <p:txBody>
          <a:bodyPr wrap="none" rtlCol="0">
            <a:spAutoFit/>
          </a:bodyPr>
          <a:lstStyle/>
          <a:p>
            <a:r>
              <a:rPr lang="en-GB" sz="6600" dirty="0">
                <a:solidFill>
                  <a:srgbClr val="00B050"/>
                </a:solidFill>
                <a:sym typeface="Wingdings"/>
              </a:rPr>
              <a:t></a:t>
            </a:r>
            <a:endParaRPr lang="en-GB" dirty="0">
              <a:solidFill>
                <a:srgbClr val="00B050"/>
              </a:solidFill>
            </a:endParaRPr>
          </a:p>
        </p:txBody>
      </p:sp>
      <p:sp>
        <p:nvSpPr>
          <p:cNvPr id="16" name="TextBox 15">
            <a:extLst>
              <a:ext uri="{FF2B5EF4-FFF2-40B4-BE49-F238E27FC236}">
                <a16:creationId xmlns:a16="http://schemas.microsoft.com/office/drawing/2014/main" id="{29865C5C-0722-49D8-86A4-8448F6ECA2FA}"/>
              </a:ext>
            </a:extLst>
          </p:cNvPr>
          <p:cNvSpPr txBox="1"/>
          <p:nvPr/>
        </p:nvSpPr>
        <p:spPr>
          <a:xfrm>
            <a:off x="8173102" y="3643654"/>
            <a:ext cx="849913" cy="1107996"/>
          </a:xfrm>
          <a:prstGeom prst="rect">
            <a:avLst/>
          </a:prstGeom>
          <a:noFill/>
        </p:spPr>
        <p:txBody>
          <a:bodyPr wrap="none" rtlCol="0">
            <a:spAutoFit/>
          </a:bodyPr>
          <a:lstStyle/>
          <a:p>
            <a:r>
              <a:rPr lang="en-GB" sz="6600" dirty="0">
                <a:solidFill>
                  <a:srgbClr val="00B050"/>
                </a:solidFill>
                <a:sym typeface="Wingdings"/>
              </a:rPr>
              <a:t></a:t>
            </a:r>
            <a:endParaRPr lang="en-GB" dirty="0">
              <a:solidFill>
                <a:srgbClr val="00B050"/>
              </a:solidFill>
            </a:endParaRPr>
          </a:p>
        </p:txBody>
      </p:sp>
      <p:sp>
        <p:nvSpPr>
          <p:cNvPr id="17" name="TextBox 16">
            <a:extLst>
              <a:ext uri="{FF2B5EF4-FFF2-40B4-BE49-F238E27FC236}">
                <a16:creationId xmlns:a16="http://schemas.microsoft.com/office/drawing/2014/main" id="{96CDDA35-8FDE-4E32-B20E-9F243BC234A1}"/>
              </a:ext>
            </a:extLst>
          </p:cNvPr>
          <p:cNvSpPr txBox="1"/>
          <p:nvPr/>
        </p:nvSpPr>
        <p:spPr>
          <a:xfrm>
            <a:off x="8250980" y="5184913"/>
            <a:ext cx="849913" cy="1107996"/>
          </a:xfrm>
          <a:prstGeom prst="rect">
            <a:avLst/>
          </a:prstGeom>
          <a:noFill/>
        </p:spPr>
        <p:txBody>
          <a:bodyPr wrap="none" rtlCol="0">
            <a:spAutoFit/>
          </a:bodyPr>
          <a:lstStyle/>
          <a:p>
            <a:r>
              <a:rPr lang="en-GB" sz="6600" dirty="0">
                <a:solidFill>
                  <a:srgbClr val="00B050"/>
                </a:solidFill>
                <a:sym typeface="Wingdings"/>
              </a:rPr>
              <a:t></a:t>
            </a:r>
            <a:endParaRPr lang="en-GB" dirty="0">
              <a:solidFill>
                <a:srgbClr val="00B050"/>
              </a:solidFill>
            </a:endParaRPr>
          </a:p>
        </p:txBody>
      </p:sp>
      <p:sp>
        <p:nvSpPr>
          <p:cNvPr id="4" name="TextBox 3"/>
          <p:cNvSpPr txBox="1"/>
          <p:nvPr/>
        </p:nvSpPr>
        <p:spPr>
          <a:xfrm>
            <a:off x="4337864" y="1362022"/>
            <a:ext cx="4681293" cy="707886"/>
          </a:xfrm>
          <a:prstGeom prst="rect">
            <a:avLst/>
          </a:prstGeom>
          <a:noFill/>
        </p:spPr>
        <p:txBody>
          <a:bodyPr wrap="square" rtlCol="0">
            <a:spAutoFit/>
          </a:bodyPr>
          <a:lstStyle/>
          <a:p>
            <a:r>
              <a:rPr lang="en-US" sz="2000" b="1" dirty="0"/>
              <a:t>Which of the following should Mary obtain to help her assess suitability?</a:t>
            </a:r>
          </a:p>
        </p:txBody>
      </p:sp>
      <p:sp>
        <p:nvSpPr>
          <p:cNvPr id="5" name="TextBox 4"/>
          <p:cNvSpPr txBox="1"/>
          <p:nvPr/>
        </p:nvSpPr>
        <p:spPr>
          <a:xfrm>
            <a:off x="4419600" y="2282545"/>
            <a:ext cx="3962400" cy="4154984"/>
          </a:xfrm>
          <a:prstGeom prst="rect">
            <a:avLst/>
          </a:prstGeom>
          <a:noFill/>
        </p:spPr>
        <p:txBody>
          <a:bodyPr wrap="square" rtlCol="0">
            <a:spAutoFit/>
          </a:bodyPr>
          <a:lstStyle/>
          <a:p>
            <a:pPr marL="457200" indent="-457200">
              <a:buFont typeface="+mj-lt"/>
              <a:buAutoNum type="alphaLcParenR"/>
            </a:pPr>
            <a:r>
              <a:rPr lang="en-US" sz="2200" dirty="0">
                <a:latin typeface="+mn-lt"/>
              </a:rPr>
              <a:t>Sources if income and expenditure</a:t>
            </a:r>
          </a:p>
          <a:p>
            <a:pPr marL="457200" indent="-457200">
              <a:buFont typeface="+mj-lt"/>
              <a:buAutoNum type="alphaLcParenR"/>
            </a:pPr>
            <a:r>
              <a:rPr lang="en-US" sz="2200" dirty="0">
                <a:latin typeface="+mn-lt"/>
              </a:rPr>
              <a:t>Their level of education and profession</a:t>
            </a:r>
          </a:p>
          <a:p>
            <a:pPr marL="457200" indent="-457200">
              <a:buFont typeface="+mj-lt"/>
              <a:buAutoNum type="alphaLcParenR"/>
            </a:pPr>
            <a:r>
              <a:rPr lang="en-US" sz="2200" dirty="0">
                <a:latin typeface="+mn-lt"/>
              </a:rPr>
              <a:t>Their attitude to risk and the purpose of the investment</a:t>
            </a:r>
          </a:p>
          <a:p>
            <a:pPr marL="457200" indent="-457200">
              <a:buFont typeface="+mj-lt"/>
              <a:buAutoNum type="alphaLcParenR"/>
            </a:pPr>
            <a:r>
              <a:rPr lang="en-US" sz="2200" dirty="0">
                <a:latin typeface="+mn-lt"/>
              </a:rPr>
              <a:t>Where they went to school</a:t>
            </a:r>
          </a:p>
          <a:p>
            <a:pPr marL="457200" indent="-457200">
              <a:buFont typeface="+mj-lt"/>
              <a:buAutoNum type="alphaLcParenR"/>
            </a:pPr>
            <a:r>
              <a:rPr lang="en-US" sz="2200" dirty="0">
                <a:latin typeface="+mn-lt"/>
              </a:rPr>
              <a:t>Their familiarity with different types of transactions and regulated investments</a:t>
            </a:r>
          </a:p>
        </p:txBody>
      </p:sp>
    </p:spTree>
    <p:extLst>
      <p:ext uri="{BB962C8B-B14F-4D97-AF65-F5344CB8AC3E}">
        <p14:creationId xmlns:p14="http://schemas.microsoft.com/office/powerpoint/2010/main" val="199918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ndoor, window, table, ceiling&#10;&#10;Description generated with very high confidence">
            <a:extLst>
              <a:ext uri="{FF2B5EF4-FFF2-40B4-BE49-F238E27FC236}">
                <a16:creationId xmlns:a16="http://schemas.microsoft.com/office/drawing/2014/main" id="{E1D0A081-BC16-4C44-B03C-711CF1DF0B02}"/>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2362200"/>
            <a:ext cx="9144000" cy="4495800"/>
          </a:xfrm>
          <a:prstGeom prst="rect">
            <a:avLst/>
          </a:prstGeom>
        </p:spPr>
      </p:pic>
      <p:sp>
        <p:nvSpPr>
          <p:cNvPr id="2" name="Title 1"/>
          <p:cNvSpPr>
            <a:spLocks noGrp="1"/>
          </p:cNvSpPr>
          <p:nvPr>
            <p:ph type="title"/>
          </p:nvPr>
        </p:nvSpPr>
        <p:spPr>
          <a:xfrm>
            <a:off x="1627610" y="320618"/>
            <a:ext cx="5888780" cy="936682"/>
          </a:xfrm>
        </p:spPr>
        <p:txBody>
          <a:bodyPr/>
          <a:lstStyle/>
          <a:p>
            <a:pPr algn="ctr"/>
            <a:r>
              <a:rPr lang="en-GB" sz="4000" dirty="0"/>
              <a:t>Client categorisation:</a:t>
            </a:r>
          </a:p>
        </p:txBody>
      </p:sp>
      <p:sp>
        <p:nvSpPr>
          <p:cNvPr id="6" name="Rectangle 5"/>
          <p:cNvSpPr/>
          <p:nvPr/>
        </p:nvSpPr>
        <p:spPr>
          <a:xfrm>
            <a:off x="152400" y="4572000"/>
            <a:ext cx="2743200" cy="914400"/>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style>
          <a:lnRef idx="0">
            <a:schemeClr val="accent1"/>
          </a:lnRef>
          <a:fillRef idx="3">
            <a:schemeClr val="accent1"/>
          </a:fillRef>
          <a:effectRef idx="3">
            <a:schemeClr val="accent1"/>
          </a:effectRef>
          <a:fontRef idx="minor">
            <a:schemeClr val="lt1"/>
          </a:fontRef>
        </p:style>
        <p:txBody>
          <a:bodyPr rtlCol="0" anchor="ctr"/>
          <a:lstStyle/>
          <a:p>
            <a:pPr marL="1588" indent="-1588">
              <a:buNone/>
            </a:pPr>
            <a:r>
              <a:rPr lang="en-GB" sz="2000" dirty="0">
                <a:solidFill>
                  <a:schemeClr val="tx1"/>
                </a:solidFill>
              </a:rPr>
              <a:t>1. Retail clients</a:t>
            </a:r>
          </a:p>
        </p:txBody>
      </p:sp>
      <p:sp>
        <p:nvSpPr>
          <p:cNvPr id="9" name="Rectangle 8"/>
          <p:cNvSpPr/>
          <p:nvPr/>
        </p:nvSpPr>
        <p:spPr>
          <a:xfrm>
            <a:off x="3124200" y="4572000"/>
            <a:ext cx="2743200" cy="914400"/>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style>
          <a:lnRef idx="0">
            <a:schemeClr val="accent1"/>
          </a:lnRef>
          <a:fillRef idx="3">
            <a:schemeClr val="accent1"/>
          </a:fillRef>
          <a:effectRef idx="3">
            <a:schemeClr val="accent1"/>
          </a:effectRef>
          <a:fontRef idx="minor">
            <a:schemeClr val="lt1"/>
          </a:fontRef>
        </p:style>
        <p:txBody>
          <a:bodyPr rtlCol="0" anchor="ctr"/>
          <a:lstStyle/>
          <a:p>
            <a:pPr marL="1588" indent="-1588">
              <a:buNone/>
            </a:pPr>
            <a:r>
              <a:rPr lang="en-GB" sz="2000" dirty="0">
                <a:solidFill>
                  <a:schemeClr val="tx1"/>
                </a:solidFill>
              </a:rPr>
              <a:t>2. Professional clients</a:t>
            </a:r>
          </a:p>
        </p:txBody>
      </p:sp>
      <p:sp>
        <p:nvSpPr>
          <p:cNvPr id="14" name="Rectangle 13"/>
          <p:cNvSpPr/>
          <p:nvPr/>
        </p:nvSpPr>
        <p:spPr>
          <a:xfrm>
            <a:off x="6096000" y="4572000"/>
            <a:ext cx="2743200" cy="914400"/>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style>
          <a:lnRef idx="0">
            <a:schemeClr val="accent1"/>
          </a:lnRef>
          <a:fillRef idx="3">
            <a:schemeClr val="accent1"/>
          </a:fillRef>
          <a:effectRef idx="3">
            <a:schemeClr val="accent1"/>
          </a:effectRef>
          <a:fontRef idx="minor">
            <a:schemeClr val="lt1"/>
          </a:fontRef>
        </p:style>
        <p:txBody>
          <a:bodyPr rtlCol="0" anchor="ctr"/>
          <a:lstStyle/>
          <a:p>
            <a:pPr marL="1588" indent="-1588">
              <a:buNone/>
            </a:pPr>
            <a:r>
              <a:rPr lang="en-GB" sz="2000" dirty="0">
                <a:solidFill>
                  <a:schemeClr val="tx1"/>
                </a:solidFill>
              </a:rPr>
              <a:t>3. Eligible counterparties</a:t>
            </a:r>
          </a:p>
        </p:txBody>
      </p:sp>
    </p:spTree>
    <p:extLst>
      <p:ext uri="{BB962C8B-B14F-4D97-AF65-F5344CB8AC3E}">
        <p14:creationId xmlns:p14="http://schemas.microsoft.com/office/powerpoint/2010/main" val="333376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BC124-86BA-4E75-A04C-480739FBD1A4}"/>
              </a:ext>
            </a:extLst>
          </p:cNvPr>
          <p:cNvSpPr>
            <a:spLocks noGrp="1"/>
          </p:cNvSpPr>
          <p:nvPr>
            <p:ph type="title"/>
          </p:nvPr>
        </p:nvSpPr>
        <p:spPr>
          <a:xfrm>
            <a:off x="2986510" y="228600"/>
            <a:ext cx="3297980" cy="936682"/>
          </a:xfrm>
        </p:spPr>
        <p:txBody>
          <a:bodyPr/>
          <a:lstStyle/>
          <a:p>
            <a:pPr algn="ctr"/>
            <a:r>
              <a:rPr lang="en-GB" sz="4000" dirty="0"/>
              <a:t>Inducements</a:t>
            </a:r>
          </a:p>
        </p:txBody>
      </p:sp>
      <p:sp>
        <p:nvSpPr>
          <p:cNvPr id="3" name="Content Placeholder 2">
            <a:extLst>
              <a:ext uri="{FF2B5EF4-FFF2-40B4-BE49-F238E27FC236}">
                <a16:creationId xmlns:a16="http://schemas.microsoft.com/office/drawing/2014/main" id="{D76FD0C6-9243-43F5-B713-8D1826BA44C4}"/>
              </a:ext>
            </a:extLst>
          </p:cNvPr>
          <p:cNvSpPr>
            <a:spLocks noGrp="1"/>
          </p:cNvSpPr>
          <p:nvPr>
            <p:ph idx="1"/>
          </p:nvPr>
        </p:nvSpPr>
        <p:spPr>
          <a:xfrm>
            <a:off x="1676400" y="1676400"/>
            <a:ext cx="3479018" cy="2286000"/>
          </a:xfrm>
        </p:spPr>
        <p:txBody>
          <a:bodyPr/>
          <a:lstStyle/>
          <a:p>
            <a:pPr marL="0" indent="0">
              <a:buNone/>
            </a:pPr>
            <a:r>
              <a:rPr lang="en-GB" sz="2400" i="1" dirty="0"/>
              <a:t>“...the payment of fees, commission, monetary and non-monetary benefits to and from third parties other than clients...”</a:t>
            </a:r>
          </a:p>
        </p:txBody>
      </p:sp>
      <p:pic>
        <p:nvPicPr>
          <p:cNvPr id="5" name="Picture 4" descr="A can of soda&#10;&#10;Description generated with high confidence">
            <a:extLst>
              <a:ext uri="{FF2B5EF4-FFF2-40B4-BE49-F238E27FC236}">
                <a16:creationId xmlns:a16="http://schemas.microsoft.com/office/drawing/2014/main" id="{1A3BFBA3-2084-4FE5-B0B2-2450B2FC9A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676400"/>
            <a:ext cx="3251200" cy="2438400"/>
          </a:xfrm>
          <a:prstGeom prst="rect">
            <a:avLst/>
          </a:prstGeom>
        </p:spPr>
      </p:pic>
      <p:sp>
        <p:nvSpPr>
          <p:cNvPr id="7" name="Content Placeholder 2">
            <a:extLst>
              <a:ext uri="{FF2B5EF4-FFF2-40B4-BE49-F238E27FC236}">
                <a16:creationId xmlns:a16="http://schemas.microsoft.com/office/drawing/2014/main" id="{4E71D6EA-0F87-47B9-9107-FDDF06724F0D}"/>
              </a:ext>
            </a:extLst>
          </p:cNvPr>
          <p:cNvSpPr txBox="1">
            <a:spLocks/>
          </p:cNvSpPr>
          <p:nvPr/>
        </p:nvSpPr>
        <p:spPr>
          <a:xfrm>
            <a:off x="1549400" y="5105400"/>
            <a:ext cx="7594600" cy="11430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GB" sz="2000" dirty="0"/>
              <a:t>Minor, non-monetary benefits are excluded…</a:t>
            </a:r>
          </a:p>
          <a:p>
            <a:r>
              <a:rPr lang="en-GB" sz="2000" dirty="0"/>
              <a:t>…but there are restrictions on payments ‘designed to enhance the quality of the service’</a:t>
            </a:r>
          </a:p>
        </p:txBody>
      </p:sp>
    </p:spTree>
    <p:extLst>
      <p:ext uri="{BB962C8B-B14F-4D97-AF65-F5344CB8AC3E}">
        <p14:creationId xmlns:p14="http://schemas.microsoft.com/office/powerpoint/2010/main" val="72064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FCA24-E431-4BB1-AF07-80BC6D0BA841}"/>
              </a:ext>
            </a:extLst>
          </p:cNvPr>
          <p:cNvSpPr>
            <a:spLocks noGrp="1"/>
          </p:cNvSpPr>
          <p:nvPr>
            <p:ph type="title"/>
          </p:nvPr>
        </p:nvSpPr>
        <p:spPr>
          <a:xfrm>
            <a:off x="2732510" y="220507"/>
            <a:ext cx="5106210" cy="936682"/>
          </a:xfrm>
        </p:spPr>
        <p:txBody>
          <a:bodyPr/>
          <a:lstStyle/>
          <a:p>
            <a:pPr algn="ctr"/>
            <a:r>
              <a:rPr lang="en-GB" sz="4000" dirty="0"/>
              <a:t>Investment research</a:t>
            </a:r>
          </a:p>
        </p:txBody>
      </p:sp>
      <p:sp>
        <p:nvSpPr>
          <p:cNvPr id="6" name="Content Placeholder 5">
            <a:extLst>
              <a:ext uri="{FF2B5EF4-FFF2-40B4-BE49-F238E27FC236}">
                <a16:creationId xmlns:a16="http://schemas.microsoft.com/office/drawing/2014/main" id="{514916C5-7D61-4256-94A3-DD459DEEAC53}"/>
              </a:ext>
            </a:extLst>
          </p:cNvPr>
          <p:cNvSpPr>
            <a:spLocks noGrp="1"/>
          </p:cNvSpPr>
          <p:nvPr>
            <p:ph idx="1"/>
          </p:nvPr>
        </p:nvSpPr>
        <p:spPr>
          <a:xfrm>
            <a:off x="2112985" y="1176480"/>
            <a:ext cx="6345260" cy="2819400"/>
          </a:xfrm>
        </p:spPr>
        <p:txBody>
          <a:bodyPr/>
          <a:lstStyle/>
          <a:p>
            <a:pPr>
              <a:lnSpc>
                <a:spcPct val="150000"/>
              </a:lnSpc>
              <a:buFont typeface="+mj-lt"/>
              <a:buAutoNum type="arabicPeriod"/>
            </a:pPr>
            <a:r>
              <a:rPr lang="en-GB" sz="2200" dirty="0"/>
              <a:t>Direct payments out of our own resources (which may or may not be reflected in higher fees)</a:t>
            </a:r>
          </a:p>
          <a:p>
            <a:pPr>
              <a:lnSpc>
                <a:spcPct val="150000"/>
              </a:lnSpc>
              <a:buFont typeface="+mj-lt"/>
              <a:buAutoNum type="arabicPeriod"/>
            </a:pPr>
            <a:r>
              <a:rPr lang="en-GB" sz="2200" dirty="0"/>
              <a:t>Payments from separate Research Payment Accounts (RPAs), controlled by us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15" y="4191000"/>
            <a:ext cx="6908800" cy="2590800"/>
          </a:xfrm>
          <a:prstGeom prst="rect">
            <a:avLst/>
          </a:prstGeom>
        </p:spPr>
      </p:pic>
    </p:spTree>
    <p:extLst>
      <p:ext uri="{BB962C8B-B14F-4D97-AF65-F5344CB8AC3E}">
        <p14:creationId xmlns:p14="http://schemas.microsoft.com/office/powerpoint/2010/main" val="2965023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tolia_48155209_8x6_DG.jpg"/>
          <p:cNvPicPr>
            <a:picLocks noChangeAspect="1"/>
          </p:cNvPicPr>
          <p:nvPr/>
        </p:nvPicPr>
        <p:blipFill>
          <a:blip r:embed="rId3" cstate="print">
            <a:duotone>
              <a:schemeClr val="bg2">
                <a:shade val="45000"/>
                <a:satMod val="135000"/>
              </a:schemeClr>
              <a:prstClr val="white"/>
            </a:duotone>
          </a:blip>
          <a:stretch>
            <a:fillRect/>
          </a:stretch>
        </p:blipFill>
        <p:spPr>
          <a:xfrm>
            <a:off x="0" y="1371600"/>
            <a:ext cx="9144000" cy="5486400"/>
          </a:xfrm>
          <a:prstGeom prst="rect">
            <a:avLst/>
          </a:prstGeom>
        </p:spPr>
      </p:pic>
      <p:sp>
        <p:nvSpPr>
          <p:cNvPr id="2" name="Title 1"/>
          <p:cNvSpPr>
            <a:spLocks noGrp="1"/>
          </p:cNvSpPr>
          <p:nvPr>
            <p:ph type="title"/>
          </p:nvPr>
        </p:nvSpPr>
        <p:spPr>
          <a:xfrm>
            <a:off x="2133600" y="228600"/>
            <a:ext cx="6345980" cy="936682"/>
          </a:xfrm>
        </p:spPr>
        <p:txBody>
          <a:bodyPr/>
          <a:lstStyle/>
          <a:p>
            <a:pPr algn="ctr"/>
            <a:r>
              <a:rPr lang="en-GB" sz="4000" dirty="0"/>
              <a:t>What will this mean for us?</a:t>
            </a:r>
          </a:p>
        </p:txBody>
      </p:sp>
      <p:sp>
        <p:nvSpPr>
          <p:cNvPr id="4" name="Rectangle 3"/>
          <p:cNvSpPr/>
          <p:nvPr/>
        </p:nvSpPr>
        <p:spPr>
          <a:xfrm>
            <a:off x="512020" y="2971800"/>
            <a:ext cx="2133600" cy="2286000"/>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rect">
              <a:fillToRect l="100000" t="100000"/>
            </a:path>
            <a:tileRect r="-100000" b="-100000"/>
          </a:gradFill>
          <a:ln>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p:spPr>
        <p:style>
          <a:lnRef idx="2">
            <a:schemeClr val="dk1"/>
          </a:lnRef>
          <a:fillRef idx="1">
            <a:schemeClr val="lt1"/>
          </a:fillRef>
          <a:effectRef idx="0">
            <a:schemeClr val="dk1"/>
          </a:effectRef>
          <a:fontRef idx="minor">
            <a:schemeClr val="dk1"/>
          </a:fontRef>
        </p:style>
        <p:txBody>
          <a:bodyPr rtlCol="0" anchor="ctr"/>
          <a:lstStyle/>
          <a:p>
            <a:pPr algn="ctr"/>
            <a:r>
              <a:rPr lang="en-GB" sz="2200" dirty="0"/>
              <a:t>JPM to pay for research</a:t>
            </a:r>
          </a:p>
        </p:txBody>
      </p:sp>
      <p:sp>
        <p:nvSpPr>
          <p:cNvPr id="6" name="Rectangle 5"/>
          <p:cNvSpPr/>
          <p:nvPr/>
        </p:nvSpPr>
        <p:spPr>
          <a:xfrm>
            <a:off x="3506724" y="2971800"/>
            <a:ext cx="2130552" cy="2286000"/>
          </a:xfrm>
          <a:prstGeom prst="rect">
            <a:avLst/>
          </a:prstGeom>
          <a:gradFill>
            <a:gsLst>
              <a:gs pos="0">
                <a:schemeClr val="accent2">
                  <a:lumMod val="0"/>
                  <a:lumOff val="100000"/>
                </a:schemeClr>
              </a:gs>
              <a:gs pos="35000">
                <a:schemeClr val="accent2">
                  <a:lumMod val="0"/>
                  <a:lumOff val="100000"/>
                </a:schemeClr>
              </a:gs>
              <a:gs pos="100000">
                <a:schemeClr val="accent2">
                  <a:lumMod val="100000"/>
                </a:schemeClr>
              </a:gs>
            </a:gsLst>
            <a:path path="rect">
              <a:fillToRect l="100000" t="100000"/>
            </a:path>
          </a:gradFill>
          <a:ln>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p:spPr>
        <p:style>
          <a:lnRef idx="2">
            <a:schemeClr val="dk1"/>
          </a:lnRef>
          <a:fillRef idx="1">
            <a:schemeClr val="lt1"/>
          </a:fillRef>
          <a:effectRef idx="0">
            <a:schemeClr val="dk1"/>
          </a:effectRef>
          <a:fontRef idx="minor">
            <a:schemeClr val="dk1"/>
          </a:fontRef>
        </p:style>
        <p:txBody>
          <a:bodyPr rtlCol="0" anchor="ctr"/>
          <a:lstStyle/>
          <a:p>
            <a:pPr algn="ctr"/>
            <a:r>
              <a:rPr lang="en-GB" sz="2200" dirty="0"/>
              <a:t>Hermes confirms end to research charges</a:t>
            </a:r>
          </a:p>
        </p:txBody>
      </p:sp>
      <p:sp>
        <p:nvSpPr>
          <p:cNvPr id="9" name="Rectangle 8"/>
          <p:cNvSpPr/>
          <p:nvPr/>
        </p:nvSpPr>
        <p:spPr>
          <a:xfrm>
            <a:off x="6498380" y="2971800"/>
            <a:ext cx="2133600" cy="2286000"/>
          </a:xfrm>
          <a:prstGeom prst="rect">
            <a:avLst/>
          </a:prstGeom>
          <a:gradFill>
            <a:gsLst>
              <a:gs pos="0">
                <a:schemeClr val="accent2">
                  <a:lumMod val="0"/>
                  <a:lumOff val="100000"/>
                </a:schemeClr>
              </a:gs>
              <a:gs pos="35000">
                <a:schemeClr val="accent2">
                  <a:lumMod val="0"/>
                  <a:lumOff val="100000"/>
                </a:schemeClr>
              </a:gs>
              <a:gs pos="100000">
                <a:schemeClr val="accent2">
                  <a:lumMod val="100000"/>
                </a:schemeClr>
              </a:gs>
            </a:gsLst>
            <a:path path="rect">
              <a:fillToRect l="100000" t="100000"/>
            </a:path>
          </a:gradFill>
          <a:ln>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p:spPr>
        <p:style>
          <a:lnRef idx="2">
            <a:schemeClr val="dk1"/>
          </a:lnRef>
          <a:fillRef idx="1">
            <a:schemeClr val="lt1"/>
          </a:fillRef>
          <a:effectRef idx="0">
            <a:schemeClr val="dk1"/>
          </a:effectRef>
          <a:fontRef idx="minor">
            <a:schemeClr val="dk1"/>
          </a:fontRef>
        </p:style>
        <p:txBody>
          <a:bodyPr rtlCol="0" anchor="ctr"/>
          <a:lstStyle/>
          <a:p>
            <a:pPr algn="ctr"/>
            <a:r>
              <a:rPr lang="en-GB" sz="2200" dirty="0"/>
              <a:t>Barclays’ analysts quit to form research boutique</a:t>
            </a:r>
          </a:p>
        </p:txBody>
      </p:sp>
    </p:spTree>
    <p:extLst>
      <p:ext uri="{BB962C8B-B14F-4D97-AF65-F5344CB8AC3E}">
        <p14:creationId xmlns:p14="http://schemas.microsoft.com/office/powerpoint/2010/main" val="361272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900" y="2763798"/>
            <a:ext cx="2743200" cy="2743200"/>
          </a:xfrm>
          <a:prstGeom prst="rect">
            <a:avLst/>
          </a:prstGeom>
        </p:spPr>
      </p:pic>
      <p:sp>
        <p:nvSpPr>
          <p:cNvPr id="2" name="Title 1"/>
          <p:cNvSpPr>
            <a:spLocks noGrp="1"/>
          </p:cNvSpPr>
          <p:nvPr>
            <p:ph type="title"/>
          </p:nvPr>
        </p:nvSpPr>
        <p:spPr>
          <a:xfrm>
            <a:off x="1676400" y="228600"/>
            <a:ext cx="7162800" cy="936682"/>
          </a:xfrm>
        </p:spPr>
        <p:txBody>
          <a:bodyPr>
            <a:noAutofit/>
          </a:bodyPr>
          <a:lstStyle/>
          <a:p>
            <a:pPr algn="ctr"/>
            <a:r>
              <a:rPr lang="en-GB" sz="3200" dirty="0"/>
              <a:t>You make the call: Is it allowed or not?</a:t>
            </a:r>
          </a:p>
        </p:txBody>
      </p:sp>
      <p:sp>
        <p:nvSpPr>
          <p:cNvPr id="5" name="TextBox 4"/>
          <p:cNvSpPr txBox="1"/>
          <p:nvPr/>
        </p:nvSpPr>
        <p:spPr>
          <a:xfrm>
            <a:off x="7467600" y="4038600"/>
            <a:ext cx="849913" cy="1107996"/>
          </a:xfrm>
          <a:prstGeom prst="rect">
            <a:avLst/>
          </a:prstGeom>
          <a:noFill/>
        </p:spPr>
        <p:txBody>
          <a:bodyPr wrap="none" rtlCol="0">
            <a:spAutoFit/>
          </a:bodyPr>
          <a:lstStyle/>
          <a:p>
            <a:r>
              <a:rPr lang="en-GB" sz="6600" dirty="0">
                <a:solidFill>
                  <a:srgbClr val="00B050"/>
                </a:solidFill>
                <a:sym typeface="Wingdings"/>
              </a:rPr>
              <a:t></a:t>
            </a:r>
            <a:endParaRPr lang="en-GB" dirty="0">
              <a:solidFill>
                <a:srgbClr val="00B050"/>
              </a:solidFill>
            </a:endParaRPr>
          </a:p>
        </p:txBody>
      </p:sp>
      <p:sp>
        <p:nvSpPr>
          <p:cNvPr id="7" name="TextBox 6"/>
          <p:cNvSpPr txBox="1"/>
          <p:nvPr/>
        </p:nvSpPr>
        <p:spPr>
          <a:xfrm>
            <a:off x="1866900" y="1341720"/>
            <a:ext cx="6781799" cy="1107996"/>
          </a:xfrm>
          <a:prstGeom prst="rect">
            <a:avLst/>
          </a:prstGeom>
          <a:noFill/>
        </p:spPr>
        <p:txBody>
          <a:bodyPr wrap="square" rtlCol="0">
            <a:spAutoFit/>
          </a:bodyPr>
          <a:lstStyle/>
          <a:p>
            <a:r>
              <a:rPr lang="en-US" sz="2200" dirty="0"/>
              <a:t>“We’re planning to ask clients to make separate payments into our Research Payment Account. Any surplus will be retained by us.”</a:t>
            </a:r>
          </a:p>
        </p:txBody>
      </p:sp>
      <p:sp>
        <p:nvSpPr>
          <p:cNvPr id="8" name="TextBox 7"/>
          <p:cNvSpPr txBox="1"/>
          <p:nvPr/>
        </p:nvSpPr>
        <p:spPr>
          <a:xfrm>
            <a:off x="5410200" y="3407891"/>
            <a:ext cx="1795684" cy="1455014"/>
          </a:xfrm>
          <a:prstGeom prst="rect">
            <a:avLst/>
          </a:prstGeom>
          <a:noFill/>
        </p:spPr>
        <p:txBody>
          <a:bodyPr wrap="none" rtlCol="0">
            <a:spAutoFit/>
          </a:bodyPr>
          <a:lstStyle/>
          <a:p>
            <a:pPr>
              <a:lnSpc>
                <a:spcPct val="200000"/>
              </a:lnSpc>
            </a:pPr>
            <a:r>
              <a:rPr lang="en-US" dirty="0"/>
              <a:t>Allowed</a:t>
            </a:r>
          </a:p>
          <a:p>
            <a:pPr>
              <a:lnSpc>
                <a:spcPct val="200000"/>
              </a:lnSpc>
            </a:pPr>
            <a:r>
              <a:rPr lang="en-US" dirty="0"/>
              <a:t>Not allowed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425" y="154530"/>
            <a:ext cx="7260380" cy="936682"/>
          </a:xfrm>
        </p:spPr>
        <p:txBody>
          <a:bodyPr>
            <a:noAutofit/>
          </a:bodyPr>
          <a:lstStyle/>
          <a:p>
            <a:pPr algn="ctr"/>
            <a:r>
              <a:rPr lang="en-GB" sz="3200" dirty="0"/>
              <a:t>You make the call: Is it allowed or not?</a:t>
            </a:r>
          </a:p>
        </p:txBody>
      </p:sp>
      <p:sp>
        <p:nvSpPr>
          <p:cNvPr id="5" name="TextBox 4"/>
          <p:cNvSpPr txBox="1"/>
          <p:nvPr/>
        </p:nvSpPr>
        <p:spPr>
          <a:xfrm>
            <a:off x="6615948" y="3810000"/>
            <a:ext cx="849913" cy="1107996"/>
          </a:xfrm>
          <a:prstGeom prst="rect">
            <a:avLst/>
          </a:prstGeom>
          <a:noFill/>
        </p:spPr>
        <p:txBody>
          <a:bodyPr wrap="none" rtlCol="0">
            <a:spAutoFit/>
          </a:bodyPr>
          <a:lstStyle/>
          <a:p>
            <a:r>
              <a:rPr lang="en-GB" sz="6600" dirty="0">
                <a:solidFill>
                  <a:srgbClr val="00B050"/>
                </a:solidFill>
                <a:sym typeface="Wingdings"/>
              </a:rPr>
              <a:t></a:t>
            </a:r>
            <a:endParaRPr lang="en-GB" dirty="0">
              <a:solidFill>
                <a:srgbClr val="00B050"/>
              </a:solidFill>
            </a:endParaRPr>
          </a:p>
        </p:txBody>
      </p:sp>
      <p:pic>
        <p:nvPicPr>
          <p:cNvPr id="7" name="Picture 6">
            <a:extLst>
              <a:ext uri="{FF2B5EF4-FFF2-40B4-BE49-F238E27FC236}">
                <a16:creationId xmlns:a16="http://schemas.microsoft.com/office/drawing/2014/main" id="{50CEE510-D786-4C20-A92D-C1D4AABCE8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015" y="3267318"/>
            <a:ext cx="2743200" cy="2743200"/>
          </a:xfrm>
          <a:prstGeom prst="rect">
            <a:avLst/>
          </a:prstGeom>
        </p:spPr>
      </p:pic>
      <p:sp>
        <p:nvSpPr>
          <p:cNvPr id="8" name="TextBox 7"/>
          <p:cNvSpPr txBox="1"/>
          <p:nvPr/>
        </p:nvSpPr>
        <p:spPr>
          <a:xfrm>
            <a:off x="2009015" y="1295400"/>
            <a:ext cx="6553200" cy="1446550"/>
          </a:xfrm>
          <a:prstGeom prst="rect">
            <a:avLst/>
          </a:prstGeom>
          <a:noFill/>
        </p:spPr>
        <p:txBody>
          <a:bodyPr wrap="square" rtlCol="0">
            <a:spAutoFit/>
          </a:bodyPr>
          <a:lstStyle/>
          <a:p>
            <a:r>
              <a:rPr lang="en-US" sz="2200" dirty="0"/>
              <a:t>“We have an arrangement with a certain provider who gives us a preferential rate on insurance. We point that out to customers prior to any agreement. Is that OK?</a:t>
            </a:r>
          </a:p>
        </p:txBody>
      </p:sp>
      <p:sp>
        <p:nvSpPr>
          <p:cNvPr id="9" name="TextBox 8"/>
          <p:cNvSpPr txBox="1"/>
          <p:nvPr/>
        </p:nvSpPr>
        <p:spPr>
          <a:xfrm>
            <a:off x="5211196" y="3911411"/>
            <a:ext cx="1795684" cy="1455014"/>
          </a:xfrm>
          <a:prstGeom prst="rect">
            <a:avLst/>
          </a:prstGeom>
          <a:noFill/>
        </p:spPr>
        <p:txBody>
          <a:bodyPr wrap="none" rtlCol="0">
            <a:spAutoFit/>
          </a:bodyPr>
          <a:lstStyle/>
          <a:p>
            <a:pPr>
              <a:lnSpc>
                <a:spcPct val="200000"/>
              </a:lnSpc>
            </a:pPr>
            <a:r>
              <a:rPr lang="en-US" dirty="0"/>
              <a:t>Allowed</a:t>
            </a:r>
          </a:p>
          <a:p>
            <a:pPr>
              <a:lnSpc>
                <a:spcPct val="200000"/>
              </a:lnSpc>
            </a:pPr>
            <a:r>
              <a:rPr lang="en-US" dirty="0"/>
              <a:t>Not allowed</a:t>
            </a:r>
          </a:p>
        </p:txBody>
      </p:sp>
    </p:spTree>
    <p:extLst>
      <p:ext uri="{BB962C8B-B14F-4D97-AF65-F5344CB8AC3E}">
        <p14:creationId xmlns:p14="http://schemas.microsoft.com/office/powerpoint/2010/main" val="119861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1D2A4-0BB8-4C23-9E70-660E56CFA72D}"/>
              </a:ext>
            </a:extLst>
          </p:cNvPr>
          <p:cNvSpPr>
            <a:spLocks noGrp="1"/>
          </p:cNvSpPr>
          <p:nvPr>
            <p:ph type="title"/>
          </p:nvPr>
        </p:nvSpPr>
        <p:spPr>
          <a:xfrm>
            <a:off x="2841089" y="381000"/>
            <a:ext cx="4593380" cy="936682"/>
          </a:xfrm>
        </p:spPr>
        <p:txBody>
          <a:bodyPr/>
          <a:lstStyle/>
          <a:p>
            <a:pPr algn="ctr"/>
            <a:r>
              <a:rPr lang="en-GB" sz="4000" dirty="0"/>
              <a:t>Best execution</a:t>
            </a:r>
          </a:p>
        </p:txBody>
      </p:sp>
      <p:sp>
        <p:nvSpPr>
          <p:cNvPr id="10" name="Content Placeholder 5">
            <a:extLst>
              <a:ext uri="{FF2B5EF4-FFF2-40B4-BE49-F238E27FC236}">
                <a16:creationId xmlns:a16="http://schemas.microsoft.com/office/drawing/2014/main" id="{A118C669-D3E9-4173-B492-670C54413B35}"/>
              </a:ext>
            </a:extLst>
          </p:cNvPr>
          <p:cNvSpPr>
            <a:spLocks noGrp="1"/>
          </p:cNvSpPr>
          <p:nvPr>
            <p:ph idx="1"/>
          </p:nvPr>
        </p:nvSpPr>
        <p:spPr>
          <a:xfrm>
            <a:off x="1676400" y="1498600"/>
            <a:ext cx="4191000" cy="5359400"/>
          </a:xfrm>
        </p:spPr>
        <p:txBody>
          <a:bodyPr>
            <a:normAutofit fontScale="77500" lnSpcReduction="20000"/>
          </a:bodyPr>
          <a:lstStyle/>
          <a:p>
            <a:pPr>
              <a:lnSpc>
                <a:spcPct val="110000"/>
              </a:lnSpc>
              <a:buFont typeface="Wingdings" panose="05000000000000000000" pitchFamily="2" charset="2"/>
              <a:buChar char="Ø"/>
            </a:pPr>
            <a:r>
              <a:rPr lang="en-GB" sz="2800" dirty="0"/>
              <a:t>Explain our policies so clients understand exactly how orders are executed</a:t>
            </a:r>
          </a:p>
          <a:p>
            <a:pPr>
              <a:lnSpc>
                <a:spcPct val="110000"/>
              </a:lnSpc>
              <a:buFont typeface="Wingdings" panose="05000000000000000000" pitchFamily="2" charset="2"/>
              <a:buChar char="Ø"/>
            </a:pPr>
            <a:r>
              <a:rPr lang="en-GB" sz="2800" dirty="0"/>
              <a:t>Disclose our top 5 execution venues </a:t>
            </a:r>
          </a:p>
          <a:p>
            <a:pPr>
              <a:lnSpc>
                <a:spcPct val="110000"/>
              </a:lnSpc>
              <a:buFont typeface="Wingdings" panose="05000000000000000000" pitchFamily="2" charset="2"/>
              <a:buChar char="Ø"/>
            </a:pPr>
            <a:r>
              <a:rPr lang="en-GB" sz="2800" dirty="0"/>
              <a:t>Disclose annually the quality of execution</a:t>
            </a:r>
          </a:p>
          <a:p>
            <a:pPr>
              <a:lnSpc>
                <a:spcPct val="110000"/>
              </a:lnSpc>
              <a:buFont typeface="Wingdings" panose="05000000000000000000" pitchFamily="2" charset="2"/>
              <a:buChar char="Ø"/>
            </a:pPr>
            <a:r>
              <a:rPr lang="en-GB" sz="2800" dirty="0"/>
              <a:t>Prohibit the use of remuneration, discounts or non-monetary benefits in routing client orders that may create conflicts of interest</a:t>
            </a:r>
          </a:p>
          <a:p>
            <a:pPr>
              <a:lnSpc>
                <a:spcPct val="110000"/>
              </a:lnSpc>
              <a:buFont typeface="Wingdings" panose="05000000000000000000" pitchFamily="2" charset="2"/>
              <a:buChar char="Ø"/>
            </a:pPr>
            <a:r>
              <a:rPr lang="en-GB" sz="2800" dirty="0"/>
              <a:t>Demonstrate to clients and NCAs that we comply fully with our execution policies</a:t>
            </a:r>
          </a:p>
          <a:p>
            <a:endParaRPr lang="en-GB" dirty="0"/>
          </a:p>
          <a:p>
            <a:endParaRPr lang="en-GB" dirty="0"/>
          </a:p>
          <a:p>
            <a:pPr>
              <a:buFont typeface="+mj-lt"/>
              <a:buAutoNum type="arabicPeriod"/>
            </a:pPr>
            <a:endParaRPr lang="en-GB" dirty="0"/>
          </a:p>
        </p:txBody>
      </p:sp>
      <p:pic>
        <p:nvPicPr>
          <p:cNvPr id="12" name="Picture 11" descr="A clock on the side of a fence&#10;&#10;Description generated with high confidence">
            <a:extLst>
              <a:ext uri="{FF2B5EF4-FFF2-40B4-BE49-F238E27FC236}">
                <a16:creationId xmlns:a16="http://schemas.microsoft.com/office/drawing/2014/main" id="{95F7839E-7571-4EE0-9B7F-4DC549A6CA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9329" y="3187700"/>
            <a:ext cx="2972681" cy="1981200"/>
          </a:xfrm>
          <a:prstGeom prst="rect">
            <a:avLst/>
          </a:prstGeom>
        </p:spPr>
      </p:pic>
    </p:spTree>
    <p:extLst>
      <p:ext uri="{BB962C8B-B14F-4D97-AF65-F5344CB8AC3E}">
        <p14:creationId xmlns:p14="http://schemas.microsoft.com/office/powerpoint/2010/main" val="19699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1D2A4-0BB8-4C23-9E70-660E56CFA72D}"/>
              </a:ext>
            </a:extLst>
          </p:cNvPr>
          <p:cNvSpPr>
            <a:spLocks noGrp="1"/>
          </p:cNvSpPr>
          <p:nvPr>
            <p:ph type="title"/>
          </p:nvPr>
        </p:nvSpPr>
        <p:spPr>
          <a:xfrm>
            <a:off x="3124200" y="146513"/>
            <a:ext cx="3721263" cy="685944"/>
          </a:xfrm>
        </p:spPr>
        <p:txBody>
          <a:bodyPr/>
          <a:lstStyle/>
          <a:p>
            <a:pPr algn="ctr"/>
            <a:r>
              <a:rPr lang="en-GB" sz="4000" dirty="0"/>
              <a:t>Best execution</a:t>
            </a:r>
          </a:p>
        </p:txBody>
      </p:sp>
      <p:sp>
        <p:nvSpPr>
          <p:cNvPr id="4" name="Thought Bubble: Cloud 3">
            <a:extLst>
              <a:ext uri="{FF2B5EF4-FFF2-40B4-BE49-F238E27FC236}">
                <a16:creationId xmlns:a16="http://schemas.microsoft.com/office/drawing/2014/main" id="{28ABB819-5065-41F2-BA0A-3BA1426AD5BC}"/>
              </a:ext>
            </a:extLst>
          </p:cNvPr>
          <p:cNvSpPr/>
          <p:nvPr/>
        </p:nvSpPr>
        <p:spPr>
          <a:xfrm>
            <a:off x="1905000" y="1005534"/>
            <a:ext cx="2743199" cy="1676400"/>
          </a:xfrm>
          <a:prstGeom prst="cloudCallout">
            <a:avLst>
              <a:gd name="adj1" fmla="val -59998"/>
              <a:gd name="adj2" fmla="val 50043"/>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800" dirty="0"/>
              <a:t>Are we being forced to reveal trade secrets to clients?</a:t>
            </a:r>
          </a:p>
        </p:txBody>
      </p:sp>
      <p:sp>
        <p:nvSpPr>
          <p:cNvPr id="5" name="Thought Bubble: Cloud 4">
            <a:extLst>
              <a:ext uri="{FF2B5EF4-FFF2-40B4-BE49-F238E27FC236}">
                <a16:creationId xmlns:a16="http://schemas.microsoft.com/office/drawing/2014/main" id="{44FFDD62-F00B-4F57-A7F0-930D5BC16F2A}"/>
              </a:ext>
            </a:extLst>
          </p:cNvPr>
          <p:cNvSpPr/>
          <p:nvPr/>
        </p:nvSpPr>
        <p:spPr>
          <a:xfrm>
            <a:off x="2057400" y="2931173"/>
            <a:ext cx="2590799" cy="1639328"/>
          </a:xfrm>
          <a:prstGeom prst="cloudCallout">
            <a:avLst>
              <a:gd name="adj1" fmla="val -64139"/>
              <a:gd name="adj2" fmla="val 19342"/>
            </a:avLst>
          </a:prstGeo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800" dirty="0"/>
              <a:t>Are our existing policies clear enough?</a:t>
            </a:r>
          </a:p>
        </p:txBody>
      </p:sp>
      <p:sp>
        <p:nvSpPr>
          <p:cNvPr id="6" name="Thought Bubble: Cloud 5">
            <a:extLst>
              <a:ext uri="{FF2B5EF4-FFF2-40B4-BE49-F238E27FC236}">
                <a16:creationId xmlns:a16="http://schemas.microsoft.com/office/drawing/2014/main" id="{F921BCCC-F89D-4CF0-B4EC-78B4C5ABA432}"/>
              </a:ext>
            </a:extLst>
          </p:cNvPr>
          <p:cNvSpPr/>
          <p:nvPr/>
        </p:nvSpPr>
        <p:spPr>
          <a:xfrm>
            <a:off x="1447799" y="4824412"/>
            <a:ext cx="3657600" cy="1676981"/>
          </a:xfrm>
          <a:prstGeom prst="cloudCallout">
            <a:avLst>
              <a:gd name="adj1" fmla="val -58688"/>
              <a:gd name="adj2" fmla="val 24542"/>
            </a:avLst>
          </a:prstGeo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800" dirty="0"/>
              <a:t>Will our trading and data systems be able to cope with new disclosure rules?</a:t>
            </a:r>
          </a:p>
        </p:txBody>
      </p:sp>
      <p:sp>
        <p:nvSpPr>
          <p:cNvPr id="7" name="Thought Bubble: Cloud 6">
            <a:extLst>
              <a:ext uri="{FF2B5EF4-FFF2-40B4-BE49-F238E27FC236}">
                <a16:creationId xmlns:a16="http://schemas.microsoft.com/office/drawing/2014/main" id="{91A6EDF6-6F3B-41D6-A1B5-D8299F7339E7}"/>
              </a:ext>
            </a:extLst>
          </p:cNvPr>
          <p:cNvSpPr/>
          <p:nvPr/>
        </p:nvSpPr>
        <p:spPr>
          <a:xfrm>
            <a:off x="5181600" y="1212327"/>
            <a:ext cx="3775276" cy="1552115"/>
          </a:xfrm>
          <a:prstGeom prst="cloudCallout">
            <a:avLst>
              <a:gd name="adj1" fmla="val -58942"/>
              <a:gd name="adj2" fmla="val 33971"/>
            </a:avLst>
          </a:prstGeo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800" dirty="0"/>
              <a:t>Are we capable of publishing information on our top 5 execution venues?</a:t>
            </a:r>
          </a:p>
        </p:txBody>
      </p:sp>
      <p:sp>
        <p:nvSpPr>
          <p:cNvPr id="8" name="Thought Bubble: Cloud 7">
            <a:extLst>
              <a:ext uri="{FF2B5EF4-FFF2-40B4-BE49-F238E27FC236}">
                <a16:creationId xmlns:a16="http://schemas.microsoft.com/office/drawing/2014/main" id="{967176F3-E116-4246-A2ED-1FCB90B39BF6}"/>
              </a:ext>
            </a:extLst>
          </p:cNvPr>
          <p:cNvSpPr/>
          <p:nvPr/>
        </p:nvSpPr>
        <p:spPr>
          <a:xfrm>
            <a:off x="5181600" y="3182826"/>
            <a:ext cx="3810810" cy="1612800"/>
          </a:xfrm>
          <a:prstGeom prst="cloudCallout">
            <a:avLst>
              <a:gd name="adj1" fmla="val -62728"/>
              <a:gd name="adj2" fmla="val 13727"/>
            </a:avLst>
          </a:prstGeo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800" dirty="0"/>
              <a:t>What extra information do we need to disclose to clients ex ante and ex post?</a:t>
            </a:r>
          </a:p>
        </p:txBody>
      </p:sp>
      <p:sp>
        <p:nvSpPr>
          <p:cNvPr id="9" name="Thought Bubble: Cloud 8">
            <a:extLst>
              <a:ext uri="{FF2B5EF4-FFF2-40B4-BE49-F238E27FC236}">
                <a16:creationId xmlns:a16="http://schemas.microsoft.com/office/drawing/2014/main" id="{7223C159-CB2C-424E-A876-7DF0D3996761}"/>
              </a:ext>
            </a:extLst>
          </p:cNvPr>
          <p:cNvSpPr/>
          <p:nvPr/>
        </p:nvSpPr>
        <p:spPr>
          <a:xfrm>
            <a:off x="5300083" y="5214010"/>
            <a:ext cx="3733800" cy="1523419"/>
          </a:xfrm>
          <a:prstGeom prst="cloudCallout">
            <a:avLst>
              <a:gd name="adj1" fmla="val -67451"/>
              <a:gd name="adj2" fmla="val 20401"/>
            </a:avLst>
          </a:prstGeo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800" dirty="0"/>
              <a:t>How well do you understand our existing execution policies?</a:t>
            </a:r>
          </a:p>
        </p:txBody>
      </p:sp>
    </p:spTree>
    <p:extLst>
      <p:ext uri="{BB962C8B-B14F-4D97-AF65-F5344CB8AC3E}">
        <p14:creationId xmlns:p14="http://schemas.microsoft.com/office/powerpoint/2010/main" val="428002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 calcmode="lin" valueType="num">
                                      <p:cBhvr>
                                        <p:cTn id="35" dur="1000" fill="hold"/>
                                        <p:tgtEl>
                                          <p:spTgt spid="8"/>
                                        </p:tgtEl>
                                        <p:attrNameLst>
                                          <p:attrName>style.rotation</p:attrName>
                                        </p:attrNameLst>
                                      </p:cBhvr>
                                      <p:tavLst>
                                        <p:tav tm="0">
                                          <p:val>
                                            <p:fltVal val="90"/>
                                          </p:val>
                                        </p:tav>
                                        <p:tav tm="100000">
                                          <p:val>
                                            <p:fltVal val="0"/>
                                          </p:val>
                                        </p:tav>
                                      </p:tavLst>
                                    </p:anim>
                                    <p:animEffect transition="in" filter="fade">
                                      <p:cBhvr>
                                        <p:cTn id="36" dur="1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heel(1)">
                                      <p:cBhvr>
                                        <p:cTn id="4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9676" y="304800"/>
            <a:ext cx="5011873" cy="936682"/>
          </a:xfrm>
        </p:spPr>
        <p:txBody>
          <a:bodyPr/>
          <a:lstStyle/>
          <a:p>
            <a:pPr algn="ctr"/>
            <a:r>
              <a:rPr lang="en-GB" sz="3600" dirty="0"/>
              <a:t>Learning objectives</a:t>
            </a:r>
          </a:p>
        </p:txBody>
      </p:sp>
      <p:sp>
        <p:nvSpPr>
          <p:cNvPr id="3" name="Content Placeholder 2"/>
          <p:cNvSpPr>
            <a:spLocks noGrp="1"/>
          </p:cNvSpPr>
          <p:nvPr>
            <p:ph idx="1"/>
          </p:nvPr>
        </p:nvSpPr>
        <p:spPr>
          <a:xfrm>
            <a:off x="2112983" y="1752600"/>
            <a:ext cx="6345260" cy="3733800"/>
          </a:xfrm>
        </p:spPr>
        <p:txBody>
          <a:bodyPr/>
          <a:lstStyle/>
          <a:p>
            <a:pPr>
              <a:lnSpc>
                <a:spcPct val="150000"/>
              </a:lnSpc>
              <a:buFont typeface="Wingdings" panose="05000000000000000000" pitchFamily="2" charset="2"/>
              <a:buChar char="q"/>
            </a:pPr>
            <a:r>
              <a:rPr lang="en-GB" sz="2800" dirty="0"/>
              <a:t>What is MiFID II?</a:t>
            </a:r>
          </a:p>
          <a:p>
            <a:pPr>
              <a:lnSpc>
                <a:spcPct val="150000"/>
              </a:lnSpc>
              <a:buFont typeface="Wingdings" panose="05000000000000000000" pitchFamily="2" charset="2"/>
              <a:buChar char="q"/>
            </a:pPr>
            <a:r>
              <a:rPr lang="en-GB" sz="2800" dirty="0"/>
              <a:t>What’s new and what’s changed under MiFID II?</a:t>
            </a:r>
          </a:p>
          <a:p>
            <a:pPr>
              <a:lnSpc>
                <a:spcPct val="150000"/>
              </a:lnSpc>
              <a:buFont typeface="Wingdings" panose="05000000000000000000" pitchFamily="2" charset="2"/>
              <a:buChar char="q"/>
            </a:pPr>
            <a:r>
              <a:rPr lang="en-GB" sz="2800" dirty="0"/>
              <a:t>Your responsibilities</a:t>
            </a:r>
          </a:p>
          <a:p>
            <a:pPr>
              <a:lnSpc>
                <a:spcPct val="150000"/>
              </a:lnSpc>
              <a:buFont typeface="Wingdings" panose="05000000000000000000" pitchFamily="2" charset="2"/>
              <a:buChar char="q"/>
            </a:pPr>
            <a:r>
              <a:rPr lang="en-GB" sz="2800" dirty="0"/>
              <a:t>What we should do to get ready</a:t>
            </a:r>
          </a:p>
        </p:txBody>
      </p:sp>
    </p:spTree>
    <p:extLst>
      <p:ext uri="{BB962C8B-B14F-4D97-AF65-F5344CB8AC3E}">
        <p14:creationId xmlns:p14="http://schemas.microsoft.com/office/powerpoint/2010/main" val="4111766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1A246-F327-4456-A08F-68D8DFE81B25}"/>
              </a:ext>
            </a:extLst>
          </p:cNvPr>
          <p:cNvSpPr>
            <a:spLocks noGrp="1"/>
          </p:cNvSpPr>
          <p:nvPr>
            <p:ph type="title"/>
          </p:nvPr>
        </p:nvSpPr>
        <p:spPr>
          <a:xfrm>
            <a:off x="2438400" y="152400"/>
            <a:ext cx="5736380" cy="936682"/>
          </a:xfrm>
        </p:spPr>
        <p:txBody>
          <a:bodyPr/>
          <a:lstStyle/>
          <a:p>
            <a:pPr algn="ctr"/>
            <a:r>
              <a:rPr lang="en-GB" sz="3600" dirty="0"/>
              <a:t>Our remuneration policy</a:t>
            </a:r>
          </a:p>
        </p:txBody>
      </p:sp>
      <p:sp>
        <p:nvSpPr>
          <p:cNvPr id="4" name="Rectangle 3">
            <a:extLst>
              <a:ext uri="{FF2B5EF4-FFF2-40B4-BE49-F238E27FC236}">
                <a16:creationId xmlns:a16="http://schemas.microsoft.com/office/drawing/2014/main" id="{81DF3414-6C75-4014-96A1-BD952067ABE2}"/>
              </a:ext>
            </a:extLst>
          </p:cNvPr>
          <p:cNvSpPr/>
          <p:nvPr/>
        </p:nvSpPr>
        <p:spPr>
          <a:xfrm>
            <a:off x="5562600" y="3922455"/>
            <a:ext cx="3352800" cy="2554545"/>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marL="1588" indent="-1588" algn="ctr">
              <a:buNone/>
            </a:pPr>
            <a:r>
              <a:rPr lang="en-GB" sz="2000" b="1" dirty="0">
                <a:solidFill>
                  <a:schemeClr val="bg1">
                    <a:lumMod val="20000"/>
                    <a:lumOff val="80000"/>
                  </a:schemeClr>
                </a:solidFill>
              </a:rPr>
              <a:t>We are strictly prohibited from remunerating or assessing your performance in ways that conflict with clients' best interests or incentivise you to sell certain products or services.</a:t>
            </a:r>
            <a:endParaRPr lang="en-GB" sz="2000" dirty="0">
              <a:solidFill>
                <a:schemeClr val="bg1">
                  <a:lumMod val="20000"/>
                  <a:lumOff val="80000"/>
                </a:schemeClr>
              </a:solidFill>
            </a:endParaRPr>
          </a:p>
        </p:txBody>
      </p:sp>
      <p:sp>
        <p:nvSpPr>
          <p:cNvPr id="5" name="Oval Callout 4">
            <a:extLst>
              <a:ext uri="{FF2B5EF4-FFF2-40B4-BE49-F238E27FC236}">
                <a16:creationId xmlns:a16="http://schemas.microsoft.com/office/drawing/2014/main" id="{056007EE-F790-4F05-9E05-7C0BBF1F0A09}"/>
              </a:ext>
            </a:extLst>
          </p:cNvPr>
          <p:cNvSpPr/>
          <p:nvPr/>
        </p:nvSpPr>
        <p:spPr>
          <a:xfrm>
            <a:off x="1578820" y="1447800"/>
            <a:ext cx="3864735" cy="3483736"/>
          </a:xfrm>
          <a:prstGeom prst="wedgeEllipseCallou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There were monthly sales targets and we got commission on certain sales</a:t>
            </a:r>
            <a:endParaRPr lang="en-GB" sz="2000" dirty="0">
              <a:solidFill>
                <a:schemeClr val="tx1"/>
              </a:solidFill>
            </a:endParaRPr>
          </a:p>
        </p:txBody>
      </p:sp>
    </p:spTree>
    <p:extLst>
      <p:ext uri="{BB962C8B-B14F-4D97-AF65-F5344CB8AC3E}">
        <p14:creationId xmlns:p14="http://schemas.microsoft.com/office/powerpoint/2010/main" val="386552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80D9A-5D77-4688-979D-21BB65DBC4FC}"/>
              </a:ext>
            </a:extLst>
          </p:cNvPr>
          <p:cNvSpPr>
            <a:spLocks noGrp="1"/>
          </p:cNvSpPr>
          <p:nvPr>
            <p:ph type="title"/>
          </p:nvPr>
        </p:nvSpPr>
        <p:spPr>
          <a:xfrm>
            <a:off x="2722225" y="152400"/>
            <a:ext cx="5126780" cy="936682"/>
          </a:xfrm>
        </p:spPr>
        <p:txBody>
          <a:bodyPr/>
          <a:lstStyle/>
          <a:p>
            <a:pPr algn="ctr"/>
            <a:r>
              <a:rPr lang="en-GB" sz="3600" dirty="0"/>
              <a:t>Information disclosures</a:t>
            </a:r>
          </a:p>
        </p:txBody>
      </p:sp>
      <p:sp>
        <p:nvSpPr>
          <p:cNvPr id="3" name="Content Placeholder 2">
            <a:extLst>
              <a:ext uri="{FF2B5EF4-FFF2-40B4-BE49-F238E27FC236}">
                <a16:creationId xmlns:a16="http://schemas.microsoft.com/office/drawing/2014/main" id="{635878BA-4007-459C-A1C3-53E5DC6B4EB2}"/>
              </a:ext>
            </a:extLst>
          </p:cNvPr>
          <p:cNvSpPr>
            <a:spLocks noGrp="1"/>
          </p:cNvSpPr>
          <p:nvPr>
            <p:ph idx="1"/>
          </p:nvPr>
        </p:nvSpPr>
        <p:spPr>
          <a:xfrm>
            <a:off x="1578820" y="1239346"/>
            <a:ext cx="7413590" cy="3027854"/>
          </a:xfrm>
        </p:spPr>
        <p:txBody>
          <a:bodyPr/>
          <a:lstStyle/>
          <a:p>
            <a:pPr>
              <a:lnSpc>
                <a:spcPct val="150000"/>
              </a:lnSpc>
              <a:buFont typeface="Wingdings" panose="05000000000000000000" pitchFamily="2" charset="2"/>
              <a:buChar char="Ø"/>
            </a:pPr>
            <a:r>
              <a:rPr lang="en-GB" sz="2200" dirty="0"/>
              <a:t>Information helps clients make an informed decision</a:t>
            </a:r>
          </a:p>
          <a:p>
            <a:pPr>
              <a:lnSpc>
                <a:spcPct val="150000"/>
              </a:lnSpc>
              <a:buFont typeface="Wingdings" panose="05000000000000000000" pitchFamily="2" charset="2"/>
              <a:buChar char="Ø"/>
            </a:pPr>
            <a:r>
              <a:rPr lang="en-GB" sz="2200" dirty="0"/>
              <a:t>Different rules for investment advice, financial instruments, pre- and post-sale, client holdings and portfolio management, losses, costs and charges, agreements, </a:t>
            </a:r>
            <a:r>
              <a:rPr lang="en-GB" sz="2200" dirty="0" err="1"/>
              <a:t>etc</a:t>
            </a:r>
            <a:endParaRPr lang="en-GB" dirty="0"/>
          </a:p>
        </p:txBody>
      </p:sp>
      <p:sp>
        <p:nvSpPr>
          <p:cNvPr id="4" name="Rectangle 3">
            <a:extLst>
              <a:ext uri="{FF2B5EF4-FFF2-40B4-BE49-F238E27FC236}">
                <a16:creationId xmlns:a16="http://schemas.microsoft.com/office/drawing/2014/main" id="{FA1A804B-FEDB-45A4-A3BC-0657DF189994}"/>
              </a:ext>
            </a:extLst>
          </p:cNvPr>
          <p:cNvSpPr/>
          <p:nvPr/>
        </p:nvSpPr>
        <p:spPr>
          <a:xfrm>
            <a:off x="1905000" y="5029200"/>
            <a:ext cx="6781800" cy="707886"/>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marL="1588" indent="-1588" algn="ctr">
              <a:buNone/>
            </a:pPr>
            <a:r>
              <a:rPr lang="en-GB" sz="2000" dirty="0">
                <a:solidFill>
                  <a:schemeClr val="bg1">
                    <a:lumMod val="20000"/>
                    <a:lumOff val="80000"/>
                  </a:schemeClr>
                </a:solidFill>
              </a:rPr>
              <a:t>Information must be clear, fair and not misleading, and provided in a durable medium</a:t>
            </a:r>
          </a:p>
        </p:txBody>
      </p:sp>
    </p:spTree>
    <p:extLst>
      <p:ext uri="{BB962C8B-B14F-4D97-AF65-F5344CB8AC3E}">
        <p14:creationId xmlns:p14="http://schemas.microsoft.com/office/powerpoint/2010/main" val="80406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B299B-325F-48E9-A652-6616093B0163}"/>
              </a:ext>
            </a:extLst>
          </p:cNvPr>
          <p:cNvSpPr>
            <a:spLocks noGrp="1"/>
          </p:cNvSpPr>
          <p:nvPr>
            <p:ph type="title"/>
          </p:nvPr>
        </p:nvSpPr>
        <p:spPr>
          <a:xfrm>
            <a:off x="2798019" y="311251"/>
            <a:ext cx="5126780" cy="936682"/>
          </a:xfrm>
        </p:spPr>
        <p:txBody>
          <a:bodyPr/>
          <a:lstStyle/>
          <a:p>
            <a:pPr algn="ctr"/>
            <a:r>
              <a:rPr lang="en-GB" sz="3600" dirty="0"/>
              <a:t>Scenario: Mary’s advice</a:t>
            </a:r>
          </a:p>
        </p:txBody>
      </p:sp>
      <p:pic>
        <p:nvPicPr>
          <p:cNvPr id="7" name="Picture 6" descr="A group of people posing for the camera&#10;&#10;Description generated with very high confidence">
            <a:extLst>
              <a:ext uri="{FF2B5EF4-FFF2-40B4-BE49-F238E27FC236}">
                <a16:creationId xmlns:a16="http://schemas.microsoft.com/office/drawing/2014/main" id="{63D31534-0BF2-4397-B788-DAF0ABEC8E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3605" y="1729311"/>
            <a:ext cx="2743200" cy="2057400"/>
          </a:xfrm>
          <a:prstGeom prst="rect">
            <a:avLst/>
          </a:prstGeom>
        </p:spPr>
      </p:pic>
      <p:sp>
        <p:nvSpPr>
          <p:cNvPr id="5" name="TextBox 4">
            <a:extLst>
              <a:ext uri="{FF2B5EF4-FFF2-40B4-BE49-F238E27FC236}">
                <a16:creationId xmlns:a16="http://schemas.microsoft.com/office/drawing/2014/main" id="{889F2F33-DAA5-41B4-87D6-CB16A9CD9651}"/>
              </a:ext>
            </a:extLst>
          </p:cNvPr>
          <p:cNvSpPr txBox="1"/>
          <p:nvPr/>
        </p:nvSpPr>
        <p:spPr>
          <a:xfrm>
            <a:off x="7924800" y="2678715"/>
            <a:ext cx="849913" cy="1107996"/>
          </a:xfrm>
          <a:prstGeom prst="rect">
            <a:avLst/>
          </a:prstGeom>
          <a:noFill/>
        </p:spPr>
        <p:txBody>
          <a:bodyPr wrap="none" rtlCol="0">
            <a:spAutoFit/>
          </a:bodyPr>
          <a:lstStyle/>
          <a:p>
            <a:r>
              <a:rPr lang="en-GB" sz="6600" dirty="0">
                <a:solidFill>
                  <a:srgbClr val="00B050"/>
                </a:solidFill>
                <a:sym typeface="Wingdings"/>
              </a:rPr>
              <a:t></a:t>
            </a:r>
            <a:endParaRPr lang="en-GB" dirty="0">
              <a:solidFill>
                <a:srgbClr val="00B050"/>
              </a:solidFill>
            </a:endParaRPr>
          </a:p>
        </p:txBody>
      </p:sp>
      <p:sp>
        <p:nvSpPr>
          <p:cNvPr id="6" name="TextBox 5">
            <a:extLst>
              <a:ext uri="{FF2B5EF4-FFF2-40B4-BE49-F238E27FC236}">
                <a16:creationId xmlns:a16="http://schemas.microsoft.com/office/drawing/2014/main" id="{0CD428D3-A5FE-4679-BAB4-6926DF18E3F8}"/>
              </a:ext>
            </a:extLst>
          </p:cNvPr>
          <p:cNvSpPr txBox="1"/>
          <p:nvPr/>
        </p:nvSpPr>
        <p:spPr>
          <a:xfrm>
            <a:off x="7924800" y="3538197"/>
            <a:ext cx="849913" cy="1107996"/>
          </a:xfrm>
          <a:prstGeom prst="rect">
            <a:avLst/>
          </a:prstGeom>
          <a:noFill/>
        </p:spPr>
        <p:txBody>
          <a:bodyPr wrap="none" rtlCol="0">
            <a:spAutoFit/>
          </a:bodyPr>
          <a:lstStyle/>
          <a:p>
            <a:r>
              <a:rPr lang="en-GB" sz="6600" dirty="0">
                <a:solidFill>
                  <a:srgbClr val="00B050"/>
                </a:solidFill>
                <a:sym typeface="Wingdings"/>
              </a:rPr>
              <a:t></a:t>
            </a:r>
            <a:endParaRPr lang="en-GB" dirty="0">
              <a:solidFill>
                <a:srgbClr val="00B050"/>
              </a:solidFill>
            </a:endParaRPr>
          </a:p>
        </p:txBody>
      </p:sp>
      <p:sp>
        <p:nvSpPr>
          <p:cNvPr id="8" name="TextBox 7">
            <a:extLst>
              <a:ext uri="{FF2B5EF4-FFF2-40B4-BE49-F238E27FC236}">
                <a16:creationId xmlns:a16="http://schemas.microsoft.com/office/drawing/2014/main" id="{CFF79B87-7F25-42A8-B363-8AD104DA9844}"/>
              </a:ext>
            </a:extLst>
          </p:cNvPr>
          <p:cNvSpPr txBox="1"/>
          <p:nvPr/>
        </p:nvSpPr>
        <p:spPr>
          <a:xfrm>
            <a:off x="7924799" y="4429308"/>
            <a:ext cx="849913" cy="1107996"/>
          </a:xfrm>
          <a:prstGeom prst="rect">
            <a:avLst/>
          </a:prstGeom>
          <a:noFill/>
        </p:spPr>
        <p:txBody>
          <a:bodyPr wrap="none" rtlCol="0">
            <a:spAutoFit/>
          </a:bodyPr>
          <a:lstStyle/>
          <a:p>
            <a:r>
              <a:rPr lang="en-GB" sz="6600" dirty="0">
                <a:solidFill>
                  <a:srgbClr val="00B050"/>
                </a:solidFill>
                <a:sym typeface="Wingdings"/>
              </a:rPr>
              <a:t></a:t>
            </a:r>
            <a:endParaRPr lang="en-GB" dirty="0">
              <a:solidFill>
                <a:srgbClr val="00B050"/>
              </a:solidFill>
            </a:endParaRPr>
          </a:p>
        </p:txBody>
      </p:sp>
      <p:sp>
        <p:nvSpPr>
          <p:cNvPr id="9" name="TextBox 8"/>
          <p:cNvSpPr txBox="1"/>
          <p:nvPr/>
        </p:nvSpPr>
        <p:spPr>
          <a:xfrm>
            <a:off x="4819832" y="1729311"/>
            <a:ext cx="4147853" cy="923330"/>
          </a:xfrm>
          <a:prstGeom prst="rect">
            <a:avLst/>
          </a:prstGeom>
          <a:noFill/>
        </p:spPr>
        <p:txBody>
          <a:bodyPr wrap="square" rtlCol="0">
            <a:spAutoFit/>
          </a:bodyPr>
          <a:lstStyle/>
          <a:p>
            <a:r>
              <a:rPr lang="en-US" sz="1800" b="1" dirty="0"/>
              <a:t>Which of the following information must Mary provide before giving investment advice?</a:t>
            </a:r>
          </a:p>
        </p:txBody>
      </p:sp>
      <p:sp>
        <p:nvSpPr>
          <p:cNvPr id="11" name="TextBox 10"/>
          <p:cNvSpPr txBox="1"/>
          <p:nvPr/>
        </p:nvSpPr>
        <p:spPr>
          <a:xfrm>
            <a:off x="4811762" y="2895600"/>
            <a:ext cx="3706795" cy="3785652"/>
          </a:xfrm>
          <a:prstGeom prst="rect">
            <a:avLst/>
          </a:prstGeom>
          <a:noFill/>
        </p:spPr>
        <p:txBody>
          <a:bodyPr wrap="square" rtlCol="0">
            <a:spAutoFit/>
          </a:bodyPr>
          <a:lstStyle/>
          <a:p>
            <a:pPr marL="457200" indent="-457200">
              <a:buFont typeface="+mj-lt"/>
              <a:buAutoNum type="alphaLcParenR"/>
            </a:pPr>
            <a:r>
              <a:rPr lang="en-US" sz="2000" dirty="0"/>
              <a:t>Whether our advice in independent</a:t>
            </a:r>
          </a:p>
          <a:p>
            <a:pPr marL="457200" indent="-457200">
              <a:buFont typeface="+mj-lt"/>
              <a:buAutoNum type="alphaLcParenR"/>
            </a:pPr>
            <a:r>
              <a:rPr lang="en-US" sz="2000" dirty="0"/>
              <a:t>Whether there are any restrictions on type and nature</a:t>
            </a:r>
          </a:p>
          <a:p>
            <a:pPr marL="457200" indent="-457200">
              <a:buFont typeface="+mj-lt"/>
              <a:buAutoNum type="alphaLcParenR"/>
            </a:pPr>
            <a:r>
              <a:rPr lang="en-US" sz="2000" dirty="0"/>
              <a:t>The range of financial instruments she recommends and our relationships with issuers or providers</a:t>
            </a:r>
          </a:p>
          <a:p>
            <a:pPr marL="457200" indent="-457200">
              <a:buFont typeface="+mj-lt"/>
              <a:buAutoNum type="alphaLcParenR"/>
            </a:pPr>
            <a:r>
              <a:rPr lang="en-US" sz="2000" dirty="0"/>
              <a:t>The volume of sales for different instruments</a:t>
            </a:r>
          </a:p>
        </p:txBody>
      </p:sp>
    </p:spTree>
    <p:extLst>
      <p:ext uri="{BB962C8B-B14F-4D97-AF65-F5344CB8AC3E}">
        <p14:creationId xmlns:p14="http://schemas.microsoft.com/office/powerpoint/2010/main" val="340764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B299B-325F-48E9-A652-6616093B0163}"/>
              </a:ext>
            </a:extLst>
          </p:cNvPr>
          <p:cNvSpPr>
            <a:spLocks noGrp="1"/>
          </p:cNvSpPr>
          <p:nvPr>
            <p:ph type="title"/>
          </p:nvPr>
        </p:nvSpPr>
        <p:spPr>
          <a:xfrm>
            <a:off x="1676400" y="132215"/>
            <a:ext cx="7162800" cy="936682"/>
          </a:xfrm>
        </p:spPr>
        <p:txBody>
          <a:bodyPr/>
          <a:lstStyle/>
          <a:p>
            <a:pPr algn="ctr"/>
            <a:r>
              <a:rPr lang="en-GB" sz="3200" dirty="0"/>
              <a:t>Scenario: Mary’s disclosures on costs</a:t>
            </a:r>
          </a:p>
        </p:txBody>
      </p:sp>
      <p:pic>
        <p:nvPicPr>
          <p:cNvPr id="6" name="Picture 5" descr="A group of people posing for the camera&#10;&#10;Description generated with very high confidence">
            <a:extLst>
              <a:ext uri="{FF2B5EF4-FFF2-40B4-BE49-F238E27FC236}">
                <a16:creationId xmlns:a16="http://schemas.microsoft.com/office/drawing/2014/main" id="{0DE07874-891D-4BDC-8266-D9704E6A89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8463" y="3737921"/>
            <a:ext cx="2743200" cy="2057400"/>
          </a:xfrm>
          <a:prstGeom prst="rect">
            <a:avLst/>
          </a:prstGeom>
        </p:spPr>
      </p:pic>
      <p:sp>
        <p:nvSpPr>
          <p:cNvPr id="5" name="TextBox 4">
            <a:extLst>
              <a:ext uri="{FF2B5EF4-FFF2-40B4-BE49-F238E27FC236}">
                <a16:creationId xmlns:a16="http://schemas.microsoft.com/office/drawing/2014/main" id="{63042E64-7185-42B9-BEE7-F72D5A484A4D}"/>
              </a:ext>
            </a:extLst>
          </p:cNvPr>
          <p:cNvSpPr txBox="1"/>
          <p:nvPr/>
        </p:nvSpPr>
        <p:spPr>
          <a:xfrm>
            <a:off x="7650909" y="2580312"/>
            <a:ext cx="849913" cy="1107996"/>
          </a:xfrm>
          <a:prstGeom prst="rect">
            <a:avLst/>
          </a:prstGeom>
          <a:noFill/>
        </p:spPr>
        <p:txBody>
          <a:bodyPr wrap="none" rtlCol="0">
            <a:spAutoFit/>
          </a:bodyPr>
          <a:lstStyle/>
          <a:p>
            <a:r>
              <a:rPr lang="en-GB" sz="6600" dirty="0">
                <a:solidFill>
                  <a:srgbClr val="00B050"/>
                </a:solidFill>
                <a:sym typeface="Wingdings"/>
              </a:rPr>
              <a:t></a:t>
            </a:r>
            <a:endParaRPr lang="en-GB" dirty="0">
              <a:solidFill>
                <a:srgbClr val="00B050"/>
              </a:solidFill>
            </a:endParaRPr>
          </a:p>
        </p:txBody>
      </p:sp>
      <p:sp>
        <p:nvSpPr>
          <p:cNvPr id="7" name="TextBox 6">
            <a:extLst>
              <a:ext uri="{FF2B5EF4-FFF2-40B4-BE49-F238E27FC236}">
                <a16:creationId xmlns:a16="http://schemas.microsoft.com/office/drawing/2014/main" id="{8A61485D-816C-4528-8559-23B65AF62AA0}"/>
              </a:ext>
            </a:extLst>
          </p:cNvPr>
          <p:cNvSpPr txBox="1"/>
          <p:nvPr/>
        </p:nvSpPr>
        <p:spPr>
          <a:xfrm>
            <a:off x="8075865" y="3208336"/>
            <a:ext cx="849913" cy="1107996"/>
          </a:xfrm>
          <a:prstGeom prst="rect">
            <a:avLst/>
          </a:prstGeom>
          <a:noFill/>
        </p:spPr>
        <p:txBody>
          <a:bodyPr wrap="none" rtlCol="0">
            <a:spAutoFit/>
          </a:bodyPr>
          <a:lstStyle/>
          <a:p>
            <a:r>
              <a:rPr lang="en-GB" sz="6600" dirty="0">
                <a:solidFill>
                  <a:srgbClr val="00B050"/>
                </a:solidFill>
                <a:sym typeface="Wingdings"/>
              </a:rPr>
              <a:t></a:t>
            </a:r>
            <a:endParaRPr lang="en-GB" dirty="0">
              <a:solidFill>
                <a:srgbClr val="00B050"/>
              </a:solidFill>
            </a:endParaRPr>
          </a:p>
        </p:txBody>
      </p:sp>
      <p:sp>
        <p:nvSpPr>
          <p:cNvPr id="8" name="TextBox 7">
            <a:extLst>
              <a:ext uri="{FF2B5EF4-FFF2-40B4-BE49-F238E27FC236}">
                <a16:creationId xmlns:a16="http://schemas.microsoft.com/office/drawing/2014/main" id="{991FEAC4-5E47-400F-958F-FFEC6AF91673}"/>
              </a:ext>
            </a:extLst>
          </p:cNvPr>
          <p:cNvSpPr txBox="1"/>
          <p:nvPr/>
        </p:nvSpPr>
        <p:spPr>
          <a:xfrm>
            <a:off x="8075865" y="4673321"/>
            <a:ext cx="849913" cy="1107996"/>
          </a:xfrm>
          <a:prstGeom prst="rect">
            <a:avLst/>
          </a:prstGeom>
          <a:noFill/>
        </p:spPr>
        <p:txBody>
          <a:bodyPr wrap="none" rtlCol="0">
            <a:spAutoFit/>
          </a:bodyPr>
          <a:lstStyle/>
          <a:p>
            <a:r>
              <a:rPr lang="en-GB" sz="6600" dirty="0">
                <a:solidFill>
                  <a:srgbClr val="00B050"/>
                </a:solidFill>
                <a:sym typeface="Wingdings"/>
              </a:rPr>
              <a:t></a:t>
            </a:r>
            <a:endParaRPr lang="en-GB" dirty="0">
              <a:solidFill>
                <a:srgbClr val="00B050"/>
              </a:solidFill>
            </a:endParaRPr>
          </a:p>
        </p:txBody>
      </p:sp>
      <p:sp>
        <p:nvSpPr>
          <p:cNvPr id="9" name="TextBox 8">
            <a:extLst>
              <a:ext uri="{FF2B5EF4-FFF2-40B4-BE49-F238E27FC236}">
                <a16:creationId xmlns:a16="http://schemas.microsoft.com/office/drawing/2014/main" id="{3FA6E70B-8791-45CF-BE56-D13A185EA3BA}"/>
              </a:ext>
            </a:extLst>
          </p:cNvPr>
          <p:cNvSpPr txBox="1"/>
          <p:nvPr/>
        </p:nvSpPr>
        <p:spPr>
          <a:xfrm>
            <a:off x="7812632" y="5558924"/>
            <a:ext cx="849913" cy="1107996"/>
          </a:xfrm>
          <a:prstGeom prst="rect">
            <a:avLst/>
          </a:prstGeom>
          <a:noFill/>
        </p:spPr>
        <p:txBody>
          <a:bodyPr wrap="none" rtlCol="0">
            <a:spAutoFit/>
          </a:bodyPr>
          <a:lstStyle/>
          <a:p>
            <a:r>
              <a:rPr lang="en-GB" sz="6600" dirty="0">
                <a:solidFill>
                  <a:srgbClr val="00B050"/>
                </a:solidFill>
                <a:sym typeface="Wingdings"/>
              </a:rPr>
              <a:t></a:t>
            </a:r>
            <a:endParaRPr lang="en-GB" dirty="0">
              <a:solidFill>
                <a:srgbClr val="00B050"/>
              </a:solidFill>
            </a:endParaRPr>
          </a:p>
        </p:txBody>
      </p:sp>
      <p:pic>
        <p:nvPicPr>
          <p:cNvPr id="10" name="Picture 9" descr="A picture containing cup, table, sitting, indoor&#10;&#10;Description generated with very high confidence">
            <a:extLst>
              <a:ext uri="{FF2B5EF4-FFF2-40B4-BE49-F238E27FC236}">
                <a16:creationId xmlns:a16="http://schemas.microsoft.com/office/drawing/2014/main" id="{73D11F2E-6109-4851-9714-21DCA94385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8502" y="1563469"/>
            <a:ext cx="2223121" cy="1667341"/>
          </a:xfrm>
          <a:prstGeom prst="rect">
            <a:avLst/>
          </a:prstGeom>
        </p:spPr>
      </p:pic>
      <p:sp>
        <p:nvSpPr>
          <p:cNvPr id="11" name="TextBox 10"/>
          <p:cNvSpPr txBox="1"/>
          <p:nvPr/>
        </p:nvSpPr>
        <p:spPr>
          <a:xfrm>
            <a:off x="4558114" y="1563469"/>
            <a:ext cx="4587721" cy="1015663"/>
          </a:xfrm>
          <a:prstGeom prst="rect">
            <a:avLst/>
          </a:prstGeom>
          <a:noFill/>
        </p:spPr>
        <p:txBody>
          <a:bodyPr wrap="square" rtlCol="0">
            <a:spAutoFit/>
          </a:bodyPr>
          <a:lstStyle/>
          <a:p>
            <a:r>
              <a:rPr lang="en-US" sz="2000" b="1" dirty="0"/>
              <a:t>Which of the following disclosures must Mary make on our costs and charges?</a:t>
            </a:r>
          </a:p>
        </p:txBody>
      </p:sp>
      <p:sp>
        <p:nvSpPr>
          <p:cNvPr id="12" name="TextBox 11"/>
          <p:cNvSpPr txBox="1"/>
          <p:nvPr/>
        </p:nvSpPr>
        <p:spPr>
          <a:xfrm>
            <a:off x="4604896" y="2790803"/>
            <a:ext cx="3847618" cy="3477875"/>
          </a:xfrm>
          <a:prstGeom prst="rect">
            <a:avLst/>
          </a:prstGeom>
          <a:noFill/>
        </p:spPr>
        <p:txBody>
          <a:bodyPr wrap="square" rtlCol="0">
            <a:spAutoFit/>
          </a:bodyPr>
          <a:lstStyle/>
          <a:p>
            <a:pPr marL="457200" indent="-457200">
              <a:buFont typeface="+mj-lt"/>
              <a:buAutoNum type="alphaLcParenR"/>
            </a:pPr>
            <a:r>
              <a:rPr lang="en-US" sz="2000" dirty="0"/>
              <a:t>One-off and ongoing charges</a:t>
            </a:r>
          </a:p>
          <a:p>
            <a:pPr marL="457200" indent="-457200">
              <a:buFont typeface="+mj-lt"/>
              <a:buAutoNum type="alphaLcParenR"/>
            </a:pPr>
            <a:r>
              <a:rPr lang="en-US" sz="2000" dirty="0"/>
              <a:t>Details of third party payments or commissions</a:t>
            </a:r>
          </a:p>
          <a:p>
            <a:pPr marL="457200" indent="-457200">
              <a:buFont typeface="+mj-lt"/>
              <a:buAutoNum type="alphaLcParenR"/>
            </a:pPr>
            <a:r>
              <a:rPr lang="en-US" sz="2000" dirty="0"/>
              <a:t>Our profit margin for different instruments</a:t>
            </a:r>
          </a:p>
          <a:p>
            <a:pPr marL="457200" indent="-457200">
              <a:buFont typeface="+mj-lt"/>
              <a:buAutoNum type="alphaLcParenR"/>
            </a:pPr>
            <a:r>
              <a:rPr lang="en-US" sz="2000" dirty="0"/>
              <a:t>Transaction and incidental costs – </a:t>
            </a:r>
            <a:r>
              <a:rPr lang="en-US" sz="2000" dirty="0" err="1"/>
              <a:t>eg</a:t>
            </a:r>
            <a:r>
              <a:rPr lang="en-US" sz="2000" dirty="0"/>
              <a:t>, entry and exit charges, foreign exchange costs, research fees, </a:t>
            </a:r>
            <a:r>
              <a:rPr lang="en-US" sz="2000" dirty="0" err="1"/>
              <a:t>etc</a:t>
            </a:r>
            <a:endParaRPr lang="en-US" sz="2000" dirty="0"/>
          </a:p>
          <a:p>
            <a:pPr marL="457200" indent="-457200">
              <a:buFont typeface="+mj-lt"/>
              <a:buAutoNum type="alphaLcParenR"/>
            </a:pPr>
            <a:r>
              <a:rPr lang="en-US" sz="2000" dirty="0"/>
              <a:t>Management fees</a:t>
            </a:r>
          </a:p>
        </p:txBody>
      </p:sp>
    </p:spTree>
    <p:extLst>
      <p:ext uri="{BB962C8B-B14F-4D97-AF65-F5344CB8AC3E}">
        <p14:creationId xmlns:p14="http://schemas.microsoft.com/office/powerpoint/2010/main" val="138423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clip&#10;&#10;Description generated with high confidence">
            <a:extLst>
              <a:ext uri="{FF2B5EF4-FFF2-40B4-BE49-F238E27FC236}">
                <a16:creationId xmlns:a16="http://schemas.microsoft.com/office/drawing/2014/main" id="{89F5A4F3-C558-40F6-A535-D963BE59B8AC}"/>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2242595"/>
            <a:ext cx="9144000" cy="4620228"/>
          </a:xfrm>
          <a:prstGeom prst="rect">
            <a:avLst/>
          </a:prstGeom>
        </p:spPr>
      </p:pic>
      <p:sp>
        <p:nvSpPr>
          <p:cNvPr id="2" name="Title 1">
            <a:extLst>
              <a:ext uri="{FF2B5EF4-FFF2-40B4-BE49-F238E27FC236}">
                <a16:creationId xmlns:a16="http://schemas.microsoft.com/office/drawing/2014/main" id="{089CF32B-5793-41B2-83E6-11AFBDB44D3E}"/>
              </a:ext>
            </a:extLst>
          </p:cNvPr>
          <p:cNvSpPr>
            <a:spLocks noGrp="1"/>
          </p:cNvSpPr>
          <p:nvPr>
            <p:ph type="title"/>
          </p:nvPr>
        </p:nvSpPr>
        <p:spPr>
          <a:xfrm>
            <a:off x="2656310" y="246280"/>
            <a:ext cx="3831380" cy="936682"/>
          </a:xfrm>
        </p:spPr>
        <p:txBody>
          <a:bodyPr/>
          <a:lstStyle/>
          <a:p>
            <a:pPr algn="ctr"/>
            <a:r>
              <a:rPr lang="en-GB" sz="3600" dirty="0"/>
              <a:t>Record-keeping</a:t>
            </a:r>
          </a:p>
        </p:txBody>
      </p:sp>
      <p:sp>
        <p:nvSpPr>
          <p:cNvPr id="3" name="Content Placeholder 2">
            <a:extLst>
              <a:ext uri="{FF2B5EF4-FFF2-40B4-BE49-F238E27FC236}">
                <a16:creationId xmlns:a16="http://schemas.microsoft.com/office/drawing/2014/main" id="{3EBA0F45-F439-4E09-86E3-1B32E1F9C8F2}"/>
              </a:ext>
            </a:extLst>
          </p:cNvPr>
          <p:cNvSpPr>
            <a:spLocks noGrp="1"/>
          </p:cNvSpPr>
          <p:nvPr>
            <p:ph idx="1"/>
          </p:nvPr>
        </p:nvSpPr>
        <p:spPr>
          <a:xfrm>
            <a:off x="685800" y="2558809"/>
            <a:ext cx="4545818" cy="3987800"/>
          </a:xfrm>
        </p:spPr>
        <p:txBody>
          <a:bodyPr/>
          <a:lstStyle/>
          <a:p>
            <a:pPr>
              <a:lnSpc>
                <a:spcPct val="150000"/>
              </a:lnSpc>
              <a:buFont typeface="Wingdings" panose="05000000000000000000" pitchFamily="2" charset="2"/>
              <a:buChar char="Ø"/>
            </a:pPr>
            <a:r>
              <a:rPr lang="en-GB" sz="2000" dirty="0"/>
              <a:t>Client orders</a:t>
            </a:r>
          </a:p>
          <a:p>
            <a:pPr>
              <a:lnSpc>
                <a:spcPct val="150000"/>
              </a:lnSpc>
              <a:buFont typeface="Wingdings" panose="05000000000000000000" pitchFamily="2" charset="2"/>
              <a:buChar char="Ø"/>
            </a:pPr>
            <a:r>
              <a:rPr lang="en-GB" sz="2000" dirty="0"/>
              <a:t>Decisions to deal</a:t>
            </a:r>
          </a:p>
          <a:p>
            <a:pPr>
              <a:lnSpc>
                <a:spcPct val="150000"/>
              </a:lnSpc>
              <a:buFont typeface="Wingdings" panose="05000000000000000000" pitchFamily="2" charset="2"/>
              <a:buChar char="Ø"/>
            </a:pPr>
            <a:r>
              <a:rPr lang="en-GB" sz="2000" dirty="0"/>
              <a:t>Transactions – including those executed by us and those passed to others for execution</a:t>
            </a:r>
          </a:p>
          <a:p>
            <a:pPr>
              <a:lnSpc>
                <a:spcPct val="150000"/>
              </a:lnSpc>
              <a:buFont typeface="Wingdings" panose="05000000000000000000" pitchFamily="2" charset="2"/>
              <a:buChar char="Ø"/>
            </a:pPr>
            <a:r>
              <a:rPr lang="en-GB" sz="2000" dirty="0"/>
              <a:t>Client information – agreements, suitability assessments, even conversations and emails!</a:t>
            </a:r>
          </a:p>
        </p:txBody>
      </p:sp>
      <p:sp>
        <p:nvSpPr>
          <p:cNvPr id="4" name="Rectangle 3">
            <a:extLst>
              <a:ext uri="{FF2B5EF4-FFF2-40B4-BE49-F238E27FC236}">
                <a16:creationId xmlns:a16="http://schemas.microsoft.com/office/drawing/2014/main" id="{630A7ECA-73A9-4EE3-8D60-7E1F0D2A7038}"/>
              </a:ext>
            </a:extLst>
          </p:cNvPr>
          <p:cNvSpPr/>
          <p:nvPr/>
        </p:nvSpPr>
        <p:spPr>
          <a:xfrm>
            <a:off x="5410200" y="5004137"/>
            <a:ext cx="3352800" cy="1015663"/>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marL="1588" indent="-1588" algn="ctr">
              <a:buNone/>
            </a:pPr>
            <a:r>
              <a:rPr lang="en-GB" sz="2000" dirty="0">
                <a:solidFill>
                  <a:schemeClr val="bg1">
                    <a:lumMod val="20000"/>
                    <a:lumOff val="80000"/>
                  </a:schemeClr>
                </a:solidFill>
              </a:rPr>
              <a:t>Information must be kept for 5-7 years or the lifetime of the client relationship</a:t>
            </a:r>
          </a:p>
        </p:txBody>
      </p:sp>
    </p:spTree>
    <p:extLst>
      <p:ext uri="{BB962C8B-B14F-4D97-AF65-F5344CB8AC3E}">
        <p14:creationId xmlns:p14="http://schemas.microsoft.com/office/powerpoint/2010/main" val="122622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3899" y="206520"/>
            <a:ext cx="7314226" cy="936682"/>
          </a:xfrm>
        </p:spPr>
        <p:txBody>
          <a:bodyPr/>
          <a:lstStyle/>
          <a:p>
            <a:pPr algn="ctr"/>
            <a:r>
              <a:rPr lang="en-GB" sz="3200" dirty="0"/>
              <a:t>Recording communications with clients</a:t>
            </a:r>
            <a:endParaRPr lang="en-US" sz="3200" dirty="0"/>
          </a:p>
        </p:txBody>
      </p:sp>
      <p:sp>
        <p:nvSpPr>
          <p:cNvPr id="6" name="Oval Callout 4"/>
          <p:cNvSpPr/>
          <p:nvPr/>
        </p:nvSpPr>
        <p:spPr>
          <a:xfrm>
            <a:off x="1428750" y="2133600"/>
            <a:ext cx="2990850" cy="3050951"/>
          </a:xfrm>
          <a:prstGeom prst="wedgeEllipseCallou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lumMod val="20000"/>
                    <a:lumOff val="80000"/>
                  </a:schemeClr>
                </a:solidFill>
              </a:rPr>
              <a:t>It’s outrageous. A breach of privacy. I’m under suspicion for doing nothing wrong. Extreme and excessive</a:t>
            </a:r>
            <a:r>
              <a:rPr lang="en-GB" dirty="0">
                <a:solidFill>
                  <a:schemeClr val="bg1">
                    <a:lumMod val="20000"/>
                    <a:lumOff val="80000"/>
                  </a:schemeClr>
                </a:solidFill>
              </a:rPr>
              <a:t>.</a:t>
            </a:r>
            <a:endParaRPr lang="en-GB" sz="1500" dirty="0">
              <a:solidFill>
                <a:schemeClr val="bg1">
                  <a:lumMod val="20000"/>
                  <a:lumOff val="80000"/>
                </a:schemeClr>
              </a:solidFill>
            </a:endParaRPr>
          </a:p>
        </p:txBody>
      </p:sp>
      <p:sp>
        <p:nvSpPr>
          <p:cNvPr id="7" name="Oval Callout 8"/>
          <p:cNvSpPr/>
          <p:nvPr/>
        </p:nvSpPr>
        <p:spPr>
          <a:xfrm>
            <a:off x="5861237" y="3124200"/>
            <a:ext cx="3131173" cy="2365151"/>
          </a:xfrm>
          <a:prstGeom prst="wedgeEllipseCallou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I’m actually ok with it… If it helps with litigation and disputes, then it’s a good thing.</a:t>
            </a:r>
            <a:endParaRPr lang="en-US" sz="2000" dirty="0">
              <a:solidFill>
                <a:schemeClr val="tx1"/>
              </a:solidFill>
            </a:endParaRPr>
          </a:p>
        </p:txBody>
      </p:sp>
      <p:pic>
        <p:nvPicPr>
          <p:cNvPr id="5" name="Picture 4" descr="A person wearing a suit and tie&#10;&#10;Description generated with very high confidence">
            <a:extLst>
              <a:ext uri="{FF2B5EF4-FFF2-40B4-BE49-F238E27FC236}">
                <a16:creationId xmlns:a16="http://schemas.microsoft.com/office/drawing/2014/main" id="{F2B44B48-602D-4F60-8569-889E9A4DDB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3806" y="1686267"/>
            <a:ext cx="1836767" cy="1359804"/>
          </a:xfrm>
          <a:prstGeom prst="rect">
            <a:avLst/>
          </a:prstGeom>
        </p:spPr>
      </p:pic>
      <p:pic>
        <p:nvPicPr>
          <p:cNvPr id="11" name="Picture 10" descr="A person wearing glasses&#10;&#10;Description generated with very high confidence">
            <a:extLst>
              <a:ext uri="{FF2B5EF4-FFF2-40B4-BE49-F238E27FC236}">
                <a16:creationId xmlns:a16="http://schemas.microsoft.com/office/drawing/2014/main" id="{859F6E10-0E95-471C-B64A-FEFF6743D4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6024" y="5638800"/>
            <a:ext cx="1369976" cy="914400"/>
          </a:xfrm>
          <a:prstGeom prst="rect">
            <a:avLst/>
          </a:prstGeom>
        </p:spPr>
      </p:pic>
      <p:pic>
        <p:nvPicPr>
          <p:cNvPr id="13" name="Picture 12" descr="A person wearing a hat talking on a cell phone&#10;&#10;Description generated with high confidence">
            <a:extLst>
              <a:ext uri="{FF2B5EF4-FFF2-40B4-BE49-F238E27FC236}">
                <a16:creationId xmlns:a16="http://schemas.microsoft.com/office/drawing/2014/main" id="{1BA040E6-BE6C-4BF7-A344-C2D5DCC255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7000" y="5638800"/>
            <a:ext cx="1372006" cy="914400"/>
          </a:xfrm>
          <a:prstGeom prst="rect">
            <a:avLst/>
          </a:prstGeom>
        </p:spPr>
      </p:pic>
      <p:pic>
        <p:nvPicPr>
          <p:cNvPr id="17" name="Picture 16" descr="A person standing in front of a building&#10;&#10;Description generated with very high confidence">
            <a:extLst>
              <a:ext uri="{FF2B5EF4-FFF2-40B4-BE49-F238E27FC236}">
                <a16:creationId xmlns:a16="http://schemas.microsoft.com/office/drawing/2014/main" id="{38B224AA-B20C-4086-AA46-4DDB46E9AB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79929" y="5606970"/>
            <a:ext cx="1746941" cy="1161871"/>
          </a:xfrm>
          <a:prstGeom prst="rect">
            <a:avLst/>
          </a:prstGeom>
        </p:spPr>
      </p:pic>
      <p:pic>
        <p:nvPicPr>
          <p:cNvPr id="19" name="Picture 18" descr="A picture containing person, building, standing, indoor&#10;&#10;Description generated with high confidence">
            <a:extLst>
              <a:ext uri="{FF2B5EF4-FFF2-40B4-BE49-F238E27FC236}">
                <a16:creationId xmlns:a16="http://schemas.microsoft.com/office/drawing/2014/main" id="{40E0D48B-502A-4DE8-9666-36773FFC73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87" y="4885628"/>
            <a:ext cx="1609928" cy="1207446"/>
          </a:xfrm>
          <a:prstGeom prst="rect">
            <a:avLst/>
          </a:prstGeom>
        </p:spPr>
      </p:pic>
      <p:pic>
        <p:nvPicPr>
          <p:cNvPr id="21" name="Picture 20" descr="A picture containing person, holding, game&#10;&#10;Description generated with high confidence">
            <a:extLst>
              <a:ext uri="{FF2B5EF4-FFF2-40B4-BE49-F238E27FC236}">
                <a16:creationId xmlns:a16="http://schemas.microsoft.com/office/drawing/2014/main" id="{163847C7-30F8-4307-AC5F-867325B3380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5434" y="1728625"/>
            <a:ext cx="1110783" cy="740303"/>
          </a:xfrm>
          <a:prstGeom prst="rect">
            <a:avLst/>
          </a:prstGeom>
        </p:spPr>
      </p:pic>
      <p:pic>
        <p:nvPicPr>
          <p:cNvPr id="23" name="Picture 22" descr="A person wearing a suit and tie reading a book&#10;&#10;Description generated with very high confidence">
            <a:extLst>
              <a:ext uri="{FF2B5EF4-FFF2-40B4-BE49-F238E27FC236}">
                <a16:creationId xmlns:a16="http://schemas.microsoft.com/office/drawing/2014/main" id="{E1BCC384-2AA1-4860-8463-1AF81E0CFF6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67600" y="1952742"/>
            <a:ext cx="1371600" cy="914400"/>
          </a:xfrm>
          <a:prstGeom prst="rect">
            <a:avLst/>
          </a:prstGeom>
        </p:spPr>
      </p:pic>
      <p:pic>
        <p:nvPicPr>
          <p:cNvPr id="25" name="Picture 24" descr="A person wearing a suit and tie talking on a cell phone&#10;&#10;Description generated with very high confidence">
            <a:extLst>
              <a:ext uri="{FF2B5EF4-FFF2-40B4-BE49-F238E27FC236}">
                <a16:creationId xmlns:a16="http://schemas.microsoft.com/office/drawing/2014/main" id="{3D1EAC63-15CD-41AF-ADE8-F5EB8E10883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887" y="3201875"/>
            <a:ext cx="1371600" cy="914400"/>
          </a:xfrm>
          <a:prstGeom prst="rect">
            <a:avLst/>
          </a:prstGeom>
        </p:spPr>
      </p:pic>
      <p:pic>
        <p:nvPicPr>
          <p:cNvPr id="27" name="Picture 26" descr="A person wearing a suit and tie talking on a cell phone&#10;&#10;Description generated with very high confidence">
            <a:extLst>
              <a:ext uri="{FF2B5EF4-FFF2-40B4-BE49-F238E27FC236}">
                <a16:creationId xmlns:a16="http://schemas.microsoft.com/office/drawing/2014/main" id="{725F3B15-89FB-4909-995A-9ACF7691C14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19600" y="4114800"/>
            <a:ext cx="1371600" cy="914400"/>
          </a:xfrm>
          <a:prstGeom prst="rect">
            <a:avLst/>
          </a:prstGeom>
        </p:spPr>
      </p:pic>
    </p:spTree>
    <p:extLst>
      <p:ext uri="{BB962C8B-B14F-4D97-AF65-F5344CB8AC3E}">
        <p14:creationId xmlns:p14="http://schemas.microsoft.com/office/powerpoint/2010/main" val="106369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14CC4-EE4D-4A73-83E7-AD69D5F288E4}"/>
              </a:ext>
            </a:extLst>
          </p:cNvPr>
          <p:cNvSpPr>
            <a:spLocks noGrp="1"/>
          </p:cNvSpPr>
          <p:nvPr>
            <p:ph type="title"/>
          </p:nvPr>
        </p:nvSpPr>
        <p:spPr>
          <a:xfrm>
            <a:off x="1371600" y="91037"/>
            <a:ext cx="7869980" cy="936682"/>
          </a:xfrm>
        </p:spPr>
        <p:txBody>
          <a:bodyPr/>
          <a:lstStyle/>
          <a:p>
            <a:pPr algn="ctr"/>
            <a:r>
              <a:rPr lang="en-GB" sz="3200" dirty="0"/>
              <a:t>High-frequency algorithmic trading (HFAT)</a:t>
            </a:r>
          </a:p>
        </p:txBody>
      </p:sp>
      <p:sp>
        <p:nvSpPr>
          <p:cNvPr id="3" name="Content Placeholder 2">
            <a:extLst>
              <a:ext uri="{FF2B5EF4-FFF2-40B4-BE49-F238E27FC236}">
                <a16:creationId xmlns:a16="http://schemas.microsoft.com/office/drawing/2014/main" id="{E132F5EA-2C4B-4C48-A2E6-380A75E8EF44}"/>
              </a:ext>
            </a:extLst>
          </p:cNvPr>
          <p:cNvSpPr>
            <a:spLocks noGrp="1"/>
          </p:cNvSpPr>
          <p:nvPr>
            <p:ph idx="1"/>
          </p:nvPr>
        </p:nvSpPr>
        <p:spPr>
          <a:xfrm>
            <a:off x="1608765" y="4285779"/>
            <a:ext cx="2963235" cy="2044740"/>
          </a:xfrm>
        </p:spPr>
        <p:txBody>
          <a:bodyPr/>
          <a:lstStyle/>
          <a:p>
            <a:pPr>
              <a:lnSpc>
                <a:spcPct val="150000"/>
              </a:lnSpc>
              <a:buFont typeface="Wingdings" panose="05000000000000000000" pitchFamily="2" charset="2"/>
              <a:buChar char="v"/>
            </a:pPr>
            <a:r>
              <a:rPr lang="en-GB" sz="2000" dirty="0"/>
              <a:t>Appropriate supervision</a:t>
            </a:r>
          </a:p>
          <a:p>
            <a:pPr>
              <a:lnSpc>
                <a:spcPct val="150000"/>
              </a:lnSpc>
              <a:buFont typeface="Wingdings" panose="05000000000000000000" pitchFamily="2" charset="2"/>
              <a:buChar char="v"/>
            </a:pPr>
            <a:r>
              <a:rPr lang="en-GB" sz="2000" dirty="0"/>
              <a:t>Controls to prevent disorderly trading</a:t>
            </a:r>
          </a:p>
        </p:txBody>
      </p:sp>
      <p:pic>
        <p:nvPicPr>
          <p:cNvPr id="10" name="Picture 9">
            <a:extLst>
              <a:ext uri="{FF2B5EF4-FFF2-40B4-BE49-F238E27FC236}">
                <a16:creationId xmlns:a16="http://schemas.microsoft.com/office/drawing/2014/main" id="{7752CF3A-D381-4101-B63F-B106C568044E}"/>
              </a:ext>
            </a:extLst>
          </p:cNvPr>
          <p:cNvPicPr>
            <a:picLocks noChangeAspect="1"/>
          </p:cNvPicPr>
          <p:nvPr/>
        </p:nvPicPr>
        <p:blipFill>
          <a:blip r:embed="rId3"/>
          <a:stretch>
            <a:fillRect/>
          </a:stretch>
        </p:blipFill>
        <p:spPr>
          <a:xfrm>
            <a:off x="4379059" y="4263594"/>
            <a:ext cx="4582485" cy="2066925"/>
          </a:xfrm>
          <a:prstGeom prst="rect">
            <a:avLst/>
          </a:prstGeom>
        </p:spPr>
      </p:pic>
      <p:pic>
        <p:nvPicPr>
          <p:cNvPr id="9" name="Picture 8">
            <a:extLst>
              <a:ext uri="{FF2B5EF4-FFF2-40B4-BE49-F238E27FC236}">
                <a16:creationId xmlns:a16="http://schemas.microsoft.com/office/drawing/2014/main" id="{5859CE43-3FBA-42EB-9B87-EC33F0A89446}"/>
              </a:ext>
            </a:extLst>
          </p:cNvPr>
          <p:cNvPicPr>
            <a:picLocks noChangeAspect="1"/>
          </p:cNvPicPr>
          <p:nvPr/>
        </p:nvPicPr>
        <p:blipFill>
          <a:blip r:embed="rId4"/>
          <a:stretch>
            <a:fillRect/>
          </a:stretch>
        </p:blipFill>
        <p:spPr>
          <a:xfrm>
            <a:off x="1608765" y="1219200"/>
            <a:ext cx="5715000" cy="2852913"/>
          </a:xfrm>
          <a:prstGeom prst="rect">
            <a:avLst/>
          </a:prstGeom>
        </p:spPr>
      </p:pic>
    </p:spTree>
    <p:extLst>
      <p:ext uri="{BB962C8B-B14F-4D97-AF65-F5344CB8AC3E}">
        <p14:creationId xmlns:p14="http://schemas.microsoft.com/office/powerpoint/2010/main" val="876553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3710" y="533400"/>
            <a:ext cx="1011980" cy="685800"/>
          </a:xfrm>
        </p:spPr>
        <p:txBody>
          <a:bodyPr/>
          <a:lstStyle/>
          <a:p>
            <a:pPr algn="ctr"/>
            <a:r>
              <a:rPr lang="en-GB" sz="4000" dirty="0"/>
              <a:t>DO</a:t>
            </a:r>
          </a:p>
        </p:txBody>
      </p:sp>
      <p:sp>
        <p:nvSpPr>
          <p:cNvPr id="3" name="Content Placeholder 2"/>
          <p:cNvSpPr>
            <a:spLocks noGrp="1"/>
          </p:cNvSpPr>
          <p:nvPr>
            <p:ph idx="1"/>
          </p:nvPr>
        </p:nvSpPr>
        <p:spPr>
          <a:xfrm>
            <a:off x="1524000" y="1524000"/>
            <a:ext cx="7391400" cy="4838700"/>
          </a:xfrm>
        </p:spPr>
        <p:txBody>
          <a:bodyPr>
            <a:noAutofit/>
          </a:bodyPr>
          <a:lstStyle/>
          <a:p>
            <a:pPr fontAlgn="t">
              <a:lnSpc>
                <a:spcPct val="160000"/>
              </a:lnSpc>
              <a:buFont typeface="Wingdings" panose="05000000000000000000" pitchFamily="2" charset="2"/>
              <a:buChar char="ü"/>
            </a:pPr>
            <a:r>
              <a:rPr lang="en-GB" sz="1800" dirty="0"/>
              <a:t>Read our Company’s Insider Dealing and Code of Conduct Policies – make sure you understand the rules and why they're important</a:t>
            </a:r>
          </a:p>
          <a:p>
            <a:pPr lvl="0">
              <a:lnSpc>
                <a:spcPct val="160000"/>
              </a:lnSpc>
              <a:buFont typeface="Wingdings" panose="05000000000000000000" pitchFamily="2" charset="2"/>
              <a:buChar char="ü"/>
            </a:pPr>
            <a:r>
              <a:rPr lang="en-GB" sz="1800" dirty="0"/>
              <a:t>Find out about the features of our products, services and financial instruments - only recommend what is suitable for clients</a:t>
            </a:r>
            <a:endParaRPr lang="en-US" sz="1800" dirty="0"/>
          </a:p>
          <a:p>
            <a:pPr lvl="0">
              <a:lnSpc>
                <a:spcPct val="160000"/>
              </a:lnSpc>
              <a:buFont typeface="Wingdings" panose="05000000000000000000" pitchFamily="2" charset="2"/>
              <a:buChar char="ü"/>
            </a:pPr>
            <a:r>
              <a:rPr lang="en-GB" sz="1800" dirty="0"/>
              <a:t>Make appropriate disclosures to clients pre- and post-sale in line with our policies</a:t>
            </a:r>
          </a:p>
          <a:p>
            <a:pPr lvl="0">
              <a:lnSpc>
                <a:spcPct val="160000"/>
              </a:lnSpc>
              <a:buFont typeface="Wingdings" panose="05000000000000000000" pitchFamily="2" charset="2"/>
              <a:buChar char="ü"/>
            </a:pPr>
            <a:r>
              <a:rPr lang="en-GB" sz="1800" dirty="0"/>
              <a:t>Only provide information that is clear, fair and not misleading</a:t>
            </a:r>
          </a:p>
          <a:p>
            <a:pPr lvl="0">
              <a:lnSpc>
                <a:spcPct val="160000"/>
              </a:lnSpc>
              <a:buFont typeface="Wingdings" panose="05000000000000000000" pitchFamily="2" charset="2"/>
              <a:buChar char="ü"/>
            </a:pPr>
            <a:r>
              <a:rPr lang="en-GB" sz="1800" dirty="0"/>
              <a:t>Be upfront about conflicts of interest, payments to third parties, etc</a:t>
            </a:r>
          </a:p>
          <a:p>
            <a:pPr lvl="0">
              <a:lnSpc>
                <a:spcPct val="160000"/>
              </a:lnSpc>
              <a:buFont typeface="Wingdings" panose="05000000000000000000" pitchFamily="2" charset="2"/>
              <a:buChar char="ü"/>
            </a:pPr>
            <a:r>
              <a:rPr lang="en-GB" sz="1800" dirty="0"/>
              <a:t>Report any knowledge or suspicion of insider dealing or conduct breaches immediately</a:t>
            </a:r>
          </a:p>
        </p:txBody>
      </p:sp>
    </p:spTree>
    <p:extLst>
      <p:ext uri="{BB962C8B-B14F-4D97-AF65-F5344CB8AC3E}">
        <p14:creationId xmlns:p14="http://schemas.microsoft.com/office/powerpoint/2010/main" val="67210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6295" y="381000"/>
            <a:ext cx="2286810" cy="936682"/>
          </a:xfrm>
        </p:spPr>
        <p:txBody>
          <a:bodyPr/>
          <a:lstStyle/>
          <a:p>
            <a:pPr algn="ctr"/>
            <a:r>
              <a:rPr lang="en-GB" sz="4000" dirty="0"/>
              <a:t>DON’T</a:t>
            </a:r>
          </a:p>
        </p:txBody>
      </p:sp>
      <p:sp>
        <p:nvSpPr>
          <p:cNvPr id="3" name="Content Placeholder 2"/>
          <p:cNvSpPr>
            <a:spLocks noGrp="1"/>
          </p:cNvSpPr>
          <p:nvPr>
            <p:ph idx="1"/>
          </p:nvPr>
        </p:nvSpPr>
        <p:spPr>
          <a:xfrm>
            <a:off x="1447800" y="1470082"/>
            <a:ext cx="7543800" cy="5082153"/>
          </a:xfrm>
        </p:spPr>
        <p:txBody>
          <a:bodyPr/>
          <a:lstStyle/>
          <a:p>
            <a:pPr>
              <a:lnSpc>
                <a:spcPct val="150000"/>
              </a:lnSpc>
              <a:buFont typeface="Wingdings" panose="05000000000000000000" pitchFamily="2" charset="2"/>
              <a:buChar char="v"/>
            </a:pPr>
            <a:r>
              <a:rPr lang="en-GB" sz="1800" dirty="0"/>
              <a:t>Use your personal mobile phone or encrypted apps to avoid regulatory scrutiny - even a perception of wrongdoing can damage our firm</a:t>
            </a:r>
          </a:p>
          <a:p>
            <a:pPr>
              <a:lnSpc>
                <a:spcPct val="150000"/>
              </a:lnSpc>
              <a:buFont typeface="Wingdings" panose="05000000000000000000" pitchFamily="2" charset="2"/>
              <a:buChar char="v"/>
            </a:pPr>
            <a:r>
              <a:rPr lang="en-GB" sz="1800" dirty="0"/>
              <a:t>Recommend products or services that are not in the client’s best interests</a:t>
            </a:r>
          </a:p>
          <a:p>
            <a:pPr>
              <a:lnSpc>
                <a:spcPct val="150000"/>
              </a:lnSpc>
              <a:buFont typeface="Wingdings" panose="05000000000000000000" pitchFamily="2" charset="2"/>
              <a:buChar char="v"/>
            </a:pPr>
            <a:r>
              <a:rPr lang="en-GB" sz="1800" dirty="0"/>
              <a:t>Make a personal recommendation or offer advice if there is no suitability information available or none of our products are suitable</a:t>
            </a:r>
          </a:p>
          <a:p>
            <a:pPr>
              <a:lnSpc>
                <a:spcPct val="150000"/>
              </a:lnSpc>
              <a:buFont typeface="Wingdings" panose="05000000000000000000" pitchFamily="2" charset="2"/>
              <a:buChar char="v"/>
            </a:pPr>
            <a:r>
              <a:rPr lang="en-GB" sz="1800" dirty="0"/>
              <a:t>Try to conceal connections, commissions, or payments to other issuers or providers</a:t>
            </a:r>
          </a:p>
          <a:p>
            <a:pPr>
              <a:lnSpc>
                <a:spcPct val="150000"/>
              </a:lnSpc>
              <a:buFont typeface="Wingdings" panose="05000000000000000000" pitchFamily="2" charset="2"/>
              <a:buChar char="v"/>
            </a:pPr>
            <a:r>
              <a:rPr lang="en-GB" sz="1800" dirty="0"/>
              <a:t>Bypass any of our controls to circumvent market abuse regulations or assist others to do so – you will be caught!</a:t>
            </a:r>
            <a:endParaRPr lang="en-US" sz="1800" dirty="0"/>
          </a:p>
        </p:txBody>
      </p:sp>
    </p:spTree>
    <p:extLst>
      <p:ext uri="{BB962C8B-B14F-4D97-AF65-F5344CB8AC3E}">
        <p14:creationId xmlns:p14="http://schemas.microsoft.com/office/powerpoint/2010/main" val="251915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dirty="0"/>
              <a:t>What we should do to get ready</a:t>
            </a:r>
          </a:p>
        </p:txBody>
      </p:sp>
      <p:sp>
        <p:nvSpPr>
          <p:cNvPr id="3" name="Content Placeholder 2"/>
          <p:cNvSpPr>
            <a:spLocks noGrp="1"/>
          </p:cNvSpPr>
          <p:nvPr>
            <p:ph idx="1"/>
          </p:nvPr>
        </p:nvSpPr>
        <p:spPr>
          <a:xfrm>
            <a:off x="1470473" y="1219200"/>
            <a:ext cx="7368728" cy="5410200"/>
          </a:xfrm>
        </p:spPr>
        <p:txBody>
          <a:bodyPr/>
          <a:lstStyle/>
          <a:p>
            <a:pPr>
              <a:lnSpc>
                <a:spcPct val="150000"/>
              </a:lnSpc>
              <a:buFont typeface="Wingdings" panose="05000000000000000000" pitchFamily="2" charset="2"/>
              <a:buChar char="Ø"/>
            </a:pPr>
            <a:r>
              <a:rPr lang="en-GB" sz="1800" dirty="0"/>
              <a:t>Awareness, training and information – is everyone aware of the Directive and its impact on them? (including senior management)</a:t>
            </a:r>
          </a:p>
          <a:p>
            <a:pPr>
              <a:lnSpc>
                <a:spcPct val="150000"/>
              </a:lnSpc>
              <a:buFont typeface="Wingdings" panose="05000000000000000000" pitchFamily="2" charset="2"/>
              <a:buChar char="Ø"/>
            </a:pPr>
            <a:r>
              <a:rPr lang="en-GB" sz="1800" dirty="0"/>
              <a:t>Review our current regime – is it fit for purpose? When did we last update our execution policies and procedures? Are we capable of providing information on our Top 5 execution venues? What other information might we need to disclose to clients? What extra information and records are required? Is our remuneration policy fit for purpose?</a:t>
            </a:r>
          </a:p>
          <a:p>
            <a:pPr>
              <a:lnSpc>
                <a:spcPct val="150000"/>
              </a:lnSpc>
              <a:buFont typeface="Wingdings" panose="05000000000000000000" pitchFamily="2" charset="2"/>
              <a:buChar char="Ø"/>
            </a:pPr>
            <a:r>
              <a:rPr lang="en-GB" sz="1800" dirty="0"/>
              <a:t>Product governance – our product approval process</a:t>
            </a:r>
          </a:p>
          <a:p>
            <a:pPr>
              <a:lnSpc>
                <a:spcPct val="150000"/>
              </a:lnSpc>
              <a:buFont typeface="Wingdings" panose="05000000000000000000" pitchFamily="2" charset="2"/>
              <a:buChar char="Ø"/>
            </a:pPr>
            <a:r>
              <a:rPr lang="en-GB" sz="1800" dirty="0"/>
              <a:t>Suitability and appropriateness tests</a:t>
            </a:r>
          </a:p>
          <a:p>
            <a:pPr>
              <a:lnSpc>
                <a:spcPct val="150000"/>
              </a:lnSpc>
              <a:buFont typeface="Wingdings" panose="05000000000000000000" pitchFamily="2" charset="2"/>
              <a:buChar char="Ø"/>
            </a:pPr>
            <a:r>
              <a:rPr lang="en-GB" sz="1800" dirty="0"/>
              <a:t>Inducements and investment research</a:t>
            </a:r>
          </a:p>
          <a:p>
            <a:pPr>
              <a:lnSpc>
                <a:spcPct val="150000"/>
              </a:lnSpc>
              <a:buFont typeface="Wingdings" panose="05000000000000000000" pitchFamily="2" charset="2"/>
              <a:buChar char="Ø"/>
            </a:pPr>
            <a:r>
              <a:rPr lang="en-GB" sz="1800" dirty="0"/>
              <a:t>Monitor and review - benchmarking</a:t>
            </a:r>
          </a:p>
          <a:p>
            <a:endParaRPr lang="en-GB" dirty="0"/>
          </a:p>
          <a:p>
            <a:endParaRPr lang="en-GB" dirty="0"/>
          </a:p>
          <a:p>
            <a:endParaRPr lang="en-GB" dirty="0"/>
          </a:p>
          <a:p>
            <a:endParaRPr lang="en-US" dirty="0"/>
          </a:p>
        </p:txBody>
      </p:sp>
    </p:spTree>
    <p:extLst>
      <p:ext uri="{BB962C8B-B14F-4D97-AF65-F5344CB8AC3E}">
        <p14:creationId xmlns:p14="http://schemas.microsoft.com/office/powerpoint/2010/main" val="392643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4810" y="149348"/>
            <a:ext cx="4974380" cy="936682"/>
          </a:xfrm>
        </p:spPr>
        <p:txBody>
          <a:bodyPr/>
          <a:lstStyle/>
          <a:p>
            <a:pPr algn="ctr"/>
            <a:r>
              <a:rPr lang="en-GB" sz="3600" dirty="0"/>
              <a:t>What is MiFID II?</a:t>
            </a:r>
          </a:p>
        </p:txBody>
      </p:sp>
      <p:sp>
        <p:nvSpPr>
          <p:cNvPr id="3" name="Content Placeholder 2"/>
          <p:cNvSpPr>
            <a:spLocks noGrp="1"/>
          </p:cNvSpPr>
          <p:nvPr>
            <p:ph idx="1"/>
          </p:nvPr>
        </p:nvSpPr>
        <p:spPr>
          <a:xfrm>
            <a:off x="1638300" y="1576327"/>
            <a:ext cx="5867400" cy="3164617"/>
          </a:xfrm>
        </p:spPr>
        <p:txBody>
          <a:bodyPr>
            <a:noAutofit/>
          </a:bodyPr>
          <a:lstStyle/>
          <a:p>
            <a:pPr marL="0" indent="0">
              <a:buNone/>
            </a:pPr>
            <a:r>
              <a:rPr lang="en-GB" sz="2400" dirty="0"/>
              <a:t>MiFID II aims and objectives:</a:t>
            </a:r>
          </a:p>
          <a:p>
            <a:pPr marL="0" indent="0">
              <a:buNone/>
            </a:pPr>
            <a:endParaRPr lang="en-GB" sz="2400" dirty="0"/>
          </a:p>
          <a:p>
            <a:pPr marL="457200" indent="-457200">
              <a:buFont typeface="+mj-lt"/>
              <a:buAutoNum type="arabicParenR"/>
            </a:pPr>
            <a:r>
              <a:rPr lang="en-GB" sz="2400" dirty="0"/>
              <a:t>….. to increase transparency </a:t>
            </a:r>
          </a:p>
          <a:p>
            <a:pPr marL="457200" indent="-457200">
              <a:buFont typeface="+mj-lt"/>
              <a:buAutoNum type="arabicParenR"/>
            </a:pPr>
            <a:r>
              <a:rPr lang="en-GB" sz="2400" dirty="0"/>
              <a:t>….. to reduce the risk of mis-selling</a:t>
            </a:r>
          </a:p>
          <a:p>
            <a:pPr marL="457200" indent="-457200">
              <a:buFont typeface="+mj-lt"/>
              <a:buAutoNum type="arabicParenR"/>
            </a:pPr>
            <a:r>
              <a:rPr lang="en-GB" sz="2400" dirty="0"/>
              <a:t>….. to improve investor confidence and outcomes</a:t>
            </a:r>
          </a:p>
          <a:p>
            <a:pPr marL="457200" indent="-457200">
              <a:buFont typeface="+mj-lt"/>
              <a:buAutoNum type="arabicParenR"/>
            </a:pPr>
            <a:r>
              <a:rPr lang="en-GB" sz="2400" dirty="0"/>
              <a:t>….. to combat market abuse</a:t>
            </a:r>
          </a:p>
        </p:txBody>
      </p:sp>
      <p:sp>
        <p:nvSpPr>
          <p:cNvPr id="8" name="Rectangle 7"/>
          <p:cNvSpPr/>
          <p:nvPr/>
        </p:nvSpPr>
        <p:spPr>
          <a:xfrm>
            <a:off x="0" y="5410200"/>
            <a:ext cx="9144000" cy="1447800"/>
          </a:xfrm>
          <a:prstGeom prst="rect">
            <a:avLst/>
          </a:prstGeom>
        </p:spPr>
        <p:style>
          <a:lnRef idx="1">
            <a:schemeClr val="accent2"/>
          </a:lnRef>
          <a:fillRef idx="1001">
            <a:schemeClr val="dk2"/>
          </a:fillRef>
          <a:effectRef idx="2">
            <a:schemeClr val="accent2"/>
          </a:effectRef>
          <a:fontRef idx="minor">
            <a:schemeClr val="lt1"/>
          </a:fontRef>
        </p:style>
        <p:txBody>
          <a:bodyPr rtlCol="0" anchor="ctr"/>
          <a:lstStyle/>
          <a:p>
            <a:pPr algn="ctr"/>
            <a:r>
              <a:rPr lang="en-GB" sz="3600" dirty="0">
                <a:solidFill>
                  <a:srgbClr val="FFFFFF"/>
                </a:solidFill>
              </a:rPr>
              <a:t>Implementation date – 3</a:t>
            </a:r>
            <a:r>
              <a:rPr lang="en-GB" sz="3600" baseline="30000" dirty="0">
                <a:solidFill>
                  <a:srgbClr val="FFFFFF"/>
                </a:solidFill>
              </a:rPr>
              <a:t>rd</a:t>
            </a:r>
            <a:r>
              <a:rPr lang="en-GB" sz="3600" dirty="0">
                <a:solidFill>
                  <a:srgbClr val="FFFFFF"/>
                </a:solidFill>
              </a:rPr>
              <a:t> Jan 2018</a:t>
            </a:r>
          </a:p>
        </p:txBody>
      </p:sp>
      <p:pic>
        <p:nvPicPr>
          <p:cNvPr id="7" name="Picture 6" descr="A picture containing sky, indoor&#10;&#10;Description generated with high confidence">
            <a:extLst>
              <a:ext uri="{FF2B5EF4-FFF2-40B4-BE49-F238E27FC236}">
                <a16:creationId xmlns:a16="http://schemas.microsoft.com/office/drawing/2014/main" id="{DB13026F-FDA7-42A9-BD9C-FD7B345FFB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4428" y="1086030"/>
            <a:ext cx="2056579" cy="154243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8954" y="3104932"/>
            <a:ext cx="1828800" cy="1828800"/>
          </a:xfrm>
          <a:prstGeom prst="rect">
            <a:avLst/>
          </a:prstGeom>
        </p:spPr>
      </p:pic>
    </p:spTree>
    <p:extLst>
      <p:ext uri="{BB962C8B-B14F-4D97-AF65-F5344CB8AC3E}">
        <p14:creationId xmlns:p14="http://schemas.microsoft.com/office/powerpoint/2010/main" val="132486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2" presetClass="entr" presetSubtype="2"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1" dur="500"/>
                                        <p:tgtEl>
                                          <p:spTgt spid="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0-#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500" fill="hold"/>
                                        <p:tgtEl>
                                          <p:spTgt spid="5"/>
                                        </p:tgtEl>
                                        <p:attrNameLst>
                                          <p:attrName>ppt_x</p:attrName>
                                        </p:attrNameLst>
                                      </p:cBhvr>
                                      <p:tavLst>
                                        <p:tav tm="0">
                                          <p:val>
                                            <p:strVal val="#ppt_x"/>
                                          </p:val>
                                        </p:tav>
                                        <p:tav tm="100000">
                                          <p:val>
                                            <p:strVal val="#ppt_x"/>
                                          </p:val>
                                        </p:tav>
                                      </p:tavLst>
                                    </p:anim>
                                    <p:anim calcmode="lin" valueType="num">
                                      <p:cBhvr additive="base">
                                        <p:cTn id="5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9091" r="17577" b="2"/>
          <a:stretch/>
        </p:blipFill>
        <p:spPr>
          <a:xfrm>
            <a:off x="20" y="10"/>
            <a:ext cx="9143980" cy="6857990"/>
          </a:xfrm>
          <a:prstGeom prst="rect">
            <a:avLst/>
          </a:prstGeom>
        </p:spPr>
      </p:pic>
      <p:sp>
        <p:nvSpPr>
          <p:cNvPr id="16" name="Rectangle 15">
            <a:extLst>
              <a:ext uri="{FF2B5EF4-FFF2-40B4-BE49-F238E27FC236}">
                <a16:creationId xmlns:a16="http://schemas.microsoft.com/office/drawing/2014/main" id="{724CD679-7405-4CD3-A92A-9469F279A5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430169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6103" y="640263"/>
            <a:ext cx="3915950" cy="1344975"/>
          </a:xfrm>
        </p:spPr>
        <p:txBody>
          <a:bodyPr vert="horz" lIns="91440" tIns="45720" rIns="91440" bIns="45720" rtlCol="0" anchor="ctr">
            <a:normAutofit/>
          </a:bodyPr>
          <a:lstStyle/>
          <a:p>
            <a:pPr algn="ctr" defTabSz="914400">
              <a:lnSpc>
                <a:spcPct val="90000"/>
              </a:lnSpc>
            </a:pPr>
            <a:r>
              <a:rPr lang="en-US" sz="3500" dirty="0"/>
              <a:t>MiFID II and you</a:t>
            </a:r>
          </a:p>
        </p:txBody>
      </p:sp>
      <p:sp>
        <p:nvSpPr>
          <p:cNvPr id="11" name="TextBox 10"/>
          <p:cNvSpPr txBox="1"/>
          <p:nvPr/>
        </p:nvSpPr>
        <p:spPr>
          <a:xfrm>
            <a:off x="445582" y="2121763"/>
            <a:ext cx="3926618" cy="3773010"/>
          </a:xfrm>
          <a:prstGeom prst="rect">
            <a:avLst/>
          </a:prstGeom>
        </p:spPr>
        <p:txBody>
          <a:bodyPr vert="horz" lIns="91440" tIns="45720" rIns="91440" bIns="45720" rtlCol="0">
            <a:normAutofit/>
          </a:bodyPr>
          <a:lstStyle/>
          <a:p>
            <a:pPr>
              <a:lnSpc>
                <a:spcPct val="90000"/>
              </a:lnSpc>
              <a:spcAft>
                <a:spcPts val="600"/>
              </a:spcAft>
            </a:pPr>
            <a:r>
              <a:rPr lang="en-US" sz="2100" i="1" dirty="0">
                <a:latin typeface="+mn-lt"/>
              </a:rPr>
              <a:t>Discuss:</a:t>
            </a:r>
          </a:p>
          <a:p>
            <a:pPr indent="-228600">
              <a:lnSpc>
                <a:spcPct val="90000"/>
              </a:lnSpc>
              <a:spcAft>
                <a:spcPts val="600"/>
              </a:spcAft>
              <a:buFont typeface="Arial" panose="020B0604020202020204" pitchFamily="34" charset="0"/>
              <a:buChar char="•"/>
            </a:pPr>
            <a:endParaRPr lang="en-US" sz="2100" dirty="0">
              <a:latin typeface="+mn-lt"/>
            </a:endParaRPr>
          </a:p>
          <a:p>
            <a:pPr>
              <a:lnSpc>
                <a:spcPct val="90000"/>
              </a:lnSpc>
              <a:spcAft>
                <a:spcPts val="600"/>
              </a:spcAft>
            </a:pPr>
            <a:r>
              <a:rPr lang="en-US" sz="2100" dirty="0">
                <a:latin typeface="+mn-lt"/>
              </a:rPr>
              <a:t>How will MiFID II impact on our business unit, department, function and/or firm?</a:t>
            </a:r>
          </a:p>
          <a:p>
            <a:pPr indent="-228600">
              <a:lnSpc>
                <a:spcPct val="90000"/>
              </a:lnSpc>
              <a:spcAft>
                <a:spcPts val="600"/>
              </a:spcAft>
              <a:buFont typeface="Arial" panose="020B0604020202020204" pitchFamily="34" charset="0"/>
              <a:buChar char="•"/>
            </a:pPr>
            <a:endParaRPr lang="en-US" sz="2100" dirty="0">
              <a:latin typeface="+mn-lt"/>
            </a:endParaRPr>
          </a:p>
          <a:p>
            <a:pPr>
              <a:lnSpc>
                <a:spcPct val="90000"/>
              </a:lnSpc>
              <a:spcAft>
                <a:spcPts val="600"/>
              </a:spcAft>
            </a:pPr>
            <a:r>
              <a:rPr lang="en-US" sz="2100" dirty="0">
                <a:latin typeface="+mn-lt"/>
              </a:rPr>
              <a:t>Key priorities</a:t>
            </a:r>
          </a:p>
        </p:txBody>
      </p:sp>
    </p:spTree>
    <p:extLst>
      <p:ext uri="{BB962C8B-B14F-4D97-AF65-F5344CB8AC3E}">
        <p14:creationId xmlns:p14="http://schemas.microsoft.com/office/powerpoint/2010/main" val="6801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8097" t="9091" r="28570" b="1"/>
          <a:stretch/>
        </p:blipFill>
        <p:spPr>
          <a:xfrm>
            <a:off x="20" y="10"/>
            <a:ext cx="9143980" cy="6857990"/>
          </a:xfrm>
          <a:prstGeom prst="rect">
            <a:avLst/>
          </a:prstGeom>
        </p:spPr>
      </p:pic>
      <p:sp>
        <p:nvSpPr>
          <p:cNvPr id="12" name="Rectangle 11">
            <a:extLst>
              <a:ext uri="{FF2B5EF4-FFF2-40B4-BE49-F238E27FC236}">
                <a16:creationId xmlns:a16="http://schemas.microsoft.com/office/drawing/2014/main" id="{724CD679-7405-4CD3-A92A-9469F279A5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430169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6103" y="640263"/>
            <a:ext cx="3915950" cy="1344975"/>
          </a:xfrm>
        </p:spPr>
        <p:txBody>
          <a:bodyPr vert="horz" lIns="91440" tIns="45720" rIns="91440" bIns="45720" rtlCol="0" anchor="ctr">
            <a:normAutofit/>
          </a:bodyPr>
          <a:lstStyle/>
          <a:p>
            <a:pPr algn="ctr" defTabSz="914400">
              <a:lnSpc>
                <a:spcPct val="90000"/>
              </a:lnSpc>
            </a:pPr>
            <a:r>
              <a:rPr lang="en-US" sz="3500" dirty="0"/>
              <a:t>MiFID II and you</a:t>
            </a:r>
          </a:p>
        </p:txBody>
      </p:sp>
      <p:sp>
        <p:nvSpPr>
          <p:cNvPr id="5" name="TextBox 4"/>
          <p:cNvSpPr txBox="1"/>
          <p:nvPr/>
        </p:nvSpPr>
        <p:spPr>
          <a:xfrm>
            <a:off x="445582" y="2121763"/>
            <a:ext cx="3926618" cy="3773010"/>
          </a:xfrm>
          <a:prstGeom prst="rect">
            <a:avLst/>
          </a:prstGeom>
        </p:spPr>
        <p:txBody>
          <a:bodyPr vert="horz" lIns="91440" tIns="45720" rIns="91440" bIns="45720" rtlCol="0">
            <a:normAutofit/>
          </a:bodyPr>
          <a:lstStyle/>
          <a:p>
            <a:pPr>
              <a:lnSpc>
                <a:spcPct val="90000"/>
              </a:lnSpc>
              <a:spcAft>
                <a:spcPts val="600"/>
              </a:spcAft>
            </a:pPr>
            <a:r>
              <a:rPr lang="en-US" sz="2100" i="1" dirty="0">
                <a:latin typeface="+mn-lt"/>
              </a:rPr>
              <a:t>Discuss:</a:t>
            </a:r>
          </a:p>
          <a:p>
            <a:pPr indent="-228600">
              <a:lnSpc>
                <a:spcPct val="90000"/>
              </a:lnSpc>
              <a:spcAft>
                <a:spcPts val="600"/>
              </a:spcAft>
              <a:buFont typeface="Arial" panose="020B0604020202020204" pitchFamily="34" charset="0"/>
              <a:buChar char="•"/>
            </a:pPr>
            <a:endParaRPr lang="en-US" sz="2100" dirty="0">
              <a:latin typeface="+mn-lt"/>
            </a:endParaRPr>
          </a:p>
          <a:p>
            <a:pPr>
              <a:lnSpc>
                <a:spcPct val="90000"/>
              </a:lnSpc>
              <a:spcAft>
                <a:spcPts val="600"/>
              </a:spcAft>
            </a:pPr>
            <a:r>
              <a:rPr lang="en-US" sz="2100" dirty="0">
                <a:latin typeface="+mn-lt"/>
              </a:rPr>
              <a:t>How will MiFID II impact on our business unit, department, function and/or firm?</a:t>
            </a:r>
          </a:p>
          <a:p>
            <a:pPr indent="-228600">
              <a:lnSpc>
                <a:spcPct val="90000"/>
              </a:lnSpc>
              <a:spcAft>
                <a:spcPts val="600"/>
              </a:spcAft>
              <a:buFont typeface="Arial" panose="020B0604020202020204" pitchFamily="34" charset="0"/>
              <a:buChar char="•"/>
            </a:pPr>
            <a:endParaRPr lang="en-US" sz="2100" dirty="0">
              <a:latin typeface="+mn-lt"/>
            </a:endParaRPr>
          </a:p>
          <a:p>
            <a:pPr>
              <a:lnSpc>
                <a:spcPct val="90000"/>
              </a:lnSpc>
              <a:spcAft>
                <a:spcPts val="600"/>
              </a:spcAft>
            </a:pPr>
            <a:r>
              <a:rPr lang="en-US" sz="2100" dirty="0">
                <a:latin typeface="+mn-lt"/>
              </a:rPr>
              <a:t>Key priorities</a:t>
            </a:r>
          </a:p>
        </p:txBody>
      </p:sp>
    </p:spTree>
    <p:extLst>
      <p:ext uri="{BB962C8B-B14F-4D97-AF65-F5344CB8AC3E}">
        <p14:creationId xmlns:p14="http://schemas.microsoft.com/office/powerpoint/2010/main" val="4033915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3949" r="12242" b="-1"/>
          <a:stretch/>
        </p:blipFill>
        <p:spPr>
          <a:xfrm>
            <a:off x="3479292" y="10"/>
            <a:ext cx="5664708" cy="6857990"/>
          </a:xfrm>
          <a:prstGeom prst="rect">
            <a:avLst/>
          </a:prstGeom>
          <a:effectLst/>
        </p:spPr>
      </p:pic>
      <p:sp>
        <p:nvSpPr>
          <p:cNvPr id="2" name="Title 1"/>
          <p:cNvSpPr>
            <a:spLocks noGrp="1"/>
          </p:cNvSpPr>
          <p:nvPr>
            <p:ph type="title"/>
          </p:nvPr>
        </p:nvSpPr>
        <p:spPr>
          <a:xfrm>
            <a:off x="558795" y="76200"/>
            <a:ext cx="2920497" cy="1676603"/>
          </a:xfrm>
        </p:spPr>
        <p:txBody>
          <a:bodyPr vert="horz" lIns="91440" tIns="45720" rIns="91440" bIns="45720" rtlCol="0" anchor="ctr">
            <a:normAutofit/>
          </a:bodyPr>
          <a:lstStyle/>
          <a:p>
            <a:pPr defTabSz="914400">
              <a:lnSpc>
                <a:spcPct val="90000"/>
              </a:lnSpc>
            </a:pPr>
            <a:r>
              <a:rPr lang="en-US" sz="4400" dirty="0"/>
              <a:t>MiFID II and you</a:t>
            </a:r>
          </a:p>
        </p:txBody>
      </p:sp>
      <p:sp>
        <p:nvSpPr>
          <p:cNvPr id="5" name="TextBox 4"/>
          <p:cNvSpPr txBox="1"/>
          <p:nvPr/>
        </p:nvSpPr>
        <p:spPr>
          <a:xfrm>
            <a:off x="1600200" y="2133600"/>
            <a:ext cx="1494502" cy="3785419"/>
          </a:xfrm>
          <a:prstGeom prst="rect">
            <a:avLst/>
          </a:prstGeom>
        </p:spPr>
        <p:txBody>
          <a:bodyPr vert="horz" lIns="91440" tIns="45720" rIns="91440" bIns="45720" rtlCol="0">
            <a:normAutofit/>
          </a:bodyPr>
          <a:lstStyle/>
          <a:p>
            <a:pPr>
              <a:lnSpc>
                <a:spcPct val="90000"/>
              </a:lnSpc>
              <a:spcAft>
                <a:spcPts val="600"/>
              </a:spcAft>
            </a:pPr>
            <a:r>
              <a:rPr lang="en-US" sz="1800" i="1" dirty="0">
                <a:latin typeface="+mn-lt"/>
              </a:rPr>
              <a:t>Discuss:</a:t>
            </a:r>
          </a:p>
          <a:p>
            <a:pPr>
              <a:lnSpc>
                <a:spcPct val="90000"/>
              </a:lnSpc>
              <a:spcAft>
                <a:spcPts val="600"/>
              </a:spcAft>
            </a:pPr>
            <a:endParaRPr lang="en-US" sz="1800" dirty="0">
              <a:latin typeface="+mn-lt"/>
            </a:endParaRPr>
          </a:p>
          <a:p>
            <a:pPr>
              <a:lnSpc>
                <a:spcPct val="90000"/>
              </a:lnSpc>
              <a:spcAft>
                <a:spcPts val="600"/>
              </a:spcAft>
            </a:pPr>
            <a:r>
              <a:rPr lang="en-US" sz="1800" dirty="0">
                <a:latin typeface="+mn-lt"/>
              </a:rPr>
              <a:t>How will MiFID II impact on our business unit, department, function and/or firm?</a:t>
            </a:r>
          </a:p>
          <a:p>
            <a:pPr>
              <a:lnSpc>
                <a:spcPct val="90000"/>
              </a:lnSpc>
              <a:spcAft>
                <a:spcPts val="600"/>
              </a:spcAft>
            </a:pPr>
            <a:endParaRPr lang="en-US" sz="1800" dirty="0">
              <a:latin typeface="+mn-lt"/>
            </a:endParaRPr>
          </a:p>
          <a:p>
            <a:pPr>
              <a:lnSpc>
                <a:spcPct val="90000"/>
              </a:lnSpc>
              <a:spcAft>
                <a:spcPts val="600"/>
              </a:spcAft>
            </a:pPr>
            <a:r>
              <a:rPr lang="en-US" sz="1800" dirty="0">
                <a:latin typeface="+mn-lt"/>
              </a:rPr>
              <a:t>Key priorities</a:t>
            </a:r>
          </a:p>
        </p:txBody>
      </p:sp>
    </p:spTree>
    <p:extLst>
      <p:ext uri="{BB962C8B-B14F-4D97-AF65-F5344CB8AC3E}">
        <p14:creationId xmlns:p14="http://schemas.microsoft.com/office/powerpoint/2010/main" val="2453235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9091" r="24242" b="-1"/>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724CD679-7405-4CD3-A92A-9469F279A5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430169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F26381-162D-4041-8B59-F879B2EE4BD5}"/>
              </a:ext>
            </a:extLst>
          </p:cNvPr>
          <p:cNvSpPr>
            <a:spLocks noGrp="1"/>
          </p:cNvSpPr>
          <p:nvPr>
            <p:ph type="title"/>
          </p:nvPr>
        </p:nvSpPr>
        <p:spPr>
          <a:xfrm>
            <a:off x="446103" y="640263"/>
            <a:ext cx="3915950" cy="1344975"/>
          </a:xfrm>
        </p:spPr>
        <p:txBody>
          <a:bodyPr vert="horz" lIns="91440" tIns="45720" rIns="91440" bIns="45720" rtlCol="0" anchor="ctr">
            <a:normAutofit/>
          </a:bodyPr>
          <a:lstStyle/>
          <a:p>
            <a:pPr algn="ctr" defTabSz="914400">
              <a:lnSpc>
                <a:spcPct val="90000"/>
              </a:lnSpc>
            </a:pPr>
            <a:r>
              <a:rPr lang="en-US" sz="3500" dirty="0"/>
              <a:t>MiFID II and you</a:t>
            </a:r>
          </a:p>
        </p:txBody>
      </p:sp>
      <p:sp>
        <p:nvSpPr>
          <p:cNvPr id="4" name="TextBox 3">
            <a:extLst>
              <a:ext uri="{FF2B5EF4-FFF2-40B4-BE49-F238E27FC236}">
                <a16:creationId xmlns:a16="http://schemas.microsoft.com/office/drawing/2014/main" id="{4BD23C1F-704A-483A-BE71-F9596CF7EED4}"/>
              </a:ext>
            </a:extLst>
          </p:cNvPr>
          <p:cNvSpPr txBox="1"/>
          <p:nvPr/>
        </p:nvSpPr>
        <p:spPr>
          <a:xfrm>
            <a:off x="445582" y="2121763"/>
            <a:ext cx="3926618" cy="3773010"/>
          </a:xfrm>
          <a:prstGeom prst="rect">
            <a:avLst/>
          </a:prstGeom>
        </p:spPr>
        <p:txBody>
          <a:bodyPr vert="horz" lIns="91440" tIns="45720" rIns="91440" bIns="45720" rtlCol="0">
            <a:normAutofit/>
          </a:bodyPr>
          <a:lstStyle/>
          <a:p>
            <a:pPr>
              <a:lnSpc>
                <a:spcPct val="90000"/>
              </a:lnSpc>
              <a:spcAft>
                <a:spcPts val="600"/>
              </a:spcAft>
            </a:pPr>
            <a:r>
              <a:rPr lang="en-US" sz="2100" i="1" dirty="0">
                <a:latin typeface="+mn-lt"/>
              </a:rPr>
              <a:t>Discuss:</a:t>
            </a:r>
          </a:p>
          <a:p>
            <a:pPr indent="-228600">
              <a:lnSpc>
                <a:spcPct val="90000"/>
              </a:lnSpc>
              <a:spcAft>
                <a:spcPts val="600"/>
              </a:spcAft>
              <a:buFont typeface="Arial" panose="020B0604020202020204" pitchFamily="34" charset="0"/>
              <a:buChar char="•"/>
            </a:pPr>
            <a:endParaRPr lang="en-US" sz="2100" dirty="0">
              <a:latin typeface="+mn-lt"/>
            </a:endParaRPr>
          </a:p>
          <a:p>
            <a:pPr>
              <a:lnSpc>
                <a:spcPct val="90000"/>
              </a:lnSpc>
              <a:spcAft>
                <a:spcPts val="600"/>
              </a:spcAft>
            </a:pPr>
            <a:r>
              <a:rPr lang="en-US" sz="2100" dirty="0">
                <a:latin typeface="+mn-lt"/>
              </a:rPr>
              <a:t>How will the unbundling of research from execution fees impact on our business unit, department, function and/or firm?</a:t>
            </a:r>
          </a:p>
        </p:txBody>
      </p:sp>
    </p:spTree>
    <p:extLst>
      <p:ext uri="{BB962C8B-B14F-4D97-AF65-F5344CB8AC3E}">
        <p14:creationId xmlns:p14="http://schemas.microsoft.com/office/powerpoint/2010/main" val="9796430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737092"/>
            <a:ext cx="6705600" cy="2853077"/>
          </a:xfrm>
        </p:spPr>
        <p:txBody>
          <a:bodyPr/>
          <a:lstStyle/>
          <a:p>
            <a:pPr algn="ctr"/>
            <a:r>
              <a:rPr lang="en-GB" sz="6000" dirty="0"/>
              <a:t>Any Questions?</a:t>
            </a:r>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10354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7277" y="276388"/>
            <a:ext cx="3716675" cy="936682"/>
          </a:xfrm>
        </p:spPr>
        <p:txBody>
          <a:bodyPr/>
          <a:lstStyle/>
          <a:p>
            <a:pPr algn="ctr"/>
            <a:r>
              <a:rPr lang="en-GB" sz="3600" dirty="0"/>
              <a:t>Next steps</a:t>
            </a:r>
          </a:p>
        </p:txBody>
      </p:sp>
      <p:sp>
        <p:nvSpPr>
          <p:cNvPr id="3" name="Content Placeholder 2"/>
          <p:cNvSpPr>
            <a:spLocks noGrp="1"/>
          </p:cNvSpPr>
          <p:nvPr>
            <p:ph idx="1"/>
          </p:nvPr>
        </p:nvSpPr>
        <p:spPr>
          <a:xfrm>
            <a:off x="1578819" y="1600200"/>
            <a:ext cx="7413590" cy="2743200"/>
          </a:xfrm>
        </p:spPr>
        <p:txBody>
          <a:bodyPr>
            <a:normAutofit/>
          </a:bodyPr>
          <a:lstStyle/>
          <a:p>
            <a:pPr>
              <a:lnSpc>
                <a:spcPct val="150000"/>
              </a:lnSpc>
            </a:pPr>
            <a:r>
              <a:rPr lang="en-GB" sz="2000" dirty="0"/>
              <a:t>Call _____ on _____ if you need information or guidance</a:t>
            </a:r>
          </a:p>
          <a:p>
            <a:pPr>
              <a:lnSpc>
                <a:spcPct val="150000"/>
              </a:lnSpc>
            </a:pPr>
            <a:r>
              <a:rPr lang="en-GB" sz="2000" dirty="0"/>
              <a:t>Call _____ on _____ if you need to raise concerns</a:t>
            </a:r>
          </a:p>
          <a:p>
            <a:pPr>
              <a:lnSpc>
                <a:spcPct val="150000"/>
              </a:lnSpc>
            </a:pPr>
            <a:r>
              <a:rPr lang="en-GB" sz="2000" dirty="0"/>
              <a:t>Access self-study courses on our e-learning portal for further training [or optionally – Complete your mandatory training on our corporate e-learning portal]</a:t>
            </a:r>
            <a:endParaRPr lang="en-GB" sz="2000"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tolia_48155209_8x6_DG.jpg"/>
          <p:cNvPicPr>
            <a:picLocks noChangeAspect="1"/>
          </p:cNvPicPr>
          <p:nvPr/>
        </p:nvPicPr>
        <p:blipFill>
          <a:blip r:embed="rId3" cstate="print">
            <a:duotone>
              <a:schemeClr val="bg2">
                <a:shade val="45000"/>
                <a:satMod val="135000"/>
              </a:schemeClr>
              <a:prstClr val="white"/>
            </a:duotone>
          </a:blip>
          <a:stretch>
            <a:fillRect/>
          </a:stretch>
        </p:blipFill>
        <p:spPr>
          <a:xfrm>
            <a:off x="0" y="1219200"/>
            <a:ext cx="9144000" cy="5486400"/>
          </a:xfrm>
          <a:prstGeom prst="rect">
            <a:avLst/>
          </a:prstGeom>
        </p:spPr>
      </p:pic>
      <p:sp>
        <p:nvSpPr>
          <p:cNvPr id="2" name="Title 1"/>
          <p:cNvSpPr>
            <a:spLocks noGrp="1"/>
          </p:cNvSpPr>
          <p:nvPr>
            <p:ph type="title"/>
          </p:nvPr>
        </p:nvSpPr>
        <p:spPr>
          <a:xfrm>
            <a:off x="1932410" y="96781"/>
            <a:ext cx="5279180" cy="936682"/>
          </a:xfrm>
        </p:spPr>
        <p:txBody>
          <a:bodyPr/>
          <a:lstStyle/>
          <a:p>
            <a:pPr algn="ctr"/>
            <a:r>
              <a:rPr lang="en-GB" sz="3600" dirty="0"/>
              <a:t>When it goes wrong</a:t>
            </a:r>
          </a:p>
        </p:txBody>
      </p:sp>
      <p:sp>
        <p:nvSpPr>
          <p:cNvPr id="4" name="Rectangle 3"/>
          <p:cNvSpPr/>
          <p:nvPr/>
        </p:nvSpPr>
        <p:spPr>
          <a:xfrm>
            <a:off x="686562" y="1590675"/>
            <a:ext cx="2133600" cy="2286000"/>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1905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a:t>£27bn paid out to those who were missold PPI</a:t>
            </a:r>
          </a:p>
          <a:p>
            <a:pPr algn="ctr"/>
            <a:r>
              <a:rPr lang="en-GB" sz="2000" dirty="0"/>
              <a:t>(Source: FCA)</a:t>
            </a:r>
          </a:p>
        </p:txBody>
      </p:sp>
      <p:sp>
        <p:nvSpPr>
          <p:cNvPr id="6" name="Rectangle 5"/>
          <p:cNvSpPr/>
          <p:nvPr/>
        </p:nvSpPr>
        <p:spPr>
          <a:xfrm>
            <a:off x="3506724" y="1588359"/>
            <a:ext cx="2130552" cy="2286000"/>
          </a:xfrm>
          <a:prstGeom prst="rect">
            <a:avLst/>
          </a:prstGeo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w="1905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a:t>Jefferies’ investment banker fined £37k for WhatsApp leaks</a:t>
            </a:r>
          </a:p>
        </p:txBody>
      </p:sp>
      <p:sp>
        <p:nvSpPr>
          <p:cNvPr id="9" name="Rectangle 8"/>
          <p:cNvSpPr/>
          <p:nvPr/>
        </p:nvSpPr>
        <p:spPr>
          <a:xfrm>
            <a:off x="6323838" y="1588359"/>
            <a:ext cx="2133600" cy="2286000"/>
          </a:xfrm>
          <a:prstGeom prst="rect">
            <a:avLst/>
          </a:prstGeo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w="1905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a:t>SEC charges 7 with insider trading – despite traders trying to evade detection</a:t>
            </a:r>
          </a:p>
        </p:txBody>
      </p:sp>
      <p:sp>
        <p:nvSpPr>
          <p:cNvPr id="8" name="Rectangle 7">
            <a:extLst>
              <a:ext uri="{FF2B5EF4-FFF2-40B4-BE49-F238E27FC236}">
                <a16:creationId xmlns:a16="http://schemas.microsoft.com/office/drawing/2014/main" id="{151BF490-2C1B-4084-A058-6C57573C478A}"/>
              </a:ext>
            </a:extLst>
          </p:cNvPr>
          <p:cNvSpPr/>
          <p:nvPr/>
        </p:nvSpPr>
        <p:spPr>
          <a:xfrm>
            <a:off x="689610" y="4148137"/>
            <a:ext cx="2130552" cy="2286000"/>
          </a:xfrm>
          <a:prstGeom prst="rect">
            <a:avLst/>
          </a:prstGeo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w="1905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a:t>20 world banks face a £264bn bill for poor conduct</a:t>
            </a:r>
          </a:p>
          <a:p>
            <a:pPr algn="ctr"/>
            <a:r>
              <a:rPr lang="en-GB" sz="2000" dirty="0"/>
              <a:t>(Source: CCP Research Foundation)</a:t>
            </a:r>
          </a:p>
        </p:txBody>
      </p:sp>
      <p:sp>
        <p:nvSpPr>
          <p:cNvPr id="10" name="Rectangle 9">
            <a:extLst>
              <a:ext uri="{FF2B5EF4-FFF2-40B4-BE49-F238E27FC236}">
                <a16:creationId xmlns:a16="http://schemas.microsoft.com/office/drawing/2014/main" id="{C123F5AE-B7E1-4E12-830C-BBAA042CCD02}"/>
              </a:ext>
            </a:extLst>
          </p:cNvPr>
          <p:cNvSpPr/>
          <p:nvPr/>
        </p:nvSpPr>
        <p:spPr>
          <a:xfrm>
            <a:off x="3506724" y="4148137"/>
            <a:ext cx="2133600" cy="2286000"/>
          </a:xfrm>
          <a:prstGeom prst="rect">
            <a:avLst/>
          </a:prstGeo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w="1905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a:t>Deutsche Bank broker jailed for 4½ years for insider trading</a:t>
            </a:r>
          </a:p>
        </p:txBody>
      </p:sp>
      <p:sp>
        <p:nvSpPr>
          <p:cNvPr id="11" name="Rectangle 10">
            <a:extLst>
              <a:ext uri="{FF2B5EF4-FFF2-40B4-BE49-F238E27FC236}">
                <a16:creationId xmlns:a16="http://schemas.microsoft.com/office/drawing/2014/main" id="{33A954CA-A701-41CD-829D-5BD1B25FDF86}"/>
              </a:ext>
            </a:extLst>
          </p:cNvPr>
          <p:cNvSpPr/>
          <p:nvPr/>
        </p:nvSpPr>
        <p:spPr>
          <a:xfrm>
            <a:off x="6323838" y="4148137"/>
            <a:ext cx="2133600" cy="2286000"/>
          </a:xfrm>
          <a:prstGeom prst="rect">
            <a:avLst/>
          </a:prstGeo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w="1905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a:t>Lloyds’ £18.2bn mis-selling bill / Lloyds fined £28m for shameful incentive scheme</a:t>
            </a:r>
          </a:p>
        </p:txBody>
      </p:sp>
    </p:spTree>
    <p:extLst>
      <p:ext uri="{BB962C8B-B14F-4D97-AF65-F5344CB8AC3E}">
        <p14:creationId xmlns:p14="http://schemas.microsoft.com/office/powerpoint/2010/main" val="335049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8"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0084" y="228600"/>
            <a:ext cx="3297980" cy="936682"/>
          </a:xfrm>
        </p:spPr>
        <p:txBody>
          <a:bodyPr/>
          <a:lstStyle/>
          <a:p>
            <a:pPr algn="ctr"/>
            <a:r>
              <a:rPr lang="en-GB" sz="3600" dirty="0"/>
              <a:t>What’s new?</a:t>
            </a:r>
          </a:p>
        </p:txBody>
      </p:sp>
      <p:sp>
        <p:nvSpPr>
          <p:cNvPr id="3" name="Folded Corner 2"/>
          <p:cNvSpPr/>
          <p:nvPr/>
        </p:nvSpPr>
        <p:spPr>
          <a:xfrm>
            <a:off x="1636548" y="1536498"/>
            <a:ext cx="2011680" cy="1828800"/>
          </a:xfrm>
          <a:prstGeom prst="foldedCorner">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solidFill>
              <a:schemeClr val="bg1">
                <a:lumMod val="20000"/>
                <a:lumOff val="80000"/>
              </a:schemeClr>
            </a:solidFill>
          </a:ln>
        </p:spPr>
        <p:style>
          <a:lnRef idx="0">
            <a:schemeClr val="accent4"/>
          </a:lnRef>
          <a:fillRef idx="3">
            <a:schemeClr val="accent4"/>
          </a:fillRef>
          <a:effectRef idx="3">
            <a:schemeClr val="accent4"/>
          </a:effectRef>
          <a:fontRef idx="minor">
            <a:schemeClr val="lt1"/>
          </a:fontRef>
        </p:style>
        <p:txBody>
          <a:bodyPr rtlCol="0" anchor="ctr"/>
          <a:lstStyle/>
          <a:p>
            <a:r>
              <a:rPr lang="en-GB" sz="1600" dirty="0">
                <a:solidFill>
                  <a:schemeClr val="tx1"/>
                </a:solidFill>
              </a:rPr>
              <a:t>Product governance</a:t>
            </a:r>
          </a:p>
        </p:txBody>
      </p:sp>
      <p:sp>
        <p:nvSpPr>
          <p:cNvPr id="5" name="Folded Corner 4"/>
          <p:cNvSpPr/>
          <p:nvPr/>
        </p:nvSpPr>
        <p:spPr>
          <a:xfrm>
            <a:off x="4173234" y="1545131"/>
            <a:ext cx="2011680" cy="1828800"/>
          </a:xfrm>
          <a:prstGeom prst="foldedCorner">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solidFill>
              <a:schemeClr val="bg1">
                <a:lumMod val="20000"/>
                <a:lumOff val="80000"/>
              </a:schemeClr>
            </a:solidFill>
          </a:ln>
        </p:spPr>
        <p:style>
          <a:lnRef idx="0">
            <a:schemeClr val="accent4"/>
          </a:lnRef>
          <a:fillRef idx="3">
            <a:schemeClr val="accent4"/>
          </a:fillRef>
          <a:effectRef idx="3">
            <a:schemeClr val="accent4"/>
          </a:effectRef>
          <a:fontRef idx="minor">
            <a:schemeClr val="lt1"/>
          </a:fontRef>
        </p:style>
        <p:txBody>
          <a:bodyPr rtlCol="0" anchor="ctr"/>
          <a:lstStyle/>
          <a:p>
            <a:r>
              <a:rPr lang="en-GB" sz="1600" dirty="0">
                <a:solidFill>
                  <a:schemeClr val="tx1"/>
                </a:solidFill>
              </a:rPr>
              <a:t>Suitability and appropriateness tests</a:t>
            </a:r>
          </a:p>
        </p:txBody>
      </p:sp>
      <p:sp>
        <p:nvSpPr>
          <p:cNvPr id="8" name="Folded Corner 7"/>
          <p:cNvSpPr/>
          <p:nvPr/>
        </p:nvSpPr>
        <p:spPr>
          <a:xfrm>
            <a:off x="6709920" y="1536498"/>
            <a:ext cx="2103120" cy="1828800"/>
          </a:xfrm>
          <a:prstGeom prst="foldedCorner">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solidFill>
              <a:schemeClr val="bg1">
                <a:lumMod val="20000"/>
                <a:lumOff val="80000"/>
              </a:schemeClr>
            </a:solidFill>
          </a:ln>
        </p:spPr>
        <p:style>
          <a:lnRef idx="0">
            <a:schemeClr val="accent4"/>
          </a:lnRef>
          <a:fillRef idx="3">
            <a:schemeClr val="accent4"/>
          </a:fillRef>
          <a:effectRef idx="3">
            <a:schemeClr val="accent4"/>
          </a:effectRef>
          <a:fontRef idx="minor">
            <a:schemeClr val="lt1"/>
          </a:fontRef>
        </p:style>
        <p:txBody>
          <a:bodyPr rtlCol="0" anchor="ctr"/>
          <a:lstStyle/>
          <a:p>
            <a:r>
              <a:rPr lang="en-GB" sz="1600" dirty="0">
                <a:solidFill>
                  <a:schemeClr val="tx1"/>
                </a:solidFill>
              </a:rPr>
              <a:t>Client categorisation</a:t>
            </a:r>
          </a:p>
        </p:txBody>
      </p:sp>
      <p:sp>
        <p:nvSpPr>
          <p:cNvPr id="10" name="Folded Corner 9"/>
          <p:cNvSpPr/>
          <p:nvPr/>
        </p:nvSpPr>
        <p:spPr>
          <a:xfrm>
            <a:off x="1636548" y="4314770"/>
            <a:ext cx="2011680" cy="1828800"/>
          </a:xfrm>
          <a:prstGeom prst="foldedCorner">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solidFill>
              <a:schemeClr val="bg1">
                <a:lumMod val="20000"/>
                <a:lumOff val="80000"/>
              </a:schemeClr>
            </a:solidFill>
          </a:ln>
        </p:spPr>
        <p:style>
          <a:lnRef idx="0">
            <a:schemeClr val="accent4"/>
          </a:lnRef>
          <a:fillRef idx="3">
            <a:schemeClr val="accent4"/>
          </a:fillRef>
          <a:effectRef idx="3">
            <a:schemeClr val="accent4"/>
          </a:effectRef>
          <a:fontRef idx="minor">
            <a:schemeClr val="lt1"/>
          </a:fontRef>
        </p:style>
        <p:txBody>
          <a:bodyPr rtlCol="0" anchor="ctr"/>
          <a:lstStyle/>
          <a:p>
            <a:r>
              <a:rPr lang="en-GB" sz="1600" dirty="0">
                <a:solidFill>
                  <a:schemeClr val="tx1"/>
                </a:solidFill>
              </a:rPr>
              <a:t>Total ban on all commissions relating to third parties</a:t>
            </a:r>
          </a:p>
        </p:txBody>
      </p:sp>
      <p:sp>
        <p:nvSpPr>
          <p:cNvPr id="6" name="TextBox 5"/>
          <p:cNvSpPr txBox="1"/>
          <p:nvPr/>
        </p:nvSpPr>
        <p:spPr>
          <a:xfrm>
            <a:off x="2459297" y="2794809"/>
            <a:ext cx="780842" cy="400110"/>
          </a:xfrm>
          <a:prstGeom prst="rect">
            <a:avLst/>
          </a:prstGeom>
          <a:noFill/>
          <a:ln w="25400">
            <a:solidFill>
              <a:schemeClr val="bg1">
                <a:lumMod val="20000"/>
                <a:lumOff val="80000"/>
              </a:schemeClr>
            </a:solidFill>
          </a:ln>
        </p:spPr>
        <p:txBody>
          <a:bodyPr wrap="square" rtlCol="0">
            <a:spAutoFit/>
          </a:bodyPr>
          <a:lstStyle/>
          <a:p>
            <a:pPr algn="ctr"/>
            <a:r>
              <a:rPr lang="en-GB" sz="2000" b="1" dirty="0">
                <a:solidFill>
                  <a:schemeClr val="bg1">
                    <a:lumMod val="20000"/>
                    <a:lumOff val="80000"/>
                  </a:schemeClr>
                </a:solidFill>
              </a:rPr>
              <a:t>YES</a:t>
            </a:r>
          </a:p>
        </p:txBody>
      </p:sp>
      <p:sp>
        <p:nvSpPr>
          <p:cNvPr id="11" name="TextBox 10"/>
          <p:cNvSpPr txBox="1"/>
          <p:nvPr/>
        </p:nvSpPr>
        <p:spPr>
          <a:xfrm>
            <a:off x="5005562" y="2797941"/>
            <a:ext cx="699230" cy="400110"/>
          </a:xfrm>
          <a:prstGeom prst="rect">
            <a:avLst/>
          </a:prstGeom>
          <a:noFill/>
          <a:ln w="25400">
            <a:solidFill>
              <a:schemeClr val="bg1">
                <a:lumMod val="20000"/>
                <a:lumOff val="80000"/>
              </a:schemeClr>
            </a:solidFill>
          </a:ln>
        </p:spPr>
        <p:txBody>
          <a:bodyPr wrap="none" rtlCol="0">
            <a:spAutoFit/>
          </a:bodyPr>
          <a:lstStyle/>
          <a:p>
            <a:pPr algn="ctr"/>
            <a:r>
              <a:rPr lang="en-GB" sz="2000" b="1" dirty="0">
                <a:solidFill>
                  <a:schemeClr val="bg1">
                    <a:lumMod val="20000"/>
                    <a:lumOff val="80000"/>
                  </a:schemeClr>
                </a:solidFill>
              </a:rPr>
              <a:t>YES</a:t>
            </a:r>
          </a:p>
        </p:txBody>
      </p:sp>
      <p:sp>
        <p:nvSpPr>
          <p:cNvPr id="12" name="TextBox 11"/>
          <p:cNvSpPr txBox="1"/>
          <p:nvPr/>
        </p:nvSpPr>
        <p:spPr>
          <a:xfrm>
            <a:off x="7640289" y="2799507"/>
            <a:ext cx="699230" cy="400110"/>
          </a:xfrm>
          <a:prstGeom prst="rect">
            <a:avLst/>
          </a:prstGeom>
          <a:noFill/>
          <a:ln w="25400">
            <a:solidFill>
              <a:schemeClr val="bg1">
                <a:lumMod val="20000"/>
                <a:lumOff val="80000"/>
              </a:schemeClr>
            </a:solidFill>
          </a:ln>
        </p:spPr>
        <p:txBody>
          <a:bodyPr wrap="none" rtlCol="0">
            <a:spAutoFit/>
          </a:bodyPr>
          <a:lstStyle/>
          <a:p>
            <a:pPr algn="ctr"/>
            <a:r>
              <a:rPr lang="en-GB" sz="2000" b="1" dirty="0">
                <a:solidFill>
                  <a:schemeClr val="bg1">
                    <a:lumMod val="20000"/>
                    <a:lumOff val="80000"/>
                  </a:schemeClr>
                </a:solidFill>
              </a:rPr>
              <a:t>YES</a:t>
            </a:r>
          </a:p>
        </p:txBody>
      </p:sp>
      <p:sp>
        <p:nvSpPr>
          <p:cNvPr id="13" name="TextBox 12"/>
          <p:cNvSpPr txBox="1"/>
          <p:nvPr/>
        </p:nvSpPr>
        <p:spPr>
          <a:xfrm>
            <a:off x="2555406" y="5638800"/>
            <a:ext cx="588623" cy="400110"/>
          </a:xfrm>
          <a:prstGeom prst="rect">
            <a:avLst/>
          </a:prstGeom>
          <a:noFill/>
          <a:ln w="25400">
            <a:solidFill>
              <a:schemeClr val="bg1">
                <a:lumMod val="20000"/>
                <a:lumOff val="80000"/>
              </a:schemeClr>
            </a:solidFill>
          </a:ln>
        </p:spPr>
        <p:txBody>
          <a:bodyPr wrap="none" rtlCol="0">
            <a:spAutoFit/>
          </a:bodyPr>
          <a:lstStyle/>
          <a:p>
            <a:pPr algn="ctr"/>
            <a:r>
              <a:rPr lang="en-GB" sz="2000" b="1" dirty="0">
                <a:solidFill>
                  <a:schemeClr val="bg1">
                    <a:lumMod val="20000"/>
                    <a:lumOff val="80000"/>
                  </a:schemeClr>
                </a:solidFill>
              </a:rPr>
              <a:t>NO</a:t>
            </a:r>
          </a:p>
        </p:txBody>
      </p:sp>
      <p:sp>
        <p:nvSpPr>
          <p:cNvPr id="14" name="Folded Corner 13"/>
          <p:cNvSpPr/>
          <p:nvPr/>
        </p:nvSpPr>
        <p:spPr>
          <a:xfrm>
            <a:off x="4173234" y="4314770"/>
            <a:ext cx="2011680" cy="1828800"/>
          </a:xfrm>
          <a:prstGeom prst="foldedCorner">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solidFill>
              <a:schemeClr val="bg1">
                <a:lumMod val="20000"/>
                <a:lumOff val="80000"/>
              </a:schemeClr>
            </a:solidFill>
          </a:ln>
        </p:spPr>
        <p:style>
          <a:lnRef idx="0">
            <a:schemeClr val="accent4"/>
          </a:lnRef>
          <a:fillRef idx="3">
            <a:schemeClr val="accent4"/>
          </a:fillRef>
          <a:effectRef idx="3">
            <a:schemeClr val="accent4"/>
          </a:effectRef>
          <a:fontRef idx="minor">
            <a:schemeClr val="lt1"/>
          </a:fontRef>
        </p:style>
        <p:txBody>
          <a:bodyPr rtlCol="0" anchor="ctr"/>
          <a:lstStyle/>
          <a:p>
            <a:r>
              <a:rPr lang="en-GB" sz="1600" dirty="0">
                <a:solidFill>
                  <a:schemeClr val="tx1"/>
                </a:solidFill>
              </a:rPr>
              <a:t>Unbundling of investment research from execution fees</a:t>
            </a:r>
          </a:p>
        </p:txBody>
      </p:sp>
      <p:sp>
        <p:nvSpPr>
          <p:cNvPr id="15" name="TextBox 14"/>
          <p:cNvSpPr txBox="1"/>
          <p:nvPr/>
        </p:nvSpPr>
        <p:spPr>
          <a:xfrm>
            <a:off x="5005562" y="5638800"/>
            <a:ext cx="699230" cy="400110"/>
          </a:xfrm>
          <a:prstGeom prst="rect">
            <a:avLst/>
          </a:prstGeom>
          <a:noFill/>
          <a:ln w="25400">
            <a:solidFill>
              <a:schemeClr val="bg1">
                <a:lumMod val="20000"/>
                <a:lumOff val="80000"/>
              </a:schemeClr>
            </a:solidFill>
          </a:ln>
        </p:spPr>
        <p:txBody>
          <a:bodyPr wrap="none" rtlCol="0">
            <a:spAutoFit/>
          </a:bodyPr>
          <a:lstStyle/>
          <a:p>
            <a:pPr algn="ctr"/>
            <a:r>
              <a:rPr lang="en-GB" sz="2000" b="1" dirty="0">
                <a:solidFill>
                  <a:schemeClr val="bg1">
                    <a:lumMod val="20000"/>
                    <a:lumOff val="80000"/>
                  </a:schemeClr>
                </a:solidFill>
              </a:rPr>
              <a:t>YES</a:t>
            </a:r>
          </a:p>
        </p:txBody>
      </p:sp>
      <p:sp>
        <p:nvSpPr>
          <p:cNvPr id="18" name="Folded Corner 17"/>
          <p:cNvSpPr/>
          <p:nvPr/>
        </p:nvSpPr>
        <p:spPr>
          <a:xfrm>
            <a:off x="6709920" y="4314770"/>
            <a:ext cx="2011680" cy="1828800"/>
          </a:xfrm>
          <a:prstGeom prst="foldedCorner">
            <a:avLst/>
          </a:prstGeom>
          <a:gradFill flip="none" rotWithShape="1">
            <a:gsLst>
              <a:gs pos="0">
                <a:schemeClr val="bg1">
                  <a:lumMod val="20000"/>
                  <a:lumOff val="80000"/>
                </a:schemeClr>
              </a:gs>
              <a:gs pos="35000">
                <a:schemeClr val="accent2">
                  <a:lumMod val="0"/>
                  <a:lumOff val="100000"/>
                </a:schemeClr>
              </a:gs>
              <a:gs pos="100000">
                <a:schemeClr val="accent2">
                  <a:lumMod val="100000"/>
                </a:schemeClr>
              </a:gs>
            </a:gsLst>
            <a:path path="circle">
              <a:fillToRect l="50000" t="-80000" r="50000" b="180000"/>
            </a:path>
            <a:tileRect/>
          </a:gradFill>
          <a:ln>
            <a:solidFill>
              <a:schemeClr val="bg1">
                <a:lumMod val="20000"/>
                <a:lumOff val="80000"/>
              </a:schemeClr>
            </a:solidFill>
          </a:ln>
        </p:spPr>
        <p:style>
          <a:lnRef idx="0">
            <a:schemeClr val="accent4"/>
          </a:lnRef>
          <a:fillRef idx="3">
            <a:schemeClr val="accent4"/>
          </a:fillRef>
          <a:effectRef idx="3">
            <a:schemeClr val="accent4"/>
          </a:effectRef>
          <a:fontRef idx="minor">
            <a:schemeClr val="lt1"/>
          </a:fontRef>
        </p:style>
        <p:txBody>
          <a:bodyPr rtlCol="0" anchor="ctr"/>
          <a:lstStyle/>
          <a:p>
            <a:r>
              <a:rPr lang="en-GB" sz="1600" dirty="0">
                <a:solidFill>
                  <a:schemeClr val="tx1"/>
                </a:solidFill>
              </a:rPr>
              <a:t>A ban on high-frequency algorithmic trading (HFAT)</a:t>
            </a:r>
          </a:p>
        </p:txBody>
      </p:sp>
      <p:sp>
        <p:nvSpPr>
          <p:cNvPr id="19" name="TextBox 18"/>
          <p:cNvSpPr txBox="1"/>
          <p:nvPr/>
        </p:nvSpPr>
        <p:spPr>
          <a:xfrm>
            <a:off x="7695592" y="5638800"/>
            <a:ext cx="588623" cy="400110"/>
          </a:xfrm>
          <a:prstGeom prst="rect">
            <a:avLst/>
          </a:prstGeom>
          <a:noFill/>
          <a:ln w="25400">
            <a:solidFill>
              <a:schemeClr val="bg1">
                <a:lumMod val="20000"/>
                <a:lumOff val="80000"/>
              </a:schemeClr>
            </a:solidFill>
          </a:ln>
        </p:spPr>
        <p:txBody>
          <a:bodyPr wrap="none" rtlCol="0">
            <a:spAutoFit/>
          </a:bodyPr>
          <a:lstStyle/>
          <a:p>
            <a:pPr algn="ctr"/>
            <a:r>
              <a:rPr lang="en-GB" sz="2000" b="1" dirty="0">
                <a:solidFill>
                  <a:schemeClr val="bg1">
                    <a:lumMod val="20000"/>
                    <a:lumOff val="80000"/>
                  </a:schemeClr>
                </a:solidFill>
              </a:rPr>
              <a:t>NO</a:t>
            </a:r>
          </a:p>
        </p:txBody>
      </p:sp>
    </p:spTree>
    <p:extLst>
      <p:ext uri="{BB962C8B-B14F-4D97-AF65-F5344CB8AC3E}">
        <p14:creationId xmlns:p14="http://schemas.microsoft.com/office/powerpoint/2010/main" val="186998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fltVal val="0"/>
                                          </p:val>
                                        </p:tav>
                                        <p:tav tm="100000">
                                          <p:val>
                                            <p:strVal val="#ppt_w"/>
                                          </p:val>
                                        </p:tav>
                                      </p:tavLst>
                                    </p:anim>
                                    <p:anim calcmode="lin" valueType="num">
                                      <p:cBhvr>
                                        <p:cTn id="30" dur="1000" fill="hold"/>
                                        <p:tgtEl>
                                          <p:spTgt spid="11"/>
                                        </p:tgtEl>
                                        <p:attrNameLst>
                                          <p:attrName>ppt_h</p:attrName>
                                        </p:attrNameLst>
                                      </p:cBhvr>
                                      <p:tavLst>
                                        <p:tav tm="0">
                                          <p:val>
                                            <p:fltVal val="0"/>
                                          </p:val>
                                        </p:tav>
                                        <p:tav tm="100000">
                                          <p:val>
                                            <p:strVal val="#ppt_h"/>
                                          </p:val>
                                        </p:tav>
                                      </p:tavLst>
                                    </p:anim>
                                    <p:anim calcmode="lin" valueType="num">
                                      <p:cBhvr>
                                        <p:cTn id="31" dur="1000" fill="hold"/>
                                        <p:tgtEl>
                                          <p:spTgt spid="11"/>
                                        </p:tgtEl>
                                        <p:attrNameLst>
                                          <p:attrName>style.rotation</p:attrName>
                                        </p:attrNameLst>
                                      </p:cBhvr>
                                      <p:tavLst>
                                        <p:tav tm="0">
                                          <p:val>
                                            <p:fltVal val="90"/>
                                          </p:val>
                                        </p:tav>
                                        <p:tav tm="100000">
                                          <p:val>
                                            <p:fltVal val="0"/>
                                          </p:val>
                                        </p:tav>
                                      </p:tavLst>
                                    </p:anim>
                                    <p:animEffect transition="in" filter="fade">
                                      <p:cBhvr>
                                        <p:cTn id="32" dur="1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1000" fill="hold"/>
                                        <p:tgtEl>
                                          <p:spTgt spid="12"/>
                                        </p:tgtEl>
                                        <p:attrNameLst>
                                          <p:attrName>ppt_w</p:attrName>
                                        </p:attrNameLst>
                                      </p:cBhvr>
                                      <p:tavLst>
                                        <p:tav tm="0">
                                          <p:val>
                                            <p:fltVal val="0"/>
                                          </p:val>
                                        </p:tav>
                                        <p:tav tm="100000">
                                          <p:val>
                                            <p:strVal val="#ppt_w"/>
                                          </p:val>
                                        </p:tav>
                                      </p:tavLst>
                                    </p:anim>
                                    <p:anim calcmode="lin" valueType="num">
                                      <p:cBhvr>
                                        <p:cTn id="45" dur="1000" fill="hold"/>
                                        <p:tgtEl>
                                          <p:spTgt spid="12"/>
                                        </p:tgtEl>
                                        <p:attrNameLst>
                                          <p:attrName>ppt_h</p:attrName>
                                        </p:attrNameLst>
                                      </p:cBhvr>
                                      <p:tavLst>
                                        <p:tav tm="0">
                                          <p:val>
                                            <p:fltVal val="0"/>
                                          </p:val>
                                        </p:tav>
                                        <p:tav tm="100000">
                                          <p:val>
                                            <p:strVal val="#ppt_h"/>
                                          </p:val>
                                        </p:tav>
                                      </p:tavLst>
                                    </p:anim>
                                    <p:anim calcmode="lin" valueType="num">
                                      <p:cBhvr>
                                        <p:cTn id="46" dur="1000" fill="hold"/>
                                        <p:tgtEl>
                                          <p:spTgt spid="12"/>
                                        </p:tgtEl>
                                        <p:attrNameLst>
                                          <p:attrName>style.rotation</p:attrName>
                                        </p:attrNameLst>
                                      </p:cBhvr>
                                      <p:tavLst>
                                        <p:tav tm="0">
                                          <p:val>
                                            <p:fltVal val="90"/>
                                          </p:val>
                                        </p:tav>
                                        <p:tav tm="100000">
                                          <p:val>
                                            <p:fltVal val="0"/>
                                          </p:val>
                                        </p:tav>
                                      </p:tavLst>
                                    </p:anim>
                                    <p:animEffect transition="in" filter="fade">
                                      <p:cBhvr>
                                        <p:cTn id="47" dur="1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1000" fill="hold"/>
                                        <p:tgtEl>
                                          <p:spTgt spid="13"/>
                                        </p:tgtEl>
                                        <p:attrNameLst>
                                          <p:attrName>ppt_w</p:attrName>
                                        </p:attrNameLst>
                                      </p:cBhvr>
                                      <p:tavLst>
                                        <p:tav tm="0">
                                          <p:val>
                                            <p:fltVal val="0"/>
                                          </p:val>
                                        </p:tav>
                                        <p:tav tm="100000">
                                          <p:val>
                                            <p:strVal val="#ppt_w"/>
                                          </p:val>
                                        </p:tav>
                                      </p:tavLst>
                                    </p:anim>
                                    <p:anim calcmode="lin" valueType="num">
                                      <p:cBhvr>
                                        <p:cTn id="60" dur="1000" fill="hold"/>
                                        <p:tgtEl>
                                          <p:spTgt spid="13"/>
                                        </p:tgtEl>
                                        <p:attrNameLst>
                                          <p:attrName>ppt_h</p:attrName>
                                        </p:attrNameLst>
                                      </p:cBhvr>
                                      <p:tavLst>
                                        <p:tav tm="0">
                                          <p:val>
                                            <p:fltVal val="0"/>
                                          </p:val>
                                        </p:tav>
                                        <p:tav tm="100000">
                                          <p:val>
                                            <p:strVal val="#ppt_h"/>
                                          </p:val>
                                        </p:tav>
                                      </p:tavLst>
                                    </p:anim>
                                    <p:anim calcmode="lin" valueType="num">
                                      <p:cBhvr>
                                        <p:cTn id="61" dur="1000" fill="hold"/>
                                        <p:tgtEl>
                                          <p:spTgt spid="13"/>
                                        </p:tgtEl>
                                        <p:attrNameLst>
                                          <p:attrName>style.rotation</p:attrName>
                                        </p:attrNameLst>
                                      </p:cBhvr>
                                      <p:tavLst>
                                        <p:tav tm="0">
                                          <p:val>
                                            <p:fltVal val="90"/>
                                          </p:val>
                                        </p:tav>
                                        <p:tav tm="100000">
                                          <p:val>
                                            <p:fltVal val="0"/>
                                          </p:val>
                                        </p:tav>
                                      </p:tavLst>
                                    </p:anim>
                                    <p:animEffect transition="in" filter="fade">
                                      <p:cBhvr>
                                        <p:cTn id="62" dur="10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p:cTn id="74" dur="1000" fill="hold"/>
                                        <p:tgtEl>
                                          <p:spTgt spid="15"/>
                                        </p:tgtEl>
                                        <p:attrNameLst>
                                          <p:attrName>ppt_w</p:attrName>
                                        </p:attrNameLst>
                                      </p:cBhvr>
                                      <p:tavLst>
                                        <p:tav tm="0">
                                          <p:val>
                                            <p:fltVal val="0"/>
                                          </p:val>
                                        </p:tav>
                                        <p:tav tm="100000">
                                          <p:val>
                                            <p:strVal val="#ppt_w"/>
                                          </p:val>
                                        </p:tav>
                                      </p:tavLst>
                                    </p:anim>
                                    <p:anim calcmode="lin" valueType="num">
                                      <p:cBhvr>
                                        <p:cTn id="75" dur="1000" fill="hold"/>
                                        <p:tgtEl>
                                          <p:spTgt spid="15"/>
                                        </p:tgtEl>
                                        <p:attrNameLst>
                                          <p:attrName>ppt_h</p:attrName>
                                        </p:attrNameLst>
                                      </p:cBhvr>
                                      <p:tavLst>
                                        <p:tav tm="0">
                                          <p:val>
                                            <p:fltVal val="0"/>
                                          </p:val>
                                        </p:tav>
                                        <p:tav tm="100000">
                                          <p:val>
                                            <p:strVal val="#ppt_h"/>
                                          </p:val>
                                        </p:tav>
                                      </p:tavLst>
                                    </p:anim>
                                    <p:anim calcmode="lin" valueType="num">
                                      <p:cBhvr>
                                        <p:cTn id="76" dur="1000" fill="hold"/>
                                        <p:tgtEl>
                                          <p:spTgt spid="15"/>
                                        </p:tgtEl>
                                        <p:attrNameLst>
                                          <p:attrName>style.rotation</p:attrName>
                                        </p:attrNameLst>
                                      </p:cBhvr>
                                      <p:tavLst>
                                        <p:tav tm="0">
                                          <p:val>
                                            <p:fltVal val="90"/>
                                          </p:val>
                                        </p:tav>
                                        <p:tav tm="100000">
                                          <p:val>
                                            <p:fltVal val="0"/>
                                          </p:val>
                                        </p:tav>
                                      </p:tavLst>
                                    </p:anim>
                                    <p:animEffect transition="in" filter="fade">
                                      <p:cBhvr>
                                        <p:cTn id="77" dur="10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fltVal val="0"/>
                                          </p:val>
                                        </p:tav>
                                        <p:tav tm="100000">
                                          <p:val>
                                            <p:strVal val="#ppt_w"/>
                                          </p:val>
                                        </p:tav>
                                      </p:tavLst>
                                    </p:anim>
                                    <p:anim calcmode="lin" valueType="num">
                                      <p:cBhvr>
                                        <p:cTn id="83" dur="500" fill="hold"/>
                                        <p:tgtEl>
                                          <p:spTgt spid="18"/>
                                        </p:tgtEl>
                                        <p:attrNameLst>
                                          <p:attrName>ppt_h</p:attrName>
                                        </p:attrNameLst>
                                      </p:cBhvr>
                                      <p:tavLst>
                                        <p:tav tm="0">
                                          <p:val>
                                            <p:fltVal val="0"/>
                                          </p:val>
                                        </p:tav>
                                        <p:tav tm="100000">
                                          <p:val>
                                            <p:strVal val="#ppt_h"/>
                                          </p:val>
                                        </p:tav>
                                      </p:tavLst>
                                    </p:anim>
                                    <p:animEffect transition="in" filter="fade">
                                      <p:cBhvr>
                                        <p:cTn id="84" dur="500"/>
                                        <p:tgtEl>
                                          <p:spTgt spid="18"/>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grpId="0" nodeType="click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1000" fill="hold"/>
                                        <p:tgtEl>
                                          <p:spTgt spid="19"/>
                                        </p:tgtEl>
                                        <p:attrNameLst>
                                          <p:attrName>ppt_w</p:attrName>
                                        </p:attrNameLst>
                                      </p:cBhvr>
                                      <p:tavLst>
                                        <p:tav tm="0">
                                          <p:val>
                                            <p:fltVal val="0"/>
                                          </p:val>
                                        </p:tav>
                                        <p:tav tm="100000">
                                          <p:val>
                                            <p:strVal val="#ppt_w"/>
                                          </p:val>
                                        </p:tav>
                                      </p:tavLst>
                                    </p:anim>
                                    <p:anim calcmode="lin" valueType="num">
                                      <p:cBhvr>
                                        <p:cTn id="90" dur="1000" fill="hold"/>
                                        <p:tgtEl>
                                          <p:spTgt spid="19"/>
                                        </p:tgtEl>
                                        <p:attrNameLst>
                                          <p:attrName>ppt_h</p:attrName>
                                        </p:attrNameLst>
                                      </p:cBhvr>
                                      <p:tavLst>
                                        <p:tav tm="0">
                                          <p:val>
                                            <p:fltVal val="0"/>
                                          </p:val>
                                        </p:tav>
                                        <p:tav tm="100000">
                                          <p:val>
                                            <p:strVal val="#ppt_h"/>
                                          </p:val>
                                        </p:tav>
                                      </p:tavLst>
                                    </p:anim>
                                    <p:anim calcmode="lin" valueType="num">
                                      <p:cBhvr>
                                        <p:cTn id="91" dur="1000" fill="hold"/>
                                        <p:tgtEl>
                                          <p:spTgt spid="19"/>
                                        </p:tgtEl>
                                        <p:attrNameLst>
                                          <p:attrName>style.rotation</p:attrName>
                                        </p:attrNameLst>
                                      </p:cBhvr>
                                      <p:tavLst>
                                        <p:tav tm="0">
                                          <p:val>
                                            <p:fltVal val="90"/>
                                          </p:val>
                                        </p:tav>
                                        <p:tav tm="100000">
                                          <p:val>
                                            <p:fltVal val="0"/>
                                          </p:val>
                                        </p:tav>
                                      </p:tavLst>
                                    </p:anim>
                                    <p:animEffect transition="in" filter="fade">
                                      <p:cBhvr>
                                        <p:cTn id="9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10" grpId="0" animBg="1"/>
      <p:bldP spid="6" grpId="0" animBg="1"/>
      <p:bldP spid="11" grpId="0" animBg="1"/>
      <p:bldP spid="12" grpId="0" animBg="1"/>
      <p:bldP spid="13" grpId="0" animBg="1"/>
      <p:bldP spid="14" grpId="0" animBg="1"/>
      <p:bldP spid="15"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1225" y="152400"/>
            <a:ext cx="5888780" cy="936682"/>
          </a:xfrm>
        </p:spPr>
        <p:txBody>
          <a:bodyPr/>
          <a:lstStyle/>
          <a:p>
            <a:pPr algn="ctr"/>
            <a:r>
              <a:rPr lang="en-GB" sz="4000" dirty="0"/>
              <a:t>What else has changed?</a:t>
            </a:r>
          </a:p>
        </p:txBody>
      </p:sp>
      <p:sp>
        <p:nvSpPr>
          <p:cNvPr id="3" name="Content Placeholder 2"/>
          <p:cNvSpPr>
            <a:spLocks noGrp="1"/>
          </p:cNvSpPr>
          <p:nvPr>
            <p:ph idx="1"/>
          </p:nvPr>
        </p:nvSpPr>
        <p:spPr>
          <a:xfrm>
            <a:off x="1731625" y="1447800"/>
            <a:ext cx="7107980" cy="2951654"/>
          </a:xfrm>
        </p:spPr>
        <p:txBody>
          <a:bodyPr/>
          <a:lstStyle/>
          <a:p>
            <a:pPr marL="514350" indent="-514350">
              <a:lnSpc>
                <a:spcPct val="150000"/>
              </a:lnSpc>
              <a:buAutoNum type="arabicPeriod"/>
            </a:pPr>
            <a:r>
              <a:rPr lang="en-GB" sz="2400" dirty="0"/>
              <a:t>Best execution</a:t>
            </a:r>
          </a:p>
          <a:p>
            <a:pPr marL="514350" indent="-514350">
              <a:lnSpc>
                <a:spcPct val="150000"/>
              </a:lnSpc>
              <a:buAutoNum type="arabicPeriod"/>
            </a:pPr>
            <a:r>
              <a:rPr lang="en-GB" sz="2400" dirty="0"/>
              <a:t>More record keeping</a:t>
            </a:r>
          </a:p>
          <a:p>
            <a:pPr marL="514350" indent="-514350">
              <a:lnSpc>
                <a:spcPct val="150000"/>
              </a:lnSpc>
              <a:buAutoNum type="arabicPeriod"/>
            </a:pPr>
            <a:r>
              <a:rPr lang="en-GB" sz="2400" dirty="0"/>
              <a:t>Enhanced reporting regime, with pre- and post-trade disclosures</a:t>
            </a:r>
          </a:p>
          <a:p>
            <a:pPr marL="514350" indent="-514350">
              <a:lnSpc>
                <a:spcPct val="150000"/>
              </a:lnSpc>
              <a:buAutoNum type="arabicPeriod"/>
            </a:pPr>
            <a:r>
              <a:rPr lang="en-GB" sz="2400" dirty="0"/>
              <a:t>Conflicts of interest</a:t>
            </a:r>
          </a:p>
        </p:txBody>
      </p:sp>
      <p:pic>
        <p:nvPicPr>
          <p:cNvPr id="11" name="Picture 10" descr="A picture containing person, indoor, building&#10;&#10;Description generated with very high confidence">
            <a:extLst>
              <a:ext uri="{FF2B5EF4-FFF2-40B4-BE49-F238E27FC236}">
                <a16:creationId xmlns:a16="http://schemas.microsoft.com/office/drawing/2014/main" id="{7B9B682E-7040-4E3F-A03A-28BB46086C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5029200"/>
            <a:ext cx="2286000" cy="1828800"/>
          </a:xfrm>
          <a:prstGeom prst="rect">
            <a:avLst/>
          </a:prstGeom>
        </p:spPr>
      </p:pic>
      <p:pic>
        <p:nvPicPr>
          <p:cNvPr id="13" name="Picture 12" descr="A group of people looking at a computer&#10;&#10;Description generated with very high confidence">
            <a:extLst>
              <a:ext uri="{FF2B5EF4-FFF2-40B4-BE49-F238E27FC236}">
                <a16:creationId xmlns:a16="http://schemas.microsoft.com/office/drawing/2014/main" id="{A315ED14-832B-4E7F-9D48-3FD066A440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5029200"/>
            <a:ext cx="2286813" cy="1828800"/>
          </a:xfrm>
          <a:prstGeom prst="rect">
            <a:avLst/>
          </a:prstGeom>
        </p:spPr>
      </p:pic>
      <p:pic>
        <p:nvPicPr>
          <p:cNvPr id="9" name="Picture 8" descr="A picture containing person, cutting&#10;&#10;Description generated with very high confidence">
            <a:extLst>
              <a:ext uri="{FF2B5EF4-FFF2-40B4-BE49-F238E27FC236}">
                <a16:creationId xmlns:a16="http://schemas.microsoft.com/office/drawing/2014/main" id="{55D5CEF4-169D-4774-A55C-238D63BA55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029200"/>
            <a:ext cx="2286000" cy="1828800"/>
          </a:xfrm>
          <a:prstGeom prst="rect">
            <a:avLst/>
          </a:prstGeom>
        </p:spPr>
      </p:pic>
      <p:pic>
        <p:nvPicPr>
          <p:cNvPr id="15" name="Picture 14" descr="A person wearing a suit and tie&#10;&#10;Description generated with very high confidence">
            <a:extLst>
              <a:ext uri="{FF2B5EF4-FFF2-40B4-BE49-F238E27FC236}">
                <a16:creationId xmlns:a16="http://schemas.microsoft.com/office/drawing/2014/main" id="{DC77C07A-FA7B-42F2-81F5-94D27DDEC0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00" y="5029200"/>
            <a:ext cx="2286000" cy="1828800"/>
          </a:xfrm>
          <a:prstGeom prst="rect">
            <a:avLst/>
          </a:prstGeom>
        </p:spPr>
      </p:pic>
    </p:spTree>
    <p:extLst>
      <p:ext uri="{BB962C8B-B14F-4D97-AF65-F5344CB8AC3E}">
        <p14:creationId xmlns:p14="http://schemas.microsoft.com/office/powerpoint/2010/main" val="377258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74151"/>
            <a:ext cx="5050580" cy="936682"/>
          </a:xfrm>
        </p:spPr>
        <p:txBody>
          <a:bodyPr/>
          <a:lstStyle/>
          <a:p>
            <a:pPr algn="ctr"/>
            <a:r>
              <a:rPr lang="en-GB" sz="4000" dirty="0"/>
              <a:t>Product governance</a:t>
            </a:r>
          </a:p>
        </p:txBody>
      </p:sp>
      <p:sp>
        <p:nvSpPr>
          <p:cNvPr id="7" name="Content Placeholder 2"/>
          <p:cNvSpPr>
            <a:spLocks noGrp="1"/>
          </p:cNvSpPr>
          <p:nvPr>
            <p:ph idx="1"/>
          </p:nvPr>
        </p:nvSpPr>
        <p:spPr>
          <a:xfrm>
            <a:off x="1609634" y="2789114"/>
            <a:ext cx="2809966" cy="3276600"/>
          </a:xfrm>
        </p:spPr>
        <p:txBody>
          <a:bodyPr>
            <a:normAutofit lnSpcReduction="10000"/>
          </a:bodyPr>
          <a:lstStyle/>
          <a:p>
            <a:pPr marL="0" indent="0">
              <a:buNone/>
            </a:pPr>
            <a:r>
              <a:rPr lang="en-GB" sz="2000" dirty="0"/>
              <a:t>Product approval process ensuring:</a:t>
            </a:r>
          </a:p>
          <a:p>
            <a:pPr>
              <a:lnSpc>
                <a:spcPct val="110000"/>
              </a:lnSpc>
            </a:pPr>
            <a:r>
              <a:rPr lang="en-GB" sz="1600" dirty="0"/>
              <a:t>Products meet the needs of an identified target market of end client</a:t>
            </a:r>
          </a:p>
          <a:p>
            <a:pPr>
              <a:lnSpc>
                <a:spcPct val="110000"/>
              </a:lnSpc>
            </a:pPr>
            <a:r>
              <a:rPr lang="en-GB" sz="1600" dirty="0"/>
              <a:t>Their distribution strategy is compatible with the target market</a:t>
            </a:r>
          </a:p>
          <a:p>
            <a:pPr>
              <a:lnSpc>
                <a:spcPct val="110000"/>
              </a:lnSpc>
            </a:pPr>
            <a:r>
              <a:rPr lang="en-GB" sz="1600" dirty="0"/>
              <a:t>Steps are taken so financial instruments are delivered only to those they are intended for</a:t>
            </a:r>
          </a:p>
        </p:txBody>
      </p:sp>
      <p:sp>
        <p:nvSpPr>
          <p:cNvPr id="15" name="Rectangle 14"/>
          <p:cNvSpPr/>
          <p:nvPr/>
        </p:nvSpPr>
        <p:spPr>
          <a:xfrm>
            <a:off x="1676400" y="1734312"/>
            <a:ext cx="2990668" cy="704088"/>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marL="1588" indent="-1588" algn="ctr">
              <a:buNone/>
            </a:pPr>
            <a:r>
              <a:rPr lang="en-GB" sz="2000" dirty="0">
                <a:solidFill>
                  <a:schemeClr val="bg1">
                    <a:lumMod val="20000"/>
                    <a:lumOff val="80000"/>
                  </a:schemeClr>
                </a:solidFill>
              </a:rPr>
              <a:t>PRODUCT MANUFACTURERS</a:t>
            </a:r>
          </a:p>
        </p:txBody>
      </p:sp>
      <p:pic>
        <p:nvPicPr>
          <p:cNvPr id="5" name="Graphic 4" descr="Arrow: Slight curve"/>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19763229">
            <a:off x="3797383" y="3066530"/>
            <a:ext cx="1739369" cy="1739369"/>
          </a:xfrm>
          <a:prstGeom prst="rect">
            <a:avLst/>
          </a:prstGeom>
        </p:spPr>
      </p:pic>
      <p:sp>
        <p:nvSpPr>
          <p:cNvPr id="6" name="Rectangle 5"/>
          <p:cNvSpPr/>
          <p:nvPr/>
        </p:nvSpPr>
        <p:spPr>
          <a:xfrm>
            <a:off x="5410200" y="1734312"/>
            <a:ext cx="2990088" cy="704088"/>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marL="1588" indent="-1588" algn="ctr">
              <a:buNone/>
            </a:pPr>
            <a:r>
              <a:rPr lang="en-GB" sz="2000" dirty="0">
                <a:solidFill>
                  <a:schemeClr val="bg1">
                    <a:lumMod val="20000"/>
                    <a:lumOff val="80000"/>
                  </a:schemeClr>
                </a:solidFill>
              </a:rPr>
              <a:t>PRODUCT DISTRIBUTORS</a:t>
            </a:r>
          </a:p>
        </p:txBody>
      </p:sp>
      <p:sp>
        <p:nvSpPr>
          <p:cNvPr id="11" name="Content Placeholder 2">
            <a:extLst>
              <a:ext uri="{FF2B5EF4-FFF2-40B4-BE49-F238E27FC236}">
                <a16:creationId xmlns:a16="http://schemas.microsoft.com/office/drawing/2014/main" id="{1556F101-B8FC-4AEB-A653-A763778CAEE7}"/>
              </a:ext>
            </a:extLst>
          </p:cNvPr>
          <p:cNvSpPr txBox="1">
            <a:spLocks/>
          </p:cNvSpPr>
          <p:nvPr/>
        </p:nvSpPr>
        <p:spPr>
          <a:xfrm>
            <a:off x="5410200" y="2789114"/>
            <a:ext cx="3124200" cy="246868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GB" sz="1600" dirty="0">
                <a:solidFill>
                  <a:schemeClr val="tx1"/>
                </a:solidFill>
              </a:rPr>
              <a:t>Use product manufacturers’ information to verify that products are:</a:t>
            </a:r>
          </a:p>
          <a:p>
            <a:r>
              <a:rPr lang="en-GB" sz="1600" dirty="0">
                <a:solidFill>
                  <a:schemeClr val="tx1"/>
                </a:solidFill>
              </a:rPr>
              <a:t>Compatible with clients' stated needs</a:t>
            </a:r>
          </a:p>
          <a:p>
            <a:r>
              <a:rPr lang="en-GB" sz="1600" dirty="0">
                <a:solidFill>
                  <a:schemeClr val="tx1"/>
                </a:solidFill>
              </a:rPr>
              <a:t>Only offered or recommended if this is in clients' best interests</a:t>
            </a:r>
          </a:p>
          <a:p>
            <a:endParaRPr lang="en-GB" sz="1600" dirty="0"/>
          </a:p>
          <a:p>
            <a:pPr marL="0" indent="0">
              <a:buNone/>
            </a:pPr>
            <a:endParaRPr lang="en-GB" sz="1600" dirty="0"/>
          </a:p>
        </p:txBody>
      </p:sp>
    </p:spTree>
    <p:extLst>
      <p:ext uri="{BB962C8B-B14F-4D97-AF65-F5344CB8AC3E}">
        <p14:creationId xmlns:p14="http://schemas.microsoft.com/office/powerpoint/2010/main" val="44084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additive="base">
                                        <p:cTn id="23"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 calcmode="lin" valueType="num">
                                      <p:cBhvr additive="base">
                                        <p:cTn id="29"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 calcmode="lin" valueType="num">
                                      <p:cBhvr additive="base">
                                        <p:cTn id="35"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7">
                                            <p:txEl>
                                              <p:pRg st="3" end="3"/>
                                            </p:txEl>
                                          </p:spTgt>
                                        </p:tgtEl>
                                        <p:attrNameLst>
                                          <p:attrName>ppt_y</p:attrName>
                                        </p:attrNameLst>
                                      </p:cBhvr>
                                      <p:tavLst>
                                        <p:tav tm="0">
                                          <p:val>
                                            <p:strVal val="#ppt_y"/>
                                          </p:val>
                                        </p:tav>
                                        <p:tav tm="100000">
                                          <p:val>
                                            <p:strVal val="#ppt_y"/>
                                          </p:val>
                                        </p:tav>
                                      </p:tavLst>
                                    </p:anim>
                                  </p:childTnLst>
                                </p:cTn>
                              </p:par>
                              <p:par>
                                <p:cTn id="37" presetID="31"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 calcmode="lin" valueType="num">
                                      <p:cBhvr additive="base">
                                        <p:cTn id="4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1">
                                            <p:txEl>
                                              <p:pRg st="1" end="1"/>
                                            </p:txEl>
                                          </p:spTgt>
                                        </p:tgtEl>
                                        <p:attrNameLst>
                                          <p:attrName>style.visibility</p:attrName>
                                        </p:attrNameLst>
                                      </p:cBhvr>
                                      <p:to>
                                        <p:strVal val="visible"/>
                                      </p:to>
                                    </p:set>
                                    <p:anim calcmode="lin" valueType="num">
                                      <p:cBhvr additive="base">
                                        <p:cTn id="53"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11">
                                            <p:txEl>
                                              <p:pRg st="2" end="2"/>
                                            </p:txEl>
                                          </p:spTgt>
                                        </p:tgtEl>
                                        <p:attrNameLst>
                                          <p:attrName>style.visibility</p:attrName>
                                        </p:attrNameLst>
                                      </p:cBhvr>
                                      <p:to>
                                        <p:strVal val="visible"/>
                                      </p:to>
                                    </p:set>
                                    <p:anim calcmode="lin" valueType="num">
                                      <p:cBhvr additive="base">
                                        <p:cTn id="59"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5" grpId="0" animBg="1"/>
      <p:bldP spid="6" grpId="0" animBg="1"/>
      <p:bldP spid="1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025" y="228600"/>
            <a:ext cx="7565180" cy="936682"/>
          </a:xfrm>
        </p:spPr>
        <p:txBody>
          <a:bodyPr>
            <a:noAutofit/>
          </a:bodyPr>
          <a:lstStyle/>
          <a:p>
            <a:pPr algn="ctr"/>
            <a:r>
              <a:rPr lang="en-GB" sz="3200" dirty="0"/>
              <a:t>You make the call: Is it a violation or not?</a:t>
            </a:r>
          </a:p>
        </p:txBody>
      </p:sp>
      <p:sp>
        <p:nvSpPr>
          <p:cNvPr id="7" name="TextBox 6">
            <a:extLst>
              <a:ext uri="{FF2B5EF4-FFF2-40B4-BE49-F238E27FC236}">
                <a16:creationId xmlns:a16="http://schemas.microsoft.com/office/drawing/2014/main" id="{D6CDED08-FD66-42F7-A292-06C0ADA4E24D}"/>
              </a:ext>
            </a:extLst>
          </p:cNvPr>
          <p:cNvSpPr txBox="1"/>
          <p:nvPr/>
        </p:nvSpPr>
        <p:spPr>
          <a:xfrm>
            <a:off x="6690916" y="3049242"/>
            <a:ext cx="849913" cy="1107996"/>
          </a:xfrm>
          <a:prstGeom prst="rect">
            <a:avLst/>
          </a:prstGeom>
          <a:noFill/>
        </p:spPr>
        <p:txBody>
          <a:bodyPr wrap="none" rtlCol="0">
            <a:spAutoFit/>
          </a:bodyPr>
          <a:lstStyle/>
          <a:p>
            <a:r>
              <a:rPr lang="en-GB" sz="6600" dirty="0">
                <a:solidFill>
                  <a:srgbClr val="00B050"/>
                </a:solidFill>
                <a:sym typeface="Wingdings"/>
              </a:rPr>
              <a:t></a:t>
            </a:r>
            <a:endParaRPr lang="en-GB" dirty="0">
              <a:solidFill>
                <a:srgbClr val="00B050"/>
              </a:solidFill>
            </a:endParaRPr>
          </a:p>
        </p:txBody>
      </p:sp>
      <p:pic>
        <p:nvPicPr>
          <p:cNvPr id="5" name="Picture 4" descr="A person wearing a suit and tie&#10;&#10;Description generated with very high confidence">
            <a:extLst>
              <a:ext uri="{FF2B5EF4-FFF2-40B4-BE49-F238E27FC236}">
                <a16:creationId xmlns:a16="http://schemas.microsoft.com/office/drawing/2014/main" id="{883861B3-7120-4C1D-98E7-B0EBDBE3BE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6615" y="2975938"/>
            <a:ext cx="1828800" cy="1828800"/>
          </a:xfrm>
          <a:prstGeom prst="rect">
            <a:avLst/>
          </a:prstGeom>
        </p:spPr>
      </p:pic>
      <p:sp>
        <p:nvSpPr>
          <p:cNvPr id="9" name="TextBox 8"/>
          <p:cNvSpPr txBox="1"/>
          <p:nvPr/>
        </p:nvSpPr>
        <p:spPr>
          <a:xfrm>
            <a:off x="1856615" y="1430718"/>
            <a:ext cx="6858000" cy="1107996"/>
          </a:xfrm>
          <a:prstGeom prst="rect">
            <a:avLst/>
          </a:prstGeom>
          <a:noFill/>
        </p:spPr>
        <p:txBody>
          <a:bodyPr wrap="square" rtlCol="0">
            <a:spAutoFit/>
          </a:bodyPr>
          <a:lstStyle/>
          <a:p>
            <a:r>
              <a:rPr lang="en-US" sz="2200" dirty="0">
                <a:latin typeface="+mn-lt"/>
              </a:rPr>
              <a:t>“I prefer not to design products with a specific target market in mind – the bigger the appeal, the more profits we’ll make”</a:t>
            </a:r>
          </a:p>
        </p:txBody>
      </p:sp>
      <p:sp>
        <p:nvSpPr>
          <p:cNvPr id="10" name="TextBox 9"/>
          <p:cNvSpPr txBox="1"/>
          <p:nvPr/>
        </p:nvSpPr>
        <p:spPr>
          <a:xfrm>
            <a:off x="4573092" y="3049242"/>
            <a:ext cx="2117824" cy="1682192"/>
          </a:xfrm>
          <a:prstGeom prst="rect">
            <a:avLst/>
          </a:prstGeom>
          <a:noFill/>
        </p:spPr>
        <p:txBody>
          <a:bodyPr wrap="none" rtlCol="0">
            <a:spAutoFit/>
          </a:bodyPr>
          <a:lstStyle/>
          <a:p>
            <a:pPr>
              <a:lnSpc>
                <a:spcPct val="200000"/>
              </a:lnSpc>
            </a:pPr>
            <a:r>
              <a:rPr lang="en-US" sz="2800" dirty="0">
                <a:latin typeface="+mn-lt"/>
              </a:rPr>
              <a:t>Violation</a:t>
            </a:r>
          </a:p>
          <a:p>
            <a:pPr>
              <a:lnSpc>
                <a:spcPct val="200000"/>
              </a:lnSpc>
            </a:pPr>
            <a:r>
              <a:rPr lang="en-US" sz="2800" dirty="0">
                <a:latin typeface="+mn-lt"/>
              </a:rPr>
              <a:t>No Violation</a:t>
            </a:r>
          </a:p>
        </p:txBody>
      </p:sp>
    </p:spTree>
    <p:extLst>
      <p:ext uri="{BB962C8B-B14F-4D97-AF65-F5344CB8AC3E}">
        <p14:creationId xmlns:p14="http://schemas.microsoft.com/office/powerpoint/2010/main" val="340998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7413590" cy="936682"/>
          </a:xfrm>
        </p:spPr>
        <p:txBody>
          <a:bodyPr>
            <a:normAutofit/>
          </a:bodyPr>
          <a:lstStyle/>
          <a:p>
            <a:pPr algn="ctr"/>
            <a:r>
              <a:rPr lang="en-GB" sz="3200" dirty="0"/>
              <a:t>You make the call: Is it True or False?</a:t>
            </a:r>
          </a:p>
        </p:txBody>
      </p:sp>
      <p:sp>
        <p:nvSpPr>
          <p:cNvPr id="5" name="TextBox 4"/>
          <p:cNvSpPr txBox="1"/>
          <p:nvPr/>
        </p:nvSpPr>
        <p:spPr>
          <a:xfrm>
            <a:off x="6017715" y="3405506"/>
            <a:ext cx="849913" cy="1107996"/>
          </a:xfrm>
          <a:prstGeom prst="rect">
            <a:avLst/>
          </a:prstGeom>
          <a:noFill/>
        </p:spPr>
        <p:txBody>
          <a:bodyPr wrap="none" rtlCol="0">
            <a:spAutoFit/>
          </a:bodyPr>
          <a:lstStyle/>
          <a:p>
            <a:r>
              <a:rPr lang="en-GB" sz="6600" dirty="0">
                <a:solidFill>
                  <a:srgbClr val="00B050"/>
                </a:solidFill>
                <a:sym typeface="Wingdings"/>
              </a:rPr>
              <a:t></a:t>
            </a:r>
            <a:endParaRPr lang="en-GB" dirty="0">
              <a:solidFill>
                <a:srgbClr val="00B050"/>
              </a:solidFill>
            </a:endParaRPr>
          </a:p>
        </p:txBody>
      </p:sp>
      <p:pic>
        <p:nvPicPr>
          <p:cNvPr id="7" name="Picture 6" descr="A person posing for the camera&#10;&#10;Description generated with very high confidence">
            <a:extLst>
              <a:ext uri="{FF2B5EF4-FFF2-40B4-BE49-F238E27FC236}">
                <a16:creationId xmlns:a16="http://schemas.microsoft.com/office/drawing/2014/main" id="{EFC5FFCC-4F63-452F-BDF6-A4814577D1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9401" y="3332202"/>
            <a:ext cx="1828800" cy="1828800"/>
          </a:xfrm>
          <a:prstGeom prst="rect">
            <a:avLst/>
          </a:prstGeom>
        </p:spPr>
      </p:pic>
      <p:sp>
        <p:nvSpPr>
          <p:cNvPr id="6" name="TextBox 5"/>
          <p:cNvSpPr txBox="1"/>
          <p:nvPr/>
        </p:nvSpPr>
        <p:spPr>
          <a:xfrm>
            <a:off x="1992295" y="1447800"/>
            <a:ext cx="6477000" cy="1107996"/>
          </a:xfrm>
          <a:prstGeom prst="rect">
            <a:avLst/>
          </a:prstGeom>
          <a:noFill/>
        </p:spPr>
        <p:txBody>
          <a:bodyPr wrap="square" rtlCol="0">
            <a:spAutoFit/>
          </a:bodyPr>
          <a:lstStyle/>
          <a:p>
            <a:r>
              <a:rPr lang="en-US" sz="2200" dirty="0"/>
              <a:t>“Look at PPI. If we’ve learned anything, it’s this…. It’s a bad idea to sell products to clients they aren’t intended for.”</a:t>
            </a:r>
          </a:p>
        </p:txBody>
      </p:sp>
      <p:sp>
        <p:nvSpPr>
          <p:cNvPr id="8" name="TextBox 7"/>
          <p:cNvSpPr txBox="1"/>
          <p:nvPr/>
        </p:nvSpPr>
        <p:spPr>
          <a:xfrm>
            <a:off x="4953000" y="3405506"/>
            <a:ext cx="1064715" cy="1682192"/>
          </a:xfrm>
          <a:prstGeom prst="rect">
            <a:avLst/>
          </a:prstGeom>
          <a:noFill/>
        </p:spPr>
        <p:txBody>
          <a:bodyPr wrap="none" rtlCol="0">
            <a:spAutoFit/>
          </a:bodyPr>
          <a:lstStyle/>
          <a:p>
            <a:pPr>
              <a:lnSpc>
                <a:spcPct val="200000"/>
              </a:lnSpc>
            </a:pPr>
            <a:r>
              <a:rPr lang="en-US" sz="2800" dirty="0"/>
              <a:t>True</a:t>
            </a:r>
          </a:p>
          <a:p>
            <a:pPr>
              <a:lnSpc>
                <a:spcPct val="200000"/>
              </a:lnSpc>
            </a:pPr>
            <a:r>
              <a:rPr lang="en-US" sz="2800" dirty="0"/>
              <a:t>False</a:t>
            </a:r>
          </a:p>
        </p:txBody>
      </p:sp>
    </p:spTree>
    <p:extLst>
      <p:ext uri="{BB962C8B-B14F-4D97-AF65-F5344CB8AC3E}">
        <p14:creationId xmlns:p14="http://schemas.microsoft.com/office/powerpoint/2010/main" val="213030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PPP_SFINA_PRT_Purple_Papers">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PPP_SFINA_PRT_Purple_Papers</Template>
  <TotalTime>7241</TotalTime>
  <Words>5178</Words>
  <Application>Microsoft Office PowerPoint</Application>
  <PresentationFormat>On-screen Show (4:3)</PresentationFormat>
  <Paragraphs>597</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Wingdings</vt:lpstr>
      <vt:lpstr>Wingdings 3</vt:lpstr>
      <vt:lpstr>PPP_SFINA_PRT_Purple_Papers</vt:lpstr>
      <vt:lpstr>The Markets in Financial Instruments Directive II (MiFID II)</vt:lpstr>
      <vt:lpstr>Learning objectives</vt:lpstr>
      <vt:lpstr>What is MiFID II?</vt:lpstr>
      <vt:lpstr>When it goes wrong</vt:lpstr>
      <vt:lpstr>What’s new?</vt:lpstr>
      <vt:lpstr>What else has changed?</vt:lpstr>
      <vt:lpstr>Product governance</vt:lpstr>
      <vt:lpstr>You make the call: Is it a violation or not?</vt:lpstr>
      <vt:lpstr>You make the call: Is it True or False?</vt:lpstr>
      <vt:lpstr>Suitability and appropriateness tests</vt:lpstr>
      <vt:lpstr>Scenario: Mary’s customers</vt:lpstr>
      <vt:lpstr>Client categorisation:</vt:lpstr>
      <vt:lpstr>Inducements</vt:lpstr>
      <vt:lpstr>Investment research</vt:lpstr>
      <vt:lpstr>What will this mean for us?</vt:lpstr>
      <vt:lpstr>You make the call: Is it allowed or not?</vt:lpstr>
      <vt:lpstr>You make the call: Is it allowed or not?</vt:lpstr>
      <vt:lpstr>Best execution</vt:lpstr>
      <vt:lpstr>Best execution</vt:lpstr>
      <vt:lpstr>Our remuneration policy</vt:lpstr>
      <vt:lpstr>Information disclosures</vt:lpstr>
      <vt:lpstr>Scenario: Mary’s advice</vt:lpstr>
      <vt:lpstr>Scenario: Mary’s disclosures on costs</vt:lpstr>
      <vt:lpstr>Record-keeping</vt:lpstr>
      <vt:lpstr>Recording communications with clients</vt:lpstr>
      <vt:lpstr>High-frequency algorithmic trading (HFAT)</vt:lpstr>
      <vt:lpstr>DO</vt:lpstr>
      <vt:lpstr>DON’T</vt:lpstr>
      <vt:lpstr>What we should do to get ready</vt:lpstr>
      <vt:lpstr>MiFID II and you</vt:lpstr>
      <vt:lpstr>MiFID II and you</vt:lpstr>
      <vt:lpstr>MiFID II and you</vt:lpstr>
      <vt:lpstr>MiFID II and you</vt:lpstr>
      <vt:lpstr>Any Questions?</vt:lpstr>
      <vt:lpstr>Next steps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Lynne</dc:creator>
  <cp:lastModifiedBy>Gemma Castle</cp:lastModifiedBy>
  <cp:revision>373</cp:revision>
  <dcterms:created xsi:type="dcterms:W3CDTF">2016-12-20T12:20:21Z</dcterms:created>
  <dcterms:modified xsi:type="dcterms:W3CDTF">2017-10-06T15:30:46Z</dcterms:modified>
</cp:coreProperties>
</file>