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61" r:id="rId3"/>
    <p:sldId id="259" r:id="rId4"/>
    <p:sldId id="257" r:id="rId5"/>
    <p:sldId id="260" r:id="rId6"/>
    <p:sldId id="262" r:id="rId7"/>
    <p:sldId id="272" r:id="rId8"/>
    <p:sldId id="271" r:id="rId9"/>
    <p:sldId id="263" r:id="rId10"/>
    <p:sldId id="266" r:id="rId11"/>
    <p:sldId id="267" r:id="rId12"/>
    <p:sldId id="268" r:id="rId13"/>
    <p:sldId id="273" r:id="rId14"/>
    <p:sldId id="280" r:id="rId15"/>
    <p:sldId id="275" r:id="rId16"/>
    <p:sldId id="276" r:id="rId17"/>
    <p:sldId id="279" r:id="rId18"/>
    <p:sldId id="269" r:id="rId19"/>
    <p:sldId id="270" r:id="rId20"/>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8" autoAdjust="0"/>
    <p:restoredTop sz="81075" autoAdjust="0"/>
  </p:normalViewPr>
  <p:slideViewPr>
    <p:cSldViewPr snapToGrid="0">
      <p:cViewPr varScale="1">
        <p:scale>
          <a:sx n="88" d="100"/>
          <a:sy n="88" d="100"/>
        </p:scale>
        <p:origin x="96" y="186"/>
      </p:cViewPr>
      <p:guideLst/>
    </p:cSldViewPr>
  </p:slideViewPr>
  <p:notesTextViewPr>
    <p:cViewPr>
      <p:scale>
        <a:sx n="1" d="1"/>
        <a:sy n="1" d="1"/>
      </p:scale>
      <p:origin x="0" y="0"/>
    </p:cViewPr>
  </p:notesTextViewPr>
  <p:notesViewPr>
    <p:cSldViewPr snapToGrid="0">
      <p:cViewPr varScale="1">
        <p:scale>
          <a:sx n="88" d="100"/>
          <a:sy n="88" d="100"/>
        </p:scale>
        <p:origin x="35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730E80-E9ED-439F-A90E-F58971562575}" type="datetimeFigureOut">
              <a:rPr lang="en-US" smtClean="0"/>
              <a:t>6/15/2017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514CBE-B4E8-4E37-BA4E-D2EDAD0D3065}" type="slidenum">
              <a:rPr lang="en-US" smtClean="0"/>
              <a:t>‹#›</a:t>
            </a:fld>
            <a:endParaRPr lang="en-US" dirty="0"/>
          </a:p>
        </p:txBody>
      </p:sp>
    </p:spTree>
    <p:extLst>
      <p:ext uri="{BB962C8B-B14F-4D97-AF65-F5344CB8AC3E}">
        <p14:creationId xmlns:p14="http://schemas.microsoft.com/office/powerpoint/2010/main" val="312357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image" Target="../media/image7.png"/><Relationship Id="rId4" Type="http://schemas.openxmlformats.org/officeDocument/2006/relationships/image" Target="../media/image6.png"/></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to this session on </a:t>
            </a:r>
            <a:r>
              <a:rPr lang="en-GB" b="1" dirty="0"/>
              <a:t>Fraud: Watch Your Identity</a:t>
            </a:r>
            <a:r>
              <a:rPr lang="en-GB" dirty="0"/>
              <a:t>.</a:t>
            </a:r>
            <a:r>
              <a:rPr lang="en-GB" baseline="0" dirty="0"/>
              <a:t> Thank you for attending. </a:t>
            </a:r>
          </a:p>
          <a:p>
            <a:endParaRPr lang="en-GB" baseline="0" dirty="0"/>
          </a:p>
          <a:p>
            <a:r>
              <a:rPr lang="en-GB" dirty="0"/>
              <a:t>This session should take us around </a:t>
            </a:r>
            <a:r>
              <a:rPr lang="en-GB" b="1" dirty="0"/>
              <a:t>20 mins</a:t>
            </a:r>
            <a:r>
              <a:rPr lang="en-GB" dirty="0"/>
              <a:t>.</a:t>
            </a:r>
          </a:p>
        </p:txBody>
      </p:sp>
      <p:sp>
        <p:nvSpPr>
          <p:cNvPr id="4" name="Slide Number Placeholder 3"/>
          <p:cNvSpPr>
            <a:spLocks noGrp="1"/>
          </p:cNvSpPr>
          <p:nvPr>
            <p:ph type="sldNum" sz="quarter" idx="10"/>
          </p:nvPr>
        </p:nvSpPr>
        <p:spPr/>
        <p:txBody>
          <a:bodyPr/>
          <a:lstStyle/>
          <a:p>
            <a:fld id="{28514CBE-B4E8-4E37-BA4E-D2EDAD0D3065}" type="slidenum">
              <a:rPr lang="en-US" smtClean="0"/>
              <a:t>1</a:t>
            </a:fld>
            <a:endParaRPr lang="en-US" dirty="0"/>
          </a:p>
        </p:txBody>
      </p:sp>
    </p:spTree>
    <p:extLst>
      <p:ext uri="{BB962C8B-B14F-4D97-AF65-F5344CB8AC3E}">
        <p14:creationId xmlns:p14="http://schemas.microsoft.com/office/powerpoint/2010/main" val="77711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Our Anti-Fraud policy </a:t>
            </a:r>
            <a:r>
              <a:rPr lang="en-GB" sz="1200" kern="1200" dirty="0">
                <a:solidFill>
                  <a:schemeClr val="tx1"/>
                </a:solidFill>
                <a:latin typeface="+mn-lt"/>
                <a:ea typeface="+mn-ea"/>
                <a:cs typeface="+mn-cs"/>
              </a:rPr>
              <a:t>sets out our rules, processes and procedures designed to combat identity theft and protect us from fraud.</a:t>
            </a:r>
            <a:endParaRPr lang="en-GB" dirty="0"/>
          </a:p>
          <a:p>
            <a:endParaRPr lang="en-GB" dirty="0"/>
          </a:p>
          <a:p>
            <a:r>
              <a:rPr lang="en-GB" sz="1200" kern="1200" dirty="0">
                <a:solidFill>
                  <a:schemeClr val="tx1"/>
                </a:solidFill>
                <a:latin typeface="+mn-lt"/>
                <a:ea typeface="+mn-ea"/>
                <a:cs typeface="+mn-cs"/>
              </a:rPr>
              <a:t>We are committed to tackling identity theft and fraud by: </a:t>
            </a:r>
          </a:p>
          <a:p>
            <a:endParaRPr lang="en-GB" sz="1200" kern="1200" dirty="0">
              <a:solidFill>
                <a:schemeClr val="tx1"/>
              </a:solidFill>
              <a:latin typeface="+mn-lt"/>
              <a:ea typeface="+mn-ea"/>
              <a:cs typeface="+mn-cs"/>
            </a:endParaRPr>
          </a:p>
          <a:p>
            <a:pPr marL="171450" indent="-171450">
              <a:buFont typeface="Arial" panose="020B0604020202020204" pitchFamily="34" charset="0"/>
              <a:buChar char="•"/>
            </a:pPr>
            <a:r>
              <a:rPr lang="en-GB" dirty="0"/>
              <a:t>Encouraging everyone to get involved</a:t>
            </a:r>
          </a:p>
          <a:p>
            <a:pPr marL="171450" indent="-171450">
              <a:buFont typeface="Arial" panose="020B0604020202020204" pitchFamily="34" charset="0"/>
              <a:buChar char="•"/>
            </a:pPr>
            <a:r>
              <a:rPr lang="en-GB" dirty="0"/>
              <a:t>Appointing people with specific responsibility for investigating fraud</a:t>
            </a:r>
          </a:p>
          <a:p>
            <a:pPr marL="171450" indent="-171450">
              <a:buFont typeface="Arial" panose="020B0604020202020204" pitchFamily="34" charset="0"/>
              <a:buChar char="•"/>
            </a:pPr>
            <a:r>
              <a:rPr lang="en-GB" dirty="0"/>
              <a:t>Co-operating fully with regulators and law enforcement to prevent and tackle fraud</a:t>
            </a:r>
          </a:p>
          <a:p>
            <a:pPr marL="171450" indent="-171450">
              <a:buFont typeface="Arial" panose="020B0604020202020204" pitchFamily="34" charset="0"/>
              <a:buChar char="•"/>
            </a:pPr>
            <a:r>
              <a:rPr lang="en-GB" dirty="0"/>
              <a:t>Requiring everyone to read and implement our Anti-Fraud Policy</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10</a:t>
            </a:fld>
            <a:endParaRPr lang="en-GB" dirty="0"/>
          </a:p>
        </p:txBody>
      </p:sp>
    </p:spTree>
    <p:extLst>
      <p:ext uri="{BB962C8B-B14F-4D97-AF65-F5344CB8AC3E}">
        <p14:creationId xmlns:p14="http://schemas.microsoft.com/office/powerpoint/2010/main" val="3755783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what you should do:</a:t>
            </a:r>
          </a:p>
          <a:p>
            <a:endParaRPr lang="en-GB" dirty="0"/>
          </a:p>
          <a:p>
            <a:pPr marL="171450" indent="-171450" fontAlgn="t">
              <a:buFont typeface="Arial" panose="020B0604020202020204" pitchFamily="34" charset="0"/>
              <a:buChar char="•"/>
            </a:pPr>
            <a:r>
              <a:rPr lang="en-GB" dirty="0"/>
              <a:t>Read our Company's Anti-Fraud Policy – make sure you understand the rules and you know what to do</a:t>
            </a:r>
          </a:p>
          <a:p>
            <a:pPr marL="171450" lvl="0" indent="-171450">
              <a:buFont typeface="Arial" panose="020B0604020202020204" pitchFamily="34" charset="0"/>
              <a:buChar char="•"/>
            </a:pPr>
            <a:r>
              <a:rPr lang="en-GB" dirty="0"/>
              <a:t>Conduct appropriate risk-based due diligence – conduct all identity and verification checks in line with our procedures</a:t>
            </a:r>
            <a:endParaRPr lang="en-US" dirty="0"/>
          </a:p>
          <a:p>
            <a:pPr marL="171450" lvl="0" indent="-171450">
              <a:buFont typeface="Arial" panose="020B0604020202020204" pitchFamily="34" charset="0"/>
              <a:buChar char="•"/>
            </a:pPr>
            <a:r>
              <a:rPr lang="en-GB" dirty="0"/>
              <a:t>Know how to spot 'red flags' - ie unusual or suspicious activity or behaviour</a:t>
            </a:r>
          </a:p>
          <a:p>
            <a:pPr marL="171450" lvl="0" indent="-171450">
              <a:buFont typeface="Arial" panose="020B0604020202020204" pitchFamily="34" charset="0"/>
              <a:buChar char="•"/>
            </a:pPr>
            <a:r>
              <a:rPr lang="en-GB" dirty="0"/>
              <a:t>Take precautions to safeguard others’ personal information – e.g. information sharing, secure storage and disposal, etc (shredding personal documents)</a:t>
            </a:r>
          </a:p>
          <a:p>
            <a:pPr marL="171450" lvl="0" indent="-171450">
              <a:buFont typeface="Arial" panose="020B0604020202020204" pitchFamily="34" charset="0"/>
              <a:buChar char="•"/>
            </a:pPr>
            <a:r>
              <a:rPr lang="en-GB" dirty="0"/>
              <a:t>Report any knowledge or suspicion of identity theft or fraud immediately</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11</a:t>
            </a:fld>
            <a:endParaRPr lang="en-GB" dirty="0"/>
          </a:p>
        </p:txBody>
      </p:sp>
    </p:spTree>
    <p:extLst>
      <p:ext uri="{BB962C8B-B14F-4D97-AF65-F5344CB8AC3E}">
        <p14:creationId xmlns:p14="http://schemas.microsoft.com/office/powerpoint/2010/main" val="4083759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a:t>
            </a:r>
          </a:p>
          <a:p>
            <a:endParaRPr lang="en-GB" dirty="0"/>
          </a:p>
          <a:p>
            <a:pPr marL="171450" indent="-171450">
              <a:buFont typeface="Arial" panose="020B0604020202020204" pitchFamily="34" charset="0"/>
              <a:buChar char="•"/>
            </a:pPr>
            <a:r>
              <a:rPr lang="en-GB" dirty="0"/>
              <a:t>Respond to pressure imposed by callers - fraudsters may push you to breach data rules, claiming they'll miss out on a deal or threaten that they'll complain</a:t>
            </a:r>
            <a:endParaRPr lang="en-US" dirty="0"/>
          </a:p>
          <a:p>
            <a:pPr marL="171450" indent="-171450">
              <a:buFont typeface="Arial" panose="020B0604020202020204" pitchFamily="34" charset="0"/>
              <a:buChar char="•"/>
            </a:pPr>
            <a:r>
              <a:rPr lang="en-GB" dirty="0"/>
              <a:t>Assume that another colleague, department or company has made the necessary due diligence (ID and V) checks</a:t>
            </a:r>
          </a:p>
          <a:p>
            <a:pPr marL="171450" indent="-171450">
              <a:buFont typeface="Arial" panose="020B0604020202020204" pitchFamily="34" charset="0"/>
              <a:buChar char="•"/>
            </a:pPr>
            <a:r>
              <a:rPr lang="en-GB" dirty="0"/>
              <a:t>Share your password with anyone else or use the same one for your home and work PC</a:t>
            </a:r>
          </a:p>
          <a:p>
            <a:pPr marL="171450" indent="-171450">
              <a:buFont typeface="Arial" panose="020B0604020202020204" pitchFamily="34" charset="0"/>
              <a:buChar char="•"/>
            </a:pPr>
            <a:r>
              <a:rPr lang="en-GB" dirty="0"/>
              <a:t>Wait for someone else to report concerns</a:t>
            </a:r>
          </a:p>
          <a:p>
            <a:pPr marL="171450" indent="-171450">
              <a:buFont typeface="Arial" panose="020B0604020202020204" pitchFamily="34" charset="0"/>
              <a:buChar char="•"/>
            </a:pPr>
            <a:r>
              <a:rPr lang="en-GB" dirty="0"/>
              <a:t>Never try to bypass any of our controls – our rules are there for a reason!</a:t>
            </a:r>
            <a:endParaRPr lang="en-US"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12</a:t>
            </a:fld>
            <a:endParaRPr lang="en-GB" dirty="0"/>
          </a:p>
        </p:txBody>
      </p:sp>
    </p:spTree>
    <p:extLst>
      <p:ext uri="{BB962C8B-B14F-4D97-AF65-F5344CB8AC3E}">
        <p14:creationId xmlns:p14="http://schemas.microsoft.com/office/powerpoint/2010/main" val="4512745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 </a:t>
            </a:r>
            <a:r>
              <a:rPr lang="en-GB" baseline="0" dirty="0"/>
              <a:t>Lucy. A customer wants to open a new account. Lucy explains what identity documents she has brought in.</a:t>
            </a:r>
          </a:p>
          <a:p>
            <a:endParaRPr lang="en-GB" baseline="0" dirty="0"/>
          </a:p>
          <a:p>
            <a:r>
              <a:rPr lang="en-GB" baseline="0" dirty="0"/>
              <a:t>What do you think? Is it acceptable?</a:t>
            </a:r>
          </a:p>
          <a:p>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[Allow for thinking time before</a:t>
            </a:r>
            <a:r>
              <a:rPr lang="en-GB" baseline="0" dirty="0"/>
              <a:t> clicking next again]</a:t>
            </a:r>
            <a:endParaRPr lang="en-GB" dirty="0"/>
          </a:p>
          <a:p>
            <a:endParaRPr lang="en-GB" baseline="0" dirty="0"/>
          </a:p>
          <a:p>
            <a:r>
              <a:rPr lang="en-GB" baseline="0" dirty="0"/>
              <a:t>To summarise:</a:t>
            </a:r>
          </a:p>
          <a:p>
            <a:r>
              <a:rPr lang="en-GB" baseline="0" dirty="0"/>
              <a:t>Make sure you know what forms of identification are permitted and what are not. Generally, statements from mobile phone providers are not acceptable. </a:t>
            </a:r>
          </a:p>
          <a:p>
            <a:endParaRPr lang="en-GB" baseline="0" dirty="0"/>
          </a:p>
          <a:p>
            <a:r>
              <a:rPr lang="en-GB" baseline="0" dirty="0"/>
              <a:t>Documents must be original – if copies are used, they must be certified by authorised people (e.g. accountant, solicitor, etc).</a:t>
            </a:r>
          </a:p>
          <a:p>
            <a:endParaRPr lang="en-GB" baseline="0" dirty="0"/>
          </a:p>
          <a:p>
            <a:r>
              <a:rPr lang="en-GB" baseline="0" dirty="0"/>
              <a:t>Statements must be no more than 3 months old. </a:t>
            </a:r>
            <a:r>
              <a:rPr lang="en-GB" baseline="0" dirty="0">
                <a:highlight>
                  <a:srgbClr val="FFFF00"/>
                </a:highlight>
              </a:rPr>
              <a:t>&lt;to be customised by clients&gt;</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13</a:t>
            </a:fld>
            <a:endParaRPr lang="en-GB" dirty="0"/>
          </a:p>
        </p:txBody>
      </p:sp>
    </p:spTree>
    <p:extLst>
      <p:ext uri="{BB962C8B-B14F-4D97-AF65-F5344CB8AC3E}">
        <p14:creationId xmlns:p14="http://schemas.microsoft.com/office/powerpoint/2010/main" val="4231823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Watch this video to learn more about identity theft.</a:t>
            </a:r>
          </a:p>
          <a:p>
            <a:endParaRPr lang="en-GB" dirty="0"/>
          </a:p>
          <a:p>
            <a:r>
              <a:rPr lang="en-GB" dirty="0"/>
              <a:t>[Video plays for 1:30 min]</a:t>
            </a:r>
            <a:endParaRPr lang="en-US" dirty="0"/>
          </a:p>
        </p:txBody>
      </p:sp>
      <p:sp>
        <p:nvSpPr>
          <p:cNvPr id="4" name="Slide Number Placeholder 3"/>
          <p:cNvSpPr>
            <a:spLocks noGrp="1"/>
          </p:cNvSpPr>
          <p:nvPr>
            <p:ph type="sldNum" sz="quarter" idx="10"/>
          </p:nvPr>
        </p:nvSpPr>
        <p:spPr/>
        <p:txBody>
          <a:bodyPr/>
          <a:lstStyle/>
          <a:p>
            <a:fld id="{28514CBE-B4E8-4E37-BA4E-D2EDAD0D3065}" type="slidenum">
              <a:rPr lang="en-US" smtClean="0"/>
              <a:t>14</a:t>
            </a:fld>
            <a:endParaRPr lang="en-US" dirty="0"/>
          </a:p>
        </p:txBody>
      </p:sp>
    </p:spTree>
    <p:extLst>
      <p:ext uri="{BB962C8B-B14F-4D97-AF65-F5344CB8AC3E}">
        <p14:creationId xmlns:p14="http://schemas.microsoft.com/office/powerpoint/2010/main" val="745521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need to be vigilant to identity theft in our work but also in our personal lives too.</a:t>
            </a:r>
          </a:p>
          <a:p>
            <a:endParaRPr lang="en-GB" dirty="0"/>
          </a:p>
          <a:p>
            <a:r>
              <a:rPr lang="en-GB" dirty="0"/>
              <a:t>To protect yourself from identity theft, there are a number of things you should do:</a:t>
            </a:r>
          </a:p>
          <a:p>
            <a:endParaRPr lang="en-GB" dirty="0"/>
          </a:p>
          <a:p>
            <a:pPr marL="171450" indent="-171450" fontAlgn="t">
              <a:buFont typeface="Arial" panose="020B0604020202020204" pitchFamily="34" charset="0"/>
              <a:buChar char="•"/>
            </a:pPr>
            <a:r>
              <a:rPr lang="en-GB" dirty="0"/>
              <a:t>Store your personal information safely, including those you carry, and shred them on disposal</a:t>
            </a:r>
          </a:p>
          <a:p>
            <a:pPr marL="171450" indent="-171450" fontAlgn="t">
              <a:buFont typeface="Arial" panose="020B0604020202020204" pitchFamily="34" charset="0"/>
              <a:buChar char="•"/>
            </a:pPr>
            <a:r>
              <a:rPr lang="en-GB" dirty="0"/>
              <a:t>Protect your personal information when you move house</a:t>
            </a:r>
          </a:p>
          <a:p>
            <a:pPr marL="171450" indent="-171450" fontAlgn="t">
              <a:buFont typeface="Arial" panose="020B0604020202020204" pitchFamily="34" charset="0"/>
              <a:buChar char="•"/>
            </a:pPr>
            <a:r>
              <a:rPr lang="en-GB" dirty="0"/>
              <a:t>Get a copy of your credit report</a:t>
            </a:r>
          </a:p>
          <a:p>
            <a:pPr marL="171450" indent="-171450" fontAlgn="t">
              <a:buFont typeface="Arial" panose="020B0604020202020204" pitchFamily="34" charset="0"/>
              <a:buChar char="•"/>
            </a:pPr>
            <a:r>
              <a:rPr lang="en-GB" dirty="0"/>
              <a:t>Check before you buy online</a:t>
            </a:r>
          </a:p>
          <a:p>
            <a:pPr marL="171450" indent="-171450" fontAlgn="t">
              <a:buFont typeface="Arial" panose="020B0604020202020204" pitchFamily="34" charset="0"/>
              <a:buChar char="•"/>
            </a:pPr>
            <a:r>
              <a:rPr lang="en-GB" dirty="0"/>
              <a:t>Report unusual or suspicious transactions on your accounts</a:t>
            </a:r>
          </a:p>
          <a:p>
            <a:pPr marL="171450" lvl="0" indent="-171450">
              <a:buFont typeface="Arial" panose="020B0604020202020204" pitchFamily="34" charset="0"/>
              <a:buChar char="•"/>
            </a:pPr>
            <a:r>
              <a:rPr lang="en-GB" dirty="0"/>
              <a:t>If you’re a victim of identity theft, report it to the police and Action Fraud</a:t>
            </a:r>
          </a:p>
          <a:p>
            <a:pPr marL="171450" lvl="0" indent="-171450">
              <a:buFont typeface="Arial" panose="020B0604020202020204" pitchFamily="34" charset="0"/>
              <a:buChar char="•"/>
            </a:pPr>
            <a:r>
              <a:rPr lang="en-GB" dirty="0"/>
              <a:t>Contact CIFAS to apply for protective registration</a:t>
            </a:r>
          </a:p>
          <a:p>
            <a:endParaRPr lang="en-GB" dirty="0"/>
          </a:p>
          <a:p>
            <a:r>
              <a:rPr lang="en-GB" dirty="0"/>
              <a:t>Keep informed of the latest scams too, so you know what to expect and how to protect yourself.</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15</a:t>
            </a:fld>
            <a:endParaRPr lang="en-GB" dirty="0"/>
          </a:p>
        </p:txBody>
      </p:sp>
      <p:pic>
        <p:nvPicPr>
          <p:cNvPr id="5" name="Picture 4" descr="lightbulb.png"/>
          <p:cNvPicPr>
            <a:picLocks noChangeAspect="1"/>
          </p:cNvPicPr>
          <p:nvPr/>
        </p:nvPicPr>
        <p:blipFill>
          <a:blip r:embed="rId3"/>
          <a:stretch>
            <a:fillRect/>
          </a:stretch>
        </p:blipFill>
        <p:spPr>
          <a:xfrm>
            <a:off x="381000" y="6934198"/>
            <a:ext cx="265898" cy="274320"/>
          </a:xfrm>
          <a:prstGeom prst="rect">
            <a:avLst/>
          </a:prstGeom>
        </p:spPr>
      </p:pic>
    </p:spTree>
    <p:extLst>
      <p:ext uri="{BB962C8B-B14F-4D97-AF65-F5344CB8AC3E}">
        <p14:creationId xmlns:p14="http://schemas.microsoft.com/office/powerpoint/2010/main" val="2699867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Don't:</a:t>
            </a:r>
          </a:p>
          <a:p>
            <a:endParaRPr lang="en-GB" dirty="0"/>
          </a:p>
          <a:p>
            <a:pPr marL="171450" indent="-171450">
              <a:buFont typeface="Arial" panose="020B0604020202020204" pitchFamily="34" charset="0"/>
              <a:buChar char="•"/>
            </a:pPr>
            <a:r>
              <a:rPr lang="en-GB" dirty="0"/>
              <a:t>Overshare information on social media – fraudsters trawl sites for personal information</a:t>
            </a:r>
          </a:p>
          <a:p>
            <a:pPr marL="171450" indent="-171450">
              <a:buFont typeface="Arial" panose="020B0604020202020204" pitchFamily="34" charset="0"/>
              <a:buChar char="•"/>
            </a:pPr>
            <a:r>
              <a:rPr lang="en-GB" dirty="0"/>
              <a:t>Reveal personal information to fraudsters on the phone – banks will never ask for your PIN or password</a:t>
            </a:r>
          </a:p>
          <a:p>
            <a:pPr marL="171450" indent="-171450">
              <a:buFont typeface="Arial" panose="020B0604020202020204" pitchFamily="34" charset="0"/>
              <a:buChar char="•"/>
            </a:pPr>
            <a:r>
              <a:rPr lang="en-GB" dirty="0"/>
              <a:t>Post photos which reveal sensitive information – eg credit or debit card data, passport number, etc</a:t>
            </a:r>
          </a:p>
          <a:p>
            <a:pPr marL="171450" indent="-171450">
              <a:buFont typeface="Arial" panose="020B0604020202020204" pitchFamily="34" charset="0"/>
              <a:buChar char="•"/>
            </a:pPr>
            <a:r>
              <a:rPr lang="en-GB" dirty="0"/>
              <a:t>Never try to bypass any of our controls – our rules are there for a reason!</a:t>
            </a:r>
            <a:endParaRPr lang="en-US"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16</a:t>
            </a:fld>
            <a:endParaRPr lang="en-GB" dirty="0"/>
          </a:p>
        </p:txBody>
      </p:sp>
    </p:spTree>
    <p:extLst>
      <p:ext uri="{BB962C8B-B14F-4D97-AF65-F5344CB8AC3E}">
        <p14:creationId xmlns:p14="http://schemas.microsoft.com/office/powerpoint/2010/main" val="1215321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Take a look at this example and decide whether it is suspicious or not.</a:t>
            </a:r>
          </a:p>
          <a:p>
            <a:endParaRPr lang="en-GB" dirty="0"/>
          </a:p>
          <a:p>
            <a:r>
              <a:rPr lang="en-GB" dirty="0"/>
              <a:t>[Allow for thinking time before</a:t>
            </a:r>
            <a:r>
              <a:rPr lang="en-GB" baseline="0" dirty="0"/>
              <a:t> clicking next]</a:t>
            </a:r>
          </a:p>
          <a:p>
            <a:endParaRPr lang="en-GB" baseline="0" dirty="0"/>
          </a:p>
          <a:p>
            <a:r>
              <a:rPr lang="en-GB" b="1" baseline="0" dirty="0"/>
              <a:t>By being vigilant, you can protect yourself and our customers from identity theft.</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17</a:t>
            </a:fld>
            <a:endParaRPr lang="en-GB" dirty="0"/>
          </a:p>
        </p:txBody>
      </p:sp>
    </p:spTree>
    <p:extLst>
      <p:ext uri="{BB962C8B-B14F-4D97-AF65-F5344CB8AC3E}">
        <p14:creationId xmlns:p14="http://schemas.microsoft.com/office/powerpoint/2010/main" val="521435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you have any questions?</a:t>
            </a:r>
            <a:endParaRPr lang="en-US" dirty="0"/>
          </a:p>
        </p:txBody>
      </p:sp>
      <p:sp>
        <p:nvSpPr>
          <p:cNvPr id="4" name="Slide Number Placeholder 3"/>
          <p:cNvSpPr>
            <a:spLocks noGrp="1"/>
          </p:cNvSpPr>
          <p:nvPr>
            <p:ph type="sldNum" sz="quarter" idx="10"/>
          </p:nvPr>
        </p:nvSpPr>
        <p:spPr/>
        <p:txBody>
          <a:bodyPr/>
          <a:lstStyle/>
          <a:p>
            <a:fld id="{F583E5AE-30F5-4696-BF79-2FDA039415AD}" type="slidenum">
              <a:rPr lang="en-GB" smtClean="0"/>
              <a:pPr/>
              <a:t>18</a:t>
            </a:fld>
            <a:endParaRPr lang="en-GB" dirty="0"/>
          </a:p>
        </p:txBody>
      </p:sp>
    </p:spTree>
    <p:extLst>
      <p:ext uri="{BB962C8B-B14F-4D97-AF65-F5344CB8AC3E}">
        <p14:creationId xmlns:p14="http://schemas.microsoft.com/office/powerpoint/2010/main" val="1401848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You can get more help and information on this issue from these contacts.</a:t>
            </a:r>
          </a:p>
          <a:p>
            <a:endParaRPr lang="en-GB" dirty="0"/>
          </a:p>
          <a:p>
            <a:r>
              <a:rPr lang="en-GB" dirty="0"/>
              <a:t>Or, for a more in-depth look at this topic, access our self-study course.</a:t>
            </a:r>
          </a:p>
        </p:txBody>
      </p:sp>
      <p:sp>
        <p:nvSpPr>
          <p:cNvPr id="4" name="Slide Number Placeholder 3"/>
          <p:cNvSpPr>
            <a:spLocks noGrp="1"/>
          </p:cNvSpPr>
          <p:nvPr>
            <p:ph type="sldNum" sz="quarter" idx="10"/>
          </p:nvPr>
        </p:nvSpPr>
        <p:spPr/>
        <p:txBody>
          <a:bodyPr/>
          <a:lstStyle/>
          <a:p>
            <a:fld id="{F583E5AE-30F5-4696-BF79-2FDA039415AD}" type="slidenum">
              <a:rPr lang="en-GB" smtClean="0"/>
              <a:pPr/>
              <a:t>19</a:t>
            </a:fld>
            <a:endParaRPr lang="en-GB" dirty="0"/>
          </a:p>
        </p:txBody>
      </p:sp>
    </p:spTree>
    <p:extLst>
      <p:ext uri="{BB962C8B-B14F-4D97-AF65-F5344CB8AC3E}">
        <p14:creationId xmlns:p14="http://schemas.microsoft.com/office/powerpoint/2010/main" val="85941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p:spPr>
        <p:txBody>
          <a:bodyPr/>
          <a:lstStyle/>
          <a:p>
            <a:r>
              <a:rPr lang="en-GB" baseline="0" dirty="0"/>
              <a:t>In this session</a:t>
            </a:r>
            <a:r>
              <a:rPr lang="en-GB" dirty="0"/>
              <a:t> we’ll look at:</a:t>
            </a:r>
          </a:p>
          <a:p>
            <a:endParaRPr lang="en-GB" dirty="0"/>
          </a:p>
          <a:p>
            <a:pPr marL="171450" indent="-171450">
              <a:buFont typeface="Arial" panose="020B0604020202020204" pitchFamily="34" charset="0"/>
              <a:buChar char="•"/>
            </a:pPr>
            <a:r>
              <a:rPr lang="en-GB" dirty="0"/>
              <a:t>What is fraud?</a:t>
            </a:r>
          </a:p>
          <a:p>
            <a:pPr marL="171450" indent="-171450">
              <a:buFont typeface="Arial" panose="020B0604020202020204" pitchFamily="34" charset="0"/>
              <a:buChar char="•"/>
            </a:pPr>
            <a:r>
              <a:rPr lang="en-GB" dirty="0"/>
              <a:t>What is identity theft?</a:t>
            </a:r>
          </a:p>
          <a:p>
            <a:pPr marL="171450" indent="-171450">
              <a:buFont typeface="Arial" panose="020B0604020202020204" pitchFamily="34" charset="0"/>
              <a:buChar char="•"/>
            </a:pPr>
            <a:r>
              <a:rPr lang="en-GB" dirty="0"/>
              <a:t>What happens and what can you do?</a:t>
            </a:r>
          </a:p>
          <a:p>
            <a:pPr marL="171450" indent="-171450">
              <a:buFont typeface="Arial" panose="020B0604020202020204" pitchFamily="34" charset="0"/>
              <a:buChar char="•"/>
            </a:pPr>
            <a:r>
              <a:rPr lang="en-GB" dirty="0"/>
              <a:t>Our company’s anti-fraud policy</a:t>
            </a:r>
          </a:p>
        </p:txBody>
      </p:sp>
      <p:sp>
        <p:nvSpPr>
          <p:cNvPr id="4" name="Slide Number Placeholder 3"/>
          <p:cNvSpPr>
            <a:spLocks noGrp="1"/>
          </p:cNvSpPr>
          <p:nvPr>
            <p:ph type="sldNum" sz="quarter" idx="10"/>
          </p:nvPr>
        </p:nvSpPr>
        <p:spPr/>
        <p:txBody>
          <a:bodyPr/>
          <a:lstStyle/>
          <a:p>
            <a:fld id="{F583E5AE-30F5-4696-BF79-2FDA039415AD}" type="slidenum">
              <a:rPr lang="en-GB" smtClean="0"/>
              <a:pPr/>
              <a:t>2</a:t>
            </a:fld>
            <a:endParaRPr lang="en-GB" dirty="0"/>
          </a:p>
        </p:txBody>
      </p:sp>
    </p:spTree>
    <p:extLst>
      <p:ext uri="{BB962C8B-B14F-4D97-AF65-F5344CB8AC3E}">
        <p14:creationId xmlns:p14="http://schemas.microsoft.com/office/powerpoint/2010/main" val="12979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r>
              <a:rPr lang="en-GB" dirty="0"/>
              <a:t>[Ask delegates]</a:t>
            </a:r>
          </a:p>
          <a:p>
            <a:r>
              <a:rPr lang="en-GB" b="1" dirty="0"/>
              <a:t>What is fraud?</a:t>
            </a:r>
          </a:p>
          <a:p>
            <a:endParaRPr lang="en-GB" dirty="0"/>
          </a:p>
          <a:p>
            <a:r>
              <a:rPr lang="en-GB" dirty="0"/>
              <a:t>[Lead a discussion and flipchart suggestions, before clicking to reveal the answer]</a:t>
            </a:r>
          </a:p>
          <a:p>
            <a:endParaRPr lang="en-GB" dirty="0"/>
          </a:p>
          <a:p>
            <a:r>
              <a:rPr lang="en-GB" dirty="0"/>
              <a:t>Fraud is:</a:t>
            </a:r>
          </a:p>
          <a:p>
            <a:r>
              <a:rPr lang="en-GB" sz="1200" kern="1200" dirty="0">
                <a:solidFill>
                  <a:schemeClr val="tx1"/>
                </a:solidFill>
                <a:effectLst/>
                <a:latin typeface="+mn-lt"/>
                <a:ea typeface="+mn-ea"/>
                <a:cs typeface="+mn-cs"/>
              </a:rPr>
              <a:t>"Dishonest representation, failure to disclose information or abuse of position that is intended for making a gain for oneself or another, or causing a loss to another or exposing another to a risk of loss“</a:t>
            </a:r>
          </a:p>
        </p:txBody>
      </p:sp>
      <p:sp>
        <p:nvSpPr>
          <p:cNvPr id="4" name="Slide Number Placeholder 3"/>
          <p:cNvSpPr>
            <a:spLocks noGrp="1"/>
          </p:cNvSpPr>
          <p:nvPr>
            <p:ph type="sldNum" sz="quarter" idx="10"/>
          </p:nvPr>
        </p:nvSpPr>
        <p:spPr/>
        <p:txBody>
          <a:bodyPr/>
          <a:lstStyle/>
          <a:p>
            <a:fld id="{28514CBE-B4E8-4E37-BA4E-D2EDAD0D3065}" type="slidenum">
              <a:rPr lang="en-US" smtClean="0"/>
              <a:t>3</a:t>
            </a:fld>
            <a:endParaRPr lang="en-US" dirty="0"/>
          </a:p>
        </p:txBody>
      </p:sp>
      <p:pic>
        <p:nvPicPr>
          <p:cNvPr id="5" name="Picture 4" descr="speak emoji.png"/>
          <p:cNvPicPr>
            <a:picLocks noChangeAspect="1"/>
          </p:cNvPicPr>
          <p:nvPr/>
        </p:nvPicPr>
        <p:blipFill>
          <a:blip r:embed="rId3"/>
          <a:stretch>
            <a:fillRect/>
          </a:stretch>
        </p:blipFill>
        <p:spPr>
          <a:xfrm>
            <a:off x="323789" y="4419600"/>
            <a:ext cx="438211" cy="333422"/>
          </a:xfrm>
          <a:prstGeom prst="rect">
            <a:avLst/>
          </a:prstGeom>
        </p:spPr>
      </p:pic>
      <p:pic>
        <p:nvPicPr>
          <p:cNvPr id="6" name="Picture 5" descr="pen.png"/>
          <p:cNvPicPr>
            <a:picLocks noChangeAspect="1"/>
          </p:cNvPicPr>
          <p:nvPr/>
        </p:nvPicPr>
        <p:blipFill>
          <a:blip r:embed="rId4"/>
          <a:stretch>
            <a:fillRect/>
          </a:stretch>
        </p:blipFill>
        <p:spPr>
          <a:xfrm>
            <a:off x="304736" y="4905324"/>
            <a:ext cx="457264" cy="352474"/>
          </a:xfrm>
          <a:prstGeom prst="rect">
            <a:avLst/>
          </a:prstGeom>
        </p:spPr>
      </p:pic>
      <p:pic>
        <p:nvPicPr>
          <p:cNvPr id="7" name="Picture 6" descr="speak emoji.png"/>
          <p:cNvPicPr>
            <a:picLocks noChangeAspect="1"/>
          </p:cNvPicPr>
          <p:nvPr/>
        </p:nvPicPr>
        <p:blipFill>
          <a:blip r:embed="rId3"/>
          <a:stretch>
            <a:fillRect/>
          </a:stretch>
        </p:blipFill>
        <p:spPr>
          <a:xfrm>
            <a:off x="302019" y="6455224"/>
            <a:ext cx="438211" cy="333422"/>
          </a:xfrm>
          <a:prstGeom prst="rect">
            <a:avLst/>
          </a:prstGeom>
        </p:spPr>
      </p:pic>
      <p:pic>
        <p:nvPicPr>
          <p:cNvPr id="8" name="Picture 7" descr="lightbulb.png"/>
          <p:cNvPicPr>
            <a:picLocks noChangeAspect="1"/>
          </p:cNvPicPr>
          <p:nvPr/>
        </p:nvPicPr>
        <p:blipFill>
          <a:blip r:embed="rId5"/>
          <a:stretch>
            <a:fillRect/>
          </a:stretch>
        </p:blipFill>
        <p:spPr>
          <a:xfrm>
            <a:off x="381000" y="8284023"/>
            <a:ext cx="265898" cy="274320"/>
          </a:xfrm>
          <a:prstGeom prst="rect">
            <a:avLst/>
          </a:prstGeom>
        </p:spPr>
      </p:pic>
    </p:spTree>
    <p:extLst>
      <p:ext uri="{BB962C8B-B14F-4D97-AF65-F5344CB8AC3E}">
        <p14:creationId xmlns:p14="http://schemas.microsoft.com/office/powerpoint/2010/main" val="3023942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delegates]</a:t>
            </a:r>
          </a:p>
          <a:p>
            <a:r>
              <a:rPr lang="en-GB" b="1" dirty="0"/>
              <a:t>What is identity theft?</a:t>
            </a:r>
          </a:p>
          <a:p>
            <a:endParaRPr lang="en-GB" dirty="0"/>
          </a:p>
          <a:p>
            <a:r>
              <a:rPr lang="en-GB" dirty="0"/>
              <a:t>[Canvass opinion and lead a brief discussion first.]</a:t>
            </a:r>
            <a:endParaRPr lang="en-GB" baseline="0"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Identity theft is when fraudsters have enough personal information about someone (e.g. name, date of birth, address) to impersonate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Identity theft rose by 57% last year with 148,000 victims in the UK in 2015. And it accounts for 41% of all fraud.</a:t>
            </a:r>
          </a:p>
          <a:p>
            <a:endParaRPr lang="en-GB" dirty="0"/>
          </a:p>
          <a:p>
            <a:endParaRPr lang="en-GB" dirty="0"/>
          </a:p>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8514CBE-B4E8-4E37-BA4E-D2EDAD0D3065}" type="slidenum">
              <a:rPr lang="en-US" smtClean="0"/>
              <a:t>4</a:t>
            </a:fld>
            <a:endParaRPr lang="en-US" dirty="0"/>
          </a:p>
        </p:txBody>
      </p:sp>
      <p:pic>
        <p:nvPicPr>
          <p:cNvPr id="5" name="Picture 4" descr="speak emoji.png"/>
          <p:cNvPicPr>
            <a:picLocks noChangeAspect="1"/>
          </p:cNvPicPr>
          <p:nvPr/>
        </p:nvPicPr>
        <p:blipFill>
          <a:blip r:embed="rId3"/>
          <a:stretch>
            <a:fillRect/>
          </a:stretch>
        </p:blipFill>
        <p:spPr>
          <a:xfrm>
            <a:off x="323789" y="4419600"/>
            <a:ext cx="438211" cy="333422"/>
          </a:xfrm>
          <a:prstGeom prst="rect">
            <a:avLst/>
          </a:prstGeom>
        </p:spPr>
      </p:pic>
    </p:spTree>
    <p:extLst>
      <p:ext uri="{BB962C8B-B14F-4D97-AF65-F5344CB8AC3E}">
        <p14:creationId xmlns:p14="http://schemas.microsoft.com/office/powerpoint/2010/main" val="2299425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three types of identify crime:</a:t>
            </a:r>
          </a:p>
          <a:p>
            <a:endParaRPr lang="en-US" dirty="0"/>
          </a:p>
          <a:p>
            <a:pPr marL="228600" lvl="0" indent="-228600">
              <a:buFont typeface="+mj-lt"/>
              <a:buAutoNum type="arabicPeriod"/>
            </a:pPr>
            <a:r>
              <a:rPr lang="en-GB" dirty="0"/>
              <a:t>Identity theft - where, having got your personal details, someone impersonates you opening up new accounts, or applying for passports or licences in your name</a:t>
            </a:r>
            <a:endParaRPr lang="en-US" dirty="0"/>
          </a:p>
          <a:p>
            <a:pPr marL="228600" lvl="0" indent="-228600">
              <a:buFont typeface="+mj-lt"/>
              <a:buAutoNum type="arabicPeriod"/>
            </a:pPr>
            <a:r>
              <a:rPr lang="en-GB" dirty="0"/>
              <a:t>Identity fraud - where forged documents are used to create a new identity, to apply for financial products or services (credit cards, loans, bank accounts) without you knowing, and buy products or services (such as cars, holidays, jewellery, electrical goods, mobile phones, etc)</a:t>
            </a:r>
            <a:endParaRPr lang="en-US" dirty="0"/>
          </a:p>
          <a:p>
            <a:pPr marL="228600" indent="-228600">
              <a:buFont typeface="+mj-lt"/>
              <a:buAutoNum type="arabicPeriod"/>
            </a:pPr>
            <a:r>
              <a:rPr lang="en-GB" dirty="0"/>
              <a:t>Account takeover fraud - where someone has enough personal data to bypass security and take over your accounts</a:t>
            </a:r>
          </a:p>
        </p:txBody>
      </p:sp>
      <p:sp>
        <p:nvSpPr>
          <p:cNvPr id="4" name="Slide Number Placeholder 3"/>
          <p:cNvSpPr>
            <a:spLocks noGrp="1"/>
          </p:cNvSpPr>
          <p:nvPr>
            <p:ph type="sldNum" sz="quarter" idx="10"/>
          </p:nvPr>
        </p:nvSpPr>
        <p:spPr/>
        <p:txBody>
          <a:bodyPr/>
          <a:lstStyle/>
          <a:p>
            <a:fld id="{28514CBE-B4E8-4E37-BA4E-D2EDAD0D3065}" type="slidenum">
              <a:rPr lang="en-US" smtClean="0"/>
              <a:t>5</a:t>
            </a:fld>
            <a:endParaRPr lang="en-US" dirty="0"/>
          </a:p>
        </p:txBody>
      </p:sp>
    </p:spTree>
    <p:extLst>
      <p:ext uri="{BB962C8B-B14F-4D97-AF65-F5344CB8AC3E}">
        <p14:creationId xmlns:p14="http://schemas.microsoft.com/office/powerpoint/2010/main" val="2129985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Take a look at this example and decide whether the statement is true or not.</a:t>
            </a:r>
          </a:p>
          <a:p>
            <a:endParaRPr lang="en-GB" dirty="0"/>
          </a:p>
          <a:p>
            <a:r>
              <a:rPr lang="en-GB" dirty="0"/>
              <a:t>[Allow for thinking time before</a:t>
            </a:r>
            <a:r>
              <a:rPr lang="en-GB" baseline="0" dirty="0"/>
              <a:t> clicking next]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False.  We must all work together to prevent identity fraud, ensuring we make the right checks and follow our systems and controls.</a:t>
            </a:r>
          </a:p>
        </p:txBody>
      </p:sp>
      <p:sp>
        <p:nvSpPr>
          <p:cNvPr id="4" name="Slide Number Placeholder 3"/>
          <p:cNvSpPr>
            <a:spLocks noGrp="1"/>
          </p:cNvSpPr>
          <p:nvPr>
            <p:ph type="sldNum" sz="quarter" idx="10"/>
          </p:nvPr>
        </p:nvSpPr>
        <p:spPr/>
        <p:txBody>
          <a:bodyPr/>
          <a:lstStyle/>
          <a:p>
            <a:fld id="{F583E5AE-30F5-4696-BF79-2FDA039415AD}" type="slidenum">
              <a:rPr lang="en-GB" smtClean="0"/>
              <a:pPr/>
              <a:t>6</a:t>
            </a:fld>
            <a:endParaRPr lang="en-GB" dirty="0"/>
          </a:p>
        </p:txBody>
      </p:sp>
    </p:spTree>
    <p:extLst>
      <p:ext uri="{BB962C8B-B14F-4D97-AF65-F5344CB8AC3E}">
        <p14:creationId xmlns:p14="http://schemas.microsoft.com/office/powerpoint/2010/main" val="160950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Take a look at this example and decide whether the statement is true or not.</a:t>
            </a:r>
          </a:p>
          <a:p>
            <a:endParaRPr lang="en-GB" dirty="0"/>
          </a:p>
          <a:p>
            <a:r>
              <a:rPr lang="en-GB" dirty="0"/>
              <a:t>[Allow for thinking time before</a:t>
            </a:r>
            <a:r>
              <a:rPr lang="en-GB" baseline="0" dirty="0"/>
              <a:t> clicking next]</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False. Identity theft can be traumatic for victims and take them considerable time to clear their name (and reinstate their reputation) with credit agencies. Identity fraud also increases the cost of services for everyone.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Our Company bears a responsibility for protecting all personal data that we hold and preventing criminals with stolen data from gaining unauthorised access or applying for products or services fraudulently.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83E5AE-30F5-4696-BF79-2FDA039415AD}" type="slidenum">
              <a:rPr lang="en-GB" smtClean="0"/>
              <a:pPr/>
              <a:t>7</a:t>
            </a:fld>
            <a:endParaRPr lang="en-GB" dirty="0"/>
          </a:p>
        </p:txBody>
      </p:sp>
    </p:spTree>
    <p:extLst>
      <p:ext uri="{BB962C8B-B14F-4D97-AF65-F5344CB8AC3E}">
        <p14:creationId xmlns:p14="http://schemas.microsoft.com/office/powerpoint/2010/main" val="46666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sz="1300" kern="1200" dirty="0">
                <a:solidFill>
                  <a:schemeClr val="tx1"/>
                </a:solidFill>
                <a:effectLst/>
                <a:latin typeface="+mn-lt"/>
                <a:ea typeface="+mn-ea"/>
                <a:cs typeface="+mn-cs"/>
              </a:rPr>
              <a:t>Fraudsters use different methods to steal someone’s identity. The main ones are shown here.</a:t>
            </a:r>
          </a:p>
          <a:p>
            <a:endParaRPr lang="en-GB" sz="1300" kern="1200" dirty="0">
              <a:solidFill>
                <a:schemeClr val="tx1"/>
              </a:solidFill>
              <a:effectLst/>
              <a:latin typeface="+mn-lt"/>
              <a:ea typeface="+mn-ea"/>
              <a:cs typeface="+mn-cs"/>
            </a:endParaRPr>
          </a:p>
          <a:p>
            <a:r>
              <a:rPr lang="en-GB" sz="1300" kern="1200" dirty="0">
                <a:solidFill>
                  <a:schemeClr val="tx1"/>
                </a:solidFill>
                <a:effectLst/>
                <a:latin typeface="+mn-lt"/>
                <a:ea typeface="+mn-ea"/>
                <a:cs typeface="+mn-cs"/>
              </a:rPr>
              <a:t>[Talk through each one, emphasising any that we’re particularly susceptible to.]</a:t>
            </a:r>
          </a:p>
          <a:p>
            <a:endParaRPr lang="en-GB" sz="13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300" dirty="0"/>
              <a:t>Phishing is where fraudsters send out emails that appear to come from legitimate sources, like banks, charities or government departments. By sending out millions of such emails, there is a good chance that someone will think the email is genuine and clicking through to fake websites to reveal their personal information.</a:t>
            </a:r>
          </a:p>
          <a:p>
            <a:pPr marL="171450" indent="-171450">
              <a:buFont typeface="Arial" panose="020B0604020202020204" pitchFamily="34" charset="0"/>
              <a:buChar char="•"/>
            </a:pPr>
            <a:endParaRPr lang="en-GB" sz="1300" dirty="0"/>
          </a:p>
          <a:p>
            <a:pPr marL="171450" indent="-171450">
              <a:buFont typeface="Arial" panose="020B0604020202020204" pitchFamily="34" charset="0"/>
              <a:buChar char="•"/>
            </a:pPr>
            <a:r>
              <a:rPr lang="en-GB" sz="1300" dirty="0"/>
              <a:t>Smishing is where text messages are sent and vishing is where phone calls are made, instead of emails.</a:t>
            </a:r>
          </a:p>
          <a:p>
            <a:pPr marL="171450" indent="-171450">
              <a:buFont typeface="Arial" panose="020B0604020202020204" pitchFamily="34" charset="0"/>
              <a:buChar char="•"/>
            </a:pPr>
            <a:endParaRPr lang="en-GB" sz="1300" dirty="0"/>
          </a:p>
          <a:p>
            <a:pPr marL="171450" indent="-171450">
              <a:buFont typeface="Arial" panose="020B0604020202020204" pitchFamily="34" charset="0"/>
              <a:buChar char="•"/>
            </a:pPr>
            <a:r>
              <a:rPr lang="en-GB" sz="1300" dirty="0"/>
              <a:t>Malware is malicious software that infects computers and sends personal information from the victim's computer to the fraudster. Malware can hijack your web browser, capture your web activity and whatever you type, and even enable fraudsters to control your computer.</a:t>
            </a:r>
          </a:p>
          <a:p>
            <a:pPr marL="171450" indent="-171450">
              <a:buFont typeface="Arial" panose="020B0604020202020204" pitchFamily="34" charset="0"/>
              <a:buChar char="•"/>
            </a:pPr>
            <a:endParaRPr lang="en-GB" sz="13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t>Dumpster diving is where fraudsters raid public or domestic rubbish bins for discarded personal information, credit card approval applications, etc which can then be used to open accounts and receive credit in the victim's or company's name. It's not glamorous but it's certainly effective.</a:t>
            </a:r>
            <a:endParaRPr lang="en-US" sz="1300" dirty="0"/>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583E5AE-30F5-4696-BF79-2FDA039415AD}" type="slidenum">
              <a:rPr lang="en-GB" smtClean="0"/>
              <a:pPr/>
              <a:t>8</a:t>
            </a:fld>
            <a:endParaRPr lang="en-GB" dirty="0"/>
          </a:p>
        </p:txBody>
      </p:sp>
      <p:pic>
        <p:nvPicPr>
          <p:cNvPr id="5" name="Picture 4" descr="lightbulb.png"/>
          <p:cNvPicPr>
            <a:picLocks noChangeAspect="1"/>
          </p:cNvPicPr>
          <p:nvPr/>
        </p:nvPicPr>
        <p:blipFill>
          <a:blip r:embed="rId3"/>
          <a:stretch>
            <a:fillRect/>
          </a:stretch>
        </p:blipFill>
        <p:spPr>
          <a:xfrm>
            <a:off x="381000" y="4811488"/>
            <a:ext cx="265898" cy="274320"/>
          </a:xfrm>
          <a:prstGeom prst="rect">
            <a:avLst/>
          </a:prstGeom>
        </p:spPr>
      </p:pic>
    </p:spTree>
    <p:extLst>
      <p:ext uri="{BB962C8B-B14F-4D97-AF65-F5344CB8AC3E}">
        <p14:creationId xmlns:p14="http://schemas.microsoft.com/office/powerpoint/2010/main" val="520799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Here are some examples of cases that have made the headlines recently.</a:t>
            </a:r>
          </a:p>
          <a:p>
            <a:endParaRPr lang="en-GB" dirty="0"/>
          </a:p>
          <a:p>
            <a:r>
              <a:rPr lang="en-GB" dirty="0"/>
              <a:t>[As an add-on, discuss other recent cases, if required.]</a:t>
            </a:r>
          </a:p>
        </p:txBody>
      </p:sp>
      <p:sp>
        <p:nvSpPr>
          <p:cNvPr id="4" name="Slide Number Placeholder 3"/>
          <p:cNvSpPr>
            <a:spLocks noGrp="1"/>
          </p:cNvSpPr>
          <p:nvPr>
            <p:ph type="sldNum" sz="quarter" idx="10"/>
          </p:nvPr>
        </p:nvSpPr>
        <p:spPr/>
        <p:txBody>
          <a:bodyPr/>
          <a:lstStyle/>
          <a:p>
            <a:fld id="{F583E5AE-30F5-4696-BF79-2FDA039415AD}" type="slidenum">
              <a:rPr lang="en-GB" smtClean="0"/>
              <a:pPr/>
              <a:t>9</a:t>
            </a:fld>
            <a:endParaRPr lang="en-GB" dirty="0"/>
          </a:p>
        </p:txBody>
      </p:sp>
      <p:pic>
        <p:nvPicPr>
          <p:cNvPr id="5" name="Picture 4" descr="lightbulb.png"/>
          <p:cNvPicPr>
            <a:picLocks noChangeAspect="1"/>
          </p:cNvPicPr>
          <p:nvPr/>
        </p:nvPicPr>
        <p:blipFill>
          <a:blip r:embed="rId3"/>
          <a:stretch>
            <a:fillRect/>
          </a:stretch>
        </p:blipFill>
        <p:spPr>
          <a:xfrm>
            <a:off x="381000" y="4831079"/>
            <a:ext cx="265898" cy="274320"/>
          </a:xfrm>
          <a:prstGeom prst="rect">
            <a:avLst/>
          </a:prstGeom>
        </p:spPr>
      </p:pic>
    </p:spTree>
    <p:extLst>
      <p:ext uri="{BB962C8B-B14F-4D97-AF65-F5344CB8AC3E}">
        <p14:creationId xmlns:p14="http://schemas.microsoft.com/office/powerpoint/2010/main" val="956058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67164" y="393033"/>
            <a:ext cx="11257674" cy="826230"/>
          </a:xfrm>
        </p:spPr>
        <p:txBody>
          <a:bodyPr/>
          <a:lstStyle>
            <a:lvl1pPr algn="ctr">
              <a:defRPr/>
            </a:lvl1pPr>
          </a:lstStyle>
          <a:p>
            <a:pPr lvl="0"/>
            <a:r>
              <a:rPr lang="en-US" altLang="en-US" noProof="0"/>
              <a:t>Click to edit Master title style</a:t>
            </a:r>
          </a:p>
        </p:txBody>
      </p:sp>
      <p:sp>
        <p:nvSpPr>
          <p:cNvPr id="2051" name="Rectangle 3"/>
          <p:cNvSpPr>
            <a:spLocks noGrp="1" noChangeArrowheads="1"/>
          </p:cNvSpPr>
          <p:nvPr>
            <p:ph type="subTitle" idx="1"/>
          </p:nvPr>
        </p:nvSpPr>
        <p:spPr>
          <a:xfrm>
            <a:off x="192586" y="5468039"/>
            <a:ext cx="11797294" cy="688525"/>
          </a:xfrm>
        </p:spPr>
        <p:txBody>
          <a:bodyPr/>
          <a:lstStyle>
            <a:lvl1pPr marL="0" indent="0" algn="ctr">
              <a:buFontTx/>
              <a:buNone/>
              <a:defRPr/>
            </a:lvl1pPr>
          </a:lstStyle>
          <a:p>
            <a:pPr lvl="0"/>
            <a:r>
              <a:rPr lang="en-US" altLang="en-US" noProof="0"/>
              <a:t>Click to edit Master subtitle style</a:t>
            </a:r>
          </a:p>
        </p:txBody>
      </p:sp>
      <p:sp>
        <p:nvSpPr>
          <p:cNvPr id="2052" name="Rectangle 4"/>
          <p:cNvSpPr>
            <a:spLocks noGrp="1" noChangeArrowheads="1"/>
          </p:cNvSpPr>
          <p:nvPr>
            <p:ph type="dt" sz="half" idx="2"/>
          </p:nvPr>
        </p:nvSpPr>
        <p:spPr>
          <a:xfrm>
            <a:off x="274577" y="6508000"/>
            <a:ext cx="2539841" cy="294057"/>
          </a:xfrm>
        </p:spPr>
        <p:txBody>
          <a:bodyPr/>
          <a:lstStyle>
            <a:lvl1pPr>
              <a:defRPr/>
            </a:lvl1pPr>
          </a:lstStyle>
          <a:p>
            <a:fld id="{3F4B972C-D99B-40C8-BC10-9178AC9B5301}" type="datetimeFigureOut">
              <a:rPr lang="en-US" smtClean="0"/>
              <a:t>6/15/2017</a:t>
            </a:fld>
            <a:endParaRPr lang="en-US" dirty="0"/>
          </a:p>
        </p:txBody>
      </p:sp>
      <p:sp>
        <p:nvSpPr>
          <p:cNvPr id="2053" name="Rectangle 5"/>
          <p:cNvSpPr>
            <a:spLocks noGrp="1" noChangeArrowheads="1"/>
          </p:cNvSpPr>
          <p:nvPr>
            <p:ph type="ftr" sz="quarter" idx="3"/>
          </p:nvPr>
        </p:nvSpPr>
        <p:spPr>
          <a:xfrm>
            <a:off x="4301713" y="6520909"/>
            <a:ext cx="4065271" cy="294058"/>
          </a:xfrm>
        </p:spPr>
        <p:txBody>
          <a:bodyPr/>
          <a:lstStyle>
            <a:lvl1pPr>
              <a:defRPr/>
            </a:lvl1pPr>
          </a:lstStyle>
          <a:p>
            <a:endParaRPr lang="en-US" dirty="0"/>
          </a:p>
        </p:txBody>
      </p:sp>
      <p:sp>
        <p:nvSpPr>
          <p:cNvPr id="2054" name="Rectangle 6"/>
          <p:cNvSpPr>
            <a:spLocks noGrp="1" noChangeArrowheads="1"/>
          </p:cNvSpPr>
          <p:nvPr>
            <p:ph type="sldNum" sz="quarter" idx="4"/>
          </p:nvPr>
        </p:nvSpPr>
        <p:spPr>
          <a:xfrm>
            <a:off x="9701736" y="6512303"/>
            <a:ext cx="2236662" cy="294058"/>
          </a:xfrm>
        </p:spPr>
        <p:txBody>
          <a:bodyPr/>
          <a:lstStyle>
            <a:lvl1pPr>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303579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fld id="{3F4B972C-D99B-40C8-BC10-9178AC9B5301}" type="datetimeFigureOut">
              <a:rPr lang="en-US" smtClean="0"/>
              <a:t>6/15/2017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332962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12117" y="186475"/>
            <a:ext cx="2412086" cy="599017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2370138" y="186475"/>
            <a:ext cx="7058928" cy="599017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fld id="{3F4B972C-D99B-40C8-BC10-9178AC9B5301}" type="datetimeFigureOut">
              <a:rPr lang="en-US" smtClean="0"/>
              <a:t>6/15/2017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40520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lvl1pPr>
              <a:defRPr/>
            </a:lvl1pPr>
          </a:lstStyle>
          <a:p>
            <a:fld id="{3F4B972C-D99B-40C8-BC10-9178AC9B5301}" type="datetimeFigureOut">
              <a:rPr lang="en-US" smtClean="0"/>
              <a:t>6/15/2017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39347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360" y="1709838"/>
            <a:ext cx="10515934" cy="2853077"/>
          </a:xfrm>
        </p:spPr>
        <p:txBody>
          <a:bodyPr anchor="b"/>
          <a:lstStyle>
            <a:lvl1pPr>
              <a:defRPr sz="5422"/>
            </a:lvl1pPr>
          </a:lstStyle>
          <a:p>
            <a:r>
              <a:rPr lang="en-US"/>
              <a:t>Click to edit Master title style</a:t>
            </a:r>
            <a:endParaRPr lang="en-US"/>
          </a:p>
        </p:txBody>
      </p:sp>
      <p:sp>
        <p:nvSpPr>
          <p:cNvPr id="3" name="Text Placeholder 2"/>
          <p:cNvSpPr>
            <a:spLocks noGrp="1"/>
          </p:cNvSpPr>
          <p:nvPr>
            <p:ph type="body" idx="1"/>
          </p:nvPr>
        </p:nvSpPr>
        <p:spPr>
          <a:xfrm>
            <a:off x="831360" y="4590169"/>
            <a:ext cx="10515934" cy="1498978"/>
          </a:xfrm>
        </p:spPr>
        <p:txBody>
          <a:bodyPr/>
          <a:lstStyle>
            <a:lvl1pPr marL="0" indent="0">
              <a:buNone/>
              <a:defRPr sz="2169"/>
            </a:lvl1pPr>
            <a:lvl2pPr marL="413126" indent="0">
              <a:buNone/>
              <a:defRPr sz="1807"/>
            </a:lvl2pPr>
            <a:lvl3pPr marL="826252" indent="0">
              <a:buNone/>
              <a:defRPr sz="1626"/>
            </a:lvl3pPr>
            <a:lvl4pPr marL="1239378" indent="0">
              <a:buNone/>
              <a:defRPr sz="1446"/>
            </a:lvl4pPr>
            <a:lvl5pPr marL="1652504" indent="0">
              <a:buNone/>
              <a:defRPr sz="1446"/>
            </a:lvl5pPr>
            <a:lvl6pPr marL="2065630" indent="0">
              <a:buNone/>
              <a:defRPr sz="1446"/>
            </a:lvl6pPr>
            <a:lvl7pPr marL="2478756" indent="0">
              <a:buNone/>
              <a:defRPr sz="1446"/>
            </a:lvl7pPr>
            <a:lvl8pPr marL="2891881" indent="0">
              <a:buNone/>
              <a:defRPr sz="1446"/>
            </a:lvl8pPr>
            <a:lvl9pPr marL="3305007" indent="0">
              <a:buNone/>
              <a:defRPr sz="1446"/>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fld id="{3F4B972C-D99B-40C8-BC10-9178AC9B5301}" type="datetimeFigureOut">
              <a:rPr lang="en-US" smtClean="0"/>
              <a:t>6/15/2017</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3024079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2370138" y="1321109"/>
            <a:ext cx="4734553" cy="4855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7287742" y="1321109"/>
            <a:ext cx="4736460" cy="48555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lvl1pPr>
              <a:defRPr/>
            </a:lvl1pPr>
          </a:lstStyle>
          <a:p>
            <a:fld id="{3F4B972C-D99B-40C8-BC10-9178AC9B5301}" type="datetimeFigureOut">
              <a:rPr lang="en-US" smtClean="0"/>
              <a:t>6/15/2017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244119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87" y="365780"/>
            <a:ext cx="10515934" cy="1325411"/>
          </a:xfrm>
        </p:spPr>
        <p:txBody>
          <a:bodyPr/>
          <a:lstStyle/>
          <a:p>
            <a:r>
              <a:rPr lang="en-US"/>
              <a:t>Click to edit Master title style</a:t>
            </a:r>
            <a:endParaRPr lang="en-US"/>
          </a:p>
        </p:txBody>
      </p:sp>
      <p:sp>
        <p:nvSpPr>
          <p:cNvPr id="3" name="Text Placeholder 2"/>
          <p:cNvSpPr>
            <a:spLocks noGrp="1"/>
          </p:cNvSpPr>
          <p:nvPr>
            <p:ph type="body" idx="1"/>
          </p:nvPr>
        </p:nvSpPr>
        <p:spPr>
          <a:xfrm>
            <a:off x="838987" y="1681150"/>
            <a:ext cx="5157861" cy="823362"/>
          </a:xfrm>
        </p:spPr>
        <p:txBody>
          <a:bodyPr anchor="b"/>
          <a:lstStyle>
            <a:lvl1pPr marL="0" indent="0">
              <a:buNone/>
              <a:defRPr sz="2169" b="1"/>
            </a:lvl1pPr>
            <a:lvl2pPr marL="413126" indent="0">
              <a:buNone/>
              <a:defRPr sz="1807" b="1"/>
            </a:lvl2pPr>
            <a:lvl3pPr marL="826252" indent="0">
              <a:buNone/>
              <a:defRPr sz="1626" b="1"/>
            </a:lvl3pPr>
            <a:lvl4pPr marL="1239378" indent="0">
              <a:buNone/>
              <a:defRPr sz="1446" b="1"/>
            </a:lvl4pPr>
            <a:lvl5pPr marL="1652504" indent="0">
              <a:buNone/>
              <a:defRPr sz="1446" b="1"/>
            </a:lvl5pPr>
            <a:lvl6pPr marL="2065630" indent="0">
              <a:buNone/>
              <a:defRPr sz="1446" b="1"/>
            </a:lvl6pPr>
            <a:lvl7pPr marL="2478756" indent="0">
              <a:buNone/>
              <a:defRPr sz="1446" b="1"/>
            </a:lvl7pPr>
            <a:lvl8pPr marL="2891881" indent="0">
              <a:buNone/>
              <a:defRPr sz="1446" b="1"/>
            </a:lvl8pPr>
            <a:lvl9pPr marL="3305007" indent="0">
              <a:buNone/>
              <a:defRPr sz="1446" b="1"/>
            </a:lvl9pPr>
          </a:lstStyle>
          <a:p>
            <a:pPr lvl="0"/>
            <a:r>
              <a:rPr lang="en-US"/>
              <a:t>Edit Master text styles</a:t>
            </a:r>
          </a:p>
        </p:txBody>
      </p:sp>
      <p:sp>
        <p:nvSpPr>
          <p:cNvPr id="4" name="Content Placeholder 3"/>
          <p:cNvSpPr>
            <a:spLocks noGrp="1"/>
          </p:cNvSpPr>
          <p:nvPr>
            <p:ph sz="half" idx="2"/>
          </p:nvPr>
        </p:nvSpPr>
        <p:spPr>
          <a:xfrm>
            <a:off x="838987" y="2504511"/>
            <a:ext cx="5157861" cy="36850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172273" y="1681150"/>
            <a:ext cx="5182649" cy="823362"/>
          </a:xfrm>
        </p:spPr>
        <p:txBody>
          <a:bodyPr anchor="b"/>
          <a:lstStyle>
            <a:lvl1pPr marL="0" indent="0">
              <a:buNone/>
              <a:defRPr sz="2169" b="1"/>
            </a:lvl1pPr>
            <a:lvl2pPr marL="413126" indent="0">
              <a:buNone/>
              <a:defRPr sz="1807" b="1"/>
            </a:lvl2pPr>
            <a:lvl3pPr marL="826252" indent="0">
              <a:buNone/>
              <a:defRPr sz="1626" b="1"/>
            </a:lvl3pPr>
            <a:lvl4pPr marL="1239378" indent="0">
              <a:buNone/>
              <a:defRPr sz="1446" b="1"/>
            </a:lvl4pPr>
            <a:lvl5pPr marL="1652504" indent="0">
              <a:buNone/>
              <a:defRPr sz="1446" b="1"/>
            </a:lvl5pPr>
            <a:lvl6pPr marL="2065630" indent="0">
              <a:buNone/>
              <a:defRPr sz="1446" b="1"/>
            </a:lvl6pPr>
            <a:lvl7pPr marL="2478756" indent="0">
              <a:buNone/>
              <a:defRPr sz="1446" b="1"/>
            </a:lvl7pPr>
            <a:lvl8pPr marL="2891881" indent="0">
              <a:buNone/>
              <a:defRPr sz="1446" b="1"/>
            </a:lvl8pPr>
            <a:lvl9pPr marL="3305007" indent="0">
              <a:buNone/>
              <a:defRPr sz="1446" b="1"/>
            </a:lvl9pPr>
          </a:lstStyle>
          <a:p>
            <a:pPr lvl="0"/>
            <a:r>
              <a:rPr lang="en-US"/>
              <a:t>Edit Master text styles</a:t>
            </a:r>
          </a:p>
        </p:txBody>
      </p:sp>
      <p:sp>
        <p:nvSpPr>
          <p:cNvPr id="6" name="Content Placeholder 5"/>
          <p:cNvSpPr>
            <a:spLocks noGrp="1"/>
          </p:cNvSpPr>
          <p:nvPr>
            <p:ph sz="quarter" idx="4"/>
          </p:nvPr>
        </p:nvSpPr>
        <p:spPr>
          <a:xfrm>
            <a:off x="6172273" y="2504511"/>
            <a:ext cx="5182649" cy="36850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lvl1pPr>
              <a:defRPr/>
            </a:lvl1pPr>
          </a:lstStyle>
          <a:p>
            <a:fld id="{3F4B972C-D99B-40C8-BC10-9178AC9B5301}" type="datetimeFigureOut">
              <a:rPr lang="en-US" smtClean="0"/>
              <a:t>6/15/2017</a:t>
            </a:fld>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2184682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F4B972C-D99B-40C8-BC10-9178AC9B5301}" type="datetimeFigureOut">
              <a:rPr lang="en-US" smtClean="0"/>
              <a:t>6/15/2017</a:t>
            </a:fld>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3752612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F4B972C-D99B-40C8-BC10-9178AC9B5301}" type="datetimeFigureOut">
              <a:rPr lang="en-US" smtClean="0"/>
              <a:t>6/15/2017</a:t>
            </a:fld>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1582495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87" y="457583"/>
            <a:ext cx="3933703" cy="1599387"/>
          </a:xfrm>
        </p:spPr>
        <p:txBody>
          <a:bodyPr anchor="b"/>
          <a:lstStyle>
            <a:lvl1pPr>
              <a:defRPr sz="2892"/>
            </a:lvl1pPr>
          </a:lstStyle>
          <a:p>
            <a:r>
              <a:rPr lang="en-US"/>
              <a:t>Click to edit Master title style</a:t>
            </a:r>
            <a:endParaRPr lang="en-US"/>
          </a:p>
        </p:txBody>
      </p:sp>
      <p:sp>
        <p:nvSpPr>
          <p:cNvPr id="3" name="Content Placeholder 2"/>
          <p:cNvSpPr>
            <a:spLocks noGrp="1"/>
          </p:cNvSpPr>
          <p:nvPr>
            <p:ph idx="1"/>
          </p:nvPr>
        </p:nvSpPr>
        <p:spPr>
          <a:xfrm>
            <a:off x="5182649" y="986887"/>
            <a:ext cx="6172272" cy="4874186"/>
          </a:xfrm>
        </p:spPr>
        <p:txBody>
          <a:bodyPr/>
          <a:lstStyle>
            <a:lvl1pPr>
              <a:defRPr sz="2892"/>
            </a:lvl1pPr>
            <a:lvl2pPr>
              <a:defRPr sz="2530"/>
            </a:lvl2pPr>
            <a:lvl3pPr>
              <a:defRPr sz="2169"/>
            </a:lvl3pPr>
            <a:lvl4pPr>
              <a:defRPr sz="1807"/>
            </a:lvl4pPr>
            <a:lvl5pPr>
              <a:defRPr sz="1807"/>
            </a:lvl5pPr>
            <a:lvl6pPr>
              <a:defRPr sz="1807"/>
            </a:lvl6pPr>
            <a:lvl7pPr>
              <a:defRPr sz="1807"/>
            </a:lvl7pPr>
            <a:lvl8pPr>
              <a:defRPr sz="1807"/>
            </a:lvl8pPr>
            <a:lvl9pPr>
              <a:defRPr sz="18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838987" y="2056970"/>
            <a:ext cx="3933703" cy="3812709"/>
          </a:xfrm>
        </p:spPr>
        <p:txBody>
          <a:bodyPr/>
          <a:lstStyle>
            <a:lvl1pPr marL="0" indent="0">
              <a:buNone/>
              <a:defRPr sz="1446"/>
            </a:lvl1pPr>
            <a:lvl2pPr marL="413126" indent="0">
              <a:buNone/>
              <a:defRPr sz="1265"/>
            </a:lvl2pPr>
            <a:lvl3pPr marL="826252" indent="0">
              <a:buNone/>
              <a:defRPr sz="1084"/>
            </a:lvl3pPr>
            <a:lvl4pPr marL="1239378" indent="0">
              <a:buNone/>
              <a:defRPr sz="904"/>
            </a:lvl4pPr>
            <a:lvl5pPr marL="1652504" indent="0">
              <a:buNone/>
              <a:defRPr sz="904"/>
            </a:lvl5pPr>
            <a:lvl6pPr marL="2065630" indent="0">
              <a:buNone/>
              <a:defRPr sz="904"/>
            </a:lvl6pPr>
            <a:lvl7pPr marL="2478756" indent="0">
              <a:buNone/>
              <a:defRPr sz="904"/>
            </a:lvl7pPr>
            <a:lvl8pPr marL="2891881" indent="0">
              <a:buNone/>
              <a:defRPr sz="904"/>
            </a:lvl8pPr>
            <a:lvl9pPr marL="3305007" indent="0">
              <a:buNone/>
              <a:defRPr sz="904"/>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3F4B972C-D99B-40C8-BC10-9178AC9B5301}" type="datetimeFigureOut">
              <a:rPr lang="en-US" smtClean="0"/>
              <a:t>6/15/2017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1798254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87" y="457583"/>
            <a:ext cx="3933703" cy="1599387"/>
          </a:xfrm>
        </p:spPr>
        <p:txBody>
          <a:bodyPr anchor="b"/>
          <a:lstStyle>
            <a:lvl1pPr>
              <a:defRPr sz="2892"/>
            </a:lvl1pPr>
          </a:lstStyle>
          <a:p>
            <a:r>
              <a:rPr lang="en-US"/>
              <a:t>Click to edit Master title style</a:t>
            </a:r>
            <a:endParaRPr lang="en-US"/>
          </a:p>
        </p:txBody>
      </p:sp>
      <p:sp>
        <p:nvSpPr>
          <p:cNvPr id="3" name="Picture Placeholder 2"/>
          <p:cNvSpPr>
            <a:spLocks noGrp="1"/>
          </p:cNvSpPr>
          <p:nvPr>
            <p:ph type="pic" idx="1"/>
          </p:nvPr>
        </p:nvSpPr>
        <p:spPr>
          <a:xfrm>
            <a:off x="5182649" y="986887"/>
            <a:ext cx="6172272" cy="4874186"/>
          </a:xfrm>
        </p:spPr>
        <p:txBody>
          <a:bodyPr/>
          <a:lstStyle>
            <a:lvl1pPr marL="0" indent="0">
              <a:buNone/>
              <a:defRPr sz="2892"/>
            </a:lvl1pPr>
            <a:lvl2pPr marL="413126" indent="0">
              <a:buNone/>
              <a:defRPr sz="2530"/>
            </a:lvl2pPr>
            <a:lvl3pPr marL="826252" indent="0">
              <a:buNone/>
              <a:defRPr sz="2169"/>
            </a:lvl3pPr>
            <a:lvl4pPr marL="1239378" indent="0">
              <a:buNone/>
              <a:defRPr sz="1807"/>
            </a:lvl4pPr>
            <a:lvl5pPr marL="1652504" indent="0">
              <a:buNone/>
              <a:defRPr sz="1807"/>
            </a:lvl5pPr>
            <a:lvl6pPr marL="2065630" indent="0">
              <a:buNone/>
              <a:defRPr sz="1807"/>
            </a:lvl6pPr>
            <a:lvl7pPr marL="2478756" indent="0">
              <a:buNone/>
              <a:defRPr sz="1807"/>
            </a:lvl7pPr>
            <a:lvl8pPr marL="2891881" indent="0">
              <a:buNone/>
              <a:defRPr sz="1807"/>
            </a:lvl8pPr>
            <a:lvl9pPr marL="3305007" indent="0">
              <a:buNone/>
              <a:defRPr sz="1807"/>
            </a:lvl9pPr>
          </a:lstStyle>
          <a:p>
            <a:r>
              <a:rPr lang="en-US"/>
              <a:t>Click icon to add picture</a:t>
            </a:r>
            <a:endParaRPr lang="en-US"/>
          </a:p>
        </p:txBody>
      </p:sp>
      <p:sp>
        <p:nvSpPr>
          <p:cNvPr id="4" name="Text Placeholder 3"/>
          <p:cNvSpPr>
            <a:spLocks noGrp="1"/>
          </p:cNvSpPr>
          <p:nvPr>
            <p:ph type="body" sz="half" idx="2"/>
          </p:nvPr>
        </p:nvSpPr>
        <p:spPr>
          <a:xfrm>
            <a:off x="838987" y="2056970"/>
            <a:ext cx="3933703" cy="3812709"/>
          </a:xfrm>
        </p:spPr>
        <p:txBody>
          <a:bodyPr/>
          <a:lstStyle>
            <a:lvl1pPr marL="0" indent="0">
              <a:buNone/>
              <a:defRPr sz="1446"/>
            </a:lvl1pPr>
            <a:lvl2pPr marL="413126" indent="0">
              <a:buNone/>
              <a:defRPr sz="1265"/>
            </a:lvl2pPr>
            <a:lvl3pPr marL="826252" indent="0">
              <a:buNone/>
              <a:defRPr sz="1084"/>
            </a:lvl3pPr>
            <a:lvl4pPr marL="1239378" indent="0">
              <a:buNone/>
              <a:defRPr sz="904"/>
            </a:lvl4pPr>
            <a:lvl5pPr marL="1652504" indent="0">
              <a:buNone/>
              <a:defRPr sz="904"/>
            </a:lvl5pPr>
            <a:lvl6pPr marL="2065630" indent="0">
              <a:buNone/>
              <a:defRPr sz="904"/>
            </a:lvl6pPr>
            <a:lvl7pPr marL="2478756" indent="0">
              <a:buNone/>
              <a:defRPr sz="904"/>
            </a:lvl7pPr>
            <a:lvl8pPr marL="2891881" indent="0">
              <a:buNone/>
              <a:defRPr sz="904"/>
            </a:lvl8pPr>
            <a:lvl9pPr marL="3305007" indent="0">
              <a:buNone/>
              <a:defRPr sz="904"/>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fld id="{3F4B972C-D99B-40C8-BC10-9178AC9B5301}" type="datetimeFigureOut">
              <a:rPr lang="en-US" smtClean="0"/>
              <a:t>6/15/2017</a:t>
            </a:fld>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326026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400646" y="186476"/>
            <a:ext cx="9594955" cy="73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ctr" anchorCtr="0" compatLnSpc="1">
            <a:prstTxWarp prst="textNoShape">
              <a:avLst/>
            </a:prstTxWarp>
          </a:bodyPr>
          <a:lstStyle/>
          <a:p>
            <a:pPr lvl="0"/>
            <a:r>
              <a:rPr lang="en-US" altLang="en-US"/>
              <a:t>Click to edit Master title style</a:t>
            </a:r>
            <a:endParaRPr lang="en-US" altLang="en-US"/>
          </a:p>
        </p:txBody>
      </p:sp>
      <p:sp>
        <p:nvSpPr>
          <p:cNvPr id="1027" name="Rectangle 3"/>
          <p:cNvSpPr>
            <a:spLocks noGrp="1" noChangeArrowheads="1"/>
          </p:cNvSpPr>
          <p:nvPr>
            <p:ph type="body" idx="1"/>
          </p:nvPr>
        </p:nvSpPr>
        <p:spPr bwMode="auto">
          <a:xfrm>
            <a:off x="2370138" y="1321109"/>
            <a:ext cx="9654065" cy="4855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a:p>
        </p:txBody>
      </p:sp>
      <p:sp>
        <p:nvSpPr>
          <p:cNvPr id="1028" name="Rectangle 4"/>
          <p:cNvSpPr>
            <a:spLocks noGrp="1" noChangeArrowheads="1"/>
          </p:cNvSpPr>
          <p:nvPr>
            <p:ph type="dt" sz="half" idx="2"/>
          </p:nvPr>
        </p:nvSpPr>
        <p:spPr bwMode="auto">
          <a:xfrm>
            <a:off x="2356790" y="6459229"/>
            <a:ext cx="2539841" cy="28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defTabSz="916624">
              <a:defRPr sz="1446">
                <a:solidFill>
                  <a:srgbClr val="FFFFFF"/>
                </a:solidFill>
                <a:latin typeface="+mn-lt"/>
              </a:defRPr>
            </a:lvl1pPr>
          </a:lstStyle>
          <a:p>
            <a:fld id="{3F4B972C-D99B-40C8-BC10-9178AC9B5301}" type="datetimeFigureOut">
              <a:rPr lang="en-US" smtClean="0"/>
              <a:t>6/15/2017</a:t>
            </a:fld>
            <a:endParaRPr lang="en-US" dirty="0"/>
          </a:p>
        </p:txBody>
      </p:sp>
      <p:sp>
        <p:nvSpPr>
          <p:cNvPr id="1029" name="Rectangle 5"/>
          <p:cNvSpPr>
            <a:spLocks noGrp="1" noChangeArrowheads="1"/>
          </p:cNvSpPr>
          <p:nvPr>
            <p:ph type="ftr" sz="quarter" idx="3"/>
          </p:nvPr>
        </p:nvSpPr>
        <p:spPr bwMode="auto">
          <a:xfrm>
            <a:off x="5302777" y="6459229"/>
            <a:ext cx="3859338" cy="28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ctr" defTabSz="916624">
              <a:defRPr sz="1446">
                <a:solidFill>
                  <a:srgbClr val="FFFFFF"/>
                </a:solidFill>
                <a:latin typeface="+mn-lt"/>
              </a:defRPr>
            </a:lvl1pPr>
          </a:lstStyle>
          <a:p>
            <a:endParaRPr lang="en-US" dirty="0"/>
          </a:p>
        </p:txBody>
      </p:sp>
      <p:sp>
        <p:nvSpPr>
          <p:cNvPr id="1030" name="Rectangle 6"/>
          <p:cNvSpPr>
            <a:spLocks noGrp="1" noChangeArrowheads="1"/>
          </p:cNvSpPr>
          <p:nvPr>
            <p:ph type="sldNum" sz="quarter" idx="4"/>
          </p:nvPr>
        </p:nvSpPr>
        <p:spPr bwMode="auto">
          <a:xfrm>
            <a:off x="9518684" y="6459229"/>
            <a:ext cx="2539841" cy="284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1370" tIns="50685" rIns="101370" bIns="50685" numCol="1" anchor="t" anchorCtr="0" compatLnSpc="1">
            <a:prstTxWarp prst="textNoShape">
              <a:avLst/>
            </a:prstTxWarp>
          </a:bodyPr>
          <a:lstStyle>
            <a:lvl1pPr algn="r" defTabSz="916624">
              <a:defRPr sz="1446">
                <a:solidFill>
                  <a:srgbClr val="FFFFFF"/>
                </a:solidFill>
                <a:latin typeface="+mn-lt"/>
              </a:defRPr>
            </a:lvl1pPr>
          </a:lstStyle>
          <a:p>
            <a:fld id="{687591FE-9EB6-4953-869F-E0AB290DB029}" type="slidenum">
              <a:rPr lang="en-US" smtClean="0"/>
              <a:t>‹#›</a:t>
            </a:fld>
            <a:endParaRPr lang="en-US" dirty="0"/>
          </a:p>
        </p:txBody>
      </p:sp>
    </p:spTree>
    <p:extLst>
      <p:ext uri="{BB962C8B-B14F-4D97-AF65-F5344CB8AC3E}">
        <p14:creationId xmlns:p14="http://schemas.microsoft.com/office/powerpoint/2010/main" val="2120445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6624" rtl="0" eaLnBrk="1" fontAlgn="base" hangingPunct="1">
        <a:spcBef>
          <a:spcPct val="0"/>
        </a:spcBef>
        <a:spcAft>
          <a:spcPct val="0"/>
        </a:spcAft>
        <a:defRPr sz="3614" kern="1200">
          <a:solidFill>
            <a:srgbClr val="FFFFFF"/>
          </a:solidFill>
          <a:latin typeface="+mj-lt"/>
          <a:ea typeface="+mj-ea"/>
          <a:cs typeface="+mj-cs"/>
        </a:defRPr>
      </a:lvl1pPr>
      <a:lvl2pPr algn="l" defTabSz="916624" rtl="0" eaLnBrk="1" fontAlgn="base" hangingPunct="1">
        <a:spcBef>
          <a:spcPct val="0"/>
        </a:spcBef>
        <a:spcAft>
          <a:spcPct val="0"/>
        </a:spcAft>
        <a:defRPr sz="3614">
          <a:solidFill>
            <a:srgbClr val="FFFFFF"/>
          </a:solidFill>
          <a:latin typeface="Arial" panose="020B0604020202020204" pitchFamily="34" charset="0"/>
        </a:defRPr>
      </a:lvl2pPr>
      <a:lvl3pPr algn="l" defTabSz="916624" rtl="0" eaLnBrk="1" fontAlgn="base" hangingPunct="1">
        <a:spcBef>
          <a:spcPct val="0"/>
        </a:spcBef>
        <a:spcAft>
          <a:spcPct val="0"/>
        </a:spcAft>
        <a:defRPr sz="3614">
          <a:solidFill>
            <a:srgbClr val="FFFFFF"/>
          </a:solidFill>
          <a:latin typeface="Arial" panose="020B0604020202020204" pitchFamily="34" charset="0"/>
        </a:defRPr>
      </a:lvl3pPr>
      <a:lvl4pPr algn="l" defTabSz="916624" rtl="0" eaLnBrk="1" fontAlgn="base" hangingPunct="1">
        <a:spcBef>
          <a:spcPct val="0"/>
        </a:spcBef>
        <a:spcAft>
          <a:spcPct val="0"/>
        </a:spcAft>
        <a:defRPr sz="3614">
          <a:solidFill>
            <a:srgbClr val="FFFFFF"/>
          </a:solidFill>
          <a:latin typeface="Arial" panose="020B0604020202020204" pitchFamily="34" charset="0"/>
        </a:defRPr>
      </a:lvl4pPr>
      <a:lvl5pPr algn="l" defTabSz="916624" rtl="0" eaLnBrk="1" fontAlgn="base" hangingPunct="1">
        <a:spcBef>
          <a:spcPct val="0"/>
        </a:spcBef>
        <a:spcAft>
          <a:spcPct val="0"/>
        </a:spcAft>
        <a:defRPr sz="3614">
          <a:solidFill>
            <a:srgbClr val="FFFFFF"/>
          </a:solidFill>
          <a:latin typeface="Arial" panose="020B0604020202020204" pitchFamily="34" charset="0"/>
        </a:defRPr>
      </a:lvl5pPr>
      <a:lvl6pPr marL="413126" algn="l" defTabSz="916624" rtl="0" eaLnBrk="1" fontAlgn="base" hangingPunct="1">
        <a:spcBef>
          <a:spcPct val="0"/>
        </a:spcBef>
        <a:spcAft>
          <a:spcPct val="0"/>
        </a:spcAft>
        <a:defRPr sz="3614">
          <a:solidFill>
            <a:srgbClr val="FFFFFF"/>
          </a:solidFill>
          <a:latin typeface="Arial" panose="020B0604020202020204" pitchFamily="34" charset="0"/>
        </a:defRPr>
      </a:lvl6pPr>
      <a:lvl7pPr marL="826252" algn="l" defTabSz="916624" rtl="0" eaLnBrk="1" fontAlgn="base" hangingPunct="1">
        <a:spcBef>
          <a:spcPct val="0"/>
        </a:spcBef>
        <a:spcAft>
          <a:spcPct val="0"/>
        </a:spcAft>
        <a:defRPr sz="3614">
          <a:solidFill>
            <a:srgbClr val="FFFFFF"/>
          </a:solidFill>
          <a:latin typeface="Arial" panose="020B0604020202020204" pitchFamily="34" charset="0"/>
        </a:defRPr>
      </a:lvl7pPr>
      <a:lvl8pPr marL="1239378" algn="l" defTabSz="916624" rtl="0" eaLnBrk="1" fontAlgn="base" hangingPunct="1">
        <a:spcBef>
          <a:spcPct val="0"/>
        </a:spcBef>
        <a:spcAft>
          <a:spcPct val="0"/>
        </a:spcAft>
        <a:defRPr sz="3614">
          <a:solidFill>
            <a:srgbClr val="FFFFFF"/>
          </a:solidFill>
          <a:latin typeface="Arial" panose="020B0604020202020204" pitchFamily="34" charset="0"/>
        </a:defRPr>
      </a:lvl8pPr>
      <a:lvl9pPr marL="1652504" algn="l" defTabSz="916624" rtl="0" eaLnBrk="1" fontAlgn="base" hangingPunct="1">
        <a:spcBef>
          <a:spcPct val="0"/>
        </a:spcBef>
        <a:spcAft>
          <a:spcPct val="0"/>
        </a:spcAft>
        <a:defRPr sz="3614">
          <a:solidFill>
            <a:srgbClr val="FFFFFF"/>
          </a:solidFill>
          <a:latin typeface="Arial" panose="020B0604020202020204" pitchFamily="34" charset="0"/>
        </a:defRPr>
      </a:lvl9pPr>
    </p:titleStyle>
    <p:bodyStyle>
      <a:lvl1pPr marL="342838" indent="-342838" algn="l" defTabSz="916624" rtl="0" eaLnBrk="1" fontAlgn="base" hangingPunct="1">
        <a:spcBef>
          <a:spcPct val="20000"/>
        </a:spcBef>
        <a:spcAft>
          <a:spcPct val="0"/>
        </a:spcAft>
        <a:buChar char="•"/>
        <a:defRPr sz="3163" kern="1200">
          <a:solidFill>
            <a:srgbClr val="FFFFFF"/>
          </a:solidFill>
          <a:latin typeface="+mn-lt"/>
          <a:ea typeface="+mn-ea"/>
          <a:cs typeface="+mn-cs"/>
        </a:defRPr>
      </a:lvl1pPr>
      <a:lvl2pPr marL="744488" indent="-286893" algn="l" defTabSz="916624" rtl="0" eaLnBrk="1" fontAlgn="base" hangingPunct="1">
        <a:spcBef>
          <a:spcPct val="20000"/>
        </a:spcBef>
        <a:spcAft>
          <a:spcPct val="0"/>
        </a:spcAft>
        <a:buChar char="–"/>
        <a:defRPr sz="2801" kern="1200">
          <a:solidFill>
            <a:srgbClr val="FFFFFF"/>
          </a:solidFill>
          <a:latin typeface="+mn-lt"/>
          <a:ea typeface="+mn-ea"/>
          <a:cs typeface="+mn-cs"/>
        </a:defRPr>
      </a:lvl2pPr>
      <a:lvl3pPr marL="1144703" indent="-228080" algn="l" defTabSz="916624" rtl="0" eaLnBrk="1" fontAlgn="base" hangingPunct="1">
        <a:spcBef>
          <a:spcPct val="20000"/>
        </a:spcBef>
        <a:spcAft>
          <a:spcPct val="0"/>
        </a:spcAft>
        <a:buChar char="•"/>
        <a:defRPr sz="2440" kern="1200">
          <a:solidFill>
            <a:srgbClr val="FFFFFF"/>
          </a:solidFill>
          <a:latin typeface="+mn-lt"/>
          <a:ea typeface="+mn-ea"/>
          <a:cs typeface="+mn-cs"/>
        </a:defRPr>
      </a:lvl3pPr>
      <a:lvl4pPr marL="1602298" indent="-228080" algn="l" defTabSz="916624" rtl="0" eaLnBrk="1" fontAlgn="base" hangingPunct="1">
        <a:spcBef>
          <a:spcPct val="20000"/>
        </a:spcBef>
        <a:spcAft>
          <a:spcPct val="0"/>
        </a:spcAft>
        <a:buChar char="–"/>
        <a:defRPr sz="1988" kern="1200">
          <a:solidFill>
            <a:srgbClr val="FFFFFF"/>
          </a:solidFill>
          <a:latin typeface="+mn-lt"/>
          <a:ea typeface="+mn-ea"/>
          <a:cs typeface="+mn-cs"/>
        </a:defRPr>
      </a:lvl4pPr>
      <a:lvl5pPr marL="2061327" indent="-229514" algn="l" defTabSz="916624" rtl="0" eaLnBrk="1" fontAlgn="base" hangingPunct="1">
        <a:spcBef>
          <a:spcPct val="20000"/>
        </a:spcBef>
        <a:spcAft>
          <a:spcPct val="0"/>
        </a:spcAft>
        <a:buChar char="»"/>
        <a:defRPr sz="1988" kern="1200">
          <a:solidFill>
            <a:srgbClr val="FFFFFF"/>
          </a:solidFill>
          <a:latin typeface="+mn-lt"/>
          <a:ea typeface="+mn-ea"/>
          <a:cs typeface="+mn-cs"/>
        </a:defRPr>
      </a:lvl5pPr>
      <a:lvl6pPr marL="2272193" indent="-206563" algn="l" defTabSz="826252" rtl="0" eaLnBrk="1" latinLnBrk="0" hangingPunct="1">
        <a:lnSpc>
          <a:spcPct val="90000"/>
        </a:lnSpc>
        <a:spcBef>
          <a:spcPts val="452"/>
        </a:spcBef>
        <a:buFont typeface="Arial" panose="020B0604020202020204" pitchFamily="34" charset="0"/>
        <a:buChar char="•"/>
        <a:defRPr sz="1626" kern="1200">
          <a:solidFill>
            <a:schemeClr val="tx1"/>
          </a:solidFill>
          <a:latin typeface="+mn-lt"/>
          <a:ea typeface="+mn-ea"/>
          <a:cs typeface="+mn-cs"/>
        </a:defRPr>
      </a:lvl6pPr>
      <a:lvl7pPr marL="2685318" indent="-206563" algn="l" defTabSz="826252" rtl="0" eaLnBrk="1" latinLnBrk="0" hangingPunct="1">
        <a:lnSpc>
          <a:spcPct val="90000"/>
        </a:lnSpc>
        <a:spcBef>
          <a:spcPts val="452"/>
        </a:spcBef>
        <a:buFont typeface="Arial" panose="020B0604020202020204" pitchFamily="34" charset="0"/>
        <a:buChar char="•"/>
        <a:defRPr sz="1626" kern="1200">
          <a:solidFill>
            <a:schemeClr val="tx1"/>
          </a:solidFill>
          <a:latin typeface="+mn-lt"/>
          <a:ea typeface="+mn-ea"/>
          <a:cs typeface="+mn-cs"/>
        </a:defRPr>
      </a:lvl7pPr>
      <a:lvl8pPr marL="3098444" indent="-206563" algn="l" defTabSz="826252" rtl="0" eaLnBrk="1" latinLnBrk="0" hangingPunct="1">
        <a:lnSpc>
          <a:spcPct val="90000"/>
        </a:lnSpc>
        <a:spcBef>
          <a:spcPts val="452"/>
        </a:spcBef>
        <a:buFont typeface="Arial" panose="020B0604020202020204" pitchFamily="34" charset="0"/>
        <a:buChar char="•"/>
        <a:defRPr sz="1626" kern="1200">
          <a:solidFill>
            <a:schemeClr val="tx1"/>
          </a:solidFill>
          <a:latin typeface="+mn-lt"/>
          <a:ea typeface="+mn-ea"/>
          <a:cs typeface="+mn-cs"/>
        </a:defRPr>
      </a:lvl8pPr>
      <a:lvl9pPr marL="3511570" indent="-206563" algn="l" defTabSz="826252" rtl="0" eaLnBrk="1" latinLnBrk="0" hangingPunct="1">
        <a:lnSpc>
          <a:spcPct val="90000"/>
        </a:lnSpc>
        <a:spcBef>
          <a:spcPts val="452"/>
        </a:spcBef>
        <a:buFont typeface="Arial" panose="020B0604020202020204" pitchFamily="34" charset="0"/>
        <a:buChar char="•"/>
        <a:defRPr sz="1626" kern="1200">
          <a:solidFill>
            <a:schemeClr val="tx1"/>
          </a:solidFill>
          <a:latin typeface="+mn-lt"/>
          <a:ea typeface="+mn-ea"/>
          <a:cs typeface="+mn-cs"/>
        </a:defRPr>
      </a:lvl9pPr>
    </p:bodyStyle>
    <p:otherStyle>
      <a:defPPr>
        <a:defRPr lang="en-US"/>
      </a:defPPr>
      <a:lvl1pPr marL="0" algn="l" defTabSz="826252" rtl="0" eaLnBrk="1" latinLnBrk="0" hangingPunct="1">
        <a:defRPr sz="1626" kern="1200">
          <a:solidFill>
            <a:schemeClr val="tx1"/>
          </a:solidFill>
          <a:latin typeface="+mn-lt"/>
          <a:ea typeface="+mn-ea"/>
          <a:cs typeface="+mn-cs"/>
        </a:defRPr>
      </a:lvl1pPr>
      <a:lvl2pPr marL="413126" algn="l" defTabSz="826252" rtl="0" eaLnBrk="1" latinLnBrk="0" hangingPunct="1">
        <a:defRPr sz="1626" kern="1200">
          <a:solidFill>
            <a:schemeClr val="tx1"/>
          </a:solidFill>
          <a:latin typeface="+mn-lt"/>
          <a:ea typeface="+mn-ea"/>
          <a:cs typeface="+mn-cs"/>
        </a:defRPr>
      </a:lvl2pPr>
      <a:lvl3pPr marL="826252" algn="l" defTabSz="826252" rtl="0" eaLnBrk="1" latinLnBrk="0" hangingPunct="1">
        <a:defRPr sz="1626" kern="1200">
          <a:solidFill>
            <a:schemeClr val="tx1"/>
          </a:solidFill>
          <a:latin typeface="+mn-lt"/>
          <a:ea typeface="+mn-ea"/>
          <a:cs typeface="+mn-cs"/>
        </a:defRPr>
      </a:lvl3pPr>
      <a:lvl4pPr marL="1239378" algn="l" defTabSz="826252" rtl="0" eaLnBrk="1" latinLnBrk="0" hangingPunct="1">
        <a:defRPr sz="1626" kern="1200">
          <a:solidFill>
            <a:schemeClr val="tx1"/>
          </a:solidFill>
          <a:latin typeface="+mn-lt"/>
          <a:ea typeface="+mn-ea"/>
          <a:cs typeface="+mn-cs"/>
        </a:defRPr>
      </a:lvl4pPr>
      <a:lvl5pPr marL="1652504" algn="l" defTabSz="826252" rtl="0" eaLnBrk="1" latinLnBrk="0" hangingPunct="1">
        <a:defRPr sz="1626" kern="1200">
          <a:solidFill>
            <a:schemeClr val="tx1"/>
          </a:solidFill>
          <a:latin typeface="+mn-lt"/>
          <a:ea typeface="+mn-ea"/>
          <a:cs typeface="+mn-cs"/>
        </a:defRPr>
      </a:lvl5pPr>
      <a:lvl6pPr marL="2065630" algn="l" defTabSz="826252" rtl="0" eaLnBrk="1" latinLnBrk="0" hangingPunct="1">
        <a:defRPr sz="1626" kern="1200">
          <a:solidFill>
            <a:schemeClr val="tx1"/>
          </a:solidFill>
          <a:latin typeface="+mn-lt"/>
          <a:ea typeface="+mn-ea"/>
          <a:cs typeface="+mn-cs"/>
        </a:defRPr>
      </a:lvl6pPr>
      <a:lvl7pPr marL="2478756" algn="l" defTabSz="826252" rtl="0" eaLnBrk="1" latinLnBrk="0" hangingPunct="1">
        <a:defRPr sz="1626" kern="1200">
          <a:solidFill>
            <a:schemeClr val="tx1"/>
          </a:solidFill>
          <a:latin typeface="+mn-lt"/>
          <a:ea typeface="+mn-ea"/>
          <a:cs typeface="+mn-cs"/>
        </a:defRPr>
      </a:lvl7pPr>
      <a:lvl8pPr marL="2891881" algn="l" defTabSz="826252" rtl="0" eaLnBrk="1" latinLnBrk="0" hangingPunct="1">
        <a:defRPr sz="1626" kern="1200">
          <a:solidFill>
            <a:schemeClr val="tx1"/>
          </a:solidFill>
          <a:latin typeface="+mn-lt"/>
          <a:ea typeface="+mn-ea"/>
          <a:cs typeface="+mn-cs"/>
        </a:defRPr>
      </a:lvl8pPr>
      <a:lvl9pPr marL="3305007" algn="l" defTabSz="826252" rtl="0" eaLnBrk="1" latinLnBrk="0" hangingPunct="1">
        <a:defRPr sz="16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sq-0tjv4_BA&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6000" b="1" dirty="0"/>
              <a:t>Fraud</a:t>
            </a:r>
            <a:endParaRPr lang="en-US" sz="6000" b="1" dirty="0"/>
          </a:p>
        </p:txBody>
      </p:sp>
      <p:sp>
        <p:nvSpPr>
          <p:cNvPr id="3" name="Subtitle 2"/>
          <p:cNvSpPr>
            <a:spLocks noGrp="1"/>
          </p:cNvSpPr>
          <p:nvPr>
            <p:ph type="subTitle" idx="1"/>
          </p:nvPr>
        </p:nvSpPr>
        <p:spPr/>
        <p:txBody>
          <a:bodyPr/>
          <a:lstStyle/>
          <a:p>
            <a:r>
              <a:rPr lang="en-US" sz="4400" dirty="0"/>
              <a:t>Watch Your Identity</a:t>
            </a:r>
          </a:p>
        </p:txBody>
      </p:sp>
    </p:spTree>
    <p:extLst>
      <p:ext uri="{BB962C8B-B14F-4D97-AF65-F5344CB8AC3E}">
        <p14:creationId xmlns:p14="http://schemas.microsoft.com/office/powerpoint/2010/main" val="2893533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9821" y="381685"/>
            <a:ext cx="5294698" cy="731558"/>
          </a:xfrm>
        </p:spPr>
        <p:txBody>
          <a:bodyPr/>
          <a:lstStyle/>
          <a:p>
            <a:pPr algn="ctr"/>
            <a:r>
              <a:rPr lang="en-GB" sz="4000" dirty="0"/>
              <a:t>Our Anti-Fraud Policy</a:t>
            </a:r>
          </a:p>
        </p:txBody>
      </p:sp>
      <p:sp>
        <p:nvSpPr>
          <p:cNvPr id="3" name="Content Placeholder 2"/>
          <p:cNvSpPr>
            <a:spLocks noGrp="1"/>
          </p:cNvSpPr>
          <p:nvPr>
            <p:ph idx="1"/>
          </p:nvPr>
        </p:nvSpPr>
        <p:spPr>
          <a:xfrm>
            <a:off x="2370137" y="1362206"/>
            <a:ext cx="9654065" cy="4855538"/>
          </a:xfrm>
        </p:spPr>
        <p:txBody>
          <a:bodyPr>
            <a:normAutofit/>
          </a:bodyPr>
          <a:lstStyle/>
          <a:p>
            <a:pPr>
              <a:lnSpc>
                <a:spcPct val="150000"/>
              </a:lnSpc>
              <a:buFont typeface="Wingdings" panose="05000000000000000000" pitchFamily="2" charset="2"/>
              <a:buChar char="§"/>
            </a:pPr>
            <a:r>
              <a:rPr lang="en-GB" sz="2800" dirty="0"/>
              <a:t>Encouraging everyone to get involved</a:t>
            </a:r>
          </a:p>
          <a:p>
            <a:pPr>
              <a:lnSpc>
                <a:spcPct val="150000"/>
              </a:lnSpc>
              <a:buFont typeface="Wingdings" panose="05000000000000000000" pitchFamily="2" charset="2"/>
              <a:buChar char="§"/>
            </a:pPr>
            <a:r>
              <a:rPr lang="en-GB" sz="2800" dirty="0"/>
              <a:t>Appointing people with specific responsibility for investigating fraud</a:t>
            </a:r>
          </a:p>
          <a:p>
            <a:pPr>
              <a:lnSpc>
                <a:spcPct val="150000"/>
              </a:lnSpc>
              <a:buFont typeface="Wingdings" panose="05000000000000000000" pitchFamily="2" charset="2"/>
              <a:buChar char="§"/>
            </a:pPr>
            <a:r>
              <a:rPr lang="en-GB" sz="2800" dirty="0"/>
              <a:t>Co-operating fully with regulators and law enforcement to prevent and tackle fraud</a:t>
            </a:r>
          </a:p>
          <a:p>
            <a:pPr>
              <a:lnSpc>
                <a:spcPct val="150000"/>
              </a:lnSpc>
              <a:buFont typeface="Wingdings" panose="05000000000000000000" pitchFamily="2" charset="2"/>
              <a:buChar char="§"/>
            </a:pPr>
            <a:r>
              <a:rPr lang="en-GB" sz="2800" dirty="0"/>
              <a:t>Requiring everyone to read and implement our Anti-Fraud Policy</a:t>
            </a:r>
          </a:p>
        </p:txBody>
      </p:sp>
    </p:spTree>
    <p:extLst>
      <p:ext uri="{BB962C8B-B14F-4D97-AF65-F5344CB8AC3E}">
        <p14:creationId xmlns:p14="http://schemas.microsoft.com/office/powerpoint/2010/main" val="16194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95" y="535798"/>
            <a:ext cx="1061745" cy="731558"/>
          </a:xfrm>
        </p:spPr>
        <p:txBody>
          <a:bodyPr/>
          <a:lstStyle/>
          <a:p>
            <a:pPr algn="ctr"/>
            <a:r>
              <a:rPr lang="en-GB" sz="4000" dirty="0">
                <a:latin typeface="+mn-lt"/>
              </a:rPr>
              <a:t>DO</a:t>
            </a:r>
          </a:p>
        </p:txBody>
      </p:sp>
      <p:sp>
        <p:nvSpPr>
          <p:cNvPr id="3" name="Content Placeholder 2"/>
          <p:cNvSpPr>
            <a:spLocks noGrp="1"/>
          </p:cNvSpPr>
          <p:nvPr>
            <p:ph idx="1"/>
          </p:nvPr>
        </p:nvSpPr>
        <p:spPr>
          <a:xfrm>
            <a:off x="2372514" y="1556037"/>
            <a:ext cx="9268106" cy="4865311"/>
          </a:xfrm>
        </p:spPr>
        <p:txBody>
          <a:bodyPr>
            <a:normAutofit fontScale="92500" lnSpcReduction="20000"/>
          </a:bodyPr>
          <a:lstStyle/>
          <a:p>
            <a:pPr fontAlgn="t">
              <a:lnSpc>
                <a:spcPct val="150000"/>
              </a:lnSpc>
              <a:buFont typeface="Wingdings" panose="05000000000000000000" pitchFamily="2" charset="2"/>
              <a:buChar char="ü"/>
            </a:pPr>
            <a:r>
              <a:rPr lang="en-GB" sz="2400" dirty="0"/>
              <a:t>Read our Company's Anti-Fraud Policy – make sure you understand the rules and you know what to do</a:t>
            </a:r>
          </a:p>
          <a:p>
            <a:pPr lvl="0">
              <a:lnSpc>
                <a:spcPct val="150000"/>
              </a:lnSpc>
              <a:buFont typeface="Wingdings" panose="05000000000000000000" pitchFamily="2" charset="2"/>
              <a:buChar char="ü"/>
            </a:pPr>
            <a:r>
              <a:rPr lang="en-GB" sz="2400" dirty="0"/>
              <a:t>Conduct appropriate risk-based due diligence – conduct all ID and V checks in line with our procedures</a:t>
            </a:r>
            <a:endParaRPr lang="en-US" sz="2400" dirty="0"/>
          </a:p>
          <a:p>
            <a:pPr lvl="0">
              <a:lnSpc>
                <a:spcPct val="150000"/>
              </a:lnSpc>
              <a:buFont typeface="Wingdings" panose="05000000000000000000" pitchFamily="2" charset="2"/>
              <a:buChar char="ü"/>
            </a:pPr>
            <a:r>
              <a:rPr lang="en-GB" sz="2400" dirty="0"/>
              <a:t>Know how to spot 'red flags' - ie unusual or suspicious activity or behaviour</a:t>
            </a:r>
          </a:p>
          <a:p>
            <a:pPr lvl="0">
              <a:lnSpc>
                <a:spcPct val="150000"/>
              </a:lnSpc>
              <a:buFont typeface="Wingdings" panose="05000000000000000000" pitchFamily="2" charset="2"/>
              <a:buChar char="ü"/>
            </a:pPr>
            <a:r>
              <a:rPr lang="en-GB" sz="2400" dirty="0"/>
              <a:t>Take precautions to safeguard personal information – e.g. information sharing, secure storage and disposal</a:t>
            </a:r>
          </a:p>
          <a:p>
            <a:pPr lvl="0">
              <a:lnSpc>
                <a:spcPct val="150000"/>
              </a:lnSpc>
              <a:buFont typeface="Wingdings" panose="05000000000000000000" pitchFamily="2" charset="2"/>
              <a:buChar char="ü"/>
            </a:pPr>
            <a:r>
              <a:rPr lang="en-GB" sz="2400" dirty="0"/>
              <a:t>Report any knowledge or suspicion of identity theft or fraud immediately</a:t>
            </a:r>
          </a:p>
        </p:txBody>
      </p:sp>
    </p:spTree>
    <p:extLst>
      <p:ext uri="{BB962C8B-B14F-4D97-AF65-F5344CB8AC3E}">
        <p14:creationId xmlns:p14="http://schemas.microsoft.com/office/powerpoint/2010/main" val="67210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899" y="535797"/>
            <a:ext cx="1852855" cy="731558"/>
          </a:xfrm>
        </p:spPr>
        <p:txBody>
          <a:bodyPr/>
          <a:lstStyle/>
          <a:p>
            <a:pPr algn="ctr"/>
            <a:r>
              <a:rPr lang="en-GB" sz="4000" dirty="0"/>
              <a:t>DON’T</a:t>
            </a:r>
          </a:p>
        </p:txBody>
      </p:sp>
      <p:sp>
        <p:nvSpPr>
          <p:cNvPr id="3" name="Content Placeholder 2"/>
          <p:cNvSpPr>
            <a:spLocks noGrp="1"/>
          </p:cNvSpPr>
          <p:nvPr>
            <p:ph idx="1"/>
          </p:nvPr>
        </p:nvSpPr>
        <p:spPr>
          <a:xfrm>
            <a:off x="2095111" y="1627955"/>
            <a:ext cx="9778430" cy="4700926"/>
          </a:xfrm>
        </p:spPr>
        <p:txBody>
          <a:bodyPr>
            <a:normAutofit lnSpcReduction="10000"/>
          </a:bodyPr>
          <a:lstStyle/>
          <a:p>
            <a:pPr>
              <a:lnSpc>
                <a:spcPct val="150000"/>
              </a:lnSpc>
              <a:buFont typeface="Wingdings" panose="05000000000000000000" pitchFamily="2" charset="2"/>
              <a:buChar char="§"/>
            </a:pPr>
            <a:r>
              <a:rPr lang="en-GB" sz="2400" dirty="0"/>
              <a:t>Respond to pressure imposed by callers</a:t>
            </a:r>
            <a:endParaRPr lang="en-US" sz="2400" dirty="0"/>
          </a:p>
          <a:p>
            <a:pPr>
              <a:lnSpc>
                <a:spcPct val="150000"/>
              </a:lnSpc>
              <a:buFont typeface="Wingdings" panose="05000000000000000000" pitchFamily="2" charset="2"/>
              <a:buChar char="§"/>
            </a:pPr>
            <a:r>
              <a:rPr lang="en-GB" sz="2400" dirty="0"/>
              <a:t>Assume that another colleague, department or company has made the necessary due diligence checks</a:t>
            </a:r>
          </a:p>
          <a:p>
            <a:pPr>
              <a:lnSpc>
                <a:spcPct val="150000"/>
              </a:lnSpc>
              <a:buFont typeface="Wingdings" panose="05000000000000000000" pitchFamily="2" charset="2"/>
              <a:buChar char="§"/>
            </a:pPr>
            <a:r>
              <a:rPr lang="en-GB" sz="2400" dirty="0"/>
              <a:t>Share your password with anyone else or use the same one for your home and work PC</a:t>
            </a:r>
          </a:p>
          <a:p>
            <a:pPr>
              <a:lnSpc>
                <a:spcPct val="150000"/>
              </a:lnSpc>
              <a:buFont typeface="Wingdings" panose="05000000000000000000" pitchFamily="2" charset="2"/>
              <a:buChar char="§"/>
            </a:pPr>
            <a:r>
              <a:rPr lang="en-GB" sz="2400" dirty="0"/>
              <a:t>Wait for someone else to report concerns</a:t>
            </a:r>
          </a:p>
          <a:p>
            <a:pPr>
              <a:lnSpc>
                <a:spcPct val="150000"/>
              </a:lnSpc>
              <a:buFont typeface="Wingdings" panose="05000000000000000000" pitchFamily="2" charset="2"/>
              <a:buChar char="§"/>
            </a:pPr>
            <a:r>
              <a:rPr lang="en-GB" sz="2400" dirty="0"/>
              <a:t>Never try to bypass any of our controls – our rules are there for a reason!</a:t>
            </a:r>
            <a:endParaRPr lang="en-US" sz="2400" dirty="0"/>
          </a:p>
        </p:txBody>
      </p:sp>
    </p:spTree>
    <p:extLst>
      <p:ext uri="{BB962C8B-B14F-4D97-AF65-F5344CB8AC3E}">
        <p14:creationId xmlns:p14="http://schemas.microsoft.com/office/powerpoint/2010/main" val="251915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244" y="438193"/>
            <a:ext cx="11137269" cy="933407"/>
          </a:xfrm>
        </p:spPr>
        <p:txBody>
          <a:bodyPr/>
          <a:lstStyle/>
          <a:p>
            <a:pPr algn="ctr"/>
            <a:r>
              <a:rPr lang="en-GB" sz="4000" dirty="0"/>
              <a:t>Scenario 1: Identification and verification checks</a:t>
            </a:r>
          </a:p>
        </p:txBody>
      </p:sp>
      <p:sp>
        <p:nvSpPr>
          <p:cNvPr id="3" name="Content Placeholder 2"/>
          <p:cNvSpPr>
            <a:spLocks noGrp="1"/>
          </p:cNvSpPr>
          <p:nvPr>
            <p:ph idx="1"/>
          </p:nvPr>
        </p:nvSpPr>
        <p:spPr>
          <a:xfrm>
            <a:off x="5446919" y="1988399"/>
            <a:ext cx="6388616" cy="659107"/>
          </a:xfrm>
        </p:spPr>
        <p:txBody>
          <a:bodyPr>
            <a:noAutofit/>
          </a:bodyPr>
          <a:lstStyle/>
          <a:p>
            <a:pPr marL="3175" indent="4763">
              <a:lnSpc>
                <a:spcPct val="108000"/>
              </a:lnSpc>
              <a:spcBef>
                <a:spcPts val="600"/>
              </a:spcBef>
              <a:buNone/>
            </a:pPr>
            <a:r>
              <a:rPr lang="en-GB" sz="2800" b="1" dirty="0">
                <a:solidFill>
                  <a:srgbClr val="FF0000"/>
                </a:solidFill>
              </a:rPr>
              <a:t>What do you think? Is it acceptable?</a:t>
            </a:r>
          </a:p>
        </p:txBody>
      </p:sp>
      <p:sp>
        <p:nvSpPr>
          <p:cNvPr id="9" name="TextBox 8"/>
          <p:cNvSpPr txBox="1"/>
          <p:nvPr/>
        </p:nvSpPr>
        <p:spPr>
          <a:xfrm>
            <a:off x="11165600" y="5554559"/>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2311" y="1988399"/>
            <a:ext cx="2757830" cy="3566160"/>
          </a:xfrm>
          <a:prstGeom prst="rect">
            <a:avLst/>
          </a:prstGeom>
        </p:spPr>
      </p:pic>
      <p:sp>
        <p:nvSpPr>
          <p:cNvPr id="12" name="Oval Callout 5"/>
          <p:cNvSpPr/>
          <p:nvPr/>
        </p:nvSpPr>
        <p:spPr>
          <a:xfrm>
            <a:off x="1523729" y="4209077"/>
            <a:ext cx="3489790" cy="2209800"/>
          </a:xfrm>
          <a:prstGeom prst="wedgeEllipseCallout">
            <a:avLst>
              <a:gd name="adj1" fmla="val -15393"/>
              <a:gd name="adj2" fmla="val -75468"/>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My customer wants to open a new account. She has a birth certificate and a statement by her mobile phone provider.</a:t>
            </a:r>
            <a:endParaRPr kumimoji="0" lang="en-GB" sz="16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5446919" y="2647506"/>
            <a:ext cx="6028661" cy="3970318"/>
          </a:xfrm>
          <a:prstGeom prst="rect">
            <a:avLst/>
          </a:prstGeom>
          <a:noFill/>
        </p:spPr>
        <p:txBody>
          <a:bodyPr wrap="square" rtlCol="0">
            <a:spAutoFit/>
          </a:bodyPr>
          <a:lstStyle/>
          <a:p>
            <a:pPr marL="457200" indent="-457200">
              <a:lnSpc>
                <a:spcPct val="150000"/>
              </a:lnSpc>
              <a:buFont typeface="+mj-lt"/>
              <a:buAutoNum type="alphaLcParenR"/>
            </a:pPr>
            <a:r>
              <a:rPr lang="en-US" dirty="0">
                <a:solidFill>
                  <a:srgbClr val="FFFFFF"/>
                </a:solidFill>
                <a:latin typeface="+mn-lt"/>
              </a:rPr>
              <a:t>Yes, Lucy has enough to open the account </a:t>
            </a:r>
          </a:p>
          <a:p>
            <a:pPr marL="457200" indent="-457200">
              <a:lnSpc>
                <a:spcPct val="150000"/>
              </a:lnSpc>
              <a:buFont typeface="+mj-lt"/>
              <a:buAutoNum type="alphaLcParenR"/>
            </a:pPr>
            <a:r>
              <a:rPr lang="en-US" dirty="0">
                <a:solidFill>
                  <a:srgbClr val="FFFFFF"/>
                </a:solidFill>
                <a:latin typeface="+mn-lt"/>
              </a:rPr>
              <a:t>Not sure – it depends if the customer has other accounts with us</a:t>
            </a:r>
          </a:p>
          <a:p>
            <a:pPr marL="457200" indent="-457200">
              <a:lnSpc>
                <a:spcPct val="150000"/>
              </a:lnSpc>
              <a:buFont typeface="+mj-lt"/>
              <a:buAutoNum type="alphaLcParenR"/>
            </a:pPr>
            <a:r>
              <a:rPr lang="en-US" dirty="0">
                <a:solidFill>
                  <a:srgbClr val="FFFFFF"/>
                </a:solidFill>
                <a:latin typeface="+mn-lt"/>
              </a:rPr>
              <a:t>No, birth certificates cannot be used</a:t>
            </a:r>
          </a:p>
          <a:p>
            <a:pPr marL="457200" indent="-457200">
              <a:lnSpc>
                <a:spcPct val="150000"/>
              </a:lnSpc>
              <a:buFont typeface="+mj-lt"/>
              <a:buAutoNum type="alphaLcParenR"/>
            </a:pPr>
            <a:r>
              <a:rPr lang="en-US" dirty="0">
                <a:solidFill>
                  <a:srgbClr val="FFFFFF"/>
                </a:solidFill>
                <a:latin typeface="+mn-lt"/>
              </a:rPr>
              <a:t>No, mobile phone statements cannot be used</a:t>
            </a:r>
          </a:p>
        </p:txBody>
      </p:sp>
    </p:spTree>
    <p:extLst>
      <p:ext uri="{BB962C8B-B14F-4D97-AF65-F5344CB8AC3E}">
        <p14:creationId xmlns:p14="http://schemas.microsoft.com/office/powerpoint/2010/main" val="334081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4776" y="526718"/>
            <a:ext cx="6052238" cy="731558"/>
          </a:xfrm>
        </p:spPr>
        <p:txBody>
          <a:bodyPr/>
          <a:lstStyle/>
          <a:p>
            <a:pPr algn="ctr"/>
            <a:r>
              <a:rPr lang="en-GB" sz="4000" dirty="0"/>
              <a:t>Wake up to identity fraud</a:t>
            </a:r>
            <a:endParaRPr lang="en-US" sz="4000" dirty="0"/>
          </a:p>
        </p:txBody>
      </p:sp>
      <p:sp>
        <p:nvSpPr>
          <p:cNvPr id="3" name="Content Placeholder 2"/>
          <p:cNvSpPr>
            <a:spLocks noGrp="1"/>
          </p:cNvSpPr>
          <p:nvPr>
            <p:ph idx="1"/>
          </p:nvPr>
        </p:nvSpPr>
        <p:spPr>
          <a:xfrm>
            <a:off x="2932969" y="1895267"/>
            <a:ext cx="7815853" cy="2389654"/>
          </a:xfrm>
        </p:spPr>
        <p:txBody>
          <a:bodyPr/>
          <a:lstStyle/>
          <a:p>
            <a:pPr marL="0" indent="0">
              <a:buNone/>
            </a:pPr>
            <a:r>
              <a:rPr lang="en-GB" sz="3200" dirty="0"/>
              <a:t>Watch CIFAS’s YouTube video - #datatogo</a:t>
            </a:r>
          </a:p>
          <a:p>
            <a:pPr marL="0" indent="0">
              <a:buNone/>
            </a:pPr>
            <a:r>
              <a:rPr lang="en-US" sz="3200" dirty="0">
                <a:hlinkClick r:id="rId3"/>
              </a:rPr>
              <a:t>https://www.youtube.com/watch?v=sq-0tjv4_BA&amp;feature=youtu.be</a:t>
            </a:r>
            <a:r>
              <a:rPr lang="en-US" sz="3200" dirty="0"/>
              <a:t> </a:t>
            </a:r>
          </a:p>
        </p:txBody>
      </p:sp>
    </p:spTree>
    <p:extLst>
      <p:ext uri="{BB962C8B-B14F-4D97-AF65-F5344CB8AC3E}">
        <p14:creationId xmlns:p14="http://schemas.microsoft.com/office/powerpoint/2010/main" val="2781874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899" y="504974"/>
            <a:ext cx="1102842" cy="731558"/>
          </a:xfrm>
        </p:spPr>
        <p:txBody>
          <a:bodyPr/>
          <a:lstStyle/>
          <a:p>
            <a:pPr algn="ctr"/>
            <a:r>
              <a:rPr lang="en-GB" sz="4000" dirty="0"/>
              <a:t>DO</a:t>
            </a:r>
          </a:p>
        </p:txBody>
      </p:sp>
      <p:sp>
        <p:nvSpPr>
          <p:cNvPr id="3" name="Content Placeholder 2"/>
          <p:cNvSpPr>
            <a:spLocks noGrp="1"/>
          </p:cNvSpPr>
          <p:nvPr>
            <p:ph idx="1"/>
          </p:nvPr>
        </p:nvSpPr>
        <p:spPr>
          <a:xfrm>
            <a:off x="2316006" y="1463569"/>
            <a:ext cx="8586627" cy="5142713"/>
          </a:xfrm>
        </p:spPr>
        <p:txBody>
          <a:bodyPr>
            <a:noAutofit/>
          </a:bodyPr>
          <a:lstStyle/>
          <a:p>
            <a:pPr fontAlgn="t">
              <a:lnSpc>
                <a:spcPct val="150000"/>
              </a:lnSpc>
              <a:buFont typeface="Wingdings" panose="05000000000000000000" pitchFamily="2" charset="2"/>
              <a:buChar char="ü"/>
            </a:pPr>
            <a:r>
              <a:rPr lang="en-GB" sz="2200" dirty="0"/>
              <a:t>Store your personal information safely and shred them on disposal</a:t>
            </a:r>
          </a:p>
          <a:p>
            <a:pPr fontAlgn="t">
              <a:lnSpc>
                <a:spcPct val="150000"/>
              </a:lnSpc>
              <a:buFont typeface="Wingdings" panose="05000000000000000000" pitchFamily="2" charset="2"/>
              <a:buChar char="ü"/>
            </a:pPr>
            <a:r>
              <a:rPr lang="en-GB" sz="2200" dirty="0"/>
              <a:t>Protect your personal information when you move house</a:t>
            </a:r>
          </a:p>
          <a:p>
            <a:pPr fontAlgn="t">
              <a:lnSpc>
                <a:spcPct val="150000"/>
              </a:lnSpc>
              <a:buFont typeface="Wingdings" panose="05000000000000000000" pitchFamily="2" charset="2"/>
              <a:buChar char="ü"/>
            </a:pPr>
            <a:r>
              <a:rPr lang="en-GB" sz="2200" dirty="0"/>
              <a:t>Get a copy of your credit report</a:t>
            </a:r>
          </a:p>
          <a:p>
            <a:pPr fontAlgn="t">
              <a:lnSpc>
                <a:spcPct val="150000"/>
              </a:lnSpc>
              <a:buFont typeface="Wingdings" panose="05000000000000000000" pitchFamily="2" charset="2"/>
              <a:buChar char="ü"/>
            </a:pPr>
            <a:r>
              <a:rPr lang="en-GB" sz="2200" dirty="0"/>
              <a:t>Check before you buy online</a:t>
            </a:r>
          </a:p>
          <a:p>
            <a:pPr fontAlgn="t">
              <a:lnSpc>
                <a:spcPct val="150000"/>
              </a:lnSpc>
              <a:buFont typeface="Wingdings" panose="05000000000000000000" pitchFamily="2" charset="2"/>
              <a:buChar char="ü"/>
            </a:pPr>
            <a:r>
              <a:rPr lang="en-GB" sz="2200" dirty="0"/>
              <a:t>Report unusual or suspicious transactions on your accounts</a:t>
            </a:r>
          </a:p>
          <a:p>
            <a:pPr lvl="0">
              <a:lnSpc>
                <a:spcPct val="150000"/>
              </a:lnSpc>
              <a:buFont typeface="Wingdings" panose="05000000000000000000" pitchFamily="2" charset="2"/>
              <a:buChar char="ü"/>
            </a:pPr>
            <a:r>
              <a:rPr lang="en-GB" sz="2200" dirty="0"/>
              <a:t>If you’re a victim of identity theft, report it to the police and Action Fraud</a:t>
            </a:r>
          </a:p>
          <a:p>
            <a:pPr lvl="0">
              <a:lnSpc>
                <a:spcPct val="150000"/>
              </a:lnSpc>
              <a:buFont typeface="Wingdings" panose="05000000000000000000" pitchFamily="2" charset="2"/>
              <a:buChar char="ü"/>
            </a:pPr>
            <a:r>
              <a:rPr lang="en-GB" sz="2200" dirty="0"/>
              <a:t>Contact CIFAS to apply for protective registration</a:t>
            </a:r>
          </a:p>
        </p:txBody>
      </p:sp>
    </p:spTree>
    <p:extLst>
      <p:ext uri="{BB962C8B-B14F-4D97-AF65-F5344CB8AC3E}">
        <p14:creationId xmlns:p14="http://schemas.microsoft.com/office/powerpoint/2010/main" val="258458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4131" y="566619"/>
            <a:ext cx="1996693" cy="731558"/>
          </a:xfrm>
        </p:spPr>
        <p:txBody>
          <a:bodyPr/>
          <a:lstStyle/>
          <a:p>
            <a:pPr algn="ctr"/>
            <a:r>
              <a:rPr lang="en-GB" sz="4000" dirty="0"/>
              <a:t>DON’T</a:t>
            </a:r>
          </a:p>
        </p:txBody>
      </p:sp>
      <p:sp>
        <p:nvSpPr>
          <p:cNvPr id="3" name="Content Placeholder 2"/>
          <p:cNvSpPr>
            <a:spLocks noGrp="1"/>
          </p:cNvSpPr>
          <p:nvPr>
            <p:ph idx="1"/>
          </p:nvPr>
        </p:nvSpPr>
        <p:spPr>
          <a:xfrm>
            <a:off x="2586973" y="1647280"/>
            <a:ext cx="8631008" cy="4786178"/>
          </a:xfrm>
        </p:spPr>
        <p:txBody>
          <a:bodyPr>
            <a:noAutofit/>
          </a:bodyPr>
          <a:lstStyle/>
          <a:p>
            <a:pPr>
              <a:lnSpc>
                <a:spcPct val="150000"/>
              </a:lnSpc>
              <a:buFont typeface="Wingdings" panose="05000000000000000000" pitchFamily="2" charset="2"/>
              <a:buChar char="v"/>
            </a:pPr>
            <a:r>
              <a:rPr lang="en-GB" sz="2400" dirty="0"/>
              <a:t>Overshare information on social media – fraudsters trawl sites for personal information</a:t>
            </a:r>
          </a:p>
          <a:p>
            <a:pPr>
              <a:lnSpc>
                <a:spcPct val="150000"/>
              </a:lnSpc>
              <a:buFont typeface="Wingdings" panose="05000000000000000000" pitchFamily="2" charset="2"/>
              <a:buChar char="v"/>
            </a:pPr>
            <a:r>
              <a:rPr lang="en-GB" sz="2400" dirty="0"/>
              <a:t>Reveal personal information to fraudsters on the phone – banks will never ask for your PIN or password</a:t>
            </a:r>
          </a:p>
          <a:p>
            <a:pPr>
              <a:lnSpc>
                <a:spcPct val="150000"/>
              </a:lnSpc>
              <a:buFont typeface="Wingdings" panose="05000000000000000000" pitchFamily="2" charset="2"/>
              <a:buChar char="v"/>
            </a:pPr>
            <a:r>
              <a:rPr lang="en-GB" sz="2400" dirty="0"/>
              <a:t>Post photos which reveal sensitive information – eg credit or debit card data, passport number, etc</a:t>
            </a:r>
          </a:p>
          <a:p>
            <a:pPr>
              <a:lnSpc>
                <a:spcPct val="150000"/>
              </a:lnSpc>
              <a:buFont typeface="Wingdings" panose="05000000000000000000" pitchFamily="2" charset="2"/>
              <a:buChar char="v"/>
            </a:pPr>
            <a:r>
              <a:rPr lang="en-GB" sz="2400" dirty="0"/>
              <a:t>Never try to bypass any of our controls – our rules are there for a reason!</a:t>
            </a:r>
            <a:endParaRPr lang="en-US" sz="2400" dirty="0"/>
          </a:p>
        </p:txBody>
      </p:sp>
    </p:spTree>
    <p:extLst>
      <p:ext uri="{BB962C8B-B14F-4D97-AF65-F5344CB8AC3E}">
        <p14:creationId xmlns:p14="http://schemas.microsoft.com/office/powerpoint/2010/main" val="8586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You make the call: Is it suspicious or not?</a:t>
            </a:r>
          </a:p>
        </p:txBody>
      </p:sp>
      <p:sp>
        <p:nvSpPr>
          <p:cNvPr id="7" name="TextBox 6"/>
          <p:cNvSpPr txBox="1"/>
          <p:nvPr/>
        </p:nvSpPr>
        <p:spPr>
          <a:xfrm>
            <a:off x="4332515" y="4683963"/>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10" name="TextBox 9"/>
          <p:cNvSpPr txBox="1"/>
          <p:nvPr/>
        </p:nvSpPr>
        <p:spPr>
          <a:xfrm>
            <a:off x="7837300" y="5152228"/>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11" name="TextBox 10"/>
          <p:cNvSpPr txBox="1"/>
          <p:nvPr/>
        </p:nvSpPr>
        <p:spPr>
          <a:xfrm>
            <a:off x="10707679" y="4683963"/>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6" name="TextBox 5"/>
          <p:cNvSpPr txBox="1"/>
          <p:nvPr/>
        </p:nvSpPr>
        <p:spPr>
          <a:xfrm>
            <a:off x="2400646" y="1946325"/>
            <a:ext cx="2479697" cy="1323439"/>
          </a:xfrm>
          <a:prstGeom prst="rect">
            <a:avLst/>
          </a:prstGeom>
          <a:noFill/>
        </p:spPr>
        <p:txBody>
          <a:bodyPr wrap="square" rtlCol="0">
            <a:spAutoFit/>
          </a:bodyPr>
          <a:lstStyle/>
          <a:p>
            <a:r>
              <a:rPr lang="en-US" sz="2000" dirty="0">
                <a:solidFill>
                  <a:srgbClr val="FFFFFF"/>
                </a:solidFill>
                <a:latin typeface="+mn-lt"/>
              </a:rPr>
              <a:t>Callers requesting personal information they should already have</a:t>
            </a:r>
          </a:p>
        </p:txBody>
      </p:sp>
      <p:sp>
        <p:nvSpPr>
          <p:cNvPr id="12" name="TextBox 11"/>
          <p:cNvSpPr txBox="1"/>
          <p:nvPr/>
        </p:nvSpPr>
        <p:spPr>
          <a:xfrm>
            <a:off x="5656521" y="1946892"/>
            <a:ext cx="2360428" cy="1323439"/>
          </a:xfrm>
          <a:prstGeom prst="rect">
            <a:avLst/>
          </a:prstGeom>
          <a:noFill/>
        </p:spPr>
        <p:txBody>
          <a:bodyPr wrap="square" rtlCol="0">
            <a:spAutoFit/>
          </a:bodyPr>
          <a:lstStyle/>
          <a:p>
            <a:r>
              <a:rPr lang="en-US" sz="2000" dirty="0">
                <a:solidFill>
                  <a:srgbClr val="FFFFFF"/>
                </a:solidFill>
                <a:latin typeface="+mn-lt"/>
              </a:rPr>
              <a:t>Mark from our IT Helpdesk calling to schedule routine maintenance</a:t>
            </a:r>
          </a:p>
        </p:txBody>
      </p:sp>
      <p:sp>
        <p:nvSpPr>
          <p:cNvPr id="13" name="TextBox 12"/>
          <p:cNvSpPr txBox="1"/>
          <p:nvPr/>
        </p:nvSpPr>
        <p:spPr>
          <a:xfrm>
            <a:off x="8793127" y="1946324"/>
            <a:ext cx="2764465" cy="1323439"/>
          </a:xfrm>
          <a:prstGeom prst="rect">
            <a:avLst/>
          </a:prstGeom>
          <a:noFill/>
        </p:spPr>
        <p:txBody>
          <a:bodyPr wrap="square" rtlCol="0">
            <a:spAutoFit/>
          </a:bodyPr>
          <a:lstStyle/>
          <a:p>
            <a:r>
              <a:rPr lang="en-US" sz="2000" dirty="0">
                <a:solidFill>
                  <a:srgbClr val="FFFFFF"/>
                </a:solidFill>
                <a:latin typeface="+mn-lt"/>
              </a:rPr>
              <a:t>Customers making significant transactions after changing personal details</a:t>
            </a:r>
          </a:p>
        </p:txBody>
      </p:sp>
      <p:sp>
        <p:nvSpPr>
          <p:cNvPr id="14" name="TextBox 13"/>
          <p:cNvSpPr txBox="1"/>
          <p:nvPr/>
        </p:nvSpPr>
        <p:spPr>
          <a:xfrm>
            <a:off x="2400646" y="4851731"/>
            <a:ext cx="2188420" cy="1131848"/>
          </a:xfrm>
          <a:prstGeom prst="rect">
            <a:avLst/>
          </a:prstGeom>
          <a:noFill/>
        </p:spPr>
        <p:txBody>
          <a:bodyPr wrap="none" rtlCol="0">
            <a:spAutoFit/>
          </a:bodyPr>
          <a:lstStyle/>
          <a:p>
            <a:pPr>
              <a:lnSpc>
                <a:spcPct val="150000"/>
              </a:lnSpc>
            </a:pPr>
            <a:r>
              <a:rPr lang="en-US" dirty="0">
                <a:solidFill>
                  <a:srgbClr val="FFFFFF"/>
                </a:solidFill>
                <a:latin typeface="+mn-lt"/>
              </a:rPr>
              <a:t>Suspicious</a:t>
            </a:r>
          </a:p>
          <a:p>
            <a:pPr>
              <a:lnSpc>
                <a:spcPct val="150000"/>
              </a:lnSpc>
            </a:pPr>
            <a:r>
              <a:rPr lang="en-US" dirty="0">
                <a:solidFill>
                  <a:srgbClr val="FFFFFF"/>
                </a:solidFill>
                <a:latin typeface="+mn-lt"/>
              </a:rPr>
              <a:t>Not suspicious</a:t>
            </a:r>
          </a:p>
        </p:txBody>
      </p:sp>
      <p:sp>
        <p:nvSpPr>
          <p:cNvPr id="15" name="TextBox 14"/>
          <p:cNvSpPr txBox="1"/>
          <p:nvPr/>
        </p:nvSpPr>
        <p:spPr>
          <a:xfrm>
            <a:off x="5656521" y="4851731"/>
            <a:ext cx="2188420" cy="1131848"/>
          </a:xfrm>
          <a:prstGeom prst="rect">
            <a:avLst/>
          </a:prstGeom>
          <a:noFill/>
        </p:spPr>
        <p:txBody>
          <a:bodyPr wrap="none" rtlCol="0">
            <a:spAutoFit/>
          </a:bodyPr>
          <a:lstStyle/>
          <a:p>
            <a:pPr>
              <a:lnSpc>
                <a:spcPct val="150000"/>
              </a:lnSpc>
            </a:pPr>
            <a:r>
              <a:rPr lang="en-US" dirty="0">
                <a:solidFill>
                  <a:srgbClr val="FFFFFF"/>
                </a:solidFill>
                <a:latin typeface="+mn-lt"/>
              </a:rPr>
              <a:t>Suspicious</a:t>
            </a:r>
          </a:p>
          <a:p>
            <a:pPr>
              <a:lnSpc>
                <a:spcPct val="150000"/>
              </a:lnSpc>
            </a:pPr>
            <a:r>
              <a:rPr lang="en-US" dirty="0">
                <a:solidFill>
                  <a:srgbClr val="FFFFFF"/>
                </a:solidFill>
                <a:latin typeface="+mn-lt"/>
              </a:rPr>
              <a:t>Not suspicious</a:t>
            </a:r>
          </a:p>
        </p:txBody>
      </p:sp>
      <p:sp>
        <p:nvSpPr>
          <p:cNvPr id="16" name="TextBox 15"/>
          <p:cNvSpPr txBox="1"/>
          <p:nvPr/>
        </p:nvSpPr>
        <p:spPr>
          <a:xfrm>
            <a:off x="8793127" y="4851731"/>
            <a:ext cx="2188420" cy="1131848"/>
          </a:xfrm>
          <a:prstGeom prst="rect">
            <a:avLst/>
          </a:prstGeom>
          <a:noFill/>
        </p:spPr>
        <p:txBody>
          <a:bodyPr wrap="none" rtlCol="0">
            <a:spAutoFit/>
          </a:bodyPr>
          <a:lstStyle/>
          <a:p>
            <a:pPr>
              <a:lnSpc>
                <a:spcPct val="150000"/>
              </a:lnSpc>
            </a:pPr>
            <a:r>
              <a:rPr lang="en-US" dirty="0">
                <a:solidFill>
                  <a:srgbClr val="FFFFFF"/>
                </a:solidFill>
                <a:latin typeface="+mn-lt"/>
              </a:rPr>
              <a:t>Suspicious</a:t>
            </a:r>
          </a:p>
          <a:p>
            <a:pPr>
              <a:lnSpc>
                <a:spcPct val="150000"/>
              </a:lnSpc>
            </a:pPr>
            <a:r>
              <a:rPr lang="en-US" dirty="0">
                <a:solidFill>
                  <a:srgbClr val="FFFFFF"/>
                </a:solidFill>
                <a:latin typeface="+mn-lt"/>
              </a:rPr>
              <a:t>Not suspicious</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2890" y="3367886"/>
            <a:ext cx="2195208" cy="146304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330" y="3437531"/>
            <a:ext cx="2058012" cy="1371600"/>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00934" y="3388691"/>
            <a:ext cx="2194560" cy="1463040"/>
          </a:xfrm>
          <a:prstGeom prst="rect">
            <a:avLst/>
          </a:prstGeom>
        </p:spPr>
      </p:pic>
    </p:spTree>
    <p:extLst>
      <p:ext uri="{BB962C8B-B14F-4D97-AF65-F5344CB8AC3E}">
        <p14:creationId xmlns:p14="http://schemas.microsoft.com/office/powerpoint/2010/main" val="881563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500" fill="hold"/>
                                        <p:tgtEl>
                                          <p:spTgt spid="12"/>
                                        </p:tgtEl>
                                        <p:attrNameLst>
                                          <p:attrName>ppt_x</p:attrName>
                                        </p:attrNameLst>
                                      </p:cBhvr>
                                      <p:tavLst>
                                        <p:tav tm="0">
                                          <p:val>
                                            <p:strVal val="1+#ppt_w/2"/>
                                          </p:val>
                                        </p:tav>
                                        <p:tav tm="100000">
                                          <p:val>
                                            <p:strVal val="#ppt_x"/>
                                          </p:val>
                                        </p:tav>
                                      </p:tavLst>
                                    </p:anim>
                                    <p:anim calcmode="lin" valueType="num">
                                      <p:cBhvr additive="base">
                                        <p:cTn id="15" dur="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1+#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1+#ppt_w/2"/>
                                          </p:val>
                                        </p:tav>
                                        <p:tav tm="100000">
                                          <p:val>
                                            <p:strVal val="#ppt_x"/>
                                          </p:val>
                                        </p:tav>
                                      </p:tavLst>
                                    </p:anim>
                                    <p:anim calcmode="lin" valueType="num">
                                      <p:cBhvr additive="base">
                                        <p:cTn id="36" dur="5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1+#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P spid="13"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6000" dirty="0"/>
              <a:t>Any Questions?</a:t>
            </a:r>
          </a:p>
        </p:txBody>
      </p:sp>
      <p:sp>
        <p:nvSpPr>
          <p:cNvPr id="3" name="Text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10354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1251" y="505453"/>
            <a:ext cx="2851838" cy="731558"/>
          </a:xfrm>
        </p:spPr>
        <p:txBody>
          <a:bodyPr/>
          <a:lstStyle/>
          <a:p>
            <a:pPr algn="ctr"/>
            <a:r>
              <a:rPr lang="en-GB" sz="4000" dirty="0"/>
              <a:t>Next steps</a:t>
            </a:r>
          </a:p>
        </p:txBody>
      </p:sp>
      <p:sp>
        <p:nvSpPr>
          <p:cNvPr id="3" name="Content Placeholder 2"/>
          <p:cNvSpPr>
            <a:spLocks noGrp="1"/>
          </p:cNvSpPr>
          <p:nvPr>
            <p:ph idx="1"/>
          </p:nvPr>
        </p:nvSpPr>
        <p:spPr>
          <a:xfrm>
            <a:off x="2683188" y="1544392"/>
            <a:ext cx="9027964" cy="4356677"/>
          </a:xfrm>
        </p:spPr>
        <p:txBody>
          <a:bodyPr>
            <a:normAutofit/>
          </a:bodyPr>
          <a:lstStyle/>
          <a:p>
            <a:pPr>
              <a:lnSpc>
                <a:spcPct val="150000"/>
              </a:lnSpc>
            </a:pPr>
            <a:r>
              <a:rPr lang="en-GB" sz="2800" dirty="0"/>
              <a:t>Call _____ on _____ if you need information or guidance</a:t>
            </a:r>
          </a:p>
          <a:p>
            <a:pPr>
              <a:lnSpc>
                <a:spcPct val="150000"/>
              </a:lnSpc>
            </a:pPr>
            <a:r>
              <a:rPr lang="en-GB" sz="2800" dirty="0"/>
              <a:t>Call _____ on _____ if you need to raise concerns</a:t>
            </a:r>
          </a:p>
          <a:p>
            <a:pPr>
              <a:lnSpc>
                <a:spcPct val="150000"/>
              </a:lnSpc>
            </a:pPr>
            <a:r>
              <a:rPr lang="en-GB" sz="2800" dirty="0"/>
              <a:t>Access self-study courses on our e-learning portal for further training [or optionally – Complete your mandatory training on our corporate e-learning portal]</a:t>
            </a:r>
            <a:endParaRPr lang="en-GB" sz="2800" dirty="0">
              <a:solidFill>
                <a:srgbClr val="FF0000"/>
              </a:solidFill>
            </a:endParaRPr>
          </a:p>
        </p:txBody>
      </p:sp>
    </p:spTree>
    <p:extLst>
      <p:ext uri="{BB962C8B-B14F-4D97-AF65-F5344CB8AC3E}">
        <p14:creationId xmlns:p14="http://schemas.microsoft.com/office/powerpoint/2010/main" val="2506183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2951" y="402234"/>
            <a:ext cx="4670127" cy="731558"/>
          </a:xfrm>
        </p:spPr>
        <p:txBody>
          <a:bodyPr/>
          <a:lstStyle/>
          <a:p>
            <a:pPr algn="ctr"/>
            <a:r>
              <a:rPr lang="en-GB" sz="4000" dirty="0"/>
              <a:t>Learning objectives</a:t>
            </a:r>
          </a:p>
        </p:txBody>
      </p:sp>
      <p:sp>
        <p:nvSpPr>
          <p:cNvPr id="3" name="Content Placeholder 2"/>
          <p:cNvSpPr>
            <a:spLocks noGrp="1"/>
          </p:cNvSpPr>
          <p:nvPr>
            <p:ph idx="1"/>
          </p:nvPr>
        </p:nvSpPr>
        <p:spPr>
          <a:xfrm>
            <a:off x="3395385" y="1425540"/>
            <a:ext cx="6345260" cy="3530600"/>
          </a:xfrm>
        </p:spPr>
        <p:txBody>
          <a:bodyPr/>
          <a:lstStyle/>
          <a:p>
            <a:pPr>
              <a:lnSpc>
                <a:spcPct val="150000"/>
              </a:lnSpc>
              <a:buFont typeface="Wingdings" panose="05000000000000000000" pitchFamily="2" charset="2"/>
              <a:buChar char="Ø"/>
            </a:pPr>
            <a:r>
              <a:rPr lang="en-GB" sz="2800" dirty="0"/>
              <a:t>What is fraud?</a:t>
            </a:r>
          </a:p>
          <a:p>
            <a:pPr>
              <a:lnSpc>
                <a:spcPct val="150000"/>
              </a:lnSpc>
              <a:buFont typeface="Wingdings" panose="05000000000000000000" pitchFamily="2" charset="2"/>
              <a:buChar char="Ø"/>
            </a:pPr>
            <a:r>
              <a:rPr lang="en-GB" sz="2800" dirty="0"/>
              <a:t>What is identity theft?</a:t>
            </a:r>
          </a:p>
          <a:p>
            <a:pPr>
              <a:lnSpc>
                <a:spcPct val="150000"/>
              </a:lnSpc>
              <a:buFont typeface="Wingdings" panose="05000000000000000000" pitchFamily="2" charset="2"/>
              <a:buChar char="Ø"/>
            </a:pPr>
            <a:r>
              <a:rPr lang="en-GB" sz="2800" dirty="0"/>
              <a:t>What happens and what can you do?</a:t>
            </a:r>
          </a:p>
          <a:p>
            <a:pPr>
              <a:lnSpc>
                <a:spcPct val="150000"/>
              </a:lnSpc>
              <a:buFont typeface="Wingdings" panose="05000000000000000000" pitchFamily="2" charset="2"/>
              <a:buChar char="Ø"/>
            </a:pPr>
            <a:r>
              <a:rPr lang="en-GB" sz="2800" dirty="0"/>
              <a:t>Our company’s anti-fraud policy</a:t>
            </a:r>
          </a:p>
        </p:txBody>
      </p:sp>
    </p:spTree>
    <p:extLst>
      <p:ext uri="{BB962C8B-B14F-4D97-AF65-F5344CB8AC3E}">
        <p14:creationId xmlns:p14="http://schemas.microsoft.com/office/powerpoint/2010/main" val="4111766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4251" y="343113"/>
            <a:ext cx="3774123" cy="731558"/>
          </a:xfrm>
        </p:spPr>
        <p:txBody>
          <a:bodyPr/>
          <a:lstStyle/>
          <a:p>
            <a:pPr algn="ctr"/>
            <a:r>
              <a:rPr lang="en-GB" sz="4000" dirty="0"/>
              <a:t>What is fraud?</a:t>
            </a:r>
            <a:endParaRPr lang="en-US" sz="4000" dirty="0"/>
          </a:p>
        </p:txBody>
      </p:sp>
      <p:sp>
        <p:nvSpPr>
          <p:cNvPr id="3" name="Content Placeholder 2"/>
          <p:cNvSpPr>
            <a:spLocks noGrp="1"/>
          </p:cNvSpPr>
          <p:nvPr>
            <p:ph idx="1"/>
          </p:nvPr>
        </p:nvSpPr>
        <p:spPr>
          <a:xfrm>
            <a:off x="2503704" y="1465192"/>
            <a:ext cx="9044006" cy="2706361"/>
          </a:xfrm>
        </p:spPr>
        <p:txBody>
          <a:bodyPr/>
          <a:lstStyle/>
          <a:p>
            <a:pPr marL="0" indent="0">
              <a:lnSpc>
                <a:spcPct val="150000"/>
              </a:lnSpc>
              <a:buNone/>
            </a:pPr>
            <a:r>
              <a:rPr lang="en-GB" sz="2800" i="1" dirty="0"/>
              <a:t>"Dishonest representation, failure to disclose information or abuse of position that is intended for making a gain for oneself or another, or causing a loss to another or exposing another to a risk of loss"</a:t>
            </a:r>
            <a:endParaRPr lang="en-US" sz="2800" i="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076" y="4308521"/>
            <a:ext cx="2560320" cy="19202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0506" y="4582841"/>
            <a:ext cx="3291840" cy="1645920"/>
          </a:xfrm>
          <a:prstGeom prst="rect">
            <a:avLst/>
          </a:prstGeom>
        </p:spPr>
      </p:pic>
    </p:spTree>
    <p:extLst>
      <p:ext uri="{BB962C8B-B14F-4D97-AF65-F5344CB8AC3E}">
        <p14:creationId xmlns:p14="http://schemas.microsoft.com/office/powerpoint/2010/main" val="12384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837" y="357385"/>
            <a:ext cx="5120037" cy="731558"/>
          </a:xfrm>
        </p:spPr>
        <p:txBody>
          <a:bodyPr/>
          <a:lstStyle/>
          <a:p>
            <a:pPr algn="ctr"/>
            <a:r>
              <a:rPr lang="en-GB" sz="4000" dirty="0"/>
              <a:t>What is identity theft?</a:t>
            </a:r>
            <a:endParaRPr lang="en-US" sz="4000" dirty="0"/>
          </a:p>
        </p:txBody>
      </p:sp>
      <p:sp>
        <p:nvSpPr>
          <p:cNvPr id="3" name="Content Placeholder 2"/>
          <p:cNvSpPr>
            <a:spLocks noGrp="1"/>
          </p:cNvSpPr>
          <p:nvPr>
            <p:ph idx="1"/>
          </p:nvPr>
        </p:nvSpPr>
        <p:spPr>
          <a:xfrm>
            <a:off x="2965705" y="1495770"/>
            <a:ext cx="8304711" cy="2028266"/>
          </a:xfrm>
        </p:spPr>
        <p:txBody>
          <a:bodyPr>
            <a:normAutofit/>
          </a:bodyPr>
          <a:lstStyle/>
          <a:p>
            <a:pPr marL="0" indent="0">
              <a:lnSpc>
                <a:spcPct val="150000"/>
              </a:lnSpc>
              <a:buNone/>
            </a:pPr>
            <a:r>
              <a:rPr lang="en-GB" sz="2800" i="1" dirty="0"/>
              <a:t>When fraudsters have enough personal information about someone (e.g. name, date of birth, address) to impersonate them</a:t>
            </a:r>
          </a:p>
        </p:txBody>
      </p:sp>
      <p:sp>
        <p:nvSpPr>
          <p:cNvPr id="4" name="Oval 3"/>
          <p:cNvSpPr/>
          <p:nvPr/>
        </p:nvSpPr>
        <p:spPr bwMode="auto">
          <a:xfrm>
            <a:off x="1594105" y="4171306"/>
            <a:ext cx="2743200" cy="1920240"/>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mn-lt"/>
              </a:rPr>
              <a:t>Rose by 57% in 2016</a:t>
            </a:r>
          </a:p>
          <a:p>
            <a:pPr marL="0" marR="0" indent="0" algn="ctr" defTabSz="914400" rtl="0" eaLnBrk="0" fontAlgn="base" latinLnBrk="0" hangingPunct="0">
              <a:lnSpc>
                <a:spcPct val="100000"/>
              </a:lnSpc>
              <a:spcBef>
                <a:spcPct val="0"/>
              </a:spcBef>
              <a:spcAft>
                <a:spcPct val="0"/>
              </a:spcAft>
              <a:buClrTx/>
              <a:buSzTx/>
              <a:buFontTx/>
              <a:buNone/>
              <a:tabLst/>
            </a:pPr>
            <a:r>
              <a:rPr lang="en-US" sz="2200" i="1" dirty="0">
                <a:latin typeface="+mn-lt"/>
              </a:rPr>
              <a:t>(Source: BBC website)</a:t>
            </a:r>
            <a:endParaRPr kumimoji="0" lang="en-US" sz="2200" b="0" i="1" u="none" strike="noStrike" cap="none" normalizeH="0" baseline="0" dirty="0">
              <a:ln>
                <a:noFill/>
              </a:ln>
              <a:solidFill>
                <a:schemeClr val="tx1"/>
              </a:solidFill>
              <a:effectLst/>
              <a:latin typeface="+mn-lt"/>
            </a:endParaRPr>
          </a:p>
        </p:txBody>
      </p:sp>
      <p:sp>
        <p:nvSpPr>
          <p:cNvPr id="5" name="Oval 4"/>
          <p:cNvSpPr/>
          <p:nvPr/>
        </p:nvSpPr>
        <p:spPr bwMode="auto">
          <a:xfrm>
            <a:off x="5159255" y="4171307"/>
            <a:ext cx="2743200" cy="1920240"/>
          </a:xfrm>
          <a:prstGeom prst="ellipse">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mn-lt"/>
              </a:rPr>
              <a:t>148,000 victims in the UK in</a:t>
            </a:r>
            <a:r>
              <a:rPr kumimoji="0" lang="en-US" sz="2200" b="0" i="0" u="none" strike="noStrike" cap="none" normalizeH="0" dirty="0">
                <a:ln>
                  <a:noFill/>
                </a:ln>
                <a:solidFill>
                  <a:schemeClr val="tx1"/>
                </a:solidFill>
                <a:effectLst/>
                <a:latin typeface="+mn-lt"/>
              </a:rPr>
              <a:t> 2015</a:t>
            </a:r>
            <a:endParaRPr kumimoji="0" lang="en-US" sz="2200" b="0" i="0" u="none" strike="noStrike" cap="none" normalizeH="0" baseline="0" dirty="0">
              <a:ln>
                <a:noFill/>
              </a:ln>
              <a:solidFill>
                <a:schemeClr val="tx1"/>
              </a:solidFill>
              <a:effectLst/>
              <a:latin typeface="+mn-lt"/>
            </a:endParaRPr>
          </a:p>
        </p:txBody>
      </p:sp>
      <p:sp>
        <p:nvSpPr>
          <p:cNvPr id="9" name="Oval 8"/>
          <p:cNvSpPr/>
          <p:nvPr/>
        </p:nvSpPr>
        <p:spPr bwMode="auto">
          <a:xfrm>
            <a:off x="8724405" y="4171307"/>
            <a:ext cx="2743200" cy="1920240"/>
          </a:xfrm>
          <a:prstGeom prst="ellipse">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mn-lt"/>
              </a:rPr>
              <a:t>Accounts for </a:t>
            </a:r>
            <a:r>
              <a:rPr kumimoji="0" lang="en-US" sz="2800" b="1" i="0" u="none" strike="noStrike" cap="none" normalizeH="0" baseline="0" dirty="0">
                <a:ln>
                  <a:noFill/>
                </a:ln>
                <a:solidFill>
                  <a:schemeClr val="tx1"/>
                </a:solidFill>
                <a:effectLst/>
                <a:latin typeface="+mn-lt"/>
              </a:rPr>
              <a:t>41%</a:t>
            </a:r>
            <a:r>
              <a:rPr lang="en-US" sz="2000" dirty="0">
                <a:latin typeface="+mn-lt"/>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mn-lt"/>
              </a:rPr>
              <a:t>of all fraud</a:t>
            </a:r>
          </a:p>
        </p:txBody>
      </p:sp>
    </p:spTree>
    <p:extLst>
      <p:ext uri="{BB962C8B-B14F-4D97-AF65-F5344CB8AC3E}">
        <p14:creationId xmlns:p14="http://schemas.microsoft.com/office/powerpoint/2010/main" val="331291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80">
                                          <p:stCondLst>
                                            <p:cond delay="0"/>
                                          </p:stCondLst>
                                        </p:cTn>
                                        <p:tgtEl>
                                          <p:spTgt spid="4"/>
                                        </p:tgtEl>
                                      </p:cBhvr>
                                    </p:animEffect>
                                    <p:anim calcmode="lin" valueType="num">
                                      <p:cBhvr>
                                        <p:cTn id="1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gtEl>
                                      </p:cBhvr>
                                      <p:to x="100000" y="60000"/>
                                    </p:animScale>
                                    <p:animScale>
                                      <p:cBhvr>
                                        <p:cTn id="21" dur="166" decel="50000">
                                          <p:stCondLst>
                                            <p:cond delay="676"/>
                                          </p:stCondLst>
                                        </p:cTn>
                                        <p:tgtEl>
                                          <p:spTgt spid="4"/>
                                        </p:tgtEl>
                                      </p:cBhvr>
                                      <p:to x="100000" y="100000"/>
                                    </p:animScale>
                                    <p:animScale>
                                      <p:cBhvr>
                                        <p:cTn id="22" dur="26">
                                          <p:stCondLst>
                                            <p:cond delay="1312"/>
                                          </p:stCondLst>
                                        </p:cTn>
                                        <p:tgtEl>
                                          <p:spTgt spid="4"/>
                                        </p:tgtEl>
                                      </p:cBhvr>
                                      <p:to x="100000" y="80000"/>
                                    </p:animScale>
                                    <p:animScale>
                                      <p:cBhvr>
                                        <p:cTn id="23" dur="166" decel="50000">
                                          <p:stCondLst>
                                            <p:cond delay="1338"/>
                                          </p:stCondLst>
                                        </p:cTn>
                                        <p:tgtEl>
                                          <p:spTgt spid="4"/>
                                        </p:tgtEl>
                                      </p:cBhvr>
                                      <p:to x="100000" y="100000"/>
                                    </p:animScale>
                                    <p:animScale>
                                      <p:cBhvr>
                                        <p:cTn id="24" dur="26">
                                          <p:stCondLst>
                                            <p:cond delay="1642"/>
                                          </p:stCondLst>
                                        </p:cTn>
                                        <p:tgtEl>
                                          <p:spTgt spid="4"/>
                                        </p:tgtEl>
                                      </p:cBhvr>
                                      <p:to x="100000" y="90000"/>
                                    </p:animScale>
                                    <p:animScale>
                                      <p:cBhvr>
                                        <p:cTn id="25" dur="166" decel="50000">
                                          <p:stCondLst>
                                            <p:cond delay="1668"/>
                                          </p:stCondLst>
                                        </p:cTn>
                                        <p:tgtEl>
                                          <p:spTgt spid="4"/>
                                        </p:tgtEl>
                                      </p:cBhvr>
                                      <p:to x="100000" y="100000"/>
                                    </p:animScale>
                                    <p:animScale>
                                      <p:cBhvr>
                                        <p:cTn id="26" dur="26">
                                          <p:stCondLst>
                                            <p:cond delay="1808"/>
                                          </p:stCondLst>
                                        </p:cTn>
                                        <p:tgtEl>
                                          <p:spTgt spid="4"/>
                                        </p:tgtEl>
                                      </p:cBhvr>
                                      <p:to x="100000" y="95000"/>
                                    </p:animScale>
                                    <p:animScale>
                                      <p:cBhvr>
                                        <p:cTn id="27" dur="166" decel="50000">
                                          <p:stCondLst>
                                            <p:cond delay="1834"/>
                                          </p:stCondLst>
                                        </p:cTn>
                                        <p:tgtEl>
                                          <p:spTgt spid="4"/>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80">
                                          <p:stCondLst>
                                            <p:cond delay="0"/>
                                          </p:stCondLst>
                                        </p:cTn>
                                        <p:tgtEl>
                                          <p:spTgt spid="5"/>
                                        </p:tgtEl>
                                      </p:cBhvr>
                                    </p:animEffect>
                                    <p:anim calcmode="lin" valueType="num">
                                      <p:cBhvr>
                                        <p:cTn id="3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8" dur="26">
                                          <p:stCondLst>
                                            <p:cond delay="650"/>
                                          </p:stCondLst>
                                        </p:cTn>
                                        <p:tgtEl>
                                          <p:spTgt spid="5"/>
                                        </p:tgtEl>
                                      </p:cBhvr>
                                      <p:to x="100000" y="60000"/>
                                    </p:animScale>
                                    <p:animScale>
                                      <p:cBhvr>
                                        <p:cTn id="39" dur="166" decel="50000">
                                          <p:stCondLst>
                                            <p:cond delay="676"/>
                                          </p:stCondLst>
                                        </p:cTn>
                                        <p:tgtEl>
                                          <p:spTgt spid="5"/>
                                        </p:tgtEl>
                                      </p:cBhvr>
                                      <p:to x="100000" y="100000"/>
                                    </p:animScale>
                                    <p:animScale>
                                      <p:cBhvr>
                                        <p:cTn id="40" dur="26">
                                          <p:stCondLst>
                                            <p:cond delay="1312"/>
                                          </p:stCondLst>
                                        </p:cTn>
                                        <p:tgtEl>
                                          <p:spTgt spid="5"/>
                                        </p:tgtEl>
                                      </p:cBhvr>
                                      <p:to x="100000" y="80000"/>
                                    </p:animScale>
                                    <p:animScale>
                                      <p:cBhvr>
                                        <p:cTn id="41" dur="166" decel="50000">
                                          <p:stCondLst>
                                            <p:cond delay="1338"/>
                                          </p:stCondLst>
                                        </p:cTn>
                                        <p:tgtEl>
                                          <p:spTgt spid="5"/>
                                        </p:tgtEl>
                                      </p:cBhvr>
                                      <p:to x="100000" y="100000"/>
                                    </p:animScale>
                                    <p:animScale>
                                      <p:cBhvr>
                                        <p:cTn id="42" dur="26">
                                          <p:stCondLst>
                                            <p:cond delay="1642"/>
                                          </p:stCondLst>
                                        </p:cTn>
                                        <p:tgtEl>
                                          <p:spTgt spid="5"/>
                                        </p:tgtEl>
                                      </p:cBhvr>
                                      <p:to x="100000" y="90000"/>
                                    </p:animScale>
                                    <p:animScale>
                                      <p:cBhvr>
                                        <p:cTn id="43" dur="166" decel="50000">
                                          <p:stCondLst>
                                            <p:cond delay="1668"/>
                                          </p:stCondLst>
                                        </p:cTn>
                                        <p:tgtEl>
                                          <p:spTgt spid="5"/>
                                        </p:tgtEl>
                                      </p:cBhvr>
                                      <p:to x="100000" y="100000"/>
                                    </p:animScale>
                                    <p:animScale>
                                      <p:cBhvr>
                                        <p:cTn id="44" dur="26">
                                          <p:stCondLst>
                                            <p:cond delay="1808"/>
                                          </p:stCondLst>
                                        </p:cTn>
                                        <p:tgtEl>
                                          <p:spTgt spid="5"/>
                                        </p:tgtEl>
                                      </p:cBhvr>
                                      <p:to x="100000" y="95000"/>
                                    </p:animScale>
                                    <p:animScale>
                                      <p:cBhvr>
                                        <p:cTn id="45" dur="166" decel="50000">
                                          <p:stCondLst>
                                            <p:cond delay="1834"/>
                                          </p:stCondLst>
                                        </p:cTn>
                                        <p:tgtEl>
                                          <p:spTgt spid="5"/>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80">
                                          <p:stCondLst>
                                            <p:cond delay="0"/>
                                          </p:stCondLst>
                                        </p:cTn>
                                        <p:tgtEl>
                                          <p:spTgt spid="9"/>
                                        </p:tgtEl>
                                      </p:cBhvr>
                                    </p:animEffect>
                                    <p:anim calcmode="lin" valueType="num">
                                      <p:cBhvr>
                                        <p:cTn id="5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6" dur="26">
                                          <p:stCondLst>
                                            <p:cond delay="650"/>
                                          </p:stCondLst>
                                        </p:cTn>
                                        <p:tgtEl>
                                          <p:spTgt spid="9"/>
                                        </p:tgtEl>
                                      </p:cBhvr>
                                      <p:to x="100000" y="60000"/>
                                    </p:animScale>
                                    <p:animScale>
                                      <p:cBhvr>
                                        <p:cTn id="57" dur="166" decel="50000">
                                          <p:stCondLst>
                                            <p:cond delay="676"/>
                                          </p:stCondLst>
                                        </p:cTn>
                                        <p:tgtEl>
                                          <p:spTgt spid="9"/>
                                        </p:tgtEl>
                                      </p:cBhvr>
                                      <p:to x="100000" y="100000"/>
                                    </p:animScale>
                                    <p:animScale>
                                      <p:cBhvr>
                                        <p:cTn id="58" dur="26">
                                          <p:stCondLst>
                                            <p:cond delay="1312"/>
                                          </p:stCondLst>
                                        </p:cTn>
                                        <p:tgtEl>
                                          <p:spTgt spid="9"/>
                                        </p:tgtEl>
                                      </p:cBhvr>
                                      <p:to x="100000" y="80000"/>
                                    </p:animScale>
                                    <p:animScale>
                                      <p:cBhvr>
                                        <p:cTn id="59" dur="166" decel="50000">
                                          <p:stCondLst>
                                            <p:cond delay="1338"/>
                                          </p:stCondLst>
                                        </p:cTn>
                                        <p:tgtEl>
                                          <p:spTgt spid="9"/>
                                        </p:tgtEl>
                                      </p:cBhvr>
                                      <p:to x="100000" y="100000"/>
                                    </p:animScale>
                                    <p:animScale>
                                      <p:cBhvr>
                                        <p:cTn id="60" dur="26">
                                          <p:stCondLst>
                                            <p:cond delay="1642"/>
                                          </p:stCondLst>
                                        </p:cTn>
                                        <p:tgtEl>
                                          <p:spTgt spid="9"/>
                                        </p:tgtEl>
                                      </p:cBhvr>
                                      <p:to x="100000" y="90000"/>
                                    </p:animScale>
                                    <p:animScale>
                                      <p:cBhvr>
                                        <p:cTn id="61" dur="166" decel="50000">
                                          <p:stCondLst>
                                            <p:cond delay="1668"/>
                                          </p:stCondLst>
                                        </p:cTn>
                                        <p:tgtEl>
                                          <p:spTgt spid="9"/>
                                        </p:tgtEl>
                                      </p:cBhvr>
                                      <p:to x="100000" y="100000"/>
                                    </p:animScale>
                                    <p:animScale>
                                      <p:cBhvr>
                                        <p:cTn id="62" dur="26">
                                          <p:stCondLst>
                                            <p:cond delay="1808"/>
                                          </p:stCondLst>
                                        </p:cTn>
                                        <p:tgtEl>
                                          <p:spTgt spid="9"/>
                                        </p:tgtEl>
                                      </p:cBhvr>
                                      <p:to x="100000" y="95000"/>
                                    </p:animScale>
                                    <p:animScale>
                                      <p:cBhvr>
                                        <p:cTn id="6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4369" y="350862"/>
            <a:ext cx="5808406" cy="731558"/>
          </a:xfrm>
        </p:spPr>
        <p:txBody>
          <a:bodyPr/>
          <a:lstStyle/>
          <a:p>
            <a:pPr algn="ctr"/>
            <a:r>
              <a:rPr lang="en-GB" sz="4000" dirty="0"/>
              <a:t>3 types of identity crime</a:t>
            </a:r>
            <a:endParaRPr lang="en-US" sz="4000" dirty="0"/>
          </a:p>
        </p:txBody>
      </p:sp>
      <p:sp>
        <p:nvSpPr>
          <p:cNvPr id="3" name="Content Placeholder 2"/>
          <p:cNvSpPr>
            <a:spLocks noGrp="1"/>
          </p:cNvSpPr>
          <p:nvPr>
            <p:ph idx="1"/>
          </p:nvPr>
        </p:nvSpPr>
        <p:spPr>
          <a:xfrm>
            <a:off x="2894120" y="1619060"/>
            <a:ext cx="3856001" cy="2583071"/>
          </a:xfrm>
        </p:spPr>
        <p:txBody>
          <a:bodyPr/>
          <a:lstStyle/>
          <a:p>
            <a:pPr marL="514350" indent="-514350">
              <a:lnSpc>
                <a:spcPct val="150000"/>
              </a:lnSpc>
              <a:buFont typeface="+mj-lt"/>
              <a:buAutoNum type="arabicPeriod"/>
            </a:pPr>
            <a:r>
              <a:rPr lang="en-GB" sz="3200" dirty="0"/>
              <a:t>Identity theft</a:t>
            </a:r>
          </a:p>
          <a:p>
            <a:pPr marL="514350" indent="-514350">
              <a:lnSpc>
                <a:spcPct val="150000"/>
              </a:lnSpc>
              <a:buFont typeface="+mj-lt"/>
              <a:buAutoNum type="arabicPeriod"/>
            </a:pPr>
            <a:r>
              <a:rPr lang="en-GB" sz="3200" dirty="0"/>
              <a:t>Identity fraud</a:t>
            </a:r>
          </a:p>
          <a:p>
            <a:pPr marL="514350" indent="-514350">
              <a:lnSpc>
                <a:spcPct val="150000"/>
              </a:lnSpc>
              <a:buFont typeface="+mj-lt"/>
              <a:buAutoNum type="arabicPeriod"/>
            </a:pPr>
            <a:r>
              <a:rPr lang="en-GB" sz="3200" dirty="0"/>
              <a:t>Account takeover</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27" y="1619060"/>
            <a:ext cx="2876939" cy="19202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9999" y="4394400"/>
            <a:ext cx="2876938" cy="192024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2016" y="4514143"/>
            <a:ext cx="2620208" cy="1920240"/>
          </a:xfrm>
          <a:prstGeom prst="rect">
            <a:avLst/>
          </a:prstGeom>
        </p:spPr>
      </p:pic>
    </p:spTree>
    <p:extLst>
      <p:ext uri="{BB962C8B-B14F-4D97-AF65-F5344CB8AC3E}">
        <p14:creationId xmlns:p14="http://schemas.microsoft.com/office/powerpoint/2010/main" val="212046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ppt_y"/>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683" y="391960"/>
            <a:ext cx="8715992" cy="731558"/>
          </a:xfrm>
        </p:spPr>
        <p:txBody>
          <a:bodyPr>
            <a:normAutofit/>
          </a:bodyPr>
          <a:lstStyle/>
          <a:p>
            <a:pPr algn="ctr"/>
            <a:r>
              <a:rPr lang="en-GB" sz="4000" dirty="0"/>
              <a:t>You make the call: Is it True or False?</a:t>
            </a:r>
          </a:p>
        </p:txBody>
      </p:sp>
      <p:sp>
        <p:nvSpPr>
          <p:cNvPr id="3" name="Content Placeholder 2"/>
          <p:cNvSpPr>
            <a:spLocks noGrp="1"/>
          </p:cNvSpPr>
          <p:nvPr>
            <p:ph idx="1"/>
          </p:nvPr>
        </p:nvSpPr>
        <p:spPr>
          <a:xfrm>
            <a:off x="2116869" y="1474571"/>
            <a:ext cx="8973620" cy="1783963"/>
          </a:xfrm>
        </p:spPr>
        <p:txBody>
          <a:bodyPr>
            <a:normAutofit/>
          </a:bodyPr>
          <a:lstStyle/>
          <a:p>
            <a:pPr marL="0" indent="0">
              <a:lnSpc>
                <a:spcPct val="150000"/>
              </a:lnSpc>
              <a:buNone/>
            </a:pPr>
            <a:r>
              <a:rPr lang="en-GB" sz="2400" i="1" dirty="0"/>
              <a:t>“They applied for a credit card in my name and bought holidays and luxury goods. When I complained to the card company, they said I was to blame and it wasn’t their problem”</a:t>
            </a:r>
          </a:p>
          <a:p>
            <a:pPr marL="0" indent="0">
              <a:buNone/>
            </a:pPr>
            <a:endParaRPr lang="en-GB" dirty="0"/>
          </a:p>
        </p:txBody>
      </p:sp>
      <p:sp>
        <p:nvSpPr>
          <p:cNvPr id="4" name="TextBox 3"/>
          <p:cNvSpPr txBox="1"/>
          <p:nvPr/>
        </p:nvSpPr>
        <p:spPr>
          <a:xfrm>
            <a:off x="10047275" y="3609588"/>
            <a:ext cx="1828800" cy="369332"/>
          </a:xfrm>
          <a:prstGeom prst="rect">
            <a:avLst/>
          </a:prstGeom>
          <a:noFill/>
        </p:spPr>
        <p:txBody>
          <a:bodyPr wrap="square" rtlCol="0">
            <a:spAutoFit/>
          </a:bodyPr>
          <a:lstStyle/>
          <a:p>
            <a:r>
              <a:rPr lang="en-US" sz="1800" kern="1200" dirty="0">
                <a:solidFill>
                  <a:schemeClr val="tx1"/>
                </a:solidFill>
                <a:latin typeface="+mn-lt"/>
                <a:ea typeface="+mn-ea"/>
                <a:cs typeface="+mn-cs"/>
              </a:rPr>
              <a:t>Switch image pls</a:t>
            </a:r>
          </a:p>
        </p:txBody>
      </p:sp>
      <p:sp>
        <p:nvSpPr>
          <p:cNvPr id="7" name="TextBox 6"/>
          <p:cNvSpPr txBox="1"/>
          <p:nvPr/>
        </p:nvSpPr>
        <p:spPr>
          <a:xfrm>
            <a:off x="6993276" y="5332192"/>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5" name="TextBox 4"/>
          <p:cNvSpPr txBox="1"/>
          <p:nvPr/>
        </p:nvSpPr>
        <p:spPr>
          <a:xfrm>
            <a:off x="5661058" y="3609587"/>
            <a:ext cx="6102852" cy="954107"/>
          </a:xfrm>
          <a:prstGeom prst="rect">
            <a:avLst/>
          </a:prstGeom>
          <a:noFill/>
        </p:spPr>
        <p:txBody>
          <a:bodyPr wrap="square" rtlCol="0">
            <a:spAutoFit/>
          </a:bodyPr>
          <a:lstStyle/>
          <a:p>
            <a:r>
              <a:rPr lang="en-US" sz="2800" b="1" dirty="0">
                <a:solidFill>
                  <a:srgbClr val="FF0000"/>
                </a:solidFill>
                <a:latin typeface="+mn-lt"/>
              </a:rPr>
              <a:t>Individuals are always to blame for identity theft. What do you think?</a:t>
            </a:r>
          </a:p>
        </p:txBody>
      </p:sp>
      <p:sp>
        <p:nvSpPr>
          <p:cNvPr id="8" name="TextBox 7"/>
          <p:cNvSpPr txBox="1"/>
          <p:nvPr/>
        </p:nvSpPr>
        <p:spPr>
          <a:xfrm>
            <a:off x="5661059" y="4691489"/>
            <a:ext cx="1186543" cy="1478418"/>
          </a:xfrm>
          <a:prstGeom prst="rect">
            <a:avLst/>
          </a:prstGeom>
          <a:noFill/>
        </p:spPr>
        <p:txBody>
          <a:bodyPr wrap="none" rtlCol="0">
            <a:spAutoFit/>
          </a:bodyPr>
          <a:lstStyle/>
          <a:p>
            <a:pPr>
              <a:lnSpc>
                <a:spcPct val="150000"/>
              </a:lnSpc>
            </a:pPr>
            <a:r>
              <a:rPr lang="en-US" sz="3200" dirty="0">
                <a:solidFill>
                  <a:schemeClr val="bg1">
                    <a:lumMod val="20000"/>
                    <a:lumOff val="80000"/>
                  </a:schemeClr>
                </a:solidFill>
                <a:latin typeface="+mn-lt"/>
              </a:rPr>
              <a:t>True</a:t>
            </a:r>
          </a:p>
          <a:p>
            <a:pPr>
              <a:lnSpc>
                <a:spcPct val="150000"/>
              </a:lnSpc>
            </a:pPr>
            <a:r>
              <a:rPr lang="en-US" sz="3200" dirty="0">
                <a:solidFill>
                  <a:schemeClr val="bg1">
                    <a:lumMod val="20000"/>
                    <a:lumOff val="80000"/>
                  </a:schemeClr>
                </a:solidFill>
                <a:latin typeface="+mn-lt"/>
              </a:rPr>
              <a:t>False</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678" y="3609587"/>
            <a:ext cx="2560320" cy="2560320"/>
          </a:xfrm>
          <a:prstGeom prst="rect">
            <a:avLst/>
          </a:prstGeom>
        </p:spPr>
      </p:pic>
    </p:spTree>
    <p:extLst>
      <p:ext uri="{BB962C8B-B14F-4D97-AF65-F5344CB8AC3E}">
        <p14:creationId xmlns:p14="http://schemas.microsoft.com/office/powerpoint/2010/main" val="158746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6531" y="443344"/>
            <a:ext cx="8839282" cy="731558"/>
          </a:xfrm>
        </p:spPr>
        <p:txBody>
          <a:bodyPr>
            <a:normAutofit/>
          </a:bodyPr>
          <a:lstStyle/>
          <a:p>
            <a:pPr algn="ctr"/>
            <a:r>
              <a:rPr lang="en-GB" sz="4000" dirty="0"/>
              <a:t>You make the call: Is it True or False?</a:t>
            </a:r>
          </a:p>
        </p:txBody>
      </p:sp>
      <p:sp>
        <p:nvSpPr>
          <p:cNvPr id="3" name="Content Placeholder 2"/>
          <p:cNvSpPr>
            <a:spLocks noGrp="1"/>
          </p:cNvSpPr>
          <p:nvPr>
            <p:ph idx="1"/>
          </p:nvPr>
        </p:nvSpPr>
        <p:spPr>
          <a:xfrm>
            <a:off x="2746562" y="1476386"/>
            <a:ext cx="8059220" cy="1081962"/>
          </a:xfrm>
        </p:spPr>
        <p:txBody>
          <a:bodyPr>
            <a:normAutofit/>
          </a:bodyPr>
          <a:lstStyle/>
          <a:p>
            <a:pPr marL="0" indent="0">
              <a:buNone/>
            </a:pPr>
            <a:r>
              <a:rPr lang="en-GB" sz="2800" i="1" dirty="0"/>
              <a:t>“It’s a victimless crime – I mean, no-one actually gets hurt, do they?”</a:t>
            </a:r>
          </a:p>
        </p:txBody>
      </p:sp>
      <p:sp>
        <p:nvSpPr>
          <p:cNvPr id="4" name="TextBox 3"/>
          <p:cNvSpPr txBox="1"/>
          <p:nvPr/>
        </p:nvSpPr>
        <p:spPr>
          <a:xfrm>
            <a:off x="10047275" y="3609588"/>
            <a:ext cx="1828800" cy="923330"/>
          </a:xfrm>
          <a:prstGeom prst="rect">
            <a:avLst/>
          </a:prstGeom>
          <a:noFill/>
        </p:spPr>
        <p:txBody>
          <a:bodyPr wrap="square" rtlCol="0">
            <a:spAutoFit/>
          </a:bodyPr>
          <a:lstStyle/>
          <a:p>
            <a:r>
              <a:rPr lang="en-US" sz="1800" kern="1200" dirty="0">
                <a:solidFill>
                  <a:schemeClr val="tx1"/>
                </a:solidFill>
                <a:latin typeface="+mn-lt"/>
                <a:ea typeface="+mn-ea"/>
                <a:cs typeface="+mn-cs"/>
              </a:rPr>
              <a:t>Switch image to male/minority pls</a:t>
            </a:r>
          </a:p>
        </p:txBody>
      </p:sp>
      <p:sp>
        <p:nvSpPr>
          <p:cNvPr id="7" name="TextBox 6"/>
          <p:cNvSpPr txBox="1"/>
          <p:nvPr/>
        </p:nvSpPr>
        <p:spPr>
          <a:xfrm>
            <a:off x="7578904" y="4687030"/>
            <a:ext cx="849913" cy="1107996"/>
          </a:xfrm>
          <a:prstGeom prst="rect">
            <a:avLst/>
          </a:prstGeom>
          <a:noFill/>
        </p:spPr>
        <p:txBody>
          <a:bodyPr wrap="none" rtlCol="0">
            <a:spAutoFit/>
          </a:bodyPr>
          <a:lstStyle/>
          <a:p>
            <a:r>
              <a:rPr lang="en-GB" sz="6600" dirty="0">
                <a:solidFill>
                  <a:srgbClr val="00B050"/>
                </a:solidFill>
                <a:sym typeface="Wingdings"/>
              </a:rPr>
              <a:t></a:t>
            </a:r>
            <a:endParaRPr lang="en-GB" dirty="0">
              <a:solidFill>
                <a:srgbClr val="00B050"/>
              </a:solidFill>
            </a:endParaRPr>
          </a:p>
        </p:txBody>
      </p:sp>
      <p:sp>
        <p:nvSpPr>
          <p:cNvPr id="5" name="TextBox 4"/>
          <p:cNvSpPr txBox="1"/>
          <p:nvPr/>
        </p:nvSpPr>
        <p:spPr>
          <a:xfrm>
            <a:off x="6182901" y="3161317"/>
            <a:ext cx="3983783" cy="584775"/>
          </a:xfrm>
          <a:prstGeom prst="rect">
            <a:avLst/>
          </a:prstGeom>
          <a:noFill/>
        </p:spPr>
        <p:txBody>
          <a:bodyPr wrap="none" rtlCol="0">
            <a:spAutoFit/>
          </a:bodyPr>
          <a:lstStyle/>
          <a:p>
            <a:r>
              <a:rPr lang="en-US" sz="3200" b="1" dirty="0">
                <a:solidFill>
                  <a:srgbClr val="FF0000"/>
                </a:solidFill>
                <a:latin typeface="+mn-lt"/>
              </a:rPr>
              <a:t>What do you think?</a:t>
            </a:r>
          </a:p>
        </p:txBody>
      </p:sp>
      <p:sp>
        <p:nvSpPr>
          <p:cNvPr id="9" name="TextBox 8"/>
          <p:cNvSpPr txBox="1"/>
          <p:nvPr/>
        </p:nvSpPr>
        <p:spPr>
          <a:xfrm>
            <a:off x="6182901" y="4071253"/>
            <a:ext cx="1186543" cy="1478418"/>
          </a:xfrm>
          <a:prstGeom prst="rect">
            <a:avLst/>
          </a:prstGeom>
          <a:noFill/>
        </p:spPr>
        <p:txBody>
          <a:bodyPr wrap="none" rtlCol="0">
            <a:spAutoFit/>
          </a:bodyPr>
          <a:lstStyle/>
          <a:p>
            <a:pPr>
              <a:lnSpc>
                <a:spcPct val="150000"/>
              </a:lnSpc>
            </a:pPr>
            <a:r>
              <a:rPr lang="en-US" sz="3200" dirty="0">
                <a:solidFill>
                  <a:srgbClr val="FFFFFF"/>
                </a:solidFill>
                <a:latin typeface="+mn-lt"/>
              </a:rPr>
              <a:t>True</a:t>
            </a:r>
          </a:p>
          <a:p>
            <a:pPr>
              <a:lnSpc>
                <a:spcPct val="150000"/>
              </a:lnSpc>
            </a:pPr>
            <a:r>
              <a:rPr lang="en-US" sz="3200" dirty="0">
                <a:solidFill>
                  <a:srgbClr val="FFFFFF"/>
                </a:solidFill>
                <a:latin typeface="+mn-lt"/>
              </a:rPr>
              <a:t>False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177" y="3161317"/>
            <a:ext cx="2743200" cy="2743200"/>
          </a:xfrm>
          <a:prstGeom prst="rect">
            <a:avLst/>
          </a:prstGeom>
        </p:spPr>
      </p:pic>
    </p:spTree>
    <p:extLst>
      <p:ext uri="{BB962C8B-B14F-4D97-AF65-F5344CB8AC3E}">
        <p14:creationId xmlns:p14="http://schemas.microsoft.com/office/powerpoint/2010/main" val="124235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6054" y="448334"/>
            <a:ext cx="5202230" cy="731558"/>
          </a:xfrm>
        </p:spPr>
        <p:txBody>
          <a:bodyPr>
            <a:normAutofit/>
          </a:bodyPr>
          <a:lstStyle/>
          <a:p>
            <a:pPr algn="ctr"/>
            <a:r>
              <a:rPr lang="en-GB" sz="4000" dirty="0"/>
              <a:t>How does it happen?</a:t>
            </a:r>
          </a:p>
        </p:txBody>
      </p:sp>
      <p:sp>
        <p:nvSpPr>
          <p:cNvPr id="3" name="Content Placeholder 2"/>
          <p:cNvSpPr>
            <a:spLocks noGrp="1"/>
          </p:cNvSpPr>
          <p:nvPr>
            <p:ph idx="1"/>
          </p:nvPr>
        </p:nvSpPr>
        <p:spPr>
          <a:xfrm>
            <a:off x="2954121" y="1425131"/>
            <a:ext cx="8486096" cy="1144689"/>
          </a:xfrm>
        </p:spPr>
        <p:txBody>
          <a:bodyPr>
            <a:normAutofit/>
          </a:bodyPr>
          <a:lstStyle/>
          <a:p>
            <a:pPr marL="0" indent="0">
              <a:buNone/>
            </a:pPr>
            <a:r>
              <a:rPr lang="en-GB" sz="2800" dirty="0"/>
              <a:t>Fraudsters use different methods to steal someone’s identity:</a:t>
            </a:r>
          </a:p>
        </p:txBody>
      </p:sp>
      <p:sp>
        <p:nvSpPr>
          <p:cNvPr id="4" name="TextBox 3"/>
          <p:cNvSpPr txBox="1"/>
          <p:nvPr/>
        </p:nvSpPr>
        <p:spPr>
          <a:xfrm>
            <a:off x="2229850" y="2902346"/>
            <a:ext cx="3304615" cy="830997"/>
          </a:xfrm>
          <a:prstGeom prst="rect">
            <a:avLst/>
          </a:prstGeom>
          <a:noFill/>
        </p:spPr>
        <p:txBody>
          <a:bodyPr wrap="square" rtlCol="0">
            <a:spAutoFit/>
          </a:bodyPr>
          <a:lstStyle/>
          <a:p>
            <a:pPr marL="457200" indent="-457200">
              <a:buFont typeface="+mj-lt"/>
              <a:buAutoNum type="arabicPeriod"/>
            </a:pPr>
            <a:r>
              <a:rPr lang="en-US" dirty="0">
                <a:solidFill>
                  <a:srgbClr val="FFFFFF"/>
                </a:solidFill>
                <a:latin typeface="+mn-lt"/>
              </a:rPr>
              <a:t>Phishing, </a:t>
            </a:r>
            <a:r>
              <a:rPr lang="en-US" dirty="0" err="1">
                <a:solidFill>
                  <a:srgbClr val="FFFFFF"/>
                </a:solidFill>
                <a:latin typeface="+mn-lt"/>
              </a:rPr>
              <a:t>smishing</a:t>
            </a:r>
            <a:r>
              <a:rPr lang="en-US" dirty="0">
                <a:solidFill>
                  <a:srgbClr val="FFFFFF"/>
                </a:solidFill>
                <a:latin typeface="+mn-lt"/>
              </a:rPr>
              <a:t> or vishing</a:t>
            </a:r>
          </a:p>
        </p:txBody>
      </p:sp>
      <p:sp>
        <p:nvSpPr>
          <p:cNvPr id="5" name="TextBox 4"/>
          <p:cNvSpPr txBox="1"/>
          <p:nvPr/>
        </p:nvSpPr>
        <p:spPr>
          <a:xfrm>
            <a:off x="6291312" y="2902346"/>
            <a:ext cx="1811714" cy="461665"/>
          </a:xfrm>
          <a:prstGeom prst="rect">
            <a:avLst/>
          </a:prstGeom>
          <a:noFill/>
        </p:spPr>
        <p:txBody>
          <a:bodyPr wrap="none" rtlCol="0">
            <a:spAutoFit/>
          </a:bodyPr>
          <a:lstStyle/>
          <a:p>
            <a:pPr marL="457200" indent="-457200">
              <a:buFont typeface="+mj-lt"/>
              <a:buAutoNum type="arabicPeriod" startAt="2"/>
            </a:pPr>
            <a:r>
              <a:rPr lang="en-US" dirty="0">
                <a:solidFill>
                  <a:srgbClr val="FFFFFF"/>
                </a:solidFill>
                <a:latin typeface="+mn-lt"/>
              </a:rPr>
              <a:t>Malware</a:t>
            </a:r>
          </a:p>
        </p:txBody>
      </p:sp>
      <p:sp>
        <p:nvSpPr>
          <p:cNvPr id="6" name="TextBox 5"/>
          <p:cNvSpPr txBox="1"/>
          <p:nvPr/>
        </p:nvSpPr>
        <p:spPr>
          <a:xfrm>
            <a:off x="8859873" y="2902346"/>
            <a:ext cx="2872902" cy="461665"/>
          </a:xfrm>
          <a:prstGeom prst="rect">
            <a:avLst/>
          </a:prstGeom>
          <a:noFill/>
        </p:spPr>
        <p:txBody>
          <a:bodyPr wrap="none" rtlCol="0">
            <a:spAutoFit/>
          </a:bodyPr>
          <a:lstStyle/>
          <a:p>
            <a:pPr marL="457200" indent="-457200">
              <a:buFont typeface="+mj-lt"/>
              <a:buAutoNum type="arabicPeriod" startAt="3"/>
            </a:pPr>
            <a:r>
              <a:rPr lang="en-US" dirty="0">
                <a:solidFill>
                  <a:srgbClr val="FFFFFF"/>
                </a:solidFill>
                <a:latin typeface="+mn-lt"/>
              </a:rPr>
              <a:t>Dumpster diving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597" y="4029062"/>
            <a:ext cx="2103120" cy="140499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4169" y="4029062"/>
            <a:ext cx="2286000" cy="126903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0621" y="4029062"/>
            <a:ext cx="2103120" cy="1402782"/>
          </a:xfrm>
          <a:prstGeom prst="rect">
            <a:avLst/>
          </a:prstGeom>
        </p:spPr>
      </p:pic>
    </p:spTree>
    <p:extLst>
      <p:ext uri="{BB962C8B-B14F-4D97-AF65-F5344CB8AC3E}">
        <p14:creationId xmlns:p14="http://schemas.microsoft.com/office/powerpoint/2010/main" val="669545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otolia_48155209_8x6_DG.jpg"/>
          <p:cNvPicPr>
            <a:picLocks noChangeAspect="1"/>
          </p:cNvPicPr>
          <p:nvPr/>
        </p:nvPicPr>
        <p:blipFill>
          <a:blip r:embed="rId3" cstate="print">
            <a:duotone>
              <a:schemeClr val="bg2">
                <a:shade val="45000"/>
                <a:satMod val="135000"/>
              </a:schemeClr>
              <a:prstClr val="white"/>
            </a:duotone>
          </a:blip>
          <a:stretch>
            <a:fillRect/>
          </a:stretch>
        </p:blipFill>
        <p:spPr>
          <a:xfrm>
            <a:off x="2160998" y="1371600"/>
            <a:ext cx="9144000" cy="5486400"/>
          </a:xfrm>
          <a:prstGeom prst="rect">
            <a:avLst/>
          </a:prstGeom>
        </p:spPr>
      </p:pic>
      <p:sp>
        <p:nvSpPr>
          <p:cNvPr id="2" name="Title 1"/>
          <p:cNvSpPr>
            <a:spLocks noGrp="1"/>
          </p:cNvSpPr>
          <p:nvPr>
            <p:ph type="title"/>
          </p:nvPr>
        </p:nvSpPr>
        <p:spPr>
          <a:xfrm>
            <a:off x="4224350" y="543041"/>
            <a:ext cx="5017296" cy="731558"/>
          </a:xfrm>
        </p:spPr>
        <p:txBody>
          <a:bodyPr/>
          <a:lstStyle/>
          <a:p>
            <a:pPr algn="ctr"/>
            <a:r>
              <a:rPr lang="en-GB" sz="4000" dirty="0"/>
              <a:t>When it goes wrong</a:t>
            </a:r>
          </a:p>
        </p:txBody>
      </p:sp>
      <p:sp>
        <p:nvSpPr>
          <p:cNvPr id="4" name="Rectangle 3"/>
          <p:cNvSpPr/>
          <p:nvPr/>
        </p:nvSpPr>
        <p:spPr>
          <a:xfrm>
            <a:off x="3587352" y="1909156"/>
            <a:ext cx="2743200" cy="201168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Scammer posed as celebrity to defraud Santander of £120,000</a:t>
            </a:r>
          </a:p>
        </p:txBody>
      </p:sp>
      <p:sp>
        <p:nvSpPr>
          <p:cNvPr id="6" name="Rectangle 5"/>
          <p:cNvSpPr/>
          <p:nvPr/>
        </p:nvSpPr>
        <p:spPr>
          <a:xfrm>
            <a:off x="7446175" y="1909156"/>
            <a:ext cx="2743200" cy="2011680"/>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PlayStation users fear identity theft after hack</a:t>
            </a:r>
          </a:p>
        </p:txBody>
      </p:sp>
      <p:sp>
        <p:nvSpPr>
          <p:cNvPr id="8" name="Rectangle 7"/>
          <p:cNvSpPr/>
          <p:nvPr/>
        </p:nvSpPr>
        <p:spPr>
          <a:xfrm>
            <a:off x="7446175" y="4458391"/>
            <a:ext cx="2743200" cy="201168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T-Mobile loses data of 15m customers in Experian hack</a:t>
            </a:r>
          </a:p>
        </p:txBody>
      </p:sp>
      <p:sp>
        <p:nvSpPr>
          <p:cNvPr id="9" name="Rectangle 8"/>
          <p:cNvSpPr/>
          <p:nvPr/>
        </p:nvSpPr>
        <p:spPr>
          <a:xfrm>
            <a:off x="3587352" y="4458391"/>
            <a:ext cx="2743200" cy="201168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dk1"/>
          </a:lnRef>
          <a:fillRef idx="1">
            <a:schemeClr val="lt1"/>
          </a:fillRef>
          <a:effectRef idx="0">
            <a:schemeClr val="dk1"/>
          </a:effectRef>
          <a:fontRef idx="minor">
            <a:schemeClr val="dk1"/>
          </a:fontRef>
        </p:style>
        <p:txBody>
          <a:bodyPr rtlCol="0" anchor="ctr"/>
          <a:lstStyle/>
          <a:p>
            <a:pPr algn="ctr"/>
            <a:r>
              <a:rPr lang="en-GB" sz="2000" dirty="0"/>
              <a:t>Man jailed for 9 months for stealing identity</a:t>
            </a:r>
          </a:p>
        </p:txBody>
      </p:sp>
    </p:spTree>
    <p:extLst>
      <p:ext uri="{BB962C8B-B14F-4D97-AF65-F5344CB8AC3E}">
        <p14:creationId xmlns:p14="http://schemas.microsoft.com/office/powerpoint/2010/main" val="361272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theme/theme1.xml><?xml version="1.0" encoding="utf-8"?>
<a:theme xmlns:a="http://schemas.openxmlformats.org/drawingml/2006/main" name="PPP_SFINA_TXT_credit_card">
  <a:themeElements>
    <a:clrScheme name="">
      <a:dk1>
        <a:srgbClr val="000000"/>
      </a:dk1>
      <a:lt1>
        <a:srgbClr val="808080"/>
      </a:lt1>
      <a:dk2>
        <a:srgbClr val="000000"/>
      </a:dk2>
      <a:lt2>
        <a:srgbClr val="808080"/>
      </a:lt2>
      <a:accent1>
        <a:srgbClr val="00CC99"/>
      </a:accent1>
      <a:accent2>
        <a:srgbClr val="3333CC"/>
      </a:accent2>
      <a:accent3>
        <a:srgbClr val="C0C0C0"/>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PPP_SFINA_TXT_credit_card</Template>
  <TotalTime>1002</TotalTime>
  <Words>2138</Words>
  <Application>Microsoft Office PowerPoint</Application>
  <PresentationFormat>Widescreen</PresentationFormat>
  <Paragraphs>244</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Times New Roman</vt:lpstr>
      <vt:lpstr>Wingdings</vt:lpstr>
      <vt:lpstr>PPP_SFINA_TXT_credit_card</vt:lpstr>
      <vt:lpstr>Fraud</vt:lpstr>
      <vt:lpstr>Learning objectives</vt:lpstr>
      <vt:lpstr>What is fraud?</vt:lpstr>
      <vt:lpstr>What is identity theft?</vt:lpstr>
      <vt:lpstr>3 types of identity crime</vt:lpstr>
      <vt:lpstr>You make the call: Is it True or False?</vt:lpstr>
      <vt:lpstr>You make the call: Is it True or False?</vt:lpstr>
      <vt:lpstr>How does it happen?</vt:lpstr>
      <vt:lpstr>When it goes wrong</vt:lpstr>
      <vt:lpstr>Our Anti-Fraud Policy</vt:lpstr>
      <vt:lpstr>DO</vt:lpstr>
      <vt:lpstr>DON’T</vt:lpstr>
      <vt:lpstr>Scenario 1: Identification and verification checks</vt:lpstr>
      <vt:lpstr>Wake up to identity fraud</vt:lpstr>
      <vt:lpstr>DO</vt:lpstr>
      <vt:lpstr>DON’T</vt:lpstr>
      <vt:lpstr>You make the call: Is it suspicious or not?</vt:lpstr>
      <vt:lpstr>Any Questions?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dc:title>
  <dc:creator>Lynne</dc:creator>
  <cp:lastModifiedBy>Gemma Castle</cp:lastModifiedBy>
  <cp:revision>64</cp:revision>
  <dcterms:created xsi:type="dcterms:W3CDTF">2017-03-03T09:05:53Z</dcterms:created>
  <dcterms:modified xsi:type="dcterms:W3CDTF">2017-06-15T14:46:25Z</dcterms:modified>
</cp:coreProperties>
</file>