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57" r:id="rId6"/>
    <p:sldId id="302" r:id="rId7"/>
    <p:sldId id="315" r:id="rId8"/>
    <p:sldId id="338" r:id="rId9"/>
    <p:sldId id="325" r:id="rId10"/>
    <p:sldId id="326" r:id="rId11"/>
    <p:sldId id="327" r:id="rId12"/>
    <p:sldId id="295" r:id="rId13"/>
    <p:sldId id="328" r:id="rId14"/>
    <p:sldId id="322" r:id="rId15"/>
    <p:sldId id="306" r:id="rId16"/>
    <p:sldId id="330" r:id="rId17"/>
    <p:sldId id="331" r:id="rId18"/>
    <p:sldId id="332" r:id="rId19"/>
    <p:sldId id="333" r:id="rId20"/>
    <p:sldId id="334" r:id="rId21"/>
    <p:sldId id="335" r:id="rId22"/>
    <p:sldId id="320" r:id="rId23"/>
    <p:sldId id="336" r:id="rId24"/>
    <p:sldId id="337" r:id="rId25"/>
    <p:sldId id="323" r:id="rId26"/>
    <p:sldId id="299" r:id="rId27"/>
    <p:sldId id="300" r:id="rId28"/>
    <p:sldId id="30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A"/>
    <a:srgbClr val="13E248"/>
    <a:srgbClr val="333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2"/>
    <p:restoredTop sz="94173"/>
  </p:normalViewPr>
  <p:slideViewPr>
    <p:cSldViewPr snapToGrid="0" snapToObjects="1" showGuides="1">
      <p:cViewPr varScale="1">
        <p:scale>
          <a:sx n="73" d="100"/>
          <a:sy n="73" d="100"/>
        </p:scale>
        <p:origin x="448" y="48"/>
      </p:cViewPr>
      <p:guideLst>
        <p:guide orient="horz" pos="2160"/>
        <p:guide pos="3840"/>
        <p:guide pos="801"/>
      </p:guideLst>
    </p:cSldViewPr>
  </p:slideViewPr>
  <p:notesTextViewPr>
    <p:cViewPr>
      <p:scale>
        <a:sx n="1" d="1"/>
        <a:sy n="1" d="1"/>
      </p:scale>
      <p:origin x="0" y="0"/>
    </p:cViewPr>
  </p:notesTextViewPr>
  <p:notesViewPr>
    <p:cSldViewPr snapToGrid="0" snapToObjects="1" showGuide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eline De Chazal" userId="8ad6c7cb-ea9e-46a8-8a3b-7f6277c0ad2a" providerId="ADAL" clId="{C746C750-A168-4090-B2C6-8C221F96E171}"/>
    <pc:docChg chg="modSld">
      <pc:chgData name="Emmeline De Chazal" userId="8ad6c7cb-ea9e-46a8-8a3b-7f6277c0ad2a" providerId="ADAL" clId="{C746C750-A168-4090-B2C6-8C221F96E171}" dt="2022-04-28T09:15:35.086" v="249" actId="20577"/>
      <pc:docMkLst>
        <pc:docMk/>
      </pc:docMkLst>
      <pc:sldChg chg="modSp mod">
        <pc:chgData name="Emmeline De Chazal" userId="8ad6c7cb-ea9e-46a8-8a3b-7f6277c0ad2a" providerId="ADAL" clId="{C746C750-A168-4090-B2C6-8C221F96E171}" dt="2022-04-28T09:15:35.086" v="249" actId="20577"/>
        <pc:sldMkLst>
          <pc:docMk/>
          <pc:sldMk cId="2143472867" sldId="302"/>
        </pc:sldMkLst>
        <pc:spChg chg="mod">
          <ac:chgData name="Emmeline De Chazal" userId="8ad6c7cb-ea9e-46a8-8a3b-7f6277c0ad2a" providerId="ADAL" clId="{C746C750-A168-4090-B2C6-8C221F96E171}" dt="2022-04-28T09:15:35.086" v="249" actId="20577"/>
          <ac:spMkLst>
            <pc:docMk/>
            <pc:sldMk cId="2143472867" sldId="302"/>
            <ac:spMk id="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9CAC2-F1BD-4B11-B54A-0A2B1B2A2187}" type="doc">
      <dgm:prSet loTypeId="urn:microsoft.com/office/officeart/2005/8/layout/pyramid4" loCatId="pyramid" qsTypeId="urn:microsoft.com/office/officeart/2005/8/quickstyle/simple1" qsCatId="simple" csTypeId="urn:microsoft.com/office/officeart/2005/8/colors/colorful1" csCatId="colorful" phldr="1"/>
      <dgm:spPr/>
      <dgm:t>
        <a:bodyPr/>
        <a:lstStyle/>
        <a:p>
          <a:endParaRPr lang="en-US"/>
        </a:p>
      </dgm:t>
    </dgm:pt>
    <dgm:pt modelId="{2BC786E0-FA51-4D7D-B770-6DC5C2D83780}">
      <dgm:prSet phldrT="[Text]" custT="1"/>
      <dgm:spPr>
        <a:solidFill>
          <a:srgbClr val="C00000"/>
        </a:solidFill>
      </dgm:spPr>
      <dgm:t>
        <a:bodyPr/>
        <a:lstStyle/>
        <a:p>
          <a:r>
            <a:rPr lang="en-US" sz="1800" b="1" i="0" dirty="0">
              <a:latin typeface="Source Sans Pro Semibold" panose="020B0503030403020204" pitchFamily="34" charset="77"/>
            </a:rPr>
            <a:t>Heat</a:t>
          </a:r>
        </a:p>
      </dgm:t>
    </dgm:pt>
    <dgm:pt modelId="{20CA797B-ECAE-402B-891B-91ED29334CD3}" type="parTrans" cxnId="{A68EA692-ADCB-4F8F-9AF2-885B8AEF3348}">
      <dgm:prSet/>
      <dgm:spPr/>
      <dgm:t>
        <a:bodyPr/>
        <a:lstStyle/>
        <a:p>
          <a:endParaRPr lang="en-US" sz="1800" b="1" i="0" dirty="0">
            <a:latin typeface="Source Sans Pro Semibold" panose="020B0503030403020204" pitchFamily="34" charset="77"/>
          </a:endParaRPr>
        </a:p>
      </dgm:t>
    </dgm:pt>
    <dgm:pt modelId="{DE7A0A07-64C5-49DA-ACED-063B5A217F65}" type="sibTrans" cxnId="{A68EA692-ADCB-4F8F-9AF2-885B8AEF3348}">
      <dgm:prSet/>
      <dgm:spPr/>
      <dgm:t>
        <a:bodyPr/>
        <a:lstStyle/>
        <a:p>
          <a:endParaRPr lang="en-US" sz="1800" b="1" i="0" dirty="0">
            <a:latin typeface="Source Sans Pro Semibold" panose="020B0503030403020204" pitchFamily="34" charset="77"/>
          </a:endParaRPr>
        </a:p>
      </dgm:t>
    </dgm:pt>
    <dgm:pt modelId="{DE9F8271-8096-4D42-8C1E-CB67401D0035}">
      <dgm:prSet phldrT="[Text]" custT="1"/>
      <dgm:spPr>
        <a:solidFill>
          <a:schemeClr val="accent6"/>
        </a:solidFill>
      </dgm:spPr>
      <dgm:t>
        <a:bodyPr/>
        <a:lstStyle/>
        <a:p>
          <a:r>
            <a:rPr lang="en-US" sz="1800" b="1" i="0" dirty="0">
              <a:latin typeface="Source Sans Pro Semibold" panose="020B0503030403020204" pitchFamily="34" charset="77"/>
            </a:rPr>
            <a:t>Oxygen</a:t>
          </a:r>
        </a:p>
      </dgm:t>
    </dgm:pt>
    <dgm:pt modelId="{0E853CFC-BCE6-495E-815A-AF9A43005657}" type="parTrans" cxnId="{B2DF256B-829A-420E-BFD0-FFEA1C320512}">
      <dgm:prSet/>
      <dgm:spPr/>
      <dgm:t>
        <a:bodyPr/>
        <a:lstStyle/>
        <a:p>
          <a:endParaRPr lang="en-US" sz="1800" b="1" i="0" dirty="0">
            <a:latin typeface="Source Sans Pro Semibold" panose="020B0503030403020204" pitchFamily="34" charset="77"/>
          </a:endParaRPr>
        </a:p>
      </dgm:t>
    </dgm:pt>
    <dgm:pt modelId="{11810D38-8F93-4C96-A3EC-D4CE07ECC508}" type="sibTrans" cxnId="{B2DF256B-829A-420E-BFD0-FFEA1C320512}">
      <dgm:prSet/>
      <dgm:spPr/>
      <dgm:t>
        <a:bodyPr/>
        <a:lstStyle/>
        <a:p>
          <a:endParaRPr lang="en-US" sz="1800" b="1" i="0" dirty="0">
            <a:latin typeface="Source Sans Pro Semibold" panose="020B0503030403020204" pitchFamily="34" charset="77"/>
          </a:endParaRPr>
        </a:p>
      </dgm:t>
    </dgm:pt>
    <dgm:pt modelId="{E41B8B75-612E-4C3C-A0A9-A00C3B288B77}">
      <dgm:prSet phldrT="[Text]" custT="1"/>
      <dgm:spPr>
        <a:solidFill>
          <a:srgbClr val="7030A0"/>
        </a:solidFill>
      </dgm:spPr>
      <dgm:t>
        <a:bodyPr/>
        <a:lstStyle/>
        <a:p>
          <a:r>
            <a:rPr lang="en-US" sz="1800" b="1" i="0" dirty="0">
              <a:latin typeface="Source Sans Pro Semibold" panose="020B0503030403020204" pitchFamily="34" charset="77"/>
            </a:rPr>
            <a:t>Fire triangle</a:t>
          </a:r>
        </a:p>
      </dgm:t>
    </dgm:pt>
    <dgm:pt modelId="{076F0575-BC97-4BF3-93A7-A1DBFD4B4342}" type="parTrans" cxnId="{726F4603-1AE2-4623-99D5-50C6F91E895A}">
      <dgm:prSet/>
      <dgm:spPr/>
      <dgm:t>
        <a:bodyPr/>
        <a:lstStyle/>
        <a:p>
          <a:endParaRPr lang="en-US" sz="1800" b="1" i="0" dirty="0">
            <a:latin typeface="Source Sans Pro Semibold" panose="020B0503030403020204" pitchFamily="34" charset="77"/>
          </a:endParaRPr>
        </a:p>
      </dgm:t>
    </dgm:pt>
    <dgm:pt modelId="{9E5661C8-36E9-4FFB-8041-C2149B1994E8}" type="sibTrans" cxnId="{726F4603-1AE2-4623-99D5-50C6F91E895A}">
      <dgm:prSet/>
      <dgm:spPr/>
      <dgm:t>
        <a:bodyPr/>
        <a:lstStyle/>
        <a:p>
          <a:endParaRPr lang="en-US" sz="1800" b="1" i="0" dirty="0">
            <a:latin typeface="Source Sans Pro Semibold" panose="020B0503030403020204" pitchFamily="34" charset="77"/>
          </a:endParaRPr>
        </a:p>
      </dgm:t>
    </dgm:pt>
    <dgm:pt modelId="{34AD9BB1-204B-44A2-9ECF-3E826512F5FF}">
      <dgm:prSet phldrT="[Text]" custT="1"/>
      <dgm:spPr/>
      <dgm:t>
        <a:bodyPr/>
        <a:lstStyle/>
        <a:p>
          <a:r>
            <a:rPr lang="en-US" sz="1800" b="1" i="0" dirty="0">
              <a:latin typeface="Source Sans Pro Semibold" panose="020B0503030403020204" pitchFamily="34" charset="77"/>
            </a:rPr>
            <a:t>Fuel</a:t>
          </a:r>
        </a:p>
      </dgm:t>
    </dgm:pt>
    <dgm:pt modelId="{BD3C2A1D-4693-4BC8-A846-D8B136C47219}" type="parTrans" cxnId="{CA4FA90F-817C-467C-B027-D0211B4C4527}">
      <dgm:prSet/>
      <dgm:spPr/>
      <dgm:t>
        <a:bodyPr/>
        <a:lstStyle/>
        <a:p>
          <a:endParaRPr lang="en-US" sz="1800" b="1" i="0" dirty="0">
            <a:latin typeface="Source Sans Pro Semibold" panose="020B0503030403020204" pitchFamily="34" charset="77"/>
          </a:endParaRPr>
        </a:p>
      </dgm:t>
    </dgm:pt>
    <dgm:pt modelId="{516B844B-52A7-4EA7-AA46-DCA56A791BF1}" type="sibTrans" cxnId="{CA4FA90F-817C-467C-B027-D0211B4C4527}">
      <dgm:prSet/>
      <dgm:spPr/>
      <dgm:t>
        <a:bodyPr/>
        <a:lstStyle/>
        <a:p>
          <a:endParaRPr lang="en-US" sz="1800" b="1" i="0" dirty="0">
            <a:latin typeface="Source Sans Pro Semibold" panose="020B0503030403020204" pitchFamily="34" charset="77"/>
          </a:endParaRPr>
        </a:p>
      </dgm:t>
    </dgm:pt>
    <dgm:pt modelId="{5C1C4817-8F04-4EC3-9152-247277FBFA23}" type="pres">
      <dgm:prSet presAssocID="{0E79CAC2-F1BD-4B11-B54A-0A2B1B2A2187}" presName="compositeShape" presStyleCnt="0">
        <dgm:presLayoutVars>
          <dgm:chMax val="9"/>
          <dgm:dir/>
          <dgm:resizeHandles val="exact"/>
        </dgm:presLayoutVars>
      </dgm:prSet>
      <dgm:spPr/>
    </dgm:pt>
    <dgm:pt modelId="{BECDE0C5-8BC0-4500-839E-A96DFCF9A621}" type="pres">
      <dgm:prSet presAssocID="{0E79CAC2-F1BD-4B11-B54A-0A2B1B2A2187}" presName="triangle1" presStyleLbl="node1" presStyleIdx="0" presStyleCnt="4">
        <dgm:presLayoutVars>
          <dgm:bulletEnabled val="1"/>
        </dgm:presLayoutVars>
      </dgm:prSet>
      <dgm:spPr/>
    </dgm:pt>
    <dgm:pt modelId="{40203B69-ABEB-4316-944D-CF3CE7EDBDFD}" type="pres">
      <dgm:prSet presAssocID="{0E79CAC2-F1BD-4B11-B54A-0A2B1B2A2187}" presName="triangle2" presStyleLbl="node1" presStyleIdx="1" presStyleCnt="4">
        <dgm:presLayoutVars>
          <dgm:bulletEnabled val="1"/>
        </dgm:presLayoutVars>
      </dgm:prSet>
      <dgm:spPr/>
    </dgm:pt>
    <dgm:pt modelId="{601847D6-C955-48A1-87FC-E9D6AD542DB6}" type="pres">
      <dgm:prSet presAssocID="{0E79CAC2-F1BD-4B11-B54A-0A2B1B2A2187}" presName="triangle3" presStyleLbl="node1" presStyleIdx="2" presStyleCnt="4">
        <dgm:presLayoutVars>
          <dgm:bulletEnabled val="1"/>
        </dgm:presLayoutVars>
      </dgm:prSet>
      <dgm:spPr/>
    </dgm:pt>
    <dgm:pt modelId="{41EB34A6-9F72-418C-BF28-5FE35D891E8B}" type="pres">
      <dgm:prSet presAssocID="{0E79CAC2-F1BD-4B11-B54A-0A2B1B2A2187}" presName="triangle4" presStyleLbl="node1" presStyleIdx="3" presStyleCnt="4">
        <dgm:presLayoutVars>
          <dgm:bulletEnabled val="1"/>
        </dgm:presLayoutVars>
      </dgm:prSet>
      <dgm:spPr/>
    </dgm:pt>
  </dgm:ptLst>
  <dgm:cxnLst>
    <dgm:cxn modelId="{726F4603-1AE2-4623-99D5-50C6F91E895A}" srcId="{0E79CAC2-F1BD-4B11-B54A-0A2B1B2A2187}" destId="{E41B8B75-612E-4C3C-A0A9-A00C3B288B77}" srcOrd="2" destOrd="0" parTransId="{076F0575-BC97-4BF3-93A7-A1DBFD4B4342}" sibTransId="{9E5661C8-36E9-4FFB-8041-C2149B1994E8}"/>
    <dgm:cxn modelId="{CA4FA90F-817C-467C-B027-D0211B4C4527}" srcId="{0E79CAC2-F1BD-4B11-B54A-0A2B1B2A2187}" destId="{34AD9BB1-204B-44A2-9ECF-3E826512F5FF}" srcOrd="3" destOrd="0" parTransId="{BD3C2A1D-4693-4BC8-A846-D8B136C47219}" sibTransId="{516B844B-52A7-4EA7-AA46-DCA56A791BF1}"/>
    <dgm:cxn modelId="{7DA8CE63-4EB4-4DBC-8148-8BF1994324D6}" type="presOf" srcId="{0E79CAC2-F1BD-4B11-B54A-0A2B1B2A2187}" destId="{5C1C4817-8F04-4EC3-9152-247277FBFA23}" srcOrd="0" destOrd="0" presId="urn:microsoft.com/office/officeart/2005/8/layout/pyramid4"/>
    <dgm:cxn modelId="{B2DF256B-829A-420E-BFD0-FFEA1C320512}" srcId="{0E79CAC2-F1BD-4B11-B54A-0A2B1B2A2187}" destId="{DE9F8271-8096-4D42-8C1E-CB67401D0035}" srcOrd="1" destOrd="0" parTransId="{0E853CFC-BCE6-495E-815A-AF9A43005657}" sibTransId="{11810D38-8F93-4C96-A3EC-D4CE07ECC508}"/>
    <dgm:cxn modelId="{6E7DF584-9D89-49BB-BDB4-ABDF53496485}" type="presOf" srcId="{2BC786E0-FA51-4D7D-B770-6DC5C2D83780}" destId="{BECDE0C5-8BC0-4500-839E-A96DFCF9A621}" srcOrd="0" destOrd="0" presId="urn:microsoft.com/office/officeart/2005/8/layout/pyramid4"/>
    <dgm:cxn modelId="{67F30191-10B8-470C-93E9-6F1979E6EFDB}" type="presOf" srcId="{DE9F8271-8096-4D42-8C1E-CB67401D0035}" destId="{40203B69-ABEB-4316-944D-CF3CE7EDBDFD}" srcOrd="0" destOrd="0" presId="urn:microsoft.com/office/officeart/2005/8/layout/pyramid4"/>
    <dgm:cxn modelId="{A68EA692-ADCB-4F8F-9AF2-885B8AEF3348}" srcId="{0E79CAC2-F1BD-4B11-B54A-0A2B1B2A2187}" destId="{2BC786E0-FA51-4D7D-B770-6DC5C2D83780}" srcOrd="0" destOrd="0" parTransId="{20CA797B-ECAE-402B-891B-91ED29334CD3}" sibTransId="{DE7A0A07-64C5-49DA-ACED-063B5A217F65}"/>
    <dgm:cxn modelId="{FC08CDB4-417F-4775-B4DB-DAFEF3569890}" type="presOf" srcId="{34AD9BB1-204B-44A2-9ECF-3E826512F5FF}" destId="{41EB34A6-9F72-418C-BF28-5FE35D891E8B}" srcOrd="0" destOrd="0" presId="urn:microsoft.com/office/officeart/2005/8/layout/pyramid4"/>
    <dgm:cxn modelId="{926B83F7-23B9-4268-8393-5861ADB0F6CD}" type="presOf" srcId="{E41B8B75-612E-4C3C-A0A9-A00C3B288B77}" destId="{601847D6-C955-48A1-87FC-E9D6AD542DB6}" srcOrd="0" destOrd="0" presId="urn:microsoft.com/office/officeart/2005/8/layout/pyramid4"/>
    <dgm:cxn modelId="{ECA54AB8-C4BE-41D4-BB60-4D7C6B3DD2AD}" type="presParOf" srcId="{5C1C4817-8F04-4EC3-9152-247277FBFA23}" destId="{BECDE0C5-8BC0-4500-839E-A96DFCF9A621}" srcOrd="0" destOrd="0" presId="urn:microsoft.com/office/officeart/2005/8/layout/pyramid4"/>
    <dgm:cxn modelId="{7DD47D29-6305-42D1-95EB-3FDF7E4EF6B6}" type="presParOf" srcId="{5C1C4817-8F04-4EC3-9152-247277FBFA23}" destId="{40203B69-ABEB-4316-944D-CF3CE7EDBDFD}" srcOrd="1" destOrd="0" presId="urn:microsoft.com/office/officeart/2005/8/layout/pyramid4"/>
    <dgm:cxn modelId="{35729B69-E446-47B7-9728-56E179DF1462}" type="presParOf" srcId="{5C1C4817-8F04-4EC3-9152-247277FBFA23}" destId="{601847D6-C955-48A1-87FC-E9D6AD542DB6}" srcOrd="2" destOrd="0" presId="urn:microsoft.com/office/officeart/2005/8/layout/pyramid4"/>
    <dgm:cxn modelId="{CC2123C2-6F70-41A7-8AE3-74E6B1AC7EF2}" type="presParOf" srcId="{5C1C4817-8F04-4EC3-9152-247277FBFA23}" destId="{41EB34A6-9F72-418C-BF28-5FE35D891E8B}" srcOrd="3" destOrd="0" presId="urn:microsoft.com/office/officeart/2005/8/layout/pyramid4"/>
  </dgm:cxnLst>
  <dgm:bg>
    <a:effectLst>
      <a:innerShdw blurRad="63500" dist="50800" dir="16200000">
        <a:prstClr val="black">
          <a:alpha val="50000"/>
        </a:prstClr>
      </a:innerShdw>
      <a:softEdge rad="279400"/>
    </a:effect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DE0C5-8BC0-4500-839E-A96DFCF9A621}">
      <dsp:nvSpPr>
        <dsp:cNvPr id="0" name=""/>
        <dsp:cNvSpPr/>
      </dsp:nvSpPr>
      <dsp:spPr>
        <a:xfrm>
          <a:off x="3012439" y="0"/>
          <a:ext cx="2103120" cy="2103120"/>
        </a:xfrm>
        <a:prstGeom prst="triangl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Source Sans Pro Semibold" panose="020B0503030403020204" pitchFamily="34" charset="77"/>
            </a:rPr>
            <a:t>Heat</a:t>
          </a:r>
        </a:p>
      </dsp:txBody>
      <dsp:txXfrm>
        <a:off x="3538219" y="1051560"/>
        <a:ext cx="1051560" cy="1051560"/>
      </dsp:txXfrm>
    </dsp:sp>
    <dsp:sp modelId="{40203B69-ABEB-4316-944D-CF3CE7EDBDFD}">
      <dsp:nvSpPr>
        <dsp:cNvPr id="0" name=""/>
        <dsp:cNvSpPr/>
      </dsp:nvSpPr>
      <dsp:spPr>
        <a:xfrm>
          <a:off x="1960880" y="2103120"/>
          <a:ext cx="2103120" cy="2103120"/>
        </a:xfrm>
        <a:prstGeom prst="triangl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Source Sans Pro Semibold" panose="020B0503030403020204" pitchFamily="34" charset="77"/>
            </a:rPr>
            <a:t>Oxygen</a:t>
          </a:r>
        </a:p>
      </dsp:txBody>
      <dsp:txXfrm>
        <a:off x="2486660" y="3154680"/>
        <a:ext cx="1051560" cy="1051560"/>
      </dsp:txXfrm>
    </dsp:sp>
    <dsp:sp modelId="{601847D6-C955-48A1-87FC-E9D6AD542DB6}">
      <dsp:nvSpPr>
        <dsp:cNvPr id="0" name=""/>
        <dsp:cNvSpPr/>
      </dsp:nvSpPr>
      <dsp:spPr>
        <a:xfrm rot="10800000">
          <a:off x="3012439" y="2103120"/>
          <a:ext cx="2103120" cy="2103120"/>
        </a:xfrm>
        <a:prstGeom prst="triangl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Source Sans Pro Semibold" panose="020B0503030403020204" pitchFamily="34" charset="77"/>
            </a:rPr>
            <a:t>Fire triangle</a:t>
          </a:r>
        </a:p>
      </dsp:txBody>
      <dsp:txXfrm rot="10800000">
        <a:off x="3538219" y="2103120"/>
        <a:ext cx="1051560" cy="1051560"/>
      </dsp:txXfrm>
    </dsp:sp>
    <dsp:sp modelId="{41EB34A6-9F72-418C-BF28-5FE35D891E8B}">
      <dsp:nvSpPr>
        <dsp:cNvPr id="0" name=""/>
        <dsp:cNvSpPr/>
      </dsp:nvSpPr>
      <dsp:spPr>
        <a:xfrm>
          <a:off x="4064000" y="2103120"/>
          <a:ext cx="2103120" cy="2103120"/>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Source Sans Pro Semibold" panose="020B0503030403020204" pitchFamily="34" charset="77"/>
            </a:rPr>
            <a:t>Fuel</a:t>
          </a:r>
        </a:p>
      </dsp:txBody>
      <dsp:txXfrm>
        <a:off x="4589780" y="3154680"/>
        <a:ext cx="105156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6D7C7-7F34-AB4D-9946-22009F29DBE2}" type="datetimeFigureOut">
              <a:rPr lang="en-GB" smtClean="0"/>
              <a:t>28/04/2022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2AA5FB-C6C4-C044-BC7D-10E65FAFD486}" type="slidenum">
              <a:rPr lang="en-GB" smtClean="0"/>
              <a:t>‹#›</a:t>
            </a:fld>
            <a:endParaRPr lang="en-GB"/>
          </a:p>
        </p:txBody>
      </p:sp>
    </p:spTree>
    <p:extLst>
      <p:ext uri="{BB962C8B-B14F-4D97-AF65-F5344CB8AC3E}">
        <p14:creationId xmlns:p14="http://schemas.microsoft.com/office/powerpoint/2010/main" val="112829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A343F-4BB8-9D42-BE5E-9B15635177DC}"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579D6-803B-454A-8744-A8046C318F08}" type="slidenum">
              <a:rPr lang="en-GB" smtClean="0"/>
              <a:t>‹#›</a:t>
            </a:fld>
            <a:endParaRPr lang="en-GB"/>
          </a:p>
        </p:txBody>
      </p:sp>
    </p:spTree>
    <p:extLst>
      <p:ext uri="{BB962C8B-B14F-4D97-AF65-F5344CB8AC3E}">
        <p14:creationId xmlns:p14="http://schemas.microsoft.com/office/powerpoint/2010/main" val="392318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se.gov.uk/statistics/causinj/index.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hse.gov.uk/statistics/dayslost.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session on </a:t>
            </a:r>
            <a:r>
              <a:rPr lang="en-GB" b="1" dirty="0"/>
              <a:t>Accidents can happen</a:t>
            </a:r>
            <a:r>
              <a:rPr lang="en-GB" dirty="0"/>
              <a:t>.</a:t>
            </a:r>
            <a:r>
              <a:rPr lang="en-GB" baseline="0" dirty="0"/>
              <a:t> Thank you for attending. </a:t>
            </a:r>
          </a:p>
          <a:p>
            <a:endParaRPr lang="en-GB" baseline="0" dirty="0"/>
          </a:p>
          <a:p>
            <a:r>
              <a:rPr lang="en-GB" dirty="0"/>
              <a:t>This session should take us around </a:t>
            </a:r>
            <a:r>
              <a:rPr lang="en-GB" b="1" dirty="0"/>
              <a:t>20 mins</a:t>
            </a:r>
            <a:r>
              <a:rPr lang="en-GB" dirty="0"/>
              <a:t>.</a:t>
            </a:r>
          </a:p>
        </p:txBody>
      </p:sp>
      <p:sp>
        <p:nvSpPr>
          <p:cNvPr id="4" name="Slide Number Placeholder 3"/>
          <p:cNvSpPr>
            <a:spLocks noGrp="1"/>
          </p:cNvSpPr>
          <p:nvPr>
            <p:ph type="sldNum" sz="quarter" idx="5"/>
          </p:nvPr>
        </p:nvSpPr>
        <p:spPr/>
        <p:txBody>
          <a:bodyPr/>
          <a:lstStyle/>
          <a:p>
            <a:fld id="{3E2579D6-803B-454A-8744-A8046C318F08}" type="slidenum">
              <a:rPr lang="en-GB" smtClean="0"/>
              <a:t>1</a:t>
            </a:fld>
            <a:endParaRPr lang="en-GB"/>
          </a:p>
        </p:txBody>
      </p:sp>
    </p:spTree>
    <p:extLst>
      <p:ext uri="{BB962C8B-B14F-4D97-AF65-F5344CB8AC3E}">
        <p14:creationId xmlns:p14="http://schemas.microsoft.com/office/powerpoint/2010/main" val="137658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Health and safety risks at work arise from hazards. Without hazards, there would be no risk. In any office, there are numerous potential hazards - including liquid spills, faulty wiring, trailing cables, unstable objects, faulty appliances, poor posture, and working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Which of the following best describes a hazard?</a:t>
            </a:r>
            <a:endParaRPr lang="en-US"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[Allow time for reading and reflection before clicking next.]</a:t>
            </a:r>
          </a:p>
          <a:p>
            <a:endParaRPr lang="en-GB" dirty="0"/>
          </a:p>
          <a:p>
            <a:r>
              <a:rPr lang="en-GB" sz="1200" kern="1200" dirty="0">
                <a:solidFill>
                  <a:schemeClr val="tx1"/>
                </a:solidFill>
                <a:effectLst/>
                <a:latin typeface="+mn-lt"/>
                <a:ea typeface="+mn-ea"/>
                <a:cs typeface="+mn-cs"/>
              </a:rPr>
              <a:t>A hazard is anything with the potential to cause harm to you or others.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10</a:t>
            </a:fld>
            <a:endParaRPr lang="en-GB"/>
          </a:p>
        </p:txBody>
      </p:sp>
    </p:spTree>
    <p:extLst>
      <p:ext uri="{BB962C8B-B14F-4D97-AF65-F5344CB8AC3E}">
        <p14:creationId xmlns:p14="http://schemas.microsoft.com/office/powerpoint/2010/main" val="113758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where you work?</a:t>
            </a:r>
          </a:p>
          <a:p>
            <a:endParaRPr lang="en-GB" dirty="0"/>
          </a:p>
          <a:p>
            <a:r>
              <a:rPr lang="en-GB" sz="1200" kern="1200" dirty="0">
                <a:solidFill>
                  <a:schemeClr val="tx1"/>
                </a:solidFill>
                <a:effectLst/>
                <a:latin typeface="+mn-lt"/>
                <a:ea typeface="+mn-ea"/>
                <a:cs typeface="+mn-cs"/>
              </a:rPr>
              <a:t>There may be a variety of hazards, depending on the job you do.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such as carbon monoxide or radiation, by themselves will always cause harm, while others (such as knives or staplers) will only cause harm if they are used incorrectly.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Hazards can be grouped into categories:</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Physical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wet floors, loose carpets or cables, obstructions, a steep gradient, a confined space or work at height, heavy objects to be moved, etc</a:t>
            </a:r>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Mechanical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moving or rotating machinery, tools (such as paper cutters, hole punches, knives, saws and drills), office equipment, vibrating equipment (such as buffing and sanding machines), cutting and packing machinery,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Environmental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electricity, extreme temperatures, excessive noise, dust pollution, water pollution, poor light levels, pollen or other agents (for asthma sufferers)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Chemical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noxious gases or fumes, bleach and other cleaning agents, poisons, acids and alkaline solvents, etc</a:t>
            </a:r>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Biological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strains of influenza, viruses (such as Norovirus and MRSA), blood-borne pathogens (such as HIV and Hepatitis B), sickness and ill-health (such as vomiting and diarrhoea)</a:t>
            </a:r>
          </a:p>
        </p:txBody>
      </p:sp>
      <p:sp>
        <p:nvSpPr>
          <p:cNvPr id="4" name="Slide Number Placeholder 3"/>
          <p:cNvSpPr>
            <a:spLocks noGrp="1"/>
          </p:cNvSpPr>
          <p:nvPr>
            <p:ph type="sldNum" sz="quarter" idx="5"/>
          </p:nvPr>
        </p:nvSpPr>
        <p:spPr/>
        <p:txBody>
          <a:bodyPr/>
          <a:lstStyle/>
          <a:p>
            <a:fld id="{3E2579D6-803B-454A-8744-A8046C318F08}" type="slidenum">
              <a:rPr lang="en-GB" smtClean="0"/>
              <a:t>11</a:t>
            </a:fld>
            <a:endParaRPr lang="en-GB"/>
          </a:p>
        </p:txBody>
      </p:sp>
    </p:spTree>
    <p:extLst>
      <p:ext uri="{BB962C8B-B14F-4D97-AF65-F5344CB8AC3E}">
        <p14:creationId xmlns:p14="http://schemas.microsoft.com/office/powerpoint/2010/main" val="21405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 risk?</a:t>
            </a:r>
          </a:p>
          <a:p>
            <a:endParaRPr lang="en-GB" b="1" dirty="0"/>
          </a:p>
          <a:p>
            <a:r>
              <a:rPr lang="en-GB" b="0" dirty="0"/>
              <a:t>[Allow time for discussion before clicking Next.]</a:t>
            </a:r>
          </a:p>
          <a:p>
            <a:endParaRPr lang="en-GB" b="0" dirty="0"/>
          </a:p>
          <a:p>
            <a:r>
              <a:rPr lang="en-GB" b="0" dirty="0"/>
              <a:t>Risk is:</a:t>
            </a:r>
          </a:p>
          <a:p>
            <a:endParaRPr lang="en-GB" b="0" dirty="0"/>
          </a:p>
          <a:p>
            <a:r>
              <a:rPr lang="en-GB" dirty="0"/>
              <a:t>“…the likelihood of a hazard causing harm or adverse effects as a result of exposure. It focuses on the probability and the severity of the harm…”</a:t>
            </a:r>
            <a:endParaRPr lang="en-GB" b="0" dirty="0"/>
          </a:p>
        </p:txBody>
      </p:sp>
      <p:sp>
        <p:nvSpPr>
          <p:cNvPr id="4" name="Slide Number Placeholder 3"/>
          <p:cNvSpPr>
            <a:spLocks noGrp="1"/>
          </p:cNvSpPr>
          <p:nvPr>
            <p:ph type="sldNum" sz="quarter" idx="5"/>
          </p:nvPr>
        </p:nvSpPr>
        <p:spPr/>
        <p:txBody>
          <a:bodyPr/>
          <a:lstStyle/>
          <a:p>
            <a:fld id="{3E2579D6-803B-454A-8744-A8046C318F08}" type="slidenum">
              <a:rPr lang="en-GB" smtClean="0"/>
              <a:t>12</a:t>
            </a:fld>
            <a:endParaRPr lang="en-GB"/>
          </a:p>
        </p:txBody>
      </p:sp>
    </p:spTree>
    <p:extLst>
      <p:ext uri="{BB962C8B-B14F-4D97-AF65-F5344CB8AC3E}">
        <p14:creationId xmlns:p14="http://schemas.microsoft.com/office/powerpoint/2010/main" val="120089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 how do we assess risk?</a:t>
            </a:r>
          </a:p>
          <a:p>
            <a:endParaRPr lang="en-GB" dirty="0"/>
          </a:p>
          <a:p>
            <a:r>
              <a:rPr lang="en-GB" dirty="0"/>
              <a:t>The level of risk arising from a given hazard can be categorised on a scale - from Very Low (where the risk is minimal) to Very High (where many people may be affected and the risk is greatest).</a:t>
            </a:r>
            <a:endParaRPr lang="en-US" dirty="0"/>
          </a:p>
          <a:p>
            <a:pPr lvl="0"/>
            <a:endParaRPr lang="en-GB" dirty="0"/>
          </a:p>
          <a:p>
            <a:pPr marL="171450" lvl="0" indent="-171450" algn="l">
              <a:buFont typeface="Arial" panose="020B0604020202020204" pitchFamily="34" charset="0"/>
              <a:buChar char="•"/>
            </a:pPr>
            <a:r>
              <a:rPr lang="en-GB" dirty="0"/>
              <a:t>The risk from a hazard is highest if the likelihood of harm is Very High and the severity or impact is also Very High. </a:t>
            </a:r>
            <a:r>
              <a:rPr lang="en-GB" dirty="0">
                <a:solidFill>
                  <a:srgbClr val="FF0000"/>
                </a:solidFill>
              </a:rPr>
              <a:t>[point to top right of the diagram]</a:t>
            </a:r>
            <a:endParaRPr lang="en-US" dirty="0">
              <a:solidFill>
                <a:srgbClr val="FF0000"/>
              </a:solidFill>
            </a:endParaRPr>
          </a:p>
          <a:p>
            <a:pPr marL="171450" indent="-171450" algn="l">
              <a:buFont typeface="Arial" panose="020B0604020202020204" pitchFamily="34" charset="0"/>
              <a:buChar char="•"/>
            </a:pPr>
            <a:r>
              <a:rPr lang="en-GB" dirty="0"/>
              <a:t>The risk is lowest if the likelihood of harm from the hazard is Very Low and the severity or impact is also Very Low. </a:t>
            </a:r>
            <a:r>
              <a:rPr lang="en-GB" dirty="0">
                <a:solidFill>
                  <a:srgbClr val="FF0000"/>
                </a:solidFill>
              </a:rPr>
              <a:t>[point to bottom left of the diagram]</a:t>
            </a:r>
            <a:endParaRPr lang="en-US" dirty="0">
              <a:solidFill>
                <a:srgbClr val="FF0000"/>
              </a:solidFill>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plotting risks on a risk matrix, you can see right away which risks are most significant and take action to control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2579D6-803B-454A-8744-A8046C318F08}" type="slidenum">
              <a:rPr lang="en-GB" smtClean="0"/>
              <a:t>13</a:t>
            </a:fld>
            <a:endParaRPr lang="en-GB"/>
          </a:p>
        </p:txBody>
      </p:sp>
    </p:spTree>
    <p:extLst>
      <p:ext uri="{BB962C8B-B14F-4D97-AF65-F5344CB8AC3E}">
        <p14:creationId xmlns:p14="http://schemas.microsoft.com/office/powerpoint/2010/main" val="336498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kern="1200" dirty="0">
                <a:solidFill>
                  <a:schemeClr val="tx1"/>
                </a:solidFill>
                <a:effectLst/>
                <a:latin typeface="+mn-lt"/>
                <a:ea typeface="+mn-ea"/>
                <a:cs typeface="+mn-cs"/>
              </a:rPr>
              <a:t>How do we manage safety risks?</a:t>
            </a:r>
          </a:p>
          <a:p>
            <a:pPr marL="0" indent="0">
              <a:buFont typeface="+mj-lt"/>
              <a:buNone/>
            </a:pPr>
            <a:endParaRPr lang="en-GB" sz="1200" kern="1200" dirty="0">
              <a:solidFill>
                <a:schemeClr val="tx1"/>
              </a:solidFill>
              <a:effectLst/>
              <a:latin typeface="+mn-lt"/>
              <a:ea typeface="+mn-ea"/>
              <a:cs typeface="+mn-cs"/>
            </a:endParaRPr>
          </a:p>
          <a:p>
            <a:pPr marL="0" indent="0">
              <a:buFont typeface="+mj-lt"/>
              <a:buNone/>
            </a:pPr>
            <a:r>
              <a:rPr lang="en-GB" sz="1200" kern="1200" dirty="0">
                <a:solidFill>
                  <a:schemeClr val="tx1"/>
                </a:solidFill>
                <a:effectLst/>
                <a:latin typeface="+mn-lt"/>
                <a:ea typeface="+mn-ea"/>
                <a:cs typeface="+mn-cs"/>
              </a:rPr>
              <a:t>What measures do we take to reduce the level of risk?</a:t>
            </a:r>
          </a:p>
          <a:p>
            <a:pPr marL="0" indent="0">
              <a:buFont typeface="+mj-lt"/>
              <a:buNone/>
            </a:pPr>
            <a:endParaRPr lang="en-GB" sz="1200" kern="1200" dirty="0">
              <a:solidFill>
                <a:schemeClr val="tx1"/>
              </a:solidFill>
              <a:effectLst/>
              <a:latin typeface="+mn-lt"/>
              <a:ea typeface="+mn-ea"/>
              <a:cs typeface="+mn-cs"/>
            </a:endParaRPr>
          </a:p>
          <a:p>
            <a:pPr marL="0" indent="0">
              <a:buFont typeface="+mj-lt"/>
              <a:buNone/>
            </a:pPr>
            <a:r>
              <a:rPr lang="en-GB" sz="1200" kern="1200" dirty="0">
                <a:solidFill>
                  <a:schemeClr val="tx1"/>
                </a:solidFill>
                <a:effectLst/>
                <a:latin typeface="+mn-lt"/>
                <a:ea typeface="+mn-ea"/>
                <a:cs typeface="+mn-cs"/>
              </a:rPr>
              <a:t>There are 6 things we can do:</a:t>
            </a:r>
          </a:p>
          <a:p>
            <a:pPr marL="0" indent="0">
              <a:buFont typeface="+mj-lt"/>
              <a:buNone/>
            </a:pP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Eliminate the hazard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stop doing the work altogether (although it’s not always practical to do this)</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Substitute or reduce the hazard - using something less harmful instead</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Isolate or enclose the hazard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ventilation unit, a separate working area, a lock-up or cage</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Install engineering controls - for example, barriers and guards, reduction devices, etc</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Introduce safe systems of work - such as a written procedure for how a task must be carried out safely, permit-to-work procedures, etc</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Use personal protective equipment - for instance, gloves, boots, goggles, and ear defenders or plugs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14</a:t>
            </a:fld>
            <a:endParaRPr lang="en-GB"/>
          </a:p>
        </p:txBody>
      </p:sp>
    </p:spTree>
    <p:extLst>
      <p:ext uri="{BB962C8B-B14F-4D97-AF65-F5344CB8AC3E}">
        <p14:creationId xmlns:p14="http://schemas.microsoft.com/office/powerpoint/2010/main" val="202043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Safety signs help to warn people of hazards at work. They're just one of the many ways in which our company provides information about the hazards in your area. But, they're only effective if you know what each sign means.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five types of safety signs that you should be aware of:</a:t>
            </a:r>
          </a:p>
          <a:p>
            <a:endParaRPr lang="en-US" sz="1200" kern="1200" dirty="0">
              <a:solidFill>
                <a:schemeClr val="tx1"/>
              </a:solidFill>
              <a:effectLst/>
              <a:latin typeface="+mn-lt"/>
              <a:ea typeface="+mn-ea"/>
              <a:cs typeface="+mn-cs"/>
            </a:endParaRPr>
          </a:p>
          <a:p>
            <a:pPr marL="228600" indent="-228600">
              <a:buFont typeface="+mj-lt"/>
              <a:buAutoNum type="arabicPeriod"/>
            </a:pPr>
            <a:r>
              <a:rPr lang="en-GB" sz="1200" i="0" u="none" kern="1200" dirty="0">
                <a:solidFill>
                  <a:schemeClr val="tx1"/>
                </a:solidFill>
                <a:effectLst/>
                <a:latin typeface="+mn-lt"/>
                <a:ea typeface="+mn-ea"/>
                <a:cs typeface="+mn-cs"/>
              </a:rPr>
              <a:t>Firefighting or fire safety - red rectangle or square with white symbol featuring a fire and/or text </a:t>
            </a:r>
            <a:endParaRPr lang="en-US" sz="1200" i="0" u="none"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Emergency escape - green square or rectangle with a white symbol or text</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Mandatory - blue circle, square or rectangle with white symbol and/or text</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Prohibition - black symbol on a white background with a red circular band and crossbar placed on top</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Warning - yellow triangle with a black band around and black symbol or text </a:t>
            </a:r>
            <a:r>
              <a:rPr lang="en-GB" sz="1200" u="sng" kern="1200" dirty="0">
                <a:solidFill>
                  <a:schemeClr val="tx1"/>
                </a:solidFill>
                <a:effectLst/>
                <a:latin typeface="+mn-lt"/>
                <a:ea typeface="+mn-ea"/>
                <a:cs typeface="+mn-cs"/>
              </a:rPr>
              <a:t>inside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2579D6-803B-454A-8744-A8046C318F08}" type="slidenum">
              <a:rPr lang="en-GB" smtClean="0"/>
              <a:t>15</a:t>
            </a:fld>
            <a:endParaRPr lang="en-GB"/>
          </a:p>
        </p:txBody>
      </p:sp>
    </p:spTree>
    <p:extLst>
      <p:ext uri="{BB962C8B-B14F-4D97-AF65-F5344CB8AC3E}">
        <p14:creationId xmlns:p14="http://schemas.microsoft.com/office/powerpoint/2010/main" val="345959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this example and see if you know it means.</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a warning sign and indicates a flammable material or high temperature.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[Customise this before you deliver the session with the signs that are commonly used in your workplace. In particular, include any that are often ignored.]</a:t>
            </a:r>
            <a:endParaRPr lang="en-GB" baseline="0" dirty="0"/>
          </a:p>
        </p:txBody>
      </p:sp>
      <p:sp>
        <p:nvSpPr>
          <p:cNvPr id="4" name="Slide Number Placeholder 3"/>
          <p:cNvSpPr>
            <a:spLocks noGrp="1"/>
          </p:cNvSpPr>
          <p:nvPr>
            <p:ph type="sldNum" sz="quarter" idx="5"/>
          </p:nvPr>
        </p:nvSpPr>
        <p:spPr/>
        <p:txBody>
          <a:bodyPr/>
          <a:lstStyle/>
          <a:p>
            <a:fld id="{3E2579D6-803B-454A-8744-A8046C318F08}" type="slidenum">
              <a:rPr lang="en-GB" smtClean="0"/>
              <a:t>16</a:t>
            </a:fld>
            <a:endParaRPr lang="en-GB"/>
          </a:p>
        </p:txBody>
      </p:sp>
    </p:spTree>
    <p:extLst>
      <p:ext uri="{BB962C8B-B14F-4D97-AF65-F5344CB8AC3E}">
        <p14:creationId xmlns:p14="http://schemas.microsoft.com/office/powerpoint/2010/main" val="381443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this one?</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a prohibition sign and means there is no access for pedestrians in this area.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You might see it in a loading bay or an area where fork-lift trucks are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[Customise this before you deliver the session with the signs that are commonly used in your workplace. In particular, include any that are often ignored.]</a:t>
            </a:r>
            <a:endParaRPr lang="en-GB" baseline="0" dirty="0"/>
          </a:p>
        </p:txBody>
      </p:sp>
      <p:sp>
        <p:nvSpPr>
          <p:cNvPr id="4" name="Slide Number Placeholder 3"/>
          <p:cNvSpPr>
            <a:spLocks noGrp="1"/>
          </p:cNvSpPr>
          <p:nvPr>
            <p:ph type="sldNum" sz="quarter" idx="5"/>
          </p:nvPr>
        </p:nvSpPr>
        <p:spPr/>
        <p:txBody>
          <a:bodyPr/>
          <a:lstStyle/>
          <a:p>
            <a:fld id="{3E2579D6-803B-454A-8744-A8046C318F08}" type="slidenum">
              <a:rPr lang="en-GB" smtClean="0"/>
              <a:t>17</a:t>
            </a:fld>
            <a:endParaRPr lang="en-GB"/>
          </a:p>
        </p:txBody>
      </p:sp>
    </p:spTree>
    <p:extLst>
      <p:ext uri="{BB962C8B-B14F-4D97-AF65-F5344CB8AC3E}">
        <p14:creationId xmlns:p14="http://schemas.microsoft.com/office/powerpoint/2010/main" val="495684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what about this one?</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is an emergency escape sign. It shows the safe emergency exit route. You’ll need to follow these signs to evacuate the building if there’s a fire.</a:t>
            </a:r>
            <a:endParaRPr lang="en-GB" baseline="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[Customise this before you deliver the session with the signs that are commonly used in your workplace. In particular, include any that are often ignored.]</a:t>
            </a:r>
            <a:endParaRPr lang="en-GB" baseline="0" dirty="0"/>
          </a:p>
        </p:txBody>
      </p:sp>
      <p:sp>
        <p:nvSpPr>
          <p:cNvPr id="4" name="Slide Number Placeholder 3"/>
          <p:cNvSpPr>
            <a:spLocks noGrp="1"/>
          </p:cNvSpPr>
          <p:nvPr>
            <p:ph type="sldNum" sz="quarter" idx="5"/>
          </p:nvPr>
        </p:nvSpPr>
        <p:spPr/>
        <p:txBody>
          <a:bodyPr/>
          <a:lstStyle/>
          <a:p>
            <a:fld id="{3E2579D6-803B-454A-8744-A8046C318F08}" type="slidenum">
              <a:rPr lang="en-GB" smtClean="0"/>
              <a:t>18</a:t>
            </a:fld>
            <a:endParaRPr lang="en-GB"/>
          </a:p>
        </p:txBody>
      </p:sp>
    </p:spTree>
    <p:extLst>
      <p:ext uri="{BB962C8B-B14F-4D97-AF65-F5344CB8AC3E}">
        <p14:creationId xmlns:p14="http://schemas.microsoft.com/office/powerpoint/2010/main" val="1128611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[Hold a discussion with delegates, canvassing opinion before continuing. Does this happen where they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 real fire, every second counts. So, don’t be complacent when the fire alarm sounds.</a:t>
            </a:r>
          </a:p>
        </p:txBody>
      </p:sp>
      <p:sp>
        <p:nvSpPr>
          <p:cNvPr id="4" name="Slide Number Placeholder 3"/>
          <p:cNvSpPr>
            <a:spLocks noGrp="1"/>
          </p:cNvSpPr>
          <p:nvPr>
            <p:ph type="sldNum" sz="quarter" idx="5"/>
          </p:nvPr>
        </p:nvSpPr>
        <p:spPr/>
        <p:txBody>
          <a:bodyPr/>
          <a:lstStyle/>
          <a:p>
            <a:fld id="{3E2579D6-803B-454A-8744-A8046C318F08}" type="slidenum">
              <a:rPr lang="en-GB" smtClean="0"/>
              <a:t>19</a:t>
            </a:fld>
            <a:endParaRPr lang="en-GB"/>
          </a:p>
        </p:txBody>
      </p:sp>
    </p:spTree>
    <p:extLst>
      <p:ext uri="{BB962C8B-B14F-4D97-AF65-F5344CB8AC3E}">
        <p14:creationId xmlns:p14="http://schemas.microsoft.com/office/powerpoint/2010/main" val="69147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this session</a:t>
            </a:r>
            <a:r>
              <a:rPr lang="en-GB" dirty="0"/>
              <a:t> we’ll look at:</a:t>
            </a:r>
          </a:p>
          <a:p>
            <a:endParaRPr lang="en-GB" dirty="0"/>
          </a:p>
          <a:p>
            <a:pPr marL="171450" indent="-171450">
              <a:buFont typeface="Arial" panose="020B0604020202020204" pitchFamily="34" charset="0"/>
              <a:buChar char="•"/>
            </a:pPr>
            <a:r>
              <a:rPr lang="en-GB" dirty="0"/>
              <a:t>Why workplace safety?</a:t>
            </a:r>
          </a:p>
          <a:p>
            <a:pPr marL="171450" indent="-171450">
              <a:buFont typeface="Arial" panose="020B0604020202020204" pitchFamily="34" charset="0"/>
              <a:buChar char="•"/>
            </a:pPr>
            <a:r>
              <a:rPr lang="en-GB" dirty="0"/>
              <a:t>Health and safety law</a:t>
            </a:r>
          </a:p>
          <a:p>
            <a:pPr marL="171450" indent="-171450">
              <a:buFont typeface="Arial" panose="020B0604020202020204" pitchFamily="34" charset="0"/>
              <a:buChar char="•"/>
            </a:pPr>
            <a:r>
              <a:rPr lang="en-GB" dirty="0"/>
              <a:t>Your responsibilities</a:t>
            </a:r>
          </a:p>
          <a:p>
            <a:pPr marL="171450" indent="-171450">
              <a:buFont typeface="Arial" panose="020B0604020202020204" pitchFamily="34" charset="0"/>
              <a:buChar char="•"/>
            </a:pPr>
            <a:r>
              <a:rPr lang="en-GB" dirty="0"/>
              <a:t>Our company’s health and safety policy</a:t>
            </a:r>
          </a:p>
        </p:txBody>
      </p:sp>
      <p:sp>
        <p:nvSpPr>
          <p:cNvPr id="4" name="Slide Number Placeholder 3"/>
          <p:cNvSpPr>
            <a:spLocks noGrp="1"/>
          </p:cNvSpPr>
          <p:nvPr>
            <p:ph type="sldNum" sz="quarter" idx="5"/>
          </p:nvPr>
        </p:nvSpPr>
        <p:spPr/>
        <p:txBody>
          <a:bodyPr/>
          <a:lstStyle/>
          <a:p>
            <a:fld id="{3E2579D6-803B-454A-8744-A8046C318F08}" type="slidenum">
              <a:rPr lang="en-GB" smtClean="0"/>
              <a:t>2</a:t>
            </a:fld>
            <a:endParaRPr lang="en-GB"/>
          </a:p>
        </p:txBody>
      </p:sp>
    </p:spTree>
    <p:extLst>
      <p:ext uri="{BB962C8B-B14F-4D97-AF65-F5344CB8AC3E}">
        <p14:creationId xmlns:p14="http://schemas.microsoft.com/office/powerpoint/2010/main" val="132936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reduce the risk of fire, our company has in place: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Fire safety measures , including clearly signposted fire exits, fire extinguishers, alarms, sprinklers, etc</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Evacuation procedures, with trained and nominated fire wardens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Regular fire drills to ensure that the alarms and procedures are working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Fire safety training for all employees at induction and at regular intervals thereafter</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help here too by:</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Completing the fire safety training assigned to you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Being clear about our fire safety measures and procedures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Participating fully in all drills and exercises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Immediately reporting anything which increases the risk of fire or anything wrong with safety measures or procedures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missing fire extinguishers, poor housekeeping, blocked exits, faulty alarms) to your health and safety officer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2579D6-803B-454A-8744-A8046C318F08}" type="slidenum">
              <a:rPr lang="en-GB" smtClean="0"/>
              <a:t>20</a:t>
            </a:fld>
            <a:endParaRPr lang="en-GB"/>
          </a:p>
        </p:txBody>
      </p:sp>
    </p:spTree>
    <p:extLst>
      <p:ext uri="{BB962C8B-B14F-4D97-AF65-F5344CB8AC3E}">
        <p14:creationId xmlns:p14="http://schemas.microsoft.com/office/powerpoint/2010/main" val="303314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fires need three things to start and keep burning: heat, oxygen and fuel. </a:t>
            </a:r>
          </a:p>
          <a:p>
            <a:endParaRPr lang="en-GB" sz="1200" kern="1200" dirty="0">
              <a:solidFill>
                <a:schemeClr val="tx1"/>
              </a:solidFill>
              <a:effectLst/>
              <a:latin typeface="+mn-lt"/>
              <a:ea typeface="+mn-ea"/>
              <a:cs typeface="+mn-cs"/>
            </a:endParaRPr>
          </a:p>
          <a:p>
            <a:pPr marL="228600" indent="-228600">
              <a:buAutoNum type="arabicPeriod"/>
            </a:pPr>
            <a:r>
              <a:rPr lang="en-GB" sz="1200" kern="1200" dirty="0">
                <a:solidFill>
                  <a:schemeClr val="tx1"/>
                </a:solidFill>
                <a:effectLst/>
                <a:latin typeface="+mn-lt"/>
                <a:ea typeface="+mn-ea"/>
                <a:cs typeface="+mn-cs"/>
              </a:rPr>
              <a:t>Heat – combustion occurs when flammable objects are ignited. Sources of ignition matches, lighter, smoking materials, lightning, cooker, faulty wiring, etc.</a:t>
            </a:r>
          </a:p>
          <a:p>
            <a:pPr marL="228600" indent="-228600">
              <a:buAutoNum type="arabicPeriod"/>
            </a:pPr>
            <a:r>
              <a:rPr lang="en-GB" sz="1200" kern="1200" dirty="0">
                <a:solidFill>
                  <a:schemeClr val="tx1"/>
                </a:solidFill>
                <a:effectLst/>
                <a:latin typeface="+mn-lt"/>
                <a:ea typeface="+mn-ea"/>
                <a:cs typeface="+mn-cs"/>
              </a:rPr>
              <a:t>Fuel – something to burn – typically combustible materials (such as wood, plastics, rubber, fabric, paper, petrol, cooking oil, natural or butane gas, etc). It may be a solid, liquid or gas.</a:t>
            </a:r>
          </a:p>
          <a:p>
            <a:pPr marL="228600" indent="-228600">
              <a:buAutoNum type="arabicPeriod"/>
            </a:pPr>
            <a:r>
              <a:rPr lang="en-GB" sz="1200" kern="1200" dirty="0">
                <a:solidFill>
                  <a:schemeClr val="tx1"/>
                </a:solidFill>
                <a:effectLst/>
                <a:latin typeface="+mn-lt"/>
                <a:ea typeface="+mn-ea"/>
                <a:cs typeface="+mn-cs"/>
              </a:rPr>
              <a:t>Oxygen – readily available in the air around us.</a:t>
            </a:r>
          </a:p>
          <a:p>
            <a:pPr marL="0" indent="0">
              <a:buNone/>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any one of these elements is not present, a fire cannot start. If any is removed, the fire will be extinguished (put out).</a:t>
            </a:r>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21</a:t>
            </a:fld>
            <a:endParaRPr lang="en-GB"/>
          </a:p>
        </p:txBody>
      </p:sp>
    </p:spTree>
    <p:extLst>
      <p:ext uri="{BB962C8B-B14F-4D97-AF65-F5344CB8AC3E}">
        <p14:creationId xmlns:p14="http://schemas.microsoft.com/office/powerpoint/2010/main" val="3509257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Look at this example and decide whether it represents good practice or not.</a:t>
            </a:r>
          </a:p>
          <a:p>
            <a:endParaRPr lang="en-GB" b="0" baseline="0" dirty="0"/>
          </a:p>
          <a:p>
            <a:r>
              <a:rPr lang="en-GB" b="0" baseline="0" dirty="0"/>
              <a:t>[Show each one in turn and allow delegates time to read and make a decision before clicking Next.]</a:t>
            </a:r>
          </a:p>
          <a:p>
            <a:endParaRPr lang="en-GB" b="0" baseline="0" dirty="0"/>
          </a:p>
          <a:p>
            <a:r>
              <a:rPr lang="en-GB" b="1" baseline="0" dirty="0"/>
              <a:t>Follow our rules to stay safe.</a:t>
            </a:r>
          </a:p>
        </p:txBody>
      </p:sp>
      <p:sp>
        <p:nvSpPr>
          <p:cNvPr id="4" name="Slide Number Placeholder 3"/>
          <p:cNvSpPr>
            <a:spLocks noGrp="1"/>
          </p:cNvSpPr>
          <p:nvPr>
            <p:ph type="sldNum" sz="quarter" idx="5"/>
          </p:nvPr>
        </p:nvSpPr>
        <p:spPr/>
        <p:txBody>
          <a:bodyPr/>
          <a:lstStyle/>
          <a:p>
            <a:fld id="{3E2579D6-803B-454A-8744-A8046C318F08}" type="slidenum">
              <a:rPr lang="en-GB" smtClean="0"/>
              <a:t>22</a:t>
            </a:fld>
            <a:endParaRPr lang="en-GB"/>
          </a:p>
        </p:txBody>
      </p:sp>
    </p:spTree>
    <p:extLst>
      <p:ext uri="{BB962C8B-B14F-4D97-AF65-F5344CB8AC3E}">
        <p14:creationId xmlns:p14="http://schemas.microsoft.com/office/powerpoint/2010/main" val="84806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Health and Safety Policy </a:t>
            </a:r>
            <a:r>
              <a:rPr lang="en-GB" sz="1200" kern="1200" dirty="0">
                <a:solidFill>
                  <a:schemeClr val="tx1"/>
                </a:solidFill>
                <a:latin typeface="+mn-lt"/>
                <a:ea typeface="+mn-ea"/>
                <a:cs typeface="+mn-cs"/>
              </a:rPr>
              <a:t>sets out our rules, processes and procedures and is designed to promote safety for everyone.</a:t>
            </a:r>
            <a:endParaRPr lang="en-GB" dirty="0"/>
          </a:p>
          <a:p>
            <a:endParaRPr lang="en-GB" dirty="0"/>
          </a:p>
          <a:p>
            <a:r>
              <a:rPr lang="en-GB" sz="1200" kern="1200" dirty="0">
                <a:solidFill>
                  <a:schemeClr val="tx1"/>
                </a:solidFill>
                <a:latin typeface="+mn-lt"/>
                <a:ea typeface="+mn-ea"/>
                <a:cs typeface="+mn-cs"/>
              </a:rPr>
              <a:t>We demonstrate our commitment to safety by: </a:t>
            </a:r>
          </a:p>
          <a:p>
            <a:endParaRPr lang="en-GB" sz="1200" kern="1200" dirty="0">
              <a:solidFill>
                <a:schemeClr val="tx1"/>
              </a:solidFill>
              <a:latin typeface="+mn-lt"/>
              <a:ea typeface="+mn-ea"/>
              <a:cs typeface="+mn-cs"/>
            </a:endParaRPr>
          </a:p>
          <a:p>
            <a:pPr marL="171450" indent="-171450">
              <a:buFont typeface="Arial" panose="020B0604020202020204" pitchFamily="34" charset="0"/>
              <a:buChar char="•"/>
            </a:pPr>
            <a:r>
              <a:rPr lang="en-GB" dirty="0"/>
              <a:t>Providing information and training – raising awareness</a:t>
            </a:r>
          </a:p>
          <a:p>
            <a:pPr marL="171450" indent="-171450">
              <a:buFont typeface="Arial" panose="020B0604020202020204" pitchFamily="34" charset="0"/>
              <a:buChar char="•"/>
            </a:pPr>
            <a:r>
              <a:rPr lang="en-GB" dirty="0"/>
              <a:t>Explaining our systems and controls</a:t>
            </a:r>
          </a:p>
          <a:p>
            <a:pPr marL="171450" indent="-171450">
              <a:buFont typeface="Arial" panose="020B0604020202020204" pitchFamily="34" charset="0"/>
              <a:buChar char="•"/>
            </a:pPr>
            <a:r>
              <a:rPr lang="en-GB" dirty="0"/>
              <a:t>Carrying out regular risk assessments</a:t>
            </a:r>
          </a:p>
          <a:p>
            <a:pPr marL="171450" indent="-171450">
              <a:buFont typeface="Arial" panose="020B0604020202020204" pitchFamily="34" charset="0"/>
              <a:buChar char="•"/>
            </a:pPr>
            <a:r>
              <a:rPr lang="en-GB" dirty="0"/>
              <a:t>Providing personal protective equipment</a:t>
            </a:r>
          </a:p>
          <a:p>
            <a:pPr marL="171450" indent="-171450">
              <a:buFont typeface="Arial" panose="020B0604020202020204" pitchFamily="34" charset="0"/>
              <a:buChar char="•"/>
            </a:pPr>
            <a:r>
              <a:rPr lang="en-GB" dirty="0"/>
              <a:t>Appointing people with specific responsibility for safety – our Health and Safety officer</a:t>
            </a:r>
          </a:p>
          <a:p>
            <a:pPr marL="171450" indent="-171450">
              <a:buFont typeface="Arial" panose="020B0604020202020204" pitchFamily="34" charset="0"/>
              <a:buChar char="•"/>
            </a:pPr>
            <a:r>
              <a:rPr lang="en-GB" dirty="0"/>
              <a:t>Requiring everyone to read and implement our Safety Policy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an add-on, provide everyone with a copy of your Health and Safety Policy and explain the key points. You might also introduce your Health and Safety Officer in the session giving them a 5-min slot to explain their work and offer advice.]</a:t>
            </a:r>
          </a:p>
        </p:txBody>
      </p:sp>
      <p:sp>
        <p:nvSpPr>
          <p:cNvPr id="4" name="Slide Number Placeholder 3"/>
          <p:cNvSpPr>
            <a:spLocks noGrp="1"/>
          </p:cNvSpPr>
          <p:nvPr>
            <p:ph type="sldNum" sz="quarter" idx="5"/>
          </p:nvPr>
        </p:nvSpPr>
        <p:spPr/>
        <p:txBody>
          <a:bodyPr/>
          <a:lstStyle/>
          <a:p>
            <a:fld id="{3E2579D6-803B-454A-8744-A8046C318F08}" type="slidenum">
              <a:rPr lang="en-GB" smtClean="0"/>
              <a:t>23</a:t>
            </a:fld>
            <a:endParaRPr lang="en-GB"/>
          </a:p>
        </p:txBody>
      </p:sp>
    </p:spTree>
    <p:extLst>
      <p:ext uri="{BB962C8B-B14F-4D97-AF65-F5344CB8AC3E}">
        <p14:creationId xmlns:p14="http://schemas.microsoft.com/office/powerpoint/2010/main" val="337018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can’t do this alone. Here's what you should do:</a:t>
            </a:r>
          </a:p>
          <a:p>
            <a:endParaRPr lang="en-GB" dirty="0"/>
          </a:p>
          <a:p>
            <a:pPr marL="171450" indent="-171450" fontAlgn="t">
              <a:buFont typeface="Arial" panose="020B0604020202020204" pitchFamily="34" charset="0"/>
              <a:buChar char="•"/>
            </a:pPr>
            <a:r>
              <a:rPr lang="en-GB" dirty="0"/>
              <a:t>Read our Company's Health and Safety Policy – make sure you understand our rules and know what to do, especially in an emergency</a:t>
            </a:r>
          </a:p>
          <a:p>
            <a:pPr marL="171450" lvl="0" indent="-171450">
              <a:buFont typeface="Arial" panose="020B0604020202020204" pitchFamily="34" charset="0"/>
              <a:buChar char="•"/>
            </a:pPr>
            <a:r>
              <a:rPr lang="en-GB" dirty="0"/>
              <a:t>Co-operate fully with us and help us put safety first</a:t>
            </a:r>
          </a:p>
          <a:p>
            <a:pPr marL="171450" lvl="0" indent="-171450">
              <a:buFont typeface="Arial" panose="020B0604020202020204" pitchFamily="34" charset="0"/>
              <a:buChar char="•"/>
            </a:pPr>
            <a:r>
              <a:rPr lang="en-GB" dirty="0"/>
              <a:t>Wear any protective equipment or clothing that you have been given or that is assigned to you</a:t>
            </a:r>
          </a:p>
          <a:p>
            <a:pPr marL="171450" lvl="0" indent="-171450">
              <a:buFont typeface="Arial" panose="020B0604020202020204" pitchFamily="34" charset="0"/>
              <a:buChar char="•"/>
            </a:pPr>
            <a:r>
              <a:rPr lang="en-GB" dirty="0"/>
              <a:t>Take note of the safety signs where you work – find out what they mean and comply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Tie your hair back and remove jewellery before operating equipment</a:t>
            </a:r>
          </a:p>
          <a:p>
            <a:pPr marL="171450" lvl="0" indent="-171450">
              <a:buFont typeface="Arial" panose="020B0604020202020204" pitchFamily="34" charset="0"/>
              <a:buChar char="•"/>
            </a:pPr>
            <a:r>
              <a:rPr lang="en-GB" dirty="0"/>
              <a:t>Report any issues or safety concerns immediately to your manager</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b="1" dirty="0"/>
              <a:t>Talk to your manager if you have concerns about safety or if you need anything else to stay safe at work.</a:t>
            </a:r>
          </a:p>
        </p:txBody>
      </p:sp>
      <p:sp>
        <p:nvSpPr>
          <p:cNvPr id="4" name="Slide Number Placeholder 3"/>
          <p:cNvSpPr>
            <a:spLocks noGrp="1"/>
          </p:cNvSpPr>
          <p:nvPr>
            <p:ph type="sldNum" sz="quarter" idx="5"/>
          </p:nvPr>
        </p:nvSpPr>
        <p:spPr/>
        <p:txBody>
          <a:bodyPr/>
          <a:lstStyle/>
          <a:p>
            <a:fld id="{3E2579D6-803B-454A-8744-A8046C318F08}" type="slidenum">
              <a:rPr lang="en-GB" smtClean="0"/>
              <a:t>24</a:t>
            </a:fld>
            <a:endParaRPr lang="en-GB"/>
          </a:p>
        </p:txBody>
      </p:sp>
    </p:spTree>
    <p:extLst>
      <p:ext uri="{BB962C8B-B14F-4D97-AF65-F5344CB8AC3E}">
        <p14:creationId xmlns:p14="http://schemas.microsoft.com/office/powerpoint/2010/main" val="186697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p>
          <a:p>
            <a:endParaRPr lang="en-GB" dirty="0"/>
          </a:p>
          <a:p>
            <a:pPr marL="171450" indent="-171450">
              <a:buFont typeface="Arial" panose="020B0604020202020204" pitchFamily="34" charset="0"/>
              <a:buChar char="•"/>
            </a:pPr>
            <a:r>
              <a:rPr lang="en-GB" dirty="0"/>
              <a:t>Interfere with anything that has been provided in the interests of safety</a:t>
            </a:r>
          </a:p>
          <a:p>
            <a:pPr marL="171450" indent="-171450">
              <a:buFont typeface="Arial" panose="020B0604020202020204" pitchFamily="34" charset="0"/>
              <a:buChar char="•"/>
            </a:pPr>
            <a:r>
              <a:rPr lang="en-GB" dirty="0"/>
              <a:t>Adjust or remove any safety equipment or devices (such as closing fire doors, removing equipment guards or limiters, etc) without permission</a:t>
            </a:r>
          </a:p>
          <a:p>
            <a:pPr marL="171450" indent="-17145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mn-lt"/>
                <a:ea typeface="+mn-ea"/>
                <a:cs typeface="+mn-cs"/>
              </a:rPr>
              <a:t>Manually carry heavy items over long distances – using a trolley instead</a:t>
            </a:r>
          </a:p>
          <a:p>
            <a:pPr marL="171450" indent="-17145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mn-lt"/>
                <a:ea typeface="+mn-ea"/>
                <a:cs typeface="+mn-cs"/>
              </a:rPr>
              <a:t>Use display screen equipment for prolonged periods</a:t>
            </a:r>
            <a:endParaRPr lang="en-GB" dirty="0"/>
          </a:p>
          <a:p>
            <a:pPr marL="171450" indent="-171450">
              <a:buFont typeface="Arial" panose="020B0604020202020204" pitchFamily="34" charset="0"/>
              <a:buChar char="•"/>
            </a:pPr>
            <a:r>
              <a:rPr lang="en-GB" dirty="0"/>
              <a:t>Do anything to compromise your own or others’ safety</a:t>
            </a:r>
          </a:p>
        </p:txBody>
      </p:sp>
      <p:sp>
        <p:nvSpPr>
          <p:cNvPr id="4" name="Slide Number Placeholder 3"/>
          <p:cNvSpPr>
            <a:spLocks noGrp="1"/>
          </p:cNvSpPr>
          <p:nvPr>
            <p:ph type="sldNum" sz="quarter" idx="5"/>
          </p:nvPr>
        </p:nvSpPr>
        <p:spPr/>
        <p:txBody>
          <a:bodyPr/>
          <a:lstStyle/>
          <a:p>
            <a:fld id="{3E2579D6-803B-454A-8744-A8046C318F08}" type="slidenum">
              <a:rPr lang="en-GB" smtClean="0"/>
              <a:t>25</a:t>
            </a:fld>
            <a:endParaRPr lang="en-GB"/>
          </a:p>
        </p:txBody>
      </p:sp>
    </p:spTree>
    <p:extLst>
      <p:ext uri="{BB962C8B-B14F-4D97-AF65-F5344CB8AC3E}">
        <p14:creationId xmlns:p14="http://schemas.microsoft.com/office/powerpoint/2010/main" val="2173089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you have any questions?</a:t>
            </a:r>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26</a:t>
            </a:fld>
            <a:endParaRPr lang="en-GB"/>
          </a:p>
        </p:txBody>
      </p:sp>
    </p:spTree>
    <p:extLst>
      <p:ext uri="{BB962C8B-B14F-4D97-AF65-F5344CB8AC3E}">
        <p14:creationId xmlns:p14="http://schemas.microsoft.com/office/powerpoint/2010/main" val="854348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get more help and information on this issue from these contacts.</a:t>
            </a:r>
          </a:p>
          <a:p>
            <a:endParaRPr lang="en-GB" dirty="0"/>
          </a:p>
          <a:p>
            <a:r>
              <a:rPr lang="en-GB" dirty="0"/>
              <a:t>Or, for a more in-depth look at this topic, access our self-study course.</a:t>
            </a:r>
          </a:p>
        </p:txBody>
      </p:sp>
      <p:sp>
        <p:nvSpPr>
          <p:cNvPr id="4" name="Slide Number Placeholder 3"/>
          <p:cNvSpPr>
            <a:spLocks noGrp="1"/>
          </p:cNvSpPr>
          <p:nvPr>
            <p:ph type="sldNum" sz="quarter" idx="5"/>
          </p:nvPr>
        </p:nvSpPr>
        <p:spPr/>
        <p:txBody>
          <a:bodyPr/>
          <a:lstStyle/>
          <a:p>
            <a:fld id="{3E2579D6-803B-454A-8744-A8046C318F08}" type="slidenum">
              <a:rPr lang="en-GB" smtClean="0"/>
              <a:t>27</a:t>
            </a:fld>
            <a:endParaRPr lang="en-GB"/>
          </a:p>
        </p:txBody>
      </p:sp>
    </p:spTree>
    <p:extLst>
      <p:ext uri="{BB962C8B-B14F-4D97-AF65-F5344CB8AC3E}">
        <p14:creationId xmlns:p14="http://schemas.microsoft.com/office/powerpoint/2010/main" val="295855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a:t>
            </a:r>
          </a:p>
          <a:p>
            <a:r>
              <a:rPr lang="en-GB" b="1" dirty="0"/>
              <a:t>Why health and safety?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Most of us have never suffered a serious injury at work, and so we may sometimes take health and safety at work for granted. But take a look at the statistics for 2014/15 compiled by the Health and Safety Executive (HSE):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142 </a:t>
            </a:r>
            <a:r>
              <a:rPr lang="en-GB" sz="1200" kern="1200" dirty="0">
                <a:solidFill>
                  <a:schemeClr val="tx1"/>
                </a:solidFill>
                <a:effectLst/>
                <a:latin typeface="+mn-lt"/>
                <a:ea typeface="+mn-ea"/>
                <a:cs typeface="+mn-cs"/>
              </a:rPr>
              <a:t>workers killed at work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76,054 other injuries to employees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152,000 over-7-day-absence injuries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198,000 over 3-day-absence injuries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27.3 million working days lost due to work-related ill-health and workplace injuries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19.4 million working days lost because of stress, depression, anxiety or musculoskeletal disorders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Workplace injuries and ill health cost: </a:t>
            </a:r>
            <a:r>
              <a:rPr lang="en-GB" sz="1200" b="1" u="none" kern="1200" dirty="0">
                <a:solidFill>
                  <a:schemeClr val="tx1"/>
                </a:solidFill>
                <a:effectLst/>
                <a:latin typeface="+mn-lt"/>
                <a:ea typeface="+mn-ea"/>
                <a:cs typeface="+mn-cs"/>
              </a:rPr>
              <a:t>£14.3 billion </a:t>
            </a:r>
            <a:endParaRPr lang="en-US" sz="1200" b="1" u="non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[Source: </a:t>
            </a:r>
            <a:r>
              <a:rPr lang="en-GB" sz="1200" u="sng" kern="1200" dirty="0">
                <a:solidFill>
                  <a:schemeClr val="tx1"/>
                </a:solidFill>
                <a:effectLst/>
                <a:latin typeface="+mn-lt"/>
                <a:ea typeface="+mn-ea"/>
                <a:cs typeface="+mn-cs"/>
                <a:hlinkClick r:id="rId3"/>
              </a:rPr>
              <a:t>http://www.hse.gov.uk/statistics/causinj/index.htm</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http://www.hse.gov.uk/statistics/dayslost.htm</a:t>
            </a:r>
            <a:r>
              <a:rPr lang="en-GB" sz="1200" u="none" kern="1200" dirty="0">
                <a:solidFill>
                  <a:schemeClr val="tx1"/>
                </a:solidFill>
                <a:effectLst/>
                <a:latin typeface="+mn-lt"/>
                <a:ea typeface="+mn-ea"/>
                <a:cs typeface="+mn-cs"/>
              </a:rPr>
              <a:t>]</a:t>
            </a:r>
          </a:p>
          <a:p>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[Research more current statistics or those specific to your sector before delivering this session.]</a:t>
            </a: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2579D6-803B-454A-8744-A8046C318F08}" type="slidenum">
              <a:rPr lang="en-GB" smtClean="0"/>
              <a:t>3</a:t>
            </a:fld>
            <a:endParaRPr lang="en-GB"/>
          </a:p>
        </p:txBody>
      </p:sp>
    </p:spTree>
    <p:extLst>
      <p:ext uri="{BB962C8B-B14F-4D97-AF65-F5344CB8AC3E}">
        <p14:creationId xmlns:p14="http://schemas.microsoft.com/office/powerpoint/2010/main" val="248313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Look at this example and decide whether she is right or not.</a:t>
            </a:r>
          </a:p>
          <a:p>
            <a:endParaRPr lang="en-GB" b="0" baseline="0" dirty="0"/>
          </a:p>
          <a:p>
            <a:r>
              <a:rPr lang="en-GB" b="0" baseline="0" dirty="0"/>
              <a:t>[Allow delegates time to read and make a decision before clicking Next.]</a:t>
            </a:r>
          </a:p>
          <a:p>
            <a:endParaRPr lang="en-GB" b="0" baseline="0" dirty="0"/>
          </a:p>
          <a:p>
            <a:r>
              <a:rPr lang="en-GB" b="0" baseline="0" dirty="0"/>
              <a:t>In fact, we are all responsible for making the workplace safe. Both employers and employees have specific duties under the Health and Safety at Work Act.</a:t>
            </a:r>
          </a:p>
        </p:txBody>
      </p:sp>
      <p:sp>
        <p:nvSpPr>
          <p:cNvPr id="4" name="Slide Number Placeholder 3"/>
          <p:cNvSpPr>
            <a:spLocks noGrp="1"/>
          </p:cNvSpPr>
          <p:nvPr>
            <p:ph type="sldNum" sz="quarter" idx="5"/>
          </p:nvPr>
        </p:nvSpPr>
        <p:spPr/>
        <p:txBody>
          <a:bodyPr/>
          <a:lstStyle/>
          <a:p>
            <a:fld id="{3E2579D6-803B-454A-8744-A8046C318F08}" type="slidenum">
              <a:rPr lang="en-GB" smtClean="0"/>
              <a:t>4</a:t>
            </a:fld>
            <a:endParaRPr lang="en-GB"/>
          </a:p>
        </p:txBody>
      </p:sp>
    </p:spTree>
    <p:extLst>
      <p:ext uri="{BB962C8B-B14F-4D97-AF65-F5344CB8AC3E}">
        <p14:creationId xmlns:p14="http://schemas.microsoft.com/office/powerpoint/2010/main" val="124930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Our Company has a legal duty to ensure the health, safety and well-being of employees, contractors, visitors and members of the public under the:</a:t>
            </a:r>
          </a:p>
          <a:p>
            <a:pPr marL="0" indent="0">
              <a:buNone/>
            </a:pPr>
            <a:endParaRPr lang="en-US" dirty="0"/>
          </a:p>
          <a:p>
            <a:pPr marL="171450" indent="-171450">
              <a:buFont typeface="Arial" panose="020B0604020202020204" pitchFamily="34" charset="0"/>
              <a:buChar char="•"/>
            </a:pPr>
            <a:r>
              <a:rPr lang="en-GB" dirty="0"/>
              <a:t>Health and Safety at Work Etc. Act 1974</a:t>
            </a:r>
            <a:endParaRPr lang="en-US" dirty="0"/>
          </a:p>
          <a:p>
            <a:pPr marL="171450" indent="-171450">
              <a:buFont typeface="Arial" panose="020B0604020202020204" pitchFamily="34" charset="0"/>
              <a:buChar char="•"/>
            </a:pPr>
            <a:r>
              <a:rPr lang="en-GB" dirty="0"/>
              <a:t>Management of Health and Safety at Work Regulations 1999</a:t>
            </a:r>
            <a:endParaRPr lang="en-US" dirty="0"/>
          </a:p>
          <a:p>
            <a:pPr marL="171450" indent="-171450">
              <a:buFont typeface="Arial" panose="020B0604020202020204" pitchFamily="34" charset="0"/>
              <a:buChar char="•"/>
            </a:pPr>
            <a:r>
              <a:rPr lang="en-GB" dirty="0"/>
              <a:t>Corporate Manslaughter and Corporate Homicide Act 2007</a:t>
            </a:r>
            <a:endParaRPr lang="en-US" dirty="0"/>
          </a:p>
          <a:p>
            <a:pPr marL="171450" indent="-171450">
              <a:buFont typeface="Arial" panose="020B0604020202020204" pitchFamily="34" charset="0"/>
              <a:buChar char="•"/>
            </a:pPr>
            <a:r>
              <a:rPr lang="en-GB" dirty="0"/>
              <a:t>Health and Safety (Offences) Act 2008</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Failure to comply with safety laws can have serious consequences - for you personally as well as our Company. Sanctions include fines, imprisonment and even loss of licence.</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5</a:t>
            </a:fld>
            <a:endParaRPr lang="en-GB"/>
          </a:p>
        </p:txBody>
      </p:sp>
    </p:spTree>
    <p:extLst>
      <p:ext uri="{BB962C8B-B14F-4D97-AF65-F5344CB8AC3E}">
        <p14:creationId xmlns:p14="http://schemas.microsoft.com/office/powerpoint/2010/main" val="62727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are responsible for providing:</a:t>
            </a:r>
          </a:p>
          <a:p>
            <a:endParaRPr lang="en-GB" dirty="0"/>
          </a:p>
          <a:p>
            <a:pPr marL="171450" indent="-171450">
              <a:buFont typeface="Arial" panose="020B0604020202020204" pitchFamily="34" charset="0"/>
              <a:buChar char="•"/>
            </a:pPr>
            <a:r>
              <a:rPr lang="en-GB" dirty="0"/>
              <a:t>A safe workplace where risks to health and safety are properly controlled</a:t>
            </a:r>
            <a:endParaRPr lang="en-US" dirty="0"/>
          </a:p>
          <a:p>
            <a:pPr marL="171450" indent="-171450">
              <a:buFont typeface="Arial" panose="020B0604020202020204" pitchFamily="34" charset="0"/>
              <a:buChar char="•"/>
            </a:pPr>
            <a:r>
              <a:rPr lang="en-GB" dirty="0"/>
              <a:t>Safe appliances</a:t>
            </a:r>
            <a:endParaRPr lang="en-US" dirty="0"/>
          </a:p>
          <a:p>
            <a:pPr marL="171450" indent="-171450">
              <a:buFont typeface="Arial" panose="020B0604020202020204" pitchFamily="34" charset="0"/>
              <a:buChar char="•"/>
            </a:pPr>
            <a:r>
              <a:rPr lang="en-GB" dirty="0"/>
              <a:t>Safe storage and handling of potentially hazardous materials</a:t>
            </a:r>
            <a:endParaRPr lang="en-US" dirty="0"/>
          </a:p>
          <a:p>
            <a:pPr marL="171450" indent="-171450">
              <a:buFont typeface="Arial" panose="020B0604020202020204" pitchFamily="34" charset="0"/>
              <a:buChar char="•"/>
            </a:pPr>
            <a:r>
              <a:rPr lang="en-GB" dirty="0"/>
              <a:t>Personal protective and safety equipment if required</a:t>
            </a:r>
            <a:endParaRPr lang="en-US" dirty="0"/>
          </a:p>
          <a:p>
            <a:pPr marL="171450" indent="-171450">
              <a:buFont typeface="Arial" panose="020B0604020202020204" pitchFamily="34" charset="0"/>
              <a:buChar char="•"/>
            </a:pPr>
            <a:r>
              <a:rPr lang="en-GB" dirty="0"/>
              <a:t>Sufficient information, training and supervision</a:t>
            </a:r>
            <a:endParaRPr lang="en-US" dirty="0"/>
          </a:p>
          <a:p>
            <a:pPr marL="171450" indent="-171450">
              <a:buFont typeface="Arial" panose="020B0604020202020204" pitchFamily="34" charset="0"/>
              <a:buChar char="•"/>
            </a:pPr>
            <a:r>
              <a:rPr lang="en-GB" dirty="0"/>
              <a:t>Rest breaks and welfare amenities</a:t>
            </a:r>
            <a:endParaRPr lang="en-US" dirty="0"/>
          </a:p>
          <a:p>
            <a:endParaRPr lang="en-GB" dirty="0"/>
          </a:p>
        </p:txBody>
      </p:sp>
      <p:sp>
        <p:nvSpPr>
          <p:cNvPr id="4" name="Slide Number Placeholder 3"/>
          <p:cNvSpPr>
            <a:spLocks noGrp="1"/>
          </p:cNvSpPr>
          <p:nvPr>
            <p:ph type="sldNum" sz="quarter" idx="5"/>
          </p:nvPr>
        </p:nvSpPr>
        <p:spPr/>
        <p:txBody>
          <a:bodyPr/>
          <a:lstStyle/>
          <a:p>
            <a:fld id="{3E2579D6-803B-454A-8744-A8046C318F08}" type="slidenum">
              <a:rPr lang="en-GB" smtClean="0"/>
              <a:t>6</a:t>
            </a:fld>
            <a:endParaRPr lang="en-GB"/>
          </a:p>
        </p:txBody>
      </p:sp>
    </p:spTree>
    <p:extLst>
      <p:ext uri="{BB962C8B-B14F-4D97-AF65-F5344CB8AC3E}">
        <p14:creationId xmlns:p14="http://schemas.microsoft.com/office/powerpoint/2010/main" val="373940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responsible for:</a:t>
            </a:r>
          </a:p>
          <a:p>
            <a:endParaRPr lang="en-GB" dirty="0"/>
          </a:p>
          <a:p>
            <a:pPr marL="171450" indent="-171450">
              <a:buFont typeface="Arial" panose="020B0604020202020204" pitchFamily="34" charset="0"/>
              <a:buChar char="•"/>
            </a:pPr>
            <a:r>
              <a:rPr lang="en-GB" dirty="0"/>
              <a:t>Complying with our health and safety policy</a:t>
            </a:r>
            <a:endParaRPr lang="en-US" dirty="0"/>
          </a:p>
          <a:p>
            <a:pPr marL="171450" indent="-171450">
              <a:buFont typeface="Arial" panose="020B0604020202020204" pitchFamily="34" charset="0"/>
              <a:buChar char="•"/>
            </a:pPr>
            <a:r>
              <a:rPr lang="en-GB" dirty="0"/>
              <a:t>Following operating instructions and safety guidelines</a:t>
            </a:r>
            <a:endParaRPr lang="en-US" dirty="0"/>
          </a:p>
          <a:p>
            <a:pPr marL="171450" indent="-171450">
              <a:buFont typeface="Arial" panose="020B0604020202020204" pitchFamily="34" charset="0"/>
              <a:buChar char="•"/>
            </a:pPr>
            <a:r>
              <a:rPr lang="en-GB" dirty="0"/>
              <a:t>Taking reasonable care not to put yourself or other people at risk by what you do or don't do</a:t>
            </a:r>
            <a:endParaRPr lang="en-US" dirty="0"/>
          </a:p>
          <a:p>
            <a:pPr marL="171450" indent="-171450">
              <a:buFont typeface="Arial" panose="020B0604020202020204" pitchFamily="34" charset="0"/>
              <a:buChar char="•"/>
            </a:pPr>
            <a:r>
              <a:rPr lang="en-GB" dirty="0"/>
              <a:t>Not interfering with or misusing anything that's been provided for your health, safety or welfare</a:t>
            </a:r>
            <a:endParaRPr lang="en-US" dirty="0"/>
          </a:p>
          <a:p>
            <a:pPr marL="171450" indent="-171450">
              <a:buFont typeface="Arial" panose="020B0604020202020204" pitchFamily="34" charset="0"/>
              <a:buChar char="•"/>
            </a:pPr>
            <a:r>
              <a:rPr lang="en-GB" dirty="0"/>
              <a:t>Declaring any condition or medication that may impair your ability to work</a:t>
            </a:r>
            <a:endParaRPr lang="en-US" dirty="0"/>
          </a:p>
          <a:p>
            <a:pPr marL="171450" indent="-171450">
              <a:buFont typeface="Arial" panose="020B0604020202020204" pitchFamily="34" charset="0"/>
              <a:buChar char="•"/>
            </a:pPr>
            <a:r>
              <a:rPr lang="en-GB" dirty="0"/>
              <a:t>Promptly reporting any emergencies, incidents, injuries, or illnesses</a:t>
            </a:r>
            <a:endParaRPr lang="en-US" dirty="0"/>
          </a:p>
          <a:p>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7</a:t>
            </a:fld>
            <a:endParaRPr lang="en-GB"/>
          </a:p>
        </p:txBody>
      </p:sp>
    </p:spTree>
    <p:extLst>
      <p:ext uri="{BB962C8B-B14F-4D97-AF65-F5344CB8AC3E}">
        <p14:creationId xmlns:p14="http://schemas.microsoft.com/office/powerpoint/2010/main" val="224716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affects all industries – big and small. </a:t>
            </a:r>
          </a:p>
          <a:p>
            <a:endParaRPr lang="en-GB" dirty="0"/>
          </a:p>
          <a:p>
            <a:r>
              <a:rPr lang="en-GB" dirty="0"/>
              <a:t>If we get it wrong, the consequences can be disastrous, resulting in fatalities and life-changing injuries for those affected, as well as significant fines and reputational damage for the company.</a:t>
            </a:r>
          </a:p>
          <a:p>
            <a:endParaRPr lang="en-GB" dirty="0"/>
          </a:p>
          <a:p>
            <a:r>
              <a:rPr lang="en-GB" dirty="0"/>
              <a:t>[As an add-on, discuss the Alton Towers case – highlighting the personal cost to those involved, and also the loss of business and damage to its reputation.]</a:t>
            </a:r>
          </a:p>
          <a:p>
            <a:endParaRPr lang="en-GB" dirty="0"/>
          </a:p>
          <a:p>
            <a:r>
              <a:rPr lang="en-GB" dirty="0"/>
              <a:t>Here are some examples of cases that have made the headlines recently.</a:t>
            </a:r>
          </a:p>
          <a:p>
            <a:endParaRPr lang="en-GB" dirty="0"/>
          </a:p>
          <a:p>
            <a:r>
              <a:rPr lang="en-GB" dirty="0"/>
              <a:t>[As an add-on, discuss other recent cases, if required.]</a:t>
            </a:r>
          </a:p>
        </p:txBody>
      </p:sp>
      <p:sp>
        <p:nvSpPr>
          <p:cNvPr id="4" name="Slide Number Placeholder 3"/>
          <p:cNvSpPr>
            <a:spLocks noGrp="1"/>
          </p:cNvSpPr>
          <p:nvPr>
            <p:ph type="sldNum" sz="quarter" idx="5"/>
          </p:nvPr>
        </p:nvSpPr>
        <p:spPr/>
        <p:txBody>
          <a:bodyPr/>
          <a:lstStyle/>
          <a:p>
            <a:fld id="{3E2579D6-803B-454A-8744-A8046C318F08}" type="slidenum">
              <a:rPr lang="en-GB" smtClean="0"/>
              <a:t>8</a:t>
            </a:fld>
            <a:endParaRPr lang="en-GB"/>
          </a:p>
        </p:txBody>
      </p:sp>
    </p:spTree>
    <p:extLst>
      <p:ext uri="{BB962C8B-B14F-4D97-AF65-F5344CB8AC3E}">
        <p14:creationId xmlns:p14="http://schemas.microsoft.com/office/powerpoint/2010/main" val="173657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myths about health and safety. Let’s explore some of them together.</a:t>
            </a:r>
          </a:p>
          <a:p>
            <a:endParaRPr lang="en-GB" dirty="0"/>
          </a:p>
          <a:p>
            <a:r>
              <a:rPr lang="en-GB" dirty="0"/>
              <a:t>[For more on health and safety myths, go to: http://</a:t>
            </a:r>
            <a:r>
              <a:rPr lang="en-GB" dirty="0" err="1"/>
              <a:t>www.hse.gov.uk</a:t>
            </a:r>
            <a:r>
              <a:rPr lang="en-GB" dirty="0"/>
              <a:t>/myth/dec10.htm] </a:t>
            </a:r>
            <a:endParaRPr lang="en-US" dirty="0"/>
          </a:p>
          <a:p>
            <a:endParaRPr lang="en-US" dirty="0"/>
          </a:p>
        </p:txBody>
      </p:sp>
      <p:sp>
        <p:nvSpPr>
          <p:cNvPr id="4" name="Slide Number Placeholder 3"/>
          <p:cNvSpPr>
            <a:spLocks noGrp="1"/>
          </p:cNvSpPr>
          <p:nvPr>
            <p:ph type="sldNum" sz="quarter" idx="5"/>
          </p:nvPr>
        </p:nvSpPr>
        <p:spPr/>
        <p:txBody>
          <a:bodyPr/>
          <a:lstStyle/>
          <a:p>
            <a:fld id="{3E2579D6-803B-454A-8744-A8046C318F08}" type="slidenum">
              <a:rPr lang="en-GB" smtClean="0"/>
              <a:t>9</a:t>
            </a:fld>
            <a:endParaRPr lang="en-GB"/>
          </a:p>
        </p:txBody>
      </p:sp>
    </p:spTree>
    <p:extLst>
      <p:ext uri="{BB962C8B-B14F-4D97-AF65-F5344CB8AC3E}">
        <p14:creationId xmlns:p14="http://schemas.microsoft.com/office/powerpoint/2010/main" val="2678234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80108" y="-101311"/>
            <a:ext cx="12552216" cy="706062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6747165" y="613563"/>
            <a:ext cx="5073960" cy="12076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02667" y="5267854"/>
            <a:ext cx="5073960" cy="120760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898" y="320839"/>
            <a:ext cx="2276412" cy="585448"/>
          </a:xfrm>
          <a:prstGeom prst="rect">
            <a:avLst/>
          </a:prstGeom>
        </p:spPr>
      </p:pic>
    </p:spTree>
    <p:extLst>
      <p:ext uri="{BB962C8B-B14F-4D97-AF65-F5344CB8AC3E}">
        <p14:creationId xmlns:p14="http://schemas.microsoft.com/office/powerpoint/2010/main" val="158150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righ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a:solidFill>
                  <a:schemeClr val="bg1">
                    <a:lumMod val="50000"/>
                  </a:schemeClr>
                </a:solidFill>
                <a:latin typeface="Source Sans Pro" charset="0"/>
                <a:ea typeface="Source Sans Pro" charset="0"/>
                <a:cs typeface="Source Sans Pro" charset="0"/>
              </a:rPr>
              <a:t>   Accidents Can Happen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left">
    <p:spTree>
      <p:nvGrpSpPr>
        <p:cNvPr id="1" name=""/>
        <p:cNvGrpSpPr/>
        <p:nvPr/>
      </p:nvGrpSpPr>
      <p:grpSpPr>
        <a:xfrm>
          <a:off x="0" y="0"/>
          <a:ext cx="0" cy="0"/>
          <a:chOff x="0" y="0"/>
          <a:chExt cx="0" cy="0"/>
        </a:xfrm>
      </p:grpSpPr>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lumMod val="50000"/>
                  </a:schemeClr>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a:solidFill>
                  <a:schemeClr val="bg1">
                    <a:lumMod val="50000"/>
                  </a:schemeClr>
                </a:solidFill>
                <a:latin typeface="Source Sans Pro" charset="0"/>
                <a:ea typeface="Source Sans Pro" charset="0"/>
                <a:cs typeface="Source Sans Pro" charset="0"/>
              </a:rPr>
              <a:t>   Accidents Can Happen</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16522" y="336471"/>
            <a:ext cx="4243003" cy="128563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55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316522" y="6328900"/>
            <a:ext cx="5345724"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721F348-4BDE-E545-80A2-7562F7475C2A}" type="slidenum">
              <a:rPr lang="en-GB" sz="900" b="1" smtClean="0">
                <a:solidFill>
                  <a:schemeClr val="bg1"/>
                </a:solidFill>
                <a:latin typeface="Source Sans Pro" charset="0"/>
                <a:ea typeface="Source Sans Pro" charset="0"/>
                <a:cs typeface="Source Sans Pro"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GB" sz="900" dirty="0">
                <a:solidFill>
                  <a:schemeClr val="bg1"/>
                </a:solidFill>
                <a:latin typeface="Source Sans Pro" charset="0"/>
                <a:ea typeface="Source Sans Pro" charset="0"/>
                <a:cs typeface="Source Sans Pro" charset="0"/>
              </a:rPr>
              <a:t>   Accidents Can Happen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0412" y="5189826"/>
            <a:ext cx="4243003" cy="128563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9270" y="2923924"/>
            <a:ext cx="6817334" cy="740331"/>
          </a:xfrm>
          <a:prstGeom prst="rect">
            <a:avLst/>
          </a:prstGeom>
          <a:noFill/>
        </p:spPr>
        <p:txBody>
          <a:bodyPr wrap="square" rtlCol="0">
            <a:spAutoFit/>
          </a:bodyPr>
          <a:lstStyle/>
          <a:p>
            <a:pPr algn="ctr">
              <a:lnSpc>
                <a:spcPts val="5000"/>
              </a:lnSpc>
            </a:pPr>
            <a:r>
              <a:rPr lang="en-GB" sz="5000" spc="-150" dirty="0">
                <a:solidFill>
                  <a:schemeClr val="bg1"/>
                </a:solidFill>
                <a:latin typeface="Source Sans Pro Light" charset="0"/>
                <a:ea typeface="Source Sans Pro Light" charset="0"/>
                <a:cs typeface="Source Sans Pro Light" charset="0"/>
              </a:rPr>
              <a:t>Accidents Can Happen</a:t>
            </a:r>
          </a:p>
        </p:txBody>
      </p:sp>
      <p:sp>
        <p:nvSpPr>
          <p:cNvPr id="4" name="TextBox 3">
            <a:extLst>
              <a:ext uri="{FF2B5EF4-FFF2-40B4-BE49-F238E27FC236}">
                <a16:creationId xmlns:a16="http://schemas.microsoft.com/office/drawing/2014/main" id="{3061E57F-D3D8-4440-87B5-4EB0F00550B6}"/>
              </a:ext>
            </a:extLst>
          </p:cNvPr>
          <p:cNvSpPr txBox="1"/>
          <p:nvPr/>
        </p:nvSpPr>
        <p:spPr>
          <a:xfrm>
            <a:off x="2693125" y="3577178"/>
            <a:ext cx="6817334" cy="492443"/>
          </a:xfrm>
          <a:prstGeom prst="rect">
            <a:avLst/>
          </a:prstGeom>
          <a:noFill/>
        </p:spPr>
        <p:txBody>
          <a:bodyPr wrap="square" rtlCol="0">
            <a:spAutoFit/>
          </a:bodyPr>
          <a:lstStyle/>
          <a:p>
            <a:pPr algn="ctr"/>
            <a:r>
              <a:rPr lang="en-GB" sz="2550" dirty="0">
                <a:solidFill>
                  <a:srgbClr val="13E248"/>
                </a:solidFill>
                <a:latin typeface="Source Sans Pro Light" charset="0"/>
                <a:ea typeface="Source Sans Pro Light" charset="0"/>
                <a:cs typeface="Source Sans Pro Light" charset="0"/>
              </a:rPr>
              <a:t>[Name] • [Date]</a:t>
            </a:r>
          </a:p>
        </p:txBody>
      </p:sp>
    </p:spTree>
    <p:extLst>
      <p:ext uri="{BB962C8B-B14F-4D97-AF65-F5344CB8AC3E}">
        <p14:creationId xmlns:p14="http://schemas.microsoft.com/office/powerpoint/2010/main" val="97182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5DD5136E-EB6A-AE4F-B880-F8D5FDB3D06E}"/>
              </a:ext>
            </a:extLst>
          </p:cNvPr>
          <p:cNvSpPr/>
          <p:nvPr/>
        </p:nvSpPr>
        <p:spPr>
          <a:xfrm>
            <a:off x="5111857" y="3428500"/>
            <a:ext cx="5535122" cy="79666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109646" y="679198"/>
            <a:ext cx="4514039"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Hazards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785" y="1591588"/>
            <a:ext cx="1358692" cy="105978"/>
          </a:xfrm>
          <a:prstGeom prst="rect">
            <a:avLst/>
          </a:prstGeom>
        </p:spPr>
      </p:pic>
      <p:sp>
        <p:nvSpPr>
          <p:cNvPr id="5" name="TextBox 4"/>
          <p:cNvSpPr txBox="1"/>
          <p:nvPr/>
        </p:nvSpPr>
        <p:spPr>
          <a:xfrm>
            <a:off x="5137356" y="2050827"/>
            <a:ext cx="5614727" cy="2130968"/>
          </a:xfrm>
          <a:prstGeom prst="rect">
            <a:avLst/>
          </a:prstGeom>
          <a:noFill/>
        </p:spPr>
        <p:txBody>
          <a:bodyPr wrap="square" rtlCol="0">
            <a:spAutoFit/>
          </a:bodyPr>
          <a:lstStyle/>
          <a:p>
            <a:pPr>
              <a:lnSpc>
                <a:spcPct val="150000"/>
              </a:lnSpc>
              <a:spcAft>
                <a:spcPts val="600"/>
              </a:spcAft>
              <a:buClr>
                <a:srgbClr val="13E248"/>
              </a:buClr>
            </a:pPr>
            <a:r>
              <a:rPr lang="en-US" sz="1600" dirty="0">
                <a:solidFill>
                  <a:srgbClr val="333538"/>
                </a:solidFill>
                <a:latin typeface="Source Sans Pro" charset="0"/>
                <a:ea typeface="Source Sans Pro" charset="0"/>
                <a:cs typeface="Source Sans Pro" charset="0"/>
              </a:rPr>
              <a:t>Which of the following best describes a hazard?</a:t>
            </a:r>
          </a:p>
          <a:p>
            <a:pPr marL="342900" indent="-342900">
              <a:lnSpc>
                <a:spcPct val="150000"/>
              </a:lnSpc>
              <a:spcAft>
                <a:spcPts val="6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A hazard refers to an accident where someone is injured</a:t>
            </a:r>
          </a:p>
          <a:p>
            <a:pPr marL="342900" indent="-342900">
              <a:lnSpc>
                <a:spcPct val="150000"/>
              </a:lnSpc>
              <a:spcAft>
                <a:spcPts val="6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A hazard refers to the probability that an accident will occur</a:t>
            </a:r>
          </a:p>
          <a:p>
            <a:pPr marL="342900" indent="-342900">
              <a:lnSpc>
                <a:spcPct val="150000"/>
              </a:lnSpc>
              <a:spcAft>
                <a:spcPts val="600"/>
              </a:spcAft>
              <a:buClr>
                <a:srgbClr val="13E248"/>
              </a:buClr>
              <a:buFont typeface="+mj-lt"/>
              <a:buAutoNum type="alphaLcParenR"/>
            </a:pPr>
            <a:r>
              <a:rPr lang="en-US" sz="1600" b="1" dirty="0">
                <a:solidFill>
                  <a:schemeClr val="bg1"/>
                </a:solidFill>
                <a:latin typeface="Source Sans Pro" charset="0"/>
                <a:ea typeface="Source Sans Pro" charset="0"/>
                <a:cs typeface="Source Sans Pro" charset="0"/>
              </a:rPr>
              <a:t>A hazard is anything that has the potential to cause harm to you or others</a:t>
            </a:r>
          </a:p>
        </p:txBody>
      </p:sp>
      <p:pic>
        <p:nvPicPr>
          <p:cNvPr id="3" name="Picture 2"/>
          <p:cNvPicPr>
            <a:picLocks noChangeAspect="1"/>
          </p:cNvPicPr>
          <p:nvPr/>
        </p:nvPicPr>
        <p:blipFill>
          <a:blip r:embed="rId4"/>
          <a:stretch>
            <a:fillRect/>
          </a:stretch>
        </p:blipFill>
        <p:spPr>
          <a:xfrm>
            <a:off x="762000" y="844121"/>
            <a:ext cx="3802228" cy="4562674"/>
          </a:xfrm>
          <a:prstGeom prst="rect">
            <a:avLst/>
          </a:prstGeom>
        </p:spPr>
      </p:pic>
      <p:sp>
        <p:nvSpPr>
          <p:cNvPr id="8" name="Rectangle 7">
            <a:extLst>
              <a:ext uri="{FF2B5EF4-FFF2-40B4-BE49-F238E27FC236}">
                <a16:creationId xmlns:a16="http://schemas.microsoft.com/office/drawing/2014/main" id="{F947148C-8D01-8841-9FF1-C2B29535C714}"/>
              </a:ext>
            </a:extLst>
          </p:cNvPr>
          <p:cNvSpPr/>
          <p:nvPr/>
        </p:nvSpPr>
        <p:spPr>
          <a:xfrm>
            <a:off x="10654904" y="3527548"/>
            <a:ext cx="506870" cy="584775"/>
          </a:xfrm>
          <a:prstGeom prst="rect">
            <a:avLst/>
          </a:prstGeom>
        </p:spPr>
        <p:txBody>
          <a:bodyPr wrap="none">
            <a:spAutoFit/>
          </a:bodyPr>
          <a:lstStyle/>
          <a:p>
            <a:r>
              <a:rPr lang="en-GB" sz="3200" dirty="0">
                <a:solidFill>
                  <a:srgbClr val="13E248"/>
                </a:solidFill>
                <a:sym typeface="Wingdings"/>
              </a:rPr>
              <a:t></a:t>
            </a:r>
            <a:endParaRPr lang="en-GB" sz="3200" dirty="0"/>
          </a:p>
        </p:txBody>
      </p:sp>
    </p:spTree>
    <p:extLst>
      <p:ext uri="{BB962C8B-B14F-4D97-AF65-F5344CB8AC3E}">
        <p14:creationId xmlns:p14="http://schemas.microsoft.com/office/powerpoint/2010/main" val="331429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620" y="641565"/>
            <a:ext cx="4278980" cy="707886"/>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Types of hazards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623346"/>
            <a:ext cx="1358692" cy="105978"/>
          </a:xfrm>
          <a:prstGeom prst="rect">
            <a:avLst/>
          </a:prstGeom>
        </p:spPr>
      </p:pic>
      <p:sp>
        <p:nvSpPr>
          <p:cNvPr id="5" name="TextBox 4"/>
          <p:cNvSpPr txBox="1"/>
          <p:nvPr/>
        </p:nvSpPr>
        <p:spPr>
          <a:xfrm>
            <a:off x="1170261" y="2006117"/>
            <a:ext cx="4417739" cy="1938992"/>
          </a:xfrm>
          <a:prstGeom prst="rect">
            <a:avLst/>
          </a:prstGeom>
          <a:noFill/>
        </p:spPr>
        <p:txBody>
          <a:bodyPr wrap="square" rtlCol="0">
            <a:spAutoFit/>
          </a:bodyPr>
          <a:lstStyle/>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Physical</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Mechanical</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Environmental</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Chemical</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Biological</a:t>
            </a:r>
          </a:p>
        </p:txBody>
      </p:sp>
      <p:pic>
        <p:nvPicPr>
          <p:cNvPr id="6" name="Picture 5">
            <a:extLst>
              <a:ext uri="{FF2B5EF4-FFF2-40B4-BE49-F238E27FC236}">
                <a16:creationId xmlns:a16="http://schemas.microsoft.com/office/drawing/2014/main" id="{F4E0FDAC-3556-1E4C-A057-0064238A32E6}"/>
              </a:ext>
            </a:extLst>
          </p:cNvPr>
          <p:cNvPicPr>
            <a:picLocks noChangeAspect="1"/>
          </p:cNvPicPr>
          <p:nvPr/>
        </p:nvPicPr>
        <p:blipFill>
          <a:blip r:embed="rId4"/>
          <a:stretch>
            <a:fillRect/>
          </a:stretch>
        </p:blipFill>
        <p:spPr>
          <a:xfrm>
            <a:off x="6705065" y="451065"/>
            <a:ext cx="4634695" cy="5561634"/>
          </a:xfrm>
          <a:prstGeom prst="rect">
            <a:avLst/>
          </a:prstGeom>
        </p:spPr>
      </p:pic>
    </p:spTree>
    <p:extLst>
      <p:ext uri="{BB962C8B-B14F-4D97-AF65-F5344CB8AC3E}">
        <p14:creationId xmlns:p14="http://schemas.microsoft.com/office/powerpoint/2010/main" val="401111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a:solidFill>
                  <a:schemeClr val="bg1"/>
                </a:solidFill>
                <a:latin typeface="Source Sans Pro Light" charset="0"/>
                <a:ea typeface="Source Sans Pro Light" charset="0"/>
                <a:cs typeface="Source Sans Pro Light" charset="0"/>
              </a:rPr>
              <a:t>What is risk?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14" name="TextBox 13"/>
          <p:cNvSpPr txBox="1"/>
          <p:nvPr/>
        </p:nvSpPr>
        <p:spPr>
          <a:xfrm>
            <a:off x="2765597" y="2450943"/>
            <a:ext cx="6770840" cy="2062103"/>
          </a:xfrm>
          <a:prstGeom prst="rect">
            <a:avLst/>
          </a:prstGeom>
          <a:noFill/>
        </p:spPr>
        <p:txBody>
          <a:bodyPr wrap="square" rtlCol="0">
            <a:spAutoFit/>
          </a:bodyPr>
          <a:lstStyle/>
          <a:p>
            <a:pPr>
              <a:spcAft>
                <a:spcPts val="1200"/>
              </a:spcAft>
              <a:buClr>
                <a:srgbClr val="13E248"/>
              </a:buClr>
            </a:pPr>
            <a:r>
              <a:rPr lang="en-US" sz="3200" dirty="0">
                <a:solidFill>
                  <a:schemeClr val="bg1"/>
                </a:solidFill>
                <a:latin typeface="Source Sans Pro Light" panose="020B0403030403020204" pitchFamily="34" charset="77"/>
                <a:ea typeface="Source Sans Pro Light" charset="0"/>
                <a:cs typeface="Source Sans Pro Light" charset="0"/>
              </a:rPr>
              <a:t>“…the likelihood of a hazard causing harm or adverse effects as a result of exposure. It focuses on the probability and the severity of the harm…”</a:t>
            </a:r>
          </a:p>
        </p:txBody>
      </p:sp>
    </p:spTree>
    <p:extLst>
      <p:ext uri="{BB962C8B-B14F-4D97-AF65-F5344CB8AC3E}">
        <p14:creationId xmlns:p14="http://schemas.microsoft.com/office/powerpoint/2010/main" val="46118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1039987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Assessing risk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pic>
        <p:nvPicPr>
          <p:cNvPr id="6" name="Picture 5">
            <a:extLst>
              <a:ext uri="{FF2B5EF4-FFF2-40B4-BE49-F238E27FC236}">
                <a16:creationId xmlns:a16="http://schemas.microsoft.com/office/drawing/2014/main" id="{0F04560D-861C-FA41-9372-3D066EF64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323" y="1993307"/>
            <a:ext cx="6648748" cy="3717659"/>
          </a:xfrm>
          <a:prstGeom prst="rect">
            <a:avLst/>
          </a:prstGeom>
        </p:spPr>
      </p:pic>
    </p:spTree>
    <p:extLst>
      <p:ext uri="{BB962C8B-B14F-4D97-AF65-F5344CB8AC3E}">
        <p14:creationId xmlns:p14="http://schemas.microsoft.com/office/powerpoint/2010/main" val="236129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1039987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Risk control measures</a:t>
            </a:r>
          </a:p>
        </p:txBody>
      </p:sp>
      <p:sp>
        <p:nvSpPr>
          <p:cNvPr id="5" name="TextBox 4"/>
          <p:cNvSpPr txBox="1"/>
          <p:nvPr/>
        </p:nvSpPr>
        <p:spPr>
          <a:xfrm>
            <a:off x="1169518" y="1987422"/>
            <a:ext cx="8181108" cy="2463751"/>
          </a:xfrm>
          <a:prstGeom prst="rect">
            <a:avLst/>
          </a:prstGeom>
          <a:noFill/>
        </p:spPr>
        <p:txBody>
          <a:bodyPr wrap="square" rtlCol="0">
            <a:spAutoFit/>
          </a:bodyPr>
          <a:lstStyle/>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Eliminate the hazard</a:t>
            </a:r>
          </a:p>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Substitute or reduce the hazard</a:t>
            </a:r>
          </a:p>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Isolate or enclose the hazard</a:t>
            </a:r>
          </a:p>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Install engineering controls</a:t>
            </a:r>
          </a:p>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Introduce safe systems of work</a:t>
            </a:r>
          </a:p>
          <a:p>
            <a:pPr marL="342900" indent="-342900">
              <a:lnSpc>
                <a:spcPts val="2120"/>
              </a:lnSpc>
              <a:spcAft>
                <a:spcPts val="1200"/>
              </a:spcAft>
              <a:buClr>
                <a:srgbClr val="13E248"/>
              </a:buClr>
              <a:buFont typeface="+mj-lt"/>
              <a:buAutoNum type="arabicPeriod"/>
            </a:pPr>
            <a:r>
              <a:rPr lang="en-US" sz="1600" dirty="0">
                <a:solidFill>
                  <a:srgbClr val="00559A"/>
                </a:solidFill>
                <a:latin typeface="Source Sans Pro" charset="0"/>
                <a:ea typeface="Source Sans Pro" charset="0"/>
                <a:cs typeface="Source Sans Pro" charset="0"/>
              </a:rPr>
              <a:t>Use personal protective equipment</a:t>
            </a:r>
          </a:p>
        </p:txBody>
      </p:sp>
      <p:pic>
        <p:nvPicPr>
          <p:cNvPr id="6" name="Picture 5">
            <a:extLst>
              <a:ext uri="{FF2B5EF4-FFF2-40B4-BE49-F238E27FC236}">
                <a16:creationId xmlns:a16="http://schemas.microsoft.com/office/drawing/2014/main" id="{B36589D9-7D46-284E-995C-1438C1B55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602320"/>
            <a:ext cx="1358692" cy="105978"/>
          </a:xfrm>
          <a:prstGeom prst="rect">
            <a:avLst/>
          </a:prstGeom>
        </p:spPr>
      </p:pic>
    </p:spTree>
    <p:extLst>
      <p:ext uri="{BB962C8B-B14F-4D97-AF65-F5344CB8AC3E}">
        <p14:creationId xmlns:p14="http://schemas.microsoft.com/office/powerpoint/2010/main" val="61531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620" y="641565"/>
            <a:ext cx="4278980" cy="707886"/>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Safety signs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602320"/>
            <a:ext cx="1358692" cy="105978"/>
          </a:xfrm>
          <a:prstGeom prst="rect">
            <a:avLst/>
          </a:prstGeom>
        </p:spPr>
      </p:pic>
      <p:sp>
        <p:nvSpPr>
          <p:cNvPr id="5" name="TextBox 4"/>
          <p:cNvSpPr txBox="1"/>
          <p:nvPr/>
        </p:nvSpPr>
        <p:spPr>
          <a:xfrm>
            <a:off x="1170261" y="1985091"/>
            <a:ext cx="4417739" cy="1930208"/>
          </a:xfrm>
          <a:prstGeom prst="rect">
            <a:avLst/>
          </a:prstGeom>
          <a:noFill/>
        </p:spPr>
        <p:txBody>
          <a:bodyPr wrap="square" rtlCol="0">
            <a:spAutoFit/>
          </a:bodyPr>
          <a:lstStyle/>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Fire safety signs</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Emergency escape</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Mandatory</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Prohibition</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Warning</a:t>
            </a:r>
          </a:p>
        </p:txBody>
      </p:sp>
      <p:pic>
        <p:nvPicPr>
          <p:cNvPr id="7" name="Picture 6">
            <a:extLst>
              <a:ext uri="{FF2B5EF4-FFF2-40B4-BE49-F238E27FC236}">
                <a16:creationId xmlns:a16="http://schemas.microsoft.com/office/drawing/2014/main" id="{9223A333-2885-0844-85DF-887B58142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028" y="4130152"/>
            <a:ext cx="1385455" cy="1177636"/>
          </a:xfrm>
          <a:prstGeom prst="rect">
            <a:avLst/>
          </a:prstGeom>
        </p:spPr>
      </p:pic>
      <p:pic>
        <p:nvPicPr>
          <p:cNvPr id="8" name="Picture 7">
            <a:extLst>
              <a:ext uri="{FF2B5EF4-FFF2-40B4-BE49-F238E27FC236}">
                <a16:creationId xmlns:a16="http://schemas.microsoft.com/office/drawing/2014/main" id="{BAB150C7-3162-4B47-95D9-F22334D81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564" y="887811"/>
            <a:ext cx="1097280" cy="1097280"/>
          </a:xfrm>
          <a:prstGeom prst="rect">
            <a:avLst/>
          </a:prstGeom>
        </p:spPr>
      </p:pic>
      <p:pic>
        <p:nvPicPr>
          <p:cNvPr id="9" name="Picture 8">
            <a:extLst>
              <a:ext uri="{FF2B5EF4-FFF2-40B4-BE49-F238E27FC236}">
                <a16:creationId xmlns:a16="http://schemas.microsoft.com/office/drawing/2014/main" id="{11DC9082-F41C-DA45-9055-6C6B4CE7F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9938" y="887811"/>
            <a:ext cx="1128889" cy="1097280"/>
          </a:xfrm>
          <a:prstGeom prst="rect">
            <a:avLst/>
          </a:prstGeom>
        </p:spPr>
      </p:pic>
      <p:pic>
        <p:nvPicPr>
          <p:cNvPr id="10" name="Picture 9">
            <a:extLst>
              <a:ext uri="{FF2B5EF4-FFF2-40B4-BE49-F238E27FC236}">
                <a16:creationId xmlns:a16="http://schemas.microsoft.com/office/drawing/2014/main" id="{D16229BB-881C-DD4C-8188-F76B9EBE9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4906" y="887811"/>
            <a:ext cx="1097280" cy="1097280"/>
          </a:xfrm>
          <a:prstGeom prst="rect">
            <a:avLst/>
          </a:prstGeom>
        </p:spPr>
      </p:pic>
      <p:pic>
        <p:nvPicPr>
          <p:cNvPr id="11" name="Picture 10">
            <a:extLst>
              <a:ext uri="{FF2B5EF4-FFF2-40B4-BE49-F238E27FC236}">
                <a16:creationId xmlns:a16="http://schemas.microsoft.com/office/drawing/2014/main" id="{6C142A15-97B8-1646-AB60-8FD0B0B46C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0619" y="2726074"/>
            <a:ext cx="1524000" cy="762000"/>
          </a:xfrm>
          <a:prstGeom prst="rect">
            <a:avLst/>
          </a:prstGeom>
        </p:spPr>
      </p:pic>
      <p:pic>
        <p:nvPicPr>
          <p:cNvPr id="12" name="Picture 11">
            <a:extLst>
              <a:ext uri="{FF2B5EF4-FFF2-40B4-BE49-F238E27FC236}">
                <a16:creationId xmlns:a16="http://schemas.microsoft.com/office/drawing/2014/main" id="{AA550DC4-0857-EB42-8389-E35DBA367D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7631" y="2488330"/>
            <a:ext cx="1524000" cy="1237488"/>
          </a:xfrm>
          <a:prstGeom prst="rect">
            <a:avLst/>
          </a:prstGeom>
        </p:spPr>
      </p:pic>
      <p:pic>
        <p:nvPicPr>
          <p:cNvPr id="13" name="Picture 12">
            <a:extLst>
              <a:ext uri="{FF2B5EF4-FFF2-40B4-BE49-F238E27FC236}">
                <a16:creationId xmlns:a16="http://schemas.microsoft.com/office/drawing/2014/main" id="{29375F50-1271-2E40-8356-B40D4BD6BA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4704" y="4001995"/>
            <a:ext cx="1524000" cy="1493520"/>
          </a:xfrm>
          <a:prstGeom prst="rect">
            <a:avLst/>
          </a:prstGeom>
        </p:spPr>
      </p:pic>
      <p:pic>
        <p:nvPicPr>
          <p:cNvPr id="14" name="Picture 13">
            <a:extLst>
              <a:ext uri="{FF2B5EF4-FFF2-40B4-BE49-F238E27FC236}">
                <a16:creationId xmlns:a16="http://schemas.microsoft.com/office/drawing/2014/main" id="{DAE0BEB0-2F43-A74A-A346-FBC4D0B701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6944" y="4166885"/>
            <a:ext cx="1040914" cy="1163740"/>
          </a:xfrm>
          <a:prstGeom prst="rect">
            <a:avLst/>
          </a:prstGeom>
        </p:spPr>
      </p:pic>
    </p:spTree>
    <p:extLst>
      <p:ext uri="{BB962C8B-B14F-4D97-AF65-F5344CB8AC3E}">
        <p14:creationId xmlns:p14="http://schemas.microsoft.com/office/powerpoint/2010/main" val="11124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57" y="2552988"/>
            <a:ext cx="1358692" cy="105978"/>
          </a:xfrm>
          <a:prstGeom prst="rect">
            <a:avLst/>
          </a:prstGeom>
        </p:spPr>
      </p:pic>
      <p:pic>
        <p:nvPicPr>
          <p:cNvPr id="7" name="Picture 6"/>
          <p:cNvPicPr>
            <a:picLocks noChangeAspect="1"/>
          </p:cNvPicPr>
          <p:nvPr/>
        </p:nvPicPr>
        <p:blipFill>
          <a:blip r:embed="rId4"/>
          <a:stretch>
            <a:fillRect/>
          </a:stretch>
        </p:blipFill>
        <p:spPr>
          <a:xfrm>
            <a:off x="762000" y="808090"/>
            <a:ext cx="4220306" cy="5064368"/>
          </a:xfrm>
          <a:prstGeom prst="rect">
            <a:avLst/>
          </a:prstGeom>
        </p:spPr>
      </p:pic>
      <p:sp>
        <p:nvSpPr>
          <p:cNvPr id="6" name="Round Diagonal Corner Rectangle 5">
            <a:extLst>
              <a:ext uri="{FF2B5EF4-FFF2-40B4-BE49-F238E27FC236}">
                <a16:creationId xmlns:a16="http://schemas.microsoft.com/office/drawing/2014/main" id="{1DF23CA6-FBF8-5A41-8858-A2D91D30127C}"/>
              </a:ext>
            </a:extLst>
          </p:cNvPr>
          <p:cNvSpPr/>
          <p:nvPr/>
        </p:nvSpPr>
        <p:spPr>
          <a:xfrm>
            <a:off x="5574808" y="3412100"/>
            <a:ext cx="3689637" cy="360067"/>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88EB25-D38F-8E47-8717-F19E3519232E}"/>
              </a:ext>
            </a:extLst>
          </p:cNvPr>
          <p:cNvSpPr txBox="1"/>
          <p:nvPr/>
        </p:nvSpPr>
        <p:spPr>
          <a:xfrm>
            <a:off x="5587528" y="3012227"/>
            <a:ext cx="4171069" cy="1938992"/>
          </a:xfrm>
          <a:prstGeom prst="rect">
            <a:avLst/>
          </a:prstGeom>
          <a:noFill/>
        </p:spPr>
        <p:txBody>
          <a:bodyPr wrap="square" rtlCol="0">
            <a:spAutoFit/>
          </a:bodyPr>
          <a:lstStyle/>
          <a:p>
            <a:pPr>
              <a:spcAft>
                <a:spcPts val="1200"/>
              </a:spcAft>
              <a:buClr>
                <a:srgbClr val="13E248"/>
              </a:buClr>
            </a:pPr>
            <a:r>
              <a:rPr lang="en-US" sz="1600" b="1" dirty="0">
                <a:solidFill>
                  <a:srgbClr val="333538"/>
                </a:solidFill>
                <a:latin typeface="Source Sans Pro Semibold" charset="0"/>
                <a:ea typeface="Source Sans Pro Semibold" charset="0"/>
                <a:cs typeface="Source Sans Pro Semibold" charset="0"/>
              </a:rPr>
              <a:t>What does this sign mean?</a:t>
            </a:r>
          </a:p>
          <a:p>
            <a:pPr marL="342900" indent="-342900">
              <a:spcAft>
                <a:spcPts val="1200"/>
              </a:spcAft>
              <a:buClr>
                <a:srgbClr val="13E248"/>
              </a:buClr>
              <a:buFont typeface="+mj-lt"/>
              <a:buAutoNum type="alphaLcParenR"/>
            </a:pPr>
            <a:r>
              <a:rPr lang="en-US" sz="1600" b="1" dirty="0">
                <a:solidFill>
                  <a:schemeClr val="bg1"/>
                </a:solidFill>
                <a:latin typeface="Source Sans Pro" charset="0"/>
                <a:ea typeface="Source Sans Pro" charset="0"/>
                <a:cs typeface="Source Sans Pro" charset="0"/>
              </a:rPr>
              <a:t>Flammable material</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Explosive material</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Keep fire door clear</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ignition sources beyond this point</a:t>
            </a:r>
          </a:p>
        </p:txBody>
      </p:sp>
      <p:sp>
        <p:nvSpPr>
          <p:cNvPr id="9" name="Rectangle 8">
            <a:extLst>
              <a:ext uri="{FF2B5EF4-FFF2-40B4-BE49-F238E27FC236}">
                <a16:creationId xmlns:a16="http://schemas.microsoft.com/office/drawing/2014/main" id="{A8E9437F-53B6-224F-B42B-823D13BD63AE}"/>
              </a:ext>
            </a:extLst>
          </p:cNvPr>
          <p:cNvSpPr/>
          <p:nvPr/>
        </p:nvSpPr>
        <p:spPr>
          <a:xfrm>
            <a:off x="9264446" y="3315525"/>
            <a:ext cx="506870" cy="584775"/>
          </a:xfrm>
          <a:prstGeom prst="rect">
            <a:avLst/>
          </a:prstGeom>
        </p:spPr>
        <p:txBody>
          <a:bodyPr wrap="none">
            <a:spAutoFit/>
          </a:bodyPr>
          <a:lstStyle/>
          <a:p>
            <a:r>
              <a:rPr lang="en-GB" sz="3200" dirty="0">
                <a:solidFill>
                  <a:srgbClr val="13E248"/>
                </a:solidFill>
                <a:sym typeface="Wingdings"/>
              </a:rPr>
              <a:t></a:t>
            </a:r>
            <a:endParaRPr lang="en-GB" sz="3200" dirty="0"/>
          </a:p>
        </p:txBody>
      </p:sp>
      <p:sp>
        <p:nvSpPr>
          <p:cNvPr id="10" name="TextBox 9">
            <a:extLst>
              <a:ext uri="{FF2B5EF4-FFF2-40B4-BE49-F238E27FC236}">
                <a16:creationId xmlns:a16="http://schemas.microsoft.com/office/drawing/2014/main" id="{0C9F8BA1-642D-CA4C-A096-C4D4893E90E7}"/>
              </a:ext>
            </a:extLst>
          </p:cNvPr>
          <p:cNvSpPr txBox="1"/>
          <p:nvPr/>
        </p:nvSpPr>
        <p:spPr>
          <a:xfrm>
            <a:off x="5559819" y="1026886"/>
            <a:ext cx="4540622" cy="1323439"/>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You make the call: Recognising the signs</a:t>
            </a:r>
          </a:p>
        </p:txBody>
      </p:sp>
    </p:spTree>
    <p:extLst>
      <p:ext uri="{BB962C8B-B14F-4D97-AF65-F5344CB8AC3E}">
        <p14:creationId xmlns:p14="http://schemas.microsoft.com/office/powerpoint/2010/main" val="297853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57" y="2552988"/>
            <a:ext cx="1358692" cy="105978"/>
          </a:xfrm>
          <a:prstGeom prst="rect">
            <a:avLst/>
          </a:prstGeom>
        </p:spPr>
      </p:pic>
      <p:pic>
        <p:nvPicPr>
          <p:cNvPr id="7" name="Picture 6"/>
          <p:cNvPicPr>
            <a:picLocks noChangeAspect="1"/>
          </p:cNvPicPr>
          <p:nvPr/>
        </p:nvPicPr>
        <p:blipFill>
          <a:blip r:embed="rId4"/>
          <a:stretch>
            <a:fillRect/>
          </a:stretch>
        </p:blipFill>
        <p:spPr>
          <a:xfrm>
            <a:off x="762000" y="808090"/>
            <a:ext cx="4220306" cy="5064368"/>
          </a:xfrm>
          <a:prstGeom prst="rect">
            <a:avLst/>
          </a:prstGeom>
        </p:spPr>
      </p:pic>
      <p:sp>
        <p:nvSpPr>
          <p:cNvPr id="6" name="Round Diagonal Corner Rectangle 5">
            <a:extLst>
              <a:ext uri="{FF2B5EF4-FFF2-40B4-BE49-F238E27FC236}">
                <a16:creationId xmlns:a16="http://schemas.microsoft.com/office/drawing/2014/main" id="{1DF23CA6-FBF8-5A41-8858-A2D91D30127C}"/>
              </a:ext>
            </a:extLst>
          </p:cNvPr>
          <p:cNvSpPr/>
          <p:nvPr/>
        </p:nvSpPr>
        <p:spPr>
          <a:xfrm>
            <a:off x="5574808" y="4599766"/>
            <a:ext cx="3834363" cy="360067"/>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88EB25-D38F-8E47-8717-F19E3519232E}"/>
              </a:ext>
            </a:extLst>
          </p:cNvPr>
          <p:cNvSpPr txBox="1"/>
          <p:nvPr/>
        </p:nvSpPr>
        <p:spPr>
          <a:xfrm>
            <a:off x="5587528" y="3012227"/>
            <a:ext cx="4171069" cy="1938992"/>
          </a:xfrm>
          <a:prstGeom prst="rect">
            <a:avLst/>
          </a:prstGeom>
          <a:noFill/>
        </p:spPr>
        <p:txBody>
          <a:bodyPr wrap="square" rtlCol="0">
            <a:spAutoFit/>
          </a:bodyPr>
          <a:lstStyle/>
          <a:p>
            <a:pPr>
              <a:spcAft>
                <a:spcPts val="1200"/>
              </a:spcAft>
              <a:buClr>
                <a:srgbClr val="13E248"/>
              </a:buClr>
            </a:pPr>
            <a:r>
              <a:rPr lang="en-US" sz="1600" b="1" dirty="0">
                <a:solidFill>
                  <a:srgbClr val="333538"/>
                </a:solidFill>
                <a:latin typeface="Source Sans Pro Semibold" charset="0"/>
                <a:ea typeface="Source Sans Pro Semibold" charset="0"/>
                <a:cs typeface="Source Sans Pro Semibold" charset="0"/>
              </a:rPr>
              <a:t>What does this sign mean?</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running in the corridor</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dancing</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unescorted visitors past this point</a:t>
            </a:r>
          </a:p>
          <a:p>
            <a:pPr marL="342900" indent="-342900">
              <a:spcAft>
                <a:spcPts val="1200"/>
              </a:spcAft>
              <a:buClr>
                <a:srgbClr val="13E248"/>
              </a:buClr>
              <a:buFont typeface="+mj-lt"/>
              <a:buAutoNum type="alphaLcParenR"/>
            </a:pPr>
            <a:r>
              <a:rPr lang="en-US" sz="1600" b="1" dirty="0">
                <a:solidFill>
                  <a:schemeClr val="bg1"/>
                </a:solidFill>
                <a:latin typeface="Source Sans Pro" charset="0"/>
                <a:ea typeface="Source Sans Pro" charset="0"/>
                <a:cs typeface="Source Sans Pro" charset="0"/>
              </a:rPr>
              <a:t>No pedestrians beyond this point</a:t>
            </a:r>
          </a:p>
        </p:txBody>
      </p:sp>
      <p:sp>
        <p:nvSpPr>
          <p:cNvPr id="9" name="Rectangle 8">
            <a:extLst>
              <a:ext uri="{FF2B5EF4-FFF2-40B4-BE49-F238E27FC236}">
                <a16:creationId xmlns:a16="http://schemas.microsoft.com/office/drawing/2014/main" id="{A8E9437F-53B6-224F-B42B-823D13BD63AE}"/>
              </a:ext>
            </a:extLst>
          </p:cNvPr>
          <p:cNvSpPr/>
          <p:nvPr/>
        </p:nvSpPr>
        <p:spPr>
          <a:xfrm>
            <a:off x="9409172" y="4503191"/>
            <a:ext cx="506870" cy="584775"/>
          </a:xfrm>
          <a:prstGeom prst="rect">
            <a:avLst/>
          </a:prstGeom>
        </p:spPr>
        <p:txBody>
          <a:bodyPr wrap="none">
            <a:spAutoFit/>
          </a:bodyPr>
          <a:lstStyle/>
          <a:p>
            <a:r>
              <a:rPr lang="en-GB" sz="3200" dirty="0">
                <a:solidFill>
                  <a:srgbClr val="13E248"/>
                </a:solidFill>
                <a:sym typeface="Wingdings"/>
              </a:rPr>
              <a:t></a:t>
            </a:r>
            <a:endParaRPr lang="en-GB" sz="3200" dirty="0"/>
          </a:p>
        </p:txBody>
      </p:sp>
      <p:sp>
        <p:nvSpPr>
          <p:cNvPr id="10" name="TextBox 9">
            <a:extLst>
              <a:ext uri="{FF2B5EF4-FFF2-40B4-BE49-F238E27FC236}">
                <a16:creationId xmlns:a16="http://schemas.microsoft.com/office/drawing/2014/main" id="{6BA68E62-4A40-C542-8E3B-0D0BE46A417F}"/>
              </a:ext>
            </a:extLst>
          </p:cNvPr>
          <p:cNvSpPr txBox="1"/>
          <p:nvPr/>
        </p:nvSpPr>
        <p:spPr>
          <a:xfrm>
            <a:off x="5559819" y="1026886"/>
            <a:ext cx="4540622" cy="1323439"/>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You make the call: Recognising the signs</a:t>
            </a:r>
          </a:p>
        </p:txBody>
      </p:sp>
    </p:spTree>
    <p:extLst>
      <p:ext uri="{BB962C8B-B14F-4D97-AF65-F5344CB8AC3E}">
        <p14:creationId xmlns:p14="http://schemas.microsoft.com/office/powerpoint/2010/main" val="417845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9819" y="1026886"/>
            <a:ext cx="4540622" cy="1323439"/>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You make the call: Recognising the signs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57" y="2552988"/>
            <a:ext cx="1358692" cy="105978"/>
          </a:xfrm>
          <a:prstGeom prst="rect">
            <a:avLst/>
          </a:prstGeom>
        </p:spPr>
      </p:pic>
      <p:pic>
        <p:nvPicPr>
          <p:cNvPr id="7" name="Picture 6"/>
          <p:cNvPicPr>
            <a:picLocks noChangeAspect="1"/>
          </p:cNvPicPr>
          <p:nvPr/>
        </p:nvPicPr>
        <p:blipFill>
          <a:blip r:embed="rId4"/>
          <a:stretch>
            <a:fillRect/>
          </a:stretch>
        </p:blipFill>
        <p:spPr>
          <a:xfrm>
            <a:off x="762000" y="808090"/>
            <a:ext cx="4220306" cy="5064368"/>
          </a:xfrm>
          <a:prstGeom prst="rect">
            <a:avLst/>
          </a:prstGeom>
        </p:spPr>
      </p:pic>
      <p:sp>
        <p:nvSpPr>
          <p:cNvPr id="6" name="Round Diagonal Corner Rectangle 5">
            <a:extLst>
              <a:ext uri="{FF2B5EF4-FFF2-40B4-BE49-F238E27FC236}">
                <a16:creationId xmlns:a16="http://schemas.microsoft.com/office/drawing/2014/main" id="{1DF23CA6-FBF8-5A41-8858-A2D91D30127C}"/>
              </a:ext>
            </a:extLst>
          </p:cNvPr>
          <p:cNvSpPr/>
          <p:nvPr/>
        </p:nvSpPr>
        <p:spPr>
          <a:xfrm>
            <a:off x="5574808" y="4200372"/>
            <a:ext cx="3277313" cy="360067"/>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88EB25-D38F-8E47-8717-F19E3519232E}"/>
              </a:ext>
            </a:extLst>
          </p:cNvPr>
          <p:cNvSpPr txBox="1"/>
          <p:nvPr/>
        </p:nvSpPr>
        <p:spPr>
          <a:xfrm>
            <a:off x="5587528" y="3012227"/>
            <a:ext cx="4171069" cy="1938992"/>
          </a:xfrm>
          <a:prstGeom prst="rect">
            <a:avLst/>
          </a:prstGeom>
          <a:noFill/>
        </p:spPr>
        <p:txBody>
          <a:bodyPr wrap="square" rtlCol="0">
            <a:spAutoFit/>
          </a:bodyPr>
          <a:lstStyle/>
          <a:p>
            <a:pPr>
              <a:spcAft>
                <a:spcPts val="1200"/>
              </a:spcAft>
              <a:buClr>
                <a:srgbClr val="13E248"/>
              </a:buClr>
            </a:pPr>
            <a:r>
              <a:rPr lang="en-US" sz="1600" b="1" dirty="0">
                <a:solidFill>
                  <a:srgbClr val="333538"/>
                </a:solidFill>
                <a:latin typeface="Source Sans Pro Semibold" charset="0"/>
                <a:ea typeface="Source Sans Pro Semibold" charset="0"/>
                <a:cs typeface="Source Sans Pro Semibold" charset="0"/>
              </a:rPr>
              <a:t>What does this sign mean?</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running down this corridor</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Route to lift</a:t>
            </a:r>
          </a:p>
          <a:p>
            <a:pPr marL="342900" indent="-342900">
              <a:spcAft>
                <a:spcPts val="1200"/>
              </a:spcAft>
              <a:buClr>
                <a:srgbClr val="13E248"/>
              </a:buClr>
              <a:buFont typeface="+mj-lt"/>
              <a:buAutoNum type="alphaLcParenR"/>
            </a:pPr>
            <a:r>
              <a:rPr lang="en-US" sz="1600" b="1" dirty="0">
                <a:solidFill>
                  <a:schemeClr val="bg1"/>
                </a:solidFill>
                <a:latin typeface="Source Sans Pro" charset="0"/>
                <a:ea typeface="Source Sans Pro" charset="0"/>
                <a:cs typeface="Source Sans Pro" charset="0"/>
              </a:rPr>
              <a:t>Safe emergency exit route</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Keep this door clear at all times</a:t>
            </a:r>
          </a:p>
        </p:txBody>
      </p:sp>
      <p:sp>
        <p:nvSpPr>
          <p:cNvPr id="9" name="Rectangle 8">
            <a:extLst>
              <a:ext uri="{FF2B5EF4-FFF2-40B4-BE49-F238E27FC236}">
                <a16:creationId xmlns:a16="http://schemas.microsoft.com/office/drawing/2014/main" id="{A8E9437F-53B6-224F-B42B-823D13BD63AE}"/>
              </a:ext>
            </a:extLst>
          </p:cNvPr>
          <p:cNvSpPr/>
          <p:nvPr/>
        </p:nvSpPr>
        <p:spPr>
          <a:xfrm>
            <a:off x="8852122" y="4103797"/>
            <a:ext cx="506870" cy="584775"/>
          </a:xfrm>
          <a:prstGeom prst="rect">
            <a:avLst/>
          </a:prstGeom>
        </p:spPr>
        <p:txBody>
          <a:bodyPr wrap="none">
            <a:spAutoFit/>
          </a:bodyPr>
          <a:lstStyle/>
          <a:p>
            <a:r>
              <a:rPr lang="en-GB" sz="3200" dirty="0">
                <a:solidFill>
                  <a:srgbClr val="13E248"/>
                </a:solidFill>
                <a:sym typeface="Wingdings"/>
              </a:rPr>
              <a:t></a:t>
            </a:r>
            <a:endParaRPr lang="en-GB" sz="3200" dirty="0"/>
          </a:p>
        </p:txBody>
      </p:sp>
    </p:spTree>
    <p:extLst>
      <p:ext uri="{BB962C8B-B14F-4D97-AF65-F5344CB8AC3E}">
        <p14:creationId xmlns:p14="http://schemas.microsoft.com/office/powerpoint/2010/main" val="414508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8915848" cy="733534"/>
          </a:xfrm>
          <a:prstGeom prst="rect">
            <a:avLst/>
          </a:prstGeom>
          <a:noFill/>
        </p:spPr>
        <p:txBody>
          <a:bodyPr wrap="square" rtlCol="0">
            <a:spAutoFit/>
          </a:bodyPr>
          <a:lstStyle/>
          <a:p>
            <a:pPr>
              <a:lnSpc>
                <a:spcPts val="5000"/>
              </a:lnSpc>
            </a:pPr>
            <a:r>
              <a:rPr lang="en-GB" sz="4200" spc="-150" dirty="0">
                <a:solidFill>
                  <a:schemeClr val="bg1"/>
                </a:solidFill>
                <a:latin typeface="Source Sans Pro Light" charset="0"/>
                <a:ea typeface="Source Sans Pro Light" charset="0"/>
                <a:cs typeface="Source Sans Pro Light" charset="0"/>
              </a:rPr>
              <a:t>Fire and fire safety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5" name="TextBox 4"/>
          <p:cNvSpPr txBox="1"/>
          <p:nvPr/>
        </p:nvSpPr>
        <p:spPr>
          <a:xfrm>
            <a:off x="2626383" y="2547354"/>
            <a:ext cx="3057646" cy="1888442"/>
          </a:xfrm>
          <a:prstGeom prst="wedgeRoundRectCallout">
            <a:avLst>
              <a:gd name="adj1" fmla="val -7320"/>
              <a:gd name="adj2" fmla="val 79472"/>
              <a:gd name="adj3" fmla="val 16667"/>
            </a:avLst>
          </a:prstGeom>
          <a:solidFill>
            <a:srgbClr val="00B0F0"/>
          </a:solidFill>
        </p:spPr>
        <p:txBody>
          <a:bodyPr wrap="square" lIns="144000" tIns="144000" rIns="144000" bIns="144000" rtlCol="0" anchor="ctr" anchorCtr="0">
            <a:noAutofit/>
          </a:bodyPr>
          <a:lstStyle/>
          <a:p>
            <a:pPr algn="ctr">
              <a:lnSpc>
                <a:spcPts val="2080"/>
              </a:lnSpc>
            </a:pPr>
            <a:r>
              <a:rPr lang="en-US" dirty="0">
                <a:solidFill>
                  <a:schemeClr val="bg1"/>
                </a:solidFill>
                <a:latin typeface="Source Sans Pro Semibold" charset="0"/>
                <a:ea typeface="Source Sans Pro Semibold" charset="0"/>
                <a:cs typeface="Source Sans Pro Semibold" charset="0"/>
              </a:rPr>
              <a:t>Isn’t that the fire alarm? C’mon... Why are you still working? Don’t we have to get out?</a:t>
            </a:r>
          </a:p>
        </p:txBody>
      </p:sp>
      <p:sp>
        <p:nvSpPr>
          <p:cNvPr id="29" name="TextBox 28"/>
          <p:cNvSpPr txBox="1"/>
          <p:nvPr/>
        </p:nvSpPr>
        <p:spPr>
          <a:xfrm>
            <a:off x="6183798" y="2144111"/>
            <a:ext cx="2810989" cy="1745147"/>
          </a:xfrm>
          <a:prstGeom prst="wedgeRoundRectCallout">
            <a:avLst>
              <a:gd name="adj1" fmla="val 1048"/>
              <a:gd name="adj2" fmla="val 87655"/>
              <a:gd name="adj3" fmla="val 16667"/>
            </a:avLst>
          </a:prstGeom>
          <a:solidFill>
            <a:srgbClr val="13E248"/>
          </a:solidFill>
        </p:spPr>
        <p:txBody>
          <a:bodyPr wrap="square" lIns="144000" tIns="144000" rIns="144000" bIns="144000" rtlCol="0" anchor="ctr" anchorCtr="0">
            <a:noAutofit/>
          </a:bodyPr>
          <a:lstStyle/>
          <a:p>
            <a:pPr algn="ctr">
              <a:lnSpc>
                <a:spcPts val="2080"/>
              </a:lnSpc>
            </a:pPr>
            <a:r>
              <a:rPr lang="en-US" dirty="0">
                <a:solidFill>
                  <a:schemeClr val="bg1"/>
                </a:solidFill>
                <a:latin typeface="Source Sans Pro Semibold" charset="0"/>
                <a:ea typeface="Source Sans Pro Semibold" charset="0"/>
                <a:cs typeface="Source Sans Pro Semibold" charset="0"/>
              </a:rPr>
              <a:t>Relax… it’s probably just a drill. What’s the hurry? There’s plenty of time.</a:t>
            </a:r>
          </a:p>
        </p:txBody>
      </p:sp>
    </p:spTree>
    <p:extLst>
      <p:ext uri="{BB962C8B-B14F-4D97-AF65-F5344CB8AC3E}">
        <p14:creationId xmlns:p14="http://schemas.microsoft.com/office/powerpoint/2010/main" val="72458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1257330"/>
            <a:ext cx="681733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Learning Objectives</a:t>
            </a:r>
          </a:p>
        </p:txBody>
      </p:sp>
      <p:pic>
        <p:nvPicPr>
          <p:cNvPr id="3" name="Picture 2"/>
          <p:cNvPicPr>
            <a:picLocks noChangeAspect="1"/>
          </p:cNvPicPr>
          <p:nvPr/>
        </p:nvPicPr>
        <p:blipFill>
          <a:blip r:embed="rId3"/>
          <a:stretch>
            <a:fillRect/>
          </a:stretch>
        </p:blipFill>
        <p:spPr>
          <a:xfrm>
            <a:off x="6729882" y="485724"/>
            <a:ext cx="4601285" cy="55215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91" y="2229430"/>
            <a:ext cx="1358692" cy="105978"/>
          </a:xfrm>
          <a:prstGeom prst="rect">
            <a:avLst/>
          </a:prstGeom>
        </p:spPr>
      </p:pic>
      <p:sp>
        <p:nvSpPr>
          <p:cNvPr id="5" name="TextBox 4"/>
          <p:cNvSpPr txBox="1"/>
          <p:nvPr/>
        </p:nvSpPr>
        <p:spPr>
          <a:xfrm>
            <a:off x="1170262" y="2688669"/>
            <a:ext cx="3281817" cy="1938992"/>
          </a:xfrm>
          <a:prstGeom prst="rect">
            <a:avLst/>
          </a:prstGeom>
          <a:noFill/>
        </p:spPr>
        <p:txBody>
          <a:bodyPr wrap="square" rtlCol="0">
            <a:spAutoFit/>
          </a:bodyPr>
          <a:lstStyle/>
          <a:p>
            <a:pPr>
              <a:spcAft>
                <a:spcPts val="1200"/>
              </a:spcAft>
            </a:pPr>
            <a:r>
              <a:rPr lang="en-US" b="1" dirty="0">
                <a:solidFill>
                  <a:srgbClr val="333538"/>
                </a:solidFill>
                <a:latin typeface="Source Sans Pro Semibold" charset="0"/>
                <a:ea typeface="Source Sans Pro Semibold" charset="0"/>
                <a:cs typeface="Source Sans Pro Semibold" charset="0"/>
              </a:rPr>
              <a:t>Why workplace safety?</a:t>
            </a:r>
          </a:p>
          <a:p>
            <a:pPr>
              <a:spcAft>
                <a:spcPts val="1200"/>
              </a:spcAft>
            </a:pPr>
            <a:r>
              <a:rPr lang="en-US" b="1" dirty="0">
                <a:solidFill>
                  <a:srgbClr val="333538"/>
                </a:solidFill>
                <a:latin typeface="Source Sans Pro Semibold" charset="0"/>
                <a:ea typeface="Source Sans Pro Semibold" charset="0"/>
                <a:cs typeface="Source Sans Pro Semibold" charset="0"/>
              </a:rPr>
              <a:t>Health and safety law</a:t>
            </a:r>
          </a:p>
          <a:p>
            <a:pPr>
              <a:spcAft>
                <a:spcPts val="1200"/>
              </a:spcAft>
            </a:pPr>
            <a:r>
              <a:rPr lang="en-US" b="1" dirty="0">
                <a:solidFill>
                  <a:srgbClr val="333538"/>
                </a:solidFill>
                <a:latin typeface="Source Sans Pro Semibold" charset="0"/>
                <a:ea typeface="Source Sans Pro Semibold" charset="0"/>
                <a:cs typeface="Source Sans Pro Semibold" charset="0"/>
              </a:rPr>
              <a:t>Your responsibilities</a:t>
            </a:r>
          </a:p>
          <a:p>
            <a:pPr>
              <a:spcAft>
                <a:spcPts val="1200"/>
              </a:spcAft>
            </a:pPr>
            <a:r>
              <a:rPr lang="en-US" b="1" dirty="0">
                <a:solidFill>
                  <a:srgbClr val="333538"/>
                </a:solidFill>
                <a:latin typeface="Source Sans Pro Semibold" charset="0"/>
                <a:ea typeface="Source Sans Pro Semibold" charset="0"/>
                <a:cs typeface="Source Sans Pro Semibold" charset="0"/>
              </a:rPr>
              <a:t>Our company’s health and safety policy</a:t>
            </a:r>
          </a:p>
        </p:txBody>
      </p:sp>
    </p:spTree>
    <p:extLst>
      <p:ext uri="{BB962C8B-B14F-4D97-AF65-F5344CB8AC3E}">
        <p14:creationId xmlns:p14="http://schemas.microsoft.com/office/powerpoint/2010/main" val="100261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1039987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Fire and fire safety: Our obligations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8181108" cy="2040559"/>
          </a:xfrm>
          <a:prstGeom prst="rect">
            <a:avLst/>
          </a:prstGeom>
          <a:noFill/>
        </p:spPr>
        <p:txBody>
          <a:bodyPr wrap="square" rtlCol="0">
            <a:spAutoFit/>
          </a:bodyPr>
          <a:lstStyle/>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Fire safety measures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Fire-fighting equipment – </a:t>
            </a:r>
            <a:r>
              <a:rPr lang="en-US" sz="1600" dirty="0" err="1">
                <a:solidFill>
                  <a:srgbClr val="333538"/>
                </a:solidFill>
                <a:latin typeface="Source Sans Pro" charset="0"/>
                <a:ea typeface="Source Sans Pro" charset="0"/>
                <a:cs typeface="Source Sans Pro" charset="0"/>
              </a:rPr>
              <a:t>eg</a:t>
            </a:r>
            <a:r>
              <a:rPr lang="en-US" sz="1600" dirty="0">
                <a:solidFill>
                  <a:srgbClr val="333538"/>
                </a:solidFill>
                <a:latin typeface="Source Sans Pro" charset="0"/>
                <a:ea typeface="Source Sans Pro" charset="0"/>
                <a:cs typeface="Source Sans Pro" charset="0"/>
              </a:rPr>
              <a:t> extinguishers, blankets, sprinklers, </a:t>
            </a:r>
            <a:r>
              <a:rPr lang="en-US" sz="1600" dirty="0" err="1">
                <a:solidFill>
                  <a:srgbClr val="333538"/>
                </a:solidFill>
                <a:latin typeface="Source Sans Pro" charset="0"/>
                <a:ea typeface="Source Sans Pro" charset="0"/>
                <a:cs typeface="Source Sans Pro" charset="0"/>
              </a:rPr>
              <a:t>etc</a:t>
            </a:r>
            <a:endParaRPr lang="en-US" sz="1600" dirty="0">
              <a:solidFill>
                <a:srgbClr val="333538"/>
              </a:solidFill>
              <a:latin typeface="Source Sans Pro" charset="0"/>
              <a:ea typeface="Source Sans Pro" charset="0"/>
              <a:cs typeface="Source Sans Pro" charset="0"/>
            </a:endParaRP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Evacuation procedures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Regular fire drills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Fire safety training</a:t>
            </a:r>
          </a:p>
        </p:txBody>
      </p:sp>
    </p:spTree>
    <p:extLst>
      <p:ext uri="{BB962C8B-B14F-4D97-AF65-F5344CB8AC3E}">
        <p14:creationId xmlns:p14="http://schemas.microsoft.com/office/powerpoint/2010/main" val="36510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1039987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The fire triangle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graphicFrame>
        <p:nvGraphicFramePr>
          <p:cNvPr id="6" name="Diagram 5">
            <a:extLst>
              <a:ext uri="{FF2B5EF4-FFF2-40B4-BE49-F238E27FC236}">
                <a16:creationId xmlns:a16="http://schemas.microsoft.com/office/drawing/2014/main" id="{38362F13-1E10-384D-9A9A-5FC00C279661}"/>
              </a:ext>
            </a:extLst>
          </p:cNvPr>
          <p:cNvGraphicFramePr/>
          <p:nvPr>
            <p:extLst>
              <p:ext uri="{D42A27DB-BD31-4B8C-83A1-F6EECF244321}">
                <p14:modId xmlns:p14="http://schemas.microsoft.com/office/powerpoint/2010/main" val="621899954"/>
              </p:ext>
            </p:extLst>
          </p:nvPr>
        </p:nvGraphicFramePr>
        <p:xfrm>
          <a:off x="1947037" y="1329851"/>
          <a:ext cx="8128000"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649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449" y="1026886"/>
            <a:ext cx="8332331" cy="707886"/>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You make the call: Good or poor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8" y="1877674"/>
            <a:ext cx="1358692" cy="105978"/>
          </a:xfrm>
          <a:prstGeom prst="rect">
            <a:avLst/>
          </a:prstGeom>
        </p:spPr>
      </p:pic>
      <p:sp>
        <p:nvSpPr>
          <p:cNvPr id="5" name="TextBox 4"/>
          <p:cNvSpPr txBox="1"/>
          <p:nvPr/>
        </p:nvSpPr>
        <p:spPr>
          <a:xfrm>
            <a:off x="1211628" y="3836683"/>
            <a:ext cx="2480791" cy="1538883"/>
          </a:xfrm>
          <a:prstGeom prst="rect">
            <a:avLst/>
          </a:prstGeom>
          <a:noFill/>
        </p:spPr>
        <p:txBody>
          <a:bodyPr wrap="square" rtlCol="0">
            <a:spAutoFit/>
          </a:bodyPr>
          <a:lstStyle/>
          <a:p>
            <a:pPr>
              <a:spcAft>
                <a:spcPts val="600"/>
              </a:spcAft>
              <a:buClr>
                <a:srgbClr val="13E248"/>
              </a:buClr>
            </a:pPr>
            <a:r>
              <a:rPr lang="en-US" sz="1600" dirty="0">
                <a:solidFill>
                  <a:srgbClr val="333538"/>
                </a:solidFill>
                <a:latin typeface="Source Sans Pro" charset="0"/>
                <a:ea typeface="Source Sans Pro" charset="0"/>
                <a:cs typeface="Source Sans Pro" charset="0"/>
              </a:rPr>
              <a:t>In summer, Alan keeps the fire door propped open to keep the office cool</a:t>
            </a:r>
          </a:p>
          <a:p>
            <a:pPr>
              <a:spcAft>
                <a:spcPts val="600"/>
              </a:spcAft>
              <a:buClr>
                <a:srgbClr val="13E248"/>
              </a:buClr>
            </a:pPr>
            <a:r>
              <a:rPr lang="en-US" dirty="0">
                <a:solidFill>
                  <a:srgbClr val="00559A"/>
                </a:solidFill>
                <a:latin typeface="Source Sans Pro" charset="0"/>
                <a:ea typeface="Source Sans Pro" charset="0"/>
                <a:cs typeface="Source Sans Pro" charset="0"/>
              </a:rPr>
              <a:t>Good</a:t>
            </a:r>
          </a:p>
          <a:p>
            <a:pPr>
              <a:spcAft>
                <a:spcPts val="600"/>
              </a:spcAft>
              <a:buClr>
                <a:srgbClr val="13E248"/>
              </a:buClr>
            </a:pPr>
            <a:r>
              <a:rPr lang="en-US" b="1" dirty="0">
                <a:solidFill>
                  <a:srgbClr val="13E248"/>
                </a:solidFill>
                <a:latin typeface="Source Sans Pro" charset="0"/>
                <a:ea typeface="Source Sans Pro" charset="0"/>
                <a:cs typeface="Source Sans Pro" charset="0"/>
              </a:rPr>
              <a:t>Poor </a:t>
            </a:r>
            <a:r>
              <a:rPr lang="en-GB" dirty="0">
                <a:solidFill>
                  <a:srgbClr val="13E248"/>
                </a:solidFill>
                <a:sym typeface="Wingdings"/>
              </a:rPr>
              <a:t> </a:t>
            </a:r>
            <a:endParaRPr lang="en-US" dirty="0">
              <a:solidFill>
                <a:srgbClr val="333538"/>
              </a:solidFill>
              <a:latin typeface="Source Sans Pro" charset="0"/>
              <a:ea typeface="Source Sans Pro" charset="0"/>
              <a:cs typeface="Source Sans Pro" charset="0"/>
            </a:endParaRPr>
          </a:p>
        </p:txBody>
      </p:sp>
      <p:sp>
        <p:nvSpPr>
          <p:cNvPr id="8" name="TextBox 7">
            <a:extLst>
              <a:ext uri="{FF2B5EF4-FFF2-40B4-BE49-F238E27FC236}">
                <a16:creationId xmlns:a16="http://schemas.microsoft.com/office/drawing/2014/main" id="{A65A9656-19E3-2A42-ABE0-1C7F13C09F0E}"/>
              </a:ext>
            </a:extLst>
          </p:cNvPr>
          <p:cNvSpPr txBox="1"/>
          <p:nvPr/>
        </p:nvSpPr>
        <p:spPr>
          <a:xfrm>
            <a:off x="4061655" y="3836683"/>
            <a:ext cx="2683236" cy="1538883"/>
          </a:xfrm>
          <a:prstGeom prst="rect">
            <a:avLst/>
          </a:prstGeom>
          <a:noFill/>
        </p:spPr>
        <p:txBody>
          <a:bodyPr wrap="square" rtlCol="0">
            <a:spAutoFit/>
          </a:bodyPr>
          <a:lstStyle/>
          <a:p>
            <a:pPr>
              <a:spcAft>
                <a:spcPts val="600"/>
              </a:spcAft>
              <a:buClr>
                <a:srgbClr val="13E248"/>
              </a:buClr>
            </a:pPr>
            <a:r>
              <a:rPr lang="en-US" sz="1600" dirty="0">
                <a:solidFill>
                  <a:srgbClr val="333538"/>
                </a:solidFill>
                <a:latin typeface="Source Sans Pro" charset="0"/>
                <a:ea typeface="Source Sans Pro" charset="0"/>
                <a:cs typeface="Source Sans Pro" charset="0"/>
              </a:rPr>
              <a:t>Gloria keeps the corridors clear - free from debris and  obstructions</a:t>
            </a:r>
          </a:p>
          <a:p>
            <a:pPr>
              <a:spcAft>
                <a:spcPts val="600"/>
              </a:spcAft>
              <a:buClr>
                <a:srgbClr val="13E248"/>
              </a:buClr>
            </a:pPr>
            <a:r>
              <a:rPr lang="en-US" b="1" dirty="0">
                <a:solidFill>
                  <a:srgbClr val="13E248"/>
                </a:solidFill>
                <a:latin typeface="Source Sans Pro" charset="0"/>
                <a:ea typeface="Source Sans Pro" charset="0"/>
                <a:cs typeface="Source Sans Pro" charset="0"/>
              </a:rPr>
              <a:t>Good </a:t>
            </a:r>
            <a:r>
              <a:rPr lang="en-GB" dirty="0">
                <a:solidFill>
                  <a:srgbClr val="13E248"/>
                </a:solidFill>
                <a:sym typeface="Wingdings"/>
              </a:rPr>
              <a:t> </a:t>
            </a:r>
            <a:endParaRPr lang="en-US" dirty="0">
              <a:solidFill>
                <a:srgbClr val="333538"/>
              </a:solidFill>
              <a:latin typeface="Source Sans Pro" charset="0"/>
              <a:ea typeface="Source Sans Pro" charset="0"/>
              <a:cs typeface="Source Sans Pro" charset="0"/>
            </a:endParaRPr>
          </a:p>
          <a:p>
            <a:pPr>
              <a:spcAft>
                <a:spcPts val="600"/>
              </a:spcAft>
              <a:buClr>
                <a:srgbClr val="13E248"/>
              </a:buClr>
            </a:pPr>
            <a:r>
              <a:rPr lang="en-US" dirty="0">
                <a:solidFill>
                  <a:srgbClr val="00559A"/>
                </a:solidFill>
                <a:latin typeface="Source Sans Pro" charset="0"/>
                <a:ea typeface="Source Sans Pro" charset="0"/>
                <a:cs typeface="Source Sans Pro" charset="0"/>
              </a:rPr>
              <a:t>Poor</a:t>
            </a:r>
          </a:p>
        </p:txBody>
      </p:sp>
      <p:sp>
        <p:nvSpPr>
          <p:cNvPr id="10" name="TextBox 9">
            <a:extLst>
              <a:ext uri="{FF2B5EF4-FFF2-40B4-BE49-F238E27FC236}">
                <a16:creationId xmlns:a16="http://schemas.microsoft.com/office/drawing/2014/main" id="{90BECAA5-3477-7D47-BEA0-D1D0062520D9}"/>
              </a:ext>
            </a:extLst>
          </p:cNvPr>
          <p:cNvSpPr txBox="1"/>
          <p:nvPr/>
        </p:nvSpPr>
        <p:spPr>
          <a:xfrm>
            <a:off x="6977493" y="3836683"/>
            <a:ext cx="2618452" cy="1538883"/>
          </a:xfrm>
          <a:prstGeom prst="rect">
            <a:avLst/>
          </a:prstGeom>
          <a:noFill/>
        </p:spPr>
        <p:txBody>
          <a:bodyPr wrap="square" rtlCol="0">
            <a:spAutoFit/>
          </a:bodyPr>
          <a:lstStyle/>
          <a:p>
            <a:pPr>
              <a:spcAft>
                <a:spcPts val="600"/>
              </a:spcAft>
              <a:buClr>
                <a:srgbClr val="13E248"/>
              </a:buClr>
            </a:pPr>
            <a:r>
              <a:rPr lang="en-US" sz="1600" dirty="0">
                <a:solidFill>
                  <a:srgbClr val="333538"/>
                </a:solidFill>
                <a:latin typeface="Source Sans Pro" charset="0"/>
                <a:ea typeface="Source Sans Pro" charset="0"/>
                <a:cs typeface="Source Sans Pro" charset="0"/>
              </a:rPr>
              <a:t>When the  building is evacuated, Amy waits in a local coffee shop</a:t>
            </a:r>
          </a:p>
          <a:p>
            <a:pPr>
              <a:spcAft>
                <a:spcPts val="600"/>
              </a:spcAft>
              <a:buClr>
                <a:srgbClr val="13E248"/>
              </a:buClr>
            </a:pPr>
            <a:r>
              <a:rPr lang="en-US" dirty="0">
                <a:solidFill>
                  <a:srgbClr val="00559A"/>
                </a:solidFill>
                <a:latin typeface="Source Sans Pro" charset="0"/>
                <a:ea typeface="Source Sans Pro" charset="0"/>
                <a:cs typeface="Source Sans Pro" charset="0"/>
              </a:rPr>
              <a:t>Good</a:t>
            </a:r>
          </a:p>
          <a:p>
            <a:pPr>
              <a:spcAft>
                <a:spcPts val="600"/>
              </a:spcAft>
              <a:buClr>
                <a:srgbClr val="13E248"/>
              </a:buClr>
            </a:pPr>
            <a:r>
              <a:rPr lang="en-US" b="1" dirty="0">
                <a:solidFill>
                  <a:srgbClr val="13E248"/>
                </a:solidFill>
                <a:latin typeface="Source Sans Pro" charset="0"/>
                <a:ea typeface="Source Sans Pro" charset="0"/>
                <a:cs typeface="Source Sans Pro" charset="0"/>
              </a:rPr>
              <a:t>Poor </a:t>
            </a:r>
            <a:r>
              <a:rPr lang="en-GB" dirty="0">
                <a:solidFill>
                  <a:srgbClr val="13E248"/>
                </a:solidFill>
                <a:sym typeface="Wingdings"/>
              </a:rPr>
              <a:t> </a:t>
            </a:r>
            <a:endParaRPr lang="en-US" dirty="0">
              <a:solidFill>
                <a:srgbClr val="333538"/>
              </a:solidFill>
              <a:latin typeface="Source Sans Pro" charset="0"/>
              <a:ea typeface="Source Sans Pro" charset="0"/>
              <a:cs typeface="Source Sans Pro" charset="0"/>
            </a:endParaRPr>
          </a:p>
        </p:txBody>
      </p:sp>
      <p:pic>
        <p:nvPicPr>
          <p:cNvPr id="18" name="Picture 17">
            <a:extLst>
              <a:ext uri="{FF2B5EF4-FFF2-40B4-BE49-F238E27FC236}">
                <a16:creationId xmlns:a16="http://schemas.microsoft.com/office/drawing/2014/main" id="{EA0D90B4-7A1C-5348-9C74-C9CDFAD7D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563" y="2322181"/>
            <a:ext cx="1439429" cy="1360265"/>
          </a:xfrm>
          <a:prstGeom prst="rect">
            <a:avLst/>
          </a:prstGeom>
        </p:spPr>
      </p:pic>
      <p:pic>
        <p:nvPicPr>
          <p:cNvPr id="19" name="Picture 18">
            <a:extLst>
              <a:ext uri="{FF2B5EF4-FFF2-40B4-BE49-F238E27FC236}">
                <a16:creationId xmlns:a16="http://schemas.microsoft.com/office/drawing/2014/main" id="{1BA525FF-3D7C-5C42-B261-B4105E717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433" y="2322181"/>
            <a:ext cx="1360265" cy="1360265"/>
          </a:xfrm>
          <a:prstGeom prst="rect">
            <a:avLst/>
          </a:prstGeom>
        </p:spPr>
      </p:pic>
      <p:pic>
        <p:nvPicPr>
          <p:cNvPr id="20" name="Picture 19">
            <a:extLst>
              <a:ext uri="{FF2B5EF4-FFF2-40B4-BE49-F238E27FC236}">
                <a16:creationId xmlns:a16="http://schemas.microsoft.com/office/drawing/2014/main" id="{8647993D-6952-4148-BF5C-17BF08D3C1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422" y="2322180"/>
            <a:ext cx="1360265" cy="1360265"/>
          </a:xfrm>
          <a:prstGeom prst="rect">
            <a:avLst/>
          </a:prstGeom>
        </p:spPr>
      </p:pic>
    </p:spTree>
    <p:extLst>
      <p:ext uri="{BB962C8B-B14F-4D97-AF65-F5344CB8AC3E}">
        <p14:creationId xmlns:p14="http://schemas.microsoft.com/office/powerpoint/2010/main" val="299656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1039987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Our Health and Safety Policy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8181108" cy="2463751"/>
          </a:xfrm>
          <a:prstGeom prst="rect">
            <a:avLst/>
          </a:prstGeom>
          <a:noFill/>
        </p:spPr>
        <p:txBody>
          <a:bodyPr wrap="square" rtlCol="0">
            <a:spAutoFit/>
          </a:bodyPr>
          <a:lstStyle/>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Providing information and training – raising awareness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Explaining our systems and controls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Carrying out regular risk assessments</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Providing personal protective equipment</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Appointing people with specific responsibility for safety – our Health and Safety officer</a:t>
            </a:r>
          </a:p>
          <a:p>
            <a:pPr marL="342900" indent="-342900">
              <a:lnSpc>
                <a:spcPts val="2120"/>
              </a:lnSpc>
              <a:spcAft>
                <a:spcPts val="1200"/>
              </a:spcAft>
              <a:buClr>
                <a:srgbClr val="13E248"/>
              </a:buClr>
              <a:buFont typeface="+mj-lt"/>
              <a:buAutoNum type="arabicPeriod"/>
            </a:pPr>
            <a:r>
              <a:rPr lang="en-US" sz="1600" dirty="0">
                <a:solidFill>
                  <a:srgbClr val="333538"/>
                </a:solidFill>
                <a:latin typeface="Source Sans Pro" charset="0"/>
                <a:ea typeface="Source Sans Pro" charset="0"/>
                <a:cs typeface="Source Sans Pro" charset="0"/>
              </a:rPr>
              <a:t>Requiring everyone to read and implement our Safety Policy</a:t>
            </a:r>
          </a:p>
        </p:txBody>
      </p:sp>
    </p:spTree>
    <p:extLst>
      <p:ext uri="{BB962C8B-B14F-4D97-AF65-F5344CB8AC3E}">
        <p14:creationId xmlns:p14="http://schemas.microsoft.com/office/powerpoint/2010/main" val="197348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Do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645855" cy="2733056"/>
          </a:xfrm>
          <a:prstGeom prst="rect">
            <a:avLst/>
          </a:prstGeom>
          <a:noFill/>
        </p:spPr>
        <p:txBody>
          <a:bodyPr wrap="square" rtlCol="0">
            <a:spAutoFit/>
          </a:bodyPr>
          <a:lstStyle/>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Read our Company's Health and Safety Policy – make sure you understand our rules and know what to do</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Co-operate fully with us and help us put safety first</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Wear any protective equipment or clothing that you have been given</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Take note of the safety signs where you work</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Tie your hair back and remove </a:t>
            </a:r>
            <a:r>
              <a:rPr lang="en-US" sz="1600" dirty="0" err="1">
                <a:solidFill>
                  <a:srgbClr val="333538"/>
                </a:solidFill>
                <a:latin typeface="Source Sans Pro" charset="0"/>
                <a:ea typeface="Source Sans Pro" charset="0"/>
                <a:cs typeface="Source Sans Pro" charset="0"/>
              </a:rPr>
              <a:t>jewellery</a:t>
            </a:r>
            <a:r>
              <a:rPr lang="en-US" sz="1600" dirty="0">
                <a:solidFill>
                  <a:srgbClr val="333538"/>
                </a:solidFill>
                <a:latin typeface="Source Sans Pro" charset="0"/>
                <a:ea typeface="Source Sans Pro" charset="0"/>
                <a:cs typeface="Source Sans Pro" charset="0"/>
              </a:rPr>
              <a:t> before operating equipment</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Report any issues or safety concerns immediately to your manager</a:t>
            </a:r>
          </a:p>
        </p:txBody>
      </p:sp>
    </p:spTree>
    <p:extLst>
      <p:ext uri="{BB962C8B-B14F-4D97-AF65-F5344CB8AC3E}">
        <p14:creationId xmlns:p14="http://schemas.microsoft.com/office/powerpoint/2010/main" val="127303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Don’t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143021" cy="2040559"/>
          </a:xfrm>
          <a:prstGeom prst="rect">
            <a:avLst/>
          </a:prstGeom>
          <a:noFill/>
        </p:spPr>
        <p:txBody>
          <a:bodyPr wrap="square" rtlCol="0">
            <a:spAutoFit/>
          </a:bodyPr>
          <a:lstStyle/>
          <a:p>
            <a:pPr marL="342900" indent="-342900">
              <a:lnSpc>
                <a:spcPts val="2120"/>
              </a:lnSpc>
              <a:spcAft>
                <a:spcPts val="1200"/>
              </a:spcAft>
              <a:buClr>
                <a:srgbClr val="FF0000"/>
              </a:buClr>
              <a:buFont typeface=".AppleSystemUIFont" charset="-120"/>
              <a:buChar char="x"/>
            </a:pPr>
            <a:r>
              <a:rPr lang="en-US" sz="1600" dirty="0">
                <a:solidFill>
                  <a:srgbClr val="333538"/>
                </a:solidFill>
                <a:latin typeface="Source Sans Pro" charset="0"/>
                <a:ea typeface="Source Sans Pro" charset="0"/>
                <a:cs typeface="Source Sans Pro" charset="0"/>
              </a:rPr>
              <a:t>Interfere with anything that has been provided in the interests of safety</a:t>
            </a:r>
          </a:p>
          <a:p>
            <a:pPr marL="342900" indent="-342900">
              <a:lnSpc>
                <a:spcPts val="2120"/>
              </a:lnSpc>
              <a:spcAft>
                <a:spcPts val="1200"/>
              </a:spcAft>
              <a:buClr>
                <a:srgbClr val="FF0000"/>
              </a:buClr>
              <a:buFont typeface=".AppleSystemUIFont" charset="-120"/>
              <a:buChar char="x"/>
            </a:pPr>
            <a:r>
              <a:rPr lang="en-US" sz="1600" dirty="0">
                <a:solidFill>
                  <a:srgbClr val="333538"/>
                </a:solidFill>
                <a:latin typeface="Source Sans Pro" charset="0"/>
                <a:ea typeface="Source Sans Pro" charset="0"/>
                <a:cs typeface="Source Sans Pro" charset="0"/>
              </a:rPr>
              <a:t>Adjust or remove any safety equipment or devices without permission</a:t>
            </a:r>
          </a:p>
          <a:p>
            <a:pPr marL="342900" indent="-342900">
              <a:lnSpc>
                <a:spcPts val="2120"/>
              </a:lnSpc>
              <a:spcAft>
                <a:spcPts val="1200"/>
              </a:spcAft>
              <a:buClr>
                <a:srgbClr val="FF0000"/>
              </a:buClr>
              <a:buFont typeface=".AppleSystemUIFont" charset="-120"/>
              <a:buChar char="x"/>
            </a:pPr>
            <a:r>
              <a:rPr lang="en-US" sz="1600" dirty="0">
                <a:solidFill>
                  <a:srgbClr val="333538"/>
                </a:solidFill>
                <a:latin typeface="Source Sans Pro" charset="0"/>
                <a:ea typeface="Source Sans Pro" charset="0"/>
                <a:cs typeface="Source Sans Pro" charset="0"/>
              </a:rPr>
              <a:t>Manually carry heavy items over long distances</a:t>
            </a:r>
          </a:p>
          <a:p>
            <a:pPr marL="342900" indent="-342900">
              <a:lnSpc>
                <a:spcPts val="2120"/>
              </a:lnSpc>
              <a:spcAft>
                <a:spcPts val="1200"/>
              </a:spcAft>
              <a:buClr>
                <a:srgbClr val="FF0000"/>
              </a:buClr>
              <a:buFont typeface=".AppleSystemUIFont" charset="-120"/>
              <a:buChar char="x"/>
            </a:pPr>
            <a:r>
              <a:rPr lang="en-US" sz="1600" dirty="0">
                <a:solidFill>
                  <a:srgbClr val="333538"/>
                </a:solidFill>
                <a:latin typeface="Source Sans Pro" charset="0"/>
                <a:ea typeface="Source Sans Pro" charset="0"/>
                <a:cs typeface="Source Sans Pro" charset="0"/>
              </a:rPr>
              <a:t>Use display screen equipment for prolonged periods</a:t>
            </a:r>
          </a:p>
          <a:p>
            <a:pPr marL="342900" indent="-342900">
              <a:lnSpc>
                <a:spcPts val="2120"/>
              </a:lnSpc>
              <a:spcAft>
                <a:spcPts val="1200"/>
              </a:spcAft>
              <a:buClr>
                <a:srgbClr val="FF0000"/>
              </a:buClr>
              <a:buFont typeface=".AppleSystemUIFont" charset="-120"/>
              <a:buChar char="x"/>
            </a:pPr>
            <a:r>
              <a:rPr lang="en-US" sz="1600" dirty="0">
                <a:solidFill>
                  <a:srgbClr val="333538"/>
                </a:solidFill>
                <a:latin typeface="Source Sans Pro" charset="0"/>
                <a:ea typeface="Source Sans Pro" charset="0"/>
                <a:cs typeface="Source Sans Pro" charset="0"/>
              </a:rPr>
              <a:t>Do anything to compromise your own or others’ safety</a:t>
            </a:r>
          </a:p>
        </p:txBody>
      </p:sp>
    </p:spTree>
    <p:extLst>
      <p:ext uri="{BB962C8B-B14F-4D97-AF65-F5344CB8AC3E}">
        <p14:creationId xmlns:p14="http://schemas.microsoft.com/office/powerpoint/2010/main" val="109203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4378" y="2721114"/>
            <a:ext cx="6817334" cy="707886"/>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Any 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517" y="3680503"/>
            <a:ext cx="1358692" cy="105978"/>
          </a:xfrm>
          <a:prstGeom prst="rect">
            <a:avLst/>
          </a:prstGeom>
        </p:spPr>
      </p:pic>
    </p:spTree>
    <p:extLst>
      <p:ext uri="{BB962C8B-B14F-4D97-AF65-F5344CB8AC3E}">
        <p14:creationId xmlns:p14="http://schemas.microsoft.com/office/powerpoint/2010/main" val="15612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3143" y="1745423"/>
            <a:ext cx="6817334" cy="707886"/>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Next steps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82" y="2704812"/>
            <a:ext cx="1358692" cy="105978"/>
          </a:xfrm>
          <a:prstGeom prst="rect">
            <a:avLst/>
          </a:prstGeom>
        </p:spPr>
      </p:pic>
      <p:sp>
        <p:nvSpPr>
          <p:cNvPr id="5" name="TextBox 4"/>
          <p:cNvSpPr txBox="1"/>
          <p:nvPr/>
        </p:nvSpPr>
        <p:spPr>
          <a:xfrm>
            <a:off x="3249647" y="3225385"/>
            <a:ext cx="5703853" cy="1746632"/>
          </a:xfrm>
          <a:prstGeom prst="rect">
            <a:avLst/>
          </a:prstGeom>
          <a:noFill/>
        </p:spPr>
        <p:txBody>
          <a:bodyPr wrap="square" rtlCol="0">
            <a:spAutoFit/>
          </a:bodyPr>
          <a:lstStyle/>
          <a:p>
            <a:pPr>
              <a:lnSpc>
                <a:spcPts val="2120"/>
              </a:lnSpc>
              <a:spcAft>
                <a:spcPts val="1200"/>
              </a:spcAft>
              <a:buClr>
                <a:srgbClr val="13E248"/>
              </a:buClr>
            </a:pPr>
            <a:r>
              <a:rPr lang="en-US" sz="1600" b="1" dirty="0">
                <a:solidFill>
                  <a:srgbClr val="00559A"/>
                </a:solidFill>
                <a:latin typeface="Source Sans Pro" charset="0"/>
                <a:ea typeface="Source Sans Pro" charset="0"/>
                <a:cs typeface="Source Sans Pro" charset="0"/>
              </a:rPr>
              <a:t>Call _______ on _______ if you need information or guidance</a:t>
            </a:r>
          </a:p>
          <a:p>
            <a:pPr>
              <a:lnSpc>
                <a:spcPts val="2120"/>
              </a:lnSpc>
              <a:spcAft>
                <a:spcPts val="1200"/>
              </a:spcAft>
              <a:buClr>
                <a:srgbClr val="13E248"/>
              </a:buClr>
            </a:pPr>
            <a:r>
              <a:rPr lang="en-US" sz="1600" b="1" dirty="0">
                <a:solidFill>
                  <a:srgbClr val="00559A"/>
                </a:solidFill>
                <a:latin typeface="Source Sans Pro" charset="0"/>
                <a:ea typeface="Source Sans Pro" charset="0"/>
                <a:cs typeface="Source Sans Pro" charset="0"/>
              </a:rPr>
              <a:t>Call _______ on _______ if you need to raise concerns</a:t>
            </a:r>
          </a:p>
          <a:p>
            <a:pPr>
              <a:lnSpc>
                <a:spcPts val="2120"/>
              </a:lnSpc>
              <a:spcAft>
                <a:spcPts val="1200"/>
              </a:spcAft>
              <a:buClr>
                <a:srgbClr val="13E248"/>
              </a:buClr>
            </a:pPr>
            <a:r>
              <a:rPr lang="en-US" sz="1600" dirty="0">
                <a:solidFill>
                  <a:srgbClr val="00559A"/>
                </a:solidFill>
                <a:latin typeface="Source Sans Pro Light" charset="0"/>
                <a:ea typeface="Source Sans Pro Light" charset="0"/>
                <a:cs typeface="Source Sans Pro Light" charset="0"/>
              </a:rPr>
              <a:t>Access self-study courses on our e-learning portal for further training [or optionally – Complete your mandatory training on our corporate e-learning portal]</a:t>
            </a:r>
          </a:p>
        </p:txBody>
      </p:sp>
    </p:spTree>
    <p:extLst>
      <p:ext uri="{BB962C8B-B14F-4D97-AF65-F5344CB8AC3E}">
        <p14:creationId xmlns:p14="http://schemas.microsoft.com/office/powerpoint/2010/main" val="48119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a:solidFill>
                  <a:schemeClr val="bg1"/>
                </a:solidFill>
                <a:latin typeface="Source Sans Pro Light" charset="0"/>
                <a:ea typeface="Source Sans Pro Light" charset="0"/>
                <a:cs typeface="Source Sans Pro Light" charset="0"/>
              </a:rPr>
              <a:t>Safety first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14" name="TextBox 13"/>
          <p:cNvSpPr txBox="1"/>
          <p:nvPr/>
        </p:nvSpPr>
        <p:spPr>
          <a:xfrm>
            <a:off x="1189046" y="2177674"/>
            <a:ext cx="9573547" cy="2954655"/>
          </a:xfrm>
          <a:prstGeom prst="rect">
            <a:avLst/>
          </a:prstGeom>
          <a:noFill/>
        </p:spPr>
        <p:txBody>
          <a:bodyPr wrap="square" rtlCol="0">
            <a:spAutoFit/>
          </a:bodyPr>
          <a:lstStyle/>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142 workers killed at work</a:t>
            </a: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1.7 million workers suffering from work-related ill-health</a:t>
            </a: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822,000 workers suffering from work-related stress, depression or anxiety</a:t>
            </a: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441,000 workers sustaining non-fatal injuries (</a:t>
            </a:r>
            <a:r>
              <a:rPr lang="en-US" dirty="0" err="1">
                <a:solidFill>
                  <a:schemeClr val="bg1"/>
                </a:solidFill>
                <a:latin typeface="Source Sans Pro Light" charset="0"/>
                <a:ea typeface="Source Sans Pro Light" charset="0"/>
                <a:cs typeface="Source Sans Pro Light" charset="0"/>
              </a:rPr>
              <a:t>Labour</a:t>
            </a:r>
            <a:r>
              <a:rPr lang="en-US" dirty="0">
                <a:solidFill>
                  <a:schemeClr val="bg1"/>
                </a:solidFill>
                <a:latin typeface="Source Sans Pro Light" charset="0"/>
                <a:ea typeface="Source Sans Pro Light" charset="0"/>
                <a:cs typeface="Source Sans Pro Light" charset="0"/>
              </a:rPr>
              <a:t> </a:t>
            </a:r>
            <a:r>
              <a:rPr lang="en-US">
                <a:solidFill>
                  <a:schemeClr val="bg1"/>
                </a:solidFill>
                <a:latin typeface="Source Sans Pro Light" charset="0"/>
                <a:ea typeface="Source Sans Pro Light" charset="0"/>
                <a:cs typeface="Source Sans Pro Light" charset="0"/>
              </a:rPr>
              <a:t>Force Survey)</a:t>
            </a:r>
            <a:endParaRPr lang="en-US" dirty="0">
              <a:solidFill>
                <a:schemeClr val="bg1"/>
              </a:solidFill>
              <a:latin typeface="Source Sans Pro Light" charset="0"/>
              <a:ea typeface="Source Sans Pro Light" charset="0"/>
              <a:cs typeface="Source Sans Pro Light" charset="0"/>
            </a:endParaRP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27.3 million working days lost due to work-related ill-health and workplace injuries</a:t>
            </a: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19.4 million working days lost because of stress, depression, anxiety or musculoskeletal disorders</a:t>
            </a:r>
          </a:p>
          <a:p>
            <a:pPr marL="285750" indent="-285750">
              <a:spcAft>
                <a:spcPts val="1200"/>
              </a:spcAft>
              <a:buClr>
                <a:srgbClr val="13E248"/>
              </a:buClr>
              <a:buFont typeface="Arial" panose="020B0604020202020204" pitchFamily="34" charset="0"/>
              <a:buChar char="•"/>
            </a:pPr>
            <a:r>
              <a:rPr lang="en-US" dirty="0">
                <a:solidFill>
                  <a:schemeClr val="bg1"/>
                </a:solidFill>
                <a:latin typeface="Source Sans Pro Light" charset="0"/>
                <a:ea typeface="Source Sans Pro Light" charset="0"/>
                <a:cs typeface="Source Sans Pro Light" charset="0"/>
              </a:rPr>
              <a:t>Workplace injuries and ill health cost: </a:t>
            </a:r>
            <a:r>
              <a:rPr lang="en-US" b="1" dirty="0">
                <a:solidFill>
                  <a:srgbClr val="13E248"/>
                </a:solidFill>
                <a:latin typeface="Source Sans Pro" panose="020B0503030403020204" pitchFamily="34" charset="77"/>
                <a:ea typeface="Source Sans Pro Light" charset="0"/>
                <a:cs typeface="Source Sans Pro Light" charset="0"/>
              </a:rPr>
              <a:t>£14.3 billion</a:t>
            </a:r>
          </a:p>
        </p:txBody>
      </p:sp>
    </p:spTree>
    <p:extLst>
      <p:ext uri="{BB962C8B-B14F-4D97-AF65-F5344CB8AC3E}">
        <p14:creationId xmlns:p14="http://schemas.microsoft.com/office/powerpoint/2010/main" val="214347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9819" y="1026886"/>
            <a:ext cx="4198778" cy="1323439"/>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You make the call: Who is responsible?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57" y="2552988"/>
            <a:ext cx="1358692" cy="105978"/>
          </a:xfrm>
          <a:prstGeom prst="rect">
            <a:avLst/>
          </a:prstGeom>
        </p:spPr>
      </p:pic>
      <p:pic>
        <p:nvPicPr>
          <p:cNvPr id="7" name="Picture 6"/>
          <p:cNvPicPr>
            <a:picLocks noChangeAspect="1"/>
          </p:cNvPicPr>
          <p:nvPr/>
        </p:nvPicPr>
        <p:blipFill>
          <a:blip r:embed="rId4"/>
          <a:stretch>
            <a:fillRect/>
          </a:stretch>
        </p:blipFill>
        <p:spPr>
          <a:xfrm>
            <a:off x="762000" y="808090"/>
            <a:ext cx="4220306" cy="5064368"/>
          </a:xfrm>
          <a:prstGeom prst="rect">
            <a:avLst/>
          </a:prstGeom>
        </p:spPr>
      </p:pic>
      <p:sp>
        <p:nvSpPr>
          <p:cNvPr id="6" name="Round Diagonal Corner Rectangle 5">
            <a:extLst>
              <a:ext uri="{FF2B5EF4-FFF2-40B4-BE49-F238E27FC236}">
                <a16:creationId xmlns:a16="http://schemas.microsoft.com/office/drawing/2014/main" id="{1DF23CA6-FBF8-5A41-8858-A2D91D30127C}"/>
              </a:ext>
            </a:extLst>
          </p:cNvPr>
          <p:cNvSpPr/>
          <p:nvPr/>
        </p:nvSpPr>
        <p:spPr>
          <a:xfrm>
            <a:off x="5574808" y="3800981"/>
            <a:ext cx="4431039" cy="360067"/>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88EB25-D38F-8E47-8717-F19E3519232E}"/>
              </a:ext>
            </a:extLst>
          </p:cNvPr>
          <p:cNvSpPr txBox="1"/>
          <p:nvPr/>
        </p:nvSpPr>
        <p:spPr>
          <a:xfrm>
            <a:off x="5587528" y="3012227"/>
            <a:ext cx="4418320" cy="1538883"/>
          </a:xfrm>
          <a:prstGeom prst="rect">
            <a:avLst/>
          </a:prstGeom>
          <a:noFill/>
        </p:spPr>
        <p:txBody>
          <a:bodyPr wrap="square" rtlCol="0">
            <a:spAutoFit/>
          </a:bodyPr>
          <a:lstStyle/>
          <a:p>
            <a:pPr>
              <a:spcAft>
                <a:spcPts val="1200"/>
              </a:spcAft>
              <a:buClr>
                <a:srgbClr val="13E248"/>
              </a:buClr>
            </a:pPr>
            <a:r>
              <a:rPr lang="en-US" sz="1600" b="1" dirty="0">
                <a:solidFill>
                  <a:srgbClr val="333538"/>
                </a:solidFill>
                <a:latin typeface="Source Sans Pro Semibold" charset="0"/>
                <a:ea typeface="Source Sans Pro Semibold" charset="0"/>
                <a:cs typeface="Source Sans Pro Semibold" charset="0"/>
              </a:rPr>
              <a:t>Is she right?</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Yes, 100% - no-one else is responsible for this</a:t>
            </a:r>
          </a:p>
          <a:p>
            <a:pPr marL="342900" indent="-342900">
              <a:spcAft>
                <a:spcPts val="1200"/>
              </a:spcAft>
              <a:buClr>
                <a:srgbClr val="13E248"/>
              </a:buClr>
              <a:buFont typeface="+mj-lt"/>
              <a:buAutoNum type="alphaLcParenR"/>
            </a:pPr>
            <a:r>
              <a:rPr lang="en-US" sz="1600" b="1" dirty="0">
                <a:solidFill>
                  <a:schemeClr val="bg1"/>
                </a:solidFill>
                <a:latin typeface="Source Sans Pro" charset="0"/>
                <a:ea typeface="Source Sans Pro" charset="0"/>
                <a:cs typeface="Source Sans Pro" charset="0"/>
              </a:rPr>
              <a:t>No – Everyone has a role to play</a:t>
            </a:r>
          </a:p>
          <a:p>
            <a:pPr marL="342900" indent="-342900">
              <a:spcAft>
                <a:spcPts val="1200"/>
              </a:spcAft>
              <a:buClr>
                <a:srgbClr val="13E248"/>
              </a:buClr>
              <a:buFont typeface="+mj-lt"/>
              <a:buAutoNum type="alphaLcParenR"/>
            </a:pPr>
            <a:r>
              <a:rPr lang="en-US" sz="1600" dirty="0">
                <a:solidFill>
                  <a:srgbClr val="333538"/>
                </a:solidFill>
                <a:latin typeface="Source Sans Pro" charset="0"/>
                <a:ea typeface="Source Sans Pro" charset="0"/>
                <a:cs typeface="Source Sans Pro" charset="0"/>
              </a:rPr>
              <a:t>No – It’s the HSE’s responsibility</a:t>
            </a:r>
          </a:p>
        </p:txBody>
      </p:sp>
      <p:sp>
        <p:nvSpPr>
          <p:cNvPr id="9" name="Rectangle 8">
            <a:extLst>
              <a:ext uri="{FF2B5EF4-FFF2-40B4-BE49-F238E27FC236}">
                <a16:creationId xmlns:a16="http://schemas.microsoft.com/office/drawing/2014/main" id="{A8E9437F-53B6-224F-B42B-823D13BD63AE}"/>
              </a:ext>
            </a:extLst>
          </p:cNvPr>
          <p:cNvSpPr/>
          <p:nvPr/>
        </p:nvSpPr>
        <p:spPr>
          <a:xfrm>
            <a:off x="9987037" y="3718608"/>
            <a:ext cx="506870" cy="584775"/>
          </a:xfrm>
          <a:prstGeom prst="rect">
            <a:avLst/>
          </a:prstGeom>
        </p:spPr>
        <p:txBody>
          <a:bodyPr wrap="none">
            <a:spAutoFit/>
          </a:bodyPr>
          <a:lstStyle/>
          <a:p>
            <a:r>
              <a:rPr lang="en-GB" sz="3200" dirty="0">
                <a:solidFill>
                  <a:srgbClr val="13E248"/>
                </a:solidFill>
                <a:sym typeface="Wingdings"/>
              </a:rPr>
              <a:t></a:t>
            </a:r>
            <a:endParaRPr lang="en-GB" sz="3200" dirty="0"/>
          </a:p>
        </p:txBody>
      </p:sp>
      <p:sp>
        <p:nvSpPr>
          <p:cNvPr id="10" name="Oval Callout 5">
            <a:extLst>
              <a:ext uri="{FF2B5EF4-FFF2-40B4-BE49-F238E27FC236}">
                <a16:creationId xmlns:a16="http://schemas.microsoft.com/office/drawing/2014/main" id="{468AD079-7D77-DB49-B2A9-92F0B19F0E42}"/>
              </a:ext>
            </a:extLst>
          </p:cNvPr>
          <p:cNvSpPr/>
          <p:nvPr/>
        </p:nvSpPr>
        <p:spPr>
          <a:xfrm>
            <a:off x="230389" y="4279441"/>
            <a:ext cx="3351212" cy="1836000"/>
          </a:xfrm>
          <a:prstGeom prst="wedgeEllipseCallout">
            <a:avLst>
              <a:gd name="adj1" fmla="val 14205"/>
              <a:gd name="adj2" fmla="val -75468"/>
            </a:avLst>
          </a:prstGeom>
          <a:solidFill>
            <a:srgbClr val="00559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latin typeface="Source Sans Pro" charset="0"/>
                <a:ea typeface="Source Sans Pro" charset="0"/>
                <a:cs typeface="Source Sans Pro" charset="0"/>
              </a:rPr>
              <a:t>“It’s down to my company and no-one else to make sure that my working environment is safe”</a:t>
            </a:r>
          </a:p>
        </p:txBody>
      </p:sp>
    </p:spTree>
    <p:extLst>
      <p:ext uri="{BB962C8B-B14F-4D97-AF65-F5344CB8AC3E}">
        <p14:creationId xmlns:p14="http://schemas.microsoft.com/office/powerpoint/2010/main" val="166140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620" y="641565"/>
            <a:ext cx="4278980" cy="707886"/>
          </a:xfrm>
          <a:prstGeom prst="rect">
            <a:avLst/>
          </a:prstGeom>
          <a:noFill/>
        </p:spPr>
        <p:txBody>
          <a:bodyPr wrap="square" rtlCol="0">
            <a:spAutoFit/>
          </a:bodyPr>
          <a:lstStyle/>
          <a:p>
            <a:r>
              <a:rPr lang="en-GB" sz="4000" spc="-150" dirty="0">
                <a:solidFill>
                  <a:srgbClr val="00559A"/>
                </a:solidFill>
                <a:latin typeface="Source Sans Pro Light" charset="0"/>
                <a:ea typeface="Source Sans Pro Light" charset="0"/>
                <a:cs typeface="Source Sans Pro Light" charset="0"/>
              </a:rPr>
              <a:t>Safety and the law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91812"/>
            <a:ext cx="1358692" cy="105978"/>
          </a:xfrm>
          <a:prstGeom prst="rect">
            <a:avLst/>
          </a:prstGeom>
        </p:spPr>
      </p:pic>
      <p:sp>
        <p:nvSpPr>
          <p:cNvPr id="5" name="TextBox 4"/>
          <p:cNvSpPr txBox="1"/>
          <p:nvPr/>
        </p:nvSpPr>
        <p:spPr>
          <a:xfrm>
            <a:off x="1170261" y="1974583"/>
            <a:ext cx="4417739" cy="3170099"/>
          </a:xfrm>
          <a:prstGeom prst="rect">
            <a:avLst/>
          </a:prstGeom>
          <a:noFill/>
        </p:spPr>
        <p:txBody>
          <a:bodyPr wrap="square" rtlCol="0">
            <a:spAutoFit/>
          </a:bodyPr>
          <a:lstStyle/>
          <a:p>
            <a:pPr>
              <a:spcAft>
                <a:spcPts val="1200"/>
              </a:spcAft>
              <a:buClr>
                <a:srgbClr val="13E248"/>
              </a:buClr>
            </a:pPr>
            <a:r>
              <a:rPr lang="en-US" sz="1600" dirty="0">
                <a:solidFill>
                  <a:srgbClr val="00559A"/>
                </a:solidFill>
                <a:latin typeface="Source Sans Pro" charset="0"/>
                <a:ea typeface="Source Sans Pro" charset="0"/>
                <a:cs typeface="Source Sans Pro" charset="0"/>
              </a:rPr>
              <a:t>Our Company has a legal duty to ensure the health, safety and well-being of employees, contractors, visitors and members of the public under the:</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Health and Safety at Work Etc. Act 1974</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Management of Health and Safety at Work Regulations 1999</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Corporate Manslaughter and Corporate Homicide Act 2007</a:t>
            </a:r>
          </a:p>
          <a:p>
            <a:pPr marL="285750" indent="-285750">
              <a:spcAft>
                <a:spcPts val="1200"/>
              </a:spcAft>
              <a:buClr>
                <a:srgbClr val="13E248"/>
              </a:buClr>
              <a:buFont typeface="Arial" charset="0"/>
              <a:buChar char="•"/>
            </a:pPr>
            <a:r>
              <a:rPr lang="en-US" sz="1600" dirty="0">
                <a:solidFill>
                  <a:srgbClr val="00559A"/>
                </a:solidFill>
                <a:latin typeface="Source Sans Pro" charset="0"/>
                <a:ea typeface="Source Sans Pro" charset="0"/>
                <a:cs typeface="Source Sans Pro" charset="0"/>
              </a:rPr>
              <a:t>Health and Safety (Offences) Act 2008</a:t>
            </a:r>
          </a:p>
        </p:txBody>
      </p:sp>
      <p:pic>
        <p:nvPicPr>
          <p:cNvPr id="6" name="Picture 5">
            <a:extLst>
              <a:ext uri="{FF2B5EF4-FFF2-40B4-BE49-F238E27FC236}">
                <a16:creationId xmlns:a16="http://schemas.microsoft.com/office/drawing/2014/main" id="{F4E0FDAC-3556-1E4C-A057-0064238A32E6}"/>
              </a:ext>
            </a:extLst>
          </p:cNvPr>
          <p:cNvPicPr>
            <a:picLocks noChangeAspect="1"/>
          </p:cNvPicPr>
          <p:nvPr/>
        </p:nvPicPr>
        <p:blipFill>
          <a:blip r:embed="rId4"/>
          <a:stretch>
            <a:fillRect/>
          </a:stretch>
        </p:blipFill>
        <p:spPr>
          <a:xfrm>
            <a:off x="6705065" y="451065"/>
            <a:ext cx="4634695" cy="5561634"/>
          </a:xfrm>
          <a:prstGeom prst="rect">
            <a:avLst/>
          </a:prstGeom>
        </p:spPr>
      </p:pic>
    </p:spTree>
    <p:extLst>
      <p:ext uri="{BB962C8B-B14F-4D97-AF65-F5344CB8AC3E}">
        <p14:creationId xmlns:p14="http://schemas.microsoft.com/office/powerpoint/2010/main" val="85512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1" y="622926"/>
            <a:ext cx="8821255"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Employers are responsible for providing: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645855" cy="2463751"/>
          </a:xfrm>
          <a:prstGeom prst="rect">
            <a:avLst/>
          </a:prstGeom>
          <a:noFill/>
        </p:spPr>
        <p:txBody>
          <a:bodyPr wrap="square" rtlCol="0">
            <a:spAutoFit/>
          </a:bodyPr>
          <a:lstStyle/>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A safe workplace where risks to health and safety are properly controlled</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Safe appliances</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Safe storage and handling of potentially hazardous materials</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Personal protective and safety equipment, if required</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Sufficient information, training and supervision</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Rest breaks and welfare amenities</a:t>
            </a:r>
          </a:p>
        </p:txBody>
      </p:sp>
    </p:spTree>
    <p:extLst>
      <p:ext uri="{BB962C8B-B14F-4D97-AF65-F5344CB8AC3E}">
        <p14:creationId xmlns:p14="http://schemas.microsoft.com/office/powerpoint/2010/main" val="278794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06925"/>
          </a:xfrm>
          <a:prstGeom prst="rect">
            <a:avLst/>
          </a:prstGeom>
          <a:noFill/>
        </p:spPr>
        <p:txBody>
          <a:bodyPr wrap="square" rtlCol="0">
            <a:spAutoFit/>
          </a:bodyPr>
          <a:lstStyle/>
          <a:p>
            <a:pPr>
              <a:lnSpc>
                <a:spcPts val="5000"/>
              </a:lnSpc>
            </a:pPr>
            <a:r>
              <a:rPr lang="en-GB" sz="4000" spc="-150" dirty="0">
                <a:solidFill>
                  <a:srgbClr val="00559A"/>
                </a:solidFill>
                <a:latin typeface="Source Sans Pro Light" charset="0"/>
                <a:ea typeface="Source Sans Pro Light" charset="0"/>
                <a:cs typeface="Source Sans Pro Light" charset="0"/>
              </a:rPr>
              <a:t>You are responsible for: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82315"/>
            <a:ext cx="1358692" cy="105978"/>
          </a:xfrm>
          <a:prstGeom prst="rect">
            <a:avLst/>
          </a:prstGeom>
        </p:spPr>
      </p:pic>
      <p:sp>
        <p:nvSpPr>
          <p:cNvPr id="5" name="TextBox 4"/>
          <p:cNvSpPr txBox="1"/>
          <p:nvPr/>
        </p:nvSpPr>
        <p:spPr>
          <a:xfrm>
            <a:off x="1188179" y="2080727"/>
            <a:ext cx="7645855" cy="3002360"/>
          </a:xfrm>
          <a:prstGeom prst="rect">
            <a:avLst/>
          </a:prstGeom>
          <a:noFill/>
        </p:spPr>
        <p:txBody>
          <a:bodyPr wrap="square" rtlCol="0">
            <a:spAutoFit/>
          </a:bodyPr>
          <a:lstStyle/>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Complying with our health and safety policy</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Following operating instructions and safety guidelines</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Taking reasonable care not to put yourself or other people at risk by what you do or don't do</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Not interfering with or misusing anything that's been provided for your health, safety or welfare</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Declaring any condition or medication that may impair your ability to work</a:t>
            </a:r>
          </a:p>
          <a:p>
            <a:pPr marL="342900" indent="-342900">
              <a:lnSpc>
                <a:spcPts val="2120"/>
              </a:lnSpc>
              <a:spcAft>
                <a:spcPts val="1200"/>
              </a:spcAft>
              <a:buClr>
                <a:srgbClr val="13E248"/>
              </a:buClr>
              <a:buFont typeface="Wingdings" charset="2"/>
              <a:buChar char="ü"/>
            </a:pPr>
            <a:r>
              <a:rPr lang="en-US" sz="1600" dirty="0">
                <a:solidFill>
                  <a:srgbClr val="333538"/>
                </a:solidFill>
                <a:latin typeface="Source Sans Pro" charset="0"/>
                <a:ea typeface="Source Sans Pro" charset="0"/>
                <a:cs typeface="Source Sans Pro" charset="0"/>
              </a:rPr>
              <a:t>Promptly reporting any emergencies, incidents, injuries, or illnesses</a:t>
            </a:r>
          </a:p>
        </p:txBody>
      </p:sp>
    </p:spTree>
    <p:extLst>
      <p:ext uri="{BB962C8B-B14F-4D97-AF65-F5344CB8AC3E}">
        <p14:creationId xmlns:p14="http://schemas.microsoft.com/office/powerpoint/2010/main" val="147005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6817334" cy="733534"/>
          </a:xfrm>
          <a:prstGeom prst="rect">
            <a:avLst/>
          </a:prstGeom>
          <a:noFill/>
        </p:spPr>
        <p:txBody>
          <a:bodyPr wrap="square" rtlCol="0">
            <a:spAutoFit/>
          </a:bodyPr>
          <a:lstStyle/>
          <a:p>
            <a:pPr>
              <a:lnSpc>
                <a:spcPts val="5000"/>
              </a:lnSpc>
            </a:pPr>
            <a:r>
              <a:rPr lang="en-GB" sz="4200" spc="-150" dirty="0">
                <a:solidFill>
                  <a:schemeClr val="bg1"/>
                </a:solidFill>
                <a:latin typeface="Source Sans Pro Light" charset="0"/>
                <a:ea typeface="Source Sans Pro Light" charset="0"/>
                <a:cs typeface="Source Sans Pro Light" charset="0"/>
              </a:rPr>
              <a:t>When it goes wrong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5" name="TextBox 4"/>
          <p:cNvSpPr txBox="1"/>
          <p:nvPr/>
        </p:nvSpPr>
        <p:spPr>
          <a:xfrm>
            <a:off x="1513331" y="2394934"/>
            <a:ext cx="3132379" cy="1195845"/>
          </a:xfrm>
          <a:prstGeom prst="round2DiagRect">
            <a:avLst/>
          </a:prstGeom>
          <a:solidFill>
            <a:schemeClr val="bg1"/>
          </a:solidFill>
        </p:spPr>
        <p:txBody>
          <a:bodyPr wrap="square" lIns="144000" tIns="144000" rIns="144000" bIns="144000" rtlCol="0" anchor="ctr" anchorCtr="0">
            <a:noAutofit/>
          </a:bodyPr>
          <a:lstStyle/>
          <a:p>
            <a:pPr algn="ctr">
              <a:lnSpc>
                <a:spcPts val="2080"/>
              </a:lnSpc>
            </a:pPr>
            <a:r>
              <a:rPr lang="en-US" dirty="0">
                <a:solidFill>
                  <a:srgbClr val="00559A"/>
                </a:solidFill>
                <a:latin typeface="Source Sans Pro Semibold" charset="0"/>
                <a:ea typeface="Source Sans Pro Semibold" charset="0"/>
                <a:cs typeface="Source Sans Pro Semibold" charset="0"/>
              </a:rPr>
              <a:t>Firm fined £450k after construction workers fall from height</a:t>
            </a:r>
          </a:p>
        </p:txBody>
      </p:sp>
      <p:sp>
        <p:nvSpPr>
          <p:cNvPr id="9" name="TextBox 8"/>
          <p:cNvSpPr txBox="1"/>
          <p:nvPr/>
        </p:nvSpPr>
        <p:spPr>
          <a:xfrm>
            <a:off x="4830397" y="2394934"/>
            <a:ext cx="2989305" cy="1195845"/>
          </a:xfrm>
          <a:prstGeom prst="round2DiagRect">
            <a:avLst/>
          </a:prstGeom>
          <a:solidFill>
            <a:schemeClr val="bg1"/>
          </a:solidFill>
        </p:spPr>
        <p:txBody>
          <a:bodyPr wrap="square" lIns="144000" tIns="144000" rIns="144000" bIns="144000" rtlCol="0" anchor="ctr" anchorCtr="0">
            <a:noAutofit/>
          </a:bodyPr>
          <a:lstStyle/>
          <a:p>
            <a:pPr algn="ctr">
              <a:lnSpc>
                <a:spcPts val="2080"/>
              </a:lnSpc>
            </a:pPr>
            <a:r>
              <a:rPr lang="fi-FI" dirty="0">
                <a:solidFill>
                  <a:srgbClr val="00559A"/>
                </a:solidFill>
                <a:latin typeface="Source Sans Pro Semibold" charset="0"/>
                <a:ea typeface="Source Sans Pro Semibold" charset="0"/>
                <a:cs typeface="Source Sans Pro Semibold" charset="0"/>
              </a:rPr>
              <a:t>Alton </a:t>
            </a:r>
            <a:r>
              <a:rPr lang="fi-FI" dirty="0" err="1">
                <a:solidFill>
                  <a:srgbClr val="00559A"/>
                </a:solidFill>
                <a:latin typeface="Source Sans Pro Semibold" charset="0"/>
                <a:ea typeface="Source Sans Pro Semibold" charset="0"/>
                <a:cs typeface="Source Sans Pro Semibold" charset="0"/>
              </a:rPr>
              <a:t>Towers</a:t>
            </a:r>
            <a:r>
              <a:rPr lang="fi-FI" dirty="0">
                <a:solidFill>
                  <a:srgbClr val="00559A"/>
                </a:solidFill>
                <a:latin typeface="Source Sans Pro Semibold" charset="0"/>
                <a:ea typeface="Source Sans Pro Semibold" charset="0"/>
                <a:cs typeface="Source Sans Pro Semibold" charset="0"/>
              </a:rPr>
              <a:t>/</a:t>
            </a:r>
            <a:r>
              <a:rPr lang="fi-FI" dirty="0" err="1">
                <a:solidFill>
                  <a:srgbClr val="00559A"/>
                </a:solidFill>
                <a:latin typeface="Source Sans Pro Semibold" charset="0"/>
                <a:ea typeface="Source Sans Pro Semibold" charset="0"/>
                <a:cs typeface="Source Sans Pro Semibold" charset="0"/>
              </a:rPr>
              <a:t>Theme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park</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fined</a:t>
            </a:r>
            <a:r>
              <a:rPr lang="fi-FI" dirty="0">
                <a:solidFill>
                  <a:srgbClr val="00559A"/>
                </a:solidFill>
                <a:latin typeface="Source Sans Pro Semibold" charset="0"/>
                <a:ea typeface="Source Sans Pro Semibold" charset="0"/>
                <a:cs typeface="Source Sans Pro Semibold" charset="0"/>
              </a:rPr>
              <a:t> £5m for </a:t>
            </a:r>
            <a:r>
              <a:rPr lang="fi-FI" dirty="0" err="1">
                <a:solidFill>
                  <a:srgbClr val="00559A"/>
                </a:solidFill>
                <a:latin typeface="Source Sans Pro Semibold" charset="0"/>
                <a:ea typeface="Source Sans Pro Semibold" charset="0"/>
                <a:cs typeface="Source Sans Pro Semibold" charset="0"/>
              </a:rPr>
              <a:t>rollercoaster</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crash</a:t>
            </a:r>
            <a:endParaRPr lang="fi-FI" dirty="0">
              <a:solidFill>
                <a:srgbClr val="00559A"/>
              </a:solidFill>
              <a:latin typeface="Source Sans Pro Semibold" charset="0"/>
              <a:ea typeface="Source Sans Pro Semibold" charset="0"/>
              <a:cs typeface="Source Sans Pro Semibold" charset="0"/>
            </a:endParaRPr>
          </a:p>
        </p:txBody>
      </p:sp>
      <p:sp>
        <p:nvSpPr>
          <p:cNvPr id="11" name="TextBox 10"/>
          <p:cNvSpPr txBox="1"/>
          <p:nvPr/>
        </p:nvSpPr>
        <p:spPr>
          <a:xfrm>
            <a:off x="8004389" y="2381298"/>
            <a:ext cx="2622230" cy="1209482"/>
          </a:xfrm>
          <a:prstGeom prst="round2DiagRect">
            <a:avLst/>
          </a:prstGeom>
          <a:solidFill>
            <a:schemeClr val="bg1"/>
          </a:solidFill>
        </p:spPr>
        <p:txBody>
          <a:bodyPr wrap="square" lIns="144000" tIns="144000" rIns="144000" bIns="144000" rtlCol="0" anchor="ctr" anchorCtr="0">
            <a:noAutofit/>
          </a:bodyPr>
          <a:lstStyle/>
          <a:p>
            <a:pPr algn="ctr">
              <a:lnSpc>
                <a:spcPts val="2080"/>
              </a:lnSpc>
            </a:pPr>
            <a:r>
              <a:rPr lang="de-DE" dirty="0">
                <a:solidFill>
                  <a:srgbClr val="00559A"/>
                </a:solidFill>
                <a:latin typeface="Source Sans Pro Semibold" charset="0"/>
                <a:ea typeface="Source Sans Pro Semibold" charset="0"/>
                <a:cs typeface="Source Sans Pro Semibold" charset="0"/>
              </a:rPr>
              <a:t>£3m </a:t>
            </a:r>
            <a:r>
              <a:rPr lang="de-DE" dirty="0" err="1">
                <a:solidFill>
                  <a:srgbClr val="00559A"/>
                </a:solidFill>
                <a:latin typeface="Source Sans Pro Semibold" charset="0"/>
                <a:ea typeface="Source Sans Pro Semibold" charset="0"/>
                <a:cs typeface="Source Sans Pro Semibold" charset="0"/>
              </a:rPr>
              <a:t>fine</a:t>
            </a:r>
            <a:r>
              <a:rPr lang="de-DE" dirty="0">
                <a:solidFill>
                  <a:srgbClr val="00559A"/>
                </a:solidFill>
                <a:latin typeface="Source Sans Pro Semibold" charset="0"/>
                <a:ea typeface="Source Sans Pro Semibold" charset="0"/>
                <a:cs typeface="Source Sans Pro Semibold" charset="0"/>
              </a:rPr>
              <a:t> </a:t>
            </a:r>
            <a:r>
              <a:rPr lang="de-DE" dirty="0" err="1">
                <a:solidFill>
                  <a:srgbClr val="00559A"/>
                </a:solidFill>
                <a:latin typeface="Source Sans Pro Semibold" charset="0"/>
                <a:ea typeface="Source Sans Pro Semibold" charset="0"/>
                <a:cs typeface="Source Sans Pro Semibold" charset="0"/>
              </a:rPr>
              <a:t>for</a:t>
            </a:r>
            <a:r>
              <a:rPr lang="de-DE" dirty="0">
                <a:solidFill>
                  <a:srgbClr val="00559A"/>
                </a:solidFill>
                <a:latin typeface="Source Sans Pro Semibold" charset="0"/>
                <a:ea typeface="Source Sans Pro Semibold" charset="0"/>
                <a:cs typeface="Source Sans Pro Semibold" charset="0"/>
              </a:rPr>
              <a:t> offshore gas </a:t>
            </a:r>
            <a:r>
              <a:rPr lang="de-DE" dirty="0" err="1">
                <a:solidFill>
                  <a:srgbClr val="00559A"/>
                </a:solidFill>
                <a:latin typeface="Source Sans Pro Semibold" charset="0"/>
                <a:ea typeface="Source Sans Pro Semibold" charset="0"/>
                <a:cs typeface="Source Sans Pro Semibold" charset="0"/>
              </a:rPr>
              <a:t>incident</a:t>
            </a:r>
            <a:endParaRPr lang="de-DE" dirty="0">
              <a:solidFill>
                <a:srgbClr val="00559A"/>
              </a:solidFill>
              <a:latin typeface="Source Sans Pro Semibold" charset="0"/>
              <a:ea typeface="Source Sans Pro Semibold" charset="0"/>
              <a:cs typeface="Source Sans Pro Semibold" charset="0"/>
            </a:endParaRPr>
          </a:p>
        </p:txBody>
      </p:sp>
      <p:sp>
        <p:nvSpPr>
          <p:cNvPr id="19" name="TextBox 18"/>
          <p:cNvSpPr txBox="1"/>
          <p:nvPr/>
        </p:nvSpPr>
        <p:spPr>
          <a:xfrm>
            <a:off x="3289743" y="3761061"/>
            <a:ext cx="2770703" cy="1098726"/>
          </a:xfrm>
          <a:prstGeom prst="round2DiagRect">
            <a:avLst/>
          </a:prstGeom>
          <a:solidFill>
            <a:schemeClr val="bg1"/>
          </a:solidFill>
        </p:spPr>
        <p:txBody>
          <a:bodyPr wrap="square" lIns="144000" tIns="144000" rIns="144000" bIns="144000" rtlCol="0" anchor="ctr" anchorCtr="0">
            <a:noAutofit/>
          </a:bodyPr>
          <a:lstStyle/>
          <a:p>
            <a:pPr algn="ctr">
              <a:lnSpc>
                <a:spcPts val="2080"/>
              </a:lnSpc>
            </a:pPr>
            <a:r>
              <a:rPr lang="en-US" dirty="0">
                <a:solidFill>
                  <a:srgbClr val="00559A"/>
                </a:solidFill>
                <a:latin typeface="Source Sans Pro Semibold" charset="0"/>
                <a:ea typeface="Source Sans Pro Semibold" charset="0"/>
                <a:cs typeface="Source Sans Pro Semibold" charset="0"/>
              </a:rPr>
              <a:t>Contractor killed by reversing lorry</a:t>
            </a:r>
          </a:p>
        </p:txBody>
      </p:sp>
      <p:sp>
        <p:nvSpPr>
          <p:cNvPr id="20" name="TextBox 19"/>
          <p:cNvSpPr txBox="1"/>
          <p:nvPr/>
        </p:nvSpPr>
        <p:spPr>
          <a:xfrm>
            <a:off x="6244231" y="3761061"/>
            <a:ext cx="2847221" cy="1098726"/>
          </a:xfrm>
          <a:prstGeom prst="round2DiagRect">
            <a:avLst/>
          </a:prstGeom>
          <a:solidFill>
            <a:schemeClr val="bg1"/>
          </a:solidFill>
        </p:spPr>
        <p:txBody>
          <a:bodyPr wrap="square" lIns="144000" tIns="144000" rIns="144000" bIns="144000" rtlCol="0" anchor="ctr" anchorCtr="0">
            <a:noAutofit/>
          </a:bodyPr>
          <a:lstStyle/>
          <a:p>
            <a:pPr algn="ctr">
              <a:lnSpc>
                <a:spcPts val="2080"/>
              </a:lnSpc>
            </a:pPr>
            <a:r>
              <a:rPr lang="fi-FI" dirty="0">
                <a:solidFill>
                  <a:srgbClr val="00559A"/>
                </a:solidFill>
                <a:latin typeface="Source Sans Pro Semibold" charset="0"/>
                <a:ea typeface="Source Sans Pro Semibold" charset="0"/>
                <a:cs typeface="Source Sans Pro Semibold" charset="0"/>
              </a:rPr>
              <a:t>Jaguar </a:t>
            </a:r>
            <a:r>
              <a:rPr lang="fi-FI" dirty="0" err="1">
                <a:solidFill>
                  <a:srgbClr val="00559A"/>
                </a:solidFill>
                <a:latin typeface="Source Sans Pro Semibold" charset="0"/>
                <a:ea typeface="Source Sans Pro Semibold" charset="0"/>
                <a:cs typeface="Source Sans Pro Semibold" charset="0"/>
              </a:rPr>
              <a:t>Land</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Rover</a:t>
            </a:r>
            <a:r>
              <a:rPr lang="fi-FI" dirty="0">
                <a:solidFill>
                  <a:srgbClr val="00559A"/>
                </a:solidFill>
                <a:latin typeface="Source Sans Pro Semibold" charset="0"/>
                <a:ea typeface="Source Sans Pro Semibold" charset="0"/>
                <a:cs typeface="Source Sans Pro Semibold" charset="0"/>
              </a:rPr>
              <a:t>/</a:t>
            </a:r>
            <a:r>
              <a:rPr lang="fi-FI" dirty="0" err="1">
                <a:solidFill>
                  <a:srgbClr val="00559A"/>
                </a:solidFill>
                <a:latin typeface="Source Sans Pro Semibold" charset="0"/>
                <a:ea typeface="Source Sans Pro Semibold" charset="0"/>
                <a:cs typeface="Source Sans Pro Semibold" charset="0"/>
              </a:rPr>
              <a:t>Car</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firm</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fined</a:t>
            </a:r>
            <a:r>
              <a:rPr lang="fi-FI" dirty="0">
                <a:solidFill>
                  <a:srgbClr val="00559A"/>
                </a:solidFill>
                <a:latin typeface="Source Sans Pro Semibold" charset="0"/>
                <a:ea typeface="Source Sans Pro Semibold" charset="0"/>
                <a:cs typeface="Source Sans Pro Semibold" charset="0"/>
              </a:rPr>
              <a:t> £900k </a:t>
            </a:r>
            <a:r>
              <a:rPr lang="fi-FI" dirty="0" err="1">
                <a:solidFill>
                  <a:srgbClr val="00559A"/>
                </a:solidFill>
                <a:latin typeface="Source Sans Pro Semibold" charset="0"/>
                <a:ea typeface="Source Sans Pro Semibold" charset="0"/>
                <a:cs typeface="Source Sans Pro Semibold" charset="0"/>
              </a:rPr>
              <a:t>after</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worker</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injury</a:t>
            </a:r>
            <a:endParaRPr lang="fi-FI" dirty="0">
              <a:solidFill>
                <a:srgbClr val="00559A"/>
              </a:solidFill>
              <a:latin typeface="Source Sans Pro Semibold" charset="0"/>
              <a:ea typeface="Source Sans Pro Semibold" charset="0"/>
              <a:cs typeface="Source Sans Pro Semibold" charset="0"/>
            </a:endParaRPr>
          </a:p>
        </p:txBody>
      </p:sp>
    </p:spTree>
    <p:extLst>
      <p:ext uri="{BB962C8B-B14F-4D97-AF65-F5344CB8AC3E}">
        <p14:creationId xmlns:p14="http://schemas.microsoft.com/office/powerpoint/2010/main" val="188407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552" y="622926"/>
            <a:ext cx="8915848" cy="733534"/>
          </a:xfrm>
          <a:prstGeom prst="rect">
            <a:avLst/>
          </a:prstGeom>
          <a:noFill/>
        </p:spPr>
        <p:txBody>
          <a:bodyPr wrap="square" rtlCol="0">
            <a:spAutoFit/>
          </a:bodyPr>
          <a:lstStyle/>
          <a:p>
            <a:pPr>
              <a:lnSpc>
                <a:spcPts val="5000"/>
              </a:lnSpc>
            </a:pPr>
            <a:r>
              <a:rPr lang="en-GB" sz="4200" spc="-150" dirty="0">
                <a:solidFill>
                  <a:schemeClr val="bg1"/>
                </a:solidFill>
                <a:latin typeface="Source Sans Pro Light" charset="0"/>
                <a:ea typeface="Source Sans Pro Light" charset="0"/>
                <a:cs typeface="Source Sans Pro Light" charset="0"/>
              </a:rPr>
              <a:t>Busting myths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91" y="1535162"/>
            <a:ext cx="1358692" cy="105978"/>
          </a:xfrm>
          <a:prstGeom prst="rect">
            <a:avLst/>
          </a:prstGeom>
        </p:spPr>
      </p:pic>
      <p:sp>
        <p:nvSpPr>
          <p:cNvPr id="5" name="TextBox 4"/>
          <p:cNvSpPr txBox="1"/>
          <p:nvPr/>
        </p:nvSpPr>
        <p:spPr>
          <a:xfrm>
            <a:off x="1576550" y="2095262"/>
            <a:ext cx="3328343" cy="992283"/>
          </a:xfrm>
          <a:prstGeom prst="rect">
            <a:avLst/>
          </a:prstGeom>
          <a:solidFill>
            <a:schemeClr val="bg1"/>
          </a:solidFill>
        </p:spPr>
        <p:txBody>
          <a:bodyPr wrap="square" lIns="144000" tIns="144000" rIns="144000" bIns="144000" rtlCol="0" anchor="ctr" anchorCtr="0">
            <a:noAutofit/>
          </a:bodyPr>
          <a:lstStyle/>
          <a:p>
            <a:pPr algn="ctr">
              <a:lnSpc>
                <a:spcPts val="2080"/>
              </a:lnSpc>
            </a:pPr>
            <a:r>
              <a:rPr lang="en-US" dirty="0">
                <a:solidFill>
                  <a:srgbClr val="00559A"/>
                </a:solidFill>
                <a:latin typeface="Source Sans Pro Semibold" charset="0"/>
                <a:ea typeface="Source Sans Pro Semibold" charset="0"/>
                <a:cs typeface="Source Sans Pro Semibold" charset="0"/>
              </a:rPr>
              <a:t>“Health and safety’s only important in high-risk sectors, not if you work in an office”</a:t>
            </a:r>
          </a:p>
        </p:txBody>
      </p:sp>
      <p:sp>
        <p:nvSpPr>
          <p:cNvPr id="9" name="TextBox 8"/>
          <p:cNvSpPr txBox="1"/>
          <p:nvPr/>
        </p:nvSpPr>
        <p:spPr>
          <a:xfrm>
            <a:off x="4991693" y="2095262"/>
            <a:ext cx="5464347" cy="992283"/>
          </a:xfrm>
          <a:prstGeom prst="homePlate">
            <a:avLst/>
          </a:prstGeom>
          <a:solidFill>
            <a:schemeClr val="bg1"/>
          </a:solidFill>
        </p:spPr>
        <p:txBody>
          <a:bodyPr wrap="square" lIns="144000" tIns="144000" rIns="144000" bIns="144000" rtlCol="0" anchor="ctr" anchorCtr="0">
            <a:noAutofit/>
          </a:bodyPr>
          <a:lstStyle/>
          <a:p>
            <a:pPr algn="ctr">
              <a:lnSpc>
                <a:spcPts val="2080"/>
              </a:lnSpc>
            </a:pPr>
            <a:r>
              <a:rPr lang="fi-FI" dirty="0">
                <a:solidFill>
                  <a:srgbClr val="00559A"/>
                </a:solidFill>
                <a:latin typeface="Source Sans Pro Semibold" charset="0"/>
                <a:ea typeface="Source Sans Pro Semibold" charset="0"/>
                <a:cs typeface="Source Sans Pro Semibold" charset="0"/>
              </a:rPr>
              <a:t>No. </a:t>
            </a:r>
            <a:r>
              <a:rPr lang="fi-FI" dirty="0" err="1">
                <a:solidFill>
                  <a:srgbClr val="00559A"/>
                </a:solidFill>
                <a:latin typeface="Source Sans Pro Semibold" charset="0"/>
                <a:ea typeface="Source Sans Pro Semibold" charset="0"/>
                <a:cs typeface="Source Sans Pro Semibold" charset="0"/>
              </a:rPr>
              <a:t>While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some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sectors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are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high</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risk</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safety</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matters</a:t>
            </a:r>
            <a:r>
              <a:rPr lang="fi-FI" dirty="0">
                <a:solidFill>
                  <a:srgbClr val="00559A"/>
                </a:solidFill>
                <a:latin typeface="Source Sans Pro Semibold" charset="0"/>
                <a:ea typeface="Source Sans Pro Semibold" charset="0"/>
                <a:cs typeface="Source Sans Pro Semibold" charset="0"/>
              </a:rPr>
              <a:t> to </a:t>
            </a:r>
            <a:r>
              <a:rPr lang="fi-FI" dirty="0" err="1">
                <a:solidFill>
                  <a:srgbClr val="00559A"/>
                </a:solidFill>
                <a:latin typeface="Source Sans Pro Semibold" charset="0"/>
                <a:ea typeface="Source Sans Pro Semibold" charset="0"/>
                <a:cs typeface="Source Sans Pro Semibold" charset="0"/>
              </a:rPr>
              <a:t>everyone</a:t>
            </a:r>
            <a:r>
              <a:rPr lang="fi-FI" dirty="0">
                <a:solidFill>
                  <a:srgbClr val="00559A"/>
                </a:solidFill>
                <a:latin typeface="Source Sans Pro Semibold" charset="0"/>
                <a:ea typeface="Source Sans Pro Semibold" charset="0"/>
                <a:cs typeface="Source Sans Pro Semibold" charset="0"/>
              </a:rPr>
              <a:t>. Even in </a:t>
            </a:r>
            <a:r>
              <a:rPr lang="fi-FI" dirty="0" err="1">
                <a:solidFill>
                  <a:srgbClr val="00559A"/>
                </a:solidFill>
                <a:latin typeface="Source Sans Pro Semibold" charset="0"/>
                <a:ea typeface="Source Sans Pro Semibold" charset="0"/>
                <a:cs typeface="Source Sans Pro Semibold" charset="0"/>
              </a:rPr>
              <a:t>offices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there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are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risks</a:t>
            </a:r>
            <a:r>
              <a:rPr lang="fi-FI" dirty="0">
                <a:solidFill>
                  <a:srgbClr val="00559A"/>
                </a:solidFill>
                <a:latin typeface="Source Sans Pro Semibold" charset="0"/>
                <a:ea typeface="Source Sans Pro Semibold" charset="0"/>
                <a:cs typeface="Source Sans Pro Semibold" charset="0"/>
              </a:rPr>
              <a:t> of </a:t>
            </a:r>
            <a:r>
              <a:rPr lang="fi-FI" dirty="0" err="1">
                <a:solidFill>
                  <a:srgbClr val="00559A"/>
                </a:solidFill>
                <a:latin typeface="Source Sans Pro Semibold" charset="0"/>
                <a:ea typeface="Source Sans Pro Semibold" charset="0"/>
                <a:cs typeface="Source Sans Pro Semibold" charset="0"/>
              </a:rPr>
              <a:t>trips</a:t>
            </a:r>
            <a:r>
              <a:rPr lang="fi-FI" dirty="0">
                <a:solidFill>
                  <a:srgbClr val="00559A"/>
                </a:solidFill>
                <a:latin typeface="Source Sans Pro Semibold" charset="0"/>
                <a:ea typeface="Source Sans Pro Semibold" charset="0"/>
                <a:cs typeface="Source Sans Pro Semibold" charset="0"/>
              </a:rPr>
              <a:t> and </a:t>
            </a:r>
            <a:r>
              <a:rPr lang="fi-FI" dirty="0" err="1">
                <a:solidFill>
                  <a:srgbClr val="00559A"/>
                </a:solidFill>
                <a:latin typeface="Source Sans Pro Semibold" charset="0"/>
                <a:ea typeface="Source Sans Pro Semibold" charset="0"/>
                <a:cs typeface="Source Sans Pro Semibold" charset="0"/>
              </a:rPr>
              <a:t>falls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cables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etc</a:t>
            </a:r>
            <a:r>
              <a:rPr lang="fi-FI" dirty="0">
                <a:solidFill>
                  <a:srgbClr val="00559A"/>
                </a:solidFill>
                <a:latin typeface="Source Sans Pro Semibold" charset="0"/>
                <a:ea typeface="Source Sans Pro Semibold" charset="0"/>
                <a:cs typeface="Source Sans Pro Semibold" charset="0"/>
              </a:rPr>
              <a:t> </a:t>
            </a:r>
          </a:p>
        </p:txBody>
      </p:sp>
      <p:sp>
        <p:nvSpPr>
          <p:cNvPr id="19" name="TextBox 18"/>
          <p:cNvSpPr txBox="1"/>
          <p:nvPr/>
        </p:nvSpPr>
        <p:spPr>
          <a:xfrm>
            <a:off x="1576550" y="3366463"/>
            <a:ext cx="3328343" cy="998842"/>
          </a:xfrm>
          <a:prstGeom prst="rect">
            <a:avLst/>
          </a:prstGeom>
          <a:solidFill>
            <a:schemeClr val="bg1"/>
          </a:solidFill>
        </p:spPr>
        <p:txBody>
          <a:bodyPr wrap="square" lIns="144000" tIns="144000" rIns="144000" bIns="144000" rtlCol="0" anchor="ctr" anchorCtr="0">
            <a:noAutofit/>
          </a:bodyPr>
          <a:lstStyle/>
          <a:p>
            <a:pPr algn="ctr">
              <a:lnSpc>
                <a:spcPts val="2080"/>
              </a:lnSpc>
            </a:pPr>
            <a:r>
              <a:rPr lang="en-US" dirty="0">
                <a:solidFill>
                  <a:srgbClr val="00559A"/>
                </a:solidFill>
                <a:latin typeface="Source Sans Pro Semibold" charset="0"/>
                <a:ea typeface="Source Sans Pro Semibold" charset="0"/>
                <a:cs typeface="Source Sans Pro Semibold" charset="0"/>
              </a:rPr>
              <a:t>“Accidents happen – you can’t prevent them”</a:t>
            </a:r>
          </a:p>
        </p:txBody>
      </p:sp>
      <p:sp>
        <p:nvSpPr>
          <p:cNvPr id="10" name="TextBox 9"/>
          <p:cNvSpPr txBox="1"/>
          <p:nvPr/>
        </p:nvSpPr>
        <p:spPr>
          <a:xfrm>
            <a:off x="1576550" y="4638527"/>
            <a:ext cx="3328343" cy="998842"/>
          </a:xfrm>
          <a:prstGeom prst="rect">
            <a:avLst/>
          </a:prstGeom>
          <a:solidFill>
            <a:schemeClr val="bg1"/>
          </a:solidFill>
        </p:spPr>
        <p:txBody>
          <a:bodyPr wrap="square" lIns="144000" tIns="144000" rIns="144000" bIns="144000" rtlCol="0" anchor="ctr" anchorCtr="0">
            <a:noAutofit/>
          </a:bodyPr>
          <a:lstStyle/>
          <a:p>
            <a:pPr algn="ctr">
              <a:lnSpc>
                <a:spcPts val="2080"/>
              </a:lnSpc>
            </a:pPr>
            <a:r>
              <a:rPr lang="en-US" dirty="0">
                <a:solidFill>
                  <a:srgbClr val="00559A"/>
                </a:solidFill>
                <a:latin typeface="Source Sans Pro Semibold" charset="0"/>
                <a:ea typeface="Source Sans Pro Semibold" charset="0"/>
                <a:cs typeface="Source Sans Pro Semibold" charset="0"/>
              </a:rPr>
              <a:t>“With bans on </a:t>
            </a:r>
            <a:r>
              <a:rPr lang="en-US" dirty="0" err="1">
                <a:solidFill>
                  <a:srgbClr val="00559A"/>
                </a:solidFill>
                <a:latin typeface="Source Sans Pro Semibold" charset="0"/>
                <a:ea typeface="Source Sans Pro Semibold" charset="0"/>
                <a:cs typeface="Source Sans Pro Semibold" charset="0"/>
              </a:rPr>
              <a:t>conkers</a:t>
            </a:r>
            <a:r>
              <a:rPr lang="en-US" dirty="0">
                <a:solidFill>
                  <a:srgbClr val="00559A"/>
                </a:solidFill>
                <a:latin typeface="Source Sans Pro Semibold" charset="0"/>
                <a:ea typeface="Source Sans Pro Semibold" charset="0"/>
                <a:cs typeface="Source Sans Pro Semibold" charset="0"/>
              </a:rPr>
              <a:t>, health and safety’s gone mad”</a:t>
            </a:r>
          </a:p>
        </p:txBody>
      </p:sp>
      <p:sp>
        <p:nvSpPr>
          <p:cNvPr id="12" name="TextBox 11"/>
          <p:cNvSpPr txBox="1"/>
          <p:nvPr/>
        </p:nvSpPr>
        <p:spPr>
          <a:xfrm>
            <a:off x="4991693" y="3366463"/>
            <a:ext cx="5464347" cy="998842"/>
          </a:xfrm>
          <a:prstGeom prst="homePlate">
            <a:avLst/>
          </a:prstGeom>
          <a:solidFill>
            <a:schemeClr val="bg1"/>
          </a:solidFill>
        </p:spPr>
        <p:txBody>
          <a:bodyPr wrap="square" lIns="144000" tIns="144000" rIns="144000" bIns="144000" rtlCol="0" anchor="ctr" anchorCtr="0">
            <a:noAutofit/>
          </a:bodyPr>
          <a:lstStyle/>
          <a:p>
            <a:pPr algn="ctr">
              <a:lnSpc>
                <a:spcPts val="2080"/>
              </a:lnSpc>
            </a:pPr>
            <a:r>
              <a:rPr lang="fi-FI" dirty="0">
                <a:solidFill>
                  <a:srgbClr val="00559A"/>
                </a:solidFill>
                <a:latin typeface="Source Sans Pro Semibold" charset="0"/>
                <a:ea typeface="Source Sans Pro Semibold" charset="0"/>
                <a:cs typeface="Source Sans Pro Semibold" charset="0"/>
              </a:rPr>
              <a:t>No. By </a:t>
            </a:r>
            <a:r>
              <a:rPr lang="fi-FI" dirty="0" err="1">
                <a:solidFill>
                  <a:srgbClr val="00559A"/>
                </a:solidFill>
                <a:latin typeface="Source Sans Pro Semibold" charset="0"/>
                <a:ea typeface="Source Sans Pro Semibold" charset="0"/>
                <a:cs typeface="Source Sans Pro Semibold" charset="0"/>
              </a:rPr>
              <a:t>being</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aware</a:t>
            </a:r>
            <a:r>
              <a:rPr lang="fi-FI" dirty="0">
                <a:solidFill>
                  <a:srgbClr val="00559A"/>
                </a:solidFill>
                <a:latin typeface="Source Sans Pro Semibold" charset="0"/>
                <a:ea typeface="Source Sans Pro Semibold" charset="0"/>
                <a:cs typeface="Source Sans Pro Semibold" charset="0"/>
              </a:rPr>
              <a:t> of </a:t>
            </a:r>
            <a:r>
              <a:rPr lang="fi-FI" dirty="0" err="1">
                <a:solidFill>
                  <a:srgbClr val="00559A"/>
                </a:solidFill>
                <a:latin typeface="Source Sans Pro Semibold" charset="0"/>
                <a:ea typeface="Source Sans Pro Semibold" charset="0"/>
                <a:cs typeface="Source Sans Pro Semibold" charset="0"/>
              </a:rPr>
              <a:t>the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risks</a:t>
            </a:r>
            <a:r>
              <a:rPr lang="fi-FI" dirty="0">
                <a:solidFill>
                  <a:srgbClr val="00559A"/>
                </a:solidFill>
                <a:latin typeface="Source Sans Pro Semibold" charset="0"/>
                <a:ea typeface="Source Sans Pro Semibold" charset="0"/>
                <a:cs typeface="Source Sans Pro Semibold" charset="0"/>
              </a:rPr>
              <a:t> and </a:t>
            </a:r>
            <a:r>
              <a:rPr lang="fi-FI" dirty="0" err="1">
                <a:solidFill>
                  <a:srgbClr val="00559A"/>
                </a:solidFill>
                <a:latin typeface="Source Sans Pro Semibold" charset="0"/>
                <a:ea typeface="Source Sans Pro Semibold" charset="0"/>
                <a:cs typeface="Source Sans Pro Semibold" charset="0"/>
              </a:rPr>
              <a:t>taking</a:t>
            </a:r>
            <a:r>
              <a:rPr lang="fi-FI" dirty="0">
                <a:solidFill>
                  <a:srgbClr val="00559A"/>
                </a:solidFill>
                <a:latin typeface="Source Sans Pro Semibold" charset="0"/>
                <a:ea typeface="Source Sans Pro Semibold" charset="0"/>
                <a:cs typeface="Source Sans Pro Semibold" charset="0"/>
              </a:rPr>
              <a:t> action, </a:t>
            </a:r>
            <a:r>
              <a:rPr lang="fi-FI" dirty="0" err="1">
                <a:solidFill>
                  <a:srgbClr val="00559A"/>
                </a:solidFill>
                <a:latin typeface="Source Sans Pro Semibold" charset="0"/>
                <a:ea typeface="Source Sans Pro Semibold" charset="0"/>
                <a:cs typeface="Source Sans Pro Semibold" charset="0"/>
              </a:rPr>
              <a:t>we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can</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reduce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the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likelihood</a:t>
            </a:r>
            <a:r>
              <a:rPr lang="fi-FI" dirty="0">
                <a:solidFill>
                  <a:srgbClr val="00559A"/>
                </a:solidFill>
                <a:latin typeface="Source Sans Pro Semibold" charset="0"/>
                <a:ea typeface="Source Sans Pro Semibold" charset="0"/>
                <a:cs typeface="Source Sans Pro Semibold" charset="0"/>
              </a:rPr>
              <a:t> of </a:t>
            </a:r>
            <a:r>
              <a:rPr lang="fi-FI" dirty="0" err="1">
                <a:solidFill>
                  <a:srgbClr val="00559A"/>
                </a:solidFill>
                <a:latin typeface="Source Sans Pro Semibold" charset="0"/>
                <a:ea typeface="Source Sans Pro Semibold" charset="0"/>
                <a:cs typeface="Source Sans Pro Semibold" charset="0"/>
              </a:rPr>
              <a:t>accidents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injuries</a:t>
            </a:r>
            <a:r>
              <a:rPr lang="fi-FI" dirty="0">
                <a:solidFill>
                  <a:srgbClr val="00559A"/>
                </a:solidFill>
                <a:latin typeface="Source Sans Pro Semibold" charset="0"/>
                <a:ea typeface="Source Sans Pro Semibold" charset="0"/>
                <a:cs typeface="Source Sans Pro Semibold" charset="0"/>
              </a:rPr>
              <a:t> and </a:t>
            </a:r>
            <a:r>
              <a:rPr lang="fi-FI" dirty="0" err="1">
                <a:solidFill>
                  <a:srgbClr val="00559A"/>
                </a:solidFill>
                <a:latin typeface="Source Sans Pro Semibold" charset="0"/>
                <a:ea typeface="Source Sans Pro Semibold" charset="0"/>
                <a:cs typeface="Source Sans Pro Semibold" charset="0"/>
              </a:rPr>
              <a:t>incidents</a:t>
            </a:r>
            <a:endParaRPr lang="fi-FI" dirty="0">
              <a:solidFill>
                <a:srgbClr val="00559A"/>
              </a:solidFill>
              <a:latin typeface="Source Sans Pro Semibold" charset="0"/>
              <a:ea typeface="Source Sans Pro Semibold" charset="0"/>
              <a:cs typeface="Source Sans Pro Semibold" charset="0"/>
            </a:endParaRPr>
          </a:p>
        </p:txBody>
      </p:sp>
      <p:sp>
        <p:nvSpPr>
          <p:cNvPr id="13" name="TextBox 12"/>
          <p:cNvSpPr txBox="1"/>
          <p:nvPr/>
        </p:nvSpPr>
        <p:spPr>
          <a:xfrm>
            <a:off x="4991693" y="4638527"/>
            <a:ext cx="5464347" cy="998842"/>
          </a:xfrm>
          <a:prstGeom prst="homePlate">
            <a:avLst/>
          </a:prstGeom>
          <a:solidFill>
            <a:schemeClr val="bg1"/>
          </a:solidFill>
        </p:spPr>
        <p:txBody>
          <a:bodyPr wrap="square" lIns="144000" tIns="144000" rIns="144000" bIns="144000" rtlCol="0" anchor="ctr" anchorCtr="0">
            <a:noAutofit/>
          </a:bodyPr>
          <a:lstStyle/>
          <a:p>
            <a:pPr algn="ctr">
              <a:lnSpc>
                <a:spcPts val="2080"/>
              </a:lnSpc>
            </a:pPr>
            <a:r>
              <a:rPr lang="fi-FI" dirty="0">
                <a:solidFill>
                  <a:srgbClr val="00559A"/>
                </a:solidFill>
                <a:latin typeface="Source Sans Pro Semibold" charset="0"/>
                <a:ea typeface="Source Sans Pro Semibold" charset="0"/>
                <a:cs typeface="Source Sans Pro Semibold" charset="0"/>
              </a:rPr>
              <a:t>No. </a:t>
            </a:r>
            <a:r>
              <a:rPr lang="fi-FI" dirty="0" err="1">
                <a:solidFill>
                  <a:srgbClr val="00559A"/>
                </a:solidFill>
                <a:latin typeface="Source Sans Pro Semibold" charset="0"/>
                <a:ea typeface="Source Sans Pro Semibold" charset="0"/>
                <a:cs typeface="Source Sans Pro Semibold" charset="0"/>
              </a:rPr>
              <a:t>Trivialising</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safety</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like</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this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causes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confusion</a:t>
            </a:r>
            <a:r>
              <a:rPr lang="fi-FI" dirty="0">
                <a:solidFill>
                  <a:srgbClr val="00559A"/>
                </a:solidFill>
                <a:latin typeface="Source Sans Pro Semibold" charset="0"/>
                <a:ea typeface="Source Sans Pro Semibold" charset="0"/>
                <a:cs typeface="Source Sans Pro Semibold" charset="0"/>
              </a:rPr>
              <a:t>. As </a:t>
            </a:r>
            <a:r>
              <a:rPr lang="fi-FI" dirty="0" err="1">
                <a:solidFill>
                  <a:srgbClr val="00559A"/>
                </a:solidFill>
                <a:latin typeface="Source Sans Pro Semibold" charset="0"/>
                <a:ea typeface="Source Sans Pro Semibold" charset="0"/>
                <a:cs typeface="Source Sans Pro Semibold" charset="0"/>
              </a:rPr>
              <a:t>the</a:t>
            </a:r>
            <a:r>
              <a:rPr lang="fi-FI" dirty="0">
                <a:solidFill>
                  <a:srgbClr val="00559A"/>
                </a:solidFill>
                <a:latin typeface="Source Sans Pro Semibold" charset="0"/>
                <a:ea typeface="Source Sans Pro Semibold" charset="0"/>
                <a:cs typeface="Source Sans Pro Semibold" charset="0"/>
              </a:rPr>
              <a:t> HSE </a:t>
            </a:r>
            <a:r>
              <a:rPr lang="fi-FI" dirty="0" err="1">
                <a:solidFill>
                  <a:srgbClr val="00559A"/>
                </a:solidFill>
                <a:latin typeface="Source Sans Pro Semibold" charset="0"/>
                <a:ea typeface="Source Sans Pro Semibold" charset="0"/>
                <a:cs typeface="Source Sans Pro Semibold" charset="0"/>
              </a:rPr>
              <a:t>puts</a:t>
            </a:r>
            <a:r>
              <a:rPr lang="fi-FI" dirty="0">
                <a:solidFill>
                  <a:srgbClr val="00559A"/>
                </a:solidFill>
                <a:latin typeface="Source Sans Pro Semibold" charset="0"/>
                <a:ea typeface="Source Sans Pro Semibold" charset="0"/>
                <a:cs typeface="Source Sans Pro Semibold" charset="0"/>
              </a:rPr>
              <a:t> it: “Health and </a:t>
            </a:r>
            <a:r>
              <a:rPr lang="fi-FI" dirty="0" err="1">
                <a:solidFill>
                  <a:srgbClr val="00559A"/>
                </a:solidFill>
                <a:latin typeface="Source Sans Pro Semibold" charset="0"/>
                <a:ea typeface="Source Sans Pro Semibold" charset="0"/>
                <a:cs typeface="Source Sans Pro Semibold" charset="0"/>
              </a:rPr>
              <a:t>Safety</a:t>
            </a:r>
            <a:r>
              <a:rPr lang="fi-FI" dirty="0">
                <a:solidFill>
                  <a:srgbClr val="00559A"/>
                </a:solidFill>
                <a:latin typeface="Source Sans Pro Semibold" charset="0"/>
                <a:ea typeface="Source Sans Pro Semibold" charset="0"/>
                <a:cs typeface="Source Sans Pro Semibold" charset="0"/>
              </a:rPr>
              <a:t> is </a:t>
            </a:r>
            <a:r>
              <a:rPr lang="fi-FI" dirty="0" err="1">
                <a:solidFill>
                  <a:srgbClr val="00559A"/>
                </a:solidFill>
                <a:latin typeface="Source Sans Pro Semibold" charset="0"/>
                <a:ea typeface="Source Sans Pro Semibold" charset="0"/>
                <a:cs typeface="Source Sans Pro Semibold" charset="0"/>
              </a:rPr>
              <a:t>about</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saving</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lives</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not</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stopping</a:t>
            </a:r>
            <a:r>
              <a:rPr lang="fi-FI" dirty="0">
                <a:solidFill>
                  <a:srgbClr val="00559A"/>
                </a:solidFill>
                <a:latin typeface="Source Sans Pro Semibold" charset="0"/>
                <a:ea typeface="Source Sans Pro Semibold" charset="0"/>
                <a:cs typeface="Source Sans Pro Semibold" charset="0"/>
              </a:rPr>
              <a:t> </a:t>
            </a:r>
            <a:r>
              <a:rPr lang="fi-FI" dirty="0" err="1">
                <a:solidFill>
                  <a:srgbClr val="00559A"/>
                </a:solidFill>
                <a:latin typeface="Source Sans Pro Semibold" charset="0"/>
                <a:ea typeface="Source Sans Pro Semibold" charset="0"/>
                <a:cs typeface="Source Sans Pro Semibold" charset="0"/>
              </a:rPr>
              <a:t>them</a:t>
            </a:r>
            <a:r>
              <a:rPr lang="fi-FI" dirty="0">
                <a:solidFill>
                  <a:srgbClr val="00559A"/>
                </a:solidFill>
                <a:latin typeface="Source Sans Pro Semibold" charset="0"/>
                <a:ea typeface="Source Sans Pro Semibold" charset="0"/>
                <a:cs typeface="Source Sans Pro Semibold" charset="0"/>
              </a:rPr>
              <a:t>.” </a:t>
            </a:r>
          </a:p>
        </p:txBody>
      </p:sp>
    </p:spTree>
    <p:extLst>
      <p:ext uri="{BB962C8B-B14F-4D97-AF65-F5344CB8AC3E}">
        <p14:creationId xmlns:p14="http://schemas.microsoft.com/office/powerpoint/2010/main" val="92904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E002E16A40EB40BB45D8AEBDD7CCF5" ma:contentTypeVersion="13" ma:contentTypeDescription="Create a new document." ma:contentTypeScope="" ma:versionID="fe307b38179cee17aff4c2561581a2a5">
  <xsd:schema xmlns:xsd="http://www.w3.org/2001/XMLSchema" xmlns:xs="http://www.w3.org/2001/XMLSchema" xmlns:p="http://schemas.microsoft.com/office/2006/metadata/properties" xmlns:ns2="be05a80d-8987-41ba-92a0-5e1902483911" xmlns:ns3="77f6cb68-1616-44f7-b567-b7b16ffd7b0f" targetNamespace="http://schemas.microsoft.com/office/2006/metadata/properties" ma:root="true" ma:fieldsID="80c94f6317968a79b2154eca281489a7" ns2:_="" ns3:_="">
    <xsd:import namespace="be05a80d-8987-41ba-92a0-5e1902483911"/>
    <xsd:import namespace="77f6cb68-1616-44f7-b567-b7b16ffd7b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5a80d-8987-41ba-92a0-5e1902483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f6cb68-1616-44f7-b567-b7b16ffd7b0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BB709B-CAE2-424E-AFE1-5E76B59628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C80AEFC-FC09-4E0F-9F26-03F94D60509A}">
  <ds:schemaRefs>
    <ds:schemaRef ds:uri="http://schemas.microsoft.com/sharepoint/v3/contenttype/forms"/>
  </ds:schemaRefs>
</ds:datastoreItem>
</file>

<file path=customXml/itemProps3.xml><?xml version="1.0" encoding="utf-8"?>
<ds:datastoreItem xmlns:ds="http://schemas.openxmlformats.org/officeDocument/2006/customXml" ds:itemID="{FA71ED3A-463B-4E53-8973-77120722F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5a80d-8987-41ba-92a0-5e1902483911"/>
    <ds:schemaRef ds:uri="77f6cb68-1616-44f7-b567-b7b16ffd7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735</TotalTime>
  <Words>3422</Words>
  <Application>Microsoft Office PowerPoint</Application>
  <PresentationFormat>Widescreen</PresentationFormat>
  <Paragraphs>388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.AppleSystemUIFont</vt:lpstr>
      <vt:lpstr>Arial</vt:lpstr>
      <vt:lpstr>Calibri</vt:lpstr>
      <vt:lpstr>Source Sans Pro</vt:lpstr>
      <vt:lpstr>Source Sans Pro Light</vt:lpstr>
      <vt:lpstr>Source Sans Pro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Quarmby</dc:creator>
  <cp:lastModifiedBy>Emmeline De Chazal</cp:lastModifiedBy>
  <cp:revision>64</cp:revision>
  <dcterms:created xsi:type="dcterms:W3CDTF">2018-10-25T14:40:07Z</dcterms:created>
  <dcterms:modified xsi:type="dcterms:W3CDTF">2022-04-28T09:15:37Z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0x010100CCE002E16A40EB40BB45D8AEBDD7CCF5</vt:lpwstr>
  </property>
  <property fmtid="{D5CDD505-2E9C-101B-9397-08002B2CF9AE}" pid="3" name="Order">
    <vt:r8>243500</vt:r8>
  </property>
  <property fmtid="{D5CDD505-2E9C-101B-9397-08002B2CF9AE}" pid="4" name="_ExtendedDescription">
    <vt:lpwstr/>
  </property>
  <property fmtid="{D5CDD505-2E9C-101B-9397-08002B2CF9AE}" pid="5" name="ComplianceAssetId">
    <vt:lpwstr/>
  </property>
</Properties>
</file>