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6" r:id="rId4"/>
    <p:sldId id="262" r:id="rId5"/>
    <p:sldId id="264" r:id="rId6"/>
    <p:sldId id="260" r:id="rId7"/>
    <p:sldId id="287" r:id="rId8"/>
    <p:sldId id="261" r:id="rId9"/>
    <p:sldId id="288" r:id="rId10"/>
    <p:sldId id="290" r:id="rId11"/>
    <p:sldId id="292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8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E248"/>
    <a:srgbClr val="00559A"/>
    <a:srgbClr val="333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624"/>
  </p:normalViewPr>
  <p:slideViewPr>
    <p:cSldViewPr snapToGrid="0" snapToObjects="1" showGuides="1">
      <p:cViewPr varScale="1">
        <p:scale>
          <a:sx n="108" d="100"/>
          <a:sy n="108" d="100"/>
        </p:scale>
        <p:origin x="864" y="144"/>
      </p:cViewPr>
      <p:guideLst>
        <p:guide orient="horz" pos="2160"/>
        <p:guide pos="3840"/>
        <p:guide pos="8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6D7C7-7F34-AB4D-9946-22009F29DBE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AA5FB-C6C4-C044-BC7D-10E65FAFD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292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F5615-CF4B-4A6A-A19D-76A7D0868DDB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7EA21-A9C6-467C-AA16-794622602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1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justice/data-protection/files/factsheets/factsheet_data_protection_en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this session on the General Data Protection Regulation (GDPR).</a:t>
            </a:r>
            <a:r>
              <a:rPr lang="en-GB" baseline="0" dirty="0"/>
              <a:t> Thank you for attending. </a:t>
            </a:r>
          </a:p>
          <a:p>
            <a:endParaRPr lang="en-GB" baseline="0" dirty="0"/>
          </a:p>
          <a:p>
            <a:r>
              <a:rPr lang="en-GB" dirty="0"/>
              <a:t>This session should take us around </a:t>
            </a:r>
            <a:r>
              <a:rPr lang="en-GB" b="1" dirty="0"/>
              <a:t>20 mins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1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GDPR builds on many of the fundamental rights that data subjects had under the DPA, but there are some new ones too.</a:t>
            </a:r>
          </a:p>
          <a:p>
            <a:endParaRPr lang="en-GB" dirty="0"/>
          </a:p>
          <a:p>
            <a:r>
              <a:rPr lang="en-GB" dirty="0"/>
              <a:t>Individuals have: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right to be informed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right of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right to rectification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right to erasure (also known as “the right to be forgotten”)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right to restrict processing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right to data portability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right to object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Rights in relation to automated decision making and profiling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[More information on the right to be forgotten is available at: </a:t>
            </a:r>
            <a:r>
              <a:rPr lang="en-GB" dirty="0">
                <a:hlinkClick r:id="rId3"/>
              </a:rPr>
              <a:t>http://ec.europa.eu/justice/data-protection/files/factsheets/factsheet_data_protection_en.pdf</a:t>
            </a:r>
            <a:r>
              <a:rPr lang="en-GB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10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/>
              <a:t>Any data breach is serious.</a:t>
            </a:r>
          </a:p>
          <a:p>
            <a:pPr lvl="0">
              <a:defRPr/>
            </a:pPr>
            <a:endParaRPr lang="en-GB" dirty="0"/>
          </a:p>
          <a:p>
            <a:pPr lvl="0">
              <a:defRPr/>
            </a:pPr>
            <a:r>
              <a:rPr lang="en-GB" dirty="0"/>
              <a:t>There are serious consequences for </a:t>
            </a:r>
            <a:r>
              <a:rPr lang="en-GB" b="1" dirty="0"/>
              <a:t>our customers </a:t>
            </a:r>
            <a:r>
              <a:rPr lang="en-GB" dirty="0"/>
              <a:t>if we lose their information or it’s seen by other people without their permission. </a:t>
            </a:r>
          </a:p>
          <a:p>
            <a:pPr lvl="0">
              <a:defRPr/>
            </a:pPr>
            <a:r>
              <a:rPr lang="en-GB" dirty="0"/>
              <a:t>For example, it can lead to identity theft and financial loss. </a:t>
            </a:r>
          </a:p>
          <a:p>
            <a:pPr lvl="0">
              <a:defRPr/>
            </a:pPr>
            <a:endParaRPr lang="en-GB" dirty="0"/>
          </a:p>
          <a:p>
            <a:pPr lvl="0">
              <a:defRPr/>
            </a:pPr>
            <a:r>
              <a:rPr lang="en-GB" dirty="0"/>
              <a:t>There are also serious consequences for </a:t>
            </a:r>
            <a:r>
              <a:rPr lang="en-GB" b="1" dirty="0"/>
              <a:t>our company</a:t>
            </a:r>
            <a:r>
              <a:rPr lang="en-GB" dirty="0"/>
              <a:t>. The negative publicity can damage our brand and our reputation, and of course customer trust. We may face heavy fines (set to increase under GDPR) and other sanctions.</a:t>
            </a:r>
          </a:p>
          <a:p>
            <a:endParaRPr lang="en-GB" dirty="0"/>
          </a:p>
          <a:p>
            <a:r>
              <a:rPr lang="en-GB" dirty="0"/>
              <a:t>Here are some examples of cases that have hit the headlines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r>
              <a:rPr lang="en-GB" dirty="0"/>
              <a:t>[As an add-on, discuss any recent cases</a:t>
            </a:r>
            <a:r>
              <a:rPr lang="en-GB" baseline="0" dirty="0"/>
              <a:t> making the headlines currently. Check the ICO website for new cases before delivering this session]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72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a look at this example and decide whether it is a breach of data protection rules or not.</a:t>
            </a:r>
          </a:p>
          <a:p>
            <a:endParaRPr lang="en-GB" dirty="0"/>
          </a:p>
          <a:p>
            <a:r>
              <a:rPr lang="en-GB" dirty="0"/>
              <a:t>[Allow for thinking time before</a:t>
            </a:r>
            <a:r>
              <a:rPr lang="en-GB" baseline="0" dirty="0"/>
              <a:t> clicking next]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94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a look at this example and decide whether it is a breach of data protection rules or not.</a:t>
            </a:r>
          </a:p>
          <a:p>
            <a:endParaRPr lang="en-GB" dirty="0"/>
          </a:p>
          <a:p>
            <a:r>
              <a:rPr lang="en-GB" dirty="0"/>
              <a:t>[Allow for thinking time before</a:t>
            </a:r>
            <a:r>
              <a:rPr lang="en-GB" baseline="0" dirty="0"/>
              <a:t> clicking next]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6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a look at this example and decide whether it is a breach of data protection rules or not.</a:t>
            </a:r>
          </a:p>
          <a:p>
            <a:endParaRPr lang="en-GB" dirty="0"/>
          </a:p>
          <a:p>
            <a:r>
              <a:rPr lang="en-GB" dirty="0"/>
              <a:t>[Allow for thinking time before</a:t>
            </a:r>
            <a:r>
              <a:rPr lang="en-GB" baseline="0" dirty="0"/>
              <a:t> clicking next]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24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Learn more about data breaches by checking out these myths.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4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Companies who fail to comply with GDPR will face hefty fines for any infringements.</a:t>
            </a:r>
          </a:p>
          <a:p>
            <a:endParaRPr lang="en-GB" dirty="0"/>
          </a:p>
          <a:p>
            <a:r>
              <a:rPr lang="en-GB" dirty="0"/>
              <a:t>There are two thresholds (tiers):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4% of worldwide turnover or €20 million (whichever is the highest) – for infringements of rights, the basic principles and rules on international transfers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2% of worldwide turnover or €10 million (whichever is the highest) – for a failure to notify of data breaches, to maintain written records, to obtain consent for processing children’s data, to implement technical and organisational measures, etc</a:t>
            </a:r>
          </a:p>
          <a:p>
            <a:endParaRPr lang="en-GB" dirty="0"/>
          </a:p>
          <a:p>
            <a:r>
              <a:rPr lang="en-GB" i="1" dirty="0"/>
              <a:t>Companies may face insolvency if they don’t get this right.</a:t>
            </a:r>
          </a:p>
          <a:p>
            <a:endParaRPr lang="en-GB" dirty="0"/>
          </a:p>
          <a:p>
            <a:r>
              <a:rPr lang="en-GB" dirty="0"/>
              <a:t>[Under DPA, the maximum fine imposed was £400k – maximum fine possible was £500,000.]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82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This is Jayne. She’s explaining how her company gets consent for marketing activities.</a:t>
            </a:r>
          </a:p>
          <a:p>
            <a:endParaRPr lang="en-GB" baseline="0" dirty="0"/>
          </a:p>
          <a:p>
            <a:r>
              <a:rPr lang="en-GB" baseline="0" dirty="0"/>
              <a:t>What do you think? Does it comply with GDPR?</a:t>
            </a:r>
          </a:p>
          <a:p>
            <a:endParaRPr lang="en-GB" baseline="0" dirty="0"/>
          </a:p>
          <a:p>
            <a:pPr lvl="0">
              <a:defRPr/>
            </a:pPr>
            <a:r>
              <a:rPr lang="en-GB" dirty="0"/>
              <a:t>[Click to see the options and then allow for thinking time before clicking next again]</a:t>
            </a:r>
          </a:p>
          <a:p>
            <a:endParaRPr lang="en-GB" baseline="0" dirty="0"/>
          </a:p>
          <a:p>
            <a:r>
              <a:rPr lang="en-GB" dirty="0"/>
              <a:t>To summarise:</a:t>
            </a:r>
          </a:p>
          <a:p>
            <a:pPr>
              <a:defRPr/>
            </a:pPr>
            <a:r>
              <a:rPr lang="en-GB" dirty="0"/>
              <a:t>Pre-ticked boxes, silence or inactivity should not be taken as a sign of a customer’s consent.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Consent must always be explicit, clear and unambiguous under the GDPR.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b="1" dirty="0"/>
              <a:t>Specific rules also apply to children in respect of consent.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7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Peter’s transferring our customers’ personal data to a third party.</a:t>
            </a:r>
          </a:p>
          <a:p>
            <a:endParaRPr lang="en-GB" baseline="0" dirty="0"/>
          </a:p>
          <a:p>
            <a:r>
              <a:rPr lang="en-GB" baseline="0" dirty="0"/>
              <a:t>Is this allowed? What rules apply?</a:t>
            </a:r>
          </a:p>
          <a:p>
            <a:endParaRPr lang="en-GB" baseline="0" dirty="0"/>
          </a:p>
          <a:p>
            <a:pPr lvl="0">
              <a:defRPr/>
            </a:pPr>
            <a:r>
              <a:rPr lang="en-GB" dirty="0"/>
              <a:t>[Click to see the options and then allow for thinking time before clicking next again]</a:t>
            </a:r>
          </a:p>
          <a:p>
            <a:endParaRPr lang="en-GB" baseline="0" dirty="0"/>
          </a:p>
          <a:p>
            <a:r>
              <a:rPr lang="en-GB" dirty="0"/>
              <a:t>To summarise:</a:t>
            </a:r>
          </a:p>
          <a:p>
            <a:pPr>
              <a:defRPr/>
            </a:pPr>
            <a:r>
              <a:rPr lang="en-GB" dirty="0"/>
              <a:t>GDPR places restrictions on the transfer of any personal data outside the European Union. EU citizens must have the same protections regardless of where data is transferred.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Transfers can only be made where:</a:t>
            </a:r>
          </a:p>
          <a:p>
            <a:pPr>
              <a:defRPr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/>
              <a:t>The Commission agrees that a third country offers an adequate level of protection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/>
              <a:t>Individual rights are enforceable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/>
              <a:t>Adequate remedies are available in the event of a breach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5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Data Protection policy outlines our rules and what we expect of you to comply with data protection laws.</a:t>
            </a:r>
          </a:p>
          <a:p>
            <a:endParaRPr lang="en-GB" dirty="0"/>
          </a:p>
          <a:p>
            <a:r>
              <a:rPr lang="en-GB" dirty="0"/>
              <a:t>You can help us comply by: 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Knowing what personal data is in scope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Being clear about our rules – creating, storing, sharing and disposing of personal data safely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Finding out who our Data Protection Officer is and how to contact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Reading and implementing our Data Protection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6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In this session</a:t>
            </a:r>
            <a:r>
              <a:rPr lang="en-GB" dirty="0"/>
              <a:t> we’ll look at: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</a:t>
            </a:r>
            <a:r>
              <a:rPr lang="en-GB" baseline="0" dirty="0"/>
              <a:t> is personal data – we’ll establish what data is covered by the data protection laws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 are the consequences of failing to safeguard personal data </a:t>
            </a:r>
            <a:r>
              <a:rPr lang="en-GB" baseline="0" dirty="0"/>
              <a:t>– for our customers and for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What are the data protection principles and what rights do individuals have in respect of their personal data?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Our Company’s data protection policy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141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Here's what you should do:</a:t>
            </a:r>
          </a:p>
          <a:p>
            <a:endParaRPr lang="en-GB" dirty="0"/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dirty="0"/>
              <a:t>Read our Company's Data Protection Policy – make sure you understand the rules and why they're important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dirty="0"/>
              <a:t>Follow our policies and rules whenever you use personal data – taking particular care to prevent unauthorised access, loss, theft or alteration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dirty="0"/>
              <a:t>Speak out promptly if you accidentally lose, delete or transfer personal data to someone else – our firm has just 72 hours to report it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dirty="0"/>
              <a:t>Talk to your manager or our Data Protection Officer if you have any questions or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52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Don't:</a:t>
            </a:r>
          </a:p>
          <a:p>
            <a:endParaRPr lang="en-GB" dirty="0"/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dirty="0"/>
              <a:t>Keep using customers’ personal data for marketing if they ask you to stop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dirty="0"/>
              <a:t>Transfer personal data outside the EU without ensuring there are adequate protections</a:t>
            </a:r>
            <a:r>
              <a:rPr lang="mt-MT" baseline="0" dirty="0"/>
              <a:t> </a:t>
            </a:r>
            <a:r>
              <a:rPr lang="en-GB" dirty="0"/>
              <a:t>in place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dirty="0"/>
              <a:t>Leave personal data lying around on a desk or unattended onscreen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dirty="0"/>
              <a:t>Collect or use children’s personal data without getting parental consent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898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you have 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87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get more help and information on this issue from these contacts.</a:t>
            </a:r>
          </a:p>
          <a:p>
            <a:endParaRPr lang="en-GB" dirty="0"/>
          </a:p>
          <a:p>
            <a:r>
              <a:rPr lang="en-GB" dirty="0"/>
              <a:t>Or, for a more in-depth look at this topic, access our self-study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78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Data Protection Act was first introduced back in 1984 to safeguard individuals’ personal data.</a:t>
            </a:r>
          </a:p>
          <a:p>
            <a:endParaRPr lang="en-GB" dirty="0"/>
          </a:p>
          <a:p>
            <a:r>
              <a:rPr lang="en-GB" dirty="0"/>
              <a:t>Since then, it</a:t>
            </a:r>
            <a:r>
              <a:rPr lang="mt-MT" baseline="0" dirty="0"/>
              <a:t> has</a:t>
            </a:r>
            <a:r>
              <a:rPr lang="en-GB" dirty="0"/>
              <a:t> been updated a number of times – to keep pace with technological advances and reflect how our use of personal data has changed – </a:t>
            </a:r>
            <a:r>
              <a:rPr lang="en-GB" dirty="0" err="1"/>
              <a:t>ie</a:t>
            </a:r>
            <a:r>
              <a:rPr lang="en-GB" dirty="0"/>
              <a:t> more and more information moving online.</a:t>
            </a:r>
          </a:p>
          <a:p>
            <a:endParaRPr lang="en-GB" dirty="0"/>
          </a:p>
          <a:p>
            <a:r>
              <a:rPr lang="en-GB" dirty="0"/>
              <a:t>The General Data Protection Regulation (or GDPR) will be implemented from May 2018. It will affect every organisation that processes the personal identifiable information (PII) of EU residents.</a:t>
            </a:r>
          </a:p>
          <a:p>
            <a:endParaRPr lang="en-GB" dirty="0"/>
          </a:p>
          <a:p>
            <a:r>
              <a:rPr lang="en-GB" dirty="0"/>
              <a:t>It also applies to organisations from outside the EU who process personal information about EU residents or provide services to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70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[Ask delegates]</a:t>
            </a:r>
          </a:p>
          <a:p>
            <a:r>
              <a:rPr lang="en-GB" b="1" dirty="0"/>
              <a:t>What is personal data?</a:t>
            </a:r>
          </a:p>
          <a:p>
            <a:endParaRPr lang="en-GB" dirty="0"/>
          </a:p>
          <a:p>
            <a:r>
              <a:rPr lang="en-GB" dirty="0"/>
              <a:t>[Brainstorm</a:t>
            </a:r>
            <a:r>
              <a:rPr lang="en-GB" baseline="0" dirty="0"/>
              <a:t> ideas, making a note on the flipchart of any </a:t>
            </a:r>
            <a:r>
              <a:rPr lang="en-GB" dirty="0"/>
              <a:t>that match the definition below.]</a:t>
            </a:r>
            <a:endParaRPr lang="en-GB" baseline="0" dirty="0"/>
          </a:p>
          <a:p>
            <a:endParaRPr lang="en-GB" dirty="0"/>
          </a:p>
          <a:p>
            <a:pPr marL="1588" indent="-1588">
              <a:buNone/>
            </a:pPr>
            <a:r>
              <a:rPr lang="en-GB" dirty="0"/>
              <a:t>According to the Information Commissioner’s Office (ICO), personal data is:</a:t>
            </a:r>
          </a:p>
          <a:p>
            <a:pPr marL="1588" indent="-1588">
              <a:buNone/>
            </a:pPr>
            <a:r>
              <a:rPr lang="en-GB" dirty="0"/>
              <a:t>“... information relating to a living individual who can be identified from the data or who the data is about...”</a:t>
            </a:r>
          </a:p>
          <a:p>
            <a:pPr marL="1588" indent="-1588">
              <a:buNone/>
            </a:pPr>
            <a:r>
              <a:rPr lang="en-GB" dirty="0"/>
              <a:t>“…it may include expressions of opinion…”</a:t>
            </a:r>
          </a:p>
          <a:p>
            <a:pPr marL="1588" indent="-1588">
              <a:buNone/>
            </a:pPr>
            <a:r>
              <a:rPr lang="en-GB" dirty="0"/>
              <a:t>“…held in manual or electronic systems…”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78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Let’s</a:t>
            </a:r>
            <a:r>
              <a:rPr lang="en-GB" baseline="0" dirty="0"/>
              <a:t> think about what </a:t>
            </a:r>
            <a:r>
              <a:rPr lang="mt-MT" baseline="0" dirty="0"/>
              <a:t>kind</a:t>
            </a:r>
            <a:r>
              <a:rPr lang="en-GB" baseline="0" dirty="0"/>
              <a:t> of information may constitute personal data.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[Ask delegates]</a:t>
            </a:r>
          </a:p>
          <a:p>
            <a:r>
              <a:rPr lang="en-GB" b="1" dirty="0"/>
              <a:t>What is personal data under GDPR?</a:t>
            </a:r>
          </a:p>
          <a:p>
            <a:endParaRPr lang="en-GB" dirty="0"/>
          </a:p>
          <a:p>
            <a:r>
              <a:rPr lang="en-GB" dirty="0"/>
              <a:t>[Brainstorm</a:t>
            </a:r>
            <a:r>
              <a:rPr lang="en-GB" baseline="0" dirty="0"/>
              <a:t> ideas, making a note on the flipchart of any </a:t>
            </a:r>
            <a:r>
              <a:rPr lang="en-GB" dirty="0"/>
              <a:t>that match the definition below.]</a:t>
            </a:r>
            <a:endParaRPr lang="en-GB" baseline="0" dirty="0"/>
          </a:p>
          <a:p>
            <a:endParaRPr lang="en-GB" dirty="0"/>
          </a:p>
          <a:p>
            <a:pPr marL="1588" indent="-1588">
              <a:buNone/>
            </a:pPr>
            <a:r>
              <a:rPr lang="en-GB" dirty="0"/>
              <a:t>Although the same personal data (as previously) is still covered under GDPR, it goes much further. Personal data also includes:</a:t>
            </a:r>
          </a:p>
          <a:p>
            <a:pPr marL="1588" indent="-1588">
              <a:buNone/>
            </a:pPr>
            <a:r>
              <a:rPr lang="en-GB" dirty="0"/>
              <a:t>“...IP addresses...”</a:t>
            </a:r>
          </a:p>
          <a:p>
            <a:pPr marL="1588" indent="-1588">
              <a:buNone/>
            </a:pPr>
            <a:r>
              <a:rPr lang="en-GB" dirty="0"/>
              <a:t>“…automated personal data and data held in manual systems…”</a:t>
            </a:r>
          </a:p>
          <a:p>
            <a:pPr marL="1588" indent="-1588">
              <a:buNone/>
            </a:pPr>
            <a:r>
              <a:rPr lang="en-GB" dirty="0"/>
              <a:t>“…key-coded (pseudonymised) personal data…”</a:t>
            </a:r>
          </a:p>
          <a:p>
            <a:pPr marL="1588" indent="-1588">
              <a:buNone/>
            </a:pPr>
            <a:endParaRPr lang="en-GB" dirty="0"/>
          </a:p>
          <a:p>
            <a:pPr marL="1588" indent="-1588">
              <a:buNone/>
            </a:pPr>
            <a:r>
              <a:rPr lang="en-GB" dirty="0"/>
              <a:t>[Highlight any other examples specific to the sector, if required]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86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Let’s</a:t>
            </a:r>
            <a:r>
              <a:rPr lang="en-GB" baseline="0" dirty="0"/>
              <a:t> also </a:t>
            </a:r>
            <a:r>
              <a:rPr lang="mt-MT" baseline="0" dirty="0"/>
              <a:t>have a look at </a:t>
            </a:r>
            <a:r>
              <a:rPr lang="en-GB" baseline="0" dirty="0"/>
              <a:t>what </a:t>
            </a:r>
            <a:r>
              <a:rPr lang="mt-MT" baseline="0" dirty="0"/>
              <a:t>kind</a:t>
            </a:r>
            <a:r>
              <a:rPr lang="en-GB" baseline="0" dirty="0"/>
              <a:t> of information may constitute special categories of personal data. (This was known as sensitive personal data under DPA.)</a:t>
            </a:r>
          </a:p>
          <a:p>
            <a:endParaRPr lang="en-GB" baseline="0" dirty="0"/>
          </a:p>
          <a:p>
            <a:r>
              <a:rPr lang="en-GB" baseline="0" dirty="0"/>
              <a:t>[Point out that criminal convictions are not classed as special categories of personal data – but certain conditions still apply under Article 10.]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23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Certain conditions must be met before processing special categories of personal data (sensitive personal data). (Article 6 of the GDPR)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72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[Discuss with delegates]</a:t>
            </a:r>
          </a:p>
          <a:p>
            <a:r>
              <a:rPr lang="en-GB" b="1" dirty="0"/>
              <a:t>What</a:t>
            </a:r>
            <a:r>
              <a:rPr lang="en-GB" b="1" baseline="0" dirty="0"/>
              <a:t> rights do data subjects have?</a:t>
            </a:r>
          </a:p>
          <a:p>
            <a:endParaRPr lang="en-GB" baseline="0" dirty="0"/>
          </a:p>
          <a:p>
            <a:r>
              <a:rPr lang="en-GB" baseline="0" dirty="0"/>
              <a:t>Here are some examples.</a:t>
            </a:r>
          </a:p>
          <a:p>
            <a:endParaRPr lang="en-GB" baseline="0" dirty="0"/>
          </a:p>
          <a:p>
            <a:r>
              <a:rPr lang="en-GB" baseline="0" dirty="0"/>
              <a:t>[Give delegates time to review and discuss]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7EA21-A9C6-467C-AA16-794622602A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0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09" y="-101311"/>
            <a:ext cx="12552218" cy="7060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747165" y="613563"/>
            <a:ext cx="5073960" cy="1207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667" y="5267854"/>
            <a:ext cx="5073960" cy="1207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8" y="320839"/>
            <a:ext cx="2276412" cy="5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16522" y="6328900"/>
            <a:ext cx="5345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1F348-4BDE-E545-80A2-7562F7475C2A}" type="slidenum">
              <a:rPr lang="en-GB" sz="900" b="1" smtClean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9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  General Data Protection Regulation (GDPR)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12" y="5189826"/>
            <a:ext cx="4243003" cy="1285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16522" y="6328900"/>
            <a:ext cx="5345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1F348-4BDE-E545-80A2-7562F7475C2A}" type="slidenum">
              <a:rPr lang="en-GB" sz="900" b="1" smtClean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9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  General Data Protection Regulation (GDPR)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6522" y="336471"/>
            <a:ext cx="4243003" cy="1285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5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316522" y="6328900"/>
            <a:ext cx="5345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1F348-4BDE-E545-80A2-7562F7475C2A}" type="slidenum">
              <a:rPr lang="en-GB" sz="900" b="1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9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 General Data Protection Regulation (GDPR)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12" y="5189826"/>
            <a:ext cx="4243003" cy="128563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4260" y="2559658"/>
            <a:ext cx="6817334" cy="1381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GB" sz="5000" spc="-15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General Data Protection Regulation (GDPR)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8115" y="3861988"/>
            <a:ext cx="68173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50" dirty="0">
                <a:solidFill>
                  <a:srgbClr val="13E24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[Name] • [Date]</a:t>
            </a:r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96" y="451065"/>
            <a:ext cx="5208608" cy="5561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6620" y="641565"/>
            <a:ext cx="427898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Rights of individuals under GDPR: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2201411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0261" y="2584182"/>
            <a:ext cx="441773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The right to be informed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The right of access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The right to rectification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The right to erasure (“right to be forgotten”)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The right to restrict processing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The right to data portability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The right to object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Rights on automated decision making </a:t>
            </a:r>
            <a:b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and profiling</a:t>
            </a:r>
          </a:p>
        </p:txBody>
      </p:sp>
    </p:spTree>
    <p:extLst>
      <p:ext uri="{BB962C8B-B14F-4D97-AF65-F5344CB8AC3E}">
        <p14:creationId xmlns:p14="http://schemas.microsoft.com/office/powerpoint/2010/main" val="146930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552" y="622926"/>
            <a:ext cx="891584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200" spc="-15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When it goes wrong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1535162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0233" y="2315630"/>
            <a:ext cx="2441020" cy="1200662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TalkTalk</a:t>
            </a:r>
            <a:r>
              <a:rPr lang="en-US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fined £400k by ICO for cyber attack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6953" y="2315630"/>
            <a:ext cx="2318091" cy="1200662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1b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customer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accounts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hacked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,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admits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Yahoo</a:t>
            </a:r>
            <a:endParaRPr lang="fi-FI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0746" y="2303126"/>
            <a:ext cx="2277109" cy="1214355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Shop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owner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fined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for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using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instore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CCTV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without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registering</a:t>
            </a:r>
            <a:endParaRPr lang="de-DE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0233" y="3695619"/>
            <a:ext cx="2441020" cy="1329459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Social worker drives off with family court data on roof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6954" y="3695619"/>
            <a:ext cx="2318091" cy="1329459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Loan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company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fined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£70k for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spam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texts</a:t>
            </a:r>
            <a:endParaRPr lang="fi-FI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0746" y="3695619"/>
            <a:ext cx="2277109" cy="1329459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Insurance firm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fined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£150k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for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losing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60,000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customers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’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data</a:t>
            </a:r>
            <a:endParaRPr lang="de-DE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9819" y="1026886"/>
            <a:ext cx="3800082" cy="134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You make the call: Is it a breach?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57" y="2552988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7528" y="3012227"/>
            <a:ext cx="552595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3E248"/>
              </a:buClr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“She asked me to remove her information from our systems – but it’s required for regulatory reasons so I refused”</a:t>
            </a:r>
          </a:p>
          <a:p>
            <a:pPr>
              <a:spcAft>
                <a:spcPts val="600"/>
              </a:spcAft>
              <a:buClr>
                <a:srgbClr val="13E248"/>
              </a:buClr>
            </a:pPr>
            <a:endParaRPr lang="en-US" sz="1600" dirty="0">
              <a:solidFill>
                <a:srgbClr val="33353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spcAft>
                <a:spcPts val="600"/>
              </a:spcAft>
              <a:buClr>
                <a:srgbClr val="13E248"/>
              </a:buClr>
            </a:pPr>
            <a:r>
              <a:rPr lang="en-US" sz="24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Breach</a:t>
            </a:r>
          </a:p>
          <a:p>
            <a:pPr>
              <a:spcAft>
                <a:spcPts val="600"/>
              </a:spcAft>
              <a:buClr>
                <a:srgbClr val="13E248"/>
              </a:buClr>
            </a:pPr>
            <a:r>
              <a:rPr lang="en-US" sz="2400" b="1" dirty="0">
                <a:solidFill>
                  <a:srgbClr val="13E248"/>
                </a:solidFill>
                <a:latin typeface="Source Sans Pro" charset="0"/>
                <a:ea typeface="Source Sans Pro" charset="0"/>
                <a:cs typeface="Source Sans Pro" charset="0"/>
              </a:rPr>
              <a:t>No Breach </a:t>
            </a:r>
            <a:r>
              <a:rPr lang="en-GB" sz="2400" dirty="0">
                <a:solidFill>
                  <a:srgbClr val="13E248"/>
                </a:solidFill>
                <a:sym typeface="Wingdings"/>
              </a:rPr>
              <a:t> </a:t>
            </a:r>
            <a:r>
              <a:rPr lang="en-US" sz="2400" b="1" dirty="0">
                <a:solidFill>
                  <a:srgbClr val="13E248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  <a:r>
              <a:rPr lang="en-US" sz="1600" dirty="0">
                <a:solidFill>
                  <a:srgbClr val="13E248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5746"/>
            <a:ext cx="4220307" cy="50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75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9819" y="1026886"/>
            <a:ext cx="3800082" cy="134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You make the call: Is it a breach?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57" y="2552988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7528" y="3012227"/>
            <a:ext cx="552595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3E248"/>
              </a:buClr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“At first, he gave us his consent to use his data but then he changed his mind – I told him that it wasn’t allowed”</a:t>
            </a:r>
          </a:p>
          <a:p>
            <a:pPr>
              <a:spcAft>
                <a:spcPts val="600"/>
              </a:spcAft>
              <a:buClr>
                <a:srgbClr val="13E248"/>
              </a:buClr>
            </a:pPr>
            <a:endParaRPr lang="en-US" sz="1600" dirty="0">
              <a:solidFill>
                <a:srgbClr val="33353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spcAft>
                <a:spcPts val="600"/>
              </a:spcAft>
              <a:buClr>
                <a:srgbClr val="13E248"/>
              </a:buClr>
            </a:pPr>
            <a:r>
              <a:rPr lang="en-US" sz="2400" b="1" dirty="0">
                <a:solidFill>
                  <a:srgbClr val="13E248"/>
                </a:solidFill>
                <a:latin typeface="Source Sans Pro" charset="0"/>
                <a:ea typeface="Source Sans Pro" charset="0"/>
                <a:cs typeface="Source Sans Pro" charset="0"/>
              </a:rPr>
              <a:t>Breach </a:t>
            </a:r>
            <a:r>
              <a:rPr lang="en-GB" sz="2400" dirty="0">
                <a:solidFill>
                  <a:srgbClr val="13E248"/>
                </a:solidFill>
                <a:sym typeface="Wingdings"/>
              </a:rPr>
              <a:t> </a:t>
            </a:r>
            <a:r>
              <a:rPr lang="en-US" sz="2400" b="1" dirty="0">
                <a:solidFill>
                  <a:srgbClr val="13E248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  <a:p>
            <a:pPr lvl="0">
              <a:spcAft>
                <a:spcPts val="600"/>
              </a:spcAft>
              <a:buClr>
                <a:srgbClr val="13E248"/>
              </a:buClr>
            </a:pPr>
            <a:r>
              <a:rPr lang="en-US" sz="24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No Breach</a:t>
            </a:r>
            <a:r>
              <a:rPr lang="en-US" sz="1600" dirty="0">
                <a:solidFill>
                  <a:srgbClr val="13E248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5746"/>
            <a:ext cx="4220307" cy="506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6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9819" y="1026886"/>
            <a:ext cx="3800082" cy="134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You make the call: Is it a breach?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57" y="2552988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7528" y="3012227"/>
            <a:ext cx="552595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3E248"/>
              </a:buClr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“We assumed she gave us her consent because she placed an order with us and friended us on social media”</a:t>
            </a:r>
          </a:p>
          <a:p>
            <a:pPr>
              <a:spcAft>
                <a:spcPts val="600"/>
              </a:spcAft>
              <a:buClr>
                <a:srgbClr val="13E248"/>
              </a:buClr>
            </a:pPr>
            <a:endParaRPr lang="en-US" sz="1600" dirty="0">
              <a:solidFill>
                <a:srgbClr val="33353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spcAft>
                <a:spcPts val="600"/>
              </a:spcAft>
              <a:buClr>
                <a:srgbClr val="13E248"/>
              </a:buClr>
            </a:pPr>
            <a:r>
              <a:rPr lang="en-US" sz="2400" b="1" dirty="0">
                <a:solidFill>
                  <a:srgbClr val="13E248"/>
                </a:solidFill>
                <a:latin typeface="Source Sans Pro" charset="0"/>
                <a:ea typeface="Source Sans Pro" charset="0"/>
                <a:cs typeface="Source Sans Pro" charset="0"/>
              </a:rPr>
              <a:t>Breach </a:t>
            </a:r>
            <a:r>
              <a:rPr lang="en-GB" sz="2400" dirty="0">
                <a:solidFill>
                  <a:srgbClr val="13E248"/>
                </a:solidFill>
                <a:sym typeface="Wingdings"/>
              </a:rPr>
              <a:t> </a:t>
            </a:r>
            <a:r>
              <a:rPr lang="en-US" sz="2400" b="1" dirty="0">
                <a:solidFill>
                  <a:srgbClr val="13E248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  <a:p>
            <a:pPr lvl="0">
              <a:spcAft>
                <a:spcPts val="600"/>
              </a:spcAft>
              <a:buClr>
                <a:srgbClr val="13E248"/>
              </a:buClr>
            </a:pPr>
            <a:r>
              <a:rPr lang="en-US" sz="24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No Breach</a:t>
            </a:r>
            <a:r>
              <a:rPr lang="en-US" sz="1600" dirty="0">
                <a:solidFill>
                  <a:srgbClr val="13E248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5746"/>
            <a:ext cx="4220306" cy="506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552" y="622926"/>
            <a:ext cx="891584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200" spc="-15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Data breach notifications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1535162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2300" y="2063732"/>
            <a:ext cx="2970553" cy="992283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 data breach only occurs when data is lost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653" y="2063732"/>
            <a:ext cx="5464347" cy="992283"/>
          </a:xfrm>
          <a:prstGeom prst="homePlate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No. It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can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occur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if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data is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accessed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inappropriately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due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to a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lack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of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internal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controls</a:t>
            </a:r>
            <a:endParaRPr lang="fi-FI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2300" y="3334933"/>
            <a:ext cx="2970553" cy="998842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Breaches are only serious if data is actually taken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2300" y="4606997"/>
            <a:ext cx="2970553" cy="998842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Look at Yahoo – isn’t it best to keep quiet?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9653" y="3334933"/>
            <a:ext cx="5464347" cy="998842"/>
          </a:xfrm>
          <a:prstGeom prst="homePlate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No.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Unauthorised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access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,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disclosures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,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loss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,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destruction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, and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alteration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are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also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serious</a:t>
            </a:r>
            <a:endParaRPr lang="fi-FI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653" y="4606997"/>
            <a:ext cx="5464347" cy="998842"/>
          </a:xfrm>
          <a:prstGeom prst="homePlate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No.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Under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GDPR,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you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have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just 72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hours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to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notify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of data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breaches</a:t>
            </a:r>
            <a:endParaRPr lang="fi-FI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3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9818" y="1669432"/>
            <a:ext cx="6074169" cy="70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Fines under GDPR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57" y="2552988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7528" y="3012227"/>
            <a:ext cx="55259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13E248"/>
              </a:buClr>
              <a:buFont typeface="Arial" charset="0"/>
              <a:buChar char="•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Infringements of rights, basic principles and rules on international transfers:</a:t>
            </a:r>
          </a:p>
          <a:p>
            <a:pPr marL="742950" lvl="1" indent="-285750">
              <a:spcAft>
                <a:spcPts val="600"/>
              </a:spcAft>
              <a:buClr>
                <a:srgbClr val="13E248"/>
              </a:buClr>
              <a:buFont typeface="Wingdings" charset="2"/>
              <a:buChar char="Ø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4% of worldwide turnover or €20 million</a:t>
            </a:r>
          </a:p>
          <a:p>
            <a:pPr marL="285750" indent="-285750">
              <a:spcAft>
                <a:spcPts val="600"/>
              </a:spcAft>
              <a:buClr>
                <a:srgbClr val="13E248"/>
              </a:buClr>
              <a:buFont typeface="Arial" charset="0"/>
              <a:buChar char="•"/>
            </a:pPr>
            <a:endParaRPr lang="en-US" sz="1600" dirty="0">
              <a:solidFill>
                <a:srgbClr val="33353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285750" indent="-285750">
              <a:spcAft>
                <a:spcPts val="600"/>
              </a:spcAft>
              <a:buClr>
                <a:srgbClr val="13E248"/>
              </a:buClr>
              <a:buFont typeface="Arial" charset="0"/>
              <a:buChar char="•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Failure to notify of data breaches:</a:t>
            </a:r>
          </a:p>
          <a:p>
            <a:pPr marL="742950" lvl="1" indent="-285750">
              <a:spcAft>
                <a:spcPts val="600"/>
              </a:spcAft>
              <a:buClr>
                <a:srgbClr val="13E248"/>
              </a:buClr>
              <a:buFont typeface="Wingdings" charset="2"/>
              <a:buChar char="Ø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2% of worldwide turnover or €10 million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5746"/>
            <a:ext cx="4220307" cy="50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87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5585218" y="4470400"/>
            <a:ext cx="4828782" cy="30480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559818" y="1669432"/>
            <a:ext cx="6074169" cy="70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Scenario </a:t>
            </a:r>
            <a:r>
              <a:rPr lang="en-GB" sz="4000" b="1" spc="-15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57" y="2552988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7528" y="3012227"/>
            <a:ext cx="55259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13E248"/>
              </a:buClr>
            </a:pPr>
            <a:r>
              <a:rPr lang="en-US" sz="1600" b="1" dirty="0">
                <a:solidFill>
                  <a:srgbClr val="333538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What do you think?</a:t>
            </a:r>
            <a:endParaRPr lang="en-US" sz="1600" dirty="0">
              <a:solidFill>
                <a:srgbClr val="33353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spcAft>
                <a:spcPts val="1200"/>
              </a:spcAft>
              <a:buClr>
                <a:srgbClr val="13E248"/>
              </a:buClr>
              <a:buFont typeface="+mj-lt"/>
              <a:buAutoNum type="alphaLcParenR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Great – it looks like Jayne is on top of GDPR already</a:t>
            </a:r>
          </a:p>
          <a:p>
            <a:pPr marL="342900" indent="-342900">
              <a:spcAft>
                <a:spcPts val="1200"/>
              </a:spcAft>
              <a:buClr>
                <a:srgbClr val="13E248"/>
              </a:buClr>
              <a:buFont typeface="+mj-lt"/>
              <a:buAutoNum type="alphaLcParenR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Not bad – but Jayne can get consent verbally from customers too</a:t>
            </a:r>
          </a:p>
          <a:p>
            <a:pPr marL="342900" indent="-342900">
              <a:spcAft>
                <a:spcPts val="1200"/>
              </a:spcAft>
              <a:buClr>
                <a:srgbClr val="13E248"/>
              </a:buClr>
              <a:buFont typeface="+mj-lt"/>
              <a:buAutoNum type="alphaLcParenR"/>
            </a:pPr>
            <a:r>
              <a:rPr lang="en-US" sz="1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Poor – Jayne must ensure that consent is active</a:t>
            </a:r>
          </a:p>
          <a:p>
            <a:pPr marL="342900" indent="-342900">
              <a:spcAft>
                <a:spcPts val="1200"/>
              </a:spcAft>
              <a:buClr>
                <a:srgbClr val="13E248"/>
              </a:buClr>
              <a:buFont typeface="+mj-lt"/>
              <a:buAutoNum type="alphaLcParenR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Poor – consent is only required for children under 13 years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5746"/>
            <a:ext cx="4220307" cy="50690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14000" y="4328467"/>
            <a:ext cx="50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13E248"/>
                </a:solidFill>
                <a:sym typeface="Wingdings"/>
              </a:rPr>
              <a:t></a:t>
            </a:r>
            <a:endParaRPr lang="en-GB" sz="3200"/>
          </a:p>
        </p:txBody>
      </p:sp>
      <p:sp>
        <p:nvSpPr>
          <p:cNvPr id="12" name="Oval Callout 5"/>
          <p:cNvSpPr/>
          <p:nvPr/>
        </p:nvSpPr>
        <p:spPr>
          <a:xfrm>
            <a:off x="1884530" y="4470400"/>
            <a:ext cx="3351212" cy="1836000"/>
          </a:xfrm>
          <a:prstGeom prst="wedgeEllipseCallout">
            <a:avLst>
              <a:gd name="adj1" fmla="val -15393"/>
              <a:gd name="adj2" fmla="val -75468"/>
            </a:avLst>
          </a:prstGeom>
          <a:solidFill>
            <a:srgbClr val="00559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Source Sans Pro" charset="0"/>
                <a:ea typeface="Source Sans Pro" charset="0"/>
                <a:cs typeface="Source Sans Pro" charset="0"/>
              </a:rPr>
              <a:t>There’s a pre-checked box when customers place their order. It gives us consent for future marketing.</a:t>
            </a:r>
          </a:p>
        </p:txBody>
      </p:sp>
    </p:spTree>
    <p:extLst>
      <p:ext uri="{BB962C8B-B14F-4D97-AF65-F5344CB8AC3E}">
        <p14:creationId xmlns:p14="http://schemas.microsoft.com/office/powerpoint/2010/main" val="95612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5559818" y="4216400"/>
            <a:ext cx="5222482" cy="58420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559818" y="1669432"/>
            <a:ext cx="6074169" cy="70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Scenario </a:t>
            </a:r>
            <a:r>
              <a:rPr lang="en-GB" sz="4000" b="1" spc="-15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57" y="2552988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7528" y="3012227"/>
            <a:ext cx="61599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13E248"/>
              </a:buClr>
            </a:pPr>
            <a:r>
              <a:rPr lang="en-US" sz="1600" b="1" dirty="0">
                <a:solidFill>
                  <a:srgbClr val="333538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What do you think?</a:t>
            </a:r>
            <a:endParaRPr lang="en-US" sz="1600" dirty="0">
              <a:solidFill>
                <a:srgbClr val="33353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spcAft>
                <a:spcPts val="1200"/>
              </a:spcAft>
              <a:buClr>
                <a:srgbClr val="13E248"/>
              </a:buClr>
              <a:buFont typeface="+mj-lt"/>
              <a:buAutoNum type="alphaLcParenR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Excellent – it looks like Peter really knows his stuff</a:t>
            </a:r>
          </a:p>
          <a:p>
            <a:pPr marL="342900" indent="-342900">
              <a:spcAft>
                <a:spcPts val="1200"/>
              </a:spcAft>
              <a:buClr>
                <a:srgbClr val="13E248"/>
              </a:buClr>
              <a:buFont typeface="+mj-lt"/>
              <a:buAutoNum type="alphaLcParenR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Great – there are no restrictions on transfers outside the EU</a:t>
            </a:r>
          </a:p>
          <a:p>
            <a:pPr marL="342900" indent="-342900">
              <a:spcAft>
                <a:spcPts val="1200"/>
              </a:spcAft>
              <a:buClr>
                <a:srgbClr val="13E248"/>
              </a:buClr>
              <a:buFont typeface="+mj-lt"/>
              <a:buAutoNum type="alphaLcParenR"/>
            </a:pPr>
            <a:r>
              <a:rPr lang="en-US" sz="1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Not bad – but Peter must ensure there are adequate safeguards for EU data</a:t>
            </a:r>
          </a:p>
          <a:p>
            <a:pPr marL="342900" indent="-342900">
              <a:spcAft>
                <a:spcPts val="1200"/>
              </a:spcAft>
              <a:buClr>
                <a:srgbClr val="13E248"/>
              </a:buClr>
              <a:buFont typeface="+mj-lt"/>
              <a:buAutoNum type="alphaLcParenR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Poor – Peter must get consent from the supervisory authority first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5746"/>
            <a:ext cx="4220306" cy="50690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96130" y="4241800"/>
            <a:ext cx="50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13E248"/>
                </a:solidFill>
                <a:sym typeface="Wingdings"/>
              </a:rPr>
              <a:t></a:t>
            </a:r>
            <a:endParaRPr lang="en-GB" sz="3200"/>
          </a:p>
        </p:txBody>
      </p:sp>
      <p:sp>
        <p:nvSpPr>
          <p:cNvPr id="12" name="Oval Callout 5"/>
          <p:cNvSpPr/>
          <p:nvPr/>
        </p:nvSpPr>
        <p:spPr>
          <a:xfrm>
            <a:off x="230389" y="4279441"/>
            <a:ext cx="3351212" cy="1836000"/>
          </a:xfrm>
          <a:prstGeom prst="wedgeEllipseCallout">
            <a:avLst>
              <a:gd name="adj1" fmla="val 14205"/>
              <a:gd name="adj2" fmla="val -75468"/>
            </a:avLst>
          </a:prstGeom>
          <a:solidFill>
            <a:srgbClr val="00559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Source Sans Pro" charset="0"/>
                <a:ea typeface="Source Sans Pro" charset="0"/>
                <a:cs typeface="Source Sans Pro" charset="0"/>
              </a:rPr>
              <a:t>We’ve got a US firm helping us process customer data. It’s all big-data analytics wizardry.</a:t>
            </a:r>
          </a:p>
        </p:txBody>
      </p:sp>
    </p:spTree>
    <p:extLst>
      <p:ext uri="{BB962C8B-B14F-4D97-AF65-F5344CB8AC3E}">
        <p14:creationId xmlns:p14="http://schemas.microsoft.com/office/powerpoint/2010/main" val="642965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552" y="622926"/>
            <a:ext cx="6817334" cy="70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Our Data Protection Policy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1582315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179" y="2080727"/>
            <a:ext cx="8181108" cy="161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120"/>
              </a:lnSpc>
              <a:spcAft>
                <a:spcPts val="1200"/>
              </a:spcAft>
              <a:buClr>
                <a:srgbClr val="13E248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What personal data we use and how</a:t>
            </a:r>
          </a:p>
          <a:p>
            <a:pPr marL="342900" indent="-342900">
              <a:lnSpc>
                <a:spcPts val="2120"/>
              </a:lnSpc>
              <a:spcAft>
                <a:spcPts val="1200"/>
              </a:spcAft>
              <a:buClr>
                <a:srgbClr val="13E248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Our rules and procedures – creating, storing, sharing and disposing of personal data safely</a:t>
            </a:r>
          </a:p>
          <a:p>
            <a:pPr marL="342900" indent="-342900">
              <a:lnSpc>
                <a:spcPts val="2120"/>
              </a:lnSpc>
              <a:spcAft>
                <a:spcPts val="1200"/>
              </a:spcAft>
              <a:buClr>
                <a:srgbClr val="13E248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Identifying our Data Protection Officer and how to contact them</a:t>
            </a:r>
          </a:p>
          <a:p>
            <a:pPr marL="342900" indent="-342900">
              <a:lnSpc>
                <a:spcPts val="2120"/>
              </a:lnSpc>
              <a:spcAft>
                <a:spcPts val="1200"/>
              </a:spcAft>
              <a:buClr>
                <a:srgbClr val="13E248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Requiring everyone to read and implement our Data Protection Policy</a:t>
            </a:r>
          </a:p>
        </p:txBody>
      </p:sp>
    </p:spTree>
    <p:extLst>
      <p:ext uri="{BB962C8B-B14F-4D97-AF65-F5344CB8AC3E}">
        <p14:creationId xmlns:p14="http://schemas.microsoft.com/office/powerpoint/2010/main" val="197348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552" y="1257330"/>
            <a:ext cx="6817334" cy="70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Learning Objectives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30" y="483168"/>
            <a:ext cx="5175849" cy="5526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2229430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0262" y="2688669"/>
            <a:ext cx="6817334" cy="171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33538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What is personal data?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33538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What are the consequences?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33538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Data protection principles and rights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33538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Our company’s data protection policy </a:t>
            </a:r>
          </a:p>
        </p:txBody>
      </p:sp>
    </p:spTree>
    <p:extLst>
      <p:ext uri="{BB962C8B-B14F-4D97-AF65-F5344CB8AC3E}">
        <p14:creationId xmlns:p14="http://schemas.microsoft.com/office/powerpoint/2010/main" val="100261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552" y="622926"/>
            <a:ext cx="6817334" cy="70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1582315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179" y="2080727"/>
            <a:ext cx="8181108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120"/>
              </a:lnSpc>
              <a:spcAft>
                <a:spcPts val="1200"/>
              </a:spcAft>
              <a:buClr>
                <a:srgbClr val="13E248"/>
              </a:buClr>
              <a:buFont typeface="Wingdings" charset="2"/>
              <a:buChar char="ü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Read our Company's Data Protection Policy – make sure you understand the rules and why they're important</a:t>
            </a:r>
          </a:p>
          <a:p>
            <a:pPr marL="342900" indent="-342900">
              <a:lnSpc>
                <a:spcPts val="2120"/>
              </a:lnSpc>
              <a:spcAft>
                <a:spcPts val="1200"/>
              </a:spcAft>
              <a:buClr>
                <a:srgbClr val="13E248"/>
              </a:buClr>
              <a:buFont typeface="Wingdings" charset="2"/>
              <a:buChar char="ü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Follow our policies and rules whenever you use personal data – taking particular care to prevent </a:t>
            </a:r>
            <a:r>
              <a:rPr lang="en-US" sz="1600" dirty="0" err="1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unauthorised</a:t>
            </a: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 access, loss, theft or alteration</a:t>
            </a:r>
          </a:p>
          <a:p>
            <a:pPr marL="342900" indent="-342900">
              <a:lnSpc>
                <a:spcPts val="2120"/>
              </a:lnSpc>
              <a:spcAft>
                <a:spcPts val="1200"/>
              </a:spcAft>
              <a:buClr>
                <a:srgbClr val="13E248"/>
              </a:buClr>
              <a:buFont typeface="Wingdings" charset="2"/>
              <a:buChar char="ü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Speak out promptly if you accidentally lose, delete or transfer personal data to someone else – our firm has just 72 hours to report it</a:t>
            </a:r>
          </a:p>
          <a:p>
            <a:pPr marL="342900" indent="-342900">
              <a:lnSpc>
                <a:spcPts val="2120"/>
              </a:lnSpc>
              <a:spcAft>
                <a:spcPts val="1200"/>
              </a:spcAft>
              <a:buClr>
                <a:srgbClr val="13E248"/>
              </a:buClr>
              <a:buFont typeface="Wingdings" charset="2"/>
              <a:buChar char="ü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Talk to your manager or our Data Protection Officer if you have any questions or concerns</a:t>
            </a:r>
          </a:p>
        </p:txBody>
      </p:sp>
    </p:spTree>
    <p:extLst>
      <p:ext uri="{BB962C8B-B14F-4D97-AF65-F5344CB8AC3E}">
        <p14:creationId xmlns:p14="http://schemas.microsoft.com/office/powerpoint/2010/main" val="1273038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552" y="622926"/>
            <a:ext cx="6817334" cy="70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Don’t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1582315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179" y="2080727"/>
            <a:ext cx="7143021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120"/>
              </a:lnSpc>
              <a:spcAft>
                <a:spcPts val="1200"/>
              </a:spcAft>
              <a:buClr>
                <a:srgbClr val="FF0000"/>
              </a:buClr>
              <a:buFont typeface=".AppleSystemUIFont" charset="-120"/>
              <a:buChar char="x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Keep using customers’ personal data for marketing if they ask you to stop</a:t>
            </a:r>
          </a:p>
          <a:p>
            <a:pPr marL="342900" indent="-342900">
              <a:lnSpc>
                <a:spcPts val="2120"/>
              </a:lnSpc>
              <a:spcAft>
                <a:spcPts val="1200"/>
              </a:spcAft>
              <a:buClr>
                <a:srgbClr val="FF0000"/>
              </a:buClr>
              <a:buFont typeface=".AppleSystemUIFont" charset="-120"/>
              <a:buChar char="x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Transfer personal data outside the EU without ensuring there are adequate protections in place</a:t>
            </a:r>
          </a:p>
          <a:p>
            <a:pPr marL="342900" indent="-342900">
              <a:lnSpc>
                <a:spcPts val="2120"/>
              </a:lnSpc>
              <a:spcAft>
                <a:spcPts val="1200"/>
              </a:spcAft>
              <a:buClr>
                <a:srgbClr val="FF0000"/>
              </a:buClr>
              <a:buFont typeface=".AppleSystemUIFont" charset="-120"/>
              <a:buChar char="x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Leave personal data lying around on a desk or unattended onscreen</a:t>
            </a:r>
          </a:p>
          <a:p>
            <a:pPr marL="342900" indent="-342900">
              <a:lnSpc>
                <a:spcPts val="2120"/>
              </a:lnSpc>
              <a:spcAft>
                <a:spcPts val="1200"/>
              </a:spcAft>
              <a:buClr>
                <a:srgbClr val="FF0000"/>
              </a:buClr>
              <a:buFont typeface=".AppleSystemUIFont" charset="-120"/>
              <a:buChar char="x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Collect or use children’s personal data without getting parental consent first</a:t>
            </a:r>
          </a:p>
        </p:txBody>
      </p:sp>
    </p:spTree>
    <p:extLst>
      <p:ext uri="{BB962C8B-B14F-4D97-AF65-F5344CB8AC3E}">
        <p14:creationId xmlns:p14="http://schemas.microsoft.com/office/powerpoint/2010/main" val="1092030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4378" y="2721114"/>
            <a:ext cx="681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17" y="3680503"/>
            <a:ext cx="1358692" cy="1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43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143" y="1745423"/>
            <a:ext cx="681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Next steps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82" y="2704812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9647" y="3225385"/>
            <a:ext cx="570385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  <a:spcAft>
                <a:spcPts val="1200"/>
              </a:spcAft>
              <a:buClr>
                <a:srgbClr val="13E248"/>
              </a:buClr>
            </a:pPr>
            <a:r>
              <a:rPr lang="en-US" sz="1600" b="1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Call _______ on _______ if you need information or guidance</a:t>
            </a:r>
          </a:p>
          <a:p>
            <a:pPr>
              <a:lnSpc>
                <a:spcPts val="2120"/>
              </a:lnSpc>
              <a:spcAft>
                <a:spcPts val="1200"/>
              </a:spcAft>
              <a:buClr>
                <a:srgbClr val="13E248"/>
              </a:buClr>
            </a:pPr>
            <a:r>
              <a:rPr lang="en-US" sz="1600" b="1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Call _______ on _______ if you need to raise concerns</a:t>
            </a:r>
          </a:p>
          <a:p>
            <a:pPr>
              <a:lnSpc>
                <a:spcPts val="2120"/>
              </a:lnSpc>
              <a:spcAft>
                <a:spcPts val="1200"/>
              </a:spcAft>
              <a:buClr>
                <a:srgbClr val="13E248"/>
              </a:buClr>
            </a:pPr>
            <a:r>
              <a:rPr lang="en-US" sz="160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Access self-study courses on our e-learning portal for further training [or optionally – Complete your mandatory training on our corporate e-learning portal]</a:t>
            </a:r>
          </a:p>
          <a:p>
            <a:pPr>
              <a:lnSpc>
                <a:spcPts val="2120"/>
              </a:lnSpc>
              <a:spcAft>
                <a:spcPts val="1200"/>
              </a:spcAft>
              <a:buClr>
                <a:srgbClr val="13E248"/>
              </a:buClr>
            </a:pPr>
            <a:endParaRPr lang="en-US" sz="1600" b="1" dirty="0">
              <a:solidFill>
                <a:srgbClr val="00559A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9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552" y="622926"/>
            <a:ext cx="681733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200" spc="-15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What’s changing?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1535162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7691" y="2063305"/>
            <a:ext cx="2953634" cy="619704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sp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Data Protection Act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4715" y="2810029"/>
            <a:ext cx="2804890" cy="917658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sp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General Data Protection Regulation (GDPR)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8180" y="5509810"/>
            <a:ext cx="8147471" cy="36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0"/>
              </a:lnSpc>
              <a:spcAft>
                <a:spcPts val="1200"/>
              </a:spcAft>
              <a:buClr>
                <a:srgbClr val="13E248"/>
              </a:buClr>
            </a:pPr>
            <a:r>
              <a:rPr lang="en-US" sz="28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GDPR applies from 25 May 2018 – are you ready?</a:t>
            </a:r>
          </a:p>
        </p:txBody>
      </p:sp>
      <p:sp>
        <p:nvSpPr>
          <p:cNvPr id="7" name="Bent Arrow 6"/>
          <p:cNvSpPr/>
          <p:nvPr/>
        </p:nvSpPr>
        <p:spPr>
          <a:xfrm rot="10800000" flipH="1">
            <a:off x="2771011" y="2897611"/>
            <a:ext cx="1476817" cy="466133"/>
          </a:xfrm>
          <a:prstGeom prst="bentArrow">
            <a:avLst/>
          </a:prstGeom>
          <a:solidFill>
            <a:srgbClr val="13E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1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646" y="679198"/>
            <a:ext cx="6074169" cy="70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What is personal data?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85" y="1606578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7356" y="2065817"/>
            <a:ext cx="552595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13E248"/>
              </a:buClr>
              <a:buFont typeface="Arial" charset="0"/>
              <a:buChar char="•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“... information relating to a living individual who can be identified from that data...”</a:t>
            </a:r>
          </a:p>
          <a:p>
            <a:pPr marL="285750" indent="-285750">
              <a:spcAft>
                <a:spcPts val="600"/>
              </a:spcAft>
              <a:buClr>
                <a:srgbClr val="13E248"/>
              </a:buClr>
              <a:buFont typeface="Arial" charset="0"/>
              <a:buChar char="•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“…it may include expressions of opinion…”</a:t>
            </a:r>
          </a:p>
          <a:p>
            <a:pPr marL="285750" indent="-285750">
              <a:spcAft>
                <a:spcPts val="600"/>
              </a:spcAft>
              <a:buClr>
                <a:srgbClr val="13E248"/>
              </a:buClr>
              <a:buFont typeface="Arial" charset="0"/>
              <a:buChar char="•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“…held in manual or electronic systems…”</a:t>
            </a:r>
          </a:p>
          <a:p>
            <a:pPr marL="285750" indent="-285750">
              <a:spcAft>
                <a:spcPts val="600"/>
              </a:spcAft>
              <a:buClr>
                <a:srgbClr val="13E248"/>
              </a:buClr>
              <a:buFont typeface="Arial" charset="0"/>
              <a:buChar char="•"/>
            </a:pPr>
            <a:r>
              <a:rPr lang="en-US" sz="1600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ICO guidance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5746"/>
            <a:ext cx="3331821" cy="50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5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552" y="622926"/>
            <a:ext cx="681733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200" spc="-15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What constitutes personal data?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1535162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7245" y="2419820"/>
            <a:ext cx="2441020" cy="992283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Our company’s </a:t>
            </a:r>
            <a:r>
              <a:rPr lang="en-US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annual report</a:t>
            </a:r>
            <a:endParaRPr lang="en-US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6552" y="2419820"/>
            <a:ext cx="2549900" cy="992283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Your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salary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details</a:t>
            </a:r>
            <a:endParaRPr lang="fi-FI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0235" y="2408504"/>
            <a:ext cx="2277109" cy="1003599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Your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medical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information</a:t>
            </a:r>
            <a:endParaRPr lang="de-DE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7245" y="3582385"/>
            <a:ext cx="2441020" cy="1098726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Your name and date of birth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36553" y="3582385"/>
            <a:ext cx="2549900" cy="1098726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Your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anonymous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response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to a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survey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question</a:t>
            </a:r>
            <a:endParaRPr lang="fi-FI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0235" y="3582385"/>
            <a:ext cx="2277109" cy="1098726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Your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photo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or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image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on a CCTV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camera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4293259" y="3037099"/>
            <a:ext cx="342052" cy="3420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57036" y="3039935"/>
            <a:ext cx="609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NO</a:t>
            </a:r>
            <a:endParaRPr lang="en-GB" sz="16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08633" y="3037099"/>
            <a:ext cx="342052" cy="342052"/>
          </a:xfrm>
          <a:prstGeom prst="ellipse">
            <a:avLst/>
          </a:prstGeom>
          <a:solidFill>
            <a:srgbClr val="13E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872410" y="3062420"/>
            <a:ext cx="60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YES</a:t>
            </a:r>
            <a:endParaRPr lang="en-GB" sz="1400" b="1" dirty="0">
              <a:solidFill>
                <a:srgbClr val="00559A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65800" y="3037099"/>
            <a:ext cx="342052" cy="342052"/>
          </a:xfrm>
          <a:prstGeom prst="ellipse">
            <a:avLst/>
          </a:prstGeom>
          <a:solidFill>
            <a:srgbClr val="13E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9329577" y="3062420"/>
            <a:ext cx="60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YES</a:t>
            </a:r>
            <a:endParaRPr lang="en-GB" sz="1600" b="1" dirty="0">
              <a:solidFill>
                <a:srgbClr val="00559A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82626" y="4306380"/>
            <a:ext cx="342052" cy="342052"/>
          </a:xfrm>
          <a:prstGeom prst="ellipse">
            <a:avLst/>
          </a:prstGeom>
          <a:solidFill>
            <a:srgbClr val="13E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146403" y="4331701"/>
            <a:ext cx="60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YES</a:t>
            </a:r>
            <a:endParaRPr lang="en-GB" sz="1600" b="1" dirty="0">
              <a:solidFill>
                <a:srgbClr val="00559A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08633" y="4306380"/>
            <a:ext cx="342052" cy="3420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872410" y="4309216"/>
            <a:ext cx="609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NO</a:t>
            </a:r>
            <a:endParaRPr lang="en-GB" sz="16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465800" y="4306380"/>
            <a:ext cx="342052" cy="342052"/>
          </a:xfrm>
          <a:prstGeom prst="ellipse">
            <a:avLst/>
          </a:prstGeom>
          <a:solidFill>
            <a:srgbClr val="13E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9329577" y="4331701"/>
            <a:ext cx="60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YES</a:t>
            </a:r>
            <a:endParaRPr lang="en-GB" sz="1600" b="1" dirty="0">
              <a:solidFill>
                <a:srgbClr val="00559A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2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552" y="622926"/>
            <a:ext cx="6817334" cy="70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What is personal data under GDPR?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1548946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0261" y="2008185"/>
            <a:ext cx="756733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  <a:spcAft>
                <a:spcPts val="1200"/>
              </a:spcAft>
            </a:pPr>
            <a:r>
              <a:rPr lang="en-US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“...IP addresses...”</a:t>
            </a:r>
          </a:p>
          <a:p>
            <a:pPr>
              <a:lnSpc>
                <a:spcPts val="2560"/>
              </a:lnSpc>
              <a:spcAft>
                <a:spcPts val="1200"/>
              </a:spcAft>
            </a:pPr>
            <a:r>
              <a:rPr lang="en-US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“…automated personal data and data held in manual systems…”</a:t>
            </a:r>
          </a:p>
          <a:p>
            <a:pPr>
              <a:lnSpc>
                <a:spcPts val="2560"/>
              </a:lnSpc>
              <a:spcAft>
                <a:spcPts val="1200"/>
              </a:spcAft>
            </a:pPr>
            <a:r>
              <a:rPr lang="en-US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“…key-coded (</a:t>
            </a:r>
            <a:r>
              <a:rPr lang="en-US" dirty="0" err="1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pseudonymised</a:t>
            </a:r>
            <a:r>
              <a:rPr lang="en-US" dirty="0">
                <a:solidFill>
                  <a:srgbClr val="333538"/>
                </a:solidFill>
                <a:latin typeface="Source Sans Pro" charset="0"/>
                <a:ea typeface="Source Sans Pro" charset="0"/>
                <a:cs typeface="Source Sans Pro" charset="0"/>
              </a:rPr>
              <a:t>) personal data…”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1588" y="3740563"/>
            <a:ext cx="2953634" cy="829421"/>
          </a:xfrm>
          <a:prstGeom prst="round2DiagRect">
            <a:avLst/>
          </a:prstGeom>
          <a:solidFill>
            <a:srgbClr val="00559A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Sensitive personal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930" y="3761829"/>
            <a:ext cx="2804890" cy="829421"/>
          </a:xfrm>
          <a:prstGeom prst="round2DiagRect">
            <a:avLst/>
          </a:prstGeom>
          <a:solidFill>
            <a:srgbClr val="00559A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Special categories of personal data (Article 9)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4225222" y="3972691"/>
            <a:ext cx="609600" cy="382400"/>
          </a:xfrm>
          <a:prstGeom prst="stripedRightArrow">
            <a:avLst>
              <a:gd name="adj1" fmla="val 44439"/>
              <a:gd name="adj2" fmla="val 50000"/>
            </a:avLst>
          </a:prstGeom>
          <a:solidFill>
            <a:srgbClr val="13E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4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552" y="622926"/>
            <a:ext cx="891584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200" spc="-15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Special categories of personal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1535162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0233" y="2419820"/>
            <a:ext cx="2441020" cy="992283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Your name and date of birth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6953" y="2419820"/>
            <a:ext cx="2318091" cy="992283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Racial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or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ethnic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origin</a:t>
            </a:r>
            <a:endParaRPr lang="fi-FI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0746" y="2408504"/>
            <a:ext cx="2277109" cy="1003599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Genetic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data</a:t>
            </a:r>
            <a:endParaRPr lang="de-DE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0233" y="3582385"/>
            <a:ext cx="2441020" cy="1098726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Religious or political beliefs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6954" y="3582385"/>
            <a:ext cx="2318091" cy="1098726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Data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concerning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sex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life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or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sexual</a:t>
            </a:r>
            <a:r>
              <a:rPr lang="fi-FI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fi-FI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orientation</a:t>
            </a:r>
            <a:endParaRPr lang="fi-FI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0746" y="3582385"/>
            <a:ext cx="2277109" cy="1098726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Biometric</a:t>
            </a:r>
            <a:r>
              <a:rPr lang="de-DE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de-DE" dirty="0" err="1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data</a:t>
            </a:r>
            <a:endParaRPr lang="de-DE" dirty="0">
              <a:solidFill>
                <a:srgbClr val="00559A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86247" y="3037099"/>
            <a:ext cx="342052" cy="3420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0024" y="3039935"/>
            <a:ext cx="609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NO</a:t>
            </a:r>
            <a:endParaRPr lang="en-GB" sz="16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69144" y="3037099"/>
            <a:ext cx="342052" cy="342052"/>
          </a:xfrm>
          <a:prstGeom prst="ellipse">
            <a:avLst/>
          </a:prstGeom>
          <a:solidFill>
            <a:srgbClr val="13E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732921" y="3062420"/>
            <a:ext cx="60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YES</a:t>
            </a:r>
            <a:endParaRPr lang="en-GB" sz="1400" b="1" dirty="0">
              <a:solidFill>
                <a:srgbClr val="00559A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326311" y="3037099"/>
            <a:ext cx="342052" cy="342052"/>
          </a:xfrm>
          <a:prstGeom prst="ellipse">
            <a:avLst/>
          </a:prstGeom>
          <a:solidFill>
            <a:srgbClr val="13E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9190088" y="3062420"/>
            <a:ext cx="60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YES</a:t>
            </a:r>
            <a:endParaRPr lang="en-GB" sz="1600" b="1" dirty="0">
              <a:solidFill>
                <a:srgbClr val="00559A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75614" y="4306380"/>
            <a:ext cx="342052" cy="342052"/>
          </a:xfrm>
          <a:prstGeom prst="ellipse">
            <a:avLst/>
          </a:prstGeom>
          <a:solidFill>
            <a:srgbClr val="13E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239391" y="4331701"/>
            <a:ext cx="60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YES</a:t>
            </a:r>
            <a:endParaRPr lang="en-GB" sz="1600" b="1" dirty="0">
              <a:solidFill>
                <a:srgbClr val="00559A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869144" y="4306380"/>
            <a:ext cx="342052" cy="342052"/>
          </a:xfrm>
          <a:prstGeom prst="ellipse">
            <a:avLst/>
          </a:prstGeom>
          <a:solidFill>
            <a:srgbClr val="13E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9326311" y="4306380"/>
            <a:ext cx="342052" cy="342052"/>
          </a:xfrm>
          <a:prstGeom prst="ellipse">
            <a:avLst/>
          </a:prstGeom>
          <a:solidFill>
            <a:srgbClr val="13E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9190088" y="4331701"/>
            <a:ext cx="60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YES</a:t>
            </a:r>
            <a:endParaRPr lang="en-GB" sz="1600" b="1" dirty="0">
              <a:solidFill>
                <a:srgbClr val="00559A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921" y="4319080"/>
            <a:ext cx="60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YES</a:t>
            </a:r>
            <a:endParaRPr lang="en-GB" sz="1400" b="1" dirty="0">
              <a:solidFill>
                <a:srgbClr val="00559A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0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96" y="451065"/>
            <a:ext cx="5208608" cy="5561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6620" y="641565"/>
            <a:ext cx="6817334" cy="70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000" spc="-150" dirty="0">
                <a:solidFill>
                  <a:srgbClr val="00559A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Lawful processing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1502911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0261" y="1885682"/>
            <a:ext cx="4519339" cy="398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6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Explicit consent of the data subject</a:t>
            </a:r>
          </a:p>
          <a:p>
            <a:pPr marL="342900" indent="-342900">
              <a:lnSpc>
                <a:spcPts val="256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Necessary for the performance of a contract</a:t>
            </a:r>
          </a:p>
          <a:p>
            <a:pPr marL="342900" indent="-342900">
              <a:lnSpc>
                <a:spcPts val="256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Necessary for legal or judicial reasons</a:t>
            </a:r>
          </a:p>
          <a:p>
            <a:pPr marL="342900" indent="-342900">
              <a:lnSpc>
                <a:spcPts val="256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Necessary to protect the data subject’s </a:t>
            </a:r>
            <a:b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best interests</a:t>
            </a:r>
          </a:p>
          <a:p>
            <a:pPr marL="342900" indent="-342900">
              <a:lnSpc>
                <a:spcPts val="256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Necessary to perform a task carried out in the public interest</a:t>
            </a:r>
          </a:p>
          <a:p>
            <a:pPr marL="342900" indent="-342900">
              <a:lnSpc>
                <a:spcPts val="256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559A"/>
                </a:solidFill>
                <a:latin typeface="Source Sans Pro" charset="0"/>
                <a:ea typeface="Source Sans Pro" charset="0"/>
                <a:cs typeface="Source Sans Pro" charset="0"/>
              </a:rPr>
              <a:t>Necessary for legitimate interests</a:t>
            </a:r>
          </a:p>
          <a:p>
            <a:pPr marL="342900" indent="-342900">
              <a:lnSpc>
                <a:spcPts val="2560"/>
              </a:lnSpc>
              <a:spcAft>
                <a:spcPts val="1200"/>
              </a:spcAft>
              <a:buFont typeface="+mj-lt"/>
              <a:buAutoNum type="arabicPeriod"/>
            </a:pPr>
            <a:endParaRPr lang="en-US" sz="1600" dirty="0">
              <a:solidFill>
                <a:srgbClr val="00559A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8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552" y="622926"/>
            <a:ext cx="891584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GB" sz="4200" spc="-15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What rights do data subjects have?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1535162"/>
            <a:ext cx="1358692" cy="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7691" y="1940478"/>
            <a:ext cx="2441020" cy="1488522"/>
          </a:xfrm>
          <a:prstGeom prst="wedgeRoundRectCallout">
            <a:avLst>
              <a:gd name="adj1" fmla="val -21354"/>
              <a:gd name="adj2" fmla="val 78285"/>
              <a:gd name="adj3" fmla="val 16667"/>
            </a:avLst>
          </a:prstGeom>
          <a:solidFill>
            <a:srgbClr val="00B0F0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 don’t want to receive your marketing letters and promotions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12491" y="1940478"/>
            <a:ext cx="2441020" cy="1488522"/>
          </a:xfrm>
          <a:prstGeom prst="wedgeRoundRectCallout">
            <a:avLst>
              <a:gd name="adj1" fmla="val -21354"/>
              <a:gd name="adj2" fmla="val 78285"/>
              <a:gd name="adj3" fmla="val 16667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 want to be able to take my data and reuse it on other platforms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57290" y="1940478"/>
            <a:ext cx="3101109" cy="1488522"/>
          </a:xfrm>
          <a:prstGeom prst="wedgeRoundRectCallout">
            <a:avLst>
              <a:gd name="adj1" fmla="val -21354"/>
              <a:gd name="adj2" fmla="val 78285"/>
              <a:gd name="adj3" fmla="val 16667"/>
            </a:avLst>
          </a:prstGeom>
          <a:solidFill>
            <a:srgbClr val="13E248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Did I agree to that? I didn’t see a privacy notice on your website when I typed in my details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1190" y="3646725"/>
            <a:ext cx="2097781" cy="1118349"/>
          </a:xfrm>
          <a:prstGeom prst="wedgeRoundRectCallout">
            <a:avLst>
              <a:gd name="adj1" fmla="val 20678"/>
              <a:gd name="adj2" fmla="val -76143"/>
              <a:gd name="adj3" fmla="val 16667"/>
            </a:avLst>
          </a:prstGeom>
          <a:solidFill>
            <a:srgbClr val="13E248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Does the right to be forgotten apply to me?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45990" y="3646725"/>
            <a:ext cx="2193632" cy="1118349"/>
          </a:xfrm>
          <a:prstGeom prst="wedgeRoundRectCallout">
            <a:avLst>
              <a:gd name="adj1" fmla="val 20678"/>
              <a:gd name="adj2" fmla="val -76143"/>
              <a:gd name="adj3" fmla="val 16667"/>
            </a:avLst>
          </a:prstGeom>
          <a:solidFill>
            <a:srgbClr val="00B0F0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 want to have any errors corrected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05800" y="3646725"/>
            <a:ext cx="3039160" cy="1118349"/>
          </a:xfrm>
          <a:prstGeom prst="wedgeRoundRectCallout">
            <a:avLst>
              <a:gd name="adj1" fmla="val 20678"/>
              <a:gd name="adj2" fmla="val -76143"/>
              <a:gd name="adj3" fmla="val 16667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 want to find out what data you have about me and how you’re using it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63700" y="4681179"/>
            <a:ext cx="4546600" cy="1385321"/>
          </a:xfrm>
          <a:custGeom>
            <a:avLst/>
            <a:gdLst>
              <a:gd name="connsiteX0" fmla="*/ 0 w 4546600"/>
              <a:gd name="connsiteY0" fmla="*/ 186395 h 1118349"/>
              <a:gd name="connsiteX1" fmla="*/ 186395 w 4546600"/>
              <a:gd name="connsiteY1" fmla="*/ 0 h 1118349"/>
              <a:gd name="connsiteX2" fmla="*/ 2652183 w 4546600"/>
              <a:gd name="connsiteY2" fmla="*/ 0 h 1118349"/>
              <a:gd name="connsiteX3" fmla="*/ 3238861 w 4546600"/>
              <a:gd name="connsiteY3" fmla="*/ -266972 h 1118349"/>
              <a:gd name="connsiteX4" fmla="*/ 3788833 w 4546600"/>
              <a:gd name="connsiteY4" fmla="*/ 0 h 1118349"/>
              <a:gd name="connsiteX5" fmla="*/ 4360205 w 4546600"/>
              <a:gd name="connsiteY5" fmla="*/ 0 h 1118349"/>
              <a:gd name="connsiteX6" fmla="*/ 4546600 w 4546600"/>
              <a:gd name="connsiteY6" fmla="*/ 186395 h 1118349"/>
              <a:gd name="connsiteX7" fmla="*/ 4546600 w 4546600"/>
              <a:gd name="connsiteY7" fmla="*/ 186392 h 1118349"/>
              <a:gd name="connsiteX8" fmla="*/ 4546600 w 4546600"/>
              <a:gd name="connsiteY8" fmla="*/ 186392 h 1118349"/>
              <a:gd name="connsiteX9" fmla="*/ 4546600 w 4546600"/>
              <a:gd name="connsiteY9" fmla="*/ 465979 h 1118349"/>
              <a:gd name="connsiteX10" fmla="*/ 4546600 w 4546600"/>
              <a:gd name="connsiteY10" fmla="*/ 931954 h 1118349"/>
              <a:gd name="connsiteX11" fmla="*/ 4360205 w 4546600"/>
              <a:gd name="connsiteY11" fmla="*/ 1118349 h 1118349"/>
              <a:gd name="connsiteX12" fmla="*/ 3788833 w 4546600"/>
              <a:gd name="connsiteY12" fmla="*/ 1118349 h 1118349"/>
              <a:gd name="connsiteX13" fmla="*/ 2652183 w 4546600"/>
              <a:gd name="connsiteY13" fmla="*/ 1118349 h 1118349"/>
              <a:gd name="connsiteX14" fmla="*/ 2652183 w 4546600"/>
              <a:gd name="connsiteY14" fmla="*/ 1118349 h 1118349"/>
              <a:gd name="connsiteX15" fmla="*/ 186395 w 4546600"/>
              <a:gd name="connsiteY15" fmla="*/ 1118349 h 1118349"/>
              <a:gd name="connsiteX16" fmla="*/ 0 w 4546600"/>
              <a:gd name="connsiteY16" fmla="*/ 931954 h 1118349"/>
              <a:gd name="connsiteX17" fmla="*/ 0 w 4546600"/>
              <a:gd name="connsiteY17" fmla="*/ 465979 h 1118349"/>
              <a:gd name="connsiteX18" fmla="*/ 0 w 4546600"/>
              <a:gd name="connsiteY18" fmla="*/ 186392 h 1118349"/>
              <a:gd name="connsiteX19" fmla="*/ 0 w 4546600"/>
              <a:gd name="connsiteY19" fmla="*/ 186392 h 1118349"/>
              <a:gd name="connsiteX20" fmla="*/ 0 w 4546600"/>
              <a:gd name="connsiteY20" fmla="*/ 186395 h 1118349"/>
              <a:gd name="connsiteX0" fmla="*/ 0 w 4546600"/>
              <a:gd name="connsiteY0" fmla="*/ 453367 h 1385321"/>
              <a:gd name="connsiteX1" fmla="*/ 186395 w 4546600"/>
              <a:gd name="connsiteY1" fmla="*/ 266972 h 1385321"/>
              <a:gd name="connsiteX2" fmla="*/ 2893483 w 4546600"/>
              <a:gd name="connsiteY2" fmla="*/ 266972 h 1385321"/>
              <a:gd name="connsiteX3" fmla="*/ 3238861 w 4546600"/>
              <a:gd name="connsiteY3" fmla="*/ 0 h 1385321"/>
              <a:gd name="connsiteX4" fmla="*/ 3788833 w 4546600"/>
              <a:gd name="connsiteY4" fmla="*/ 266972 h 1385321"/>
              <a:gd name="connsiteX5" fmla="*/ 4360205 w 4546600"/>
              <a:gd name="connsiteY5" fmla="*/ 266972 h 1385321"/>
              <a:gd name="connsiteX6" fmla="*/ 4546600 w 4546600"/>
              <a:gd name="connsiteY6" fmla="*/ 453367 h 1385321"/>
              <a:gd name="connsiteX7" fmla="*/ 4546600 w 4546600"/>
              <a:gd name="connsiteY7" fmla="*/ 453364 h 1385321"/>
              <a:gd name="connsiteX8" fmla="*/ 4546600 w 4546600"/>
              <a:gd name="connsiteY8" fmla="*/ 453364 h 1385321"/>
              <a:gd name="connsiteX9" fmla="*/ 4546600 w 4546600"/>
              <a:gd name="connsiteY9" fmla="*/ 732951 h 1385321"/>
              <a:gd name="connsiteX10" fmla="*/ 4546600 w 4546600"/>
              <a:gd name="connsiteY10" fmla="*/ 1198926 h 1385321"/>
              <a:gd name="connsiteX11" fmla="*/ 4360205 w 4546600"/>
              <a:gd name="connsiteY11" fmla="*/ 1385321 h 1385321"/>
              <a:gd name="connsiteX12" fmla="*/ 3788833 w 4546600"/>
              <a:gd name="connsiteY12" fmla="*/ 1385321 h 1385321"/>
              <a:gd name="connsiteX13" fmla="*/ 2652183 w 4546600"/>
              <a:gd name="connsiteY13" fmla="*/ 1385321 h 1385321"/>
              <a:gd name="connsiteX14" fmla="*/ 2652183 w 4546600"/>
              <a:gd name="connsiteY14" fmla="*/ 1385321 h 1385321"/>
              <a:gd name="connsiteX15" fmla="*/ 186395 w 4546600"/>
              <a:gd name="connsiteY15" fmla="*/ 1385321 h 1385321"/>
              <a:gd name="connsiteX16" fmla="*/ 0 w 4546600"/>
              <a:gd name="connsiteY16" fmla="*/ 1198926 h 1385321"/>
              <a:gd name="connsiteX17" fmla="*/ 0 w 4546600"/>
              <a:gd name="connsiteY17" fmla="*/ 732951 h 1385321"/>
              <a:gd name="connsiteX18" fmla="*/ 0 w 4546600"/>
              <a:gd name="connsiteY18" fmla="*/ 453364 h 1385321"/>
              <a:gd name="connsiteX19" fmla="*/ 0 w 4546600"/>
              <a:gd name="connsiteY19" fmla="*/ 453364 h 1385321"/>
              <a:gd name="connsiteX20" fmla="*/ 0 w 4546600"/>
              <a:gd name="connsiteY20" fmla="*/ 453367 h 1385321"/>
              <a:gd name="connsiteX0" fmla="*/ 0 w 4546600"/>
              <a:gd name="connsiteY0" fmla="*/ 453367 h 1385321"/>
              <a:gd name="connsiteX1" fmla="*/ 186395 w 4546600"/>
              <a:gd name="connsiteY1" fmla="*/ 266972 h 1385321"/>
              <a:gd name="connsiteX2" fmla="*/ 2893483 w 4546600"/>
              <a:gd name="connsiteY2" fmla="*/ 266972 h 1385321"/>
              <a:gd name="connsiteX3" fmla="*/ 3238861 w 4546600"/>
              <a:gd name="connsiteY3" fmla="*/ 0 h 1385321"/>
              <a:gd name="connsiteX4" fmla="*/ 3555227 w 4546600"/>
              <a:gd name="connsiteY4" fmla="*/ 266972 h 1385321"/>
              <a:gd name="connsiteX5" fmla="*/ 4360205 w 4546600"/>
              <a:gd name="connsiteY5" fmla="*/ 266972 h 1385321"/>
              <a:gd name="connsiteX6" fmla="*/ 4546600 w 4546600"/>
              <a:gd name="connsiteY6" fmla="*/ 453367 h 1385321"/>
              <a:gd name="connsiteX7" fmla="*/ 4546600 w 4546600"/>
              <a:gd name="connsiteY7" fmla="*/ 453364 h 1385321"/>
              <a:gd name="connsiteX8" fmla="*/ 4546600 w 4546600"/>
              <a:gd name="connsiteY8" fmla="*/ 453364 h 1385321"/>
              <a:gd name="connsiteX9" fmla="*/ 4546600 w 4546600"/>
              <a:gd name="connsiteY9" fmla="*/ 732951 h 1385321"/>
              <a:gd name="connsiteX10" fmla="*/ 4546600 w 4546600"/>
              <a:gd name="connsiteY10" fmla="*/ 1198926 h 1385321"/>
              <a:gd name="connsiteX11" fmla="*/ 4360205 w 4546600"/>
              <a:gd name="connsiteY11" fmla="*/ 1385321 h 1385321"/>
              <a:gd name="connsiteX12" fmla="*/ 3788833 w 4546600"/>
              <a:gd name="connsiteY12" fmla="*/ 1385321 h 1385321"/>
              <a:gd name="connsiteX13" fmla="*/ 2652183 w 4546600"/>
              <a:gd name="connsiteY13" fmla="*/ 1385321 h 1385321"/>
              <a:gd name="connsiteX14" fmla="*/ 2652183 w 4546600"/>
              <a:gd name="connsiteY14" fmla="*/ 1385321 h 1385321"/>
              <a:gd name="connsiteX15" fmla="*/ 186395 w 4546600"/>
              <a:gd name="connsiteY15" fmla="*/ 1385321 h 1385321"/>
              <a:gd name="connsiteX16" fmla="*/ 0 w 4546600"/>
              <a:gd name="connsiteY16" fmla="*/ 1198926 h 1385321"/>
              <a:gd name="connsiteX17" fmla="*/ 0 w 4546600"/>
              <a:gd name="connsiteY17" fmla="*/ 732951 h 1385321"/>
              <a:gd name="connsiteX18" fmla="*/ 0 w 4546600"/>
              <a:gd name="connsiteY18" fmla="*/ 453364 h 1385321"/>
              <a:gd name="connsiteX19" fmla="*/ 0 w 4546600"/>
              <a:gd name="connsiteY19" fmla="*/ 453364 h 1385321"/>
              <a:gd name="connsiteX20" fmla="*/ 0 w 4546600"/>
              <a:gd name="connsiteY20" fmla="*/ 453367 h 138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46600" h="1385321">
                <a:moveTo>
                  <a:pt x="0" y="453367"/>
                </a:moveTo>
                <a:cubicBezTo>
                  <a:pt x="0" y="350424"/>
                  <a:pt x="83452" y="266972"/>
                  <a:pt x="186395" y="266972"/>
                </a:cubicBezTo>
                <a:lnTo>
                  <a:pt x="2893483" y="266972"/>
                </a:lnTo>
                <a:lnTo>
                  <a:pt x="3238861" y="0"/>
                </a:lnTo>
                <a:lnTo>
                  <a:pt x="3555227" y="266972"/>
                </a:lnTo>
                <a:lnTo>
                  <a:pt x="4360205" y="266972"/>
                </a:lnTo>
                <a:cubicBezTo>
                  <a:pt x="4463148" y="266972"/>
                  <a:pt x="4546600" y="350424"/>
                  <a:pt x="4546600" y="453367"/>
                </a:cubicBezTo>
                <a:lnTo>
                  <a:pt x="4546600" y="453364"/>
                </a:lnTo>
                <a:lnTo>
                  <a:pt x="4546600" y="453364"/>
                </a:lnTo>
                <a:lnTo>
                  <a:pt x="4546600" y="732951"/>
                </a:lnTo>
                <a:lnTo>
                  <a:pt x="4546600" y="1198926"/>
                </a:lnTo>
                <a:cubicBezTo>
                  <a:pt x="4546600" y="1301869"/>
                  <a:pt x="4463148" y="1385321"/>
                  <a:pt x="4360205" y="1385321"/>
                </a:cubicBezTo>
                <a:lnTo>
                  <a:pt x="3788833" y="1385321"/>
                </a:lnTo>
                <a:lnTo>
                  <a:pt x="2652183" y="1385321"/>
                </a:lnTo>
                <a:lnTo>
                  <a:pt x="2652183" y="1385321"/>
                </a:lnTo>
                <a:lnTo>
                  <a:pt x="186395" y="1385321"/>
                </a:lnTo>
                <a:cubicBezTo>
                  <a:pt x="83452" y="1385321"/>
                  <a:pt x="0" y="1301869"/>
                  <a:pt x="0" y="1198926"/>
                </a:cubicBezTo>
                <a:lnTo>
                  <a:pt x="0" y="732951"/>
                </a:lnTo>
                <a:lnTo>
                  <a:pt x="0" y="453364"/>
                </a:lnTo>
                <a:lnTo>
                  <a:pt x="0" y="453364"/>
                </a:lnTo>
                <a:lnTo>
                  <a:pt x="0" y="45336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ctr">
              <a:lnSpc>
                <a:spcPts val="2080"/>
              </a:lnSpc>
            </a:pPr>
            <a:r>
              <a:rPr lang="en-US" dirty="0">
                <a:solidFill>
                  <a:srgbClr val="00559A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Please stop using my data until you’ve checked there is a legitimate purpose</a:t>
            </a:r>
          </a:p>
        </p:txBody>
      </p:sp>
    </p:spTree>
    <p:extLst>
      <p:ext uri="{BB962C8B-B14F-4D97-AF65-F5344CB8AC3E}">
        <p14:creationId xmlns:p14="http://schemas.microsoft.com/office/powerpoint/2010/main" val="1210975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2462</Words>
  <Application>Microsoft Office PowerPoint</Application>
  <PresentationFormat>Widescreen</PresentationFormat>
  <Paragraphs>308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.AppleSystemUIFont</vt:lpstr>
      <vt:lpstr>Arial</vt:lpstr>
      <vt:lpstr>Calibri</vt:lpstr>
      <vt:lpstr>Source Sans Pro</vt:lpstr>
      <vt:lpstr>Source Sans Pro Light</vt:lpstr>
      <vt:lpstr>Source Sans Pro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 Quarmby</dc:creator>
  <cp:lastModifiedBy>Justyna</cp:lastModifiedBy>
  <cp:revision>38</cp:revision>
  <dcterms:created xsi:type="dcterms:W3CDTF">2018-10-25T14:40:07Z</dcterms:created>
  <dcterms:modified xsi:type="dcterms:W3CDTF">2018-12-04T14:02:54Z</dcterms:modified>
</cp:coreProperties>
</file>