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C9CDA-7B27-4484-9892-BF17DFB28D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810E2B4-DD43-4484-B72D-A2EEB43B2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B3CD5CF-2D5C-4BFD-8CAF-0FF97E1749CE}"/>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5" name="Marcador de pie de página 4">
            <a:extLst>
              <a:ext uri="{FF2B5EF4-FFF2-40B4-BE49-F238E27FC236}">
                <a16:creationId xmlns:a16="http://schemas.microsoft.com/office/drawing/2014/main" id="{B9D979B9-E184-481D-8619-51C9409D2C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4BCE52-F514-4943-92A3-045147577683}"/>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200756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3D5C5-25B7-4DD0-BF99-346A203E01D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2AC217-1C77-499D-B5D1-12221C924B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45A7DF-FE06-4164-9ED0-241CCFAAF9C4}"/>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5" name="Marcador de pie de página 4">
            <a:extLst>
              <a:ext uri="{FF2B5EF4-FFF2-40B4-BE49-F238E27FC236}">
                <a16:creationId xmlns:a16="http://schemas.microsoft.com/office/drawing/2014/main" id="{4B7CDB78-11C6-48F4-86F4-CE67F357703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E8CC56-2752-4F14-B5EC-028C022770F4}"/>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8033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FC07FB-9DD3-48DE-BD37-D21EB9DAD4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76EB08-74C6-495A-BF70-81F97066CC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5C01F4-0CDF-43FB-8903-BBEDCC1E094B}"/>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5" name="Marcador de pie de página 4">
            <a:extLst>
              <a:ext uri="{FF2B5EF4-FFF2-40B4-BE49-F238E27FC236}">
                <a16:creationId xmlns:a16="http://schemas.microsoft.com/office/drawing/2014/main" id="{AD81829F-17DA-4BF6-ACE5-7D8A8FEF22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DFEA86-439A-4FDC-A63E-04831DC7F378}"/>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349028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B14BB-A483-4D5E-B095-D59D216840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FD372-8E30-42D9-B856-9A5D4364BC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76A0A8-00C0-4207-B274-BA0413A9D98C}"/>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5" name="Marcador de pie de página 4">
            <a:extLst>
              <a:ext uri="{FF2B5EF4-FFF2-40B4-BE49-F238E27FC236}">
                <a16:creationId xmlns:a16="http://schemas.microsoft.com/office/drawing/2014/main" id="{C08290AC-AB98-4873-9A3F-2D9B9719CF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982955-5604-4EB9-9B33-124BE3217682}"/>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106856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0DEFC-D59B-4664-9B01-36873A92C3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05CE12-30C2-413B-8656-CF1769E276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814B185-58D2-4600-AB98-FE626318AA38}"/>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5" name="Marcador de pie de página 4">
            <a:extLst>
              <a:ext uri="{FF2B5EF4-FFF2-40B4-BE49-F238E27FC236}">
                <a16:creationId xmlns:a16="http://schemas.microsoft.com/office/drawing/2014/main" id="{6938596A-6CD8-4941-95E7-B292F81D0F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2077B5-D9AE-42B1-807B-5A13A435E837}"/>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70416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FFEED-2EC6-4D48-8021-522B91AC095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FDCBB-5B29-42E7-853B-9913DCBC1A0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E6D56E-86C8-4F8A-B0B3-3505D82C75A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3A278F-99CD-401D-8CD7-43205A2EDA87}"/>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6" name="Marcador de pie de página 5">
            <a:extLst>
              <a:ext uri="{FF2B5EF4-FFF2-40B4-BE49-F238E27FC236}">
                <a16:creationId xmlns:a16="http://schemas.microsoft.com/office/drawing/2014/main" id="{7ED5F6B7-761C-4C14-83C5-701FE025FA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2DAE8EB-BC7E-485C-9EBC-54091094EC96}"/>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123024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80028-43DE-4B1C-AC79-F607C79223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E60CA4-8622-4065-889B-648831663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74BE134-4DFE-4DFF-99BE-C815F8F2DCD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891F128-0F01-4BCB-8775-B1A89C507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9BEEF4-8C3C-4602-9E97-C14F44F7C5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4504662-97D3-4761-A3AC-4314ACDE0C1A}"/>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8" name="Marcador de pie de página 7">
            <a:extLst>
              <a:ext uri="{FF2B5EF4-FFF2-40B4-BE49-F238E27FC236}">
                <a16:creationId xmlns:a16="http://schemas.microsoft.com/office/drawing/2014/main" id="{D6F62098-D4C9-43DD-8FDA-3410AD1324B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FA4ED-E931-4817-B5DF-F14D9DCFFE57}"/>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296408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3E807-F7CC-4B4C-B6CF-A79CFBB6CA4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E748506-1DE3-4E92-B404-2164A81F4930}"/>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4" name="Marcador de pie de página 3">
            <a:extLst>
              <a:ext uri="{FF2B5EF4-FFF2-40B4-BE49-F238E27FC236}">
                <a16:creationId xmlns:a16="http://schemas.microsoft.com/office/drawing/2014/main" id="{015DC921-AFC9-41AA-AD1F-A5BF8DDC575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3DBE784-21DB-407E-A6ED-BB031AEAD2B1}"/>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139201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100E72-495B-475E-A45B-00453B176E58}"/>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3" name="Marcador de pie de página 2">
            <a:extLst>
              <a:ext uri="{FF2B5EF4-FFF2-40B4-BE49-F238E27FC236}">
                <a16:creationId xmlns:a16="http://schemas.microsoft.com/office/drawing/2014/main" id="{6DA6FA0F-62FC-4CCC-B228-F9F8E00462B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C98E33D-2B4E-4289-B681-C6B2512B75A4}"/>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296690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52303-9DD6-4859-884D-C7BC339D7A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21773C-1F27-47D0-AF79-0A02DFA73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5A9DA15-9847-4E49-B74F-D85DEFCCD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F818C0-449B-49E5-9E4B-4E8D0EB1745A}"/>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6" name="Marcador de pie de página 5">
            <a:extLst>
              <a:ext uri="{FF2B5EF4-FFF2-40B4-BE49-F238E27FC236}">
                <a16:creationId xmlns:a16="http://schemas.microsoft.com/office/drawing/2014/main" id="{511F84D4-8136-427C-B295-1004CD3E8E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808B84B-D556-46B7-B115-125B9D28B4DC}"/>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238113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14D0F-563D-4652-9233-2217B35CA3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709EFA4-4BA8-45E3-BFE7-5E7BA2738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89A7E6-75D8-431F-9947-EEAFE666D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5CE421-4D1B-46D3-A515-2C9258F3A7FA}"/>
              </a:ext>
            </a:extLst>
          </p:cNvPr>
          <p:cNvSpPr>
            <a:spLocks noGrp="1"/>
          </p:cNvSpPr>
          <p:nvPr>
            <p:ph type="dt" sz="half" idx="10"/>
          </p:nvPr>
        </p:nvSpPr>
        <p:spPr/>
        <p:txBody>
          <a:bodyPr/>
          <a:lstStyle/>
          <a:p>
            <a:fld id="{CD8FDF85-42A6-436F-A7ED-08D8856ADFCE}" type="datetimeFigureOut">
              <a:rPr lang="es-ES" smtClean="0"/>
              <a:t>03/09/2019</a:t>
            </a:fld>
            <a:endParaRPr lang="es-ES"/>
          </a:p>
        </p:txBody>
      </p:sp>
      <p:sp>
        <p:nvSpPr>
          <p:cNvPr id="6" name="Marcador de pie de página 5">
            <a:extLst>
              <a:ext uri="{FF2B5EF4-FFF2-40B4-BE49-F238E27FC236}">
                <a16:creationId xmlns:a16="http://schemas.microsoft.com/office/drawing/2014/main" id="{0BB434AE-C449-499E-927C-A030831E64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247BBD-E3C9-4DE4-ABB3-8E86ABC6ADDF}"/>
              </a:ext>
            </a:extLst>
          </p:cNvPr>
          <p:cNvSpPr>
            <a:spLocks noGrp="1"/>
          </p:cNvSpPr>
          <p:nvPr>
            <p:ph type="sldNum" sz="quarter" idx="12"/>
          </p:nvPr>
        </p:nvSpPr>
        <p:spPr/>
        <p:txBody>
          <a:bodyPr/>
          <a:lstStyle/>
          <a:p>
            <a:fld id="{1DD51CAB-5757-4ABB-B3FE-3C72226ACACC}" type="slidenum">
              <a:rPr lang="es-ES" smtClean="0"/>
              <a:t>‹Nº›</a:t>
            </a:fld>
            <a:endParaRPr lang="es-ES"/>
          </a:p>
        </p:txBody>
      </p:sp>
    </p:spTree>
    <p:extLst>
      <p:ext uri="{BB962C8B-B14F-4D97-AF65-F5344CB8AC3E}">
        <p14:creationId xmlns:p14="http://schemas.microsoft.com/office/powerpoint/2010/main" val="29916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AA6506A-F4BB-4EDC-96AE-67CA37126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943B0-9E9C-4709-98D4-69F745155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2DCD66-B068-4045-9996-DB2AF4808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FDF85-42A6-436F-A7ED-08D8856ADFCE}" type="datetimeFigureOut">
              <a:rPr lang="es-ES" smtClean="0"/>
              <a:t>03/09/2019</a:t>
            </a:fld>
            <a:endParaRPr lang="es-ES"/>
          </a:p>
        </p:txBody>
      </p:sp>
      <p:sp>
        <p:nvSpPr>
          <p:cNvPr id="5" name="Marcador de pie de página 4">
            <a:extLst>
              <a:ext uri="{FF2B5EF4-FFF2-40B4-BE49-F238E27FC236}">
                <a16:creationId xmlns:a16="http://schemas.microsoft.com/office/drawing/2014/main" id="{D2BB36D5-C756-4BE3-B536-682A662DD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F804F8A-ED24-4B3E-BEC6-5C97C71E4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1CAB-5757-4ABB-B3FE-3C72226ACACC}" type="slidenum">
              <a:rPr lang="es-ES" smtClean="0"/>
              <a:t>‹Nº›</a:t>
            </a:fld>
            <a:endParaRPr lang="es-ES"/>
          </a:p>
        </p:txBody>
      </p:sp>
    </p:spTree>
    <p:extLst>
      <p:ext uri="{BB962C8B-B14F-4D97-AF65-F5344CB8AC3E}">
        <p14:creationId xmlns:p14="http://schemas.microsoft.com/office/powerpoint/2010/main" val="301619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ulpomatic.com/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pulpomatic.com/e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pulpomatic.com/e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pulpomatic.com/e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blog.pulpomatic.com/blog/que-pautas-debo-seguir-para-crear-un-plan-de-mantenimiento-preventivo-%C3%B3ptimo"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ulpomatic.com/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ulpomatic.com/e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Planeaci&#243;n%20de%20Mantenimientos%20Preventivos%20B&#225;sicos.xlsx" TargetMode="External"/><Relationship Id="rId5" Type="http://schemas.openxmlformats.org/officeDocument/2006/relationships/hyperlink" Target="http://blog.pulpomatic.com/blog/los-3-secretos-de-tener-una-bit%C3%A1cora-de-mantenimientos"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pulpomatic.com/e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pulpomatic.com/es/"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ulpomatic.com/es/solicita-una-demo/?ref=inicio"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suelo, interior, mesa, tijeras&#10;&#10;Descripción generada automáticamente">
            <a:extLst>
              <a:ext uri="{FF2B5EF4-FFF2-40B4-BE49-F238E27FC236}">
                <a16:creationId xmlns:a16="http://schemas.microsoft.com/office/drawing/2014/main" id="{6537ED89-8079-4F71-91EE-3B9AC2B3477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9972" b="3120"/>
          <a:stretch/>
        </p:blipFill>
        <p:spPr>
          <a:xfrm>
            <a:off x="0" y="1263"/>
            <a:ext cx="12192000" cy="6856737"/>
          </a:xfrm>
          <a:prstGeom prst="rect">
            <a:avLst/>
          </a:prstGeom>
        </p:spPr>
      </p:pic>
      <p:pic>
        <p:nvPicPr>
          <p:cNvPr id="6" name="Imagen 5" descr="Imagen que contiene electrónica&#10;&#10;Descripción generada automáticamente">
            <a:extLst>
              <a:ext uri="{FF2B5EF4-FFF2-40B4-BE49-F238E27FC236}">
                <a16:creationId xmlns:a16="http://schemas.microsoft.com/office/drawing/2014/main" id="{E87C2950-C9FA-477E-8718-03CA52091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754" y="-35401"/>
            <a:ext cx="3612757" cy="6389462"/>
          </a:xfrm>
          <a:prstGeom prst="rect">
            <a:avLst/>
          </a:prstGeom>
        </p:spPr>
      </p:pic>
      <p:pic>
        <p:nvPicPr>
          <p:cNvPr id="7" name="Imagen 6">
            <a:extLst>
              <a:ext uri="{FF2B5EF4-FFF2-40B4-BE49-F238E27FC236}">
                <a16:creationId xmlns:a16="http://schemas.microsoft.com/office/drawing/2014/main" id="{BA5B0A58-2FEB-4FE9-B942-28EC056CAC35}"/>
              </a:ext>
            </a:extLst>
          </p:cNvPr>
          <p:cNvPicPr>
            <a:picLocks noChangeAspect="1"/>
          </p:cNvPicPr>
          <p:nvPr/>
        </p:nvPicPr>
        <p:blipFill rotWithShape="1">
          <a:blip r:embed="rId4"/>
          <a:srcRect l="74532" t="34159" r="18320" b="53960"/>
          <a:stretch/>
        </p:blipFill>
        <p:spPr>
          <a:xfrm>
            <a:off x="7076498" y="2034817"/>
            <a:ext cx="2513414" cy="2249025"/>
          </a:xfrm>
          <a:prstGeom prst="rect">
            <a:avLst/>
          </a:prstGeom>
        </p:spPr>
      </p:pic>
      <p:sp>
        <p:nvSpPr>
          <p:cNvPr id="8" name="Rectángulo 7">
            <a:extLst>
              <a:ext uri="{FF2B5EF4-FFF2-40B4-BE49-F238E27FC236}">
                <a16:creationId xmlns:a16="http://schemas.microsoft.com/office/drawing/2014/main" id="{40E14798-6E2D-4524-86E4-0E59C1479BA1}"/>
              </a:ext>
            </a:extLst>
          </p:cNvPr>
          <p:cNvSpPr/>
          <p:nvPr/>
        </p:nvSpPr>
        <p:spPr>
          <a:xfrm>
            <a:off x="7076498" y="1006099"/>
            <a:ext cx="2513414" cy="11177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06F5C78-FBE0-44A9-829E-FA582FBF7FC5}"/>
              </a:ext>
            </a:extLst>
          </p:cNvPr>
          <p:cNvSpPr/>
          <p:nvPr/>
        </p:nvSpPr>
        <p:spPr>
          <a:xfrm>
            <a:off x="7080139" y="4194853"/>
            <a:ext cx="2509774" cy="11177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hlinkClick r:id="rId5"/>
            <a:extLst>
              <a:ext uri="{FF2B5EF4-FFF2-40B4-BE49-F238E27FC236}">
                <a16:creationId xmlns:a16="http://schemas.microsoft.com/office/drawing/2014/main" id="{5862E68B-5697-4E95-AF26-0A811F006D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
        <p:nvSpPr>
          <p:cNvPr id="12" name="CuadroTexto 11">
            <a:extLst>
              <a:ext uri="{FF2B5EF4-FFF2-40B4-BE49-F238E27FC236}">
                <a16:creationId xmlns:a16="http://schemas.microsoft.com/office/drawing/2014/main" id="{FB3C6E82-C811-4A0B-944F-58BA58036FAE}"/>
              </a:ext>
            </a:extLst>
          </p:cNvPr>
          <p:cNvSpPr txBox="1"/>
          <p:nvPr/>
        </p:nvSpPr>
        <p:spPr>
          <a:xfrm>
            <a:off x="126607" y="6382199"/>
            <a:ext cx="1069144" cy="369332"/>
          </a:xfrm>
          <a:prstGeom prst="rect">
            <a:avLst/>
          </a:prstGeom>
          <a:noFill/>
        </p:spPr>
        <p:txBody>
          <a:bodyPr wrap="square" rtlCol="0">
            <a:spAutoFit/>
          </a:bodyPr>
          <a:lstStyle/>
          <a:p>
            <a:r>
              <a:rPr lang="es-ES" b="1" dirty="0">
                <a:solidFill>
                  <a:schemeClr val="bg1"/>
                </a:solidFill>
                <a:latin typeface="Berlin Sans FB Demi" panose="020E0802020502020306" pitchFamily="34" charset="0"/>
              </a:rPr>
              <a:t>EBOOK</a:t>
            </a:r>
          </a:p>
        </p:txBody>
      </p:sp>
      <p:sp>
        <p:nvSpPr>
          <p:cNvPr id="13" name="CuadroTexto 12">
            <a:extLst>
              <a:ext uri="{FF2B5EF4-FFF2-40B4-BE49-F238E27FC236}">
                <a16:creationId xmlns:a16="http://schemas.microsoft.com/office/drawing/2014/main" id="{7158397B-0548-464E-AAD8-2B2D7DF3D167}"/>
              </a:ext>
            </a:extLst>
          </p:cNvPr>
          <p:cNvSpPr txBox="1"/>
          <p:nvPr/>
        </p:nvSpPr>
        <p:spPr>
          <a:xfrm>
            <a:off x="281544" y="36605"/>
            <a:ext cx="5992838" cy="1938992"/>
          </a:xfrm>
          <a:prstGeom prst="rect">
            <a:avLst/>
          </a:prstGeom>
          <a:noFill/>
        </p:spPr>
        <p:txBody>
          <a:bodyPr wrap="square" rtlCol="0">
            <a:spAutoFit/>
          </a:bodyPr>
          <a:lstStyle/>
          <a:p>
            <a:r>
              <a:rPr lang="es-ES" sz="4000" b="1" dirty="0">
                <a:solidFill>
                  <a:schemeClr val="accent4"/>
                </a:solidFill>
                <a:latin typeface="Berlin Sans FB Demi" panose="020E0802020502020306" pitchFamily="34" charset="0"/>
              </a:rPr>
              <a:t>Ventajas de tener una bitácora de mantenimientos</a:t>
            </a:r>
          </a:p>
        </p:txBody>
      </p:sp>
    </p:spTree>
    <p:extLst>
      <p:ext uri="{BB962C8B-B14F-4D97-AF65-F5344CB8AC3E}">
        <p14:creationId xmlns:p14="http://schemas.microsoft.com/office/powerpoint/2010/main" val="228921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8FC2648-920A-4C02-8E00-DB248BC5128F}"/>
              </a:ext>
            </a:extLst>
          </p:cNvPr>
          <p:cNvPicPr>
            <a:picLocks noChangeAspect="1"/>
          </p:cNvPicPr>
          <p:nvPr/>
        </p:nvPicPr>
        <p:blipFill rotWithShape="1">
          <a:blip r:embed="rId2"/>
          <a:srcRect t="16158"/>
          <a:stretch/>
        </p:blipFill>
        <p:spPr>
          <a:xfrm>
            <a:off x="0" y="-55247"/>
            <a:ext cx="12192000" cy="6913247"/>
          </a:xfrm>
          <a:prstGeom prst="rect">
            <a:avLst/>
          </a:prstGeom>
        </p:spPr>
      </p:pic>
      <p:pic>
        <p:nvPicPr>
          <p:cNvPr id="6" name="Imagen 5">
            <a:hlinkClick r:id="rId3"/>
            <a:extLst>
              <a:ext uri="{FF2B5EF4-FFF2-40B4-BE49-F238E27FC236}">
                <a16:creationId xmlns:a16="http://schemas.microsoft.com/office/drawing/2014/main" id="{18B61424-F45C-407C-A617-C8F31AB13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272" y="177857"/>
            <a:ext cx="1730566" cy="518521"/>
          </a:xfrm>
          <a:prstGeom prst="rect">
            <a:avLst/>
          </a:prstGeom>
        </p:spPr>
      </p:pic>
      <p:sp>
        <p:nvSpPr>
          <p:cNvPr id="7" name="CuadroTexto 6">
            <a:extLst>
              <a:ext uri="{FF2B5EF4-FFF2-40B4-BE49-F238E27FC236}">
                <a16:creationId xmlns:a16="http://schemas.microsoft.com/office/drawing/2014/main" id="{0497A463-0B38-41F7-B9B5-3712F2D40102}"/>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sp>
        <p:nvSpPr>
          <p:cNvPr id="8" name="CuadroTexto 7">
            <a:extLst>
              <a:ext uri="{FF2B5EF4-FFF2-40B4-BE49-F238E27FC236}">
                <a16:creationId xmlns:a16="http://schemas.microsoft.com/office/drawing/2014/main" id="{2730414E-9B49-4955-941D-1E720D8C461E}"/>
              </a:ext>
            </a:extLst>
          </p:cNvPr>
          <p:cNvSpPr txBox="1"/>
          <p:nvPr/>
        </p:nvSpPr>
        <p:spPr>
          <a:xfrm>
            <a:off x="5448563" y="1415768"/>
            <a:ext cx="5992838" cy="1938992"/>
          </a:xfrm>
          <a:prstGeom prst="rect">
            <a:avLst/>
          </a:prstGeom>
          <a:noFill/>
        </p:spPr>
        <p:txBody>
          <a:bodyPr wrap="square" rtlCol="0">
            <a:spAutoFit/>
          </a:bodyPr>
          <a:lstStyle/>
          <a:p>
            <a:r>
              <a:rPr lang="es-ES" sz="4000" b="1" dirty="0">
                <a:latin typeface="Berlin Sans FB Demi" panose="020E0802020502020306" pitchFamily="34" charset="0"/>
              </a:rPr>
              <a:t>El mantenimiento puede marcar </a:t>
            </a:r>
            <a:r>
              <a:rPr lang="es-ES" sz="4000" b="1" dirty="0">
                <a:solidFill>
                  <a:schemeClr val="bg1"/>
                </a:solidFill>
                <a:latin typeface="Berlin Sans FB Demi" panose="020E0802020502020306" pitchFamily="34" charset="0"/>
              </a:rPr>
              <a:t>la diferencia…</a:t>
            </a:r>
          </a:p>
          <a:p>
            <a:endParaRPr lang="es-ES" sz="4000" b="1" dirty="0">
              <a:solidFill>
                <a:schemeClr val="bg1"/>
              </a:solidFill>
              <a:latin typeface="Berlin Sans FB Demi" panose="020E0802020502020306" pitchFamily="34" charset="0"/>
            </a:endParaRPr>
          </a:p>
        </p:txBody>
      </p:sp>
      <p:sp>
        <p:nvSpPr>
          <p:cNvPr id="2" name="Rectángulo 1">
            <a:extLst>
              <a:ext uri="{FF2B5EF4-FFF2-40B4-BE49-F238E27FC236}">
                <a16:creationId xmlns:a16="http://schemas.microsoft.com/office/drawing/2014/main" id="{B063235F-1488-45D7-B752-36224C262D6E}"/>
              </a:ext>
            </a:extLst>
          </p:cNvPr>
          <p:cNvSpPr/>
          <p:nvPr/>
        </p:nvSpPr>
        <p:spPr>
          <a:xfrm>
            <a:off x="5448563" y="2693490"/>
            <a:ext cx="5741951" cy="707886"/>
          </a:xfrm>
          <a:prstGeom prst="rect">
            <a:avLst/>
          </a:prstGeom>
        </p:spPr>
        <p:txBody>
          <a:bodyPr wrap="square">
            <a:spAutoFit/>
          </a:bodyPr>
          <a:lstStyle/>
          <a:p>
            <a:r>
              <a:rPr lang="es-ES" sz="4000" b="1" dirty="0">
                <a:latin typeface="Berlin Sans FB Demi" panose="020E0802020502020306" pitchFamily="34" charset="0"/>
                <a:ea typeface="Times New Roman" panose="02020603050405020304" pitchFamily="18" charset="0"/>
              </a:rPr>
              <a:t>pero es algo necesario.</a:t>
            </a:r>
            <a:endParaRPr lang="es-ES" sz="4000" dirty="0"/>
          </a:p>
        </p:txBody>
      </p:sp>
    </p:spTree>
    <p:extLst>
      <p:ext uri="{BB962C8B-B14F-4D97-AF65-F5344CB8AC3E}">
        <p14:creationId xmlns:p14="http://schemas.microsoft.com/office/powerpoint/2010/main" val="168788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7347EDE-D370-47F8-AC25-61F5B9BD4A81}"/>
              </a:ext>
            </a:extLst>
          </p:cNvPr>
          <p:cNvSpPr txBox="1"/>
          <p:nvPr/>
        </p:nvSpPr>
        <p:spPr>
          <a:xfrm>
            <a:off x="246743" y="828895"/>
            <a:ext cx="6110514" cy="1077218"/>
          </a:xfrm>
          <a:prstGeom prst="rect">
            <a:avLst/>
          </a:prstGeom>
          <a:noFill/>
        </p:spPr>
        <p:txBody>
          <a:bodyPr wrap="square" rtlCol="0">
            <a:spAutoFit/>
          </a:bodyPr>
          <a:lstStyle/>
          <a:p>
            <a:r>
              <a:rPr lang="es-ES" sz="3200" b="1" dirty="0">
                <a:solidFill>
                  <a:schemeClr val="accent1"/>
                </a:solidFill>
                <a:latin typeface="Berlin Sans FB Demi" panose="020E0802020502020306" pitchFamily="34" charset="0"/>
              </a:rPr>
              <a:t>1. La importancia del mantenimiento</a:t>
            </a:r>
          </a:p>
        </p:txBody>
      </p:sp>
      <p:pic>
        <p:nvPicPr>
          <p:cNvPr id="5" name="Imagen 4">
            <a:extLst>
              <a:ext uri="{FF2B5EF4-FFF2-40B4-BE49-F238E27FC236}">
                <a16:creationId xmlns:a16="http://schemas.microsoft.com/office/drawing/2014/main" id="{EB9DD65C-538B-4DC8-82B5-B1BF887B339B}"/>
              </a:ext>
            </a:extLst>
          </p:cNvPr>
          <p:cNvPicPr>
            <a:picLocks noChangeAspect="1"/>
          </p:cNvPicPr>
          <p:nvPr/>
        </p:nvPicPr>
        <p:blipFill rotWithShape="1">
          <a:blip r:embed="rId2"/>
          <a:srcRect l="23405" r="10402"/>
          <a:stretch/>
        </p:blipFill>
        <p:spPr>
          <a:xfrm>
            <a:off x="6096001" y="0"/>
            <a:ext cx="6096000" cy="6968439"/>
          </a:xfrm>
          <a:prstGeom prst="rect">
            <a:avLst/>
          </a:prstGeom>
        </p:spPr>
      </p:pic>
      <p:sp>
        <p:nvSpPr>
          <p:cNvPr id="6" name="Rectángulo 5">
            <a:extLst>
              <a:ext uri="{FF2B5EF4-FFF2-40B4-BE49-F238E27FC236}">
                <a16:creationId xmlns:a16="http://schemas.microsoft.com/office/drawing/2014/main" id="{170AE327-384E-4D20-9B60-633F2C441CCF}"/>
              </a:ext>
            </a:extLst>
          </p:cNvPr>
          <p:cNvSpPr/>
          <p:nvPr/>
        </p:nvSpPr>
        <p:spPr>
          <a:xfrm>
            <a:off x="246743" y="2210790"/>
            <a:ext cx="5573486" cy="3046988"/>
          </a:xfrm>
          <a:prstGeom prst="rect">
            <a:avLst/>
          </a:prstGeom>
        </p:spPr>
        <p:txBody>
          <a:bodyPr wrap="square">
            <a:spAutoFit/>
          </a:bodyPr>
          <a:lstStyle/>
          <a:p>
            <a:pPr>
              <a:spcAft>
                <a:spcPts val="0"/>
              </a:spcAft>
            </a:pPr>
            <a:r>
              <a:rPr lang="es-ES" sz="1600" dirty="0">
                <a:latin typeface="Arial" panose="020B0604020202020204" pitchFamily="34" charset="0"/>
                <a:ea typeface="Times New Roman" panose="02020603050405020304" pitchFamily="18" charset="0"/>
              </a:rPr>
              <a:t>Cuando una empresa tiene </a:t>
            </a:r>
            <a:r>
              <a:rPr lang="es-ES" sz="1600" b="1" dirty="0">
                <a:latin typeface="Arial" panose="020B0604020202020204" pitchFamily="34" charset="0"/>
                <a:ea typeface="Times New Roman" panose="02020603050405020304" pitchFamily="18" charset="0"/>
              </a:rPr>
              <a:t>flota de vehículos</a:t>
            </a:r>
            <a:r>
              <a:rPr lang="es-ES" sz="1600" dirty="0">
                <a:latin typeface="Arial" panose="020B0604020202020204" pitchFamily="34" charset="0"/>
                <a:ea typeface="Times New Roman" panose="02020603050405020304" pitchFamily="18" charset="0"/>
              </a:rPr>
              <a:t>, sin importar su tamaño, no solo hay que preocuparse del gasto de combustible, también el mantenimiento es otro factor importante. Un mal cuidado de los vehículos conlleva un riesgo tanto para la seguridad de los usuarios como para tener pérdidas de dinero innecesarias a largo plazo.</a:t>
            </a:r>
            <a:endParaRPr lang="es-ES" sz="1600" dirty="0">
              <a:latin typeface="Times New Roman" panose="02020603050405020304" pitchFamily="18" charset="0"/>
              <a:ea typeface="Times New Roman" panose="02020603050405020304" pitchFamily="18" charset="0"/>
            </a:endParaRPr>
          </a:p>
          <a:p>
            <a:pPr>
              <a:spcAft>
                <a:spcPts val="0"/>
              </a:spcAft>
            </a:pPr>
            <a:r>
              <a:rPr lang="es-ES" sz="1600" dirty="0">
                <a:latin typeface="Arial" panose="020B0604020202020204" pitchFamily="34" charset="0"/>
                <a:ea typeface="Times New Roman" panose="02020603050405020304" pitchFamily="18" charset="0"/>
              </a:rPr>
              <a:t> </a:t>
            </a:r>
          </a:p>
          <a:p>
            <a:pPr>
              <a:spcAft>
                <a:spcPts val="0"/>
              </a:spcAft>
            </a:pPr>
            <a:endParaRPr lang="es-ES" sz="1600" dirty="0">
              <a:latin typeface="Times New Roman" panose="02020603050405020304" pitchFamily="18" charset="0"/>
              <a:ea typeface="Times New Roman" panose="02020603050405020304" pitchFamily="18" charset="0"/>
            </a:endParaRPr>
          </a:p>
          <a:p>
            <a:pPr>
              <a:spcAft>
                <a:spcPts val="0"/>
              </a:spcAft>
            </a:pPr>
            <a:r>
              <a:rPr lang="es-ES" sz="1600" dirty="0">
                <a:latin typeface="Arial" panose="020B0604020202020204" pitchFamily="34" charset="0"/>
                <a:ea typeface="Times New Roman" panose="02020603050405020304" pitchFamily="18" charset="0"/>
              </a:rPr>
              <a:t>Si el vehículo ve afectado su funcionamiento, también lo verá la productividad de la empresa. Por ello, hay que tener el </a:t>
            </a:r>
            <a:r>
              <a:rPr lang="es-ES" sz="1600" b="1" dirty="0">
                <a:latin typeface="Arial" panose="020B0604020202020204" pitchFamily="34" charset="0"/>
                <a:ea typeface="Times New Roman" panose="02020603050405020304" pitchFamily="18" charset="0"/>
              </a:rPr>
              <a:t>mantenimiento muy bien controlado</a:t>
            </a:r>
            <a:r>
              <a:rPr lang="es-ES" sz="1600" dirty="0">
                <a:latin typeface="Arial" panose="020B0604020202020204" pitchFamily="34" charset="0"/>
                <a:ea typeface="Times New Roman" panose="02020603050405020304" pitchFamily="18" charset="0"/>
              </a:rPr>
              <a:t>. Aquí es donde entra en juego la </a:t>
            </a:r>
            <a:r>
              <a:rPr lang="es-ES" sz="1600" dirty="0">
                <a:solidFill>
                  <a:schemeClr val="accent1"/>
                </a:solidFill>
                <a:latin typeface="Arial" panose="020B0604020202020204" pitchFamily="34" charset="0"/>
                <a:ea typeface="Times New Roman" panose="02020603050405020304" pitchFamily="18" charset="0"/>
              </a:rPr>
              <a:t>bitácora de mantenimiento vehicular.</a:t>
            </a:r>
            <a:endParaRPr lang="es-ES" sz="1600" dirty="0">
              <a:solidFill>
                <a:schemeClr val="accent1"/>
              </a:solidFill>
              <a:latin typeface="Times New Roman" panose="02020603050405020304" pitchFamily="18" charset="0"/>
              <a:ea typeface="Times New Roman" panose="02020603050405020304" pitchFamily="18" charset="0"/>
            </a:endParaRPr>
          </a:p>
        </p:txBody>
      </p:sp>
      <p:pic>
        <p:nvPicPr>
          <p:cNvPr id="7" name="Imagen 6">
            <a:hlinkClick r:id="rId3"/>
            <a:extLst>
              <a:ext uri="{FF2B5EF4-FFF2-40B4-BE49-F238E27FC236}">
                <a16:creationId xmlns:a16="http://schemas.microsoft.com/office/drawing/2014/main" id="{F50287CE-AA52-41A3-9278-145161B5C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
        <p:nvSpPr>
          <p:cNvPr id="8" name="CuadroTexto 7">
            <a:extLst>
              <a:ext uri="{FF2B5EF4-FFF2-40B4-BE49-F238E27FC236}">
                <a16:creationId xmlns:a16="http://schemas.microsoft.com/office/drawing/2014/main" id="{A8B2FA77-7E5B-4460-B808-B9474E5E8678}"/>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spTree>
    <p:extLst>
      <p:ext uri="{BB962C8B-B14F-4D97-AF65-F5344CB8AC3E}">
        <p14:creationId xmlns:p14="http://schemas.microsoft.com/office/powerpoint/2010/main" val="326024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94D8D83-521A-4E60-AE2A-A73B1A7E2700}"/>
              </a:ext>
            </a:extLst>
          </p:cNvPr>
          <p:cNvPicPr>
            <a:picLocks noChangeAspect="1"/>
          </p:cNvPicPr>
          <p:nvPr/>
        </p:nvPicPr>
        <p:blipFill rotWithShape="1">
          <a:blip r:embed="rId2"/>
          <a:srcRect t="11255" b="6926"/>
          <a:stretch/>
        </p:blipFill>
        <p:spPr>
          <a:xfrm>
            <a:off x="6096000" y="0"/>
            <a:ext cx="6096000" cy="6858000"/>
          </a:xfrm>
          <a:prstGeom prst="rect">
            <a:avLst/>
          </a:prstGeom>
        </p:spPr>
      </p:pic>
      <p:sp>
        <p:nvSpPr>
          <p:cNvPr id="4" name="CuadroTexto 3">
            <a:extLst>
              <a:ext uri="{FF2B5EF4-FFF2-40B4-BE49-F238E27FC236}">
                <a16:creationId xmlns:a16="http://schemas.microsoft.com/office/drawing/2014/main" id="{73EC5B06-96AE-48BE-A02B-EDC3E5868E9E}"/>
              </a:ext>
            </a:extLst>
          </p:cNvPr>
          <p:cNvSpPr txBox="1"/>
          <p:nvPr/>
        </p:nvSpPr>
        <p:spPr>
          <a:xfrm>
            <a:off x="246744" y="828895"/>
            <a:ext cx="5065486" cy="1077218"/>
          </a:xfrm>
          <a:prstGeom prst="rect">
            <a:avLst/>
          </a:prstGeom>
          <a:noFill/>
        </p:spPr>
        <p:txBody>
          <a:bodyPr wrap="square" rtlCol="0">
            <a:spAutoFit/>
          </a:bodyPr>
          <a:lstStyle/>
          <a:p>
            <a:r>
              <a:rPr lang="es-ES" sz="3200" b="1" dirty="0">
                <a:solidFill>
                  <a:schemeClr val="accent1"/>
                </a:solidFill>
                <a:latin typeface="Berlin Sans FB Demi" panose="020E0802020502020306" pitchFamily="34" charset="0"/>
              </a:rPr>
              <a:t>2. Mantenimiento preventivo vs correctivo</a:t>
            </a:r>
          </a:p>
        </p:txBody>
      </p:sp>
      <p:sp>
        <p:nvSpPr>
          <p:cNvPr id="5" name="CuadroTexto 4">
            <a:extLst>
              <a:ext uri="{FF2B5EF4-FFF2-40B4-BE49-F238E27FC236}">
                <a16:creationId xmlns:a16="http://schemas.microsoft.com/office/drawing/2014/main" id="{AE58E919-B2FF-47CC-8E7C-AC3F1874C83F}"/>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pic>
        <p:nvPicPr>
          <p:cNvPr id="7" name="Imagen 6">
            <a:hlinkClick r:id="rId3"/>
            <a:extLst>
              <a:ext uri="{FF2B5EF4-FFF2-40B4-BE49-F238E27FC236}">
                <a16:creationId xmlns:a16="http://schemas.microsoft.com/office/drawing/2014/main" id="{D51D17AE-7FB9-438E-A14E-88486100B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
        <p:nvSpPr>
          <p:cNvPr id="6" name="Rectángulo 5">
            <a:extLst>
              <a:ext uri="{FF2B5EF4-FFF2-40B4-BE49-F238E27FC236}">
                <a16:creationId xmlns:a16="http://schemas.microsoft.com/office/drawing/2014/main" id="{7EF246CB-1B82-4147-B1DC-77D40C489D20}"/>
              </a:ext>
            </a:extLst>
          </p:cNvPr>
          <p:cNvSpPr/>
          <p:nvPr/>
        </p:nvSpPr>
        <p:spPr>
          <a:xfrm>
            <a:off x="246744" y="2297890"/>
            <a:ext cx="5558970" cy="4278094"/>
          </a:xfrm>
          <a:prstGeom prst="rect">
            <a:avLst/>
          </a:prstGeom>
        </p:spPr>
        <p:txBody>
          <a:bodyPr wrap="square">
            <a:spAutoFit/>
          </a:bodyPr>
          <a:lstStyle/>
          <a:p>
            <a:r>
              <a:rPr lang="es-ES" sz="1600" b="1" i="0" dirty="0">
                <a:effectLst/>
                <a:latin typeface="Arial" panose="020B0604020202020204" pitchFamily="34" charset="0"/>
              </a:rPr>
              <a:t>Mantenimiento preventivo </a:t>
            </a:r>
            <a:r>
              <a:rPr lang="es-ES" sz="1600" i="0" dirty="0">
                <a:effectLst/>
                <a:latin typeface="Arial" panose="020B0604020202020204" pitchFamily="34" charset="0"/>
              </a:rPr>
              <a:t>son las acciones que se realizan para </a:t>
            </a:r>
            <a:r>
              <a:rPr lang="es-ES" sz="1600" b="1" i="0" dirty="0">
                <a:effectLst/>
                <a:latin typeface="Arial" panose="020B0604020202020204" pitchFamily="34" charset="0"/>
              </a:rPr>
              <a:t>conservar </a:t>
            </a:r>
            <a:r>
              <a:rPr lang="es-ES" sz="1600" i="0" dirty="0">
                <a:effectLst/>
                <a:latin typeface="Arial" panose="020B0604020202020204" pitchFamily="34" charset="0"/>
              </a:rPr>
              <a:t>las características de funcionamiento de un vehículo y garantizar su correcta operación. Y </a:t>
            </a:r>
            <a:r>
              <a:rPr lang="es-ES" sz="1600" dirty="0">
                <a:latin typeface="Arial" panose="020B0604020202020204" pitchFamily="34" charset="0"/>
              </a:rPr>
              <a:t>e</a:t>
            </a:r>
            <a:r>
              <a:rPr lang="es-ES" sz="1600" i="0" dirty="0">
                <a:effectLst/>
                <a:latin typeface="Arial" panose="020B0604020202020204" pitchFamily="34" charset="0"/>
              </a:rPr>
              <a:t>l </a:t>
            </a:r>
            <a:r>
              <a:rPr lang="es-ES" sz="1600" b="1" i="0" dirty="0">
                <a:effectLst/>
                <a:latin typeface="Arial" panose="020B0604020202020204" pitchFamily="34" charset="0"/>
              </a:rPr>
              <a:t>mantenimiento correctivo </a:t>
            </a:r>
            <a:r>
              <a:rPr lang="es-ES" sz="1600" i="0" dirty="0">
                <a:effectLst/>
                <a:latin typeface="Arial" panose="020B0604020202020204" pitchFamily="34" charset="0"/>
              </a:rPr>
              <a:t>son las acciones que llevamos a cabo en las unidades para devolverlas a sus condiciones operativas normales. Implica que se </a:t>
            </a:r>
            <a:r>
              <a:rPr lang="es-ES" sz="1600" b="1" i="0" dirty="0">
                <a:effectLst/>
                <a:latin typeface="Arial" panose="020B0604020202020204" pitchFamily="34" charset="0"/>
              </a:rPr>
              <a:t>reparen los daños</a:t>
            </a:r>
            <a:r>
              <a:rPr lang="es-ES" sz="1600" i="0" dirty="0">
                <a:effectLst/>
                <a:latin typeface="Arial" panose="020B0604020202020204" pitchFamily="34" charset="0"/>
              </a:rPr>
              <a:t> que tengan, mismos que suelen aumentar de dos a tres veces más los costos.</a:t>
            </a:r>
          </a:p>
          <a:p>
            <a:endParaRPr lang="es-ES" sz="1600" i="0" dirty="0">
              <a:effectLst/>
              <a:latin typeface="Arial" panose="020B0604020202020204" pitchFamily="34" charset="0"/>
            </a:endParaRPr>
          </a:p>
          <a:p>
            <a:endParaRPr lang="es-ES" sz="1600" i="0" dirty="0">
              <a:effectLst/>
              <a:latin typeface="Arial" panose="020B0604020202020204" pitchFamily="34" charset="0"/>
            </a:endParaRPr>
          </a:p>
          <a:p>
            <a:r>
              <a:rPr lang="es-ES" sz="1600" i="0" dirty="0">
                <a:effectLst/>
                <a:latin typeface="Arial" panose="020B0604020202020204" pitchFamily="34" charset="0"/>
              </a:rPr>
              <a:t>Al implementar un mantenimiento preventivo se busca </a:t>
            </a:r>
            <a:r>
              <a:rPr lang="es-ES" sz="1600" b="1" i="0" dirty="0">
                <a:effectLst/>
                <a:latin typeface="Arial" panose="020B0604020202020204" pitchFamily="34" charset="0"/>
              </a:rPr>
              <a:t>evitar cualquier falla futura</a:t>
            </a:r>
            <a:r>
              <a:rPr lang="es-ES" sz="1600" i="0" dirty="0">
                <a:effectLst/>
                <a:latin typeface="Arial" panose="020B0604020202020204" pitchFamily="34" charset="0"/>
              </a:rPr>
              <a:t>, disminuyendo el índice de pérdidas económicas imprevistas. Las </a:t>
            </a:r>
            <a:r>
              <a:rPr lang="es-ES" sz="1600" b="1" i="0" dirty="0">
                <a:effectLst/>
                <a:latin typeface="Arial" panose="020B0604020202020204" pitchFamily="34" charset="0"/>
              </a:rPr>
              <a:t>acciones pueden ser planificadas y programadas </a:t>
            </a:r>
            <a:r>
              <a:rPr lang="es-ES" sz="1600" i="0" dirty="0">
                <a:effectLst/>
                <a:latin typeface="Arial" panose="020B0604020202020204" pitchFamily="34" charset="0"/>
              </a:rPr>
              <a:t>para que el mantenimiento pueda realizarse en el momento en el que afecte de la menor forma posible la operación.</a:t>
            </a:r>
          </a:p>
          <a:p>
            <a:endParaRPr lang="es-ES" sz="1600" b="0" i="0" dirty="0">
              <a:solidFill>
                <a:srgbClr val="636363"/>
              </a:solidFill>
              <a:effectLst/>
              <a:latin typeface="Arial" panose="020B0604020202020204" pitchFamily="34" charset="0"/>
            </a:endParaRPr>
          </a:p>
        </p:txBody>
      </p:sp>
    </p:spTree>
    <p:extLst>
      <p:ext uri="{BB962C8B-B14F-4D97-AF65-F5344CB8AC3E}">
        <p14:creationId xmlns:p14="http://schemas.microsoft.com/office/powerpoint/2010/main" val="400082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hoto of yellow Volkswagen Beetle">
            <a:extLst>
              <a:ext uri="{FF2B5EF4-FFF2-40B4-BE49-F238E27FC236}">
                <a16:creationId xmlns:a16="http://schemas.microsoft.com/office/drawing/2014/main" id="{FDE88A43-27BF-4290-AD26-98D6551E6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6" b="8328"/>
          <a:stretch/>
        </p:blipFill>
        <p:spPr bwMode="auto">
          <a:xfrm>
            <a:off x="6095999" y="0"/>
            <a:ext cx="6096001" cy="6759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07F4F66-384D-42F2-B22F-23B8CE391D01}"/>
              </a:ext>
            </a:extLst>
          </p:cNvPr>
          <p:cNvSpPr/>
          <p:nvPr/>
        </p:nvSpPr>
        <p:spPr>
          <a:xfrm>
            <a:off x="246744" y="4951887"/>
            <a:ext cx="5587999" cy="1077218"/>
          </a:xfrm>
          <a:prstGeom prst="rect">
            <a:avLst/>
          </a:prstGeom>
        </p:spPr>
        <p:txBody>
          <a:bodyPr wrap="square">
            <a:spAutoFit/>
          </a:bodyPr>
          <a:lstStyle/>
          <a:p>
            <a:r>
              <a:rPr lang="es-ES" sz="1600" b="0" i="0" dirty="0">
                <a:effectLst/>
                <a:latin typeface="Arial" panose="020B0604020202020204" pitchFamily="34" charset="0"/>
              </a:rPr>
              <a:t>Con técnicos expertos en el área, el mantenimiento preventivo se otorga entre otras cosas, en base al historial del equipo, por ello necesitamos una </a:t>
            </a:r>
            <a:r>
              <a:rPr lang="es-ES" sz="1600" b="1" i="0" dirty="0">
                <a:effectLst/>
                <a:latin typeface="Arial" panose="020B0604020202020204" pitchFamily="34" charset="0"/>
              </a:rPr>
              <a:t>bitácora de mantenimiento vehicular</a:t>
            </a:r>
            <a:r>
              <a:rPr lang="es-ES" sz="1600" b="0" i="0" dirty="0">
                <a:effectLst/>
                <a:latin typeface="Arial" panose="020B0604020202020204" pitchFamily="34" charset="0"/>
              </a:rPr>
              <a:t>.</a:t>
            </a:r>
          </a:p>
        </p:txBody>
      </p:sp>
      <p:sp>
        <p:nvSpPr>
          <p:cNvPr id="5" name="CuadroTexto 4">
            <a:extLst>
              <a:ext uri="{FF2B5EF4-FFF2-40B4-BE49-F238E27FC236}">
                <a16:creationId xmlns:a16="http://schemas.microsoft.com/office/drawing/2014/main" id="{CE09A5DE-7944-4495-8D36-871C343767AC}"/>
              </a:ext>
            </a:extLst>
          </p:cNvPr>
          <p:cNvSpPr txBox="1"/>
          <p:nvPr/>
        </p:nvSpPr>
        <p:spPr>
          <a:xfrm>
            <a:off x="246744" y="828895"/>
            <a:ext cx="5355770" cy="1077218"/>
          </a:xfrm>
          <a:prstGeom prst="rect">
            <a:avLst/>
          </a:prstGeom>
          <a:noFill/>
        </p:spPr>
        <p:txBody>
          <a:bodyPr wrap="square" rtlCol="0">
            <a:spAutoFit/>
          </a:bodyPr>
          <a:lstStyle/>
          <a:p>
            <a:r>
              <a:rPr lang="es-ES" sz="3200" b="1" dirty="0">
                <a:solidFill>
                  <a:schemeClr val="accent1"/>
                </a:solidFill>
                <a:latin typeface="Berlin Sans FB Demi" panose="020E0802020502020306" pitchFamily="34" charset="0"/>
              </a:rPr>
              <a:t>3. Plan de mantenimiento preventivo</a:t>
            </a:r>
          </a:p>
        </p:txBody>
      </p:sp>
      <p:sp>
        <p:nvSpPr>
          <p:cNvPr id="6" name="CuadroTexto 5">
            <a:extLst>
              <a:ext uri="{FF2B5EF4-FFF2-40B4-BE49-F238E27FC236}">
                <a16:creationId xmlns:a16="http://schemas.microsoft.com/office/drawing/2014/main" id="{D2C4FAF9-13F0-4725-928D-67BA025F6A72}"/>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sp>
        <p:nvSpPr>
          <p:cNvPr id="8" name="Rectángulo 7">
            <a:extLst>
              <a:ext uri="{FF2B5EF4-FFF2-40B4-BE49-F238E27FC236}">
                <a16:creationId xmlns:a16="http://schemas.microsoft.com/office/drawing/2014/main" id="{FF23C2CB-2AE6-401F-87CF-689DF585DC2D}"/>
              </a:ext>
            </a:extLst>
          </p:cNvPr>
          <p:cNvSpPr/>
          <p:nvPr/>
        </p:nvSpPr>
        <p:spPr>
          <a:xfrm>
            <a:off x="246744" y="2297890"/>
            <a:ext cx="5646837" cy="2554545"/>
          </a:xfrm>
          <a:prstGeom prst="rect">
            <a:avLst/>
          </a:prstGeom>
        </p:spPr>
        <p:txBody>
          <a:bodyPr wrap="square">
            <a:spAutoFit/>
          </a:bodyPr>
          <a:lstStyle/>
          <a:p>
            <a:r>
              <a:rPr lang="es-ES" sz="1600" b="0" i="0" dirty="0">
                <a:effectLst/>
                <a:latin typeface="Lato"/>
              </a:rPr>
              <a:t>Una buena</a:t>
            </a:r>
            <a:r>
              <a:rPr lang="es-ES" sz="1600" b="0" i="0" dirty="0">
                <a:solidFill>
                  <a:srgbClr val="666666"/>
                </a:solidFill>
                <a:effectLst/>
                <a:latin typeface="Lato"/>
              </a:rPr>
              <a:t> </a:t>
            </a:r>
            <a:r>
              <a:rPr lang="es-ES" sz="1600" i="0" dirty="0">
                <a:solidFill>
                  <a:schemeClr val="accent1"/>
                </a:solidFill>
                <a:effectLst/>
                <a:latin typeface="Lato"/>
                <a:hlinkClick r:id="rId3"/>
              </a:rPr>
              <a:t>estrategia de mantenimiento preventivo </a:t>
            </a:r>
            <a:r>
              <a:rPr lang="es-ES" sz="1600" b="0" i="0" dirty="0">
                <a:effectLst/>
                <a:latin typeface="Lato"/>
              </a:rPr>
              <a:t>debe seguir una base para que esté bien estructurada: </a:t>
            </a:r>
          </a:p>
          <a:p>
            <a:endParaRPr lang="es-ES" sz="1600" b="0" i="0" dirty="0">
              <a:effectLst/>
              <a:latin typeface="Lato"/>
            </a:endParaRPr>
          </a:p>
          <a:p>
            <a:pPr>
              <a:buFont typeface="Arial" panose="020B0604020202020204" pitchFamily="34" charset="0"/>
              <a:buChar char="•"/>
            </a:pPr>
            <a:r>
              <a:rPr lang="es-ES" sz="1600" b="1" i="0" dirty="0">
                <a:effectLst/>
                <a:latin typeface="Lato"/>
              </a:rPr>
              <a:t>Fijar los objetivos </a:t>
            </a:r>
          </a:p>
          <a:p>
            <a:pPr>
              <a:buFont typeface="Arial" panose="020B0604020202020204" pitchFamily="34" charset="0"/>
              <a:buChar char="•"/>
            </a:pPr>
            <a:r>
              <a:rPr lang="es-ES" sz="1600" b="1" i="0" dirty="0">
                <a:effectLst/>
                <a:latin typeface="Lato"/>
              </a:rPr>
              <a:t>Establecer una serie de prioridades</a:t>
            </a:r>
            <a:endParaRPr lang="es-ES" sz="1600" b="0" i="0" dirty="0">
              <a:effectLst/>
              <a:latin typeface="Lato"/>
            </a:endParaRPr>
          </a:p>
          <a:p>
            <a:pPr>
              <a:buFont typeface="Arial" panose="020B0604020202020204" pitchFamily="34" charset="0"/>
              <a:buChar char="•"/>
            </a:pPr>
            <a:r>
              <a:rPr lang="es-ES" sz="1600" b="1" dirty="0">
                <a:latin typeface="Lato"/>
              </a:rPr>
              <a:t>Indicar los t</a:t>
            </a:r>
            <a:r>
              <a:rPr lang="es-ES" sz="1600" b="1" i="0" dirty="0">
                <a:effectLst/>
                <a:latin typeface="Lato"/>
              </a:rPr>
              <a:t>ipos de recursos que serán necesarios</a:t>
            </a:r>
            <a:endParaRPr lang="es-ES" sz="1600" b="0" i="0" dirty="0">
              <a:effectLst/>
              <a:latin typeface="Lato"/>
            </a:endParaRPr>
          </a:p>
          <a:p>
            <a:pPr>
              <a:buFont typeface="Arial" panose="020B0604020202020204" pitchFamily="34" charset="0"/>
              <a:buChar char="•"/>
            </a:pPr>
            <a:r>
              <a:rPr lang="es-ES" sz="1600" b="1" dirty="0">
                <a:latin typeface="Lato"/>
              </a:rPr>
              <a:t>Elegir a las p</a:t>
            </a:r>
            <a:r>
              <a:rPr lang="es-ES" sz="1600" b="1" i="0" dirty="0">
                <a:effectLst/>
                <a:latin typeface="Lato"/>
              </a:rPr>
              <a:t>ersonas encargadas de elaborar el plan de mantenimiento </a:t>
            </a:r>
            <a:endParaRPr lang="es-ES" sz="1600" b="0" i="0" dirty="0">
              <a:effectLst/>
              <a:latin typeface="Lato"/>
            </a:endParaRPr>
          </a:p>
          <a:p>
            <a:pPr>
              <a:buFont typeface="Arial" panose="020B0604020202020204" pitchFamily="34" charset="0"/>
              <a:buChar char="•"/>
            </a:pPr>
            <a:r>
              <a:rPr lang="es-ES" sz="1600" b="1" i="0" dirty="0">
                <a:effectLst/>
                <a:latin typeface="Lato"/>
              </a:rPr>
              <a:t>Tener una</a:t>
            </a:r>
            <a:r>
              <a:rPr lang="es-ES" sz="1600" b="0" i="0" dirty="0">
                <a:effectLst/>
                <a:latin typeface="Lato"/>
              </a:rPr>
              <a:t> </a:t>
            </a:r>
            <a:r>
              <a:rPr lang="es-ES" sz="1600" b="1" i="0" dirty="0">
                <a:effectLst/>
                <a:latin typeface="Lato"/>
              </a:rPr>
              <a:t>hoja de ruta </a:t>
            </a:r>
          </a:p>
          <a:p>
            <a:pPr>
              <a:buFont typeface="Arial" panose="020B0604020202020204" pitchFamily="34" charset="0"/>
              <a:buChar char="•"/>
            </a:pPr>
            <a:endParaRPr lang="es-ES" sz="1600" b="0" i="0" dirty="0">
              <a:solidFill>
                <a:srgbClr val="666666"/>
              </a:solidFill>
              <a:effectLst/>
              <a:latin typeface="Lato"/>
            </a:endParaRPr>
          </a:p>
        </p:txBody>
      </p:sp>
      <p:pic>
        <p:nvPicPr>
          <p:cNvPr id="9" name="Imagen 8">
            <a:hlinkClick r:id="rId4"/>
            <a:extLst>
              <a:ext uri="{FF2B5EF4-FFF2-40B4-BE49-F238E27FC236}">
                <a16:creationId xmlns:a16="http://schemas.microsoft.com/office/drawing/2014/main" id="{AE69E176-56D1-4278-8359-BAF293A8F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Tree>
    <p:extLst>
      <p:ext uri="{BB962C8B-B14F-4D97-AF65-F5344CB8AC3E}">
        <p14:creationId xmlns:p14="http://schemas.microsoft.com/office/powerpoint/2010/main" val="42643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A39D5D-61D8-4802-B602-3E6BA3E5023B}"/>
              </a:ext>
            </a:extLst>
          </p:cNvPr>
          <p:cNvSpPr txBox="1"/>
          <p:nvPr/>
        </p:nvSpPr>
        <p:spPr>
          <a:xfrm>
            <a:off x="246744" y="828895"/>
            <a:ext cx="5660570" cy="584775"/>
          </a:xfrm>
          <a:prstGeom prst="rect">
            <a:avLst/>
          </a:prstGeom>
          <a:noFill/>
        </p:spPr>
        <p:txBody>
          <a:bodyPr wrap="square" rtlCol="0">
            <a:spAutoFit/>
          </a:bodyPr>
          <a:lstStyle/>
          <a:p>
            <a:r>
              <a:rPr lang="es-ES" sz="3200" b="1" dirty="0">
                <a:solidFill>
                  <a:schemeClr val="accent1"/>
                </a:solidFill>
                <a:latin typeface="Berlin Sans FB Demi" panose="020E0802020502020306" pitchFamily="34" charset="0"/>
              </a:rPr>
              <a:t>4. Bitácora de mantenimiento</a:t>
            </a:r>
          </a:p>
        </p:txBody>
      </p:sp>
      <p:sp>
        <p:nvSpPr>
          <p:cNvPr id="5" name="CuadroTexto 4">
            <a:extLst>
              <a:ext uri="{FF2B5EF4-FFF2-40B4-BE49-F238E27FC236}">
                <a16:creationId xmlns:a16="http://schemas.microsoft.com/office/drawing/2014/main" id="{837C9373-9FA1-4A35-942A-33137800FE67}"/>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pic>
        <p:nvPicPr>
          <p:cNvPr id="6" name="Imagen 5">
            <a:extLst>
              <a:ext uri="{FF2B5EF4-FFF2-40B4-BE49-F238E27FC236}">
                <a16:creationId xmlns:a16="http://schemas.microsoft.com/office/drawing/2014/main" id="{762FAFDB-52DD-4BD8-85A0-DC1376F8D1C6}"/>
              </a:ext>
            </a:extLst>
          </p:cNvPr>
          <p:cNvPicPr>
            <a:picLocks noChangeAspect="1"/>
          </p:cNvPicPr>
          <p:nvPr/>
        </p:nvPicPr>
        <p:blipFill rotWithShape="1">
          <a:blip r:embed="rId2"/>
          <a:srcRect l="23426"/>
          <a:stretch/>
        </p:blipFill>
        <p:spPr>
          <a:xfrm>
            <a:off x="6096000" y="-1"/>
            <a:ext cx="6096000" cy="6858001"/>
          </a:xfrm>
          <a:prstGeom prst="rect">
            <a:avLst/>
          </a:prstGeom>
        </p:spPr>
      </p:pic>
      <p:pic>
        <p:nvPicPr>
          <p:cNvPr id="7" name="Imagen 6">
            <a:hlinkClick r:id="rId3"/>
            <a:extLst>
              <a:ext uri="{FF2B5EF4-FFF2-40B4-BE49-F238E27FC236}">
                <a16:creationId xmlns:a16="http://schemas.microsoft.com/office/drawing/2014/main" id="{D09FEB5E-4317-443C-B795-0A3041199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
        <p:nvSpPr>
          <p:cNvPr id="8" name="Rectángulo 7">
            <a:extLst>
              <a:ext uri="{FF2B5EF4-FFF2-40B4-BE49-F238E27FC236}">
                <a16:creationId xmlns:a16="http://schemas.microsoft.com/office/drawing/2014/main" id="{57DBB0D1-BA13-4FEF-9C34-F4570D852F3F}"/>
              </a:ext>
            </a:extLst>
          </p:cNvPr>
          <p:cNvSpPr/>
          <p:nvPr/>
        </p:nvSpPr>
        <p:spPr>
          <a:xfrm>
            <a:off x="246744" y="1859339"/>
            <a:ext cx="5428342" cy="4524315"/>
          </a:xfrm>
          <a:prstGeom prst="rect">
            <a:avLst/>
          </a:prstGeom>
        </p:spPr>
        <p:txBody>
          <a:bodyPr wrap="square">
            <a:spAutoFit/>
          </a:bodyPr>
          <a:lstStyle/>
          <a:p>
            <a:pPr>
              <a:spcAft>
                <a:spcPts val="0"/>
              </a:spcAft>
            </a:pPr>
            <a:r>
              <a:rPr lang="es-ES" sz="1600" dirty="0">
                <a:solidFill>
                  <a:schemeClr val="accent1"/>
                </a:solidFill>
                <a:latin typeface="Arial" panose="020B0604020202020204" pitchFamily="34" charset="0"/>
                <a:ea typeface="Times New Roman" panose="02020603050405020304" pitchFamily="18" charset="0"/>
                <a:hlinkClick r:id="rId5"/>
              </a:rPr>
              <a:t>¿Qué es una bitácora de mantenimiento? </a:t>
            </a:r>
            <a:r>
              <a:rPr lang="es-ES" sz="1600" dirty="0">
                <a:latin typeface="Arial" panose="020B0604020202020204" pitchFamily="34" charset="0"/>
                <a:ea typeface="Times New Roman" panose="02020603050405020304" pitchFamily="18" charset="0"/>
              </a:rPr>
              <a:t>Es un conjunto de datos registrados en un mismo lugar sobre los mantenimientos realizados a los vehículos. Un </a:t>
            </a:r>
            <a:r>
              <a:rPr lang="es-ES" sz="1600" b="1" dirty="0">
                <a:latin typeface="Arial" panose="020B0604020202020204" pitchFamily="34" charset="0"/>
                <a:ea typeface="Times New Roman" panose="02020603050405020304" pitchFamily="18" charset="0"/>
              </a:rPr>
              <a:t>registro que toda empresa con flota debe tener</a:t>
            </a:r>
            <a:r>
              <a:rPr lang="es-ES" sz="1600" dirty="0">
                <a:latin typeface="Arial" panose="020B0604020202020204" pitchFamily="34" charset="0"/>
                <a:ea typeface="Times New Roman" panose="02020603050405020304" pitchFamily="18" charset="0"/>
              </a:rPr>
              <a:t> y poder consultar cuando lo necesite.</a:t>
            </a:r>
            <a:endParaRPr lang="es-ES" sz="1600" dirty="0">
              <a:latin typeface="Times New Roman" panose="02020603050405020304" pitchFamily="18" charset="0"/>
              <a:ea typeface="Times New Roman" panose="02020603050405020304" pitchFamily="18" charset="0"/>
            </a:endParaRPr>
          </a:p>
          <a:p>
            <a:pPr>
              <a:spcAft>
                <a:spcPts val="0"/>
              </a:spcAft>
            </a:pPr>
            <a:r>
              <a:rPr lang="es-ES" sz="1600" dirty="0">
                <a:latin typeface="Arial" panose="020B0604020202020204" pitchFamily="34" charset="0"/>
                <a:ea typeface="Times New Roman" panose="02020603050405020304" pitchFamily="18" charset="0"/>
              </a:rPr>
              <a:t> </a:t>
            </a:r>
          </a:p>
          <a:p>
            <a:pPr>
              <a:spcAft>
                <a:spcPts val="0"/>
              </a:spcAft>
            </a:pPr>
            <a:endParaRPr lang="es-ES" sz="1600" dirty="0">
              <a:latin typeface="Times New Roman" panose="02020603050405020304" pitchFamily="18" charset="0"/>
              <a:ea typeface="Times New Roman" panose="02020603050405020304" pitchFamily="18" charset="0"/>
            </a:endParaRPr>
          </a:p>
          <a:p>
            <a:pPr>
              <a:spcAft>
                <a:spcPts val="0"/>
              </a:spcAft>
            </a:pPr>
            <a:r>
              <a:rPr lang="es-ES" sz="1600" dirty="0">
                <a:latin typeface="Arial" panose="020B0604020202020204" pitchFamily="34" charset="0"/>
                <a:ea typeface="Times New Roman" panose="02020603050405020304" pitchFamily="18" charset="0"/>
              </a:rPr>
              <a:t>Toda empresa con vehículos debe llevar a cabo un plan de mantenimientos preventivos con el objetivo principal de evitar accidentes y costos innecesarios. Pero, también, aparte de hacer las comprobaciones necesarias en los vehículos, otro punto necesario y muy importante es, registrar esos datos. </a:t>
            </a:r>
          </a:p>
          <a:p>
            <a:pPr>
              <a:spcAft>
                <a:spcPts val="0"/>
              </a:spcAft>
            </a:pPr>
            <a:endParaRPr lang="es-ES" sz="1600" dirty="0">
              <a:latin typeface="Arial" panose="020B0604020202020204" pitchFamily="34" charset="0"/>
              <a:ea typeface="Times New Roman" panose="02020603050405020304" pitchFamily="18" charset="0"/>
            </a:endParaRPr>
          </a:p>
          <a:p>
            <a:pPr>
              <a:spcAft>
                <a:spcPts val="0"/>
              </a:spcAft>
            </a:pPr>
            <a:endParaRPr lang="es-ES" sz="1600" dirty="0">
              <a:latin typeface="Arial" panose="020B0604020202020204" pitchFamily="34" charset="0"/>
              <a:ea typeface="Times New Roman" panose="02020603050405020304" pitchFamily="18" charset="0"/>
            </a:endParaRPr>
          </a:p>
          <a:p>
            <a:pPr>
              <a:spcAft>
                <a:spcPts val="0"/>
              </a:spcAft>
            </a:pPr>
            <a:r>
              <a:rPr lang="es-ES" sz="1600" dirty="0">
                <a:latin typeface="Arial" panose="020B0604020202020204" pitchFamily="34" charset="0"/>
                <a:ea typeface="Times New Roman" panose="02020603050405020304" pitchFamily="18" charset="0"/>
              </a:rPr>
              <a:t>Se debe </a:t>
            </a:r>
            <a:r>
              <a:rPr lang="es-ES" sz="1600" b="1" dirty="0">
                <a:latin typeface="Arial" panose="020B0604020202020204" pitchFamily="34" charset="0"/>
                <a:ea typeface="Times New Roman" panose="02020603050405020304" pitchFamily="18" charset="0"/>
              </a:rPr>
              <a:t>crear una</a:t>
            </a:r>
            <a:r>
              <a:rPr lang="es-ES" sz="1600" b="1" dirty="0">
                <a:solidFill>
                  <a:srgbClr val="FF33CC"/>
                </a:solidFill>
                <a:latin typeface="Arial" panose="020B0604020202020204" pitchFamily="34" charset="0"/>
                <a:ea typeface="Times New Roman" panose="02020603050405020304" pitchFamily="18" charset="0"/>
              </a:rPr>
              <a:t> </a:t>
            </a:r>
            <a:r>
              <a:rPr lang="es-ES" sz="1600" b="1" dirty="0">
                <a:solidFill>
                  <a:srgbClr val="FF33CC"/>
                </a:solidFill>
                <a:latin typeface="Arial" panose="020B0604020202020204" pitchFamily="34" charset="0"/>
                <a:ea typeface="Times New Roman" panose="02020603050405020304" pitchFamily="18" charset="0"/>
                <a:hlinkClick r:id="rId6" action="ppaction://hlinkfile">
                  <a:extLst>
                    <a:ext uri="{A12FA001-AC4F-418D-AE19-62706E023703}">
                      <ahyp:hlinkClr xmlns:ahyp="http://schemas.microsoft.com/office/drawing/2018/hyperlinkcolor" val="tx"/>
                    </a:ext>
                  </a:extLst>
                </a:hlinkClick>
              </a:rPr>
              <a:t>bitácora de mantenimientos </a:t>
            </a:r>
            <a:r>
              <a:rPr lang="es-ES" sz="1600" b="1" dirty="0">
                <a:latin typeface="Arial" panose="020B0604020202020204" pitchFamily="34" charset="0"/>
                <a:ea typeface="Times New Roman" panose="02020603050405020304" pitchFamily="18" charset="0"/>
              </a:rPr>
              <a:t>para llevar el seguimiento de las reparaciones y revisiones de la flota.</a:t>
            </a:r>
            <a:endParaRPr lang="es-ES" sz="1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40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155CF46-7878-48BD-AD64-A984D2ED6AB8}"/>
              </a:ext>
            </a:extLst>
          </p:cNvPr>
          <p:cNvSpPr txBox="1"/>
          <p:nvPr/>
        </p:nvSpPr>
        <p:spPr>
          <a:xfrm>
            <a:off x="246744" y="828895"/>
            <a:ext cx="5660570" cy="1077218"/>
          </a:xfrm>
          <a:prstGeom prst="rect">
            <a:avLst/>
          </a:prstGeom>
          <a:noFill/>
        </p:spPr>
        <p:txBody>
          <a:bodyPr wrap="square" rtlCol="0">
            <a:spAutoFit/>
          </a:bodyPr>
          <a:lstStyle/>
          <a:p>
            <a:r>
              <a:rPr lang="es-ES" sz="3200" b="1" dirty="0">
                <a:solidFill>
                  <a:schemeClr val="accent1"/>
                </a:solidFill>
                <a:latin typeface="Berlin Sans FB Demi" panose="020E0802020502020306" pitchFamily="34" charset="0"/>
              </a:rPr>
              <a:t>5. Ventajas de la bitácora de mantenimientos</a:t>
            </a:r>
          </a:p>
        </p:txBody>
      </p:sp>
      <p:sp>
        <p:nvSpPr>
          <p:cNvPr id="6" name="CuadroTexto 5">
            <a:extLst>
              <a:ext uri="{FF2B5EF4-FFF2-40B4-BE49-F238E27FC236}">
                <a16:creationId xmlns:a16="http://schemas.microsoft.com/office/drawing/2014/main" id="{0AA484BF-5486-49DD-90A2-2AEA968B0EC3}"/>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pic>
        <p:nvPicPr>
          <p:cNvPr id="7" name="Imagen 6">
            <a:extLst>
              <a:ext uri="{FF2B5EF4-FFF2-40B4-BE49-F238E27FC236}">
                <a16:creationId xmlns:a16="http://schemas.microsoft.com/office/drawing/2014/main" id="{1BA4CD39-5312-42C8-B7E1-0E5E722AD4D3}"/>
              </a:ext>
            </a:extLst>
          </p:cNvPr>
          <p:cNvPicPr>
            <a:picLocks noChangeAspect="1"/>
          </p:cNvPicPr>
          <p:nvPr/>
        </p:nvPicPr>
        <p:blipFill rotWithShape="1">
          <a:blip r:embed="rId2"/>
          <a:srcRect r="22175"/>
          <a:stretch/>
        </p:blipFill>
        <p:spPr>
          <a:xfrm flipH="1">
            <a:off x="6095999" y="0"/>
            <a:ext cx="6095999" cy="6858000"/>
          </a:xfrm>
          <a:prstGeom prst="rect">
            <a:avLst/>
          </a:prstGeom>
        </p:spPr>
      </p:pic>
      <p:sp>
        <p:nvSpPr>
          <p:cNvPr id="8" name="Rectángulo 7">
            <a:extLst>
              <a:ext uri="{FF2B5EF4-FFF2-40B4-BE49-F238E27FC236}">
                <a16:creationId xmlns:a16="http://schemas.microsoft.com/office/drawing/2014/main" id="{96DD6455-84C4-4A23-9712-D6597C624BF9}"/>
              </a:ext>
            </a:extLst>
          </p:cNvPr>
          <p:cNvSpPr/>
          <p:nvPr/>
        </p:nvSpPr>
        <p:spPr>
          <a:xfrm>
            <a:off x="246744" y="2057094"/>
            <a:ext cx="5544456" cy="4770537"/>
          </a:xfrm>
          <a:prstGeom prst="rect">
            <a:avLst/>
          </a:prstGeom>
        </p:spPr>
        <p:txBody>
          <a:bodyPr wrap="square">
            <a:spAutoFit/>
          </a:bodyPr>
          <a:lstStyle/>
          <a:p>
            <a:pPr>
              <a:spcAft>
                <a:spcPts val="0"/>
              </a:spcAft>
            </a:pP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Pueden adquirir diferentes formatos, desde Excel hasta gráficas. Lo importante es que tu sistema de gestión de flota lo tenga incluido entre sus funciones y poder llevar a cabo sus </a:t>
            </a:r>
            <a:r>
              <a:rPr lang="es-E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3 funciones principales</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Wingdings" panose="05000000000000000000" pitchFamily="2" charset="2"/>
              <a:buChar char="§"/>
            </a:pPr>
            <a:r>
              <a:rPr lang="es-E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Registro y control diario del servicio de mantenimiento</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debes tener un seguimiento rutinario de la bitácora de mantenimientos preventivos.  </a:t>
            </a:r>
          </a:p>
          <a:p>
            <a:pPr marL="285750" indent="-285750">
              <a:spcAft>
                <a:spcPts val="0"/>
              </a:spcAft>
              <a:buFont typeface="Wingdings" panose="05000000000000000000" pitchFamily="2" charset="2"/>
              <a:buChar char="§"/>
            </a:pPr>
            <a:endParaRPr lang="es-E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Wingdings" panose="05000000000000000000" pitchFamily="2" charset="2"/>
              <a:buChar char="§"/>
            </a:pPr>
            <a:r>
              <a:rPr lang="es-E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Minimización de los costes innecesarios: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verás el costo total del mantenimiento del vehículo y podrás identificar detalles que te hagan ver si un tipo de vehículo en concreto está siendo productivo o es mejor sustituirlo.</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
            </a:pPr>
            <a:r>
              <a:rPr lang="es-E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Plantear el futuro de la flota y de la rentabilidad del negocio: </a:t>
            </a:r>
            <a:r>
              <a:rPr lang="es-ES" sz="16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s-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 sus reportes y gráficos se podrá ver la evolución del gasto y a partir tomar decisiones determinantes para nuestra flota y negocio.</a:t>
            </a:r>
            <a:endParaRPr lang="es-ES" sz="1600" dirty="0">
              <a:latin typeface="Arial" panose="020B0604020202020204" pitchFamily="34" charset="0"/>
              <a:cs typeface="Arial" panose="020B0604020202020204" pitchFamily="34" charset="0"/>
            </a:endParaRPr>
          </a:p>
        </p:txBody>
      </p:sp>
      <p:pic>
        <p:nvPicPr>
          <p:cNvPr id="9" name="Imagen 8">
            <a:hlinkClick r:id="rId3"/>
            <a:extLst>
              <a:ext uri="{FF2B5EF4-FFF2-40B4-BE49-F238E27FC236}">
                <a16:creationId xmlns:a16="http://schemas.microsoft.com/office/drawing/2014/main" id="{0F22DF5D-CE67-4008-BA69-4107B0D9B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Tree>
    <p:extLst>
      <p:ext uri="{BB962C8B-B14F-4D97-AF65-F5344CB8AC3E}">
        <p14:creationId xmlns:p14="http://schemas.microsoft.com/office/powerpoint/2010/main" val="252743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4C36C2-2415-4C48-8477-2438550D3A24}"/>
              </a:ext>
            </a:extLst>
          </p:cNvPr>
          <p:cNvPicPr>
            <a:picLocks noChangeAspect="1"/>
          </p:cNvPicPr>
          <p:nvPr/>
        </p:nvPicPr>
        <p:blipFill rotWithShape="1">
          <a:blip r:embed="rId2"/>
          <a:srcRect t="10212" b="5750"/>
          <a:stretch/>
        </p:blipFill>
        <p:spPr>
          <a:xfrm>
            <a:off x="-11685" y="-106729"/>
            <a:ext cx="12192000" cy="6858000"/>
          </a:xfrm>
          <a:prstGeom prst="rect">
            <a:avLst/>
          </a:prstGeom>
        </p:spPr>
      </p:pic>
      <p:sp>
        <p:nvSpPr>
          <p:cNvPr id="4" name="Rectángulo 3">
            <a:extLst>
              <a:ext uri="{FF2B5EF4-FFF2-40B4-BE49-F238E27FC236}">
                <a16:creationId xmlns:a16="http://schemas.microsoft.com/office/drawing/2014/main" id="{E50CFC57-19F9-4DCC-B003-5E3254B43169}"/>
              </a:ext>
            </a:extLst>
          </p:cNvPr>
          <p:cNvSpPr/>
          <p:nvPr/>
        </p:nvSpPr>
        <p:spPr>
          <a:xfrm>
            <a:off x="1189658" y="906717"/>
            <a:ext cx="6828928" cy="1938992"/>
          </a:xfrm>
          <a:prstGeom prst="rect">
            <a:avLst/>
          </a:prstGeom>
        </p:spPr>
        <p:txBody>
          <a:bodyPr wrap="square">
            <a:spAutoFit/>
          </a:bodyPr>
          <a:lstStyle/>
          <a:p>
            <a:pPr>
              <a:spcAft>
                <a:spcPts val="0"/>
              </a:spcAft>
            </a:pPr>
            <a:r>
              <a:rPr lang="es-ES" sz="2400" b="1" dirty="0">
                <a:latin typeface="Berlin Sans FB Demi" panose="020E0802020502020306" pitchFamily="34" charset="0"/>
                <a:ea typeface="Times New Roman" panose="02020603050405020304" pitchFamily="18" charset="0"/>
              </a:rPr>
              <a:t>“La vida útil, calidad de respuesta y seguridad de los vehículos de una empresa están directamente relacionadas con el uso y el mantenimiento que se le realice”</a:t>
            </a:r>
          </a:p>
          <a:p>
            <a:pPr>
              <a:spcAft>
                <a:spcPts val="0"/>
              </a:spcAft>
            </a:pPr>
            <a:r>
              <a:rPr lang="es-ES" sz="2400" b="1" dirty="0">
                <a:latin typeface="Berlin Sans FB Demi" panose="020E0802020502020306" pitchFamily="34" charset="0"/>
                <a:ea typeface="Times New Roman" panose="02020603050405020304" pitchFamily="18" charset="0"/>
              </a:rPr>
              <a:t> –</a:t>
            </a:r>
            <a:r>
              <a:rPr lang="es-ES" sz="2400" b="1" dirty="0" err="1">
                <a:latin typeface="Berlin Sans FB Demi" panose="020E0802020502020306" pitchFamily="34" charset="0"/>
                <a:ea typeface="Times New Roman" panose="02020603050405020304" pitchFamily="18" charset="0"/>
              </a:rPr>
              <a:t>Pulpomatic</a:t>
            </a:r>
            <a:r>
              <a:rPr lang="es-ES" sz="2400" b="1" dirty="0">
                <a:latin typeface="Berlin Sans FB Demi" panose="020E0802020502020306" pitchFamily="34" charset="0"/>
                <a:ea typeface="Times New Roman" panose="02020603050405020304" pitchFamily="18" charset="0"/>
              </a:rPr>
              <a:t>.</a:t>
            </a:r>
            <a:endParaRPr lang="es-ES" sz="2000" b="1" dirty="0">
              <a:effectLst/>
              <a:latin typeface="Berlin Sans FB Demi" panose="020E0802020502020306" pitchFamily="34" charset="0"/>
              <a:ea typeface="Times New Roman" panose="02020603050405020304" pitchFamily="18" charset="0"/>
            </a:endParaRPr>
          </a:p>
        </p:txBody>
      </p:sp>
      <p:sp>
        <p:nvSpPr>
          <p:cNvPr id="5" name="CuadroTexto 4">
            <a:extLst>
              <a:ext uri="{FF2B5EF4-FFF2-40B4-BE49-F238E27FC236}">
                <a16:creationId xmlns:a16="http://schemas.microsoft.com/office/drawing/2014/main" id="{FB6176FA-5148-45C1-8238-81799D24EA21}"/>
              </a:ext>
            </a:extLst>
          </p:cNvPr>
          <p:cNvSpPr txBox="1"/>
          <p:nvPr/>
        </p:nvSpPr>
        <p:spPr>
          <a:xfrm>
            <a:off x="103162" y="98564"/>
            <a:ext cx="5992838" cy="338554"/>
          </a:xfrm>
          <a:prstGeom prst="rect">
            <a:avLst/>
          </a:prstGeom>
          <a:noFill/>
        </p:spPr>
        <p:txBody>
          <a:bodyPr wrap="square" rtlCol="0">
            <a:spAutoFit/>
          </a:bodyPr>
          <a:lstStyle/>
          <a:p>
            <a:r>
              <a:rPr lang="es-ES" sz="1600" b="1" dirty="0">
                <a:solidFill>
                  <a:schemeClr val="accent4"/>
                </a:solidFill>
                <a:latin typeface="Berlin Sans FB Demi" panose="020E0802020502020306" pitchFamily="34" charset="0"/>
              </a:rPr>
              <a:t>Ventajas de tener una bitácora de mantenimientos</a:t>
            </a:r>
          </a:p>
        </p:txBody>
      </p:sp>
      <p:pic>
        <p:nvPicPr>
          <p:cNvPr id="6" name="Imagen 5">
            <a:hlinkClick r:id="rId3"/>
            <a:extLst>
              <a:ext uri="{FF2B5EF4-FFF2-40B4-BE49-F238E27FC236}">
                <a16:creationId xmlns:a16="http://schemas.microsoft.com/office/drawing/2014/main" id="{9DDE7C7E-95E2-4CA1-AE8E-079ECD791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972" y="212998"/>
            <a:ext cx="1730566" cy="518521"/>
          </a:xfrm>
          <a:prstGeom prst="rect">
            <a:avLst/>
          </a:prstGeom>
        </p:spPr>
      </p:pic>
      <p:sp>
        <p:nvSpPr>
          <p:cNvPr id="3" name="Rectángulo: esquinas redondeadas 2">
            <a:hlinkClick r:id="rId5"/>
            <a:extLst>
              <a:ext uri="{FF2B5EF4-FFF2-40B4-BE49-F238E27FC236}">
                <a16:creationId xmlns:a16="http://schemas.microsoft.com/office/drawing/2014/main" id="{9A9B9DB5-1960-4971-A19B-4D502CE68FD6}"/>
              </a:ext>
            </a:extLst>
          </p:cNvPr>
          <p:cNvSpPr/>
          <p:nvPr/>
        </p:nvSpPr>
        <p:spPr>
          <a:xfrm>
            <a:off x="7835704" y="2536220"/>
            <a:ext cx="3629465" cy="61897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Berlin Sans FB Demi" panose="020E0802020502020306" pitchFamily="34" charset="0"/>
              </a:rPr>
              <a:t>Solicitar demo gratuita</a:t>
            </a:r>
          </a:p>
        </p:txBody>
      </p:sp>
    </p:spTree>
    <p:extLst>
      <p:ext uri="{BB962C8B-B14F-4D97-AF65-F5344CB8AC3E}">
        <p14:creationId xmlns:p14="http://schemas.microsoft.com/office/powerpoint/2010/main" val="35731590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422</Words>
  <Application>Microsoft Office PowerPoint</Application>
  <PresentationFormat>Panorámica</PresentationFormat>
  <Paragraphs>49</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Berlin Sans FB Demi</vt:lpstr>
      <vt:lpstr>Calibri</vt:lpstr>
      <vt:lpstr>Calibri Light</vt:lpstr>
      <vt:lpstr>Lato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elsa.salgado@pulpomatic.com</dc:creator>
  <cp:lastModifiedBy>elsa.salgado@pulpomatic.com</cp:lastModifiedBy>
  <cp:revision>12</cp:revision>
  <dcterms:created xsi:type="dcterms:W3CDTF">2019-09-03T13:43:32Z</dcterms:created>
  <dcterms:modified xsi:type="dcterms:W3CDTF">2019-09-03T16:40:36Z</dcterms:modified>
</cp:coreProperties>
</file>