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Open Sans" panose="020B0604020202020204" charset="0"/>
      <p:regular r:id="rId14"/>
      <p:bold r:id="rId15"/>
      <p:italic r:id="rId16"/>
      <p:boldItalic r:id="rId17"/>
    </p:embeddedFont>
    <p:embeddedFont>
      <p:font typeface="PT Sans Narrow"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7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0071844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7RHbtJs7-b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79373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90054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17057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4101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7440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85750" rtl="0">
              <a:lnSpc>
                <a:spcPct val="115000"/>
              </a:lnSpc>
              <a:spcBef>
                <a:spcPts val="0"/>
              </a:spcBef>
              <a:buClr>
                <a:srgbClr val="000000"/>
              </a:buClr>
              <a:buSzPct val="100000"/>
              <a:buFont typeface="Arial"/>
              <a:buChar char="➔"/>
            </a:pPr>
            <a:r>
              <a:rPr lang="en" sz="900"/>
              <a:t>Go into Words and set up  Student Profiles </a:t>
            </a:r>
          </a:p>
          <a:p>
            <a:pPr marL="457200" lvl="0" indent="-285750" rtl="0">
              <a:lnSpc>
                <a:spcPct val="115000"/>
              </a:lnSpc>
              <a:spcBef>
                <a:spcPts val="0"/>
              </a:spcBef>
              <a:buClr>
                <a:srgbClr val="000000"/>
              </a:buClr>
              <a:buSzPct val="100000"/>
              <a:buFont typeface="Arial"/>
              <a:buChar char="➔"/>
            </a:pPr>
            <a:r>
              <a:rPr lang="en" sz="900"/>
              <a:t>Demo Words showing  just the junior words and how to play. Show in the library all the items and how to download. Explain that they can take their own pictures or download from internet and make their own pictures. </a:t>
            </a:r>
          </a:p>
          <a:p>
            <a:pPr marL="457200" lvl="0" indent="-285750" rtl="0">
              <a:lnSpc>
                <a:spcPct val="115000"/>
              </a:lnSpc>
              <a:spcBef>
                <a:spcPts val="0"/>
              </a:spcBef>
              <a:buClr>
                <a:srgbClr val="000000"/>
              </a:buClr>
              <a:buSzPct val="100000"/>
              <a:buFont typeface="Arial"/>
              <a:buChar char="➔"/>
            </a:pPr>
            <a:r>
              <a:rPr lang="en" sz="900"/>
              <a:t>Training- teach how to make your own picture libraries. Remember for picture must be square.</a:t>
            </a:r>
          </a:p>
          <a:p>
            <a:pPr marL="457200" lvl="0" indent="-285750" rtl="0">
              <a:lnSpc>
                <a:spcPct val="115000"/>
              </a:lnSpc>
              <a:spcBef>
                <a:spcPts val="0"/>
              </a:spcBef>
              <a:buClr>
                <a:srgbClr val="000000"/>
              </a:buClr>
              <a:buSzPct val="100000"/>
              <a:buFont typeface="Arial"/>
              <a:buChar char="➔"/>
            </a:pPr>
            <a:r>
              <a:rPr lang="en" sz="900"/>
              <a:t> Video on how to make multiple choice or personalized files </a:t>
            </a:r>
            <a:r>
              <a:rPr lang="en" sz="900" u="sng">
                <a:solidFill>
                  <a:srgbClr val="1155CC"/>
                </a:solidFill>
                <a:hlinkClick r:id="rId3"/>
              </a:rPr>
              <a:t>https://www.youtube.com/watch?v=7RHbtJs7-bA</a:t>
            </a:r>
          </a:p>
          <a:p>
            <a:pPr marL="457200" lvl="0" indent="-285750" rtl="0">
              <a:lnSpc>
                <a:spcPct val="115000"/>
              </a:lnSpc>
              <a:spcBef>
                <a:spcPts val="0"/>
              </a:spcBef>
              <a:buClr>
                <a:srgbClr val="000000"/>
              </a:buClr>
              <a:buSzPct val="100000"/>
              <a:buFont typeface="Arial"/>
              <a:buChar char="➔"/>
            </a:pPr>
            <a:r>
              <a:rPr lang="en" sz="900"/>
              <a:t>Show how to change profiles for the students</a:t>
            </a:r>
          </a:p>
          <a:p>
            <a:pPr marL="457200" lvl="0" indent="-285750" rtl="0">
              <a:lnSpc>
                <a:spcPct val="115000"/>
              </a:lnSpc>
              <a:spcBef>
                <a:spcPts val="0"/>
              </a:spcBef>
              <a:buClr>
                <a:srgbClr val="000000"/>
              </a:buClr>
              <a:buSzPct val="100000"/>
              <a:buFont typeface="Arial"/>
              <a:buChar char="➔"/>
            </a:pPr>
            <a:r>
              <a:rPr lang="en" sz="900"/>
              <a:t>Show in the teacher account how you can see what the student has done in the account. </a:t>
            </a:r>
          </a:p>
          <a:p>
            <a:pPr marL="457200" lvl="0" indent="-285750" rtl="0">
              <a:lnSpc>
                <a:spcPct val="115000"/>
              </a:lnSpc>
              <a:spcBef>
                <a:spcPts val="0"/>
              </a:spcBef>
              <a:buClr>
                <a:srgbClr val="000000"/>
              </a:buClr>
              <a:buSzPct val="100000"/>
              <a:buFont typeface="Arial"/>
              <a:buChar char="➔"/>
            </a:pPr>
            <a:r>
              <a:rPr lang="en" sz="900"/>
              <a:t>Use Larry as my staff to show where things are with levels. Especially Numbers</a:t>
            </a:r>
          </a:p>
          <a:p>
            <a:pPr marL="457200" lvl="0" indent="-285750" rtl="0">
              <a:lnSpc>
                <a:spcPct val="115000"/>
              </a:lnSpc>
              <a:spcBef>
                <a:spcPts val="0"/>
              </a:spcBef>
              <a:buClr>
                <a:srgbClr val="000000"/>
              </a:buClr>
              <a:buSzPct val="100000"/>
              <a:buFont typeface="Arial"/>
              <a:buChar char="➔"/>
            </a:pPr>
            <a:r>
              <a:rPr lang="en" sz="900"/>
              <a:t>On Numbers - show on the bottom- Unlock all levels</a:t>
            </a:r>
          </a:p>
          <a:p>
            <a:pPr marL="457200" lvl="0" indent="-285750" rtl="0">
              <a:lnSpc>
                <a:spcPct val="115000"/>
              </a:lnSpc>
              <a:spcBef>
                <a:spcPts val="0"/>
              </a:spcBef>
              <a:buClr>
                <a:srgbClr val="000000"/>
              </a:buClr>
              <a:buSzPct val="100000"/>
              <a:buFont typeface="Arial"/>
              <a:buChar char="➔"/>
            </a:pPr>
            <a:r>
              <a:rPr lang="en" sz="900"/>
              <a:t>To get out of Numbers scroll to the top and click on the profile. </a:t>
            </a:r>
          </a:p>
          <a:p>
            <a:pPr marL="457200" lvl="0" indent="-285750" rtl="0">
              <a:lnSpc>
                <a:spcPct val="115000"/>
              </a:lnSpc>
              <a:spcBef>
                <a:spcPts val="0"/>
              </a:spcBef>
              <a:buClr>
                <a:srgbClr val="000000"/>
              </a:buClr>
              <a:buSzPct val="100000"/>
              <a:buFont typeface="Arial"/>
              <a:buChar char="➔"/>
            </a:pPr>
            <a:r>
              <a:rPr lang="en" sz="900"/>
              <a:t>Show Numbers, Tangrams, Newton, Masterpiece (show how you can take a picture of a worksheet and then use that worksheet), Monster, Pizza, and Coding</a:t>
            </a:r>
          </a:p>
          <a:p>
            <a:pPr lvl="0" rtl="0">
              <a:lnSpc>
                <a:spcPct val="115000"/>
              </a:lnSpc>
              <a:spcBef>
                <a:spcPts val="0"/>
              </a:spcBef>
              <a:buNone/>
            </a:pPr>
            <a:endParaRPr sz="900"/>
          </a:p>
          <a:p>
            <a:pPr lvl="0" rtl="0">
              <a:spcBef>
                <a:spcPts val="0"/>
              </a:spcBef>
              <a:buNone/>
            </a:pPr>
            <a:endParaRPr sz="900"/>
          </a:p>
        </p:txBody>
      </p:sp>
    </p:spTree>
    <p:extLst>
      <p:ext uri="{BB962C8B-B14F-4D97-AF65-F5344CB8AC3E}">
        <p14:creationId xmlns:p14="http://schemas.microsoft.com/office/powerpoint/2010/main" val="1113392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39610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2746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0648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255788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70752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buChar char="●"/>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youtu.be/zEsJwwdq4r8"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VK8R9N-Dh4&amp;feature=youtu.b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7RHbtJs7-b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playosmo.com/en/schoo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playosmo.com/e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OSMO Training</a:t>
            </a:r>
          </a:p>
        </p:txBody>
      </p:sp>
      <p:sp>
        <p:nvSpPr>
          <p:cNvPr id="67" name="Shape 67"/>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r>
              <a:rPr lang="en"/>
              <a:t>By Lori Blantz -Instructional Technology Specialist 606-1970</a:t>
            </a:r>
          </a:p>
        </p:txBody>
      </p:sp>
      <p:pic>
        <p:nvPicPr>
          <p:cNvPr id="68" name="Shape 68"/>
          <p:cNvPicPr preferRelativeResize="0"/>
          <p:nvPr/>
        </p:nvPicPr>
        <p:blipFill>
          <a:blip r:embed="rId3">
            <a:alphaModFix/>
          </a:blip>
          <a:stretch>
            <a:fillRect/>
          </a:stretch>
        </p:blipFill>
        <p:spPr>
          <a:xfrm>
            <a:off x="6637675" y="105325"/>
            <a:ext cx="2314575" cy="876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Your turn...</a:t>
            </a:r>
          </a:p>
        </p:txBody>
      </p:sp>
      <p:sp>
        <p:nvSpPr>
          <p:cNvPr id="130" name="Shape 130"/>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lvl="0" rtl="0">
              <a:spcBef>
                <a:spcPts val="0"/>
              </a:spcBef>
              <a:spcAft>
                <a:spcPts val="0"/>
              </a:spcAft>
              <a:buNone/>
            </a:pPr>
            <a:r>
              <a:rPr lang="en"/>
              <a:t>      </a:t>
            </a:r>
          </a:p>
          <a:p>
            <a:pPr lvl="0" rtl="0">
              <a:spcBef>
                <a:spcPts val="0"/>
              </a:spcBef>
              <a:spcAft>
                <a:spcPts val="0"/>
              </a:spcAft>
              <a:buNone/>
            </a:pPr>
            <a:endParaRPr/>
          </a:p>
          <a:p>
            <a:pPr lvl="0" rtl="0">
              <a:spcBef>
                <a:spcPts val="0"/>
              </a:spcBef>
              <a:spcAft>
                <a:spcPts val="0"/>
              </a:spcAft>
              <a:buNone/>
            </a:pPr>
            <a:r>
              <a:rPr lang="en"/>
              <a:t>                         </a:t>
            </a:r>
            <a:r>
              <a:rPr lang="en" sz="6000">
                <a:solidFill>
                  <a:srgbClr val="000000"/>
                </a:solidFill>
                <a:latin typeface="Arial"/>
                <a:ea typeface="Arial"/>
                <a:cs typeface="Arial"/>
                <a:sym typeface="Arial"/>
              </a:rPr>
              <a:t>  </a:t>
            </a:r>
          </a:p>
        </p:txBody>
      </p:sp>
      <p:pic>
        <p:nvPicPr>
          <p:cNvPr id="131" name="Shape 131"/>
          <p:cNvPicPr preferRelativeResize="0"/>
          <p:nvPr/>
        </p:nvPicPr>
        <p:blipFill>
          <a:blip r:embed="rId3">
            <a:alphaModFix/>
          </a:blip>
          <a:stretch>
            <a:fillRect/>
          </a:stretch>
        </p:blipFill>
        <p:spPr>
          <a:xfrm>
            <a:off x="6639687" y="215075"/>
            <a:ext cx="2314575" cy="876300"/>
          </a:xfrm>
          <a:prstGeom prst="rect">
            <a:avLst/>
          </a:prstGeom>
          <a:noFill/>
          <a:ln>
            <a:noFill/>
          </a:ln>
        </p:spPr>
      </p:pic>
      <p:sp>
        <p:nvSpPr>
          <p:cNvPr id="132" name="Shape 132"/>
          <p:cNvSpPr txBox="1"/>
          <p:nvPr/>
        </p:nvSpPr>
        <p:spPr>
          <a:xfrm>
            <a:off x="1689650" y="1855750"/>
            <a:ext cx="5979300" cy="1989000"/>
          </a:xfrm>
          <a:prstGeom prst="rect">
            <a:avLst/>
          </a:prstGeom>
          <a:noFill/>
          <a:ln>
            <a:noFill/>
          </a:ln>
        </p:spPr>
        <p:txBody>
          <a:bodyPr lIns="91425" tIns="91425" rIns="91425" bIns="91425" anchor="t" anchorCtr="0">
            <a:noAutofit/>
          </a:bodyPr>
          <a:lstStyle/>
          <a:p>
            <a:pPr lvl="0" algn="ctr">
              <a:spcBef>
                <a:spcPts val="0"/>
              </a:spcBef>
              <a:buNone/>
            </a:pPr>
            <a:r>
              <a:rPr lang="en" sz="3000" b="1">
                <a:solidFill>
                  <a:srgbClr val="0000FF"/>
                </a:solidFill>
              </a:rPr>
              <a:t>Your time to explore and try out the tools. Let me know how I can help.</a:t>
            </a:r>
            <a:r>
              <a:rPr lang="en"/>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Thank you for your attention.</a:t>
            </a:r>
          </a:p>
        </p:txBody>
      </p:sp>
      <p:sp>
        <p:nvSpPr>
          <p:cNvPr id="138" name="Shape 138"/>
          <p:cNvSpPr txBox="1">
            <a:spLocks noGrp="1"/>
          </p:cNvSpPr>
          <p:nvPr>
            <p:ph type="body" idx="1"/>
          </p:nvPr>
        </p:nvSpPr>
        <p:spPr>
          <a:xfrm>
            <a:off x="433675" y="1266350"/>
            <a:ext cx="8520600" cy="3302700"/>
          </a:xfrm>
          <a:prstGeom prst="rect">
            <a:avLst/>
          </a:prstGeom>
        </p:spPr>
        <p:txBody>
          <a:bodyPr lIns="91425" tIns="91425" rIns="91425" bIns="91425" anchor="t" anchorCtr="0">
            <a:noAutofit/>
          </a:bodyPr>
          <a:lstStyle/>
          <a:p>
            <a:pPr lvl="0" rtl="0">
              <a:spcBef>
                <a:spcPts val="0"/>
              </a:spcBef>
              <a:spcAft>
                <a:spcPts val="0"/>
              </a:spcAft>
              <a:buNone/>
            </a:pPr>
            <a:r>
              <a:rPr lang="en"/>
              <a:t>      </a:t>
            </a:r>
          </a:p>
          <a:p>
            <a:pPr lvl="0" rtl="0">
              <a:spcBef>
                <a:spcPts val="0"/>
              </a:spcBef>
              <a:spcAft>
                <a:spcPts val="0"/>
              </a:spcAft>
              <a:buNone/>
            </a:pPr>
            <a:endParaRPr/>
          </a:p>
          <a:p>
            <a:pPr lvl="0" rtl="0">
              <a:spcBef>
                <a:spcPts val="0"/>
              </a:spcBef>
              <a:spcAft>
                <a:spcPts val="0"/>
              </a:spcAft>
              <a:buNone/>
            </a:pPr>
            <a:r>
              <a:rPr lang="en"/>
              <a:t>                         </a:t>
            </a:r>
            <a:r>
              <a:rPr lang="en" sz="6000">
                <a:solidFill>
                  <a:srgbClr val="000000"/>
                </a:solidFill>
                <a:latin typeface="Arial"/>
                <a:ea typeface="Arial"/>
                <a:cs typeface="Arial"/>
                <a:sym typeface="Arial"/>
              </a:rPr>
              <a:t>  </a:t>
            </a:r>
          </a:p>
        </p:txBody>
      </p:sp>
      <p:pic>
        <p:nvPicPr>
          <p:cNvPr id="139" name="Shape 139"/>
          <p:cNvPicPr preferRelativeResize="0"/>
          <p:nvPr/>
        </p:nvPicPr>
        <p:blipFill>
          <a:blip r:embed="rId3">
            <a:alphaModFix/>
          </a:blip>
          <a:stretch>
            <a:fillRect/>
          </a:stretch>
        </p:blipFill>
        <p:spPr>
          <a:xfrm>
            <a:off x="6639687" y="215075"/>
            <a:ext cx="2314575" cy="876300"/>
          </a:xfrm>
          <a:prstGeom prst="rect">
            <a:avLst/>
          </a:prstGeom>
          <a:noFill/>
          <a:ln>
            <a:noFill/>
          </a:ln>
        </p:spPr>
      </p:pic>
      <p:pic>
        <p:nvPicPr>
          <p:cNvPr id="140" name="Shape 140"/>
          <p:cNvPicPr preferRelativeResize="0"/>
          <p:nvPr/>
        </p:nvPicPr>
        <p:blipFill>
          <a:blip r:embed="rId4">
            <a:alphaModFix/>
          </a:blip>
          <a:stretch>
            <a:fillRect/>
          </a:stretch>
        </p:blipFill>
        <p:spPr>
          <a:xfrm>
            <a:off x="771599" y="1643875"/>
            <a:ext cx="5439550" cy="2365775"/>
          </a:xfrm>
          <a:prstGeom prst="rect">
            <a:avLst/>
          </a:prstGeom>
          <a:noFill/>
          <a:ln>
            <a:noFill/>
          </a:ln>
        </p:spPr>
      </p:pic>
      <p:pic>
        <p:nvPicPr>
          <p:cNvPr id="141" name="Shape 141"/>
          <p:cNvPicPr preferRelativeResize="0"/>
          <p:nvPr/>
        </p:nvPicPr>
        <p:blipFill>
          <a:blip r:embed="rId5">
            <a:alphaModFix/>
          </a:blip>
          <a:stretch>
            <a:fillRect/>
          </a:stretch>
        </p:blipFill>
        <p:spPr>
          <a:xfrm rot="810757">
            <a:off x="6698512" y="1722312"/>
            <a:ext cx="1762124" cy="23907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What is OMSO?</a:t>
            </a:r>
          </a:p>
        </p:txBody>
      </p:sp>
      <p:sp>
        <p:nvSpPr>
          <p:cNvPr id="74" name="Shape 74"/>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lvl="0" rtl="0">
              <a:spcBef>
                <a:spcPts val="0"/>
              </a:spcBef>
              <a:spcAft>
                <a:spcPts val="0"/>
              </a:spcAft>
              <a:buNone/>
            </a:pPr>
            <a:r>
              <a:rPr lang="en"/>
              <a:t>      </a:t>
            </a:r>
          </a:p>
          <a:p>
            <a:pPr lvl="0" rtl="0">
              <a:spcBef>
                <a:spcPts val="0"/>
              </a:spcBef>
              <a:spcAft>
                <a:spcPts val="0"/>
              </a:spcAft>
              <a:buNone/>
            </a:pPr>
            <a:endParaRPr/>
          </a:p>
          <a:p>
            <a:pPr lvl="0" rtl="0">
              <a:spcBef>
                <a:spcPts val="0"/>
              </a:spcBef>
              <a:spcAft>
                <a:spcPts val="0"/>
              </a:spcAft>
              <a:buNone/>
            </a:pPr>
            <a:r>
              <a:rPr lang="en"/>
              <a:t>                                                    </a:t>
            </a:r>
            <a:r>
              <a:rPr lang="en" sz="6000" u="sng">
                <a:solidFill>
                  <a:schemeClr val="hlink"/>
                </a:solidFill>
                <a:latin typeface="Arial"/>
                <a:ea typeface="Arial"/>
                <a:cs typeface="Arial"/>
                <a:sym typeface="Arial"/>
                <a:hlinkClick r:id="rId3"/>
              </a:rPr>
              <a:t>OSMO</a:t>
            </a:r>
            <a:r>
              <a:rPr lang="en" sz="6000">
                <a:solidFill>
                  <a:srgbClr val="000000"/>
                </a:solidFill>
                <a:latin typeface="Arial"/>
                <a:ea typeface="Arial"/>
                <a:cs typeface="Arial"/>
                <a:sym typeface="Arial"/>
              </a:rPr>
              <a:t>  </a:t>
            </a:r>
          </a:p>
        </p:txBody>
      </p:sp>
      <p:pic>
        <p:nvPicPr>
          <p:cNvPr id="75" name="Shape 75"/>
          <p:cNvPicPr preferRelativeResize="0"/>
          <p:nvPr/>
        </p:nvPicPr>
        <p:blipFill>
          <a:blip r:embed="rId4">
            <a:alphaModFix/>
          </a:blip>
          <a:stretch>
            <a:fillRect/>
          </a:stretch>
        </p:blipFill>
        <p:spPr>
          <a:xfrm>
            <a:off x="6639687" y="215075"/>
            <a:ext cx="2314575" cy="876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Setting up your Account...</a:t>
            </a:r>
          </a:p>
        </p:txBody>
      </p:sp>
      <p:sp>
        <p:nvSpPr>
          <p:cNvPr id="81" name="Shape 81"/>
          <p:cNvSpPr txBox="1">
            <a:spLocks noGrp="1"/>
          </p:cNvSpPr>
          <p:nvPr>
            <p:ph type="body" idx="1"/>
          </p:nvPr>
        </p:nvSpPr>
        <p:spPr>
          <a:xfrm>
            <a:off x="253700" y="1290775"/>
            <a:ext cx="8520600" cy="3531000"/>
          </a:xfrm>
          <a:prstGeom prst="rect">
            <a:avLst/>
          </a:prstGeom>
        </p:spPr>
        <p:txBody>
          <a:bodyPr lIns="91425" tIns="91425" rIns="91425" bIns="91425" anchor="t" anchorCtr="0">
            <a:noAutofit/>
          </a:bodyPr>
          <a:lstStyle/>
          <a:p>
            <a:pPr lvl="0" rtl="0">
              <a:spcBef>
                <a:spcPts val="0"/>
              </a:spcBef>
              <a:spcAft>
                <a:spcPts val="0"/>
              </a:spcAft>
              <a:buNone/>
            </a:pPr>
            <a:endParaRPr sz="4800">
              <a:solidFill>
                <a:srgbClr val="000000"/>
              </a:solidFill>
              <a:latin typeface="Arial"/>
              <a:ea typeface="Arial"/>
              <a:cs typeface="Arial"/>
              <a:sym typeface="Arial"/>
            </a:endParaRPr>
          </a:p>
          <a:p>
            <a:pPr lvl="0" algn="ctr" rtl="0">
              <a:spcBef>
                <a:spcPts val="0"/>
              </a:spcBef>
              <a:spcAft>
                <a:spcPts val="0"/>
              </a:spcAft>
              <a:buNone/>
            </a:pPr>
            <a:r>
              <a:rPr lang="en" sz="4800" u="sng">
                <a:solidFill>
                  <a:schemeClr val="hlink"/>
                </a:solidFill>
                <a:latin typeface="Arial"/>
                <a:ea typeface="Arial"/>
                <a:cs typeface="Arial"/>
                <a:sym typeface="Arial"/>
                <a:hlinkClick r:id="rId3"/>
              </a:rPr>
              <a:t>Setting up Account- New or lost activation Code</a:t>
            </a:r>
            <a:r>
              <a:rPr lang="en" sz="4800">
                <a:solidFill>
                  <a:srgbClr val="000000"/>
                </a:solidFill>
                <a:latin typeface="Arial"/>
                <a:ea typeface="Arial"/>
                <a:cs typeface="Arial"/>
                <a:sym typeface="Arial"/>
              </a:rPr>
              <a:t> </a:t>
            </a:r>
          </a:p>
          <a:p>
            <a:pPr lvl="0" algn="ctr" rtl="0">
              <a:lnSpc>
                <a:spcPct val="100000"/>
              </a:lnSpc>
              <a:spcBef>
                <a:spcPts val="0"/>
              </a:spcBef>
              <a:spcAft>
                <a:spcPts val="0"/>
              </a:spcAft>
              <a:buNone/>
            </a:pPr>
            <a:endParaRPr sz="1400">
              <a:solidFill>
                <a:srgbClr val="000000"/>
              </a:solidFill>
              <a:latin typeface="Arial"/>
              <a:ea typeface="Arial"/>
              <a:cs typeface="Arial"/>
              <a:sym typeface="Arial"/>
            </a:endParaRPr>
          </a:p>
          <a:p>
            <a:pPr lvl="0" algn="ctr" rtl="0">
              <a:lnSpc>
                <a:spcPct val="100000"/>
              </a:lnSpc>
              <a:spcBef>
                <a:spcPts val="0"/>
              </a:spcBef>
              <a:spcAft>
                <a:spcPts val="0"/>
              </a:spcAft>
              <a:buNone/>
            </a:pPr>
            <a:r>
              <a:rPr lang="en" sz="1400">
                <a:solidFill>
                  <a:srgbClr val="000000"/>
                </a:solidFill>
                <a:latin typeface="Arial"/>
                <a:ea typeface="Arial"/>
                <a:cs typeface="Arial"/>
                <a:sym typeface="Arial"/>
              </a:rPr>
              <a:t>After staff sets up account, go to email, activate the two of them.</a:t>
            </a:r>
          </a:p>
        </p:txBody>
      </p:sp>
      <p:pic>
        <p:nvPicPr>
          <p:cNvPr id="82" name="Shape 82"/>
          <p:cNvPicPr preferRelativeResize="0"/>
          <p:nvPr/>
        </p:nvPicPr>
        <p:blipFill>
          <a:blip r:embed="rId4">
            <a:alphaModFix/>
          </a:blip>
          <a:stretch>
            <a:fillRect/>
          </a:stretch>
        </p:blipFill>
        <p:spPr>
          <a:xfrm>
            <a:off x="6639687" y="215075"/>
            <a:ext cx="2314575" cy="876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Once account is set up...training steps..</a:t>
            </a:r>
          </a:p>
        </p:txBody>
      </p:sp>
      <p:sp>
        <p:nvSpPr>
          <p:cNvPr id="88" name="Shape 88"/>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Go into Words and set up Student Profiles </a:t>
            </a:r>
          </a:p>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Demo Words using Junior words and library all the items to download. </a:t>
            </a:r>
          </a:p>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Making own albums</a:t>
            </a:r>
          </a:p>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Remember for picture must be square.</a:t>
            </a:r>
          </a:p>
          <a:p>
            <a:pPr marL="457200" lvl="0" indent="-311150" rtl="0">
              <a:spcBef>
                <a:spcPts val="0"/>
              </a:spcBef>
              <a:spcAft>
                <a:spcPts val="0"/>
              </a:spcAft>
              <a:buClr>
                <a:srgbClr val="000000"/>
              </a:buClr>
              <a:buSzPct val="100000"/>
              <a:buFont typeface="Arial"/>
              <a:buChar char="➔"/>
            </a:pPr>
            <a:r>
              <a:rPr lang="en" sz="1300" u="sng">
                <a:solidFill>
                  <a:schemeClr val="hlink"/>
                </a:solidFill>
                <a:latin typeface="Arial"/>
                <a:ea typeface="Arial"/>
                <a:cs typeface="Arial"/>
                <a:sym typeface="Arial"/>
                <a:hlinkClick r:id="rId3"/>
              </a:rPr>
              <a:t>Video on how to make multiple choice or personalized files</a:t>
            </a:r>
          </a:p>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Changing student profiles </a:t>
            </a:r>
          </a:p>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Viewing student progress in teacher account (this is only done online in website)</a:t>
            </a:r>
          </a:p>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Demo Numbers</a:t>
            </a:r>
          </a:p>
          <a:p>
            <a:pPr marL="914400" lvl="1"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Show on the bottom- Unlock all levels</a:t>
            </a:r>
          </a:p>
          <a:p>
            <a:pPr marL="914400" lvl="1"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Show locked and unlocked levels</a:t>
            </a:r>
          </a:p>
          <a:p>
            <a:pPr marL="914400" lvl="1"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To get out of Numbers scroll to the top and click on the profile</a:t>
            </a:r>
          </a:p>
          <a:p>
            <a:pPr marL="457200" lvl="0" indent="-311150" rtl="0">
              <a:spcBef>
                <a:spcPts val="0"/>
              </a:spcBef>
              <a:spcAft>
                <a:spcPts val="0"/>
              </a:spcAft>
              <a:buClr>
                <a:srgbClr val="000000"/>
              </a:buClr>
              <a:buSzPct val="100000"/>
              <a:buFont typeface="Arial"/>
              <a:buChar char="➔"/>
            </a:pPr>
            <a:r>
              <a:rPr lang="en" sz="1300">
                <a:solidFill>
                  <a:srgbClr val="000000"/>
                </a:solidFill>
                <a:latin typeface="Arial"/>
                <a:ea typeface="Arial"/>
                <a:cs typeface="Arial"/>
                <a:sym typeface="Arial"/>
              </a:rPr>
              <a:t>Demo Tangrams, Newton, Masterpiece, Monster, Pizza, and Coding Awbie and Coding Jam</a:t>
            </a:r>
          </a:p>
          <a:p>
            <a:pPr marL="457200" lvl="0" indent="-311150" rtl="0">
              <a:spcBef>
                <a:spcPts val="0"/>
              </a:spcBef>
              <a:spcAft>
                <a:spcPts val="0"/>
              </a:spcAft>
              <a:buClr>
                <a:srgbClr val="000000"/>
              </a:buClr>
              <a:buSzPct val="100000"/>
              <a:buFont typeface="Arial"/>
              <a:buChar char="➔"/>
            </a:pPr>
            <a:r>
              <a:rPr lang="en" sz="1300" u="sng">
                <a:solidFill>
                  <a:schemeClr val="hlink"/>
                </a:solidFill>
                <a:latin typeface="Arial"/>
                <a:ea typeface="Arial"/>
                <a:cs typeface="Arial"/>
                <a:sym typeface="Arial"/>
                <a:hlinkClick r:id="rId4"/>
              </a:rPr>
              <a:t>Lesson Plans in the system, educator connection...</a:t>
            </a:r>
          </a:p>
          <a:p>
            <a:pPr lvl="0" rtl="0">
              <a:spcBef>
                <a:spcPts val="0"/>
              </a:spcBef>
              <a:spcAft>
                <a:spcPts val="0"/>
              </a:spcAft>
              <a:buNone/>
            </a:pPr>
            <a:endParaRPr sz="1100">
              <a:solidFill>
                <a:srgbClr val="000000"/>
              </a:solidFill>
              <a:latin typeface="Arial"/>
              <a:ea typeface="Arial"/>
              <a:cs typeface="Arial"/>
              <a:sym typeface="Arial"/>
            </a:endParaRPr>
          </a:p>
        </p:txBody>
      </p:sp>
      <p:pic>
        <p:nvPicPr>
          <p:cNvPr id="89" name="Shape 89"/>
          <p:cNvPicPr preferRelativeResize="0"/>
          <p:nvPr/>
        </p:nvPicPr>
        <p:blipFill>
          <a:blip r:embed="rId5">
            <a:alphaModFix/>
          </a:blip>
          <a:stretch>
            <a:fillRect/>
          </a:stretch>
        </p:blipFill>
        <p:spPr>
          <a:xfrm>
            <a:off x="6745199" y="255025"/>
            <a:ext cx="2209074" cy="8363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Videos of each game</a:t>
            </a:r>
          </a:p>
        </p:txBody>
      </p:sp>
      <p:sp>
        <p:nvSpPr>
          <p:cNvPr id="95" name="Shape 95"/>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lvl="0" algn="ctr" rtl="0">
              <a:spcBef>
                <a:spcPts val="0"/>
              </a:spcBef>
              <a:spcAft>
                <a:spcPts val="0"/>
              </a:spcAft>
              <a:buNone/>
            </a:pPr>
            <a:endParaRPr/>
          </a:p>
          <a:p>
            <a:pPr lvl="0" algn="ctr" rtl="0">
              <a:spcBef>
                <a:spcPts val="0"/>
              </a:spcBef>
              <a:spcAft>
                <a:spcPts val="0"/>
              </a:spcAft>
              <a:buNone/>
            </a:pPr>
            <a:endParaRPr/>
          </a:p>
          <a:p>
            <a:pPr lvl="0" algn="ctr" rtl="0">
              <a:spcBef>
                <a:spcPts val="0"/>
              </a:spcBef>
              <a:spcAft>
                <a:spcPts val="0"/>
              </a:spcAft>
              <a:buNone/>
            </a:pPr>
            <a:endParaRPr/>
          </a:p>
          <a:p>
            <a:pPr lvl="0" algn="ctr" rtl="0">
              <a:spcBef>
                <a:spcPts val="0"/>
              </a:spcBef>
              <a:spcAft>
                <a:spcPts val="0"/>
              </a:spcAft>
              <a:buNone/>
            </a:pPr>
            <a:r>
              <a:rPr lang="en" sz="3600" u="sng">
                <a:solidFill>
                  <a:schemeClr val="hlink"/>
                </a:solidFill>
                <a:latin typeface="Arial"/>
                <a:ea typeface="Arial"/>
                <a:cs typeface="Arial"/>
                <a:sym typeface="Arial"/>
                <a:hlinkClick r:id="rId3"/>
              </a:rPr>
              <a:t>Learn about each game. </a:t>
            </a:r>
            <a:r>
              <a:rPr lang="en" sz="3600">
                <a:solidFill>
                  <a:srgbClr val="000000"/>
                </a:solidFill>
                <a:latin typeface="Arial"/>
                <a:ea typeface="Arial"/>
                <a:cs typeface="Arial"/>
                <a:sym typeface="Arial"/>
              </a:rPr>
              <a:t>  	</a:t>
            </a:r>
            <a:r>
              <a:rPr lang="en" sz="3600"/>
              <a:t>  </a:t>
            </a:r>
            <a:r>
              <a:rPr lang="en"/>
              <a:t>    </a:t>
            </a:r>
          </a:p>
          <a:p>
            <a:pPr lvl="0" rtl="0">
              <a:spcBef>
                <a:spcPts val="0"/>
              </a:spcBef>
              <a:spcAft>
                <a:spcPts val="0"/>
              </a:spcAft>
              <a:buNone/>
            </a:pPr>
            <a:endParaRPr/>
          </a:p>
          <a:p>
            <a:pPr lvl="0" rtl="0">
              <a:spcBef>
                <a:spcPts val="0"/>
              </a:spcBef>
              <a:spcAft>
                <a:spcPts val="0"/>
              </a:spcAft>
              <a:buNone/>
            </a:pPr>
            <a:r>
              <a:rPr lang="en"/>
              <a:t>                     </a:t>
            </a:r>
            <a:r>
              <a:rPr lang="en" sz="6000">
                <a:solidFill>
                  <a:srgbClr val="000000"/>
                </a:solidFill>
                <a:latin typeface="Arial"/>
                <a:ea typeface="Arial"/>
                <a:cs typeface="Arial"/>
                <a:sym typeface="Arial"/>
              </a:rPr>
              <a:t>  </a:t>
            </a:r>
          </a:p>
        </p:txBody>
      </p:sp>
      <p:pic>
        <p:nvPicPr>
          <p:cNvPr id="96" name="Shape 96"/>
          <p:cNvPicPr preferRelativeResize="0"/>
          <p:nvPr/>
        </p:nvPicPr>
        <p:blipFill>
          <a:blip r:embed="rId4">
            <a:alphaModFix/>
          </a:blip>
          <a:stretch>
            <a:fillRect/>
          </a:stretch>
        </p:blipFill>
        <p:spPr>
          <a:xfrm>
            <a:off x="6639687" y="215075"/>
            <a:ext cx="2314575" cy="876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OMSO Learning System Targets</a:t>
            </a:r>
          </a:p>
        </p:txBody>
      </p:sp>
      <p:sp>
        <p:nvSpPr>
          <p:cNvPr id="102" name="Shape 102"/>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lvl="0" rtl="0">
              <a:spcBef>
                <a:spcPts val="0"/>
              </a:spcBef>
              <a:spcAft>
                <a:spcPts val="0"/>
              </a:spcAft>
              <a:buNone/>
            </a:pPr>
            <a:r>
              <a:rPr lang="en" sz="1100">
                <a:solidFill>
                  <a:srgbClr val="000000"/>
                </a:solidFill>
                <a:latin typeface="Arial"/>
                <a:ea typeface="Arial"/>
                <a:cs typeface="Arial"/>
                <a:sym typeface="Arial"/>
              </a:rPr>
              <a:t>Tangrams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Requesting piece by shape and color </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Expanding utterance length using shape and color </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Describing - animation after placement of pieces </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Prepositions (next to, under, over, etc)</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Compare/Contrast pieces (big blue triangle/little blue triangle)</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Following directions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Visual/perceptual skills</a:t>
            </a: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r>
              <a:rPr lang="en" sz="1100">
                <a:solidFill>
                  <a:srgbClr val="000000"/>
                </a:solidFill>
                <a:latin typeface="Arial"/>
                <a:ea typeface="Arial"/>
                <a:cs typeface="Arial"/>
                <a:sym typeface="Arial"/>
              </a:rPr>
              <a:t>Numbers</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Counting</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Addition</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Multiplication</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Number order</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Problem Solving</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Fact Families</a:t>
            </a:r>
          </a:p>
        </p:txBody>
      </p:sp>
      <p:pic>
        <p:nvPicPr>
          <p:cNvPr id="103" name="Shape 103"/>
          <p:cNvPicPr preferRelativeResize="0"/>
          <p:nvPr/>
        </p:nvPicPr>
        <p:blipFill>
          <a:blip r:embed="rId3">
            <a:alphaModFix/>
          </a:blip>
          <a:stretch>
            <a:fillRect/>
          </a:stretch>
        </p:blipFill>
        <p:spPr>
          <a:xfrm>
            <a:off x="6639687" y="215075"/>
            <a:ext cx="2314575" cy="876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OMSO Learning System Targets</a:t>
            </a:r>
          </a:p>
        </p:txBody>
      </p:sp>
      <p:sp>
        <p:nvSpPr>
          <p:cNvPr id="109" name="Shape 109"/>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lvl="0" rtl="0">
              <a:spcBef>
                <a:spcPts val="0"/>
              </a:spcBef>
              <a:spcAft>
                <a:spcPts val="0"/>
              </a:spcAft>
              <a:buClr>
                <a:srgbClr val="000000"/>
              </a:buClr>
              <a:buSzPct val="100000"/>
              <a:buFont typeface="Arial"/>
              <a:buNone/>
            </a:pPr>
            <a:r>
              <a:rPr lang="en" sz="1100">
                <a:solidFill>
                  <a:srgbClr val="000000"/>
                </a:solidFill>
                <a:latin typeface="Arial"/>
                <a:ea typeface="Arial"/>
                <a:cs typeface="Arial"/>
                <a:sym typeface="Arial"/>
              </a:rPr>
              <a:t>Creative Set (Mo Monster)</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Story retell</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Describing requested picture-color, category, shape, components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Sequencing</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Describing function of items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Labeling actions/present progressive</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Inferencing</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Predicting</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Answering “wh” questions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Vocabulary (goal, mysterious, finale, portal, ingredient)</a:t>
            </a:r>
          </a:p>
          <a:p>
            <a:pPr lvl="0" rtl="0">
              <a:spcBef>
                <a:spcPts val="0"/>
              </a:spcBef>
              <a:spcAft>
                <a:spcPts val="0"/>
              </a:spcAft>
              <a:buClr>
                <a:srgbClr val="000000"/>
              </a:buClr>
              <a:buSzPct val="100000"/>
              <a:buFont typeface="Arial"/>
              <a:buNone/>
            </a:pPr>
            <a:endParaRPr sz="1100">
              <a:solidFill>
                <a:srgbClr val="000000"/>
              </a:solidFill>
              <a:latin typeface="Arial"/>
              <a:ea typeface="Arial"/>
              <a:cs typeface="Arial"/>
              <a:sym typeface="Arial"/>
            </a:endParaRPr>
          </a:p>
          <a:p>
            <a:pPr lvl="0" rtl="0">
              <a:spcBef>
                <a:spcPts val="0"/>
              </a:spcBef>
              <a:spcAft>
                <a:spcPts val="0"/>
              </a:spcAft>
              <a:buClr>
                <a:srgbClr val="000000"/>
              </a:buClr>
              <a:buSzPct val="100000"/>
              <a:buFont typeface="Arial"/>
              <a:buNone/>
            </a:pPr>
            <a:r>
              <a:rPr lang="en" sz="1100">
                <a:solidFill>
                  <a:srgbClr val="000000"/>
                </a:solidFill>
                <a:latin typeface="Arial"/>
                <a:ea typeface="Arial"/>
                <a:cs typeface="Arial"/>
                <a:sym typeface="Arial"/>
              </a:rPr>
              <a:t>Newton</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Problem solving</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Prepositions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Cause and Effect</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Predictions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Geometry</a:t>
            </a:r>
          </a:p>
        </p:txBody>
      </p:sp>
      <p:pic>
        <p:nvPicPr>
          <p:cNvPr id="110" name="Shape 110"/>
          <p:cNvPicPr preferRelativeResize="0"/>
          <p:nvPr/>
        </p:nvPicPr>
        <p:blipFill>
          <a:blip r:embed="rId3">
            <a:alphaModFix/>
          </a:blip>
          <a:stretch>
            <a:fillRect/>
          </a:stretch>
        </p:blipFill>
        <p:spPr>
          <a:xfrm>
            <a:off x="6639687" y="215075"/>
            <a:ext cx="2314575" cy="876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OMSO Learning System Targets</a:t>
            </a:r>
          </a:p>
        </p:txBody>
      </p:sp>
      <p:sp>
        <p:nvSpPr>
          <p:cNvPr id="116" name="Shape 116"/>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lvl="0" rtl="0">
              <a:spcBef>
                <a:spcPts val="0"/>
              </a:spcBef>
              <a:spcAft>
                <a:spcPts val="0"/>
              </a:spcAft>
              <a:buClr>
                <a:srgbClr val="000000"/>
              </a:buClr>
              <a:buSzPct val="100000"/>
              <a:buFont typeface="Arial"/>
              <a:buNone/>
            </a:pPr>
            <a:r>
              <a:rPr lang="en" sz="1100">
                <a:solidFill>
                  <a:srgbClr val="000000"/>
                </a:solidFill>
                <a:latin typeface="Arial"/>
                <a:ea typeface="Arial"/>
                <a:cs typeface="Arial"/>
                <a:sym typeface="Arial"/>
              </a:rPr>
              <a:t>Words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Target specific speech sounds with associated decks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Describing pictures using adjectives, functions, color, size and shape</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Target wide range of expressive language skills including verbs, plurals, opposites, adjectives, categories, vocabulary, shapes, colors, nouns, prepositions, synonyms, pronouns, etc with pre-made and customized decks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Answering “wh” questions using pictures as visual cues/prompts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Target pragmatic language using “feelings” pre-made deck</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Phonemic awareness </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Social interaction/how to play cooperatively</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Letter and sound recognition </a:t>
            </a: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r>
              <a:rPr lang="en" sz="1100">
                <a:solidFill>
                  <a:srgbClr val="000000"/>
                </a:solidFill>
                <a:latin typeface="Arial"/>
                <a:ea typeface="Arial"/>
                <a:cs typeface="Arial"/>
                <a:sym typeface="Arial"/>
              </a:rPr>
              <a:t>Masterpiece</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Eye hand coordination</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Fine Motor</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Creativity</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Letter writing</a:t>
            </a:r>
          </a:p>
          <a:p>
            <a:pPr lvl="0" rtl="0">
              <a:spcBef>
                <a:spcPts val="0"/>
              </a:spcBef>
              <a:spcAft>
                <a:spcPts val="0"/>
              </a:spcAft>
              <a:buNone/>
            </a:pPr>
            <a:endParaRPr sz="1100">
              <a:solidFill>
                <a:srgbClr val="000000"/>
              </a:solidFill>
              <a:latin typeface="Arial"/>
              <a:ea typeface="Arial"/>
              <a:cs typeface="Arial"/>
              <a:sym typeface="Arial"/>
            </a:endParaRPr>
          </a:p>
        </p:txBody>
      </p:sp>
      <p:pic>
        <p:nvPicPr>
          <p:cNvPr id="117" name="Shape 117"/>
          <p:cNvPicPr preferRelativeResize="0"/>
          <p:nvPr/>
        </p:nvPicPr>
        <p:blipFill>
          <a:blip r:embed="rId3">
            <a:alphaModFix/>
          </a:blip>
          <a:stretch>
            <a:fillRect/>
          </a:stretch>
        </p:blipFill>
        <p:spPr>
          <a:xfrm>
            <a:off x="6639687" y="215075"/>
            <a:ext cx="2314575" cy="876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OMSO Learning System Targets</a:t>
            </a:r>
          </a:p>
        </p:txBody>
      </p:sp>
      <p:sp>
        <p:nvSpPr>
          <p:cNvPr id="123" name="Shape 123"/>
          <p:cNvSpPr txBox="1">
            <a:spLocks noGrp="1"/>
          </p:cNvSpPr>
          <p:nvPr>
            <p:ph type="body" idx="1"/>
          </p:nvPr>
        </p:nvSpPr>
        <p:spPr>
          <a:xfrm>
            <a:off x="311700" y="1219250"/>
            <a:ext cx="8520600" cy="3302700"/>
          </a:xfrm>
          <a:prstGeom prst="rect">
            <a:avLst/>
          </a:prstGeom>
        </p:spPr>
        <p:txBody>
          <a:bodyPr lIns="91425" tIns="91425" rIns="91425" bIns="91425" anchor="t" anchorCtr="0">
            <a:noAutofit/>
          </a:bodyPr>
          <a:lstStyle/>
          <a:p>
            <a:pPr lvl="0" rtl="0">
              <a:spcBef>
                <a:spcPts val="0"/>
              </a:spcBef>
              <a:spcAft>
                <a:spcPts val="0"/>
              </a:spcAft>
              <a:buNone/>
            </a:pPr>
            <a:r>
              <a:rPr lang="en" sz="1100">
                <a:solidFill>
                  <a:srgbClr val="000000"/>
                </a:solidFill>
                <a:latin typeface="Arial"/>
                <a:ea typeface="Arial"/>
                <a:cs typeface="Arial"/>
                <a:sym typeface="Arial"/>
              </a:rPr>
              <a:t>Pizza Shop</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Vocabulary (some of the required vocabulary can get tough, ex. pescatarian, fungus)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Categories (fruit, vegetable)</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Articulation at the conversation level (work in teams, have one student call out what needs to be done)</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Following directions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Turn taking and working as a group</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Negation (the customer wants this topping but does NOT want that topping)</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Non verbal communication/reading facial expressions to interpret feelings</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Requesting/expanding utterance length</a:t>
            </a:r>
          </a:p>
          <a:p>
            <a:pPr marL="457200" lvl="0" indent="-298450" rtl="0">
              <a:spcBef>
                <a:spcPts val="0"/>
              </a:spcBef>
              <a:spcAft>
                <a:spcPts val="0"/>
              </a:spcAft>
              <a:buClr>
                <a:srgbClr val="000000"/>
              </a:buClr>
              <a:buSzPct val="100000"/>
              <a:buFont typeface="Arial"/>
              <a:buChar char="●"/>
            </a:pPr>
            <a:r>
              <a:rPr lang="en" sz="1100">
                <a:solidFill>
                  <a:srgbClr val="000000"/>
                </a:solidFill>
                <a:latin typeface="Arial"/>
                <a:ea typeface="Arial"/>
                <a:cs typeface="Arial"/>
                <a:sym typeface="Arial"/>
              </a:rPr>
              <a:t>Money skills</a:t>
            </a: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r>
              <a:rPr lang="en" sz="1100">
                <a:solidFill>
                  <a:srgbClr val="000000"/>
                </a:solidFill>
                <a:latin typeface="Arial"/>
                <a:ea typeface="Arial"/>
                <a:cs typeface="Arial"/>
                <a:sym typeface="Arial"/>
              </a:rPr>
              <a:t>Coding Awbie and Coding Jam</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Problem Solving</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Following Directions</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Directionality</a:t>
            </a:r>
          </a:p>
          <a:p>
            <a:pPr marL="457200" lvl="0" indent="-298450" rtl="0">
              <a:spcBef>
                <a:spcPts val="0"/>
              </a:spcBef>
              <a:spcAft>
                <a:spcPts val="0"/>
              </a:spcAft>
              <a:buClr>
                <a:srgbClr val="000000"/>
              </a:buClr>
              <a:buSzPct val="100000"/>
              <a:buFont typeface="Arial"/>
            </a:pPr>
            <a:r>
              <a:rPr lang="en" sz="1100">
                <a:solidFill>
                  <a:srgbClr val="000000"/>
                </a:solidFill>
                <a:latin typeface="Arial"/>
                <a:ea typeface="Arial"/>
                <a:cs typeface="Arial"/>
                <a:sym typeface="Arial"/>
              </a:rPr>
              <a:t>Multi-step Problems</a:t>
            </a: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endParaRPr sz="1100">
              <a:solidFill>
                <a:srgbClr val="000000"/>
              </a:solidFill>
              <a:latin typeface="Arial"/>
              <a:ea typeface="Arial"/>
              <a:cs typeface="Arial"/>
              <a:sym typeface="Arial"/>
            </a:endParaRPr>
          </a:p>
        </p:txBody>
      </p:sp>
      <p:pic>
        <p:nvPicPr>
          <p:cNvPr id="124" name="Shape 124"/>
          <p:cNvPicPr preferRelativeResize="0"/>
          <p:nvPr/>
        </p:nvPicPr>
        <p:blipFill>
          <a:blip r:embed="rId3">
            <a:alphaModFix/>
          </a:blip>
          <a:stretch>
            <a:fillRect/>
          </a:stretch>
        </p:blipFill>
        <p:spPr>
          <a:xfrm>
            <a:off x="6639687" y="215075"/>
            <a:ext cx="2314575" cy="876300"/>
          </a:xfrm>
          <a:prstGeom prst="rect">
            <a:avLst/>
          </a:prstGeom>
          <a:noFill/>
          <a:ln>
            <a:noFill/>
          </a:ln>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701</Words>
  <Application>Microsoft Office PowerPoint</Application>
  <PresentationFormat>On-screen Show (16:9)</PresentationFormat>
  <Paragraphs>119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Open Sans</vt:lpstr>
      <vt:lpstr>PT Sans Narrow</vt:lpstr>
      <vt:lpstr>tropic</vt:lpstr>
      <vt:lpstr>OSMO Training</vt:lpstr>
      <vt:lpstr>What is OMSO?</vt:lpstr>
      <vt:lpstr>Setting up your Account...</vt:lpstr>
      <vt:lpstr>Once account is set up...training steps..</vt:lpstr>
      <vt:lpstr>Videos of each game</vt:lpstr>
      <vt:lpstr>OMSO Learning System Targets</vt:lpstr>
      <vt:lpstr>OMSO Learning System Targets</vt:lpstr>
      <vt:lpstr>OMSO Learning System Targets</vt:lpstr>
      <vt:lpstr>OMSO Learning System Targets</vt:lpstr>
      <vt:lpstr>Your turn...</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OSMO Training</dc:title>
  <dc:creator>Lori Blantz</dc:creator>
  <cp:lastModifiedBy>Lori Blantz</cp:lastModifiedBy>
  <cp:revision>2</cp:revision>
  <dcterms:modified xsi:type="dcterms:W3CDTF">2017-08-12T15:53:53Z</dcterms:modified>
</cp:coreProperties>
</file>