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sldIdLst>
    <p:sldId id="256" r:id="rId2"/>
    <p:sldId id="325" r:id="rId3"/>
    <p:sldId id="322" r:id="rId4"/>
    <p:sldId id="32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7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54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118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9442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388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5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008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234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9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564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0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7547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64" y="-1"/>
            <a:ext cx="3382736" cy="18614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08334" y="4357006"/>
            <a:ext cx="5357600" cy="116021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MX" sz="5700" dirty="0" smtClean="0"/>
              <a:t>CONCEPTOS BÁSICOS </a:t>
            </a:r>
            <a:r>
              <a:rPr lang="es-MX" sz="3800" dirty="0" smtClean="0"/>
              <a:t>LEY DEL SEGURO SOCIAL</a:t>
            </a:r>
            <a:endParaRPr lang="es-MX" sz="3800" dirty="0"/>
          </a:p>
        </p:txBody>
      </p:sp>
      <p:pic>
        <p:nvPicPr>
          <p:cNvPr id="2050" name="Imagen 21" descr="Resultado de imagen para logo de la escuela comercial camara de comer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90057" cy="19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569416" y="744073"/>
            <a:ext cx="5760488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COMERCIAL CAMARA DE    COMERCIO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5028" y="2856655"/>
            <a:ext cx="5269776" cy="467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MATERIA: SEGURIDDAD SOLCIAL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106957" y="461018"/>
            <a:ext cx="10363826" cy="583675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sz="5700" dirty="0" smtClean="0"/>
              <a:t>Régimen Obligatorio</a:t>
            </a:r>
          </a:p>
          <a:p>
            <a:pPr marL="0" indent="0" algn="just">
              <a:buNone/>
            </a:pPr>
            <a:endParaRPr lang="es-MX" sz="5700" dirty="0"/>
          </a:p>
          <a:p>
            <a:pPr marL="0" indent="0" algn="just">
              <a:buNone/>
            </a:pPr>
            <a:r>
              <a:rPr lang="es-MX" sz="3200" dirty="0" smtClean="0">
                <a:solidFill>
                  <a:schemeClr val="bg2"/>
                </a:solidFill>
              </a:rPr>
              <a:t>Comprende a los trabajadores asalariados permanentes o eventuales, los miembros de sociedades cooperativas y las personas que determine el Ejecutivo Federal</a:t>
            </a:r>
          </a:p>
          <a:p>
            <a:pPr marL="0" indent="0" algn="just">
              <a:buNone/>
            </a:pPr>
            <a:r>
              <a:rPr lang="es-MX" sz="3200" dirty="0">
                <a:solidFill>
                  <a:schemeClr val="bg2"/>
                </a:solidFill>
              </a:rPr>
              <a:t>En este caso el aseguramiento es a partir de la fecha en que inicia la relación laboral, se constituye la sociedad o inicia su vigencia el decreto respectivo. Se controla con avisos de alta, modificación del salario y baja, por que se trata de un aseguramiento de tiempo transcurrido bajo seguro (es decir, desde la fecha de alta de la baja).</a:t>
            </a:r>
          </a:p>
          <a:p>
            <a:pPr marL="0" indent="0" algn="just">
              <a:buNone/>
            </a:pPr>
            <a:r>
              <a:rPr lang="es-MX" sz="3200" dirty="0">
                <a:solidFill>
                  <a:schemeClr val="bg2"/>
                </a:solidFill>
              </a:rPr>
              <a:t>La base de cotización es el salario real integrado y se paga por mensualidades  vencidas.</a:t>
            </a:r>
          </a:p>
          <a:p>
            <a:pPr marL="0" indent="0" algn="just">
              <a:buNone/>
            </a:pPr>
            <a:endParaRPr lang="es-MX" sz="3200" dirty="0" smtClean="0">
              <a:solidFill>
                <a:schemeClr val="bg2"/>
              </a:solidFill>
            </a:endParaRPr>
          </a:p>
          <a:p>
            <a:pPr marL="0" indent="0" algn="ctr">
              <a:buNone/>
            </a:pPr>
            <a:endParaRPr lang="es-MX" sz="3200" dirty="0" smtClean="0"/>
          </a:p>
          <a:p>
            <a:pPr marL="0" indent="0" algn="ctr">
              <a:buNone/>
            </a:pP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77618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1287463" y="860424"/>
            <a:ext cx="10363200" cy="5888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000" dirty="0" smtClean="0"/>
              <a:t>Régimen Voluntario</a:t>
            </a:r>
          </a:p>
          <a:p>
            <a:pPr marL="0" indent="0" algn="just">
              <a:buNone/>
            </a:pPr>
            <a:r>
              <a:rPr lang="es-MX" sz="2800" dirty="0" smtClean="0">
                <a:solidFill>
                  <a:schemeClr val="bg2"/>
                </a:solidFill>
              </a:rPr>
              <a:t>1.- Los trabajadores en industrias familiares, y los independientes, como profesionales, comerciantes en pequeño, artesanos y demás trabajadores no asalariados y sus beneficiarios legales tienen derecho a las prestaciones por:</a:t>
            </a:r>
          </a:p>
          <a:p>
            <a:pPr algn="just"/>
            <a:r>
              <a:rPr lang="es-MX" sz="2800" dirty="0" smtClean="0">
                <a:solidFill>
                  <a:schemeClr val="bg2"/>
                </a:solidFill>
              </a:rPr>
              <a:t>Enfermedades y Maternidad (solo prestaciones en especie)</a:t>
            </a:r>
          </a:p>
          <a:p>
            <a:pPr algn="just"/>
            <a:r>
              <a:rPr lang="es-MX" sz="2800" dirty="0" smtClean="0">
                <a:solidFill>
                  <a:schemeClr val="bg2"/>
                </a:solidFill>
              </a:rPr>
              <a:t>Invalidez y Vida</a:t>
            </a:r>
          </a:p>
          <a:p>
            <a:pPr algn="just"/>
            <a:r>
              <a:rPr lang="es-MX" sz="2800" dirty="0" smtClean="0">
                <a:solidFill>
                  <a:schemeClr val="bg2"/>
                </a:solidFill>
              </a:rPr>
              <a:t>Retiro y Vejez</a:t>
            </a:r>
          </a:p>
          <a:p>
            <a:pPr marL="0" indent="0" algn="ctr">
              <a:buNone/>
            </a:pPr>
            <a:endParaRPr lang="es-MX" sz="3200" dirty="0" smtClean="0"/>
          </a:p>
          <a:p>
            <a:pPr marL="0" indent="0" algn="ctr">
              <a:buNone/>
            </a:pPr>
            <a:endParaRPr lang="es-MX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62" y="4617434"/>
            <a:ext cx="3170707" cy="18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5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403171" y="1478449"/>
            <a:ext cx="10363826" cy="40337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 smtClean="0">
                <a:solidFill>
                  <a:schemeClr val="bg2"/>
                </a:solidFill>
              </a:rPr>
              <a:t>2.- Las trabajadoras domésticas y sus beneficiarios legales tienen derecho a las prestaciones por:</a:t>
            </a:r>
          </a:p>
          <a:p>
            <a:r>
              <a:rPr lang="es-MX" sz="2800" dirty="0" smtClean="0">
                <a:solidFill>
                  <a:schemeClr val="bg2"/>
                </a:solidFill>
              </a:rPr>
              <a:t>Riesgos de trabajo (solo prestaciones en especie).</a:t>
            </a:r>
          </a:p>
          <a:p>
            <a:r>
              <a:rPr lang="es-MX" sz="2800" dirty="0" smtClean="0">
                <a:solidFill>
                  <a:schemeClr val="bg2"/>
                </a:solidFill>
              </a:rPr>
              <a:t>Enfermedades y Maternidad (solo prestaciones en especie).</a:t>
            </a:r>
          </a:p>
          <a:p>
            <a:r>
              <a:rPr lang="es-MX" sz="2800" dirty="0" smtClean="0">
                <a:solidFill>
                  <a:schemeClr val="bg2"/>
                </a:solidFill>
              </a:rPr>
              <a:t>Invalidez y vida.</a:t>
            </a:r>
          </a:p>
          <a:p>
            <a:r>
              <a:rPr lang="es-MX" sz="2800" dirty="0" smtClean="0">
                <a:solidFill>
                  <a:schemeClr val="bg2"/>
                </a:solidFill>
              </a:rPr>
              <a:t>Retiro, Cesantía en edad avanzada y Vejez.</a:t>
            </a:r>
          </a:p>
          <a:p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08" y="471992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06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1403171" y="1478449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>
                <a:solidFill>
                  <a:schemeClr val="bg2"/>
                </a:solidFill>
              </a:rPr>
              <a:t>3</a:t>
            </a:r>
            <a:r>
              <a:rPr lang="es-MX" sz="2800" dirty="0" smtClean="0">
                <a:solidFill>
                  <a:schemeClr val="bg2"/>
                </a:solidFill>
              </a:rPr>
              <a:t>.- Los ejidatarios, comuneros, colonos y pequeños propietarios y sus beneficiarios legales tiene derecho a las prestaciones por:</a:t>
            </a:r>
          </a:p>
          <a:p>
            <a:r>
              <a:rPr lang="es-MX" sz="2800" dirty="0" smtClean="0">
                <a:solidFill>
                  <a:schemeClr val="bg2"/>
                </a:solidFill>
              </a:rPr>
              <a:t>Enfermedades y Maternidad (solo prestaciones en especie).</a:t>
            </a:r>
          </a:p>
          <a:p>
            <a:r>
              <a:rPr lang="es-MX" sz="2800" dirty="0" smtClean="0">
                <a:solidFill>
                  <a:schemeClr val="bg2"/>
                </a:solidFill>
              </a:rPr>
              <a:t>Invalidez y vida.</a:t>
            </a:r>
          </a:p>
          <a:p>
            <a:r>
              <a:rPr lang="es-MX" sz="2800" dirty="0" smtClean="0">
                <a:solidFill>
                  <a:schemeClr val="bg2"/>
                </a:solidFill>
              </a:rPr>
              <a:t>Retiro y Vejez.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00" y="3445231"/>
            <a:ext cx="3315572" cy="22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3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1403171" y="1478449"/>
            <a:ext cx="10363826" cy="417537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sz="2800" dirty="0">
                <a:solidFill>
                  <a:schemeClr val="bg2"/>
                </a:solidFill>
              </a:rPr>
              <a:t>4</a:t>
            </a:r>
            <a:r>
              <a:rPr lang="es-MX" sz="2800" dirty="0" smtClean="0">
                <a:solidFill>
                  <a:schemeClr val="bg2"/>
                </a:solidFill>
              </a:rPr>
              <a:t>.- </a:t>
            </a:r>
            <a:r>
              <a:rPr lang="es-MX" sz="4000" dirty="0" smtClean="0">
                <a:solidFill>
                  <a:schemeClr val="bg2"/>
                </a:solidFill>
              </a:rPr>
              <a:t>Los patrones personas físicas con trabajadores asegurados a su servicio y sus beneficiarios legales tienen derecho a las prestaciones por:</a:t>
            </a:r>
          </a:p>
          <a:p>
            <a:pPr algn="just"/>
            <a:r>
              <a:rPr lang="es-MX" sz="4000" dirty="0" smtClean="0">
                <a:solidFill>
                  <a:schemeClr val="bg2"/>
                </a:solidFill>
              </a:rPr>
              <a:t>Riesgos de trabajo </a:t>
            </a:r>
          </a:p>
          <a:p>
            <a:pPr algn="just"/>
            <a:r>
              <a:rPr lang="es-MX" sz="4000" dirty="0" smtClean="0">
                <a:solidFill>
                  <a:schemeClr val="bg2"/>
                </a:solidFill>
              </a:rPr>
              <a:t>Enfermedades y Maternidad (solo prestaciones en especie).</a:t>
            </a:r>
          </a:p>
          <a:p>
            <a:pPr algn="just"/>
            <a:r>
              <a:rPr lang="es-MX" sz="4000" dirty="0" smtClean="0">
                <a:solidFill>
                  <a:schemeClr val="bg2"/>
                </a:solidFill>
              </a:rPr>
              <a:t>Invalidez y vida.</a:t>
            </a:r>
          </a:p>
          <a:p>
            <a:pPr algn="just"/>
            <a:r>
              <a:rPr lang="es-MX" sz="4000" dirty="0" smtClean="0">
                <a:solidFill>
                  <a:schemeClr val="bg2"/>
                </a:solidFill>
              </a:rPr>
              <a:t>Retiro y Vejez.</a:t>
            </a: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49" y="4169893"/>
            <a:ext cx="4279900" cy="23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1403171" y="746975"/>
            <a:ext cx="10363826" cy="5756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>
                <a:solidFill>
                  <a:schemeClr val="bg2"/>
                </a:solidFill>
              </a:rPr>
              <a:t>5</a:t>
            </a:r>
            <a:r>
              <a:rPr lang="es-MX" sz="2800" dirty="0" smtClean="0">
                <a:solidFill>
                  <a:schemeClr val="bg2"/>
                </a:solidFill>
              </a:rPr>
              <a:t>.- Los trabajadores al servicio de las Administraciones Públicas de la Federación, Entidades Federativas y Municipios que estén excluidos o no comprendidos en otras leyes o decretos como sujetos de seguridad social y sus beneficiarios legales, tiene derecho a las prestaciones por:</a:t>
            </a:r>
          </a:p>
          <a:p>
            <a:pPr algn="just"/>
            <a:r>
              <a:rPr lang="es-MX" sz="2800" dirty="0">
                <a:solidFill>
                  <a:schemeClr val="bg2"/>
                </a:solidFill>
              </a:rPr>
              <a:t>Riesgos de trabajo </a:t>
            </a:r>
          </a:p>
          <a:p>
            <a:pPr algn="just"/>
            <a:r>
              <a:rPr lang="es-MX" sz="2800" dirty="0">
                <a:solidFill>
                  <a:schemeClr val="bg2"/>
                </a:solidFill>
              </a:rPr>
              <a:t>Enfermedades y Maternidad (solo prestaciones en especie).</a:t>
            </a:r>
          </a:p>
          <a:p>
            <a:pPr algn="just"/>
            <a:r>
              <a:rPr lang="es-MX" sz="2800" dirty="0">
                <a:solidFill>
                  <a:schemeClr val="bg2"/>
                </a:solidFill>
              </a:rPr>
              <a:t>Invalidez y vida.</a:t>
            </a:r>
          </a:p>
          <a:p>
            <a:pPr algn="just"/>
            <a:r>
              <a:rPr lang="es-MX" sz="2800" dirty="0" smtClean="0">
                <a:solidFill>
                  <a:schemeClr val="bg2"/>
                </a:solidFill>
              </a:rPr>
              <a:t>Retiro, Cesantía en edad avanzada </a:t>
            </a:r>
            <a:r>
              <a:rPr lang="es-MX" sz="2800" dirty="0">
                <a:solidFill>
                  <a:schemeClr val="bg2"/>
                </a:solidFill>
              </a:rPr>
              <a:t>y Vejez.</a:t>
            </a:r>
          </a:p>
          <a:p>
            <a:pPr marL="0" indent="0">
              <a:buNone/>
            </a:pPr>
            <a:endParaRPr lang="es-MX" sz="28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929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gracias por su atencion 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44" y="1885285"/>
            <a:ext cx="6349857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7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83391" y="881420"/>
            <a:ext cx="5357600" cy="116021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MX" sz="5700" dirty="0" smtClean="0"/>
              <a:t>CONCEPTOS BÁSICOS </a:t>
            </a:r>
            <a:r>
              <a:rPr lang="es-MX" sz="3800" dirty="0" smtClean="0"/>
              <a:t>LEY DEL SEGURO SOCIAL</a:t>
            </a:r>
            <a:endParaRPr lang="es-MX" sz="3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156" y="2785570"/>
            <a:ext cx="6674069" cy="26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8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403171" y="795870"/>
            <a:ext cx="10363826" cy="552765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4000" dirty="0" smtClean="0"/>
              <a:t>HISTORIA DEL IMSS</a:t>
            </a:r>
          </a:p>
          <a:p>
            <a:pPr marL="0" indent="0" algn="just">
              <a:buNone/>
            </a:pPr>
            <a:r>
              <a:rPr lang="es-MX" sz="2800" dirty="0" smtClean="0">
                <a:solidFill>
                  <a:schemeClr val="bg2"/>
                </a:solidFill>
              </a:rPr>
              <a:t>Las reivindicaciones para la clase trabajadora se plasmaron desde la Constitución Política de los Estados Unidos Mexicanos de 1917.</a:t>
            </a:r>
          </a:p>
          <a:p>
            <a:pPr marL="0" indent="0">
              <a:buNone/>
            </a:pPr>
            <a:r>
              <a:rPr lang="es-MX" sz="2800" dirty="0" smtClean="0">
                <a:solidFill>
                  <a:srgbClr val="C00000"/>
                </a:solidFill>
              </a:rPr>
              <a:t>El artículo 123 establece:</a:t>
            </a:r>
          </a:p>
          <a:p>
            <a:pPr marL="0" indent="0" algn="just">
              <a:buNone/>
            </a:pPr>
            <a:r>
              <a:rPr lang="es-MX" sz="2800" dirty="0" smtClean="0">
                <a:solidFill>
                  <a:schemeClr val="bg2"/>
                </a:solidFill>
              </a:rPr>
              <a:t>1.-Responsabilidades de los patrones en accidentes de trabajo y enfermedades profesionales.</a:t>
            </a:r>
          </a:p>
          <a:p>
            <a:pPr marL="0" indent="0" algn="just">
              <a:buNone/>
            </a:pPr>
            <a:r>
              <a:rPr lang="es-MX" sz="2800" dirty="0" smtClean="0">
                <a:solidFill>
                  <a:schemeClr val="bg2"/>
                </a:solidFill>
              </a:rPr>
              <a:t>2.- La obligación de observar los preceptos legales sobre higiene y seguridad.</a:t>
            </a:r>
            <a:endParaRPr lang="es-MX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sz="quarter" idx="13"/>
          </p:nvPr>
        </p:nvSpPr>
        <p:spPr>
          <a:xfrm>
            <a:off x="1403171" y="795870"/>
            <a:ext cx="10363826" cy="55276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>
                <a:solidFill>
                  <a:schemeClr val="bg2"/>
                </a:solidFill>
              </a:rPr>
              <a:t>Sin embargo, no fue sino hasta 26 años después cuando bajo el gobierno del Presidente de la República </a:t>
            </a:r>
            <a:r>
              <a:rPr lang="es-MX" sz="2800" dirty="0" smtClean="0">
                <a:solidFill>
                  <a:srgbClr val="C00000"/>
                </a:solidFill>
              </a:rPr>
              <a:t>Manuel Ávila Camacho </a:t>
            </a:r>
            <a:r>
              <a:rPr lang="es-MX" sz="2800" dirty="0" smtClean="0">
                <a:solidFill>
                  <a:schemeClr val="bg1"/>
                </a:solidFill>
              </a:rPr>
              <a:t>se logró hacer realidad este mandato constitucional.</a:t>
            </a:r>
          </a:p>
          <a:p>
            <a:pPr marL="0" indent="0" algn="just">
              <a:buNone/>
            </a:pPr>
            <a:r>
              <a:rPr lang="es-MX" sz="2800" dirty="0" smtClean="0">
                <a:solidFill>
                  <a:schemeClr val="bg1"/>
                </a:solidFill>
              </a:rPr>
              <a:t>En su discurso de toma se posesión, el primero de diciembre de 1940, anunció:</a:t>
            </a:r>
          </a:p>
          <a:p>
            <a:pPr marL="0" indent="0" algn="just">
              <a:buNone/>
            </a:pPr>
            <a:r>
              <a:rPr lang="es-MX" sz="2800" dirty="0" smtClean="0">
                <a:solidFill>
                  <a:schemeClr val="bg1"/>
                </a:solidFill>
              </a:rPr>
              <a:t>Que un día próximo las leyes de seguridad social protejan a todos los mexicanos en las horas de la adversidad.</a:t>
            </a:r>
            <a:endParaRPr lang="es-MX" sz="28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s-MX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1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171352" y="963295"/>
            <a:ext cx="10363826" cy="53731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3600" dirty="0" smtClean="0"/>
              <a:t>¿Cuál es la finalidad de la </a:t>
            </a:r>
            <a:r>
              <a:rPr lang="es-MX" sz="3600" dirty="0"/>
              <a:t>S</a:t>
            </a:r>
            <a:r>
              <a:rPr lang="es-MX" sz="3600" dirty="0" smtClean="0"/>
              <a:t>eguridad Social?</a:t>
            </a:r>
          </a:p>
          <a:p>
            <a:pPr marL="0" indent="0" algn="just">
              <a:buNone/>
            </a:pPr>
            <a:r>
              <a:rPr lang="es-MX" dirty="0" smtClean="0"/>
              <a:t>                                                  Art. 2. Ley de Seguro Social	</a:t>
            </a:r>
          </a:p>
          <a:p>
            <a:pPr marL="0" indent="0" algn="just">
              <a:buNone/>
            </a:pPr>
            <a:endParaRPr lang="es-MX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Tener por finalidad garantizar el derecho a la salud, la asistencia médica, la protección de los medios de subsistencia y los servicios sociales necesarios para el bienestar individual y colectivo, así como el otorgamiento de una pensión que, en su caso y previo cumplimiento de los requisitos legales , será garantizada por el Estado.</a:t>
            </a:r>
            <a:r>
              <a:rPr lang="es-MX" dirty="0" smtClean="0"/>
              <a:t>			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256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351656" y="950415"/>
            <a:ext cx="10363826" cy="3424107"/>
          </a:xfrm>
        </p:spPr>
        <p:txBody>
          <a:bodyPr/>
          <a:lstStyle/>
          <a:p>
            <a:pPr marL="0" indent="0" algn="ctr">
              <a:buNone/>
            </a:pPr>
            <a:r>
              <a:rPr lang="es-MX" sz="3300" dirty="0" smtClean="0"/>
              <a:t>¿ Cómo se compone el número de Seguridad Social ?</a:t>
            </a:r>
          </a:p>
          <a:p>
            <a:pPr marL="0" indent="0">
              <a:buNone/>
            </a:pPr>
            <a:r>
              <a:rPr lang="es-MX" dirty="0" smtClean="0"/>
              <a:t>    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         </a:t>
            </a:r>
            <a:r>
              <a:rPr lang="es-MX" sz="4000" dirty="0" smtClean="0">
                <a:solidFill>
                  <a:schemeClr val="bg2"/>
                </a:solidFill>
              </a:rPr>
              <a:t>10 79   61   8765  6</a:t>
            </a:r>
            <a:endParaRPr lang="es-MX" sz="4000" dirty="0">
              <a:solidFill>
                <a:schemeClr val="bg2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 flipH="1" flipV="1">
            <a:off x="6543274" y="3627552"/>
            <a:ext cx="2703" cy="126642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Conector angular 6"/>
          <p:cNvCxnSpPr/>
          <p:nvPr/>
        </p:nvCxnSpPr>
        <p:spPr>
          <a:xfrm rot="10800000" flipV="1">
            <a:off x="4031092" y="3309871"/>
            <a:ext cx="515151" cy="32197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Conector angular 14"/>
          <p:cNvCxnSpPr/>
          <p:nvPr/>
        </p:nvCxnSpPr>
        <p:spPr>
          <a:xfrm rot="5400000" flipH="1" flipV="1">
            <a:off x="5082784" y="3790767"/>
            <a:ext cx="725509" cy="40767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ector angular 22"/>
          <p:cNvCxnSpPr/>
          <p:nvPr/>
        </p:nvCxnSpPr>
        <p:spPr>
          <a:xfrm rot="16200000" flipH="1">
            <a:off x="7489912" y="3778636"/>
            <a:ext cx="725513" cy="43193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ector angular 28"/>
          <p:cNvCxnSpPr/>
          <p:nvPr/>
        </p:nvCxnSpPr>
        <p:spPr>
          <a:xfrm rot="10800000">
            <a:off x="9114529" y="3271237"/>
            <a:ext cx="535256" cy="36060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161660" y="3356852"/>
            <a:ext cx="208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Número de la delegación</a:t>
            </a:r>
            <a:endParaRPr lang="es-MX" dirty="0"/>
          </a:p>
        </p:txBody>
      </p:sp>
      <p:sp>
        <p:nvSpPr>
          <p:cNvPr id="34" name="CuadroTexto 33"/>
          <p:cNvSpPr txBox="1"/>
          <p:nvPr/>
        </p:nvSpPr>
        <p:spPr>
          <a:xfrm>
            <a:off x="3735345" y="4421503"/>
            <a:ext cx="208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Año del alta del IMSS</a:t>
            </a:r>
            <a:endParaRPr lang="es-MX" dirty="0"/>
          </a:p>
        </p:txBody>
      </p:sp>
      <p:sp>
        <p:nvSpPr>
          <p:cNvPr id="35" name="CuadroTexto 34"/>
          <p:cNvSpPr txBox="1"/>
          <p:nvPr/>
        </p:nvSpPr>
        <p:spPr>
          <a:xfrm>
            <a:off x="5649376" y="5090240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Año de nacimiento</a:t>
            </a:r>
            <a:endParaRPr lang="es-MX" dirty="0"/>
          </a:p>
        </p:txBody>
      </p:sp>
      <p:sp>
        <p:nvSpPr>
          <p:cNvPr id="36" name="CuadroTexto 35"/>
          <p:cNvSpPr txBox="1"/>
          <p:nvPr/>
        </p:nvSpPr>
        <p:spPr>
          <a:xfrm>
            <a:off x="7563407" y="4391685"/>
            <a:ext cx="208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Número consecutivo</a:t>
            </a:r>
            <a:endParaRPr lang="es-MX" dirty="0"/>
          </a:p>
        </p:txBody>
      </p:sp>
      <p:sp>
        <p:nvSpPr>
          <p:cNvPr id="37" name="CuadroTexto 36"/>
          <p:cNvSpPr txBox="1"/>
          <p:nvPr/>
        </p:nvSpPr>
        <p:spPr>
          <a:xfrm>
            <a:off x="9700698" y="3509370"/>
            <a:ext cx="208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Dígito verificador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6658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261504" y="705717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dirty="0" smtClean="0"/>
              <a:t>MODELO DE ASEGURAMIENTO</a:t>
            </a:r>
            <a:endParaRPr lang="es-MX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96" y="2504937"/>
            <a:ext cx="1378040" cy="14155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91" y="2493659"/>
            <a:ext cx="2155468" cy="14155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17" y="2493659"/>
            <a:ext cx="1567242" cy="14155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68" y="1510379"/>
            <a:ext cx="927724" cy="85052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314" y="2635320"/>
            <a:ext cx="1146176" cy="8849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930" y="3920517"/>
            <a:ext cx="1329664" cy="90259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32588" y="4348210"/>
            <a:ext cx="118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Sociedad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820917" y="4348210"/>
            <a:ext cx="17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Empleo formal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601053" y="4348210"/>
            <a:ext cx="126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2"/>
                </a:solidFill>
              </a:rPr>
              <a:t>c</a:t>
            </a:r>
            <a:r>
              <a:rPr lang="es-MX" dirty="0" smtClean="0">
                <a:solidFill>
                  <a:schemeClr val="bg2"/>
                </a:solidFill>
              </a:rPr>
              <a:t>otización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2940360" y="3014072"/>
            <a:ext cx="444121" cy="4799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Flecha derecha 13"/>
          <p:cNvSpPr/>
          <p:nvPr/>
        </p:nvSpPr>
        <p:spPr>
          <a:xfrm>
            <a:off x="5927200" y="2918836"/>
            <a:ext cx="444121" cy="4799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Abrir llave 14"/>
          <p:cNvSpPr/>
          <p:nvPr/>
        </p:nvSpPr>
        <p:spPr>
          <a:xfrm>
            <a:off x="8219870" y="1995523"/>
            <a:ext cx="764878" cy="2517073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505306" y="1480994"/>
            <a:ext cx="1137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2"/>
                </a:solidFill>
              </a:rPr>
              <a:t>ESTADO</a:t>
            </a:r>
            <a:endParaRPr lang="es-MX" sz="1600" dirty="0">
              <a:solidFill>
                <a:schemeClr val="bg2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404379" y="2820270"/>
            <a:ext cx="1796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2"/>
                </a:solidFill>
              </a:rPr>
              <a:t>TRABAJADOR</a:t>
            </a:r>
            <a:endParaRPr lang="es-MX" sz="1600" dirty="0">
              <a:solidFill>
                <a:schemeClr val="bg2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674587" y="4127330"/>
            <a:ext cx="125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2"/>
                </a:solidFill>
              </a:rPr>
              <a:t>PATRÓN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2754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10" y="2122378"/>
            <a:ext cx="2268788" cy="1729033"/>
          </a:xfrm>
        </p:spPr>
      </p:pic>
      <p:sp>
        <p:nvSpPr>
          <p:cNvPr id="7" name="Abrir llave 6"/>
          <p:cNvSpPr/>
          <p:nvPr/>
        </p:nvSpPr>
        <p:spPr>
          <a:xfrm>
            <a:off x="4291813" y="1519004"/>
            <a:ext cx="764878" cy="2517073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422006" y="1416676"/>
            <a:ext cx="307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Enfermedad y maternidad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422006" y="1821174"/>
            <a:ext cx="307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Riesgos de Trabajo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422006" y="2416125"/>
            <a:ext cx="307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Invalidez y Vida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422006" y="3085085"/>
            <a:ext cx="395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Retiro, Cesantía y Edad Avanzada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422006" y="3666745"/>
            <a:ext cx="387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Guarderías y prestaciones Sociales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716717" y="4198514"/>
            <a:ext cx="215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derechohabientes</a:t>
            </a:r>
            <a:endParaRPr lang="es-MX" dirty="0">
              <a:solidFill>
                <a:schemeClr val="bg2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 rot="5400000">
            <a:off x="8169704" y="2702212"/>
            <a:ext cx="299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2"/>
                </a:solidFill>
              </a:rPr>
              <a:t>Ramas de aseguramiento</a:t>
            </a:r>
            <a:endParaRPr lang="es-MX" dirty="0">
              <a:solidFill>
                <a:schemeClr val="bg2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321" y="1983703"/>
            <a:ext cx="1712066" cy="14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5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184230" y="1285266"/>
            <a:ext cx="10363826" cy="447159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sz="4000" dirty="0" smtClean="0"/>
              <a:t>El Seguro Social comprende:</a:t>
            </a:r>
          </a:p>
          <a:p>
            <a:pPr marL="0" indent="0" algn="ctr">
              <a:buNone/>
            </a:pPr>
            <a:r>
              <a:rPr lang="es-MX" sz="4000" dirty="0" smtClean="0"/>
              <a:t>Artículo 6</a:t>
            </a:r>
          </a:p>
          <a:p>
            <a:pPr marL="0" indent="0" algn="ctr">
              <a:buNone/>
            </a:pPr>
            <a:endParaRPr lang="es-MX" sz="3200" dirty="0"/>
          </a:p>
          <a:p>
            <a:pPr algn="ctr"/>
            <a:r>
              <a:rPr lang="es-MX" sz="3600" dirty="0" smtClean="0">
                <a:solidFill>
                  <a:schemeClr val="bg2"/>
                </a:solidFill>
              </a:rPr>
              <a:t>Régimen Obligatorio</a:t>
            </a:r>
          </a:p>
          <a:p>
            <a:pPr algn="ctr"/>
            <a:endParaRPr lang="es-MX" sz="3600" dirty="0" smtClean="0">
              <a:solidFill>
                <a:schemeClr val="bg2"/>
              </a:solidFill>
            </a:endParaRPr>
          </a:p>
          <a:p>
            <a:pPr algn="ctr"/>
            <a:r>
              <a:rPr lang="es-MX" sz="3600" dirty="0" smtClean="0">
                <a:solidFill>
                  <a:schemeClr val="bg2"/>
                </a:solidFill>
              </a:rPr>
              <a:t>Régimen Voluntario</a:t>
            </a:r>
            <a:endParaRPr lang="es-MX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01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301</TotalTime>
  <Words>603</Words>
  <Application>Microsoft Office PowerPoint</Application>
  <PresentationFormat>Panorámica</PresentationFormat>
  <Paragraphs>75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MS Shell Dlg 2</vt:lpstr>
      <vt:lpstr>Times New Roman</vt:lpstr>
      <vt:lpstr>Wingdings</vt:lpstr>
      <vt:lpstr>Wingdings 3</vt:lpstr>
      <vt:lpstr>Madison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35</cp:revision>
  <dcterms:created xsi:type="dcterms:W3CDTF">2017-09-15T18:15:20Z</dcterms:created>
  <dcterms:modified xsi:type="dcterms:W3CDTF">2017-09-27T03:06:16Z</dcterms:modified>
</cp:coreProperties>
</file>