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31" r:id="rId2"/>
    <p:sldId id="33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11" r:id="rId39"/>
    <p:sldId id="305" r:id="rId40"/>
    <p:sldId id="306" r:id="rId41"/>
    <p:sldId id="307" r:id="rId42"/>
    <p:sldId id="309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B90D8-8505-4CF4-B9E4-7CFE2F662113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46C23-1FB8-4A4B-AD60-AE4F63D73072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D7787C-C821-4CDD-A680-8A3E6783DED2}" type="slidenum">
              <a:rPr lang="es-PR"/>
              <a:pPr/>
              <a:t>7</a:t>
            </a:fld>
            <a:endParaRPr lang="es-P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A4E88-E07C-4EC3-A706-3CF042838F7F}" type="slidenum">
              <a:rPr lang="es-PR"/>
              <a:pPr/>
              <a:t>16</a:t>
            </a:fld>
            <a:endParaRPr lang="es-PR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8CA840-4FDF-47AA-B856-50A73E8D39D8}" type="slidenum">
              <a:rPr lang="es-PR"/>
              <a:pPr/>
              <a:t>17</a:t>
            </a:fld>
            <a:endParaRPr lang="es-P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6481C-93D6-40D0-AECB-87A0170564AC}" type="slidenum">
              <a:rPr lang="es-PR"/>
              <a:pPr/>
              <a:t>18</a:t>
            </a:fld>
            <a:endParaRPr lang="es-PR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D62E6-E797-48B4-BBC0-BB8300DD9A6F}" type="slidenum">
              <a:rPr lang="es-PR"/>
              <a:pPr/>
              <a:t>19</a:t>
            </a:fld>
            <a:endParaRPr lang="es-PR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EF308-39E8-4F04-B25D-7A5ABF603B01}" type="slidenum">
              <a:rPr lang="es-PR"/>
              <a:pPr/>
              <a:t>20</a:t>
            </a:fld>
            <a:endParaRPr lang="es-P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AE7E1F-C36C-4FBB-8257-90F0DEB95E7A}" type="slidenum">
              <a:rPr lang="es-PR"/>
              <a:pPr/>
              <a:t>21</a:t>
            </a:fld>
            <a:endParaRPr lang="es-PR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6A964A-BFD1-4C6F-911F-4864072CC85A}" type="slidenum">
              <a:rPr lang="es-PR"/>
              <a:pPr/>
              <a:t>22</a:t>
            </a:fld>
            <a:endParaRPr lang="es-PR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2F5CC-2CAE-4C59-8C8F-A78223DDD553}" type="slidenum">
              <a:rPr lang="es-PR"/>
              <a:pPr/>
              <a:t>23</a:t>
            </a:fld>
            <a:endParaRPr lang="es-PR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706306-5BAA-4AF1-86AB-0185E7B38316}" type="slidenum">
              <a:rPr lang="es-PR"/>
              <a:pPr/>
              <a:t>24</a:t>
            </a:fld>
            <a:endParaRPr lang="es-PR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D7FB5-0CC5-4540-BBAE-26192B17E0BB}" type="slidenum">
              <a:rPr lang="es-PR"/>
              <a:pPr/>
              <a:t>26</a:t>
            </a:fld>
            <a:endParaRPr lang="es-P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F5B25-1ED9-475D-B15E-2A63E71F9416}" type="slidenum">
              <a:rPr lang="es-PR"/>
              <a:pPr/>
              <a:t>8</a:t>
            </a:fld>
            <a:endParaRPr lang="es-P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86B25-BB0F-441D-A1ED-DC83034A6B54}" type="slidenum">
              <a:rPr lang="es-PR"/>
              <a:pPr/>
              <a:t>34</a:t>
            </a:fld>
            <a:endParaRPr lang="es-PR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7671A1-8B09-4122-B32A-35E98CC9E6B1}" type="slidenum">
              <a:rPr lang="es-PR"/>
              <a:pPr/>
              <a:t>35</a:t>
            </a:fld>
            <a:endParaRPr lang="es-PR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07050-426E-4FF0-ABCB-74F44B83F4CB}" type="slidenum">
              <a:rPr lang="es-PR"/>
              <a:pPr/>
              <a:t>36</a:t>
            </a:fld>
            <a:endParaRPr lang="es-PR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6C517-DEBE-4FB7-BF8D-75663FF92A38}" type="slidenum">
              <a:rPr lang="es-PR"/>
              <a:pPr/>
              <a:t>37</a:t>
            </a:fld>
            <a:endParaRPr lang="es-PR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A0CDA9-69E7-4C80-B07E-6696A407F880}" type="slidenum">
              <a:rPr lang="es-PR"/>
              <a:pPr/>
              <a:t>9</a:t>
            </a:fld>
            <a:endParaRPr lang="es-P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801167-850E-4793-9FE9-E9A0F7A2ED60}" type="slidenum">
              <a:rPr lang="es-PR"/>
              <a:pPr/>
              <a:t>10</a:t>
            </a:fld>
            <a:endParaRPr lang="es-P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85BD8-DEC6-4305-A47B-F0DE210241BA}" type="slidenum">
              <a:rPr lang="es-PR"/>
              <a:pPr/>
              <a:t>11</a:t>
            </a:fld>
            <a:endParaRPr lang="es-P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0E9EBC-ADB1-4142-823A-27C6135BB4A8}" type="slidenum">
              <a:rPr lang="es-PR"/>
              <a:pPr/>
              <a:t>12</a:t>
            </a:fld>
            <a:endParaRPr lang="es-P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429221-3120-44F6-ADE1-5B8BC739CBDA}" type="slidenum">
              <a:rPr lang="es-PR"/>
              <a:pPr/>
              <a:t>13</a:t>
            </a:fld>
            <a:endParaRPr lang="es-P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05B0A3-8896-4E40-84C3-9F8C84C07FE2}" type="slidenum">
              <a:rPr lang="es-PR"/>
              <a:pPr/>
              <a:t>14</a:t>
            </a:fld>
            <a:endParaRPr lang="es-P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8C22F-E6FC-402C-B75F-3819DF87C194}" type="slidenum">
              <a:rPr lang="es-PR"/>
              <a:pPr/>
              <a:t>15</a:t>
            </a:fld>
            <a:endParaRPr lang="es-PR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4021A-CB99-4F46-81BD-8A7A8D4BCBE8}" type="slidenum">
              <a:rPr lang="es-PR"/>
              <a:pPr>
                <a:defRPr/>
              </a:pPr>
              <a:t>‹Nº›</a:t>
            </a:fld>
            <a:endParaRPr lang="es-P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FE40-38BF-465C-973A-1524C348B6B9}" type="datetimeFigureOut">
              <a:rPr lang="es-MX" smtClean="0"/>
              <a:pPr/>
              <a:t>11/10/2017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6D06A-C84E-4A3C-9D1E-489427EEA50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rsaloe66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magen:Orbital_s.png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Imagen:Orbitales_p.png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8" name="Picture 14" descr="http://www.free-power-point-templates.com/wp-content/uploads/2011/03/1075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4" name="3 Rectángulo"/>
          <p:cNvSpPr/>
          <p:nvPr/>
        </p:nvSpPr>
        <p:spPr>
          <a:xfrm>
            <a:off x="0" y="428604"/>
            <a:ext cx="9144000" cy="164307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9422" y="714356"/>
            <a:ext cx="6068792" cy="847230"/>
            <a:chOff x="1512" y="282"/>
            <a:chExt cx="5688" cy="728"/>
          </a:xfrm>
        </p:grpSpPr>
        <p:sp>
          <p:nvSpPr>
            <p:cNvPr id="16388" name="Text Box 1"/>
            <p:cNvSpPr txBox="1">
              <a:spLocks noChangeArrowheads="1"/>
            </p:cNvSpPr>
            <p:nvPr/>
          </p:nvSpPr>
          <p:spPr bwMode="auto">
            <a:xfrm>
              <a:off x="1512" y="282"/>
              <a:ext cx="5688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rgbClr val="365F9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ESCUELA COMERCIAL CÁMARA DE COMERCIO</a:t>
              </a:r>
              <a:endParaRPr kumimoji="0" lang="es-MX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Text Box 5"/>
            <p:cNvSpPr txBox="1">
              <a:spLocks noChangeArrowheads="1"/>
            </p:cNvSpPr>
            <p:nvPr/>
          </p:nvSpPr>
          <p:spPr bwMode="auto">
            <a:xfrm>
              <a:off x="3183" y="650"/>
              <a:ext cx="21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0000" tIns="18000" rIns="91440" bIns="180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3200" b="1" i="1" dirty="0" smtClean="0">
                  <a:latin typeface="Times New Roman" pitchFamily="18" charset="0"/>
                  <a:cs typeface="Times New Roman" pitchFamily="18" charset="0"/>
                </a:rPr>
                <a:t>Química 1 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5" name="14 Título"/>
          <p:cNvSpPr>
            <a:spLocks noGrp="1"/>
          </p:cNvSpPr>
          <p:nvPr>
            <p:ph type="ctrTitle"/>
          </p:nvPr>
        </p:nvSpPr>
        <p:spPr>
          <a:xfrm>
            <a:off x="785786" y="2285992"/>
            <a:ext cx="7672414" cy="1314458"/>
          </a:xfrm>
          <a:noFill/>
        </p:spPr>
        <p:txBody>
          <a:bodyPr>
            <a:normAutofit fontScale="90000"/>
          </a:bodyPr>
          <a:lstStyle/>
          <a:p>
            <a:r>
              <a:rPr lang="es-MX" b="1" dirty="0" smtClean="0"/>
              <a:t>Números Cuánticos y Configuración Electrónica </a:t>
            </a:r>
            <a:endParaRPr lang="es-MX" b="1" dirty="0"/>
          </a:p>
        </p:txBody>
      </p:sp>
      <p:sp>
        <p:nvSpPr>
          <p:cNvPr id="17" name="2 Subtítulo"/>
          <p:cNvSpPr txBox="1">
            <a:spLocks/>
          </p:cNvSpPr>
          <p:nvPr/>
        </p:nvSpPr>
        <p:spPr>
          <a:xfrm>
            <a:off x="857224" y="4214818"/>
            <a:ext cx="7572428" cy="17526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MX" sz="3200" b="1" dirty="0" smtClean="0"/>
              <a:t>M. EN C.: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Carlos Salinas Loera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Email: </a:t>
            </a:r>
            <a:r>
              <a:rPr lang="es-MX" sz="3200" b="1" dirty="0" smtClean="0">
                <a:hlinkClick r:id="rId3"/>
              </a:rPr>
              <a:t>carsaloe66</a:t>
            </a:r>
            <a:r>
              <a:rPr kumimoji="0" lang="es-MX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kumimoji="0" lang="es-MX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gmail.com</a:t>
            </a: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3200" b="1" dirty="0" smtClean="0"/>
              <a:t>Grupo: 41-A y 51-A</a:t>
            </a:r>
            <a:endParaRPr kumimoji="0" lang="es-MX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10 Imagen" descr="Descripción: escudo_eccc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8604"/>
            <a:ext cx="1162050" cy="1657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pPr algn="l" eaLnBrk="1" hangingPunct="1"/>
            <a:r>
              <a:rPr lang="es-PR" sz="4000" b="1" smtClean="0"/>
              <a:t>N</a:t>
            </a:r>
            <a:r>
              <a:rPr lang="en-US" sz="4000" b="1" smtClean="0">
                <a:cs typeface="Arial" charset="0"/>
              </a:rPr>
              <a:t>ú</a:t>
            </a:r>
            <a:r>
              <a:rPr lang="es-PR" sz="4000" b="1" smtClean="0"/>
              <a:t>mero cuántico principal (n):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3" y="1773238"/>
            <a:ext cx="8713787" cy="4525962"/>
          </a:xfrm>
        </p:spPr>
        <p:txBody>
          <a:bodyPr/>
          <a:lstStyle/>
          <a:p>
            <a:pPr marL="255588" indent="-255588" eaLnBrk="1" hangingPunct="1"/>
            <a:r>
              <a:rPr lang="es-PR" sz="2400" b="1" dirty="0" smtClean="0"/>
              <a:t>Describe el nivel de energía principal ocupado por el electrón.</a:t>
            </a:r>
          </a:p>
          <a:p>
            <a:pPr marL="255588" indent="-255588" eaLnBrk="1" hangingPunct="1"/>
            <a:endParaRPr lang="es-PR" sz="2400" b="1" dirty="0" smtClean="0"/>
          </a:p>
          <a:p>
            <a:pPr marL="255588" indent="-255588" eaLnBrk="1" hangingPunct="1"/>
            <a:r>
              <a:rPr lang="es-PR" sz="2400" b="1" dirty="0" smtClean="0"/>
              <a:t>Puede ser un entero positivo (n = 1, 2, 3,…)</a:t>
            </a:r>
          </a:p>
          <a:p>
            <a:pPr marL="255588" indent="-255588" eaLnBrk="1" hangingPunct="1"/>
            <a:endParaRPr lang="es-PR" sz="2400" b="1" dirty="0" smtClean="0"/>
          </a:p>
          <a:p>
            <a:pPr marL="255588" indent="-255588" eaLnBrk="1" hangingPunct="1"/>
            <a:r>
              <a:rPr lang="es-PR" sz="2400" b="1" dirty="0" smtClean="0"/>
              <a:t>A  medida que el valor de n aumenta:</a:t>
            </a:r>
          </a:p>
          <a:p>
            <a:pPr marL="255588" indent="-255588" eaLnBrk="1" hangingPunct="1">
              <a:buFontTx/>
              <a:buNone/>
            </a:pPr>
            <a:r>
              <a:rPr lang="es-PR" sz="2400" b="1" dirty="0" smtClean="0"/>
              <a:t>       Mayor es el tamaño del orbital</a:t>
            </a:r>
          </a:p>
          <a:p>
            <a:pPr marL="255588" indent="-255588" eaLnBrk="1" hangingPunct="1">
              <a:buFontTx/>
              <a:buNone/>
            </a:pPr>
            <a:r>
              <a:rPr lang="es-PR" sz="2400" b="1" dirty="0" smtClean="0"/>
              <a:t>       Mayor tiempo el electrón estará distante del núcleo</a:t>
            </a:r>
          </a:p>
          <a:p>
            <a:pPr marL="255588" indent="-255588" eaLnBrk="1" hangingPunct="1">
              <a:buFontTx/>
              <a:buNone/>
            </a:pPr>
            <a:r>
              <a:rPr lang="es-PR" sz="2400" b="1" dirty="0" smtClean="0"/>
              <a:t>       Mayor es la energía del electrón</a:t>
            </a:r>
          </a:p>
          <a:p>
            <a:pPr marL="255588" indent="-255588" eaLnBrk="1" hangingPunct="1">
              <a:buFontTx/>
              <a:buNone/>
            </a:pPr>
            <a:r>
              <a:rPr lang="es-PR" sz="2400" b="1" dirty="0" smtClean="0"/>
              <a:t>       Menor es la atracción del electrón hacia el núcleo</a:t>
            </a:r>
          </a:p>
          <a:p>
            <a:pPr marL="255588" indent="-255588" eaLnBrk="1" hangingPunct="1"/>
            <a:endParaRPr lang="es-PR" sz="2400" b="1" dirty="0" smtClean="0"/>
          </a:p>
          <a:p>
            <a:pPr marL="255588" indent="-255588" eaLnBrk="1" hangingPunct="1"/>
            <a:endParaRPr lang="es-PR" sz="2400" b="1" dirty="0" smtClean="0"/>
          </a:p>
          <a:p>
            <a:pPr marL="255588" indent="-255588" eaLnBrk="1" hangingPunct="1"/>
            <a:endParaRPr lang="es-P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785225" cy="1052513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800" b="1" dirty="0" smtClean="0"/>
              <a:t>La siguiente figura presenta un diagrama de niveles energéticos donde se especifica la dirección en que aumenta la energía de los niveles electrónicos.</a:t>
            </a:r>
            <a:r>
              <a:rPr lang="en-US" sz="2100" b="1" dirty="0" smtClean="0"/>
              <a:t> </a:t>
            </a:r>
            <a:endParaRPr lang="en-US" sz="4000" dirty="0" smtClean="0"/>
          </a:p>
        </p:txBody>
      </p:sp>
      <p:pic>
        <p:nvPicPr>
          <p:cNvPr id="6147" name="Picture 3" descr="C3_quantumSta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2563" y="1700213"/>
            <a:ext cx="3438525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4"/>
          <p:cNvSpPr>
            <a:spLocks noChangeArrowheads="1"/>
          </p:cNvSpPr>
          <p:nvPr/>
        </p:nvSpPr>
        <p:spPr bwMode="auto">
          <a:xfrm>
            <a:off x="6227763" y="1916113"/>
            <a:ext cx="1366837" cy="4759325"/>
          </a:xfrm>
          <a:prstGeom prst="upArrow">
            <a:avLst>
              <a:gd name="adj1" fmla="val 50000"/>
              <a:gd name="adj2" fmla="val 87050"/>
            </a:avLst>
          </a:prstGeom>
          <a:solidFill>
            <a:srgbClr val="F1E3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 rot="-5400000">
            <a:off x="5414169" y="4531519"/>
            <a:ext cx="300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Energ</a:t>
            </a:r>
            <a:r>
              <a:rPr lang="en-US" b="1">
                <a:cs typeface="Arial" charset="0"/>
              </a:rPr>
              <a:t>í</a:t>
            </a:r>
            <a:r>
              <a:rPr lang="en-US" b="1"/>
              <a:t>a del nivel aumenta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just" eaLnBrk="1" hangingPunct="1"/>
            <a:r>
              <a:rPr lang="es-PR" sz="2600" b="1" smtClean="0"/>
              <a:t>El </a:t>
            </a:r>
            <a:r>
              <a:rPr lang="es-PR" sz="2600" b="1" smtClean="0">
                <a:solidFill>
                  <a:srgbClr val="FF0000"/>
                </a:solidFill>
              </a:rPr>
              <a:t>n</a:t>
            </a:r>
            <a:r>
              <a:rPr lang="en-US" sz="2600" b="1" smtClean="0">
                <a:solidFill>
                  <a:srgbClr val="FF0000"/>
                </a:solidFill>
                <a:cs typeface="Arial" charset="0"/>
              </a:rPr>
              <a:t>ú</a:t>
            </a:r>
            <a:r>
              <a:rPr lang="es-PR" sz="2600" b="1" smtClean="0">
                <a:solidFill>
                  <a:srgbClr val="FF0000"/>
                </a:solidFill>
              </a:rPr>
              <a:t>mero máximo de orbitales</a:t>
            </a:r>
            <a:r>
              <a:rPr lang="es-PR" sz="2600" b="1" smtClean="0"/>
              <a:t> permitidos en cada nivel, n, se puede obtener con la f</a:t>
            </a:r>
            <a:r>
              <a:rPr lang="en-US" sz="2600" b="1" smtClean="0">
                <a:cs typeface="Arial" charset="0"/>
              </a:rPr>
              <a:t>ó</a:t>
            </a:r>
            <a:r>
              <a:rPr lang="es-PR" sz="2600" b="1" smtClean="0"/>
              <a:t>rmula </a:t>
            </a:r>
            <a:r>
              <a:rPr lang="es-PR" sz="2600" b="1" smtClean="0">
                <a:solidFill>
                  <a:srgbClr val="FF0000"/>
                </a:solidFill>
              </a:rPr>
              <a:t>n</a:t>
            </a:r>
            <a:r>
              <a:rPr lang="es-PR" sz="2600" b="1" baseline="30000" smtClean="0">
                <a:solidFill>
                  <a:srgbClr val="FF0000"/>
                </a:solidFill>
              </a:rPr>
              <a:t>2</a:t>
            </a:r>
            <a:r>
              <a:rPr lang="es-PR" sz="2600" b="1" smtClean="0"/>
              <a:t>.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25962"/>
          </a:xfrm>
        </p:spPr>
        <p:txBody>
          <a:bodyPr/>
          <a:lstStyle/>
          <a:p>
            <a:pPr eaLnBrk="1" hangingPunct="1"/>
            <a:r>
              <a:rPr lang="es-PR" sz="2400" b="1" smtClean="0"/>
              <a:t>Por ejemplo, el n</a:t>
            </a:r>
            <a:r>
              <a:rPr lang="en-US" sz="2400" b="1" smtClean="0">
                <a:cs typeface="Arial" charset="0"/>
              </a:rPr>
              <a:t>ú</a:t>
            </a:r>
            <a:r>
              <a:rPr lang="es-PR" sz="2400" b="1" smtClean="0"/>
              <a:t>mero máximo de orbitales permitidos en el </a:t>
            </a:r>
            <a:r>
              <a:rPr lang="es-PR" sz="2400" b="1" smtClean="0">
                <a:solidFill>
                  <a:srgbClr val="FF3300"/>
                </a:solidFill>
              </a:rPr>
              <a:t>nivel n = 2</a:t>
            </a:r>
            <a:r>
              <a:rPr lang="es-PR" sz="2400" b="1" smtClean="0"/>
              <a:t> es </a:t>
            </a:r>
            <a:r>
              <a:rPr lang="es-PR" sz="2400" b="1" smtClean="0">
                <a:solidFill>
                  <a:srgbClr val="0066FF"/>
                </a:solidFill>
              </a:rPr>
              <a:t>4</a:t>
            </a:r>
            <a:r>
              <a:rPr lang="es-PR" sz="2400" b="1" smtClean="0"/>
              <a:t>.</a:t>
            </a:r>
          </a:p>
          <a:p>
            <a:pPr eaLnBrk="1" hangingPunct="1"/>
            <a:endParaRPr lang="es-PR" sz="2400" b="1" smtClean="0"/>
          </a:p>
          <a:p>
            <a:pPr eaLnBrk="1" hangingPunct="1">
              <a:buFontTx/>
              <a:buNone/>
            </a:pPr>
            <a:r>
              <a:rPr lang="es-PR" sz="2000" b="1" smtClean="0"/>
              <a:t>     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835150" y="3429000"/>
            <a:ext cx="5759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400" b="1"/>
              <a:t>Máximo n</a:t>
            </a:r>
            <a:r>
              <a:rPr lang="en-US" sz="2400" b="1">
                <a:cs typeface="Arial" charset="0"/>
              </a:rPr>
              <a:t>ú</a:t>
            </a:r>
            <a:r>
              <a:rPr lang="es-PR" sz="2400" b="1"/>
              <a:t>mero de e</a:t>
            </a:r>
            <a:r>
              <a:rPr lang="es-PR" sz="2400" b="1" baseline="30000"/>
              <a:t>-</a:t>
            </a:r>
            <a:r>
              <a:rPr lang="es-PR" sz="2400" b="1"/>
              <a:t> en el nivel n = 2 </a:t>
            </a:r>
          </a:p>
          <a:p>
            <a:r>
              <a:rPr lang="es-PR" sz="2400" b="1"/>
              <a:t>         = </a:t>
            </a:r>
            <a:r>
              <a:rPr lang="es-PR" sz="2400" b="1">
                <a:solidFill>
                  <a:srgbClr val="FF3300"/>
                </a:solidFill>
              </a:rPr>
              <a:t>n</a:t>
            </a:r>
            <a:r>
              <a:rPr lang="es-PR" sz="2400" b="1" baseline="30000"/>
              <a:t>2</a:t>
            </a:r>
            <a:r>
              <a:rPr lang="es-PR" sz="2400" b="1"/>
              <a:t> </a:t>
            </a:r>
          </a:p>
          <a:p>
            <a:r>
              <a:rPr lang="es-PR" sz="2400" b="1"/>
              <a:t>         = (</a:t>
            </a:r>
            <a:r>
              <a:rPr lang="es-PR" sz="2400" b="1">
                <a:solidFill>
                  <a:srgbClr val="FF3300"/>
                </a:solidFill>
              </a:rPr>
              <a:t>2</a:t>
            </a:r>
            <a:r>
              <a:rPr lang="es-PR" sz="2400" b="1"/>
              <a:t>)</a:t>
            </a:r>
            <a:r>
              <a:rPr lang="es-PR" sz="2400" b="1" baseline="30000"/>
              <a:t>2</a:t>
            </a:r>
            <a:r>
              <a:rPr lang="es-PR" sz="2400" b="1"/>
              <a:t> </a:t>
            </a:r>
          </a:p>
          <a:p>
            <a:r>
              <a:rPr lang="es-PR" sz="2400" b="1"/>
              <a:t>         =  </a:t>
            </a:r>
            <a:r>
              <a:rPr lang="es-PR" sz="2400" b="1">
                <a:solidFill>
                  <a:srgbClr val="0066FF"/>
                </a:solidFill>
              </a:rPr>
              <a:t>4</a:t>
            </a:r>
          </a:p>
          <a:p>
            <a:r>
              <a:rPr lang="es-PR" sz="2400" b="1"/>
              <a:t>         </a:t>
            </a:r>
            <a:endParaRPr lang="es-PR" sz="2400" b="1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P spid="778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362950" cy="1143000"/>
          </a:xfrm>
        </p:spPr>
        <p:txBody>
          <a:bodyPr/>
          <a:lstStyle/>
          <a:p>
            <a:pPr algn="just" eaLnBrk="1" hangingPunct="1"/>
            <a:r>
              <a:rPr lang="es-PR" sz="2600" b="1" smtClean="0"/>
              <a:t>El </a:t>
            </a:r>
            <a:r>
              <a:rPr lang="es-PR" sz="2600" b="1" smtClean="0">
                <a:solidFill>
                  <a:srgbClr val="FF0000"/>
                </a:solidFill>
              </a:rPr>
              <a:t>n</a:t>
            </a:r>
            <a:r>
              <a:rPr lang="en-US" sz="2600" b="1" smtClean="0">
                <a:solidFill>
                  <a:srgbClr val="FF0000"/>
                </a:solidFill>
                <a:cs typeface="Arial" charset="0"/>
              </a:rPr>
              <a:t>ú</a:t>
            </a:r>
            <a:r>
              <a:rPr lang="es-PR" sz="2600" b="1" smtClean="0">
                <a:solidFill>
                  <a:srgbClr val="FF0000"/>
                </a:solidFill>
              </a:rPr>
              <a:t>mero máximo de electrones (e</a:t>
            </a:r>
            <a:r>
              <a:rPr lang="es-PR" sz="2600" b="1" baseline="30000" smtClean="0">
                <a:solidFill>
                  <a:srgbClr val="FF0000"/>
                </a:solidFill>
              </a:rPr>
              <a:t>-</a:t>
            </a:r>
            <a:r>
              <a:rPr lang="es-PR" sz="2600" b="1" smtClean="0">
                <a:solidFill>
                  <a:srgbClr val="FF0000"/>
                </a:solidFill>
              </a:rPr>
              <a:t>)</a:t>
            </a:r>
            <a:r>
              <a:rPr lang="es-PR" sz="2600" b="1" smtClean="0"/>
              <a:t> permitidos en cada nivel, n, se puede obtener con la f</a:t>
            </a:r>
            <a:r>
              <a:rPr lang="en-US" sz="2600" b="1" smtClean="0">
                <a:cs typeface="Arial" charset="0"/>
              </a:rPr>
              <a:t>ó</a:t>
            </a:r>
            <a:r>
              <a:rPr lang="es-PR" sz="2600" b="1" smtClean="0"/>
              <a:t>rmula </a:t>
            </a:r>
            <a:r>
              <a:rPr lang="es-PR" sz="2600" b="1" smtClean="0">
                <a:solidFill>
                  <a:srgbClr val="FF0000"/>
                </a:solidFill>
              </a:rPr>
              <a:t>2n</a:t>
            </a:r>
            <a:r>
              <a:rPr lang="es-PR" sz="2600" b="1" baseline="30000" smtClean="0">
                <a:solidFill>
                  <a:srgbClr val="FF0000"/>
                </a:solidFill>
              </a:rPr>
              <a:t>2</a:t>
            </a:r>
            <a:r>
              <a:rPr lang="es-PR" sz="2600" b="1" smtClean="0"/>
              <a:t>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89138"/>
            <a:ext cx="8229600" cy="4525962"/>
          </a:xfrm>
        </p:spPr>
        <p:txBody>
          <a:bodyPr/>
          <a:lstStyle/>
          <a:p>
            <a:pPr eaLnBrk="1" hangingPunct="1"/>
            <a:r>
              <a:rPr lang="es-PR" sz="2400" b="1" smtClean="0"/>
              <a:t>Por ejemplo, el n</a:t>
            </a:r>
            <a:r>
              <a:rPr lang="en-US" sz="2400" b="1" smtClean="0">
                <a:cs typeface="Arial" charset="0"/>
              </a:rPr>
              <a:t>ú</a:t>
            </a:r>
            <a:r>
              <a:rPr lang="es-PR" sz="2400" b="1" smtClean="0"/>
              <a:t>mero máximo de electrones permitidos en el </a:t>
            </a:r>
            <a:r>
              <a:rPr lang="es-PR" sz="2400" b="1" smtClean="0">
                <a:solidFill>
                  <a:srgbClr val="FF3300"/>
                </a:solidFill>
              </a:rPr>
              <a:t>nivel n = 2</a:t>
            </a:r>
            <a:r>
              <a:rPr lang="es-PR" sz="2400" b="1" smtClean="0"/>
              <a:t> es </a:t>
            </a:r>
            <a:r>
              <a:rPr lang="es-PR" sz="2400" b="1" smtClean="0">
                <a:solidFill>
                  <a:srgbClr val="0066FF"/>
                </a:solidFill>
              </a:rPr>
              <a:t>8e</a:t>
            </a:r>
            <a:r>
              <a:rPr lang="es-PR" sz="2400" b="1" baseline="30000" smtClean="0">
                <a:solidFill>
                  <a:srgbClr val="0066FF"/>
                </a:solidFill>
              </a:rPr>
              <a:t>-</a:t>
            </a:r>
            <a:r>
              <a:rPr lang="es-PR" sz="2400" b="1" smtClean="0"/>
              <a:t>.</a:t>
            </a:r>
          </a:p>
          <a:p>
            <a:pPr eaLnBrk="1" hangingPunct="1"/>
            <a:endParaRPr lang="es-PR" sz="2400" b="1" smtClean="0"/>
          </a:p>
          <a:p>
            <a:pPr eaLnBrk="1" hangingPunct="1">
              <a:buFontTx/>
              <a:buNone/>
            </a:pPr>
            <a:r>
              <a:rPr lang="es-PR" sz="2000" b="1" smtClean="0"/>
              <a:t>    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835150" y="3429000"/>
            <a:ext cx="5759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400" b="1"/>
              <a:t>Máximo n</a:t>
            </a:r>
            <a:r>
              <a:rPr lang="en-US" sz="2400" b="1">
                <a:cs typeface="Arial" charset="0"/>
              </a:rPr>
              <a:t>ú</a:t>
            </a:r>
            <a:r>
              <a:rPr lang="es-PR" sz="2400" b="1"/>
              <a:t>mero de e</a:t>
            </a:r>
            <a:r>
              <a:rPr lang="es-PR" sz="2400" b="1" baseline="30000"/>
              <a:t>-</a:t>
            </a:r>
            <a:r>
              <a:rPr lang="es-PR" sz="2400" b="1"/>
              <a:t> en el nivel n = 2 </a:t>
            </a:r>
          </a:p>
          <a:p>
            <a:r>
              <a:rPr lang="es-PR" sz="2400" b="1"/>
              <a:t>         = 2</a:t>
            </a:r>
            <a:r>
              <a:rPr lang="es-PR" sz="2400" b="1">
                <a:solidFill>
                  <a:srgbClr val="FF3300"/>
                </a:solidFill>
              </a:rPr>
              <a:t>n</a:t>
            </a:r>
            <a:r>
              <a:rPr lang="es-PR" sz="2400" b="1" baseline="30000"/>
              <a:t>2</a:t>
            </a:r>
            <a:r>
              <a:rPr lang="es-PR" sz="2400" b="1"/>
              <a:t> </a:t>
            </a:r>
          </a:p>
          <a:p>
            <a:r>
              <a:rPr lang="es-PR" sz="2400" b="1"/>
              <a:t>         = 2(</a:t>
            </a:r>
            <a:r>
              <a:rPr lang="es-PR" sz="2400" b="1">
                <a:solidFill>
                  <a:srgbClr val="FF3300"/>
                </a:solidFill>
              </a:rPr>
              <a:t>2</a:t>
            </a:r>
            <a:r>
              <a:rPr lang="es-PR" sz="2400" b="1"/>
              <a:t>)</a:t>
            </a:r>
            <a:r>
              <a:rPr lang="es-PR" sz="2400" b="1" baseline="30000"/>
              <a:t>2</a:t>
            </a:r>
            <a:r>
              <a:rPr lang="es-PR" sz="2400" b="1"/>
              <a:t> </a:t>
            </a:r>
          </a:p>
          <a:p>
            <a:r>
              <a:rPr lang="es-PR" sz="2400" b="1"/>
              <a:t>         = 2(4) </a:t>
            </a:r>
          </a:p>
          <a:p>
            <a:r>
              <a:rPr lang="es-PR" sz="2400" b="1"/>
              <a:t>         = </a:t>
            </a:r>
            <a:r>
              <a:rPr lang="es-PR" sz="2400" b="1">
                <a:solidFill>
                  <a:srgbClr val="0066FF"/>
                </a:solidFill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43597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800" b="1" smtClean="0"/>
              <a:t>El </a:t>
            </a:r>
            <a:r>
              <a:rPr lang="es-PR" sz="2800" b="1" smtClean="0">
                <a:solidFill>
                  <a:srgbClr val="FF3300"/>
                </a:solidFill>
              </a:rPr>
              <a:t>n</a:t>
            </a:r>
            <a:r>
              <a:rPr lang="en-US" sz="2800" b="1" smtClean="0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800" b="1" smtClean="0">
                <a:solidFill>
                  <a:srgbClr val="FF3300"/>
                </a:solidFill>
              </a:rPr>
              <a:t>mero</a:t>
            </a:r>
            <a:r>
              <a:rPr lang="es-PR" sz="2800" b="1" smtClean="0"/>
              <a:t> </a:t>
            </a:r>
            <a:r>
              <a:rPr lang="es-PR" sz="2800" b="1" smtClean="0">
                <a:solidFill>
                  <a:srgbClr val="FF3300"/>
                </a:solidFill>
              </a:rPr>
              <a:t>cuántico</a:t>
            </a:r>
            <a:r>
              <a:rPr lang="es-PR" sz="2800" b="1" smtClean="0"/>
              <a:t> </a:t>
            </a:r>
            <a:r>
              <a:rPr lang="es-PR" sz="2800" b="1" smtClean="0">
                <a:solidFill>
                  <a:srgbClr val="FF3300"/>
                </a:solidFill>
              </a:rPr>
              <a:t>del momento angular (</a:t>
            </a:r>
            <a:r>
              <a:rPr lang="es-PR" sz="2800" b="1" smtClean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800" b="1" smtClean="0">
                <a:solidFill>
                  <a:srgbClr val="FF3300"/>
                </a:solidFill>
              </a:rPr>
              <a:t>)</a:t>
            </a:r>
            <a:r>
              <a:rPr lang="es-PR" sz="2800" b="1" smtClean="0"/>
              <a:t>, el cual se relaciona con la forma del orbital, puede tomar valores enteros de </a:t>
            </a:r>
            <a:r>
              <a:rPr lang="es-PR" sz="2800" b="1" smtClean="0">
                <a:solidFill>
                  <a:srgbClr val="0066FF"/>
                </a:solidFill>
              </a:rPr>
              <a:t>0</a:t>
            </a:r>
            <a:r>
              <a:rPr lang="es-PR" sz="2800" b="1" smtClean="0"/>
              <a:t> hasta </a:t>
            </a:r>
            <a:r>
              <a:rPr lang="es-PR" sz="2800" b="1" smtClean="0">
                <a:solidFill>
                  <a:srgbClr val="0066FF"/>
                </a:solidFill>
              </a:rPr>
              <a:t>n - 1</a:t>
            </a:r>
            <a:r>
              <a:rPr lang="es-PR" sz="2800" b="1" smtClean="0"/>
              <a:t>.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36600" y="2441575"/>
            <a:ext cx="822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200" b="1"/>
              <a:t>Para un orbital con </a:t>
            </a:r>
            <a:r>
              <a:rPr lang="es-PR" sz="2200" b="1">
                <a:solidFill>
                  <a:srgbClr val="00CC00"/>
                </a:solidFill>
              </a:rPr>
              <a:t>n = 3</a:t>
            </a:r>
            <a:r>
              <a:rPr lang="es-PR" sz="2200" b="1"/>
              <a:t>, el </a:t>
            </a:r>
            <a:r>
              <a:rPr lang="es-PR" sz="2200" b="1">
                <a:solidFill>
                  <a:srgbClr val="FF3300"/>
                </a:solidFill>
              </a:rPr>
              <a:t>n</a:t>
            </a:r>
            <a:r>
              <a:rPr lang="en-US" sz="2200" b="1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200" b="1">
                <a:solidFill>
                  <a:srgbClr val="FF3300"/>
                </a:solidFill>
              </a:rPr>
              <a:t>mero cuántico del momento angular (</a:t>
            </a:r>
            <a:r>
              <a:rPr lang="es-PR" sz="2200" b="1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200" b="1">
                <a:solidFill>
                  <a:srgbClr val="FF3300"/>
                </a:solidFill>
              </a:rPr>
              <a:t>)</a:t>
            </a:r>
            <a:r>
              <a:rPr lang="es-PR" sz="2200" b="1">
                <a:solidFill>
                  <a:srgbClr val="0066FF"/>
                </a:solidFill>
              </a:rPr>
              <a:t> </a:t>
            </a:r>
            <a:r>
              <a:rPr lang="es-PR" sz="2200" b="1"/>
              <a:t>puede ser</a:t>
            </a:r>
            <a:r>
              <a:rPr lang="es-PR" sz="2200" b="1">
                <a:solidFill>
                  <a:srgbClr val="0066FF"/>
                </a:solidFill>
              </a:rPr>
              <a:t> 0, 1, </a:t>
            </a:r>
            <a:r>
              <a:rPr lang="en-US" sz="2200" b="1">
                <a:solidFill>
                  <a:srgbClr val="0066FF"/>
                </a:solidFill>
                <a:cs typeface="Arial" charset="0"/>
              </a:rPr>
              <a:t>ó</a:t>
            </a:r>
            <a:r>
              <a:rPr lang="es-PR" sz="2200" b="1">
                <a:solidFill>
                  <a:srgbClr val="0066FF"/>
                </a:solidFill>
              </a:rPr>
              <a:t> 2</a:t>
            </a:r>
            <a:r>
              <a:rPr lang="es-PR" sz="2200" b="1"/>
              <a:t>. </a:t>
            </a:r>
            <a:r>
              <a:rPr lang="es-PR" sz="2200" b="1">
                <a:solidFill>
                  <a:srgbClr val="0066FF"/>
                </a:solidFill>
              </a:rPr>
              <a:t>Observe que n - 1 = 3 - 1 = 2.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755650" y="3717925"/>
            <a:ext cx="822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200" b="1"/>
              <a:t>Para un orbital con </a:t>
            </a:r>
            <a:r>
              <a:rPr lang="es-PR" sz="2200" b="1">
                <a:solidFill>
                  <a:srgbClr val="00CC00"/>
                </a:solidFill>
              </a:rPr>
              <a:t>n = 2</a:t>
            </a:r>
            <a:r>
              <a:rPr lang="es-PR" sz="2200" b="1"/>
              <a:t>, el </a:t>
            </a:r>
            <a:r>
              <a:rPr lang="es-PR" sz="2200" b="1">
                <a:solidFill>
                  <a:srgbClr val="FF3300"/>
                </a:solidFill>
              </a:rPr>
              <a:t>n</a:t>
            </a:r>
            <a:r>
              <a:rPr lang="en-US" sz="2200" b="1">
                <a:solidFill>
                  <a:srgbClr val="FF3300"/>
                </a:solidFill>
              </a:rPr>
              <a:t>ú</a:t>
            </a:r>
            <a:r>
              <a:rPr lang="es-PR" sz="2200" b="1">
                <a:solidFill>
                  <a:srgbClr val="FF3300"/>
                </a:solidFill>
              </a:rPr>
              <a:t>mero cuántico del momento angular</a:t>
            </a:r>
            <a:r>
              <a:rPr lang="es-PR" sz="2200" b="1"/>
              <a:t> </a:t>
            </a:r>
            <a:r>
              <a:rPr lang="es-PR" sz="2200" b="1">
                <a:solidFill>
                  <a:srgbClr val="FF3300"/>
                </a:solidFill>
              </a:rPr>
              <a:t>(</a:t>
            </a:r>
            <a:r>
              <a:rPr lang="es-PR" sz="2200" b="1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200" b="1">
                <a:solidFill>
                  <a:srgbClr val="FF3300"/>
                </a:solidFill>
              </a:rPr>
              <a:t>)</a:t>
            </a:r>
            <a:r>
              <a:rPr lang="es-PR" sz="2200" b="1">
                <a:solidFill>
                  <a:srgbClr val="0066FF"/>
                </a:solidFill>
              </a:rPr>
              <a:t> </a:t>
            </a:r>
            <a:r>
              <a:rPr lang="es-PR" sz="2200" b="1"/>
              <a:t>puede ser</a:t>
            </a:r>
            <a:r>
              <a:rPr lang="es-PR" sz="2200" b="1">
                <a:solidFill>
                  <a:srgbClr val="0066FF"/>
                </a:solidFill>
              </a:rPr>
              <a:t> 0 </a:t>
            </a:r>
            <a:r>
              <a:rPr lang="en-US" sz="2200" b="1">
                <a:solidFill>
                  <a:srgbClr val="0066FF"/>
                </a:solidFill>
                <a:cs typeface="Arial" charset="0"/>
              </a:rPr>
              <a:t>ó</a:t>
            </a:r>
            <a:r>
              <a:rPr lang="es-PR" sz="2200" b="1">
                <a:solidFill>
                  <a:srgbClr val="0066FF"/>
                </a:solidFill>
              </a:rPr>
              <a:t> 1</a:t>
            </a:r>
            <a:r>
              <a:rPr lang="es-PR" sz="2200" b="1"/>
              <a:t>. </a:t>
            </a:r>
            <a:r>
              <a:rPr lang="es-PR" sz="2200" b="1">
                <a:solidFill>
                  <a:srgbClr val="0066FF"/>
                </a:solidFill>
              </a:rPr>
              <a:t>Observe que n - 1 = 2 - 1 = 1.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755650" y="5013325"/>
            <a:ext cx="82280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200" b="1" dirty="0"/>
              <a:t>Para un orbital con </a:t>
            </a:r>
            <a:r>
              <a:rPr lang="es-PR" sz="2200" b="1" dirty="0">
                <a:solidFill>
                  <a:srgbClr val="00CC00"/>
                </a:solidFill>
              </a:rPr>
              <a:t>n = 1</a:t>
            </a:r>
            <a:r>
              <a:rPr lang="es-PR" sz="2200" b="1" dirty="0"/>
              <a:t>, el </a:t>
            </a:r>
            <a:r>
              <a:rPr lang="es-PR" sz="2200" b="1" dirty="0">
                <a:solidFill>
                  <a:srgbClr val="FF3300"/>
                </a:solidFill>
              </a:rPr>
              <a:t>n</a:t>
            </a:r>
            <a:r>
              <a:rPr lang="en-US" sz="2200" b="1" dirty="0">
                <a:solidFill>
                  <a:srgbClr val="FF3300"/>
                </a:solidFill>
              </a:rPr>
              <a:t>ú</a:t>
            </a:r>
            <a:r>
              <a:rPr lang="es-PR" sz="2200" b="1" dirty="0">
                <a:solidFill>
                  <a:srgbClr val="FF3300"/>
                </a:solidFill>
              </a:rPr>
              <a:t>mero cuántico del momento angular</a:t>
            </a:r>
            <a:r>
              <a:rPr lang="es-PR" sz="2200" b="1" dirty="0"/>
              <a:t> </a:t>
            </a:r>
            <a:r>
              <a:rPr lang="es-PR" sz="2200" b="1" dirty="0">
                <a:solidFill>
                  <a:srgbClr val="FF3300"/>
                </a:solidFill>
              </a:rPr>
              <a:t>(</a:t>
            </a:r>
            <a:r>
              <a:rPr lang="es-PR" sz="2200" b="1" dirty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200" b="1" dirty="0">
                <a:solidFill>
                  <a:srgbClr val="FF3300"/>
                </a:solidFill>
              </a:rPr>
              <a:t>)</a:t>
            </a:r>
            <a:r>
              <a:rPr lang="es-PR" sz="2200" b="1" dirty="0">
                <a:solidFill>
                  <a:srgbClr val="0066FF"/>
                </a:solidFill>
              </a:rPr>
              <a:t> </a:t>
            </a:r>
            <a:r>
              <a:rPr lang="es-PR" sz="2200" b="1" dirty="0"/>
              <a:t>es</a:t>
            </a:r>
            <a:r>
              <a:rPr lang="es-PR" sz="2200" b="1" dirty="0">
                <a:solidFill>
                  <a:srgbClr val="0066FF"/>
                </a:solidFill>
              </a:rPr>
              <a:t> 0</a:t>
            </a:r>
            <a:r>
              <a:rPr lang="es-PR" sz="2200" b="1" dirty="0"/>
              <a:t>. </a:t>
            </a:r>
            <a:r>
              <a:rPr lang="es-PR" sz="2200" b="1" dirty="0">
                <a:solidFill>
                  <a:srgbClr val="0066FF"/>
                </a:solidFill>
              </a:rPr>
              <a:t>Observe que n - 1 = </a:t>
            </a:r>
            <a:r>
              <a:rPr lang="es-PR" sz="2200" b="1" dirty="0" smtClean="0">
                <a:solidFill>
                  <a:srgbClr val="0066FF"/>
                </a:solidFill>
              </a:rPr>
              <a:t>1 - 1 </a:t>
            </a:r>
            <a:r>
              <a:rPr lang="es-PR" sz="2200" b="1" dirty="0">
                <a:solidFill>
                  <a:srgbClr val="0066FF"/>
                </a:solidFill>
              </a:rPr>
              <a:t>= 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8697912" cy="11430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Cada subnivel se designa con una letra de la siguiente manera: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773238"/>
            <a:ext cx="4464050" cy="4525962"/>
          </a:xfrm>
        </p:spPr>
        <p:txBody>
          <a:bodyPr/>
          <a:lstStyle/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dirty="0" smtClean="0">
                <a:latin typeface="Vivaldi" pitchFamily="66" charset="0"/>
              </a:rPr>
              <a:t>l</a:t>
            </a:r>
            <a:r>
              <a:rPr lang="en-US" sz="2400" b="1" dirty="0" smtClean="0"/>
              <a:t> = 0 </a:t>
            </a:r>
            <a:r>
              <a:rPr lang="en-US" sz="2400" b="1" dirty="0" err="1" smtClean="0"/>
              <a:t>designa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subnivel</a:t>
            </a:r>
            <a:r>
              <a:rPr lang="en-US" sz="2400" b="1" dirty="0" smtClean="0"/>
              <a:t> s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dirty="0" smtClean="0">
                <a:latin typeface="Vivaldi" pitchFamily="66" charset="0"/>
              </a:rPr>
              <a:t>l</a:t>
            </a:r>
            <a:r>
              <a:rPr lang="en-US" sz="2400" b="1" dirty="0" smtClean="0"/>
              <a:t> = 1 </a:t>
            </a:r>
            <a:r>
              <a:rPr lang="en-US" sz="2400" b="1" dirty="0" err="1" smtClean="0"/>
              <a:t>designa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subnivel</a:t>
            </a:r>
            <a:r>
              <a:rPr lang="en-US" sz="2400" b="1" dirty="0" smtClean="0"/>
              <a:t> p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dirty="0" smtClean="0">
                <a:latin typeface="Vivaldi" pitchFamily="66" charset="0"/>
              </a:rPr>
              <a:t>l</a:t>
            </a:r>
            <a:r>
              <a:rPr lang="en-US" sz="2400" b="1" dirty="0" smtClean="0"/>
              <a:t> = 2 </a:t>
            </a:r>
            <a:r>
              <a:rPr lang="en-US" sz="2400" b="1" dirty="0" err="1" smtClean="0"/>
              <a:t>designa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subnivel</a:t>
            </a:r>
            <a:r>
              <a:rPr lang="en-US" sz="2400" b="1" dirty="0" smtClean="0"/>
              <a:t> d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dirty="0" smtClean="0">
                <a:latin typeface="Vivaldi" pitchFamily="66" charset="0"/>
              </a:rPr>
              <a:t>l</a:t>
            </a:r>
            <a:r>
              <a:rPr lang="en-US" sz="2400" b="1" dirty="0" smtClean="0"/>
              <a:t> = 3 </a:t>
            </a:r>
            <a:r>
              <a:rPr lang="en-US" sz="2400" b="1" dirty="0" err="1" smtClean="0"/>
              <a:t>designa</a:t>
            </a:r>
            <a:r>
              <a:rPr lang="en-US" sz="2400" b="1" dirty="0" smtClean="0"/>
              <a:t> un </a:t>
            </a:r>
            <a:r>
              <a:rPr lang="en-US" sz="2400" b="1" dirty="0" err="1" smtClean="0"/>
              <a:t>subnivel</a:t>
            </a:r>
            <a:r>
              <a:rPr lang="en-US" sz="2400" b="1" dirty="0" smtClean="0"/>
              <a:t>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04813"/>
            <a:ext cx="878522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b="1" dirty="0" smtClean="0"/>
              <a:t>El </a:t>
            </a:r>
            <a:r>
              <a:rPr lang="es-PR" sz="2400" b="1" dirty="0" smtClean="0">
                <a:solidFill>
                  <a:srgbClr val="FF3300"/>
                </a:solidFill>
              </a:rPr>
              <a:t>n</a:t>
            </a:r>
            <a:r>
              <a:rPr lang="es-PR" sz="2400" b="1" dirty="0" smtClean="0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400" b="1" dirty="0" smtClean="0">
                <a:solidFill>
                  <a:srgbClr val="FF3300"/>
                </a:solidFill>
              </a:rPr>
              <a:t>mero cuántico magnético (m</a:t>
            </a:r>
            <a:r>
              <a:rPr lang="es-PR" sz="2400" b="1" baseline="-25000" dirty="0" smtClean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400" b="1" dirty="0" smtClean="0">
                <a:solidFill>
                  <a:srgbClr val="FF3300"/>
                </a:solidFill>
              </a:rPr>
              <a:t>)</a:t>
            </a:r>
            <a:r>
              <a:rPr lang="es-PR" sz="2400" b="1" dirty="0" smtClean="0"/>
              <a:t> indica la orientación espacial del orbital y puede tomar valores enteros desde </a:t>
            </a:r>
            <a:br>
              <a:rPr lang="es-PR" sz="2400" b="1" dirty="0" smtClean="0"/>
            </a:br>
            <a:r>
              <a:rPr lang="es-PR" sz="2400" b="1" dirty="0" smtClean="0">
                <a:solidFill>
                  <a:srgbClr val="0066FF"/>
                </a:solidFill>
              </a:rPr>
              <a:t>-</a:t>
            </a:r>
            <a:r>
              <a:rPr lang="es-PR" sz="2400" b="1" dirty="0" smtClean="0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s-PR" sz="2400" b="1" dirty="0" smtClean="0">
                <a:solidFill>
                  <a:srgbClr val="0066FF"/>
                </a:solidFill>
              </a:rPr>
              <a:t> hasta +</a:t>
            </a:r>
            <a:r>
              <a:rPr lang="es-PR" sz="2400" b="1" dirty="0" smtClean="0">
                <a:solidFill>
                  <a:srgbClr val="0066FF"/>
                </a:solidFill>
                <a:latin typeface="Vivaldi" pitchFamily="66" charset="0"/>
              </a:rPr>
              <a:t>l </a:t>
            </a:r>
            <a:r>
              <a:rPr lang="es-PR" sz="2400" b="1" dirty="0" smtClean="0">
                <a:solidFill>
                  <a:srgbClr val="0066FF"/>
                </a:solidFill>
              </a:rPr>
              <a:t>(incluyendo el cero)</a:t>
            </a:r>
            <a:r>
              <a:rPr lang="es-PR" sz="2400" b="1" dirty="0" smtClean="0">
                <a:latin typeface="Vivaldi" pitchFamily="66" charset="0"/>
              </a:rPr>
              <a:t> </a:t>
            </a:r>
            <a:r>
              <a:rPr lang="es-PR" sz="2400" b="1" dirty="0" smtClean="0"/>
              <a:t>que se determinan por el </a:t>
            </a:r>
            <a:r>
              <a:rPr lang="es-PR" sz="2400" b="1" dirty="0" smtClean="0">
                <a:solidFill>
                  <a:srgbClr val="00CC00"/>
                </a:solidFill>
              </a:rPr>
              <a:t>n</a:t>
            </a:r>
            <a:r>
              <a:rPr lang="en-US" sz="2400" b="1" dirty="0" smtClean="0">
                <a:solidFill>
                  <a:srgbClr val="00CC00"/>
                </a:solidFill>
                <a:cs typeface="Arial" charset="0"/>
              </a:rPr>
              <a:t>ú</a:t>
            </a:r>
            <a:r>
              <a:rPr lang="es-PR" sz="2400" b="1" dirty="0" smtClean="0">
                <a:solidFill>
                  <a:srgbClr val="00CC00"/>
                </a:solidFill>
              </a:rPr>
              <a:t>mero cuántico del momento angular</a:t>
            </a:r>
            <a:r>
              <a:rPr lang="es-PR" sz="2400" b="1" dirty="0" smtClean="0"/>
              <a:t>.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20938"/>
            <a:ext cx="7991475" cy="3311525"/>
          </a:xfrm>
        </p:spPr>
        <p:txBody>
          <a:bodyPr/>
          <a:lstStyle/>
          <a:p>
            <a:pPr eaLnBrk="1" hangingPunct="1">
              <a:lnSpc>
                <a:spcPct val="180000"/>
              </a:lnSpc>
            </a:pP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CC00"/>
                </a:solidFill>
                <a:latin typeface="Vivaldi" pitchFamily="66" charset="0"/>
              </a:rPr>
              <a:t>l</a:t>
            </a:r>
            <a:r>
              <a:rPr lang="en-US" b="1" dirty="0" smtClean="0">
                <a:solidFill>
                  <a:srgbClr val="00CC00"/>
                </a:solidFill>
              </a:rPr>
              <a:t> = 0</a:t>
            </a:r>
            <a:r>
              <a:rPr lang="en-US" b="1" dirty="0" smtClean="0"/>
              <a:t>,  </a:t>
            </a:r>
            <a:r>
              <a:rPr lang="en-US" b="1" dirty="0" smtClean="0">
                <a:solidFill>
                  <a:srgbClr val="0066FF"/>
                </a:solidFill>
              </a:rPr>
              <a:t>m</a:t>
            </a:r>
            <a:r>
              <a:rPr lang="en-US" b="1" baseline="-25000" dirty="0" smtClean="0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n-US" b="1" dirty="0" smtClean="0">
                <a:solidFill>
                  <a:srgbClr val="0066FF"/>
                </a:solidFill>
              </a:rPr>
              <a:t> = 0</a:t>
            </a:r>
          </a:p>
          <a:p>
            <a:pPr eaLnBrk="1" hangingPunct="1">
              <a:lnSpc>
                <a:spcPct val="180000"/>
              </a:lnSpc>
            </a:pP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CC00"/>
                </a:solidFill>
                <a:latin typeface="Vivaldi" pitchFamily="66" charset="0"/>
              </a:rPr>
              <a:t>l </a:t>
            </a:r>
            <a:r>
              <a:rPr lang="en-US" b="1" dirty="0" smtClean="0">
                <a:solidFill>
                  <a:srgbClr val="00CC00"/>
                </a:solidFill>
              </a:rPr>
              <a:t>= 1</a:t>
            </a:r>
            <a:r>
              <a:rPr lang="en-US" b="1" dirty="0" smtClean="0"/>
              <a:t>,  </a:t>
            </a:r>
            <a:r>
              <a:rPr lang="en-US" b="1" dirty="0" smtClean="0">
                <a:solidFill>
                  <a:srgbClr val="0066FF"/>
                </a:solidFill>
              </a:rPr>
              <a:t>m</a:t>
            </a:r>
            <a:r>
              <a:rPr lang="en-US" b="1" baseline="-25000" dirty="0" smtClean="0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n-US" b="1" dirty="0" smtClean="0">
                <a:solidFill>
                  <a:srgbClr val="0066FF"/>
                </a:solidFill>
              </a:rPr>
              <a:t> = -1, 0, +1 </a:t>
            </a:r>
          </a:p>
          <a:p>
            <a:pPr eaLnBrk="1" hangingPunct="1">
              <a:lnSpc>
                <a:spcPct val="180000"/>
              </a:lnSpc>
            </a:pPr>
            <a:r>
              <a:rPr lang="en-US" b="1" dirty="0" err="1" smtClean="0"/>
              <a:t>Cuando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CC00"/>
                </a:solidFill>
                <a:latin typeface="Vivaldi" pitchFamily="66" charset="0"/>
              </a:rPr>
              <a:t>l </a:t>
            </a:r>
            <a:r>
              <a:rPr lang="en-US" b="1" dirty="0" smtClean="0">
                <a:solidFill>
                  <a:srgbClr val="00CC00"/>
                </a:solidFill>
              </a:rPr>
              <a:t>= 2</a:t>
            </a:r>
            <a:r>
              <a:rPr lang="en-US" b="1" dirty="0" smtClean="0"/>
              <a:t>,  </a:t>
            </a:r>
            <a:r>
              <a:rPr lang="en-US" b="1" dirty="0" smtClean="0">
                <a:solidFill>
                  <a:srgbClr val="0066FF"/>
                </a:solidFill>
              </a:rPr>
              <a:t>m</a:t>
            </a:r>
            <a:r>
              <a:rPr lang="en-US" b="1" baseline="-25000" dirty="0" smtClean="0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n-US" b="1" dirty="0" smtClean="0">
                <a:solidFill>
                  <a:srgbClr val="0066FF"/>
                </a:solidFill>
              </a:rPr>
              <a:t> = -2, -1, 0, +1, +2 </a:t>
            </a:r>
          </a:p>
          <a:p>
            <a:pPr eaLnBrk="1" hangingPunct="1">
              <a:lnSpc>
                <a:spcPct val="180000"/>
              </a:lnSpc>
            </a:pPr>
            <a:endParaRPr lang="en-US" b="1" dirty="0" smtClean="0">
              <a:solidFill>
                <a:srgbClr val="0066FF"/>
              </a:solidFill>
            </a:endParaRPr>
          </a:p>
          <a:p>
            <a:pPr eaLnBrk="1" hangingPunct="1"/>
            <a:endParaRPr lang="en-US" b="1" dirty="0" smtClean="0">
              <a:solidFill>
                <a:srgbClr val="0066FF"/>
              </a:solidFill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6156325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sz="2400" b="1" dirty="0"/>
              <a:t>La cantidad de posibles valores de </a:t>
            </a:r>
            <a:r>
              <a:rPr lang="es-PR" sz="2400" b="1" dirty="0">
                <a:solidFill>
                  <a:srgbClr val="FF3300"/>
                </a:solidFill>
              </a:rPr>
              <a:t>m</a:t>
            </a:r>
            <a:r>
              <a:rPr lang="es-PR" sz="2400" b="1" baseline="-25000" dirty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400" b="1" dirty="0"/>
              <a:t> </a:t>
            </a:r>
            <a:r>
              <a:rPr lang="es-PR" sz="2400" b="1" dirty="0" smtClean="0"/>
              <a:t> (orbitales</a:t>
            </a:r>
            <a:r>
              <a:rPr lang="es-PR" sz="2400" b="1" dirty="0"/>
              <a:t>) para un valor dado de </a:t>
            </a:r>
            <a:r>
              <a:rPr lang="es-PR" sz="2400" b="1" dirty="0">
                <a:solidFill>
                  <a:srgbClr val="00CC00"/>
                </a:solidFill>
                <a:latin typeface="Vivaldi" pitchFamily="66" charset="0"/>
              </a:rPr>
              <a:t>l</a:t>
            </a:r>
            <a:r>
              <a:rPr lang="es-PR" sz="2400" b="1" dirty="0"/>
              <a:t> es (2</a:t>
            </a:r>
            <a:r>
              <a:rPr lang="es-PR" sz="2400" b="1" dirty="0">
                <a:solidFill>
                  <a:srgbClr val="00CC00"/>
                </a:solidFill>
                <a:latin typeface="Vivaldi" pitchFamily="66" charset="0"/>
              </a:rPr>
              <a:t>l</a:t>
            </a:r>
            <a:r>
              <a:rPr lang="es-PR" sz="2400" b="1" dirty="0">
                <a:solidFill>
                  <a:srgbClr val="00CC00"/>
                </a:solidFill>
              </a:rPr>
              <a:t> </a:t>
            </a:r>
            <a:r>
              <a:rPr lang="es-PR" sz="2400" b="1" dirty="0"/>
              <a:t>+ 1).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388" y="2420938"/>
            <a:ext cx="1801812" cy="38163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835150" y="2420938"/>
            <a:ext cx="1801813" cy="381635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11863" y="2420938"/>
            <a:ext cx="2952750" cy="38163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356100" y="2420938"/>
            <a:ext cx="1655763" cy="381635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3635375" y="2420938"/>
            <a:ext cx="720725" cy="38163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052512"/>
          </a:xfrm>
        </p:spPr>
        <p:txBody>
          <a:bodyPr/>
          <a:lstStyle/>
          <a:p>
            <a:pPr algn="l" eaLnBrk="1" hangingPunct="1"/>
            <a:r>
              <a:rPr lang="es-PR" sz="2800" b="1" smtClean="0"/>
              <a:t>La siguiente figura presenta la  jerarquía de los  números cuánticos para los orbitales atómicos.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179388" y="2420938"/>
            <a:ext cx="8785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1773238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Nombre, símbolo </a:t>
            </a:r>
          </a:p>
          <a:p>
            <a:pPr algn="ctr"/>
            <a:r>
              <a:rPr lang="es-PR" b="1"/>
              <a:t>(propiedad)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1936750" y="177165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Valores </a:t>
            </a:r>
          </a:p>
          <a:p>
            <a:pPr algn="ctr"/>
            <a:r>
              <a:rPr lang="es-PR" b="1"/>
              <a:t>permitidos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5148263" y="16287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Números cuánticos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179388" y="2636838"/>
            <a:ext cx="14874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 dirty="0"/>
              <a:t>Principal, n</a:t>
            </a:r>
          </a:p>
          <a:p>
            <a:pPr algn="ctr"/>
            <a:r>
              <a:rPr lang="es-PR" sz="1600" b="1" dirty="0" smtClean="0"/>
              <a:t>(nivel </a:t>
            </a:r>
            <a:r>
              <a:rPr lang="es-PR" sz="1600" b="1" dirty="0"/>
              <a:t>de energía)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0" y="4149725"/>
            <a:ext cx="1887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Momento angular, </a:t>
            </a:r>
            <a:r>
              <a:rPr lang="es-PR" sz="1600" b="1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(forma)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06375" y="5589588"/>
            <a:ext cx="1506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Magnético, m</a:t>
            </a:r>
            <a:r>
              <a:rPr lang="es-PR" sz="1600" b="1" baseline="-25000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(orientación)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1854200" y="2708275"/>
            <a:ext cx="166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Entero positivo</a:t>
            </a:r>
          </a:p>
          <a:p>
            <a:pPr algn="ctr"/>
            <a:r>
              <a:rPr lang="es-PR" sz="1600" b="1"/>
              <a:t>(1, 2, 3, …)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1954213" y="422116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 hasta n-1</a:t>
            </a: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906588" y="5661025"/>
            <a:ext cx="1414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</a:t>
            </a:r>
            <a:r>
              <a:rPr lang="es-PR" sz="1600" b="1">
                <a:latin typeface="Vivaldi" pitchFamily="66" charset="0"/>
              </a:rPr>
              <a:t>l</a:t>
            </a:r>
            <a:r>
              <a:rPr lang="es-PR" sz="1600" b="1"/>
              <a:t>, …, 0, …, +</a:t>
            </a:r>
            <a:r>
              <a:rPr lang="es-PR" sz="1600" b="1">
                <a:latin typeface="Vivaldi" pitchFamily="66" charset="0"/>
              </a:rPr>
              <a:t>l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>
            <a:off x="3995738" y="3140075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995738" y="47244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3851275" y="2779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851275" y="42211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851275" y="57324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4859338" y="27082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2</a:t>
            </a: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4714875" y="3068638"/>
            <a:ext cx="287338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>
            <a:off x="5002213" y="3068638"/>
            <a:ext cx="287337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4570413" y="42211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291" name="Line 27"/>
          <p:cNvSpPr>
            <a:spLocks noChangeShapeType="1"/>
          </p:cNvSpPr>
          <p:nvPr/>
        </p:nvSpPr>
        <p:spPr bwMode="auto">
          <a:xfrm>
            <a:off x="4714875" y="47244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4570413" y="57324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293" name="Line 29"/>
          <p:cNvSpPr>
            <a:spLocks noChangeShapeType="1"/>
          </p:cNvSpPr>
          <p:nvPr/>
        </p:nvSpPr>
        <p:spPr bwMode="auto">
          <a:xfrm flipH="1">
            <a:off x="5075238" y="4581525"/>
            <a:ext cx="287337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 flipH="1">
            <a:off x="5146675" y="4221163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5362575" y="458152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5362575" y="4581525"/>
            <a:ext cx="287338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7" name="Text Box 33"/>
          <p:cNvSpPr txBox="1">
            <a:spLocks noChangeArrowheads="1"/>
          </p:cNvSpPr>
          <p:nvPr/>
        </p:nvSpPr>
        <p:spPr bwMode="auto">
          <a:xfrm>
            <a:off x="5218113" y="57324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4857750" y="57324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5505450" y="57324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>
            <a:off x="6300788" y="3068638"/>
            <a:ext cx="1296987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 flipH="1">
            <a:off x="7381875" y="2708275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3</a:t>
            </a: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 flipH="1">
            <a:off x="6950075" y="3068638"/>
            <a:ext cx="64770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7597775" y="3068638"/>
            <a:ext cx="576263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8585200" y="57324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+2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8101013" y="42211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2</a:t>
            </a:r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>
            <a:off x="6302375" y="47244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7" name="Text Box 43"/>
          <p:cNvSpPr txBox="1">
            <a:spLocks noChangeArrowheads="1"/>
          </p:cNvSpPr>
          <p:nvPr/>
        </p:nvSpPr>
        <p:spPr bwMode="auto">
          <a:xfrm>
            <a:off x="6157913" y="42211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157913" y="57324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309" name="Line 45"/>
          <p:cNvSpPr>
            <a:spLocks noChangeShapeType="1"/>
          </p:cNvSpPr>
          <p:nvPr/>
        </p:nvSpPr>
        <p:spPr bwMode="auto">
          <a:xfrm flipH="1">
            <a:off x="6589713" y="4581525"/>
            <a:ext cx="287337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0" name="Text Box 46"/>
          <p:cNvSpPr txBox="1">
            <a:spLocks noChangeArrowheads="1"/>
          </p:cNvSpPr>
          <p:nvPr/>
        </p:nvSpPr>
        <p:spPr bwMode="auto">
          <a:xfrm flipH="1">
            <a:off x="6734175" y="4221163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11311" name="Line 47"/>
          <p:cNvSpPr>
            <a:spLocks noChangeShapeType="1"/>
          </p:cNvSpPr>
          <p:nvPr/>
        </p:nvSpPr>
        <p:spPr bwMode="auto">
          <a:xfrm>
            <a:off x="6877050" y="458152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2" name="Line 48"/>
          <p:cNvSpPr>
            <a:spLocks noChangeShapeType="1"/>
          </p:cNvSpPr>
          <p:nvPr/>
        </p:nvSpPr>
        <p:spPr bwMode="auto">
          <a:xfrm>
            <a:off x="6877050" y="4581525"/>
            <a:ext cx="287338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3" name="Text Box 49"/>
          <p:cNvSpPr txBox="1">
            <a:spLocks noChangeArrowheads="1"/>
          </p:cNvSpPr>
          <p:nvPr/>
        </p:nvSpPr>
        <p:spPr bwMode="auto">
          <a:xfrm>
            <a:off x="6732588" y="57324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314" name="Text Box 50"/>
          <p:cNvSpPr txBox="1">
            <a:spLocks noChangeArrowheads="1"/>
          </p:cNvSpPr>
          <p:nvPr/>
        </p:nvSpPr>
        <p:spPr bwMode="auto">
          <a:xfrm>
            <a:off x="6372225" y="57324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11315" name="Text Box 51"/>
          <p:cNvSpPr txBox="1">
            <a:spLocks noChangeArrowheads="1"/>
          </p:cNvSpPr>
          <p:nvPr/>
        </p:nvSpPr>
        <p:spPr bwMode="auto">
          <a:xfrm>
            <a:off x="7019925" y="57324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11316" name="Line 52"/>
          <p:cNvSpPr>
            <a:spLocks noChangeShapeType="1"/>
          </p:cNvSpPr>
          <p:nvPr/>
        </p:nvSpPr>
        <p:spPr bwMode="auto">
          <a:xfrm flipH="1">
            <a:off x="8029575" y="4579938"/>
            <a:ext cx="2159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7" name="Line 53"/>
          <p:cNvSpPr>
            <a:spLocks noChangeShapeType="1"/>
          </p:cNvSpPr>
          <p:nvPr/>
        </p:nvSpPr>
        <p:spPr bwMode="auto">
          <a:xfrm>
            <a:off x="8245475" y="4579938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8" name="Line 54"/>
          <p:cNvSpPr>
            <a:spLocks noChangeShapeType="1"/>
          </p:cNvSpPr>
          <p:nvPr/>
        </p:nvSpPr>
        <p:spPr bwMode="auto">
          <a:xfrm>
            <a:off x="8245475" y="4579938"/>
            <a:ext cx="2159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9" name="Text Box 55"/>
          <p:cNvSpPr txBox="1">
            <a:spLocks noChangeArrowheads="1"/>
          </p:cNvSpPr>
          <p:nvPr/>
        </p:nvSpPr>
        <p:spPr bwMode="auto">
          <a:xfrm>
            <a:off x="8101013" y="57308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11320" name="Text Box 56"/>
          <p:cNvSpPr txBox="1">
            <a:spLocks noChangeArrowheads="1"/>
          </p:cNvSpPr>
          <p:nvPr/>
        </p:nvSpPr>
        <p:spPr bwMode="auto">
          <a:xfrm>
            <a:off x="7813675" y="57324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11321" name="Text Box 57"/>
          <p:cNvSpPr txBox="1">
            <a:spLocks noChangeArrowheads="1"/>
          </p:cNvSpPr>
          <p:nvPr/>
        </p:nvSpPr>
        <p:spPr bwMode="auto">
          <a:xfrm>
            <a:off x="8316913" y="57324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11322" name="Line 58"/>
          <p:cNvSpPr>
            <a:spLocks noChangeShapeType="1"/>
          </p:cNvSpPr>
          <p:nvPr/>
        </p:nvSpPr>
        <p:spPr bwMode="auto">
          <a:xfrm flipH="1">
            <a:off x="7813675" y="4579938"/>
            <a:ext cx="4318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3" name="Text Box 59"/>
          <p:cNvSpPr txBox="1">
            <a:spLocks noChangeArrowheads="1"/>
          </p:cNvSpPr>
          <p:nvPr/>
        </p:nvSpPr>
        <p:spPr bwMode="auto">
          <a:xfrm>
            <a:off x="7524750" y="57324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-2</a:t>
            </a:r>
          </a:p>
        </p:txBody>
      </p:sp>
      <p:sp>
        <p:nvSpPr>
          <p:cNvPr id="11324" name="Line 60"/>
          <p:cNvSpPr>
            <a:spLocks noChangeShapeType="1"/>
          </p:cNvSpPr>
          <p:nvPr/>
        </p:nvSpPr>
        <p:spPr bwMode="auto">
          <a:xfrm>
            <a:off x="8245475" y="4579938"/>
            <a:ext cx="4318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45" name="AutoShape 61"/>
          <p:cNvSpPr>
            <a:spLocks/>
          </p:cNvSpPr>
          <p:nvPr/>
        </p:nvSpPr>
        <p:spPr bwMode="auto">
          <a:xfrm rot="-5400000">
            <a:off x="6065838" y="-441325"/>
            <a:ext cx="468312" cy="5329238"/>
          </a:xfrm>
          <a:prstGeom prst="rightBrace">
            <a:avLst>
              <a:gd name="adj1" fmla="val 948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1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0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1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1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0" grpId="0"/>
      <p:bldP spid="11281" grpId="0"/>
      <p:bldP spid="11282" grpId="0" animBg="1"/>
      <p:bldP spid="11283" grpId="0" animBg="1"/>
      <p:bldP spid="11284" grpId="0"/>
      <p:bldP spid="11285" grpId="0"/>
      <p:bldP spid="11286" grpId="0"/>
      <p:bldP spid="11287" grpId="0"/>
      <p:bldP spid="11288" grpId="0" animBg="1"/>
      <p:bldP spid="11289" grpId="0" animBg="1"/>
      <p:bldP spid="11290" grpId="0"/>
      <p:bldP spid="11291" grpId="0" animBg="1"/>
      <p:bldP spid="11292" grpId="0"/>
      <p:bldP spid="11293" grpId="0" animBg="1"/>
      <p:bldP spid="11294" grpId="0"/>
      <p:bldP spid="11295" grpId="0" animBg="1"/>
      <p:bldP spid="11296" grpId="0" animBg="1"/>
      <p:bldP spid="11297" grpId="0"/>
      <p:bldP spid="11298" grpId="0"/>
      <p:bldP spid="11299" grpId="0"/>
      <p:bldP spid="11300" grpId="0" animBg="1"/>
      <p:bldP spid="11301" grpId="0"/>
      <p:bldP spid="11302" grpId="0" animBg="1"/>
      <p:bldP spid="11303" grpId="0" animBg="1"/>
      <p:bldP spid="11304" grpId="0"/>
      <p:bldP spid="11305" grpId="0"/>
      <p:bldP spid="11306" grpId="0" animBg="1"/>
      <p:bldP spid="11307" grpId="0"/>
      <p:bldP spid="11308" grpId="0"/>
      <p:bldP spid="11309" grpId="0" animBg="1"/>
      <p:bldP spid="11310" grpId="0"/>
      <p:bldP spid="11311" grpId="0" animBg="1"/>
      <p:bldP spid="11312" grpId="0" animBg="1"/>
      <p:bldP spid="11313" grpId="0"/>
      <p:bldP spid="11314" grpId="0"/>
      <p:bldP spid="11315" grpId="0"/>
      <p:bldP spid="11316" grpId="0" animBg="1"/>
      <p:bldP spid="11317" grpId="0" animBg="1"/>
      <p:bldP spid="11318" grpId="0" animBg="1"/>
      <p:bldP spid="11319" grpId="0"/>
      <p:bldP spid="11320" grpId="0"/>
      <p:bldP spid="11321" grpId="0"/>
      <p:bldP spid="11322" grpId="0" animBg="1"/>
      <p:bldP spid="11323" grpId="0"/>
      <p:bldP spid="113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43000"/>
          </a:xfrm>
        </p:spPr>
        <p:txBody>
          <a:bodyPr/>
          <a:lstStyle/>
          <a:p>
            <a:pPr algn="l" eaLnBrk="1" hangingPunct="1"/>
            <a:r>
              <a:rPr lang="es-PR" sz="3200" b="1" dirty="0" smtClean="0"/>
              <a:t>Los orbitales atómicos se especifican por tres números cuánticos: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16113"/>
            <a:ext cx="8424862" cy="45259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PR" sz="2400" b="1" dirty="0" smtClean="0"/>
              <a:t>Los niveles de energía electrónicos de un átomo se especifican con valores de n. El valor n = 1 corresponde al nivel de menor energía donde el electrón tiene la mayor probabilidad de estar más cerca y atraído hacia el núcleo.</a:t>
            </a:r>
          </a:p>
          <a:p>
            <a:pPr algn="just" eaLnBrk="1" hangingPunct="1">
              <a:lnSpc>
                <a:spcPct val="80000"/>
              </a:lnSpc>
            </a:pPr>
            <a:endParaRPr lang="es-PR" sz="24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s-PR" sz="2400" b="1" dirty="0" smtClean="0"/>
              <a:t>Los subniveles de un átomo se especifican con valores de n y </a:t>
            </a:r>
            <a:r>
              <a:rPr lang="es-PR" sz="2400" b="1" dirty="0" smtClean="0">
                <a:latin typeface="Vivaldi" pitchFamily="66" charset="0"/>
              </a:rPr>
              <a:t>l</a:t>
            </a:r>
            <a:r>
              <a:rPr lang="es-PR" sz="2400" b="1" dirty="0" smtClean="0"/>
              <a:t>. Cada nivel contiene subniveles que designan la forma del orbital. </a:t>
            </a:r>
          </a:p>
          <a:p>
            <a:pPr algn="just" eaLnBrk="1" hangingPunct="1">
              <a:lnSpc>
                <a:spcPct val="80000"/>
              </a:lnSpc>
            </a:pPr>
            <a:endParaRPr lang="es-PR" sz="2400" b="1" dirty="0" smtClean="0"/>
          </a:p>
          <a:p>
            <a:pPr algn="just" eaLnBrk="1" hangingPunct="1">
              <a:lnSpc>
                <a:spcPct val="80000"/>
              </a:lnSpc>
            </a:pPr>
            <a:r>
              <a:rPr lang="es-PR" sz="2400" b="1" dirty="0" smtClean="0"/>
              <a:t>Cada orbital atómico se especifica con valores de n, </a:t>
            </a:r>
            <a:r>
              <a:rPr lang="es-PR" sz="2400" b="1" dirty="0" smtClean="0">
                <a:latin typeface="Vivaldi" pitchFamily="66" charset="0"/>
              </a:rPr>
              <a:t>l</a:t>
            </a:r>
            <a:r>
              <a:rPr lang="es-PR" sz="2400" b="1" dirty="0" smtClean="0"/>
              <a:t>, and m</a:t>
            </a:r>
            <a:r>
              <a:rPr lang="es-PR" sz="2400" b="1" baseline="-25000" dirty="0" smtClean="0">
                <a:latin typeface="Vivaldi" pitchFamily="66" charset="0"/>
              </a:rPr>
              <a:t>l</a:t>
            </a:r>
            <a:r>
              <a:rPr lang="es-PR" sz="2400" b="1" dirty="0" smtClean="0"/>
              <a:t>. que describen su tamaño (o nivel energético),  forma y  orientación espacial, respectivamente.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188913"/>
            <a:ext cx="8697912" cy="11430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Cada subnivel se designa con una letra de la siguiente manera: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1773238"/>
            <a:ext cx="4464050" cy="4525962"/>
          </a:xfrm>
        </p:spPr>
        <p:txBody>
          <a:bodyPr/>
          <a:lstStyle/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smtClean="0">
                <a:latin typeface="Vivaldi" pitchFamily="66" charset="0"/>
              </a:rPr>
              <a:t>l</a:t>
            </a:r>
            <a:r>
              <a:rPr lang="en-US" sz="2400" b="1" smtClean="0"/>
              <a:t> = 0 designa un subnivel s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smtClean="0">
                <a:latin typeface="Vivaldi" pitchFamily="66" charset="0"/>
              </a:rPr>
              <a:t>l</a:t>
            </a:r>
            <a:r>
              <a:rPr lang="en-US" sz="2400" b="1" smtClean="0"/>
              <a:t> = 1 designa un subnivel p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smtClean="0">
                <a:latin typeface="Vivaldi" pitchFamily="66" charset="0"/>
              </a:rPr>
              <a:t>l</a:t>
            </a:r>
            <a:r>
              <a:rPr lang="en-US" sz="2400" b="1" smtClean="0"/>
              <a:t> = 2 designa un subnivel d</a:t>
            </a:r>
          </a:p>
          <a:p>
            <a:pPr algn="ctr" eaLnBrk="1" hangingPunct="1">
              <a:lnSpc>
                <a:spcPct val="230000"/>
              </a:lnSpc>
              <a:buFontTx/>
              <a:buNone/>
            </a:pPr>
            <a:r>
              <a:rPr lang="en-US" sz="2400" b="1" smtClean="0">
                <a:latin typeface="Vivaldi" pitchFamily="66" charset="0"/>
              </a:rPr>
              <a:t>l</a:t>
            </a:r>
            <a:r>
              <a:rPr lang="en-US" sz="2400" b="1" smtClean="0"/>
              <a:t> = 3 designa un subnivel 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Resultado de imagen para numero cuantico secundario o azimutal (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2 Subtítulo"/>
          <p:cNvSpPr>
            <a:spLocks noGrp="1"/>
          </p:cNvSpPr>
          <p:nvPr>
            <p:ph type="subTitle" idx="1"/>
          </p:nvPr>
        </p:nvSpPr>
        <p:spPr>
          <a:xfrm>
            <a:off x="2411413" y="2349500"/>
            <a:ext cx="6400800" cy="1752600"/>
          </a:xfrm>
        </p:spPr>
        <p:txBody>
          <a:bodyPr/>
          <a:lstStyle/>
          <a:p>
            <a:pPr eaLnBrk="1" hangingPunct="1"/>
            <a:r>
              <a:rPr lang="es-MX" smtClean="0">
                <a:solidFill>
                  <a:schemeClr val="tx1"/>
                </a:solidFill>
              </a:rPr>
              <a:t>Ecuación de </a:t>
            </a:r>
            <a:r>
              <a:rPr lang="en-US" smtClean="0">
                <a:solidFill>
                  <a:schemeClr val="tx1"/>
                </a:solidFill>
                <a:cs typeface="Arial" charset="0"/>
              </a:rPr>
              <a:t>Schrödinger</a:t>
            </a:r>
            <a:endParaRPr lang="es-MX" smtClean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E68FD4-41AE-4553-A34F-0D1EF2335D88}" type="slidenum">
              <a:rPr lang="es-MX"/>
              <a:pPr>
                <a:defRPr/>
              </a:pPr>
              <a:t>2</a:t>
            </a:fld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723312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3200" b="1" dirty="0" smtClean="0"/>
              <a:t>Para </a:t>
            </a:r>
            <a:r>
              <a:rPr lang="en-US" sz="3200" b="1" dirty="0" err="1" smtClean="0"/>
              <a:t>nombrar</a:t>
            </a:r>
            <a:r>
              <a:rPr lang="en-US" sz="3200" b="1" dirty="0" smtClean="0"/>
              <a:t> los </a:t>
            </a:r>
            <a:r>
              <a:rPr lang="en-US" sz="3200" b="1" dirty="0" err="1" smtClean="0"/>
              <a:t>subniveles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incorpora</a:t>
            </a:r>
            <a:r>
              <a:rPr lang="en-US" sz="3200" b="1" dirty="0" smtClean="0"/>
              <a:t> el valor de n con la </a:t>
            </a:r>
            <a:r>
              <a:rPr lang="en-US" sz="3200" b="1" dirty="0" err="1" smtClean="0"/>
              <a:t>designaci</a:t>
            </a:r>
            <a:r>
              <a:rPr lang="en-US" sz="3200" b="1" dirty="0" err="1" smtClean="0">
                <a:cs typeface="Arial" charset="0"/>
              </a:rPr>
              <a:t>ó</a:t>
            </a:r>
            <a:r>
              <a:rPr lang="en-US" sz="3200" b="1" dirty="0" err="1" smtClean="0"/>
              <a:t>n</a:t>
            </a:r>
            <a:r>
              <a:rPr lang="en-US" sz="3200" b="1" dirty="0" smtClean="0"/>
              <a:t> de </a:t>
            </a:r>
            <a:r>
              <a:rPr lang="en-US" sz="3200" b="1" dirty="0" err="1" smtClean="0"/>
              <a:t>letra</a:t>
            </a:r>
            <a:r>
              <a:rPr lang="en-US" sz="3200" b="1" dirty="0" smtClean="0"/>
              <a:t> del valor de </a:t>
            </a:r>
            <a:r>
              <a:rPr lang="en-US" sz="4000" b="1" dirty="0" smtClean="0">
                <a:solidFill>
                  <a:schemeClr val="tx1"/>
                </a:solidFill>
                <a:latin typeface="Vivaldi" pitchFamily="66" charset="0"/>
              </a:rPr>
              <a:t>l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068638"/>
            <a:ext cx="8374062" cy="1323975"/>
          </a:xfrm>
        </p:spPr>
        <p:txBody>
          <a:bodyPr/>
          <a:lstStyle/>
          <a:p>
            <a:pPr eaLnBrk="1" hangingPunct="1"/>
            <a:r>
              <a:rPr lang="en-US" sz="2400" b="1" smtClean="0"/>
              <a:t>Ejemplo: el subnivel con </a:t>
            </a:r>
            <a:r>
              <a:rPr lang="en-US" sz="2400" b="1" smtClean="0">
                <a:solidFill>
                  <a:srgbClr val="FF3300"/>
                </a:solidFill>
              </a:rPr>
              <a:t>n = 2</a:t>
            </a:r>
            <a:r>
              <a:rPr lang="en-US" sz="2400" b="1" smtClean="0"/>
              <a:t> y</a:t>
            </a:r>
            <a:r>
              <a:rPr lang="en-US" sz="2400" b="1" smtClean="0">
                <a:latin typeface="Vivaldi" pitchFamily="66" charset="0"/>
              </a:rPr>
              <a:t> </a:t>
            </a:r>
            <a:r>
              <a:rPr lang="en-US" sz="2400" b="1" smtClean="0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n-US" sz="2400" b="1" smtClean="0">
                <a:solidFill>
                  <a:srgbClr val="0066FF"/>
                </a:solidFill>
              </a:rPr>
              <a:t> = 0</a:t>
            </a:r>
            <a:r>
              <a:rPr lang="en-US" sz="2400" b="1" smtClean="0"/>
              <a:t> se nombra </a:t>
            </a:r>
            <a:r>
              <a:rPr lang="en-US" sz="2400" b="1" smtClean="0">
                <a:solidFill>
                  <a:srgbClr val="FF3300"/>
                </a:solidFill>
              </a:rPr>
              <a:t>2</a:t>
            </a:r>
            <a:r>
              <a:rPr lang="en-US" sz="2400" b="1" smtClean="0">
                <a:solidFill>
                  <a:srgbClr val="0066FF"/>
                </a:solidFill>
              </a:rPr>
              <a:t>s</a:t>
            </a:r>
            <a:r>
              <a:rPr lang="en-US" sz="2400" b="1" smtClean="0"/>
              <a:t>.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95288" y="4437063"/>
            <a:ext cx="8229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/>
              <a:t> Ejemplo: el subnivel con </a:t>
            </a:r>
            <a:r>
              <a:rPr lang="en-US" sz="2400" b="1">
                <a:solidFill>
                  <a:srgbClr val="FF3300"/>
                </a:solidFill>
              </a:rPr>
              <a:t>n = 3</a:t>
            </a:r>
            <a:r>
              <a:rPr lang="en-US" sz="2400" b="1"/>
              <a:t> y</a:t>
            </a:r>
            <a:r>
              <a:rPr lang="en-US" sz="2400" b="1">
                <a:latin typeface="Vivaldi" pitchFamily="66" charset="0"/>
              </a:rPr>
              <a:t> </a:t>
            </a:r>
            <a:r>
              <a:rPr lang="en-US" sz="2400" b="1">
                <a:solidFill>
                  <a:srgbClr val="0066FF"/>
                </a:solidFill>
                <a:latin typeface="Vivaldi" pitchFamily="66" charset="0"/>
              </a:rPr>
              <a:t>l</a:t>
            </a:r>
            <a:r>
              <a:rPr lang="en-US" sz="2400" b="1">
                <a:solidFill>
                  <a:srgbClr val="0066FF"/>
                </a:solidFill>
              </a:rPr>
              <a:t> = 2</a:t>
            </a:r>
            <a:r>
              <a:rPr lang="en-US" sz="2400" b="1"/>
              <a:t> se nombra </a:t>
            </a:r>
            <a:r>
              <a:rPr lang="en-US" sz="2400" b="1">
                <a:solidFill>
                  <a:srgbClr val="FF3300"/>
                </a:solidFill>
              </a:rPr>
              <a:t>3</a:t>
            </a:r>
            <a:r>
              <a:rPr lang="en-US" sz="2400" b="1">
                <a:solidFill>
                  <a:srgbClr val="0066FF"/>
                </a:solidFill>
              </a:rPr>
              <a:t>d</a:t>
            </a:r>
            <a:r>
              <a:rPr lang="en-US" sz="2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133600"/>
            <a:ext cx="1801813" cy="472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655763" y="2133600"/>
            <a:ext cx="1801812" cy="472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5832475" y="2133600"/>
            <a:ext cx="3311525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176713" y="2133600"/>
            <a:ext cx="1655762" cy="4724400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455988" y="2133600"/>
            <a:ext cx="720725" cy="4724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674813" y="2276475"/>
            <a:ext cx="16637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Entero positivo</a:t>
            </a:r>
          </a:p>
          <a:p>
            <a:pPr algn="ctr"/>
            <a:r>
              <a:rPr lang="en-US" sz="1600" b="1"/>
              <a:t>(1, 2, 3, …)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776413" y="3789363"/>
            <a:ext cx="1246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 hasta n-1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727200" y="5229225"/>
            <a:ext cx="1414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-</a:t>
            </a:r>
            <a:r>
              <a:rPr lang="en-US" sz="1600" b="1">
                <a:latin typeface="Vivaldi" pitchFamily="66" charset="0"/>
              </a:rPr>
              <a:t>l</a:t>
            </a:r>
            <a:r>
              <a:rPr lang="en-US" sz="1600" b="1"/>
              <a:t>, …, 0, …, +</a:t>
            </a:r>
            <a:r>
              <a:rPr lang="en-US" sz="1600" b="1">
                <a:latin typeface="Vivaldi" pitchFamily="66" charset="0"/>
              </a:rPr>
              <a:t>l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816350" y="2708275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>
            <a:off x="3816350" y="45085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635375" y="22764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671888" y="37893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3671888" y="55165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4679950" y="22764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H="1">
            <a:off x="4392613" y="2636838"/>
            <a:ext cx="430212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4822825" y="2636838"/>
            <a:ext cx="287338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4248150" y="37893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387" name="Line 27"/>
          <p:cNvSpPr>
            <a:spLocks noChangeShapeType="1"/>
          </p:cNvSpPr>
          <p:nvPr/>
        </p:nvSpPr>
        <p:spPr bwMode="auto">
          <a:xfrm>
            <a:off x="4392613" y="45085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4248150" y="55165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>
            <a:off x="4895850" y="4365625"/>
            <a:ext cx="287338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 flipH="1">
            <a:off x="4967288" y="37893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5391" name="Line 31"/>
          <p:cNvSpPr>
            <a:spLocks noChangeShapeType="1"/>
          </p:cNvSpPr>
          <p:nvPr/>
        </p:nvSpPr>
        <p:spPr bwMode="auto">
          <a:xfrm>
            <a:off x="5183188" y="436562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5183188" y="4365625"/>
            <a:ext cx="287337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3" name="Text Box 33"/>
          <p:cNvSpPr txBox="1">
            <a:spLocks noChangeArrowheads="1"/>
          </p:cNvSpPr>
          <p:nvPr/>
        </p:nvSpPr>
        <p:spPr bwMode="auto">
          <a:xfrm>
            <a:off x="5038725" y="55165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4678363" y="55165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-1</a:t>
            </a: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326063" y="55165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+1</a:t>
            </a: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>
            <a:off x="6121400" y="2636838"/>
            <a:ext cx="1296988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 flipH="1">
            <a:off x="7202488" y="2276475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3</a:t>
            </a: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>
            <a:off x="6770688" y="2636838"/>
            <a:ext cx="64770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>
            <a:off x="7418388" y="2636838"/>
            <a:ext cx="576262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0" name="Text Box 40"/>
          <p:cNvSpPr txBox="1">
            <a:spLocks noChangeArrowheads="1"/>
          </p:cNvSpPr>
          <p:nvPr/>
        </p:nvSpPr>
        <p:spPr bwMode="auto">
          <a:xfrm>
            <a:off x="8405813" y="55165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+2</a:t>
            </a:r>
          </a:p>
        </p:txBody>
      </p:sp>
      <p:sp>
        <p:nvSpPr>
          <p:cNvPr id="15401" name="Text Box 41"/>
          <p:cNvSpPr txBox="1">
            <a:spLocks noChangeArrowheads="1"/>
          </p:cNvSpPr>
          <p:nvPr/>
        </p:nvSpPr>
        <p:spPr bwMode="auto">
          <a:xfrm>
            <a:off x="7921625" y="37893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2</a:t>
            </a:r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>
            <a:off x="6049963" y="45085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5905500" y="37893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5905500" y="55165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405" name="Line 45"/>
          <p:cNvSpPr>
            <a:spLocks noChangeShapeType="1"/>
          </p:cNvSpPr>
          <p:nvPr/>
        </p:nvSpPr>
        <p:spPr bwMode="auto">
          <a:xfrm flipH="1">
            <a:off x="6410325" y="4365625"/>
            <a:ext cx="287338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 flipH="1">
            <a:off x="6554788" y="3789363"/>
            <a:ext cx="360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1</a:t>
            </a:r>
          </a:p>
        </p:txBody>
      </p:sp>
      <p:sp>
        <p:nvSpPr>
          <p:cNvPr id="15407" name="Line 47"/>
          <p:cNvSpPr>
            <a:spLocks noChangeShapeType="1"/>
          </p:cNvSpPr>
          <p:nvPr/>
        </p:nvSpPr>
        <p:spPr bwMode="auto">
          <a:xfrm>
            <a:off x="6697663" y="4365625"/>
            <a:ext cx="0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8" name="Line 48"/>
          <p:cNvSpPr>
            <a:spLocks noChangeShapeType="1"/>
          </p:cNvSpPr>
          <p:nvPr/>
        </p:nvSpPr>
        <p:spPr bwMode="auto">
          <a:xfrm>
            <a:off x="6697663" y="4365625"/>
            <a:ext cx="287337" cy="10080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09" name="Text Box 49"/>
          <p:cNvSpPr txBox="1">
            <a:spLocks noChangeArrowheads="1"/>
          </p:cNvSpPr>
          <p:nvPr/>
        </p:nvSpPr>
        <p:spPr bwMode="auto">
          <a:xfrm>
            <a:off x="6553200" y="551656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410" name="Text Box 50"/>
          <p:cNvSpPr txBox="1">
            <a:spLocks noChangeArrowheads="1"/>
          </p:cNvSpPr>
          <p:nvPr/>
        </p:nvSpPr>
        <p:spPr bwMode="auto">
          <a:xfrm>
            <a:off x="6192838" y="55165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-1</a:t>
            </a:r>
          </a:p>
        </p:txBody>
      </p:sp>
      <p:sp>
        <p:nvSpPr>
          <p:cNvPr id="15411" name="Text Box 51"/>
          <p:cNvSpPr txBox="1">
            <a:spLocks noChangeArrowheads="1"/>
          </p:cNvSpPr>
          <p:nvPr/>
        </p:nvSpPr>
        <p:spPr bwMode="auto">
          <a:xfrm>
            <a:off x="6840538" y="55165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+1</a:t>
            </a:r>
          </a:p>
        </p:txBody>
      </p:sp>
      <p:sp>
        <p:nvSpPr>
          <p:cNvPr id="15412" name="Line 52"/>
          <p:cNvSpPr>
            <a:spLocks noChangeShapeType="1"/>
          </p:cNvSpPr>
          <p:nvPr/>
        </p:nvSpPr>
        <p:spPr bwMode="auto">
          <a:xfrm flipH="1">
            <a:off x="7850188" y="4364038"/>
            <a:ext cx="2159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3" name="Line 53"/>
          <p:cNvSpPr>
            <a:spLocks noChangeShapeType="1"/>
          </p:cNvSpPr>
          <p:nvPr/>
        </p:nvSpPr>
        <p:spPr bwMode="auto">
          <a:xfrm>
            <a:off x="8066088" y="4364038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4" name="Line 54"/>
          <p:cNvSpPr>
            <a:spLocks noChangeShapeType="1"/>
          </p:cNvSpPr>
          <p:nvPr/>
        </p:nvSpPr>
        <p:spPr bwMode="auto">
          <a:xfrm>
            <a:off x="8066088" y="4364038"/>
            <a:ext cx="2159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5" name="Text Box 55"/>
          <p:cNvSpPr txBox="1">
            <a:spLocks noChangeArrowheads="1"/>
          </p:cNvSpPr>
          <p:nvPr/>
        </p:nvSpPr>
        <p:spPr bwMode="auto">
          <a:xfrm>
            <a:off x="7921625" y="55149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0</a:t>
            </a:r>
          </a:p>
        </p:txBody>
      </p:sp>
      <p:sp>
        <p:nvSpPr>
          <p:cNvPr id="15416" name="Text Box 56"/>
          <p:cNvSpPr txBox="1">
            <a:spLocks noChangeArrowheads="1"/>
          </p:cNvSpPr>
          <p:nvPr/>
        </p:nvSpPr>
        <p:spPr bwMode="auto">
          <a:xfrm>
            <a:off x="7634288" y="55165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-1</a:t>
            </a:r>
          </a:p>
        </p:txBody>
      </p:sp>
      <p:sp>
        <p:nvSpPr>
          <p:cNvPr id="15417" name="Text Box 57"/>
          <p:cNvSpPr txBox="1">
            <a:spLocks noChangeArrowheads="1"/>
          </p:cNvSpPr>
          <p:nvPr/>
        </p:nvSpPr>
        <p:spPr bwMode="auto">
          <a:xfrm>
            <a:off x="8101013" y="5516563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+1</a:t>
            </a:r>
          </a:p>
        </p:txBody>
      </p:sp>
      <p:sp>
        <p:nvSpPr>
          <p:cNvPr id="15418" name="Line 58"/>
          <p:cNvSpPr>
            <a:spLocks noChangeShapeType="1"/>
          </p:cNvSpPr>
          <p:nvPr/>
        </p:nvSpPr>
        <p:spPr bwMode="auto">
          <a:xfrm flipH="1">
            <a:off x="7634288" y="4364038"/>
            <a:ext cx="4318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19" name="Text Box 59"/>
          <p:cNvSpPr txBox="1">
            <a:spLocks noChangeArrowheads="1"/>
          </p:cNvSpPr>
          <p:nvPr/>
        </p:nvSpPr>
        <p:spPr bwMode="auto">
          <a:xfrm>
            <a:off x="7345363" y="551656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/>
              <a:t>-2</a:t>
            </a:r>
          </a:p>
        </p:txBody>
      </p:sp>
      <p:sp>
        <p:nvSpPr>
          <p:cNvPr id="15420" name="Line 60"/>
          <p:cNvSpPr>
            <a:spLocks noChangeShapeType="1"/>
          </p:cNvSpPr>
          <p:nvPr/>
        </p:nvSpPr>
        <p:spPr bwMode="auto">
          <a:xfrm>
            <a:off x="8066088" y="4364038"/>
            <a:ext cx="43180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421" name="Text Box 61"/>
          <p:cNvSpPr txBox="1">
            <a:spLocks noChangeArrowheads="1"/>
          </p:cNvSpPr>
          <p:nvPr/>
        </p:nvSpPr>
        <p:spPr bwMode="auto">
          <a:xfrm>
            <a:off x="3600450" y="59721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1s</a:t>
            </a:r>
          </a:p>
        </p:txBody>
      </p:sp>
      <p:sp>
        <p:nvSpPr>
          <p:cNvPr id="15422" name="Text Box 62"/>
          <p:cNvSpPr txBox="1">
            <a:spLocks noChangeArrowheads="1"/>
          </p:cNvSpPr>
          <p:nvPr/>
        </p:nvSpPr>
        <p:spPr bwMode="auto">
          <a:xfrm>
            <a:off x="4176713" y="5972175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2s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4608513" y="5972175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2p</a:t>
            </a:r>
            <a:r>
              <a:rPr lang="en-US" sz="1600" b="1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24" name="Text Box 64"/>
          <p:cNvSpPr txBox="1">
            <a:spLocks noChangeArrowheads="1"/>
          </p:cNvSpPr>
          <p:nvPr/>
        </p:nvSpPr>
        <p:spPr bwMode="auto">
          <a:xfrm>
            <a:off x="4968875" y="5972175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2p</a:t>
            </a:r>
            <a:r>
              <a:rPr lang="en-US" sz="1600" b="1" baseline="-250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425" name="Text Box 65"/>
          <p:cNvSpPr txBox="1">
            <a:spLocks noChangeArrowheads="1"/>
          </p:cNvSpPr>
          <p:nvPr/>
        </p:nvSpPr>
        <p:spPr bwMode="auto">
          <a:xfrm>
            <a:off x="5400675" y="5972175"/>
            <a:ext cx="490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2p</a:t>
            </a:r>
            <a:r>
              <a:rPr lang="en-US" sz="1600" b="1" baseline="-2500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5795963" y="5948363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3s</a:t>
            </a:r>
          </a:p>
        </p:txBody>
      </p:sp>
      <p:sp>
        <p:nvSpPr>
          <p:cNvPr id="15427" name="Text Box 67"/>
          <p:cNvSpPr txBox="1">
            <a:spLocks noChangeArrowheads="1"/>
          </p:cNvSpPr>
          <p:nvPr/>
        </p:nvSpPr>
        <p:spPr bwMode="auto">
          <a:xfrm>
            <a:off x="6192838" y="5972175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3p</a:t>
            </a:r>
            <a:r>
              <a:rPr lang="en-US" sz="1600" b="1" baseline="-2500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428" name="Text Box 68"/>
          <p:cNvSpPr txBox="1">
            <a:spLocks noChangeArrowheads="1"/>
          </p:cNvSpPr>
          <p:nvPr/>
        </p:nvSpPr>
        <p:spPr bwMode="auto">
          <a:xfrm>
            <a:off x="6553200" y="5972175"/>
            <a:ext cx="498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3p</a:t>
            </a:r>
            <a:r>
              <a:rPr lang="en-US" sz="1600" b="1" baseline="-2500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5429" name="Text Box 69"/>
          <p:cNvSpPr txBox="1">
            <a:spLocks noChangeArrowheads="1"/>
          </p:cNvSpPr>
          <p:nvPr/>
        </p:nvSpPr>
        <p:spPr bwMode="auto">
          <a:xfrm>
            <a:off x="6913563" y="5972175"/>
            <a:ext cx="490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</a:rPr>
              <a:t>3p</a:t>
            </a:r>
            <a:r>
              <a:rPr lang="en-US" sz="1600" b="1" baseline="-2500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15430" name="Text Box 70"/>
          <p:cNvSpPr txBox="1">
            <a:spLocks noChangeArrowheads="1"/>
          </p:cNvSpPr>
          <p:nvPr/>
        </p:nvSpPr>
        <p:spPr bwMode="auto">
          <a:xfrm>
            <a:off x="7167563" y="5805488"/>
            <a:ext cx="476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3d</a:t>
            </a:r>
            <a:r>
              <a:rPr lang="en-US" sz="1200" b="1" baseline="-25000">
                <a:solidFill>
                  <a:srgbClr val="FF0000"/>
                </a:solidFill>
              </a:rPr>
              <a:t>xy</a:t>
            </a:r>
          </a:p>
        </p:txBody>
      </p:sp>
      <p:sp>
        <p:nvSpPr>
          <p:cNvPr id="15431" name="Text Box 71"/>
          <p:cNvSpPr txBox="1">
            <a:spLocks noChangeArrowheads="1"/>
          </p:cNvSpPr>
          <p:nvPr/>
        </p:nvSpPr>
        <p:spPr bwMode="auto">
          <a:xfrm>
            <a:off x="7454900" y="5805488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3d</a:t>
            </a:r>
            <a:r>
              <a:rPr lang="en-US" sz="1200" b="1" baseline="-25000">
                <a:solidFill>
                  <a:srgbClr val="FF0000"/>
                </a:solidFill>
              </a:rPr>
              <a:t>xz</a:t>
            </a:r>
          </a:p>
        </p:txBody>
      </p:sp>
      <p:sp>
        <p:nvSpPr>
          <p:cNvPr id="15432" name="Text Box 72"/>
          <p:cNvSpPr txBox="1">
            <a:spLocks noChangeArrowheads="1"/>
          </p:cNvSpPr>
          <p:nvPr/>
        </p:nvSpPr>
        <p:spPr bwMode="auto">
          <a:xfrm>
            <a:off x="7743825" y="5805488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3d</a:t>
            </a:r>
            <a:r>
              <a:rPr lang="en-US" sz="1200" b="1" baseline="-25000">
                <a:solidFill>
                  <a:srgbClr val="FF0000"/>
                </a:solidFill>
              </a:rPr>
              <a:t>yz</a:t>
            </a:r>
          </a:p>
        </p:txBody>
      </p:sp>
      <p:sp>
        <p:nvSpPr>
          <p:cNvPr id="15433" name="Text Box 73"/>
          <p:cNvSpPr txBox="1">
            <a:spLocks noChangeArrowheads="1"/>
          </p:cNvSpPr>
          <p:nvPr/>
        </p:nvSpPr>
        <p:spPr bwMode="auto">
          <a:xfrm>
            <a:off x="8031163" y="5805488"/>
            <a:ext cx="6238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3d</a:t>
            </a:r>
            <a:r>
              <a:rPr lang="en-US" sz="1200" b="1" baseline="-25000">
                <a:solidFill>
                  <a:srgbClr val="FF0000"/>
                </a:solidFill>
              </a:rPr>
              <a:t>x</a:t>
            </a:r>
            <a:r>
              <a:rPr lang="en-US" sz="1200" b="1" baseline="30000">
                <a:solidFill>
                  <a:srgbClr val="FF0000"/>
                </a:solidFill>
              </a:rPr>
              <a:t>2</a:t>
            </a:r>
            <a:r>
              <a:rPr lang="en-US" sz="1200" b="1" baseline="-25000">
                <a:solidFill>
                  <a:srgbClr val="FF0000"/>
                </a:solidFill>
              </a:rPr>
              <a:t>-y</a:t>
            </a:r>
            <a:r>
              <a:rPr lang="en-US" sz="12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5434" name="Text Box 74"/>
          <p:cNvSpPr txBox="1">
            <a:spLocks noChangeArrowheads="1"/>
          </p:cNvSpPr>
          <p:nvPr/>
        </p:nvSpPr>
        <p:spPr bwMode="auto">
          <a:xfrm>
            <a:off x="8532813" y="5805488"/>
            <a:ext cx="469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3d</a:t>
            </a:r>
            <a:r>
              <a:rPr lang="en-US" sz="1200" b="1" baseline="-25000">
                <a:solidFill>
                  <a:srgbClr val="FF0000"/>
                </a:solidFill>
              </a:rPr>
              <a:t>z</a:t>
            </a:r>
            <a:r>
              <a:rPr lang="en-US" sz="1200" b="1" baseline="30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0548" name="Rectangle 76"/>
          <p:cNvSpPr>
            <a:spLocks noGrp="1" noChangeArrowheads="1"/>
          </p:cNvSpPr>
          <p:nvPr>
            <p:ph type="title"/>
          </p:nvPr>
        </p:nvSpPr>
        <p:spPr>
          <a:xfrm>
            <a:off x="179388" y="142852"/>
            <a:ext cx="8964612" cy="1052513"/>
          </a:xfrm>
          <a:noFill/>
        </p:spPr>
        <p:txBody>
          <a:bodyPr/>
          <a:lstStyle/>
          <a:p>
            <a:pPr algn="l" eaLnBrk="1" hangingPunct="1"/>
            <a:r>
              <a:rPr lang="es-PR" sz="2400" b="1" dirty="0" smtClean="0"/>
              <a:t>La siguiente figura presenta la  jerarquía de los números cuánticos y los resultantes orbitales atómicos para los primeros tres niveles.</a:t>
            </a:r>
          </a:p>
        </p:txBody>
      </p:sp>
      <p:sp>
        <p:nvSpPr>
          <p:cNvPr id="20549" name="Text Box 78"/>
          <p:cNvSpPr txBox="1">
            <a:spLocks noChangeArrowheads="1"/>
          </p:cNvSpPr>
          <p:nvPr/>
        </p:nvSpPr>
        <p:spPr bwMode="auto">
          <a:xfrm>
            <a:off x="0" y="1412875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 dirty="0"/>
              <a:t>Nombre, símbolo </a:t>
            </a:r>
          </a:p>
          <a:p>
            <a:pPr algn="ctr"/>
            <a:r>
              <a:rPr lang="es-PR" b="1" dirty="0"/>
              <a:t>(propiedad)</a:t>
            </a:r>
          </a:p>
        </p:txBody>
      </p:sp>
      <p:sp>
        <p:nvSpPr>
          <p:cNvPr id="20550" name="Text Box 79"/>
          <p:cNvSpPr txBox="1">
            <a:spLocks noChangeArrowheads="1"/>
          </p:cNvSpPr>
          <p:nvPr/>
        </p:nvSpPr>
        <p:spPr bwMode="auto">
          <a:xfrm>
            <a:off x="1936750" y="1411288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Valores </a:t>
            </a:r>
          </a:p>
          <a:p>
            <a:pPr algn="ctr"/>
            <a:r>
              <a:rPr lang="es-PR" b="1"/>
              <a:t>permitidos</a:t>
            </a:r>
          </a:p>
        </p:txBody>
      </p:sp>
      <p:sp>
        <p:nvSpPr>
          <p:cNvPr id="20551" name="Text Box 80"/>
          <p:cNvSpPr txBox="1">
            <a:spLocks noChangeArrowheads="1"/>
          </p:cNvSpPr>
          <p:nvPr/>
        </p:nvSpPr>
        <p:spPr bwMode="auto">
          <a:xfrm>
            <a:off x="5148263" y="11969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Números cuánticos</a:t>
            </a:r>
          </a:p>
        </p:txBody>
      </p:sp>
      <p:sp>
        <p:nvSpPr>
          <p:cNvPr id="20552" name="AutoShape 81"/>
          <p:cNvSpPr>
            <a:spLocks/>
          </p:cNvSpPr>
          <p:nvPr/>
        </p:nvSpPr>
        <p:spPr bwMode="auto">
          <a:xfrm rot="-5400000">
            <a:off x="5994401" y="-944563"/>
            <a:ext cx="468312" cy="5472113"/>
          </a:xfrm>
          <a:prstGeom prst="rightBrace">
            <a:avLst>
              <a:gd name="adj1" fmla="val 97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1928794" y="5857892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 dirty="0">
                <a:solidFill>
                  <a:srgbClr val="FF0000"/>
                </a:solidFill>
              </a:rPr>
              <a:t>Orbitales </a:t>
            </a:r>
          </a:p>
          <a:p>
            <a:pPr algn="ctr"/>
            <a:r>
              <a:rPr lang="es-PR" b="1" dirty="0">
                <a:solidFill>
                  <a:srgbClr val="FF0000"/>
                </a:solidFill>
              </a:rPr>
              <a:t>atómicos</a:t>
            </a:r>
          </a:p>
        </p:txBody>
      </p:sp>
      <p:sp>
        <p:nvSpPr>
          <p:cNvPr id="20554" name="Text Box 84"/>
          <p:cNvSpPr txBox="1">
            <a:spLocks noChangeArrowheads="1"/>
          </p:cNvSpPr>
          <p:nvPr/>
        </p:nvSpPr>
        <p:spPr bwMode="auto">
          <a:xfrm>
            <a:off x="0" y="2205038"/>
            <a:ext cx="1487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 dirty="0"/>
              <a:t>Principal, n</a:t>
            </a:r>
          </a:p>
          <a:p>
            <a:pPr algn="ctr"/>
            <a:r>
              <a:rPr lang="es-PR" sz="1600" b="1" dirty="0" smtClean="0"/>
              <a:t>(nivel </a:t>
            </a:r>
            <a:r>
              <a:rPr lang="es-PR" sz="1600" b="1" dirty="0"/>
              <a:t>de energía)</a:t>
            </a:r>
          </a:p>
        </p:txBody>
      </p:sp>
      <p:sp>
        <p:nvSpPr>
          <p:cNvPr id="20555" name="Text Box 85"/>
          <p:cNvSpPr txBox="1">
            <a:spLocks noChangeArrowheads="1"/>
          </p:cNvSpPr>
          <p:nvPr/>
        </p:nvSpPr>
        <p:spPr bwMode="auto">
          <a:xfrm>
            <a:off x="-180975" y="3573463"/>
            <a:ext cx="1887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Momento angular, </a:t>
            </a:r>
            <a:r>
              <a:rPr lang="es-PR" sz="1600" b="1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(forma)</a:t>
            </a:r>
          </a:p>
        </p:txBody>
      </p:sp>
      <p:sp>
        <p:nvSpPr>
          <p:cNvPr id="20556" name="Text Box 86"/>
          <p:cNvSpPr txBox="1">
            <a:spLocks noChangeArrowheads="1"/>
          </p:cNvSpPr>
          <p:nvPr/>
        </p:nvSpPr>
        <p:spPr bwMode="auto">
          <a:xfrm>
            <a:off x="26988" y="5084763"/>
            <a:ext cx="15065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Magnético, m</a:t>
            </a:r>
            <a:r>
              <a:rPr lang="es-PR" sz="1600" b="1" baseline="-25000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(orientación)</a:t>
            </a:r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3635375" y="40767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1s</a:t>
            </a:r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4211638" y="40767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2s</a:t>
            </a: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5003800" y="4076700"/>
            <a:ext cx="42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2p</a:t>
            </a:r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5867400" y="40767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3s</a:t>
            </a:r>
          </a:p>
        </p:txBody>
      </p:sp>
      <p:sp>
        <p:nvSpPr>
          <p:cNvPr id="15451" name="Text Box 91"/>
          <p:cNvSpPr txBox="1">
            <a:spLocks noChangeArrowheads="1"/>
          </p:cNvSpPr>
          <p:nvPr/>
        </p:nvSpPr>
        <p:spPr bwMode="auto">
          <a:xfrm>
            <a:off x="6516688" y="4076700"/>
            <a:ext cx="4206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3p</a:t>
            </a:r>
          </a:p>
        </p:txBody>
      </p:sp>
      <p:sp>
        <p:nvSpPr>
          <p:cNvPr id="15452" name="Text Box 92"/>
          <p:cNvSpPr txBox="1">
            <a:spLocks noChangeArrowheads="1"/>
          </p:cNvSpPr>
          <p:nvPr/>
        </p:nvSpPr>
        <p:spPr bwMode="auto">
          <a:xfrm>
            <a:off x="7885113" y="4076700"/>
            <a:ext cx="504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0066FF"/>
                </a:solidFill>
              </a:rPr>
              <a:t>3d</a:t>
            </a:r>
          </a:p>
        </p:txBody>
      </p:sp>
      <p:sp>
        <p:nvSpPr>
          <p:cNvPr id="15455" name="Text Box 95"/>
          <p:cNvSpPr txBox="1">
            <a:spLocks noChangeArrowheads="1"/>
          </p:cNvSpPr>
          <p:nvPr/>
        </p:nvSpPr>
        <p:spPr bwMode="auto">
          <a:xfrm>
            <a:off x="1835150" y="40767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>
                <a:solidFill>
                  <a:srgbClr val="0066FF"/>
                </a:solidFill>
              </a:rPr>
              <a:t>Subniveles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5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15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000"/>
                                        <p:tgtEl>
                                          <p:spTgt spid="1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000"/>
                                        <p:tgtEl>
                                          <p:spTgt spid="1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1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1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1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1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1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1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20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0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1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2000"/>
                                        <p:tgtEl>
                                          <p:spTgt spid="1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1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1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2000"/>
                                        <p:tgtEl>
                                          <p:spTgt spid="1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5" grpId="0"/>
      <p:bldP spid="15376" grpId="0"/>
      <p:bldP spid="15377" grpId="0"/>
      <p:bldP spid="15378" grpId="0" animBg="1"/>
      <p:bldP spid="15379" grpId="0" animBg="1"/>
      <p:bldP spid="15380" grpId="0"/>
      <p:bldP spid="15381" grpId="0"/>
      <p:bldP spid="15382" grpId="0"/>
      <p:bldP spid="15383" grpId="0"/>
      <p:bldP spid="15384" grpId="0" animBg="1"/>
      <p:bldP spid="15385" grpId="0" animBg="1"/>
      <p:bldP spid="15386" grpId="0"/>
      <p:bldP spid="15387" grpId="0" animBg="1"/>
      <p:bldP spid="15388" grpId="0"/>
      <p:bldP spid="15389" grpId="0" animBg="1"/>
      <p:bldP spid="15390" grpId="0"/>
      <p:bldP spid="15391" grpId="0" animBg="1"/>
      <p:bldP spid="15392" grpId="0" animBg="1"/>
      <p:bldP spid="15393" grpId="0"/>
      <p:bldP spid="15394" grpId="0"/>
      <p:bldP spid="15395" grpId="0"/>
      <p:bldP spid="15396" grpId="0" animBg="1"/>
      <p:bldP spid="15397" grpId="0"/>
      <p:bldP spid="15398" grpId="0" animBg="1"/>
      <p:bldP spid="15399" grpId="0" animBg="1"/>
      <p:bldP spid="15400" grpId="0"/>
      <p:bldP spid="15401" grpId="0"/>
      <p:bldP spid="15402" grpId="0" animBg="1"/>
      <p:bldP spid="15403" grpId="0"/>
      <p:bldP spid="15404" grpId="0"/>
      <p:bldP spid="15405" grpId="0" animBg="1"/>
      <p:bldP spid="15406" grpId="0"/>
      <p:bldP spid="15407" grpId="0" animBg="1"/>
      <p:bldP spid="15408" grpId="0" animBg="1"/>
      <p:bldP spid="15409" grpId="0"/>
      <p:bldP spid="15410" grpId="0"/>
      <p:bldP spid="15411" grpId="0"/>
      <p:bldP spid="15412" grpId="0" animBg="1"/>
      <p:bldP spid="15413" grpId="0" animBg="1"/>
      <p:bldP spid="15414" grpId="0" animBg="1"/>
      <p:bldP spid="15415" grpId="0"/>
      <p:bldP spid="15416" grpId="0"/>
      <p:bldP spid="15417" grpId="0"/>
      <p:bldP spid="15418" grpId="0" animBg="1"/>
      <p:bldP spid="15419" grpId="0"/>
      <p:bldP spid="15420" grpId="0" animBg="1"/>
      <p:bldP spid="15421" grpId="0"/>
      <p:bldP spid="15422" grpId="0"/>
      <p:bldP spid="15423" grpId="0"/>
      <p:bldP spid="15424" grpId="0"/>
      <p:bldP spid="15425" grpId="0"/>
      <p:bldP spid="15426" grpId="0"/>
      <p:bldP spid="15427" grpId="0"/>
      <p:bldP spid="15428" grpId="0"/>
      <p:bldP spid="15429" grpId="0"/>
      <p:bldP spid="15430" grpId="0"/>
      <p:bldP spid="15431" grpId="0"/>
      <p:bldP spid="15432" grpId="0"/>
      <p:bldP spid="15433" grpId="0"/>
      <p:bldP spid="15434" grpId="0"/>
      <p:bldP spid="15443" grpId="0"/>
      <p:bldP spid="15447" grpId="0"/>
      <p:bldP spid="15448" grpId="0"/>
      <p:bldP spid="15449" grpId="0"/>
      <p:bldP spid="15450" grpId="0"/>
      <p:bldP spid="15451" grpId="0"/>
      <p:bldP spid="15452" grpId="0"/>
      <p:bldP spid="154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44" y="642918"/>
            <a:ext cx="878522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b="1" dirty="0" smtClean="0"/>
              <a:t>Existe un cuarto n</a:t>
            </a:r>
            <a:r>
              <a:rPr lang="es-PR" sz="2400" b="1" dirty="0" smtClean="0">
                <a:cs typeface="Arial" charset="0"/>
              </a:rPr>
              <a:t>ú</a:t>
            </a:r>
            <a:r>
              <a:rPr lang="es-PR" sz="2400" b="1" dirty="0" smtClean="0"/>
              <a:t>mero cuántico conocido como el </a:t>
            </a:r>
            <a:r>
              <a:rPr lang="es-PR" sz="2400" b="1" dirty="0" err="1" smtClean="0"/>
              <a:t>esp</a:t>
            </a:r>
            <a:r>
              <a:rPr lang="en-US" sz="2400" b="1" dirty="0" smtClean="0">
                <a:cs typeface="Arial" charset="0"/>
              </a:rPr>
              <a:t>í</a:t>
            </a:r>
            <a:r>
              <a:rPr lang="es-PR" sz="2400" b="1" dirty="0" smtClean="0"/>
              <a:t>n (</a:t>
            </a:r>
            <a:r>
              <a:rPr lang="es-PR" sz="2400" i="1" dirty="0" smtClean="0"/>
              <a:t>m</a:t>
            </a:r>
            <a:r>
              <a:rPr lang="es-PR" sz="2400" i="1" baseline="-25000" dirty="0" smtClean="0"/>
              <a:t>s</a:t>
            </a:r>
            <a:r>
              <a:rPr lang="es-PR" sz="2400" b="1" dirty="0" smtClean="0"/>
              <a:t>)</a:t>
            </a:r>
            <a:r>
              <a:rPr lang="es-PR" sz="2400" i="1" baseline="-25000" dirty="0" smtClean="0">
                <a:solidFill>
                  <a:srgbClr val="FF0000"/>
                </a:solidFill>
              </a:rPr>
              <a:t> </a:t>
            </a:r>
            <a:r>
              <a:rPr lang="es-PR" sz="2400" b="1" dirty="0" smtClean="0"/>
              <a:t>que indica el giro de electrón y  la orientación del campo magnético que este produce. Puede tomar dos posibles valores: +</a:t>
            </a:r>
            <a:r>
              <a:rPr lang="en-US" sz="2400" b="1" dirty="0" smtClean="0">
                <a:cs typeface="Arial" charset="0"/>
              </a:rPr>
              <a:t>½ </a:t>
            </a:r>
            <a:r>
              <a:rPr lang="es-PR" sz="2400" b="1" dirty="0" smtClean="0"/>
              <a:t>and -</a:t>
            </a:r>
            <a:r>
              <a:rPr lang="en-US" sz="2400" b="1" dirty="0" smtClean="0">
                <a:cs typeface="Arial" charset="0"/>
              </a:rPr>
              <a:t>½.</a:t>
            </a:r>
            <a:endParaRPr lang="es-PR" sz="2400" b="1" dirty="0" smtClean="0">
              <a:cs typeface="Arial" charset="0"/>
            </a:endParaRPr>
          </a:p>
        </p:txBody>
      </p:sp>
      <p:pic>
        <p:nvPicPr>
          <p:cNvPr id="22532" name="Picture 5" descr="FG09_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2428868"/>
            <a:ext cx="6480175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b="1" smtClean="0"/>
              <a:t>En el experimento de Stern-Gerlach un haz de átomos de Ag evaporados se dividió en dos al pasar a través de un campo magnético no uniforme debido a la existencia del esp</a:t>
            </a:r>
            <a:r>
              <a:rPr lang="en-US" sz="2400" b="1" smtClean="0">
                <a:cs typeface="Arial" charset="0"/>
              </a:rPr>
              <a:t>í</a:t>
            </a:r>
            <a:r>
              <a:rPr lang="es-PR" sz="2400" b="1" smtClean="0"/>
              <a:t>n.</a:t>
            </a:r>
          </a:p>
        </p:txBody>
      </p:sp>
      <p:pic>
        <p:nvPicPr>
          <p:cNvPr id="23555" name="Picture 4" descr="Exp Sg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708275"/>
            <a:ext cx="69850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9388" y="2420938"/>
            <a:ext cx="1801812" cy="44370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835150" y="2420938"/>
            <a:ext cx="1801813" cy="44370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940425" y="2420938"/>
            <a:ext cx="3203575" cy="44370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356100" y="2420938"/>
            <a:ext cx="1584325" cy="4437062"/>
          </a:xfrm>
          <a:prstGeom prst="rect">
            <a:avLst/>
          </a:prstGeom>
          <a:solidFill>
            <a:srgbClr val="99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635375" y="2420938"/>
            <a:ext cx="720725" cy="443706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893175" cy="105251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PR" sz="2800" b="1" smtClean="0"/>
              <a:t>La siguiente figura presenta la  jerarquía de los  números cuánticos para los orbitales atómicos y cada electrón que se encuentra en esos orbitales.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179388" y="2420938"/>
            <a:ext cx="89646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0" y="1773238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Nombre, símbolo </a:t>
            </a:r>
          </a:p>
          <a:p>
            <a:pPr algn="ctr"/>
            <a:r>
              <a:rPr lang="es-PR" b="1"/>
              <a:t>(propiedad)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936750" y="1771650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Valores </a:t>
            </a:r>
          </a:p>
          <a:p>
            <a:pPr algn="ctr"/>
            <a:r>
              <a:rPr lang="es-PR" b="1"/>
              <a:t>permitidos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148263" y="1628775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Números cuánticos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79388" y="2492375"/>
            <a:ext cx="1487487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Principal, n</a:t>
            </a:r>
          </a:p>
          <a:p>
            <a:pPr algn="ctr"/>
            <a:r>
              <a:rPr lang="es-PR" sz="1600" b="1"/>
              <a:t>(tamaño, </a:t>
            </a:r>
          </a:p>
          <a:p>
            <a:pPr algn="ctr"/>
            <a:r>
              <a:rPr lang="es-PR" sz="1600" b="1"/>
              <a:t>nivel de energía)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0" y="4005263"/>
            <a:ext cx="18875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Momento angular, </a:t>
            </a:r>
            <a:r>
              <a:rPr lang="es-PR" sz="1600" b="1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(forma)</a:t>
            </a: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25425" y="5302250"/>
            <a:ext cx="15065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Magnético, m</a:t>
            </a:r>
            <a:r>
              <a:rPr lang="es-PR" sz="1600" b="1" baseline="-25000">
                <a:latin typeface="Vivaldi" pitchFamily="66" charset="0"/>
              </a:rPr>
              <a:t>l</a:t>
            </a:r>
          </a:p>
          <a:p>
            <a:pPr algn="ctr"/>
            <a:r>
              <a:rPr lang="es-PR" sz="1600" b="1"/>
              <a:t>(orientación)</a:t>
            </a: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1762125" y="2540000"/>
            <a:ext cx="184785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b="1"/>
              <a:t>Entero positivo</a:t>
            </a:r>
          </a:p>
          <a:p>
            <a:pPr algn="ctr"/>
            <a:r>
              <a:rPr lang="es-PR" sz="2000" b="1"/>
              <a:t>(1, 2, 3, …)</a:t>
            </a: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822450" y="4027488"/>
            <a:ext cx="1509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2000" b="1"/>
              <a:t>0 hasta n-1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835150" y="5373688"/>
            <a:ext cx="1706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2000" b="1"/>
              <a:t>-</a:t>
            </a:r>
            <a:r>
              <a:rPr lang="es-PR" sz="2000" b="1">
                <a:latin typeface="Vivaldi" pitchFamily="66" charset="0"/>
              </a:rPr>
              <a:t>l</a:t>
            </a:r>
            <a:r>
              <a:rPr lang="es-PR" sz="2000" b="1"/>
              <a:t>, …, 0, …, +</a:t>
            </a:r>
            <a:r>
              <a:rPr lang="es-PR" sz="2000" b="1">
                <a:latin typeface="Vivaldi" pitchFamily="66" charset="0"/>
              </a:rPr>
              <a:t>l</a:t>
            </a:r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3995738" y="2995613"/>
            <a:ext cx="0" cy="865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3997325" y="4508500"/>
            <a:ext cx="0" cy="865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851275" y="263525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3851275" y="40767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3870325" y="544512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4716463" y="256540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2</a:t>
            </a:r>
          </a:p>
        </p:txBody>
      </p:sp>
      <p:sp>
        <p:nvSpPr>
          <p:cNvPr id="24600" name="Line 24"/>
          <p:cNvSpPr>
            <a:spLocks noChangeShapeType="1"/>
          </p:cNvSpPr>
          <p:nvPr/>
        </p:nvSpPr>
        <p:spPr bwMode="auto">
          <a:xfrm flipH="1">
            <a:off x="4572000" y="2925763"/>
            <a:ext cx="287338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1" name="Line 25"/>
          <p:cNvSpPr>
            <a:spLocks noChangeShapeType="1"/>
          </p:cNvSpPr>
          <p:nvPr/>
        </p:nvSpPr>
        <p:spPr bwMode="auto">
          <a:xfrm>
            <a:off x="4859338" y="2925763"/>
            <a:ext cx="287337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4427538" y="4078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03" name="Line 27"/>
          <p:cNvSpPr>
            <a:spLocks noChangeShapeType="1"/>
          </p:cNvSpPr>
          <p:nvPr/>
        </p:nvSpPr>
        <p:spPr bwMode="auto">
          <a:xfrm>
            <a:off x="4573588" y="4510088"/>
            <a:ext cx="0" cy="865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4446588" y="5446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05" name="Line 29"/>
          <p:cNvSpPr>
            <a:spLocks noChangeShapeType="1"/>
          </p:cNvSpPr>
          <p:nvPr/>
        </p:nvSpPr>
        <p:spPr bwMode="auto">
          <a:xfrm flipH="1">
            <a:off x="4933950" y="4367213"/>
            <a:ext cx="287338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 flipH="1">
            <a:off x="5003800" y="4078288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24607" name="Line 31"/>
          <p:cNvSpPr>
            <a:spLocks noChangeShapeType="1"/>
          </p:cNvSpPr>
          <p:nvPr/>
        </p:nvSpPr>
        <p:spPr bwMode="auto">
          <a:xfrm>
            <a:off x="5221288" y="4367213"/>
            <a:ext cx="71437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8" name="Line 32"/>
          <p:cNvSpPr>
            <a:spLocks noChangeShapeType="1"/>
          </p:cNvSpPr>
          <p:nvPr/>
        </p:nvSpPr>
        <p:spPr bwMode="auto">
          <a:xfrm>
            <a:off x="5221288" y="4367213"/>
            <a:ext cx="287337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5149850" y="5446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4733925" y="5446713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5524500" y="5445125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24612" name="Line 36"/>
          <p:cNvSpPr>
            <a:spLocks noChangeShapeType="1"/>
          </p:cNvSpPr>
          <p:nvPr/>
        </p:nvSpPr>
        <p:spPr bwMode="auto">
          <a:xfrm flipH="1">
            <a:off x="6154738" y="2852738"/>
            <a:ext cx="1296987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 flipH="1">
            <a:off x="7235825" y="2565400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3</a:t>
            </a:r>
          </a:p>
        </p:txBody>
      </p:sp>
      <p:sp>
        <p:nvSpPr>
          <p:cNvPr id="24614" name="Line 38"/>
          <p:cNvSpPr>
            <a:spLocks noChangeShapeType="1"/>
          </p:cNvSpPr>
          <p:nvPr/>
        </p:nvSpPr>
        <p:spPr bwMode="auto">
          <a:xfrm flipH="1">
            <a:off x="6804025" y="2852738"/>
            <a:ext cx="647700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5" name="Line 39"/>
          <p:cNvSpPr>
            <a:spLocks noChangeShapeType="1"/>
          </p:cNvSpPr>
          <p:nvPr/>
        </p:nvSpPr>
        <p:spPr bwMode="auto">
          <a:xfrm>
            <a:off x="7451725" y="2852738"/>
            <a:ext cx="576263" cy="12239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8604250" y="5373688"/>
            <a:ext cx="53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+2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7954963" y="40052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2</a:t>
            </a:r>
          </a:p>
        </p:txBody>
      </p:sp>
      <p:sp>
        <p:nvSpPr>
          <p:cNvPr id="24618" name="Line 42"/>
          <p:cNvSpPr>
            <a:spLocks noChangeShapeType="1"/>
          </p:cNvSpPr>
          <p:nvPr/>
        </p:nvSpPr>
        <p:spPr bwMode="auto">
          <a:xfrm>
            <a:off x="6081713" y="4437063"/>
            <a:ext cx="0" cy="865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5938838" y="400526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5938838" y="53736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21" name="Line 45"/>
          <p:cNvSpPr>
            <a:spLocks noChangeShapeType="1"/>
          </p:cNvSpPr>
          <p:nvPr/>
        </p:nvSpPr>
        <p:spPr bwMode="auto">
          <a:xfrm flipH="1">
            <a:off x="6445250" y="4294188"/>
            <a:ext cx="287338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 flipH="1">
            <a:off x="6588125" y="4005263"/>
            <a:ext cx="360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1</a:t>
            </a:r>
          </a:p>
        </p:txBody>
      </p:sp>
      <p:sp>
        <p:nvSpPr>
          <p:cNvPr id="24623" name="Line 47"/>
          <p:cNvSpPr>
            <a:spLocks noChangeShapeType="1"/>
          </p:cNvSpPr>
          <p:nvPr/>
        </p:nvSpPr>
        <p:spPr bwMode="auto">
          <a:xfrm>
            <a:off x="6732588" y="4294188"/>
            <a:ext cx="0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4" name="Line 48"/>
          <p:cNvSpPr>
            <a:spLocks noChangeShapeType="1"/>
          </p:cNvSpPr>
          <p:nvPr/>
        </p:nvSpPr>
        <p:spPr bwMode="auto">
          <a:xfrm>
            <a:off x="6732588" y="4294188"/>
            <a:ext cx="287337" cy="10080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6605588" y="53736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6245225" y="5373688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6892925" y="5373688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24628" name="Line 52"/>
          <p:cNvSpPr>
            <a:spLocks noChangeShapeType="1"/>
          </p:cNvSpPr>
          <p:nvPr/>
        </p:nvSpPr>
        <p:spPr bwMode="auto">
          <a:xfrm flipH="1">
            <a:off x="7812088" y="4292600"/>
            <a:ext cx="288925" cy="1081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29" name="Line 53"/>
          <p:cNvSpPr>
            <a:spLocks noChangeShapeType="1"/>
          </p:cNvSpPr>
          <p:nvPr/>
        </p:nvSpPr>
        <p:spPr bwMode="auto">
          <a:xfrm>
            <a:off x="8101013" y="4292600"/>
            <a:ext cx="71437" cy="1081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0" name="Line 54"/>
          <p:cNvSpPr>
            <a:spLocks noChangeShapeType="1"/>
          </p:cNvSpPr>
          <p:nvPr/>
        </p:nvSpPr>
        <p:spPr bwMode="auto">
          <a:xfrm>
            <a:off x="8097838" y="4294188"/>
            <a:ext cx="434975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8045450" y="53721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0</a:t>
            </a: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7596188" y="5373688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-1</a:t>
            </a: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8262938" y="5373688"/>
            <a:ext cx="415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+1</a:t>
            </a:r>
          </a:p>
        </p:txBody>
      </p:sp>
      <p:sp>
        <p:nvSpPr>
          <p:cNvPr id="24634" name="Line 58"/>
          <p:cNvSpPr>
            <a:spLocks noChangeShapeType="1"/>
          </p:cNvSpPr>
          <p:nvPr/>
        </p:nvSpPr>
        <p:spPr bwMode="auto">
          <a:xfrm flipH="1">
            <a:off x="7524750" y="4292600"/>
            <a:ext cx="576263" cy="1081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7305675" y="5373688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-2</a:t>
            </a:r>
          </a:p>
        </p:txBody>
      </p:sp>
      <p:sp>
        <p:nvSpPr>
          <p:cNvPr id="24636" name="Line 60"/>
          <p:cNvSpPr>
            <a:spLocks noChangeShapeType="1"/>
          </p:cNvSpPr>
          <p:nvPr/>
        </p:nvSpPr>
        <p:spPr bwMode="auto">
          <a:xfrm>
            <a:off x="8101013" y="4292600"/>
            <a:ext cx="792162" cy="1081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37" name="AutoShape 61"/>
          <p:cNvSpPr>
            <a:spLocks/>
          </p:cNvSpPr>
          <p:nvPr/>
        </p:nvSpPr>
        <p:spPr bwMode="auto">
          <a:xfrm rot="-5400000">
            <a:off x="6155532" y="-531019"/>
            <a:ext cx="468312" cy="5508625"/>
          </a:xfrm>
          <a:prstGeom prst="rightBrace">
            <a:avLst>
              <a:gd name="adj1" fmla="val 9802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179388" y="6276975"/>
            <a:ext cx="1654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1600" b="1"/>
              <a:t>Giro (esp</a:t>
            </a:r>
            <a:r>
              <a:rPr lang="es-PR" sz="1600" b="1">
                <a:cs typeface="Arial" charset="0"/>
              </a:rPr>
              <a:t>í</a:t>
            </a:r>
            <a:r>
              <a:rPr lang="es-PR" sz="1600" b="1"/>
              <a:t>n), m</a:t>
            </a:r>
            <a:r>
              <a:rPr lang="es-PR" sz="1600" b="1" baseline="-25000">
                <a:latin typeface="Vivaldi" pitchFamily="66" charset="0"/>
              </a:rPr>
              <a:t>s</a:t>
            </a:r>
          </a:p>
          <a:p>
            <a:pPr algn="ctr"/>
            <a:endParaRPr lang="es-PR" sz="1600" b="1"/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2032000" y="6165850"/>
            <a:ext cx="1325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R" sz="2400" b="1"/>
              <a:t>-½ </a:t>
            </a:r>
            <a:r>
              <a:rPr lang="es-PR" sz="2400" b="1">
                <a:cs typeface="Arial" charset="0"/>
              </a:rPr>
              <a:t>ó</a:t>
            </a:r>
            <a:r>
              <a:rPr lang="es-PR" sz="2400" b="1"/>
              <a:t> +½</a:t>
            </a:r>
          </a:p>
        </p:txBody>
      </p:sp>
      <p:sp>
        <p:nvSpPr>
          <p:cNvPr id="24640" name="Line 65"/>
          <p:cNvSpPr>
            <a:spLocks noChangeShapeType="1"/>
          </p:cNvSpPr>
          <p:nvPr/>
        </p:nvSpPr>
        <p:spPr bwMode="auto">
          <a:xfrm flipH="1">
            <a:off x="3924300" y="5734050"/>
            <a:ext cx="71438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1" name="Line 66"/>
          <p:cNvSpPr>
            <a:spLocks noChangeShapeType="1"/>
          </p:cNvSpPr>
          <p:nvPr/>
        </p:nvSpPr>
        <p:spPr bwMode="auto">
          <a:xfrm>
            <a:off x="3995738" y="5734050"/>
            <a:ext cx="730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2" name="Text Box 69"/>
          <p:cNvSpPr txBox="1">
            <a:spLocks noChangeArrowheads="1"/>
          </p:cNvSpPr>
          <p:nvPr/>
        </p:nvSpPr>
        <p:spPr bwMode="auto">
          <a:xfrm>
            <a:off x="3779838" y="6526213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43" name="Line 77"/>
          <p:cNvSpPr>
            <a:spLocks noChangeShapeType="1"/>
          </p:cNvSpPr>
          <p:nvPr/>
        </p:nvSpPr>
        <p:spPr bwMode="auto">
          <a:xfrm flipH="1">
            <a:off x="4502150" y="5735638"/>
            <a:ext cx="71438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4" name="Line 78"/>
          <p:cNvSpPr>
            <a:spLocks noChangeShapeType="1"/>
          </p:cNvSpPr>
          <p:nvPr/>
        </p:nvSpPr>
        <p:spPr bwMode="auto">
          <a:xfrm>
            <a:off x="4573588" y="5735638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5" name="Text Box 79"/>
          <p:cNvSpPr txBox="1">
            <a:spLocks noChangeArrowheads="1"/>
          </p:cNvSpPr>
          <p:nvPr/>
        </p:nvSpPr>
        <p:spPr bwMode="auto">
          <a:xfrm>
            <a:off x="4357688" y="6527800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46" name="Line 80"/>
          <p:cNvSpPr>
            <a:spLocks noChangeShapeType="1"/>
          </p:cNvSpPr>
          <p:nvPr/>
        </p:nvSpPr>
        <p:spPr bwMode="auto">
          <a:xfrm flipH="1">
            <a:off x="4862513" y="5735638"/>
            <a:ext cx="71437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7" name="Line 81"/>
          <p:cNvSpPr>
            <a:spLocks noChangeShapeType="1"/>
          </p:cNvSpPr>
          <p:nvPr/>
        </p:nvSpPr>
        <p:spPr bwMode="auto">
          <a:xfrm>
            <a:off x="4933950" y="5735638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48" name="Text Box 82"/>
          <p:cNvSpPr txBox="1">
            <a:spLocks noChangeArrowheads="1"/>
          </p:cNvSpPr>
          <p:nvPr/>
        </p:nvSpPr>
        <p:spPr bwMode="auto">
          <a:xfrm>
            <a:off x="4718050" y="6527800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49" name="Line 83"/>
          <p:cNvSpPr>
            <a:spLocks noChangeShapeType="1"/>
          </p:cNvSpPr>
          <p:nvPr/>
        </p:nvSpPr>
        <p:spPr bwMode="auto">
          <a:xfrm flipH="1">
            <a:off x="5221288" y="5735638"/>
            <a:ext cx="71437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0" name="Line 84"/>
          <p:cNvSpPr>
            <a:spLocks noChangeShapeType="1"/>
          </p:cNvSpPr>
          <p:nvPr/>
        </p:nvSpPr>
        <p:spPr bwMode="auto">
          <a:xfrm>
            <a:off x="5292725" y="5735638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1" name="Text Box 85"/>
          <p:cNvSpPr txBox="1">
            <a:spLocks noChangeArrowheads="1"/>
          </p:cNvSpPr>
          <p:nvPr/>
        </p:nvSpPr>
        <p:spPr bwMode="auto">
          <a:xfrm>
            <a:off x="5076825" y="6527800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52" name="Line 86"/>
          <p:cNvSpPr>
            <a:spLocks noChangeShapeType="1"/>
          </p:cNvSpPr>
          <p:nvPr/>
        </p:nvSpPr>
        <p:spPr bwMode="auto">
          <a:xfrm flipH="1">
            <a:off x="5581650" y="5735638"/>
            <a:ext cx="71438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3" name="Line 87"/>
          <p:cNvSpPr>
            <a:spLocks noChangeShapeType="1"/>
          </p:cNvSpPr>
          <p:nvPr/>
        </p:nvSpPr>
        <p:spPr bwMode="auto">
          <a:xfrm>
            <a:off x="5653088" y="5735638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4" name="Text Box 88"/>
          <p:cNvSpPr txBox="1">
            <a:spLocks noChangeArrowheads="1"/>
          </p:cNvSpPr>
          <p:nvPr/>
        </p:nvSpPr>
        <p:spPr bwMode="auto">
          <a:xfrm>
            <a:off x="5435600" y="652462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55" name="Line 89"/>
          <p:cNvSpPr>
            <a:spLocks noChangeShapeType="1"/>
          </p:cNvSpPr>
          <p:nvPr/>
        </p:nvSpPr>
        <p:spPr bwMode="auto">
          <a:xfrm flipH="1">
            <a:off x="6010275" y="5662613"/>
            <a:ext cx="71438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6" name="Line 90"/>
          <p:cNvSpPr>
            <a:spLocks noChangeShapeType="1"/>
          </p:cNvSpPr>
          <p:nvPr/>
        </p:nvSpPr>
        <p:spPr bwMode="auto">
          <a:xfrm>
            <a:off x="6081713" y="5662613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7" name="Text Box 91"/>
          <p:cNvSpPr txBox="1">
            <a:spLocks noChangeArrowheads="1"/>
          </p:cNvSpPr>
          <p:nvPr/>
        </p:nvSpPr>
        <p:spPr bwMode="auto">
          <a:xfrm>
            <a:off x="5865813" y="645477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58" name="Line 92"/>
          <p:cNvSpPr>
            <a:spLocks noChangeShapeType="1"/>
          </p:cNvSpPr>
          <p:nvPr/>
        </p:nvSpPr>
        <p:spPr bwMode="auto">
          <a:xfrm flipH="1">
            <a:off x="6372225" y="5662613"/>
            <a:ext cx="71438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59" name="Line 93"/>
          <p:cNvSpPr>
            <a:spLocks noChangeShapeType="1"/>
          </p:cNvSpPr>
          <p:nvPr/>
        </p:nvSpPr>
        <p:spPr bwMode="auto">
          <a:xfrm>
            <a:off x="6443663" y="5662613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0" name="Text Box 94"/>
          <p:cNvSpPr txBox="1">
            <a:spLocks noChangeArrowheads="1"/>
          </p:cNvSpPr>
          <p:nvPr/>
        </p:nvSpPr>
        <p:spPr bwMode="auto">
          <a:xfrm>
            <a:off x="6227763" y="645477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61" name="Line 95"/>
          <p:cNvSpPr>
            <a:spLocks noChangeShapeType="1"/>
          </p:cNvSpPr>
          <p:nvPr/>
        </p:nvSpPr>
        <p:spPr bwMode="auto">
          <a:xfrm flipH="1">
            <a:off x="6731000" y="5662613"/>
            <a:ext cx="71438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2" name="Line 96"/>
          <p:cNvSpPr>
            <a:spLocks noChangeShapeType="1"/>
          </p:cNvSpPr>
          <p:nvPr/>
        </p:nvSpPr>
        <p:spPr bwMode="auto">
          <a:xfrm>
            <a:off x="6802438" y="5662613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3" name="Text Box 97"/>
          <p:cNvSpPr txBox="1">
            <a:spLocks noChangeArrowheads="1"/>
          </p:cNvSpPr>
          <p:nvPr/>
        </p:nvSpPr>
        <p:spPr bwMode="auto">
          <a:xfrm>
            <a:off x="6586538" y="645477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64" name="Line 98"/>
          <p:cNvSpPr>
            <a:spLocks noChangeShapeType="1"/>
          </p:cNvSpPr>
          <p:nvPr/>
        </p:nvSpPr>
        <p:spPr bwMode="auto">
          <a:xfrm flipH="1">
            <a:off x="7091363" y="5662613"/>
            <a:ext cx="71437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5" name="Line 99"/>
          <p:cNvSpPr>
            <a:spLocks noChangeShapeType="1"/>
          </p:cNvSpPr>
          <p:nvPr/>
        </p:nvSpPr>
        <p:spPr bwMode="auto">
          <a:xfrm>
            <a:off x="7162800" y="5662613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6" name="Text Box 100"/>
          <p:cNvSpPr txBox="1">
            <a:spLocks noChangeArrowheads="1"/>
          </p:cNvSpPr>
          <p:nvPr/>
        </p:nvSpPr>
        <p:spPr bwMode="auto">
          <a:xfrm>
            <a:off x="6946900" y="645477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67" name="Line 101"/>
          <p:cNvSpPr>
            <a:spLocks noChangeShapeType="1"/>
          </p:cNvSpPr>
          <p:nvPr/>
        </p:nvSpPr>
        <p:spPr bwMode="auto">
          <a:xfrm flipH="1">
            <a:off x="7450138" y="5662613"/>
            <a:ext cx="71437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8" name="Line 102"/>
          <p:cNvSpPr>
            <a:spLocks noChangeShapeType="1"/>
          </p:cNvSpPr>
          <p:nvPr/>
        </p:nvSpPr>
        <p:spPr bwMode="auto">
          <a:xfrm>
            <a:off x="7521575" y="5662613"/>
            <a:ext cx="73025" cy="792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69" name="Text Box 103"/>
          <p:cNvSpPr txBox="1">
            <a:spLocks noChangeArrowheads="1"/>
          </p:cNvSpPr>
          <p:nvPr/>
        </p:nvSpPr>
        <p:spPr bwMode="auto">
          <a:xfrm>
            <a:off x="7305675" y="6454775"/>
            <a:ext cx="473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70" name="Line 104"/>
          <p:cNvSpPr>
            <a:spLocks noChangeShapeType="1"/>
          </p:cNvSpPr>
          <p:nvPr/>
        </p:nvSpPr>
        <p:spPr bwMode="auto">
          <a:xfrm flipH="1">
            <a:off x="7740650" y="5661025"/>
            <a:ext cx="71438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1" name="Line 105"/>
          <p:cNvSpPr>
            <a:spLocks noChangeShapeType="1"/>
          </p:cNvSpPr>
          <p:nvPr/>
        </p:nvSpPr>
        <p:spPr bwMode="auto">
          <a:xfrm>
            <a:off x="7812088" y="5661025"/>
            <a:ext cx="730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2" name="Text Box 106"/>
          <p:cNvSpPr txBox="1">
            <a:spLocks noChangeArrowheads="1"/>
          </p:cNvSpPr>
          <p:nvPr/>
        </p:nvSpPr>
        <p:spPr bwMode="auto">
          <a:xfrm>
            <a:off x="7596188" y="6453188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73" name="Line 107"/>
          <p:cNvSpPr>
            <a:spLocks noChangeShapeType="1"/>
          </p:cNvSpPr>
          <p:nvPr/>
        </p:nvSpPr>
        <p:spPr bwMode="auto">
          <a:xfrm flipH="1">
            <a:off x="8101013" y="5661025"/>
            <a:ext cx="71437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4" name="Line 108"/>
          <p:cNvSpPr>
            <a:spLocks noChangeShapeType="1"/>
          </p:cNvSpPr>
          <p:nvPr/>
        </p:nvSpPr>
        <p:spPr bwMode="auto">
          <a:xfrm>
            <a:off x="8172450" y="5661025"/>
            <a:ext cx="730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5" name="Text Box 109"/>
          <p:cNvSpPr txBox="1">
            <a:spLocks noChangeArrowheads="1"/>
          </p:cNvSpPr>
          <p:nvPr/>
        </p:nvSpPr>
        <p:spPr bwMode="auto">
          <a:xfrm>
            <a:off x="7956550" y="6453188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76" name="Line 110"/>
          <p:cNvSpPr>
            <a:spLocks noChangeShapeType="1"/>
          </p:cNvSpPr>
          <p:nvPr/>
        </p:nvSpPr>
        <p:spPr bwMode="auto">
          <a:xfrm flipH="1">
            <a:off x="8461375" y="5661025"/>
            <a:ext cx="71438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7" name="Line 111"/>
          <p:cNvSpPr>
            <a:spLocks noChangeShapeType="1"/>
          </p:cNvSpPr>
          <p:nvPr/>
        </p:nvSpPr>
        <p:spPr bwMode="auto">
          <a:xfrm>
            <a:off x="8532813" y="5661025"/>
            <a:ext cx="730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78" name="Text Box 112"/>
          <p:cNvSpPr txBox="1">
            <a:spLocks noChangeArrowheads="1"/>
          </p:cNvSpPr>
          <p:nvPr/>
        </p:nvSpPr>
        <p:spPr bwMode="auto">
          <a:xfrm>
            <a:off x="8316913" y="6453188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  <p:sp>
        <p:nvSpPr>
          <p:cNvPr id="24679" name="Line 113"/>
          <p:cNvSpPr>
            <a:spLocks noChangeShapeType="1"/>
          </p:cNvSpPr>
          <p:nvPr/>
        </p:nvSpPr>
        <p:spPr bwMode="auto">
          <a:xfrm flipH="1">
            <a:off x="8815388" y="5661025"/>
            <a:ext cx="71437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0" name="Line 114"/>
          <p:cNvSpPr>
            <a:spLocks noChangeShapeType="1"/>
          </p:cNvSpPr>
          <p:nvPr/>
        </p:nvSpPr>
        <p:spPr bwMode="auto">
          <a:xfrm>
            <a:off x="8886825" y="5661025"/>
            <a:ext cx="73025" cy="792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681" name="Text Box 115"/>
          <p:cNvSpPr txBox="1">
            <a:spLocks noChangeArrowheads="1"/>
          </p:cNvSpPr>
          <p:nvPr/>
        </p:nvSpPr>
        <p:spPr bwMode="auto">
          <a:xfrm>
            <a:off x="8670925" y="6453188"/>
            <a:ext cx="4730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700" b="1"/>
              <a:t>-½  +½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2162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765175"/>
          <a:ext cx="6227763" cy="5327650"/>
        </p:xfrm>
        <a:graphic>
          <a:graphicData uri="http://schemas.openxmlformats.org/presentationml/2006/ole">
            <p:oleObj spid="_x0000_s1026" name="Slide" r:id="rId3" imgW="4572076" imgH="3429086" progId="PowerPoint.Slide.8">
              <p:embed/>
            </p:oleObj>
          </a:graphicData>
        </a:graphic>
      </p:graphicFrame>
      <p:sp>
        <p:nvSpPr>
          <p:cNvPr id="1028" name="AutoShape 6"/>
          <p:cNvSpPr>
            <a:spLocks/>
          </p:cNvSpPr>
          <p:nvPr/>
        </p:nvSpPr>
        <p:spPr bwMode="auto">
          <a:xfrm>
            <a:off x="6227763" y="2708275"/>
            <a:ext cx="144462" cy="288925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AutoShape 7"/>
          <p:cNvSpPr>
            <a:spLocks/>
          </p:cNvSpPr>
          <p:nvPr/>
        </p:nvSpPr>
        <p:spPr bwMode="auto">
          <a:xfrm>
            <a:off x="6804025" y="2708275"/>
            <a:ext cx="288925" cy="1512888"/>
          </a:xfrm>
          <a:prstGeom prst="rightBrace">
            <a:avLst>
              <a:gd name="adj1" fmla="val 4363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utoShape 9"/>
          <p:cNvSpPr>
            <a:spLocks/>
          </p:cNvSpPr>
          <p:nvPr/>
        </p:nvSpPr>
        <p:spPr bwMode="auto">
          <a:xfrm>
            <a:off x="7524750" y="2708275"/>
            <a:ext cx="288925" cy="2376488"/>
          </a:xfrm>
          <a:prstGeom prst="rightBrace">
            <a:avLst>
              <a:gd name="adj1" fmla="val 685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AutoShape 10"/>
          <p:cNvSpPr>
            <a:spLocks/>
          </p:cNvSpPr>
          <p:nvPr/>
        </p:nvSpPr>
        <p:spPr bwMode="auto">
          <a:xfrm>
            <a:off x="8243888" y="2708275"/>
            <a:ext cx="288925" cy="3240088"/>
          </a:xfrm>
          <a:prstGeom prst="rightBrace">
            <a:avLst>
              <a:gd name="adj1" fmla="val 934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 rot="5400000">
            <a:off x="5985669" y="2664619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/>
              <a:t>Niveles </a:t>
            </a:r>
          </a:p>
        </p:txBody>
      </p:sp>
      <p:sp>
        <p:nvSpPr>
          <p:cNvPr id="1033" name="Text Box 12"/>
          <p:cNvSpPr txBox="1">
            <a:spLocks noChangeArrowheads="1"/>
          </p:cNvSpPr>
          <p:nvPr/>
        </p:nvSpPr>
        <p:spPr bwMode="auto">
          <a:xfrm rot="5400000">
            <a:off x="5346701" y="4456112"/>
            <a:ext cx="3859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/>
              <a:t>Subniveles </a:t>
            </a:r>
          </a:p>
        </p:txBody>
      </p:sp>
      <p:sp>
        <p:nvSpPr>
          <p:cNvPr id="1034" name="Text Box 13"/>
          <p:cNvSpPr txBox="1">
            <a:spLocks noChangeArrowheads="1"/>
          </p:cNvSpPr>
          <p:nvPr/>
        </p:nvSpPr>
        <p:spPr bwMode="auto">
          <a:xfrm rot="5400000">
            <a:off x="7519194" y="3794919"/>
            <a:ext cx="1098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/>
              <a:t>Orbitales</a:t>
            </a:r>
          </a:p>
        </p:txBody>
      </p:sp>
      <p:sp>
        <p:nvSpPr>
          <p:cNvPr id="1035" name="Text Box 14"/>
          <p:cNvSpPr txBox="1">
            <a:spLocks noChangeArrowheads="1"/>
          </p:cNvSpPr>
          <p:nvPr/>
        </p:nvSpPr>
        <p:spPr bwMode="auto">
          <a:xfrm rot="5400000">
            <a:off x="8155782" y="4237831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/>
              <a:t>Electrones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13787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800" b="1" smtClean="0"/>
              <a:t>La siguiente tabla presenta la cantidad de electrones permitida en cada subnivel y nivel (n) para los primeros cuatro niveles energéticos. </a:t>
            </a:r>
          </a:p>
        </p:txBody>
      </p:sp>
      <p:graphicFrame>
        <p:nvGraphicFramePr>
          <p:cNvPr id="20538" name="Group 58"/>
          <p:cNvGraphicFramePr>
            <a:graphicFrameLocks noGrp="1"/>
          </p:cNvGraphicFramePr>
          <p:nvPr>
            <p:ph idx="1"/>
          </p:nvPr>
        </p:nvGraphicFramePr>
        <p:xfrm>
          <a:off x="611188" y="1844675"/>
          <a:ext cx="7993062" cy="4988561"/>
        </p:xfrm>
        <a:graphic>
          <a:graphicData uri="http://schemas.openxmlformats.org/drawingml/2006/table">
            <a:tbl>
              <a:tblPr/>
              <a:tblGrid>
                <a:gridCol w="1047750"/>
                <a:gridCol w="2913062"/>
                <a:gridCol w="2033588"/>
                <a:gridCol w="1998662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Nivel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P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Orbitales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ú</a:t>
                      </a: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mero máximo de e</a:t>
                      </a:r>
                      <a:r>
                        <a:rPr kumimoji="0" lang="es-P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 el subnivel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Capacidad máxima de e</a:t>
                      </a:r>
                      <a:r>
                        <a:rPr kumimoji="0" lang="es-PR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s-P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para el nivel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2p 2p 2p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3p 3p 3p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3d 3d 3d 3d 3d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38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4p 4p 4p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4d 4d 4d 4d 4d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4f 4f 4f 4f 4f 4f 4f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8" name="AutoShape 46"/>
          <p:cNvSpPr>
            <a:spLocks/>
          </p:cNvSpPr>
          <p:nvPr/>
        </p:nvSpPr>
        <p:spPr bwMode="auto">
          <a:xfrm>
            <a:off x="6011863" y="3429000"/>
            <a:ext cx="504825" cy="649288"/>
          </a:xfrm>
          <a:prstGeom prst="rightBrace">
            <a:avLst>
              <a:gd name="adj1" fmla="val 1071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29" name="AutoShape 47"/>
          <p:cNvSpPr>
            <a:spLocks/>
          </p:cNvSpPr>
          <p:nvPr/>
        </p:nvSpPr>
        <p:spPr bwMode="auto">
          <a:xfrm>
            <a:off x="6011863" y="4292600"/>
            <a:ext cx="504825" cy="863600"/>
          </a:xfrm>
          <a:prstGeom prst="rightBrace">
            <a:avLst>
              <a:gd name="adj1" fmla="val 142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30" name="AutoShape 48"/>
          <p:cNvSpPr>
            <a:spLocks/>
          </p:cNvSpPr>
          <p:nvPr/>
        </p:nvSpPr>
        <p:spPr bwMode="auto">
          <a:xfrm>
            <a:off x="6011863" y="5373688"/>
            <a:ext cx="504825" cy="1295400"/>
          </a:xfrm>
          <a:prstGeom prst="rightBrace">
            <a:avLst>
              <a:gd name="adj1" fmla="val 2138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428604"/>
            <a:ext cx="7848600" cy="1143000"/>
          </a:xfrm>
          <a:gradFill rotWithShape="1">
            <a:gsLst>
              <a:gs pos="0">
                <a:srgbClr val="CCFF33"/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err="1" smtClean="0">
                <a:solidFill>
                  <a:schemeClr val="tx1"/>
                </a:solidFill>
              </a:rPr>
              <a:t>Ejercicio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 err="1" smtClean="0">
                <a:solidFill>
                  <a:schemeClr val="tx1"/>
                </a:solidFill>
              </a:rPr>
              <a:t>Indique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cuál</a:t>
            </a:r>
            <a:r>
              <a:rPr lang="en-US" sz="24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</a:rPr>
              <a:t>es</a:t>
            </a:r>
            <a:r>
              <a:rPr lang="en-US" sz="2400" b="1" dirty="0" smtClean="0">
                <a:solidFill>
                  <a:schemeClr val="tx1"/>
                </a:solidFill>
              </a:rPr>
              <a:t>) de los </a:t>
            </a:r>
            <a:r>
              <a:rPr lang="en-US" sz="2400" b="1" dirty="0" err="1" smtClean="0">
                <a:solidFill>
                  <a:schemeClr val="tx1"/>
                </a:solidFill>
              </a:rPr>
              <a:t>siguientes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conjuntos</a:t>
            </a:r>
            <a:r>
              <a:rPr lang="en-US" sz="2400" b="1" dirty="0" smtClean="0">
                <a:solidFill>
                  <a:schemeClr val="tx1"/>
                </a:solidFill>
              </a:rPr>
              <a:t> de </a:t>
            </a:r>
            <a:r>
              <a:rPr lang="en-US" sz="2400" b="1" dirty="0" err="1" smtClean="0">
                <a:solidFill>
                  <a:schemeClr val="tx1"/>
                </a:solidFill>
              </a:rPr>
              <a:t>números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cuánticos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están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permitidos</a:t>
            </a:r>
            <a:r>
              <a:rPr lang="en-US" sz="2400" b="1" dirty="0" smtClean="0">
                <a:solidFill>
                  <a:schemeClr val="tx1"/>
                </a:solidFill>
              </a:rPr>
              <a:t>:</a:t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/>
            </a:r>
            <a:br>
              <a:rPr lang="en-US" sz="2400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	</a:t>
            </a:r>
            <a:endParaRPr lang="es-PR" sz="2400" b="1" dirty="0" smtClean="0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3" y="1855777"/>
            <a:ext cx="3816350" cy="2016125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/>
              <a:t>                                                                                                                                                                     </a:t>
            </a:r>
            <a:r>
              <a:rPr lang="en-US" sz="2000" b="1" dirty="0" smtClean="0"/>
              <a:t>n = 1; </a:t>
            </a:r>
            <a:r>
              <a:rPr lang="en-US" sz="2000" b="1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1, m</a:t>
            </a:r>
            <a:r>
              <a:rPr lang="en-US" sz="2000" b="1" baseline="-25000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0; m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 = +½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  n = 3; </a:t>
            </a:r>
            <a:r>
              <a:rPr lang="en-US" sz="2000" b="1" dirty="0" smtClean="0">
                <a:latin typeface="Vivaldi" pitchFamily="66" charset="0"/>
              </a:rPr>
              <a:t>l </a:t>
            </a:r>
            <a:r>
              <a:rPr lang="en-US" sz="2000" b="1" dirty="0" smtClean="0"/>
              <a:t>= 1, m</a:t>
            </a:r>
            <a:r>
              <a:rPr lang="en-US" sz="2000" b="1" baseline="-25000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-2; m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 = -½</a:t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  n = 2; </a:t>
            </a:r>
            <a:r>
              <a:rPr lang="en-US" sz="2000" b="1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0, m</a:t>
            </a:r>
            <a:r>
              <a:rPr lang="en-US" sz="2000" b="1" baseline="-25000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0; m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 = 1</a:t>
            </a:r>
            <a:br>
              <a:rPr lang="en-US" sz="2000" b="1" dirty="0" smtClean="0"/>
            </a:b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 smtClean="0"/>
              <a:t>     n = 2; </a:t>
            </a:r>
            <a:r>
              <a:rPr lang="en-US" sz="2000" b="1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1, m</a:t>
            </a:r>
            <a:r>
              <a:rPr lang="en-US" sz="2000" b="1" baseline="-25000" dirty="0" smtClean="0">
                <a:latin typeface="Vivaldi" pitchFamily="66" charset="0"/>
              </a:rPr>
              <a:t>l</a:t>
            </a:r>
            <a:r>
              <a:rPr lang="en-US" sz="2000" b="1" dirty="0" smtClean="0"/>
              <a:t> = 0; m</a:t>
            </a:r>
            <a:r>
              <a:rPr lang="en-US" sz="2000" b="1" baseline="-25000" dirty="0" smtClean="0"/>
              <a:t>s</a:t>
            </a:r>
            <a:r>
              <a:rPr lang="en-US" sz="2000" b="1" dirty="0" smtClean="0"/>
              <a:t> = +½</a:t>
            </a:r>
            <a:br>
              <a:rPr lang="en-US" sz="2000" b="1" dirty="0" smtClean="0"/>
            </a:br>
            <a:endParaRPr lang="es-PR" sz="2000" b="1" dirty="0" smtClean="0"/>
          </a:p>
        </p:txBody>
      </p:sp>
      <p:pic>
        <p:nvPicPr>
          <p:cNvPr id="26629" name="Picture 5" descr="pencil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88913"/>
            <a:ext cx="10350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4286248" y="1928802"/>
            <a:ext cx="439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b="1" dirty="0">
                <a:solidFill>
                  <a:srgbClr val="9900FF"/>
                </a:solidFill>
              </a:rPr>
              <a:t>No permitido; </a:t>
            </a:r>
          </a:p>
          <a:p>
            <a:r>
              <a:rPr lang="es-PR" b="1" dirty="0">
                <a:solidFill>
                  <a:srgbClr val="9900FF"/>
                </a:solidFill>
                <a:latin typeface="Vivaldi" pitchFamily="66" charset="0"/>
              </a:rPr>
              <a:t>l </a:t>
            </a:r>
            <a:r>
              <a:rPr lang="es-PR" b="1" dirty="0" smtClean="0">
                <a:solidFill>
                  <a:srgbClr val="9900FF"/>
                </a:solidFill>
                <a:latin typeface="Vivaldi" pitchFamily="66" charset="0"/>
              </a:rPr>
              <a:t> </a:t>
            </a:r>
            <a:r>
              <a:rPr lang="es-PR" b="1" dirty="0" smtClean="0">
                <a:solidFill>
                  <a:srgbClr val="9900FF"/>
                </a:solidFill>
              </a:rPr>
              <a:t>solo </a:t>
            </a:r>
            <a:r>
              <a:rPr lang="es-PR" b="1" dirty="0">
                <a:solidFill>
                  <a:srgbClr val="9900FF"/>
                </a:solidFill>
              </a:rPr>
              <a:t>puede ser cero (0) cuando n = 1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4286248" y="3079739"/>
            <a:ext cx="439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b="1">
                <a:solidFill>
                  <a:srgbClr val="9900FF"/>
                </a:solidFill>
              </a:rPr>
              <a:t>No permitido; </a:t>
            </a:r>
          </a:p>
          <a:p>
            <a:r>
              <a:rPr lang="es-PR" b="1">
                <a:solidFill>
                  <a:srgbClr val="9900FF"/>
                </a:solidFill>
              </a:rPr>
              <a:t>m</a:t>
            </a:r>
            <a:r>
              <a:rPr lang="es-PR" b="1" baseline="-25000">
                <a:solidFill>
                  <a:srgbClr val="9900FF"/>
                </a:solidFill>
                <a:latin typeface="Vivaldi" pitchFamily="66" charset="0"/>
              </a:rPr>
              <a:t>l  </a:t>
            </a:r>
            <a:r>
              <a:rPr lang="es-PR" b="1">
                <a:solidFill>
                  <a:srgbClr val="9900FF"/>
                </a:solidFill>
              </a:rPr>
              <a:t>solo puede ser -1, 0, +1 cuando </a:t>
            </a:r>
            <a:r>
              <a:rPr lang="es-PR" b="1">
                <a:solidFill>
                  <a:srgbClr val="9900FF"/>
                </a:solidFill>
                <a:latin typeface="Vivaldi" pitchFamily="66" charset="0"/>
              </a:rPr>
              <a:t>l</a:t>
            </a:r>
            <a:r>
              <a:rPr lang="es-PR" b="1">
                <a:solidFill>
                  <a:srgbClr val="9900FF"/>
                </a:solidFill>
              </a:rPr>
              <a:t> = 1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4286248" y="4305289"/>
            <a:ext cx="4391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b="1">
                <a:solidFill>
                  <a:srgbClr val="9900FF"/>
                </a:solidFill>
              </a:rPr>
              <a:t>No permitido; </a:t>
            </a:r>
          </a:p>
          <a:p>
            <a:r>
              <a:rPr lang="es-PR" b="1">
                <a:solidFill>
                  <a:srgbClr val="9900FF"/>
                </a:solidFill>
              </a:rPr>
              <a:t>m</a:t>
            </a:r>
            <a:r>
              <a:rPr lang="es-PR" b="1" baseline="-25000">
                <a:solidFill>
                  <a:srgbClr val="9900FF"/>
                </a:solidFill>
              </a:rPr>
              <a:t>s </a:t>
            </a:r>
            <a:r>
              <a:rPr lang="es-PR" b="1">
                <a:solidFill>
                  <a:srgbClr val="9900FF"/>
                </a:solidFill>
              </a:rPr>
              <a:t>solo puede ser -</a:t>
            </a:r>
            <a:r>
              <a:rPr lang="en-US" b="1">
                <a:solidFill>
                  <a:srgbClr val="9900FF"/>
                </a:solidFill>
                <a:cs typeface="Arial" charset="0"/>
              </a:rPr>
              <a:t>½</a:t>
            </a:r>
            <a:r>
              <a:rPr lang="es-PR" b="1">
                <a:solidFill>
                  <a:srgbClr val="9900FF"/>
                </a:solidFill>
              </a:rPr>
              <a:t> </a:t>
            </a:r>
            <a:r>
              <a:rPr lang="en-US" b="1">
                <a:solidFill>
                  <a:srgbClr val="9900FF"/>
                </a:solidFill>
                <a:cs typeface="Arial" charset="0"/>
              </a:rPr>
              <a:t>ó</a:t>
            </a:r>
            <a:r>
              <a:rPr lang="es-PR" b="1">
                <a:solidFill>
                  <a:srgbClr val="9900FF"/>
                </a:solidFill>
              </a:rPr>
              <a:t> +</a:t>
            </a:r>
            <a:r>
              <a:rPr lang="en-US" b="1">
                <a:solidFill>
                  <a:srgbClr val="9900FF"/>
                </a:solidFill>
                <a:cs typeface="Arial" charset="0"/>
              </a:rPr>
              <a:t>½</a:t>
            </a:r>
            <a:endParaRPr lang="es-PR" b="1">
              <a:solidFill>
                <a:srgbClr val="9900FF"/>
              </a:solidFill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286248" y="5529252"/>
            <a:ext cx="4391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PR" b="1">
                <a:solidFill>
                  <a:srgbClr val="FF0000"/>
                </a:solidFill>
              </a:rPr>
              <a:t>Permitido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7" grpId="0"/>
      <p:bldP spid="71688" grpId="0"/>
      <p:bldP spid="71689" grpId="0"/>
      <p:bldP spid="7169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smtClean="0">
                <a:solidFill>
                  <a:schemeClr val="tx1"/>
                </a:solidFill>
              </a:rPr>
              <a:t>Ejercicio: Escriba todos los subniveles que existen en el nivel 4. </a:t>
            </a:r>
            <a:br>
              <a:rPr lang="en-US" sz="2800" b="1" smtClean="0">
                <a:solidFill>
                  <a:schemeClr val="tx1"/>
                </a:solidFill>
              </a:rPr>
            </a:br>
            <a:endParaRPr lang="es-PR" sz="2800" b="1" smtClean="0">
              <a:solidFill>
                <a:schemeClr val="tx1"/>
              </a:solidFill>
            </a:endParaRPr>
          </a:p>
        </p:txBody>
      </p:sp>
      <p:pic>
        <p:nvPicPr>
          <p:cNvPr id="27652" name="Picture 5" descr="pencil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88913"/>
            <a:ext cx="10350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Line 7"/>
          <p:cNvSpPr>
            <a:spLocks noChangeShapeType="1"/>
          </p:cNvSpPr>
          <p:nvPr/>
        </p:nvSpPr>
        <p:spPr bwMode="auto">
          <a:xfrm flipH="1">
            <a:off x="5307000" y="2644766"/>
            <a:ext cx="288925" cy="1154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5595925" y="2644766"/>
            <a:ext cx="287337" cy="1154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 flipH="1">
            <a:off x="4875200" y="2644766"/>
            <a:ext cx="720725" cy="1154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5595925" y="2644766"/>
            <a:ext cx="719137" cy="1154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716" name="Rectangle 12"/>
          <p:cNvSpPr>
            <a:spLocks noChangeArrowheads="1"/>
          </p:cNvSpPr>
          <p:nvPr/>
        </p:nvSpPr>
        <p:spPr bwMode="auto">
          <a:xfrm>
            <a:off x="2714612" y="2214554"/>
            <a:ext cx="306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 sz="2400" b="1"/>
              <a:t>n                              4</a:t>
            </a:r>
          </a:p>
        </p:txBody>
      </p:sp>
      <p:sp>
        <p:nvSpPr>
          <p:cNvPr id="72717" name="Rectangle 13"/>
          <p:cNvSpPr>
            <a:spLocks noChangeArrowheads="1"/>
          </p:cNvSpPr>
          <p:nvPr/>
        </p:nvSpPr>
        <p:spPr bwMode="auto">
          <a:xfrm>
            <a:off x="2138350" y="3798879"/>
            <a:ext cx="443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 sz="2400" b="1">
                <a:latin typeface="Vivaldi" pitchFamily="66" charset="0"/>
              </a:rPr>
              <a:t>l</a:t>
            </a:r>
            <a:r>
              <a:rPr lang="es-PR" sz="2400" b="1"/>
              <a:t> (0 a n-1)              0    1     2    3</a:t>
            </a:r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2065325" y="5022841"/>
            <a:ext cx="4583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 sz="2000" b="1"/>
              <a:t>Subniveles               4s     4p    4d    4f</a:t>
            </a: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4730737" y="430211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5307000" y="430211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5883262" y="430211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6457937" y="4302116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  <p:bldP spid="72713" grpId="0" animBg="1"/>
      <p:bldP spid="72714" grpId="0" animBg="1"/>
      <p:bldP spid="72715" grpId="0" animBg="1"/>
      <p:bldP spid="72716" grpId="0"/>
      <p:bldP spid="72717" grpId="0"/>
      <p:bldP spid="72718" grpId="0"/>
      <p:bldP spid="72719" grpId="0" animBg="1"/>
      <p:bldP spid="72720" grpId="0" animBg="1"/>
      <p:bldP spid="72721" grpId="0" animBg="1"/>
      <p:bldP spid="727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389937" cy="1143000"/>
          </a:xfrm>
          <a:gradFill rotWithShape="1">
            <a:gsLst>
              <a:gs pos="0">
                <a:srgbClr val="FFCC00"/>
              </a:gs>
              <a:gs pos="100000">
                <a:schemeClr val="bg1"/>
              </a:gs>
            </a:gsLst>
            <a:lin ang="2700000" scaled="1"/>
          </a:gradFill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sz="2800" b="1" smtClean="0">
                <a:solidFill>
                  <a:schemeClr val="tx1"/>
                </a:solidFill>
              </a:rPr>
              <a:t>Ejercicio: Indique un conjunto de números cuánticos para un electrón en un orbital 3d.</a:t>
            </a:r>
            <a:br>
              <a:rPr lang="en-US" sz="2800" b="1" smtClean="0">
                <a:solidFill>
                  <a:schemeClr val="tx1"/>
                </a:solidFill>
              </a:rPr>
            </a:br>
            <a:endParaRPr lang="es-PR" sz="2800" b="1" smtClean="0">
              <a:solidFill>
                <a:schemeClr val="tx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2071678"/>
            <a:ext cx="7210425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PR" b="1" dirty="0" smtClean="0"/>
              <a:t>n = 3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PR" b="1" dirty="0" smtClean="0">
                <a:latin typeface="Vivaldi" pitchFamily="66" charset="0"/>
              </a:rPr>
              <a:t>l</a:t>
            </a:r>
            <a:r>
              <a:rPr lang="es-PR" b="1" dirty="0" smtClean="0"/>
              <a:t> = 2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PR" b="1" dirty="0" smtClean="0"/>
              <a:t>m</a:t>
            </a:r>
            <a:r>
              <a:rPr lang="es-PR" b="1" baseline="-25000" dirty="0" smtClean="0">
                <a:latin typeface="Vivaldi" pitchFamily="66" charset="0"/>
              </a:rPr>
              <a:t>l</a:t>
            </a:r>
            <a:r>
              <a:rPr lang="es-PR" b="1" dirty="0" smtClean="0"/>
              <a:t> puede ser -2, -1, 0, +1, +2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s-PR" b="1" dirty="0" smtClean="0"/>
              <a:t>m</a:t>
            </a:r>
            <a:r>
              <a:rPr lang="es-PR" b="1" baseline="-25000" dirty="0" smtClean="0"/>
              <a:t>s</a:t>
            </a:r>
            <a:r>
              <a:rPr lang="es-PR" b="1" dirty="0" smtClean="0"/>
              <a:t> puede ser +</a:t>
            </a:r>
            <a:r>
              <a:rPr lang="en-US" b="1" dirty="0" smtClean="0">
                <a:cs typeface="Arial" charset="0"/>
              </a:rPr>
              <a:t>½, -½</a:t>
            </a:r>
          </a:p>
        </p:txBody>
      </p:sp>
      <p:pic>
        <p:nvPicPr>
          <p:cNvPr id="28677" name="Picture 5" descr="pencil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188913"/>
            <a:ext cx="10350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 lnSpcReduction="10000"/>
          </a:bodyPr>
          <a:lstStyle/>
          <a:p>
            <a:pPr marL="514350" indent="-514350" algn="just">
              <a:buAutoNum type="arabicParenR"/>
            </a:pPr>
            <a:r>
              <a:rPr lang="es-PR" sz="2000" dirty="0" smtClean="0"/>
              <a:t>Conocer</a:t>
            </a:r>
            <a:r>
              <a:rPr lang="en-US" sz="2000" dirty="0" smtClean="0"/>
              <a:t> la </a:t>
            </a:r>
            <a:r>
              <a:rPr lang="en-US" sz="2000" dirty="0" err="1" smtClean="0"/>
              <a:t>contribución</a:t>
            </a:r>
            <a:r>
              <a:rPr lang="en-US" sz="2000" dirty="0" smtClean="0"/>
              <a:t> de </a:t>
            </a:r>
            <a:r>
              <a:rPr lang="en-US" sz="2000" dirty="0" smtClean="0">
                <a:cs typeface="Arial" charset="0"/>
              </a:rPr>
              <a:t>Schrödinger en el </a:t>
            </a:r>
            <a:r>
              <a:rPr lang="en-US" sz="2000" dirty="0" err="1" smtClean="0">
                <a:cs typeface="Arial" charset="0"/>
              </a:rPr>
              <a:t>desarrollo</a:t>
            </a:r>
            <a:r>
              <a:rPr lang="en-US" sz="2000" dirty="0" smtClean="0">
                <a:cs typeface="Arial" charset="0"/>
              </a:rPr>
              <a:t> de la </a:t>
            </a:r>
            <a:r>
              <a:rPr lang="en-US" sz="2000" dirty="0" err="1" smtClean="0">
                <a:cs typeface="Arial" charset="0"/>
              </a:rPr>
              <a:t>teoría</a:t>
            </a:r>
            <a:r>
              <a:rPr lang="en-US" sz="2000" dirty="0" smtClean="0">
                <a:cs typeface="Arial" charset="0"/>
              </a:rPr>
              <a:t> de la </a:t>
            </a:r>
            <a:r>
              <a:rPr lang="en-US" sz="2000" dirty="0" err="1" smtClean="0">
                <a:cs typeface="Arial" charset="0"/>
              </a:rPr>
              <a:t>mecánica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cuántica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marL="514350" indent="-514350" algn="just">
              <a:buAutoNum type="arabicParenR"/>
            </a:pPr>
            <a:endParaRPr lang="en-US" sz="2000" dirty="0" smtClean="0">
              <a:cs typeface="Arial" charset="0"/>
            </a:endParaRPr>
          </a:p>
          <a:p>
            <a:pPr marL="514350" indent="-514350" algn="just">
              <a:buAutoNum type="arabicParenR"/>
            </a:pPr>
            <a:r>
              <a:rPr lang="en-US" sz="2000" dirty="0" err="1" smtClean="0">
                <a:cs typeface="Arial" charset="0"/>
              </a:rPr>
              <a:t>Definir</a:t>
            </a:r>
            <a:r>
              <a:rPr lang="en-US" sz="2000" dirty="0" smtClean="0">
                <a:cs typeface="Arial" charset="0"/>
              </a:rPr>
              <a:t> los </a:t>
            </a:r>
            <a:r>
              <a:rPr lang="en-US" sz="2000" dirty="0" err="1" smtClean="0">
                <a:cs typeface="Arial" charset="0"/>
              </a:rPr>
              <a:t>siguientes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términos</a:t>
            </a:r>
            <a:r>
              <a:rPr lang="en-US" sz="2000" dirty="0" smtClean="0">
                <a:cs typeface="Arial" charset="0"/>
              </a:rPr>
              <a:t>:</a:t>
            </a:r>
          </a:p>
          <a:p>
            <a:pPr marL="914400" lvl="1" indent="-514350" algn="just">
              <a:buAutoNum type="alphaLcParenR"/>
            </a:pPr>
            <a:r>
              <a:rPr lang="en-US" sz="1600" dirty="0" smtClean="0">
                <a:cs typeface="Arial" charset="0"/>
              </a:rPr>
              <a:t>Orbital </a:t>
            </a:r>
            <a:r>
              <a:rPr lang="en-US" sz="1600" dirty="0" err="1" smtClean="0">
                <a:cs typeface="Arial" charset="0"/>
              </a:rPr>
              <a:t>atómico</a:t>
            </a:r>
            <a:endParaRPr lang="en-US" sz="1600" dirty="0" smtClean="0">
              <a:cs typeface="Arial" charset="0"/>
            </a:endParaRPr>
          </a:p>
          <a:p>
            <a:pPr marL="914400" lvl="1" indent="-514350" algn="just">
              <a:buAutoNum type="alphaLcParenR"/>
            </a:pPr>
            <a:r>
              <a:rPr lang="en-US" sz="1600" dirty="0" err="1" smtClean="0">
                <a:cs typeface="Arial" charset="0"/>
              </a:rPr>
              <a:t>Número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cuántico</a:t>
            </a:r>
            <a:r>
              <a:rPr lang="en-US" sz="1600" dirty="0" smtClean="0">
                <a:cs typeface="Arial" charset="0"/>
              </a:rPr>
              <a:t> principal (n)</a:t>
            </a:r>
          </a:p>
          <a:p>
            <a:pPr marL="914400" lvl="1" indent="-514350" algn="just">
              <a:buAutoNum type="alphaLcParenR"/>
            </a:pPr>
            <a:r>
              <a:rPr lang="en-US" sz="1600" dirty="0" err="1" smtClean="0">
                <a:cs typeface="Arial" charset="0"/>
              </a:rPr>
              <a:t>Número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cuántico</a:t>
            </a:r>
            <a:r>
              <a:rPr lang="en-US" sz="1600" dirty="0" smtClean="0">
                <a:cs typeface="Arial" charset="0"/>
              </a:rPr>
              <a:t> de </a:t>
            </a:r>
            <a:r>
              <a:rPr lang="en-US" sz="1600" dirty="0" err="1" smtClean="0">
                <a:cs typeface="Arial" charset="0"/>
              </a:rPr>
              <a:t>momento</a:t>
            </a:r>
            <a:r>
              <a:rPr lang="en-US" sz="1600" dirty="0" smtClean="0">
                <a:cs typeface="Arial" charset="0"/>
              </a:rPr>
              <a:t> angular (</a:t>
            </a:r>
            <a:r>
              <a:rPr lang="en-US" sz="1600" b="1" dirty="0" smtClean="0">
                <a:latin typeface="Vivaldi" pitchFamily="66" charset="0"/>
              </a:rPr>
              <a:t>l</a:t>
            </a:r>
            <a:r>
              <a:rPr lang="en-US" sz="1600" b="1" dirty="0" smtClean="0"/>
              <a:t> </a:t>
            </a:r>
            <a:r>
              <a:rPr lang="en-US" sz="1600" dirty="0" smtClean="0">
                <a:cs typeface="Arial" charset="0"/>
              </a:rPr>
              <a:t>)</a:t>
            </a:r>
          </a:p>
          <a:p>
            <a:pPr marL="914400" lvl="1" indent="-514350" algn="just">
              <a:buFontTx/>
              <a:buAutoNum type="alphaLcParenR"/>
            </a:pPr>
            <a:r>
              <a:rPr lang="en-US" sz="1600" dirty="0" err="1" smtClean="0">
                <a:cs typeface="Arial" charset="0"/>
              </a:rPr>
              <a:t>Número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cuántico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magnético</a:t>
            </a:r>
            <a:r>
              <a:rPr lang="en-US" sz="1600" dirty="0" smtClean="0">
                <a:cs typeface="Arial" charset="0"/>
              </a:rPr>
              <a:t> (</a:t>
            </a:r>
            <a:r>
              <a:rPr lang="es-PR" sz="1600" dirty="0" smtClean="0"/>
              <a:t>m</a:t>
            </a:r>
            <a:r>
              <a:rPr lang="es-PR" sz="1600" baseline="-25000" dirty="0" smtClean="0">
                <a:latin typeface="Vivaldi" pitchFamily="66" charset="0"/>
              </a:rPr>
              <a:t>l</a:t>
            </a:r>
            <a:r>
              <a:rPr lang="en-US" sz="1600" dirty="0" smtClean="0">
                <a:cs typeface="Arial" charset="0"/>
              </a:rPr>
              <a:t>)</a:t>
            </a:r>
          </a:p>
          <a:p>
            <a:pPr marL="914400" lvl="1" indent="-514350" algn="just">
              <a:buFontTx/>
              <a:buAutoNum type="alphaLcParenR"/>
            </a:pPr>
            <a:r>
              <a:rPr lang="en-US" sz="1600" dirty="0" err="1" smtClean="0">
                <a:cs typeface="Arial" charset="0"/>
              </a:rPr>
              <a:t>Número</a:t>
            </a:r>
            <a:r>
              <a:rPr lang="en-US" sz="1600" dirty="0" smtClean="0">
                <a:cs typeface="Arial" charset="0"/>
              </a:rPr>
              <a:t> </a:t>
            </a:r>
            <a:r>
              <a:rPr lang="en-US" sz="1600" dirty="0" err="1" smtClean="0">
                <a:cs typeface="Arial" charset="0"/>
              </a:rPr>
              <a:t>cuántico</a:t>
            </a:r>
            <a:r>
              <a:rPr lang="en-US" sz="1600" dirty="0" smtClean="0">
                <a:cs typeface="Arial" charset="0"/>
              </a:rPr>
              <a:t> del </a:t>
            </a:r>
            <a:r>
              <a:rPr lang="en-US" sz="1600" dirty="0" err="1" smtClean="0">
                <a:cs typeface="Arial" charset="0"/>
              </a:rPr>
              <a:t>espín</a:t>
            </a:r>
            <a:r>
              <a:rPr lang="en-US" sz="1600" dirty="0" smtClean="0">
                <a:cs typeface="Arial" charset="0"/>
              </a:rPr>
              <a:t> (</a:t>
            </a:r>
            <a:r>
              <a:rPr lang="es-PR" sz="1600" dirty="0" smtClean="0"/>
              <a:t>m</a:t>
            </a:r>
            <a:r>
              <a:rPr lang="es-PR" sz="1600" baseline="-25000" dirty="0" smtClean="0">
                <a:latin typeface="Vivaldi" pitchFamily="66" charset="0"/>
              </a:rPr>
              <a:t>s</a:t>
            </a:r>
            <a:r>
              <a:rPr lang="en-US" sz="1600" dirty="0" smtClean="0">
                <a:cs typeface="Arial" charset="0"/>
              </a:rPr>
              <a:t>)</a:t>
            </a:r>
          </a:p>
          <a:p>
            <a:pPr marL="914400" lvl="1" indent="-514350" algn="just">
              <a:buNone/>
            </a:pPr>
            <a:endParaRPr lang="en-US" sz="2000" dirty="0" smtClean="0">
              <a:cs typeface="Arial" charset="0"/>
            </a:endParaRPr>
          </a:p>
          <a:p>
            <a:pPr marL="514350" indent="-514350" algn="just">
              <a:buAutoNum type="arabicParenR"/>
            </a:pPr>
            <a:r>
              <a:rPr lang="en-US" sz="2000" dirty="0" err="1" smtClean="0">
                <a:cs typeface="Arial" charset="0"/>
              </a:rPr>
              <a:t>Calcular</a:t>
            </a:r>
            <a:r>
              <a:rPr lang="en-US" sz="2000" dirty="0" smtClean="0">
                <a:cs typeface="Arial" charset="0"/>
              </a:rPr>
              <a:t> el </a:t>
            </a:r>
            <a:r>
              <a:rPr lang="en-US" sz="2000" dirty="0" err="1" smtClean="0">
                <a:cs typeface="Arial" charset="0"/>
              </a:rPr>
              <a:t>número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máximo</a:t>
            </a:r>
            <a:r>
              <a:rPr lang="en-US" sz="2000" dirty="0" smtClean="0">
                <a:cs typeface="Arial" charset="0"/>
              </a:rPr>
              <a:t> de </a:t>
            </a:r>
            <a:r>
              <a:rPr lang="en-US" sz="2000" dirty="0" err="1" smtClean="0">
                <a:cs typeface="Arial" charset="0"/>
              </a:rPr>
              <a:t>electrones</a:t>
            </a:r>
            <a:r>
              <a:rPr lang="en-US" sz="2000" dirty="0" smtClean="0">
                <a:cs typeface="Arial" charset="0"/>
              </a:rPr>
              <a:t>, </a:t>
            </a:r>
            <a:r>
              <a:rPr lang="en-US" sz="2000" dirty="0" err="1" smtClean="0">
                <a:cs typeface="Arial" charset="0"/>
              </a:rPr>
              <a:t>subniveles</a:t>
            </a:r>
            <a:r>
              <a:rPr lang="en-US" sz="2000" dirty="0" smtClean="0">
                <a:cs typeface="Arial" charset="0"/>
              </a:rPr>
              <a:t> y </a:t>
            </a:r>
            <a:r>
              <a:rPr lang="en-US" sz="2000" dirty="0" err="1" smtClean="0">
                <a:cs typeface="Arial" charset="0"/>
              </a:rPr>
              <a:t>orbitales</a:t>
            </a:r>
            <a:r>
              <a:rPr lang="en-US" sz="2000" dirty="0" smtClean="0">
                <a:cs typeface="Arial" charset="0"/>
              </a:rPr>
              <a:t> en un </a:t>
            </a:r>
            <a:r>
              <a:rPr lang="en-US" sz="2000" dirty="0" err="1" smtClean="0">
                <a:cs typeface="Arial" charset="0"/>
              </a:rPr>
              <a:t>nivel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electrónico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 marL="514350" indent="-514350" algn="just">
              <a:buAutoNum type="arabicParenR"/>
            </a:pPr>
            <a:endParaRPr lang="en-US" sz="2000" dirty="0" smtClean="0">
              <a:cs typeface="Arial" charset="0"/>
            </a:endParaRPr>
          </a:p>
          <a:p>
            <a:pPr marL="514350" indent="-514350" algn="just">
              <a:buAutoNum type="arabicParenR"/>
            </a:pPr>
            <a:r>
              <a:rPr lang="en-US" sz="2000" dirty="0" err="1" smtClean="0">
                <a:cs typeface="Arial" charset="0"/>
              </a:rPr>
              <a:t>Indicar</a:t>
            </a:r>
            <a:r>
              <a:rPr lang="en-US" sz="2000" dirty="0" smtClean="0">
                <a:cs typeface="Arial" charset="0"/>
              </a:rPr>
              <a:t> el </a:t>
            </a:r>
            <a:r>
              <a:rPr lang="en-US" sz="2000" dirty="0" err="1" smtClean="0">
                <a:cs typeface="Arial" charset="0"/>
              </a:rPr>
              <a:t>conjunto</a:t>
            </a:r>
            <a:r>
              <a:rPr lang="en-US" sz="2000" dirty="0" smtClean="0">
                <a:cs typeface="Arial" charset="0"/>
              </a:rPr>
              <a:t> de </a:t>
            </a:r>
            <a:r>
              <a:rPr lang="en-US" sz="2000" dirty="0" err="1" smtClean="0">
                <a:cs typeface="Arial" charset="0"/>
              </a:rPr>
              <a:t>números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cuánticos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para</a:t>
            </a:r>
            <a:r>
              <a:rPr lang="en-US" sz="2000" dirty="0" smtClean="0">
                <a:cs typeface="Arial" charset="0"/>
              </a:rPr>
              <a:t> un </a:t>
            </a:r>
            <a:r>
              <a:rPr lang="en-US" sz="2000" dirty="0" err="1" smtClean="0">
                <a:cs typeface="Arial" charset="0"/>
              </a:rPr>
              <a:t>electrón</a:t>
            </a:r>
            <a:r>
              <a:rPr lang="en-US" sz="2000" dirty="0" smtClean="0">
                <a:cs typeface="Arial" charset="0"/>
              </a:rPr>
              <a:t> en particular.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b="1" dirty="0" smtClean="0"/>
              <a:t>En las siguientes gr</a:t>
            </a:r>
            <a:r>
              <a:rPr lang="en-US" sz="2400" b="1" dirty="0" smtClean="0">
                <a:cs typeface="Arial" charset="0"/>
              </a:rPr>
              <a:t>á</a:t>
            </a:r>
            <a:r>
              <a:rPr lang="es-PR" sz="2400" b="1" dirty="0" err="1" smtClean="0"/>
              <a:t>ficas</a:t>
            </a:r>
            <a:r>
              <a:rPr lang="es-PR" sz="2400" b="1" dirty="0" smtClean="0"/>
              <a:t> se representa la densidad de probabilidad (</a:t>
            </a:r>
            <a:r>
              <a:rPr lang="es-PR" sz="2400" b="1" dirty="0" smtClean="0">
                <a:sym typeface="Symbol" pitchFamily="18" charset="2"/>
              </a:rPr>
              <a:t></a:t>
            </a:r>
            <a:r>
              <a:rPr lang="es-PR" sz="2400" b="1" baseline="30000" dirty="0" smtClean="0">
                <a:sym typeface="Symbol" pitchFamily="18" charset="2"/>
              </a:rPr>
              <a:t>2</a:t>
            </a:r>
            <a:r>
              <a:rPr lang="es-PR" sz="2400" b="1" dirty="0" smtClean="0"/>
              <a:t>) de que el electrón se encuentre a determinada distancia del núcleo (D) versus la distancia con respecto al núcleo (D) . 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708275"/>
            <a:ext cx="867568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1692275" y="6021388"/>
            <a:ext cx="42481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D = Distancia con respecto al núcleo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7235825" y="5013325"/>
            <a:ext cx="504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D</a:t>
            </a: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284663" y="5084763"/>
            <a:ext cx="50482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D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827088" y="5084763"/>
            <a:ext cx="1441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PR" sz="1600" b="1"/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5225" cy="1143000"/>
          </a:xfrm>
        </p:spPr>
        <p:txBody>
          <a:bodyPr/>
          <a:lstStyle/>
          <a:p>
            <a:pPr algn="l" eaLnBrk="1" hangingPunct="1"/>
            <a:r>
              <a:rPr lang="es-PR" sz="2400" b="1" dirty="0" smtClean="0"/>
              <a:t>Las diagramas que aparecen abajo presentan las nubes de densidad electrónica asociadas con los orbitales s. 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96975"/>
            <a:ext cx="7921625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476250"/>
            <a:ext cx="8713787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800" b="1" smtClean="0"/>
              <a:t>En las figuras de abajo se presenta el carácter dimensional relativo de un conjunto de orbitales atómicos p los cuales tienen forma de lóbulos.</a:t>
            </a:r>
          </a:p>
        </p:txBody>
      </p:sp>
      <p:pic>
        <p:nvPicPr>
          <p:cNvPr id="31747" name="Picture 4" descr="FG09_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892175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49275"/>
            <a:ext cx="8785225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b="1" dirty="0" smtClean="0"/>
              <a:t>Abajo se presenta la orientación espacial de los orbitales d; los lóbulos de los orbitales d</a:t>
            </a:r>
            <a:r>
              <a:rPr lang="es-PR" sz="2400" b="1" baseline="-25000" dirty="0" smtClean="0"/>
              <a:t>x2-y2</a:t>
            </a:r>
            <a:r>
              <a:rPr lang="es-PR" sz="2400" b="1" dirty="0" smtClean="0"/>
              <a:t> y d</a:t>
            </a:r>
            <a:r>
              <a:rPr lang="es-PR" sz="2400" b="1" baseline="-25000" dirty="0" smtClean="0"/>
              <a:t>z2</a:t>
            </a:r>
            <a:r>
              <a:rPr lang="es-PR" sz="2400" b="1" dirty="0" smtClean="0"/>
              <a:t> se encuentran a lo largo de los ejes, mientras que los lóbulos de los otros orbitales d se encuentran a lo largo de diagonales entre los ejes.</a:t>
            </a:r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8678892" cy="254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713788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PR" sz="3200" b="1" dirty="0" smtClean="0"/>
              <a:t>La siguiente figura presenta un diagrama de niveles de energía para los subniveles de los primeros cinco niveles.</a:t>
            </a:r>
          </a:p>
        </p:txBody>
      </p:sp>
      <p:pic>
        <p:nvPicPr>
          <p:cNvPr id="33795" name="Picture 3" descr="m5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628775"/>
            <a:ext cx="56181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 rot="-5400000">
            <a:off x="908050" y="3821113"/>
            <a:ext cx="130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 sz="2400" b="1"/>
              <a:t>Energía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8785225" cy="1143000"/>
          </a:xfrm>
        </p:spPr>
        <p:txBody>
          <a:bodyPr/>
          <a:lstStyle/>
          <a:p>
            <a:pPr algn="l" eaLnBrk="1" hangingPunct="1"/>
            <a:r>
              <a:rPr lang="es-PR" sz="2800" b="1" smtClean="0"/>
              <a:t>El siguiente diagrama presenta los niveles y los subniveles en orden de energía (E) creciente. </a:t>
            </a:r>
          </a:p>
        </p:txBody>
      </p:sp>
      <p:pic>
        <p:nvPicPr>
          <p:cNvPr id="34819" name="Picture 3" descr="lev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628775"/>
            <a:ext cx="50403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pertabo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412875"/>
            <a:ext cx="368617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4" descr="lev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276475"/>
            <a:ext cx="388778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58775" y="188913"/>
            <a:ext cx="8785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s-PR" sz="2800" b="1">
                <a:solidFill>
                  <a:schemeClr val="tx2"/>
                </a:solidFill>
              </a:rPr>
              <a:t>Los siguientes diagramas presentan los subniveles en orden de energía (E) creciente.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orbital_energy_diagr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196975"/>
            <a:ext cx="7164387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pPr algn="just" eaLnBrk="1" hangingPunct="1"/>
            <a:r>
              <a:rPr lang="es-PR" sz="2400" b="1" smtClean="0"/>
              <a:t>En la siguiente figura se presenta un diagrama de niveles de energía. Los orbitales se representan como cajas; cada orbital puede ser ocupado por un máximo de dos electrones. </a:t>
            </a:r>
            <a:endParaRPr lang="es-PR" sz="2400" smtClean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1116013" y="6583363"/>
            <a:ext cx="672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http://www.cms.k12.nc.us/allschools/providence/keenan/chem/images/orbital_energy_diagram.gif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3851275" y="5589588"/>
            <a:ext cx="1439863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508625" y="5229225"/>
            <a:ext cx="1244600" cy="430213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Orbitales </a:t>
            </a:r>
            <a:endParaRPr lang="en-US" b="1" baseline="30000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795963" y="3429000"/>
            <a:ext cx="144462" cy="16557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6011863" y="3429000"/>
            <a:ext cx="144462" cy="16557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5003800" y="4508500"/>
            <a:ext cx="431800" cy="720725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 rot="-5400000">
            <a:off x="1628775" y="3922713"/>
            <a:ext cx="13017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PR" sz="2400" b="1"/>
              <a:t>Energía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  <p:bldP spid="19461" grpId="1" animBg="1"/>
      <p:bldP spid="19462" grpId="0" animBg="1"/>
      <p:bldP spid="19462" grpId="1" animBg="1"/>
      <p:bldP spid="19463" grpId="0" animBg="1"/>
      <p:bldP spid="19463" grpId="1" animBg="1"/>
      <p:bldP spid="19464" grpId="0" animBg="1"/>
      <p:bldP spid="19464" grpId="1" animBg="1"/>
      <p:bldP spid="19465" grpId="0" animBg="1"/>
      <p:bldP spid="1946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Imagen:Orbital_s.png">
            <a:hlinkClick r:id="rId3" tooltip="Imagen:Orbital_s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74800"/>
            <a:ext cx="8208963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Rectangle 5"/>
          <p:cNvSpPr>
            <a:spLocks noChangeArrowheads="1"/>
          </p:cNvSpPr>
          <p:nvPr/>
        </p:nvSpPr>
        <p:spPr bwMode="auto">
          <a:xfrm>
            <a:off x="457200" y="404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dirty="0">
                <a:latin typeface="+mj-lt"/>
                <a:cs typeface="+mn-cs"/>
              </a:rPr>
              <a:t>Orbitales “</a:t>
            </a:r>
            <a:r>
              <a:rPr lang="es-MX" sz="6000" i="1" dirty="0">
                <a:latin typeface="+mj-lt"/>
                <a:cs typeface="+mn-cs"/>
              </a:rPr>
              <a:t>s”</a:t>
            </a:r>
            <a:endParaRPr lang="es-ES" sz="6000" i="1" dirty="0">
              <a:latin typeface="+mj-lt"/>
              <a:cs typeface="+mn-cs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28888" y="3979863"/>
            <a:ext cx="40862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D85F4-A66D-4D46-9F2A-08DEB8A87403}" type="slidenum">
              <a:rPr lang="es-MX"/>
              <a:pPr>
                <a:defRPr/>
              </a:pPr>
              <a:t>38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sz="6000" smtClean="0"/>
              <a:t>Orbitales “</a:t>
            </a:r>
            <a:r>
              <a:rPr lang="es-MX" sz="6000" i="1" smtClean="0"/>
              <a:t>p”</a:t>
            </a:r>
            <a:endParaRPr lang="es-ES" sz="6000" i="1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74B8A-D2B1-401A-B236-9973FAFA9D43}" type="slidenum">
              <a:rPr lang="es-MX"/>
              <a:pPr>
                <a:defRPr/>
              </a:pPr>
              <a:t>39</a:t>
            </a:fld>
            <a:endParaRPr lang="es-MX"/>
          </a:p>
        </p:txBody>
      </p:sp>
      <p:pic>
        <p:nvPicPr>
          <p:cNvPr id="24580" name="Picture 6" descr="Imagen:Orbitales_p.png">
            <a:hlinkClick r:id="rId3" tooltip="Imagen:Orbitales_p.png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1484313"/>
            <a:ext cx="8964613" cy="290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4292600"/>
            <a:ext cx="2487612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1 Imagen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883150"/>
            <a:ext cx="3600450" cy="13065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4583" name="2 CuadroTexto"/>
          <p:cNvSpPr txBox="1">
            <a:spLocks noChangeArrowheads="1"/>
          </p:cNvSpPr>
          <p:nvPr/>
        </p:nvSpPr>
        <p:spPr bwMode="auto">
          <a:xfrm>
            <a:off x="6227763" y="4581525"/>
            <a:ext cx="4238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/>
              <a:t>4p</a:t>
            </a:r>
          </a:p>
          <a:p>
            <a:endParaRPr lang="es-MX" sz="800"/>
          </a:p>
          <a:p>
            <a:r>
              <a:rPr lang="es-MX"/>
              <a:t>3p</a:t>
            </a:r>
          </a:p>
          <a:p>
            <a:r>
              <a:rPr lang="es-MX"/>
              <a:t>2p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5) </a:t>
            </a:r>
            <a:r>
              <a:rPr lang="en-US" sz="2000" dirty="0" err="1" smtClean="0"/>
              <a:t>Determinar</a:t>
            </a:r>
            <a:r>
              <a:rPr lang="en-US" sz="2000" dirty="0" smtClean="0"/>
              <a:t> </a:t>
            </a:r>
            <a:r>
              <a:rPr lang="en-US" sz="2000" dirty="0" err="1" smtClean="0"/>
              <a:t>cuando</a:t>
            </a:r>
            <a:r>
              <a:rPr lang="en-US" sz="2000" dirty="0" smtClean="0"/>
              <a:t> un </a:t>
            </a:r>
            <a:r>
              <a:rPr lang="en-US" sz="2000" dirty="0" err="1" smtClean="0"/>
              <a:t>conjunto</a:t>
            </a:r>
            <a:r>
              <a:rPr lang="en-US" sz="2000" dirty="0" smtClean="0"/>
              <a:t> de </a:t>
            </a:r>
            <a:r>
              <a:rPr lang="en-US" sz="2000" dirty="0" err="1" smtClean="0"/>
              <a:t>números</a:t>
            </a:r>
            <a:r>
              <a:rPr lang="en-US" sz="2000" dirty="0" smtClean="0"/>
              <a:t> </a:t>
            </a:r>
            <a:r>
              <a:rPr lang="en-US" sz="2000" dirty="0" err="1" smtClean="0"/>
              <a:t>cuánticos</a:t>
            </a:r>
            <a:r>
              <a:rPr lang="en-US" sz="2000" dirty="0" smtClean="0"/>
              <a:t>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posible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6) </a:t>
            </a:r>
            <a:r>
              <a:rPr lang="en-US" sz="2000" dirty="0" err="1" smtClean="0">
                <a:cs typeface="Arial" charset="0"/>
              </a:rPr>
              <a:t>Describir</a:t>
            </a:r>
            <a:r>
              <a:rPr lang="en-US" sz="2000" dirty="0" smtClean="0">
                <a:cs typeface="Arial" charset="0"/>
              </a:rPr>
              <a:t> y/o </a:t>
            </a:r>
            <a:r>
              <a:rPr lang="en-US" sz="2000" dirty="0" err="1" smtClean="0">
                <a:cs typeface="Arial" charset="0"/>
              </a:rPr>
              <a:t>identificar</a:t>
            </a:r>
            <a:r>
              <a:rPr lang="en-US" sz="2000" dirty="0" smtClean="0">
                <a:cs typeface="Arial" charset="0"/>
              </a:rPr>
              <a:t> la </a:t>
            </a:r>
            <a:r>
              <a:rPr lang="en-US" sz="2000" dirty="0" err="1" smtClean="0">
                <a:cs typeface="Arial" charset="0"/>
              </a:rPr>
              <a:t>región</a:t>
            </a:r>
            <a:r>
              <a:rPr lang="en-US" sz="2000" dirty="0" smtClean="0">
                <a:cs typeface="Arial" charset="0"/>
              </a:rPr>
              <a:t> de </a:t>
            </a:r>
            <a:r>
              <a:rPr lang="en-US" sz="2000" dirty="0" err="1" smtClean="0">
                <a:cs typeface="Arial" charset="0"/>
              </a:rPr>
              <a:t>probabilidad</a:t>
            </a:r>
            <a:r>
              <a:rPr lang="en-US" sz="2000" dirty="0" smtClean="0">
                <a:cs typeface="Arial" charset="0"/>
              </a:rPr>
              <a:t> de los </a:t>
            </a:r>
            <a:r>
              <a:rPr lang="en-US" sz="2000" dirty="0" err="1" smtClean="0">
                <a:cs typeface="Arial" charset="0"/>
              </a:rPr>
              <a:t>orbitales</a:t>
            </a:r>
            <a:r>
              <a:rPr lang="en-US" sz="2000" dirty="0" smtClean="0">
                <a:cs typeface="Arial" charset="0"/>
              </a:rPr>
              <a:t> s, p y d.</a:t>
            </a:r>
            <a:endParaRPr lang="en-US" sz="2000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continuación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600" dirty="0">
                <a:latin typeface="+mj-lt"/>
                <a:cs typeface="+mn-cs"/>
              </a:rPr>
              <a:t>Orbitales “</a:t>
            </a:r>
            <a:r>
              <a:rPr lang="es-MX" sz="6600" i="1" dirty="0">
                <a:latin typeface="+mj-lt"/>
                <a:cs typeface="+mn-cs"/>
              </a:rPr>
              <a:t>d”</a:t>
            </a:r>
            <a:endParaRPr lang="es-ES" sz="6600" i="1" dirty="0">
              <a:latin typeface="+mj-lt"/>
              <a:cs typeface="+mn-cs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8375" y="3598863"/>
            <a:ext cx="424815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063" y="3433763"/>
            <a:ext cx="2627312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525" y="12461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9288" y="12461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3613" y="12684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03838" y="12684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950" y="1246188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96D591-F6DB-49BC-A796-CCF0186EC73D}" type="slidenum">
              <a:rPr lang="es-MX"/>
              <a:pPr>
                <a:defRPr/>
              </a:pPr>
              <a:t>40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dirty="0">
                <a:latin typeface="+mj-lt"/>
                <a:cs typeface="+mn-cs"/>
              </a:rPr>
              <a:t>Orbitales “</a:t>
            </a:r>
            <a:r>
              <a:rPr lang="es-MX" sz="6000" i="1" dirty="0">
                <a:latin typeface="+mj-lt"/>
                <a:cs typeface="+mn-cs"/>
              </a:rPr>
              <a:t>f”</a:t>
            </a:r>
            <a:endParaRPr lang="es-ES" sz="6000" i="1" dirty="0">
              <a:latin typeface="+mj-lt"/>
              <a:cs typeface="+mn-cs"/>
            </a:endParaRPr>
          </a:p>
        </p:txBody>
      </p:sp>
      <p:pic>
        <p:nvPicPr>
          <p:cNvPr id="27651" name="Picture 6"/>
          <p:cNvPicPr>
            <a:picLocks noChangeAspect="1" noChangeArrowheads="1"/>
          </p:cNvPicPr>
          <p:nvPr/>
        </p:nvPicPr>
        <p:blipFill>
          <a:blip r:embed="rId3" cstate="print"/>
          <a:srcRect t="7481" b="11884"/>
          <a:stretch>
            <a:fillRect/>
          </a:stretch>
        </p:blipFill>
        <p:spPr bwMode="auto">
          <a:xfrm>
            <a:off x="138113" y="2238375"/>
            <a:ext cx="4302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63638"/>
            <a:ext cx="4206875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83392-ECA6-4BA0-A15D-3231193F528B}" type="slidenum">
              <a:rPr lang="es-MX"/>
              <a:pPr>
                <a:defRPr/>
              </a:pPr>
              <a:t>41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6000" dirty="0">
                <a:solidFill>
                  <a:schemeClr val="tx2"/>
                </a:solidFill>
                <a:latin typeface="+mj-lt"/>
                <a:cs typeface="+mn-cs"/>
              </a:rPr>
              <a:t>Orbitales “</a:t>
            </a:r>
            <a:r>
              <a:rPr lang="es-MX" sz="6000" i="1" dirty="0">
                <a:solidFill>
                  <a:schemeClr val="tx2"/>
                </a:solidFill>
                <a:latin typeface="+mj-lt"/>
                <a:cs typeface="+mn-cs"/>
              </a:rPr>
              <a:t>f”</a:t>
            </a:r>
            <a:endParaRPr lang="es-ES" sz="6000" i="1" dirty="0">
              <a:solidFill>
                <a:schemeClr val="tx2"/>
              </a:solidFill>
              <a:latin typeface="+mj-lt"/>
              <a:cs typeface="+mn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466850"/>
            <a:ext cx="894715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B3A2F-34B1-423B-B8AE-EA611EA03B2D}" type="slidenum">
              <a:rPr lang="es-MX"/>
              <a:pPr>
                <a:defRPr/>
              </a:pPr>
              <a:t>42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Título"/>
          <p:cNvSpPr>
            <a:spLocks noGrp="1"/>
          </p:cNvSpPr>
          <p:nvPr>
            <p:ph type="ctrTitle"/>
          </p:nvPr>
        </p:nvSpPr>
        <p:spPr>
          <a:xfrm>
            <a:off x="685800" y="2708275"/>
            <a:ext cx="7772400" cy="1441450"/>
          </a:xfrm>
        </p:spPr>
        <p:txBody>
          <a:bodyPr/>
          <a:lstStyle/>
          <a:p>
            <a:pPr eaLnBrk="1" hangingPunct="1"/>
            <a:r>
              <a:rPr lang="es-MX" b="1" smtClean="0"/>
              <a:t>Configuraciones electrónicas de los elementos químicos</a:t>
            </a: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E08174-A102-4FA3-A4F9-68EEFA14B5BA}" type="slidenum">
              <a:rPr lang="es-MX"/>
              <a:pPr>
                <a:defRPr/>
              </a:pPr>
              <a:t>43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ctrTitle"/>
          </p:nvPr>
        </p:nvSpPr>
        <p:spPr>
          <a:xfrm>
            <a:off x="660400" y="333375"/>
            <a:ext cx="77724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>Regla de las diagonales</a:t>
            </a:r>
          </a:p>
        </p:txBody>
      </p:sp>
      <p:sp>
        <p:nvSpPr>
          <p:cNvPr id="20483" name="4 Rectángulo"/>
          <p:cNvSpPr>
            <a:spLocks noChangeArrowheads="1"/>
          </p:cNvSpPr>
          <p:nvPr/>
        </p:nvSpPr>
        <p:spPr bwMode="auto">
          <a:xfrm>
            <a:off x="293688" y="2728913"/>
            <a:ext cx="85867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400"/>
              <a:t>1s</a:t>
            </a:r>
            <a:r>
              <a:rPr lang="es-MX" sz="2400" baseline="30000"/>
              <a:t>2</a:t>
            </a:r>
            <a:r>
              <a:rPr lang="es-MX" sz="2400"/>
              <a:t>2s</a:t>
            </a:r>
            <a:r>
              <a:rPr lang="es-MX" sz="2400" baseline="30000"/>
              <a:t>2</a:t>
            </a:r>
            <a:r>
              <a:rPr lang="es-MX" sz="2400"/>
              <a:t>2p</a:t>
            </a:r>
            <a:r>
              <a:rPr lang="es-MX" sz="2400" baseline="30000"/>
              <a:t>6</a:t>
            </a:r>
            <a:r>
              <a:rPr lang="es-MX" sz="2400"/>
              <a:t>3s</a:t>
            </a:r>
            <a:r>
              <a:rPr lang="es-MX" sz="2400" baseline="30000"/>
              <a:t>2</a:t>
            </a:r>
            <a:r>
              <a:rPr lang="es-MX" sz="2400"/>
              <a:t>3p</a:t>
            </a:r>
            <a:r>
              <a:rPr lang="es-MX" sz="2400" baseline="30000"/>
              <a:t>6</a:t>
            </a:r>
            <a:r>
              <a:rPr lang="es-MX" sz="2400"/>
              <a:t>4s</a:t>
            </a:r>
            <a:r>
              <a:rPr lang="es-MX" sz="2400" baseline="30000"/>
              <a:t>2</a:t>
            </a:r>
            <a:r>
              <a:rPr lang="es-MX" sz="2400"/>
              <a:t>3d</a:t>
            </a:r>
            <a:r>
              <a:rPr lang="es-MX" sz="2400" baseline="30000"/>
              <a:t>10</a:t>
            </a:r>
            <a:r>
              <a:rPr lang="es-MX" sz="2400"/>
              <a:t>4p</a:t>
            </a:r>
            <a:r>
              <a:rPr lang="es-MX" sz="2400" baseline="30000"/>
              <a:t>6</a:t>
            </a:r>
            <a:r>
              <a:rPr lang="es-MX" sz="2400"/>
              <a:t>5s</a:t>
            </a:r>
            <a:r>
              <a:rPr lang="es-MX" sz="2400" baseline="30000"/>
              <a:t>2</a:t>
            </a:r>
            <a:r>
              <a:rPr lang="es-MX" sz="2400"/>
              <a:t>4d</a:t>
            </a:r>
            <a:r>
              <a:rPr lang="es-MX" sz="2400" baseline="30000"/>
              <a:t>10</a:t>
            </a:r>
            <a:r>
              <a:rPr lang="es-MX" sz="2400"/>
              <a:t>5p</a:t>
            </a:r>
            <a:r>
              <a:rPr lang="es-MX" sz="2400" baseline="30000"/>
              <a:t>6</a:t>
            </a:r>
            <a:r>
              <a:rPr lang="es-MX" sz="2400"/>
              <a:t>6s</a:t>
            </a:r>
            <a:r>
              <a:rPr lang="es-MX" sz="2400" baseline="30000"/>
              <a:t>2</a:t>
            </a:r>
            <a:r>
              <a:rPr lang="es-MX" sz="2400"/>
              <a:t>4f</a:t>
            </a:r>
            <a:r>
              <a:rPr lang="es-MX" sz="2400" baseline="30000"/>
              <a:t>14</a:t>
            </a:r>
            <a:r>
              <a:rPr lang="es-MX" sz="2400"/>
              <a:t>5d</a:t>
            </a:r>
            <a:r>
              <a:rPr lang="es-MX" sz="2400" baseline="30000"/>
              <a:t>10</a:t>
            </a:r>
            <a:r>
              <a:rPr lang="es-MX" sz="2400"/>
              <a:t>6p</a:t>
            </a:r>
            <a:r>
              <a:rPr lang="es-MX" sz="2400" baseline="30000"/>
              <a:t>6</a:t>
            </a:r>
            <a:r>
              <a:rPr lang="es-MX" sz="2400"/>
              <a:t>7s</a:t>
            </a:r>
            <a:r>
              <a:rPr lang="es-MX" sz="2400" baseline="30000"/>
              <a:t>2</a:t>
            </a:r>
            <a:r>
              <a:rPr lang="es-MX" sz="2400"/>
              <a:t>5f</a:t>
            </a:r>
            <a:r>
              <a:rPr lang="es-MX" sz="2400" baseline="30000"/>
              <a:t>14</a:t>
            </a:r>
            <a:r>
              <a:rPr lang="es-MX" sz="2400"/>
              <a:t>6d</a:t>
            </a:r>
            <a:r>
              <a:rPr lang="es-MX" sz="2400" baseline="30000"/>
              <a:t>10</a:t>
            </a:r>
            <a:r>
              <a:rPr lang="es-MX" sz="2400"/>
              <a:t>7p</a:t>
            </a:r>
            <a:r>
              <a:rPr lang="es-MX" sz="2400" baseline="30000"/>
              <a:t>6</a:t>
            </a:r>
          </a:p>
        </p:txBody>
      </p:sp>
      <p:sp>
        <p:nvSpPr>
          <p:cNvPr id="6" name="5 Rectángulo"/>
          <p:cNvSpPr/>
          <p:nvPr/>
        </p:nvSpPr>
        <p:spPr>
          <a:xfrm>
            <a:off x="401638" y="1196975"/>
            <a:ext cx="8370887" cy="1393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dirty="0">
                <a:solidFill>
                  <a:schemeClr val="tx1"/>
                </a:solidFill>
              </a:rPr>
              <a:t>Si se siguen las diagonales, la dirección de las flechas te darán el orden de la configuración electrónica, respetando el Principio de </a:t>
            </a:r>
            <a:r>
              <a:rPr lang="es-MX" sz="2400" dirty="0" err="1">
                <a:solidFill>
                  <a:schemeClr val="tx1"/>
                </a:solidFill>
              </a:rPr>
              <a:t>Aufbau</a:t>
            </a:r>
            <a:r>
              <a:rPr lang="es-MX" sz="2400" dirty="0">
                <a:solidFill>
                  <a:schemeClr val="tx1"/>
                </a:solidFill>
              </a:rPr>
              <a:t> (siempre se deben colocar los electrones en los orbitales de menor energía).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924300" y="3195638"/>
            <a:ext cx="5219700" cy="3546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chemeClr val="tx1"/>
                </a:solidFill>
              </a:rPr>
              <a:t>SOBRE LOS ORBITALES ELECTRÓNICOS: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chemeClr val="tx1"/>
              </a:solidFill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/>
                </a:solidFill>
              </a:rPr>
              <a:t>Que cada orbital acepta solo 2 electrones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/>
                </a:solidFill>
              </a:rPr>
              <a:t>Que sólo hay 1 orientación para los orbitales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s-MX" sz="2000" b="1" dirty="0">
                <a:solidFill>
                  <a:schemeClr val="tx1"/>
                </a:solidFill>
              </a:rPr>
              <a:t> </a:t>
            </a:r>
            <a:r>
              <a:rPr lang="es-MX" sz="2000" dirty="0">
                <a:solidFill>
                  <a:schemeClr val="tx1"/>
                </a:solidFill>
              </a:rPr>
              <a:t>(2 electrones)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/>
                </a:solidFill>
              </a:rPr>
              <a:t>Que hay 3 orientaciones para los orbitales </a:t>
            </a:r>
            <a:r>
              <a:rPr lang="es-MX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s-MX" sz="2000" dirty="0">
                <a:solidFill>
                  <a:schemeClr val="tx1"/>
                </a:solidFill>
              </a:rPr>
              <a:t> (6 electrones)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/>
                </a:solidFill>
              </a:rPr>
              <a:t>Que hay 5 orientaciones para los orbitales </a:t>
            </a:r>
            <a:r>
              <a:rPr lang="es-MX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s-MX" sz="2000" dirty="0">
                <a:solidFill>
                  <a:schemeClr val="tx1"/>
                </a:solidFill>
              </a:rPr>
              <a:t> (10 electrones)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MX" sz="2000" dirty="0">
                <a:solidFill>
                  <a:schemeClr val="tx1"/>
                </a:solidFill>
              </a:rPr>
              <a:t>Que hay 7 orientaciones para los orbitales </a:t>
            </a:r>
            <a:r>
              <a:rPr lang="es-MX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s-MX" sz="2000" dirty="0">
                <a:solidFill>
                  <a:schemeClr val="tx1"/>
                </a:solidFill>
              </a:rPr>
              <a:t> (14 electrones)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1438" y="3213100"/>
            <a:ext cx="468312" cy="350043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>
                <a:solidFill>
                  <a:schemeClr val="tx1"/>
                </a:solidFill>
              </a:rPr>
              <a:t>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4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400" b="1" dirty="0">
                <a:solidFill>
                  <a:schemeClr val="tx1"/>
                </a:solidFill>
              </a:rPr>
              <a:t>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 dirty="0"/>
          </a:p>
        </p:txBody>
      </p:sp>
      <p:pic>
        <p:nvPicPr>
          <p:cNvPr id="20487" name="Picture 2" descr="http://html.rincondelvago.com/files/4/5/3/0004445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357563"/>
            <a:ext cx="31623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3D2C4C-1ED4-4CA3-8BB2-FE601C830AE6}" type="slidenum">
              <a:rPr lang="es-MX"/>
              <a:pPr>
                <a:defRPr/>
              </a:pPr>
              <a:t>44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Título"/>
          <p:cNvSpPr>
            <a:spLocks noGrp="1"/>
          </p:cNvSpPr>
          <p:nvPr>
            <p:ph type="ctrTitle"/>
          </p:nvPr>
        </p:nvSpPr>
        <p:spPr>
          <a:xfrm>
            <a:off x="0" y="2781300"/>
            <a:ext cx="9144000" cy="1584325"/>
          </a:xfrm>
        </p:spPr>
        <p:txBody>
          <a:bodyPr/>
          <a:lstStyle/>
          <a:p>
            <a:pPr eaLnBrk="1" hangingPunct="1"/>
            <a:r>
              <a:rPr lang="es-MX" b="1" smtClean="0"/>
              <a:t>Lo primero que se debe conocer, es el número atómico del elemento (Z)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98367-C290-404B-BA29-A9D4BC920FD7}" type="slidenum">
              <a:rPr lang="es-MX"/>
              <a:pPr>
                <a:defRPr/>
              </a:pPr>
              <a:t>45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Título"/>
          <p:cNvSpPr>
            <a:spLocks noGrp="1"/>
          </p:cNvSpPr>
          <p:nvPr>
            <p:ph type="ctrTitle"/>
          </p:nvPr>
        </p:nvSpPr>
        <p:spPr>
          <a:xfrm>
            <a:off x="0" y="230188"/>
            <a:ext cx="9144000" cy="768350"/>
          </a:xfrm>
        </p:spPr>
        <p:txBody>
          <a:bodyPr>
            <a:spAutoFit/>
          </a:bodyPr>
          <a:lstStyle/>
          <a:p>
            <a:pPr eaLnBrk="1" hangingPunct="1"/>
            <a:r>
              <a:rPr lang="es-MX" b="1" smtClean="0"/>
              <a:t>La tabla periódica de los elementos</a:t>
            </a:r>
            <a:endParaRPr lang="es-MX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825" y="892175"/>
            <a:ext cx="7626350" cy="596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54DDD-52E1-478C-A410-FD6145AD5F07}" type="slidenum">
              <a:rPr lang="es-MX"/>
              <a:pPr>
                <a:defRPr/>
              </a:pPr>
              <a:t>46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/>
            </a:r>
            <a:br>
              <a:rPr lang="es-MX" b="1" smtClean="0"/>
            </a:br>
            <a:r>
              <a:rPr lang="es-MX" b="1" smtClean="0"/>
              <a:t>Configuración electrónica del  oxígeno (</a:t>
            </a:r>
            <a:r>
              <a:rPr lang="es-MX" b="1" baseline="-25000" smtClean="0"/>
              <a:t>8</a:t>
            </a:r>
            <a:r>
              <a:rPr lang="es-MX" b="1" smtClean="0"/>
              <a:t>O)</a:t>
            </a:r>
            <a:r>
              <a:rPr lang="es-MX" smtClean="0"/>
              <a:t/>
            </a:r>
            <a:br>
              <a:rPr lang="es-MX" smtClean="0"/>
            </a:br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8775" y="1484313"/>
            <a:ext cx="8426450" cy="5040312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000" b="1" baseline="-25000" dirty="0">
                <a:solidFill>
                  <a:schemeClr val="tx1"/>
                </a:solidFill>
              </a:rPr>
              <a:t>8</a:t>
            </a:r>
            <a:r>
              <a:rPr lang="es-MX" sz="3000" b="1" dirty="0" smtClean="0">
                <a:solidFill>
                  <a:schemeClr val="tx1"/>
                </a:solidFill>
              </a:rPr>
              <a:t>O</a:t>
            </a:r>
            <a:r>
              <a:rPr lang="es-MX" sz="3000" b="1" baseline="30000" dirty="0" smtClean="0">
                <a:solidFill>
                  <a:schemeClr val="tx1"/>
                </a:solidFill>
              </a:rPr>
              <a:t> </a:t>
            </a:r>
            <a:r>
              <a:rPr lang="es-MX" sz="3000" dirty="0" smtClean="0">
                <a:solidFill>
                  <a:schemeClr val="tx1"/>
                </a:solidFill>
              </a:rPr>
              <a:t>  = </a:t>
            </a:r>
            <a:r>
              <a:rPr lang="es-MX" sz="3000" b="1" dirty="0" smtClean="0">
                <a:solidFill>
                  <a:srgbClr val="FF0000"/>
                </a:solidFill>
              </a:rPr>
              <a:t>1s</a:t>
            </a:r>
            <a:r>
              <a:rPr lang="es-MX" sz="30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3000" b="1" dirty="0" smtClean="0">
                <a:solidFill>
                  <a:srgbClr val="FF0000"/>
                </a:solidFill>
              </a:rPr>
              <a:t>2s</a:t>
            </a:r>
            <a:r>
              <a:rPr lang="es-MX" sz="30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3000" b="1" dirty="0" smtClean="0">
                <a:solidFill>
                  <a:srgbClr val="FF0000"/>
                </a:solidFill>
              </a:rPr>
              <a:t>2p</a:t>
            </a:r>
            <a:r>
              <a:rPr lang="es-MX" sz="3000" b="1" baseline="30000" dirty="0" smtClean="0">
                <a:solidFill>
                  <a:srgbClr val="FF0000"/>
                </a:solidFill>
              </a:rPr>
              <a:t>4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pic>
        <p:nvPicPr>
          <p:cNvPr id="23556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1627188"/>
            <a:ext cx="446405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5 CuadroTexto"/>
          <p:cNvSpPr txBox="1">
            <a:spLocks noChangeArrowheads="1"/>
          </p:cNvSpPr>
          <p:nvPr/>
        </p:nvSpPr>
        <p:spPr bwMode="auto">
          <a:xfrm>
            <a:off x="1287463" y="5761038"/>
            <a:ext cx="210343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# de electrones</a:t>
            </a:r>
          </a:p>
        </p:txBody>
      </p:sp>
      <p:sp>
        <p:nvSpPr>
          <p:cNvPr id="23558" name="6 CuadroTexto"/>
          <p:cNvSpPr txBox="1">
            <a:spLocks noChangeArrowheads="1"/>
          </p:cNvSpPr>
          <p:nvPr/>
        </p:nvSpPr>
        <p:spPr bwMode="auto">
          <a:xfrm>
            <a:off x="5795963" y="5534025"/>
            <a:ext cx="3348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/>
              <a:t>Total de e</a:t>
            </a:r>
            <a:r>
              <a:rPr lang="es-MX" sz="2400" baseline="30000">
                <a:sym typeface="Symbol" pitchFamily="18" charset="2"/>
              </a:rPr>
              <a:t> </a:t>
            </a:r>
            <a:r>
              <a:rPr lang="es-MX" sz="2400"/>
              <a:t>= 2 + 2 + 4 = </a:t>
            </a:r>
            <a:r>
              <a:rPr lang="es-MX" sz="2400" b="1">
                <a:solidFill>
                  <a:srgbClr val="FF0000"/>
                </a:solidFill>
              </a:rPr>
              <a:t>8</a:t>
            </a:r>
            <a:endParaRPr lang="es-MX" sz="2400" b="1" baseline="30000">
              <a:solidFill>
                <a:srgbClr val="FF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E6E4A-4FE4-4981-A54A-75DEBA8C7BF4}" type="slidenum">
              <a:rPr lang="es-MX"/>
              <a:pPr>
                <a:defRPr/>
              </a:pPr>
              <a:t>47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223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/>
            </a:r>
            <a:br>
              <a:rPr lang="es-MX" b="1" smtClean="0"/>
            </a:br>
            <a:r>
              <a:rPr lang="es-MX" b="1" smtClean="0"/>
              <a:t>Configuración electrónica del  cadmio 2+ (</a:t>
            </a:r>
            <a:r>
              <a:rPr lang="es-MX" b="1" baseline="-25000" smtClean="0"/>
              <a:t>48</a:t>
            </a:r>
            <a:r>
              <a:rPr lang="es-MX" b="1" smtClean="0"/>
              <a:t>Cd</a:t>
            </a:r>
            <a:r>
              <a:rPr lang="es-MX" b="1" baseline="30000" smtClean="0"/>
              <a:t>2+</a:t>
            </a:r>
            <a:r>
              <a:rPr lang="es-MX" b="1" smtClean="0"/>
              <a:t>)</a:t>
            </a:r>
            <a:r>
              <a:rPr lang="es-MX" smtClean="0"/>
              <a:t/>
            </a:r>
            <a:br>
              <a:rPr lang="es-MX" smtClean="0"/>
            </a:br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58775" y="1484313"/>
            <a:ext cx="8426450" cy="4872037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3000" b="1" baseline="-25000" dirty="0" smtClean="0">
                <a:solidFill>
                  <a:schemeClr val="tx1"/>
                </a:solidFill>
              </a:rPr>
              <a:t>48</a:t>
            </a:r>
            <a:r>
              <a:rPr lang="es-MX" sz="3000" b="1" dirty="0" smtClean="0">
                <a:solidFill>
                  <a:schemeClr val="tx1"/>
                </a:solidFill>
              </a:rPr>
              <a:t>Cd</a:t>
            </a:r>
            <a:r>
              <a:rPr lang="es-MX" sz="3000" b="1" baseline="30000" dirty="0" smtClean="0">
                <a:solidFill>
                  <a:schemeClr val="tx1"/>
                </a:solidFill>
              </a:rPr>
              <a:t>2+ </a:t>
            </a:r>
            <a:r>
              <a:rPr lang="es-MX" sz="3000" dirty="0" smtClean="0">
                <a:solidFill>
                  <a:schemeClr val="tx1"/>
                </a:solidFill>
              </a:rPr>
              <a:t>  = </a:t>
            </a:r>
            <a:r>
              <a:rPr lang="es-MX" sz="2800" b="1" dirty="0" smtClean="0">
                <a:solidFill>
                  <a:srgbClr val="FF0000"/>
                </a:solidFill>
              </a:rPr>
              <a:t>1s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>
                <a:solidFill>
                  <a:srgbClr val="FF0000"/>
                </a:solidFill>
              </a:rPr>
              <a:t>2s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>
                <a:solidFill>
                  <a:srgbClr val="FF0000"/>
                </a:solidFill>
              </a:rPr>
              <a:t>2p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6</a:t>
            </a:r>
            <a:r>
              <a:rPr lang="es-MX" sz="2800" b="1" dirty="0" smtClean="0">
                <a:solidFill>
                  <a:srgbClr val="FF0000"/>
                </a:solidFill>
              </a:rPr>
              <a:t>3s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>
                <a:solidFill>
                  <a:srgbClr val="FF0000"/>
                </a:solidFill>
              </a:rPr>
              <a:t>3p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6</a:t>
            </a:r>
            <a:r>
              <a:rPr lang="es-MX" sz="2800" b="1" dirty="0" smtClean="0">
                <a:solidFill>
                  <a:srgbClr val="FF0000"/>
                </a:solidFill>
              </a:rPr>
              <a:t>4s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2</a:t>
            </a:r>
            <a:r>
              <a:rPr lang="es-MX" sz="2800" b="1" dirty="0" smtClean="0">
                <a:solidFill>
                  <a:srgbClr val="FF0000"/>
                </a:solidFill>
              </a:rPr>
              <a:t>3d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10</a:t>
            </a:r>
            <a:r>
              <a:rPr lang="es-MX" sz="2800" b="1" dirty="0" smtClean="0">
                <a:solidFill>
                  <a:srgbClr val="FF0000"/>
                </a:solidFill>
              </a:rPr>
              <a:t>4p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6</a:t>
            </a:r>
            <a:r>
              <a:rPr lang="es-MX" sz="2800" b="1" dirty="0" smtClean="0">
                <a:solidFill>
                  <a:srgbClr val="FF0000"/>
                </a:solidFill>
              </a:rPr>
              <a:t>4d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10</a:t>
            </a:r>
            <a:r>
              <a:rPr lang="es-MX" sz="2800" b="1" dirty="0" smtClean="0">
                <a:solidFill>
                  <a:srgbClr val="FF0000"/>
                </a:solidFill>
              </a:rPr>
              <a:t>5s</a:t>
            </a:r>
            <a:r>
              <a:rPr lang="es-MX" sz="2800" b="1" baseline="30000" dirty="0" smtClean="0">
                <a:solidFill>
                  <a:srgbClr val="FF0000"/>
                </a:solidFill>
              </a:rPr>
              <a:t>0</a:t>
            </a:r>
            <a:endParaRPr lang="es-MX" sz="2800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sz="26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sp>
        <p:nvSpPr>
          <p:cNvPr id="24580" name="5 CuadroTexto"/>
          <p:cNvSpPr txBox="1">
            <a:spLocks noChangeArrowheads="1"/>
          </p:cNvSpPr>
          <p:nvPr/>
        </p:nvSpPr>
        <p:spPr bwMode="auto">
          <a:xfrm>
            <a:off x="100013" y="5321300"/>
            <a:ext cx="3627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400"/>
              <a:t># de electrones = 48-2  = 46</a:t>
            </a:r>
          </a:p>
        </p:txBody>
      </p:sp>
      <p:sp>
        <p:nvSpPr>
          <p:cNvPr id="24581" name="6 CuadroTexto"/>
          <p:cNvSpPr txBox="1">
            <a:spLocks noChangeArrowheads="1"/>
          </p:cNvSpPr>
          <p:nvPr/>
        </p:nvSpPr>
        <p:spPr bwMode="auto">
          <a:xfrm>
            <a:off x="1052513" y="6391275"/>
            <a:ext cx="7038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/>
              <a:t>Total de e</a:t>
            </a:r>
            <a:r>
              <a:rPr lang="es-MX" sz="2400" baseline="30000">
                <a:sym typeface="Symbol" pitchFamily="18" charset="2"/>
              </a:rPr>
              <a:t> </a:t>
            </a:r>
            <a:r>
              <a:rPr lang="es-MX" sz="2400"/>
              <a:t>= 2 + 2 + 6 + 2 + 6 + 2 + 10 + 6 + 10 = </a:t>
            </a:r>
            <a:r>
              <a:rPr lang="es-MX" sz="2400" b="1">
                <a:solidFill>
                  <a:srgbClr val="FF0000"/>
                </a:solidFill>
              </a:rPr>
              <a:t>46</a:t>
            </a:r>
            <a:endParaRPr lang="es-MX" sz="2400" b="1" baseline="30000">
              <a:solidFill>
                <a:srgbClr val="FF0000"/>
              </a:solidFill>
            </a:endParaRPr>
          </a:p>
        </p:txBody>
      </p:sp>
      <p:pic>
        <p:nvPicPr>
          <p:cNvPr id="24582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9850" y="1700213"/>
            <a:ext cx="3924300" cy="363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5AD65-585F-4FEC-871C-4A767B2485FF}" type="slidenum">
              <a:rPr lang="es-MX"/>
              <a:pPr>
                <a:defRPr/>
              </a:pPr>
              <a:t>48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b="1" smtClean="0"/>
              <a:t>Con las configuraciones electrónicas se identifican los bloques en la tabla periódica 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850" y="1196975"/>
            <a:ext cx="8496300" cy="1223963"/>
          </a:xfrm>
        </p:spPr>
        <p:txBody>
          <a:bodyPr rtlCol="0">
            <a:normAutofit fontScale="475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200" b="1" dirty="0" smtClean="0">
                <a:solidFill>
                  <a:schemeClr val="tx1"/>
                </a:solidFill>
              </a:rPr>
              <a:t>Las propiedades químicas de un elemento dependen mucho de dónde quedan los últimos electrones en la configuración electrónica.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sz="4200" b="1" dirty="0" smtClean="0">
                <a:solidFill>
                  <a:schemeClr val="tx1"/>
                </a:solidFill>
              </a:rPr>
              <a:t>Según </a:t>
            </a:r>
            <a:r>
              <a:rPr lang="es-MX" sz="4200" b="1" dirty="0">
                <a:solidFill>
                  <a:schemeClr val="tx1"/>
                </a:solidFill>
              </a:rPr>
              <a:t>el </a:t>
            </a:r>
            <a:r>
              <a:rPr lang="es-MX" sz="4200" b="1" dirty="0" smtClean="0">
                <a:solidFill>
                  <a:schemeClr val="tx1"/>
                </a:solidFill>
              </a:rPr>
              <a:t>«último </a:t>
            </a:r>
            <a:r>
              <a:rPr lang="es-MX" sz="4200" b="1" dirty="0">
                <a:solidFill>
                  <a:schemeClr val="tx1"/>
                </a:solidFill>
              </a:rPr>
              <a:t>nivel </a:t>
            </a:r>
            <a:r>
              <a:rPr lang="es-MX" sz="4200" b="1" dirty="0" smtClean="0">
                <a:solidFill>
                  <a:schemeClr val="tx1"/>
                </a:solidFill>
              </a:rPr>
              <a:t>electrónico ocupado» la tabla periódica se divide en bloques : </a:t>
            </a:r>
            <a:r>
              <a:rPr lang="es-MX" sz="4200" b="1" dirty="0" smtClean="0">
                <a:solidFill>
                  <a:srgbClr val="FFC000"/>
                </a:solidFill>
              </a:rPr>
              <a:t>bloque s</a:t>
            </a:r>
            <a:r>
              <a:rPr lang="es-MX" sz="4200" b="1" dirty="0" smtClean="0">
                <a:solidFill>
                  <a:schemeClr val="tx1"/>
                </a:solidFill>
              </a:rPr>
              <a:t>, </a:t>
            </a:r>
            <a:r>
              <a:rPr lang="es-MX" sz="4200" b="1" dirty="0" smtClean="0">
                <a:solidFill>
                  <a:srgbClr val="00FF00"/>
                </a:solidFill>
              </a:rPr>
              <a:t>bloque p</a:t>
            </a:r>
            <a:r>
              <a:rPr lang="es-MX" sz="4200" b="1" dirty="0" smtClean="0">
                <a:solidFill>
                  <a:schemeClr val="tx1"/>
                </a:solidFill>
              </a:rPr>
              <a:t>, </a:t>
            </a:r>
            <a:r>
              <a:rPr lang="es-MX" sz="4200" b="1" dirty="0" smtClean="0">
                <a:solidFill>
                  <a:srgbClr val="FF00FF"/>
                </a:solidFill>
              </a:rPr>
              <a:t>bloque d</a:t>
            </a:r>
            <a:r>
              <a:rPr lang="es-MX" sz="4200" b="1" dirty="0" smtClean="0">
                <a:solidFill>
                  <a:schemeClr val="tx1"/>
                </a:solidFill>
              </a:rPr>
              <a:t> y </a:t>
            </a:r>
            <a:r>
              <a:rPr lang="es-MX" sz="4200" b="1" dirty="0" smtClean="0">
                <a:solidFill>
                  <a:srgbClr val="FF0000"/>
                </a:solidFill>
              </a:rPr>
              <a:t>bloque f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25604" name="3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562225"/>
            <a:ext cx="6337300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4 Imag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6307138"/>
            <a:ext cx="542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9C41-63E8-49F9-9E60-79984E8B32A2}" type="slidenum">
              <a:rPr lang="es-MX"/>
              <a:pPr>
                <a:defRPr/>
              </a:pPr>
              <a:t>49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s-PR" sz="4000" b="1" smtClean="0"/>
              <a:t>Las soluciones de la ecuación de onda de Schr</a:t>
            </a:r>
            <a:r>
              <a:rPr lang="en-US" sz="4000" b="1" smtClean="0">
                <a:cs typeface="Arial" charset="0"/>
              </a:rPr>
              <a:t>ödinger …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05038"/>
            <a:ext cx="8424862" cy="442595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800" b="1" smtClean="0"/>
              <a:t>… describen los estados de energía posibles para los electrones de un átomo.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PR" sz="2800" b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800" b="1" smtClean="0"/>
              <a:t>… se describen mediante un conjunto de tres números cuánticos.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PR" sz="2800" b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800" b="1" smtClean="0"/>
              <a:t>… indican las formas y distribuciones de probabilidad estadística de los electrones.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PR" sz="2800" b="1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es-PR" sz="2800" b="1" smtClean="0"/>
              <a:t>… permiten deducir los orbitales atómicos.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s-PR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ctrTitle"/>
          </p:nvPr>
        </p:nvSpPr>
        <p:spPr>
          <a:xfrm>
            <a:off x="231775" y="333375"/>
            <a:ext cx="8732838" cy="9350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sz="3200" b="1" smtClean="0"/>
              <a:t>Configuraciones  electrónicas de los gases nobles</a:t>
            </a:r>
            <a:r>
              <a:rPr lang="es-MX" sz="3200" smtClean="0"/>
              <a:t/>
            </a:r>
            <a:br>
              <a:rPr lang="es-MX" sz="3200" smtClean="0"/>
            </a:br>
            <a:r>
              <a:rPr lang="es-MX" sz="3200" b="1" smtClean="0"/>
              <a:t>Grupo 18: He, Ne, Ar, Kr, Xe, Rn</a:t>
            </a:r>
            <a:endParaRPr lang="es-MX" sz="3200" smtClean="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" y="1524000"/>
            <a:ext cx="3492500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1341438"/>
            <a:ext cx="5435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2F0E5-B3CD-4077-AAED-E4714F0C585E}" type="slidenum">
              <a:rPr lang="es-MX"/>
              <a:pPr>
                <a:defRPr/>
              </a:pPr>
              <a:t>50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1079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>Configuraciones electrónicas con kernell</a:t>
            </a:r>
            <a:endParaRPr lang="es-MX" smtClean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850" y="1773238"/>
            <a:ext cx="8496300" cy="4895850"/>
          </a:xfrm>
        </p:spPr>
        <p:txBody>
          <a:bodyPr rtlCol="0">
            <a:normAutofit fontScale="70000" lnSpcReduction="20000"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1"/>
                </a:solidFill>
              </a:rPr>
              <a:t>Para simplificar una configuración electrónica se puede utilizar la notaciones </a:t>
            </a:r>
            <a:r>
              <a:rPr lang="es-MX" dirty="0" err="1" smtClean="0">
                <a:solidFill>
                  <a:schemeClr val="tx1"/>
                </a:solidFill>
              </a:rPr>
              <a:t>kernell</a:t>
            </a:r>
            <a:r>
              <a:rPr lang="es-MX" dirty="0" smtClean="0">
                <a:solidFill>
                  <a:schemeClr val="tx1"/>
                </a:solidFill>
              </a:rPr>
              <a:t> de los gases nobles y partir del gas noble cuyo número de electrones sea inmediato inferior al del átomo que va a representar.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1"/>
                </a:solidFill>
              </a:rPr>
              <a:t> </a:t>
            </a:r>
            <a:endParaRPr lang="es-MX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dirty="0" smtClean="0">
                <a:solidFill>
                  <a:schemeClr val="tx1"/>
                </a:solidFill>
              </a:rPr>
              <a:t>Por lo tanto tomando en cuenta esto; debemos tener presente la terminación de las configuraciones electrónicas de los gases nobles.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MX" b="1" dirty="0" smtClean="0">
                <a:solidFill>
                  <a:schemeClr val="tx1"/>
                </a:solidFill>
              </a:rPr>
              <a:t> </a:t>
            </a:r>
            <a:endParaRPr lang="es-MX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baseline="30000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baseline="30000" dirty="0" smtClean="0">
                <a:solidFill>
                  <a:schemeClr val="tx1"/>
                </a:solidFill>
              </a:rPr>
              <a:t> </a:t>
            </a:r>
            <a:r>
              <a:rPr lang="es-MX" dirty="0" smtClean="0">
                <a:solidFill>
                  <a:schemeClr val="tx1"/>
                </a:solidFill>
              </a:rPr>
              <a:t>Para representar las configuraciones electrónicas de </a:t>
            </a:r>
            <a:r>
              <a:rPr lang="es-MX" dirty="0" err="1" smtClean="0">
                <a:solidFill>
                  <a:schemeClr val="tx1"/>
                </a:solidFill>
              </a:rPr>
              <a:t>kernell</a:t>
            </a:r>
            <a:r>
              <a:rPr lang="es-MX" dirty="0" smtClean="0">
                <a:solidFill>
                  <a:schemeClr val="tx1"/>
                </a:solidFill>
              </a:rPr>
              <a:t> de los elementos químicos periodo dos </a:t>
            </a:r>
            <a:r>
              <a:rPr lang="es-MX" b="1" dirty="0" smtClean="0">
                <a:solidFill>
                  <a:schemeClr val="tx1"/>
                </a:solidFill>
              </a:rPr>
              <a:t>(renglón dos)</a:t>
            </a:r>
            <a:r>
              <a:rPr lang="es-MX" dirty="0" smtClean="0">
                <a:solidFill>
                  <a:schemeClr val="tx1"/>
                </a:solidFill>
              </a:rPr>
              <a:t> se utiliza el gas noble del periodo uno </a:t>
            </a:r>
            <a:r>
              <a:rPr lang="es-MX" b="1" dirty="0" smtClean="0">
                <a:solidFill>
                  <a:schemeClr val="tx1"/>
                </a:solidFill>
              </a:rPr>
              <a:t>(renglón uno).</a:t>
            </a:r>
            <a:endParaRPr lang="es-MX" dirty="0" smtClean="0">
              <a:solidFill>
                <a:schemeClr val="tx1"/>
              </a:solidFill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MX" dirty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 cstate="print"/>
          <a:srcRect b="6485"/>
          <a:stretch>
            <a:fillRect/>
          </a:stretch>
        </p:blipFill>
        <p:spPr bwMode="auto">
          <a:xfrm>
            <a:off x="2259013" y="3644900"/>
            <a:ext cx="466566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F3EEA1-7931-4624-946E-8413EE596EE1}" type="slidenum">
              <a:rPr lang="es-MX"/>
              <a:pPr>
                <a:defRPr/>
              </a:pPr>
              <a:t>51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3988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>Ejemplo 1.- Configuración kernell del carbono:</a:t>
            </a:r>
            <a:r>
              <a:rPr lang="es-MX" smtClean="0"/>
              <a:t> </a:t>
            </a:r>
          </a:p>
        </p:txBody>
      </p:sp>
      <p:sp>
        <p:nvSpPr>
          <p:cNvPr id="28675" name="4 CuadroTexto"/>
          <p:cNvSpPr txBox="1">
            <a:spLocks noChangeArrowheads="1"/>
          </p:cNvSpPr>
          <p:nvPr/>
        </p:nvSpPr>
        <p:spPr bwMode="auto">
          <a:xfrm>
            <a:off x="2279650" y="2060575"/>
            <a:ext cx="458470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800" b="1" baseline="-25000"/>
              <a:t>6</a:t>
            </a:r>
            <a:r>
              <a:rPr lang="es-MX" sz="4800" b="1"/>
              <a:t>C</a:t>
            </a:r>
            <a:r>
              <a:rPr lang="es-MX" sz="4800" b="1" baseline="30000"/>
              <a:t> </a:t>
            </a:r>
            <a:r>
              <a:rPr lang="es-MX" sz="4800"/>
              <a:t>  = </a:t>
            </a:r>
            <a:r>
              <a:rPr lang="es-MX" sz="4800" b="1">
                <a:solidFill>
                  <a:srgbClr val="FF0000"/>
                </a:solidFill>
              </a:rPr>
              <a:t>1s</a:t>
            </a:r>
            <a:r>
              <a:rPr lang="es-MX" sz="4800" b="1" baseline="30000">
                <a:solidFill>
                  <a:srgbClr val="FF0000"/>
                </a:solidFill>
              </a:rPr>
              <a:t>2</a:t>
            </a:r>
            <a:r>
              <a:rPr lang="es-MX" sz="4800" b="1">
                <a:solidFill>
                  <a:srgbClr val="FF0000"/>
                </a:solidFill>
              </a:rPr>
              <a:t>2s</a:t>
            </a:r>
            <a:r>
              <a:rPr lang="es-MX" sz="4800" b="1" baseline="30000">
                <a:solidFill>
                  <a:srgbClr val="FF0000"/>
                </a:solidFill>
              </a:rPr>
              <a:t>2</a:t>
            </a:r>
            <a:r>
              <a:rPr lang="es-MX" sz="4800" b="1">
                <a:solidFill>
                  <a:srgbClr val="FF0000"/>
                </a:solidFill>
              </a:rPr>
              <a:t>2p</a:t>
            </a:r>
            <a:r>
              <a:rPr lang="es-MX" sz="4800" b="1" baseline="30000">
                <a:solidFill>
                  <a:srgbClr val="FF0000"/>
                </a:solidFill>
              </a:rPr>
              <a:t>4</a:t>
            </a:r>
            <a:endParaRPr lang="es-MX" sz="4800" b="1">
              <a:solidFill>
                <a:srgbClr val="FF0000"/>
              </a:solidFill>
            </a:endParaRPr>
          </a:p>
          <a:p>
            <a:endParaRPr lang="es-MX" sz="4800"/>
          </a:p>
          <a:p>
            <a:r>
              <a:rPr lang="es-MX" sz="4800" b="1" baseline="-25000">
                <a:solidFill>
                  <a:srgbClr val="0070C0"/>
                </a:solidFill>
              </a:rPr>
              <a:t>2</a:t>
            </a:r>
            <a:r>
              <a:rPr lang="es-MX" sz="4800" b="1">
                <a:solidFill>
                  <a:srgbClr val="0070C0"/>
                </a:solidFill>
              </a:rPr>
              <a:t>He</a:t>
            </a:r>
            <a:r>
              <a:rPr lang="es-MX" sz="4800"/>
              <a:t> =</a:t>
            </a:r>
            <a:r>
              <a:rPr lang="es-MX" sz="4800" b="1">
                <a:solidFill>
                  <a:srgbClr val="FF0000"/>
                </a:solidFill>
              </a:rPr>
              <a:t>1s</a:t>
            </a:r>
            <a:r>
              <a:rPr lang="es-MX" sz="4800" b="1" baseline="30000">
                <a:solidFill>
                  <a:srgbClr val="FF0000"/>
                </a:solidFill>
              </a:rPr>
              <a:t>2</a:t>
            </a:r>
            <a:endParaRPr lang="es-MX" sz="4800" b="1">
              <a:solidFill>
                <a:srgbClr val="FF0000"/>
              </a:solidFill>
            </a:endParaRPr>
          </a:p>
          <a:p>
            <a:endParaRPr lang="es-MX" sz="4800" b="1">
              <a:solidFill>
                <a:srgbClr val="FF0000"/>
              </a:solidFill>
            </a:endParaRPr>
          </a:p>
          <a:p>
            <a:r>
              <a:rPr lang="es-MX" sz="4800" b="1" baseline="-25000"/>
              <a:t>6</a:t>
            </a:r>
            <a:r>
              <a:rPr lang="es-MX" sz="4800" b="1"/>
              <a:t>C</a:t>
            </a:r>
            <a:r>
              <a:rPr lang="es-MX" sz="4800" b="1" baseline="30000"/>
              <a:t> </a:t>
            </a:r>
            <a:r>
              <a:rPr lang="es-MX" sz="4800"/>
              <a:t>  = [</a:t>
            </a:r>
            <a:r>
              <a:rPr lang="es-MX" sz="4800" b="1" baseline="-25000">
                <a:solidFill>
                  <a:srgbClr val="0070C0"/>
                </a:solidFill>
              </a:rPr>
              <a:t>2</a:t>
            </a:r>
            <a:r>
              <a:rPr lang="es-MX" sz="4800" b="1">
                <a:solidFill>
                  <a:srgbClr val="0070C0"/>
                </a:solidFill>
              </a:rPr>
              <a:t>He</a:t>
            </a:r>
            <a:r>
              <a:rPr lang="es-MX" sz="4800"/>
              <a:t>]</a:t>
            </a:r>
            <a:r>
              <a:rPr lang="es-MX" sz="4800" b="1">
                <a:solidFill>
                  <a:srgbClr val="FF0000"/>
                </a:solidFill>
              </a:rPr>
              <a:t> 2s</a:t>
            </a:r>
            <a:r>
              <a:rPr lang="es-MX" sz="4800" b="1" baseline="30000">
                <a:solidFill>
                  <a:srgbClr val="FF0000"/>
                </a:solidFill>
              </a:rPr>
              <a:t>2</a:t>
            </a:r>
            <a:r>
              <a:rPr lang="es-MX" sz="4800" b="1">
                <a:solidFill>
                  <a:srgbClr val="FF0000"/>
                </a:solidFill>
              </a:rPr>
              <a:t>2p</a:t>
            </a:r>
            <a:r>
              <a:rPr lang="es-MX" sz="4800" b="1" baseline="30000">
                <a:solidFill>
                  <a:srgbClr val="FF0000"/>
                </a:solidFill>
              </a:rPr>
              <a:t>4</a:t>
            </a:r>
            <a:endParaRPr lang="es-MX" sz="4800" b="1">
              <a:solidFill>
                <a:srgbClr val="FF0000"/>
              </a:solidFill>
            </a:endParaRPr>
          </a:p>
          <a:p>
            <a:endParaRPr lang="es-MX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BB84D8-7DC7-4EC7-8D46-42820AA67586}" type="slidenum">
              <a:rPr lang="es-MX"/>
              <a:pPr>
                <a:defRPr/>
              </a:pPr>
              <a:t>52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ctrTitle"/>
          </p:nvPr>
        </p:nvSpPr>
        <p:spPr>
          <a:xfrm>
            <a:off x="755650" y="404813"/>
            <a:ext cx="7773988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>Ejemplo 2.- Configuración kernell de la plata:</a:t>
            </a:r>
            <a:r>
              <a:rPr lang="es-MX" smtClean="0"/>
              <a:t> </a:t>
            </a:r>
          </a:p>
        </p:txBody>
      </p:sp>
      <p:sp>
        <p:nvSpPr>
          <p:cNvPr id="29699" name="4 CuadroTexto"/>
          <p:cNvSpPr txBox="1">
            <a:spLocks noChangeArrowheads="1"/>
          </p:cNvSpPr>
          <p:nvPr/>
        </p:nvSpPr>
        <p:spPr bwMode="auto">
          <a:xfrm>
            <a:off x="107950" y="2060575"/>
            <a:ext cx="903605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4000" b="1" baseline="-25000"/>
              <a:t>47</a:t>
            </a:r>
            <a:r>
              <a:rPr lang="es-MX" sz="4000" b="1"/>
              <a:t>Ag</a:t>
            </a:r>
            <a:r>
              <a:rPr lang="es-MX" sz="4000" b="1" baseline="30000"/>
              <a:t> </a:t>
            </a:r>
            <a:r>
              <a:rPr lang="es-MX" sz="4000"/>
              <a:t> = </a:t>
            </a:r>
            <a:r>
              <a:rPr lang="es-MX" sz="4000" b="1">
                <a:solidFill>
                  <a:srgbClr val="FF0000"/>
                </a:solidFill>
              </a:rPr>
              <a:t>1s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2s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2p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r>
              <a:rPr lang="es-MX" sz="4000" b="1">
                <a:solidFill>
                  <a:srgbClr val="FF0000"/>
                </a:solidFill>
              </a:rPr>
              <a:t>3s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3p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r>
              <a:rPr lang="es-MX" sz="4000" b="1">
                <a:solidFill>
                  <a:srgbClr val="FF0000"/>
                </a:solidFill>
              </a:rPr>
              <a:t>4s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3d</a:t>
            </a:r>
            <a:r>
              <a:rPr lang="es-MX" sz="4000" b="1" baseline="30000">
                <a:solidFill>
                  <a:srgbClr val="FF0000"/>
                </a:solidFill>
              </a:rPr>
              <a:t>10</a:t>
            </a:r>
            <a:r>
              <a:rPr lang="es-MX" sz="4000" b="1">
                <a:solidFill>
                  <a:srgbClr val="FF0000"/>
                </a:solidFill>
              </a:rPr>
              <a:t>4p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r>
              <a:rPr lang="es-MX" sz="4000" b="1">
                <a:solidFill>
                  <a:srgbClr val="FF0000"/>
                </a:solidFill>
              </a:rPr>
              <a:t>5s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4d</a:t>
            </a:r>
            <a:r>
              <a:rPr lang="es-MX" sz="4000" b="1" baseline="30000">
                <a:solidFill>
                  <a:srgbClr val="FF0000"/>
                </a:solidFill>
              </a:rPr>
              <a:t>9 </a:t>
            </a:r>
          </a:p>
          <a:p>
            <a:endParaRPr lang="es-MX" sz="4000"/>
          </a:p>
          <a:p>
            <a:r>
              <a:rPr lang="es-MX" sz="4000" b="1" baseline="-25000">
                <a:solidFill>
                  <a:srgbClr val="0070C0"/>
                </a:solidFill>
              </a:rPr>
              <a:t>36</a:t>
            </a:r>
            <a:r>
              <a:rPr lang="es-MX" sz="4000" b="1">
                <a:solidFill>
                  <a:srgbClr val="0070C0"/>
                </a:solidFill>
              </a:rPr>
              <a:t>Kr</a:t>
            </a:r>
            <a:r>
              <a:rPr lang="es-MX" sz="4000"/>
              <a:t> = </a:t>
            </a:r>
            <a:r>
              <a:rPr lang="es-MX" sz="4000" b="1">
                <a:solidFill>
                  <a:srgbClr val="FF0000"/>
                </a:solidFill>
              </a:rPr>
              <a:t>1s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2s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2p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r>
              <a:rPr lang="es-MX" sz="4000" b="1">
                <a:solidFill>
                  <a:srgbClr val="FF0000"/>
                </a:solidFill>
              </a:rPr>
              <a:t>3s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3p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r>
              <a:rPr lang="es-MX" sz="4000" b="1">
                <a:solidFill>
                  <a:srgbClr val="FF0000"/>
                </a:solidFill>
              </a:rPr>
              <a:t>4s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3d</a:t>
            </a:r>
            <a:r>
              <a:rPr lang="es-MX" sz="4000" b="1" baseline="30000">
                <a:solidFill>
                  <a:srgbClr val="FF0000"/>
                </a:solidFill>
              </a:rPr>
              <a:t>10</a:t>
            </a:r>
            <a:r>
              <a:rPr lang="es-MX" sz="4000" b="1">
                <a:solidFill>
                  <a:srgbClr val="FF0000"/>
                </a:solidFill>
              </a:rPr>
              <a:t>4p</a:t>
            </a:r>
            <a:r>
              <a:rPr lang="es-MX" sz="4000" b="1" baseline="30000">
                <a:solidFill>
                  <a:srgbClr val="FF0000"/>
                </a:solidFill>
              </a:rPr>
              <a:t>6</a:t>
            </a:r>
            <a:endParaRPr lang="es-MX" sz="4000" b="1">
              <a:solidFill>
                <a:srgbClr val="FF0000"/>
              </a:solidFill>
            </a:endParaRPr>
          </a:p>
          <a:p>
            <a:endParaRPr lang="es-MX" sz="4000" b="1">
              <a:solidFill>
                <a:srgbClr val="FF0000"/>
              </a:solidFill>
            </a:endParaRPr>
          </a:p>
          <a:p>
            <a:r>
              <a:rPr lang="es-MX" sz="4000" b="1" baseline="-25000"/>
              <a:t>47</a:t>
            </a:r>
            <a:r>
              <a:rPr lang="es-MX" sz="4000" b="1"/>
              <a:t>Ag</a:t>
            </a:r>
            <a:r>
              <a:rPr lang="es-MX" sz="4000"/>
              <a:t> = [</a:t>
            </a:r>
            <a:r>
              <a:rPr lang="es-MX" sz="4000" b="1" baseline="-25000">
                <a:solidFill>
                  <a:srgbClr val="0070C0"/>
                </a:solidFill>
              </a:rPr>
              <a:t>36</a:t>
            </a:r>
            <a:r>
              <a:rPr lang="es-MX" sz="4000" b="1">
                <a:solidFill>
                  <a:srgbClr val="0070C0"/>
                </a:solidFill>
              </a:rPr>
              <a:t>Kr</a:t>
            </a:r>
            <a:r>
              <a:rPr lang="es-MX" sz="4000"/>
              <a:t>]</a:t>
            </a:r>
            <a:r>
              <a:rPr lang="es-MX" sz="4000" b="1">
                <a:solidFill>
                  <a:srgbClr val="FF0000"/>
                </a:solidFill>
              </a:rPr>
              <a:t> 5s</a:t>
            </a:r>
            <a:r>
              <a:rPr lang="es-MX" sz="4000" b="1" baseline="30000">
                <a:solidFill>
                  <a:srgbClr val="FF0000"/>
                </a:solidFill>
              </a:rPr>
              <a:t>2</a:t>
            </a:r>
            <a:r>
              <a:rPr lang="es-MX" sz="4000" b="1">
                <a:solidFill>
                  <a:srgbClr val="FF0000"/>
                </a:solidFill>
              </a:rPr>
              <a:t>4d</a:t>
            </a:r>
            <a:r>
              <a:rPr lang="es-MX" sz="4000" b="1" baseline="30000">
                <a:solidFill>
                  <a:srgbClr val="FF0000"/>
                </a:solidFill>
              </a:rPr>
              <a:t>9</a:t>
            </a:r>
            <a:endParaRPr lang="es-MX" sz="400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F72BC-E097-452E-A7E1-9E0A36DC53D8}" type="slidenum">
              <a:rPr lang="es-MX"/>
              <a:pPr>
                <a:defRPr/>
              </a:pPr>
              <a:t>53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ctrTitle"/>
          </p:nvPr>
        </p:nvSpPr>
        <p:spPr>
          <a:xfrm>
            <a:off x="684213" y="476250"/>
            <a:ext cx="7772400" cy="11525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dirty="0" smtClean="0"/>
              <a:t>Diagramas energéticos o configuraciones gráficas</a:t>
            </a:r>
            <a:endParaRPr lang="es-MX" dirty="0" smtClean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44675"/>
            <a:ext cx="81788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E446C-3816-4216-B73C-DD0DD28AF64F}" type="slidenum">
              <a:rPr lang="es-MX"/>
              <a:pPr>
                <a:defRPr/>
              </a:pPr>
              <a:t>54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7772400" cy="5032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MX" b="1" smtClean="0"/>
              <a:t>Principios energéticos 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 b="69305"/>
          <a:stretch>
            <a:fillRect/>
          </a:stretch>
        </p:blipFill>
        <p:spPr bwMode="auto">
          <a:xfrm>
            <a:off x="74613" y="1484785"/>
            <a:ext cx="899477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57BC49-8581-4A97-BB4E-E2B2AB78F3D5}" type="slidenum">
              <a:rPr lang="es-MX"/>
              <a:pPr>
                <a:defRPr/>
              </a:pPr>
              <a:t>55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/>
          <p:cNvSpPr>
            <a:spLocks noGrp="1"/>
          </p:cNvSpPr>
          <p:nvPr>
            <p:ph type="ctrTitle"/>
          </p:nvPr>
        </p:nvSpPr>
        <p:spPr>
          <a:xfrm>
            <a:off x="698500" y="188913"/>
            <a:ext cx="7772400" cy="431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b="1" smtClean="0"/>
              <a:t>Electrón diferencial</a:t>
            </a:r>
            <a:endParaRPr lang="es-MX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 l="4684" t="2126" r="2913" b="2666"/>
          <a:stretch>
            <a:fillRect/>
          </a:stretch>
        </p:blipFill>
        <p:spPr bwMode="auto">
          <a:xfrm>
            <a:off x="188913" y="836613"/>
            <a:ext cx="87915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44621-2BA8-4BF2-87A6-9C2603CD3509}" type="slidenum">
              <a:rPr lang="es-MX"/>
              <a:pPr>
                <a:defRPr/>
              </a:pPr>
              <a:t>56</a:t>
            </a:fld>
            <a:endParaRPr lang="es-MX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400" b="1" dirty="0" smtClean="0">
                <a:latin typeface="+mj-lt"/>
                <a:cs typeface="+mn-cs"/>
              </a:rPr>
              <a:t>Ejercicios</a:t>
            </a:r>
            <a:endParaRPr lang="es-ES" sz="4400" b="1" i="1" dirty="0">
              <a:latin typeface="+mj-lt"/>
              <a:cs typeface="+mn-cs"/>
            </a:endParaRPr>
          </a:p>
        </p:txBody>
      </p:sp>
      <p:sp>
        <p:nvSpPr>
          <p:cNvPr id="1028" name="1 CuadroTexto"/>
          <p:cNvSpPr txBox="1">
            <a:spLocks noChangeArrowheads="1"/>
          </p:cNvSpPr>
          <p:nvPr/>
        </p:nvSpPr>
        <p:spPr bwMode="auto">
          <a:xfrm>
            <a:off x="179388" y="1101725"/>
            <a:ext cx="87852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400" dirty="0"/>
              <a:t>1.- Describa los 4 números cuánticos para el electrón </a:t>
            </a:r>
            <a:r>
              <a:rPr lang="es-MX" sz="2400" dirty="0" smtClean="0"/>
              <a:t>5</a:t>
            </a:r>
            <a:r>
              <a:rPr lang="es-MX" sz="2400" i="1" dirty="0" smtClean="0"/>
              <a:t>d</a:t>
            </a:r>
            <a:r>
              <a:rPr lang="es-MX" sz="2400" baseline="30000" dirty="0" smtClean="0"/>
              <a:t>1</a:t>
            </a:r>
            <a:endParaRPr lang="es-MX" sz="2400" baseline="30000" dirty="0"/>
          </a:p>
          <a:p>
            <a:endParaRPr lang="es-MX" sz="2400" dirty="0"/>
          </a:p>
          <a:p>
            <a:r>
              <a:rPr lang="es-MX" sz="2400" dirty="0"/>
              <a:t>2.- Determine el número de orbitales </a:t>
            </a:r>
            <a:r>
              <a:rPr lang="es-MX" sz="2400" i="1" dirty="0"/>
              <a:t>d</a:t>
            </a:r>
            <a:r>
              <a:rPr lang="es-MX" sz="2400" dirty="0"/>
              <a:t> ocupados en el </a:t>
            </a:r>
            <a:r>
              <a:rPr lang="es-MX" sz="2400" dirty="0" smtClean="0"/>
              <a:t>Ru </a:t>
            </a:r>
            <a:r>
              <a:rPr lang="es-MX" sz="2400" dirty="0"/>
              <a:t>y </a:t>
            </a:r>
            <a:r>
              <a:rPr lang="es-MX" sz="2400" dirty="0" smtClean="0"/>
              <a:t>Ru</a:t>
            </a:r>
            <a:endParaRPr lang="es-MX" sz="2400" baseline="30000" dirty="0"/>
          </a:p>
          <a:p>
            <a:endParaRPr lang="es-MX" sz="2400" dirty="0"/>
          </a:p>
          <a:p>
            <a:r>
              <a:rPr lang="es-MX" sz="2400" dirty="0"/>
              <a:t>3.- Determine al catión divalente y el número de electrones totales, si éste presenta la configuración electrónica siguiente: 1s</a:t>
            </a:r>
            <a:r>
              <a:rPr lang="es-MX" sz="2400" baseline="30000" dirty="0"/>
              <a:t>2</a:t>
            </a:r>
            <a:r>
              <a:rPr lang="es-MX" sz="2400" dirty="0"/>
              <a:t>, 2s</a:t>
            </a:r>
            <a:r>
              <a:rPr lang="es-MX" sz="2400" baseline="30000" dirty="0"/>
              <a:t>2</a:t>
            </a:r>
            <a:r>
              <a:rPr lang="es-MX" sz="2400" dirty="0"/>
              <a:t>, 2p</a:t>
            </a:r>
            <a:r>
              <a:rPr lang="es-MX" sz="2400" baseline="30000" dirty="0"/>
              <a:t>6</a:t>
            </a:r>
            <a:r>
              <a:rPr lang="es-MX" sz="2400" dirty="0"/>
              <a:t>, 3s</a:t>
            </a:r>
            <a:r>
              <a:rPr lang="es-MX" sz="2400" baseline="30000" dirty="0"/>
              <a:t>2</a:t>
            </a:r>
            <a:r>
              <a:rPr lang="es-MX" sz="2400" dirty="0"/>
              <a:t>, 3p</a:t>
            </a:r>
            <a:r>
              <a:rPr lang="es-MX" sz="2400" baseline="30000" dirty="0"/>
              <a:t>6</a:t>
            </a:r>
            <a:r>
              <a:rPr lang="es-MX" sz="2400" dirty="0"/>
              <a:t>, 4s</a:t>
            </a:r>
            <a:r>
              <a:rPr lang="es-MX" sz="2400" baseline="30000" dirty="0"/>
              <a:t>2</a:t>
            </a:r>
            <a:r>
              <a:rPr lang="es-MX" sz="2400" dirty="0"/>
              <a:t>, 3d</a:t>
            </a:r>
            <a:r>
              <a:rPr lang="es-MX" sz="2400" baseline="30000" dirty="0"/>
              <a:t>10</a:t>
            </a:r>
            <a:r>
              <a:rPr lang="es-MX" sz="2400" dirty="0"/>
              <a:t>, 4p</a:t>
            </a:r>
            <a:r>
              <a:rPr lang="es-MX" sz="2400" baseline="30000" dirty="0"/>
              <a:t>6</a:t>
            </a:r>
            <a:r>
              <a:rPr lang="es-MX" sz="2400" dirty="0"/>
              <a:t>, 5s</a:t>
            </a:r>
            <a:r>
              <a:rPr lang="es-MX" sz="2400" baseline="30000" dirty="0"/>
              <a:t>2</a:t>
            </a:r>
            <a:r>
              <a:rPr lang="es-MX" sz="2400" dirty="0"/>
              <a:t>, 4d</a:t>
            </a:r>
            <a:r>
              <a:rPr lang="es-MX" sz="2400" baseline="30000" dirty="0"/>
              <a:t>10</a:t>
            </a:r>
            <a:r>
              <a:rPr lang="es-MX" sz="2400" dirty="0"/>
              <a:t> </a:t>
            </a:r>
          </a:p>
          <a:p>
            <a:endParaRPr lang="es-MX" sz="2400" dirty="0"/>
          </a:p>
          <a:p>
            <a:r>
              <a:rPr lang="es-MX" sz="2400" dirty="0"/>
              <a:t>4.- Calcule el número total de orbitales </a:t>
            </a:r>
            <a:r>
              <a:rPr lang="es-MX" sz="2400" i="1" dirty="0"/>
              <a:t>p</a:t>
            </a:r>
            <a:r>
              <a:rPr lang="es-MX" sz="2400" dirty="0"/>
              <a:t> que contiene la configuración electrónica del polonio, </a:t>
            </a:r>
          </a:p>
          <a:p>
            <a:endParaRPr lang="es-MX" sz="2400" dirty="0"/>
          </a:p>
          <a:p>
            <a:r>
              <a:rPr lang="es-MX" sz="2400" dirty="0"/>
              <a:t>5.- Calcule el número total de orbitales ocupados cuyo valor de n=4 y determine el total de electrones contenidos en ellos, para la especie Eu</a:t>
            </a:r>
            <a:r>
              <a:rPr lang="es-MX" sz="2400" baseline="30000" dirty="0"/>
              <a:t>3+ </a:t>
            </a:r>
            <a:r>
              <a:rPr lang="es-MX" sz="2400" dirty="0"/>
              <a:t>(Z=63).</a:t>
            </a:r>
            <a:endParaRPr lang="es-MX" dirty="0"/>
          </a:p>
        </p:txBody>
      </p:sp>
      <p:graphicFrame>
        <p:nvGraphicFramePr>
          <p:cNvPr id="1026" name="2 Objeto"/>
          <p:cNvGraphicFramePr>
            <a:graphicFrameLocks noChangeAspect="1"/>
          </p:cNvGraphicFramePr>
          <p:nvPr/>
        </p:nvGraphicFramePr>
        <p:xfrm>
          <a:off x="4932363" y="4376738"/>
          <a:ext cx="647700" cy="492125"/>
        </p:xfrm>
        <a:graphic>
          <a:graphicData uri="http://schemas.openxmlformats.org/presentationml/2006/ole">
            <p:oleObj spid="_x0000_s2050" name="Ecuación" r:id="rId4" imgW="317225" imgH="241091" progId="Equation.3">
              <p:embed/>
            </p:oleObj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B4463-85D9-4B8A-A7E2-207039E81DFA}" type="slidenum">
              <a:rPr lang="es-MX"/>
              <a:pPr>
                <a:defRPr/>
              </a:pPr>
              <a:t>57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dirty="0" err="1" smtClean="0"/>
              <a:t>Referencias</a:t>
            </a:r>
            <a:endParaRPr lang="en-US" dirty="0" smtClean="0"/>
          </a:p>
        </p:txBody>
      </p:sp>
      <p:sp>
        <p:nvSpPr>
          <p:cNvPr id="41987" name="Rectangle 2"/>
          <p:cNvSpPr>
            <a:spLocks noChangeArrowheads="1"/>
          </p:cNvSpPr>
          <p:nvPr/>
        </p:nvSpPr>
        <p:spPr bwMode="auto">
          <a:xfrm>
            <a:off x="642910" y="1281089"/>
            <a:ext cx="8286808" cy="704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s-PR" sz="1600" dirty="0"/>
              <a:t>Brown, T.L., </a:t>
            </a:r>
            <a:r>
              <a:rPr lang="es-PR" sz="1600" dirty="0" err="1"/>
              <a:t>LeMay</a:t>
            </a:r>
            <a:r>
              <a:rPr lang="es-PR" sz="1600" dirty="0"/>
              <a:t>, H.E., </a:t>
            </a:r>
            <a:r>
              <a:rPr lang="es-PR" sz="1600" dirty="0" err="1"/>
              <a:t>Bursten</a:t>
            </a:r>
            <a:r>
              <a:rPr lang="es-PR" sz="1600" dirty="0"/>
              <a:t>, B.E. &amp; Murphy, C.J. (2009). </a:t>
            </a:r>
            <a:r>
              <a:rPr lang="es-PR" sz="1600" dirty="0" err="1"/>
              <a:t>Chemistry</a:t>
            </a:r>
            <a:r>
              <a:rPr lang="es-PR" sz="1600" dirty="0"/>
              <a:t>: </a:t>
            </a:r>
            <a:r>
              <a:rPr lang="es-PR" sz="1600" dirty="0" err="1"/>
              <a:t>The</a:t>
            </a:r>
            <a:r>
              <a:rPr lang="es-PR" sz="1600" dirty="0"/>
              <a:t> Central </a:t>
            </a:r>
            <a:r>
              <a:rPr lang="es-PR" sz="1600" dirty="0" err="1"/>
              <a:t>Science</a:t>
            </a:r>
            <a:r>
              <a:rPr lang="es-PR" sz="1600" dirty="0"/>
              <a:t> (11</a:t>
            </a:r>
            <a:r>
              <a:rPr lang="es-PR" sz="1600" baseline="30000" dirty="0"/>
              <a:t>th</a:t>
            </a:r>
            <a:r>
              <a:rPr lang="es-PR" sz="1600" dirty="0"/>
              <a:t> ed.), New Jersey, EE.UU.: </a:t>
            </a:r>
            <a:r>
              <a:rPr lang="es-PR" sz="1600" dirty="0" err="1"/>
              <a:t>Pearson</a:t>
            </a:r>
            <a:r>
              <a:rPr lang="es-PR" sz="1600" dirty="0"/>
              <a:t> </a:t>
            </a:r>
            <a:r>
              <a:rPr lang="es-PR" sz="1600" dirty="0" err="1"/>
              <a:t>Education</a:t>
            </a:r>
            <a:r>
              <a:rPr lang="es-PR" sz="1600" dirty="0"/>
              <a:t> &amp; </a:t>
            </a:r>
            <a:r>
              <a:rPr lang="es-PR" sz="1600" dirty="0" err="1"/>
              <a:t>Prentice</a:t>
            </a:r>
            <a:r>
              <a:rPr lang="es-PR" sz="1600" dirty="0"/>
              <a:t> Hall.</a:t>
            </a:r>
          </a:p>
          <a:p>
            <a:pPr algn="just">
              <a:lnSpc>
                <a:spcPct val="90000"/>
              </a:lnSpc>
            </a:pPr>
            <a:endParaRPr lang="es-PR" sz="1600" dirty="0"/>
          </a:p>
          <a:p>
            <a:pPr algn="just">
              <a:lnSpc>
                <a:spcPct val="90000"/>
              </a:lnSpc>
            </a:pPr>
            <a:r>
              <a:rPr lang="es-PR" sz="1600" dirty="0" err="1"/>
              <a:t>Burdge</a:t>
            </a:r>
            <a:r>
              <a:rPr lang="es-PR" sz="1600" dirty="0"/>
              <a:t>, J. (2009). </a:t>
            </a:r>
            <a:r>
              <a:rPr lang="es-PR" sz="1600" dirty="0" err="1"/>
              <a:t>Chemistry</a:t>
            </a:r>
            <a:r>
              <a:rPr lang="es-PR" sz="1600" dirty="0"/>
              <a:t> (1</a:t>
            </a:r>
            <a:r>
              <a:rPr lang="es-PR" sz="1600" baseline="30000" dirty="0"/>
              <a:t>st</a:t>
            </a:r>
            <a:r>
              <a:rPr lang="es-PR" sz="1600" dirty="0"/>
              <a:t> ed.), Boston, EE.UU.: McGraw-Hill</a:t>
            </a:r>
            <a:r>
              <a:rPr lang="es-PR" sz="16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r>
              <a:rPr lang="es-PR" sz="1600" dirty="0" smtClean="0"/>
              <a:t>De Jesús Cardona, H. (2008) Unidad 5 – Estructura atómica; Departamento de Química, Universidad de Puerto Rico, Recinto de Bayamón</a:t>
            </a:r>
          </a:p>
          <a:p>
            <a:pPr algn="just">
              <a:lnSpc>
                <a:spcPct val="90000"/>
              </a:lnSpc>
            </a:pPr>
            <a:endParaRPr lang="es-PR" sz="1600" dirty="0"/>
          </a:p>
          <a:p>
            <a:pPr algn="just">
              <a:lnSpc>
                <a:spcPct val="90000"/>
              </a:lnSpc>
            </a:pPr>
            <a:r>
              <a:rPr lang="es-PR" sz="1600" dirty="0" err="1"/>
              <a:t>McMurry</a:t>
            </a:r>
            <a:r>
              <a:rPr lang="es-PR" sz="1600" dirty="0"/>
              <a:t>, J &amp; </a:t>
            </a:r>
            <a:r>
              <a:rPr lang="es-PR" sz="1600" dirty="0" err="1"/>
              <a:t>Fay</a:t>
            </a:r>
            <a:r>
              <a:rPr lang="es-PR" sz="1600" dirty="0"/>
              <a:t>, R.C. (2008). General </a:t>
            </a:r>
            <a:r>
              <a:rPr lang="es-PR" sz="1600" dirty="0" err="1"/>
              <a:t>Chemistry</a:t>
            </a:r>
            <a:r>
              <a:rPr lang="es-PR" sz="1600" dirty="0"/>
              <a:t> (5</a:t>
            </a:r>
            <a:r>
              <a:rPr lang="es-PR" sz="1600" baseline="30000" dirty="0"/>
              <a:t>th</a:t>
            </a:r>
            <a:r>
              <a:rPr lang="es-PR" sz="1600" dirty="0"/>
              <a:t> ed.), New Jersey, EE.UU.: </a:t>
            </a:r>
            <a:r>
              <a:rPr lang="es-PR" sz="1600" dirty="0" err="1"/>
              <a:t>Pearson</a:t>
            </a:r>
            <a:r>
              <a:rPr lang="es-PR" sz="1600" dirty="0"/>
              <a:t> </a:t>
            </a:r>
            <a:r>
              <a:rPr lang="es-PR" sz="1600" dirty="0" err="1"/>
              <a:t>Education</a:t>
            </a:r>
            <a:r>
              <a:rPr lang="es-PR" sz="1600" dirty="0"/>
              <a:t> &amp; </a:t>
            </a:r>
            <a:r>
              <a:rPr lang="es-PR" sz="1600" dirty="0" err="1"/>
              <a:t>Prentice</a:t>
            </a:r>
            <a:r>
              <a:rPr lang="es-PR" sz="1600" dirty="0"/>
              <a:t> Hall.</a:t>
            </a:r>
          </a:p>
          <a:p>
            <a:pPr algn="just">
              <a:lnSpc>
                <a:spcPct val="90000"/>
              </a:lnSpc>
            </a:pPr>
            <a:endParaRPr lang="es-PR" sz="1600" dirty="0"/>
          </a:p>
          <a:p>
            <a:pPr algn="just">
              <a:lnSpc>
                <a:spcPct val="90000"/>
              </a:lnSpc>
            </a:pPr>
            <a:r>
              <a:rPr lang="es-PR" sz="1600" dirty="0" err="1"/>
              <a:t>Petrucci</a:t>
            </a:r>
            <a:r>
              <a:rPr lang="es-PR" sz="1600" dirty="0"/>
              <a:t>, R.H., </a:t>
            </a:r>
            <a:r>
              <a:rPr lang="es-PR" sz="1600" dirty="0" err="1"/>
              <a:t>Harwood</a:t>
            </a:r>
            <a:r>
              <a:rPr lang="es-PR" sz="1600" dirty="0"/>
              <a:t>, W.S., </a:t>
            </a:r>
            <a:r>
              <a:rPr lang="es-PR" sz="1600" dirty="0" err="1"/>
              <a:t>Herring</a:t>
            </a:r>
            <a:r>
              <a:rPr lang="es-PR" sz="1600" dirty="0"/>
              <a:t>, F.G. &amp; Madura, J.D. (2007). General </a:t>
            </a:r>
            <a:r>
              <a:rPr lang="es-PR" sz="1600" dirty="0" err="1"/>
              <a:t>Chemistry</a:t>
            </a:r>
            <a:r>
              <a:rPr lang="es-PR" sz="1600" dirty="0"/>
              <a:t>: </a:t>
            </a:r>
            <a:r>
              <a:rPr lang="es-PR" sz="1600" dirty="0" err="1"/>
              <a:t>Principles</a:t>
            </a:r>
            <a:r>
              <a:rPr lang="es-PR" sz="1600" dirty="0"/>
              <a:t> and </a:t>
            </a:r>
            <a:r>
              <a:rPr lang="es-PR" sz="1600" dirty="0" err="1"/>
              <a:t>Modern</a:t>
            </a:r>
            <a:r>
              <a:rPr lang="es-PR" sz="1600" dirty="0"/>
              <a:t> </a:t>
            </a:r>
            <a:r>
              <a:rPr lang="es-PR" sz="1600" dirty="0" err="1"/>
              <a:t>Applications</a:t>
            </a:r>
            <a:r>
              <a:rPr lang="es-PR" sz="1600" dirty="0"/>
              <a:t> (9</a:t>
            </a:r>
            <a:r>
              <a:rPr lang="es-PR" sz="1600" baseline="30000" dirty="0"/>
              <a:t>th</a:t>
            </a:r>
            <a:r>
              <a:rPr lang="es-PR" sz="1600" dirty="0"/>
              <a:t> ed.), New Jersey, EE.UU.: </a:t>
            </a:r>
            <a:r>
              <a:rPr lang="es-PR" sz="1600" dirty="0" err="1"/>
              <a:t>Pearson</a:t>
            </a:r>
            <a:r>
              <a:rPr lang="es-PR" sz="1600" dirty="0"/>
              <a:t> </a:t>
            </a:r>
            <a:r>
              <a:rPr lang="es-PR" sz="1600" dirty="0" err="1"/>
              <a:t>Education</a:t>
            </a:r>
            <a:r>
              <a:rPr lang="es-PR" sz="1600" dirty="0"/>
              <a:t> &amp; </a:t>
            </a:r>
            <a:r>
              <a:rPr lang="es-PR" sz="1600" dirty="0" err="1"/>
              <a:t>Prentice</a:t>
            </a:r>
            <a:r>
              <a:rPr lang="es-PR" sz="1600" dirty="0"/>
              <a:t> Hall.</a:t>
            </a:r>
          </a:p>
          <a:p>
            <a:pPr algn="just">
              <a:lnSpc>
                <a:spcPct val="90000"/>
              </a:lnSpc>
            </a:pPr>
            <a:endParaRPr lang="es-PR" sz="1600" dirty="0"/>
          </a:p>
          <a:p>
            <a:pPr algn="just">
              <a:lnSpc>
                <a:spcPct val="90000"/>
              </a:lnSpc>
            </a:pPr>
            <a:r>
              <a:rPr lang="es-PR" sz="1600" dirty="0" err="1"/>
              <a:t>Silberberg</a:t>
            </a:r>
            <a:r>
              <a:rPr lang="es-PR" sz="1600" dirty="0"/>
              <a:t>, M. </a:t>
            </a:r>
            <a:r>
              <a:rPr lang="es-PR" sz="1600" dirty="0" smtClean="0"/>
              <a:t>(2008) </a:t>
            </a:r>
            <a:r>
              <a:rPr lang="es-PR" sz="1600" dirty="0" err="1"/>
              <a:t>The</a:t>
            </a:r>
            <a:r>
              <a:rPr lang="es-PR" sz="1600" dirty="0"/>
              <a:t> Molecular </a:t>
            </a:r>
            <a:r>
              <a:rPr lang="es-PR" sz="1600" dirty="0" err="1"/>
              <a:t>Nature</a:t>
            </a:r>
            <a:r>
              <a:rPr lang="es-PR" sz="1600" dirty="0"/>
              <a:t> of </a:t>
            </a:r>
            <a:r>
              <a:rPr lang="es-PR" sz="1600" dirty="0" err="1"/>
              <a:t>Matter</a:t>
            </a:r>
            <a:r>
              <a:rPr lang="es-PR" sz="1600" dirty="0"/>
              <a:t> and </a:t>
            </a:r>
            <a:r>
              <a:rPr lang="es-PR" sz="1600" dirty="0" err="1" smtClean="0"/>
              <a:t>Change</a:t>
            </a:r>
            <a:r>
              <a:rPr lang="es-PR" sz="1600" dirty="0" smtClean="0"/>
              <a:t> (5th ed.), Boston, EE.UU.: McGraw-Hill.</a:t>
            </a:r>
            <a:endParaRPr lang="es-PR" sz="1600" dirty="0"/>
          </a:p>
          <a:p>
            <a:pPr algn="just">
              <a:lnSpc>
                <a:spcPct val="90000"/>
              </a:lnSpc>
            </a:pPr>
            <a:endParaRPr lang="es-PR" sz="1600" dirty="0"/>
          </a:p>
          <a:p>
            <a:pPr algn="just">
              <a:lnSpc>
                <a:spcPct val="90000"/>
              </a:lnSpc>
            </a:pPr>
            <a:r>
              <a:rPr lang="es-PR" sz="1600" dirty="0" err="1"/>
              <a:t>Tro</a:t>
            </a:r>
            <a:r>
              <a:rPr lang="es-PR" sz="1600" dirty="0"/>
              <a:t>, N.J. (2008). </a:t>
            </a:r>
            <a:r>
              <a:rPr lang="es-PR" sz="1600" dirty="0" err="1"/>
              <a:t>Chemistry</a:t>
            </a:r>
            <a:r>
              <a:rPr lang="es-PR" sz="1600" dirty="0"/>
              <a:t>: A Molecular </a:t>
            </a:r>
            <a:r>
              <a:rPr lang="es-PR" sz="1600" dirty="0" err="1"/>
              <a:t>Approach</a:t>
            </a:r>
            <a:r>
              <a:rPr lang="es-PR" sz="1600" dirty="0"/>
              <a:t>, New Jersey, EE.UU.: </a:t>
            </a:r>
            <a:r>
              <a:rPr lang="es-PR" sz="1600" dirty="0" err="1"/>
              <a:t>Pearson</a:t>
            </a:r>
            <a:r>
              <a:rPr lang="es-PR" sz="1600" dirty="0"/>
              <a:t> </a:t>
            </a:r>
            <a:r>
              <a:rPr lang="es-PR" sz="1600" dirty="0" err="1"/>
              <a:t>Education</a:t>
            </a:r>
            <a:r>
              <a:rPr lang="es-PR" sz="1600" dirty="0"/>
              <a:t> &amp; </a:t>
            </a:r>
            <a:r>
              <a:rPr lang="es-PR" sz="1600" dirty="0" err="1"/>
              <a:t>Prentice</a:t>
            </a:r>
            <a:r>
              <a:rPr lang="es-PR" sz="1600" dirty="0"/>
              <a:t> Hall</a:t>
            </a:r>
            <a:r>
              <a:rPr lang="es-PR" sz="16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sz="1600" dirty="0" smtClean="0"/>
          </a:p>
          <a:p>
            <a:pPr algn="just">
              <a:lnSpc>
                <a:spcPct val="90000"/>
              </a:lnSpc>
            </a:pPr>
            <a:endParaRPr lang="es-PR" dirty="0" smtClean="0"/>
          </a:p>
          <a:p>
            <a:pPr algn="just">
              <a:lnSpc>
                <a:spcPct val="90000"/>
              </a:lnSpc>
            </a:pPr>
            <a:endParaRPr lang="es-PR" dirty="0"/>
          </a:p>
          <a:p>
            <a:pPr algn="just">
              <a:lnSpc>
                <a:spcPct val="90000"/>
              </a:lnSpc>
            </a:pPr>
            <a:endParaRPr lang="es-PR" dirty="0"/>
          </a:p>
        </p:txBody>
      </p:sp>
      <p:sp>
        <p:nvSpPr>
          <p:cNvPr id="7" name="Rectangle 6"/>
          <p:cNvSpPr/>
          <p:nvPr/>
        </p:nvSpPr>
        <p:spPr>
          <a:xfrm>
            <a:off x="642910" y="5934670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http://www.cms.k12.nc.us/allschools/providence/keenan/chem/images/orbital_energy_diagram.gif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400" dirty="0" smtClean="0"/>
              <a:t>Mecánica cuántica – Método matemático que toma en cuenta la naturaleza dual de las partículas para explicar el comportamiento de las partículas .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77041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000" dirty="0"/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	</a:t>
            </a:r>
            <a:r>
              <a:rPr lang="el-GR" sz="2000" dirty="0">
                <a:cs typeface="Arial" charset="0"/>
              </a:rPr>
              <a:t>Ψ</a:t>
            </a:r>
            <a:r>
              <a:rPr lang="en-US" sz="2000" dirty="0">
                <a:cs typeface="Arial" charset="0"/>
              </a:rPr>
              <a:t> (psi)		</a:t>
            </a:r>
            <a:r>
              <a:rPr lang="en-US" sz="2000" dirty="0" err="1" smtClean="0">
                <a:cs typeface="Arial" charset="0"/>
              </a:rPr>
              <a:t>Función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de </a:t>
            </a:r>
            <a:r>
              <a:rPr lang="en-US" sz="2000" dirty="0" err="1">
                <a:cs typeface="Arial" charset="0"/>
              </a:rPr>
              <a:t>onda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 de Schrödinger.  </a:t>
            </a:r>
            <a:r>
              <a:rPr lang="en-US" sz="2000" dirty="0">
                <a:cs typeface="Arial" charset="0"/>
              </a:rPr>
              <a:t>Al 				resolver </a:t>
            </a:r>
            <a:r>
              <a:rPr lang="en-US" sz="2000" dirty="0" err="1">
                <a:cs typeface="Arial" charset="0"/>
              </a:rPr>
              <a:t>esta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ecuación</a:t>
            </a:r>
            <a:r>
              <a:rPr lang="en-US" sz="2000" dirty="0">
                <a:cs typeface="Arial" charset="0"/>
              </a:rPr>
              <a:t> se </a:t>
            </a:r>
            <a:r>
              <a:rPr lang="en-US" sz="2000" dirty="0" err="1">
                <a:cs typeface="Arial" charset="0"/>
              </a:rPr>
              <a:t>obtiene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	</a:t>
            </a:r>
            <a:r>
              <a:rPr lang="en-US" sz="2000" dirty="0" smtClean="0">
                <a:cs typeface="Arial" charset="0"/>
              </a:rPr>
              <a:t>				</a:t>
            </a:r>
            <a:r>
              <a:rPr lang="en-US" sz="2000" dirty="0" err="1" smtClean="0">
                <a:cs typeface="Arial" charset="0"/>
              </a:rPr>
              <a:t>información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sobre</a:t>
            </a:r>
            <a:r>
              <a:rPr lang="en-US" sz="2000" dirty="0">
                <a:cs typeface="Arial" charset="0"/>
              </a:rPr>
              <a:t> la </a:t>
            </a:r>
            <a:r>
              <a:rPr lang="en-US" sz="2000" dirty="0" err="1">
                <a:cs typeface="Arial" charset="0"/>
              </a:rPr>
              <a:t>localización</a:t>
            </a:r>
            <a:r>
              <a:rPr lang="en-US" sz="2000" dirty="0">
                <a:cs typeface="Arial" charset="0"/>
              </a:rPr>
              <a:t> del 				</a:t>
            </a:r>
            <a:r>
              <a:rPr lang="en-US" sz="2000" dirty="0" err="1">
                <a:cs typeface="Arial" charset="0"/>
              </a:rPr>
              <a:t>electrón</a:t>
            </a:r>
            <a:r>
              <a:rPr lang="en-US" sz="2000" dirty="0">
                <a:cs typeface="Arial" charset="0"/>
              </a:rPr>
              <a:t> en el </a:t>
            </a:r>
            <a:r>
              <a:rPr lang="en-US" sz="2000" dirty="0" err="1">
                <a:cs typeface="Arial" charset="0"/>
              </a:rPr>
              <a:t>átomo</a:t>
            </a:r>
            <a:r>
              <a:rPr lang="en-US" sz="2000" dirty="0" smtClean="0"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000" dirty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sz="2000" dirty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>
                <a:cs typeface="Arial" charset="0"/>
              </a:rPr>
              <a:t>	</a:t>
            </a:r>
            <a:r>
              <a:rPr lang="el-GR" sz="2000" dirty="0">
                <a:cs typeface="Arial" charset="0"/>
              </a:rPr>
              <a:t>ψ</a:t>
            </a:r>
            <a:r>
              <a:rPr lang="en-US" sz="2000" baseline="-25000" dirty="0">
                <a:cs typeface="Arial" charset="0"/>
              </a:rPr>
              <a:t>n</a:t>
            </a:r>
            <a:r>
              <a:rPr lang="en-US" sz="2000" baseline="30000" dirty="0">
                <a:cs typeface="Arial" charset="0"/>
              </a:rPr>
              <a:t>2</a:t>
            </a:r>
            <a:r>
              <a:rPr lang="en-US" sz="2000" dirty="0">
                <a:cs typeface="Arial" charset="0"/>
              </a:rPr>
              <a:t> 		</a:t>
            </a:r>
            <a:r>
              <a:rPr lang="en-US" sz="2000" dirty="0" err="1">
                <a:cs typeface="Arial" charset="0"/>
              </a:rPr>
              <a:t>Cada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una</a:t>
            </a:r>
            <a:r>
              <a:rPr lang="en-US" sz="2000" dirty="0">
                <a:cs typeface="Arial" charset="0"/>
              </a:rPr>
              <a:t> de </a:t>
            </a:r>
            <a:r>
              <a:rPr lang="en-US" sz="2000" dirty="0" err="1">
                <a:cs typeface="Arial" charset="0"/>
              </a:rPr>
              <a:t>estas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funciones</a:t>
            </a:r>
            <a:r>
              <a:rPr lang="en-US" sz="2000" dirty="0">
                <a:cs typeface="Arial" charset="0"/>
              </a:rPr>
              <a:t> son 				</a:t>
            </a:r>
            <a:r>
              <a:rPr lang="en-US" sz="2000" dirty="0" smtClean="0">
                <a:cs typeface="Arial" charset="0"/>
              </a:rPr>
              <a:t>	</a:t>
            </a:r>
            <a:r>
              <a:rPr lang="en-US" sz="2000" dirty="0" err="1" smtClean="0">
                <a:cs typeface="Arial" charset="0"/>
              </a:rPr>
              <a:t>soluciones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posibles</a:t>
            </a:r>
            <a:r>
              <a:rPr lang="en-US" sz="2000" dirty="0">
                <a:cs typeface="Arial" charset="0"/>
              </a:rPr>
              <a:t> a </a:t>
            </a:r>
            <a:r>
              <a:rPr lang="el-GR" sz="2000" dirty="0">
                <a:cs typeface="Arial" charset="0"/>
              </a:rPr>
              <a:t>ψ</a:t>
            </a:r>
            <a:r>
              <a:rPr lang="en-US" sz="2000" dirty="0">
                <a:cs typeface="Arial" charset="0"/>
              </a:rPr>
              <a:t>.  </a:t>
            </a:r>
            <a:r>
              <a:rPr lang="en-US" sz="2000" dirty="0" err="1">
                <a:cs typeface="Arial" charset="0"/>
              </a:rPr>
              <a:t>Consisten</a:t>
            </a:r>
            <a:r>
              <a:rPr lang="en-US" sz="2000" dirty="0">
                <a:cs typeface="Arial" charset="0"/>
              </a:rPr>
              <a:t> de un </a:t>
            </a:r>
            <a:r>
              <a:rPr lang="en-US" sz="2000" dirty="0" smtClean="0">
                <a:cs typeface="Arial" charset="0"/>
              </a:rPr>
              <a:t> 				</a:t>
            </a:r>
            <a:r>
              <a:rPr lang="en-US" sz="2000" dirty="0" err="1" smtClean="0">
                <a:cs typeface="Arial" charset="0"/>
              </a:rPr>
              <a:t>conjunto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de </a:t>
            </a:r>
            <a:r>
              <a:rPr lang="en-US" sz="2000" dirty="0" err="1" smtClean="0">
                <a:cs typeface="Arial" charset="0"/>
              </a:rPr>
              <a:t>tres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valores</a:t>
            </a:r>
            <a:r>
              <a:rPr lang="en-US" sz="2000" dirty="0">
                <a:cs typeface="Arial" charset="0"/>
              </a:rPr>
              <a:t> (</a:t>
            </a:r>
            <a:r>
              <a:rPr lang="en-US" sz="2000" i="1" dirty="0" err="1" smtClean="0">
                <a:cs typeface="Arial" charset="0"/>
              </a:rPr>
              <a:t>números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i="1" dirty="0" err="1" smtClean="0">
                <a:cs typeface="Arial" charset="0"/>
              </a:rPr>
              <a:t>cuánticos</a:t>
            </a:r>
            <a:r>
              <a:rPr lang="en-US" sz="2000" dirty="0">
                <a:cs typeface="Arial" charset="0"/>
              </a:rPr>
              <a:t>) </a:t>
            </a:r>
            <a:r>
              <a:rPr lang="en-US" sz="2000" dirty="0" smtClean="0">
                <a:cs typeface="Arial" charset="0"/>
              </a:rPr>
              <a:t>			</a:t>
            </a:r>
            <a:r>
              <a:rPr lang="en-US" sz="2000" dirty="0" err="1" smtClean="0">
                <a:cs typeface="Arial" charset="0"/>
              </a:rPr>
              <a:t>que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describen</a:t>
            </a:r>
            <a:r>
              <a:rPr lang="en-US" sz="2000" dirty="0">
                <a:cs typeface="Arial" charset="0"/>
              </a:rPr>
              <a:t> el </a:t>
            </a:r>
            <a:r>
              <a:rPr lang="en-US" sz="2000" dirty="0" err="1">
                <a:cs typeface="Arial" charset="0"/>
              </a:rPr>
              <a:t>área</a:t>
            </a:r>
            <a:r>
              <a:rPr lang="en-US" sz="2000" dirty="0">
                <a:cs typeface="Arial" charset="0"/>
              </a:rPr>
              <a:t> probable </a:t>
            </a:r>
            <a:r>
              <a:rPr lang="en-US" sz="2000" dirty="0" err="1" smtClean="0">
                <a:cs typeface="Arial" charset="0"/>
              </a:rPr>
              <a:t>que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ocupará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smtClean="0">
                <a:cs typeface="Arial" charset="0"/>
              </a:rPr>
              <a:t>			el </a:t>
            </a:r>
            <a:r>
              <a:rPr lang="en-US" sz="2000" dirty="0" err="1">
                <a:cs typeface="Arial" charset="0"/>
              </a:rPr>
              <a:t>electrón</a:t>
            </a:r>
            <a:r>
              <a:rPr lang="en-US" sz="2000" dirty="0">
                <a:cs typeface="Arial" charset="0"/>
              </a:rPr>
              <a:t> (</a:t>
            </a:r>
            <a:r>
              <a:rPr lang="en-US" sz="2000" i="1" dirty="0" err="1">
                <a:cs typeface="Arial" charset="0"/>
              </a:rPr>
              <a:t>densidad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i="1" dirty="0" smtClean="0">
                <a:cs typeface="Arial" charset="0"/>
              </a:rPr>
              <a:t> </a:t>
            </a:r>
            <a:r>
              <a:rPr lang="en-US" sz="2000" i="1" dirty="0" err="1" smtClean="0">
                <a:cs typeface="Arial" charset="0"/>
              </a:rPr>
              <a:t>electrónica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>
                <a:cs typeface="Arial" charset="0"/>
              </a:rPr>
              <a:t>u </a:t>
            </a:r>
            <a:r>
              <a:rPr lang="en-US" sz="2000" i="1" dirty="0">
                <a:cs typeface="Arial" charset="0"/>
              </a:rPr>
              <a:t>orbital</a:t>
            </a:r>
            <a:r>
              <a:rPr lang="en-US" sz="2000" dirty="0">
                <a:cs typeface="Arial" charset="0"/>
              </a:rPr>
              <a:t>). </a:t>
            </a:r>
            <a:endParaRPr lang="el-GR" sz="20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7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8313" y="476250"/>
            <a:ext cx="79930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PR" sz="3600" b="1">
                <a:solidFill>
                  <a:srgbClr val="FF0000"/>
                </a:solidFill>
              </a:rPr>
              <a:t>Un orbital es la región espacial alrededor del núcleo atómico en la que hay la mayor probabilidad de encontrar un electrón.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40762" cy="908050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es-PR" sz="2000" b="1" dirty="0" smtClean="0"/>
              <a:t>En la animación aparece un átomo de helio donde se representan los </a:t>
            </a:r>
            <a:r>
              <a:rPr lang="es-PR" sz="2000" b="1" dirty="0" smtClean="0">
                <a:solidFill>
                  <a:srgbClr val="FF3300"/>
                </a:solidFill>
              </a:rPr>
              <a:t>protones</a:t>
            </a:r>
            <a:r>
              <a:rPr lang="es-PR" sz="2000" b="1" dirty="0" smtClean="0"/>
              <a:t>, </a:t>
            </a:r>
            <a:r>
              <a:rPr lang="es-PR" sz="2000" b="1" dirty="0" smtClean="0">
                <a:solidFill>
                  <a:srgbClr val="3333CC"/>
                </a:solidFill>
              </a:rPr>
              <a:t>neutrones</a:t>
            </a:r>
            <a:r>
              <a:rPr lang="es-PR" sz="2000" b="1" dirty="0" smtClean="0"/>
              <a:t> y electrones (en negro).  Los electrones se encuentran en el orbital 1s representado por el área sombreada (que aparecerá al dar un “</a:t>
            </a:r>
            <a:r>
              <a:rPr lang="es-PR" sz="2000" b="1" dirty="0" err="1" smtClean="0"/>
              <a:t>click</a:t>
            </a:r>
            <a:r>
              <a:rPr lang="es-PR" sz="2000" b="1" dirty="0" smtClean="0"/>
              <a:t>”).</a:t>
            </a:r>
            <a:r>
              <a:rPr lang="es-PR" sz="2800" b="1" dirty="0" smtClean="0"/>
              <a:t> </a:t>
            </a:r>
            <a:r>
              <a:rPr lang="es-PR" sz="4000" dirty="0" smtClean="0"/>
              <a:t> </a:t>
            </a:r>
          </a:p>
        </p:txBody>
      </p:sp>
      <p:pic>
        <p:nvPicPr>
          <p:cNvPr id="7171" name="Picture 3" descr="model of helium ato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613" y="1989138"/>
            <a:ext cx="5472112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051050" y="1773238"/>
            <a:ext cx="5400675" cy="4897437"/>
          </a:xfrm>
          <a:prstGeom prst="ellipse">
            <a:avLst/>
          </a:prstGeom>
          <a:gradFill rotWithShape="0">
            <a:gsLst>
              <a:gs pos="0">
                <a:schemeClr val="tx1">
                  <a:alpha val="67000"/>
                </a:schemeClr>
              </a:gs>
              <a:gs pos="100000">
                <a:srgbClr val="EAEAEA">
                  <a:alpha val="67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333375"/>
            <a:ext cx="8435975" cy="1143000"/>
          </a:xfrm>
        </p:spPr>
        <p:txBody>
          <a:bodyPr/>
          <a:lstStyle/>
          <a:p>
            <a:pPr algn="just" eaLnBrk="1" hangingPunct="1"/>
            <a:r>
              <a:rPr lang="es-PR" sz="3200" b="1" smtClean="0"/>
              <a:t>Un </a:t>
            </a:r>
            <a:r>
              <a:rPr lang="es-PR" sz="3200" b="1" smtClean="0">
                <a:solidFill>
                  <a:srgbClr val="FF0000"/>
                </a:solidFill>
              </a:rPr>
              <a:t>orbital atómico</a:t>
            </a:r>
            <a:r>
              <a:rPr lang="es-PR" sz="3200" b="1" smtClean="0"/>
              <a:t> se especifica por tres números cuánticos: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060575"/>
            <a:ext cx="7848600" cy="4481513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rabicParenR"/>
            </a:pPr>
            <a:r>
              <a:rPr lang="es-PR" sz="2400" b="1" smtClean="0">
                <a:solidFill>
                  <a:srgbClr val="FF3300"/>
                </a:solidFill>
              </a:rPr>
              <a:t>N</a:t>
            </a:r>
            <a:r>
              <a:rPr lang="en-US" sz="2400" b="1" smtClean="0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400" b="1" smtClean="0">
                <a:solidFill>
                  <a:srgbClr val="FF3300"/>
                </a:solidFill>
              </a:rPr>
              <a:t>mero cuántico principal (n):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PR" sz="2400" b="1" smtClean="0">
                <a:solidFill>
                  <a:srgbClr val="0066FF"/>
                </a:solidFill>
              </a:rPr>
              <a:t>       representa un </a:t>
            </a:r>
            <a:r>
              <a:rPr lang="es-PR" sz="2400" b="1" u="sng" smtClean="0">
                <a:solidFill>
                  <a:srgbClr val="0066FF"/>
                </a:solidFill>
              </a:rPr>
              <a:t>nivel de energía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PR" sz="2400" b="1" u="sng" smtClean="0">
              <a:solidFill>
                <a:srgbClr val="0066FF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arenR" startAt="2"/>
            </a:pPr>
            <a:r>
              <a:rPr lang="es-PR" sz="2400" b="1" smtClean="0">
                <a:solidFill>
                  <a:srgbClr val="FF3300"/>
                </a:solidFill>
              </a:rPr>
              <a:t>N</a:t>
            </a:r>
            <a:r>
              <a:rPr lang="en-US" sz="2400" b="1" smtClean="0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400" b="1" smtClean="0">
                <a:solidFill>
                  <a:srgbClr val="FF3300"/>
                </a:solidFill>
              </a:rPr>
              <a:t>mero cuántico del momento angular  (</a:t>
            </a:r>
            <a:r>
              <a:rPr lang="es-PR" sz="2400" b="1" smtClean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400" b="1" smtClean="0">
                <a:solidFill>
                  <a:srgbClr val="FF3300"/>
                </a:solidFill>
              </a:rPr>
              <a:t>):  </a:t>
            </a:r>
            <a:r>
              <a:rPr lang="es-PR" sz="2400" b="1" smtClean="0">
                <a:solidFill>
                  <a:srgbClr val="0066FF"/>
                </a:solidFill>
              </a:rPr>
              <a:t>representa un </a:t>
            </a:r>
            <a:r>
              <a:rPr lang="es-PR" sz="2400" b="1" u="sng" smtClean="0">
                <a:solidFill>
                  <a:srgbClr val="0066FF"/>
                </a:solidFill>
              </a:rPr>
              <a:t>subnivel </a:t>
            </a:r>
            <a:r>
              <a:rPr lang="es-PR" sz="2400" b="1" smtClean="0">
                <a:solidFill>
                  <a:srgbClr val="0066FF"/>
                </a:solidFill>
              </a:rPr>
              <a:t>y determina la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PR" sz="2400" b="1" smtClean="0">
                <a:solidFill>
                  <a:srgbClr val="0066FF"/>
                </a:solidFill>
              </a:rPr>
              <a:t>       </a:t>
            </a:r>
            <a:r>
              <a:rPr lang="es-PR" sz="2400" b="1" u="sng" smtClean="0">
                <a:solidFill>
                  <a:srgbClr val="0066FF"/>
                </a:solidFill>
              </a:rPr>
              <a:t>forma (geometría) del orbital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s-PR" sz="2400" b="1" u="sng" smtClean="0">
              <a:solidFill>
                <a:srgbClr val="0066FF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AutoNum type="arabicParenR" startAt="3"/>
            </a:pPr>
            <a:r>
              <a:rPr lang="es-PR" sz="2400" b="1" smtClean="0">
                <a:solidFill>
                  <a:srgbClr val="FF3300"/>
                </a:solidFill>
              </a:rPr>
              <a:t>N</a:t>
            </a:r>
            <a:r>
              <a:rPr lang="en-US" sz="2400" b="1" smtClean="0">
                <a:solidFill>
                  <a:srgbClr val="FF3300"/>
                </a:solidFill>
                <a:cs typeface="Arial" charset="0"/>
              </a:rPr>
              <a:t>ú</a:t>
            </a:r>
            <a:r>
              <a:rPr lang="es-PR" sz="2400" b="1" smtClean="0">
                <a:solidFill>
                  <a:srgbClr val="FF3300"/>
                </a:solidFill>
              </a:rPr>
              <a:t>mero cuántico magnético (m</a:t>
            </a:r>
            <a:r>
              <a:rPr lang="es-PR" sz="2400" b="1" baseline="-25000" smtClean="0">
                <a:solidFill>
                  <a:srgbClr val="FF3300"/>
                </a:solidFill>
                <a:latin typeface="Vivaldi" pitchFamily="66" charset="0"/>
              </a:rPr>
              <a:t>l</a:t>
            </a:r>
            <a:r>
              <a:rPr lang="es-PR" sz="2400" b="1" smtClean="0">
                <a:solidFill>
                  <a:srgbClr val="FF3300"/>
                </a:solidFill>
              </a:rPr>
              <a:t>) :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PR" sz="2400" b="1" smtClean="0">
                <a:solidFill>
                  <a:srgbClr val="0066FF"/>
                </a:solidFill>
              </a:rPr>
              <a:t>       representa un </a:t>
            </a:r>
            <a:r>
              <a:rPr lang="es-PR" sz="2400" b="1" u="sng" smtClean="0">
                <a:solidFill>
                  <a:srgbClr val="0066FF"/>
                </a:solidFill>
              </a:rPr>
              <a:t>orbital</a:t>
            </a:r>
            <a:r>
              <a:rPr lang="es-PR" sz="2400" b="1" smtClean="0">
                <a:solidFill>
                  <a:srgbClr val="0066FF"/>
                </a:solidFill>
              </a:rPr>
              <a:t> y determina la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s-PR" sz="2400" b="1" smtClean="0">
                <a:solidFill>
                  <a:srgbClr val="0066FF"/>
                </a:solidFill>
              </a:rPr>
              <a:t>       </a:t>
            </a:r>
            <a:r>
              <a:rPr lang="es-PR" sz="2400" b="1" u="sng" smtClean="0">
                <a:solidFill>
                  <a:srgbClr val="0066FF"/>
                </a:solidFill>
              </a:rPr>
              <a:t>orientación espacial de un orbital atómico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2718</Words>
  <Application>Microsoft Office PowerPoint</Application>
  <PresentationFormat>Presentación en pantalla (4:3)</PresentationFormat>
  <Paragraphs>543</Paragraphs>
  <Slides>58</Slides>
  <Notes>29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58</vt:i4>
      </vt:variant>
    </vt:vector>
  </HeadingPairs>
  <TitlesOfParts>
    <vt:vector size="61" baseType="lpstr">
      <vt:lpstr>Tema de Office</vt:lpstr>
      <vt:lpstr>Slide</vt:lpstr>
      <vt:lpstr>Ecuación</vt:lpstr>
      <vt:lpstr>Números Cuánticos y Configuración Electrónica </vt:lpstr>
      <vt:lpstr>Diapositiva 2</vt:lpstr>
      <vt:lpstr>Objetivos</vt:lpstr>
      <vt:lpstr>Diapositiva 4</vt:lpstr>
      <vt:lpstr>Las soluciones de la ecuación de onda de Schrödinger … </vt:lpstr>
      <vt:lpstr>Mecánica cuántica – Método matemático que toma en cuenta la naturaleza dual de las partículas para explicar el comportamiento de las partículas .</vt:lpstr>
      <vt:lpstr>Diapositiva 7</vt:lpstr>
      <vt:lpstr>En la animación aparece un átomo de helio donde se representan los protones, neutrones y electrones (en negro).  Los electrones se encuentran en el orbital 1s representado por el área sombreada (que aparecerá al dar un “click”).  </vt:lpstr>
      <vt:lpstr>Un orbital atómico se especifica por tres números cuánticos:</vt:lpstr>
      <vt:lpstr>Número cuántico principal (n):</vt:lpstr>
      <vt:lpstr>La siguiente figura presenta un diagrama de niveles energéticos donde se especifica la dirección en que aumenta la energía de los niveles electrónicos. </vt:lpstr>
      <vt:lpstr>El número máximo de orbitales permitidos en cada nivel, n, se puede obtener con la fórmula n2.</vt:lpstr>
      <vt:lpstr>El número máximo de electrones (e-) permitidos en cada nivel, n, se puede obtener con la fórmula 2n2.</vt:lpstr>
      <vt:lpstr>El número cuántico del momento angular (l), el cual se relaciona con la forma del orbital, puede tomar valores enteros de 0 hasta n - 1.</vt:lpstr>
      <vt:lpstr>Cada subnivel se designa con una letra de la siguiente manera:</vt:lpstr>
      <vt:lpstr>El número cuántico magnético (ml) indica la orientación espacial del orbital y puede tomar valores enteros desde  -l hasta +l (incluyendo el cero) que se determinan por el número cuántico del momento angular. </vt:lpstr>
      <vt:lpstr>La siguiente figura presenta la  jerarquía de los  números cuánticos para los orbitales atómicos.</vt:lpstr>
      <vt:lpstr>Los orbitales atómicos se especifican por tres números cuánticos:</vt:lpstr>
      <vt:lpstr>Cada subnivel se designa con una letra de la siguiente manera:</vt:lpstr>
      <vt:lpstr>Para nombrar los subniveles se incorpora el valor de n con la designación de letra del valor de l.</vt:lpstr>
      <vt:lpstr>La siguiente figura presenta la  jerarquía de los números cuánticos y los resultantes orbitales atómicos para los primeros tres niveles.</vt:lpstr>
      <vt:lpstr>Existe un cuarto número cuántico conocido como el espín (ms) que indica el giro de electrón y  la orientación del campo magnético que este produce. Puede tomar dos posibles valores: +½ and -½.</vt:lpstr>
      <vt:lpstr>En el experimento de Stern-Gerlach un haz de átomos de Ag evaporados se dividió en dos al pasar a través de un campo magnético no uniforme debido a la existencia del espín.</vt:lpstr>
      <vt:lpstr>La siguiente figura presenta la  jerarquía de los  números cuánticos para los orbitales atómicos y cada electrón que se encuentra en esos orbitales.</vt:lpstr>
      <vt:lpstr>Diapositiva 25</vt:lpstr>
      <vt:lpstr>La siguiente tabla presenta la cantidad de electrones permitida en cada subnivel y nivel (n) para los primeros cuatro niveles energéticos. </vt:lpstr>
      <vt:lpstr> Ejercicio: Indique cuál(es) de los siguientes conjuntos de números cuánticos están permitidos:   </vt:lpstr>
      <vt:lpstr>Ejercicio: Escriba todos los subniveles que existen en el nivel 4.  </vt:lpstr>
      <vt:lpstr>Ejercicio: Indique un conjunto de números cuánticos para un electrón en un orbital 3d. </vt:lpstr>
      <vt:lpstr>En las siguientes gráficas se representa la densidad de probabilidad (2) de que el electrón se encuentre a determinada distancia del núcleo (D) versus la distancia con respecto al núcleo (D) . </vt:lpstr>
      <vt:lpstr>Las diagramas que aparecen abajo presentan las nubes de densidad electrónica asociadas con los orbitales s. </vt:lpstr>
      <vt:lpstr>En las figuras de abajo se presenta el carácter dimensional relativo de un conjunto de orbitales atómicos p los cuales tienen forma de lóbulos.</vt:lpstr>
      <vt:lpstr>Abajo se presenta la orientación espacial de los orbitales d; los lóbulos de los orbitales dx2-y2 y dz2 se encuentran a lo largo de los ejes, mientras que los lóbulos de los otros orbitales d se encuentran a lo largo de diagonales entre los ejes.</vt:lpstr>
      <vt:lpstr>La siguiente figura presenta un diagrama de niveles de energía para los subniveles de los primeros cinco niveles.</vt:lpstr>
      <vt:lpstr>El siguiente diagrama presenta los niveles y los subniveles en orden de energía (E) creciente. </vt:lpstr>
      <vt:lpstr>Diapositiva 36</vt:lpstr>
      <vt:lpstr>En la siguiente figura se presenta un diagrama de niveles de energía. Los orbitales se representan como cajas; cada orbital puede ser ocupado por un máximo de dos electrones. </vt:lpstr>
      <vt:lpstr>Diapositiva 38</vt:lpstr>
      <vt:lpstr>Orbitales “p”</vt:lpstr>
      <vt:lpstr>Diapositiva 40</vt:lpstr>
      <vt:lpstr>Diapositiva 41</vt:lpstr>
      <vt:lpstr>Diapositiva 42</vt:lpstr>
      <vt:lpstr>Configuraciones electrónicas de los elementos químicos</vt:lpstr>
      <vt:lpstr>Regla de las diagonales</vt:lpstr>
      <vt:lpstr>Lo primero que se debe conocer, es el número atómico del elemento (Z)</vt:lpstr>
      <vt:lpstr>La tabla periódica de los elementos</vt:lpstr>
      <vt:lpstr> Configuración electrónica del  oxígeno (8O) </vt:lpstr>
      <vt:lpstr> Configuración electrónica del  cadmio 2+ (48Cd2+) </vt:lpstr>
      <vt:lpstr>Con las configuraciones electrónicas se identifican los bloques en la tabla periódica </vt:lpstr>
      <vt:lpstr>Configuraciones  electrónicas de los gases nobles Grupo 18: He, Ne, Ar, Kr, Xe, Rn</vt:lpstr>
      <vt:lpstr>Configuraciones electrónicas con kernell</vt:lpstr>
      <vt:lpstr>Ejemplo 1.- Configuración kernell del carbono: </vt:lpstr>
      <vt:lpstr>Ejemplo 2.- Configuración kernell de la plata: </vt:lpstr>
      <vt:lpstr>Diagramas energéticos o configuraciones gráficas</vt:lpstr>
      <vt:lpstr>Principios energéticos </vt:lpstr>
      <vt:lpstr>Electrón diferencial</vt:lpstr>
      <vt:lpstr>Diapositiva 57</vt:lpstr>
      <vt:lpstr>Referencias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Números Cuánticos</dc:title>
  <dc:creator>fam</dc:creator>
  <cp:lastModifiedBy>fam</cp:lastModifiedBy>
  <cp:revision>2</cp:revision>
  <dcterms:created xsi:type="dcterms:W3CDTF">2017-10-12T01:05:47Z</dcterms:created>
  <dcterms:modified xsi:type="dcterms:W3CDTF">2017-10-12T03:01:07Z</dcterms:modified>
</cp:coreProperties>
</file>