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68" r:id="rId4"/>
    <p:sldId id="269" r:id="rId5"/>
    <p:sldId id="266"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11/26/2017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734094"/>
            <a:ext cx="8915399" cy="4043285"/>
          </a:xfrm>
        </p:spPr>
        <p:txBody>
          <a:bodyPr>
            <a:normAutofit fontScale="90000"/>
          </a:bodyPr>
          <a:lstStyle/>
          <a:p>
            <a:r>
              <a:rPr lang="es-MX" b="1" dirty="0" smtClean="0"/>
              <a:t>Escuela Comercial</a:t>
            </a:r>
            <a:br>
              <a:rPr lang="es-MX" b="1" dirty="0" smtClean="0"/>
            </a:br>
            <a:r>
              <a:rPr lang="es-MX" b="1" dirty="0" smtClean="0"/>
              <a:t>Cámara de Comercio.</a:t>
            </a:r>
            <a:r>
              <a:rPr lang="es-MX" dirty="0" smtClean="0"/>
              <a:t/>
            </a:r>
            <a:br>
              <a:rPr lang="es-MX" dirty="0" smtClean="0"/>
            </a:br>
            <a:r>
              <a:rPr lang="es-MX" dirty="0"/>
              <a:t/>
            </a:r>
            <a:br>
              <a:rPr lang="es-MX" dirty="0"/>
            </a:br>
            <a:r>
              <a:rPr lang="es-MX" dirty="0" smtClean="0"/>
              <a:t>Desarrollo Organizacional.</a:t>
            </a:r>
            <a:br>
              <a:rPr lang="es-MX" dirty="0" smtClean="0"/>
            </a:br>
            <a:endParaRPr lang="es-ES" dirty="0"/>
          </a:p>
        </p:txBody>
      </p:sp>
      <p:sp>
        <p:nvSpPr>
          <p:cNvPr id="3" name="Subtítulo 2"/>
          <p:cNvSpPr>
            <a:spLocks noGrp="1"/>
          </p:cNvSpPr>
          <p:nvPr>
            <p:ph type="subTitle" idx="1"/>
          </p:nvPr>
        </p:nvSpPr>
        <p:spPr>
          <a:xfrm>
            <a:off x="2589213" y="4777379"/>
            <a:ext cx="8915399" cy="1610542"/>
          </a:xfrm>
        </p:spPr>
        <p:txBody>
          <a:bodyPr>
            <a:normAutofit/>
          </a:bodyPr>
          <a:lstStyle/>
          <a:p>
            <a:r>
              <a:rPr lang="es-MX" dirty="0" smtClean="0"/>
              <a:t>Actividades de la Semana 8.</a:t>
            </a:r>
          </a:p>
          <a:p>
            <a:r>
              <a:rPr lang="es-MX" dirty="0" smtClean="0"/>
              <a:t>Del 04 al 08 de Diciembre. </a:t>
            </a:r>
          </a:p>
          <a:p>
            <a:r>
              <a:rPr lang="es-MX" dirty="0" smtClean="0"/>
              <a:t>Profesor Alejandro G. Valdés.</a:t>
            </a:r>
          </a:p>
          <a:p>
            <a:r>
              <a:rPr lang="es-MX" dirty="0" smtClean="0"/>
              <a:t>Grupos 53A</a:t>
            </a:r>
            <a:endParaRPr lang="es-MX" dirty="0"/>
          </a:p>
          <a:p>
            <a:endParaRPr lang="es-ES" dirty="0"/>
          </a:p>
        </p:txBody>
      </p:sp>
    </p:spTree>
    <p:extLst>
      <p:ext uri="{BB962C8B-B14F-4D97-AF65-F5344CB8AC3E}">
        <p14:creationId xmlns:p14="http://schemas.microsoft.com/office/powerpoint/2010/main" val="2060473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8530" y="521078"/>
            <a:ext cx="8911687" cy="1280890"/>
          </a:xfrm>
        </p:spPr>
        <p:txBody>
          <a:bodyPr>
            <a:normAutofit/>
          </a:bodyPr>
          <a:lstStyle/>
          <a:p>
            <a:r>
              <a:rPr lang="es-MX" sz="3200" b="1" dirty="0" smtClean="0"/>
              <a:t>Limites y Restricciones para generar un D.O.</a:t>
            </a:r>
            <a:endParaRPr lang="es-ES" sz="3200" b="1" dirty="0"/>
          </a:p>
        </p:txBody>
      </p:sp>
      <p:sp>
        <p:nvSpPr>
          <p:cNvPr id="4" name="Marcador de contenido 3"/>
          <p:cNvSpPr>
            <a:spLocks noGrp="1"/>
          </p:cNvSpPr>
          <p:nvPr>
            <p:ph idx="1"/>
          </p:nvPr>
        </p:nvSpPr>
        <p:spPr>
          <a:xfrm>
            <a:off x="2589212" y="1257836"/>
            <a:ext cx="8915400" cy="3378557"/>
          </a:xfrm>
        </p:spPr>
        <p:txBody>
          <a:bodyPr>
            <a:normAutofit/>
          </a:bodyPr>
          <a:lstStyle/>
          <a:p>
            <a:pPr algn="just"/>
            <a:r>
              <a:rPr lang="es-ES" dirty="0" smtClean="0"/>
              <a:t>La</a:t>
            </a:r>
            <a:r>
              <a:rPr lang="es-ES" dirty="0"/>
              <a:t> </a:t>
            </a:r>
            <a:r>
              <a:rPr lang="es-ES" b="1" dirty="0"/>
              <a:t>organización</a:t>
            </a:r>
            <a:r>
              <a:rPr lang="es-ES" dirty="0"/>
              <a:t>, por sí misma, impone límites a quienes toman las decisiones. Por ejemplo, los administradores conforman sus decisiones para que reflejen la evaluación del desempeño y el sistema de remuneración de la empresa, para cumplir con sus normas formales y con los plazos impuestos. Las decisiones tomadas antes en la compañía también sientan precedentes que circunscriben las decisiones actuales</a:t>
            </a:r>
            <a:r>
              <a:rPr lang="es-ES" dirty="0" smtClean="0"/>
              <a:t>.</a:t>
            </a:r>
          </a:p>
          <a:p>
            <a:pPr algn="just"/>
            <a:r>
              <a:rPr lang="es-ES" dirty="0" smtClean="0"/>
              <a:t>Las </a:t>
            </a:r>
            <a:r>
              <a:rPr lang="es-ES" b="1" dirty="0" smtClean="0"/>
              <a:t>Limitaciones </a:t>
            </a:r>
            <a:r>
              <a:rPr lang="es-ES" dirty="0" smtClean="0"/>
              <a:t>o </a:t>
            </a:r>
            <a:r>
              <a:rPr lang="es-ES" b="1" dirty="0" smtClean="0"/>
              <a:t>Restricciones </a:t>
            </a:r>
            <a:r>
              <a:rPr lang="es-ES" dirty="0" smtClean="0"/>
              <a:t>que pueden presentarse en las Empresas para que no se genere un buen Desarrollo Organizacional, son las siguientes:</a:t>
            </a:r>
            <a:endParaRPr lang="es-ES" dirty="0"/>
          </a:p>
        </p:txBody>
      </p:sp>
      <p:pic>
        <p:nvPicPr>
          <p:cNvPr id="1026" name="Picture 2" descr="https://image.isu.pub/150424183506-eac015a85d6ac0a4dbf4bf432d1fa187/jpg/page_1.jpg"/>
          <p:cNvPicPr>
            <a:picLocks noChangeAspect="1" noChangeArrowheads="1"/>
          </p:cNvPicPr>
          <p:nvPr/>
        </p:nvPicPr>
        <p:blipFill rotWithShape="1">
          <a:blip r:embed="rId2">
            <a:extLst>
              <a:ext uri="{28A0092B-C50C-407E-A947-70E740481C1C}">
                <a14:useLocalDpi xmlns:a14="http://schemas.microsoft.com/office/drawing/2010/main" val="0"/>
              </a:ext>
            </a:extLst>
          </a:blip>
          <a:srcRect l="14737" t="28361" r="14737" b="25424"/>
          <a:stretch/>
        </p:blipFill>
        <p:spPr bwMode="auto">
          <a:xfrm>
            <a:off x="5383370" y="3885380"/>
            <a:ext cx="3193960" cy="2708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5347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8530" y="521078"/>
            <a:ext cx="8911687" cy="1280890"/>
          </a:xfrm>
        </p:spPr>
        <p:txBody>
          <a:bodyPr>
            <a:normAutofit/>
          </a:bodyPr>
          <a:lstStyle/>
          <a:p>
            <a:r>
              <a:rPr lang="es-MX" sz="3200" b="1" dirty="0" smtClean="0"/>
              <a:t>Limites y Restricciones para generar un D.O.</a:t>
            </a:r>
            <a:endParaRPr lang="es-ES" sz="3200" b="1" dirty="0"/>
          </a:p>
        </p:txBody>
      </p:sp>
      <p:sp>
        <p:nvSpPr>
          <p:cNvPr id="4" name="Marcador de contenido 3"/>
          <p:cNvSpPr>
            <a:spLocks noGrp="1"/>
          </p:cNvSpPr>
          <p:nvPr>
            <p:ph idx="1"/>
          </p:nvPr>
        </p:nvSpPr>
        <p:spPr>
          <a:xfrm>
            <a:off x="2589212" y="1257836"/>
            <a:ext cx="8915400" cy="4421747"/>
          </a:xfrm>
        </p:spPr>
        <p:txBody>
          <a:bodyPr>
            <a:normAutofit/>
          </a:bodyPr>
          <a:lstStyle/>
          <a:p>
            <a:pPr algn="just"/>
            <a:r>
              <a:rPr lang="es-ES" sz="1600" b="1" dirty="0" smtClean="0"/>
              <a:t>Evaluación </a:t>
            </a:r>
            <a:r>
              <a:rPr lang="es-ES" sz="1600" b="1" dirty="0"/>
              <a:t>del desempeño. </a:t>
            </a:r>
            <a:r>
              <a:rPr lang="es-ES" sz="1600" dirty="0"/>
              <a:t>Al tomar las decisiones, los administradores sufren una enorme influencia de los criterios con los que son evaluados</a:t>
            </a:r>
            <a:r>
              <a:rPr lang="es-ES" sz="1600" dirty="0" smtClean="0"/>
              <a:t>.</a:t>
            </a:r>
          </a:p>
          <a:p>
            <a:pPr algn="just"/>
            <a:r>
              <a:rPr lang="es-ES" sz="1600" b="1" dirty="0"/>
              <a:t>Sistema de remuneración. </a:t>
            </a:r>
            <a:r>
              <a:rPr lang="es-ES" sz="1600" dirty="0"/>
              <a:t>El sistema de remuneración de la organización influye en quienes toman las decisiones porque señala qué opciones son preferibles en términos de conveniencia personal</a:t>
            </a:r>
            <a:r>
              <a:rPr lang="es-ES" sz="1600" dirty="0" smtClean="0"/>
              <a:t>.</a:t>
            </a:r>
          </a:p>
          <a:p>
            <a:pPr algn="just"/>
            <a:r>
              <a:rPr lang="es-ES" sz="1600" b="1" dirty="0"/>
              <a:t>Normas formales. </a:t>
            </a:r>
            <a:r>
              <a:rPr lang="es-ES" sz="1600" dirty="0"/>
              <a:t>David González, gerente de turno en un restaurante Taco </a:t>
            </a:r>
            <a:r>
              <a:rPr lang="es-ES" sz="1600" dirty="0" smtClean="0"/>
              <a:t>Bell, </a:t>
            </a:r>
            <a:r>
              <a:rPr lang="es-ES" sz="1600" dirty="0"/>
              <a:t>describe las restricciones que enfrenta en su trabajo: </a:t>
            </a:r>
            <a:r>
              <a:rPr lang="es-ES" sz="1600" dirty="0" smtClean="0"/>
              <a:t>Tengo </a:t>
            </a:r>
            <a:r>
              <a:rPr lang="es-ES" sz="1600" dirty="0"/>
              <a:t>reglas y normas para prácticamente todas las decisiones que tomo, desde cómo cocinar un burrito hasta con qué frecuencia se limpian los baños. Mi trabajo no me da </a:t>
            </a:r>
            <a:r>
              <a:rPr lang="es-ES" sz="1600" dirty="0" smtClean="0"/>
              <a:t>libertad </a:t>
            </a:r>
            <a:r>
              <a:rPr lang="es-ES" sz="1600" dirty="0"/>
              <a:t>de </a:t>
            </a:r>
            <a:r>
              <a:rPr lang="es-ES" sz="1600" dirty="0" smtClean="0"/>
              <a:t>elección.</a:t>
            </a:r>
          </a:p>
          <a:p>
            <a:pPr algn="just"/>
            <a:r>
              <a:rPr lang="es-ES" sz="1600" b="1" dirty="0"/>
              <a:t>Restricciones de tiempo del sistema </a:t>
            </a:r>
            <a:r>
              <a:rPr lang="es-ES" sz="1600" dirty="0"/>
              <a:t>Las organizaciones fijan plazos para las decisiones</a:t>
            </a:r>
            <a:r>
              <a:rPr lang="es-ES" sz="1600" dirty="0" smtClean="0"/>
              <a:t>. Por </a:t>
            </a:r>
            <a:r>
              <a:rPr lang="es-ES" sz="1600" dirty="0"/>
              <a:t>ejemplo, hay que terminar los presupuestos de los departamentos para el viernes. El informe sobre el desarrollo del nuevo producto tiene que estar listo para que la comisión ejecutiva lo </a:t>
            </a:r>
            <a:r>
              <a:rPr lang="es-ES" sz="1600" dirty="0" smtClean="0"/>
              <a:t>revise. </a:t>
            </a:r>
            <a:r>
              <a:rPr lang="es-ES" sz="1600" dirty="0"/>
              <a:t>Numerosas decisiones deben tomarse </a:t>
            </a:r>
            <a:r>
              <a:rPr lang="es-ES" sz="1600" dirty="0" smtClean="0"/>
              <a:t>para </a:t>
            </a:r>
            <a:r>
              <a:rPr lang="es-ES" sz="1600" dirty="0"/>
              <a:t>llevar la delantera a la competencia y mantener satisfechos a los clientes.</a:t>
            </a:r>
          </a:p>
          <a:p>
            <a:pPr algn="just"/>
            <a:endParaRPr lang="es-ES" dirty="0"/>
          </a:p>
        </p:txBody>
      </p:sp>
      <p:pic>
        <p:nvPicPr>
          <p:cNvPr id="3074" name="Picture 2"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5279" y="5229158"/>
            <a:ext cx="2203266" cy="1461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4136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8530" y="521078"/>
            <a:ext cx="8911687" cy="1280890"/>
          </a:xfrm>
        </p:spPr>
        <p:txBody>
          <a:bodyPr>
            <a:normAutofit/>
          </a:bodyPr>
          <a:lstStyle/>
          <a:p>
            <a:r>
              <a:rPr lang="es-MX" sz="3200" b="1" dirty="0" smtClean="0"/>
              <a:t>Limites y Restricciones para generar un D.O.</a:t>
            </a:r>
            <a:endParaRPr lang="es-ES" sz="3200" b="1" dirty="0"/>
          </a:p>
        </p:txBody>
      </p:sp>
      <p:sp>
        <p:nvSpPr>
          <p:cNvPr id="4" name="Marcador de contenido 3"/>
          <p:cNvSpPr>
            <a:spLocks noGrp="1"/>
          </p:cNvSpPr>
          <p:nvPr>
            <p:ph idx="1"/>
          </p:nvPr>
        </p:nvSpPr>
        <p:spPr>
          <a:xfrm>
            <a:off x="2589212" y="1257836"/>
            <a:ext cx="8915400" cy="3520226"/>
          </a:xfrm>
        </p:spPr>
        <p:txBody>
          <a:bodyPr>
            <a:normAutofit/>
          </a:bodyPr>
          <a:lstStyle/>
          <a:p>
            <a:pPr algn="just"/>
            <a:r>
              <a:rPr lang="es-ES" sz="1700" dirty="0" smtClean="0"/>
              <a:t>Las </a:t>
            </a:r>
            <a:r>
              <a:rPr lang="es-ES" sz="1700" dirty="0"/>
              <a:t>decisiones no se </a:t>
            </a:r>
            <a:r>
              <a:rPr lang="es-ES" sz="1700" dirty="0" smtClean="0"/>
              <a:t>deben toman a la ligera, </a:t>
            </a:r>
            <a:r>
              <a:rPr lang="es-ES" sz="1700" dirty="0"/>
              <a:t>sino que tienen un contexto. </a:t>
            </a:r>
            <a:r>
              <a:rPr lang="es-ES" sz="1700" dirty="0" smtClean="0"/>
              <a:t>Es </a:t>
            </a:r>
            <a:r>
              <a:rPr lang="es-ES" sz="1700" dirty="0"/>
              <a:t>más exacto decir que las decisiones individuales son parte </a:t>
            </a:r>
            <a:r>
              <a:rPr lang="es-ES" sz="1700" dirty="0" smtClean="0"/>
              <a:t>de </a:t>
            </a:r>
            <a:r>
              <a:rPr lang="es-ES" sz="1700" dirty="0"/>
              <a:t>una serie de decisiones.</a:t>
            </a:r>
          </a:p>
          <a:p>
            <a:pPr algn="just"/>
            <a:r>
              <a:rPr lang="es-ES" sz="1700" dirty="0"/>
              <a:t>Las decisiones que se tomaron antes son fantasmas que persiguen a las opciones de hoy</a:t>
            </a:r>
            <a:r>
              <a:rPr lang="es-ES" sz="1700" dirty="0" smtClean="0"/>
              <a:t>. Los </a:t>
            </a:r>
            <a:r>
              <a:rPr lang="es-ES" sz="1700" dirty="0"/>
              <a:t>compromisos del pasado restringen las opciones actuales. Para ilustrarlo con una situación social, la decisión que pueda tomar usted al encontrarse con su príncipe azul o su princesa rosa es más complicada si ya se había casado que si sigue célibe. Los compromisos anteriores (en este caso, haber decidido casarse) restringen sus opciones. Las decisiones presupuestarias del gobierno también ilustran nuestro argumento. Es de dominio público que el principal factor que determina la magnitud del presupuesto de un año cualquiera es el </a:t>
            </a:r>
            <a:r>
              <a:rPr lang="es-ES" sz="1700" dirty="0" smtClean="0"/>
              <a:t>presupuesto </a:t>
            </a:r>
            <a:r>
              <a:rPr lang="es-ES" sz="1700" dirty="0"/>
              <a:t>del año anterior.</a:t>
            </a:r>
          </a:p>
          <a:p>
            <a:pPr algn="just"/>
            <a:endParaRPr lang="es-ES" dirty="0"/>
          </a:p>
        </p:txBody>
      </p:sp>
      <p:pic>
        <p:nvPicPr>
          <p:cNvPr id="2050" name="Picture 2"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7691" y="4713669"/>
            <a:ext cx="4533363" cy="1970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7975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Instrucciones:</a:t>
            </a:r>
            <a:endParaRPr lang="es-ES" sz="3200" b="1" dirty="0"/>
          </a:p>
        </p:txBody>
      </p:sp>
      <p:sp>
        <p:nvSpPr>
          <p:cNvPr id="3" name="Marcador de contenido 2"/>
          <p:cNvSpPr>
            <a:spLocks noGrp="1"/>
          </p:cNvSpPr>
          <p:nvPr>
            <p:ph idx="1"/>
          </p:nvPr>
        </p:nvSpPr>
        <p:spPr>
          <a:xfrm>
            <a:off x="2460423" y="1558344"/>
            <a:ext cx="8915400" cy="2421228"/>
          </a:xfrm>
        </p:spPr>
        <p:txBody>
          <a:bodyPr>
            <a:normAutofit/>
          </a:bodyPr>
          <a:lstStyle/>
          <a:p>
            <a:pPr algn="just"/>
            <a:r>
              <a:rPr lang="es-MX" sz="2000" dirty="0" smtClean="0"/>
              <a:t>Realizar </a:t>
            </a:r>
            <a:r>
              <a:rPr lang="es-MX" sz="2000" dirty="0" smtClean="0"/>
              <a:t>un Trabajo de Investigación </a:t>
            </a:r>
            <a:r>
              <a:rPr lang="es-MX" sz="2000" dirty="0" smtClean="0"/>
              <a:t>donde quieras hacer un Cambio favorable en alguna Empresa, pero te encuentras con las </a:t>
            </a:r>
            <a:r>
              <a:rPr lang="es-MX" sz="2000" b="1" dirty="0" smtClean="0"/>
              <a:t>4 Limitaciones</a:t>
            </a:r>
            <a:r>
              <a:rPr lang="es-MX" sz="2000" dirty="0" smtClean="0"/>
              <a:t> o </a:t>
            </a:r>
            <a:r>
              <a:rPr lang="es-MX" sz="2000" b="1" dirty="0" smtClean="0"/>
              <a:t>Restricciones</a:t>
            </a:r>
            <a:r>
              <a:rPr lang="es-MX" sz="2000" dirty="0" smtClean="0"/>
              <a:t> para lograr un Cambio verdadero.</a:t>
            </a:r>
            <a:endParaRPr lang="es-MX" sz="2000" dirty="0" smtClean="0"/>
          </a:p>
          <a:p>
            <a:pPr algn="just"/>
            <a:r>
              <a:rPr lang="es-MX" sz="2000" dirty="0" smtClean="0"/>
              <a:t>Participar </a:t>
            </a:r>
            <a:r>
              <a:rPr lang="es-MX" sz="2000" dirty="0"/>
              <a:t>en clase con la formulación de un </a:t>
            </a:r>
            <a:r>
              <a:rPr lang="es-MX" sz="2000" dirty="0" smtClean="0"/>
              <a:t>Planteamiento del Problema, la propuesta de cambio y las restricciones o Limitaciones para solucionar el problema del Tema seleccionado.</a:t>
            </a:r>
            <a:endParaRPr lang="es-MX" sz="2000" dirty="0" smtClean="0"/>
          </a:p>
        </p:txBody>
      </p:sp>
    </p:spTree>
    <p:extLst>
      <p:ext uri="{BB962C8B-B14F-4D97-AF65-F5344CB8AC3E}">
        <p14:creationId xmlns:p14="http://schemas.microsoft.com/office/powerpoint/2010/main" val="4261808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503</TotalTime>
  <Words>257</Words>
  <Application>Microsoft Office PowerPoint</Application>
  <PresentationFormat>Panorámica</PresentationFormat>
  <Paragraphs>19</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Century Gothic</vt:lpstr>
      <vt:lpstr>Wingdings 3</vt:lpstr>
      <vt:lpstr>Espiral</vt:lpstr>
      <vt:lpstr>Escuela Comercial Cámara de Comercio.  Desarrollo Organizacional. </vt:lpstr>
      <vt:lpstr>Limites y Restricciones para generar un D.O.</vt:lpstr>
      <vt:lpstr>Limites y Restricciones para generar un D.O.</vt:lpstr>
      <vt:lpstr>Limites y Restricciones para generar un D.O.</vt:lpstr>
      <vt:lpstr>Instrucciones: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Comercial Cámara de Comercio.  Métodos de Investigación.</dc:title>
  <dc:creator>Windows User</dc:creator>
  <cp:lastModifiedBy>Windows User</cp:lastModifiedBy>
  <cp:revision>53</cp:revision>
  <dcterms:created xsi:type="dcterms:W3CDTF">2017-10-18T17:54:49Z</dcterms:created>
  <dcterms:modified xsi:type="dcterms:W3CDTF">2017-11-27T04:29:10Z</dcterms:modified>
</cp:coreProperties>
</file>